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360" r:id="rId3"/>
    <p:sldId id="361" r:id="rId4"/>
    <p:sldId id="265" r:id="rId5"/>
    <p:sldId id="362" r:id="rId6"/>
    <p:sldId id="283" r:id="rId7"/>
    <p:sldId id="316" r:id="rId8"/>
    <p:sldId id="284" r:id="rId9"/>
    <p:sldId id="285" r:id="rId10"/>
    <p:sldId id="286" r:id="rId11"/>
    <p:sldId id="290" r:id="rId12"/>
    <p:sldId id="291" r:id="rId13"/>
    <p:sldId id="328" r:id="rId14"/>
    <p:sldId id="292" r:id="rId15"/>
    <p:sldId id="298" r:id="rId16"/>
    <p:sldId id="293" r:id="rId17"/>
    <p:sldId id="294" r:id="rId18"/>
    <p:sldId id="363" r:id="rId19"/>
    <p:sldId id="295" r:id="rId20"/>
    <p:sldId id="296" r:id="rId21"/>
    <p:sldId id="297" r:id="rId22"/>
    <p:sldId id="299" r:id="rId23"/>
    <p:sldId id="300" r:id="rId24"/>
    <p:sldId id="301" r:id="rId25"/>
    <p:sldId id="302" r:id="rId26"/>
    <p:sldId id="364" r:id="rId27"/>
    <p:sldId id="303" r:id="rId28"/>
    <p:sldId id="305" r:id="rId29"/>
    <p:sldId id="306" r:id="rId30"/>
    <p:sldId id="307" r:id="rId31"/>
    <p:sldId id="308" r:id="rId32"/>
    <p:sldId id="309" r:id="rId33"/>
    <p:sldId id="310" r:id="rId34"/>
    <p:sldId id="311" r:id="rId35"/>
    <p:sldId id="314" r:id="rId36"/>
    <p:sldId id="365" r:id="rId37"/>
    <p:sldId id="369" r:id="rId38"/>
    <p:sldId id="367" r:id="rId39"/>
    <p:sldId id="366" r:id="rId40"/>
    <p:sldId id="368" r:id="rId41"/>
    <p:sldId id="315" r:id="rId42"/>
    <p:sldId id="319" r:id="rId43"/>
    <p:sldId id="266" r:id="rId44"/>
    <p:sldId id="267" r:id="rId45"/>
    <p:sldId id="345" r:id="rId46"/>
    <p:sldId id="350" r:id="rId47"/>
    <p:sldId id="351" r:id="rId48"/>
    <p:sldId id="268" r:id="rId49"/>
    <p:sldId id="272" r:id="rId50"/>
    <p:sldId id="344" r:id="rId51"/>
    <p:sldId id="352" r:id="rId52"/>
    <p:sldId id="359" r:id="rId53"/>
    <p:sldId id="269" r:id="rId5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78" d="100"/>
          <a:sy n="78" d="100"/>
        </p:scale>
        <p:origin x="62" y="3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2527F-9723-447D-9427-D980607042CC}" type="datetimeFigureOut">
              <a:rPr lang="it-IT" smtClean="0"/>
              <a:t>26/03/2025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5AD2E-893B-4500-AC46-EE7F40A6D869}" type="slidenum">
              <a:rPr lang="it-IT" smtClean="0"/>
              <a:t>‹N›</a:t>
            </a:fld>
            <a:endParaRPr lang="it-IT"/>
          </a:p>
        </p:txBody>
      </p:sp>
    </p:spTree>
    <p:extLst>
      <p:ext uri="{BB962C8B-B14F-4D97-AF65-F5344CB8AC3E}">
        <p14:creationId xmlns:p14="http://schemas.microsoft.com/office/powerpoint/2010/main" val="1599362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9E65F57-B1CE-4957-961F-E15CFB9DD22D}" type="slidenum">
              <a:rPr lang="it-IT" smtClean="0"/>
              <a:pPr/>
              <a:t>19</a:t>
            </a:fld>
            <a:endParaRPr lang="it-IT"/>
          </a:p>
        </p:txBody>
      </p:sp>
    </p:spTree>
    <p:extLst>
      <p:ext uri="{BB962C8B-B14F-4D97-AF65-F5344CB8AC3E}">
        <p14:creationId xmlns:p14="http://schemas.microsoft.com/office/powerpoint/2010/main" val="1869147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58846162-A6C6-430E-B176-23941CC965D0}" type="slidenum">
              <a:rPr lang="it-IT" smtClean="0"/>
              <a:pPr/>
              <a:t>22</a:t>
            </a:fld>
            <a:endParaRPr lang="it-IT"/>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a:lstStyle/>
          <a:p>
            <a:pPr eaLnBrk="1" hangingPunct="1"/>
            <a:r>
              <a:rPr lang="it-IT" dirty="0"/>
              <a:t>		</a:t>
            </a:r>
          </a:p>
        </p:txBody>
      </p:sp>
    </p:spTree>
    <p:extLst>
      <p:ext uri="{BB962C8B-B14F-4D97-AF65-F5344CB8AC3E}">
        <p14:creationId xmlns:p14="http://schemas.microsoft.com/office/powerpoint/2010/main" val="1043351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53B7D9-C385-4DF9-9522-A8D42FCFCC7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17898EC-004D-4434-BFE9-75B5AAE053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0F5CD94-0D39-4DC0-86DD-41DB25048A19}"/>
              </a:ext>
            </a:extLst>
          </p:cNvPr>
          <p:cNvSpPr>
            <a:spLocks noGrp="1"/>
          </p:cNvSpPr>
          <p:nvPr>
            <p:ph type="dt" sz="half" idx="10"/>
          </p:nvPr>
        </p:nvSpPr>
        <p:spPr/>
        <p:txBody>
          <a:bodyPr/>
          <a:lstStyle/>
          <a:p>
            <a:fld id="{45087840-74EE-4C36-B4A6-03FA3D3A1C9B}" type="datetimeFigureOut">
              <a:rPr lang="it-IT" smtClean="0"/>
              <a:t>26/03/2025</a:t>
            </a:fld>
            <a:endParaRPr lang="it-IT"/>
          </a:p>
        </p:txBody>
      </p:sp>
      <p:sp>
        <p:nvSpPr>
          <p:cNvPr id="5" name="Segnaposto piè di pagina 4">
            <a:extLst>
              <a:ext uri="{FF2B5EF4-FFF2-40B4-BE49-F238E27FC236}">
                <a16:creationId xmlns:a16="http://schemas.microsoft.com/office/drawing/2014/main" id="{DD44C937-AB20-48B0-A93D-7E5DF30EED4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78206C5-22DE-43BE-9F93-13FEA99A5706}"/>
              </a:ext>
            </a:extLst>
          </p:cNvPr>
          <p:cNvSpPr>
            <a:spLocks noGrp="1"/>
          </p:cNvSpPr>
          <p:nvPr>
            <p:ph type="sldNum" sz="quarter" idx="12"/>
          </p:nvPr>
        </p:nvSpPr>
        <p:spPr/>
        <p:txBody>
          <a:bodyPr/>
          <a:lstStyle/>
          <a:p>
            <a:fld id="{1F834E24-4D8B-4653-83AD-A5ADC1C419F1}" type="slidenum">
              <a:rPr lang="it-IT" smtClean="0"/>
              <a:t>‹N›</a:t>
            </a:fld>
            <a:endParaRPr lang="it-IT"/>
          </a:p>
        </p:txBody>
      </p:sp>
    </p:spTree>
    <p:extLst>
      <p:ext uri="{BB962C8B-B14F-4D97-AF65-F5344CB8AC3E}">
        <p14:creationId xmlns:p14="http://schemas.microsoft.com/office/powerpoint/2010/main" val="815123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8D9048-49BF-4081-A60D-15750682666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07AA189-6FD2-4DB6-91C9-EBF82F3C3749}"/>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7FFE25D-DF2E-41E8-A86F-C41BA19F14B0}"/>
              </a:ext>
            </a:extLst>
          </p:cNvPr>
          <p:cNvSpPr>
            <a:spLocks noGrp="1"/>
          </p:cNvSpPr>
          <p:nvPr>
            <p:ph type="dt" sz="half" idx="10"/>
          </p:nvPr>
        </p:nvSpPr>
        <p:spPr/>
        <p:txBody>
          <a:bodyPr/>
          <a:lstStyle/>
          <a:p>
            <a:fld id="{45087840-74EE-4C36-B4A6-03FA3D3A1C9B}" type="datetimeFigureOut">
              <a:rPr lang="it-IT" smtClean="0"/>
              <a:t>26/03/2025</a:t>
            </a:fld>
            <a:endParaRPr lang="it-IT"/>
          </a:p>
        </p:txBody>
      </p:sp>
      <p:sp>
        <p:nvSpPr>
          <p:cNvPr id="5" name="Segnaposto piè di pagina 4">
            <a:extLst>
              <a:ext uri="{FF2B5EF4-FFF2-40B4-BE49-F238E27FC236}">
                <a16:creationId xmlns:a16="http://schemas.microsoft.com/office/drawing/2014/main" id="{0B4498DF-820C-4C2A-93F2-A6F71C3FCD2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21EBC2F-B655-411E-AD07-F907E7856203}"/>
              </a:ext>
            </a:extLst>
          </p:cNvPr>
          <p:cNvSpPr>
            <a:spLocks noGrp="1"/>
          </p:cNvSpPr>
          <p:nvPr>
            <p:ph type="sldNum" sz="quarter" idx="12"/>
          </p:nvPr>
        </p:nvSpPr>
        <p:spPr/>
        <p:txBody>
          <a:bodyPr/>
          <a:lstStyle/>
          <a:p>
            <a:fld id="{1F834E24-4D8B-4653-83AD-A5ADC1C419F1}" type="slidenum">
              <a:rPr lang="it-IT" smtClean="0"/>
              <a:t>‹N›</a:t>
            </a:fld>
            <a:endParaRPr lang="it-IT"/>
          </a:p>
        </p:txBody>
      </p:sp>
    </p:spTree>
    <p:extLst>
      <p:ext uri="{BB962C8B-B14F-4D97-AF65-F5344CB8AC3E}">
        <p14:creationId xmlns:p14="http://schemas.microsoft.com/office/powerpoint/2010/main" val="4283216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56FBECC-C132-4ED8-96C2-A6B7DE7A0F9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D00A3FD-68C5-4E4C-B98B-E25DE00B0922}"/>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0370958-DB89-41E9-832B-819EBD07E37B}"/>
              </a:ext>
            </a:extLst>
          </p:cNvPr>
          <p:cNvSpPr>
            <a:spLocks noGrp="1"/>
          </p:cNvSpPr>
          <p:nvPr>
            <p:ph type="dt" sz="half" idx="10"/>
          </p:nvPr>
        </p:nvSpPr>
        <p:spPr/>
        <p:txBody>
          <a:bodyPr/>
          <a:lstStyle/>
          <a:p>
            <a:fld id="{45087840-74EE-4C36-B4A6-03FA3D3A1C9B}" type="datetimeFigureOut">
              <a:rPr lang="it-IT" smtClean="0"/>
              <a:t>26/03/2025</a:t>
            </a:fld>
            <a:endParaRPr lang="it-IT"/>
          </a:p>
        </p:txBody>
      </p:sp>
      <p:sp>
        <p:nvSpPr>
          <p:cNvPr id="5" name="Segnaposto piè di pagina 4">
            <a:extLst>
              <a:ext uri="{FF2B5EF4-FFF2-40B4-BE49-F238E27FC236}">
                <a16:creationId xmlns:a16="http://schemas.microsoft.com/office/drawing/2014/main" id="{1758B4E4-DB7D-4535-A90B-4324ABBF731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A0F907B-000B-4DE1-A9B9-66629AAF8B81}"/>
              </a:ext>
            </a:extLst>
          </p:cNvPr>
          <p:cNvSpPr>
            <a:spLocks noGrp="1"/>
          </p:cNvSpPr>
          <p:nvPr>
            <p:ph type="sldNum" sz="quarter" idx="12"/>
          </p:nvPr>
        </p:nvSpPr>
        <p:spPr/>
        <p:txBody>
          <a:bodyPr/>
          <a:lstStyle/>
          <a:p>
            <a:fld id="{1F834E24-4D8B-4653-83AD-A5ADC1C419F1}" type="slidenum">
              <a:rPr lang="it-IT" smtClean="0"/>
              <a:t>‹N›</a:t>
            </a:fld>
            <a:endParaRPr lang="it-IT"/>
          </a:p>
        </p:txBody>
      </p:sp>
    </p:spTree>
    <p:extLst>
      <p:ext uri="{BB962C8B-B14F-4D97-AF65-F5344CB8AC3E}">
        <p14:creationId xmlns:p14="http://schemas.microsoft.com/office/powerpoint/2010/main" val="2993242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1016000" y="533400"/>
            <a:ext cx="10261600" cy="1143000"/>
          </a:xfrm>
        </p:spPr>
        <p:txBody>
          <a:bodyPr/>
          <a:lstStyle/>
          <a:p>
            <a:r>
              <a:rPr lang="it-IT"/>
              <a:t>Fare clic per modificare lo stile del titolo</a:t>
            </a:r>
          </a:p>
        </p:txBody>
      </p:sp>
      <p:sp>
        <p:nvSpPr>
          <p:cNvPr id="3" name="Segnaposto SmartArt 2"/>
          <p:cNvSpPr>
            <a:spLocks noGrp="1"/>
          </p:cNvSpPr>
          <p:nvPr>
            <p:ph type="dgm" idx="1"/>
          </p:nvPr>
        </p:nvSpPr>
        <p:spPr>
          <a:xfrm>
            <a:off x="1016000" y="1905000"/>
            <a:ext cx="10261600" cy="4038600"/>
          </a:xfrm>
        </p:spPr>
        <p:txBody>
          <a:bodyPr/>
          <a:lstStyle/>
          <a:p>
            <a:pPr lvl="0"/>
            <a:endParaRPr lang="it-IT" noProof="0"/>
          </a:p>
        </p:txBody>
      </p:sp>
      <p:sp>
        <p:nvSpPr>
          <p:cNvPr id="4" name="Rectangle 4"/>
          <p:cNvSpPr>
            <a:spLocks noGrp="1" noChangeArrowheads="1"/>
          </p:cNvSpPr>
          <p:nvPr>
            <p:ph type="dt" sz="half" idx="10"/>
          </p:nvPr>
        </p:nvSpPr>
        <p:spPr/>
        <p:txBody>
          <a:bodyPr/>
          <a:lstStyle>
            <a:lvl1pPr>
              <a:defRPr/>
            </a:lvl1pPr>
          </a:lstStyle>
          <a:p>
            <a:pPr>
              <a:defRPr/>
            </a:pPr>
            <a:fld id="{385321C8-8FD5-47A6-9E14-7379262D568F}" type="datetime1">
              <a:rPr lang="en-US" smtClean="0"/>
              <a:t>3/26/2025</a:t>
            </a:fld>
            <a:endParaRPr lang="it-IT"/>
          </a:p>
        </p:txBody>
      </p:sp>
      <p:sp>
        <p:nvSpPr>
          <p:cNvPr id="5" name="Rectangle 5"/>
          <p:cNvSpPr>
            <a:spLocks noGrp="1" noChangeArrowheads="1"/>
          </p:cNvSpPr>
          <p:nvPr>
            <p:ph type="ftr" sz="quarter" idx="11"/>
          </p:nvPr>
        </p:nvSpPr>
        <p:spPr/>
        <p:txBody>
          <a:bodyPr/>
          <a:lstStyle>
            <a:lvl1pPr>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5C466416-CEE3-4B44-A5C0-A3B5D02D43D9}" type="slidenum">
              <a:rPr lang="it-IT"/>
              <a:pPr>
                <a:defRPr/>
              </a:pPr>
              <a:t>‹N›</a:t>
            </a:fld>
            <a:endParaRPr lang="it-IT"/>
          </a:p>
        </p:txBody>
      </p:sp>
    </p:spTree>
    <p:extLst>
      <p:ext uri="{BB962C8B-B14F-4D97-AF65-F5344CB8AC3E}">
        <p14:creationId xmlns:p14="http://schemas.microsoft.com/office/powerpoint/2010/main" val="160575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endParaRPr lang="en-US"/>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6197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lvl1pPr>
              <a:defRPr/>
            </a:lvl1pPr>
          </a:lstStyle>
          <a:p>
            <a:pPr>
              <a:defRPr/>
            </a:pPr>
            <a:fld id="{DC49CBF2-704B-44E2-AE58-F94539E79E9B}" type="datetime1">
              <a:rPr lang="en-US" smtClean="0"/>
              <a:t>3/26/2025</a:t>
            </a:fld>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a:lvl1pPr>
          </a:lstStyle>
          <a:p>
            <a:pPr>
              <a:defRPr/>
            </a:pPr>
            <a:fld id="{BA9CAB3F-FF4D-4DDA-A329-AE2296631C58}" type="slidenum">
              <a:rPr lang="it-IT"/>
              <a:pPr>
                <a:defRPr/>
              </a:pPr>
              <a:t>‹N›</a:t>
            </a:fld>
            <a:endParaRPr lang="it-IT"/>
          </a:p>
        </p:txBody>
      </p:sp>
    </p:spTree>
    <p:extLst>
      <p:ext uri="{BB962C8B-B14F-4D97-AF65-F5344CB8AC3E}">
        <p14:creationId xmlns:p14="http://schemas.microsoft.com/office/powerpoint/2010/main" val="2849850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1E9655-8217-4C8C-9CD8-6F02B95AAA8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40C0AA5-6F29-427F-B371-C4BBB44F7C43}"/>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48638A3-A854-47BF-8188-4C26A87A8832}"/>
              </a:ext>
            </a:extLst>
          </p:cNvPr>
          <p:cNvSpPr>
            <a:spLocks noGrp="1"/>
          </p:cNvSpPr>
          <p:nvPr>
            <p:ph type="dt" sz="half" idx="10"/>
          </p:nvPr>
        </p:nvSpPr>
        <p:spPr/>
        <p:txBody>
          <a:bodyPr/>
          <a:lstStyle/>
          <a:p>
            <a:fld id="{45087840-74EE-4C36-B4A6-03FA3D3A1C9B}" type="datetimeFigureOut">
              <a:rPr lang="it-IT" smtClean="0"/>
              <a:t>26/03/2025</a:t>
            </a:fld>
            <a:endParaRPr lang="it-IT"/>
          </a:p>
        </p:txBody>
      </p:sp>
      <p:sp>
        <p:nvSpPr>
          <p:cNvPr id="5" name="Segnaposto piè di pagina 4">
            <a:extLst>
              <a:ext uri="{FF2B5EF4-FFF2-40B4-BE49-F238E27FC236}">
                <a16:creationId xmlns:a16="http://schemas.microsoft.com/office/drawing/2014/main" id="{17AE929C-0451-45CC-B41B-CCFD28CF07A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F408AC3-1302-4D3F-80D9-20374EE7C251}"/>
              </a:ext>
            </a:extLst>
          </p:cNvPr>
          <p:cNvSpPr>
            <a:spLocks noGrp="1"/>
          </p:cNvSpPr>
          <p:nvPr>
            <p:ph type="sldNum" sz="quarter" idx="12"/>
          </p:nvPr>
        </p:nvSpPr>
        <p:spPr/>
        <p:txBody>
          <a:bodyPr/>
          <a:lstStyle/>
          <a:p>
            <a:fld id="{1F834E24-4D8B-4653-83AD-A5ADC1C419F1}" type="slidenum">
              <a:rPr lang="it-IT" smtClean="0"/>
              <a:t>‹N›</a:t>
            </a:fld>
            <a:endParaRPr lang="it-IT"/>
          </a:p>
        </p:txBody>
      </p:sp>
    </p:spTree>
    <p:extLst>
      <p:ext uri="{BB962C8B-B14F-4D97-AF65-F5344CB8AC3E}">
        <p14:creationId xmlns:p14="http://schemas.microsoft.com/office/powerpoint/2010/main" val="238171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7DAF64-E0D7-4348-9DCB-7E83A851855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A9ED857-47A2-44F5-BFE0-58FE266B7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D3DA7DDD-5C05-4494-8CBB-2477CE6634B1}"/>
              </a:ext>
            </a:extLst>
          </p:cNvPr>
          <p:cNvSpPr>
            <a:spLocks noGrp="1"/>
          </p:cNvSpPr>
          <p:nvPr>
            <p:ph type="dt" sz="half" idx="10"/>
          </p:nvPr>
        </p:nvSpPr>
        <p:spPr/>
        <p:txBody>
          <a:bodyPr/>
          <a:lstStyle/>
          <a:p>
            <a:fld id="{45087840-74EE-4C36-B4A6-03FA3D3A1C9B}" type="datetimeFigureOut">
              <a:rPr lang="it-IT" smtClean="0"/>
              <a:t>26/03/2025</a:t>
            </a:fld>
            <a:endParaRPr lang="it-IT"/>
          </a:p>
        </p:txBody>
      </p:sp>
      <p:sp>
        <p:nvSpPr>
          <p:cNvPr id="5" name="Segnaposto piè di pagina 4">
            <a:extLst>
              <a:ext uri="{FF2B5EF4-FFF2-40B4-BE49-F238E27FC236}">
                <a16:creationId xmlns:a16="http://schemas.microsoft.com/office/drawing/2014/main" id="{491C0A50-ECD4-4157-8EA1-9194254890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D355C9C-C97F-406E-91B3-03B92EF2BE76}"/>
              </a:ext>
            </a:extLst>
          </p:cNvPr>
          <p:cNvSpPr>
            <a:spLocks noGrp="1"/>
          </p:cNvSpPr>
          <p:nvPr>
            <p:ph type="sldNum" sz="quarter" idx="12"/>
          </p:nvPr>
        </p:nvSpPr>
        <p:spPr/>
        <p:txBody>
          <a:bodyPr/>
          <a:lstStyle/>
          <a:p>
            <a:fld id="{1F834E24-4D8B-4653-83AD-A5ADC1C419F1}" type="slidenum">
              <a:rPr lang="it-IT" smtClean="0"/>
              <a:t>‹N›</a:t>
            </a:fld>
            <a:endParaRPr lang="it-IT"/>
          </a:p>
        </p:txBody>
      </p:sp>
    </p:spTree>
    <p:extLst>
      <p:ext uri="{BB962C8B-B14F-4D97-AF65-F5344CB8AC3E}">
        <p14:creationId xmlns:p14="http://schemas.microsoft.com/office/powerpoint/2010/main" val="163486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942134-BA4F-44F7-A157-3F1608A15B5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AC137AE-C5D5-4B37-9BFA-CA8EF43067A3}"/>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AC017CC-E0CB-4931-A91B-4D7DD9E27E83}"/>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AEB1CE4-41E2-4F0E-B26C-8CF50EC7AE6F}"/>
              </a:ext>
            </a:extLst>
          </p:cNvPr>
          <p:cNvSpPr>
            <a:spLocks noGrp="1"/>
          </p:cNvSpPr>
          <p:nvPr>
            <p:ph type="dt" sz="half" idx="10"/>
          </p:nvPr>
        </p:nvSpPr>
        <p:spPr/>
        <p:txBody>
          <a:bodyPr/>
          <a:lstStyle/>
          <a:p>
            <a:fld id="{45087840-74EE-4C36-B4A6-03FA3D3A1C9B}" type="datetimeFigureOut">
              <a:rPr lang="it-IT" smtClean="0"/>
              <a:t>26/03/2025</a:t>
            </a:fld>
            <a:endParaRPr lang="it-IT"/>
          </a:p>
        </p:txBody>
      </p:sp>
      <p:sp>
        <p:nvSpPr>
          <p:cNvPr id="6" name="Segnaposto piè di pagina 5">
            <a:extLst>
              <a:ext uri="{FF2B5EF4-FFF2-40B4-BE49-F238E27FC236}">
                <a16:creationId xmlns:a16="http://schemas.microsoft.com/office/drawing/2014/main" id="{F7836426-2B75-44F1-A06C-23463F1F4AA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1C9ABDB-410F-453D-AC53-3F4927F741E2}"/>
              </a:ext>
            </a:extLst>
          </p:cNvPr>
          <p:cNvSpPr>
            <a:spLocks noGrp="1"/>
          </p:cNvSpPr>
          <p:nvPr>
            <p:ph type="sldNum" sz="quarter" idx="12"/>
          </p:nvPr>
        </p:nvSpPr>
        <p:spPr/>
        <p:txBody>
          <a:bodyPr/>
          <a:lstStyle/>
          <a:p>
            <a:fld id="{1F834E24-4D8B-4653-83AD-A5ADC1C419F1}" type="slidenum">
              <a:rPr lang="it-IT" smtClean="0"/>
              <a:t>‹N›</a:t>
            </a:fld>
            <a:endParaRPr lang="it-IT"/>
          </a:p>
        </p:txBody>
      </p:sp>
    </p:spTree>
    <p:extLst>
      <p:ext uri="{BB962C8B-B14F-4D97-AF65-F5344CB8AC3E}">
        <p14:creationId xmlns:p14="http://schemas.microsoft.com/office/powerpoint/2010/main" val="425604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8F653F-6A23-4760-941D-7ADEC9D80B1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1AFCAD4-022D-48AB-9E11-BF5A55CCE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2B85FE64-ABF4-42D1-B6DC-BF12B6A907CA}"/>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C263A4D-89C5-4720-ABE1-6A62299F83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B11FAD87-2205-4A1B-B0E2-66283A8230BD}"/>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102D4F0-3B4A-4265-B692-8854BBB91B2C}"/>
              </a:ext>
            </a:extLst>
          </p:cNvPr>
          <p:cNvSpPr>
            <a:spLocks noGrp="1"/>
          </p:cNvSpPr>
          <p:nvPr>
            <p:ph type="dt" sz="half" idx="10"/>
          </p:nvPr>
        </p:nvSpPr>
        <p:spPr/>
        <p:txBody>
          <a:bodyPr/>
          <a:lstStyle/>
          <a:p>
            <a:fld id="{45087840-74EE-4C36-B4A6-03FA3D3A1C9B}" type="datetimeFigureOut">
              <a:rPr lang="it-IT" smtClean="0"/>
              <a:t>26/03/2025</a:t>
            </a:fld>
            <a:endParaRPr lang="it-IT"/>
          </a:p>
        </p:txBody>
      </p:sp>
      <p:sp>
        <p:nvSpPr>
          <p:cNvPr id="8" name="Segnaposto piè di pagina 7">
            <a:extLst>
              <a:ext uri="{FF2B5EF4-FFF2-40B4-BE49-F238E27FC236}">
                <a16:creationId xmlns:a16="http://schemas.microsoft.com/office/drawing/2014/main" id="{9A0C11CB-4129-4D2F-846D-61809E872B0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B6927D0-EA45-429B-AB5E-6BADCC16171F}"/>
              </a:ext>
            </a:extLst>
          </p:cNvPr>
          <p:cNvSpPr>
            <a:spLocks noGrp="1"/>
          </p:cNvSpPr>
          <p:nvPr>
            <p:ph type="sldNum" sz="quarter" idx="12"/>
          </p:nvPr>
        </p:nvSpPr>
        <p:spPr/>
        <p:txBody>
          <a:bodyPr/>
          <a:lstStyle/>
          <a:p>
            <a:fld id="{1F834E24-4D8B-4653-83AD-A5ADC1C419F1}" type="slidenum">
              <a:rPr lang="it-IT" smtClean="0"/>
              <a:t>‹N›</a:t>
            </a:fld>
            <a:endParaRPr lang="it-IT"/>
          </a:p>
        </p:txBody>
      </p:sp>
    </p:spTree>
    <p:extLst>
      <p:ext uri="{BB962C8B-B14F-4D97-AF65-F5344CB8AC3E}">
        <p14:creationId xmlns:p14="http://schemas.microsoft.com/office/powerpoint/2010/main" val="224294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A2188E-2B2D-4A64-A243-6B74C1E527A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9C25334-B895-4A3F-99EB-A880A2168422}"/>
              </a:ext>
            </a:extLst>
          </p:cNvPr>
          <p:cNvSpPr>
            <a:spLocks noGrp="1"/>
          </p:cNvSpPr>
          <p:nvPr>
            <p:ph type="dt" sz="half" idx="10"/>
          </p:nvPr>
        </p:nvSpPr>
        <p:spPr/>
        <p:txBody>
          <a:bodyPr/>
          <a:lstStyle/>
          <a:p>
            <a:fld id="{45087840-74EE-4C36-B4A6-03FA3D3A1C9B}" type="datetimeFigureOut">
              <a:rPr lang="it-IT" smtClean="0"/>
              <a:t>26/03/2025</a:t>
            </a:fld>
            <a:endParaRPr lang="it-IT"/>
          </a:p>
        </p:txBody>
      </p:sp>
      <p:sp>
        <p:nvSpPr>
          <p:cNvPr id="4" name="Segnaposto piè di pagina 3">
            <a:extLst>
              <a:ext uri="{FF2B5EF4-FFF2-40B4-BE49-F238E27FC236}">
                <a16:creationId xmlns:a16="http://schemas.microsoft.com/office/drawing/2014/main" id="{E8F59884-1E77-4B7C-9FE8-0B337911491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EE0DFDD-080F-4948-9A43-8EB15315CDF6}"/>
              </a:ext>
            </a:extLst>
          </p:cNvPr>
          <p:cNvSpPr>
            <a:spLocks noGrp="1"/>
          </p:cNvSpPr>
          <p:nvPr>
            <p:ph type="sldNum" sz="quarter" idx="12"/>
          </p:nvPr>
        </p:nvSpPr>
        <p:spPr/>
        <p:txBody>
          <a:bodyPr/>
          <a:lstStyle/>
          <a:p>
            <a:fld id="{1F834E24-4D8B-4653-83AD-A5ADC1C419F1}" type="slidenum">
              <a:rPr lang="it-IT" smtClean="0"/>
              <a:t>‹N›</a:t>
            </a:fld>
            <a:endParaRPr lang="it-IT"/>
          </a:p>
        </p:txBody>
      </p:sp>
    </p:spTree>
    <p:extLst>
      <p:ext uri="{BB962C8B-B14F-4D97-AF65-F5344CB8AC3E}">
        <p14:creationId xmlns:p14="http://schemas.microsoft.com/office/powerpoint/2010/main" val="1627558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89EDC2C-6BEA-4F6A-8371-8F30935BDD21}"/>
              </a:ext>
            </a:extLst>
          </p:cNvPr>
          <p:cNvSpPr>
            <a:spLocks noGrp="1"/>
          </p:cNvSpPr>
          <p:nvPr>
            <p:ph type="dt" sz="half" idx="10"/>
          </p:nvPr>
        </p:nvSpPr>
        <p:spPr/>
        <p:txBody>
          <a:bodyPr/>
          <a:lstStyle/>
          <a:p>
            <a:fld id="{45087840-74EE-4C36-B4A6-03FA3D3A1C9B}" type="datetimeFigureOut">
              <a:rPr lang="it-IT" smtClean="0"/>
              <a:t>26/03/2025</a:t>
            </a:fld>
            <a:endParaRPr lang="it-IT"/>
          </a:p>
        </p:txBody>
      </p:sp>
      <p:sp>
        <p:nvSpPr>
          <p:cNvPr id="3" name="Segnaposto piè di pagina 2">
            <a:extLst>
              <a:ext uri="{FF2B5EF4-FFF2-40B4-BE49-F238E27FC236}">
                <a16:creationId xmlns:a16="http://schemas.microsoft.com/office/drawing/2014/main" id="{9E9666A1-45CD-444D-AC9E-8D4EF74BE20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F44CCB3-54DE-4AD1-AA1C-A6BC73730E4A}"/>
              </a:ext>
            </a:extLst>
          </p:cNvPr>
          <p:cNvSpPr>
            <a:spLocks noGrp="1"/>
          </p:cNvSpPr>
          <p:nvPr>
            <p:ph type="sldNum" sz="quarter" idx="12"/>
          </p:nvPr>
        </p:nvSpPr>
        <p:spPr/>
        <p:txBody>
          <a:bodyPr/>
          <a:lstStyle/>
          <a:p>
            <a:fld id="{1F834E24-4D8B-4653-83AD-A5ADC1C419F1}" type="slidenum">
              <a:rPr lang="it-IT" smtClean="0"/>
              <a:t>‹N›</a:t>
            </a:fld>
            <a:endParaRPr lang="it-IT"/>
          </a:p>
        </p:txBody>
      </p:sp>
    </p:spTree>
    <p:extLst>
      <p:ext uri="{BB962C8B-B14F-4D97-AF65-F5344CB8AC3E}">
        <p14:creationId xmlns:p14="http://schemas.microsoft.com/office/powerpoint/2010/main" val="2589534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42F9FE-4203-4926-9855-1A438251FC9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089E3BC-7224-4A0A-8205-7A151E885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97741AF-E7E5-4526-BAF8-7F42B8CAA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20C15B86-EF95-412E-9CFA-6EE059766B1F}"/>
              </a:ext>
            </a:extLst>
          </p:cNvPr>
          <p:cNvSpPr>
            <a:spLocks noGrp="1"/>
          </p:cNvSpPr>
          <p:nvPr>
            <p:ph type="dt" sz="half" idx="10"/>
          </p:nvPr>
        </p:nvSpPr>
        <p:spPr/>
        <p:txBody>
          <a:bodyPr/>
          <a:lstStyle/>
          <a:p>
            <a:fld id="{45087840-74EE-4C36-B4A6-03FA3D3A1C9B}" type="datetimeFigureOut">
              <a:rPr lang="it-IT" smtClean="0"/>
              <a:t>26/03/2025</a:t>
            </a:fld>
            <a:endParaRPr lang="it-IT"/>
          </a:p>
        </p:txBody>
      </p:sp>
      <p:sp>
        <p:nvSpPr>
          <p:cNvPr id="6" name="Segnaposto piè di pagina 5">
            <a:extLst>
              <a:ext uri="{FF2B5EF4-FFF2-40B4-BE49-F238E27FC236}">
                <a16:creationId xmlns:a16="http://schemas.microsoft.com/office/drawing/2014/main" id="{9B6D09BA-486E-43C3-817B-5B3F56B4F1C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E64C3C1-C43D-4ACE-BE7A-44BEC1532B42}"/>
              </a:ext>
            </a:extLst>
          </p:cNvPr>
          <p:cNvSpPr>
            <a:spLocks noGrp="1"/>
          </p:cNvSpPr>
          <p:nvPr>
            <p:ph type="sldNum" sz="quarter" idx="12"/>
          </p:nvPr>
        </p:nvSpPr>
        <p:spPr/>
        <p:txBody>
          <a:bodyPr/>
          <a:lstStyle/>
          <a:p>
            <a:fld id="{1F834E24-4D8B-4653-83AD-A5ADC1C419F1}" type="slidenum">
              <a:rPr lang="it-IT" smtClean="0"/>
              <a:t>‹N›</a:t>
            </a:fld>
            <a:endParaRPr lang="it-IT"/>
          </a:p>
        </p:txBody>
      </p:sp>
    </p:spTree>
    <p:extLst>
      <p:ext uri="{BB962C8B-B14F-4D97-AF65-F5344CB8AC3E}">
        <p14:creationId xmlns:p14="http://schemas.microsoft.com/office/powerpoint/2010/main" val="4237183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1DDBED-F18A-43BC-AA3B-2703AE6A22E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D07D344-0570-459A-A075-6CD6F0ECA2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B0B3398-8F12-4BA8-96F2-783923852E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AFBD67C6-6F73-4FC2-B50A-981FE3823877}"/>
              </a:ext>
            </a:extLst>
          </p:cNvPr>
          <p:cNvSpPr>
            <a:spLocks noGrp="1"/>
          </p:cNvSpPr>
          <p:nvPr>
            <p:ph type="dt" sz="half" idx="10"/>
          </p:nvPr>
        </p:nvSpPr>
        <p:spPr/>
        <p:txBody>
          <a:bodyPr/>
          <a:lstStyle/>
          <a:p>
            <a:fld id="{45087840-74EE-4C36-B4A6-03FA3D3A1C9B}" type="datetimeFigureOut">
              <a:rPr lang="it-IT" smtClean="0"/>
              <a:t>26/03/2025</a:t>
            </a:fld>
            <a:endParaRPr lang="it-IT"/>
          </a:p>
        </p:txBody>
      </p:sp>
      <p:sp>
        <p:nvSpPr>
          <p:cNvPr id="6" name="Segnaposto piè di pagina 5">
            <a:extLst>
              <a:ext uri="{FF2B5EF4-FFF2-40B4-BE49-F238E27FC236}">
                <a16:creationId xmlns:a16="http://schemas.microsoft.com/office/drawing/2014/main" id="{6DBCA92B-4B08-4BAE-80F1-DD983AE6EDE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EBF22BC-65F9-46D0-9022-0E791F375311}"/>
              </a:ext>
            </a:extLst>
          </p:cNvPr>
          <p:cNvSpPr>
            <a:spLocks noGrp="1"/>
          </p:cNvSpPr>
          <p:nvPr>
            <p:ph type="sldNum" sz="quarter" idx="12"/>
          </p:nvPr>
        </p:nvSpPr>
        <p:spPr/>
        <p:txBody>
          <a:bodyPr/>
          <a:lstStyle/>
          <a:p>
            <a:fld id="{1F834E24-4D8B-4653-83AD-A5ADC1C419F1}" type="slidenum">
              <a:rPr lang="it-IT" smtClean="0"/>
              <a:t>‹N›</a:t>
            </a:fld>
            <a:endParaRPr lang="it-IT"/>
          </a:p>
        </p:txBody>
      </p:sp>
    </p:spTree>
    <p:extLst>
      <p:ext uri="{BB962C8B-B14F-4D97-AF65-F5344CB8AC3E}">
        <p14:creationId xmlns:p14="http://schemas.microsoft.com/office/powerpoint/2010/main" val="1896829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132021F-08FE-49DF-9D90-8F57ABBC03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CC4E247-706C-4893-9D61-B32D07F9A2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C0B9D85-A29A-49C2-B148-970D1BBB4D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87840-74EE-4C36-B4A6-03FA3D3A1C9B}" type="datetimeFigureOut">
              <a:rPr lang="it-IT" smtClean="0"/>
              <a:t>26/03/2025</a:t>
            </a:fld>
            <a:endParaRPr lang="it-IT"/>
          </a:p>
        </p:txBody>
      </p:sp>
      <p:sp>
        <p:nvSpPr>
          <p:cNvPr id="5" name="Segnaposto piè di pagina 4">
            <a:extLst>
              <a:ext uri="{FF2B5EF4-FFF2-40B4-BE49-F238E27FC236}">
                <a16:creationId xmlns:a16="http://schemas.microsoft.com/office/drawing/2014/main" id="{6D087BF7-ACD3-466D-AF3B-8DD089FDCC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E58B316-2A66-4877-ACD3-60A86D607C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34E24-4D8B-4653-83AD-A5ADC1C419F1}" type="slidenum">
              <a:rPr lang="it-IT" smtClean="0"/>
              <a:t>‹N›</a:t>
            </a:fld>
            <a:endParaRPr lang="it-IT"/>
          </a:p>
        </p:txBody>
      </p:sp>
    </p:spTree>
    <p:extLst>
      <p:ext uri="{BB962C8B-B14F-4D97-AF65-F5344CB8AC3E}">
        <p14:creationId xmlns:p14="http://schemas.microsoft.com/office/powerpoint/2010/main" val="2540747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1.finanze.gov.it/finanze/analisi_stat/public/index.php?tree=2022#R2022AAPFTOT02"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istat.it/dati/calcolatori/soglia-di-poverta/" TargetMode="External"/><Relationship Id="rId2" Type="http://schemas.openxmlformats.org/officeDocument/2006/relationships/hyperlink" Target="https://op.europa.eu/webpub/eac/education-and-training-monitor/en/monitor-toolbox/country-page/italy.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slide" Target="slide33.x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bancaditalia.it/pubblicazioni/indagine-famiglie/bil-fam2022/index.html"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stat.it/it/benessere-e-sostenibilit%C3%A0" TargetMode="External"/><Relationship Id="rId2" Type="http://schemas.openxmlformats.org/officeDocument/2006/relationships/hyperlink" Target="https://unstats.un.org/sdgs/indicators/database/" TargetMode="External"/><Relationship Id="rId1" Type="http://schemas.openxmlformats.org/officeDocument/2006/relationships/slideLayout" Target="../slideLayouts/slideLayout2.xml"/><Relationship Id="rId4" Type="http://schemas.openxmlformats.org/officeDocument/2006/relationships/hyperlink" Target="https://www.dt.mef.gov.it/modules/documenti_it/analisi_progammazione/documenti_programmatici/def_2024/DEF_2024_ALLEGATO_BES_finale.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hyperlink" Target="https://www.bancaditalia.it/pubblicazioni/qef/2013-0208/QEF_208.pdf" TargetMode="External"/><Relationship Id="rId2" Type="http://schemas.openxmlformats.org/officeDocument/2006/relationships/hyperlink" Target="https://osservatoriocpi.unicatt.it/ocpi-pubblicazioni-come-e-cambiata-la-distribuzione-del-reddito-in-italia-dagli-anni-ottanta" TargetMode="External"/><Relationship Id="rId1" Type="http://schemas.openxmlformats.org/officeDocument/2006/relationships/slideLayout" Target="../slideLayouts/slideLayout2.xml"/><Relationship Id="rId4" Type="http://schemas.openxmlformats.org/officeDocument/2006/relationships/hyperlink" Target="https://www.bancaditalia.it/pubblicazioni/qef/2019-0503/QEF_503_19.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ata.worldbank.org/indicator/SI.POV.GINI?view=map&amp;year=2016" TargetMode="External"/><Relationship Id="rId1" Type="http://schemas.openxmlformats.org/officeDocument/2006/relationships/slideLayout" Target="../slideLayouts/slideLayout6.xml"/><Relationship Id="rId4" Type="http://schemas.openxmlformats.org/officeDocument/2006/relationships/hyperlink" Target="https://data.oecd.org/inequality/income-inequality.ht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dr.undp.org/content/2024-global-multidimensional-poverty-index-mpi#/indicies/MPI" TargetMode="External"/><Relationship Id="rId2" Type="http://schemas.openxmlformats.org/officeDocument/2006/relationships/hyperlink" Target="http://hdr.undp.org/en/data"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ec.europa.eu/regional_policy/policy/evaluations/ec_en" TargetMode="External"/><Relationship Id="rId2" Type="http://schemas.openxmlformats.org/officeDocument/2006/relationships/hyperlink" Target="https://op.europa.eu/en/publication-detail/-/publication/752dd092-3ea5-429c-96dc-4507d0cda886" TargetMode="External"/><Relationship Id="rId1" Type="http://schemas.openxmlformats.org/officeDocument/2006/relationships/slideLayout" Target="../slideLayouts/slideLayout2.xml"/><Relationship Id="rId6" Type="http://schemas.openxmlformats.org/officeDocument/2006/relationships/hyperlink" Target="https://opencoesione.gov.it/it/" TargetMode="External"/><Relationship Id="rId5" Type="http://schemas.openxmlformats.org/officeDocument/2006/relationships/hyperlink" Target="https://cohesiondata.ec.europa.eu/" TargetMode="External"/><Relationship Id="rId4" Type="http://schemas.openxmlformats.org/officeDocument/2006/relationships/hyperlink" Target="https://ec.europa.eu/regional_policy/2021-2027_en"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ec.europa.eu/regional_policy/2021-2027_en" TargetMode="External"/><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integrazionemigranti.gov.it/it-it" TargetMode="External"/><Relationship Id="rId2" Type="http://schemas.openxmlformats.org/officeDocument/2006/relationships/hyperlink" Target="https://opencoesione.gov.it/it/" TargetMode="External"/><Relationship Id="rId1" Type="http://schemas.openxmlformats.org/officeDocument/2006/relationships/slideLayout" Target="../slideLayouts/slideLayout2.xml"/><Relationship Id="rId6" Type="http://schemas.openxmlformats.org/officeDocument/2006/relationships/hyperlink" Target="file:///C:\Users\5122\Downloads\linee_guida_digitale.pdf" TargetMode="External"/><Relationship Id="rId5" Type="http://schemas.openxmlformats.org/officeDocument/2006/relationships/hyperlink" Target="https://portale.units.it/it/terza-missione/cooperazione-internazionale/crmcs" TargetMode="External"/><Relationship Id="rId4" Type="http://schemas.openxmlformats.org/officeDocument/2006/relationships/hyperlink" Target="https://www.interno.gov.it/it/temi/immigrazione-e-asilo/fondi-europei/fondo-asilo-migrazione-e-integrazione-fami"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gesis.org/en/missy/metadata/EU-SILC/2018/Cross-sectional/original" TargetMode="External"/><Relationship Id="rId2" Type="http://schemas.openxmlformats.org/officeDocument/2006/relationships/hyperlink" Target="https://www.istat.it/it/archivio/566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c.europa.eu/eurostat/databrowser/view/tessi010/default/table?lang=en"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531014-3303-422D-82F8-C3CD4217E8E4}"/>
              </a:ext>
            </a:extLst>
          </p:cNvPr>
          <p:cNvSpPr>
            <a:spLocks noGrp="1"/>
          </p:cNvSpPr>
          <p:nvPr>
            <p:ph type="ctrTitle"/>
          </p:nvPr>
        </p:nvSpPr>
        <p:spPr/>
        <p:txBody>
          <a:bodyPr/>
          <a:lstStyle/>
          <a:p>
            <a:r>
              <a:rPr lang="it-IT" dirty="0"/>
              <a:t>Come controllare successi e insuccessi della PE?</a:t>
            </a:r>
          </a:p>
        </p:txBody>
      </p:sp>
      <p:sp>
        <p:nvSpPr>
          <p:cNvPr id="3" name="Sottotitolo 2">
            <a:extLst>
              <a:ext uri="{FF2B5EF4-FFF2-40B4-BE49-F238E27FC236}">
                <a16:creationId xmlns:a16="http://schemas.microsoft.com/office/drawing/2014/main" id="{0B4771FC-4DDA-435B-8576-A3F4D87C19CE}"/>
              </a:ext>
            </a:extLst>
          </p:cNvPr>
          <p:cNvSpPr>
            <a:spLocks noGrp="1"/>
          </p:cNvSpPr>
          <p:nvPr>
            <p:ph type="subTitle" idx="1"/>
          </p:nvPr>
        </p:nvSpPr>
        <p:spPr/>
        <p:txBody>
          <a:bodyPr/>
          <a:lstStyle/>
          <a:p>
            <a:r>
              <a:rPr lang="it-IT" dirty="0"/>
              <a:t>monitoraggio e a valutazione</a:t>
            </a:r>
          </a:p>
        </p:txBody>
      </p:sp>
    </p:spTree>
    <p:extLst>
      <p:ext uri="{BB962C8B-B14F-4D97-AF65-F5344CB8AC3E}">
        <p14:creationId xmlns:p14="http://schemas.microsoft.com/office/powerpoint/2010/main" val="2007521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p:cNvSpPr>
            <a:spLocks noGrp="1"/>
          </p:cNvSpPr>
          <p:nvPr>
            <p:ph type="title"/>
          </p:nvPr>
        </p:nvSpPr>
        <p:spPr/>
        <p:txBody>
          <a:bodyPr>
            <a:normAutofit/>
          </a:bodyPr>
          <a:lstStyle/>
          <a:p>
            <a:r>
              <a:rPr lang="it-IT" dirty="0"/>
              <a:t>Rappresentazione grafica di una distribuzione cumulata</a:t>
            </a:r>
          </a:p>
        </p:txBody>
      </p:sp>
      <p:sp>
        <p:nvSpPr>
          <p:cNvPr id="4" name="Segnaposto numero diapositiva 3"/>
          <p:cNvSpPr>
            <a:spLocks noGrp="1"/>
          </p:cNvSpPr>
          <p:nvPr>
            <p:ph type="sldNum" sz="quarter" idx="11"/>
          </p:nvPr>
        </p:nvSpPr>
        <p:spPr/>
        <p:txBody>
          <a:bodyPr/>
          <a:lstStyle/>
          <a:p>
            <a:fld id="{40CCFDFA-F06F-4F89-A68E-87D1773395A8}" type="slidenum">
              <a:rPr lang="it-IT" smtClean="0"/>
              <a:pPr/>
              <a:t>10</a:t>
            </a:fld>
            <a:endParaRPr lang="it-IT"/>
          </a:p>
        </p:txBody>
      </p:sp>
      <p:pic>
        <p:nvPicPr>
          <p:cNvPr id="5" name="Picture 2"/>
          <p:cNvPicPr>
            <a:picLocks noChangeAspect="1" noChangeArrowheads="1"/>
          </p:cNvPicPr>
          <p:nvPr/>
        </p:nvPicPr>
        <p:blipFill>
          <a:blip r:embed="rId2" cstate="print"/>
          <a:srcRect/>
          <a:stretch>
            <a:fillRect/>
          </a:stretch>
        </p:blipFill>
        <p:spPr bwMode="auto">
          <a:xfrm>
            <a:off x="3500693" y="1740600"/>
            <a:ext cx="7743825" cy="4733925"/>
          </a:xfrm>
          <a:prstGeom prst="rect">
            <a:avLst/>
          </a:prstGeom>
          <a:noFill/>
          <a:ln w="9525">
            <a:noFill/>
            <a:miter lim="800000"/>
            <a:headEnd/>
            <a:tailEnd/>
          </a:ln>
        </p:spPr>
      </p:pic>
      <p:sp>
        <p:nvSpPr>
          <p:cNvPr id="2" name="Rettangolo 1">
            <a:extLst>
              <a:ext uri="{FF2B5EF4-FFF2-40B4-BE49-F238E27FC236}">
                <a16:creationId xmlns:a16="http://schemas.microsoft.com/office/drawing/2014/main" id="{AF4AD49B-8865-4B2F-84E1-46BA46EC005E}"/>
              </a:ext>
            </a:extLst>
          </p:cNvPr>
          <p:cNvSpPr/>
          <p:nvPr/>
        </p:nvSpPr>
        <p:spPr>
          <a:xfrm>
            <a:off x="123494" y="2947662"/>
            <a:ext cx="3155479"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it-IT" dirty="0"/>
              <a:t>3) Frequenza relativa cumulata:</a:t>
            </a:r>
          </a:p>
          <a:p>
            <a:r>
              <a:rPr lang="it-IT" dirty="0"/>
              <a:t>Somma delle frequenze relative</a:t>
            </a:r>
          </a:p>
          <a:p>
            <a:r>
              <a:rPr lang="it-IT" dirty="0"/>
              <a:t>Per le età inferiori ai 29 anni</a:t>
            </a:r>
          </a:p>
          <a:p>
            <a:r>
              <a:rPr lang="it-IT" dirty="0"/>
              <a:t>rispetto al totale degli individui</a:t>
            </a:r>
          </a:p>
        </p:txBody>
      </p:sp>
    </p:spTree>
    <p:extLst>
      <p:ext uri="{BB962C8B-B14F-4D97-AF65-F5344CB8AC3E}">
        <p14:creationId xmlns:p14="http://schemas.microsoft.com/office/powerpoint/2010/main" val="6443037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p:cNvSpPr>
            <a:spLocks noGrp="1"/>
          </p:cNvSpPr>
          <p:nvPr>
            <p:ph type="title"/>
          </p:nvPr>
        </p:nvSpPr>
        <p:spPr/>
        <p:txBody>
          <a:bodyPr/>
          <a:lstStyle/>
          <a:p>
            <a:r>
              <a:rPr lang="it-IT" dirty="0"/>
              <a:t>DISTRIBUZIONE DI VARIABILI CONTINUE: reddito </a:t>
            </a:r>
          </a:p>
        </p:txBody>
      </p:sp>
      <p:sp>
        <p:nvSpPr>
          <p:cNvPr id="3" name="Segnaposto contenuto 2"/>
          <p:cNvSpPr>
            <a:spLocks noGrp="1"/>
          </p:cNvSpPr>
          <p:nvPr>
            <p:ph idx="1"/>
          </p:nvPr>
        </p:nvSpPr>
        <p:spPr/>
        <p:txBody>
          <a:bodyPr>
            <a:normAutofit fontScale="85000" lnSpcReduction="10000"/>
          </a:bodyPr>
          <a:lstStyle/>
          <a:p>
            <a:r>
              <a:rPr lang="it-IT" dirty="0"/>
              <a:t>Il reddito è una variabile discreta, approssimabile ad una distribuzione di tipo continuo in presenza di un numero di osservazioni sufficientemente elevato. In tema di distribuzione di norma si fa riferimento al reddito disponibile familiare equivalente. </a:t>
            </a:r>
          </a:p>
          <a:p>
            <a:r>
              <a:rPr lang="it-IT" dirty="0"/>
              <a:t>Una possibile rappresentazione consiste nella </a:t>
            </a:r>
            <a:r>
              <a:rPr lang="it-IT" u="sng" dirty="0"/>
              <a:t>funzione di densità di frequenza f(y) </a:t>
            </a:r>
            <a:r>
              <a:rPr lang="it-IT" dirty="0"/>
              <a:t>che indica la </a:t>
            </a:r>
            <a:r>
              <a:rPr lang="it-IT" dirty="0">
                <a:solidFill>
                  <a:srgbClr val="FF0000"/>
                </a:solidFill>
              </a:rPr>
              <a:t>percentuale di individui che ricade in ciascuna classe di reddito </a:t>
            </a:r>
            <a:r>
              <a:rPr lang="it-IT" dirty="0"/>
              <a:t>o che possiede un determinato livello di reddito. </a:t>
            </a:r>
          </a:p>
          <a:p>
            <a:r>
              <a:rPr lang="it-IT" dirty="0"/>
              <a:t>In genere i redditi si distribuiscono secondo una distribuzione log-normale, cioè una distribuzione unimodale con asimmetria a destra (o asimmetria positiva). </a:t>
            </a:r>
          </a:p>
          <a:p>
            <a:r>
              <a:rPr lang="it-IT" dirty="0"/>
              <a:t>La </a:t>
            </a:r>
            <a:r>
              <a:rPr lang="it-IT" u="sng" dirty="0"/>
              <a:t>funzione di densità cumulata F(y) </a:t>
            </a:r>
            <a:r>
              <a:rPr lang="it-IT" dirty="0"/>
              <a:t>indica invece </a:t>
            </a:r>
            <a:r>
              <a:rPr lang="it-IT" dirty="0">
                <a:solidFill>
                  <a:srgbClr val="FF0000"/>
                </a:solidFill>
              </a:rPr>
              <a:t>la quota di individui (famiglie) aventi reddito inferiore o uguale ad ogni possibile valore della distribuzione</a:t>
            </a:r>
            <a:r>
              <a:rPr lang="it-IT" dirty="0"/>
              <a:t> (come nel caso della popolazione esaminata nelle slides precedenti). </a:t>
            </a:r>
          </a:p>
        </p:txBody>
      </p:sp>
      <p:sp>
        <p:nvSpPr>
          <p:cNvPr id="4" name="Segnaposto numero diapositiva 3"/>
          <p:cNvSpPr>
            <a:spLocks noGrp="1"/>
          </p:cNvSpPr>
          <p:nvPr>
            <p:ph type="sldNum" sz="quarter" idx="12"/>
          </p:nvPr>
        </p:nvSpPr>
        <p:spPr>
          <a:xfrm>
            <a:off x="8610600" y="6356350"/>
            <a:ext cx="2743200" cy="365125"/>
          </a:xfrm>
        </p:spPr>
        <p:txBody>
          <a:bodyPr/>
          <a:lstStyle/>
          <a:p>
            <a:endParaRPr lang="it-IT" dirty="0"/>
          </a:p>
        </p:txBody>
      </p:sp>
    </p:spTree>
    <p:extLst>
      <p:ext uri="{BB962C8B-B14F-4D97-AF65-F5344CB8AC3E}">
        <p14:creationId xmlns:p14="http://schemas.microsoft.com/office/powerpoint/2010/main" val="854657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620350" y="1354727"/>
            <a:ext cx="6786290" cy="5416187"/>
          </a:xfrm>
          <a:prstGeom prst="rect">
            <a:avLst/>
          </a:prstGeom>
          <a:noFill/>
          <a:ln w="9525">
            <a:noFill/>
            <a:miter lim="800000"/>
            <a:headEnd/>
            <a:tailEnd/>
          </a:ln>
        </p:spPr>
      </p:pic>
      <p:sp>
        <p:nvSpPr>
          <p:cNvPr id="34818" name="Titolo 3"/>
          <p:cNvSpPr>
            <a:spLocks noGrp="1"/>
          </p:cNvSpPr>
          <p:nvPr>
            <p:ph type="title"/>
          </p:nvPr>
        </p:nvSpPr>
        <p:spPr/>
        <p:txBody>
          <a:bodyPr/>
          <a:lstStyle/>
          <a:p>
            <a:pPr eaLnBrk="1" hangingPunct="1"/>
            <a:r>
              <a:rPr lang="it-IT" dirty="0"/>
              <a:t>Funzione di densità di frequenza del reddito</a:t>
            </a:r>
          </a:p>
        </p:txBody>
      </p:sp>
      <p:sp>
        <p:nvSpPr>
          <p:cNvPr id="6" name="Callout 10 5"/>
          <p:cNvSpPr/>
          <p:nvPr/>
        </p:nvSpPr>
        <p:spPr>
          <a:xfrm>
            <a:off x="3582988" y="1844675"/>
            <a:ext cx="2665412" cy="1584325"/>
          </a:xfrm>
          <a:prstGeom prst="callout2">
            <a:avLst>
              <a:gd name="adj1" fmla="val 18750"/>
              <a:gd name="adj2" fmla="val -8333"/>
              <a:gd name="adj3" fmla="val 18750"/>
              <a:gd name="adj4" fmla="val -16667"/>
              <a:gd name="adj5" fmla="val 126930"/>
              <a:gd name="adj6" fmla="val -4580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La mediana ha un valore più basso della media poiché vi è una </a:t>
            </a:r>
            <a:r>
              <a:rPr lang="it-IT" b="1" dirty="0"/>
              <a:t>più elevata concentrazione nei redditi più bassi</a:t>
            </a:r>
          </a:p>
        </p:txBody>
      </p:sp>
      <p:sp>
        <p:nvSpPr>
          <p:cNvPr id="5" name="Segnaposto numero diapositiva 4"/>
          <p:cNvSpPr>
            <a:spLocks noGrp="1"/>
          </p:cNvSpPr>
          <p:nvPr>
            <p:ph type="sldNum" sz="quarter" idx="11"/>
          </p:nvPr>
        </p:nvSpPr>
        <p:spPr/>
        <p:txBody>
          <a:bodyPr/>
          <a:lstStyle/>
          <a:p>
            <a:fld id="{40CCFDFA-F06F-4F89-A68E-87D1773395A8}" type="slidenum">
              <a:rPr lang="it-IT" smtClean="0"/>
              <a:pPr/>
              <a:t>12</a:t>
            </a:fld>
            <a:endParaRPr lang="it-IT"/>
          </a:p>
        </p:txBody>
      </p:sp>
    </p:spTree>
    <p:extLst>
      <p:ext uri="{BB962C8B-B14F-4D97-AF65-F5344CB8AC3E}">
        <p14:creationId xmlns:p14="http://schemas.microsoft.com/office/powerpoint/2010/main" val="4207702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A7DAEF-2351-407C-9F57-ADA788E332DC}"/>
              </a:ext>
            </a:extLst>
          </p:cNvPr>
          <p:cNvSpPr>
            <a:spLocks noGrp="1"/>
          </p:cNvSpPr>
          <p:nvPr>
            <p:ph type="title"/>
          </p:nvPr>
        </p:nvSpPr>
        <p:spPr/>
        <p:txBody>
          <a:bodyPr/>
          <a:lstStyle/>
          <a:p>
            <a:r>
              <a:rPr lang="it-IT" dirty="0"/>
              <a:t>I redditi delle dichiarazioni IRPEF</a:t>
            </a:r>
            <a:endParaRPr lang="en-GB" dirty="0"/>
          </a:p>
        </p:txBody>
      </p:sp>
      <p:sp>
        <p:nvSpPr>
          <p:cNvPr id="3" name="Rettangolo 2">
            <a:extLst>
              <a:ext uri="{FF2B5EF4-FFF2-40B4-BE49-F238E27FC236}">
                <a16:creationId xmlns:a16="http://schemas.microsoft.com/office/drawing/2014/main" id="{6881B8BC-5972-4E50-AF3A-849A50CA10CD}"/>
              </a:ext>
            </a:extLst>
          </p:cNvPr>
          <p:cNvSpPr/>
          <p:nvPr/>
        </p:nvSpPr>
        <p:spPr>
          <a:xfrm>
            <a:off x="775063" y="6308209"/>
            <a:ext cx="10389326" cy="369332"/>
          </a:xfrm>
          <a:prstGeom prst="rect">
            <a:avLst/>
          </a:prstGeom>
        </p:spPr>
        <p:txBody>
          <a:bodyPr wrap="square">
            <a:spAutoFit/>
          </a:bodyPr>
          <a:lstStyle/>
          <a:p>
            <a:r>
              <a:rPr lang="en-GB" dirty="0">
                <a:hlinkClick r:id="rId2"/>
              </a:rPr>
              <a:t>https://www1.finanze.gov.it/finanze/analisi_stat/public/index.php?tree=2022#R2022AAPFTOT02</a:t>
            </a:r>
            <a:r>
              <a:rPr lang="en-GB" dirty="0"/>
              <a:t> </a:t>
            </a:r>
          </a:p>
        </p:txBody>
      </p:sp>
      <p:pic>
        <p:nvPicPr>
          <p:cNvPr id="5" name="Immagine 4">
            <a:extLst>
              <a:ext uri="{FF2B5EF4-FFF2-40B4-BE49-F238E27FC236}">
                <a16:creationId xmlns:a16="http://schemas.microsoft.com/office/drawing/2014/main" id="{F12BC151-A56F-4459-A890-EA21253E471E}"/>
              </a:ext>
            </a:extLst>
          </p:cNvPr>
          <p:cNvPicPr>
            <a:picLocks noChangeAspect="1"/>
          </p:cNvPicPr>
          <p:nvPr/>
        </p:nvPicPr>
        <p:blipFill>
          <a:blip r:embed="rId3"/>
          <a:stretch>
            <a:fillRect/>
          </a:stretch>
        </p:blipFill>
        <p:spPr>
          <a:xfrm>
            <a:off x="1045029" y="1400606"/>
            <a:ext cx="9055055" cy="4764236"/>
          </a:xfrm>
          <a:prstGeom prst="rect">
            <a:avLst/>
          </a:prstGeom>
        </p:spPr>
      </p:pic>
      <p:sp>
        <p:nvSpPr>
          <p:cNvPr id="6" name="Fumetto: rettangolo 5">
            <a:extLst>
              <a:ext uri="{FF2B5EF4-FFF2-40B4-BE49-F238E27FC236}">
                <a16:creationId xmlns:a16="http://schemas.microsoft.com/office/drawing/2014/main" id="{1FCA5CD3-F268-47CB-9AA0-CFF03FDEA7B6}"/>
              </a:ext>
            </a:extLst>
          </p:cNvPr>
          <p:cNvSpPr/>
          <p:nvPr/>
        </p:nvSpPr>
        <p:spPr>
          <a:xfrm>
            <a:off x="7319554" y="1907178"/>
            <a:ext cx="1550126" cy="817380"/>
          </a:xfrm>
          <a:prstGeom prst="wedgeRectCallout">
            <a:avLst>
              <a:gd name="adj1" fmla="val -114934"/>
              <a:gd name="adj2" fmla="val -39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Reddito medio dichiarato 22540</a:t>
            </a:r>
            <a:endParaRPr lang="en-GB" dirty="0"/>
          </a:p>
        </p:txBody>
      </p:sp>
      <p:sp>
        <p:nvSpPr>
          <p:cNvPr id="7" name="Fumetto: rettangolo con angoli arrotondati 6">
            <a:extLst>
              <a:ext uri="{FF2B5EF4-FFF2-40B4-BE49-F238E27FC236}">
                <a16:creationId xmlns:a16="http://schemas.microsoft.com/office/drawing/2014/main" id="{A6A46F7D-B691-43FB-A8F1-CA631E64F259}"/>
              </a:ext>
            </a:extLst>
          </p:cNvPr>
          <p:cNvSpPr/>
          <p:nvPr/>
        </p:nvSpPr>
        <p:spPr>
          <a:xfrm>
            <a:off x="3261360" y="1834056"/>
            <a:ext cx="2399211" cy="1070254"/>
          </a:xfrm>
          <a:prstGeom prst="wedgeRoundRectCallout">
            <a:avLst>
              <a:gd name="adj1" fmla="val 57834"/>
              <a:gd name="adj2" fmla="val 60153"/>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Calcolo rispetto ai ventili di reddito:</a:t>
            </a:r>
          </a:p>
          <a:p>
            <a:pPr algn="ctr"/>
            <a:endParaRPr lang="it-IT" dirty="0"/>
          </a:p>
          <a:p>
            <a:pPr algn="ctr"/>
            <a:endParaRPr lang="it-IT" dirty="0"/>
          </a:p>
        </p:txBody>
      </p:sp>
      <p:sp>
        <p:nvSpPr>
          <p:cNvPr id="9" name="Rettangolo 8">
            <a:extLst>
              <a:ext uri="{FF2B5EF4-FFF2-40B4-BE49-F238E27FC236}">
                <a16:creationId xmlns:a16="http://schemas.microsoft.com/office/drawing/2014/main" id="{DBD7639E-6028-48C5-8FC9-5AFBD6078DDA}"/>
              </a:ext>
            </a:extLst>
          </p:cNvPr>
          <p:cNvSpPr/>
          <p:nvPr/>
        </p:nvSpPr>
        <p:spPr>
          <a:xfrm>
            <a:off x="3574868" y="2329662"/>
            <a:ext cx="1920240" cy="646331"/>
          </a:xfrm>
          <a:prstGeom prst="rect">
            <a:avLst/>
          </a:prstGeom>
        </p:spPr>
        <p:txBody>
          <a:bodyPr wrap="square">
            <a:spAutoFit/>
          </a:bodyPr>
          <a:lstStyle/>
          <a:p>
            <a:r>
              <a:rPr lang="en-GB" dirty="0">
                <a:solidFill>
                  <a:schemeClr val="bg1"/>
                </a:solidFill>
              </a:rPr>
              <a:t>media	19.312</a:t>
            </a:r>
          </a:p>
          <a:p>
            <a:r>
              <a:rPr lang="en-GB" dirty="0" err="1">
                <a:solidFill>
                  <a:schemeClr val="bg1"/>
                </a:solidFill>
              </a:rPr>
              <a:t>mediana</a:t>
            </a:r>
            <a:r>
              <a:rPr lang="en-GB" dirty="0">
                <a:solidFill>
                  <a:schemeClr val="bg1"/>
                </a:solidFill>
              </a:rPr>
              <a:t>	18.592</a:t>
            </a:r>
          </a:p>
        </p:txBody>
      </p:sp>
    </p:spTree>
    <p:extLst>
      <p:ext uri="{BB962C8B-B14F-4D97-AF65-F5344CB8AC3E}">
        <p14:creationId xmlns:p14="http://schemas.microsoft.com/office/powerpoint/2010/main" val="3770390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p:txBody>
          <a:bodyPr/>
          <a:lstStyle/>
          <a:p>
            <a:r>
              <a:rPr lang="it-IT"/>
              <a:t>La curva di Lorenz</a:t>
            </a:r>
          </a:p>
        </p:txBody>
      </p:sp>
      <p:sp>
        <p:nvSpPr>
          <p:cNvPr id="35843" name="Segnaposto contenuto 2"/>
          <p:cNvSpPr>
            <a:spLocks noGrp="1"/>
          </p:cNvSpPr>
          <p:nvPr>
            <p:ph idx="1"/>
          </p:nvPr>
        </p:nvSpPr>
        <p:spPr/>
        <p:txBody>
          <a:bodyPr>
            <a:normAutofit/>
          </a:bodyPr>
          <a:lstStyle/>
          <a:p>
            <a:r>
              <a:rPr lang="it-IT" dirty="0"/>
              <a:t>La distribuzione del reddito può essere rappresentata, soprattutto a fini comparativi, dalla </a:t>
            </a:r>
            <a:r>
              <a:rPr lang="it-IT" dirty="0">
                <a:solidFill>
                  <a:srgbClr val="FF0000"/>
                </a:solidFill>
              </a:rPr>
              <a:t>curva di Lorenz</a:t>
            </a:r>
            <a:r>
              <a:rPr lang="it-IT" dirty="0"/>
              <a:t>. </a:t>
            </a:r>
          </a:p>
          <a:p>
            <a:r>
              <a:rPr lang="it-IT" u="sng" dirty="0"/>
              <a:t>Una volta </a:t>
            </a:r>
            <a:r>
              <a:rPr lang="it-IT" b="1" u="sng" dirty="0"/>
              <a:t>ordinati gli individui</a:t>
            </a:r>
            <a:r>
              <a:rPr lang="it-IT" u="sng" dirty="0"/>
              <a:t> </a:t>
            </a:r>
            <a:r>
              <a:rPr lang="it-IT" dirty="0"/>
              <a:t>(o famiglie) </a:t>
            </a:r>
            <a:r>
              <a:rPr lang="it-IT" u="sng" dirty="0"/>
              <a:t>in ordine non decrescente </a:t>
            </a:r>
            <a:r>
              <a:rPr lang="it-IT" dirty="0"/>
              <a:t>rispetto al reddito posseduto, la curva di Lorenz rappresenta la relazione tra la quota percentuale di reddito cumulata degli individui e la rispettiva quota percentuale cumulata di reddito. </a:t>
            </a:r>
          </a:p>
          <a:p>
            <a:r>
              <a:rPr lang="it-IT" dirty="0"/>
              <a:t>Qualora il reddito fosse distribuito in modo totalmente egualitario, la curva di Lorenz sarebbe una retta inclinata a 45 gradi; </a:t>
            </a:r>
          </a:p>
          <a:p>
            <a:r>
              <a:rPr lang="it-IT" dirty="0"/>
              <a:t>Se il reddito fosse totalmente posseduto da una sola famiglia (o individuo), la curva di Lorenz assumerebbe la forma di L rovesciata; </a:t>
            </a:r>
          </a:p>
          <a:p>
            <a:endParaRPr lang="it-IT" dirty="0"/>
          </a:p>
        </p:txBody>
      </p:sp>
      <p:sp>
        <p:nvSpPr>
          <p:cNvPr id="4" name="Segnaposto numero diapositiva 3"/>
          <p:cNvSpPr>
            <a:spLocks noGrp="1"/>
          </p:cNvSpPr>
          <p:nvPr>
            <p:ph type="sldNum" sz="quarter" idx="12"/>
          </p:nvPr>
        </p:nvSpPr>
        <p:spPr>
          <a:xfrm>
            <a:off x="8610600" y="6356350"/>
            <a:ext cx="2743200" cy="365125"/>
          </a:xfrm>
        </p:spPr>
        <p:txBody>
          <a:bodyPr/>
          <a:lstStyle/>
          <a:p>
            <a:fld id="{40CCFDFA-F06F-4F89-A68E-87D1773395A8}" type="slidenum">
              <a:rPr lang="it-IT" smtClean="0"/>
              <a:pPr/>
              <a:t>14</a:t>
            </a:fld>
            <a:endParaRPr lang="it-IT"/>
          </a:p>
        </p:txBody>
      </p:sp>
      <p:sp>
        <p:nvSpPr>
          <p:cNvPr id="2" name="Rettangolo 1">
            <a:extLst>
              <a:ext uri="{FF2B5EF4-FFF2-40B4-BE49-F238E27FC236}">
                <a16:creationId xmlns:a16="http://schemas.microsoft.com/office/drawing/2014/main" id="{E2A0F993-4DCC-43AA-B859-854E469FB529}"/>
              </a:ext>
            </a:extLst>
          </p:cNvPr>
          <p:cNvSpPr/>
          <p:nvPr/>
        </p:nvSpPr>
        <p:spPr>
          <a:xfrm>
            <a:off x="2434336" y="6120999"/>
            <a:ext cx="706729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i="1" dirty="0"/>
              <a:t>Lorenz, M. O. (1905). Methods of measuring the concentration of wealth. </a:t>
            </a:r>
            <a:r>
              <a:rPr lang="en-US" i="1" dirty="0" err="1"/>
              <a:t>Pubblicazione</a:t>
            </a:r>
            <a:r>
              <a:rPr lang="en-US" i="1" dirty="0"/>
              <a:t> </a:t>
            </a:r>
            <a:r>
              <a:rPr lang="en-US" i="1" dirty="0" err="1"/>
              <a:t>della</a:t>
            </a:r>
            <a:r>
              <a:rPr lang="en-US" i="1" dirty="0"/>
              <a:t>  American Statistical Association. 9: 209-219</a:t>
            </a:r>
            <a:endParaRPr lang="it-IT" i="1" dirty="0"/>
          </a:p>
        </p:txBody>
      </p:sp>
    </p:spTree>
    <p:extLst>
      <p:ext uri="{BB962C8B-B14F-4D97-AF65-F5344CB8AC3E}">
        <p14:creationId xmlns:p14="http://schemas.microsoft.com/office/powerpoint/2010/main" val="237583641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rganization Chart 3"/>
          <p:cNvGrpSpPr>
            <a:grpSpLocks noChangeAspect="1"/>
          </p:cNvGrpSpPr>
          <p:nvPr/>
        </p:nvGrpSpPr>
        <p:grpSpPr bwMode="auto">
          <a:xfrm>
            <a:off x="1752600" y="1828800"/>
            <a:ext cx="7772400" cy="4724400"/>
            <a:chOff x="1134" y="1270"/>
            <a:chExt cx="1425" cy="2338"/>
          </a:xfrm>
        </p:grpSpPr>
        <p:cxnSp>
          <p:nvCxnSpPr>
            <p:cNvPr id="208900" name="_s208900"/>
            <p:cNvCxnSpPr>
              <a:cxnSpLocks noChangeShapeType="1"/>
              <a:stCxn id="10" idx="2"/>
              <a:endCxn id="4" idx="3"/>
            </p:cNvCxnSpPr>
            <p:nvPr/>
          </p:nvCxnSpPr>
          <p:spPr bwMode="auto">
            <a:xfrm rot="10800000">
              <a:off x="1560" y="1558"/>
              <a:ext cx="135" cy="1921"/>
            </a:xfrm>
            <a:prstGeom prst="bentConnector2">
              <a:avLst/>
            </a:prstGeom>
            <a:noFill/>
            <a:ln w="28575">
              <a:solidFill>
                <a:schemeClr val="bg2"/>
              </a:solidFill>
              <a:miter lim="800000"/>
              <a:headEnd/>
              <a:tailEnd/>
            </a:ln>
            <a:extLst>
              <a:ext uri="{909E8E84-426E-40DD-AFC4-6F175D3DCCD1}">
                <a14:hiddenFill xmlns:a14="http://schemas.microsoft.com/office/drawing/2010/main">
                  <a:noFill/>
                </a14:hiddenFill>
              </a:ext>
            </a:extLst>
          </p:spPr>
        </p:cxnSp>
        <p:cxnSp>
          <p:nvCxnSpPr>
            <p:cNvPr id="208901" name="_s208901"/>
            <p:cNvCxnSpPr>
              <a:cxnSpLocks noChangeShapeType="1"/>
              <a:stCxn id="9" idx="2"/>
              <a:endCxn id="4" idx="3"/>
            </p:cNvCxnSpPr>
            <p:nvPr/>
          </p:nvCxnSpPr>
          <p:spPr bwMode="auto">
            <a:xfrm rot="10800000">
              <a:off x="1560" y="1558"/>
              <a:ext cx="135" cy="1512"/>
            </a:xfrm>
            <a:prstGeom prst="bentConnector2">
              <a:avLst/>
            </a:prstGeom>
            <a:noFill/>
            <a:ln w="28575">
              <a:solidFill>
                <a:schemeClr val="bg2"/>
              </a:solidFill>
              <a:miter lim="800000"/>
              <a:headEnd/>
              <a:tailEnd/>
            </a:ln>
            <a:extLst>
              <a:ext uri="{909E8E84-426E-40DD-AFC4-6F175D3DCCD1}">
                <a14:hiddenFill xmlns:a14="http://schemas.microsoft.com/office/drawing/2010/main">
                  <a:noFill/>
                </a14:hiddenFill>
              </a:ext>
            </a:extLst>
          </p:spPr>
        </p:cxnSp>
        <p:cxnSp>
          <p:nvCxnSpPr>
            <p:cNvPr id="208902" name="_s208902"/>
            <p:cNvCxnSpPr>
              <a:cxnSpLocks noChangeShapeType="1"/>
              <a:stCxn id="8" idx="2"/>
              <a:endCxn id="4" idx="3"/>
            </p:cNvCxnSpPr>
            <p:nvPr/>
          </p:nvCxnSpPr>
          <p:spPr bwMode="auto">
            <a:xfrm rot="10800000">
              <a:off x="1560" y="1558"/>
              <a:ext cx="135" cy="1102"/>
            </a:xfrm>
            <a:prstGeom prst="bentConnector2">
              <a:avLst/>
            </a:prstGeom>
            <a:noFill/>
            <a:ln w="28575">
              <a:solidFill>
                <a:schemeClr val="bg2"/>
              </a:solidFill>
              <a:miter lim="800000"/>
              <a:headEnd/>
              <a:tailEnd/>
            </a:ln>
            <a:extLst>
              <a:ext uri="{909E8E84-426E-40DD-AFC4-6F175D3DCCD1}">
                <a14:hiddenFill xmlns:a14="http://schemas.microsoft.com/office/drawing/2010/main">
                  <a:noFill/>
                </a14:hiddenFill>
              </a:ext>
            </a:extLst>
          </p:spPr>
        </p:cxnSp>
        <p:cxnSp>
          <p:nvCxnSpPr>
            <p:cNvPr id="208903" name="_s208903"/>
            <p:cNvCxnSpPr>
              <a:cxnSpLocks noChangeShapeType="1"/>
              <a:stCxn id="6" idx="2"/>
              <a:endCxn id="4" idx="3"/>
            </p:cNvCxnSpPr>
            <p:nvPr/>
          </p:nvCxnSpPr>
          <p:spPr bwMode="auto">
            <a:xfrm rot="10800000">
              <a:off x="1560" y="1558"/>
              <a:ext cx="135" cy="692"/>
            </a:xfrm>
            <a:prstGeom prst="bentConnector2">
              <a:avLst/>
            </a:prstGeom>
            <a:noFill/>
            <a:ln w="28575">
              <a:solidFill>
                <a:schemeClr val="bg2"/>
              </a:solidFill>
              <a:miter lim="800000"/>
              <a:headEnd/>
              <a:tailEnd/>
            </a:ln>
            <a:extLst>
              <a:ext uri="{909E8E84-426E-40DD-AFC4-6F175D3DCCD1}">
                <a14:hiddenFill xmlns:a14="http://schemas.microsoft.com/office/drawing/2010/main">
                  <a:noFill/>
                </a14:hiddenFill>
              </a:ext>
            </a:extLst>
          </p:spPr>
        </p:cxnSp>
        <p:cxnSp>
          <p:nvCxnSpPr>
            <p:cNvPr id="208904" name="_s208904"/>
            <p:cNvCxnSpPr>
              <a:cxnSpLocks noChangeShapeType="1"/>
              <a:stCxn id="5" idx="2"/>
              <a:endCxn id="4" idx="3"/>
            </p:cNvCxnSpPr>
            <p:nvPr/>
          </p:nvCxnSpPr>
          <p:spPr bwMode="auto">
            <a:xfrm rot="10800000">
              <a:off x="1560" y="1558"/>
              <a:ext cx="135" cy="282"/>
            </a:xfrm>
            <a:prstGeom prst="bentConnector2">
              <a:avLst/>
            </a:prstGeom>
            <a:noFill/>
            <a:ln w="28575">
              <a:solidFill>
                <a:schemeClr val="bg2"/>
              </a:solidFill>
              <a:miter lim="800000"/>
              <a:headEnd/>
              <a:tailEnd/>
            </a:ln>
            <a:extLst>
              <a:ext uri="{909E8E84-426E-40DD-AFC4-6F175D3DCCD1}">
                <a14:hiddenFill xmlns:a14="http://schemas.microsoft.com/office/drawing/2010/main">
                  <a:noFill/>
                </a14:hiddenFill>
              </a:ext>
            </a:extLst>
          </p:spPr>
        </p:cxnSp>
        <p:sp>
          <p:nvSpPr>
            <p:cNvPr id="4" name="_s208905"/>
            <p:cNvSpPr>
              <a:spLocks noChangeArrowheads="1"/>
            </p:cNvSpPr>
            <p:nvPr/>
          </p:nvSpPr>
          <p:spPr bwMode="auto">
            <a:xfrm>
              <a:off x="1134" y="1270"/>
              <a:ext cx="864" cy="288"/>
            </a:xfrm>
            <a:prstGeom prst="cube">
              <a:avLst>
                <a:gd name="adj" fmla="val 10764"/>
              </a:avLst>
            </a:prstGeom>
            <a:gradFill rotWithShape="0">
              <a:gsLst>
                <a:gs pos="0">
                  <a:schemeClr val="accent1">
                    <a:alpha val="39999"/>
                  </a:schemeClr>
                </a:gs>
                <a:gs pos="100000">
                  <a:schemeClr val="bg1"/>
                </a:gs>
              </a:gsLst>
              <a:lin ang="5400000" scaled="1"/>
            </a:gradFill>
            <a:ln w="9525">
              <a:solidFill>
                <a:schemeClr val="accent1"/>
              </a:solidFill>
              <a:miter lim="800000"/>
              <a:headEnd/>
              <a:tailEnd/>
            </a:ln>
          </p:spPr>
          <p:txBody>
            <a:bodyPr vert="horz" wrap="none" lIns="0" tIns="0" rIns="0" bIns="0" numCol="1" anchor="ctr" anchorCtr="0" compatLnSpc="1">
              <a:prstTxWarp prst="textNoShape">
                <a:avLst/>
              </a:prstTxWarp>
            </a:bodyPr>
            <a:lstStyle/>
            <a:p>
              <a:pPr algn="ctr" eaLnBrk="0" fontAlgn="base" hangingPunct="0">
                <a:spcBef>
                  <a:spcPct val="0"/>
                </a:spcBef>
                <a:spcAft>
                  <a:spcPct val="0"/>
                </a:spcAft>
              </a:pPr>
              <a:r>
                <a:rPr lang="it-IT" altLang="it-IT" sz="2200">
                  <a:latin typeface="Arial" panose="020B0604020202020204" pitchFamily="34" charset="0"/>
                </a:rPr>
                <a:t>Tipo di operazione</a:t>
              </a:r>
            </a:p>
          </p:txBody>
        </p:sp>
        <p:sp>
          <p:nvSpPr>
            <p:cNvPr id="5" name="_s208906"/>
            <p:cNvSpPr>
              <a:spLocks noChangeArrowheads="1"/>
            </p:cNvSpPr>
            <p:nvPr/>
          </p:nvSpPr>
          <p:spPr bwMode="auto">
            <a:xfrm>
              <a:off x="1695" y="1680"/>
              <a:ext cx="864" cy="288"/>
            </a:xfrm>
            <a:prstGeom prst="cube">
              <a:avLst>
                <a:gd name="adj" fmla="val 10764"/>
              </a:avLst>
            </a:prstGeom>
            <a:gradFill rotWithShape="0">
              <a:gsLst>
                <a:gs pos="0">
                  <a:schemeClr val="accent2">
                    <a:alpha val="39999"/>
                  </a:schemeClr>
                </a:gs>
                <a:gs pos="100000">
                  <a:schemeClr val="bg1"/>
                </a:gs>
              </a:gsLst>
              <a:lin ang="5400000" scaled="1"/>
            </a:gradFill>
            <a:ln w="9525">
              <a:solidFill>
                <a:schemeClr val="accent2"/>
              </a:solidFill>
              <a:miter lim="800000"/>
              <a:headEnd/>
              <a:tailEnd/>
            </a:ln>
          </p:spPr>
          <p:txBody>
            <a:bodyPr vert="horz" wrap="none" lIns="0" tIns="0" rIns="0" bIns="0" numCol="1" anchor="ctr" anchorCtr="0" compatLnSpc="1">
              <a:prstTxWarp prst="textNoShape">
                <a:avLst/>
              </a:prstTxWarp>
            </a:bodyPr>
            <a:lstStyle/>
            <a:p>
              <a:pPr algn="ctr" eaLnBrk="0" fontAlgn="base" hangingPunct="0">
                <a:spcBef>
                  <a:spcPct val="0"/>
                </a:spcBef>
                <a:spcAft>
                  <a:spcPct val="0"/>
                </a:spcAft>
              </a:pPr>
              <a:endParaRPr lang="it-IT" altLang="it-IT" sz="1200">
                <a:latin typeface="Arial" panose="020B0604020202020204" pitchFamily="34" charset="0"/>
              </a:endParaRPr>
            </a:p>
            <a:p>
              <a:pPr algn="ctr" eaLnBrk="0" fontAlgn="base" hangingPunct="0">
                <a:spcBef>
                  <a:spcPct val="0"/>
                </a:spcBef>
                <a:spcAft>
                  <a:spcPct val="0"/>
                </a:spcAft>
              </a:pPr>
              <a:r>
                <a:rPr lang="it-IT" altLang="it-IT" sz="1200">
                  <a:latin typeface="Arial" panose="020B0604020202020204" pitchFamily="34" charset="0"/>
                </a:rPr>
                <a:t>      1. Se non già ordinato, ordinare i redditi in ordine </a:t>
              </a:r>
            </a:p>
            <a:p>
              <a:pPr algn="ctr" eaLnBrk="0" fontAlgn="base" hangingPunct="0">
                <a:spcBef>
                  <a:spcPct val="0"/>
                </a:spcBef>
                <a:spcAft>
                  <a:spcPct val="0"/>
                </a:spcAft>
              </a:pPr>
              <a:r>
                <a:rPr lang="it-IT" altLang="it-IT" sz="1200">
                  <a:latin typeface="Arial" panose="020B0604020202020204" pitchFamily="34" charset="0"/>
                </a:rPr>
                <a:t>non decrescentel 	</a:t>
              </a:r>
            </a:p>
            <a:p>
              <a:pPr algn="ctr" eaLnBrk="0" fontAlgn="base" hangingPunct="0">
                <a:spcBef>
                  <a:spcPct val="0"/>
                </a:spcBef>
                <a:spcAft>
                  <a:spcPct val="0"/>
                </a:spcAft>
              </a:pPr>
              <a:endParaRPr lang="it-IT" altLang="it-IT" sz="1200">
                <a:latin typeface="Arial" panose="020B0604020202020204" pitchFamily="34" charset="0"/>
              </a:endParaRPr>
            </a:p>
            <a:p>
              <a:pPr algn="ctr" eaLnBrk="0" fontAlgn="base" hangingPunct="0">
                <a:spcBef>
                  <a:spcPct val="0"/>
                </a:spcBef>
                <a:spcAft>
                  <a:spcPct val="0"/>
                </a:spcAft>
              </a:pPr>
              <a:endParaRPr lang="it-IT" altLang="it-IT" sz="1200">
                <a:latin typeface="Arial" panose="020B0604020202020204" pitchFamily="34" charset="0"/>
              </a:endParaRPr>
            </a:p>
          </p:txBody>
        </p:sp>
        <p:sp>
          <p:nvSpPr>
            <p:cNvPr id="6" name="_s208907"/>
            <p:cNvSpPr>
              <a:spLocks noChangeArrowheads="1"/>
            </p:cNvSpPr>
            <p:nvPr/>
          </p:nvSpPr>
          <p:spPr bwMode="auto">
            <a:xfrm>
              <a:off x="1695" y="2090"/>
              <a:ext cx="864" cy="288"/>
            </a:xfrm>
            <a:prstGeom prst="cube">
              <a:avLst>
                <a:gd name="adj" fmla="val 10764"/>
              </a:avLst>
            </a:prstGeom>
            <a:gradFill rotWithShape="0">
              <a:gsLst>
                <a:gs pos="0">
                  <a:schemeClr val="accent2">
                    <a:alpha val="39999"/>
                  </a:schemeClr>
                </a:gs>
                <a:gs pos="100000">
                  <a:schemeClr val="bg1"/>
                </a:gs>
              </a:gsLst>
              <a:lin ang="5400000" scaled="1"/>
            </a:gradFill>
            <a:ln w="9525">
              <a:solidFill>
                <a:schemeClr val="accent2"/>
              </a:solidFill>
              <a:miter lim="800000"/>
              <a:headEnd/>
              <a:tailEnd/>
            </a:ln>
          </p:spPr>
          <p:txBody>
            <a:bodyPr vert="horz" wrap="none" lIns="0" tIns="0" rIns="0" bIns="0" numCol="1" anchor="ctr" anchorCtr="0" compatLnSpc="1">
              <a:prstTxWarp prst="textNoShape">
                <a:avLst/>
              </a:prstTxWarp>
            </a:bodyPr>
            <a:lstStyle/>
            <a:p>
              <a:pPr algn="ctr" eaLnBrk="0" fontAlgn="base" hangingPunct="0">
                <a:spcBef>
                  <a:spcPct val="0"/>
                </a:spcBef>
                <a:spcAft>
                  <a:spcPct val="0"/>
                </a:spcAft>
              </a:pPr>
              <a:endParaRPr lang="it-IT" altLang="it-IT" sz="1200">
                <a:latin typeface="Arial" panose="020B0604020202020204" pitchFamily="34" charset="0"/>
              </a:endParaRPr>
            </a:p>
            <a:p>
              <a:pPr algn="ctr" eaLnBrk="0" fontAlgn="base" hangingPunct="0">
                <a:spcBef>
                  <a:spcPct val="0"/>
                </a:spcBef>
                <a:spcAft>
                  <a:spcPct val="0"/>
                </a:spcAft>
              </a:pPr>
              <a:r>
                <a:rPr lang="it-IT" altLang="it-IT" sz="1200">
                  <a:latin typeface="Arial" panose="020B0604020202020204" pitchFamily="34" charset="0"/>
                </a:rPr>
                <a:t>2. Determinare la quota di reddito posseduta da ciascun individuo</a:t>
              </a:r>
            </a:p>
            <a:p>
              <a:pPr algn="ctr" eaLnBrk="0" fontAlgn="base" hangingPunct="0">
                <a:spcBef>
                  <a:spcPct val="0"/>
                </a:spcBef>
                <a:spcAft>
                  <a:spcPct val="0"/>
                </a:spcAft>
              </a:pPr>
              <a:r>
                <a:rPr lang="it-IT" altLang="it-IT" sz="1200">
                  <a:latin typeface="Arial" panose="020B0604020202020204" pitchFamily="34" charset="0"/>
                </a:rPr>
                <a:t>e la sua quota sul totale della popolazione 	</a:t>
              </a:r>
            </a:p>
            <a:p>
              <a:pPr algn="ctr" eaLnBrk="0" fontAlgn="base" hangingPunct="0">
                <a:spcBef>
                  <a:spcPct val="0"/>
                </a:spcBef>
                <a:spcAft>
                  <a:spcPct val="0"/>
                </a:spcAft>
              </a:pPr>
              <a:endParaRPr lang="it-IT" altLang="it-IT" sz="1200">
                <a:latin typeface="Arial" panose="020B0604020202020204" pitchFamily="34" charset="0"/>
              </a:endParaRPr>
            </a:p>
            <a:p>
              <a:pPr algn="ctr" eaLnBrk="0" fontAlgn="base" hangingPunct="0">
                <a:spcBef>
                  <a:spcPct val="0"/>
                </a:spcBef>
                <a:spcAft>
                  <a:spcPct val="0"/>
                </a:spcAft>
              </a:pPr>
              <a:endParaRPr lang="it-IT" altLang="it-IT" sz="1200">
                <a:latin typeface="Arial" panose="020B0604020202020204" pitchFamily="34" charset="0"/>
              </a:endParaRPr>
            </a:p>
          </p:txBody>
        </p:sp>
        <p:sp>
          <p:nvSpPr>
            <p:cNvPr id="8" name="_s208908"/>
            <p:cNvSpPr>
              <a:spLocks noChangeArrowheads="1"/>
            </p:cNvSpPr>
            <p:nvPr/>
          </p:nvSpPr>
          <p:spPr bwMode="auto">
            <a:xfrm>
              <a:off x="1695" y="2500"/>
              <a:ext cx="864" cy="288"/>
            </a:xfrm>
            <a:prstGeom prst="cube">
              <a:avLst>
                <a:gd name="adj" fmla="val 10764"/>
              </a:avLst>
            </a:prstGeom>
            <a:gradFill rotWithShape="0">
              <a:gsLst>
                <a:gs pos="0">
                  <a:schemeClr val="accent2">
                    <a:alpha val="39999"/>
                  </a:schemeClr>
                </a:gs>
                <a:gs pos="100000">
                  <a:schemeClr val="bg1"/>
                </a:gs>
              </a:gsLst>
              <a:lin ang="5400000" scaled="1"/>
            </a:gradFill>
            <a:ln w="9525">
              <a:solidFill>
                <a:schemeClr val="accent2"/>
              </a:solidFill>
              <a:miter lim="800000"/>
              <a:headEnd/>
              <a:tailEnd/>
            </a:ln>
          </p:spPr>
          <p:txBody>
            <a:bodyPr vert="horz" wrap="none" lIns="0" tIns="0" rIns="0" bIns="0" numCol="1" anchor="ctr" anchorCtr="0" compatLnSpc="1">
              <a:prstTxWarp prst="textNoShape">
                <a:avLst/>
              </a:prstTxWarp>
            </a:bodyPr>
            <a:lstStyle/>
            <a:p>
              <a:pPr algn="ctr" eaLnBrk="0" fontAlgn="base" hangingPunct="0">
                <a:spcBef>
                  <a:spcPct val="0"/>
                </a:spcBef>
                <a:spcAft>
                  <a:spcPct val="0"/>
                </a:spcAft>
              </a:pPr>
              <a:endParaRPr lang="it-IT" altLang="it-IT" sz="1200">
                <a:latin typeface="Arial" panose="020B0604020202020204" pitchFamily="34" charset="0"/>
              </a:endParaRPr>
            </a:p>
            <a:p>
              <a:pPr algn="ctr" eaLnBrk="0" fontAlgn="base" hangingPunct="0">
                <a:spcBef>
                  <a:spcPct val="0"/>
                </a:spcBef>
                <a:spcAft>
                  <a:spcPct val="0"/>
                </a:spcAft>
              </a:pPr>
              <a:r>
                <a:rPr lang="it-IT" altLang="it-IT" sz="1200">
                  <a:latin typeface="Arial" panose="020B0604020202020204" pitchFamily="34" charset="0"/>
                </a:rPr>
                <a:t>3. Calcolare le frequenze relative cumulate del reddito e dei redditieri</a:t>
              </a:r>
            </a:p>
            <a:p>
              <a:pPr algn="ctr" eaLnBrk="0" fontAlgn="base" hangingPunct="0">
                <a:spcBef>
                  <a:spcPct val="0"/>
                </a:spcBef>
                <a:spcAft>
                  <a:spcPct val="0"/>
                </a:spcAft>
              </a:pPr>
              <a:r>
                <a:rPr lang="it-IT" altLang="it-IT" sz="1200">
                  <a:latin typeface="Arial" panose="020B0604020202020204" pitchFamily="34" charset="0"/>
                </a:rPr>
                <a:t> </a:t>
              </a:r>
            </a:p>
          </p:txBody>
        </p:sp>
        <p:sp>
          <p:nvSpPr>
            <p:cNvPr id="9" name="_s208909"/>
            <p:cNvSpPr>
              <a:spLocks noChangeArrowheads="1"/>
            </p:cNvSpPr>
            <p:nvPr/>
          </p:nvSpPr>
          <p:spPr bwMode="auto">
            <a:xfrm>
              <a:off x="1695" y="2910"/>
              <a:ext cx="864" cy="288"/>
            </a:xfrm>
            <a:prstGeom prst="cube">
              <a:avLst>
                <a:gd name="adj" fmla="val 10764"/>
              </a:avLst>
            </a:prstGeom>
            <a:gradFill rotWithShape="0">
              <a:gsLst>
                <a:gs pos="0">
                  <a:schemeClr val="accent2">
                    <a:alpha val="39999"/>
                  </a:schemeClr>
                </a:gs>
                <a:gs pos="100000">
                  <a:schemeClr val="bg1"/>
                </a:gs>
              </a:gsLst>
              <a:lin ang="5400000" scaled="1"/>
            </a:gradFill>
            <a:ln w="9525">
              <a:solidFill>
                <a:schemeClr val="accent2"/>
              </a:solidFill>
              <a:miter lim="800000"/>
              <a:headEnd/>
              <a:tailEnd/>
            </a:ln>
          </p:spPr>
          <p:txBody>
            <a:bodyPr vert="horz" wrap="none" lIns="0" tIns="0" rIns="0" bIns="0" numCol="1" anchor="ctr" anchorCtr="0" compatLnSpc="1">
              <a:prstTxWarp prst="textNoShape">
                <a:avLst/>
              </a:prstTxWarp>
            </a:bodyPr>
            <a:lstStyle/>
            <a:p>
              <a:pPr algn="ctr" eaLnBrk="0" fontAlgn="base" hangingPunct="0">
                <a:spcBef>
                  <a:spcPct val="0"/>
                </a:spcBef>
                <a:spcAft>
                  <a:spcPct val="0"/>
                </a:spcAft>
              </a:pPr>
              <a:endParaRPr lang="it-IT" altLang="it-IT" sz="1200">
                <a:latin typeface="Arial" panose="020B0604020202020204" pitchFamily="34" charset="0"/>
              </a:endParaRPr>
            </a:p>
            <a:p>
              <a:pPr algn="ctr" eaLnBrk="0" fontAlgn="base" hangingPunct="0">
                <a:spcBef>
                  <a:spcPct val="0"/>
                </a:spcBef>
                <a:spcAft>
                  <a:spcPct val="0"/>
                </a:spcAft>
              </a:pPr>
              <a:r>
                <a:rPr lang="it-IT" altLang="it-IT" sz="1200">
                  <a:latin typeface="Arial" panose="020B0604020202020204" pitchFamily="34" charset="0"/>
                </a:rPr>
                <a:t>4. Calcolare la linea di equidistribuzione del reddito	</a:t>
              </a:r>
            </a:p>
            <a:p>
              <a:pPr algn="ctr" eaLnBrk="0" fontAlgn="base" hangingPunct="0">
                <a:spcBef>
                  <a:spcPct val="0"/>
                </a:spcBef>
                <a:spcAft>
                  <a:spcPct val="0"/>
                </a:spcAft>
              </a:pPr>
              <a:endParaRPr lang="it-IT" altLang="it-IT" sz="1200">
                <a:latin typeface="Arial" panose="020B0604020202020204" pitchFamily="34" charset="0"/>
              </a:endParaRPr>
            </a:p>
            <a:p>
              <a:pPr algn="ctr" eaLnBrk="0" fontAlgn="base" hangingPunct="0">
                <a:spcBef>
                  <a:spcPct val="0"/>
                </a:spcBef>
                <a:spcAft>
                  <a:spcPct val="0"/>
                </a:spcAft>
              </a:pPr>
              <a:endParaRPr lang="it-IT" altLang="it-IT" sz="1200">
                <a:latin typeface="Arial" panose="020B0604020202020204" pitchFamily="34" charset="0"/>
              </a:endParaRPr>
            </a:p>
          </p:txBody>
        </p:sp>
        <p:sp>
          <p:nvSpPr>
            <p:cNvPr id="10" name="_s208910"/>
            <p:cNvSpPr>
              <a:spLocks noChangeArrowheads="1"/>
            </p:cNvSpPr>
            <p:nvPr/>
          </p:nvSpPr>
          <p:spPr bwMode="auto">
            <a:xfrm>
              <a:off x="1695" y="3320"/>
              <a:ext cx="864" cy="288"/>
            </a:xfrm>
            <a:prstGeom prst="cube">
              <a:avLst>
                <a:gd name="adj" fmla="val 10764"/>
              </a:avLst>
            </a:prstGeom>
            <a:gradFill rotWithShape="0">
              <a:gsLst>
                <a:gs pos="0">
                  <a:schemeClr val="accent2">
                    <a:alpha val="39999"/>
                  </a:schemeClr>
                </a:gs>
                <a:gs pos="100000">
                  <a:schemeClr val="bg1"/>
                </a:gs>
              </a:gsLst>
              <a:lin ang="5400000" scaled="1"/>
            </a:gradFill>
            <a:ln w="9525">
              <a:solidFill>
                <a:schemeClr val="accent2"/>
              </a:solidFill>
              <a:miter lim="800000"/>
              <a:headEnd/>
              <a:tailEnd/>
            </a:ln>
          </p:spPr>
          <p:txBody>
            <a:bodyPr vert="horz" wrap="none" lIns="0" tIns="0" rIns="0" bIns="0" numCol="1" anchor="ctr" anchorCtr="0" compatLnSpc="1">
              <a:prstTxWarp prst="textNoShape">
                <a:avLst/>
              </a:prstTxWarp>
            </a:bodyPr>
            <a:lstStyle/>
            <a:p>
              <a:pPr algn="ctr" eaLnBrk="0" fontAlgn="base" hangingPunct="0">
                <a:spcBef>
                  <a:spcPct val="0"/>
                </a:spcBef>
                <a:spcAft>
                  <a:spcPct val="0"/>
                </a:spcAft>
              </a:pPr>
              <a:endParaRPr lang="it-IT" altLang="it-IT" sz="1200">
                <a:latin typeface="Arial" panose="020B0604020202020204" pitchFamily="34" charset="0"/>
              </a:endParaRPr>
            </a:p>
            <a:p>
              <a:pPr algn="ctr" eaLnBrk="0" fontAlgn="base" hangingPunct="0">
                <a:spcBef>
                  <a:spcPct val="0"/>
                </a:spcBef>
                <a:spcAft>
                  <a:spcPct val="0"/>
                </a:spcAft>
              </a:pPr>
              <a:r>
                <a:rPr lang="it-IT" altLang="it-IT" sz="1200">
                  <a:latin typeface="Arial" panose="020B0604020202020204" pitchFamily="34" charset="0"/>
                </a:rPr>
                <a:t>5. Fare il grafico delle frequenze relative cumulate del reddito </a:t>
              </a:r>
            </a:p>
            <a:p>
              <a:pPr algn="ctr" eaLnBrk="0" fontAlgn="base" hangingPunct="0">
                <a:spcBef>
                  <a:spcPct val="0"/>
                </a:spcBef>
                <a:spcAft>
                  <a:spcPct val="0"/>
                </a:spcAft>
              </a:pPr>
              <a:r>
                <a:rPr lang="it-IT" altLang="it-IT" sz="1200">
                  <a:latin typeface="Arial" panose="020B0604020202020204" pitchFamily="34" charset="0"/>
                </a:rPr>
                <a:t>verso le frequenze relative cumulate dei redditieri 	</a:t>
              </a:r>
            </a:p>
            <a:p>
              <a:pPr algn="ctr" eaLnBrk="0" fontAlgn="base" hangingPunct="0">
                <a:spcBef>
                  <a:spcPct val="0"/>
                </a:spcBef>
                <a:spcAft>
                  <a:spcPct val="0"/>
                </a:spcAft>
              </a:pPr>
              <a:endParaRPr lang="it-IT" altLang="it-IT" sz="1200">
                <a:latin typeface="Arial" panose="020B0604020202020204" pitchFamily="34" charset="0"/>
              </a:endParaRPr>
            </a:p>
            <a:p>
              <a:pPr algn="ctr" eaLnBrk="0" fontAlgn="base" hangingPunct="0">
                <a:spcBef>
                  <a:spcPct val="0"/>
                </a:spcBef>
                <a:spcAft>
                  <a:spcPct val="0"/>
                </a:spcAft>
              </a:pPr>
              <a:endParaRPr lang="it-IT" altLang="it-IT" sz="1200">
                <a:latin typeface="Arial" panose="020B0604020202020204" pitchFamily="34" charset="0"/>
              </a:endParaRPr>
            </a:p>
          </p:txBody>
        </p:sp>
      </p:grpSp>
      <p:sp>
        <p:nvSpPr>
          <p:cNvPr id="2063" name="Rectangle 2"/>
          <p:cNvSpPr>
            <a:spLocks noGrp="1" noChangeArrowheads="1"/>
          </p:cNvSpPr>
          <p:nvPr>
            <p:ph type="title"/>
          </p:nvPr>
        </p:nvSpPr>
        <p:spPr/>
        <p:txBody>
          <a:bodyPr>
            <a:normAutofit/>
          </a:bodyPr>
          <a:lstStyle/>
          <a:p>
            <a:pPr eaLnBrk="1" hangingPunct="1"/>
            <a:r>
              <a:rPr lang="it-IT" sz="1800" b="1" dirty="0"/>
              <a:t>La  procedure  </a:t>
            </a:r>
            <a:r>
              <a:rPr lang="it-IT" sz="1800" b="1" dirty="0" err="1"/>
              <a:t>step-by-step</a:t>
            </a:r>
            <a:r>
              <a:rPr lang="it-IT" sz="1800" b="1" dirty="0"/>
              <a:t> per costruire  la curva di Lorenz</a:t>
            </a:r>
            <a:r>
              <a:rPr lang="it-IT" sz="2900" b="1" dirty="0"/>
              <a:t> </a:t>
            </a:r>
            <a:br>
              <a:rPr lang="it-IT" sz="2900" dirty="0"/>
            </a:br>
            <a:endParaRPr lang="it-IT" sz="2900" dirty="0"/>
          </a:p>
        </p:txBody>
      </p:sp>
      <p:sp>
        <p:nvSpPr>
          <p:cNvPr id="2064" name="Segnaposto numero diapositiva 5"/>
          <p:cNvSpPr>
            <a:spLocks noGrp="1"/>
          </p:cNvSpPr>
          <p:nvPr>
            <p:ph type="sldNum" sz="quarter" idx="12"/>
          </p:nvPr>
        </p:nvSpPr>
        <p:spPr>
          <a:noFill/>
        </p:spPr>
        <p:txBody>
          <a:bodyPr/>
          <a:lstStyle/>
          <a:p>
            <a:fld id="{832AAD72-20C8-4EB8-B858-C083D3B0B9EB}" type="slidenum">
              <a:rPr lang="it-IT" smtClean="0"/>
              <a:pPr/>
              <a:t>15</a:t>
            </a:fld>
            <a:endParaRPr lang="it-IT"/>
          </a:p>
        </p:txBody>
      </p:sp>
      <p:sp>
        <p:nvSpPr>
          <p:cNvPr id="2065" name="Line 16"/>
          <p:cNvSpPr>
            <a:spLocks noChangeShapeType="1"/>
          </p:cNvSpPr>
          <p:nvPr/>
        </p:nvSpPr>
        <p:spPr bwMode="auto">
          <a:xfrm>
            <a:off x="3962400" y="5029200"/>
            <a:ext cx="1225550" cy="647700"/>
          </a:xfrm>
          <a:prstGeom prst="line">
            <a:avLst/>
          </a:prstGeom>
          <a:noFill/>
          <a:ln w="9525">
            <a:solidFill>
              <a:schemeClr val="tx1"/>
            </a:solidFill>
            <a:round/>
            <a:headEnd/>
            <a:tailEnd type="triangle" w="med" len="med"/>
          </a:ln>
        </p:spPr>
        <p:txBody>
          <a:bodyPr/>
          <a:lstStyle/>
          <a:p>
            <a:endParaRPr lang="it-IT"/>
          </a:p>
        </p:txBody>
      </p:sp>
      <p:sp>
        <p:nvSpPr>
          <p:cNvPr id="2066" name="Rectangle 17"/>
          <p:cNvSpPr>
            <a:spLocks noChangeArrowheads="1"/>
          </p:cNvSpPr>
          <p:nvPr/>
        </p:nvSpPr>
        <p:spPr bwMode="auto">
          <a:xfrm>
            <a:off x="1828800" y="4191000"/>
            <a:ext cx="2598738" cy="990600"/>
          </a:xfrm>
          <a:prstGeom prst="rect">
            <a:avLst/>
          </a:prstGeom>
          <a:solidFill>
            <a:schemeClr val="accent1"/>
          </a:solidFill>
          <a:ln w="9525">
            <a:solidFill>
              <a:schemeClr val="tx1"/>
            </a:solidFill>
            <a:miter lim="800000"/>
            <a:headEnd/>
            <a:tailEnd/>
          </a:ln>
        </p:spPr>
        <p:txBody>
          <a:bodyPr wrap="none" anchor="ctr"/>
          <a:lstStyle/>
          <a:p>
            <a:pPr algn="ctr"/>
            <a:r>
              <a:rPr lang="it-IT" sz="1400" b="1" dirty="0">
                <a:solidFill>
                  <a:schemeClr val="bg1"/>
                </a:solidFill>
              </a:rPr>
              <a:t>Attenzione: In questo punto le</a:t>
            </a:r>
          </a:p>
          <a:p>
            <a:pPr algn="ctr"/>
            <a:r>
              <a:rPr lang="it-IT" sz="1400" b="1" dirty="0">
                <a:solidFill>
                  <a:schemeClr val="bg1"/>
                </a:solidFill>
              </a:rPr>
              <a:t> frequenze relative del reddito e </a:t>
            </a:r>
          </a:p>
          <a:p>
            <a:pPr algn="ctr"/>
            <a:r>
              <a:rPr lang="it-IT" sz="1400" b="1" dirty="0">
                <a:solidFill>
                  <a:schemeClr val="bg1"/>
                </a:solidFill>
              </a:rPr>
              <a:t>dei redditieri sono le stesse</a:t>
            </a:r>
          </a:p>
        </p:txBody>
      </p:sp>
    </p:spTree>
    <p:extLst>
      <p:ext uri="{BB962C8B-B14F-4D97-AF65-F5344CB8AC3E}">
        <p14:creationId xmlns:p14="http://schemas.microsoft.com/office/powerpoint/2010/main" val="3052215020"/>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orenz-curve1"/>
          <p:cNvPicPr>
            <a:picLocks noChangeAspect="1" noChangeArrowheads="1"/>
          </p:cNvPicPr>
          <p:nvPr/>
        </p:nvPicPr>
        <p:blipFill>
          <a:blip r:embed="rId2" cstate="print"/>
          <a:srcRect/>
          <a:stretch>
            <a:fillRect/>
          </a:stretch>
        </p:blipFill>
        <p:spPr bwMode="auto">
          <a:xfrm>
            <a:off x="2208214" y="1220788"/>
            <a:ext cx="8071107" cy="4584700"/>
          </a:xfrm>
          <a:prstGeom prst="rect">
            <a:avLst/>
          </a:prstGeom>
          <a:noFill/>
          <a:ln w="9525">
            <a:noFill/>
            <a:miter lim="800000"/>
            <a:headEnd/>
            <a:tailEnd/>
          </a:ln>
        </p:spPr>
      </p:pic>
      <p:sp>
        <p:nvSpPr>
          <p:cNvPr id="3" name="Freccia in su 2"/>
          <p:cNvSpPr/>
          <p:nvPr/>
        </p:nvSpPr>
        <p:spPr>
          <a:xfrm>
            <a:off x="9142414" y="4724400"/>
            <a:ext cx="46037" cy="11416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CasellaDiTesto 3"/>
          <p:cNvSpPr txBox="1">
            <a:spLocks noChangeArrowheads="1"/>
          </p:cNvSpPr>
          <p:nvPr/>
        </p:nvSpPr>
        <p:spPr bwMode="auto">
          <a:xfrm>
            <a:off x="8224839" y="5794602"/>
            <a:ext cx="1283621" cy="369332"/>
          </a:xfrm>
          <a:prstGeom prst="rect">
            <a:avLst/>
          </a:prstGeom>
          <a:noFill/>
          <a:ln w="9525">
            <a:noFill/>
            <a:miter lim="800000"/>
            <a:headEnd/>
            <a:tailEnd/>
          </a:ln>
        </p:spPr>
        <p:txBody>
          <a:bodyPr wrap="none">
            <a:spAutoFit/>
          </a:bodyPr>
          <a:lstStyle/>
          <a:p>
            <a:r>
              <a:rPr lang="it-IT" dirty="0"/>
              <a:t>L rovesciata</a:t>
            </a:r>
          </a:p>
        </p:txBody>
      </p:sp>
      <p:sp>
        <p:nvSpPr>
          <p:cNvPr id="5" name="Callout 1 4"/>
          <p:cNvSpPr/>
          <p:nvPr/>
        </p:nvSpPr>
        <p:spPr>
          <a:xfrm>
            <a:off x="8224838" y="0"/>
            <a:ext cx="2443162" cy="1562100"/>
          </a:xfrm>
          <a:prstGeom prst="borderCallout1">
            <a:avLst>
              <a:gd name="adj1" fmla="val 18750"/>
              <a:gd name="adj2" fmla="val -8333"/>
              <a:gd name="adj3" fmla="val 201382"/>
              <a:gd name="adj4" fmla="val -1839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Curva di </a:t>
            </a:r>
            <a:r>
              <a:rPr lang="it-IT" dirty="0" err="1"/>
              <a:t>Lorenz</a:t>
            </a:r>
            <a:endParaRPr lang="it-IT" dirty="0"/>
          </a:p>
        </p:txBody>
      </p:sp>
      <p:sp>
        <p:nvSpPr>
          <p:cNvPr id="6" name="Callout 10 5"/>
          <p:cNvSpPr/>
          <p:nvPr/>
        </p:nvSpPr>
        <p:spPr>
          <a:xfrm>
            <a:off x="2279651" y="333375"/>
            <a:ext cx="2663825" cy="935038"/>
          </a:xfrm>
          <a:prstGeom prst="callout2">
            <a:avLst>
              <a:gd name="adj1" fmla="val 18750"/>
              <a:gd name="adj2" fmla="val -8333"/>
              <a:gd name="adj3" fmla="val 18750"/>
              <a:gd name="adj4" fmla="val -16667"/>
              <a:gd name="adj5" fmla="val 374814"/>
              <a:gd name="adj6" fmla="val 802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Distribuzione Egualitaria </a:t>
            </a:r>
          </a:p>
        </p:txBody>
      </p:sp>
      <p:sp>
        <p:nvSpPr>
          <p:cNvPr id="7" name="Segnaposto numero diapositiva 6"/>
          <p:cNvSpPr>
            <a:spLocks noGrp="1"/>
          </p:cNvSpPr>
          <p:nvPr>
            <p:ph type="sldNum" sz="quarter" idx="12"/>
          </p:nvPr>
        </p:nvSpPr>
        <p:spPr/>
        <p:txBody>
          <a:bodyPr/>
          <a:lstStyle/>
          <a:p>
            <a:pPr>
              <a:defRPr/>
            </a:pPr>
            <a:fld id="{BA9CAB3F-FF4D-4DDA-A329-AE2296631C58}" type="slidenum">
              <a:rPr lang="it-IT" smtClean="0"/>
              <a:pPr>
                <a:defRPr/>
              </a:pPr>
              <a:t>16</a:t>
            </a:fld>
            <a:endParaRPr lang="it-IT"/>
          </a:p>
        </p:txBody>
      </p:sp>
      <p:sp>
        <p:nvSpPr>
          <p:cNvPr id="9" name="CasellaDiTesto 8">
            <a:extLst>
              <a:ext uri="{FF2B5EF4-FFF2-40B4-BE49-F238E27FC236}">
                <a16:creationId xmlns:a16="http://schemas.microsoft.com/office/drawing/2014/main" id="{2C69F062-687F-4C51-98D0-16E60A7504BE}"/>
              </a:ext>
            </a:extLst>
          </p:cNvPr>
          <p:cNvSpPr txBox="1"/>
          <p:nvPr/>
        </p:nvSpPr>
        <p:spPr>
          <a:xfrm>
            <a:off x="7177024" y="4886404"/>
            <a:ext cx="593344" cy="369332"/>
          </a:xfrm>
          <a:prstGeom prst="rect">
            <a:avLst/>
          </a:prstGeom>
          <a:noFill/>
        </p:spPr>
        <p:txBody>
          <a:bodyPr wrap="square" rtlCol="0">
            <a:spAutoFit/>
          </a:bodyPr>
          <a:lstStyle/>
          <a:p>
            <a:r>
              <a:rPr lang="it-IT" dirty="0"/>
              <a:t>(</a:t>
            </a:r>
            <a:r>
              <a:rPr lang="it-IT" dirty="0" err="1"/>
              <a:t>x’i</a:t>
            </a:r>
            <a:r>
              <a:rPr lang="it-IT" dirty="0"/>
              <a:t>)</a:t>
            </a:r>
          </a:p>
        </p:txBody>
      </p:sp>
      <p:sp>
        <p:nvSpPr>
          <p:cNvPr id="10" name="CasellaDiTesto 9">
            <a:extLst>
              <a:ext uri="{FF2B5EF4-FFF2-40B4-BE49-F238E27FC236}">
                <a16:creationId xmlns:a16="http://schemas.microsoft.com/office/drawing/2014/main" id="{229A7280-71B9-4ADC-B5FB-828A4D756DA3}"/>
              </a:ext>
            </a:extLst>
          </p:cNvPr>
          <p:cNvSpPr txBox="1"/>
          <p:nvPr/>
        </p:nvSpPr>
        <p:spPr>
          <a:xfrm>
            <a:off x="1908615" y="3042856"/>
            <a:ext cx="593344" cy="369332"/>
          </a:xfrm>
          <a:prstGeom prst="rect">
            <a:avLst/>
          </a:prstGeom>
          <a:noFill/>
        </p:spPr>
        <p:txBody>
          <a:bodyPr wrap="square" rtlCol="0">
            <a:spAutoFit/>
          </a:bodyPr>
          <a:lstStyle/>
          <a:p>
            <a:r>
              <a:rPr lang="it-IT" dirty="0"/>
              <a:t>(</a:t>
            </a:r>
            <a:r>
              <a:rPr lang="it-IT" dirty="0" err="1"/>
              <a:t>q’i</a:t>
            </a:r>
            <a:r>
              <a:rPr lang="it-IT" dirty="0"/>
              <a:t>)</a:t>
            </a:r>
          </a:p>
        </p:txBody>
      </p:sp>
    </p:spTree>
    <p:extLst>
      <p:ext uri="{BB962C8B-B14F-4D97-AF65-F5344CB8AC3E}">
        <p14:creationId xmlns:p14="http://schemas.microsoft.com/office/powerpoint/2010/main" val="184902788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it-IT" sz="2800" dirty="0"/>
              <a:t>LO STUDIO DELLA CONCENTRAZIONE: Simbologia </a:t>
            </a:r>
            <a:r>
              <a:rPr lang="it-IT" sz="2800" dirty="0" err="1"/>
              <a:t>notazionale</a:t>
            </a:r>
            <a:endParaRPr lang="it-IT" sz="2800" dirty="0"/>
          </a:p>
        </p:txBody>
      </p:sp>
      <p:sp>
        <p:nvSpPr>
          <p:cNvPr id="37891" name="Rectangle 3"/>
          <p:cNvSpPr>
            <a:spLocks noGrp="1" noChangeArrowheads="1"/>
          </p:cNvSpPr>
          <p:nvPr>
            <p:ph idx="1"/>
          </p:nvPr>
        </p:nvSpPr>
        <p:spPr/>
        <p:txBody>
          <a:bodyPr/>
          <a:lstStyle/>
          <a:p>
            <a:pPr eaLnBrk="1" hangingPunct="1">
              <a:lnSpc>
                <a:spcPct val="90000"/>
              </a:lnSpc>
            </a:pPr>
            <a:endParaRPr lang="it-IT" sz="1800" b="1" dirty="0"/>
          </a:p>
          <a:p>
            <a:pPr eaLnBrk="1" hangingPunct="1">
              <a:lnSpc>
                <a:spcPct val="90000"/>
              </a:lnSpc>
            </a:pPr>
            <a:r>
              <a:rPr lang="it-IT" sz="2700" b="1" dirty="0"/>
              <a:t>n(x</a:t>
            </a:r>
            <a:r>
              <a:rPr lang="it-IT" sz="2700" b="1" baseline="-25000" dirty="0"/>
              <a:t>i</a:t>
            </a:r>
            <a:r>
              <a:rPr lang="it-IT" sz="2700" b="1" dirty="0"/>
              <a:t>)= frequenza assoluta </a:t>
            </a:r>
          </a:p>
          <a:p>
            <a:r>
              <a:rPr lang="it-IT" sz="2700" b="1" dirty="0"/>
              <a:t>f(x</a:t>
            </a:r>
            <a:r>
              <a:rPr lang="it-IT" sz="2700" b="1" baseline="-25000" dirty="0"/>
              <a:t>i</a:t>
            </a:r>
            <a:r>
              <a:rPr lang="it-IT" sz="2700" b="1" dirty="0"/>
              <a:t>)= frequenza relativa</a:t>
            </a:r>
          </a:p>
          <a:p>
            <a:r>
              <a:rPr lang="it-IT" sz="2700" b="1" dirty="0"/>
              <a:t>f’(x</a:t>
            </a:r>
            <a:r>
              <a:rPr lang="it-IT" sz="2700" b="1" baseline="-25000" dirty="0"/>
              <a:t>i</a:t>
            </a:r>
            <a:r>
              <a:rPr lang="it-IT" sz="2700" b="1" dirty="0"/>
              <a:t>) = frequenza relativa cumulata</a:t>
            </a:r>
          </a:p>
          <a:p>
            <a:pPr eaLnBrk="1" hangingPunct="1">
              <a:lnSpc>
                <a:spcPct val="90000"/>
              </a:lnSpc>
            </a:pPr>
            <a:r>
              <a:rPr lang="it-IT" sz="2700" b="1" dirty="0"/>
              <a:t>Q</a:t>
            </a:r>
            <a:r>
              <a:rPr lang="it-IT" sz="2700" b="1" baseline="-25000" dirty="0"/>
              <a:t>i</a:t>
            </a:r>
            <a:r>
              <a:rPr lang="it-IT" sz="2700" b="1" dirty="0"/>
              <a:t> = quantità della variabile (reddito/popolazione) per ogni unità (classe)</a:t>
            </a:r>
          </a:p>
          <a:p>
            <a:r>
              <a:rPr lang="it-IT" sz="2700" b="1" dirty="0" err="1"/>
              <a:t>q</a:t>
            </a:r>
            <a:r>
              <a:rPr lang="it-IT" sz="2700" b="1" baseline="-25000" dirty="0" err="1"/>
              <a:t>i</a:t>
            </a:r>
            <a:r>
              <a:rPr lang="it-IT" sz="2700" b="1" dirty="0"/>
              <a:t> = quantità relativa (ammontare di reddito) della variabile per ogni unità (classe)</a:t>
            </a:r>
          </a:p>
          <a:p>
            <a:r>
              <a:rPr lang="it-IT" sz="2700" b="1" dirty="0" err="1"/>
              <a:t>q’</a:t>
            </a:r>
            <a:r>
              <a:rPr lang="it-IT" sz="2700" b="1" baseline="-25000" dirty="0" err="1"/>
              <a:t>i</a:t>
            </a:r>
            <a:r>
              <a:rPr lang="it-IT" sz="2700" b="1" dirty="0"/>
              <a:t> = quantità (ammontare di reddito) relativa cumulata</a:t>
            </a:r>
            <a:r>
              <a:rPr lang="it-IT" sz="2700" dirty="0"/>
              <a:t> </a:t>
            </a:r>
            <a:endParaRPr lang="it-IT" sz="1800" b="1" dirty="0"/>
          </a:p>
          <a:p>
            <a:pPr eaLnBrk="1" hangingPunct="1">
              <a:lnSpc>
                <a:spcPct val="90000"/>
              </a:lnSpc>
            </a:pPr>
            <a:endParaRPr lang="it-IT" sz="1800" b="1" dirty="0"/>
          </a:p>
          <a:p>
            <a:pPr eaLnBrk="1" hangingPunct="1">
              <a:lnSpc>
                <a:spcPct val="90000"/>
              </a:lnSpc>
            </a:pPr>
            <a:endParaRPr lang="it-IT" sz="1800" b="1" dirty="0"/>
          </a:p>
        </p:txBody>
      </p:sp>
      <p:sp>
        <p:nvSpPr>
          <p:cNvPr id="37892" name="Segnaposto numero diapositiva 5"/>
          <p:cNvSpPr>
            <a:spLocks noGrp="1"/>
          </p:cNvSpPr>
          <p:nvPr>
            <p:ph type="sldNum" sz="quarter" idx="4294967295"/>
          </p:nvPr>
        </p:nvSpPr>
        <p:spPr>
          <a:xfrm>
            <a:off x="8077200" y="6248400"/>
            <a:ext cx="2133600" cy="457200"/>
          </a:xfrm>
          <a:prstGeom prst="rect">
            <a:avLst/>
          </a:prstGeom>
          <a:noFill/>
        </p:spPr>
        <p:txBody>
          <a:bodyPr/>
          <a:lstStyle/>
          <a:p>
            <a:fld id="{92195E25-E10E-47C8-9690-7521AC489BE5}" type="slidenum">
              <a:rPr lang="it-IT" smtClean="0"/>
              <a:pPr/>
              <a:t>17</a:t>
            </a:fld>
            <a:endParaRPr lang="it-IT"/>
          </a:p>
        </p:txBody>
      </p:sp>
    </p:spTree>
    <p:extLst>
      <p:ext uri="{BB962C8B-B14F-4D97-AF65-F5344CB8AC3E}">
        <p14:creationId xmlns:p14="http://schemas.microsoft.com/office/powerpoint/2010/main" val="205123883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819480-C048-43B1-AFFD-7A743A63611C}"/>
              </a:ext>
            </a:extLst>
          </p:cNvPr>
          <p:cNvSpPr>
            <a:spLocks noGrp="1"/>
          </p:cNvSpPr>
          <p:nvPr>
            <p:ph type="title"/>
          </p:nvPr>
        </p:nvSpPr>
        <p:spPr/>
        <p:txBody>
          <a:bodyPr/>
          <a:lstStyle/>
          <a:p>
            <a:r>
              <a:rPr lang="it-IT" dirty="0"/>
              <a:t>Vediamo un esempio</a:t>
            </a:r>
          </a:p>
        </p:txBody>
      </p:sp>
      <p:sp>
        <p:nvSpPr>
          <p:cNvPr id="3" name="Segnaposto contenuto 2">
            <a:extLst>
              <a:ext uri="{FF2B5EF4-FFF2-40B4-BE49-F238E27FC236}">
                <a16:creationId xmlns:a16="http://schemas.microsoft.com/office/drawing/2014/main" id="{CFB64E3C-3DD3-45C4-88FF-2EE6534DD736}"/>
              </a:ext>
            </a:extLst>
          </p:cNvPr>
          <p:cNvSpPr>
            <a:spLocks noGrp="1"/>
          </p:cNvSpPr>
          <p:nvPr>
            <p:ph idx="1"/>
          </p:nvPr>
        </p:nvSpPr>
        <p:spPr/>
        <p:txBody>
          <a:bodyPr>
            <a:normAutofit/>
          </a:bodyPr>
          <a:lstStyle/>
          <a:p>
            <a:r>
              <a:rPr lang="it-IT" sz="2400" dirty="0"/>
              <a:t>Consideriamo i redditi di 10 famiglie rappresentative di decili di reddito estratti dall’indagine della Banca d’Italia sui bilanci delle famiglie italiane (ultimi dati disponibili anno 2022). Qual è la prima correzione da apportare alla tabella sottostante?</a:t>
            </a:r>
          </a:p>
        </p:txBody>
      </p:sp>
      <p:graphicFrame>
        <p:nvGraphicFramePr>
          <p:cNvPr id="4" name="Tabella 3">
            <a:extLst>
              <a:ext uri="{FF2B5EF4-FFF2-40B4-BE49-F238E27FC236}">
                <a16:creationId xmlns:a16="http://schemas.microsoft.com/office/drawing/2014/main" id="{41A2C184-40EF-4737-88D3-454083C1C4BE}"/>
              </a:ext>
            </a:extLst>
          </p:cNvPr>
          <p:cNvGraphicFramePr>
            <a:graphicFrameLocks noGrp="1"/>
          </p:cNvGraphicFramePr>
          <p:nvPr>
            <p:extLst>
              <p:ext uri="{D42A27DB-BD31-4B8C-83A1-F6EECF244321}">
                <p14:modId xmlns:p14="http://schemas.microsoft.com/office/powerpoint/2010/main" val="2144393214"/>
              </p:ext>
            </p:extLst>
          </p:nvPr>
        </p:nvGraphicFramePr>
        <p:xfrm>
          <a:off x="2565908" y="3262916"/>
          <a:ext cx="2774188" cy="2815590"/>
        </p:xfrm>
        <a:graphic>
          <a:graphicData uri="http://schemas.openxmlformats.org/drawingml/2006/table">
            <a:tbl>
              <a:tblPr>
                <a:tableStyleId>{8799B23B-EC83-4686-B30A-512413B5E67A}</a:tableStyleId>
              </a:tblPr>
              <a:tblGrid>
                <a:gridCol w="693547">
                  <a:extLst>
                    <a:ext uri="{9D8B030D-6E8A-4147-A177-3AD203B41FA5}">
                      <a16:colId xmlns:a16="http://schemas.microsoft.com/office/drawing/2014/main" val="3482019346"/>
                    </a:ext>
                  </a:extLst>
                </a:gridCol>
                <a:gridCol w="693547">
                  <a:extLst>
                    <a:ext uri="{9D8B030D-6E8A-4147-A177-3AD203B41FA5}">
                      <a16:colId xmlns:a16="http://schemas.microsoft.com/office/drawing/2014/main" val="2459311980"/>
                    </a:ext>
                  </a:extLst>
                </a:gridCol>
                <a:gridCol w="693547">
                  <a:extLst>
                    <a:ext uri="{9D8B030D-6E8A-4147-A177-3AD203B41FA5}">
                      <a16:colId xmlns:a16="http://schemas.microsoft.com/office/drawing/2014/main" val="4181325257"/>
                    </a:ext>
                  </a:extLst>
                </a:gridCol>
                <a:gridCol w="693547">
                  <a:extLst>
                    <a:ext uri="{9D8B030D-6E8A-4147-A177-3AD203B41FA5}">
                      <a16:colId xmlns:a16="http://schemas.microsoft.com/office/drawing/2014/main" val="2754349209"/>
                    </a:ext>
                  </a:extLst>
                </a:gridCol>
              </a:tblGrid>
              <a:tr h="495300">
                <a:tc>
                  <a:txBody>
                    <a:bodyPr/>
                    <a:lstStyle/>
                    <a:p>
                      <a:pPr algn="ctr" fontAlgn="b"/>
                      <a:r>
                        <a:rPr lang="it-IT" sz="1400" u="none" strike="noStrike" dirty="0">
                          <a:effectLst/>
                        </a:rPr>
                        <a:t>Famiglie</a:t>
                      </a:r>
                      <a:endParaRPr lang="it-IT" sz="1400" b="0" i="1" u="none" strike="noStrike" dirty="0">
                        <a:solidFill>
                          <a:srgbClr val="000000"/>
                        </a:solidFill>
                        <a:effectLst/>
                        <a:latin typeface="Arial, Helvetica, Helv"/>
                      </a:endParaRPr>
                    </a:p>
                  </a:txBody>
                  <a:tcPr marL="3810" marR="3810" marT="3810" marB="0" anchor="b"/>
                </a:tc>
                <a:tc>
                  <a:txBody>
                    <a:bodyPr/>
                    <a:lstStyle/>
                    <a:p>
                      <a:pPr algn="ctr" fontAlgn="b"/>
                      <a:r>
                        <a:rPr lang="it-IT" sz="1400" u="none" strike="noStrike" dirty="0">
                          <a:effectLst/>
                        </a:rPr>
                        <a:t>Reddito familiare medio</a:t>
                      </a:r>
                      <a:endParaRPr lang="it-IT" sz="1400" b="0" i="1" u="none" strike="noStrike" dirty="0">
                        <a:solidFill>
                          <a:srgbClr val="000000"/>
                        </a:solidFill>
                        <a:effectLst/>
                        <a:latin typeface="Arial, Helvetica, Helv"/>
                      </a:endParaRPr>
                    </a:p>
                  </a:txBody>
                  <a:tcPr marL="3810" marR="3810" marT="3810" marB="0" anchor="b"/>
                </a:tc>
                <a:tc>
                  <a:txBody>
                    <a:bodyPr/>
                    <a:lstStyle/>
                    <a:p>
                      <a:pPr algn="ctr" fontAlgn="b"/>
                      <a:endParaRPr lang="it-IT" sz="1400" b="0" i="1" u="none" strike="noStrike" dirty="0">
                        <a:solidFill>
                          <a:srgbClr val="000000"/>
                        </a:solidFill>
                        <a:effectLst/>
                        <a:latin typeface="Arial, Helvetica, Helv"/>
                      </a:endParaRPr>
                    </a:p>
                  </a:txBody>
                  <a:tcPr marL="3810" marR="3810" marT="3810" marB="0" anchor="b"/>
                </a:tc>
                <a:tc>
                  <a:txBody>
                    <a:bodyPr/>
                    <a:lstStyle/>
                    <a:p>
                      <a:pPr algn="ctr" fontAlgn="b"/>
                      <a:endParaRPr lang="it-IT" sz="1400" b="0" i="1" u="none" strike="noStrike">
                        <a:solidFill>
                          <a:srgbClr val="000000"/>
                        </a:solidFill>
                        <a:effectLst/>
                        <a:latin typeface="Arial, Helvetica, Helv"/>
                      </a:endParaRPr>
                    </a:p>
                  </a:txBody>
                  <a:tcPr marL="3810" marR="3810" marT="3810" marB="0" anchor="b"/>
                </a:tc>
                <a:extLst>
                  <a:ext uri="{0D108BD9-81ED-4DB2-BD59-A6C34878D82A}">
                    <a16:rowId xmlns:a16="http://schemas.microsoft.com/office/drawing/2014/main" val="3913879747"/>
                  </a:ext>
                </a:extLst>
              </a:tr>
              <a:tr h="198120">
                <a:tc>
                  <a:txBody>
                    <a:bodyPr/>
                    <a:lstStyle/>
                    <a:p>
                      <a:pPr algn="ctr" fontAlgn="b"/>
                      <a:r>
                        <a:rPr lang="it-IT" sz="1400" u="none" strike="noStrike">
                          <a:effectLst/>
                        </a:rPr>
                        <a:t>4</a:t>
                      </a:r>
                      <a:endParaRPr lang="it-IT" sz="1400" b="0" i="0" u="none" strike="noStrike">
                        <a:solidFill>
                          <a:srgbClr val="000000"/>
                        </a:solidFill>
                        <a:effectLst/>
                        <a:latin typeface="Arial, Helvetica, Helv"/>
                      </a:endParaRPr>
                    </a:p>
                  </a:txBody>
                  <a:tcPr marL="3810" marR="3810" marT="3810" marB="0" anchor="b"/>
                </a:tc>
                <a:tc>
                  <a:txBody>
                    <a:bodyPr/>
                    <a:lstStyle/>
                    <a:p>
                      <a:pPr algn="ctr" fontAlgn="b"/>
                      <a:r>
                        <a:rPr lang="it-IT" sz="1400" u="none" strike="noStrike" dirty="0">
                          <a:effectLst/>
                        </a:rPr>
                        <a:t>83127</a:t>
                      </a:r>
                      <a:endParaRPr lang="it-IT" sz="1400" b="0" i="0" u="none" strike="noStrike" dirty="0">
                        <a:solidFill>
                          <a:srgbClr val="000000"/>
                        </a:solidFill>
                        <a:effectLst/>
                        <a:latin typeface="Arial, Helvetica, Helv"/>
                      </a:endParaRPr>
                    </a:p>
                  </a:txBody>
                  <a:tcPr marL="3810" marR="3810" marT="3810" marB="0" anchor="b"/>
                </a:tc>
                <a:tc>
                  <a:txBody>
                    <a:bodyPr/>
                    <a:lstStyle/>
                    <a:p>
                      <a:pPr algn="ctr" fontAlgn="b"/>
                      <a:endParaRPr lang="it-IT" sz="1400" b="0" i="0" u="none" strike="noStrike">
                        <a:solidFill>
                          <a:srgbClr val="000000"/>
                        </a:solidFill>
                        <a:effectLst/>
                        <a:latin typeface="Arial, Helvetica, Helv"/>
                      </a:endParaRPr>
                    </a:p>
                  </a:txBody>
                  <a:tcPr marL="3810" marR="3810" marT="3810" marB="0" anchor="b"/>
                </a:tc>
                <a:tc>
                  <a:txBody>
                    <a:bodyPr/>
                    <a:lstStyle/>
                    <a:p>
                      <a:pPr algn="ctr" fontAlgn="b"/>
                      <a:endParaRPr lang="it-IT" sz="1400" b="0" i="0" u="none" strike="noStrike">
                        <a:solidFill>
                          <a:srgbClr val="000000"/>
                        </a:solidFill>
                        <a:effectLst/>
                        <a:latin typeface="Arial, Helvetica, Helv"/>
                      </a:endParaRPr>
                    </a:p>
                  </a:txBody>
                  <a:tcPr marL="3810" marR="3810" marT="3810" marB="0" anchor="b"/>
                </a:tc>
                <a:extLst>
                  <a:ext uri="{0D108BD9-81ED-4DB2-BD59-A6C34878D82A}">
                    <a16:rowId xmlns:a16="http://schemas.microsoft.com/office/drawing/2014/main" val="178792970"/>
                  </a:ext>
                </a:extLst>
              </a:tr>
              <a:tr h="198120">
                <a:tc>
                  <a:txBody>
                    <a:bodyPr/>
                    <a:lstStyle/>
                    <a:p>
                      <a:pPr algn="ctr" fontAlgn="b"/>
                      <a:r>
                        <a:rPr lang="it-IT" sz="1400" u="none" strike="noStrike">
                          <a:effectLst/>
                        </a:rPr>
                        <a:t>16</a:t>
                      </a:r>
                      <a:endParaRPr lang="it-IT" sz="1400" b="0" i="0" u="none" strike="noStrike">
                        <a:solidFill>
                          <a:srgbClr val="000000"/>
                        </a:solidFill>
                        <a:effectLst/>
                        <a:latin typeface="Arial, Helvetica, Helv"/>
                      </a:endParaRPr>
                    </a:p>
                  </a:txBody>
                  <a:tcPr marL="3810" marR="3810" marT="3810" marB="0" anchor="b"/>
                </a:tc>
                <a:tc>
                  <a:txBody>
                    <a:bodyPr/>
                    <a:lstStyle/>
                    <a:p>
                      <a:pPr algn="ctr" fontAlgn="b"/>
                      <a:r>
                        <a:rPr lang="it-IT" sz="1400" u="none" strike="noStrike" dirty="0">
                          <a:effectLst/>
                        </a:rPr>
                        <a:t>23248</a:t>
                      </a:r>
                      <a:endParaRPr lang="it-IT" sz="1400" b="0" i="0" u="none" strike="noStrike" dirty="0">
                        <a:solidFill>
                          <a:srgbClr val="000000"/>
                        </a:solidFill>
                        <a:effectLst/>
                        <a:latin typeface="Arial, Helvetica, Helv"/>
                      </a:endParaRPr>
                    </a:p>
                  </a:txBody>
                  <a:tcPr marL="3810" marR="3810" marT="3810" marB="0" anchor="b"/>
                </a:tc>
                <a:tc>
                  <a:txBody>
                    <a:bodyPr/>
                    <a:lstStyle/>
                    <a:p>
                      <a:pPr algn="ctr" fontAlgn="b"/>
                      <a:endParaRPr lang="it-IT" sz="1400" b="0" i="0" u="none" strike="noStrike">
                        <a:solidFill>
                          <a:srgbClr val="000000"/>
                        </a:solidFill>
                        <a:effectLst/>
                        <a:latin typeface="Arial, Helvetica, Helv"/>
                      </a:endParaRPr>
                    </a:p>
                  </a:txBody>
                  <a:tcPr marL="3810" marR="3810" marT="3810" marB="0" anchor="b"/>
                </a:tc>
                <a:tc>
                  <a:txBody>
                    <a:bodyPr/>
                    <a:lstStyle/>
                    <a:p>
                      <a:pPr algn="ctr" fontAlgn="b"/>
                      <a:endParaRPr lang="it-IT" sz="1400" b="0" i="0" u="none" strike="noStrike">
                        <a:solidFill>
                          <a:srgbClr val="000000"/>
                        </a:solidFill>
                        <a:effectLst/>
                        <a:latin typeface="Arial, Helvetica, Helv"/>
                      </a:endParaRPr>
                    </a:p>
                  </a:txBody>
                  <a:tcPr marL="3810" marR="3810" marT="3810" marB="0" anchor="b"/>
                </a:tc>
                <a:extLst>
                  <a:ext uri="{0D108BD9-81ED-4DB2-BD59-A6C34878D82A}">
                    <a16:rowId xmlns:a16="http://schemas.microsoft.com/office/drawing/2014/main" val="1270887297"/>
                  </a:ext>
                </a:extLst>
              </a:tr>
              <a:tr h="198120">
                <a:tc>
                  <a:txBody>
                    <a:bodyPr/>
                    <a:lstStyle/>
                    <a:p>
                      <a:pPr algn="ctr" fontAlgn="b"/>
                      <a:r>
                        <a:rPr lang="it-IT" sz="1400" u="none" strike="noStrike">
                          <a:effectLst/>
                        </a:rPr>
                        <a:t>10</a:t>
                      </a:r>
                      <a:endParaRPr lang="it-IT" sz="1400" b="0" i="0" u="none" strike="noStrike">
                        <a:solidFill>
                          <a:srgbClr val="000000"/>
                        </a:solidFill>
                        <a:effectLst/>
                        <a:latin typeface="Arial, Helvetica, Helv"/>
                      </a:endParaRPr>
                    </a:p>
                  </a:txBody>
                  <a:tcPr marL="3810" marR="3810" marT="3810" marB="0" anchor="b"/>
                </a:tc>
                <a:tc>
                  <a:txBody>
                    <a:bodyPr/>
                    <a:lstStyle/>
                    <a:p>
                      <a:pPr algn="ctr" fontAlgn="b"/>
                      <a:r>
                        <a:rPr lang="it-IT" sz="1400" u="none" strike="noStrike" dirty="0">
                          <a:effectLst/>
                        </a:rPr>
                        <a:t>34762</a:t>
                      </a:r>
                      <a:endParaRPr lang="it-IT" sz="1400" b="0" i="0" u="none" strike="noStrike" dirty="0">
                        <a:solidFill>
                          <a:srgbClr val="000000"/>
                        </a:solidFill>
                        <a:effectLst/>
                        <a:latin typeface="Arial, Helvetica, Helv"/>
                      </a:endParaRPr>
                    </a:p>
                  </a:txBody>
                  <a:tcPr marL="3810" marR="3810" marT="3810" marB="0" anchor="b"/>
                </a:tc>
                <a:tc>
                  <a:txBody>
                    <a:bodyPr/>
                    <a:lstStyle/>
                    <a:p>
                      <a:pPr algn="ctr" fontAlgn="b"/>
                      <a:endParaRPr lang="it-IT" sz="1400" b="0" i="0" u="none" strike="noStrike">
                        <a:solidFill>
                          <a:srgbClr val="000000"/>
                        </a:solidFill>
                        <a:effectLst/>
                        <a:latin typeface="Arial, Helvetica, Helv"/>
                      </a:endParaRPr>
                    </a:p>
                  </a:txBody>
                  <a:tcPr marL="3810" marR="3810" marT="3810" marB="0" anchor="b"/>
                </a:tc>
                <a:tc>
                  <a:txBody>
                    <a:bodyPr/>
                    <a:lstStyle/>
                    <a:p>
                      <a:pPr algn="ctr" fontAlgn="b"/>
                      <a:endParaRPr lang="it-IT" sz="1400" b="0" i="0" u="none" strike="noStrike">
                        <a:solidFill>
                          <a:srgbClr val="000000"/>
                        </a:solidFill>
                        <a:effectLst/>
                        <a:latin typeface="Arial, Helvetica, Helv"/>
                      </a:endParaRPr>
                    </a:p>
                  </a:txBody>
                  <a:tcPr marL="3810" marR="3810" marT="3810" marB="0" anchor="b"/>
                </a:tc>
                <a:extLst>
                  <a:ext uri="{0D108BD9-81ED-4DB2-BD59-A6C34878D82A}">
                    <a16:rowId xmlns:a16="http://schemas.microsoft.com/office/drawing/2014/main" val="1215137569"/>
                  </a:ext>
                </a:extLst>
              </a:tr>
              <a:tr h="198120">
                <a:tc>
                  <a:txBody>
                    <a:bodyPr/>
                    <a:lstStyle/>
                    <a:p>
                      <a:pPr algn="ctr" fontAlgn="b"/>
                      <a:r>
                        <a:rPr lang="it-IT" sz="1400" u="none" strike="noStrike">
                          <a:effectLst/>
                        </a:rPr>
                        <a:t>5</a:t>
                      </a:r>
                      <a:endParaRPr lang="it-IT" sz="1400" b="0" i="0" u="none" strike="noStrike">
                        <a:solidFill>
                          <a:srgbClr val="000000"/>
                        </a:solidFill>
                        <a:effectLst/>
                        <a:latin typeface="Arial, Helvetica, Helv"/>
                      </a:endParaRPr>
                    </a:p>
                  </a:txBody>
                  <a:tcPr marL="3810" marR="3810" marT="3810" marB="0" anchor="b"/>
                </a:tc>
                <a:tc>
                  <a:txBody>
                    <a:bodyPr/>
                    <a:lstStyle/>
                    <a:p>
                      <a:pPr algn="ctr" fontAlgn="b"/>
                      <a:r>
                        <a:rPr lang="it-IT" sz="1400" u="none" strike="noStrike" dirty="0">
                          <a:effectLst/>
                        </a:rPr>
                        <a:t>66751</a:t>
                      </a:r>
                      <a:endParaRPr lang="it-IT" sz="1400" b="0" i="0" u="none" strike="noStrike" dirty="0">
                        <a:solidFill>
                          <a:srgbClr val="000000"/>
                        </a:solidFill>
                        <a:effectLst/>
                        <a:latin typeface="Arial, Helvetica, Helv"/>
                      </a:endParaRPr>
                    </a:p>
                  </a:txBody>
                  <a:tcPr marL="3810" marR="3810" marT="3810" marB="0" anchor="b"/>
                </a:tc>
                <a:tc>
                  <a:txBody>
                    <a:bodyPr/>
                    <a:lstStyle/>
                    <a:p>
                      <a:pPr algn="ctr" fontAlgn="b"/>
                      <a:endParaRPr lang="it-IT" sz="1400" b="0" i="0" u="none" strike="noStrike">
                        <a:solidFill>
                          <a:srgbClr val="000000"/>
                        </a:solidFill>
                        <a:effectLst/>
                        <a:latin typeface="Arial, Helvetica, Helv"/>
                      </a:endParaRPr>
                    </a:p>
                  </a:txBody>
                  <a:tcPr marL="3810" marR="3810" marT="3810" marB="0" anchor="b"/>
                </a:tc>
                <a:tc>
                  <a:txBody>
                    <a:bodyPr/>
                    <a:lstStyle/>
                    <a:p>
                      <a:pPr algn="ctr" fontAlgn="b"/>
                      <a:endParaRPr lang="it-IT" sz="1400" b="0" i="0" u="none" strike="noStrike">
                        <a:solidFill>
                          <a:srgbClr val="000000"/>
                        </a:solidFill>
                        <a:effectLst/>
                        <a:latin typeface="Arial, Helvetica, Helv"/>
                      </a:endParaRPr>
                    </a:p>
                  </a:txBody>
                  <a:tcPr marL="3810" marR="3810" marT="3810" marB="0" anchor="b"/>
                </a:tc>
                <a:extLst>
                  <a:ext uri="{0D108BD9-81ED-4DB2-BD59-A6C34878D82A}">
                    <a16:rowId xmlns:a16="http://schemas.microsoft.com/office/drawing/2014/main" val="3022133875"/>
                  </a:ext>
                </a:extLst>
              </a:tr>
              <a:tr h="198120">
                <a:tc>
                  <a:txBody>
                    <a:bodyPr/>
                    <a:lstStyle/>
                    <a:p>
                      <a:pPr algn="ctr" fontAlgn="b"/>
                      <a:r>
                        <a:rPr lang="it-IT" sz="1400" u="none" strike="noStrike">
                          <a:effectLst/>
                        </a:rPr>
                        <a:t>2</a:t>
                      </a:r>
                      <a:endParaRPr lang="it-IT" sz="1400" b="0" i="0" u="none" strike="noStrike">
                        <a:solidFill>
                          <a:srgbClr val="000000"/>
                        </a:solidFill>
                        <a:effectLst/>
                        <a:latin typeface="Arial, Helvetica, Helv"/>
                      </a:endParaRPr>
                    </a:p>
                  </a:txBody>
                  <a:tcPr marL="3810" marR="3810" marT="3810" marB="0" anchor="b"/>
                </a:tc>
                <a:tc>
                  <a:txBody>
                    <a:bodyPr/>
                    <a:lstStyle/>
                    <a:p>
                      <a:pPr algn="ctr" fontAlgn="b"/>
                      <a:r>
                        <a:rPr lang="it-IT" sz="1400" u="none" strike="noStrike" dirty="0">
                          <a:effectLst/>
                        </a:rPr>
                        <a:t>159503</a:t>
                      </a:r>
                      <a:endParaRPr lang="it-IT" sz="1400" b="0" i="0" u="none" strike="noStrike" dirty="0">
                        <a:solidFill>
                          <a:srgbClr val="000000"/>
                        </a:solidFill>
                        <a:effectLst/>
                        <a:latin typeface="Arial, Helvetica, Helv"/>
                      </a:endParaRPr>
                    </a:p>
                  </a:txBody>
                  <a:tcPr marL="3810" marR="3810" marT="3810" marB="0" anchor="b"/>
                </a:tc>
                <a:tc>
                  <a:txBody>
                    <a:bodyPr/>
                    <a:lstStyle/>
                    <a:p>
                      <a:pPr algn="ctr" fontAlgn="b"/>
                      <a:endParaRPr lang="it-IT" sz="1400" b="0" i="0" u="none" strike="noStrike" dirty="0">
                        <a:solidFill>
                          <a:srgbClr val="000000"/>
                        </a:solidFill>
                        <a:effectLst/>
                        <a:latin typeface="Arial, Helvetica, Helv"/>
                      </a:endParaRPr>
                    </a:p>
                  </a:txBody>
                  <a:tcPr marL="3810" marR="3810" marT="3810" marB="0" anchor="b"/>
                </a:tc>
                <a:tc>
                  <a:txBody>
                    <a:bodyPr/>
                    <a:lstStyle/>
                    <a:p>
                      <a:pPr algn="ctr" fontAlgn="b"/>
                      <a:endParaRPr lang="it-IT" sz="1400" b="0" i="0" u="none" strike="noStrike">
                        <a:solidFill>
                          <a:srgbClr val="000000"/>
                        </a:solidFill>
                        <a:effectLst/>
                        <a:latin typeface="Arial, Helvetica, Helv"/>
                      </a:endParaRPr>
                    </a:p>
                  </a:txBody>
                  <a:tcPr marL="3810" marR="3810" marT="3810" marB="0" anchor="b"/>
                </a:tc>
                <a:extLst>
                  <a:ext uri="{0D108BD9-81ED-4DB2-BD59-A6C34878D82A}">
                    <a16:rowId xmlns:a16="http://schemas.microsoft.com/office/drawing/2014/main" val="2201235853"/>
                  </a:ext>
                </a:extLst>
              </a:tr>
              <a:tr h="198120">
                <a:tc>
                  <a:txBody>
                    <a:bodyPr/>
                    <a:lstStyle/>
                    <a:p>
                      <a:pPr algn="ctr" fontAlgn="b"/>
                      <a:r>
                        <a:rPr lang="it-IT" sz="1400" u="none" strike="noStrike">
                          <a:effectLst/>
                        </a:rPr>
                        <a:t>27</a:t>
                      </a:r>
                      <a:endParaRPr lang="it-IT" sz="1400" b="0" i="0" u="none" strike="noStrike">
                        <a:solidFill>
                          <a:srgbClr val="000000"/>
                        </a:solidFill>
                        <a:effectLst/>
                        <a:latin typeface="Arial, Helvetica, Helv"/>
                      </a:endParaRPr>
                    </a:p>
                  </a:txBody>
                  <a:tcPr marL="3810" marR="3810" marT="3810" marB="0" anchor="b"/>
                </a:tc>
                <a:tc>
                  <a:txBody>
                    <a:bodyPr/>
                    <a:lstStyle/>
                    <a:p>
                      <a:pPr algn="ctr" fontAlgn="b"/>
                      <a:r>
                        <a:rPr lang="it-IT" sz="1400" u="none" strike="noStrike">
                          <a:effectLst/>
                        </a:rPr>
                        <a:t>13699</a:t>
                      </a:r>
                      <a:endParaRPr lang="it-IT" sz="1400" b="0" i="0" u="none" strike="noStrike">
                        <a:solidFill>
                          <a:srgbClr val="000000"/>
                        </a:solidFill>
                        <a:effectLst/>
                        <a:latin typeface="Arial, Helvetica, Helv"/>
                      </a:endParaRPr>
                    </a:p>
                  </a:txBody>
                  <a:tcPr marL="3810" marR="3810" marT="3810" marB="0" anchor="b"/>
                </a:tc>
                <a:tc>
                  <a:txBody>
                    <a:bodyPr/>
                    <a:lstStyle/>
                    <a:p>
                      <a:pPr algn="ctr" fontAlgn="b"/>
                      <a:endParaRPr lang="it-IT" sz="1400" b="0" i="0" u="none" strike="noStrike" dirty="0">
                        <a:solidFill>
                          <a:srgbClr val="000000"/>
                        </a:solidFill>
                        <a:effectLst/>
                        <a:latin typeface="Arial, Helvetica, Helv"/>
                      </a:endParaRPr>
                    </a:p>
                  </a:txBody>
                  <a:tcPr marL="3810" marR="3810" marT="3810" marB="0" anchor="b"/>
                </a:tc>
                <a:tc>
                  <a:txBody>
                    <a:bodyPr/>
                    <a:lstStyle/>
                    <a:p>
                      <a:pPr algn="ctr" fontAlgn="b"/>
                      <a:endParaRPr lang="it-IT" sz="1400" b="0" i="0" u="none" strike="noStrike">
                        <a:solidFill>
                          <a:srgbClr val="000000"/>
                        </a:solidFill>
                        <a:effectLst/>
                        <a:latin typeface="Arial, Helvetica, Helv"/>
                      </a:endParaRPr>
                    </a:p>
                  </a:txBody>
                  <a:tcPr marL="3810" marR="3810" marT="3810" marB="0" anchor="b"/>
                </a:tc>
                <a:extLst>
                  <a:ext uri="{0D108BD9-81ED-4DB2-BD59-A6C34878D82A}">
                    <a16:rowId xmlns:a16="http://schemas.microsoft.com/office/drawing/2014/main" val="2064365924"/>
                  </a:ext>
                </a:extLst>
              </a:tr>
              <a:tr h="198120">
                <a:tc>
                  <a:txBody>
                    <a:bodyPr/>
                    <a:lstStyle/>
                    <a:p>
                      <a:pPr algn="ctr" fontAlgn="b"/>
                      <a:r>
                        <a:rPr lang="it-IT" sz="1400" u="none" strike="noStrike">
                          <a:effectLst/>
                        </a:rPr>
                        <a:t>9</a:t>
                      </a:r>
                      <a:endParaRPr lang="it-IT" sz="1400" b="0" i="0" u="none" strike="noStrike">
                        <a:solidFill>
                          <a:srgbClr val="000000"/>
                        </a:solidFill>
                        <a:effectLst/>
                        <a:latin typeface="Arial, Helvetica, Helv"/>
                      </a:endParaRPr>
                    </a:p>
                  </a:txBody>
                  <a:tcPr marL="3810" marR="3810" marT="3810" marB="0" anchor="b"/>
                </a:tc>
                <a:tc>
                  <a:txBody>
                    <a:bodyPr/>
                    <a:lstStyle/>
                    <a:p>
                      <a:pPr algn="ctr" fontAlgn="b"/>
                      <a:r>
                        <a:rPr lang="it-IT" sz="1400" u="none" strike="noStrike">
                          <a:effectLst/>
                        </a:rPr>
                        <a:t>40967</a:t>
                      </a:r>
                      <a:endParaRPr lang="it-IT" sz="1400" b="0" i="0" u="none" strike="noStrike">
                        <a:solidFill>
                          <a:srgbClr val="000000"/>
                        </a:solidFill>
                        <a:effectLst/>
                        <a:latin typeface="Arial, Helvetica, Helv"/>
                      </a:endParaRPr>
                    </a:p>
                  </a:txBody>
                  <a:tcPr marL="3810" marR="3810" marT="3810" marB="0" anchor="b"/>
                </a:tc>
                <a:tc>
                  <a:txBody>
                    <a:bodyPr/>
                    <a:lstStyle/>
                    <a:p>
                      <a:pPr algn="ctr" fontAlgn="b"/>
                      <a:endParaRPr lang="it-IT" sz="1400" b="0" i="0" u="none" strike="noStrike" dirty="0">
                        <a:solidFill>
                          <a:srgbClr val="000000"/>
                        </a:solidFill>
                        <a:effectLst/>
                        <a:latin typeface="Arial, Helvetica, Helv"/>
                      </a:endParaRPr>
                    </a:p>
                  </a:txBody>
                  <a:tcPr marL="3810" marR="3810" marT="3810" marB="0" anchor="b"/>
                </a:tc>
                <a:tc>
                  <a:txBody>
                    <a:bodyPr/>
                    <a:lstStyle/>
                    <a:p>
                      <a:pPr algn="ctr" fontAlgn="b"/>
                      <a:endParaRPr lang="it-IT" sz="1400" b="0" i="0" u="none" strike="noStrike">
                        <a:solidFill>
                          <a:srgbClr val="000000"/>
                        </a:solidFill>
                        <a:effectLst/>
                        <a:latin typeface="Arial, Helvetica, Helv"/>
                      </a:endParaRPr>
                    </a:p>
                  </a:txBody>
                  <a:tcPr marL="3810" marR="3810" marT="3810" marB="0" anchor="b"/>
                </a:tc>
                <a:extLst>
                  <a:ext uri="{0D108BD9-81ED-4DB2-BD59-A6C34878D82A}">
                    <a16:rowId xmlns:a16="http://schemas.microsoft.com/office/drawing/2014/main" val="4256811843"/>
                  </a:ext>
                </a:extLst>
              </a:tr>
              <a:tr h="198120">
                <a:tc>
                  <a:txBody>
                    <a:bodyPr/>
                    <a:lstStyle/>
                    <a:p>
                      <a:pPr algn="ctr" fontAlgn="b"/>
                      <a:r>
                        <a:rPr lang="it-IT" sz="1400" u="none" strike="noStrike">
                          <a:effectLst/>
                        </a:rPr>
                        <a:t>7</a:t>
                      </a:r>
                      <a:endParaRPr lang="it-IT" sz="1400" b="0" i="0" u="none" strike="noStrike">
                        <a:solidFill>
                          <a:srgbClr val="000000"/>
                        </a:solidFill>
                        <a:effectLst/>
                        <a:latin typeface="Arial, Helvetica, Helv"/>
                      </a:endParaRPr>
                    </a:p>
                  </a:txBody>
                  <a:tcPr marL="3810" marR="3810" marT="3810" marB="0" anchor="b"/>
                </a:tc>
                <a:tc>
                  <a:txBody>
                    <a:bodyPr/>
                    <a:lstStyle/>
                    <a:p>
                      <a:pPr algn="ctr" fontAlgn="b"/>
                      <a:r>
                        <a:rPr lang="it-IT" sz="1400" u="none" strike="noStrike">
                          <a:effectLst/>
                        </a:rPr>
                        <a:t>55854</a:t>
                      </a:r>
                      <a:endParaRPr lang="it-IT" sz="1400" b="0" i="0" u="none" strike="noStrike">
                        <a:solidFill>
                          <a:srgbClr val="000000"/>
                        </a:solidFill>
                        <a:effectLst/>
                        <a:latin typeface="Arial, Helvetica, Helv"/>
                      </a:endParaRPr>
                    </a:p>
                  </a:txBody>
                  <a:tcPr marL="3810" marR="3810" marT="3810" marB="0" anchor="b"/>
                </a:tc>
                <a:tc>
                  <a:txBody>
                    <a:bodyPr/>
                    <a:lstStyle/>
                    <a:p>
                      <a:pPr algn="ctr" fontAlgn="b"/>
                      <a:endParaRPr lang="it-IT" sz="1400" b="0" i="0" u="none" strike="noStrike">
                        <a:solidFill>
                          <a:srgbClr val="000000"/>
                        </a:solidFill>
                        <a:effectLst/>
                        <a:latin typeface="Arial, Helvetica, Helv"/>
                      </a:endParaRPr>
                    </a:p>
                  </a:txBody>
                  <a:tcPr marL="3810" marR="3810" marT="3810" marB="0" anchor="b"/>
                </a:tc>
                <a:tc>
                  <a:txBody>
                    <a:bodyPr/>
                    <a:lstStyle/>
                    <a:p>
                      <a:pPr algn="ctr" fontAlgn="b"/>
                      <a:endParaRPr lang="it-IT" sz="1400" b="0" i="0" u="none" strike="noStrike" dirty="0">
                        <a:solidFill>
                          <a:srgbClr val="000000"/>
                        </a:solidFill>
                        <a:effectLst/>
                        <a:latin typeface="Arial, Helvetica, Helv"/>
                      </a:endParaRPr>
                    </a:p>
                  </a:txBody>
                  <a:tcPr marL="3810" marR="3810" marT="3810" marB="0" anchor="b"/>
                </a:tc>
                <a:extLst>
                  <a:ext uri="{0D108BD9-81ED-4DB2-BD59-A6C34878D82A}">
                    <a16:rowId xmlns:a16="http://schemas.microsoft.com/office/drawing/2014/main" val="4251947985"/>
                  </a:ext>
                </a:extLst>
              </a:tr>
              <a:tr h="198120">
                <a:tc>
                  <a:txBody>
                    <a:bodyPr/>
                    <a:lstStyle/>
                    <a:p>
                      <a:pPr algn="ctr" fontAlgn="b"/>
                      <a:r>
                        <a:rPr lang="it-IT" sz="1400" u="none" strike="noStrike">
                          <a:effectLst/>
                        </a:rPr>
                        <a:t>13</a:t>
                      </a:r>
                      <a:endParaRPr lang="it-IT" sz="1400" b="0" i="0" u="none" strike="noStrike">
                        <a:solidFill>
                          <a:srgbClr val="000000"/>
                        </a:solidFill>
                        <a:effectLst/>
                        <a:latin typeface="Arial, Helvetica, Helv"/>
                      </a:endParaRPr>
                    </a:p>
                  </a:txBody>
                  <a:tcPr marL="3810" marR="3810" marT="3810" marB="0" anchor="b"/>
                </a:tc>
                <a:tc>
                  <a:txBody>
                    <a:bodyPr/>
                    <a:lstStyle/>
                    <a:p>
                      <a:pPr algn="ctr" fontAlgn="b"/>
                      <a:r>
                        <a:rPr lang="it-IT" sz="1400" u="none" strike="noStrike">
                          <a:effectLst/>
                        </a:rPr>
                        <a:t>29149</a:t>
                      </a:r>
                      <a:endParaRPr lang="it-IT" sz="1400" b="0" i="0" u="none" strike="noStrike">
                        <a:solidFill>
                          <a:srgbClr val="000000"/>
                        </a:solidFill>
                        <a:effectLst/>
                        <a:latin typeface="Arial, Helvetica, Helv"/>
                      </a:endParaRPr>
                    </a:p>
                  </a:txBody>
                  <a:tcPr marL="3810" marR="3810" marT="3810" marB="0" anchor="b"/>
                </a:tc>
                <a:tc>
                  <a:txBody>
                    <a:bodyPr/>
                    <a:lstStyle/>
                    <a:p>
                      <a:pPr algn="ctr" fontAlgn="b"/>
                      <a:endParaRPr lang="it-IT" sz="1400" b="0" i="0" u="none" strike="noStrike">
                        <a:solidFill>
                          <a:srgbClr val="000000"/>
                        </a:solidFill>
                        <a:effectLst/>
                        <a:latin typeface="Arial, Helvetica, Helv"/>
                      </a:endParaRPr>
                    </a:p>
                  </a:txBody>
                  <a:tcPr marL="3810" marR="3810" marT="3810" marB="0" anchor="b"/>
                </a:tc>
                <a:tc>
                  <a:txBody>
                    <a:bodyPr/>
                    <a:lstStyle/>
                    <a:p>
                      <a:pPr algn="ctr" fontAlgn="b"/>
                      <a:endParaRPr lang="it-IT" sz="1400" b="0" i="0" u="none" strike="noStrike" dirty="0">
                        <a:solidFill>
                          <a:srgbClr val="000000"/>
                        </a:solidFill>
                        <a:effectLst/>
                        <a:latin typeface="Arial, Helvetica, Helv"/>
                      </a:endParaRPr>
                    </a:p>
                  </a:txBody>
                  <a:tcPr marL="3810" marR="3810" marT="3810" marB="0" anchor="b"/>
                </a:tc>
                <a:extLst>
                  <a:ext uri="{0D108BD9-81ED-4DB2-BD59-A6C34878D82A}">
                    <a16:rowId xmlns:a16="http://schemas.microsoft.com/office/drawing/2014/main" val="2863596998"/>
                  </a:ext>
                </a:extLst>
              </a:tr>
              <a:tr h="198120">
                <a:tc>
                  <a:txBody>
                    <a:bodyPr/>
                    <a:lstStyle/>
                    <a:p>
                      <a:pPr algn="ctr" fontAlgn="b"/>
                      <a:r>
                        <a:rPr lang="it-IT" sz="1400" u="none" strike="noStrike">
                          <a:effectLst/>
                        </a:rPr>
                        <a:t>8</a:t>
                      </a:r>
                      <a:endParaRPr lang="it-IT" sz="1400" b="0" i="0" u="none" strike="noStrike">
                        <a:solidFill>
                          <a:srgbClr val="000000"/>
                        </a:solidFill>
                        <a:effectLst/>
                        <a:latin typeface="Arial, Helvetica, Helv"/>
                      </a:endParaRPr>
                    </a:p>
                  </a:txBody>
                  <a:tcPr marL="3810" marR="3810" marT="3810" marB="0" anchor="b"/>
                </a:tc>
                <a:tc>
                  <a:txBody>
                    <a:bodyPr/>
                    <a:lstStyle/>
                    <a:p>
                      <a:pPr algn="ctr" fontAlgn="b"/>
                      <a:r>
                        <a:rPr lang="it-IT" sz="1400" u="none" strike="noStrike" dirty="0">
                          <a:effectLst/>
                        </a:rPr>
                        <a:t>47992</a:t>
                      </a:r>
                      <a:endParaRPr lang="it-IT" sz="1400" b="0" i="0" u="none" strike="noStrike" dirty="0">
                        <a:solidFill>
                          <a:srgbClr val="000000"/>
                        </a:solidFill>
                        <a:effectLst/>
                        <a:latin typeface="Arial, Helvetica, Helv"/>
                      </a:endParaRPr>
                    </a:p>
                  </a:txBody>
                  <a:tcPr marL="3810" marR="3810" marT="3810" marB="0" anchor="b"/>
                </a:tc>
                <a:tc>
                  <a:txBody>
                    <a:bodyPr/>
                    <a:lstStyle/>
                    <a:p>
                      <a:pPr algn="ctr" fontAlgn="b"/>
                      <a:endParaRPr lang="it-IT" sz="1400" b="0" i="0" u="none" strike="noStrike" dirty="0">
                        <a:solidFill>
                          <a:srgbClr val="000000"/>
                        </a:solidFill>
                        <a:effectLst/>
                        <a:latin typeface="Arial, Helvetica, Helv"/>
                      </a:endParaRPr>
                    </a:p>
                  </a:txBody>
                  <a:tcPr marL="3810" marR="3810" marT="3810" marB="0" anchor="b"/>
                </a:tc>
                <a:tc>
                  <a:txBody>
                    <a:bodyPr/>
                    <a:lstStyle/>
                    <a:p>
                      <a:pPr algn="ctr" fontAlgn="b"/>
                      <a:endParaRPr lang="it-IT" sz="1400" b="0" i="0" u="none" strike="noStrike" dirty="0">
                        <a:solidFill>
                          <a:srgbClr val="000000"/>
                        </a:solidFill>
                        <a:effectLst/>
                        <a:latin typeface="Arial, Helvetica, Helv"/>
                      </a:endParaRPr>
                    </a:p>
                  </a:txBody>
                  <a:tcPr marL="3810" marR="3810" marT="3810" marB="0" anchor="b"/>
                </a:tc>
                <a:extLst>
                  <a:ext uri="{0D108BD9-81ED-4DB2-BD59-A6C34878D82A}">
                    <a16:rowId xmlns:a16="http://schemas.microsoft.com/office/drawing/2014/main" val="3636712102"/>
                  </a:ext>
                </a:extLst>
              </a:tr>
            </a:tbl>
          </a:graphicData>
        </a:graphic>
      </p:graphicFrame>
    </p:spTree>
    <p:extLst>
      <p:ext uri="{BB962C8B-B14F-4D97-AF65-F5344CB8AC3E}">
        <p14:creationId xmlns:p14="http://schemas.microsoft.com/office/powerpoint/2010/main" val="787955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numero diapositiva 3"/>
          <p:cNvSpPr>
            <a:spLocks noGrp="1"/>
          </p:cNvSpPr>
          <p:nvPr>
            <p:ph type="sldNum" sz="quarter" idx="11"/>
          </p:nvPr>
        </p:nvSpPr>
        <p:spPr>
          <a:xfrm>
            <a:off x="9423146" y="6492875"/>
            <a:ext cx="2768854" cy="365125"/>
          </a:xfrm>
        </p:spPr>
        <p:txBody>
          <a:bodyPr/>
          <a:lstStyle/>
          <a:p>
            <a:fld id="{5013D5C5-A80B-452C-87C3-D46043B50932}" type="slidenum">
              <a:rPr lang="it-IT" smtClean="0"/>
              <a:pPr/>
              <a:t>19</a:t>
            </a:fld>
            <a:endParaRPr lang="it-IT"/>
          </a:p>
        </p:txBody>
      </p:sp>
      <p:sp>
        <p:nvSpPr>
          <p:cNvPr id="38915" name="Rectangle 1498"/>
          <p:cNvSpPr>
            <a:spLocks noChangeArrowheads="1"/>
          </p:cNvSpPr>
          <p:nvPr/>
        </p:nvSpPr>
        <p:spPr bwMode="auto">
          <a:xfrm>
            <a:off x="2566988" y="268288"/>
            <a:ext cx="6697662" cy="641350"/>
          </a:xfrm>
          <a:prstGeom prst="rect">
            <a:avLst/>
          </a:prstGeom>
          <a:noFill/>
          <a:ln w="9525">
            <a:noFill/>
            <a:miter lim="800000"/>
            <a:headEnd/>
            <a:tailEnd/>
          </a:ln>
        </p:spPr>
        <p:txBody>
          <a:bodyPr anchor="ctr">
            <a:spAutoFit/>
          </a:bodyPr>
          <a:lstStyle/>
          <a:p>
            <a:r>
              <a:rPr lang="it-IT" dirty="0"/>
              <a:t>Esempio 1 – Reddito famigliare di 14 famiglie piemontesi (Fonte: Banca d’Italia)</a:t>
            </a:r>
          </a:p>
        </p:txBody>
      </p:sp>
      <p:graphicFrame>
        <p:nvGraphicFramePr>
          <p:cNvPr id="158336" name="Group 2688"/>
          <p:cNvGraphicFramePr>
            <a:graphicFrameLocks noGrp="1"/>
          </p:cNvGraphicFramePr>
          <p:nvPr>
            <p:extLst/>
          </p:nvPr>
        </p:nvGraphicFramePr>
        <p:xfrm>
          <a:off x="2057401" y="608737"/>
          <a:ext cx="7776665" cy="5859519"/>
        </p:xfrm>
        <a:graphic>
          <a:graphicData uri="http://schemas.openxmlformats.org/drawingml/2006/table">
            <a:tbl>
              <a:tblPr/>
              <a:tblGrid>
                <a:gridCol w="1106423">
                  <a:extLst>
                    <a:ext uri="{9D8B030D-6E8A-4147-A177-3AD203B41FA5}">
                      <a16:colId xmlns:a16="http://schemas.microsoft.com/office/drawing/2014/main" val="20000"/>
                    </a:ext>
                  </a:extLst>
                </a:gridCol>
                <a:gridCol w="1078992">
                  <a:extLst>
                    <a:ext uri="{9D8B030D-6E8A-4147-A177-3AD203B41FA5}">
                      <a16:colId xmlns:a16="http://schemas.microsoft.com/office/drawing/2014/main" val="20001"/>
                    </a:ext>
                  </a:extLst>
                </a:gridCol>
                <a:gridCol w="423953">
                  <a:extLst>
                    <a:ext uri="{9D8B030D-6E8A-4147-A177-3AD203B41FA5}">
                      <a16:colId xmlns:a16="http://schemas.microsoft.com/office/drawing/2014/main" val="20002"/>
                    </a:ext>
                  </a:extLst>
                </a:gridCol>
                <a:gridCol w="978903">
                  <a:extLst>
                    <a:ext uri="{9D8B030D-6E8A-4147-A177-3AD203B41FA5}">
                      <a16:colId xmlns:a16="http://schemas.microsoft.com/office/drawing/2014/main" val="20003"/>
                    </a:ext>
                  </a:extLst>
                </a:gridCol>
                <a:gridCol w="965440">
                  <a:extLst>
                    <a:ext uri="{9D8B030D-6E8A-4147-A177-3AD203B41FA5}">
                      <a16:colId xmlns:a16="http://schemas.microsoft.com/office/drawing/2014/main" val="20004"/>
                    </a:ext>
                  </a:extLst>
                </a:gridCol>
                <a:gridCol w="841248">
                  <a:extLst>
                    <a:ext uri="{9D8B030D-6E8A-4147-A177-3AD203B41FA5}">
                      <a16:colId xmlns:a16="http://schemas.microsoft.com/office/drawing/2014/main" val="20005"/>
                    </a:ext>
                  </a:extLst>
                </a:gridCol>
                <a:gridCol w="1161195">
                  <a:extLst>
                    <a:ext uri="{9D8B030D-6E8A-4147-A177-3AD203B41FA5}">
                      <a16:colId xmlns:a16="http://schemas.microsoft.com/office/drawing/2014/main" val="20006"/>
                    </a:ext>
                  </a:extLst>
                </a:gridCol>
                <a:gridCol w="1220511">
                  <a:extLst>
                    <a:ext uri="{9D8B030D-6E8A-4147-A177-3AD203B41FA5}">
                      <a16:colId xmlns:a16="http://schemas.microsoft.com/office/drawing/2014/main" val="20007"/>
                    </a:ext>
                  </a:extLst>
                </a:gridCol>
              </a:tblGrid>
              <a:tr h="4905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dirty="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dirty="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dirty="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dirty="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dirty="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dirty="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Arial" pitchFamily="34"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223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Arial" pitchFamily="34" charset="0"/>
                          <a:cs typeface="Arial" pitchFamily="34" charset="0"/>
                        </a:rPr>
                        <a:t>Numero questionario</a:t>
                      </a:r>
                      <a:endParaRPr kumimoji="0" lang="it-IT"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Arial" pitchFamily="34" charset="0"/>
                          <a:cs typeface="Arial" pitchFamily="34" charset="0"/>
                        </a:rPr>
                        <a:t>Reddito famigliare (Euro)</a:t>
                      </a:r>
                      <a:r>
                        <a:rPr kumimoji="0" lang="it-IT" sz="1200" b="0" i="0" u="none" strike="noStrike" cap="none" normalizeH="0" baseline="0" dirty="0">
                          <a:ln>
                            <a:noFill/>
                          </a:ln>
                          <a:solidFill>
                            <a:schemeClr val="tx1"/>
                          </a:solidFill>
                          <a:effectLst/>
                          <a:latin typeface="Arial" pitchFamily="34" charset="0"/>
                          <a:cs typeface="Arial" pitchFamily="34" charset="0"/>
                        </a:rPr>
                        <a:t> </a:t>
                      </a:r>
                      <a:endParaRPr kumimoji="0" lang="it-IT"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Arial" pitchFamily="34" charset="0"/>
                          <a:cs typeface="Arial" pitchFamily="34" charset="0"/>
                        </a:rPr>
                        <a:t>Frequenza</a:t>
                      </a:r>
                      <a:endParaRPr kumimoji="0" lang="it-IT"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Arial" pitchFamily="34" charset="0"/>
                          <a:cs typeface="Arial" pitchFamily="34" charset="0"/>
                        </a:rPr>
                        <a:t>Reddito per famiglia</a:t>
                      </a:r>
                      <a:endParaRPr kumimoji="0" lang="it-IT"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Arial" pitchFamily="34" charset="0"/>
                          <a:cs typeface="Arial" pitchFamily="34" charset="0"/>
                        </a:rPr>
                        <a:t>Frequenza relativa </a:t>
                      </a:r>
                      <a:endParaRPr kumimoji="0" lang="it-IT"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Arial" pitchFamily="34" charset="0"/>
                          <a:cs typeface="Arial" pitchFamily="34" charset="0"/>
                        </a:rPr>
                        <a:t>Quantità relativa </a:t>
                      </a:r>
                      <a:endParaRPr kumimoji="0" lang="it-IT"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Arial" pitchFamily="34" charset="0"/>
                          <a:cs typeface="Arial" pitchFamily="34" charset="0"/>
                        </a:rPr>
                        <a:t>Frequenza relativa cumulata</a:t>
                      </a:r>
                      <a:endParaRPr kumimoji="0" lang="it-IT"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Arial" pitchFamily="34" charset="0"/>
                          <a:cs typeface="Arial" pitchFamily="34" charset="0"/>
                        </a:rPr>
                        <a:t>Quantità relativa cumulata </a:t>
                      </a:r>
                      <a:endParaRPr kumimoji="0" lang="it-IT"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390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Arial" pitchFamily="34" charset="0"/>
                          <a:cs typeface="Arial" pitchFamily="34" charset="0"/>
                        </a:rPr>
                        <a:t>NQUEST</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Arial" pitchFamily="34" charset="0"/>
                          <a:cs typeface="Arial" pitchFamily="34" charset="0"/>
                        </a:rPr>
                        <a:t>Qi</a:t>
                      </a:r>
                      <a:endParaRPr kumimoji="0" lang="it-IT"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Arial" pitchFamily="34" charset="0"/>
                          <a:cs typeface="Arial" pitchFamily="34" charset="0"/>
                        </a:rPr>
                        <a:t>ni</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Arial" pitchFamily="34" charset="0"/>
                          <a:cs typeface="Arial" pitchFamily="34" charset="0"/>
                        </a:rPr>
                        <a:t>Qi= </a:t>
                      </a:r>
                      <a:r>
                        <a:rPr kumimoji="0" lang="it-IT" sz="1200" b="1" i="0" u="none" strike="noStrike" cap="none" normalizeH="0" baseline="0" dirty="0" err="1">
                          <a:ln>
                            <a:noFill/>
                          </a:ln>
                          <a:solidFill>
                            <a:schemeClr val="tx1"/>
                          </a:solidFill>
                          <a:effectLst/>
                          <a:latin typeface="Arial" pitchFamily="34" charset="0"/>
                          <a:cs typeface="Arial" pitchFamily="34" charset="0"/>
                        </a:rPr>
                        <a:t>qi</a:t>
                      </a:r>
                      <a:r>
                        <a:rPr kumimoji="0" lang="it-IT" sz="1200" b="1" i="0" u="none" strike="noStrike" cap="none" normalizeH="0" baseline="0" dirty="0">
                          <a:ln>
                            <a:noFill/>
                          </a:ln>
                          <a:solidFill>
                            <a:schemeClr val="tx1"/>
                          </a:solidFill>
                          <a:effectLst/>
                          <a:latin typeface="Arial" pitchFamily="34" charset="0"/>
                          <a:cs typeface="Arial" pitchFamily="34" charset="0"/>
                        </a:rPr>
                        <a:t>*ni</a:t>
                      </a:r>
                      <a:endParaRPr kumimoji="0" lang="it-IT"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rgbClr val="FF0000"/>
                          </a:solidFill>
                          <a:effectLst/>
                          <a:latin typeface="Arial" pitchFamily="34" charset="0"/>
                          <a:cs typeface="Arial" pitchFamily="34" charset="0"/>
                        </a:rPr>
                        <a:t>f(xi)</a:t>
                      </a:r>
                      <a:endParaRPr kumimoji="0" lang="it-IT" sz="1800" b="0" i="0" u="none" strike="noStrike" cap="none" normalizeH="0" baseline="0" dirty="0">
                        <a:ln>
                          <a:noFill/>
                        </a:ln>
                        <a:solidFill>
                          <a:srgbClr val="FF0000"/>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dirty="0" err="1">
                          <a:ln>
                            <a:noFill/>
                          </a:ln>
                          <a:solidFill>
                            <a:srgbClr val="FF0000"/>
                          </a:solidFill>
                          <a:effectLst/>
                          <a:latin typeface="Arial" pitchFamily="34" charset="0"/>
                          <a:cs typeface="Arial" pitchFamily="34" charset="0"/>
                        </a:rPr>
                        <a:t>qi</a:t>
                      </a:r>
                      <a:endParaRPr kumimoji="0" lang="it-IT" sz="1800" b="0" i="0" u="none" strike="noStrike" cap="none" normalizeH="0" baseline="0" dirty="0">
                        <a:ln>
                          <a:noFill/>
                        </a:ln>
                        <a:solidFill>
                          <a:srgbClr val="FF0000"/>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Times New Roman" pitchFamily="18" charset="0"/>
                          <a:cs typeface="Times New Roman" pitchFamily="18" charset="0"/>
                        </a:rPr>
                        <a:t> f' (xi)</a:t>
                      </a:r>
                      <a:endParaRPr kumimoji="0" lang="it-IT"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Times New Roman" pitchFamily="18" charset="0"/>
                          <a:cs typeface="Times New Roman" pitchFamily="18" charset="0"/>
                        </a:rPr>
                        <a:t>qi'</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9702">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680040</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1500.00</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1500.00</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0.071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0.022</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0.071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0.022</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r h="259702">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687898</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2400.00</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2400.00</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0.071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0.035</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0.143</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0.056</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259702">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680263</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2990.00</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1</a:t>
                      </a:r>
                      <a:endParaRPr kumimoji="0" lang="it-IT"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2990.00</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0.071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0.043</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0.214</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0.100</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259702">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681222</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3146.00</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3146.00</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0.071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0.046</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0.286</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0.145</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259702">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684930</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3682.97</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3682.97</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0.071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0.053</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0.357</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0.199</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259702">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688082</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5100.00</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1</a:t>
                      </a:r>
                      <a:endParaRPr kumimoji="0" lang="it-IT"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5100.00</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0.071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0.074</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0.429</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0.272</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259702">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680390</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5416.59</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5416.59</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0.071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0.078</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0.500</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0.351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9"/>
                  </a:ext>
                </a:extLst>
              </a:tr>
              <a:tr h="259702">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682849</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5724.89</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5724.89</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0.071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0.083</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0.571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0.434</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0"/>
                  </a:ext>
                </a:extLst>
              </a:tr>
              <a:tr h="259702">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680359</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6002.63</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6002.63</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0.071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0.087</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0.643</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0.521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1"/>
                  </a:ext>
                </a:extLst>
              </a:tr>
              <a:tr h="259702">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640931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6004.15</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6004.15</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0.071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0.087</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0.714</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0.608</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2"/>
                  </a:ext>
                </a:extLst>
              </a:tr>
              <a:tr h="259702">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680275</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6324.89</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6324.89</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0.071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0.092</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0.786</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0.699</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3"/>
                  </a:ext>
                </a:extLst>
              </a:tr>
              <a:tr h="259702">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32044</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6570.81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6570.81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0.071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0.095</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0.857</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0.794</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4"/>
                  </a:ext>
                </a:extLst>
              </a:tr>
              <a:tr h="259702">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648808</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6708.00</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6708.00</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0.071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0.097</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0.929</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0.891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5"/>
                  </a:ext>
                </a:extLst>
              </a:tr>
              <a:tr h="259702">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676466</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7493.98</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7493.98</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0.071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0.109</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Arial" pitchFamily="34" charset="0"/>
                          <a:cs typeface="Arial" pitchFamily="34" charset="0"/>
                        </a:rPr>
                        <a:t>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5970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Arial" pitchFamily="34" charset="0"/>
                          <a:cs typeface="Arial" pitchFamily="34" charset="0"/>
                        </a:rPr>
                        <a:t>totale</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Arial" pitchFamily="34" charset="0"/>
                          <a:cs typeface="Arial" pitchFamily="34" charset="0"/>
                        </a:rPr>
                        <a:t>69064.91</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a:ln>
                            <a:noFill/>
                          </a:ln>
                          <a:solidFill>
                            <a:schemeClr val="tx1"/>
                          </a:solidFill>
                          <a:effectLst/>
                          <a:latin typeface="Arial" pitchFamily="34" charset="0"/>
                          <a:cs typeface="Arial" pitchFamily="34" charset="0"/>
                        </a:rPr>
                        <a:t>14</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Arial" pitchFamily="34" charset="0"/>
                          <a:cs typeface="Arial" pitchFamily="34" charset="0"/>
                        </a:rPr>
                        <a:t>69064.91</a:t>
                      </a:r>
                      <a:endParaRPr kumimoji="0" lang="it-IT"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Arial" pitchFamily="34" charset="0"/>
                          <a:cs typeface="Arial" pitchFamily="34" charset="0"/>
                        </a:rPr>
                        <a:t>1</a:t>
                      </a:r>
                      <a:endParaRPr kumimoji="0" lang="it-IT"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chemeClr val="tx1"/>
                          </a:solidFill>
                          <a:effectLst/>
                          <a:latin typeface="Arial" pitchFamily="34" charset="0"/>
                          <a:cs typeface="Arial" pitchFamily="34" charset="0"/>
                        </a:rPr>
                        <a:t>1</a:t>
                      </a:r>
                      <a:endParaRPr kumimoji="0" lang="it-IT"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Arial" pitchFamily="34" charset="0"/>
                        </a:rPr>
                        <a:t> </a:t>
                      </a:r>
                      <a:endParaRPr kumimoji="0" lang="it-IT"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chemeClr val="tx1"/>
                          </a:solidFill>
                          <a:effectLst/>
                          <a:latin typeface="Arial" pitchFamily="34" charset="0"/>
                          <a:cs typeface="Arial" pitchFamily="34" charset="0"/>
                        </a:rPr>
                        <a:t> </a:t>
                      </a:r>
                      <a:endParaRPr kumimoji="0" lang="it-IT"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7444113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48DB39-F11B-43D1-9248-099696279C18}"/>
              </a:ext>
            </a:extLst>
          </p:cNvPr>
          <p:cNvSpPr>
            <a:spLocks noGrp="1"/>
          </p:cNvSpPr>
          <p:nvPr>
            <p:ph type="title"/>
          </p:nvPr>
        </p:nvSpPr>
        <p:spPr/>
        <p:txBody>
          <a:bodyPr/>
          <a:lstStyle/>
          <a:p>
            <a:r>
              <a:rPr lang="it-IT" dirty="0"/>
              <a:t>L’uso di indici, rapporti e loro deviazioni</a:t>
            </a:r>
          </a:p>
        </p:txBody>
      </p:sp>
      <p:sp>
        <p:nvSpPr>
          <p:cNvPr id="3" name="Segnaposto contenuto 2">
            <a:extLst>
              <a:ext uri="{FF2B5EF4-FFF2-40B4-BE49-F238E27FC236}">
                <a16:creationId xmlns:a16="http://schemas.microsoft.com/office/drawing/2014/main" id="{A245B727-9C79-4742-8496-344146886F95}"/>
              </a:ext>
            </a:extLst>
          </p:cNvPr>
          <p:cNvSpPr>
            <a:spLocks noGrp="1"/>
          </p:cNvSpPr>
          <p:nvPr>
            <p:ph idx="1"/>
          </p:nvPr>
        </p:nvSpPr>
        <p:spPr>
          <a:xfrm>
            <a:off x="681725" y="1776726"/>
            <a:ext cx="10515600" cy="4384471"/>
          </a:xfrm>
        </p:spPr>
        <p:txBody>
          <a:bodyPr>
            <a:normAutofit fontScale="92500" lnSpcReduction="20000"/>
          </a:bodyPr>
          <a:lstStyle/>
          <a:p>
            <a:r>
              <a:rPr lang="it-IT" dirty="0">
                <a:solidFill>
                  <a:srgbClr val="FF0000"/>
                </a:solidFill>
              </a:rPr>
              <a:t>Si usano indicatori molto aggregati </a:t>
            </a:r>
            <a:r>
              <a:rPr lang="it-IT" dirty="0"/>
              <a:t>e le </a:t>
            </a:r>
            <a:r>
              <a:rPr lang="it-IT" dirty="0">
                <a:solidFill>
                  <a:srgbClr val="FF0000"/>
                </a:solidFill>
              </a:rPr>
              <a:t>loro variazioni o deviazioni</a:t>
            </a:r>
            <a:endParaRPr lang="it-IT" dirty="0"/>
          </a:p>
          <a:p>
            <a:pPr lvl="1"/>
            <a:r>
              <a:rPr lang="it-IT" dirty="0"/>
              <a:t>Si ipotizzano </a:t>
            </a:r>
            <a:r>
              <a:rPr lang="it-IT" dirty="0">
                <a:solidFill>
                  <a:srgbClr val="FF0000"/>
                </a:solidFill>
              </a:rPr>
              <a:t>obiettivi di crescita </a:t>
            </a:r>
            <a:r>
              <a:rPr lang="it-IT" dirty="0"/>
              <a:t>del PIL e si misura la distanza dall’obiettivo dopo l’intervento della misura (output-gap), </a:t>
            </a:r>
          </a:p>
          <a:p>
            <a:pPr lvl="1"/>
            <a:r>
              <a:rPr lang="it-IT" dirty="0">
                <a:solidFill>
                  <a:srgbClr val="FF0000"/>
                </a:solidFill>
              </a:rPr>
              <a:t>Si fissano tassi </a:t>
            </a:r>
            <a:r>
              <a:rPr lang="it-IT" dirty="0"/>
              <a:t>di occupazione/istruzione terziaria, ecc. ad una certa data e si verifica ex-post il risultato con gli investimenti attuati e la spesa erogata (si pensi agli obiettivi UE: </a:t>
            </a:r>
            <a:r>
              <a:rPr lang="it-IT" b="1" dirty="0"/>
              <a:t>occupazione</a:t>
            </a:r>
            <a:r>
              <a:rPr lang="it-IT" dirty="0"/>
              <a:t>: almeno il </a:t>
            </a:r>
            <a:r>
              <a:rPr lang="it-IT" u="sng" dirty="0"/>
              <a:t>78 % della popolazione dell'UE di età compresa tra i 20 e i 64 anni</a:t>
            </a:r>
            <a:r>
              <a:rPr lang="it-IT" dirty="0"/>
              <a:t> dovrebbe avere un lavoro entro il 2030; </a:t>
            </a:r>
            <a:r>
              <a:rPr lang="it-IT" b="1" dirty="0"/>
              <a:t>competenze</a:t>
            </a:r>
            <a:r>
              <a:rPr lang="it-IT" dirty="0"/>
              <a:t>: </a:t>
            </a:r>
            <a:r>
              <a:rPr lang="it-IT" u="sng" dirty="0"/>
              <a:t>almeno il 60 % di tutti gli adulti dovrebbe partecipare ad attività di formazione </a:t>
            </a:r>
            <a:r>
              <a:rPr lang="it-IT" dirty="0"/>
              <a:t>ogni anno; </a:t>
            </a:r>
            <a:r>
              <a:rPr lang="it-IT" b="1" dirty="0">
                <a:hlinkClick r:id="rId2"/>
              </a:rPr>
              <a:t>istruzione</a:t>
            </a:r>
            <a:r>
              <a:rPr lang="it-IT" dirty="0"/>
              <a:t>: almeno il 45% dei giovani di età compresa tra i 25 e i 34 anni dovrebbe essere in possesso di una laurea</a:t>
            </a:r>
          </a:p>
          <a:p>
            <a:pPr lvl="1"/>
            <a:r>
              <a:rPr lang="it-IT" dirty="0"/>
              <a:t>Si </a:t>
            </a:r>
            <a:r>
              <a:rPr lang="it-IT" dirty="0">
                <a:solidFill>
                  <a:srgbClr val="FF0000"/>
                </a:solidFill>
              </a:rPr>
              <a:t>misurano deviazioni </a:t>
            </a:r>
            <a:r>
              <a:rPr lang="it-IT" dirty="0"/>
              <a:t>da un certo livello di reddito obiettivo o di riduzione della povertà sotto una linea condivisa…: La </a:t>
            </a:r>
            <a:r>
              <a:rPr lang="it-IT" u="sng" dirty="0"/>
              <a:t>strategia Europa 2020 </a:t>
            </a:r>
            <a:r>
              <a:rPr lang="it-IT" dirty="0"/>
              <a:t>ha introdotto un nuovo obiettivo comune nella lotta alla povertà e all'esclusione sociale, che consiste nel </a:t>
            </a:r>
            <a:r>
              <a:rPr lang="it-IT" u="sng" dirty="0"/>
              <a:t>ridurre del 25 % il numero di europei che vivono al di sotto della soglia nazionale di povertà </a:t>
            </a:r>
            <a:r>
              <a:rPr lang="it-IT" dirty="0"/>
              <a:t>relativa (spesa media per persona in una famiglia con 2 componenti: 2023=</a:t>
            </a:r>
            <a:r>
              <a:rPr lang="it-IT" b="1" dirty="0"/>
              <a:t>1210,89€</a:t>
            </a:r>
            <a:r>
              <a:rPr lang="it-IT" dirty="0"/>
              <a:t>)</a:t>
            </a:r>
            <a:r>
              <a:rPr lang="it-IT" u="sng" dirty="0"/>
              <a:t>, </a:t>
            </a:r>
            <a:r>
              <a:rPr lang="it-IT" dirty="0"/>
              <a:t>mentre quella </a:t>
            </a:r>
            <a:r>
              <a:rPr lang="it-IT" u="sng" dirty="0">
                <a:hlinkClick r:id="rId3"/>
              </a:rPr>
              <a:t>assoluta </a:t>
            </a:r>
            <a:r>
              <a:rPr lang="it-IT" dirty="0"/>
              <a:t>(spesa minima in base ai consumi)</a:t>
            </a:r>
          </a:p>
        </p:txBody>
      </p:sp>
    </p:spTree>
    <p:extLst>
      <p:ext uri="{BB962C8B-B14F-4D97-AF65-F5344CB8AC3E}">
        <p14:creationId xmlns:p14="http://schemas.microsoft.com/office/powerpoint/2010/main" val="915622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it-IT" dirty="0"/>
              <a:t>LO STUDIO DELLA CONCENTRAZIONE: Relazione tra le f(x</a:t>
            </a:r>
            <a:r>
              <a:rPr lang="it-IT" baseline="-25000" dirty="0"/>
              <a:t>i</a:t>
            </a:r>
            <a:r>
              <a:rPr lang="it-IT" dirty="0"/>
              <a:t>) e le </a:t>
            </a:r>
            <a:r>
              <a:rPr lang="it-IT" dirty="0" err="1"/>
              <a:t>qi</a:t>
            </a:r>
            <a:endParaRPr lang="it-IT" dirty="0"/>
          </a:p>
        </p:txBody>
      </p:sp>
      <p:sp>
        <p:nvSpPr>
          <p:cNvPr id="30725" name="Rectangle 3"/>
          <p:cNvSpPr>
            <a:spLocks noGrp="1" noChangeArrowheads="1"/>
          </p:cNvSpPr>
          <p:nvPr>
            <p:ph idx="1"/>
          </p:nvPr>
        </p:nvSpPr>
        <p:spPr/>
        <p:txBody>
          <a:bodyPr>
            <a:normAutofit fontScale="92500" lnSpcReduction="10000"/>
          </a:bodyPr>
          <a:lstStyle/>
          <a:p>
            <a:r>
              <a:rPr lang="it-IT" dirty="0"/>
              <a:t>Gli </a:t>
            </a:r>
            <a:r>
              <a:rPr lang="it-IT" dirty="0" err="1"/>
              <a:t>ammontari</a:t>
            </a:r>
            <a:r>
              <a:rPr lang="it-IT" dirty="0"/>
              <a:t> relativi danno conto della quota parte di fenomeno (reddito o </a:t>
            </a:r>
            <a:r>
              <a:rPr lang="it-IT" dirty="0" err="1"/>
              <a:t>qi</a:t>
            </a:r>
            <a:r>
              <a:rPr lang="it-IT" dirty="0"/>
              <a:t>) pertinente una singola famiglia (o f(x</a:t>
            </a:r>
            <a:r>
              <a:rPr lang="it-IT" baseline="-25000" dirty="0"/>
              <a:t>i</a:t>
            </a:r>
            <a:r>
              <a:rPr lang="it-IT" dirty="0"/>
              <a:t>))</a:t>
            </a:r>
          </a:p>
          <a:p>
            <a:r>
              <a:rPr lang="it-IT" dirty="0"/>
              <a:t>Gli </a:t>
            </a:r>
            <a:r>
              <a:rPr lang="it-IT" dirty="0" err="1"/>
              <a:t>ammontari</a:t>
            </a:r>
            <a:r>
              <a:rPr lang="it-IT" dirty="0"/>
              <a:t> relativi cumulati indicano la quota progressiva spettante alle famiglie che singolarmente non ne possiedono più di un dato ammontare.</a:t>
            </a:r>
          </a:p>
          <a:p>
            <a:r>
              <a:rPr lang="it-IT" dirty="0"/>
              <a:t>Gli </a:t>
            </a:r>
            <a:r>
              <a:rPr lang="it-IT" dirty="0" err="1"/>
              <a:t>ammontari</a:t>
            </a:r>
            <a:r>
              <a:rPr lang="it-IT" dirty="0"/>
              <a:t> relativi cumulati risultano sempre inferiori o uguali alle corrispondenti frequenze relative cumulate di unità.</a:t>
            </a:r>
          </a:p>
          <a:p>
            <a:r>
              <a:rPr lang="it-IT" b="1" dirty="0"/>
              <a:t>Questo perché i valori sono ordinati in senso crescente o strettamente non decrescente</a:t>
            </a:r>
          </a:p>
          <a:p>
            <a:r>
              <a:rPr lang="it-IT" dirty="0"/>
              <a:t>al 10% delle unità non può spettare più del 10% di valore, perché altrimenti nel restante 90%, si troverebbero valori più piccoli di quelli inseriti nel primo 10% e questo contraddice l'ordinamento crescente</a:t>
            </a:r>
          </a:p>
        </p:txBody>
      </p:sp>
      <p:sp>
        <p:nvSpPr>
          <p:cNvPr id="5" name="Segnaposto numero diapositiva 4"/>
          <p:cNvSpPr>
            <a:spLocks noGrp="1"/>
          </p:cNvSpPr>
          <p:nvPr>
            <p:ph type="sldNum" sz="quarter" idx="12"/>
          </p:nvPr>
        </p:nvSpPr>
        <p:spPr>
          <a:xfrm>
            <a:off x="8610600" y="6356350"/>
            <a:ext cx="2743200" cy="365125"/>
          </a:xfrm>
        </p:spPr>
        <p:txBody>
          <a:bodyPr/>
          <a:lstStyle/>
          <a:p>
            <a:fld id="{40CCFDFA-F06F-4F89-A68E-87D1773395A8}" type="slidenum">
              <a:rPr lang="it-IT" smtClean="0"/>
              <a:pPr/>
              <a:t>20</a:t>
            </a:fld>
            <a:endParaRPr lang="it-IT"/>
          </a:p>
        </p:txBody>
      </p:sp>
    </p:spTree>
    <p:extLst>
      <p:ext uri="{BB962C8B-B14F-4D97-AF65-F5344CB8AC3E}">
        <p14:creationId xmlns:p14="http://schemas.microsoft.com/office/powerpoint/2010/main" val="155328285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it-IT" dirty="0"/>
              <a:t>IL DIAGRAMMA DI LORENZ (vedi slide successiva)</a:t>
            </a:r>
          </a:p>
        </p:txBody>
      </p:sp>
      <p:sp>
        <p:nvSpPr>
          <p:cNvPr id="45059" name="Rectangle 3"/>
          <p:cNvSpPr>
            <a:spLocks noGrp="1" noChangeArrowheads="1"/>
          </p:cNvSpPr>
          <p:nvPr>
            <p:ph idx="1"/>
          </p:nvPr>
        </p:nvSpPr>
        <p:spPr/>
        <p:txBody>
          <a:bodyPr>
            <a:normAutofit fontScale="92500"/>
          </a:bodyPr>
          <a:lstStyle/>
          <a:p>
            <a:r>
              <a:rPr lang="it-IT" dirty="0"/>
              <a:t>Il diagramma è costituito da un triangolo isoscele rettangolo alla cui base sono misurate le frequenze relative cumulate di unità (popolazione) e sull'altezza le quote relative cumulate della variabile (reddito).</a:t>
            </a:r>
          </a:p>
          <a:p>
            <a:r>
              <a:rPr lang="it-IT" dirty="0"/>
              <a:t>I cateti OA e AB hanno lunghezza uno; l’ipotenusa OB è lunga √2; l’area complessiva del triangolo OAB è 0.5.</a:t>
            </a:r>
          </a:p>
          <a:p>
            <a:r>
              <a:rPr lang="it-IT" dirty="0"/>
              <a:t>La diagonale incontra la bisettrice nel punto C di coordinate (1/2,1/2)</a:t>
            </a:r>
          </a:p>
          <a:p>
            <a:r>
              <a:rPr lang="it-IT" dirty="0"/>
              <a:t>I punti (f’ (x</a:t>
            </a:r>
            <a:r>
              <a:rPr lang="it-IT" baseline="-25000" dirty="0"/>
              <a:t>i</a:t>
            </a:r>
            <a:r>
              <a:rPr lang="it-IT" dirty="0"/>
              <a:t>),</a:t>
            </a:r>
            <a:r>
              <a:rPr lang="it-IT" dirty="0" err="1"/>
              <a:t>q</a:t>
            </a:r>
            <a:r>
              <a:rPr lang="it-IT" baseline="-25000" dirty="0" err="1"/>
              <a:t>i</a:t>
            </a:r>
            <a:r>
              <a:rPr lang="it-IT" dirty="0"/>
              <a:t>’) formano la relazione tra le </a:t>
            </a:r>
            <a:r>
              <a:rPr lang="it-IT" b="1" dirty="0"/>
              <a:t>frequenze relative cumulate</a:t>
            </a:r>
            <a:r>
              <a:rPr lang="it-IT" dirty="0"/>
              <a:t> di unità f’ (x</a:t>
            </a:r>
            <a:r>
              <a:rPr lang="it-IT" baseline="-25000" dirty="0"/>
              <a:t>i</a:t>
            </a:r>
            <a:r>
              <a:rPr lang="it-IT" dirty="0"/>
              <a:t>), e la corrispondente quota relativa cumulata di variabile </a:t>
            </a:r>
            <a:r>
              <a:rPr lang="it-IT" dirty="0" err="1"/>
              <a:t>q</a:t>
            </a:r>
            <a:r>
              <a:rPr lang="it-IT" baseline="-25000" dirty="0" err="1"/>
              <a:t>i</a:t>
            </a:r>
            <a:r>
              <a:rPr lang="it-IT" dirty="0"/>
              <a:t>’.</a:t>
            </a:r>
          </a:p>
          <a:p>
            <a:r>
              <a:rPr lang="it-IT" dirty="0"/>
              <a:t>Il grafico della spezzata rimane sempre al di sotto della retta di </a:t>
            </a:r>
            <a:r>
              <a:rPr lang="it-IT" dirty="0" err="1"/>
              <a:t>equidistribuzione</a:t>
            </a:r>
            <a:r>
              <a:rPr lang="it-IT" dirty="0"/>
              <a:t> (q ≤ x), è una funzione non decrescente e convessa. </a:t>
            </a:r>
          </a:p>
          <a:p>
            <a:endParaRPr lang="it-IT" dirty="0"/>
          </a:p>
        </p:txBody>
      </p:sp>
      <p:sp>
        <p:nvSpPr>
          <p:cNvPr id="45060" name="Segnaposto numero diapositiva 5"/>
          <p:cNvSpPr>
            <a:spLocks noGrp="1"/>
          </p:cNvSpPr>
          <p:nvPr>
            <p:ph type="sldNum" sz="quarter" idx="12"/>
          </p:nvPr>
        </p:nvSpPr>
        <p:spPr/>
        <p:txBody>
          <a:bodyPr/>
          <a:lstStyle/>
          <a:p>
            <a:fld id="{50074BB2-961C-45AA-8BBD-FFF00605A756}" type="slidenum">
              <a:rPr lang="it-IT" smtClean="0"/>
              <a:pPr/>
              <a:t>21</a:t>
            </a:fld>
            <a:endParaRPr lang="it-IT"/>
          </a:p>
        </p:txBody>
      </p:sp>
    </p:spTree>
    <p:extLst>
      <p:ext uri="{BB962C8B-B14F-4D97-AF65-F5344CB8AC3E}">
        <p14:creationId xmlns:p14="http://schemas.microsoft.com/office/powerpoint/2010/main" val="63019200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normAutofit/>
          </a:bodyPr>
          <a:lstStyle/>
          <a:p>
            <a:pPr eaLnBrk="1" hangingPunct="1"/>
            <a:r>
              <a:rPr lang="it-IT" dirty="0"/>
              <a:t>La curva di concentrazione e il Rapporto di concentrazione (Indice </a:t>
            </a:r>
            <a:r>
              <a:rPr lang="it-IT" dirty="0" err="1"/>
              <a:t>Gini</a:t>
            </a:r>
            <a:r>
              <a:rPr lang="it-IT" dirty="0"/>
              <a:t>)</a:t>
            </a:r>
          </a:p>
        </p:txBody>
      </p:sp>
      <p:graphicFrame>
        <p:nvGraphicFramePr>
          <p:cNvPr id="1026" name="Object 3"/>
          <p:cNvGraphicFramePr>
            <a:graphicFrameLocks noGrp="1" noChangeAspect="1"/>
          </p:cNvGraphicFramePr>
          <p:nvPr>
            <p:ph sz="half" idx="1"/>
            <p:extLst/>
          </p:nvPr>
        </p:nvGraphicFramePr>
        <p:xfrm>
          <a:off x="3216274" y="2074863"/>
          <a:ext cx="5283401" cy="3789362"/>
        </p:xfrm>
        <a:graphic>
          <a:graphicData uri="http://schemas.openxmlformats.org/presentationml/2006/ole">
            <mc:AlternateContent xmlns:mc="http://schemas.openxmlformats.org/markup-compatibility/2006">
              <mc:Choice xmlns:v="urn:schemas-microsoft-com:vml" Requires="v">
                <p:oleObj spid="_x0000_s1039" name="Grafico" r:id="rId4" imgW="4467215" imgH="3457585" progId="Excel.Sheet.8">
                  <p:embed/>
                </p:oleObj>
              </mc:Choice>
              <mc:Fallback>
                <p:oleObj name="Grafico" r:id="rId4" imgW="4467215" imgH="3457585" progId="Excel.Sheet.8">
                  <p:embed/>
                  <p:pic>
                    <p:nvPicPr>
                      <p:cNvPr id="1026"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274" y="2074863"/>
                        <a:ext cx="5283401" cy="3789362"/>
                      </a:xfrm>
                      <a:prstGeom prst="rect">
                        <a:avLst/>
                      </a:prstGeom>
                      <a:noFill/>
                      <a:ln>
                        <a:noFill/>
                      </a:ln>
                      <a:effectLst/>
                      <a:extLst/>
                    </p:spPr>
                  </p:pic>
                </p:oleObj>
              </mc:Fallback>
            </mc:AlternateContent>
          </a:graphicData>
        </a:graphic>
      </p:graphicFrame>
      <p:sp>
        <p:nvSpPr>
          <p:cNvPr id="1028" name="Segnaposto numero diapositiva 6"/>
          <p:cNvSpPr>
            <a:spLocks noGrp="1"/>
          </p:cNvSpPr>
          <p:nvPr>
            <p:ph type="sldNum" sz="quarter" idx="11"/>
          </p:nvPr>
        </p:nvSpPr>
        <p:spPr>
          <a:noFill/>
        </p:spPr>
        <p:txBody>
          <a:bodyPr/>
          <a:lstStyle/>
          <a:p>
            <a:fld id="{8D633C82-E68B-403D-BA64-E98150FAD336}" type="slidenum">
              <a:rPr lang="it-IT" smtClean="0"/>
              <a:pPr/>
              <a:t>22</a:t>
            </a:fld>
            <a:endParaRPr lang="it-IT"/>
          </a:p>
        </p:txBody>
      </p:sp>
      <p:sp>
        <p:nvSpPr>
          <p:cNvPr id="1029" name="Line 4"/>
          <p:cNvSpPr>
            <a:spLocks noChangeShapeType="1"/>
          </p:cNvSpPr>
          <p:nvPr/>
        </p:nvSpPr>
        <p:spPr bwMode="auto">
          <a:xfrm>
            <a:off x="5606005" y="3975656"/>
            <a:ext cx="1740061" cy="1147433"/>
          </a:xfrm>
          <a:prstGeom prst="line">
            <a:avLst/>
          </a:prstGeom>
          <a:noFill/>
          <a:ln w="9525">
            <a:solidFill>
              <a:schemeClr val="tx1"/>
            </a:solidFill>
            <a:round/>
            <a:headEnd/>
            <a:tailEnd/>
          </a:ln>
        </p:spPr>
        <p:txBody>
          <a:bodyPr/>
          <a:lstStyle/>
          <a:p>
            <a:endParaRPr lang="it-IT"/>
          </a:p>
        </p:txBody>
      </p:sp>
      <p:sp>
        <p:nvSpPr>
          <p:cNvPr id="1030" name="Text Box 5"/>
          <p:cNvSpPr txBox="1">
            <a:spLocks noChangeArrowheads="1"/>
          </p:cNvSpPr>
          <p:nvPr/>
        </p:nvSpPr>
        <p:spPr bwMode="auto">
          <a:xfrm>
            <a:off x="5321536" y="3825525"/>
            <a:ext cx="308098" cy="369332"/>
          </a:xfrm>
          <a:prstGeom prst="rect">
            <a:avLst/>
          </a:prstGeom>
          <a:noFill/>
          <a:ln w="9525">
            <a:noFill/>
            <a:miter lim="800000"/>
            <a:headEnd/>
            <a:tailEnd/>
          </a:ln>
        </p:spPr>
        <p:txBody>
          <a:bodyPr wrap="none">
            <a:spAutoFit/>
          </a:bodyPr>
          <a:lstStyle/>
          <a:p>
            <a:r>
              <a:rPr lang="it-IT" dirty="0"/>
              <a:t>C</a:t>
            </a:r>
          </a:p>
        </p:txBody>
      </p:sp>
      <p:sp>
        <p:nvSpPr>
          <p:cNvPr id="1031" name="Text Box 6"/>
          <p:cNvSpPr txBox="1">
            <a:spLocks noChangeArrowheads="1"/>
          </p:cNvSpPr>
          <p:nvPr/>
        </p:nvSpPr>
        <p:spPr bwMode="auto">
          <a:xfrm>
            <a:off x="3432176" y="5157788"/>
            <a:ext cx="360363" cy="366712"/>
          </a:xfrm>
          <a:prstGeom prst="rect">
            <a:avLst/>
          </a:prstGeom>
          <a:noFill/>
          <a:ln w="9525">
            <a:noFill/>
            <a:miter lim="800000"/>
            <a:headEnd/>
            <a:tailEnd/>
          </a:ln>
        </p:spPr>
        <p:txBody>
          <a:bodyPr>
            <a:spAutoFit/>
          </a:bodyPr>
          <a:lstStyle/>
          <a:p>
            <a:r>
              <a:rPr lang="it-IT"/>
              <a:t>O</a:t>
            </a:r>
          </a:p>
        </p:txBody>
      </p:sp>
      <p:sp>
        <p:nvSpPr>
          <p:cNvPr id="1032" name="Text Box 7"/>
          <p:cNvSpPr txBox="1">
            <a:spLocks noChangeArrowheads="1"/>
          </p:cNvSpPr>
          <p:nvPr/>
        </p:nvSpPr>
        <p:spPr bwMode="auto">
          <a:xfrm>
            <a:off x="7227888" y="5032375"/>
            <a:ext cx="317716" cy="369332"/>
          </a:xfrm>
          <a:prstGeom prst="rect">
            <a:avLst/>
          </a:prstGeom>
          <a:noFill/>
          <a:ln w="9525">
            <a:noFill/>
            <a:miter lim="800000"/>
            <a:headEnd/>
            <a:tailEnd/>
          </a:ln>
        </p:spPr>
        <p:txBody>
          <a:bodyPr wrap="none">
            <a:spAutoFit/>
          </a:bodyPr>
          <a:lstStyle/>
          <a:p>
            <a:r>
              <a:rPr lang="it-IT"/>
              <a:t>A</a:t>
            </a:r>
          </a:p>
        </p:txBody>
      </p:sp>
      <p:sp>
        <p:nvSpPr>
          <p:cNvPr id="1033" name="Text Box 8"/>
          <p:cNvSpPr txBox="1">
            <a:spLocks noChangeArrowheads="1"/>
          </p:cNvSpPr>
          <p:nvPr/>
        </p:nvSpPr>
        <p:spPr bwMode="auto">
          <a:xfrm>
            <a:off x="7156450" y="2513013"/>
            <a:ext cx="309700" cy="369332"/>
          </a:xfrm>
          <a:prstGeom prst="rect">
            <a:avLst/>
          </a:prstGeom>
          <a:noFill/>
          <a:ln w="9525">
            <a:noFill/>
            <a:miter lim="800000"/>
            <a:headEnd/>
            <a:tailEnd/>
          </a:ln>
        </p:spPr>
        <p:txBody>
          <a:bodyPr wrap="none">
            <a:spAutoFit/>
          </a:bodyPr>
          <a:lstStyle/>
          <a:p>
            <a:r>
              <a:rPr lang="it-IT"/>
              <a:t>B</a:t>
            </a:r>
          </a:p>
        </p:txBody>
      </p:sp>
      <p:sp>
        <p:nvSpPr>
          <p:cNvPr id="10" name="Rettangolo 9"/>
          <p:cNvSpPr/>
          <p:nvPr/>
        </p:nvSpPr>
        <p:spPr>
          <a:xfrm>
            <a:off x="1828800" y="5934671"/>
            <a:ext cx="7391400" cy="646331"/>
          </a:xfrm>
          <a:prstGeom prst="rect">
            <a:avLst/>
          </a:prstGeom>
        </p:spPr>
        <p:txBody>
          <a:bodyPr wrap="square">
            <a:spAutoFit/>
          </a:bodyPr>
          <a:lstStyle/>
          <a:p>
            <a:r>
              <a:rPr lang="en-US" dirty="0" err="1"/>
              <a:t>Corrado</a:t>
            </a:r>
            <a:r>
              <a:rPr lang="en-US" dirty="0"/>
              <a:t> </a:t>
            </a:r>
            <a:r>
              <a:rPr lang="en-US" dirty="0" err="1"/>
              <a:t>Gini</a:t>
            </a:r>
            <a:r>
              <a:rPr lang="en-US" dirty="0"/>
              <a:t>, lo propose </a:t>
            </a:r>
            <a:r>
              <a:rPr lang="en-US" dirty="0" err="1"/>
              <a:t>all’inizio</a:t>
            </a:r>
            <a:r>
              <a:rPr lang="en-US" dirty="0"/>
              <a:t> del 1900, </a:t>
            </a:r>
            <a:r>
              <a:rPr lang="en-US" i="1" dirty="0"/>
              <a:t>Sulla </a:t>
            </a:r>
            <a:r>
              <a:rPr lang="en-US" i="1" dirty="0" err="1"/>
              <a:t>misura</a:t>
            </a:r>
            <a:r>
              <a:rPr lang="en-US" i="1" dirty="0"/>
              <a:t> </a:t>
            </a:r>
            <a:r>
              <a:rPr lang="en-US" i="1" dirty="0" err="1"/>
              <a:t>della</a:t>
            </a:r>
            <a:r>
              <a:rPr lang="en-US" i="1" dirty="0"/>
              <a:t> </a:t>
            </a:r>
            <a:r>
              <a:rPr lang="en-US" i="1" dirty="0" err="1"/>
              <a:t>concentrazione</a:t>
            </a:r>
            <a:r>
              <a:rPr lang="en-US" i="1" dirty="0"/>
              <a:t> e </a:t>
            </a:r>
            <a:r>
              <a:rPr lang="en-US" i="1" dirty="0" err="1"/>
              <a:t>della</a:t>
            </a:r>
            <a:r>
              <a:rPr lang="en-US" i="1" dirty="0"/>
              <a:t> </a:t>
            </a:r>
            <a:r>
              <a:rPr lang="en-US" i="1" dirty="0" err="1"/>
              <a:t>variabilità</a:t>
            </a:r>
            <a:r>
              <a:rPr lang="en-US" i="1" dirty="0"/>
              <a:t> </a:t>
            </a:r>
            <a:r>
              <a:rPr lang="en-US" i="1" dirty="0" err="1"/>
              <a:t>dei</a:t>
            </a:r>
            <a:r>
              <a:rPr lang="en-US" i="1" dirty="0"/>
              <a:t> </a:t>
            </a:r>
            <a:r>
              <a:rPr lang="en-US" i="1" dirty="0" err="1"/>
              <a:t>caratteri</a:t>
            </a:r>
            <a:r>
              <a:rPr lang="en-US" dirty="0"/>
              <a:t> (1914)</a:t>
            </a:r>
            <a:endParaRPr lang="it-IT" dirty="0"/>
          </a:p>
        </p:txBody>
      </p:sp>
      <p:sp>
        <p:nvSpPr>
          <p:cNvPr id="2" name="CasellaDiTesto 1"/>
          <p:cNvSpPr txBox="1"/>
          <p:nvPr/>
        </p:nvSpPr>
        <p:spPr>
          <a:xfrm>
            <a:off x="4711792" y="4320143"/>
            <a:ext cx="824906" cy="369332"/>
          </a:xfrm>
          <a:prstGeom prst="rect">
            <a:avLst/>
          </a:prstGeom>
          <a:noFill/>
        </p:spPr>
        <p:txBody>
          <a:bodyPr wrap="none" rtlCol="0">
            <a:spAutoFit/>
          </a:bodyPr>
          <a:lstStyle/>
          <a:p>
            <a:r>
              <a:rPr lang="it-IT" b="1" dirty="0">
                <a:solidFill>
                  <a:srgbClr val="FF0000"/>
                </a:solidFill>
              </a:rPr>
              <a:t>Area A</a:t>
            </a:r>
          </a:p>
        </p:txBody>
      </p:sp>
      <p:sp>
        <p:nvSpPr>
          <p:cNvPr id="12" name="CasellaDiTesto 11"/>
          <p:cNvSpPr txBox="1"/>
          <p:nvPr/>
        </p:nvSpPr>
        <p:spPr>
          <a:xfrm>
            <a:off x="6016829" y="4318787"/>
            <a:ext cx="815288" cy="369332"/>
          </a:xfrm>
          <a:prstGeom prst="rect">
            <a:avLst/>
          </a:prstGeom>
          <a:noFill/>
        </p:spPr>
        <p:txBody>
          <a:bodyPr wrap="none" rtlCol="0">
            <a:spAutoFit/>
          </a:bodyPr>
          <a:lstStyle/>
          <a:p>
            <a:r>
              <a:rPr lang="it-IT" b="1" dirty="0"/>
              <a:t>Area B</a:t>
            </a:r>
          </a:p>
        </p:txBody>
      </p:sp>
      <p:sp>
        <p:nvSpPr>
          <p:cNvPr id="3" name="CasellaDiTesto 2"/>
          <p:cNvSpPr txBox="1"/>
          <p:nvPr/>
        </p:nvSpPr>
        <p:spPr>
          <a:xfrm>
            <a:off x="4419601" y="1705531"/>
            <a:ext cx="1244251" cy="369332"/>
          </a:xfrm>
          <a:prstGeom prst="rect">
            <a:avLst/>
          </a:prstGeom>
          <a:noFill/>
        </p:spPr>
        <p:txBody>
          <a:bodyPr wrap="none" rtlCol="0">
            <a:spAutoFit/>
          </a:bodyPr>
          <a:lstStyle/>
          <a:p>
            <a:r>
              <a:rPr lang="it-IT" dirty="0"/>
              <a:t>FIGURA 2.2</a:t>
            </a:r>
            <a:endParaRPr lang="en-US" dirty="0"/>
          </a:p>
        </p:txBody>
      </p:sp>
      <p:sp>
        <p:nvSpPr>
          <p:cNvPr id="4" name="CasellaDiTesto 3">
            <a:extLst>
              <a:ext uri="{FF2B5EF4-FFF2-40B4-BE49-F238E27FC236}">
                <a16:creationId xmlns:a16="http://schemas.microsoft.com/office/drawing/2014/main" id="{B4F0FC52-A32F-4A3D-B533-3C6DC8FE22B5}"/>
              </a:ext>
            </a:extLst>
          </p:cNvPr>
          <p:cNvSpPr txBox="1"/>
          <p:nvPr/>
        </p:nvSpPr>
        <p:spPr>
          <a:xfrm rot="19366994">
            <a:off x="4016609" y="3539596"/>
            <a:ext cx="2917952" cy="369332"/>
          </a:xfrm>
          <a:prstGeom prst="rect">
            <a:avLst/>
          </a:prstGeom>
          <a:noFill/>
        </p:spPr>
        <p:txBody>
          <a:bodyPr wrap="square" rtlCol="0">
            <a:spAutoFit/>
          </a:bodyPr>
          <a:lstStyle/>
          <a:p>
            <a:r>
              <a:rPr lang="it-IT" dirty="0">
                <a:solidFill>
                  <a:srgbClr val="0070C0"/>
                </a:solidFill>
              </a:rPr>
              <a:t>Retta di </a:t>
            </a:r>
            <a:r>
              <a:rPr lang="it-IT" dirty="0" err="1">
                <a:solidFill>
                  <a:srgbClr val="0070C0"/>
                </a:solidFill>
              </a:rPr>
              <a:t>Equidistribuzione</a:t>
            </a:r>
            <a:endParaRPr lang="it-IT" dirty="0">
              <a:solidFill>
                <a:srgbClr val="0070C0"/>
              </a:solidFill>
            </a:endParaRPr>
          </a:p>
        </p:txBody>
      </p:sp>
      <p:sp>
        <p:nvSpPr>
          <p:cNvPr id="5" name="Ritorno 4">
            <a:hlinkClick r:id="rId6" action="ppaction://hlinksldjump" highlightClick="1"/>
            <a:extLst>
              <a:ext uri="{FF2B5EF4-FFF2-40B4-BE49-F238E27FC236}">
                <a16:creationId xmlns:a16="http://schemas.microsoft.com/office/drawing/2014/main" id="{AD4EAAFD-9DC3-42D7-915B-19EA9C8F110A}"/>
              </a:ext>
            </a:extLst>
          </p:cNvPr>
          <p:cNvSpPr/>
          <p:nvPr/>
        </p:nvSpPr>
        <p:spPr>
          <a:xfrm>
            <a:off x="11273536" y="6461760"/>
            <a:ext cx="402336" cy="29667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4931143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it-IT"/>
              <a:t>La curva di concentrazione (segue)</a:t>
            </a:r>
          </a:p>
        </p:txBody>
      </p:sp>
      <p:sp>
        <p:nvSpPr>
          <p:cNvPr id="47107" name="Rectangle 3"/>
          <p:cNvSpPr>
            <a:spLocks noGrp="1" noChangeArrowheads="1"/>
          </p:cNvSpPr>
          <p:nvPr>
            <p:ph idx="1"/>
          </p:nvPr>
        </p:nvSpPr>
        <p:spPr/>
        <p:txBody>
          <a:bodyPr/>
          <a:lstStyle/>
          <a:p>
            <a:r>
              <a:rPr lang="it-IT" dirty="0"/>
              <a:t>  Si chiama </a:t>
            </a:r>
            <a:r>
              <a:rPr lang="it-IT" dirty="0">
                <a:solidFill>
                  <a:srgbClr val="FF0000"/>
                </a:solidFill>
              </a:rPr>
              <a:t>area di concentrazione </a:t>
            </a:r>
            <a:r>
              <a:rPr lang="it-IT" dirty="0"/>
              <a:t>l’area compresa tra la curva di concentrazione e l’ipotenusa OB (retta di </a:t>
            </a:r>
            <a:r>
              <a:rPr lang="it-IT" dirty="0" err="1"/>
              <a:t>equidistribuzione</a:t>
            </a:r>
            <a:r>
              <a:rPr lang="it-IT" dirty="0"/>
              <a:t> a 45°) che corrisponde al caso di </a:t>
            </a:r>
            <a:r>
              <a:rPr lang="it-IT" dirty="0" err="1"/>
              <a:t>equidistribuzione</a:t>
            </a:r>
            <a:r>
              <a:rPr lang="it-IT" dirty="0"/>
              <a:t> dei redditi (q).</a:t>
            </a:r>
          </a:p>
          <a:p>
            <a:r>
              <a:rPr lang="it-IT" dirty="0"/>
              <a:t>   L’area di concentrazione può risultare al massimo pari all’area del triangolo OAB, nel caso di massima concentrazione. </a:t>
            </a:r>
          </a:p>
        </p:txBody>
      </p:sp>
      <p:sp>
        <p:nvSpPr>
          <p:cNvPr id="47108" name="Segnaposto numero diapositiva 5"/>
          <p:cNvSpPr>
            <a:spLocks noGrp="1"/>
          </p:cNvSpPr>
          <p:nvPr>
            <p:ph type="sldNum" sz="quarter" idx="12"/>
          </p:nvPr>
        </p:nvSpPr>
        <p:spPr/>
        <p:txBody>
          <a:bodyPr/>
          <a:lstStyle/>
          <a:p>
            <a:fld id="{7D7B7125-42AF-4EA0-BDD4-E09BAC754CD1}" type="slidenum">
              <a:rPr lang="it-IT" smtClean="0"/>
              <a:pPr/>
              <a:t>23</a:t>
            </a:fld>
            <a:endParaRPr lang="it-IT"/>
          </a:p>
        </p:txBody>
      </p:sp>
    </p:spTree>
    <p:extLst>
      <p:ext uri="{BB962C8B-B14F-4D97-AF65-F5344CB8AC3E}">
        <p14:creationId xmlns:p14="http://schemas.microsoft.com/office/powerpoint/2010/main" val="7427912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it-IT"/>
              <a:t>LO STUDIO DELLA CONCENTRAZIONE: relazione tra variabilità e concentrazione</a:t>
            </a:r>
          </a:p>
        </p:txBody>
      </p:sp>
      <p:sp>
        <p:nvSpPr>
          <p:cNvPr id="40963" name="Rectangle 3"/>
          <p:cNvSpPr>
            <a:spLocks noGrp="1" noChangeArrowheads="1"/>
          </p:cNvSpPr>
          <p:nvPr>
            <p:ph idx="1"/>
          </p:nvPr>
        </p:nvSpPr>
        <p:spPr/>
        <p:txBody>
          <a:bodyPr/>
          <a:lstStyle/>
          <a:p>
            <a:r>
              <a:rPr lang="it-IT"/>
              <a:t>Tra la variabilità e la concentrazione esistono le seguenti relazioni:</a:t>
            </a:r>
          </a:p>
          <a:p>
            <a:r>
              <a:rPr lang="it-IT"/>
              <a:t>il caso di variabilità nulla corrisponde al caso di concentrazione nulla (ad esempio, tutti gli individui considerati hanno un reddito uguale);</a:t>
            </a:r>
          </a:p>
          <a:p>
            <a:r>
              <a:rPr lang="it-IT"/>
              <a:t>la situazione limite di massima concentrazione, cioè (n-1) persone con reddito nullo ed una con il totale del reddito, identifica anche la situazione di massima variabilità possibile per un fenomeno trasferibile, poiché, fermo restando il valore del totale della variabile, le unità statistiche assumono solo i valori estremi, cioè i valori più distanti.</a:t>
            </a:r>
            <a:endParaRPr lang="it-IT" dirty="0"/>
          </a:p>
        </p:txBody>
      </p:sp>
      <p:sp>
        <p:nvSpPr>
          <p:cNvPr id="40964" name="Segnaposto numero diapositiva 5"/>
          <p:cNvSpPr>
            <a:spLocks noGrp="1"/>
          </p:cNvSpPr>
          <p:nvPr>
            <p:ph type="sldNum" sz="quarter" idx="12"/>
          </p:nvPr>
        </p:nvSpPr>
        <p:spPr/>
        <p:txBody>
          <a:bodyPr/>
          <a:lstStyle/>
          <a:p>
            <a:fld id="{E12A3DD6-C7F0-464D-AA82-946C089FD441}" type="slidenum">
              <a:rPr lang="it-IT" smtClean="0"/>
              <a:pPr/>
              <a:t>24</a:t>
            </a:fld>
            <a:endParaRPr lang="it-IT"/>
          </a:p>
        </p:txBody>
      </p:sp>
    </p:spTree>
    <p:extLst>
      <p:ext uri="{BB962C8B-B14F-4D97-AF65-F5344CB8AC3E}">
        <p14:creationId xmlns:p14="http://schemas.microsoft.com/office/powerpoint/2010/main" val="14691305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it-IT"/>
              <a:t>Situazione di concentrazione nulla </a:t>
            </a:r>
          </a:p>
        </p:txBody>
      </p:sp>
      <p:sp>
        <p:nvSpPr>
          <p:cNvPr id="41987" name="Rectangle 3"/>
          <p:cNvSpPr>
            <a:spLocks noGrp="1" noChangeArrowheads="1"/>
          </p:cNvSpPr>
          <p:nvPr>
            <p:ph idx="1"/>
          </p:nvPr>
        </p:nvSpPr>
        <p:spPr/>
        <p:txBody>
          <a:bodyPr>
            <a:normAutofit lnSpcReduction="10000"/>
          </a:bodyPr>
          <a:lstStyle/>
          <a:p>
            <a:endParaRPr lang="it-IT" dirty="0"/>
          </a:p>
          <a:p>
            <a:r>
              <a:rPr lang="it-IT" dirty="0"/>
              <a:t>La concentrazione è NULLA se tutte le unità possiedono lo stesso ammontare. Non ha in sé alcuna caratteristica ideale:</a:t>
            </a:r>
          </a:p>
          <a:p>
            <a:r>
              <a:rPr lang="it-IT" dirty="0"/>
              <a:t>L’ </a:t>
            </a:r>
            <a:r>
              <a:rPr lang="it-IT" dirty="0" err="1"/>
              <a:t>equidistribuzione</a:t>
            </a:r>
            <a:r>
              <a:rPr lang="it-IT" dirty="0"/>
              <a:t> dei redditi negli  n individui (cioè la concentrazione nulla) si manifesterebbe se ciascuno avesse un reddito pari a M (media aritmetica). </a:t>
            </a:r>
          </a:p>
          <a:p>
            <a:r>
              <a:rPr lang="it-IT" dirty="0"/>
              <a:t>              X</a:t>
            </a:r>
            <a:r>
              <a:rPr lang="it-IT" baseline="-25000" dirty="0"/>
              <a:t>1</a:t>
            </a:r>
            <a:r>
              <a:rPr lang="it-IT" dirty="0"/>
              <a:t> = X</a:t>
            </a:r>
            <a:r>
              <a:rPr lang="it-IT" baseline="-25000" dirty="0"/>
              <a:t>2</a:t>
            </a:r>
            <a:r>
              <a:rPr lang="it-IT" dirty="0"/>
              <a:t> =.. X </a:t>
            </a:r>
            <a:r>
              <a:rPr lang="it-IT" baseline="-25000" dirty="0"/>
              <a:t>(n-1) </a:t>
            </a:r>
            <a:r>
              <a:rPr lang="it-IT" dirty="0"/>
              <a:t>= X </a:t>
            </a:r>
            <a:r>
              <a:rPr lang="it-IT" baseline="-25000" dirty="0"/>
              <a:t>n</a:t>
            </a:r>
            <a:r>
              <a:rPr lang="it-IT" dirty="0"/>
              <a:t> = media aritmetica della variabile (M)</a:t>
            </a:r>
          </a:p>
          <a:p>
            <a:endParaRPr lang="it-IT" dirty="0"/>
          </a:p>
          <a:p>
            <a:r>
              <a:rPr lang="it-IT" dirty="0"/>
              <a:t>Questo significa che il primo 15% di unità possiede il 15% di variabile, il primo 45% possiede il 45% e così via.</a:t>
            </a:r>
          </a:p>
        </p:txBody>
      </p:sp>
      <p:sp>
        <p:nvSpPr>
          <p:cNvPr id="41988" name="Segnaposto numero diapositiva 5"/>
          <p:cNvSpPr>
            <a:spLocks noGrp="1"/>
          </p:cNvSpPr>
          <p:nvPr>
            <p:ph type="sldNum" sz="quarter" idx="12"/>
          </p:nvPr>
        </p:nvSpPr>
        <p:spPr/>
        <p:txBody>
          <a:bodyPr/>
          <a:lstStyle/>
          <a:p>
            <a:fld id="{2E6ED466-068F-42CE-ADC9-2903C315B177}" type="slidenum">
              <a:rPr lang="it-IT" smtClean="0"/>
              <a:pPr/>
              <a:t>25</a:t>
            </a:fld>
            <a:endParaRPr lang="it-IT"/>
          </a:p>
        </p:txBody>
      </p:sp>
    </p:spTree>
    <p:extLst>
      <p:ext uri="{BB962C8B-B14F-4D97-AF65-F5344CB8AC3E}">
        <p14:creationId xmlns:p14="http://schemas.microsoft.com/office/powerpoint/2010/main" val="398289377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52F9CE-DC28-4D5A-AD22-8844232A63C9}"/>
              </a:ext>
            </a:extLst>
          </p:cNvPr>
          <p:cNvSpPr>
            <a:spLocks noGrp="1"/>
          </p:cNvSpPr>
          <p:nvPr>
            <p:ph type="title"/>
          </p:nvPr>
        </p:nvSpPr>
        <p:spPr/>
        <p:txBody>
          <a:bodyPr/>
          <a:lstStyle/>
          <a:p>
            <a:r>
              <a:rPr lang="it-IT" dirty="0"/>
              <a:t>Vediamo il caso italiano (</a:t>
            </a:r>
            <a:r>
              <a:rPr lang="it-IT" dirty="0" err="1"/>
              <a:t>BdI</a:t>
            </a:r>
            <a:r>
              <a:rPr lang="it-IT" dirty="0"/>
              <a:t>, 2024)</a:t>
            </a:r>
          </a:p>
        </p:txBody>
      </p:sp>
      <p:graphicFrame>
        <p:nvGraphicFramePr>
          <p:cNvPr id="4" name="Tabella 3">
            <a:extLst>
              <a:ext uri="{FF2B5EF4-FFF2-40B4-BE49-F238E27FC236}">
                <a16:creationId xmlns:a16="http://schemas.microsoft.com/office/drawing/2014/main" id="{182A7A59-3DA1-416F-92DA-9516D744C52E}"/>
              </a:ext>
            </a:extLst>
          </p:cNvPr>
          <p:cNvGraphicFramePr>
            <a:graphicFrameLocks noGrp="1"/>
          </p:cNvGraphicFramePr>
          <p:nvPr>
            <p:extLst>
              <p:ext uri="{D42A27DB-BD31-4B8C-83A1-F6EECF244321}">
                <p14:modId xmlns:p14="http://schemas.microsoft.com/office/powerpoint/2010/main" val="3237482034"/>
              </p:ext>
            </p:extLst>
          </p:nvPr>
        </p:nvGraphicFramePr>
        <p:xfrm>
          <a:off x="1710944" y="1501077"/>
          <a:ext cx="6534912" cy="4556760"/>
        </p:xfrm>
        <a:graphic>
          <a:graphicData uri="http://schemas.openxmlformats.org/drawingml/2006/table">
            <a:tbl>
              <a:tblPr>
                <a:tableStyleId>{5C22544A-7EE6-4342-B048-85BDC9FD1C3A}</a:tableStyleId>
              </a:tblPr>
              <a:tblGrid>
                <a:gridCol w="1962912">
                  <a:extLst>
                    <a:ext uri="{9D8B030D-6E8A-4147-A177-3AD203B41FA5}">
                      <a16:colId xmlns:a16="http://schemas.microsoft.com/office/drawing/2014/main" val="82278603"/>
                    </a:ext>
                  </a:extLst>
                </a:gridCol>
                <a:gridCol w="1524000">
                  <a:extLst>
                    <a:ext uri="{9D8B030D-6E8A-4147-A177-3AD203B41FA5}">
                      <a16:colId xmlns:a16="http://schemas.microsoft.com/office/drawing/2014/main" val="3155952302"/>
                    </a:ext>
                  </a:extLst>
                </a:gridCol>
                <a:gridCol w="1524000">
                  <a:extLst>
                    <a:ext uri="{9D8B030D-6E8A-4147-A177-3AD203B41FA5}">
                      <a16:colId xmlns:a16="http://schemas.microsoft.com/office/drawing/2014/main" val="2244130873"/>
                    </a:ext>
                  </a:extLst>
                </a:gridCol>
                <a:gridCol w="1524000">
                  <a:extLst>
                    <a:ext uri="{9D8B030D-6E8A-4147-A177-3AD203B41FA5}">
                      <a16:colId xmlns:a16="http://schemas.microsoft.com/office/drawing/2014/main" val="1206941027"/>
                    </a:ext>
                  </a:extLst>
                </a:gridCol>
              </a:tblGrid>
              <a:tr h="358140">
                <a:tc gridSpan="4">
                  <a:txBody>
                    <a:bodyPr/>
                    <a:lstStyle/>
                    <a:p>
                      <a:pPr algn="l" fontAlgn="b"/>
                      <a:r>
                        <a:rPr lang="it-IT" sz="1600" u="none" strike="noStrike" dirty="0">
                          <a:effectLst/>
                        </a:rPr>
                        <a:t>Tav.T11 - Redditi medi e quote di reddito per decimi di famiglie</a:t>
                      </a:r>
                      <a:endParaRPr lang="it-IT" sz="1600" b="1" i="1" u="none" strike="noStrike" dirty="0">
                        <a:solidFill>
                          <a:srgbClr val="000000"/>
                        </a:solidFill>
                        <a:effectLst/>
                        <a:latin typeface="Arial, Helvetica, Helv"/>
                      </a:endParaRPr>
                    </a:p>
                  </a:txBody>
                  <a:tcPr marL="3810" marR="3810" marT="3810" marB="0" anchor="b"/>
                </a:tc>
                <a:tc hMerge="1">
                  <a:txBody>
                    <a:bodyPr/>
                    <a:lstStyle/>
                    <a:p>
                      <a:endParaRPr lang="it-IT"/>
                    </a:p>
                  </a:txBody>
                  <a:tcPr/>
                </a:tc>
                <a:tc hMerge="1">
                  <a:txBody>
                    <a:bodyPr/>
                    <a:lstStyle/>
                    <a:p>
                      <a:pPr algn="l" fontAlgn="b"/>
                      <a:endParaRPr lang="it-IT" sz="1600" b="1" i="1" u="none" strike="noStrike">
                        <a:solidFill>
                          <a:srgbClr val="000000"/>
                        </a:solidFill>
                        <a:effectLst/>
                        <a:latin typeface="Arial, Helvetica, Helv"/>
                      </a:endParaRPr>
                    </a:p>
                  </a:txBody>
                  <a:tcPr marL="3810" marR="3810" marT="3810" marB="0" anchor="b"/>
                </a:tc>
                <a:tc hMerge="1">
                  <a:txBody>
                    <a:bodyPr/>
                    <a:lstStyle/>
                    <a:p>
                      <a:pPr algn="l" fontAlgn="b"/>
                      <a:endParaRPr lang="it-IT" sz="1600" b="1" i="1" u="none" strike="noStrike" dirty="0">
                        <a:solidFill>
                          <a:srgbClr val="000000"/>
                        </a:solidFill>
                        <a:effectLst/>
                        <a:latin typeface="Arial, Helvetica, Helv"/>
                      </a:endParaRPr>
                    </a:p>
                  </a:txBody>
                  <a:tcPr marL="3810" marR="3810" marT="3810" marB="0" anchor="b"/>
                </a:tc>
                <a:extLst>
                  <a:ext uri="{0D108BD9-81ED-4DB2-BD59-A6C34878D82A}">
                    <a16:rowId xmlns:a16="http://schemas.microsoft.com/office/drawing/2014/main" val="4044207826"/>
                  </a:ext>
                </a:extLst>
              </a:tr>
              <a:tr h="186690">
                <a:tc rowSpan="2">
                  <a:txBody>
                    <a:bodyPr/>
                    <a:lstStyle/>
                    <a:p>
                      <a:pPr algn="ctr" fontAlgn="b"/>
                      <a:r>
                        <a:rPr lang="it-IT" sz="1600" u="none" strike="noStrike">
                          <a:effectLst/>
                        </a:rPr>
                        <a:t> </a:t>
                      </a:r>
                      <a:endParaRPr lang="it-IT" sz="1600" b="0" i="1"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Quota di famiglie</a:t>
                      </a:r>
                      <a:endParaRPr lang="it-IT" sz="1600" b="0" i="1"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Quota di reddito</a:t>
                      </a:r>
                      <a:endParaRPr lang="it-IT" sz="1600" b="0" i="1"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Reddito familiare medio</a:t>
                      </a:r>
                      <a:endParaRPr lang="it-IT" sz="1600" b="0" i="1" u="none" strike="noStrike">
                        <a:solidFill>
                          <a:srgbClr val="000000"/>
                        </a:solidFill>
                        <a:effectLst/>
                        <a:latin typeface="Arial, Helvetica, Helv"/>
                      </a:endParaRPr>
                    </a:p>
                  </a:txBody>
                  <a:tcPr marL="3810" marR="3810" marT="3810" marB="0" anchor="b"/>
                </a:tc>
                <a:extLst>
                  <a:ext uri="{0D108BD9-81ED-4DB2-BD59-A6C34878D82A}">
                    <a16:rowId xmlns:a16="http://schemas.microsoft.com/office/drawing/2014/main" val="319589508"/>
                  </a:ext>
                </a:extLst>
              </a:tr>
              <a:tr h="186690">
                <a:tc vMerge="1">
                  <a:txBody>
                    <a:bodyPr/>
                    <a:lstStyle/>
                    <a:p>
                      <a:endParaRPr lang="it-IT"/>
                    </a:p>
                  </a:txBody>
                  <a:tcPr/>
                </a:tc>
                <a:tc>
                  <a:txBody>
                    <a:bodyPr/>
                    <a:lstStyle/>
                    <a:p>
                      <a:pPr algn="ctr" fontAlgn="b"/>
                      <a:r>
                        <a:rPr lang="it-IT" sz="1600" u="none" strike="noStrike">
                          <a:effectLst/>
                        </a:rPr>
                        <a:t>(valori percentuali)</a:t>
                      </a:r>
                      <a:endParaRPr lang="it-IT" sz="1600" b="0" i="1"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(valori percentuali)</a:t>
                      </a:r>
                      <a:endParaRPr lang="it-IT" sz="1600" b="0" i="1"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(euro)</a:t>
                      </a:r>
                      <a:endParaRPr lang="it-IT" sz="1600" b="0" i="1" u="none" strike="noStrike">
                        <a:solidFill>
                          <a:srgbClr val="000000"/>
                        </a:solidFill>
                        <a:effectLst/>
                        <a:latin typeface="Arial, Helvetica, Helv"/>
                      </a:endParaRPr>
                    </a:p>
                  </a:txBody>
                  <a:tcPr marL="3810" marR="3810" marT="3810" marB="0" anchor="b"/>
                </a:tc>
                <a:extLst>
                  <a:ext uri="{0D108BD9-81ED-4DB2-BD59-A6C34878D82A}">
                    <a16:rowId xmlns:a16="http://schemas.microsoft.com/office/drawing/2014/main" val="4047779173"/>
                  </a:ext>
                </a:extLst>
              </a:tr>
              <a:tr h="312420">
                <a:tc>
                  <a:txBody>
                    <a:bodyPr/>
                    <a:lstStyle/>
                    <a:p>
                      <a:pPr algn="l" fontAlgn="t"/>
                      <a:r>
                        <a:rPr lang="it-IT" sz="1600" u="none" strike="noStrike">
                          <a:effectLst/>
                        </a:rPr>
                        <a:t>Decimi di famiglie rispetto al reddito</a:t>
                      </a:r>
                      <a:endParaRPr lang="it-IT" sz="1600" b="1" i="0" u="none" strike="noStrike">
                        <a:solidFill>
                          <a:srgbClr val="000000"/>
                        </a:solidFill>
                        <a:effectLst/>
                        <a:latin typeface="Arial" panose="020B0604020202020204" pitchFamily="34" charset="0"/>
                      </a:endParaRPr>
                    </a:p>
                  </a:txBody>
                  <a:tcPr marL="3810" marR="3810" marT="3810" marB="0"/>
                </a:tc>
                <a:tc>
                  <a:txBody>
                    <a:bodyPr/>
                    <a:lstStyle/>
                    <a:p>
                      <a:pPr algn="ctr" fontAlgn="b"/>
                      <a:r>
                        <a:rPr lang="it-IT" sz="1600" u="none" strike="noStrike">
                          <a:effectLst/>
                        </a:rPr>
                        <a:t> </a:t>
                      </a:r>
                      <a:endParaRPr lang="it-IT" sz="1600" b="0" i="0"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 </a:t>
                      </a:r>
                      <a:endParaRPr lang="it-IT" sz="1600" b="0" i="0"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 </a:t>
                      </a:r>
                      <a:endParaRPr lang="it-IT" sz="1600" b="0" i="0" u="none" strike="noStrike">
                        <a:solidFill>
                          <a:srgbClr val="000000"/>
                        </a:solidFill>
                        <a:effectLst/>
                        <a:latin typeface="Arial, Helvetica, Helv"/>
                      </a:endParaRPr>
                    </a:p>
                  </a:txBody>
                  <a:tcPr marL="3810" marR="3810" marT="3810" marB="0" anchor="b"/>
                </a:tc>
                <a:extLst>
                  <a:ext uri="{0D108BD9-81ED-4DB2-BD59-A6C34878D82A}">
                    <a16:rowId xmlns:a16="http://schemas.microsoft.com/office/drawing/2014/main" val="2461067299"/>
                  </a:ext>
                </a:extLst>
              </a:tr>
              <a:tr h="182880">
                <a:tc>
                  <a:txBody>
                    <a:bodyPr/>
                    <a:lstStyle/>
                    <a:p>
                      <a:pPr algn="l" fontAlgn="t"/>
                      <a:r>
                        <a:rPr lang="it-IT" sz="1600" u="none" strike="noStrike">
                          <a:effectLst/>
                        </a:rPr>
                        <a:t>fino al 1º decile</a:t>
                      </a:r>
                      <a:endParaRPr lang="it-IT" sz="1600" b="0" i="1" u="none" strike="noStrike">
                        <a:solidFill>
                          <a:srgbClr val="000000"/>
                        </a:solidFill>
                        <a:effectLst/>
                        <a:latin typeface="Arial, Helvetica, Helv"/>
                      </a:endParaRPr>
                    </a:p>
                  </a:txBody>
                  <a:tcPr marL="274320" marR="3810" marT="3810" marB="0"/>
                </a:tc>
                <a:tc>
                  <a:txBody>
                    <a:bodyPr/>
                    <a:lstStyle/>
                    <a:p>
                      <a:pPr algn="ctr" fontAlgn="b"/>
                      <a:r>
                        <a:rPr lang="it-IT" sz="1600" u="none" strike="noStrike">
                          <a:effectLst/>
                        </a:rPr>
                        <a:t>10</a:t>
                      </a:r>
                      <a:endParaRPr lang="it-IT" sz="1600" b="0" i="0"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2,4</a:t>
                      </a:r>
                      <a:endParaRPr lang="it-IT" sz="1600" b="0" i="0"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9065</a:t>
                      </a:r>
                      <a:endParaRPr lang="it-IT" sz="1600" b="0" i="0" u="none" strike="noStrike">
                        <a:solidFill>
                          <a:srgbClr val="000000"/>
                        </a:solidFill>
                        <a:effectLst/>
                        <a:latin typeface="Arial, Helvetica, Helv"/>
                      </a:endParaRPr>
                    </a:p>
                  </a:txBody>
                  <a:tcPr marL="3810" marR="3810" marT="3810" marB="0" anchor="b"/>
                </a:tc>
                <a:extLst>
                  <a:ext uri="{0D108BD9-81ED-4DB2-BD59-A6C34878D82A}">
                    <a16:rowId xmlns:a16="http://schemas.microsoft.com/office/drawing/2014/main" val="999205954"/>
                  </a:ext>
                </a:extLst>
              </a:tr>
              <a:tr h="182880">
                <a:tc>
                  <a:txBody>
                    <a:bodyPr/>
                    <a:lstStyle/>
                    <a:p>
                      <a:pPr algn="l" fontAlgn="t"/>
                      <a:r>
                        <a:rPr lang="it-IT" sz="1600" u="none" strike="noStrike">
                          <a:effectLst/>
                        </a:rPr>
                        <a:t>dal 1º al 2º decile</a:t>
                      </a:r>
                      <a:endParaRPr lang="it-IT" sz="1600" b="0" i="1" u="none" strike="noStrike">
                        <a:solidFill>
                          <a:srgbClr val="000000"/>
                        </a:solidFill>
                        <a:effectLst/>
                        <a:latin typeface="Arial, Helvetica, Helv"/>
                      </a:endParaRPr>
                    </a:p>
                  </a:txBody>
                  <a:tcPr marL="274320" marR="3810" marT="3810" marB="0"/>
                </a:tc>
                <a:tc>
                  <a:txBody>
                    <a:bodyPr/>
                    <a:lstStyle/>
                    <a:p>
                      <a:pPr algn="ctr" fontAlgn="b"/>
                      <a:r>
                        <a:rPr lang="it-IT" sz="1600" u="none" strike="noStrike">
                          <a:effectLst/>
                        </a:rPr>
                        <a:t>10</a:t>
                      </a:r>
                      <a:endParaRPr lang="it-IT" sz="1600" b="0" i="0"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4,1</a:t>
                      </a:r>
                      <a:endParaRPr lang="it-IT" sz="1600" b="0" i="0"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15500</a:t>
                      </a:r>
                      <a:endParaRPr lang="it-IT" sz="1600" b="0" i="0" u="none" strike="noStrike">
                        <a:solidFill>
                          <a:srgbClr val="000000"/>
                        </a:solidFill>
                        <a:effectLst/>
                        <a:latin typeface="Arial, Helvetica, Helv"/>
                      </a:endParaRPr>
                    </a:p>
                  </a:txBody>
                  <a:tcPr marL="3810" marR="3810" marT="3810" marB="0" anchor="b"/>
                </a:tc>
                <a:extLst>
                  <a:ext uri="{0D108BD9-81ED-4DB2-BD59-A6C34878D82A}">
                    <a16:rowId xmlns:a16="http://schemas.microsoft.com/office/drawing/2014/main" val="2583362221"/>
                  </a:ext>
                </a:extLst>
              </a:tr>
              <a:tr h="182880">
                <a:tc>
                  <a:txBody>
                    <a:bodyPr/>
                    <a:lstStyle/>
                    <a:p>
                      <a:pPr algn="l" fontAlgn="t"/>
                      <a:r>
                        <a:rPr lang="it-IT" sz="1600" u="none" strike="noStrike">
                          <a:effectLst/>
                        </a:rPr>
                        <a:t>dal 2º al 3º decile</a:t>
                      </a:r>
                      <a:endParaRPr lang="it-IT" sz="1600" b="0" i="1" u="none" strike="noStrike">
                        <a:solidFill>
                          <a:srgbClr val="000000"/>
                        </a:solidFill>
                        <a:effectLst/>
                        <a:latin typeface="Arial, Helvetica, Helv"/>
                      </a:endParaRPr>
                    </a:p>
                  </a:txBody>
                  <a:tcPr marL="274320" marR="3810" marT="3810" marB="0"/>
                </a:tc>
                <a:tc>
                  <a:txBody>
                    <a:bodyPr/>
                    <a:lstStyle/>
                    <a:p>
                      <a:pPr algn="ctr" fontAlgn="b"/>
                      <a:r>
                        <a:rPr lang="it-IT" sz="1600" u="none" strike="noStrike">
                          <a:effectLst/>
                        </a:rPr>
                        <a:t>10,1</a:t>
                      </a:r>
                      <a:endParaRPr lang="it-IT" sz="1600" b="0" i="0"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5,3</a:t>
                      </a:r>
                      <a:endParaRPr lang="it-IT" sz="1600" b="0" i="0"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19877</a:t>
                      </a:r>
                      <a:endParaRPr lang="it-IT" sz="1600" b="0" i="0" u="none" strike="noStrike">
                        <a:solidFill>
                          <a:srgbClr val="000000"/>
                        </a:solidFill>
                        <a:effectLst/>
                        <a:latin typeface="Arial, Helvetica, Helv"/>
                      </a:endParaRPr>
                    </a:p>
                  </a:txBody>
                  <a:tcPr marL="3810" marR="3810" marT="3810" marB="0" anchor="b"/>
                </a:tc>
                <a:extLst>
                  <a:ext uri="{0D108BD9-81ED-4DB2-BD59-A6C34878D82A}">
                    <a16:rowId xmlns:a16="http://schemas.microsoft.com/office/drawing/2014/main" val="2743789312"/>
                  </a:ext>
                </a:extLst>
              </a:tr>
              <a:tr h="182880">
                <a:tc>
                  <a:txBody>
                    <a:bodyPr/>
                    <a:lstStyle/>
                    <a:p>
                      <a:pPr algn="l" fontAlgn="t"/>
                      <a:r>
                        <a:rPr lang="it-IT" sz="1600" u="none" strike="noStrike">
                          <a:effectLst/>
                        </a:rPr>
                        <a:t>dal 3º al 4º decile</a:t>
                      </a:r>
                      <a:endParaRPr lang="it-IT" sz="1600" b="0" i="1" u="none" strike="noStrike">
                        <a:solidFill>
                          <a:srgbClr val="000000"/>
                        </a:solidFill>
                        <a:effectLst/>
                        <a:latin typeface="Arial, Helvetica, Helv"/>
                      </a:endParaRPr>
                    </a:p>
                  </a:txBody>
                  <a:tcPr marL="274320" marR="3810" marT="3810" marB="0"/>
                </a:tc>
                <a:tc>
                  <a:txBody>
                    <a:bodyPr/>
                    <a:lstStyle/>
                    <a:p>
                      <a:pPr algn="ctr" fontAlgn="b"/>
                      <a:r>
                        <a:rPr lang="it-IT" sz="1600" u="none" strike="noStrike">
                          <a:effectLst/>
                        </a:rPr>
                        <a:t>10</a:t>
                      </a:r>
                      <a:endParaRPr lang="it-IT" sz="1600" b="0" i="0"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6,3</a:t>
                      </a:r>
                      <a:endParaRPr lang="it-IT" sz="1600" b="0" i="0"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23994</a:t>
                      </a:r>
                      <a:endParaRPr lang="it-IT" sz="1600" b="0" i="0" u="none" strike="noStrike">
                        <a:solidFill>
                          <a:srgbClr val="000000"/>
                        </a:solidFill>
                        <a:effectLst/>
                        <a:latin typeface="Arial, Helvetica, Helv"/>
                      </a:endParaRPr>
                    </a:p>
                  </a:txBody>
                  <a:tcPr marL="3810" marR="3810" marT="3810" marB="0" anchor="b"/>
                </a:tc>
                <a:extLst>
                  <a:ext uri="{0D108BD9-81ED-4DB2-BD59-A6C34878D82A}">
                    <a16:rowId xmlns:a16="http://schemas.microsoft.com/office/drawing/2014/main" val="2310394189"/>
                  </a:ext>
                </a:extLst>
              </a:tr>
              <a:tr h="182880">
                <a:tc>
                  <a:txBody>
                    <a:bodyPr/>
                    <a:lstStyle/>
                    <a:p>
                      <a:pPr algn="l" fontAlgn="t"/>
                      <a:r>
                        <a:rPr lang="it-IT" sz="1600" u="none" strike="noStrike">
                          <a:effectLst/>
                        </a:rPr>
                        <a:t>dal 4º al 5º decile</a:t>
                      </a:r>
                      <a:endParaRPr lang="it-IT" sz="1600" b="0" i="1" u="none" strike="noStrike">
                        <a:solidFill>
                          <a:srgbClr val="000000"/>
                        </a:solidFill>
                        <a:effectLst/>
                        <a:latin typeface="Arial, Helvetica, Helv"/>
                      </a:endParaRPr>
                    </a:p>
                  </a:txBody>
                  <a:tcPr marL="274320" marR="3810" marT="3810" marB="0"/>
                </a:tc>
                <a:tc>
                  <a:txBody>
                    <a:bodyPr/>
                    <a:lstStyle/>
                    <a:p>
                      <a:pPr algn="ctr" fontAlgn="b"/>
                      <a:r>
                        <a:rPr lang="it-IT" sz="1600" u="none" strike="noStrike">
                          <a:effectLst/>
                        </a:rPr>
                        <a:t>10</a:t>
                      </a:r>
                      <a:endParaRPr lang="it-IT" sz="1600" b="0" i="0"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7,4</a:t>
                      </a:r>
                      <a:endParaRPr lang="it-IT" sz="1600" b="0" i="0"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28225</a:t>
                      </a:r>
                      <a:endParaRPr lang="it-IT" sz="1600" b="0" i="0" u="none" strike="noStrike">
                        <a:solidFill>
                          <a:srgbClr val="000000"/>
                        </a:solidFill>
                        <a:effectLst/>
                        <a:latin typeface="Arial, Helvetica, Helv"/>
                      </a:endParaRPr>
                    </a:p>
                  </a:txBody>
                  <a:tcPr marL="3810" marR="3810" marT="3810" marB="0" anchor="b"/>
                </a:tc>
                <a:extLst>
                  <a:ext uri="{0D108BD9-81ED-4DB2-BD59-A6C34878D82A}">
                    <a16:rowId xmlns:a16="http://schemas.microsoft.com/office/drawing/2014/main" val="1032060076"/>
                  </a:ext>
                </a:extLst>
              </a:tr>
              <a:tr h="182880">
                <a:tc>
                  <a:txBody>
                    <a:bodyPr/>
                    <a:lstStyle/>
                    <a:p>
                      <a:pPr algn="l" fontAlgn="t"/>
                      <a:r>
                        <a:rPr lang="it-IT" sz="1600" u="none" strike="noStrike">
                          <a:effectLst/>
                        </a:rPr>
                        <a:t>dal 5º al 6º decile</a:t>
                      </a:r>
                      <a:endParaRPr lang="it-IT" sz="1600" b="0" i="1" u="none" strike="noStrike">
                        <a:solidFill>
                          <a:srgbClr val="000000"/>
                        </a:solidFill>
                        <a:effectLst/>
                        <a:latin typeface="Arial, Helvetica, Helv"/>
                      </a:endParaRPr>
                    </a:p>
                  </a:txBody>
                  <a:tcPr marL="274320" marR="3810" marT="3810" marB="0"/>
                </a:tc>
                <a:tc>
                  <a:txBody>
                    <a:bodyPr/>
                    <a:lstStyle/>
                    <a:p>
                      <a:pPr algn="ctr" fontAlgn="b"/>
                      <a:r>
                        <a:rPr lang="it-IT" sz="1600" u="none" strike="noStrike">
                          <a:effectLst/>
                        </a:rPr>
                        <a:t>10</a:t>
                      </a:r>
                      <a:endParaRPr lang="it-IT" sz="1600" b="0" i="0"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8,7</a:t>
                      </a:r>
                      <a:endParaRPr lang="it-IT" sz="1600" b="0" i="0"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32874</a:t>
                      </a:r>
                      <a:endParaRPr lang="it-IT" sz="1600" b="0" i="0" u="none" strike="noStrike">
                        <a:solidFill>
                          <a:srgbClr val="000000"/>
                        </a:solidFill>
                        <a:effectLst/>
                        <a:latin typeface="Arial, Helvetica, Helv"/>
                      </a:endParaRPr>
                    </a:p>
                  </a:txBody>
                  <a:tcPr marL="3810" marR="3810" marT="3810" marB="0" anchor="b"/>
                </a:tc>
                <a:extLst>
                  <a:ext uri="{0D108BD9-81ED-4DB2-BD59-A6C34878D82A}">
                    <a16:rowId xmlns:a16="http://schemas.microsoft.com/office/drawing/2014/main" val="37896374"/>
                  </a:ext>
                </a:extLst>
              </a:tr>
              <a:tr h="182880">
                <a:tc>
                  <a:txBody>
                    <a:bodyPr/>
                    <a:lstStyle/>
                    <a:p>
                      <a:pPr algn="l" fontAlgn="t"/>
                      <a:r>
                        <a:rPr lang="it-IT" sz="1600" u="none" strike="noStrike">
                          <a:effectLst/>
                        </a:rPr>
                        <a:t>dal 6º al 7º decile</a:t>
                      </a:r>
                      <a:endParaRPr lang="it-IT" sz="1600" b="0" i="1" u="none" strike="noStrike">
                        <a:solidFill>
                          <a:srgbClr val="000000"/>
                        </a:solidFill>
                        <a:effectLst/>
                        <a:latin typeface="Arial, Helvetica, Helv"/>
                      </a:endParaRPr>
                    </a:p>
                  </a:txBody>
                  <a:tcPr marL="274320" marR="3810" marT="3810" marB="0"/>
                </a:tc>
                <a:tc>
                  <a:txBody>
                    <a:bodyPr/>
                    <a:lstStyle/>
                    <a:p>
                      <a:pPr algn="ctr" fontAlgn="b"/>
                      <a:r>
                        <a:rPr lang="it-IT" sz="1600" u="none" strike="noStrike">
                          <a:effectLst/>
                        </a:rPr>
                        <a:t>10</a:t>
                      </a:r>
                      <a:endParaRPr lang="it-IT" sz="1600" b="0" i="0"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10,2</a:t>
                      </a:r>
                      <a:endParaRPr lang="it-IT" sz="1600" b="0" i="0"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38789</a:t>
                      </a:r>
                      <a:endParaRPr lang="it-IT" sz="1600" b="0" i="0" u="none" strike="noStrike">
                        <a:solidFill>
                          <a:srgbClr val="000000"/>
                        </a:solidFill>
                        <a:effectLst/>
                        <a:latin typeface="Arial, Helvetica, Helv"/>
                      </a:endParaRPr>
                    </a:p>
                  </a:txBody>
                  <a:tcPr marL="3810" marR="3810" marT="3810" marB="0" anchor="b"/>
                </a:tc>
                <a:extLst>
                  <a:ext uri="{0D108BD9-81ED-4DB2-BD59-A6C34878D82A}">
                    <a16:rowId xmlns:a16="http://schemas.microsoft.com/office/drawing/2014/main" val="2343327924"/>
                  </a:ext>
                </a:extLst>
              </a:tr>
              <a:tr h="182880">
                <a:tc>
                  <a:txBody>
                    <a:bodyPr/>
                    <a:lstStyle/>
                    <a:p>
                      <a:pPr algn="l" fontAlgn="t"/>
                      <a:r>
                        <a:rPr lang="it-IT" sz="1600" u="none" strike="noStrike">
                          <a:effectLst/>
                        </a:rPr>
                        <a:t>dal 7º all'8º decile</a:t>
                      </a:r>
                      <a:endParaRPr lang="it-IT" sz="1600" b="0" i="1" u="none" strike="noStrike">
                        <a:solidFill>
                          <a:srgbClr val="000000"/>
                        </a:solidFill>
                        <a:effectLst/>
                        <a:latin typeface="Arial, Helvetica, Helv"/>
                      </a:endParaRPr>
                    </a:p>
                  </a:txBody>
                  <a:tcPr marL="274320" marR="3810" marT="3810" marB="0"/>
                </a:tc>
                <a:tc>
                  <a:txBody>
                    <a:bodyPr/>
                    <a:lstStyle/>
                    <a:p>
                      <a:pPr algn="ctr" fontAlgn="b"/>
                      <a:r>
                        <a:rPr lang="it-IT" sz="1600" u="none" strike="noStrike">
                          <a:effectLst/>
                        </a:rPr>
                        <a:t>10</a:t>
                      </a:r>
                      <a:endParaRPr lang="it-IT" sz="1600" b="0" i="0"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12,3</a:t>
                      </a:r>
                      <a:endParaRPr lang="it-IT" sz="1600" b="0" i="0"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46502</a:t>
                      </a:r>
                      <a:endParaRPr lang="it-IT" sz="1600" b="0" i="0" u="none" strike="noStrike">
                        <a:solidFill>
                          <a:srgbClr val="000000"/>
                        </a:solidFill>
                        <a:effectLst/>
                        <a:latin typeface="Arial, Helvetica, Helv"/>
                      </a:endParaRPr>
                    </a:p>
                  </a:txBody>
                  <a:tcPr marL="3810" marR="3810" marT="3810" marB="0" anchor="b"/>
                </a:tc>
                <a:extLst>
                  <a:ext uri="{0D108BD9-81ED-4DB2-BD59-A6C34878D82A}">
                    <a16:rowId xmlns:a16="http://schemas.microsoft.com/office/drawing/2014/main" val="1941388034"/>
                  </a:ext>
                </a:extLst>
              </a:tr>
              <a:tr h="182880">
                <a:tc>
                  <a:txBody>
                    <a:bodyPr/>
                    <a:lstStyle/>
                    <a:p>
                      <a:pPr algn="l" fontAlgn="t"/>
                      <a:r>
                        <a:rPr lang="it-IT" sz="1600" u="none" strike="noStrike">
                          <a:effectLst/>
                        </a:rPr>
                        <a:t>dall'8º al 9º decile</a:t>
                      </a:r>
                      <a:endParaRPr lang="it-IT" sz="1600" b="0" i="1" u="none" strike="noStrike">
                        <a:solidFill>
                          <a:srgbClr val="000000"/>
                        </a:solidFill>
                        <a:effectLst/>
                        <a:latin typeface="Arial, Helvetica, Helv"/>
                      </a:endParaRPr>
                    </a:p>
                  </a:txBody>
                  <a:tcPr marL="274320" marR="3810" marT="3810" marB="0"/>
                </a:tc>
                <a:tc>
                  <a:txBody>
                    <a:bodyPr/>
                    <a:lstStyle/>
                    <a:p>
                      <a:pPr algn="ctr" fontAlgn="b"/>
                      <a:r>
                        <a:rPr lang="it-IT" sz="1600" u="none" strike="noStrike">
                          <a:effectLst/>
                        </a:rPr>
                        <a:t>10</a:t>
                      </a:r>
                      <a:endParaRPr lang="it-IT" sz="1600" b="0" i="0"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15,3</a:t>
                      </a:r>
                      <a:endParaRPr lang="it-IT" sz="1600" b="0" i="0"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57945</a:t>
                      </a:r>
                      <a:endParaRPr lang="it-IT" sz="1600" b="0" i="0" u="none" strike="noStrike">
                        <a:solidFill>
                          <a:srgbClr val="000000"/>
                        </a:solidFill>
                        <a:effectLst/>
                        <a:latin typeface="Arial, Helvetica, Helv"/>
                      </a:endParaRPr>
                    </a:p>
                  </a:txBody>
                  <a:tcPr marL="3810" marR="3810" marT="3810" marB="0" anchor="b"/>
                </a:tc>
                <a:extLst>
                  <a:ext uri="{0D108BD9-81ED-4DB2-BD59-A6C34878D82A}">
                    <a16:rowId xmlns:a16="http://schemas.microsoft.com/office/drawing/2014/main" val="484732896"/>
                  </a:ext>
                </a:extLst>
              </a:tr>
              <a:tr h="182880">
                <a:tc>
                  <a:txBody>
                    <a:bodyPr/>
                    <a:lstStyle/>
                    <a:p>
                      <a:pPr algn="l" fontAlgn="t"/>
                      <a:r>
                        <a:rPr lang="it-IT" sz="1600" u="none" strike="noStrike">
                          <a:effectLst/>
                        </a:rPr>
                        <a:t>oltre il 9º decile</a:t>
                      </a:r>
                      <a:endParaRPr lang="it-IT" sz="1600" b="0" i="1" u="none" strike="noStrike">
                        <a:solidFill>
                          <a:srgbClr val="000000"/>
                        </a:solidFill>
                        <a:effectLst/>
                        <a:latin typeface="Arial, Helvetica, Helv"/>
                      </a:endParaRPr>
                    </a:p>
                  </a:txBody>
                  <a:tcPr marL="274320" marR="3810" marT="3810" marB="0"/>
                </a:tc>
                <a:tc>
                  <a:txBody>
                    <a:bodyPr/>
                    <a:lstStyle/>
                    <a:p>
                      <a:pPr algn="ctr" fontAlgn="b"/>
                      <a:r>
                        <a:rPr lang="it-IT" sz="1600" u="none" strike="noStrike">
                          <a:effectLst/>
                        </a:rPr>
                        <a:t>10</a:t>
                      </a:r>
                      <a:endParaRPr lang="it-IT" sz="1600" b="0" i="0"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27,9</a:t>
                      </a:r>
                      <a:endParaRPr lang="it-IT" sz="1600" b="0" i="0" u="none" strike="noStrike">
                        <a:solidFill>
                          <a:srgbClr val="000000"/>
                        </a:solidFill>
                        <a:effectLst/>
                        <a:latin typeface="Arial, Helvetica, Helv"/>
                      </a:endParaRPr>
                    </a:p>
                  </a:txBody>
                  <a:tcPr marL="3810" marR="3810" marT="3810" marB="0" anchor="b"/>
                </a:tc>
                <a:tc>
                  <a:txBody>
                    <a:bodyPr/>
                    <a:lstStyle/>
                    <a:p>
                      <a:pPr algn="ctr" fontAlgn="b"/>
                      <a:r>
                        <a:rPr lang="it-IT" sz="1600" u="none" strike="noStrike">
                          <a:effectLst/>
                        </a:rPr>
                        <a:t>105298</a:t>
                      </a:r>
                      <a:endParaRPr lang="it-IT" sz="1600" b="0" i="0" u="none" strike="noStrike">
                        <a:solidFill>
                          <a:srgbClr val="000000"/>
                        </a:solidFill>
                        <a:effectLst/>
                        <a:latin typeface="Arial, Helvetica, Helv"/>
                      </a:endParaRPr>
                    </a:p>
                  </a:txBody>
                  <a:tcPr marL="3810" marR="3810" marT="3810" marB="0" anchor="b"/>
                </a:tc>
                <a:extLst>
                  <a:ext uri="{0D108BD9-81ED-4DB2-BD59-A6C34878D82A}">
                    <a16:rowId xmlns:a16="http://schemas.microsoft.com/office/drawing/2014/main" val="2776191248"/>
                  </a:ext>
                </a:extLst>
              </a:tr>
              <a:tr h="179070">
                <a:tc>
                  <a:txBody>
                    <a:bodyPr/>
                    <a:lstStyle/>
                    <a:p>
                      <a:pPr algn="l" fontAlgn="b"/>
                      <a:endParaRPr lang="it-IT" sz="1600" b="0" i="1" u="none" strike="noStrike">
                        <a:solidFill>
                          <a:srgbClr val="000000"/>
                        </a:solidFill>
                        <a:effectLst/>
                        <a:latin typeface="Arial, Helvetica, Helv"/>
                      </a:endParaRPr>
                    </a:p>
                  </a:txBody>
                  <a:tcPr marL="3810" marR="3810" marT="3810" marB="0" anchor="b"/>
                </a:tc>
                <a:tc>
                  <a:txBody>
                    <a:bodyPr/>
                    <a:lstStyle/>
                    <a:p>
                      <a:pPr algn="l" fontAlgn="b"/>
                      <a:endParaRPr lang="it-IT"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3810" marR="3810" marT="3810" marB="0" anchor="b"/>
                </a:tc>
                <a:tc>
                  <a:txBody>
                    <a:bodyPr/>
                    <a:lstStyle/>
                    <a:p>
                      <a:pPr algn="l" fontAlgn="b"/>
                      <a:endParaRPr lang="it-IT" sz="16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628507238"/>
                  </a:ext>
                </a:extLst>
              </a:tr>
            </a:tbl>
          </a:graphicData>
        </a:graphic>
      </p:graphicFrame>
      <p:sp>
        <p:nvSpPr>
          <p:cNvPr id="5" name="Rettangolo 4">
            <a:extLst>
              <a:ext uri="{FF2B5EF4-FFF2-40B4-BE49-F238E27FC236}">
                <a16:creationId xmlns:a16="http://schemas.microsoft.com/office/drawing/2014/main" id="{3FDD6E0D-17B4-4763-BD5E-8FD6EB5DD4F0}"/>
              </a:ext>
            </a:extLst>
          </p:cNvPr>
          <p:cNvSpPr/>
          <p:nvPr/>
        </p:nvSpPr>
        <p:spPr>
          <a:xfrm>
            <a:off x="1552448" y="6088811"/>
            <a:ext cx="8583168" cy="369332"/>
          </a:xfrm>
          <a:prstGeom prst="rect">
            <a:avLst/>
          </a:prstGeom>
        </p:spPr>
        <p:txBody>
          <a:bodyPr wrap="square">
            <a:spAutoFit/>
          </a:bodyPr>
          <a:lstStyle/>
          <a:p>
            <a:r>
              <a:rPr lang="it-IT" dirty="0">
                <a:hlinkClick r:id="rId2"/>
              </a:rPr>
              <a:t>https://www.bancaditalia.it/pubblicazioni/indagine-famiglie/bil-fam2022/index.html</a:t>
            </a:r>
            <a:r>
              <a:rPr lang="it-IT" dirty="0"/>
              <a:t> </a:t>
            </a:r>
          </a:p>
        </p:txBody>
      </p:sp>
    </p:spTree>
    <p:extLst>
      <p:ext uri="{BB962C8B-B14F-4D97-AF65-F5344CB8AC3E}">
        <p14:creationId xmlns:p14="http://schemas.microsoft.com/office/powerpoint/2010/main" val="2491725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Segnaposto numero diapositiva 3"/>
          <p:cNvSpPr>
            <a:spLocks noGrp="1"/>
          </p:cNvSpPr>
          <p:nvPr>
            <p:ph type="sldNum" sz="quarter" idx="11"/>
          </p:nvPr>
        </p:nvSpPr>
        <p:spPr/>
        <p:txBody>
          <a:bodyPr/>
          <a:lstStyle/>
          <a:p>
            <a:fld id="{0B8F91A3-7526-4D5C-BC9D-FF84986A712F}" type="slidenum">
              <a:rPr lang="it-IT" smtClean="0"/>
              <a:pPr/>
              <a:t>27</a:t>
            </a:fld>
            <a:endParaRPr lang="it-IT"/>
          </a:p>
        </p:txBody>
      </p:sp>
      <p:sp>
        <p:nvSpPr>
          <p:cNvPr id="45059" name="Rectangle 8"/>
          <p:cNvSpPr>
            <a:spLocks noGrp="1" noChangeArrowheads="1"/>
          </p:cNvSpPr>
          <p:nvPr>
            <p:ph type="title" idx="4294967295"/>
          </p:nvPr>
        </p:nvSpPr>
        <p:spPr>
          <a:xfrm>
            <a:off x="941832" y="152400"/>
            <a:ext cx="10415016" cy="1143000"/>
          </a:xfrm>
        </p:spPr>
        <p:txBody>
          <a:bodyPr/>
          <a:lstStyle/>
          <a:p>
            <a:pPr eaLnBrk="1" hangingPunct="1"/>
            <a:r>
              <a:rPr lang="it-IT" sz="4000" b="1" dirty="0"/>
              <a:t>Concentrazione massima</a:t>
            </a:r>
          </a:p>
        </p:txBody>
      </p:sp>
      <p:sp>
        <p:nvSpPr>
          <p:cNvPr id="45060" name="Rectangle 3"/>
          <p:cNvSpPr>
            <a:spLocks noGrp="1" noChangeArrowheads="1"/>
          </p:cNvSpPr>
          <p:nvPr>
            <p:ph type="body" sz="half" idx="4294967295"/>
          </p:nvPr>
        </p:nvSpPr>
        <p:spPr>
          <a:xfrm>
            <a:off x="868680" y="1447800"/>
            <a:ext cx="10424160" cy="4895850"/>
          </a:xfrm>
        </p:spPr>
        <p:txBody>
          <a:bodyPr>
            <a:noAutofit/>
          </a:bodyPr>
          <a:lstStyle/>
          <a:p>
            <a:pPr marL="590550" indent="-590550">
              <a:lnSpc>
                <a:spcPct val="80000"/>
              </a:lnSpc>
            </a:pPr>
            <a:r>
              <a:rPr lang="it-IT" sz="2400" dirty="0"/>
              <a:t>Il caso estremo opposto di massima concentrazione è definito dalla seguente distribuzione teorica, nella quale (n-1) unità hanno un ammontare nullo del fenomeno e l’ultima unità ha un valore uguale all’ammontare complessivo del fenomeno. Cioè una sola unità possiede (oppure è ad essa attribuibile) tutta la variabile</a:t>
            </a:r>
          </a:p>
          <a:p>
            <a:pPr marL="590550" indent="-590550">
              <a:lnSpc>
                <a:spcPct val="80000"/>
              </a:lnSpc>
            </a:pPr>
            <a:endParaRPr lang="it-IT" sz="2400" dirty="0"/>
          </a:p>
          <a:p>
            <a:pPr marL="590550" indent="-590550">
              <a:lnSpc>
                <a:spcPct val="80000"/>
              </a:lnSpc>
            </a:pPr>
            <a:endParaRPr lang="it-IT" sz="2400" dirty="0"/>
          </a:p>
          <a:p>
            <a:pPr marL="590550" indent="-590550">
              <a:lnSpc>
                <a:spcPct val="80000"/>
              </a:lnSpc>
            </a:pPr>
            <a:endParaRPr lang="it-IT" sz="2400" dirty="0"/>
          </a:p>
          <a:p>
            <a:pPr marL="590550" indent="-590550">
              <a:lnSpc>
                <a:spcPct val="80000"/>
              </a:lnSpc>
            </a:pPr>
            <a:r>
              <a:rPr lang="it-IT" sz="2400" dirty="0"/>
              <a:t>Anche questo è un caso limite a cui non si riconosce nessuna valenza particolare.</a:t>
            </a:r>
          </a:p>
          <a:p>
            <a:pPr marL="590550" indent="-590550">
              <a:lnSpc>
                <a:spcPct val="80000"/>
              </a:lnSpc>
            </a:pPr>
            <a:r>
              <a:rPr lang="it-IT" sz="2400" dirty="0"/>
              <a:t>Come esempi di questa situazione abbiamo: il monopolio di certe produzioni strategiche, il latifondo come forma di possesso dei terreni</a:t>
            </a:r>
          </a:p>
          <a:p>
            <a:pPr marL="590550" indent="-590550">
              <a:lnSpc>
                <a:spcPct val="80000"/>
              </a:lnSpc>
            </a:pPr>
            <a:r>
              <a:rPr lang="it-IT" sz="2400" dirty="0"/>
              <a:t>In questo caso le quote relative di variabile sono tutte nulle tranne la </a:t>
            </a:r>
            <a:r>
              <a:rPr lang="it-IT" sz="2400" i="1" dirty="0"/>
              <a:t>n</a:t>
            </a:r>
            <a:r>
              <a:rPr lang="it-IT" sz="2400" dirty="0"/>
              <a:t>-esima e quelle cumulate sono pure nulle tranne la </a:t>
            </a:r>
            <a:r>
              <a:rPr lang="it-IT" sz="2400" i="1" dirty="0"/>
              <a:t>n</a:t>
            </a:r>
            <a:r>
              <a:rPr lang="it-IT" sz="2400" dirty="0"/>
              <a:t>-esima che è pari ad uno </a:t>
            </a:r>
          </a:p>
          <a:p>
            <a:pPr marL="590550" indent="-590550">
              <a:lnSpc>
                <a:spcPct val="80000"/>
              </a:lnSpc>
              <a:buNone/>
            </a:pPr>
            <a:endParaRPr lang="it-IT" sz="2400" dirty="0"/>
          </a:p>
          <a:p>
            <a:pPr marL="590550" indent="-590550">
              <a:lnSpc>
                <a:spcPct val="80000"/>
              </a:lnSpc>
              <a:buNone/>
            </a:pPr>
            <a:endParaRPr lang="it-IT" sz="2400" dirty="0"/>
          </a:p>
          <a:p>
            <a:pPr marL="590550" indent="-590550">
              <a:lnSpc>
                <a:spcPct val="80000"/>
              </a:lnSpc>
              <a:buNone/>
            </a:pPr>
            <a:endParaRPr lang="it-IT" sz="2400" i="1" dirty="0"/>
          </a:p>
          <a:p>
            <a:pPr marL="590550" indent="-590550">
              <a:lnSpc>
                <a:spcPct val="80000"/>
              </a:lnSpc>
              <a:buNone/>
            </a:pPr>
            <a:endParaRPr lang="it-IT" sz="2400" i="1" dirty="0"/>
          </a:p>
          <a:p>
            <a:pPr marL="590550" indent="-590550">
              <a:lnSpc>
                <a:spcPct val="80000"/>
              </a:lnSpc>
              <a:buNone/>
            </a:pPr>
            <a:endParaRPr lang="it-IT" sz="2400" i="1" dirty="0"/>
          </a:p>
          <a:p>
            <a:pPr marL="590550" indent="-590550">
              <a:lnSpc>
                <a:spcPct val="80000"/>
              </a:lnSpc>
              <a:buNone/>
            </a:pPr>
            <a:endParaRPr lang="it-IT" sz="2400" i="1" dirty="0"/>
          </a:p>
          <a:p>
            <a:pPr marL="590550" indent="-590550">
              <a:lnSpc>
                <a:spcPct val="80000"/>
              </a:lnSpc>
              <a:buNone/>
            </a:pPr>
            <a:endParaRPr lang="it-IT" sz="2400" i="1" dirty="0"/>
          </a:p>
          <a:p>
            <a:pPr marL="590550" indent="-590550">
              <a:lnSpc>
                <a:spcPct val="80000"/>
              </a:lnSpc>
              <a:buNone/>
            </a:pPr>
            <a:endParaRPr lang="it-IT" sz="2400" i="1" dirty="0"/>
          </a:p>
          <a:p>
            <a:pPr marL="590550" indent="-590550">
              <a:lnSpc>
                <a:spcPct val="80000"/>
              </a:lnSpc>
              <a:buNone/>
            </a:pPr>
            <a:endParaRPr lang="it-IT" sz="2400" i="1" dirty="0"/>
          </a:p>
        </p:txBody>
      </p:sp>
      <p:pic>
        <p:nvPicPr>
          <p:cNvPr id="6" name="Picture 11"/>
          <p:cNvPicPr>
            <a:picLocks noChangeAspect="1" noChangeArrowheads="1"/>
          </p:cNvPicPr>
          <p:nvPr/>
        </p:nvPicPr>
        <p:blipFill>
          <a:blip r:embed="rId2" cstate="print"/>
          <a:srcRect/>
          <a:stretch>
            <a:fillRect/>
          </a:stretch>
        </p:blipFill>
        <p:spPr bwMode="auto">
          <a:xfrm>
            <a:off x="3935413" y="2636838"/>
            <a:ext cx="4343400" cy="1655762"/>
          </a:xfrm>
          <a:prstGeom prst="rect">
            <a:avLst/>
          </a:prstGeom>
          <a:noFill/>
          <a:ln w="9525">
            <a:noFill/>
            <a:miter lim="800000"/>
            <a:headEnd/>
            <a:tailEnd/>
          </a:ln>
        </p:spPr>
      </p:pic>
    </p:spTree>
    <p:extLst>
      <p:ext uri="{BB962C8B-B14F-4D97-AF65-F5344CB8AC3E}">
        <p14:creationId xmlns:p14="http://schemas.microsoft.com/office/powerpoint/2010/main" val="1609716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fade">
                                      <p:cBhvr>
                                        <p:cTn id="7" dur="1000"/>
                                        <p:tgtEl>
                                          <p:spTgt spid="45059"/>
                                        </p:tgtEl>
                                      </p:cBhvr>
                                    </p:animEffect>
                                    <p:anim calcmode="lin" valueType="num">
                                      <p:cBhvr>
                                        <p:cTn id="8" dur="1000" fill="hold"/>
                                        <p:tgtEl>
                                          <p:spTgt spid="45059"/>
                                        </p:tgtEl>
                                        <p:attrNameLst>
                                          <p:attrName>ppt_x</p:attrName>
                                        </p:attrNameLst>
                                      </p:cBhvr>
                                      <p:tavLst>
                                        <p:tav tm="0">
                                          <p:val>
                                            <p:strVal val="#ppt_x"/>
                                          </p:val>
                                        </p:tav>
                                        <p:tav tm="100000">
                                          <p:val>
                                            <p:strVal val="#ppt_x"/>
                                          </p:val>
                                        </p:tav>
                                      </p:tavLst>
                                    </p:anim>
                                    <p:anim calcmode="lin" valueType="num">
                                      <p:cBhvr>
                                        <p:cTn id="9" dur="898" decel="100000" fill="hold"/>
                                        <p:tgtEl>
                                          <p:spTgt spid="45059"/>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505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5060">
                                            <p:txEl>
                                              <p:pRg st="0" end="0"/>
                                            </p:txEl>
                                          </p:spTgt>
                                        </p:tgtEl>
                                        <p:attrNameLst>
                                          <p:attrName>style.visibility</p:attrName>
                                        </p:attrNameLst>
                                      </p:cBhvr>
                                      <p:to>
                                        <p:strVal val="visible"/>
                                      </p:to>
                                    </p:set>
                                    <p:animEffect transition="in" filter="fade">
                                      <p:cBhvr>
                                        <p:cTn id="15" dur="1000"/>
                                        <p:tgtEl>
                                          <p:spTgt spid="45060">
                                            <p:txEl>
                                              <p:pRg st="0" end="0"/>
                                            </p:txEl>
                                          </p:spTgt>
                                        </p:tgtEl>
                                      </p:cBhvr>
                                    </p:animEffect>
                                    <p:anim calcmode="lin" valueType="num">
                                      <p:cBhvr>
                                        <p:cTn id="16" dur="1000" fill="hold"/>
                                        <p:tgtEl>
                                          <p:spTgt spid="45060">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5060">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506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5060">
                                            <p:txEl>
                                              <p:pRg st="4" end="4"/>
                                            </p:txEl>
                                          </p:spTgt>
                                        </p:tgtEl>
                                        <p:attrNameLst>
                                          <p:attrName>style.visibility</p:attrName>
                                        </p:attrNameLst>
                                      </p:cBhvr>
                                      <p:to>
                                        <p:strVal val="visible"/>
                                      </p:to>
                                    </p:set>
                                    <p:animEffect transition="in" filter="fade">
                                      <p:cBhvr>
                                        <p:cTn id="23" dur="1000"/>
                                        <p:tgtEl>
                                          <p:spTgt spid="45060">
                                            <p:txEl>
                                              <p:pRg st="4" end="4"/>
                                            </p:txEl>
                                          </p:spTgt>
                                        </p:tgtEl>
                                      </p:cBhvr>
                                    </p:animEffect>
                                    <p:anim calcmode="lin" valueType="num">
                                      <p:cBhvr>
                                        <p:cTn id="24" dur="1000" fill="hold"/>
                                        <p:tgtEl>
                                          <p:spTgt spid="45060">
                                            <p:txEl>
                                              <p:pRg st="4" end="4"/>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45060">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45060">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5060">
                                            <p:txEl>
                                              <p:pRg st="5" end="5"/>
                                            </p:txEl>
                                          </p:spTgt>
                                        </p:tgtEl>
                                        <p:attrNameLst>
                                          <p:attrName>style.visibility</p:attrName>
                                        </p:attrNameLst>
                                      </p:cBhvr>
                                      <p:to>
                                        <p:strVal val="visible"/>
                                      </p:to>
                                    </p:set>
                                    <p:animEffect transition="in" filter="fade">
                                      <p:cBhvr>
                                        <p:cTn id="31" dur="1000"/>
                                        <p:tgtEl>
                                          <p:spTgt spid="45060">
                                            <p:txEl>
                                              <p:pRg st="5" end="5"/>
                                            </p:txEl>
                                          </p:spTgt>
                                        </p:tgtEl>
                                      </p:cBhvr>
                                    </p:animEffect>
                                    <p:anim calcmode="lin" valueType="num">
                                      <p:cBhvr>
                                        <p:cTn id="32" dur="1000" fill="hold"/>
                                        <p:tgtEl>
                                          <p:spTgt spid="45060">
                                            <p:txEl>
                                              <p:pRg st="5" end="5"/>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45060">
                                            <p:txEl>
                                              <p:pRg st="5" end="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45060">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5060">
                                            <p:txEl>
                                              <p:pRg st="6" end="6"/>
                                            </p:txEl>
                                          </p:spTgt>
                                        </p:tgtEl>
                                        <p:attrNameLst>
                                          <p:attrName>style.visibility</p:attrName>
                                        </p:attrNameLst>
                                      </p:cBhvr>
                                      <p:to>
                                        <p:strVal val="visible"/>
                                      </p:to>
                                    </p:set>
                                    <p:animEffect transition="in" filter="fade">
                                      <p:cBhvr>
                                        <p:cTn id="39" dur="1000"/>
                                        <p:tgtEl>
                                          <p:spTgt spid="45060">
                                            <p:txEl>
                                              <p:pRg st="6" end="6"/>
                                            </p:txEl>
                                          </p:spTgt>
                                        </p:tgtEl>
                                      </p:cBhvr>
                                    </p:animEffect>
                                    <p:anim calcmode="lin" valueType="num">
                                      <p:cBhvr>
                                        <p:cTn id="40" dur="1000" fill="hold"/>
                                        <p:tgtEl>
                                          <p:spTgt spid="45060">
                                            <p:txEl>
                                              <p:pRg st="6" end="6"/>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45060">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45060">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0"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it-IT" sz="2400" b="1"/>
              <a:t>Requisiti degli indici di  concentrazione*</a:t>
            </a:r>
            <a:br>
              <a:rPr lang="it-IT" sz="2900"/>
            </a:br>
            <a:endParaRPr lang="it-IT" sz="2900"/>
          </a:p>
        </p:txBody>
      </p:sp>
      <p:sp>
        <p:nvSpPr>
          <p:cNvPr id="49155" name="Rectangle 3"/>
          <p:cNvSpPr>
            <a:spLocks noGrp="1" noChangeArrowheads="1"/>
          </p:cNvSpPr>
          <p:nvPr>
            <p:ph idx="1"/>
          </p:nvPr>
        </p:nvSpPr>
        <p:spPr/>
        <p:txBody>
          <a:bodyPr/>
          <a:lstStyle/>
          <a:p>
            <a:pPr eaLnBrk="1" hangingPunct="1"/>
            <a:r>
              <a:rPr lang="it-IT"/>
              <a:t>L'ideale sarebbe un indice, che diremo, C(X) che aumenti per situazioni di ineguaglianza crescente.</a:t>
            </a:r>
          </a:p>
          <a:p>
            <a:pPr eaLnBrk="1" hangingPunct="1"/>
            <a:r>
              <a:rPr lang="it-IT"/>
              <a:t>Inoltre, deve assumere un valore diverso per ogni diversa distribuzione della variabile.</a:t>
            </a:r>
          </a:p>
          <a:p>
            <a:pPr eaLnBrk="1" hangingPunct="1"/>
            <a:r>
              <a:rPr lang="it-IT"/>
              <a:t>Questo è impossibile perché gli indici hanno natura sintetica e le inevitabili compensazioni impediscono la corretta diversificazione.</a:t>
            </a:r>
          </a:p>
        </p:txBody>
      </p:sp>
      <p:sp>
        <p:nvSpPr>
          <p:cNvPr id="49156" name="Segnaposto numero diapositiva 5"/>
          <p:cNvSpPr>
            <a:spLocks noGrp="1"/>
          </p:cNvSpPr>
          <p:nvPr>
            <p:ph type="sldNum" sz="quarter" idx="4294967295"/>
          </p:nvPr>
        </p:nvSpPr>
        <p:spPr>
          <a:xfrm>
            <a:off x="8077200" y="6248400"/>
            <a:ext cx="2133600" cy="457200"/>
          </a:xfrm>
          <a:prstGeom prst="rect">
            <a:avLst/>
          </a:prstGeom>
          <a:noFill/>
        </p:spPr>
        <p:txBody>
          <a:bodyPr/>
          <a:lstStyle/>
          <a:p>
            <a:fld id="{6F27345E-5994-4FFB-AEBA-D917F02F52E6}" type="slidenum">
              <a:rPr lang="it-IT" smtClean="0"/>
              <a:pPr/>
              <a:t>28</a:t>
            </a:fld>
            <a:endParaRPr lang="it-IT"/>
          </a:p>
        </p:txBody>
      </p:sp>
    </p:spTree>
    <p:extLst>
      <p:ext uri="{BB962C8B-B14F-4D97-AF65-F5344CB8AC3E}">
        <p14:creationId xmlns:p14="http://schemas.microsoft.com/office/powerpoint/2010/main" val="18945369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it-IT" dirty="0"/>
              <a:t>SENSIBILITA’ AI TRASFERIMENTI (a parità di media)*</a:t>
            </a:r>
          </a:p>
        </p:txBody>
      </p:sp>
      <p:sp>
        <p:nvSpPr>
          <p:cNvPr id="50179" name="Rectangle 3"/>
          <p:cNvSpPr>
            <a:spLocks noGrp="1" noChangeArrowheads="1"/>
          </p:cNvSpPr>
          <p:nvPr>
            <p:ph idx="1"/>
          </p:nvPr>
        </p:nvSpPr>
        <p:spPr>
          <a:xfrm>
            <a:off x="838200" y="1690688"/>
            <a:ext cx="10515600" cy="4486275"/>
          </a:xfrm>
        </p:spPr>
        <p:txBody>
          <a:bodyPr>
            <a:noAutofit/>
          </a:bodyPr>
          <a:lstStyle/>
          <a:p>
            <a:r>
              <a:rPr lang="it-IT" sz="2400" dirty="0"/>
              <a:t>E' la proprietà più importante e qualificante nello studio della concentrazione. L’indice di concentrazione è indicato da C. Nell’esempio abbiamo la distribuzione x e quella y con le seguenti caratteristiche:</a:t>
            </a:r>
          </a:p>
          <a:p>
            <a:r>
              <a:rPr lang="it-IT" sz="2400" dirty="0"/>
              <a:t>Redistribuiamo in y una quantità h dall’individuo </a:t>
            </a:r>
            <a:r>
              <a:rPr lang="it-IT" sz="2400" dirty="0">
                <a:solidFill>
                  <a:srgbClr val="FF0000"/>
                </a:solidFill>
              </a:rPr>
              <a:t>r</a:t>
            </a:r>
            <a:r>
              <a:rPr lang="it-IT" sz="2400" dirty="0"/>
              <a:t> a quello </a:t>
            </a:r>
            <a:r>
              <a:rPr lang="it-IT" sz="2400" dirty="0">
                <a:solidFill>
                  <a:srgbClr val="FF0000"/>
                </a:solidFill>
              </a:rPr>
              <a:t>s</a:t>
            </a:r>
            <a:r>
              <a:rPr lang="it-IT" sz="2400" dirty="0"/>
              <a:t>:</a:t>
            </a:r>
          </a:p>
          <a:p>
            <a:endParaRPr lang="it-IT" sz="2400" dirty="0"/>
          </a:p>
          <a:p>
            <a:endParaRPr lang="it-IT" sz="2400" dirty="0"/>
          </a:p>
          <a:p>
            <a:r>
              <a:rPr lang="it-IT" sz="2400" dirty="0"/>
              <a:t>C(y) &lt; C(x)</a:t>
            </a:r>
          </a:p>
          <a:p>
            <a:r>
              <a:rPr lang="it-IT" sz="2400" dirty="0"/>
              <a:t>La media rimane invariata</a:t>
            </a:r>
          </a:p>
          <a:p>
            <a:r>
              <a:rPr lang="it-IT" sz="2400" dirty="0"/>
              <a:t>Principio di </a:t>
            </a:r>
            <a:r>
              <a:rPr lang="it-IT" sz="2400" dirty="0" err="1"/>
              <a:t>Pigou</a:t>
            </a:r>
            <a:r>
              <a:rPr lang="it-IT" sz="2400" dirty="0"/>
              <a:t>-Dalton:</a:t>
            </a:r>
          </a:p>
          <a:p>
            <a:r>
              <a:rPr lang="it-IT" sz="2400" dirty="0">
                <a:solidFill>
                  <a:srgbClr val="FF0000"/>
                </a:solidFill>
              </a:rPr>
              <a:t>Un trasferimento neutrale (</a:t>
            </a:r>
            <a:r>
              <a:rPr lang="it-IT" sz="2400" dirty="0" err="1">
                <a:solidFill>
                  <a:srgbClr val="FF0000"/>
                </a:solidFill>
              </a:rPr>
              <a:t>order</a:t>
            </a:r>
            <a:r>
              <a:rPr lang="it-IT" sz="2400" dirty="0">
                <a:solidFill>
                  <a:srgbClr val="FF0000"/>
                </a:solidFill>
              </a:rPr>
              <a:t> </a:t>
            </a:r>
            <a:r>
              <a:rPr lang="it-IT" sz="2400" dirty="0" err="1">
                <a:solidFill>
                  <a:srgbClr val="FF0000"/>
                </a:solidFill>
              </a:rPr>
              <a:t>preserving</a:t>
            </a:r>
            <a:r>
              <a:rPr lang="it-IT" sz="2400" dirty="0">
                <a:solidFill>
                  <a:srgbClr val="FF0000"/>
                </a:solidFill>
              </a:rPr>
              <a:t>) rispetto alla graduatoria da una unità più "ricca" ad una unità più "povera" deve </a:t>
            </a:r>
            <a:r>
              <a:rPr lang="it-IT" sz="2400" u="sng" dirty="0">
                <a:solidFill>
                  <a:srgbClr val="FF0000"/>
                </a:solidFill>
              </a:rPr>
              <a:t>ridurre l'indice di concentrazione</a:t>
            </a:r>
          </a:p>
        </p:txBody>
      </p:sp>
      <p:sp>
        <p:nvSpPr>
          <p:cNvPr id="50180" name="Segnaposto numero diapositiva 5"/>
          <p:cNvSpPr>
            <a:spLocks noGrp="1"/>
          </p:cNvSpPr>
          <p:nvPr>
            <p:ph type="sldNum" sz="quarter" idx="12"/>
          </p:nvPr>
        </p:nvSpPr>
        <p:spPr/>
        <p:txBody>
          <a:bodyPr/>
          <a:lstStyle/>
          <a:p>
            <a:fld id="{04663F1F-9D43-469C-8DEE-F3D970D36F1C}" type="slidenum">
              <a:rPr lang="it-IT" smtClean="0"/>
              <a:pPr/>
              <a:t>29</a:t>
            </a:fld>
            <a:endParaRPr lang="it-IT"/>
          </a:p>
        </p:txBody>
      </p:sp>
      <p:pic>
        <p:nvPicPr>
          <p:cNvPr id="6" name="Picture 4"/>
          <p:cNvPicPr>
            <a:picLocks noChangeAspect="1" noChangeArrowheads="1"/>
          </p:cNvPicPr>
          <p:nvPr/>
        </p:nvPicPr>
        <p:blipFill>
          <a:blip r:embed="rId2" cstate="print"/>
          <a:srcRect/>
          <a:stretch>
            <a:fillRect/>
          </a:stretch>
        </p:blipFill>
        <p:spPr bwMode="auto">
          <a:xfrm>
            <a:off x="5799456" y="3361755"/>
            <a:ext cx="5040313" cy="1863725"/>
          </a:xfrm>
          <a:prstGeom prst="rect">
            <a:avLst/>
          </a:prstGeom>
          <a:noFill/>
          <a:ln w="9525">
            <a:noFill/>
            <a:miter lim="800000"/>
            <a:headEnd/>
            <a:tailEnd/>
          </a:ln>
        </p:spPr>
      </p:pic>
    </p:spTree>
    <p:extLst>
      <p:ext uri="{BB962C8B-B14F-4D97-AF65-F5344CB8AC3E}">
        <p14:creationId xmlns:p14="http://schemas.microsoft.com/office/powerpoint/2010/main" val="19909755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918C61-7A8B-4166-BAF8-5B21F6D33DAC}"/>
              </a:ext>
            </a:extLst>
          </p:cNvPr>
          <p:cNvSpPr>
            <a:spLocks noGrp="1"/>
          </p:cNvSpPr>
          <p:nvPr>
            <p:ph type="title"/>
          </p:nvPr>
        </p:nvSpPr>
        <p:spPr/>
        <p:txBody>
          <a:bodyPr/>
          <a:lstStyle/>
          <a:p>
            <a:r>
              <a:rPr lang="it-IT" dirty="0"/>
              <a:t>Obiettivi internazionali di sviluppo e misure</a:t>
            </a:r>
          </a:p>
        </p:txBody>
      </p:sp>
      <p:sp>
        <p:nvSpPr>
          <p:cNvPr id="3" name="Segnaposto contenuto 2">
            <a:extLst>
              <a:ext uri="{FF2B5EF4-FFF2-40B4-BE49-F238E27FC236}">
                <a16:creationId xmlns:a16="http://schemas.microsoft.com/office/drawing/2014/main" id="{445902A0-D289-4145-A670-94B1608626F6}"/>
              </a:ext>
            </a:extLst>
          </p:cNvPr>
          <p:cNvSpPr>
            <a:spLocks noGrp="1"/>
          </p:cNvSpPr>
          <p:nvPr>
            <p:ph idx="1"/>
          </p:nvPr>
        </p:nvSpPr>
        <p:spPr/>
        <p:txBody>
          <a:bodyPr>
            <a:normAutofit fontScale="92500" lnSpcReduction="10000"/>
          </a:bodyPr>
          <a:lstStyle/>
          <a:p>
            <a:r>
              <a:rPr lang="it-IT" dirty="0"/>
              <a:t>L'Agenda 2030, sottoscritta nel 2015 da 193 Paesi delle Nazioni Unite, tra cui l'Italia, si basa su </a:t>
            </a:r>
            <a:r>
              <a:rPr lang="it-IT" b="1" dirty="0"/>
              <a:t>cinque concetti chiave</a:t>
            </a:r>
            <a:r>
              <a:rPr lang="it-IT" dirty="0"/>
              <a:t>, rappresentati da cinque “P”: 1) </a:t>
            </a:r>
            <a:r>
              <a:rPr lang="it-IT" dirty="0">
                <a:solidFill>
                  <a:srgbClr val="FF0000"/>
                </a:solidFill>
              </a:rPr>
              <a:t>Persone</a:t>
            </a:r>
            <a:r>
              <a:rPr lang="it-IT" dirty="0"/>
              <a:t> 2) </a:t>
            </a:r>
            <a:r>
              <a:rPr lang="it-IT" dirty="0">
                <a:solidFill>
                  <a:srgbClr val="FF0000"/>
                </a:solidFill>
              </a:rPr>
              <a:t>Prosperità</a:t>
            </a:r>
            <a:r>
              <a:rPr lang="it-IT" dirty="0"/>
              <a:t> 3) </a:t>
            </a:r>
            <a:r>
              <a:rPr lang="it-IT" dirty="0">
                <a:solidFill>
                  <a:srgbClr val="FF0000"/>
                </a:solidFill>
              </a:rPr>
              <a:t>Pace</a:t>
            </a:r>
            <a:r>
              <a:rPr lang="it-IT" dirty="0"/>
              <a:t> 4) </a:t>
            </a:r>
            <a:r>
              <a:rPr lang="it-IT" dirty="0">
                <a:solidFill>
                  <a:srgbClr val="FF0000"/>
                </a:solidFill>
              </a:rPr>
              <a:t>Partnership</a:t>
            </a:r>
            <a:r>
              <a:rPr lang="it-IT" dirty="0"/>
              <a:t> 5) </a:t>
            </a:r>
            <a:r>
              <a:rPr lang="it-IT" dirty="0">
                <a:solidFill>
                  <a:srgbClr val="FF0000"/>
                </a:solidFill>
              </a:rPr>
              <a:t>Pianeta</a:t>
            </a:r>
            <a:r>
              <a:rPr lang="it-IT" dirty="0"/>
              <a:t>.</a:t>
            </a:r>
          </a:p>
          <a:p>
            <a:r>
              <a:rPr lang="it-IT" dirty="0"/>
              <a:t>Questi concetti vengono tradotti in politiche di intervento e in misure di miglioramento delle condizioni di partenza:</a:t>
            </a:r>
          </a:p>
          <a:p>
            <a:r>
              <a:rPr lang="it-IT" dirty="0"/>
              <a:t>Si aderisce al raggiungimento di un set di obiettivi fissati dalle Nazioni Unite: gli </a:t>
            </a:r>
            <a:r>
              <a:rPr lang="it-IT" dirty="0">
                <a:hlinkClick r:id="rId2"/>
              </a:rPr>
              <a:t>SDG</a:t>
            </a:r>
            <a:r>
              <a:rPr lang="it-IT" dirty="0"/>
              <a:t> </a:t>
            </a:r>
          </a:p>
          <a:p>
            <a:r>
              <a:rPr lang="it-IT" dirty="0"/>
              <a:t>usati come base nelle analisi della Commissione Europea e richiamate in Italia dal </a:t>
            </a:r>
            <a:r>
              <a:rPr lang="it-IT" dirty="0">
                <a:hlinkClick r:id="rId3"/>
              </a:rPr>
              <a:t>BES</a:t>
            </a:r>
            <a:r>
              <a:rPr lang="it-IT" dirty="0"/>
              <a:t> e </a:t>
            </a:r>
          </a:p>
          <a:p>
            <a:r>
              <a:rPr lang="it-IT" dirty="0"/>
              <a:t>usate nel </a:t>
            </a:r>
            <a:r>
              <a:rPr lang="it-IT" dirty="0">
                <a:hlinkClick r:id="rId4"/>
              </a:rPr>
              <a:t>DEF</a:t>
            </a:r>
            <a:r>
              <a:rPr lang="it-IT" dirty="0"/>
              <a:t>, nel programma PNR e nel PNRR (Piano Nazionale di Ripresa e Resilienza)</a:t>
            </a:r>
          </a:p>
          <a:p>
            <a:endParaRPr lang="it-IT" dirty="0"/>
          </a:p>
        </p:txBody>
      </p:sp>
    </p:spTree>
    <p:extLst>
      <p:ext uri="{BB962C8B-B14F-4D97-AF65-F5344CB8AC3E}">
        <p14:creationId xmlns:p14="http://schemas.microsoft.com/office/powerpoint/2010/main" val="2128538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it-IT"/>
              <a:t>SENSIBILITA’ AI TRASFERIMENTI*</a:t>
            </a:r>
          </a:p>
        </p:txBody>
      </p:sp>
      <p:sp>
        <p:nvSpPr>
          <p:cNvPr id="51203" name="Rectangle 3"/>
          <p:cNvSpPr>
            <a:spLocks noGrp="1" noChangeArrowheads="1"/>
          </p:cNvSpPr>
          <p:nvPr>
            <p:ph idx="1"/>
          </p:nvPr>
        </p:nvSpPr>
        <p:spPr/>
        <p:txBody>
          <a:bodyPr/>
          <a:lstStyle/>
          <a:p>
            <a:r>
              <a:rPr lang="it-IT" dirty="0"/>
              <a:t>Questo concetto è insito nel principio della utilità marginale decrescente, che avete appreso nel corso di microeconomia.</a:t>
            </a:r>
          </a:p>
          <a:p>
            <a:r>
              <a:rPr lang="it-IT" dirty="0"/>
              <a:t>Un trasferimento da una unità “ricca” ad una “povera” dovrebbe diminuire la concentrazione più di quanto non faccia un trasferimento tra due unità “ricche” di cui una leggermente meno ricca (principio di </a:t>
            </a:r>
            <a:r>
              <a:rPr lang="it-IT" dirty="0" err="1"/>
              <a:t>Kolm</a:t>
            </a:r>
            <a:r>
              <a:rPr lang="it-IT" dirty="0"/>
              <a:t>).</a:t>
            </a:r>
          </a:p>
          <a:p>
            <a:r>
              <a:rPr lang="it-IT" dirty="0">
                <a:solidFill>
                  <a:srgbClr val="FF0000"/>
                </a:solidFill>
              </a:rPr>
              <a:t>L’effetto è massimo per un trasferimento tra la prima e l’ultima in graduatoria</a:t>
            </a:r>
            <a:r>
              <a:rPr lang="it-IT" dirty="0"/>
              <a:t>.</a:t>
            </a:r>
          </a:p>
        </p:txBody>
      </p:sp>
      <p:sp>
        <p:nvSpPr>
          <p:cNvPr id="51204" name="Segnaposto numero diapositiva 5"/>
          <p:cNvSpPr>
            <a:spLocks noGrp="1"/>
          </p:cNvSpPr>
          <p:nvPr>
            <p:ph type="sldNum" sz="quarter" idx="12"/>
          </p:nvPr>
        </p:nvSpPr>
        <p:spPr/>
        <p:txBody>
          <a:bodyPr/>
          <a:lstStyle/>
          <a:p>
            <a:fld id="{3636683E-00FD-476E-9D66-C9C713281614}" type="slidenum">
              <a:rPr lang="it-IT" smtClean="0"/>
              <a:pPr/>
              <a:t>30</a:t>
            </a:fld>
            <a:endParaRPr lang="it-IT"/>
          </a:p>
        </p:txBody>
      </p:sp>
    </p:spTree>
    <p:extLst>
      <p:ext uri="{BB962C8B-B14F-4D97-AF65-F5344CB8AC3E}">
        <p14:creationId xmlns:p14="http://schemas.microsoft.com/office/powerpoint/2010/main" val="182974166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marL="628650" indent="-628650"/>
            <a:r>
              <a:rPr lang="it-IT"/>
              <a:t>IL RAPPORTO DI CONCENTRAZIONE</a:t>
            </a:r>
          </a:p>
        </p:txBody>
      </p:sp>
      <p:sp>
        <p:nvSpPr>
          <p:cNvPr id="52227" name="Rectangle 3"/>
          <p:cNvSpPr>
            <a:spLocks noGrp="1" noChangeArrowheads="1"/>
          </p:cNvSpPr>
          <p:nvPr>
            <p:ph idx="1"/>
          </p:nvPr>
        </p:nvSpPr>
        <p:spPr/>
        <p:txBody>
          <a:bodyPr/>
          <a:lstStyle/>
          <a:p>
            <a:pPr eaLnBrk="1" hangingPunct="1">
              <a:buFont typeface="Wingdings" pitchFamily="2" charset="2"/>
              <a:buNone/>
            </a:pPr>
            <a:r>
              <a:rPr lang="it-IT" sz="2700"/>
              <a:t>   La curva di concentrazione oltre che fornire una rappresentazione della concentrazione di un fenomeno facilmente interpretabile, consente di ottenere anche una misura quantitativa della concentrazione che  assume valori nell’intervallo da 0 (nel caso di concentrazione nulla) ad 1 (nel caso di concentrazione massima).</a:t>
            </a:r>
          </a:p>
        </p:txBody>
      </p:sp>
      <p:sp>
        <p:nvSpPr>
          <p:cNvPr id="52228" name="Segnaposto numero diapositiva 5"/>
          <p:cNvSpPr>
            <a:spLocks noGrp="1"/>
          </p:cNvSpPr>
          <p:nvPr>
            <p:ph type="sldNum" sz="quarter" idx="4294967295"/>
          </p:nvPr>
        </p:nvSpPr>
        <p:spPr>
          <a:xfrm>
            <a:off x="8077200" y="6248400"/>
            <a:ext cx="2133600" cy="457200"/>
          </a:xfrm>
          <a:prstGeom prst="rect">
            <a:avLst/>
          </a:prstGeom>
          <a:noFill/>
        </p:spPr>
        <p:txBody>
          <a:bodyPr/>
          <a:lstStyle/>
          <a:p>
            <a:fld id="{DAA40402-F5E5-4ACF-850B-F1C14C694A79}" type="slidenum">
              <a:rPr lang="it-IT" smtClean="0"/>
              <a:pPr/>
              <a:t>31</a:t>
            </a:fld>
            <a:endParaRPr lang="it-IT"/>
          </a:p>
        </p:txBody>
      </p:sp>
    </p:spTree>
    <p:extLst>
      <p:ext uri="{BB962C8B-B14F-4D97-AF65-F5344CB8AC3E}">
        <p14:creationId xmlns:p14="http://schemas.microsoft.com/office/powerpoint/2010/main" val="227835469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it-IT"/>
              <a:t>Definizione di Rapporto di concentrazione</a:t>
            </a:r>
          </a:p>
        </p:txBody>
      </p:sp>
      <p:sp>
        <p:nvSpPr>
          <p:cNvPr id="53251" name="Rectangle 3"/>
          <p:cNvSpPr>
            <a:spLocks noGrp="1" noChangeArrowheads="1"/>
          </p:cNvSpPr>
          <p:nvPr>
            <p:ph idx="1"/>
          </p:nvPr>
        </p:nvSpPr>
        <p:spPr/>
        <p:txBody>
          <a:bodyPr/>
          <a:lstStyle/>
          <a:p>
            <a:pPr eaLnBrk="1" hangingPunct="1">
              <a:lnSpc>
                <a:spcPct val="90000"/>
              </a:lnSpc>
              <a:buFont typeface="Wingdings" pitchFamily="2" charset="2"/>
              <a:buNone/>
            </a:pPr>
            <a:r>
              <a:rPr lang="it-IT" sz="2400" i="1" dirty="0"/>
              <a:t>   </a:t>
            </a:r>
            <a:r>
              <a:rPr lang="it-IT" sz="2400" dirty="0"/>
              <a:t>Si dice rapporto</a:t>
            </a:r>
            <a:r>
              <a:rPr lang="it-IT" sz="2400" i="1" dirty="0"/>
              <a:t> di concentrazione o indice di Gini</a:t>
            </a:r>
            <a:r>
              <a:rPr lang="it-IT" sz="2400" i="1" baseline="30000" dirty="0"/>
              <a:t>(*)</a:t>
            </a:r>
            <a:r>
              <a:rPr lang="it-IT" sz="2400" i="1" dirty="0"/>
              <a:t> (</a:t>
            </a:r>
            <a:r>
              <a:rPr lang="it-IT" sz="2400" i="1" dirty="0">
                <a:solidFill>
                  <a:schemeClr val="hlink"/>
                </a:solidFill>
              </a:rPr>
              <a:t>Gini Index</a:t>
            </a:r>
            <a:r>
              <a:rPr lang="it-IT" sz="2400" i="1" dirty="0"/>
              <a:t>) </a:t>
            </a:r>
            <a:r>
              <a:rPr lang="it-IT" sz="2400" dirty="0"/>
              <a:t>, e si indica con </a:t>
            </a:r>
            <a:r>
              <a:rPr lang="it-IT" sz="2400" i="1" dirty="0"/>
              <a:t>R (</a:t>
            </a:r>
            <a:r>
              <a:rPr lang="it-IT" sz="2400" i="1" dirty="0">
                <a:solidFill>
                  <a:schemeClr val="hlink"/>
                </a:solidFill>
              </a:rPr>
              <a:t>G negli articoli in inglese</a:t>
            </a:r>
            <a:r>
              <a:rPr lang="it-IT" sz="2400" i="1" dirty="0"/>
              <a:t>)</a:t>
            </a:r>
            <a:r>
              <a:rPr lang="it-IT" sz="2400" dirty="0"/>
              <a:t>, </a:t>
            </a:r>
            <a:r>
              <a:rPr lang="it-IT" sz="2400" b="1" dirty="0"/>
              <a:t>il quoziente tra l’area di concentrazione e l’area di massima concentrazione</a:t>
            </a:r>
            <a:r>
              <a:rPr lang="it-IT" sz="2400" dirty="0"/>
              <a:t>. </a:t>
            </a:r>
          </a:p>
          <a:p>
            <a:pPr eaLnBrk="1" hangingPunct="1">
              <a:lnSpc>
                <a:spcPct val="90000"/>
              </a:lnSpc>
              <a:buFont typeface="Wingdings" pitchFamily="2" charset="2"/>
              <a:buNone/>
            </a:pPr>
            <a:r>
              <a:rPr lang="it-IT" sz="2400" dirty="0"/>
              <a:t>   Il rapporto di concentrazione assume valori compresi nell’intervallo [0, 1] e precisamente:</a:t>
            </a:r>
            <a:endParaRPr lang="it-IT" sz="2400" i="1" dirty="0"/>
          </a:p>
          <a:p>
            <a:pPr eaLnBrk="1" hangingPunct="1">
              <a:lnSpc>
                <a:spcPct val="90000"/>
              </a:lnSpc>
            </a:pPr>
            <a:r>
              <a:rPr lang="it-IT" sz="2400" i="1" dirty="0"/>
              <a:t>R</a:t>
            </a:r>
            <a:r>
              <a:rPr lang="it-IT" sz="2400" dirty="0"/>
              <a:t> = 0 se la concentrazione è nulla (</a:t>
            </a:r>
            <a:r>
              <a:rPr lang="it-IT" sz="2400" dirty="0" err="1"/>
              <a:t>equidistribuzione</a:t>
            </a:r>
            <a:r>
              <a:rPr lang="it-IT" sz="2400" dirty="0"/>
              <a:t>);</a:t>
            </a:r>
            <a:endParaRPr lang="it-IT" sz="2400" i="1" dirty="0"/>
          </a:p>
          <a:p>
            <a:pPr eaLnBrk="1" hangingPunct="1">
              <a:lnSpc>
                <a:spcPct val="90000"/>
              </a:lnSpc>
            </a:pPr>
            <a:r>
              <a:rPr lang="it-IT" sz="2400" i="1" dirty="0"/>
              <a:t>R</a:t>
            </a:r>
            <a:r>
              <a:rPr lang="it-IT" sz="2400" dirty="0"/>
              <a:t> = 1  se la concentrazione è massima.</a:t>
            </a:r>
          </a:p>
        </p:txBody>
      </p:sp>
      <p:sp>
        <p:nvSpPr>
          <p:cNvPr id="53252" name="Segnaposto numero diapositiva 5"/>
          <p:cNvSpPr>
            <a:spLocks noGrp="1"/>
          </p:cNvSpPr>
          <p:nvPr>
            <p:ph type="sldNum" sz="quarter" idx="4294967295"/>
          </p:nvPr>
        </p:nvSpPr>
        <p:spPr>
          <a:xfrm>
            <a:off x="8077200" y="6248400"/>
            <a:ext cx="2133600" cy="457200"/>
          </a:xfrm>
          <a:prstGeom prst="rect">
            <a:avLst/>
          </a:prstGeom>
          <a:noFill/>
        </p:spPr>
        <p:txBody>
          <a:bodyPr/>
          <a:lstStyle/>
          <a:p>
            <a:fld id="{DB1979B6-ED93-4CF0-AF59-273EFBE2349A}" type="slidenum">
              <a:rPr lang="it-IT" smtClean="0"/>
              <a:pPr/>
              <a:t>32</a:t>
            </a:fld>
            <a:endParaRPr lang="it-IT"/>
          </a:p>
        </p:txBody>
      </p:sp>
      <p:sp>
        <p:nvSpPr>
          <p:cNvPr id="2" name="CasellaDiTesto 1"/>
          <p:cNvSpPr txBox="1"/>
          <p:nvPr/>
        </p:nvSpPr>
        <p:spPr>
          <a:xfrm>
            <a:off x="2133600" y="5791201"/>
            <a:ext cx="7620000" cy="646331"/>
          </a:xfrm>
          <a:prstGeom prst="rect">
            <a:avLst/>
          </a:prstGeom>
          <a:noFill/>
        </p:spPr>
        <p:txBody>
          <a:bodyPr wrap="square" rtlCol="0">
            <a:spAutoFit/>
          </a:bodyPr>
          <a:lstStyle/>
          <a:p>
            <a:r>
              <a:rPr lang="it-IT" dirty="0"/>
              <a:t>(*) Corrado </a:t>
            </a:r>
            <a:r>
              <a:rPr lang="it-IT" dirty="0" err="1"/>
              <a:t>Gini</a:t>
            </a:r>
            <a:r>
              <a:rPr lang="it-IT" dirty="0"/>
              <a:t> è nato a Motta di Livenza (VE) nel 1884 e muore nel</a:t>
            </a:r>
          </a:p>
          <a:p>
            <a:r>
              <a:rPr lang="it-IT" dirty="0"/>
              <a:t>1965 a Roma.</a:t>
            </a:r>
          </a:p>
        </p:txBody>
      </p:sp>
    </p:spTree>
    <p:extLst>
      <p:ext uri="{BB962C8B-B14F-4D97-AF65-F5344CB8AC3E}">
        <p14:creationId xmlns:p14="http://schemas.microsoft.com/office/powerpoint/2010/main" val="65237111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GB" dirty="0" err="1"/>
              <a:t>Indice</a:t>
            </a:r>
            <a:r>
              <a:rPr lang="en-GB" dirty="0"/>
              <a:t> di Gini</a:t>
            </a:r>
          </a:p>
        </p:txBody>
      </p:sp>
      <p:sp>
        <p:nvSpPr>
          <p:cNvPr id="329731" name="Rectangle 3"/>
          <p:cNvSpPr>
            <a:spLocks noGrp="1" noChangeArrowheads="1"/>
          </p:cNvSpPr>
          <p:nvPr>
            <p:ph type="body" idx="1"/>
          </p:nvPr>
        </p:nvSpPr>
        <p:spPr/>
        <p:txBody>
          <a:bodyPr>
            <a:normAutofit fontScale="92500" lnSpcReduction="20000"/>
          </a:bodyPr>
          <a:lstStyle/>
          <a:p>
            <a:r>
              <a:rPr lang="it-IT" dirty="0"/>
              <a:t>L’indice di Gini è calcolato come il rapporto tra l’area compresa tra la diagonale (la linea di </a:t>
            </a:r>
            <a:r>
              <a:rPr lang="it-IT" dirty="0" err="1"/>
              <a:t>equidistribuzione</a:t>
            </a:r>
            <a:r>
              <a:rPr lang="it-IT" dirty="0"/>
              <a:t>, retta a 45°) e la curva di Lorenz, e l’area del triangolo sottesa alla diagonale. Utilizzando la simbologia riportata nella Figura 2.2 (</a:t>
            </a:r>
            <a:r>
              <a:rPr lang="it-IT" dirty="0">
                <a:hlinkClick r:id="rId3" action="ppaction://hlinksldjump"/>
              </a:rPr>
              <a:t>slide </a:t>
            </a:r>
            <a:r>
              <a:rPr lang="it-IT" dirty="0"/>
              <a:t>22):</a:t>
            </a:r>
          </a:p>
          <a:p>
            <a:r>
              <a:rPr lang="it-IT" dirty="0"/>
              <a:t>														 (2.21)</a:t>
            </a:r>
          </a:p>
          <a:p>
            <a:endParaRPr lang="it-IT" dirty="0"/>
          </a:p>
          <a:p>
            <a:r>
              <a:rPr lang="it-IT" dirty="0"/>
              <a:t>Poiché l’area (A+B) e pari a ½, allora possiamo riscrivere: </a:t>
            </a:r>
          </a:p>
          <a:p>
            <a:r>
              <a:rPr lang="it-IT" b="1" dirty="0"/>
              <a:t>G</a:t>
            </a:r>
            <a:r>
              <a:rPr lang="it-IT" dirty="0"/>
              <a:t>=2A=2(1/2-B)=</a:t>
            </a:r>
            <a:r>
              <a:rPr lang="it-IT" b="1" dirty="0"/>
              <a:t>1-2B</a:t>
            </a:r>
            <a:r>
              <a:rPr lang="it-IT" dirty="0"/>
              <a:t>. Se il reddito fosse distribuito in modo perfettamente omogeneo tra i possessori di reddito, la curva di Lorenz corrisponderebbe alla bisettrice, A=0 e G=0. Se invece tutto il reddito appartenesse ad un solo individuo, l’area B sarebbe uguale a 0 e l’area A sarebbe uguale a ½, da cui G=1.</a:t>
            </a:r>
          </a:p>
        </p:txBody>
      </p:sp>
      <p:sp>
        <p:nvSpPr>
          <p:cNvPr id="6" name="Segnaposto numero diapositiva 5"/>
          <p:cNvSpPr>
            <a:spLocks noGrp="1"/>
          </p:cNvSpPr>
          <p:nvPr>
            <p:ph type="sldNum" sz="quarter" idx="12"/>
          </p:nvPr>
        </p:nvSpPr>
        <p:spPr/>
        <p:txBody>
          <a:bodyPr/>
          <a:lstStyle/>
          <a:p>
            <a:fld id="{04DC1E01-E304-41B3-A83D-6CCBE6E6DF07}" type="slidenum">
              <a:rPr lang="it-IT" smtClean="0"/>
              <a:pPr/>
              <a:t>33</a:t>
            </a:fld>
            <a:endParaRPr lang="it-IT"/>
          </a:p>
        </p:txBody>
      </p:sp>
      <p:sp>
        <p:nvSpPr>
          <p:cNvPr id="329733" name="Rectangle 5"/>
          <p:cNvSpPr>
            <a:spLocks noChangeArrowheads="1"/>
          </p:cNvSpPr>
          <p:nvPr/>
        </p:nvSpPr>
        <p:spPr bwMode="auto">
          <a:xfrm>
            <a:off x="1524001" y="3049072"/>
            <a:ext cx="184731" cy="369332"/>
          </a:xfrm>
          <a:prstGeom prst="rect">
            <a:avLst/>
          </a:prstGeom>
          <a:noFill/>
          <a:ln w="9525">
            <a:noFill/>
            <a:miter lim="800000"/>
            <a:headEnd/>
            <a:tailEnd/>
          </a:ln>
          <a:effectLst/>
        </p:spPr>
        <p:txBody>
          <a:bodyPr wrap="none" anchor="ctr">
            <a:spAutoFit/>
          </a:bodyPr>
          <a:lstStyle/>
          <a:p>
            <a:endParaRPr lang="it-IT"/>
          </a:p>
        </p:txBody>
      </p:sp>
      <p:graphicFrame>
        <p:nvGraphicFramePr>
          <p:cNvPr id="329732" name="Object 4"/>
          <p:cNvGraphicFramePr>
            <a:graphicFrameLocks noChangeAspect="1"/>
          </p:cNvGraphicFramePr>
          <p:nvPr>
            <p:extLst/>
          </p:nvPr>
        </p:nvGraphicFramePr>
        <p:xfrm>
          <a:off x="5303837" y="3177422"/>
          <a:ext cx="1584325" cy="889000"/>
        </p:xfrm>
        <a:graphic>
          <a:graphicData uri="http://schemas.openxmlformats.org/presentationml/2006/ole">
            <mc:AlternateContent xmlns:mc="http://schemas.openxmlformats.org/markup-compatibility/2006">
              <mc:Choice xmlns:v="urn:schemas-microsoft-com:vml" Requires="v">
                <p:oleObj spid="_x0000_s2064" name="Equation" r:id="rId4" imgW="698197" imgH="393529" progId="Equation.3">
                  <p:embed/>
                </p:oleObj>
              </mc:Choice>
              <mc:Fallback>
                <p:oleObj name="Equation" r:id="rId4" imgW="698197" imgH="393529" progId="Equation.3">
                  <p:embed/>
                  <p:pic>
                    <p:nvPicPr>
                      <p:cNvPr id="32973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837" y="3177422"/>
                        <a:ext cx="1584325"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93954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pPr eaLnBrk="1" hangingPunct="1"/>
            <a:r>
              <a:rPr lang="it-IT" sz="2800" b="1"/>
              <a:t>CALCOLO DEL VALORE NUMERICO DEL RAPPORTO DI CONCENTRAZIONE</a:t>
            </a:r>
            <a:r>
              <a:rPr lang="it-IT"/>
              <a:t> </a:t>
            </a:r>
          </a:p>
        </p:txBody>
      </p:sp>
      <p:sp>
        <p:nvSpPr>
          <p:cNvPr id="54275" name="Rectangle 3"/>
          <p:cNvSpPr>
            <a:spLocks noGrp="1" noChangeArrowheads="1"/>
          </p:cNvSpPr>
          <p:nvPr>
            <p:ph idx="1"/>
          </p:nvPr>
        </p:nvSpPr>
        <p:spPr/>
        <p:txBody>
          <a:bodyPr>
            <a:normAutofit fontScale="92500" lnSpcReduction="10000"/>
          </a:bodyPr>
          <a:lstStyle/>
          <a:p>
            <a:pPr eaLnBrk="1" hangingPunct="1">
              <a:buFont typeface="Wingdings" pitchFamily="2" charset="2"/>
              <a:buNone/>
            </a:pPr>
            <a:r>
              <a:rPr lang="it-IT" sz="2700" dirty="0"/>
              <a:t>In base alle considerazioni precedenti, si può definire “area di concentrazione effettiva” la parte del triangolo OAB compresa tra il segmento di </a:t>
            </a:r>
            <a:r>
              <a:rPr lang="it-IT" sz="2700" dirty="0" err="1"/>
              <a:t>equidistribuzione</a:t>
            </a:r>
            <a:r>
              <a:rPr lang="it-IT" sz="2700" dirty="0"/>
              <a:t> (C) e la spezzata di concentrazione.</a:t>
            </a:r>
          </a:p>
          <a:p>
            <a:pPr eaLnBrk="1" hangingPunct="1">
              <a:buFont typeface="Wingdings" pitchFamily="2" charset="2"/>
              <a:buNone/>
            </a:pPr>
            <a:r>
              <a:rPr lang="it-IT" sz="2700" dirty="0"/>
              <a:t> Come s’è detto nella definizione, il rapporto di concentrazione è il quoziente tra l’area di concentrazione effettiva e l’area di massima concentrazione (area del triangolo OAB).</a:t>
            </a:r>
          </a:p>
          <a:p>
            <a:pPr eaLnBrk="1" hangingPunct="1">
              <a:buFont typeface="Wingdings" pitchFamily="2" charset="2"/>
              <a:buNone/>
            </a:pPr>
            <a:r>
              <a:rPr lang="it-IT" sz="2700" dirty="0"/>
              <a:t>Gli esempi visti in aula li trovate nei </a:t>
            </a:r>
            <a:r>
              <a:rPr lang="it-IT" sz="2700" b="1" dirty="0" err="1"/>
              <a:t>files</a:t>
            </a:r>
            <a:r>
              <a:rPr lang="it-IT" sz="2700" b="1" dirty="0"/>
              <a:t> Excel di </a:t>
            </a:r>
            <a:r>
              <a:rPr lang="it-IT" sz="2700" b="1" dirty="0" err="1"/>
              <a:t>moodle</a:t>
            </a:r>
            <a:endParaRPr lang="it-IT" sz="2700" b="1" dirty="0"/>
          </a:p>
          <a:p>
            <a:pPr>
              <a:buNone/>
            </a:pPr>
            <a:r>
              <a:rPr lang="it-IT" sz="2700" dirty="0"/>
              <a:t>L’uso dell’indicatore: </a:t>
            </a:r>
            <a:r>
              <a:rPr lang="it-IT" sz="2700" dirty="0">
                <a:hlinkClick r:id="rId2"/>
              </a:rPr>
              <a:t>https://osservatoriocpi.unicatt.it/ocpi-pubblicazioni-come-e-cambiata-la-distribuzione-del-reddito-in-italia-dagli-anni-ottanta</a:t>
            </a:r>
            <a:r>
              <a:rPr lang="it-IT" sz="2700" dirty="0"/>
              <a:t> </a:t>
            </a:r>
          </a:p>
          <a:p>
            <a:pPr>
              <a:buNone/>
            </a:pPr>
            <a:r>
              <a:rPr lang="it-IT" sz="2700" dirty="0">
                <a:hlinkClick r:id="rId3"/>
              </a:rPr>
              <a:t>https://www.bancaditalia.it/pubblicazioni/qef/2013-0208/QEF_208.pdf</a:t>
            </a:r>
            <a:r>
              <a:rPr lang="it-IT" sz="2700" dirty="0"/>
              <a:t> </a:t>
            </a:r>
          </a:p>
          <a:p>
            <a:pPr>
              <a:buNone/>
            </a:pPr>
            <a:r>
              <a:rPr lang="it-IT" sz="2700" dirty="0"/>
              <a:t>E per i </a:t>
            </a:r>
            <a:r>
              <a:rPr lang="it-IT" sz="2700" dirty="0" err="1"/>
              <a:t>working</a:t>
            </a:r>
            <a:r>
              <a:rPr lang="it-IT" sz="2700" dirty="0"/>
              <a:t> </a:t>
            </a:r>
            <a:r>
              <a:rPr lang="it-IT" sz="2700" dirty="0" err="1"/>
              <a:t>poor</a:t>
            </a:r>
            <a:r>
              <a:rPr lang="it-IT" sz="2700" dirty="0"/>
              <a:t>: </a:t>
            </a:r>
            <a:r>
              <a:rPr lang="it-IT" sz="2400" dirty="0">
                <a:hlinkClick r:id="rId4"/>
              </a:rPr>
              <a:t>QEF_503_19.pdf (bancaditalia.it)</a:t>
            </a:r>
            <a:endParaRPr lang="it-IT" sz="2700" dirty="0"/>
          </a:p>
        </p:txBody>
      </p:sp>
      <p:sp>
        <p:nvSpPr>
          <p:cNvPr id="54276" name="Segnaposto numero diapositiva 5"/>
          <p:cNvSpPr>
            <a:spLocks noGrp="1"/>
          </p:cNvSpPr>
          <p:nvPr>
            <p:ph type="sldNum" sz="quarter" idx="4294967295"/>
          </p:nvPr>
        </p:nvSpPr>
        <p:spPr>
          <a:xfrm>
            <a:off x="8077200" y="6248400"/>
            <a:ext cx="2133600" cy="457200"/>
          </a:xfrm>
          <a:prstGeom prst="rect">
            <a:avLst/>
          </a:prstGeom>
          <a:noFill/>
        </p:spPr>
        <p:txBody>
          <a:bodyPr/>
          <a:lstStyle/>
          <a:p>
            <a:fld id="{CF1A7879-9620-45D0-9ADC-E702755C1F0A}" type="slidenum">
              <a:rPr lang="it-IT" smtClean="0"/>
              <a:pPr/>
              <a:t>34</a:t>
            </a:fld>
            <a:endParaRPr lang="it-IT"/>
          </a:p>
        </p:txBody>
      </p:sp>
    </p:spTree>
    <p:extLst>
      <p:ext uri="{BB962C8B-B14F-4D97-AF65-F5344CB8AC3E}">
        <p14:creationId xmlns:p14="http://schemas.microsoft.com/office/powerpoint/2010/main" val="328317479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olo 3"/>
          <p:cNvSpPr>
            <a:spLocks noGrp="1"/>
          </p:cNvSpPr>
          <p:nvPr>
            <p:ph type="title"/>
          </p:nvPr>
        </p:nvSpPr>
        <p:spPr>
          <a:xfrm>
            <a:off x="2133600" y="762000"/>
            <a:ext cx="7467600" cy="1143000"/>
          </a:xfrm>
        </p:spPr>
        <p:txBody>
          <a:bodyPr>
            <a:normAutofit/>
          </a:bodyPr>
          <a:lstStyle/>
          <a:p>
            <a:pPr eaLnBrk="1" hangingPunct="1"/>
            <a:r>
              <a:rPr lang="it-IT" sz="3600" dirty="0"/>
              <a:t>La distribuzione delle disuguaglianze nel mondo, 2009 e </a:t>
            </a:r>
            <a:r>
              <a:rPr lang="it-IT" sz="3600" dirty="0">
                <a:hlinkClick r:id="rId2"/>
              </a:rPr>
              <a:t>2016-2019</a:t>
            </a:r>
            <a:endParaRPr lang="it-IT" sz="3600" dirty="0"/>
          </a:p>
        </p:txBody>
      </p:sp>
      <p:sp>
        <p:nvSpPr>
          <p:cNvPr id="4" name="Segnaposto numero diapositiva 3"/>
          <p:cNvSpPr>
            <a:spLocks noGrp="1"/>
          </p:cNvSpPr>
          <p:nvPr>
            <p:ph type="sldNum" sz="quarter" idx="11"/>
          </p:nvPr>
        </p:nvSpPr>
        <p:spPr/>
        <p:txBody>
          <a:bodyPr/>
          <a:lstStyle/>
          <a:p>
            <a:fld id="{40CCFDFA-F06F-4F89-A68E-87D1773395A8}" type="slidenum">
              <a:rPr lang="it-IT" smtClean="0"/>
              <a:pPr/>
              <a:t>35</a:t>
            </a:fld>
            <a:endParaRPr lang="it-IT"/>
          </a:p>
        </p:txBody>
      </p:sp>
      <p:pic>
        <p:nvPicPr>
          <p:cNvPr id="5" name="Picture 2" descr="http://upload.wikimedia.org/wikipedia/commons/c/c5/GINIretouchedcolors.png"/>
          <p:cNvPicPr>
            <a:picLocks noChangeAspect="1" noChangeArrowheads="1"/>
          </p:cNvPicPr>
          <p:nvPr/>
        </p:nvPicPr>
        <p:blipFill>
          <a:blip r:embed="rId3" cstate="print"/>
          <a:srcRect/>
          <a:stretch>
            <a:fillRect/>
          </a:stretch>
        </p:blipFill>
        <p:spPr bwMode="auto">
          <a:xfrm>
            <a:off x="1621728" y="2290128"/>
            <a:ext cx="9101137" cy="3992563"/>
          </a:xfrm>
          <a:prstGeom prst="rect">
            <a:avLst/>
          </a:prstGeom>
          <a:noFill/>
          <a:ln w="9525">
            <a:noFill/>
            <a:miter lim="800000"/>
            <a:headEnd/>
            <a:tailEnd/>
          </a:ln>
        </p:spPr>
      </p:pic>
      <p:sp>
        <p:nvSpPr>
          <p:cNvPr id="3" name="CasellaDiTesto 2"/>
          <p:cNvSpPr txBox="1"/>
          <p:nvPr/>
        </p:nvSpPr>
        <p:spPr>
          <a:xfrm>
            <a:off x="1152144" y="6356350"/>
            <a:ext cx="1920240" cy="369332"/>
          </a:xfrm>
          <a:prstGeom prst="rect">
            <a:avLst/>
          </a:prstGeom>
          <a:noFill/>
        </p:spPr>
        <p:txBody>
          <a:bodyPr wrap="square" rtlCol="0">
            <a:spAutoFit/>
          </a:bodyPr>
          <a:lstStyle/>
          <a:p>
            <a:r>
              <a:rPr lang="it-IT" dirty="0"/>
              <a:t>E tra i Paesi </a:t>
            </a:r>
            <a:r>
              <a:rPr lang="it-IT" dirty="0">
                <a:hlinkClick r:id="rId4"/>
              </a:rPr>
              <a:t>OCSE</a:t>
            </a:r>
            <a:endParaRPr lang="en-US" dirty="0"/>
          </a:p>
        </p:txBody>
      </p:sp>
    </p:spTree>
    <p:extLst>
      <p:ext uri="{BB962C8B-B14F-4D97-AF65-F5344CB8AC3E}">
        <p14:creationId xmlns:p14="http://schemas.microsoft.com/office/powerpoint/2010/main" val="31907489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641EAC-B987-405E-A18C-6FD2637D0EE0}"/>
              </a:ext>
            </a:extLst>
          </p:cNvPr>
          <p:cNvSpPr>
            <a:spLocks noGrp="1"/>
          </p:cNvSpPr>
          <p:nvPr>
            <p:ph type="title"/>
          </p:nvPr>
        </p:nvSpPr>
        <p:spPr/>
        <p:txBody>
          <a:bodyPr/>
          <a:lstStyle/>
          <a:p>
            <a:r>
              <a:rPr lang="it-IT" dirty="0"/>
              <a:t>La formulazione del rapporto di Gini e qualche esempio</a:t>
            </a:r>
          </a:p>
        </p:txBody>
      </p:sp>
      <p:sp>
        <p:nvSpPr>
          <p:cNvPr id="3" name="Segnaposto contenuto 2">
            <a:extLst>
              <a:ext uri="{FF2B5EF4-FFF2-40B4-BE49-F238E27FC236}">
                <a16:creationId xmlns:a16="http://schemas.microsoft.com/office/drawing/2014/main" id="{C933F6A9-EF17-44CD-83DE-041DC153F20A}"/>
              </a:ext>
            </a:extLst>
          </p:cNvPr>
          <p:cNvSpPr>
            <a:spLocks noGrp="1"/>
          </p:cNvSpPr>
          <p:nvPr>
            <p:ph idx="1"/>
          </p:nvPr>
        </p:nvSpPr>
        <p:spPr>
          <a:xfrm>
            <a:off x="838200" y="1825625"/>
            <a:ext cx="10515600" cy="4540946"/>
          </a:xfrm>
        </p:spPr>
        <p:txBody>
          <a:bodyPr>
            <a:normAutofit lnSpcReduction="10000"/>
          </a:bodyPr>
          <a:lstStyle/>
          <a:p>
            <a:r>
              <a:rPr lang="it-IT" dirty="0"/>
              <a:t>Riassumendo, il rapporto di concentrazione può essere così formulato: ad incrementi costanti della popolazione (es. decili o centili) </a:t>
            </a:r>
            <a:r>
              <a:rPr lang="it-IT" dirty="0" err="1"/>
              <a:t>p</a:t>
            </a:r>
            <a:r>
              <a:rPr lang="it-IT" baseline="-25000" dirty="0" err="1"/>
              <a:t>i</a:t>
            </a:r>
            <a:r>
              <a:rPr lang="it-IT" dirty="0"/>
              <a:t> corrispondono incrementi crescenti di reddito (</a:t>
            </a:r>
            <a:r>
              <a:rPr lang="it-IT" dirty="0" err="1"/>
              <a:t>q</a:t>
            </a:r>
            <a:r>
              <a:rPr lang="it-IT" baseline="-25000" dirty="0" err="1"/>
              <a:t>i</a:t>
            </a:r>
            <a:r>
              <a:rPr lang="it-IT" dirty="0"/>
              <a:t>), quindi</a:t>
            </a:r>
          </a:p>
          <a:p>
            <a:endParaRPr lang="it-IT" dirty="0"/>
          </a:p>
          <a:p>
            <a:endParaRPr lang="it-IT" dirty="0"/>
          </a:p>
          <a:p>
            <a:endParaRPr lang="it-IT" dirty="0"/>
          </a:p>
          <a:p>
            <a:r>
              <a:rPr lang="it-IT" dirty="0"/>
              <a:t>I rappresenta il numero di osservazioni, con i=1,…,s-1; </a:t>
            </a:r>
          </a:p>
          <a:p>
            <a:r>
              <a:rPr lang="it-IT" dirty="0"/>
              <a:t>R=0 </a:t>
            </a:r>
            <a:r>
              <a:rPr lang="it-IT" dirty="0" err="1"/>
              <a:t>equidistribuzione</a:t>
            </a:r>
            <a:r>
              <a:rPr lang="it-IT" dirty="0"/>
              <a:t> e </a:t>
            </a:r>
          </a:p>
          <a:p>
            <a:r>
              <a:rPr lang="it-IT" dirty="0"/>
              <a:t>R=1 massima concentrazione, mentre il valore di massima concentrazione dell’area=1/2</a:t>
            </a:r>
          </a:p>
          <a:p>
            <a:pPr lvl="1"/>
            <a:endParaRPr lang="it-IT" dirty="0"/>
          </a:p>
        </p:txBody>
      </p:sp>
      <p:pic>
        <p:nvPicPr>
          <p:cNvPr id="4" name="Immagine 3">
            <a:extLst>
              <a:ext uri="{FF2B5EF4-FFF2-40B4-BE49-F238E27FC236}">
                <a16:creationId xmlns:a16="http://schemas.microsoft.com/office/drawing/2014/main" id="{03B30C3E-BEA1-4808-8736-569C736B82F6}"/>
              </a:ext>
            </a:extLst>
          </p:cNvPr>
          <p:cNvPicPr>
            <a:picLocks noChangeAspect="1"/>
          </p:cNvPicPr>
          <p:nvPr/>
        </p:nvPicPr>
        <p:blipFill>
          <a:blip r:embed="rId2"/>
          <a:stretch>
            <a:fillRect/>
          </a:stretch>
        </p:blipFill>
        <p:spPr>
          <a:xfrm>
            <a:off x="3465591" y="2865120"/>
            <a:ext cx="2198666" cy="1469966"/>
          </a:xfrm>
          <a:prstGeom prst="rect">
            <a:avLst/>
          </a:prstGeom>
        </p:spPr>
      </p:pic>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13A7C87A-80B5-451D-B5FE-D97E6528988F}"/>
                  </a:ext>
                </a:extLst>
              </p:cNvPr>
              <p:cNvSpPr txBox="1"/>
              <p:nvPr/>
            </p:nvSpPr>
            <p:spPr>
              <a:xfrm>
                <a:off x="5770207" y="3364468"/>
                <a:ext cx="196082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𝑐𝑜𝑛</m:t>
                      </m:r>
                      <m:r>
                        <a:rPr lang="it-IT" sz="2000" b="0" i="1" smtClean="0">
                          <a:latin typeface="Cambria Math" panose="02040503050406030204" pitchFamily="18" charset="0"/>
                        </a:rPr>
                        <m:t> 0≤</m:t>
                      </m:r>
                      <m:r>
                        <a:rPr lang="it-IT" sz="2000" b="1" i="1" smtClean="0">
                          <a:latin typeface="Cambria Math" panose="02040503050406030204" pitchFamily="18" charset="0"/>
                          <a:ea typeface="Cambria Math" panose="02040503050406030204" pitchFamily="18" charset="0"/>
                        </a:rPr>
                        <m:t>𝑹</m:t>
                      </m:r>
                      <m:r>
                        <a:rPr lang="it-IT" sz="2000" b="0" i="1" smtClean="0">
                          <a:latin typeface="Cambria Math" panose="02040503050406030204" pitchFamily="18" charset="0"/>
                          <a:ea typeface="Cambria Math" panose="02040503050406030204" pitchFamily="18" charset="0"/>
                        </a:rPr>
                        <m:t>≤1</m:t>
                      </m:r>
                    </m:oMath>
                  </m:oMathPara>
                </a14:m>
                <a:endParaRPr lang="it-IT" sz="2000" dirty="0"/>
              </a:p>
            </p:txBody>
          </p:sp>
        </mc:Choice>
        <mc:Fallback xmlns="">
          <p:sp>
            <p:nvSpPr>
              <p:cNvPr id="5" name="CasellaDiTesto 4">
                <a:extLst>
                  <a:ext uri="{FF2B5EF4-FFF2-40B4-BE49-F238E27FC236}">
                    <a16:creationId xmlns:a16="http://schemas.microsoft.com/office/drawing/2014/main" id="{13A7C87A-80B5-451D-B5FE-D97E6528988F}"/>
                  </a:ext>
                </a:extLst>
              </p:cNvPr>
              <p:cNvSpPr txBox="1">
                <a:spLocks noRot="1" noChangeAspect="1" noMove="1" noResize="1" noEditPoints="1" noAdjustHandles="1" noChangeArrowheads="1" noChangeShapeType="1" noTextEdit="1"/>
              </p:cNvSpPr>
              <p:nvPr/>
            </p:nvSpPr>
            <p:spPr>
              <a:xfrm>
                <a:off x="5770207" y="3364468"/>
                <a:ext cx="1960826" cy="400110"/>
              </a:xfrm>
              <a:prstGeom prst="rect">
                <a:avLst/>
              </a:prstGeom>
              <a:blipFill>
                <a:blip r:embed="rId3"/>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014873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811D752-8830-49F6-93B0-F38BD3C6557E}"/>
              </a:ext>
            </a:extLst>
          </p:cNvPr>
          <p:cNvPicPr>
            <a:picLocks noChangeAspect="1"/>
          </p:cNvPicPr>
          <p:nvPr/>
        </p:nvPicPr>
        <p:blipFill>
          <a:blip r:embed="rId2"/>
          <a:stretch>
            <a:fillRect/>
          </a:stretch>
        </p:blipFill>
        <p:spPr>
          <a:xfrm>
            <a:off x="338548" y="244103"/>
            <a:ext cx="6849431" cy="6239746"/>
          </a:xfrm>
          <a:prstGeom prst="rect">
            <a:avLst/>
          </a:prstGeom>
        </p:spPr>
      </p:pic>
      <p:grpSp>
        <p:nvGrpSpPr>
          <p:cNvPr id="14" name="Gruppo 13">
            <a:extLst>
              <a:ext uri="{FF2B5EF4-FFF2-40B4-BE49-F238E27FC236}">
                <a16:creationId xmlns:a16="http://schemas.microsoft.com/office/drawing/2014/main" id="{D14849C5-452A-4192-A3E5-41C59C669D7C}"/>
              </a:ext>
            </a:extLst>
          </p:cNvPr>
          <p:cNvGrpSpPr/>
          <p:nvPr/>
        </p:nvGrpSpPr>
        <p:grpSpPr>
          <a:xfrm>
            <a:off x="7148896" y="420319"/>
            <a:ext cx="4933376" cy="2496435"/>
            <a:chOff x="7148896" y="420319"/>
            <a:chExt cx="4933376" cy="2496435"/>
          </a:xfrm>
        </p:grpSpPr>
        <p:pic>
          <p:nvPicPr>
            <p:cNvPr id="6" name="Immagine 5">
              <a:extLst>
                <a:ext uri="{FF2B5EF4-FFF2-40B4-BE49-F238E27FC236}">
                  <a16:creationId xmlns:a16="http://schemas.microsoft.com/office/drawing/2014/main" id="{640D8563-0BBF-4EA1-BD96-D2BDA1A3C935}"/>
                </a:ext>
              </a:extLst>
            </p:cNvPr>
            <p:cNvPicPr>
              <a:picLocks noChangeAspect="1"/>
            </p:cNvPicPr>
            <p:nvPr/>
          </p:nvPicPr>
          <p:blipFill>
            <a:blip r:embed="rId3"/>
            <a:stretch>
              <a:fillRect/>
            </a:stretch>
          </p:blipFill>
          <p:spPr>
            <a:xfrm>
              <a:off x="7148897" y="938395"/>
              <a:ext cx="4933375" cy="1978359"/>
            </a:xfrm>
            <a:prstGeom prst="rect">
              <a:avLst/>
            </a:prstGeom>
          </p:spPr>
        </p:pic>
        <p:sp>
          <p:nvSpPr>
            <p:cNvPr id="7" name="CasellaDiTesto 6">
              <a:extLst>
                <a:ext uri="{FF2B5EF4-FFF2-40B4-BE49-F238E27FC236}">
                  <a16:creationId xmlns:a16="http://schemas.microsoft.com/office/drawing/2014/main" id="{5F89B073-21CA-401C-BA93-A39295268CCF}"/>
                </a:ext>
              </a:extLst>
            </p:cNvPr>
            <p:cNvSpPr txBox="1"/>
            <p:nvPr/>
          </p:nvSpPr>
          <p:spPr>
            <a:xfrm>
              <a:off x="7148896" y="430564"/>
              <a:ext cx="4933375" cy="507831"/>
            </a:xfrm>
            <a:prstGeom prst="rect">
              <a:avLst/>
            </a:prstGeom>
            <a:solidFill>
              <a:schemeClr val="bg2">
                <a:lumMod val="90000"/>
              </a:schemeClr>
            </a:solidFill>
          </p:spPr>
          <p:txBody>
            <a:bodyPr wrap="square" rtlCol="0">
              <a:spAutoFit/>
            </a:bodyPr>
            <a:lstStyle/>
            <a:p>
              <a:pPr marL="179388" lvl="1" indent="-90488">
                <a:buAutoNum type="alphaLcPeriod" startAt="14"/>
              </a:pPr>
              <a:r>
                <a:rPr lang="it-IT" sz="900" b="1" dirty="0"/>
                <a:t>              Reddito                 Popolazione         Reddito                    </a:t>
              </a:r>
              <a:r>
                <a:rPr lang="it-IT" sz="900" b="1" dirty="0" err="1"/>
                <a:t>Freq</a:t>
              </a:r>
              <a:r>
                <a:rPr lang="it-IT" sz="900" b="1" dirty="0"/>
                <a:t>. Cumulata          </a:t>
              </a:r>
              <a:r>
                <a:rPr lang="it-IT" sz="900" b="1" dirty="0" err="1"/>
                <a:t>Freq.Cumulata</a:t>
              </a:r>
              <a:r>
                <a:rPr lang="it-IT" sz="900" b="1" dirty="0"/>
                <a:t> 	                    cumulata              cumulato                 popolazione (</a:t>
              </a:r>
              <a:r>
                <a:rPr lang="it-IT" sz="900" b="1" dirty="0" err="1"/>
                <a:t>pi</a:t>
              </a:r>
              <a:r>
                <a:rPr lang="it-IT" sz="900" b="1" dirty="0"/>
                <a:t>)         Reddito (</a:t>
              </a:r>
              <a:r>
                <a:rPr lang="it-IT" sz="900" b="1" dirty="0" err="1"/>
                <a:t>qi</a:t>
              </a:r>
              <a:r>
                <a:rPr lang="it-IT" sz="900" b="1" dirty="0"/>
                <a:t>)</a:t>
              </a:r>
            </a:p>
            <a:p>
              <a:pPr marL="228600" indent="-228600">
                <a:buAutoNum type="alphaLcPeriod" startAt="14"/>
              </a:pPr>
              <a:endParaRPr lang="it-IT" sz="900" dirty="0"/>
            </a:p>
          </p:txBody>
        </p:sp>
        <p:cxnSp>
          <p:nvCxnSpPr>
            <p:cNvPr id="9" name="Connettore diritto 8">
              <a:extLst>
                <a:ext uri="{FF2B5EF4-FFF2-40B4-BE49-F238E27FC236}">
                  <a16:creationId xmlns:a16="http://schemas.microsoft.com/office/drawing/2014/main" id="{B780FFC0-0EE9-4215-9519-713D6FD69FF1}"/>
                </a:ext>
              </a:extLst>
            </p:cNvPr>
            <p:cNvCxnSpPr/>
            <p:nvPr/>
          </p:nvCxnSpPr>
          <p:spPr>
            <a:xfrm flipV="1">
              <a:off x="7705344" y="420319"/>
              <a:ext cx="0" cy="528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54F33683-FB21-4A6B-879C-B1A206CE5599}"/>
                </a:ext>
              </a:extLst>
            </p:cNvPr>
            <p:cNvCxnSpPr/>
            <p:nvPr/>
          </p:nvCxnSpPr>
          <p:spPr>
            <a:xfrm flipV="1">
              <a:off x="8487664" y="430564"/>
              <a:ext cx="0" cy="528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6667DB04-E3E9-4489-8FA7-1E541B2CF939}"/>
                </a:ext>
              </a:extLst>
            </p:cNvPr>
            <p:cNvCxnSpPr/>
            <p:nvPr/>
          </p:nvCxnSpPr>
          <p:spPr>
            <a:xfrm flipV="1">
              <a:off x="9324848" y="430564"/>
              <a:ext cx="0" cy="528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12513A60-87A4-4F45-9850-473D7E4D43D3}"/>
                </a:ext>
              </a:extLst>
            </p:cNvPr>
            <p:cNvCxnSpPr/>
            <p:nvPr/>
          </p:nvCxnSpPr>
          <p:spPr>
            <a:xfrm flipV="1">
              <a:off x="10222992" y="430564"/>
              <a:ext cx="0" cy="528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B2ABBB11-21AE-4A46-87B9-DCBF03F9581D}"/>
                </a:ext>
              </a:extLst>
            </p:cNvPr>
            <p:cNvCxnSpPr/>
            <p:nvPr/>
          </p:nvCxnSpPr>
          <p:spPr>
            <a:xfrm flipV="1">
              <a:off x="11214608" y="430564"/>
              <a:ext cx="0" cy="528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CasellaDiTesto 14">
            <a:extLst>
              <a:ext uri="{FF2B5EF4-FFF2-40B4-BE49-F238E27FC236}">
                <a16:creationId xmlns:a16="http://schemas.microsoft.com/office/drawing/2014/main" id="{6CFC2BEC-D38C-4AFA-AF0A-C8CA170F94C0}"/>
              </a:ext>
            </a:extLst>
          </p:cNvPr>
          <p:cNvSpPr txBox="1"/>
          <p:nvPr/>
        </p:nvSpPr>
        <p:spPr>
          <a:xfrm>
            <a:off x="7514336" y="3218688"/>
            <a:ext cx="4198112" cy="3416320"/>
          </a:xfrm>
          <a:prstGeom prst="rect">
            <a:avLst/>
          </a:prstGeom>
          <a:noFill/>
        </p:spPr>
        <p:txBody>
          <a:bodyPr wrap="square" rtlCol="0">
            <a:spAutoFit/>
          </a:bodyPr>
          <a:lstStyle/>
          <a:p>
            <a:r>
              <a:rPr lang="it-IT" dirty="0"/>
              <a:t>Consideriamo l’area B1: i vertici del lato obliquo sono (0,125; 0,006) e (0,250 e 0,018), quindi la base minore (b) è 0,006 e quella maggiore (B) è 0,018; l’altezza (h) sarà la differenza tra i due punti  </a:t>
            </a:r>
          </a:p>
          <a:p>
            <a:r>
              <a:rPr lang="it-IT" dirty="0"/>
              <a:t>0,250-0,125=0,125</a:t>
            </a:r>
          </a:p>
          <a:p>
            <a:endParaRPr lang="it-IT" dirty="0"/>
          </a:p>
          <a:p>
            <a:endParaRPr lang="it-IT" dirty="0"/>
          </a:p>
          <a:p>
            <a:endParaRPr lang="it-IT" dirty="0"/>
          </a:p>
          <a:p>
            <a:r>
              <a:rPr lang="it-IT" dirty="0"/>
              <a:t>Sommando tutte le aree B1-B7 otteniamo l’area B al di sotto della curva di Lorenz. Per ottenere R=1-2B=1-(2*0,181)=0,638</a:t>
            </a:r>
          </a:p>
        </p:txBody>
      </p:sp>
      <p:cxnSp>
        <p:nvCxnSpPr>
          <p:cNvPr id="21" name="Connettore diritto 20">
            <a:extLst>
              <a:ext uri="{FF2B5EF4-FFF2-40B4-BE49-F238E27FC236}">
                <a16:creationId xmlns:a16="http://schemas.microsoft.com/office/drawing/2014/main" id="{79186FA1-DA72-432E-A40D-5427BD502744}"/>
              </a:ext>
            </a:extLst>
          </p:cNvPr>
          <p:cNvCxnSpPr>
            <a:cxnSpLocks/>
          </p:cNvCxnSpPr>
          <p:nvPr/>
        </p:nvCxnSpPr>
        <p:spPr>
          <a:xfrm flipV="1">
            <a:off x="1731264" y="5242560"/>
            <a:ext cx="0" cy="621792"/>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Connettore diritto 21">
            <a:extLst>
              <a:ext uri="{FF2B5EF4-FFF2-40B4-BE49-F238E27FC236}">
                <a16:creationId xmlns:a16="http://schemas.microsoft.com/office/drawing/2014/main" id="{EBB84E46-9191-4227-9753-0EF50E13E232}"/>
              </a:ext>
            </a:extLst>
          </p:cNvPr>
          <p:cNvCxnSpPr>
            <a:cxnSpLocks/>
          </p:cNvCxnSpPr>
          <p:nvPr/>
        </p:nvCxnSpPr>
        <p:spPr>
          <a:xfrm flipV="1">
            <a:off x="2493264" y="4555744"/>
            <a:ext cx="0" cy="1221232"/>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Connettore diritto 24">
            <a:extLst>
              <a:ext uri="{FF2B5EF4-FFF2-40B4-BE49-F238E27FC236}">
                <a16:creationId xmlns:a16="http://schemas.microsoft.com/office/drawing/2014/main" id="{8EE1DCEF-E8E1-4B08-999D-38B00D1996AB}"/>
              </a:ext>
            </a:extLst>
          </p:cNvPr>
          <p:cNvCxnSpPr>
            <a:cxnSpLocks/>
          </p:cNvCxnSpPr>
          <p:nvPr/>
        </p:nvCxnSpPr>
        <p:spPr>
          <a:xfrm flipH="1">
            <a:off x="1028192" y="4555744"/>
            <a:ext cx="1465072" cy="0"/>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Connettore diritto 27">
            <a:extLst>
              <a:ext uri="{FF2B5EF4-FFF2-40B4-BE49-F238E27FC236}">
                <a16:creationId xmlns:a16="http://schemas.microsoft.com/office/drawing/2014/main" id="{255C2F34-3DE1-4383-BCCD-D16313D849E5}"/>
              </a:ext>
            </a:extLst>
          </p:cNvPr>
          <p:cNvCxnSpPr>
            <a:cxnSpLocks/>
          </p:cNvCxnSpPr>
          <p:nvPr/>
        </p:nvCxnSpPr>
        <p:spPr>
          <a:xfrm flipH="1">
            <a:off x="1028192" y="5242560"/>
            <a:ext cx="703072" cy="0"/>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0" name="Callout: linea 29">
            <a:extLst>
              <a:ext uri="{FF2B5EF4-FFF2-40B4-BE49-F238E27FC236}">
                <a16:creationId xmlns:a16="http://schemas.microsoft.com/office/drawing/2014/main" id="{8B002BC3-B31A-482E-8C64-F754EB8775CB}"/>
              </a:ext>
            </a:extLst>
          </p:cNvPr>
          <p:cNvSpPr/>
          <p:nvPr/>
        </p:nvSpPr>
        <p:spPr>
          <a:xfrm>
            <a:off x="442975" y="4973014"/>
            <a:ext cx="552703" cy="269546"/>
          </a:xfrm>
          <a:prstGeom prst="borderCallout1">
            <a:avLst>
              <a:gd name="adj1" fmla="val 104690"/>
              <a:gd name="adj2" fmla="val 98646"/>
              <a:gd name="adj3" fmla="val 101946"/>
              <a:gd name="adj4" fmla="val 1112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latin typeface="Arial" panose="020B0604020202020204" pitchFamily="34" charset="0"/>
                <a:cs typeface="Arial" panose="020B0604020202020204" pitchFamily="34" charset="0"/>
              </a:rPr>
              <a:t>0,125</a:t>
            </a:r>
          </a:p>
        </p:txBody>
      </p:sp>
      <p:sp>
        <p:nvSpPr>
          <p:cNvPr id="31" name="Callout: linea 30">
            <a:extLst>
              <a:ext uri="{FF2B5EF4-FFF2-40B4-BE49-F238E27FC236}">
                <a16:creationId xmlns:a16="http://schemas.microsoft.com/office/drawing/2014/main" id="{481C7792-76B9-486A-A9D2-1EB281F11861}"/>
              </a:ext>
            </a:extLst>
          </p:cNvPr>
          <p:cNvSpPr/>
          <p:nvPr/>
        </p:nvSpPr>
        <p:spPr>
          <a:xfrm>
            <a:off x="425483" y="4420971"/>
            <a:ext cx="552703" cy="269546"/>
          </a:xfrm>
          <a:prstGeom prst="borderCallout1">
            <a:avLst>
              <a:gd name="adj1" fmla="val 104690"/>
              <a:gd name="adj2" fmla="val 98646"/>
              <a:gd name="adj3" fmla="val 101946"/>
              <a:gd name="adj4" fmla="val 1112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latin typeface="Arial" panose="020B0604020202020204" pitchFamily="34" charset="0"/>
                <a:cs typeface="Arial" panose="020B0604020202020204" pitchFamily="34" charset="0"/>
              </a:rPr>
              <a:t>0,250</a:t>
            </a:r>
          </a:p>
        </p:txBody>
      </p:sp>
      <p:sp>
        <p:nvSpPr>
          <p:cNvPr id="33" name="Parentesi graffa chiusa 32">
            <a:extLst>
              <a:ext uri="{FF2B5EF4-FFF2-40B4-BE49-F238E27FC236}">
                <a16:creationId xmlns:a16="http://schemas.microsoft.com/office/drawing/2014/main" id="{A9B78D29-ACCE-4F89-BFB3-5C4DDB8CF470}"/>
              </a:ext>
            </a:extLst>
          </p:cNvPr>
          <p:cNvSpPr/>
          <p:nvPr/>
        </p:nvSpPr>
        <p:spPr>
          <a:xfrm>
            <a:off x="1060704" y="4555744"/>
            <a:ext cx="101583" cy="65023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4" name="CasellaDiTesto 33">
            <a:extLst>
              <a:ext uri="{FF2B5EF4-FFF2-40B4-BE49-F238E27FC236}">
                <a16:creationId xmlns:a16="http://schemas.microsoft.com/office/drawing/2014/main" id="{AEB1E15B-B604-4AFC-9691-3692B960FA84}"/>
              </a:ext>
            </a:extLst>
          </p:cNvPr>
          <p:cNvSpPr txBox="1"/>
          <p:nvPr/>
        </p:nvSpPr>
        <p:spPr>
          <a:xfrm>
            <a:off x="1252507" y="4736505"/>
            <a:ext cx="703070" cy="276999"/>
          </a:xfrm>
          <a:prstGeom prst="rect">
            <a:avLst/>
          </a:prstGeom>
          <a:solidFill>
            <a:schemeClr val="accent2">
              <a:lumMod val="40000"/>
              <a:lumOff val="60000"/>
            </a:schemeClr>
          </a:solidFill>
        </p:spPr>
        <p:txBody>
          <a:bodyPr wrap="square" rtlCol="0">
            <a:spAutoFit/>
          </a:bodyPr>
          <a:lstStyle/>
          <a:p>
            <a:r>
              <a:rPr lang="it-IT" sz="1200" b="1" dirty="0"/>
              <a:t>h=0,125</a:t>
            </a:r>
          </a:p>
        </p:txBody>
      </p:sp>
      <mc:AlternateContent xmlns:mc="http://schemas.openxmlformats.org/markup-compatibility/2006">
        <mc:Choice xmlns:a14="http://schemas.microsoft.com/office/drawing/2010/main" Requires="a14">
          <p:sp>
            <p:nvSpPr>
              <p:cNvPr id="35" name="CasellaDiTesto 34">
                <a:extLst>
                  <a:ext uri="{FF2B5EF4-FFF2-40B4-BE49-F238E27FC236}">
                    <a16:creationId xmlns:a16="http://schemas.microsoft.com/office/drawing/2014/main" id="{002B0AA0-DC96-47F9-B804-C25083BF4ADD}"/>
                  </a:ext>
                </a:extLst>
              </p:cNvPr>
              <p:cNvSpPr txBox="1"/>
              <p:nvPr/>
            </p:nvSpPr>
            <p:spPr>
              <a:xfrm>
                <a:off x="7514336" y="5104060"/>
                <a:ext cx="4138152" cy="411138"/>
              </a:xfrm>
              <a:prstGeom prst="rect">
                <a:avLst/>
              </a:prstGeom>
              <a:noFill/>
            </p:spPr>
            <p:txBody>
              <a:bodyPr wrap="square" lIns="0" tIns="0" rIns="0" bIns="0" rtlCol="0">
                <a:spAutoFit/>
              </a:bodyPr>
              <a:lstStyle/>
              <a:p>
                <a:pPr/>
                <a14:m>
                  <m:oMath xmlns:m="http://schemas.openxmlformats.org/officeDocument/2006/math">
                    <m:f>
                      <m:fPr>
                        <m:ctrlPr>
                          <a:rPr lang="it-IT" i="1" smtClean="0">
                            <a:latin typeface="Cambria Math" panose="02040503050406030204" pitchFamily="18" charset="0"/>
                          </a:rPr>
                        </m:ctrlPr>
                      </m:fPr>
                      <m:num>
                        <m:d>
                          <m:dPr>
                            <m:ctrlPr>
                              <a:rPr lang="it-IT" b="0" i="1" smtClean="0">
                                <a:latin typeface="Cambria Math" panose="02040503050406030204" pitchFamily="18" charset="0"/>
                              </a:rPr>
                            </m:ctrlPr>
                          </m:dPr>
                          <m:e>
                            <m:r>
                              <a:rPr lang="it-IT" b="0" i="1" smtClean="0">
                                <a:latin typeface="Cambria Math" panose="02040503050406030204" pitchFamily="18" charset="0"/>
                              </a:rPr>
                              <m:t>𝐵</m:t>
                            </m:r>
                            <m:r>
                              <a:rPr lang="it-IT" b="0" i="1" smtClean="0">
                                <a:latin typeface="Cambria Math" panose="02040503050406030204" pitchFamily="18" charset="0"/>
                              </a:rPr>
                              <m:t>+</m:t>
                            </m:r>
                            <m:r>
                              <a:rPr lang="it-IT" b="0" i="1" smtClean="0">
                                <a:latin typeface="Cambria Math" panose="02040503050406030204" pitchFamily="18" charset="0"/>
                              </a:rPr>
                              <m:t>𝑏</m:t>
                            </m:r>
                          </m:e>
                        </m:d>
                        <m:r>
                          <a:rPr lang="it-IT" b="0" i="1" smtClean="0">
                            <a:latin typeface="Cambria Math" panose="02040503050406030204" pitchFamily="18" charset="0"/>
                          </a:rPr>
                          <m:t>∗</m:t>
                        </m:r>
                        <m:r>
                          <a:rPr lang="it-IT" b="0" i="1" smtClean="0">
                            <a:latin typeface="Cambria Math" panose="02040503050406030204" pitchFamily="18" charset="0"/>
                          </a:rPr>
                          <m:t>h</m:t>
                        </m:r>
                      </m:num>
                      <m:den>
                        <m:r>
                          <a:rPr lang="it-IT" b="0" i="1" smtClean="0">
                            <a:latin typeface="Cambria Math" panose="02040503050406030204" pitchFamily="18" charset="0"/>
                          </a:rPr>
                          <m:t>2</m:t>
                        </m:r>
                      </m:den>
                    </m:f>
                    <m:r>
                      <a:rPr lang="it-IT" b="0" i="1" smtClean="0">
                        <a:latin typeface="Cambria Math" panose="02040503050406030204" pitchFamily="18" charset="0"/>
                      </a:rPr>
                      <m:t>=</m:t>
                    </m:r>
                    <m:f>
                      <m:fPr>
                        <m:ctrlPr>
                          <a:rPr lang="it-IT" b="0" i="1" smtClean="0">
                            <a:latin typeface="Cambria Math" panose="02040503050406030204" pitchFamily="18" charset="0"/>
                          </a:rPr>
                        </m:ctrlPr>
                      </m:fPr>
                      <m:num>
                        <m:d>
                          <m:dPr>
                            <m:ctrlPr>
                              <a:rPr lang="it-IT" b="0" i="1" smtClean="0">
                                <a:latin typeface="Cambria Math" panose="02040503050406030204" pitchFamily="18" charset="0"/>
                              </a:rPr>
                            </m:ctrlPr>
                          </m:dPr>
                          <m:e>
                            <m:r>
                              <a:rPr lang="it-IT" b="0" i="1" smtClean="0">
                                <a:latin typeface="Cambria Math" panose="02040503050406030204" pitchFamily="18" charset="0"/>
                              </a:rPr>
                              <m:t>0,018+0,006</m:t>
                            </m:r>
                          </m:e>
                        </m:d>
                        <m:r>
                          <a:rPr lang="it-IT" b="0" i="1" smtClean="0">
                            <a:latin typeface="Cambria Math" panose="02040503050406030204" pitchFamily="18" charset="0"/>
                          </a:rPr>
                          <m:t>∗0,125</m:t>
                        </m:r>
                      </m:num>
                      <m:den>
                        <m:r>
                          <a:rPr lang="it-IT" b="0" i="1" smtClean="0">
                            <a:latin typeface="Cambria Math" panose="02040503050406030204" pitchFamily="18" charset="0"/>
                          </a:rPr>
                          <m:t>2</m:t>
                        </m:r>
                      </m:den>
                    </m:f>
                  </m:oMath>
                </a14:m>
                <a:r>
                  <a:rPr lang="it-IT" dirty="0"/>
                  <a:t>=0,181</a:t>
                </a:r>
              </a:p>
            </p:txBody>
          </p:sp>
        </mc:Choice>
        <mc:Fallback>
          <p:sp>
            <p:nvSpPr>
              <p:cNvPr id="35" name="CasellaDiTesto 34">
                <a:extLst>
                  <a:ext uri="{FF2B5EF4-FFF2-40B4-BE49-F238E27FC236}">
                    <a16:creationId xmlns:a16="http://schemas.microsoft.com/office/drawing/2014/main" id="{002B0AA0-DC96-47F9-B804-C25083BF4ADD}"/>
                  </a:ext>
                </a:extLst>
              </p:cNvPr>
              <p:cNvSpPr txBox="1">
                <a:spLocks noRot="1" noChangeAspect="1" noMove="1" noResize="1" noEditPoints="1" noAdjustHandles="1" noChangeArrowheads="1" noChangeShapeType="1" noTextEdit="1"/>
              </p:cNvSpPr>
              <p:nvPr/>
            </p:nvSpPr>
            <p:spPr>
              <a:xfrm>
                <a:off x="7514336" y="5104060"/>
                <a:ext cx="4138152" cy="411138"/>
              </a:xfrm>
              <a:prstGeom prst="rect">
                <a:avLst/>
              </a:prstGeom>
              <a:blipFill>
                <a:blip r:embed="rId4"/>
                <a:stretch>
                  <a:fillRect l="-147" b="-20588"/>
                </a:stretch>
              </a:blipFill>
            </p:spPr>
            <p:txBody>
              <a:bodyPr/>
              <a:lstStyle/>
              <a:p>
                <a:r>
                  <a:rPr lang="it-IT">
                    <a:noFill/>
                  </a:rPr>
                  <a:t> </a:t>
                </a:r>
              </a:p>
            </p:txBody>
          </p:sp>
        </mc:Fallback>
      </mc:AlternateContent>
    </p:spTree>
    <p:extLst>
      <p:ext uri="{BB962C8B-B14F-4D97-AF65-F5344CB8AC3E}">
        <p14:creationId xmlns:p14="http://schemas.microsoft.com/office/powerpoint/2010/main" val="2224084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A3149C-4250-4795-8A86-8A100EC34DD9}"/>
              </a:ext>
            </a:extLst>
          </p:cNvPr>
          <p:cNvSpPr>
            <a:spLocks noGrp="1"/>
          </p:cNvSpPr>
          <p:nvPr>
            <p:ph type="title"/>
          </p:nvPr>
        </p:nvSpPr>
        <p:spPr/>
        <p:txBody>
          <a:bodyPr/>
          <a:lstStyle/>
          <a:p>
            <a:r>
              <a:rPr lang="it-IT" dirty="0"/>
              <a:t>Indice di Gini – metodo dei trapezi</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CE30AD36-E8F4-4763-AE73-CDE31630550A}"/>
                  </a:ext>
                </a:extLst>
              </p:cNvPr>
              <p:cNvSpPr>
                <a:spLocks noGrp="1"/>
              </p:cNvSpPr>
              <p:nvPr>
                <p:ph idx="1"/>
              </p:nvPr>
            </p:nvSpPr>
            <p:spPr/>
            <p:txBody>
              <a:bodyPr>
                <a:normAutofit/>
              </a:bodyPr>
              <a:lstStyle/>
              <a:p>
                <a:r>
                  <a:rPr lang="it-IT" dirty="0"/>
                  <a:t>Se usiamo il metodo dei trapezi per determinare l’area di concentrazione, avremo che:</a:t>
                </a:r>
              </a:p>
              <a:p>
                <a:pPr lvl="1"/>
                <a:r>
                  <a:rPr lang="it-IT" dirty="0"/>
                  <a:t>Altezza dei trapezi = (p</a:t>
                </a:r>
                <a:r>
                  <a:rPr lang="it-IT" baseline="-25000" dirty="0"/>
                  <a:t>i</a:t>
                </a:r>
                <a:r>
                  <a:rPr lang="it-IT" dirty="0"/>
                  <a:t>-p</a:t>
                </a:r>
                <a:r>
                  <a:rPr lang="it-IT" baseline="-25000" dirty="0"/>
                  <a:t>i-1</a:t>
                </a:r>
                <a:r>
                  <a:rPr lang="it-IT" dirty="0"/>
                  <a:t>)</a:t>
                </a:r>
              </a:p>
              <a:p>
                <a:pPr lvl="1"/>
                <a:r>
                  <a:rPr lang="it-IT" dirty="0"/>
                  <a:t>Base maggiore=</a:t>
                </a:r>
                <a:r>
                  <a:rPr lang="it-IT" dirty="0" err="1"/>
                  <a:t>q</a:t>
                </a:r>
                <a:r>
                  <a:rPr lang="it-IT" baseline="-25000" dirty="0" err="1"/>
                  <a:t>i</a:t>
                </a:r>
                <a:endParaRPr lang="it-IT" baseline="-25000" dirty="0"/>
              </a:p>
              <a:p>
                <a:pPr lvl="1"/>
                <a:r>
                  <a:rPr lang="it-IT" dirty="0"/>
                  <a:t>Base minore=q</a:t>
                </a:r>
                <a:r>
                  <a:rPr lang="it-IT" baseline="-25000" dirty="0"/>
                  <a:t>i-1</a:t>
                </a:r>
              </a:p>
              <a:p>
                <a:r>
                  <a:rPr lang="it-IT" dirty="0"/>
                  <a:t>Possiamo semplificare per ½, quindi:</a:t>
                </a:r>
              </a:p>
              <a:p>
                <a:r>
                  <a:rPr lang="it-IT" dirty="0"/>
                  <a:t>Ma possiamo semplificare ulteriormente sapendo che </a:t>
                </a:r>
                <a14:m>
                  <m:oMath xmlns:m="http://schemas.openxmlformats.org/officeDocument/2006/math">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𝑝</m:t>
                            </m:r>
                          </m:e>
                          <m:sub>
                            <m:r>
                              <a:rPr lang="it-IT" i="1">
                                <a:latin typeface="Cambria Math" panose="02040503050406030204" pitchFamily="18" charset="0"/>
                              </a:rPr>
                              <m:t>𝑖</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𝑝</m:t>
                            </m:r>
                          </m:e>
                          <m:sub>
                            <m:r>
                              <a:rPr lang="it-IT" i="1">
                                <a:latin typeface="Cambria Math" panose="02040503050406030204" pitchFamily="18" charset="0"/>
                              </a:rPr>
                              <m:t>𝑖</m:t>
                            </m:r>
                            <m:r>
                              <a:rPr lang="it-IT" i="1">
                                <a:latin typeface="Cambria Math" panose="02040503050406030204" pitchFamily="18" charset="0"/>
                              </a:rPr>
                              <m:t>−1</m:t>
                            </m:r>
                          </m:sub>
                        </m:sSub>
                      </m:e>
                    </m:d>
                  </m:oMath>
                </a14:m>
                <a:r>
                  <a:rPr lang="it-IT" dirty="0"/>
                  <a:t> non è altro che la singola quota di popolazione sul totale, per cui il nostro indice può anche essere riscritto:</a:t>
                </a:r>
              </a:p>
            </p:txBody>
          </p:sp>
        </mc:Choice>
        <mc:Fallback xmlns="">
          <p:sp>
            <p:nvSpPr>
              <p:cNvPr id="3" name="Segnaposto contenuto 2">
                <a:extLst>
                  <a:ext uri="{FF2B5EF4-FFF2-40B4-BE49-F238E27FC236}">
                    <a16:creationId xmlns:a16="http://schemas.microsoft.com/office/drawing/2014/main" id="{CE30AD36-E8F4-4763-AE73-CDE31630550A}"/>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635388B8-502A-463F-A333-8636A15A524D}"/>
                  </a:ext>
                </a:extLst>
              </p:cNvPr>
              <p:cNvSpPr txBox="1"/>
              <p:nvPr/>
            </p:nvSpPr>
            <p:spPr>
              <a:xfrm>
                <a:off x="6488815" y="3950476"/>
                <a:ext cx="3994999" cy="370358"/>
              </a:xfrm>
              <a:prstGeom prst="rect">
                <a:avLst/>
              </a:prstGeom>
              <a:noFill/>
            </p:spPr>
            <p:txBody>
              <a:bodyPr wrap="square" rtlCol="0">
                <a:spAutoFit/>
              </a:bodyPr>
              <a:lstStyle/>
              <a:p>
                <a14:m>
                  <m:oMath xmlns:m="http://schemas.openxmlformats.org/officeDocument/2006/math">
                    <m:r>
                      <a:rPr lang="it-IT" b="0" i="1" smtClean="0">
                        <a:latin typeface="Cambria Math" panose="02040503050406030204" pitchFamily="18" charset="0"/>
                      </a:rPr>
                      <m:t>𝑅</m:t>
                    </m:r>
                    <m:r>
                      <a:rPr lang="it-IT" b="0" i="1" smtClean="0">
                        <a:latin typeface="Cambria Math" panose="02040503050406030204" pitchFamily="18" charset="0"/>
                      </a:rPr>
                      <m:t>=</m:t>
                    </m:r>
                  </m:oMath>
                </a14:m>
                <a:r>
                  <a:rPr lang="it-IT" dirty="0"/>
                  <a:t> </a:t>
                </a:r>
                <a14:m>
                  <m:oMath xmlns:m="http://schemas.openxmlformats.org/officeDocument/2006/math">
                    <m:r>
                      <a:rPr lang="it-IT" i="1">
                        <a:latin typeface="Cambria Math" panose="02040503050406030204" pitchFamily="18" charset="0"/>
                      </a:rPr>
                      <m:t>1−</m:t>
                    </m:r>
                    <m:nary>
                      <m:naryPr>
                        <m:chr m:val="∑"/>
                        <m:ctrlPr>
                          <a:rPr lang="it-IT" i="1">
                            <a:latin typeface="Cambria Math" panose="02040503050406030204" pitchFamily="18" charset="0"/>
                          </a:rPr>
                        </m:ctrlPr>
                      </m:naryPr>
                      <m:sub>
                        <m:r>
                          <m:rPr>
                            <m:brk m:alnAt="23"/>
                          </m:rPr>
                          <a:rPr lang="it-IT" i="1">
                            <a:latin typeface="Cambria Math" panose="02040503050406030204" pitchFamily="18" charset="0"/>
                          </a:rPr>
                          <m:t>𝑖</m:t>
                        </m:r>
                        <m:r>
                          <a:rPr lang="it-IT" i="1">
                            <a:latin typeface="Cambria Math" panose="02040503050406030204" pitchFamily="18" charset="0"/>
                          </a:rPr>
                          <m:t>=1</m:t>
                        </m:r>
                      </m:sub>
                      <m:sup>
                        <m:r>
                          <a:rPr lang="it-IT" i="1">
                            <a:latin typeface="Cambria Math" panose="02040503050406030204" pitchFamily="18" charset="0"/>
                          </a:rPr>
                          <m:t>𝑠</m:t>
                        </m:r>
                      </m:sup>
                      <m:e>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𝑝</m:t>
                                </m:r>
                              </m:e>
                              <m:sub>
                                <m:r>
                                  <a:rPr lang="it-IT" i="1">
                                    <a:latin typeface="Cambria Math" panose="02040503050406030204" pitchFamily="18" charset="0"/>
                                  </a:rPr>
                                  <m:t>𝑖</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𝑝</m:t>
                                </m:r>
                              </m:e>
                              <m:sub>
                                <m:r>
                                  <a:rPr lang="it-IT" i="1">
                                    <a:latin typeface="Cambria Math" panose="02040503050406030204" pitchFamily="18" charset="0"/>
                                  </a:rPr>
                                  <m:t>𝑖</m:t>
                                </m:r>
                                <m:r>
                                  <a:rPr lang="it-IT" i="1">
                                    <a:latin typeface="Cambria Math" panose="02040503050406030204" pitchFamily="18" charset="0"/>
                                  </a:rPr>
                                  <m:t>−1</m:t>
                                </m:r>
                              </m:sub>
                            </m:sSub>
                          </m:e>
                        </m:d>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𝑞</m:t>
                                </m:r>
                              </m:e>
                              <m:sub>
                                <m:r>
                                  <a:rPr lang="it-IT" i="1">
                                    <a:latin typeface="Cambria Math" panose="02040503050406030204" pitchFamily="18" charset="0"/>
                                  </a:rPr>
                                  <m:t>𝑖</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𝑞</m:t>
                                </m:r>
                              </m:e>
                              <m:sub>
                                <m:r>
                                  <a:rPr lang="it-IT" i="1">
                                    <a:latin typeface="Cambria Math" panose="02040503050406030204" pitchFamily="18" charset="0"/>
                                  </a:rPr>
                                  <m:t>𝑖</m:t>
                                </m:r>
                                <m:r>
                                  <a:rPr lang="it-IT" i="1">
                                    <a:latin typeface="Cambria Math" panose="02040503050406030204" pitchFamily="18" charset="0"/>
                                  </a:rPr>
                                  <m:t>−1</m:t>
                                </m:r>
                              </m:sub>
                            </m:sSub>
                          </m:e>
                        </m:d>
                      </m:e>
                    </m:nary>
                  </m:oMath>
                </a14:m>
                <a:endParaRPr lang="it-IT" dirty="0"/>
              </a:p>
            </p:txBody>
          </p:sp>
        </mc:Choice>
        <mc:Fallback xmlns="">
          <p:sp>
            <p:nvSpPr>
              <p:cNvPr id="4" name="CasellaDiTesto 3">
                <a:extLst>
                  <a:ext uri="{FF2B5EF4-FFF2-40B4-BE49-F238E27FC236}">
                    <a16:creationId xmlns:a16="http://schemas.microsoft.com/office/drawing/2014/main" id="{635388B8-502A-463F-A333-8636A15A524D}"/>
                  </a:ext>
                </a:extLst>
              </p:cNvPr>
              <p:cNvSpPr txBox="1">
                <a:spLocks noRot="1" noChangeAspect="1" noMove="1" noResize="1" noEditPoints="1" noAdjustHandles="1" noChangeArrowheads="1" noChangeShapeType="1" noTextEdit="1"/>
              </p:cNvSpPr>
              <p:nvPr/>
            </p:nvSpPr>
            <p:spPr>
              <a:xfrm>
                <a:off x="6488815" y="3950476"/>
                <a:ext cx="3994999" cy="370358"/>
              </a:xfrm>
              <a:prstGeom prst="rect">
                <a:avLst/>
              </a:prstGeom>
              <a:blipFill>
                <a:blip r:embed="rId3"/>
                <a:stretch>
                  <a:fillRect t="-119672" b="-18360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8808FD1D-B5CC-4E1B-93B6-1547E6664A0C}"/>
                  </a:ext>
                </a:extLst>
              </p:cNvPr>
              <p:cNvSpPr txBox="1"/>
              <p:nvPr/>
            </p:nvSpPr>
            <p:spPr>
              <a:xfrm>
                <a:off x="4988450" y="5554476"/>
                <a:ext cx="3994999" cy="461473"/>
              </a:xfrm>
              <a:prstGeom prst="rect">
                <a:avLst/>
              </a:prstGeom>
              <a:noFill/>
            </p:spPr>
            <p:txBody>
              <a:bodyPr wrap="square" rtlCol="0">
                <a:spAutoFit/>
              </a:bodyPr>
              <a:lstStyle/>
              <a:p>
                <a14:m>
                  <m:oMath xmlns:m="http://schemas.openxmlformats.org/officeDocument/2006/math">
                    <m:r>
                      <a:rPr lang="it-IT" b="0" i="1" smtClean="0">
                        <a:latin typeface="Cambria Math" panose="02040503050406030204" pitchFamily="18" charset="0"/>
                      </a:rPr>
                      <m:t>𝑅</m:t>
                    </m:r>
                    <m:r>
                      <a:rPr lang="it-IT" b="0" i="1" smtClean="0">
                        <a:latin typeface="Cambria Math" panose="02040503050406030204" pitchFamily="18" charset="0"/>
                      </a:rPr>
                      <m:t>=</m:t>
                    </m:r>
                  </m:oMath>
                </a14:m>
                <a:r>
                  <a:rPr lang="it-IT" dirty="0"/>
                  <a:t> </a:t>
                </a:r>
                <a14:m>
                  <m:oMath xmlns:m="http://schemas.openxmlformats.org/officeDocument/2006/math">
                    <m:r>
                      <a:rPr lang="it-IT" i="1">
                        <a:latin typeface="Cambria Math" panose="02040503050406030204" pitchFamily="18" charset="0"/>
                      </a:rPr>
                      <m:t>1−</m:t>
                    </m:r>
                    <m:nary>
                      <m:naryPr>
                        <m:chr m:val="∑"/>
                        <m:ctrlPr>
                          <a:rPr lang="it-IT" i="1">
                            <a:latin typeface="Cambria Math" panose="02040503050406030204" pitchFamily="18" charset="0"/>
                          </a:rPr>
                        </m:ctrlPr>
                      </m:naryPr>
                      <m:sub>
                        <m:r>
                          <m:rPr>
                            <m:brk m:alnAt="23"/>
                          </m:rPr>
                          <a:rPr lang="it-IT" i="1">
                            <a:latin typeface="Cambria Math" panose="02040503050406030204" pitchFamily="18" charset="0"/>
                          </a:rPr>
                          <m:t>𝑖</m:t>
                        </m:r>
                        <m:r>
                          <a:rPr lang="it-IT" i="1">
                            <a:latin typeface="Cambria Math" panose="02040503050406030204" pitchFamily="18" charset="0"/>
                          </a:rPr>
                          <m:t>=1</m:t>
                        </m:r>
                      </m:sub>
                      <m:sup>
                        <m:r>
                          <a:rPr lang="it-IT" i="1">
                            <a:latin typeface="Cambria Math" panose="02040503050406030204" pitchFamily="18" charset="0"/>
                          </a:rPr>
                          <m:t>𝑠</m:t>
                        </m:r>
                      </m:sup>
                      <m:e>
                        <m:f>
                          <m:fPr>
                            <m:ctrlPr>
                              <a:rPr lang="it-IT" i="1" smtClean="0">
                                <a:latin typeface="Cambria Math" panose="02040503050406030204" pitchFamily="18" charset="0"/>
                              </a:rPr>
                            </m:ctrlPr>
                          </m:fPr>
                          <m:num>
                            <m:sSub>
                              <m:sSubPr>
                                <m:ctrlPr>
                                  <a:rPr lang="it-IT"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𝑖</m:t>
                                </m:r>
                              </m:sub>
                            </m:sSub>
                          </m:num>
                          <m:den>
                            <m:r>
                              <a:rPr lang="it-IT" b="0" i="1" smtClean="0">
                                <a:latin typeface="Cambria Math" panose="02040503050406030204" pitchFamily="18" charset="0"/>
                              </a:rPr>
                              <m:t>𝑁</m:t>
                            </m:r>
                          </m:den>
                        </m:f>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𝑞</m:t>
                                </m:r>
                              </m:e>
                              <m:sub>
                                <m:r>
                                  <a:rPr lang="it-IT" i="1">
                                    <a:latin typeface="Cambria Math" panose="02040503050406030204" pitchFamily="18" charset="0"/>
                                  </a:rPr>
                                  <m:t>𝑖</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𝑞</m:t>
                                </m:r>
                              </m:e>
                              <m:sub>
                                <m:r>
                                  <a:rPr lang="it-IT" i="1">
                                    <a:latin typeface="Cambria Math" panose="02040503050406030204" pitchFamily="18" charset="0"/>
                                  </a:rPr>
                                  <m:t>𝑖</m:t>
                                </m:r>
                                <m:r>
                                  <a:rPr lang="it-IT" i="1">
                                    <a:latin typeface="Cambria Math" panose="02040503050406030204" pitchFamily="18" charset="0"/>
                                  </a:rPr>
                                  <m:t>−1</m:t>
                                </m:r>
                              </m:sub>
                            </m:sSub>
                          </m:e>
                        </m:d>
                      </m:e>
                    </m:nary>
                  </m:oMath>
                </a14:m>
                <a:endParaRPr lang="it-IT" dirty="0"/>
              </a:p>
            </p:txBody>
          </p:sp>
        </mc:Choice>
        <mc:Fallback xmlns="">
          <p:sp>
            <p:nvSpPr>
              <p:cNvPr id="5" name="CasellaDiTesto 4">
                <a:extLst>
                  <a:ext uri="{FF2B5EF4-FFF2-40B4-BE49-F238E27FC236}">
                    <a16:creationId xmlns:a16="http://schemas.microsoft.com/office/drawing/2014/main" id="{8808FD1D-B5CC-4E1B-93B6-1547E6664A0C}"/>
                  </a:ext>
                </a:extLst>
              </p:cNvPr>
              <p:cNvSpPr txBox="1">
                <a:spLocks noRot="1" noChangeAspect="1" noMove="1" noResize="1" noEditPoints="1" noAdjustHandles="1" noChangeArrowheads="1" noChangeShapeType="1" noTextEdit="1"/>
              </p:cNvSpPr>
              <p:nvPr/>
            </p:nvSpPr>
            <p:spPr>
              <a:xfrm>
                <a:off x="4988450" y="5554476"/>
                <a:ext cx="3994999" cy="461473"/>
              </a:xfrm>
              <a:prstGeom prst="rect">
                <a:avLst/>
              </a:prstGeom>
              <a:blipFill>
                <a:blip r:embed="rId4"/>
                <a:stretch>
                  <a:fillRect t="-88158" b="-13552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BC8C7E6E-00D1-48F9-A597-59F4A5F55F3D}"/>
                  </a:ext>
                </a:extLst>
              </p:cNvPr>
              <p:cNvSpPr txBox="1"/>
              <p:nvPr/>
            </p:nvSpPr>
            <p:spPr>
              <a:xfrm>
                <a:off x="7794403" y="2794092"/>
                <a:ext cx="3887422" cy="101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𝑅</m:t>
                      </m:r>
                      <m:r>
                        <a:rPr lang="it-IT" b="0" i="1" smtClean="0">
                          <a:latin typeface="Cambria Math" panose="02040503050406030204" pitchFamily="18" charset="0"/>
                        </a:rPr>
                        <m:t>=</m:t>
                      </m:r>
                      <m:f>
                        <m:fPr>
                          <m:ctrlPr>
                            <a:rPr lang="it-IT" b="0" i="1" smtClean="0">
                              <a:latin typeface="Cambria Math" panose="02040503050406030204" pitchFamily="18" charset="0"/>
                            </a:rPr>
                          </m:ctrlPr>
                        </m:fPr>
                        <m:num>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2</m:t>
                              </m:r>
                            </m:den>
                          </m:f>
                          <m:r>
                            <a:rPr lang="it-IT" b="0" i="1" smtClean="0">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2</m:t>
                              </m:r>
                            </m:den>
                          </m:f>
                          <m:nary>
                            <m:naryPr>
                              <m:chr m:val="∑"/>
                              <m:ctrlPr>
                                <a:rPr lang="it-IT" i="1" smtClean="0">
                                  <a:latin typeface="Cambria Math" panose="02040503050406030204" pitchFamily="18" charset="0"/>
                                </a:rPr>
                              </m:ctrlPr>
                            </m:naryPr>
                            <m:sub>
                              <m:r>
                                <m:rPr>
                                  <m:brk m:alnAt="23"/>
                                </m:rPr>
                                <a:rPr lang="it-IT" b="0" i="1" smtClean="0">
                                  <a:latin typeface="Cambria Math" panose="02040503050406030204" pitchFamily="18" charset="0"/>
                                </a:rPr>
                                <m:t>𝑖</m:t>
                              </m:r>
                              <m:r>
                                <a:rPr lang="it-IT" b="0" i="1" smtClean="0">
                                  <a:latin typeface="Cambria Math" panose="02040503050406030204" pitchFamily="18" charset="0"/>
                                </a:rPr>
                                <m:t>=1</m:t>
                              </m:r>
                            </m:sub>
                            <m:sup>
                              <m:r>
                                <a:rPr lang="it-IT" b="0" i="1" smtClean="0">
                                  <a:latin typeface="Cambria Math" panose="02040503050406030204" pitchFamily="18" charset="0"/>
                                </a:rPr>
                                <m:t>𝑠</m:t>
                              </m:r>
                            </m:sup>
                            <m:e>
                              <m:d>
                                <m:dPr>
                                  <m:ctrlPr>
                                    <a:rPr lang="it-IT" i="1" smtClean="0">
                                      <a:latin typeface="Cambria Math" panose="02040503050406030204" pitchFamily="18" charset="0"/>
                                    </a:rPr>
                                  </m:ctrlPr>
                                </m:dPr>
                                <m:e>
                                  <m:sSub>
                                    <m:sSubPr>
                                      <m:ctrlPr>
                                        <a:rPr lang="it-IT" i="1" smtClean="0">
                                          <a:latin typeface="Cambria Math" panose="02040503050406030204" pitchFamily="18" charset="0"/>
                                        </a:rPr>
                                      </m:ctrlPr>
                                    </m:sSubPr>
                                    <m:e>
                                      <m:r>
                                        <a:rPr lang="it-IT" b="0" i="1" smtClean="0">
                                          <a:latin typeface="Cambria Math" panose="02040503050406030204" pitchFamily="18" charset="0"/>
                                        </a:rPr>
                                        <m:t>𝑝</m:t>
                                      </m:r>
                                    </m:e>
                                    <m:sub>
                                      <m:r>
                                        <a:rPr lang="it-IT" b="0" i="1" smtClean="0">
                                          <a:latin typeface="Cambria Math" panose="02040503050406030204" pitchFamily="18" charset="0"/>
                                        </a:rPr>
                                        <m:t>𝑖</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𝑝</m:t>
                                      </m:r>
                                    </m:e>
                                    <m:sub>
                                      <m:r>
                                        <a:rPr lang="it-IT" b="0" i="1" smtClean="0">
                                          <a:latin typeface="Cambria Math" panose="02040503050406030204" pitchFamily="18" charset="0"/>
                                        </a:rPr>
                                        <m:t>𝑖</m:t>
                                      </m:r>
                                      <m:r>
                                        <a:rPr lang="it-IT" b="0" i="1" smtClean="0">
                                          <a:latin typeface="Cambria Math" panose="02040503050406030204" pitchFamily="18" charset="0"/>
                                        </a:rPr>
                                        <m:t>−1</m:t>
                                      </m:r>
                                    </m:sub>
                                  </m:sSub>
                                </m:e>
                              </m:d>
                              <m:d>
                                <m:dPr>
                                  <m:ctrlPr>
                                    <a:rPr lang="it-IT" i="1" smtClean="0">
                                      <a:latin typeface="Cambria Math" panose="02040503050406030204" pitchFamily="18" charset="0"/>
                                    </a:rPr>
                                  </m:ctrlPr>
                                </m:dPr>
                                <m:e>
                                  <m:sSub>
                                    <m:sSubPr>
                                      <m:ctrlPr>
                                        <a:rPr lang="it-IT" i="1" smtClean="0">
                                          <a:latin typeface="Cambria Math" panose="02040503050406030204" pitchFamily="18" charset="0"/>
                                        </a:rPr>
                                      </m:ctrlPr>
                                    </m:sSubPr>
                                    <m:e>
                                      <m:r>
                                        <a:rPr lang="it-IT" b="0" i="1" smtClean="0">
                                          <a:latin typeface="Cambria Math" panose="02040503050406030204" pitchFamily="18" charset="0"/>
                                        </a:rPr>
                                        <m:t>𝑞</m:t>
                                      </m:r>
                                    </m:e>
                                    <m:sub>
                                      <m:r>
                                        <a:rPr lang="it-IT" b="0" i="1" smtClean="0">
                                          <a:latin typeface="Cambria Math" panose="02040503050406030204" pitchFamily="18" charset="0"/>
                                        </a:rPr>
                                        <m:t>𝑖</m:t>
                                      </m:r>
                                    </m:sub>
                                  </m:sSub>
                                  <m:r>
                                    <a:rPr lang="it-IT" b="0" i="1" smtClean="0">
                                      <a:latin typeface="Cambria Math" panose="02040503050406030204" pitchFamily="18" charset="0"/>
                                    </a:rPr>
                                    <m:t>+</m:t>
                                  </m:r>
                                  <m:sSub>
                                    <m:sSubPr>
                                      <m:ctrlPr>
                                        <a:rPr lang="it-IT" i="1" smtClean="0">
                                          <a:latin typeface="Cambria Math" panose="02040503050406030204" pitchFamily="18" charset="0"/>
                                        </a:rPr>
                                      </m:ctrlPr>
                                    </m:sSubPr>
                                    <m:e>
                                      <m:r>
                                        <a:rPr lang="it-IT" b="0" i="1" smtClean="0">
                                          <a:latin typeface="Cambria Math" panose="02040503050406030204" pitchFamily="18" charset="0"/>
                                        </a:rPr>
                                        <m:t>𝑞</m:t>
                                      </m:r>
                                    </m:e>
                                    <m:sub>
                                      <m:r>
                                        <a:rPr lang="it-IT" b="0" i="1" smtClean="0">
                                          <a:latin typeface="Cambria Math" panose="02040503050406030204" pitchFamily="18" charset="0"/>
                                        </a:rPr>
                                        <m:t>𝑖</m:t>
                                      </m:r>
                                      <m:r>
                                        <a:rPr lang="it-IT" b="0" i="1" smtClean="0">
                                          <a:latin typeface="Cambria Math" panose="02040503050406030204" pitchFamily="18" charset="0"/>
                                        </a:rPr>
                                        <m:t>−1</m:t>
                                      </m:r>
                                    </m:sub>
                                  </m:sSub>
                                </m:e>
                              </m:d>
                            </m:e>
                          </m:nary>
                        </m:num>
                        <m:den>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2</m:t>
                              </m:r>
                            </m:den>
                          </m:f>
                        </m:den>
                      </m:f>
                    </m:oMath>
                  </m:oMathPara>
                </a14:m>
                <a:endParaRPr lang="it-IT" dirty="0"/>
              </a:p>
            </p:txBody>
          </p:sp>
        </mc:Choice>
        <mc:Fallback xmlns="">
          <p:sp>
            <p:nvSpPr>
              <p:cNvPr id="6" name="CasellaDiTesto 5">
                <a:extLst>
                  <a:ext uri="{FF2B5EF4-FFF2-40B4-BE49-F238E27FC236}">
                    <a16:creationId xmlns:a16="http://schemas.microsoft.com/office/drawing/2014/main" id="{BC8C7E6E-00D1-48F9-A597-59F4A5F55F3D}"/>
                  </a:ext>
                </a:extLst>
              </p:cNvPr>
              <p:cNvSpPr txBox="1">
                <a:spLocks noRot="1" noChangeAspect="1" noMove="1" noResize="1" noEditPoints="1" noAdjustHandles="1" noChangeArrowheads="1" noChangeShapeType="1" noTextEdit="1"/>
              </p:cNvSpPr>
              <p:nvPr/>
            </p:nvSpPr>
            <p:spPr>
              <a:xfrm>
                <a:off x="7794403" y="2794092"/>
                <a:ext cx="3887422" cy="1013804"/>
              </a:xfrm>
              <a:prstGeom prst="rect">
                <a:avLst/>
              </a:prstGeom>
              <a:blipFill>
                <a:blip r:embed="rId5"/>
                <a:stretch>
                  <a:fillRect/>
                </a:stretch>
              </a:blipFill>
            </p:spPr>
            <p:txBody>
              <a:bodyPr/>
              <a:lstStyle/>
              <a:p>
                <a:r>
                  <a:rPr lang="it-IT">
                    <a:noFill/>
                  </a:rPr>
                  <a:t> </a:t>
                </a:r>
              </a:p>
            </p:txBody>
          </p:sp>
        </mc:Fallback>
      </mc:AlternateContent>
      <p:sp>
        <p:nvSpPr>
          <p:cNvPr id="7" name="Parentesi graffa chiusa 6">
            <a:extLst>
              <a:ext uri="{FF2B5EF4-FFF2-40B4-BE49-F238E27FC236}">
                <a16:creationId xmlns:a16="http://schemas.microsoft.com/office/drawing/2014/main" id="{7BDE0BC5-37A9-4D16-BBA7-8921DB32FEB4}"/>
              </a:ext>
            </a:extLst>
          </p:cNvPr>
          <p:cNvSpPr/>
          <p:nvPr/>
        </p:nvSpPr>
        <p:spPr>
          <a:xfrm>
            <a:off x="5038573" y="2794092"/>
            <a:ext cx="288501" cy="1013804"/>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CasellaDiTesto 7">
            <a:extLst>
              <a:ext uri="{FF2B5EF4-FFF2-40B4-BE49-F238E27FC236}">
                <a16:creationId xmlns:a16="http://schemas.microsoft.com/office/drawing/2014/main" id="{34EF73C6-EB27-4B44-8003-9C2050D75BA8}"/>
              </a:ext>
            </a:extLst>
          </p:cNvPr>
          <p:cNvSpPr txBox="1"/>
          <p:nvPr/>
        </p:nvSpPr>
        <p:spPr>
          <a:xfrm>
            <a:off x="5327074" y="3088219"/>
            <a:ext cx="2625334" cy="369332"/>
          </a:xfrm>
          <a:prstGeom prst="rect">
            <a:avLst/>
          </a:prstGeom>
          <a:noFill/>
        </p:spPr>
        <p:txBody>
          <a:bodyPr wrap="none" rtlCol="0">
            <a:spAutoFit/>
          </a:bodyPr>
          <a:lstStyle/>
          <a:p>
            <a:r>
              <a:rPr lang="it-IT" dirty="0"/>
              <a:t>Quindi per l’indice di Gini:</a:t>
            </a:r>
          </a:p>
        </p:txBody>
      </p:sp>
    </p:spTree>
    <p:extLst>
      <p:ext uri="{BB962C8B-B14F-4D97-AF65-F5344CB8AC3E}">
        <p14:creationId xmlns:p14="http://schemas.microsoft.com/office/powerpoint/2010/main" val="3951886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04AB96-C583-452B-97F8-7E0364208C2C}"/>
              </a:ext>
            </a:extLst>
          </p:cNvPr>
          <p:cNvSpPr>
            <a:spLocks noGrp="1"/>
          </p:cNvSpPr>
          <p:nvPr>
            <p:ph type="title"/>
          </p:nvPr>
        </p:nvSpPr>
        <p:spPr/>
        <p:txBody>
          <a:bodyPr/>
          <a:lstStyle/>
          <a:p>
            <a:r>
              <a:rPr lang="it-IT" dirty="0"/>
              <a:t>Esempio 1</a:t>
            </a:r>
          </a:p>
        </p:txBody>
      </p:sp>
      <p:sp>
        <p:nvSpPr>
          <p:cNvPr id="3" name="Segnaposto contenuto 2">
            <a:extLst>
              <a:ext uri="{FF2B5EF4-FFF2-40B4-BE49-F238E27FC236}">
                <a16:creationId xmlns:a16="http://schemas.microsoft.com/office/drawing/2014/main" id="{FCDED0CF-9E84-474D-A633-823986549E7A}"/>
              </a:ext>
            </a:extLst>
          </p:cNvPr>
          <p:cNvSpPr>
            <a:spLocks noGrp="1"/>
          </p:cNvSpPr>
          <p:nvPr>
            <p:ph idx="1"/>
          </p:nvPr>
        </p:nvSpPr>
        <p:spPr>
          <a:xfrm>
            <a:off x="882209" y="1458887"/>
            <a:ext cx="4291242" cy="4351338"/>
          </a:xfrm>
        </p:spPr>
        <p:txBody>
          <a:bodyPr/>
          <a:lstStyle/>
          <a:p>
            <a:r>
              <a:rPr lang="it-IT" dirty="0"/>
              <a:t>Vediamo qualche caso:</a:t>
            </a:r>
          </a:p>
          <a:p>
            <a:r>
              <a:rPr lang="it-IT" dirty="0"/>
              <a:t>1) Considerate la seguente distribuzione di studenti per diversi corsi di laurea e calcolate l’indice di concentrazione di Gini  </a:t>
            </a:r>
          </a:p>
          <a:p>
            <a:endParaRPr lang="it-IT" dirty="0"/>
          </a:p>
        </p:txBody>
      </p:sp>
      <p:graphicFrame>
        <p:nvGraphicFramePr>
          <p:cNvPr id="6" name="Tabella 5">
            <a:extLst>
              <a:ext uri="{FF2B5EF4-FFF2-40B4-BE49-F238E27FC236}">
                <a16:creationId xmlns:a16="http://schemas.microsoft.com/office/drawing/2014/main" id="{C8790369-A371-486A-82D8-1CDDCBCA2357}"/>
              </a:ext>
            </a:extLst>
          </p:cNvPr>
          <p:cNvGraphicFramePr>
            <a:graphicFrameLocks noGrp="1"/>
          </p:cNvGraphicFramePr>
          <p:nvPr>
            <p:extLst>
              <p:ext uri="{D42A27DB-BD31-4B8C-83A1-F6EECF244321}">
                <p14:modId xmlns:p14="http://schemas.microsoft.com/office/powerpoint/2010/main" val="1245197142"/>
              </p:ext>
            </p:extLst>
          </p:nvPr>
        </p:nvGraphicFramePr>
        <p:xfrm>
          <a:off x="5232128" y="1174012"/>
          <a:ext cx="6508377" cy="4831080"/>
        </p:xfrm>
        <a:graphic>
          <a:graphicData uri="http://schemas.openxmlformats.org/drawingml/2006/table">
            <a:tbl>
              <a:tblPr>
                <a:tableStyleId>{5C22544A-7EE6-4342-B048-85BDC9FD1C3A}</a:tableStyleId>
              </a:tblPr>
              <a:tblGrid>
                <a:gridCol w="5642875">
                  <a:extLst>
                    <a:ext uri="{9D8B030D-6E8A-4147-A177-3AD203B41FA5}">
                      <a16:colId xmlns:a16="http://schemas.microsoft.com/office/drawing/2014/main" val="3815844560"/>
                    </a:ext>
                  </a:extLst>
                </a:gridCol>
                <a:gridCol w="865502">
                  <a:extLst>
                    <a:ext uri="{9D8B030D-6E8A-4147-A177-3AD203B41FA5}">
                      <a16:colId xmlns:a16="http://schemas.microsoft.com/office/drawing/2014/main" val="2962020834"/>
                    </a:ext>
                  </a:extLst>
                </a:gridCol>
              </a:tblGrid>
              <a:tr h="384810">
                <a:tc>
                  <a:txBody>
                    <a:bodyPr/>
                    <a:lstStyle/>
                    <a:p>
                      <a:pPr algn="l" fontAlgn="b"/>
                      <a:r>
                        <a:rPr lang="it-IT" sz="1800" b="1" u="none" strike="noStrike" dirty="0">
                          <a:effectLst/>
                        </a:rPr>
                        <a:t>Corso di laurea</a:t>
                      </a:r>
                      <a:endParaRPr lang="it-IT" sz="1800" b="1"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it-IT" sz="1800" b="1" u="none" strike="noStrike" dirty="0">
                          <a:effectLst/>
                        </a:rPr>
                        <a:t>Laureati</a:t>
                      </a:r>
                      <a:endParaRPr lang="it-IT" sz="1800" b="1"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041379052"/>
                  </a:ext>
                </a:extLst>
              </a:tr>
              <a:tr h="198120">
                <a:tc>
                  <a:txBody>
                    <a:bodyPr/>
                    <a:lstStyle/>
                    <a:p>
                      <a:pPr algn="l" fontAlgn="b"/>
                      <a:r>
                        <a:rPr lang="it-IT" sz="1800" u="none" strike="noStrike">
                          <a:effectLst/>
                        </a:rPr>
                        <a:t>ECONOMIA E GESTIONE AZIENDALE</a:t>
                      </a:r>
                      <a:endParaRPr lang="it-IT" sz="18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1800" u="none" strike="noStrike">
                          <a:effectLst/>
                        </a:rPr>
                        <a:t>10664</a:t>
                      </a:r>
                      <a:endParaRPr lang="it-IT" sz="18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50553596"/>
                  </a:ext>
                </a:extLst>
              </a:tr>
              <a:tr h="198120">
                <a:tc>
                  <a:txBody>
                    <a:bodyPr/>
                    <a:lstStyle/>
                    <a:p>
                      <a:pPr algn="l" fontAlgn="b"/>
                      <a:r>
                        <a:rPr lang="it-IT" sz="1800" u="none" strike="noStrike">
                          <a:effectLst/>
                        </a:rPr>
                        <a:t>STATISTICA E INFORMATICA PER L'AZIENDA, LA FINANZA E L'ASSICURAZIONE</a:t>
                      </a:r>
                      <a:endParaRPr lang="it-IT" sz="18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1800" u="none" strike="noStrike">
                          <a:effectLst/>
                        </a:rPr>
                        <a:t>15</a:t>
                      </a:r>
                      <a:endParaRPr lang="it-IT" sz="18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313989506"/>
                  </a:ext>
                </a:extLst>
              </a:tr>
              <a:tr h="198120">
                <a:tc>
                  <a:txBody>
                    <a:bodyPr/>
                    <a:lstStyle/>
                    <a:p>
                      <a:pPr algn="l" fontAlgn="b"/>
                      <a:r>
                        <a:rPr lang="it-IT" sz="1800" u="none" strike="noStrike">
                          <a:effectLst/>
                        </a:rPr>
                        <a:t>STRATEGIA, CONSULENZA E LOGISTICA AZIENDALE </a:t>
                      </a:r>
                      <a:endParaRPr lang="it-IT" sz="18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1800" u="none" strike="noStrike">
                          <a:effectLst/>
                        </a:rPr>
                        <a:t>63</a:t>
                      </a:r>
                      <a:endParaRPr lang="it-IT" sz="18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597361970"/>
                  </a:ext>
                </a:extLst>
              </a:tr>
              <a:tr h="198120">
                <a:tc>
                  <a:txBody>
                    <a:bodyPr/>
                    <a:lstStyle/>
                    <a:p>
                      <a:pPr algn="l" fontAlgn="b"/>
                      <a:r>
                        <a:rPr lang="it-IT" sz="1800" u="none" strike="noStrike">
                          <a:effectLst/>
                        </a:rPr>
                        <a:t>INGEGNERIA CIVILE</a:t>
                      </a:r>
                      <a:endParaRPr lang="it-IT" sz="18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1800" u="none" strike="noStrike">
                          <a:effectLst/>
                        </a:rPr>
                        <a:t>464</a:t>
                      </a:r>
                      <a:endParaRPr lang="it-IT" sz="18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965318983"/>
                  </a:ext>
                </a:extLst>
              </a:tr>
              <a:tr h="198120">
                <a:tc>
                  <a:txBody>
                    <a:bodyPr/>
                    <a:lstStyle/>
                    <a:p>
                      <a:pPr algn="l" fontAlgn="b"/>
                      <a:r>
                        <a:rPr lang="it-IT" sz="1800" u="none" strike="noStrike">
                          <a:effectLst/>
                        </a:rPr>
                        <a:t>MARKETING E MANAGEMENT</a:t>
                      </a:r>
                      <a:endParaRPr lang="it-IT" sz="18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1800" u="none" strike="noStrike">
                          <a:effectLst/>
                        </a:rPr>
                        <a:t>93</a:t>
                      </a:r>
                      <a:endParaRPr lang="it-IT" sz="18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564294755"/>
                  </a:ext>
                </a:extLst>
              </a:tr>
              <a:tr h="198120">
                <a:tc>
                  <a:txBody>
                    <a:bodyPr/>
                    <a:lstStyle/>
                    <a:p>
                      <a:pPr algn="l" fontAlgn="b"/>
                      <a:r>
                        <a:rPr lang="it-IT" sz="1800" u="none" strike="noStrike">
                          <a:effectLst/>
                        </a:rPr>
                        <a:t>NEUROSCIENCE</a:t>
                      </a:r>
                      <a:endParaRPr lang="it-IT" sz="18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1800" u="none" strike="noStrike">
                          <a:effectLst/>
                        </a:rPr>
                        <a:t>140</a:t>
                      </a:r>
                      <a:endParaRPr lang="it-IT" sz="18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977481908"/>
                  </a:ext>
                </a:extLst>
              </a:tr>
              <a:tr h="198120">
                <a:tc>
                  <a:txBody>
                    <a:bodyPr/>
                    <a:lstStyle/>
                    <a:p>
                      <a:pPr algn="l" fontAlgn="b"/>
                      <a:r>
                        <a:rPr lang="it-IT" sz="1800" u="none" strike="noStrike">
                          <a:effectLst/>
                        </a:rPr>
                        <a:t>STRATEGIA E CONSULENZA AZIENDALE</a:t>
                      </a:r>
                      <a:endParaRPr lang="it-IT" sz="18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1800" u="none" strike="noStrike">
                          <a:effectLst/>
                        </a:rPr>
                        <a:t>65</a:t>
                      </a:r>
                      <a:endParaRPr lang="it-IT" sz="18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324897936"/>
                  </a:ext>
                </a:extLst>
              </a:tr>
              <a:tr h="198120">
                <a:tc>
                  <a:txBody>
                    <a:bodyPr/>
                    <a:lstStyle/>
                    <a:p>
                      <a:pPr algn="l" fontAlgn="b"/>
                      <a:r>
                        <a:rPr lang="it-IT" sz="1800" u="none" strike="noStrike">
                          <a:effectLst/>
                        </a:rPr>
                        <a:t>FISICA</a:t>
                      </a:r>
                      <a:endParaRPr lang="it-IT" sz="18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1800" u="none" strike="noStrike">
                          <a:effectLst/>
                        </a:rPr>
                        <a:t>339</a:t>
                      </a:r>
                      <a:endParaRPr lang="it-IT" sz="18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717621238"/>
                  </a:ext>
                </a:extLst>
              </a:tr>
              <a:tr h="198120">
                <a:tc>
                  <a:txBody>
                    <a:bodyPr/>
                    <a:lstStyle/>
                    <a:p>
                      <a:pPr algn="l" fontAlgn="b"/>
                      <a:r>
                        <a:rPr lang="it-IT" sz="1800" u="none" strike="noStrike">
                          <a:effectLst/>
                        </a:rPr>
                        <a:t>ECONOMIA INTERNAZIONALE E MERCATI FINANZIARI</a:t>
                      </a:r>
                      <a:endParaRPr lang="it-IT" sz="18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1800" u="none" strike="noStrike">
                          <a:effectLst/>
                        </a:rPr>
                        <a:t>1627</a:t>
                      </a:r>
                      <a:endParaRPr lang="it-IT" sz="18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374190833"/>
                  </a:ext>
                </a:extLst>
              </a:tr>
              <a:tr h="198120">
                <a:tc>
                  <a:txBody>
                    <a:bodyPr/>
                    <a:lstStyle/>
                    <a:p>
                      <a:pPr algn="l" fontAlgn="b"/>
                      <a:r>
                        <a:rPr lang="it-IT" sz="1800" u="none" strike="noStrike">
                          <a:effectLst/>
                        </a:rPr>
                        <a:t>COMPUTER ENGINEERING</a:t>
                      </a:r>
                      <a:endParaRPr lang="it-IT" sz="18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1800" u="none" strike="noStrike">
                          <a:effectLst/>
                        </a:rPr>
                        <a:t>168</a:t>
                      </a:r>
                      <a:endParaRPr lang="it-IT" sz="18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69077187"/>
                  </a:ext>
                </a:extLst>
              </a:tr>
              <a:tr h="198120">
                <a:tc>
                  <a:txBody>
                    <a:bodyPr/>
                    <a:lstStyle/>
                    <a:p>
                      <a:pPr algn="l" fontAlgn="b"/>
                      <a:r>
                        <a:rPr lang="it-IT" sz="1800" u="none" strike="noStrike">
                          <a:effectLst/>
                        </a:rPr>
                        <a:t>LINGUE E LETTERATURE STRANIERE</a:t>
                      </a:r>
                      <a:endParaRPr lang="it-IT" sz="18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1800" u="none" strike="noStrike">
                          <a:effectLst/>
                        </a:rPr>
                        <a:t>154</a:t>
                      </a:r>
                      <a:endParaRPr lang="it-IT" sz="18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673445334"/>
                  </a:ext>
                </a:extLst>
              </a:tr>
              <a:tr h="198120">
                <a:tc>
                  <a:txBody>
                    <a:bodyPr/>
                    <a:lstStyle/>
                    <a:p>
                      <a:pPr algn="l" fontAlgn="b"/>
                      <a:r>
                        <a:rPr lang="it-IT" sz="1800" u="none" strike="noStrike">
                          <a:effectLst/>
                        </a:rPr>
                        <a:t>SCIENZE STATISTICHE E ATTUARIALI</a:t>
                      </a:r>
                      <a:endParaRPr lang="it-IT" sz="18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1800" u="none" strike="noStrike">
                          <a:effectLst/>
                        </a:rPr>
                        <a:t>67</a:t>
                      </a:r>
                      <a:endParaRPr lang="it-IT" sz="18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882037408"/>
                  </a:ext>
                </a:extLst>
              </a:tr>
              <a:tr h="198120">
                <a:tc>
                  <a:txBody>
                    <a:bodyPr/>
                    <a:lstStyle/>
                    <a:p>
                      <a:pPr algn="l" fontAlgn="b"/>
                      <a:r>
                        <a:rPr lang="it-IT" sz="1800" u="none" strike="noStrike">
                          <a:effectLst/>
                        </a:rPr>
                        <a:t>DATA SCIENCE AND SCIENTIFIC COMPUTING</a:t>
                      </a:r>
                      <a:endParaRPr lang="it-IT" sz="18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1800" u="none" strike="noStrike">
                          <a:effectLst/>
                        </a:rPr>
                        <a:t>5</a:t>
                      </a:r>
                      <a:endParaRPr lang="it-IT" sz="18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4053535231"/>
                  </a:ext>
                </a:extLst>
              </a:tr>
              <a:tr h="198120">
                <a:tc>
                  <a:txBody>
                    <a:bodyPr/>
                    <a:lstStyle/>
                    <a:p>
                      <a:pPr algn="l" fontAlgn="b"/>
                      <a:r>
                        <a:rPr lang="it-IT" sz="1800" u="none" strike="noStrike">
                          <a:effectLst/>
                        </a:rPr>
                        <a:t>DISCIPLINE STORICHE E FILOSOFICHE</a:t>
                      </a:r>
                      <a:endParaRPr lang="it-IT" sz="18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1800" u="none" strike="noStrike">
                          <a:effectLst/>
                        </a:rPr>
                        <a:t>0</a:t>
                      </a:r>
                      <a:endParaRPr lang="it-IT" sz="18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663061450"/>
                  </a:ext>
                </a:extLst>
              </a:tr>
              <a:tr h="198120">
                <a:tc>
                  <a:txBody>
                    <a:bodyPr/>
                    <a:lstStyle/>
                    <a:p>
                      <a:pPr algn="l" fontAlgn="b"/>
                      <a:r>
                        <a:rPr lang="it-IT" sz="1800" u="none" strike="noStrike">
                          <a:effectLst/>
                        </a:rPr>
                        <a:t>ECONOMIA, AMBIENTE E SVILUPPO</a:t>
                      </a:r>
                      <a:endParaRPr lang="it-IT" sz="18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1800" u="none" strike="noStrike" dirty="0">
                          <a:effectLst/>
                        </a:rPr>
                        <a:t>37</a:t>
                      </a:r>
                      <a:endParaRPr lang="it-IT" sz="18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643209884"/>
                  </a:ext>
                </a:extLst>
              </a:tr>
            </a:tbl>
          </a:graphicData>
        </a:graphic>
      </p:graphicFrame>
    </p:spTree>
    <p:extLst>
      <p:ext uri="{BB962C8B-B14F-4D97-AF65-F5344CB8AC3E}">
        <p14:creationId xmlns:p14="http://schemas.microsoft.com/office/powerpoint/2010/main" val="2105631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Si impiegano anche indici composti…</a:t>
            </a:r>
            <a:endParaRPr lang="en-US" dirty="0"/>
          </a:p>
        </p:txBody>
      </p:sp>
      <p:sp>
        <p:nvSpPr>
          <p:cNvPr id="3" name="Segnaposto contenuto 2"/>
          <p:cNvSpPr>
            <a:spLocks noGrp="1"/>
          </p:cNvSpPr>
          <p:nvPr>
            <p:ph idx="1"/>
          </p:nvPr>
        </p:nvSpPr>
        <p:spPr>
          <a:xfrm>
            <a:off x="838200" y="1825624"/>
            <a:ext cx="10515600" cy="4831208"/>
          </a:xfrm>
        </p:spPr>
        <p:txBody>
          <a:bodyPr>
            <a:normAutofit/>
          </a:bodyPr>
          <a:lstStyle/>
          <a:p>
            <a:r>
              <a:rPr lang="it-IT" sz="2400" dirty="0"/>
              <a:t>Sulla scorta di critiche importanti rispetto all’uso esclusivo del PIL (Sen, </a:t>
            </a:r>
            <a:r>
              <a:rPr lang="it-IT" sz="2400" dirty="0" err="1"/>
              <a:t>Atkinson</a:t>
            </a:r>
            <a:r>
              <a:rPr lang="it-IT" sz="2400" dirty="0"/>
              <a:t>, </a:t>
            </a:r>
            <a:r>
              <a:rPr lang="it-IT" sz="2400" dirty="0" err="1"/>
              <a:t>Stiglitz</a:t>
            </a:r>
            <a:r>
              <a:rPr lang="it-IT" sz="2400" dirty="0"/>
              <a:t>…) si sono aggiunti indicatori multidimensionali come </a:t>
            </a:r>
            <a:r>
              <a:rPr lang="it-IT" sz="2400" dirty="0">
                <a:hlinkClick r:id="rId2"/>
              </a:rPr>
              <a:t>l’Indice di Sviluppo Umano</a:t>
            </a:r>
            <a:r>
              <a:rPr lang="it-IT" sz="2400" dirty="0"/>
              <a:t>, comunque basato sul PNL:</a:t>
            </a:r>
          </a:p>
          <a:p>
            <a:pPr marL="0" indent="0">
              <a:buNone/>
            </a:pPr>
            <a:endParaRPr lang="it-IT" sz="2400" dirty="0"/>
          </a:p>
          <a:p>
            <a:pPr marL="0" indent="0">
              <a:buNone/>
            </a:pPr>
            <a:endParaRPr lang="it-IT" sz="2400" dirty="0"/>
          </a:p>
          <a:p>
            <a:pPr marL="0" indent="0">
              <a:buNone/>
            </a:pPr>
            <a:endParaRPr lang="it-IT" sz="2400" dirty="0"/>
          </a:p>
          <a:p>
            <a:pPr marL="0" indent="0">
              <a:buNone/>
            </a:pPr>
            <a:endParaRPr lang="it-IT" sz="2400" dirty="0"/>
          </a:p>
          <a:p>
            <a:pPr marL="0" indent="0">
              <a:buNone/>
            </a:pPr>
            <a:r>
              <a:rPr lang="it-IT" sz="1600" dirty="0">
                <a:solidFill>
                  <a:srgbClr val="FF0000"/>
                </a:solidFill>
              </a:rPr>
              <a:t>Come si calcola? </a:t>
            </a:r>
            <a:r>
              <a:rPr lang="it-IT" sz="1600" dirty="0" err="1"/>
              <a:t>chrome</a:t>
            </a:r>
            <a:r>
              <a:rPr lang="it-IT" sz="1600" dirty="0"/>
              <a:t>-extension://</a:t>
            </a:r>
            <a:r>
              <a:rPr lang="it-IT" sz="1600" dirty="0" err="1"/>
              <a:t>efaidnbmnnnibpcajpcglclefindmkaj</a:t>
            </a:r>
            <a:r>
              <a:rPr lang="it-IT" sz="1600" dirty="0"/>
              <a:t>/https://hdr.undp.org/sites/default/files/2023-24_HDR/hdr2023-24_technical_notes.pdf  </a:t>
            </a:r>
          </a:p>
          <a:p>
            <a:r>
              <a:rPr lang="it-IT" sz="2400" dirty="0"/>
              <a:t>Per quanto riguarda sia la povertà che problemi distributivi e di sviluppo, in particolare se consideriamo i PVS, ci sono diversi indici complessi, come ad es.  l’indice di povertà multidimensionale: </a:t>
            </a:r>
            <a:r>
              <a:rPr lang="it-IT" sz="2400" dirty="0">
                <a:hlinkClick r:id="rId3"/>
              </a:rPr>
              <a:t>l’MPI</a:t>
            </a:r>
            <a:endParaRPr lang="it-IT" sz="2400" dirty="0"/>
          </a:p>
        </p:txBody>
      </p:sp>
      <p:pic>
        <p:nvPicPr>
          <p:cNvPr id="1026" name="Picture 2" descr="http://hdr.undp.org/sites/default/files/hdi_20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7599" y="2971434"/>
            <a:ext cx="8359585" cy="1588438"/>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numero diapositiva 4"/>
          <p:cNvSpPr>
            <a:spLocks noGrp="1"/>
          </p:cNvSpPr>
          <p:nvPr>
            <p:ph type="sldNum" sz="quarter" idx="12"/>
          </p:nvPr>
        </p:nvSpPr>
        <p:spPr/>
        <p:txBody>
          <a:bodyPr/>
          <a:lstStyle/>
          <a:p>
            <a:fld id="{F7216446-8A82-42AB-88DB-297A75627E0A}" type="slidenum">
              <a:rPr lang="en-US" smtClean="0"/>
              <a:t>4</a:t>
            </a:fld>
            <a:endParaRPr lang="en-US"/>
          </a:p>
        </p:txBody>
      </p:sp>
      <p:sp>
        <p:nvSpPr>
          <p:cNvPr id="4" name="Esplosione: 8 punte 3">
            <a:extLst>
              <a:ext uri="{FF2B5EF4-FFF2-40B4-BE49-F238E27FC236}">
                <a16:creationId xmlns:a16="http://schemas.microsoft.com/office/drawing/2014/main" id="{12FD9BCE-DDED-42A7-BAF2-B64B42EBA79D}"/>
              </a:ext>
            </a:extLst>
          </p:cNvPr>
          <p:cNvSpPr/>
          <p:nvPr/>
        </p:nvSpPr>
        <p:spPr>
          <a:xfrm>
            <a:off x="602614" y="2893481"/>
            <a:ext cx="2048256" cy="174434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Benessere</a:t>
            </a:r>
          </a:p>
        </p:txBody>
      </p:sp>
    </p:spTree>
    <p:extLst>
      <p:ext uri="{BB962C8B-B14F-4D97-AF65-F5344CB8AC3E}">
        <p14:creationId xmlns:p14="http://schemas.microsoft.com/office/powerpoint/2010/main" val="253674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71323E-58F5-4CC2-86E9-6C6C2BF6F66F}"/>
              </a:ext>
            </a:extLst>
          </p:cNvPr>
          <p:cNvSpPr>
            <a:spLocks noGrp="1"/>
          </p:cNvSpPr>
          <p:nvPr>
            <p:ph type="title"/>
          </p:nvPr>
        </p:nvSpPr>
        <p:spPr/>
        <p:txBody>
          <a:bodyPr/>
          <a:lstStyle/>
          <a:p>
            <a:r>
              <a:rPr lang="it-IT" dirty="0"/>
              <a:t>Esempio 2</a:t>
            </a:r>
          </a:p>
        </p:txBody>
      </p:sp>
      <p:sp>
        <p:nvSpPr>
          <p:cNvPr id="3" name="Segnaposto contenuto 2">
            <a:extLst>
              <a:ext uri="{FF2B5EF4-FFF2-40B4-BE49-F238E27FC236}">
                <a16:creationId xmlns:a16="http://schemas.microsoft.com/office/drawing/2014/main" id="{DE6E07C1-A79A-4363-AAD0-F0C12502D484}"/>
              </a:ext>
            </a:extLst>
          </p:cNvPr>
          <p:cNvSpPr>
            <a:spLocks noGrp="1"/>
          </p:cNvSpPr>
          <p:nvPr>
            <p:ph idx="1"/>
          </p:nvPr>
        </p:nvSpPr>
        <p:spPr/>
        <p:txBody>
          <a:bodyPr/>
          <a:lstStyle/>
          <a:p>
            <a:r>
              <a:rPr lang="it-IT" dirty="0"/>
              <a:t>Considerate la seguente distribuzione dei redditi in quintili e i percettori di tali redditi. Calcolate poi l’indice di concentrazione di Gini, considerando il metodo dei trapezi:</a:t>
            </a:r>
          </a:p>
        </p:txBody>
      </p:sp>
      <p:graphicFrame>
        <p:nvGraphicFramePr>
          <p:cNvPr id="4" name="Tabella 3">
            <a:extLst>
              <a:ext uri="{FF2B5EF4-FFF2-40B4-BE49-F238E27FC236}">
                <a16:creationId xmlns:a16="http://schemas.microsoft.com/office/drawing/2014/main" id="{0F851427-7061-48ED-96FF-7F4504077FFB}"/>
              </a:ext>
            </a:extLst>
          </p:cNvPr>
          <p:cNvGraphicFramePr>
            <a:graphicFrameLocks noGrp="1"/>
          </p:cNvGraphicFramePr>
          <p:nvPr>
            <p:extLst>
              <p:ext uri="{D42A27DB-BD31-4B8C-83A1-F6EECF244321}">
                <p14:modId xmlns:p14="http://schemas.microsoft.com/office/powerpoint/2010/main" val="603551106"/>
              </p:ext>
            </p:extLst>
          </p:nvPr>
        </p:nvGraphicFramePr>
        <p:xfrm>
          <a:off x="1387594" y="3609533"/>
          <a:ext cx="4294400" cy="2465070"/>
        </p:xfrm>
        <a:graphic>
          <a:graphicData uri="http://schemas.openxmlformats.org/drawingml/2006/table">
            <a:tbl>
              <a:tblPr>
                <a:tableStyleId>{5C22544A-7EE6-4342-B048-85BDC9FD1C3A}</a:tableStyleId>
              </a:tblPr>
              <a:tblGrid>
                <a:gridCol w="2300509">
                  <a:extLst>
                    <a:ext uri="{9D8B030D-6E8A-4147-A177-3AD203B41FA5}">
                      <a16:colId xmlns:a16="http://schemas.microsoft.com/office/drawing/2014/main" val="3269988667"/>
                    </a:ext>
                  </a:extLst>
                </a:gridCol>
                <a:gridCol w="1993891">
                  <a:extLst>
                    <a:ext uri="{9D8B030D-6E8A-4147-A177-3AD203B41FA5}">
                      <a16:colId xmlns:a16="http://schemas.microsoft.com/office/drawing/2014/main" val="3440417040"/>
                    </a:ext>
                  </a:extLst>
                </a:gridCol>
              </a:tblGrid>
              <a:tr h="198120">
                <a:tc>
                  <a:txBody>
                    <a:bodyPr/>
                    <a:lstStyle/>
                    <a:p>
                      <a:pPr algn="l" fontAlgn="b"/>
                      <a:r>
                        <a:rPr lang="it-IT" sz="2000" u="none" strike="noStrike">
                          <a:effectLst/>
                        </a:rPr>
                        <a:t>Classi di reddito</a:t>
                      </a:r>
                      <a:endParaRPr lang="it-IT" sz="2000" b="0" i="0" u="none" strike="noStrike">
                        <a:solidFill>
                          <a:srgbClr val="000000"/>
                        </a:solidFill>
                        <a:effectLst/>
                        <a:latin typeface="Calibri" panose="020F0502020204030204" pitchFamily="34" charset="0"/>
                      </a:endParaRPr>
                    </a:p>
                  </a:txBody>
                  <a:tcPr marL="3810" marR="3810" marT="3810" marB="0" anchor="b"/>
                </a:tc>
                <a:tc>
                  <a:txBody>
                    <a:bodyPr/>
                    <a:lstStyle/>
                    <a:p>
                      <a:pPr algn="l" fontAlgn="b"/>
                      <a:r>
                        <a:rPr lang="it-IT" sz="2000" u="none" strike="noStrike">
                          <a:effectLst/>
                        </a:rPr>
                        <a:t>Numero dichiaranti</a:t>
                      </a:r>
                      <a:endParaRPr lang="it-IT" sz="20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599305413"/>
                  </a:ext>
                </a:extLst>
              </a:tr>
              <a:tr h="198120">
                <a:tc>
                  <a:txBody>
                    <a:bodyPr/>
                    <a:lstStyle/>
                    <a:p>
                      <a:pPr algn="l" fontAlgn="b"/>
                      <a:r>
                        <a:rPr lang="it-IT" sz="2000" u="none" strike="noStrike">
                          <a:effectLst/>
                        </a:rPr>
                        <a:t>0-3</a:t>
                      </a:r>
                      <a:endParaRPr lang="it-IT" sz="20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2000" u="none" strike="noStrike">
                          <a:effectLst/>
                        </a:rPr>
                        <a:t>327</a:t>
                      </a:r>
                      <a:endParaRPr lang="it-IT" sz="20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436777218"/>
                  </a:ext>
                </a:extLst>
              </a:tr>
              <a:tr h="198120">
                <a:tc>
                  <a:txBody>
                    <a:bodyPr/>
                    <a:lstStyle/>
                    <a:p>
                      <a:pPr algn="l" fontAlgn="b"/>
                      <a:r>
                        <a:rPr lang="it-IT" sz="2000" u="none" strike="noStrike">
                          <a:effectLst/>
                        </a:rPr>
                        <a:t>3-9</a:t>
                      </a:r>
                      <a:endParaRPr lang="it-IT" sz="20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2000" u="none" strike="noStrike">
                          <a:effectLst/>
                        </a:rPr>
                        <a:t>558</a:t>
                      </a:r>
                      <a:endParaRPr lang="it-IT" sz="20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83104589"/>
                  </a:ext>
                </a:extLst>
              </a:tr>
              <a:tr h="198120">
                <a:tc>
                  <a:txBody>
                    <a:bodyPr/>
                    <a:lstStyle/>
                    <a:p>
                      <a:pPr algn="l" fontAlgn="b"/>
                      <a:r>
                        <a:rPr lang="it-IT" sz="2000" u="none" strike="noStrike">
                          <a:effectLst/>
                        </a:rPr>
                        <a:t>9-25</a:t>
                      </a:r>
                      <a:endParaRPr lang="it-IT" sz="20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2000" u="none" strike="noStrike">
                          <a:effectLst/>
                        </a:rPr>
                        <a:t>68</a:t>
                      </a:r>
                      <a:endParaRPr lang="it-IT" sz="20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834875150"/>
                  </a:ext>
                </a:extLst>
              </a:tr>
              <a:tr h="198120">
                <a:tc>
                  <a:txBody>
                    <a:bodyPr/>
                    <a:lstStyle/>
                    <a:p>
                      <a:pPr algn="l" fontAlgn="b"/>
                      <a:r>
                        <a:rPr lang="it-IT" sz="2000" u="none" strike="noStrike">
                          <a:effectLst/>
                        </a:rPr>
                        <a:t>25-50</a:t>
                      </a:r>
                      <a:endParaRPr lang="it-IT" sz="20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2000" u="none" strike="noStrike">
                          <a:effectLst/>
                        </a:rPr>
                        <a:t>32</a:t>
                      </a:r>
                      <a:endParaRPr lang="it-IT" sz="20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387514771"/>
                  </a:ext>
                </a:extLst>
              </a:tr>
              <a:tr h="198120">
                <a:tc>
                  <a:txBody>
                    <a:bodyPr/>
                    <a:lstStyle/>
                    <a:p>
                      <a:pPr algn="l" fontAlgn="b"/>
                      <a:r>
                        <a:rPr lang="it-IT" sz="2000" u="none" strike="noStrike">
                          <a:effectLst/>
                        </a:rPr>
                        <a:t>50-100</a:t>
                      </a:r>
                      <a:endParaRPr lang="it-IT" sz="20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2000" u="none" strike="noStrike">
                          <a:effectLst/>
                        </a:rPr>
                        <a:t>15</a:t>
                      </a:r>
                      <a:endParaRPr lang="it-IT" sz="20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560076509"/>
                  </a:ext>
                </a:extLst>
              </a:tr>
              <a:tr h="198120">
                <a:tc>
                  <a:txBody>
                    <a:bodyPr/>
                    <a:lstStyle/>
                    <a:p>
                      <a:pPr algn="r" fontAlgn="b"/>
                      <a:endParaRPr lang="it-IT" sz="2000" b="0" i="0" u="none" strike="noStrike" dirty="0">
                        <a:solidFill>
                          <a:srgbClr val="000000"/>
                        </a:solidFill>
                        <a:effectLst/>
                        <a:latin typeface="Calibri" panose="020F0502020204030204" pitchFamily="34" charset="0"/>
                      </a:endParaRPr>
                    </a:p>
                  </a:txBody>
                  <a:tcPr marL="3810" marR="3810" marT="3810" marB="0" anchor="b"/>
                </a:tc>
                <a:tc>
                  <a:txBody>
                    <a:bodyPr/>
                    <a:lstStyle/>
                    <a:p>
                      <a:pPr algn="r" fontAlgn="b"/>
                      <a:r>
                        <a:rPr lang="it-IT" sz="2000" u="none" strike="noStrike" dirty="0">
                          <a:effectLst/>
                        </a:rPr>
                        <a:t>1000</a:t>
                      </a:r>
                      <a:endParaRPr lang="it-IT" sz="20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418112911"/>
                  </a:ext>
                </a:extLst>
              </a:tr>
            </a:tbl>
          </a:graphicData>
        </a:graphic>
      </p:graphicFrame>
    </p:spTree>
    <p:extLst>
      <p:ext uri="{BB962C8B-B14F-4D97-AF65-F5344CB8AC3E}">
        <p14:creationId xmlns:p14="http://schemas.microsoft.com/office/powerpoint/2010/main" val="3546846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Le politiche per la redistribuzione dei redditi: gli strumenti</a:t>
            </a:r>
          </a:p>
        </p:txBody>
      </p:sp>
      <p:sp>
        <p:nvSpPr>
          <p:cNvPr id="5" name="Segnaposto contenuto 4"/>
          <p:cNvSpPr>
            <a:spLocks noGrp="1"/>
          </p:cNvSpPr>
          <p:nvPr>
            <p:ph sz="quarter" idx="1"/>
          </p:nvPr>
        </p:nvSpPr>
        <p:spPr/>
        <p:txBody>
          <a:bodyPr>
            <a:normAutofit/>
          </a:bodyPr>
          <a:lstStyle/>
          <a:p>
            <a:r>
              <a:rPr lang="it-IT" dirty="0"/>
              <a:t>Individuati gli indicatori occorre predisporre gli strumenti che possono essere attivati al fine della redistribuzione che sono:</a:t>
            </a:r>
          </a:p>
          <a:p>
            <a:pPr lvl="1"/>
            <a:r>
              <a:rPr lang="it-IT" dirty="0"/>
              <a:t>Politiche fiscali con aliquote d’imposta altamente progressive</a:t>
            </a:r>
          </a:p>
          <a:p>
            <a:pPr lvl="1"/>
            <a:r>
              <a:rPr lang="it-IT" dirty="0"/>
              <a:t>Trasferimenti mirati a famiglie/individui (es. Reddito di cittadinanza, assegni familiari, pensioni di invalidità e anzianità, trasferimenti una tantum…)</a:t>
            </a:r>
          </a:p>
          <a:p>
            <a:pPr lvl="1"/>
            <a:r>
              <a:rPr lang="it-IT" dirty="0"/>
              <a:t>Fornitura di beni e servizi pubblici a prezzo controllato (energia, casa, ecc.)</a:t>
            </a:r>
          </a:p>
          <a:p>
            <a:pPr lvl="1"/>
            <a:r>
              <a:rPr lang="it-IT" dirty="0"/>
              <a:t>Tariffe agevolate per la fornitura di servizi o beni pubblici sulla base indicatori costruiti allo scopo (ISEE)</a:t>
            </a:r>
          </a:p>
          <a:p>
            <a:pPr lvl="1"/>
            <a:r>
              <a:rPr lang="it-IT" dirty="0"/>
              <a:t>… e naturalmente verificarne l’efficacia con metodi sperimentali, ad esempio.</a:t>
            </a:r>
          </a:p>
          <a:p>
            <a:pPr lvl="1"/>
            <a:endParaRPr lang="it-IT" dirty="0"/>
          </a:p>
        </p:txBody>
      </p:sp>
      <p:sp>
        <p:nvSpPr>
          <p:cNvPr id="3" name="Segnaposto numero diapositiva 2"/>
          <p:cNvSpPr>
            <a:spLocks noGrp="1"/>
          </p:cNvSpPr>
          <p:nvPr>
            <p:ph type="sldNum" sz="quarter" idx="4294967295"/>
          </p:nvPr>
        </p:nvSpPr>
        <p:spPr/>
        <p:txBody>
          <a:bodyPr/>
          <a:lstStyle/>
          <a:p>
            <a:fld id="{40CCFDFA-F06F-4F89-A68E-87D1773395A8}" type="slidenum">
              <a:rPr lang="it-IT" smtClean="0"/>
              <a:pPr/>
              <a:t>41</a:t>
            </a:fld>
            <a:endParaRPr lang="it-IT"/>
          </a:p>
        </p:txBody>
      </p:sp>
    </p:spTree>
    <p:extLst>
      <p:ext uri="{BB962C8B-B14F-4D97-AF65-F5344CB8AC3E}">
        <p14:creationId xmlns:p14="http://schemas.microsoft.com/office/powerpoint/2010/main" val="2765171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La valutazione delle politiche europee</a:t>
            </a:r>
            <a:endParaRPr lang="en-US" dirty="0"/>
          </a:p>
        </p:txBody>
      </p:sp>
      <p:sp>
        <p:nvSpPr>
          <p:cNvPr id="6" name="Segnaposto testo 5"/>
          <p:cNvSpPr>
            <a:spLocks noGrp="1"/>
          </p:cNvSpPr>
          <p:nvPr>
            <p:ph type="body" idx="1"/>
          </p:nvPr>
        </p:nvSpPr>
        <p:spPr/>
        <p:txBody>
          <a:bodyPr/>
          <a:lstStyle/>
          <a:p>
            <a:r>
              <a:rPr lang="it-IT" dirty="0"/>
              <a:t>Fonte bibliografica:</a:t>
            </a:r>
          </a:p>
          <a:p>
            <a:r>
              <a:rPr lang="it-IT" dirty="0"/>
              <a:t>M. Palumbo, 2005; La valutazione delle politiche europee, Studi di Sociologia, 43 (3), pp. 237-265</a:t>
            </a:r>
            <a:endParaRPr lang="en-US" dirty="0"/>
          </a:p>
        </p:txBody>
      </p:sp>
      <p:sp>
        <p:nvSpPr>
          <p:cNvPr id="4" name="Segnaposto numero diapositiva 3"/>
          <p:cNvSpPr>
            <a:spLocks noGrp="1"/>
          </p:cNvSpPr>
          <p:nvPr>
            <p:ph type="sldNum" sz="quarter" idx="12"/>
          </p:nvPr>
        </p:nvSpPr>
        <p:spPr/>
        <p:txBody>
          <a:bodyPr/>
          <a:lstStyle/>
          <a:p>
            <a:fld id="{F7216446-8A82-42AB-88DB-297A75627E0A}" type="slidenum">
              <a:rPr lang="en-US" smtClean="0"/>
              <a:t>42</a:t>
            </a:fld>
            <a:endParaRPr lang="en-US"/>
          </a:p>
        </p:txBody>
      </p:sp>
    </p:spTree>
    <p:extLst>
      <p:ext uri="{BB962C8B-B14F-4D97-AF65-F5344CB8AC3E}">
        <p14:creationId xmlns:p14="http://schemas.microsoft.com/office/powerpoint/2010/main" val="3153884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br>
              <a:rPr lang="it-IT"/>
            </a:br>
            <a:endParaRPr lang="en-US" sz="2700" dirty="0"/>
          </a:p>
        </p:txBody>
      </p:sp>
      <p:sp>
        <p:nvSpPr>
          <p:cNvPr id="3" name="Segnaposto contenuto 2"/>
          <p:cNvSpPr>
            <a:spLocks noGrp="1"/>
          </p:cNvSpPr>
          <p:nvPr>
            <p:ph idx="1"/>
          </p:nvPr>
        </p:nvSpPr>
        <p:spPr>
          <a:xfrm>
            <a:off x="838200" y="1825625"/>
            <a:ext cx="10515600" cy="3022762"/>
          </a:xfrm>
        </p:spPr>
        <p:txBody>
          <a:bodyPr>
            <a:normAutofit fontScale="77500" lnSpcReduction="20000"/>
          </a:bodyPr>
          <a:lstStyle/>
          <a:p>
            <a:r>
              <a:rPr lang="it-IT" dirty="0"/>
              <a:t>In ambito europeo, la valutazione delle politiche di intervento avviene con l’impiego di indicatori semplici o multidimensionali e con i </a:t>
            </a:r>
            <a:r>
              <a:rPr lang="it-IT" u="sng" dirty="0"/>
              <a:t>metodi classici della valutazione</a:t>
            </a:r>
            <a:r>
              <a:rPr lang="it-IT" dirty="0"/>
              <a:t> ex-ante, </a:t>
            </a:r>
            <a:r>
              <a:rPr lang="it-IT" b="1" dirty="0"/>
              <a:t>in itinere </a:t>
            </a:r>
            <a:r>
              <a:rPr lang="it-IT" dirty="0"/>
              <a:t>ed </a:t>
            </a:r>
            <a:r>
              <a:rPr lang="it-IT" b="1" dirty="0"/>
              <a:t>ex-post</a:t>
            </a:r>
            <a:r>
              <a:rPr lang="it-IT" dirty="0"/>
              <a:t> che si estende a tutto il processo del programma (es. quota di giovani e donne occupate, aumento del prodotto, aumento degli investimenti…)</a:t>
            </a:r>
            <a:endParaRPr lang="en-US" dirty="0"/>
          </a:p>
          <a:p>
            <a:r>
              <a:rPr lang="it-IT" b="1" i="1" dirty="0"/>
              <a:t>ex ante </a:t>
            </a:r>
            <a:r>
              <a:rPr lang="it-IT" dirty="0"/>
              <a:t>per individuare </a:t>
            </a:r>
            <a:r>
              <a:rPr lang="it-IT" u="sng" dirty="0"/>
              <a:t>l’alternativa preferibile</a:t>
            </a:r>
          </a:p>
          <a:p>
            <a:r>
              <a:rPr lang="it-IT" b="1" i="1" dirty="0"/>
              <a:t>in itinere </a:t>
            </a:r>
            <a:r>
              <a:rPr lang="it-IT" dirty="0"/>
              <a:t>per controllare </a:t>
            </a:r>
            <a:r>
              <a:rPr lang="it-IT" u="sng" dirty="0"/>
              <a:t>la conformità rispetto alle ipotesi iniziali </a:t>
            </a:r>
            <a:r>
              <a:rPr lang="it-IT" dirty="0"/>
              <a:t>- ma anche per monitorare il mantenimento dei livelli di efficacia previsti, in presenza di modificazioni del programma </a:t>
            </a:r>
            <a:r>
              <a:rPr lang="en-US" dirty="0"/>
              <a:t>iniziale</a:t>
            </a:r>
          </a:p>
          <a:p>
            <a:r>
              <a:rPr lang="it-IT" b="1" i="1" dirty="0"/>
              <a:t>ex post </a:t>
            </a:r>
            <a:r>
              <a:rPr lang="it-IT" dirty="0"/>
              <a:t>per verificare il </a:t>
            </a:r>
            <a:r>
              <a:rPr lang="it-IT" u="sng" dirty="0"/>
              <a:t>grado di raggiungimento degli </a:t>
            </a:r>
            <a:r>
              <a:rPr lang="en-US" u="sng" dirty="0"/>
              <a:t>obiettivi </a:t>
            </a:r>
            <a:r>
              <a:rPr lang="en-US" dirty="0"/>
              <a:t>iniziali</a:t>
            </a:r>
          </a:p>
        </p:txBody>
      </p:sp>
      <p:sp>
        <p:nvSpPr>
          <p:cNvPr id="12" name="Segnaposto numero diapositiva 11"/>
          <p:cNvSpPr>
            <a:spLocks noGrp="1"/>
          </p:cNvSpPr>
          <p:nvPr>
            <p:ph type="sldNum" sz="quarter" idx="12"/>
          </p:nvPr>
        </p:nvSpPr>
        <p:spPr/>
        <p:txBody>
          <a:bodyPr/>
          <a:lstStyle/>
          <a:p>
            <a:fld id="{F7216446-8A82-42AB-88DB-297A75627E0A}" type="slidenum">
              <a:rPr lang="en-US" smtClean="0"/>
              <a:t>43</a:t>
            </a:fld>
            <a:endParaRPr lang="en-US"/>
          </a:p>
        </p:txBody>
      </p:sp>
      <p:grpSp>
        <p:nvGrpSpPr>
          <p:cNvPr id="4" name="Group 13"/>
          <p:cNvGrpSpPr>
            <a:grpSpLocks/>
          </p:cNvGrpSpPr>
          <p:nvPr/>
        </p:nvGrpSpPr>
        <p:grpSpPr bwMode="auto">
          <a:xfrm>
            <a:off x="1337636" y="4578837"/>
            <a:ext cx="9144000" cy="1514475"/>
            <a:chOff x="0" y="1728"/>
            <a:chExt cx="5760" cy="954"/>
          </a:xfrm>
        </p:grpSpPr>
        <p:sp>
          <p:nvSpPr>
            <p:cNvPr id="5" name="AutoShape 11"/>
            <p:cNvSpPr>
              <a:spLocks noChangeArrowheads="1"/>
            </p:cNvSpPr>
            <p:nvPr/>
          </p:nvSpPr>
          <p:spPr bwMode="gray">
            <a:xfrm>
              <a:off x="0" y="1728"/>
              <a:ext cx="5760" cy="954"/>
            </a:xfrm>
            <a:prstGeom prst="homePlate">
              <a:avLst>
                <a:gd name="adj" fmla="val 33235"/>
              </a:avLst>
            </a:prstGeom>
            <a:solidFill>
              <a:schemeClr val="tx1">
                <a:alpha val="1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spcBef>
                  <a:spcPct val="0"/>
                </a:spcBef>
                <a:buClrTx/>
                <a:buFontTx/>
                <a:buNone/>
              </a:pPr>
              <a:endParaRPr lang="fr-FR" altLang="en-US"/>
            </a:p>
          </p:txBody>
        </p:sp>
        <p:sp>
          <p:nvSpPr>
            <p:cNvPr id="6" name="AutoShape 8"/>
            <p:cNvSpPr>
              <a:spLocks noChangeArrowheads="1"/>
            </p:cNvSpPr>
            <p:nvPr/>
          </p:nvSpPr>
          <p:spPr bwMode="gray">
            <a:xfrm>
              <a:off x="295" y="1865"/>
              <a:ext cx="907" cy="680"/>
            </a:xfrm>
            <a:prstGeom prst="roundRect">
              <a:avLst>
                <a:gd name="adj" fmla="val 13727"/>
              </a:avLst>
            </a:prstGeom>
            <a:solidFill>
              <a:srgbClr val="2F797D"/>
            </a:solidFill>
            <a:ln w="12700" algn="ctr">
              <a:solidFill>
                <a:schemeClr val="bg1"/>
              </a:solidFill>
              <a:round/>
              <a:headEnd/>
              <a:tailEnd/>
            </a:ln>
          </p:spPr>
          <p:txBody>
            <a:bodyPr lIns="0" rIns="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ctr">
                <a:spcBef>
                  <a:spcPct val="0"/>
                </a:spcBef>
                <a:buClrTx/>
                <a:buFontTx/>
                <a:buNone/>
              </a:pPr>
              <a:r>
                <a:rPr lang="fr-BE" altLang="en-US" sz="1600" b="1" dirty="0" err="1">
                  <a:solidFill>
                    <a:schemeClr val="bg1"/>
                  </a:solidFill>
                </a:rPr>
                <a:t>Quadro</a:t>
              </a:r>
              <a:r>
                <a:rPr lang="fr-BE" altLang="en-US" sz="1600" b="1" dirty="0">
                  <a:solidFill>
                    <a:schemeClr val="bg1"/>
                  </a:solidFill>
                </a:rPr>
                <a:t> </a:t>
              </a:r>
              <a:r>
                <a:rPr lang="fr-BE" altLang="en-US" sz="1600" b="1" dirty="0" err="1">
                  <a:solidFill>
                    <a:schemeClr val="bg1"/>
                  </a:solidFill>
                </a:rPr>
                <a:t>strategico</a:t>
              </a:r>
              <a:r>
                <a:rPr lang="fr-BE" altLang="en-US" sz="1600" b="1" dirty="0">
                  <a:solidFill>
                    <a:schemeClr val="bg1"/>
                  </a:solidFill>
                </a:rPr>
                <a:t> </a:t>
              </a:r>
              <a:r>
                <a:rPr lang="fr-BE" altLang="en-US" sz="1600" b="1" dirty="0" err="1">
                  <a:solidFill>
                    <a:schemeClr val="bg1"/>
                  </a:solidFill>
                </a:rPr>
                <a:t>comune</a:t>
              </a:r>
              <a:endParaRPr lang="fr-FR" altLang="en-US" sz="1600" b="1" dirty="0">
                <a:solidFill>
                  <a:schemeClr val="bg1"/>
                </a:solidFill>
              </a:endParaRPr>
            </a:p>
          </p:txBody>
        </p:sp>
        <p:sp>
          <p:nvSpPr>
            <p:cNvPr id="7" name="AutoShape 9"/>
            <p:cNvSpPr>
              <a:spLocks noChangeArrowheads="1"/>
            </p:cNvSpPr>
            <p:nvPr/>
          </p:nvSpPr>
          <p:spPr bwMode="gray">
            <a:xfrm>
              <a:off x="1296" y="1865"/>
              <a:ext cx="991" cy="680"/>
            </a:xfrm>
            <a:prstGeom prst="roundRect">
              <a:avLst>
                <a:gd name="adj" fmla="val 13727"/>
              </a:avLst>
            </a:prstGeom>
            <a:solidFill>
              <a:schemeClr val="hlink"/>
            </a:solidFill>
            <a:ln w="12700" algn="ctr">
              <a:solidFill>
                <a:schemeClr val="bg1"/>
              </a:solidFill>
              <a:round/>
              <a:headEnd/>
              <a:tailEnd/>
            </a:ln>
          </p:spPr>
          <p:txBody>
            <a:bodyPr lIns="0" rIns="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ctr">
                <a:spcBef>
                  <a:spcPct val="0"/>
                </a:spcBef>
                <a:buClrTx/>
                <a:buFontTx/>
                <a:buNone/>
              </a:pPr>
              <a:r>
                <a:rPr lang="fr-FR" altLang="en-US" sz="1600" b="1">
                  <a:solidFill>
                    <a:schemeClr val="bg1"/>
                  </a:solidFill>
                </a:rPr>
                <a:t>Accordi di partenariato</a:t>
              </a:r>
            </a:p>
          </p:txBody>
        </p:sp>
        <p:sp>
          <p:nvSpPr>
            <p:cNvPr id="8" name="AutoShape 10"/>
            <p:cNvSpPr>
              <a:spLocks noChangeArrowheads="1"/>
            </p:cNvSpPr>
            <p:nvPr/>
          </p:nvSpPr>
          <p:spPr bwMode="gray">
            <a:xfrm>
              <a:off x="2381" y="1865"/>
              <a:ext cx="907" cy="680"/>
            </a:xfrm>
            <a:prstGeom prst="roundRect">
              <a:avLst>
                <a:gd name="adj" fmla="val 13727"/>
              </a:avLst>
            </a:prstGeom>
            <a:solidFill>
              <a:schemeClr val="accent2"/>
            </a:solidFill>
            <a:ln w="12700" algn="ctr">
              <a:solidFill>
                <a:schemeClr val="bg1"/>
              </a:solidFill>
              <a:round/>
              <a:headEnd/>
              <a:tailEnd/>
            </a:ln>
          </p:spPr>
          <p:txBody>
            <a:bodyPr lIns="0" rIns="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ctr">
                <a:spcBef>
                  <a:spcPct val="0"/>
                </a:spcBef>
                <a:buClrTx/>
                <a:buFontTx/>
                <a:buNone/>
              </a:pPr>
              <a:r>
                <a:rPr lang="de-DE" altLang="en-US" sz="1600" b="1" dirty="0" err="1">
                  <a:solidFill>
                    <a:schemeClr val="bg1"/>
                  </a:solidFill>
                </a:rPr>
                <a:t>Programmi</a:t>
              </a:r>
              <a:r>
                <a:rPr lang="de-DE" altLang="en-US" sz="1600" b="1" dirty="0">
                  <a:solidFill>
                    <a:schemeClr val="bg1"/>
                  </a:solidFill>
                </a:rPr>
                <a:t> </a:t>
              </a:r>
              <a:r>
                <a:rPr lang="de-DE" altLang="en-US" sz="1600" b="1" dirty="0" err="1">
                  <a:solidFill>
                    <a:schemeClr val="bg1"/>
                  </a:solidFill>
                </a:rPr>
                <a:t>operativi</a:t>
              </a:r>
              <a:endParaRPr lang="de-DE" altLang="en-US" sz="1600" b="1" dirty="0">
                <a:solidFill>
                  <a:schemeClr val="bg1"/>
                </a:solidFill>
              </a:endParaRPr>
            </a:p>
          </p:txBody>
        </p:sp>
        <p:sp>
          <p:nvSpPr>
            <p:cNvPr id="9" name="AutoShape 10"/>
            <p:cNvSpPr>
              <a:spLocks noChangeArrowheads="1"/>
            </p:cNvSpPr>
            <p:nvPr/>
          </p:nvSpPr>
          <p:spPr bwMode="gray">
            <a:xfrm>
              <a:off x="3424" y="1865"/>
              <a:ext cx="907" cy="680"/>
            </a:xfrm>
            <a:prstGeom prst="roundRect">
              <a:avLst>
                <a:gd name="adj" fmla="val 13727"/>
              </a:avLst>
            </a:prstGeom>
            <a:solidFill>
              <a:srgbClr val="FF9900"/>
            </a:solidFill>
            <a:ln w="12700" algn="ctr">
              <a:solidFill>
                <a:schemeClr val="bg1"/>
              </a:solidFill>
              <a:round/>
              <a:headEnd/>
              <a:tailEnd/>
            </a:ln>
          </p:spPr>
          <p:txBody>
            <a:bodyPr lIns="0" rIns="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ctr">
                <a:spcBef>
                  <a:spcPct val="0"/>
                </a:spcBef>
                <a:buClrTx/>
                <a:buFontTx/>
                <a:buNone/>
              </a:pPr>
              <a:r>
                <a:rPr lang="de-DE" altLang="en-US" sz="1400" b="1" dirty="0" err="1">
                  <a:solidFill>
                    <a:schemeClr val="bg1"/>
                  </a:solidFill>
                </a:rPr>
                <a:t>Gestione</a:t>
              </a:r>
              <a:r>
                <a:rPr lang="de-DE" altLang="en-US" sz="1400" b="1" dirty="0">
                  <a:solidFill>
                    <a:schemeClr val="bg1"/>
                  </a:solidFill>
                </a:rPr>
                <a:t> </a:t>
              </a:r>
              <a:r>
                <a:rPr lang="de-DE" altLang="en-US" sz="1400" b="1" dirty="0" err="1">
                  <a:solidFill>
                    <a:schemeClr val="bg1"/>
                  </a:solidFill>
                </a:rPr>
                <a:t>dei</a:t>
              </a:r>
              <a:r>
                <a:rPr lang="de-DE" altLang="en-US" sz="1400" b="1" dirty="0">
                  <a:solidFill>
                    <a:schemeClr val="bg1"/>
                  </a:solidFill>
                </a:rPr>
                <a:t> </a:t>
              </a:r>
              <a:r>
                <a:rPr lang="de-DE" altLang="en-US" sz="1400" b="1" dirty="0" err="1">
                  <a:solidFill>
                    <a:schemeClr val="bg1"/>
                  </a:solidFill>
                </a:rPr>
                <a:t>programmi</a:t>
              </a:r>
              <a:r>
                <a:rPr lang="de-DE" altLang="en-US" sz="1400" b="1" dirty="0">
                  <a:solidFill>
                    <a:schemeClr val="bg1"/>
                  </a:solidFill>
                </a:rPr>
                <a:t>/</a:t>
              </a:r>
              <a:br>
                <a:rPr lang="de-DE" altLang="en-US" sz="1400" b="1" dirty="0">
                  <a:solidFill>
                    <a:schemeClr val="bg1"/>
                  </a:solidFill>
                </a:rPr>
              </a:br>
              <a:r>
                <a:rPr lang="de-DE" altLang="en-US" sz="1400" b="1" dirty="0" err="1">
                  <a:solidFill>
                    <a:schemeClr val="bg1"/>
                  </a:solidFill>
                </a:rPr>
                <a:t>Selezione</a:t>
              </a:r>
              <a:r>
                <a:rPr lang="de-DE" altLang="en-US" sz="1400" b="1" dirty="0">
                  <a:solidFill>
                    <a:schemeClr val="bg1"/>
                  </a:solidFill>
                </a:rPr>
                <a:t> </a:t>
              </a:r>
              <a:r>
                <a:rPr lang="de-DE" altLang="en-US" sz="1400" b="1" dirty="0" err="1">
                  <a:solidFill>
                    <a:schemeClr val="bg1"/>
                  </a:solidFill>
                </a:rPr>
                <a:t>dei</a:t>
              </a:r>
              <a:r>
                <a:rPr lang="de-DE" altLang="en-US" sz="1400" b="1" dirty="0">
                  <a:solidFill>
                    <a:schemeClr val="bg1"/>
                  </a:solidFill>
                </a:rPr>
                <a:t> </a:t>
              </a:r>
              <a:r>
                <a:rPr lang="de-DE" altLang="en-US" sz="1400" b="1" dirty="0" err="1">
                  <a:solidFill>
                    <a:schemeClr val="bg1"/>
                  </a:solidFill>
                </a:rPr>
                <a:t>progetti</a:t>
              </a:r>
              <a:endParaRPr lang="de-DE" altLang="en-US" sz="1400" b="1" dirty="0">
                <a:solidFill>
                  <a:schemeClr val="bg1"/>
                </a:solidFill>
              </a:endParaRPr>
            </a:p>
          </p:txBody>
        </p:sp>
        <p:sp>
          <p:nvSpPr>
            <p:cNvPr id="10" name="AutoShape 10"/>
            <p:cNvSpPr>
              <a:spLocks noChangeArrowheads="1"/>
            </p:cNvSpPr>
            <p:nvPr/>
          </p:nvSpPr>
          <p:spPr bwMode="gray">
            <a:xfrm>
              <a:off x="4468" y="1865"/>
              <a:ext cx="1021" cy="680"/>
            </a:xfrm>
            <a:prstGeom prst="roundRect">
              <a:avLst>
                <a:gd name="adj" fmla="val 13727"/>
              </a:avLst>
            </a:prstGeom>
            <a:solidFill>
              <a:schemeClr val="folHlink"/>
            </a:solidFill>
            <a:ln w="12700" algn="ctr">
              <a:solidFill>
                <a:schemeClr val="bg1"/>
              </a:solidFill>
              <a:round/>
              <a:headEnd/>
              <a:tailEnd/>
            </a:ln>
          </p:spPr>
          <p:txBody>
            <a:bodyPr lIns="0" rIns="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ctr">
                <a:spcBef>
                  <a:spcPct val="0"/>
                </a:spcBef>
                <a:buClrTx/>
                <a:buFontTx/>
                <a:buNone/>
              </a:pPr>
              <a:r>
                <a:rPr lang="de-DE" altLang="en-US" sz="1600" b="1" dirty="0" err="1">
                  <a:solidFill>
                    <a:schemeClr val="bg1"/>
                  </a:solidFill>
                </a:rPr>
                <a:t>Monitoraggio</a:t>
              </a:r>
              <a:r>
                <a:rPr lang="de-DE" altLang="en-US" sz="1600" b="1" dirty="0">
                  <a:solidFill>
                    <a:schemeClr val="bg1"/>
                  </a:solidFill>
                </a:rPr>
                <a:t>/</a:t>
              </a:r>
              <a:br>
                <a:rPr lang="de-DE" altLang="en-US" sz="1600" b="1" dirty="0">
                  <a:solidFill>
                    <a:schemeClr val="bg1"/>
                  </a:solidFill>
                </a:rPr>
              </a:br>
              <a:r>
                <a:rPr lang="de-DE" altLang="en-US" sz="1600" b="1" dirty="0" err="1">
                  <a:solidFill>
                    <a:schemeClr val="bg1"/>
                  </a:solidFill>
                </a:rPr>
                <a:t>Relazione</a:t>
              </a:r>
              <a:r>
                <a:rPr lang="de-DE" altLang="en-US" sz="1600" b="1" dirty="0">
                  <a:solidFill>
                    <a:schemeClr val="bg1"/>
                  </a:solidFill>
                </a:rPr>
                <a:t> </a:t>
              </a:r>
              <a:r>
                <a:rPr lang="de-DE" altLang="en-US" sz="1600" b="1" dirty="0" err="1">
                  <a:solidFill>
                    <a:schemeClr val="bg1"/>
                  </a:solidFill>
                </a:rPr>
                <a:t>annuale</a:t>
              </a:r>
              <a:endParaRPr lang="de-DE" altLang="en-US" sz="1600" b="1" dirty="0">
                <a:solidFill>
                  <a:schemeClr val="bg1"/>
                </a:solidFill>
              </a:endParaRPr>
            </a:p>
          </p:txBody>
        </p:sp>
      </p:grpSp>
      <p:sp>
        <p:nvSpPr>
          <p:cNvPr id="19" name="CasellaDiTesto 18"/>
          <p:cNvSpPr txBox="1"/>
          <p:nvPr/>
        </p:nvSpPr>
        <p:spPr>
          <a:xfrm>
            <a:off x="941832" y="230188"/>
            <a:ext cx="9454896" cy="1200329"/>
          </a:xfrm>
          <a:prstGeom prst="rect">
            <a:avLst/>
          </a:prstGeom>
          <a:noFill/>
        </p:spPr>
        <p:txBody>
          <a:bodyPr wrap="square" rtlCol="0">
            <a:spAutoFit/>
          </a:bodyPr>
          <a:lstStyle/>
          <a:p>
            <a:r>
              <a:rPr lang="it-IT" sz="3600" dirty="0"/>
              <a:t>La valutazione delle politiche europee: definizioni e procedure</a:t>
            </a:r>
            <a:endParaRPr lang="en-US" sz="3600" dirty="0"/>
          </a:p>
        </p:txBody>
      </p:sp>
      <p:sp>
        <p:nvSpPr>
          <p:cNvPr id="11" name="CasellaDiTesto 10">
            <a:extLst>
              <a:ext uri="{FF2B5EF4-FFF2-40B4-BE49-F238E27FC236}">
                <a16:creationId xmlns:a16="http://schemas.microsoft.com/office/drawing/2014/main" id="{0F8B716E-FA06-427F-9270-3975AB116CF7}"/>
              </a:ext>
            </a:extLst>
          </p:cNvPr>
          <p:cNvSpPr txBox="1"/>
          <p:nvPr/>
        </p:nvSpPr>
        <p:spPr>
          <a:xfrm>
            <a:off x="147713" y="5065874"/>
            <a:ext cx="1189923" cy="369332"/>
          </a:xfrm>
          <a:prstGeom prst="rect">
            <a:avLst/>
          </a:prstGeom>
          <a:noFill/>
        </p:spPr>
        <p:txBody>
          <a:bodyPr wrap="square" rtlCol="0">
            <a:spAutoFit/>
          </a:bodyPr>
          <a:lstStyle/>
          <a:p>
            <a:r>
              <a:rPr lang="it-IT" dirty="0">
                <a:solidFill>
                  <a:srgbClr val="FF0000"/>
                </a:solidFill>
              </a:rPr>
              <a:t>Il processo</a:t>
            </a:r>
          </a:p>
        </p:txBody>
      </p:sp>
    </p:spTree>
    <p:extLst>
      <p:ext uri="{BB962C8B-B14F-4D97-AF65-F5344CB8AC3E}">
        <p14:creationId xmlns:p14="http://schemas.microsoft.com/office/powerpoint/2010/main" val="105431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ttangolo con angoli arrotondati 88">
            <a:extLst>
              <a:ext uri="{FF2B5EF4-FFF2-40B4-BE49-F238E27FC236}">
                <a16:creationId xmlns:a16="http://schemas.microsoft.com/office/drawing/2014/main" id="{495CB42B-BECC-4706-9EB0-B215CE7BD567}"/>
              </a:ext>
            </a:extLst>
          </p:cNvPr>
          <p:cNvSpPr/>
          <p:nvPr/>
        </p:nvSpPr>
        <p:spPr>
          <a:xfrm>
            <a:off x="4456240" y="3377808"/>
            <a:ext cx="2670175" cy="41503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a:solidFill>
                  <a:schemeClr val="bg1"/>
                </a:solidFill>
              </a:rPr>
              <a:t>RIQUALIFICAZIONE URBANA</a:t>
            </a:r>
            <a:endParaRPr lang="it-IT" sz="1600" dirty="0">
              <a:solidFill>
                <a:schemeClr val="bg1"/>
              </a:solidFill>
            </a:endParaRPr>
          </a:p>
        </p:txBody>
      </p:sp>
      <p:sp>
        <p:nvSpPr>
          <p:cNvPr id="4" name="Titolo 3"/>
          <p:cNvSpPr>
            <a:spLocks noGrp="1"/>
          </p:cNvSpPr>
          <p:nvPr>
            <p:ph type="title"/>
          </p:nvPr>
        </p:nvSpPr>
        <p:spPr/>
        <p:txBody>
          <a:bodyPr/>
          <a:lstStyle/>
          <a:p>
            <a:r>
              <a:rPr lang="it-IT" dirty="0"/>
              <a:t>Obiettivi strategici Politica Europea 2014-20 e 2021-27</a:t>
            </a:r>
            <a:endParaRPr lang="en-US" dirty="0"/>
          </a:p>
        </p:txBody>
      </p:sp>
      <p:sp>
        <p:nvSpPr>
          <p:cNvPr id="84" name="Segnaposto contenuto 83"/>
          <p:cNvSpPr>
            <a:spLocks noGrp="1"/>
          </p:cNvSpPr>
          <p:nvPr>
            <p:ph idx="1"/>
          </p:nvPr>
        </p:nvSpPr>
        <p:spPr>
          <a:xfrm>
            <a:off x="838200" y="4151375"/>
            <a:ext cx="10515600" cy="1600201"/>
          </a:xfrm>
        </p:spPr>
        <p:txBody>
          <a:bodyPr>
            <a:normAutofit lnSpcReduction="10000"/>
          </a:bodyPr>
          <a:lstStyle/>
          <a:p>
            <a:r>
              <a:rPr lang="it-IT" dirty="0"/>
              <a:t>La valutazione è il risultato di:</a:t>
            </a:r>
            <a:endParaRPr lang="pt-BR" dirty="0"/>
          </a:p>
          <a:p>
            <a:pPr lvl="1"/>
            <a:r>
              <a:rPr lang="en-US" b="1" dirty="0"/>
              <a:t>OBIETTIVI</a:t>
            </a:r>
          </a:p>
          <a:p>
            <a:pPr lvl="1"/>
            <a:r>
              <a:rPr lang="en-US" b="1" dirty="0"/>
              <a:t>CRITERI</a:t>
            </a:r>
          </a:p>
          <a:p>
            <a:pPr lvl="1"/>
            <a:r>
              <a:rPr lang="en-US" b="1" dirty="0"/>
              <a:t>ALTERNATIVE/AZIONI</a:t>
            </a:r>
            <a:endParaRPr lang="en-US" dirty="0"/>
          </a:p>
        </p:txBody>
      </p:sp>
      <p:grpSp>
        <p:nvGrpSpPr>
          <p:cNvPr id="5" name="Group 1344"/>
          <p:cNvGrpSpPr>
            <a:grpSpLocks/>
          </p:cNvGrpSpPr>
          <p:nvPr/>
        </p:nvGrpSpPr>
        <p:grpSpPr bwMode="auto">
          <a:xfrm>
            <a:off x="1684465" y="1593151"/>
            <a:ext cx="8185150" cy="2255837"/>
            <a:chOff x="295" y="1737"/>
            <a:chExt cx="5156" cy="1421"/>
          </a:xfrm>
        </p:grpSpPr>
        <p:sp>
          <p:nvSpPr>
            <p:cNvPr id="6" name="AutoShape 10"/>
            <p:cNvSpPr>
              <a:spLocks noChangeArrowheads="1"/>
            </p:cNvSpPr>
            <p:nvPr/>
          </p:nvSpPr>
          <p:spPr bwMode="gray">
            <a:xfrm>
              <a:off x="295" y="1737"/>
              <a:ext cx="1700" cy="339"/>
            </a:xfrm>
            <a:prstGeom prst="roundRect">
              <a:avLst>
                <a:gd name="adj" fmla="val 4874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pl-PL" altLang="en-US" sz="1000">
                  <a:solidFill>
                    <a:schemeClr val="bg1"/>
                  </a:solidFill>
                </a:rPr>
                <a:t>Ricerca e innovazione</a:t>
              </a:r>
              <a:endParaRPr lang="fr-BE" altLang="en-US" sz="1000">
                <a:solidFill>
                  <a:schemeClr val="bg1"/>
                </a:solidFill>
              </a:endParaRPr>
            </a:p>
          </p:txBody>
        </p:sp>
        <p:sp>
          <p:nvSpPr>
            <p:cNvPr id="7" name="AutoShape 10"/>
            <p:cNvSpPr>
              <a:spLocks noChangeArrowheads="1"/>
            </p:cNvSpPr>
            <p:nvPr/>
          </p:nvSpPr>
          <p:spPr bwMode="gray">
            <a:xfrm>
              <a:off x="2023" y="1737"/>
              <a:ext cx="1700" cy="339"/>
            </a:xfrm>
            <a:prstGeom prst="roundRect">
              <a:avLst>
                <a:gd name="adj" fmla="val 48741"/>
              </a:avLst>
            </a:prstGeom>
            <a:solidFill>
              <a:srgbClr val="76B043"/>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1000">
                  <a:solidFill>
                    <a:schemeClr val="bg1"/>
                  </a:solidFill>
                </a:rPr>
                <a:t>Lotta ai cambiamenti </a:t>
              </a:r>
            </a:p>
            <a:p>
              <a:pPr algn="r" eaLnBrk="1" hangingPunct="1">
                <a:spcBef>
                  <a:spcPct val="0"/>
                </a:spcBef>
                <a:buClrTx/>
                <a:buFontTx/>
                <a:buNone/>
              </a:pPr>
              <a:r>
                <a:rPr lang="fr-BE" altLang="en-US" sz="1000">
                  <a:solidFill>
                    <a:schemeClr val="bg1"/>
                  </a:solidFill>
                </a:rPr>
                <a:t>climatici</a:t>
              </a:r>
            </a:p>
          </p:txBody>
        </p:sp>
        <p:sp>
          <p:nvSpPr>
            <p:cNvPr id="8" name="AutoShape 10"/>
            <p:cNvSpPr>
              <a:spLocks noChangeArrowheads="1"/>
            </p:cNvSpPr>
            <p:nvPr/>
          </p:nvSpPr>
          <p:spPr bwMode="gray">
            <a:xfrm>
              <a:off x="295" y="2097"/>
              <a:ext cx="1700" cy="339"/>
            </a:xfrm>
            <a:prstGeom prst="roundRect">
              <a:avLst>
                <a:gd name="adj" fmla="val 4874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900">
                  <a:solidFill>
                    <a:schemeClr val="bg1"/>
                  </a:solidFill>
                </a:rPr>
                <a:t>Tecnologie</a:t>
              </a:r>
              <a:r>
                <a:rPr lang="en-US" altLang="en-US" sz="900">
                  <a:solidFill>
                    <a:schemeClr val="bg1"/>
                  </a:solidFill>
                </a:rPr>
                <a:t> </a:t>
              </a:r>
              <a:r>
                <a:rPr lang="fr-BE" altLang="en-US" sz="900">
                  <a:solidFill>
                    <a:schemeClr val="bg1"/>
                  </a:solidFill>
                </a:rPr>
                <a:t>dell’informazione </a:t>
              </a:r>
              <a:br>
                <a:rPr lang="fr-BE" altLang="en-US" sz="900">
                  <a:solidFill>
                    <a:schemeClr val="bg1"/>
                  </a:solidFill>
                </a:rPr>
              </a:br>
              <a:r>
                <a:rPr lang="fr-BE" altLang="en-US" sz="900">
                  <a:solidFill>
                    <a:schemeClr val="bg1"/>
                  </a:solidFill>
                </a:rPr>
                <a:t>e della comunicazione </a:t>
              </a:r>
            </a:p>
          </p:txBody>
        </p:sp>
        <p:sp>
          <p:nvSpPr>
            <p:cNvPr id="9" name="AutoShape 10"/>
            <p:cNvSpPr>
              <a:spLocks noChangeArrowheads="1"/>
            </p:cNvSpPr>
            <p:nvPr/>
          </p:nvSpPr>
          <p:spPr bwMode="gray">
            <a:xfrm>
              <a:off x="295" y="2458"/>
              <a:ext cx="1700" cy="339"/>
            </a:xfrm>
            <a:prstGeom prst="roundRect">
              <a:avLst>
                <a:gd name="adj" fmla="val 4874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1000">
                  <a:solidFill>
                    <a:schemeClr val="bg1"/>
                  </a:solidFill>
                </a:rPr>
                <a:t>Competitività delle PMI</a:t>
              </a:r>
            </a:p>
          </p:txBody>
        </p:sp>
        <p:sp>
          <p:nvSpPr>
            <p:cNvPr id="10" name="AutoShape 10"/>
            <p:cNvSpPr>
              <a:spLocks noChangeArrowheads="1"/>
            </p:cNvSpPr>
            <p:nvPr/>
          </p:nvSpPr>
          <p:spPr bwMode="gray">
            <a:xfrm>
              <a:off x="295" y="2819"/>
              <a:ext cx="1700" cy="339"/>
            </a:xfrm>
            <a:prstGeom prst="roundRect">
              <a:avLst>
                <a:gd name="adj" fmla="val 4874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1000">
                  <a:solidFill>
                    <a:schemeClr val="bg1"/>
                  </a:solidFill>
                </a:rPr>
                <a:t>Economia a</a:t>
              </a:r>
              <a:r>
                <a:rPr lang="en-US" altLang="en-US" sz="1000">
                  <a:solidFill>
                    <a:schemeClr val="bg1"/>
                  </a:solidFill>
                </a:rPr>
                <a:t> </a:t>
              </a:r>
              <a:r>
                <a:rPr lang="fr-BE" altLang="en-US" sz="1000">
                  <a:solidFill>
                    <a:schemeClr val="bg1"/>
                  </a:solidFill>
                </a:rPr>
                <a:t>basse </a:t>
              </a:r>
              <a:br>
                <a:rPr lang="fr-BE" altLang="en-US" sz="1000">
                  <a:solidFill>
                    <a:schemeClr val="bg1"/>
                  </a:solidFill>
                </a:rPr>
              </a:br>
              <a:r>
                <a:rPr lang="fr-BE" altLang="en-US" sz="1000">
                  <a:solidFill>
                    <a:schemeClr val="bg1"/>
                  </a:solidFill>
                </a:rPr>
                <a:t>emissioni di carbonio</a:t>
              </a:r>
            </a:p>
          </p:txBody>
        </p:sp>
        <p:sp>
          <p:nvSpPr>
            <p:cNvPr id="11" name="AutoShape 10"/>
            <p:cNvSpPr>
              <a:spLocks noChangeArrowheads="1"/>
            </p:cNvSpPr>
            <p:nvPr/>
          </p:nvSpPr>
          <p:spPr bwMode="gray">
            <a:xfrm>
              <a:off x="2023" y="2097"/>
              <a:ext cx="1700" cy="339"/>
            </a:xfrm>
            <a:prstGeom prst="roundRect">
              <a:avLst>
                <a:gd name="adj" fmla="val 48741"/>
              </a:avLst>
            </a:prstGeom>
            <a:solidFill>
              <a:srgbClr val="76B043"/>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1000" dirty="0" err="1">
                  <a:solidFill>
                    <a:schemeClr val="bg1"/>
                  </a:solidFill>
                </a:rPr>
                <a:t>Ambiente</a:t>
              </a:r>
              <a:r>
                <a:rPr lang="fr-BE" altLang="en-US" sz="1000" dirty="0">
                  <a:solidFill>
                    <a:schemeClr val="bg1"/>
                  </a:solidFill>
                </a:rPr>
                <a:t> </a:t>
              </a:r>
              <a:r>
                <a:rPr lang="fr-BE" altLang="en-US" sz="1000" dirty="0" err="1">
                  <a:solidFill>
                    <a:schemeClr val="bg1"/>
                  </a:solidFill>
                </a:rPr>
                <a:t>ed</a:t>
              </a:r>
              <a:r>
                <a:rPr lang="fr-BE" altLang="en-US" sz="1000" dirty="0">
                  <a:solidFill>
                    <a:schemeClr val="bg1"/>
                  </a:solidFill>
                </a:rPr>
                <a:t> </a:t>
              </a:r>
              <a:r>
                <a:rPr lang="fr-BE" altLang="en-US" sz="1000" dirty="0" err="1">
                  <a:solidFill>
                    <a:schemeClr val="bg1"/>
                  </a:solidFill>
                </a:rPr>
                <a:t>efficienza</a:t>
              </a:r>
              <a:r>
                <a:rPr lang="fr-BE" altLang="en-US" sz="1000" dirty="0">
                  <a:solidFill>
                    <a:schemeClr val="bg1"/>
                  </a:solidFill>
                </a:rPr>
                <a:t> </a:t>
              </a:r>
              <a:br>
                <a:rPr lang="fr-BE" altLang="en-US" sz="1000" dirty="0">
                  <a:solidFill>
                    <a:schemeClr val="bg1"/>
                  </a:solidFill>
                </a:rPr>
              </a:br>
              <a:r>
                <a:rPr lang="fr-BE" altLang="en-US" sz="1000" dirty="0">
                  <a:solidFill>
                    <a:schemeClr val="bg1"/>
                  </a:solidFill>
                </a:rPr>
                <a:t>delle </a:t>
              </a:r>
              <a:r>
                <a:rPr lang="fr-BE" altLang="en-US" sz="1000" dirty="0" err="1">
                  <a:solidFill>
                    <a:schemeClr val="bg1"/>
                  </a:solidFill>
                </a:rPr>
                <a:t>risorse</a:t>
              </a:r>
              <a:endParaRPr lang="fr-BE" altLang="en-US" sz="1000" dirty="0">
                <a:solidFill>
                  <a:schemeClr val="bg1"/>
                </a:solidFill>
              </a:endParaRPr>
            </a:p>
          </p:txBody>
        </p:sp>
        <p:sp>
          <p:nvSpPr>
            <p:cNvPr id="12" name="AutoShape 10"/>
            <p:cNvSpPr>
              <a:spLocks noChangeArrowheads="1"/>
            </p:cNvSpPr>
            <p:nvPr/>
          </p:nvSpPr>
          <p:spPr bwMode="gray">
            <a:xfrm>
              <a:off x="2023" y="2458"/>
              <a:ext cx="1700" cy="339"/>
            </a:xfrm>
            <a:prstGeom prst="roundRect">
              <a:avLst>
                <a:gd name="adj" fmla="val 48741"/>
              </a:avLst>
            </a:prstGeom>
            <a:solidFill>
              <a:srgbClr val="76B043"/>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1000">
                  <a:solidFill>
                    <a:schemeClr val="bg1"/>
                  </a:solidFill>
                </a:rPr>
                <a:t>Trasporto sostenibile</a:t>
              </a:r>
            </a:p>
          </p:txBody>
        </p:sp>
        <p:sp>
          <p:nvSpPr>
            <p:cNvPr id="13" name="AutoShape 10"/>
            <p:cNvSpPr>
              <a:spLocks noChangeArrowheads="1"/>
            </p:cNvSpPr>
            <p:nvPr/>
          </p:nvSpPr>
          <p:spPr bwMode="gray">
            <a:xfrm>
              <a:off x="3751" y="2819"/>
              <a:ext cx="1700" cy="339"/>
            </a:xfrm>
            <a:prstGeom prst="roundRect">
              <a:avLst>
                <a:gd name="adj" fmla="val 48741"/>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it-IT" altLang="en-US" sz="1000">
                  <a:solidFill>
                    <a:schemeClr val="bg1"/>
                  </a:solidFill>
                </a:rPr>
                <a:t>Amministrazione pubblica</a:t>
              </a:r>
            </a:p>
            <a:p>
              <a:pPr algn="r" eaLnBrk="1" hangingPunct="1">
                <a:spcBef>
                  <a:spcPct val="0"/>
                </a:spcBef>
                <a:buClrTx/>
                <a:buFontTx/>
                <a:buNone/>
              </a:pPr>
              <a:r>
                <a:rPr lang="it-IT" altLang="en-US" sz="1000">
                  <a:solidFill>
                    <a:schemeClr val="bg1"/>
                  </a:solidFill>
                </a:rPr>
                <a:t>più efficiente</a:t>
              </a:r>
            </a:p>
          </p:txBody>
        </p:sp>
        <p:sp>
          <p:nvSpPr>
            <p:cNvPr id="14" name="AutoShape 10"/>
            <p:cNvSpPr>
              <a:spLocks noChangeArrowheads="1"/>
            </p:cNvSpPr>
            <p:nvPr/>
          </p:nvSpPr>
          <p:spPr bwMode="gray">
            <a:xfrm>
              <a:off x="3751" y="2458"/>
              <a:ext cx="1700" cy="339"/>
            </a:xfrm>
            <a:prstGeom prst="roundRect">
              <a:avLst>
                <a:gd name="adj" fmla="val 48741"/>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it-IT" altLang="en-US" sz="1000">
                  <a:solidFill>
                    <a:schemeClr val="bg1"/>
                  </a:solidFill>
                </a:rPr>
                <a:t>Istruzione e formazione</a:t>
              </a:r>
            </a:p>
            <a:p>
              <a:pPr algn="r" eaLnBrk="1" hangingPunct="1">
                <a:spcBef>
                  <a:spcPct val="0"/>
                </a:spcBef>
                <a:buClrTx/>
                <a:buFontTx/>
                <a:buNone/>
              </a:pPr>
              <a:r>
                <a:rPr lang="it-IT" altLang="en-US" sz="1000">
                  <a:solidFill>
                    <a:schemeClr val="bg1"/>
                  </a:solidFill>
                </a:rPr>
                <a:t>più efficaci</a:t>
              </a:r>
            </a:p>
          </p:txBody>
        </p:sp>
        <p:sp>
          <p:nvSpPr>
            <p:cNvPr id="15" name="AutoShape 10"/>
            <p:cNvSpPr>
              <a:spLocks noChangeArrowheads="1"/>
            </p:cNvSpPr>
            <p:nvPr/>
          </p:nvSpPr>
          <p:spPr bwMode="gray">
            <a:xfrm>
              <a:off x="3751" y="2097"/>
              <a:ext cx="1700" cy="339"/>
            </a:xfrm>
            <a:prstGeom prst="roundRect">
              <a:avLst>
                <a:gd name="adj" fmla="val 48741"/>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1000">
                  <a:solidFill>
                    <a:schemeClr val="bg1"/>
                  </a:solidFill>
                </a:rPr>
                <a:t>Inclusione sociale</a:t>
              </a:r>
            </a:p>
          </p:txBody>
        </p:sp>
        <p:sp>
          <p:nvSpPr>
            <p:cNvPr id="16" name="AutoShape 10"/>
            <p:cNvSpPr>
              <a:spLocks noChangeArrowheads="1"/>
            </p:cNvSpPr>
            <p:nvPr/>
          </p:nvSpPr>
          <p:spPr bwMode="gray">
            <a:xfrm>
              <a:off x="3751" y="1737"/>
              <a:ext cx="1700" cy="339"/>
            </a:xfrm>
            <a:prstGeom prst="roundRect">
              <a:avLst>
                <a:gd name="adj" fmla="val 48741"/>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1000">
                  <a:solidFill>
                    <a:schemeClr val="bg1"/>
                  </a:solidFill>
                </a:rPr>
                <a:t>Occupazione e mobilità</a:t>
              </a:r>
            </a:p>
          </p:txBody>
        </p:sp>
        <p:grpSp>
          <p:nvGrpSpPr>
            <p:cNvPr id="17" name="Group 1310"/>
            <p:cNvGrpSpPr>
              <a:grpSpLocks/>
            </p:cNvGrpSpPr>
            <p:nvPr/>
          </p:nvGrpSpPr>
          <p:grpSpPr bwMode="auto">
            <a:xfrm>
              <a:off x="321" y="2838"/>
              <a:ext cx="295" cy="293"/>
              <a:chOff x="2160" y="3896"/>
              <a:chExt cx="295" cy="293"/>
            </a:xfrm>
          </p:grpSpPr>
          <p:sp>
            <p:nvSpPr>
              <p:cNvPr id="81" name="Oval 680"/>
              <p:cNvSpPr>
                <a:spLocks noChangeArrowheads="1"/>
              </p:cNvSpPr>
              <p:nvPr/>
            </p:nvSpPr>
            <p:spPr bwMode="gray">
              <a:xfrm>
                <a:off x="2160" y="3896"/>
                <a:ext cx="295" cy="293"/>
              </a:xfrm>
              <a:prstGeom prst="ellipse">
                <a:avLst/>
              </a:prstGeom>
              <a:solidFill>
                <a:srgbClr val="FBDB88"/>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82" name="Freeform 692"/>
              <p:cNvSpPr>
                <a:spLocks noEditPoints="1"/>
              </p:cNvSpPr>
              <p:nvPr/>
            </p:nvSpPr>
            <p:spPr bwMode="gray">
              <a:xfrm>
                <a:off x="2224" y="3953"/>
                <a:ext cx="142" cy="163"/>
              </a:xfrm>
              <a:custGeom>
                <a:avLst/>
                <a:gdLst>
                  <a:gd name="T0" fmla="*/ 25441333 w 60"/>
                  <a:gd name="T1" fmla="*/ 12259979 h 69"/>
                  <a:gd name="T2" fmla="*/ 32669639 w 60"/>
                  <a:gd name="T3" fmla="*/ 40591344 h 69"/>
                  <a:gd name="T4" fmla="*/ 16449394 w 60"/>
                  <a:gd name="T5" fmla="*/ 27451532 h 69"/>
                  <a:gd name="T6" fmla="*/ 31132224 w 60"/>
                  <a:gd name="T7" fmla="*/ 44158750 h 69"/>
                  <a:gd name="T8" fmla="*/ 29078997 w 60"/>
                  <a:gd name="T9" fmla="*/ 46156526 h 69"/>
                  <a:gd name="T10" fmla="*/ 25441333 w 60"/>
                  <a:gd name="T11" fmla="*/ 47027196 h 69"/>
                  <a:gd name="T12" fmla="*/ 20381480 w 60"/>
                  <a:gd name="T13" fmla="*/ 45029437 h 69"/>
                  <a:gd name="T14" fmla="*/ 17602954 w 60"/>
                  <a:gd name="T15" fmla="*/ 40591344 h 69"/>
                  <a:gd name="T16" fmla="*/ 16449394 w 60"/>
                  <a:gd name="T17" fmla="*/ 39446014 h 69"/>
                  <a:gd name="T18" fmla="*/ 15562715 w 60"/>
                  <a:gd name="T19" fmla="*/ 38600214 h 69"/>
                  <a:gd name="T20" fmla="*/ 7817668 w 60"/>
                  <a:gd name="T21" fmla="*/ 34735215 h 69"/>
                  <a:gd name="T22" fmla="*/ 4812844 w 60"/>
                  <a:gd name="T23" fmla="*/ 27451532 h 69"/>
                  <a:gd name="T24" fmla="*/ 7817668 w 60"/>
                  <a:gd name="T25" fmla="*/ 18692968 h 69"/>
                  <a:gd name="T26" fmla="*/ 16449394 w 60"/>
                  <a:gd name="T27" fmla="*/ 15188087 h 69"/>
                  <a:gd name="T28" fmla="*/ 17602954 w 60"/>
                  <a:gd name="T29" fmla="*/ 15188087 h 69"/>
                  <a:gd name="T30" fmla="*/ 18501814 w 60"/>
                  <a:gd name="T31" fmla="*/ 13985461 h 69"/>
                  <a:gd name="T32" fmla="*/ 24173853 w 60"/>
                  <a:gd name="T33" fmla="*/ 6701811 h 69"/>
                  <a:gd name="T34" fmla="*/ 33908594 w 60"/>
                  <a:gd name="T35" fmla="*/ 3567250 h 69"/>
                  <a:gd name="T36" fmla="*/ 45452775 w 60"/>
                  <a:gd name="T37" fmla="*/ 8426982 h 69"/>
                  <a:gd name="T38" fmla="*/ 50360115 w 60"/>
                  <a:gd name="T39" fmla="*/ 20750987 h 69"/>
                  <a:gd name="T40" fmla="*/ 50360115 w 60"/>
                  <a:gd name="T41" fmla="*/ 22769281 h 69"/>
                  <a:gd name="T42" fmla="*/ 50360115 w 60"/>
                  <a:gd name="T43" fmla="*/ 23408411 h 69"/>
                  <a:gd name="T44" fmla="*/ 50360115 w 60"/>
                  <a:gd name="T45" fmla="*/ 24254315 h 69"/>
                  <a:gd name="T46" fmla="*/ 50360115 w 60"/>
                  <a:gd name="T47" fmla="*/ 25453867 h 69"/>
                  <a:gd name="T48" fmla="*/ 52398663 w 60"/>
                  <a:gd name="T49" fmla="*/ 28961979 h 69"/>
                  <a:gd name="T50" fmla="*/ 53269534 w 60"/>
                  <a:gd name="T51" fmla="*/ 33038118 h 69"/>
                  <a:gd name="T52" fmla="*/ 49461263 w 60"/>
                  <a:gd name="T53" fmla="*/ 40591344 h 69"/>
                  <a:gd name="T54" fmla="*/ 41660324 w 60"/>
                  <a:gd name="T55" fmla="*/ 43320746 h 69"/>
                  <a:gd name="T56" fmla="*/ 41660324 w 60"/>
                  <a:gd name="T57" fmla="*/ 43320746 h 69"/>
                  <a:gd name="T58" fmla="*/ 40486389 w 60"/>
                  <a:gd name="T59" fmla="*/ 38600214 h 69"/>
                  <a:gd name="T60" fmla="*/ 42519614 w 60"/>
                  <a:gd name="T61" fmla="*/ 18692968 h 69"/>
                  <a:gd name="T62" fmla="*/ 38930232 w 60"/>
                  <a:gd name="T63" fmla="*/ 33038118 h 69"/>
                  <a:gd name="T64" fmla="*/ 25441333 w 60"/>
                  <a:gd name="T65" fmla="*/ 12259979 h 69"/>
                  <a:gd name="T66" fmla="*/ 32669639 w 60"/>
                  <a:gd name="T67" fmla="*/ 49020448 h 69"/>
                  <a:gd name="T68" fmla="*/ 32018747 w 60"/>
                  <a:gd name="T69" fmla="*/ 64849271 h 69"/>
                  <a:gd name="T70" fmla="*/ 41660324 w 60"/>
                  <a:gd name="T71" fmla="*/ 64849271 h 69"/>
                  <a:gd name="T72" fmla="*/ 41660324 w 60"/>
                  <a:gd name="T73" fmla="*/ 47714917 h 69"/>
                  <a:gd name="T74" fmla="*/ 53269534 w 60"/>
                  <a:gd name="T75" fmla="*/ 43320746 h 69"/>
                  <a:gd name="T76" fmla="*/ 58109770 w 60"/>
                  <a:gd name="T77" fmla="*/ 33038118 h 69"/>
                  <a:gd name="T78" fmla="*/ 57211452 w 60"/>
                  <a:gd name="T79" fmla="*/ 27451532 h 69"/>
                  <a:gd name="T80" fmla="*/ 55331401 w 60"/>
                  <a:gd name="T81" fmla="*/ 23408411 h 69"/>
                  <a:gd name="T82" fmla="*/ 55331401 w 60"/>
                  <a:gd name="T83" fmla="*/ 22769281 h 69"/>
                  <a:gd name="T84" fmla="*/ 55331401 w 60"/>
                  <a:gd name="T85" fmla="*/ 20750987 h 69"/>
                  <a:gd name="T86" fmla="*/ 48236169 w 60"/>
                  <a:gd name="T87" fmla="*/ 5562899 h 69"/>
                  <a:gd name="T88" fmla="*/ 33908594 w 60"/>
                  <a:gd name="T89" fmla="*/ 0 h 69"/>
                  <a:gd name="T90" fmla="*/ 21278922 w 60"/>
                  <a:gd name="T91" fmla="*/ 2836963 h 69"/>
                  <a:gd name="T92" fmla="*/ 14702391 w 60"/>
                  <a:gd name="T93" fmla="*/ 11148595 h 69"/>
                  <a:gd name="T94" fmla="*/ 4812844 w 60"/>
                  <a:gd name="T95" fmla="*/ 15831814 h 69"/>
                  <a:gd name="T96" fmla="*/ 0 w 60"/>
                  <a:gd name="T97" fmla="*/ 27451532 h 69"/>
                  <a:gd name="T98" fmla="*/ 4812844 w 60"/>
                  <a:gd name="T99" fmla="*/ 37399792 h 69"/>
                  <a:gd name="T100" fmla="*/ 13529048 w 60"/>
                  <a:gd name="T101" fmla="*/ 43320746 h 69"/>
                  <a:gd name="T102" fmla="*/ 17602954 w 60"/>
                  <a:gd name="T103" fmla="*/ 49020448 h 69"/>
                  <a:gd name="T104" fmla="*/ 25441333 w 60"/>
                  <a:gd name="T105" fmla="*/ 50860193 h 69"/>
                  <a:gd name="T106" fmla="*/ 32018747 w 60"/>
                  <a:gd name="T107" fmla="*/ 49748781 h 69"/>
                  <a:gd name="T108" fmla="*/ 32669639 w 60"/>
                  <a:gd name="T109" fmla="*/ 49020448 h 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
                  <a:gd name="T166" fmla="*/ 0 h 69"/>
                  <a:gd name="T167" fmla="*/ 60 w 60"/>
                  <a:gd name="T168" fmla="*/ 69 h 6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 h="69">
                    <a:moveTo>
                      <a:pt x="26" y="13"/>
                    </a:moveTo>
                    <a:cubicBezTo>
                      <a:pt x="30" y="20"/>
                      <a:pt x="33" y="30"/>
                      <a:pt x="34" y="43"/>
                    </a:cubicBezTo>
                    <a:cubicBezTo>
                      <a:pt x="25" y="38"/>
                      <a:pt x="19" y="34"/>
                      <a:pt x="17" y="29"/>
                    </a:cubicBezTo>
                    <a:cubicBezTo>
                      <a:pt x="17" y="37"/>
                      <a:pt x="25" y="43"/>
                      <a:pt x="32" y="47"/>
                    </a:cubicBezTo>
                    <a:cubicBezTo>
                      <a:pt x="32" y="48"/>
                      <a:pt x="31" y="48"/>
                      <a:pt x="30" y="49"/>
                    </a:cubicBezTo>
                    <a:cubicBezTo>
                      <a:pt x="29" y="49"/>
                      <a:pt x="28" y="50"/>
                      <a:pt x="26" y="50"/>
                    </a:cubicBezTo>
                    <a:cubicBezTo>
                      <a:pt x="24" y="50"/>
                      <a:pt x="22" y="49"/>
                      <a:pt x="21" y="48"/>
                    </a:cubicBezTo>
                    <a:cubicBezTo>
                      <a:pt x="19" y="47"/>
                      <a:pt x="18" y="45"/>
                      <a:pt x="18" y="43"/>
                    </a:cubicBezTo>
                    <a:cubicBezTo>
                      <a:pt x="17" y="42"/>
                      <a:pt x="17" y="42"/>
                      <a:pt x="17" y="42"/>
                    </a:cubicBezTo>
                    <a:cubicBezTo>
                      <a:pt x="16" y="41"/>
                      <a:pt x="16" y="41"/>
                      <a:pt x="16" y="41"/>
                    </a:cubicBezTo>
                    <a:cubicBezTo>
                      <a:pt x="13" y="41"/>
                      <a:pt x="10" y="39"/>
                      <a:pt x="8" y="37"/>
                    </a:cubicBezTo>
                    <a:cubicBezTo>
                      <a:pt x="6" y="35"/>
                      <a:pt x="5" y="32"/>
                      <a:pt x="5" y="29"/>
                    </a:cubicBezTo>
                    <a:cubicBezTo>
                      <a:pt x="5" y="26"/>
                      <a:pt x="6" y="23"/>
                      <a:pt x="8" y="20"/>
                    </a:cubicBezTo>
                    <a:cubicBezTo>
                      <a:pt x="10" y="18"/>
                      <a:pt x="13" y="17"/>
                      <a:pt x="17" y="16"/>
                    </a:cubicBezTo>
                    <a:cubicBezTo>
                      <a:pt x="18" y="16"/>
                      <a:pt x="18" y="16"/>
                      <a:pt x="18" y="16"/>
                    </a:cubicBezTo>
                    <a:cubicBezTo>
                      <a:pt x="19" y="15"/>
                      <a:pt x="19" y="15"/>
                      <a:pt x="19" y="15"/>
                    </a:cubicBezTo>
                    <a:cubicBezTo>
                      <a:pt x="20" y="12"/>
                      <a:pt x="22" y="9"/>
                      <a:pt x="25" y="7"/>
                    </a:cubicBezTo>
                    <a:cubicBezTo>
                      <a:pt x="28" y="5"/>
                      <a:pt x="31" y="4"/>
                      <a:pt x="35" y="4"/>
                    </a:cubicBezTo>
                    <a:cubicBezTo>
                      <a:pt x="40" y="4"/>
                      <a:pt x="44" y="6"/>
                      <a:pt x="47" y="9"/>
                    </a:cubicBezTo>
                    <a:cubicBezTo>
                      <a:pt x="50" y="13"/>
                      <a:pt x="52" y="17"/>
                      <a:pt x="52" y="22"/>
                    </a:cubicBezTo>
                    <a:cubicBezTo>
                      <a:pt x="52" y="22"/>
                      <a:pt x="52" y="23"/>
                      <a:pt x="52" y="24"/>
                    </a:cubicBezTo>
                    <a:cubicBezTo>
                      <a:pt x="52" y="24"/>
                      <a:pt x="52" y="25"/>
                      <a:pt x="52" y="25"/>
                    </a:cubicBezTo>
                    <a:cubicBezTo>
                      <a:pt x="52" y="26"/>
                      <a:pt x="52" y="26"/>
                      <a:pt x="52" y="26"/>
                    </a:cubicBezTo>
                    <a:cubicBezTo>
                      <a:pt x="52" y="27"/>
                      <a:pt x="52" y="27"/>
                      <a:pt x="52" y="27"/>
                    </a:cubicBezTo>
                    <a:cubicBezTo>
                      <a:pt x="53" y="28"/>
                      <a:pt x="54" y="29"/>
                      <a:pt x="54" y="31"/>
                    </a:cubicBezTo>
                    <a:cubicBezTo>
                      <a:pt x="55" y="32"/>
                      <a:pt x="55" y="33"/>
                      <a:pt x="55" y="35"/>
                    </a:cubicBezTo>
                    <a:cubicBezTo>
                      <a:pt x="55" y="38"/>
                      <a:pt x="54" y="41"/>
                      <a:pt x="51" y="43"/>
                    </a:cubicBezTo>
                    <a:cubicBezTo>
                      <a:pt x="49" y="45"/>
                      <a:pt x="46" y="46"/>
                      <a:pt x="43" y="46"/>
                    </a:cubicBezTo>
                    <a:cubicBezTo>
                      <a:pt x="43" y="46"/>
                      <a:pt x="43" y="46"/>
                      <a:pt x="43" y="46"/>
                    </a:cubicBezTo>
                    <a:cubicBezTo>
                      <a:pt x="42" y="45"/>
                      <a:pt x="42" y="43"/>
                      <a:pt x="42" y="41"/>
                    </a:cubicBezTo>
                    <a:cubicBezTo>
                      <a:pt x="44" y="35"/>
                      <a:pt x="48" y="26"/>
                      <a:pt x="44" y="20"/>
                    </a:cubicBezTo>
                    <a:cubicBezTo>
                      <a:pt x="44" y="24"/>
                      <a:pt x="43" y="29"/>
                      <a:pt x="40" y="35"/>
                    </a:cubicBezTo>
                    <a:cubicBezTo>
                      <a:pt x="38" y="26"/>
                      <a:pt x="33" y="18"/>
                      <a:pt x="26" y="13"/>
                    </a:cubicBezTo>
                    <a:moveTo>
                      <a:pt x="34" y="52"/>
                    </a:moveTo>
                    <a:cubicBezTo>
                      <a:pt x="34" y="57"/>
                      <a:pt x="34" y="63"/>
                      <a:pt x="33" y="69"/>
                    </a:cubicBezTo>
                    <a:cubicBezTo>
                      <a:pt x="43" y="69"/>
                      <a:pt x="43" y="69"/>
                      <a:pt x="43" y="69"/>
                    </a:cubicBezTo>
                    <a:cubicBezTo>
                      <a:pt x="43" y="64"/>
                      <a:pt x="44" y="58"/>
                      <a:pt x="43" y="51"/>
                    </a:cubicBezTo>
                    <a:cubicBezTo>
                      <a:pt x="48" y="51"/>
                      <a:pt x="52" y="49"/>
                      <a:pt x="55" y="46"/>
                    </a:cubicBezTo>
                    <a:cubicBezTo>
                      <a:pt x="58" y="43"/>
                      <a:pt x="60" y="39"/>
                      <a:pt x="60" y="35"/>
                    </a:cubicBezTo>
                    <a:cubicBezTo>
                      <a:pt x="60" y="33"/>
                      <a:pt x="59" y="31"/>
                      <a:pt x="59" y="29"/>
                    </a:cubicBezTo>
                    <a:cubicBezTo>
                      <a:pt x="58" y="28"/>
                      <a:pt x="58" y="26"/>
                      <a:pt x="57" y="25"/>
                    </a:cubicBezTo>
                    <a:cubicBezTo>
                      <a:pt x="57" y="25"/>
                      <a:pt x="57" y="24"/>
                      <a:pt x="57" y="24"/>
                    </a:cubicBezTo>
                    <a:cubicBezTo>
                      <a:pt x="57" y="23"/>
                      <a:pt x="57" y="22"/>
                      <a:pt x="57" y="22"/>
                    </a:cubicBezTo>
                    <a:cubicBezTo>
                      <a:pt x="57" y="16"/>
                      <a:pt x="54" y="10"/>
                      <a:pt x="50" y="6"/>
                    </a:cubicBezTo>
                    <a:cubicBezTo>
                      <a:pt x="46" y="2"/>
                      <a:pt x="41" y="0"/>
                      <a:pt x="35" y="0"/>
                    </a:cubicBezTo>
                    <a:cubicBezTo>
                      <a:pt x="30" y="0"/>
                      <a:pt x="26" y="1"/>
                      <a:pt x="22" y="3"/>
                    </a:cubicBezTo>
                    <a:cubicBezTo>
                      <a:pt x="19" y="5"/>
                      <a:pt x="17" y="8"/>
                      <a:pt x="15" y="12"/>
                    </a:cubicBezTo>
                    <a:cubicBezTo>
                      <a:pt x="11" y="13"/>
                      <a:pt x="7" y="14"/>
                      <a:pt x="5" y="17"/>
                    </a:cubicBezTo>
                    <a:cubicBezTo>
                      <a:pt x="2" y="20"/>
                      <a:pt x="0" y="24"/>
                      <a:pt x="0" y="29"/>
                    </a:cubicBezTo>
                    <a:cubicBezTo>
                      <a:pt x="0" y="33"/>
                      <a:pt x="2" y="37"/>
                      <a:pt x="5" y="40"/>
                    </a:cubicBezTo>
                    <a:cubicBezTo>
                      <a:pt x="7" y="43"/>
                      <a:pt x="10" y="45"/>
                      <a:pt x="14" y="46"/>
                    </a:cubicBezTo>
                    <a:cubicBezTo>
                      <a:pt x="15" y="48"/>
                      <a:pt x="16" y="50"/>
                      <a:pt x="18" y="52"/>
                    </a:cubicBezTo>
                    <a:cubicBezTo>
                      <a:pt x="20" y="53"/>
                      <a:pt x="23" y="54"/>
                      <a:pt x="26" y="54"/>
                    </a:cubicBezTo>
                    <a:cubicBezTo>
                      <a:pt x="28" y="54"/>
                      <a:pt x="31" y="54"/>
                      <a:pt x="33" y="53"/>
                    </a:cubicBezTo>
                    <a:cubicBezTo>
                      <a:pt x="33" y="52"/>
                      <a:pt x="34" y="52"/>
                      <a:pt x="34" y="52"/>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Oval 735"/>
              <p:cNvSpPr>
                <a:spLocks noChangeArrowheads="1"/>
              </p:cNvSpPr>
              <p:nvPr/>
            </p:nvSpPr>
            <p:spPr bwMode="gray">
              <a:xfrm>
                <a:off x="2160" y="3896"/>
                <a:ext cx="295" cy="293"/>
              </a:xfrm>
              <a:prstGeom prst="ellipse">
                <a:avLst/>
              </a:prstGeom>
              <a:noFill/>
              <a:ln w="412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nvGrpSpPr>
            <p:cNvPr id="18" name="Group 1342"/>
            <p:cNvGrpSpPr>
              <a:grpSpLocks/>
            </p:cNvGrpSpPr>
            <p:nvPr/>
          </p:nvGrpSpPr>
          <p:grpSpPr bwMode="auto">
            <a:xfrm>
              <a:off x="3776" y="2481"/>
              <a:ext cx="293" cy="293"/>
              <a:chOff x="2947" y="2819"/>
              <a:chExt cx="293" cy="293"/>
            </a:xfrm>
          </p:grpSpPr>
          <p:sp>
            <p:nvSpPr>
              <p:cNvPr id="77" name="Oval 792"/>
              <p:cNvSpPr>
                <a:spLocks noChangeArrowheads="1"/>
              </p:cNvSpPr>
              <p:nvPr/>
            </p:nvSpPr>
            <p:spPr bwMode="gray">
              <a:xfrm>
                <a:off x="2947" y="2819"/>
                <a:ext cx="293" cy="293"/>
              </a:xfrm>
              <a:prstGeom prst="ellipse">
                <a:avLst/>
              </a:prstGeom>
              <a:solidFill>
                <a:srgbClr val="B1D3D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78" name="Freeform 815"/>
              <p:cNvSpPr>
                <a:spLocks/>
              </p:cNvSpPr>
              <p:nvPr/>
            </p:nvSpPr>
            <p:spPr bwMode="gray">
              <a:xfrm>
                <a:off x="3034" y="2949"/>
                <a:ext cx="106" cy="64"/>
              </a:xfrm>
              <a:custGeom>
                <a:avLst/>
                <a:gdLst>
                  <a:gd name="T0" fmla="*/ 104 w 106"/>
                  <a:gd name="T1" fmla="*/ 0 h 64"/>
                  <a:gd name="T2" fmla="*/ 54 w 106"/>
                  <a:gd name="T3" fmla="*/ 26 h 64"/>
                  <a:gd name="T4" fmla="*/ 0 w 106"/>
                  <a:gd name="T5" fmla="*/ 3 h 64"/>
                  <a:gd name="T6" fmla="*/ 0 w 106"/>
                  <a:gd name="T7" fmla="*/ 40 h 64"/>
                  <a:gd name="T8" fmla="*/ 28 w 106"/>
                  <a:gd name="T9" fmla="*/ 40 h 64"/>
                  <a:gd name="T10" fmla="*/ 54 w 106"/>
                  <a:gd name="T11" fmla="*/ 64 h 64"/>
                  <a:gd name="T12" fmla="*/ 78 w 106"/>
                  <a:gd name="T13" fmla="*/ 43 h 64"/>
                  <a:gd name="T14" fmla="*/ 106 w 106"/>
                  <a:gd name="T15" fmla="*/ 40 h 64"/>
                  <a:gd name="T16" fmla="*/ 104 w 106"/>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64"/>
                  <a:gd name="T29" fmla="*/ 106 w 106"/>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64">
                    <a:moveTo>
                      <a:pt x="104" y="0"/>
                    </a:moveTo>
                    <a:lnTo>
                      <a:pt x="54" y="26"/>
                    </a:lnTo>
                    <a:lnTo>
                      <a:pt x="0" y="3"/>
                    </a:lnTo>
                    <a:lnTo>
                      <a:pt x="0" y="40"/>
                    </a:lnTo>
                    <a:lnTo>
                      <a:pt x="28" y="40"/>
                    </a:lnTo>
                    <a:lnTo>
                      <a:pt x="54" y="64"/>
                    </a:lnTo>
                    <a:lnTo>
                      <a:pt x="78" y="43"/>
                    </a:lnTo>
                    <a:lnTo>
                      <a:pt x="106" y="40"/>
                    </a:lnTo>
                    <a:lnTo>
                      <a:pt x="104" y="0"/>
                    </a:lnTo>
                    <a:close/>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816"/>
              <p:cNvSpPr>
                <a:spLocks/>
              </p:cNvSpPr>
              <p:nvPr/>
            </p:nvSpPr>
            <p:spPr bwMode="gray">
              <a:xfrm>
                <a:off x="2999" y="2895"/>
                <a:ext cx="179" cy="125"/>
              </a:xfrm>
              <a:custGeom>
                <a:avLst/>
                <a:gdLst>
                  <a:gd name="T0" fmla="*/ 58184548 w 76"/>
                  <a:gd name="T1" fmla="*/ 23762432 h 53"/>
                  <a:gd name="T2" fmla="*/ 53668774 w 76"/>
                  <a:gd name="T3" fmla="*/ 19431321 h 53"/>
                  <a:gd name="T4" fmla="*/ 68219222 w 76"/>
                  <a:gd name="T5" fmla="*/ 12030259 h 53"/>
                  <a:gd name="T6" fmla="*/ 33154802 w 76"/>
                  <a:gd name="T7" fmla="*/ 0 h 53"/>
                  <a:gd name="T8" fmla="*/ 0 w 76"/>
                  <a:gd name="T9" fmla="*/ 12030259 h 53"/>
                  <a:gd name="T10" fmla="*/ 33154802 w 76"/>
                  <a:gd name="T11" fmla="*/ 28373252 h 53"/>
                  <a:gd name="T12" fmla="*/ 48309130 w 76"/>
                  <a:gd name="T13" fmla="*/ 20257771 h 53"/>
                  <a:gd name="T14" fmla="*/ 33154802 w 76"/>
                  <a:gd name="T15" fmla="*/ 12030259 h 53"/>
                  <a:gd name="T16" fmla="*/ 42185526 w 76"/>
                  <a:gd name="T17" fmla="*/ 15523552 h 53"/>
                  <a:gd name="T18" fmla="*/ 42185526 w 76"/>
                  <a:gd name="T19" fmla="*/ 15523552 h 53"/>
                  <a:gd name="T20" fmla="*/ 56416728 w 76"/>
                  <a:gd name="T21" fmla="*/ 24879599 h 53"/>
                  <a:gd name="T22" fmla="*/ 59036824 w 76"/>
                  <a:gd name="T23" fmla="*/ 33735481 h 53"/>
                  <a:gd name="T24" fmla="*/ 59036824 w 76"/>
                  <a:gd name="T25" fmla="*/ 48640363 h 53"/>
                  <a:gd name="T26" fmla="*/ 66285839 w 76"/>
                  <a:gd name="T27" fmla="*/ 45828675 h 53"/>
                  <a:gd name="T28" fmla="*/ 62030090 w 76"/>
                  <a:gd name="T29" fmla="*/ 35781410 h 53"/>
                  <a:gd name="T30" fmla="*/ 58184548 w 76"/>
                  <a:gd name="T31" fmla="*/ 23762432 h 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
                  <a:gd name="T49" fmla="*/ 0 h 53"/>
                  <a:gd name="T50" fmla="*/ 76 w 76"/>
                  <a:gd name="T51" fmla="*/ 53 h 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 h="53">
                    <a:moveTo>
                      <a:pt x="65" y="26"/>
                    </a:moveTo>
                    <a:cubicBezTo>
                      <a:pt x="64" y="24"/>
                      <a:pt x="62" y="22"/>
                      <a:pt x="60" y="21"/>
                    </a:cubicBezTo>
                    <a:cubicBezTo>
                      <a:pt x="76" y="13"/>
                      <a:pt x="76" y="13"/>
                      <a:pt x="76" y="13"/>
                    </a:cubicBezTo>
                    <a:cubicBezTo>
                      <a:pt x="37" y="0"/>
                      <a:pt x="37" y="0"/>
                      <a:pt x="37" y="0"/>
                    </a:cubicBezTo>
                    <a:cubicBezTo>
                      <a:pt x="0" y="13"/>
                      <a:pt x="0" y="13"/>
                      <a:pt x="0" y="13"/>
                    </a:cubicBezTo>
                    <a:cubicBezTo>
                      <a:pt x="37" y="31"/>
                      <a:pt x="37" y="31"/>
                      <a:pt x="37" y="31"/>
                    </a:cubicBezTo>
                    <a:cubicBezTo>
                      <a:pt x="54" y="22"/>
                      <a:pt x="54" y="22"/>
                      <a:pt x="54" y="22"/>
                    </a:cubicBezTo>
                    <a:cubicBezTo>
                      <a:pt x="37" y="13"/>
                      <a:pt x="37" y="13"/>
                      <a:pt x="37" y="13"/>
                    </a:cubicBezTo>
                    <a:cubicBezTo>
                      <a:pt x="47" y="17"/>
                      <a:pt x="47" y="17"/>
                      <a:pt x="47" y="17"/>
                    </a:cubicBezTo>
                    <a:cubicBezTo>
                      <a:pt x="47" y="17"/>
                      <a:pt x="47" y="17"/>
                      <a:pt x="47" y="17"/>
                    </a:cubicBezTo>
                    <a:cubicBezTo>
                      <a:pt x="51" y="19"/>
                      <a:pt x="61" y="23"/>
                      <a:pt x="63" y="27"/>
                    </a:cubicBezTo>
                    <a:cubicBezTo>
                      <a:pt x="64" y="29"/>
                      <a:pt x="65" y="34"/>
                      <a:pt x="66" y="37"/>
                    </a:cubicBezTo>
                    <a:cubicBezTo>
                      <a:pt x="66" y="53"/>
                      <a:pt x="66" y="53"/>
                      <a:pt x="66" y="53"/>
                    </a:cubicBezTo>
                    <a:cubicBezTo>
                      <a:pt x="69" y="50"/>
                      <a:pt x="74" y="50"/>
                      <a:pt x="74" y="50"/>
                    </a:cubicBezTo>
                    <a:cubicBezTo>
                      <a:pt x="69" y="39"/>
                      <a:pt x="69" y="39"/>
                      <a:pt x="69" y="39"/>
                    </a:cubicBezTo>
                    <a:cubicBezTo>
                      <a:pt x="68" y="36"/>
                      <a:pt x="67" y="29"/>
                      <a:pt x="65" y="26"/>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Oval 847"/>
              <p:cNvSpPr>
                <a:spLocks noChangeArrowheads="1"/>
              </p:cNvSpPr>
              <p:nvPr/>
            </p:nvSpPr>
            <p:spPr bwMode="gray">
              <a:xfrm>
                <a:off x="2947" y="2819"/>
                <a:ext cx="293" cy="293"/>
              </a:xfrm>
              <a:prstGeom prst="ellipse">
                <a:avLst/>
              </a:prstGeom>
              <a:noFill/>
              <a:ln w="412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nvGrpSpPr>
            <p:cNvPr id="19" name="Group 1308"/>
            <p:cNvGrpSpPr>
              <a:grpSpLocks/>
            </p:cNvGrpSpPr>
            <p:nvPr/>
          </p:nvGrpSpPr>
          <p:grpSpPr bwMode="auto">
            <a:xfrm>
              <a:off x="2064" y="1760"/>
              <a:ext cx="292" cy="293"/>
              <a:chOff x="2584" y="3324"/>
              <a:chExt cx="292" cy="293"/>
            </a:xfrm>
          </p:grpSpPr>
          <p:sp>
            <p:nvSpPr>
              <p:cNvPr id="65" name="Oval 905"/>
              <p:cNvSpPr>
                <a:spLocks noChangeArrowheads="1"/>
              </p:cNvSpPr>
              <p:nvPr/>
            </p:nvSpPr>
            <p:spPr bwMode="gray">
              <a:xfrm>
                <a:off x="2584" y="3324"/>
                <a:ext cx="292" cy="293"/>
              </a:xfrm>
              <a:prstGeom prst="ellipse">
                <a:avLst/>
              </a:prstGeom>
              <a:solidFill>
                <a:srgbClr val="E0E9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nvGrpSpPr>
              <p:cNvPr id="66" name="Group 1307"/>
              <p:cNvGrpSpPr>
                <a:grpSpLocks/>
              </p:cNvGrpSpPr>
              <p:nvPr/>
            </p:nvGrpSpPr>
            <p:grpSpPr bwMode="auto">
              <a:xfrm>
                <a:off x="2661" y="3395"/>
                <a:ext cx="156" cy="140"/>
                <a:chOff x="2661" y="3395"/>
                <a:chExt cx="156" cy="140"/>
              </a:xfrm>
            </p:grpSpPr>
            <p:sp>
              <p:nvSpPr>
                <p:cNvPr id="68" name="Freeform 943"/>
                <p:cNvSpPr>
                  <a:spLocks/>
                </p:cNvSpPr>
                <p:nvPr/>
              </p:nvSpPr>
              <p:spPr bwMode="gray">
                <a:xfrm>
                  <a:off x="2661" y="3407"/>
                  <a:ext cx="126" cy="78"/>
                </a:xfrm>
                <a:custGeom>
                  <a:avLst/>
                  <a:gdLst>
                    <a:gd name="T0" fmla="*/ 55252165 w 53"/>
                    <a:gd name="T1" fmla="*/ 20044019 h 33"/>
                    <a:gd name="T2" fmla="*/ 42531086 w 53"/>
                    <a:gd name="T3" fmla="*/ 8480162 h 33"/>
                    <a:gd name="T4" fmla="*/ 39445529 w 53"/>
                    <a:gd name="T5" fmla="*/ 8480162 h 33"/>
                    <a:gd name="T6" fmla="*/ 25817412 w 53"/>
                    <a:gd name="T7" fmla="*/ 0 h 33"/>
                    <a:gd name="T8" fmla="*/ 12710787 w 53"/>
                    <a:gd name="T9" fmla="*/ 12441473 h 33"/>
                    <a:gd name="T10" fmla="*/ 10530055 w 53"/>
                    <a:gd name="T11" fmla="*/ 12441473 h 33"/>
                    <a:gd name="T12" fmla="*/ 0 w 53"/>
                    <a:gd name="T13" fmla="*/ 21764435 h 33"/>
                    <a:gd name="T14" fmla="*/ 10530055 w 53"/>
                    <a:gd name="T15" fmla="*/ 31262608 h 33"/>
                    <a:gd name="T16" fmla="*/ 42531086 w 53"/>
                    <a:gd name="T17" fmla="*/ 31262608 h 33"/>
                    <a:gd name="T18" fmla="*/ 55252165 w 53"/>
                    <a:gd name="T19" fmla="*/ 20044019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33"/>
                    <a:gd name="T32" fmla="*/ 53 w 53"/>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33">
                      <a:moveTo>
                        <a:pt x="53" y="21"/>
                      </a:moveTo>
                      <a:cubicBezTo>
                        <a:pt x="53" y="14"/>
                        <a:pt x="47" y="9"/>
                        <a:pt x="41" y="9"/>
                      </a:cubicBezTo>
                      <a:cubicBezTo>
                        <a:pt x="40" y="9"/>
                        <a:pt x="38" y="9"/>
                        <a:pt x="38" y="9"/>
                      </a:cubicBezTo>
                      <a:cubicBezTo>
                        <a:pt x="36" y="4"/>
                        <a:pt x="31" y="0"/>
                        <a:pt x="25" y="0"/>
                      </a:cubicBezTo>
                      <a:cubicBezTo>
                        <a:pt x="18" y="0"/>
                        <a:pt x="12" y="6"/>
                        <a:pt x="12" y="13"/>
                      </a:cubicBezTo>
                      <a:cubicBezTo>
                        <a:pt x="11" y="13"/>
                        <a:pt x="11" y="13"/>
                        <a:pt x="10" y="13"/>
                      </a:cubicBezTo>
                      <a:cubicBezTo>
                        <a:pt x="5" y="13"/>
                        <a:pt x="0" y="17"/>
                        <a:pt x="0" y="23"/>
                      </a:cubicBezTo>
                      <a:cubicBezTo>
                        <a:pt x="0" y="28"/>
                        <a:pt x="5" y="33"/>
                        <a:pt x="10" y="33"/>
                      </a:cubicBezTo>
                      <a:cubicBezTo>
                        <a:pt x="41" y="33"/>
                        <a:pt x="41" y="33"/>
                        <a:pt x="41" y="33"/>
                      </a:cubicBezTo>
                      <a:cubicBezTo>
                        <a:pt x="47" y="33"/>
                        <a:pt x="53" y="27"/>
                        <a:pt x="53" y="21"/>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944"/>
                <p:cNvSpPr>
                  <a:spLocks/>
                </p:cNvSpPr>
                <p:nvPr/>
              </p:nvSpPr>
              <p:spPr bwMode="gray">
                <a:xfrm>
                  <a:off x="2796" y="3449"/>
                  <a:ext cx="21" cy="12"/>
                </a:xfrm>
                <a:custGeom>
                  <a:avLst/>
                  <a:gdLst>
                    <a:gd name="T0" fmla="*/ 5234180 w 9"/>
                    <a:gd name="T1" fmla="*/ 0 h 5"/>
                    <a:gd name="T2" fmla="*/ 2243220 w 9"/>
                    <a:gd name="T3" fmla="*/ 0 h 5"/>
                    <a:gd name="T4" fmla="*/ 0 w 9"/>
                    <a:gd name="T5" fmla="*/ 2554646 h 5"/>
                    <a:gd name="T6" fmla="*/ 2243220 w 9"/>
                    <a:gd name="T7" fmla="*/ 6131150 h 5"/>
                    <a:gd name="T8" fmla="*/ 5234180 w 9"/>
                    <a:gd name="T9" fmla="*/ 6131150 h 5"/>
                    <a:gd name="T10" fmla="*/ 6931752 w 9"/>
                    <a:gd name="T11" fmla="*/ 2554646 h 5"/>
                    <a:gd name="T12" fmla="*/ 523418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7" y="0"/>
                      </a:moveTo>
                      <a:cubicBezTo>
                        <a:pt x="3" y="0"/>
                        <a:pt x="3" y="0"/>
                        <a:pt x="3" y="0"/>
                      </a:cubicBezTo>
                      <a:cubicBezTo>
                        <a:pt x="1" y="0"/>
                        <a:pt x="0" y="1"/>
                        <a:pt x="0" y="2"/>
                      </a:cubicBezTo>
                      <a:cubicBezTo>
                        <a:pt x="0" y="4"/>
                        <a:pt x="1" y="5"/>
                        <a:pt x="3" y="5"/>
                      </a:cubicBezTo>
                      <a:cubicBezTo>
                        <a:pt x="7" y="5"/>
                        <a:pt x="7" y="5"/>
                        <a:pt x="7" y="5"/>
                      </a:cubicBezTo>
                      <a:cubicBezTo>
                        <a:pt x="8" y="5"/>
                        <a:pt x="9" y="4"/>
                        <a:pt x="9" y="2"/>
                      </a:cubicBezTo>
                      <a:cubicBezTo>
                        <a:pt x="9" y="1"/>
                        <a:pt x="8" y="0"/>
                        <a:pt x="7" y="0"/>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945"/>
                <p:cNvSpPr>
                  <a:spLocks/>
                </p:cNvSpPr>
                <p:nvPr/>
              </p:nvSpPr>
              <p:spPr bwMode="gray">
                <a:xfrm>
                  <a:off x="2775" y="3402"/>
                  <a:ext cx="16" cy="22"/>
                </a:xfrm>
                <a:custGeom>
                  <a:avLst/>
                  <a:gdLst>
                    <a:gd name="T0" fmla="*/ 3397424 w 7"/>
                    <a:gd name="T1" fmla="*/ 1324703 h 9"/>
                    <a:gd name="T2" fmla="*/ 1724631 w 7"/>
                    <a:gd name="T3" fmla="*/ 3238163 h 9"/>
                    <a:gd name="T4" fmla="*/ 505778 w 7"/>
                    <a:gd name="T5" fmla="*/ 7915510 h 9"/>
                    <a:gd name="T6" fmla="*/ 505778 w 7"/>
                    <a:gd name="T7" fmla="*/ 13330812 h 9"/>
                    <a:gd name="T8" fmla="*/ 2234466 w 7"/>
                    <a:gd name="T9" fmla="*/ 11470656 h 9"/>
                    <a:gd name="T10" fmla="*/ 3397424 w 7"/>
                    <a:gd name="T11" fmla="*/ 6550067 h 9"/>
                    <a:gd name="T12" fmla="*/ 3397424 w 7"/>
                    <a:gd name="T13" fmla="*/ 1324703 h 9"/>
                    <a:gd name="T14" fmla="*/ 0 60000 65536"/>
                    <a:gd name="T15" fmla="*/ 0 60000 65536"/>
                    <a:gd name="T16" fmla="*/ 0 60000 65536"/>
                    <a:gd name="T17" fmla="*/ 0 60000 65536"/>
                    <a:gd name="T18" fmla="*/ 0 60000 65536"/>
                    <a:gd name="T19" fmla="*/ 0 60000 65536"/>
                    <a:gd name="T20" fmla="*/ 0 60000 65536"/>
                    <a:gd name="T21" fmla="*/ 0 w 7"/>
                    <a:gd name="T22" fmla="*/ 0 h 9"/>
                    <a:gd name="T23" fmla="*/ 7 w 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9">
                      <a:moveTo>
                        <a:pt x="6" y="1"/>
                      </a:moveTo>
                      <a:cubicBezTo>
                        <a:pt x="5" y="0"/>
                        <a:pt x="3" y="1"/>
                        <a:pt x="3" y="2"/>
                      </a:cubicBezTo>
                      <a:cubicBezTo>
                        <a:pt x="1" y="5"/>
                        <a:pt x="1" y="5"/>
                        <a:pt x="1" y="5"/>
                      </a:cubicBezTo>
                      <a:cubicBezTo>
                        <a:pt x="0" y="6"/>
                        <a:pt x="0" y="8"/>
                        <a:pt x="1" y="8"/>
                      </a:cubicBezTo>
                      <a:cubicBezTo>
                        <a:pt x="2" y="9"/>
                        <a:pt x="4" y="8"/>
                        <a:pt x="4" y="7"/>
                      </a:cubicBezTo>
                      <a:cubicBezTo>
                        <a:pt x="6" y="4"/>
                        <a:pt x="6" y="4"/>
                        <a:pt x="6" y="4"/>
                      </a:cubicBezTo>
                      <a:cubicBezTo>
                        <a:pt x="7" y="3"/>
                        <a:pt x="7" y="1"/>
                        <a:pt x="6" y="1"/>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946"/>
                <p:cNvSpPr>
                  <a:spLocks/>
                </p:cNvSpPr>
                <p:nvPr/>
              </p:nvSpPr>
              <p:spPr bwMode="gray">
                <a:xfrm>
                  <a:off x="2775" y="3487"/>
                  <a:ext cx="16" cy="22"/>
                </a:xfrm>
                <a:custGeom>
                  <a:avLst/>
                  <a:gdLst>
                    <a:gd name="T0" fmla="*/ 2234466 w 7"/>
                    <a:gd name="T1" fmla="*/ 3238163 h 9"/>
                    <a:gd name="T2" fmla="*/ 505778 w 7"/>
                    <a:gd name="T3" fmla="*/ 1324703 h 9"/>
                    <a:gd name="T4" fmla="*/ 505778 w 7"/>
                    <a:gd name="T5" fmla="*/ 6550067 h 9"/>
                    <a:gd name="T6" fmla="*/ 1724631 w 7"/>
                    <a:gd name="T7" fmla="*/ 11470656 h 9"/>
                    <a:gd name="T8" fmla="*/ 3397424 w 7"/>
                    <a:gd name="T9" fmla="*/ 13330812 h 9"/>
                    <a:gd name="T10" fmla="*/ 3397424 w 7"/>
                    <a:gd name="T11" fmla="*/ 7915510 h 9"/>
                    <a:gd name="T12" fmla="*/ 2234466 w 7"/>
                    <a:gd name="T13" fmla="*/ 3238163 h 9"/>
                    <a:gd name="T14" fmla="*/ 0 60000 65536"/>
                    <a:gd name="T15" fmla="*/ 0 60000 65536"/>
                    <a:gd name="T16" fmla="*/ 0 60000 65536"/>
                    <a:gd name="T17" fmla="*/ 0 60000 65536"/>
                    <a:gd name="T18" fmla="*/ 0 60000 65536"/>
                    <a:gd name="T19" fmla="*/ 0 60000 65536"/>
                    <a:gd name="T20" fmla="*/ 0 60000 65536"/>
                    <a:gd name="T21" fmla="*/ 0 w 7"/>
                    <a:gd name="T22" fmla="*/ 0 h 9"/>
                    <a:gd name="T23" fmla="*/ 7 w 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9">
                      <a:moveTo>
                        <a:pt x="4" y="2"/>
                      </a:moveTo>
                      <a:cubicBezTo>
                        <a:pt x="4" y="1"/>
                        <a:pt x="2" y="0"/>
                        <a:pt x="1" y="1"/>
                      </a:cubicBezTo>
                      <a:cubicBezTo>
                        <a:pt x="0" y="1"/>
                        <a:pt x="0" y="3"/>
                        <a:pt x="1" y="4"/>
                      </a:cubicBezTo>
                      <a:cubicBezTo>
                        <a:pt x="3" y="7"/>
                        <a:pt x="3" y="7"/>
                        <a:pt x="3" y="7"/>
                      </a:cubicBezTo>
                      <a:cubicBezTo>
                        <a:pt x="3" y="8"/>
                        <a:pt x="5" y="9"/>
                        <a:pt x="6" y="8"/>
                      </a:cubicBezTo>
                      <a:cubicBezTo>
                        <a:pt x="7" y="8"/>
                        <a:pt x="7" y="6"/>
                        <a:pt x="6" y="5"/>
                      </a:cubicBezTo>
                      <a:lnTo>
                        <a:pt x="4" y="2"/>
                      </a:ln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947"/>
                <p:cNvSpPr>
                  <a:spLocks/>
                </p:cNvSpPr>
                <p:nvPr/>
              </p:nvSpPr>
              <p:spPr bwMode="gray">
                <a:xfrm>
                  <a:off x="2791" y="3471"/>
                  <a:ext cx="19" cy="16"/>
                </a:xfrm>
                <a:custGeom>
                  <a:avLst/>
                  <a:gdLst>
                    <a:gd name="T0" fmla="*/ 7279651 w 8"/>
                    <a:gd name="T1" fmla="*/ 1724631 h 7"/>
                    <a:gd name="T2" fmla="*/ 3065116 w 8"/>
                    <a:gd name="T3" fmla="*/ 505778 h 7"/>
                    <a:gd name="T4" fmla="*/ 0 w 8"/>
                    <a:gd name="T5" fmla="*/ 1156064 h 7"/>
                    <a:gd name="T6" fmla="*/ 935182 w 8"/>
                    <a:gd name="T7" fmla="*/ 2642432 h 7"/>
                    <a:gd name="T8" fmla="*/ 5275010 w 8"/>
                    <a:gd name="T9" fmla="*/ 3942014 h 7"/>
                    <a:gd name="T10" fmla="*/ 8176465 w 8"/>
                    <a:gd name="T11" fmla="*/ 3397424 h 7"/>
                    <a:gd name="T12" fmla="*/ 7279651 w 8"/>
                    <a:gd name="T13" fmla="*/ 1724631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7" y="3"/>
                      </a:moveTo>
                      <a:cubicBezTo>
                        <a:pt x="3" y="1"/>
                        <a:pt x="3" y="1"/>
                        <a:pt x="3" y="1"/>
                      </a:cubicBezTo>
                      <a:cubicBezTo>
                        <a:pt x="2" y="0"/>
                        <a:pt x="1" y="1"/>
                        <a:pt x="0" y="2"/>
                      </a:cubicBezTo>
                      <a:cubicBezTo>
                        <a:pt x="0" y="3"/>
                        <a:pt x="0" y="4"/>
                        <a:pt x="1" y="5"/>
                      </a:cubicBezTo>
                      <a:cubicBezTo>
                        <a:pt x="5" y="7"/>
                        <a:pt x="5" y="7"/>
                        <a:pt x="5" y="7"/>
                      </a:cubicBezTo>
                      <a:cubicBezTo>
                        <a:pt x="6" y="7"/>
                        <a:pt x="7" y="7"/>
                        <a:pt x="8" y="6"/>
                      </a:cubicBezTo>
                      <a:cubicBezTo>
                        <a:pt x="8" y="5"/>
                        <a:pt x="8" y="4"/>
                        <a:pt x="7" y="3"/>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948"/>
                <p:cNvSpPr>
                  <a:spLocks/>
                </p:cNvSpPr>
                <p:nvPr/>
              </p:nvSpPr>
              <p:spPr bwMode="gray">
                <a:xfrm>
                  <a:off x="2791" y="3424"/>
                  <a:ext cx="19" cy="16"/>
                </a:xfrm>
                <a:custGeom>
                  <a:avLst/>
                  <a:gdLst>
                    <a:gd name="T0" fmla="*/ 3065116 w 8"/>
                    <a:gd name="T1" fmla="*/ 3397424 h 7"/>
                    <a:gd name="T2" fmla="*/ 7279651 w 8"/>
                    <a:gd name="T3" fmla="*/ 2234466 h 7"/>
                    <a:gd name="T4" fmla="*/ 8176465 w 8"/>
                    <a:gd name="T5" fmla="*/ 505778 h 7"/>
                    <a:gd name="T6" fmla="*/ 5275010 w 8"/>
                    <a:gd name="T7" fmla="*/ 0 h 7"/>
                    <a:gd name="T8" fmla="*/ 935182 w 8"/>
                    <a:gd name="T9" fmla="*/ 1156064 h 7"/>
                    <a:gd name="T10" fmla="*/ 0 w 8"/>
                    <a:gd name="T11" fmla="*/ 2642432 h 7"/>
                    <a:gd name="T12" fmla="*/ 3065116 w 8"/>
                    <a:gd name="T13" fmla="*/ 339742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6"/>
                      </a:moveTo>
                      <a:cubicBezTo>
                        <a:pt x="7" y="4"/>
                        <a:pt x="7" y="4"/>
                        <a:pt x="7" y="4"/>
                      </a:cubicBezTo>
                      <a:cubicBezTo>
                        <a:pt x="8" y="3"/>
                        <a:pt x="8" y="2"/>
                        <a:pt x="8" y="1"/>
                      </a:cubicBezTo>
                      <a:cubicBezTo>
                        <a:pt x="7" y="0"/>
                        <a:pt x="6" y="0"/>
                        <a:pt x="5" y="0"/>
                      </a:cubicBezTo>
                      <a:cubicBezTo>
                        <a:pt x="1" y="2"/>
                        <a:pt x="1" y="2"/>
                        <a:pt x="1" y="2"/>
                      </a:cubicBezTo>
                      <a:cubicBezTo>
                        <a:pt x="0" y="3"/>
                        <a:pt x="0" y="4"/>
                        <a:pt x="0" y="5"/>
                      </a:cubicBezTo>
                      <a:cubicBezTo>
                        <a:pt x="1" y="6"/>
                        <a:pt x="2" y="7"/>
                        <a:pt x="3" y="6"/>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949"/>
                <p:cNvSpPr>
                  <a:spLocks/>
                </p:cNvSpPr>
                <p:nvPr/>
              </p:nvSpPr>
              <p:spPr bwMode="gray">
                <a:xfrm>
                  <a:off x="2754" y="3395"/>
                  <a:ext cx="9" cy="21"/>
                </a:xfrm>
                <a:custGeom>
                  <a:avLst/>
                  <a:gdLst>
                    <a:gd name="T0" fmla="*/ 941150 w 4"/>
                    <a:gd name="T1" fmla="*/ 6931752 h 9"/>
                    <a:gd name="T2" fmla="*/ 1699279 w 4"/>
                    <a:gd name="T3" fmla="*/ 5234180 h 9"/>
                    <a:gd name="T4" fmla="*/ 1699279 w 4"/>
                    <a:gd name="T5" fmla="*/ 2243220 h 9"/>
                    <a:gd name="T6" fmla="*/ 941150 w 4"/>
                    <a:gd name="T7" fmla="*/ 0 h 9"/>
                    <a:gd name="T8" fmla="*/ 0 w 4"/>
                    <a:gd name="T9" fmla="*/ 2243220 h 9"/>
                    <a:gd name="T10" fmla="*/ 0 w 4"/>
                    <a:gd name="T11" fmla="*/ 5234180 h 9"/>
                    <a:gd name="T12" fmla="*/ 941150 w 4"/>
                    <a:gd name="T13" fmla="*/ 6931752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9"/>
                      </a:moveTo>
                      <a:cubicBezTo>
                        <a:pt x="3" y="9"/>
                        <a:pt x="4" y="8"/>
                        <a:pt x="4" y="7"/>
                      </a:cubicBezTo>
                      <a:cubicBezTo>
                        <a:pt x="4" y="3"/>
                        <a:pt x="4" y="3"/>
                        <a:pt x="4" y="3"/>
                      </a:cubicBezTo>
                      <a:cubicBezTo>
                        <a:pt x="4" y="2"/>
                        <a:pt x="3" y="0"/>
                        <a:pt x="2" y="0"/>
                      </a:cubicBezTo>
                      <a:cubicBezTo>
                        <a:pt x="1" y="0"/>
                        <a:pt x="0" y="2"/>
                        <a:pt x="0" y="3"/>
                      </a:cubicBezTo>
                      <a:cubicBezTo>
                        <a:pt x="0" y="7"/>
                        <a:pt x="0" y="7"/>
                        <a:pt x="0" y="7"/>
                      </a:cubicBezTo>
                      <a:cubicBezTo>
                        <a:pt x="0" y="8"/>
                        <a:pt x="1" y="9"/>
                        <a:pt x="2" y="9"/>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950"/>
                <p:cNvSpPr>
                  <a:spLocks/>
                </p:cNvSpPr>
                <p:nvPr/>
              </p:nvSpPr>
              <p:spPr bwMode="gray">
                <a:xfrm>
                  <a:off x="2754" y="3494"/>
                  <a:ext cx="9" cy="22"/>
                </a:xfrm>
                <a:custGeom>
                  <a:avLst/>
                  <a:gdLst>
                    <a:gd name="T0" fmla="*/ 941150 w 4"/>
                    <a:gd name="T1" fmla="*/ 0 h 9"/>
                    <a:gd name="T2" fmla="*/ 0 w 4"/>
                    <a:gd name="T3" fmla="*/ 3238163 h 9"/>
                    <a:gd name="T4" fmla="*/ 0 w 4"/>
                    <a:gd name="T5" fmla="*/ 10015065 h 9"/>
                    <a:gd name="T6" fmla="*/ 941150 w 4"/>
                    <a:gd name="T7" fmla="*/ 14708569 h 9"/>
                    <a:gd name="T8" fmla="*/ 1699279 w 4"/>
                    <a:gd name="T9" fmla="*/ 10015065 h 9"/>
                    <a:gd name="T10" fmla="*/ 1699279 w 4"/>
                    <a:gd name="T11" fmla="*/ 3238163 h 9"/>
                    <a:gd name="T12" fmla="*/ 941150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cubicBezTo>
                        <a:pt x="1" y="0"/>
                        <a:pt x="0" y="1"/>
                        <a:pt x="0" y="2"/>
                      </a:cubicBezTo>
                      <a:cubicBezTo>
                        <a:pt x="0" y="6"/>
                        <a:pt x="0" y="6"/>
                        <a:pt x="0" y="6"/>
                      </a:cubicBezTo>
                      <a:cubicBezTo>
                        <a:pt x="0" y="7"/>
                        <a:pt x="1" y="9"/>
                        <a:pt x="2" y="9"/>
                      </a:cubicBezTo>
                      <a:cubicBezTo>
                        <a:pt x="3" y="9"/>
                        <a:pt x="4" y="7"/>
                        <a:pt x="4" y="6"/>
                      </a:cubicBezTo>
                      <a:cubicBezTo>
                        <a:pt x="4" y="2"/>
                        <a:pt x="4" y="2"/>
                        <a:pt x="4" y="2"/>
                      </a:cubicBezTo>
                      <a:cubicBezTo>
                        <a:pt x="4" y="1"/>
                        <a:pt x="3" y="0"/>
                        <a:pt x="2" y="0"/>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951"/>
                <p:cNvSpPr>
                  <a:spLocks/>
                </p:cNvSpPr>
                <p:nvPr/>
              </p:nvSpPr>
              <p:spPr bwMode="gray">
                <a:xfrm>
                  <a:off x="2702" y="3494"/>
                  <a:ext cx="33" cy="41"/>
                </a:xfrm>
                <a:custGeom>
                  <a:avLst/>
                  <a:gdLst>
                    <a:gd name="T0" fmla="*/ 11919100 w 14"/>
                    <a:gd name="T1" fmla="*/ 0 h 17"/>
                    <a:gd name="T2" fmla="*/ 3468116 w 14"/>
                    <a:gd name="T3" fmla="*/ 6551269 h 17"/>
                    <a:gd name="T4" fmla="*/ 1947959 w 14"/>
                    <a:gd name="T5" fmla="*/ 9247897 h 17"/>
                    <a:gd name="T6" fmla="*/ 2769339 w 14"/>
                    <a:gd name="T7" fmla="*/ 19586571 h 17"/>
                    <a:gd name="T8" fmla="*/ 10823100 w 14"/>
                    <a:gd name="T9" fmla="*/ 18516268 h 17"/>
                    <a:gd name="T10" fmla="*/ 11919100 w 14"/>
                    <a:gd name="T11" fmla="*/ 14675641 h 17"/>
                    <a:gd name="T12" fmla="*/ 12766097 w 14"/>
                    <a:gd name="T13" fmla="*/ 1126304 h 17"/>
                    <a:gd name="T14" fmla="*/ 11919100 w 14"/>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7"/>
                    <a:gd name="T26" fmla="*/ 14 w 14"/>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7">
                      <a:moveTo>
                        <a:pt x="13" y="0"/>
                      </a:moveTo>
                      <a:cubicBezTo>
                        <a:pt x="13" y="0"/>
                        <a:pt x="5" y="4"/>
                        <a:pt x="4" y="5"/>
                      </a:cubicBezTo>
                      <a:cubicBezTo>
                        <a:pt x="3" y="6"/>
                        <a:pt x="2" y="6"/>
                        <a:pt x="2" y="7"/>
                      </a:cubicBezTo>
                      <a:cubicBezTo>
                        <a:pt x="0" y="10"/>
                        <a:pt x="0" y="14"/>
                        <a:pt x="3" y="15"/>
                      </a:cubicBezTo>
                      <a:cubicBezTo>
                        <a:pt x="6" y="17"/>
                        <a:pt x="10" y="17"/>
                        <a:pt x="12" y="14"/>
                      </a:cubicBezTo>
                      <a:cubicBezTo>
                        <a:pt x="12" y="13"/>
                        <a:pt x="12" y="12"/>
                        <a:pt x="13" y="11"/>
                      </a:cubicBezTo>
                      <a:cubicBezTo>
                        <a:pt x="13" y="9"/>
                        <a:pt x="14" y="1"/>
                        <a:pt x="14" y="1"/>
                      </a:cubicBezTo>
                      <a:cubicBezTo>
                        <a:pt x="14" y="0"/>
                        <a:pt x="13" y="0"/>
                        <a:pt x="13" y="0"/>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7" name="Oval 960"/>
              <p:cNvSpPr>
                <a:spLocks noChangeArrowheads="1"/>
              </p:cNvSpPr>
              <p:nvPr/>
            </p:nvSpPr>
            <p:spPr bwMode="gray">
              <a:xfrm>
                <a:off x="2584" y="3324"/>
                <a:ext cx="292" cy="293"/>
              </a:xfrm>
              <a:prstGeom prst="ellipse">
                <a:avLst/>
              </a:prstGeom>
              <a:noFill/>
              <a:ln w="41275">
                <a:solidFill>
                  <a:srgbClr val="76B043"/>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nvGrpSpPr>
            <p:cNvPr id="20" name="Group 1306"/>
            <p:cNvGrpSpPr>
              <a:grpSpLocks/>
            </p:cNvGrpSpPr>
            <p:nvPr/>
          </p:nvGrpSpPr>
          <p:grpSpPr bwMode="auto">
            <a:xfrm>
              <a:off x="321" y="2118"/>
              <a:ext cx="296" cy="293"/>
              <a:chOff x="1746" y="3681"/>
              <a:chExt cx="296" cy="293"/>
            </a:xfrm>
          </p:grpSpPr>
          <p:grpSp>
            <p:nvGrpSpPr>
              <p:cNvPr id="56" name="Group 1305"/>
              <p:cNvGrpSpPr>
                <a:grpSpLocks/>
              </p:cNvGrpSpPr>
              <p:nvPr/>
            </p:nvGrpSpPr>
            <p:grpSpPr bwMode="auto">
              <a:xfrm>
                <a:off x="1747" y="3681"/>
                <a:ext cx="295" cy="293"/>
                <a:chOff x="1747" y="3681"/>
                <a:chExt cx="295" cy="293"/>
              </a:xfrm>
            </p:grpSpPr>
            <p:sp>
              <p:nvSpPr>
                <p:cNvPr id="58" name="Oval 961"/>
                <p:cNvSpPr>
                  <a:spLocks noChangeArrowheads="1"/>
                </p:cNvSpPr>
                <p:nvPr/>
              </p:nvSpPr>
              <p:spPr bwMode="gray">
                <a:xfrm>
                  <a:off x="1747" y="3681"/>
                  <a:ext cx="295" cy="293"/>
                </a:xfrm>
                <a:prstGeom prst="ellipse">
                  <a:avLst/>
                </a:prstGeom>
                <a:solidFill>
                  <a:srgbClr val="FBDB88"/>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nvGrpSpPr>
                <p:cNvPr id="59" name="Group 1304"/>
                <p:cNvGrpSpPr>
                  <a:grpSpLocks/>
                </p:cNvGrpSpPr>
                <p:nvPr/>
              </p:nvGrpSpPr>
              <p:grpSpPr bwMode="auto">
                <a:xfrm>
                  <a:off x="1834" y="3753"/>
                  <a:ext cx="120" cy="149"/>
                  <a:chOff x="2286" y="3742"/>
                  <a:chExt cx="120" cy="149"/>
                </a:xfrm>
              </p:grpSpPr>
              <p:sp>
                <p:nvSpPr>
                  <p:cNvPr id="60" name="Freeform 967"/>
                  <p:cNvSpPr>
                    <a:spLocks/>
                  </p:cNvSpPr>
                  <p:nvPr/>
                </p:nvSpPr>
                <p:spPr bwMode="gray">
                  <a:xfrm>
                    <a:off x="2286" y="3742"/>
                    <a:ext cx="85" cy="133"/>
                  </a:xfrm>
                  <a:custGeom>
                    <a:avLst/>
                    <a:gdLst>
                      <a:gd name="T0" fmla="*/ 23229985 w 36"/>
                      <a:gd name="T1" fmla="*/ 57461154 h 56"/>
                      <a:gd name="T2" fmla="*/ 6662012 w 36"/>
                      <a:gd name="T3" fmla="*/ 57461154 h 56"/>
                      <a:gd name="T4" fmla="*/ 0 w 36"/>
                      <a:gd name="T5" fmla="*/ 51413739 h 56"/>
                      <a:gd name="T6" fmla="*/ 0 w 36"/>
                      <a:gd name="T7" fmla="*/ 7280411 h 56"/>
                      <a:gd name="T8" fmla="*/ 6662012 w 36"/>
                      <a:gd name="T9" fmla="*/ 0 h 56"/>
                      <a:gd name="T10" fmla="*/ 26929282 w 36"/>
                      <a:gd name="T11" fmla="*/ 0 h 56"/>
                      <a:gd name="T12" fmla="*/ 33681762 w 36"/>
                      <a:gd name="T13" fmla="*/ 7280411 h 56"/>
                      <a:gd name="T14" fmla="*/ 33681762 w 36"/>
                      <a:gd name="T15" fmla="*/ 20751076 h 56"/>
                      <a:gd name="T16" fmla="*/ 31608891 w 36"/>
                      <a:gd name="T17" fmla="*/ 19419104 h 56"/>
                      <a:gd name="T18" fmla="*/ 29992167 w 36"/>
                      <a:gd name="T19" fmla="*/ 19419104 h 56"/>
                      <a:gd name="T20" fmla="*/ 29992167 w 36"/>
                      <a:gd name="T21" fmla="*/ 7280411 h 56"/>
                      <a:gd name="T22" fmla="*/ 28785805 w 36"/>
                      <a:gd name="T23" fmla="*/ 5955405 h 56"/>
                      <a:gd name="T24" fmla="*/ 4679928 w 36"/>
                      <a:gd name="T25" fmla="*/ 5955405 h 56"/>
                      <a:gd name="T26" fmla="*/ 3548896 w 36"/>
                      <a:gd name="T27" fmla="*/ 7280411 h 56"/>
                      <a:gd name="T28" fmla="*/ 3548896 w 36"/>
                      <a:gd name="T29" fmla="*/ 47055944 h 56"/>
                      <a:gd name="T30" fmla="*/ 4679928 w 36"/>
                      <a:gd name="T31" fmla="*/ 49283806 h 56"/>
                      <a:gd name="T32" fmla="*/ 18588877 w 36"/>
                      <a:gd name="T33" fmla="*/ 49283806 h 56"/>
                      <a:gd name="T34" fmla="*/ 18588877 w 36"/>
                      <a:gd name="T35" fmla="*/ 50173811 h 56"/>
                      <a:gd name="T36" fmla="*/ 23229985 w 36"/>
                      <a:gd name="T37" fmla="*/ 57461154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56"/>
                      <a:gd name="T59" fmla="*/ 36 w 36"/>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56">
                        <a:moveTo>
                          <a:pt x="25" y="56"/>
                        </a:moveTo>
                        <a:cubicBezTo>
                          <a:pt x="7" y="56"/>
                          <a:pt x="7" y="56"/>
                          <a:pt x="7" y="56"/>
                        </a:cubicBezTo>
                        <a:cubicBezTo>
                          <a:pt x="4" y="56"/>
                          <a:pt x="0" y="53"/>
                          <a:pt x="0" y="50"/>
                        </a:cubicBezTo>
                        <a:cubicBezTo>
                          <a:pt x="0" y="7"/>
                          <a:pt x="0" y="7"/>
                          <a:pt x="0" y="7"/>
                        </a:cubicBezTo>
                        <a:cubicBezTo>
                          <a:pt x="0" y="3"/>
                          <a:pt x="3" y="0"/>
                          <a:pt x="7" y="0"/>
                        </a:cubicBezTo>
                        <a:cubicBezTo>
                          <a:pt x="29" y="0"/>
                          <a:pt x="29" y="0"/>
                          <a:pt x="29" y="0"/>
                        </a:cubicBezTo>
                        <a:cubicBezTo>
                          <a:pt x="33" y="0"/>
                          <a:pt x="36" y="3"/>
                          <a:pt x="36" y="7"/>
                        </a:cubicBezTo>
                        <a:cubicBezTo>
                          <a:pt x="36" y="20"/>
                          <a:pt x="36" y="20"/>
                          <a:pt x="36" y="20"/>
                        </a:cubicBezTo>
                        <a:cubicBezTo>
                          <a:pt x="35" y="19"/>
                          <a:pt x="34" y="19"/>
                          <a:pt x="34" y="19"/>
                        </a:cubicBezTo>
                        <a:cubicBezTo>
                          <a:pt x="33" y="19"/>
                          <a:pt x="32" y="19"/>
                          <a:pt x="32" y="19"/>
                        </a:cubicBezTo>
                        <a:cubicBezTo>
                          <a:pt x="32" y="7"/>
                          <a:pt x="32" y="7"/>
                          <a:pt x="32" y="7"/>
                        </a:cubicBezTo>
                        <a:cubicBezTo>
                          <a:pt x="32" y="6"/>
                          <a:pt x="32" y="6"/>
                          <a:pt x="31" y="6"/>
                        </a:cubicBezTo>
                        <a:cubicBezTo>
                          <a:pt x="5" y="6"/>
                          <a:pt x="5" y="6"/>
                          <a:pt x="5" y="6"/>
                        </a:cubicBezTo>
                        <a:cubicBezTo>
                          <a:pt x="4" y="6"/>
                          <a:pt x="4" y="6"/>
                          <a:pt x="4" y="7"/>
                        </a:cubicBezTo>
                        <a:cubicBezTo>
                          <a:pt x="4" y="46"/>
                          <a:pt x="4" y="46"/>
                          <a:pt x="4" y="46"/>
                        </a:cubicBezTo>
                        <a:cubicBezTo>
                          <a:pt x="4" y="47"/>
                          <a:pt x="4" y="48"/>
                          <a:pt x="5" y="48"/>
                        </a:cubicBezTo>
                        <a:cubicBezTo>
                          <a:pt x="20" y="48"/>
                          <a:pt x="20" y="48"/>
                          <a:pt x="20" y="48"/>
                        </a:cubicBezTo>
                        <a:cubicBezTo>
                          <a:pt x="20" y="48"/>
                          <a:pt x="20" y="48"/>
                          <a:pt x="20" y="49"/>
                        </a:cubicBezTo>
                        <a:cubicBezTo>
                          <a:pt x="22" y="51"/>
                          <a:pt x="24" y="53"/>
                          <a:pt x="25" y="56"/>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968"/>
                  <p:cNvSpPr>
                    <a:spLocks/>
                  </p:cNvSpPr>
                  <p:nvPr/>
                </p:nvSpPr>
                <p:spPr bwMode="gray">
                  <a:xfrm>
                    <a:off x="2321" y="3794"/>
                    <a:ext cx="85" cy="97"/>
                  </a:xfrm>
                  <a:custGeom>
                    <a:avLst/>
                    <a:gdLst>
                      <a:gd name="T0" fmla="*/ 33681762 w 36"/>
                      <a:gd name="T1" fmla="*/ 22042242 h 41"/>
                      <a:gd name="T2" fmla="*/ 30767892 w 36"/>
                      <a:gd name="T3" fmla="*/ 18261471 h 41"/>
                      <a:gd name="T4" fmla="*/ 20559011 w 36"/>
                      <a:gd name="T5" fmla="*/ 14272469 h 41"/>
                      <a:gd name="T6" fmla="*/ 20559011 w 36"/>
                      <a:gd name="T7" fmla="*/ 3624642 h 41"/>
                      <a:gd name="T8" fmla="*/ 17710654 w 36"/>
                      <a:gd name="T9" fmla="*/ 0 h 41"/>
                      <a:gd name="T10" fmla="*/ 13898234 w 36"/>
                      <a:gd name="T11" fmla="*/ 3624642 h 41"/>
                      <a:gd name="T12" fmla="*/ 13898234 w 36"/>
                      <a:gd name="T13" fmla="*/ 21161764 h 41"/>
                      <a:gd name="T14" fmla="*/ 7500983 w 36"/>
                      <a:gd name="T15" fmla="*/ 14272469 h 41"/>
                      <a:gd name="T16" fmla="*/ 5519057 w 36"/>
                      <a:gd name="T17" fmla="*/ 15493431 h 41"/>
                      <a:gd name="T18" fmla="*/ 15104625 w 36"/>
                      <a:gd name="T19" fmla="*/ 38722211 h 41"/>
                      <a:gd name="T20" fmla="*/ 15104625 w 36"/>
                      <a:gd name="T21" fmla="*/ 39423234 h 41"/>
                      <a:gd name="T22" fmla="*/ 15104625 w 36"/>
                      <a:gd name="T23" fmla="*/ 39423234 h 41"/>
                      <a:gd name="T24" fmla="*/ 15729751 w 36"/>
                      <a:gd name="T25" fmla="*/ 39423234 h 41"/>
                      <a:gd name="T26" fmla="*/ 29992167 w 36"/>
                      <a:gd name="T27" fmla="*/ 39423234 h 41"/>
                      <a:gd name="T28" fmla="*/ 30767892 w 36"/>
                      <a:gd name="T29" fmla="*/ 38722211 h 41"/>
                      <a:gd name="T30" fmla="*/ 30767892 w 36"/>
                      <a:gd name="T31" fmla="*/ 34628222 h 41"/>
                      <a:gd name="T32" fmla="*/ 33681762 w 36"/>
                      <a:gd name="T33" fmla="*/ 28880532 h 41"/>
                      <a:gd name="T34" fmla="*/ 33681762 w 36"/>
                      <a:gd name="T35" fmla="*/ 22042242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41"/>
                      <a:gd name="T56" fmla="*/ 36 w 3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41">
                        <a:moveTo>
                          <a:pt x="36" y="23"/>
                        </a:moveTo>
                        <a:cubicBezTo>
                          <a:pt x="36" y="21"/>
                          <a:pt x="35" y="20"/>
                          <a:pt x="33" y="19"/>
                        </a:cubicBezTo>
                        <a:cubicBezTo>
                          <a:pt x="26" y="16"/>
                          <a:pt x="22" y="15"/>
                          <a:pt x="22" y="15"/>
                        </a:cubicBezTo>
                        <a:cubicBezTo>
                          <a:pt x="22" y="4"/>
                          <a:pt x="22" y="4"/>
                          <a:pt x="22" y="4"/>
                        </a:cubicBezTo>
                        <a:cubicBezTo>
                          <a:pt x="22" y="2"/>
                          <a:pt x="21" y="0"/>
                          <a:pt x="19" y="0"/>
                        </a:cubicBezTo>
                        <a:cubicBezTo>
                          <a:pt x="16" y="0"/>
                          <a:pt x="15" y="2"/>
                          <a:pt x="15" y="4"/>
                        </a:cubicBezTo>
                        <a:cubicBezTo>
                          <a:pt x="15" y="22"/>
                          <a:pt x="15" y="22"/>
                          <a:pt x="15" y="22"/>
                        </a:cubicBezTo>
                        <a:cubicBezTo>
                          <a:pt x="13" y="20"/>
                          <a:pt x="11" y="15"/>
                          <a:pt x="8" y="15"/>
                        </a:cubicBezTo>
                        <a:cubicBezTo>
                          <a:pt x="7" y="15"/>
                          <a:pt x="6" y="15"/>
                          <a:pt x="6" y="16"/>
                        </a:cubicBezTo>
                        <a:cubicBezTo>
                          <a:pt x="0" y="20"/>
                          <a:pt x="13" y="26"/>
                          <a:pt x="16" y="40"/>
                        </a:cubicBezTo>
                        <a:cubicBezTo>
                          <a:pt x="16" y="40"/>
                          <a:pt x="16" y="41"/>
                          <a:pt x="16" y="41"/>
                        </a:cubicBezTo>
                        <a:cubicBezTo>
                          <a:pt x="16" y="41"/>
                          <a:pt x="16" y="41"/>
                          <a:pt x="16" y="41"/>
                        </a:cubicBezTo>
                        <a:cubicBezTo>
                          <a:pt x="17" y="41"/>
                          <a:pt x="17" y="41"/>
                          <a:pt x="17" y="41"/>
                        </a:cubicBezTo>
                        <a:cubicBezTo>
                          <a:pt x="32" y="41"/>
                          <a:pt x="32" y="41"/>
                          <a:pt x="32" y="41"/>
                        </a:cubicBezTo>
                        <a:cubicBezTo>
                          <a:pt x="33" y="41"/>
                          <a:pt x="33" y="41"/>
                          <a:pt x="33" y="40"/>
                        </a:cubicBezTo>
                        <a:cubicBezTo>
                          <a:pt x="33" y="36"/>
                          <a:pt x="33" y="36"/>
                          <a:pt x="33" y="36"/>
                        </a:cubicBezTo>
                        <a:cubicBezTo>
                          <a:pt x="33" y="34"/>
                          <a:pt x="36" y="33"/>
                          <a:pt x="36" y="30"/>
                        </a:cubicBezTo>
                        <a:lnTo>
                          <a:pt x="36" y="23"/>
                        </a:lnTo>
                        <a:close/>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969"/>
                  <p:cNvSpPr>
                    <a:spLocks/>
                  </p:cNvSpPr>
                  <p:nvPr/>
                </p:nvSpPr>
                <p:spPr bwMode="gray">
                  <a:xfrm>
                    <a:off x="2305" y="3771"/>
                    <a:ext cx="49" cy="7"/>
                  </a:xfrm>
                  <a:custGeom>
                    <a:avLst/>
                    <a:gdLst>
                      <a:gd name="T0" fmla="*/ 16174088 w 21"/>
                      <a:gd name="T1" fmla="*/ 1697572 h 3"/>
                      <a:gd name="T2" fmla="*/ 15628440 w 21"/>
                      <a:gd name="T3" fmla="*/ 0 h 3"/>
                      <a:gd name="T4" fmla="*/ 727531 w 21"/>
                      <a:gd name="T5" fmla="*/ 0 h 3"/>
                      <a:gd name="T6" fmla="*/ 0 w 21"/>
                      <a:gd name="T7" fmla="*/ 1697572 h 3"/>
                      <a:gd name="T8" fmla="*/ 727531 w 21"/>
                      <a:gd name="T9" fmla="*/ 2243220 h 3"/>
                      <a:gd name="T10" fmla="*/ 15628440 w 21"/>
                      <a:gd name="T11" fmla="*/ 2243220 h 3"/>
                      <a:gd name="T12" fmla="*/ 16174088 w 21"/>
                      <a:gd name="T13" fmla="*/ 1697572 h 3"/>
                      <a:gd name="T14" fmla="*/ 0 60000 65536"/>
                      <a:gd name="T15" fmla="*/ 0 60000 65536"/>
                      <a:gd name="T16" fmla="*/ 0 60000 65536"/>
                      <a:gd name="T17" fmla="*/ 0 60000 65536"/>
                      <a:gd name="T18" fmla="*/ 0 60000 65536"/>
                      <a:gd name="T19" fmla="*/ 0 60000 65536"/>
                      <a:gd name="T20" fmla="*/ 0 60000 65536"/>
                      <a:gd name="T21" fmla="*/ 0 w 21"/>
                      <a:gd name="T22" fmla="*/ 0 h 3"/>
                      <a:gd name="T23" fmla="*/ 21 w 2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
                        <a:moveTo>
                          <a:pt x="21" y="2"/>
                        </a:moveTo>
                        <a:cubicBezTo>
                          <a:pt x="21" y="1"/>
                          <a:pt x="21" y="0"/>
                          <a:pt x="20" y="0"/>
                        </a:cubicBezTo>
                        <a:cubicBezTo>
                          <a:pt x="1" y="0"/>
                          <a:pt x="1" y="0"/>
                          <a:pt x="1" y="0"/>
                        </a:cubicBezTo>
                        <a:cubicBezTo>
                          <a:pt x="0" y="0"/>
                          <a:pt x="0" y="1"/>
                          <a:pt x="0" y="2"/>
                        </a:cubicBezTo>
                        <a:cubicBezTo>
                          <a:pt x="0" y="2"/>
                          <a:pt x="0" y="3"/>
                          <a:pt x="1" y="3"/>
                        </a:cubicBezTo>
                        <a:cubicBezTo>
                          <a:pt x="20" y="3"/>
                          <a:pt x="20" y="3"/>
                          <a:pt x="20" y="3"/>
                        </a:cubicBezTo>
                        <a:cubicBezTo>
                          <a:pt x="21" y="3"/>
                          <a:pt x="21" y="2"/>
                          <a:pt x="21" y="2"/>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970"/>
                  <p:cNvSpPr>
                    <a:spLocks/>
                  </p:cNvSpPr>
                  <p:nvPr/>
                </p:nvSpPr>
                <p:spPr bwMode="gray">
                  <a:xfrm>
                    <a:off x="2305" y="3790"/>
                    <a:ext cx="42" cy="7"/>
                  </a:xfrm>
                  <a:custGeom>
                    <a:avLst/>
                    <a:gdLst>
                      <a:gd name="T0" fmla="*/ 13906440 w 18"/>
                      <a:gd name="T1" fmla="*/ 727531 h 3"/>
                      <a:gd name="T2" fmla="*/ 12213087 w 18"/>
                      <a:gd name="T3" fmla="*/ 0 h 3"/>
                      <a:gd name="T4" fmla="*/ 727531 w 18"/>
                      <a:gd name="T5" fmla="*/ 0 h 3"/>
                      <a:gd name="T6" fmla="*/ 0 w 18"/>
                      <a:gd name="T7" fmla="*/ 727531 h 3"/>
                      <a:gd name="T8" fmla="*/ 727531 w 18"/>
                      <a:gd name="T9" fmla="*/ 2243220 h 3"/>
                      <a:gd name="T10" fmla="*/ 12213087 w 18"/>
                      <a:gd name="T11" fmla="*/ 2243220 h 3"/>
                      <a:gd name="T12" fmla="*/ 13906440 w 18"/>
                      <a:gd name="T13" fmla="*/ 727531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1"/>
                        </a:moveTo>
                        <a:cubicBezTo>
                          <a:pt x="18" y="1"/>
                          <a:pt x="17" y="0"/>
                          <a:pt x="16" y="0"/>
                        </a:cubicBezTo>
                        <a:cubicBezTo>
                          <a:pt x="1" y="0"/>
                          <a:pt x="1" y="0"/>
                          <a:pt x="1" y="0"/>
                        </a:cubicBezTo>
                        <a:cubicBezTo>
                          <a:pt x="0" y="0"/>
                          <a:pt x="0" y="1"/>
                          <a:pt x="0" y="1"/>
                        </a:cubicBezTo>
                        <a:cubicBezTo>
                          <a:pt x="0" y="2"/>
                          <a:pt x="0" y="3"/>
                          <a:pt x="1" y="3"/>
                        </a:cubicBezTo>
                        <a:cubicBezTo>
                          <a:pt x="16" y="3"/>
                          <a:pt x="16" y="3"/>
                          <a:pt x="16" y="3"/>
                        </a:cubicBezTo>
                        <a:cubicBezTo>
                          <a:pt x="17" y="3"/>
                          <a:pt x="18" y="2"/>
                          <a:pt x="18" y="1"/>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971"/>
                  <p:cNvSpPr>
                    <a:spLocks/>
                  </p:cNvSpPr>
                  <p:nvPr/>
                </p:nvSpPr>
                <p:spPr bwMode="gray">
                  <a:xfrm>
                    <a:off x="2305" y="3809"/>
                    <a:ext cx="30" cy="4"/>
                  </a:xfrm>
                  <a:custGeom>
                    <a:avLst/>
                    <a:gdLst>
                      <a:gd name="T0" fmla="*/ 8374521 w 13"/>
                      <a:gd name="T1" fmla="*/ 65536 h 2"/>
                      <a:gd name="T2" fmla="*/ 7890157 w 13"/>
                      <a:gd name="T3" fmla="*/ 0 h 2"/>
                      <a:gd name="T4" fmla="*/ 642025 w 13"/>
                      <a:gd name="T5" fmla="*/ 0 h 2"/>
                      <a:gd name="T6" fmla="*/ 0 w 13"/>
                      <a:gd name="T7" fmla="*/ 65536 h 2"/>
                      <a:gd name="T8" fmla="*/ 642025 w 13"/>
                      <a:gd name="T9" fmla="*/ 131072 h 2"/>
                      <a:gd name="T10" fmla="*/ 7890157 w 13"/>
                      <a:gd name="T11" fmla="*/ 131072 h 2"/>
                      <a:gd name="T12" fmla="*/ 8374521 w 13"/>
                      <a:gd name="T13" fmla="*/ 65536 h 2"/>
                      <a:gd name="T14" fmla="*/ 0 60000 65536"/>
                      <a:gd name="T15" fmla="*/ 0 60000 65536"/>
                      <a:gd name="T16" fmla="*/ 0 60000 65536"/>
                      <a:gd name="T17" fmla="*/ 0 60000 65536"/>
                      <a:gd name="T18" fmla="*/ 0 60000 65536"/>
                      <a:gd name="T19" fmla="*/ 0 60000 65536"/>
                      <a:gd name="T20" fmla="*/ 0 60000 65536"/>
                      <a:gd name="T21" fmla="*/ 0 w 13"/>
                      <a:gd name="T22" fmla="*/ 0 h 2"/>
                      <a:gd name="T23" fmla="*/ 13 w 1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
                        <a:moveTo>
                          <a:pt x="13" y="1"/>
                        </a:moveTo>
                        <a:cubicBezTo>
                          <a:pt x="13" y="0"/>
                          <a:pt x="13" y="0"/>
                          <a:pt x="12" y="0"/>
                        </a:cubicBezTo>
                        <a:cubicBezTo>
                          <a:pt x="1" y="0"/>
                          <a:pt x="1" y="0"/>
                          <a:pt x="1" y="0"/>
                        </a:cubicBezTo>
                        <a:cubicBezTo>
                          <a:pt x="0" y="0"/>
                          <a:pt x="0" y="0"/>
                          <a:pt x="0" y="1"/>
                        </a:cubicBezTo>
                        <a:cubicBezTo>
                          <a:pt x="0" y="2"/>
                          <a:pt x="0" y="2"/>
                          <a:pt x="1" y="2"/>
                        </a:cubicBezTo>
                        <a:cubicBezTo>
                          <a:pt x="12" y="2"/>
                          <a:pt x="12" y="2"/>
                          <a:pt x="12" y="2"/>
                        </a:cubicBezTo>
                        <a:cubicBezTo>
                          <a:pt x="13" y="2"/>
                          <a:pt x="13" y="2"/>
                          <a:pt x="13" y="1"/>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57" name="Oval 1016"/>
              <p:cNvSpPr>
                <a:spLocks noChangeArrowheads="1"/>
              </p:cNvSpPr>
              <p:nvPr/>
            </p:nvSpPr>
            <p:spPr bwMode="gray">
              <a:xfrm>
                <a:off x="1746" y="3681"/>
                <a:ext cx="295" cy="293"/>
              </a:xfrm>
              <a:prstGeom prst="ellipse">
                <a:avLst/>
              </a:prstGeom>
              <a:noFill/>
              <a:ln w="412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nvGrpSpPr>
            <p:cNvPr id="21" name="Group 1300"/>
            <p:cNvGrpSpPr>
              <a:grpSpLocks/>
            </p:cNvGrpSpPr>
            <p:nvPr/>
          </p:nvGrpSpPr>
          <p:grpSpPr bwMode="auto">
            <a:xfrm>
              <a:off x="2064" y="2119"/>
              <a:ext cx="292" cy="293"/>
              <a:chOff x="4711" y="3162"/>
              <a:chExt cx="292" cy="293"/>
            </a:xfrm>
          </p:grpSpPr>
          <p:sp>
            <p:nvSpPr>
              <p:cNvPr id="51" name="Oval 1242"/>
              <p:cNvSpPr>
                <a:spLocks noChangeArrowheads="1"/>
              </p:cNvSpPr>
              <p:nvPr/>
            </p:nvSpPr>
            <p:spPr bwMode="gray">
              <a:xfrm>
                <a:off x="4711" y="3162"/>
                <a:ext cx="292" cy="293"/>
              </a:xfrm>
              <a:prstGeom prst="ellipse">
                <a:avLst/>
              </a:prstGeom>
              <a:solidFill>
                <a:srgbClr val="E0E9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52" name="Oval 1129"/>
              <p:cNvSpPr>
                <a:spLocks noChangeArrowheads="1"/>
              </p:cNvSpPr>
              <p:nvPr/>
            </p:nvSpPr>
            <p:spPr bwMode="gray">
              <a:xfrm>
                <a:off x="4711" y="3162"/>
                <a:ext cx="292" cy="293"/>
              </a:xfrm>
              <a:prstGeom prst="ellipse">
                <a:avLst/>
              </a:prstGeom>
              <a:noFill/>
              <a:ln w="41275">
                <a:solidFill>
                  <a:srgbClr val="76B043"/>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nvGrpSpPr>
              <p:cNvPr id="53" name="Group 1299"/>
              <p:cNvGrpSpPr>
                <a:grpSpLocks/>
              </p:cNvGrpSpPr>
              <p:nvPr/>
            </p:nvGrpSpPr>
            <p:grpSpPr bwMode="auto">
              <a:xfrm>
                <a:off x="4787" y="3235"/>
                <a:ext cx="140" cy="146"/>
                <a:chOff x="4788" y="3229"/>
                <a:chExt cx="140" cy="146"/>
              </a:xfrm>
            </p:grpSpPr>
            <p:sp>
              <p:nvSpPr>
                <p:cNvPr id="54" name="Freeform 1121"/>
                <p:cNvSpPr>
                  <a:spLocks/>
                </p:cNvSpPr>
                <p:nvPr/>
              </p:nvSpPr>
              <p:spPr bwMode="gray">
                <a:xfrm>
                  <a:off x="4788" y="3309"/>
                  <a:ext cx="140" cy="66"/>
                </a:xfrm>
                <a:custGeom>
                  <a:avLst/>
                  <a:gdLst>
                    <a:gd name="T0" fmla="*/ 49366174 w 59"/>
                    <a:gd name="T1" fmla="*/ 7350479 h 28"/>
                    <a:gd name="T2" fmla="*/ 38393861 w 59"/>
                    <a:gd name="T3" fmla="*/ 12766097 h 28"/>
                    <a:gd name="T4" fmla="*/ 26389651 w 59"/>
                    <a:gd name="T5" fmla="*/ 12766097 h 28"/>
                    <a:gd name="T6" fmla="*/ 35302139 w 59"/>
                    <a:gd name="T7" fmla="*/ 10823100 h 28"/>
                    <a:gd name="T8" fmla="*/ 43402254 w 59"/>
                    <a:gd name="T9" fmla="*/ 5415920 h 28"/>
                    <a:gd name="T10" fmla="*/ 29411029 w 59"/>
                    <a:gd name="T11" fmla="*/ 5415920 h 28"/>
                    <a:gd name="T12" fmla="*/ 15268298 w 59"/>
                    <a:gd name="T13" fmla="*/ 6527728 h 28"/>
                    <a:gd name="T14" fmla="*/ 0 w 59"/>
                    <a:gd name="T15" fmla="*/ 16148482 h 28"/>
                    <a:gd name="T16" fmla="*/ 8981626 w 59"/>
                    <a:gd name="T17" fmla="*/ 25511593 h 28"/>
                    <a:gd name="T18" fmla="*/ 18290950 w 59"/>
                    <a:gd name="T19" fmla="*/ 20120369 h 28"/>
                    <a:gd name="T20" fmla="*/ 42500491 w 59"/>
                    <a:gd name="T21" fmla="*/ 19269278 h 28"/>
                    <a:gd name="T22" fmla="*/ 59581096 w 59"/>
                    <a:gd name="T23" fmla="*/ 4591618 h 28"/>
                    <a:gd name="T24" fmla="*/ 49366174 w 59"/>
                    <a:gd name="T25" fmla="*/ 7350479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28"/>
                    <a:gd name="T41" fmla="*/ 59 w 5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28">
                      <a:moveTo>
                        <a:pt x="49" y="8"/>
                      </a:moveTo>
                      <a:cubicBezTo>
                        <a:pt x="45" y="11"/>
                        <a:pt x="42" y="14"/>
                        <a:pt x="38" y="14"/>
                      </a:cubicBezTo>
                      <a:cubicBezTo>
                        <a:pt x="31" y="15"/>
                        <a:pt x="28" y="15"/>
                        <a:pt x="26" y="14"/>
                      </a:cubicBezTo>
                      <a:cubicBezTo>
                        <a:pt x="23" y="11"/>
                        <a:pt x="26" y="12"/>
                        <a:pt x="35" y="12"/>
                      </a:cubicBezTo>
                      <a:cubicBezTo>
                        <a:pt x="45" y="11"/>
                        <a:pt x="43" y="6"/>
                        <a:pt x="43" y="6"/>
                      </a:cubicBezTo>
                      <a:cubicBezTo>
                        <a:pt x="41" y="6"/>
                        <a:pt x="38" y="6"/>
                        <a:pt x="29" y="6"/>
                      </a:cubicBezTo>
                      <a:cubicBezTo>
                        <a:pt x="25" y="6"/>
                        <a:pt x="18" y="6"/>
                        <a:pt x="15" y="7"/>
                      </a:cubicBezTo>
                      <a:cubicBezTo>
                        <a:pt x="11" y="7"/>
                        <a:pt x="5" y="14"/>
                        <a:pt x="0" y="18"/>
                      </a:cubicBezTo>
                      <a:cubicBezTo>
                        <a:pt x="9" y="28"/>
                        <a:pt x="9" y="28"/>
                        <a:pt x="9" y="28"/>
                      </a:cubicBezTo>
                      <a:cubicBezTo>
                        <a:pt x="11" y="26"/>
                        <a:pt x="15" y="22"/>
                        <a:pt x="18" y="22"/>
                      </a:cubicBezTo>
                      <a:cubicBezTo>
                        <a:pt x="22" y="22"/>
                        <a:pt x="38" y="22"/>
                        <a:pt x="42" y="21"/>
                      </a:cubicBezTo>
                      <a:cubicBezTo>
                        <a:pt x="51" y="15"/>
                        <a:pt x="59" y="5"/>
                        <a:pt x="59" y="5"/>
                      </a:cubicBezTo>
                      <a:cubicBezTo>
                        <a:pt x="59" y="5"/>
                        <a:pt x="56" y="0"/>
                        <a:pt x="49" y="8"/>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122"/>
                <p:cNvSpPr>
                  <a:spLocks/>
                </p:cNvSpPr>
                <p:nvPr/>
              </p:nvSpPr>
              <p:spPr bwMode="gray">
                <a:xfrm>
                  <a:off x="4817" y="3229"/>
                  <a:ext cx="94" cy="89"/>
                </a:xfrm>
                <a:custGeom>
                  <a:avLst/>
                  <a:gdLst>
                    <a:gd name="T0" fmla="*/ 12876658 w 40"/>
                    <a:gd name="T1" fmla="*/ 18824788 h 38"/>
                    <a:gd name="T2" fmla="*/ 13930633 w 40"/>
                    <a:gd name="T3" fmla="*/ 21390424 h 38"/>
                    <a:gd name="T4" fmla="*/ 15548157 w 40"/>
                    <a:gd name="T5" fmla="*/ 26919085 h 38"/>
                    <a:gd name="T6" fmla="*/ 13930633 w 40"/>
                    <a:gd name="T7" fmla="*/ 26919085 h 38"/>
                    <a:gd name="T8" fmla="*/ 8799895 w 40"/>
                    <a:gd name="T9" fmla="*/ 31081383 h 38"/>
                    <a:gd name="T10" fmla="*/ 24249370 w 40"/>
                    <a:gd name="T11" fmla="*/ 31081383 h 38"/>
                    <a:gd name="T12" fmla="*/ 17274187 w 40"/>
                    <a:gd name="T13" fmla="*/ 26919085 h 38"/>
                    <a:gd name="T14" fmla="*/ 17274187 w 40"/>
                    <a:gd name="T15" fmla="*/ 24495166 h 38"/>
                    <a:gd name="T16" fmla="*/ 19857977 w 40"/>
                    <a:gd name="T17" fmla="*/ 22145910 h 38"/>
                    <a:gd name="T18" fmla="*/ 19857977 w 40"/>
                    <a:gd name="T19" fmla="*/ 21390424 h 38"/>
                    <a:gd name="T20" fmla="*/ 28682314 w 40"/>
                    <a:gd name="T21" fmla="*/ 22145910 h 38"/>
                    <a:gd name="T22" fmla="*/ 34605503 w 40"/>
                    <a:gd name="T23" fmla="*/ 14029517 h 38"/>
                    <a:gd name="T24" fmla="*/ 21790006 w 40"/>
                    <a:gd name="T25" fmla="*/ 14029517 h 38"/>
                    <a:gd name="T26" fmla="*/ 19118620 w 40"/>
                    <a:gd name="T27" fmla="*/ 18824788 h 38"/>
                    <a:gd name="T28" fmla="*/ 29479436 w 40"/>
                    <a:gd name="T29" fmla="*/ 14680487 h 38"/>
                    <a:gd name="T30" fmla="*/ 18009166 w 40"/>
                    <a:gd name="T31" fmla="*/ 21390424 h 38"/>
                    <a:gd name="T32" fmla="*/ 16597134 w 40"/>
                    <a:gd name="T33" fmla="*/ 23158716 h 38"/>
                    <a:gd name="T34" fmla="*/ 16597134 w 40"/>
                    <a:gd name="T35" fmla="*/ 20627397 h 38"/>
                    <a:gd name="T36" fmla="*/ 5927929 w 40"/>
                    <a:gd name="T37" fmla="*/ 4221839 h 38"/>
                    <a:gd name="T38" fmla="*/ 16597134 w 40"/>
                    <a:gd name="T39" fmla="*/ 17170540 h 38"/>
                    <a:gd name="T40" fmla="*/ 17274187 w 40"/>
                    <a:gd name="T41" fmla="*/ 7331242 h 38"/>
                    <a:gd name="T42" fmla="*/ 795113 w 40"/>
                    <a:gd name="T43" fmla="*/ 769642 h 38"/>
                    <a:gd name="T44" fmla="*/ 3261053 w 40"/>
                    <a:gd name="T45" fmla="*/ 14029517 h 38"/>
                    <a:gd name="T46" fmla="*/ 12876658 w 40"/>
                    <a:gd name="T47" fmla="*/ 18824788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38"/>
                    <a:gd name="T74" fmla="*/ 40 w 40"/>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38">
                      <a:moveTo>
                        <a:pt x="15" y="23"/>
                      </a:moveTo>
                      <a:cubicBezTo>
                        <a:pt x="16" y="24"/>
                        <a:pt x="16" y="25"/>
                        <a:pt x="16" y="26"/>
                      </a:cubicBezTo>
                      <a:cubicBezTo>
                        <a:pt x="17" y="29"/>
                        <a:pt x="18" y="31"/>
                        <a:pt x="18" y="33"/>
                      </a:cubicBezTo>
                      <a:cubicBezTo>
                        <a:pt x="17" y="33"/>
                        <a:pt x="16" y="33"/>
                        <a:pt x="16" y="33"/>
                      </a:cubicBezTo>
                      <a:cubicBezTo>
                        <a:pt x="14" y="34"/>
                        <a:pt x="12" y="36"/>
                        <a:pt x="10" y="38"/>
                      </a:cubicBezTo>
                      <a:cubicBezTo>
                        <a:pt x="12" y="38"/>
                        <a:pt x="27" y="38"/>
                        <a:pt x="28" y="38"/>
                      </a:cubicBezTo>
                      <a:cubicBezTo>
                        <a:pt x="25" y="35"/>
                        <a:pt x="22" y="33"/>
                        <a:pt x="20" y="33"/>
                      </a:cubicBezTo>
                      <a:cubicBezTo>
                        <a:pt x="20" y="32"/>
                        <a:pt x="20" y="31"/>
                        <a:pt x="20" y="30"/>
                      </a:cubicBezTo>
                      <a:cubicBezTo>
                        <a:pt x="20" y="30"/>
                        <a:pt x="21" y="28"/>
                        <a:pt x="23" y="27"/>
                      </a:cubicBezTo>
                      <a:cubicBezTo>
                        <a:pt x="23" y="27"/>
                        <a:pt x="23" y="27"/>
                        <a:pt x="23" y="26"/>
                      </a:cubicBezTo>
                      <a:cubicBezTo>
                        <a:pt x="26" y="30"/>
                        <a:pt x="31" y="29"/>
                        <a:pt x="33" y="27"/>
                      </a:cubicBezTo>
                      <a:cubicBezTo>
                        <a:pt x="37" y="24"/>
                        <a:pt x="40" y="17"/>
                        <a:pt x="40" y="17"/>
                      </a:cubicBezTo>
                      <a:cubicBezTo>
                        <a:pt x="39" y="17"/>
                        <a:pt x="31" y="14"/>
                        <a:pt x="25" y="17"/>
                      </a:cubicBezTo>
                      <a:cubicBezTo>
                        <a:pt x="22" y="18"/>
                        <a:pt x="21" y="21"/>
                        <a:pt x="22" y="23"/>
                      </a:cubicBezTo>
                      <a:cubicBezTo>
                        <a:pt x="23" y="22"/>
                        <a:pt x="28" y="17"/>
                        <a:pt x="34" y="18"/>
                      </a:cubicBezTo>
                      <a:cubicBezTo>
                        <a:pt x="34" y="18"/>
                        <a:pt x="29" y="19"/>
                        <a:pt x="21" y="26"/>
                      </a:cubicBezTo>
                      <a:cubicBezTo>
                        <a:pt x="21" y="26"/>
                        <a:pt x="20" y="27"/>
                        <a:pt x="19" y="28"/>
                      </a:cubicBezTo>
                      <a:cubicBezTo>
                        <a:pt x="19" y="27"/>
                        <a:pt x="19" y="26"/>
                        <a:pt x="19" y="25"/>
                      </a:cubicBezTo>
                      <a:cubicBezTo>
                        <a:pt x="16" y="13"/>
                        <a:pt x="7" y="5"/>
                        <a:pt x="7" y="5"/>
                      </a:cubicBezTo>
                      <a:cubicBezTo>
                        <a:pt x="16" y="10"/>
                        <a:pt x="19" y="19"/>
                        <a:pt x="19" y="21"/>
                      </a:cubicBezTo>
                      <a:cubicBezTo>
                        <a:pt x="22" y="18"/>
                        <a:pt x="23" y="13"/>
                        <a:pt x="20" y="9"/>
                      </a:cubicBezTo>
                      <a:cubicBezTo>
                        <a:pt x="14" y="2"/>
                        <a:pt x="2" y="0"/>
                        <a:pt x="1" y="1"/>
                      </a:cubicBezTo>
                      <a:cubicBezTo>
                        <a:pt x="1" y="1"/>
                        <a:pt x="0" y="10"/>
                        <a:pt x="4" y="17"/>
                      </a:cubicBezTo>
                      <a:cubicBezTo>
                        <a:pt x="6" y="20"/>
                        <a:pt x="10" y="24"/>
                        <a:pt x="15" y="23"/>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22" name="Group 1302"/>
            <p:cNvGrpSpPr>
              <a:grpSpLocks/>
            </p:cNvGrpSpPr>
            <p:nvPr/>
          </p:nvGrpSpPr>
          <p:grpSpPr bwMode="auto">
            <a:xfrm>
              <a:off x="321" y="2478"/>
              <a:ext cx="295" cy="293"/>
              <a:chOff x="4316" y="3521"/>
              <a:chExt cx="295" cy="293"/>
            </a:xfrm>
          </p:grpSpPr>
          <p:sp>
            <p:nvSpPr>
              <p:cNvPr id="48" name="Oval 1130"/>
              <p:cNvSpPr>
                <a:spLocks noChangeArrowheads="1"/>
              </p:cNvSpPr>
              <p:nvPr/>
            </p:nvSpPr>
            <p:spPr bwMode="gray">
              <a:xfrm>
                <a:off x="4316" y="3521"/>
                <a:ext cx="295" cy="293"/>
              </a:xfrm>
              <a:prstGeom prst="ellipse">
                <a:avLst/>
              </a:prstGeom>
              <a:solidFill>
                <a:srgbClr val="FBDB88"/>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49" name="Freeform 1141"/>
              <p:cNvSpPr>
                <a:spLocks/>
              </p:cNvSpPr>
              <p:nvPr/>
            </p:nvSpPr>
            <p:spPr bwMode="gray">
              <a:xfrm>
                <a:off x="4385" y="3603"/>
                <a:ext cx="156" cy="128"/>
              </a:xfrm>
              <a:custGeom>
                <a:avLst/>
                <a:gdLst>
                  <a:gd name="T0" fmla="*/ 0 w 156"/>
                  <a:gd name="T1" fmla="*/ 123 h 128"/>
                  <a:gd name="T2" fmla="*/ 0 w 156"/>
                  <a:gd name="T3" fmla="*/ 19 h 128"/>
                  <a:gd name="T4" fmla="*/ 31 w 156"/>
                  <a:gd name="T5" fmla="*/ 7 h 128"/>
                  <a:gd name="T6" fmla="*/ 31 w 156"/>
                  <a:gd name="T7" fmla="*/ 7 h 128"/>
                  <a:gd name="T8" fmla="*/ 31 w 156"/>
                  <a:gd name="T9" fmla="*/ 7 h 128"/>
                  <a:gd name="T10" fmla="*/ 50 w 156"/>
                  <a:gd name="T11" fmla="*/ 0 h 128"/>
                  <a:gd name="T12" fmla="*/ 99 w 156"/>
                  <a:gd name="T13" fmla="*/ 31 h 128"/>
                  <a:gd name="T14" fmla="*/ 99 w 156"/>
                  <a:gd name="T15" fmla="*/ 52 h 128"/>
                  <a:gd name="T16" fmla="*/ 125 w 156"/>
                  <a:gd name="T17" fmla="*/ 48 h 128"/>
                  <a:gd name="T18" fmla="*/ 125 w 156"/>
                  <a:gd name="T19" fmla="*/ 48 h 128"/>
                  <a:gd name="T20" fmla="*/ 156 w 156"/>
                  <a:gd name="T21" fmla="*/ 66 h 128"/>
                  <a:gd name="T22" fmla="*/ 156 w 156"/>
                  <a:gd name="T23" fmla="*/ 123 h 128"/>
                  <a:gd name="T24" fmla="*/ 156 w 156"/>
                  <a:gd name="T25" fmla="*/ 128 h 128"/>
                  <a:gd name="T26" fmla="*/ 135 w 156"/>
                  <a:gd name="T27" fmla="*/ 128 h 128"/>
                  <a:gd name="T28" fmla="*/ 125 w 156"/>
                  <a:gd name="T29" fmla="*/ 128 h 128"/>
                  <a:gd name="T30" fmla="*/ 125 w 156"/>
                  <a:gd name="T31" fmla="*/ 52 h 128"/>
                  <a:gd name="T32" fmla="*/ 114 w 156"/>
                  <a:gd name="T33" fmla="*/ 55 h 128"/>
                  <a:gd name="T34" fmla="*/ 114 w 156"/>
                  <a:gd name="T35" fmla="*/ 128 h 128"/>
                  <a:gd name="T36" fmla="*/ 109 w 156"/>
                  <a:gd name="T37" fmla="*/ 128 h 128"/>
                  <a:gd name="T38" fmla="*/ 109 w 156"/>
                  <a:gd name="T39" fmla="*/ 57 h 128"/>
                  <a:gd name="T40" fmla="*/ 99 w 156"/>
                  <a:gd name="T41" fmla="*/ 57 h 128"/>
                  <a:gd name="T42" fmla="*/ 99 w 156"/>
                  <a:gd name="T43" fmla="*/ 128 h 128"/>
                  <a:gd name="T44" fmla="*/ 95 w 156"/>
                  <a:gd name="T45" fmla="*/ 128 h 128"/>
                  <a:gd name="T46" fmla="*/ 95 w 156"/>
                  <a:gd name="T47" fmla="*/ 59 h 128"/>
                  <a:gd name="T48" fmla="*/ 85 w 156"/>
                  <a:gd name="T49" fmla="*/ 59 h 128"/>
                  <a:gd name="T50" fmla="*/ 85 w 156"/>
                  <a:gd name="T51" fmla="*/ 128 h 128"/>
                  <a:gd name="T52" fmla="*/ 83 w 156"/>
                  <a:gd name="T53" fmla="*/ 128 h 128"/>
                  <a:gd name="T54" fmla="*/ 80 w 156"/>
                  <a:gd name="T55" fmla="*/ 128 h 128"/>
                  <a:gd name="T56" fmla="*/ 50 w 156"/>
                  <a:gd name="T57" fmla="*/ 128 h 128"/>
                  <a:gd name="T58" fmla="*/ 50 w 156"/>
                  <a:gd name="T59" fmla="*/ 5 h 128"/>
                  <a:gd name="T60" fmla="*/ 36 w 156"/>
                  <a:gd name="T61" fmla="*/ 10 h 128"/>
                  <a:gd name="T62" fmla="*/ 36 w 156"/>
                  <a:gd name="T63" fmla="*/ 128 h 128"/>
                  <a:gd name="T64" fmla="*/ 31 w 156"/>
                  <a:gd name="T65" fmla="*/ 128 h 128"/>
                  <a:gd name="T66" fmla="*/ 31 w 156"/>
                  <a:gd name="T67" fmla="*/ 12 h 128"/>
                  <a:gd name="T68" fmla="*/ 19 w 156"/>
                  <a:gd name="T69" fmla="*/ 17 h 128"/>
                  <a:gd name="T70" fmla="*/ 19 w 156"/>
                  <a:gd name="T71" fmla="*/ 128 h 128"/>
                  <a:gd name="T72" fmla="*/ 14 w 156"/>
                  <a:gd name="T73" fmla="*/ 128 h 128"/>
                  <a:gd name="T74" fmla="*/ 14 w 156"/>
                  <a:gd name="T75" fmla="*/ 19 h 128"/>
                  <a:gd name="T76" fmla="*/ 5 w 156"/>
                  <a:gd name="T77" fmla="*/ 24 h 128"/>
                  <a:gd name="T78" fmla="*/ 5 w 156"/>
                  <a:gd name="T79" fmla="*/ 128 h 128"/>
                  <a:gd name="T80" fmla="*/ 5 w 156"/>
                  <a:gd name="T81" fmla="*/ 128 h 128"/>
                  <a:gd name="T82" fmla="*/ 0 w 156"/>
                  <a:gd name="T83" fmla="*/ 128 h 128"/>
                  <a:gd name="T84" fmla="*/ 0 w 156"/>
                  <a:gd name="T85" fmla="*/ 123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6"/>
                  <a:gd name="T130" fmla="*/ 0 h 128"/>
                  <a:gd name="T131" fmla="*/ 156 w 156"/>
                  <a:gd name="T132" fmla="*/ 128 h 1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6" h="128">
                    <a:moveTo>
                      <a:pt x="0" y="123"/>
                    </a:moveTo>
                    <a:lnTo>
                      <a:pt x="0" y="19"/>
                    </a:lnTo>
                    <a:lnTo>
                      <a:pt x="31" y="7"/>
                    </a:lnTo>
                    <a:lnTo>
                      <a:pt x="50" y="0"/>
                    </a:lnTo>
                    <a:lnTo>
                      <a:pt x="99" y="31"/>
                    </a:lnTo>
                    <a:lnTo>
                      <a:pt x="99" y="52"/>
                    </a:lnTo>
                    <a:lnTo>
                      <a:pt x="125" y="48"/>
                    </a:lnTo>
                    <a:lnTo>
                      <a:pt x="156" y="66"/>
                    </a:lnTo>
                    <a:lnTo>
                      <a:pt x="156" y="123"/>
                    </a:lnTo>
                    <a:lnTo>
                      <a:pt x="156" y="128"/>
                    </a:lnTo>
                    <a:lnTo>
                      <a:pt x="135" y="128"/>
                    </a:lnTo>
                    <a:lnTo>
                      <a:pt x="125" y="128"/>
                    </a:lnTo>
                    <a:lnTo>
                      <a:pt x="125" y="52"/>
                    </a:lnTo>
                    <a:lnTo>
                      <a:pt x="114" y="55"/>
                    </a:lnTo>
                    <a:lnTo>
                      <a:pt x="114" y="128"/>
                    </a:lnTo>
                    <a:lnTo>
                      <a:pt x="109" y="128"/>
                    </a:lnTo>
                    <a:lnTo>
                      <a:pt x="109" y="57"/>
                    </a:lnTo>
                    <a:lnTo>
                      <a:pt x="99" y="57"/>
                    </a:lnTo>
                    <a:lnTo>
                      <a:pt x="99" y="128"/>
                    </a:lnTo>
                    <a:lnTo>
                      <a:pt x="95" y="128"/>
                    </a:lnTo>
                    <a:lnTo>
                      <a:pt x="95" y="59"/>
                    </a:lnTo>
                    <a:lnTo>
                      <a:pt x="85" y="59"/>
                    </a:lnTo>
                    <a:lnTo>
                      <a:pt x="85" y="128"/>
                    </a:lnTo>
                    <a:lnTo>
                      <a:pt x="83" y="128"/>
                    </a:lnTo>
                    <a:lnTo>
                      <a:pt x="80" y="128"/>
                    </a:lnTo>
                    <a:lnTo>
                      <a:pt x="50" y="128"/>
                    </a:lnTo>
                    <a:lnTo>
                      <a:pt x="50" y="5"/>
                    </a:lnTo>
                    <a:lnTo>
                      <a:pt x="36" y="10"/>
                    </a:lnTo>
                    <a:lnTo>
                      <a:pt x="36" y="128"/>
                    </a:lnTo>
                    <a:lnTo>
                      <a:pt x="31" y="128"/>
                    </a:lnTo>
                    <a:lnTo>
                      <a:pt x="31" y="12"/>
                    </a:lnTo>
                    <a:lnTo>
                      <a:pt x="19" y="17"/>
                    </a:lnTo>
                    <a:lnTo>
                      <a:pt x="19" y="128"/>
                    </a:lnTo>
                    <a:lnTo>
                      <a:pt x="14" y="128"/>
                    </a:lnTo>
                    <a:lnTo>
                      <a:pt x="14" y="19"/>
                    </a:lnTo>
                    <a:lnTo>
                      <a:pt x="5" y="24"/>
                    </a:lnTo>
                    <a:lnTo>
                      <a:pt x="5" y="128"/>
                    </a:lnTo>
                    <a:lnTo>
                      <a:pt x="0" y="128"/>
                    </a:lnTo>
                    <a:lnTo>
                      <a:pt x="0" y="123"/>
                    </a:lnTo>
                    <a:close/>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Oval 1185"/>
              <p:cNvSpPr>
                <a:spLocks noChangeArrowheads="1"/>
              </p:cNvSpPr>
              <p:nvPr/>
            </p:nvSpPr>
            <p:spPr bwMode="gray">
              <a:xfrm>
                <a:off x="4316" y="3521"/>
                <a:ext cx="295" cy="293"/>
              </a:xfrm>
              <a:prstGeom prst="ellipse">
                <a:avLst/>
              </a:prstGeom>
              <a:noFill/>
              <a:ln w="412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nvGrpSpPr>
            <p:cNvPr id="23" name="Group 1301"/>
            <p:cNvGrpSpPr>
              <a:grpSpLocks/>
            </p:cNvGrpSpPr>
            <p:nvPr/>
          </p:nvGrpSpPr>
          <p:grpSpPr bwMode="auto">
            <a:xfrm>
              <a:off x="3776" y="2840"/>
              <a:ext cx="293" cy="293"/>
              <a:chOff x="4944" y="3601"/>
              <a:chExt cx="293" cy="293"/>
            </a:xfrm>
          </p:grpSpPr>
          <p:sp>
            <p:nvSpPr>
              <p:cNvPr id="45" name="Oval 1186"/>
              <p:cNvSpPr>
                <a:spLocks noChangeArrowheads="1"/>
              </p:cNvSpPr>
              <p:nvPr/>
            </p:nvSpPr>
            <p:spPr bwMode="gray">
              <a:xfrm>
                <a:off x="4944" y="3601"/>
                <a:ext cx="293" cy="293"/>
              </a:xfrm>
              <a:prstGeom prst="ellipse">
                <a:avLst/>
              </a:prstGeom>
              <a:solidFill>
                <a:srgbClr val="B1D3D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46" name="Freeform 1212"/>
              <p:cNvSpPr>
                <a:spLocks noEditPoints="1"/>
              </p:cNvSpPr>
              <p:nvPr/>
            </p:nvSpPr>
            <p:spPr bwMode="gray">
              <a:xfrm>
                <a:off x="5019" y="3672"/>
                <a:ext cx="144" cy="151"/>
              </a:xfrm>
              <a:custGeom>
                <a:avLst/>
                <a:gdLst>
                  <a:gd name="T0" fmla="*/ 54721464 w 61"/>
                  <a:gd name="T1" fmla="*/ 35106967 h 64"/>
                  <a:gd name="T2" fmla="*/ 46600324 w 61"/>
                  <a:gd name="T3" fmla="*/ 31300785 h 64"/>
                  <a:gd name="T4" fmla="*/ 45735040 w 61"/>
                  <a:gd name="T5" fmla="*/ 23860701 h 64"/>
                  <a:gd name="T6" fmla="*/ 44530697 w 61"/>
                  <a:gd name="T7" fmla="*/ 21060692 h 64"/>
                  <a:gd name="T8" fmla="*/ 30703050 w 61"/>
                  <a:gd name="T9" fmla="*/ 7439600 h 64"/>
                  <a:gd name="T10" fmla="*/ 29912830 w 61"/>
                  <a:gd name="T11" fmla="*/ 6606127 h 64"/>
                  <a:gd name="T12" fmla="*/ 28698669 w 61"/>
                  <a:gd name="T13" fmla="*/ 0 h 64"/>
                  <a:gd name="T14" fmla="*/ 28064257 w 61"/>
                  <a:gd name="T15" fmla="*/ 6606127 h 64"/>
                  <a:gd name="T16" fmla="*/ 26871342 w 61"/>
                  <a:gd name="T17" fmla="*/ 7439600 h 64"/>
                  <a:gd name="T18" fmla="*/ 12157075 w 61"/>
                  <a:gd name="T19" fmla="*/ 21060692 h 64"/>
                  <a:gd name="T20" fmla="*/ 11023042 w 61"/>
                  <a:gd name="T21" fmla="*/ 23860701 h 64"/>
                  <a:gd name="T22" fmla="*/ 10190080 w 61"/>
                  <a:gd name="T23" fmla="*/ 31300785 h 64"/>
                  <a:gd name="T24" fmla="*/ 837922 w 61"/>
                  <a:gd name="T25" fmla="*/ 35106967 h 64"/>
                  <a:gd name="T26" fmla="*/ 0 w 61"/>
                  <a:gd name="T27" fmla="*/ 57016718 h 64"/>
                  <a:gd name="T28" fmla="*/ 56786214 w 61"/>
                  <a:gd name="T29" fmla="*/ 58969648 h 64"/>
                  <a:gd name="T30" fmla="*/ 54721464 w 61"/>
                  <a:gd name="T31" fmla="*/ 57016718 h 64"/>
                  <a:gd name="T32" fmla="*/ 50051990 w 61"/>
                  <a:gd name="T33" fmla="*/ 37908984 h 64"/>
                  <a:gd name="T34" fmla="*/ 47235985 w 61"/>
                  <a:gd name="T35" fmla="*/ 40580457 h 64"/>
                  <a:gd name="T36" fmla="*/ 39024092 w 61"/>
                  <a:gd name="T37" fmla="*/ 23860701 h 64"/>
                  <a:gd name="T38" fmla="*/ 41714635 w 61"/>
                  <a:gd name="T39" fmla="*/ 31300785 h 64"/>
                  <a:gd name="T40" fmla="*/ 39024092 w 61"/>
                  <a:gd name="T41" fmla="*/ 23860701 h 64"/>
                  <a:gd name="T42" fmla="*/ 41714635 w 61"/>
                  <a:gd name="T43" fmla="*/ 41413652 h 64"/>
                  <a:gd name="T44" fmla="*/ 44530697 w 61"/>
                  <a:gd name="T45" fmla="*/ 37908984 h 64"/>
                  <a:gd name="T46" fmla="*/ 32729387 w 61"/>
                  <a:gd name="T47" fmla="*/ 23860701 h 64"/>
                  <a:gd name="T48" fmla="*/ 36207509 w 61"/>
                  <a:gd name="T49" fmla="*/ 31300785 h 64"/>
                  <a:gd name="T50" fmla="*/ 32729387 w 61"/>
                  <a:gd name="T51" fmla="*/ 23860701 h 64"/>
                  <a:gd name="T52" fmla="*/ 35347590 w 61"/>
                  <a:gd name="T53" fmla="*/ 41413652 h 64"/>
                  <a:gd name="T54" fmla="*/ 39024092 w 61"/>
                  <a:gd name="T55" fmla="*/ 37908984 h 64"/>
                  <a:gd name="T56" fmla="*/ 29912830 w 61"/>
                  <a:gd name="T57" fmla="*/ 37908984 h 64"/>
                  <a:gd name="T58" fmla="*/ 32729387 w 61"/>
                  <a:gd name="T59" fmla="*/ 40580457 h 64"/>
                  <a:gd name="T60" fmla="*/ 29912830 w 61"/>
                  <a:gd name="T61" fmla="*/ 37908984 h 64"/>
                  <a:gd name="T62" fmla="*/ 29912830 w 61"/>
                  <a:gd name="T63" fmla="*/ 23860701 h 64"/>
                  <a:gd name="T64" fmla="*/ 26871342 w 61"/>
                  <a:gd name="T65" fmla="*/ 31300785 h 64"/>
                  <a:gd name="T66" fmla="*/ 24055271 w 61"/>
                  <a:gd name="T67" fmla="*/ 37908984 h 64"/>
                  <a:gd name="T68" fmla="*/ 26871342 w 61"/>
                  <a:gd name="T69" fmla="*/ 40580457 h 64"/>
                  <a:gd name="T70" fmla="*/ 24055271 w 61"/>
                  <a:gd name="T71" fmla="*/ 37908984 h 64"/>
                  <a:gd name="T72" fmla="*/ 23180620 w 61"/>
                  <a:gd name="T73" fmla="*/ 23860701 h 64"/>
                  <a:gd name="T74" fmla="*/ 20515021 w 61"/>
                  <a:gd name="T75" fmla="*/ 31300785 h 64"/>
                  <a:gd name="T76" fmla="*/ 17670783 w 61"/>
                  <a:gd name="T77" fmla="*/ 37908984 h 64"/>
                  <a:gd name="T78" fmla="*/ 21202579 w 61"/>
                  <a:gd name="T79" fmla="*/ 40580457 h 64"/>
                  <a:gd name="T80" fmla="*/ 17670783 w 61"/>
                  <a:gd name="T81" fmla="*/ 37908984 h 64"/>
                  <a:gd name="T82" fmla="*/ 17670783 w 61"/>
                  <a:gd name="T83" fmla="*/ 23860701 h 64"/>
                  <a:gd name="T84" fmla="*/ 13864532 w 61"/>
                  <a:gd name="T85" fmla="*/ 31300785 h 64"/>
                  <a:gd name="T86" fmla="*/ 12157075 w 61"/>
                  <a:gd name="T87" fmla="*/ 37908984 h 64"/>
                  <a:gd name="T88" fmla="*/ 14973632 w 61"/>
                  <a:gd name="T89" fmla="*/ 40580457 h 64"/>
                  <a:gd name="T90" fmla="*/ 12157075 w 61"/>
                  <a:gd name="T91" fmla="*/ 37908984 h 64"/>
                  <a:gd name="T92" fmla="*/ 9555172 w 61"/>
                  <a:gd name="T93" fmla="*/ 37908984 h 64"/>
                  <a:gd name="T94" fmla="*/ 6647741 w 61"/>
                  <a:gd name="T95" fmla="*/ 40580457 h 64"/>
                  <a:gd name="T96" fmla="*/ 17670783 w 61"/>
                  <a:gd name="T97" fmla="*/ 57016718 h 64"/>
                  <a:gd name="T98" fmla="*/ 14973632 w 61"/>
                  <a:gd name="T99" fmla="*/ 46887984 h 64"/>
                  <a:gd name="T100" fmla="*/ 17670783 w 61"/>
                  <a:gd name="T101" fmla="*/ 57016718 h 64"/>
                  <a:gd name="T102" fmla="*/ 21202579 w 61"/>
                  <a:gd name="T103" fmla="*/ 57016718 h 64"/>
                  <a:gd name="T104" fmla="*/ 23180620 w 61"/>
                  <a:gd name="T105" fmla="*/ 46887984 h 64"/>
                  <a:gd name="T106" fmla="*/ 30703050 w 61"/>
                  <a:gd name="T107" fmla="*/ 58353176 h 64"/>
                  <a:gd name="T108" fmla="*/ 25156614 w 61"/>
                  <a:gd name="T109" fmla="*/ 48856536 h 64"/>
                  <a:gd name="T110" fmla="*/ 30703050 w 61"/>
                  <a:gd name="T111" fmla="*/ 58353176 h 64"/>
                  <a:gd name="T112" fmla="*/ 32729387 w 61"/>
                  <a:gd name="T113" fmla="*/ 57016718 h 64"/>
                  <a:gd name="T114" fmla="*/ 35347590 w 61"/>
                  <a:gd name="T115" fmla="*/ 46887984 h 64"/>
                  <a:gd name="T116" fmla="*/ 41093698 w 61"/>
                  <a:gd name="T117" fmla="*/ 57016718 h 64"/>
                  <a:gd name="T118" fmla="*/ 39024092 w 61"/>
                  <a:gd name="T119" fmla="*/ 46887984 h 64"/>
                  <a:gd name="T120" fmla="*/ 41093698 w 61"/>
                  <a:gd name="T121" fmla="*/ 57016718 h 64"/>
                  <a:gd name="T122" fmla="*/ 3542346 w 61"/>
                  <a:gd name="T123" fmla="*/ 44216516 h 64"/>
                  <a:gd name="T124" fmla="*/ 52121584 w 61"/>
                  <a:gd name="T125" fmla="*/ 43383317 h 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
                  <a:gd name="T190" fmla="*/ 0 h 64"/>
                  <a:gd name="T191" fmla="*/ 61 w 61"/>
                  <a:gd name="T192" fmla="*/ 64 h 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 h="64">
                    <a:moveTo>
                      <a:pt x="59" y="62"/>
                    </a:moveTo>
                    <a:cubicBezTo>
                      <a:pt x="59" y="38"/>
                      <a:pt x="59" y="38"/>
                      <a:pt x="59" y="38"/>
                    </a:cubicBezTo>
                    <a:cubicBezTo>
                      <a:pt x="56" y="38"/>
                      <a:pt x="56" y="38"/>
                      <a:pt x="56" y="38"/>
                    </a:cubicBezTo>
                    <a:cubicBezTo>
                      <a:pt x="55" y="36"/>
                      <a:pt x="53" y="34"/>
                      <a:pt x="50" y="34"/>
                    </a:cubicBezTo>
                    <a:cubicBezTo>
                      <a:pt x="49" y="34"/>
                      <a:pt x="49" y="34"/>
                      <a:pt x="49" y="34"/>
                    </a:cubicBezTo>
                    <a:cubicBezTo>
                      <a:pt x="49" y="26"/>
                      <a:pt x="49" y="26"/>
                      <a:pt x="49" y="26"/>
                    </a:cubicBezTo>
                    <a:cubicBezTo>
                      <a:pt x="49" y="26"/>
                      <a:pt x="50" y="25"/>
                      <a:pt x="50" y="25"/>
                    </a:cubicBezTo>
                    <a:cubicBezTo>
                      <a:pt x="50" y="24"/>
                      <a:pt x="49" y="23"/>
                      <a:pt x="48" y="23"/>
                    </a:cubicBezTo>
                    <a:cubicBezTo>
                      <a:pt x="48" y="23"/>
                      <a:pt x="48" y="23"/>
                      <a:pt x="48" y="23"/>
                    </a:cubicBezTo>
                    <a:cubicBezTo>
                      <a:pt x="46" y="15"/>
                      <a:pt x="40" y="9"/>
                      <a:pt x="33" y="8"/>
                    </a:cubicBezTo>
                    <a:cubicBezTo>
                      <a:pt x="33" y="8"/>
                      <a:pt x="33" y="8"/>
                      <a:pt x="33" y="8"/>
                    </a:cubicBezTo>
                    <a:cubicBezTo>
                      <a:pt x="33" y="7"/>
                      <a:pt x="32" y="7"/>
                      <a:pt x="32" y="7"/>
                    </a:cubicBezTo>
                    <a:cubicBezTo>
                      <a:pt x="31" y="7"/>
                      <a:pt x="31" y="7"/>
                      <a:pt x="31" y="7"/>
                    </a:cubicBezTo>
                    <a:cubicBezTo>
                      <a:pt x="31" y="0"/>
                      <a:pt x="31" y="0"/>
                      <a:pt x="31" y="0"/>
                    </a:cubicBezTo>
                    <a:cubicBezTo>
                      <a:pt x="30" y="7"/>
                      <a:pt x="30" y="7"/>
                      <a:pt x="30" y="7"/>
                    </a:cubicBezTo>
                    <a:cubicBezTo>
                      <a:pt x="30" y="7"/>
                      <a:pt x="30" y="7"/>
                      <a:pt x="30" y="7"/>
                    </a:cubicBezTo>
                    <a:cubicBezTo>
                      <a:pt x="29" y="7"/>
                      <a:pt x="29" y="7"/>
                      <a:pt x="29" y="8"/>
                    </a:cubicBezTo>
                    <a:cubicBezTo>
                      <a:pt x="29" y="8"/>
                      <a:pt x="29" y="8"/>
                      <a:pt x="29" y="8"/>
                    </a:cubicBezTo>
                    <a:cubicBezTo>
                      <a:pt x="21" y="8"/>
                      <a:pt x="15" y="15"/>
                      <a:pt x="13" y="23"/>
                    </a:cubicBezTo>
                    <a:cubicBezTo>
                      <a:pt x="13" y="23"/>
                      <a:pt x="13" y="23"/>
                      <a:pt x="13" y="23"/>
                    </a:cubicBezTo>
                    <a:cubicBezTo>
                      <a:pt x="12" y="23"/>
                      <a:pt x="11" y="24"/>
                      <a:pt x="11" y="25"/>
                    </a:cubicBezTo>
                    <a:cubicBezTo>
                      <a:pt x="11" y="25"/>
                      <a:pt x="11" y="26"/>
                      <a:pt x="12" y="26"/>
                    </a:cubicBezTo>
                    <a:cubicBezTo>
                      <a:pt x="12" y="34"/>
                      <a:pt x="12" y="34"/>
                      <a:pt x="12" y="34"/>
                    </a:cubicBezTo>
                    <a:cubicBezTo>
                      <a:pt x="11" y="34"/>
                      <a:pt x="11" y="34"/>
                      <a:pt x="11" y="34"/>
                    </a:cubicBezTo>
                    <a:cubicBezTo>
                      <a:pt x="8" y="34"/>
                      <a:pt x="6" y="36"/>
                      <a:pt x="5" y="38"/>
                    </a:cubicBezTo>
                    <a:cubicBezTo>
                      <a:pt x="1" y="38"/>
                      <a:pt x="1" y="38"/>
                      <a:pt x="1" y="38"/>
                    </a:cubicBezTo>
                    <a:cubicBezTo>
                      <a:pt x="1" y="62"/>
                      <a:pt x="1" y="62"/>
                      <a:pt x="1" y="62"/>
                    </a:cubicBezTo>
                    <a:cubicBezTo>
                      <a:pt x="0" y="62"/>
                      <a:pt x="0" y="62"/>
                      <a:pt x="0" y="62"/>
                    </a:cubicBezTo>
                    <a:cubicBezTo>
                      <a:pt x="0" y="64"/>
                      <a:pt x="0" y="64"/>
                      <a:pt x="0" y="64"/>
                    </a:cubicBezTo>
                    <a:cubicBezTo>
                      <a:pt x="61" y="64"/>
                      <a:pt x="61" y="64"/>
                      <a:pt x="61" y="64"/>
                    </a:cubicBezTo>
                    <a:cubicBezTo>
                      <a:pt x="61" y="62"/>
                      <a:pt x="61" y="62"/>
                      <a:pt x="61" y="62"/>
                    </a:cubicBezTo>
                    <a:lnTo>
                      <a:pt x="59" y="62"/>
                    </a:lnTo>
                    <a:close/>
                    <a:moveTo>
                      <a:pt x="51" y="41"/>
                    </a:moveTo>
                    <a:cubicBezTo>
                      <a:pt x="54" y="41"/>
                      <a:pt x="54" y="41"/>
                      <a:pt x="54" y="41"/>
                    </a:cubicBezTo>
                    <a:cubicBezTo>
                      <a:pt x="54" y="44"/>
                      <a:pt x="54" y="44"/>
                      <a:pt x="54" y="44"/>
                    </a:cubicBezTo>
                    <a:cubicBezTo>
                      <a:pt x="51" y="44"/>
                      <a:pt x="51" y="44"/>
                      <a:pt x="51" y="44"/>
                    </a:cubicBezTo>
                    <a:lnTo>
                      <a:pt x="51" y="41"/>
                    </a:lnTo>
                    <a:close/>
                    <a:moveTo>
                      <a:pt x="42" y="26"/>
                    </a:moveTo>
                    <a:cubicBezTo>
                      <a:pt x="45" y="26"/>
                      <a:pt x="45" y="26"/>
                      <a:pt x="45" y="26"/>
                    </a:cubicBezTo>
                    <a:cubicBezTo>
                      <a:pt x="45" y="34"/>
                      <a:pt x="45" y="34"/>
                      <a:pt x="45" y="34"/>
                    </a:cubicBezTo>
                    <a:cubicBezTo>
                      <a:pt x="42" y="34"/>
                      <a:pt x="42" y="34"/>
                      <a:pt x="42" y="34"/>
                    </a:cubicBezTo>
                    <a:lnTo>
                      <a:pt x="42" y="26"/>
                    </a:lnTo>
                    <a:close/>
                    <a:moveTo>
                      <a:pt x="48" y="45"/>
                    </a:moveTo>
                    <a:cubicBezTo>
                      <a:pt x="45" y="45"/>
                      <a:pt x="45" y="45"/>
                      <a:pt x="45" y="45"/>
                    </a:cubicBezTo>
                    <a:cubicBezTo>
                      <a:pt x="45" y="41"/>
                      <a:pt x="45" y="41"/>
                      <a:pt x="45" y="41"/>
                    </a:cubicBezTo>
                    <a:cubicBezTo>
                      <a:pt x="48" y="41"/>
                      <a:pt x="48" y="41"/>
                      <a:pt x="48" y="41"/>
                    </a:cubicBezTo>
                    <a:lnTo>
                      <a:pt x="48" y="45"/>
                    </a:lnTo>
                    <a:close/>
                    <a:moveTo>
                      <a:pt x="35" y="26"/>
                    </a:moveTo>
                    <a:cubicBezTo>
                      <a:pt x="39" y="26"/>
                      <a:pt x="39" y="26"/>
                      <a:pt x="39" y="26"/>
                    </a:cubicBezTo>
                    <a:cubicBezTo>
                      <a:pt x="39" y="34"/>
                      <a:pt x="39" y="34"/>
                      <a:pt x="39" y="34"/>
                    </a:cubicBezTo>
                    <a:cubicBezTo>
                      <a:pt x="35" y="34"/>
                      <a:pt x="35" y="34"/>
                      <a:pt x="35" y="34"/>
                    </a:cubicBezTo>
                    <a:lnTo>
                      <a:pt x="35" y="26"/>
                    </a:lnTo>
                    <a:close/>
                    <a:moveTo>
                      <a:pt x="42" y="45"/>
                    </a:moveTo>
                    <a:cubicBezTo>
                      <a:pt x="38" y="45"/>
                      <a:pt x="38" y="45"/>
                      <a:pt x="38" y="45"/>
                    </a:cubicBezTo>
                    <a:cubicBezTo>
                      <a:pt x="38" y="41"/>
                      <a:pt x="38" y="41"/>
                      <a:pt x="38" y="41"/>
                    </a:cubicBezTo>
                    <a:cubicBezTo>
                      <a:pt x="42" y="41"/>
                      <a:pt x="42" y="41"/>
                      <a:pt x="42" y="41"/>
                    </a:cubicBezTo>
                    <a:lnTo>
                      <a:pt x="42" y="45"/>
                    </a:lnTo>
                    <a:close/>
                    <a:moveTo>
                      <a:pt x="32" y="41"/>
                    </a:moveTo>
                    <a:cubicBezTo>
                      <a:pt x="35" y="41"/>
                      <a:pt x="35" y="41"/>
                      <a:pt x="35" y="41"/>
                    </a:cubicBezTo>
                    <a:cubicBezTo>
                      <a:pt x="35" y="44"/>
                      <a:pt x="35" y="44"/>
                      <a:pt x="35" y="44"/>
                    </a:cubicBezTo>
                    <a:cubicBezTo>
                      <a:pt x="32" y="44"/>
                      <a:pt x="32" y="44"/>
                      <a:pt x="32" y="44"/>
                    </a:cubicBezTo>
                    <a:lnTo>
                      <a:pt x="32" y="41"/>
                    </a:lnTo>
                    <a:close/>
                    <a:moveTo>
                      <a:pt x="29" y="26"/>
                    </a:moveTo>
                    <a:cubicBezTo>
                      <a:pt x="32" y="26"/>
                      <a:pt x="32" y="26"/>
                      <a:pt x="32" y="26"/>
                    </a:cubicBezTo>
                    <a:cubicBezTo>
                      <a:pt x="32" y="34"/>
                      <a:pt x="32" y="34"/>
                      <a:pt x="32" y="34"/>
                    </a:cubicBezTo>
                    <a:cubicBezTo>
                      <a:pt x="29" y="34"/>
                      <a:pt x="29" y="34"/>
                      <a:pt x="29" y="34"/>
                    </a:cubicBezTo>
                    <a:lnTo>
                      <a:pt x="29" y="26"/>
                    </a:lnTo>
                    <a:close/>
                    <a:moveTo>
                      <a:pt x="26" y="41"/>
                    </a:moveTo>
                    <a:cubicBezTo>
                      <a:pt x="29" y="41"/>
                      <a:pt x="29" y="41"/>
                      <a:pt x="29" y="41"/>
                    </a:cubicBezTo>
                    <a:cubicBezTo>
                      <a:pt x="29" y="44"/>
                      <a:pt x="29" y="44"/>
                      <a:pt x="29" y="44"/>
                    </a:cubicBezTo>
                    <a:cubicBezTo>
                      <a:pt x="26" y="44"/>
                      <a:pt x="26" y="44"/>
                      <a:pt x="26" y="44"/>
                    </a:cubicBezTo>
                    <a:lnTo>
                      <a:pt x="26" y="41"/>
                    </a:lnTo>
                    <a:close/>
                    <a:moveTo>
                      <a:pt x="22" y="26"/>
                    </a:moveTo>
                    <a:cubicBezTo>
                      <a:pt x="25" y="26"/>
                      <a:pt x="25" y="26"/>
                      <a:pt x="25" y="26"/>
                    </a:cubicBezTo>
                    <a:cubicBezTo>
                      <a:pt x="25" y="34"/>
                      <a:pt x="25" y="34"/>
                      <a:pt x="25" y="34"/>
                    </a:cubicBezTo>
                    <a:cubicBezTo>
                      <a:pt x="22" y="34"/>
                      <a:pt x="22" y="34"/>
                      <a:pt x="22" y="34"/>
                    </a:cubicBezTo>
                    <a:lnTo>
                      <a:pt x="22" y="26"/>
                    </a:lnTo>
                    <a:close/>
                    <a:moveTo>
                      <a:pt x="19" y="41"/>
                    </a:moveTo>
                    <a:cubicBezTo>
                      <a:pt x="23" y="41"/>
                      <a:pt x="23" y="41"/>
                      <a:pt x="23" y="41"/>
                    </a:cubicBezTo>
                    <a:cubicBezTo>
                      <a:pt x="23" y="44"/>
                      <a:pt x="23" y="44"/>
                      <a:pt x="23" y="44"/>
                    </a:cubicBezTo>
                    <a:cubicBezTo>
                      <a:pt x="19" y="44"/>
                      <a:pt x="19" y="44"/>
                      <a:pt x="19" y="44"/>
                    </a:cubicBezTo>
                    <a:lnTo>
                      <a:pt x="19" y="41"/>
                    </a:lnTo>
                    <a:close/>
                    <a:moveTo>
                      <a:pt x="15" y="26"/>
                    </a:moveTo>
                    <a:cubicBezTo>
                      <a:pt x="19" y="26"/>
                      <a:pt x="19" y="26"/>
                      <a:pt x="19" y="26"/>
                    </a:cubicBezTo>
                    <a:cubicBezTo>
                      <a:pt x="19" y="34"/>
                      <a:pt x="19" y="34"/>
                      <a:pt x="19" y="34"/>
                    </a:cubicBezTo>
                    <a:cubicBezTo>
                      <a:pt x="15" y="34"/>
                      <a:pt x="15" y="34"/>
                      <a:pt x="15" y="34"/>
                    </a:cubicBezTo>
                    <a:lnTo>
                      <a:pt x="15" y="26"/>
                    </a:lnTo>
                    <a:close/>
                    <a:moveTo>
                      <a:pt x="13" y="41"/>
                    </a:moveTo>
                    <a:cubicBezTo>
                      <a:pt x="16" y="41"/>
                      <a:pt x="16" y="41"/>
                      <a:pt x="16" y="41"/>
                    </a:cubicBezTo>
                    <a:cubicBezTo>
                      <a:pt x="16" y="44"/>
                      <a:pt x="16" y="44"/>
                      <a:pt x="16" y="44"/>
                    </a:cubicBezTo>
                    <a:cubicBezTo>
                      <a:pt x="13" y="44"/>
                      <a:pt x="13" y="44"/>
                      <a:pt x="13" y="44"/>
                    </a:cubicBezTo>
                    <a:lnTo>
                      <a:pt x="13" y="41"/>
                    </a:lnTo>
                    <a:close/>
                    <a:moveTo>
                      <a:pt x="7" y="41"/>
                    </a:moveTo>
                    <a:cubicBezTo>
                      <a:pt x="10" y="41"/>
                      <a:pt x="10" y="41"/>
                      <a:pt x="10" y="41"/>
                    </a:cubicBezTo>
                    <a:cubicBezTo>
                      <a:pt x="10" y="44"/>
                      <a:pt x="10" y="44"/>
                      <a:pt x="10" y="44"/>
                    </a:cubicBezTo>
                    <a:cubicBezTo>
                      <a:pt x="7" y="44"/>
                      <a:pt x="7" y="44"/>
                      <a:pt x="7" y="44"/>
                    </a:cubicBezTo>
                    <a:lnTo>
                      <a:pt x="7" y="41"/>
                    </a:lnTo>
                    <a:close/>
                    <a:moveTo>
                      <a:pt x="19" y="62"/>
                    </a:moveTo>
                    <a:cubicBezTo>
                      <a:pt x="16" y="62"/>
                      <a:pt x="16" y="62"/>
                      <a:pt x="16" y="62"/>
                    </a:cubicBezTo>
                    <a:cubicBezTo>
                      <a:pt x="16" y="51"/>
                      <a:pt x="16" y="51"/>
                      <a:pt x="16" y="51"/>
                    </a:cubicBezTo>
                    <a:cubicBezTo>
                      <a:pt x="19" y="51"/>
                      <a:pt x="19" y="51"/>
                      <a:pt x="19" y="51"/>
                    </a:cubicBezTo>
                    <a:lnTo>
                      <a:pt x="19" y="62"/>
                    </a:lnTo>
                    <a:close/>
                    <a:moveTo>
                      <a:pt x="25" y="62"/>
                    </a:moveTo>
                    <a:cubicBezTo>
                      <a:pt x="23" y="62"/>
                      <a:pt x="23" y="62"/>
                      <a:pt x="23" y="62"/>
                    </a:cubicBezTo>
                    <a:cubicBezTo>
                      <a:pt x="23" y="51"/>
                      <a:pt x="23" y="51"/>
                      <a:pt x="23" y="51"/>
                    </a:cubicBezTo>
                    <a:cubicBezTo>
                      <a:pt x="25" y="51"/>
                      <a:pt x="25" y="51"/>
                      <a:pt x="25" y="51"/>
                    </a:cubicBezTo>
                    <a:lnTo>
                      <a:pt x="25" y="62"/>
                    </a:lnTo>
                    <a:close/>
                    <a:moveTo>
                      <a:pt x="33" y="63"/>
                    </a:moveTo>
                    <a:cubicBezTo>
                      <a:pt x="27" y="63"/>
                      <a:pt x="27" y="63"/>
                      <a:pt x="27" y="63"/>
                    </a:cubicBezTo>
                    <a:cubicBezTo>
                      <a:pt x="27" y="53"/>
                      <a:pt x="27" y="53"/>
                      <a:pt x="27" y="53"/>
                    </a:cubicBezTo>
                    <a:cubicBezTo>
                      <a:pt x="33" y="53"/>
                      <a:pt x="33" y="53"/>
                      <a:pt x="33" y="53"/>
                    </a:cubicBezTo>
                    <a:lnTo>
                      <a:pt x="33" y="63"/>
                    </a:lnTo>
                    <a:close/>
                    <a:moveTo>
                      <a:pt x="38" y="62"/>
                    </a:moveTo>
                    <a:cubicBezTo>
                      <a:pt x="35" y="62"/>
                      <a:pt x="35" y="62"/>
                      <a:pt x="35" y="62"/>
                    </a:cubicBezTo>
                    <a:cubicBezTo>
                      <a:pt x="35" y="51"/>
                      <a:pt x="35" y="51"/>
                      <a:pt x="35" y="51"/>
                    </a:cubicBezTo>
                    <a:cubicBezTo>
                      <a:pt x="38" y="51"/>
                      <a:pt x="38" y="51"/>
                      <a:pt x="38" y="51"/>
                    </a:cubicBezTo>
                    <a:lnTo>
                      <a:pt x="38" y="62"/>
                    </a:lnTo>
                    <a:close/>
                    <a:moveTo>
                      <a:pt x="44" y="62"/>
                    </a:moveTo>
                    <a:cubicBezTo>
                      <a:pt x="42" y="62"/>
                      <a:pt x="42" y="62"/>
                      <a:pt x="42" y="62"/>
                    </a:cubicBezTo>
                    <a:cubicBezTo>
                      <a:pt x="42" y="51"/>
                      <a:pt x="42" y="51"/>
                      <a:pt x="42" y="51"/>
                    </a:cubicBezTo>
                    <a:cubicBezTo>
                      <a:pt x="44" y="51"/>
                      <a:pt x="44" y="51"/>
                      <a:pt x="44" y="51"/>
                    </a:cubicBezTo>
                    <a:lnTo>
                      <a:pt x="44" y="62"/>
                    </a:lnTo>
                    <a:close/>
                    <a:moveTo>
                      <a:pt x="56" y="48"/>
                    </a:moveTo>
                    <a:cubicBezTo>
                      <a:pt x="4" y="48"/>
                      <a:pt x="4" y="48"/>
                      <a:pt x="4" y="48"/>
                    </a:cubicBezTo>
                    <a:cubicBezTo>
                      <a:pt x="4" y="47"/>
                      <a:pt x="4" y="47"/>
                      <a:pt x="4" y="47"/>
                    </a:cubicBezTo>
                    <a:cubicBezTo>
                      <a:pt x="56" y="47"/>
                      <a:pt x="56" y="47"/>
                      <a:pt x="56" y="47"/>
                    </a:cubicBezTo>
                    <a:lnTo>
                      <a:pt x="56" y="48"/>
                    </a:ln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Oval 1241"/>
              <p:cNvSpPr>
                <a:spLocks noChangeArrowheads="1"/>
              </p:cNvSpPr>
              <p:nvPr/>
            </p:nvSpPr>
            <p:spPr bwMode="gray">
              <a:xfrm>
                <a:off x="4944" y="3601"/>
                <a:ext cx="293" cy="293"/>
              </a:xfrm>
              <a:prstGeom prst="ellipse">
                <a:avLst/>
              </a:prstGeom>
              <a:noFill/>
              <a:ln w="412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nvGrpSpPr>
            <p:cNvPr id="24" name="Group 1323"/>
            <p:cNvGrpSpPr>
              <a:grpSpLocks/>
            </p:cNvGrpSpPr>
            <p:nvPr/>
          </p:nvGrpSpPr>
          <p:grpSpPr bwMode="auto">
            <a:xfrm>
              <a:off x="2064" y="2477"/>
              <a:ext cx="292" cy="294"/>
              <a:chOff x="6872" y="3044"/>
              <a:chExt cx="292" cy="294"/>
            </a:xfrm>
          </p:grpSpPr>
          <p:sp>
            <p:nvSpPr>
              <p:cNvPr id="42" name="Oval 1318"/>
              <p:cNvSpPr>
                <a:spLocks noChangeArrowheads="1"/>
              </p:cNvSpPr>
              <p:nvPr/>
            </p:nvSpPr>
            <p:spPr bwMode="gray">
              <a:xfrm>
                <a:off x="6872" y="3045"/>
                <a:ext cx="292" cy="293"/>
              </a:xfrm>
              <a:prstGeom prst="ellipse">
                <a:avLst/>
              </a:prstGeom>
              <a:solidFill>
                <a:srgbClr val="E0E9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43" name="Freeform 1295"/>
              <p:cNvSpPr>
                <a:spLocks noEditPoints="1"/>
              </p:cNvSpPr>
              <p:nvPr/>
            </p:nvSpPr>
            <p:spPr bwMode="gray">
              <a:xfrm>
                <a:off x="6990" y="3112"/>
                <a:ext cx="56" cy="158"/>
              </a:xfrm>
              <a:custGeom>
                <a:avLst/>
                <a:gdLst>
                  <a:gd name="T0" fmla="*/ 18594704 w 24"/>
                  <a:gd name="T1" fmla="*/ 8228366 h 67"/>
                  <a:gd name="T2" fmla="*/ 14590763 w 24"/>
                  <a:gd name="T3" fmla="*/ 3489244 h 67"/>
                  <a:gd name="T4" fmla="*/ 13184932 w 24"/>
                  <a:gd name="T5" fmla="*/ 0 h 67"/>
                  <a:gd name="T6" fmla="*/ 5234180 w 24"/>
                  <a:gd name="T7" fmla="*/ 3489244 h 67"/>
                  <a:gd name="T8" fmla="*/ 3961001 w 24"/>
                  <a:gd name="T9" fmla="*/ 0 h 67"/>
                  <a:gd name="T10" fmla="*/ 0 w 24"/>
                  <a:gd name="T11" fmla="*/ 3489244 h 67"/>
                  <a:gd name="T12" fmla="*/ 3961001 w 24"/>
                  <a:gd name="T13" fmla="*/ 8228366 h 67"/>
                  <a:gd name="T14" fmla="*/ 0 w 24"/>
                  <a:gd name="T15" fmla="*/ 12003607 h 67"/>
                  <a:gd name="T16" fmla="*/ 3961001 w 24"/>
                  <a:gd name="T17" fmla="*/ 16244263 h 67"/>
                  <a:gd name="T18" fmla="*/ 3961001 w 24"/>
                  <a:gd name="T19" fmla="*/ 20233492 h 67"/>
                  <a:gd name="T20" fmla="*/ 0 w 24"/>
                  <a:gd name="T21" fmla="*/ 20233492 h 67"/>
                  <a:gd name="T22" fmla="*/ 0 w 24"/>
                  <a:gd name="T23" fmla="*/ 24851108 h 67"/>
                  <a:gd name="T24" fmla="*/ 3961001 w 24"/>
                  <a:gd name="T25" fmla="*/ 28307014 h 67"/>
                  <a:gd name="T26" fmla="*/ 0 w 24"/>
                  <a:gd name="T27" fmla="*/ 32923700 h 67"/>
                  <a:gd name="T28" fmla="*/ 3961001 w 24"/>
                  <a:gd name="T29" fmla="*/ 36561700 h 67"/>
                  <a:gd name="T30" fmla="*/ 0 w 24"/>
                  <a:gd name="T31" fmla="*/ 41142358 h 67"/>
                  <a:gd name="T32" fmla="*/ 3961001 w 24"/>
                  <a:gd name="T33" fmla="*/ 45055749 h 67"/>
                  <a:gd name="T34" fmla="*/ 0 w 24"/>
                  <a:gd name="T35" fmla="*/ 49194413 h 67"/>
                  <a:gd name="T36" fmla="*/ 3961001 w 24"/>
                  <a:gd name="T37" fmla="*/ 53157348 h 67"/>
                  <a:gd name="T38" fmla="*/ 0 w 24"/>
                  <a:gd name="T39" fmla="*/ 57774811 h 67"/>
                  <a:gd name="T40" fmla="*/ 3961001 w 24"/>
                  <a:gd name="T41" fmla="*/ 61373963 h 67"/>
                  <a:gd name="T42" fmla="*/ 5234180 w 24"/>
                  <a:gd name="T43" fmla="*/ 57774811 h 67"/>
                  <a:gd name="T44" fmla="*/ 13184932 w 24"/>
                  <a:gd name="T45" fmla="*/ 61373963 h 67"/>
                  <a:gd name="T46" fmla="*/ 14590763 w 24"/>
                  <a:gd name="T47" fmla="*/ 57774811 h 67"/>
                  <a:gd name="T48" fmla="*/ 18594704 w 24"/>
                  <a:gd name="T49" fmla="*/ 53157348 h 67"/>
                  <a:gd name="T50" fmla="*/ 14590763 w 24"/>
                  <a:gd name="T51" fmla="*/ 49194413 h 67"/>
                  <a:gd name="T52" fmla="*/ 18594704 w 24"/>
                  <a:gd name="T53" fmla="*/ 45055749 h 67"/>
                  <a:gd name="T54" fmla="*/ 14590763 w 24"/>
                  <a:gd name="T55" fmla="*/ 41142358 h 67"/>
                  <a:gd name="T56" fmla="*/ 18594704 w 24"/>
                  <a:gd name="T57" fmla="*/ 36561700 h 67"/>
                  <a:gd name="T58" fmla="*/ 14590763 w 24"/>
                  <a:gd name="T59" fmla="*/ 32923700 h 67"/>
                  <a:gd name="T60" fmla="*/ 18594704 w 24"/>
                  <a:gd name="T61" fmla="*/ 28307014 h 67"/>
                  <a:gd name="T62" fmla="*/ 14590763 w 24"/>
                  <a:gd name="T63" fmla="*/ 24851108 h 67"/>
                  <a:gd name="T64" fmla="*/ 18594704 w 24"/>
                  <a:gd name="T65" fmla="*/ 20233492 h 67"/>
                  <a:gd name="T66" fmla="*/ 14590763 w 24"/>
                  <a:gd name="T67" fmla="*/ 16244263 h 67"/>
                  <a:gd name="T68" fmla="*/ 18594704 w 24"/>
                  <a:gd name="T69" fmla="*/ 12003607 h 67"/>
                  <a:gd name="T70" fmla="*/ 14590763 w 24"/>
                  <a:gd name="T71" fmla="*/ 10057110 h 67"/>
                  <a:gd name="T72" fmla="*/ 13184932 w 24"/>
                  <a:gd name="T73" fmla="*/ 53157348 h 67"/>
                  <a:gd name="T74" fmla="*/ 5234180 w 24"/>
                  <a:gd name="T75" fmla="*/ 49194413 h 67"/>
                  <a:gd name="T76" fmla="*/ 13184932 w 24"/>
                  <a:gd name="T77" fmla="*/ 53157348 h 67"/>
                  <a:gd name="T78" fmla="*/ 5234180 w 24"/>
                  <a:gd name="T79" fmla="*/ 45055749 h 67"/>
                  <a:gd name="T80" fmla="*/ 13184932 w 24"/>
                  <a:gd name="T81" fmla="*/ 41142358 h 67"/>
                  <a:gd name="T82" fmla="*/ 13184932 w 24"/>
                  <a:gd name="T83" fmla="*/ 36561700 h 67"/>
                  <a:gd name="T84" fmla="*/ 5234180 w 24"/>
                  <a:gd name="T85" fmla="*/ 32923700 h 67"/>
                  <a:gd name="T86" fmla="*/ 13184932 w 24"/>
                  <a:gd name="T87" fmla="*/ 36561700 h 67"/>
                  <a:gd name="T88" fmla="*/ 5234180 w 24"/>
                  <a:gd name="T89" fmla="*/ 28307014 h 67"/>
                  <a:gd name="T90" fmla="*/ 13184932 w 24"/>
                  <a:gd name="T91" fmla="*/ 24851108 h 67"/>
                  <a:gd name="T92" fmla="*/ 13184932 w 24"/>
                  <a:gd name="T93" fmla="*/ 20233492 h 67"/>
                  <a:gd name="T94" fmla="*/ 5234180 w 24"/>
                  <a:gd name="T95" fmla="*/ 17446443 h 67"/>
                  <a:gd name="T96" fmla="*/ 6931752 w 24"/>
                  <a:gd name="T97" fmla="*/ 16244263 h 67"/>
                  <a:gd name="T98" fmla="*/ 13184932 w 24"/>
                  <a:gd name="T99" fmla="*/ 20233492 h 67"/>
                  <a:gd name="T100" fmla="*/ 5234180 w 24"/>
                  <a:gd name="T101" fmla="*/ 12003607 h 67"/>
                  <a:gd name="T102" fmla="*/ 13184932 w 24"/>
                  <a:gd name="T103" fmla="*/ 8228366 h 67"/>
                  <a:gd name="T104" fmla="*/ 12213087 w 24"/>
                  <a:gd name="T105" fmla="*/ 12003607 h 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
                  <a:gd name="T160" fmla="*/ 0 h 67"/>
                  <a:gd name="T161" fmla="*/ 24 w 24"/>
                  <a:gd name="T162" fmla="*/ 67 h 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 h="67">
                    <a:moveTo>
                      <a:pt x="19" y="9"/>
                    </a:moveTo>
                    <a:cubicBezTo>
                      <a:pt x="24" y="9"/>
                      <a:pt x="24" y="9"/>
                      <a:pt x="24" y="9"/>
                    </a:cubicBezTo>
                    <a:cubicBezTo>
                      <a:pt x="24" y="4"/>
                      <a:pt x="24" y="4"/>
                      <a:pt x="24" y="4"/>
                    </a:cubicBezTo>
                    <a:cubicBezTo>
                      <a:pt x="19" y="4"/>
                      <a:pt x="19" y="4"/>
                      <a:pt x="19" y="4"/>
                    </a:cubicBezTo>
                    <a:cubicBezTo>
                      <a:pt x="19" y="0"/>
                      <a:pt x="19" y="0"/>
                      <a:pt x="19" y="0"/>
                    </a:cubicBezTo>
                    <a:cubicBezTo>
                      <a:pt x="17" y="0"/>
                      <a:pt x="17" y="0"/>
                      <a:pt x="17" y="0"/>
                    </a:cubicBezTo>
                    <a:cubicBezTo>
                      <a:pt x="17" y="4"/>
                      <a:pt x="17" y="4"/>
                      <a:pt x="17" y="4"/>
                    </a:cubicBezTo>
                    <a:cubicBezTo>
                      <a:pt x="7" y="4"/>
                      <a:pt x="7" y="4"/>
                      <a:pt x="7" y="4"/>
                    </a:cubicBezTo>
                    <a:cubicBezTo>
                      <a:pt x="7" y="0"/>
                      <a:pt x="7" y="0"/>
                      <a:pt x="7" y="0"/>
                    </a:cubicBezTo>
                    <a:cubicBezTo>
                      <a:pt x="5" y="0"/>
                      <a:pt x="5" y="0"/>
                      <a:pt x="5" y="0"/>
                    </a:cubicBezTo>
                    <a:cubicBezTo>
                      <a:pt x="5" y="4"/>
                      <a:pt x="5" y="4"/>
                      <a:pt x="5" y="4"/>
                    </a:cubicBezTo>
                    <a:cubicBezTo>
                      <a:pt x="0" y="4"/>
                      <a:pt x="0" y="4"/>
                      <a:pt x="0" y="4"/>
                    </a:cubicBezTo>
                    <a:cubicBezTo>
                      <a:pt x="0" y="9"/>
                      <a:pt x="0" y="9"/>
                      <a:pt x="0" y="9"/>
                    </a:cubicBezTo>
                    <a:cubicBezTo>
                      <a:pt x="5" y="9"/>
                      <a:pt x="5" y="9"/>
                      <a:pt x="5" y="9"/>
                    </a:cubicBezTo>
                    <a:cubicBezTo>
                      <a:pt x="5" y="13"/>
                      <a:pt x="5" y="13"/>
                      <a:pt x="5" y="13"/>
                    </a:cubicBezTo>
                    <a:cubicBezTo>
                      <a:pt x="0" y="13"/>
                      <a:pt x="0" y="13"/>
                      <a:pt x="0" y="13"/>
                    </a:cubicBezTo>
                    <a:cubicBezTo>
                      <a:pt x="0" y="18"/>
                      <a:pt x="0" y="18"/>
                      <a:pt x="0" y="18"/>
                    </a:cubicBezTo>
                    <a:cubicBezTo>
                      <a:pt x="5" y="18"/>
                      <a:pt x="5" y="18"/>
                      <a:pt x="5" y="18"/>
                    </a:cubicBezTo>
                    <a:cubicBezTo>
                      <a:pt x="5" y="21"/>
                      <a:pt x="5" y="21"/>
                      <a:pt x="5" y="21"/>
                    </a:cubicBezTo>
                    <a:cubicBezTo>
                      <a:pt x="5" y="22"/>
                      <a:pt x="5" y="22"/>
                      <a:pt x="5" y="22"/>
                    </a:cubicBezTo>
                    <a:cubicBezTo>
                      <a:pt x="3" y="22"/>
                      <a:pt x="3" y="22"/>
                      <a:pt x="3" y="22"/>
                    </a:cubicBezTo>
                    <a:cubicBezTo>
                      <a:pt x="0" y="22"/>
                      <a:pt x="0" y="22"/>
                      <a:pt x="0" y="22"/>
                    </a:cubicBezTo>
                    <a:cubicBezTo>
                      <a:pt x="0" y="25"/>
                      <a:pt x="0" y="25"/>
                      <a:pt x="0" y="25"/>
                    </a:cubicBezTo>
                    <a:cubicBezTo>
                      <a:pt x="0" y="27"/>
                      <a:pt x="0" y="27"/>
                      <a:pt x="0" y="27"/>
                    </a:cubicBezTo>
                    <a:cubicBezTo>
                      <a:pt x="5" y="27"/>
                      <a:pt x="5" y="27"/>
                      <a:pt x="5" y="27"/>
                    </a:cubicBezTo>
                    <a:cubicBezTo>
                      <a:pt x="5" y="31"/>
                      <a:pt x="5" y="31"/>
                      <a:pt x="5" y="31"/>
                    </a:cubicBezTo>
                    <a:cubicBezTo>
                      <a:pt x="0" y="31"/>
                      <a:pt x="0" y="31"/>
                      <a:pt x="0" y="31"/>
                    </a:cubicBezTo>
                    <a:cubicBezTo>
                      <a:pt x="0" y="36"/>
                      <a:pt x="0" y="36"/>
                      <a:pt x="0" y="36"/>
                    </a:cubicBezTo>
                    <a:cubicBezTo>
                      <a:pt x="5" y="36"/>
                      <a:pt x="5" y="36"/>
                      <a:pt x="5" y="36"/>
                    </a:cubicBezTo>
                    <a:cubicBezTo>
                      <a:pt x="5" y="40"/>
                      <a:pt x="5" y="40"/>
                      <a:pt x="5" y="40"/>
                    </a:cubicBezTo>
                    <a:cubicBezTo>
                      <a:pt x="0" y="40"/>
                      <a:pt x="0" y="40"/>
                      <a:pt x="0" y="40"/>
                    </a:cubicBezTo>
                    <a:cubicBezTo>
                      <a:pt x="0" y="45"/>
                      <a:pt x="0" y="45"/>
                      <a:pt x="0" y="45"/>
                    </a:cubicBezTo>
                    <a:cubicBezTo>
                      <a:pt x="5" y="45"/>
                      <a:pt x="5" y="45"/>
                      <a:pt x="5" y="45"/>
                    </a:cubicBezTo>
                    <a:cubicBezTo>
                      <a:pt x="5" y="49"/>
                      <a:pt x="5" y="49"/>
                      <a:pt x="5" y="49"/>
                    </a:cubicBezTo>
                    <a:cubicBezTo>
                      <a:pt x="0" y="49"/>
                      <a:pt x="0" y="49"/>
                      <a:pt x="0" y="49"/>
                    </a:cubicBezTo>
                    <a:cubicBezTo>
                      <a:pt x="0" y="54"/>
                      <a:pt x="0" y="54"/>
                      <a:pt x="0" y="54"/>
                    </a:cubicBezTo>
                    <a:cubicBezTo>
                      <a:pt x="5" y="54"/>
                      <a:pt x="5" y="54"/>
                      <a:pt x="5" y="54"/>
                    </a:cubicBezTo>
                    <a:cubicBezTo>
                      <a:pt x="5" y="58"/>
                      <a:pt x="5" y="58"/>
                      <a:pt x="5" y="58"/>
                    </a:cubicBezTo>
                    <a:cubicBezTo>
                      <a:pt x="0" y="58"/>
                      <a:pt x="0" y="58"/>
                      <a:pt x="0" y="58"/>
                    </a:cubicBezTo>
                    <a:cubicBezTo>
                      <a:pt x="0" y="63"/>
                      <a:pt x="0" y="63"/>
                      <a:pt x="0" y="63"/>
                    </a:cubicBezTo>
                    <a:cubicBezTo>
                      <a:pt x="5" y="63"/>
                      <a:pt x="5" y="63"/>
                      <a:pt x="5" y="63"/>
                    </a:cubicBezTo>
                    <a:cubicBezTo>
                      <a:pt x="5" y="67"/>
                      <a:pt x="5" y="67"/>
                      <a:pt x="5" y="67"/>
                    </a:cubicBezTo>
                    <a:cubicBezTo>
                      <a:pt x="7" y="67"/>
                      <a:pt x="7" y="67"/>
                      <a:pt x="7" y="67"/>
                    </a:cubicBezTo>
                    <a:cubicBezTo>
                      <a:pt x="7" y="63"/>
                      <a:pt x="7" y="63"/>
                      <a:pt x="7" y="63"/>
                    </a:cubicBezTo>
                    <a:cubicBezTo>
                      <a:pt x="17" y="63"/>
                      <a:pt x="17" y="63"/>
                      <a:pt x="17" y="63"/>
                    </a:cubicBezTo>
                    <a:cubicBezTo>
                      <a:pt x="17" y="67"/>
                      <a:pt x="17" y="67"/>
                      <a:pt x="17" y="67"/>
                    </a:cubicBezTo>
                    <a:cubicBezTo>
                      <a:pt x="19" y="67"/>
                      <a:pt x="19" y="67"/>
                      <a:pt x="19" y="67"/>
                    </a:cubicBezTo>
                    <a:cubicBezTo>
                      <a:pt x="19" y="63"/>
                      <a:pt x="19" y="63"/>
                      <a:pt x="19" y="63"/>
                    </a:cubicBezTo>
                    <a:cubicBezTo>
                      <a:pt x="24" y="63"/>
                      <a:pt x="24" y="63"/>
                      <a:pt x="24" y="63"/>
                    </a:cubicBezTo>
                    <a:cubicBezTo>
                      <a:pt x="24" y="58"/>
                      <a:pt x="24" y="58"/>
                      <a:pt x="24" y="58"/>
                    </a:cubicBezTo>
                    <a:cubicBezTo>
                      <a:pt x="19" y="58"/>
                      <a:pt x="19" y="58"/>
                      <a:pt x="19" y="58"/>
                    </a:cubicBezTo>
                    <a:cubicBezTo>
                      <a:pt x="19" y="54"/>
                      <a:pt x="19" y="54"/>
                      <a:pt x="19" y="54"/>
                    </a:cubicBezTo>
                    <a:cubicBezTo>
                      <a:pt x="24" y="54"/>
                      <a:pt x="24" y="54"/>
                      <a:pt x="24" y="54"/>
                    </a:cubicBezTo>
                    <a:cubicBezTo>
                      <a:pt x="24" y="49"/>
                      <a:pt x="24" y="49"/>
                      <a:pt x="24" y="49"/>
                    </a:cubicBezTo>
                    <a:cubicBezTo>
                      <a:pt x="19" y="49"/>
                      <a:pt x="19" y="49"/>
                      <a:pt x="19" y="49"/>
                    </a:cubicBezTo>
                    <a:cubicBezTo>
                      <a:pt x="19" y="45"/>
                      <a:pt x="19" y="45"/>
                      <a:pt x="19" y="45"/>
                    </a:cubicBezTo>
                    <a:cubicBezTo>
                      <a:pt x="24" y="45"/>
                      <a:pt x="24" y="45"/>
                      <a:pt x="24" y="45"/>
                    </a:cubicBezTo>
                    <a:cubicBezTo>
                      <a:pt x="24" y="40"/>
                      <a:pt x="24" y="40"/>
                      <a:pt x="24" y="40"/>
                    </a:cubicBezTo>
                    <a:cubicBezTo>
                      <a:pt x="19" y="40"/>
                      <a:pt x="19" y="40"/>
                      <a:pt x="19" y="40"/>
                    </a:cubicBezTo>
                    <a:cubicBezTo>
                      <a:pt x="19" y="36"/>
                      <a:pt x="19" y="36"/>
                      <a:pt x="19" y="36"/>
                    </a:cubicBezTo>
                    <a:cubicBezTo>
                      <a:pt x="24" y="36"/>
                      <a:pt x="24" y="36"/>
                      <a:pt x="24" y="36"/>
                    </a:cubicBezTo>
                    <a:cubicBezTo>
                      <a:pt x="24" y="31"/>
                      <a:pt x="24" y="31"/>
                      <a:pt x="24" y="31"/>
                    </a:cubicBezTo>
                    <a:cubicBezTo>
                      <a:pt x="19" y="31"/>
                      <a:pt x="19" y="31"/>
                      <a:pt x="19" y="31"/>
                    </a:cubicBezTo>
                    <a:cubicBezTo>
                      <a:pt x="19" y="27"/>
                      <a:pt x="19" y="27"/>
                      <a:pt x="19" y="27"/>
                    </a:cubicBezTo>
                    <a:cubicBezTo>
                      <a:pt x="24" y="27"/>
                      <a:pt x="24" y="27"/>
                      <a:pt x="24" y="27"/>
                    </a:cubicBezTo>
                    <a:cubicBezTo>
                      <a:pt x="24" y="22"/>
                      <a:pt x="24" y="22"/>
                      <a:pt x="24" y="22"/>
                    </a:cubicBezTo>
                    <a:cubicBezTo>
                      <a:pt x="19" y="22"/>
                      <a:pt x="19" y="22"/>
                      <a:pt x="19" y="22"/>
                    </a:cubicBezTo>
                    <a:cubicBezTo>
                      <a:pt x="19" y="18"/>
                      <a:pt x="19" y="18"/>
                      <a:pt x="19" y="18"/>
                    </a:cubicBezTo>
                    <a:cubicBezTo>
                      <a:pt x="24" y="18"/>
                      <a:pt x="24" y="18"/>
                      <a:pt x="24" y="18"/>
                    </a:cubicBezTo>
                    <a:cubicBezTo>
                      <a:pt x="24" y="13"/>
                      <a:pt x="24" y="13"/>
                      <a:pt x="24" y="13"/>
                    </a:cubicBezTo>
                    <a:cubicBezTo>
                      <a:pt x="19" y="13"/>
                      <a:pt x="19" y="13"/>
                      <a:pt x="19" y="13"/>
                    </a:cubicBezTo>
                    <a:cubicBezTo>
                      <a:pt x="19" y="11"/>
                      <a:pt x="19" y="11"/>
                      <a:pt x="19" y="11"/>
                    </a:cubicBezTo>
                    <a:lnTo>
                      <a:pt x="19" y="9"/>
                    </a:lnTo>
                    <a:close/>
                    <a:moveTo>
                      <a:pt x="17" y="58"/>
                    </a:moveTo>
                    <a:cubicBezTo>
                      <a:pt x="7" y="58"/>
                      <a:pt x="7" y="58"/>
                      <a:pt x="7" y="58"/>
                    </a:cubicBezTo>
                    <a:cubicBezTo>
                      <a:pt x="7" y="54"/>
                      <a:pt x="7" y="54"/>
                      <a:pt x="7" y="54"/>
                    </a:cubicBezTo>
                    <a:cubicBezTo>
                      <a:pt x="17" y="54"/>
                      <a:pt x="17" y="54"/>
                      <a:pt x="17" y="54"/>
                    </a:cubicBezTo>
                    <a:lnTo>
                      <a:pt x="17" y="58"/>
                    </a:lnTo>
                    <a:close/>
                    <a:moveTo>
                      <a:pt x="17" y="49"/>
                    </a:moveTo>
                    <a:cubicBezTo>
                      <a:pt x="7" y="49"/>
                      <a:pt x="7" y="49"/>
                      <a:pt x="7" y="49"/>
                    </a:cubicBezTo>
                    <a:cubicBezTo>
                      <a:pt x="7" y="45"/>
                      <a:pt x="7" y="45"/>
                      <a:pt x="7" y="45"/>
                    </a:cubicBezTo>
                    <a:cubicBezTo>
                      <a:pt x="17" y="45"/>
                      <a:pt x="17" y="45"/>
                      <a:pt x="17" y="45"/>
                    </a:cubicBezTo>
                    <a:lnTo>
                      <a:pt x="17" y="49"/>
                    </a:lnTo>
                    <a:close/>
                    <a:moveTo>
                      <a:pt x="17" y="40"/>
                    </a:moveTo>
                    <a:cubicBezTo>
                      <a:pt x="7" y="40"/>
                      <a:pt x="7" y="40"/>
                      <a:pt x="7" y="40"/>
                    </a:cubicBezTo>
                    <a:cubicBezTo>
                      <a:pt x="7" y="36"/>
                      <a:pt x="7" y="36"/>
                      <a:pt x="7" y="36"/>
                    </a:cubicBezTo>
                    <a:cubicBezTo>
                      <a:pt x="17" y="36"/>
                      <a:pt x="17" y="36"/>
                      <a:pt x="17" y="36"/>
                    </a:cubicBezTo>
                    <a:lnTo>
                      <a:pt x="17" y="40"/>
                    </a:lnTo>
                    <a:close/>
                    <a:moveTo>
                      <a:pt x="17" y="31"/>
                    </a:moveTo>
                    <a:cubicBezTo>
                      <a:pt x="7" y="31"/>
                      <a:pt x="7" y="31"/>
                      <a:pt x="7" y="31"/>
                    </a:cubicBezTo>
                    <a:cubicBezTo>
                      <a:pt x="7" y="27"/>
                      <a:pt x="7" y="27"/>
                      <a:pt x="7" y="27"/>
                    </a:cubicBezTo>
                    <a:cubicBezTo>
                      <a:pt x="17" y="27"/>
                      <a:pt x="17" y="27"/>
                      <a:pt x="17" y="27"/>
                    </a:cubicBezTo>
                    <a:lnTo>
                      <a:pt x="17" y="31"/>
                    </a:lnTo>
                    <a:close/>
                    <a:moveTo>
                      <a:pt x="17" y="22"/>
                    </a:moveTo>
                    <a:cubicBezTo>
                      <a:pt x="7" y="22"/>
                      <a:pt x="7" y="22"/>
                      <a:pt x="7" y="22"/>
                    </a:cubicBezTo>
                    <a:cubicBezTo>
                      <a:pt x="7" y="19"/>
                      <a:pt x="7" y="19"/>
                      <a:pt x="7" y="19"/>
                    </a:cubicBezTo>
                    <a:cubicBezTo>
                      <a:pt x="7" y="18"/>
                      <a:pt x="7" y="18"/>
                      <a:pt x="7" y="18"/>
                    </a:cubicBezTo>
                    <a:cubicBezTo>
                      <a:pt x="9" y="18"/>
                      <a:pt x="9" y="18"/>
                      <a:pt x="9" y="18"/>
                    </a:cubicBezTo>
                    <a:cubicBezTo>
                      <a:pt x="17" y="18"/>
                      <a:pt x="17" y="18"/>
                      <a:pt x="17" y="18"/>
                    </a:cubicBezTo>
                    <a:lnTo>
                      <a:pt x="17" y="22"/>
                    </a:lnTo>
                    <a:close/>
                    <a:moveTo>
                      <a:pt x="16" y="13"/>
                    </a:moveTo>
                    <a:cubicBezTo>
                      <a:pt x="7" y="13"/>
                      <a:pt x="7" y="13"/>
                      <a:pt x="7" y="13"/>
                    </a:cubicBezTo>
                    <a:cubicBezTo>
                      <a:pt x="7" y="9"/>
                      <a:pt x="7" y="9"/>
                      <a:pt x="7" y="9"/>
                    </a:cubicBezTo>
                    <a:cubicBezTo>
                      <a:pt x="17" y="9"/>
                      <a:pt x="17" y="9"/>
                      <a:pt x="17" y="9"/>
                    </a:cubicBezTo>
                    <a:cubicBezTo>
                      <a:pt x="17" y="12"/>
                      <a:pt x="17" y="12"/>
                      <a:pt x="17" y="12"/>
                    </a:cubicBezTo>
                    <a:cubicBezTo>
                      <a:pt x="16" y="13"/>
                      <a:pt x="16" y="13"/>
                      <a:pt x="16" y="13"/>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Oval 1298"/>
              <p:cNvSpPr>
                <a:spLocks noChangeArrowheads="1"/>
              </p:cNvSpPr>
              <p:nvPr/>
            </p:nvSpPr>
            <p:spPr bwMode="gray">
              <a:xfrm>
                <a:off x="6872" y="3044"/>
                <a:ext cx="292" cy="293"/>
              </a:xfrm>
              <a:prstGeom prst="ellipse">
                <a:avLst/>
              </a:prstGeom>
              <a:noFill/>
              <a:ln w="41275">
                <a:solidFill>
                  <a:srgbClr val="76B043"/>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nvGrpSpPr>
            <p:cNvPr id="25" name="Group 1332"/>
            <p:cNvGrpSpPr>
              <a:grpSpLocks/>
            </p:cNvGrpSpPr>
            <p:nvPr/>
          </p:nvGrpSpPr>
          <p:grpSpPr bwMode="auto">
            <a:xfrm>
              <a:off x="3776" y="2125"/>
              <a:ext cx="293" cy="293"/>
              <a:chOff x="5546" y="1853"/>
              <a:chExt cx="293" cy="293"/>
            </a:xfrm>
          </p:grpSpPr>
          <p:sp>
            <p:nvSpPr>
              <p:cNvPr id="39" name="Oval 1329"/>
              <p:cNvSpPr>
                <a:spLocks noChangeArrowheads="1"/>
              </p:cNvSpPr>
              <p:nvPr/>
            </p:nvSpPr>
            <p:spPr bwMode="gray">
              <a:xfrm>
                <a:off x="5546" y="1853"/>
                <a:ext cx="293" cy="293"/>
              </a:xfrm>
              <a:prstGeom prst="ellipse">
                <a:avLst/>
              </a:prstGeom>
              <a:solidFill>
                <a:srgbClr val="B1D3D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40" name="Oval 1330"/>
              <p:cNvSpPr>
                <a:spLocks noChangeArrowheads="1"/>
              </p:cNvSpPr>
              <p:nvPr/>
            </p:nvSpPr>
            <p:spPr bwMode="gray">
              <a:xfrm>
                <a:off x="5546" y="1853"/>
                <a:ext cx="293" cy="293"/>
              </a:xfrm>
              <a:prstGeom prst="ellipse">
                <a:avLst/>
              </a:prstGeom>
              <a:noFill/>
              <a:ln w="412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41" name="Freeform 1331"/>
              <p:cNvSpPr>
                <a:spLocks noEditPoints="1"/>
              </p:cNvSpPr>
              <p:nvPr/>
            </p:nvSpPr>
            <p:spPr bwMode="gray">
              <a:xfrm>
                <a:off x="5624" y="1898"/>
                <a:ext cx="137" cy="204"/>
              </a:xfrm>
              <a:custGeom>
                <a:avLst/>
                <a:gdLst>
                  <a:gd name="T0" fmla="*/ 53725521 w 58"/>
                  <a:gd name="T1" fmla="*/ 33034911 h 86"/>
                  <a:gd name="T2" fmla="*/ 47594305 w 58"/>
                  <a:gd name="T3" fmla="*/ 19803134 h 86"/>
                  <a:gd name="T4" fmla="*/ 37343755 w 58"/>
                  <a:gd name="T5" fmla="*/ 23198192 h 86"/>
                  <a:gd name="T6" fmla="*/ 37343755 w 58"/>
                  <a:gd name="T7" fmla="*/ 29289967 h 86"/>
                  <a:gd name="T8" fmla="*/ 33001677 w 58"/>
                  <a:gd name="T9" fmla="*/ 35164310 h 86"/>
                  <a:gd name="T10" fmla="*/ 23383914 w 58"/>
                  <a:gd name="T11" fmla="*/ 35164310 h 86"/>
                  <a:gd name="T12" fmla="*/ 17826539 w 58"/>
                  <a:gd name="T13" fmla="*/ 27987794 h 86"/>
                  <a:gd name="T14" fmla="*/ 15809765 w 58"/>
                  <a:gd name="T15" fmla="*/ 21997292 h 86"/>
                  <a:gd name="T16" fmla="*/ 8419089 w 58"/>
                  <a:gd name="T17" fmla="*/ 18224380 h 86"/>
                  <a:gd name="T18" fmla="*/ 3564286 w 58"/>
                  <a:gd name="T19" fmla="*/ 23198192 h 86"/>
                  <a:gd name="T20" fmla="*/ 842205 w 58"/>
                  <a:gd name="T21" fmla="*/ 37356278 h 86"/>
                  <a:gd name="T22" fmla="*/ 4698972 w 58"/>
                  <a:gd name="T23" fmla="*/ 50375127 h 86"/>
                  <a:gd name="T24" fmla="*/ 4698972 w 58"/>
                  <a:gd name="T25" fmla="*/ 53387493 h 86"/>
                  <a:gd name="T26" fmla="*/ 4698972 w 58"/>
                  <a:gd name="T27" fmla="*/ 80545270 h 86"/>
                  <a:gd name="T28" fmla="*/ 9629317 w 58"/>
                  <a:gd name="T29" fmla="*/ 86418573 h 86"/>
                  <a:gd name="T30" fmla="*/ 13126761 w 58"/>
                  <a:gd name="T31" fmla="*/ 80545270 h 86"/>
                  <a:gd name="T32" fmla="*/ 13126761 w 58"/>
                  <a:gd name="T33" fmla="*/ 55028269 h 86"/>
                  <a:gd name="T34" fmla="*/ 13126761 w 58"/>
                  <a:gd name="T35" fmla="*/ 39455856 h 86"/>
                  <a:gd name="T36" fmla="*/ 21506931 w 58"/>
                  <a:gd name="T37" fmla="*/ 44113978 h 86"/>
                  <a:gd name="T38" fmla="*/ 24226060 w 58"/>
                  <a:gd name="T39" fmla="*/ 43229925 h 86"/>
                  <a:gd name="T40" fmla="*/ 28924692 w 58"/>
                  <a:gd name="T41" fmla="*/ 44113978 h 86"/>
                  <a:gd name="T42" fmla="*/ 40550323 w 58"/>
                  <a:gd name="T43" fmla="*/ 39455856 h 86"/>
                  <a:gd name="T44" fmla="*/ 41388491 w 58"/>
                  <a:gd name="T45" fmla="*/ 45383963 h 86"/>
                  <a:gd name="T46" fmla="*/ 41388491 w 58"/>
                  <a:gd name="T47" fmla="*/ 80545270 h 86"/>
                  <a:gd name="T48" fmla="*/ 44941126 w 58"/>
                  <a:gd name="T49" fmla="*/ 86418573 h 86"/>
                  <a:gd name="T50" fmla="*/ 49653373 w 58"/>
                  <a:gd name="T51" fmla="*/ 81217590 h 86"/>
                  <a:gd name="T52" fmla="*/ 49653373 w 58"/>
                  <a:gd name="T53" fmla="*/ 58430615 h 86"/>
                  <a:gd name="T54" fmla="*/ 52515277 w 58"/>
                  <a:gd name="T55" fmla="*/ 46974876 h 86"/>
                  <a:gd name="T56" fmla="*/ 53725521 w 58"/>
                  <a:gd name="T57" fmla="*/ 44113978 h 86"/>
                  <a:gd name="T58" fmla="*/ 53725521 w 58"/>
                  <a:gd name="T59" fmla="*/ 33034911 h 86"/>
                  <a:gd name="T60" fmla="*/ 37343755 w 58"/>
                  <a:gd name="T61" fmla="*/ 16028849 h 86"/>
                  <a:gd name="T62" fmla="*/ 46092323 w 58"/>
                  <a:gd name="T63" fmla="*/ 8065643 h 86"/>
                  <a:gd name="T64" fmla="*/ 37343755 w 58"/>
                  <a:gd name="T65" fmla="*/ 0 h 86"/>
                  <a:gd name="T66" fmla="*/ 30294014 w 58"/>
                  <a:gd name="T67" fmla="*/ 8065643 h 86"/>
                  <a:gd name="T68" fmla="*/ 37343755 w 58"/>
                  <a:gd name="T69" fmla="*/ 16028849 h 86"/>
                  <a:gd name="T70" fmla="*/ 17167290 w 58"/>
                  <a:gd name="T71" fmla="*/ 16028849 h 86"/>
                  <a:gd name="T72" fmla="*/ 24226060 w 58"/>
                  <a:gd name="T73" fmla="*/ 8065643 h 86"/>
                  <a:gd name="T74" fmla="*/ 17167290 w 58"/>
                  <a:gd name="T75" fmla="*/ 0 h 86"/>
                  <a:gd name="T76" fmla="*/ 9629317 w 58"/>
                  <a:gd name="T77" fmla="*/ 8065643 h 86"/>
                  <a:gd name="T78" fmla="*/ 17167290 w 58"/>
                  <a:gd name="T79" fmla="*/ 16028849 h 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
                  <a:gd name="T121" fmla="*/ 0 h 86"/>
                  <a:gd name="T122" fmla="*/ 58 w 58"/>
                  <a:gd name="T123" fmla="*/ 86 h 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 h="86">
                    <a:moveTo>
                      <a:pt x="57" y="33"/>
                    </a:moveTo>
                    <a:cubicBezTo>
                      <a:pt x="55" y="28"/>
                      <a:pt x="54" y="23"/>
                      <a:pt x="51" y="20"/>
                    </a:cubicBezTo>
                    <a:cubicBezTo>
                      <a:pt x="47" y="15"/>
                      <a:pt x="42" y="17"/>
                      <a:pt x="40" y="23"/>
                    </a:cubicBezTo>
                    <a:cubicBezTo>
                      <a:pt x="40" y="25"/>
                      <a:pt x="39" y="27"/>
                      <a:pt x="40" y="29"/>
                    </a:cubicBezTo>
                    <a:cubicBezTo>
                      <a:pt x="40" y="32"/>
                      <a:pt x="38" y="34"/>
                      <a:pt x="35" y="35"/>
                    </a:cubicBezTo>
                    <a:cubicBezTo>
                      <a:pt x="32" y="35"/>
                      <a:pt x="28" y="36"/>
                      <a:pt x="25" y="35"/>
                    </a:cubicBezTo>
                    <a:cubicBezTo>
                      <a:pt x="22" y="35"/>
                      <a:pt x="18" y="33"/>
                      <a:pt x="19" y="28"/>
                    </a:cubicBezTo>
                    <a:cubicBezTo>
                      <a:pt x="19" y="26"/>
                      <a:pt x="18" y="24"/>
                      <a:pt x="17" y="22"/>
                    </a:cubicBezTo>
                    <a:cubicBezTo>
                      <a:pt x="16" y="18"/>
                      <a:pt x="13" y="16"/>
                      <a:pt x="9" y="18"/>
                    </a:cubicBezTo>
                    <a:cubicBezTo>
                      <a:pt x="7" y="19"/>
                      <a:pt x="5" y="21"/>
                      <a:pt x="4" y="23"/>
                    </a:cubicBezTo>
                    <a:cubicBezTo>
                      <a:pt x="3" y="28"/>
                      <a:pt x="1" y="32"/>
                      <a:pt x="1" y="37"/>
                    </a:cubicBezTo>
                    <a:cubicBezTo>
                      <a:pt x="0" y="41"/>
                      <a:pt x="0" y="46"/>
                      <a:pt x="5" y="50"/>
                    </a:cubicBezTo>
                    <a:cubicBezTo>
                      <a:pt x="5" y="50"/>
                      <a:pt x="5" y="52"/>
                      <a:pt x="5" y="53"/>
                    </a:cubicBezTo>
                    <a:cubicBezTo>
                      <a:pt x="5" y="62"/>
                      <a:pt x="5" y="71"/>
                      <a:pt x="5" y="80"/>
                    </a:cubicBezTo>
                    <a:cubicBezTo>
                      <a:pt x="5" y="83"/>
                      <a:pt x="6" y="86"/>
                      <a:pt x="10" y="86"/>
                    </a:cubicBezTo>
                    <a:cubicBezTo>
                      <a:pt x="13" y="86"/>
                      <a:pt x="14" y="84"/>
                      <a:pt x="14" y="80"/>
                    </a:cubicBezTo>
                    <a:cubicBezTo>
                      <a:pt x="14" y="72"/>
                      <a:pt x="14" y="64"/>
                      <a:pt x="14" y="55"/>
                    </a:cubicBezTo>
                    <a:cubicBezTo>
                      <a:pt x="14" y="50"/>
                      <a:pt x="14" y="45"/>
                      <a:pt x="14" y="39"/>
                    </a:cubicBezTo>
                    <a:cubicBezTo>
                      <a:pt x="18" y="41"/>
                      <a:pt x="20" y="42"/>
                      <a:pt x="23" y="44"/>
                    </a:cubicBezTo>
                    <a:cubicBezTo>
                      <a:pt x="24" y="44"/>
                      <a:pt x="25" y="43"/>
                      <a:pt x="26" y="43"/>
                    </a:cubicBezTo>
                    <a:cubicBezTo>
                      <a:pt x="27" y="43"/>
                      <a:pt x="29" y="45"/>
                      <a:pt x="31" y="44"/>
                    </a:cubicBezTo>
                    <a:cubicBezTo>
                      <a:pt x="35" y="43"/>
                      <a:pt x="39" y="41"/>
                      <a:pt x="43" y="39"/>
                    </a:cubicBezTo>
                    <a:cubicBezTo>
                      <a:pt x="44" y="41"/>
                      <a:pt x="44" y="43"/>
                      <a:pt x="44" y="45"/>
                    </a:cubicBezTo>
                    <a:cubicBezTo>
                      <a:pt x="44" y="57"/>
                      <a:pt x="44" y="69"/>
                      <a:pt x="44" y="80"/>
                    </a:cubicBezTo>
                    <a:cubicBezTo>
                      <a:pt x="44" y="83"/>
                      <a:pt x="44" y="86"/>
                      <a:pt x="48" y="86"/>
                    </a:cubicBezTo>
                    <a:cubicBezTo>
                      <a:pt x="51" y="86"/>
                      <a:pt x="53" y="84"/>
                      <a:pt x="53" y="81"/>
                    </a:cubicBezTo>
                    <a:cubicBezTo>
                      <a:pt x="53" y="73"/>
                      <a:pt x="53" y="65"/>
                      <a:pt x="53" y="58"/>
                    </a:cubicBezTo>
                    <a:cubicBezTo>
                      <a:pt x="53" y="54"/>
                      <a:pt x="52" y="50"/>
                      <a:pt x="56" y="47"/>
                    </a:cubicBezTo>
                    <a:cubicBezTo>
                      <a:pt x="57" y="47"/>
                      <a:pt x="57" y="45"/>
                      <a:pt x="57" y="44"/>
                    </a:cubicBezTo>
                    <a:cubicBezTo>
                      <a:pt x="57" y="41"/>
                      <a:pt x="58" y="37"/>
                      <a:pt x="57" y="33"/>
                    </a:cubicBezTo>
                    <a:close/>
                    <a:moveTo>
                      <a:pt x="40" y="16"/>
                    </a:moveTo>
                    <a:cubicBezTo>
                      <a:pt x="45" y="16"/>
                      <a:pt x="49" y="13"/>
                      <a:pt x="49" y="8"/>
                    </a:cubicBezTo>
                    <a:cubicBezTo>
                      <a:pt x="49" y="4"/>
                      <a:pt x="45" y="0"/>
                      <a:pt x="40" y="0"/>
                    </a:cubicBezTo>
                    <a:cubicBezTo>
                      <a:pt x="36" y="0"/>
                      <a:pt x="32" y="4"/>
                      <a:pt x="32" y="8"/>
                    </a:cubicBezTo>
                    <a:cubicBezTo>
                      <a:pt x="32" y="13"/>
                      <a:pt x="36" y="16"/>
                      <a:pt x="40" y="16"/>
                    </a:cubicBezTo>
                    <a:close/>
                    <a:moveTo>
                      <a:pt x="18" y="16"/>
                    </a:moveTo>
                    <a:cubicBezTo>
                      <a:pt x="22" y="16"/>
                      <a:pt x="26" y="13"/>
                      <a:pt x="26" y="8"/>
                    </a:cubicBezTo>
                    <a:cubicBezTo>
                      <a:pt x="26" y="3"/>
                      <a:pt x="22" y="0"/>
                      <a:pt x="18" y="0"/>
                    </a:cubicBezTo>
                    <a:cubicBezTo>
                      <a:pt x="13" y="0"/>
                      <a:pt x="10" y="3"/>
                      <a:pt x="10" y="8"/>
                    </a:cubicBezTo>
                    <a:cubicBezTo>
                      <a:pt x="10" y="13"/>
                      <a:pt x="13" y="16"/>
                      <a:pt x="18" y="16"/>
                    </a:cubicBez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6" name="Group 1341"/>
            <p:cNvGrpSpPr>
              <a:grpSpLocks/>
            </p:cNvGrpSpPr>
            <p:nvPr/>
          </p:nvGrpSpPr>
          <p:grpSpPr bwMode="auto">
            <a:xfrm>
              <a:off x="3775" y="1759"/>
              <a:ext cx="294" cy="294"/>
              <a:chOff x="5937" y="1726"/>
              <a:chExt cx="294" cy="294"/>
            </a:xfrm>
          </p:grpSpPr>
          <p:sp>
            <p:nvSpPr>
              <p:cNvPr id="36" name="Oval 1338"/>
              <p:cNvSpPr>
                <a:spLocks noChangeArrowheads="1"/>
              </p:cNvSpPr>
              <p:nvPr/>
            </p:nvSpPr>
            <p:spPr bwMode="gray">
              <a:xfrm>
                <a:off x="5937" y="1726"/>
                <a:ext cx="293" cy="293"/>
              </a:xfrm>
              <a:prstGeom prst="ellipse">
                <a:avLst/>
              </a:prstGeom>
              <a:solidFill>
                <a:srgbClr val="B1D3D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37" name="Oval 1339"/>
              <p:cNvSpPr>
                <a:spLocks noChangeArrowheads="1"/>
              </p:cNvSpPr>
              <p:nvPr/>
            </p:nvSpPr>
            <p:spPr bwMode="gray">
              <a:xfrm>
                <a:off x="5938" y="1727"/>
                <a:ext cx="293" cy="293"/>
              </a:xfrm>
              <a:prstGeom prst="ellipse">
                <a:avLst/>
              </a:prstGeom>
              <a:noFill/>
              <a:ln w="412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38" name="Freeform 1340"/>
              <p:cNvSpPr>
                <a:spLocks noEditPoints="1"/>
              </p:cNvSpPr>
              <p:nvPr/>
            </p:nvSpPr>
            <p:spPr bwMode="gray">
              <a:xfrm>
                <a:off x="6028" y="1778"/>
                <a:ext cx="111" cy="189"/>
              </a:xfrm>
              <a:custGeom>
                <a:avLst/>
                <a:gdLst>
                  <a:gd name="T0" fmla="*/ 44022654 w 47"/>
                  <a:gd name="T1" fmla="*/ 55357559 h 80"/>
                  <a:gd name="T2" fmla="*/ 36400395 w 47"/>
                  <a:gd name="T3" fmla="*/ 47923761 h 80"/>
                  <a:gd name="T4" fmla="*/ 34407544 w 47"/>
                  <a:gd name="T5" fmla="*/ 37785400 h 80"/>
                  <a:gd name="T6" fmla="*/ 30073509 w 47"/>
                  <a:gd name="T7" fmla="*/ 21547165 h 80"/>
                  <a:gd name="T8" fmla="*/ 21467605 w 47"/>
                  <a:gd name="T9" fmla="*/ 17864887 h 80"/>
                  <a:gd name="T10" fmla="*/ 13089888 w 47"/>
                  <a:gd name="T11" fmla="*/ 17864887 h 80"/>
                  <a:gd name="T12" fmla="*/ 5542565 w 47"/>
                  <a:gd name="T13" fmla="*/ 21547165 h 80"/>
                  <a:gd name="T14" fmla="*/ 0 w 47"/>
                  <a:gd name="T15" fmla="*/ 41511195 h 80"/>
                  <a:gd name="T16" fmla="*/ 2830082 w 47"/>
                  <a:gd name="T17" fmla="*/ 46218592 h 80"/>
                  <a:gd name="T18" fmla="*/ 5542565 w 47"/>
                  <a:gd name="T19" fmla="*/ 41511195 h 80"/>
                  <a:gd name="T20" fmla="*/ 6683811 w 47"/>
                  <a:gd name="T21" fmla="*/ 33923414 h 80"/>
                  <a:gd name="T22" fmla="*/ 7519853 w 47"/>
                  <a:gd name="T23" fmla="*/ 27510261 h 80"/>
                  <a:gd name="T24" fmla="*/ 8399764 w 47"/>
                  <a:gd name="T25" fmla="*/ 28355658 h 80"/>
                  <a:gd name="T26" fmla="*/ 8399764 w 47"/>
                  <a:gd name="T27" fmla="*/ 33078768 h 80"/>
                  <a:gd name="T28" fmla="*/ 8399764 w 47"/>
                  <a:gd name="T29" fmla="*/ 68496570 h 80"/>
                  <a:gd name="T30" fmla="*/ 12226430 w 47"/>
                  <a:gd name="T31" fmla="*/ 75425544 h 80"/>
                  <a:gd name="T32" fmla="*/ 17133386 w 47"/>
                  <a:gd name="T33" fmla="*/ 68496570 h 80"/>
                  <a:gd name="T34" fmla="*/ 17133386 w 47"/>
                  <a:gd name="T35" fmla="*/ 47923761 h 80"/>
                  <a:gd name="T36" fmla="*/ 17133386 w 47"/>
                  <a:gd name="T37" fmla="*/ 45069665 h 80"/>
                  <a:gd name="T38" fmla="*/ 17759653 w 47"/>
                  <a:gd name="T39" fmla="*/ 45069665 h 80"/>
                  <a:gd name="T40" fmla="*/ 17759653 w 47"/>
                  <a:gd name="T41" fmla="*/ 47923761 h 80"/>
                  <a:gd name="T42" fmla="*/ 17759653 w 47"/>
                  <a:gd name="T43" fmla="*/ 68496570 h 80"/>
                  <a:gd name="T44" fmla="*/ 18640223 w 47"/>
                  <a:gd name="T45" fmla="*/ 72554910 h 80"/>
                  <a:gd name="T46" fmla="*/ 22667478 w 47"/>
                  <a:gd name="T47" fmla="*/ 74551296 h 80"/>
                  <a:gd name="T48" fmla="*/ 26160674 w 47"/>
                  <a:gd name="T49" fmla="*/ 71708851 h 80"/>
                  <a:gd name="T50" fmla="*/ 26160674 w 47"/>
                  <a:gd name="T51" fmla="*/ 67836345 h 80"/>
                  <a:gd name="T52" fmla="*/ 23330502 w 47"/>
                  <a:gd name="T53" fmla="*/ 67836345 h 80"/>
                  <a:gd name="T54" fmla="*/ 19837741 w 47"/>
                  <a:gd name="T55" fmla="*/ 64146772 h 80"/>
                  <a:gd name="T56" fmla="*/ 19837741 w 47"/>
                  <a:gd name="T57" fmla="*/ 54630927 h 80"/>
                  <a:gd name="T58" fmla="*/ 25383234 w 47"/>
                  <a:gd name="T59" fmla="*/ 47923761 h 80"/>
                  <a:gd name="T60" fmla="*/ 26160674 w 47"/>
                  <a:gd name="T61" fmla="*/ 47063991 h 80"/>
                  <a:gd name="T62" fmla="*/ 26160674 w 47"/>
                  <a:gd name="T63" fmla="*/ 28355658 h 80"/>
                  <a:gd name="T64" fmla="*/ 27001484 w 47"/>
                  <a:gd name="T65" fmla="*/ 49063183 h 80"/>
                  <a:gd name="T66" fmla="*/ 24173462 w 47"/>
                  <a:gd name="T67" fmla="*/ 49063183 h 80"/>
                  <a:gd name="T68" fmla="*/ 19837741 w 47"/>
                  <a:gd name="T69" fmla="*/ 52631522 h 80"/>
                  <a:gd name="T70" fmla="*/ 19837741 w 47"/>
                  <a:gd name="T71" fmla="*/ 64146772 h 80"/>
                  <a:gd name="T72" fmla="*/ 22667478 w 47"/>
                  <a:gd name="T73" fmla="*/ 66990242 h 80"/>
                  <a:gd name="T74" fmla="*/ 41308308 w 47"/>
                  <a:gd name="T75" fmla="*/ 66990242 h 80"/>
                  <a:gd name="T76" fmla="*/ 44022654 w 47"/>
                  <a:gd name="T77" fmla="*/ 64146772 h 80"/>
                  <a:gd name="T78" fmla="*/ 44022654 w 47"/>
                  <a:gd name="T79" fmla="*/ 55357559 h 80"/>
                  <a:gd name="T80" fmla="*/ 17759653 w 47"/>
                  <a:gd name="T81" fmla="*/ 40628754 h 80"/>
                  <a:gd name="T82" fmla="*/ 15785171 w 47"/>
                  <a:gd name="T83" fmla="*/ 23431771 h 80"/>
                  <a:gd name="T84" fmla="*/ 18640223 w 47"/>
                  <a:gd name="T85" fmla="*/ 24277983 h 80"/>
                  <a:gd name="T86" fmla="*/ 20626698 w 47"/>
                  <a:gd name="T87" fmla="*/ 35922221 h 80"/>
                  <a:gd name="T88" fmla="*/ 17759653 w 47"/>
                  <a:gd name="T89" fmla="*/ 40628754 h 80"/>
                  <a:gd name="T90" fmla="*/ 28875186 w 47"/>
                  <a:gd name="T91" fmla="*/ 47923761 h 80"/>
                  <a:gd name="T92" fmla="*/ 28237524 w 47"/>
                  <a:gd name="T93" fmla="*/ 47063991 h 80"/>
                  <a:gd name="T94" fmla="*/ 30914416 w 47"/>
                  <a:gd name="T95" fmla="*/ 46218592 h 80"/>
                  <a:gd name="T96" fmla="*/ 35774199 w 47"/>
                  <a:gd name="T97" fmla="*/ 47923761 h 80"/>
                  <a:gd name="T98" fmla="*/ 28875186 w 47"/>
                  <a:gd name="T99" fmla="*/ 47923761 h 80"/>
                  <a:gd name="T100" fmla="*/ 17759653 w 47"/>
                  <a:gd name="T101" fmla="*/ 15205173 h 80"/>
                  <a:gd name="T102" fmla="*/ 24173462 w 47"/>
                  <a:gd name="T103" fmla="*/ 7561857 h 80"/>
                  <a:gd name="T104" fmla="*/ 17759653 w 47"/>
                  <a:gd name="T105" fmla="*/ 0 h 80"/>
                  <a:gd name="T106" fmla="*/ 10235610 w 47"/>
                  <a:gd name="T107" fmla="*/ 7561857 h 80"/>
                  <a:gd name="T108" fmla="*/ 17759653 w 47"/>
                  <a:gd name="T109" fmla="*/ 15205173 h 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
                  <a:gd name="T166" fmla="*/ 0 h 80"/>
                  <a:gd name="T167" fmla="*/ 47 w 47"/>
                  <a:gd name="T168" fmla="*/ 80 h 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 h="80">
                    <a:moveTo>
                      <a:pt x="47" y="59"/>
                    </a:moveTo>
                    <a:cubicBezTo>
                      <a:pt x="47" y="52"/>
                      <a:pt x="47" y="52"/>
                      <a:pt x="39" y="51"/>
                    </a:cubicBezTo>
                    <a:cubicBezTo>
                      <a:pt x="38" y="48"/>
                      <a:pt x="37" y="44"/>
                      <a:pt x="37" y="40"/>
                    </a:cubicBezTo>
                    <a:cubicBezTo>
                      <a:pt x="36" y="34"/>
                      <a:pt x="35" y="28"/>
                      <a:pt x="32" y="23"/>
                    </a:cubicBezTo>
                    <a:cubicBezTo>
                      <a:pt x="29" y="20"/>
                      <a:pt x="27" y="18"/>
                      <a:pt x="23" y="19"/>
                    </a:cubicBezTo>
                    <a:cubicBezTo>
                      <a:pt x="20" y="19"/>
                      <a:pt x="17" y="19"/>
                      <a:pt x="14" y="19"/>
                    </a:cubicBezTo>
                    <a:cubicBezTo>
                      <a:pt x="10" y="18"/>
                      <a:pt x="8" y="20"/>
                      <a:pt x="6" y="23"/>
                    </a:cubicBezTo>
                    <a:cubicBezTo>
                      <a:pt x="1" y="29"/>
                      <a:pt x="0" y="36"/>
                      <a:pt x="0" y="44"/>
                    </a:cubicBezTo>
                    <a:cubicBezTo>
                      <a:pt x="0" y="46"/>
                      <a:pt x="0" y="49"/>
                      <a:pt x="3" y="49"/>
                    </a:cubicBezTo>
                    <a:cubicBezTo>
                      <a:pt x="6" y="49"/>
                      <a:pt x="6" y="46"/>
                      <a:pt x="6" y="44"/>
                    </a:cubicBezTo>
                    <a:cubicBezTo>
                      <a:pt x="6" y="41"/>
                      <a:pt x="6" y="39"/>
                      <a:pt x="7" y="36"/>
                    </a:cubicBezTo>
                    <a:cubicBezTo>
                      <a:pt x="7" y="34"/>
                      <a:pt x="8" y="32"/>
                      <a:pt x="8" y="29"/>
                    </a:cubicBezTo>
                    <a:cubicBezTo>
                      <a:pt x="9" y="29"/>
                      <a:pt x="9" y="30"/>
                      <a:pt x="9" y="30"/>
                    </a:cubicBezTo>
                    <a:cubicBezTo>
                      <a:pt x="9" y="35"/>
                      <a:pt x="9" y="35"/>
                      <a:pt x="9" y="35"/>
                    </a:cubicBezTo>
                    <a:cubicBezTo>
                      <a:pt x="9" y="48"/>
                      <a:pt x="9" y="60"/>
                      <a:pt x="9" y="73"/>
                    </a:cubicBezTo>
                    <a:cubicBezTo>
                      <a:pt x="9" y="78"/>
                      <a:pt x="11" y="80"/>
                      <a:pt x="13" y="80"/>
                    </a:cubicBezTo>
                    <a:cubicBezTo>
                      <a:pt x="17" y="80"/>
                      <a:pt x="18" y="78"/>
                      <a:pt x="18" y="73"/>
                    </a:cubicBezTo>
                    <a:cubicBezTo>
                      <a:pt x="18" y="66"/>
                      <a:pt x="18" y="58"/>
                      <a:pt x="18" y="51"/>
                    </a:cubicBezTo>
                    <a:cubicBezTo>
                      <a:pt x="18" y="50"/>
                      <a:pt x="18" y="49"/>
                      <a:pt x="18" y="48"/>
                    </a:cubicBezTo>
                    <a:cubicBezTo>
                      <a:pt x="19" y="48"/>
                      <a:pt x="19" y="48"/>
                      <a:pt x="19" y="48"/>
                    </a:cubicBezTo>
                    <a:cubicBezTo>
                      <a:pt x="19" y="49"/>
                      <a:pt x="19" y="50"/>
                      <a:pt x="19" y="51"/>
                    </a:cubicBezTo>
                    <a:cubicBezTo>
                      <a:pt x="19" y="59"/>
                      <a:pt x="19" y="66"/>
                      <a:pt x="19" y="73"/>
                    </a:cubicBezTo>
                    <a:cubicBezTo>
                      <a:pt x="19" y="74"/>
                      <a:pt x="19" y="76"/>
                      <a:pt x="20" y="77"/>
                    </a:cubicBezTo>
                    <a:cubicBezTo>
                      <a:pt x="21" y="78"/>
                      <a:pt x="23" y="79"/>
                      <a:pt x="24" y="79"/>
                    </a:cubicBezTo>
                    <a:cubicBezTo>
                      <a:pt x="25" y="79"/>
                      <a:pt x="27" y="78"/>
                      <a:pt x="28" y="76"/>
                    </a:cubicBezTo>
                    <a:cubicBezTo>
                      <a:pt x="28" y="75"/>
                      <a:pt x="28" y="73"/>
                      <a:pt x="28" y="72"/>
                    </a:cubicBezTo>
                    <a:cubicBezTo>
                      <a:pt x="27" y="72"/>
                      <a:pt x="26" y="72"/>
                      <a:pt x="25" y="72"/>
                    </a:cubicBezTo>
                    <a:cubicBezTo>
                      <a:pt x="22" y="72"/>
                      <a:pt x="20" y="71"/>
                      <a:pt x="21" y="68"/>
                    </a:cubicBezTo>
                    <a:cubicBezTo>
                      <a:pt x="21" y="64"/>
                      <a:pt x="21" y="61"/>
                      <a:pt x="21" y="58"/>
                    </a:cubicBezTo>
                    <a:cubicBezTo>
                      <a:pt x="21" y="50"/>
                      <a:pt x="20" y="51"/>
                      <a:pt x="27" y="51"/>
                    </a:cubicBezTo>
                    <a:cubicBezTo>
                      <a:pt x="27" y="51"/>
                      <a:pt x="27" y="51"/>
                      <a:pt x="28" y="50"/>
                    </a:cubicBezTo>
                    <a:cubicBezTo>
                      <a:pt x="28" y="30"/>
                      <a:pt x="28" y="30"/>
                      <a:pt x="28" y="30"/>
                    </a:cubicBezTo>
                    <a:cubicBezTo>
                      <a:pt x="31" y="37"/>
                      <a:pt x="33" y="44"/>
                      <a:pt x="29" y="52"/>
                    </a:cubicBezTo>
                    <a:cubicBezTo>
                      <a:pt x="28" y="52"/>
                      <a:pt x="27" y="52"/>
                      <a:pt x="26" y="52"/>
                    </a:cubicBezTo>
                    <a:cubicBezTo>
                      <a:pt x="22" y="51"/>
                      <a:pt x="21" y="52"/>
                      <a:pt x="21" y="56"/>
                    </a:cubicBezTo>
                    <a:cubicBezTo>
                      <a:pt x="22" y="60"/>
                      <a:pt x="21" y="64"/>
                      <a:pt x="21" y="68"/>
                    </a:cubicBezTo>
                    <a:cubicBezTo>
                      <a:pt x="21" y="70"/>
                      <a:pt x="22" y="71"/>
                      <a:pt x="24" y="71"/>
                    </a:cubicBezTo>
                    <a:cubicBezTo>
                      <a:pt x="31" y="71"/>
                      <a:pt x="38" y="71"/>
                      <a:pt x="44" y="71"/>
                    </a:cubicBezTo>
                    <a:cubicBezTo>
                      <a:pt x="46" y="71"/>
                      <a:pt x="47" y="70"/>
                      <a:pt x="47" y="68"/>
                    </a:cubicBezTo>
                    <a:cubicBezTo>
                      <a:pt x="47" y="65"/>
                      <a:pt x="47" y="62"/>
                      <a:pt x="47" y="59"/>
                    </a:cubicBezTo>
                    <a:close/>
                    <a:moveTo>
                      <a:pt x="19" y="43"/>
                    </a:moveTo>
                    <a:cubicBezTo>
                      <a:pt x="13" y="37"/>
                      <a:pt x="18" y="31"/>
                      <a:pt x="17" y="25"/>
                    </a:cubicBezTo>
                    <a:cubicBezTo>
                      <a:pt x="18" y="25"/>
                      <a:pt x="20" y="26"/>
                      <a:pt x="20" y="26"/>
                    </a:cubicBezTo>
                    <a:cubicBezTo>
                      <a:pt x="21" y="30"/>
                      <a:pt x="22" y="34"/>
                      <a:pt x="22" y="38"/>
                    </a:cubicBezTo>
                    <a:cubicBezTo>
                      <a:pt x="22" y="40"/>
                      <a:pt x="20" y="41"/>
                      <a:pt x="19" y="43"/>
                    </a:cubicBezTo>
                    <a:close/>
                    <a:moveTo>
                      <a:pt x="31" y="51"/>
                    </a:moveTo>
                    <a:cubicBezTo>
                      <a:pt x="31" y="51"/>
                      <a:pt x="30" y="51"/>
                      <a:pt x="30" y="50"/>
                    </a:cubicBezTo>
                    <a:cubicBezTo>
                      <a:pt x="31" y="50"/>
                      <a:pt x="32" y="49"/>
                      <a:pt x="33" y="49"/>
                    </a:cubicBezTo>
                    <a:cubicBezTo>
                      <a:pt x="34" y="50"/>
                      <a:pt x="38" y="47"/>
                      <a:pt x="38" y="51"/>
                    </a:cubicBezTo>
                    <a:lnTo>
                      <a:pt x="31" y="51"/>
                    </a:lnTo>
                    <a:close/>
                    <a:moveTo>
                      <a:pt x="19" y="16"/>
                    </a:moveTo>
                    <a:cubicBezTo>
                      <a:pt x="23" y="16"/>
                      <a:pt x="26" y="12"/>
                      <a:pt x="26" y="8"/>
                    </a:cubicBezTo>
                    <a:cubicBezTo>
                      <a:pt x="26" y="4"/>
                      <a:pt x="23" y="0"/>
                      <a:pt x="19" y="0"/>
                    </a:cubicBezTo>
                    <a:cubicBezTo>
                      <a:pt x="15" y="0"/>
                      <a:pt x="11" y="4"/>
                      <a:pt x="11" y="8"/>
                    </a:cubicBezTo>
                    <a:cubicBezTo>
                      <a:pt x="11" y="13"/>
                      <a:pt x="15" y="16"/>
                      <a:pt x="19" y="16"/>
                    </a:cubicBez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7" name="Group 1316"/>
            <p:cNvGrpSpPr>
              <a:grpSpLocks/>
            </p:cNvGrpSpPr>
            <p:nvPr/>
          </p:nvGrpSpPr>
          <p:grpSpPr bwMode="auto">
            <a:xfrm>
              <a:off x="321" y="1761"/>
              <a:ext cx="295" cy="293"/>
              <a:chOff x="1454" y="3170"/>
              <a:chExt cx="295" cy="293"/>
            </a:xfrm>
          </p:grpSpPr>
          <p:sp>
            <p:nvSpPr>
              <p:cNvPr id="28" name="Oval 848"/>
              <p:cNvSpPr>
                <a:spLocks noChangeArrowheads="1"/>
              </p:cNvSpPr>
              <p:nvPr/>
            </p:nvSpPr>
            <p:spPr bwMode="gray">
              <a:xfrm>
                <a:off x="1454" y="3170"/>
                <a:ext cx="295" cy="293"/>
              </a:xfrm>
              <a:prstGeom prst="ellipse">
                <a:avLst/>
              </a:prstGeom>
              <a:solidFill>
                <a:srgbClr val="FBDB8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nvGrpSpPr>
              <p:cNvPr id="29" name="Group 1315"/>
              <p:cNvGrpSpPr>
                <a:grpSpLocks/>
              </p:cNvGrpSpPr>
              <p:nvPr/>
            </p:nvGrpSpPr>
            <p:grpSpPr bwMode="auto">
              <a:xfrm>
                <a:off x="1530" y="3241"/>
                <a:ext cx="144" cy="151"/>
                <a:chOff x="2226" y="2869"/>
                <a:chExt cx="144" cy="151"/>
              </a:xfrm>
            </p:grpSpPr>
            <p:sp>
              <p:nvSpPr>
                <p:cNvPr id="31" name="Freeform 849"/>
                <p:cNvSpPr>
                  <a:spLocks/>
                </p:cNvSpPr>
                <p:nvPr/>
              </p:nvSpPr>
              <p:spPr bwMode="gray">
                <a:xfrm>
                  <a:off x="2250" y="2900"/>
                  <a:ext cx="40" cy="47"/>
                </a:xfrm>
                <a:custGeom>
                  <a:avLst/>
                  <a:gdLst>
                    <a:gd name="T0" fmla="*/ 14979012 w 17"/>
                    <a:gd name="T1" fmla="*/ 15548157 h 20"/>
                    <a:gd name="T2" fmla="*/ 13070866 w 17"/>
                    <a:gd name="T3" fmla="*/ 17274187 h 20"/>
                    <a:gd name="T4" fmla="*/ 1898558 w 17"/>
                    <a:gd name="T5" fmla="*/ 17274187 h 20"/>
                    <a:gd name="T6" fmla="*/ 0 w 17"/>
                    <a:gd name="T7" fmla="*/ 15548157 h 20"/>
                    <a:gd name="T8" fmla="*/ 0 w 17"/>
                    <a:gd name="T9" fmla="*/ 795113 h 20"/>
                    <a:gd name="T10" fmla="*/ 1898558 w 17"/>
                    <a:gd name="T11" fmla="*/ 0 h 20"/>
                    <a:gd name="T12" fmla="*/ 13070866 w 17"/>
                    <a:gd name="T13" fmla="*/ 0 h 20"/>
                    <a:gd name="T14" fmla="*/ 14979012 w 17"/>
                    <a:gd name="T15" fmla="*/ 795113 h 20"/>
                    <a:gd name="T16" fmla="*/ 14979012 w 17"/>
                    <a:gd name="T17" fmla="*/ 1554815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0"/>
                    <a:gd name="T29" fmla="*/ 17 w 1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0">
                      <a:moveTo>
                        <a:pt x="17" y="18"/>
                      </a:moveTo>
                      <a:cubicBezTo>
                        <a:pt x="17" y="19"/>
                        <a:pt x="16" y="20"/>
                        <a:pt x="15" y="20"/>
                      </a:cubicBezTo>
                      <a:cubicBezTo>
                        <a:pt x="2" y="20"/>
                        <a:pt x="2" y="20"/>
                        <a:pt x="2" y="20"/>
                      </a:cubicBezTo>
                      <a:cubicBezTo>
                        <a:pt x="1" y="20"/>
                        <a:pt x="0" y="19"/>
                        <a:pt x="0" y="18"/>
                      </a:cubicBezTo>
                      <a:cubicBezTo>
                        <a:pt x="0" y="1"/>
                        <a:pt x="0" y="1"/>
                        <a:pt x="0" y="1"/>
                      </a:cubicBezTo>
                      <a:cubicBezTo>
                        <a:pt x="0" y="1"/>
                        <a:pt x="1" y="0"/>
                        <a:pt x="2" y="0"/>
                      </a:cubicBezTo>
                      <a:cubicBezTo>
                        <a:pt x="15" y="0"/>
                        <a:pt x="15" y="0"/>
                        <a:pt x="15" y="0"/>
                      </a:cubicBezTo>
                      <a:cubicBezTo>
                        <a:pt x="16" y="0"/>
                        <a:pt x="17" y="1"/>
                        <a:pt x="17" y="1"/>
                      </a:cubicBezTo>
                      <a:lnTo>
                        <a:pt x="17" y="18"/>
                      </a:ln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850"/>
                <p:cNvSpPr>
                  <a:spLocks/>
                </p:cNvSpPr>
                <p:nvPr/>
              </p:nvSpPr>
              <p:spPr bwMode="gray">
                <a:xfrm>
                  <a:off x="2257" y="2869"/>
                  <a:ext cx="26" cy="40"/>
                </a:xfrm>
                <a:custGeom>
                  <a:avLst/>
                  <a:gdLst>
                    <a:gd name="T0" fmla="*/ 10341119 w 11"/>
                    <a:gd name="T1" fmla="*/ 13070866 h 17"/>
                    <a:gd name="T2" fmla="*/ 8480162 w 11"/>
                    <a:gd name="T3" fmla="*/ 14979012 h 17"/>
                    <a:gd name="T4" fmla="*/ 2007625 w 11"/>
                    <a:gd name="T5" fmla="*/ 14979012 h 17"/>
                    <a:gd name="T6" fmla="*/ 0 w 11"/>
                    <a:gd name="T7" fmla="*/ 13070866 h 17"/>
                    <a:gd name="T8" fmla="*/ 0 w 11"/>
                    <a:gd name="T9" fmla="*/ 1898558 h 17"/>
                    <a:gd name="T10" fmla="*/ 2007625 w 11"/>
                    <a:gd name="T11" fmla="*/ 0 h 17"/>
                    <a:gd name="T12" fmla="*/ 8480162 w 11"/>
                    <a:gd name="T13" fmla="*/ 0 h 17"/>
                    <a:gd name="T14" fmla="*/ 10341119 w 11"/>
                    <a:gd name="T15" fmla="*/ 1898558 h 17"/>
                    <a:gd name="T16" fmla="*/ 10341119 w 11"/>
                    <a:gd name="T17" fmla="*/ 1307086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7"/>
                    <a:gd name="T29" fmla="*/ 11 w 1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7">
                      <a:moveTo>
                        <a:pt x="11" y="15"/>
                      </a:moveTo>
                      <a:cubicBezTo>
                        <a:pt x="11" y="16"/>
                        <a:pt x="10" y="17"/>
                        <a:pt x="9" y="17"/>
                      </a:cubicBezTo>
                      <a:cubicBezTo>
                        <a:pt x="2" y="17"/>
                        <a:pt x="2" y="17"/>
                        <a:pt x="2" y="17"/>
                      </a:cubicBezTo>
                      <a:cubicBezTo>
                        <a:pt x="1" y="17"/>
                        <a:pt x="0" y="16"/>
                        <a:pt x="0" y="15"/>
                      </a:cubicBezTo>
                      <a:cubicBezTo>
                        <a:pt x="0" y="2"/>
                        <a:pt x="0" y="2"/>
                        <a:pt x="0" y="2"/>
                      </a:cubicBezTo>
                      <a:cubicBezTo>
                        <a:pt x="0" y="1"/>
                        <a:pt x="1" y="0"/>
                        <a:pt x="2" y="0"/>
                      </a:cubicBezTo>
                      <a:cubicBezTo>
                        <a:pt x="9" y="0"/>
                        <a:pt x="9" y="0"/>
                        <a:pt x="9" y="0"/>
                      </a:cubicBezTo>
                      <a:cubicBezTo>
                        <a:pt x="10" y="0"/>
                        <a:pt x="11" y="1"/>
                        <a:pt x="11" y="2"/>
                      </a:cubicBezTo>
                      <a:lnTo>
                        <a:pt x="11" y="15"/>
                      </a:ln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851"/>
                <p:cNvSpPr>
                  <a:spLocks/>
                </p:cNvSpPr>
                <p:nvPr/>
              </p:nvSpPr>
              <p:spPr bwMode="gray">
                <a:xfrm>
                  <a:off x="2262" y="2935"/>
                  <a:ext cx="16" cy="21"/>
                </a:xfrm>
                <a:custGeom>
                  <a:avLst/>
                  <a:gdLst>
                    <a:gd name="T0" fmla="*/ 0 w 7"/>
                    <a:gd name="T1" fmla="*/ 6253184 h 9"/>
                    <a:gd name="T2" fmla="*/ 505778 w 7"/>
                    <a:gd name="T3" fmla="*/ 6931752 h 9"/>
                    <a:gd name="T4" fmla="*/ 3397424 w 7"/>
                    <a:gd name="T5" fmla="*/ 6931752 h 9"/>
                    <a:gd name="T6" fmla="*/ 3942014 w 7"/>
                    <a:gd name="T7" fmla="*/ 6253184 h 9"/>
                    <a:gd name="T8" fmla="*/ 3942014 w 7"/>
                    <a:gd name="T9" fmla="*/ 727531 h 9"/>
                    <a:gd name="T10" fmla="*/ 3397424 w 7"/>
                    <a:gd name="T11" fmla="*/ 0 h 9"/>
                    <a:gd name="T12" fmla="*/ 505778 w 7"/>
                    <a:gd name="T13" fmla="*/ 0 h 9"/>
                    <a:gd name="T14" fmla="*/ 0 w 7"/>
                    <a:gd name="T15" fmla="*/ 727531 h 9"/>
                    <a:gd name="T16" fmla="*/ 0 w 7"/>
                    <a:gd name="T17" fmla="*/ 6253184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9"/>
                    <a:gd name="T29" fmla="*/ 7 w 7"/>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9">
                      <a:moveTo>
                        <a:pt x="0" y="8"/>
                      </a:moveTo>
                      <a:cubicBezTo>
                        <a:pt x="0" y="9"/>
                        <a:pt x="1" y="9"/>
                        <a:pt x="1" y="9"/>
                      </a:cubicBezTo>
                      <a:cubicBezTo>
                        <a:pt x="6" y="9"/>
                        <a:pt x="6" y="9"/>
                        <a:pt x="6" y="9"/>
                      </a:cubicBezTo>
                      <a:cubicBezTo>
                        <a:pt x="6" y="9"/>
                        <a:pt x="7" y="9"/>
                        <a:pt x="7" y="8"/>
                      </a:cubicBezTo>
                      <a:cubicBezTo>
                        <a:pt x="7" y="1"/>
                        <a:pt x="7" y="1"/>
                        <a:pt x="7" y="1"/>
                      </a:cubicBezTo>
                      <a:cubicBezTo>
                        <a:pt x="7" y="1"/>
                        <a:pt x="6" y="0"/>
                        <a:pt x="6" y="0"/>
                      </a:cubicBezTo>
                      <a:cubicBezTo>
                        <a:pt x="1" y="0"/>
                        <a:pt x="1" y="0"/>
                        <a:pt x="1" y="0"/>
                      </a:cubicBezTo>
                      <a:cubicBezTo>
                        <a:pt x="1" y="0"/>
                        <a:pt x="0" y="1"/>
                        <a:pt x="0" y="1"/>
                      </a:cubicBezTo>
                      <a:lnTo>
                        <a:pt x="0" y="8"/>
                      </a:ln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852"/>
                <p:cNvSpPr>
                  <a:spLocks/>
                </p:cNvSpPr>
                <p:nvPr/>
              </p:nvSpPr>
              <p:spPr bwMode="gray">
                <a:xfrm>
                  <a:off x="2226" y="2980"/>
                  <a:ext cx="144" cy="40"/>
                </a:xfrm>
                <a:custGeom>
                  <a:avLst/>
                  <a:gdLst>
                    <a:gd name="T0" fmla="*/ 55909511 w 61"/>
                    <a:gd name="T1" fmla="*/ 7173120 h 17"/>
                    <a:gd name="T2" fmla="*/ 52121584 w 61"/>
                    <a:gd name="T3" fmla="*/ 7173120 h 17"/>
                    <a:gd name="T4" fmla="*/ 37045837 w 61"/>
                    <a:gd name="T5" fmla="*/ 0 h 17"/>
                    <a:gd name="T6" fmla="*/ 21202579 w 61"/>
                    <a:gd name="T7" fmla="*/ 7173120 h 17"/>
                    <a:gd name="T8" fmla="*/ 837922 w 61"/>
                    <a:gd name="T9" fmla="*/ 7173120 h 17"/>
                    <a:gd name="T10" fmla="*/ 0 w 61"/>
                    <a:gd name="T11" fmla="*/ 8957160 h 17"/>
                    <a:gd name="T12" fmla="*/ 0 w 61"/>
                    <a:gd name="T13" fmla="*/ 14174028 h 17"/>
                    <a:gd name="T14" fmla="*/ 837922 w 61"/>
                    <a:gd name="T15" fmla="*/ 14979012 h 17"/>
                    <a:gd name="T16" fmla="*/ 55909511 w 61"/>
                    <a:gd name="T17" fmla="*/ 14979012 h 17"/>
                    <a:gd name="T18" fmla="*/ 56786214 w 61"/>
                    <a:gd name="T19" fmla="*/ 14174028 h 17"/>
                    <a:gd name="T20" fmla="*/ 56786214 w 61"/>
                    <a:gd name="T21" fmla="*/ 8957160 h 17"/>
                    <a:gd name="T22" fmla="*/ 55909511 w 61"/>
                    <a:gd name="T23" fmla="*/ 717312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17"/>
                    <a:gd name="T38" fmla="*/ 61 w 6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17">
                      <a:moveTo>
                        <a:pt x="60" y="8"/>
                      </a:moveTo>
                      <a:cubicBezTo>
                        <a:pt x="56" y="8"/>
                        <a:pt x="56" y="8"/>
                        <a:pt x="56" y="8"/>
                      </a:cubicBezTo>
                      <a:cubicBezTo>
                        <a:pt x="55" y="4"/>
                        <a:pt x="48" y="0"/>
                        <a:pt x="40" y="0"/>
                      </a:cubicBezTo>
                      <a:cubicBezTo>
                        <a:pt x="31" y="0"/>
                        <a:pt x="24" y="4"/>
                        <a:pt x="23" y="8"/>
                      </a:cubicBezTo>
                      <a:cubicBezTo>
                        <a:pt x="1" y="8"/>
                        <a:pt x="1" y="8"/>
                        <a:pt x="1" y="8"/>
                      </a:cubicBezTo>
                      <a:cubicBezTo>
                        <a:pt x="0" y="8"/>
                        <a:pt x="0" y="9"/>
                        <a:pt x="0" y="10"/>
                      </a:cubicBezTo>
                      <a:cubicBezTo>
                        <a:pt x="0" y="16"/>
                        <a:pt x="0" y="16"/>
                        <a:pt x="0" y="16"/>
                      </a:cubicBezTo>
                      <a:cubicBezTo>
                        <a:pt x="0" y="17"/>
                        <a:pt x="0" y="17"/>
                        <a:pt x="1" y="17"/>
                      </a:cubicBezTo>
                      <a:cubicBezTo>
                        <a:pt x="60" y="17"/>
                        <a:pt x="60" y="17"/>
                        <a:pt x="60" y="17"/>
                      </a:cubicBezTo>
                      <a:cubicBezTo>
                        <a:pt x="60" y="17"/>
                        <a:pt x="61" y="17"/>
                        <a:pt x="61" y="16"/>
                      </a:cubicBezTo>
                      <a:cubicBezTo>
                        <a:pt x="61" y="10"/>
                        <a:pt x="61" y="10"/>
                        <a:pt x="61" y="10"/>
                      </a:cubicBezTo>
                      <a:cubicBezTo>
                        <a:pt x="61" y="9"/>
                        <a:pt x="60" y="8"/>
                        <a:pt x="60" y="8"/>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853"/>
                <p:cNvSpPr>
                  <a:spLocks/>
                </p:cNvSpPr>
                <p:nvPr/>
              </p:nvSpPr>
              <p:spPr bwMode="gray">
                <a:xfrm>
                  <a:off x="2238" y="2914"/>
                  <a:ext cx="106" cy="64"/>
                </a:xfrm>
                <a:custGeom>
                  <a:avLst/>
                  <a:gdLst>
                    <a:gd name="T0" fmla="*/ 38550688 w 45"/>
                    <a:gd name="T1" fmla="*/ 15887113 h 27"/>
                    <a:gd name="T2" fmla="*/ 28653027 w 45"/>
                    <a:gd name="T3" fmla="*/ 2071929 h 27"/>
                    <a:gd name="T4" fmla="*/ 25098593 w 45"/>
                    <a:gd name="T5" fmla="*/ 0 h 27"/>
                    <a:gd name="T6" fmla="*/ 22472970 w 45"/>
                    <a:gd name="T7" fmla="*/ 0 h 27"/>
                    <a:gd name="T8" fmla="*/ 22472970 w 45"/>
                    <a:gd name="T9" fmla="*/ 21010664 h 27"/>
                    <a:gd name="T10" fmla="*/ 21715704 w 45"/>
                    <a:gd name="T11" fmla="*/ 21766969 h 27"/>
                    <a:gd name="T12" fmla="*/ 815222 w 45"/>
                    <a:gd name="T13" fmla="*/ 21766969 h 27"/>
                    <a:gd name="T14" fmla="*/ 0 w 45"/>
                    <a:gd name="T15" fmla="*/ 23876011 h 27"/>
                    <a:gd name="T16" fmla="*/ 0 w 45"/>
                    <a:gd name="T17" fmla="*/ 24755247 h 27"/>
                    <a:gd name="T18" fmla="*/ 815222 w 45"/>
                    <a:gd name="T19" fmla="*/ 26838919 h 27"/>
                    <a:gd name="T20" fmla="*/ 22472970 w 45"/>
                    <a:gd name="T21" fmla="*/ 26838919 h 27"/>
                    <a:gd name="T22" fmla="*/ 31283443 w 45"/>
                    <a:gd name="T23" fmla="*/ 24755247 h 27"/>
                    <a:gd name="T24" fmla="*/ 40475773 w 45"/>
                    <a:gd name="T25" fmla="*/ 26838919 h 27"/>
                    <a:gd name="T26" fmla="*/ 40475773 w 45"/>
                    <a:gd name="T27" fmla="*/ 21010664 h 27"/>
                    <a:gd name="T28" fmla="*/ 38550688 w 45"/>
                    <a:gd name="T29" fmla="*/ 15887113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27"/>
                    <a:gd name="T47" fmla="*/ 45 w 45"/>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27">
                      <a:moveTo>
                        <a:pt x="43" y="16"/>
                      </a:moveTo>
                      <a:cubicBezTo>
                        <a:pt x="32" y="2"/>
                        <a:pt x="32" y="2"/>
                        <a:pt x="32" y="2"/>
                      </a:cubicBezTo>
                      <a:cubicBezTo>
                        <a:pt x="31" y="1"/>
                        <a:pt x="29" y="0"/>
                        <a:pt x="28" y="0"/>
                      </a:cubicBezTo>
                      <a:cubicBezTo>
                        <a:pt x="25" y="0"/>
                        <a:pt x="25" y="0"/>
                        <a:pt x="25" y="0"/>
                      </a:cubicBezTo>
                      <a:cubicBezTo>
                        <a:pt x="25" y="21"/>
                        <a:pt x="25" y="21"/>
                        <a:pt x="25" y="21"/>
                      </a:cubicBezTo>
                      <a:cubicBezTo>
                        <a:pt x="25" y="22"/>
                        <a:pt x="24" y="22"/>
                        <a:pt x="24" y="22"/>
                      </a:cubicBezTo>
                      <a:cubicBezTo>
                        <a:pt x="1" y="22"/>
                        <a:pt x="1" y="22"/>
                        <a:pt x="1" y="22"/>
                      </a:cubicBezTo>
                      <a:cubicBezTo>
                        <a:pt x="0" y="22"/>
                        <a:pt x="0" y="23"/>
                        <a:pt x="0" y="24"/>
                      </a:cubicBezTo>
                      <a:cubicBezTo>
                        <a:pt x="0" y="25"/>
                        <a:pt x="0" y="25"/>
                        <a:pt x="0" y="25"/>
                      </a:cubicBezTo>
                      <a:cubicBezTo>
                        <a:pt x="0" y="26"/>
                        <a:pt x="0" y="27"/>
                        <a:pt x="1" y="27"/>
                      </a:cubicBezTo>
                      <a:cubicBezTo>
                        <a:pt x="25" y="27"/>
                        <a:pt x="25" y="27"/>
                        <a:pt x="25" y="27"/>
                      </a:cubicBezTo>
                      <a:cubicBezTo>
                        <a:pt x="28" y="26"/>
                        <a:pt x="31" y="25"/>
                        <a:pt x="35" y="25"/>
                      </a:cubicBezTo>
                      <a:cubicBezTo>
                        <a:pt x="38" y="25"/>
                        <a:pt x="42" y="26"/>
                        <a:pt x="45" y="27"/>
                      </a:cubicBezTo>
                      <a:cubicBezTo>
                        <a:pt x="45" y="21"/>
                        <a:pt x="45" y="21"/>
                        <a:pt x="45" y="21"/>
                      </a:cubicBezTo>
                      <a:cubicBezTo>
                        <a:pt x="45" y="19"/>
                        <a:pt x="44" y="17"/>
                        <a:pt x="43" y="16"/>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 name="Oval 1314"/>
              <p:cNvSpPr>
                <a:spLocks noChangeArrowheads="1"/>
              </p:cNvSpPr>
              <p:nvPr/>
            </p:nvSpPr>
            <p:spPr bwMode="gray">
              <a:xfrm>
                <a:off x="1454" y="3170"/>
                <a:ext cx="295" cy="293"/>
              </a:xfrm>
              <a:prstGeom prst="ellipse">
                <a:avLst/>
              </a:prstGeom>
              <a:noFill/>
              <a:ln w="412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sp>
        <p:nvSpPr>
          <p:cNvPr id="85" name="Freccia in giù 84"/>
          <p:cNvSpPr/>
          <p:nvPr/>
        </p:nvSpPr>
        <p:spPr>
          <a:xfrm>
            <a:off x="4604259" y="5577840"/>
            <a:ext cx="525525" cy="4023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ttangolo 85"/>
          <p:cNvSpPr/>
          <p:nvPr/>
        </p:nvSpPr>
        <p:spPr>
          <a:xfrm>
            <a:off x="4169664" y="6120700"/>
            <a:ext cx="1920240" cy="46166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pt-BR" sz="2400" dirty="0"/>
              <a:t>V = f( O, C, A)</a:t>
            </a:r>
            <a:endParaRPr lang="en-US" sz="2400" dirty="0"/>
          </a:p>
        </p:txBody>
      </p:sp>
      <p:sp>
        <p:nvSpPr>
          <p:cNvPr id="3" name="Segnaposto numero diapositiva 2"/>
          <p:cNvSpPr>
            <a:spLocks noGrp="1"/>
          </p:cNvSpPr>
          <p:nvPr>
            <p:ph type="sldNum" sz="quarter" idx="12"/>
          </p:nvPr>
        </p:nvSpPr>
        <p:spPr/>
        <p:txBody>
          <a:bodyPr/>
          <a:lstStyle/>
          <a:p>
            <a:fld id="{F7216446-8A82-42AB-88DB-297A75627E0A}" type="slidenum">
              <a:rPr lang="en-US" smtClean="0"/>
              <a:t>44</a:t>
            </a:fld>
            <a:endParaRPr lang="en-US"/>
          </a:p>
        </p:txBody>
      </p:sp>
      <p:sp>
        <p:nvSpPr>
          <p:cNvPr id="2" name="Rettangolo 1">
            <a:extLst>
              <a:ext uri="{FF2B5EF4-FFF2-40B4-BE49-F238E27FC236}">
                <a16:creationId xmlns:a16="http://schemas.microsoft.com/office/drawing/2014/main" id="{8DF4A11D-4043-4C34-8C08-A844DF9AD742}"/>
              </a:ext>
            </a:extLst>
          </p:cNvPr>
          <p:cNvSpPr/>
          <p:nvPr/>
        </p:nvSpPr>
        <p:spPr>
          <a:xfrm>
            <a:off x="14502" y="2272392"/>
            <a:ext cx="1711238" cy="338554"/>
          </a:xfrm>
          <a:prstGeom prst="rect">
            <a:avLst/>
          </a:prstGeom>
          <a:solidFill>
            <a:srgbClr val="FF9933"/>
          </a:solidFill>
        </p:spPr>
        <p:txBody>
          <a:bodyPr wrap="none">
            <a:spAutoFit/>
          </a:bodyPr>
          <a:lstStyle/>
          <a:p>
            <a:r>
              <a:rPr lang="it-IT" sz="1600" dirty="0"/>
              <a:t>DIGITALIZZAZIONE</a:t>
            </a:r>
          </a:p>
        </p:txBody>
      </p:sp>
      <p:sp>
        <p:nvSpPr>
          <p:cNvPr id="87" name="Rettangolo 86">
            <a:extLst>
              <a:ext uri="{FF2B5EF4-FFF2-40B4-BE49-F238E27FC236}">
                <a16:creationId xmlns:a16="http://schemas.microsoft.com/office/drawing/2014/main" id="{DF96FA67-4D10-49D6-B7C1-E35BC8ABF9AC}"/>
              </a:ext>
            </a:extLst>
          </p:cNvPr>
          <p:cNvSpPr/>
          <p:nvPr/>
        </p:nvSpPr>
        <p:spPr>
          <a:xfrm>
            <a:off x="594379" y="3395241"/>
            <a:ext cx="1017715" cy="369332"/>
          </a:xfrm>
          <a:prstGeom prst="rect">
            <a:avLst/>
          </a:prstGeom>
          <a:solidFill>
            <a:srgbClr val="FF9933"/>
          </a:solidFill>
        </p:spPr>
        <p:txBody>
          <a:bodyPr wrap="none">
            <a:spAutoFit/>
          </a:bodyPr>
          <a:lstStyle/>
          <a:p>
            <a:r>
              <a:rPr lang="it-IT" dirty="0"/>
              <a:t>ENERGIA</a:t>
            </a:r>
          </a:p>
        </p:txBody>
      </p:sp>
      <p:sp>
        <p:nvSpPr>
          <p:cNvPr id="90" name="CasellaDiTesto 89">
            <a:extLst>
              <a:ext uri="{FF2B5EF4-FFF2-40B4-BE49-F238E27FC236}">
                <a16:creationId xmlns:a16="http://schemas.microsoft.com/office/drawing/2014/main" id="{40900EA7-BECE-4A82-9469-9B07BCDC1055}"/>
              </a:ext>
            </a:extLst>
          </p:cNvPr>
          <p:cNvSpPr txBox="1"/>
          <p:nvPr/>
        </p:nvSpPr>
        <p:spPr>
          <a:xfrm>
            <a:off x="9909303" y="2257003"/>
            <a:ext cx="1051698" cy="369332"/>
          </a:xfrm>
          <a:prstGeom prst="rect">
            <a:avLst/>
          </a:prstGeom>
          <a:solidFill>
            <a:schemeClr val="accent2">
              <a:lumMod val="75000"/>
            </a:schemeClr>
          </a:solidFill>
        </p:spPr>
        <p:txBody>
          <a:bodyPr wrap="none" rtlCol="0">
            <a:spAutoFit/>
          </a:bodyPr>
          <a:lstStyle/>
          <a:p>
            <a:r>
              <a:rPr lang="it-IT" dirty="0">
                <a:solidFill>
                  <a:schemeClr val="bg1"/>
                </a:solidFill>
              </a:rPr>
              <a:t>E SALUTE</a:t>
            </a:r>
          </a:p>
        </p:txBody>
      </p:sp>
    </p:spTree>
    <p:extLst>
      <p:ext uri="{BB962C8B-B14F-4D97-AF65-F5344CB8AC3E}">
        <p14:creationId xmlns:p14="http://schemas.microsoft.com/office/powerpoint/2010/main" val="24095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additive="base">
                                        <p:cTn id="12" dur="500" fill="hold"/>
                                        <p:tgtEl>
                                          <p:spTgt spid="87"/>
                                        </p:tgtEl>
                                        <p:attrNameLst>
                                          <p:attrName>ppt_x</p:attrName>
                                        </p:attrNameLst>
                                      </p:cBhvr>
                                      <p:tavLst>
                                        <p:tav tm="0">
                                          <p:val>
                                            <p:strVal val="#ppt_x"/>
                                          </p:val>
                                        </p:tav>
                                        <p:tav tm="100000">
                                          <p:val>
                                            <p:strVal val="#ppt_x"/>
                                          </p:val>
                                        </p:tav>
                                      </p:tavLst>
                                    </p:anim>
                                    <p:anim calcmode="lin" valueType="num">
                                      <p:cBhvr additive="base">
                                        <p:cTn id="13" dur="500" fill="hold"/>
                                        <p:tgtEl>
                                          <p:spTgt spid="8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9"/>
                                        </p:tgtEl>
                                        <p:attrNameLst>
                                          <p:attrName>style.visibility</p:attrName>
                                        </p:attrNameLst>
                                      </p:cBhvr>
                                      <p:to>
                                        <p:strVal val="visible"/>
                                      </p:to>
                                    </p:set>
                                    <p:anim calcmode="lin" valueType="num">
                                      <p:cBhvr additive="base">
                                        <p:cTn id="20" dur="500" fill="hold"/>
                                        <p:tgtEl>
                                          <p:spTgt spid="89"/>
                                        </p:tgtEl>
                                        <p:attrNameLst>
                                          <p:attrName>ppt_x</p:attrName>
                                        </p:attrNameLst>
                                      </p:cBhvr>
                                      <p:tavLst>
                                        <p:tav tm="0">
                                          <p:val>
                                            <p:strVal val="#ppt_x"/>
                                          </p:val>
                                        </p:tav>
                                        <p:tav tm="100000">
                                          <p:val>
                                            <p:strVal val="#ppt_x"/>
                                          </p:val>
                                        </p:tav>
                                      </p:tavLst>
                                    </p:anim>
                                    <p:anim calcmode="lin" valueType="num">
                                      <p:cBhvr additive="base">
                                        <p:cTn id="21" dur="500" fill="hold"/>
                                        <p:tgtEl>
                                          <p:spTgt spid="8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0"/>
                                        </p:tgtEl>
                                        <p:attrNameLst>
                                          <p:attrName>style.visibility</p:attrName>
                                        </p:attrNameLst>
                                      </p:cBhvr>
                                      <p:to>
                                        <p:strVal val="visible"/>
                                      </p:to>
                                    </p:set>
                                    <p:anim calcmode="lin" valueType="num">
                                      <p:cBhvr additive="base">
                                        <p:cTn id="24" dur="500" fill="hold"/>
                                        <p:tgtEl>
                                          <p:spTgt spid="90"/>
                                        </p:tgtEl>
                                        <p:attrNameLst>
                                          <p:attrName>ppt_x</p:attrName>
                                        </p:attrNameLst>
                                      </p:cBhvr>
                                      <p:tavLst>
                                        <p:tav tm="0">
                                          <p:val>
                                            <p:strVal val="#ppt_x"/>
                                          </p:val>
                                        </p:tav>
                                        <p:tav tm="100000">
                                          <p:val>
                                            <p:strVal val="#ppt_x"/>
                                          </p:val>
                                        </p:tav>
                                      </p:tavLst>
                                    </p:anim>
                                    <p:anim calcmode="lin" valueType="num">
                                      <p:cBhvr additive="base">
                                        <p:cTn id="25"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2" grpId="0" animBg="1"/>
      <p:bldP spid="87" grpId="0" animBg="1"/>
      <p:bldP spid="9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E3079E-BD60-4B0C-8987-D35220814973}"/>
              </a:ext>
            </a:extLst>
          </p:cNvPr>
          <p:cNvSpPr>
            <a:spLocks noGrp="1"/>
          </p:cNvSpPr>
          <p:nvPr>
            <p:ph type="title"/>
          </p:nvPr>
        </p:nvSpPr>
        <p:spPr/>
        <p:txBody>
          <a:bodyPr/>
          <a:lstStyle/>
          <a:p>
            <a:r>
              <a:rPr lang="it-IT" dirty="0"/>
              <a:t>La logica dell’intervento pubblico europeo</a:t>
            </a:r>
          </a:p>
        </p:txBody>
      </p:sp>
      <p:sp>
        <p:nvSpPr>
          <p:cNvPr id="4" name="Segnaposto numero diapositiva 3">
            <a:extLst>
              <a:ext uri="{FF2B5EF4-FFF2-40B4-BE49-F238E27FC236}">
                <a16:creationId xmlns:a16="http://schemas.microsoft.com/office/drawing/2014/main" id="{BCE06640-497C-456A-BBBD-24B87C88A4A0}"/>
              </a:ext>
            </a:extLst>
          </p:cNvPr>
          <p:cNvSpPr>
            <a:spLocks noGrp="1"/>
          </p:cNvSpPr>
          <p:nvPr>
            <p:ph type="sldNum" sz="quarter" idx="12"/>
          </p:nvPr>
        </p:nvSpPr>
        <p:spPr/>
        <p:txBody>
          <a:bodyPr/>
          <a:lstStyle/>
          <a:p>
            <a:fld id="{F7216446-8A82-42AB-88DB-297A75627E0A}" type="slidenum">
              <a:rPr lang="en-US" smtClean="0"/>
              <a:t>45</a:t>
            </a:fld>
            <a:endParaRPr lang="en-US"/>
          </a:p>
        </p:txBody>
      </p:sp>
      <p:pic>
        <p:nvPicPr>
          <p:cNvPr id="5" name="Immagine 4">
            <a:extLst>
              <a:ext uri="{FF2B5EF4-FFF2-40B4-BE49-F238E27FC236}">
                <a16:creationId xmlns:a16="http://schemas.microsoft.com/office/drawing/2014/main" id="{2D053022-F43D-4D2C-BF74-DEDB2998D50C}"/>
              </a:ext>
            </a:extLst>
          </p:cNvPr>
          <p:cNvPicPr>
            <a:picLocks noChangeAspect="1"/>
          </p:cNvPicPr>
          <p:nvPr/>
        </p:nvPicPr>
        <p:blipFill>
          <a:blip r:embed="rId2"/>
          <a:stretch>
            <a:fillRect/>
          </a:stretch>
        </p:blipFill>
        <p:spPr>
          <a:xfrm>
            <a:off x="1064260" y="1490287"/>
            <a:ext cx="7634014" cy="5194599"/>
          </a:xfrm>
          <a:prstGeom prst="rect">
            <a:avLst/>
          </a:prstGeom>
        </p:spPr>
      </p:pic>
      <p:sp>
        <p:nvSpPr>
          <p:cNvPr id="6" name="CasellaDiTesto 5">
            <a:extLst>
              <a:ext uri="{FF2B5EF4-FFF2-40B4-BE49-F238E27FC236}">
                <a16:creationId xmlns:a16="http://schemas.microsoft.com/office/drawing/2014/main" id="{C28669A5-47A8-485E-B196-743CB864C45D}"/>
              </a:ext>
            </a:extLst>
          </p:cNvPr>
          <p:cNvSpPr txBox="1"/>
          <p:nvPr/>
        </p:nvSpPr>
        <p:spPr>
          <a:xfrm>
            <a:off x="8875776" y="2255520"/>
            <a:ext cx="2381504" cy="2585323"/>
          </a:xfrm>
          <a:prstGeom prst="rect">
            <a:avLst/>
          </a:prstGeom>
          <a:noFill/>
        </p:spPr>
        <p:txBody>
          <a:bodyPr wrap="square" rtlCol="0">
            <a:spAutoFit/>
          </a:bodyPr>
          <a:lstStyle/>
          <a:p>
            <a:r>
              <a:rPr lang="it-IT" dirty="0"/>
              <a:t>Fonte: EC (2015), </a:t>
            </a:r>
            <a:r>
              <a:rPr lang="en-US" dirty="0"/>
              <a:t>THE PROGRAMMING PERIOD 2014-2020 - GUIDANCE DOCUMENT ON MONITORING AND EVALUATION - Concepts</a:t>
            </a:r>
          </a:p>
          <a:p>
            <a:r>
              <a:rPr lang="it-IT" dirty="0"/>
              <a:t>and </a:t>
            </a:r>
            <a:r>
              <a:rPr lang="it-IT" dirty="0" err="1"/>
              <a:t>Recommandations</a:t>
            </a:r>
            <a:r>
              <a:rPr lang="it-IT" dirty="0"/>
              <a:t>, p. 5</a:t>
            </a:r>
          </a:p>
        </p:txBody>
      </p:sp>
      <p:sp>
        <p:nvSpPr>
          <p:cNvPr id="3" name="Freccia a destra 2">
            <a:extLst>
              <a:ext uri="{FF2B5EF4-FFF2-40B4-BE49-F238E27FC236}">
                <a16:creationId xmlns:a16="http://schemas.microsoft.com/office/drawing/2014/main" id="{5E74B4B5-FB7A-4EA1-858A-0232550D7810}"/>
              </a:ext>
            </a:extLst>
          </p:cNvPr>
          <p:cNvSpPr/>
          <p:nvPr/>
        </p:nvSpPr>
        <p:spPr>
          <a:xfrm>
            <a:off x="0" y="2933700"/>
            <a:ext cx="1309688" cy="88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Rilevanza</a:t>
            </a:r>
          </a:p>
        </p:txBody>
      </p:sp>
      <p:sp>
        <p:nvSpPr>
          <p:cNvPr id="7" name="Freccia a destra 6">
            <a:extLst>
              <a:ext uri="{FF2B5EF4-FFF2-40B4-BE49-F238E27FC236}">
                <a16:creationId xmlns:a16="http://schemas.microsoft.com/office/drawing/2014/main" id="{5FB442FE-C86E-43F4-A0C7-3EFC94D46629}"/>
              </a:ext>
            </a:extLst>
          </p:cNvPr>
          <p:cNvSpPr/>
          <p:nvPr/>
        </p:nvSpPr>
        <p:spPr>
          <a:xfrm>
            <a:off x="2519362" y="5010149"/>
            <a:ext cx="1209675" cy="88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Efficacia</a:t>
            </a:r>
          </a:p>
        </p:txBody>
      </p:sp>
      <p:sp>
        <p:nvSpPr>
          <p:cNvPr id="8" name="Freccia a destra 7">
            <a:extLst>
              <a:ext uri="{FF2B5EF4-FFF2-40B4-BE49-F238E27FC236}">
                <a16:creationId xmlns:a16="http://schemas.microsoft.com/office/drawing/2014/main" id="{86FB9718-B2E3-4F57-9ED3-2A2696C40BCD}"/>
              </a:ext>
            </a:extLst>
          </p:cNvPr>
          <p:cNvSpPr/>
          <p:nvPr/>
        </p:nvSpPr>
        <p:spPr>
          <a:xfrm rot="16200000">
            <a:off x="6469856" y="5262563"/>
            <a:ext cx="1385888" cy="88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Efficienza</a:t>
            </a:r>
          </a:p>
        </p:txBody>
      </p:sp>
      <p:sp>
        <p:nvSpPr>
          <p:cNvPr id="9" name="Freccia a sinistra 8">
            <a:extLst>
              <a:ext uri="{FF2B5EF4-FFF2-40B4-BE49-F238E27FC236}">
                <a16:creationId xmlns:a16="http://schemas.microsoft.com/office/drawing/2014/main" id="{9FB373D1-12B4-4165-9962-D433DC3440FF}"/>
              </a:ext>
            </a:extLst>
          </p:cNvPr>
          <p:cNvSpPr/>
          <p:nvPr/>
        </p:nvSpPr>
        <p:spPr>
          <a:xfrm>
            <a:off x="6793274" y="2378868"/>
            <a:ext cx="1905000" cy="9953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Utilità e sostenibilità</a:t>
            </a:r>
          </a:p>
        </p:txBody>
      </p:sp>
    </p:spTree>
    <p:extLst>
      <p:ext uri="{BB962C8B-B14F-4D97-AF65-F5344CB8AC3E}">
        <p14:creationId xmlns:p14="http://schemas.microsoft.com/office/powerpoint/2010/main" val="310186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5E1AAE-AD0E-4BB8-9CF5-C79C7A0E10DB}"/>
              </a:ext>
            </a:extLst>
          </p:cNvPr>
          <p:cNvSpPr>
            <a:spLocks noGrp="1"/>
          </p:cNvSpPr>
          <p:nvPr>
            <p:ph type="title"/>
          </p:nvPr>
        </p:nvSpPr>
        <p:spPr/>
        <p:txBody>
          <a:bodyPr/>
          <a:lstStyle/>
          <a:p>
            <a:r>
              <a:rPr lang="it-IT" dirty="0"/>
              <a:t>I criteri della valutazione (commenti al grafico)</a:t>
            </a:r>
          </a:p>
        </p:txBody>
      </p:sp>
      <p:sp>
        <p:nvSpPr>
          <p:cNvPr id="4" name="Segnaposto contenuto 3">
            <a:extLst>
              <a:ext uri="{FF2B5EF4-FFF2-40B4-BE49-F238E27FC236}">
                <a16:creationId xmlns:a16="http://schemas.microsoft.com/office/drawing/2014/main" id="{E6A1AEF6-0E59-4AD6-81C4-90C30C16B870}"/>
              </a:ext>
            </a:extLst>
          </p:cNvPr>
          <p:cNvSpPr>
            <a:spLocks noGrp="1"/>
          </p:cNvSpPr>
          <p:nvPr>
            <p:ph idx="1"/>
          </p:nvPr>
        </p:nvSpPr>
        <p:spPr/>
        <p:txBody>
          <a:bodyPr>
            <a:normAutofit fontScale="77500" lnSpcReduction="20000"/>
          </a:bodyPr>
          <a:lstStyle/>
          <a:p>
            <a:r>
              <a:rPr lang="it-IT" dirty="0"/>
              <a:t>La figura precedente mette in luce le </a:t>
            </a:r>
            <a:r>
              <a:rPr lang="it-IT" u="sng" dirty="0"/>
              <a:t>4 principali categorie di valutazione</a:t>
            </a:r>
            <a:r>
              <a:rPr lang="it-IT" dirty="0"/>
              <a:t>:</a:t>
            </a:r>
          </a:p>
          <a:p>
            <a:r>
              <a:rPr lang="it-IT" dirty="0"/>
              <a:t>La </a:t>
            </a:r>
            <a:r>
              <a:rPr lang="it-IT" b="1" dirty="0"/>
              <a:t>rilevanza</a:t>
            </a:r>
            <a:r>
              <a:rPr lang="it-IT" dirty="0"/>
              <a:t>. Si riferisce all’appropriatezza degli obiettivi specifici inseriti nel programma rispetto ai problemi socio-economici da risolvere (</a:t>
            </a:r>
            <a:r>
              <a:rPr lang="it-IT" dirty="0">
                <a:solidFill>
                  <a:srgbClr val="FF0000"/>
                </a:solidFill>
              </a:rPr>
              <a:t>i bisogni</a:t>
            </a:r>
            <a:r>
              <a:rPr lang="it-IT" dirty="0"/>
              <a:t>). Questo criterio è fondamentale nella valutazione ex-ante per scegliere la migliore </a:t>
            </a:r>
            <a:r>
              <a:rPr lang="it-IT" dirty="0">
                <a:solidFill>
                  <a:srgbClr val="FF0000"/>
                </a:solidFill>
              </a:rPr>
              <a:t>strategia</a:t>
            </a:r>
            <a:r>
              <a:rPr lang="it-IT" dirty="0"/>
              <a:t> o migliorarne la qualità. Nella valutazione in itinere è importante per capire se il contesto socio-economico stia evolvendo nel modo atteso e qual sia l’effetto di altri fattori, controllando per l’obiettivo specifico. </a:t>
            </a:r>
            <a:r>
              <a:rPr lang="it-IT" u="sng" dirty="0"/>
              <a:t>Domanda tipica</a:t>
            </a:r>
            <a:r>
              <a:rPr lang="it-IT" dirty="0"/>
              <a:t>: Quanto sono giustificati gli obiettivi del programma rispetto ai bisogni?</a:t>
            </a:r>
          </a:p>
          <a:p>
            <a:r>
              <a:rPr lang="it-IT" dirty="0"/>
              <a:t>L’</a:t>
            </a:r>
            <a:r>
              <a:rPr lang="it-IT" b="1" dirty="0"/>
              <a:t>efficacia</a:t>
            </a:r>
            <a:r>
              <a:rPr lang="it-IT" dirty="0"/>
              <a:t>. I criteri devono essere in grado di valutare se gli </a:t>
            </a:r>
            <a:r>
              <a:rPr lang="it-IT" dirty="0">
                <a:solidFill>
                  <a:srgbClr val="FF0000"/>
                </a:solidFill>
              </a:rPr>
              <a:t>obiettivi</a:t>
            </a:r>
            <a:r>
              <a:rPr lang="it-IT" dirty="0"/>
              <a:t> formulati nel programma </a:t>
            </a:r>
            <a:r>
              <a:rPr lang="it-IT" dirty="0">
                <a:solidFill>
                  <a:srgbClr val="FF0000"/>
                </a:solidFill>
              </a:rPr>
              <a:t>siano stati raggiunti</a:t>
            </a:r>
            <a:r>
              <a:rPr lang="it-IT" dirty="0"/>
              <a:t>. Anche qui ci si deve chiedere quanto appropriate siano le soluzioni scelte, quali sono state le difficoltà e quali i successi e l’effetto di fattori esterni. Qui si valuta l’impatto che può essere attribuito all’intervento. </a:t>
            </a:r>
            <a:r>
              <a:rPr lang="it-IT" u="sng" dirty="0"/>
              <a:t>Domande:</a:t>
            </a:r>
            <a:r>
              <a:rPr lang="it-IT" dirty="0"/>
              <a:t> Quanta parte degli obiettivi è stata raggiunta? Gli strumenti e gli interventi adottati hanno prodotto gli effetti attesi? Si sarebbero potuti ottenere risultati migliori impiegando altri strumenti? Quali risultati sono stati realizzati?</a:t>
            </a:r>
          </a:p>
        </p:txBody>
      </p:sp>
      <p:sp>
        <p:nvSpPr>
          <p:cNvPr id="3" name="Segnaposto numero diapositiva 2">
            <a:extLst>
              <a:ext uri="{FF2B5EF4-FFF2-40B4-BE49-F238E27FC236}">
                <a16:creationId xmlns:a16="http://schemas.microsoft.com/office/drawing/2014/main" id="{AF9C6290-450B-49B7-82B6-2A75365EF0AA}"/>
              </a:ext>
            </a:extLst>
          </p:cNvPr>
          <p:cNvSpPr>
            <a:spLocks noGrp="1"/>
          </p:cNvSpPr>
          <p:nvPr>
            <p:ph type="sldNum" sz="quarter" idx="12"/>
          </p:nvPr>
        </p:nvSpPr>
        <p:spPr/>
        <p:txBody>
          <a:bodyPr/>
          <a:lstStyle/>
          <a:p>
            <a:fld id="{F7216446-8A82-42AB-88DB-297A75627E0A}" type="slidenum">
              <a:rPr lang="en-US" smtClean="0"/>
              <a:t>46</a:t>
            </a:fld>
            <a:endParaRPr lang="en-US"/>
          </a:p>
        </p:txBody>
      </p:sp>
    </p:spTree>
    <p:extLst>
      <p:ext uri="{BB962C8B-B14F-4D97-AF65-F5344CB8AC3E}">
        <p14:creationId xmlns:p14="http://schemas.microsoft.com/office/powerpoint/2010/main" val="25182308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6AEBE4-B893-48AB-B693-17A9755B20E3}"/>
              </a:ext>
            </a:extLst>
          </p:cNvPr>
          <p:cNvSpPr>
            <a:spLocks noGrp="1"/>
          </p:cNvSpPr>
          <p:nvPr>
            <p:ph type="title"/>
          </p:nvPr>
        </p:nvSpPr>
        <p:spPr/>
        <p:txBody>
          <a:bodyPr/>
          <a:lstStyle/>
          <a:p>
            <a:r>
              <a:rPr lang="it-IT" dirty="0"/>
              <a:t>I criteri di valutazione (commenti al grafico)</a:t>
            </a:r>
          </a:p>
        </p:txBody>
      </p:sp>
      <p:sp>
        <p:nvSpPr>
          <p:cNvPr id="3" name="Segnaposto contenuto 2">
            <a:extLst>
              <a:ext uri="{FF2B5EF4-FFF2-40B4-BE49-F238E27FC236}">
                <a16:creationId xmlns:a16="http://schemas.microsoft.com/office/drawing/2014/main" id="{9621451B-3B87-498A-87F4-28E526DE9C8C}"/>
              </a:ext>
            </a:extLst>
          </p:cNvPr>
          <p:cNvSpPr>
            <a:spLocks noGrp="1"/>
          </p:cNvSpPr>
          <p:nvPr>
            <p:ph idx="1"/>
          </p:nvPr>
        </p:nvSpPr>
        <p:spPr/>
        <p:txBody>
          <a:bodyPr>
            <a:normAutofit fontScale="85000" lnSpcReduction="10000"/>
          </a:bodyPr>
          <a:lstStyle/>
          <a:p>
            <a:r>
              <a:rPr lang="it-IT" dirty="0"/>
              <a:t>L’</a:t>
            </a:r>
            <a:r>
              <a:rPr lang="it-IT" b="1" dirty="0"/>
              <a:t>efficienza</a:t>
            </a:r>
            <a:r>
              <a:rPr lang="it-IT" dirty="0"/>
              <a:t>. Si confrontano i </a:t>
            </a:r>
            <a:r>
              <a:rPr lang="it-IT" dirty="0">
                <a:solidFill>
                  <a:srgbClr val="FF0000"/>
                </a:solidFill>
              </a:rPr>
              <a:t>risultati effettivi </a:t>
            </a:r>
            <a:r>
              <a:rPr lang="it-IT" dirty="0"/>
              <a:t>e gli input o </a:t>
            </a:r>
            <a:r>
              <a:rPr lang="it-IT" dirty="0">
                <a:solidFill>
                  <a:srgbClr val="FF0000"/>
                </a:solidFill>
              </a:rPr>
              <a:t>risorse impegnate </a:t>
            </a:r>
            <a:r>
              <a:rPr lang="it-IT" dirty="0"/>
              <a:t>(qui il sinonimo è minimizzazione dei costi) nella valutazione in itinere ed ex-post. </a:t>
            </a:r>
            <a:r>
              <a:rPr lang="it-IT" u="sng" dirty="0"/>
              <a:t>Domanda</a:t>
            </a:r>
            <a:r>
              <a:rPr lang="it-IT" dirty="0"/>
              <a:t>: Il risultato programmato è stato raggiunto al minimo costo?</a:t>
            </a:r>
          </a:p>
          <a:p>
            <a:r>
              <a:rPr lang="it-IT" b="1" dirty="0"/>
              <a:t>L’utilità o sostenibilità</a:t>
            </a:r>
            <a:r>
              <a:rPr lang="it-IT" dirty="0"/>
              <a:t>. Il criterio dell’utilità non fa riferimento agli obiettivi ufficiali del programma, ma è posto in relazione alla </a:t>
            </a:r>
            <a:r>
              <a:rPr lang="it-IT" dirty="0">
                <a:solidFill>
                  <a:srgbClr val="FF0000"/>
                </a:solidFill>
              </a:rPr>
              <a:t>soddisfazione di bisogni </a:t>
            </a:r>
            <a:r>
              <a:rPr lang="it-IT" dirty="0"/>
              <a:t>economici e sociali, coinvolgendo anche parti terze nella valutazione che abbiano ottenuto un beneficio dall’intervento (stakeholder). La </a:t>
            </a:r>
            <a:r>
              <a:rPr lang="it-IT" u="sng" dirty="0"/>
              <a:t>sostenibilità fa riferimento invece alla </a:t>
            </a:r>
            <a:r>
              <a:rPr lang="it-IT" u="sng" dirty="0">
                <a:solidFill>
                  <a:srgbClr val="FF0000"/>
                </a:solidFill>
              </a:rPr>
              <a:t>durata presumibile dell’effetto ottenuto </a:t>
            </a:r>
            <a:r>
              <a:rPr lang="it-IT" dirty="0"/>
              <a:t>rispetto al cambiamento istituzionale o socio-economico, più che riferirsi alla conservazione dell’ambiente per le generazioni future. </a:t>
            </a:r>
            <a:r>
              <a:rPr lang="it-IT" u="sng" dirty="0"/>
              <a:t>Domande</a:t>
            </a:r>
            <a:r>
              <a:rPr lang="it-IT" dirty="0"/>
              <a:t>:  (utilità) </a:t>
            </a:r>
            <a:r>
              <a:rPr lang="it-IT" u="sng" dirty="0"/>
              <a:t>gli effetti attesi o inattesi sono stati giudicati soddisfacenti dai beneficiari diretti e indiretti</a:t>
            </a:r>
            <a:r>
              <a:rPr lang="it-IT" dirty="0"/>
              <a:t>? (sostenibilità) I risultati ottenuti, ivi compresi i cambiamenti istituzionali sono duraturi? Continueranno anche in assenza di fondi? Cosa rimane dell’intervento dopo 3 anni?</a:t>
            </a:r>
          </a:p>
          <a:p>
            <a:endParaRPr lang="it-IT" dirty="0"/>
          </a:p>
        </p:txBody>
      </p:sp>
      <p:sp>
        <p:nvSpPr>
          <p:cNvPr id="4" name="Segnaposto numero diapositiva 3">
            <a:extLst>
              <a:ext uri="{FF2B5EF4-FFF2-40B4-BE49-F238E27FC236}">
                <a16:creationId xmlns:a16="http://schemas.microsoft.com/office/drawing/2014/main" id="{231B2113-9AF3-4E7C-B35F-9AE03BE92BDD}"/>
              </a:ext>
            </a:extLst>
          </p:cNvPr>
          <p:cNvSpPr>
            <a:spLocks noGrp="1"/>
          </p:cNvSpPr>
          <p:nvPr>
            <p:ph type="sldNum" sz="quarter" idx="12"/>
          </p:nvPr>
        </p:nvSpPr>
        <p:spPr/>
        <p:txBody>
          <a:bodyPr/>
          <a:lstStyle/>
          <a:p>
            <a:fld id="{F7216446-8A82-42AB-88DB-297A75627E0A}" type="slidenum">
              <a:rPr lang="en-US" smtClean="0"/>
              <a:t>47</a:t>
            </a:fld>
            <a:endParaRPr lang="en-US"/>
          </a:p>
        </p:txBody>
      </p:sp>
    </p:spTree>
    <p:extLst>
      <p:ext uri="{BB962C8B-B14F-4D97-AF65-F5344CB8AC3E}">
        <p14:creationId xmlns:p14="http://schemas.microsoft.com/office/powerpoint/2010/main" val="22164015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livelli di Valutazione e le tecniche relative</a:t>
            </a:r>
            <a:endParaRPr lang="en-US" dirty="0"/>
          </a:p>
        </p:txBody>
      </p:sp>
      <p:sp>
        <p:nvSpPr>
          <p:cNvPr id="9" name="Segnaposto contenuto 8"/>
          <p:cNvSpPr>
            <a:spLocks noGrp="1"/>
          </p:cNvSpPr>
          <p:nvPr>
            <p:ph idx="1"/>
          </p:nvPr>
        </p:nvSpPr>
        <p:spPr>
          <a:xfrm>
            <a:off x="2763774" y="4504659"/>
            <a:ext cx="6664452" cy="1841119"/>
          </a:xfrm>
        </p:spPr>
        <p:txBody>
          <a:bodyPr/>
          <a:lstStyle/>
          <a:p>
            <a:r>
              <a:rPr lang="it-IT" dirty="0"/>
              <a:t>Analisi Costi Benefici (ACB)</a:t>
            </a:r>
          </a:p>
          <a:p>
            <a:r>
              <a:rPr lang="it-IT" dirty="0"/>
              <a:t>Analisi Costi Ricavi (ACR)</a:t>
            </a:r>
          </a:p>
          <a:p>
            <a:r>
              <a:rPr lang="en-US" dirty="0" err="1"/>
              <a:t>Analisi</a:t>
            </a:r>
            <a:r>
              <a:rPr lang="en-US" dirty="0"/>
              <a:t> </a:t>
            </a:r>
            <a:r>
              <a:rPr lang="en-US" dirty="0" err="1"/>
              <a:t>Multicriterio-Multiobiettivo</a:t>
            </a:r>
            <a:r>
              <a:rPr lang="en-US" dirty="0"/>
              <a:t> (AMC)</a:t>
            </a:r>
          </a:p>
        </p:txBody>
      </p:sp>
      <p:sp>
        <p:nvSpPr>
          <p:cNvPr id="4" name="Callout con freccia in giù 3"/>
          <p:cNvSpPr/>
          <p:nvPr/>
        </p:nvSpPr>
        <p:spPr>
          <a:xfrm>
            <a:off x="1295400" y="2303336"/>
            <a:ext cx="1965960" cy="106165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Rilevanza/ Coerenza</a:t>
            </a:r>
          </a:p>
        </p:txBody>
      </p:sp>
      <p:sp>
        <p:nvSpPr>
          <p:cNvPr id="5" name="Callout con freccia in giù 4"/>
          <p:cNvSpPr/>
          <p:nvPr/>
        </p:nvSpPr>
        <p:spPr>
          <a:xfrm>
            <a:off x="8999220" y="2316694"/>
            <a:ext cx="1965960" cy="106165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Sostenibilità</a:t>
            </a:r>
          </a:p>
        </p:txBody>
      </p:sp>
      <p:sp>
        <p:nvSpPr>
          <p:cNvPr id="6" name="Callout con freccia in giù 5"/>
          <p:cNvSpPr/>
          <p:nvPr/>
        </p:nvSpPr>
        <p:spPr>
          <a:xfrm>
            <a:off x="3908842" y="2299527"/>
            <a:ext cx="1965960" cy="106165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Efficacia</a:t>
            </a:r>
            <a:endParaRPr lang="en-US" sz="2400" dirty="0"/>
          </a:p>
        </p:txBody>
      </p:sp>
      <p:sp>
        <p:nvSpPr>
          <p:cNvPr id="7" name="Callout con freccia in giù 6"/>
          <p:cNvSpPr/>
          <p:nvPr/>
        </p:nvSpPr>
        <p:spPr>
          <a:xfrm>
            <a:off x="6565828" y="2316694"/>
            <a:ext cx="1965960" cy="106165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Efficienza</a:t>
            </a:r>
            <a:endParaRPr lang="en-US" sz="2400" dirty="0"/>
          </a:p>
        </p:txBody>
      </p:sp>
      <p:sp>
        <p:nvSpPr>
          <p:cNvPr id="8" name="Segnaposto numero diapositiva 7"/>
          <p:cNvSpPr>
            <a:spLocks noGrp="1"/>
          </p:cNvSpPr>
          <p:nvPr>
            <p:ph type="sldNum" sz="quarter" idx="12"/>
          </p:nvPr>
        </p:nvSpPr>
        <p:spPr/>
        <p:txBody>
          <a:bodyPr/>
          <a:lstStyle/>
          <a:p>
            <a:fld id="{F7216446-8A82-42AB-88DB-297A75627E0A}" type="slidenum">
              <a:rPr lang="en-US" smtClean="0"/>
              <a:t>48</a:t>
            </a:fld>
            <a:endParaRPr lang="en-US"/>
          </a:p>
        </p:txBody>
      </p:sp>
      <p:sp>
        <p:nvSpPr>
          <p:cNvPr id="10" name="CasellaDiTesto 9"/>
          <p:cNvSpPr txBox="1"/>
          <p:nvPr/>
        </p:nvSpPr>
        <p:spPr>
          <a:xfrm>
            <a:off x="4942332" y="1540192"/>
            <a:ext cx="1472184"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sz="3200" dirty="0"/>
              <a:t>LIVELLI</a:t>
            </a:r>
            <a:endParaRPr lang="en-US" sz="3200" dirty="0"/>
          </a:p>
        </p:txBody>
      </p:sp>
      <p:sp>
        <p:nvSpPr>
          <p:cNvPr id="11" name="CasellaDiTesto 10"/>
          <p:cNvSpPr txBox="1"/>
          <p:nvPr/>
        </p:nvSpPr>
        <p:spPr>
          <a:xfrm>
            <a:off x="4754880" y="3628484"/>
            <a:ext cx="1847088"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sz="3200" dirty="0"/>
              <a:t>TECNICHE</a:t>
            </a:r>
            <a:endParaRPr lang="en-US" sz="3200" dirty="0"/>
          </a:p>
        </p:txBody>
      </p:sp>
    </p:spTree>
    <p:extLst>
      <p:ext uri="{BB962C8B-B14F-4D97-AF65-F5344CB8AC3E}">
        <p14:creationId xmlns:p14="http://schemas.microsoft.com/office/powerpoint/2010/main" val="548004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La programmazione europea: il decentramento per fasi</a:t>
            </a:r>
            <a:endParaRPr lang="en-US" dirty="0"/>
          </a:p>
        </p:txBody>
      </p:sp>
      <p:sp>
        <p:nvSpPr>
          <p:cNvPr id="4" name="Segnaposto contenuto 3"/>
          <p:cNvSpPr>
            <a:spLocks noGrp="1"/>
          </p:cNvSpPr>
          <p:nvPr>
            <p:ph idx="1"/>
          </p:nvPr>
        </p:nvSpPr>
        <p:spPr/>
        <p:txBody>
          <a:bodyPr/>
          <a:lstStyle/>
          <a:p>
            <a:r>
              <a:rPr lang="it-IT" dirty="0"/>
              <a:t>Gli </a:t>
            </a:r>
            <a:r>
              <a:rPr lang="it-IT" b="1" dirty="0"/>
              <a:t>obiettivi generali </a:t>
            </a:r>
            <a:r>
              <a:rPr lang="it-IT" dirty="0"/>
              <a:t>sono il fulcro dell’intervento e sono posti a </a:t>
            </a:r>
            <a:r>
              <a:rPr lang="it-IT" u="sng" dirty="0"/>
              <a:t>livello dell’UE </a:t>
            </a:r>
            <a:r>
              <a:rPr lang="it-IT" dirty="0"/>
              <a:t>o </a:t>
            </a:r>
            <a:r>
              <a:rPr lang="it-IT" u="sng" dirty="0"/>
              <a:t>al più nazionale</a:t>
            </a:r>
          </a:p>
          <a:p>
            <a:r>
              <a:rPr lang="it-IT" dirty="0"/>
              <a:t>I </a:t>
            </a:r>
            <a:r>
              <a:rPr lang="it-IT" b="1" dirty="0"/>
              <a:t>programmi operativi </a:t>
            </a:r>
            <a:r>
              <a:rPr lang="it-IT" dirty="0"/>
              <a:t>(o realizzazioni) sono declinati a </a:t>
            </a:r>
            <a:r>
              <a:rPr lang="it-IT" u="sng" dirty="0"/>
              <a:t>livello regionale</a:t>
            </a:r>
            <a:r>
              <a:rPr lang="it-IT" dirty="0"/>
              <a:t> e la loro attuazione a livello </a:t>
            </a:r>
            <a:r>
              <a:rPr lang="it-IT" u="sng" dirty="0"/>
              <a:t>sub-regionale</a:t>
            </a:r>
            <a:r>
              <a:rPr lang="it-IT" dirty="0"/>
              <a:t>: problemi di coordinamento</a:t>
            </a:r>
          </a:p>
          <a:p>
            <a:r>
              <a:rPr lang="it-IT" dirty="0"/>
              <a:t>La </a:t>
            </a:r>
            <a:r>
              <a:rPr lang="it-IT" b="1" dirty="0"/>
              <a:t>valutazione</a:t>
            </a:r>
            <a:r>
              <a:rPr lang="it-IT" dirty="0"/>
              <a:t> ha molteplici scopi, come già sottolineato in precedenza, non solo quelli di verificare gli effetti in senso allocativo (efficienza), di stabilizzazione (efficacia) e distributivo (coerenza/rilevanza e sostenibilità) e viene effettuata a tutti i livelli: UE, nazionale, regionale….</a:t>
            </a:r>
            <a:endParaRPr lang="en-US" dirty="0"/>
          </a:p>
        </p:txBody>
      </p:sp>
      <p:sp>
        <p:nvSpPr>
          <p:cNvPr id="5" name="Segnaposto numero diapositiva 4"/>
          <p:cNvSpPr>
            <a:spLocks noGrp="1"/>
          </p:cNvSpPr>
          <p:nvPr>
            <p:ph type="sldNum" sz="quarter" idx="12"/>
          </p:nvPr>
        </p:nvSpPr>
        <p:spPr/>
        <p:txBody>
          <a:bodyPr/>
          <a:lstStyle/>
          <a:p>
            <a:fld id="{F7216446-8A82-42AB-88DB-297A75627E0A}" type="slidenum">
              <a:rPr lang="en-US" smtClean="0"/>
              <a:t>49</a:t>
            </a:fld>
            <a:endParaRPr lang="en-US"/>
          </a:p>
        </p:txBody>
      </p:sp>
    </p:spTree>
    <p:extLst>
      <p:ext uri="{BB962C8B-B14F-4D97-AF65-F5344CB8AC3E}">
        <p14:creationId xmlns:p14="http://schemas.microsoft.com/office/powerpoint/2010/main" val="2234591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F8E5187-70E5-40A7-9695-A7401769DEF9}"/>
              </a:ext>
            </a:extLst>
          </p:cNvPr>
          <p:cNvSpPr>
            <a:spLocks noGrp="1"/>
          </p:cNvSpPr>
          <p:nvPr>
            <p:ph type="title"/>
          </p:nvPr>
        </p:nvSpPr>
        <p:spPr/>
        <p:txBody>
          <a:bodyPr/>
          <a:lstStyle/>
          <a:p>
            <a:r>
              <a:rPr lang="it-IT" dirty="0"/>
              <a:t>Approfondimento: gli indici di distribuzione e di crescita</a:t>
            </a:r>
          </a:p>
        </p:txBody>
      </p:sp>
      <p:sp>
        <p:nvSpPr>
          <p:cNvPr id="5" name="Segnaposto testo 4">
            <a:extLst>
              <a:ext uri="{FF2B5EF4-FFF2-40B4-BE49-F238E27FC236}">
                <a16:creationId xmlns:a16="http://schemas.microsoft.com/office/drawing/2014/main" id="{7BEE386B-BE92-4865-B6B7-BD9FD50207E6}"/>
              </a:ext>
            </a:extLst>
          </p:cNvPr>
          <p:cNvSpPr>
            <a:spLocks noGrp="1"/>
          </p:cNvSpPr>
          <p:nvPr>
            <p:ph type="body" idx="1"/>
          </p:nvPr>
        </p:nvSpPr>
        <p:spPr/>
        <p:txBody>
          <a:bodyPr/>
          <a:lstStyle/>
          <a:p>
            <a:r>
              <a:rPr lang="it-IT" dirty="0"/>
              <a:t>Qualche applicazione</a:t>
            </a:r>
          </a:p>
        </p:txBody>
      </p:sp>
    </p:spTree>
    <p:extLst>
      <p:ext uri="{BB962C8B-B14F-4D97-AF65-F5344CB8AC3E}">
        <p14:creationId xmlns:p14="http://schemas.microsoft.com/office/powerpoint/2010/main" val="14497981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871ECF-6F2B-440D-B3DF-779A11B796F0}"/>
              </a:ext>
            </a:extLst>
          </p:cNvPr>
          <p:cNvSpPr>
            <a:spLocks noGrp="1"/>
          </p:cNvSpPr>
          <p:nvPr>
            <p:ph type="title"/>
          </p:nvPr>
        </p:nvSpPr>
        <p:spPr/>
        <p:txBody>
          <a:bodyPr/>
          <a:lstStyle/>
          <a:p>
            <a:r>
              <a:rPr lang="it-IT" dirty="0"/>
              <a:t>Criteri validi, ma metodi di valutazione che cambiano</a:t>
            </a:r>
          </a:p>
        </p:txBody>
      </p:sp>
      <p:sp>
        <p:nvSpPr>
          <p:cNvPr id="3" name="Segnaposto contenuto 2">
            <a:extLst>
              <a:ext uri="{FF2B5EF4-FFF2-40B4-BE49-F238E27FC236}">
                <a16:creationId xmlns:a16="http://schemas.microsoft.com/office/drawing/2014/main" id="{E2F8DEF5-1D33-4AA3-8AA1-27262CA18093}"/>
              </a:ext>
            </a:extLst>
          </p:cNvPr>
          <p:cNvSpPr>
            <a:spLocks noGrp="1"/>
          </p:cNvSpPr>
          <p:nvPr>
            <p:ph idx="1"/>
          </p:nvPr>
        </p:nvSpPr>
        <p:spPr/>
        <p:txBody>
          <a:bodyPr>
            <a:normAutofit/>
          </a:bodyPr>
          <a:lstStyle/>
          <a:p>
            <a:r>
              <a:rPr lang="it-IT" dirty="0"/>
              <a:t>Come già indicato in precedenza oggi i metodi di valutazione dell’efficacia ed efficienza degli interventi di PE a livello europeo si basano certamente su </a:t>
            </a:r>
          </a:p>
          <a:p>
            <a:pPr lvl="1"/>
            <a:r>
              <a:rPr lang="it-IT" dirty="0">
                <a:solidFill>
                  <a:srgbClr val="FF0000"/>
                </a:solidFill>
              </a:rPr>
              <a:t>modelli di previsione </a:t>
            </a:r>
            <a:r>
              <a:rPr lang="it-IT" dirty="0"/>
              <a:t>e </a:t>
            </a:r>
            <a:r>
              <a:rPr lang="it-IT" b="1" dirty="0"/>
              <a:t>simulazione econometrica</a:t>
            </a:r>
            <a:r>
              <a:rPr lang="it-IT" dirty="0"/>
              <a:t>, ma anche</a:t>
            </a:r>
          </a:p>
          <a:p>
            <a:pPr lvl="1"/>
            <a:r>
              <a:rPr lang="it-IT" dirty="0"/>
              <a:t>sulla diffusione di </a:t>
            </a:r>
            <a:r>
              <a:rPr lang="it-IT" dirty="0">
                <a:solidFill>
                  <a:srgbClr val="FF0000"/>
                </a:solidFill>
              </a:rPr>
              <a:t>indicatori</a:t>
            </a:r>
            <a:r>
              <a:rPr lang="it-IT" dirty="0"/>
              <a:t> che necessitano della predisposizione di </a:t>
            </a:r>
            <a:r>
              <a:rPr lang="it-IT" b="1" dirty="0"/>
              <a:t>banche dati e di metodi di analisi costi-benefici e costi-efficacia </a:t>
            </a:r>
            <a:r>
              <a:rPr lang="it-IT" dirty="0"/>
              <a:t>in primis, ma anche </a:t>
            </a:r>
          </a:p>
          <a:p>
            <a:pPr lvl="1"/>
            <a:r>
              <a:rPr lang="it-IT" dirty="0"/>
              <a:t>di </a:t>
            </a:r>
            <a:r>
              <a:rPr lang="it-IT" dirty="0">
                <a:solidFill>
                  <a:srgbClr val="FF0000"/>
                </a:solidFill>
              </a:rPr>
              <a:t>modelli di valutazione controfattuale </a:t>
            </a:r>
            <a:r>
              <a:rPr lang="it-IT" dirty="0"/>
              <a:t>per la </a:t>
            </a:r>
            <a:r>
              <a:rPr lang="it-IT" b="1" dirty="0"/>
              <a:t>valutazione d’impatto</a:t>
            </a:r>
          </a:p>
        </p:txBody>
      </p:sp>
      <p:sp>
        <p:nvSpPr>
          <p:cNvPr id="4" name="Segnaposto numero diapositiva 3">
            <a:extLst>
              <a:ext uri="{FF2B5EF4-FFF2-40B4-BE49-F238E27FC236}">
                <a16:creationId xmlns:a16="http://schemas.microsoft.com/office/drawing/2014/main" id="{283E88EC-C52A-4B93-A618-38186292784D}"/>
              </a:ext>
            </a:extLst>
          </p:cNvPr>
          <p:cNvSpPr>
            <a:spLocks noGrp="1"/>
          </p:cNvSpPr>
          <p:nvPr>
            <p:ph type="sldNum" sz="quarter" idx="12"/>
          </p:nvPr>
        </p:nvSpPr>
        <p:spPr/>
        <p:txBody>
          <a:bodyPr/>
          <a:lstStyle/>
          <a:p>
            <a:fld id="{F7216446-8A82-42AB-88DB-297A75627E0A}" type="slidenum">
              <a:rPr lang="en-US" smtClean="0"/>
              <a:t>50</a:t>
            </a:fld>
            <a:endParaRPr lang="en-US"/>
          </a:p>
        </p:txBody>
      </p:sp>
    </p:spTree>
    <p:extLst>
      <p:ext uri="{BB962C8B-B14F-4D97-AF65-F5344CB8AC3E}">
        <p14:creationId xmlns:p14="http://schemas.microsoft.com/office/powerpoint/2010/main" val="2255041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781403-93A1-4F84-9A75-4E7CC714DA5A}"/>
              </a:ext>
            </a:extLst>
          </p:cNvPr>
          <p:cNvSpPr>
            <a:spLocks noGrp="1"/>
          </p:cNvSpPr>
          <p:nvPr>
            <p:ph type="title"/>
          </p:nvPr>
        </p:nvSpPr>
        <p:spPr/>
        <p:txBody>
          <a:bodyPr/>
          <a:lstStyle/>
          <a:p>
            <a:r>
              <a:rPr lang="it-IT" dirty="0"/>
              <a:t>I documenti fondamentali e i dati UE</a:t>
            </a:r>
          </a:p>
        </p:txBody>
      </p:sp>
      <p:sp>
        <p:nvSpPr>
          <p:cNvPr id="3" name="Segnaposto contenuto 2">
            <a:extLst>
              <a:ext uri="{FF2B5EF4-FFF2-40B4-BE49-F238E27FC236}">
                <a16:creationId xmlns:a16="http://schemas.microsoft.com/office/drawing/2014/main" id="{9AA8BF60-9157-4AA4-84AF-43AA5D3085E4}"/>
              </a:ext>
            </a:extLst>
          </p:cNvPr>
          <p:cNvSpPr>
            <a:spLocks noGrp="1"/>
          </p:cNvSpPr>
          <p:nvPr>
            <p:ph idx="1"/>
          </p:nvPr>
        </p:nvSpPr>
        <p:spPr/>
        <p:txBody>
          <a:bodyPr>
            <a:normAutofit fontScale="85000" lnSpcReduction="10000"/>
          </a:bodyPr>
          <a:lstStyle/>
          <a:p>
            <a:r>
              <a:rPr lang="it-IT" dirty="0"/>
              <a:t>Nel sito della CE sulla valutazione del Programma 2014-20 si trova un documento di sintesi che serve da guida per la valutazione d’impatto della PE (dal 2004 e revisionato nel 2014, basato sulla revisione del manuale/sito EVALSED) da cui abbiamo tratto i criteri: </a:t>
            </a:r>
            <a:r>
              <a:rPr lang="en-GB" dirty="0" err="1">
                <a:hlinkClick r:id="rId2"/>
              </a:rPr>
              <a:t>Evalsed</a:t>
            </a:r>
            <a:r>
              <a:rPr lang="en-GB" dirty="0">
                <a:hlinkClick r:id="rId2"/>
              </a:rPr>
              <a:t>, the resource for the Evaluation of Socio-Economic Development - Publications Office of the EU (europa.eu)</a:t>
            </a:r>
            <a:r>
              <a:rPr lang="en-GB" dirty="0"/>
              <a:t> </a:t>
            </a:r>
            <a:r>
              <a:rPr lang="it-IT" dirty="0"/>
              <a:t>e </a:t>
            </a:r>
          </a:p>
          <a:p>
            <a:r>
              <a:rPr lang="it-IT" dirty="0"/>
              <a:t>il </a:t>
            </a:r>
            <a:r>
              <a:rPr lang="en-US" dirty="0" err="1"/>
              <a:t>Portale</a:t>
            </a:r>
            <a:r>
              <a:rPr lang="en-US" dirty="0"/>
              <a:t> </a:t>
            </a:r>
            <a:r>
              <a:rPr lang="en-US" dirty="0" err="1"/>
              <a:t>dedicato</a:t>
            </a:r>
            <a:r>
              <a:rPr lang="en-US" dirty="0"/>
              <a:t> (</a:t>
            </a:r>
            <a:r>
              <a:rPr lang="en-US" dirty="0" err="1"/>
              <a:t>valutazione</a:t>
            </a:r>
            <a:r>
              <a:rPr lang="en-US" dirty="0"/>
              <a:t> ex-ante, in </a:t>
            </a:r>
            <a:r>
              <a:rPr lang="en-US" dirty="0" err="1"/>
              <a:t>itinere</a:t>
            </a:r>
            <a:r>
              <a:rPr lang="en-US" dirty="0"/>
              <a:t> ed ex-post) per le single </a:t>
            </a:r>
            <a:r>
              <a:rPr lang="en-US" dirty="0" err="1"/>
              <a:t>politiche</a:t>
            </a:r>
            <a:r>
              <a:rPr lang="en-US" dirty="0"/>
              <a:t> e per I </a:t>
            </a:r>
            <a:r>
              <a:rPr lang="en-US" dirty="0" err="1"/>
              <a:t>programmi</a:t>
            </a:r>
            <a:r>
              <a:rPr lang="en-US" dirty="0"/>
              <a:t> </a:t>
            </a:r>
            <a:r>
              <a:rPr lang="en-US" dirty="0" err="1"/>
              <a:t>nazionali</a:t>
            </a:r>
            <a:r>
              <a:rPr lang="en-US" dirty="0"/>
              <a:t>, molto </a:t>
            </a:r>
            <a:r>
              <a:rPr lang="en-US" dirty="0" err="1"/>
              <a:t>importante</a:t>
            </a:r>
            <a:r>
              <a:rPr lang="en-US" dirty="0"/>
              <a:t> è </a:t>
            </a:r>
            <a:r>
              <a:rPr lang="en-US" dirty="0" err="1"/>
              <a:t>quello</a:t>
            </a:r>
            <a:r>
              <a:rPr lang="en-US" dirty="0"/>
              <a:t> per la </a:t>
            </a:r>
            <a:r>
              <a:rPr lang="en-US" dirty="0" err="1"/>
              <a:t>politica</a:t>
            </a:r>
            <a:r>
              <a:rPr lang="en-US" dirty="0"/>
              <a:t> di </a:t>
            </a:r>
            <a:r>
              <a:rPr lang="en-US" dirty="0" err="1"/>
              <a:t>coesione</a:t>
            </a:r>
            <a:r>
              <a:rPr lang="en-US" dirty="0"/>
              <a:t>: </a:t>
            </a:r>
            <a:r>
              <a:rPr lang="en-US" dirty="0">
                <a:hlinkClick r:id="rId3"/>
              </a:rPr>
              <a:t>https://ec.europa.eu/regional_policy/policy/evaluations/ec_en</a:t>
            </a:r>
            <a:endParaRPr lang="it-IT" dirty="0"/>
          </a:p>
          <a:p>
            <a:r>
              <a:rPr lang="it-IT" dirty="0"/>
              <a:t>Quello per la nuova </a:t>
            </a:r>
            <a:r>
              <a:rPr lang="it-IT" dirty="0">
                <a:hlinkClick r:id="rId4"/>
              </a:rPr>
              <a:t>programmazione 2021-2027</a:t>
            </a:r>
            <a:endParaRPr lang="it-IT" dirty="0"/>
          </a:p>
          <a:p>
            <a:r>
              <a:rPr lang="it-IT" dirty="0"/>
              <a:t>Che mette a disposizione anche un sito nel quale troviamo i dati: </a:t>
            </a:r>
            <a:r>
              <a:rPr lang="it-IT" dirty="0" err="1">
                <a:hlinkClick r:id="rId5"/>
              </a:rPr>
              <a:t>Cohesiondata</a:t>
            </a:r>
            <a:r>
              <a:rPr lang="it-IT" dirty="0"/>
              <a:t> anche per tutti i paesi e il rimando al </a:t>
            </a:r>
            <a:r>
              <a:rPr lang="en-US" dirty="0" err="1">
                <a:hlinkClick r:id="rId6"/>
              </a:rPr>
              <a:t>portale</a:t>
            </a:r>
            <a:r>
              <a:rPr lang="en-US" dirty="0">
                <a:hlinkClick r:id="rId6"/>
              </a:rPr>
              <a:t> </a:t>
            </a:r>
            <a:r>
              <a:rPr lang="en-US" dirty="0" err="1">
                <a:hlinkClick r:id="rId6"/>
              </a:rPr>
              <a:t>italiano</a:t>
            </a:r>
            <a:r>
              <a:rPr lang="en-US" dirty="0"/>
              <a:t> (</a:t>
            </a:r>
            <a:r>
              <a:rPr lang="en-US" dirty="0" err="1"/>
              <a:t>già</a:t>
            </a:r>
            <a:r>
              <a:rPr lang="en-US" dirty="0"/>
              <a:t> </a:t>
            </a:r>
            <a:r>
              <a:rPr lang="en-US" dirty="0" err="1"/>
              <a:t>visitato</a:t>
            </a:r>
            <a:r>
              <a:rPr lang="en-US" dirty="0"/>
              <a:t> </a:t>
            </a:r>
            <a:r>
              <a:rPr lang="en-US" dirty="0" err="1"/>
              <a:t>nelle</a:t>
            </a:r>
            <a:r>
              <a:rPr lang="en-US" dirty="0"/>
              <a:t> </a:t>
            </a:r>
            <a:r>
              <a:rPr lang="en-US" dirty="0" err="1"/>
              <a:t>lezioni</a:t>
            </a:r>
            <a:r>
              <a:rPr lang="en-US" dirty="0"/>
              <a:t> </a:t>
            </a:r>
            <a:r>
              <a:rPr lang="en-US" dirty="0" err="1"/>
              <a:t>precedenti</a:t>
            </a:r>
            <a:r>
              <a:rPr lang="en-US" dirty="0"/>
              <a:t>)</a:t>
            </a:r>
            <a:endParaRPr lang="it-IT" dirty="0"/>
          </a:p>
        </p:txBody>
      </p:sp>
      <p:sp>
        <p:nvSpPr>
          <p:cNvPr id="4" name="Segnaposto numero diapositiva 3">
            <a:extLst>
              <a:ext uri="{FF2B5EF4-FFF2-40B4-BE49-F238E27FC236}">
                <a16:creationId xmlns:a16="http://schemas.microsoft.com/office/drawing/2014/main" id="{2B7483C3-2273-46EE-A559-DB3A8F6B5212}"/>
              </a:ext>
            </a:extLst>
          </p:cNvPr>
          <p:cNvSpPr>
            <a:spLocks noGrp="1"/>
          </p:cNvSpPr>
          <p:nvPr>
            <p:ph type="sldNum" sz="quarter" idx="12"/>
          </p:nvPr>
        </p:nvSpPr>
        <p:spPr/>
        <p:txBody>
          <a:bodyPr/>
          <a:lstStyle/>
          <a:p>
            <a:fld id="{F7216446-8A82-42AB-88DB-297A75627E0A}" type="slidenum">
              <a:rPr lang="en-US" smtClean="0"/>
              <a:t>51</a:t>
            </a:fld>
            <a:endParaRPr lang="en-US"/>
          </a:p>
        </p:txBody>
      </p:sp>
    </p:spTree>
    <p:extLst>
      <p:ext uri="{BB962C8B-B14F-4D97-AF65-F5344CB8AC3E}">
        <p14:creationId xmlns:p14="http://schemas.microsoft.com/office/powerpoint/2010/main" val="15048442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B6C21A-5A7F-41B2-90B8-C6F8BA9C7894}"/>
              </a:ext>
            </a:extLst>
          </p:cNvPr>
          <p:cNvSpPr>
            <a:spLocks noGrp="1"/>
          </p:cNvSpPr>
          <p:nvPr>
            <p:ph type="title"/>
          </p:nvPr>
        </p:nvSpPr>
        <p:spPr/>
        <p:txBody>
          <a:bodyPr/>
          <a:lstStyle/>
          <a:p>
            <a:r>
              <a:rPr lang="it-IT" dirty="0"/>
              <a:t>Cosa prevede la valutazione per il ciclo di programmazione 2021-27?</a:t>
            </a:r>
          </a:p>
        </p:txBody>
      </p:sp>
      <p:sp>
        <p:nvSpPr>
          <p:cNvPr id="4" name="Segnaposto numero diapositiva 3">
            <a:extLst>
              <a:ext uri="{FF2B5EF4-FFF2-40B4-BE49-F238E27FC236}">
                <a16:creationId xmlns:a16="http://schemas.microsoft.com/office/drawing/2014/main" id="{15CF0C3D-07C8-45CA-8185-A1E069EF73B2}"/>
              </a:ext>
            </a:extLst>
          </p:cNvPr>
          <p:cNvSpPr>
            <a:spLocks noGrp="1"/>
          </p:cNvSpPr>
          <p:nvPr>
            <p:ph type="sldNum" sz="quarter" idx="12"/>
          </p:nvPr>
        </p:nvSpPr>
        <p:spPr/>
        <p:txBody>
          <a:bodyPr/>
          <a:lstStyle/>
          <a:p>
            <a:fld id="{F7216446-8A82-42AB-88DB-297A75627E0A}" type="slidenum">
              <a:rPr lang="en-US" smtClean="0"/>
              <a:t>52</a:t>
            </a:fld>
            <a:endParaRPr lang="en-US"/>
          </a:p>
        </p:txBody>
      </p:sp>
      <p:pic>
        <p:nvPicPr>
          <p:cNvPr id="5" name="Immagine 4">
            <a:extLst>
              <a:ext uri="{FF2B5EF4-FFF2-40B4-BE49-F238E27FC236}">
                <a16:creationId xmlns:a16="http://schemas.microsoft.com/office/drawing/2014/main" id="{C15869C1-ECB5-4C8B-8253-60FD3D050E9B}"/>
              </a:ext>
            </a:extLst>
          </p:cNvPr>
          <p:cNvPicPr>
            <a:picLocks noChangeAspect="1"/>
          </p:cNvPicPr>
          <p:nvPr/>
        </p:nvPicPr>
        <p:blipFill>
          <a:blip r:embed="rId2"/>
          <a:stretch>
            <a:fillRect/>
          </a:stretch>
        </p:blipFill>
        <p:spPr>
          <a:xfrm>
            <a:off x="723392" y="1915067"/>
            <a:ext cx="6490863" cy="4074981"/>
          </a:xfrm>
          <a:prstGeom prst="rect">
            <a:avLst/>
          </a:prstGeom>
        </p:spPr>
      </p:pic>
      <p:sp>
        <p:nvSpPr>
          <p:cNvPr id="6" name="Rettangolo 5">
            <a:extLst>
              <a:ext uri="{FF2B5EF4-FFF2-40B4-BE49-F238E27FC236}">
                <a16:creationId xmlns:a16="http://schemas.microsoft.com/office/drawing/2014/main" id="{6C285722-9A70-4C28-9405-A34257AC7749}"/>
              </a:ext>
            </a:extLst>
          </p:cNvPr>
          <p:cNvSpPr/>
          <p:nvPr/>
        </p:nvSpPr>
        <p:spPr>
          <a:xfrm>
            <a:off x="638003" y="6123543"/>
            <a:ext cx="5806846" cy="369332"/>
          </a:xfrm>
          <a:prstGeom prst="rect">
            <a:avLst/>
          </a:prstGeom>
        </p:spPr>
        <p:txBody>
          <a:bodyPr wrap="none">
            <a:spAutoFit/>
          </a:bodyPr>
          <a:lstStyle/>
          <a:p>
            <a:r>
              <a:rPr lang="it-IT" dirty="0"/>
              <a:t>Fonte: </a:t>
            </a:r>
            <a:r>
              <a:rPr lang="it-IT" dirty="0">
                <a:hlinkClick r:id="rId3"/>
              </a:rPr>
              <a:t>https://ec.europa.eu/regional_policy/2021-2027_en</a:t>
            </a:r>
            <a:r>
              <a:rPr lang="it-IT" dirty="0"/>
              <a:t> </a:t>
            </a:r>
          </a:p>
        </p:txBody>
      </p:sp>
    </p:spTree>
    <p:extLst>
      <p:ext uri="{BB962C8B-B14F-4D97-AF65-F5344CB8AC3E}">
        <p14:creationId xmlns:p14="http://schemas.microsoft.com/office/powerpoint/2010/main" val="3415721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ciclo programmazione-valutazione multilivello: il caso di un progetto di UNITS</a:t>
            </a:r>
            <a:endParaRPr lang="en-US" dirty="0"/>
          </a:p>
        </p:txBody>
      </p:sp>
      <p:sp>
        <p:nvSpPr>
          <p:cNvPr id="3" name="Segnaposto contenuto 2"/>
          <p:cNvSpPr>
            <a:spLocks noGrp="1"/>
          </p:cNvSpPr>
          <p:nvPr>
            <p:ph idx="1"/>
          </p:nvPr>
        </p:nvSpPr>
        <p:spPr/>
        <p:txBody>
          <a:bodyPr>
            <a:normAutofit fontScale="85000" lnSpcReduction="20000"/>
          </a:bodyPr>
          <a:lstStyle/>
          <a:p>
            <a:r>
              <a:rPr lang="it-IT" dirty="0"/>
              <a:t>Per avere un’idea dei progetti, dei dati e delle attività di monitoraggio è stato costituito un portale di riferimento per l’Italia a partire dalla programmazione 2007-2013: </a:t>
            </a:r>
            <a:r>
              <a:rPr lang="it-IT" dirty="0" err="1">
                <a:hlinkClick r:id="rId2"/>
              </a:rPr>
              <a:t>opencoesione</a:t>
            </a:r>
            <a:r>
              <a:rPr lang="it-IT" dirty="0"/>
              <a:t> per i singoli progetti: (es. </a:t>
            </a:r>
            <a:r>
              <a:rPr lang="it-IT" dirty="0">
                <a:hlinkClick r:id="rId3"/>
              </a:rPr>
              <a:t>Integrazione migranti </a:t>
            </a:r>
            <a:r>
              <a:rPr lang="it-IT" dirty="0"/>
              <a:t>–(Fondo  </a:t>
            </a:r>
            <a:r>
              <a:rPr lang="it-IT" dirty="0">
                <a:hlinkClick r:id="rId4"/>
              </a:rPr>
              <a:t>FAMI</a:t>
            </a:r>
            <a:r>
              <a:rPr lang="it-IT" dirty="0"/>
              <a:t>). Esperienza di </a:t>
            </a:r>
            <a:r>
              <a:rPr lang="it-IT" dirty="0" err="1"/>
              <a:t>UniTS</a:t>
            </a:r>
            <a:r>
              <a:rPr lang="it-IT" dirty="0"/>
              <a:t>: </a:t>
            </a:r>
            <a:r>
              <a:rPr lang="it-IT" dirty="0">
                <a:hlinkClick r:id="rId5"/>
              </a:rPr>
              <a:t>CRMCS</a:t>
            </a:r>
            <a:r>
              <a:rPr lang="it-IT" dirty="0"/>
              <a:t> e </a:t>
            </a:r>
            <a:r>
              <a:rPr lang="it-IT" dirty="0">
                <a:hlinkClick r:id="rId6"/>
              </a:rPr>
              <a:t>risultati</a:t>
            </a:r>
            <a:endParaRPr lang="it-IT" dirty="0"/>
          </a:p>
          <a:p>
            <a:r>
              <a:rPr lang="it-IT" dirty="0">
                <a:solidFill>
                  <a:srgbClr val="FF0000"/>
                </a:solidFill>
              </a:rPr>
              <a:t>Riassumendo</a:t>
            </a:r>
            <a:r>
              <a:rPr lang="it-IT" dirty="0"/>
              <a:t>: La valutazione delle politiche europee è stata basata inizialmente su un legame stretto tra programmazione e valutazione, così è necessaria una </a:t>
            </a:r>
            <a:r>
              <a:rPr lang="it-IT" u="sng" dirty="0"/>
              <a:t>valutazione ex-ante</a:t>
            </a:r>
            <a:r>
              <a:rPr lang="it-IT" dirty="0"/>
              <a:t> per identificare la corrispondenza di piani, programmi e interventi, delle strategie e degli obiettivi individuati al contesto di riferimento. Inoltre occorre indicare </a:t>
            </a:r>
            <a:r>
              <a:rPr lang="it-IT" u="sng" dirty="0"/>
              <a:t>l’impatto atteso </a:t>
            </a:r>
            <a:r>
              <a:rPr lang="it-IT" dirty="0"/>
              <a:t>dell’intervento con una quantificazione dei risultati previsti (Regolamento UE 1260/1999).</a:t>
            </a:r>
          </a:p>
          <a:p>
            <a:r>
              <a:rPr lang="it-IT" dirty="0"/>
              <a:t>Gli indicatori sono elencati in dettaglio, come visto anche nel sito italiano di </a:t>
            </a:r>
            <a:r>
              <a:rPr lang="it-IT" dirty="0" err="1"/>
              <a:t>Opencoesione</a:t>
            </a:r>
            <a:endParaRPr lang="it-IT" dirty="0"/>
          </a:p>
          <a:p>
            <a:r>
              <a:rPr lang="it-IT" dirty="0"/>
              <a:t>La programmazione europea prevede la negoziazione e il partenariato, quindi una molteplicità di co-decisori che contribuiscono ad arricchire la conoscenza dei territori.</a:t>
            </a:r>
          </a:p>
          <a:p>
            <a:endParaRPr lang="en-US" dirty="0"/>
          </a:p>
        </p:txBody>
      </p:sp>
      <p:sp>
        <p:nvSpPr>
          <p:cNvPr id="5" name="Segnaposto numero diapositiva 4"/>
          <p:cNvSpPr>
            <a:spLocks noGrp="1"/>
          </p:cNvSpPr>
          <p:nvPr>
            <p:ph type="sldNum" sz="quarter" idx="12"/>
          </p:nvPr>
        </p:nvSpPr>
        <p:spPr/>
        <p:txBody>
          <a:bodyPr/>
          <a:lstStyle/>
          <a:p>
            <a:fld id="{F7216446-8A82-42AB-88DB-297A75627E0A}" type="slidenum">
              <a:rPr lang="en-US" smtClean="0"/>
              <a:t>53</a:t>
            </a:fld>
            <a:endParaRPr lang="en-US"/>
          </a:p>
        </p:txBody>
      </p:sp>
    </p:spTree>
    <p:extLst>
      <p:ext uri="{BB962C8B-B14F-4D97-AF65-F5344CB8AC3E}">
        <p14:creationId xmlns:p14="http://schemas.microsoft.com/office/powerpoint/2010/main" val="3895181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Gli indici complessi per gli interventi di PE nell’UE: controllo del rischio povertà (monitoraggio)</a:t>
            </a:r>
          </a:p>
        </p:txBody>
      </p:sp>
      <p:sp>
        <p:nvSpPr>
          <p:cNvPr id="9" name="Segnaposto contenuto 8"/>
          <p:cNvSpPr>
            <a:spLocks noGrp="1"/>
          </p:cNvSpPr>
          <p:nvPr>
            <p:ph idx="1"/>
          </p:nvPr>
        </p:nvSpPr>
        <p:spPr>
          <a:xfrm>
            <a:off x="973328" y="2045367"/>
            <a:ext cx="10515600" cy="3899761"/>
          </a:xfrm>
        </p:spPr>
        <p:txBody>
          <a:bodyPr>
            <a:normAutofit fontScale="92500" lnSpcReduction="10000"/>
          </a:bodyPr>
          <a:lstStyle/>
          <a:p>
            <a:r>
              <a:rPr lang="it-IT" sz="2400" dirty="0"/>
              <a:t>I dati per l’analisi sono raccolti a livello familiare, intervistando il capofamiglia nei 27 Paesi dell’UE</a:t>
            </a:r>
          </a:p>
          <a:p>
            <a:r>
              <a:rPr lang="it-IT" sz="2400" dirty="0"/>
              <a:t>Un sito che raccoglie tutte le indagini con le principali caratteristiche degli intervistati nell’UE:</a:t>
            </a:r>
          </a:p>
          <a:p>
            <a:endParaRPr lang="it-IT" sz="2400" dirty="0"/>
          </a:p>
          <a:p>
            <a:r>
              <a:rPr lang="it-IT" sz="2400" dirty="0"/>
              <a:t>I dati per l’Italia sono raccolti da ISTAT (</a:t>
            </a:r>
            <a:r>
              <a:rPr lang="it-IT" sz="2400" dirty="0">
                <a:hlinkClick r:id="rId2"/>
              </a:rPr>
              <a:t>IT-</a:t>
            </a:r>
            <a:r>
              <a:rPr lang="it-IT" sz="2400" dirty="0" err="1">
                <a:hlinkClick r:id="rId2"/>
              </a:rPr>
              <a:t>Silc</a:t>
            </a:r>
            <a:r>
              <a:rPr lang="it-IT" sz="2400" dirty="0"/>
              <a:t>) che li usa anche per la stesura del rapporto BES </a:t>
            </a:r>
          </a:p>
          <a:p>
            <a:r>
              <a:rPr lang="it-IT" sz="2400" dirty="0"/>
              <a:t>L’indice composito di </a:t>
            </a:r>
            <a:r>
              <a:rPr lang="it-IT" sz="2400" u="sng" dirty="0"/>
              <a:t>monitoraggio</a:t>
            </a:r>
            <a:r>
              <a:rPr lang="it-IT" sz="2400" dirty="0"/>
              <a:t> per l’UE è definito AROPE (People At Risk of </a:t>
            </a:r>
            <a:r>
              <a:rPr lang="it-IT" sz="2400" dirty="0" err="1"/>
              <a:t>Poverty</a:t>
            </a:r>
            <a:r>
              <a:rPr lang="it-IT" sz="2400" dirty="0"/>
              <a:t> or social </a:t>
            </a:r>
            <a:r>
              <a:rPr lang="it-IT" sz="2400" dirty="0" err="1"/>
              <a:t>Esclusion</a:t>
            </a:r>
            <a:r>
              <a:rPr lang="it-IT" sz="2400" dirty="0"/>
              <a:t>) combinazione di </a:t>
            </a:r>
            <a:r>
              <a:rPr lang="it-IT" sz="2400" dirty="0">
                <a:solidFill>
                  <a:srgbClr val="FF0000"/>
                </a:solidFill>
              </a:rPr>
              <a:t>tre indicatori</a:t>
            </a:r>
            <a:r>
              <a:rPr lang="it-IT" sz="2400" dirty="0"/>
              <a:t>: il </a:t>
            </a:r>
            <a:r>
              <a:rPr lang="it-IT" sz="2400" u="sng" dirty="0"/>
              <a:t>tasso di rischio di povertà</a:t>
            </a:r>
            <a:r>
              <a:rPr lang="it-IT" sz="2400" dirty="0"/>
              <a:t>, il </a:t>
            </a:r>
            <a:r>
              <a:rPr lang="it-IT" sz="2400" u="sng" dirty="0"/>
              <a:t>tasso di grave deprivazione materiale</a:t>
            </a:r>
            <a:r>
              <a:rPr lang="it-IT" sz="2400" dirty="0"/>
              <a:t> e il </a:t>
            </a:r>
            <a:r>
              <a:rPr lang="it-IT" sz="2400" u="sng" dirty="0"/>
              <a:t>tasso di intensità di lavoro molto bassa</a:t>
            </a:r>
            <a:r>
              <a:rPr lang="it-IT" sz="2400" dirty="0"/>
              <a:t>, misurati sulla base di tre criteri: reddito, spese non monetarie e occupazione/lavoro </a:t>
            </a:r>
          </a:p>
          <a:p>
            <a:pPr marL="0" indent="0">
              <a:buNone/>
            </a:pPr>
            <a:endParaRPr lang="en-US" sz="2400" dirty="0"/>
          </a:p>
        </p:txBody>
      </p:sp>
      <p:sp>
        <p:nvSpPr>
          <p:cNvPr id="3" name="Segnaposto numero diapositiva 2"/>
          <p:cNvSpPr>
            <a:spLocks noGrp="1"/>
          </p:cNvSpPr>
          <p:nvPr>
            <p:ph type="sldNum" sz="quarter" idx="12"/>
          </p:nvPr>
        </p:nvSpPr>
        <p:spPr/>
        <p:txBody>
          <a:bodyPr/>
          <a:lstStyle/>
          <a:p>
            <a:fld id="{40CCFDFA-F06F-4F89-A68E-87D1773395A8}" type="slidenum">
              <a:rPr lang="it-IT" smtClean="0"/>
              <a:pPr/>
              <a:t>6</a:t>
            </a:fld>
            <a:endParaRPr lang="it-IT"/>
          </a:p>
        </p:txBody>
      </p:sp>
      <p:sp>
        <p:nvSpPr>
          <p:cNvPr id="8" name="Rettangolo 7"/>
          <p:cNvSpPr/>
          <p:nvPr/>
        </p:nvSpPr>
        <p:spPr>
          <a:xfrm>
            <a:off x="2365622" y="3244334"/>
            <a:ext cx="811072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a:hlinkClick r:id="rId3"/>
              </a:rPr>
              <a:t>https://www.gesis.org/en/missy/metadata/EU-SILC/2018/Cross-sectional/original</a:t>
            </a:r>
            <a:r>
              <a:rPr lang="en-US" dirty="0"/>
              <a:t> </a:t>
            </a:r>
          </a:p>
        </p:txBody>
      </p:sp>
    </p:spTree>
    <p:extLst>
      <p:ext uri="{BB962C8B-B14F-4D97-AF65-F5344CB8AC3E}">
        <p14:creationId xmlns:p14="http://schemas.microsoft.com/office/powerpoint/2010/main" val="4010340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D27B575-5FFB-45BA-A609-08D1FADAF351}"/>
              </a:ext>
            </a:extLst>
          </p:cNvPr>
          <p:cNvPicPr>
            <a:picLocks noChangeAspect="1"/>
          </p:cNvPicPr>
          <p:nvPr/>
        </p:nvPicPr>
        <p:blipFill>
          <a:blip r:embed="rId2"/>
          <a:stretch>
            <a:fillRect/>
          </a:stretch>
        </p:blipFill>
        <p:spPr>
          <a:xfrm>
            <a:off x="969394" y="1542044"/>
            <a:ext cx="8603503" cy="5099476"/>
          </a:xfrm>
          <a:prstGeom prst="rect">
            <a:avLst/>
          </a:prstGeom>
        </p:spPr>
      </p:pic>
      <p:sp>
        <p:nvSpPr>
          <p:cNvPr id="2" name="Titolo 1"/>
          <p:cNvSpPr>
            <a:spLocks noGrp="1"/>
          </p:cNvSpPr>
          <p:nvPr>
            <p:ph type="title"/>
          </p:nvPr>
        </p:nvSpPr>
        <p:spPr>
          <a:xfrm>
            <a:off x="358140" y="621157"/>
            <a:ext cx="10515600" cy="1325563"/>
          </a:xfrm>
        </p:spPr>
        <p:txBody>
          <a:bodyPr>
            <a:normAutofit/>
          </a:bodyPr>
          <a:lstStyle/>
          <a:p>
            <a:r>
              <a:rPr lang="it-IT" sz="3600" dirty="0"/>
              <a:t>E i dati più recenti (2024) non cambiano di molto…</a:t>
            </a:r>
            <a:endParaRPr lang="en-US" sz="3600" dirty="0"/>
          </a:p>
        </p:txBody>
      </p:sp>
      <p:cxnSp>
        <p:nvCxnSpPr>
          <p:cNvPr id="7" name="Connettore diritto 6"/>
          <p:cNvCxnSpPr>
            <a:cxnSpLocks/>
          </p:cNvCxnSpPr>
          <p:nvPr/>
        </p:nvCxnSpPr>
        <p:spPr>
          <a:xfrm>
            <a:off x="1151122" y="3502942"/>
            <a:ext cx="8358638"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 name="Segnaposto numero diapositiva 7"/>
          <p:cNvSpPr>
            <a:spLocks noGrp="1"/>
          </p:cNvSpPr>
          <p:nvPr>
            <p:ph type="sldNum" sz="quarter" idx="12"/>
          </p:nvPr>
        </p:nvSpPr>
        <p:spPr/>
        <p:txBody>
          <a:bodyPr/>
          <a:lstStyle/>
          <a:p>
            <a:fld id="{F7216446-8A82-42AB-88DB-297A75627E0A}" type="slidenum">
              <a:rPr lang="en-US" smtClean="0"/>
              <a:t>7</a:t>
            </a:fld>
            <a:endParaRPr lang="en-US"/>
          </a:p>
        </p:txBody>
      </p:sp>
      <p:sp>
        <p:nvSpPr>
          <p:cNvPr id="6" name="Rettangolo 5"/>
          <p:cNvSpPr/>
          <p:nvPr/>
        </p:nvSpPr>
        <p:spPr>
          <a:xfrm>
            <a:off x="899668" y="110399"/>
            <a:ext cx="6096000" cy="64633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it-IT" altLang="it-IT" dirty="0">
                <a:solidFill>
                  <a:srgbClr val="002060"/>
                </a:solidFill>
                <a:latin typeface="Calibri" panose="020F0502020204030204" pitchFamily="34" charset="0"/>
              </a:rPr>
              <a:t>Obiettivo: Ridurre il numero di europei che vivono sotto la soglia di </a:t>
            </a:r>
            <a:r>
              <a:rPr lang="it-IT" altLang="it-IT" dirty="0">
                <a:solidFill>
                  <a:srgbClr val="FF0000"/>
                </a:solidFill>
                <a:latin typeface="Calibri" panose="020F0502020204030204" pitchFamily="34" charset="0"/>
              </a:rPr>
              <a:t>povertà</a:t>
            </a:r>
            <a:r>
              <a:rPr lang="it-IT" altLang="it-IT" dirty="0">
                <a:solidFill>
                  <a:srgbClr val="002060"/>
                </a:solidFill>
                <a:latin typeface="Calibri" panose="020F0502020204030204" pitchFamily="34" charset="0"/>
              </a:rPr>
              <a:t> del </a:t>
            </a:r>
            <a:r>
              <a:rPr lang="it-IT" altLang="it-IT" b="1" dirty="0">
                <a:solidFill>
                  <a:srgbClr val="002060"/>
                </a:solidFill>
                <a:latin typeface="Calibri" panose="020F0502020204030204" pitchFamily="34" charset="0"/>
              </a:rPr>
              <a:t>25% al 2020: 2010 =115.500 mila EU-27</a:t>
            </a:r>
            <a:endParaRPr lang="en-US" dirty="0"/>
          </a:p>
        </p:txBody>
      </p:sp>
      <p:sp>
        <p:nvSpPr>
          <p:cNvPr id="10" name="CasellaDiTesto 9">
            <a:extLst>
              <a:ext uri="{FF2B5EF4-FFF2-40B4-BE49-F238E27FC236}">
                <a16:creationId xmlns:a16="http://schemas.microsoft.com/office/drawing/2014/main" id="{4F4A6E36-BE45-4F00-892E-76B0C9F1F593}"/>
              </a:ext>
            </a:extLst>
          </p:cNvPr>
          <p:cNvSpPr txBox="1"/>
          <p:nvPr/>
        </p:nvSpPr>
        <p:spPr>
          <a:xfrm>
            <a:off x="7100824" y="136525"/>
            <a:ext cx="301955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a:t>Nel 2021 sono 95.387 mila. La riduzione è stata del 17,4%</a:t>
            </a:r>
          </a:p>
        </p:txBody>
      </p:sp>
      <p:sp>
        <p:nvSpPr>
          <p:cNvPr id="12" name="Freccia a destra 11">
            <a:extLst>
              <a:ext uri="{FF2B5EF4-FFF2-40B4-BE49-F238E27FC236}">
                <a16:creationId xmlns:a16="http://schemas.microsoft.com/office/drawing/2014/main" id="{4E918CDE-8A8C-45EA-80E7-069665026C67}"/>
              </a:ext>
            </a:extLst>
          </p:cNvPr>
          <p:cNvSpPr/>
          <p:nvPr/>
        </p:nvSpPr>
        <p:spPr>
          <a:xfrm>
            <a:off x="9945624" y="55039"/>
            <a:ext cx="2071624" cy="1398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Obiettivo 2030= -15 milioni</a:t>
            </a:r>
            <a:r>
              <a:rPr lang="it-IT" dirty="0">
                <a:sym typeface="Symbol" panose="05050102010706020507" pitchFamily="18" charset="2"/>
              </a:rPr>
              <a:t>16%</a:t>
            </a:r>
            <a:endParaRPr lang="it-IT" dirty="0"/>
          </a:p>
        </p:txBody>
      </p:sp>
      <p:sp>
        <p:nvSpPr>
          <p:cNvPr id="14" name="Rettangolo 13">
            <a:extLst>
              <a:ext uri="{FF2B5EF4-FFF2-40B4-BE49-F238E27FC236}">
                <a16:creationId xmlns:a16="http://schemas.microsoft.com/office/drawing/2014/main" id="{58693B0D-7DA9-4208-B769-F2DB28FE3D1D}"/>
              </a:ext>
            </a:extLst>
          </p:cNvPr>
          <p:cNvSpPr/>
          <p:nvPr/>
        </p:nvSpPr>
        <p:spPr>
          <a:xfrm>
            <a:off x="9509760" y="6236843"/>
            <a:ext cx="2640788" cy="523220"/>
          </a:xfrm>
          <a:prstGeom prst="rect">
            <a:avLst/>
          </a:prstGeom>
        </p:spPr>
        <p:txBody>
          <a:bodyPr wrap="none">
            <a:spAutoFit/>
          </a:bodyPr>
          <a:lstStyle/>
          <a:p>
            <a:r>
              <a:rPr lang="it-IT" sz="1400" dirty="0">
                <a:hlinkClick r:id="rId3"/>
              </a:rPr>
              <a:t>Fonte: Nostre elaborazioni su dati</a:t>
            </a:r>
          </a:p>
          <a:p>
            <a:r>
              <a:rPr lang="it-IT" sz="1400" dirty="0" err="1">
                <a:hlinkClick r:id="rId3"/>
              </a:rPr>
              <a:t>Statistics</a:t>
            </a:r>
            <a:r>
              <a:rPr lang="it-IT" sz="1400" dirty="0">
                <a:hlinkClick r:id="rId3"/>
              </a:rPr>
              <a:t> | Eurostat (europa.eu)</a:t>
            </a:r>
            <a:endParaRPr lang="it-IT" sz="1400" dirty="0"/>
          </a:p>
        </p:txBody>
      </p:sp>
      <p:sp>
        <p:nvSpPr>
          <p:cNvPr id="15" name="Freccia in su 14">
            <a:extLst>
              <a:ext uri="{FF2B5EF4-FFF2-40B4-BE49-F238E27FC236}">
                <a16:creationId xmlns:a16="http://schemas.microsoft.com/office/drawing/2014/main" id="{C92B636D-EC4E-4DCE-9845-ABCA4A186617}"/>
              </a:ext>
            </a:extLst>
          </p:cNvPr>
          <p:cNvSpPr/>
          <p:nvPr/>
        </p:nvSpPr>
        <p:spPr>
          <a:xfrm>
            <a:off x="8538655" y="5689967"/>
            <a:ext cx="295102" cy="2867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in su 15">
            <a:extLst>
              <a:ext uri="{FF2B5EF4-FFF2-40B4-BE49-F238E27FC236}">
                <a16:creationId xmlns:a16="http://schemas.microsoft.com/office/drawing/2014/main" id="{C56C29CF-8AA5-400C-9C49-D818D08E1CCD}"/>
              </a:ext>
            </a:extLst>
          </p:cNvPr>
          <p:cNvSpPr/>
          <p:nvPr/>
        </p:nvSpPr>
        <p:spPr>
          <a:xfrm>
            <a:off x="5690371" y="5882362"/>
            <a:ext cx="295102" cy="2867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in su 16">
            <a:extLst>
              <a:ext uri="{FF2B5EF4-FFF2-40B4-BE49-F238E27FC236}">
                <a16:creationId xmlns:a16="http://schemas.microsoft.com/office/drawing/2014/main" id="{F59FBE99-D78D-43EB-AC87-7AC32CDAD234}"/>
              </a:ext>
            </a:extLst>
          </p:cNvPr>
          <p:cNvSpPr/>
          <p:nvPr/>
        </p:nvSpPr>
        <p:spPr>
          <a:xfrm>
            <a:off x="7464235" y="5648663"/>
            <a:ext cx="152400" cy="3048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in su 18">
            <a:extLst>
              <a:ext uri="{FF2B5EF4-FFF2-40B4-BE49-F238E27FC236}">
                <a16:creationId xmlns:a16="http://schemas.microsoft.com/office/drawing/2014/main" id="{92E6FD99-BACC-459F-89C0-B76AADB4339F}"/>
              </a:ext>
            </a:extLst>
          </p:cNvPr>
          <p:cNvSpPr/>
          <p:nvPr/>
        </p:nvSpPr>
        <p:spPr>
          <a:xfrm>
            <a:off x="7647962" y="6025756"/>
            <a:ext cx="295102" cy="2867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8EC5A94D-467B-4063-81DF-90CD9080BF36}"/>
              </a:ext>
            </a:extLst>
          </p:cNvPr>
          <p:cNvSpPr txBox="1"/>
          <p:nvPr/>
        </p:nvSpPr>
        <p:spPr>
          <a:xfrm>
            <a:off x="7243719" y="2332677"/>
            <a:ext cx="593432" cy="369332"/>
          </a:xfrm>
          <a:prstGeom prst="rect">
            <a:avLst/>
          </a:prstGeom>
          <a:noFill/>
        </p:spPr>
        <p:txBody>
          <a:bodyPr wrap="none" rtlCol="0">
            <a:spAutoFit/>
          </a:bodyPr>
          <a:lstStyle/>
          <a:p>
            <a:r>
              <a:rPr lang="it-IT" dirty="0">
                <a:highlight>
                  <a:srgbClr val="FFFF00"/>
                </a:highlight>
              </a:rPr>
              <a:t>23,1</a:t>
            </a:r>
          </a:p>
        </p:txBody>
      </p:sp>
      <p:sp>
        <p:nvSpPr>
          <p:cNvPr id="5" name="Freccia in giù 4">
            <a:extLst>
              <a:ext uri="{FF2B5EF4-FFF2-40B4-BE49-F238E27FC236}">
                <a16:creationId xmlns:a16="http://schemas.microsoft.com/office/drawing/2014/main" id="{9B419A6C-5AFC-4939-BDBF-3BE037CED635}"/>
              </a:ext>
            </a:extLst>
          </p:cNvPr>
          <p:cNvSpPr/>
          <p:nvPr/>
        </p:nvSpPr>
        <p:spPr>
          <a:xfrm>
            <a:off x="7465994" y="2635597"/>
            <a:ext cx="104903" cy="1328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5BCEAD92-6B90-42C7-BF5D-0DDAD02332DA}"/>
              </a:ext>
            </a:extLst>
          </p:cNvPr>
          <p:cNvSpPr txBox="1"/>
          <p:nvPr/>
        </p:nvSpPr>
        <p:spPr>
          <a:xfrm>
            <a:off x="6652189" y="2431352"/>
            <a:ext cx="593432" cy="369332"/>
          </a:xfrm>
          <a:prstGeom prst="rect">
            <a:avLst/>
          </a:prstGeom>
          <a:noFill/>
        </p:spPr>
        <p:txBody>
          <a:bodyPr wrap="none" rtlCol="0">
            <a:spAutoFit/>
          </a:bodyPr>
          <a:lstStyle/>
          <a:p>
            <a:r>
              <a:rPr lang="it-IT" dirty="0">
                <a:highlight>
                  <a:srgbClr val="FFFF00"/>
                </a:highlight>
              </a:rPr>
              <a:t>21,3</a:t>
            </a:r>
          </a:p>
        </p:txBody>
      </p:sp>
      <p:sp>
        <p:nvSpPr>
          <p:cNvPr id="20" name="Freccia in giù 19">
            <a:extLst>
              <a:ext uri="{FF2B5EF4-FFF2-40B4-BE49-F238E27FC236}">
                <a16:creationId xmlns:a16="http://schemas.microsoft.com/office/drawing/2014/main" id="{30FFC503-CF02-4B9E-8C23-9AEB7C857432}"/>
              </a:ext>
            </a:extLst>
          </p:cNvPr>
          <p:cNvSpPr/>
          <p:nvPr/>
        </p:nvSpPr>
        <p:spPr>
          <a:xfrm>
            <a:off x="6896453" y="2734783"/>
            <a:ext cx="104903" cy="1328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D0FD05FD-9E05-45B7-9142-DCFA721BA69C}"/>
              </a:ext>
            </a:extLst>
          </p:cNvPr>
          <p:cNvSpPr txBox="1"/>
          <p:nvPr/>
        </p:nvSpPr>
        <p:spPr>
          <a:xfrm>
            <a:off x="9982200" y="2122624"/>
            <a:ext cx="1132840" cy="369332"/>
          </a:xfrm>
          <a:prstGeom prst="rect">
            <a:avLst/>
          </a:prstGeom>
          <a:noFill/>
        </p:spPr>
        <p:txBody>
          <a:bodyPr wrap="square" rtlCol="0">
            <a:spAutoFit/>
          </a:bodyPr>
          <a:lstStyle/>
          <a:p>
            <a:r>
              <a:rPr lang="it-IT" dirty="0">
                <a:highlight>
                  <a:srgbClr val="FFFF00"/>
                </a:highlight>
              </a:rPr>
              <a:t>Dati 2024</a:t>
            </a:r>
          </a:p>
        </p:txBody>
      </p:sp>
      <p:sp>
        <p:nvSpPr>
          <p:cNvPr id="21" name="CasellaDiTesto 20">
            <a:extLst>
              <a:ext uri="{FF2B5EF4-FFF2-40B4-BE49-F238E27FC236}">
                <a16:creationId xmlns:a16="http://schemas.microsoft.com/office/drawing/2014/main" id="{0F1188CA-CD73-446E-AAF0-AABFBDE4F3C4}"/>
              </a:ext>
            </a:extLst>
          </p:cNvPr>
          <p:cNvSpPr txBox="1"/>
          <p:nvPr/>
        </p:nvSpPr>
        <p:spPr>
          <a:xfrm>
            <a:off x="1501069" y="3009823"/>
            <a:ext cx="593432" cy="369332"/>
          </a:xfrm>
          <a:prstGeom prst="rect">
            <a:avLst/>
          </a:prstGeom>
          <a:noFill/>
        </p:spPr>
        <p:txBody>
          <a:bodyPr wrap="none" rtlCol="0">
            <a:spAutoFit/>
          </a:bodyPr>
          <a:lstStyle/>
          <a:p>
            <a:r>
              <a:rPr lang="it-IT" dirty="0">
                <a:highlight>
                  <a:srgbClr val="FFFF00"/>
                </a:highlight>
              </a:rPr>
              <a:t>14,4</a:t>
            </a:r>
          </a:p>
        </p:txBody>
      </p:sp>
      <p:sp>
        <p:nvSpPr>
          <p:cNvPr id="11" name="Freccia in su 10">
            <a:extLst>
              <a:ext uri="{FF2B5EF4-FFF2-40B4-BE49-F238E27FC236}">
                <a16:creationId xmlns:a16="http://schemas.microsoft.com/office/drawing/2014/main" id="{1117F832-B1C3-4A3C-9234-8636073BE76D}"/>
              </a:ext>
            </a:extLst>
          </p:cNvPr>
          <p:cNvSpPr/>
          <p:nvPr/>
        </p:nvSpPr>
        <p:spPr>
          <a:xfrm>
            <a:off x="1745333" y="2917083"/>
            <a:ext cx="104903" cy="13282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a:extLst>
              <a:ext uri="{FF2B5EF4-FFF2-40B4-BE49-F238E27FC236}">
                <a16:creationId xmlns:a16="http://schemas.microsoft.com/office/drawing/2014/main" id="{D051C41F-54AD-48C2-B44B-B000C8BAB59F}"/>
              </a:ext>
            </a:extLst>
          </p:cNvPr>
          <p:cNvSpPr txBox="1"/>
          <p:nvPr/>
        </p:nvSpPr>
        <p:spPr>
          <a:xfrm>
            <a:off x="8614128" y="2167478"/>
            <a:ext cx="593432" cy="369332"/>
          </a:xfrm>
          <a:prstGeom prst="rect">
            <a:avLst/>
          </a:prstGeom>
          <a:noFill/>
        </p:spPr>
        <p:txBody>
          <a:bodyPr wrap="none" rtlCol="0">
            <a:spAutoFit/>
          </a:bodyPr>
          <a:lstStyle/>
          <a:p>
            <a:r>
              <a:rPr lang="it-IT" dirty="0">
                <a:highlight>
                  <a:srgbClr val="FFFF00"/>
                </a:highlight>
              </a:rPr>
              <a:t>30,3</a:t>
            </a:r>
          </a:p>
        </p:txBody>
      </p:sp>
      <p:sp>
        <p:nvSpPr>
          <p:cNvPr id="23" name="Freccia in su 22">
            <a:extLst>
              <a:ext uri="{FF2B5EF4-FFF2-40B4-BE49-F238E27FC236}">
                <a16:creationId xmlns:a16="http://schemas.microsoft.com/office/drawing/2014/main" id="{F77F6F88-FE9B-4339-B375-5522C51C7AC4}"/>
              </a:ext>
            </a:extLst>
          </p:cNvPr>
          <p:cNvSpPr/>
          <p:nvPr/>
        </p:nvSpPr>
        <p:spPr>
          <a:xfrm>
            <a:off x="8858392" y="2034654"/>
            <a:ext cx="104903" cy="13282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8823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4"/>
          <p:cNvSpPr>
            <a:spLocks noGrp="1"/>
          </p:cNvSpPr>
          <p:nvPr>
            <p:ph type="title"/>
          </p:nvPr>
        </p:nvSpPr>
        <p:spPr/>
        <p:txBody>
          <a:bodyPr>
            <a:normAutofit/>
          </a:bodyPr>
          <a:lstStyle/>
          <a:p>
            <a:pPr eaLnBrk="1" hangingPunct="1"/>
            <a:r>
              <a:rPr lang="it-IT" dirty="0"/>
              <a:t>Iniziamo dall’analisi della distribuzione della popolazione</a:t>
            </a:r>
          </a:p>
        </p:txBody>
      </p:sp>
      <p:sp>
        <p:nvSpPr>
          <p:cNvPr id="4" name="Segnaposto numero diapositiva 3"/>
          <p:cNvSpPr>
            <a:spLocks noGrp="1"/>
          </p:cNvSpPr>
          <p:nvPr>
            <p:ph type="sldNum" sz="quarter" idx="11"/>
          </p:nvPr>
        </p:nvSpPr>
        <p:spPr/>
        <p:txBody>
          <a:bodyPr/>
          <a:lstStyle/>
          <a:p>
            <a:fld id="{40CCFDFA-F06F-4F89-A68E-87D1773395A8}" type="slidenum">
              <a:rPr lang="it-IT" smtClean="0"/>
              <a:pPr/>
              <a:t>8</a:t>
            </a:fld>
            <a:endParaRPr lang="it-IT"/>
          </a:p>
        </p:txBody>
      </p:sp>
      <p:pic>
        <p:nvPicPr>
          <p:cNvPr id="5" name="Picture 2"/>
          <p:cNvPicPr>
            <a:picLocks noChangeAspect="1" noChangeArrowheads="1"/>
          </p:cNvPicPr>
          <p:nvPr/>
        </p:nvPicPr>
        <p:blipFill>
          <a:blip r:embed="rId2" cstate="print"/>
          <a:srcRect/>
          <a:stretch>
            <a:fillRect/>
          </a:stretch>
        </p:blipFill>
        <p:spPr bwMode="auto">
          <a:xfrm>
            <a:off x="4159632" y="1549872"/>
            <a:ext cx="6981825" cy="4648200"/>
          </a:xfrm>
          <a:prstGeom prst="rect">
            <a:avLst/>
          </a:prstGeom>
          <a:noFill/>
          <a:ln w="9525">
            <a:noFill/>
            <a:miter lim="800000"/>
            <a:headEnd/>
            <a:tailEnd/>
          </a:ln>
        </p:spPr>
      </p:pic>
      <p:sp>
        <p:nvSpPr>
          <p:cNvPr id="2" name="CasellaDiTesto 1"/>
          <p:cNvSpPr txBox="1"/>
          <p:nvPr/>
        </p:nvSpPr>
        <p:spPr>
          <a:xfrm>
            <a:off x="4227577" y="6165988"/>
            <a:ext cx="5832174" cy="369332"/>
          </a:xfrm>
          <a:prstGeom prst="rect">
            <a:avLst/>
          </a:prstGeom>
          <a:noFill/>
        </p:spPr>
        <p:txBody>
          <a:bodyPr wrap="none" rtlCol="0">
            <a:spAutoFit/>
          </a:bodyPr>
          <a:lstStyle/>
          <a:p>
            <a:r>
              <a:rPr lang="it-IT" dirty="0"/>
              <a:t>Ordinamento per età di una popolazione – classe d’età 19-29</a:t>
            </a:r>
          </a:p>
        </p:txBody>
      </p:sp>
      <p:sp>
        <p:nvSpPr>
          <p:cNvPr id="3" name="Rettangolo 2">
            <a:extLst>
              <a:ext uri="{FF2B5EF4-FFF2-40B4-BE49-F238E27FC236}">
                <a16:creationId xmlns:a16="http://schemas.microsoft.com/office/drawing/2014/main" id="{57E813A7-1679-4185-BD3E-A10BA668F373}"/>
              </a:ext>
            </a:extLst>
          </p:cNvPr>
          <p:cNvSpPr/>
          <p:nvPr/>
        </p:nvSpPr>
        <p:spPr>
          <a:xfrm>
            <a:off x="287321" y="4443746"/>
            <a:ext cx="3689856"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it-IT" dirty="0"/>
              <a:t>Di quali indici abbiamo bisogno?</a:t>
            </a:r>
          </a:p>
          <a:p>
            <a:pPr marL="342900" indent="-342900">
              <a:buAutoNum type="arabicParenR"/>
            </a:pPr>
            <a:r>
              <a:rPr lang="it-IT" dirty="0"/>
              <a:t>Es. Frequenza assoluta popolazione (numero)</a:t>
            </a:r>
          </a:p>
          <a:p>
            <a:pPr marL="342900" indent="-342900">
              <a:buAutoNum type="arabicParenR"/>
            </a:pPr>
            <a:r>
              <a:rPr lang="it-IT" dirty="0"/>
              <a:t>In questo caso si tratta del sottogruppo per età compresa tra 19 e 29 anni</a:t>
            </a:r>
          </a:p>
        </p:txBody>
      </p:sp>
      <p:sp>
        <p:nvSpPr>
          <p:cNvPr id="6" name="Rettangolo 5">
            <a:extLst>
              <a:ext uri="{FF2B5EF4-FFF2-40B4-BE49-F238E27FC236}">
                <a16:creationId xmlns:a16="http://schemas.microsoft.com/office/drawing/2014/main" id="{2558E093-22FC-45D8-8FDB-BE4C4FEB35E0}"/>
              </a:ext>
            </a:extLst>
          </p:cNvPr>
          <p:cNvSpPr/>
          <p:nvPr/>
        </p:nvSpPr>
        <p:spPr>
          <a:xfrm>
            <a:off x="520873" y="1789135"/>
            <a:ext cx="3222752" cy="2031325"/>
          </a:xfrm>
          <a:prstGeom prst="rect">
            <a:avLst/>
          </a:prstGeom>
        </p:spPr>
        <p:txBody>
          <a:bodyPr wrap="square">
            <a:spAutoFit/>
          </a:bodyPr>
          <a:lstStyle/>
          <a:p>
            <a:r>
              <a:rPr lang="it-IT" dirty="0"/>
              <a:t>Vediamo ora come costruire indicatori più generali di distribuzione per quantili di reddito e popolazione che ci condurranno all’indice GINI per i confronti tra Paesi di aree geografiche diverse</a:t>
            </a:r>
          </a:p>
        </p:txBody>
      </p:sp>
    </p:spTree>
    <p:extLst>
      <p:ext uri="{BB962C8B-B14F-4D97-AF65-F5344CB8AC3E}">
        <p14:creationId xmlns:p14="http://schemas.microsoft.com/office/powerpoint/2010/main" val="22000413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4"/>
          <p:cNvSpPr>
            <a:spLocks noGrp="1"/>
          </p:cNvSpPr>
          <p:nvPr>
            <p:ph type="title"/>
          </p:nvPr>
        </p:nvSpPr>
        <p:spPr/>
        <p:txBody>
          <a:bodyPr>
            <a:normAutofit/>
          </a:bodyPr>
          <a:lstStyle/>
          <a:p>
            <a:r>
              <a:rPr lang="it-IT" dirty="0"/>
              <a:t>Rappresentazione grafica di una frequenza relativa della distribuzione</a:t>
            </a:r>
          </a:p>
        </p:txBody>
      </p:sp>
      <p:sp>
        <p:nvSpPr>
          <p:cNvPr id="4" name="Segnaposto numero diapositiva 3"/>
          <p:cNvSpPr>
            <a:spLocks noGrp="1"/>
          </p:cNvSpPr>
          <p:nvPr>
            <p:ph type="sldNum" sz="quarter" idx="11"/>
          </p:nvPr>
        </p:nvSpPr>
        <p:spPr/>
        <p:txBody>
          <a:bodyPr/>
          <a:lstStyle/>
          <a:p>
            <a:fld id="{40CCFDFA-F06F-4F89-A68E-87D1773395A8}" type="slidenum">
              <a:rPr lang="it-IT" smtClean="0"/>
              <a:pPr/>
              <a:t>9</a:t>
            </a:fld>
            <a:endParaRPr lang="it-IT"/>
          </a:p>
        </p:txBody>
      </p:sp>
      <p:pic>
        <p:nvPicPr>
          <p:cNvPr id="5" name="Picture 2"/>
          <p:cNvPicPr>
            <a:picLocks noChangeAspect="1" noChangeArrowheads="1"/>
          </p:cNvPicPr>
          <p:nvPr/>
        </p:nvPicPr>
        <p:blipFill>
          <a:blip r:embed="rId2" cstate="print"/>
          <a:srcRect/>
          <a:stretch>
            <a:fillRect/>
          </a:stretch>
        </p:blipFill>
        <p:spPr bwMode="auto">
          <a:xfrm>
            <a:off x="3610294" y="1641475"/>
            <a:ext cx="7991475" cy="4714875"/>
          </a:xfrm>
          <a:prstGeom prst="rect">
            <a:avLst/>
          </a:prstGeom>
          <a:noFill/>
          <a:ln w="9525">
            <a:noFill/>
            <a:miter lim="800000"/>
            <a:headEnd/>
            <a:tailEnd/>
          </a:ln>
        </p:spPr>
      </p:pic>
      <p:sp>
        <p:nvSpPr>
          <p:cNvPr id="2" name="Rettangolo 1">
            <a:extLst>
              <a:ext uri="{FF2B5EF4-FFF2-40B4-BE49-F238E27FC236}">
                <a16:creationId xmlns:a16="http://schemas.microsoft.com/office/drawing/2014/main" id="{6A7AE233-F9D1-483F-8B05-07E85D422CCA}"/>
              </a:ext>
            </a:extLst>
          </p:cNvPr>
          <p:cNvSpPr/>
          <p:nvPr/>
        </p:nvSpPr>
        <p:spPr>
          <a:xfrm>
            <a:off x="31581" y="3114286"/>
            <a:ext cx="3417013"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it-IT" dirty="0"/>
              <a:t>2) Frequenza relativa o quota sul </a:t>
            </a:r>
          </a:p>
          <a:p>
            <a:r>
              <a:rPr lang="it-IT" dirty="0"/>
              <a:t>totale dei giovani tra i 19 e i 29 anni:</a:t>
            </a:r>
          </a:p>
          <a:p>
            <a:r>
              <a:rPr lang="it-IT" dirty="0"/>
              <a:t>Si ottiene dal rapporto per ogni anno d’età del numero di giovani/totale giovani 19-29</a:t>
            </a:r>
          </a:p>
        </p:txBody>
      </p:sp>
    </p:spTree>
    <p:extLst>
      <p:ext uri="{BB962C8B-B14F-4D97-AF65-F5344CB8AC3E}">
        <p14:creationId xmlns:p14="http://schemas.microsoft.com/office/powerpoint/2010/main" val="661101484"/>
      </p:ext>
    </p:extLst>
  </p:cSld>
  <p:clrMapOvr>
    <a:masterClrMapping/>
  </p:clrMapOvr>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5019</Words>
  <Application>Microsoft Office PowerPoint</Application>
  <PresentationFormat>Widescreen</PresentationFormat>
  <Paragraphs>630</Paragraphs>
  <Slides>53</Slides>
  <Notes>2</Notes>
  <HiddenSlides>0</HiddenSlides>
  <MMClips>0</MMClips>
  <ScaleCrop>false</ScaleCrop>
  <HeadingPairs>
    <vt:vector size="8" baseType="variant">
      <vt:variant>
        <vt:lpstr>Caratteri utilizzati</vt:lpstr>
      </vt:variant>
      <vt:variant>
        <vt:i4>10</vt:i4>
      </vt:variant>
      <vt:variant>
        <vt:lpstr>Tema</vt:lpstr>
      </vt:variant>
      <vt:variant>
        <vt:i4>1</vt:i4>
      </vt:variant>
      <vt:variant>
        <vt:lpstr>Server OLE incorporati</vt:lpstr>
      </vt:variant>
      <vt:variant>
        <vt:i4>2</vt:i4>
      </vt:variant>
      <vt:variant>
        <vt:lpstr>Titoli diapositive</vt:lpstr>
      </vt:variant>
      <vt:variant>
        <vt:i4>53</vt:i4>
      </vt:variant>
    </vt:vector>
  </HeadingPairs>
  <TitlesOfParts>
    <vt:vector size="66" baseType="lpstr">
      <vt:lpstr>Arial</vt:lpstr>
      <vt:lpstr>Arial Unicode MS</vt:lpstr>
      <vt:lpstr>Arial, Helvetica, Helv</vt:lpstr>
      <vt:lpstr>Calibri</vt:lpstr>
      <vt:lpstr>Calibri Light</vt:lpstr>
      <vt:lpstr>Cambria Math</vt:lpstr>
      <vt:lpstr>Symbol</vt:lpstr>
      <vt:lpstr>Times New Roman</vt:lpstr>
      <vt:lpstr>Verdana</vt:lpstr>
      <vt:lpstr>Wingdings</vt:lpstr>
      <vt:lpstr>Tema di Office</vt:lpstr>
      <vt:lpstr>Grafico</vt:lpstr>
      <vt:lpstr>Equation</vt:lpstr>
      <vt:lpstr>Come controllare successi e insuccessi della PE?</vt:lpstr>
      <vt:lpstr>L’uso di indici, rapporti e loro deviazioni</vt:lpstr>
      <vt:lpstr>Obiettivi internazionali di sviluppo e misure</vt:lpstr>
      <vt:lpstr>Si impiegano anche indici composti…</vt:lpstr>
      <vt:lpstr>Approfondimento: gli indici di distribuzione e di crescita</vt:lpstr>
      <vt:lpstr>Gli indici complessi per gli interventi di PE nell’UE: controllo del rischio povertà (monitoraggio)</vt:lpstr>
      <vt:lpstr>E i dati più recenti (2024) non cambiano di molto…</vt:lpstr>
      <vt:lpstr>Iniziamo dall’analisi della distribuzione della popolazione</vt:lpstr>
      <vt:lpstr>Rappresentazione grafica di una frequenza relativa della distribuzione</vt:lpstr>
      <vt:lpstr>Rappresentazione grafica di una distribuzione cumulata</vt:lpstr>
      <vt:lpstr>DISTRIBUZIONE DI VARIABILI CONTINUE: reddito </vt:lpstr>
      <vt:lpstr>Funzione di densità di frequenza del reddito</vt:lpstr>
      <vt:lpstr>I redditi delle dichiarazioni IRPEF</vt:lpstr>
      <vt:lpstr>La curva di Lorenz</vt:lpstr>
      <vt:lpstr>La  procedure  step-by-step per costruire  la curva di Lorenz  </vt:lpstr>
      <vt:lpstr>Presentazione standard di PowerPoint</vt:lpstr>
      <vt:lpstr>LO STUDIO DELLA CONCENTRAZIONE: Simbologia notazionale</vt:lpstr>
      <vt:lpstr>Vediamo un esempio</vt:lpstr>
      <vt:lpstr>Presentazione standard di PowerPoint</vt:lpstr>
      <vt:lpstr>LO STUDIO DELLA CONCENTRAZIONE: Relazione tra le f(xi) e le qi</vt:lpstr>
      <vt:lpstr>IL DIAGRAMMA DI LORENZ (vedi slide successiva)</vt:lpstr>
      <vt:lpstr>La curva di concentrazione e il Rapporto di concentrazione (Indice Gini)</vt:lpstr>
      <vt:lpstr>La curva di concentrazione (segue)</vt:lpstr>
      <vt:lpstr>LO STUDIO DELLA CONCENTRAZIONE: relazione tra variabilità e concentrazione</vt:lpstr>
      <vt:lpstr>Situazione di concentrazione nulla </vt:lpstr>
      <vt:lpstr>Vediamo il caso italiano (BdI, 2024)</vt:lpstr>
      <vt:lpstr>Concentrazione massima</vt:lpstr>
      <vt:lpstr>Requisiti degli indici di  concentrazione* </vt:lpstr>
      <vt:lpstr>SENSIBILITA’ AI TRASFERIMENTI (a parità di media)*</vt:lpstr>
      <vt:lpstr>SENSIBILITA’ AI TRASFERIMENTI*</vt:lpstr>
      <vt:lpstr>IL RAPPORTO DI CONCENTRAZIONE</vt:lpstr>
      <vt:lpstr>Definizione di Rapporto di concentrazione</vt:lpstr>
      <vt:lpstr>Indice di Gini</vt:lpstr>
      <vt:lpstr>CALCOLO DEL VALORE NUMERICO DEL RAPPORTO DI CONCENTRAZIONE </vt:lpstr>
      <vt:lpstr>La distribuzione delle disuguaglianze nel mondo, 2009 e 2016-2019</vt:lpstr>
      <vt:lpstr>La formulazione del rapporto di Gini e qualche esempio</vt:lpstr>
      <vt:lpstr>Presentazione standard di PowerPoint</vt:lpstr>
      <vt:lpstr>Indice di Gini – metodo dei trapezi</vt:lpstr>
      <vt:lpstr>Esempio 1</vt:lpstr>
      <vt:lpstr>Esempio 2</vt:lpstr>
      <vt:lpstr>Le politiche per la redistribuzione dei redditi: gli strumenti</vt:lpstr>
      <vt:lpstr>La valutazione delle politiche europee</vt:lpstr>
      <vt:lpstr> </vt:lpstr>
      <vt:lpstr>Obiettivi strategici Politica Europea 2014-20 e 2021-27</vt:lpstr>
      <vt:lpstr>La logica dell’intervento pubblico europeo</vt:lpstr>
      <vt:lpstr>I criteri della valutazione (commenti al grafico)</vt:lpstr>
      <vt:lpstr>I criteri di valutazione (commenti al grafico)</vt:lpstr>
      <vt:lpstr>I livelli di Valutazione e le tecniche relative</vt:lpstr>
      <vt:lpstr>La programmazione europea: il decentramento per fasi</vt:lpstr>
      <vt:lpstr>Criteri validi, ma metodi di valutazione che cambiano</vt:lpstr>
      <vt:lpstr>I documenti fondamentali e i dati UE</vt:lpstr>
      <vt:lpstr>Cosa prevede la valutazione per il ciclo di programmazione 2021-27?</vt:lpstr>
      <vt:lpstr>Il ciclo programmazione-valutazione multilivello: il caso di un progetto di UNITS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tema del monitoraggio e della valutazione</dc:title>
  <dc:creator>CHIES LAURA</dc:creator>
  <cp:lastModifiedBy>CHIES LAURA</cp:lastModifiedBy>
  <cp:revision>44</cp:revision>
  <dcterms:created xsi:type="dcterms:W3CDTF">2025-03-13T06:41:45Z</dcterms:created>
  <dcterms:modified xsi:type="dcterms:W3CDTF">2025-03-26T06:06:47Z</dcterms:modified>
</cp:coreProperties>
</file>