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471" r:id="rId3"/>
    <p:sldId id="459" r:id="rId4"/>
    <p:sldId id="518" r:id="rId5"/>
    <p:sldId id="519" r:id="rId6"/>
    <p:sldId id="523" r:id="rId7"/>
    <p:sldId id="517" r:id="rId8"/>
    <p:sldId id="524" r:id="rId9"/>
    <p:sldId id="522" r:id="rId10"/>
    <p:sldId id="608" r:id="rId11"/>
    <p:sldId id="609" r:id="rId12"/>
    <p:sldId id="595" r:id="rId13"/>
    <p:sldId id="610" r:id="rId14"/>
    <p:sldId id="611" r:id="rId15"/>
    <p:sldId id="612" r:id="rId16"/>
    <p:sldId id="613" r:id="rId17"/>
    <p:sldId id="614" r:id="rId18"/>
    <p:sldId id="615" r:id="rId19"/>
    <p:sldId id="616" r:id="rId20"/>
    <p:sldId id="458" r:id="rId21"/>
    <p:sldId id="542" r:id="rId22"/>
    <p:sldId id="617" r:id="rId23"/>
    <p:sldId id="619" r:id="rId24"/>
    <p:sldId id="618" r:id="rId25"/>
    <p:sldId id="534" r:id="rId26"/>
    <p:sldId id="621" r:id="rId27"/>
    <p:sldId id="620" r:id="rId28"/>
    <p:sldId id="622" r:id="rId29"/>
    <p:sldId id="623" r:id="rId30"/>
    <p:sldId id="632" r:id="rId31"/>
    <p:sldId id="624" r:id="rId32"/>
    <p:sldId id="625" r:id="rId33"/>
    <p:sldId id="626" r:id="rId34"/>
    <p:sldId id="629" r:id="rId35"/>
    <p:sldId id="628" r:id="rId36"/>
    <p:sldId id="631" r:id="rId37"/>
    <p:sldId id="630" r:id="rId38"/>
    <p:sldId id="633" r:id="rId39"/>
    <p:sldId id="636" r:id="rId40"/>
    <p:sldId id="627" r:id="rId41"/>
    <p:sldId id="637" r:id="rId42"/>
    <p:sldId id="646" r:id="rId43"/>
    <p:sldId id="638" r:id="rId44"/>
    <p:sldId id="645" r:id="rId45"/>
    <p:sldId id="634" r:id="rId46"/>
    <p:sldId id="644" r:id="rId47"/>
    <p:sldId id="635" r:id="rId48"/>
    <p:sldId id="643" r:id="rId49"/>
    <p:sldId id="639" r:id="rId50"/>
    <p:sldId id="647" r:id="rId51"/>
    <p:sldId id="640" r:id="rId52"/>
    <p:sldId id="648" r:id="rId53"/>
    <p:sldId id="650" r:id="rId54"/>
    <p:sldId id="651" r:id="rId55"/>
    <p:sldId id="443" r:id="rId56"/>
    <p:sldId id="657" r:id="rId57"/>
    <p:sldId id="652" r:id="rId58"/>
    <p:sldId id="653" r:id="rId59"/>
    <p:sldId id="654" r:id="rId60"/>
    <p:sldId id="656" r:id="rId61"/>
    <p:sldId id="655" r:id="rId62"/>
  </p:sldIdLst>
  <p:sldSz cx="9144000" cy="6858000" type="screen4x3"/>
  <p:notesSz cx="6858000" cy="9144000"/>
  <p:embeddedFontLst>
    <p:embeddedFont>
      <p:font typeface="Segoe UI" panose="020B0502040204020203" pitchFamily="34" charset="0"/>
      <p:regular r:id="rId63"/>
      <p:bold r:id="rId64"/>
      <p:italic r:id="rId65"/>
      <p:boldItalic r:id="rId66"/>
    </p:embeddedFont>
    <p:embeddedFont>
      <p:font typeface="Segoe UI Semilight" panose="020B0402040204020203" pitchFamily="34" charset="0"/>
      <p:regular r:id="rId67"/>
      <p:italic r:id="rId68"/>
    </p:embeddedFont>
    <p:embeddedFont>
      <p:font typeface="Source Sans Pro" panose="020B0503030403020204" pitchFamily="34" charset="0"/>
      <p:regular r:id="rId69"/>
      <p:bold r:id="rId70"/>
    </p:embeddedFont>
    <p:embeddedFont>
      <p:font typeface="Swis721 Cn BT" panose="020B0506020202030204" pitchFamily="34" charset="0"/>
      <p:regular r:id="rId71"/>
      <p:bold r:id="rId72"/>
      <p:italic r:id="rId73"/>
      <p:boldItalic r:id="rId7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77AA"/>
    <a:srgbClr val="F2F2F2"/>
    <a:srgbClr val="A2A2A2"/>
    <a:srgbClr val="F4FBFE"/>
    <a:srgbClr val="E0F3FC"/>
    <a:srgbClr val="1485BE"/>
    <a:srgbClr val="008080"/>
    <a:srgbClr val="FF6600"/>
    <a:srgbClr val="009999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4" autoAdjust="0"/>
    <p:restoredTop sz="94660"/>
  </p:normalViewPr>
  <p:slideViewPr>
    <p:cSldViewPr snapToGrid="0">
      <p:cViewPr>
        <p:scale>
          <a:sx n="75" d="100"/>
          <a:sy n="75" d="100"/>
        </p:scale>
        <p:origin x="2934" y="8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8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2265149-7078-49A1-85E3-981827BA6E9B}"/>
              </a:ext>
            </a:extLst>
          </p:cNvPr>
          <p:cNvCxnSpPr/>
          <p:nvPr userDrawn="1"/>
        </p:nvCxnSpPr>
        <p:spPr>
          <a:xfrm>
            <a:off x="3219450" y="4935787"/>
            <a:ext cx="52959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8E3A30F-A9E1-4C6A-A429-C237F91A64B6}"/>
              </a:ext>
            </a:extLst>
          </p:cNvPr>
          <p:cNvCxnSpPr/>
          <p:nvPr userDrawn="1"/>
        </p:nvCxnSpPr>
        <p:spPr>
          <a:xfrm flipV="1">
            <a:off x="3219450" y="4983702"/>
            <a:ext cx="5295900" cy="2856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E2963675-C336-4FFA-ABA6-AE1C3BAD0D61}"/>
              </a:ext>
            </a:extLst>
          </p:cNvPr>
          <p:cNvSpPr txBox="1">
            <a:spLocks/>
          </p:cNvSpPr>
          <p:nvPr userDrawn="1"/>
        </p:nvSpPr>
        <p:spPr>
          <a:xfrm>
            <a:off x="0" y="3124002"/>
            <a:ext cx="3219450" cy="8203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3600" b="1" i="0" dirty="0">
                <a:solidFill>
                  <a:srgbClr val="1277AA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LEZIONE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7B70F03-AB95-484D-9C4B-958F6E84442C}"/>
              </a:ext>
            </a:extLst>
          </p:cNvPr>
          <p:cNvSpPr txBox="1">
            <a:spLocks/>
          </p:cNvSpPr>
          <p:nvPr userDrawn="1"/>
        </p:nvSpPr>
        <p:spPr>
          <a:xfrm>
            <a:off x="3219451" y="5051146"/>
            <a:ext cx="5295900" cy="926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600" b="1" kern="120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A. A.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2022-2023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Laboratorio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Progettazione Tecnologica dell’Architettura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Corso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Metodi e Strumenti di Progettazione Tecnologica</a:t>
            </a:r>
            <a:endParaRPr lang="it-IT" sz="16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9E338E1-9531-48B0-B6F4-A75F2565592D}"/>
              </a:ext>
            </a:extLst>
          </p:cNvPr>
          <p:cNvSpPr txBox="1">
            <a:spLocks/>
          </p:cNvSpPr>
          <p:nvPr userDrawn="1"/>
        </p:nvSpPr>
        <p:spPr>
          <a:xfrm>
            <a:off x="5456579" y="118655"/>
            <a:ext cx="3058771" cy="13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400" b="1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Ing. Carlo Antonio Stival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via A. Valerio 6/1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34127 Trieste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+390405583489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cstival@units.it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6324964-E7B3-46D9-A52A-059A768E1BE3}"/>
              </a:ext>
            </a:extLst>
          </p:cNvPr>
          <p:cNvSpPr txBox="1">
            <a:spLocks/>
          </p:cNvSpPr>
          <p:nvPr userDrawn="1"/>
        </p:nvSpPr>
        <p:spPr>
          <a:xfrm>
            <a:off x="0" y="3312000"/>
            <a:ext cx="3219450" cy="3204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6700" b="1" spc="-1000" baseline="0" dirty="0">
                <a:solidFill>
                  <a:srgbClr val="1277AA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5</a:t>
            </a:r>
            <a:endParaRPr lang="it-IT" sz="11600" b="1" spc="-1000" baseline="0" dirty="0">
              <a:solidFill>
                <a:srgbClr val="1277AA"/>
              </a:solidFill>
              <a:latin typeface="Swis721 Cn BT" panose="020B0506020202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6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244EB3-63C2-4C50-96FC-C4D414A6B1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0687" y="297971"/>
            <a:ext cx="1305892" cy="9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uovo logo UniTS">
            <a:extLst>
              <a:ext uri="{FF2B5EF4-FFF2-40B4-BE49-F238E27FC236}">
                <a16:creationId xmlns:a16="http://schemas.microsoft.com/office/drawing/2014/main" id="{91E33BC3-A901-48B4-A4A9-3E1C13311F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252838"/>
            <a:ext cx="3025775" cy="10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45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522EF6-1B50-4C06-A1D8-20F6E87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773635" cy="655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>
                <a:latin typeface="Swis721 Cn BT" panose="020B0506020202030204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2B1935-5F4C-40D6-AF97-F4DB7403271F}"/>
              </a:ext>
            </a:extLst>
          </p:cNvPr>
          <p:cNvSpPr txBox="1">
            <a:spLocks/>
          </p:cNvSpPr>
          <p:nvPr userDrawn="1"/>
        </p:nvSpPr>
        <p:spPr>
          <a:xfrm>
            <a:off x="1277537" y="6470650"/>
            <a:ext cx="6838949" cy="3826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Carlo Antonio Stival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Metodi e Strumenti di Progettazione Tecnologica</a:t>
            </a:r>
            <a:endParaRPr lang="it-IT" sz="11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it-IT" sz="1100" i="1" dirty="0">
              <a:latin typeface="Swis721 Cn BT" panose="020B0506020202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869FF64-B989-4996-8642-1465F584A571}"/>
              </a:ext>
            </a:extLst>
          </p:cNvPr>
          <p:cNvSpPr txBox="1">
            <a:spLocks/>
          </p:cNvSpPr>
          <p:nvPr userDrawn="1"/>
        </p:nvSpPr>
        <p:spPr>
          <a:xfrm>
            <a:off x="628649" y="50143"/>
            <a:ext cx="5273043" cy="5531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Chiusure</a:t>
            </a:r>
            <a:r>
              <a:rPr lang="it-IT" sz="1200" i="1" kern="1200" baseline="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orizzontali superiori</a:t>
            </a:r>
            <a:endParaRPr lang="it-IT" sz="1200" i="1" kern="1200" noProof="0" dirty="0">
              <a:solidFill>
                <a:schemeClr val="tx1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3E4097-8D0D-419D-8F89-973C7F24FAF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08520" y="0"/>
            <a:ext cx="1306829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9pPr>
          </a:lstStyle>
          <a:p>
            <a:pPr algn="r">
              <a:lnSpc>
                <a:spcPct val="100000"/>
              </a:lnSpc>
            </a:pPr>
            <a:fld id="{925AA9F4-7852-4789-B752-44D4F3C209BD}" type="slidenum">
              <a:rPr lang="en-US" sz="6400" spc="-300" baseline="0" smtClean="0">
                <a:solidFill>
                  <a:srgbClr val="1277AA"/>
                </a:solidFill>
                <a:latin typeface="Swis721 Cn BT" panose="020B0506020202030204" pitchFamily="34" charset="0"/>
                <a:ea typeface="Source Sans Pro Semibold" panose="020B0603030403020204" pitchFamily="34" charset="0"/>
                <a:cs typeface="Segoe UI Semilight" panose="020B0402040204020203" pitchFamily="34" charset="0"/>
              </a:rPr>
              <a:pPr algn="r">
                <a:lnSpc>
                  <a:spcPct val="100000"/>
                </a:lnSpc>
              </a:pPr>
              <a:t>‹N›</a:t>
            </a:fld>
            <a:endParaRPr lang="en-US" sz="6400" spc="-300" baseline="0" dirty="0">
              <a:solidFill>
                <a:srgbClr val="1277AA"/>
              </a:solidFill>
              <a:latin typeface="Swis721 Cn BT" panose="020B0506020202030204" pitchFamily="34" charset="0"/>
              <a:ea typeface="Source Sans Pro Semibold" panose="020B06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1BE3A05-6A21-4053-ACD4-DB14ACBB2E74}"/>
              </a:ext>
            </a:extLst>
          </p:cNvPr>
          <p:cNvSpPr txBox="1">
            <a:spLocks/>
          </p:cNvSpPr>
          <p:nvPr userDrawn="1"/>
        </p:nvSpPr>
        <p:spPr>
          <a:xfrm>
            <a:off x="7892031" y="6385764"/>
            <a:ext cx="697987" cy="3739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2800" b="1" spc="-100" baseline="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5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FCF78F5-128B-415A-B643-34FDFB828A3B}"/>
              </a:ext>
            </a:extLst>
          </p:cNvPr>
          <p:cNvSpPr/>
          <p:nvPr userDrawn="1"/>
        </p:nvSpPr>
        <p:spPr>
          <a:xfrm>
            <a:off x="1158242" y="6814840"/>
            <a:ext cx="13849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1 7">
            <a:extLst>
              <a:ext uri="{FF2B5EF4-FFF2-40B4-BE49-F238E27FC236}">
                <a16:creationId xmlns:a16="http://schemas.microsoft.com/office/drawing/2014/main" id="{DE4B0E0D-7076-4D0D-83BE-D32F433F0023}"/>
              </a:ext>
            </a:extLst>
          </p:cNvPr>
          <p:cNvCxnSpPr/>
          <p:nvPr userDrawn="1"/>
        </p:nvCxnSpPr>
        <p:spPr>
          <a:xfrm>
            <a:off x="628650" y="1020763"/>
            <a:ext cx="78867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8">
            <a:extLst>
              <a:ext uri="{FF2B5EF4-FFF2-40B4-BE49-F238E27FC236}">
                <a16:creationId xmlns:a16="http://schemas.microsoft.com/office/drawing/2014/main" id="{4FCECAA5-50A2-442E-A8A4-3A7895112292}"/>
              </a:ext>
            </a:extLst>
          </p:cNvPr>
          <p:cNvCxnSpPr/>
          <p:nvPr userDrawn="1"/>
        </p:nvCxnSpPr>
        <p:spPr>
          <a:xfrm>
            <a:off x="628650" y="6338888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DF5F922A-C971-4F64-9D7F-FA41385FECAE}"/>
              </a:ext>
            </a:extLst>
          </p:cNvPr>
          <p:cNvSpPr txBox="1">
            <a:spLocks/>
          </p:cNvSpPr>
          <p:nvPr userDrawn="1"/>
        </p:nvSpPr>
        <p:spPr>
          <a:xfrm>
            <a:off x="0" y="3602169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F4FBFE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5</a:t>
            </a:r>
          </a:p>
        </p:txBody>
      </p:sp>
      <p:pic>
        <p:nvPicPr>
          <p:cNvPr id="14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BB7923-426C-44A9-BB2E-E8E37B8B39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613" y="6387359"/>
            <a:ext cx="510563" cy="3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uovo logo UniTS">
            <a:extLst>
              <a:ext uri="{FF2B5EF4-FFF2-40B4-BE49-F238E27FC236}">
                <a16:creationId xmlns:a16="http://schemas.microsoft.com/office/drawing/2014/main" id="{DB0D93F4-27D3-4C73-9B13-080FE2AE1F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49" y="6385764"/>
            <a:ext cx="1189765" cy="4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77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6"/>
          <p:cNvCxnSpPr/>
          <p:nvPr userDrawn="1"/>
        </p:nvCxnSpPr>
        <p:spPr>
          <a:xfrm>
            <a:off x="628650" y="3502343"/>
            <a:ext cx="78867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7"/>
          <p:cNvCxnSpPr/>
          <p:nvPr userDrawn="1"/>
        </p:nvCxnSpPr>
        <p:spPr>
          <a:xfrm>
            <a:off x="628650" y="3566597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28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5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50832087-1BA5-4C5A-A08C-FC5949BB964B}"/>
              </a:ext>
            </a:extLst>
          </p:cNvPr>
          <p:cNvSpPr txBox="1">
            <a:spLocks/>
          </p:cNvSpPr>
          <p:nvPr/>
        </p:nvSpPr>
        <p:spPr bwMode="auto">
          <a:xfrm>
            <a:off x="3219450" y="3816599"/>
            <a:ext cx="5295900" cy="109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277AA"/>
                </a:solidFill>
                <a:effectLst/>
                <a:uLnTx/>
                <a:uFillTx/>
                <a:cs typeface="Segoe UI Semilight" panose="020B0402040204020203" pitchFamily="34" charset="0"/>
              </a:rPr>
              <a:t>Chiusure orizzontali superiori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it-IT" sz="18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la copertura degli edifici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1277AA"/>
              </a:solidFill>
              <a:effectLst/>
              <a:uLnTx/>
              <a:uFillTx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74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3">
            <a:extLst>
              <a:ext uri="{FF2B5EF4-FFF2-40B4-BE49-F238E27FC236}">
                <a16:creationId xmlns:a16="http://schemas.microsoft.com/office/drawing/2014/main" id="{630DB71C-7E33-4E8C-9F77-E8EE58E62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3112" y="1250951"/>
            <a:ext cx="3644590" cy="488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pc="-150" dirty="0"/>
              <a:t>Riferimenti ai principi geometrico-costruttivi</a:t>
            </a:r>
          </a:p>
        </p:txBody>
      </p:sp>
      <p:sp>
        <p:nvSpPr>
          <p:cNvPr id="13" name="Rectangle 66">
            <a:extLst>
              <a:ext uri="{FF2B5EF4-FFF2-40B4-BE49-F238E27FC236}">
                <a16:creationId xmlns:a16="http://schemas.microsoft.com/office/drawing/2014/main" id="{1AE3D6FB-93CA-4AF2-BA08-D2510A274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407" y="5330148"/>
            <a:ext cx="2501591" cy="5538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Oculus, New York</a:t>
            </a:r>
          </a:p>
          <a:p>
            <a:pPr algn="ctr">
              <a:spcBef>
                <a:spcPct val="0"/>
              </a:spcBef>
            </a:pPr>
            <a:r>
              <a:rPr lang="en-US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Santiago Calatrava, 2016</a:t>
            </a:r>
          </a:p>
        </p:txBody>
      </p:sp>
      <p:pic>
        <p:nvPicPr>
          <p:cNvPr id="9" name="Immagine 58">
            <a:extLst>
              <a:ext uri="{FF2B5EF4-FFF2-40B4-BE49-F238E27FC236}">
                <a16:creationId xmlns:a16="http://schemas.microsoft.com/office/drawing/2014/main" id="{6983B25B-2836-4B93-8D0F-02B82AC8B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77" y="1250951"/>
            <a:ext cx="3645894" cy="488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848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L’elemento di confine:</a:t>
            </a:r>
          </a:p>
          <a:p>
            <a:pPr>
              <a:spcBef>
                <a:spcPts val="0"/>
              </a:spcBef>
            </a:pPr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strati funzionali e requisiti tecnologici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5.2</a:t>
            </a:r>
          </a:p>
        </p:txBody>
      </p:sp>
    </p:spTree>
    <p:extLst>
      <p:ext uri="{BB962C8B-B14F-4D97-AF65-F5344CB8AC3E}">
        <p14:creationId xmlns:p14="http://schemas.microsoft.com/office/powerpoint/2010/main" val="82369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Correlazioni requisiti e strati funzionali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A59EF20-6103-4915-BD91-D62062465C8D}"/>
              </a:ext>
            </a:extLst>
          </p:cNvPr>
          <p:cNvSpPr/>
          <p:nvPr/>
        </p:nvSpPr>
        <p:spPr>
          <a:xfrm>
            <a:off x="740163" y="3996558"/>
            <a:ext cx="3619965" cy="904398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032342BF-C9FB-41E0-9AD6-786A0B715F0F}"/>
              </a:ext>
            </a:extLst>
          </p:cNvPr>
          <p:cNvSpPr/>
          <p:nvPr/>
        </p:nvSpPr>
        <p:spPr>
          <a:xfrm>
            <a:off x="740162" y="5553307"/>
            <a:ext cx="3619965" cy="446052"/>
          </a:xfrm>
          <a:prstGeom prst="rect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FAB3A83-CE29-4212-A786-E423A146448A}"/>
              </a:ext>
            </a:extLst>
          </p:cNvPr>
          <p:cNvSpPr/>
          <p:nvPr/>
        </p:nvSpPr>
        <p:spPr>
          <a:xfrm>
            <a:off x="740161" y="2728600"/>
            <a:ext cx="3619965" cy="1135356"/>
          </a:xfrm>
          <a:prstGeom prst="rect">
            <a:avLst/>
          </a:prstGeom>
          <a:pattFill prst="dashDn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4950964E-66DD-4925-B0B1-E5632B0F911A}"/>
              </a:ext>
            </a:extLst>
          </p:cNvPr>
          <p:cNvSpPr/>
          <p:nvPr/>
        </p:nvSpPr>
        <p:spPr>
          <a:xfrm>
            <a:off x="740161" y="2180360"/>
            <a:ext cx="3619965" cy="446037"/>
          </a:xfrm>
          <a:prstGeom prst="rect">
            <a:avLst/>
          </a:prstGeom>
          <a:pattFill prst="diagBrick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CE436E12-97DC-4356-9B76-4C57AA347448}"/>
              </a:ext>
            </a:extLst>
          </p:cNvPr>
          <p:cNvSpPr txBox="1">
            <a:spLocks/>
          </p:cNvSpPr>
          <p:nvPr/>
        </p:nvSpPr>
        <p:spPr>
          <a:xfrm>
            <a:off x="6536266" y="3996558"/>
            <a:ext cx="2499147" cy="9043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Resistenza ai carichi</a:t>
            </a:r>
          </a:p>
          <a:p>
            <a:r>
              <a:rPr lang="it-IT" dirty="0">
                <a:latin typeface="Swis721 Cn BT" panose="020B0506020202030204" pitchFamily="34" charset="0"/>
              </a:rPr>
              <a:t>Controllo della deformazione</a:t>
            </a:r>
          </a:p>
          <a:p>
            <a:r>
              <a:rPr lang="it-IT" dirty="0">
                <a:latin typeface="Swis721 Cn BT" panose="020B0506020202030204" pitchFamily="34" charset="0"/>
              </a:rPr>
              <a:t>Rapporto peso / carichi</a:t>
            </a:r>
          </a:p>
          <a:p>
            <a:r>
              <a:rPr lang="it-IT" dirty="0">
                <a:latin typeface="Swis721 Cn BT" panose="020B0506020202030204" pitchFamily="34" charset="0"/>
              </a:rPr>
              <a:t>Controllo inerzia termica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F7C2407C-8A8B-4CA0-90FE-B97584D26B2D}"/>
              </a:ext>
            </a:extLst>
          </p:cNvPr>
          <p:cNvSpPr txBox="1">
            <a:spLocks/>
          </p:cNvSpPr>
          <p:nvPr/>
        </p:nvSpPr>
        <p:spPr>
          <a:xfrm>
            <a:off x="4584597" y="3996558"/>
            <a:ext cx="1727200" cy="9043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Parte </a:t>
            </a:r>
            <a:r>
              <a:rPr lang="it-IT" sz="1600" b="1" dirty="0">
                <a:latin typeface="Swis721 Cn BT" panose="020B0506020202030204" pitchFamily="34" charset="0"/>
              </a:rPr>
              <a:t>RESISTENTE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79FC52AB-D4CA-433E-9B29-5BB9719EF92E}"/>
              </a:ext>
            </a:extLst>
          </p:cNvPr>
          <p:cNvSpPr txBox="1">
            <a:spLocks/>
          </p:cNvSpPr>
          <p:nvPr/>
        </p:nvSpPr>
        <p:spPr>
          <a:xfrm>
            <a:off x="4572000" y="5006896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latin typeface="Swis721 Cn BT" panose="020B0506020202030204" pitchFamily="34" charset="0"/>
              </a:rPr>
              <a:t>VUOTO TECNICO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DBCACDE8-7A40-4CF2-97F5-76E3BBA69F4C}"/>
              </a:ext>
            </a:extLst>
          </p:cNvPr>
          <p:cNvSpPr/>
          <p:nvPr/>
        </p:nvSpPr>
        <p:spPr>
          <a:xfrm>
            <a:off x="740161" y="5005053"/>
            <a:ext cx="3619965" cy="446051"/>
          </a:xfrm>
          <a:prstGeom prst="rect">
            <a:avLst/>
          </a:prstGeom>
          <a:noFill/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78061000-71C4-46D8-AD0A-E78742AF1ED7}"/>
              </a:ext>
            </a:extLst>
          </p:cNvPr>
          <p:cNvSpPr txBox="1">
            <a:spLocks/>
          </p:cNvSpPr>
          <p:nvPr/>
        </p:nvSpPr>
        <p:spPr>
          <a:xfrm>
            <a:off x="6536266" y="5006896"/>
            <a:ext cx="2499147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Gestione</a:t>
            </a:r>
          </a:p>
          <a:p>
            <a:r>
              <a:rPr lang="it-IT" dirty="0">
                <a:latin typeface="Swis721 Cn BT" panose="020B0506020202030204" pitchFamily="34" charset="0"/>
              </a:rPr>
              <a:t>Integrazione impiantistica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CC60F321-AADC-43D9-AAB7-0640EA0E57D4}"/>
              </a:ext>
            </a:extLst>
          </p:cNvPr>
          <p:cNvSpPr txBox="1">
            <a:spLocks/>
          </p:cNvSpPr>
          <p:nvPr/>
        </p:nvSpPr>
        <p:spPr>
          <a:xfrm>
            <a:off x="4572000" y="5553307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latin typeface="Swis721 Cn BT" panose="020B0506020202030204" pitchFamily="34" charset="0"/>
              </a:rPr>
              <a:t>FINITURA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419B7F98-2785-45EC-8E89-72D0E4152177}"/>
              </a:ext>
            </a:extLst>
          </p:cNvPr>
          <p:cNvSpPr txBox="1">
            <a:spLocks/>
          </p:cNvSpPr>
          <p:nvPr/>
        </p:nvSpPr>
        <p:spPr>
          <a:xfrm>
            <a:off x="6536266" y="5553307"/>
            <a:ext cx="2499147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Isolamento acustico</a:t>
            </a:r>
          </a:p>
        </p:txBody>
      </p:sp>
      <p:cxnSp>
        <p:nvCxnSpPr>
          <p:cNvPr id="51" name="Forma 9">
            <a:extLst>
              <a:ext uri="{FF2B5EF4-FFF2-40B4-BE49-F238E27FC236}">
                <a16:creationId xmlns:a16="http://schemas.microsoft.com/office/drawing/2014/main" id="{E140D4A8-69EC-4BEB-8FBC-7FBDB641220E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9381" y="5580330"/>
            <a:ext cx="90000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Forma 9">
            <a:extLst>
              <a:ext uri="{FF2B5EF4-FFF2-40B4-BE49-F238E27FC236}">
                <a16:creationId xmlns:a16="http://schemas.microsoft.com/office/drawing/2014/main" id="{9C2667F9-6D6B-415F-8143-09AA2706EC1E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19381" y="2278600"/>
            <a:ext cx="90000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le 3">
            <a:extLst>
              <a:ext uri="{FF2B5EF4-FFF2-40B4-BE49-F238E27FC236}">
                <a16:creationId xmlns:a16="http://schemas.microsoft.com/office/drawing/2014/main" id="{FE3CF0D6-A395-48FC-BFB4-4EBA0F90FB7A}"/>
              </a:ext>
            </a:extLst>
          </p:cNvPr>
          <p:cNvSpPr txBox="1">
            <a:spLocks/>
          </p:cNvSpPr>
          <p:nvPr/>
        </p:nvSpPr>
        <p:spPr>
          <a:xfrm rot="16200000">
            <a:off x="-78265" y="4394037"/>
            <a:ext cx="1080516" cy="285558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dirty="0">
                <a:solidFill>
                  <a:srgbClr val="1277AA"/>
                </a:solidFill>
                <a:cs typeface="Segoe UI Semilight" panose="020B0402040204020203" pitchFamily="34" charset="0"/>
              </a:rPr>
              <a:t>intradosso</a:t>
            </a:r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B8712C7B-2712-4C0F-9A5C-F717E32BC6D9}"/>
              </a:ext>
            </a:extLst>
          </p:cNvPr>
          <p:cNvSpPr txBox="1">
            <a:spLocks/>
          </p:cNvSpPr>
          <p:nvPr/>
        </p:nvSpPr>
        <p:spPr>
          <a:xfrm rot="16200000">
            <a:off x="-78007" y="3181177"/>
            <a:ext cx="1080000" cy="285558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dirty="0">
                <a:solidFill>
                  <a:srgbClr val="1277AA"/>
                </a:solidFill>
                <a:cs typeface="Segoe UI Semilight" panose="020B0402040204020203" pitchFamily="34" charset="0"/>
              </a:rPr>
              <a:t>estradosso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AC6291E6-AE92-4963-A091-9B434C2BFA0E}"/>
              </a:ext>
            </a:extLst>
          </p:cNvPr>
          <p:cNvSpPr txBox="1">
            <a:spLocks/>
          </p:cNvSpPr>
          <p:nvPr/>
        </p:nvSpPr>
        <p:spPr>
          <a:xfrm>
            <a:off x="4572000" y="2728600"/>
            <a:ext cx="1727200" cy="1135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Parte di </a:t>
            </a:r>
            <a:r>
              <a:rPr lang="it-IT" sz="1500" b="1" spc="-20" dirty="0">
                <a:latin typeface="Swis721 Cn BT" panose="020B0506020202030204" pitchFamily="34" charset="0"/>
              </a:rPr>
              <a:t>COMPLETAMENTO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44229A0A-CA0F-41BF-B525-BC86D2D5EDA6}"/>
              </a:ext>
            </a:extLst>
          </p:cNvPr>
          <p:cNvSpPr txBox="1">
            <a:spLocks/>
          </p:cNvSpPr>
          <p:nvPr/>
        </p:nvSpPr>
        <p:spPr>
          <a:xfrm>
            <a:off x="6536265" y="2728600"/>
            <a:ext cx="2499147" cy="11620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Tenuta all’acqua</a:t>
            </a:r>
          </a:p>
          <a:p>
            <a:r>
              <a:rPr lang="it-IT" dirty="0">
                <a:latin typeface="Swis721 Cn BT" panose="020B0506020202030204" pitchFamily="34" charset="0"/>
              </a:rPr>
              <a:t>Tenuta all’aria</a:t>
            </a:r>
          </a:p>
          <a:p>
            <a:r>
              <a:rPr lang="it-IT" dirty="0">
                <a:latin typeface="Swis721 Cn BT" panose="020B0506020202030204" pitchFamily="34" charset="0"/>
              </a:rPr>
              <a:t>Ripartizione carichi</a:t>
            </a:r>
          </a:p>
          <a:p>
            <a:r>
              <a:rPr lang="it-IT" dirty="0">
                <a:latin typeface="Swis721 Cn BT" panose="020B0506020202030204" pitchFamily="34" charset="0"/>
              </a:rPr>
              <a:t>Isolamento termico</a:t>
            </a:r>
          </a:p>
          <a:p>
            <a:r>
              <a:rPr lang="it-IT" dirty="0">
                <a:latin typeface="Swis721 Cn BT" panose="020B0506020202030204" pitchFamily="34" charset="0"/>
              </a:rPr>
              <a:t>Integrazione impiantistica</a:t>
            </a:r>
          </a:p>
        </p:txBody>
      </p:sp>
      <p:sp>
        <p:nvSpPr>
          <p:cNvPr id="58" name="Title 3">
            <a:extLst>
              <a:ext uri="{FF2B5EF4-FFF2-40B4-BE49-F238E27FC236}">
                <a16:creationId xmlns:a16="http://schemas.microsoft.com/office/drawing/2014/main" id="{7762F509-A5F4-4076-986D-CFD6F5122AF4}"/>
              </a:ext>
            </a:extLst>
          </p:cNvPr>
          <p:cNvSpPr txBox="1">
            <a:spLocks/>
          </p:cNvSpPr>
          <p:nvPr/>
        </p:nvSpPr>
        <p:spPr>
          <a:xfrm>
            <a:off x="4572000" y="2181274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latin typeface="Swis721 Cn BT" panose="020B0506020202030204" pitchFamily="34" charset="0"/>
              </a:rPr>
              <a:t>FINITURA</a:t>
            </a:r>
          </a:p>
        </p:txBody>
      </p:sp>
      <p:sp>
        <p:nvSpPr>
          <p:cNvPr id="59" name="Title 3">
            <a:extLst>
              <a:ext uri="{FF2B5EF4-FFF2-40B4-BE49-F238E27FC236}">
                <a16:creationId xmlns:a16="http://schemas.microsoft.com/office/drawing/2014/main" id="{42791782-438E-4E20-A496-2D70C435B6A4}"/>
              </a:ext>
            </a:extLst>
          </p:cNvPr>
          <p:cNvSpPr txBox="1">
            <a:spLocks/>
          </p:cNvSpPr>
          <p:nvPr/>
        </p:nvSpPr>
        <p:spPr>
          <a:xfrm>
            <a:off x="6548863" y="1677003"/>
            <a:ext cx="2499147" cy="945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50" dirty="0">
                <a:latin typeface="Swis721 Cn BT" panose="020B0506020202030204" pitchFamily="34" charset="0"/>
              </a:rPr>
              <a:t>Protezione da agenti atmosferici</a:t>
            </a:r>
          </a:p>
          <a:p>
            <a:r>
              <a:rPr lang="it-IT" dirty="0">
                <a:latin typeface="Swis721 Cn BT" panose="020B0506020202030204" pitchFamily="34" charset="0"/>
              </a:rPr>
              <a:t>Tenuta all’acqua</a:t>
            </a:r>
          </a:p>
          <a:p>
            <a:r>
              <a:rPr lang="it-IT" dirty="0">
                <a:latin typeface="Swis721 Cn BT" panose="020B0506020202030204" pitchFamily="34" charset="0"/>
              </a:rPr>
              <a:t>Controllo degli shock termici</a:t>
            </a:r>
          </a:p>
          <a:p>
            <a:r>
              <a:rPr lang="it-IT" dirty="0">
                <a:latin typeface="Swis721 Cn BT" panose="020B0506020202030204" pitchFamily="34" charset="0"/>
              </a:rPr>
              <a:t>Controllo della deformazione</a:t>
            </a: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86B54CE3-B52B-489D-9AB6-794185DD2F96}"/>
              </a:ext>
            </a:extLst>
          </p:cNvPr>
          <p:cNvSpPr txBox="1">
            <a:spLocks/>
          </p:cNvSpPr>
          <p:nvPr/>
        </p:nvSpPr>
        <p:spPr>
          <a:xfrm>
            <a:off x="1111253" y="1170253"/>
            <a:ext cx="6864348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Esploso per composizione degli elementi tecnologici di chiusura orizzontale superiore</a:t>
            </a:r>
          </a:p>
        </p:txBody>
      </p:sp>
    </p:spTree>
    <p:extLst>
      <p:ext uri="{BB962C8B-B14F-4D97-AF65-F5344CB8AC3E}">
        <p14:creationId xmlns:p14="http://schemas.microsoft.com/office/powerpoint/2010/main" val="1811622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Correlazioni requisiti e strati funzionali</a:t>
            </a:r>
          </a:p>
        </p:txBody>
      </p:sp>
      <p:sp>
        <p:nvSpPr>
          <p:cNvPr id="23" name="Rectangle 66">
            <a:extLst>
              <a:ext uri="{FF2B5EF4-FFF2-40B4-BE49-F238E27FC236}">
                <a16:creationId xmlns:a16="http://schemas.microsoft.com/office/drawing/2014/main" id="{177BD8B7-293B-441E-9EB7-309D5A863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0171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MECCANICA</a:t>
            </a:r>
          </a:p>
        </p:txBody>
      </p:sp>
      <p:sp>
        <p:nvSpPr>
          <p:cNvPr id="24" name="Rectangle 100">
            <a:extLst>
              <a:ext uri="{FF2B5EF4-FFF2-40B4-BE49-F238E27FC236}">
                <a16:creationId xmlns:a16="http://schemas.microsoft.com/office/drawing/2014/main" id="{F15720E1-9B90-4116-AEA7-B9B593AF4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489" y="1190170"/>
            <a:ext cx="5504806" cy="12273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3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Funzione portante che la chiusura assume nei confronti dei carichi agenti (peso proprio; peso proprio degli elementi strutturali sovrastanti; carichi permanenti non strutturali; carichi di servizio (compresi quelli derivanti dalla potenziale fruizione della copertura).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5D492D17-C82D-4CB5-8438-1F5B6F3F3A74}"/>
              </a:ext>
            </a:extLst>
          </p:cNvPr>
          <p:cNvSpPr txBox="1">
            <a:spLocks/>
          </p:cNvSpPr>
          <p:nvPr/>
        </p:nvSpPr>
        <p:spPr>
          <a:xfrm>
            <a:off x="700087" y="2417545"/>
            <a:ext cx="1944687" cy="71454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STRATO PORTANTE</a:t>
            </a:r>
          </a:p>
        </p:txBody>
      </p:sp>
      <p:cxnSp>
        <p:nvCxnSpPr>
          <p:cNvPr id="32" name="Forma 9">
            <a:extLst>
              <a:ext uri="{FF2B5EF4-FFF2-40B4-BE49-F238E27FC236}">
                <a16:creationId xmlns:a16="http://schemas.microsoft.com/office/drawing/2014/main" id="{3DEC5174-85FD-49BB-B101-38B2A06152C7}"/>
              </a:ext>
            </a:extLst>
          </p:cNvPr>
          <p:cNvCxnSpPr>
            <a:stCxn id="23" idx="2"/>
            <a:endCxn id="31" idx="0"/>
          </p:cNvCxnSpPr>
          <p:nvPr/>
        </p:nvCxnSpPr>
        <p:spPr bwMode="auto">
          <a:xfrm rot="5400000">
            <a:off x="1460121" y="2205234"/>
            <a:ext cx="424622" cy="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100">
            <a:extLst>
              <a:ext uri="{FF2B5EF4-FFF2-40B4-BE49-F238E27FC236}">
                <a16:creationId xmlns:a16="http://schemas.microsoft.com/office/drawing/2014/main" id="{CBA2B7CA-4FAF-4E37-B6A8-2419467BC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489" y="3657484"/>
            <a:ext cx="5504806" cy="802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3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del passaggio dell’aria dall’ambiente esterno verso gli ambienti sottostanti la copertura (e viceversa)</a:t>
            </a:r>
          </a:p>
        </p:txBody>
      </p:sp>
      <p:sp>
        <p:nvSpPr>
          <p:cNvPr id="34" name="Rectangle 66">
            <a:extLst>
              <a:ext uri="{FF2B5EF4-FFF2-40B4-BE49-F238E27FC236}">
                <a16:creationId xmlns:a16="http://schemas.microsoft.com/office/drawing/2014/main" id="{D14A1122-601B-43DB-9902-0FE314D69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3661436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TENUTA ALL’ARIA</a:t>
            </a:r>
          </a:p>
        </p:txBody>
      </p:sp>
      <p:sp>
        <p:nvSpPr>
          <p:cNvPr id="35" name="Title 3">
            <a:extLst>
              <a:ext uri="{FF2B5EF4-FFF2-40B4-BE49-F238E27FC236}">
                <a16:creationId xmlns:a16="http://schemas.microsoft.com/office/drawing/2014/main" id="{7A75C736-E3B6-4260-8BEE-B01B678FE340}"/>
              </a:ext>
            </a:extLst>
          </p:cNvPr>
          <p:cNvSpPr txBox="1">
            <a:spLocks/>
          </p:cNvSpPr>
          <p:nvPr/>
        </p:nvSpPr>
        <p:spPr>
          <a:xfrm>
            <a:off x="700087" y="4888810"/>
            <a:ext cx="1944687" cy="71454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STRATO DI TENUTA ALL’ARIA</a:t>
            </a:r>
          </a:p>
        </p:txBody>
      </p:sp>
      <p:cxnSp>
        <p:nvCxnSpPr>
          <p:cNvPr id="36" name="Forma 9">
            <a:extLst>
              <a:ext uri="{FF2B5EF4-FFF2-40B4-BE49-F238E27FC236}">
                <a16:creationId xmlns:a16="http://schemas.microsoft.com/office/drawing/2014/main" id="{921B190B-D344-4A0E-9690-C01F5802E347}"/>
              </a:ext>
            </a:extLst>
          </p:cNvPr>
          <p:cNvCxnSpPr>
            <a:stCxn id="34" idx="2"/>
            <a:endCxn id="35" idx="0"/>
          </p:cNvCxnSpPr>
          <p:nvPr/>
        </p:nvCxnSpPr>
        <p:spPr bwMode="auto">
          <a:xfrm rot="5400000">
            <a:off x="1460121" y="4676499"/>
            <a:ext cx="424622" cy="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042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Correlazioni requisiti e strati funzionali</a:t>
            </a:r>
          </a:p>
        </p:txBody>
      </p:sp>
      <p:sp>
        <p:nvSpPr>
          <p:cNvPr id="23" name="Rectangle 66">
            <a:extLst>
              <a:ext uri="{FF2B5EF4-FFF2-40B4-BE49-F238E27FC236}">
                <a16:creationId xmlns:a16="http://schemas.microsoft.com/office/drawing/2014/main" id="{177BD8B7-293B-441E-9EB7-309D5A863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0171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MECCANICA</a:t>
            </a:r>
          </a:p>
        </p:txBody>
      </p:sp>
      <p:sp>
        <p:nvSpPr>
          <p:cNvPr id="24" name="Rectangle 100">
            <a:extLst>
              <a:ext uri="{FF2B5EF4-FFF2-40B4-BE49-F238E27FC236}">
                <a16:creationId xmlns:a16="http://schemas.microsoft.com/office/drawing/2014/main" id="{F15720E1-9B90-4116-AEA7-B9B593AF4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489" y="1190171"/>
            <a:ext cx="5504806" cy="802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3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alle sollecitazioni derivanti da una differenza di pressione d’aria fra interno ed esterno, generata dai flussi che insistono sull’edificio, senza presentare stati tensionali eccessivi, deformazioni permanenti, sfondamenti.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5D492D17-C82D-4CB5-8438-1F5B6F3F3A74}"/>
              </a:ext>
            </a:extLst>
          </p:cNvPr>
          <p:cNvSpPr txBox="1">
            <a:spLocks/>
          </p:cNvSpPr>
          <p:nvPr/>
        </p:nvSpPr>
        <p:spPr>
          <a:xfrm>
            <a:off x="700087" y="2417545"/>
            <a:ext cx="1944687" cy="71454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STRATO PORTANTE</a:t>
            </a:r>
          </a:p>
        </p:txBody>
      </p:sp>
      <p:cxnSp>
        <p:nvCxnSpPr>
          <p:cNvPr id="32" name="Forma 9">
            <a:extLst>
              <a:ext uri="{FF2B5EF4-FFF2-40B4-BE49-F238E27FC236}">
                <a16:creationId xmlns:a16="http://schemas.microsoft.com/office/drawing/2014/main" id="{3DEC5174-85FD-49BB-B101-38B2A06152C7}"/>
              </a:ext>
            </a:extLst>
          </p:cNvPr>
          <p:cNvCxnSpPr>
            <a:stCxn id="23" idx="2"/>
            <a:endCxn id="31" idx="0"/>
          </p:cNvCxnSpPr>
          <p:nvPr/>
        </p:nvCxnSpPr>
        <p:spPr bwMode="auto">
          <a:xfrm rot="5400000">
            <a:off x="1460121" y="2205234"/>
            <a:ext cx="424622" cy="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9F33C365-0FE5-4E46-B5BB-B3CF0B0E4CFA}"/>
              </a:ext>
            </a:extLst>
          </p:cNvPr>
          <p:cNvSpPr txBox="1">
            <a:spLocks/>
          </p:cNvSpPr>
          <p:nvPr/>
        </p:nvSpPr>
        <p:spPr>
          <a:xfrm>
            <a:off x="700087" y="3558879"/>
            <a:ext cx="1944687" cy="71454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STRATO</a:t>
            </a:r>
          </a:p>
          <a:p>
            <a:r>
              <a:rPr lang="it-IT" dirty="0">
                <a:latin typeface="Swis721 Cn BT" panose="020B0506020202030204" pitchFamily="34" charset="0"/>
              </a:rPr>
              <a:t>DI TENUTA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30CBD89-698B-4204-BE6C-608F1B8FECA3}"/>
              </a:ext>
            </a:extLst>
          </p:cNvPr>
          <p:cNvSpPr txBox="1">
            <a:spLocks/>
          </p:cNvSpPr>
          <p:nvPr/>
        </p:nvSpPr>
        <p:spPr>
          <a:xfrm>
            <a:off x="695565" y="4698043"/>
            <a:ext cx="1944687" cy="71454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STRATO DI ZAVORRAMENTO</a:t>
            </a: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81CD6E74-2AB2-4B9C-B67F-0ED338481BEE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455597" y="3344398"/>
            <a:ext cx="424622" cy="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Forma 9">
            <a:extLst>
              <a:ext uri="{FF2B5EF4-FFF2-40B4-BE49-F238E27FC236}">
                <a16:creationId xmlns:a16="http://schemas.microsoft.com/office/drawing/2014/main" id="{0AF0E953-D04B-4046-BF67-7F653FE41450}"/>
              </a:ext>
            </a:extLst>
          </p:cNvPr>
          <p:cNvCxnSpPr/>
          <p:nvPr/>
        </p:nvCxnSpPr>
        <p:spPr bwMode="auto">
          <a:xfrm rot="5400000">
            <a:off x="1455596" y="4490761"/>
            <a:ext cx="424622" cy="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6">
            <a:extLst>
              <a:ext uri="{FF2B5EF4-FFF2-40B4-BE49-F238E27FC236}">
                <a16:creationId xmlns:a16="http://schemas.microsoft.com/office/drawing/2014/main" id="{89F477F2-9BC3-29AA-08B3-B3E46D860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267" y="5339427"/>
            <a:ext cx="1899838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C00000"/>
                </a:solidFill>
                <a:latin typeface="Source Sans Pro" panose="020B0503030403020204" pitchFamily="34" charset="0"/>
                <a:cs typeface="DilleniaUPC" panose="02020603050405020304" pitchFamily="18" charset="-34"/>
              </a:rPr>
              <a:t>scatolare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56F1990-171C-0A31-5360-8BAE80D5D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8829" y="2823750"/>
            <a:ext cx="3000375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00">
            <a:extLst>
              <a:ext uri="{FF2B5EF4-FFF2-40B4-BE49-F238E27FC236}">
                <a16:creationId xmlns:a16="http://schemas.microsoft.com/office/drawing/2014/main" id="{4C4EF0AD-9A6A-BB76-8DFF-3C3014911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443" y="2796795"/>
            <a:ext cx="937742" cy="2869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200" dirty="0">
                <a:latin typeface="Swis721 Cn BT" panose="020B0506020202030204" pitchFamily="34" charset="0"/>
              </a:rPr>
              <a:t>direzione</a:t>
            </a:r>
          </a:p>
        </p:txBody>
      </p:sp>
      <p:sp>
        <p:nvSpPr>
          <p:cNvPr id="5" name="Rectangle 100">
            <a:extLst>
              <a:ext uri="{FF2B5EF4-FFF2-40B4-BE49-F238E27FC236}">
                <a16:creationId xmlns:a16="http://schemas.microsoft.com/office/drawing/2014/main" id="{5517D83A-AE40-5959-F742-AC382B3D0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444" y="3218824"/>
            <a:ext cx="937742" cy="2869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200" dirty="0">
                <a:latin typeface="Swis721 Cn BT" panose="020B0506020202030204" pitchFamily="34" charset="0"/>
              </a:rPr>
              <a:t>del vento</a:t>
            </a:r>
          </a:p>
        </p:txBody>
      </p:sp>
      <p:sp>
        <p:nvSpPr>
          <p:cNvPr id="7" name="Rectangle 100">
            <a:extLst>
              <a:ext uri="{FF2B5EF4-FFF2-40B4-BE49-F238E27FC236}">
                <a16:creationId xmlns:a16="http://schemas.microsoft.com/office/drawing/2014/main" id="{A87152DD-5F29-9092-F125-CCEE0DCEB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746" y="3505761"/>
            <a:ext cx="3174777" cy="7062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200" dirty="0">
                <a:latin typeface="Swis721 Cn BT" panose="020B0506020202030204" pitchFamily="34" charset="0"/>
              </a:rPr>
              <a:t>Costruzioni aventi una parete con aperture di superficie minore di 1/3 della superficie totale</a:t>
            </a:r>
          </a:p>
        </p:txBody>
      </p:sp>
      <p:sp>
        <p:nvSpPr>
          <p:cNvPr id="8" name="Rectangle 100">
            <a:extLst>
              <a:ext uri="{FF2B5EF4-FFF2-40B4-BE49-F238E27FC236}">
                <a16:creationId xmlns:a16="http://schemas.microsoft.com/office/drawing/2014/main" id="{FFD240EA-00D6-C82D-5CF5-CE7892D7A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746" y="4320795"/>
            <a:ext cx="1350342" cy="2869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200" dirty="0">
                <a:latin typeface="Swis721 Cn BT" panose="020B0506020202030204" pitchFamily="34" charset="0"/>
              </a:rPr>
              <a:t>C</a:t>
            </a:r>
            <a:r>
              <a:rPr lang="it-IT" altLang="it-IT" sz="1200" baseline="-25000" dirty="0">
                <a:latin typeface="Swis721 Cn BT" panose="020B0506020202030204" pitchFamily="34" charset="0"/>
              </a:rPr>
              <a:t>pe</a:t>
            </a:r>
            <a:r>
              <a:rPr lang="it-IT" altLang="it-IT" sz="1200" dirty="0">
                <a:latin typeface="Swis721 Cn BT" panose="020B0506020202030204" pitchFamily="34" charset="0"/>
              </a:rPr>
              <a:t>=+0,03 · </a:t>
            </a:r>
            <a:r>
              <a:rPr lang="el-GR" altLang="it-IT" sz="1200" dirty="0">
                <a:latin typeface="+mj-lt"/>
                <a:cs typeface="Arial" panose="020B0604020202020204" pitchFamily="34" charset="0"/>
              </a:rPr>
              <a:t>α</a:t>
            </a:r>
            <a:r>
              <a:rPr lang="it-IT" altLang="it-IT" sz="1200" dirty="0">
                <a:latin typeface="Swis721 Cn BT" panose="020B0506020202030204" pitchFamily="34" charset="0"/>
                <a:cs typeface="Arial" panose="020B0604020202020204" pitchFamily="34" charset="0"/>
              </a:rPr>
              <a:t> -1</a:t>
            </a:r>
            <a:endParaRPr lang="it-IT" altLang="it-IT" sz="1200" dirty="0">
              <a:latin typeface="Swis721 Cn BT" panose="020B0506020202030204" pitchFamily="34" charset="0"/>
            </a:endParaRPr>
          </a:p>
        </p:txBody>
      </p:sp>
      <p:sp>
        <p:nvSpPr>
          <p:cNvPr id="9" name="Rectangle 100">
            <a:extLst>
              <a:ext uri="{FF2B5EF4-FFF2-40B4-BE49-F238E27FC236}">
                <a16:creationId xmlns:a16="http://schemas.microsoft.com/office/drawing/2014/main" id="{884B9131-FEFF-CFDC-39EC-AEA306E23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510" y="5050809"/>
            <a:ext cx="808190" cy="2869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200" dirty="0">
                <a:latin typeface="Swis721 Cn BT" panose="020B0506020202030204" pitchFamily="34" charset="0"/>
              </a:rPr>
              <a:t>C</a:t>
            </a:r>
            <a:r>
              <a:rPr lang="it-IT" altLang="it-IT" sz="1200" baseline="-25000" dirty="0">
                <a:latin typeface="Swis721 Cn BT" panose="020B0506020202030204" pitchFamily="34" charset="0"/>
              </a:rPr>
              <a:t>pe</a:t>
            </a:r>
            <a:r>
              <a:rPr lang="it-IT" altLang="it-IT" sz="1200" dirty="0">
                <a:latin typeface="Swis721 Cn BT" panose="020B0506020202030204" pitchFamily="34" charset="0"/>
              </a:rPr>
              <a:t>=+0,8</a:t>
            </a:r>
          </a:p>
        </p:txBody>
      </p:sp>
      <p:sp>
        <p:nvSpPr>
          <p:cNvPr id="10" name="Rectangle 100">
            <a:extLst>
              <a:ext uri="{FF2B5EF4-FFF2-40B4-BE49-F238E27FC236}">
                <a16:creationId xmlns:a16="http://schemas.microsoft.com/office/drawing/2014/main" id="{5F32C983-3652-8857-604A-A7DC3885C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05" y="4317646"/>
            <a:ext cx="794082" cy="2869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200" dirty="0">
                <a:latin typeface="Swis721 Cn BT" panose="020B0506020202030204" pitchFamily="34" charset="0"/>
              </a:rPr>
              <a:t>C</a:t>
            </a:r>
            <a:r>
              <a:rPr lang="it-IT" altLang="it-IT" sz="1200" baseline="-25000" dirty="0">
                <a:latin typeface="Swis721 Cn BT" panose="020B0506020202030204" pitchFamily="34" charset="0"/>
              </a:rPr>
              <a:t>pe</a:t>
            </a:r>
            <a:r>
              <a:rPr lang="it-IT" altLang="it-IT" sz="1200" dirty="0">
                <a:latin typeface="Swis721 Cn BT" panose="020B0506020202030204" pitchFamily="34" charset="0"/>
              </a:rPr>
              <a:t>=-0,4</a:t>
            </a:r>
          </a:p>
        </p:txBody>
      </p:sp>
      <p:sp>
        <p:nvSpPr>
          <p:cNvPr id="11" name="Rectangle 100">
            <a:extLst>
              <a:ext uri="{FF2B5EF4-FFF2-40B4-BE49-F238E27FC236}">
                <a16:creationId xmlns:a16="http://schemas.microsoft.com/office/drawing/2014/main" id="{89819418-76AE-11BF-38F5-F47C517EC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4354" y="5050808"/>
            <a:ext cx="794082" cy="2869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200" dirty="0">
                <a:latin typeface="Swis721 Cn BT" panose="020B0506020202030204" pitchFamily="34" charset="0"/>
              </a:rPr>
              <a:t>C</a:t>
            </a:r>
            <a:r>
              <a:rPr lang="it-IT" altLang="it-IT" sz="1200" baseline="-25000" dirty="0">
                <a:latin typeface="Swis721 Cn BT" panose="020B0506020202030204" pitchFamily="34" charset="0"/>
              </a:rPr>
              <a:t>pe</a:t>
            </a:r>
            <a:r>
              <a:rPr lang="it-IT" altLang="it-IT" sz="1200" dirty="0">
                <a:latin typeface="Swis721 Cn BT" panose="020B0506020202030204" pitchFamily="34" charset="0"/>
              </a:rPr>
              <a:t>=-0,4</a:t>
            </a:r>
          </a:p>
        </p:txBody>
      </p:sp>
      <p:sp>
        <p:nvSpPr>
          <p:cNvPr id="12" name="Rectangle 100">
            <a:extLst>
              <a:ext uri="{FF2B5EF4-FFF2-40B4-BE49-F238E27FC236}">
                <a16:creationId xmlns:a16="http://schemas.microsoft.com/office/drawing/2014/main" id="{37A5145D-B060-D2D5-A4A2-63200E9A2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2574" y="5073668"/>
            <a:ext cx="369852" cy="28693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800" dirty="0">
                <a:latin typeface="Source Sans Pro" panose="020B0503030403020204" pitchFamily="34" charset="0"/>
              </a:rPr>
              <a:t>C</a:t>
            </a:r>
            <a:r>
              <a:rPr lang="it-IT" altLang="it-IT" sz="800" baseline="-25000" dirty="0">
                <a:latin typeface="Source Sans Pro" panose="020B0503030403020204" pitchFamily="34" charset="0"/>
              </a:rPr>
              <a:t>pi</a:t>
            </a:r>
            <a:r>
              <a:rPr lang="it-IT" altLang="it-IT" sz="800" dirty="0">
                <a:latin typeface="Source Sans Pro" panose="020B0503030403020204" pitchFamily="34" charset="0"/>
              </a:rPr>
              <a:t>=+0,2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A99829EB-923B-54A7-CEB4-7CAB224D226B}"/>
              </a:ext>
            </a:extLst>
          </p:cNvPr>
          <p:cNvSpPr/>
          <p:nvPr/>
        </p:nvSpPr>
        <p:spPr>
          <a:xfrm>
            <a:off x="7218664" y="4415961"/>
            <a:ext cx="266700" cy="1965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endParaRPr lang="it-IT" sz="120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sp>
        <p:nvSpPr>
          <p:cNvPr id="18" name="Rectangle 35">
            <a:extLst>
              <a:ext uri="{FF2B5EF4-FFF2-40B4-BE49-F238E27FC236}">
                <a16:creationId xmlns:a16="http://schemas.microsoft.com/office/drawing/2014/main" id="{10E04CB7-6C4F-772A-02C2-A0FEC1622167}"/>
              </a:ext>
            </a:extLst>
          </p:cNvPr>
          <p:cNvSpPr/>
          <p:nvPr/>
        </p:nvSpPr>
        <p:spPr>
          <a:xfrm>
            <a:off x="7218664" y="5118846"/>
            <a:ext cx="266700" cy="1965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endParaRPr lang="it-IT" sz="120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821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Correlazioni requisiti e strati funzionali</a:t>
            </a:r>
          </a:p>
        </p:txBody>
      </p:sp>
      <p:sp>
        <p:nvSpPr>
          <p:cNvPr id="11" name="Rectangle 100">
            <a:extLst>
              <a:ext uri="{FF2B5EF4-FFF2-40B4-BE49-F238E27FC236}">
                <a16:creationId xmlns:a16="http://schemas.microsoft.com/office/drawing/2014/main" id="{EF82EBC9-204A-4BA3-ACC0-7D69D0947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489" y="1186218"/>
            <a:ext cx="5504806" cy="806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3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al passaggio del calore al fine di contenere i consumi energetici, e permettere il raggiungimento di condizioni di comfort termico.</a:t>
            </a:r>
          </a:p>
        </p:txBody>
      </p:sp>
      <p:sp>
        <p:nvSpPr>
          <p:cNvPr id="12" name="Rectangle 66">
            <a:extLst>
              <a:ext uri="{FF2B5EF4-FFF2-40B4-BE49-F238E27FC236}">
                <a16:creationId xmlns:a16="http://schemas.microsoft.com/office/drawing/2014/main" id="{0AEA9A7A-AB74-434B-8CCF-A49F2CAEB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0171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ISOLAMENTO TERMICO</a:t>
            </a:r>
          </a:p>
        </p:txBody>
      </p:sp>
      <p:sp>
        <p:nvSpPr>
          <p:cNvPr id="13" name="Rectangle 100">
            <a:extLst>
              <a:ext uri="{FF2B5EF4-FFF2-40B4-BE49-F238E27FC236}">
                <a16:creationId xmlns:a16="http://schemas.microsoft.com/office/drawing/2014/main" id="{3D369E04-2274-4EB2-9CAF-87372E182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489" y="2129217"/>
            <a:ext cx="5504806" cy="802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3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Capacità di attenuare l’ampiezza di oscillazione della temperatura interna, ritardando l’effetto di surriscaldamento derivante dalla radiazione solare.</a:t>
            </a:r>
          </a:p>
        </p:txBody>
      </p:sp>
      <p:sp>
        <p:nvSpPr>
          <p:cNvPr id="18" name="Rectangle 66">
            <a:extLst>
              <a:ext uri="{FF2B5EF4-FFF2-40B4-BE49-F238E27FC236}">
                <a16:creationId xmlns:a16="http://schemas.microsoft.com/office/drawing/2014/main" id="{910889D0-09D5-40CE-80CC-C7CB9DFB4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2133169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INERZIA TERMICA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B62150B6-5274-4974-B8C4-CE1C989D3AE0}"/>
              </a:ext>
            </a:extLst>
          </p:cNvPr>
          <p:cNvSpPr txBox="1">
            <a:spLocks/>
          </p:cNvSpPr>
          <p:nvPr/>
        </p:nvSpPr>
        <p:spPr>
          <a:xfrm>
            <a:off x="695565" y="4698042"/>
            <a:ext cx="1944687" cy="99539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STRATO DI ISOLAMENTO TERMICO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51A31968-1EE3-4156-A359-8012ED9256E0}"/>
              </a:ext>
            </a:extLst>
          </p:cNvPr>
          <p:cNvSpPr txBox="1">
            <a:spLocks/>
          </p:cNvSpPr>
          <p:nvPr/>
        </p:nvSpPr>
        <p:spPr>
          <a:xfrm>
            <a:off x="2927392" y="4698042"/>
            <a:ext cx="1944687" cy="995391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STRATO</a:t>
            </a:r>
          </a:p>
          <a:p>
            <a:r>
              <a:rPr lang="it-IT" dirty="0">
                <a:latin typeface="Swis721 Cn BT" panose="020B0506020202030204" pitchFamily="34" charset="0"/>
              </a:rPr>
              <a:t>PORTANTE</a:t>
            </a:r>
          </a:p>
        </p:txBody>
      </p:sp>
      <p:cxnSp>
        <p:nvCxnSpPr>
          <p:cNvPr id="21" name="Forma 9">
            <a:extLst>
              <a:ext uri="{FF2B5EF4-FFF2-40B4-BE49-F238E27FC236}">
                <a16:creationId xmlns:a16="http://schemas.microsoft.com/office/drawing/2014/main" id="{8DFAFBB0-DDE8-48BD-8E6C-4C710AFFE8D5}"/>
              </a:ext>
            </a:extLst>
          </p:cNvPr>
          <p:cNvCxnSpPr>
            <a:stCxn id="18" idx="2"/>
          </p:cNvCxnSpPr>
          <p:nvPr/>
        </p:nvCxnSpPr>
        <p:spPr bwMode="auto">
          <a:xfrm rot="5400000">
            <a:off x="788856" y="3819497"/>
            <a:ext cx="1767153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Forma 9">
            <a:extLst>
              <a:ext uri="{FF2B5EF4-FFF2-40B4-BE49-F238E27FC236}">
                <a16:creationId xmlns:a16="http://schemas.microsoft.com/office/drawing/2014/main" id="{2FF6E173-59FD-48B3-B024-8762CDF8B4E2}"/>
              </a:ext>
            </a:extLst>
          </p:cNvPr>
          <p:cNvCxnSpPr>
            <a:stCxn id="19" idx="3"/>
            <a:endCxn id="20" idx="1"/>
          </p:cNvCxnSpPr>
          <p:nvPr/>
        </p:nvCxnSpPr>
        <p:spPr bwMode="auto">
          <a:xfrm>
            <a:off x="2640252" y="5195738"/>
            <a:ext cx="28714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3">
            <a:extLst>
              <a:ext uri="{FF2B5EF4-FFF2-40B4-BE49-F238E27FC236}">
                <a16:creationId xmlns:a16="http://schemas.microsoft.com/office/drawing/2014/main" id="{5F0BC884-704A-4539-B916-91D510F3912B}"/>
              </a:ext>
            </a:extLst>
          </p:cNvPr>
          <p:cNvSpPr txBox="1">
            <a:spLocks/>
          </p:cNvSpPr>
          <p:nvPr/>
        </p:nvSpPr>
        <p:spPr>
          <a:xfrm>
            <a:off x="5159219" y="4698042"/>
            <a:ext cx="1944687" cy="995391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STRATO</a:t>
            </a:r>
          </a:p>
          <a:p>
            <a:r>
              <a:rPr lang="it-IT" dirty="0">
                <a:latin typeface="Swis721 Cn BT" panose="020B0506020202030204" pitchFamily="34" charset="0"/>
              </a:rPr>
              <a:t>DI FINITURA</a:t>
            </a:r>
          </a:p>
        </p:txBody>
      </p:sp>
      <p:cxnSp>
        <p:nvCxnSpPr>
          <p:cNvPr id="26" name="Forma 9">
            <a:extLst>
              <a:ext uri="{FF2B5EF4-FFF2-40B4-BE49-F238E27FC236}">
                <a16:creationId xmlns:a16="http://schemas.microsoft.com/office/drawing/2014/main" id="{A022B736-A066-49CB-AEA5-003FA24F4719}"/>
              </a:ext>
            </a:extLst>
          </p:cNvPr>
          <p:cNvCxnSpPr>
            <a:endCxn id="25" idx="1"/>
          </p:cNvCxnSpPr>
          <p:nvPr/>
        </p:nvCxnSpPr>
        <p:spPr bwMode="auto">
          <a:xfrm>
            <a:off x="4872079" y="5195738"/>
            <a:ext cx="28714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395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Correlazioni requisiti e strati funzionali</a:t>
            </a:r>
          </a:p>
        </p:txBody>
      </p:sp>
      <p:sp>
        <p:nvSpPr>
          <p:cNvPr id="14" name="Rectangle 100">
            <a:extLst>
              <a:ext uri="{FF2B5EF4-FFF2-40B4-BE49-F238E27FC236}">
                <a16:creationId xmlns:a16="http://schemas.microsoft.com/office/drawing/2014/main" id="{B596E97E-CE75-4F48-9169-809C46FA7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489" y="1186218"/>
            <a:ext cx="5504806" cy="10562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3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Assenza di condensa sulle superfici interne. Il requisito è particolarmente importante per pareti di ridotta inerzia termica, poco isolate e caratterizzate da temperature basse sulle superfici interne.</a:t>
            </a:r>
          </a:p>
        </p:txBody>
      </p:sp>
      <p:sp>
        <p:nvSpPr>
          <p:cNvPr id="15" name="Rectangle 66">
            <a:extLst>
              <a:ext uri="{FF2B5EF4-FFF2-40B4-BE49-F238E27FC236}">
                <a16:creationId xmlns:a16="http://schemas.microsoft.com/office/drawing/2014/main" id="{3564D428-3517-41D9-986A-01B74B0B1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0171"/>
            <a:ext cx="1944687" cy="1052346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CONDENSAZIONE SUPERFICIALE</a:t>
            </a:r>
          </a:p>
        </p:txBody>
      </p:sp>
      <p:sp>
        <p:nvSpPr>
          <p:cNvPr id="16" name="Rectangle 100">
            <a:extLst>
              <a:ext uri="{FF2B5EF4-FFF2-40B4-BE49-F238E27FC236}">
                <a16:creationId xmlns:a16="http://schemas.microsoft.com/office/drawing/2014/main" id="{739F8210-B3E6-4768-94BF-5AADF1237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489" y="2406381"/>
            <a:ext cx="5504806" cy="10536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3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Assenza di condensa all’interno della chiusura stessa, a salvaguardia dell’integrità di tutti gli strati funzionali.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23627B7B-AFFE-42B8-8454-086D5CFC8693}"/>
              </a:ext>
            </a:extLst>
          </p:cNvPr>
          <p:cNvSpPr txBox="1">
            <a:spLocks/>
          </p:cNvSpPr>
          <p:nvPr/>
        </p:nvSpPr>
        <p:spPr>
          <a:xfrm>
            <a:off x="698146" y="4698042"/>
            <a:ext cx="1682745" cy="99539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STRATO DI ISOLAMENTO TERMICO</a:t>
            </a:r>
          </a:p>
        </p:txBody>
      </p:sp>
      <p:cxnSp>
        <p:nvCxnSpPr>
          <p:cNvPr id="23" name="Forma 9">
            <a:extLst>
              <a:ext uri="{FF2B5EF4-FFF2-40B4-BE49-F238E27FC236}">
                <a16:creationId xmlns:a16="http://schemas.microsoft.com/office/drawing/2014/main" id="{C2536002-E4B3-46F9-96DF-ABA7D99CD92D}"/>
              </a:ext>
            </a:extLst>
          </p:cNvPr>
          <p:cNvCxnSpPr>
            <a:stCxn id="24" idx="2"/>
          </p:cNvCxnSpPr>
          <p:nvPr/>
        </p:nvCxnSpPr>
        <p:spPr bwMode="auto">
          <a:xfrm rot="5400000">
            <a:off x="1045797" y="4084730"/>
            <a:ext cx="1249386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66">
            <a:extLst>
              <a:ext uri="{FF2B5EF4-FFF2-40B4-BE49-F238E27FC236}">
                <a16:creationId xmlns:a16="http://schemas.microsoft.com/office/drawing/2014/main" id="{2A028D08-528F-460E-B052-CC393BA42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146" y="2407691"/>
            <a:ext cx="1944687" cy="1052346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CONDENSAZIONE INTERSTIZIALE</a:t>
            </a: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0973D5BB-D1D7-4D37-AF2F-4B0488C2526C}"/>
              </a:ext>
            </a:extLst>
          </p:cNvPr>
          <p:cNvSpPr txBox="1">
            <a:spLocks/>
          </p:cNvSpPr>
          <p:nvPr/>
        </p:nvSpPr>
        <p:spPr>
          <a:xfrm>
            <a:off x="2711845" y="4698042"/>
            <a:ext cx="1682745" cy="99539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STRATO PORTANTE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CB5E20C7-9764-4C21-B025-DBB71CAE30FB}"/>
              </a:ext>
            </a:extLst>
          </p:cNvPr>
          <p:cNvSpPr txBox="1">
            <a:spLocks/>
          </p:cNvSpPr>
          <p:nvPr/>
        </p:nvSpPr>
        <p:spPr>
          <a:xfrm>
            <a:off x="4725544" y="4698042"/>
            <a:ext cx="1682745" cy="99539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STRATO</a:t>
            </a:r>
          </a:p>
          <a:p>
            <a:r>
              <a:rPr lang="it-IT" dirty="0">
                <a:latin typeface="Swis721 Cn BT" panose="020B0506020202030204" pitchFamily="34" charset="0"/>
              </a:rPr>
              <a:t>DI BARRIERA</a:t>
            </a:r>
          </a:p>
          <a:p>
            <a:r>
              <a:rPr lang="it-IT" dirty="0">
                <a:latin typeface="Swis721 Cn BT" panose="020B0506020202030204" pitchFamily="34" charset="0"/>
              </a:rPr>
              <a:t>AL VAPORE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378D1DA5-EDA1-4B87-9AA4-8311ADFDB019}"/>
              </a:ext>
            </a:extLst>
          </p:cNvPr>
          <p:cNvSpPr txBox="1">
            <a:spLocks/>
          </p:cNvSpPr>
          <p:nvPr/>
        </p:nvSpPr>
        <p:spPr>
          <a:xfrm>
            <a:off x="6739243" y="4698042"/>
            <a:ext cx="1845957" cy="99539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STRATO DI VENTILAZIONE</a:t>
            </a:r>
          </a:p>
        </p:txBody>
      </p:sp>
      <p:cxnSp>
        <p:nvCxnSpPr>
          <p:cNvPr id="30" name="Forma 9">
            <a:extLst>
              <a:ext uri="{FF2B5EF4-FFF2-40B4-BE49-F238E27FC236}">
                <a16:creationId xmlns:a16="http://schemas.microsoft.com/office/drawing/2014/main" id="{8B4D4ECB-3EEC-426C-9E92-8E109964B00B}"/>
              </a:ext>
            </a:extLst>
          </p:cNvPr>
          <p:cNvCxnSpPr>
            <a:stCxn id="17" idx="3"/>
            <a:endCxn id="27" idx="1"/>
          </p:cNvCxnSpPr>
          <p:nvPr/>
        </p:nvCxnSpPr>
        <p:spPr bwMode="auto">
          <a:xfrm>
            <a:off x="2380891" y="5195738"/>
            <a:ext cx="330954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Forma 9">
            <a:extLst>
              <a:ext uri="{FF2B5EF4-FFF2-40B4-BE49-F238E27FC236}">
                <a16:creationId xmlns:a16="http://schemas.microsoft.com/office/drawing/2014/main" id="{0E48EB23-2CDA-4B60-8E7E-8B15E3E06505}"/>
              </a:ext>
            </a:extLst>
          </p:cNvPr>
          <p:cNvCxnSpPr/>
          <p:nvPr/>
        </p:nvCxnSpPr>
        <p:spPr bwMode="auto">
          <a:xfrm>
            <a:off x="4394590" y="5195738"/>
            <a:ext cx="330954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Forma 9">
            <a:extLst>
              <a:ext uri="{FF2B5EF4-FFF2-40B4-BE49-F238E27FC236}">
                <a16:creationId xmlns:a16="http://schemas.microsoft.com/office/drawing/2014/main" id="{27EC1EC8-21E7-4073-A0D2-0F1ACFDF5B04}"/>
              </a:ext>
            </a:extLst>
          </p:cNvPr>
          <p:cNvCxnSpPr/>
          <p:nvPr/>
        </p:nvCxnSpPr>
        <p:spPr bwMode="auto">
          <a:xfrm>
            <a:off x="6408289" y="5195738"/>
            <a:ext cx="330954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324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Correlazioni requisiti e strati funzionali</a:t>
            </a:r>
          </a:p>
        </p:txBody>
      </p:sp>
      <p:sp>
        <p:nvSpPr>
          <p:cNvPr id="18" name="Rectangle 100">
            <a:extLst>
              <a:ext uri="{FF2B5EF4-FFF2-40B4-BE49-F238E27FC236}">
                <a16:creationId xmlns:a16="http://schemas.microsoft.com/office/drawing/2014/main" id="{7994193C-AC72-4116-80D2-E55654234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489" y="1186218"/>
            <a:ext cx="5504806" cy="17497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3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Tenuta all’acqua meteorica, e ai liquidi che possono danneggiare o alterare gli strati funzionali non idrofili.</a:t>
            </a:r>
          </a:p>
        </p:txBody>
      </p:sp>
      <p:sp>
        <p:nvSpPr>
          <p:cNvPr id="19" name="Rectangle 66">
            <a:extLst>
              <a:ext uri="{FF2B5EF4-FFF2-40B4-BE49-F238E27FC236}">
                <a16:creationId xmlns:a16="http://schemas.microsoft.com/office/drawing/2014/main" id="{9200704A-EE7E-4B31-8E03-45B409820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0171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IDROREPELLENZA</a:t>
            </a:r>
          </a:p>
        </p:txBody>
      </p:sp>
      <p:sp>
        <p:nvSpPr>
          <p:cNvPr id="20" name="Rectangle 66">
            <a:extLst>
              <a:ext uri="{FF2B5EF4-FFF2-40B4-BE49-F238E27FC236}">
                <a16:creationId xmlns:a16="http://schemas.microsoft.com/office/drawing/2014/main" id="{7CD05FB6-495A-41A2-B0DB-7F74A20D2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2133169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TENUTA ALL’ACQUA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C68F8F4F-1E0B-4DBD-9901-ECC1F7A4DE2A}"/>
              </a:ext>
            </a:extLst>
          </p:cNvPr>
          <p:cNvSpPr txBox="1">
            <a:spLocks/>
          </p:cNvSpPr>
          <p:nvPr/>
        </p:nvSpPr>
        <p:spPr>
          <a:xfrm>
            <a:off x="695565" y="4698042"/>
            <a:ext cx="1944687" cy="99539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STRATO DI TENUTA ALL’ACQUA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AF38D4AB-0D3A-47E7-A0E8-CD69338E6B15}"/>
              </a:ext>
            </a:extLst>
          </p:cNvPr>
          <p:cNvSpPr txBox="1">
            <a:spLocks/>
          </p:cNvSpPr>
          <p:nvPr/>
        </p:nvSpPr>
        <p:spPr>
          <a:xfrm>
            <a:off x="2927392" y="4698042"/>
            <a:ext cx="1657547" cy="995391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STRATO PORTANTE</a:t>
            </a:r>
          </a:p>
        </p:txBody>
      </p:sp>
      <p:cxnSp>
        <p:nvCxnSpPr>
          <p:cNvPr id="25" name="Forma 9">
            <a:extLst>
              <a:ext uri="{FF2B5EF4-FFF2-40B4-BE49-F238E27FC236}">
                <a16:creationId xmlns:a16="http://schemas.microsoft.com/office/drawing/2014/main" id="{242AB1CE-7F0C-4F7A-A1E5-DB00138752F3}"/>
              </a:ext>
            </a:extLst>
          </p:cNvPr>
          <p:cNvCxnSpPr>
            <a:stCxn id="36" idx="2"/>
          </p:cNvCxnSpPr>
          <p:nvPr/>
        </p:nvCxnSpPr>
        <p:spPr bwMode="auto">
          <a:xfrm rot="5400000">
            <a:off x="1385715" y="4418298"/>
            <a:ext cx="56955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orma 9">
            <a:extLst>
              <a:ext uri="{FF2B5EF4-FFF2-40B4-BE49-F238E27FC236}">
                <a16:creationId xmlns:a16="http://schemas.microsoft.com/office/drawing/2014/main" id="{B7C790D7-4ACB-4C11-9910-95B79665E83A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 bwMode="auto">
          <a:xfrm>
            <a:off x="2640252" y="5195738"/>
            <a:ext cx="28714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">
            <a:extLst>
              <a:ext uri="{FF2B5EF4-FFF2-40B4-BE49-F238E27FC236}">
                <a16:creationId xmlns:a16="http://schemas.microsoft.com/office/drawing/2014/main" id="{EDCA123B-7430-4C28-BB48-68641EF27E61}"/>
              </a:ext>
            </a:extLst>
          </p:cNvPr>
          <p:cNvSpPr txBox="1">
            <a:spLocks/>
          </p:cNvSpPr>
          <p:nvPr/>
        </p:nvSpPr>
        <p:spPr>
          <a:xfrm>
            <a:off x="4872079" y="4698042"/>
            <a:ext cx="1944687" cy="995391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STRATO</a:t>
            </a:r>
          </a:p>
          <a:p>
            <a:r>
              <a:rPr lang="it-IT" dirty="0">
                <a:latin typeface="Swis721 Cn BT" panose="020B0506020202030204" pitchFamily="34" charset="0"/>
              </a:rPr>
              <a:t>DI PENDENZA</a:t>
            </a:r>
          </a:p>
        </p:txBody>
      </p:sp>
      <p:cxnSp>
        <p:nvCxnSpPr>
          <p:cNvPr id="34" name="Forma 9">
            <a:extLst>
              <a:ext uri="{FF2B5EF4-FFF2-40B4-BE49-F238E27FC236}">
                <a16:creationId xmlns:a16="http://schemas.microsoft.com/office/drawing/2014/main" id="{7171B49E-9538-43A1-972A-73853E185545}"/>
              </a:ext>
            </a:extLst>
          </p:cNvPr>
          <p:cNvCxnSpPr>
            <a:cxnSpLocks/>
            <a:stCxn id="22" idx="3"/>
            <a:endCxn id="33" idx="1"/>
          </p:cNvCxnSpPr>
          <p:nvPr/>
        </p:nvCxnSpPr>
        <p:spPr bwMode="auto">
          <a:xfrm>
            <a:off x="4584939" y="5195738"/>
            <a:ext cx="28714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00">
            <a:extLst>
              <a:ext uri="{FF2B5EF4-FFF2-40B4-BE49-F238E27FC236}">
                <a16:creationId xmlns:a16="http://schemas.microsoft.com/office/drawing/2014/main" id="{056F4EDA-ACE4-4A4D-B6C2-883BFB1EE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489" y="3079867"/>
            <a:ext cx="5504806" cy="10536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3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agli shock termici derivanti dal clima esterno e alle sollecitazioni derivanti, prodotte sotto l’effetto della temperatura, dell’irraggiamento solare, del gelo e del disgelo.</a:t>
            </a:r>
          </a:p>
        </p:txBody>
      </p:sp>
      <p:sp>
        <p:nvSpPr>
          <p:cNvPr id="36" name="Rectangle 66">
            <a:extLst>
              <a:ext uri="{FF2B5EF4-FFF2-40B4-BE49-F238E27FC236}">
                <a16:creationId xmlns:a16="http://schemas.microsoft.com/office/drawing/2014/main" id="{730D97F7-D4EB-41A8-9ECF-CAD98909A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146" y="3081177"/>
            <a:ext cx="1944687" cy="1052346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AGLI SHOCK TERMICI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F294D95A-A9CD-4E07-882C-75CE8DD32757}"/>
              </a:ext>
            </a:extLst>
          </p:cNvPr>
          <p:cNvSpPr txBox="1">
            <a:spLocks/>
          </p:cNvSpPr>
          <p:nvPr/>
        </p:nvSpPr>
        <p:spPr>
          <a:xfrm>
            <a:off x="7103906" y="4698042"/>
            <a:ext cx="1944687" cy="995391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STRATO</a:t>
            </a:r>
          </a:p>
          <a:p>
            <a:r>
              <a:rPr lang="it-IT" dirty="0">
                <a:latin typeface="Swis721 Cn BT" panose="020B0506020202030204" pitchFamily="34" charset="0"/>
              </a:rPr>
              <a:t>DI RIVESTIMENTO</a:t>
            </a:r>
          </a:p>
        </p:txBody>
      </p:sp>
      <p:cxnSp>
        <p:nvCxnSpPr>
          <p:cNvPr id="38" name="Forma 9">
            <a:extLst>
              <a:ext uri="{FF2B5EF4-FFF2-40B4-BE49-F238E27FC236}">
                <a16:creationId xmlns:a16="http://schemas.microsoft.com/office/drawing/2014/main" id="{EF00D6EB-E2CD-4749-93D5-14E90F09683B}"/>
              </a:ext>
            </a:extLst>
          </p:cNvPr>
          <p:cNvCxnSpPr>
            <a:cxnSpLocks/>
            <a:stCxn id="33" idx="3"/>
            <a:endCxn id="37" idx="1"/>
          </p:cNvCxnSpPr>
          <p:nvPr/>
        </p:nvCxnSpPr>
        <p:spPr bwMode="auto">
          <a:xfrm>
            <a:off x="6816766" y="5195738"/>
            <a:ext cx="28714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568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Correlazioni requisiti e strati funzionali</a:t>
            </a:r>
          </a:p>
        </p:txBody>
      </p:sp>
      <p:sp>
        <p:nvSpPr>
          <p:cNvPr id="18" name="Rectangle 100">
            <a:extLst>
              <a:ext uri="{FF2B5EF4-FFF2-40B4-BE49-F238E27FC236}">
                <a16:creationId xmlns:a16="http://schemas.microsoft.com/office/drawing/2014/main" id="{CAD44387-3ABD-4862-8072-B166E7D34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489" y="1190171"/>
            <a:ext cx="5504806" cy="806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3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Capacità delle coperture di isolare acusticamente gli ambienti interni dagli effetti sonori generati dalle sorgenti esterne, in modo da attenuarne la propagazione. </a:t>
            </a:r>
          </a:p>
        </p:txBody>
      </p:sp>
      <p:sp>
        <p:nvSpPr>
          <p:cNvPr id="19" name="Rectangle 66">
            <a:extLst>
              <a:ext uri="{FF2B5EF4-FFF2-40B4-BE49-F238E27FC236}">
                <a16:creationId xmlns:a16="http://schemas.microsoft.com/office/drawing/2014/main" id="{FCD604E7-B8E7-4A2C-8B4C-2C3FBD83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ACUSTICO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D3D0B073-E7BF-4567-9C5C-B72F8B31DACA}"/>
              </a:ext>
            </a:extLst>
          </p:cNvPr>
          <p:cNvSpPr txBox="1">
            <a:spLocks/>
          </p:cNvSpPr>
          <p:nvPr/>
        </p:nvSpPr>
        <p:spPr>
          <a:xfrm>
            <a:off x="695565" y="2605256"/>
            <a:ext cx="1944687" cy="925286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STRATO PORTANTE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B7D713F7-A6C5-483E-BAF2-D232E6CD472A}"/>
              </a:ext>
            </a:extLst>
          </p:cNvPr>
          <p:cNvSpPr txBox="1">
            <a:spLocks/>
          </p:cNvSpPr>
          <p:nvPr/>
        </p:nvSpPr>
        <p:spPr>
          <a:xfrm>
            <a:off x="2927392" y="2605256"/>
            <a:ext cx="1944687" cy="925286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STRATO DI ISOLAMENTO ACUSTICO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6C7F151F-A8E2-4D5F-944A-90C3577084F7}"/>
              </a:ext>
            </a:extLst>
          </p:cNvPr>
          <p:cNvSpPr txBox="1">
            <a:spLocks/>
          </p:cNvSpPr>
          <p:nvPr/>
        </p:nvSpPr>
        <p:spPr>
          <a:xfrm>
            <a:off x="5159219" y="2605256"/>
            <a:ext cx="1944687" cy="925286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STRATO DI TENUTA ALL’ARIA</a:t>
            </a:r>
          </a:p>
        </p:txBody>
      </p:sp>
      <p:cxnSp>
        <p:nvCxnSpPr>
          <p:cNvPr id="25" name="Forma 9">
            <a:extLst>
              <a:ext uri="{FF2B5EF4-FFF2-40B4-BE49-F238E27FC236}">
                <a16:creationId xmlns:a16="http://schemas.microsoft.com/office/drawing/2014/main" id="{ECB8CD45-15C6-4260-85CA-308545EB2230}"/>
              </a:ext>
            </a:extLst>
          </p:cNvPr>
          <p:cNvCxnSpPr>
            <a:stCxn id="19" idx="2"/>
            <a:endCxn id="20" idx="0"/>
          </p:cNvCxnSpPr>
          <p:nvPr/>
        </p:nvCxnSpPr>
        <p:spPr bwMode="auto">
          <a:xfrm rot="5400000">
            <a:off x="1368242" y="2301066"/>
            <a:ext cx="60838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orma 9">
            <a:extLst>
              <a:ext uri="{FF2B5EF4-FFF2-40B4-BE49-F238E27FC236}">
                <a16:creationId xmlns:a16="http://schemas.microsoft.com/office/drawing/2014/main" id="{AE60C4F4-2CB0-418F-88B5-83A586FF901C}"/>
              </a:ext>
            </a:extLst>
          </p:cNvPr>
          <p:cNvCxnSpPr>
            <a:stCxn id="20" idx="3"/>
            <a:endCxn id="21" idx="1"/>
          </p:cNvCxnSpPr>
          <p:nvPr/>
        </p:nvCxnSpPr>
        <p:spPr bwMode="auto">
          <a:xfrm>
            <a:off x="2640252" y="3067899"/>
            <a:ext cx="28714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Forma 9">
            <a:extLst>
              <a:ext uri="{FF2B5EF4-FFF2-40B4-BE49-F238E27FC236}">
                <a16:creationId xmlns:a16="http://schemas.microsoft.com/office/drawing/2014/main" id="{E606CD17-0DE8-4382-A438-50F6FC74FCCE}"/>
              </a:ext>
            </a:extLst>
          </p:cNvPr>
          <p:cNvCxnSpPr/>
          <p:nvPr/>
        </p:nvCxnSpPr>
        <p:spPr bwMode="auto">
          <a:xfrm>
            <a:off x="4872079" y="3067899"/>
            <a:ext cx="28714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854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Correlazioni requisiti e strati funzionali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24AB58C1-5D47-435A-B52C-8F8A4B072416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strati funzionali</a:t>
            </a: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F9C0954B-BDB9-41F9-BD40-E4B004B3257A}"/>
              </a:ext>
            </a:extLst>
          </p:cNvPr>
          <p:cNvSpPr txBox="1">
            <a:spLocks/>
          </p:cNvSpPr>
          <p:nvPr/>
        </p:nvSpPr>
        <p:spPr>
          <a:xfrm>
            <a:off x="3040080" y="121652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primari</a:t>
            </a:r>
          </a:p>
        </p:txBody>
      </p:sp>
      <p:cxnSp>
        <p:nvCxnSpPr>
          <p:cNvPr id="28" name="Forma 9">
            <a:extLst>
              <a:ext uri="{FF2B5EF4-FFF2-40B4-BE49-F238E27FC236}">
                <a16:creationId xmlns:a16="http://schemas.microsoft.com/office/drawing/2014/main" id="{D022DE5C-CF76-4E8B-B0A6-0648938E1DCB}"/>
              </a:ext>
            </a:extLst>
          </p:cNvPr>
          <p:cNvCxnSpPr>
            <a:cxnSpLocks/>
            <a:stCxn id="24" idx="3"/>
            <a:endCxn id="27" idx="1"/>
          </p:cNvCxnSpPr>
          <p:nvPr/>
        </p:nvCxnSpPr>
        <p:spPr bwMode="auto">
          <a:xfrm flipV="1">
            <a:off x="2465770" y="1522024"/>
            <a:ext cx="574310" cy="132456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3">
            <a:extLst>
              <a:ext uri="{FF2B5EF4-FFF2-40B4-BE49-F238E27FC236}">
                <a16:creationId xmlns:a16="http://schemas.microsoft.com/office/drawing/2014/main" id="{74AA3AA7-1EC0-44E4-BA3A-86BE4012CBD0}"/>
              </a:ext>
            </a:extLst>
          </p:cNvPr>
          <p:cNvSpPr txBox="1">
            <a:spLocks/>
          </p:cNvSpPr>
          <p:nvPr/>
        </p:nvSpPr>
        <p:spPr>
          <a:xfrm>
            <a:off x="3040081" y="3406310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secondari</a:t>
            </a:r>
          </a:p>
        </p:txBody>
      </p:sp>
      <p:cxnSp>
        <p:nvCxnSpPr>
          <p:cNvPr id="30" name="Forma 9">
            <a:extLst>
              <a:ext uri="{FF2B5EF4-FFF2-40B4-BE49-F238E27FC236}">
                <a16:creationId xmlns:a16="http://schemas.microsoft.com/office/drawing/2014/main" id="{FF0FF71E-D66E-45BF-809B-C9746718A6FE}"/>
              </a:ext>
            </a:extLst>
          </p:cNvPr>
          <p:cNvCxnSpPr>
            <a:cxnSpLocks/>
            <a:stCxn id="24" idx="3"/>
            <a:endCxn id="29" idx="1"/>
          </p:cNvCxnSpPr>
          <p:nvPr/>
        </p:nvCxnSpPr>
        <p:spPr bwMode="auto">
          <a:xfrm>
            <a:off x="2465770" y="2846586"/>
            <a:ext cx="574311" cy="86521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3">
            <a:extLst>
              <a:ext uri="{FF2B5EF4-FFF2-40B4-BE49-F238E27FC236}">
                <a16:creationId xmlns:a16="http://schemas.microsoft.com/office/drawing/2014/main" id="{8E8FE5BE-5A78-4F79-AF9D-3A36F0D429EB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500" spc="-50" dirty="0">
                <a:cs typeface="Segoe UI Semilight" panose="020B0402040204020203" pitchFamily="34" charset="0"/>
              </a:rPr>
              <a:t>CHIUSURE ORIZZONTALI SUPERIORI</a:t>
            </a:r>
          </a:p>
        </p:txBody>
      </p:sp>
      <p:sp>
        <p:nvSpPr>
          <p:cNvPr id="45" name="Title 3">
            <a:extLst>
              <a:ext uri="{FF2B5EF4-FFF2-40B4-BE49-F238E27FC236}">
                <a16:creationId xmlns:a16="http://schemas.microsoft.com/office/drawing/2014/main" id="{9C837F97-2B22-4516-BB84-4142353E2831}"/>
              </a:ext>
            </a:extLst>
          </p:cNvPr>
          <p:cNvSpPr txBox="1">
            <a:spLocks/>
          </p:cNvSpPr>
          <p:nvPr/>
        </p:nvSpPr>
        <p:spPr>
          <a:xfrm>
            <a:off x="4744874" y="1216529"/>
            <a:ext cx="2558906" cy="300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portante</a:t>
            </a:r>
          </a:p>
        </p:txBody>
      </p:sp>
      <p:sp>
        <p:nvSpPr>
          <p:cNvPr id="46" name="Title 3">
            <a:extLst>
              <a:ext uri="{FF2B5EF4-FFF2-40B4-BE49-F238E27FC236}">
                <a16:creationId xmlns:a16="http://schemas.microsoft.com/office/drawing/2014/main" id="{0D79F058-033D-4166-AF4A-993FB8EE999D}"/>
              </a:ext>
            </a:extLst>
          </p:cNvPr>
          <p:cNvSpPr txBox="1">
            <a:spLocks/>
          </p:cNvSpPr>
          <p:nvPr/>
        </p:nvSpPr>
        <p:spPr>
          <a:xfrm>
            <a:off x="4744867" y="1611604"/>
            <a:ext cx="2558906" cy="30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tenuta</a:t>
            </a:r>
          </a:p>
        </p:txBody>
      </p:sp>
      <p:sp>
        <p:nvSpPr>
          <p:cNvPr id="47" name="Title 3">
            <a:extLst>
              <a:ext uri="{FF2B5EF4-FFF2-40B4-BE49-F238E27FC236}">
                <a16:creationId xmlns:a16="http://schemas.microsoft.com/office/drawing/2014/main" id="{9CE28C43-0DEA-4CFE-B076-8DD414B55699}"/>
              </a:ext>
            </a:extLst>
          </p:cNvPr>
          <p:cNvSpPr txBox="1">
            <a:spLocks/>
          </p:cNvSpPr>
          <p:nvPr/>
        </p:nvSpPr>
        <p:spPr>
          <a:xfrm>
            <a:off x="4744866" y="2008222"/>
            <a:ext cx="2558906" cy="30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isolamento termico</a:t>
            </a: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FF2EA9C7-C5D3-4751-915C-0CEAF527A87D}"/>
              </a:ext>
            </a:extLst>
          </p:cNvPr>
          <p:cNvSpPr txBox="1">
            <a:spLocks/>
          </p:cNvSpPr>
          <p:nvPr/>
        </p:nvSpPr>
        <p:spPr>
          <a:xfrm>
            <a:off x="4744865" y="2399979"/>
            <a:ext cx="2558906" cy="30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per l’isolamento acustico</a:t>
            </a:r>
          </a:p>
        </p:txBody>
      </p:sp>
      <p:sp>
        <p:nvSpPr>
          <p:cNvPr id="49" name="Title 3">
            <a:extLst>
              <a:ext uri="{FF2B5EF4-FFF2-40B4-BE49-F238E27FC236}">
                <a16:creationId xmlns:a16="http://schemas.microsoft.com/office/drawing/2014/main" id="{1FC8E5A5-CC49-4EAA-8BDC-1FE01885532F}"/>
              </a:ext>
            </a:extLst>
          </p:cNvPr>
          <p:cNvSpPr txBox="1">
            <a:spLocks/>
          </p:cNvSpPr>
          <p:nvPr/>
        </p:nvSpPr>
        <p:spPr>
          <a:xfrm>
            <a:off x="7439931" y="2008222"/>
            <a:ext cx="1128293" cy="1080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COMFORT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9651ACAB-D2A0-46A1-B127-9008CF237EEE}"/>
              </a:ext>
            </a:extLst>
          </p:cNvPr>
          <p:cNvSpPr txBox="1">
            <a:spLocks/>
          </p:cNvSpPr>
          <p:nvPr/>
        </p:nvSpPr>
        <p:spPr>
          <a:xfrm>
            <a:off x="7439932" y="1611604"/>
            <a:ext cx="1128293" cy="30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50" dirty="0">
                <a:latin typeface="Swis721 Cn BT" panose="020B0506020202030204" pitchFamily="34" charset="0"/>
              </a:rPr>
              <a:t>PROTEZIONE</a:t>
            </a:r>
          </a:p>
        </p:txBody>
      </p:sp>
      <p:sp>
        <p:nvSpPr>
          <p:cNvPr id="51" name="Title 3">
            <a:extLst>
              <a:ext uri="{FF2B5EF4-FFF2-40B4-BE49-F238E27FC236}">
                <a16:creationId xmlns:a16="http://schemas.microsoft.com/office/drawing/2014/main" id="{80CCF456-8029-47F2-ADF6-B4836DDBDCA3}"/>
              </a:ext>
            </a:extLst>
          </p:cNvPr>
          <p:cNvSpPr txBox="1">
            <a:spLocks/>
          </p:cNvSpPr>
          <p:nvPr/>
        </p:nvSpPr>
        <p:spPr>
          <a:xfrm>
            <a:off x="7439932" y="1103971"/>
            <a:ext cx="1128293" cy="4134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50" dirty="0">
                <a:latin typeface="Swis721 Cn BT" panose="020B0506020202030204" pitchFamily="34" charset="0"/>
              </a:rPr>
              <a:t>RESISTENZA MECCANICA</a:t>
            </a:r>
          </a:p>
        </p:txBody>
      </p:sp>
      <p:sp>
        <p:nvSpPr>
          <p:cNvPr id="52" name="Title 3">
            <a:extLst>
              <a:ext uri="{FF2B5EF4-FFF2-40B4-BE49-F238E27FC236}">
                <a16:creationId xmlns:a16="http://schemas.microsoft.com/office/drawing/2014/main" id="{B3B8FED5-536F-4D74-81CF-299BFE1D2785}"/>
              </a:ext>
            </a:extLst>
          </p:cNvPr>
          <p:cNvSpPr txBox="1">
            <a:spLocks/>
          </p:cNvSpPr>
          <p:nvPr/>
        </p:nvSpPr>
        <p:spPr>
          <a:xfrm>
            <a:off x="4744873" y="3406310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pendenza</a:t>
            </a:r>
          </a:p>
        </p:txBody>
      </p:sp>
      <p:sp>
        <p:nvSpPr>
          <p:cNvPr id="53" name="Title 3">
            <a:extLst>
              <a:ext uri="{FF2B5EF4-FFF2-40B4-BE49-F238E27FC236}">
                <a16:creationId xmlns:a16="http://schemas.microsoft.com/office/drawing/2014/main" id="{55063FAF-FB3E-4BD1-A427-11CDBAA16F68}"/>
              </a:ext>
            </a:extLst>
          </p:cNvPr>
          <p:cNvSpPr txBox="1">
            <a:spLocks/>
          </p:cNvSpPr>
          <p:nvPr/>
        </p:nvSpPr>
        <p:spPr>
          <a:xfrm>
            <a:off x="4744872" y="3642731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regolarizzazione</a:t>
            </a:r>
          </a:p>
        </p:txBody>
      </p:sp>
      <p:sp>
        <p:nvSpPr>
          <p:cNvPr id="54" name="Title 3">
            <a:extLst>
              <a:ext uri="{FF2B5EF4-FFF2-40B4-BE49-F238E27FC236}">
                <a16:creationId xmlns:a16="http://schemas.microsoft.com/office/drawing/2014/main" id="{AC14DF09-5B68-4132-8AC2-1A2802C3AF59}"/>
              </a:ext>
            </a:extLst>
          </p:cNvPr>
          <p:cNvSpPr txBox="1">
            <a:spLocks/>
          </p:cNvSpPr>
          <p:nvPr/>
        </p:nvSpPr>
        <p:spPr>
          <a:xfrm>
            <a:off x="4744872" y="3876473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imprimitura</a:t>
            </a:r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C353962C-BB92-4BBE-9EE7-C9B0C5EF88C2}"/>
              </a:ext>
            </a:extLst>
          </p:cNvPr>
          <p:cNvSpPr txBox="1">
            <a:spLocks/>
          </p:cNvSpPr>
          <p:nvPr/>
        </p:nvSpPr>
        <p:spPr>
          <a:xfrm>
            <a:off x="4744871" y="4112894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diffusione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847CEB00-250C-4203-B787-5DD4957180EB}"/>
              </a:ext>
            </a:extLst>
          </p:cNvPr>
          <p:cNvSpPr txBox="1">
            <a:spLocks/>
          </p:cNvSpPr>
          <p:nvPr/>
        </p:nvSpPr>
        <p:spPr>
          <a:xfrm>
            <a:off x="4744871" y="4343360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ventilazione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8AEAE08D-62E5-44BB-A81F-C5E075DF50EC}"/>
              </a:ext>
            </a:extLst>
          </p:cNvPr>
          <p:cNvSpPr txBox="1">
            <a:spLocks/>
          </p:cNvSpPr>
          <p:nvPr/>
        </p:nvSpPr>
        <p:spPr>
          <a:xfrm>
            <a:off x="4744870" y="4579781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supporto</a:t>
            </a:r>
          </a:p>
        </p:txBody>
      </p:sp>
      <p:sp>
        <p:nvSpPr>
          <p:cNvPr id="58" name="Title 3">
            <a:extLst>
              <a:ext uri="{FF2B5EF4-FFF2-40B4-BE49-F238E27FC236}">
                <a16:creationId xmlns:a16="http://schemas.microsoft.com/office/drawing/2014/main" id="{3FEC54F9-E36C-40EE-B711-123F0A5C1193}"/>
              </a:ext>
            </a:extLst>
          </p:cNvPr>
          <p:cNvSpPr txBox="1">
            <a:spLocks/>
          </p:cNvSpPr>
          <p:nvPr/>
        </p:nvSpPr>
        <p:spPr>
          <a:xfrm>
            <a:off x="4744870" y="4813523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collegamento</a:t>
            </a:r>
          </a:p>
        </p:txBody>
      </p:sp>
      <p:sp>
        <p:nvSpPr>
          <p:cNvPr id="59" name="Title 3">
            <a:extLst>
              <a:ext uri="{FF2B5EF4-FFF2-40B4-BE49-F238E27FC236}">
                <a16:creationId xmlns:a16="http://schemas.microsoft.com/office/drawing/2014/main" id="{E0760BD2-3198-4D3C-BEC1-AA2CB534D4B2}"/>
              </a:ext>
            </a:extLst>
          </p:cNvPr>
          <p:cNvSpPr txBox="1">
            <a:spLocks/>
          </p:cNvSpPr>
          <p:nvPr/>
        </p:nvSpPr>
        <p:spPr>
          <a:xfrm>
            <a:off x="4744869" y="5049944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scorrimento</a:t>
            </a: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34C2C71A-3AEB-45CD-BA54-84BE3FCD2862}"/>
              </a:ext>
            </a:extLst>
          </p:cNvPr>
          <p:cNvSpPr txBox="1">
            <a:spLocks/>
          </p:cNvSpPr>
          <p:nvPr/>
        </p:nvSpPr>
        <p:spPr>
          <a:xfrm>
            <a:off x="4744869" y="5284111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continuità</a:t>
            </a:r>
          </a:p>
        </p:txBody>
      </p:sp>
      <p:sp>
        <p:nvSpPr>
          <p:cNvPr id="61" name="Title 3">
            <a:extLst>
              <a:ext uri="{FF2B5EF4-FFF2-40B4-BE49-F238E27FC236}">
                <a16:creationId xmlns:a16="http://schemas.microsoft.com/office/drawing/2014/main" id="{316B520F-96D1-4EBE-A659-970A1B5D1C16}"/>
              </a:ext>
            </a:extLst>
          </p:cNvPr>
          <p:cNvSpPr txBox="1">
            <a:spLocks/>
          </p:cNvSpPr>
          <p:nvPr/>
        </p:nvSpPr>
        <p:spPr>
          <a:xfrm>
            <a:off x="4744868" y="5520532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irrigidimento</a:t>
            </a:r>
          </a:p>
        </p:txBody>
      </p:sp>
      <p:sp>
        <p:nvSpPr>
          <p:cNvPr id="62" name="Title 3">
            <a:extLst>
              <a:ext uri="{FF2B5EF4-FFF2-40B4-BE49-F238E27FC236}">
                <a16:creationId xmlns:a16="http://schemas.microsoft.com/office/drawing/2014/main" id="{28ADAA2C-2543-4660-BFA7-77EA84D5F35D}"/>
              </a:ext>
            </a:extLst>
          </p:cNvPr>
          <p:cNvSpPr txBox="1">
            <a:spLocks/>
          </p:cNvSpPr>
          <p:nvPr/>
        </p:nvSpPr>
        <p:spPr>
          <a:xfrm>
            <a:off x="4744868" y="5754274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protezione</a:t>
            </a:r>
          </a:p>
        </p:txBody>
      </p:sp>
      <p:sp>
        <p:nvSpPr>
          <p:cNvPr id="63" name="Title 3">
            <a:extLst>
              <a:ext uri="{FF2B5EF4-FFF2-40B4-BE49-F238E27FC236}">
                <a16:creationId xmlns:a16="http://schemas.microsoft.com/office/drawing/2014/main" id="{14E19A7B-A3E7-4F82-97C9-4987BF342C26}"/>
              </a:ext>
            </a:extLst>
          </p:cNvPr>
          <p:cNvSpPr txBox="1">
            <a:spLocks/>
          </p:cNvSpPr>
          <p:nvPr/>
        </p:nvSpPr>
        <p:spPr>
          <a:xfrm>
            <a:off x="4744867" y="5990695"/>
            <a:ext cx="2558906" cy="20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ripartizione carichi</a:t>
            </a: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0119AE12-0838-4943-85A9-B21CE9E6E4E5}"/>
              </a:ext>
            </a:extLst>
          </p:cNvPr>
          <p:cNvSpPr txBox="1">
            <a:spLocks/>
          </p:cNvSpPr>
          <p:nvPr/>
        </p:nvSpPr>
        <p:spPr>
          <a:xfrm>
            <a:off x="4744864" y="2786274"/>
            <a:ext cx="2558906" cy="30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strato di barriera al vapore</a:t>
            </a:r>
          </a:p>
        </p:txBody>
      </p:sp>
      <p:sp>
        <p:nvSpPr>
          <p:cNvPr id="66" name="Title 3">
            <a:extLst>
              <a:ext uri="{FF2B5EF4-FFF2-40B4-BE49-F238E27FC236}">
                <a16:creationId xmlns:a16="http://schemas.microsoft.com/office/drawing/2014/main" id="{A2384F32-39B3-4D52-A2F7-8AE6265AE296}"/>
              </a:ext>
            </a:extLst>
          </p:cNvPr>
          <p:cNvSpPr txBox="1">
            <a:spLocks/>
          </p:cNvSpPr>
          <p:nvPr/>
        </p:nvSpPr>
        <p:spPr>
          <a:xfrm>
            <a:off x="7439930" y="5284111"/>
            <a:ext cx="1128293" cy="9132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50" dirty="0">
                <a:latin typeface="Swis721 Cn BT" panose="020B0506020202030204" pitchFamily="34" charset="0"/>
              </a:rPr>
              <a:t>RESISTENZA MECCANICA</a:t>
            </a:r>
          </a:p>
        </p:txBody>
      </p:sp>
      <p:sp>
        <p:nvSpPr>
          <p:cNvPr id="67" name="Title 3">
            <a:extLst>
              <a:ext uri="{FF2B5EF4-FFF2-40B4-BE49-F238E27FC236}">
                <a16:creationId xmlns:a16="http://schemas.microsoft.com/office/drawing/2014/main" id="{1F131AA0-F161-4EF4-B704-1862F9F99084}"/>
              </a:ext>
            </a:extLst>
          </p:cNvPr>
          <p:cNvSpPr txBox="1">
            <a:spLocks/>
          </p:cNvSpPr>
          <p:nvPr/>
        </p:nvSpPr>
        <p:spPr>
          <a:xfrm>
            <a:off x="7439929" y="4579781"/>
            <a:ext cx="1128293" cy="6766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70" dirty="0">
                <a:latin typeface="Swis721 Cn BT" panose="020B0506020202030204" pitchFamily="34" charset="0"/>
              </a:rPr>
              <a:t>CONNESSIONE</a:t>
            </a:r>
          </a:p>
          <a:p>
            <a:r>
              <a:rPr lang="it-IT" spc="-70" dirty="0">
                <a:latin typeface="Swis721 Cn BT" panose="020B0506020202030204" pitchFamily="34" charset="0"/>
              </a:rPr>
              <a:t>SEPARAZIONE</a:t>
            </a:r>
          </a:p>
        </p:txBody>
      </p:sp>
      <p:sp>
        <p:nvSpPr>
          <p:cNvPr id="68" name="Title 3">
            <a:extLst>
              <a:ext uri="{FF2B5EF4-FFF2-40B4-BE49-F238E27FC236}">
                <a16:creationId xmlns:a16="http://schemas.microsoft.com/office/drawing/2014/main" id="{A27318BA-C8F6-4A3E-9FA8-4032AAAEBE56}"/>
              </a:ext>
            </a:extLst>
          </p:cNvPr>
          <p:cNvSpPr txBox="1">
            <a:spLocks/>
          </p:cNvSpPr>
          <p:nvPr/>
        </p:nvSpPr>
        <p:spPr>
          <a:xfrm>
            <a:off x="7439929" y="4109441"/>
            <a:ext cx="1128293" cy="448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COMFORT</a:t>
            </a:r>
          </a:p>
        </p:txBody>
      </p:sp>
      <p:sp>
        <p:nvSpPr>
          <p:cNvPr id="69" name="Title 3">
            <a:extLst>
              <a:ext uri="{FF2B5EF4-FFF2-40B4-BE49-F238E27FC236}">
                <a16:creationId xmlns:a16="http://schemas.microsoft.com/office/drawing/2014/main" id="{6397BF52-CF70-4713-9AD3-F477F1C26DF1}"/>
              </a:ext>
            </a:extLst>
          </p:cNvPr>
          <p:cNvSpPr txBox="1">
            <a:spLocks/>
          </p:cNvSpPr>
          <p:nvPr/>
        </p:nvSpPr>
        <p:spPr>
          <a:xfrm>
            <a:off x="7439928" y="3406309"/>
            <a:ext cx="1128293" cy="675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DURABILITÀ</a:t>
            </a:r>
          </a:p>
        </p:txBody>
      </p:sp>
    </p:spTree>
    <p:extLst>
      <p:ext uri="{BB962C8B-B14F-4D97-AF65-F5344CB8AC3E}">
        <p14:creationId xmlns:p14="http://schemas.microsoft.com/office/powerpoint/2010/main" val="4136075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Richiami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5.1</a:t>
            </a:r>
          </a:p>
        </p:txBody>
      </p:sp>
    </p:spTree>
    <p:extLst>
      <p:ext uri="{BB962C8B-B14F-4D97-AF65-F5344CB8AC3E}">
        <p14:creationId xmlns:p14="http://schemas.microsoft.com/office/powerpoint/2010/main" val="2195559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La trasmissione dei carichi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5.3</a:t>
            </a:r>
          </a:p>
        </p:txBody>
      </p:sp>
    </p:spTree>
    <p:extLst>
      <p:ext uri="{BB962C8B-B14F-4D97-AF65-F5344CB8AC3E}">
        <p14:creationId xmlns:p14="http://schemas.microsoft.com/office/powerpoint/2010/main" val="1284476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trasmissione dei carichi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5272C2D5-64A2-419E-98B4-D663B5576697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modalità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AD5D8D4F-D80D-43FC-824B-1DCF61A33091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flessione</a:t>
            </a:r>
          </a:p>
        </p:txBody>
      </p:sp>
      <p:cxnSp>
        <p:nvCxnSpPr>
          <p:cNvPr id="58" name="Forma 9">
            <a:extLst>
              <a:ext uri="{FF2B5EF4-FFF2-40B4-BE49-F238E27FC236}">
                <a16:creationId xmlns:a16="http://schemas.microsoft.com/office/drawing/2014/main" id="{6776B584-73C2-4F1A-866B-52EC09A75D21}"/>
              </a:ext>
            </a:extLst>
          </p:cNvPr>
          <p:cNvCxnSpPr>
            <a:cxnSpLocks/>
            <a:stCxn id="56" idx="3"/>
            <a:endCxn id="57" idx="1"/>
          </p:cNvCxnSpPr>
          <p:nvPr/>
        </p:nvCxnSpPr>
        <p:spPr bwMode="auto">
          <a:xfrm flipV="1">
            <a:off x="2465770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itle 3">
            <a:extLst>
              <a:ext uri="{FF2B5EF4-FFF2-40B4-BE49-F238E27FC236}">
                <a16:creationId xmlns:a16="http://schemas.microsoft.com/office/drawing/2014/main" id="{735DFEF7-74A4-41F0-925D-B0E373A067A6}"/>
              </a:ext>
            </a:extLst>
          </p:cNvPr>
          <p:cNvSpPr txBox="1">
            <a:spLocks/>
          </p:cNvSpPr>
          <p:nvPr/>
        </p:nvSpPr>
        <p:spPr>
          <a:xfrm>
            <a:off x="3040082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compressione</a:t>
            </a:r>
          </a:p>
        </p:txBody>
      </p:sp>
      <p:cxnSp>
        <p:nvCxnSpPr>
          <p:cNvPr id="60" name="Forma 9">
            <a:extLst>
              <a:ext uri="{FF2B5EF4-FFF2-40B4-BE49-F238E27FC236}">
                <a16:creationId xmlns:a16="http://schemas.microsoft.com/office/drawing/2014/main" id="{693323AC-9614-465E-AB08-E06B562555C4}"/>
              </a:ext>
            </a:extLst>
          </p:cNvPr>
          <p:cNvCxnSpPr>
            <a:cxnSpLocks/>
            <a:stCxn id="56" idx="3"/>
            <a:endCxn id="59" idx="1"/>
          </p:cNvCxnSpPr>
          <p:nvPr/>
        </p:nvCxnSpPr>
        <p:spPr bwMode="auto">
          <a:xfrm>
            <a:off x="2465770" y="2846586"/>
            <a:ext cx="574312" cy="21971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itle 3">
            <a:extLst>
              <a:ext uri="{FF2B5EF4-FFF2-40B4-BE49-F238E27FC236}">
                <a16:creationId xmlns:a16="http://schemas.microsoft.com/office/drawing/2014/main" id="{95E01C23-ACC5-4CD4-BC9E-5FE796C22A33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500" spc="-50" dirty="0">
                <a:cs typeface="Segoe UI Semilight" panose="020B0402040204020203" pitchFamily="34" charset="0"/>
              </a:rPr>
              <a:t>APPARECCHIATURE COSTRUTIVE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30FAFA3E-2306-4A85-95CE-C4AB757DA21F}"/>
              </a:ext>
            </a:extLst>
          </p:cNvPr>
          <p:cNvSpPr txBox="1">
            <a:spLocks/>
          </p:cNvSpPr>
          <p:nvPr/>
        </p:nvSpPr>
        <p:spPr>
          <a:xfrm>
            <a:off x="3040082" y="3960717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trazione</a:t>
            </a: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A6DA21F5-15A7-4B95-8710-B4C03AF199DA}"/>
              </a:ext>
            </a:extLst>
          </p:cNvPr>
          <p:cNvCxnSpPr>
            <a:cxnSpLocks/>
            <a:stCxn id="56" idx="3"/>
            <a:endCxn id="17" idx="1"/>
          </p:cNvCxnSpPr>
          <p:nvPr/>
        </p:nvCxnSpPr>
        <p:spPr bwMode="auto">
          <a:xfrm>
            <a:off x="2465770" y="2846586"/>
            <a:ext cx="574312" cy="141962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">
            <a:extLst>
              <a:ext uri="{FF2B5EF4-FFF2-40B4-BE49-F238E27FC236}">
                <a16:creationId xmlns:a16="http://schemas.microsoft.com/office/drawing/2014/main" id="{28BE9EE8-1520-4DA5-B80D-58CBF351A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52"/>
          <a:stretch/>
        </p:blipFill>
        <p:spPr bwMode="auto">
          <a:xfrm>
            <a:off x="4776015" y="1364550"/>
            <a:ext cx="1764484" cy="100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623FE2BB-C3C6-4687-A05A-8101850F9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870"/>
          <a:stretch/>
        </p:blipFill>
        <p:spPr bwMode="auto">
          <a:xfrm>
            <a:off x="4795820" y="2580002"/>
            <a:ext cx="1800507" cy="100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A0E9F03A-7A81-4230-9CBF-303D6C81B4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9212" y="4070628"/>
            <a:ext cx="1764485" cy="1280160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E9E6278B-9C9D-4D64-91C6-1CC1DA5ED56B}"/>
              </a:ext>
            </a:extLst>
          </p:cNvPr>
          <p:cNvSpPr txBox="1">
            <a:spLocks/>
          </p:cNvSpPr>
          <p:nvPr/>
        </p:nvSpPr>
        <p:spPr>
          <a:xfrm>
            <a:off x="6760343" y="1694346"/>
            <a:ext cx="1707286" cy="3440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solaio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C9846F5-079D-4E4E-8521-6BA83742B43E}"/>
              </a:ext>
            </a:extLst>
          </p:cNvPr>
          <p:cNvSpPr txBox="1">
            <a:spLocks/>
          </p:cNvSpPr>
          <p:nvPr/>
        </p:nvSpPr>
        <p:spPr>
          <a:xfrm>
            <a:off x="6760343" y="2899382"/>
            <a:ext cx="1707286" cy="3440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volta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DAF65B64-1670-4342-BA02-A723EA1A612A}"/>
              </a:ext>
            </a:extLst>
          </p:cNvPr>
          <p:cNvSpPr txBox="1">
            <a:spLocks/>
          </p:cNvSpPr>
          <p:nvPr/>
        </p:nvSpPr>
        <p:spPr>
          <a:xfrm>
            <a:off x="6760343" y="4094165"/>
            <a:ext cx="1707286" cy="3440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300" dirty="0">
                <a:latin typeface="Swis721 Cn BT" panose="020B0506020202030204" pitchFamily="34" charset="0"/>
              </a:rPr>
              <a:t>struttura sottesa</a:t>
            </a:r>
          </a:p>
        </p:txBody>
      </p:sp>
    </p:spTree>
    <p:extLst>
      <p:ext uri="{BB962C8B-B14F-4D97-AF65-F5344CB8AC3E}">
        <p14:creationId xmlns:p14="http://schemas.microsoft.com/office/powerpoint/2010/main" val="634357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trasmissione dei carichi</a:t>
            </a:r>
          </a:p>
        </p:txBody>
      </p:sp>
      <p:pic>
        <p:nvPicPr>
          <p:cNvPr id="7" name="Immagine 6" descr="Immagine che contiene soffitto, interni, parecchi&#10;&#10;Descrizione generata automaticamente">
            <a:extLst>
              <a:ext uri="{FF2B5EF4-FFF2-40B4-BE49-F238E27FC236}">
                <a16:creationId xmlns:a16="http://schemas.microsoft.com/office/drawing/2014/main" id="{41F5F694-C542-4900-B022-E471EA1624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33" y="1122362"/>
            <a:ext cx="6874933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88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trasmissione dei carichi</a:t>
            </a:r>
          </a:p>
        </p:txBody>
      </p:sp>
      <p:pic>
        <p:nvPicPr>
          <p:cNvPr id="4" name="Immagine 3" descr="Immagine che contiene edificio, vecchio&#10;&#10;Descrizione generata automaticamente">
            <a:extLst>
              <a:ext uri="{FF2B5EF4-FFF2-40B4-BE49-F238E27FC236}">
                <a16:creationId xmlns:a16="http://schemas.microsoft.com/office/drawing/2014/main" id="{C6148A12-8DCF-4996-A778-0ED5DE3CD9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25" y="1193800"/>
            <a:ext cx="7228150" cy="490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96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trasmissione dei carichi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4E10EC-320A-41FC-BBD4-730108778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6909" y="1096700"/>
            <a:ext cx="3107091" cy="511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ma, la cupola del Pantheon">
            <a:extLst>
              <a:ext uri="{FF2B5EF4-FFF2-40B4-BE49-F238E27FC236}">
                <a16:creationId xmlns:a16="http://schemas.microsoft.com/office/drawing/2014/main" id="{BBFDEF2F-34F6-4E9E-8F8A-3BEAB8FF1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00" y="1093890"/>
            <a:ext cx="5805006" cy="423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00">
            <a:extLst>
              <a:ext uri="{FF2B5EF4-FFF2-40B4-BE49-F238E27FC236}">
                <a16:creationId xmlns:a16="http://schemas.microsoft.com/office/drawing/2014/main" id="{7CBAFF7C-FAE1-036C-5EDE-84893EBE1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100" y="5379473"/>
            <a:ext cx="5504806" cy="8664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3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Cupola: Struttura spingente operante a sola compressione.</a:t>
            </a:r>
          </a:p>
          <a:p>
            <a:pPr algn="just">
              <a:spcBef>
                <a:spcPct val="0"/>
              </a:spcBef>
            </a:pPr>
            <a:r>
              <a:rPr lang="it-IT" altLang="it-IT" sz="13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La spinta orizzontale è contrastata dal rinfianco emergente dal tamburo.</a:t>
            </a:r>
          </a:p>
        </p:txBody>
      </p:sp>
    </p:spTree>
    <p:extLst>
      <p:ext uri="{BB962C8B-B14F-4D97-AF65-F5344CB8AC3E}">
        <p14:creationId xmlns:p14="http://schemas.microsoft.com/office/powerpoint/2010/main" val="270287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trasmissione dei carichi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4997B4C-F78F-4350-B36C-C766E3DB7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999" y="1084263"/>
            <a:ext cx="4318001" cy="520223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6A68813-0EB1-4ECD-9B9E-A727A093D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100" y="1090915"/>
            <a:ext cx="4606640" cy="4173537"/>
          </a:xfrm>
          <a:prstGeom prst="rect">
            <a:avLst/>
          </a:prstGeom>
        </p:spPr>
      </p:pic>
      <p:sp>
        <p:nvSpPr>
          <p:cNvPr id="4" name="Rectangle 100">
            <a:extLst>
              <a:ext uri="{FF2B5EF4-FFF2-40B4-BE49-F238E27FC236}">
                <a16:creationId xmlns:a16="http://schemas.microsoft.com/office/drawing/2014/main" id="{4B28F8D5-6544-0547-DC58-5E7AD7FF9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5340532"/>
            <a:ext cx="4102100" cy="8664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3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Cupola su base ottagonale, intersezione di due volte a pianta quadrata: la struttura non è autoportante.</a:t>
            </a:r>
          </a:p>
        </p:txBody>
      </p:sp>
      <p:sp>
        <p:nvSpPr>
          <p:cNvPr id="5" name="Rectangle 100">
            <a:extLst>
              <a:ext uri="{FF2B5EF4-FFF2-40B4-BE49-F238E27FC236}">
                <a16:creationId xmlns:a16="http://schemas.microsoft.com/office/drawing/2014/main" id="{12266081-C2E2-36FD-7C5C-5A389A3CC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340532"/>
            <a:ext cx="4102100" cy="8664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3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Cupola di rotazione, autoportante.</a:t>
            </a:r>
          </a:p>
        </p:txBody>
      </p:sp>
    </p:spTree>
    <p:extLst>
      <p:ext uri="{BB962C8B-B14F-4D97-AF65-F5344CB8AC3E}">
        <p14:creationId xmlns:p14="http://schemas.microsoft.com/office/powerpoint/2010/main" val="2100941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Il problema delle grandi luci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F5A2962-FD63-48C8-8E49-487A082713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878" y="1117599"/>
            <a:ext cx="3404248" cy="51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3">
            <a:extLst>
              <a:ext uri="{FF2B5EF4-FFF2-40B4-BE49-F238E27FC236}">
                <a16:creationId xmlns:a16="http://schemas.microsoft.com/office/drawing/2014/main" id="{8BA436D8-DF35-4E1D-A270-D6EE3200F1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110369"/>
            <a:ext cx="3849545" cy="513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F69B342-DCCE-42DE-84E5-D8F9F8550AF1}"/>
              </a:ext>
            </a:extLst>
          </p:cNvPr>
          <p:cNvSpPr txBox="1">
            <a:spLocks/>
          </p:cNvSpPr>
          <p:nvPr/>
        </p:nvSpPr>
        <p:spPr>
          <a:xfrm>
            <a:off x="3821642" y="5361175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GRIGLIATO DI TRAVI E PIASTRA</a:t>
            </a:r>
          </a:p>
        </p:txBody>
      </p:sp>
    </p:spTree>
    <p:extLst>
      <p:ext uri="{BB962C8B-B14F-4D97-AF65-F5344CB8AC3E}">
        <p14:creationId xmlns:p14="http://schemas.microsoft.com/office/powerpoint/2010/main" val="2105295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Il problema delle grandi luci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F69B342-DCCE-42DE-84E5-D8F9F8550AF1}"/>
              </a:ext>
            </a:extLst>
          </p:cNvPr>
          <p:cNvSpPr txBox="1">
            <a:spLocks/>
          </p:cNvSpPr>
          <p:nvPr/>
        </p:nvSpPr>
        <p:spPr>
          <a:xfrm>
            <a:off x="3821642" y="5361175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SUCCESSIONE</a:t>
            </a:r>
          </a:p>
          <a:p>
            <a:r>
              <a:rPr lang="it-IT" dirty="0">
                <a:latin typeface="Swis721 Cn BT" panose="020B0506020202030204" pitchFamily="34" charset="0"/>
              </a:rPr>
              <a:t>DI TELAI</a:t>
            </a:r>
          </a:p>
        </p:txBody>
      </p:sp>
      <p:pic>
        <p:nvPicPr>
          <p:cNvPr id="10" name="Immagine 3">
            <a:extLst>
              <a:ext uri="{FF2B5EF4-FFF2-40B4-BE49-F238E27FC236}">
                <a16:creationId xmlns:a16="http://schemas.microsoft.com/office/drawing/2014/main" id="{188AF400-9457-4005-A16A-DC0EB7595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4062267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egnaposto contenuto 6">
            <a:extLst>
              <a:ext uri="{FF2B5EF4-FFF2-40B4-BE49-F238E27FC236}">
                <a16:creationId xmlns:a16="http://schemas.microsoft.com/office/drawing/2014/main" id="{1BC9D788-C255-42D6-8DFC-C7397FD0E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3425" y="1844676"/>
            <a:ext cx="4910575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476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28AA631-329D-4CEF-AD19-E1B7B2B2F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80" y="1139639"/>
            <a:ext cx="7589837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Il problema delle grandi luci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F69B342-DCCE-42DE-84E5-D8F9F8550AF1}"/>
              </a:ext>
            </a:extLst>
          </p:cNvPr>
          <p:cNvSpPr txBox="1">
            <a:spLocks/>
          </p:cNvSpPr>
          <p:nvPr/>
        </p:nvSpPr>
        <p:spPr>
          <a:xfrm>
            <a:off x="443442" y="1233675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VOLTE SOTTILI</a:t>
            </a:r>
          </a:p>
        </p:txBody>
      </p:sp>
    </p:spTree>
    <p:extLst>
      <p:ext uri="{BB962C8B-B14F-4D97-AF65-F5344CB8AC3E}">
        <p14:creationId xmlns:p14="http://schemas.microsoft.com/office/powerpoint/2010/main" val="4216030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offitto, interni, marciapiede&#10;&#10;Descrizione generata automaticamente">
            <a:extLst>
              <a:ext uri="{FF2B5EF4-FFF2-40B4-BE49-F238E27FC236}">
                <a16:creationId xmlns:a16="http://schemas.microsoft.com/office/drawing/2014/main" id="{41D0C08A-0CA2-46DE-96E2-49C5D10AFB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48" y="1144775"/>
            <a:ext cx="7087104" cy="506012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Il problema delle grandi luci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F69B342-DCCE-42DE-84E5-D8F9F8550AF1}"/>
              </a:ext>
            </a:extLst>
          </p:cNvPr>
          <p:cNvSpPr txBox="1">
            <a:spLocks/>
          </p:cNvSpPr>
          <p:nvPr/>
        </p:nvSpPr>
        <p:spPr>
          <a:xfrm>
            <a:off x="635000" y="5333999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VOLTE SOTTILI</a:t>
            </a:r>
          </a:p>
        </p:txBody>
      </p:sp>
    </p:spTree>
    <p:extLst>
      <p:ext uri="{BB962C8B-B14F-4D97-AF65-F5344CB8AC3E}">
        <p14:creationId xmlns:p14="http://schemas.microsoft.com/office/powerpoint/2010/main" val="4056616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79BB90-5302-4627-AE13-EBAB5CD87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674"/>
            <a:ext cx="9144000" cy="3569051"/>
          </a:xfrm>
          <a:prstGeom prst="rect">
            <a:avLst/>
          </a:prstGeom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E6CE97F6-5D42-4182-A653-EA9CA3064085}"/>
              </a:ext>
            </a:extLst>
          </p:cNvPr>
          <p:cNvSpPr txBox="1">
            <a:spLocks/>
          </p:cNvSpPr>
          <p:nvPr/>
        </p:nvSpPr>
        <p:spPr>
          <a:xfrm>
            <a:off x="1109657" y="5000625"/>
            <a:ext cx="1765300" cy="107632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ORGANISMO EDILIZIO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0A592E23-CCC0-4D33-B70B-2F0432F9E981}"/>
              </a:ext>
            </a:extLst>
          </p:cNvPr>
          <p:cNvSpPr txBox="1">
            <a:spLocks/>
          </p:cNvSpPr>
          <p:nvPr/>
        </p:nvSpPr>
        <p:spPr>
          <a:xfrm>
            <a:off x="3689350" y="5000624"/>
            <a:ext cx="1765300" cy="107632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SISTEMA TECNOLOGICO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58573DB9-E8B8-4E84-8113-0E966E8586EE}"/>
              </a:ext>
            </a:extLst>
          </p:cNvPr>
          <p:cNvSpPr txBox="1">
            <a:spLocks/>
          </p:cNvSpPr>
          <p:nvPr/>
        </p:nvSpPr>
        <p:spPr>
          <a:xfrm>
            <a:off x="6269043" y="5000625"/>
            <a:ext cx="1765300" cy="107632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SOTTOSISTEMI</a:t>
            </a:r>
          </a:p>
        </p:txBody>
      </p:sp>
      <p:cxnSp>
        <p:nvCxnSpPr>
          <p:cNvPr id="26" name="Forma 9">
            <a:extLst>
              <a:ext uri="{FF2B5EF4-FFF2-40B4-BE49-F238E27FC236}">
                <a16:creationId xmlns:a16="http://schemas.microsoft.com/office/drawing/2014/main" id="{EF7A7092-F0DA-4698-B718-8672CE45218F}"/>
              </a:ext>
            </a:extLst>
          </p:cNvPr>
          <p:cNvCxnSpPr>
            <a:cxnSpLocks/>
            <a:stCxn id="22" idx="3"/>
            <a:endCxn id="24" idx="1"/>
          </p:cNvCxnSpPr>
          <p:nvPr/>
        </p:nvCxnSpPr>
        <p:spPr bwMode="auto">
          <a:xfrm flipV="1">
            <a:off x="2874957" y="5538787"/>
            <a:ext cx="814393" cy="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Forma 9">
            <a:extLst>
              <a:ext uri="{FF2B5EF4-FFF2-40B4-BE49-F238E27FC236}">
                <a16:creationId xmlns:a16="http://schemas.microsoft.com/office/drawing/2014/main" id="{B58DC225-40D1-4B5D-A4CD-06574BCC2BDE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 bwMode="auto">
          <a:xfrm>
            <a:off x="5454650" y="5538787"/>
            <a:ext cx="814393" cy="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Forma 9">
            <a:extLst>
              <a:ext uri="{FF2B5EF4-FFF2-40B4-BE49-F238E27FC236}">
                <a16:creationId xmlns:a16="http://schemas.microsoft.com/office/drawing/2014/main" id="{2DFBFCAC-CDBF-4C0A-9C6C-CF22616157B8}"/>
              </a:ext>
            </a:extLst>
          </p:cNvPr>
          <p:cNvCxnSpPr>
            <a:cxnSpLocks/>
            <a:stCxn id="25" idx="0"/>
            <a:endCxn id="22" idx="0"/>
          </p:cNvCxnSpPr>
          <p:nvPr/>
        </p:nvCxnSpPr>
        <p:spPr bwMode="auto">
          <a:xfrm rot="16200000" flipV="1">
            <a:off x="4572000" y="2420932"/>
            <a:ext cx="12700" cy="5159386"/>
          </a:xfrm>
          <a:prstGeom prst="bentConnector3">
            <a:avLst>
              <a:gd name="adj1" fmla="val 2200000"/>
            </a:avLst>
          </a:prstGeom>
          <a:ln w="28575">
            <a:solidFill>
              <a:srgbClr val="1277AA"/>
            </a:solidFill>
            <a:prstDash val="dash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">
            <a:extLst>
              <a:ext uri="{FF2B5EF4-FFF2-40B4-BE49-F238E27FC236}">
                <a16:creationId xmlns:a16="http://schemas.microsoft.com/office/drawing/2014/main" id="{94017313-4093-4A42-9670-F6FFD972A3DB}"/>
              </a:ext>
            </a:extLst>
          </p:cNvPr>
          <p:cNvSpPr txBox="1">
            <a:spLocks/>
          </p:cNvSpPr>
          <p:nvPr/>
        </p:nvSpPr>
        <p:spPr>
          <a:xfrm>
            <a:off x="3276600" y="4267200"/>
            <a:ext cx="2590800" cy="3597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controllo delle discontinuità</a:t>
            </a:r>
          </a:p>
        </p:txBody>
      </p:sp>
    </p:spTree>
    <p:extLst>
      <p:ext uri="{BB962C8B-B14F-4D97-AF65-F5344CB8AC3E}">
        <p14:creationId xmlns:p14="http://schemas.microsoft.com/office/powerpoint/2010/main" val="3787751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Il problema delle grandi luci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F69B342-DCCE-42DE-84E5-D8F9F8550AF1}"/>
              </a:ext>
            </a:extLst>
          </p:cNvPr>
          <p:cNvSpPr txBox="1">
            <a:spLocks/>
          </p:cNvSpPr>
          <p:nvPr/>
        </p:nvSpPr>
        <p:spPr>
          <a:xfrm>
            <a:off x="635000" y="5333999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VOLTE SOTTILI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DB264E1-E63F-4464-BF06-0D8C6A239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55" y="1162050"/>
            <a:ext cx="7930289" cy="200818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AA04A8A-D558-4ADA-9687-194B2E606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0" y="3298824"/>
            <a:ext cx="5054600" cy="3003244"/>
          </a:xfrm>
          <a:prstGeom prst="rect">
            <a:avLst/>
          </a:prstGeom>
        </p:spPr>
      </p:pic>
      <p:sp>
        <p:nvSpPr>
          <p:cNvPr id="2" name="Rectangle 100">
            <a:extLst>
              <a:ext uri="{FF2B5EF4-FFF2-40B4-BE49-F238E27FC236}">
                <a16:creationId xmlns:a16="http://schemas.microsoft.com/office/drawing/2014/main" id="{58E96B5D-FC26-E9C1-2F4E-437265AFC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24" y="3429000"/>
            <a:ext cx="4102100" cy="8664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3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Le costruzioni a guscio in calcestruzzo armato permettono di creare spazi a grandi luci, senza appoggi intermedi. Tali forme non tollerano carichi puntuali e escludono la presenza di forme aggiuntive.</a:t>
            </a:r>
          </a:p>
        </p:txBody>
      </p:sp>
    </p:spTree>
    <p:extLst>
      <p:ext uri="{BB962C8B-B14F-4D97-AF65-F5344CB8AC3E}">
        <p14:creationId xmlns:p14="http://schemas.microsoft.com/office/powerpoint/2010/main" val="2653536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Il problema delle grandi luci</a:t>
            </a:r>
          </a:p>
        </p:txBody>
      </p:sp>
      <p:pic>
        <p:nvPicPr>
          <p:cNvPr id="5" name="Immagine 8">
            <a:extLst>
              <a:ext uri="{FF2B5EF4-FFF2-40B4-BE49-F238E27FC236}">
                <a16:creationId xmlns:a16="http://schemas.microsoft.com/office/drawing/2014/main" id="{FB6BA1E0-4216-479C-B77B-EB6329FCB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8601" y="1233673"/>
            <a:ext cx="3699974" cy="501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Il GUM di Mosca, molto più di una galleria commerciale di lusso">
            <a:extLst>
              <a:ext uri="{FF2B5EF4-FFF2-40B4-BE49-F238E27FC236}">
                <a16:creationId xmlns:a16="http://schemas.microsoft.com/office/drawing/2014/main" id="{31C8342C-FB6F-454B-9E12-0D7B7EE44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024" y="1233673"/>
            <a:ext cx="4778375" cy="50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F8B19BDE-FD59-4DDC-8CD0-8A1B714BED1B}"/>
              </a:ext>
            </a:extLst>
          </p:cNvPr>
          <p:cNvSpPr txBox="1">
            <a:spLocks/>
          </p:cNvSpPr>
          <p:nvPr/>
        </p:nvSpPr>
        <p:spPr>
          <a:xfrm>
            <a:off x="635000" y="5333999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ORDITO DI TRAVI</a:t>
            </a:r>
          </a:p>
        </p:txBody>
      </p:sp>
    </p:spTree>
    <p:extLst>
      <p:ext uri="{BB962C8B-B14F-4D97-AF65-F5344CB8AC3E}">
        <p14:creationId xmlns:p14="http://schemas.microsoft.com/office/powerpoint/2010/main" val="531718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Il problema delle grandi luci</a:t>
            </a:r>
          </a:p>
        </p:txBody>
      </p:sp>
      <p:pic>
        <p:nvPicPr>
          <p:cNvPr id="9" name="Immagine 8" descr="Immagine che contiene cielo, esterni, via, casa&#10;&#10;Descrizione generata automaticamente">
            <a:extLst>
              <a:ext uri="{FF2B5EF4-FFF2-40B4-BE49-F238E27FC236}">
                <a16:creationId xmlns:a16="http://schemas.microsoft.com/office/drawing/2014/main" id="{364DA9BE-52C6-4BF3-8DBF-C78C101C16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5063"/>
            <a:ext cx="9144000" cy="5144756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BD5C5785-F40F-42B5-A347-16458BEC58F9}"/>
              </a:ext>
            </a:extLst>
          </p:cNvPr>
          <p:cNvSpPr txBox="1">
            <a:spLocks/>
          </p:cNvSpPr>
          <p:nvPr/>
        </p:nvSpPr>
        <p:spPr>
          <a:xfrm>
            <a:off x="635000" y="5333999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ORDITO DI TRAVI</a:t>
            </a:r>
          </a:p>
        </p:txBody>
      </p:sp>
    </p:spTree>
    <p:extLst>
      <p:ext uri="{BB962C8B-B14F-4D97-AF65-F5344CB8AC3E}">
        <p14:creationId xmlns:p14="http://schemas.microsoft.com/office/powerpoint/2010/main" val="1413305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Il problema delle grandi luci</a:t>
            </a:r>
          </a:p>
        </p:txBody>
      </p:sp>
      <p:pic>
        <p:nvPicPr>
          <p:cNvPr id="3" name="Immagine 2" descr="Immagine che contiene pavimento, edificio, arredamento&#10;&#10;Descrizione generata automaticamente">
            <a:extLst>
              <a:ext uri="{FF2B5EF4-FFF2-40B4-BE49-F238E27FC236}">
                <a16:creationId xmlns:a16="http://schemas.microsoft.com/office/drawing/2014/main" id="{139E5380-6CBC-4ED6-A7DB-A5D54EF377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3322"/>
            <a:ext cx="9144000" cy="514475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F4F6C46-BB2E-4F9D-BA72-6C720B1A2BD5}"/>
              </a:ext>
            </a:extLst>
          </p:cNvPr>
          <p:cNvSpPr txBox="1">
            <a:spLocks/>
          </p:cNvSpPr>
          <p:nvPr/>
        </p:nvSpPr>
        <p:spPr>
          <a:xfrm>
            <a:off x="635000" y="5333999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ORDITO DI TRAVI</a:t>
            </a:r>
          </a:p>
        </p:txBody>
      </p:sp>
    </p:spTree>
    <p:extLst>
      <p:ext uri="{BB962C8B-B14F-4D97-AF65-F5344CB8AC3E}">
        <p14:creationId xmlns:p14="http://schemas.microsoft.com/office/powerpoint/2010/main" val="2705497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6B3605B-4DE6-44A1-9744-06C20AAE8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7315200" cy="487680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Il problema delle grandi luci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F69B342-DCCE-42DE-84E5-D8F9F8550AF1}"/>
              </a:ext>
            </a:extLst>
          </p:cNvPr>
          <p:cNvSpPr txBox="1">
            <a:spLocks/>
          </p:cNvSpPr>
          <p:nvPr/>
        </p:nvSpPr>
        <p:spPr>
          <a:xfrm>
            <a:off x="7225242" y="1284475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COPERTURA APPESA</a:t>
            </a:r>
          </a:p>
        </p:txBody>
      </p:sp>
    </p:spTree>
    <p:extLst>
      <p:ext uri="{BB962C8B-B14F-4D97-AF65-F5344CB8AC3E}">
        <p14:creationId xmlns:p14="http://schemas.microsoft.com/office/powerpoint/2010/main" val="1690786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orto Antico, Bigo, expo, | Visitgenoa.it">
            <a:extLst>
              <a:ext uri="{FF2B5EF4-FFF2-40B4-BE49-F238E27FC236}">
                <a16:creationId xmlns:a16="http://schemas.microsoft.com/office/drawing/2014/main" id="{EC685D18-5AB3-4595-B402-108A1EF15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50" y="1115879"/>
            <a:ext cx="7734300" cy="512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Il problema delle grandi luci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F69B342-DCCE-42DE-84E5-D8F9F8550AF1}"/>
              </a:ext>
            </a:extLst>
          </p:cNvPr>
          <p:cNvSpPr txBox="1">
            <a:spLocks/>
          </p:cNvSpPr>
          <p:nvPr/>
        </p:nvSpPr>
        <p:spPr>
          <a:xfrm>
            <a:off x="7225242" y="1284475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VOLTE SOTTESE</a:t>
            </a:r>
          </a:p>
          <a:p>
            <a:r>
              <a:rPr lang="it-IT" dirty="0"/>
              <a:t>A CAVI</a:t>
            </a:r>
          </a:p>
        </p:txBody>
      </p:sp>
    </p:spTree>
    <p:extLst>
      <p:ext uri="{BB962C8B-B14F-4D97-AF65-F5344CB8AC3E}">
        <p14:creationId xmlns:p14="http://schemas.microsoft.com/office/powerpoint/2010/main" val="204734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5">
            <a:extLst>
              <a:ext uri="{FF2B5EF4-FFF2-40B4-BE49-F238E27FC236}">
                <a16:creationId xmlns:a16="http://schemas.microsoft.com/office/drawing/2014/main" id="{761DA432-8848-4490-B11C-4ADD65C04B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5115" y="1714293"/>
            <a:ext cx="3543864" cy="257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Il problema delle grandi luci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F69B342-DCCE-42DE-84E5-D8F9F8550AF1}"/>
              </a:ext>
            </a:extLst>
          </p:cNvPr>
          <p:cNvSpPr txBox="1">
            <a:spLocks/>
          </p:cNvSpPr>
          <p:nvPr/>
        </p:nvSpPr>
        <p:spPr>
          <a:xfrm>
            <a:off x="7225242" y="1284475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VOLTE SOTTESE</a:t>
            </a:r>
          </a:p>
          <a:p>
            <a:r>
              <a:rPr lang="it-IT" dirty="0"/>
              <a:t>A CAVI</a:t>
            </a:r>
          </a:p>
        </p:txBody>
      </p:sp>
      <p:pic>
        <p:nvPicPr>
          <p:cNvPr id="24" name="Immagine 3">
            <a:extLst>
              <a:ext uri="{FF2B5EF4-FFF2-40B4-BE49-F238E27FC236}">
                <a16:creationId xmlns:a16="http://schemas.microsoft.com/office/drawing/2014/main" id="{CEF5F38B-2241-413E-B92B-28E1B5A383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49" y="1149822"/>
            <a:ext cx="4159252" cy="298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magine 6">
            <a:extLst>
              <a:ext uri="{FF2B5EF4-FFF2-40B4-BE49-F238E27FC236}">
                <a16:creationId xmlns:a16="http://schemas.microsoft.com/office/drawing/2014/main" id="{9FF41D83-268D-4C79-B481-985EBE737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38" y="4230424"/>
            <a:ext cx="5076055" cy="203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asellaDiTesto 7">
            <a:extLst>
              <a:ext uri="{FF2B5EF4-FFF2-40B4-BE49-F238E27FC236}">
                <a16:creationId xmlns:a16="http://schemas.microsoft.com/office/drawing/2014/main" id="{F7031029-0152-4DBA-BF8E-2A8D4FEE5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293" y="5126723"/>
            <a:ext cx="1008112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/>
              <a:t>fune</a:t>
            </a:r>
            <a:endParaRPr lang="en-US" altLang="en-US" dirty="0"/>
          </a:p>
        </p:txBody>
      </p:sp>
      <p:sp>
        <p:nvSpPr>
          <p:cNvPr id="29" name="CasellaDiTesto 21">
            <a:extLst>
              <a:ext uri="{FF2B5EF4-FFF2-40B4-BE49-F238E27FC236}">
                <a16:creationId xmlns:a16="http://schemas.microsoft.com/office/drawing/2014/main" id="{5E087B0A-66C5-46A3-8EBA-3E6919E08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674" y="5554289"/>
            <a:ext cx="108741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/>
              <a:t>trefolo</a:t>
            </a:r>
            <a:endParaRPr lang="en-US" altLang="en-US" dirty="0"/>
          </a:p>
        </p:txBody>
      </p:sp>
      <p:sp>
        <p:nvSpPr>
          <p:cNvPr id="30" name="CasellaDiTesto 22">
            <a:extLst>
              <a:ext uri="{FF2B5EF4-FFF2-40B4-BE49-F238E27FC236}">
                <a16:creationId xmlns:a16="http://schemas.microsoft.com/office/drawing/2014/main" id="{6BD7DBE6-8B05-48BC-8801-8B11A1170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0007" y="4230424"/>
            <a:ext cx="1008112" cy="3385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/>
              <a:t>anima</a:t>
            </a:r>
            <a:endParaRPr lang="en-US" altLang="en-US" dirty="0"/>
          </a:p>
        </p:txBody>
      </p:sp>
      <p:sp>
        <p:nvSpPr>
          <p:cNvPr id="31" name="CasellaDiTesto 23">
            <a:extLst>
              <a:ext uri="{FF2B5EF4-FFF2-40B4-BE49-F238E27FC236}">
                <a16:creationId xmlns:a16="http://schemas.microsoft.com/office/drawing/2014/main" id="{61866ABF-4302-4B00-8310-C75D83BE6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1737" y="5964182"/>
            <a:ext cx="126647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/>
              <a:t>filo centrale</a:t>
            </a:r>
            <a:endParaRPr lang="en-US" altLang="en-US" dirty="0"/>
          </a:p>
        </p:txBody>
      </p:sp>
      <p:sp>
        <p:nvSpPr>
          <p:cNvPr id="32" name="CasellaDiTesto 24">
            <a:extLst>
              <a:ext uri="{FF2B5EF4-FFF2-40B4-BE49-F238E27FC236}">
                <a16:creationId xmlns:a16="http://schemas.microsoft.com/office/drawing/2014/main" id="{32C70608-286A-414F-A566-91275189B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602411"/>
            <a:ext cx="74311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/>
              <a:t>filo</a:t>
            </a:r>
            <a:endParaRPr lang="en-US" altLang="en-US" dirty="0"/>
          </a:p>
        </p:txBody>
      </p:sp>
      <p:sp>
        <p:nvSpPr>
          <p:cNvPr id="33" name="CasellaDiTesto 25">
            <a:extLst>
              <a:ext uri="{FF2B5EF4-FFF2-40B4-BE49-F238E27FC236}">
                <a16:creationId xmlns:a16="http://schemas.microsoft.com/office/drawing/2014/main" id="{C1C42045-F257-407E-939E-4296B7B2C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8651" y="4955658"/>
            <a:ext cx="1266478" cy="443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/>
              <a:t>trefolo d’anima</a:t>
            </a:r>
            <a:endParaRPr lang="en-US" altLang="en-US" dirty="0"/>
          </a:p>
        </p:txBody>
      </p:sp>
      <p:pic>
        <p:nvPicPr>
          <p:cNvPr id="34" name="Immagine 14">
            <a:extLst>
              <a:ext uri="{FF2B5EF4-FFF2-40B4-BE49-F238E27FC236}">
                <a16:creationId xmlns:a16="http://schemas.microsoft.com/office/drawing/2014/main" id="{FFDA4EA5-FFB1-40BF-99C5-A5BA10395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2951" y="4382186"/>
            <a:ext cx="2739472" cy="182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351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BCF190F-6EF0-4D15-8BCA-4FC2E6111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7" y="1109663"/>
            <a:ext cx="7705725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Il problema delle grandi luci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F69B342-DCCE-42DE-84E5-D8F9F8550AF1}"/>
              </a:ext>
            </a:extLst>
          </p:cNvPr>
          <p:cNvSpPr txBox="1">
            <a:spLocks/>
          </p:cNvSpPr>
          <p:nvPr/>
        </p:nvSpPr>
        <p:spPr>
          <a:xfrm>
            <a:off x="7225242" y="1284475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VOLTE SOTTESE</a:t>
            </a:r>
          </a:p>
          <a:p>
            <a:r>
              <a:rPr lang="it-IT" dirty="0"/>
              <a:t>A CAVI</a:t>
            </a:r>
          </a:p>
        </p:txBody>
      </p:sp>
    </p:spTree>
    <p:extLst>
      <p:ext uri="{BB962C8B-B14F-4D97-AF65-F5344CB8AC3E}">
        <p14:creationId xmlns:p14="http://schemas.microsoft.com/office/powerpoint/2010/main" val="3381928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7">
            <a:extLst>
              <a:ext uri="{FF2B5EF4-FFF2-40B4-BE49-F238E27FC236}">
                <a16:creationId xmlns:a16="http://schemas.microsoft.com/office/drawing/2014/main" id="{8CE62C44-61E4-46EF-BFF9-3BDAD34061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1158875"/>
            <a:ext cx="5156738" cy="350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Il problema delle grandi luci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31050AD-B5C5-4BE5-BA4C-3F7C29984981}"/>
              </a:ext>
            </a:extLst>
          </p:cNvPr>
          <p:cNvSpPr txBox="1">
            <a:spLocks/>
          </p:cNvSpPr>
          <p:nvPr/>
        </p:nvSpPr>
        <p:spPr>
          <a:xfrm>
            <a:off x="635000" y="5333999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VOLTE SOTTESE</a:t>
            </a:r>
          </a:p>
          <a:p>
            <a:r>
              <a:rPr lang="it-IT" dirty="0"/>
              <a:t>A CAVI</a:t>
            </a:r>
          </a:p>
        </p:txBody>
      </p:sp>
      <p:pic>
        <p:nvPicPr>
          <p:cNvPr id="12" name="Immagine 9">
            <a:extLst>
              <a:ext uri="{FF2B5EF4-FFF2-40B4-BE49-F238E27FC236}">
                <a16:creationId xmlns:a16="http://schemas.microsoft.com/office/drawing/2014/main" id="{BDC1866A-3F59-4F89-92B2-0BFB43378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8378" y="1158875"/>
            <a:ext cx="3362422" cy="50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587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Il problema delle grandi luci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71D4598-D41F-46FF-9544-F1809D384518}"/>
              </a:ext>
            </a:extLst>
          </p:cNvPr>
          <p:cNvSpPr txBox="1">
            <a:spLocks/>
          </p:cNvSpPr>
          <p:nvPr/>
        </p:nvSpPr>
        <p:spPr>
          <a:xfrm>
            <a:off x="635000" y="5333999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IMPALCATI</a:t>
            </a:r>
          </a:p>
          <a:p>
            <a:r>
              <a:rPr lang="it-IT" dirty="0"/>
              <a:t>MEMBRANALI</a:t>
            </a:r>
          </a:p>
        </p:txBody>
      </p:sp>
      <p:pic>
        <p:nvPicPr>
          <p:cNvPr id="7" name="Immagine 15">
            <a:extLst>
              <a:ext uri="{FF2B5EF4-FFF2-40B4-BE49-F238E27FC236}">
                <a16:creationId xmlns:a16="http://schemas.microsoft.com/office/drawing/2014/main" id="{004C66A7-DB64-428B-8249-D0E485BD5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9188" y="1143000"/>
            <a:ext cx="5580112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070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649A06-2EE4-439E-8F0D-DEB9DFA8D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357312"/>
            <a:ext cx="7629525" cy="4562475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7E338B10-439C-4FFA-925C-815A39747D1D}"/>
              </a:ext>
            </a:extLst>
          </p:cNvPr>
          <p:cNvSpPr/>
          <p:nvPr/>
        </p:nvSpPr>
        <p:spPr>
          <a:xfrm rot="5400000">
            <a:off x="2817775" y="1293774"/>
            <a:ext cx="1567210" cy="3446191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F74E730-261C-4435-8003-52A4086635F3}"/>
              </a:ext>
            </a:extLst>
          </p:cNvPr>
          <p:cNvSpPr/>
          <p:nvPr/>
        </p:nvSpPr>
        <p:spPr>
          <a:xfrm rot="5400000">
            <a:off x="3618348" y="2766509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3E2BF8DB-9C23-42C2-9C73-0FC3C0E5C0ED}"/>
              </a:ext>
            </a:extLst>
          </p:cNvPr>
          <p:cNvSpPr/>
          <p:nvPr/>
        </p:nvSpPr>
        <p:spPr>
          <a:xfrm rot="5400000">
            <a:off x="3618347" y="3275008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CDD6828-8C02-4DD9-8214-44DCB87F8945}"/>
              </a:ext>
            </a:extLst>
          </p:cNvPr>
          <p:cNvSpPr/>
          <p:nvPr/>
        </p:nvSpPr>
        <p:spPr>
          <a:xfrm rot="5400000">
            <a:off x="4808510" y="2256336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CFD1E23-D03D-487B-A1A9-A837090B70F5}"/>
              </a:ext>
            </a:extLst>
          </p:cNvPr>
          <p:cNvSpPr/>
          <p:nvPr/>
        </p:nvSpPr>
        <p:spPr>
          <a:xfrm rot="5400000">
            <a:off x="4217960" y="2256336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41F00D9-D10F-4025-9CC5-2E7693760642}"/>
              </a:ext>
            </a:extLst>
          </p:cNvPr>
          <p:cNvSpPr/>
          <p:nvPr/>
        </p:nvSpPr>
        <p:spPr>
          <a:xfrm>
            <a:off x="4791541" y="1828800"/>
            <a:ext cx="53293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03248C54-1DB2-441C-AA01-95960E8A512D}"/>
              </a:ext>
            </a:extLst>
          </p:cNvPr>
          <p:cNvSpPr/>
          <p:nvPr/>
        </p:nvSpPr>
        <p:spPr>
          <a:xfrm>
            <a:off x="2990853" y="2273304"/>
            <a:ext cx="533396" cy="148545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7B9C5578-421A-4338-95E5-FE61FCFA0C96}"/>
              </a:ext>
            </a:extLst>
          </p:cNvPr>
          <p:cNvSpPr/>
          <p:nvPr/>
        </p:nvSpPr>
        <p:spPr>
          <a:xfrm>
            <a:off x="3582331" y="2273304"/>
            <a:ext cx="533396" cy="466784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A103950-43E8-4A62-B0A6-F5E431E7BCF6}"/>
              </a:ext>
            </a:extLst>
          </p:cNvPr>
          <p:cNvSpPr/>
          <p:nvPr/>
        </p:nvSpPr>
        <p:spPr>
          <a:xfrm>
            <a:off x="4179230" y="2803496"/>
            <a:ext cx="533396" cy="955263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762CD3DA-BB7E-4480-A9D2-4192E6B4C35F}"/>
              </a:ext>
            </a:extLst>
          </p:cNvPr>
          <p:cNvSpPr txBox="1">
            <a:spLocks/>
          </p:cNvSpPr>
          <p:nvPr/>
        </p:nvSpPr>
        <p:spPr>
          <a:xfrm>
            <a:off x="5409740" y="2273305"/>
            <a:ext cx="2692398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b="1" dirty="0">
                <a:latin typeface="Swis721 Cn BT" panose="020B0506020202030204" pitchFamily="34" charset="0"/>
              </a:rPr>
              <a:t>Insieme di u. t. e di e. t. aventi funzione di separare e di conformare gli spazi interni del sistema edilizio stesso rispetto all’esterno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E71805BE-C77D-4004-9E4F-C902B272EF24}"/>
              </a:ext>
            </a:extLst>
          </p:cNvPr>
          <p:cNvSpPr txBox="1">
            <a:spLocks/>
          </p:cNvSpPr>
          <p:nvPr/>
        </p:nvSpPr>
        <p:spPr>
          <a:xfrm>
            <a:off x="5409740" y="2803496"/>
            <a:ext cx="2692398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latin typeface="Swis721 Cn BT" panose="020B0506020202030204" pitchFamily="34" charset="0"/>
              </a:rPr>
              <a:t>Insieme di u. t. e di e. t. aventi funzione di separare e di conformare gli spazi interni del sistema edilizio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E200EB53-5A93-47DE-A5BE-84387C1B187E}"/>
              </a:ext>
            </a:extLst>
          </p:cNvPr>
          <p:cNvSpPr txBox="1">
            <a:spLocks/>
          </p:cNvSpPr>
          <p:nvPr/>
        </p:nvSpPr>
        <p:spPr>
          <a:xfrm>
            <a:off x="5409740" y="3333687"/>
            <a:ext cx="2692398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latin typeface="Swis721 Cn BT" panose="020B0506020202030204" pitchFamily="34" charset="0"/>
              </a:rPr>
              <a:t>Insieme di u. t. e di e. t. aventi funzione di separare e di conformare gli spazi esterni connessi con il sistema edilizio stesso</a:t>
            </a:r>
          </a:p>
        </p:txBody>
      </p:sp>
    </p:spTree>
    <p:extLst>
      <p:ext uri="{BB962C8B-B14F-4D97-AF65-F5344CB8AC3E}">
        <p14:creationId xmlns:p14="http://schemas.microsoft.com/office/powerpoint/2010/main" val="38398590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11">
            <a:extLst>
              <a:ext uri="{FF2B5EF4-FFF2-40B4-BE49-F238E27FC236}">
                <a16:creationId xmlns:a16="http://schemas.microsoft.com/office/drawing/2014/main" id="{AF9CE952-89E9-4719-9C1C-BF6D9CE0E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319" y="1163638"/>
            <a:ext cx="7599362" cy="504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Il problema delle grandi luci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71D4598-D41F-46FF-9544-F1809D384518}"/>
              </a:ext>
            </a:extLst>
          </p:cNvPr>
          <p:cNvSpPr txBox="1">
            <a:spLocks/>
          </p:cNvSpPr>
          <p:nvPr/>
        </p:nvSpPr>
        <p:spPr>
          <a:xfrm>
            <a:off x="635000" y="5333999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IMPALCATI</a:t>
            </a:r>
          </a:p>
          <a:p>
            <a:r>
              <a:rPr lang="it-IT" dirty="0"/>
              <a:t>A ELEMENTI RIGIDI</a:t>
            </a:r>
          </a:p>
        </p:txBody>
      </p:sp>
    </p:spTree>
    <p:extLst>
      <p:ext uri="{BB962C8B-B14F-4D97-AF65-F5344CB8AC3E}">
        <p14:creationId xmlns:p14="http://schemas.microsoft.com/office/powerpoint/2010/main" val="4264395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3">
            <a:extLst>
              <a:ext uri="{FF2B5EF4-FFF2-40B4-BE49-F238E27FC236}">
                <a16:creationId xmlns:a16="http://schemas.microsoft.com/office/drawing/2014/main" id="{D2378D0F-1CA6-4AC0-A447-34A884B22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Il problema delle grandi luci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71D4598-D41F-46FF-9544-F1809D384518}"/>
              </a:ext>
            </a:extLst>
          </p:cNvPr>
          <p:cNvSpPr txBox="1">
            <a:spLocks/>
          </p:cNvSpPr>
          <p:nvPr/>
        </p:nvSpPr>
        <p:spPr>
          <a:xfrm>
            <a:off x="7404100" y="1447799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COPERTURA A ELEMENTO RIGIDO</a:t>
            </a:r>
          </a:p>
        </p:txBody>
      </p:sp>
    </p:spTree>
    <p:extLst>
      <p:ext uri="{BB962C8B-B14F-4D97-AF65-F5344CB8AC3E}">
        <p14:creationId xmlns:p14="http://schemas.microsoft.com/office/powerpoint/2010/main" val="3243163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Coperture curve: cupole e volte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5.4</a:t>
            </a:r>
          </a:p>
        </p:txBody>
      </p:sp>
    </p:spTree>
    <p:extLst>
      <p:ext uri="{BB962C8B-B14F-4D97-AF65-F5344CB8AC3E}">
        <p14:creationId xmlns:p14="http://schemas.microsoft.com/office/powerpoint/2010/main" val="29648496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Cupole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E42C59F-37B1-4633-A61D-FD3E19764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2204"/>
            <a:ext cx="9144000" cy="3090121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04D9D6E8-6C4E-4C0F-AD8B-8BFA4EC2E141}"/>
              </a:ext>
            </a:extLst>
          </p:cNvPr>
          <p:cNvSpPr txBox="1">
            <a:spLocks/>
          </p:cNvSpPr>
          <p:nvPr/>
        </p:nvSpPr>
        <p:spPr>
          <a:xfrm>
            <a:off x="7848599" y="3429000"/>
            <a:ext cx="1295401" cy="68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Asse di rotazione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E958AD6-70B9-431E-A912-996076524EB9}"/>
              </a:ext>
            </a:extLst>
          </p:cNvPr>
          <p:cNvSpPr txBox="1">
            <a:spLocks/>
          </p:cNvSpPr>
          <p:nvPr/>
        </p:nvSpPr>
        <p:spPr>
          <a:xfrm>
            <a:off x="5143501" y="3899425"/>
            <a:ext cx="2260600" cy="342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Curva oggetto di rotazione</a:t>
            </a:r>
          </a:p>
        </p:txBody>
      </p:sp>
    </p:spTree>
    <p:extLst>
      <p:ext uri="{BB962C8B-B14F-4D97-AF65-F5344CB8AC3E}">
        <p14:creationId xmlns:p14="http://schemas.microsoft.com/office/powerpoint/2010/main" val="12271294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Cupole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71BB8DE2-6D74-415B-9A5B-C7D5DCD38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5544" y="1160462"/>
            <a:ext cx="4661279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3628C23C-48D0-467D-88BE-0D3E06DC5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177" y="1160462"/>
            <a:ext cx="4053347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76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Volte semplici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7F266FB-1810-4A07-BBE9-7C10576BD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2204"/>
            <a:ext cx="9144000" cy="3385192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58FD6DB3-1C13-409E-8E2F-31C1891F675B}"/>
              </a:ext>
            </a:extLst>
          </p:cNvPr>
          <p:cNvSpPr txBox="1">
            <a:spLocks/>
          </p:cNvSpPr>
          <p:nvPr/>
        </p:nvSpPr>
        <p:spPr>
          <a:xfrm>
            <a:off x="782426" y="4381381"/>
            <a:ext cx="1644966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VOLTA A BOTTE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EC16D4F-D0C2-406D-A87B-1B32A2856F82}"/>
              </a:ext>
            </a:extLst>
          </p:cNvPr>
          <p:cNvSpPr txBox="1">
            <a:spLocks/>
          </p:cNvSpPr>
          <p:nvPr/>
        </p:nvSpPr>
        <p:spPr>
          <a:xfrm>
            <a:off x="5817019" y="4381381"/>
            <a:ext cx="2292667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VOLTA A TUTTO SESTO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75FB2D5-498F-40CA-9E1F-B5CDC550C736}"/>
              </a:ext>
            </a:extLst>
          </p:cNvPr>
          <p:cNvSpPr txBox="1">
            <a:spLocks/>
          </p:cNvSpPr>
          <p:nvPr/>
        </p:nvSpPr>
        <p:spPr>
          <a:xfrm>
            <a:off x="0" y="1612899"/>
            <a:ext cx="1500715" cy="609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Arco generatore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47FAEFF-3C19-4C89-871E-1119917D9A15}"/>
              </a:ext>
            </a:extLst>
          </p:cNvPr>
          <p:cNvSpPr txBox="1">
            <a:spLocks/>
          </p:cNvSpPr>
          <p:nvPr/>
        </p:nvSpPr>
        <p:spPr>
          <a:xfrm>
            <a:off x="3440428" y="3851580"/>
            <a:ext cx="1500715" cy="60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Direttrice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6B9351D-BC27-4E4E-8154-A053B784B189}"/>
              </a:ext>
            </a:extLst>
          </p:cNvPr>
          <p:cNvSpPr txBox="1">
            <a:spLocks/>
          </p:cNvSpPr>
          <p:nvPr/>
        </p:nvSpPr>
        <p:spPr>
          <a:xfrm>
            <a:off x="7848599" y="3703884"/>
            <a:ext cx="1295401" cy="60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Direttrice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4A71C7E1-0564-4DCF-8800-9AB209800C36}"/>
              </a:ext>
            </a:extLst>
          </p:cNvPr>
          <p:cNvSpPr txBox="1">
            <a:spLocks/>
          </p:cNvSpPr>
          <p:nvPr/>
        </p:nvSpPr>
        <p:spPr>
          <a:xfrm>
            <a:off x="4941143" y="1376122"/>
            <a:ext cx="1500715" cy="609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Arco generatore</a:t>
            </a:r>
          </a:p>
        </p:txBody>
      </p:sp>
    </p:spTree>
    <p:extLst>
      <p:ext uri="{BB962C8B-B14F-4D97-AF65-F5344CB8AC3E}">
        <p14:creationId xmlns:p14="http://schemas.microsoft.com/office/powerpoint/2010/main" val="28830154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Volte semplici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8BA68F03-8201-4B77-900C-7FEF689499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4483100" y="1130300"/>
            <a:ext cx="4044950" cy="508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22F153F-D389-4572-B1F5-8E00B1F47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0" y="1130301"/>
            <a:ext cx="3249073" cy="50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256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Volte composte e derivate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B379505-CB1F-46A0-8928-236455DF6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35" y="1858962"/>
            <a:ext cx="3165024" cy="27765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F100EF0-619F-4D6E-AF48-D2C5CA1F5B55}"/>
              </a:ext>
            </a:extLst>
          </p:cNvPr>
          <p:cNvSpPr txBox="1">
            <a:spLocks/>
          </p:cNvSpPr>
          <p:nvPr/>
        </p:nvSpPr>
        <p:spPr>
          <a:xfrm>
            <a:off x="1795462" y="5197556"/>
            <a:ext cx="1644966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VOLTA</a:t>
            </a:r>
          </a:p>
          <a:p>
            <a:r>
              <a:rPr lang="it-IT" dirty="0">
                <a:latin typeface="Swis721 Cn BT" panose="020B0506020202030204" pitchFamily="34" charset="0"/>
              </a:rPr>
              <a:t>A CROCIERA PIANA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1F66602-9C9F-4717-AC0A-401B019E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4230" y="1858962"/>
            <a:ext cx="4756257" cy="2776537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CE9667B8-F16E-4B8C-95B7-F3631A085B51}"/>
              </a:ext>
            </a:extLst>
          </p:cNvPr>
          <p:cNvSpPr txBox="1">
            <a:spLocks/>
          </p:cNvSpPr>
          <p:nvPr/>
        </p:nvSpPr>
        <p:spPr>
          <a:xfrm>
            <a:off x="6203633" y="5197556"/>
            <a:ext cx="1644966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VOLTA</a:t>
            </a:r>
          </a:p>
          <a:p>
            <a:r>
              <a:rPr lang="it-IT" dirty="0">
                <a:latin typeface="Swis721 Cn BT" panose="020B0506020202030204" pitchFamily="34" charset="0"/>
              </a:rPr>
              <a:t>A VELA</a:t>
            </a:r>
          </a:p>
        </p:txBody>
      </p:sp>
    </p:spTree>
    <p:extLst>
      <p:ext uri="{BB962C8B-B14F-4D97-AF65-F5344CB8AC3E}">
        <p14:creationId xmlns:p14="http://schemas.microsoft.com/office/powerpoint/2010/main" val="33884584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Volte composte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B69CF7C1-A2C8-4EC9-9C13-026DEFB31B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765" y="1122363"/>
            <a:ext cx="7616469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6468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432EA35B-B740-42D5-AA52-569439A6C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1467" y="1231898"/>
            <a:ext cx="2200733" cy="188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Volte composte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1BAFFCA-917A-4DCB-A7A9-FA5DC2E30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291" y="1231899"/>
            <a:ext cx="2632533" cy="5006975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0FB840BF-FBAB-4F31-950B-78089BCF94C3}"/>
              </a:ext>
            </a:extLst>
          </p:cNvPr>
          <p:cNvSpPr txBox="1">
            <a:spLocks/>
          </p:cNvSpPr>
          <p:nvPr/>
        </p:nvSpPr>
        <p:spPr>
          <a:xfrm>
            <a:off x="2753360" y="2992520"/>
            <a:ext cx="2970528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TRASFERIMENTO DEI CARICHI</a:t>
            </a:r>
          </a:p>
          <a:p>
            <a:r>
              <a:rPr lang="it-IT" dirty="0">
                <a:latin typeface="Swis721 Cn BT" panose="020B0506020202030204" pitchFamily="34" charset="0"/>
              </a:rPr>
              <a:t>IN UNA VOLTA A CROCIERA PIANA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EA09E757-07F5-44D0-A6E8-70AA399D9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1278" y="3841151"/>
            <a:ext cx="2120922" cy="239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082581C0-A872-43F1-9FC6-22C64946B5DD}"/>
              </a:ext>
            </a:extLst>
          </p:cNvPr>
          <p:cNvSpPr txBox="1">
            <a:spLocks/>
          </p:cNvSpPr>
          <p:nvPr/>
        </p:nvSpPr>
        <p:spPr>
          <a:xfrm>
            <a:off x="3255915" y="5721189"/>
            <a:ext cx="2739661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TRASFERIMENTO DEI CARICHI</a:t>
            </a:r>
          </a:p>
          <a:p>
            <a:r>
              <a:rPr lang="it-IT" dirty="0">
                <a:latin typeface="Swis721 Cn BT" panose="020B0506020202030204" pitchFamily="34" charset="0"/>
              </a:rPr>
              <a:t>IN UNA VOLTA A PADIGLIONE</a:t>
            </a:r>
          </a:p>
        </p:txBody>
      </p:sp>
    </p:spTree>
    <p:extLst>
      <p:ext uri="{BB962C8B-B14F-4D97-AF65-F5344CB8AC3E}">
        <p14:creationId xmlns:p14="http://schemas.microsoft.com/office/powerpoint/2010/main" val="2504900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649A06-2EE4-439E-8F0D-DEB9DFA8D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357312"/>
            <a:ext cx="7629525" cy="4562475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7E338B10-439C-4FFA-925C-815A39747D1D}"/>
              </a:ext>
            </a:extLst>
          </p:cNvPr>
          <p:cNvSpPr/>
          <p:nvPr/>
        </p:nvSpPr>
        <p:spPr>
          <a:xfrm rot="5400000">
            <a:off x="2817775" y="1293774"/>
            <a:ext cx="1567210" cy="3446191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F74E730-261C-4435-8003-52A4086635F3}"/>
              </a:ext>
            </a:extLst>
          </p:cNvPr>
          <p:cNvSpPr/>
          <p:nvPr/>
        </p:nvSpPr>
        <p:spPr>
          <a:xfrm rot="5400000">
            <a:off x="3618348" y="2766509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3E2BF8DB-9C23-42C2-9C73-0FC3C0E5C0ED}"/>
              </a:ext>
            </a:extLst>
          </p:cNvPr>
          <p:cNvSpPr/>
          <p:nvPr/>
        </p:nvSpPr>
        <p:spPr>
          <a:xfrm rot="5400000">
            <a:off x="3618347" y="3275008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CDD6828-8C02-4DD9-8214-44DCB87F8945}"/>
              </a:ext>
            </a:extLst>
          </p:cNvPr>
          <p:cNvSpPr/>
          <p:nvPr/>
        </p:nvSpPr>
        <p:spPr>
          <a:xfrm rot="5400000">
            <a:off x="4808510" y="2256336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CFD1E23-D03D-487B-A1A9-A837090B70F5}"/>
              </a:ext>
            </a:extLst>
          </p:cNvPr>
          <p:cNvSpPr/>
          <p:nvPr/>
        </p:nvSpPr>
        <p:spPr>
          <a:xfrm rot="5400000">
            <a:off x="4217960" y="2256336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41F00D9-D10F-4025-9CC5-2E7693760642}"/>
              </a:ext>
            </a:extLst>
          </p:cNvPr>
          <p:cNvSpPr/>
          <p:nvPr/>
        </p:nvSpPr>
        <p:spPr>
          <a:xfrm>
            <a:off x="4791541" y="1828800"/>
            <a:ext cx="53293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03248C54-1DB2-441C-AA01-95960E8A512D}"/>
              </a:ext>
            </a:extLst>
          </p:cNvPr>
          <p:cNvSpPr/>
          <p:nvPr/>
        </p:nvSpPr>
        <p:spPr>
          <a:xfrm>
            <a:off x="2990853" y="2273304"/>
            <a:ext cx="533396" cy="148545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A103950-43E8-4A62-B0A6-F5E431E7BCF6}"/>
              </a:ext>
            </a:extLst>
          </p:cNvPr>
          <p:cNvSpPr/>
          <p:nvPr/>
        </p:nvSpPr>
        <p:spPr>
          <a:xfrm>
            <a:off x="4179230" y="2803496"/>
            <a:ext cx="533396" cy="955263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762CD3DA-BB7E-4480-A9D2-4192E6B4C35F}"/>
              </a:ext>
            </a:extLst>
          </p:cNvPr>
          <p:cNvSpPr txBox="1">
            <a:spLocks/>
          </p:cNvSpPr>
          <p:nvPr/>
        </p:nvSpPr>
        <p:spPr>
          <a:xfrm>
            <a:off x="5409740" y="2273305"/>
            <a:ext cx="116765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latin typeface="Swis721 Cn BT" panose="020B0506020202030204" pitchFamily="34" charset="0"/>
              </a:rPr>
              <a:t>PAVIMENTI</a:t>
            </a:r>
          </a:p>
          <a:p>
            <a:pPr algn="just"/>
            <a:r>
              <a:rPr lang="it-IT" sz="1000" dirty="0">
                <a:latin typeface="Swis721 Cn BT" panose="020B0506020202030204" pitchFamily="34" charset="0"/>
              </a:rPr>
              <a:t>SOLAI CONTROTERRA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E71805BE-C77D-4004-9E4F-C902B272EF24}"/>
              </a:ext>
            </a:extLst>
          </p:cNvPr>
          <p:cNvSpPr txBox="1">
            <a:spLocks/>
          </p:cNvSpPr>
          <p:nvPr/>
        </p:nvSpPr>
        <p:spPr>
          <a:xfrm>
            <a:off x="5409740" y="2803496"/>
            <a:ext cx="116765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latin typeface="Swis721 Cn BT" panose="020B0506020202030204" pitchFamily="34" charset="0"/>
              </a:rPr>
              <a:t>SOLAI SOPPALCHI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E200EB53-5A93-47DE-A5BE-84387C1B187E}"/>
              </a:ext>
            </a:extLst>
          </p:cNvPr>
          <p:cNvSpPr txBox="1">
            <a:spLocks/>
          </p:cNvSpPr>
          <p:nvPr/>
        </p:nvSpPr>
        <p:spPr>
          <a:xfrm>
            <a:off x="5409740" y="3333687"/>
            <a:ext cx="116765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latin typeface="Swis721 Cn BT" panose="020B0506020202030204" pitchFamily="34" charset="0"/>
              </a:rPr>
              <a:t>BALCONI</a:t>
            </a:r>
          </a:p>
          <a:p>
            <a:pPr algn="just"/>
            <a:r>
              <a:rPr lang="it-IT" sz="1000" dirty="0">
                <a:latin typeface="Swis721 Cn BT" panose="020B0506020202030204" pitchFamily="34" charset="0"/>
              </a:rPr>
              <a:t>LOGGE</a:t>
            </a:r>
          </a:p>
          <a:p>
            <a:pPr algn="just"/>
            <a:r>
              <a:rPr lang="it-IT" sz="1000" dirty="0">
                <a:latin typeface="Swis721 Cn BT" panose="020B0506020202030204" pitchFamily="34" charset="0"/>
              </a:rPr>
              <a:t>AGGETTI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F1FD202-205B-4848-953F-826CCCC183DB}"/>
              </a:ext>
            </a:extLst>
          </p:cNvPr>
          <p:cNvSpPr/>
          <p:nvPr/>
        </p:nvSpPr>
        <p:spPr>
          <a:xfrm rot="5400000">
            <a:off x="3618347" y="2256337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1D194A1C-2E07-45FA-AE2D-5FB3A49B8785}"/>
              </a:ext>
            </a:extLst>
          </p:cNvPr>
          <p:cNvSpPr txBox="1">
            <a:spLocks/>
          </p:cNvSpPr>
          <p:nvPr/>
        </p:nvSpPr>
        <p:spPr>
          <a:xfrm>
            <a:off x="6661072" y="2273304"/>
            <a:ext cx="106110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latin typeface="Swis721 Cn BT" panose="020B0506020202030204" pitchFamily="34" charset="0"/>
              </a:rPr>
              <a:t>SOLAI SU SPAZI ESTERNI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1B171388-FB10-43EA-B7FF-1497047B8E76}"/>
              </a:ext>
            </a:extLst>
          </p:cNvPr>
          <p:cNvSpPr txBox="1">
            <a:spLocks/>
          </p:cNvSpPr>
          <p:nvPr/>
        </p:nvSpPr>
        <p:spPr>
          <a:xfrm>
            <a:off x="7805854" y="2273304"/>
            <a:ext cx="856329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b="1" dirty="0">
                <a:latin typeface="Swis721 Cn BT" panose="020B0506020202030204" pitchFamily="34" charset="0"/>
              </a:rPr>
              <a:t>COPERTURE</a:t>
            </a:r>
          </a:p>
        </p:txBody>
      </p:sp>
    </p:spTree>
    <p:extLst>
      <p:ext uri="{BB962C8B-B14F-4D97-AF65-F5344CB8AC3E}">
        <p14:creationId xmlns:p14="http://schemas.microsoft.com/office/powerpoint/2010/main" val="18239863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Coperture inclinate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5.5</a:t>
            </a:r>
          </a:p>
        </p:txBody>
      </p:sp>
    </p:spTree>
    <p:extLst>
      <p:ext uri="{BB962C8B-B14F-4D97-AF65-F5344CB8AC3E}">
        <p14:creationId xmlns:p14="http://schemas.microsoft.com/office/powerpoint/2010/main" val="42656079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8734033A-7A1A-45F8-8C22-EA6E4B5081EF}"/>
              </a:ext>
            </a:extLst>
          </p:cNvPr>
          <p:cNvGrpSpPr/>
          <p:nvPr/>
        </p:nvGrpSpPr>
        <p:grpSpPr>
          <a:xfrm>
            <a:off x="1041400" y="1463552"/>
            <a:ext cx="7547546" cy="4784847"/>
            <a:chOff x="676976" y="1112836"/>
            <a:chExt cx="8038970" cy="5135563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97CE80D5-267E-4292-9828-986F1405B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6976" y="1112836"/>
              <a:ext cx="7790048" cy="5135563"/>
            </a:xfrm>
            <a:prstGeom prst="rect">
              <a:avLst/>
            </a:prstGeom>
          </p:spPr>
        </p:pic>
        <p:sp>
          <p:nvSpPr>
            <p:cNvPr id="5" name="CasellaDiTesto 22">
              <a:extLst>
                <a:ext uri="{FF2B5EF4-FFF2-40B4-BE49-F238E27FC236}">
                  <a16:creationId xmlns:a16="http://schemas.microsoft.com/office/drawing/2014/main" id="{87CFA789-5EBE-495D-83D8-9FBEA7527F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5530" y="5388878"/>
              <a:ext cx="950941" cy="5116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en-US" dirty="0">
                  <a:latin typeface="Swis721 Cn BT" panose="020B0506020202030204" pitchFamily="34" charset="0"/>
                </a:rPr>
                <a:t>muro</a:t>
              </a:r>
            </a:p>
            <a:p>
              <a:r>
                <a:rPr lang="it-IT" altLang="en-US" dirty="0">
                  <a:latin typeface="Swis721 Cn BT" panose="020B0506020202030204" pitchFamily="34" charset="0"/>
                </a:rPr>
                <a:t>di spina</a:t>
              </a:r>
              <a:endParaRPr lang="en-US" altLang="en-US" dirty="0">
                <a:latin typeface="Swis721 Cn BT" panose="020B0506020202030204" pitchFamily="34" charset="0"/>
              </a:endParaRPr>
            </a:p>
          </p:txBody>
        </p:sp>
        <p:sp>
          <p:nvSpPr>
            <p:cNvPr id="7" name="CasellaDiTesto 22">
              <a:extLst>
                <a:ext uri="{FF2B5EF4-FFF2-40B4-BE49-F238E27FC236}">
                  <a16:creationId xmlns:a16="http://schemas.microsoft.com/office/drawing/2014/main" id="{13740E81-99D8-4314-8AAC-F6C0682143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676" y="4301668"/>
              <a:ext cx="1213993" cy="5116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en-US" dirty="0">
                  <a:latin typeface="Swis721 Cn BT" panose="020B0506020202030204" pitchFamily="34" charset="0"/>
                </a:rPr>
                <a:t>setto di controvento</a:t>
              </a:r>
              <a:endParaRPr lang="en-US" altLang="en-US" dirty="0">
                <a:latin typeface="Swis721 Cn BT" panose="020B0506020202030204" pitchFamily="34" charset="0"/>
              </a:endParaRPr>
            </a:p>
          </p:txBody>
        </p:sp>
        <p:sp>
          <p:nvSpPr>
            <p:cNvPr id="8" name="CasellaDiTesto 22">
              <a:extLst>
                <a:ext uri="{FF2B5EF4-FFF2-40B4-BE49-F238E27FC236}">
                  <a16:creationId xmlns:a16="http://schemas.microsoft.com/office/drawing/2014/main" id="{4CC4C56E-46AD-4870-852B-4D7D0E1D83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9606" y="4648200"/>
              <a:ext cx="1391794" cy="3301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en-US" dirty="0">
                  <a:latin typeface="Swis721 Cn BT" panose="020B0506020202030204" pitchFamily="34" charset="0"/>
                </a:rPr>
                <a:t>arcarecci</a:t>
              </a:r>
              <a:endParaRPr lang="en-US" altLang="en-US" dirty="0">
                <a:latin typeface="Swis721 Cn BT" panose="020B0506020202030204" pitchFamily="34" charset="0"/>
              </a:endParaRPr>
            </a:p>
          </p:txBody>
        </p:sp>
        <p:sp>
          <p:nvSpPr>
            <p:cNvPr id="9" name="CasellaDiTesto 22">
              <a:extLst>
                <a:ext uri="{FF2B5EF4-FFF2-40B4-BE49-F238E27FC236}">
                  <a16:creationId xmlns:a16="http://schemas.microsoft.com/office/drawing/2014/main" id="{16B111C6-4693-4E32-AF85-18BB635CD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1304" y="4301668"/>
              <a:ext cx="1887227" cy="2544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en-US" dirty="0">
                  <a:latin typeface="Swis721 Cn BT" panose="020B0506020202030204" pitchFamily="34" charset="0"/>
                </a:rPr>
                <a:t>orditura secondaria</a:t>
              </a:r>
              <a:endParaRPr lang="en-US" altLang="en-US" dirty="0">
                <a:latin typeface="Swis721 Cn BT" panose="020B0506020202030204" pitchFamily="34" charset="0"/>
              </a:endParaRPr>
            </a:p>
          </p:txBody>
        </p:sp>
        <p:sp>
          <p:nvSpPr>
            <p:cNvPr id="11" name="CasellaDiTesto 22">
              <a:extLst>
                <a:ext uri="{FF2B5EF4-FFF2-40B4-BE49-F238E27FC236}">
                  <a16:creationId xmlns:a16="http://schemas.microsoft.com/office/drawing/2014/main" id="{2D46CE64-DF64-4B51-B3AD-8A871873F7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3750" y="4250868"/>
              <a:ext cx="1887227" cy="2544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en-US" dirty="0">
                  <a:latin typeface="Swis721 Cn BT" panose="020B0506020202030204" pitchFamily="34" charset="0"/>
                </a:rPr>
                <a:t>orditura secondaria</a:t>
              </a:r>
              <a:endParaRPr lang="en-US" altLang="en-US" dirty="0">
                <a:latin typeface="Swis721 Cn BT" panose="020B0506020202030204" pitchFamily="34" charset="0"/>
              </a:endParaRPr>
            </a:p>
          </p:txBody>
        </p:sp>
        <p:sp>
          <p:nvSpPr>
            <p:cNvPr id="12" name="CasellaDiTesto 22">
              <a:extLst>
                <a:ext uri="{FF2B5EF4-FFF2-40B4-BE49-F238E27FC236}">
                  <a16:creationId xmlns:a16="http://schemas.microsoft.com/office/drawing/2014/main" id="{1B72B8BE-4D8F-4A0A-B9A1-740D07F2D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1251" y="4470170"/>
              <a:ext cx="1734695" cy="2544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en-US" dirty="0">
                  <a:latin typeface="Swis721 Cn BT" panose="020B0506020202030204" pitchFamily="34" charset="0"/>
                </a:rPr>
                <a:t>arcarecci</a:t>
              </a:r>
              <a:endParaRPr lang="en-US" altLang="en-US" dirty="0">
                <a:latin typeface="Swis721 Cn BT" panose="020B0506020202030204" pitchFamily="34" charset="0"/>
              </a:endParaRPr>
            </a:p>
          </p:txBody>
        </p:sp>
        <p:sp>
          <p:nvSpPr>
            <p:cNvPr id="13" name="CasellaDiTesto 22">
              <a:extLst>
                <a:ext uri="{FF2B5EF4-FFF2-40B4-BE49-F238E27FC236}">
                  <a16:creationId xmlns:a16="http://schemas.microsoft.com/office/drawing/2014/main" id="{9A846B00-E140-43E3-9751-1BA629DB28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5251" y="4758980"/>
              <a:ext cx="1480695" cy="2194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en-US" dirty="0">
                  <a:latin typeface="Swis721 Cn BT" panose="020B0506020202030204" pitchFamily="34" charset="0"/>
                </a:rPr>
                <a:t>puntone</a:t>
              </a:r>
              <a:endParaRPr lang="en-US" altLang="en-US" dirty="0">
                <a:latin typeface="Swis721 Cn BT" panose="020B0506020202030204" pitchFamily="34" charset="0"/>
              </a:endParaRPr>
            </a:p>
          </p:txBody>
        </p:sp>
        <p:sp>
          <p:nvSpPr>
            <p:cNvPr id="14" name="CasellaDiTesto 22">
              <a:extLst>
                <a:ext uri="{FF2B5EF4-FFF2-40B4-BE49-F238E27FC236}">
                  <a16:creationId xmlns:a16="http://schemas.microsoft.com/office/drawing/2014/main" id="{417AD415-3B26-400F-801E-39B7FE417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6006" y="5992583"/>
              <a:ext cx="1734695" cy="2544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en-US" dirty="0">
                  <a:latin typeface="Swis721 Cn BT" panose="020B0506020202030204" pitchFamily="34" charset="0"/>
                </a:rPr>
                <a:t>setti longitudinali</a:t>
              </a:r>
              <a:endParaRPr lang="en-US" altLang="en-US" dirty="0">
                <a:latin typeface="Swis721 Cn BT" panose="020B0506020202030204" pitchFamily="34" charset="0"/>
              </a:endParaRPr>
            </a:p>
          </p:txBody>
        </p:sp>
        <p:sp>
          <p:nvSpPr>
            <p:cNvPr id="15" name="CasellaDiTesto 22">
              <a:extLst>
                <a:ext uri="{FF2B5EF4-FFF2-40B4-BE49-F238E27FC236}">
                  <a16:creationId xmlns:a16="http://schemas.microsoft.com/office/drawing/2014/main" id="{AA3BB88F-35DC-423E-89FF-F4D4EF4D67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4911" y="5486169"/>
              <a:ext cx="1213993" cy="5971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en-US" dirty="0">
                  <a:latin typeface="Swis721 Cn BT" panose="020B0506020202030204" pitchFamily="34" charset="0"/>
                </a:rPr>
                <a:t>setti longitudinali</a:t>
              </a:r>
              <a:endParaRPr lang="en-US" altLang="en-US" dirty="0">
                <a:latin typeface="Swis721 Cn BT" panose="020B0506020202030204" pitchFamily="34" charset="0"/>
              </a:endParaRPr>
            </a:p>
          </p:txBody>
        </p:sp>
      </p:grpSp>
      <p:sp>
        <p:nvSpPr>
          <p:cNvPr id="16" name="Title 3">
            <a:extLst>
              <a:ext uri="{FF2B5EF4-FFF2-40B4-BE49-F238E27FC236}">
                <a16:creationId xmlns:a16="http://schemas.microsoft.com/office/drawing/2014/main" id="{ACC6D33B-9103-4668-8767-CD27E6702DF9}"/>
              </a:ext>
            </a:extLst>
          </p:cNvPr>
          <p:cNvSpPr txBox="1">
            <a:spLocks/>
          </p:cNvSpPr>
          <p:nvPr/>
        </p:nvSpPr>
        <p:spPr>
          <a:xfrm>
            <a:off x="1842464" y="1106548"/>
            <a:ext cx="1689099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COPERTURA</a:t>
            </a:r>
          </a:p>
          <a:p>
            <a:r>
              <a:rPr lang="it-IT" dirty="0">
                <a:latin typeface="Swis721 Cn BT" panose="020B0506020202030204" pitchFamily="34" charset="0"/>
              </a:rPr>
              <a:t>ALLA LOMBARDA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C640552-FE42-44C8-8380-B6866CA62AFE}"/>
              </a:ext>
            </a:extLst>
          </p:cNvPr>
          <p:cNvSpPr txBox="1">
            <a:spLocks/>
          </p:cNvSpPr>
          <p:nvPr/>
        </p:nvSpPr>
        <p:spPr>
          <a:xfrm>
            <a:off x="5227849" y="1106548"/>
            <a:ext cx="1689099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COPERTURA</a:t>
            </a:r>
          </a:p>
          <a:p>
            <a:r>
              <a:rPr lang="it-IT" dirty="0">
                <a:latin typeface="Swis721 Cn BT" panose="020B0506020202030204" pitchFamily="34" charset="0"/>
              </a:rPr>
              <a:t>ALLA PIEMONTESE</a:t>
            </a:r>
          </a:p>
        </p:txBody>
      </p:sp>
    </p:spTree>
    <p:extLst>
      <p:ext uri="{BB962C8B-B14F-4D97-AF65-F5344CB8AC3E}">
        <p14:creationId xmlns:p14="http://schemas.microsoft.com/office/powerpoint/2010/main" val="10770638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F2904DF7-72EF-4A2A-AFE3-621D797969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58" t="2222" r="8796" b="926"/>
          <a:stretch/>
        </p:blipFill>
        <p:spPr>
          <a:xfrm rot="16200000">
            <a:off x="3855952" y="410665"/>
            <a:ext cx="3980626" cy="6036669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4CB0C1DA-808E-4930-B8AA-EB5CE60E833F}"/>
              </a:ext>
            </a:extLst>
          </p:cNvPr>
          <p:cNvSpPr txBox="1">
            <a:spLocks/>
          </p:cNvSpPr>
          <p:nvPr/>
        </p:nvSpPr>
        <p:spPr>
          <a:xfrm>
            <a:off x="833649" y="1322448"/>
            <a:ext cx="1689099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COPERTURA</a:t>
            </a:r>
          </a:p>
          <a:p>
            <a:r>
              <a:rPr lang="it-IT" dirty="0">
                <a:latin typeface="Swis721 Cn BT" panose="020B0506020202030204" pitchFamily="34" charset="0"/>
              </a:rPr>
              <a:t>ALLA PIEMONTESE</a:t>
            </a:r>
          </a:p>
        </p:txBody>
      </p:sp>
      <p:sp>
        <p:nvSpPr>
          <p:cNvPr id="5" name="CasellaDiTesto 22">
            <a:extLst>
              <a:ext uri="{FF2B5EF4-FFF2-40B4-BE49-F238E27FC236}">
                <a16:creationId xmlns:a16="http://schemas.microsoft.com/office/drawing/2014/main" id="{2E36CC77-E77F-4AAE-853D-F08B666FA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7334" y="5096514"/>
            <a:ext cx="892810" cy="476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latin typeface="Swis721 Cn BT" panose="020B0506020202030204" pitchFamily="34" charset="0"/>
              </a:rPr>
              <a:t>colmo</a:t>
            </a:r>
            <a:endParaRPr lang="en-US" altLang="en-US" dirty="0">
              <a:latin typeface="Swis721 Cn BT" panose="020B0506020202030204" pitchFamily="34" charset="0"/>
            </a:endParaRPr>
          </a:p>
        </p:txBody>
      </p:sp>
      <p:sp>
        <p:nvSpPr>
          <p:cNvPr id="7" name="CasellaDiTesto 22">
            <a:extLst>
              <a:ext uri="{FF2B5EF4-FFF2-40B4-BE49-F238E27FC236}">
                <a16:creationId xmlns:a16="http://schemas.microsoft.com/office/drawing/2014/main" id="{9F3FB340-0666-437E-9361-C797BFE5A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115" y="5096514"/>
            <a:ext cx="892810" cy="476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latin typeface="Swis721 Cn BT" panose="020B0506020202030204" pitchFamily="34" charset="0"/>
              </a:rPr>
              <a:t>falsi puntoni</a:t>
            </a:r>
            <a:endParaRPr lang="en-US" altLang="en-US" dirty="0">
              <a:latin typeface="Swis721 Cn BT" panose="020B0506020202030204" pitchFamily="34" charset="0"/>
            </a:endParaRPr>
          </a:p>
        </p:txBody>
      </p:sp>
      <p:sp>
        <p:nvSpPr>
          <p:cNvPr id="8" name="CasellaDiTesto 22">
            <a:extLst>
              <a:ext uri="{FF2B5EF4-FFF2-40B4-BE49-F238E27FC236}">
                <a16:creationId xmlns:a16="http://schemas.microsoft.com/office/drawing/2014/main" id="{210946A4-FF79-4E7A-88F1-9BDFCF5ED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3502" y="5096514"/>
            <a:ext cx="985521" cy="476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latin typeface="Swis721 Cn BT" panose="020B0506020202030204" pitchFamily="34" charset="0"/>
              </a:rPr>
              <a:t>cantonali</a:t>
            </a:r>
            <a:endParaRPr lang="en-US" altLang="en-US" dirty="0">
              <a:latin typeface="Swis721 Cn BT" panose="020B050602020203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55F7896-4B6F-4A1C-811C-B894211A320E}"/>
              </a:ext>
            </a:extLst>
          </p:cNvPr>
          <p:cNvSpPr/>
          <p:nvPr/>
        </p:nvSpPr>
        <p:spPr>
          <a:xfrm>
            <a:off x="2979420" y="5006340"/>
            <a:ext cx="792480" cy="476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60B436B-2CF5-4039-9A77-D92C0AEBC48E}"/>
              </a:ext>
            </a:extLst>
          </p:cNvPr>
          <p:cNvSpPr/>
          <p:nvPr/>
        </p:nvSpPr>
        <p:spPr>
          <a:xfrm>
            <a:off x="5310150" y="4853940"/>
            <a:ext cx="719994" cy="242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BF85F3F-4F42-407D-9264-75917BE285FD}"/>
              </a:ext>
            </a:extLst>
          </p:cNvPr>
          <p:cNvSpPr/>
          <p:nvPr/>
        </p:nvSpPr>
        <p:spPr>
          <a:xfrm>
            <a:off x="6261523" y="4766266"/>
            <a:ext cx="719994" cy="33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D02E499-177F-4B4A-9EB7-CDCCECDD2FC5}"/>
              </a:ext>
            </a:extLst>
          </p:cNvPr>
          <p:cNvSpPr/>
          <p:nvPr/>
        </p:nvSpPr>
        <p:spPr>
          <a:xfrm>
            <a:off x="7848598" y="4766266"/>
            <a:ext cx="985521" cy="33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E2B4B8D-601B-40F1-BBCD-41D318FD783C}"/>
              </a:ext>
            </a:extLst>
          </p:cNvPr>
          <p:cNvSpPr/>
          <p:nvPr/>
        </p:nvSpPr>
        <p:spPr>
          <a:xfrm>
            <a:off x="8458247" y="5079562"/>
            <a:ext cx="406353" cy="33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5758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11B0E91F-34F4-429F-BB06-404E29812A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98" t="3518" r="3876" b="3148"/>
          <a:stretch/>
        </p:blipFill>
        <p:spPr>
          <a:xfrm>
            <a:off x="2997200" y="1157571"/>
            <a:ext cx="5497960" cy="5078379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4CB0C1DA-808E-4930-B8AA-EB5CE60E833F}"/>
              </a:ext>
            </a:extLst>
          </p:cNvPr>
          <p:cNvSpPr txBox="1">
            <a:spLocks/>
          </p:cNvSpPr>
          <p:nvPr/>
        </p:nvSpPr>
        <p:spPr>
          <a:xfrm>
            <a:off x="833649" y="1322448"/>
            <a:ext cx="1689099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COPERTURA</a:t>
            </a:r>
          </a:p>
          <a:p>
            <a:r>
              <a:rPr lang="it-IT" dirty="0">
                <a:latin typeface="Swis721 Cn BT" panose="020B0506020202030204" pitchFamily="34" charset="0"/>
              </a:rPr>
              <a:t>ALLA LOMBARDA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0606C78-1AB7-4282-86FA-52D4A38E3E91}"/>
              </a:ext>
            </a:extLst>
          </p:cNvPr>
          <p:cNvSpPr/>
          <p:nvPr/>
        </p:nvSpPr>
        <p:spPr>
          <a:xfrm>
            <a:off x="2522748" y="5297206"/>
            <a:ext cx="792480" cy="476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22">
            <a:extLst>
              <a:ext uri="{FF2B5EF4-FFF2-40B4-BE49-F238E27FC236}">
                <a16:creationId xmlns:a16="http://schemas.microsoft.com/office/drawing/2014/main" id="{D1948B23-8494-4B0C-A70F-7962303F0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486" y="5223848"/>
            <a:ext cx="892810" cy="476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latin typeface="Swis721 Cn BT" panose="020B0506020202030204" pitchFamily="34" charset="0"/>
              </a:rPr>
              <a:t>terzere</a:t>
            </a:r>
            <a:endParaRPr lang="en-US" altLang="en-US" dirty="0">
              <a:latin typeface="Swis721 Cn BT" panose="020B0506020202030204" pitchFamily="34" charset="0"/>
            </a:endParaRPr>
          </a:p>
        </p:txBody>
      </p:sp>
      <p:sp>
        <p:nvSpPr>
          <p:cNvPr id="8" name="CasellaDiTesto 22">
            <a:extLst>
              <a:ext uri="{FF2B5EF4-FFF2-40B4-BE49-F238E27FC236}">
                <a16:creationId xmlns:a16="http://schemas.microsoft.com/office/drawing/2014/main" id="{1FF2823B-E4B0-4589-A7C6-9254D36D9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2384" y="5462083"/>
            <a:ext cx="892810" cy="476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latin typeface="Swis721 Cn BT" panose="020B0506020202030204" pitchFamily="34" charset="0"/>
              </a:rPr>
              <a:t>puntoni</a:t>
            </a:r>
            <a:endParaRPr lang="en-US" altLang="en-US" dirty="0">
              <a:latin typeface="Swis721 Cn BT" panose="020B0506020202030204" pitchFamily="34" charset="0"/>
            </a:endParaRPr>
          </a:p>
        </p:txBody>
      </p:sp>
      <p:sp>
        <p:nvSpPr>
          <p:cNvPr id="9" name="CasellaDiTesto 22">
            <a:extLst>
              <a:ext uri="{FF2B5EF4-FFF2-40B4-BE49-F238E27FC236}">
                <a16:creationId xmlns:a16="http://schemas.microsoft.com/office/drawing/2014/main" id="{F203229A-9D52-4C26-B59C-2BB108751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838" y="5462083"/>
            <a:ext cx="1082042" cy="476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latin typeface="Swis721 Cn BT" panose="020B0506020202030204" pitchFamily="34" charset="0"/>
              </a:rPr>
              <a:t>cantonali</a:t>
            </a:r>
            <a:endParaRPr lang="en-US" altLang="en-US" dirty="0">
              <a:latin typeface="Swis721 Cn BT" panose="020B050602020203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DF3E7C7-4102-47D4-9CF3-36B2CF00128D}"/>
              </a:ext>
            </a:extLst>
          </p:cNvPr>
          <p:cNvSpPr/>
          <p:nvPr/>
        </p:nvSpPr>
        <p:spPr>
          <a:xfrm>
            <a:off x="6379646" y="5372324"/>
            <a:ext cx="1103192" cy="792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22">
            <a:extLst>
              <a:ext uri="{FF2B5EF4-FFF2-40B4-BE49-F238E27FC236}">
                <a16:creationId xmlns:a16="http://schemas.microsoft.com/office/drawing/2014/main" id="{C63DDC1F-6A8A-4749-B115-98D6A40BE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538" y="5462083"/>
            <a:ext cx="1082042" cy="476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latin typeface="Swis721 Cn BT" panose="020B0506020202030204" pitchFamily="34" charset="0"/>
              </a:rPr>
              <a:t>muratura d’ambito</a:t>
            </a:r>
            <a:endParaRPr lang="en-US" altLang="en-US" dirty="0"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1004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 a capriate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DA9B60F-2219-4904-95B1-FA2CB5ACC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375" y="1493837"/>
            <a:ext cx="4210050" cy="4581525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8C6E3B4E-9D23-4A60-8213-F16B83912441}"/>
              </a:ext>
            </a:extLst>
          </p:cNvPr>
          <p:cNvSpPr txBox="1">
            <a:spLocks/>
          </p:cNvSpPr>
          <p:nvPr/>
        </p:nvSpPr>
        <p:spPr>
          <a:xfrm>
            <a:off x="833649" y="1322448"/>
            <a:ext cx="2150851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IN ASSENZA</a:t>
            </a:r>
          </a:p>
          <a:p>
            <a:r>
              <a:rPr lang="it-IT" dirty="0">
                <a:latin typeface="Swis721 Cn BT" panose="020B0506020202030204" pitchFamily="34" charset="0"/>
              </a:rPr>
              <a:t>DI APPOGGIO INTERMEDIO</a:t>
            </a:r>
          </a:p>
        </p:txBody>
      </p:sp>
      <p:sp>
        <p:nvSpPr>
          <p:cNvPr id="8" name="CasellaDiTesto 22">
            <a:extLst>
              <a:ext uri="{FF2B5EF4-FFF2-40B4-BE49-F238E27FC236}">
                <a16:creationId xmlns:a16="http://schemas.microsoft.com/office/drawing/2014/main" id="{BCF3D74A-C894-4768-A78F-61301D8C8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1493838"/>
            <a:ext cx="1390180" cy="287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latin typeface="Swis721 Cn BT" panose="020B0506020202030204" pitchFamily="34" charset="0"/>
              </a:rPr>
              <a:t>falso puntone</a:t>
            </a:r>
            <a:endParaRPr lang="en-US" altLang="en-US" dirty="0">
              <a:latin typeface="Swis721 Cn BT" panose="020B0506020202030204" pitchFamily="34" charset="0"/>
            </a:endParaRPr>
          </a:p>
        </p:txBody>
      </p:sp>
      <p:sp>
        <p:nvSpPr>
          <p:cNvPr id="9" name="CasellaDiTesto 22">
            <a:extLst>
              <a:ext uri="{FF2B5EF4-FFF2-40B4-BE49-F238E27FC236}">
                <a16:creationId xmlns:a16="http://schemas.microsoft.com/office/drawing/2014/main" id="{0184DEFB-4516-4EF0-919E-DE72783EE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1795592"/>
            <a:ext cx="1390180" cy="287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latin typeface="Swis721 Cn BT" panose="020B0506020202030204" pitchFamily="34" charset="0"/>
              </a:rPr>
              <a:t>trave di colmo</a:t>
            </a:r>
            <a:endParaRPr lang="en-US" altLang="en-US" dirty="0">
              <a:latin typeface="Swis721 Cn BT" panose="020B0506020202030204" pitchFamily="34" charset="0"/>
            </a:endParaRPr>
          </a:p>
        </p:txBody>
      </p:sp>
      <p:sp>
        <p:nvSpPr>
          <p:cNvPr id="10" name="CasellaDiTesto 22">
            <a:extLst>
              <a:ext uri="{FF2B5EF4-FFF2-40B4-BE49-F238E27FC236}">
                <a16:creationId xmlns:a16="http://schemas.microsoft.com/office/drawing/2014/main" id="{4EC7FC88-5D13-434E-B68A-5A77AA992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050" y="2110495"/>
            <a:ext cx="891940" cy="287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latin typeface="Swis721 Cn BT" panose="020B0506020202030204" pitchFamily="34" charset="0"/>
              </a:rPr>
              <a:t>puntone</a:t>
            </a:r>
            <a:endParaRPr lang="en-US" altLang="en-US" dirty="0">
              <a:latin typeface="Swis721 Cn BT" panose="020B0506020202030204" pitchFamily="34" charset="0"/>
            </a:endParaRPr>
          </a:p>
        </p:txBody>
      </p:sp>
      <p:sp>
        <p:nvSpPr>
          <p:cNvPr id="11" name="CasellaDiTesto 22">
            <a:extLst>
              <a:ext uri="{FF2B5EF4-FFF2-40B4-BE49-F238E27FC236}">
                <a16:creationId xmlns:a16="http://schemas.microsoft.com/office/drawing/2014/main" id="{41618732-87B0-4D83-8F68-D207F4AE1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615" y="3030730"/>
            <a:ext cx="891940" cy="287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latin typeface="Swis721 Cn BT" panose="020B0506020202030204" pitchFamily="34" charset="0"/>
              </a:rPr>
              <a:t>arcarecci</a:t>
            </a:r>
            <a:endParaRPr lang="en-US" altLang="en-US" dirty="0">
              <a:latin typeface="Swis721 Cn BT" panose="020B0506020202030204" pitchFamily="34" charset="0"/>
            </a:endParaRPr>
          </a:p>
        </p:txBody>
      </p:sp>
      <p:sp>
        <p:nvSpPr>
          <p:cNvPr id="12" name="CasellaDiTesto 22">
            <a:extLst>
              <a:ext uri="{FF2B5EF4-FFF2-40B4-BE49-F238E27FC236}">
                <a16:creationId xmlns:a16="http://schemas.microsoft.com/office/drawing/2014/main" id="{A75E8B9A-6A34-4BB6-9229-16D121F83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2089" y="3438171"/>
            <a:ext cx="1257535" cy="287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latin typeface="Swis721 Cn BT" panose="020B0506020202030204" pitchFamily="34" charset="0"/>
              </a:rPr>
              <a:t>PIEMONTESE</a:t>
            </a:r>
            <a:endParaRPr lang="en-US" altLang="en-US" dirty="0">
              <a:latin typeface="Swis721 Cn BT" panose="020B0506020202030204" pitchFamily="34" charset="0"/>
            </a:endParaRPr>
          </a:p>
        </p:txBody>
      </p:sp>
      <p:sp>
        <p:nvSpPr>
          <p:cNvPr id="13" name="CasellaDiTesto 22">
            <a:extLst>
              <a:ext uri="{FF2B5EF4-FFF2-40B4-BE49-F238E27FC236}">
                <a16:creationId xmlns:a16="http://schemas.microsoft.com/office/drawing/2014/main" id="{87CC735A-F51C-4347-BC8E-2BDD9F40B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690" y="4316757"/>
            <a:ext cx="891940" cy="287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latin typeface="Swis721 Cn BT" panose="020B0506020202030204" pitchFamily="34" charset="0"/>
              </a:rPr>
              <a:t>capriata</a:t>
            </a:r>
            <a:endParaRPr lang="en-US" altLang="en-US" dirty="0">
              <a:latin typeface="Swis721 Cn BT" panose="020B0506020202030204" pitchFamily="34" charset="0"/>
            </a:endParaRPr>
          </a:p>
        </p:txBody>
      </p:sp>
      <p:sp>
        <p:nvSpPr>
          <p:cNvPr id="14" name="CasellaDiTesto 22">
            <a:extLst>
              <a:ext uri="{FF2B5EF4-FFF2-40B4-BE49-F238E27FC236}">
                <a16:creationId xmlns:a16="http://schemas.microsoft.com/office/drawing/2014/main" id="{36C3154F-A784-4FDE-90C8-1CDB1232D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690" y="4032230"/>
            <a:ext cx="891940" cy="287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latin typeface="Swis721 Cn BT" panose="020B0506020202030204" pitchFamily="34" charset="0"/>
              </a:rPr>
              <a:t>terzere</a:t>
            </a:r>
            <a:endParaRPr lang="en-US" altLang="en-US" dirty="0">
              <a:latin typeface="Swis721 Cn BT" panose="020B0506020202030204" pitchFamily="34" charset="0"/>
            </a:endParaRPr>
          </a:p>
        </p:txBody>
      </p:sp>
      <p:sp>
        <p:nvSpPr>
          <p:cNvPr id="15" name="CasellaDiTesto 22">
            <a:extLst>
              <a:ext uri="{FF2B5EF4-FFF2-40B4-BE49-F238E27FC236}">
                <a16:creationId xmlns:a16="http://schemas.microsoft.com/office/drawing/2014/main" id="{7C41D1CE-5A34-4A94-BC6A-6D8C5FD41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690" y="3743745"/>
            <a:ext cx="891940" cy="287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latin typeface="Swis721 Cn BT" panose="020B0506020202030204" pitchFamily="34" charset="0"/>
              </a:rPr>
              <a:t>travicelli</a:t>
            </a:r>
            <a:endParaRPr lang="en-US" altLang="en-US" dirty="0">
              <a:latin typeface="Swis721 Cn BT" panose="020B0506020202030204" pitchFamily="34" charset="0"/>
            </a:endParaRPr>
          </a:p>
        </p:txBody>
      </p:sp>
      <p:sp>
        <p:nvSpPr>
          <p:cNvPr id="16" name="CasellaDiTesto 22">
            <a:extLst>
              <a:ext uri="{FF2B5EF4-FFF2-40B4-BE49-F238E27FC236}">
                <a16:creationId xmlns:a16="http://schemas.microsoft.com/office/drawing/2014/main" id="{B4A60E19-AFE0-4893-93A3-94596C81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2089" y="5788197"/>
            <a:ext cx="1257535" cy="287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latin typeface="Swis721 Cn BT" panose="020B0506020202030204" pitchFamily="34" charset="0"/>
              </a:rPr>
              <a:t>LOMBARDA</a:t>
            </a:r>
            <a:endParaRPr lang="en-US" altLang="en-US" dirty="0"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3573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4EED108-1F7D-452A-AD74-ABAE8C184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30" y="1645795"/>
            <a:ext cx="8623139" cy="4054265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7DACE899-3F52-4BDA-ADFC-334214E4DB88}"/>
              </a:ext>
            </a:extLst>
          </p:cNvPr>
          <p:cNvSpPr txBox="1">
            <a:spLocks/>
          </p:cNvSpPr>
          <p:nvPr/>
        </p:nvSpPr>
        <p:spPr>
          <a:xfrm>
            <a:off x="2465069" y="1091829"/>
            <a:ext cx="4213860" cy="529200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SISTEMI SPINGENTI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795ED16D-4D10-4173-BA22-DEC97CE7315F}"/>
              </a:ext>
            </a:extLst>
          </p:cNvPr>
          <p:cNvSpPr txBox="1">
            <a:spLocks/>
          </p:cNvSpPr>
          <p:nvPr/>
        </p:nvSpPr>
        <p:spPr>
          <a:xfrm>
            <a:off x="2465069" y="5724826"/>
            <a:ext cx="4213860" cy="529200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SISTEMI NON SPINGENTI</a:t>
            </a:r>
          </a:p>
        </p:txBody>
      </p:sp>
    </p:spTree>
    <p:extLst>
      <p:ext uri="{BB962C8B-B14F-4D97-AF65-F5344CB8AC3E}">
        <p14:creationId xmlns:p14="http://schemas.microsoft.com/office/powerpoint/2010/main" val="34242180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 a capriate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3721CB-DEEA-4B52-B269-151D988F83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28" t="2751" r="2601" b="2590"/>
          <a:stretch/>
        </p:blipFill>
        <p:spPr>
          <a:xfrm rot="16200000">
            <a:off x="85748" y="1515603"/>
            <a:ext cx="5155042" cy="428514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2080601-EEF7-40BF-9637-2C5049AD5D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350332" y="1962726"/>
            <a:ext cx="5155042" cy="3390903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8AA0FE6A-4647-4B81-8D26-0C8D2782A6FB}"/>
              </a:ext>
            </a:extLst>
          </p:cNvPr>
          <p:cNvSpPr txBox="1">
            <a:spLocks/>
          </p:cNvSpPr>
          <p:nvPr/>
        </p:nvSpPr>
        <p:spPr>
          <a:xfrm>
            <a:off x="0" y="3036948"/>
            <a:ext cx="2150851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CAPRIATA PALLADIANA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CFA60D1A-42A4-4071-9B26-74AB89E9C3D8}"/>
              </a:ext>
            </a:extLst>
          </p:cNvPr>
          <p:cNvSpPr txBox="1">
            <a:spLocks/>
          </p:cNvSpPr>
          <p:nvPr/>
        </p:nvSpPr>
        <p:spPr>
          <a:xfrm>
            <a:off x="4777002" y="3036948"/>
            <a:ext cx="2150851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CAPRIATA POLONCEAU</a:t>
            </a:r>
          </a:p>
        </p:txBody>
      </p:sp>
    </p:spTree>
    <p:extLst>
      <p:ext uri="{BB962C8B-B14F-4D97-AF65-F5344CB8AC3E}">
        <p14:creationId xmlns:p14="http://schemas.microsoft.com/office/powerpoint/2010/main" val="13468342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 a capriate</a:t>
            </a:r>
          </a:p>
        </p:txBody>
      </p:sp>
      <p:pic>
        <p:nvPicPr>
          <p:cNvPr id="21" name="Immagine 20" descr="Immagine che contiene sedia, edificio, soffitto&#10;&#10;Descrizione generata automaticamente">
            <a:extLst>
              <a:ext uri="{FF2B5EF4-FFF2-40B4-BE49-F238E27FC236}">
                <a16:creationId xmlns:a16="http://schemas.microsoft.com/office/drawing/2014/main" id="{2D88B212-A386-417A-8D16-894D131A5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583" y="1136650"/>
            <a:ext cx="6836834" cy="512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853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 a capriate</a:t>
            </a:r>
          </a:p>
        </p:txBody>
      </p:sp>
      <p:pic>
        <p:nvPicPr>
          <p:cNvPr id="17" name="Immagine 16" descr="Immagine che contiene sedia, dilegno, bosco, sedile&#10;&#10;Descrizione generata automaticamente">
            <a:extLst>
              <a:ext uri="{FF2B5EF4-FFF2-40B4-BE49-F238E27FC236}">
                <a16:creationId xmlns:a16="http://schemas.microsoft.com/office/drawing/2014/main" id="{3212D77F-86A4-4828-84AD-9C0AE0CC5F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127124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129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 a capriate</a:t>
            </a:r>
          </a:p>
        </p:txBody>
      </p:sp>
      <p:pic>
        <p:nvPicPr>
          <p:cNvPr id="5" name="Immagine 4" descr="Immagine che contiene cielo, esterni, edificio&#10;&#10;Descrizione generata automaticamente">
            <a:extLst>
              <a:ext uri="{FF2B5EF4-FFF2-40B4-BE49-F238E27FC236}">
                <a16:creationId xmlns:a16="http://schemas.microsoft.com/office/drawing/2014/main" id="{BB59ED88-0D86-4781-9E35-7D6290DB47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200" y="1096963"/>
            <a:ext cx="69596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35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pc="-20" dirty="0"/>
              <a:t>Funzioni delle chiusure orizzontali superiori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66A03CED-5F8A-4D01-A17D-3A2FFCE8F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313"/>
          <a:stretch/>
        </p:blipFill>
        <p:spPr bwMode="auto">
          <a:xfrm>
            <a:off x="5117182" y="1273732"/>
            <a:ext cx="3294324" cy="141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A7929E3A-CA72-4BED-A259-C73069295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290" b="31287"/>
          <a:stretch/>
        </p:blipFill>
        <p:spPr bwMode="auto">
          <a:xfrm>
            <a:off x="5117182" y="3002292"/>
            <a:ext cx="3294324" cy="148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C17C5F2-7E6F-408F-BB37-DAB6074C1131}"/>
              </a:ext>
            </a:extLst>
          </p:cNvPr>
          <p:cNvSpPr/>
          <p:nvPr/>
        </p:nvSpPr>
        <p:spPr>
          <a:xfrm>
            <a:off x="5120587" y="4802837"/>
            <a:ext cx="3289759" cy="1263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A75F7AC8-2B03-4FD5-9C64-B6BF77485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17" t="71816" r="4258"/>
          <a:stretch/>
        </p:blipFill>
        <p:spPr bwMode="auto">
          <a:xfrm>
            <a:off x="6867324" y="4812968"/>
            <a:ext cx="1544182" cy="121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FA7C1C87-A9EA-49EF-BD15-576C6B075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816" r="57332"/>
          <a:stretch/>
        </p:blipFill>
        <p:spPr bwMode="auto">
          <a:xfrm>
            <a:off x="5117182" y="4812969"/>
            <a:ext cx="1434663" cy="121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itle 3">
            <a:extLst>
              <a:ext uri="{FF2B5EF4-FFF2-40B4-BE49-F238E27FC236}">
                <a16:creationId xmlns:a16="http://schemas.microsoft.com/office/drawing/2014/main" id="{3E9745E2-BCD2-49AE-9A3F-AB034CDEAC84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funzioni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D347B87E-E6A7-4E06-A14E-1353B7DA9F7B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C.O. Superiori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di copertura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92C9FC80-3249-4F28-AE8B-7BF8D40DA0EC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 bwMode="auto">
          <a:xfrm flipV="1">
            <a:off x="2392650" y="1484549"/>
            <a:ext cx="574312" cy="141924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Forma 9">
            <a:extLst>
              <a:ext uri="{FF2B5EF4-FFF2-40B4-BE49-F238E27FC236}">
                <a16:creationId xmlns:a16="http://schemas.microsoft.com/office/drawing/2014/main" id="{643DAB17-FEEC-4CEA-ABEA-0EBF29081882}"/>
              </a:ext>
            </a:extLst>
          </p:cNvPr>
          <p:cNvCxnSpPr>
            <a:cxnSpLocks/>
            <a:stCxn id="31" idx="3"/>
            <a:endCxn id="38" idx="1"/>
          </p:cNvCxnSpPr>
          <p:nvPr/>
        </p:nvCxnSpPr>
        <p:spPr bwMode="auto">
          <a:xfrm>
            <a:off x="2392650" y="2903789"/>
            <a:ext cx="574312" cy="30784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CHIUSURE E PARTIZIONI ORIZZONTALI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2A6FA19A-83F9-4003-AC28-2B796D9C3F45}"/>
              </a:ext>
            </a:extLst>
          </p:cNvPr>
          <p:cNvSpPr txBox="1">
            <a:spLocks/>
          </p:cNvSpPr>
          <p:nvPr/>
        </p:nvSpPr>
        <p:spPr>
          <a:xfrm>
            <a:off x="2966962" y="1730239"/>
            <a:ext cx="1922538" cy="9671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latin typeface="Swis721 Cn BT" panose="020B0506020202030204" pitchFamily="34" charset="0"/>
              </a:rPr>
              <a:t>Costituire il confine tra interno ed esterno</a:t>
            </a:r>
          </a:p>
          <a:p>
            <a:pPr algn="just"/>
            <a:r>
              <a:rPr lang="it-IT" dirty="0">
                <a:latin typeface="Swis721 Cn BT" panose="020B0506020202030204" pitchFamily="34" charset="0"/>
              </a:rPr>
              <a:t>Garantire condizioni di comfort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D0656CCC-11E7-417A-AFF6-D0100E608483}"/>
              </a:ext>
            </a:extLst>
          </p:cNvPr>
          <p:cNvSpPr txBox="1">
            <a:spLocks/>
          </p:cNvSpPr>
          <p:nvPr/>
        </p:nvSpPr>
        <p:spPr>
          <a:xfrm>
            <a:off x="2966962" y="3000820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P.O. Interne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C.O. Intermedie</a:t>
            </a:r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E5A7F184-86A2-40C3-910D-1EF1E626C2CD}"/>
              </a:ext>
            </a:extLst>
          </p:cNvPr>
          <p:cNvSpPr txBox="1">
            <a:spLocks/>
          </p:cNvSpPr>
          <p:nvPr/>
        </p:nvSpPr>
        <p:spPr>
          <a:xfrm>
            <a:off x="2966962" y="3457327"/>
            <a:ext cx="1922538" cy="9671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latin typeface="Swis721 Cn BT" panose="020B0506020202030204" pitchFamily="34" charset="0"/>
              </a:rPr>
              <a:t>Costituire superfici per lo svolgimento delle attività</a:t>
            </a:r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B4857F6D-B185-404A-8A0D-7D77694CD205}"/>
              </a:ext>
            </a:extLst>
          </p:cNvPr>
          <p:cNvSpPr txBox="1">
            <a:spLocks/>
          </p:cNvSpPr>
          <p:nvPr/>
        </p:nvSpPr>
        <p:spPr>
          <a:xfrm>
            <a:off x="2966962" y="4753540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C.O. Inferiori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di Base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6D9AD198-2C4F-40FF-A910-733746A733E6}"/>
              </a:ext>
            </a:extLst>
          </p:cNvPr>
          <p:cNvSpPr txBox="1">
            <a:spLocks/>
          </p:cNvSpPr>
          <p:nvPr/>
        </p:nvSpPr>
        <p:spPr>
          <a:xfrm>
            <a:off x="2966962" y="5210047"/>
            <a:ext cx="1922538" cy="9671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latin typeface="Swis721 Cn BT" panose="020B0506020202030204" pitchFamily="34" charset="0"/>
              </a:rPr>
              <a:t>Costituire il confine tra interno ed esterno</a:t>
            </a:r>
          </a:p>
          <a:p>
            <a:pPr algn="just"/>
            <a:r>
              <a:rPr lang="it-IT" dirty="0">
                <a:latin typeface="Swis721 Cn BT" panose="020B0506020202030204" pitchFamily="34" charset="0"/>
              </a:rPr>
              <a:t>Garantire condizioni di comfort</a:t>
            </a:r>
          </a:p>
        </p:txBody>
      </p:sp>
      <p:cxnSp>
        <p:nvCxnSpPr>
          <p:cNvPr id="42" name="Forma 9">
            <a:extLst>
              <a:ext uri="{FF2B5EF4-FFF2-40B4-BE49-F238E27FC236}">
                <a16:creationId xmlns:a16="http://schemas.microsoft.com/office/drawing/2014/main" id="{76181FEF-BB9B-48D5-A71D-0E52E5185534}"/>
              </a:ext>
            </a:extLst>
          </p:cNvPr>
          <p:cNvCxnSpPr>
            <a:cxnSpLocks/>
            <a:stCxn id="31" idx="3"/>
            <a:endCxn id="40" idx="1"/>
          </p:cNvCxnSpPr>
          <p:nvPr/>
        </p:nvCxnSpPr>
        <p:spPr bwMode="auto">
          <a:xfrm>
            <a:off x="2392650" y="2903789"/>
            <a:ext cx="574312" cy="206056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>
            <a:extLst>
              <a:ext uri="{FF2B5EF4-FFF2-40B4-BE49-F238E27FC236}">
                <a16:creationId xmlns:a16="http://schemas.microsoft.com/office/drawing/2014/main" id="{78259E27-8C0B-4789-AE0C-F6885F432855}"/>
              </a:ext>
            </a:extLst>
          </p:cNvPr>
          <p:cNvSpPr/>
          <p:nvPr/>
        </p:nvSpPr>
        <p:spPr>
          <a:xfrm>
            <a:off x="2620332" y="2938663"/>
            <a:ext cx="6033014" cy="3234118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32478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 a capriate</a:t>
            </a:r>
          </a:p>
        </p:txBody>
      </p:sp>
      <p:pic>
        <p:nvPicPr>
          <p:cNvPr id="3" name="Immagine 2" descr="Immagine che contiene esterni, cielo&#10;&#10;Descrizione generata automaticamente">
            <a:extLst>
              <a:ext uri="{FF2B5EF4-FFF2-40B4-BE49-F238E27FC236}">
                <a16:creationId xmlns:a16="http://schemas.microsoft.com/office/drawing/2014/main" id="{71F7B2CE-1418-468B-ABE8-6EBBEC04C0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00" y="1117600"/>
            <a:ext cx="6908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752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 a capriate</a:t>
            </a:r>
          </a:p>
        </p:txBody>
      </p:sp>
      <p:pic>
        <p:nvPicPr>
          <p:cNvPr id="4" name="Immagine 3" descr="Immagine che contiene dilegno, legname, materiale da costruzione, pedana&#10;&#10;Descrizione generata automaticamente">
            <a:extLst>
              <a:ext uri="{FF2B5EF4-FFF2-40B4-BE49-F238E27FC236}">
                <a16:creationId xmlns:a16="http://schemas.microsoft.com/office/drawing/2014/main" id="{75E55FD3-B0BB-4647-864E-74B2CFF8D3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337" y="1130300"/>
            <a:ext cx="6791325" cy="50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4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D7EF4C48-4E9A-42AF-B423-0D022181A328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chiusura superiore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è l’insieme delle unità tecnologiche e degli elementi del sistema edilizio avente funzione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separare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conformare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gli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spazi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 sistema edilizio dallo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spazio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esterno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sovrastante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funzioni espletate dalle chiusure orizzontali superiori, oltre alla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 propri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d’esercizio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sono: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dagli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agenti atmosferici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tenuta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all’acqua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all’aria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condizioni </a:t>
            </a:r>
            <a:r>
              <a:rPr lang="it-IT" sz="1200" b="1" dirty="0" err="1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igrotermiche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rispetto alle condizioni previste negli ambienti sottostanti;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 variabili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(neve e vento);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la riduzione delle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dispersioni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energetiche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nella stagione invernale;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 termici estivi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alla quale sono particolarmente sensibili;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l’eventuale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praticabilità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che comporta un’ulteriore valutazione dei carchi variabili e la predisposizione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elementi tecnici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fruizione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sicurezza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EC43D640-8FA5-41F5-890F-9ED51602C2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064468"/>
            <a:ext cx="4271962" cy="2800590"/>
          </a:xfrm>
          <a:prstGeom prst="rect">
            <a:avLst/>
          </a:prstGeom>
        </p:spPr>
      </p:pic>
      <p:sp>
        <p:nvSpPr>
          <p:cNvPr id="21" name="Rectangle 110">
            <a:extLst>
              <a:ext uri="{FF2B5EF4-FFF2-40B4-BE49-F238E27FC236}">
                <a16:creationId xmlns:a16="http://schemas.microsoft.com/office/drawing/2014/main" id="{F6527178-4C96-4F54-A25A-6763026D6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240" y="2087328"/>
            <a:ext cx="500062" cy="435934"/>
          </a:xfrm>
          <a:prstGeom prst="rect">
            <a:avLst/>
          </a:prstGeom>
          <a:noFill/>
          <a:ln w="19050">
            <a:solidFill>
              <a:srgbClr val="1277AA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F59FFB9-5D52-41BB-88AA-73955800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pc="-20" dirty="0"/>
              <a:t>Funzioni delle chiusure orizzontali superiori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1754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pc="-20" dirty="0"/>
              <a:t>Funzioni delle chiusure orizzontali superiori</a:t>
            </a:r>
            <a:endParaRPr lang="it-IT" dirty="0"/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3E9745E2-BCD2-49AE-9A3F-AB034CDEAC84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funzioni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D347B87E-E6A7-4E06-A14E-1353B7DA9F7B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C.O. Superiori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di copertura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92C9FC80-3249-4F28-AE8B-7BF8D40DA0EC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 bwMode="auto">
          <a:xfrm flipV="1">
            <a:off x="2392650" y="1484549"/>
            <a:ext cx="574312" cy="141924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Forma 9">
            <a:extLst>
              <a:ext uri="{FF2B5EF4-FFF2-40B4-BE49-F238E27FC236}">
                <a16:creationId xmlns:a16="http://schemas.microsoft.com/office/drawing/2014/main" id="{643DAB17-FEEC-4CEA-ABEA-0EBF29081882}"/>
              </a:ext>
            </a:extLst>
          </p:cNvPr>
          <p:cNvCxnSpPr>
            <a:cxnSpLocks/>
            <a:stCxn id="31" idx="3"/>
            <a:endCxn id="38" idx="1"/>
          </p:cNvCxnSpPr>
          <p:nvPr/>
        </p:nvCxnSpPr>
        <p:spPr bwMode="auto">
          <a:xfrm>
            <a:off x="2392650" y="2903789"/>
            <a:ext cx="574312" cy="30784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CHIUSURE E PARTIZIONI ORIZZONTALI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D0656CCC-11E7-417A-AFF6-D0100E608483}"/>
              </a:ext>
            </a:extLst>
          </p:cNvPr>
          <p:cNvSpPr txBox="1">
            <a:spLocks/>
          </p:cNvSpPr>
          <p:nvPr/>
        </p:nvSpPr>
        <p:spPr>
          <a:xfrm>
            <a:off x="2966962" y="3000820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P.O. Interne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C.O. Intermedie</a:t>
            </a:r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B4857F6D-B185-404A-8A0D-7D77694CD205}"/>
              </a:ext>
            </a:extLst>
          </p:cNvPr>
          <p:cNvSpPr txBox="1">
            <a:spLocks/>
          </p:cNvSpPr>
          <p:nvPr/>
        </p:nvSpPr>
        <p:spPr>
          <a:xfrm>
            <a:off x="2966962" y="4753540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C.O. Inferiori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di Base</a:t>
            </a:r>
          </a:p>
        </p:txBody>
      </p:sp>
      <p:cxnSp>
        <p:nvCxnSpPr>
          <p:cNvPr id="42" name="Forma 9">
            <a:extLst>
              <a:ext uri="{FF2B5EF4-FFF2-40B4-BE49-F238E27FC236}">
                <a16:creationId xmlns:a16="http://schemas.microsoft.com/office/drawing/2014/main" id="{76181FEF-BB9B-48D5-A71D-0E52E5185534}"/>
              </a:ext>
            </a:extLst>
          </p:cNvPr>
          <p:cNvCxnSpPr>
            <a:cxnSpLocks/>
            <a:stCxn id="31" idx="3"/>
            <a:endCxn id="40" idx="1"/>
          </p:cNvCxnSpPr>
          <p:nvPr/>
        </p:nvCxnSpPr>
        <p:spPr bwMode="auto">
          <a:xfrm>
            <a:off x="2392650" y="2903789"/>
            <a:ext cx="574312" cy="206056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66">
            <a:extLst>
              <a:ext uri="{FF2B5EF4-FFF2-40B4-BE49-F238E27FC236}">
                <a16:creationId xmlns:a16="http://schemas.microsoft.com/office/drawing/2014/main" id="{BCF9A88B-8239-4123-8A88-B3E58D5A7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1272380"/>
            <a:ext cx="3508252" cy="2344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PROTEZIONE AGENTI ATMOSFERICI</a:t>
            </a:r>
          </a:p>
        </p:txBody>
      </p:sp>
      <p:sp>
        <p:nvSpPr>
          <p:cNvPr id="21" name="Rectangle 66">
            <a:extLst>
              <a:ext uri="{FF2B5EF4-FFF2-40B4-BE49-F238E27FC236}">
                <a16:creationId xmlns:a16="http://schemas.microsoft.com/office/drawing/2014/main" id="{BEF1DF15-FDF2-47A9-8038-1E9EDE088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1531069"/>
            <a:ext cx="3508252" cy="2344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MECCANICA</a:t>
            </a:r>
          </a:p>
        </p:txBody>
      </p:sp>
      <p:sp>
        <p:nvSpPr>
          <p:cNvPr id="22" name="Rectangle 66">
            <a:extLst>
              <a:ext uri="{FF2B5EF4-FFF2-40B4-BE49-F238E27FC236}">
                <a16:creationId xmlns:a16="http://schemas.microsoft.com/office/drawing/2014/main" id="{854EBEE0-1BD0-4460-9A6D-4AA2B40C8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1789759"/>
            <a:ext cx="3508252" cy="2344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CONDIZIONI DI COMFORT</a:t>
            </a:r>
          </a:p>
        </p:txBody>
      </p:sp>
      <p:sp>
        <p:nvSpPr>
          <p:cNvPr id="23" name="Rectangle 66">
            <a:extLst>
              <a:ext uri="{FF2B5EF4-FFF2-40B4-BE49-F238E27FC236}">
                <a16:creationId xmlns:a16="http://schemas.microsoft.com/office/drawing/2014/main" id="{7EF72970-8741-467C-AADA-7813D409C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2048451"/>
            <a:ext cx="3508252" cy="23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EFFICACIA RAPPORTO PESO / CARICHI</a:t>
            </a:r>
          </a:p>
        </p:txBody>
      </p:sp>
      <p:sp>
        <p:nvSpPr>
          <p:cNvPr id="24" name="Rectangle 66">
            <a:extLst>
              <a:ext uri="{FF2B5EF4-FFF2-40B4-BE49-F238E27FC236}">
                <a16:creationId xmlns:a16="http://schemas.microsoft.com/office/drawing/2014/main" id="{991F2728-5B48-4207-B087-874D03E9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2307144"/>
            <a:ext cx="3508252" cy="234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DURABILITÀ NEL TEMPO</a:t>
            </a:r>
          </a:p>
        </p:txBody>
      </p:sp>
      <p:sp>
        <p:nvSpPr>
          <p:cNvPr id="34" name="Rectangle 66">
            <a:extLst>
              <a:ext uri="{FF2B5EF4-FFF2-40B4-BE49-F238E27FC236}">
                <a16:creationId xmlns:a16="http://schemas.microsoft.com/office/drawing/2014/main" id="{8EBBFF2E-65CB-4F8D-9B73-5769BE998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3000820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MECCANICA</a:t>
            </a:r>
          </a:p>
        </p:txBody>
      </p:sp>
      <p:sp>
        <p:nvSpPr>
          <p:cNvPr id="43" name="Rectangle 66">
            <a:extLst>
              <a:ext uri="{FF2B5EF4-FFF2-40B4-BE49-F238E27FC236}">
                <a16:creationId xmlns:a16="http://schemas.microsoft.com/office/drawing/2014/main" id="{CABC5363-BDE4-4BFA-802F-3384B44F6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3257377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INTEGRABILITÀ IMPIANTISTICA</a:t>
            </a:r>
          </a:p>
        </p:txBody>
      </p:sp>
      <p:sp>
        <p:nvSpPr>
          <p:cNvPr id="44" name="Rectangle 66">
            <a:extLst>
              <a:ext uri="{FF2B5EF4-FFF2-40B4-BE49-F238E27FC236}">
                <a16:creationId xmlns:a16="http://schemas.microsoft.com/office/drawing/2014/main" id="{82EEC3A7-7AD4-41F4-9BFC-EAF9F577E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3513935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CONDIZIONI DI COMFORT</a:t>
            </a:r>
          </a:p>
        </p:txBody>
      </p:sp>
      <p:sp>
        <p:nvSpPr>
          <p:cNvPr id="45" name="Rectangle 66">
            <a:extLst>
              <a:ext uri="{FF2B5EF4-FFF2-40B4-BE49-F238E27FC236}">
                <a16:creationId xmlns:a16="http://schemas.microsoft.com/office/drawing/2014/main" id="{0778D84C-2AE0-454A-B897-83A1A00BF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4753540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MECCANICA</a:t>
            </a: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8189EB04-8225-45C6-959D-278E61907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5010097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CONDIZIONI DI COMFORT</a:t>
            </a:r>
          </a:p>
        </p:txBody>
      </p:sp>
      <p:sp>
        <p:nvSpPr>
          <p:cNvPr id="47" name="Rectangle 66">
            <a:extLst>
              <a:ext uri="{FF2B5EF4-FFF2-40B4-BE49-F238E27FC236}">
                <a16:creationId xmlns:a16="http://schemas.microsoft.com/office/drawing/2014/main" id="{53198D99-EBAA-4ABA-9844-7E4BD70EF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5266655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PROTEZIONE AGENTI ESTERNI (TERRENO)</a:t>
            </a:r>
          </a:p>
        </p:txBody>
      </p:sp>
      <p:cxnSp>
        <p:nvCxnSpPr>
          <p:cNvPr id="48" name="Forma 9">
            <a:extLst>
              <a:ext uri="{FF2B5EF4-FFF2-40B4-BE49-F238E27FC236}">
                <a16:creationId xmlns:a16="http://schemas.microsoft.com/office/drawing/2014/main" id="{FC063533-50F9-41AF-953B-1AF3D2EA2EC4}"/>
              </a:ext>
            </a:extLst>
          </p:cNvPr>
          <p:cNvCxnSpPr>
            <a:cxnSpLocks/>
          </p:cNvCxnSpPr>
          <p:nvPr/>
        </p:nvCxnSpPr>
        <p:spPr bwMode="auto">
          <a:xfrm>
            <a:off x="2826194" y="2765245"/>
            <a:ext cx="5689156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prstDash val="sysDot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Forma 9">
            <a:extLst>
              <a:ext uri="{FF2B5EF4-FFF2-40B4-BE49-F238E27FC236}">
                <a16:creationId xmlns:a16="http://schemas.microsoft.com/office/drawing/2014/main" id="{D0920965-2D02-4106-A143-2EC328C51A02}"/>
              </a:ext>
            </a:extLst>
          </p:cNvPr>
          <p:cNvCxnSpPr>
            <a:cxnSpLocks/>
          </p:cNvCxnSpPr>
          <p:nvPr/>
        </p:nvCxnSpPr>
        <p:spPr bwMode="auto">
          <a:xfrm>
            <a:off x="2826194" y="4523420"/>
            <a:ext cx="5689156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prstDash val="sysDot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>
            <a:extLst>
              <a:ext uri="{FF2B5EF4-FFF2-40B4-BE49-F238E27FC236}">
                <a16:creationId xmlns:a16="http://schemas.microsoft.com/office/drawing/2014/main" id="{5CE34EB1-EC78-4AD1-AFA2-76BF16F3E109}"/>
              </a:ext>
            </a:extLst>
          </p:cNvPr>
          <p:cNvSpPr/>
          <p:nvPr/>
        </p:nvSpPr>
        <p:spPr>
          <a:xfrm>
            <a:off x="2575727" y="2644811"/>
            <a:ext cx="6033014" cy="3020009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5768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pc="-150" dirty="0"/>
              <a:t>Riferimenti ai principi geometrico-costruttivi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FC037CF-7452-439B-9B63-1447D5857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2" y="1197479"/>
            <a:ext cx="7343775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6">
            <a:extLst>
              <a:ext uri="{FF2B5EF4-FFF2-40B4-BE49-F238E27FC236}">
                <a16:creationId xmlns:a16="http://schemas.microsoft.com/office/drawing/2014/main" id="{1AE3D6FB-93CA-4AF2-BA08-D2510A274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04" y="1386509"/>
            <a:ext cx="2501591" cy="5538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Crown Hall, Chicago</a:t>
            </a:r>
          </a:p>
          <a:p>
            <a:pPr algn="ctr">
              <a:spcBef>
                <a:spcPct val="0"/>
              </a:spcBef>
            </a:pPr>
            <a:r>
              <a:rPr lang="en-US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Mies</a:t>
            </a:r>
            <a:r>
              <a:rPr lang="en-US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Van der </a:t>
            </a:r>
            <a:r>
              <a:rPr lang="en-US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Rohe</a:t>
            </a:r>
            <a:r>
              <a:rPr lang="en-US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, 1950</a:t>
            </a:r>
          </a:p>
        </p:txBody>
      </p:sp>
    </p:spTree>
    <p:extLst>
      <p:ext uri="{BB962C8B-B14F-4D97-AF65-F5344CB8AC3E}">
        <p14:creationId xmlns:p14="http://schemas.microsoft.com/office/powerpoint/2010/main" val="23453039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24143</TotalTime>
  <Words>1397</Words>
  <Application>Microsoft Office PowerPoint</Application>
  <PresentationFormat>Presentazione su schermo (4:3)</PresentationFormat>
  <Paragraphs>334</Paragraphs>
  <Slides>61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61</vt:i4>
      </vt:variant>
    </vt:vector>
  </HeadingPairs>
  <TitlesOfParts>
    <vt:vector size="67" baseType="lpstr">
      <vt:lpstr>Segoe UI Semilight</vt:lpstr>
      <vt:lpstr>Source Sans Pro</vt:lpstr>
      <vt:lpstr>Arial</vt:lpstr>
      <vt:lpstr>Swis721 Cn BT</vt:lpstr>
      <vt:lpstr>Segoe UI</vt:lpstr>
      <vt:lpstr>Tema di Office</vt:lpstr>
      <vt:lpstr>Presentazione standard di PowerPoint</vt:lpstr>
      <vt:lpstr>Presentazione standard di PowerPoint</vt:lpstr>
      <vt:lpstr>Alcune definizioni</vt:lpstr>
      <vt:lpstr>Alcune definizioni</vt:lpstr>
      <vt:lpstr>Alcune definizioni</vt:lpstr>
      <vt:lpstr>Funzioni delle chiusure orizzontali superiori</vt:lpstr>
      <vt:lpstr>Funzioni delle chiusure orizzontali superiori</vt:lpstr>
      <vt:lpstr>Funzioni delle chiusure orizzontali superiori</vt:lpstr>
      <vt:lpstr>Riferimenti ai principi geometrico-costruttivi</vt:lpstr>
      <vt:lpstr>Riferimenti ai principi geometrico-costruttivi</vt:lpstr>
      <vt:lpstr>Presentazione standard di PowerPoint</vt:lpstr>
      <vt:lpstr>Correlazioni requisiti e strati funzionali</vt:lpstr>
      <vt:lpstr>Correlazioni requisiti e strati funzionali</vt:lpstr>
      <vt:lpstr>Correlazioni requisiti e strati funzionali</vt:lpstr>
      <vt:lpstr>Correlazioni requisiti e strati funzionali</vt:lpstr>
      <vt:lpstr>Correlazioni requisiti e strati funzionali</vt:lpstr>
      <vt:lpstr>Correlazioni requisiti e strati funzionali</vt:lpstr>
      <vt:lpstr>Correlazioni requisiti e strati funzionali</vt:lpstr>
      <vt:lpstr>Correlazioni requisiti e strati funzionali</vt:lpstr>
      <vt:lpstr>Presentazione standard di PowerPoint</vt:lpstr>
      <vt:lpstr>Modalità di trasmissione dei carichi</vt:lpstr>
      <vt:lpstr>Modalità di trasmissione dei carichi</vt:lpstr>
      <vt:lpstr>Modalità di trasmissione dei carichi</vt:lpstr>
      <vt:lpstr>Modalità di trasmissione dei carichi</vt:lpstr>
      <vt:lpstr>Modalità di trasmissione dei carichi</vt:lpstr>
      <vt:lpstr>Il problema delle grandi luci</vt:lpstr>
      <vt:lpstr>Il problema delle grandi luci</vt:lpstr>
      <vt:lpstr>Il problema delle grandi luci</vt:lpstr>
      <vt:lpstr>Il problema delle grandi luci</vt:lpstr>
      <vt:lpstr>Il problema delle grandi luci</vt:lpstr>
      <vt:lpstr>Il problema delle grandi luci</vt:lpstr>
      <vt:lpstr>Il problema delle grandi luci</vt:lpstr>
      <vt:lpstr>Il problema delle grandi luci</vt:lpstr>
      <vt:lpstr>Il problema delle grandi luci</vt:lpstr>
      <vt:lpstr>Il problema delle grandi luci</vt:lpstr>
      <vt:lpstr>Il problema delle grandi luci</vt:lpstr>
      <vt:lpstr>Il problema delle grandi luci</vt:lpstr>
      <vt:lpstr>Il problema delle grandi luci</vt:lpstr>
      <vt:lpstr>Il problema delle grandi luci</vt:lpstr>
      <vt:lpstr>Il problema delle grandi luci</vt:lpstr>
      <vt:lpstr>Il problema delle grandi luci</vt:lpstr>
      <vt:lpstr>Presentazione standard di PowerPoint</vt:lpstr>
      <vt:lpstr>Cupole</vt:lpstr>
      <vt:lpstr>Cupole</vt:lpstr>
      <vt:lpstr>Volte semplici</vt:lpstr>
      <vt:lpstr>Volte semplici</vt:lpstr>
      <vt:lpstr>Volte composte e derivate</vt:lpstr>
      <vt:lpstr>Volte composte</vt:lpstr>
      <vt:lpstr>Volte composte</vt:lpstr>
      <vt:lpstr>Presentazione standard di PowerPoint</vt:lpstr>
      <vt:lpstr>Coperture lignee</vt:lpstr>
      <vt:lpstr>Coperture lignee</vt:lpstr>
      <vt:lpstr>Coperture lignee</vt:lpstr>
      <vt:lpstr>Coperture lignee a capriate</vt:lpstr>
      <vt:lpstr>Coperture lignee</vt:lpstr>
      <vt:lpstr>Coperture lignee a capriate</vt:lpstr>
      <vt:lpstr>Coperture lignee a capriate</vt:lpstr>
      <vt:lpstr>Coperture lignee a capriate</vt:lpstr>
      <vt:lpstr>Coperture lignee a capriate</vt:lpstr>
      <vt:lpstr>Coperture lignee a capriate</vt:lpstr>
      <vt:lpstr>Coperture lignee a capriate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PCE_arg_14</dc:title>
  <dc:creator>Carlo Antonio Stival</dc:creator>
  <cp:lastModifiedBy>STIVAL CARLO ANTONIO</cp:lastModifiedBy>
  <cp:revision>716</cp:revision>
  <dcterms:created xsi:type="dcterms:W3CDTF">2018-02-02T13:45:01Z</dcterms:created>
  <dcterms:modified xsi:type="dcterms:W3CDTF">2025-03-21T23:42:22Z</dcterms:modified>
</cp:coreProperties>
</file>