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1" r:id="rId2"/>
    <p:sldId id="292" r:id="rId3"/>
    <p:sldId id="293" r:id="rId4"/>
    <p:sldId id="341" r:id="rId5"/>
    <p:sldId id="295" r:id="rId6"/>
    <p:sldId id="294" r:id="rId7"/>
    <p:sldId id="296" r:id="rId8"/>
    <p:sldId id="297" r:id="rId9"/>
    <p:sldId id="301" r:id="rId10"/>
    <p:sldId id="300" r:id="rId11"/>
    <p:sldId id="299" r:id="rId12"/>
    <p:sldId id="302" r:id="rId13"/>
    <p:sldId id="303" r:id="rId14"/>
    <p:sldId id="304" r:id="rId15"/>
    <p:sldId id="305" r:id="rId16"/>
    <p:sldId id="306" r:id="rId17"/>
    <p:sldId id="307" r:id="rId18"/>
    <p:sldId id="308" r:id="rId19"/>
    <p:sldId id="309" r:id="rId20"/>
    <p:sldId id="310" r:id="rId21"/>
    <p:sldId id="311" r:id="rId22"/>
    <p:sldId id="312" r:id="rId23"/>
    <p:sldId id="313" r:id="rId2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22/03/2025</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124038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22/03/2025</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943089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22/03/2025</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7610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22/03/2025</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099931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22/03/2025</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29968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22/03/2025</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791852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22/03/2025</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093709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22/03/2025</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157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22/03/2025</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395704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22/03/2025</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28051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22/03/2025</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479216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22/03/2025</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37788137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7F317AA-B40C-6941-9F08-C717F5ADBC22}"/>
              </a:ext>
            </a:extLst>
          </p:cNvPr>
          <p:cNvSpPr>
            <a:spLocks noGrp="1"/>
          </p:cNvSpPr>
          <p:nvPr>
            <p:ph idx="1"/>
          </p:nvPr>
        </p:nvSpPr>
        <p:spPr>
          <a:xfrm>
            <a:off x="838200" y="697117"/>
            <a:ext cx="10515600" cy="5479846"/>
          </a:xfrm>
        </p:spPr>
        <p:txBody>
          <a:bodyPr>
            <a:normAutofit lnSpcReduction="10000"/>
          </a:bodyPr>
          <a:lstStyle/>
          <a:p>
            <a:pPr algn="just"/>
            <a:r>
              <a:rPr lang="it-IT" dirty="0"/>
              <a:t>Alle elezioni presidenziali del dicembre 1848 vince Luigi Napoleone Bonaparte, nipote dell’ex imperatore Napoleone</a:t>
            </a:r>
          </a:p>
          <a:p>
            <a:pPr algn="just"/>
            <a:r>
              <a:rPr lang="it-IT" dirty="0"/>
              <a:t>Il congresso dei popoli slavi di Praga viene sciolto con la forza dall’esercito austriaco nel giugno del 1848</a:t>
            </a:r>
          </a:p>
          <a:p>
            <a:pPr algn="just"/>
            <a:r>
              <a:rPr lang="it-IT" dirty="0"/>
              <a:t>Il parlamento ungherese, riunitosi dal luglio 1848, mette in atto una politica accentratrice che reprime i diritti nazionali delle minoranze croata, serba  e romena</a:t>
            </a:r>
          </a:p>
          <a:p>
            <a:pPr algn="just"/>
            <a:r>
              <a:rPr lang="it-IT" dirty="0"/>
              <a:t>Nel settembre 1848, ad un tentativo delle truppe austriache di mettere fine al tentativo autonomista ungherese, il parlamento ungherese nomina un comitato ungherese di difesa nazionale, con a capo Lajos Kossuth, che attacca Vienna</a:t>
            </a:r>
          </a:p>
          <a:p>
            <a:pPr algn="just"/>
            <a:r>
              <a:rPr lang="it-IT" dirty="0"/>
              <a:t>Nell’ottobre 1848 un’insurrezione scoppia a Vienna con l’obiettivo di solidarizzare con gli ungheresi</a:t>
            </a:r>
          </a:p>
          <a:p>
            <a:endParaRPr lang="it-IT" dirty="0"/>
          </a:p>
        </p:txBody>
      </p:sp>
    </p:spTree>
    <p:extLst>
      <p:ext uri="{BB962C8B-B14F-4D97-AF65-F5344CB8AC3E}">
        <p14:creationId xmlns:p14="http://schemas.microsoft.com/office/powerpoint/2010/main" val="3689036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989420-A9E2-DCD4-D011-B7C1E76E2E9A}"/>
              </a:ext>
            </a:extLst>
          </p:cNvPr>
          <p:cNvSpPr>
            <a:spLocks noGrp="1"/>
          </p:cNvSpPr>
          <p:nvPr>
            <p:ph type="title"/>
          </p:nvPr>
        </p:nvSpPr>
        <p:spPr>
          <a:xfrm>
            <a:off x="838200" y="365126"/>
            <a:ext cx="10515600" cy="996950"/>
          </a:xfrm>
        </p:spPr>
        <p:txBody>
          <a:bodyPr>
            <a:normAutofit/>
          </a:bodyPr>
          <a:lstStyle/>
          <a:p>
            <a:pPr algn="ctr"/>
            <a:r>
              <a:rPr lang="it-IT" sz="2400" dirty="0"/>
              <a:t>Crescita della popolazione</a:t>
            </a:r>
          </a:p>
        </p:txBody>
      </p:sp>
      <p:pic>
        <p:nvPicPr>
          <p:cNvPr id="3074" name="Picture 2" descr="Crescita della popolazione in alcune città europee tra 1800 e 1850">
            <a:extLst>
              <a:ext uri="{FF2B5EF4-FFF2-40B4-BE49-F238E27FC236}">
                <a16:creationId xmlns:a16="http://schemas.microsoft.com/office/drawing/2014/main" id="{DDCB4019-301B-5B27-C378-E9B166BE01F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33800" y="1509713"/>
            <a:ext cx="4724399" cy="41870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5103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4AF909F-4D80-D11B-9261-3C39F5F91391}"/>
              </a:ext>
            </a:extLst>
          </p:cNvPr>
          <p:cNvSpPr>
            <a:spLocks noGrp="1"/>
          </p:cNvSpPr>
          <p:nvPr>
            <p:ph idx="1"/>
          </p:nvPr>
        </p:nvSpPr>
        <p:spPr>
          <a:xfrm>
            <a:off x="838200" y="751438"/>
            <a:ext cx="10515600" cy="5425525"/>
          </a:xfrm>
        </p:spPr>
        <p:txBody>
          <a:bodyPr>
            <a:normAutofit lnSpcReduction="10000"/>
          </a:bodyPr>
          <a:lstStyle/>
          <a:p>
            <a:pPr algn="just"/>
            <a:r>
              <a:rPr lang="it-IT" dirty="0"/>
              <a:t>Grande sviluppo delle banche, dove i risparmiatori depositano il loro denaro e ricavano degli interessi, mentre le banche a loro volta prestano denaro ad altri risparmiatori o ad imprese, in cambio di interessi maggiori</a:t>
            </a:r>
          </a:p>
          <a:p>
            <a:pPr algn="just"/>
            <a:r>
              <a:rPr lang="it-IT" dirty="0"/>
              <a:t>Le banche centrali posseggono le riserve auree di un paese ed emettono carta moneta o moneta metallica</a:t>
            </a:r>
          </a:p>
          <a:p>
            <a:pPr algn="just"/>
            <a:r>
              <a:rPr lang="it-IT" dirty="0"/>
              <a:t>Il sistema si basa sul «</a:t>
            </a:r>
            <a:r>
              <a:rPr lang="it-IT" dirty="0" err="1"/>
              <a:t>gold</a:t>
            </a:r>
            <a:r>
              <a:rPr lang="it-IT" dirty="0"/>
              <a:t> standard», per cui vi è la possibilità di un’immediata convertibilità di banconote in oro</a:t>
            </a:r>
          </a:p>
          <a:p>
            <a:pPr algn="just"/>
            <a:r>
              <a:rPr lang="it-IT" dirty="0"/>
              <a:t>Nelle città poi l’offerta di beni e servizi è aumentata e i prezzi restano stabili, grazie ai progressi nei trasporti, sia via terra che via mare</a:t>
            </a:r>
          </a:p>
          <a:p>
            <a:pPr algn="just"/>
            <a:r>
              <a:rPr lang="it-IT" dirty="0"/>
              <a:t>Fra gli anni Quaranta e Settanta dell’Ottocento si impone il sistema economico liberista di tipo britannico, che postula la diminuzione o l’annullamento dei dazi doganali</a:t>
            </a:r>
          </a:p>
        </p:txBody>
      </p:sp>
    </p:spTree>
    <p:extLst>
      <p:ext uri="{BB962C8B-B14F-4D97-AF65-F5344CB8AC3E}">
        <p14:creationId xmlns:p14="http://schemas.microsoft.com/office/powerpoint/2010/main" val="551765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45161D9-A8E6-2B30-5B2D-F61C40268284}"/>
              </a:ext>
            </a:extLst>
          </p:cNvPr>
          <p:cNvSpPr>
            <a:spLocks noGrp="1"/>
          </p:cNvSpPr>
          <p:nvPr>
            <p:ph idx="1"/>
          </p:nvPr>
        </p:nvSpPr>
        <p:spPr>
          <a:xfrm>
            <a:off x="838200" y="697117"/>
            <a:ext cx="10515600" cy="5479846"/>
          </a:xfrm>
        </p:spPr>
        <p:txBody>
          <a:bodyPr/>
          <a:lstStyle/>
          <a:p>
            <a:pPr algn="just"/>
            <a:r>
              <a:rPr lang="it-IT" dirty="0"/>
              <a:t>Questo comporta l’aumento del volume degli scambi commerciali fra i vari paesi, a livello europeo ed extraeuropeo</a:t>
            </a:r>
          </a:p>
          <a:p>
            <a:pPr algn="just"/>
            <a:r>
              <a:rPr lang="it-IT" dirty="0"/>
              <a:t>Ogni area tende a specializzarsi: l’Europa nord-occidentale produce soprattutto manufatti a tecnologia avanzata (macchinari, prodotti siderurgici, manufatti tessili), esportati nelle periferie europee (Penisola iberica, Italia, Balcani, Europa orientale) e nel resto del mondo</a:t>
            </a:r>
          </a:p>
          <a:p>
            <a:pPr algn="just"/>
            <a:r>
              <a:rPr lang="it-IT" dirty="0"/>
              <a:t>Dalle zone tecnologicamente meno avanzate viceversa arrivano materie prime e beni alimentari</a:t>
            </a:r>
          </a:p>
          <a:p>
            <a:pPr algn="just"/>
            <a:r>
              <a:rPr lang="it-IT" dirty="0"/>
              <a:t>I paesi più avanzati hanno quindi una bilancia commerciale in attivo che permette loro di sviluppare ulteriormente la propria economia</a:t>
            </a:r>
          </a:p>
        </p:txBody>
      </p:sp>
    </p:spTree>
    <p:extLst>
      <p:ext uri="{BB962C8B-B14F-4D97-AF65-F5344CB8AC3E}">
        <p14:creationId xmlns:p14="http://schemas.microsoft.com/office/powerpoint/2010/main" val="1179664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E31FD4E-BF3A-426D-0E85-0839A3F25BB4}"/>
              </a:ext>
            </a:extLst>
          </p:cNvPr>
          <p:cNvSpPr>
            <a:spLocks noGrp="1"/>
          </p:cNvSpPr>
          <p:nvPr>
            <p:ph idx="1"/>
          </p:nvPr>
        </p:nvSpPr>
        <p:spPr>
          <a:xfrm>
            <a:off x="838200" y="715224"/>
            <a:ext cx="10515600" cy="5461739"/>
          </a:xfrm>
        </p:spPr>
        <p:txBody>
          <a:bodyPr>
            <a:normAutofit lnSpcReduction="10000"/>
          </a:bodyPr>
          <a:lstStyle/>
          <a:p>
            <a:pPr algn="just"/>
            <a:r>
              <a:rPr lang="it-IT" dirty="0"/>
              <a:t>Per le comunicazioni c’è il servizio postale, regolamentato in Inghilterra nel 1837 con l’introduzione del francobollo</a:t>
            </a:r>
          </a:p>
          <a:p>
            <a:pPr algn="just"/>
            <a:r>
              <a:rPr lang="it-IT" dirty="0"/>
              <a:t>Dalla metà dell’Ottocento si sviluppa poi sempre più il telegrafo, inventato nel 1844 da Samuel Morse: nella seconda metà dell’Ottocento, tramite cavi sottomarini è possibile collegare telegraficamente tutti i continenti</a:t>
            </a:r>
          </a:p>
          <a:p>
            <a:pPr algn="just"/>
            <a:r>
              <a:rPr lang="it-IT" dirty="0"/>
              <a:t>Dal punto di vista filosofico il positivismo (Auguste Comte e Herbert Spencer) sostiene che l’umanità era incamminata verso un indefinito futuro di progresso</a:t>
            </a:r>
          </a:p>
          <a:p>
            <a:pPr algn="just"/>
            <a:r>
              <a:rPr lang="it-IT" dirty="0"/>
              <a:t>Charles Darwin con </a:t>
            </a:r>
            <a:r>
              <a:rPr lang="it-IT" i="1" dirty="0"/>
              <a:t>L’origine delle specie</a:t>
            </a:r>
            <a:r>
              <a:rPr lang="it-IT" dirty="0"/>
              <a:t> (1859) costruisce una teoria dell’evoluzione per cui ogni forma di vita deriva da forme di vita precedenti, che si evolvono tramite un processo di «selezione naturale»</a:t>
            </a:r>
          </a:p>
          <a:p>
            <a:endParaRPr lang="it-IT" dirty="0"/>
          </a:p>
        </p:txBody>
      </p:sp>
    </p:spTree>
    <p:extLst>
      <p:ext uri="{BB962C8B-B14F-4D97-AF65-F5344CB8AC3E}">
        <p14:creationId xmlns:p14="http://schemas.microsoft.com/office/powerpoint/2010/main" val="664981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C215D0D-8C9C-3F91-49E1-2C0920D0D2C4}"/>
              </a:ext>
            </a:extLst>
          </p:cNvPr>
          <p:cNvSpPr>
            <a:spLocks noGrp="1"/>
          </p:cNvSpPr>
          <p:nvPr>
            <p:ph idx="1"/>
          </p:nvPr>
        </p:nvSpPr>
        <p:spPr>
          <a:xfrm>
            <a:off x="838200" y="742384"/>
            <a:ext cx="10515600" cy="5434579"/>
          </a:xfrm>
        </p:spPr>
        <p:txBody>
          <a:bodyPr/>
          <a:lstStyle/>
          <a:p>
            <a:pPr algn="just"/>
            <a:r>
              <a:rPr lang="it-IT" dirty="0"/>
              <a:t>Il darwinismo costituirà progressivamente una base concettuale per teorie di tipo razzista</a:t>
            </a:r>
          </a:p>
          <a:p>
            <a:pPr algn="just"/>
            <a:r>
              <a:rPr lang="it-IT" dirty="0"/>
              <a:t>In questo clima di euforia per il progresso tecnologico ha grande successo la letteratura di fantascienza (Jules Verne)</a:t>
            </a:r>
          </a:p>
          <a:p>
            <a:pPr algn="just"/>
            <a:r>
              <a:rPr lang="it-IT" dirty="0"/>
              <a:t>Inoltre hanno grande successo le Esposizioni Universali, a partire da quella del 1851 di Londra, a cui ne seguiranno altre in altre città in Europa e fuori d’Europa (in quella di Parigi del 1889 viene esposta la Torre Eiffel)</a:t>
            </a:r>
          </a:p>
          <a:p>
            <a:endParaRPr lang="it-IT" dirty="0"/>
          </a:p>
          <a:p>
            <a:endParaRPr lang="it-IT" dirty="0"/>
          </a:p>
        </p:txBody>
      </p:sp>
    </p:spTree>
    <p:extLst>
      <p:ext uri="{BB962C8B-B14F-4D97-AF65-F5344CB8AC3E}">
        <p14:creationId xmlns:p14="http://schemas.microsoft.com/office/powerpoint/2010/main" val="3549763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12FBAF-3164-9071-66D7-744983C46F7B}"/>
              </a:ext>
            </a:extLst>
          </p:cNvPr>
          <p:cNvSpPr>
            <a:spLocks noGrp="1"/>
          </p:cNvSpPr>
          <p:nvPr>
            <p:ph type="title"/>
          </p:nvPr>
        </p:nvSpPr>
        <p:spPr/>
        <p:txBody>
          <a:bodyPr/>
          <a:lstStyle/>
          <a:p>
            <a:r>
              <a:rPr lang="it-IT" dirty="0"/>
              <a:t>Le classi sociali</a:t>
            </a:r>
          </a:p>
        </p:txBody>
      </p:sp>
      <p:sp>
        <p:nvSpPr>
          <p:cNvPr id="3" name="Segnaposto contenuto 2">
            <a:extLst>
              <a:ext uri="{FF2B5EF4-FFF2-40B4-BE49-F238E27FC236}">
                <a16:creationId xmlns:a16="http://schemas.microsoft.com/office/drawing/2014/main" id="{26FE7461-CF2C-2118-4DA8-C66BA000B83A}"/>
              </a:ext>
            </a:extLst>
          </p:cNvPr>
          <p:cNvSpPr>
            <a:spLocks noGrp="1"/>
          </p:cNvSpPr>
          <p:nvPr>
            <p:ph idx="1"/>
          </p:nvPr>
        </p:nvSpPr>
        <p:spPr/>
        <p:txBody>
          <a:bodyPr/>
          <a:lstStyle/>
          <a:p>
            <a:pPr algn="just"/>
            <a:r>
              <a:rPr lang="it-IT" dirty="0"/>
              <a:t>Karl Marx e Friedrich Engels, nel </a:t>
            </a:r>
            <a:r>
              <a:rPr lang="it-IT" i="1" dirty="0"/>
              <a:t>Manifesto del Partito comunista</a:t>
            </a:r>
            <a:r>
              <a:rPr lang="it-IT" dirty="0"/>
              <a:t> (1848), hanno evidenziato il ruolo rivoluzionario che ha avuto la borghesia ma hanno anche sottolineato i due elementi di debolezza del sistema economico borghese: le crisi interne di sovrapproduzione e la nascita del «proletariato» di fabbrica</a:t>
            </a:r>
          </a:p>
          <a:p>
            <a:pPr algn="just"/>
            <a:r>
              <a:rPr lang="it-IT" dirty="0"/>
              <a:t>La società descritta da Marx ed Engels è dominata da due grandi classi, la borghesia e il proletariato</a:t>
            </a:r>
          </a:p>
          <a:p>
            <a:pPr algn="just"/>
            <a:r>
              <a:rPr lang="it-IT" dirty="0"/>
              <a:t>In Inghilterra all’inizio dell’Ottocento erano nate le prime società di mutuo soccorso e i primi sindacati (le Trade </a:t>
            </a:r>
            <a:r>
              <a:rPr lang="it-IT" dirty="0" err="1"/>
              <a:t>Unions</a:t>
            </a:r>
            <a:r>
              <a:rPr lang="it-IT" dirty="0"/>
              <a:t>), che agiscono per mezzo dello sciopero</a:t>
            </a:r>
          </a:p>
        </p:txBody>
      </p:sp>
    </p:spTree>
    <p:extLst>
      <p:ext uri="{BB962C8B-B14F-4D97-AF65-F5344CB8AC3E}">
        <p14:creationId xmlns:p14="http://schemas.microsoft.com/office/powerpoint/2010/main" val="3494196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843D74C-CE2B-DFDD-2346-7B921D555E24}"/>
              </a:ext>
            </a:extLst>
          </p:cNvPr>
          <p:cNvSpPr>
            <a:spLocks noGrp="1"/>
          </p:cNvSpPr>
          <p:nvPr>
            <p:ph idx="1"/>
          </p:nvPr>
        </p:nvSpPr>
        <p:spPr>
          <a:xfrm>
            <a:off x="838200" y="787651"/>
            <a:ext cx="10515600" cy="5389312"/>
          </a:xfrm>
        </p:spPr>
        <p:txBody>
          <a:bodyPr/>
          <a:lstStyle/>
          <a:p>
            <a:pPr algn="just"/>
            <a:r>
              <a:rPr lang="it-IT" dirty="0"/>
              <a:t>Inizialmente organizzazioni sindacali e scioperi sono illegali, ma negli anni Venti dell’Ottocento in Gran Bretagna vengono progressivamente legalizzati</a:t>
            </a:r>
          </a:p>
          <a:p>
            <a:pPr algn="just"/>
            <a:r>
              <a:rPr lang="it-IT" dirty="0"/>
              <a:t>Nel resto d’Europa sindacati e scioperi saranno legalizzati a partire dagli anni Settanta dell’Ottocento</a:t>
            </a:r>
          </a:p>
          <a:p>
            <a:pPr algn="just"/>
            <a:r>
              <a:rPr lang="it-IT" dirty="0"/>
              <a:t>Se Marx ed Engels hanno colto in modo corretto la dinamica del conflitto di classe, hanno invece semplificato l’idea delle classi sociali, che in realtà non erano omogenee al loro interno come essi le avevano descritte</a:t>
            </a:r>
          </a:p>
          <a:p>
            <a:pPr algn="just"/>
            <a:r>
              <a:rPr lang="it-IT" dirty="0"/>
              <a:t>Esistono fra l’altro differenze nazionali e confessionali, oltre che rivalità all’interno della stessa «classe operaia»</a:t>
            </a:r>
          </a:p>
          <a:p>
            <a:endParaRPr lang="it-IT" dirty="0"/>
          </a:p>
        </p:txBody>
      </p:sp>
    </p:spTree>
    <p:extLst>
      <p:ext uri="{BB962C8B-B14F-4D97-AF65-F5344CB8AC3E}">
        <p14:creationId xmlns:p14="http://schemas.microsoft.com/office/powerpoint/2010/main" val="932382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153C6DD-5F4B-D537-49C2-6D15D08080D4}"/>
              </a:ext>
            </a:extLst>
          </p:cNvPr>
          <p:cNvSpPr>
            <a:spLocks noGrp="1"/>
          </p:cNvSpPr>
          <p:nvPr>
            <p:ph idx="1"/>
          </p:nvPr>
        </p:nvSpPr>
        <p:spPr>
          <a:xfrm>
            <a:off x="838200" y="688063"/>
            <a:ext cx="10515600" cy="5488900"/>
          </a:xfrm>
        </p:spPr>
        <p:txBody>
          <a:bodyPr>
            <a:normAutofit/>
          </a:bodyPr>
          <a:lstStyle/>
          <a:p>
            <a:pPr algn="just"/>
            <a:r>
              <a:rPr lang="it-IT" dirty="0"/>
              <a:t>Anche la struttura sociale interna alle due classi non è semplice ma complessa, con differenziazioni e articolazioni importanti</a:t>
            </a:r>
          </a:p>
          <a:p>
            <a:pPr algn="just"/>
            <a:r>
              <a:rPr lang="it-IT" dirty="0"/>
              <a:t>Nella «borghesia» ci sono gli imprenditori, i finanzieri, i liberi professionisti (notai, avvocati, medici, ingegneri), il «ceto medio» (funzionari e impiegati statali, dirigenti e impiegati di imprese private, maestri e insegnanti, commercianti e artigiani)</a:t>
            </a:r>
          </a:p>
          <a:p>
            <a:pPr algn="just"/>
            <a:r>
              <a:rPr lang="it-IT" dirty="0"/>
              <a:t>In ogni caso, l’Europa è ancora prevalentemente agricola</a:t>
            </a:r>
          </a:p>
          <a:p>
            <a:pPr algn="just"/>
            <a:r>
              <a:rPr lang="it-IT" dirty="0"/>
              <a:t>Le grandi proprietà terriere dominano soprattutto in Inghilterra, nella Penisola iberica, nell’Italia meridionale, nell’Europa centro-orientale e in Russia</a:t>
            </a:r>
          </a:p>
          <a:p>
            <a:pPr algn="just"/>
            <a:r>
              <a:rPr lang="it-IT" dirty="0"/>
              <a:t>In altre zone, come in Francia, domina la piccola proprietà contadina</a:t>
            </a:r>
          </a:p>
        </p:txBody>
      </p:sp>
    </p:spTree>
    <p:extLst>
      <p:ext uri="{BB962C8B-B14F-4D97-AF65-F5344CB8AC3E}">
        <p14:creationId xmlns:p14="http://schemas.microsoft.com/office/powerpoint/2010/main" val="2296368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14D94CD-C7BF-8CC9-F244-E9FD75CEBD65}"/>
              </a:ext>
            </a:extLst>
          </p:cNvPr>
          <p:cNvSpPr>
            <a:spLocks noGrp="1"/>
          </p:cNvSpPr>
          <p:nvPr>
            <p:ph idx="1"/>
          </p:nvPr>
        </p:nvSpPr>
        <p:spPr>
          <a:xfrm>
            <a:off x="838200" y="851026"/>
            <a:ext cx="10515600" cy="5325937"/>
          </a:xfrm>
        </p:spPr>
        <p:txBody>
          <a:bodyPr/>
          <a:lstStyle/>
          <a:p>
            <a:pPr algn="just"/>
            <a:r>
              <a:rPr lang="it-IT" dirty="0"/>
              <a:t>Dall’inizio dell’Ottocento fino agli anni Settanta del secolo, vengono progressivamente abolite le giurisdizioni feudali e la servitù della gleba</a:t>
            </a:r>
          </a:p>
          <a:p>
            <a:pPr algn="just"/>
            <a:r>
              <a:rPr lang="it-IT" dirty="0"/>
              <a:t>Progressivamente, in tutte le giurisdizioni, la nobiltà perde i propri tradizionali privilegi e tutti i cittadini diventano eguali davanti alla legge</a:t>
            </a:r>
          </a:p>
          <a:p>
            <a:pPr algn="just"/>
            <a:r>
              <a:rPr lang="it-IT" dirty="0"/>
              <a:t>Nonostante questo o proprio per questo i vari gruppi sociali tendono a voler rimarcare la differenza di status rispetto agli altri</a:t>
            </a:r>
          </a:p>
          <a:p>
            <a:endParaRPr lang="it-IT" dirty="0"/>
          </a:p>
        </p:txBody>
      </p:sp>
    </p:spTree>
    <p:extLst>
      <p:ext uri="{BB962C8B-B14F-4D97-AF65-F5344CB8AC3E}">
        <p14:creationId xmlns:p14="http://schemas.microsoft.com/office/powerpoint/2010/main" val="7820709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4D2E8A-1235-13AE-1B31-DC6CB850C7F3}"/>
              </a:ext>
            </a:extLst>
          </p:cNvPr>
          <p:cNvSpPr>
            <a:spLocks noGrp="1"/>
          </p:cNvSpPr>
          <p:nvPr>
            <p:ph type="title"/>
          </p:nvPr>
        </p:nvSpPr>
        <p:spPr/>
        <p:txBody>
          <a:bodyPr/>
          <a:lstStyle/>
          <a:p>
            <a:r>
              <a:rPr lang="it-IT" dirty="0"/>
              <a:t>Passioni e sentimenti</a:t>
            </a:r>
          </a:p>
        </p:txBody>
      </p:sp>
      <p:sp>
        <p:nvSpPr>
          <p:cNvPr id="3" name="Segnaposto contenuto 2">
            <a:extLst>
              <a:ext uri="{FF2B5EF4-FFF2-40B4-BE49-F238E27FC236}">
                <a16:creationId xmlns:a16="http://schemas.microsoft.com/office/drawing/2014/main" id="{7E3CF671-D16F-5529-1CC9-490D452219D7}"/>
              </a:ext>
            </a:extLst>
          </p:cNvPr>
          <p:cNvSpPr>
            <a:spLocks noGrp="1"/>
          </p:cNvSpPr>
          <p:nvPr>
            <p:ph idx="1"/>
          </p:nvPr>
        </p:nvSpPr>
        <p:spPr/>
        <p:txBody>
          <a:bodyPr/>
          <a:lstStyle/>
          <a:p>
            <a:pPr algn="just"/>
            <a:r>
              <a:rPr lang="it-IT" dirty="0"/>
              <a:t>Sempre più l’idea del matrimonio combinato dalle famiglie lascia spazio all’idea dell’amore romantico, basato sui sentimenti della coppia</a:t>
            </a:r>
          </a:p>
          <a:p>
            <a:pPr algn="just"/>
            <a:r>
              <a:rPr lang="it-IT" dirty="0"/>
              <a:t>Tuttavia, mentre il matrimonio tradizionale di stampo aristocratico contemplava le relazioni extraconiugali anche delle donne, il matrimonio affettivo borghese si basava su una rigorosa fedeltà da parte delle donne</a:t>
            </a:r>
          </a:p>
          <a:p>
            <a:pPr algn="just"/>
            <a:r>
              <a:rPr lang="it-IT" dirty="0"/>
              <a:t>Inoltre, il matrimonio borghese si basava sul riconoscimento da parte delle donne della superiorità morale e intellettuale dell’uomo</a:t>
            </a:r>
          </a:p>
        </p:txBody>
      </p:sp>
    </p:spTree>
    <p:extLst>
      <p:ext uri="{BB962C8B-B14F-4D97-AF65-F5344CB8AC3E}">
        <p14:creationId xmlns:p14="http://schemas.microsoft.com/office/powerpoint/2010/main" val="893162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80B3C02-1CAE-1F84-28E4-FB291F83C551}"/>
              </a:ext>
            </a:extLst>
          </p:cNvPr>
          <p:cNvSpPr>
            <a:spLocks noGrp="1"/>
          </p:cNvSpPr>
          <p:nvPr>
            <p:ph idx="1"/>
          </p:nvPr>
        </p:nvSpPr>
        <p:spPr>
          <a:xfrm>
            <a:off x="838200" y="679010"/>
            <a:ext cx="10515600" cy="5497953"/>
          </a:xfrm>
        </p:spPr>
        <p:txBody>
          <a:bodyPr/>
          <a:lstStyle/>
          <a:p>
            <a:pPr algn="just"/>
            <a:r>
              <a:rPr lang="it-IT" dirty="0"/>
              <a:t>Con l’appoggio delle truppe croate, l’esercito austriaco riesce a riprendere il controllo di Vienna</a:t>
            </a:r>
          </a:p>
          <a:p>
            <a:pPr algn="just"/>
            <a:r>
              <a:rPr lang="it-IT" dirty="0"/>
              <a:t>Nel dicembre 1848 l’imperatore Ferdinando I abdica a favore del nipote Francesco Giuseppe</a:t>
            </a:r>
          </a:p>
          <a:p>
            <a:pPr algn="just"/>
            <a:r>
              <a:rPr lang="it-IT" dirty="0"/>
              <a:t>Nel marzo 1849 l’Assemblea costituente imperiale viene sciolta dall’esercito</a:t>
            </a:r>
          </a:p>
          <a:p>
            <a:pPr algn="just"/>
            <a:r>
              <a:rPr lang="it-IT" dirty="0"/>
              <a:t>Nell’aprile del 1849 l’Assemblea nazionale ungherese proclama l’indipendenza dell’Ungheria</a:t>
            </a:r>
          </a:p>
          <a:p>
            <a:pPr algn="just"/>
            <a:r>
              <a:rPr lang="it-IT" dirty="0"/>
              <a:t>Con l’aiuto della Russia, l’Austria riesce a riconquistare l’Ungheria nell’agosto 1849</a:t>
            </a:r>
          </a:p>
          <a:p>
            <a:pPr algn="just"/>
            <a:r>
              <a:rPr lang="it-IT" dirty="0"/>
              <a:t>Nell’agosto 1849 anche Venezia viene riconquistata dagli austriaci</a:t>
            </a:r>
          </a:p>
        </p:txBody>
      </p:sp>
    </p:spTree>
    <p:extLst>
      <p:ext uri="{BB962C8B-B14F-4D97-AF65-F5344CB8AC3E}">
        <p14:creationId xmlns:p14="http://schemas.microsoft.com/office/powerpoint/2010/main" val="40635329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276A8E0-8F1F-46E9-7985-F1EDCA26EBBF}"/>
              </a:ext>
            </a:extLst>
          </p:cNvPr>
          <p:cNvSpPr>
            <a:spLocks noGrp="1"/>
          </p:cNvSpPr>
          <p:nvPr>
            <p:ph idx="1"/>
          </p:nvPr>
        </p:nvSpPr>
        <p:spPr>
          <a:xfrm>
            <a:off x="838200" y="688063"/>
            <a:ext cx="10515600" cy="5488900"/>
          </a:xfrm>
        </p:spPr>
        <p:txBody>
          <a:bodyPr>
            <a:normAutofit fontScale="92500"/>
          </a:bodyPr>
          <a:lstStyle/>
          <a:p>
            <a:pPr algn="just"/>
            <a:r>
              <a:rPr lang="it-IT" dirty="0"/>
              <a:t>Mentre i ragazzi studiano per imparare una professione, le ragazze hanno l’obiettivo di diventare madri rispettabili</a:t>
            </a:r>
          </a:p>
          <a:p>
            <a:pPr algn="just"/>
            <a:r>
              <a:rPr lang="it-IT" dirty="0"/>
              <a:t>Anche l’abbigliamento evidenzia delle asimmetrie di genere: gli abiti degli uomini sono pratici e austeri, pensati per essere funzionali all’attività lavorativa, gli abiti delle donne invece sono piuttosto ingombranti e vistosi</a:t>
            </a:r>
          </a:p>
          <a:p>
            <a:pPr algn="just"/>
            <a:r>
              <a:rPr lang="it-IT" dirty="0"/>
              <a:t>Gli interni domestici sono strutturati intorno al salotto, un ambiente riservato alla socialità domestica e all’incontro con gli ospiti esterni</a:t>
            </a:r>
          </a:p>
          <a:p>
            <a:pPr algn="just"/>
            <a:r>
              <a:rPr lang="it-IT" dirty="0"/>
              <a:t>Nelle famiglie contadine e operaie invece le donne lavorano fuori casa, venendo retribuite però sempre molto meno degli uomini</a:t>
            </a:r>
          </a:p>
          <a:p>
            <a:pPr algn="just"/>
            <a:r>
              <a:rPr lang="it-IT" dirty="0"/>
              <a:t>Le donne borghesi, per i lavori di casa, si avvalgono delle domestiche</a:t>
            </a:r>
          </a:p>
          <a:p>
            <a:pPr algn="just"/>
            <a:r>
              <a:rPr lang="it-IT" dirty="0"/>
              <a:t>Tutti gli uomini di casa, padre e figli, sono esentati da ogni tipo di lavoro domestico</a:t>
            </a:r>
          </a:p>
        </p:txBody>
      </p:sp>
    </p:spTree>
    <p:extLst>
      <p:ext uri="{BB962C8B-B14F-4D97-AF65-F5344CB8AC3E}">
        <p14:creationId xmlns:p14="http://schemas.microsoft.com/office/powerpoint/2010/main" val="14412821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94C9742-89E5-CE16-5A73-DA30BF4C45AE}"/>
              </a:ext>
            </a:extLst>
          </p:cNvPr>
          <p:cNvSpPr>
            <a:spLocks noGrp="1"/>
          </p:cNvSpPr>
          <p:nvPr>
            <p:ph idx="1"/>
          </p:nvPr>
        </p:nvSpPr>
        <p:spPr>
          <a:xfrm>
            <a:off x="838200" y="724277"/>
            <a:ext cx="10515600" cy="5452686"/>
          </a:xfrm>
        </p:spPr>
        <p:txBody>
          <a:bodyPr/>
          <a:lstStyle/>
          <a:p>
            <a:pPr algn="just"/>
            <a:r>
              <a:rPr lang="it-IT" dirty="0"/>
              <a:t>La morale sessuale borghese invita a diffidare dell’erotismo e della sessualità, in quanto in un’ordinata vita familiare la finalità principale dell’incontro sessuale è la procreazione</a:t>
            </a:r>
          </a:p>
          <a:p>
            <a:pPr algn="just"/>
            <a:r>
              <a:rPr lang="it-IT" dirty="0"/>
              <a:t>Il piacere sessuale viene relegato, per gli uomini, ai postriboli</a:t>
            </a:r>
          </a:p>
          <a:p>
            <a:pPr algn="just"/>
            <a:r>
              <a:rPr lang="it-IT" dirty="0"/>
              <a:t>Esisteva quindi una profonda contraddizione tra il mito delle passioni romantiche e la realtà di una morale che spingeva a rimuovere la passione erotica</a:t>
            </a:r>
          </a:p>
          <a:p>
            <a:pPr algn="just"/>
            <a:r>
              <a:rPr lang="it-IT" dirty="0"/>
              <a:t>Se l’adulterio nel Settecento aristocratico era accettato, nell’Ottocento borghese è vissuto con senso di colpa</a:t>
            </a:r>
          </a:p>
          <a:p>
            <a:pPr algn="just"/>
            <a:r>
              <a:rPr lang="it-IT" dirty="0"/>
              <a:t>In ogni caso, la giurisprudenza e la morale sono molto più comprensive verso l’adulterio maschile piuttosto che verso l’adulterio femminile</a:t>
            </a:r>
          </a:p>
        </p:txBody>
      </p:sp>
    </p:spTree>
    <p:extLst>
      <p:ext uri="{BB962C8B-B14F-4D97-AF65-F5344CB8AC3E}">
        <p14:creationId xmlns:p14="http://schemas.microsoft.com/office/powerpoint/2010/main" val="3147152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BBCD382-C841-85AD-7E67-322987A66190}"/>
              </a:ext>
            </a:extLst>
          </p:cNvPr>
          <p:cNvSpPr>
            <a:spLocks noGrp="1"/>
          </p:cNvSpPr>
          <p:nvPr>
            <p:ph idx="1"/>
          </p:nvPr>
        </p:nvSpPr>
        <p:spPr>
          <a:xfrm>
            <a:off x="838200" y="688063"/>
            <a:ext cx="10515600" cy="5488900"/>
          </a:xfrm>
        </p:spPr>
        <p:txBody>
          <a:bodyPr/>
          <a:lstStyle/>
          <a:p>
            <a:pPr algn="just"/>
            <a:r>
              <a:rPr lang="it-IT" dirty="0"/>
              <a:t>Per tutelare «l’onore» familiare i maschi ricorrono al duello, una pratica di ascendenza aristocratica-feudale, che, pur proibita, viene di fatto largamente tollerata</a:t>
            </a:r>
          </a:p>
          <a:p>
            <a:pPr algn="just"/>
            <a:r>
              <a:rPr lang="it-IT" dirty="0"/>
              <a:t>La società borghese ottocentesca ha una sorta di attrazione per la morte, spesso vissuta come morte eroica per la patria, o celebrata dalla letteratura romantica</a:t>
            </a:r>
          </a:p>
          <a:p>
            <a:pPr algn="just"/>
            <a:r>
              <a:rPr lang="it-IT" dirty="0"/>
              <a:t>Esistono tuttavia donne controcorrente, intellettuali e scrittrici, come Mary </a:t>
            </a:r>
            <a:r>
              <a:rPr lang="it-IT" dirty="0" err="1"/>
              <a:t>Wollstonecraft</a:t>
            </a:r>
            <a:r>
              <a:rPr lang="it-IT" dirty="0"/>
              <a:t>, autrice de la </a:t>
            </a:r>
            <a:r>
              <a:rPr lang="it-IT" i="1" dirty="0"/>
              <a:t>Rivendicazione dei diritti della donna</a:t>
            </a:r>
            <a:r>
              <a:rPr lang="it-IT" dirty="0"/>
              <a:t> (1792), Olympe de Gouges, autrice della </a:t>
            </a:r>
            <a:r>
              <a:rPr lang="it-IT" i="1" dirty="0"/>
              <a:t>Dichiarazione dei diritti della donna e della cittadina</a:t>
            </a:r>
            <a:r>
              <a:rPr lang="it-IT" dirty="0"/>
              <a:t>, Jane Austen, Aurore Dupin (George Sand) e altre</a:t>
            </a:r>
          </a:p>
          <a:p>
            <a:endParaRPr lang="it-IT" dirty="0"/>
          </a:p>
        </p:txBody>
      </p:sp>
    </p:spTree>
    <p:extLst>
      <p:ext uri="{BB962C8B-B14F-4D97-AF65-F5344CB8AC3E}">
        <p14:creationId xmlns:p14="http://schemas.microsoft.com/office/powerpoint/2010/main" val="36553904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761558-FC5C-ABBD-BC6D-0E8532DD7811}"/>
              </a:ext>
            </a:extLst>
          </p:cNvPr>
          <p:cNvSpPr>
            <a:spLocks noGrp="1"/>
          </p:cNvSpPr>
          <p:nvPr>
            <p:ph type="title"/>
          </p:nvPr>
        </p:nvSpPr>
        <p:spPr/>
        <p:txBody>
          <a:bodyPr/>
          <a:lstStyle/>
          <a:p>
            <a:r>
              <a:rPr lang="it-IT" dirty="0"/>
              <a:t>Il modello parlamentare: il Regno Unito di Gran Bretagna e Irlanda</a:t>
            </a:r>
          </a:p>
        </p:txBody>
      </p:sp>
      <p:sp>
        <p:nvSpPr>
          <p:cNvPr id="3" name="Segnaposto contenuto 2">
            <a:extLst>
              <a:ext uri="{FF2B5EF4-FFF2-40B4-BE49-F238E27FC236}">
                <a16:creationId xmlns:a16="http://schemas.microsoft.com/office/drawing/2014/main" id="{A744BEB7-558A-E3C1-9E7D-79689BDC736D}"/>
              </a:ext>
            </a:extLst>
          </p:cNvPr>
          <p:cNvSpPr>
            <a:spLocks noGrp="1"/>
          </p:cNvSpPr>
          <p:nvPr>
            <p:ph idx="1"/>
          </p:nvPr>
        </p:nvSpPr>
        <p:spPr/>
        <p:txBody>
          <a:bodyPr/>
          <a:lstStyle/>
          <a:p>
            <a:pPr algn="just"/>
            <a:r>
              <a:rPr lang="it-IT" dirty="0"/>
              <a:t>Nel panorama europeo caratterizzato da cicli rivoluzionari periodici, il Regno Unito si caratterizza per la sua stabilità, basata sulla diarchia re-parlamento</a:t>
            </a:r>
          </a:p>
          <a:p>
            <a:pPr algn="just"/>
            <a:r>
              <a:rPr lang="it-IT" dirty="0"/>
              <a:t>Il quadro politico britannico è caratterizzato dal dominio del partito tory, che più convintamente ha combattuto la Francia rivoluzionaria e poi napoleonica</a:t>
            </a:r>
          </a:p>
          <a:p>
            <a:pPr algn="just"/>
            <a:r>
              <a:rPr lang="it-IT" dirty="0"/>
              <a:t>Le </a:t>
            </a:r>
            <a:r>
              <a:rPr lang="it-IT" dirty="0" err="1"/>
              <a:t>corn</a:t>
            </a:r>
            <a:r>
              <a:rPr lang="it-IT" dirty="0"/>
              <a:t> </a:t>
            </a:r>
            <a:r>
              <a:rPr lang="it-IT" dirty="0" err="1"/>
              <a:t>laws</a:t>
            </a:r>
            <a:r>
              <a:rPr lang="it-IT" dirty="0"/>
              <a:t> (leggi sul grano) del 1815, volute dal governo tory, aumentano i dazi di importazione sui cerali stranieri, favorendo gli interessi dei grandi proprietari terrieri britannici</a:t>
            </a:r>
          </a:p>
        </p:txBody>
      </p:sp>
    </p:spTree>
    <p:extLst>
      <p:ext uri="{BB962C8B-B14F-4D97-AF65-F5344CB8AC3E}">
        <p14:creationId xmlns:p14="http://schemas.microsoft.com/office/powerpoint/2010/main" val="2462863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77D42C4-02C3-E516-910B-B18347198F84}"/>
              </a:ext>
            </a:extLst>
          </p:cNvPr>
          <p:cNvSpPr>
            <a:spLocks noGrp="1"/>
          </p:cNvSpPr>
          <p:nvPr>
            <p:ph idx="1"/>
          </p:nvPr>
        </p:nvSpPr>
        <p:spPr>
          <a:xfrm>
            <a:off x="838200" y="642796"/>
            <a:ext cx="10515600" cy="5534167"/>
          </a:xfrm>
        </p:spPr>
        <p:txBody>
          <a:bodyPr>
            <a:normAutofit lnSpcReduction="10000"/>
          </a:bodyPr>
          <a:lstStyle/>
          <a:p>
            <a:pPr algn="just"/>
            <a:r>
              <a:rPr lang="it-IT" dirty="0"/>
              <a:t>Una repubblica romana, proclamata nel febbraio 1849 dopo la fuga di Pio IX, guidata da un triumvirato capeggiato da Mazzini, viene sciolta per intervento francese nel luglio 1849</a:t>
            </a:r>
          </a:p>
          <a:p>
            <a:pPr algn="just"/>
            <a:r>
              <a:rPr lang="it-IT" dirty="0"/>
              <a:t>Alla fine del biennio rivoluzionario 1848-49 in Italia, solo il Regno di Sardegna conserverà una costituzione (lo Statuto Albertino) e un parlamento con una Camera elettiva</a:t>
            </a:r>
          </a:p>
          <a:p>
            <a:pPr algn="just"/>
            <a:r>
              <a:rPr lang="it-IT" dirty="0"/>
              <a:t>Negli Stati tedeschi, l’Assemblea di Francoforte aveva deciso di risolvere la questione nazionale in base al modello «piccolo-tedesco», che cioè escludeva gli stati tedeschi dell’Impero austriaco e si centrava invece sul Regno di Prussia e gli stati tedeschi del Nord</a:t>
            </a:r>
          </a:p>
          <a:p>
            <a:pPr algn="just"/>
            <a:r>
              <a:rPr lang="it-IT" dirty="0"/>
              <a:t>Il re di Prussia Federico Guglielmo IV, a cui l’Assemblea aveva offerto la corona di questo Regno federale tedesco, rifiuta e nel maggio 1848 l’Assemblea di Francoforte è sciolta</a:t>
            </a:r>
          </a:p>
        </p:txBody>
      </p:sp>
    </p:spTree>
    <p:extLst>
      <p:ext uri="{BB962C8B-B14F-4D97-AF65-F5344CB8AC3E}">
        <p14:creationId xmlns:p14="http://schemas.microsoft.com/office/powerpoint/2010/main" val="1331150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AEE6E2-6F4B-FCC6-ECC2-6818FD7F91DD}"/>
              </a:ext>
            </a:extLst>
          </p:cNvPr>
          <p:cNvSpPr>
            <a:spLocks noGrp="1"/>
          </p:cNvSpPr>
          <p:nvPr>
            <p:ph type="title"/>
          </p:nvPr>
        </p:nvSpPr>
        <p:spPr>
          <a:xfrm>
            <a:off x="838200" y="365126"/>
            <a:ext cx="10515600" cy="458740"/>
          </a:xfrm>
        </p:spPr>
        <p:txBody>
          <a:bodyPr>
            <a:normAutofit/>
          </a:bodyPr>
          <a:lstStyle/>
          <a:p>
            <a:pPr algn="ctr"/>
            <a:r>
              <a:rPr lang="it-IT" sz="2400" dirty="0"/>
              <a:t>Carta etnica dell’Impero austriaco</a:t>
            </a:r>
          </a:p>
        </p:txBody>
      </p:sp>
      <p:pic>
        <p:nvPicPr>
          <p:cNvPr id="1026" name="Picture 2" descr="Austria 1848">
            <a:extLst>
              <a:ext uri="{FF2B5EF4-FFF2-40B4-BE49-F238E27FC236}">
                <a16:creationId xmlns:a16="http://schemas.microsoft.com/office/drawing/2014/main" id="{78810961-28FE-CFCF-C658-E8C7CD76319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87184" y="752451"/>
            <a:ext cx="6417631" cy="5353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4402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E4BD1-D4BD-50B6-D13B-E3CFC7F5ED02}"/>
              </a:ext>
            </a:extLst>
          </p:cNvPr>
          <p:cNvSpPr>
            <a:spLocks noGrp="1"/>
          </p:cNvSpPr>
          <p:nvPr>
            <p:ph type="title"/>
          </p:nvPr>
        </p:nvSpPr>
        <p:spPr>
          <a:xfrm>
            <a:off x="838200" y="365125"/>
            <a:ext cx="10515600" cy="748451"/>
          </a:xfrm>
        </p:spPr>
        <p:txBody>
          <a:bodyPr>
            <a:normAutofit/>
          </a:bodyPr>
          <a:lstStyle/>
          <a:p>
            <a:pPr algn="ctr"/>
            <a:r>
              <a:rPr lang="it-IT" sz="2400" dirty="0"/>
              <a:t>Le rivoluzioni del 1848-49</a:t>
            </a:r>
          </a:p>
        </p:txBody>
      </p:sp>
      <p:pic>
        <p:nvPicPr>
          <p:cNvPr id="1026" name="Picture 2" descr="Ripasso Facile: RIASSUNTO PRIMA GUERRA D'INDIPENDENZA">
            <a:extLst>
              <a:ext uri="{FF2B5EF4-FFF2-40B4-BE49-F238E27FC236}">
                <a16:creationId xmlns:a16="http://schemas.microsoft.com/office/drawing/2014/main" id="{E36EA207-1919-F3A8-A8F3-6810E2AC156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039736" y="1113576"/>
            <a:ext cx="6112527" cy="50633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0492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20A64DE-EC6D-4E86-3EC7-CB5E7E88C727}"/>
              </a:ext>
            </a:extLst>
          </p:cNvPr>
          <p:cNvSpPr>
            <a:spLocks noGrp="1"/>
          </p:cNvSpPr>
          <p:nvPr>
            <p:ph idx="1"/>
          </p:nvPr>
        </p:nvSpPr>
        <p:spPr>
          <a:xfrm>
            <a:off x="838200" y="724277"/>
            <a:ext cx="10515600" cy="5452686"/>
          </a:xfrm>
        </p:spPr>
        <p:txBody>
          <a:bodyPr>
            <a:normAutofit lnSpcReduction="10000"/>
          </a:bodyPr>
          <a:lstStyle/>
          <a:p>
            <a:pPr algn="just"/>
            <a:r>
              <a:rPr lang="it-IT" dirty="0"/>
              <a:t>La caratteristica delle rivoluzioni della prima metà dell’Ottocento rispetto a quelle dei secoli precedenti è che al centro non c’era più la questione fiscale ma la questione della sovranità politica</a:t>
            </a:r>
          </a:p>
          <a:p>
            <a:pPr algn="just"/>
            <a:r>
              <a:rPr lang="it-IT" dirty="0"/>
              <a:t>L’idea è che la sovranità deve essere affidata al «popolo»</a:t>
            </a:r>
          </a:p>
          <a:p>
            <a:pPr algn="just"/>
            <a:r>
              <a:rPr lang="it-IT" dirty="0"/>
              <a:t>Il «popolo» di cui si parla però è esclusivamente la parte maschile della popolazione: nessuna costituzione dell’epoca contemplava l’esercizio dei diritti politici da parte delle donne</a:t>
            </a:r>
          </a:p>
          <a:p>
            <a:pPr algn="just"/>
            <a:r>
              <a:rPr lang="it-IT" dirty="0"/>
              <a:t>Proprio durante il 1848-49 si rende evidente il fatto che la categoria di «popolo» indistinto è un’astrazione, perché il «popolo» a sua volta si divide per contrapposti interessi sociali e di classe</a:t>
            </a:r>
          </a:p>
          <a:p>
            <a:pPr algn="just"/>
            <a:r>
              <a:rPr lang="it-IT" dirty="0"/>
              <a:t>L’idea di «nazione» inoltre sempre più si caratterizza per un antagonismo nei confronti delle «altre» nazioni percepite come nemiche: l’idea mazziniana della «fratellanza» fra le nazioni sembra ormai tramontata</a:t>
            </a:r>
          </a:p>
        </p:txBody>
      </p:sp>
    </p:spTree>
    <p:extLst>
      <p:ext uri="{BB962C8B-B14F-4D97-AF65-F5344CB8AC3E}">
        <p14:creationId xmlns:p14="http://schemas.microsoft.com/office/powerpoint/2010/main" val="2002996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2AB35A-82CA-A3F6-E90D-003AF33175E3}"/>
              </a:ext>
            </a:extLst>
          </p:cNvPr>
          <p:cNvSpPr>
            <a:spLocks noGrp="1"/>
          </p:cNvSpPr>
          <p:nvPr>
            <p:ph type="title"/>
          </p:nvPr>
        </p:nvSpPr>
        <p:spPr/>
        <p:txBody>
          <a:bodyPr/>
          <a:lstStyle/>
          <a:p>
            <a:r>
              <a:rPr lang="it-IT" dirty="0"/>
              <a:t>Un’era di progresso</a:t>
            </a:r>
          </a:p>
        </p:txBody>
      </p:sp>
      <p:sp>
        <p:nvSpPr>
          <p:cNvPr id="3" name="Segnaposto contenuto 2">
            <a:extLst>
              <a:ext uri="{FF2B5EF4-FFF2-40B4-BE49-F238E27FC236}">
                <a16:creationId xmlns:a16="http://schemas.microsoft.com/office/drawing/2014/main" id="{AB2F359C-7686-457D-7635-4CC88BC75AC7}"/>
              </a:ext>
            </a:extLst>
          </p:cNvPr>
          <p:cNvSpPr>
            <a:spLocks noGrp="1"/>
          </p:cNvSpPr>
          <p:nvPr>
            <p:ph idx="1"/>
          </p:nvPr>
        </p:nvSpPr>
        <p:spPr/>
        <p:txBody>
          <a:bodyPr/>
          <a:lstStyle/>
          <a:p>
            <a:pPr algn="just"/>
            <a:r>
              <a:rPr lang="it-IT" dirty="0"/>
              <a:t>Nel corso dell’Ottocento aumenta il numero di strade pavimentate e percorribili in carrozza</a:t>
            </a:r>
          </a:p>
          <a:p>
            <a:pPr algn="just"/>
            <a:r>
              <a:rPr lang="it-IT" dirty="0"/>
              <a:t>Fra il 1825 e il 1880 la rete ferroviaria europea passa da 2000 km complessivi a più di 100.000 km, con una concentrazione nel Regno Unito e nell’Europa centro-settentrionale</a:t>
            </a:r>
          </a:p>
          <a:p>
            <a:pPr algn="just"/>
            <a:r>
              <a:rPr lang="it-IT" dirty="0"/>
              <a:t>I tempi e i costi degli spostamenti di persone e merci si riducono drasticamente</a:t>
            </a:r>
          </a:p>
          <a:p>
            <a:pPr algn="just"/>
            <a:r>
              <a:rPr lang="it-IT" dirty="0"/>
              <a:t>Le industrie che vengono maggiormente stimolate da ferrovie e ponti sono quelle siderurgiche, meccaniche e del legname</a:t>
            </a:r>
          </a:p>
        </p:txBody>
      </p:sp>
    </p:spTree>
    <p:extLst>
      <p:ext uri="{BB962C8B-B14F-4D97-AF65-F5344CB8AC3E}">
        <p14:creationId xmlns:p14="http://schemas.microsoft.com/office/powerpoint/2010/main" val="2766027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745F0EB-1F0E-DEB9-3D47-94D2C4EAB0C6}"/>
              </a:ext>
            </a:extLst>
          </p:cNvPr>
          <p:cNvSpPr>
            <a:spLocks noGrp="1"/>
          </p:cNvSpPr>
          <p:nvPr>
            <p:ph idx="1"/>
          </p:nvPr>
        </p:nvSpPr>
        <p:spPr>
          <a:xfrm>
            <a:off x="838200" y="832919"/>
            <a:ext cx="10515600" cy="5344044"/>
          </a:xfrm>
        </p:spPr>
        <p:txBody>
          <a:bodyPr/>
          <a:lstStyle/>
          <a:p>
            <a:pPr algn="just"/>
            <a:r>
              <a:rPr lang="it-IT" dirty="0"/>
              <a:t>Al centro di questo meccanismo sta la macchina a vapore e quindi la produzione di carbone</a:t>
            </a:r>
          </a:p>
          <a:p>
            <a:pPr algn="just"/>
            <a:r>
              <a:rPr lang="it-IT" dirty="0"/>
              <a:t>Vengono migliorati i sistemi di produzione dell’acciaio, più flessibile e resistente di ferro e ghisa</a:t>
            </a:r>
          </a:p>
          <a:p>
            <a:pPr algn="just"/>
            <a:r>
              <a:rPr lang="it-IT" dirty="0"/>
              <a:t>Nelle città si concentrano le industrie, in particolare siderurgiche e tessili, e vi lavorano operai spesso giunti dalle campagne</a:t>
            </a:r>
          </a:p>
          <a:p>
            <a:pPr algn="just"/>
            <a:r>
              <a:rPr lang="it-IT" dirty="0"/>
              <a:t>Gli operai vivono in sobborghi industriali delle grandi città in condizioni di vita pessime</a:t>
            </a:r>
          </a:p>
          <a:p>
            <a:pPr algn="just"/>
            <a:r>
              <a:rPr lang="it-IT" dirty="0"/>
              <a:t>Vengono sfruttati anche i bambini</a:t>
            </a:r>
          </a:p>
          <a:p>
            <a:pPr algn="just"/>
            <a:r>
              <a:rPr lang="it-IT" dirty="0"/>
              <a:t>I tassi di mortalità nei quartieri operai sono molto alti</a:t>
            </a:r>
          </a:p>
        </p:txBody>
      </p:sp>
    </p:spTree>
    <p:extLst>
      <p:ext uri="{BB962C8B-B14F-4D97-AF65-F5344CB8AC3E}">
        <p14:creationId xmlns:p14="http://schemas.microsoft.com/office/powerpoint/2010/main" val="1884668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E23924-3BF4-5C78-8D51-894E3803ACF3}"/>
              </a:ext>
            </a:extLst>
          </p:cNvPr>
          <p:cNvSpPr>
            <a:spLocks noGrp="1"/>
          </p:cNvSpPr>
          <p:nvPr>
            <p:ph type="title"/>
          </p:nvPr>
        </p:nvSpPr>
        <p:spPr>
          <a:xfrm>
            <a:off x="838200" y="365126"/>
            <a:ext cx="10515600" cy="974788"/>
          </a:xfrm>
        </p:spPr>
        <p:txBody>
          <a:bodyPr>
            <a:normAutofit/>
          </a:bodyPr>
          <a:lstStyle/>
          <a:p>
            <a:pPr algn="ctr"/>
            <a:r>
              <a:rPr lang="it-IT" sz="2400" dirty="0"/>
              <a:t>Le ferrovie in Europa</a:t>
            </a:r>
          </a:p>
        </p:txBody>
      </p:sp>
      <p:pic>
        <p:nvPicPr>
          <p:cNvPr id="4098" name="Picture 2" descr="Lo sviluppo della rete ferroviaria in Europa (1850-70)">
            <a:extLst>
              <a:ext uri="{FF2B5EF4-FFF2-40B4-BE49-F238E27FC236}">
                <a16:creationId xmlns:a16="http://schemas.microsoft.com/office/drawing/2014/main" id="{85E07B8E-BF70-8A7C-7840-D7F91FB5385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28975" y="1519238"/>
            <a:ext cx="5734050" cy="4363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9702592"/>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1897</Words>
  <Application>Microsoft Office PowerPoint</Application>
  <PresentationFormat>Widescreen</PresentationFormat>
  <Paragraphs>89</Paragraphs>
  <Slides>23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23</vt:i4>
      </vt:variant>
    </vt:vector>
  </HeadingPairs>
  <TitlesOfParts>
    <vt:vector size="27" baseType="lpstr">
      <vt:lpstr>Aptos</vt:lpstr>
      <vt:lpstr>Aptos Display</vt:lpstr>
      <vt:lpstr>Arial</vt:lpstr>
      <vt:lpstr>1_Tema di Office</vt:lpstr>
      <vt:lpstr>Presentazione standard di PowerPoint</vt:lpstr>
      <vt:lpstr>Presentazione standard di PowerPoint</vt:lpstr>
      <vt:lpstr>Presentazione standard di PowerPoint</vt:lpstr>
      <vt:lpstr>Carta etnica dell’Impero austriaco</vt:lpstr>
      <vt:lpstr>Le rivoluzioni del 1848-49</vt:lpstr>
      <vt:lpstr>Presentazione standard di PowerPoint</vt:lpstr>
      <vt:lpstr>Un’era di progresso</vt:lpstr>
      <vt:lpstr>Presentazione standard di PowerPoint</vt:lpstr>
      <vt:lpstr>Le ferrovie in Europa</vt:lpstr>
      <vt:lpstr>Crescita della popolazione</vt:lpstr>
      <vt:lpstr>Presentazione standard di PowerPoint</vt:lpstr>
      <vt:lpstr>Presentazione standard di PowerPoint</vt:lpstr>
      <vt:lpstr>Presentazione standard di PowerPoint</vt:lpstr>
      <vt:lpstr>Presentazione standard di PowerPoint</vt:lpstr>
      <vt:lpstr>Le classi sociali</vt:lpstr>
      <vt:lpstr>Presentazione standard di PowerPoint</vt:lpstr>
      <vt:lpstr>Presentazione standard di PowerPoint</vt:lpstr>
      <vt:lpstr>Presentazione standard di PowerPoint</vt:lpstr>
      <vt:lpstr>Passioni e sentimenti</vt:lpstr>
      <vt:lpstr>Presentazione standard di PowerPoint</vt:lpstr>
      <vt:lpstr>Presentazione standard di PowerPoint</vt:lpstr>
      <vt:lpstr>Presentazione standard di PowerPoint</vt:lpstr>
      <vt:lpstr>Il modello parlamentare: il Regno Unito di Gran Bretagna e Irlanda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2025-03-22T12:23:28Z</dcterms:created>
  <dcterms:modified xsi:type="dcterms:W3CDTF">2025-03-22T12:24:08Z</dcterms:modified>
</cp:coreProperties>
</file>