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1" r:id="rId4"/>
    <p:sldId id="287" r:id="rId5"/>
    <p:sldId id="276" r:id="rId6"/>
    <p:sldId id="278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9" r:id="rId17"/>
    <p:sldId id="298" r:id="rId18"/>
    <p:sldId id="300" r:id="rId19"/>
    <p:sldId id="301" r:id="rId20"/>
    <p:sldId id="304" r:id="rId21"/>
    <p:sldId id="302" r:id="rId22"/>
    <p:sldId id="305" r:id="rId23"/>
    <p:sldId id="306" r:id="rId24"/>
    <p:sldId id="307" r:id="rId25"/>
    <p:sldId id="308" r:id="rId26"/>
    <p:sldId id="303" r:id="rId27"/>
    <p:sldId id="309" r:id="rId28"/>
    <p:sldId id="310" r:id="rId29"/>
    <p:sldId id="311" r:id="rId30"/>
    <p:sldId id="312" r:id="rId31"/>
    <p:sldId id="314" r:id="rId32"/>
    <p:sldId id="315" r:id="rId33"/>
    <p:sldId id="316" r:id="rId34"/>
    <p:sldId id="317" r:id="rId35"/>
    <p:sldId id="318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D0F18-C07D-6C5D-581C-C59ED0249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6A9F6F-FDFE-86A9-35F6-AA43A8A01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7E8595-14A5-1024-E9A3-46885BF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1A5C24-250D-8986-CF0B-2F51D9F1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F82F26-F902-3110-B62E-FD3BB3E1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5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98619-99EC-8173-6C9E-A28D7D55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0AE81F-B22B-394A-2FD3-DB2C90890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ACB51-12AA-EF6D-6F6A-ABC98D9B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5841E0-95E9-A57C-1149-352D422F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F54957-EA83-0091-FB50-CA8CEFBE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63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C54654-B10A-5998-650F-6993390EC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3AAE24-1902-642F-4502-A6EE24068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6016A-AEDE-53BD-3D3F-1791D062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CFA95C-C821-052B-C204-A02272F9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16744-2AF2-45FD-B9CF-6C28A991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2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AC4F8-E567-CA6D-406C-C0CB61EF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020093-0B82-39B6-93C3-649BB895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6F1664-D948-F11B-CA8C-927AB6E3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27AFD4-417A-2AB3-2A36-F617D7BD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A79BC-588A-0737-A078-49EAAE6F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12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FADD4F-9E7A-6D2C-292B-723CAEF5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755FBC-EA75-CB62-87B1-C1EEAA99C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353B3-B679-F547-C0F8-F1D3470C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929F1C-3AA6-9591-A947-90C34A0F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F8B884-A372-01F9-FD9C-5F96A3A8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6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F8B3CF-26B6-3EE3-B54D-8907AE47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F02BE8-7B43-11D7-E8EC-3CC421D2E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4BCCB9-735C-838F-EE91-43569B17B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42FFD3-729C-2F61-0B69-DBB984FD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2589FB-B299-02AE-019B-1EA9290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0377F1-F606-177E-AE98-344627F3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46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3FFD21-6FDB-693F-44E0-794F4995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ED583-ED8F-22E7-1BD5-19DDD1D7C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E99687-0023-5683-BCEF-DFB8B450B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3C7537-DB52-8B46-6B23-03B13DDEB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BEE2F0-2A44-4A43-CE77-5427267E7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4E3E01A-2AB1-861B-5CBE-4F1979FF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D5E9B7-55DF-8B33-4BAA-92D574E1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3B2E01-8B83-79D0-91F5-90AC90E0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06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44CC3-A358-3861-90B8-53C5EA1E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1B401F-CC02-C79A-B63E-F789BFEE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DC24DA-C2CA-C301-2A9D-4DAB8152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815868-A7EB-26FE-C28C-D41A876A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44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405F7D9-7A07-6CA9-DE44-AC0C7C6A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85FEA3-C7D7-B826-02A3-CA2C9B28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5952A1-A180-A5F3-A55D-2448BDF4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21E40-A038-81D6-CA71-95FC316C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FE98D-3BBF-9358-277A-1DE2F7E68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639CD3-1F6A-E98B-2EA9-D3744DEE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B37824-F498-531E-4974-FBAFBB63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6E545A-AA8E-D247-5B9D-2128BA1C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9AE2EB-C253-9EEC-464A-19DF4A12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93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9B13F-D944-3D57-417C-E549E7F1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721F41-651D-B79C-632D-C5691A712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246B81-E5E4-7EAD-062C-4C493B78D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2FBEBA-269A-569A-E8A2-5108A5A3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C5812A-C104-2E69-D184-A122051A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E19671-C496-996F-2DEB-CAD6D9DD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6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A1EB74-3B59-E591-8F13-DAB25F2A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C8E32-6F2C-04CE-3A81-1C49E3F0A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549424-7E65-3BB4-AAEC-5AB78F63C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3EEB-E912-428F-99D9-1DD9946C887D}" type="datetimeFigureOut">
              <a:rPr lang="it-IT" smtClean="0"/>
              <a:t>19/03/2025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269284-9F7A-FFDB-44CD-59A60356A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B417F8-4E2B-72B1-C8CD-77E110EC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8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corriere.it/salute/dizionario/malformazione/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orriere.it/salute/dizionario/ernia/" TargetMode="External"/><Relationship Id="rId5" Type="http://schemas.openxmlformats.org/officeDocument/2006/relationships/hyperlink" Target="https://www.corriere.it/salute/dizionario/stomaco/" TargetMode="External"/><Relationship Id="rId4" Type="http://schemas.openxmlformats.org/officeDocument/2006/relationships/hyperlink" Target="https://www.corriere.it/salute/dizionario/esofago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FF5339-0389-7C2A-C3D2-DCFB71669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35"/>
            <a:ext cx="9144000" cy="2387600"/>
          </a:xfrm>
        </p:spPr>
        <p:txBody>
          <a:bodyPr/>
          <a:lstStyle/>
          <a:p>
            <a:r>
              <a:rPr lang="it-IT" dirty="0" smtClean="0"/>
              <a:t>Ernie diaframmatiche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D6A3D5-6BBD-A406-DBCE-3FC2F108C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3840"/>
            <a:ext cx="9144000" cy="371446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Prof. Silvia Palmisano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68636F6-06B0-3D2F-558E-4383B81C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3465"/>
            <a:ext cx="12192000" cy="7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0588" y="1198367"/>
            <a:ext cx="425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DI BOCHDALEK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4691" y="2028305"/>
            <a:ext cx="60516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/>
              <a:t>Terapia </a:t>
            </a:r>
            <a:r>
              <a:rPr lang="it-IT" sz="2800" b="1" dirty="0" smtClean="0"/>
              <a:t>post- natale:</a:t>
            </a:r>
          </a:p>
          <a:p>
            <a:r>
              <a:rPr lang="it-IT" sz="2400" b="1" u="sng" dirty="0"/>
              <a:t>Chirurgia </a:t>
            </a:r>
            <a:r>
              <a:rPr lang="it-IT" sz="2400" b="1" u="sng" dirty="0" smtClean="0"/>
              <a:t>tradizionale open</a:t>
            </a:r>
          </a:p>
          <a:p>
            <a:endParaRPr lang="it-IT" sz="2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smtClean="0"/>
              <a:t>Incisione </a:t>
            </a:r>
            <a:r>
              <a:rPr lang="it-IT" sz="2400" dirty="0"/>
              <a:t>sottocostale dal lato dell’ernia.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R</a:t>
            </a:r>
            <a:r>
              <a:rPr lang="it-IT" sz="2400" dirty="0" smtClean="0"/>
              <a:t>iduzione </a:t>
            </a:r>
            <a:r>
              <a:rPr lang="it-IT" sz="2400" dirty="0" err="1"/>
              <a:t>atraumatica</a:t>
            </a:r>
            <a:r>
              <a:rPr lang="it-IT" sz="2400" dirty="0"/>
              <a:t> e graduale dei visceri. </a:t>
            </a:r>
            <a:endParaRPr lang="it-IT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smtClean="0"/>
              <a:t>Identificazione dei </a:t>
            </a:r>
            <a:r>
              <a:rPr lang="it-IT" sz="2400" dirty="0"/>
              <a:t>margini </a:t>
            </a:r>
            <a:r>
              <a:rPr lang="it-IT" sz="2400" dirty="0" smtClean="0"/>
              <a:t>dell’orifizio erniario che vengono suturati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smtClean="0"/>
              <a:t>Posizionamento di drenaggio </a:t>
            </a:r>
            <a:r>
              <a:rPr lang="it-IT" sz="2400" dirty="0"/>
              <a:t>toracico </a:t>
            </a:r>
            <a:r>
              <a:rPr lang="it-IT" sz="2400" dirty="0" smtClean="0"/>
              <a:t>omolaterale (a </a:t>
            </a:r>
            <a:r>
              <a:rPr lang="it-IT" sz="2400" dirty="0"/>
              <a:t>discrezione del </a:t>
            </a:r>
            <a:r>
              <a:rPr lang="it-IT" sz="2400" dirty="0" smtClean="0"/>
              <a:t>chirurgo).</a:t>
            </a:r>
            <a:endParaRPr lang="it-IT" sz="2800" dirty="0"/>
          </a:p>
        </p:txBody>
      </p:sp>
      <p:pic>
        <p:nvPicPr>
          <p:cNvPr id="9" name="Picture 5" descr="hd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19" y="1687484"/>
            <a:ext cx="5231341" cy="462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d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19" y="1687484"/>
            <a:ext cx="5231341" cy="462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5-LDH%20thorac%20o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18" y="1687484"/>
            <a:ext cx="5231341" cy="462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5973" y="1268598"/>
            <a:ext cx="5517486" cy="54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0588" y="1198367"/>
            <a:ext cx="425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DI BOCHDALEK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1318" y="1966740"/>
            <a:ext cx="62409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/>
              <a:t>Terapia </a:t>
            </a:r>
            <a:r>
              <a:rPr lang="it-IT" sz="2800" b="1" dirty="0" smtClean="0"/>
              <a:t>post- natale:</a:t>
            </a:r>
          </a:p>
          <a:p>
            <a:r>
              <a:rPr lang="it-IT" sz="2400" b="1" u="sng" dirty="0"/>
              <a:t>Chirurgia </a:t>
            </a:r>
            <a:r>
              <a:rPr lang="it-IT" sz="2400" b="1" u="sng" dirty="0" smtClean="0"/>
              <a:t>mini-invasiva: </a:t>
            </a:r>
            <a:r>
              <a:rPr lang="it-IT" sz="2400" b="1" u="sng" dirty="0" err="1" smtClean="0"/>
              <a:t>toracoscopica</a:t>
            </a:r>
            <a:r>
              <a:rPr lang="it-IT" sz="2400" b="1" u="sng" dirty="0" smtClean="0"/>
              <a:t>/ </a:t>
            </a:r>
            <a:r>
              <a:rPr lang="it-IT" sz="2400" b="1" dirty="0" smtClean="0"/>
              <a:t>laparoscopica </a:t>
            </a:r>
          </a:p>
          <a:p>
            <a:r>
              <a:rPr lang="it-IT" dirty="0"/>
              <a:t>La correzione mininvasiva </a:t>
            </a:r>
            <a:r>
              <a:rPr lang="it-IT" dirty="0" smtClean="0"/>
              <a:t>può </a:t>
            </a:r>
            <a:r>
              <a:rPr lang="it-IT" dirty="0"/>
              <a:t>essere effettuata solo su pazienti eleggibili, cioè </a:t>
            </a:r>
            <a:r>
              <a:rPr lang="it-IT" dirty="0" smtClean="0"/>
              <a:t>neonati senza </a:t>
            </a:r>
            <a:r>
              <a:rPr lang="it-IT" dirty="0"/>
              <a:t>segni di ipertensione polmonare ed emodinamicamente stabili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Induzione del pneumotorace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Riduzione </a:t>
            </a:r>
            <a:r>
              <a:rPr lang="it-IT" dirty="0"/>
              <a:t>dei visceri erniati </a:t>
            </a:r>
            <a:r>
              <a:rPr lang="it-IT" dirty="0" smtClean="0"/>
              <a:t>in addome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Quando </a:t>
            </a:r>
            <a:r>
              <a:rPr lang="it-IT" dirty="0"/>
              <a:t>il difetto è piccolo </a:t>
            </a:r>
            <a:r>
              <a:rPr lang="it-IT" dirty="0" smtClean="0"/>
              <a:t>può </a:t>
            </a:r>
            <a:r>
              <a:rPr lang="it-IT" dirty="0"/>
              <a:t>essere eseguita una chiusura primaria mediante </a:t>
            </a:r>
            <a:r>
              <a:rPr lang="it-IT" dirty="0" smtClean="0"/>
              <a:t>punti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Ampi </a:t>
            </a:r>
            <a:r>
              <a:rPr lang="it-IT" dirty="0"/>
              <a:t>difetti spesso richiedono l’uso di un </a:t>
            </a:r>
            <a:r>
              <a:rPr lang="it-IT" dirty="0" smtClean="0"/>
              <a:t>patch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Posizionamento </a:t>
            </a:r>
            <a:r>
              <a:rPr lang="it-IT" dirty="0"/>
              <a:t>di un drenaggio toracico (a discrezione del chirurgo)</a:t>
            </a:r>
            <a:endParaRPr lang="it-IT" sz="2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677" y="1076325"/>
            <a:ext cx="5672916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0588" y="1198367"/>
            <a:ext cx="949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ANTERIORE DI MORGAGNI-LARREY</a:t>
            </a:r>
            <a:endParaRPr lang="it-IT" sz="3600" dirty="0"/>
          </a:p>
        </p:txBody>
      </p:sp>
      <p:pic>
        <p:nvPicPr>
          <p:cNvPr id="1026" name="Picture 2" descr="True Diaphragmatic Hernia (Morgagni Hernia) Incidentally Diagnosed with  Positive Contrast Peritoneography in a Cat: A Rare Case Report and a Review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77" y="2086495"/>
            <a:ext cx="5437571" cy="365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82384" y="3200400"/>
            <a:ext cx="6101541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altLang="it-IT" sz="2400" dirty="0"/>
              <a:t>Persistenza lacuna anteriore retrosternale </a:t>
            </a:r>
            <a:r>
              <a:rPr lang="it-IT" altLang="it-IT" sz="2400" dirty="0" err="1"/>
              <a:t>paramediana</a:t>
            </a:r>
            <a:endParaRPr lang="it-IT" altLang="it-IT" sz="24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altLang="it-IT" sz="2400" dirty="0"/>
              <a:t>Mancata saldatura fasci sternali  (spazio </a:t>
            </a:r>
            <a:r>
              <a:rPr lang="it-IT" altLang="it-IT" sz="2400" dirty="0" err="1"/>
              <a:t>Larrey</a:t>
            </a:r>
            <a:r>
              <a:rPr lang="it-IT" altLang="it-IT" sz="2400" dirty="0"/>
              <a:t>) e costali (fessura </a:t>
            </a:r>
            <a:r>
              <a:rPr lang="it-IT" altLang="it-IT" sz="2400" dirty="0" err="1"/>
              <a:t>Morgagni</a:t>
            </a:r>
            <a:r>
              <a:rPr lang="it-IT" altLang="it-IT" sz="2400" dirty="0"/>
              <a:t>) del diaframma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altLang="it-IT" sz="2400" dirty="0"/>
              <a:t>A dx 90% (a </a:t>
            </a:r>
            <a:r>
              <a:rPr lang="it-IT" altLang="it-IT" sz="2400" dirty="0" err="1"/>
              <a:t>sx</a:t>
            </a:r>
            <a:r>
              <a:rPr lang="it-IT" altLang="it-IT" sz="2400" dirty="0"/>
              <a:t> pericardio)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altLang="it-IT" sz="2400" dirty="0"/>
              <a:t>Iniziale grasso preperitoneale -</a:t>
            </a:r>
            <a:r>
              <a:rPr lang="it-IT" altLang="it-IT" sz="2400" dirty="0">
                <a:sym typeface="Wingdings" panose="05000000000000000000" pitchFamily="2" charset="2"/>
              </a:rPr>
              <a:t> peritoneo, grande omento e colon trasverso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7570" y="2026068"/>
            <a:ext cx="6059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</a:t>
            </a:r>
            <a:r>
              <a:rPr lang="it-IT" sz="2400" dirty="0" smtClean="0"/>
              <a:t>appresenta </a:t>
            </a:r>
            <a:r>
              <a:rPr lang="it-IT" sz="2400" dirty="0"/>
              <a:t>soltanto il 2% dei casi clinici di ernia diaframmatica congenita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5716"/>
            <a:ext cx="2400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0588" y="1198367"/>
            <a:ext cx="949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ANTERIORE DI MORGAGNI-LARREY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0588" y="2216122"/>
            <a:ext cx="7165572" cy="427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dirty="0"/>
              <a:t>L’ernia di </a:t>
            </a:r>
            <a:r>
              <a:rPr lang="it-IT" dirty="0" err="1"/>
              <a:t>Morgagni-Larrey</a:t>
            </a:r>
            <a:r>
              <a:rPr lang="it-IT" dirty="0"/>
              <a:t> rappresenta il 3-4% delle ernie </a:t>
            </a:r>
            <a:r>
              <a:rPr lang="it-IT" dirty="0" smtClean="0"/>
              <a:t>diaframmatiche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dirty="0"/>
              <a:t>Il difetto è localizzato più frequentemente a destra, probabilmente perché a sinistra la soluzione di conti­nuità viene tamponata dal cuore e dal pericardio sovrastanti, ma può essere anche </a:t>
            </a:r>
            <a:r>
              <a:rPr lang="it-IT" dirty="0" smtClean="0"/>
              <a:t>bilaterale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dirty="0"/>
              <a:t>Anche se di natura congenita, si manifesta più frequentemente nell’età adulta che in quella pediatrica</a:t>
            </a:r>
            <a:r>
              <a:rPr lang="it-IT" dirty="0" smtClean="0"/>
              <a:t>.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dirty="0"/>
              <a:t>È asintomatica in un terzo dei </a:t>
            </a:r>
            <a:r>
              <a:rPr lang="it-IT" dirty="0" smtClean="0"/>
              <a:t>casi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it-IT" dirty="0"/>
              <a:t>L’occlusione con strozzamento è la complicanza più frequente a carico dei visceri cavi addominali erniati. 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it-IT" dirty="0"/>
              <a:t>A carico degli organi parenchimatosi si può verificare la torsione o lo stiramento del peduncolo ilare.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it-IT" dirty="0"/>
              <a:t>La terapia chirurgica prevede la riduzione dei vi­sceri erniati in addome, rescissione del sacco erniario e la chiusura della breccia dia­frammatica. 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it-IT" dirty="0"/>
              <a:t>L’approccio si avvale di un trattamento per via laparoscopica</a:t>
            </a:r>
          </a:p>
          <a:p>
            <a:pPr>
              <a:lnSpc>
                <a:spcPct val="90000"/>
              </a:lnSpc>
            </a:pPr>
            <a:endParaRPr lang="it-IT" dirty="0"/>
          </a:p>
        </p:txBody>
      </p:sp>
      <p:pic>
        <p:nvPicPr>
          <p:cNvPr id="10242" name="Picture 2" descr="www.fisiokinesiterapia.b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07" y="2394065"/>
            <a:ext cx="4315260" cy="31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9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32161" y="1198367"/>
            <a:ext cx="949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DIAFRAMMATICHE POST TRAUMATICHE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769821" y="1844698"/>
            <a:ext cx="401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dirty="0"/>
              <a:t>0.8-1.6% </a:t>
            </a:r>
            <a:r>
              <a:rPr lang="it-IT" altLang="it-IT" dirty="0" err="1"/>
              <a:t>paz</a:t>
            </a:r>
            <a:r>
              <a:rPr lang="it-IT" altLang="it-IT" dirty="0"/>
              <a:t>. trauma </a:t>
            </a:r>
            <a:r>
              <a:rPr lang="it-IT" altLang="it-IT" dirty="0" err="1"/>
              <a:t>toraco</a:t>
            </a:r>
            <a:r>
              <a:rPr lang="it-IT" altLang="it-IT" dirty="0"/>
              <a:t>-addominale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9203" y="2550365"/>
            <a:ext cx="5343397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PATOGENESI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Trauma chiuso </a:t>
            </a:r>
            <a:r>
              <a:rPr lang="it-IT" dirty="0" err="1" smtClean="0"/>
              <a:t>contusivo</a:t>
            </a:r>
            <a:r>
              <a:rPr lang="it-IT" dirty="0" smtClean="0"/>
              <a:t> (diaframma in ispirazione)</a:t>
            </a:r>
            <a:endParaRPr lang="it-IT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Trauma aperto </a:t>
            </a:r>
            <a:r>
              <a:rPr lang="it-IT" dirty="0" smtClean="0">
                <a:sym typeface="Wingdings" panose="05000000000000000000" pitchFamily="2" charset="2"/>
              </a:rPr>
              <a:t> ferite penetranti</a:t>
            </a:r>
            <a:r>
              <a:rPr lang="it-IT" dirty="0" smtClean="0"/>
              <a:t> con lesioni </a:t>
            </a:r>
            <a:r>
              <a:rPr lang="it-IT" dirty="0" err="1" smtClean="0"/>
              <a:t>poliviscerali</a:t>
            </a:r>
            <a:r>
              <a:rPr lang="it-IT" dirty="0" smtClean="0"/>
              <a:t> associate</a:t>
            </a: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424" y="2201427"/>
            <a:ext cx="2980893" cy="452746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19203" y="4519461"/>
            <a:ext cx="6435090" cy="2308324"/>
          </a:xfrm>
          <a:prstGeom prst="rect">
            <a:avLst/>
          </a:prstGeom>
          <a:solidFill>
            <a:srgbClr val="00CC99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Grade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I: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Contusion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Grade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II: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Laceration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 ≤2 cm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Grade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III: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Laceration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 2 to 10 cm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Grade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IV: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Laceration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 &gt;10 cm;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tissue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loss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 ≤25 cm</a:t>
            </a:r>
            <a:r>
              <a:rPr kumimoji="0" lang="it-IT" sz="2400" b="0" i="0" u="none" strike="noStrike" kern="0" cap="none" spc="0" normalizeH="0" baseline="3000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2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Grade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V: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Laceration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 and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tissue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loss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 &gt;25 cm</a:t>
            </a:r>
            <a:r>
              <a:rPr kumimoji="0" lang="it-IT" sz="2400" b="0" i="0" u="none" strike="noStrike" kern="0" cap="none" spc="0" normalizeH="0" baseline="3000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2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85933" y="2799717"/>
            <a:ext cx="2604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dirty="0" smtClean="0"/>
              <a:t>40</a:t>
            </a:r>
            <a:r>
              <a:rPr lang="it-IT" altLang="it-IT" dirty="0"/>
              <a:t>% lesioni </a:t>
            </a:r>
            <a:r>
              <a:rPr lang="it-IT" altLang="it-IT" dirty="0" err="1"/>
              <a:t>endotoraciche</a:t>
            </a:r>
            <a:r>
              <a:rPr lang="it-IT" altLang="it-IT" dirty="0"/>
              <a:t> </a:t>
            </a:r>
            <a:r>
              <a:rPr lang="it-IT" altLang="it-IT" dirty="0">
                <a:sym typeface="Wingdings" panose="05000000000000000000" pitchFamily="2" charset="2"/>
              </a:rPr>
              <a:t> </a:t>
            </a:r>
            <a:r>
              <a:rPr lang="it-IT" altLang="it-IT" dirty="0"/>
              <a:t>Contusioni polmonari, Versamento pleurico, Emotorace, </a:t>
            </a:r>
            <a:r>
              <a:rPr lang="it-IT" altLang="it-IT" dirty="0" err="1"/>
              <a:t>Pnx</a:t>
            </a:r>
            <a:r>
              <a:rPr lang="it-IT" altLang="it-IT" dirty="0"/>
              <a:t>, Fratture costali</a:t>
            </a:r>
            <a:r>
              <a:rPr lang="it-IT" altLang="it-IT" dirty="0">
                <a:sym typeface="Wingdings" panose="05000000000000000000" pitchFamily="2" charset="2"/>
              </a:rPr>
              <a:t> </a:t>
            </a:r>
            <a:endParaRPr lang="it-IT" dirty="0"/>
          </a:p>
        </p:txBody>
      </p:sp>
      <p:sp>
        <p:nvSpPr>
          <p:cNvPr id="11" name="Parentesi graffa chiusa 10"/>
          <p:cNvSpPr/>
          <p:nvPr/>
        </p:nvSpPr>
        <p:spPr>
          <a:xfrm>
            <a:off x="5393267" y="3137360"/>
            <a:ext cx="296333" cy="107904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38" y="232038"/>
            <a:ext cx="2400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4444" y="3906982"/>
            <a:ext cx="11820698" cy="24771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75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82595" y="843569"/>
            <a:ext cx="10515600" cy="1325563"/>
          </a:xfrm>
        </p:spPr>
        <p:txBody>
          <a:bodyPr/>
          <a:lstStyle/>
          <a:p>
            <a:pPr algn="ctr"/>
            <a:r>
              <a:rPr lang="it-IT" altLang="it-IT" dirty="0" smtClean="0">
                <a:latin typeface="+mn-lt"/>
              </a:rPr>
              <a:t>Ernia diaframmatiche traumatiche: Clinica</a:t>
            </a:r>
          </a:p>
        </p:txBody>
      </p:sp>
      <p:sp>
        <p:nvSpPr>
          <p:cNvPr id="6758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24444" y="1918840"/>
            <a:ext cx="11839480" cy="1676400"/>
          </a:xfrm>
        </p:spPr>
        <p:txBody>
          <a:bodyPr>
            <a:noAutofit/>
          </a:bodyPr>
          <a:lstStyle/>
          <a:p>
            <a:r>
              <a:rPr lang="it-IT" altLang="it-IT" sz="2400" dirty="0" smtClean="0"/>
              <a:t>Una lesione </a:t>
            </a:r>
            <a:r>
              <a:rPr lang="it-IT" altLang="it-IT" sz="2400" dirty="0"/>
              <a:t>di continuo diaframma </a:t>
            </a:r>
            <a:r>
              <a:rPr lang="it-IT" altLang="it-IT" sz="2400" dirty="0" smtClean="0"/>
              <a:t>NON </a:t>
            </a:r>
            <a:r>
              <a:rPr lang="it-IT" altLang="it-IT" sz="2400" dirty="0"/>
              <a:t>necessariamente </a:t>
            </a:r>
            <a:r>
              <a:rPr lang="it-IT" altLang="it-IT" sz="2400" dirty="0" smtClean="0"/>
              <a:t>predispone alla formazione di ernia.</a:t>
            </a:r>
            <a:r>
              <a:rPr lang="it-IT" altLang="it-IT" sz="2400" dirty="0"/>
              <a:t> </a:t>
            </a:r>
            <a:endParaRPr lang="it-IT" altLang="it-IT" sz="2400" dirty="0" smtClean="0"/>
          </a:p>
          <a:p>
            <a:r>
              <a:rPr lang="it-IT" altLang="it-IT" sz="2400" dirty="0" smtClean="0"/>
              <a:t>Contenuto</a:t>
            </a:r>
            <a:r>
              <a:rPr lang="it-IT" altLang="it-IT" sz="2400" dirty="0"/>
              <a:t>: fondo gastrico (31,8%), colon (27,2%), milza, tenue, omento</a:t>
            </a:r>
          </a:p>
          <a:p>
            <a:r>
              <a:rPr lang="it-IT" altLang="it-IT" sz="2400" dirty="0"/>
              <a:t>Lesioni organi: milza (!trazione); plurime se politrauma</a:t>
            </a:r>
            <a:endParaRPr lang="it-IT" sz="2400" dirty="0"/>
          </a:p>
          <a:p>
            <a:pPr marL="0" indent="0">
              <a:lnSpc>
                <a:spcPct val="90000"/>
              </a:lnSpc>
              <a:buNone/>
            </a:pPr>
            <a:endParaRPr lang="it-IT" altLang="it-IT" sz="2400" dirty="0"/>
          </a:p>
          <a:p>
            <a:pPr marL="0" indent="0">
              <a:lnSpc>
                <a:spcPct val="90000"/>
              </a:lnSpc>
              <a:buNone/>
            </a:pPr>
            <a:r>
              <a:rPr lang="it-IT" altLang="it-IT" dirty="0" smtClean="0"/>
              <a:t>Clinicamente si distinguono:</a:t>
            </a:r>
            <a:endParaRPr lang="it-IT" altLang="it-IT" dirty="0"/>
          </a:p>
          <a:p>
            <a:pPr>
              <a:lnSpc>
                <a:spcPct val="90000"/>
              </a:lnSpc>
            </a:pPr>
            <a:r>
              <a:rPr lang="it-IT" altLang="it-IT" sz="2400" dirty="0"/>
              <a:t>Fase </a:t>
            </a:r>
            <a:r>
              <a:rPr lang="it-IT" altLang="it-IT" sz="2400" dirty="0" smtClean="0"/>
              <a:t>acuta: piccola </a:t>
            </a:r>
            <a:r>
              <a:rPr lang="it-IT" altLang="it-IT" sz="2400" dirty="0"/>
              <a:t>breccia, asintomatica, </a:t>
            </a:r>
            <a:r>
              <a:rPr lang="it-IT" altLang="it-IT" sz="2400" dirty="0" err="1"/>
              <a:t>imaging</a:t>
            </a:r>
            <a:r>
              <a:rPr lang="it-IT" altLang="it-IT" sz="2400" dirty="0"/>
              <a:t> negativo in assenza di erniazione viscerale</a:t>
            </a:r>
          </a:p>
          <a:p>
            <a:pPr>
              <a:lnSpc>
                <a:spcPct val="90000"/>
              </a:lnSpc>
            </a:pPr>
            <a:r>
              <a:rPr lang="it-IT" altLang="it-IT" sz="2400" dirty="0"/>
              <a:t>Fase latente o di </a:t>
            </a:r>
            <a:r>
              <a:rPr lang="it-IT" altLang="it-IT" sz="2400" dirty="0" smtClean="0"/>
              <a:t>intervallo: Della durata variabile, mesi, anni in cui il paziente è paucisintomatico</a:t>
            </a:r>
            <a:endParaRPr lang="it-IT" altLang="it-IT" sz="2400" dirty="0"/>
          </a:p>
          <a:p>
            <a:pPr>
              <a:lnSpc>
                <a:spcPct val="90000"/>
              </a:lnSpc>
            </a:pPr>
            <a:r>
              <a:rPr lang="it-IT" altLang="it-IT" sz="2400" dirty="0" smtClean="0"/>
              <a:t>Fase ostruttiva: Occlusione intestinale, Ischemia </a:t>
            </a:r>
            <a:r>
              <a:rPr lang="it-IT" altLang="it-IT" sz="2400" dirty="0"/>
              <a:t>intestinale (venoso …)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82595" y="1184391"/>
            <a:ext cx="10515600" cy="1325563"/>
          </a:xfrm>
        </p:spPr>
        <p:txBody>
          <a:bodyPr/>
          <a:lstStyle/>
          <a:p>
            <a:pPr algn="ctr"/>
            <a:r>
              <a:rPr lang="it-IT" altLang="it-IT" dirty="0" smtClean="0">
                <a:latin typeface="+mn-lt"/>
              </a:rPr>
              <a:t>Ernia diaframmatiche post-traumatiche: Sintomi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063548" y="3094775"/>
            <a:ext cx="635369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altLang="it-IT" sz="2400" dirty="0"/>
              <a:t>Sintomi: dispnea, dolore toracico</a:t>
            </a:r>
            <a:r>
              <a:rPr lang="it-IT" altLang="it-IT" sz="2400" dirty="0" smtClean="0"/>
              <a:t>, </a:t>
            </a:r>
            <a:r>
              <a:rPr lang="it-IT" altLang="it-IT" sz="2400" dirty="0"/>
              <a:t>dolore </a:t>
            </a:r>
            <a:r>
              <a:rPr lang="it-IT" altLang="it-IT" sz="2400" dirty="0" err="1" smtClean="0"/>
              <a:t>addominale,aritmie</a:t>
            </a:r>
            <a:r>
              <a:rPr lang="it-IT" altLang="it-IT" sz="2400" dirty="0" smtClean="0"/>
              <a:t>, </a:t>
            </a:r>
            <a:r>
              <a:rPr lang="it-IT" altLang="it-IT" sz="2400" dirty="0"/>
              <a:t>nausea, vomito, chiusura </a:t>
            </a:r>
            <a:r>
              <a:rPr lang="it-IT" altLang="it-IT" sz="2400" dirty="0" smtClean="0"/>
              <a:t>alvo</a:t>
            </a:r>
          </a:p>
          <a:p>
            <a:pPr>
              <a:lnSpc>
                <a:spcPct val="90000"/>
              </a:lnSpc>
            </a:pPr>
            <a:endParaRPr lang="it-IT" altLang="it-IT" sz="2400" dirty="0"/>
          </a:p>
          <a:p>
            <a:pPr>
              <a:lnSpc>
                <a:spcPct val="90000"/>
              </a:lnSpc>
            </a:pPr>
            <a:r>
              <a:rPr lang="it-IT" altLang="it-IT" sz="2400" dirty="0"/>
              <a:t>EO</a:t>
            </a:r>
            <a:r>
              <a:rPr lang="it-IT" altLang="it-IT" sz="2400" dirty="0" smtClean="0"/>
              <a:t>: area di </a:t>
            </a:r>
            <a:r>
              <a:rPr lang="it-IT" altLang="it-IT" sz="2400" dirty="0" err="1"/>
              <a:t>ottusita’</a:t>
            </a:r>
            <a:r>
              <a:rPr lang="it-IT" altLang="it-IT" sz="2400" dirty="0"/>
              <a:t> polmonare, </a:t>
            </a:r>
            <a:r>
              <a:rPr lang="it-IT" altLang="it-IT" sz="2400" dirty="0" smtClean="0"/>
              <a:t>riduzione del MV</a:t>
            </a:r>
            <a:r>
              <a:rPr lang="it-IT" altLang="it-IT" sz="2400" dirty="0"/>
              <a:t>, borborigmi </a:t>
            </a:r>
            <a:r>
              <a:rPr lang="it-IT" altLang="it-IT" sz="2400" dirty="0" smtClean="0"/>
              <a:t>intestinali</a:t>
            </a:r>
          </a:p>
          <a:p>
            <a:pPr>
              <a:lnSpc>
                <a:spcPct val="90000"/>
              </a:lnSpc>
            </a:pPr>
            <a:endParaRPr lang="it-IT" altLang="it-IT" sz="2400" dirty="0"/>
          </a:p>
          <a:p>
            <a:pPr>
              <a:lnSpc>
                <a:spcPct val="90000"/>
              </a:lnSpc>
            </a:pPr>
            <a:r>
              <a:rPr lang="it-IT" altLang="it-IT" sz="2400" dirty="0" smtClean="0"/>
              <a:t>Sintomi dello shock emorragico in caso di sanguinamento in atto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34421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076325"/>
            <a:ext cx="10515600" cy="1325563"/>
          </a:xfrm>
        </p:spPr>
        <p:txBody>
          <a:bodyPr/>
          <a:lstStyle/>
          <a:p>
            <a:pPr algn="ctr"/>
            <a:r>
              <a:rPr lang="it-IT" altLang="it-IT" dirty="0" smtClean="0">
                <a:latin typeface="+mn-lt"/>
              </a:rPr>
              <a:t>Ernia diaframmatiche traumatiche: Diagnostica e Trattamento</a:t>
            </a:r>
          </a:p>
        </p:txBody>
      </p:sp>
      <p:sp>
        <p:nvSpPr>
          <p:cNvPr id="6758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30688"/>
            <a:ext cx="5815524" cy="1676400"/>
          </a:xfrm>
        </p:spPr>
        <p:txBody>
          <a:bodyPr>
            <a:noAutofit/>
          </a:bodyPr>
          <a:lstStyle/>
          <a:p>
            <a:r>
              <a:rPr lang="it-IT" altLang="it-IT" sz="2400" dirty="0" smtClean="0"/>
              <a:t>Diagnosi: TC </a:t>
            </a:r>
            <a:r>
              <a:rPr lang="it-IT" altLang="it-IT" sz="2400" dirty="0" err="1" smtClean="0"/>
              <a:t>toraco</a:t>
            </a:r>
            <a:r>
              <a:rPr lang="it-IT" altLang="it-IT" sz="2400" dirty="0" smtClean="0"/>
              <a:t>-addominale con mdc; </a:t>
            </a:r>
            <a:r>
              <a:rPr lang="it-IT" altLang="it-IT" sz="2400" dirty="0" err="1" smtClean="0"/>
              <a:t>angioTc</a:t>
            </a:r>
            <a:r>
              <a:rPr lang="it-IT" altLang="it-IT" sz="2400" dirty="0" smtClean="0"/>
              <a:t> se si sospetta sanguinamento in atto (paziente emodinamicamente instabile)</a:t>
            </a:r>
            <a:endParaRPr lang="it-IT" alt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103" y="2401888"/>
            <a:ext cx="6083098" cy="438512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627" y="3708088"/>
            <a:ext cx="2758132" cy="314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82595" y="910789"/>
            <a:ext cx="10515600" cy="1325563"/>
          </a:xfrm>
        </p:spPr>
        <p:txBody>
          <a:bodyPr/>
          <a:lstStyle/>
          <a:p>
            <a:pPr algn="ctr"/>
            <a:r>
              <a:rPr lang="it-IT" altLang="it-IT" dirty="0" smtClean="0">
                <a:latin typeface="+mn-lt"/>
              </a:rPr>
              <a:t>Ernia </a:t>
            </a:r>
            <a:r>
              <a:rPr lang="it-IT" altLang="it-IT" dirty="0" err="1" smtClean="0">
                <a:latin typeface="+mn-lt"/>
              </a:rPr>
              <a:t>jatale</a:t>
            </a:r>
            <a:endParaRPr lang="it-IT" altLang="it-IT" dirty="0" smtClean="0"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395" y="368105"/>
            <a:ext cx="1752600" cy="5238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84399" y="2236352"/>
            <a:ext cx="82634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800" dirty="0"/>
              <a:t>Passaggio nella cavità toracica di visceri endoaddominali, in particolare stomaco, attraverso lo </a:t>
            </a:r>
            <a:r>
              <a:rPr lang="it-IT" altLang="it-IT" sz="2800" dirty="0" err="1" smtClean="0"/>
              <a:t>jato</a:t>
            </a:r>
            <a:r>
              <a:rPr lang="it-IT" altLang="it-IT" sz="2800" dirty="0" smtClean="0"/>
              <a:t> </a:t>
            </a:r>
            <a:r>
              <a:rPr lang="it-IT" altLang="it-IT" sz="2800" dirty="0"/>
              <a:t>esofageo abnormemente dilatato</a:t>
            </a:r>
          </a:p>
          <a:p>
            <a:pPr algn="ctr"/>
            <a:endParaRPr lang="it-IT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43456" y="4677834"/>
            <a:ext cx="8785225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it-IT" altLang="it-IT" sz="1800" dirty="0">
                <a:latin typeface="Times New Roman" panose="02020603050405020304" pitchFamily="18" charset="0"/>
              </a:rPr>
              <a:t>  PILASTRO DIAFRAMMATICO DX A FIONDA</a:t>
            </a:r>
          </a:p>
          <a:p>
            <a:pPr eaLnBrk="1" hangingPunct="1"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it-IT" altLang="it-IT" sz="1800" dirty="0">
                <a:latin typeface="Times New Roman" panose="02020603050405020304" pitchFamily="18" charset="0"/>
              </a:rPr>
              <a:t>  MEMBRANA FRENO-ESOFAGEA DI LAIMER- BERTELLI</a:t>
            </a:r>
          </a:p>
          <a:p>
            <a:pPr eaLnBrk="1" hangingPunct="1"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it-IT" altLang="it-IT" sz="1800" dirty="0">
                <a:latin typeface="Times New Roman" panose="02020603050405020304" pitchFamily="18" charset="0"/>
              </a:rPr>
              <a:t>  ANGOLO DI HIS (70-110°)</a:t>
            </a:r>
          </a:p>
          <a:p>
            <a:pPr eaLnBrk="1" hangingPunct="1"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it-IT" altLang="it-IT" sz="1800" dirty="0">
                <a:latin typeface="Times New Roman" panose="02020603050405020304" pitchFamily="18" charset="0"/>
              </a:rPr>
              <a:t>  ARTERIA GASTRICA DESTRA</a:t>
            </a:r>
          </a:p>
          <a:p>
            <a:pPr eaLnBrk="1" hangingPunct="1">
              <a:buClr>
                <a:srgbClr val="66FF33"/>
              </a:buClr>
              <a:buFont typeface="Wingdings" panose="05000000000000000000" pitchFamily="2" charset="2"/>
              <a:buChar char="Ø"/>
            </a:pPr>
            <a:r>
              <a:rPr lang="it-IT" altLang="it-IT" sz="1800" dirty="0">
                <a:latin typeface="Times New Roman" panose="02020603050405020304" pitchFamily="18" charset="0"/>
              </a:rPr>
              <a:t>  FIBRE DI HELVETIUS</a:t>
            </a:r>
          </a:p>
          <a:p>
            <a:pPr eaLnBrk="1" hangingPunct="1">
              <a:buClr>
                <a:srgbClr val="66FF33"/>
              </a:buClr>
            </a:pPr>
            <a:endParaRPr lang="it-IT" altLang="it-IT" sz="1800" dirty="0">
              <a:latin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2533" y="4224867"/>
            <a:ext cx="485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Meccanismi di fissità dello stomaco in addome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975" y="3939016"/>
            <a:ext cx="4361411" cy="27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4339" y="890397"/>
            <a:ext cx="3327400" cy="1325563"/>
          </a:xfrm>
        </p:spPr>
        <p:txBody>
          <a:bodyPr/>
          <a:lstStyle/>
          <a:p>
            <a:pPr eaLnBrk="1" hangingPunct="1"/>
            <a:r>
              <a:rPr lang="it-IT" altLang="it-IT" sz="5400" b="1" dirty="0">
                <a:latin typeface="+mn-lt"/>
              </a:rPr>
              <a:t>EZIOLOGIA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321985" y="2031085"/>
            <a:ext cx="8532813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66FF33"/>
              </a:buClr>
              <a:buFontTx/>
              <a:buChar char="•"/>
              <a:defRPr/>
            </a:pP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Lassità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delle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strutture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ligamentose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contenitive</a:t>
            </a:r>
            <a:endParaRPr 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  <a:buClr>
                <a:srgbClr val="66FF33"/>
              </a:buClr>
              <a:buFontTx/>
              <a:buChar char="•"/>
              <a:defRPr/>
            </a:pP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Slargamento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dello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Jato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esofageo</a:t>
            </a:r>
            <a:endParaRPr lang="en-US" sz="2800" dirty="0"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  <a:buClr>
                <a:srgbClr val="66FF33"/>
              </a:buClr>
              <a:buFontTx/>
              <a:buChar char="•"/>
              <a:defRPr/>
            </a:pP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Aumento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della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>
                <a:ea typeface="ＭＳ Ｐゴシック" pitchFamily="34" charset="-128"/>
              </a:rPr>
              <a:t>pressione</a:t>
            </a:r>
            <a:r>
              <a:rPr lang="en-US" sz="2800" dirty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endoaddominale</a:t>
            </a:r>
            <a:r>
              <a:rPr lang="en-US" sz="2800" dirty="0" smtClean="0">
                <a:ea typeface="ＭＳ Ｐゴシック" pitchFamily="34" charset="-128"/>
              </a:rPr>
              <a:t> (</a:t>
            </a:r>
            <a:r>
              <a:rPr lang="en-US" sz="2800" dirty="0" err="1" smtClean="0">
                <a:ea typeface="ＭＳ Ｐゴシック" pitchFamily="34" charset="-128"/>
              </a:rPr>
              <a:t>obesità</a:t>
            </a:r>
            <a:r>
              <a:rPr lang="en-US" sz="2800" dirty="0" smtClean="0">
                <a:ea typeface="ＭＳ Ｐゴシック" pitchFamily="34" charset="-128"/>
              </a:rPr>
              <a:t>) e la </a:t>
            </a:r>
            <a:r>
              <a:rPr lang="en-US" sz="2800" dirty="0" err="1" smtClean="0">
                <a:ea typeface="ＭＳ Ｐゴシック" pitchFamily="34" charset="-128"/>
              </a:rPr>
              <a:t>fisiologica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pressione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endopleurica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negativa</a:t>
            </a:r>
            <a:endParaRPr lang="en-US" sz="2800" dirty="0">
              <a:ea typeface="ＭＳ Ｐゴシック" pitchFamily="34" charset="-128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224339" y="5300546"/>
            <a:ext cx="384190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ECCEZIONE: </a:t>
            </a:r>
          </a:p>
          <a:p>
            <a:r>
              <a:rPr lang="it-IT" sz="3600" dirty="0" smtClean="0"/>
              <a:t>il BRACHIESOFAGO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3234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337271" y="951577"/>
            <a:ext cx="87550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altLang="it-IT" b="1" dirty="0" smtClean="0"/>
              <a:t>ERNIA  DIAFRAMMATICA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79400" y="1969828"/>
            <a:ext cx="11810999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dirty="0">
                <a:solidFill>
                  <a:schemeClr val="tx1"/>
                </a:solidFill>
                <a:latin typeface="+mj-lt"/>
              </a:rPr>
              <a:t>P</a:t>
            </a:r>
            <a:r>
              <a:rPr lang="it-IT" altLang="it-IT" dirty="0" smtClean="0">
                <a:solidFill>
                  <a:schemeClr val="tx1"/>
                </a:solidFill>
                <a:latin typeface="+mj-lt"/>
              </a:rPr>
              <a:t>assaggio di visceri addominali nel torace attraverso un difetto del diaframma</a:t>
            </a:r>
          </a:p>
          <a:p>
            <a:pPr eaLnBrk="1" hangingPunct="1"/>
            <a:r>
              <a:rPr lang="it-IT" altLang="it-IT" sz="3200" dirty="0">
                <a:solidFill>
                  <a:schemeClr val="tx1"/>
                </a:solidFill>
                <a:latin typeface="+mj-lt"/>
              </a:rPr>
              <a:t/>
            </a:r>
            <a:br>
              <a:rPr lang="it-IT" altLang="it-IT" sz="3200" dirty="0">
                <a:solidFill>
                  <a:schemeClr val="tx1"/>
                </a:solidFill>
                <a:latin typeface="+mj-lt"/>
              </a:rPr>
            </a:br>
            <a:r>
              <a:rPr lang="it-IT" altLang="it-IT" sz="2800" dirty="0">
                <a:solidFill>
                  <a:schemeClr val="tx1"/>
                </a:solidFill>
                <a:latin typeface="+mj-lt"/>
              </a:rPr>
              <a:t>			</a:t>
            </a:r>
            <a:r>
              <a:rPr lang="it-IT" altLang="it-IT" sz="2400" dirty="0" smtClean="0">
                <a:solidFill>
                  <a:schemeClr val="tx1"/>
                </a:solidFill>
                <a:latin typeface="+mj-lt"/>
              </a:rPr>
              <a:t>Per </a:t>
            </a:r>
            <a:r>
              <a:rPr lang="it-IT" altLang="it-IT" sz="2400" dirty="0">
                <a:solidFill>
                  <a:schemeClr val="tx1"/>
                </a:solidFill>
                <a:latin typeface="+mj-lt"/>
              </a:rPr>
              <a:t>anomalia di </a:t>
            </a:r>
            <a:r>
              <a:rPr lang="it-IT" altLang="it-IT" sz="2400" dirty="0" smtClean="0">
                <a:solidFill>
                  <a:schemeClr val="tx1"/>
                </a:solidFill>
                <a:latin typeface="+mj-lt"/>
              </a:rPr>
              <a:t>sviluppo nell’embriogenesi</a:t>
            </a:r>
            <a:endParaRPr lang="it-IT" altLang="it-IT" sz="2400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r>
              <a:rPr lang="it-IT" altLang="it-IT" sz="1600" dirty="0">
                <a:solidFill>
                  <a:schemeClr val="tx1"/>
                </a:solidFill>
                <a:latin typeface="+mj-lt"/>
              </a:rPr>
              <a:t>				</a:t>
            </a:r>
            <a:endParaRPr lang="it-IT" altLang="it-IT" sz="20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Char char="●"/>
            </a:pPr>
            <a:r>
              <a:rPr lang="it-IT" altLang="it-IT" sz="2400" dirty="0">
                <a:solidFill>
                  <a:schemeClr val="tx1"/>
                </a:solidFill>
                <a:latin typeface="+mj-lt"/>
              </a:rPr>
              <a:t>  CONGENITE	</a:t>
            </a:r>
          </a:p>
          <a:p>
            <a:pPr eaLnBrk="1" hangingPunct="1"/>
            <a:r>
              <a:rPr lang="it-IT" altLang="it-IT" sz="1600" dirty="0">
                <a:solidFill>
                  <a:schemeClr val="tx1"/>
                </a:solidFill>
                <a:latin typeface="+mj-lt"/>
              </a:rPr>
              <a:t>			</a:t>
            </a:r>
            <a:r>
              <a:rPr lang="it-IT" altLang="it-IT" sz="2400" dirty="0" smtClean="0">
                <a:solidFill>
                  <a:schemeClr val="tx1"/>
                </a:solidFill>
                <a:latin typeface="+mj-lt"/>
              </a:rPr>
              <a:t>Per </a:t>
            </a:r>
            <a:r>
              <a:rPr lang="it-IT" altLang="it-IT" sz="2400" dirty="0">
                <a:solidFill>
                  <a:schemeClr val="tx1"/>
                </a:solidFill>
                <a:latin typeface="+mj-lt"/>
              </a:rPr>
              <a:t>passaggio attraverso punti </a:t>
            </a:r>
            <a:r>
              <a:rPr lang="it-IT" altLang="it-IT" sz="2400" dirty="0" smtClean="0">
                <a:solidFill>
                  <a:schemeClr val="tx1"/>
                </a:solidFill>
                <a:latin typeface="+mj-lt"/>
              </a:rPr>
              <a:t>deboli </a:t>
            </a:r>
            <a:r>
              <a:rPr lang="it-IT" altLang="it-IT" sz="2400" dirty="0">
                <a:solidFill>
                  <a:schemeClr val="tx1"/>
                </a:solidFill>
                <a:latin typeface="+mj-lt"/>
              </a:rPr>
              <a:t>del diaframma</a:t>
            </a:r>
          </a:p>
          <a:p>
            <a:pPr eaLnBrk="1" hangingPunct="1"/>
            <a:endParaRPr lang="it-IT" altLang="it-IT" sz="2000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endParaRPr lang="it-IT" altLang="it-IT" sz="20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Char char="●"/>
            </a:pPr>
            <a:r>
              <a:rPr lang="it-IT" altLang="it-IT" sz="2400" dirty="0">
                <a:solidFill>
                  <a:schemeClr val="tx1"/>
                </a:solidFill>
                <a:latin typeface="+mj-lt"/>
              </a:rPr>
              <a:t>  ACQUISITE               Da </a:t>
            </a:r>
            <a:r>
              <a:rPr lang="it-IT" altLang="it-IT" sz="2400" dirty="0" smtClean="0">
                <a:solidFill>
                  <a:schemeClr val="tx1"/>
                </a:solidFill>
                <a:latin typeface="+mj-lt"/>
              </a:rPr>
              <a:t>trauma o fattori predisponenti</a:t>
            </a:r>
            <a:endParaRPr lang="it-IT" altLang="it-IT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6" name="AutoShape 7"/>
          <p:cNvSpPr>
            <a:spLocks/>
          </p:cNvSpPr>
          <p:nvPr/>
        </p:nvSpPr>
        <p:spPr bwMode="auto">
          <a:xfrm>
            <a:off x="2441047" y="3623732"/>
            <a:ext cx="361420" cy="1629057"/>
          </a:xfrm>
          <a:prstGeom prst="leftBrace">
            <a:avLst>
              <a:gd name="adj1" fmla="val 32177"/>
              <a:gd name="adj2" fmla="val 50000"/>
            </a:avLst>
          </a:prstGeom>
          <a:noFill/>
          <a:ln w="635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9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324" y="1105537"/>
            <a:ext cx="930194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b="1" dirty="0" smtClean="0">
                <a:latin typeface="+mn-lt"/>
              </a:rPr>
              <a:t>Classificazione di </a:t>
            </a:r>
            <a:r>
              <a:rPr lang="it-IT" altLang="it-IT" b="1" dirty="0" err="1" smtClean="0">
                <a:latin typeface="+mn-lt"/>
              </a:rPr>
              <a:t>Akerlung</a:t>
            </a:r>
            <a:endParaRPr lang="it-IT" altLang="it-IT" b="1" dirty="0">
              <a:latin typeface="+mn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07324" y="2228280"/>
            <a:ext cx="7797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 tipo: ernia da esofago corto (</a:t>
            </a:r>
            <a:r>
              <a:rPr lang="it-IT" sz="2800" dirty="0" err="1" smtClean="0"/>
              <a:t>brachiesofago</a:t>
            </a:r>
            <a:r>
              <a:rPr lang="it-IT" sz="2800" dirty="0" smtClean="0"/>
              <a:t>)</a:t>
            </a:r>
          </a:p>
          <a:p>
            <a:r>
              <a:rPr lang="it-IT" sz="2800" dirty="0" smtClean="0"/>
              <a:t>II tipo: ernia da scivolamento</a:t>
            </a:r>
          </a:p>
          <a:p>
            <a:r>
              <a:rPr lang="it-IT" sz="2800" dirty="0" smtClean="0"/>
              <a:t>III tipo: ernia </a:t>
            </a:r>
            <a:r>
              <a:rPr lang="it-IT" sz="2800" dirty="0" err="1" smtClean="0"/>
              <a:t>paraesofagea</a:t>
            </a:r>
            <a:r>
              <a:rPr lang="it-IT" sz="2800" dirty="0" smtClean="0"/>
              <a:t> (o da rotolamento)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07324" y="4073236"/>
            <a:ext cx="7456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4400" b="1" dirty="0"/>
              <a:t>Classificazione di </a:t>
            </a:r>
            <a:r>
              <a:rPr lang="it-IT" altLang="it-IT" sz="4400" b="1" dirty="0" err="1"/>
              <a:t>Skinner</a:t>
            </a:r>
            <a:endParaRPr lang="it-IT" sz="44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07324" y="5040752"/>
            <a:ext cx="7797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 tipo: ernia da scivolamento</a:t>
            </a:r>
          </a:p>
          <a:p>
            <a:r>
              <a:rPr lang="it-IT" sz="2800" dirty="0" smtClean="0"/>
              <a:t>II tipo: ernia </a:t>
            </a:r>
            <a:r>
              <a:rPr lang="it-IT" sz="2800" dirty="0" err="1" smtClean="0"/>
              <a:t>paraesofagea</a:t>
            </a:r>
            <a:r>
              <a:rPr lang="it-IT" sz="2800" dirty="0" smtClean="0"/>
              <a:t> (o da rotolamento)</a:t>
            </a:r>
          </a:p>
          <a:p>
            <a:r>
              <a:rPr lang="it-IT" sz="2800" dirty="0" smtClean="0"/>
              <a:t>III </a:t>
            </a:r>
            <a:r>
              <a:rPr lang="it-IT" sz="2800" dirty="0" smtClean="0"/>
              <a:t>tipo: </a:t>
            </a:r>
            <a:r>
              <a:rPr lang="it-IT" sz="2800" dirty="0" smtClean="0"/>
              <a:t>mista</a:t>
            </a:r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196" y="3661710"/>
            <a:ext cx="4885103" cy="27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926080" y="1429789"/>
            <a:ext cx="737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IL BRACHIESOFAGO CONGENITO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0698" y="2510444"/>
            <a:ext cx="64340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hlinkClick r:id="rId3"/>
              </a:rPr>
              <a:t>Raro: 1-2%</a:t>
            </a:r>
          </a:p>
          <a:p>
            <a:r>
              <a:rPr lang="it-IT" sz="2400" dirty="0" smtClean="0">
                <a:hlinkClick r:id="rId3"/>
              </a:rPr>
              <a:t>Malformazione</a:t>
            </a:r>
            <a:r>
              <a:rPr lang="it-IT" sz="2400" dirty="0"/>
              <a:t> caratterizzata da un’abnorme brevità </a:t>
            </a:r>
            <a:r>
              <a:rPr lang="it-IT" sz="2400" dirty="0" smtClean="0"/>
              <a:t>dell’</a:t>
            </a:r>
            <a:r>
              <a:rPr lang="it-IT" sz="2400" dirty="0" smtClean="0">
                <a:hlinkClick r:id="rId4"/>
              </a:rPr>
              <a:t>esofago</a:t>
            </a:r>
            <a:r>
              <a:rPr lang="it-IT" sz="2400" dirty="0" smtClean="0"/>
              <a:t> per insufficiente sviluppo in lunghezza. Come </a:t>
            </a:r>
            <a:r>
              <a:rPr lang="it-IT" sz="2400" dirty="0"/>
              <a:t>conseguenza il tratto addominale dell’esofago e parte dello </a:t>
            </a:r>
            <a:r>
              <a:rPr lang="it-IT" sz="2400" dirty="0">
                <a:hlinkClick r:id="rId5"/>
              </a:rPr>
              <a:t>stomaco</a:t>
            </a:r>
            <a:r>
              <a:rPr lang="it-IT" sz="2400" dirty="0"/>
              <a:t> vengono attratti nella cavità toracica formando un’</a:t>
            </a:r>
            <a:r>
              <a:rPr lang="it-IT" sz="2400" dirty="0">
                <a:hlinkClick r:id="rId6"/>
              </a:rPr>
              <a:t>ernia</a:t>
            </a:r>
            <a:r>
              <a:rPr lang="it-IT" sz="2400" dirty="0"/>
              <a:t> attraverso lo iato diaframmatico</a:t>
            </a:r>
            <a:r>
              <a:rPr lang="it-IT" sz="2400" dirty="0" smtClean="0"/>
              <a:t>. </a:t>
            </a: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5905" y="2430638"/>
            <a:ext cx="5296336" cy="38862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3316" y="2430638"/>
            <a:ext cx="27432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6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926080" y="1429789"/>
            <a:ext cx="6184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IL BRACHIESOFAGO CONGENITO</a:t>
            </a:r>
          </a:p>
          <a:p>
            <a:pPr algn="ctr"/>
            <a:r>
              <a:rPr lang="it-IT" sz="3600" dirty="0" smtClean="0"/>
              <a:t>Sintomi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51265" y="3350029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Esofagite peptica in età infantile di grado severo con rapida evoluzione in stenosi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Anemia </a:t>
            </a:r>
            <a:r>
              <a:rPr lang="it-IT" sz="2400" dirty="0" err="1" smtClean="0"/>
              <a:t>sideropenica</a:t>
            </a:r>
            <a:r>
              <a:rPr lang="it-IT" sz="2400" dirty="0" smtClean="0"/>
              <a:t> per stillicidio ematico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Nel lattante rigurgito incoercibile e grave</a:t>
            </a:r>
            <a:endParaRPr lang="it-IT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631" y="2152303"/>
            <a:ext cx="15716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909454" y="1252530"/>
            <a:ext cx="737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JATALE DA SCIVOLAMENTO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06582" y="2784765"/>
            <a:ext cx="7331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La più frequente: 80-90% dei casi</a:t>
            </a:r>
          </a:p>
          <a:p>
            <a:endParaRPr lang="it-IT" sz="2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6582" y="3480972"/>
            <a:ext cx="5580063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800" dirty="0">
                <a:ea typeface="+mn-ea"/>
              </a:rPr>
              <a:t>Il cardias e parte del </a:t>
            </a:r>
            <a:r>
              <a:rPr lang="en-US" sz="2800" dirty="0" err="1">
                <a:ea typeface="+mn-ea"/>
              </a:rPr>
              <a:t>fondo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 smtClean="0">
                <a:ea typeface="+mn-ea"/>
              </a:rPr>
              <a:t>gastrico</a:t>
            </a:r>
            <a:r>
              <a:rPr lang="en-US" sz="2800" dirty="0" smtClean="0">
                <a:ea typeface="+mn-ea"/>
              </a:rPr>
              <a:t> </a:t>
            </a:r>
            <a:r>
              <a:rPr lang="en-US" sz="2800" dirty="0" err="1" smtClean="0">
                <a:ea typeface="+mn-ea"/>
              </a:rPr>
              <a:t>scivolano</a:t>
            </a:r>
            <a:r>
              <a:rPr lang="en-US" sz="2800" dirty="0" smtClean="0">
                <a:ea typeface="+mn-ea"/>
              </a:rPr>
              <a:t> </a:t>
            </a:r>
            <a:r>
              <a:rPr lang="en-US" sz="2800" dirty="0">
                <a:ea typeface="+mn-ea"/>
              </a:rPr>
              <a:t>in </a:t>
            </a:r>
            <a:r>
              <a:rPr lang="en-US" sz="2800" dirty="0" err="1">
                <a:ea typeface="+mn-ea"/>
              </a:rPr>
              <a:t>sede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>
                <a:ea typeface="+mn-ea"/>
              </a:rPr>
              <a:t>sovradiaframmatica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>
                <a:ea typeface="+mn-ea"/>
              </a:rPr>
              <a:t>attraverso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>
                <a:ea typeface="+mn-ea"/>
              </a:rPr>
              <a:t>uno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>
                <a:ea typeface="+mn-ea"/>
              </a:rPr>
              <a:t>iato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>
                <a:ea typeface="+mn-ea"/>
              </a:rPr>
              <a:t>abnormemente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>
                <a:ea typeface="+mn-ea"/>
              </a:rPr>
              <a:t>dilatato</a:t>
            </a:r>
            <a:endParaRPr lang="en-US" sz="2800" dirty="0">
              <a:ea typeface="+mn-ea"/>
            </a:endParaRPr>
          </a:p>
          <a:p>
            <a:pPr algn="just" eaLnBrk="1" hangingPunct="1">
              <a:defRPr/>
            </a:pPr>
            <a:endParaRPr lang="en-US" sz="2400" dirty="0">
              <a:ea typeface="+mn-ea"/>
            </a:endParaRPr>
          </a:p>
        </p:txBody>
      </p:sp>
      <p:pic>
        <p:nvPicPr>
          <p:cNvPr id="7" name="Picture 7" descr="http://www.laparoscopiapediatrica.it/clip_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26" y="2437794"/>
            <a:ext cx="4319911" cy="345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6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909454" y="1252530"/>
            <a:ext cx="737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JATALE DA SCIVOLAMENTO</a:t>
            </a:r>
            <a:endParaRPr lang="it-IT" sz="3600" dirty="0"/>
          </a:p>
        </p:txBody>
      </p:sp>
      <p:pic>
        <p:nvPicPr>
          <p:cNvPr id="8" name="Picture 4" descr="esofa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698" y="2196552"/>
            <a:ext cx="4240212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0922" y="3101416"/>
            <a:ext cx="5989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66FF33"/>
              </a:buClr>
            </a:pPr>
            <a:r>
              <a:rPr lang="it-IT" altLang="it-IT" sz="3200" dirty="0" smtClean="0">
                <a:latin typeface="+mn-lt"/>
              </a:rPr>
              <a:t>esofago </a:t>
            </a:r>
            <a:r>
              <a:rPr lang="it-IT" altLang="it-IT" sz="3200" dirty="0">
                <a:latin typeface="+mn-lt"/>
              </a:rPr>
              <a:t>sinuoso al terzo medio e lo sfintere </a:t>
            </a:r>
            <a:r>
              <a:rPr lang="it-IT" altLang="it-IT" sz="3200" dirty="0" smtClean="0">
                <a:latin typeface="+mn-lt"/>
              </a:rPr>
              <a:t>esofageo </a:t>
            </a:r>
            <a:r>
              <a:rPr lang="it-IT" altLang="it-IT" sz="3200" dirty="0">
                <a:latin typeface="+mn-lt"/>
              </a:rPr>
              <a:t>inferiore è </a:t>
            </a:r>
            <a:r>
              <a:rPr lang="it-IT" altLang="it-IT" sz="3200" u="sng" dirty="0">
                <a:latin typeface="+mn-lt"/>
              </a:rPr>
              <a:t>atonico e beante</a:t>
            </a:r>
          </a:p>
        </p:txBody>
      </p:sp>
    </p:spTree>
    <p:extLst>
      <p:ext uri="{BB962C8B-B14F-4D97-AF65-F5344CB8AC3E}">
        <p14:creationId xmlns:p14="http://schemas.microsoft.com/office/powerpoint/2010/main" val="20354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883130" y="1059552"/>
            <a:ext cx="6425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JATALE DA SCIVOLAMENTO</a:t>
            </a:r>
          </a:p>
          <a:p>
            <a:pPr algn="ctr"/>
            <a:r>
              <a:rPr lang="it-IT" sz="3600" dirty="0" smtClean="0"/>
              <a:t>Sintomi</a:t>
            </a:r>
            <a:endParaRPr lang="it-IT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752" y="2037524"/>
            <a:ext cx="8786553" cy="1828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5000"/>
              </a:lnSpc>
              <a:spcAft>
                <a:spcPct val="100000"/>
              </a:spcAft>
              <a:defRPr/>
            </a:pPr>
            <a:r>
              <a:rPr lang="en-US" sz="2600" dirty="0" err="1" smtClean="0">
                <a:ea typeface="ＭＳ Ｐゴシック" pitchFamily="34" charset="-128"/>
              </a:rPr>
              <a:t>Asintomatica</a:t>
            </a:r>
            <a:r>
              <a:rPr lang="en-US" sz="2600" dirty="0" smtClean="0">
                <a:ea typeface="ＭＳ Ｐゴシック" pitchFamily="34" charset="-128"/>
              </a:rPr>
              <a:t>  se </a:t>
            </a:r>
            <a:r>
              <a:rPr lang="en-US" sz="2600" dirty="0" err="1" smtClean="0">
                <a:ea typeface="ＭＳ Ｐゴシック" pitchFamily="34" charset="-128"/>
              </a:rPr>
              <a:t>piccola</a:t>
            </a:r>
            <a:endParaRPr lang="en-US" sz="2600" dirty="0" smtClean="0">
              <a:ea typeface="ＭＳ Ｐゴシック" pitchFamily="34" charset="-128"/>
            </a:endParaRPr>
          </a:p>
          <a:p>
            <a:pPr>
              <a:spcAft>
                <a:spcPct val="100000"/>
              </a:spcAft>
              <a:defRPr/>
            </a:pPr>
            <a:r>
              <a:rPr lang="en-US" sz="2600" dirty="0" smtClean="0">
                <a:ea typeface="ＭＳ Ｐゴシック" pitchFamily="34" charset="-128"/>
              </a:rPr>
              <a:t>Da segno di </a:t>
            </a:r>
            <a:r>
              <a:rPr lang="en-US" sz="2600" dirty="0" err="1" smtClean="0">
                <a:ea typeface="ＭＳ Ｐゴシック" pitchFamily="34" charset="-128"/>
              </a:rPr>
              <a:t>sé</a:t>
            </a:r>
            <a:r>
              <a:rPr lang="en-US" sz="2600" dirty="0" smtClean="0">
                <a:ea typeface="ＭＳ Ｐゴシック" pitchFamily="34" charset="-128"/>
              </a:rPr>
              <a:t> solo </a:t>
            </a:r>
            <a:r>
              <a:rPr lang="en-US" sz="2600" dirty="0" err="1" smtClean="0">
                <a:ea typeface="ＭＳ Ｐゴシック" pitchFamily="34" charset="-128"/>
              </a:rPr>
              <a:t>quando</a:t>
            </a:r>
            <a:r>
              <a:rPr lang="en-US" sz="2600" dirty="0" smtClean="0">
                <a:ea typeface="ＭＳ Ｐゴシック" pitchFamily="34" charset="-128"/>
              </a:rPr>
              <a:t> è </a:t>
            </a:r>
            <a:r>
              <a:rPr lang="en-US" sz="2600" dirty="0" err="1" smtClean="0">
                <a:ea typeface="ＭＳ Ｐゴシック" pitchFamily="34" charset="-128"/>
              </a:rPr>
              <a:t>più</a:t>
            </a:r>
            <a:r>
              <a:rPr lang="en-US" sz="2600" dirty="0" smtClean="0">
                <a:ea typeface="ＭＳ Ｐゴシック" pitchFamily="34" charset="-128"/>
              </a:rPr>
              <a:t> </a:t>
            </a:r>
            <a:r>
              <a:rPr lang="en-US" sz="2600" dirty="0" err="1" smtClean="0">
                <a:ea typeface="ＭＳ Ｐゴシック" pitchFamily="34" charset="-128"/>
              </a:rPr>
              <a:t>voluminosa</a:t>
            </a:r>
            <a:r>
              <a:rPr lang="en-US" sz="2600" dirty="0" smtClean="0">
                <a:ea typeface="ＭＳ Ｐゴシック" pitchFamily="34" charset="-128"/>
              </a:rPr>
              <a:t> e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si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associa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a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reflusso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gastro-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</a:rPr>
              <a:t>esofageo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  <a:sym typeface="Wingdings" panose="05000000000000000000" pitchFamily="2" charset="2"/>
              </a:rPr>
              <a:t>sintomi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  <a:sym typeface="Wingdings" panose="05000000000000000000" pitchFamily="2" charset="2"/>
              </a:rPr>
              <a:t>dell’esofagite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  <a:sym typeface="Wingdings" panose="05000000000000000000" pitchFamily="2" charset="2"/>
              </a:rPr>
              <a:t>peptica</a:t>
            </a:r>
            <a:endParaRPr lang="it-IT" sz="26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235007" y="3682291"/>
            <a:ext cx="792163" cy="6477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2F7618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5550" y="4236404"/>
            <a:ext cx="6061999" cy="190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  <a:spcAft>
                <a:spcPct val="100000"/>
              </a:spcAft>
            </a:pPr>
            <a:r>
              <a:rPr lang="en-US" altLang="it-IT" sz="2400" dirty="0" err="1" smtClean="0">
                <a:latin typeface="+mn-lt"/>
              </a:rPr>
              <a:t>Pirosi</a:t>
            </a:r>
            <a:r>
              <a:rPr lang="en-US" altLang="it-IT" sz="2400" dirty="0" smtClean="0">
                <a:latin typeface="+mn-lt"/>
              </a:rPr>
              <a:t> </a:t>
            </a:r>
            <a:r>
              <a:rPr lang="en-US" altLang="it-IT" sz="2400" dirty="0" err="1" smtClean="0">
                <a:latin typeface="+mn-lt"/>
              </a:rPr>
              <a:t>retrosternale</a:t>
            </a:r>
            <a:r>
              <a:rPr lang="en-US" altLang="it-IT" sz="2400" dirty="0" smtClean="0">
                <a:latin typeface="+mn-lt"/>
              </a:rPr>
              <a:t>, </a:t>
            </a:r>
            <a:r>
              <a:rPr lang="en-US" altLang="it-IT" sz="2400" dirty="0" err="1">
                <a:latin typeface="+mn-lt"/>
              </a:rPr>
              <a:t>rigurgito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 smtClean="0">
                <a:latin typeface="+mn-lt"/>
              </a:rPr>
              <a:t>acido</a:t>
            </a:r>
            <a:r>
              <a:rPr lang="en-US" altLang="it-IT" sz="2400" dirty="0" smtClean="0">
                <a:latin typeface="+mn-lt"/>
              </a:rPr>
              <a:t>, </a:t>
            </a:r>
            <a:r>
              <a:rPr lang="en-US" altLang="it-IT" sz="2400" dirty="0" err="1" smtClean="0">
                <a:latin typeface="+mn-lt"/>
              </a:rPr>
              <a:t>eruttazioni</a:t>
            </a:r>
            <a:endParaRPr lang="en-US" altLang="it-IT" sz="2400" dirty="0">
              <a:latin typeface="+mn-lt"/>
            </a:endParaRPr>
          </a:p>
          <a:p>
            <a:pPr algn="just" eaLnBrk="1" hangingPunct="1">
              <a:spcBef>
                <a:spcPct val="20000"/>
              </a:spcBef>
              <a:spcAft>
                <a:spcPct val="100000"/>
              </a:spcAft>
            </a:pPr>
            <a:r>
              <a:rPr lang="en-US" altLang="it-IT" sz="2400" dirty="0" err="1" smtClean="0">
                <a:latin typeface="+mn-lt"/>
              </a:rPr>
              <a:t>Disfagia</a:t>
            </a:r>
            <a:r>
              <a:rPr lang="en-US" altLang="it-IT" sz="2400" dirty="0" smtClean="0">
                <a:latin typeface="+mn-lt"/>
              </a:rPr>
              <a:t> </a:t>
            </a:r>
            <a:r>
              <a:rPr lang="en-US" altLang="it-IT" sz="2400" dirty="0" err="1" smtClean="0">
                <a:latin typeface="+mn-lt"/>
              </a:rPr>
              <a:t>nel</a:t>
            </a:r>
            <a:r>
              <a:rPr lang="en-US" altLang="it-IT" sz="2400" dirty="0" smtClean="0">
                <a:latin typeface="+mn-lt"/>
              </a:rPr>
              <a:t> 25% per </a:t>
            </a:r>
            <a:r>
              <a:rPr lang="en-US" altLang="it-IT" sz="2400" dirty="0" err="1" smtClean="0">
                <a:latin typeface="+mn-lt"/>
              </a:rPr>
              <a:t>reazione</a:t>
            </a:r>
            <a:r>
              <a:rPr lang="en-US" altLang="it-IT" sz="2400" dirty="0" smtClean="0">
                <a:latin typeface="+mn-lt"/>
              </a:rPr>
              <a:t> </a:t>
            </a:r>
            <a:r>
              <a:rPr lang="en-US" altLang="it-IT" sz="2400" dirty="0" err="1" smtClean="0">
                <a:latin typeface="+mn-lt"/>
              </a:rPr>
              <a:t>spastica</a:t>
            </a:r>
            <a:r>
              <a:rPr lang="en-US" altLang="it-IT" sz="2400" dirty="0" smtClean="0">
                <a:latin typeface="+mn-lt"/>
              </a:rPr>
              <a:t> al </a:t>
            </a:r>
            <a:r>
              <a:rPr lang="en-US" altLang="it-IT" sz="2400" dirty="0" err="1" smtClean="0">
                <a:latin typeface="+mn-lt"/>
              </a:rPr>
              <a:t>passaggio</a:t>
            </a:r>
            <a:r>
              <a:rPr lang="en-US" altLang="it-IT" sz="2400" dirty="0" smtClean="0">
                <a:latin typeface="+mn-lt"/>
              </a:rPr>
              <a:t> del bolo </a:t>
            </a:r>
          </a:p>
          <a:p>
            <a:pPr algn="just" eaLnBrk="1" hangingPunct="1">
              <a:spcBef>
                <a:spcPct val="20000"/>
              </a:spcBef>
              <a:spcAft>
                <a:spcPct val="100000"/>
              </a:spcAft>
            </a:pPr>
            <a:r>
              <a:rPr lang="en-US" altLang="it-IT" sz="2400" dirty="0" smtClean="0">
                <a:latin typeface="+mn-lt"/>
              </a:rPr>
              <a:t>Anemia </a:t>
            </a:r>
            <a:r>
              <a:rPr lang="en-US" altLang="it-IT" sz="2400" dirty="0" err="1" smtClean="0">
                <a:latin typeface="+mn-lt"/>
              </a:rPr>
              <a:t>sideropenica</a:t>
            </a:r>
            <a:r>
              <a:rPr lang="en-US" altLang="it-IT" sz="2400" dirty="0" smtClean="0">
                <a:latin typeface="+mn-lt"/>
              </a:rPr>
              <a:t> per </a:t>
            </a:r>
            <a:r>
              <a:rPr lang="en-US" altLang="it-IT" sz="2400" dirty="0" err="1" smtClean="0">
                <a:latin typeface="+mn-lt"/>
              </a:rPr>
              <a:t>stillicidio</a:t>
            </a:r>
            <a:endParaRPr lang="en-US" altLang="it-IT" sz="2400" dirty="0">
              <a:latin typeface="+mn-lt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960986" y="4334387"/>
            <a:ext cx="5336020" cy="190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20000"/>
              </a:spcBef>
              <a:spcAft>
                <a:spcPct val="100000"/>
              </a:spcAft>
            </a:pPr>
            <a:r>
              <a:rPr lang="en-US" altLang="it-IT" sz="2400" dirty="0" err="1" smtClean="0">
                <a:latin typeface="+mn-lt"/>
              </a:rPr>
              <a:t>Dolori</a:t>
            </a:r>
            <a:r>
              <a:rPr lang="en-US" altLang="it-IT" sz="2400" dirty="0" smtClean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precordiali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simil-anginosi</a:t>
            </a:r>
            <a:endParaRPr lang="en-US" altLang="it-IT" sz="2400" dirty="0">
              <a:latin typeface="+mn-lt"/>
            </a:endParaRPr>
          </a:p>
          <a:p>
            <a:pPr eaLnBrk="1" hangingPunct="1">
              <a:lnSpc>
                <a:spcPct val="55000"/>
              </a:lnSpc>
              <a:spcBef>
                <a:spcPct val="20000"/>
              </a:spcBef>
              <a:spcAft>
                <a:spcPct val="100000"/>
              </a:spcAft>
            </a:pPr>
            <a:r>
              <a:rPr lang="en-US" altLang="it-IT" sz="2400" dirty="0" err="1">
                <a:latin typeface="+mn-lt"/>
              </a:rPr>
              <a:t>Disturbi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>
                <a:latin typeface="+mn-lt"/>
              </a:rPr>
              <a:t>respiratori</a:t>
            </a:r>
            <a:r>
              <a:rPr lang="en-US" altLang="it-IT" sz="2400" dirty="0">
                <a:latin typeface="+mn-lt"/>
              </a:rPr>
              <a:t>, del </a:t>
            </a:r>
            <a:r>
              <a:rPr lang="en-US" altLang="it-IT" sz="2400" dirty="0" err="1">
                <a:latin typeface="+mn-lt"/>
              </a:rPr>
              <a:t>ritmo</a:t>
            </a:r>
            <a:r>
              <a:rPr lang="en-US" altLang="it-IT" sz="2400" dirty="0">
                <a:latin typeface="+mn-lt"/>
              </a:rPr>
              <a:t> </a:t>
            </a:r>
            <a:r>
              <a:rPr lang="en-US" altLang="it-IT" sz="2400" dirty="0" err="1" smtClean="0">
                <a:latin typeface="+mn-lt"/>
              </a:rPr>
              <a:t>cardiaco</a:t>
            </a:r>
            <a:endParaRPr lang="en-US" altLang="it-IT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129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199388" y="4455962"/>
            <a:ext cx="6417542" cy="756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199387" y="3699504"/>
            <a:ext cx="3466523" cy="756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612671" y="1110902"/>
            <a:ext cx="944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JATALE PARAESOFAGEA (da rotolamento)</a:t>
            </a:r>
            <a:endParaRPr lang="it-IT" sz="3600" dirty="0"/>
          </a:p>
        </p:txBody>
      </p:sp>
      <p:grpSp>
        <p:nvGrpSpPr>
          <p:cNvPr id="3" name="Gruppo 2"/>
          <p:cNvGrpSpPr/>
          <p:nvPr/>
        </p:nvGrpSpPr>
        <p:grpSpPr>
          <a:xfrm>
            <a:off x="199386" y="2501745"/>
            <a:ext cx="7240502" cy="2617788"/>
            <a:chOff x="107949" y="2060575"/>
            <a:chExt cx="7737476" cy="2617788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107950" y="2060575"/>
              <a:ext cx="7737475" cy="261778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altLang="it-IT" dirty="0" smtClean="0"/>
                <a:t>Migrazione </a:t>
              </a:r>
              <a:r>
                <a:rPr lang="it-IT" altLang="it-IT" dirty="0"/>
                <a:t>totale o parziale dello stomaco con rotazione verso l’alto ed in avanti della grande curvatura e della parete anteriore</a:t>
              </a:r>
              <a:endParaRPr lang="en-US" altLang="it-IT" dirty="0" smtClean="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07949" y="3436546"/>
              <a:ext cx="7488238" cy="119430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1" hangingPunct="1">
                <a:lnSpc>
                  <a:spcPct val="85000"/>
                </a:lnSpc>
                <a:buFontTx/>
                <a:buChar char="•"/>
                <a:defRPr/>
              </a:pPr>
              <a:r>
                <a:rPr lang="en-US" sz="2800" dirty="0">
                  <a:ea typeface="ＭＳ Ｐゴシック" pitchFamily="34" charset="-128"/>
                </a:rPr>
                <a:t>  </a:t>
              </a:r>
              <a:r>
                <a:rPr lang="en-US" sz="2800" dirty="0" err="1">
                  <a:ea typeface="ＭＳ Ｐゴシック" pitchFamily="34" charset="-128"/>
                </a:rPr>
                <a:t>Cardias</a:t>
              </a:r>
              <a:r>
                <a:rPr lang="en-US" sz="2800" dirty="0">
                  <a:ea typeface="ＭＳ Ｐゴシック" pitchFamily="34" charset="-128"/>
                </a:rPr>
                <a:t> in </a:t>
              </a:r>
              <a:r>
                <a:rPr lang="en-US" sz="2800" dirty="0" err="1">
                  <a:ea typeface="ＭＳ Ｐゴシック" pitchFamily="34" charset="-128"/>
                </a:rPr>
                <a:t>sede</a:t>
              </a:r>
              <a:r>
                <a:rPr lang="en-US" sz="2800" dirty="0">
                  <a:ea typeface="ＭＳ Ｐゴシック" pitchFamily="34" charset="-128"/>
                </a:rPr>
                <a:t> </a:t>
              </a:r>
            </a:p>
            <a:p>
              <a:pPr eaLnBrk="1" hangingPunct="1">
                <a:lnSpc>
                  <a:spcPct val="85000"/>
                </a:lnSpc>
                <a:defRPr/>
              </a:pPr>
              <a:endParaRPr lang="en-US" sz="2800" dirty="0">
                <a:ea typeface="ＭＳ Ｐゴシック" pitchFamily="34" charset="-128"/>
              </a:endParaRPr>
            </a:p>
            <a:p>
              <a:pPr eaLnBrk="1" hangingPunct="1">
                <a:lnSpc>
                  <a:spcPct val="85000"/>
                </a:lnSpc>
                <a:buFontTx/>
                <a:buChar char="•"/>
                <a:defRPr/>
              </a:pPr>
              <a:r>
                <a:rPr lang="en-US" sz="2800" dirty="0">
                  <a:ea typeface="ＭＳ Ｐゴシック" pitchFamily="34" charset="-128"/>
                </a:rPr>
                <a:t>  </a:t>
              </a:r>
              <a:r>
                <a:rPr lang="en-US" sz="2800" dirty="0" err="1">
                  <a:ea typeface="ＭＳ Ｐゴシック" pitchFamily="34" charset="-128"/>
                </a:rPr>
                <a:t>Assenza</a:t>
              </a:r>
              <a:r>
                <a:rPr lang="en-US" sz="2800" dirty="0">
                  <a:ea typeface="ＭＳ Ｐゴシック" pitchFamily="34" charset="-128"/>
                </a:rPr>
                <a:t> </a:t>
              </a:r>
              <a:r>
                <a:rPr lang="en-US" sz="2800" dirty="0" err="1">
                  <a:ea typeface="ＭＳ Ｐゴシック" pitchFamily="34" charset="-128"/>
                </a:rPr>
                <a:t>di</a:t>
              </a:r>
              <a:r>
                <a:rPr lang="en-US" sz="2800" dirty="0">
                  <a:ea typeface="ＭＳ Ｐゴシック" pitchFamily="34" charset="-128"/>
                </a:rPr>
                <a:t> </a:t>
              </a:r>
              <a:r>
                <a:rPr lang="en-US" sz="2800" dirty="0" err="1">
                  <a:ea typeface="ＭＳ Ｐゴシック" pitchFamily="34" charset="-128"/>
                </a:rPr>
                <a:t>reflusso</a:t>
              </a:r>
              <a:r>
                <a:rPr lang="en-US" sz="2800" dirty="0">
                  <a:ea typeface="ＭＳ Ｐゴシック" pitchFamily="34" charset="-128"/>
                </a:rPr>
                <a:t> gastro-</a:t>
              </a:r>
              <a:r>
                <a:rPr lang="en-US" sz="2800" dirty="0" err="1">
                  <a:ea typeface="ＭＳ Ｐゴシック" pitchFamily="34" charset="-128"/>
                </a:rPr>
                <a:t>esofageo</a:t>
              </a:r>
              <a:endParaRPr lang="en-US" sz="2800" dirty="0">
                <a:ea typeface="ＭＳ Ｐゴシック" pitchFamily="34" charset="-128"/>
              </a:endParaRPr>
            </a:p>
          </p:txBody>
        </p:sp>
      </p:grpSp>
      <p:sp>
        <p:nvSpPr>
          <p:cNvPr id="10" name="Freccia in giù 9"/>
          <p:cNvSpPr/>
          <p:nvPr/>
        </p:nvSpPr>
        <p:spPr>
          <a:xfrm>
            <a:off x="3121427" y="5294389"/>
            <a:ext cx="789709" cy="756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61355" y="5995859"/>
            <a:ext cx="610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Assenza dei sintomi da esofagite peptica</a:t>
            </a:r>
            <a:endParaRPr lang="it-IT" sz="28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99389" y="1836029"/>
            <a:ext cx="603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 smtClean="0"/>
              <a:t>Molto meno frequente: 8-10%</a:t>
            </a:r>
            <a:endParaRPr lang="it-IT" sz="3200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90" y="2170320"/>
            <a:ext cx="3389215" cy="424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4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883131" y="1059552"/>
            <a:ext cx="5762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JATALE PARAESOFAGEA</a:t>
            </a:r>
          </a:p>
          <a:p>
            <a:pPr algn="ctr"/>
            <a:r>
              <a:rPr lang="it-IT" sz="3600" dirty="0" smtClean="0"/>
              <a:t>Sintomi</a:t>
            </a:r>
            <a:endParaRPr lang="it-IT" sz="36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89808" y="2134823"/>
            <a:ext cx="6583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Le rotazioni maggiori e le torsioni dello stomaco su i suoi assi possono condurre a quadri di </a:t>
            </a:r>
            <a:r>
              <a:rPr lang="it-IT" sz="2400" u="sng" dirty="0" smtClean="0"/>
              <a:t>Strozzamento Erniario o di Volvolo </a:t>
            </a:r>
            <a:r>
              <a:rPr lang="it-IT" sz="2400" dirty="0" smtClean="0"/>
              <a:t>che richiedono EGDS di Urgenza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D</a:t>
            </a:r>
            <a:r>
              <a:rPr lang="it-IT" altLang="it-IT" sz="2400" dirty="0" smtClean="0"/>
              <a:t>ifficoltoso </a:t>
            </a:r>
            <a:r>
              <a:rPr lang="it-IT" altLang="it-IT" sz="2400" dirty="0"/>
              <a:t>svuotamento della porzione gastrica erniata (ingesti, secreto ed aria) </a:t>
            </a:r>
            <a:r>
              <a:rPr lang="it-IT" altLang="it-IT" sz="2400" dirty="0">
                <a:sym typeface="Symbol" panose="05050102010706020507" pitchFamily="18" charset="2"/>
              </a:rPr>
              <a:t></a:t>
            </a:r>
            <a:r>
              <a:rPr lang="it-IT" altLang="it-IT" sz="2400" dirty="0"/>
              <a:t> dolore epigastrico postprandiale alleviato dal </a:t>
            </a:r>
            <a:r>
              <a:rPr lang="it-IT" altLang="it-IT" sz="2400" dirty="0" smtClean="0"/>
              <a:t>vomito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Disfagia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Anemia per stillicidio ematico da </a:t>
            </a:r>
            <a:r>
              <a:rPr lang="it-IT" altLang="it-IT" sz="2400" dirty="0" smtClean="0"/>
              <a:t>ulcera o stasi </a:t>
            </a:r>
            <a:r>
              <a:rPr lang="it-IT" altLang="it-IT" sz="2400" dirty="0"/>
              <a:t>venosa nella tasca erniata 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Sintomi cardiologici (aritmie) e respiratori (dispnea) per meccanismo da compressione</a:t>
            </a:r>
            <a:endParaRPr lang="it-IT" sz="2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740" y="2076120"/>
            <a:ext cx="3481820" cy="45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196543" y="1075271"/>
            <a:ext cx="2703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ERNIA JATALE</a:t>
            </a:r>
          </a:p>
          <a:p>
            <a:pPr algn="ctr"/>
            <a:r>
              <a:rPr lang="it-IT" sz="3600" dirty="0" smtClean="0"/>
              <a:t>Diagnosi 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07572" y="3075709"/>
            <a:ext cx="5353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800" dirty="0" err="1" smtClean="0"/>
              <a:t>Tc</a:t>
            </a:r>
            <a:r>
              <a:rPr lang="it-IT" sz="2800" dirty="0" smtClean="0"/>
              <a:t> </a:t>
            </a:r>
            <a:r>
              <a:rPr lang="it-IT" sz="2800" dirty="0" err="1" smtClean="0"/>
              <a:t>toraco</a:t>
            </a:r>
            <a:r>
              <a:rPr lang="it-IT" sz="2800" dirty="0" smtClean="0"/>
              <a:t>-addominale con mdc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800" dirty="0" smtClean="0"/>
              <a:t>EGDS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800" dirty="0" err="1" smtClean="0"/>
              <a:t>Rx</a:t>
            </a:r>
            <a:r>
              <a:rPr lang="it-IT" sz="2800" dirty="0" smtClean="0"/>
              <a:t> tubo digerente</a:t>
            </a: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836" y="1403906"/>
            <a:ext cx="3701502" cy="5049369"/>
          </a:xfrm>
          <a:prstGeom prst="rect">
            <a:avLst/>
          </a:prstGeom>
        </p:spPr>
      </p:pic>
      <p:grpSp>
        <p:nvGrpSpPr>
          <p:cNvPr id="9" name="Gruppo 8"/>
          <p:cNvGrpSpPr/>
          <p:nvPr/>
        </p:nvGrpSpPr>
        <p:grpSpPr>
          <a:xfrm>
            <a:off x="4196543" y="2692573"/>
            <a:ext cx="7852236" cy="2933700"/>
            <a:chOff x="4196543" y="2692573"/>
            <a:chExt cx="7852236" cy="29337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543" y="2692573"/>
              <a:ext cx="4118436" cy="2656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4979" y="2692573"/>
              <a:ext cx="3733800" cy="293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386" y="2275600"/>
            <a:ext cx="47053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6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5996" y="1332691"/>
            <a:ext cx="8788400" cy="1143000"/>
          </a:xfrm>
        </p:spPr>
        <p:txBody>
          <a:bodyPr/>
          <a:lstStyle/>
          <a:p>
            <a:pPr eaLnBrk="1" hangingPunct="1"/>
            <a:r>
              <a:rPr lang="en-US" altLang="it-IT" b="1" dirty="0" err="1" smtClean="0">
                <a:latin typeface="+mn-lt"/>
                <a:ea typeface="ＭＳ Ｐゴシック" panose="020B0600070205080204" pitchFamily="34" charset="-128"/>
              </a:rPr>
              <a:t>Terapia</a:t>
            </a:r>
            <a:r>
              <a:rPr lang="en-US" altLang="it-IT" b="1" dirty="0" smtClean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it-IT" b="1" dirty="0" err="1" smtClean="0">
                <a:latin typeface="+mn-lt"/>
                <a:ea typeface="ＭＳ Ｐゴシック" panose="020B0600070205080204" pitchFamily="34" charset="-128"/>
              </a:rPr>
              <a:t>Medica</a:t>
            </a:r>
            <a:r>
              <a:rPr lang="en-US" altLang="it-IT" b="1" dirty="0" smtClean="0">
                <a:latin typeface="+mn-lt"/>
                <a:ea typeface="ＭＳ Ｐゴシック" panose="020B0600070205080204" pitchFamily="34" charset="-128"/>
              </a:rPr>
              <a:t>: </a:t>
            </a:r>
            <a:r>
              <a:rPr lang="en-US" altLang="it-IT" b="1" dirty="0" err="1" smtClean="0">
                <a:latin typeface="+mn-lt"/>
                <a:ea typeface="ＭＳ Ｐゴシック" panose="020B0600070205080204" pitchFamily="34" charset="-128"/>
              </a:rPr>
              <a:t>obiettivi</a:t>
            </a:r>
            <a:endParaRPr lang="en-US" altLang="it-IT" sz="40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9264" y="3061017"/>
            <a:ext cx="7419975" cy="3111500"/>
          </a:xfrm>
        </p:spPr>
        <p:txBody>
          <a:bodyPr/>
          <a:lstStyle/>
          <a:p>
            <a:pPr eaLnBrk="1" hangingPunct="1">
              <a:spcAft>
                <a:spcPct val="100000"/>
              </a:spcAft>
            </a:pPr>
            <a:r>
              <a:rPr lang="en-US" altLang="it-IT" sz="3500" dirty="0" err="1">
                <a:ea typeface="ＭＳ Ｐゴシック" panose="020B0600070205080204" pitchFamily="34" charset="-128"/>
              </a:rPr>
              <a:t>protezione</a:t>
            </a:r>
            <a:r>
              <a:rPr lang="en-US" altLang="it-IT" sz="3500" dirty="0">
                <a:ea typeface="ＭＳ Ｐゴシック" panose="020B0600070205080204" pitchFamily="34" charset="-128"/>
              </a:rPr>
              <a:t> mucosa </a:t>
            </a:r>
            <a:r>
              <a:rPr lang="en-US" altLang="it-IT" sz="3500" dirty="0" err="1">
                <a:ea typeface="ＭＳ Ｐゴシック" panose="020B0600070205080204" pitchFamily="34" charset="-128"/>
              </a:rPr>
              <a:t>esofagea</a:t>
            </a:r>
            <a:endParaRPr lang="en-US" altLang="it-IT" sz="3500" dirty="0">
              <a:ea typeface="ＭＳ Ｐゴシック" panose="020B0600070205080204" pitchFamily="34" charset="-128"/>
            </a:endParaRPr>
          </a:p>
          <a:p>
            <a:pPr eaLnBrk="1" hangingPunct="1">
              <a:spcAft>
                <a:spcPct val="100000"/>
              </a:spcAft>
            </a:pPr>
            <a:r>
              <a:rPr lang="en-US" altLang="it-IT" sz="3500" dirty="0" err="1">
                <a:ea typeface="ＭＳ Ｐゴシック" panose="020B0600070205080204" pitchFamily="34" charset="-128"/>
              </a:rPr>
              <a:t>riduzione</a:t>
            </a:r>
            <a:r>
              <a:rPr lang="en-US" altLang="it-IT" sz="3500" dirty="0">
                <a:ea typeface="ＭＳ Ｐゴシック" panose="020B0600070205080204" pitchFamily="34" charset="-128"/>
              </a:rPr>
              <a:t> </a:t>
            </a:r>
            <a:r>
              <a:rPr lang="en-US" altLang="it-IT" sz="3500" dirty="0" err="1">
                <a:ea typeface="ＭＳ Ｐゴシック" panose="020B0600070205080204" pitchFamily="34" charset="-128"/>
              </a:rPr>
              <a:t>secrezione</a:t>
            </a:r>
            <a:r>
              <a:rPr lang="en-US" altLang="it-IT" sz="3500" dirty="0">
                <a:ea typeface="ＭＳ Ｐゴシック" panose="020B0600070205080204" pitchFamily="34" charset="-128"/>
              </a:rPr>
              <a:t> </a:t>
            </a:r>
            <a:r>
              <a:rPr lang="en-US" altLang="it-IT" sz="3500" dirty="0" err="1">
                <a:ea typeface="ＭＳ Ｐゴシック" panose="020B0600070205080204" pitchFamily="34" charset="-128"/>
              </a:rPr>
              <a:t>gastrica</a:t>
            </a:r>
            <a:endParaRPr lang="en-US" altLang="it-IT" sz="3600" dirty="0">
              <a:ea typeface="ＭＳ Ｐゴシック" panose="020B0600070205080204" pitchFamily="34" charset="-128"/>
            </a:endParaRPr>
          </a:p>
          <a:p>
            <a:pPr eaLnBrk="1" hangingPunct="1">
              <a:spcAft>
                <a:spcPct val="100000"/>
              </a:spcAft>
            </a:pPr>
            <a:r>
              <a:rPr lang="en-US" altLang="it-IT" sz="3500" dirty="0" err="1">
                <a:ea typeface="ＭＳ Ｐゴシック" panose="020B0600070205080204" pitchFamily="34" charset="-128"/>
              </a:rPr>
              <a:t>regolarizzazione</a:t>
            </a:r>
            <a:r>
              <a:rPr lang="en-US" altLang="it-IT" sz="3500" dirty="0">
                <a:ea typeface="ＭＳ Ｐゴシック" panose="020B0600070205080204" pitchFamily="34" charset="-128"/>
              </a:rPr>
              <a:t> </a:t>
            </a:r>
            <a:r>
              <a:rPr lang="en-US" altLang="it-IT" sz="3500" dirty="0" err="1">
                <a:ea typeface="ＭＳ Ｐゴシック" panose="020B0600070205080204" pitchFamily="34" charset="-128"/>
              </a:rPr>
              <a:t>motilità</a:t>
            </a:r>
            <a:r>
              <a:rPr lang="en-US" altLang="it-IT" sz="3500" dirty="0">
                <a:ea typeface="ＭＳ Ｐゴシック" panose="020B0600070205080204" pitchFamily="34" charset="-128"/>
              </a:rPr>
              <a:t> </a:t>
            </a:r>
            <a:r>
              <a:rPr lang="en-US" altLang="it-IT" sz="3500" dirty="0" err="1">
                <a:ea typeface="ＭＳ Ｐゴシック" panose="020B0600070205080204" pitchFamily="34" charset="-128"/>
              </a:rPr>
              <a:t>esofagea</a:t>
            </a:r>
            <a:endParaRPr lang="en-US" altLang="it-IT" sz="3500" dirty="0">
              <a:ea typeface="ＭＳ Ｐゴシック" panose="020B0600070205080204" pitchFamily="34" charset="-12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1"/>
            <a:ext cx="12192000" cy="1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82883" y="1148043"/>
            <a:ext cx="622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DIAFRAMMA</a:t>
            </a:r>
            <a:endParaRPr lang="it-IT" sz="3600" dirty="0"/>
          </a:p>
        </p:txBody>
      </p:sp>
      <p:pic>
        <p:nvPicPr>
          <p:cNvPr id="3074" name="Picture 2" descr="Muscolo diaframma toracico: anatomia | Osteo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7" y="2001306"/>
            <a:ext cx="5150832" cy="45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750" y="2136521"/>
            <a:ext cx="4967374" cy="41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4557" y="1168661"/>
            <a:ext cx="8788400" cy="951780"/>
          </a:xfrm>
        </p:spPr>
        <p:txBody>
          <a:bodyPr/>
          <a:lstStyle/>
          <a:p>
            <a:pPr eaLnBrk="1" hangingPunct="1"/>
            <a:r>
              <a:rPr lang="en-US" altLang="it-IT" sz="4800" dirty="0" err="1">
                <a:latin typeface="+mn-lt"/>
                <a:ea typeface="ＭＳ Ｐゴシック" panose="020B0600070205080204" pitchFamily="34" charset="-128"/>
              </a:rPr>
              <a:t>Terapia</a:t>
            </a:r>
            <a:r>
              <a:rPr lang="en-US" altLang="it-IT" sz="48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it-IT" sz="4800" dirty="0" err="1">
                <a:latin typeface="+mn-lt"/>
                <a:ea typeface="ＭＳ Ｐゴシック" panose="020B0600070205080204" pitchFamily="34" charset="-128"/>
              </a:rPr>
              <a:t>chirurgica</a:t>
            </a:r>
            <a:r>
              <a:rPr lang="en-US" altLang="it-IT" sz="4800" dirty="0">
                <a:latin typeface="+mn-lt"/>
                <a:ea typeface="ＭＳ Ｐゴシック" panose="020B0600070205080204" pitchFamily="34" charset="-128"/>
              </a:rPr>
              <a:t>: </a:t>
            </a:r>
            <a:r>
              <a:rPr lang="en-US" altLang="it-IT" sz="4800" dirty="0" err="1">
                <a:latin typeface="+mn-lt"/>
                <a:ea typeface="ＭＳ Ｐゴシック" panose="020B0600070205080204" pitchFamily="34" charset="-128"/>
              </a:rPr>
              <a:t>finalità</a:t>
            </a:r>
            <a:endParaRPr lang="en-US" altLang="it-IT" dirty="0" smtClean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719" y="2585981"/>
            <a:ext cx="8054975" cy="3473997"/>
          </a:xfrm>
        </p:spPr>
        <p:txBody>
          <a:bodyPr/>
          <a:lstStyle/>
          <a:p>
            <a:pPr marL="0" indent="0">
              <a:spcAft>
                <a:spcPct val="100000"/>
              </a:spcAft>
              <a:buNone/>
            </a:pPr>
            <a:r>
              <a:rPr lang="en-US" altLang="it-IT" dirty="0" err="1" smtClean="0">
                <a:ea typeface="ＭＳ Ｐゴシック" panose="020B0600070205080204" pitchFamily="34" charset="-128"/>
              </a:rPr>
              <a:t>Ripristino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della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normale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situazione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anatomica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:</a:t>
            </a:r>
            <a:endParaRPr lang="en-US" altLang="it-IT" dirty="0">
              <a:ea typeface="ＭＳ Ｐゴシック" panose="020B0600070205080204" pitchFamily="34" charset="-128"/>
            </a:endParaRPr>
          </a:p>
          <a:p>
            <a:pPr marL="0" indent="0">
              <a:spcAft>
                <a:spcPct val="100000"/>
              </a:spcAft>
              <a:buNone/>
            </a:pPr>
            <a:r>
              <a:rPr lang="en-US" altLang="it-IT" dirty="0">
                <a:ea typeface="ＭＳ Ｐゴシック" panose="020B0600070205080204" pitchFamily="34" charset="-128"/>
              </a:rPr>
              <a:t>		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-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riduzione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dell’ernia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in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addome</a:t>
            </a:r>
            <a:endParaRPr lang="en-US" altLang="it-IT" dirty="0" smtClean="0">
              <a:ea typeface="ＭＳ Ｐゴシック" panose="020B0600070205080204" pitchFamily="34" charset="-128"/>
            </a:endParaRPr>
          </a:p>
          <a:p>
            <a:pPr marL="0" indent="0">
              <a:spcAft>
                <a:spcPct val="100000"/>
              </a:spcAft>
              <a:buNone/>
            </a:pPr>
            <a:r>
              <a:rPr lang="en-US" altLang="it-IT" dirty="0" smtClean="0">
                <a:ea typeface="ＭＳ Ｐゴシック" panose="020B0600070205080204" pitchFamily="34" charset="-128"/>
              </a:rPr>
              <a:t>		-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riparazione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dello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iato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eosfageo</a:t>
            </a:r>
            <a:endParaRPr lang="en-US" altLang="it-IT" dirty="0" smtClean="0">
              <a:ea typeface="ＭＳ Ｐゴシック" panose="020B0600070205080204" pitchFamily="34" charset="-128"/>
            </a:endParaRPr>
          </a:p>
          <a:p>
            <a:pPr marL="0" indent="0">
              <a:spcAft>
                <a:spcPct val="100000"/>
              </a:spcAft>
              <a:buNone/>
            </a:pPr>
            <a:r>
              <a:rPr lang="en-US" altLang="it-IT" dirty="0" smtClean="0">
                <a:ea typeface="ＭＳ Ｐゴシック" panose="020B0600070205080204" pitchFamily="34" charset="-128"/>
              </a:rPr>
              <a:t>                      - </a:t>
            </a:r>
            <a:r>
              <a:rPr lang="en-US" altLang="it-IT" dirty="0" err="1">
                <a:ea typeface="ＭＳ Ｐゴシック" panose="020B0600070205080204" pitchFamily="34" charset="-128"/>
              </a:rPr>
              <a:t>a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ssociare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una</a:t>
            </a:r>
            <a:r>
              <a:rPr lang="en-US" altLang="it-IT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dirty="0" err="1" smtClean="0">
                <a:ea typeface="ＭＳ Ｐゴシック" panose="020B0600070205080204" pitchFamily="34" charset="-128"/>
              </a:rPr>
              <a:t>fundoplicatio</a:t>
            </a:r>
            <a:endParaRPr lang="en-US" altLang="it-IT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1"/>
            <a:ext cx="12192000" cy="1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1" y="1510637"/>
            <a:ext cx="4380085" cy="512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11"/>
            <a:ext cx="12192000" cy="107527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032" y="2318925"/>
            <a:ext cx="6314902" cy="2764773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 flipH="1">
            <a:off x="5020887" y="1510637"/>
            <a:ext cx="8313" cy="4690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8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1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360813" y="1213659"/>
            <a:ext cx="827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EVENTRATIO /RELAXATIO DIAFRAMMATICA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49383" y="2452890"/>
            <a:ext cx="59685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Innalzamento permanente di un </a:t>
            </a:r>
            <a:r>
              <a:rPr lang="it-IT" sz="2000" dirty="0" err="1" smtClean="0"/>
              <a:t>emidiaframma</a:t>
            </a:r>
            <a:r>
              <a:rPr lang="it-IT" sz="2000" dirty="0" smtClean="0"/>
              <a:t> con grave atrofia delle sue fibre muscolari.</a:t>
            </a:r>
          </a:p>
          <a:p>
            <a:endParaRPr lang="it-IT" sz="2000" dirty="0"/>
          </a:p>
          <a:p>
            <a:r>
              <a:rPr lang="it-IT" sz="2000" dirty="0" smtClean="0"/>
              <a:t>Le </a:t>
            </a:r>
            <a:r>
              <a:rPr lang="it-IT" sz="2000" dirty="0" err="1" smtClean="0"/>
              <a:t>eventratio</a:t>
            </a:r>
            <a:r>
              <a:rPr lang="it-IT" sz="2000" dirty="0" smtClean="0"/>
              <a:t> differiscono dalle ernie diaframmatiche in quanto i visceri addominali, sebbene si innalzino fino ad occupare una gran parte dell’emitorace, restano tuttavia al di sotto del diaframma</a:t>
            </a:r>
          </a:p>
          <a:p>
            <a:endParaRPr lang="it-IT" sz="2000" dirty="0"/>
          </a:p>
          <a:p>
            <a:r>
              <a:rPr lang="it-IT" sz="2000" dirty="0" err="1" smtClean="0"/>
              <a:t>Eventratio</a:t>
            </a:r>
            <a:r>
              <a:rPr lang="it-IT" sz="2000" dirty="0" smtClean="0"/>
              <a:t>: forma parziale di atrofia muscolare, solo una parte limitata del diaframma si sfianca a formare una tasca a convessità superiore</a:t>
            </a:r>
          </a:p>
          <a:p>
            <a:r>
              <a:rPr lang="it-IT" sz="2000" dirty="0" err="1" smtClean="0"/>
              <a:t>Relaxatio</a:t>
            </a:r>
            <a:r>
              <a:rPr lang="it-IT" sz="2000" dirty="0" smtClean="0"/>
              <a:t>: tutto l’</a:t>
            </a:r>
            <a:r>
              <a:rPr lang="it-IT" sz="2000" dirty="0" err="1" smtClean="0"/>
              <a:t>emidiaframma</a:t>
            </a:r>
            <a:r>
              <a:rPr lang="it-IT" sz="2000" dirty="0" smtClean="0"/>
              <a:t> ha una diffusa atrofia</a:t>
            </a:r>
            <a:endParaRPr lang="it-IT" sz="2000" dirty="0"/>
          </a:p>
        </p:txBody>
      </p:sp>
      <p:pic>
        <p:nvPicPr>
          <p:cNvPr id="1026" name="Picture 2" descr="Paralisi del Diaframma e Lesioni del Nervo Fren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77" y="2452890"/>
            <a:ext cx="52673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cnica chirurgica per le eventrazioni diaframmatiche dell'adulto -  ScienceDi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734" y="1944187"/>
            <a:ext cx="4341610" cy="455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1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360813" y="1213659"/>
            <a:ext cx="827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EVENTRATIO /RELAXATIO DIAFRAMMATICA</a:t>
            </a:r>
          </a:p>
          <a:p>
            <a:pPr algn="ctr"/>
            <a:r>
              <a:rPr lang="it-IT" sz="3600" dirty="0" smtClean="0"/>
              <a:t>Eziopatogenesi</a:t>
            </a:r>
            <a:endParaRPr lang="it-IT" sz="36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000081"/>
              </p:ext>
            </p:extLst>
          </p:nvPr>
        </p:nvGraphicFramePr>
        <p:xfrm>
          <a:off x="1658851" y="3063855"/>
          <a:ext cx="887429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7149">
                  <a:extLst>
                    <a:ext uri="{9D8B030D-6E8A-4147-A177-3AD203B41FA5}">
                      <a16:colId xmlns:a16="http://schemas.microsoft.com/office/drawing/2014/main" val="633941549"/>
                    </a:ext>
                  </a:extLst>
                </a:gridCol>
                <a:gridCol w="4437149">
                  <a:extLst>
                    <a:ext uri="{9D8B030D-6E8A-4147-A177-3AD203B41FA5}">
                      <a16:colId xmlns:a16="http://schemas.microsoft.com/office/drawing/2014/main" val="2212858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Forme congenite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Forme acquisite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08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Atrofia</a:t>
                      </a:r>
                      <a:r>
                        <a:rPr lang="it-IT" sz="2000" baseline="0" dirty="0" smtClean="0"/>
                        <a:t> muscolare congenita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Paralisi virali del n. frenico (età infantile)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52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Lesioni del n. frenico da propagazione di infiammazione linfonodi</a:t>
                      </a:r>
                      <a:r>
                        <a:rPr lang="it-IT" sz="2000" baseline="0" dirty="0" smtClean="0"/>
                        <a:t> mediastinici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308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Lesioni del n. frenico da infiltrazione neoplastica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75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Lesioni traumatiche e/o post-chirurgiche del n. frenico 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62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1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1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360813" y="1213659"/>
            <a:ext cx="827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EVENTRATIO /RELAXATIO DIAFRAMMATICA</a:t>
            </a:r>
          </a:p>
          <a:p>
            <a:pPr algn="ctr"/>
            <a:r>
              <a:rPr lang="it-IT" sz="3600" dirty="0" smtClean="0"/>
              <a:t>Sintomatologia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89709" y="2626823"/>
            <a:ext cx="103410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Asintomatico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Disturbi digestivi per trazione verso l’alto dello stomaco e di altri organi addominali (colon trasverso ++++)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Disturbi respiratori e circolatori per collasso del polmone omolaterale e spostamento del mediastino (tachicardia, polmoniti, dispnea, dolore </a:t>
            </a:r>
            <a:r>
              <a:rPr lang="it-IT" sz="2800" dirty="0"/>
              <a:t>toracico, scarsa resistenza allo sforzo, aritmie cardiache ). Inoltre, </a:t>
            </a:r>
            <a:r>
              <a:rPr lang="it-IT" sz="2800" dirty="0" smtClean="0"/>
              <a:t>l’</a:t>
            </a:r>
            <a:r>
              <a:rPr lang="it-IT" sz="2800" dirty="0" err="1" smtClean="0"/>
              <a:t>emidiaframma</a:t>
            </a:r>
            <a:r>
              <a:rPr lang="it-IT" sz="2800" dirty="0" smtClean="0"/>
              <a:t> </a:t>
            </a:r>
            <a:r>
              <a:rPr lang="it-IT" sz="2800" dirty="0"/>
              <a:t>elevato non partecipa alla </a:t>
            </a:r>
            <a:r>
              <a:rPr lang="it-IT" sz="2800" dirty="0" smtClean="0"/>
              <a:t>respirazione </a:t>
            </a:r>
            <a:r>
              <a:rPr lang="it-IT" sz="2800" dirty="0" smtClean="0">
                <a:sym typeface="Wingdings" panose="05000000000000000000" pitchFamily="2" charset="2"/>
              </a:rPr>
              <a:t></a:t>
            </a:r>
            <a:r>
              <a:rPr lang="it-IT" sz="2800" dirty="0" smtClean="0"/>
              <a:t> </a:t>
            </a:r>
            <a:r>
              <a:rPr lang="it-IT" sz="2800" dirty="0"/>
              <a:t>movimento paradosso dell’</a:t>
            </a:r>
            <a:r>
              <a:rPr lang="it-IT" sz="2800" dirty="0" err="1"/>
              <a:t>emidiaframma</a:t>
            </a:r>
            <a:r>
              <a:rPr lang="it-IT" sz="2800" dirty="0"/>
              <a:t> leso durante l’inspirazione e l’espirazione, </a:t>
            </a:r>
            <a:r>
              <a:rPr lang="it-IT" sz="2800" dirty="0" smtClean="0"/>
              <a:t>simile al </a:t>
            </a:r>
            <a:r>
              <a:rPr lang="it-IT" sz="2800" dirty="0" err="1"/>
              <a:t>volet</a:t>
            </a:r>
            <a:r>
              <a:rPr lang="it-IT" sz="2800" dirty="0"/>
              <a:t> costale</a:t>
            </a:r>
          </a:p>
        </p:txBody>
      </p:sp>
    </p:spTree>
    <p:extLst>
      <p:ext uri="{BB962C8B-B14F-4D97-AF65-F5344CB8AC3E}">
        <p14:creationId xmlns:p14="http://schemas.microsoft.com/office/powerpoint/2010/main" val="33261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1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960418" y="1280161"/>
            <a:ext cx="827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EVENTRATIO /RELAXATIO DIAFRAMMATICA</a:t>
            </a:r>
          </a:p>
          <a:p>
            <a:pPr algn="ctr"/>
            <a:r>
              <a:rPr lang="it-IT" sz="3600" dirty="0" smtClean="0"/>
              <a:t>Diagnosi e Terapia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178643"/>
              </p:ext>
            </p:extLst>
          </p:nvPr>
        </p:nvGraphicFramePr>
        <p:xfrm>
          <a:off x="244764" y="2947477"/>
          <a:ext cx="4726248" cy="1645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26248">
                  <a:extLst>
                    <a:ext uri="{9D8B030D-6E8A-4147-A177-3AD203B41FA5}">
                      <a16:colId xmlns:a16="http://schemas.microsoft.com/office/drawing/2014/main" val="3120589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Diagnosi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57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 smtClean="0"/>
                        <a:t>RX torace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 err="1" smtClean="0"/>
                        <a:t>Tc</a:t>
                      </a:r>
                      <a:r>
                        <a:rPr lang="it-IT" sz="2400" dirty="0" smtClean="0"/>
                        <a:t> torace per escludere</a:t>
                      </a:r>
                      <a:r>
                        <a:rPr lang="it-IT" sz="2400" baseline="0" dirty="0" smtClean="0"/>
                        <a:t> lesioni del diaframma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44865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17410"/>
              </p:ext>
            </p:extLst>
          </p:nvPr>
        </p:nvGraphicFramePr>
        <p:xfrm>
          <a:off x="6030422" y="2947477"/>
          <a:ext cx="5308138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08138">
                  <a:extLst>
                    <a:ext uri="{9D8B030D-6E8A-4147-A177-3AD203B41FA5}">
                      <a16:colId xmlns:a16="http://schemas.microsoft.com/office/drawing/2014/main" val="466164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Terapia (SOLO SE SINTOMATICO !!!!!!)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84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Plicatura</a:t>
                      </a:r>
                      <a:r>
                        <a:rPr lang="it-IT" sz="2400" dirty="0" smtClean="0"/>
                        <a:t> del diaframma</a:t>
                      </a:r>
                      <a:r>
                        <a:rPr lang="it-IT" sz="2400" baseline="0" dirty="0" smtClean="0"/>
                        <a:t> e sua fissazione </a:t>
                      </a: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 1-2 spazi intercostali più in basso per via </a:t>
                      </a:r>
                      <a:r>
                        <a:rPr lang="it-IT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toracoscopica</a:t>
                      </a: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laparoscopica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539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362210" y="1211147"/>
            <a:ext cx="8755063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altLang="it-IT" b="1" dirty="0" smtClean="0"/>
              <a:t>ERNIE  DIAFRAMMATICHE</a:t>
            </a:r>
            <a:r>
              <a:rPr lang="it-IT" altLang="it-IT" sz="3200" b="1" dirty="0" smtClean="0"/>
              <a:t/>
            </a:r>
            <a:br>
              <a:rPr lang="it-IT" altLang="it-IT" sz="3200" b="1" dirty="0" smtClean="0"/>
            </a:br>
            <a:r>
              <a:rPr lang="it-IT" altLang="it-IT" sz="3200" b="1" i="1" dirty="0" smtClean="0"/>
              <a:t>Classificazione</a:t>
            </a:r>
            <a:endParaRPr lang="it-IT" altLang="it-IT" b="1" i="1" dirty="0" smtClean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88341"/>
              </p:ext>
            </p:extLst>
          </p:nvPr>
        </p:nvGraphicFramePr>
        <p:xfrm>
          <a:off x="2667309" y="2676696"/>
          <a:ext cx="6642946" cy="3640975"/>
        </p:xfrm>
        <a:graphic>
          <a:graphicData uri="http://schemas.openxmlformats.org/drawingml/2006/table">
            <a:tbl>
              <a:tblPr firstCol="1">
                <a:tableStyleId>{93296810-A885-4BE3-A3E7-6D5BEEA58F35}</a:tableStyleId>
              </a:tblPr>
              <a:tblGrid>
                <a:gridCol w="2744277">
                  <a:extLst>
                    <a:ext uri="{9D8B030D-6E8A-4147-A177-3AD203B41FA5}">
                      <a16:colId xmlns:a16="http://schemas.microsoft.com/office/drawing/2014/main" val="3173664876"/>
                    </a:ext>
                  </a:extLst>
                </a:gridCol>
                <a:gridCol w="3898669">
                  <a:extLst>
                    <a:ext uri="{9D8B030D-6E8A-4147-A177-3AD203B41FA5}">
                      <a16:colId xmlns:a16="http://schemas.microsoft.com/office/drawing/2014/main" val="2088682767"/>
                    </a:ext>
                  </a:extLst>
                </a:gridCol>
              </a:tblGrid>
              <a:tr h="121365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ERNIE NON HIATALI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Postero-laterale (</a:t>
                      </a:r>
                      <a:r>
                        <a:rPr lang="it-IT" dirty="0" err="1" smtClean="0"/>
                        <a:t>Bochdalek</a:t>
                      </a:r>
                      <a:r>
                        <a:rPr lang="it-IT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Anteriore (</a:t>
                      </a:r>
                      <a:r>
                        <a:rPr lang="it-IT" dirty="0" err="1" smtClean="0"/>
                        <a:t>Morgagni-Larrey</a:t>
                      </a:r>
                      <a:r>
                        <a:rPr lang="it-IT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Post-traumatiche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079638"/>
                  </a:ext>
                </a:extLst>
              </a:tr>
              <a:tr h="157775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ERNIE HIATALI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Da </a:t>
                      </a:r>
                      <a:r>
                        <a:rPr lang="it-IT" dirty="0" err="1" smtClean="0"/>
                        <a:t>brachiesofago</a:t>
                      </a:r>
                      <a:r>
                        <a:rPr lang="it-IT" dirty="0" smtClean="0"/>
                        <a:t> congenito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err="1" smtClean="0"/>
                        <a:t>Paraesofagea</a:t>
                      </a:r>
                      <a:r>
                        <a:rPr lang="it-IT" dirty="0" smtClean="0"/>
                        <a:t> (Da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rotolamento)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Da scivolamento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Miste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2634"/>
                  </a:ext>
                </a:extLst>
              </a:tr>
              <a:tr h="849561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RELAXATIO/EVENTRATIO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Aplasia muscolare congenita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Lesione acquisita</a:t>
                      </a:r>
                      <a:r>
                        <a:rPr lang="it-IT" baseline="0" dirty="0" smtClean="0"/>
                        <a:t> del n. frenico</a:t>
                      </a:r>
                      <a:endParaRPr lang="it-IT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67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3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815" y="1611045"/>
            <a:ext cx="6518564" cy="47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26472" y="1560470"/>
            <a:ext cx="6775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ERNIA POSTERO-LATERALE DI BOCHDALEK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9838" y="3280392"/>
            <a:ext cx="6475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L’ernia diaframmatica di </a:t>
            </a:r>
            <a:r>
              <a:rPr lang="it-IT" sz="2400" dirty="0" err="1"/>
              <a:t>Bochdalek</a:t>
            </a:r>
            <a:r>
              <a:rPr lang="it-IT" sz="2400" dirty="0"/>
              <a:t> è una rara malformazione caratterizzata dalla presenza di </a:t>
            </a:r>
            <a:r>
              <a:rPr lang="it-IT" sz="2400" dirty="0" smtClean="0"/>
              <a:t>una lacuna </a:t>
            </a:r>
            <a:r>
              <a:rPr lang="it-IT" sz="2400" dirty="0"/>
              <a:t>diaframmatica </a:t>
            </a:r>
            <a:r>
              <a:rPr lang="it-IT" sz="2400" dirty="0" smtClean="0"/>
              <a:t>postero-laterale</a:t>
            </a:r>
            <a:r>
              <a:rPr lang="it-IT" sz="2400" dirty="0"/>
              <a:t>, in corrispondenza del forame di </a:t>
            </a:r>
            <a:r>
              <a:rPr lang="it-IT" sz="2400" dirty="0" err="1"/>
              <a:t>Bochdalek</a:t>
            </a:r>
            <a:r>
              <a:rPr lang="it-IT" sz="2400" dirty="0"/>
              <a:t>, attraverso il </a:t>
            </a:r>
            <a:r>
              <a:rPr lang="it-IT" sz="2400" dirty="0" smtClean="0"/>
              <a:t>quale uno </a:t>
            </a:r>
            <a:r>
              <a:rPr lang="it-IT" sz="2400" dirty="0"/>
              <a:t>o più visceri erniano in torace</a:t>
            </a:r>
          </a:p>
        </p:txBody>
      </p:sp>
      <p:pic>
        <p:nvPicPr>
          <p:cNvPr id="7" name="Picture 5" descr="9-Netter%20D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19" y="427319"/>
            <a:ext cx="4608513" cy="570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rnia diaframmat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49" y="199800"/>
            <a:ext cx="4436052" cy="61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555" y="122519"/>
            <a:ext cx="2400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42850" y="1263222"/>
            <a:ext cx="425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DI BOCHDALEK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32262" y="2048519"/>
            <a:ext cx="6384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</a:t>
            </a:r>
            <a:r>
              <a:rPr lang="it-IT" sz="2400" dirty="0" smtClean="0"/>
              <a:t>ell'85</a:t>
            </a:r>
            <a:r>
              <a:rPr lang="it-IT" sz="2400" dirty="0"/>
              <a:t>% dei casi sul lato sinistro; nel 2% dei casi è bilaterale. L'incidenza stimata è di 1-4/10 000 nati </a:t>
            </a:r>
            <a:r>
              <a:rPr lang="it-IT" sz="2400" dirty="0" smtClean="0"/>
              <a:t>vivi. </a:t>
            </a:r>
            <a:endParaRPr lang="it-IT" sz="2400" dirty="0"/>
          </a:p>
        </p:txBody>
      </p:sp>
      <p:pic>
        <p:nvPicPr>
          <p:cNvPr id="9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25" y="2075274"/>
            <a:ext cx="4238855" cy="377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32262" y="3446137"/>
            <a:ext cx="69245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Anse di piccolo e grande intestino, stomaco, fegato e milza possono protrudere nell'emitorace del lato interessato. Se l'ernia è di grandi dimensioni e la quantità del contenuto addominale erniato è sostanziale, il </a:t>
            </a:r>
            <a:r>
              <a:rPr lang="it-IT" sz="2400" b="1" dirty="0"/>
              <a:t>polmone</a:t>
            </a:r>
            <a:r>
              <a:rPr lang="it-IT" sz="2400" dirty="0"/>
              <a:t> del lato interessato sarà </a:t>
            </a:r>
            <a:r>
              <a:rPr lang="it-IT" sz="2400" b="1" dirty="0" smtClean="0"/>
              <a:t>ipoplasico </a:t>
            </a:r>
            <a:r>
              <a:rPr lang="it-IT" sz="2400" dirty="0"/>
              <a:t>a causa della compressione costante ed a</a:t>
            </a:r>
          </a:p>
          <a:p>
            <a:r>
              <a:rPr lang="it-IT" sz="2400" dirty="0"/>
              <a:t>lungo termine sui polmoni fetali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3247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42850" y="1263222"/>
            <a:ext cx="425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DI BOCHDALEK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99259" y="2096450"/>
            <a:ext cx="63841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L’ipoplasia polmonare </a:t>
            </a:r>
            <a:r>
              <a:rPr lang="it-IT" sz="2400" dirty="0"/>
              <a:t>bilaterale è costante e variabile di grado. Tuttavia è più severa nel </a:t>
            </a:r>
            <a:r>
              <a:rPr lang="it-IT" sz="2400" dirty="0" smtClean="0"/>
              <a:t>lato dell’ernia </a:t>
            </a:r>
            <a:r>
              <a:rPr lang="it-IT" sz="2400" dirty="0"/>
              <a:t>con riduzione del diametro bronchiale, riduzione del volume polmonare e del </a:t>
            </a:r>
            <a:r>
              <a:rPr lang="it-IT" sz="2400" dirty="0" smtClean="0"/>
              <a:t>numero degli </a:t>
            </a:r>
            <a:r>
              <a:rPr lang="it-IT" sz="2400" dirty="0"/>
              <a:t>acini e conseguente riduzione della superficie di scambio. </a:t>
            </a:r>
            <a:endParaRPr lang="it-IT" sz="2400" dirty="0" smtClean="0"/>
          </a:p>
          <a:p>
            <a:r>
              <a:rPr lang="it-IT" sz="2400" dirty="0" smtClean="0"/>
              <a:t>In </a:t>
            </a:r>
            <a:r>
              <a:rPr lang="it-IT" sz="2400" dirty="0"/>
              <a:t>concomitanza si riscontra </a:t>
            </a:r>
            <a:r>
              <a:rPr lang="it-IT" sz="2400" dirty="0" smtClean="0"/>
              <a:t>un arresto </a:t>
            </a:r>
            <a:r>
              <a:rPr lang="it-IT" sz="2400" dirty="0"/>
              <a:t>dello sviluppo dell’albero vascolare con aumento della sezione muscolare dei vasi e </a:t>
            </a:r>
            <a:r>
              <a:rPr lang="it-IT" sz="2400" dirty="0" smtClean="0"/>
              <a:t>ridotto diametro </a:t>
            </a:r>
            <a:r>
              <a:rPr lang="it-IT" sz="2400" dirty="0"/>
              <a:t>dei medesimi con conseguente </a:t>
            </a:r>
            <a:r>
              <a:rPr lang="it-IT" sz="2400" b="1" dirty="0"/>
              <a:t>ipertensione polmonare</a:t>
            </a:r>
            <a:r>
              <a:rPr lang="it-IT" sz="2400" dirty="0"/>
              <a:t>.</a:t>
            </a:r>
            <a:endParaRPr lang="it-IT" sz="3200" dirty="0"/>
          </a:p>
        </p:txBody>
      </p:sp>
      <p:pic>
        <p:nvPicPr>
          <p:cNvPr id="10" name="Picture 5" descr="8-PostMortem%20D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31" y="908050"/>
            <a:ext cx="401796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ulpath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12" y="836382"/>
            <a:ext cx="4470400" cy="573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76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874028" y="1091029"/>
            <a:ext cx="425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DI BOCHDALEK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9628" y="1843984"/>
            <a:ext cx="6084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Diagnosi prenatale: </a:t>
            </a:r>
          </a:p>
          <a:p>
            <a:r>
              <a:rPr lang="it-IT" sz="2000" dirty="0" smtClean="0"/>
              <a:t>la </a:t>
            </a:r>
            <a:r>
              <a:rPr lang="it-IT" sz="2000" dirty="0"/>
              <a:t>diagnosi viene effettuata durante l’ecografia morfologica di </a:t>
            </a:r>
            <a:r>
              <a:rPr lang="it-IT" sz="2000" dirty="0" smtClean="0"/>
              <a:t>routine tra </a:t>
            </a:r>
            <a:r>
              <a:rPr lang="it-IT" sz="2000" dirty="0"/>
              <a:t>la XXII e la XXIV </a:t>
            </a:r>
            <a:r>
              <a:rPr lang="it-IT" sz="2000" dirty="0" smtClean="0"/>
              <a:t>settimana e confermata con la RMN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22" y="1756062"/>
            <a:ext cx="4062499" cy="46281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49628" y="3619612"/>
            <a:ext cx="117625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Terapia </a:t>
            </a:r>
            <a:r>
              <a:rPr lang="it-IT" sz="2000" b="1" dirty="0" smtClean="0"/>
              <a:t>prenatale sperimentale:</a:t>
            </a:r>
            <a:endParaRPr lang="it-IT" sz="2000" b="1" dirty="0" smtClean="0"/>
          </a:p>
          <a:p>
            <a:pPr algn="just"/>
            <a:r>
              <a:rPr lang="it-IT" sz="2000" dirty="0" smtClean="0"/>
              <a:t>Occlusione tracheale </a:t>
            </a:r>
            <a:r>
              <a:rPr lang="it-IT" sz="2000" dirty="0" err="1" smtClean="0"/>
              <a:t>endoluminale</a:t>
            </a:r>
            <a:r>
              <a:rPr lang="it-IT" sz="2000" dirty="0" smtClean="0"/>
              <a:t> </a:t>
            </a:r>
            <a:r>
              <a:rPr lang="it-IT" sz="2000" dirty="0" err="1"/>
              <a:t>fetoscopica</a:t>
            </a:r>
            <a:r>
              <a:rPr lang="it-IT" sz="2000" dirty="0"/>
              <a:t> </a:t>
            </a:r>
            <a:r>
              <a:rPr lang="it-IT" sz="2000" dirty="0" smtClean="0"/>
              <a:t>(</a:t>
            </a:r>
            <a:r>
              <a:rPr lang="it-IT" sz="2000" dirty="0" err="1" smtClean="0"/>
              <a:t>Fetal</a:t>
            </a:r>
            <a:r>
              <a:rPr lang="it-IT" sz="2000" dirty="0" smtClean="0"/>
              <a:t> </a:t>
            </a:r>
            <a:r>
              <a:rPr lang="it-IT" sz="2000" dirty="0" err="1"/>
              <a:t>endoscopic</a:t>
            </a:r>
            <a:r>
              <a:rPr lang="it-IT" sz="2000" dirty="0"/>
              <a:t> </a:t>
            </a:r>
            <a:r>
              <a:rPr lang="it-IT" sz="2000" dirty="0" err="1"/>
              <a:t>Tracheal</a:t>
            </a:r>
            <a:r>
              <a:rPr lang="it-IT" sz="2000" dirty="0"/>
              <a:t> </a:t>
            </a:r>
            <a:r>
              <a:rPr lang="it-IT" sz="2000" dirty="0" err="1"/>
              <a:t>Occlusion</a:t>
            </a:r>
            <a:r>
              <a:rPr lang="it-IT" sz="2000" dirty="0"/>
              <a:t> – FETO</a:t>
            </a:r>
            <a:r>
              <a:rPr lang="it-IT" sz="2000" dirty="0" smtClean="0"/>
              <a:t>)</a:t>
            </a:r>
          </a:p>
          <a:p>
            <a:pPr algn="just" fontAlgn="base"/>
            <a:r>
              <a:rPr lang="it-IT" sz="2000" dirty="0"/>
              <a:t>Razionale </a:t>
            </a:r>
            <a:r>
              <a:rPr lang="it-IT" sz="2000" dirty="0" smtClean="0"/>
              <a:t>dell’intervento</a:t>
            </a:r>
            <a:r>
              <a:rPr lang="it-IT" sz="2000" dirty="0" smtClean="0"/>
              <a:t>: </a:t>
            </a:r>
            <a:r>
              <a:rPr lang="it-IT" sz="2000" dirty="0"/>
              <a:t>L’occlusione della trachea determina l’intrappolamento del </a:t>
            </a:r>
            <a:r>
              <a:rPr lang="it-IT" sz="2000" dirty="0" smtClean="0"/>
              <a:t>liquido amniotico </a:t>
            </a:r>
            <a:r>
              <a:rPr lang="it-IT" sz="2000" dirty="0"/>
              <a:t>all’interno dei polmoni favorendone l’espansione, la crescita e lo sviluppo. </a:t>
            </a:r>
            <a:r>
              <a:rPr lang="it-IT" sz="2000" dirty="0"/>
              <a:t>Ciò attiva un percorso che porta alla proliferazione e all'aumento della crescita delle vie aeree e dei vasi polmonari, ben riassunto nell'acronimo PLUG: "Plug the </a:t>
            </a:r>
            <a:r>
              <a:rPr lang="it-IT" sz="2000" dirty="0" err="1"/>
              <a:t>Lung</a:t>
            </a:r>
            <a:r>
              <a:rPr lang="it-IT" sz="2000" dirty="0"/>
              <a:t> </a:t>
            </a:r>
            <a:r>
              <a:rPr lang="it-IT" sz="2000" dirty="0" err="1"/>
              <a:t>Until</a:t>
            </a:r>
            <a:r>
              <a:rPr lang="it-IT" sz="2000" dirty="0"/>
              <a:t>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Grows</a:t>
            </a:r>
            <a:r>
              <a:rPr lang="it-IT" sz="2000" dirty="0"/>
              <a:t>" (PLUG</a:t>
            </a:r>
            <a:r>
              <a:rPr lang="it-IT" sz="2000" dirty="0" smtClean="0"/>
              <a:t>). </a:t>
            </a:r>
            <a:r>
              <a:rPr lang="it-IT" sz="2000" dirty="0"/>
              <a:t>Tuttavia, quando l'occlusione viene mantenuta fino alla nascita, il numero di </a:t>
            </a:r>
            <a:r>
              <a:rPr lang="it-IT" sz="2000" dirty="0" err="1"/>
              <a:t>pneumociti</a:t>
            </a:r>
            <a:r>
              <a:rPr lang="it-IT" sz="2000" dirty="0"/>
              <a:t> di tipo II è anormalmente basso, portando a una relativa carenza di </a:t>
            </a:r>
            <a:r>
              <a:rPr lang="it-IT" sz="2000" dirty="0" smtClean="0"/>
              <a:t>surfattante. </a:t>
            </a:r>
            <a:r>
              <a:rPr lang="it-IT" sz="2000" dirty="0"/>
              <a:t>Invertendo l'occlusione tracheale prima della nascita, l'equilibrio tra </a:t>
            </a:r>
            <a:r>
              <a:rPr lang="it-IT" sz="2000" dirty="0" err="1"/>
              <a:t>pneumociti</a:t>
            </a:r>
            <a:r>
              <a:rPr lang="it-IT" sz="2000" dirty="0"/>
              <a:t> di tipo I e di tipo II alla nascita è più ottimale. Ciò è racchiuso nel concetto di "sequenza </a:t>
            </a:r>
            <a:r>
              <a:rPr lang="it-IT" sz="2000" dirty="0" err="1"/>
              <a:t>plug-unplug</a:t>
            </a:r>
            <a:r>
              <a:rPr lang="it-IT" sz="2000" dirty="0"/>
              <a:t>" e l'inversione dell'occlusione è una componente importante nella strategia di trattamento fetale</a:t>
            </a:r>
            <a:endParaRPr lang="it-IT" sz="2000" dirty="0"/>
          </a:p>
          <a:p>
            <a:pPr algn="just"/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105" y="1337568"/>
            <a:ext cx="3505033" cy="26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1758</Words>
  <Application>Microsoft Office PowerPoint</Application>
  <PresentationFormat>Widescreen</PresentationFormat>
  <Paragraphs>203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4" baseType="lpstr">
      <vt:lpstr>MS PGothic</vt:lpstr>
      <vt:lpstr>MS PGothic</vt:lpstr>
      <vt:lpstr>Arial</vt:lpstr>
      <vt:lpstr>Calibri</vt:lpstr>
      <vt:lpstr>Calibri Light</vt:lpstr>
      <vt:lpstr>Symbol</vt:lpstr>
      <vt:lpstr>Times New Roman</vt:lpstr>
      <vt:lpstr>Wingdings</vt:lpstr>
      <vt:lpstr>Tema di Office</vt:lpstr>
      <vt:lpstr>Ernie diaframmatiche</vt:lpstr>
      <vt:lpstr>ERNIA  DIAFRAMMATICA</vt:lpstr>
      <vt:lpstr>Presentazione standard di PowerPoint</vt:lpstr>
      <vt:lpstr>ERNIE  DIAFRAMMATICHE Classificazione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Ernia diaframmatiche traumatiche: Clinica</vt:lpstr>
      <vt:lpstr>Ernia diaframmatiche post-traumatiche: Sintomi</vt:lpstr>
      <vt:lpstr>Ernia diaframmatiche traumatiche: Diagnostica e Trattamento</vt:lpstr>
      <vt:lpstr>Ernia jatale</vt:lpstr>
      <vt:lpstr>EZIOLOGIA</vt:lpstr>
      <vt:lpstr>Classificazione di Akerlung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Terapia Medica: obiettivi</vt:lpstr>
      <vt:lpstr>Terapia chirurgica: finalità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PALMISANO SILVIA</dc:creator>
  <cp:lastModifiedBy>Silvia Palmisano</cp:lastModifiedBy>
  <cp:revision>91</cp:revision>
  <dcterms:created xsi:type="dcterms:W3CDTF">2023-10-17T19:18:35Z</dcterms:created>
  <dcterms:modified xsi:type="dcterms:W3CDTF">2025-03-19T10:53:24Z</dcterms:modified>
</cp:coreProperties>
</file>