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3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25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11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78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72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42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76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37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76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50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45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6D06-7F17-4415-9424-F5DBEEEF152F}" type="datetimeFigureOut">
              <a:rPr lang="it-IT" smtClean="0"/>
              <a:t>18/04/2023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C062-86A7-4DC1-A4F8-6BF4C9908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1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studenti/risorse-studenti/dialisi-peritoneale-un-meccanismo-depurativo-endogeno.html" TargetMode="External"/><Relationship Id="rId2" Type="http://schemas.openxmlformats.org/officeDocument/2006/relationships/hyperlink" Target="https://www.nurse24.it/specializzazioni/seduta-emodialitica-fasi-e-responsabilita-dell-infermier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4E0B9-1F80-C42F-C794-764B8EF9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920880" cy="132556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+mn-lt"/>
              </a:rPr>
              <a:t>Terapia nutrizionale tra fase conservativa e dialisi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BFF09D-63B4-02F8-A781-02AF27C3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69091"/>
            <a:ext cx="8496944" cy="48553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dirty="0">
                <a:solidFill>
                  <a:srgbClr val="272727"/>
                </a:solidFill>
                <a:effectLst/>
              </a:rPr>
              <a:t>Dal punto di vista metodologico si distingue</a:t>
            </a:r>
          </a:p>
          <a:p>
            <a:pPr marL="0" indent="0" algn="l">
              <a:buNone/>
            </a:pPr>
            <a:r>
              <a:rPr lang="it-IT" b="1" dirty="0">
                <a:solidFill>
                  <a:srgbClr val="272727"/>
                </a:solidFill>
                <a:effectLst/>
              </a:rPr>
              <a:t>terapia nutrizionale nella fase conservativa</a:t>
            </a:r>
            <a:r>
              <a:rPr lang="it-IT" dirty="0">
                <a:solidFill>
                  <a:srgbClr val="272727"/>
                </a:solidFill>
                <a:effectLst/>
              </a:rPr>
              <a:t> della malattia</a:t>
            </a:r>
          </a:p>
          <a:p>
            <a:pPr marL="0" indent="0" algn="l">
              <a:buNone/>
            </a:pPr>
            <a:endParaRPr lang="it-IT" dirty="0">
              <a:solidFill>
                <a:srgbClr val="272727"/>
              </a:solidFill>
            </a:endParaRPr>
          </a:p>
          <a:p>
            <a:pPr marL="0" indent="0" algn="l">
              <a:buNone/>
            </a:pPr>
            <a:r>
              <a:rPr lang="it-IT" dirty="0">
                <a:solidFill>
                  <a:srgbClr val="272727"/>
                </a:solidFill>
                <a:effectLst/>
              </a:rPr>
              <a:t>  </a:t>
            </a:r>
          </a:p>
          <a:p>
            <a:pPr marL="0" indent="0" algn="l">
              <a:buNone/>
            </a:pPr>
            <a:endParaRPr lang="it-IT" dirty="0">
              <a:solidFill>
                <a:srgbClr val="272727"/>
              </a:solidFill>
            </a:endParaRPr>
          </a:p>
          <a:p>
            <a:pPr marL="0" indent="0" algn="l">
              <a:buNone/>
            </a:pPr>
            <a:endParaRPr lang="it-IT" dirty="0">
              <a:solidFill>
                <a:srgbClr val="272727"/>
              </a:solidFill>
              <a:effectLst/>
            </a:endParaRPr>
          </a:p>
          <a:p>
            <a:pPr marL="0" indent="0" algn="l">
              <a:buNone/>
            </a:pPr>
            <a:endParaRPr lang="it-IT" dirty="0">
              <a:solidFill>
                <a:srgbClr val="272727"/>
              </a:solidFill>
            </a:endParaRPr>
          </a:p>
          <a:p>
            <a:pPr marL="0" indent="0" algn="l">
              <a:buNone/>
            </a:pPr>
            <a:endParaRPr lang="it-IT" dirty="0">
              <a:solidFill>
                <a:srgbClr val="272727"/>
              </a:solidFill>
              <a:effectLst/>
            </a:endParaRPr>
          </a:p>
          <a:p>
            <a:pPr marL="0" indent="0" algn="l">
              <a:buNone/>
            </a:pPr>
            <a:r>
              <a:rPr lang="it-IT" dirty="0">
                <a:solidFill>
                  <a:srgbClr val="272727"/>
                </a:solidFill>
                <a:effectLst/>
              </a:rPr>
              <a:t> </a:t>
            </a:r>
          </a:p>
          <a:p>
            <a:pPr marL="0" indent="0" algn="l">
              <a:buNone/>
            </a:pPr>
            <a:endParaRPr lang="it-IT" dirty="0">
              <a:solidFill>
                <a:srgbClr val="272727"/>
              </a:solidFill>
            </a:endParaRP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1984602-0B1D-1567-BCC4-CF75A6A1852E}"/>
              </a:ext>
            </a:extLst>
          </p:cNvPr>
          <p:cNvSpPr/>
          <p:nvPr/>
        </p:nvSpPr>
        <p:spPr>
          <a:xfrm>
            <a:off x="628650" y="2636912"/>
            <a:ext cx="3816424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272727"/>
                </a:solidFill>
                <a:effectLst/>
              </a:rPr>
              <a:t>Terapia nutrizionale nella fase conservativa della malattia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0AF646A-F78B-D2D3-D6C6-17474E4F2C81}"/>
              </a:ext>
            </a:extLst>
          </p:cNvPr>
          <p:cNvSpPr/>
          <p:nvPr/>
        </p:nvSpPr>
        <p:spPr>
          <a:xfrm>
            <a:off x="690952" y="3984489"/>
            <a:ext cx="3816424" cy="21308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272727"/>
                </a:solidFill>
                <a:effectLst/>
              </a:rPr>
              <a:t> Scopo di controllare adeguatamente i livelli di urea, mantenere l’equilibrio del metabolismo calcio-fosforo-paratormone, controllare l’acidosi metabolica, prevenire la malnutrizione e ritardare l’ingresso in dialisi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52453F3-8705-8763-B30F-9DEDAAF424AE}"/>
              </a:ext>
            </a:extLst>
          </p:cNvPr>
          <p:cNvSpPr/>
          <p:nvPr/>
        </p:nvSpPr>
        <p:spPr>
          <a:xfrm>
            <a:off x="5017042" y="2597645"/>
            <a:ext cx="367240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272727"/>
                </a:solidFill>
              </a:rPr>
              <a:t>Terapia nutrizionale in Dialisi</a:t>
            </a:r>
            <a:endParaRPr lang="it-IT" sz="2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B76D0EB-97DA-B13A-71A5-B2AA8BD1332D}"/>
              </a:ext>
            </a:extLst>
          </p:cNvPr>
          <p:cNvSpPr/>
          <p:nvPr/>
        </p:nvSpPr>
        <p:spPr>
          <a:xfrm>
            <a:off x="5032170" y="3984489"/>
            <a:ext cx="3672408" cy="21308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it-IT" dirty="0">
                <a:solidFill>
                  <a:srgbClr val="272727"/>
                </a:solidFill>
              </a:rPr>
              <a:t>P</a:t>
            </a:r>
            <a:r>
              <a:rPr lang="it-IT" dirty="0">
                <a:solidFill>
                  <a:srgbClr val="272727"/>
                </a:solidFill>
                <a:effectLst/>
              </a:rPr>
              <a:t>uò modificarsi a seconda se si esegua emodialisi o dialisi peritoneale.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44E94C1-59E4-1AF2-2B5C-9F3AC8D2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46" y="400166"/>
            <a:ext cx="1000728" cy="153785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4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29896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PIRAMIDE ALIMENTARE DIALIZZATO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9" y="2052638"/>
            <a:ext cx="6768752" cy="45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10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6702" y="3569788"/>
            <a:ext cx="3790633" cy="2929379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UTENTI DIALIZZATI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fondamentale importanza anche durante il trattamento dialitico, la terapia nutrizionale ha lo scopo di 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gestire e prevenire la malnutrizione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che molto spesso colpisce il paziente in dialisi e per questo motivo il regime alimentare è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molto diverso da quello nel paziente in terapia conservativa.</a:t>
            </a:r>
            <a:endParaRPr lang="it-IT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95400" y="209153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 NUTRIZIONALE NELL’INSUFFICIENZA RENALE</a:t>
            </a:r>
          </a:p>
        </p:txBody>
      </p:sp>
      <p:sp>
        <p:nvSpPr>
          <p:cNvPr id="13" name="Parentesi graffa chiusa 12"/>
          <p:cNvSpPr/>
          <p:nvPr/>
        </p:nvSpPr>
        <p:spPr>
          <a:xfrm>
            <a:off x="6267628" y="1752600"/>
            <a:ext cx="228600" cy="2308324"/>
          </a:xfrm>
          <a:prstGeom prst="rightBrace">
            <a:avLst>
              <a:gd name="adj1" fmla="val 8333"/>
              <a:gd name="adj2" fmla="val 53702"/>
            </a:avLst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553200" y="2384646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APPORTO PROTEICO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74" y="4665829"/>
            <a:ext cx="190500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06248F92-6086-4D8F-BFCF-C9A689254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43611"/>
            <a:ext cx="1905000" cy="20966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25B7C45-76BB-5605-83F7-D5AB8A3AE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781" y="4314334"/>
            <a:ext cx="2168173" cy="144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6306AE-E721-4398-A376-A27CE3D4DD2A}"/>
              </a:ext>
            </a:extLst>
          </p:cNvPr>
          <p:cNvSpPr txBox="1"/>
          <p:nvPr/>
        </p:nvSpPr>
        <p:spPr>
          <a:xfrm>
            <a:off x="2572275" y="860799"/>
            <a:ext cx="5581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terapia nutrizionale è una parte integrante e fondamentale nella complessa gestione della Malattia Renale Cronica.</a:t>
            </a:r>
          </a:p>
          <a:p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INSUFFICIENZA RENALE CRONICA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L’obiettivo è 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preservare la funzione renale residua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prevenire le complicanze e ritardare l’inizio del trattamento sostitutivo. 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727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7B120D-B350-1026-35B6-7C030C5A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pPr algn="ctr"/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TERAPIA NUTRIZIONALE NELL’INSUFFICIENZA RENALE CRONICA</a:t>
            </a: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9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C29AEE-6B83-61C6-4C66-9E6E6FB3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it-IT" sz="1300" dirty="0">
              <a:latin typeface="roboto_slab"/>
            </a:endParaRPr>
          </a:p>
          <a:p>
            <a:r>
              <a:rPr lang="it-IT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corretta alimentazione può essere efficace sia nelle forme di MRC iniziali sia quando si è stabilita una vera e propria insufficienza renale cronica.</a:t>
            </a:r>
          </a:p>
          <a:p>
            <a:pPr marL="0" indent="0">
              <a:buNone/>
            </a:pPr>
            <a:endParaRPr lang="it-IT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3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antenimento o raggiungimento del peso ideale</a:t>
            </a:r>
            <a:r>
              <a:rPr lang="it-IT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Fondamentale per non sottoporre i reni ad un eccessivo carico di lavoro;</a:t>
            </a:r>
          </a:p>
          <a:p>
            <a:pPr marL="0" indent="0">
              <a:buNone/>
            </a:pPr>
            <a:endParaRPr lang="it-IT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3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riduzione dell’assunzione di sodio </a:t>
            </a:r>
            <a:r>
              <a:rPr lang="it-IT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di alimenti che lo contengono per mantenere stabile e sotto controllo la pressione arteriosa: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aiuto nel </a:t>
            </a:r>
            <a:r>
              <a:rPr lang="it-IT" sz="13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controllo dei livelli di glicemia </a:t>
            </a:r>
            <a:r>
              <a:rPr lang="it-IT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nei pazienti affetti da diabete di tipo 2: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3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ridurre l’apporto proteico </a:t>
            </a:r>
            <a:r>
              <a:rPr lang="it-IT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evitare un sovraccarico di scorie azotate che il rene non è più in grado di eliminare in maniera efficiente e un "superlavoro renale"</a:t>
            </a:r>
          </a:p>
          <a:p>
            <a:pPr marL="0" indent="0">
              <a:buNone/>
            </a:pPr>
            <a:endParaRPr lang="it-IT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1EA9062-D067-F7B9-DD8B-3EE7A3C97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4" r="33200" b="-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827F31-6303-CB0F-96E3-181CE2ED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31" y="247129"/>
            <a:ext cx="8263890" cy="1434415"/>
          </a:xfrm>
        </p:spPr>
        <p:txBody>
          <a:bodyPr anchor="b">
            <a:no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TERAPIA NUTRIZIONALE NELL’INSUFFICIENZA RENALE CRONICA</a:t>
            </a:r>
            <a:endParaRPr lang="it-IT" sz="32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95305D-A6AD-6C7A-8195-31119F9C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 lnSpcReduction="10000"/>
          </a:bodyPr>
          <a:lstStyle/>
          <a:p>
            <a:endParaRPr lang="it-IT" sz="1300" b="0" i="0" dirty="0">
              <a:effectLst/>
              <a:latin typeface="roboto_slab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ridurre </a:t>
            </a:r>
            <a:r>
              <a:rPr lang="it-IT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l’apporto di quei sali minerali </a:t>
            </a:r>
            <a:r>
              <a:rPr lang="it-IT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sz="1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sodio, potassio e fosforo</a:t>
            </a:r>
            <a:r>
              <a:rPr lang="it-IT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 il rene fatica a eliminare e che si accumulano nel sangue</a:t>
            </a:r>
            <a:r>
              <a:rPr lang="it-IT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aumentato rischio di creare aritmie cardiache e altre conseguenze pericolose sulla salute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evitare al contempo che una dieta eccessivamente ristretta possa causare uno </a:t>
            </a:r>
            <a:r>
              <a:rPr lang="it-IT" sz="1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stato di malnutrizione</a:t>
            </a:r>
          </a:p>
          <a:p>
            <a:r>
              <a:rPr lang="it-IT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controllare l’insufficienza renale è importante modificare la propria dieta abituale con una dieta a ridotto tenore in proteine, potassio, sodio, fosforo .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E’ fondamentale altresì curare molto l’alimentazione per evitare che si verifichi una malnutrizione causata da inadeguato introito di proteine e calorie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B690AFD-3B9D-39F5-E134-6924659A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42" r="23352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8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533401"/>
            <a:ext cx="6949008" cy="6095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PIRAMIDE ALIMENTARE NELLA MALATTIA RENALE CRONICA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42" y="1143000"/>
            <a:ext cx="6710058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1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https://buonaaccoglienzaindialisi.files.wordpress.com/2014/06/cattura-di-schermata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5"/>
            <a:ext cx="9686925" cy="7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9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E9C9F7-A981-8E6C-D774-CE88AE0A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810"/>
            <a:ext cx="3720709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TERAPIA NUTRIZIONALE NELL’INSUFFICIENZA RENALE: 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UTENTE DIALIZZATO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it-IT" sz="1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493444-188E-4DBC-ED9C-721162FCB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5"/>
            <a:ext cx="4966199" cy="50274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it-IT" sz="13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RACCOMANDAZIONI DIETETICHE GENERALI</a:t>
            </a:r>
          </a:p>
          <a:p>
            <a:pPr algn="just">
              <a:spcAft>
                <a:spcPts val="800"/>
              </a:spcAft>
            </a:pPr>
            <a:r>
              <a:rPr lang="it-IT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 </a:t>
            </a:r>
            <a:r>
              <a:rPr lang="it-IT" sz="13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paziente in emodialisi</a:t>
            </a:r>
            <a:r>
              <a:rPr lang="it-IT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il fabbisogno proteico è &gt; 1,1 g / kg / die mentre nel paziente in </a:t>
            </a:r>
            <a:r>
              <a:rPr lang="it-IT" sz="13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dialisi peritoneale</a:t>
            </a:r>
            <a:r>
              <a:rPr lang="it-IT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è &gt;1,2g/kg/die ed assumono una fortissima importanza le restrizioni di liquidi e di cibi ricchi di potassio e fosforo.</a:t>
            </a:r>
            <a:endParaRPr lang="it-IT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fabbisogno energetico in emodialisi non cambia rispetto al fabbisogno di un soggetto sano; è comunque determinante per mantenere positivo il bilancio dell’azoto. </a:t>
            </a:r>
          </a:p>
          <a:p>
            <a:pPr algn="just">
              <a:spcAft>
                <a:spcPts val="800"/>
              </a:spcAft>
            </a:pPr>
            <a:r>
              <a:rPr lang="it-IT" sz="13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differenza di quanto raccomandato nei pazienti con insufficienza renale non in trattamento dialitico, l’apporto proteico nel paziente dializzato non deve essere limitato. </a:t>
            </a:r>
          </a:p>
          <a:p>
            <a:pPr algn="just">
              <a:spcAft>
                <a:spcPts val="800"/>
              </a:spcAft>
            </a:pPr>
            <a:r>
              <a:rPr lang="it-IT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L’apporto proteico necessario per garantire un bilancio azotato positivo o in pareggio deve essere di </a:t>
            </a:r>
            <a:r>
              <a:rPr lang="it-IT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circa 1-1,2 grammi di proteine per Kg di peso ideale. Il 50% delle proteine assunte con la dieta deve essere di origine animale (carne, salumi, pesce, uova, formaggi).</a:t>
            </a:r>
          </a:p>
          <a:p>
            <a:pPr algn="just">
              <a:spcAft>
                <a:spcPts val="800"/>
              </a:spcAft>
            </a:pPr>
            <a:r>
              <a:rPr lang="it-IT" sz="13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Controllare la quantità di fosforo assunta</a:t>
            </a:r>
            <a:r>
              <a:rPr lang="it-IT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Un </a:t>
            </a:r>
            <a:r>
              <a:rPr lang="it-IT" sz="13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aumento del fosforo stimola anche l’aumento di calcio nel sangue che il nostro organismo “ruba” dalle ossa rendendole più fragili.</a:t>
            </a:r>
          </a:p>
          <a:p>
            <a:pPr algn="just">
              <a:spcAft>
                <a:spcPts val="800"/>
              </a:spcAft>
            </a:pPr>
            <a:r>
              <a:rPr lang="it-IT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Fare attenzione anche al sodio, presente in grandi quantità in diversi alimenti. L’OMS (Organizzazione Mondiale della Sanità) consiglia per la popolazione, in generale, di non superare i 5 g di sale (cloruro di sodio) al giorno . Queste stesse indicazioni vanno bene anche per le persone che fanno dialisi.</a:t>
            </a:r>
          </a:p>
          <a:p>
            <a:endParaRPr lang="it-IT" sz="800" dirty="0"/>
          </a:p>
        </p:txBody>
      </p:sp>
      <p:pic>
        <p:nvPicPr>
          <p:cNvPr id="6" name="Immagine 5" descr="Immagine che contiene cibo, varietà&#10;&#10;Descrizione generata automaticamente">
            <a:extLst>
              <a:ext uri="{FF2B5EF4-FFF2-40B4-BE49-F238E27FC236}">
                <a16:creationId xmlns:a16="http://schemas.microsoft.com/office/drawing/2014/main" id="{3ACB7219-EAF3-7486-EB4A-5234B1D45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26" r="18970" b="-1"/>
          <a:stretch/>
        </p:blipFill>
        <p:spPr>
          <a:xfrm>
            <a:off x="5509246" y="3216807"/>
            <a:ext cx="3022934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48" name="Arc 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3997723" y="-218643"/>
            <a:ext cx="4083433" cy="306257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53F7A52-A350-C929-C8F2-BE9FD8576C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48" r="12928" b="2"/>
          <a:stretch/>
        </p:blipFill>
        <p:spPr>
          <a:xfrm>
            <a:off x="5339722" y="-39159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CDDEEAD-CB13-5DC5-DE0A-FADCA511FB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87" r="19330" b="3"/>
          <a:stretch/>
        </p:blipFill>
        <p:spPr>
          <a:xfrm>
            <a:off x="7450096" y="372217"/>
            <a:ext cx="1693904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49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304C0B3-5CB6-10EE-6572-3154468E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6" y="502400"/>
            <a:ext cx="2525379" cy="1818064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it-IT" sz="1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TERAPIA NUTRIZIONALE NELL’INSUFFICIENZA RENALE: UTENTE DIALIZZATO</a:t>
            </a:r>
            <a:br>
              <a:rPr kumimoji="0" lang="it-IT" sz="1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it-IT" sz="1700"/>
          </a:p>
        </p:txBody>
      </p:sp>
      <p:pic>
        <p:nvPicPr>
          <p:cNvPr id="2" name="Immagine 1" descr="Immagine che contiene grafico, diagramma&#10;&#10;Descrizione generata automaticamente">
            <a:extLst>
              <a:ext uri="{FF2B5EF4-FFF2-40B4-BE49-F238E27FC236}">
                <a16:creationId xmlns:a16="http://schemas.microsoft.com/office/drawing/2014/main" id="{3219795E-B00E-A663-9DB9-D34E07CDD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89" b="13318"/>
          <a:stretch/>
        </p:blipFill>
        <p:spPr>
          <a:xfrm>
            <a:off x="3416427" y="6"/>
            <a:ext cx="5727572" cy="276272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Immagine 4" descr="Immagine che contiene testo, persona, uomo, occhiali&#10;&#10;Descrizione generata automaticamente">
            <a:extLst>
              <a:ext uri="{FF2B5EF4-FFF2-40B4-BE49-F238E27FC236}">
                <a16:creationId xmlns:a16="http://schemas.microsoft.com/office/drawing/2014/main" id="{65B1F9EC-CCC0-B7CA-C58A-A53778F35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81" r="4181" b="3"/>
          <a:stretch/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1431C2-2A2A-4F1A-9293-06CE0149D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224" y="3455208"/>
            <a:ext cx="4306824" cy="234470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it-IT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potassio è un sale minerale che deve essere assunto in quantità limitate. Se in eccesso può provocare aritmie cardiache; sono possibili perdite di potassio con le feci durante il periodo di dialisi.</a:t>
            </a:r>
          </a:p>
          <a:p>
            <a:pPr>
              <a:spcAft>
                <a:spcPts val="800"/>
              </a:spcAft>
            </a:pPr>
            <a:r>
              <a:rPr lang="it-IT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quantità di acqua giornaliera concessa è di circa 500-600 ml </a:t>
            </a:r>
            <a:r>
              <a:rPr lang="it-IT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quali va sommato l’equivalente eventualmente perso con le urine residue.</a:t>
            </a:r>
          </a:p>
          <a:p>
            <a:pPr marL="0" indent="0">
              <a:spcAft>
                <a:spcPts val="800"/>
              </a:spcAft>
              <a:buNone/>
            </a:pPr>
            <a:endParaRPr lang="it-IT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4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egno di moltiplicazione 7">
            <a:extLst>
              <a:ext uri="{FF2B5EF4-FFF2-40B4-BE49-F238E27FC236}">
                <a16:creationId xmlns:a16="http://schemas.microsoft.com/office/drawing/2014/main" id="{0993FBFB-634F-6C61-3A5A-4ECC909CAA8D}"/>
              </a:ext>
            </a:extLst>
          </p:cNvPr>
          <p:cNvSpPr/>
          <p:nvPr/>
        </p:nvSpPr>
        <p:spPr>
          <a:xfrm>
            <a:off x="2027720" y="4005064"/>
            <a:ext cx="264026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83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6EC31F-9C49-D34A-C624-559A9EF6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TERAPIA DIETETICA NELL’INSUFFICIENZA RENALE: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UTENTE DIALIZZATO</a:t>
            </a:r>
            <a:endParaRPr lang="it-IT" sz="2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3A8104-34AD-5F0E-8A9F-C6EFB220D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4283"/>
            <a:ext cx="6391622" cy="435133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it-IT" b="1" i="0" dirty="0">
                <a:solidFill>
                  <a:srgbClr val="49494A"/>
                </a:solidFill>
                <a:effectLst/>
                <a:latin typeface="roboto_slab"/>
              </a:rPr>
              <a:t>Alimenti ricchi in potassio:</a:t>
            </a:r>
            <a: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  <a:t/>
            </a:r>
            <a:b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</a:br>
            <a:r>
              <a:rPr lang="it-IT" b="0" i="1" dirty="0">
                <a:solidFill>
                  <a:srgbClr val="FF0000"/>
                </a:solidFill>
                <a:effectLst/>
                <a:latin typeface="roboto_slab"/>
              </a:rPr>
              <a:t>E’ preferibile assumere questi alimenti in piccole quantità, e non associati, nella stessa giornata</a:t>
            </a:r>
            <a:r>
              <a:rPr lang="it-IT" b="0" i="1" dirty="0">
                <a:solidFill>
                  <a:srgbClr val="49494A"/>
                </a:solidFill>
                <a:effectLst/>
                <a:latin typeface="roboto_slab"/>
              </a:rPr>
              <a:t>.</a:t>
            </a:r>
            <a:endParaRPr lang="it-IT" b="0" i="0" dirty="0">
              <a:solidFill>
                <a:srgbClr val="49494A"/>
              </a:solidFill>
              <a:effectLst/>
              <a:latin typeface="roboto_sla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  <a:t>Frutta secca, semi oleosi.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  <a:t>Frutta fresca in particolare banana, ribes, kiwi.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  <a:t>Patate.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  <a:t>Alcuni pesci quali la sarda, la triglia, lo scorfano.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  <a:t>Cioccolata.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  <a:t>Integratori.</a:t>
            </a:r>
          </a:p>
          <a:p>
            <a:pPr algn="l"/>
            <a:r>
              <a:rPr lang="it-IT" b="1" i="0" dirty="0">
                <a:solidFill>
                  <a:srgbClr val="49494A"/>
                </a:solidFill>
                <a:effectLst/>
                <a:latin typeface="roboto_slab"/>
              </a:rPr>
              <a:t>Alimenti ricchi in fosforo:</a:t>
            </a:r>
            <a:endParaRPr lang="it-IT" b="0" i="0" dirty="0">
              <a:solidFill>
                <a:srgbClr val="49494A"/>
              </a:solidFill>
              <a:effectLst/>
              <a:latin typeface="roboto_sla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  <a:t>Formaggi quali asiago, caciotta stagionata, caciocavallo.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  <a:t>Germe di grano.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49494A"/>
                </a:solidFill>
                <a:effectLst/>
                <a:latin typeface="roboto_slab"/>
              </a:rPr>
              <a:t>Pesce (soprattutto il tonno fresco).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0113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816</Words>
  <Application>Microsoft Office PowerPoint</Application>
  <PresentationFormat>Presentazione su schermo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roboto_slab</vt:lpstr>
      <vt:lpstr>Times New Roman</vt:lpstr>
      <vt:lpstr>Tema di Office</vt:lpstr>
      <vt:lpstr>Terapia nutrizionale tra fase conservativa e dialisi </vt:lpstr>
      <vt:lpstr>UTENTI DIALIZZATI   fondamentale importanza anche durante il trattamento dialitico, la terapia nutrizionale ha lo scopo di gestire e prevenire la malnutrizione che molto spesso colpisce il paziente in dialisi e per questo motivo il regime alimentare è molto diverso da quello nel paziente in terapia conservativa.</vt:lpstr>
      <vt:lpstr>TERAPIA NUTRIZIONALE NELL’INSUFFICIENZA RENALE CRONICA </vt:lpstr>
      <vt:lpstr>TERAPIA NUTRIZIONALE NELL’INSUFFICIENZA RENALE CRONICA</vt:lpstr>
      <vt:lpstr>Presentazione standard di PowerPoint</vt:lpstr>
      <vt:lpstr>Presentazione standard di PowerPoint</vt:lpstr>
      <vt:lpstr>TERAPIA NUTRIZIONALE NELL’INSUFFICIENZA RENALE:  UTENTE DIALIZZATO </vt:lpstr>
      <vt:lpstr>TERAPIA NUTRIZIONALE NELL’INSUFFICIENZA RENALE: UTENTE DIALIZZATO </vt:lpstr>
      <vt:lpstr>TERAPIA DIETETICA NELL’INSUFFICIENZA RENALE:  UTENTE DIALIZZATO</vt:lpstr>
      <vt:lpstr>PIRAMIDE ALIMENTARE DIALIZZATO</vt:lpstr>
    </vt:vector>
  </TitlesOfParts>
  <Company>AOUTS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Terapia nutrizionale tra fase conservativa e dialisi </dc:title>
  <dc:creator>AOUTS</dc:creator>
  <cp:lastModifiedBy>SCALA KATIUSCIA</cp:lastModifiedBy>
  <cp:revision>1</cp:revision>
  <dcterms:created xsi:type="dcterms:W3CDTF">2023-04-18T09:44:40Z</dcterms:created>
  <dcterms:modified xsi:type="dcterms:W3CDTF">2023-04-18T13:14:15Z</dcterms:modified>
</cp:coreProperties>
</file>