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Lst>
  <p:notesMasterIdLst>
    <p:notesMasterId r:id="rId80"/>
  </p:notesMasterIdLst>
  <p:sldIdLst>
    <p:sldId id="256" r:id="rId2"/>
    <p:sldId id="333" r:id="rId3"/>
    <p:sldId id="502" r:id="rId4"/>
    <p:sldId id="352" r:id="rId5"/>
    <p:sldId id="509" r:id="rId6"/>
    <p:sldId id="510" r:id="rId7"/>
    <p:sldId id="265" r:id="rId8"/>
    <p:sldId id="324" r:id="rId9"/>
    <p:sldId id="321" r:id="rId10"/>
    <p:sldId id="322" r:id="rId11"/>
    <p:sldId id="304" r:id="rId12"/>
    <p:sldId id="263" r:id="rId13"/>
    <p:sldId id="306" r:id="rId14"/>
    <p:sldId id="331" r:id="rId15"/>
    <p:sldId id="374" r:id="rId16"/>
    <p:sldId id="275" r:id="rId17"/>
    <p:sldId id="314" r:id="rId18"/>
    <p:sldId id="313" r:id="rId19"/>
    <p:sldId id="310" r:id="rId20"/>
    <p:sldId id="340" r:id="rId21"/>
    <p:sldId id="341" r:id="rId22"/>
    <p:sldId id="295" r:id="rId23"/>
    <p:sldId id="297" r:id="rId24"/>
    <p:sldId id="346" r:id="rId25"/>
    <p:sldId id="302" r:id="rId26"/>
    <p:sldId id="303" r:id="rId27"/>
    <p:sldId id="308" r:id="rId28"/>
    <p:sldId id="309" r:id="rId29"/>
    <p:sldId id="326" r:id="rId30"/>
    <p:sldId id="266" r:id="rId31"/>
    <p:sldId id="329" r:id="rId32"/>
    <p:sldId id="257" r:id="rId33"/>
    <p:sldId id="317" r:id="rId34"/>
    <p:sldId id="320" r:id="rId35"/>
    <p:sldId id="503" r:id="rId36"/>
    <p:sldId id="334" r:id="rId37"/>
    <p:sldId id="504" r:id="rId38"/>
    <p:sldId id="512" r:id="rId39"/>
    <p:sldId id="511" r:id="rId40"/>
    <p:sldId id="337" r:id="rId41"/>
    <p:sldId id="344" r:id="rId42"/>
    <p:sldId id="338" r:id="rId43"/>
    <p:sldId id="353" r:id="rId44"/>
    <p:sldId id="389" r:id="rId45"/>
    <p:sldId id="358" r:id="rId46"/>
    <p:sldId id="501" r:id="rId47"/>
    <p:sldId id="362" r:id="rId48"/>
    <p:sldId id="363" r:id="rId49"/>
    <p:sldId id="399" r:id="rId50"/>
    <p:sldId id="404" r:id="rId51"/>
    <p:sldId id="400" r:id="rId52"/>
    <p:sldId id="364" r:id="rId53"/>
    <p:sldId id="360" r:id="rId54"/>
    <p:sldId id="361" r:id="rId55"/>
    <p:sldId id="405" r:id="rId56"/>
    <p:sldId id="371" r:id="rId57"/>
    <p:sldId id="402" r:id="rId58"/>
    <p:sldId id="456" r:id="rId59"/>
    <p:sldId id="505" r:id="rId60"/>
    <p:sldId id="479" r:id="rId61"/>
    <p:sldId id="379" r:id="rId62"/>
    <p:sldId id="375" r:id="rId63"/>
    <p:sldId id="376" r:id="rId64"/>
    <p:sldId id="377" r:id="rId65"/>
    <p:sldId id="409" r:id="rId66"/>
    <p:sldId id="394" r:id="rId67"/>
    <p:sldId id="396" r:id="rId68"/>
    <p:sldId id="506" r:id="rId69"/>
    <p:sldId id="397" r:id="rId70"/>
    <p:sldId id="390" r:id="rId71"/>
    <p:sldId id="381" r:id="rId72"/>
    <p:sldId id="382" r:id="rId73"/>
    <p:sldId id="391" r:id="rId74"/>
    <p:sldId id="392" r:id="rId75"/>
    <p:sldId id="480" r:id="rId76"/>
    <p:sldId id="393" r:id="rId77"/>
    <p:sldId id="380" r:id="rId78"/>
    <p:sldId id="411" r:id="rId7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59">
          <p15:clr>
            <a:srgbClr val="A4A3A4"/>
          </p15:clr>
        </p15:guide>
        <p15:guide id="2" pos="28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0000"/>
    <a:srgbClr val="FFC000"/>
    <a:srgbClr val="BBE0E3"/>
    <a:srgbClr val="969696"/>
    <a:srgbClr val="385D8A"/>
    <a:srgbClr val="FFFF00"/>
    <a:srgbClr val="800040"/>
    <a:srgbClr val="00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6" autoAdjust="0"/>
    <p:restoredTop sz="87964" autoAdjust="0"/>
  </p:normalViewPr>
  <p:slideViewPr>
    <p:cSldViewPr>
      <p:cViewPr>
        <p:scale>
          <a:sx n="70" d="100"/>
          <a:sy n="70" d="100"/>
        </p:scale>
        <p:origin x="1734" y="174"/>
      </p:cViewPr>
      <p:guideLst>
        <p:guide orient="horz" pos="2159"/>
        <p:guide pos="2856"/>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_rels/viewProps.xml.rels><?xml version="1.0" encoding="UTF-8" standalone="yes"?>
<Relationships xmlns="http://schemas.openxmlformats.org/package/2006/relationships"><Relationship Id="rId1"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ln>
        </p:spPr>
        <p:txBody>
          <a:bodyPr vert="horz" wrap="square" lIns="91440" tIns="45720" rIns="91440" bIns="45720" numCol="1" anchor="t" anchorCtr="0" compatLnSpc="1"/>
          <a:lstStyle>
            <a:lvl1pPr>
              <a:defRPr sz="1200"/>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ln>
        </p:spPr>
        <p:txBody>
          <a:bodyPr vert="horz" wrap="square" lIns="91440" tIns="45720" rIns="91440" bIns="45720" numCol="1" anchor="t" anchorCtr="0" compatLnSpc="1"/>
          <a:lstStyle>
            <a:lvl1pPr algn="r">
              <a:defRPr sz="1200"/>
            </a:lvl1pPr>
          </a:lstStyle>
          <a:p>
            <a:pPr>
              <a:defRPr/>
            </a:pPr>
            <a:endParaRPr lang="en-US"/>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ln>
        </p:spPr>
        <p:txBody>
          <a:bodyPr vert="horz" wrap="square" lIns="91440" tIns="45720" rIns="91440" bIns="45720"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ln>
        </p:spPr>
        <p:txBody>
          <a:bodyPr vert="horz" wrap="square" lIns="91440" tIns="45720" rIns="91440" bIns="45720" numCol="1" anchor="b" anchorCtr="0" compatLnSpc="1"/>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p:spPr>
        <p:txBody>
          <a:bodyPr vert="horz" wrap="square" lIns="91440" tIns="45720" rIns="91440" bIns="45720" numCol="1" anchor="b" anchorCtr="0" compatLnSpc="1"/>
          <a:lstStyle>
            <a:lvl1pPr algn="r">
              <a:defRPr sz="1200"/>
            </a:lvl1pPr>
          </a:lstStyle>
          <a:p>
            <a:fld id="{81B20185-67C8-4D74-B072-76C40ECA6E80}" type="slidenum">
              <a:rPr lang="en-US" altLang="it-IT"/>
              <a:t>‹N›</a:t>
            </a:fld>
            <a:endParaRPr lang="en-US"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16ACBDB-3C9D-42E0-B6DD-18CB4A60ED67}" type="slidenum">
              <a:rPr lang="en-US" altLang="it-IT" sz="1200"/>
              <a:t>1</a:t>
            </a:fld>
            <a:endParaRPr lang="en-US" altLang="it-IT" sz="1200"/>
          </a:p>
        </p:txBody>
      </p:sp>
      <p:sp>
        <p:nvSpPr>
          <p:cNvPr id="65539" name="Rectangle 2"/>
          <p:cNvSpPr>
            <a:spLocks noGrp="1" noRot="1" noChangeAspect="1" noChangeArrowheads="1" noTextEdit="1"/>
          </p:cNvSpPr>
          <p:nvPr>
            <p:ph type="sldImg"/>
          </p:nvPr>
        </p:nvSpPr>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5F324DA-070F-4727-8EFE-B5E3A836238E}" type="slidenum">
              <a:rPr lang="en-US" altLang="it-IT" sz="1200"/>
              <a:t>14</a:t>
            </a:fld>
            <a:endParaRPr lang="en-US" altLang="it-IT" sz="1200"/>
          </a:p>
        </p:txBody>
      </p:sp>
      <p:sp>
        <p:nvSpPr>
          <p:cNvPr id="75779" name="Rectangle 2"/>
          <p:cNvSpPr>
            <a:spLocks noGrp="1" noRot="1" noChangeAspect="1" noChangeArrowheads="1" noTextEdit="1"/>
          </p:cNvSpPr>
          <p:nvPr>
            <p:ph type="sldImg"/>
          </p:nvPr>
        </p:nvSpPr>
        <p:spPr/>
      </p:sp>
      <p:sp>
        <p:nvSpPr>
          <p:cNvPr id="757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422683-2FB4-44F6-9A97-65AAED5808E3}" type="slidenum">
              <a:rPr lang="en-US" altLang="it-IT" sz="1200"/>
              <a:t>16</a:t>
            </a:fld>
            <a:endParaRPr lang="en-US" altLang="it-IT" sz="1200"/>
          </a:p>
        </p:txBody>
      </p:sp>
      <p:sp>
        <p:nvSpPr>
          <p:cNvPr id="76803" name="Rectangle 2"/>
          <p:cNvSpPr>
            <a:spLocks noGrp="1" noRot="1" noChangeAspect="1" noChangeArrowheads="1" noTextEdit="1"/>
          </p:cNvSpPr>
          <p:nvPr>
            <p:ph type="sldImg"/>
          </p:nvPr>
        </p:nvSpPr>
        <p:spPr>
          <a:solidFill>
            <a:srgbClr val="FFFFFF"/>
          </a:solidFill>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F971CEB-C6BB-4B3E-9619-A70D22163325}" type="slidenum">
              <a:rPr lang="en-US" altLang="it-IT" sz="1200"/>
              <a:t>17</a:t>
            </a:fld>
            <a:endParaRPr lang="en-US" altLang="it-IT" sz="1200"/>
          </a:p>
        </p:txBody>
      </p:sp>
      <p:sp>
        <p:nvSpPr>
          <p:cNvPr id="77827" name="Rectangle 2"/>
          <p:cNvSpPr>
            <a:spLocks noGrp="1" noRot="1" noChangeAspect="1" noChangeArrowheads="1" noTextEdit="1"/>
          </p:cNvSpPr>
          <p:nvPr>
            <p:ph type="sldImg"/>
          </p:nvPr>
        </p:nvSpPr>
        <p:spPr>
          <a:solidFill>
            <a:srgbClr val="FFFFFF"/>
          </a:solidFill>
        </p:spPr>
      </p:sp>
      <p:sp>
        <p:nvSpPr>
          <p:cNvPr id="778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94D2E85-66B7-4362-8C15-8328363E9E90}" type="slidenum">
              <a:rPr lang="en-US" altLang="it-IT" sz="1200"/>
              <a:t>18</a:t>
            </a:fld>
            <a:endParaRPr lang="en-US" altLang="it-IT" sz="1200"/>
          </a:p>
        </p:txBody>
      </p:sp>
      <p:sp>
        <p:nvSpPr>
          <p:cNvPr id="78851" name="Rectangle 2"/>
          <p:cNvSpPr>
            <a:spLocks noGrp="1" noRot="1" noChangeAspect="1" noChangeArrowheads="1" noTextEdit="1"/>
          </p:cNvSpPr>
          <p:nvPr>
            <p:ph type="sldImg"/>
          </p:nvPr>
        </p:nvSpPr>
        <p:spPr>
          <a:solidFill>
            <a:srgbClr val="FFFFFF"/>
          </a:solidFill>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7570F92-4B7F-4E04-94E8-79F3A958FD49}" type="slidenum">
              <a:rPr lang="en-US" altLang="it-IT" sz="1200"/>
              <a:t>19</a:t>
            </a:fld>
            <a:endParaRPr lang="en-US" altLang="it-IT" sz="1200"/>
          </a:p>
        </p:txBody>
      </p:sp>
      <p:sp>
        <p:nvSpPr>
          <p:cNvPr id="79875" name="Rectangle 2"/>
          <p:cNvSpPr>
            <a:spLocks noGrp="1" noRot="1" noChangeAspect="1" noChangeArrowheads="1" noTextEdit="1"/>
          </p:cNvSpPr>
          <p:nvPr>
            <p:ph type="sldImg"/>
          </p:nvPr>
        </p:nvSpPr>
        <p:spPr>
          <a:solidFill>
            <a:srgbClr val="FFFFFF"/>
          </a:solidFill>
        </p:spPr>
      </p:sp>
      <p:sp>
        <p:nvSpPr>
          <p:cNvPr id="798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F7D0FBA-7090-4687-BC67-FB7FC79F821E}" type="slidenum">
              <a:rPr lang="en-US" altLang="it-IT" sz="1200"/>
              <a:t>20</a:t>
            </a:fld>
            <a:endParaRPr lang="en-US" altLang="it-IT" sz="1200"/>
          </a:p>
        </p:txBody>
      </p:sp>
      <p:sp>
        <p:nvSpPr>
          <p:cNvPr id="80899" name="Rectangle 2"/>
          <p:cNvSpPr>
            <a:spLocks noGrp="1" noRot="1" noChangeAspect="1" noChangeArrowheads="1" noTextEdit="1"/>
          </p:cNvSpPr>
          <p:nvPr>
            <p:ph type="sldImg"/>
          </p:nvPr>
        </p:nvSpPr>
        <p:spPr/>
      </p:sp>
      <p:sp>
        <p:nvSpPr>
          <p:cNvPr id="809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0739CF9-FF85-4ED3-97F0-9CCA039B3258}" type="slidenum">
              <a:rPr lang="en-US" altLang="it-IT" sz="1200"/>
              <a:t>21</a:t>
            </a:fld>
            <a:endParaRPr lang="en-US" altLang="it-IT" sz="1200"/>
          </a:p>
        </p:txBody>
      </p:sp>
      <p:sp>
        <p:nvSpPr>
          <p:cNvPr id="81923" name="Rectangle 2"/>
          <p:cNvSpPr>
            <a:spLocks noGrp="1" noRot="1" noChangeAspect="1" noChangeArrowheads="1" noTextEdit="1"/>
          </p:cNvSpPr>
          <p:nvPr>
            <p:ph type="sldImg"/>
          </p:nvPr>
        </p:nvSpPr>
        <p:spPr/>
      </p:sp>
      <p:sp>
        <p:nvSpPr>
          <p:cNvPr id="819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779E2F0-5C3D-4809-84ED-D942FB89E8A2}" type="slidenum">
              <a:rPr lang="en-US" altLang="it-IT" sz="1200"/>
              <a:t>22</a:t>
            </a:fld>
            <a:endParaRPr lang="en-US" altLang="it-IT" sz="1200"/>
          </a:p>
        </p:txBody>
      </p:sp>
      <p:sp>
        <p:nvSpPr>
          <p:cNvPr id="82947" name="Rectangle 2"/>
          <p:cNvSpPr>
            <a:spLocks noGrp="1" noRot="1" noChangeAspect="1" noChangeArrowheads="1" noTextEdit="1"/>
          </p:cNvSpPr>
          <p:nvPr>
            <p:ph type="sldImg"/>
          </p:nvPr>
        </p:nvSpPr>
        <p:spPr>
          <a:solidFill>
            <a:srgbClr val="FFFFFF"/>
          </a:solidFill>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AF86345-5AB9-4AF4-9BA6-999CE335F0C1}" type="slidenum">
              <a:rPr lang="en-US" altLang="it-IT" sz="1200"/>
              <a:t>23</a:t>
            </a:fld>
            <a:endParaRPr lang="en-US" altLang="it-IT" sz="1200"/>
          </a:p>
        </p:txBody>
      </p:sp>
      <p:sp>
        <p:nvSpPr>
          <p:cNvPr id="83971" name="Rectangle 2"/>
          <p:cNvSpPr>
            <a:spLocks noGrp="1" noRot="1" noChangeAspect="1" noChangeArrowheads="1" noTextEdit="1"/>
          </p:cNvSpPr>
          <p:nvPr>
            <p:ph type="sldImg"/>
          </p:nvPr>
        </p:nvSpPr>
        <p:spPr>
          <a:solidFill>
            <a:srgbClr val="FFFFFF"/>
          </a:solidFill>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312C1B4-EA87-4AF8-84E5-BC0AFA84CC8F}" type="slidenum">
              <a:rPr lang="en-US" altLang="it-IT" sz="1200"/>
              <a:t>24</a:t>
            </a:fld>
            <a:endParaRPr lang="en-US" altLang="it-IT" sz="1200"/>
          </a:p>
        </p:txBody>
      </p:sp>
      <p:sp>
        <p:nvSpPr>
          <p:cNvPr id="84995" name="Rectangle 2"/>
          <p:cNvSpPr>
            <a:spLocks noGrp="1" noRot="1" noChangeAspect="1" noChangeArrowheads="1" noTextEdit="1"/>
          </p:cNvSpPr>
          <p:nvPr>
            <p:ph type="sldImg"/>
          </p:nvPr>
        </p:nvSpPr>
        <p:spPr/>
      </p:sp>
      <p:sp>
        <p:nvSpPr>
          <p:cNvPr id="849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A279F3-53BE-4AFC-B7FE-25C2E815E99C}" type="slidenum">
              <a:rPr lang="en-US" altLang="it-IT" sz="1200"/>
              <a:t>2</a:t>
            </a:fld>
            <a:endParaRPr lang="en-US" altLang="it-IT" sz="1200"/>
          </a:p>
        </p:txBody>
      </p:sp>
      <p:sp>
        <p:nvSpPr>
          <p:cNvPr id="96259" name="Rectangle 2"/>
          <p:cNvSpPr>
            <a:spLocks noGrp="1" noRot="1" noChangeAspect="1" noChangeArrowheads="1" noTextEdit="1"/>
          </p:cNvSpPr>
          <p:nvPr>
            <p:ph type="sldImg"/>
          </p:nvPr>
        </p:nvSpPr>
        <p:spPr>
          <a:solidFill>
            <a:srgbClr val="FFFFFF"/>
          </a:solidFill>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p>
        </p:txBody>
      </p:sp>
    </p:spTree>
    <p:extLst>
      <p:ext uri="{BB962C8B-B14F-4D97-AF65-F5344CB8AC3E}">
        <p14:creationId xmlns:p14="http://schemas.microsoft.com/office/powerpoint/2010/main" val="3760945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A296992-9D59-4FCF-AA00-337916D221CA}" type="slidenum">
              <a:rPr lang="en-US" altLang="it-IT" sz="1200"/>
              <a:t>25</a:t>
            </a:fld>
            <a:endParaRPr lang="en-US" altLang="it-IT" sz="1200"/>
          </a:p>
        </p:txBody>
      </p:sp>
      <p:sp>
        <p:nvSpPr>
          <p:cNvPr id="86019" name="Rectangle 2"/>
          <p:cNvSpPr>
            <a:spLocks noGrp="1" noRot="1" noChangeAspect="1" noChangeArrowheads="1" noTextEdit="1"/>
          </p:cNvSpPr>
          <p:nvPr>
            <p:ph type="sldImg"/>
          </p:nvPr>
        </p:nvSpPr>
        <p:spPr>
          <a:solidFill>
            <a:srgbClr val="FFFFFF"/>
          </a:solidFill>
        </p:spPr>
      </p:sp>
      <p:sp>
        <p:nvSpPr>
          <p:cNvPr id="86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99ACEFF-9F43-4FF0-B7C4-93812C4C527C}" type="slidenum">
              <a:rPr lang="en-US" altLang="it-IT" sz="1200"/>
              <a:t>26</a:t>
            </a:fld>
            <a:endParaRPr lang="en-US" altLang="it-IT" sz="1200"/>
          </a:p>
        </p:txBody>
      </p:sp>
      <p:sp>
        <p:nvSpPr>
          <p:cNvPr id="87043" name="Rectangle 2"/>
          <p:cNvSpPr>
            <a:spLocks noGrp="1" noRot="1" noChangeAspect="1" noChangeArrowheads="1" noTextEdit="1"/>
          </p:cNvSpPr>
          <p:nvPr>
            <p:ph type="sldImg"/>
          </p:nvPr>
        </p:nvSpPr>
        <p:spPr>
          <a:solidFill>
            <a:srgbClr val="FFFFFF"/>
          </a:solidFill>
        </p:spPr>
      </p:sp>
      <p:sp>
        <p:nvSpPr>
          <p:cNvPr id="8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1C859C0-B5D2-471F-830C-7FB44A7A23E6}" type="slidenum">
              <a:rPr lang="en-US" altLang="it-IT" sz="1200"/>
              <a:t>27</a:t>
            </a:fld>
            <a:endParaRPr lang="en-US" altLang="it-IT" sz="1200"/>
          </a:p>
        </p:txBody>
      </p:sp>
      <p:sp>
        <p:nvSpPr>
          <p:cNvPr id="88067" name="Rectangle 2"/>
          <p:cNvSpPr>
            <a:spLocks noGrp="1" noRot="1" noChangeAspect="1" noChangeArrowheads="1" noTextEdit="1"/>
          </p:cNvSpPr>
          <p:nvPr>
            <p:ph type="sldImg"/>
          </p:nvPr>
        </p:nvSpPr>
        <p:spPr>
          <a:solidFill>
            <a:srgbClr val="FFFFFF"/>
          </a:solidFill>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0B4D78E-6B87-4A63-80FE-3CD508211519}" type="slidenum">
              <a:rPr lang="en-US" altLang="it-IT" sz="1200"/>
              <a:t>28</a:t>
            </a:fld>
            <a:endParaRPr lang="en-US" altLang="it-IT" sz="1200"/>
          </a:p>
        </p:txBody>
      </p:sp>
      <p:sp>
        <p:nvSpPr>
          <p:cNvPr id="89091" name="Rectangle 2"/>
          <p:cNvSpPr>
            <a:spLocks noGrp="1" noRot="1" noChangeAspect="1" noChangeArrowheads="1" noTextEdit="1"/>
          </p:cNvSpPr>
          <p:nvPr>
            <p:ph type="sldImg"/>
          </p:nvPr>
        </p:nvSpPr>
        <p:spPr>
          <a:solidFill>
            <a:srgbClr val="FFFFFF"/>
          </a:solidFill>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D091DE1-A638-455F-87A9-C7731BB8366C}" type="slidenum">
              <a:rPr lang="en-US" altLang="it-IT" sz="1200"/>
              <a:t>29</a:t>
            </a:fld>
            <a:endParaRPr lang="en-US" altLang="it-IT" sz="1200"/>
          </a:p>
        </p:txBody>
      </p:sp>
      <p:sp>
        <p:nvSpPr>
          <p:cNvPr id="90115" name="Rectangle 2"/>
          <p:cNvSpPr>
            <a:spLocks noGrp="1" noRot="1" noChangeAspect="1" noChangeArrowheads="1" noTextEdit="1"/>
          </p:cNvSpPr>
          <p:nvPr>
            <p:ph type="sldImg"/>
          </p:nvPr>
        </p:nvSpPr>
        <p:spPr>
          <a:solidFill>
            <a:srgbClr val="FFFFFF"/>
          </a:solidFill>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5ED3E3D-891B-4353-96E5-9ED27E14D40E}" type="slidenum">
              <a:rPr lang="en-US" altLang="it-IT" sz="1200"/>
              <a:t>30</a:t>
            </a:fld>
            <a:endParaRPr lang="en-US" altLang="it-IT" sz="1200"/>
          </a:p>
        </p:txBody>
      </p:sp>
      <p:sp>
        <p:nvSpPr>
          <p:cNvPr id="91139" name="Rectangle 2"/>
          <p:cNvSpPr>
            <a:spLocks noGrp="1" noRot="1" noChangeAspect="1" noChangeArrowheads="1" noTextEdit="1"/>
          </p:cNvSpPr>
          <p:nvPr>
            <p:ph type="sldImg"/>
          </p:nvPr>
        </p:nvSpPr>
        <p:spPr>
          <a:xfrm>
            <a:off x="1144588" y="685800"/>
            <a:ext cx="4572000" cy="3429000"/>
          </a:xfrm>
          <a:solidFill>
            <a:srgbClr val="FFFFFF"/>
          </a:solidFill>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CE83C1B-745B-4288-84A4-5FF77C527158}" type="slidenum">
              <a:rPr lang="en-US" altLang="it-IT" sz="1200"/>
              <a:t>31</a:t>
            </a:fld>
            <a:endParaRPr lang="en-US" altLang="it-IT" sz="1200"/>
          </a:p>
        </p:txBody>
      </p:sp>
      <p:sp>
        <p:nvSpPr>
          <p:cNvPr id="92163" name="Rectangle 2"/>
          <p:cNvSpPr>
            <a:spLocks noGrp="1" noRot="1" noChangeAspect="1" noChangeArrowheads="1" noTextEdit="1"/>
          </p:cNvSpPr>
          <p:nvPr>
            <p:ph type="sldImg"/>
          </p:nvPr>
        </p:nvSpPr>
        <p:spPr>
          <a:solidFill>
            <a:srgbClr val="FFFFFF"/>
          </a:solidFill>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63ADBDE-84D6-4B06-BB6C-4FB09C4652C2}" type="slidenum">
              <a:rPr lang="en-US" altLang="it-IT" sz="1200"/>
              <a:t>32</a:t>
            </a:fld>
            <a:endParaRPr lang="en-US" altLang="it-IT" sz="1200"/>
          </a:p>
        </p:txBody>
      </p:sp>
      <p:sp>
        <p:nvSpPr>
          <p:cNvPr id="66563" name="Rectangle 2"/>
          <p:cNvSpPr>
            <a:spLocks noGrp="1" noRot="1" noChangeAspect="1" noChangeArrowheads="1" noTextEdit="1"/>
          </p:cNvSpPr>
          <p:nvPr>
            <p:ph type="sldImg"/>
          </p:nvPr>
        </p:nvSpPr>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980144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9069BEF-301F-4F0C-B7A7-3306BC602332}" type="slidenum">
              <a:rPr lang="en-US" altLang="it-IT" sz="1200"/>
              <a:t>33</a:t>
            </a:fld>
            <a:endParaRPr lang="en-US" altLang="it-IT" sz="1200"/>
          </a:p>
        </p:txBody>
      </p:sp>
      <p:sp>
        <p:nvSpPr>
          <p:cNvPr id="67587" name="Rectangle 2"/>
          <p:cNvSpPr>
            <a:spLocks noGrp="1" noRot="1" noChangeAspect="1" noChangeArrowheads="1" noTextEdit="1"/>
          </p:cNvSpPr>
          <p:nvPr>
            <p:ph type="sldImg"/>
          </p:nvPr>
        </p:nvSpPr>
        <p:spPr>
          <a:solidFill>
            <a:srgbClr val="FFFFFF"/>
          </a:solidFill>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extLst>
      <p:ext uri="{BB962C8B-B14F-4D97-AF65-F5344CB8AC3E}">
        <p14:creationId xmlns:p14="http://schemas.microsoft.com/office/powerpoint/2010/main" val="1427349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EA1D2FF-875F-49EF-BCA7-656DBDAE2196}" type="slidenum">
              <a:rPr lang="en-US" altLang="it-IT" sz="1200"/>
              <a:t>34</a:t>
            </a:fld>
            <a:endParaRPr lang="en-US" altLang="it-IT" sz="1200"/>
          </a:p>
        </p:txBody>
      </p:sp>
      <p:sp>
        <p:nvSpPr>
          <p:cNvPr id="93187" name="Rectangle 2"/>
          <p:cNvSpPr>
            <a:spLocks noGrp="1" noRot="1" noChangeAspect="1" noChangeArrowheads="1" noTextEdit="1"/>
          </p:cNvSpPr>
          <p:nvPr>
            <p:ph type="sldImg"/>
          </p:nvPr>
        </p:nvSpPr>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9FA37EC-1B5A-48D8-BBA7-ADFAC59B530A}" type="slidenum">
              <a:rPr lang="en-US" altLang="it-IT" sz="1200"/>
              <a:t>7</a:t>
            </a:fld>
            <a:endParaRPr lang="en-US" altLang="it-IT" sz="1200"/>
          </a:p>
        </p:txBody>
      </p:sp>
      <p:sp>
        <p:nvSpPr>
          <p:cNvPr id="68611" name="Rectangle 2"/>
          <p:cNvSpPr>
            <a:spLocks noGrp="1" noRot="1" noChangeAspect="1" noChangeArrowheads="1" noTextEdit="1"/>
          </p:cNvSpPr>
          <p:nvPr>
            <p:ph type="sldImg"/>
          </p:nvPr>
        </p:nvSpPr>
        <p:spPr>
          <a:xfrm>
            <a:off x="1144588" y="685800"/>
            <a:ext cx="4572000" cy="3429000"/>
          </a:xfrm>
          <a:solidFill>
            <a:srgbClr val="FFFFFF"/>
          </a:solidFill>
        </p:spPr>
      </p:sp>
      <p:sp>
        <p:nvSpPr>
          <p:cNvPr id="686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7948543-0C5E-497B-9AA5-5F62D91816D7}" type="slidenum">
              <a:rPr lang="en-US" altLang="it-IT" sz="1200"/>
              <a:t>36</a:t>
            </a:fld>
            <a:endParaRPr lang="en-US" altLang="it-IT" sz="1200"/>
          </a:p>
        </p:txBody>
      </p:sp>
      <p:sp>
        <p:nvSpPr>
          <p:cNvPr id="97283" name="Rectangle 2"/>
          <p:cNvSpPr>
            <a:spLocks noGrp="1" noRot="1" noChangeAspect="1" noChangeArrowheads="1" noTextEdit="1"/>
          </p:cNvSpPr>
          <p:nvPr>
            <p:ph type="sldImg"/>
          </p:nvPr>
        </p:nvSpPr>
        <p:spPr>
          <a:solidFill>
            <a:srgbClr val="FFFFFF"/>
          </a:solidFill>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it-IT"/>
              <a:t>One form of luminescence that most divers are familiar with is bioluminescence. This is when animals or plants have chemicals that they can mix together to make light. The source of energy for the light emission is the chemical reaction. An example of this is fireflies – they are able to glow on their own without us having to do anything.</a:t>
            </a:r>
          </a:p>
          <a:p>
            <a:pPr eaLnBrk="1" hangingPunct="1"/>
            <a:r>
              <a:rPr lang="en-US" altLang="it-IT"/>
              <a:t>Just about every diver who has dived at night knows that if you turn out your light and shake your body you will see small glowing sparks in the water. This comes from bioluminescence in dinoflagellates, single-celled organisms in the water column. Most people have the terminology confused, and when we talk about fluorescence many divers say that they have already seen it, but they are really confusing it with bioluminescence. You have never seen any corals light up on their own, because they are not bioluminescent, but many are fluorescent.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B0B1F53-65C5-4F9E-B205-9815E0BB8AC7}" type="slidenum">
              <a:rPr lang="en-US" altLang="it-IT" sz="1200"/>
              <a:t>38</a:t>
            </a:fld>
            <a:endParaRPr lang="en-US" altLang="it-IT" sz="1200"/>
          </a:p>
        </p:txBody>
      </p:sp>
      <p:sp>
        <p:nvSpPr>
          <p:cNvPr id="98307" name="Rectangle 2"/>
          <p:cNvSpPr>
            <a:spLocks noGrp="1" noRot="1" noChangeAspect="1" noChangeArrowheads="1" noTextEdit="1"/>
          </p:cNvSpPr>
          <p:nvPr>
            <p:ph type="sldImg"/>
          </p:nvPr>
        </p:nvSpPr>
        <p:spPr>
          <a:solidFill>
            <a:srgbClr val="FFFFFF"/>
          </a:solidFill>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dirty="0"/>
          </a:p>
        </p:txBody>
      </p:sp>
    </p:spTree>
    <p:extLst>
      <p:ext uri="{BB962C8B-B14F-4D97-AF65-F5344CB8AC3E}">
        <p14:creationId xmlns:p14="http://schemas.microsoft.com/office/powerpoint/2010/main" val="2168673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87F6291-3EA0-41A7-9862-74A229E45AD6}" type="slidenum">
              <a:rPr lang="en-US" altLang="it-IT" sz="1200"/>
              <a:t>39</a:t>
            </a:fld>
            <a:endParaRPr lang="en-US" altLang="it-IT" sz="1200"/>
          </a:p>
        </p:txBody>
      </p:sp>
      <p:sp>
        <p:nvSpPr>
          <p:cNvPr id="99331" name="Rectangle 2"/>
          <p:cNvSpPr>
            <a:spLocks noGrp="1" noRot="1" noChangeAspect="1" noChangeArrowheads="1" noTextEdit="1"/>
          </p:cNvSpPr>
          <p:nvPr>
            <p:ph type="sldImg"/>
          </p:nvPr>
        </p:nvSpPr>
        <p:spPr>
          <a:solidFill>
            <a:srgbClr val="FFFFFF"/>
          </a:solidFill>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dirty="0"/>
          </a:p>
        </p:txBody>
      </p:sp>
    </p:spTree>
    <p:extLst>
      <p:ext uri="{BB962C8B-B14F-4D97-AF65-F5344CB8AC3E}">
        <p14:creationId xmlns:p14="http://schemas.microsoft.com/office/powerpoint/2010/main" val="2700960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1D6448B-90F9-4C38-BADC-6A80DFCBD32D}" type="slidenum">
              <a:rPr lang="en-US" altLang="it-IT" sz="1200"/>
              <a:t>40</a:t>
            </a:fld>
            <a:endParaRPr lang="en-US" altLang="it-IT" sz="1200"/>
          </a:p>
        </p:txBody>
      </p:sp>
      <p:sp>
        <p:nvSpPr>
          <p:cNvPr id="100355" name="Rectangle 2"/>
          <p:cNvSpPr>
            <a:spLocks noGrp="1" noRot="1" noChangeAspect="1" noChangeArrowheads="1" noTextEdit="1"/>
          </p:cNvSpPr>
          <p:nvPr>
            <p:ph type="sldImg"/>
          </p:nvPr>
        </p:nvSpPr>
        <p:spPr>
          <a:solidFill>
            <a:srgbClr val="FFFFFF"/>
          </a:solidFill>
        </p:spPr>
      </p:sp>
      <p:sp>
        <p:nvSpPr>
          <p:cNvPr id="100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52C4F21-DE72-4D96-B3FA-897A78B26D6A}" type="slidenum">
              <a:rPr lang="en-US" altLang="it-IT" sz="1200"/>
              <a:t>41</a:t>
            </a:fld>
            <a:endParaRPr lang="en-US" altLang="it-IT" sz="1200"/>
          </a:p>
        </p:txBody>
      </p:sp>
      <p:sp>
        <p:nvSpPr>
          <p:cNvPr id="101379" name="Rectangle 2"/>
          <p:cNvSpPr>
            <a:spLocks noGrp="1" noRot="1" noChangeAspect="1" noChangeArrowheads="1" noTextEdit="1"/>
          </p:cNvSpPr>
          <p:nvPr>
            <p:ph type="sldImg"/>
          </p:nvPr>
        </p:nvSpPr>
        <p:spPr>
          <a:solidFill>
            <a:srgbClr val="FFFFFF"/>
          </a:solidFill>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796E44D-3AA9-4802-BA99-8F33890DA710}" type="slidenum">
              <a:rPr lang="en-US" altLang="it-IT" sz="1200"/>
              <a:t>42</a:t>
            </a:fld>
            <a:endParaRPr lang="en-US" altLang="it-IT" sz="1200"/>
          </a:p>
        </p:txBody>
      </p:sp>
      <p:sp>
        <p:nvSpPr>
          <p:cNvPr id="102403" name="Rectangle 2"/>
          <p:cNvSpPr>
            <a:spLocks noGrp="1" noRot="1" noChangeAspect="1" noChangeArrowheads="1" noTextEdit="1"/>
          </p:cNvSpPr>
          <p:nvPr>
            <p:ph type="sldImg"/>
          </p:nvPr>
        </p:nvSpPr>
        <p:spPr>
          <a:solidFill>
            <a:srgbClr val="FFFFFF"/>
          </a:solidFill>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76387E2-004C-49C1-88A1-6F728BE3FEBB}" type="slidenum">
              <a:rPr lang="en-US" altLang="it-IT" sz="1200"/>
              <a:t>8</a:t>
            </a:fld>
            <a:endParaRPr lang="en-US" altLang="it-IT" sz="1200"/>
          </a:p>
        </p:txBody>
      </p:sp>
      <p:sp>
        <p:nvSpPr>
          <p:cNvPr id="69635" name="Rectangle 2"/>
          <p:cNvSpPr>
            <a:spLocks noGrp="1" noRot="1" noChangeAspect="1" noChangeArrowheads="1" noTextEdit="1"/>
          </p:cNvSpPr>
          <p:nvPr>
            <p:ph type="sldImg"/>
          </p:nvPr>
        </p:nvSpPr>
        <p:spPr/>
      </p:sp>
      <p:sp>
        <p:nvSpPr>
          <p:cNvPr id="696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6558AA7-26A2-4495-9524-48D534EC621B}" type="slidenum">
              <a:rPr lang="en-US" altLang="it-IT" sz="1200"/>
              <a:t>9</a:t>
            </a:fld>
            <a:endParaRPr lang="en-US" altLang="it-IT" sz="1200"/>
          </a:p>
        </p:txBody>
      </p:sp>
      <p:sp>
        <p:nvSpPr>
          <p:cNvPr id="70659" name="Rectangle 2"/>
          <p:cNvSpPr>
            <a:spLocks noGrp="1" noRot="1" noChangeAspect="1" noChangeArrowheads="1" noTextEdit="1"/>
          </p:cNvSpPr>
          <p:nvPr>
            <p:ph type="sldImg"/>
          </p:nvPr>
        </p:nvSpPr>
        <p:spPr/>
      </p:sp>
      <p:sp>
        <p:nvSpPr>
          <p:cNvPr id="706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F22BDF-6923-4CD3-B8C8-9278F886D1D2}" type="slidenum">
              <a:rPr lang="en-US" altLang="it-IT" sz="1200"/>
              <a:t>10</a:t>
            </a:fld>
            <a:endParaRPr lang="en-US" altLang="it-IT" sz="1200"/>
          </a:p>
        </p:txBody>
      </p:sp>
      <p:sp>
        <p:nvSpPr>
          <p:cNvPr id="71683" name="Rectangle 2"/>
          <p:cNvSpPr>
            <a:spLocks noGrp="1" noRot="1" noChangeAspect="1" noChangeArrowheads="1" noTextEdit="1"/>
          </p:cNvSpPr>
          <p:nvPr>
            <p:ph type="sldImg"/>
          </p:nvPr>
        </p:nvSpPr>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AA138E2-024B-4781-AC6D-775436BF0C1F}" type="slidenum">
              <a:rPr lang="en-US" altLang="it-IT" sz="1200"/>
              <a:t>11</a:t>
            </a:fld>
            <a:endParaRPr lang="en-US" altLang="it-IT" sz="1200"/>
          </a:p>
        </p:txBody>
      </p:sp>
      <p:sp>
        <p:nvSpPr>
          <p:cNvPr id="72707" name="Rectangle 2"/>
          <p:cNvSpPr>
            <a:spLocks noGrp="1" noRot="1" noChangeAspect="1" noChangeArrowheads="1" noTextEdit="1"/>
          </p:cNvSpPr>
          <p:nvPr>
            <p:ph type="sldImg"/>
          </p:nvPr>
        </p:nvSpPr>
        <p:spPr>
          <a:solidFill>
            <a:srgbClr val="FFFFFF"/>
          </a:solidFill>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487DE2F-6B49-401C-B2B0-AE2903D9DE4D}" type="slidenum">
              <a:rPr lang="en-US" altLang="it-IT" sz="1200"/>
              <a:t>12</a:t>
            </a:fld>
            <a:endParaRPr lang="en-US" altLang="it-IT" sz="1200"/>
          </a:p>
        </p:txBody>
      </p:sp>
      <p:sp>
        <p:nvSpPr>
          <p:cNvPr id="73731" name="Rectangle 2"/>
          <p:cNvSpPr>
            <a:spLocks noGrp="1" noRot="1" noChangeAspect="1" noChangeArrowheads="1" noTextEdit="1"/>
          </p:cNvSpPr>
          <p:nvPr>
            <p:ph type="sldImg"/>
          </p:nvPr>
        </p:nvSpPr>
        <p:spPr>
          <a:solidFill>
            <a:srgbClr val="FFFFFF"/>
          </a:solidFill>
        </p:spPr>
      </p:sp>
      <p:sp>
        <p:nvSpPr>
          <p:cNvPr id="73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DF2A708-68E0-47A4-85AA-2378BFFFECE5}" type="slidenum">
              <a:rPr lang="en-US" altLang="it-IT" sz="1200"/>
              <a:t>13</a:t>
            </a:fld>
            <a:endParaRPr lang="en-US" altLang="it-IT" sz="1200"/>
          </a:p>
        </p:txBody>
      </p:sp>
      <p:sp>
        <p:nvSpPr>
          <p:cNvPr id="74755" name="Rectangle 2"/>
          <p:cNvSpPr>
            <a:spLocks noGrp="1" noRot="1" noChangeAspect="1" noChangeArrowheads="1" noTextEdit="1"/>
          </p:cNvSpPr>
          <p:nvPr>
            <p:ph type="sldImg"/>
          </p:nvPr>
        </p:nvSpPr>
        <p:spPr>
          <a:solidFill>
            <a:srgbClr val="FFFFFF"/>
          </a:solidFill>
        </p:spPr>
      </p:sp>
      <p:sp>
        <p:nvSpPr>
          <p:cNvPr id="747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hasCustomPrompt="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565F81B-F32D-482E-8662-C71232848F21}" type="slidenum">
              <a:rPr lang="en-US" altLang="it-IT"/>
              <a:t>‹N›</a:t>
            </a:fld>
            <a:endParaRPr lang="en-US" alt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testo verticale 2"/>
          <p:cNvSpPr>
            <a:spLocks noGrp="1"/>
          </p:cNvSpPr>
          <p:nvPr>
            <p:ph type="body" orient="vert" idx="1" hasCustomPrompt="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099A50C-F8F8-41E0-B30A-1D724917765E}" type="slidenum">
              <a:rPr lang="en-US" altLang="it-IT"/>
              <a:t>‹N›</a:t>
            </a:fld>
            <a:endParaRPr lang="en-US" alt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hasCustomPrompt="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C2734C9-E66F-4411-9BB5-B76223CE698D}" type="slidenum">
              <a:rPr lang="en-US" altLang="it-IT"/>
              <a:t>‹N›</a:t>
            </a:fld>
            <a:endParaRPr lang="en-US" alt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685800" y="609600"/>
            <a:ext cx="7772400" cy="1143000"/>
          </a:xfrm>
        </p:spPr>
        <p:txBody>
          <a:bodyPr/>
          <a:lstStyle/>
          <a:p>
            <a:r>
              <a:rPr lang="it-IT"/>
              <a:t>Fare clic per modificare lo stile del titolo</a:t>
            </a:r>
          </a:p>
        </p:txBody>
      </p:sp>
      <p:sp>
        <p:nvSpPr>
          <p:cNvPr id="3" name="Segnaposto testo 2"/>
          <p:cNvSpPr>
            <a:spLocks noGrp="1"/>
          </p:cNvSpPr>
          <p:nvPr>
            <p:ph type="body" sz="half" idx="1" hasCustomPrompt="1"/>
          </p:nvPr>
        </p:nvSpPr>
        <p:spPr>
          <a:xfrm>
            <a:off x="6858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hasCustomPrompt="1"/>
          </p:nvPr>
        </p:nvSpPr>
        <p:spPr>
          <a:xfrm>
            <a:off x="46482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hasCustomPrompt="1"/>
          </p:nvPr>
        </p:nvSpPr>
        <p:spPr>
          <a:xfrm>
            <a:off x="46482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1A45996F-9C13-4431-ADB7-261C70E57B46}" type="slidenum">
              <a:rPr lang="en-US" altLang="it-IT"/>
              <a:t>‹N›</a:t>
            </a:fld>
            <a:endParaRPr lang="en-US" alt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hasCustomPrompt="1"/>
          </p:nvPr>
        </p:nvSpPr>
        <p:spPr>
          <a:xfrm>
            <a:off x="685800" y="609600"/>
            <a:ext cx="7772400" cy="1143000"/>
          </a:xfrm>
        </p:spPr>
        <p:txBody>
          <a:bodyPr/>
          <a:lstStyle/>
          <a:p>
            <a:r>
              <a:rPr lang="it-IT"/>
              <a:t>Fare clic per modificare lo stile del titolo</a:t>
            </a:r>
          </a:p>
        </p:txBody>
      </p:sp>
      <p:sp>
        <p:nvSpPr>
          <p:cNvPr id="3" name="Segnaposto contenuto 2"/>
          <p:cNvSpPr>
            <a:spLocks noGrp="1"/>
          </p:cNvSpPr>
          <p:nvPr>
            <p:ph sz="quarter" idx="1" hasCustomPrompt="1"/>
          </p:nvPr>
        </p:nvSpPr>
        <p:spPr>
          <a:xfrm>
            <a:off x="6858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hasCustomPrompt="1"/>
          </p:nvPr>
        </p:nvSpPr>
        <p:spPr>
          <a:xfrm>
            <a:off x="46482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hasCustomPrompt="1"/>
          </p:nvPr>
        </p:nvSpPr>
        <p:spPr>
          <a:xfrm>
            <a:off x="6858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hasCustomPrompt="1"/>
          </p:nvPr>
        </p:nvSpPr>
        <p:spPr>
          <a:xfrm>
            <a:off x="46482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8C0BCD7C-CF25-4E5A-B0F8-F9659DEB89E1}" type="slidenum">
              <a:rPr lang="en-US" altLang="it-IT"/>
              <a:t>‹N›</a:t>
            </a:fld>
            <a:endParaRPr lang="en-US" alt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hasCustomPrompt="1"/>
          </p:nvPr>
        </p:nvSpPr>
        <p:spPr>
          <a:xfrm>
            <a:off x="685800" y="609600"/>
            <a:ext cx="7772400" cy="5486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DA134062-8636-4E26-B5AA-6C7F22F37316}" type="slidenum">
              <a:rPr lang="en-US" altLang="it-IT"/>
              <a:t>‹N›</a:t>
            </a:fld>
            <a:endParaRPr lang="en-US" alt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685800" y="609600"/>
            <a:ext cx="7772400" cy="1143000"/>
          </a:xfrm>
        </p:spPr>
        <p:txBody>
          <a:bodyPr/>
          <a:lstStyle/>
          <a:p>
            <a:r>
              <a:rPr lang="it-IT"/>
              <a:t>Fare clic per modificare lo stile del titolo</a:t>
            </a:r>
          </a:p>
        </p:txBody>
      </p:sp>
      <p:sp>
        <p:nvSpPr>
          <p:cNvPr id="3" name="Segnaposto testo 2"/>
          <p:cNvSpPr>
            <a:spLocks noGrp="1"/>
          </p:cNvSpPr>
          <p:nvPr>
            <p:ph type="body" sz="half" idx="1" hasCustomPrompt="1"/>
          </p:nvPr>
        </p:nvSpPr>
        <p:spPr>
          <a:xfrm>
            <a:off x="6858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46482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6E5FEAE-4469-4754-B306-CADAF6E36800}" type="slidenum">
              <a:rPr lang="en-US" altLang="it-IT"/>
              <a:t>‹N›</a:t>
            </a:fld>
            <a:endParaRPr lang="en-US" alt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609480"/>
            <a:ext cx="7772040" cy="1142640"/>
          </a:xfrm>
          <a:prstGeom prst="rect">
            <a:avLst/>
          </a:prstGeom>
        </p:spPr>
        <p:txBody>
          <a:bodyPr lIns="0" tIns="0" rIns="0" bIns="0" anchor="ctr"/>
          <a:lstStyle/>
          <a:p>
            <a:endParaRPr lang="en-US" sz="2400" b="0" strike="noStrike" spc="-1">
              <a:solidFill>
                <a:srgbClr val="000000"/>
              </a:solidFill>
              <a:latin typeface="Arial" panose="020B0604020202020204"/>
            </a:endParaRPr>
          </a:p>
        </p:txBody>
      </p:sp>
      <p:sp>
        <p:nvSpPr>
          <p:cNvPr id="6" name="PlaceHolder 2"/>
          <p:cNvSpPr>
            <a:spLocks noGrp="1"/>
          </p:cNvSpPr>
          <p:nvPr>
            <p:ph type="subTitle"/>
          </p:nvPr>
        </p:nvSpPr>
        <p:spPr>
          <a:xfrm>
            <a:off x="685800" y="1981080"/>
            <a:ext cx="7772040" cy="4114440"/>
          </a:xfrm>
          <a:prstGeom prst="rect">
            <a:avLst/>
          </a:prstGeom>
        </p:spPr>
        <p:txBody>
          <a:bodyPr lIns="0" tIns="0" rIns="0" bIns="0" anchor="ctr"/>
          <a:lstStyle/>
          <a:p>
            <a:pPr algn="ctr"/>
            <a:endParaRPr lang="it-IT" sz="3200" b="0" strike="noStrike" spc="-1">
              <a:latin typeface="Arial" panose="020B0604020202020204"/>
            </a:endParaRPr>
          </a:p>
        </p:txBody>
      </p:sp>
    </p:spTree>
    <p:extLst>
      <p:ext uri="{BB962C8B-B14F-4D97-AF65-F5344CB8AC3E}">
        <p14:creationId xmlns:p14="http://schemas.microsoft.com/office/powerpoint/2010/main" val="82948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idx="1" hasCustomPrompt="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553F209-6336-40DC-9D53-2C00C5D65008}" type="slidenum">
              <a:rPr lang="en-US" altLang="it-IT"/>
              <a:t>‹N›</a:t>
            </a:fld>
            <a:endParaRPr lang="en-US" alt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hasCustomPrompt="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ADF7AD5-9D99-46A0-BD71-BCF50CE66034}" type="slidenum">
              <a:rPr lang="en-US" altLang="it-IT"/>
              <a:t>‹N›</a:t>
            </a:fld>
            <a:endParaRPr lang="en-US" alt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sz="half" idx="1" hasCustomPrompt="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B0DEF11-33F1-4478-A514-B3C011784847}" type="slidenum">
              <a:rPr lang="en-US" altLang="it-IT"/>
              <a:t>‹N›</a:t>
            </a:fld>
            <a:endParaRPr lang="en-US" alt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58EBDE4B-B683-45D4-9B03-AF6391D18328}" type="slidenum">
              <a:rPr lang="en-US" altLang="it-IT"/>
              <a:t>‹N›</a:t>
            </a:fld>
            <a:endParaRPr lang="en-US" alt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49A3E94F-50F7-443B-8C74-F5983B0DEA3C}" type="slidenum">
              <a:rPr lang="en-US" altLang="it-IT"/>
              <a:t>‹N›</a:t>
            </a:fld>
            <a:endParaRPr lang="en-US" alt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CA132D7E-AD52-4E26-90DA-C2E40CFB8E4E}" type="slidenum">
              <a:rPr lang="en-US" altLang="it-IT"/>
              <a:t>‹N›</a:t>
            </a:fld>
            <a:endParaRPr lang="en-US" alt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CEFB6DA-3432-4206-A7F0-DFB62C08BD73}" type="slidenum">
              <a:rPr lang="en-US" altLang="it-IT"/>
              <a:t>‹N›</a:t>
            </a:fld>
            <a:endParaRPr lang="en-US" alt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DE6D8EC-DFF2-42B4-A7C9-6FFBB423C100}" type="slidenum">
              <a:rPr lang="en-US" altLang="it-IT"/>
              <a:t>‹N›</a:t>
            </a:fld>
            <a:endParaRPr lang="en-US" alt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it-IT"/>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p:spPr>
        <p:txBody>
          <a:bodyPr vert="horz" wrap="square" lIns="91440" tIns="45720" rIns="91440" bIns="45720" numCol="1" anchor="t" anchorCtr="0" compatLnSpc="1"/>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p:spPr>
        <p:txBody>
          <a:bodyPr vert="horz" wrap="square" lIns="91440" tIns="45720" rIns="91440" bIns="45720" numCol="1" anchor="t" anchorCtr="0" compatLnSpc="1"/>
          <a:lstStyle>
            <a:lvl1pPr algn="r">
              <a:defRPr sz="1400"/>
            </a:lvl1pPr>
          </a:lstStyle>
          <a:p>
            <a:fld id="{224FC7E6-899E-407C-B85E-F504E54A1D01}" type="slidenum">
              <a:rPr lang="en-US" altLang="it-IT"/>
              <a:t>‹N›</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www.gluehwuermchen.ch/leuchtkaeferarten.html" TargetMode="External"/><Relationship Id="rId7" Type="http://schemas.openxmlformats.org/officeDocument/2006/relationships/hyperlink" Target="http://maguires.com/glow_worms/images/G_009.jpg"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hyperlink" Target="http://maguires.com/glow_worms/images/G_006.jpg" TargetMode="Externa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6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0.jpe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jpeg"/><Relationship Id="rId7"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30.jpeg"/><Relationship Id="rId9"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w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wmf"/><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jpeg"/><Relationship Id="rId1" Type="http://schemas.openxmlformats.org/officeDocument/2006/relationships/slideLayout" Target="../slideLayouts/slideLayout14.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65.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6.xml"/><Relationship Id="rId5" Type="http://schemas.openxmlformats.org/officeDocument/2006/relationships/image" Target="../media/image106.jpeg"/><Relationship Id="rId4" Type="http://schemas.openxmlformats.org/officeDocument/2006/relationships/image" Target="../media/image105.png"/></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7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286000"/>
            <a:ext cx="7772400" cy="1143000"/>
          </a:xfrm>
        </p:spPr>
        <p:txBody>
          <a:bodyPr/>
          <a:lstStyle/>
          <a:p>
            <a:pPr eaLnBrk="1" hangingPunct="1"/>
            <a:r>
              <a:rPr lang="en-US" altLang="it-IT">
                <a:latin typeface="Arial Narrow" panose="020B0606020202030204" pitchFamily="34" charset="0"/>
              </a:rPr>
              <a:t>Bioluminescence, fluorescence and fluorescent proteins</a:t>
            </a:r>
          </a:p>
        </p:txBody>
      </p:sp>
      <p:sp>
        <p:nvSpPr>
          <p:cNvPr id="5123" name="Segnaposto numero diapositiva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AFDA6CA-8C96-4E65-841E-E808B878A842}" type="slidenum">
              <a:rPr lang="en-US" altLang="it-IT" sz="1400"/>
              <a:t>1</a:t>
            </a:fld>
            <a:endParaRPr lang="en-US" altLang="it-IT"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3">
            <a:extLst>
              <a:ext uri="{28A0092B-C50C-407E-A947-70E740481C1C}">
                <a14:useLocalDpi xmlns:a14="http://schemas.microsoft.com/office/drawing/2010/main" val="0"/>
              </a:ext>
            </a:extLst>
          </a:blip>
          <a:srcRect t="14374"/>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5"/>
          <p:cNvSpPr>
            <a:spLocks noGrp="1" noChangeArrowheads="1"/>
          </p:cNvSpPr>
          <p:nvPr>
            <p:ph type="ctrTitle"/>
          </p:nvPr>
        </p:nvSpPr>
        <p:spPr>
          <a:xfrm>
            <a:off x="857250" y="214313"/>
            <a:ext cx="7772400" cy="1143000"/>
          </a:xfrm>
        </p:spPr>
        <p:txBody>
          <a:bodyPr/>
          <a:lstStyle/>
          <a:p>
            <a:pPr eaLnBrk="1" hangingPunct="1"/>
            <a:r>
              <a:rPr lang="en-US" altLang="it-IT" sz="3200" b="1"/>
              <a:t>Flashlight fish in aquarium</a:t>
            </a:r>
          </a:p>
        </p:txBody>
      </p:sp>
      <p:sp>
        <p:nvSpPr>
          <p:cNvPr id="11268" name="Rectangle 6"/>
          <p:cNvSpPr>
            <a:spLocks noChangeArrowheads="1"/>
          </p:cNvSpPr>
          <p:nvPr/>
        </p:nvSpPr>
        <p:spPr bwMode="auto">
          <a:xfrm>
            <a:off x="8074025" y="492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11269" name="Segnaposto numero diapositiva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67978FE-216C-4A64-A0A6-E58BA9C42C63}" type="slidenum">
              <a:rPr lang="en-US" altLang="it-IT" sz="1400"/>
              <a:t>10</a:t>
            </a:fld>
            <a:endParaRPr lang="en-US" altLang="it-IT"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DSCN399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5475" r="2061" b="5859"/>
          <a:stretch>
            <a:fillRect/>
          </a:stretch>
        </p:blipFill>
        <p:spPr>
          <a:xfrm>
            <a:off x="0" y="0"/>
            <a:ext cx="9144000" cy="6858000"/>
          </a:xfrm>
        </p:spPr>
      </p:pic>
      <p:pic>
        <p:nvPicPr>
          <p:cNvPr id="101381" name="Picture 5" descr="DSCN3995"/>
          <p:cNvPicPr>
            <a:picLocks noChangeAspect="1" noChangeArrowheads="1"/>
          </p:cNvPicPr>
          <p:nvPr/>
        </p:nvPicPr>
        <p:blipFill>
          <a:blip r:embed="rId4">
            <a:extLst>
              <a:ext uri="{28A0092B-C50C-407E-A947-70E740481C1C}">
                <a14:useLocalDpi xmlns:a14="http://schemas.microsoft.com/office/drawing/2010/main" val="0"/>
              </a:ext>
            </a:extLst>
          </a:blip>
          <a:srcRect l="16910" t="3516" r="668" b="2203"/>
          <a:stretch>
            <a:fillRect/>
          </a:stretch>
        </p:blipFill>
        <p:spPr bwMode="auto">
          <a:xfrm>
            <a:off x="0" y="0"/>
            <a:ext cx="914082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Segnaposto numero diapositiva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F08C53A-0202-475C-A7C7-6E7CC7740786}" type="slidenum">
              <a:rPr lang="en-US" altLang="it-IT" sz="1400"/>
              <a:t>11</a:t>
            </a:fld>
            <a:endParaRPr lang="en-US" altLang="it-IT"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381"/>
                                        </p:tgtEl>
                                        <p:attrNameLst>
                                          <p:attrName>style.visibility</p:attrName>
                                        </p:attrNameLst>
                                      </p:cBhvr>
                                      <p:to>
                                        <p:strVal val="visible"/>
                                      </p:to>
                                    </p:set>
                                    <p:animEffect transition="in" filter="fade">
                                      <p:cBhvr>
                                        <p:cTn id="7" dur="2000"/>
                                        <p:tgtEl>
                                          <p:spTgt spid="101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5" name="Picture 3" descr="2"/>
          <p:cNvPicPr>
            <a:picLocks noChangeAspect="1" noChangeArrowheads="1"/>
          </p:cNvPicPr>
          <p:nvPr/>
        </p:nvPicPr>
        <p:blipFill>
          <a:blip r:embed="rId3" cstate="print">
            <a:extLst>
              <a:ext uri="{28A0092B-C50C-407E-A947-70E740481C1C}">
                <a14:useLocalDpi xmlns:a14="http://schemas.microsoft.com/office/drawing/2010/main" val="0"/>
              </a:ext>
            </a:extLst>
          </a:blip>
          <a:srcRect l="13409" r="11270"/>
          <a:stretch>
            <a:fillRect/>
          </a:stretch>
        </p:blipFill>
        <p:spPr bwMode="auto">
          <a:xfrm>
            <a:off x="179512" y="-14009"/>
            <a:ext cx="4948817" cy="4275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077072"/>
            <a:ext cx="1262316" cy="189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5317" y="260648"/>
            <a:ext cx="5255766" cy="349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72F7A5FF-784A-304B-3454-AC655425D627}"/>
              </a:ext>
            </a:extLst>
          </p:cNvPr>
          <p:cNvPicPr>
            <a:picLocks noChangeAspect="1"/>
          </p:cNvPicPr>
          <p:nvPr/>
        </p:nvPicPr>
        <p:blipFill>
          <a:blip r:embed="rId6"/>
          <a:stretch>
            <a:fillRect/>
          </a:stretch>
        </p:blipFill>
        <p:spPr>
          <a:xfrm>
            <a:off x="3047908" y="3850265"/>
            <a:ext cx="4534272" cy="28553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it-IT" b="1" i="0" dirty="0" err="1">
                <a:solidFill>
                  <a:srgbClr val="333333"/>
                </a:solidFill>
                <a:effectLst/>
                <a:highlight>
                  <a:srgbClr val="FFFFFF"/>
                </a:highlight>
                <a:latin typeface="hero-new"/>
              </a:rPr>
              <a:t>Biofluorescence</a:t>
            </a:r>
            <a:r>
              <a:rPr lang="it-IT" b="1" i="0" dirty="0">
                <a:solidFill>
                  <a:srgbClr val="333333"/>
                </a:solidFill>
                <a:effectLst/>
                <a:highlight>
                  <a:srgbClr val="FFFFFF"/>
                </a:highlight>
                <a:latin typeface="hero-new"/>
              </a:rPr>
              <a:t> in </a:t>
            </a:r>
            <a:r>
              <a:rPr lang="it-IT" b="1" i="0" dirty="0" err="1">
                <a:solidFill>
                  <a:srgbClr val="333333"/>
                </a:solidFill>
                <a:effectLst/>
                <a:highlight>
                  <a:srgbClr val="FFFFFF"/>
                </a:highlight>
                <a:latin typeface="hero-new"/>
              </a:rPr>
              <a:t>Sharks</a:t>
            </a:r>
            <a:br>
              <a:rPr lang="it-IT" b="1" i="0" dirty="0">
                <a:solidFill>
                  <a:srgbClr val="333333"/>
                </a:solidFill>
                <a:effectLst/>
                <a:highlight>
                  <a:srgbClr val="FFFFFF"/>
                </a:highlight>
                <a:latin typeface="hero-new"/>
              </a:rPr>
            </a:br>
            <a:r>
              <a:rPr lang="en-US" altLang="it-IT" dirty="0">
                <a:solidFill>
                  <a:schemeClr val="bg1"/>
                </a:solidFill>
              </a:rPr>
              <a:t>Fluorescent shark</a:t>
            </a:r>
          </a:p>
        </p:txBody>
      </p:sp>
      <p:sp>
        <p:nvSpPr>
          <p:cNvPr id="14340" name="Segnaposto numero diapositiva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303BE4-371B-459C-986B-DE1F2EAB6484}" type="slidenum">
              <a:rPr lang="en-US" altLang="it-IT" sz="1400"/>
              <a:t>13</a:t>
            </a:fld>
            <a:endParaRPr lang="en-US" altLang="it-IT" sz="1400"/>
          </a:p>
        </p:txBody>
      </p:sp>
      <p:pic>
        <p:nvPicPr>
          <p:cNvPr id="2" name="Immagine 1">
            <a:extLst>
              <a:ext uri="{FF2B5EF4-FFF2-40B4-BE49-F238E27FC236}">
                <a16:creationId xmlns:a16="http://schemas.microsoft.com/office/drawing/2014/main" id="{6067BEE0-0B1D-16ED-0A4D-2B6F9F1DF39C}"/>
              </a:ext>
            </a:extLst>
          </p:cNvPr>
          <p:cNvPicPr>
            <a:picLocks noChangeAspect="1"/>
          </p:cNvPicPr>
          <p:nvPr/>
        </p:nvPicPr>
        <p:blipFill>
          <a:blip r:embed="rId3"/>
          <a:stretch>
            <a:fillRect/>
          </a:stretch>
        </p:blipFill>
        <p:spPr>
          <a:xfrm>
            <a:off x="611560" y="1992569"/>
            <a:ext cx="7543695" cy="39604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3" descr="sBolinopsis xxxx 1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27432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descr="sEuplokamus GOM 99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733800"/>
            <a:ext cx="2514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sAtolla vanhoeffeni 7-15-99 A2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676400"/>
            <a:ext cx="27432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sNanomia 7-12-99 a19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600200"/>
            <a:ext cx="20542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sPeriphyll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3733800"/>
            <a:ext cx="2514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9"/>
          <p:cNvSpPr>
            <a:spLocks noGrp="1" noChangeArrowheads="1"/>
          </p:cNvSpPr>
          <p:nvPr>
            <p:ph type="title"/>
          </p:nvPr>
        </p:nvSpPr>
        <p:spPr/>
        <p:txBody>
          <a:bodyPr/>
          <a:lstStyle/>
          <a:p>
            <a:pPr eaLnBrk="1" hangingPunct="1"/>
            <a:r>
              <a:rPr lang="en-US" altLang="it-IT" sz="3600">
                <a:solidFill>
                  <a:schemeClr val="bg1"/>
                </a:solidFill>
                <a:latin typeface="Helvetica" panose="020B0504020202030204" pitchFamily="34" charset="0"/>
              </a:rPr>
              <a:t>Fluorescent gelatinous Zooplankton</a:t>
            </a:r>
          </a:p>
        </p:txBody>
      </p:sp>
      <p:sp>
        <p:nvSpPr>
          <p:cNvPr id="15368" name="Segnaposto numero diapositiva 7"/>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8B92E07-14E6-4CB0-9ED8-FF9A7A22B03E}" type="slidenum">
              <a:rPr lang="en-US" altLang="it-IT" sz="1400"/>
              <a:t>14</a:t>
            </a:fld>
            <a:endParaRPr lang="en-US" altLang="it-IT"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61645"/>
        </a:solidFill>
        <a:effectLst/>
      </p:bgPr>
    </p:bg>
    <p:spTree>
      <p:nvGrpSpPr>
        <p:cNvPr id="1" name=""/>
        <p:cNvGrpSpPr/>
        <p:nvPr/>
      </p:nvGrpSpPr>
      <p:grpSpPr>
        <a:xfrm>
          <a:off x="0" y="0"/>
          <a:ext cx="0" cy="0"/>
          <a:chOff x="0" y="0"/>
          <a:chExt cx="0" cy="0"/>
        </a:xfrm>
      </p:grpSpPr>
      <p:sp>
        <p:nvSpPr>
          <p:cNvPr id="16386" name="Segnaposto numero diapositiva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1B55B0B-026D-4559-B03C-D731327FA0A2}" type="slidenum">
              <a:rPr lang="en-US" altLang="it-IT" sz="1400"/>
              <a:t>15</a:t>
            </a:fld>
            <a:endParaRPr lang="en-US" altLang="it-IT" sz="1400"/>
          </a:p>
        </p:txBody>
      </p:sp>
      <p:pic>
        <p:nvPicPr>
          <p:cNvPr id="1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357188"/>
            <a:ext cx="3929063"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14375"/>
            <a:ext cx="4452938"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sz="half" idx="1"/>
          </p:nvPr>
        </p:nvSpPr>
        <p:spPr>
          <a:xfrm>
            <a:off x="381000" y="2362200"/>
            <a:ext cx="3429000" cy="715963"/>
          </a:xfrm>
        </p:spPr>
        <p:txBody>
          <a:bodyPr/>
          <a:lstStyle/>
          <a:p>
            <a:pPr eaLnBrk="1" hangingPunct="1">
              <a:lnSpc>
                <a:spcPct val="90000"/>
              </a:lnSpc>
            </a:pPr>
            <a:endParaRPr lang="en-US" altLang="it-IT" sz="2000"/>
          </a:p>
          <a:p>
            <a:pPr eaLnBrk="1" hangingPunct="1">
              <a:lnSpc>
                <a:spcPct val="90000"/>
              </a:lnSpc>
            </a:pPr>
            <a:endParaRPr lang="en-US" altLang="it-IT" sz="2000"/>
          </a:p>
        </p:txBody>
      </p:sp>
      <p:pic>
        <p:nvPicPr>
          <p:cNvPr id="17411" name="Picture 4" descr="coral1_wh_v"/>
          <p:cNvPicPr>
            <a:picLocks noChangeAspect="1" noChangeArrowheads="1"/>
          </p:cNvPicPr>
          <p:nvPr/>
        </p:nvPicPr>
        <p:blipFill>
          <a:blip r:embed="rId3">
            <a:extLst>
              <a:ext uri="{28A0092B-C50C-407E-A947-70E740481C1C}">
                <a14:useLocalDpi xmlns:a14="http://schemas.microsoft.com/office/drawing/2010/main" val="0"/>
              </a:ext>
            </a:extLst>
          </a:blip>
          <a:srcRect l="15385" t="5588" r="137" b="10240"/>
          <a:stretch>
            <a:fillRect/>
          </a:stretch>
        </p:blipFill>
        <p:spPr bwMode="auto">
          <a:xfrm>
            <a:off x="0" y="7938"/>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coral1_wh_f"/>
          <p:cNvPicPr>
            <a:picLocks noChangeAspect="1" noChangeArrowheads="1"/>
          </p:cNvPicPr>
          <p:nvPr/>
        </p:nvPicPr>
        <p:blipFill>
          <a:blip r:embed="rId4">
            <a:extLst>
              <a:ext uri="{28A0092B-C50C-407E-A947-70E740481C1C}">
                <a14:useLocalDpi xmlns:a14="http://schemas.microsoft.com/office/drawing/2010/main" val="0"/>
              </a:ext>
            </a:extLst>
          </a:blip>
          <a:srcRect l="2866" t="5588" r="12645" b="9927"/>
          <a:stretch>
            <a:fillRect/>
          </a:stretch>
        </p:blipFill>
        <p:spPr bwMode="auto">
          <a:xfrm>
            <a:off x="0" y="-79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egnaposto numero diapositiva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464769A-8BB8-409F-85F1-F30E596E92B7}" type="slidenum">
              <a:rPr lang="en-US" altLang="it-IT" sz="1400"/>
              <a:t>16</a:t>
            </a:fld>
            <a:endParaRPr lang="en-US" altLang="it-IT"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fade">
                                      <p:cBhvr>
                                        <p:cTn id="7"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0005v"/>
          <p:cNvPicPr>
            <a:picLocks noChangeAspect="1" noChangeArrowheads="1"/>
          </p:cNvPicPr>
          <p:nvPr/>
        </p:nvPicPr>
        <p:blipFill>
          <a:blip r:embed="rId3">
            <a:extLst>
              <a:ext uri="{28A0092B-C50C-407E-A947-70E740481C1C}">
                <a14:useLocalDpi xmlns:a14="http://schemas.microsoft.com/office/drawing/2010/main" val="0"/>
              </a:ext>
            </a:extLst>
          </a:blip>
          <a:srcRect l="14880"/>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3" descr="r0005f"/>
          <p:cNvPicPr>
            <a:picLocks noChangeAspect="1" noChangeArrowheads="1"/>
          </p:cNvPicPr>
          <p:nvPr/>
        </p:nvPicPr>
        <p:blipFill>
          <a:blip r:embed="rId4">
            <a:extLst>
              <a:ext uri="{28A0092B-C50C-407E-A947-70E740481C1C}">
                <a14:useLocalDpi xmlns:a14="http://schemas.microsoft.com/office/drawing/2010/main" val="0"/>
              </a:ext>
            </a:extLst>
          </a:blip>
          <a:srcRect l="14894"/>
          <a:stretch>
            <a:fillRect/>
          </a:stretch>
        </p:blipFill>
        <p:spPr bwMode="auto">
          <a:xfrm>
            <a:off x="0" y="0"/>
            <a:ext cx="948055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Segnaposto numero diapositiva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3A9A671-EE1E-488F-9363-EF870690EA2D}" type="slidenum">
              <a:rPr lang="en-US" altLang="it-IT" sz="1400"/>
              <a:t>17</a:t>
            </a:fld>
            <a:endParaRPr lang="en-US" altLang="it-IT"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fade">
                                      <p:cBhvr>
                                        <p:cTn id="7" dur="500"/>
                                        <p:tgtEl>
                                          <p:spTgt spid="12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0093v"/>
          <p:cNvPicPr>
            <a:picLocks noChangeAspect="1" noChangeArrowheads="1"/>
          </p:cNvPicPr>
          <p:nvPr/>
        </p:nvPicPr>
        <p:blipFill>
          <a:blip r:embed="rId3">
            <a:extLst>
              <a:ext uri="{28A0092B-C50C-407E-A947-70E740481C1C}">
                <a14:useLocalDpi xmlns:a14="http://schemas.microsoft.com/office/drawing/2010/main" val="0"/>
              </a:ext>
            </a:extLst>
          </a:blip>
          <a:srcRect l="23665" t="25194" r="22003" b="1367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3" descr="r0093f"/>
          <p:cNvPicPr>
            <a:picLocks noChangeAspect="1" noChangeArrowheads="1"/>
          </p:cNvPicPr>
          <p:nvPr/>
        </p:nvPicPr>
        <p:blipFill>
          <a:blip r:embed="rId4">
            <a:extLst>
              <a:ext uri="{28A0092B-C50C-407E-A947-70E740481C1C}">
                <a14:useLocalDpi xmlns:a14="http://schemas.microsoft.com/office/drawing/2010/main" val="0"/>
              </a:ext>
            </a:extLst>
          </a:blip>
          <a:srcRect l="22595" t="21370" r="24382" b="1897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Segnaposto numero diapositiva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D65917B-4A1C-4EF5-A7A2-16C53158B9CA}" type="slidenum">
              <a:rPr lang="en-US" altLang="it-IT" sz="1400"/>
              <a:t>18</a:t>
            </a:fld>
            <a:endParaRPr lang="en-US" altLang="it-IT"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811"/>
                                        </p:tgtEl>
                                        <p:attrNameLst>
                                          <p:attrName>style.visibility</p:attrName>
                                        </p:attrNameLst>
                                      </p:cBhvr>
                                      <p:to>
                                        <p:strVal val="visible"/>
                                      </p:to>
                                    </p:set>
                                    <p:animEffect transition="in" filter="fade">
                                      <p:cBhvr>
                                        <p:cTn id="7" dur="500"/>
                                        <p:tgtEl>
                                          <p:spTgt spid="119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r0043v"/>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1125" b="348"/>
          <a:stretch>
            <a:fillRect/>
          </a:stretch>
        </p:blipFill>
        <p:spPr>
          <a:xfrm>
            <a:off x="0" y="38100"/>
            <a:ext cx="9144000" cy="6819900"/>
          </a:xfrm>
        </p:spPr>
      </p:pic>
      <p:pic>
        <p:nvPicPr>
          <p:cNvPr id="113667" name="Picture 3" descr="r0043f"/>
          <p:cNvPicPr>
            <a:picLocks noChangeAspect="1" noChangeArrowheads="1"/>
          </p:cNvPicPr>
          <p:nvPr/>
        </p:nvPicPr>
        <p:blipFill>
          <a:blip r:embed="rId4">
            <a:extLst>
              <a:ext uri="{28A0092B-C50C-407E-A947-70E740481C1C}">
                <a14:useLocalDpi xmlns:a14="http://schemas.microsoft.com/office/drawing/2010/main" val="0"/>
              </a:ext>
            </a:extLst>
          </a:blip>
          <a:srcRect l="11115" r="-31" b="103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Segnaposto numero diapositiva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FCCF71C-7420-4775-8DFB-91840DC2FE6F}" type="slidenum">
              <a:rPr lang="en-US" altLang="it-IT" sz="1400"/>
              <a:t>19</a:t>
            </a:fld>
            <a:endParaRPr lang="en-US" altLang="it-IT"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fade">
                                      <p:cBhvr>
                                        <p:cTn id="7" dur="5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ChangeArrowheads="1"/>
          </p:cNvSpPr>
          <p:nvPr/>
        </p:nvSpPr>
        <p:spPr bwMode="auto">
          <a:xfrm>
            <a:off x="468288" y="3948153"/>
            <a:ext cx="3887688" cy="1157266"/>
          </a:xfrm>
          <a:prstGeom prst="rect">
            <a:avLst/>
          </a:prstGeom>
          <a:solidFill>
            <a:schemeClr val="accent1"/>
          </a:solidFill>
          <a:ln w="19050">
            <a:solidFill>
              <a:schemeClr val="tx1"/>
            </a:solidFill>
            <a:miter lim="800000"/>
          </a:ln>
          <a:effectLst>
            <a:outerShdw dist="35921" dir="2700000" algn="ctr" rotWithShape="0">
              <a:schemeClr val="bg2"/>
            </a:outerShdw>
          </a:effectLst>
        </p:spPr>
        <p:txBody>
          <a:bodyPr wrap="none" anchor="ctr"/>
          <a:lstStyle/>
          <a:p>
            <a:pPr algn="ctr">
              <a:defRPr/>
            </a:pPr>
            <a:r>
              <a:rPr lang="en-US" sz="3400" dirty="0">
                <a:latin typeface="+mn-lt"/>
              </a:rPr>
              <a:t>Luminescence</a:t>
            </a:r>
          </a:p>
        </p:txBody>
      </p:sp>
      <p:sp>
        <p:nvSpPr>
          <p:cNvPr id="36868" name="Text Box 5"/>
          <p:cNvSpPr txBox="1">
            <a:spLocks noChangeArrowheads="1"/>
          </p:cNvSpPr>
          <p:nvPr/>
        </p:nvSpPr>
        <p:spPr bwMode="auto">
          <a:xfrm>
            <a:off x="4789587" y="4077072"/>
            <a:ext cx="409359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800" b="1" dirty="0">
                <a:latin typeface="+mn-lt"/>
              </a:rPr>
              <a:t>Emission of light </a:t>
            </a:r>
          </a:p>
          <a:p>
            <a:r>
              <a:rPr lang="en-US" altLang="it-IT" sz="2800" b="1" dirty="0">
                <a:latin typeface="+mn-lt"/>
              </a:rPr>
              <a:t>without heat</a:t>
            </a:r>
          </a:p>
          <a:p>
            <a:endParaRPr lang="en-US" altLang="it-IT" sz="2000" dirty="0">
              <a:latin typeface="+mn-lt"/>
            </a:endParaRPr>
          </a:p>
        </p:txBody>
      </p:sp>
      <p:sp>
        <p:nvSpPr>
          <p:cNvPr id="36869" name="Segnaposto numero diapositiva 4"/>
          <p:cNvSpPr>
            <a:spLocks noGrp="1"/>
          </p:cNvSpPr>
          <p:nvPr>
            <p:ph type="sldNum" sz="quarter" idx="12"/>
          </p:nvPr>
        </p:nvSpPr>
        <p:spPr>
          <a:xfrm>
            <a:off x="7101667" y="6368752"/>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120B177-7B71-455B-91CC-D9F01287B182}" type="slidenum">
              <a:rPr lang="en-US" altLang="it-IT" sz="1400">
                <a:latin typeface="Arial Narrow" panose="020B0606020202030204" pitchFamily="34" charset="0"/>
              </a:rPr>
              <a:t>2</a:t>
            </a:fld>
            <a:endParaRPr lang="en-US" altLang="it-IT" sz="1400">
              <a:latin typeface="Arial Narrow" panose="020B0606020202030204" pitchFamily="34" charset="0"/>
            </a:endParaRPr>
          </a:p>
        </p:txBody>
      </p:sp>
      <p:sp>
        <p:nvSpPr>
          <p:cNvPr id="3" name="CasellaDiTesto 2">
            <a:extLst>
              <a:ext uri="{FF2B5EF4-FFF2-40B4-BE49-F238E27FC236}">
                <a16:creationId xmlns:a16="http://schemas.microsoft.com/office/drawing/2014/main" id="{72CC31DF-F501-CB3C-292B-2C0F16098772}"/>
              </a:ext>
            </a:extLst>
          </p:cNvPr>
          <p:cNvSpPr txBox="1"/>
          <p:nvPr/>
        </p:nvSpPr>
        <p:spPr>
          <a:xfrm>
            <a:off x="323528" y="1103545"/>
            <a:ext cx="6336704" cy="830997"/>
          </a:xfrm>
          <a:prstGeom prst="rect">
            <a:avLst/>
          </a:prstGeom>
          <a:noFill/>
        </p:spPr>
        <p:txBody>
          <a:bodyPr wrap="square">
            <a:spAutoFit/>
          </a:bodyPr>
          <a:lstStyle/>
          <a:p>
            <a:r>
              <a:rPr lang="en-US" b="1" dirty="0">
                <a:solidFill>
                  <a:srgbClr val="FF0000"/>
                </a:solidFill>
                <a:latin typeface="+mn-lt"/>
              </a:rPr>
              <a:t>Incandescence</a:t>
            </a:r>
            <a:r>
              <a:rPr lang="en-US" dirty="0">
                <a:latin typeface="+mn-lt"/>
              </a:rPr>
              <a:t>, which is light generated by high temperatures.</a:t>
            </a:r>
            <a:endParaRPr lang="it-IT" dirty="0">
              <a:latin typeface="+mn-lt"/>
            </a:endParaRPr>
          </a:p>
        </p:txBody>
      </p:sp>
      <p:pic>
        <p:nvPicPr>
          <p:cNvPr id="4" name="Immagine 3">
            <a:extLst>
              <a:ext uri="{FF2B5EF4-FFF2-40B4-BE49-F238E27FC236}">
                <a16:creationId xmlns:a16="http://schemas.microsoft.com/office/drawing/2014/main" id="{F9641073-8983-BA7F-5179-E14814B9AD60}"/>
              </a:ext>
            </a:extLst>
          </p:cNvPr>
          <p:cNvPicPr>
            <a:picLocks noChangeAspect="1"/>
          </p:cNvPicPr>
          <p:nvPr/>
        </p:nvPicPr>
        <p:blipFill>
          <a:blip r:embed="rId3"/>
          <a:stretch>
            <a:fillRect/>
          </a:stretch>
        </p:blipFill>
        <p:spPr>
          <a:xfrm>
            <a:off x="7022611" y="194150"/>
            <a:ext cx="1255951" cy="2246561"/>
          </a:xfrm>
          <a:prstGeom prst="rect">
            <a:avLst/>
          </a:prstGeom>
        </p:spPr>
      </p:pic>
      <p:sp>
        <p:nvSpPr>
          <p:cNvPr id="2" name="Rettangolo 1">
            <a:extLst>
              <a:ext uri="{FF2B5EF4-FFF2-40B4-BE49-F238E27FC236}">
                <a16:creationId xmlns:a16="http://schemas.microsoft.com/office/drawing/2014/main" id="{903ACA2C-99D8-6181-99CD-3F43E995AA03}"/>
              </a:ext>
            </a:extLst>
          </p:cNvPr>
          <p:cNvSpPr/>
          <p:nvPr/>
        </p:nvSpPr>
        <p:spPr bwMode="auto">
          <a:xfrm>
            <a:off x="145399" y="3352162"/>
            <a:ext cx="8712968" cy="2952328"/>
          </a:xfrm>
          <a:prstGeom prst="rect">
            <a:avLst/>
          </a:prstGeom>
          <a:noFill/>
          <a:ln w="1905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485766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magine 4" descr="pag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3"/>
            <a:ext cx="8643938"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Segnaposto numero diapositiva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E83380E-0DE3-4230-B265-D8C87E63BAFC}" type="slidenum">
              <a:rPr lang="en-US" altLang="it-IT" sz="1400"/>
              <a:t>20</a:t>
            </a:fld>
            <a:endParaRPr lang="en-US" altLang="it-IT"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4" descr="2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42875"/>
            <a:ext cx="8858250"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Segnaposto numero diapositiva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F5A9BB4-17E8-493F-915E-6BA1C10E8BED}" type="slidenum">
              <a:rPr lang="en-US" altLang="it-IT" sz="1400"/>
              <a:t>21</a:t>
            </a:fld>
            <a:endParaRPr lang="en-US" altLang="it-IT" sz="1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a_b0043f"/>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10895" r="24376"/>
          <a:stretch>
            <a:fillRect/>
          </a:stretch>
        </p:blipFill>
        <p:spPr>
          <a:xfrm>
            <a:off x="0" y="0"/>
            <a:ext cx="9144000" cy="6858000"/>
          </a:xfrm>
        </p:spPr>
      </p:pic>
      <p:sp>
        <p:nvSpPr>
          <p:cNvPr id="23555" name="Segnaposto numero diapositiva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21D6021-7812-4FA0-8257-EF7092473EF6}" type="slidenum">
              <a:rPr lang="en-US" altLang="it-IT" sz="1400"/>
              <a:t>22</a:t>
            </a:fld>
            <a:endParaRPr lang="en-US" altLang="it-IT" sz="1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a_lg_display_white"/>
          <p:cNvPicPr>
            <a:picLocks noChangeAspect="1" noChangeArrowheads="1"/>
          </p:cNvPicPr>
          <p:nvPr/>
        </p:nvPicPr>
        <p:blipFill>
          <a:blip r:embed="rId3">
            <a:extLst>
              <a:ext uri="{28A0092B-C50C-407E-A947-70E740481C1C}">
                <a14:useLocalDpi xmlns:a14="http://schemas.microsoft.com/office/drawing/2010/main" val="0"/>
              </a:ext>
            </a:extLst>
          </a:blip>
          <a:srcRect l="2884" b="2426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descr="a_lg_display_fluor"/>
          <p:cNvPicPr>
            <a:picLocks noChangeAspect="1" noChangeArrowheads="1"/>
          </p:cNvPicPr>
          <p:nvPr/>
        </p:nvPicPr>
        <p:blipFill>
          <a:blip r:embed="rId4">
            <a:extLst>
              <a:ext uri="{28A0092B-C50C-407E-A947-70E740481C1C}">
                <a14:useLocalDpi xmlns:a14="http://schemas.microsoft.com/office/drawing/2010/main" val="0"/>
              </a:ext>
            </a:extLst>
          </a:blip>
          <a:srcRect r="3000" b="23486"/>
          <a:stretch>
            <a:fillRect/>
          </a:stretch>
        </p:blipFill>
        <p:spPr bwMode="auto">
          <a:xfrm>
            <a:off x="-25400" y="0"/>
            <a:ext cx="9164638"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Segnaposto numero diapositiva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C895548-FE23-4A0E-B5D4-9A34A58CBEF8}" type="slidenum">
              <a:rPr lang="en-US" altLang="it-IT" sz="1400"/>
              <a:t>23</a:t>
            </a:fld>
            <a:endParaRPr lang="en-US" altLang="it-IT"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fade">
                                      <p:cBhvr>
                                        <p:cTn id="7" dur="10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0708" name="Object 4"/>
          <p:cNvGraphicFramePr>
            <a:graphicFrameLocks noChangeAspect="1"/>
          </p:cNvGraphicFramePr>
          <p:nvPr/>
        </p:nvGraphicFramePr>
        <p:xfrm>
          <a:off x="0" y="2228850"/>
          <a:ext cx="9144000" cy="4629150"/>
        </p:xfrm>
        <a:graphic>
          <a:graphicData uri="http://schemas.openxmlformats.org/presentationml/2006/ole">
            <mc:AlternateContent xmlns:mc="http://schemas.openxmlformats.org/markup-compatibility/2006">
              <mc:Choice xmlns:v="urn:schemas-microsoft-com:vml" Requires="v">
                <p:oleObj name="Fotografia di Photo Editor " r:id="rId3" imgW="3035300" imgH="1428750" progId="MSPhotoEd.3">
                  <p:embed/>
                </p:oleObj>
              </mc:Choice>
              <mc:Fallback>
                <p:oleObj name="Fotografia di Photo Editor " r:id="rId3" imgW="3035300" imgH="1428750"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28850"/>
                        <a:ext cx="9144000" cy="462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Rectangle 5"/>
          <p:cNvSpPr>
            <a:spLocks noGrp="1" noChangeArrowheads="1"/>
          </p:cNvSpPr>
          <p:nvPr>
            <p:ph type="title"/>
          </p:nvPr>
        </p:nvSpPr>
        <p:spPr>
          <a:xfrm>
            <a:off x="717031" y="620688"/>
            <a:ext cx="7772400" cy="1143000"/>
          </a:xfrm>
        </p:spPr>
        <p:txBody>
          <a:bodyPr/>
          <a:lstStyle/>
          <a:p>
            <a:pPr eaLnBrk="1" hangingPunct="1"/>
            <a:r>
              <a:rPr lang="en-US" altLang="it-IT" sz="3200" b="1">
                <a:latin typeface="Arial Narrow" panose="020B0606020202030204" pitchFamily="34" charset="0"/>
              </a:rPr>
              <a:t>Shrimp scaring a fish</a:t>
            </a:r>
          </a:p>
        </p:txBody>
      </p:sp>
      <p:sp>
        <p:nvSpPr>
          <p:cNvPr id="1028" name="Segnaposto numero diapositiva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9CB1BA5-863E-4063-B8B6-AD2CD12F8751}" type="slidenum">
              <a:rPr lang="en-US" altLang="it-IT" sz="1400"/>
              <a:t>24</a:t>
            </a:fld>
            <a:endParaRPr lang="en-US" altLang="it-IT"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0708"/>
                                        </p:tgtEl>
                                        <p:attrNameLst>
                                          <p:attrName>style.visibility</p:attrName>
                                        </p:attrNameLst>
                                      </p:cBhvr>
                                      <p:to>
                                        <p:strVal val="visible"/>
                                      </p:to>
                                    </p:set>
                                    <p:anim calcmode="lin" valueType="num">
                                      <p:cBhvr additive="base">
                                        <p:cTn id="7" dur="500" fill="hold"/>
                                        <p:tgtEl>
                                          <p:spTgt spid="200708"/>
                                        </p:tgtEl>
                                        <p:attrNameLst>
                                          <p:attrName>ppt_x</p:attrName>
                                        </p:attrNameLst>
                                      </p:cBhvr>
                                      <p:tavLst>
                                        <p:tav tm="0">
                                          <p:val>
                                            <p:strVal val="0-#ppt_w/2"/>
                                          </p:val>
                                        </p:tav>
                                        <p:tav tm="100000">
                                          <p:val>
                                            <p:strVal val="#ppt_x"/>
                                          </p:val>
                                        </p:tav>
                                      </p:tavLst>
                                    </p:anim>
                                    <p:anim calcmode="lin" valueType="num">
                                      <p:cBhvr additive="base">
                                        <p:cTn id="8" dur="500" fill="hold"/>
                                        <p:tgtEl>
                                          <p:spTgt spid="2007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ds047cf1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2408"/>
          <a:stretch>
            <a:fillRect/>
          </a:stretch>
        </p:blipFill>
        <p:spPr>
          <a:xfrm>
            <a:off x="0" y="0"/>
            <a:ext cx="9144000" cy="6850063"/>
          </a:xfrm>
        </p:spPr>
      </p:pic>
      <p:sp>
        <p:nvSpPr>
          <p:cNvPr id="25603" name="Segnaposto numero diapositiva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F271F58-F026-4676-8AC2-6AC652C80663}" type="slidenum">
              <a:rPr lang="en-US" altLang="it-IT" sz="1400"/>
              <a:t>25</a:t>
            </a:fld>
            <a:endParaRPr lang="en-US" altLang="it-IT" sz="1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eep_coral1_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4" descr="deep_coral1_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Segnaposto numero diapositiva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E7D8DA-9021-4B7D-AC64-4551DCAA5CC6}" type="slidenum">
              <a:rPr lang="en-US" altLang="it-IT" sz="1400"/>
              <a:t>26</a:t>
            </a:fld>
            <a:endParaRPr lang="en-US" altLang="it-IT"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332"/>
                                        </p:tgtEl>
                                        <p:attrNameLst>
                                          <p:attrName>style.visibility</p:attrName>
                                        </p:attrNameLst>
                                      </p:cBhvr>
                                      <p:to>
                                        <p:strVal val="visible"/>
                                      </p:to>
                                    </p:set>
                                    <p:animEffect transition="in" filter="fade">
                                      <p:cBhvr>
                                        <p:cTn id="7" dur="10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alfo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4194" r="8388"/>
          <a:stretch>
            <a:fillRect/>
          </a:stretch>
        </p:blipFill>
        <p:spPr>
          <a:xfrm>
            <a:off x="0" y="-36513"/>
            <a:ext cx="9144000" cy="6894513"/>
          </a:xfrm>
        </p:spPr>
      </p:pic>
      <p:sp>
        <p:nvSpPr>
          <p:cNvPr id="27651" name="Segnaposto numero diapositiva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F0BC152-E622-433E-AA7E-C03C239554D1}" type="slidenum">
              <a:rPr lang="en-US" altLang="it-IT" sz="1400"/>
              <a:t>27</a:t>
            </a:fld>
            <a:endParaRPr lang="en-US" altLang="it-IT" sz="1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b0025f"/>
          <p:cNvPicPr>
            <a:picLocks noGrp="1" noChangeAspect="1" noChangeArrowheads="1"/>
          </p:cNvPicPr>
          <p:nvPr>
            <p:ph/>
          </p:nvPr>
        </p:nvPicPr>
        <p:blipFill>
          <a:blip r:embed="rId3">
            <a:extLst>
              <a:ext uri="{28A0092B-C50C-407E-A947-70E740481C1C}">
                <a14:useLocalDpi xmlns:a14="http://schemas.microsoft.com/office/drawing/2010/main" val="0"/>
              </a:ext>
            </a:extLst>
          </a:blip>
          <a:srcRect l="10638" r="4256"/>
          <a:stretch>
            <a:fillRect/>
          </a:stretch>
        </p:blipFill>
        <p:spPr>
          <a:xfrm>
            <a:off x="0" y="-26988"/>
            <a:ext cx="9144000" cy="6884988"/>
          </a:xfrm>
        </p:spPr>
      </p:pic>
      <p:sp>
        <p:nvSpPr>
          <p:cNvPr id="28675" name="Segnaposto numero diapositiva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487A79F-C523-413A-9F68-F254B7547EE7}" type="slidenum">
              <a:rPr lang="en-US" altLang="it-IT" sz="1400"/>
              <a:t>28</a:t>
            </a:fld>
            <a:endParaRPr lang="en-US" altLang="it-IT" sz="1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42" name="Picture 10" descr="img005">
            <a:hlinkClick r:id="rId3"/>
          </p:cNvPr>
          <p:cNvPicPr>
            <a:picLocks noChangeAspect="1" noChangeArrowheads="1"/>
          </p:cNvPicPr>
          <p:nvPr/>
        </p:nvPicPr>
        <p:blipFill>
          <a:blip r:embed="rId4"/>
          <a:srcRect l="27937" t="23903" r="19292" b="5853"/>
          <a:stretch>
            <a:fillRect/>
          </a:stretch>
        </p:blipFill>
        <p:spPr bwMode="auto">
          <a:xfrm>
            <a:off x="4038600" y="1752600"/>
            <a:ext cx="4114800" cy="4114800"/>
          </a:xfrm>
          <a:prstGeom prst="rect">
            <a:avLst/>
          </a:prstGeom>
          <a:noFill/>
          <a:effectLst>
            <a:outerShdw dist="107763" dir="2700000" algn="ctr" rotWithShape="0">
              <a:schemeClr val="bg2"/>
            </a:outerShdw>
          </a:effectLst>
        </p:spPr>
      </p:pic>
      <p:sp>
        <p:nvSpPr>
          <p:cNvPr id="146444" name="Text Box 12"/>
          <p:cNvSpPr txBox="1">
            <a:spLocks noChangeArrowheads="1"/>
          </p:cNvSpPr>
          <p:nvPr/>
        </p:nvSpPr>
        <p:spPr bwMode="auto">
          <a:xfrm>
            <a:off x="3429000" y="5867400"/>
            <a:ext cx="5715000" cy="641350"/>
          </a:xfrm>
          <a:prstGeom prst="rect">
            <a:avLst/>
          </a:prstGeom>
          <a:noFill/>
          <a:ln w="9525">
            <a:noFill/>
            <a:miter lim="800000"/>
          </a:ln>
          <a:effectLst/>
        </p:spPr>
        <p:txBody>
          <a:bodyPr>
            <a:spAutoFit/>
          </a:bodyPr>
          <a:lstStyle/>
          <a:p>
            <a:pPr eaLnBrk="1" hangingPunct="1">
              <a:defRPr/>
            </a:pPr>
            <a:r>
              <a:rPr lang="it-IT" sz="1800" dirty="0">
                <a:effectLst>
                  <a:outerShdw blurRad="38100" dist="38100" dir="2700000" algn="tl">
                    <a:srgbClr val="C0C0C0"/>
                  </a:outerShdw>
                </a:effectLst>
                <a:latin typeface="Cambria" panose="02040503050406030204" pitchFamily="18" charset="0"/>
              </a:rPr>
              <a:t>Some </a:t>
            </a:r>
            <a:r>
              <a:rPr lang="it-IT" sz="1800" dirty="0" err="1">
                <a:effectLst>
                  <a:outerShdw blurRad="38100" dist="38100" dir="2700000" algn="tl">
                    <a:srgbClr val="C0C0C0"/>
                  </a:outerShdw>
                </a:effectLst>
                <a:latin typeface="Cambria" panose="02040503050406030204" pitchFamily="18" charset="0"/>
              </a:rPr>
              <a:t>earthworms</a:t>
            </a:r>
            <a:r>
              <a:rPr lang="it-IT" sz="1800" dirty="0">
                <a:effectLst>
                  <a:outerShdw blurRad="38100" dist="38100" dir="2700000" algn="tl">
                    <a:srgbClr val="C0C0C0"/>
                  </a:outerShdw>
                </a:effectLst>
                <a:latin typeface="Cambria" panose="02040503050406030204" pitchFamily="18" charset="0"/>
              </a:rPr>
              <a:t> </a:t>
            </a:r>
            <a:r>
              <a:rPr lang="it-IT" sz="1800" dirty="0" err="1">
                <a:effectLst>
                  <a:outerShdw blurRad="38100" dist="38100" dir="2700000" algn="tl">
                    <a:srgbClr val="C0C0C0"/>
                  </a:outerShdw>
                </a:effectLst>
                <a:latin typeface="Cambria" panose="02040503050406030204" pitchFamily="18" charset="0"/>
              </a:rPr>
              <a:t>exude</a:t>
            </a:r>
            <a:r>
              <a:rPr lang="it-IT" sz="1800" dirty="0">
                <a:effectLst>
                  <a:outerShdw blurRad="38100" dist="38100" dir="2700000" algn="tl">
                    <a:srgbClr val="C0C0C0"/>
                  </a:outerShdw>
                </a:effectLst>
                <a:latin typeface="Cambria" panose="02040503050406030204" pitchFamily="18" charset="0"/>
              </a:rPr>
              <a:t> a </a:t>
            </a:r>
            <a:r>
              <a:rPr lang="it-IT" sz="1800" dirty="0" err="1">
                <a:effectLst>
                  <a:outerShdw blurRad="38100" dist="38100" dir="2700000" algn="tl">
                    <a:srgbClr val="C0C0C0"/>
                  </a:outerShdw>
                </a:effectLst>
                <a:latin typeface="Cambria" panose="02040503050406030204" pitchFamily="18" charset="0"/>
              </a:rPr>
              <a:t>luminescent</a:t>
            </a:r>
            <a:r>
              <a:rPr lang="it-IT" sz="1800" dirty="0">
                <a:effectLst>
                  <a:outerShdw blurRad="38100" dist="38100" dir="2700000" algn="tl">
                    <a:srgbClr val="C0C0C0"/>
                  </a:outerShdw>
                </a:effectLst>
                <a:latin typeface="Cambria" panose="02040503050406030204" pitchFamily="18" charset="0"/>
              </a:rPr>
              <a:t> </a:t>
            </a:r>
            <a:r>
              <a:rPr lang="it-IT" sz="1800" dirty="0" err="1">
                <a:effectLst>
                  <a:outerShdw blurRad="38100" dist="38100" dir="2700000" algn="tl">
                    <a:srgbClr val="C0C0C0"/>
                  </a:outerShdw>
                </a:effectLst>
                <a:latin typeface="Cambria" panose="02040503050406030204" pitchFamily="18" charset="0"/>
              </a:rPr>
              <a:t>sticky</a:t>
            </a:r>
            <a:r>
              <a:rPr lang="it-IT" sz="1800" dirty="0">
                <a:effectLst>
                  <a:outerShdw blurRad="38100" dist="38100" dir="2700000" algn="tl">
                    <a:srgbClr val="C0C0C0"/>
                  </a:outerShdw>
                </a:effectLst>
                <a:latin typeface="Cambria" panose="02040503050406030204" pitchFamily="18" charset="0"/>
              </a:rPr>
              <a:t>, </a:t>
            </a:r>
            <a:r>
              <a:rPr lang="it-IT" sz="1800" dirty="0" err="1">
                <a:effectLst>
                  <a:outerShdw blurRad="38100" dist="38100" dir="2700000" algn="tl">
                    <a:srgbClr val="C0C0C0"/>
                  </a:outerShdw>
                </a:effectLst>
                <a:latin typeface="Cambria" panose="02040503050406030204" pitchFamily="18" charset="0"/>
              </a:rPr>
              <a:t>continuously</a:t>
            </a:r>
            <a:r>
              <a:rPr lang="it-IT" sz="1800" dirty="0">
                <a:effectLst>
                  <a:outerShdw blurRad="38100" dist="38100" dir="2700000" algn="tl">
                    <a:srgbClr val="C0C0C0"/>
                  </a:outerShdw>
                </a:effectLst>
                <a:latin typeface="Cambria" panose="02040503050406030204" pitchFamily="18" charset="0"/>
              </a:rPr>
              <a:t> </a:t>
            </a:r>
            <a:r>
              <a:rPr lang="it-IT" sz="1800" dirty="0" err="1">
                <a:effectLst>
                  <a:outerShdw blurRad="38100" dist="38100" dir="2700000" algn="tl">
                    <a:srgbClr val="C0C0C0"/>
                  </a:outerShdw>
                </a:effectLst>
                <a:latin typeface="Cambria" panose="02040503050406030204" pitchFamily="18" charset="0"/>
              </a:rPr>
              <a:t>glowing</a:t>
            </a:r>
            <a:r>
              <a:rPr lang="it-IT" sz="1800" dirty="0">
                <a:effectLst>
                  <a:outerShdw blurRad="38100" dist="38100" dir="2700000" algn="tl">
                    <a:srgbClr val="C0C0C0"/>
                  </a:outerShdw>
                </a:effectLst>
                <a:latin typeface="Cambria" panose="02040503050406030204" pitchFamily="18" charset="0"/>
              </a:rPr>
              <a:t> </a:t>
            </a:r>
            <a:r>
              <a:rPr lang="it-IT" sz="1800" dirty="0" err="1">
                <a:effectLst>
                  <a:outerShdw blurRad="38100" dist="38100" dir="2700000" algn="tl">
                    <a:srgbClr val="C0C0C0"/>
                  </a:outerShdw>
                </a:effectLst>
                <a:latin typeface="Cambria" panose="02040503050406030204" pitchFamily="18" charset="0"/>
              </a:rPr>
              <a:t>slime</a:t>
            </a:r>
            <a:r>
              <a:rPr lang="it-IT" sz="1800" dirty="0">
                <a:effectLst>
                  <a:outerShdw blurRad="38100" dist="38100" dir="2700000" algn="tl">
                    <a:srgbClr val="C0C0C0"/>
                  </a:outerShdw>
                </a:effectLst>
                <a:latin typeface="Cambria" panose="02040503050406030204" pitchFamily="18" charset="0"/>
              </a:rPr>
              <a:t> </a:t>
            </a:r>
            <a:endParaRPr lang="en-US" sz="1800" dirty="0">
              <a:effectLst>
                <a:outerShdw blurRad="38100" dist="38100" dir="2700000" algn="tl">
                  <a:srgbClr val="C0C0C0"/>
                </a:outerShdw>
              </a:effectLst>
              <a:latin typeface="Cambria" panose="02040503050406030204" pitchFamily="18" charset="0"/>
            </a:endParaRPr>
          </a:p>
        </p:txBody>
      </p:sp>
      <p:pic>
        <p:nvPicPr>
          <p:cNvPr id="146456" name="Picture 24" descr="G_006_sm">
            <a:hlinkClick r:id="rId5"/>
          </p:cNvPr>
          <p:cNvPicPr>
            <a:picLocks noChangeAspect="1" noChangeArrowheads="1"/>
          </p:cNvPicPr>
          <p:nvPr/>
        </p:nvPicPr>
        <p:blipFill>
          <a:blip r:embed="rId6"/>
          <a:srcRect l="9717" t="14761" r="10608"/>
          <a:stretch>
            <a:fillRect/>
          </a:stretch>
        </p:blipFill>
        <p:spPr bwMode="auto">
          <a:xfrm>
            <a:off x="457200" y="1524000"/>
            <a:ext cx="2654300" cy="2317750"/>
          </a:xfrm>
          <a:prstGeom prst="rect">
            <a:avLst/>
          </a:prstGeom>
          <a:noFill/>
          <a:effectLst>
            <a:outerShdw dist="107763" dir="2700000" algn="ctr" rotWithShape="0">
              <a:schemeClr val="bg2"/>
            </a:outerShdw>
          </a:effectLst>
        </p:spPr>
      </p:pic>
      <p:pic>
        <p:nvPicPr>
          <p:cNvPr id="146457" name="Picture 25" descr="G_009_sm">
            <a:hlinkClick r:id="rId7"/>
          </p:cNvPr>
          <p:cNvPicPr>
            <a:picLocks noChangeAspect="1" noChangeArrowheads="1"/>
          </p:cNvPicPr>
          <p:nvPr/>
        </p:nvPicPr>
        <p:blipFill>
          <a:blip r:embed="rId8"/>
          <a:srcRect l="9662" t="13123" r="13043"/>
          <a:stretch>
            <a:fillRect/>
          </a:stretch>
        </p:blipFill>
        <p:spPr bwMode="auto">
          <a:xfrm>
            <a:off x="381000" y="4038600"/>
            <a:ext cx="2667000" cy="2276475"/>
          </a:xfrm>
          <a:prstGeom prst="rect">
            <a:avLst/>
          </a:prstGeom>
          <a:noFill/>
          <a:effectLst>
            <a:outerShdw dist="107763" dir="2700000" algn="ctr" rotWithShape="0">
              <a:schemeClr val="bg2"/>
            </a:outerShdw>
          </a:effectLst>
        </p:spPr>
      </p:pic>
      <p:sp>
        <p:nvSpPr>
          <p:cNvPr id="29702" name="Text Box 26"/>
          <p:cNvSpPr txBox="1">
            <a:spLocks noChangeArrowheads="1"/>
          </p:cNvSpPr>
          <p:nvPr/>
        </p:nvSpPr>
        <p:spPr bwMode="auto">
          <a:xfrm>
            <a:off x="457200" y="1492250"/>
            <a:ext cx="2514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it-IT" sz="1600">
                <a:solidFill>
                  <a:schemeClr val="bg1"/>
                </a:solidFill>
                <a:latin typeface="Helvetica" panose="020B0504020202030204" pitchFamily="34" charset="0"/>
                <a:cs typeface="Arial" panose="020B0604020202020204" pitchFamily="34" charset="0"/>
              </a:rPr>
              <a:t>glow worm spinning  web strand</a:t>
            </a:r>
          </a:p>
        </p:txBody>
      </p:sp>
      <p:sp>
        <p:nvSpPr>
          <p:cNvPr id="29703" name="Text Box 27"/>
          <p:cNvSpPr txBox="1">
            <a:spLocks noChangeArrowheads="1"/>
          </p:cNvSpPr>
          <p:nvPr/>
        </p:nvSpPr>
        <p:spPr bwMode="auto">
          <a:xfrm>
            <a:off x="457200" y="4000500"/>
            <a:ext cx="2514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it-IT" sz="1600">
                <a:solidFill>
                  <a:schemeClr val="bg1"/>
                </a:solidFill>
                <a:latin typeface="Helvetica" panose="020B0504020202030204" pitchFamily="34" charset="0"/>
                <a:cs typeface="Arial" panose="020B0604020202020204" pitchFamily="34" charset="0"/>
              </a:rPr>
              <a:t>glow worm lying in wait for prey</a:t>
            </a:r>
          </a:p>
          <a:p>
            <a:pPr eaLnBrk="1" hangingPunct="1"/>
            <a:endParaRPr lang="en-US" altLang="it-IT" sz="1800">
              <a:solidFill>
                <a:schemeClr val="bg1"/>
              </a:solidFill>
              <a:latin typeface="Helvetica" panose="020B0504020202030204" pitchFamily="34" charset="0"/>
              <a:cs typeface="Arial" panose="020B0604020202020204" pitchFamily="34" charset="0"/>
            </a:endParaRPr>
          </a:p>
        </p:txBody>
      </p:sp>
      <p:sp>
        <p:nvSpPr>
          <p:cNvPr id="29704" name="Line 28"/>
          <p:cNvSpPr>
            <a:spLocks noChangeShapeType="1"/>
          </p:cNvSpPr>
          <p:nvPr/>
        </p:nvSpPr>
        <p:spPr bwMode="auto">
          <a:xfrm>
            <a:off x="1295400" y="4495800"/>
            <a:ext cx="368300" cy="406400"/>
          </a:xfrm>
          <a:prstGeom prst="line">
            <a:avLst/>
          </a:prstGeom>
          <a:noFill/>
          <a:ln w="9525">
            <a:solidFill>
              <a:schemeClr val="bg1"/>
            </a:solidFill>
            <a:rou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9705" name="Rectangle 33"/>
          <p:cNvSpPr>
            <a:spLocks noGrp="1" noChangeArrowheads="1"/>
          </p:cNvSpPr>
          <p:nvPr>
            <p:ph type="title"/>
          </p:nvPr>
        </p:nvSpPr>
        <p:spPr>
          <a:xfrm>
            <a:off x="571500" y="214313"/>
            <a:ext cx="7772400" cy="1143000"/>
          </a:xfrm>
        </p:spPr>
        <p:txBody>
          <a:bodyPr/>
          <a:lstStyle/>
          <a:p>
            <a:pPr eaLnBrk="1" hangingPunct="1"/>
            <a:r>
              <a:rPr lang="en-US" altLang="it-IT">
                <a:latin typeface="Cambria" panose="02040503050406030204" pitchFamily="18" charset="0"/>
              </a:rPr>
              <a:t>Bioluminescent worms</a:t>
            </a:r>
          </a:p>
        </p:txBody>
      </p:sp>
      <p:sp>
        <p:nvSpPr>
          <p:cNvPr id="29706" name="Segnaposto numero diapositiva 9"/>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9689079-2D84-4298-A1C5-C44E0236D722}" type="slidenum">
              <a:rPr lang="en-US" altLang="it-IT" sz="1400"/>
              <a:t>29</a:t>
            </a:fld>
            <a:endParaRPr lang="en-US" altLang="it-IT" sz="1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9776" y="0"/>
            <a:ext cx="7772400" cy="1276350"/>
          </a:xfrm>
        </p:spPr>
        <p:txBody>
          <a:bodyPr/>
          <a:lstStyle/>
          <a:p>
            <a:pPr eaLnBrk="1" hangingPunct="1"/>
            <a:r>
              <a:rPr lang="it-IT" altLang="it-IT" sz="3200" b="1" dirty="0">
                <a:latin typeface="+mn-lt"/>
              </a:rPr>
              <a:t>Diversi tipi di LUMINESCENZA</a:t>
            </a:r>
          </a:p>
        </p:txBody>
      </p:sp>
      <p:sp>
        <p:nvSpPr>
          <p:cNvPr id="37891" name="Rectangle 3"/>
          <p:cNvSpPr>
            <a:spLocks noGrp="1" noChangeArrowheads="1"/>
          </p:cNvSpPr>
          <p:nvPr>
            <p:ph type="body" sz="half" idx="1"/>
          </p:nvPr>
        </p:nvSpPr>
        <p:spPr>
          <a:xfrm>
            <a:off x="214313" y="1714500"/>
            <a:ext cx="4648200" cy="4114800"/>
          </a:xfrm>
        </p:spPr>
        <p:txBody>
          <a:bodyPr/>
          <a:lstStyle/>
          <a:p>
            <a:pPr eaLnBrk="1" hangingPunct="1">
              <a:lnSpc>
                <a:spcPct val="120000"/>
              </a:lnSpc>
              <a:buClr>
                <a:srgbClr val="FFFF99"/>
              </a:buClr>
            </a:pPr>
            <a:r>
              <a:rPr lang="it-IT" altLang="it-IT" sz="2000" b="1" dirty="0"/>
              <a:t>TIPO</a:t>
            </a:r>
          </a:p>
          <a:p>
            <a:pPr eaLnBrk="1" hangingPunct="1"/>
            <a:r>
              <a:rPr lang="it-IT" altLang="it-IT" sz="2000" b="1" dirty="0">
                <a:solidFill>
                  <a:srgbClr val="002060"/>
                </a:solidFill>
              </a:rPr>
              <a:t>CHEMILUMINESCENZA</a:t>
            </a:r>
          </a:p>
          <a:p>
            <a:pPr eaLnBrk="1" hangingPunct="1"/>
            <a:endParaRPr lang="it-IT" altLang="it-IT" sz="2000" b="1" dirty="0">
              <a:solidFill>
                <a:schemeClr val="bg2">
                  <a:lumMod val="20000"/>
                  <a:lumOff val="80000"/>
                </a:schemeClr>
              </a:solidFill>
            </a:endParaRPr>
          </a:p>
          <a:p>
            <a:pPr eaLnBrk="1" hangingPunct="1"/>
            <a:r>
              <a:rPr lang="it-IT" altLang="it-IT" sz="2400" b="1" dirty="0">
                <a:solidFill>
                  <a:schemeClr val="bg2">
                    <a:lumMod val="40000"/>
                    <a:lumOff val="60000"/>
                  </a:schemeClr>
                </a:solidFill>
              </a:rPr>
              <a:t>BIOLUMINESCENZA</a:t>
            </a:r>
          </a:p>
          <a:p>
            <a:pPr marL="0" indent="0" eaLnBrk="1" hangingPunct="1">
              <a:buNone/>
            </a:pPr>
            <a:endParaRPr lang="it-IT" altLang="it-IT" sz="2000" b="1" dirty="0"/>
          </a:p>
          <a:p>
            <a:pPr eaLnBrk="1" hangingPunct="1"/>
            <a:r>
              <a:rPr lang="it-IT" altLang="it-IT" sz="2400" b="1" dirty="0">
                <a:solidFill>
                  <a:schemeClr val="bg2">
                    <a:lumMod val="40000"/>
                    <a:lumOff val="60000"/>
                  </a:schemeClr>
                </a:solidFill>
              </a:rPr>
              <a:t>FOTOLUMINESCENZA </a:t>
            </a:r>
          </a:p>
          <a:p>
            <a:pPr eaLnBrk="1" hangingPunct="1">
              <a:buFontTx/>
              <a:buNone/>
            </a:pPr>
            <a:r>
              <a:rPr lang="it-IT" altLang="it-IT" sz="2000" dirty="0">
                <a:solidFill>
                  <a:schemeClr val="bg2">
                    <a:lumMod val="40000"/>
                    <a:lumOff val="60000"/>
                  </a:schemeClr>
                </a:solidFill>
              </a:rPr>
              <a:t>(</a:t>
            </a:r>
            <a:r>
              <a:rPr lang="it-IT" altLang="it-IT" sz="2000" b="1" dirty="0">
                <a:solidFill>
                  <a:schemeClr val="bg2">
                    <a:lumMod val="40000"/>
                    <a:lumOff val="60000"/>
                  </a:schemeClr>
                </a:solidFill>
              </a:rPr>
              <a:t>fluorescenza, fosforescenza</a:t>
            </a:r>
            <a:r>
              <a:rPr lang="it-IT" altLang="it-IT" sz="2000" dirty="0">
                <a:solidFill>
                  <a:schemeClr val="bg2">
                    <a:lumMod val="40000"/>
                    <a:lumOff val="60000"/>
                  </a:schemeClr>
                </a:solidFill>
              </a:rPr>
              <a:t>)</a:t>
            </a:r>
          </a:p>
          <a:p>
            <a:pPr eaLnBrk="1" hangingPunct="1">
              <a:buFontTx/>
              <a:buNone/>
            </a:pPr>
            <a:endParaRPr lang="it-IT" altLang="it-IT" sz="2000" dirty="0"/>
          </a:p>
          <a:p>
            <a:pPr eaLnBrk="1" hangingPunct="1">
              <a:lnSpc>
                <a:spcPct val="120000"/>
              </a:lnSpc>
            </a:pPr>
            <a:r>
              <a:rPr lang="it-IT" altLang="it-IT" sz="2000" dirty="0">
                <a:solidFill>
                  <a:schemeClr val="bg2">
                    <a:lumMod val="40000"/>
                    <a:lumOff val="60000"/>
                  </a:schemeClr>
                </a:solidFill>
              </a:rPr>
              <a:t>ELETTROLUMINESCENZA</a:t>
            </a:r>
          </a:p>
          <a:p>
            <a:pPr eaLnBrk="1" hangingPunct="1">
              <a:lnSpc>
                <a:spcPct val="120000"/>
              </a:lnSpc>
            </a:pPr>
            <a:endParaRPr lang="it-IT" altLang="it-IT" sz="2000" dirty="0">
              <a:solidFill>
                <a:schemeClr val="bg2">
                  <a:lumMod val="40000"/>
                  <a:lumOff val="60000"/>
                </a:schemeClr>
              </a:solidFill>
            </a:endParaRPr>
          </a:p>
          <a:p>
            <a:pPr eaLnBrk="1" hangingPunct="1">
              <a:lnSpc>
                <a:spcPct val="40000"/>
              </a:lnSpc>
            </a:pPr>
            <a:r>
              <a:rPr lang="it-IT" altLang="it-IT" sz="2000" dirty="0">
                <a:solidFill>
                  <a:schemeClr val="bg2">
                    <a:lumMod val="40000"/>
                    <a:lumOff val="60000"/>
                  </a:schemeClr>
                </a:solidFill>
              </a:rPr>
              <a:t>RADIOLUMINESCENZA</a:t>
            </a:r>
          </a:p>
          <a:p>
            <a:pPr eaLnBrk="1" hangingPunct="1">
              <a:lnSpc>
                <a:spcPct val="40000"/>
              </a:lnSpc>
            </a:pPr>
            <a:endParaRPr lang="it-IT" altLang="it-IT" sz="2000" dirty="0"/>
          </a:p>
          <a:p>
            <a:pPr eaLnBrk="1" hangingPunct="1">
              <a:lnSpc>
                <a:spcPct val="40000"/>
              </a:lnSpc>
            </a:pPr>
            <a:endParaRPr lang="it-IT" altLang="it-IT" sz="2000" dirty="0"/>
          </a:p>
          <a:p>
            <a:pPr eaLnBrk="1" hangingPunct="1">
              <a:lnSpc>
                <a:spcPct val="40000"/>
              </a:lnSpc>
            </a:pPr>
            <a:endParaRPr lang="it-IT" altLang="it-IT" sz="2000" dirty="0"/>
          </a:p>
          <a:p>
            <a:pPr eaLnBrk="1" hangingPunct="1">
              <a:lnSpc>
                <a:spcPct val="120000"/>
              </a:lnSpc>
              <a:spcBef>
                <a:spcPct val="45000"/>
              </a:spcBef>
            </a:pPr>
            <a:endParaRPr lang="it-IT" altLang="it-IT" sz="2000" b="1" dirty="0"/>
          </a:p>
        </p:txBody>
      </p:sp>
      <p:sp>
        <p:nvSpPr>
          <p:cNvPr id="37892" name="Rectangle 4"/>
          <p:cNvSpPr>
            <a:spLocks noGrp="1" noChangeArrowheads="1"/>
          </p:cNvSpPr>
          <p:nvPr>
            <p:ph type="body" sz="half" idx="2"/>
          </p:nvPr>
        </p:nvSpPr>
        <p:spPr>
          <a:xfrm>
            <a:off x="4355976" y="1628800"/>
            <a:ext cx="5029200" cy="4114800"/>
          </a:xfrm>
        </p:spPr>
        <p:txBody>
          <a:bodyPr/>
          <a:lstStyle/>
          <a:p>
            <a:pPr eaLnBrk="1" hangingPunct="1">
              <a:lnSpc>
                <a:spcPct val="120000"/>
              </a:lnSpc>
              <a:buClr>
                <a:srgbClr val="FFFF99"/>
              </a:buClr>
            </a:pPr>
            <a:r>
              <a:rPr lang="it-IT" altLang="it-IT" sz="2000" b="1" dirty="0"/>
              <a:t>CAUSA</a:t>
            </a:r>
          </a:p>
          <a:p>
            <a:pPr eaLnBrk="1" hangingPunct="1"/>
            <a:r>
              <a:rPr lang="it-IT" altLang="it-IT" sz="2000" b="1" dirty="0">
                <a:solidFill>
                  <a:srgbClr val="002060"/>
                </a:solidFill>
              </a:rPr>
              <a:t>Reazione chimica</a:t>
            </a:r>
          </a:p>
          <a:p>
            <a:pPr eaLnBrk="1" hangingPunct="1"/>
            <a:endParaRPr lang="it-IT" altLang="it-IT" sz="2000" b="1" dirty="0">
              <a:solidFill>
                <a:schemeClr val="bg2">
                  <a:lumMod val="40000"/>
                  <a:lumOff val="60000"/>
                </a:schemeClr>
              </a:solidFill>
            </a:endParaRPr>
          </a:p>
          <a:p>
            <a:pPr eaLnBrk="1" hangingPunct="1"/>
            <a:r>
              <a:rPr lang="it-IT" altLang="it-IT" sz="2400" b="1" dirty="0">
                <a:solidFill>
                  <a:schemeClr val="bg2">
                    <a:lumMod val="40000"/>
                    <a:lumOff val="60000"/>
                  </a:schemeClr>
                </a:solidFill>
              </a:rPr>
              <a:t>Reazione enzimatica</a:t>
            </a:r>
          </a:p>
          <a:p>
            <a:pPr eaLnBrk="1" hangingPunct="1"/>
            <a:endParaRPr lang="it-IT" altLang="it-IT" sz="2000" b="1" dirty="0"/>
          </a:p>
          <a:p>
            <a:pPr eaLnBrk="1" hangingPunct="1"/>
            <a:endParaRPr lang="it-IT" altLang="it-IT" sz="2000" b="1" dirty="0">
              <a:solidFill>
                <a:schemeClr val="bg2">
                  <a:lumMod val="40000"/>
                  <a:lumOff val="60000"/>
                </a:schemeClr>
              </a:solidFill>
            </a:endParaRPr>
          </a:p>
          <a:p>
            <a:pPr eaLnBrk="1" hangingPunct="1"/>
            <a:r>
              <a:rPr lang="it-IT" altLang="it-IT" sz="2000" b="1" dirty="0">
                <a:solidFill>
                  <a:schemeClr val="bg2">
                    <a:lumMod val="40000"/>
                    <a:lumOff val="60000"/>
                  </a:schemeClr>
                </a:solidFill>
              </a:rPr>
              <a:t>Assorbimento luce UV-vis</a:t>
            </a:r>
          </a:p>
          <a:p>
            <a:pPr eaLnBrk="1" hangingPunct="1">
              <a:lnSpc>
                <a:spcPct val="70000"/>
              </a:lnSpc>
              <a:buFont typeface="Monotype Sorts"/>
              <a:buNone/>
            </a:pPr>
            <a:endParaRPr lang="it-IT" altLang="it-IT" sz="2000" dirty="0"/>
          </a:p>
          <a:p>
            <a:pPr eaLnBrk="1" hangingPunct="1">
              <a:lnSpc>
                <a:spcPct val="70000"/>
              </a:lnSpc>
              <a:buFont typeface="Monotype Sorts"/>
              <a:buNone/>
            </a:pPr>
            <a:endParaRPr lang="it-IT" altLang="it-IT" sz="2000" dirty="0"/>
          </a:p>
          <a:p>
            <a:pPr eaLnBrk="1" hangingPunct="1">
              <a:lnSpc>
                <a:spcPct val="70000"/>
              </a:lnSpc>
              <a:buFont typeface="Monotype Sorts"/>
              <a:buNone/>
            </a:pPr>
            <a:endParaRPr lang="it-IT" altLang="it-IT" sz="2000" dirty="0"/>
          </a:p>
          <a:p>
            <a:pPr eaLnBrk="1" hangingPunct="1">
              <a:lnSpc>
                <a:spcPct val="110000"/>
              </a:lnSpc>
            </a:pPr>
            <a:r>
              <a:rPr lang="it-IT" altLang="it-IT" sz="2000" dirty="0">
                <a:solidFill>
                  <a:schemeClr val="bg2">
                    <a:lumMod val="40000"/>
                    <a:lumOff val="60000"/>
                  </a:schemeClr>
                </a:solidFill>
              </a:rPr>
              <a:t>Corrente elettrica in gas ionizzato</a:t>
            </a:r>
          </a:p>
          <a:p>
            <a:pPr eaLnBrk="1" hangingPunct="1">
              <a:lnSpc>
                <a:spcPct val="110000"/>
              </a:lnSpc>
            </a:pPr>
            <a:endParaRPr lang="it-IT" altLang="it-IT" sz="2000" dirty="0">
              <a:solidFill>
                <a:schemeClr val="bg2">
                  <a:lumMod val="40000"/>
                  <a:lumOff val="60000"/>
                </a:schemeClr>
              </a:solidFill>
            </a:endParaRPr>
          </a:p>
          <a:p>
            <a:pPr eaLnBrk="1" hangingPunct="1">
              <a:spcBef>
                <a:spcPct val="10000"/>
              </a:spcBef>
            </a:pPr>
            <a:r>
              <a:rPr lang="it-IT" altLang="it-IT" sz="2000" dirty="0">
                <a:solidFill>
                  <a:schemeClr val="bg2">
                    <a:lumMod val="40000"/>
                    <a:lumOff val="60000"/>
                  </a:schemeClr>
                </a:solidFill>
              </a:rPr>
              <a:t>Materiale radioattivo incorporato nel “fosforo</a:t>
            </a:r>
            <a:r>
              <a:rPr lang="it-IT" altLang="it-IT" sz="2000" dirty="0"/>
              <a:t>”</a:t>
            </a:r>
          </a:p>
          <a:p>
            <a:pPr eaLnBrk="1" hangingPunct="1">
              <a:spcBef>
                <a:spcPct val="10000"/>
              </a:spcBef>
            </a:pPr>
            <a:endParaRPr lang="it-IT" altLang="it-IT" sz="2000" dirty="0"/>
          </a:p>
          <a:p>
            <a:pPr eaLnBrk="1" hangingPunct="1">
              <a:spcBef>
                <a:spcPct val="10000"/>
              </a:spcBef>
            </a:pPr>
            <a:endParaRPr lang="it-IT" altLang="it-IT" sz="2000" dirty="0"/>
          </a:p>
          <a:p>
            <a:pPr eaLnBrk="1" hangingPunct="1">
              <a:lnSpc>
                <a:spcPct val="60000"/>
              </a:lnSpc>
            </a:pPr>
            <a:endParaRPr lang="it-IT" altLang="it-IT" sz="2000" b="1" dirty="0"/>
          </a:p>
          <a:p>
            <a:pPr eaLnBrk="1" hangingPunct="1">
              <a:lnSpc>
                <a:spcPct val="60000"/>
              </a:lnSpc>
            </a:pPr>
            <a:endParaRPr lang="it-IT" altLang="it-IT" sz="2000" b="1" dirty="0"/>
          </a:p>
        </p:txBody>
      </p:sp>
    </p:spTree>
    <p:extLst>
      <p:ext uri="{BB962C8B-B14F-4D97-AF65-F5344CB8AC3E}">
        <p14:creationId xmlns:p14="http://schemas.microsoft.com/office/powerpoint/2010/main" val="1566257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ffly"/>
          <p:cNvPicPr>
            <a:picLocks noChangeAspect="1" noChangeArrowheads="1" noCrop="1"/>
          </p:cNvPicPr>
          <p:nvPr/>
        </p:nvPicPr>
        <p:blipFill>
          <a:blip r:embed="rId3"/>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ffly"/>
          <p:cNvPicPr>
            <a:picLocks noChangeAspect="1" noChangeArrowheads="1" noCrop="1"/>
          </p:cNvPicPr>
          <p:nvPr/>
        </p:nvPicPr>
        <p:blipFill>
          <a:blip r:embed="rId3"/>
          <a:srcRect/>
          <a:stretch>
            <a:fillRect/>
          </a:stretch>
        </p:blipFill>
        <p:spPr bwMode="auto">
          <a:xfrm>
            <a:off x="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Segnaposto numero diapositiva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036596-5BD6-4927-883F-4F504D5C3FA3}" type="slidenum">
              <a:rPr lang="en-US" altLang="it-IT" sz="1400"/>
              <a:t>30</a:t>
            </a:fld>
            <a:endParaRPr lang="en-US" altLang="it-IT" sz="1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lampyrislarve_mit_haarschneck_by_schraemmli_und_rit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971800"/>
            <a:ext cx="2552700"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lampyrislarve_mit_nacktschnecke_arion_by_schraemmli_und_ritz"/>
          <p:cNvPicPr>
            <a:picLocks noChangeAspect="1" noChangeArrowheads="1"/>
          </p:cNvPicPr>
          <p:nvPr/>
        </p:nvPicPr>
        <p:blipFill>
          <a:blip r:embed="rId4">
            <a:extLst>
              <a:ext uri="{28A0092B-C50C-407E-A947-70E740481C1C}">
                <a14:useLocalDpi xmlns:a14="http://schemas.microsoft.com/office/drawing/2010/main" val="0"/>
              </a:ext>
            </a:extLst>
          </a:blip>
          <a:srcRect r="21053"/>
          <a:stretch>
            <a:fillRect/>
          </a:stretch>
        </p:blipFill>
        <p:spPr bwMode="auto">
          <a:xfrm>
            <a:off x="7073900" y="3810000"/>
            <a:ext cx="19812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noctiluca-1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667000"/>
            <a:ext cx="31623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taylor_www_gw1584t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906463"/>
            <a:ext cx="20574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noctilu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914400"/>
            <a:ext cx="2338388"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taylor_www_glogrou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914400"/>
            <a:ext cx="17145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patrick_2"/>
          <p:cNvPicPr>
            <a:picLocks noChangeAspect="1" noChangeArrowheads="1"/>
          </p:cNvPicPr>
          <p:nvPr/>
        </p:nvPicPr>
        <p:blipFill>
          <a:blip r:embed="rId9">
            <a:extLst>
              <a:ext uri="{28A0092B-C50C-407E-A947-70E740481C1C}">
                <a14:useLocalDpi xmlns:a14="http://schemas.microsoft.com/office/drawing/2010/main" val="0"/>
              </a:ext>
            </a:extLst>
          </a:blip>
          <a:srcRect l="24615" t="23715" r="44615" b="19897"/>
          <a:stretch>
            <a:fillRect/>
          </a:stretch>
        </p:blipFill>
        <p:spPr bwMode="auto">
          <a:xfrm>
            <a:off x="2724150" y="4343400"/>
            <a:ext cx="1333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descr="lampyris"/>
          <p:cNvPicPr>
            <a:picLocks noChangeAspect="1" noChangeArrowheads="1"/>
          </p:cNvPicPr>
          <p:nvPr/>
        </p:nvPicPr>
        <p:blipFill>
          <a:blip r:embed="rId10">
            <a:extLst>
              <a:ext uri="{28A0092B-C50C-407E-A947-70E740481C1C}">
                <a14:useLocalDpi xmlns:a14="http://schemas.microsoft.com/office/drawing/2010/main" val="0"/>
              </a:ext>
            </a:extLst>
          </a:blip>
          <a:srcRect t="15248" r="29716" b="11563"/>
          <a:stretch>
            <a:fillRect/>
          </a:stretch>
        </p:blipFill>
        <p:spPr bwMode="auto">
          <a:xfrm>
            <a:off x="5486400" y="4648200"/>
            <a:ext cx="15319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0" descr="larve_l_noctiluca_by_h-vicentin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38600" y="1295400"/>
            <a:ext cx="1714500"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11" descr="firefly4"/>
          <p:cNvPicPr>
            <a:picLocks noChangeAspect="1" noChangeArrowheads="1"/>
          </p:cNvPicPr>
          <p:nvPr/>
        </p:nvPicPr>
        <p:blipFill>
          <a:blip r:embed="rId12">
            <a:extLst>
              <a:ext uri="{28A0092B-C50C-407E-A947-70E740481C1C}">
                <a14:useLocalDpi xmlns:a14="http://schemas.microsoft.com/office/drawing/2010/main" val="0"/>
              </a:ext>
            </a:extLst>
          </a:blip>
          <a:srcRect l="12943" t="16515" r="21396" b="13995"/>
          <a:stretch>
            <a:fillRect/>
          </a:stretch>
        </p:blipFill>
        <p:spPr bwMode="auto">
          <a:xfrm>
            <a:off x="152400" y="4724400"/>
            <a:ext cx="251460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12" descr="firefly3"/>
          <p:cNvPicPr>
            <a:picLocks noChangeAspect="1" noChangeArrowheads="1"/>
          </p:cNvPicPr>
          <p:nvPr/>
        </p:nvPicPr>
        <p:blipFill>
          <a:blip r:embed="rId13">
            <a:extLst>
              <a:ext uri="{28A0092B-C50C-407E-A947-70E740481C1C}">
                <a14:useLocalDpi xmlns:a14="http://schemas.microsoft.com/office/drawing/2010/main" val="0"/>
              </a:ext>
            </a:extLst>
          </a:blip>
          <a:srcRect l="6209" t="11685" r="9610" b="29752"/>
          <a:stretch>
            <a:fillRect/>
          </a:stretch>
        </p:blipFill>
        <p:spPr bwMode="auto">
          <a:xfrm>
            <a:off x="6553200" y="5668963"/>
            <a:ext cx="22860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13" descr="Firefly"/>
          <p:cNvPicPr>
            <a:picLocks noChangeAspect="1" noChangeArrowheads="1"/>
          </p:cNvPicPr>
          <p:nvPr/>
        </p:nvPicPr>
        <p:blipFill>
          <a:blip r:embed="rId14">
            <a:extLst>
              <a:ext uri="{28A0092B-C50C-407E-A947-70E740481C1C}">
                <a14:useLocalDpi xmlns:a14="http://schemas.microsoft.com/office/drawing/2010/main" val="0"/>
              </a:ext>
            </a:extLst>
          </a:blip>
          <a:srcRect l="20131" t="34500" r="9990" b="4700"/>
          <a:stretch>
            <a:fillRect/>
          </a:stretch>
        </p:blipFill>
        <p:spPr bwMode="auto">
          <a:xfrm>
            <a:off x="4191000" y="4648200"/>
            <a:ext cx="13954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8" name="Rectangle 20"/>
          <p:cNvSpPr>
            <a:spLocks noGrp="1" noChangeArrowheads="1"/>
          </p:cNvSpPr>
          <p:nvPr>
            <p:ph type="title"/>
          </p:nvPr>
        </p:nvSpPr>
        <p:spPr>
          <a:xfrm>
            <a:off x="685800" y="0"/>
            <a:ext cx="7772400" cy="1143000"/>
          </a:xfrm>
        </p:spPr>
        <p:txBody>
          <a:bodyPr/>
          <a:lstStyle/>
          <a:p>
            <a:pPr eaLnBrk="1" hangingPunct="1"/>
            <a:r>
              <a:rPr lang="en-US" altLang="it-IT" sz="3600" b="1" dirty="0">
                <a:latin typeface="Arial Narrow" panose="020B0606020202030204" pitchFamily="34" charset="0"/>
              </a:rPr>
              <a:t>Firefly superfamily</a:t>
            </a:r>
          </a:p>
        </p:txBody>
      </p:sp>
      <p:sp>
        <p:nvSpPr>
          <p:cNvPr id="31759" name="Segnaposto numero diapositiva 1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EC8C8B3-8DC1-49A3-B041-23349347EA9E}" type="slidenum">
              <a:rPr lang="en-US" altLang="it-IT" sz="1400"/>
              <a:t>31</a:t>
            </a:fld>
            <a:endParaRPr lang="en-US" altLang="it-IT" sz="1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685800" y="142875"/>
            <a:ext cx="7772400" cy="1143000"/>
          </a:xfrm>
        </p:spPr>
        <p:txBody>
          <a:bodyPr/>
          <a:lstStyle/>
          <a:p>
            <a:pPr eaLnBrk="1" hangingPunct="1"/>
            <a:r>
              <a:rPr lang="en-US" altLang="it-IT" sz="3200" b="1">
                <a:latin typeface="Arial Narrow" panose="020B0606020202030204" pitchFamily="34" charset="0"/>
              </a:rPr>
              <a:t>History</a:t>
            </a:r>
          </a:p>
        </p:txBody>
      </p:sp>
      <p:sp>
        <p:nvSpPr>
          <p:cNvPr id="6147" name="Rectangle 5"/>
          <p:cNvSpPr>
            <a:spLocks noGrp="1" noChangeArrowheads="1"/>
          </p:cNvSpPr>
          <p:nvPr>
            <p:ph type="body" idx="1"/>
          </p:nvPr>
        </p:nvSpPr>
        <p:spPr>
          <a:xfrm>
            <a:off x="285750" y="1214438"/>
            <a:ext cx="8501063" cy="4114800"/>
          </a:xfrm>
        </p:spPr>
        <p:txBody>
          <a:bodyPr/>
          <a:lstStyle/>
          <a:p>
            <a:pPr eaLnBrk="1" hangingPunct="1">
              <a:lnSpc>
                <a:spcPct val="90000"/>
              </a:lnSpc>
            </a:pPr>
            <a:r>
              <a:rPr lang="en-US" altLang="it-IT" sz="2400" b="1" dirty="0">
                <a:latin typeface="Arial Narrow" panose="020B0606020202030204" pitchFamily="34" charset="0"/>
              </a:rPr>
              <a:t>500 BC</a:t>
            </a:r>
            <a:r>
              <a:rPr lang="en-US" altLang="it-IT" sz="2400" dirty="0">
                <a:latin typeface="Arial Narrow" panose="020B0606020202030204" pitchFamily="34" charset="0"/>
              </a:rPr>
              <a:t> Anaximenes of Miletus, noticed that when he was rowing at night his oar blade gave off a strange light as it broke the water. </a:t>
            </a:r>
          </a:p>
          <a:p>
            <a:pPr eaLnBrk="1" hangingPunct="1">
              <a:lnSpc>
                <a:spcPct val="90000"/>
              </a:lnSpc>
            </a:pPr>
            <a:endParaRPr lang="it-IT" altLang="it-IT" sz="2400" dirty="0">
              <a:latin typeface="Arial Narrow" panose="020B0606020202030204" pitchFamily="34" charset="0"/>
            </a:endParaRPr>
          </a:p>
          <a:p>
            <a:pPr eaLnBrk="1" hangingPunct="1">
              <a:lnSpc>
                <a:spcPct val="90000"/>
              </a:lnSpc>
            </a:pPr>
            <a:r>
              <a:rPr lang="it-IT" altLang="it-IT" sz="2400" dirty="0" err="1">
                <a:latin typeface="Arial Narrow" panose="020B0606020202030204" pitchFamily="34" charset="0"/>
              </a:rPr>
              <a:t>Aristotle</a:t>
            </a:r>
            <a:r>
              <a:rPr lang="it-IT" altLang="it-IT" sz="2400" dirty="0">
                <a:latin typeface="Arial Narrow" panose="020B0606020202030204" pitchFamily="34" charset="0"/>
              </a:rPr>
              <a:t> (</a:t>
            </a:r>
            <a:r>
              <a:rPr lang="it-IT" altLang="it-IT" sz="2400" b="1" dirty="0">
                <a:latin typeface="Arial Narrow" panose="020B0606020202030204" pitchFamily="34" charset="0"/>
              </a:rPr>
              <a:t>384-322 BC</a:t>
            </a:r>
            <a:r>
              <a:rPr lang="it-IT" altLang="it-IT" sz="2400" dirty="0">
                <a:latin typeface="Arial Narrow" panose="020B0606020202030204" pitchFamily="34" charset="0"/>
              </a:rPr>
              <a:t>) </a:t>
            </a:r>
            <a:r>
              <a:rPr lang="it-IT" altLang="it-IT" sz="2400" dirty="0" err="1">
                <a:latin typeface="Arial Narrow" panose="020B0606020202030204" pitchFamily="34" charset="0"/>
              </a:rPr>
              <a:t>described</a:t>
            </a:r>
            <a:r>
              <a:rPr lang="it-IT" altLang="it-IT" sz="2400" dirty="0">
                <a:latin typeface="Arial Narrow" panose="020B0606020202030204" pitchFamily="34" charset="0"/>
              </a:rPr>
              <a:t> 180 marine </a:t>
            </a:r>
            <a:r>
              <a:rPr lang="it-IT" altLang="it-IT" sz="2400" dirty="0" err="1">
                <a:latin typeface="Arial Narrow" panose="020B0606020202030204" pitchFamily="34" charset="0"/>
              </a:rPr>
              <a:t>species</a:t>
            </a:r>
            <a:r>
              <a:rPr lang="it-IT" altLang="it-IT" sz="2400" dirty="0">
                <a:latin typeface="Arial Narrow" panose="020B0606020202030204" pitchFamily="34" charset="0"/>
              </a:rPr>
              <a:t> and </a:t>
            </a:r>
            <a:r>
              <a:rPr lang="it-IT" altLang="it-IT" sz="2400" dirty="0" err="1">
                <a:latin typeface="Arial Narrow" panose="020B0606020202030204" pitchFamily="34" charset="0"/>
              </a:rPr>
              <a:t>was</a:t>
            </a:r>
            <a:r>
              <a:rPr lang="it-IT" altLang="it-IT" sz="2400" dirty="0">
                <a:latin typeface="Arial Narrow" panose="020B0606020202030204" pitchFamily="34" charset="0"/>
              </a:rPr>
              <a:t> the first to </a:t>
            </a:r>
            <a:r>
              <a:rPr lang="it-IT" altLang="it-IT" sz="2400" dirty="0" err="1">
                <a:latin typeface="Arial Narrow" panose="020B0606020202030204" pitchFamily="34" charset="0"/>
              </a:rPr>
              <a:t>recognise</a:t>
            </a:r>
            <a:r>
              <a:rPr lang="it-IT" altLang="it-IT" sz="2400" dirty="0">
                <a:latin typeface="Arial Narrow" panose="020B0606020202030204" pitchFamily="34" charset="0"/>
              </a:rPr>
              <a:t> "</a:t>
            </a:r>
            <a:r>
              <a:rPr lang="it-IT" altLang="it-IT" sz="2400" dirty="0" err="1">
                <a:latin typeface="Arial Narrow" panose="020B0606020202030204" pitchFamily="34" charset="0"/>
              </a:rPr>
              <a:t>cold</a:t>
            </a:r>
            <a:r>
              <a:rPr lang="it-IT" altLang="it-IT" sz="2400" dirty="0">
                <a:latin typeface="Arial Narrow" panose="020B0606020202030204" pitchFamily="34" charset="0"/>
              </a:rPr>
              <a:t> light“ (</a:t>
            </a:r>
            <a:r>
              <a:rPr lang="it-IT" altLang="it-IT" sz="2400" dirty="0" err="1">
                <a:latin typeface="Arial Narrow" panose="020B0606020202030204" pitchFamily="34" charset="0"/>
              </a:rPr>
              <a:t>luminescence</a:t>
            </a:r>
            <a:r>
              <a:rPr lang="it-IT" altLang="it-IT" sz="2400" dirty="0">
                <a:latin typeface="Arial Narrow" panose="020B0606020202030204" pitchFamily="34" charset="0"/>
              </a:rPr>
              <a:t>).</a:t>
            </a:r>
          </a:p>
          <a:p>
            <a:pPr eaLnBrk="1" hangingPunct="1">
              <a:lnSpc>
                <a:spcPct val="90000"/>
              </a:lnSpc>
            </a:pPr>
            <a:endParaRPr lang="it-IT" altLang="it-IT" sz="2400" dirty="0">
              <a:latin typeface="Arial Narrow" panose="020B0606020202030204" pitchFamily="34" charset="0"/>
            </a:endParaRPr>
          </a:p>
          <a:p>
            <a:pPr eaLnBrk="1" hangingPunct="1">
              <a:lnSpc>
                <a:spcPct val="90000"/>
              </a:lnSpc>
            </a:pPr>
            <a:r>
              <a:rPr lang="it-IT" altLang="it-IT" sz="2400" b="1" dirty="0">
                <a:latin typeface="Arial Narrow" panose="020B0606020202030204" pitchFamily="34" charset="0"/>
              </a:rPr>
              <a:t>Christopher Columbus </a:t>
            </a:r>
            <a:r>
              <a:rPr lang="it-IT" altLang="it-IT" sz="2400" dirty="0">
                <a:latin typeface="Arial Narrow" panose="020B0606020202030204" pitchFamily="34" charset="0"/>
              </a:rPr>
              <a:t>(1492). </a:t>
            </a:r>
            <a:r>
              <a:rPr lang="it-IT" altLang="it-IT" sz="2400" dirty="0" err="1">
                <a:latin typeface="Arial Narrow" panose="020B0606020202030204" pitchFamily="34" charset="0"/>
              </a:rPr>
              <a:t>referred</a:t>
            </a:r>
            <a:r>
              <a:rPr lang="it-IT" altLang="it-IT" sz="2400" dirty="0">
                <a:latin typeface="Arial Narrow" panose="020B0606020202030204" pitchFamily="34" charset="0"/>
              </a:rPr>
              <a:t> to </a:t>
            </a:r>
            <a:r>
              <a:rPr lang="it-IT" altLang="it-IT" sz="2400" dirty="0" err="1">
                <a:latin typeface="Arial Narrow" panose="020B0606020202030204" pitchFamily="34" charset="0"/>
              </a:rPr>
              <a:t>mysterious</a:t>
            </a:r>
            <a:r>
              <a:rPr lang="it-IT" altLang="it-IT" sz="2400" dirty="0">
                <a:latin typeface="Arial Narrow" panose="020B0606020202030204" pitchFamily="34" charset="0"/>
              </a:rPr>
              <a:t> </a:t>
            </a:r>
            <a:r>
              <a:rPr lang="it-IT" altLang="it-IT" sz="2400" dirty="0" err="1">
                <a:latin typeface="Arial Narrow" panose="020B0606020202030204" pitchFamily="34" charset="0"/>
              </a:rPr>
              <a:t>lights</a:t>
            </a:r>
            <a:r>
              <a:rPr lang="it-IT" altLang="it-IT" sz="2400" dirty="0">
                <a:latin typeface="Arial Narrow" panose="020B0606020202030204" pitchFamily="34" charset="0"/>
              </a:rPr>
              <a:t> in the water </a:t>
            </a:r>
            <a:r>
              <a:rPr lang="it-IT" altLang="it-IT" sz="2400" dirty="0" err="1">
                <a:latin typeface="Arial Narrow" panose="020B0606020202030204" pitchFamily="34" charset="0"/>
              </a:rPr>
              <a:t>before</a:t>
            </a:r>
            <a:r>
              <a:rPr lang="it-IT" altLang="it-IT" sz="2400" dirty="0">
                <a:latin typeface="Arial Narrow" panose="020B0606020202030204" pitchFamily="34" charset="0"/>
              </a:rPr>
              <a:t> </a:t>
            </a:r>
            <a:r>
              <a:rPr lang="it-IT" altLang="it-IT" sz="2400" dirty="0" err="1">
                <a:latin typeface="Arial Narrow" panose="020B0606020202030204" pitchFamily="34" charset="0"/>
              </a:rPr>
              <a:t>reaching</a:t>
            </a:r>
            <a:r>
              <a:rPr lang="it-IT" altLang="it-IT" sz="2400" dirty="0">
                <a:latin typeface="Arial Narrow" panose="020B0606020202030204" pitchFamily="34" charset="0"/>
              </a:rPr>
              <a:t> San Salvador</a:t>
            </a:r>
          </a:p>
          <a:p>
            <a:pPr eaLnBrk="1" hangingPunct="1">
              <a:lnSpc>
                <a:spcPct val="90000"/>
              </a:lnSpc>
            </a:pPr>
            <a:endParaRPr lang="it-IT" altLang="it-IT" sz="2400" dirty="0">
              <a:latin typeface="Arial Narrow" panose="020B0606020202030204" pitchFamily="34" charset="0"/>
            </a:endParaRPr>
          </a:p>
          <a:p>
            <a:pPr eaLnBrk="1" hangingPunct="1">
              <a:lnSpc>
                <a:spcPct val="90000"/>
              </a:lnSpc>
            </a:pPr>
            <a:r>
              <a:rPr lang="it-IT" altLang="it-IT" sz="2400" dirty="0">
                <a:latin typeface="Arial Narrow" panose="020B0606020202030204" pitchFamily="34" charset="0"/>
              </a:rPr>
              <a:t>In </a:t>
            </a:r>
            <a:r>
              <a:rPr lang="it-IT" altLang="it-IT" sz="2400" b="1" dirty="0">
                <a:latin typeface="Arial Narrow" panose="020B0606020202030204" pitchFamily="34" charset="0"/>
              </a:rPr>
              <a:t>1634 English</a:t>
            </a:r>
            <a:r>
              <a:rPr lang="it-IT" altLang="it-IT" sz="2400" dirty="0">
                <a:latin typeface="Arial Narrow" panose="020B0606020202030204" pitchFamily="34" charset="0"/>
              </a:rPr>
              <a:t> </a:t>
            </a:r>
            <a:r>
              <a:rPr lang="it-IT" altLang="it-IT" sz="2400" dirty="0" err="1">
                <a:latin typeface="Arial Narrow" panose="020B0606020202030204" pitchFamily="34" charset="0"/>
              </a:rPr>
              <a:t>explorers</a:t>
            </a:r>
            <a:r>
              <a:rPr lang="it-IT" altLang="it-IT" sz="2400" dirty="0">
                <a:latin typeface="Arial Narrow" panose="020B0606020202030204" pitchFamily="34" charset="0"/>
              </a:rPr>
              <a:t> </a:t>
            </a:r>
            <a:r>
              <a:rPr lang="it-IT" altLang="it-IT" sz="2400" dirty="0" err="1">
                <a:latin typeface="Arial Narrow" panose="020B0606020202030204" pitchFamily="34" charset="0"/>
              </a:rPr>
              <a:t>mistook</a:t>
            </a:r>
            <a:r>
              <a:rPr lang="it-IT" altLang="it-IT" sz="2400" dirty="0">
                <a:latin typeface="Arial Narrow" panose="020B0606020202030204" pitchFamily="34" charset="0"/>
              </a:rPr>
              <a:t> the light from </a:t>
            </a:r>
            <a:r>
              <a:rPr lang="it-IT" altLang="it-IT" sz="2400" dirty="0" err="1">
                <a:latin typeface="Arial Narrow" panose="020B0606020202030204" pitchFamily="34" charset="0"/>
              </a:rPr>
              <a:t>firefly</a:t>
            </a:r>
            <a:r>
              <a:rPr lang="it-IT" altLang="it-IT" sz="2400" dirty="0">
                <a:latin typeface="Arial Narrow" panose="020B0606020202030204" pitchFamily="34" charset="0"/>
              </a:rPr>
              <a:t> </a:t>
            </a:r>
            <a:r>
              <a:rPr lang="it-IT" altLang="it-IT" sz="2400" dirty="0" err="1">
                <a:latin typeface="Arial Narrow" panose="020B0606020202030204" pitchFamily="34" charset="0"/>
              </a:rPr>
              <a:t>beetles</a:t>
            </a:r>
            <a:r>
              <a:rPr lang="it-IT" altLang="it-IT" sz="2400" dirty="0">
                <a:latin typeface="Arial Narrow" panose="020B0606020202030204" pitchFamily="34" charset="0"/>
              </a:rPr>
              <a:t> for the </a:t>
            </a:r>
            <a:r>
              <a:rPr lang="it-IT" altLang="it-IT" sz="2400" dirty="0" err="1">
                <a:latin typeface="Arial Narrow" panose="020B0606020202030204" pitchFamily="34" charset="0"/>
              </a:rPr>
              <a:t>lights</a:t>
            </a:r>
            <a:r>
              <a:rPr lang="it-IT" altLang="it-IT" sz="2400" dirty="0">
                <a:latin typeface="Arial Narrow" panose="020B0606020202030204" pitchFamily="34" charset="0"/>
              </a:rPr>
              <a:t> of Spanish </a:t>
            </a:r>
            <a:r>
              <a:rPr lang="it-IT" altLang="it-IT" sz="2400" dirty="0" err="1">
                <a:latin typeface="Arial Narrow" panose="020B0606020202030204" pitchFamily="34" charset="0"/>
              </a:rPr>
              <a:t>campfires</a:t>
            </a:r>
            <a:r>
              <a:rPr lang="it-IT" altLang="it-IT" sz="2400" dirty="0">
                <a:latin typeface="Arial Narrow" panose="020B0606020202030204" pitchFamily="34" charset="0"/>
              </a:rPr>
              <a:t> and </a:t>
            </a:r>
            <a:r>
              <a:rPr lang="it-IT" altLang="it-IT" sz="2400" dirty="0" err="1">
                <a:latin typeface="Arial Narrow" panose="020B0606020202030204" pitchFamily="34" charset="0"/>
              </a:rPr>
              <a:t>decided</a:t>
            </a:r>
            <a:r>
              <a:rPr lang="it-IT" altLang="it-IT" sz="2400" dirty="0">
                <a:latin typeface="Arial Narrow" panose="020B0606020202030204" pitchFamily="34" charset="0"/>
              </a:rPr>
              <a:t> to </a:t>
            </a:r>
            <a:r>
              <a:rPr lang="it-IT" altLang="it-IT" sz="2400" dirty="0" err="1">
                <a:latin typeface="Arial Narrow" panose="020B0606020202030204" pitchFamily="34" charset="0"/>
              </a:rPr>
              <a:t>avoid</a:t>
            </a:r>
            <a:r>
              <a:rPr lang="it-IT" altLang="it-IT" sz="2400" dirty="0">
                <a:latin typeface="Arial Narrow" panose="020B0606020202030204" pitchFamily="34" charset="0"/>
              </a:rPr>
              <a:t> </a:t>
            </a:r>
            <a:r>
              <a:rPr lang="it-IT" altLang="it-IT" sz="2400" dirty="0" err="1">
                <a:latin typeface="Arial Narrow" panose="020B0606020202030204" pitchFamily="34" charset="0"/>
              </a:rPr>
              <a:t>landing</a:t>
            </a:r>
            <a:r>
              <a:rPr lang="it-IT" altLang="it-IT" sz="2400" dirty="0">
                <a:latin typeface="Arial Narrow" panose="020B0606020202030204" pitchFamily="34" charset="0"/>
              </a:rPr>
              <a:t> on Cuba, </a:t>
            </a:r>
            <a:r>
              <a:rPr lang="it-IT" altLang="it-IT" sz="2400" dirty="0" err="1">
                <a:latin typeface="Arial Narrow" panose="020B0606020202030204" pitchFamily="34" charset="0"/>
              </a:rPr>
              <a:t>perhaps</a:t>
            </a:r>
            <a:r>
              <a:rPr lang="it-IT" altLang="it-IT" sz="2400" dirty="0">
                <a:latin typeface="Arial Narrow" panose="020B0606020202030204" pitchFamily="34" charset="0"/>
              </a:rPr>
              <a:t> </a:t>
            </a:r>
            <a:r>
              <a:rPr lang="it-IT" altLang="it-IT" sz="2400" dirty="0" err="1">
                <a:latin typeface="Arial Narrow" panose="020B0606020202030204" pitchFamily="34" charset="0"/>
              </a:rPr>
              <a:t>altering</a:t>
            </a:r>
            <a:r>
              <a:rPr lang="it-IT" altLang="it-IT" sz="2400" dirty="0">
                <a:latin typeface="Arial Narrow" panose="020B0606020202030204" pitchFamily="34" charset="0"/>
              </a:rPr>
              <a:t> the history of the new world.</a:t>
            </a:r>
          </a:p>
        </p:txBody>
      </p:sp>
      <p:sp>
        <p:nvSpPr>
          <p:cNvPr id="6148" name="Segnaposto numero diapositiva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FBA4F69-52FD-4EDD-81C6-38092C3C89AF}" type="slidenum">
              <a:rPr lang="en-US" altLang="it-IT" sz="1400">
                <a:latin typeface="Arial Narrow" panose="020B0606020202030204" pitchFamily="34" charset="0"/>
              </a:rPr>
              <a:t>32</a:t>
            </a:fld>
            <a:endParaRPr lang="en-US" altLang="it-IT" sz="1400">
              <a:latin typeface="Arial Narrow" panose="020B0606020202030204" pitchFamily="34" charset="0"/>
            </a:endParaRPr>
          </a:p>
        </p:txBody>
      </p:sp>
    </p:spTree>
    <p:extLst>
      <p:ext uri="{BB962C8B-B14F-4D97-AF65-F5344CB8AC3E}">
        <p14:creationId xmlns:p14="http://schemas.microsoft.com/office/powerpoint/2010/main" val="2507216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146685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latin typeface="Arial Narrow" panose="020B0606020202030204" pitchFamily="34" charset="0"/>
            </a:endParaRPr>
          </a:p>
        </p:txBody>
      </p:sp>
      <p:sp>
        <p:nvSpPr>
          <p:cNvPr id="7171" name="Rectangle 14"/>
          <p:cNvSpPr>
            <a:spLocks noGrp="1" noChangeArrowheads="1"/>
          </p:cNvSpPr>
          <p:nvPr>
            <p:ph type="title"/>
          </p:nvPr>
        </p:nvSpPr>
        <p:spPr/>
        <p:txBody>
          <a:bodyPr/>
          <a:lstStyle/>
          <a:p>
            <a:pPr eaLnBrk="1" hangingPunct="1"/>
            <a:r>
              <a:rPr lang="en-US" altLang="it-IT">
                <a:latin typeface="Arial Narrow" panose="020B0606020202030204" pitchFamily="34" charset="0"/>
              </a:rPr>
              <a:t>Bioluminescent species</a:t>
            </a:r>
          </a:p>
        </p:txBody>
      </p:sp>
      <p:sp>
        <p:nvSpPr>
          <p:cNvPr id="135183" name="Rectangle 15"/>
          <p:cNvSpPr>
            <a:spLocks noGrp="1" noChangeArrowheads="1"/>
          </p:cNvSpPr>
          <p:nvPr>
            <p:ph type="body" idx="1"/>
          </p:nvPr>
        </p:nvSpPr>
        <p:spPr>
          <a:xfrm>
            <a:off x="466725" y="2028825"/>
            <a:ext cx="8177213" cy="4114800"/>
          </a:xfrm>
        </p:spPr>
        <p:txBody>
          <a:bodyPr/>
          <a:lstStyle/>
          <a:p>
            <a:pPr eaLnBrk="1" hangingPunct="1">
              <a:lnSpc>
                <a:spcPct val="90000"/>
              </a:lnSpc>
              <a:defRPr/>
            </a:pPr>
            <a:r>
              <a:rPr lang="en-US" sz="2400" dirty="0">
                <a:latin typeface="Arial Narrow" panose="020B0606020202030204" pitchFamily="34" charset="0"/>
              </a:rPr>
              <a:t>17 </a:t>
            </a:r>
            <a:r>
              <a:rPr lang="en-US" sz="2400" dirty="0" err="1">
                <a:latin typeface="Arial Narrow" panose="020B0606020202030204" pitchFamily="34" charset="0"/>
              </a:rPr>
              <a:t>phylae</a:t>
            </a:r>
            <a:r>
              <a:rPr lang="en-US" sz="2400" dirty="0">
                <a:latin typeface="Arial Narrow" panose="020B0606020202030204" pitchFamily="34" charset="0"/>
              </a:rPr>
              <a:t> and over 700 genera contain bioluminescent species</a:t>
            </a:r>
          </a:p>
          <a:p>
            <a:pPr eaLnBrk="1" hangingPunct="1">
              <a:lnSpc>
                <a:spcPct val="90000"/>
              </a:lnSpc>
              <a:defRPr/>
            </a:pPr>
            <a:endParaRPr lang="en-US" sz="2400" dirty="0">
              <a:latin typeface="Arial Narrow" panose="020B0606020202030204" pitchFamily="34" charset="0"/>
            </a:endParaRPr>
          </a:p>
          <a:p>
            <a:pPr eaLnBrk="1" hangingPunct="1">
              <a:lnSpc>
                <a:spcPct val="90000"/>
              </a:lnSpc>
              <a:defRPr/>
            </a:pPr>
            <a:r>
              <a:rPr lang="en-US" sz="2400" dirty="0">
                <a:effectLst>
                  <a:outerShdw blurRad="38100" dist="38100" dir="2700000" algn="tl">
                    <a:srgbClr val="C0C0C0"/>
                  </a:outerShdw>
                </a:effectLst>
                <a:latin typeface="Arial Narrow" panose="020B0606020202030204" pitchFamily="34" charset="0"/>
              </a:rPr>
              <a:t>bacteria, fish, squid, fungi, jellyfish,  protozoa, sponges, worms, centipedes and millipedes, crustaceans, snails</a:t>
            </a:r>
            <a:r>
              <a:rPr lang="it-IT" sz="2400" dirty="0">
                <a:effectLst>
                  <a:outerShdw blurRad="38100" dist="38100" dir="2700000" algn="tl">
                    <a:srgbClr val="C0C0C0"/>
                  </a:outerShdw>
                </a:effectLst>
                <a:latin typeface="Arial Narrow" panose="020B0606020202030204" pitchFamily="34" charset="0"/>
              </a:rPr>
              <a:t>, </a:t>
            </a:r>
            <a:r>
              <a:rPr lang="en-US" sz="2400" dirty="0">
                <a:effectLst>
                  <a:outerShdw blurRad="38100" dist="38100" dir="2700000" algn="tl">
                    <a:srgbClr val="C0C0C0"/>
                  </a:outerShdw>
                </a:effectLst>
                <a:latin typeface="Arial Narrow" panose="020B0606020202030204" pitchFamily="34" charset="0"/>
              </a:rPr>
              <a:t>click beetles</a:t>
            </a:r>
            <a:r>
              <a:rPr lang="it-IT" sz="2400" dirty="0">
                <a:effectLst>
                  <a:outerShdw blurRad="38100" dist="38100" dir="2700000" algn="tl">
                    <a:srgbClr val="C0C0C0"/>
                  </a:outerShdw>
                </a:effectLst>
                <a:latin typeface="Arial Narrow" panose="020B0606020202030204" pitchFamily="34" charset="0"/>
              </a:rPr>
              <a:t> and</a:t>
            </a:r>
            <a:r>
              <a:rPr lang="en-US" sz="2400" dirty="0">
                <a:effectLst>
                  <a:outerShdw blurRad="38100" dist="38100" dir="2700000" algn="tl">
                    <a:srgbClr val="C0C0C0"/>
                  </a:outerShdw>
                </a:effectLst>
                <a:latin typeface="Arial Narrow" panose="020B0606020202030204" pitchFamily="34" charset="0"/>
              </a:rPr>
              <a:t> fireflies</a:t>
            </a:r>
          </a:p>
          <a:p>
            <a:pPr eaLnBrk="1" hangingPunct="1">
              <a:lnSpc>
                <a:spcPct val="90000"/>
              </a:lnSpc>
              <a:defRPr/>
            </a:pPr>
            <a:endParaRPr lang="en-US" sz="2400" dirty="0">
              <a:effectLst>
                <a:outerShdw blurRad="38100" dist="38100" dir="2700000" algn="tl">
                  <a:srgbClr val="C0C0C0"/>
                </a:outerShdw>
              </a:effectLst>
              <a:latin typeface="Arial Narrow" panose="020B0606020202030204" pitchFamily="34" charset="0"/>
            </a:endParaRPr>
          </a:p>
          <a:p>
            <a:pPr eaLnBrk="1" hangingPunct="1">
              <a:lnSpc>
                <a:spcPct val="90000"/>
              </a:lnSpc>
              <a:defRPr/>
            </a:pPr>
            <a:r>
              <a:rPr lang="en-US" sz="2400" dirty="0">
                <a:effectLst>
                  <a:outerShdw blurRad="38100" dist="38100" dir="2700000" algn="tl">
                    <a:srgbClr val="C0C0C0"/>
                  </a:outerShdw>
                </a:effectLst>
                <a:latin typeface="Arial Narrow" panose="020B0606020202030204" pitchFamily="34" charset="0"/>
              </a:rPr>
              <a:t>Not mammals, reptiles, birds, amphibians, spiders or scorpions</a:t>
            </a:r>
            <a:endParaRPr lang="en-US" sz="2400" b="1" dirty="0">
              <a:effectLst>
                <a:outerShdw blurRad="38100" dist="38100" dir="2700000" algn="tl">
                  <a:srgbClr val="C0C0C0"/>
                </a:outerShdw>
              </a:effectLst>
              <a:latin typeface="Arial Narrow" panose="020B0606020202030204" pitchFamily="34" charset="0"/>
            </a:endParaRPr>
          </a:p>
        </p:txBody>
      </p:sp>
      <p:sp>
        <p:nvSpPr>
          <p:cNvPr id="7173" name="Segnaposto numero diapositiva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E2FC274-2F4E-4DDA-871F-3F70831E5E14}" type="slidenum">
              <a:rPr lang="en-US" altLang="it-IT" sz="1400">
                <a:latin typeface="Arial Narrow" panose="020B0606020202030204" pitchFamily="34" charset="0"/>
              </a:rPr>
              <a:t>33</a:t>
            </a:fld>
            <a:endParaRPr lang="en-US" altLang="it-IT" sz="1400">
              <a:latin typeface="Arial Narrow" panose="020B0606020202030204" pitchFamily="34" charset="0"/>
            </a:endParaRPr>
          </a:p>
        </p:txBody>
      </p:sp>
    </p:spTree>
    <p:extLst>
      <p:ext uri="{BB962C8B-B14F-4D97-AF65-F5344CB8AC3E}">
        <p14:creationId xmlns:p14="http://schemas.microsoft.com/office/powerpoint/2010/main" val="3797726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28600"/>
            <a:ext cx="7772400" cy="381000"/>
          </a:xfrm>
        </p:spPr>
        <p:txBody>
          <a:bodyPr/>
          <a:lstStyle/>
          <a:p>
            <a:pPr eaLnBrk="1" hangingPunct="1"/>
            <a:endParaRPr lang="it-IT" altLang="it-IT" sz="2000" b="1">
              <a:solidFill>
                <a:schemeClr val="bg1"/>
              </a:solidFill>
            </a:endParaRP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l="2206" r="1471"/>
          <a:stretch>
            <a:fillRect/>
          </a:stretch>
        </p:blipFill>
        <p:spPr bwMode="auto">
          <a:xfrm>
            <a:off x="0" y="525463"/>
            <a:ext cx="9144000" cy="633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Segnaposto numero diapositiva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2E5471A-DB39-42CD-9C7A-271793CA000D}" type="slidenum">
              <a:rPr lang="en-US" altLang="it-IT" sz="1400"/>
              <a:t>34</a:t>
            </a:fld>
            <a:endParaRPr lang="en-US" altLang="it-IT" sz="1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9776" y="0"/>
            <a:ext cx="7772400" cy="1276350"/>
          </a:xfrm>
        </p:spPr>
        <p:txBody>
          <a:bodyPr/>
          <a:lstStyle/>
          <a:p>
            <a:pPr eaLnBrk="1" hangingPunct="1"/>
            <a:r>
              <a:rPr lang="it-IT" altLang="it-IT" sz="3200" b="1" dirty="0">
                <a:latin typeface="+mn-lt"/>
              </a:rPr>
              <a:t>Diversi tipi di LUMINESCENZA</a:t>
            </a:r>
          </a:p>
        </p:txBody>
      </p:sp>
      <p:sp>
        <p:nvSpPr>
          <p:cNvPr id="37891" name="Rectangle 3"/>
          <p:cNvSpPr>
            <a:spLocks noGrp="1" noChangeArrowheads="1"/>
          </p:cNvSpPr>
          <p:nvPr>
            <p:ph type="body" sz="half" idx="1"/>
          </p:nvPr>
        </p:nvSpPr>
        <p:spPr>
          <a:xfrm>
            <a:off x="214313" y="1714500"/>
            <a:ext cx="4648200" cy="4114800"/>
          </a:xfrm>
        </p:spPr>
        <p:txBody>
          <a:bodyPr/>
          <a:lstStyle/>
          <a:p>
            <a:pPr eaLnBrk="1" hangingPunct="1">
              <a:lnSpc>
                <a:spcPct val="120000"/>
              </a:lnSpc>
              <a:buClr>
                <a:srgbClr val="FFFF99"/>
              </a:buClr>
            </a:pPr>
            <a:r>
              <a:rPr lang="it-IT" altLang="it-IT" sz="2000" b="1" dirty="0"/>
              <a:t>TIPO</a:t>
            </a:r>
          </a:p>
          <a:p>
            <a:pPr eaLnBrk="1" hangingPunct="1"/>
            <a:r>
              <a:rPr lang="it-IT" altLang="it-IT" sz="2000" b="1" dirty="0">
                <a:solidFill>
                  <a:schemeClr val="bg2">
                    <a:lumMod val="40000"/>
                    <a:lumOff val="60000"/>
                  </a:schemeClr>
                </a:solidFill>
              </a:rPr>
              <a:t>CHEMILUMINESCENZA</a:t>
            </a:r>
          </a:p>
          <a:p>
            <a:pPr eaLnBrk="1" hangingPunct="1"/>
            <a:endParaRPr lang="it-IT" altLang="it-IT" sz="2000" b="1" dirty="0">
              <a:solidFill>
                <a:schemeClr val="bg2">
                  <a:lumMod val="20000"/>
                  <a:lumOff val="80000"/>
                </a:schemeClr>
              </a:solidFill>
            </a:endParaRPr>
          </a:p>
          <a:p>
            <a:pPr eaLnBrk="1" hangingPunct="1"/>
            <a:r>
              <a:rPr lang="it-IT" altLang="it-IT" sz="2400" b="1" dirty="0">
                <a:solidFill>
                  <a:srgbClr val="002060"/>
                </a:solidFill>
              </a:rPr>
              <a:t>BIOLUMINESCENZA</a:t>
            </a:r>
          </a:p>
          <a:p>
            <a:pPr marL="0" indent="0" eaLnBrk="1" hangingPunct="1">
              <a:buNone/>
            </a:pPr>
            <a:endParaRPr lang="it-IT" altLang="it-IT" sz="2000" b="1" dirty="0"/>
          </a:p>
          <a:p>
            <a:pPr eaLnBrk="1" hangingPunct="1"/>
            <a:r>
              <a:rPr lang="it-IT" altLang="it-IT" sz="2400" b="1" dirty="0">
                <a:solidFill>
                  <a:schemeClr val="bg2">
                    <a:lumMod val="40000"/>
                    <a:lumOff val="60000"/>
                  </a:schemeClr>
                </a:solidFill>
              </a:rPr>
              <a:t>FOTOLUMINESCENZA </a:t>
            </a:r>
          </a:p>
          <a:p>
            <a:pPr eaLnBrk="1" hangingPunct="1">
              <a:buFontTx/>
              <a:buNone/>
            </a:pPr>
            <a:r>
              <a:rPr lang="it-IT" altLang="it-IT" sz="2000" dirty="0">
                <a:solidFill>
                  <a:schemeClr val="bg2">
                    <a:lumMod val="40000"/>
                    <a:lumOff val="60000"/>
                  </a:schemeClr>
                </a:solidFill>
              </a:rPr>
              <a:t>(</a:t>
            </a:r>
            <a:r>
              <a:rPr lang="it-IT" altLang="it-IT" sz="2000" b="1" dirty="0">
                <a:solidFill>
                  <a:schemeClr val="bg2">
                    <a:lumMod val="40000"/>
                    <a:lumOff val="60000"/>
                  </a:schemeClr>
                </a:solidFill>
              </a:rPr>
              <a:t>fluorescenza, fosforescenza</a:t>
            </a:r>
            <a:r>
              <a:rPr lang="it-IT" altLang="it-IT" sz="2000" dirty="0">
                <a:solidFill>
                  <a:schemeClr val="bg2">
                    <a:lumMod val="40000"/>
                    <a:lumOff val="60000"/>
                  </a:schemeClr>
                </a:solidFill>
              </a:rPr>
              <a:t>)</a:t>
            </a:r>
          </a:p>
          <a:p>
            <a:pPr eaLnBrk="1" hangingPunct="1">
              <a:buFontTx/>
              <a:buNone/>
            </a:pPr>
            <a:endParaRPr lang="it-IT" altLang="it-IT" sz="2000" dirty="0"/>
          </a:p>
          <a:p>
            <a:pPr eaLnBrk="1" hangingPunct="1">
              <a:lnSpc>
                <a:spcPct val="120000"/>
              </a:lnSpc>
            </a:pPr>
            <a:r>
              <a:rPr lang="it-IT" altLang="it-IT" sz="2000" dirty="0">
                <a:solidFill>
                  <a:schemeClr val="bg2">
                    <a:lumMod val="40000"/>
                    <a:lumOff val="60000"/>
                  </a:schemeClr>
                </a:solidFill>
              </a:rPr>
              <a:t>ELETTROLUMINESCENZA</a:t>
            </a:r>
          </a:p>
          <a:p>
            <a:pPr eaLnBrk="1" hangingPunct="1">
              <a:lnSpc>
                <a:spcPct val="120000"/>
              </a:lnSpc>
            </a:pPr>
            <a:endParaRPr lang="it-IT" altLang="it-IT" sz="2000" dirty="0">
              <a:solidFill>
                <a:schemeClr val="bg2">
                  <a:lumMod val="40000"/>
                  <a:lumOff val="60000"/>
                </a:schemeClr>
              </a:solidFill>
            </a:endParaRPr>
          </a:p>
          <a:p>
            <a:pPr eaLnBrk="1" hangingPunct="1">
              <a:lnSpc>
                <a:spcPct val="40000"/>
              </a:lnSpc>
            </a:pPr>
            <a:r>
              <a:rPr lang="it-IT" altLang="it-IT" sz="2000" dirty="0">
                <a:solidFill>
                  <a:schemeClr val="bg2">
                    <a:lumMod val="40000"/>
                    <a:lumOff val="60000"/>
                  </a:schemeClr>
                </a:solidFill>
              </a:rPr>
              <a:t>RADIOLUMINESCENZA</a:t>
            </a:r>
          </a:p>
          <a:p>
            <a:pPr eaLnBrk="1" hangingPunct="1">
              <a:lnSpc>
                <a:spcPct val="40000"/>
              </a:lnSpc>
            </a:pPr>
            <a:endParaRPr lang="it-IT" altLang="it-IT" sz="2000" dirty="0"/>
          </a:p>
          <a:p>
            <a:pPr eaLnBrk="1" hangingPunct="1">
              <a:lnSpc>
                <a:spcPct val="40000"/>
              </a:lnSpc>
            </a:pPr>
            <a:endParaRPr lang="it-IT" altLang="it-IT" sz="2000" dirty="0"/>
          </a:p>
          <a:p>
            <a:pPr eaLnBrk="1" hangingPunct="1">
              <a:lnSpc>
                <a:spcPct val="40000"/>
              </a:lnSpc>
            </a:pPr>
            <a:endParaRPr lang="it-IT" altLang="it-IT" sz="2000" dirty="0"/>
          </a:p>
          <a:p>
            <a:pPr eaLnBrk="1" hangingPunct="1">
              <a:lnSpc>
                <a:spcPct val="120000"/>
              </a:lnSpc>
              <a:spcBef>
                <a:spcPct val="45000"/>
              </a:spcBef>
            </a:pPr>
            <a:endParaRPr lang="it-IT" altLang="it-IT" sz="2000" b="1" dirty="0"/>
          </a:p>
        </p:txBody>
      </p:sp>
      <p:sp>
        <p:nvSpPr>
          <p:cNvPr id="37892" name="Rectangle 4"/>
          <p:cNvSpPr>
            <a:spLocks noGrp="1" noChangeArrowheads="1"/>
          </p:cNvSpPr>
          <p:nvPr>
            <p:ph type="body" sz="half" idx="2"/>
          </p:nvPr>
        </p:nvSpPr>
        <p:spPr>
          <a:xfrm>
            <a:off x="4355976" y="1628800"/>
            <a:ext cx="5029200" cy="4114800"/>
          </a:xfrm>
        </p:spPr>
        <p:txBody>
          <a:bodyPr/>
          <a:lstStyle/>
          <a:p>
            <a:pPr eaLnBrk="1" hangingPunct="1">
              <a:lnSpc>
                <a:spcPct val="120000"/>
              </a:lnSpc>
              <a:buClr>
                <a:srgbClr val="FFFF99"/>
              </a:buClr>
            </a:pPr>
            <a:r>
              <a:rPr lang="it-IT" altLang="it-IT" sz="2000" b="1" dirty="0"/>
              <a:t>CAUSA</a:t>
            </a:r>
          </a:p>
          <a:p>
            <a:pPr eaLnBrk="1" hangingPunct="1"/>
            <a:r>
              <a:rPr lang="it-IT" altLang="it-IT" sz="2000" b="1" dirty="0">
                <a:solidFill>
                  <a:schemeClr val="bg2">
                    <a:lumMod val="40000"/>
                    <a:lumOff val="60000"/>
                  </a:schemeClr>
                </a:solidFill>
              </a:rPr>
              <a:t>Reazione chimica</a:t>
            </a:r>
          </a:p>
          <a:p>
            <a:pPr eaLnBrk="1" hangingPunct="1"/>
            <a:endParaRPr lang="it-IT" altLang="it-IT" sz="2000" b="1" dirty="0">
              <a:solidFill>
                <a:srgbClr val="002060"/>
              </a:solidFill>
            </a:endParaRPr>
          </a:p>
          <a:p>
            <a:pPr eaLnBrk="1" hangingPunct="1"/>
            <a:r>
              <a:rPr lang="it-IT" altLang="it-IT" sz="2400" b="1" dirty="0">
                <a:solidFill>
                  <a:srgbClr val="002060"/>
                </a:solidFill>
              </a:rPr>
              <a:t>Reazione enzimatica</a:t>
            </a:r>
          </a:p>
          <a:p>
            <a:pPr eaLnBrk="1" hangingPunct="1"/>
            <a:endParaRPr lang="it-IT" altLang="it-IT" sz="2000" b="1" dirty="0"/>
          </a:p>
          <a:p>
            <a:pPr eaLnBrk="1" hangingPunct="1"/>
            <a:endParaRPr lang="it-IT" altLang="it-IT" sz="2000" b="1" dirty="0">
              <a:solidFill>
                <a:schemeClr val="bg2">
                  <a:lumMod val="40000"/>
                  <a:lumOff val="60000"/>
                </a:schemeClr>
              </a:solidFill>
            </a:endParaRPr>
          </a:p>
          <a:p>
            <a:pPr eaLnBrk="1" hangingPunct="1"/>
            <a:r>
              <a:rPr lang="it-IT" altLang="it-IT" sz="2000" b="1" dirty="0">
                <a:solidFill>
                  <a:schemeClr val="bg2">
                    <a:lumMod val="40000"/>
                    <a:lumOff val="60000"/>
                  </a:schemeClr>
                </a:solidFill>
              </a:rPr>
              <a:t>Assorbimento luce UV-vis</a:t>
            </a:r>
          </a:p>
          <a:p>
            <a:pPr eaLnBrk="1" hangingPunct="1">
              <a:lnSpc>
                <a:spcPct val="70000"/>
              </a:lnSpc>
              <a:buFont typeface="Monotype Sorts"/>
              <a:buNone/>
            </a:pPr>
            <a:endParaRPr lang="it-IT" altLang="it-IT" sz="2000" dirty="0"/>
          </a:p>
          <a:p>
            <a:pPr eaLnBrk="1" hangingPunct="1">
              <a:lnSpc>
                <a:spcPct val="70000"/>
              </a:lnSpc>
              <a:buFont typeface="Monotype Sorts"/>
              <a:buNone/>
            </a:pPr>
            <a:endParaRPr lang="it-IT" altLang="it-IT" sz="2000" dirty="0"/>
          </a:p>
          <a:p>
            <a:pPr eaLnBrk="1" hangingPunct="1">
              <a:lnSpc>
                <a:spcPct val="70000"/>
              </a:lnSpc>
              <a:buFont typeface="Monotype Sorts"/>
              <a:buNone/>
            </a:pPr>
            <a:endParaRPr lang="it-IT" altLang="it-IT" sz="2000" dirty="0"/>
          </a:p>
          <a:p>
            <a:pPr eaLnBrk="1" hangingPunct="1">
              <a:lnSpc>
                <a:spcPct val="110000"/>
              </a:lnSpc>
            </a:pPr>
            <a:r>
              <a:rPr lang="it-IT" altLang="it-IT" sz="2000" dirty="0">
                <a:solidFill>
                  <a:schemeClr val="bg2">
                    <a:lumMod val="40000"/>
                    <a:lumOff val="60000"/>
                  </a:schemeClr>
                </a:solidFill>
              </a:rPr>
              <a:t>Corrente elettrica in gas ionizzato</a:t>
            </a:r>
          </a:p>
          <a:p>
            <a:pPr eaLnBrk="1" hangingPunct="1">
              <a:lnSpc>
                <a:spcPct val="110000"/>
              </a:lnSpc>
            </a:pPr>
            <a:endParaRPr lang="it-IT" altLang="it-IT" sz="2000" dirty="0">
              <a:solidFill>
                <a:schemeClr val="bg2">
                  <a:lumMod val="40000"/>
                  <a:lumOff val="60000"/>
                </a:schemeClr>
              </a:solidFill>
            </a:endParaRPr>
          </a:p>
          <a:p>
            <a:pPr eaLnBrk="1" hangingPunct="1">
              <a:spcBef>
                <a:spcPct val="10000"/>
              </a:spcBef>
            </a:pPr>
            <a:r>
              <a:rPr lang="it-IT" altLang="it-IT" sz="2000" dirty="0">
                <a:solidFill>
                  <a:schemeClr val="bg2">
                    <a:lumMod val="40000"/>
                    <a:lumOff val="60000"/>
                  </a:schemeClr>
                </a:solidFill>
              </a:rPr>
              <a:t>Materiale radioattivo incorporato nel “fosforo</a:t>
            </a:r>
            <a:r>
              <a:rPr lang="it-IT" altLang="it-IT" sz="2000" dirty="0"/>
              <a:t>”</a:t>
            </a:r>
          </a:p>
          <a:p>
            <a:pPr eaLnBrk="1" hangingPunct="1">
              <a:spcBef>
                <a:spcPct val="10000"/>
              </a:spcBef>
            </a:pPr>
            <a:endParaRPr lang="it-IT" altLang="it-IT" sz="2000" dirty="0"/>
          </a:p>
          <a:p>
            <a:pPr eaLnBrk="1" hangingPunct="1">
              <a:spcBef>
                <a:spcPct val="10000"/>
              </a:spcBef>
            </a:pPr>
            <a:endParaRPr lang="it-IT" altLang="it-IT" sz="2000" dirty="0"/>
          </a:p>
          <a:p>
            <a:pPr eaLnBrk="1" hangingPunct="1">
              <a:lnSpc>
                <a:spcPct val="60000"/>
              </a:lnSpc>
            </a:pPr>
            <a:endParaRPr lang="it-IT" altLang="it-IT" sz="2000" b="1" dirty="0"/>
          </a:p>
          <a:p>
            <a:pPr eaLnBrk="1" hangingPunct="1">
              <a:lnSpc>
                <a:spcPct val="60000"/>
              </a:lnSpc>
            </a:pPr>
            <a:endParaRPr lang="it-IT" altLang="it-IT" sz="2000" b="1" dirty="0"/>
          </a:p>
        </p:txBody>
      </p:sp>
    </p:spTree>
    <p:extLst>
      <p:ext uri="{BB962C8B-B14F-4D97-AF65-F5344CB8AC3E}">
        <p14:creationId xmlns:p14="http://schemas.microsoft.com/office/powerpoint/2010/main" val="1600087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3" descr="lldino2"/>
          <p:cNvPicPr>
            <a:picLocks noGrp="1" noChangeAspect="1" noChangeArrowheads="1"/>
          </p:cNvPicPr>
          <p:nvPr>
            <p:ph sz="half" idx="1"/>
          </p:nvPr>
        </p:nvPicPr>
        <p:blipFill>
          <a:blip r:embed="rId3"/>
          <a:srcRect/>
          <a:stretch>
            <a:fillRect/>
          </a:stretch>
        </p:blipFill>
        <p:spPr>
          <a:xfrm>
            <a:off x="2705100" y="4191000"/>
            <a:ext cx="2743200" cy="1717675"/>
          </a:xfrm>
          <a:effectLst>
            <a:outerShdw dist="107763" dir="2700000" algn="ctr" rotWithShape="0">
              <a:schemeClr val="bg2"/>
            </a:outerShdw>
          </a:effectLst>
        </p:spPr>
      </p:pic>
      <p:sp>
        <p:nvSpPr>
          <p:cNvPr id="163846" name="Rectangle 6"/>
          <p:cNvSpPr>
            <a:spLocks noChangeArrowheads="1"/>
          </p:cNvSpPr>
          <p:nvPr/>
        </p:nvSpPr>
        <p:spPr bwMode="auto">
          <a:xfrm>
            <a:off x="683056" y="2492976"/>
            <a:ext cx="2987083" cy="707971"/>
          </a:xfrm>
          <a:prstGeom prst="rect">
            <a:avLst/>
          </a:prstGeom>
          <a:solidFill>
            <a:schemeClr val="accent1"/>
          </a:solidFill>
          <a:ln w="19050">
            <a:solidFill>
              <a:schemeClr val="tx1"/>
            </a:solidFill>
            <a:miter lim="800000"/>
          </a:ln>
          <a:effectLst>
            <a:outerShdw dist="35921" dir="2700000" algn="ctr" rotWithShape="0">
              <a:schemeClr val="bg2"/>
            </a:outerShdw>
          </a:effectLst>
        </p:spPr>
        <p:txBody>
          <a:bodyPr wrap="none" anchor="ctr"/>
          <a:lstStyle/>
          <a:p>
            <a:pPr algn="ctr">
              <a:defRPr/>
            </a:pPr>
            <a:r>
              <a:rPr lang="en-US" sz="3200">
                <a:latin typeface="Arial Narrow" panose="020B0606020202030204" pitchFamily="34" charset="0"/>
              </a:rPr>
              <a:t>Bioluminescence</a:t>
            </a:r>
          </a:p>
        </p:txBody>
      </p:sp>
      <p:sp>
        <p:nvSpPr>
          <p:cNvPr id="38917" name="Text Box 8"/>
          <p:cNvSpPr txBox="1">
            <a:spLocks noChangeArrowheads="1"/>
          </p:cNvSpPr>
          <p:nvPr/>
        </p:nvSpPr>
        <p:spPr bwMode="auto">
          <a:xfrm>
            <a:off x="4643682" y="2617777"/>
            <a:ext cx="324040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3200" b="1" dirty="0">
                <a:solidFill>
                  <a:srgbClr val="FF0000"/>
                </a:solidFill>
                <a:latin typeface="Arial Narrow" panose="020B0606020202030204" pitchFamily="34" charset="0"/>
              </a:rPr>
              <a:t>Makes its own light</a:t>
            </a:r>
          </a:p>
        </p:txBody>
      </p:sp>
      <p:sp>
        <p:nvSpPr>
          <p:cNvPr id="38918" name="Text Box 10"/>
          <p:cNvSpPr txBox="1">
            <a:spLocks noChangeArrowheads="1"/>
          </p:cNvSpPr>
          <p:nvPr/>
        </p:nvSpPr>
        <p:spPr bwMode="auto">
          <a:xfrm>
            <a:off x="228600" y="5905500"/>
            <a:ext cx="9781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000">
                <a:latin typeface="Arial Narrow" panose="020B0606020202030204" pitchFamily="34" charset="0"/>
              </a:rPr>
              <a:t>Fireflies!</a:t>
            </a:r>
          </a:p>
        </p:txBody>
      </p:sp>
      <p:sp>
        <p:nvSpPr>
          <p:cNvPr id="163852" name="Rectangle 12"/>
          <p:cNvSpPr>
            <a:spLocks noChangeArrowheads="1"/>
          </p:cNvSpPr>
          <p:nvPr/>
        </p:nvSpPr>
        <p:spPr bwMode="auto">
          <a:xfrm>
            <a:off x="2977421" y="690997"/>
            <a:ext cx="2987083" cy="707971"/>
          </a:xfrm>
          <a:prstGeom prst="rect">
            <a:avLst/>
          </a:prstGeom>
          <a:solidFill>
            <a:schemeClr val="accent1"/>
          </a:solidFill>
          <a:ln w="19050">
            <a:solidFill>
              <a:schemeClr val="tx1"/>
            </a:solidFill>
            <a:miter lim="800000"/>
          </a:ln>
          <a:effectLst>
            <a:outerShdw dist="35921" dir="2700000" algn="ctr" rotWithShape="0">
              <a:schemeClr val="bg2"/>
            </a:outerShdw>
          </a:effectLst>
        </p:spPr>
        <p:txBody>
          <a:bodyPr wrap="none" anchor="ctr"/>
          <a:lstStyle/>
          <a:p>
            <a:pPr algn="ctr">
              <a:defRPr/>
            </a:pPr>
            <a:r>
              <a:rPr lang="en-US" sz="3200" dirty="0">
                <a:latin typeface="Arial Narrow" panose="020B0606020202030204" pitchFamily="34" charset="0"/>
              </a:rPr>
              <a:t>Luminescence</a:t>
            </a:r>
          </a:p>
        </p:txBody>
      </p:sp>
      <p:pic>
        <p:nvPicPr>
          <p:cNvPr id="163854" name="Picture 14"/>
          <p:cNvPicPr>
            <a:picLocks noChangeAspect="1" noChangeArrowheads="1"/>
          </p:cNvPicPr>
          <p:nvPr/>
        </p:nvPicPr>
        <p:blipFill>
          <a:blip r:embed="rId4"/>
          <a:srcRect/>
          <a:stretch>
            <a:fillRect/>
          </a:stretch>
        </p:blipFill>
        <p:spPr bwMode="auto">
          <a:xfrm>
            <a:off x="228600" y="4191000"/>
            <a:ext cx="2286000" cy="1714500"/>
          </a:xfrm>
          <a:prstGeom prst="rect">
            <a:avLst/>
          </a:prstGeom>
          <a:noFill/>
          <a:ln w="9525">
            <a:noFill/>
            <a:miter lim="800000"/>
            <a:headEnd/>
            <a:tailEnd/>
          </a:ln>
          <a:effectLst>
            <a:outerShdw dist="107763" dir="2700000" algn="ctr" rotWithShape="0">
              <a:schemeClr val="bg2"/>
            </a:outerShdw>
          </a:effectLst>
        </p:spPr>
      </p:pic>
      <p:sp>
        <p:nvSpPr>
          <p:cNvPr id="38921" name="Text Box 15"/>
          <p:cNvSpPr txBox="1">
            <a:spLocks noChangeArrowheads="1"/>
          </p:cNvSpPr>
          <p:nvPr/>
        </p:nvSpPr>
        <p:spPr bwMode="auto">
          <a:xfrm>
            <a:off x="2705100" y="5905500"/>
            <a:ext cx="15632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000">
                <a:latin typeface="Arial Narrow" panose="020B0606020202030204" pitchFamily="34" charset="0"/>
              </a:rPr>
              <a:t>Dinoflagellates</a:t>
            </a:r>
          </a:p>
        </p:txBody>
      </p:sp>
      <p:pic>
        <p:nvPicPr>
          <p:cNvPr id="163856" name="Picture 16"/>
          <p:cNvPicPr>
            <a:picLocks noChangeAspect="1" noChangeArrowheads="1"/>
          </p:cNvPicPr>
          <p:nvPr/>
        </p:nvPicPr>
        <p:blipFill>
          <a:blip r:embed="rId5"/>
          <a:srcRect t="14374"/>
          <a:stretch>
            <a:fillRect/>
          </a:stretch>
        </p:blipFill>
        <p:spPr bwMode="auto">
          <a:xfrm>
            <a:off x="5638800" y="4191000"/>
            <a:ext cx="2895600" cy="1689100"/>
          </a:xfrm>
          <a:prstGeom prst="rect">
            <a:avLst/>
          </a:prstGeom>
          <a:noFill/>
          <a:effectLst>
            <a:outerShdw dist="107763" dir="2700000" algn="ctr" rotWithShape="0">
              <a:schemeClr val="bg2"/>
            </a:outerShdw>
          </a:effectLst>
        </p:spPr>
      </p:pic>
      <p:sp>
        <p:nvSpPr>
          <p:cNvPr id="38923" name="Text Box 17"/>
          <p:cNvSpPr txBox="1">
            <a:spLocks noChangeArrowheads="1"/>
          </p:cNvSpPr>
          <p:nvPr/>
        </p:nvSpPr>
        <p:spPr bwMode="auto">
          <a:xfrm>
            <a:off x="5638800" y="5905500"/>
            <a:ext cx="14686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000">
                <a:latin typeface="Arial Narrow" panose="020B0606020202030204" pitchFamily="34" charset="0"/>
              </a:rPr>
              <a:t>Flashlight fish</a:t>
            </a:r>
          </a:p>
        </p:txBody>
      </p:sp>
      <p:sp>
        <p:nvSpPr>
          <p:cNvPr id="38924" name="Segnaposto numero diapositiva 1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EA999D8-0670-4C2F-A934-6CE78C12FAAE}" type="slidenum">
              <a:rPr lang="en-US" altLang="it-IT" sz="1400">
                <a:latin typeface="Arial Narrow" panose="020B0606020202030204" pitchFamily="34" charset="0"/>
              </a:rPr>
              <a:t>36</a:t>
            </a:fld>
            <a:endParaRPr lang="en-US" altLang="it-IT" sz="1400">
              <a:latin typeface="Arial Narrow" panose="020B0606020202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9776" y="0"/>
            <a:ext cx="7772400" cy="1276350"/>
          </a:xfrm>
        </p:spPr>
        <p:txBody>
          <a:bodyPr/>
          <a:lstStyle/>
          <a:p>
            <a:pPr eaLnBrk="1" hangingPunct="1"/>
            <a:r>
              <a:rPr lang="it-IT" altLang="it-IT" sz="3200" b="1" dirty="0">
                <a:latin typeface="+mn-lt"/>
              </a:rPr>
              <a:t>Diversi tipi di LUMINESCENZA</a:t>
            </a:r>
          </a:p>
        </p:txBody>
      </p:sp>
      <p:sp>
        <p:nvSpPr>
          <p:cNvPr id="37891" name="Rectangle 3"/>
          <p:cNvSpPr>
            <a:spLocks noGrp="1" noChangeArrowheads="1"/>
          </p:cNvSpPr>
          <p:nvPr>
            <p:ph type="body" sz="half" idx="1"/>
          </p:nvPr>
        </p:nvSpPr>
        <p:spPr>
          <a:xfrm>
            <a:off x="214313" y="1714500"/>
            <a:ext cx="4648200" cy="4114800"/>
          </a:xfrm>
        </p:spPr>
        <p:txBody>
          <a:bodyPr/>
          <a:lstStyle/>
          <a:p>
            <a:pPr eaLnBrk="1" hangingPunct="1">
              <a:lnSpc>
                <a:spcPct val="120000"/>
              </a:lnSpc>
              <a:buClr>
                <a:srgbClr val="FFFF99"/>
              </a:buClr>
            </a:pPr>
            <a:r>
              <a:rPr lang="it-IT" altLang="it-IT" sz="2000" b="1" dirty="0"/>
              <a:t>TIPO</a:t>
            </a:r>
          </a:p>
          <a:p>
            <a:pPr eaLnBrk="1" hangingPunct="1"/>
            <a:r>
              <a:rPr lang="it-IT" altLang="it-IT" sz="2000" b="1" dirty="0">
                <a:solidFill>
                  <a:schemeClr val="bg2">
                    <a:lumMod val="40000"/>
                    <a:lumOff val="60000"/>
                  </a:schemeClr>
                </a:solidFill>
              </a:rPr>
              <a:t>CHEMILUMINESCENZA</a:t>
            </a:r>
          </a:p>
          <a:p>
            <a:pPr eaLnBrk="1" hangingPunct="1"/>
            <a:endParaRPr lang="it-IT" altLang="it-IT" sz="2000" b="1" dirty="0">
              <a:solidFill>
                <a:schemeClr val="bg2">
                  <a:lumMod val="20000"/>
                  <a:lumOff val="80000"/>
                </a:schemeClr>
              </a:solidFill>
            </a:endParaRPr>
          </a:p>
          <a:p>
            <a:pPr eaLnBrk="1" hangingPunct="1"/>
            <a:r>
              <a:rPr lang="it-IT" altLang="it-IT" sz="2400" b="1" dirty="0">
                <a:solidFill>
                  <a:schemeClr val="bg2">
                    <a:lumMod val="40000"/>
                    <a:lumOff val="60000"/>
                  </a:schemeClr>
                </a:solidFill>
              </a:rPr>
              <a:t>BIOLUMINESCENZA</a:t>
            </a:r>
          </a:p>
          <a:p>
            <a:pPr marL="0" indent="0" eaLnBrk="1" hangingPunct="1">
              <a:buNone/>
            </a:pPr>
            <a:endParaRPr lang="it-IT" altLang="it-IT" sz="2000" b="1" dirty="0"/>
          </a:p>
          <a:p>
            <a:pPr eaLnBrk="1" hangingPunct="1"/>
            <a:r>
              <a:rPr lang="it-IT" altLang="it-IT" sz="2400" b="1" dirty="0">
                <a:solidFill>
                  <a:srgbClr val="002060"/>
                </a:solidFill>
              </a:rPr>
              <a:t>FOTOLUMINESCENZA </a:t>
            </a:r>
          </a:p>
          <a:p>
            <a:pPr eaLnBrk="1" hangingPunct="1">
              <a:buFontTx/>
              <a:buNone/>
            </a:pPr>
            <a:r>
              <a:rPr lang="it-IT" altLang="it-IT" sz="2000" dirty="0">
                <a:solidFill>
                  <a:srgbClr val="002060"/>
                </a:solidFill>
              </a:rPr>
              <a:t>(</a:t>
            </a:r>
            <a:r>
              <a:rPr lang="it-IT" altLang="it-IT" sz="2000" b="1" dirty="0">
                <a:solidFill>
                  <a:srgbClr val="002060"/>
                </a:solidFill>
              </a:rPr>
              <a:t>fluorescenza, fosforescenza</a:t>
            </a:r>
            <a:r>
              <a:rPr lang="it-IT" altLang="it-IT" sz="2000" dirty="0">
                <a:solidFill>
                  <a:srgbClr val="002060"/>
                </a:solidFill>
              </a:rPr>
              <a:t>)</a:t>
            </a:r>
          </a:p>
          <a:p>
            <a:pPr eaLnBrk="1" hangingPunct="1">
              <a:buFontTx/>
              <a:buNone/>
            </a:pPr>
            <a:endParaRPr lang="it-IT" altLang="it-IT" sz="2000" dirty="0"/>
          </a:p>
          <a:p>
            <a:pPr eaLnBrk="1" hangingPunct="1">
              <a:lnSpc>
                <a:spcPct val="120000"/>
              </a:lnSpc>
            </a:pPr>
            <a:r>
              <a:rPr lang="it-IT" altLang="it-IT" sz="2000" dirty="0">
                <a:solidFill>
                  <a:schemeClr val="bg2">
                    <a:lumMod val="40000"/>
                    <a:lumOff val="60000"/>
                  </a:schemeClr>
                </a:solidFill>
              </a:rPr>
              <a:t>ELETTROLUMINESCENZA</a:t>
            </a:r>
          </a:p>
          <a:p>
            <a:pPr eaLnBrk="1" hangingPunct="1">
              <a:lnSpc>
                <a:spcPct val="120000"/>
              </a:lnSpc>
            </a:pPr>
            <a:endParaRPr lang="it-IT" altLang="it-IT" sz="2000" dirty="0">
              <a:solidFill>
                <a:schemeClr val="bg2">
                  <a:lumMod val="40000"/>
                  <a:lumOff val="60000"/>
                </a:schemeClr>
              </a:solidFill>
            </a:endParaRPr>
          </a:p>
          <a:p>
            <a:pPr eaLnBrk="1" hangingPunct="1">
              <a:lnSpc>
                <a:spcPct val="40000"/>
              </a:lnSpc>
            </a:pPr>
            <a:r>
              <a:rPr lang="it-IT" altLang="it-IT" sz="2000" dirty="0">
                <a:solidFill>
                  <a:schemeClr val="bg2">
                    <a:lumMod val="40000"/>
                    <a:lumOff val="60000"/>
                  </a:schemeClr>
                </a:solidFill>
              </a:rPr>
              <a:t>RADIOLUMINESCENZA</a:t>
            </a:r>
          </a:p>
          <a:p>
            <a:pPr eaLnBrk="1" hangingPunct="1">
              <a:lnSpc>
                <a:spcPct val="40000"/>
              </a:lnSpc>
            </a:pPr>
            <a:endParaRPr lang="it-IT" altLang="it-IT" sz="2000" dirty="0"/>
          </a:p>
          <a:p>
            <a:pPr eaLnBrk="1" hangingPunct="1">
              <a:lnSpc>
                <a:spcPct val="40000"/>
              </a:lnSpc>
            </a:pPr>
            <a:endParaRPr lang="it-IT" altLang="it-IT" sz="2000" dirty="0"/>
          </a:p>
          <a:p>
            <a:pPr eaLnBrk="1" hangingPunct="1">
              <a:lnSpc>
                <a:spcPct val="40000"/>
              </a:lnSpc>
            </a:pPr>
            <a:endParaRPr lang="it-IT" altLang="it-IT" sz="2000" dirty="0"/>
          </a:p>
          <a:p>
            <a:pPr eaLnBrk="1" hangingPunct="1">
              <a:lnSpc>
                <a:spcPct val="120000"/>
              </a:lnSpc>
              <a:spcBef>
                <a:spcPct val="45000"/>
              </a:spcBef>
            </a:pPr>
            <a:endParaRPr lang="it-IT" altLang="it-IT" sz="2000" b="1" dirty="0"/>
          </a:p>
        </p:txBody>
      </p:sp>
      <p:sp>
        <p:nvSpPr>
          <p:cNvPr id="37892" name="Rectangle 4"/>
          <p:cNvSpPr>
            <a:spLocks noGrp="1" noChangeArrowheads="1"/>
          </p:cNvSpPr>
          <p:nvPr>
            <p:ph type="body" sz="half" idx="2"/>
          </p:nvPr>
        </p:nvSpPr>
        <p:spPr>
          <a:xfrm>
            <a:off x="4355976" y="1628800"/>
            <a:ext cx="5029200" cy="4114800"/>
          </a:xfrm>
        </p:spPr>
        <p:txBody>
          <a:bodyPr/>
          <a:lstStyle/>
          <a:p>
            <a:pPr eaLnBrk="1" hangingPunct="1">
              <a:lnSpc>
                <a:spcPct val="120000"/>
              </a:lnSpc>
              <a:buClr>
                <a:srgbClr val="FFFF99"/>
              </a:buClr>
            </a:pPr>
            <a:r>
              <a:rPr lang="it-IT" altLang="it-IT" sz="2000" b="1" dirty="0"/>
              <a:t>CAUSA</a:t>
            </a:r>
          </a:p>
          <a:p>
            <a:pPr eaLnBrk="1" hangingPunct="1"/>
            <a:r>
              <a:rPr lang="it-IT" altLang="it-IT" sz="2000" b="1" dirty="0">
                <a:solidFill>
                  <a:schemeClr val="bg2">
                    <a:lumMod val="40000"/>
                    <a:lumOff val="60000"/>
                  </a:schemeClr>
                </a:solidFill>
              </a:rPr>
              <a:t>Reazione chimica</a:t>
            </a:r>
          </a:p>
          <a:p>
            <a:pPr eaLnBrk="1" hangingPunct="1"/>
            <a:endParaRPr lang="it-IT" altLang="it-IT" sz="2000" b="1" dirty="0">
              <a:solidFill>
                <a:srgbClr val="002060"/>
              </a:solidFill>
            </a:endParaRPr>
          </a:p>
          <a:p>
            <a:pPr eaLnBrk="1" hangingPunct="1"/>
            <a:r>
              <a:rPr lang="it-IT" altLang="it-IT" sz="2400" b="1" dirty="0">
                <a:solidFill>
                  <a:schemeClr val="bg2">
                    <a:lumMod val="40000"/>
                    <a:lumOff val="60000"/>
                  </a:schemeClr>
                </a:solidFill>
              </a:rPr>
              <a:t>Reazione enzimatica</a:t>
            </a:r>
          </a:p>
          <a:p>
            <a:pPr eaLnBrk="1" hangingPunct="1"/>
            <a:endParaRPr lang="it-IT" altLang="it-IT" sz="2000" b="1" dirty="0"/>
          </a:p>
          <a:p>
            <a:pPr eaLnBrk="1" hangingPunct="1"/>
            <a:endParaRPr lang="it-IT" altLang="it-IT" sz="2000" b="1" dirty="0">
              <a:solidFill>
                <a:schemeClr val="bg2">
                  <a:lumMod val="40000"/>
                  <a:lumOff val="60000"/>
                </a:schemeClr>
              </a:solidFill>
            </a:endParaRPr>
          </a:p>
          <a:p>
            <a:pPr eaLnBrk="1" hangingPunct="1"/>
            <a:r>
              <a:rPr lang="it-IT" altLang="it-IT" sz="2000" b="1" dirty="0">
                <a:solidFill>
                  <a:srgbClr val="002060"/>
                </a:solidFill>
              </a:rPr>
              <a:t>Assorbimento luce UV-vis</a:t>
            </a:r>
          </a:p>
          <a:p>
            <a:pPr eaLnBrk="1" hangingPunct="1">
              <a:lnSpc>
                <a:spcPct val="70000"/>
              </a:lnSpc>
              <a:buFont typeface="Monotype Sorts"/>
              <a:buNone/>
            </a:pPr>
            <a:endParaRPr lang="it-IT" altLang="it-IT" sz="2000" dirty="0"/>
          </a:p>
          <a:p>
            <a:pPr eaLnBrk="1" hangingPunct="1">
              <a:lnSpc>
                <a:spcPct val="70000"/>
              </a:lnSpc>
              <a:buFont typeface="Monotype Sorts"/>
              <a:buNone/>
            </a:pPr>
            <a:endParaRPr lang="it-IT" altLang="it-IT" sz="2000" dirty="0"/>
          </a:p>
          <a:p>
            <a:pPr eaLnBrk="1" hangingPunct="1">
              <a:lnSpc>
                <a:spcPct val="70000"/>
              </a:lnSpc>
              <a:buFont typeface="Monotype Sorts"/>
              <a:buNone/>
            </a:pPr>
            <a:endParaRPr lang="it-IT" altLang="it-IT" sz="2000" dirty="0"/>
          </a:p>
          <a:p>
            <a:pPr eaLnBrk="1" hangingPunct="1">
              <a:lnSpc>
                <a:spcPct val="110000"/>
              </a:lnSpc>
            </a:pPr>
            <a:r>
              <a:rPr lang="it-IT" altLang="it-IT" sz="2000" dirty="0">
                <a:solidFill>
                  <a:schemeClr val="bg2">
                    <a:lumMod val="40000"/>
                    <a:lumOff val="60000"/>
                  </a:schemeClr>
                </a:solidFill>
              </a:rPr>
              <a:t>Corrente elettrica in gas ionizzato</a:t>
            </a:r>
          </a:p>
          <a:p>
            <a:pPr eaLnBrk="1" hangingPunct="1">
              <a:lnSpc>
                <a:spcPct val="110000"/>
              </a:lnSpc>
            </a:pPr>
            <a:endParaRPr lang="it-IT" altLang="it-IT" sz="2000" dirty="0">
              <a:solidFill>
                <a:schemeClr val="bg2">
                  <a:lumMod val="40000"/>
                  <a:lumOff val="60000"/>
                </a:schemeClr>
              </a:solidFill>
            </a:endParaRPr>
          </a:p>
          <a:p>
            <a:pPr eaLnBrk="1" hangingPunct="1">
              <a:spcBef>
                <a:spcPct val="10000"/>
              </a:spcBef>
            </a:pPr>
            <a:r>
              <a:rPr lang="it-IT" altLang="it-IT" sz="2000" dirty="0">
                <a:solidFill>
                  <a:schemeClr val="bg2">
                    <a:lumMod val="40000"/>
                    <a:lumOff val="60000"/>
                  </a:schemeClr>
                </a:solidFill>
              </a:rPr>
              <a:t>Materiale radioattivo incorporato nel “fosforo</a:t>
            </a:r>
            <a:r>
              <a:rPr lang="it-IT" altLang="it-IT" sz="2000" dirty="0"/>
              <a:t>”</a:t>
            </a:r>
          </a:p>
          <a:p>
            <a:pPr eaLnBrk="1" hangingPunct="1">
              <a:spcBef>
                <a:spcPct val="10000"/>
              </a:spcBef>
            </a:pPr>
            <a:endParaRPr lang="it-IT" altLang="it-IT" sz="2000" dirty="0"/>
          </a:p>
          <a:p>
            <a:pPr eaLnBrk="1" hangingPunct="1">
              <a:spcBef>
                <a:spcPct val="10000"/>
              </a:spcBef>
            </a:pPr>
            <a:endParaRPr lang="it-IT" altLang="it-IT" sz="2000" dirty="0"/>
          </a:p>
          <a:p>
            <a:pPr eaLnBrk="1" hangingPunct="1">
              <a:lnSpc>
                <a:spcPct val="60000"/>
              </a:lnSpc>
            </a:pPr>
            <a:endParaRPr lang="it-IT" altLang="it-IT" sz="2000" b="1" dirty="0"/>
          </a:p>
          <a:p>
            <a:pPr eaLnBrk="1" hangingPunct="1">
              <a:lnSpc>
                <a:spcPct val="60000"/>
              </a:lnSpc>
            </a:pPr>
            <a:endParaRPr lang="it-IT" altLang="it-IT" sz="2000" b="1" dirty="0"/>
          </a:p>
        </p:txBody>
      </p:sp>
    </p:spTree>
    <p:extLst>
      <p:ext uri="{BB962C8B-B14F-4D97-AF65-F5344CB8AC3E}">
        <p14:creationId xmlns:p14="http://schemas.microsoft.com/office/powerpoint/2010/main" val="33449408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4" name="Rectangle 6"/>
          <p:cNvSpPr>
            <a:spLocks noChangeArrowheads="1"/>
          </p:cNvSpPr>
          <p:nvPr/>
        </p:nvSpPr>
        <p:spPr bwMode="auto">
          <a:xfrm>
            <a:off x="6395864" y="423274"/>
            <a:ext cx="2514600" cy="762000"/>
          </a:xfrm>
          <a:prstGeom prst="rect">
            <a:avLst/>
          </a:prstGeom>
          <a:solidFill>
            <a:schemeClr val="accent1"/>
          </a:solidFill>
          <a:ln w="19050">
            <a:solidFill>
              <a:schemeClr val="tx1"/>
            </a:solidFill>
            <a:miter lim="800000"/>
          </a:ln>
          <a:effectLst>
            <a:outerShdw dist="35921" dir="2700000" algn="ctr" rotWithShape="0">
              <a:schemeClr val="bg2"/>
            </a:outerShdw>
          </a:effectLst>
        </p:spPr>
        <p:txBody>
          <a:bodyPr wrap="none" anchor="ctr"/>
          <a:lstStyle/>
          <a:p>
            <a:pPr algn="ctr">
              <a:defRPr/>
            </a:pPr>
            <a:r>
              <a:rPr lang="en-US" sz="3200" b="1" dirty="0">
                <a:latin typeface="Arial Narrow" panose="020B0606020202030204" pitchFamily="34" charset="0"/>
              </a:rPr>
              <a:t>Fluorescence</a:t>
            </a:r>
          </a:p>
        </p:txBody>
      </p:sp>
      <p:sp>
        <p:nvSpPr>
          <p:cNvPr id="39940" name="Text Box 10"/>
          <p:cNvSpPr txBox="1">
            <a:spLocks noChangeArrowheads="1"/>
          </p:cNvSpPr>
          <p:nvPr/>
        </p:nvSpPr>
        <p:spPr bwMode="auto">
          <a:xfrm>
            <a:off x="3645022" y="388285"/>
            <a:ext cx="29870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b="1" dirty="0">
                <a:solidFill>
                  <a:srgbClr val="92D050"/>
                </a:solidFill>
                <a:latin typeface="+mn-lt"/>
              </a:rPr>
              <a:t>Glows</a:t>
            </a:r>
            <a:r>
              <a:rPr lang="en-US" altLang="it-IT" sz="2000" b="1" dirty="0">
                <a:solidFill>
                  <a:srgbClr val="FF0000"/>
                </a:solidFill>
                <a:latin typeface="+mn-lt"/>
              </a:rPr>
              <a:t> </a:t>
            </a:r>
            <a:r>
              <a:rPr lang="en-US" altLang="it-IT" sz="2000" dirty="0">
                <a:solidFill>
                  <a:srgbClr val="FF0000"/>
                </a:solidFill>
                <a:latin typeface="+mn-lt"/>
              </a:rPr>
              <a:t>when you </a:t>
            </a:r>
            <a:r>
              <a:rPr lang="en-US" altLang="it-IT" b="1" dirty="0">
                <a:solidFill>
                  <a:srgbClr val="FF0000"/>
                </a:solidFill>
                <a:latin typeface="+mn-lt"/>
              </a:rPr>
              <a:t>shine light </a:t>
            </a:r>
            <a:r>
              <a:rPr lang="en-US" altLang="it-IT" sz="2000" dirty="0">
                <a:solidFill>
                  <a:srgbClr val="FF0000"/>
                </a:solidFill>
                <a:latin typeface="+mn-lt"/>
              </a:rPr>
              <a:t>on it</a:t>
            </a:r>
            <a:endParaRPr lang="en-US" altLang="it-IT" sz="2000" dirty="0">
              <a:latin typeface="+mn-lt"/>
            </a:endParaRPr>
          </a:p>
        </p:txBody>
      </p:sp>
      <p:sp>
        <p:nvSpPr>
          <p:cNvPr id="39944" name="Text Box 22"/>
          <p:cNvSpPr txBox="1">
            <a:spLocks noChangeArrowheads="1"/>
          </p:cNvSpPr>
          <p:nvPr/>
        </p:nvSpPr>
        <p:spPr bwMode="auto">
          <a:xfrm>
            <a:off x="2344593" y="1955464"/>
            <a:ext cx="57929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it-IT" sz="2000" b="1" dirty="0">
                <a:solidFill>
                  <a:srgbClr val="FF0000"/>
                </a:solidFill>
                <a:latin typeface="+mn-lt"/>
              </a:rPr>
              <a:t>Glow stops when you </a:t>
            </a:r>
            <a:r>
              <a:rPr lang="en-US" altLang="it-IT" sz="2000" b="1" dirty="0">
                <a:latin typeface="+mn-lt"/>
              </a:rPr>
              <a:t>turn off </a:t>
            </a:r>
            <a:r>
              <a:rPr lang="en-US" altLang="it-IT" sz="2000" b="1" dirty="0">
                <a:solidFill>
                  <a:srgbClr val="FF0000"/>
                </a:solidFill>
                <a:latin typeface="+mn-lt"/>
              </a:rPr>
              <a:t>the light</a:t>
            </a:r>
          </a:p>
        </p:txBody>
      </p:sp>
      <p:pic>
        <p:nvPicPr>
          <p:cNvPr id="165912" name="Picture 24" descr="coral1_wh_f"/>
          <p:cNvPicPr>
            <a:picLocks noChangeAspect="1" noChangeArrowheads="1"/>
          </p:cNvPicPr>
          <p:nvPr/>
        </p:nvPicPr>
        <p:blipFill>
          <a:blip r:embed="rId3"/>
          <a:srcRect l="2866" t="5588" r="12645" b="9927"/>
          <a:stretch>
            <a:fillRect/>
          </a:stretch>
        </p:blipFill>
        <p:spPr bwMode="auto">
          <a:xfrm>
            <a:off x="4201675" y="5067220"/>
            <a:ext cx="2133600" cy="1600200"/>
          </a:xfrm>
          <a:prstGeom prst="rect">
            <a:avLst/>
          </a:prstGeom>
          <a:noFill/>
          <a:effectLst>
            <a:outerShdw dist="107763" dir="2700000" algn="ctr" rotWithShape="0">
              <a:schemeClr val="bg2"/>
            </a:outerShdw>
          </a:effectLst>
        </p:spPr>
      </p:pic>
      <p:pic>
        <p:nvPicPr>
          <p:cNvPr id="165914" name="Picture 26" descr="r0093f"/>
          <p:cNvPicPr>
            <a:picLocks noChangeAspect="1" noChangeArrowheads="1"/>
          </p:cNvPicPr>
          <p:nvPr/>
        </p:nvPicPr>
        <p:blipFill>
          <a:blip r:embed="rId4"/>
          <a:srcRect l="22595" t="21370" r="24382" b="18971"/>
          <a:stretch>
            <a:fillRect/>
          </a:stretch>
        </p:blipFill>
        <p:spPr bwMode="auto">
          <a:xfrm>
            <a:off x="6563875" y="5079920"/>
            <a:ext cx="2116138" cy="1587500"/>
          </a:xfrm>
          <a:prstGeom prst="rect">
            <a:avLst/>
          </a:prstGeom>
          <a:noFill/>
          <a:effectLst>
            <a:outerShdw dist="107763" dir="2700000" algn="ctr" rotWithShape="0">
              <a:schemeClr val="bg2"/>
            </a:outerShdw>
          </a:effectLst>
        </p:spPr>
      </p:pic>
      <p:sp>
        <p:nvSpPr>
          <p:cNvPr id="39947" name="Text Box 29"/>
          <p:cNvSpPr txBox="1">
            <a:spLocks noChangeArrowheads="1"/>
          </p:cNvSpPr>
          <p:nvPr/>
        </p:nvSpPr>
        <p:spPr bwMode="auto">
          <a:xfrm>
            <a:off x="6204700" y="4119071"/>
            <a:ext cx="7938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000" dirty="0">
                <a:latin typeface="Arial Narrow" panose="020B0606020202030204" pitchFamily="34" charset="0"/>
              </a:rPr>
              <a:t>Corals</a:t>
            </a:r>
          </a:p>
        </p:txBody>
      </p:sp>
      <p:sp>
        <p:nvSpPr>
          <p:cNvPr id="39948" name="Text Box 30"/>
          <p:cNvSpPr txBox="1">
            <a:spLocks noChangeArrowheads="1"/>
          </p:cNvSpPr>
          <p:nvPr/>
        </p:nvSpPr>
        <p:spPr bwMode="auto">
          <a:xfrm>
            <a:off x="2487315" y="4144023"/>
            <a:ext cx="9332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000" dirty="0">
                <a:latin typeface="Arial Narrow" panose="020B0606020202030204" pitchFamily="34" charset="0"/>
              </a:rPr>
              <a:t>Jellyfish</a:t>
            </a:r>
          </a:p>
        </p:txBody>
      </p:sp>
      <p:pic>
        <p:nvPicPr>
          <p:cNvPr id="39949" name="Immagine 15" descr="35-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39017" y="5082850"/>
            <a:ext cx="2190278" cy="167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2">
            <a:extLst>
              <a:ext uri="{FF2B5EF4-FFF2-40B4-BE49-F238E27FC236}">
                <a16:creationId xmlns:a16="http://schemas.microsoft.com/office/drawing/2014/main" id="{4583C13D-93CB-EBE4-C09A-86DB4F4802A1}"/>
              </a:ext>
            </a:extLst>
          </p:cNvPr>
          <p:cNvSpPr>
            <a:spLocks noChangeArrowheads="1"/>
          </p:cNvSpPr>
          <p:nvPr/>
        </p:nvSpPr>
        <p:spPr bwMode="auto">
          <a:xfrm>
            <a:off x="88537" y="410100"/>
            <a:ext cx="2987083" cy="707971"/>
          </a:xfrm>
          <a:prstGeom prst="rect">
            <a:avLst/>
          </a:prstGeom>
          <a:solidFill>
            <a:schemeClr val="accent1"/>
          </a:solidFill>
          <a:ln w="19050">
            <a:solidFill>
              <a:schemeClr val="tx1"/>
            </a:solidFill>
            <a:miter lim="800000"/>
          </a:ln>
          <a:effectLst>
            <a:outerShdw dist="35921" dir="2700000" algn="ctr" rotWithShape="0">
              <a:schemeClr val="bg2"/>
            </a:outerShdw>
          </a:effectLst>
        </p:spPr>
        <p:txBody>
          <a:bodyPr wrap="none" anchor="ctr"/>
          <a:lstStyle/>
          <a:p>
            <a:pPr algn="ctr">
              <a:defRPr/>
            </a:pPr>
            <a:r>
              <a:rPr lang="en-US" sz="3200" dirty="0">
                <a:latin typeface="Arial Narrow" panose="020B0606020202030204" pitchFamily="34" charset="0"/>
              </a:rPr>
              <a:t>Luminescence</a:t>
            </a:r>
          </a:p>
        </p:txBody>
      </p:sp>
      <p:pic>
        <p:nvPicPr>
          <p:cNvPr id="7" name="Picture 2" descr="r0093v">
            <a:extLst>
              <a:ext uri="{FF2B5EF4-FFF2-40B4-BE49-F238E27FC236}">
                <a16:creationId xmlns:a16="http://schemas.microsoft.com/office/drawing/2014/main" id="{95DD2C42-B14F-787B-80B6-3B9B3A9C77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3665" t="25194" r="22003" b="13675"/>
          <a:stretch>
            <a:fillRect/>
          </a:stretch>
        </p:blipFill>
        <p:spPr bwMode="auto">
          <a:xfrm>
            <a:off x="6757205" y="2511172"/>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oral1_wh_v">
            <a:extLst>
              <a:ext uri="{FF2B5EF4-FFF2-40B4-BE49-F238E27FC236}">
                <a16:creationId xmlns:a16="http://schemas.microsoft.com/office/drawing/2014/main" id="{614E1D7B-5204-F3A3-0D24-7D9169B0D2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5385" t="5588" r="137" b="10240"/>
          <a:stretch>
            <a:fillRect/>
          </a:stretch>
        </p:blipFill>
        <p:spPr bwMode="auto">
          <a:xfrm>
            <a:off x="4144463" y="2399200"/>
            <a:ext cx="2126133" cy="158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a:extLst>
              <a:ext uri="{FF2B5EF4-FFF2-40B4-BE49-F238E27FC236}">
                <a16:creationId xmlns:a16="http://schemas.microsoft.com/office/drawing/2014/main" id="{FDF39565-0D78-53BD-3A46-D61A30DA5DFE}"/>
              </a:ext>
            </a:extLst>
          </p:cNvPr>
          <p:cNvPicPr>
            <a:picLocks noChangeAspect="1"/>
          </p:cNvPicPr>
          <p:nvPr/>
        </p:nvPicPr>
        <p:blipFill rotWithShape="1">
          <a:blip r:embed="rId8"/>
          <a:srcRect r="22645" b="-291"/>
          <a:stretch/>
        </p:blipFill>
        <p:spPr>
          <a:xfrm>
            <a:off x="1822364" y="2397123"/>
            <a:ext cx="1938890" cy="1673470"/>
          </a:xfrm>
          <a:prstGeom prst="rect">
            <a:avLst/>
          </a:prstGeom>
        </p:spPr>
      </p:pic>
      <p:pic>
        <p:nvPicPr>
          <p:cNvPr id="6" name="Immagine 5">
            <a:extLst>
              <a:ext uri="{FF2B5EF4-FFF2-40B4-BE49-F238E27FC236}">
                <a16:creationId xmlns:a16="http://schemas.microsoft.com/office/drawing/2014/main" id="{907E541D-2B2C-C475-89FC-3CA783AC872F}"/>
              </a:ext>
            </a:extLst>
          </p:cNvPr>
          <p:cNvPicPr>
            <a:picLocks noChangeAspect="1"/>
          </p:cNvPicPr>
          <p:nvPr/>
        </p:nvPicPr>
        <p:blipFill rotWithShape="1">
          <a:blip r:embed="rId9"/>
          <a:srcRect l="-5092" t="308" r="5092" b="50700"/>
          <a:stretch/>
        </p:blipFill>
        <p:spPr>
          <a:xfrm>
            <a:off x="-158165" y="5149991"/>
            <a:ext cx="1768582" cy="866465"/>
          </a:xfrm>
          <a:prstGeom prst="rect">
            <a:avLst/>
          </a:prstGeom>
        </p:spPr>
      </p:pic>
      <p:pic>
        <p:nvPicPr>
          <p:cNvPr id="8" name="Immagine 7">
            <a:extLst>
              <a:ext uri="{FF2B5EF4-FFF2-40B4-BE49-F238E27FC236}">
                <a16:creationId xmlns:a16="http://schemas.microsoft.com/office/drawing/2014/main" id="{9690F38E-7AC9-7FAC-F170-8C5B767F5519}"/>
              </a:ext>
            </a:extLst>
          </p:cNvPr>
          <p:cNvPicPr>
            <a:picLocks noChangeAspect="1"/>
          </p:cNvPicPr>
          <p:nvPr/>
        </p:nvPicPr>
        <p:blipFill rotWithShape="1">
          <a:blip r:embed="rId9"/>
          <a:srcRect t="50883" b="10931"/>
          <a:stretch/>
        </p:blipFill>
        <p:spPr>
          <a:xfrm>
            <a:off x="14396" y="2721029"/>
            <a:ext cx="1854005" cy="707971"/>
          </a:xfrm>
          <a:prstGeom prst="rect">
            <a:avLst/>
          </a:prstGeom>
        </p:spPr>
      </p:pic>
      <p:sp>
        <p:nvSpPr>
          <p:cNvPr id="11" name="Saetta 10">
            <a:extLst>
              <a:ext uri="{FF2B5EF4-FFF2-40B4-BE49-F238E27FC236}">
                <a16:creationId xmlns:a16="http://schemas.microsoft.com/office/drawing/2014/main" id="{BD194E19-9BF9-7B66-0F0E-0C89E350293B}"/>
              </a:ext>
            </a:extLst>
          </p:cNvPr>
          <p:cNvSpPr/>
          <p:nvPr/>
        </p:nvSpPr>
        <p:spPr bwMode="auto">
          <a:xfrm>
            <a:off x="7598517" y="4566472"/>
            <a:ext cx="445765" cy="666086"/>
          </a:xfrm>
          <a:prstGeom prst="lightningBolt">
            <a:avLst/>
          </a:prstGeom>
          <a:solidFill>
            <a:srgbClr val="00B05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12" name="Saetta 11">
            <a:extLst>
              <a:ext uri="{FF2B5EF4-FFF2-40B4-BE49-F238E27FC236}">
                <a16:creationId xmlns:a16="http://schemas.microsoft.com/office/drawing/2014/main" id="{265CE2DA-C177-E291-9073-BCF81225E27B}"/>
              </a:ext>
            </a:extLst>
          </p:cNvPr>
          <p:cNvSpPr/>
          <p:nvPr/>
        </p:nvSpPr>
        <p:spPr bwMode="auto">
          <a:xfrm>
            <a:off x="5311441" y="4594690"/>
            <a:ext cx="445765" cy="666086"/>
          </a:xfrm>
          <a:prstGeom prst="lightningBolt">
            <a:avLst/>
          </a:prstGeom>
          <a:solidFill>
            <a:srgbClr val="00B05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13" name="Saetta 12">
            <a:extLst>
              <a:ext uri="{FF2B5EF4-FFF2-40B4-BE49-F238E27FC236}">
                <a16:creationId xmlns:a16="http://schemas.microsoft.com/office/drawing/2014/main" id="{E47D9A9E-FF45-600F-2B7F-5A4D03DCE654}"/>
              </a:ext>
            </a:extLst>
          </p:cNvPr>
          <p:cNvSpPr/>
          <p:nvPr/>
        </p:nvSpPr>
        <p:spPr bwMode="auto">
          <a:xfrm>
            <a:off x="2017231" y="4269097"/>
            <a:ext cx="445765" cy="666086"/>
          </a:xfrm>
          <a:prstGeom prst="lightningBolt">
            <a:avLst/>
          </a:prstGeom>
          <a:solidFill>
            <a:srgbClr val="00B05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51924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9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59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Rectangle 4"/>
          <p:cNvSpPr>
            <a:spLocks noChangeArrowheads="1"/>
          </p:cNvSpPr>
          <p:nvPr/>
        </p:nvSpPr>
        <p:spPr bwMode="auto">
          <a:xfrm>
            <a:off x="282013" y="1418029"/>
            <a:ext cx="3253105" cy="1035685"/>
          </a:xfrm>
          <a:prstGeom prst="rect">
            <a:avLst/>
          </a:prstGeom>
          <a:solidFill>
            <a:schemeClr val="accent1"/>
          </a:solidFill>
          <a:ln w="19050">
            <a:solidFill>
              <a:schemeClr val="tx1"/>
            </a:solidFill>
            <a:miter lim="800000"/>
          </a:ln>
          <a:effectLst>
            <a:outerShdw dist="35921" dir="2700000" algn="ctr" rotWithShape="0">
              <a:schemeClr val="bg2"/>
            </a:outerShdw>
          </a:effectLst>
        </p:spPr>
        <p:txBody>
          <a:bodyPr wrap="none" anchor="ctr"/>
          <a:lstStyle/>
          <a:p>
            <a:pPr algn="ctr">
              <a:defRPr/>
            </a:pPr>
            <a:r>
              <a:rPr lang="en-US" sz="3200" b="1" dirty="0">
                <a:latin typeface="Arial Narrow" panose="020B0606020202030204" pitchFamily="34" charset="0"/>
              </a:rPr>
              <a:t>Phosphorescence</a:t>
            </a:r>
          </a:p>
        </p:txBody>
      </p:sp>
      <p:sp>
        <p:nvSpPr>
          <p:cNvPr id="174088" name="Rectangle 8"/>
          <p:cNvSpPr>
            <a:spLocks noChangeArrowheads="1"/>
          </p:cNvSpPr>
          <p:nvPr/>
        </p:nvSpPr>
        <p:spPr bwMode="auto">
          <a:xfrm>
            <a:off x="3204998" y="188640"/>
            <a:ext cx="2514600" cy="762000"/>
          </a:xfrm>
          <a:prstGeom prst="rect">
            <a:avLst/>
          </a:prstGeom>
          <a:solidFill>
            <a:schemeClr val="accent1"/>
          </a:solidFill>
          <a:ln w="19050">
            <a:solidFill>
              <a:schemeClr val="tx1"/>
            </a:solidFill>
            <a:miter lim="800000"/>
          </a:ln>
          <a:effectLst>
            <a:outerShdw dist="35921" dir="2700000" algn="ctr" rotWithShape="0">
              <a:schemeClr val="bg2"/>
            </a:outerShdw>
          </a:effectLst>
        </p:spPr>
        <p:txBody>
          <a:bodyPr wrap="none" anchor="ctr"/>
          <a:lstStyle/>
          <a:p>
            <a:pPr algn="ctr">
              <a:defRPr/>
            </a:pPr>
            <a:r>
              <a:rPr lang="en-US" b="1" dirty="0">
                <a:latin typeface="Arial Narrow" panose="020B0606020202030204" pitchFamily="34" charset="0"/>
              </a:rPr>
              <a:t>Luminescence</a:t>
            </a:r>
          </a:p>
        </p:txBody>
      </p:sp>
      <p:sp>
        <p:nvSpPr>
          <p:cNvPr id="2059" name="Text Box 10"/>
          <p:cNvSpPr txBox="1">
            <a:spLocks noChangeArrowheads="1"/>
          </p:cNvSpPr>
          <p:nvPr/>
        </p:nvSpPr>
        <p:spPr bwMode="auto">
          <a:xfrm>
            <a:off x="1658706" y="6165304"/>
            <a:ext cx="57750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it-IT" sz="2000" b="1" dirty="0">
                <a:solidFill>
                  <a:srgbClr val="92D050"/>
                </a:solidFill>
                <a:latin typeface="+mn-lt"/>
              </a:rPr>
              <a:t>Glows</a:t>
            </a:r>
            <a:r>
              <a:rPr lang="en-US" altLang="it-IT" sz="2000" b="1" dirty="0">
                <a:solidFill>
                  <a:srgbClr val="FF0000"/>
                </a:solidFill>
                <a:latin typeface="+mn-lt"/>
              </a:rPr>
              <a:t> continues when you </a:t>
            </a:r>
            <a:r>
              <a:rPr lang="en-US" altLang="it-IT" sz="2000" b="1" dirty="0">
                <a:latin typeface="+mn-lt"/>
              </a:rPr>
              <a:t>turn off </a:t>
            </a:r>
            <a:r>
              <a:rPr lang="en-US" altLang="it-IT" sz="2000" b="1" dirty="0">
                <a:solidFill>
                  <a:srgbClr val="FF0000"/>
                </a:solidFill>
                <a:latin typeface="+mn-lt"/>
              </a:rPr>
              <a:t>the light</a:t>
            </a:r>
          </a:p>
        </p:txBody>
      </p:sp>
      <p:sp>
        <p:nvSpPr>
          <p:cNvPr id="2062" name="Segnaposto numero diapositiva 13"/>
          <p:cNvSpPr>
            <a:spLocks noGrp="1"/>
          </p:cNvSpPr>
          <p:nvPr>
            <p:ph type="sldNum" sz="quarter" idx="12"/>
          </p:nvPr>
        </p:nvSpPr>
        <p:spPr>
          <a:xfrm>
            <a:off x="5220072" y="493420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F2B4E71-6E48-4480-ADB1-08A4938761E6}" type="slidenum">
              <a:rPr lang="en-US" altLang="it-IT" sz="1400">
                <a:latin typeface="Arial Narrow" panose="020B0606020202030204" pitchFamily="34" charset="0"/>
              </a:rPr>
              <a:t>39</a:t>
            </a:fld>
            <a:endParaRPr lang="en-US" altLang="it-IT" sz="1400">
              <a:latin typeface="Arial Narrow" panose="020B0606020202030204" pitchFamily="34" charset="0"/>
            </a:endParaRPr>
          </a:p>
        </p:txBody>
      </p:sp>
      <p:sp>
        <p:nvSpPr>
          <p:cNvPr id="2" name="Saetta 1">
            <a:extLst>
              <a:ext uri="{FF2B5EF4-FFF2-40B4-BE49-F238E27FC236}">
                <a16:creationId xmlns:a16="http://schemas.microsoft.com/office/drawing/2014/main" id="{DDDEAB24-A8D5-29AB-B5F7-E3F83D8806CC}"/>
              </a:ext>
            </a:extLst>
          </p:cNvPr>
          <p:cNvSpPr/>
          <p:nvPr/>
        </p:nvSpPr>
        <p:spPr bwMode="auto">
          <a:xfrm>
            <a:off x="3815777" y="1434287"/>
            <a:ext cx="504056" cy="913250"/>
          </a:xfrm>
          <a:prstGeom prst="lightningBolt">
            <a:avLst/>
          </a:prstGeom>
          <a:solidFill>
            <a:srgbClr val="00B05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pic>
        <p:nvPicPr>
          <p:cNvPr id="3" name="Immagine 2">
            <a:extLst>
              <a:ext uri="{FF2B5EF4-FFF2-40B4-BE49-F238E27FC236}">
                <a16:creationId xmlns:a16="http://schemas.microsoft.com/office/drawing/2014/main" id="{7808EB4E-EBFE-EAA6-7DB8-61F72E9C6778}"/>
              </a:ext>
            </a:extLst>
          </p:cNvPr>
          <p:cNvPicPr>
            <a:picLocks noChangeAspect="1"/>
          </p:cNvPicPr>
          <p:nvPr/>
        </p:nvPicPr>
        <p:blipFill rotWithShape="1">
          <a:blip r:embed="rId3"/>
          <a:srcRect l="3419" t="19551" r="6580" b="23789"/>
          <a:stretch/>
        </p:blipFill>
        <p:spPr>
          <a:xfrm>
            <a:off x="4516096" y="2948574"/>
            <a:ext cx="3981320" cy="1985634"/>
          </a:xfrm>
          <a:prstGeom prst="rect">
            <a:avLst/>
          </a:prstGeom>
        </p:spPr>
      </p:pic>
      <p:pic>
        <p:nvPicPr>
          <p:cNvPr id="4" name="Immagine 3">
            <a:extLst>
              <a:ext uri="{FF2B5EF4-FFF2-40B4-BE49-F238E27FC236}">
                <a16:creationId xmlns:a16="http://schemas.microsoft.com/office/drawing/2014/main" id="{506D2B27-5BCF-6A70-98B1-0814FD78DA1B}"/>
              </a:ext>
            </a:extLst>
          </p:cNvPr>
          <p:cNvPicPr>
            <a:picLocks noChangeAspect="1"/>
          </p:cNvPicPr>
          <p:nvPr/>
        </p:nvPicPr>
        <p:blipFill rotWithShape="1">
          <a:blip r:embed="rId4"/>
          <a:srcRect t="26073"/>
          <a:stretch/>
        </p:blipFill>
        <p:spPr>
          <a:xfrm>
            <a:off x="259228" y="2967592"/>
            <a:ext cx="4092586" cy="1891922"/>
          </a:xfrm>
          <a:prstGeom prst="rect">
            <a:avLst/>
          </a:prstGeom>
        </p:spPr>
      </p:pic>
      <p:sp>
        <p:nvSpPr>
          <p:cNvPr id="5" name="Text Box 10">
            <a:extLst>
              <a:ext uri="{FF2B5EF4-FFF2-40B4-BE49-F238E27FC236}">
                <a16:creationId xmlns:a16="http://schemas.microsoft.com/office/drawing/2014/main" id="{57B94518-1FA3-961C-E724-E3C849DB6F11}"/>
              </a:ext>
            </a:extLst>
          </p:cNvPr>
          <p:cNvSpPr txBox="1">
            <a:spLocks noChangeArrowheads="1"/>
          </p:cNvSpPr>
          <p:nvPr/>
        </p:nvSpPr>
        <p:spPr bwMode="auto">
          <a:xfrm>
            <a:off x="4516096" y="1628976"/>
            <a:ext cx="45236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b="1" dirty="0">
                <a:solidFill>
                  <a:srgbClr val="92D050"/>
                </a:solidFill>
                <a:latin typeface="+mn-lt"/>
              </a:rPr>
              <a:t>Glows</a:t>
            </a:r>
            <a:r>
              <a:rPr lang="en-US" altLang="it-IT" sz="2000" b="1" dirty="0">
                <a:solidFill>
                  <a:srgbClr val="FF0000"/>
                </a:solidFill>
                <a:latin typeface="+mn-lt"/>
              </a:rPr>
              <a:t> </a:t>
            </a:r>
            <a:r>
              <a:rPr lang="en-US" altLang="it-IT" sz="2000" dirty="0">
                <a:solidFill>
                  <a:srgbClr val="FF0000"/>
                </a:solidFill>
                <a:latin typeface="+mn-lt"/>
              </a:rPr>
              <a:t>when you </a:t>
            </a:r>
            <a:r>
              <a:rPr lang="en-US" altLang="it-IT" b="1" dirty="0">
                <a:solidFill>
                  <a:srgbClr val="FF0000"/>
                </a:solidFill>
                <a:latin typeface="+mn-lt"/>
              </a:rPr>
              <a:t>shine light </a:t>
            </a:r>
            <a:r>
              <a:rPr lang="en-US" altLang="it-IT" sz="2000" dirty="0">
                <a:solidFill>
                  <a:srgbClr val="FF0000"/>
                </a:solidFill>
                <a:latin typeface="+mn-lt"/>
              </a:rPr>
              <a:t>on it</a:t>
            </a:r>
            <a:endParaRPr lang="en-US" altLang="it-IT" sz="2000" dirty="0">
              <a:latin typeface="+mn-lt"/>
            </a:endParaRPr>
          </a:p>
        </p:txBody>
      </p:sp>
      <p:pic>
        <p:nvPicPr>
          <p:cNvPr id="6" name="Immagine 5">
            <a:extLst>
              <a:ext uri="{FF2B5EF4-FFF2-40B4-BE49-F238E27FC236}">
                <a16:creationId xmlns:a16="http://schemas.microsoft.com/office/drawing/2014/main" id="{ABF02C7C-0D56-6FE9-07AB-92F343255B12}"/>
              </a:ext>
            </a:extLst>
          </p:cNvPr>
          <p:cNvPicPr>
            <a:picLocks noChangeAspect="1"/>
          </p:cNvPicPr>
          <p:nvPr/>
        </p:nvPicPr>
        <p:blipFill rotWithShape="1">
          <a:blip r:embed="rId5"/>
          <a:srcRect l="-5092" t="308" r="5092" b="50700"/>
          <a:stretch/>
        </p:blipFill>
        <p:spPr>
          <a:xfrm>
            <a:off x="1444123" y="4958175"/>
            <a:ext cx="1768582" cy="866465"/>
          </a:xfrm>
          <a:prstGeom prst="rect">
            <a:avLst/>
          </a:prstGeom>
        </p:spPr>
      </p:pic>
      <p:pic>
        <p:nvPicPr>
          <p:cNvPr id="7" name="Immagine 6">
            <a:extLst>
              <a:ext uri="{FF2B5EF4-FFF2-40B4-BE49-F238E27FC236}">
                <a16:creationId xmlns:a16="http://schemas.microsoft.com/office/drawing/2014/main" id="{9EC536C8-5CC5-7827-A747-E977ED93E7C0}"/>
              </a:ext>
            </a:extLst>
          </p:cNvPr>
          <p:cNvPicPr>
            <a:picLocks noChangeAspect="1"/>
          </p:cNvPicPr>
          <p:nvPr/>
        </p:nvPicPr>
        <p:blipFill rotWithShape="1">
          <a:blip r:embed="rId5"/>
          <a:srcRect t="50883" b="10931"/>
          <a:stretch/>
        </p:blipFill>
        <p:spPr>
          <a:xfrm>
            <a:off x="5579753" y="4958175"/>
            <a:ext cx="1854005" cy="707971"/>
          </a:xfrm>
          <a:prstGeom prst="rect">
            <a:avLst/>
          </a:prstGeom>
        </p:spPr>
      </p:pic>
    </p:spTree>
    <p:extLst>
      <p:ext uri="{BB962C8B-B14F-4D97-AF65-F5344CB8AC3E}">
        <p14:creationId xmlns:p14="http://schemas.microsoft.com/office/powerpoint/2010/main" val="236420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8924" y="182651"/>
            <a:ext cx="7772400" cy="168914"/>
          </a:xfrm>
        </p:spPr>
        <p:txBody>
          <a:bodyPr/>
          <a:lstStyle/>
          <a:p>
            <a:pPr eaLnBrk="1" hangingPunct="1"/>
            <a:r>
              <a:rPr lang="it-IT" altLang="it-IT" sz="3200" b="1" dirty="0">
                <a:latin typeface="Arial Narrow" panose="020B0606020202030204" pitchFamily="34" charset="0"/>
              </a:rPr>
              <a:t>Diversi tipi di </a:t>
            </a:r>
            <a:r>
              <a:rPr lang="it-IT" altLang="it-IT" sz="3200" b="1" dirty="0">
                <a:latin typeface="+mn-lt"/>
              </a:rPr>
              <a:t>LUMINESCENZA</a:t>
            </a:r>
          </a:p>
        </p:txBody>
      </p:sp>
      <p:sp>
        <p:nvSpPr>
          <p:cNvPr id="37891" name="Rectangle 3"/>
          <p:cNvSpPr>
            <a:spLocks noGrp="1" noChangeArrowheads="1"/>
          </p:cNvSpPr>
          <p:nvPr>
            <p:ph type="body" sz="half" idx="1"/>
          </p:nvPr>
        </p:nvSpPr>
        <p:spPr>
          <a:xfrm>
            <a:off x="319550" y="732817"/>
            <a:ext cx="4648200" cy="1026160"/>
          </a:xfrm>
        </p:spPr>
        <p:txBody>
          <a:bodyPr/>
          <a:lstStyle/>
          <a:p>
            <a:pPr eaLnBrk="1" hangingPunct="1">
              <a:lnSpc>
                <a:spcPct val="120000"/>
              </a:lnSpc>
              <a:spcBef>
                <a:spcPct val="35000"/>
              </a:spcBef>
            </a:pPr>
            <a:r>
              <a:rPr lang="it-IT" altLang="it-IT" sz="2400" b="1" dirty="0">
                <a:solidFill>
                  <a:schemeClr val="accent2">
                    <a:lumMod val="75000"/>
                  </a:schemeClr>
                </a:solidFill>
                <a:latin typeface="Arial Narrow" panose="020B0606020202030204" pitchFamily="34" charset="0"/>
              </a:rPr>
              <a:t>CHEMILUMINESCENZA</a:t>
            </a:r>
          </a:p>
        </p:txBody>
      </p:sp>
      <p:sp>
        <p:nvSpPr>
          <p:cNvPr id="37892" name="Rectangle 4"/>
          <p:cNvSpPr>
            <a:spLocks noGrp="1" noChangeArrowheads="1"/>
          </p:cNvSpPr>
          <p:nvPr>
            <p:ph type="body" sz="half" idx="2"/>
          </p:nvPr>
        </p:nvSpPr>
        <p:spPr>
          <a:xfrm>
            <a:off x="4864010" y="351565"/>
            <a:ext cx="3960440" cy="1160489"/>
          </a:xfrm>
        </p:spPr>
        <p:txBody>
          <a:bodyPr/>
          <a:lstStyle/>
          <a:p>
            <a:pPr eaLnBrk="1" hangingPunct="1">
              <a:lnSpc>
                <a:spcPct val="60000"/>
              </a:lnSpc>
            </a:pPr>
            <a:endParaRPr lang="it-IT" altLang="it-IT" sz="2000" b="1" dirty="0">
              <a:latin typeface="Arial Narrow" panose="020B0606020202030204" pitchFamily="34" charset="0"/>
            </a:endParaRPr>
          </a:p>
          <a:p>
            <a:pPr eaLnBrk="1" hangingPunct="1">
              <a:lnSpc>
                <a:spcPct val="140000"/>
              </a:lnSpc>
            </a:pPr>
            <a:r>
              <a:rPr lang="it-IT" altLang="it-IT" sz="2400" b="1" dirty="0">
                <a:solidFill>
                  <a:schemeClr val="accent2">
                    <a:lumMod val="75000"/>
                  </a:schemeClr>
                </a:solidFill>
                <a:latin typeface="Arial Narrow" panose="020B0606020202030204" pitchFamily="34" charset="0"/>
              </a:rPr>
              <a:t>Reazione chimica</a:t>
            </a:r>
          </a:p>
        </p:txBody>
      </p:sp>
      <p:pic>
        <p:nvPicPr>
          <p:cNvPr id="5" name="Immagine 4">
            <a:extLst>
              <a:ext uri="{FF2B5EF4-FFF2-40B4-BE49-F238E27FC236}">
                <a16:creationId xmlns:a16="http://schemas.microsoft.com/office/drawing/2014/main" id="{98C981A8-BDC2-A2A1-7A0B-1A30C5C69B37}"/>
              </a:ext>
            </a:extLst>
          </p:cNvPr>
          <p:cNvPicPr>
            <a:picLocks noChangeAspect="1"/>
          </p:cNvPicPr>
          <p:nvPr/>
        </p:nvPicPr>
        <p:blipFill>
          <a:blip r:embed="rId2"/>
          <a:stretch>
            <a:fillRect/>
          </a:stretch>
        </p:blipFill>
        <p:spPr>
          <a:xfrm>
            <a:off x="1115616" y="4462946"/>
            <a:ext cx="6749819" cy="2238237"/>
          </a:xfrm>
          <a:prstGeom prst="rect">
            <a:avLst/>
          </a:prstGeom>
        </p:spPr>
      </p:pic>
      <p:pic>
        <p:nvPicPr>
          <p:cNvPr id="1026" name="Picture 2" descr="How glow store sticks work">
            <a:extLst>
              <a:ext uri="{FF2B5EF4-FFF2-40B4-BE49-F238E27FC236}">
                <a16:creationId xmlns:a16="http://schemas.microsoft.com/office/drawing/2014/main" id="{B8F5B999-A24C-65F2-687F-20A3EC465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634" y="1512054"/>
            <a:ext cx="3131781" cy="260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761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88268" y="247943"/>
            <a:ext cx="8488188" cy="1008112"/>
          </a:xfrm>
        </p:spPr>
        <p:txBody>
          <a:bodyPr/>
          <a:lstStyle/>
          <a:p>
            <a:pPr eaLnBrk="1" hangingPunct="1"/>
            <a:r>
              <a:rPr lang="en-US" altLang="it-IT" sz="3200" b="1" dirty="0">
                <a:latin typeface="Arial Narrow" panose="020B0606020202030204" pitchFamily="34" charset="0"/>
              </a:rPr>
              <a:t>Fluorescence and phosphorescence</a:t>
            </a:r>
          </a:p>
        </p:txBody>
      </p:sp>
      <p:sp>
        <p:nvSpPr>
          <p:cNvPr id="40963" name="Rectangle 3"/>
          <p:cNvSpPr>
            <a:spLocks noGrp="1" noChangeArrowheads="1"/>
          </p:cNvSpPr>
          <p:nvPr>
            <p:ph type="body" idx="1"/>
          </p:nvPr>
        </p:nvSpPr>
        <p:spPr>
          <a:xfrm>
            <a:off x="755015" y="1844675"/>
            <a:ext cx="7871460" cy="4196715"/>
          </a:xfrm>
        </p:spPr>
        <p:txBody>
          <a:bodyPr/>
          <a:lstStyle/>
          <a:p>
            <a:pPr eaLnBrk="1" hangingPunct="1">
              <a:lnSpc>
                <a:spcPct val="90000"/>
              </a:lnSpc>
            </a:pPr>
            <a:r>
              <a:rPr lang="en-US" altLang="it-IT" sz="2000" dirty="0">
                <a:cs typeface="+mn-lt"/>
                <a:sym typeface="+mn-ea"/>
              </a:rPr>
              <a:t>In</a:t>
            </a:r>
            <a:r>
              <a:rPr lang="en-US" altLang="it-IT" sz="2000" b="1" dirty="0">
                <a:cs typeface="+mn-lt"/>
                <a:sym typeface="+mn-ea"/>
              </a:rPr>
              <a:t> </a:t>
            </a:r>
            <a:r>
              <a:rPr lang="en-US" altLang="it-IT" sz="2400" b="1" dirty="0">
                <a:solidFill>
                  <a:srgbClr val="FF0000"/>
                </a:solidFill>
                <a:cs typeface="+mn-lt"/>
                <a:sym typeface="+mn-ea"/>
              </a:rPr>
              <a:t>phosphorescence</a:t>
            </a:r>
            <a:r>
              <a:rPr lang="en-US" altLang="it-IT" sz="2400" dirty="0">
                <a:cs typeface="+mn-lt"/>
                <a:sym typeface="+mn-ea"/>
              </a:rPr>
              <a:t> </a:t>
            </a:r>
            <a:r>
              <a:rPr lang="en-US" altLang="it-IT" sz="2000" dirty="0">
                <a:cs typeface="+mn-lt"/>
                <a:sym typeface="+mn-ea"/>
              </a:rPr>
              <a:t>the light is re-emitted </a:t>
            </a:r>
            <a:r>
              <a:rPr lang="en-US" altLang="it-IT" sz="2000" b="1" dirty="0">
                <a:cs typeface="+mn-lt"/>
                <a:sym typeface="+mn-ea"/>
              </a:rPr>
              <a:t>over a longer time period</a:t>
            </a:r>
            <a:endParaRPr lang="en-US" altLang="it-IT" sz="2000" b="1" dirty="0">
              <a:cs typeface="+mn-lt"/>
            </a:endParaRPr>
          </a:p>
          <a:p>
            <a:pPr eaLnBrk="1" hangingPunct="1">
              <a:lnSpc>
                <a:spcPct val="90000"/>
              </a:lnSpc>
            </a:pPr>
            <a:endParaRPr lang="en-US" altLang="it-IT" sz="2000" b="1" dirty="0">
              <a:cs typeface="+mn-lt"/>
            </a:endParaRPr>
          </a:p>
          <a:p>
            <a:pPr eaLnBrk="1" hangingPunct="1">
              <a:lnSpc>
                <a:spcPct val="90000"/>
              </a:lnSpc>
            </a:pPr>
            <a:endParaRPr lang="en-US" altLang="it-IT" sz="2000" b="1" dirty="0">
              <a:cs typeface="+mn-lt"/>
            </a:endParaRPr>
          </a:p>
          <a:p>
            <a:pPr eaLnBrk="1" hangingPunct="1">
              <a:lnSpc>
                <a:spcPct val="90000"/>
              </a:lnSpc>
            </a:pPr>
            <a:r>
              <a:rPr lang="en-US" altLang="it-IT" sz="2000" dirty="0">
                <a:cs typeface="+mn-lt"/>
                <a:sym typeface="+mn-ea"/>
              </a:rPr>
              <a:t>In </a:t>
            </a:r>
            <a:r>
              <a:rPr lang="en-US" altLang="it-IT" sz="2400" b="1" dirty="0">
                <a:solidFill>
                  <a:srgbClr val="00B050"/>
                </a:solidFill>
                <a:cs typeface="+mn-lt"/>
                <a:sym typeface="+mn-ea"/>
              </a:rPr>
              <a:t>fluorescence</a:t>
            </a:r>
            <a:r>
              <a:rPr lang="en-US" altLang="it-IT" sz="2000" dirty="0">
                <a:cs typeface="+mn-lt"/>
                <a:sym typeface="+mn-ea"/>
              </a:rPr>
              <a:t> the light is </a:t>
            </a:r>
            <a:r>
              <a:rPr lang="en-US" altLang="it-IT" sz="2000" b="1" dirty="0">
                <a:cs typeface="+mn-lt"/>
                <a:sym typeface="+mn-ea"/>
              </a:rPr>
              <a:t>immediately re-emitted</a:t>
            </a:r>
          </a:p>
          <a:p>
            <a:pPr eaLnBrk="1" hangingPunct="1">
              <a:lnSpc>
                <a:spcPct val="90000"/>
              </a:lnSpc>
            </a:pPr>
            <a:endParaRPr lang="en-US" altLang="it-IT" sz="2000" b="1" dirty="0">
              <a:cs typeface="+mn-lt"/>
              <a:sym typeface="+mn-ea"/>
            </a:endParaRPr>
          </a:p>
          <a:p>
            <a:pPr eaLnBrk="1" hangingPunct="1">
              <a:lnSpc>
                <a:spcPct val="90000"/>
              </a:lnSpc>
            </a:pPr>
            <a:endParaRPr lang="en-US" altLang="it-IT" sz="2000" b="1" dirty="0">
              <a:cs typeface="+mn-lt"/>
            </a:endParaRPr>
          </a:p>
          <a:p>
            <a:pPr eaLnBrk="1" hangingPunct="1">
              <a:lnSpc>
                <a:spcPct val="90000"/>
              </a:lnSpc>
            </a:pPr>
            <a:r>
              <a:rPr lang="en-US" altLang="it-IT" sz="2400" b="1" dirty="0">
                <a:solidFill>
                  <a:srgbClr val="00B050"/>
                </a:solidFill>
                <a:cs typeface="+mn-lt"/>
              </a:rPr>
              <a:t>Fluorescence</a:t>
            </a:r>
            <a:r>
              <a:rPr lang="en-US" altLang="it-IT" sz="2000" dirty="0">
                <a:cs typeface="+mn-lt"/>
              </a:rPr>
              <a:t> is </a:t>
            </a:r>
          </a:p>
          <a:p>
            <a:pPr marL="0" indent="0" eaLnBrk="1" hangingPunct="1">
              <a:lnSpc>
                <a:spcPct val="90000"/>
              </a:lnSpc>
              <a:buNone/>
            </a:pPr>
            <a:r>
              <a:rPr lang="it-IT" altLang="en-US" sz="2000" dirty="0">
                <a:cs typeface="+mn-lt"/>
              </a:rPr>
              <a:t>- </a:t>
            </a:r>
            <a:r>
              <a:rPr lang="en-US" altLang="it-IT" sz="2000" dirty="0">
                <a:cs typeface="+mn-lt"/>
              </a:rPr>
              <a:t>the absorption of electromagnetic radiation (light)</a:t>
            </a:r>
            <a:r>
              <a:rPr lang="en-US" altLang="it-IT" sz="2000" b="1" dirty="0">
                <a:solidFill>
                  <a:srgbClr val="FF0000"/>
                </a:solidFill>
                <a:cs typeface="+mn-lt"/>
              </a:rPr>
              <a:t> at one wavelength</a:t>
            </a:r>
            <a:r>
              <a:rPr lang="en-US" altLang="it-IT" sz="2000" dirty="0">
                <a:cs typeface="+mn-lt"/>
              </a:rPr>
              <a:t>, </a:t>
            </a:r>
          </a:p>
          <a:p>
            <a:pPr marL="0" indent="0" eaLnBrk="1" hangingPunct="1">
              <a:lnSpc>
                <a:spcPct val="90000"/>
              </a:lnSpc>
              <a:buNone/>
            </a:pPr>
            <a:endParaRPr lang="en-US" altLang="it-IT" sz="2000" dirty="0">
              <a:cs typeface="+mn-lt"/>
            </a:endParaRPr>
          </a:p>
          <a:p>
            <a:pPr marL="0" indent="0" eaLnBrk="1" hangingPunct="1">
              <a:lnSpc>
                <a:spcPct val="90000"/>
              </a:lnSpc>
              <a:buNone/>
            </a:pPr>
            <a:r>
              <a:rPr lang="it-IT" altLang="en-US" sz="2000" dirty="0">
                <a:cs typeface="+mn-lt"/>
              </a:rPr>
              <a:t>- </a:t>
            </a:r>
            <a:r>
              <a:rPr lang="en-US" altLang="it-IT" sz="2000" dirty="0">
                <a:cs typeface="+mn-lt"/>
              </a:rPr>
              <a:t>its re-emission at another, </a:t>
            </a:r>
            <a:r>
              <a:rPr lang="en-US" altLang="it-IT" sz="2000" b="1" dirty="0">
                <a:solidFill>
                  <a:srgbClr val="92D050"/>
                </a:solidFill>
                <a:cs typeface="+mn-lt"/>
              </a:rPr>
              <a:t>longer wavelength</a:t>
            </a:r>
          </a:p>
          <a:p>
            <a:pPr eaLnBrk="1" hangingPunct="1">
              <a:lnSpc>
                <a:spcPct val="90000"/>
              </a:lnSpc>
            </a:pPr>
            <a:endParaRPr lang="en-US" altLang="it-IT" sz="2000" dirty="0">
              <a:cs typeface="+mn-lt"/>
            </a:endParaRPr>
          </a:p>
          <a:p>
            <a:pPr eaLnBrk="1" hangingPunct="1">
              <a:lnSpc>
                <a:spcPct val="90000"/>
              </a:lnSpc>
            </a:pPr>
            <a:endParaRPr lang="en-US" altLang="it-IT" sz="2000" b="1" dirty="0">
              <a:cs typeface="+mn-lt"/>
            </a:endParaRPr>
          </a:p>
          <a:p>
            <a:pPr eaLnBrk="1" hangingPunct="1">
              <a:lnSpc>
                <a:spcPct val="90000"/>
              </a:lnSpc>
            </a:pPr>
            <a:endParaRPr lang="en-US" altLang="it-IT" sz="2000" dirty="0">
              <a:cs typeface="+mn-lt"/>
            </a:endParaRPr>
          </a:p>
          <a:p>
            <a:pPr eaLnBrk="1" hangingPunct="1">
              <a:lnSpc>
                <a:spcPct val="90000"/>
              </a:lnSpc>
            </a:pPr>
            <a:endParaRPr lang="en-US" altLang="it-IT" sz="2000" dirty="0">
              <a:cs typeface="+mn-lt"/>
            </a:endParaRPr>
          </a:p>
          <a:p>
            <a:pPr eaLnBrk="1" hangingPunct="1">
              <a:lnSpc>
                <a:spcPct val="90000"/>
              </a:lnSpc>
            </a:pPr>
            <a:endParaRPr lang="en-US" altLang="it-IT" sz="2000" dirty="0">
              <a:cs typeface="+mn-lt"/>
            </a:endParaRPr>
          </a:p>
          <a:p>
            <a:pPr eaLnBrk="1" hangingPunct="1">
              <a:lnSpc>
                <a:spcPct val="90000"/>
              </a:lnSpc>
            </a:pPr>
            <a:endParaRPr lang="en-US" altLang="it-IT" sz="2000" b="1" dirty="0">
              <a:cs typeface="+mn-lt"/>
            </a:endParaRPr>
          </a:p>
        </p:txBody>
      </p:sp>
      <p:sp>
        <p:nvSpPr>
          <p:cNvPr id="40964" name="Segnaposto numero diapositiva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556AE9E-038F-4F77-BEB7-7557B619E9CA}" type="slidenum">
              <a:rPr lang="en-US" altLang="it-IT" sz="1400"/>
              <a:t>40</a:t>
            </a:fld>
            <a:endParaRPr lang="en-US" altLang="it-IT" sz="1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263590" y="109149"/>
            <a:ext cx="6800304" cy="581661"/>
          </a:xfrm>
        </p:spPr>
        <p:txBody>
          <a:bodyPr/>
          <a:lstStyle/>
          <a:p>
            <a:pPr eaLnBrk="1" hangingPunct="1"/>
            <a:r>
              <a:rPr lang="en-US" altLang="it-IT" sz="3600" dirty="0">
                <a:latin typeface="+mn-lt"/>
                <a:cs typeface="+mn-lt"/>
              </a:rPr>
              <a:t>Fluorescence </a:t>
            </a:r>
          </a:p>
        </p:txBody>
      </p:sp>
      <p:sp>
        <p:nvSpPr>
          <p:cNvPr id="43011" name="Rectangle 4"/>
          <p:cNvSpPr>
            <a:spLocks noChangeArrowheads="1"/>
          </p:cNvSpPr>
          <p:nvPr/>
        </p:nvSpPr>
        <p:spPr bwMode="auto">
          <a:xfrm>
            <a:off x="212564" y="986823"/>
            <a:ext cx="8414072" cy="5182701"/>
          </a:xfrm>
          <a:prstGeom prst="rect">
            <a:avLst/>
          </a:prstGeom>
          <a:solidFill>
            <a:schemeClr val="bg1"/>
          </a:solidFill>
          <a:ln w="28575">
            <a:solidFill>
              <a:schemeClr val="tx1"/>
            </a:solidFill>
            <a:miter lim="800000"/>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it-IT" altLang="it-IT" sz="1800" dirty="0">
              <a:latin typeface="Comic Sans MS" panose="030F0702030302020204" pitchFamily="66" charset="0"/>
            </a:endParaRPr>
          </a:p>
        </p:txBody>
      </p:sp>
      <p:grpSp>
        <p:nvGrpSpPr>
          <p:cNvPr id="43012" name="Group 5"/>
          <p:cNvGrpSpPr/>
          <p:nvPr/>
        </p:nvGrpSpPr>
        <p:grpSpPr bwMode="auto">
          <a:xfrm>
            <a:off x="2781300" y="2310765"/>
            <a:ext cx="3276600" cy="3276600"/>
            <a:chOff x="912" y="2016"/>
            <a:chExt cx="2064" cy="2064"/>
          </a:xfrm>
        </p:grpSpPr>
        <p:sp>
          <p:nvSpPr>
            <p:cNvPr id="43021" name="Oval 6"/>
            <p:cNvSpPr>
              <a:spLocks noChangeArrowheads="1"/>
            </p:cNvSpPr>
            <p:nvPr/>
          </p:nvSpPr>
          <p:spPr bwMode="auto">
            <a:xfrm>
              <a:off x="912" y="2016"/>
              <a:ext cx="2064" cy="2064"/>
            </a:xfrm>
            <a:prstGeom prst="ellipse">
              <a:avLst/>
            </a:pr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43022" name="Oval 7"/>
            <p:cNvSpPr>
              <a:spLocks noChangeArrowheads="1"/>
            </p:cNvSpPr>
            <p:nvPr/>
          </p:nvSpPr>
          <p:spPr bwMode="auto">
            <a:xfrm>
              <a:off x="1392" y="2496"/>
              <a:ext cx="1104" cy="1104"/>
            </a:xfrm>
            <a:prstGeom prst="ellipse">
              <a:avLst/>
            </a:pr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43023" name="Oval 8"/>
            <p:cNvSpPr>
              <a:spLocks noChangeArrowheads="1"/>
            </p:cNvSpPr>
            <p:nvPr/>
          </p:nvSpPr>
          <p:spPr bwMode="auto">
            <a:xfrm>
              <a:off x="1824" y="2928"/>
              <a:ext cx="240" cy="240"/>
            </a:xfrm>
            <a:prstGeom prst="ellipse">
              <a:avLst/>
            </a:prstGeom>
            <a:solidFill>
              <a:schemeClr val="tx1"/>
            </a:solidFill>
            <a:ln w="9525">
              <a:solidFill>
                <a:schemeClr val="tx1"/>
              </a:solidFill>
              <a:rou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p>
          </p:txBody>
        </p:sp>
      </p:grpSp>
      <p:sp>
        <p:nvSpPr>
          <p:cNvPr id="193545" name="Oval 9"/>
          <p:cNvSpPr>
            <a:spLocks noChangeArrowheads="1"/>
          </p:cNvSpPr>
          <p:nvPr/>
        </p:nvSpPr>
        <p:spPr bwMode="auto">
          <a:xfrm>
            <a:off x="4305300" y="2961640"/>
            <a:ext cx="228600" cy="228600"/>
          </a:xfrm>
          <a:prstGeom prst="ellipse">
            <a:avLst/>
          </a:prstGeom>
          <a:solidFill>
            <a:schemeClr val="accent1"/>
          </a:solidFill>
          <a:ln w="9525">
            <a:solidFill>
              <a:schemeClr val="tx1"/>
            </a:solidFill>
            <a:rou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193546" name="Oval 10"/>
          <p:cNvSpPr>
            <a:spLocks noChangeArrowheads="1"/>
          </p:cNvSpPr>
          <p:nvPr/>
        </p:nvSpPr>
        <p:spPr bwMode="auto">
          <a:xfrm>
            <a:off x="4686300" y="4620578"/>
            <a:ext cx="228600" cy="228600"/>
          </a:xfrm>
          <a:prstGeom prst="ellipse">
            <a:avLst/>
          </a:prstGeom>
          <a:solidFill>
            <a:schemeClr val="accent1"/>
          </a:solidFill>
          <a:ln w="9525">
            <a:solidFill>
              <a:schemeClr val="tx1"/>
            </a:solidFill>
            <a:rou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193548" name="Line 12"/>
          <p:cNvSpPr>
            <a:spLocks noChangeShapeType="1"/>
          </p:cNvSpPr>
          <p:nvPr/>
        </p:nvSpPr>
        <p:spPr bwMode="auto">
          <a:xfrm rot="1440000" flipV="1">
            <a:off x="5594350" y="3983990"/>
            <a:ext cx="776605" cy="714375"/>
          </a:xfrm>
          <a:prstGeom prst="line">
            <a:avLst/>
          </a:prstGeom>
          <a:noFill/>
          <a:ln w="123825">
            <a:solidFill>
              <a:srgbClr val="00FF00"/>
            </a:solidFill>
            <a:rou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3549" name="Line 13"/>
          <p:cNvSpPr>
            <a:spLocks noChangeShapeType="1"/>
          </p:cNvSpPr>
          <p:nvPr/>
        </p:nvSpPr>
        <p:spPr bwMode="auto">
          <a:xfrm>
            <a:off x="2946400" y="3917315"/>
            <a:ext cx="533400" cy="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3550" name="Line 14"/>
          <p:cNvSpPr>
            <a:spLocks noChangeShapeType="1"/>
          </p:cNvSpPr>
          <p:nvPr/>
        </p:nvSpPr>
        <p:spPr bwMode="auto">
          <a:xfrm flipH="1">
            <a:off x="2870200" y="3917315"/>
            <a:ext cx="457200" cy="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3551" name="Text Box 15"/>
          <p:cNvSpPr txBox="1">
            <a:spLocks noChangeArrowheads="1"/>
          </p:cNvSpPr>
          <p:nvPr/>
        </p:nvSpPr>
        <p:spPr bwMode="auto">
          <a:xfrm>
            <a:off x="1293813" y="3706178"/>
            <a:ext cx="1401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1800" b="1">
                <a:latin typeface="Comic Sans MS" panose="030F0702030302020204" pitchFamily="66" charset="0"/>
              </a:rPr>
              <a:t>Energy gap</a:t>
            </a:r>
          </a:p>
        </p:txBody>
      </p:sp>
      <p:sp>
        <p:nvSpPr>
          <p:cNvPr id="43020" name="Segnaposto numero diapositiva 14"/>
          <p:cNvSpPr>
            <a:spLocks noGrp="1"/>
          </p:cNvSpPr>
          <p:nvPr>
            <p:ph type="sldNum" sz="quarter" idx="12"/>
          </p:nvPr>
        </p:nvSpPr>
        <p:spPr>
          <a:xfrm>
            <a:off x="6832600" y="6175375"/>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2B8A8B-ED2B-4534-9B61-6E5B07638F17}" type="slidenum">
              <a:rPr lang="en-US" altLang="it-IT" sz="1400"/>
              <a:t>41</a:t>
            </a:fld>
            <a:endParaRPr lang="en-US" altLang="it-IT" sz="1400"/>
          </a:p>
        </p:txBody>
      </p:sp>
      <p:sp>
        <p:nvSpPr>
          <p:cNvPr id="193547" name="Line 11"/>
          <p:cNvSpPr>
            <a:spLocks noChangeShapeType="1"/>
          </p:cNvSpPr>
          <p:nvPr/>
        </p:nvSpPr>
        <p:spPr bwMode="auto">
          <a:xfrm rot="600000">
            <a:off x="2607310" y="1823085"/>
            <a:ext cx="838200" cy="689610"/>
          </a:xfrm>
          <a:prstGeom prst="line">
            <a:avLst/>
          </a:prstGeom>
          <a:noFill/>
          <a:ln w="114300">
            <a:solidFill>
              <a:schemeClr val="accent2"/>
            </a:solidFill>
            <a:rou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 name="CasellaDiTesto 2">
            <a:extLst>
              <a:ext uri="{FF2B5EF4-FFF2-40B4-BE49-F238E27FC236}">
                <a16:creationId xmlns:a16="http://schemas.microsoft.com/office/drawing/2014/main" id="{3C8C1C1C-8BFA-C16A-428C-5B2002DEA73B}"/>
              </a:ext>
            </a:extLst>
          </p:cNvPr>
          <p:cNvSpPr txBox="1"/>
          <p:nvPr/>
        </p:nvSpPr>
        <p:spPr>
          <a:xfrm>
            <a:off x="1187624" y="1325733"/>
            <a:ext cx="1184940" cy="584775"/>
          </a:xfrm>
          <a:prstGeom prst="rect">
            <a:avLst/>
          </a:prstGeom>
          <a:noFill/>
        </p:spPr>
        <p:txBody>
          <a:bodyPr wrap="none" rtlCol="0">
            <a:spAutoFit/>
          </a:bodyPr>
          <a:lstStyle/>
          <a:p>
            <a:r>
              <a:rPr lang="it-IT" sz="3200" b="1" dirty="0" err="1">
                <a:solidFill>
                  <a:schemeClr val="accent2">
                    <a:lumMod val="75000"/>
                  </a:schemeClr>
                </a:solidFill>
              </a:rPr>
              <a:t>Ligth</a:t>
            </a:r>
            <a:endParaRPr lang="it-IT" sz="3200" b="1" dirty="0">
              <a:solidFill>
                <a:schemeClr val="accent2">
                  <a:lumMod val="75000"/>
                </a:schemeClr>
              </a:solidFill>
            </a:endParaRPr>
          </a:p>
        </p:txBody>
      </p:sp>
      <p:sp>
        <p:nvSpPr>
          <p:cNvPr id="4" name="CasellaDiTesto 3">
            <a:extLst>
              <a:ext uri="{FF2B5EF4-FFF2-40B4-BE49-F238E27FC236}">
                <a16:creationId xmlns:a16="http://schemas.microsoft.com/office/drawing/2014/main" id="{688A01F9-D112-99E8-C911-C9FE326CBD25}"/>
              </a:ext>
            </a:extLst>
          </p:cNvPr>
          <p:cNvSpPr txBox="1"/>
          <p:nvPr/>
        </p:nvSpPr>
        <p:spPr>
          <a:xfrm>
            <a:off x="6592897" y="4072890"/>
            <a:ext cx="1184940" cy="584775"/>
          </a:xfrm>
          <a:prstGeom prst="rect">
            <a:avLst/>
          </a:prstGeom>
          <a:noFill/>
        </p:spPr>
        <p:txBody>
          <a:bodyPr wrap="none" rtlCol="0">
            <a:spAutoFit/>
          </a:bodyPr>
          <a:lstStyle/>
          <a:p>
            <a:r>
              <a:rPr lang="it-IT" sz="3200" b="1" dirty="0" err="1">
                <a:solidFill>
                  <a:srgbClr val="00FF00"/>
                </a:solidFill>
              </a:rPr>
              <a:t>Ligth</a:t>
            </a:r>
            <a:endParaRPr lang="it-IT" sz="3200" b="1"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35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35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35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355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9355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93549"/>
                                        </p:tgtEl>
                                        <p:attrNameLst>
                                          <p:attrName>style.visibility</p:attrName>
                                        </p:attrNameLst>
                                      </p:cBhvr>
                                      <p:to>
                                        <p:strVal val="hidden"/>
                                      </p:to>
                                    </p:set>
                                  </p:childTnLst>
                                </p:cTn>
                              </p:par>
                              <p:par>
                                <p:cTn id="19" presetID="49" presetClass="path" presetSubtype="0" fill="hold" grpId="1" nodeType="withEffect">
                                  <p:stCondLst>
                                    <p:cond delay="400"/>
                                  </p:stCondLst>
                                  <p:childTnLst>
                                    <p:animMotion origin="layout" path="M -1.11111E-6 -0.00162 L 0.12083 0.10394 " pathEditMode="relative" rAng="0" ptsTypes="AA">
                                      <p:cBhvr>
                                        <p:cTn id="20" dur="1000" fill="hold"/>
                                        <p:tgtEl>
                                          <p:spTgt spid="193547"/>
                                        </p:tgtEl>
                                        <p:attrNameLst>
                                          <p:attrName>ppt_x</p:attrName>
                                          <p:attrName>ppt_y</p:attrName>
                                        </p:attrNameLst>
                                      </p:cBhvr>
                                      <p:rCtr x="6042" y="5278"/>
                                    </p:animMotion>
                                  </p:childTnLst>
                                </p:cTn>
                              </p:par>
                            </p:childTnLst>
                          </p:cTn>
                        </p:par>
                        <p:par>
                          <p:cTn id="21" fill="hold">
                            <p:stCondLst>
                              <p:cond delay="0"/>
                            </p:stCondLst>
                            <p:childTnLst>
                              <p:par>
                                <p:cTn id="22" presetID="1" presetClass="exit" presetSubtype="0" fill="hold" grpId="2" nodeType="afterEffect">
                                  <p:stCondLst>
                                    <p:cond delay="0"/>
                                  </p:stCondLst>
                                  <p:childTnLst>
                                    <p:set>
                                      <p:cBhvr>
                                        <p:cTn id="23" dur="1" fill="hold">
                                          <p:stCondLst>
                                            <p:cond delay="0"/>
                                          </p:stCondLst>
                                        </p:cTn>
                                        <p:tgtEl>
                                          <p:spTgt spid="193547"/>
                                        </p:tgtEl>
                                        <p:attrNameLst>
                                          <p:attrName>style.visibility</p:attrName>
                                        </p:attrNameLst>
                                      </p:cBhvr>
                                      <p:to>
                                        <p:strVal val="hidden"/>
                                      </p:to>
                                    </p:set>
                                  </p:childTnLst>
                                </p:cTn>
                              </p:par>
                            </p:childTnLst>
                          </p:cTn>
                        </p:par>
                        <p:par>
                          <p:cTn id="24" fill="hold">
                            <p:stCondLst>
                              <p:cond delay="0"/>
                            </p:stCondLst>
                            <p:childTnLst>
                              <p:par>
                                <p:cTn id="25" presetID="56" presetClass="path" presetSubtype="0" fill="hold" grpId="0" nodeType="afterEffect">
                                  <p:stCondLst>
                                    <p:cond delay="0"/>
                                  </p:stCondLst>
                                  <p:childTnLst>
                                    <p:animMotion origin="layout" path="M 3.33333E-6 -7.40741E-7 L 0.0375 -0.10046 " pathEditMode="relative" rAng="0" ptsTypes="AA">
                                      <p:cBhvr>
                                        <p:cTn id="26" dur="2800" fill="hold"/>
                                        <p:tgtEl>
                                          <p:spTgt spid="193545"/>
                                        </p:tgtEl>
                                        <p:attrNameLst>
                                          <p:attrName>ppt_x</p:attrName>
                                          <p:attrName>ppt_y</p:attrName>
                                        </p:attrNameLst>
                                      </p:cBhvr>
                                      <p:rCtr x="1875" y="-5023"/>
                                    </p:animMotion>
                                  </p:childTnLst>
                                </p:cTn>
                              </p:par>
                            </p:childTnLst>
                          </p:cTn>
                        </p:par>
                        <p:par>
                          <p:cTn id="27" fill="hold">
                            <p:stCondLst>
                              <p:cond delay="2800"/>
                            </p:stCondLst>
                            <p:childTnLst>
                              <p:par>
                                <p:cTn id="28" presetID="0" presetClass="path" presetSubtype="0" fill="hold" grpId="1" nodeType="afterEffect">
                                  <p:stCondLst>
                                    <p:cond delay="0"/>
                                  </p:stCondLst>
                                  <p:childTnLst>
                                    <p:animMotion origin="layout" path="M 0.0375 -0.10046 C 0.04722 -0.09699 0.05607 -0.09305 0.06614 -0.09097 C 0.07326 -0.08773 0.08038 -0.08449 0.0875 -0.08125 C 0.09149 -0.0794 0.09826 -0.07176 0.09826 -0.07176 C 0.10434 -0.05972 0.09861 -0.06782 0.10711 -0.06227 C 0.10902 -0.06111 0.1125 -0.05764 0.1125 -0.05764 L 0.13576 -0.02662 L 0.15538 0.01158 L 0.16961 0.0544 L 0.17691 0.11389 L 0.175 0.15671 L 0.16961 0.19722 L 0.15711 0.23542 L 0.08211 0.18773 " pathEditMode="relative" rAng="0" ptsTypes="fffffAAAAAAAAA">
                                      <p:cBhvr>
                                        <p:cTn id="29" dur="2400" fill="hold"/>
                                        <p:tgtEl>
                                          <p:spTgt spid="193545"/>
                                        </p:tgtEl>
                                        <p:attrNameLst>
                                          <p:attrName>ppt_x</p:attrName>
                                          <p:attrName>ppt_y</p:attrName>
                                        </p:attrNameLst>
                                      </p:cBhvr>
                                      <p:rCtr x="0" y="0"/>
                                    </p:animMotion>
                                  </p:childTnLst>
                                </p:cTn>
                              </p:par>
                              <p:par>
                                <p:cTn id="30" presetID="0" presetClass="path" presetSubtype="0" fill="hold" grpId="0" nodeType="withEffect">
                                  <p:stCondLst>
                                    <p:cond delay="0"/>
                                  </p:stCondLst>
                                  <p:childTnLst>
                                    <p:animMotion origin="layout" path="M -0.00052 -0.00023 C -0.00782 0.00301 -0.02101 0.01597 -0.02743 0.01644 C -0.03507 0.01713 -0.04289 0.01644 -0.05052 0.01644 L -0.07032 0.00694 L -0.09705 -0.01227 L -0.11493 -0.03125 L -0.12743 -0.06227 " pathEditMode="relative" ptsTypes="ffAAAAA">
                                      <p:cBhvr>
                                        <p:cTn id="31" dur="500" fill="hold"/>
                                        <p:tgtEl>
                                          <p:spTgt spid="193546"/>
                                        </p:tgtEl>
                                        <p:attrNameLst>
                                          <p:attrName>ppt_x</p:attrName>
                                          <p:attrName>ppt_y</p:attrName>
                                        </p:attrNameLst>
                                      </p:cBhvr>
                                    </p:animMotion>
                                  </p:childTnLst>
                                </p:cTn>
                              </p:par>
                            </p:childTnLst>
                          </p:cTn>
                        </p:par>
                        <p:par>
                          <p:cTn id="32" fill="hold">
                            <p:stCondLst>
                              <p:cond delay="5200"/>
                            </p:stCondLst>
                            <p:childTnLst>
                              <p:par>
                                <p:cTn id="33" presetID="1" presetClass="entr" presetSubtype="0" fill="hold" grpId="0" nodeType="afterEffect">
                                  <p:stCondLst>
                                    <p:cond delay="0"/>
                                  </p:stCondLst>
                                  <p:childTnLst>
                                    <p:set>
                                      <p:cBhvr>
                                        <p:cTn id="34" dur="1" fill="hold">
                                          <p:stCondLst>
                                            <p:cond delay="0"/>
                                          </p:stCondLst>
                                        </p:cTn>
                                        <p:tgtEl>
                                          <p:spTgt spid="193548"/>
                                        </p:tgtEl>
                                        <p:attrNameLst>
                                          <p:attrName>style.visibility</p:attrName>
                                        </p:attrNameLst>
                                      </p:cBhvr>
                                      <p:to>
                                        <p:strVal val="visible"/>
                                      </p:to>
                                    </p:set>
                                  </p:childTnLst>
                                </p:cTn>
                              </p:par>
                            </p:childTnLst>
                          </p:cTn>
                        </p:par>
                        <p:par>
                          <p:cTn id="35" fill="hold">
                            <p:stCondLst>
                              <p:cond delay="5200"/>
                            </p:stCondLst>
                            <p:childTnLst>
                              <p:par>
                                <p:cTn id="36" presetID="49" presetClass="path" presetSubtype="0" fill="hold" grpId="1" nodeType="afterEffect">
                                  <p:stCondLst>
                                    <p:cond delay="0"/>
                                  </p:stCondLst>
                                  <p:childTnLst>
                                    <p:animMotion origin="layout" path="M -1.11111E-6 -7.40741E-7 L 0.12222 -0.15463 " pathEditMode="relative" rAng="0" ptsTypes="AA">
                                      <p:cBhvr>
                                        <p:cTn id="37" dur="900" fill="hold"/>
                                        <p:tgtEl>
                                          <p:spTgt spid="193548"/>
                                        </p:tgtEl>
                                        <p:attrNameLst>
                                          <p:attrName>ppt_x</p:attrName>
                                          <p:attrName>ppt_y</p:attrName>
                                        </p:attrNameLst>
                                      </p:cBhvr>
                                      <p:rCtr x="6111" y="-7731"/>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5" grpId="0" bldLvl="0" animBg="1"/>
      <p:bldP spid="193545" grpId="1" bldLvl="0" animBg="1"/>
      <p:bldP spid="193546" grpId="0" bldLvl="0" animBg="1"/>
      <p:bldP spid="193548" grpId="0" bldLvl="0" animBg="1"/>
      <p:bldP spid="193548" grpId="1" bldLvl="0" animBg="1"/>
      <p:bldP spid="193549" grpId="0" bldLvl="0" animBg="1"/>
      <p:bldP spid="193549" grpId="1" bldLvl="0" animBg="1"/>
      <p:bldP spid="193550" grpId="0" bldLvl="0" animBg="1"/>
      <p:bldP spid="193550" grpId="1" bldLvl="0" animBg="1"/>
      <p:bldP spid="193551" grpId="0"/>
      <p:bldP spid="193551" grpId="1"/>
      <p:bldP spid="193547" grpId="1" bldLvl="0" animBg="1"/>
      <p:bldP spid="193547" grpId="2" bldLvl="0"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78802" y="75541"/>
            <a:ext cx="7772400" cy="1143000"/>
          </a:xfrm>
        </p:spPr>
        <p:txBody>
          <a:bodyPr/>
          <a:lstStyle/>
          <a:p>
            <a:pPr eaLnBrk="1" hangingPunct="1"/>
            <a:r>
              <a:rPr lang="en-US" altLang="it-IT" dirty="0">
                <a:latin typeface="Arial Narrow" panose="020B0606020202030204" pitchFamily="34" charset="0"/>
              </a:rPr>
              <a:t>Electromagnetic Spectrum</a:t>
            </a:r>
          </a:p>
        </p:txBody>
      </p:sp>
      <p:sp>
        <p:nvSpPr>
          <p:cNvPr id="44035" name="Text Box 4"/>
          <p:cNvSpPr txBox="1">
            <a:spLocks noChangeArrowheads="1"/>
          </p:cNvSpPr>
          <p:nvPr/>
        </p:nvSpPr>
        <p:spPr bwMode="auto">
          <a:xfrm>
            <a:off x="374650" y="1094726"/>
            <a:ext cx="2743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800" dirty="0">
                <a:latin typeface="Arial Narrow" panose="020B0606020202030204" pitchFamily="34" charset="0"/>
              </a:rPr>
              <a:t>Absorb</a:t>
            </a:r>
          </a:p>
          <a:p>
            <a:r>
              <a:rPr lang="en-US" altLang="it-IT" sz="2800" dirty="0">
                <a:latin typeface="Arial Narrow" panose="020B0606020202030204" pitchFamily="34" charset="0"/>
              </a:rPr>
              <a:t>at </a:t>
            </a:r>
            <a:r>
              <a:rPr lang="en-US" altLang="it-IT" sz="2800" b="1" dirty="0">
                <a:solidFill>
                  <a:schemeClr val="accent2">
                    <a:lumMod val="60000"/>
                    <a:lumOff val="40000"/>
                  </a:schemeClr>
                </a:solidFill>
                <a:latin typeface="Arial Narrow" panose="020B0606020202030204" pitchFamily="34" charset="0"/>
              </a:rPr>
              <a:t>high energy</a:t>
            </a:r>
          </a:p>
        </p:txBody>
      </p:sp>
      <p:sp>
        <p:nvSpPr>
          <p:cNvPr id="44036" name="Text Box 5"/>
          <p:cNvSpPr txBox="1">
            <a:spLocks noChangeArrowheads="1"/>
          </p:cNvSpPr>
          <p:nvPr/>
        </p:nvSpPr>
        <p:spPr bwMode="auto">
          <a:xfrm>
            <a:off x="533400" y="3886200"/>
            <a:ext cx="2819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it-IT" sz="2000" b="1">
                <a:solidFill>
                  <a:schemeClr val="bg1"/>
                </a:solidFill>
                <a:latin typeface="Arial Narrow" panose="020B0606020202030204" pitchFamily="34" charset="0"/>
              </a:rPr>
              <a:t>shorter wavelength higher energy</a:t>
            </a:r>
          </a:p>
        </p:txBody>
      </p:sp>
      <p:sp>
        <p:nvSpPr>
          <p:cNvPr id="44037" name="Text Box 6"/>
          <p:cNvSpPr txBox="1">
            <a:spLocks noChangeArrowheads="1"/>
          </p:cNvSpPr>
          <p:nvPr/>
        </p:nvSpPr>
        <p:spPr bwMode="auto">
          <a:xfrm>
            <a:off x="5867400" y="3962400"/>
            <a:ext cx="2819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it-IT" sz="2000" b="1">
                <a:solidFill>
                  <a:schemeClr val="bg1"/>
                </a:solidFill>
                <a:latin typeface="Arial Narrow" panose="020B0606020202030204" pitchFamily="34" charset="0"/>
              </a:rPr>
              <a:t>longer wavelength lower energy</a:t>
            </a:r>
          </a:p>
        </p:txBody>
      </p:sp>
      <p:sp>
        <p:nvSpPr>
          <p:cNvPr id="172039" name="Text Box 7"/>
          <p:cNvSpPr txBox="1">
            <a:spLocks noChangeArrowheads="1"/>
          </p:cNvSpPr>
          <p:nvPr/>
        </p:nvSpPr>
        <p:spPr bwMode="auto">
          <a:xfrm>
            <a:off x="3238500" y="1676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it-IT" b="1">
                <a:solidFill>
                  <a:schemeClr val="bg1"/>
                </a:solidFill>
                <a:latin typeface="Arial Narrow" panose="020B0606020202030204" pitchFamily="34" charset="0"/>
              </a:rPr>
              <a:t>Fluorescence</a:t>
            </a:r>
          </a:p>
        </p:txBody>
      </p:sp>
      <p:sp>
        <p:nvSpPr>
          <p:cNvPr id="44040" name="Text Box 12"/>
          <p:cNvSpPr txBox="1">
            <a:spLocks noChangeArrowheads="1"/>
          </p:cNvSpPr>
          <p:nvPr/>
        </p:nvSpPr>
        <p:spPr bwMode="auto">
          <a:xfrm>
            <a:off x="488950" y="3703377"/>
            <a:ext cx="2514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800" dirty="0">
                <a:latin typeface="Arial Narrow" panose="020B0606020202030204" pitchFamily="34" charset="0"/>
              </a:rPr>
              <a:t>Emit </a:t>
            </a:r>
          </a:p>
          <a:p>
            <a:r>
              <a:rPr lang="en-US" altLang="it-IT" sz="2800" dirty="0">
                <a:latin typeface="Arial Narrow" panose="020B0606020202030204" pitchFamily="34" charset="0"/>
              </a:rPr>
              <a:t>at </a:t>
            </a:r>
            <a:r>
              <a:rPr lang="en-US" altLang="it-IT" sz="2800" b="1" dirty="0">
                <a:solidFill>
                  <a:srgbClr val="00B050"/>
                </a:solidFill>
                <a:latin typeface="Arial Narrow" panose="020B0606020202030204" pitchFamily="34" charset="0"/>
              </a:rPr>
              <a:t>low energy</a:t>
            </a:r>
          </a:p>
        </p:txBody>
      </p:sp>
      <p:sp>
        <p:nvSpPr>
          <p:cNvPr id="44041" name="Line 13"/>
          <p:cNvSpPr>
            <a:spLocks noChangeShapeType="1"/>
          </p:cNvSpPr>
          <p:nvPr/>
        </p:nvSpPr>
        <p:spPr bwMode="auto">
          <a:xfrm>
            <a:off x="3594100" y="1524000"/>
            <a:ext cx="0" cy="48006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latin typeface="Arial Narrow" panose="020B0606020202030204" pitchFamily="34" charset="0"/>
            </a:endParaRPr>
          </a:p>
        </p:txBody>
      </p:sp>
      <p:sp>
        <p:nvSpPr>
          <p:cNvPr id="44042" name="Rectangle 14"/>
          <p:cNvSpPr>
            <a:spLocks noChangeArrowheads="1"/>
          </p:cNvSpPr>
          <p:nvPr/>
        </p:nvSpPr>
        <p:spPr bwMode="auto">
          <a:xfrm>
            <a:off x="-144538" y="60198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en-US" altLang="it-IT" dirty="0">
                <a:latin typeface="Arial Narrow" panose="020B0606020202030204" pitchFamily="34" charset="0"/>
              </a:rPr>
              <a:t>Decreasing energy</a:t>
            </a:r>
          </a:p>
        </p:txBody>
      </p:sp>
      <p:pic>
        <p:nvPicPr>
          <p:cNvPr id="44043" name="Immagine 13" descr="3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2138" y="1384300"/>
            <a:ext cx="51689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4" name="Segnaposto numero diapositiva 1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C72B07-276D-4CDA-A415-A2A4AC6ED69B}" type="slidenum">
              <a:rPr lang="en-US" altLang="it-IT" sz="1400">
                <a:latin typeface="Arial Narrow" panose="020B0606020202030204" pitchFamily="34" charset="0"/>
              </a:rPr>
              <a:t>42</a:t>
            </a:fld>
            <a:endParaRPr lang="en-US" altLang="it-IT" sz="1400">
              <a:latin typeface="Arial Narrow" panose="020B0606020202030204" pitchFamily="34" charset="0"/>
            </a:endParaRPr>
          </a:p>
        </p:txBody>
      </p:sp>
      <p:sp>
        <p:nvSpPr>
          <p:cNvPr id="2" name="Freccia destra con strisce 1">
            <a:extLst>
              <a:ext uri="{FF2B5EF4-FFF2-40B4-BE49-F238E27FC236}">
                <a16:creationId xmlns:a16="http://schemas.microsoft.com/office/drawing/2014/main" id="{73FC4E62-52F6-C527-7DCD-AD6B8B06EC1C}"/>
              </a:ext>
            </a:extLst>
          </p:cNvPr>
          <p:cNvSpPr/>
          <p:nvPr/>
        </p:nvSpPr>
        <p:spPr bwMode="auto">
          <a:xfrm rot="1566682">
            <a:off x="1701757" y="2235174"/>
            <a:ext cx="1474810" cy="623546"/>
          </a:xfrm>
          <a:prstGeom prst="stripedRightArrow">
            <a:avLst/>
          </a:prstGeom>
          <a:solidFill>
            <a:srgbClr val="7030A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3" name="Freccia destra con strisce 2">
            <a:extLst>
              <a:ext uri="{FF2B5EF4-FFF2-40B4-BE49-F238E27FC236}">
                <a16:creationId xmlns:a16="http://schemas.microsoft.com/office/drawing/2014/main" id="{9AEF6C80-1398-41C2-A7DA-0049E5AC7323}"/>
              </a:ext>
            </a:extLst>
          </p:cNvPr>
          <p:cNvSpPr/>
          <p:nvPr/>
        </p:nvSpPr>
        <p:spPr bwMode="auto">
          <a:xfrm rot="8844850">
            <a:off x="1516916" y="4916233"/>
            <a:ext cx="1531255" cy="623546"/>
          </a:xfrm>
          <a:prstGeom prst="stripedRightArrow">
            <a:avLst/>
          </a:prstGeom>
          <a:solidFill>
            <a:srgbClr val="92D05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928813" y="357188"/>
            <a:ext cx="4919662" cy="695325"/>
          </a:xfrm>
        </p:spPr>
        <p:txBody>
          <a:bodyPr/>
          <a:lstStyle/>
          <a:p>
            <a:pPr eaLnBrk="1" hangingPunct="1"/>
            <a:r>
              <a:rPr lang="it-IT" altLang="it-IT" sz="3200" b="1">
                <a:latin typeface="Arial Narrow" panose="020B0606020202030204" pitchFamily="34" charset="0"/>
              </a:rPr>
              <a:t>FLUORESCENZA</a:t>
            </a:r>
          </a:p>
        </p:txBody>
      </p:sp>
      <p:sp>
        <p:nvSpPr>
          <p:cNvPr id="4099" name="Rectangle 3"/>
          <p:cNvSpPr>
            <a:spLocks noGrp="1" noChangeArrowheads="1"/>
          </p:cNvSpPr>
          <p:nvPr>
            <p:ph type="body" idx="1"/>
          </p:nvPr>
        </p:nvSpPr>
        <p:spPr>
          <a:xfrm>
            <a:off x="251520" y="1340768"/>
            <a:ext cx="8424936" cy="4824536"/>
          </a:xfrm>
          <a:noFill/>
        </p:spPr>
        <p:txBody>
          <a:bodyPr/>
          <a:lstStyle/>
          <a:p>
            <a:pPr algn="just" eaLnBrk="1" hangingPunct="1">
              <a:lnSpc>
                <a:spcPct val="80000"/>
              </a:lnSpc>
              <a:spcBef>
                <a:spcPct val="25000"/>
              </a:spcBef>
              <a:buSzPct val="50000"/>
            </a:pPr>
            <a:r>
              <a:rPr lang="it-IT" altLang="it-IT" sz="2400" b="1" dirty="0">
                <a:latin typeface="Arial Narrow" panose="020B0606020202030204" pitchFamily="34" charset="0"/>
              </a:rPr>
              <a:t>Emissione di radiazioni </a:t>
            </a:r>
            <a:r>
              <a:rPr lang="it-IT" altLang="it-IT" sz="2400" dirty="0">
                <a:latin typeface="Arial Narrow" panose="020B0606020202030204" pitchFamily="34" charset="0"/>
              </a:rPr>
              <a:t>di una molecola che torna, da uno stato elettronico </a:t>
            </a:r>
            <a:r>
              <a:rPr lang="it-IT" altLang="it-IT" sz="2400" b="1" dirty="0">
                <a:solidFill>
                  <a:srgbClr val="92D050"/>
                </a:solidFill>
                <a:latin typeface="Arial Narrow" panose="020B0606020202030204" pitchFamily="34" charset="0"/>
              </a:rPr>
              <a:t>eccitato</a:t>
            </a:r>
            <a:r>
              <a:rPr lang="it-IT" altLang="it-IT" sz="2400" dirty="0">
                <a:latin typeface="Arial Narrow" panose="020B0606020202030204" pitchFamily="34" charset="0"/>
              </a:rPr>
              <a:t> grazie all’assorbimento di luce, a quello </a:t>
            </a:r>
            <a:r>
              <a:rPr lang="it-IT" altLang="it-IT" sz="2400" b="1" dirty="0">
                <a:solidFill>
                  <a:srgbClr val="FF0000"/>
                </a:solidFill>
                <a:latin typeface="Arial Narrow" panose="020B0606020202030204" pitchFamily="34" charset="0"/>
              </a:rPr>
              <a:t>fondamentale</a:t>
            </a:r>
          </a:p>
          <a:p>
            <a:pPr algn="just" eaLnBrk="1" hangingPunct="1">
              <a:lnSpc>
                <a:spcPct val="80000"/>
              </a:lnSpc>
              <a:spcBef>
                <a:spcPct val="25000"/>
              </a:spcBef>
              <a:buSzPct val="50000"/>
            </a:pPr>
            <a:endParaRPr lang="it-IT" altLang="it-IT" sz="2400" dirty="0">
              <a:latin typeface="Arial Narrow" panose="020B0606020202030204" pitchFamily="34" charset="0"/>
            </a:endParaRPr>
          </a:p>
          <a:p>
            <a:pPr algn="just" eaLnBrk="1" hangingPunct="1">
              <a:lnSpc>
                <a:spcPct val="80000"/>
              </a:lnSpc>
              <a:spcBef>
                <a:spcPct val="25000"/>
              </a:spcBef>
              <a:buSzPct val="50000"/>
            </a:pPr>
            <a:r>
              <a:rPr lang="it-IT" altLang="it-IT" sz="2400" dirty="0">
                <a:latin typeface="Arial Narrow" panose="020B0606020202030204" pitchFamily="34" charset="0"/>
              </a:rPr>
              <a:t>L’emissione è spostata </a:t>
            </a:r>
            <a:r>
              <a:rPr lang="it-IT" altLang="it-IT" sz="2400" dirty="0">
                <a:solidFill>
                  <a:srgbClr val="FF0000"/>
                </a:solidFill>
                <a:latin typeface="Arial Narrow" panose="020B0606020202030204" pitchFamily="34" charset="0"/>
              </a:rPr>
              <a:t>verso il </a:t>
            </a:r>
            <a:r>
              <a:rPr lang="it-IT" altLang="it-IT" sz="2400" b="1" dirty="0">
                <a:solidFill>
                  <a:srgbClr val="FF0000"/>
                </a:solidFill>
                <a:latin typeface="Arial Narrow" panose="020B0606020202030204" pitchFamily="34" charset="0"/>
              </a:rPr>
              <a:t>rosso </a:t>
            </a:r>
            <a:r>
              <a:rPr lang="it-IT" altLang="it-IT" sz="2400" dirty="0">
                <a:latin typeface="Arial Narrow" panose="020B0606020202030204" pitchFamily="34" charset="0"/>
              </a:rPr>
              <a:t>rispetto alla eccitazione</a:t>
            </a:r>
          </a:p>
          <a:p>
            <a:pPr algn="just" eaLnBrk="1" hangingPunct="1">
              <a:lnSpc>
                <a:spcPct val="90000"/>
              </a:lnSpc>
              <a:spcBef>
                <a:spcPct val="25000"/>
              </a:spcBef>
              <a:buSzPct val="50000"/>
            </a:pPr>
            <a:endParaRPr lang="it-IT" altLang="it-IT" sz="2400" dirty="0">
              <a:latin typeface="Arial Narrow" panose="020B0606020202030204" pitchFamily="34" charset="0"/>
            </a:endParaRPr>
          </a:p>
          <a:p>
            <a:pPr algn="just" eaLnBrk="1" hangingPunct="1">
              <a:lnSpc>
                <a:spcPct val="90000"/>
              </a:lnSpc>
              <a:spcBef>
                <a:spcPct val="25000"/>
              </a:spcBef>
              <a:buSzPct val="50000"/>
            </a:pPr>
            <a:r>
              <a:rPr lang="it-IT" altLang="it-IT" sz="2400" dirty="0">
                <a:latin typeface="Arial Narrow" panose="020B0606020202030204" pitchFamily="34" charset="0"/>
              </a:rPr>
              <a:t>Parametri misurabili:</a:t>
            </a:r>
          </a:p>
          <a:p>
            <a:pPr lvl="1" algn="just" eaLnBrk="1" hangingPunct="1">
              <a:lnSpc>
                <a:spcPct val="90000"/>
              </a:lnSpc>
              <a:spcBef>
                <a:spcPct val="25000"/>
              </a:spcBef>
            </a:pPr>
            <a:r>
              <a:rPr lang="it-IT" altLang="it-IT" sz="2400" b="1" dirty="0">
                <a:latin typeface="Arial Narrow" panose="020B0606020202030204" pitchFamily="34" charset="0"/>
              </a:rPr>
              <a:t>Spettri di eccitazione </a:t>
            </a:r>
            <a:r>
              <a:rPr lang="it-IT" altLang="it-IT" sz="2400" dirty="0">
                <a:latin typeface="Arial Narrow" panose="020B0606020202030204" pitchFamily="34" charset="0"/>
              </a:rPr>
              <a:t>ed </a:t>
            </a:r>
            <a:r>
              <a:rPr lang="it-IT" altLang="it-IT" sz="2400" b="1" dirty="0">
                <a:latin typeface="Arial Narrow" panose="020B0606020202030204" pitchFamily="34" charset="0"/>
              </a:rPr>
              <a:t>emissione</a:t>
            </a:r>
          </a:p>
          <a:p>
            <a:pPr lvl="1" algn="just" eaLnBrk="1" hangingPunct="1">
              <a:lnSpc>
                <a:spcPct val="90000"/>
              </a:lnSpc>
              <a:spcBef>
                <a:spcPct val="25000"/>
              </a:spcBef>
            </a:pPr>
            <a:r>
              <a:rPr lang="it-IT" altLang="it-IT" sz="2400" dirty="0">
                <a:latin typeface="Arial Narrow" panose="020B0606020202030204" pitchFamily="34" charset="0"/>
              </a:rPr>
              <a:t>Intensità di fluorescenza</a:t>
            </a:r>
          </a:p>
          <a:p>
            <a:pPr lvl="1" algn="just" eaLnBrk="1" hangingPunct="1">
              <a:lnSpc>
                <a:spcPct val="90000"/>
              </a:lnSpc>
              <a:spcBef>
                <a:spcPct val="25000"/>
              </a:spcBef>
            </a:pPr>
            <a:r>
              <a:rPr lang="it-IT" altLang="it-IT" sz="2400" dirty="0">
                <a:latin typeface="Arial Narrow" panose="020B0606020202030204" pitchFamily="34" charset="0"/>
              </a:rPr>
              <a:t>Tempo di vita</a:t>
            </a:r>
            <a:endParaRPr lang="it-IT" altLang="it-IT" sz="2400" b="1" dirty="0">
              <a:latin typeface="Arial Narrow" panose="020B0606020202030204" pitchFamily="34" charset="0"/>
            </a:endParaRPr>
          </a:p>
          <a:p>
            <a:pPr lvl="1" algn="just" eaLnBrk="1" hangingPunct="1">
              <a:lnSpc>
                <a:spcPct val="90000"/>
              </a:lnSpc>
              <a:spcBef>
                <a:spcPct val="25000"/>
              </a:spcBef>
            </a:pPr>
            <a:r>
              <a:rPr lang="it-IT" altLang="it-IT" sz="2400" dirty="0">
                <a:latin typeface="Arial Narrow" panose="020B0606020202030204" pitchFamily="34" charset="0"/>
              </a:rPr>
              <a:t>Polarizzazione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wipe(left)">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9">
                                            <p:txEl>
                                              <p:pRg st="2" end="2"/>
                                            </p:txEl>
                                          </p:spTgt>
                                        </p:tgtEl>
                                        <p:attrNameLst>
                                          <p:attrName>style.visibility</p:attrName>
                                        </p:attrNameLst>
                                      </p:cBhvr>
                                      <p:to>
                                        <p:strVal val="visible"/>
                                      </p:to>
                                    </p:set>
                                    <p:animEffect transition="in" filter="wipe(left)">
                                      <p:cBhvr>
                                        <p:cTn id="12" dur="500"/>
                                        <p:tgtEl>
                                          <p:spTgt spid="40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9">
                                            <p:txEl>
                                              <p:pRg st="4" end="4"/>
                                            </p:txEl>
                                          </p:spTgt>
                                        </p:tgtEl>
                                        <p:attrNameLst>
                                          <p:attrName>style.visibility</p:attrName>
                                        </p:attrNameLst>
                                      </p:cBhvr>
                                      <p:to>
                                        <p:strVal val="visible"/>
                                      </p:to>
                                    </p:set>
                                    <p:animEffect transition="in" filter="wipe(left)">
                                      <p:cBhvr>
                                        <p:cTn id="17" dur="500"/>
                                        <p:tgtEl>
                                          <p:spTgt spid="4099">
                                            <p:txEl>
                                              <p:pRg st="4" end="4"/>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099">
                                            <p:txEl>
                                              <p:pRg st="5" end="5"/>
                                            </p:txEl>
                                          </p:spTgt>
                                        </p:tgtEl>
                                        <p:attrNameLst>
                                          <p:attrName>style.visibility</p:attrName>
                                        </p:attrNameLst>
                                      </p:cBhvr>
                                      <p:to>
                                        <p:strVal val="visible"/>
                                      </p:to>
                                    </p:set>
                                    <p:animEffect transition="in" filter="wipe(left)">
                                      <p:cBhvr>
                                        <p:cTn id="20" dur="500"/>
                                        <p:tgtEl>
                                          <p:spTgt spid="4099">
                                            <p:txEl>
                                              <p:pRg st="5" end="5"/>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099">
                                            <p:txEl>
                                              <p:pRg st="6" end="6"/>
                                            </p:txEl>
                                          </p:spTgt>
                                        </p:tgtEl>
                                        <p:attrNameLst>
                                          <p:attrName>style.visibility</p:attrName>
                                        </p:attrNameLst>
                                      </p:cBhvr>
                                      <p:to>
                                        <p:strVal val="visible"/>
                                      </p:to>
                                    </p:set>
                                    <p:animEffect transition="in" filter="wipe(left)">
                                      <p:cBhvr>
                                        <p:cTn id="23" dur="500"/>
                                        <p:tgtEl>
                                          <p:spTgt spid="4099">
                                            <p:txEl>
                                              <p:pRg st="6" end="6"/>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099">
                                            <p:txEl>
                                              <p:pRg st="7" end="7"/>
                                            </p:txEl>
                                          </p:spTgt>
                                        </p:tgtEl>
                                        <p:attrNameLst>
                                          <p:attrName>style.visibility</p:attrName>
                                        </p:attrNameLst>
                                      </p:cBhvr>
                                      <p:to>
                                        <p:strVal val="visible"/>
                                      </p:to>
                                    </p:set>
                                    <p:animEffect transition="in" filter="wipe(left)">
                                      <p:cBhvr>
                                        <p:cTn id="26" dur="500"/>
                                        <p:tgtEl>
                                          <p:spTgt spid="4099">
                                            <p:txEl>
                                              <p:pRg st="7" end="7"/>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099">
                                            <p:txEl>
                                              <p:pRg st="8" end="8"/>
                                            </p:txEl>
                                          </p:spTgt>
                                        </p:tgtEl>
                                        <p:attrNameLst>
                                          <p:attrName>style.visibility</p:attrName>
                                        </p:attrNameLst>
                                      </p:cBhvr>
                                      <p:to>
                                        <p:strVal val="visible"/>
                                      </p:to>
                                    </p:set>
                                    <p:animEffect transition="in" filter="wipe(left)">
                                      <p:cBhvr>
                                        <p:cTn id="29" dur="500"/>
                                        <p:tgtEl>
                                          <p:spTgt spid="40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7020272" y="6309320"/>
            <a:ext cx="1905000" cy="457200"/>
          </a:xfrm>
        </p:spPr>
        <p:txBody>
          <a:bodyPr/>
          <a:lstStyle/>
          <a:p>
            <a:fld id="{CA132D7E-AD52-4E26-90DA-C2E40CFB8E4E}" type="slidenum">
              <a:rPr lang="en-US" altLang="it-IT" sz="1600" smtClean="0">
                <a:latin typeface="Arial Narrow" panose="020B0606020202030204" pitchFamily="34" charset="0"/>
              </a:rPr>
              <a:t>44</a:t>
            </a:fld>
            <a:endParaRPr lang="en-US" altLang="it-IT" sz="1600">
              <a:latin typeface="Arial Narrow" panose="020B0606020202030204" pitchFamily="34" charset="0"/>
            </a:endParaRPr>
          </a:p>
        </p:txBody>
      </p:sp>
      <p:pic>
        <p:nvPicPr>
          <p:cNvPr id="4098" name="Picture 2" descr="https://www.thermofisher.com/content/dam/LifeTech/migration/en/images/ics-organized/references/the-handbook/intro-fluorescence-techniques.par.88992.image.275.171.1.s000100-intro-fluorescence-gi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6021718" cy="3744416"/>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bwMode="auto">
          <a:xfrm>
            <a:off x="4951929" y="2411553"/>
            <a:ext cx="1309452" cy="4594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lstStyle/>
          <a:p>
            <a:r>
              <a:rPr lang="en-US" b="1" dirty="0">
                <a:latin typeface="Arial Narrow" panose="020B0606020202030204" pitchFamily="34" charset="0"/>
              </a:rPr>
              <a:t>Emission</a:t>
            </a:r>
          </a:p>
        </p:txBody>
      </p:sp>
      <p:sp>
        <p:nvSpPr>
          <p:cNvPr id="4" name="Rettangolo 3"/>
          <p:cNvSpPr/>
          <p:nvPr/>
        </p:nvSpPr>
        <p:spPr>
          <a:xfrm>
            <a:off x="218664" y="5072546"/>
            <a:ext cx="7110536" cy="584775"/>
          </a:xfrm>
          <a:prstGeom prst="rect">
            <a:avLst/>
          </a:prstGeom>
        </p:spPr>
        <p:txBody>
          <a:bodyPr wrap="square">
            <a:spAutoFit/>
          </a:bodyPr>
          <a:lstStyle/>
          <a:p>
            <a:r>
              <a:rPr lang="en-US" sz="1600" b="1" dirty="0">
                <a:solidFill>
                  <a:srgbClr val="333333"/>
                </a:solidFill>
                <a:latin typeface="Arial Narrow" panose="020B0606020202030204" pitchFamily="34" charset="0"/>
              </a:rPr>
              <a:t>Stage 2: Excited-State Lifetime</a:t>
            </a:r>
          </a:p>
          <a:p>
            <a:r>
              <a:rPr lang="en-US" sz="1600" dirty="0">
                <a:solidFill>
                  <a:srgbClr val="333333"/>
                </a:solidFill>
                <a:latin typeface="Arial Narrow" panose="020B0606020202030204" pitchFamily="34" charset="0"/>
              </a:rPr>
              <a:t>The excited state exists for a finite time (typically 1–10 nanoseconds)</a:t>
            </a:r>
            <a:endParaRPr lang="en-US" sz="1600" b="0" i="0" dirty="0">
              <a:solidFill>
                <a:srgbClr val="333333"/>
              </a:solidFill>
              <a:effectLst/>
              <a:latin typeface="Arial Narrow" panose="020B0606020202030204" pitchFamily="34" charset="0"/>
            </a:endParaRPr>
          </a:p>
        </p:txBody>
      </p:sp>
      <p:sp>
        <p:nvSpPr>
          <p:cNvPr id="5" name="Rettangolo 4"/>
          <p:cNvSpPr/>
          <p:nvPr/>
        </p:nvSpPr>
        <p:spPr>
          <a:xfrm>
            <a:off x="209231" y="4008518"/>
            <a:ext cx="8186010" cy="844207"/>
          </a:xfrm>
          <a:prstGeom prst="rect">
            <a:avLst/>
          </a:prstGeom>
        </p:spPr>
        <p:txBody>
          <a:bodyPr wrap="square">
            <a:spAutoFit/>
          </a:bodyPr>
          <a:lstStyle/>
          <a:p>
            <a:r>
              <a:rPr lang="en-US" sz="1600" b="1" dirty="0">
                <a:solidFill>
                  <a:srgbClr val="333333"/>
                </a:solidFill>
                <a:latin typeface="Arial Narrow" panose="020B0606020202030204" pitchFamily="34" charset="0"/>
              </a:rPr>
              <a:t>Stage 1: Excitation</a:t>
            </a:r>
          </a:p>
          <a:p>
            <a:r>
              <a:rPr lang="en-US" sz="1600" dirty="0">
                <a:solidFill>
                  <a:srgbClr val="333333"/>
                </a:solidFill>
                <a:latin typeface="Arial Narrow" panose="020B0606020202030204" pitchFamily="34" charset="0"/>
              </a:rPr>
              <a:t>A photon of energy </a:t>
            </a:r>
            <a:r>
              <a:rPr lang="en-US" sz="1600" dirty="0" err="1">
                <a:solidFill>
                  <a:srgbClr val="333333"/>
                </a:solidFill>
                <a:latin typeface="Arial Narrow" panose="020B0606020202030204" pitchFamily="34" charset="0"/>
              </a:rPr>
              <a:t>hν</a:t>
            </a:r>
            <a:r>
              <a:rPr lang="en-US" sz="1600" baseline="-25000" dirty="0" err="1">
                <a:solidFill>
                  <a:srgbClr val="333333"/>
                </a:solidFill>
                <a:latin typeface="Arial Narrow" panose="020B0606020202030204" pitchFamily="34" charset="0"/>
              </a:rPr>
              <a:t>EX</a:t>
            </a:r>
            <a:r>
              <a:rPr lang="en-US" sz="1600" dirty="0">
                <a:solidFill>
                  <a:srgbClr val="333333"/>
                </a:solidFill>
                <a:latin typeface="Arial Narrow" panose="020B0606020202030204" pitchFamily="34" charset="0"/>
              </a:rPr>
              <a:t> is supplied by an external source such as an incandescent lamp or a laser and absorbed by the fluorophore, creating an excited electronic singlet state (S</a:t>
            </a:r>
            <a:r>
              <a:rPr lang="en-US" sz="1600" baseline="-25000" dirty="0">
                <a:solidFill>
                  <a:srgbClr val="333333"/>
                </a:solidFill>
                <a:latin typeface="Arial Narrow" panose="020B0606020202030204" pitchFamily="34" charset="0"/>
              </a:rPr>
              <a:t>1</a:t>
            </a:r>
            <a:r>
              <a:rPr lang="en-US" sz="1600" dirty="0">
                <a:solidFill>
                  <a:srgbClr val="333333"/>
                </a:solidFill>
                <a:latin typeface="Arial Narrow" panose="020B0606020202030204" pitchFamily="34" charset="0"/>
              </a:rPr>
              <a:t>').</a:t>
            </a:r>
            <a:endParaRPr lang="en-US" sz="1600" b="0" i="0" dirty="0">
              <a:solidFill>
                <a:srgbClr val="333333"/>
              </a:solidFill>
              <a:effectLst/>
              <a:latin typeface="Arial Narrow" panose="020B0606020202030204" pitchFamily="34" charset="0"/>
            </a:endParaRPr>
          </a:p>
        </p:txBody>
      </p:sp>
      <p:sp>
        <p:nvSpPr>
          <p:cNvPr id="6" name="Rettangolo 5"/>
          <p:cNvSpPr/>
          <p:nvPr/>
        </p:nvSpPr>
        <p:spPr>
          <a:xfrm>
            <a:off x="218664" y="5940367"/>
            <a:ext cx="8046640" cy="584775"/>
          </a:xfrm>
          <a:prstGeom prst="rect">
            <a:avLst/>
          </a:prstGeom>
        </p:spPr>
        <p:txBody>
          <a:bodyPr wrap="square">
            <a:spAutoFit/>
          </a:bodyPr>
          <a:lstStyle/>
          <a:p>
            <a:r>
              <a:rPr lang="en-US" sz="1600" b="1" dirty="0">
                <a:latin typeface="Arial Narrow" panose="020B0606020202030204" pitchFamily="34" charset="0"/>
              </a:rPr>
              <a:t>Stage 3: Fluorescence Emission</a:t>
            </a:r>
          </a:p>
          <a:p>
            <a:r>
              <a:rPr lang="en-US" sz="1600" dirty="0">
                <a:latin typeface="Arial Narrow" panose="020B0606020202030204" pitchFamily="34" charset="0"/>
              </a:rPr>
              <a:t>A photon of energy </a:t>
            </a:r>
            <a:r>
              <a:rPr lang="en-US" sz="1600" dirty="0" err="1">
                <a:latin typeface="Arial Narrow" panose="020B0606020202030204" pitchFamily="34" charset="0"/>
              </a:rPr>
              <a:t>hν</a:t>
            </a:r>
            <a:r>
              <a:rPr lang="en-US" sz="1600" baseline="-25000" dirty="0" err="1">
                <a:latin typeface="Arial Narrow" panose="020B0606020202030204" pitchFamily="34" charset="0"/>
              </a:rPr>
              <a:t>EM</a:t>
            </a:r>
            <a:r>
              <a:rPr lang="en-US" sz="1600" dirty="0">
                <a:latin typeface="Arial Narrow" panose="020B0606020202030204" pitchFamily="34" charset="0"/>
              </a:rPr>
              <a:t> is emitted, returning the fluorophore to its ground state S</a:t>
            </a:r>
            <a:r>
              <a:rPr lang="en-US" sz="1600" baseline="-25000" dirty="0">
                <a:latin typeface="Arial Narrow" panose="020B0606020202030204" pitchFamily="34" charset="0"/>
              </a:rPr>
              <a:t>0</a:t>
            </a:r>
            <a:endParaRPr lang="en-US" sz="1600" dirty="0">
              <a:latin typeface="Arial Narrow" panose="020B0606020202030204" pitchFamily="34" charset="0"/>
            </a:endParaRPr>
          </a:p>
        </p:txBody>
      </p:sp>
      <p:sp>
        <p:nvSpPr>
          <p:cNvPr id="3" name="Rettangolo 2"/>
          <p:cNvSpPr/>
          <p:nvPr/>
        </p:nvSpPr>
        <p:spPr bwMode="auto">
          <a:xfrm>
            <a:off x="3160326" y="30051"/>
            <a:ext cx="5112568" cy="39604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10" name="CasellaDiTesto 9"/>
          <p:cNvSpPr txBox="1"/>
          <p:nvPr/>
        </p:nvSpPr>
        <p:spPr>
          <a:xfrm>
            <a:off x="1907704" y="2461444"/>
            <a:ext cx="1629643" cy="459432"/>
          </a:xfrm>
          <a:prstGeom prst="rect">
            <a:avLst/>
          </a:prstGeom>
          <a:noFill/>
        </p:spPr>
        <p:txBody>
          <a:bodyPr wrap="square">
            <a:spAutoFit/>
          </a:bodyPr>
          <a:lstStyle/>
          <a:p>
            <a:r>
              <a:rPr lang="en-US" sz="2400" b="1" dirty="0">
                <a:solidFill>
                  <a:srgbClr val="333333"/>
                </a:solidFill>
                <a:latin typeface="Arial Narrow" panose="020B0606020202030204" pitchFamily="34" charset="0"/>
              </a:rPr>
              <a:t>Excitation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1029"/>
          <p:cNvGrpSpPr/>
          <p:nvPr/>
        </p:nvGrpSpPr>
        <p:grpSpPr bwMode="auto">
          <a:xfrm>
            <a:off x="886407" y="221770"/>
            <a:ext cx="6870118" cy="4718530"/>
            <a:chOff x="-34" y="19"/>
            <a:chExt cx="5726" cy="3836"/>
          </a:xfrm>
        </p:grpSpPr>
        <p:pic>
          <p:nvPicPr>
            <p:cNvPr id="50179" name="Picture 1026"/>
            <p:cNvPicPr>
              <a:picLocks noChangeAspect="1" noChangeArrowheads="1"/>
            </p:cNvPicPr>
            <p:nvPr/>
          </p:nvPicPr>
          <p:blipFill>
            <a:blip r:embed="rId2">
              <a:extLst>
                <a:ext uri="{28A0092B-C50C-407E-A947-70E740481C1C}">
                  <a14:useLocalDpi xmlns:a14="http://schemas.microsoft.com/office/drawing/2010/main" val="0"/>
                </a:ext>
              </a:extLst>
            </a:blip>
            <a:srcRect r="404"/>
            <a:stretch>
              <a:fillRect/>
            </a:stretch>
          </p:blipFill>
          <p:spPr bwMode="auto">
            <a:xfrm>
              <a:off x="110" y="442"/>
              <a:ext cx="5582" cy="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1027"/>
            <p:cNvSpPr txBox="1">
              <a:spLocks noChangeArrowheads="1"/>
            </p:cNvSpPr>
            <p:nvPr/>
          </p:nvSpPr>
          <p:spPr bwMode="auto">
            <a:xfrm>
              <a:off x="2087" y="19"/>
              <a:ext cx="3013" cy="524"/>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it-IT" altLang="it-IT" sz="3600" dirty="0">
                  <a:solidFill>
                    <a:schemeClr val="bg1"/>
                  </a:solidFill>
                  <a:latin typeface="Calibri" panose="020F0502020204030204" pitchFamily="34" charset="0"/>
                </a:rPr>
                <a:t>Resa quantica</a:t>
              </a:r>
            </a:p>
          </p:txBody>
        </p:sp>
        <p:sp>
          <p:nvSpPr>
            <p:cNvPr id="50181" name="Text Box 1028"/>
            <p:cNvSpPr txBox="1">
              <a:spLocks noChangeArrowheads="1"/>
            </p:cNvSpPr>
            <p:nvPr/>
          </p:nvSpPr>
          <p:spPr bwMode="auto">
            <a:xfrm>
              <a:off x="-34" y="1026"/>
              <a:ext cx="1832" cy="374"/>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a:solidFill>
                    <a:schemeClr val="bg1"/>
                  </a:solidFill>
                  <a:latin typeface="Calibri" panose="020F0502020204030204" pitchFamily="34" charset="0"/>
                </a:rPr>
                <a:t>La resa quantica</a:t>
              </a:r>
            </a:p>
          </p:txBody>
        </p:sp>
      </p:grpSp>
      <p:sp>
        <p:nvSpPr>
          <p:cNvPr id="2" name="Text Box 1"/>
          <p:cNvSpPr txBox="1"/>
          <p:nvPr/>
        </p:nvSpPr>
        <p:spPr>
          <a:xfrm>
            <a:off x="1043940" y="5517515"/>
            <a:ext cx="7923530" cy="839470"/>
          </a:xfrm>
          <a:prstGeom prst="rect">
            <a:avLst/>
          </a:prstGeom>
          <a:noFill/>
        </p:spPr>
        <p:txBody>
          <a:bodyPr wrap="square" rtlCol="0" anchor="t">
            <a:spAutoFit/>
          </a:bodyPr>
          <a:lstStyle/>
          <a:p>
            <a:pPr algn="just" eaLnBrk="1" hangingPunct="1">
              <a:lnSpc>
                <a:spcPct val="90000"/>
              </a:lnSpc>
              <a:spcAft>
                <a:spcPct val="20000"/>
              </a:spcAft>
            </a:pPr>
            <a:r>
              <a:rPr lang="it-IT" altLang="it-IT" dirty="0">
                <a:latin typeface="Arial Narrow" panose="020B0606020202030204" pitchFamily="34" charset="0"/>
                <a:sym typeface="+mn-ea"/>
              </a:rPr>
              <a:t>La </a:t>
            </a:r>
            <a:r>
              <a:rPr lang="it-IT" altLang="it-IT" b="1" dirty="0">
                <a:solidFill>
                  <a:schemeClr val="accent2"/>
                </a:solidFill>
                <a:latin typeface="Arial Narrow" panose="020B0606020202030204" pitchFamily="34" charset="0"/>
                <a:sym typeface="+mn-ea"/>
              </a:rPr>
              <a:t>resa quantica </a:t>
            </a:r>
            <a:r>
              <a:rPr lang="it-IT" altLang="it-IT" dirty="0">
                <a:latin typeface="Arial Narrow" panose="020B0606020202030204" pitchFamily="34" charset="0"/>
                <a:sym typeface="+mn-ea"/>
              </a:rPr>
              <a:t>rappresenta  la frazione di molecole </a:t>
            </a:r>
            <a:endParaRPr lang="it-IT" altLang="it-IT" dirty="0">
              <a:latin typeface="Arial Narrow" panose="020B0606020202030204" pitchFamily="34" charset="0"/>
            </a:endParaRPr>
          </a:p>
          <a:p>
            <a:pPr algn="just" eaLnBrk="1" hangingPunct="1">
              <a:lnSpc>
                <a:spcPct val="90000"/>
              </a:lnSpc>
              <a:spcAft>
                <a:spcPct val="20000"/>
              </a:spcAft>
              <a:buFontTx/>
              <a:buNone/>
            </a:pPr>
            <a:r>
              <a:rPr lang="it-IT" altLang="it-IT" dirty="0">
                <a:latin typeface="Arial Narrow" panose="020B0606020202030204" pitchFamily="34" charset="0"/>
                <a:sym typeface="+mn-ea"/>
              </a:rPr>
              <a:t>de-eccitate per fluorescenza</a:t>
            </a: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132D7E-AD52-4E26-90DA-C2E40CFB8E4E}" type="slidenum">
              <a:rPr lang="en-US" altLang="it-IT"/>
              <a:t>46</a:t>
            </a:fld>
            <a:endParaRPr lang="en-US" altLang="it-IT"/>
          </a:p>
        </p:txBody>
      </p:sp>
      <p:pic>
        <p:nvPicPr>
          <p:cNvPr id="100" name="Picture 99"/>
          <p:cNvPicPr/>
          <p:nvPr/>
        </p:nvPicPr>
        <p:blipFill>
          <a:blip r:embed="rId2"/>
          <a:stretch>
            <a:fillRect/>
          </a:stretch>
        </p:blipFill>
        <p:spPr>
          <a:xfrm>
            <a:off x="1331595" y="1557020"/>
            <a:ext cx="6910070" cy="3633470"/>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a:xfrm>
            <a:off x="323528" y="204217"/>
            <a:ext cx="8229600" cy="1276350"/>
          </a:xfrm>
        </p:spPr>
        <p:txBody>
          <a:bodyPr rtlCol="0">
            <a:normAutofit/>
          </a:bodyPr>
          <a:lstStyle/>
          <a:p>
            <a:pPr eaLnBrk="1" fontAlgn="auto" hangingPunct="1">
              <a:spcAft>
                <a:spcPts val="0"/>
              </a:spcAft>
              <a:defRPr/>
            </a:pPr>
            <a:r>
              <a:rPr lang="it-IT" sz="2800" b="1" dirty="0">
                <a:latin typeface="+mn-lt"/>
                <a:cs typeface="+mn-lt"/>
              </a:rPr>
              <a:t>Diagramma di uno </a:t>
            </a:r>
            <a:r>
              <a:rPr lang="it-IT" sz="2800" b="1" dirty="0" err="1">
                <a:solidFill>
                  <a:srgbClr val="00B050"/>
                </a:solidFill>
                <a:latin typeface="+mn-lt"/>
                <a:cs typeface="+mn-lt"/>
              </a:rPr>
              <a:t>spettrofluorimetro</a:t>
            </a:r>
            <a:endParaRPr lang="it-IT" sz="2800" b="1" dirty="0">
              <a:solidFill>
                <a:srgbClr val="00B050"/>
              </a:solidFill>
              <a:latin typeface="+mn-lt"/>
              <a:cs typeface="+mn-lt"/>
            </a:endParaRPr>
          </a:p>
        </p:txBody>
      </p:sp>
      <p:sp>
        <p:nvSpPr>
          <p:cNvPr id="3076" name="Rectangle 1027"/>
          <p:cNvSpPr>
            <a:spLocks noChangeArrowheads="1"/>
          </p:cNvSpPr>
          <p:nvPr/>
        </p:nvSpPr>
        <p:spPr bwMode="auto">
          <a:xfrm>
            <a:off x="1295400" y="1752600"/>
            <a:ext cx="838200" cy="990600"/>
          </a:xfrm>
          <a:prstGeom prst="rect">
            <a:avLst/>
          </a:prstGeom>
          <a:solidFill>
            <a:schemeClr val="accent1"/>
          </a:solidFill>
          <a:ln w="12700">
            <a:solidFill>
              <a:schemeClr val="tx1"/>
            </a:solidFill>
            <a:miter lim="800000"/>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latin typeface="Arial Narrow" panose="020B0606020202030204" pitchFamily="34" charset="0"/>
            </a:endParaRPr>
          </a:p>
        </p:txBody>
      </p:sp>
      <p:sp>
        <p:nvSpPr>
          <p:cNvPr id="3077" name="Rectangle 1029" descr="Diagonali scure verso l'alto"/>
          <p:cNvSpPr>
            <a:spLocks noChangeArrowheads="1"/>
          </p:cNvSpPr>
          <p:nvPr/>
        </p:nvSpPr>
        <p:spPr bwMode="auto">
          <a:xfrm>
            <a:off x="1295400" y="3429000"/>
            <a:ext cx="838200" cy="685800"/>
          </a:xfrm>
          <a:prstGeom prst="rect">
            <a:avLst/>
          </a:prstGeom>
          <a:pattFill prst="dkUpDiag">
            <a:fgClr>
              <a:schemeClr val="accent1"/>
            </a:fgClr>
            <a:bgClr>
              <a:schemeClr val="tx1"/>
            </a:bgClr>
          </a:pattFill>
          <a:ln w="12700">
            <a:solidFill>
              <a:schemeClr val="tx1"/>
            </a:solidFill>
            <a:miter lim="800000"/>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latin typeface="Arial Narrow" panose="020B0606020202030204" pitchFamily="34" charset="0"/>
            </a:endParaRPr>
          </a:p>
        </p:txBody>
      </p:sp>
      <p:sp>
        <p:nvSpPr>
          <p:cNvPr id="3078" name="Rectangle 1030"/>
          <p:cNvSpPr>
            <a:spLocks noChangeArrowheads="1"/>
          </p:cNvSpPr>
          <p:nvPr/>
        </p:nvSpPr>
        <p:spPr bwMode="auto">
          <a:xfrm>
            <a:off x="1524000" y="4876800"/>
            <a:ext cx="533400" cy="533400"/>
          </a:xfrm>
          <a:prstGeom prst="rect">
            <a:avLst/>
          </a:prstGeom>
          <a:solidFill>
            <a:schemeClr val="tx2"/>
          </a:solidFill>
          <a:ln w="12700">
            <a:solidFill>
              <a:schemeClr val="tx1"/>
            </a:solidFill>
            <a:miter lim="800000"/>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latin typeface="Arial Narrow" panose="020B0606020202030204" pitchFamily="34" charset="0"/>
            </a:endParaRPr>
          </a:p>
        </p:txBody>
      </p:sp>
      <p:sp>
        <p:nvSpPr>
          <p:cNvPr id="3079" name="Rectangle 1031" descr="Diagonali scure verso l'alto"/>
          <p:cNvSpPr>
            <a:spLocks noChangeArrowheads="1"/>
          </p:cNvSpPr>
          <p:nvPr/>
        </p:nvSpPr>
        <p:spPr bwMode="auto">
          <a:xfrm>
            <a:off x="3276600" y="4800600"/>
            <a:ext cx="838200" cy="685800"/>
          </a:xfrm>
          <a:prstGeom prst="rect">
            <a:avLst/>
          </a:prstGeom>
          <a:pattFill prst="dkUpDiag">
            <a:fgClr>
              <a:schemeClr val="accent1"/>
            </a:fgClr>
            <a:bgClr>
              <a:schemeClr val="tx1"/>
            </a:bgClr>
          </a:pattFill>
          <a:ln w="12700">
            <a:solidFill>
              <a:schemeClr val="tx1"/>
            </a:solidFill>
            <a:miter lim="800000"/>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latin typeface="Arial Narrow" panose="020B0606020202030204" pitchFamily="34" charset="0"/>
            </a:endParaRPr>
          </a:p>
        </p:txBody>
      </p:sp>
      <p:sp>
        <p:nvSpPr>
          <p:cNvPr id="3080" name="Rectangle 1032"/>
          <p:cNvSpPr>
            <a:spLocks noChangeArrowheads="1"/>
          </p:cNvSpPr>
          <p:nvPr/>
        </p:nvSpPr>
        <p:spPr bwMode="auto">
          <a:xfrm>
            <a:off x="5486400" y="4800600"/>
            <a:ext cx="1981200" cy="685800"/>
          </a:xfrm>
          <a:prstGeom prst="rect">
            <a:avLst/>
          </a:prstGeom>
          <a:solidFill>
            <a:schemeClr val="accent1"/>
          </a:solidFill>
          <a:ln w="12700">
            <a:solidFill>
              <a:schemeClr val="tx1"/>
            </a:solidFill>
            <a:miter lim="800000"/>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latin typeface="Arial Narrow" panose="020B0606020202030204" pitchFamily="34" charset="0"/>
            </a:endParaRPr>
          </a:p>
        </p:txBody>
      </p:sp>
      <p:sp>
        <p:nvSpPr>
          <p:cNvPr id="3081" name="Text Box 1033"/>
          <p:cNvSpPr txBox="1">
            <a:spLocks noChangeArrowheads="1"/>
          </p:cNvSpPr>
          <p:nvPr/>
        </p:nvSpPr>
        <p:spPr bwMode="auto">
          <a:xfrm>
            <a:off x="2195736" y="1916396"/>
            <a:ext cx="1828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dirty="0">
                <a:latin typeface="+mn-lt"/>
                <a:cs typeface="+mn-lt"/>
              </a:rPr>
              <a:t>Sorgente</a:t>
            </a:r>
          </a:p>
        </p:txBody>
      </p:sp>
      <p:sp>
        <p:nvSpPr>
          <p:cNvPr id="3082" name="Text Box 1034"/>
          <p:cNvSpPr txBox="1">
            <a:spLocks noChangeArrowheads="1"/>
          </p:cNvSpPr>
          <p:nvPr/>
        </p:nvSpPr>
        <p:spPr bwMode="auto">
          <a:xfrm>
            <a:off x="2390775" y="3378037"/>
            <a:ext cx="2829283" cy="85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dirty="0">
                <a:latin typeface="+mn-lt"/>
                <a:cs typeface="+mn-lt"/>
              </a:rPr>
              <a:t>Monocromatore di </a:t>
            </a:r>
            <a:r>
              <a:rPr lang="it-IT" altLang="it-IT" b="1" dirty="0">
                <a:latin typeface="+mn-lt"/>
                <a:cs typeface="+mn-lt"/>
              </a:rPr>
              <a:t>eccitazione</a:t>
            </a:r>
          </a:p>
        </p:txBody>
      </p:sp>
      <p:sp>
        <p:nvSpPr>
          <p:cNvPr id="3083" name="Text Box 1035"/>
          <p:cNvSpPr txBox="1">
            <a:spLocks noChangeArrowheads="1"/>
          </p:cNvSpPr>
          <p:nvPr/>
        </p:nvSpPr>
        <p:spPr bwMode="auto">
          <a:xfrm>
            <a:off x="2702709" y="5648761"/>
            <a:ext cx="327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dirty="0">
                <a:latin typeface="+mn-lt"/>
                <a:cs typeface="+mn-lt"/>
              </a:rPr>
              <a:t>Monocromatore di </a:t>
            </a:r>
            <a:r>
              <a:rPr lang="it-IT" altLang="it-IT" b="1" dirty="0">
                <a:latin typeface="+mn-lt"/>
                <a:cs typeface="+mn-lt"/>
              </a:rPr>
              <a:t>emissione</a:t>
            </a:r>
          </a:p>
        </p:txBody>
      </p:sp>
      <p:sp>
        <p:nvSpPr>
          <p:cNvPr id="3084" name="Text Box 1036"/>
          <p:cNvSpPr txBox="1">
            <a:spLocks noChangeArrowheads="1"/>
          </p:cNvSpPr>
          <p:nvPr/>
        </p:nvSpPr>
        <p:spPr bwMode="auto">
          <a:xfrm>
            <a:off x="714376" y="5439878"/>
            <a:ext cx="1785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b="1" dirty="0">
                <a:latin typeface="+mn-lt"/>
                <a:cs typeface="+mn-lt"/>
              </a:rPr>
              <a:t>campione</a:t>
            </a:r>
          </a:p>
        </p:txBody>
      </p:sp>
      <p:sp>
        <p:nvSpPr>
          <p:cNvPr id="3085" name="Text Box 1037"/>
          <p:cNvSpPr txBox="1">
            <a:spLocks noChangeArrowheads="1"/>
          </p:cNvSpPr>
          <p:nvPr/>
        </p:nvSpPr>
        <p:spPr bwMode="auto">
          <a:xfrm>
            <a:off x="5738728" y="5648939"/>
            <a:ext cx="213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dirty="0">
                <a:latin typeface="+mn-lt"/>
                <a:cs typeface="+mn-lt"/>
              </a:rPr>
              <a:t>Rivelatore</a:t>
            </a:r>
          </a:p>
        </p:txBody>
      </p:sp>
      <p:sp>
        <p:nvSpPr>
          <p:cNvPr id="3086" name="Line 1038"/>
          <p:cNvSpPr>
            <a:spLocks noChangeShapeType="1"/>
          </p:cNvSpPr>
          <p:nvPr/>
        </p:nvSpPr>
        <p:spPr bwMode="auto">
          <a:xfrm>
            <a:off x="1752600" y="2743200"/>
            <a:ext cx="0" cy="685800"/>
          </a:xfrm>
          <a:prstGeom prst="line">
            <a:avLst/>
          </a:prstGeom>
          <a:noFill/>
          <a:ln w="28575">
            <a:solidFill>
              <a:schemeClr val="hlink"/>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latin typeface="Arial Narrow" panose="020B0606020202030204" pitchFamily="34" charset="0"/>
            </a:endParaRPr>
          </a:p>
        </p:txBody>
      </p:sp>
      <p:sp>
        <p:nvSpPr>
          <p:cNvPr id="3087" name="Text Box 1039"/>
          <p:cNvSpPr txBox="1">
            <a:spLocks noChangeArrowheads="1"/>
          </p:cNvSpPr>
          <p:nvPr/>
        </p:nvSpPr>
        <p:spPr bwMode="auto">
          <a:xfrm>
            <a:off x="762000" y="2819400"/>
            <a:ext cx="76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a:solidFill>
                  <a:schemeClr val="hlink"/>
                </a:solidFill>
                <a:latin typeface="Arial Narrow" panose="020B0606020202030204" pitchFamily="34" charset="0"/>
                <a:sym typeface="Symbol" panose="05050102010706020507" pitchFamily="18" charset="2"/>
              </a:rPr>
              <a:t></a:t>
            </a:r>
            <a:r>
              <a:rPr lang="it-IT" altLang="it-IT" baseline="-25000">
                <a:solidFill>
                  <a:schemeClr val="hlink"/>
                </a:solidFill>
                <a:latin typeface="Arial Narrow" panose="020B0606020202030204" pitchFamily="34" charset="0"/>
                <a:sym typeface="Symbol" panose="05050102010706020507" pitchFamily="18" charset="2"/>
              </a:rPr>
              <a:t>ex</a:t>
            </a:r>
            <a:endParaRPr lang="it-IT" altLang="it-IT">
              <a:solidFill>
                <a:schemeClr val="hlink"/>
              </a:solidFill>
              <a:latin typeface="Arial Narrow" panose="020B0606020202030204" pitchFamily="34" charset="0"/>
            </a:endParaRPr>
          </a:p>
        </p:txBody>
      </p:sp>
      <p:sp>
        <p:nvSpPr>
          <p:cNvPr id="3088" name="Text Box 1040"/>
          <p:cNvSpPr txBox="1">
            <a:spLocks noChangeArrowheads="1"/>
          </p:cNvSpPr>
          <p:nvPr/>
        </p:nvSpPr>
        <p:spPr bwMode="auto">
          <a:xfrm>
            <a:off x="838200" y="4267200"/>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b="1">
                <a:solidFill>
                  <a:schemeClr val="hlink"/>
                </a:solidFill>
                <a:latin typeface="Arial Narrow" panose="020B0606020202030204" pitchFamily="34" charset="0"/>
                <a:sym typeface="Symbol" panose="05050102010706020507" pitchFamily="18" charset="2"/>
              </a:rPr>
              <a:t></a:t>
            </a:r>
            <a:r>
              <a:rPr lang="it-IT" altLang="it-IT" b="1" baseline="-25000">
                <a:solidFill>
                  <a:schemeClr val="hlink"/>
                </a:solidFill>
                <a:latin typeface="Arial Narrow" panose="020B0606020202030204" pitchFamily="34" charset="0"/>
                <a:sym typeface="Symbol" panose="05050102010706020507" pitchFamily="18" charset="2"/>
              </a:rPr>
              <a:t>ex</a:t>
            </a:r>
            <a:endParaRPr lang="it-IT" altLang="it-IT">
              <a:solidFill>
                <a:schemeClr val="hlink"/>
              </a:solidFill>
              <a:latin typeface="Arial Narrow" panose="020B0606020202030204" pitchFamily="34" charset="0"/>
            </a:endParaRPr>
          </a:p>
        </p:txBody>
      </p:sp>
      <p:sp>
        <p:nvSpPr>
          <p:cNvPr id="3089" name="Text Box 1041"/>
          <p:cNvSpPr txBox="1">
            <a:spLocks noChangeArrowheads="1"/>
          </p:cNvSpPr>
          <p:nvPr/>
        </p:nvSpPr>
        <p:spPr bwMode="auto">
          <a:xfrm>
            <a:off x="2286000" y="4648200"/>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a:solidFill>
                  <a:schemeClr val="hlink"/>
                </a:solidFill>
                <a:latin typeface="Arial Narrow" panose="020B0606020202030204" pitchFamily="34" charset="0"/>
                <a:sym typeface="Symbol" panose="05050102010706020507" pitchFamily="18" charset="2"/>
              </a:rPr>
              <a:t></a:t>
            </a:r>
            <a:r>
              <a:rPr lang="it-IT" altLang="it-IT" baseline="-25000">
                <a:solidFill>
                  <a:schemeClr val="hlink"/>
                </a:solidFill>
                <a:latin typeface="Arial Narrow" panose="020B0606020202030204" pitchFamily="34" charset="0"/>
                <a:sym typeface="Symbol" panose="05050102010706020507" pitchFamily="18" charset="2"/>
              </a:rPr>
              <a:t>em</a:t>
            </a:r>
            <a:endParaRPr lang="it-IT" altLang="it-IT">
              <a:solidFill>
                <a:schemeClr val="hlink"/>
              </a:solidFill>
              <a:latin typeface="Arial Narrow" panose="020B0606020202030204" pitchFamily="34" charset="0"/>
            </a:endParaRPr>
          </a:p>
        </p:txBody>
      </p:sp>
      <p:sp>
        <p:nvSpPr>
          <p:cNvPr id="3090" name="Text Box 1042"/>
          <p:cNvSpPr txBox="1">
            <a:spLocks noChangeArrowheads="1"/>
          </p:cNvSpPr>
          <p:nvPr/>
        </p:nvSpPr>
        <p:spPr bwMode="auto">
          <a:xfrm>
            <a:off x="4343400" y="4572000"/>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b="1">
                <a:solidFill>
                  <a:schemeClr val="hlink"/>
                </a:solidFill>
                <a:latin typeface="Arial Narrow" panose="020B0606020202030204" pitchFamily="34" charset="0"/>
                <a:sym typeface="Symbol" panose="05050102010706020507" pitchFamily="18" charset="2"/>
              </a:rPr>
              <a:t></a:t>
            </a:r>
            <a:r>
              <a:rPr lang="it-IT" altLang="it-IT" b="1" baseline="-25000">
                <a:solidFill>
                  <a:schemeClr val="hlink"/>
                </a:solidFill>
                <a:latin typeface="Arial Narrow" panose="020B0606020202030204" pitchFamily="34" charset="0"/>
                <a:sym typeface="Symbol" panose="05050102010706020507" pitchFamily="18" charset="2"/>
              </a:rPr>
              <a:t>em</a:t>
            </a:r>
            <a:endParaRPr lang="it-IT" altLang="it-IT">
              <a:solidFill>
                <a:schemeClr val="hlink"/>
              </a:solidFill>
              <a:latin typeface="Arial Narrow" panose="020B0606020202030204" pitchFamily="34" charset="0"/>
            </a:endParaRPr>
          </a:p>
        </p:txBody>
      </p:sp>
      <p:sp>
        <p:nvSpPr>
          <p:cNvPr id="3091" name="Line 1043"/>
          <p:cNvSpPr>
            <a:spLocks noChangeShapeType="1"/>
          </p:cNvSpPr>
          <p:nvPr/>
        </p:nvSpPr>
        <p:spPr bwMode="auto">
          <a:xfrm>
            <a:off x="1752600" y="4191000"/>
            <a:ext cx="0" cy="685800"/>
          </a:xfrm>
          <a:prstGeom prst="line">
            <a:avLst/>
          </a:prstGeom>
          <a:noFill/>
          <a:ln w="28575">
            <a:solidFill>
              <a:schemeClr val="hlink"/>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latin typeface="Arial Narrow" panose="020B0606020202030204" pitchFamily="34" charset="0"/>
            </a:endParaRPr>
          </a:p>
        </p:txBody>
      </p:sp>
      <p:sp>
        <p:nvSpPr>
          <p:cNvPr id="3092" name="Line 1044"/>
          <p:cNvSpPr>
            <a:spLocks noChangeShapeType="1"/>
          </p:cNvSpPr>
          <p:nvPr/>
        </p:nvSpPr>
        <p:spPr bwMode="auto">
          <a:xfrm>
            <a:off x="2057400" y="5105400"/>
            <a:ext cx="1219200" cy="0"/>
          </a:xfrm>
          <a:prstGeom prst="line">
            <a:avLst/>
          </a:prstGeom>
          <a:noFill/>
          <a:ln w="28575">
            <a:solidFill>
              <a:schemeClr val="hlink"/>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latin typeface="Arial Narrow" panose="020B0606020202030204" pitchFamily="34" charset="0"/>
            </a:endParaRPr>
          </a:p>
        </p:txBody>
      </p:sp>
      <p:sp>
        <p:nvSpPr>
          <p:cNvPr id="3093" name="Line 1045"/>
          <p:cNvSpPr>
            <a:spLocks noChangeShapeType="1"/>
          </p:cNvSpPr>
          <p:nvPr/>
        </p:nvSpPr>
        <p:spPr bwMode="auto">
          <a:xfrm>
            <a:off x="4191000" y="5105400"/>
            <a:ext cx="1219200" cy="0"/>
          </a:xfrm>
          <a:prstGeom prst="line">
            <a:avLst/>
          </a:prstGeom>
          <a:noFill/>
          <a:ln w="28575">
            <a:solidFill>
              <a:schemeClr val="hlink"/>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latin typeface="Arial Narrow" panose="020B0606020202030204" pitchFamily="34" charset="0"/>
            </a:endParaRPr>
          </a:p>
        </p:txBody>
      </p:sp>
      <p:graphicFrame>
        <p:nvGraphicFramePr>
          <p:cNvPr id="3074" name="Object 1046"/>
          <p:cNvGraphicFramePr>
            <a:graphicFrameLocks noChangeAspect="1"/>
          </p:cNvGraphicFramePr>
          <p:nvPr/>
        </p:nvGraphicFramePr>
        <p:xfrm flipV="1">
          <a:off x="1524000" y="1981200"/>
          <a:ext cx="327025" cy="588963"/>
        </p:xfrm>
        <a:graphic>
          <a:graphicData uri="http://schemas.openxmlformats.org/presentationml/2006/ole">
            <mc:AlternateContent xmlns:mc="http://schemas.openxmlformats.org/markup-compatibility/2006">
              <mc:Choice xmlns:v="urn:schemas-microsoft-com:vml" Requires="v">
                <p:oleObj name="ClipArt" r:id="rId2" imgW="2478405" imgH="4460875" progId="MS_ClipArt_Gallery.2">
                  <p:embed/>
                </p:oleObj>
              </mc:Choice>
              <mc:Fallback>
                <p:oleObj name="ClipArt" r:id="rId2" imgW="2478405" imgH="4460875" progId="MS_ClipArt_Gallery.2">
                  <p:embed/>
                  <p:pic>
                    <p:nvPicPr>
                      <p:cNvPr id="0" name="Object 10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524000" y="1981200"/>
                        <a:ext cx="327025" cy="58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050"/>
          <p:cNvPicPr>
            <a:picLocks noChangeAspect="1" noChangeArrowheads="1"/>
          </p:cNvPicPr>
          <p:nvPr/>
        </p:nvPicPr>
        <p:blipFill>
          <a:blip r:embed="rId2">
            <a:extLst>
              <a:ext uri="{28A0092B-C50C-407E-A947-70E740481C1C}">
                <a14:useLocalDpi xmlns:a14="http://schemas.microsoft.com/office/drawing/2010/main" val="0"/>
              </a:ext>
            </a:extLst>
          </a:blip>
          <a:srcRect r="436"/>
          <a:stretch>
            <a:fillRect/>
          </a:stretch>
        </p:blipFill>
        <p:spPr bwMode="auto">
          <a:xfrm>
            <a:off x="539552" y="404664"/>
            <a:ext cx="8212138"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bwMode="auto">
          <a:xfrm>
            <a:off x="251520" y="1416968"/>
            <a:ext cx="4968552" cy="792088"/>
          </a:xfrm>
          <a:prstGeom prst="rect">
            <a:avLst/>
          </a:prstGeom>
          <a:solidFill>
            <a:srgbClr val="FFFF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4" name="Rettangolo 3"/>
          <p:cNvSpPr/>
          <p:nvPr/>
        </p:nvSpPr>
        <p:spPr bwMode="auto">
          <a:xfrm>
            <a:off x="323528" y="3501008"/>
            <a:ext cx="5040560" cy="792088"/>
          </a:xfrm>
          <a:prstGeom prst="rect">
            <a:avLst/>
          </a:prstGeom>
          <a:solidFill>
            <a:srgbClr val="92D05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flipH="1">
            <a:off x="271969" y="740123"/>
            <a:ext cx="3816424" cy="1476375"/>
          </a:xfrm>
          <a:prstGeom prst="rect">
            <a:avLst/>
          </a:prstGeom>
          <a:noFill/>
        </p:spPr>
        <p:txBody>
          <a:bodyPr wrap="square" rtlCol="0">
            <a:spAutoFit/>
          </a:bodyPr>
          <a:lstStyle/>
          <a:p>
            <a:r>
              <a:rPr lang="it-IT" sz="1800" dirty="0">
                <a:latin typeface="+mn-lt"/>
                <a:cs typeface="+mn-lt"/>
              </a:rPr>
              <a:t>Spettri in Soluzione</a:t>
            </a:r>
          </a:p>
          <a:p>
            <a:endParaRPr lang="it-IT" sz="1800" dirty="0">
              <a:latin typeface="+mn-lt"/>
              <a:cs typeface="+mn-lt"/>
            </a:endParaRPr>
          </a:p>
          <a:p>
            <a:r>
              <a:rPr lang="it-IT" sz="1800" b="1" dirty="0">
                <a:latin typeface="+mn-lt"/>
                <a:cs typeface="+mn-lt"/>
              </a:rPr>
              <a:t>SPETTRO DI EMISSIONE</a:t>
            </a:r>
          </a:p>
          <a:p>
            <a:endParaRPr lang="it-IT" sz="1800" dirty="0">
              <a:latin typeface="+mn-lt"/>
              <a:cs typeface="+mn-lt"/>
            </a:endParaRPr>
          </a:p>
          <a:p>
            <a:pPr marL="342900" indent="-342900">
              <a:buFontTx/>
              <a:buChar char="-"/>
            </a:pPr>
            <a:endParaRPr lang="it-IT" sz="1800" dirty="0">
              <a:latin typeface="+mn-lt"/>
              <a:cs typeface="+mn-lt"/>
            </a:endParaRPr>
          </a:p>
        </p:txBody>
      </p:sp>
      <p:pic>
        <p:nvPicPr>
          <p:cNvPr id="4" name="Immagine 3"/>
          <p:cNvPicPr>
            <a:picLocks noChangeAspect="1"/>
          </p:cNvPicPr>
          <p:nvPr/>
        </p:nvPicPr>
        <p:blipFill>
          <a:blip r:embed="rId2"/>
          <a:stretch>
            <a:fillRect/>
          </a:stretch>
        </p:blipFill>
        <p:spPr>
          <a:xfrm>
            <a:off x="3791972" y="1196975"/>
            <a:ext cx="5312693" cy="3744416"/>
          </a:xfrm>
          <a:prstGeom prst="rect">
            <a:avLst/>
          </a:prstGeom>
          <a:ln w="28575">
            <a:solidFill>
              <a:schemeClr val="tx1"/>
            </a:solidFill>
          </a:ln>
        </p:spPr>
      </p:pic>
      <p:sp>
        <p:nvSpPr>
          <p:cNvPr id="3" name="Rettangolo 2"/>
          <p:cNvSpPr/>
          <p:nvPr/>
        </p:nvSpPr>
        <p:spPr>
          <a:xfrm>
            <a:off x="3164220" y="5238283"/>
            <a:ext cx="5312693" cy="829945"/>
          </a:xfrm>
          <a:prstGeom prst="rect">
            <a:avLst/>
          </a:prstGeom>
        </p:spPr>
        <p:txBody>
          <a:bodyPr wrap="square">
            <a:spAutoFit/>
          </a:bodyPr>
          <a:lstStyle/>
          <a:p>
            <a:pPr marL="342900" indent="-342900">
              <a:buFontTx/>
              <a:buChar char="-"/>
            </a:pPr>
            <a:r>
              <a:rPr lang="it-IT" dirty="0">
                <a:latin typeface="+mn-lt"/>
                <a:cs typeface="+mn-lt"/>
              </a:rPr>
              <a:t>si fa una </a:t>
            </a:r>
            <a:r>
              <a:rPr lang="it-IT" b="1" dirty="0">
                <a:latin typeface="+mn-lt"/>
                <a:cs typeface="+mn-lt"/>
              </a:rPr>
              <a:t>scansione</a:t>
            </a:r>
            <a:r>
              <a:rPr lang="it-IT" dirty="0">
                <a:latin typeface="+mn-lt"/>
                <a:cs typeface="+mn-lt"/>
              </a:rPr>
              <a:t> del monocromatore di emissione </a:t>
            </a:r>
          </a:p>
        </p:txBody>
      </p:sp>
      <p:sp>
        <p:nvSpPr>
          <p:cNvPr id="6" name="Rettangolo 5"/>
          <p:cNvSpPr/>
          <p:nvPr/>
        </p:nvSpPr>
        <p:spPr bwMode="auto">
          <a:xfrm>
            <a:off x="153670" y="1196975"/>
            <a:ext cx="3178175" cy="556895"/>
          </a:xfrm>
          <a:prstGeom prst="rect">
            <a:avLst/>
          </a:prstGeom>
          <a:solidFill>
            <a:srgbClr val="FFFF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5" name="Freccia a destra 4"/>
          <p:cNvSpPr/>
          <p:nvPr/>
        </p:nvSpPr>
        <p:spPr bwMode="auto">
          <a:xfrm>
            <a:off x="2935801" y="3146785"/>
            <a:ext cx="792088" cy="43204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7" name="Freccia a destra 6"/>
          <p:cNvSpPr/>
          <p:nvPr/>
        </p:nvSpPr>
        <p:spPr bwMode="auto">
          <a:xfrm rot="16200000">
            <a:off x="4824028" y="4344037"/>
            <a:ext cx="792088" cy="43204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8" name="Rectangle 7"/>
          <p:cNvSpPr/>
          <p:nvPr/>
        </p:nvSpPr>
        <p:spPr>
          <a:xfrm>
            <a:off x="3831590" y="3140710"/>
            <a:ext cx="647700" cy="504190"/>
          </a:xfrm>
          <a:prstGeom prst="rect">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9" name="Rettangolo 8"/>
          <p:cNvSpPr/>
          <p:nvPr/>
        </p:nvSpPr>
        <p:spPr bwMode="auto">
          <a:xfrm>
            <a:off x="5004048" y="3429000"/>
            <a:ext cx="647700" cy="432048"/>
          </a:xfrm>
          <a:prstGeom prst="rect">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10" name="Text Box 9"/>
          <p:cNvSpPr txBox="1"/>
          <p:nvPr/>
        </p:nvSpPr>
        <p:spPr>
          <a:xfrm>
            <a:off x="153670" y="1882140"/>
            <a:ext cx="2875915" cy="1630045"/>
          </a:xfrm>
          <a:prstGeom prst="rect">
            <a:avLst/>
          </a:prstGeom>
          <a:noFill/>
        </p:spPr>
        <p:txBody>
          <a:bodyPr wrap="square" rtlCol="0" anchor="t">
            <a:spAutoFit/>
          </a:bodyPr>
          <a:lstStyle/>
          <a:p>
            <a:pPr marL="342900" indent="-342900">
              <a:buFontTx/>
              <a:buChar char="-"/>
            </a:pPr>
            <a:r>
              <a:rPr lang="it-IT" sz="2000" dirty="0">
                <a:latin typeface="+mn-lt"/>
                <a:cs typeface="+mn-lt"/>
                <a:sym typeface="+mn-ea"/>
              </a:rPr>
              <a:t>Si illumina il campione con luce a </a:t>
            </a:r>
            <a:r>
              <a:rPr lang="it-IT" sz="2000" b="1" dirty="0">
                <a:latin typeface="+mn-lt"/>
                <a:cs typeface="+mn-lt"/>
                <a:sym typeface="+mn-ea"/>
              </a:rPr>
              <a:t>lunghezza d’onda costante</a:t>
            </a:r>
            <a:endParaRPr lang="it-IT" sz="2000" b="1" dirty="0">
              <a:latin typeface="+mn-lt"/>
              <a:cs typeface="+mn-lt"/>
            </a:endParaRPr>
          </a:p>
          <a:p>
            <a:pPr marL="342900" indent="-342900">
              <a:buFontTx/>
              <a:buChar char="-"/>
            </a:pPr>
            <a:endParaRPr lang="en-US"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8924" y="182651"/>
            <a:ext cx="7772400" cy="168914"/>
          </a:xfrm>
        </p:spPr>
        <p:txBody>
          <a:bodyPr/>
          <a:lstStyle/>
          <a:p>
            <a:pPr eaLnBrk="1" hangingPunct="1"/>
            <a:r>
              <a:rPr lang="it-IT" altLang="it-IT" sz="3200" b="1" dirty="0">
                <a:latin typeface="Arial Narrow" panose="020B0606020202030204" pitchFamily="34" charset="0"/>
              </a:rPr>
              <a:t>Diversi tipi di </a:t>
            </a:r>
            <a:r>
              <a:rPr lang="it-IT" altLang="it-IT" sz="3200" b="1" dirty="0">
                <a:latin typeface="+mn-lt"/>
              </a:rPr>
              <a:t>LUMINESCENZA</a:t>
            </a:r>
          </a:p>
        </p:txBody>
      </p:sp>
      <p:sp>
        <p:nvSpPr>
          <p:cNvPr id="37891" name="Rectangle 3"/>
          <p:cNvSpPr>
            <a:spLocks noGrp="1" noChangeArrowheads="1"/>
          </p:cNvSpPr>
          <p:nvPr>
            <p:ph type="body" sz="half" idx="1"/>
          </p:nvPr>
        </p:nvSpPr>
        <p:spPr>
          <a:xfrm>
            <a:off x="319550" y="732817"/>
            <a:ext cx="4648200" cy="1026160"/>
          </a:xfrm>
        </p:spPr>
        <p:txBody>
          <a:bodyPr/>
          <a:lstStyle/>
          <a:p>
            <a:pPr eaLnBrk="1" hangingPunct="1">
              <a:lnSpc>
                <a:spcPct val="120000"/>
              </a:lnSpc>
              <a:spcBef>
                <a:spcPct val="35000"/>
              </a:spcBef>
            </a:pPr>
            <a:r>
              <a:rPr lang="it-IT" altLang="it-IT" sz="2400" b="1" dirty="0">
                <a:solidFill>
                  <a:schemeClr val="accent2">
                    <a:lumMod val="75000"/>
                  </a:schemeClr>
                </a:solidFill>
                <a:latin typeface="Arial Narrow" panose="020B0606020202030204" pitchFamily="34" charset="0"/>
              </a:rPr>
              <a:t>CHEMILUMINESCENZA</a:t>
            </a:r>
          </a:p>
        </p:txBody>
      </p:sp>
      <p:sp>
        <p:nvSpPr>
          <p:cNvPr id="37892" name="Rectangle 4"/>
          <p:cNvSpPr>
            <a:spLocks noGrp="1" noChangeArrowheads="1"/>
          </p:cNvSpPr>
          <p:nvPr>
            <p:ph type="body" sz="half" idx="2"/>
          </p:nvPr>
        </p:nvSpPr>
        <p:spPr>
          <a:xfrm>
            <a:off x="4864010" y="351565"/>
            <a:ext cx="3960440" cy="1160489"/>
          </a:xfrm>
        </p:spPr>
        <p:txBody>
          <a:bodyPr/>
          <a:lstStyle/>
          <a:p>
            <a:pPr eaLnBrk="1" hangingPunct="1">
              <a:lnSpc>
                <a:spcPct val="60000"/>
              </a:lnSpc>
            </a:pPr>
            <a:endParaRPr lang="it-IT" altLang="it-IT" sz="2000" b="1" dirty="0">
              <a:latin typeface="Arial Narrow" panose="020B0606020202030204" pitchFamily="34" charset="0"/>
            </a:endParaRPr>
          </a:p>
          <a:p>
            <a:pPr eaLnBrk="1" hangingPunct="1">
              <a:lnSpc>
                <a:spcPct val="140000"/>
              </a:lnSpc>
            </a:pPr>
            <a:r>
              <a:rPr lang="it-IT" altLang="it-IT" sz="2400" b="1" dirty="0">
                <a:solidFill>
                  <a:schemeClr val="accent2">
                    <a:lumMod val="75000"/>
                  </a:schemeClr>
                </a:solidFill>
                <a:latin typeface="Arial Narrow" panose="020B0606020202030204" pitchFamily="34" charset="0"/>
              </a:rPr>
              <a:t>Reazione chimica</a:t>
            </a:r>
          </a:p>
        </p:txBody>
      </p:sp>
      <p:pic>
        <p:nvPicPr>
          <p:cNvPr id="2" name="Immagine 1">
            <a:extLst>
              <a:ext uri="{FF2B5EF4-FFF2-40B4-BE49-F238E27FC236}">
                <a16:creationId xmlns:a16="http://schemas.microsoft.com/office/drawing/2014/main" id="{9AE3AB07-5D7D-CF68-276A-EEE3FFB4192F}"/>
              </a:ext>
            </a:extLst>
          </p:cNvPr>
          <p:cNvPicPr>
            <a:picLocks noChangeAspect="1"/>
          </p:cNvPicPr>
          <p:nvPr/>
        </p:nvPicPr>
        <p:blipFill>
          <a:blip r:embed="rId2"/>
          <a:stretch>
            <a:fillRect/>
          </a:stretch>
        </p:blipFill>
        <p:spPr>
          <a:xfrm>
            <a:off x="4619651" y="4666140"/>
            <a:ext cx="4333172" cy="2158764"/>
          </a:xfrm>
          <a:prstGeom prst="rect">
            <a:avLst/>
          </a:prstGeom>
        </p:spPr>
      </p:pic>
      <p:pic>
        <p:nvPicPr>
          <p:cNvPr id="4" name="Immagine 3">
            <a:extLst>
              <a:ext uri="{FF2B5EF4-FFF2-40B4-BE49-F238E27FC236}">
                <a16:creationId xmlns:a16="http://schemas.microsoft.com/office/drawing/2014/main" id="{51C0B3AE-21E7-D14A-1BF9-53F8C29FD20A}"/>
              </a:ext>
            </a:extLst>
          </p:cNvPr>
          <p:cNvPicPr>
            <a:picLocks noChangeAspect="1"/>
          </p:cNvPicPr>
          <p:nvPr/>
        </p:nvPicPr>
        <p:blipFill rotWithShape="1">
          <a:blip r:embed="rId3"/>
          <a:srcRect l="5992" t="16148" r="8194" b="17451"/>
          <a:stretch/>
        </p:blipFill>
        <p:spPr>
          <a:xfrm>
            <a:off x="191177" y="1321147"/>
            <a:ext cx="5976582" cy="3836045"/>
          </a:xfrm>
          <a:prstGeom prst="rect">
            <a:avLst/>
          </a:prstGeom>
        </p:spPr>
      </p:pic>
      <p:pic>
        <p:nvPicPr>
          <p:cNvPr id="6" name="Immagine 5">
            <a:extLst>
              <a:ext uri="{FF2B5EF4-FFF2-40B4-BE49-F238E27FC236}">
                <a16:creationId xmlns:a16="http://schemas.microsoft.com/office/drawing/2014/main" id="{32489D13-AC85-C3F7-A78E-140A9DF208AB}"/>
              </a:ext>
            </a:extLst>
          </p:cNvPr>
          <p:cNvPicPr>
            <a:picLocks noChangeAspect="1"/>
          </p:cNvPicPr>
          <p:nvPr/>
        </p:nvPicPr>
        <p:blipFill>
          <a:blip r:embed="rId4"/>
          <a:stretch>
            <a:fillRect/>
          </a:stretch>
        </p:blipFill>
        <p:spPr>
          <a:xfrm>
            <a:off x="5997186" y="1512054"/>
            <a:ext cx="3227363" cy="2420522"/>
          </a:xfrm>
          <a:prstGeom prst="rect">
            <a:avLst/>
          </a:prstGeom>
        </p:spPr>
      </p:pic>
    </p:spTree>
    <p:extLst>
      <p:ext uri="{BB962C8B-B14F-4D97-AF65-F5344CB8AC3E}">
        <p14:creationId xmlns:p14="http://schemas.microsoft.com/office/powerpoint/2010/main" val="3246268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050"/>
          <p:cNvPicPr>
            <a:picLocks noChangeAspect="1" noChangeArrowheads="1"/>
          </p:cNvPicPr>
          <p:nvPr/>
        </p:nvPicPr>
        <p:blipFill>
          <a:blip r:embed="rId2">
            <a:extLst>
              <a:ext uri="{28A0092B-C50C-407E-A947-70E740481C1C}">
                <a14:useLocalDpi xmlns:a14="http://schemas.microsoft.com/office/drawing/2010/main" val="0"/>
              </a:ext>
            </a:extLst>
          </a:blip>
          <a:srcRect r="436"/>
          <a:stretch>
            <a:fillRect/>
          </a:stretch>
        </p:blipFill>
        <p:spPr bwMode="auto">
          <a:xfrm>
            <a:off x="539552" y="404664"/>
            <a:ext cx="8212138"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bwMode="auto">
          <a:xfrm>
            <a:off x="251520" y="1416968"/>
            <a:ext cx="4968552" cy="792088"/>
          </a:xfrm>
          <a:prstGeom prst="rect">
            <a:avLst/>
          </a:prstGeom>
          <a:solidFill>
            <a:srgbClr val="FFFF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4" name="Rettangolo 3"/>
          <p:cNvSpPr/>
          <p:nvPr/>
        </p:nvSpPr>
        <p:spPr bwMode="auto">
          <a:xfrm>
            <a:off x="323528" y="3501008"/>
            <a:ext cx="5040560" cy="792088"/>
          </a:xfrm>
          <a:prstGeom prst="rect">
            <a:avLst/>
          </a:prstGeom>
          <a:solidFill>
            <a:srgbClr val="92D05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flipH="1">
            <a:off x="395536" y="105607"/>
            <a:ext cx="4824536" cy="2677656"/>
          </a:xfrm>
          <a:prstGeom prst="rect">
            <a:avLst/>
          </a:prstGeom>
          <a:noFill/>
        </p:spPr>
        <p:txBody>
          <a:bodyPr wrap="square" rtlCol="0">
            <a:spAutoFit/>
          </a:bodyPr>
          <a:lstStyle/>
          <a:p>
            <a:r>
              <a:rPr lang="it-IT" sz="2800" dirty="0">
                <a:latin typeface="Arial Narrow" panose="020B0606020202030204" pitchFamily="34" charset="0"/>
              </a:rPr>
              <a:t>Spettri in Soluzione</a:t>
            </a:r>
          </a:p>
          <a:p>
            <a:endParaRPr lang="it-IT" sz="2800" dirty="0">
              <a:latin typeface="Arial Narrow" panose="020B0606020202030204" pitchFamily="34" charset="0"/>
            </a:endParaRPr>
          </a:p>
          <a:p>
            <a:r>
              <a:rPr lang="it-IT" sz="2800" b="1" dirty="0">
                <a:latin typeface="Arial Narrow" panose="020B0606020202030204" pitchFamily="34" charset="0"/>
              </a:rPr>
              <a:t>SPETTRO DI ECCITAZIONE</a:t>
            </a:r>
          </a:p>
          <a:p>
            <a:endParaRPr lang="it-IT" sz="2800" dirty="0">
              <a:latin typeface="Arial Narrow" panose="020B0606020202030204" pitchFamily="34" charset="0"/>
            </a:endParaRPr>
          </a:p>
          <a:p>
            <a:pPr marL="342900" indent="-342900">
              <a:buFontTx/>
              <a:buChar char="-"/>
            </a:pPr>
            <a:endParaRPr lang="it-IT" sz="2800" dirty="0">
              <a:latin typeface="Arial Narrow" panose="020B0606020202030204" pitchFamily="34" charset="0"/>
            </a:endParaRPr>
          </a:p>
          <a:p>
            <a:pPr marL="342900" indent="-342900">
              <a:buFontTx/>
              <a:buChar char="-"/>
            </a:pPr>
            <a:endParaRPr lang="it-IT" sz="2800" dirty="0">
              <a:latin typeface="Arial Narrow" panose="020B0606020202030204" pitchFamily="34" charset="0"/>
            </a:endParaRPr>
          </a:p>
        </p:txBody>
      </p:sp>
      <p:pic>
        <p:nvPicPr>
          <p:cNvPr id="4" name="Immagine 3"/>
          <p:cNvPicPr>
            <a:picLocks noChangeAspect="1"/>
          </p:cNvPicPr>
          <p:nvPr/>
        </p:nvPicPr>
        <p:blipFill>
          <a:blip r:embed="rId2"/>
          <a:stretch>
            <a:fillRect/>
          </a:stretch>
        </p:blipFill>
        <p:spPr>
          <a:xfrm>
            <a:off x="3523430" y="1938020"/>
            <a:ext cx="5015519" cy="3184009"/>
          </a:xfrm>
          <a:prstGeom prst="rect">
            <a:avLst/>
          </a:prstGeom>
        </p:spPr>
      </p:pic>
      <p:sp>
        <p:nvSpPr>
          <p:cNvPr id="3" name="Rettangolo 2"/>
          <p:cNvSpPr/>
          <p:nvPr/>
        </p:nvSpPr>
        <p:spPr>
          <a:xfrm>
            <a:off x="1460265" y="5632353"/>
            <a:ext cx="7128792" cy="954107"/>
          </a:xfrm>
          <a:prstGeom prst="rect">
            <a:avLst/>
          </a:prstGeom>
        </p:spPr>
        <p:txBody>
          <a:bodyPr wrap="square">
            <a:spAutoFit/>
          </a:bodyPr>
          <a:lstStyle/>
          <a:p>
            <a:pPr marL="342900" indent="-342900">
              <a:buFontTx/>
              <a:buChar char="-"/>
            </a:pPr>
            <a:r>
              <a:rPr lang="it-IT" sz="2800" dirty="0">
                <a:latin typeface="Arial Narrow" panose="020B0606020202030204" pitchFamily="34" charset="0"/>
              </a:rPr>
              <a:t>Si misura  a </a:t>
            </a:r>
            <a:r>
              <a:rPr lang="it-IT" sz="2800" b="1" u="sng" dirty="0">
                <a:latin typeface="Arial Narrow" panose="020B0606020202030204" pitchFamily="34" charset="0"/>
              </a:rPr>
              <a:t>lunghezza d’onda costante </a:t>
            </a:r>
            <a:r>
              <a:rPr lang="it-IT" sz="2800" dirty="0">
                <a:latin typeface="Arial Narrow" panose="020B0606020202030204" pitchFamily="34" charset="0"/>
              </a:rPr>
              <a:t>nel monocromatore di emissione </a:t>
            </a:r>
          </a:p>
        </p:txBody>
      </p:sp>
      <p:sp>
        <p:nvSpPr>
          <p:cNvPr id="5" name="Rettangolo 4"/>
          <p:cNvSpPr/>
          <p:nvPr/>
        </p:nvSpPr>
        <p:spPr>
          <a:xfrm>
            <a:off x="17300" y="2171497"/>
            <a:ext cx="3384376" cy="1384995"/>
          </a:xfrm>
          <a:prstGeom prst="rect">
            <a:avLst/>
          </a:prstGeom>
        </p:spPr>
        <p:txBody>
          <a:bodyPr wrap="square">
            <a:spAutoFit/>
          </a:bodyPr>
          <a:lstStyle/>
          <a:p>
            <a:pPr marL="342900" indent="-342900">
              <a:buFontTx/>
              <a:buChar char="-"/>
            </a:pPr>
            <a:r>
              <a:rPr lang="it-IT" sz="2800" dirty="0">
                <a:latin typeface="Arial Narrow" panose="020B0606020202030204" pitchFamily="34" charset="0"/>
              </a:rPr>
              <a:t>si fa </a:t>
            </a:r>
            <a:r>
              <a:rPr lang="it-IT" sz="2800" b="1" dirty="0">
                <a:latin typeface="Arial Narrow" panose="020B0606020202030204" pitchFamily="34" charset="0"/>
              </a:rPr>
              <a:t>una scansione del monocromatore di eccitazione</a:t>
            </a:r>
          </a:p>
        </p:txBody>
      </p:sp>
      <p:sp>
        <p:nvSpPr>
          <p:cNvPr id="7" name="Rettangolo 6"/>
          <p:cNvSpPr/>
          <p:nvPr/>
        </p:nvSpPr>
        <p:spPr bwMode="auto">
          <a:xfrm>
            <a:off x="179512" y="852369"/>
            <a:ext cx="4464496" cy="704423"/>
          </a:xfrm>
          <a:prstGeom prst="rect">
            <a:avLst/>
          </a:prstGeom>
          <a:solidFill>
            <a:srgbClr val="92D05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8" name="Freccia a destra 7"/>
          <p:cNvSpPr/>
          <p:nvPr/>
        </p:nvSpPr>
        <p:spPr bwMode="auto">
          <a:xfrm>
            <a:off x="2699792" y="3734736"/>
            <a:ext cx="792088" cy="43204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9" name="Freccia a destra 8"/>
          <p:cNvSpPr/>
          <p:nvPr/>
        </p:nvSpPr>
        <p:spPr bwMode="auto">
          <a:xfrm rot="16200000">
            <a:off x="6048164" y="5020285"/>
            <a:ext cx="792088" cy="43204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6" name="Rectangle 5"/>
          <p:cNvSpPr/>
          <p:nvPr/>
        </p:nvSpPr>
        <p:spPr>
          <a:xfrm>
            <a:off x="5876925" y="3734435"/>
            <a:ext cx="647700" cy="504190"/>
          </a:xfrm>
          <a:prstGeom prst="rect">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10" name="Rettangolo 9"/>
          <p:cNvSpPr/>
          <p:nvPr/>
        </p:nvSpPr>
        <p:spPr bwMode="auto">
          <a:xfrm>
            <a:off x="3401676" y="2615804"/>
            <a:ext cx="738276" cy="406557"/>
          </a:xfrm>
          <a:prstGeom prst="rect">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026"/>
          <p:cNvPicPr>
            <a:picLocks noChangeAspect="1" noChangeArrowheads="1"/>
          </p:cNvPicPr>
          <p:nvPr/>
        </p:nvPicPr>
        <p:blipFill>
          <a:blip r:embed="rId2">
            <a:extLst>
              <a:ext uri="{28A0092B-C50C-407E-A947-70E740481C1C}">
                <a14:useLocalDpi xmlns:a14="http://schemas.microsoft.com/office/drawing/2010/main" val="0"/>
              </a:ext>
            </a:extLst>
          </a:blip>
          <a:srcRect r="415"/>
          <a:stretch>
            <a:fillRect/>
          </a:stretch>
        </p:blipFill>
        <p:spPr bwMode="auto">
          <a:xfrm>
            <a:off x="257359" y="510962"/>
            <a:ext cx="862965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r="400"/>
          <a:stretch>
            <a:fillRect/>
          </a:stretch>
        </p:blipFill>
        <p:spPr bwMode="auto">
          <a:xfrm>
            <a:off x="683568" y="116632"/>
            <a:ext cx="740029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bwMode="auto">
          <a:xfrm>
            <a:off x="2324100" y="3501390"/>
            <a:ext cx="2910840" cy="836295"/>
          </a:xfrm>
          <a:prstGeom prst="rect">
            <a:avLst/>
          </a:prstGeom>
          <a:solidFill>
            <a:srgbClr val="00FF00">
              <a:alpha val="12157"/>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pic>
        <p:nvPicPr>
          <p:cNvPr id="3" name="Picture 2"/>
          <p:cNvPicPr>
            <a:picLocks noChangeAspect="1"/>
          </p:cNvPicPr>
          <p:nvPr/>
        </p:nvPicPr>
        <p:blipFill>
          <a:blip r:embed="rId3"/>
          <a:stretch>
            <a:fillRect/>
          </a:stretch>
        </p:blipFill>
        <p:spPr>
          <a:xfrm>
            <a:off x="2324100" y="3296700"/>
            <a:ext cx="3269332" cy="344466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body" idx="1"/>
          </p:nvPr>
        </p:nvSpPr>
        <p:spPr>
          <a:xfrm>
            <a:off x="3275856" y="572553"/>
            <a:ext cx="2286000" cy="628650"/>
          </a:xfrm>
        </p:spPr>
        <p:txBody>
          <a:bodyPr rtlCol="0">
            <a:normAutofit fontScale="92500"/>
          </a:bodyPr>
          <a:lstStyle/>
          <a:p>
            <a:pPr eaLnBrk="1" fontAlgn="auto" hangingPunct="1">
              <a:spcAft>
                <a:spcPts val="0"/>
              </a:spcAft>
              <a:buFont typeface="Monotype Sorts" pitchFamily="2" charset="2"/>
              <a:buNone/>
              <a:defRPr/>
            </a:pPr>
            <a:r>
              <a:rPr lang="en-US" b="1" dirty="0">
                <a:solidFill>
                  <a:srgbClr val="FF0066"/>
                </a:solidFill>
                <a:latin typeface="Cambria" panose="02040503050406030204" pitchFamily="18" charset="0"/>
              </a:rPr>
              <a:t>Stokes Shift</a:t>
            </a:r>
          </a:p>
        </p:txBody>
      </p:sp>
      <p:grpSp>
        <p:nvGrpSpPr>
          <p:cNvPr id="53251" name="Group 1027"/>
          <p:cNvGrpSpPr/>
          <p:nvPr/>
        </p:nvGrpSpPr>
        <p:grpSpPr bwMode="auto">
          <a:xfrm>
            <a:off x="933450" y="1752600"/>
            <a:ext cx="7067550" cy="4675105"/>
            <a:chOff x="780" y="2327"/>
            <a:chExt cx="3812" cy="1769"/>
          </a:xfrm>
        </p:grpSpPr>
        <p:sp>
          <p:nvSpPr>
            <p:cNvPr id="53252" name="Rectangle 1028"/>
            <p:cNvSpPr>
              <a:spLocks noChangeArrowheads="1"/>
            </p:cNvSpPr>
            <p:nvPr/>
          </p:nvSpPr>
          <p:spPr bwMode="auto">
            <a:xfrm>
              <a:off x="1096" y="2332"/>
              <a:ext cx="3496" cy="1552"/>
            </a:xfrm>
            <a:prstGeom prst="rect">
              <a:avLst/>
            </a:prstGeom>
            <a:noFill/>
            <a:ln w="12700">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latin typeface="Cambria" panose="02040503050406030204" pitchFamily="18" charset="0"/>
              </a:endParaRPr>
            </a:p>
          </p:txBody>
        </p:sp>
        <p:sp>
          <p:nvSpPr>
            <p:cNvPr id="53253" name="Freeform 1029"/>
            <p:cNvSpPr/>
            <p:nvPr/>
          </p:nvSpPr>
          <p:spPr bwMode="auto">
            <a:xfrm>
              <a:off x="1512" y="2802"/>
              <a:ext cx="2089" cy="1081"/>
            </a:xfrm>
            <a:custGeom>
              <a:avLst/>
              <a:gdLst>
                <a:gd name="T0" fmla="*/ 36 w 2089"/>
                <a:gd name="T1" fmla="*/ 1080 h 1081"/>
                <a:gd name="T2" fmla="*/ 90 w 2089"/>
                <a:gd name="T3" fmla="*/ 1068 h 1081"/>
                <a:gd name="T4" fmla="*/ 144 w 2089"/>
                <a:gd name="T5" fmla="*/ 1044 h 1081"/>
                <a:gd name="T6" fmla="*/ 192 w 2089"/>
                <a:gd name="T7" fmla="*/ 990 h 1081"/>
                <a:gd name="T8" fmla="*/ 234 w 2089"/>
                <a:gd name="T9" fmla="*/ 936 h 1081"/>
                <a:gd name="T10" fmla="*/ 264 w 2089"/>
                <a:gd name="T11" fmla="*/ 888 h 1081"/>
                <a:gd name="T12" fmla="*/ 288 w 2089"/>
                <a:gd name="T13" fmla="*/ 834 h 1081"/>
                <a:gd name="T14" fmla="*/ 312 w 2089"/>
                <a:gd name="T15" fmla="*/ 774 h 1081"/>
                <a:gd name="T16" fmla="*/ 336 w 2089"/>
                <a:gd name="T17" fmla="*/ 720 h 1081"/>
                <a:gd name="T18" fmla="*/ 360 w 2089"/>
                <a:gd name="T19" fmla="*/ 666 h 1081"/>
                <a:gd name="T20" fmla="*/ 402 w 2089"/>
                <a:gd name="T21" fmla="*/ 600 h 1081"/>
                <a:gd name="T22" fmla="*/ 426 w 2089"/>
                <a:gd name="T23" fmla="*/ 546 h 1081"/>
                <a:gd name="T24" fmla="*/ 468 w 2089"/>
                <a:gd name="T25" fmla="*/ 510 h 1081"/>
                <a:gd name="T26" fmla="*/ 522 w 2089"/>
                <a:gd name="T27" fmla="*/ 492 h 1081"/>
                <a:gd name="T28" fmla="*/ 582 w 2089"/>
                <a:gd name="T29" fmla="*/ 498 h 1081"/>
                <a:gd name="T30" fmla="*/ 636 w 2089"/>
                <a:gd name="T31" fmla="*/ 504 h 1081"/>
                <a:gd name="T32" fmla="*/ 696 w 2089"/>
                <a:gd name="T33" fmla="*/ 498 h 1081"/>
                <a:gd name="T34" fmla="*/ 744 w 2089"/>
                <a:gd name="T35" fmla="*/ 462 h 1081"/>
                <a:gd name="T36" fmla="*/ 792 w 2089"/>
                <a:gd name="T37" fmla="*/ 408 h 1081"/>
                <a:gd name="T38" fmla="*/ 834 w 2089"/>
                <a:gd name="T39" fmla="*/ 354 h 1081"/>
                <a:gd name="T40" fmla="*/ 864 w 2089"/>
                <a:gd name="T41" fmla="*/ 288 h 1081"/>
                <a:gd name="T42" fmla="*/ 888 w 2089"/>
                <a:gd name="T43" fmla="*/ 228 h 1081"/>
                <a:gd name="T44" fmla="*/ 912 w 2089"/>
                <a:gd name="T45" fmla="*/ 174 h 1081"/>
                <a:gd name="T46" fmla="*/ 930 w 2089"/>
                <a:gd name="T47" fmla="*/ 120 h 1081"/>
                <a:gd name="T48" fmla="*/ 972 w 2089"/>
                <a:gd name="T49" fmla="*/ 84 h 1081"/>
                <a:gd name="T50" fmla="*/ 1008 w 2089"/>
                <a:gd name="T51" fmla="*/ 36 h 1081"/>
                <a:gd name="T52" fmla="*/ 1068 w 2089"/>
                <a:gd name="T53" fmla="*/ 0 h 1081"/>
                <a:gd name="T54" fmla="*/ 1152 w 2089"/>
                <a:gd name="T55" fmla="*/ 24 h 1081"/>
                <a:gd name="T56" fmla="*/ 1194 w 2089"/>
                <a:gd name="T57" fmla="*/ 78 h 1081"/>
                <a:gd name="T58" fmla="*/ 1230 w 2089"/>
                <a:gd name="T59" fmla="*/ 132 h 1081"/>
                <a:gd name="T60" fmla="*/ 1266 w 2089"/>
                <a:gd name="T61" fmla="*/ 198 h 1081"/>
                <a:gd name="T62" fmla="*/ 1290 w 2089"/>
                <a:gd name="T63" fmla="*/ 252 h 1081"/>
                <a:gd name="T64" fmla="*/ 1326 w 2089"/>
                <a:gd name="T65" fmla="*/ 318 h 1081"/>
                <a:gd name="T66" fmla="*/ 1350 w 2089"/>
                <a:gd name="T67" fmla="*/ 372 h 1081"/>
                <a:gd name="T68" fmla="*/ 1380 w 2089"/>
                <a:gd name="T69" fmla="*/ 432 h 1081"/>
                <a:gd name="T70" fmla="*/ 1422 w 2089"/>
                <a:gd name="T71" fmla="*/ 498 h 1081"/>
                <a:gd name="T72" fmla="*/ 1458 w 2089"/>
                <a:gd name="T73" fmla="*/ 564 h 1081"/>
                <a:gd name="T74" fmla="*/ 1500 w 2089"/>
                <a:gd name="T75" fmla="*/ 624 h 1081"/>
                <a:gd name="T76" fmla="*/ 1530 w 2089"/>
                <a:gd name="T77" fmla="*/ 678 h 1081"/>
                <a:gd name="T78" fmla="*/ 1572 w 2089"/>
                <a:gd name="T79" fmla="*/ 738 h 1081"/>
                <a:gd name="T80" fmla="*/ 1602 w 2089"/>
                <a:gd name="T81" fmla="*/ 792 h 1081"/>
                <a:gd name="T82" fmla="*/ 1644 w 2089"/>
                <a:gd name="T83" fmla="*/ 852 h 1081"/>
                <a:gd name="T84" fmla="*/ 1668 w 2089"/>
                <a:gd name="T85" fmla="*/ 906 h 1081"/>
                <a:gd name="T86" fmla="*/ 1716 w 2089"/>
                <a:gd name="T87" fmla="*/ 960 h 1081"/>
                <a:gd name="T88" fmla="*/ 1770 w 2089"/>
                <a:gd name="T89" fmla="*/ 1002 h 1081"/>
                <a:gd name="T90" fmla="*/ 1824 w 2089"/>
                <a:gd name="T91" fmla="*/ 1032 h 1081"/>
                <a:gd name="T92" fmla="*/ 1878 w 2089"/>
                <a:gd name="T93" fmla="*/ 1026 h 1081"/>
                <a:gd name="T94" fmla="*/ 2034 w 2089"/>
                <a:gd name="T95" fmla="*/ 1050 h 1081"/>
                <a:gd name="T96" fmla="*/ 2088 w 2089"/>
                <a:gd name="T97" fmla="*/ 1080 h 10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89"/>
                <a:gd name="T148" fmla="*/ 0 h 1081"/>
                <a:gd name="T149" fmla="*/ 2089 w 2089"/>
                <a:gd name="T150" fmla="*/ 1081 h 10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89" h="1081">
                  <a:moveTo>
                    <a:pt x="0" y="1080"/>
                  </a:moveTo>
                  <a:lnTo>
                    <a:pt x="18" y="1080"/>
                  </a:lnTo>
                  <a:lnTo>
                    <a:pt x="36" y="1080"/>
                  </a:lnTo>
                  <a:lnTo>
                    <a:pt x="54" y="1080"/>
                  </a:lnTo>
                  <a:lnTo>
                    <a:pt x="72" y="1074"/>
                  </a:lnTo>
                  <a:lnTo>
                    <a:pt x="90" y="1068"/>
                  </a:lnTo>
                  <a:lnTo>
                    <a:pt x="108" y="1062"/>
                  </a:lnTo>
                  <a:lnTo>
                    <a:pt x="126" y="1056"/>
                  </a:lnTo>
                  <a:lnTo>
                    <a:pt x="144" y="1044"/>
                  </a:lnTo>
                  <a:lnTo>
                    <a:pt x="144" y="1026"/>
                  </a:lnTo>
                  <a:lnTo>
                    <a:pt x="186" y="1008"/>
                  </a:lnTo>
                  <a:lnTo>
                    <a:pt x="192" y="990"/>
                  </a:lnTo>
                  <a:lnTo>
                    <a:pt x="210" y="978"/>
                  </a:lnTo>
                  <a:lnTo>
                    <a:pt x="222" y="960"/>
                  </a:lnTo>
                  <a:lnTo>
                    <a:pt x="234" y="936"/>
                  </a:lnTo>
                  <a:lnTo>
                    <a:pt x="252" y="924"/>
                  </a:lnTo>
                  <a:lnTo>
                    <a:pt x="258" y="906"/>
                  </a:lnTo>
                  <a:lnTo>
                    <a:pt x="264" y="888"/>
                  </a:lnTo>
                  <a:lnTo>
                    <a:pt x="276" y="870"/>
                  </a:lnTo>
                  <a:lnTo>
                    <a:pt x="282" y="852"/>
                  </a:lnTo>
                  <a:lnTo>
                    <a:pt x="288" y="834"/>
                  </a:lnTo>
                  <a:lnTo>
                    <a:pt x="300" y="816"/>
                  </a:lnTo>
                  <a:lnTo>
                    <a:pt x="306" y="792"/>
                  </a:lnTo>
                  <a:lnTo>
                    <a:pt x="312" y="774"/>
                  </a:lnTo>
                  <a:lnTo>
                    <a:pt x="324" y="756"/>
                  </a:lnTo>
                  <a:lnTo>
                    <a:pt x="330" y="738"/>
                  </a:lnTo>
                  <a:lnTo>
                    <a:pt x="336" y="720"/>
                  </a:lnTo>
                  <a:lnTo>
                    <a:pt x="348" y="702"/>
                  </a:lnTo>
                  <a:lnTo>
                    <a:pt x="354" y="684"/>
                  </a:lnTo>
                  <a:lnTo>
                    <a:pt x="360" y="666"/>
                  </a:lnTo>
                  <a:lnTo>
                    <a:pt x="378" y="642"/>
                  </a:lnTo>
                  <a:lnTo>
                    <a:pt x="390" y="624"/>
                  </a:lnTo>
                  <a:lnTo>
                    <a:pt x="402" y="600"/>
                  </a:lnTo>
                  <a:lnTo>
                    <a:pt x="408" y="582"/>
                  </a:lnTo>
                  <a:lnTo>
                    <a:pt x="420" y="564"/>
                  </a:lnTo>
                  <a:lnTo>
                    <a:pt x="426" y="546"/>
                  </a:lnTo>
                  <a:lnTo>
                    <a:pt x="444" y="534"/>
                  </a:lnTo>
                  <a:lnTo>
                    <a:pt x="450" y="516"/>
                  </a:lnTo>
                  <a:lnTo>
                    <a:pt x="468" y="510"/>
                  </a:lnTo>
                  <a:lnTo>
                    <a:pt x="486" y="504"/>
                  </a:lnTo>
                  <a:lnTo>
                    <a:pt x="504" y="498"/>
                  </a:lnTo>
                  <a:lnTo>
                    <a:pt x="522" y="492"/>
                  </a:lnTo>
                  <a:lnTo>
                    <a:pt x="540" y="492"/>
                  </a:lnTo>
                  <a:lnTo>
                    <a:pt x="564" y="492"/>
                  </a:lnTo>
                  <a:lnTo>
                    <a:pt x="582" y="498"/>
                  </a:lnTo>
                  <a:lnTo>
                    <a:pt x="600" y="504"/>
                  </a:lnTo>
                  <a:lnTo>
                    <a:pt x="618" y="504"/>
                  </a:lnTo>
                  <a:lnTo>
                    <a:pt x="636" y="504"/>
                  </a:lnTo>
                  <a:lnTo>
                    <a:pt x="660" y="504"/>
                  </a:lnTo>
                  <a:lnTo>
                    <a:pt x="678" y="504"/>
                  </a:lnTo>
                  <a:lnTo>
                    <a:pt x="696" y="498"/>
                  </a:lnTo>
                  <a:lnTo>
                    <a:pt x="714" y="492"/>
                  </a:lnTo>
                  <a:lnTo>
                    <a:pt x="732" y="480"/>
                  </a:lnTo>
                  <a:lnTo>
                    <a:pt x="744" y="462"/>
                  </a:lnTo>
                  <a:lnTo>
                    <a:pt x="762" y="450"/>
                  </a:lnTo>
                  <a:lnTo>
                    <a:pt x="780" y="432"/>
                  </a:lnTo>
                  <a:lnTo>
                    <a:pt x="792" y="408"/>
                  </a:lnTo>
                  <a:lnTo>
                    <a:pt x="804" y="390"/>
                  </a:lnTo>
                  <a:lnTo>
                    <a:pt x="816" y="372"/>
                  </a:lnTo>
                  <a:lnTo>
                    <a:pt x="834" y="354"/>
                  </a:lnTo>
                  <a:lnTo>
                    <a:pt x="840" y="336"/>
                  </a:lnTo>
                  <a:lnTo>
                    <a:pt x="852" y="312"/>
                  </a:lnTo>
                  <a:lnTo>
                    <a:pt x="864" y="288"/>
                  </a:lnTo>
                  <a:lnTo>
                    <a:pt x="882" y="264"/>
                  </a:lnTo>
                  <a:lnTo>
                    <a:pt x="882" y="246"/>
                  </a:lnTo>
                  <a:lnTo>
                    <a:pt x="888" y="228"/>
                  </a:lnTo>
                  <a:lnTo>
                    <a:pt x="900" y="210"/>
                  </a:lnTo>
                  <a:lnTo>
                    <a:pt x="900" y="192"/>
                  </a:lnTo>
                  <a:lnTo>
                    <a:pt x="912" y="174"/>
                  </a:lnTo>
                  <a:lnTo>
                    <a:pt x="918" y="156"/>
                  </a:lnTo>
                  <a:lnTo>
                    <a:pt x="930" y="138"/>
                  </a:lnTo>
                  <a:lnTo>
                    <a:pt x="930" y="120"/>
                  </a:lnTo>
                  <a:lnTo>
                    <a:pt x="948" y="108"/>
                  </a:lnTo>
                  <a:lnTo>
                    <a:pt x="954" y="90"/>
                  </a:lnTo>
                  <a:lnTo>
                    <a:pt x="972" y="84"/>
                  </a:lnTo>
                  <a:lnTo>
                    <a:pt x="984" y="66"/>
                  </a:lnTo>
                  <a:lnTo>
                    <a:pt x="1002" y="54"/>
                  </a:lnTo>
                  <a:lnTo>
                    <a:pt x="1008" y="36"/>
                  </a:lnTo>
                  <a:lnTo>
                    <a:pt x="1026" y="24"/>
                  </a:lnTo>
                  <a:lnTo>
                    <a:pt x="1044" y="12"/>
                  </a:lnTo>
                  <a:lnTo>
                    <a:pt x="1068" y="0"/>
                  </a:lnTo>
                  <a:lnTo>
                    <a:pt x="1116" y="12"/>
                  </a:lnTo>
                  <a:lnTo>
                    <a:pt x="1134" y="18"/>
                  </a:lnTo>
                  <a:lnTo>
                    <a:pt x="1152" y="24"/>
                  </a:lnTo>
                  <a:lnTo>
                    <a:pt x="1164" y="42"/>
                  </a:lnTo>
                  <a:lnTo>
                    <a:pt x="1182" y="60"/>
                  </a:lnTo>
                  <a:lnTo>
                    <a:pt x="1194" y="78"/>
                  </a:lnTo>
                  <a:lnTo>
                    <a:pt x="1206" y="96"/>
                  </a:lnTo>
                  <a:lnTo>
                    <a:pt x="1218" y="114"/>
                  </a:lnTo>
                  <a:lnTo>
                    <a:pt x="1230" y="132"/>
                  </a:lnTo>
                  <a:lnTo>
                    <a:pt x="1242" y="156"/>
                  </a:lnTo>
                  <a:lnTo>
                    <a:pt x="1254" y="180"/>
                  </a:lnTo>
                  <a:lnTo>
                    <a:pt x="1266" y="198"/>
                  </a:lnTo>
                  <a:lnTo>
                    <a:pt x="1278" y="216"/>
                  </a:lnTo>
                  <a:lnTo>
                    <a:pt x="1284" y="234"/>
                  </a:lnTo>
                  <a:lnTo>
                    <a:pt x="1290" y="252"/>
                  </a:lnTo>
                  <a:lnTo>
                    <a:pt x="1308" y="276"/>
                  </a:lnTo>
                  <a:lnTo>
                    <a:pt x="1314" y="300"/>
                  </a:lnTo>
                  <a:lnTo>
                    <a:pt x="1326" y="318"/>
                  </a:lnTo>
                  <a:lnTo>
                    <a:pt x="1332" y="336"/>
                  </a:lnTo>
                  <a:lnTo>
                    <a:pt x="1344" y="354"/>
                  </a:lnTo>
                  <a:lnTo>
                    <a:pt x="1350" y="372"/>
                  </a:lnTo>
                  <a:lnTo>
                    <a:pt x="1356" y="390"/>
                  </a:lnTo>
                  <a:lnTo>
                    <a:pt x="1374" y="414"/>
                  </a:lnTo>
                  <a:lnTo>
                    <a:pt x="1380" y="432"/>
                  </a:lnTo>
                  <a:lnTo>
                    <a:pt x="1392" y="456"/>
                  </a:lnTo>
                  <a:lnTo>
                    <a:pt x="1404" y="474"/>
                  </a:lnTo>
                  <a:lnTo>
                    <a:pt x="1422" y="498"/>
                  </a:lnTo>
                  <a:lnTo>
                    <a:pt x="1434" y="522"/>
                  </a:lnTo>
                  <a:lnTo>
                    <a:pt x="1446" y="540"/>
                  </a:lnTo>
                  <a:lnTo>
                    <a:pt x="1458" y="564"/>
                  </a:lnTo>
                  <a:lnTo>
                    <a:pt x="1470" y="582"/>
                  </a:lnTo>
                  <a:lnTo>
                    <a:pt x="1482" y="600"/>
                  </a:lnTo>
                  <a:lnTo>
                    <a:pt x="1500" y="624"/>
                  </a:lnTo>
                  <a:lnTo>
                    <a:pt x="1506" y="648"/>
                  </a:lnTo>
                  <a:lnTo>
                    <a:pt x="1524" y="660"/>
                  </a:lnTo>
                  <a:lnTo>
                    <a:pt x="1530" y="678"/>
                  </a:lnTo>
                  <a:lnTo>
                    <a:pt x="1548" y="696"/>
                  </a:lnTo>
                  <a:lnTo>
                    <a:pt x="1560" y="720"/>
                  </a:lnTo>
                  <a:lnTo>
                    <a:pt x="1572" y="738"/>
                  </a:lnTo>
                  <a:lnTo>
                    <a:pt x="1578" y="756"/>
                  </a:lnTo>
                  <a:lnTo>
                    <a:pt x="1596" y="774"/>
                  </a:lnTo>
                  <a:lnTo>
                    <a:pt x="1602" y="792"/>
                  </a:lnTo>
                  <a:lnTo>
                    <a:pt x="1620" y="816"/>
                  </a:lnTo>
                  <a:lnTo>
                    <a:pt x="1626" y="834"/>
                  </a:lnTo>
                  <a:lnTo>
                    <a:pt x="1644" y="852"/>
                  </a:lnTo>
                  <a:lnTo>
                    <a:pt x="1662" y="870"/>
                  </a:lnTo>
                  <a:lnTo>
                    <a:pt x="1668" y="888"/>
                  </a:lnTo>
                  <a:lnTo>
                    <a:pt x="1668" y="906"/>
                  </a:lnTo>
                  <a:lnTo>
                    <a:pt x="1686" y="924"/>
                  </a:lnTo>
                  <a:lnTo>
                    <a:pt x="1698" y="942"/>
                  </a:lnTo>
                  <a:lnTo>
                    <a:pt x="1716" y="960"/>
                  </a:lnTo>
                  <a:lnTo>
                    <a:pt x="1734" y="978"/>
                  </a:lnTo>
                  <a:lnTo>
                    <a:pt x="1752" y="990"/>
                  </a:lnTo>
                  <a:lnTo>
                    <a:pt x="1770" y="1002"/>
                  </a:lnTo>
                  <a:lnTo>
                    <a:pt x="1788" y="1020"/>
                  </a:lnTo>
                  <a:lnTo>
                    <a:pt x="1806" y="1032"/>
                  </a:lnTo>
                  <a:lnTo>
                    <a:pt x="1824" y="1032"/>
                  </a:lnTo>
                  <a:lnTo>
                    <a:pt x="1842" y="1032"/>
                  </a:lnTo>
                  <a:lnTo>
                    <a:pt x="1860" y="1032"/>
                  </a:lnTo>
                  <a:lnTo>
                    <a:pt x="1878" y="1026"/>
                  </a:lnTo>
                  <a:lnTo>
                    <a:pt x="1992" y="1032"/>
                  </a:lnTo>
                  <a:lnTo>
                    <a:pt x="2016" y="1044"/>
                  </a:lnTo>
                  <a:lnTo>
                    <a:pt x="2034" y="1050"/>
                  </a:lnTo>
                  <a:lnTo>
                    <a:pt x="2052" y="1056"/>
                  </a:lnTo>
                  <a:lnTo>
                    <a:pt x="2070" y="1074"/>
                  </a:lnTo>
                  <a:lnTo>
                    <a:pt x="2088" y="1080"/>
                  </a:lnTo>
                </a:path>
              </a:pathLst>
            </a:custGeom>
            <a:solidFill>
              <a:srgbClr val="33CCFF"/>
            </a:solidFill>
            <a:ln w="12700" cap="rnd" cmpd="sng">
              <a:solidFill>
                <a:schemeClr val="tx1"/>
              </a:solidFill>
              <a:prstDash val="solid"/>
              <a:round/>
              <a:headEnd type="none" w="med" len="med"/>
              <a:tailEnd type="none" w="med" len="med"/>
            </a:ln>
          </p:spPr>
          <p:txBody>
            <a:bodyPr/>
            <a:lstStyle/>
            <a:p>
              <a:endParaRPr lang="it-IT"/>
            </a:p>
          </p:txBody>
        </p:sp>
        <p:sp>
          <p:nvSpPr>
            <p:cNvPr id="53254" name="Freeform 1030"/>
            <p:cNvSpPr/>
            <p:nvPr/>
          </p:nvSpPr>
          <p:spPr bwMode="auto">
            <a:xfrm>
              <a:off x="3012" y="2802"/>
              <a:ext cx="1513" cy="1087"/>
            </a:xfrm>
            <a:custGeom>
              <a:avLst/>
              <a:gdLst>
                <a:gd name="T0" fmla="*/ 0 w 1513"/>
                <a:gd name="T1" fmla="*/ 1086 h 1087"/>
                <a:gd name="T2" fmla="*/ 42 w 1513"/>
                <a:gd name="T3" fmla="*/ 1074 h 1087"/>
                <a:gd name="T4" fmla="*/ 78 w 1513"/>
                <a:gd name="T5" fmla="*/ 1062 h 1087"/>
                <a:gd name="T6" fmla="*/ 108 w 1513"/>
                <a:gd name="T7" fmla="*/ 1026 h 1087"/>
                <a:gd name="T8" fmla="*/ 126 w 1513"/>
                <a:gd name="T9" fmla="*/ 990 h 1087"/>
                <a:gd name="T10" fmla="*/ 150 w 1513"/>
                <a:gd name="T11" fmla="*/ 954 h 1087"/>
                <a:gd name="T12" fmla="*/ 174 w 1513"/>
                <a:gd name="T13" fmla="*/ 912 h 1087"/>
                <a:gd name="T14" fmla="*/ 198 w 1513"/>
                <a:gd name="T15" fmla="*/ 852 h 1087"/>
                <a:gd name="T16" fmla="*/ 204 w 1513"/>
                <a:gd name="T17" fmla="*/ 780 h 1087"/>
                <a:gd name="T18" fmla="*/ 222 w 1513"/>
                <a:gd name="T19" fmla="*/ 708 h 1087"/>
                <a:gd name="T20" fmla="*/ 234 w 1513"/>
                <a:gd name="T21" fmla="*/ 624 h 1087"/>
                <a:gd name="T22" fmla="*/ 246 w 1513"/>
                <a:gd name="T23" fmla="*/ 552 h 1087"/>
                <a:gd name="T24" fmla="*/ 258 w 1513"/>
                <a:gd name="T25" fmla="*/ 480 h 1087"/>
                <a:gd name="T26" fmla="*/ 276 w 1513"/>
                <a:gd name="T27" fmla="*/ 384 h 1087"/>
                <a:gd name="T28" fmla="*/ 288 w 1513"/>
                <a:gd name="T29" fmla="*/ 324 h 1087"/>
                <a:gd name="T30" fmla="*/ 300 w 1513"/>
                <a:gd name="T31" fmla="*/ 276 h 1087"/>
                <a:gd name="T32" fmla="*/ 318 w 1513"/>
                <a:gd name="T33" fmla="*/ 192 h 1087"/>
                <a:gd name="T34" fmla="*/ 324 w 1513"/>
                <a:gd name="T35" fmla="*/ 150 h 1087"/>
                <a:gd name="T36" fmla="*/ 348 w 1513"/>
                <a:gd name="T37" fmla="*/ 102 h 1087"/>
                <a:gd name="T38" fmla="*/ 372 w 1513"/>
                <a:gd name="T39" fmla="*/ 66 h 1087"/>
                <a:gd name="T40" fmla="*/ 438 w 1513"/>
                <a:gd name="T41" fmla="*/ 30 h 1087"/>
                <a:gd name="T42" fmla="*/ 474 w 1513"/>
                <a:gd name="T43" fmla="*/ 18 h 1087"/>
                <a:gd name="T44" fmla="*/ 510 w 1513"/>
                <a:gd name="T45" fmla="*/ 6 h 1087"/>
                <a:gd name="T46" fmla="*/ 546 w 1513"/>
                <a:gd name="T47" fmla="*/ 6 h 1087"/>
                <a:gd name="T48" fmla="*/ 582 w 1513"/>
                <a:gd name="T49" fmla="*/ 24 h 1087"/>
                <a:gd name="T50" fmla="*/ 618 w 1513"/>
                <a:gd name="T51" fmla="*/ 60 h 1087"/>
                <a:gd name="T52" fmla="*/ 648 w 1513"/>
                <a:gd name="T53" fmla="*/ 90 h 1087"/>
                <a:gd name="T54" fmla="*/ 678 w 1513"/>
                <a:gd name="T55" fmla="*/ 120 h 1087"/>
                <a:gd name="T56" fmla="*/ 702 w 1513"/>
                <a:gd name="T57" fmla="*/ 150 h 1087"/>
                <a:gd name="T58" fmla="*/ 720 w 1513"/>
                <a:gd name="T59" fmla="*/ 186 h 1087"/>
                <a:gd name="T60" fmla="*/ 744 w 1513"/>
                <a:gd name="T61" fmla="*/ 222 h 1087"/>
                <a:gd name="T62" fmla="*/ 768 w 1513"/>
                <a:gd name="T63" fmla="*/ 264 h 1087"/>
                <a:gd name="T64" fmla="*/ 792 w 1513"/>
                <a:gd name="T65" fmla="*/ 300 h 1087"/>
                <a:gd name="T66" fmla="*/ 804 w 1513"/>
                <a:gd name="T67" fmla="*/ 336 h 1087"/>
                <a:gd name="T68" fmla="*/ 822 w 1513"/>
                <a:gd name="T69" fmla="*/ 372 h 1087"/>
                <a:gd name="T70" fmla="*/ 846 w 1513"/>
                <a:gd name="T71" fmla="*/ 408 h 1087"/>
                <a:gd name="T72" fmla="*/ 864 w 1513"/>
                <a:gd name="T73" fmla="*/ 450 h 1087"/>
                <a:gd name="T74" fmla="*/ 876 w 1513"/>
                <a:gd name="T75" fmla="*/ 486 h 1087"/>
                <a:gd name="T76" fmla="*/ 894 w 1513"/>
                <a:gd name="T77" fmla="*/ 522 h 1087"/>
                <a:gd name="T78" fmla="*/ 918 w 1513"/>
                <a:gd name="T79" fmla="*/ 570 h 1087"/>
                <a:gd name="T80" fmla="*/ 936 w 1513"/>
                <a:gd name="T81" fmla="*/ 618 h 1087"/>
                <a:gd name="T82" fmla="*/ 948 w 1513"/>
                <a:gd name="T83" fmla="*/ 660 h 1087"/>
                <a:gd name="T84" fmla="*/ 972 w 1513"/>
                <a:gd name="T85" fmla="*/ 702 h 1087"/>
                <a:gd name="T86" fmla="*/ 996 w 1513"/>
                <a:gd name="T87" fmla="*/ 744 h 1087"/>
                <a:gd name="T88" fmla="*/ 1014 w 1513"/>
                <a:gd name="T89" fmla="*/ 786 h 1087"/>
                <a:gd name="T90" fmla="*/ 1056 w 1513"/>
                <a:gd name="T91" fmla="*/ 840 h 1087"/>
                <a:gd name="T92" fmla="*/ 1074 w 1513"/>
                <a:gd name="T93" fmla="*/ 870 h 1087"/>
                <a:gd name="T94" fmla="*/ 1098 w 1513"/>
                <a:gd name="T95" fmla="*/ 906 h 1087"/>
                <a:gd name="T96" fmla="*/ 1128 w 1513"/>
                <a:gd name="T97" fmla="*/ 930 h 1087"/>
                <a:gd name="T98" fmla="*/ 1152 w 1513"/>
                <a:gd name="T99" fmla="*/ 954 h 1087"/>
                <a:gd name="T100" fmla="*/ 1248 w 1513"/>
                <a:gd name="T101" fmla="*/ 978 h 1087"/>
                <a:gd name="T102" fmla="*/ 1284 w 1513"/>
                <a:gd name="T103" fmla="*/ 996 h 1087"/>
                <a:gd name="T104" fmla="*/ 1332 w 1513"/>
                <a:gd name="T105" fmla="*/ 1014 h 1087"/>
                <a:gd name="T106" fmla="*/ 1458 w 1513"/>
                <a:gd name="T107" fmla="*/ 1038 h 1087"/>
                <a:gd name="T108" fmla="*/ 1494 w 1513"/>
                <a:gd name="T109" fmla="*/ 1056 h 1087"/>
                <a:gd name="T110" fmla="*/ 1506 w 1513"/>
                <a:gd name="T111" fmla="*/ 1080 h 10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13"/>
                <a:gd name="T169" fmla="*/ 0 h 1087"/>
                <a:gd name="T170" fmla="*/ 1513 w 1513"/>
                <a:gd name="T171" fmla="*/ 1087 h 10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13" h="1087">
                  <a:moveTo>
                    <a:pt x="0" y="1080"/>
                  </a:moveTo>
                  <a:lnTo>
                    <a:pt x="0" y="1086"/>
                  </a:lnTo>
                  <a:lnTo>
                    <a:pt x="18" y="1086"/>
                  </a:lnTo>
                  <a:lnTo>
                    <a:pt x="42" y="1074"/>
                  </a:lnTo>
                  <a:lnTo>
                    <a:pt x="60" y="1074"/>
                  </a:lnTo>
                  <a:lnTo>
                    <a:pt x="78" y="1062"/>
                  </a:lnTo>
                  <a:lnTo>
                    <a:pt x="90" y="1044"/>
                  </a:lnTo>
                  <a:lnTo>
                    <a:pt x="108" y="1026"/>
                  </a:lnTo>
                  <a:lnTo>
                    <a:pt x="114" y="1008"/>
                  </a:lnTo>
                  <a:lnTo>
                    <a:pt x="126" y="990"/>
                  </a:lnTo>
                  <a:lnTo>
                    <a:pt x="132" y="972"/>
                  </a:lnTo>
                  <a:lnTo>
                    <a:pt x="150" y="954"/>
                  </a:lnTo>
                  <a:lnTo>
                    <a:pt x="156" y="930"/>
                  </a:lnTo>
                  <a:lnTo>
                    <a:pt x="174" y="912"/>
                  </a:lnTo>
                  <a:lnTo>
                    <a:pt x="180" y="876"/>
                  </a:lnTo>
                  <a:lnTo>
                    <a:pt x="198" y="852"/>
                  </a:lnTo>
                  <a:lnTo>
                    <a:pt x="198" y="816"/>
                  </a:lnTo>
                  <a:lnTo>
                    <a:pt x="204" y="780"/>
                  </a:lnTo>
                  <a:lnTo>
                    <a:pt x="210" y="744"/>
                  </a:lnTo>
                  <a:lnTo>
                    <a:pt x="222" y="708"/>
                  </a:lnTo>
                  <a:lnTo>
                    <a:pt x="228" y="660"/>
                  </a:lnTo>
                  <a:lnTo>
                    <a:pt x="234" y="624"/>
                  </a:lnTo>
                  <a:lnTo>
                    <a:pt x="246" y="588"/>
                  </a:lnTo>
                  <a:lnTo>
                    <a:pt x="246" y="552"/>
                  </a:lnTo>
                  <a:lnTo>
                    <a:pt x="252" y="516"/>
                  </a:lnTo>
                  <a:lnTo>
                    <a:pt x="258" y="480"/>
                  </a:lnTo>
                  <a:lnTo>
                    <a:pt x="270" y="432"/>
                  </a:lnTo>
                  <a:lnTo>
                    <a:pt x="276" y="384"/>
                  </a:lnTo>
                  <a:lnTo>
                    <a:pt x="282" y="348"/>
                  </a:lnTo>
                  <a:lnTo>
                    <a:pt x="288" y="324"/>
                  </a:lnTo>
                  <a:lnTo>
                    <a:pt x="294" y="300"/>
                  </a:lnTo>
                  <a:lnTo>
                    <a:pt x="300" y="276"/>
                  </a:lnTo>
                  <a:lnTo>
                    <a:pt x="306" y="228"/>
                  </a:lnTo>
                  <a:lnTo>
                    <a:pt x="318" y="192"/>
                  </a:lnTo>
                  <a:lnTo>
                    <a:pt x="318" y="174"/>
                  </a:lnTo>
                  <a:lnTo>
                    <a:pt x="324" y="150"/>
                  </a:lnTo>
                  <a:lnTo>
                    <a:pt x="336" y="126"/>
                  </a:lnTo>
                  <a:lnTo>
                    <a:pt x="348" y="102"/>
                  </a:lnTo>
                  <a:lnTo>
                    <a:pt x="354" y="84"/>
                  </a:lnTo>
                  <a:lnTo>
                    <a:pt x="372" y="66"/>
                  </a:lnTo>
                  <a:lnTo>
                    <a:pt x="390" y="54"/>
                  </a:lnTo>
                  <a:lnTo>
                    <a:pt x="438" y="30"/>
                  </a:lnTo>
                  <a:lnTo>
                    <a:pt x="456" y="24"/>
                  </a:lnTo>
                  <a:lnTo>
                    <a:pt x="474" y="18"/>
                  </a:lnTo>
                  <a:lnTo>
                    <a:pt x="492" y="6"/>
                  </a:lnTo>
                  <a:lnTo>
                    <a:pt x="510" y="6"/>
                  </a:lnTo>
                  <a:lnTo>
                    <a:pt x="528" y="0"/>
                  </a:lnTo>
                  <a:lnTo>
                    <a:pt x="546" y="6"/>
                  </a:lnTo>
                  <a:lnTo>
                    <a:pt x="564" y="18"/>
                  </a:lnTo>
                  <a:lnTo>
                    <a:pt x="582" y="24"/>
                  </a:lnTo>
                  <a:lnTo>
                    <a:pt x="600" y="42"/>
                  </a:lnTo>
                  <a:lnTo>
                    <a:pt x="618" y="60"/>
                  </a:lnTo>
                  <a:lnTo>
                    <a:pt x="636" y="72"/>
                  </a:lnTo>
                  <a:lnTo>
                    <a:pt x="648" y="90"/>
                  </a:lnTo>
                  <a:lnTo>
                    <a:pt x="660" y="108"/>
                  </a:lnTo>
                  <a:lnTo>
                    <a:pt x="678" y="120"/>
                  </a:lnTo>
                  <a:lnTo>
                    <a:pt x="684" y="138"/>
                  </a:lnTo>
                  <a:lnTo>
                    <a:pt x="702" y="150"/>
                  </a:lnTo>
                  <a:lnTo>
                    <a:pt x="708" y="168"/>
                  </a:lnTo>
                  <a:lnTo>
                    <a:pt x="720" y="186"/>
                  </a:lnTo>
                  <a:lnTo>
                    <a:pt x="726" y="204"/>
                  </a:lnTo>
                  <a:lnTo>
                    <a:pt x="744" y="222"/>
                  </a:lnTo>
                  <a:lnTo>
                    <a:pt x="750" y="240"/>
                  </a:lnTo>
                  <a:lnTo>
                    <a:pt x="768" y="264"/>
                  </a:lnTo>
                  <a:lnTo>
                    <a:pt x="774" y="282"/>
                  </a:lnTo>
                  <a:lnTo>
                    <a:pt x="792" y="300"/>
                  </a:lnTo>
                  <a:lnTo>
                    <a:pt x="798" y="318"/>
                  </a:lnTo>
                  <a:lnTo>
                    <a:pt x="804" y="336"/>
                  </a:lnTo>
                  <a:lnTo>
                    <a:pt x="816" y="354"/>
                  </a:lnTo>
                  <a:lnTo>
                    <a:pt x="822" y="372"/>
                  </a:lnTo>
                  <a:lnTo>
                    <a:pt x="834" y="390"/>
                  </a:lnTo>
                  <a:lnTo>
                    <a:pt x="846" y="408"/>
                  </a:lnTo>
                  <a:lnTo>
                    <a:pt x="852" y="432"/>
                  </a:lnTo>
                  <a:lnTo>
                    <a:pt x="864" y="450"/>
                  </a:lnTo>
                  <a:lnTo>
                    <a:pt x="870" y="468"/>
                  </a:lnTo>
                  <a:lnTo>
                    <a:pt x="876" y="486"/>
                  </a:lnTo>
                  <a:lnTo>
                    <a:pt x="888" y="504"/>
                  </a:lnTo>
                  <a:lnTo>
                    <a:pt x="894" y="522"/>
                  </a:lnTo>
                  <a:lnTo>
                    <a:pt x="906" y="546"/>
                  </a:lnTo>
                  <a:lnTo>
                    <a:pt x="918" y="570"/>
                  </a:lnTo>
                  <a:lnTo>
                    <a:pt x="924" y="594"/>
                  </a:lnTo>
                  <a:lnTo>
                    <a:pt x="936" y="618"/>
                  </a:lnTo>
                  <a:lnTo>
                    <a:pt x="942" y="642"/>
                  </a:lnTo>
                  <a:lnTo>
                    <a:pt x="948" y="660"/>
                  </a:lnTo>
                  <a:lnTo>
                    <a:pt x="966" y="678"/>
                  </a:lnTo>
                  <a:lnTo>
                    <a:pt x="972" y="702"/>
                  </a:lnTo>
                  <a:lnTo>
                    <a:pt x="990" y="726"/>
                  </a:lnTo>
                  <a:lnTo>
                    <a:pt x="996" y="744"/>
                  </a:lnTo>
                  <a:lnTo>
                    <a:pt x="1008" y="768"/>
                  </a:lnTo>
                  <a:lnTo>
                    <a:pt x="1014" y="786"/>
                  </a:lnTo>
                  <a:lnTo>
                    <a:pt x="1044" y="822"/>
                  </a:lnTo>
                  <a:lnTo>
                    <a:pt x="1056" y="840"/>
                  </a:lnTo>
                  <a:lnTo>
                    <a:pt x="1074" y="852"/>
                  </a:lnTo>
                  <a:lnTo>
                    <a:pt x="1074" y="870"/>
                  </a:lnTo>
                  <a:lnTo>
                    <a:pt x="1086" y="888"/>
                  </a:lnTo>
                  <a:lnTo>
                    <a:pt x="1098" y="906"/>
                  </a:lnTo>
                  <a:lnTo>
                    <a:pt x="1110" y="924"/>
                  </a:lnTo>
                  <a:lnTo>
                    <a:pt x="1128" y="930"/>
                  </a:lnTo>
                  <a:lnTo>
                    <a:pt x="1134" y="948"/>
                  </a:lnTo>
                  <a:lnTo>
                    <a:pt x="1152" y="954"/>
                  </a:lnTo>
                  <a:lnTo>
                    <a:pt x="1230" y="978"/>
                  </a:lnTo>
                  <a:lnTo>
                    <a:pt x="1248" y="978"/>
                  </a:lnTo>
                  <a:lnTo>
                    <a:pt x="1266" y="990"/>
                  </a:lnTo>
                  <a:lnTo>
                    <a:pt x="1284" y="996"/>
                  </a:lnTo>
                  <a:lnTo>
                    <a:pt x="1314" y="1008"/>
                  </a:lnTo>
                  <a:lnTo>
                    <a:pt x="1332" y="1014"/>
                  </a:lnTo>
                  <a:lnTo>
                    <a:pt x="1440" y="1026"/>
                  </a:lnTo>
                  <a:lnTo>
                    <a:pt x="1458" y="1038"/>
                  </a:lnTo>
                  <a:lnTo>
                    <a:pt x="1476" y="1044"/>
                  </a:lnTo>
                  <a:lnTo>
                    <a:pt x="1494" y="1056"/>
                  </a:lnTo>
                  <a:lnTo>
                    <a:pt x="1512" y="1062"/>
                  </a:lnTo>
                  <a:lnTo>
                    <a:pt x="1506" y="1080"/>
                  </a:lnTo>
                </a:path>
              </a:pathLst>
            </a:custGeom>
            <a:solidFill>
              <a:srgbClr val="00FF99"/>
            </a:solidFill>
            <a:ln w="12700" cap="rnd" cmpd="sng">
              <a:solidFill>
                <a:schemeClr val="tx1"/>
              </a:solidFill>
              <a:prstDash val="solid"/>
              <a:round/>
              <a:headEnd type="none" w="med" len="med"/>
              <a:tailEnd type="none" w="med" len="med"/>
            </a:ln>
          </p:spPr>
          <p:txBody>
            <a:bodyPr/>
            <a:lstStyle/>
            <a:p>
              <a:endParaRPr lang="it-IT"/>
            </a:p>
          </p:txBody>
        </p:sp>
        <p:sp>
          <p:nvSpPr>
            <p:cNvPr id="53255" name="Line 1031"/>
            <p:cNvSpPr>
              <a:spLocks noChangeShapeType="1"/>
            </p:cNvSpPr>
            <p:nvPr/>
          </p:nvSpPr>
          <p:spPr bwMode="auto">
            <a:xfrm>
              <a:off x="2590" y="2544"/>
              <a:ext cx="934"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3256" name="Line 1032"/>
            <p:cNvSpPr>
              <a:spLocks noChangeShapeType="1"/>
            </p:cNvSpPr>
            <p:nvPr/>
          </p:nvSpPr>
          <p:spPr bwMode="auto">
            <a:xfrm>
              <a:off x="2580" y="2812"/>
              <a:ext cx="0" cy="1066"/>
            </a:xfrm>
            <a:prstGeom prst="line">
              <a:avLst/>
            </a:prstGeom>
            <a:noFill/>
            <a:ln w="12700">
              <a:solidFill>
                <a:schemeClr val="tx1"/>
              </a:solidFill>
              <a:prstDash val="dash"/>
              <a:round/>
            </a:ln>
            <a:extLst>
              <a:ext uri="{909E8E84-426E-40DD-AFC4-6F175D3DCCD1}">
                <a14:hiddenFill xmlns:a14="http://schemas.microsoft.com/office/drawing/2010/main">
                  <a:noFill/>
                </a14:hiddenFill>
              </a:ext>
            </a:extLst>
          </p:spPr>
          <p:txBody>
            <a:bodyPr wrap="none" anchor="ctr"/>
            <a:lstStyle/>
            <a:p>
              <a:endParaRPr lang="it-IT"/>
            </a:p>
          </p:txBody>
        </p:sp>
        <p:sp>
          <p:nvSpPr>
            <p:cNvPr id="53257" name="Line 1033"/>
            <p:cNvSpPr>
              <a:spLocks noChangeShapeType="1"/>
            </p:cNvSpPr>
            <p:nvPr/>
          </p:nvSpPr>
          <p:spPr bwMode="auto">
            <a:xfrm>
              <a:off x="3528" y="2800"/>
              <a:ext cx="0" cy="1084"/>
            </a:xfrm>
            <a:prstGeom prst="line">
              <a:avLst/>
            </a:prstGeom>
            <a:noFill/>
            <a:ln w="12700">
              <a:solidFill>
                <a:schemeClr val="tx1"/>
              </a:solidFill>
              <a:prstDash val="dash"/>
              <a:round/>
            </a:ln>
            <a:extLst>
              <a:ext uri="{909E8E84-426E-40DD-AFC4-6F175D3DCCD1}">
                <a14:hiddenFill xmlns:a14="http://schemas.microsoft.com/office/drawing/2010/main">
                  <a:noFill/>
                </a14:hiddenFill>
              </a:ext>
            </a:extLst>
          </p:spPr>
          <p:txBody>
            <a:bodyPr wrap="none" anchor="ctr"/>
            <a:lstStyle/>
            <a:p>
              <a:endParaRPr lang="it-IT"/>
            </a:p>
          </p:txBody>
        </p:sp>
        <p:sp>
          <p:nvSpPr>
            <p:cNvPr id="53258" name="Rectangle 1034"/>
            <p:cNvSpPr>
              <a:spLocks noChangeArrowheads="1"/>
            </p:cNvSpPr>
            <p:nvPr/>
          </p:nvSpPr>
          <p:spPr bwMode="auto">
            <a:xfrm>
              <a:off x="2399" y="2609"/>
              <a:ext cx="43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1400" b="1">
                  <a:latin typeface="Cambria" panose="02040503050406030204" pitchFamily="18" charset="0"/>
                </a:rPr>
                <a:t>495 nm</a:t>
              </a:r>
            </a:p>
          </p:txBody>
        </p:sp>
        <p:sp>
          <p:nvSpPr>
            <p:cNvPr id="53259" name="Rectangle 1035"/>
            <p:cNvSpPr>
              <a:spLocks noChangeArrowheads="1"/>
            </p:cNvSpPr>
            <p:nvPr/>
          </p:nvSpPr>
          <p:spPr bwMode="auto">
            <a:xfrm>
              <a:off x="3383" y="2597"/>
              <a:ext cx="43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1400" b="1">
                  <a:latin typeface="Cambria" panose="02040503050406030204" pitchFamily="18" charset="0"/>
                </a:rPr>
                <a:t>520 nm</a:t>
              </a:r>
            </a:p>
          </p:txBody>
        </p:sp>
        <p:sp>
          <p:nvSpPr>
            <p:cNvPr id="53260" name="Rectangle 1036"/>
            <p:cNvSpPr>
              <a:spLocks noChangeArrowheads="1"/>
            </p:cNvSpPr>
            <p:nvPr/>
          </p:nvSpPr>
          <p:spPr bwMode="auto">
            <a:xfrm>
              <a:off x="2477" y="2327"/>
              <a:ext cx="101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1400" b="1">
                  <a:latin typeface="Cambria" panose="02040503050406030204" pitchFamily="18" charset="0"/>
                </a:rPr>
                <a:t>Stokes Shift is 25 nm</a:t>
              </a:r>
            </a:p>
          </p:txBody>
        </p:sp>
        <p:sp>
          <p:nvSpPr>
            <p:cNvPr id="53261" name="Rectangle 1037"/>
            <p:cNvSpPr>
              <a:spLocks noChangeArrowheads="1"/>
            </p:cNvSpPr>
            <p:nvPr/>
          </p:nvSpPr>
          <p:spPr bwMode="auto">
            <a:xfrm>
              <a:off x="1253" y="2399"/>
              <a:ext cx="620"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1400" b="1">
                  <a:latin typeface="Cambria" panose="02040503050406030204" pitchFamily="18" charset="0"/>
                </a:rPr>
                <a:t>Fluorescein</a:t>
              </a:r>
            </a:p>
            <a:p>
              <a:r>
                <a:rPr lang="en-US" altLang="it-IT" sz="1400" b="1">
                  <a:latin typeface="Cambria" panose="02040503050406030204" pitchFamily="18" charset="0"/>
                </a:rPr>
                <a:t>molecule</a:t>
              </a:r>
            </a:p>
          </p:txBody>
        </p:sp>
        <p:sp>
          <p:nvSpPr>
            <p:cNvPr id="53262" name="Rectangle 1038"/>
            <p:cNvSpPr>
              <a:spLocks noChangeArrowheads="1"/>
            </p:cNvSpPr>
            <p:nvPr/>
          </p:nvSpPr>
          <p:spPr bwMode="auto">
            <a:xfrm rot="-5400000">
              <a:off x="391" y="3299"/>
              <a:ext cx="975"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b="1">
                  <a:latin typeface="Cambria" panose="02040503050406030204" pitchFamily="18" charset="0"/>
                </a:rPr>
                <a:t>Fluorescence Intensity</a:t>
              </a:r>
            </a:p>
          </p:txBody>
        </p:sp>
        <p:sp>
          <p:nvSpPr>
            <p:cNvPr id="53263" name="Rectangle 1039"/>
            <p:cNvSpPr>
              <a:spLocks noChangeArrowheads="1"/>
            </p:cNvSpPr>
            <p:nvPr/>
          </p:nvSpPr>
          <p:spPr bwMode="auto">
            <a:xfrm>
              <a:off x="2590" y="3957"/>
              <a:ext cx="76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b="1">
                  <a:latin typeface="Cambria" panose="02040503050406030204" pitchFamily="18" charset="0"/>
                </a:rPr>
                <a:t>Wavelength</a:t>
              </a:r>
            </a:p>
          </p:txBody>
        </p:sp>
      </p:gr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9553F209-6336-40DC-9D53-2C00C5D65008}" type="slidenum">
              <a:rPr lang="en-US" altLang="it-IT" smtClean="0"/>
              <a:t>55</a:t>
            </a:fld>
            <a:endParaRPr lang="en-US" altLang="it-IT"/>
          </a:p>
        </p:txBody>
      </p:sp>
      <p:pic>
        <p:nvPicPr>
          <p:cNvPr id="6146" name="Picture 2" descr="Risultati immagini per stokes shift"/>
          <p:cNvPicPr>
            <a:picLocks noChangeAspect="1" noChangeArrowheads="1"/>
          </p:cNvPicPr>
          <p:nvPr/>
        </p:nvPicPr>
        <p:blipFill rotWithShape="1">
          <a:blip r:embed="rId2">
            <a:extLst>
              <a:ext uri="{28A0092B-C50C-407E-A947-70E740481C1C}">
                <a14:useLocalDpi xmlns:a14="http://schemas.microsoft.com/office/drawing/2010/main" val="0"/>
              </a:ext>
            </a:extLst>
          </a:blip>
          <a:srcRect r="49166"/>
          <a:stretch>
            <a:fillRect/>
          </a:stretch>
        </p:blipFill>
        <p:spPr bwMode="auto">
          <a:xfrm>
            <a:off x="3923928" y="3429000"/>
            <a:ext cx="458387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isultati immagini per stokes shift"/>
          <p:cNvPicPr>
            <a:picLocks noChangeAspect="1" noChangeArrowheads="1"/>
          </p:cNvPicPr>
          <p:nvPr/>
        </p:nvPicPr>
        <p:blipFill rotWithShape="1">
          <a:blip r:embed="rId2">
            <a:extLst>
              <a:ext uri="{28A0092B-C50C-407E-A947-70E740481C1C}">
                <a14:useLocalDpi xmlns:a14="http://schemas.microsoft.com/office/drawing/2010/main" val="0"/>
              </a:ext>
            </a:extLst>
          </a:blip>
          <a:srcRect l="49111"/>
          <a:stretch>
            <a:fillRect/>
          </a:stretch>
        </p:blipFill>
        <p:spPr bwMode="auto">
          <a:xfrm>
            <a:off x="323528" y="624812"/>
            <a:ext cx="4470466" cy="28761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04056" y="152401"/>
            <a:ext cx="7772400" cy="1143000"/>
          </a:xfrm>
        </p:spPr>
        <p:txBody>
          <a:bodyPr/>
          <a:lstStyle/>
          <a:p>
            <a:pPr eaLnBrk="1" hangingPunct="1"/>
            <a:r>
              <a:rPr lang="it-IT" altLang="it-IT" sz="3200" b="1" dirty="0">
                <a:latin typeface="Arial Narrow" panose="020B0606020202030204" pitchFamily="34" charset="0"/>
              </a:rPr>
              <a:t>Fluorofori estrinseci</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t="14285" r="385"/>
          <a:stretch>
            <a:fillRect/>
          </a:stretch>
        </p:blipFill>
        <p:spPr bwMode="auto">
          <a:xfrm>
            <a:off x="251520" y="1740157"/>
            <a:ext cx="86439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5715000" y="6172200"/>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sz="2000">
                <a:latin typeface="Arial Narrow" panose="020B0606020202030204" pitchFamily="34" charset="0"/>
              </a:rPr>
              <a:t>4’,6’ diamidino-2-fenilindolo</a:t>
            </a:r>
          </a:p>
        </p:txBody>
      </p:sp>
      <p:sp>
        <p:nvSpPr>
          <p:cNvPr id="5" name="Rettangolo 4"/>
          <p:cNvSpPr/>
          <p:nvPr/>
        </p:nvSpPr>
        <p:spPr>
          <a:xfrm>
            <a:off x="2555776" y="1681163"/>
            <a:ext cx="2214562" cy="1857375"/>
          </a:xfrm>
          <a:prstGeom prst="rect">
            <a:avLst/>
          </a:prstGeom>
          <a:solidFill>
            <a:srgbClr val="00FF00">
              <a:alpha val="2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
        <p:nvSpPr>
          <p:cNvPr id="6" name="Rettangolo 5"/>
          <p:cNvSpPr/>
          <p:nvPr/>
        </p:nvSpPr>
        <p:spPr>
          <a:xfrm>
            <a:off x="179512" y="3717032"/>
            <a:ext cx="2304256" cy="2069406"/>
          </a:xfrm>
          <a:prstGeom prst="rect">
            <a:avLst/>
          </a:prstGeom>
          <a:solidFill>
            <a:srgbClr val="FFC000">
              <a:alpha val="14902"/>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
        <p:nvSpPr>
          <p:cNvPr id="8" name="Rettangolo 7"/>
          <p:cNvSpPr/>
          <p:nvPr/>
        </p:nvSpPr>
        <p:spPr>
          <a:xfrm>
            <a:off x="5715000" y="3857625"/>
            <a:ext cx="2961456" cy="1875631"/>
          </a:xfrm>
          <a:prstGeom prst="rect">
            <a:avLst/>
          </a:prstGeom>
          <a:solidFill>
            <a:srgbClr val="00B0F0">
              <a:alpha val="2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9A3E94F-50F7-443B-8C74-F5983B0DEA3C}" type="slidenum">
              <a:rPr lang="en-US" altLang="it-IT" smtClean="0"/>
              <a:t>57</a:t>
            </a:fld>
            <a:endParaRPr lang="en-US" altLang="it-IT"/>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6666" r="75104"/>
          <a:stretch>
            <a:fillRect/>
          </a:stretch>
        </p:blipFill>
        <p:spPr bwMode="auto">
          <a:xfrm>
            <a:off x="3636975" y="896412"/>
            <a:ext cx="1870049" cy="179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s://biotium.com/wp-content/uploads/2017/01/GR-vs-EB-updated.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96848" y="2868295"/>
            <a:ext cx="1868805" cy="36087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507024" y="542652"/>
            <a:ext cx="3591560" cy="2259965"/>
          </a:xfrm>
          <a:prstGeom prst="rect">
            <a:avLst/>
          </a:prstGeom>
        </p:spPr>
      </p:pic>
      <p:pic>
        <p:nvPicPr>
          <p:cNvPr id="11" name="Content Placeholder 10"/>
          <p:cNvPicPr>
            <a:picLocks noGrp="1" noChangeAspect="1"/>
          </p:cNvPicPr>
          <p:nvPr>
            <p:ph sz="half" idx="2"/>
          </p:nvPr>
        </p:nvPicPr>
        <p:blipFill>
          <a:blip r:embed="rId5"/>
          <a:stretch>
            <a:fillRect/>
          </a:stretch>
        </p:blipFill>
        <p:spPr>
          <a:xfrm>
            <a:off x="3203848" y="3554480"/>
            <a:ext cx="5102860" cy="2787650"/>
          </a:xfrm>
          <a:prstGeom prst="rect">
            <a:avLst/>
          </a:prstGeom>
        </p:spPr>
      </p:pic>
      <p:pic>
        <p:nvPicPr>
          <p:cNvPr id="2" name="Immagine 1">
            <a:extLst>
              <a:ext uri="{FF2B5EF4-FFF2-40B4-BE49-F238E27FC236}">
                <a16:creationId xmlns:a16="http://schemas.microsoft.com/office/drawing/2014/main" id="{8B46179D-67F0-793F-8B23-B5CDBAADE9EF}"/>
              </a:ext>
            </a:extLst>
          </p:cNvPr>
          <p:cNvPicPr>
            <a:picLocks noChangeAspect="1"/>
          </p:cNvPicPr>
          <p:nvPr/>
        </p:nvPicPr>
        <p:blipFill>
          <a:blip r:embed="rId6"/>
          <a:stretch>
            <a:fillRect/>
          </a:stretch>
        </p:blipFill>
        <p:spPr>
          <a:xfrm>
            <a:off x="134019" y="433351"/>
            <a:ext cx="3402715" cy="2259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134062-8636-4E26-B5AA-6C7F22F37316}" type="slidenum">
              <a:rPr lang="en-US" altLang="it-IT"/>
              <a:t>58</a:t>
            </a:fld>
            <a:endParaRPr lang="en-US" altLang="it-IT"/>
          </a:p>
        </p:txBody>
      </p:sp>
      <p:pic>
        <p:nvPicPr>
          <p:cNvPr id="4100" name="Picture 4" descr="https://biotium.com/wp-content/uploads/2017/01/GG-vs-SS-upda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644" y="2138229"/>
            <a:ext cx="2217860" cy="379903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isultati immagini per gel green dna st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869430"/>
            <a:ext cx="5661768" cy="212661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isultati immagini per gel green dna st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396" y="669993"/>
            <a:ext cx="1630680" cy="212661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022396" y="2831912"/>
            <a:ext cx="1537600" cy="461665"/>
          </a:xfrm>
          <a:prstGeom prst="rect">
            <a:avLst/>
          </a:prstGeom>
          <a:noFill/>
        </p:spPr>
        <p:txBody>
          <a:bodyPr wrap="none" rtlCol="0">
            <a:spAutoFit/>
          </a:bodyPr>
          <a:lstStyle/>
          <a:p>
            <a:r>
              <a:rPr lang="it-IT" dirty="0"/>
              <a:t>Gel green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049E3F24-270C-9958-6828-01B8933E8625}"/>
              </a:ext>
            </a:extLst>
          </p:cNvPr>
          <p:cNvSpPr>
            <a:spLocks noGrp="1"/>
          </p:cNvSpPr>
          <p:nvPr>
            <p:ph type="sldNum" sz="quarter" idx="12"/>
          </p:nvPr>
        </p:nvSpPr>
        <p:spPr/>
        <p:txBody>
          <a:bodyPr/>
          <a:lstStyle/>
          <a:p>
            <a:fld id="{7B0DEF11-33F1-4478-A514-B3C011784847}" type="slidenum">
              <a:rPr lang="en-US" altLang="it-IT" smtClean="0"/>
              <a:t>59</a:t>
            </a:fld>
            <a:endParaRPr lang="en-US" altLang="it-IT"/>
          </a:p>
        </p:txBody>
      </p:sp>
      <p:pic>
        <p:nvPicPr>
          <p:cNvPr id="6" name="Immagine 5">
            <a:extLst>
              <a:ext uri="{FF2B5EF4-FFF2-40B4-BE49-F238E27FC236}">
                <a16:creationId xmlns:a16="http://schemas.microsoft.com/office/drawing/2014/main" id="{899A5CD6-6BCA-0786-9507-1E4AE42B6D3C}"/>
              </a:ext>
            </a:extLst>
          </p:cNvPr>
          <p:cNvPicPr>
            <a:picLocks noChangeAspect="1"/>
          </p:cNvPicPr>
          <p:nvPr/>
        </p:nvPicPr>
        <p:blipFill>
          <a:blip r:embed="rId2"/>
          <a:stretch>
            <a:fillRect/>
          </a:stretch>
        </p:blipFill>
        <p:spPr>
          <a:xfrm>
            <a:off x="6246592" y="3484116"/>
            <a:ext cx="2448272" cy="2432528"/>
          </a:xfrm>
          <a:prstGeom prst="rect">
            <a:avLst/>
          </a:prstGeom>
        </p:spPr>
      </p:pic>
      <p:pic>
        <p:nvPicPr>
          <p:cNvPr id="7" name="Immagine 6">
            <a:extLst>
              <a:ext uri="{FF2B5EF4-FFF2-40B4-BE49-F238E27FC236}">
                <a16:creationId xmlns:a16="http://schemas.microsoft.com/office/drawing/2014/main" id="{2639CE2E-E363-F666-8F65-23BF4A8D8CCC}"/>
              </a:ext>
            </a:extLst>
          </p:cNvPr>
          <p:cNvPicPr>
            <a:picLocks noChangeAspect="1"/>
          </p:cNvPicPr>
          <p:nvPr/>
        </p:nvPicPr>
        <p:blipFill>
          <a:blip r:embed="rId3"/>
          <a:stretch>
            <a:fillRect/>
          </a:stretch>
        </p:blipFill>
        <p:spPr>
          <a:xfrm>
            <a:off x="107504" y="4103596"/>
            <a:ext cx="2673859" cy="1865898"/>
          </a:xfrm>
          <a:prstGeom prst="rect">
            <a:avLst/>
          </a:prstGeom>
        </p:spPr>
      </p:pic>
      <p:pic>
        <p:nvPicPr>
          <p:cNvPr id="8" name="Immagine 7">
            <a:extLst>
              <a:ext uri="{FF2B5EF4-FFF2-40B4-BE49-F238E27FC236}">
                <a16:creationId xmlns:a16="http://schemas.microsoft.com/office/drawing/2014/main" id="{1B51D07C-279B-DE55-212E-7846FF5341C6}"/>
              </a:ext>
            </a:extLst>
          </p:cNvPr>
          <p:cNvPicPr>
            <a:picLocks noChangeAspect="1"/>
          </p:cNvPicPr>
          <p:nvPr/>
        </p:nvPicPr>
        <p:blipFill rotWithShape="1">
          <a:blip r:embed="rId4"/>
          <a:srcRect t="1" r="53004" b="-1280"/>
          <a:stretch/>
        </p:blipFill>
        <p:spPr>
          <a:xfrm>
            <a:off x="2729148" y="3558593"/>
            <a:ext cx="3501649" cy="3118824"/>
          </a:xfrm>
          <a:prstGeom prst="rect">
            <a:avLst/>
          </a:prstGeom>
        </p:spPr>
      </p:pic>
      <p:pic>
        <p:nvPicPr>
          <p:cNvPr id="2" name="Immagine 1">
            <a:extLst>
              <a:ext uri="{FF2B5EF4-FFF2-40B4-BE49-F238E27FC236}">
                <a16:creationId xmlns:a16="http://schemas.microsoft.com/office/drawing/2014/main" id="{FE9D9A3B-7CDB-DD74-905D-CF64DA8583B2}"/>
              </a:ext>
            </a:extLst>
          </p:cNvPr>
          <p:cNvPicPr>
            <a:picLocks noChangeAspect="1"/>
          </p:cNvPicPr>
          <p:nvPr/>
        </p:nvPicPr>
        <p:blipFill>
          <a:blip r:embed="rId5"/>
          <a:stretch>
            <a:fillRect/>
          </a:stretch>
        </p:blipFill>
        <p:spPr>
          <a:xfrm>
            <a:off x="4739943" y="656210"/>
            <a:ext cx="3908953" cy="2302534"/>
          </a:xfrm>
          <a:prstGeom prst="rect">
            <a:avLst/>
          </a:prstGeom>
        </p:spPr>
      </p:pic>
      <p:pic>
        <p:nvPicPr>
          <p:cNvPr id="3" name="Immagine 2">
            <a:extLst>
              <a:ext uri="{FF2B5EF4-FFF2-40B4-BE49-F238E27FC236}">
                <a16:creationId xmlns:a16="http://schemas.microsoft.com/office/drawing/2014/main" id="{35B77D9E-1BC4-767A-6204-242C7918A929}"/>
              </a:ext>
            </a:extLst>
          </p:cNvPr>
          <p:cNvPicPr>
            <a:picLocks noChangeAspect="1"/>
          </p:cNvPicPr>
          <p:nvPr/>
        </p:nvPicPr>
        <p:blipFill>
          <a:blip r:embed="rId6"/>
          <a:stretch>
            <a:fillRect/>
          </a:stretch>
        </p:blipFill>
        <p:spPr>
          <a:xfrm>
            <a:off x="479991" y="836712"/>
            <a:ext cx="3596952" cy="2261812"/>
          </a:xfrm>
          <a:prstGeom prst="rect">
            <a:avLst/>
          </a:prstGeom>
        </p:spPr>
      </p:pic>
      <p:sp>
        <p:nvSpPr>
          <p:cNvPr id="4" name="CasellaDiTesto 3">
            <a:extLst>
              <a:ext uri="{FF2B5EF4-FFF2-40B4-BE49-F238E27FC236}">
                <a16:creationId xmlns:a16="http://schemas.microsoft.com/office/drawing/2014/main" id="{DCF58C35-8D78-C8BD-0958-DACD44E3975D}"/>
              </a:ext>
            </a:extLst>
          </p:cNvPr>
          <p:cNvSpPr txBox="1"/>
          <p:nvPr/>
        </p:nvSpPr>
        <p:spPr>
          <a:xfrm>
            <a:off x="1691680" y="140901"/>
            <a:ext cx="782587" cy="461665"/>
          </a:xfrm>
          <a:prstGeom prst="rect">
            <a:avLst/>
          </a:prstGeom>
          <a:noFill/>
        </p:spPr>
        <p:txBody>
          <a:bodyPr wrap="none" rtlCol="0">
            <a:spAutoFit/>
          </a:bodyPr>
          <a:lstStyle/>
          <a:p>
            <a:r>
              <a:rPr lang="it-IT" dirty="0" err="1"/>
              <a:t>EtBr</a:t>
            </a:r>
            <a:endParaRPr lang="it-IT" dirty="0"/>
          </a:p>
        </p:txBody>
      </p:sp>
      <p:sp>
        <p:nvSpPr>
          <p:cNvPr id="9" name="CasellaDiTesto 8">
            <a:extLst>
              <a:ext uri="{FF2B5EF4-FFF2-40B4-BE49-F238E27FC236}">
                <a16:creationId xmlns:a16="http://schemas.microsoft.com/office/drawing/2014/main" id="{E6E93AB1-850F-5EE9-7A7E-3E13A9612326}"/>
              </a:ext>
            </a:extLst>
          </p:cNvPr>
          <p:cNvSpPr txBox="1"/>
          <p:nvPr/>
        </p:nvSpPr>
        <p:spPr>
          <a:xfrm>
            <a:off x="5883140" y="134220"/>
            <a:ext cx="1622560" cy="461665"/>
          </a:xfrm>
          <a:prstGeom prst="rect">
            <a:avLst/>
          </a:prstGeom>
          <a:noFill/>
        </p:spPr>
        <p:txBody>
          <a:bodyPr wrap="none" rtlCol="0">
            <a:spAutoFit/>
          </a:bodyPr>
          <a:lstStyle/>
          <a:p>
            <a:r>
              <a:rPr lang="it-IT" dirty="0"/>
              <a:t>Gel green </a:t>
            </a:r>
          </a:p>
        </p:txBody>
      </p:sp>
    </p:spTree>
    <p:extLst>
      <p:ext uri="{BB962C8B-B14F-4D97-AF65-F5344CB8AC3E}">
        <p14:creationId xmlns:p14="http://schemas.microsoft.com/office/powerpoint/2010/main" val="16360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9776" y="0"/>
            <a:ext cx="7772400" cy="1276350"/>
          </a:xfrm>
        </p:spPr>
        <p:txBody>
          <a:bodyPr/>
          <a:lstStyle/>
          <a:p>
            <a:pPr eaLnBrk="1" hangingPunct="1"/>
            <a:r>
              <a:rPr lang="it-IT" altLang="it-IT" sz="3200" b="1" dirty="0">
                <a:latin typeface="+mn-lt"/>
              </a:rPr>
              <a:t>Diversi tipi di LUMINESCENZA</a:t>
            </a:r>
          </a:p>
        </p:txBody>
      </p:sp>
      <p:sp>
        <p:nvSpPr>
          <p:cNvPr id="37891" name="Rectangle 3"/>
          <p:cNvSpPr>
            <a:spLocks noGrp="1" noChangeArrowheads="1"/>
          </p:cNvSpPr>
          <p:nvPr>
            <p:ph type="body" sz="half" idx="1"/>
          </p:nvPr>
        </p:nvSpPr>
        <p:spPr>
          <a:xfrm>
            <a:off x="214313" y="1714500"/>
            <a:ext cx="4648200" cy="4114800"/>
          </a:xfrm>
        </p:spPr>
        <p:txBody>
          <a:bodyPr/>
          <a:lstStyle/>
          <a:p>
            <a:pPr eaLnBrk="1" hangingPunct="1">
              <a:lnSpc>
                <a:spcPct val="120000"/>
              </a:lnSpc>
              <a:buClr>
                <a:srgbClr val="FFFF99"/>
              </a:buClr>
            </a:pPr>
            <a:r>
              <a:rPr lang="it-IT" altLang="it-IT" sz="2000" b="1" dirty="0"/>
              <a:t>TIPO</a:t>
            </a:r>
          </a:p>
          <a:p>
            <a:pPr eaLnBrk="1" hangingPunct="1"/>
            <a:r>
              <a:rPr lang="it-IT" altLang="it-IT" sz="2000" b="1" dirty="0">
                <a:solidFill>
                  <a:schemeClr val="bg1">
                    <a:lumMod val="75000"/>
                  </a:schemeClr>
                </a:solidFill>
              </a:rPr>
              <a:t>CHEMILUMINESCENZA</a:t>
            </a:r>
          </a:p>
          <a:p>
            <a:pPr eaLnBrk="1" hangingPunct="1"/>
            <a:endParaRPr lang="it-IT" altLang="it-IT" sz="2000" b="1" dirty="0">
              <a:solidFill>
                <a:schemeClr val="bg2">
                  <a:lumMod val="20000"/>
                  <a:lumOff val="80000"/>
                </a:schemeClr>
              </a:solidFill>
            </a:endParaRPr>
          </a:p>
          <a:p>
            <a:pPr eaLnBrk="1" hangingPunct="1"/>
            <a:r>
              <a:rPr lang="it-IT" altLang="it-IT" b="1" dirty="0">
                <a:solidFill>
                  <a:srgbClr val="00B050"/>
                </a:solidFill>
              </a:rPr>
              <a:t>BIOLUMINESCENZA</a:t>
            </a:r>
          </a:p>
          <a:p>
            <a:pPr marL="0" indent="0" eaLnBrk="1" hangingPunct="1">
              <a:buNone/>
            </a:pPr>
            <a:endParaRPr lang="it-IT" altLang="it-IT" sz="2000" b="1" dirty="0">
              <a:solidFill>
                <a:srgbClr val="00B050"/>
              </a:solidFill>
            </a:endParaRPr>
          </a:p>
          <a:p>
            <a:pPr eaLnBrk="1" hangingPunct="1"/>
            <a:r>
              <a:rPr lang="it-IT" altLang="it-IT" sz="2400" b="1" dirty="0">
                <a:solidFill>
                  <a:srgbClr val="00B050"/>
                </a:solidFill>
              </a:rPr>
              <a:t>FOTOLUMINESCENZA </a:t>
            </a:r>
          </a:p>
          <a:p>
            <a:pPr eaLnBrk="1" hangingPunct="1">
              <a:buFontTx/>
              <a:buNone/>
            </a:pPr>
            <a:r>
              <a:rPr lang="it-IT" altLang="it-IT" sz="2000" dirty="0">
                <a:solidFill>
                  <a:srgbClr val="00B050"/>
                </a:solidFill>
              </a:rPr>
              <a:t>(</a:t>
            </a:r>
            <a:r>
              <a:rPr lang="it-IT" altLang="it-IT" sz="2000" b="1" dirty="0">
                <a:solidFill>
                  <a:srgbClr val="00B050"/>
                </a:solidFill>
              </a:rPr>
              <a:t>fluorescenza, fosforescenza</a:t>
            </a:r>
            <a:r>
              <a:rPr lang="it-IT" altLang="it-IT" sz="2000" dirty="0">
                <a:solidFill>
                  <a:srgbClr val="00B050"/>
                </a:solidFill>
              </a:rPr>
              <a:t>)</a:t>
            </a:r>
          </a:p>
          <a:p>
            <a:pPr eaLnBrk="1" hangingPunct="1">
              <a:buFontTx/>
              <a:buNone/>
            </a:pPr>
            <a:endParaRPr lang="it-IT" altLang="it-IT" sz="2000" dirty="0"/>
          </a:p>
          <a:p>
            <a:pPr eaLnBrk="1" hangingPunct="1">
              <a:lnSpc>
                <a:spcPct val="120000"/>
              </a:lnSpc>
            </a:pPr>
            <a:r>
              <a:rPr lang="it-IT" altLang="it-IT" sz="2000" dirty="0">
                <a:solidFill>
                  <a:schemeClr val="bg2">
                    <a:lumMod val="40000"/>
                    <a:lumOff val="60000"/>
                  </a:schemeClr>
                </a:solidFill>
              </a:rPr>
              <a:t>ELETTROLUMINESCENZA</a:t>
            </a:r>
          </a:p>
          <a:p>
            <a:pPr eaLnBrk="1" hangingPunct="1">
              <a:lnSpc>
                <a:spcPct val="120000"/>
              </a:lnSpc>
            </a:pPr>
            <a:endParaRPr lang="it-IT" altLang="it-IT" sz="2000" dirty="0">
              <a:solidFill>
                <a:schemeClr val="bg2">
                  <a:lumMod val="40000"/>
                  <a:lumOff val="60000"/>
                </a:schemeClr>
              </a:solidFill>
            </a:endParaRPr>
          </a:p>
          <a:p>
            <a:pPr eaLnBrk="1" hangingPunct="1">
              <a:lnSpc>
                <a:spcPct val="40000"/>
              </a:lnSpc>
            </a:pPr>
            <a:r>
              <a:rPr lang="it-IT" altLang="it-IT" sz="2000" dirty="0">
                <a:solidFill>
                  <a:schemeClr val="bg2">
                    <a:lumMod val="40000"/>
                    <a:lumOff val="60000"/>
                  </a:schemeClr>
                </a:solidFill>
              </a:rPr>
              <a:t>RADIOLUMINESCENZA</a:t>
            </a:r>
          </a:p>
          <a:p>
            <a:pPr eaLnBrk="1" hangingPunct="1">
              <a:lnSpc>
                <a:spcPct val="40000"/>
              </a:lnSpc>
            </a:pPr>
            <a:endParaRPr lang="it-IT" altLang="it-IT" sz="2000" dirty="0"/>
          </a:p>
          <a:p>
            <a:pPr eaLnBrk="1" hangingPunct="1">
              <a:lnSpc>
                <a:spcPct val="40000"/>
              </a:lnSpc>
            </a:pPr>
            <a:endParaRPr lang="it-IT" altLang="it-IT" sz="2000" dirty="0"/>
          </a:p>
          <a:p>
            <a:pPr eaLnBrk="1" hangingPunct="1">
              <a:lnSpc>
                <a:spcPct val="40000"/>
              </a:lnSpc>
            </a:pPr>
            <a:endParaRPr lang="it-IT" altLang="it-IT" sz="2000" dirty="0"/>
          </a:p>
          <a:p>
            <a:pPr eaLnBrk="1" hangingPunct="1">
              <a:lnSpc>
                <a:spcPct val="120000"/>
              </a:lnSpc>
              <a:spcBef>
                <a:spcPct val="45000"/>
              </a:spcBef>
            </a:pPr>
            <a:endParaRPr lang="it-IT" altLang="it-IT" sz="2000" b="1" dirty="0"/>
          </a:p>
        </p:txBody>
      </p:sp>
      <p:sp>
        <p:nvSpPr>
          <p:cNvPr id="37892" name="Rectangle 4"/>
          <p:cNvSpPr>
            <a:spLocks noGrp="1" noChangeArrowheads="1"/>
          </p:cNvSpPr>
          <p:nvPr>
            <p:ph type="body" sz="half" idx="2"/>
          </p:nvPr>
        </p:nvSpPr>
        <p:spPr>
          <a:xfrm>
            <a:off x="4355976" y="1628800"/>
            <a:ext cx="5029200" cy="4114800"/>
          </a:xfrm>
        </p:spPr>
        <p:txBody>
          <a:bodyPr/>
          <a:lstStyle/>
          <a:p>
            <a:pPr eaLnBrk="1" hangingPunct="1">
              <a:lnSpc>
                <a:spcPct val="120000"/>
              </a:lnSpc>
              <a:buClr>
                <a:srgbClr val="FFFF99"/>
              </a:buClr>
            </a:pPr>
            <a:r>
              <a:rPr lang="it-IT" altLang="it-IT" sz="2000" b="1" dirty="0"/>
              <a:t>CAUSA</a:t>
            </a:r>
          </a:p>
          <a:p>
            <a:pPr eaLnBrk="1" hangingPunct="1"/>
            <a:r>
              <a:rPr lang="it-IT" altLang="it-IT" sz="2000" b="1" dirty="0">
                <a:solidFill>
                  <a:schemeClr val="bg1">
                    <a:lumMod val="85000"/>
                  </a:schemeClr>
                </a:solidFill>
              </a:rPr>
              <a:t>Reazione chimica</a:t>
            </a:r>
          </a:p>
          <a:p>
            <a:pPr eaLnBrk="1" hangingPunct="1"/>
            <a:endParaRPr lang="it-IT" altLang="it-IT" sz="2000" b="1" dirty="0">
              <a:solidFill>
                <a:schemeClr val="bg2">
                  <a:lumMod val="40000"/>
                  <a:lumOff val="60000"/>
                </a:schemeClr>
              </a:solidFill>
            </a:endParaRPr>
          </a:p>
          <a:p>
            <a:pPr eaLnBrk="1" hangingPunct="1"/>
            <a:r>
              <a:rPr lang="it-IT" altLang="it-IT" sz="2400" b="1" dirty="0">
                <a:solidFill>
                  <a:srgbClr val="00B050"/>
                </a:solidFill>
              </a:rPr>
              <a:t>Reazione enzimatica</a:t>
            </a:r>
          </a:p>
          <a:p>
            <a:pPr eaLnBrk="1" hangingPunct="1"/>
            <a:endParaRPr lang="it-IT" altLang="it-IT" sz="2000" b="1" dirty="0"/>
          </a:p>
          <a:p>
            <a:pPr eaLnBrk="1" hangingPunct="1"/>
            <a:endParaRPr lang="it-IT" altLang="it-IT" sz="2000" b="1" dirty="0">
              <a:solidFill>
                <a:srgbClr val="00B050"/>
              </a:solidFill>
            </a:endParaRPr>
          </a:p>
          <a:p>
            <a:pPr eaLnBrk="1" hangingPunct="1"/>
            <a:r>
              <a:rPr lang="it-IT" altLang="it-IT" sz="2000" b="1" dirty="0">
                <a:solidFill>
                  <a:srgbClr val="00B050"/>
                </a:solidFill>
              </a:rPr>
              <a:t>Assorbimento luce UV-vis</a:t>
            </a:r>
          </a:p>
          <a:p>
            <a:pPr eaLnBrk="1" hangingPunct="1">
              <a:lnSpc>
                <a:spcPct val="70000"/>
              </a:lnSpc>
              <a:buFont typeface="Monotype Sorts"/>
              <a:buNone/>
            </a:pPr>
            <a:endParaRPr lang="it-IT" altLang="it-IT" sz="2000" dirty="0"/>
          </a:p>
          <a:p>
            <a:pPr eaLnBrk="1" hangingPunct="1">
              <a:lnSpc>
                <a:spcPct val="70000"/>
              </a:lnSpc>
              <a:buFont typeface="Monotype Sorts"/>
              <a:buNone/>
            </a:pPr>
            <a:endParaRPr lang="it-IT" altLang="it-IT" sz="2000" dirty="0"/>
          </a:p>
          <a:p>
            <a:pPr eaLnBrk="1" hangingPunct="1">
              <a:lnSpc>
                <a:spcPct val="70000"/>
              </a:lnSpc>
              <a:buFont typeface="Monotype Sorts"/>
              <a:buNone/>
            </a:pPr>
            <a:endParaRPr lang="it-IT" altLang="it-IT" sz="2000" dirty="0"/>
          </a:p>
          <a:p>
            <a:pPr eaLnBrk="1" hangingPunct="1">
              <a:lnSpc>
                <a:spcPct val="110000"/>
              </a:lnSpc>
            </a:pPr>
            <a:r>
              <a:rPr lang="it-IT" altLang="it-IT" sz="2000" dirty="0">
                <a:solidFill>
                  <a:schemeClr val="bg2">
                    <a:lumMod val="40000"/>
                    <a:lumOff val="60000"/>
                  </a:schemeClr>
                </a:solidFill>
              </a:rPr>
              <a:t>Corrente elettrica in gas ionizzato</a:t>
            </a:r>
          </a:p>
          <a:p>
            <a:pPr eaLnBrk="1" hangingPunct="1">
              <a:lnSpc>
                <a:spcPct val="110000"/>
              </a:lnSpc>
            </a:pPr>
            <a:endParaRPr lang="it-IT" altLang="it-IT" sz="2000" dirty="0">
              <a:solidFill>
                <a:schemeClr val="bg2">
                  <a:lumMod val="40000"/>
                  <a:lumOff val="60000"/>
                </a:schemeClr>
              </a:solidFill>
            </a:endParaRPr>
          </a:p>
          <a:p>
            <a:pPr eaLnBrk="1" hangingPunct="1">
              <a:spcBef>
                <a:spcPct val="10000"/>
              </a:spcBef>
            </a:pPr>
            <a:r>
              <a:rPr lang="it-IT" altLang="it-IT" sz="2000" dirty="0">
                <a:solidFill>
                  <a:schemeClr val="bg2">
                    <a:lumMod val="40000"/>
                    <a:lumOff val="60000"/>
                  </a:schemeClr>
                </a:solidFill>
              </a:rPr>
              <a:t>Materiale radioattivo incorporato nel “fosforo</a:t>
            </a:r>
            <a:r>
              <a:rPr lang="it-IT" altLang="it-IT" sz="2000" dirty="0"/>
              <a:t>”</a:t>
            </a:r>
          </a:p>
          <a:p>
            <a:pPr eaLnBrk="1" hangingPunct="1">
              <a:spcBef>
                <a:spcPct val="10000"/>
              </a:spcBef>
            </a:pPr>
            <a:endParaRPr lang="it-IT" altLang="it-IT" sz="2000" dirty="0"/>
          </a:p>
          <a:p>
            <a:pPr eaLnBrk="1" hangingPunct="1">
              <a:spcBef>
                <a:spcPct val="10000"/>
              </a:spcBef>
            </a:pPr>
            <a:endParaRPr lang="it-IT" altLang="it-IT" sz="2000" dirty="0"/>
          </a:p>
          <a:p>
            <a:pPr eaLnBrk="1" hangingPunct="1">
              <a:lnSpc>
                <a:spcPct val="60000"/>
              </a:lnSpc>
            </a:pPr>
            <a:endParaRPr lang="it-IT" altLang="it-IT" sz="2000" b="1" dirty="0"/>
          </a:p>
          <a:p>
            <a:pPr eaLnBrk="1" hangingPunct="1">
              <a:lnSpc>
                <a:spcPct val="60000"/>
              </a:lnSpc>
            </a:pPr>
            <a:endParaRPr lang="it-IT" altLang="it-IT" sz="2000" b="1" dirty="0"/>
          </a:p>
        </p:txBody>
      </p:sp>
    </p:spTree>
    <p:extLst>
      <p:ext uri="{BB962C8B-B14F-4D97-AF65-F5344CB8AC3E}">
        <p14:creationId xmlns:p14="http://schemas.microsoft.com/office/powerpoint/2010/main" val="8665570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04056" y="152401"/>
            <a:ext cx="7772400" cy="1143000"/>
          </a:xfrm>
        </p:spPr>
        <p:txBody>
          <a:bodyPr/>
          <a:lstStyle/>
          <a:p>
            <a:pPr eaLnBrk="1" hangingPunct="1"/>
            <a:r>
              <a:rPr lang="it-IT" altLang="it-IT" sz="3200" b="1" dirty="0">
                <a:latin typeface="Arial Narrow" panose="020B0606020202030204" pitchFamily="34" charset="0"/>
              </a:rPr>
              <a:t>Fluorofori estrinseci</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t="14285" r="385"/>
          <a:stretch>
            <a:fillRect/>
          </a:stretch>
        </p:blipFill>
        <p:spPr bwMode="auto">
          <a:xfrm>
            <a:off x="251520" y="1740157"/>
            <a:ext cx="86439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5715000" y="6172200"/>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sz="2000">
                <a:latin typeface="Arial Narrow" panose="020B0606020202030204" pitchFamily="34" charset="0"/>
              </a:rPr>
              <a:t>4’,6’ diamidino-2-fenilindolo</a:t>
            </a:r>
          </a:p>
        </p:txBody>
      </p:sp>
      <p:sp>
        <p:nvSpPr>
          <p:cNvPr id="5" name="Rettangolo 4"/>
          <p:cNvSpPr/>
          <p:nvPr/>
        </p:nvSpPr>
        <p:spPr>
          <a:xfrm>
            <a:off x="2555776" y="1681163"/>
            <a:ext cx="2214562" cy="1857375"/>
          </a:xfrm>
          <a:prstGeom prst="rect">
            <a:avLst/>
          </a:prstGeom>
          <a:solidFill>
            <a:srgbClr val="00FF00">
              <a:alpha val="2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
        <p:nvSpPr>
          <p:cNvPr id="6" name="Rettangolo 5"/>
          <p:cNvSpPr/>
          <p:nvPr/>
        </p:nvSpPr>
        <p:spPr>
          <a:xfrm>
            <a:off x="179512" y="3717032"/>
            <a:ext cx="2304256" cy="2069406"/>
          </a:xfrm>
          <a:prstGeom prst="rect">
            <a:avLst/>
          </a:prstGeom>
          <a:solidFill>
            <a:srgbClr val="FFC000">
              <a:alpha val="14902"/>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
        <p:nvSpPr>
          <p:cNvPr id="8" name="Rettangolo 7"/>
          <p:cNvSpPr/>
          <p:nvPr/>
        </p:nvSpPr>
        <p:spPr>
          <a:xfrm>
            <a:off x="5715000" y="3857625"/>
            <a:ext cx="2961456" cy="1875631"/>
          </a:xfrm>
          <a:prstGeom prst="rect">
            <a:avLst/>
          </a:prstGeom>
          <a:solidFill>
            <a:srgbClr val="00B0F0">
              <a:alpha val="2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Bioserver3\BIONET\Podgorski\Dev Biol\MBC\Ch 9\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28600"/>
            <a:ext cx="415290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4"/>
          <p:cNvSpPr txBox="1">
            <a:spLocks noChangeArrowheads="1"/>
          </p:cNvSpPr>
          <p:nvPr/>
        </p:nvSpPr>
        <p:spPr bwMode="auto">
          <a:xfrm>
            <a:off x="381000" y="1371600"/>
            <a:ext cx="3581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sz="3200" b="1"/>
              <a:t>Absorb light at one wavelength and emit light at a specific and longer wavelength</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bwMode="auto">
          <a:xfrm>
            <a:off x="156712" y="476672"/>
            <a:ext cx="4559304" cy="8080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Narrow" panose="020B0606020202030204" pitchFamily="34" charset="0"/>
            </a:endParaRPr>
          </a:p>
        </p:txBody>
      </p:sp>
      <p:sp>
        <p:nvSpPr>
          <p:cNvPr id="2" name="Rettangolo 1"/>
          <p:cNvSpPr/>
          <p:nvPr/>
        </p:nvSpPr>
        <p:spPr>
          <a:xfrm>
            <a:off x="156712" y="736687"/>
            <a:ext cx="8136904" cy="3508653"/>
          </a:xfrm>
          <a:prstGeom prst="rect">
            <a:avLst/>
          </a:prstGeom>
        </p:spPr>
        <p:txBody>
          <a:bodyPr wrap="square">
            <a:spAutoFit/>
          </a:bodyPr>
          <a:lstStyle/>
          <a:p>
            <a:r>
              <a:rPr lang="en-US" sz="2200" b="1" dirty="0">
                <a:solidFill>
                  <a:srgbClr val="252525"/>
                </a:solidFill>
                <a:latin typeface="Arial Narrow" panose="020B0606020202030204" pitchFamily="34" charset="0"/>
              </a:rPr>
              <a:t>DAPI</a:t>
            </a:r>
            <a:r>
              <a:rPr lang="en-US" sz="2200" dirty="0">
                <a:solidFill>
                  <a:srgbClr val="252525"/>
                </a:solidFill>
                <a:latin typeface="Arial Narrow" panose="020B0606020202030204" pitchFamily="34" charset="0"/>
              </a:rPr>
              <a:t> (</a:t>
            </a:r>
            <a:r>
              <a:rPr lang="en-US" sz="2200" b="1" dirty="0">
                <a:solidFill>
                  <a:srgbClr val="252525"/>
                </a:solidFill>
                <a:latin typeface="Arial Narrow" panose="020B0606020202030204" pitchFamily="34" charset="0"/>
              </a:rPr>
              <a:t>4',6-diamidino-2-phenylindole</a:t>
            </a:r>
            <a:r>
              <a:rPr lang="en-US" sz="2200" dirty="0">
                <a:solidFill>
                  <a:srgbClr val="252525"/>
                </a:solidFill>
                <a:latin typeface="Arial Narrow" panose="020B0606020202030204" pitchFamily="34" charset="0"/>
              </a:rPr>
              <a:t>) </a:t>
            </a:r>
          </a:p>
          <a:p>
            <a:endParaRPr lang="en-US" sz="2200" dirty="0">
              <a:solidFill>
                <a:srgbClr val="252525"/>
              </a:solidFill>
              <a:latin typeface="Arial Narrow" panose="020B0606020202030204" pitchFamily="34" charset="0"/>
            </a:endParaRPr>
          </a:p>
          <a:p>
            <a:endParaRPr lang="en-US" sz="2200" dirty="0">
              <a:latin typeface="Arial Narrow" panose="020B0606020202030204" pitchFamily="34" charset="0"/>
            </a:endParaRPr>
          </a:p>
          <a:p>
            <a:r>
              <a:rPr lang="en-US" sz="2200" dirty="0">
                <a:latin typeface="Arial Narrow" panose="020B0606020202030204" pitchFamily="34" charset="0"/>
              </a:rPr>
              <a:t>is a </a:t>
            </a:r>
            <a:r>
              <a:rPr lang="en-US" b="1" dirty="0">
                <a:solidFill>
                  <a:srgbClr val="00B0F0"/>
                </a:solidFill>
                <a:effectLst>
                  <a:outerShdw blurRad="38100" dist="38100" dir="2700000" algn="tl">
                    <a:srgbClr val="000000">
                      <a:alpha val="43137"/>
                    </a:srgbClr>
                  </a:outerShdw>
                </a:effectLst>
                <a:latin typeface="Arial Narrow" panose="020B0606020202030204" pitchFamily="34" charset="0"/>
              </a:rPr>
              <a:t>fluorescent stain</a:t>
            </a:r>
            <a:r>
              <a:rPr lang="en-US" dirty="0">
                <a:solidFill>
                  <a:srgbClr val="00B0F0"/>
                </a:solidFill>
                <a:effectLst>
                  <a:outerShdw blurRad="38100" dist="38100" dir="2700000" algn="tl">
                    <a:srgbClr val="000000">
                      <a:alpha val="43137"/>
                    </a:srgbClr>
                  </a:outerShdw>
                </a:effectLst>
                <a:latin typeface="Arial Narrow" panose="020B0606020202030204" pitchFamily="34" charset="0"/>
              </a:rPr>
              <a:t> </a:t>
            </a:r>
            <a:r>
              <a:rPr lang="en-US" sz="2200" dirty="0">
                <a:latin typeface="Arial Narrow" panose="020B0606020202030204" pitchFamily="34" charset="0"/>
              </a:rPr>
              <a:t>that binds strongly to </a:t>
            </a:r>
            <a:r>
              <a:rPr lang="en-US" sz="2200" b="1" dirty="0">
                <a:latin typeface="Arial Narrow" panose="020B0606020202030204" pitchFamily="34" charset="0"/>
              </a:rPr>
              <a:t>A-T rich regions in DNA</a:t>
            </a:r>
            <a:r>
              <a:rPr lang="en-US" sz="2200" dirty="0">
                <a:latin typeface="Arial Narrow" panose="020B0606020202030204" pitchFamily="34" charset="0"/>
              </a:rPr>
              <a:t>. </a:t>
            </a:r>
          </a:p>
          <a:p>
            <a:r>
              <a:rPr lang="en-US" sz="2200" dirty="0">
                <a:latin typeface="Arial Narrow" panose="020B0606020202030204" pitchFamily="34" charset="0"/>
              </a:rPr>
              <a:t>It is used extensively in </a:t>
            </a:r>
            <a:r>
              <a:rPr lang="en-US" sz="2200" b="1" dirty="0">
                <a:latin typeface="Arial Narrow" panose="020B0606020202030204" pitchFamily="34" charset="0"/>
              </a:rPr>
              <a:t>fluorescence microsco</a:t>
            </a:r>
            <a:r>
              <a:rPr lang="en-US" sz="2200" dirty="0">
                <a:latin typeface="Arial Narrow" panose="020B0606020202030204" pitchFamily="34" charset="0"/>
              </a:rPr>
              <a:t>py. </a:t>
            </a:r>
          </a:p>
          <a:p>
            <a:endParaRPr lang="en-US" sz="2200" dirty="0">
              <a:latin typeface="Arial Narrow" panose="020B0606020202030204" pitchFamily="34" charset="0"/>
            </a:endParaRPr>
          </a:p>
          <a:p>
            <a:endParaRPr lang="en-US" sz="2200" dirty="0">
              <a:latin typeface="Arial Narrow" panose="020B0606020202030204" pitchFamily="34" charset="0"/>
            </a:endParaRPr>
          </a:p>
          <a:p>
            <a:r>
              <a:rPr lang="en-US" sz="2200" dirty="0">
                <a:latin typeface="Arial Narrow" panose="020B0606020202030204" pitchFamily="34" charset="0"/>
              </a:rPr>
              <a:t>As DAPI can pass through an intact cell membrane, it can be used to stain both </a:t>
            </a:r>
            <a:r>
              <a:rPr lang="en-US" sz="2200" b="1" u="sng" dirty="0">
                <a:latin typeface="Arial Narrow" panose="020B0606020202030204" pitchFamily="34" charset="0"/>
              </a:rPr>
              <a:t>live</a:t>
            </a:r>
            <a:r>
              <a:rPr lang="en-US" sz="2200" b="1" dirty="0">
                <a:latin typeface="Arial Narrow" panose="020B0606020202030204" pitchFamily="34" charset="0"/>
              </a:rPr>
              <a:t> and </a:t>
            </a:r>
            <a:r>
              <a:rPr lang="en-US" sz="2200" b="1" u="sng" dirty="0">
                <a:latin typeface="Arial Narrow" panose="020B0606020202030204" pitchFamily="34" charset="0"/>
              </a:rPr>
              <a:t>fixed</a:t>
            </a:r>
            <a:r>
              <a:rPr lang="en-US" sz="2200" b="1" dirty="0">
                <a:latin typeface="Arial Narrow" panose="020B0606020202030204" pitchFamily="34" charset="0"/>
              </a:rPr>
              <a:t> cells</a:t>
            </a:r>
            <a:r>
              <a:rPr lang="en-US" sz="2200" dirty="0">
                <a:latin typeface="Arial Narrow" panose="020B0606020202030204" pitchFamily="34" charset="0"/>
              </a:rPr>
              <a:t>, though it passes through the membrane less efficiently in live cells and therefore the effectiveness of the stain is lower.</a:t>
            </a:r>
            <a:endParaRPr lang="it-IT" sz="2200" dirty="0">
              <a:latin typeface="Arial Narrow" panose="020B0606020202030204" pitchFamily="34" charset="0"/>
            </a:endParaRPr>
          </a:p>
        </p:txBody>
      </p:sp>
      <p:pic>
        <p:nvPicPr>
          <p:cNvPr id="4098" name="Picture 2" descr="DAPI Space Fi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736" y="22312"/>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72669" y="4567681"/>
            <a:ext cx="4824536" cy="1938992"/>
          </a:xfrm>
          <a:prstGeom prst="rect">
            <a:avLst/>
          </a:prstGeom>
        </p:spPr>
        <p:txBody>
          <a:bodyPr wrap="square">
            <a:spAutoFit/>
          </a:bodyPr>
          <a:lstStyle/>
          <a:p>
            <a:r>
              <a:rPr lang="en-US" b="1" dirty="0">
                <a:solidFill>
                  <a:srgbClr val="252525"/>
                </a:solidFill>
                <a:latin typeface="Arial Narrow" panose="020B0606020202030204" pitchFamily="34" charset="0"/>
              </a:rPr>
              <a:t>DAPI</a:t>
            </a:r>
            <a:r>
              <a:rPr lang="en-US" dirty="0">
                <a:solidFill>
                  <a:srgbClr val="252525"/>
                </a:solidFill>
                <a:latin typeface="Arial Narrow" panose="020B0606020202030204" pitchFamily="34" charset="0"/>
              </a:rPr>
              <a:t> has</a:t>
            </a:r>
          </a:p>
          <a:p>
            <a:pPr marL="342900" indent="-342900">
              <a:buFontTx/>
              <a:buChar char="-"/>
            </a:pPr>
            <a:r>
              <a:rPr lang="en-US" dirty="0">
                <a:solidFill>
                  <a:srgbClr val="252525"/>
                </a:solidFill>
                <a:latin typeface="Arial Narrow" panose="020B0606020202030204" pitchFamily="34" charset="0"/>
              </a:rPr>
              <a:t>absorption maximum at a wavelength of </a:t>
            </a:r>
            <a:r>
              <a:rPr lang="en-US" b="1" dirty="0">
                <a:solidFill>
                  <a:srgbClr val="252525"/>
                </a:solidFill>
                <a:latin typeface="Arial Narrow" panose="020B0606020202030204" pitchFamily="34" charset="0"/>
              </a:rPr>
              <a:t>358</a:t>
            </a:r>
            <a:r>
              <a:rPr lang="en-US" dirty="0">
                <a:solidFill>
                  <a:srgbClr val="252525"/>
                </a:solidFill>
                <a:latin typeface="Arial Narrow" panose="020B0606020202030204" pitchFamily="34" charset="0"/>
              </a:rPr>
              <a:t> nm </a:t>
            </a:r>
            <a:r>
              <a:rPr lang="en-US" b="1" dirty="0">
                <a:solidFill>
                  <a:srgbClr val="7030A0"/>
                </a:solidFill>
                <a:latin typeface="Arial Narrow" panose="020B0606020202030204" pitchFamily="34" charset="0"/>
              </a:rPr>
              <a:t>(ultraviolet) </a:t>
            </a:r>
          </a:p>
          <a:p>
            <a:pPr marL="342900" indent="-342900">
              <a:buFontTx/>
              <a:buChar char="-"/>
            </a:pPr>
            <a:r>
              <a:rPr lang="en-US" dirty="0">
                <a:solidFill>
                  <a:srgbClr val="252525"/>
                </a:solidFill>
                <a:latin typeface="Arial Narrow" panose="020B0606020202030204" pitchFamily="34" charset="0"/>
              </a:rPr>
              <a:t>- emission maximum is at </a:t>
            </a:r>
            <a:r>
              <a:rPr lang="en-US" b="1" dirty="0">
                <a:solidFill>
                  <a:srgbClr val="252525"/>
                </a:solidFill>
                <a:latin typeface="Arial Narrow" panose="020B0606020202030204" pitchFamily="34" charset="0"/>
              </a:rPr>
              <a:t>461</a:t>
            </a:r>
            <a:r>
              <a:rPr lang="en-US" dirty="0">
                <a:solidFill>
                  <a:srgbClr val="252525"/>
                </a:solidFill>
                <a:latin typeface="Arial Narrow" panose="020B0606020202030204" pitchFamily="34" charset="0"/>
              </a:rPr>
              <a:t> nm </a:t>
            </a:r>
            <a:r>
              <a:rPr lang="en-US" b="1" dirty="0">
                <a:solidFill>
                  <a:srgbClr val="0070C0"/>
                </a:solidFill>
                <a:latin typeface="Arial Narrow" panose="020B0606020202030204" pitchFamily="34" charset="0"/>
              </a:rPr>
              <a:t>(blue</a:t>
            </a:r>
            <a:r>
              <a:rPr lang="en-US" dirty="0">
                <a:solidFill>
                  <a:srgbClr val="0070C0"/>
                </a:solidFill>
                <a:latin typeface="Arial Narrow" panose="020B0606020202030204" pitchFamily="34" charset="0"/>
              </a:rPr>
              <a:t>).</a:t>
            </a:r>
            <a:endParaRPr lang="it-IT" dirty="0">
              <a:solidFill>
                <a:srgbClr val="0070C0"/>
              </a:solidFill>
              <a:latin typeface="Arial Narrow" panose="020B0606020202030204" pitchFamily="34" charset="0"/>
            </a:endParaRPr>
          </a:p>
        </p:txBody>
      </p:sp>
      <p:pic>
        <p:nvPicPr>
          <p:cNvPr id="17410" name="Picture 2" descr="DAPI.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736" y="2204864"/>
            <a:ext cx="2095500" cy="86677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D00F2738-1290-9D47-B83A-3945CD3D293C}"/>
              </a:ext>
            </a:extLst>
          </p:cNvPr>
          <p:cNvPicPr>
            <a:picLocks noChangeAspect="1"/>
          </p:cNvPicPr>
          <p:nvPr/>
        </p:nvPicPr>
        <p:blipFill>
          <a:blip r:embed="rId4"/>
          <a:stretch>
            <a:fillRect/>
          </a:stretch>
        </p:blipFill>
        <p:spPr>
          <a:xfrm>
            <a:off x="5114950" y="4567681"/>
            <a:ext cx="3384376" cy="216634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9A3E94F-50F7-443B-8C74-F5983B0DEA3C}" type="slidenum">
              <a:rPr lang="en-US" altLang="it-IT" smtClean="0"/>
              <a:t>63</a:t>
            </a:fld>
            <a:endParaRPr lang="en-US" altLang="it-IT"/>
          </a:p>
        </p:txBody>
      </p:sp>
      <p:pic>
        <p:nvPicPr>
          <p:cNvPr id="4" name="Immagine 3"/>
          <p:cNvPicPr>
            <a:picLocks noChangeAspect="1"/>
          </p:cNvPicPr>
          <p:nvPr/>
        </p:nvPicPr>
        <p:blipFill rotWithShape="1">
          <a:blip r:embed="rId2"/>
          <a:srcRect l="10783" t="19341" r="12909" b="7581"/>
          <a:stretch>
            <a:fillRect/>
          </a:stretch>
        </p:blipFill>
        <p:spPr>
          <a:xfrm>
            <a:off x="395536" y="764704"/>
            <a:ext cx="8062664" cy="434335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27556" t="13880" r="32282" b="8840"/>
          <a:stretch>
            <a:fillRect/>
          </a:stretch>
        </p:blipFill>
        <p:spPr>
          <a:xfrm>
            <a:off x="-16644" y="76805"/>
            <a:ext cx="5092700" cy="5512435"/>
          </a:xfrm>
          <a:prstGeom prst="rect">
            <a:avLst/>
          </a:prstGeom>
        </p:spPr>
      </p:pic>
      <p:pic>
        <p:nvPicPr>
          <p:cNvPr id="5122" name="Picture 2" descr="https://www.researchgate.net/file.PostFileLoader.html?id=51de7ec7cf57d74847a34336&amp;assetKey=AS%3A272129000443905%4014418920174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045" y="4256405"/>
            <a:ext cx="5157470" cy="24796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pathbio.med.upenn.edu/pbr/portal/cell/clip_image002_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856" y="896918"/>
            <a:ext cx="4320480" cy="32424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04056" y="152401"/>
            <a:ext cx="7772400" cy="1143000"/>
          </a:xfrm>
        </p:spPr>
        <p:txBody>
          <a:bodyPr/>
          <a:lstStyle/>
          <a:p>
            <a:pPr eaLnBrk="1" hangingPunct="1"/>
            <a:r>
              <a:rPr lang="it-IT" altLang="it-IT" sz="3200" b="1" dirty="0">
                <a:latin typeface="Arial Narrow" panose="020B0606020202030204" pitchFamily="34" charset="0"/>
              </a:rPr>
              <a:t>Fluorofori estrinseci</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t="14285" r="385"/>
          <a:stretch>
            <a:fillRect/>
          </a:stretch>
        </p:blipFill>
        <p:spPr bwMode="auto">
          <a:xfrm>
            <a:off x="251520" y="1740157"/>
            <a:ext cx="86439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5715000" y="6172200"/>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sz="2000">
                <a:latin typeface="Arial Narrow" panose="020B0606020202030204" pitchFamily="34" charset="0"/>
              </a:rPr>
              <a:t>4’,6’ diamidino-2-fenilindolo</a:t>
            </a:r>
          </a:p>
        </p:txBody>
      </p:sp>
      <p:sp>
        <p:nvSpPr>
          <p:cNvPr id="5" name="Rettangolo 4"/>
          <p:cNvSpPr/>
          <p:nvPr/>
        </p:nvSpPr>
        <p:spPr>
          <a:xfrm>
            <a:off x="2555776" y="1681163"/>
            <a:ext cx="2214562" cy="1857375"/>
          </a:xfrm>
          <a:prstGeom prst="rect">
            <a:avLst/>
          </a:prstGeom>
          <a:solidFill>
            <a:srgbClr val="00FF00">
              <a:alpha val="2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
        <p:nvSpPr>
          <p:cNvPr id="6" name="Rettangolo 5"/>
          <p:cNvSpPr/>
          <p:nvPr/>
        </p:nvSpPr>
        <p:spPr>
          <a:xfrm>
            <a:off x="179512" y="3717032"/>
            <a:ext cx="2304256" cy="2069406"/>
          </a:xfrm>
          <a:prstGeom prst="rect">
            <a:avLst/>
          </a:prstGeom>
          <a:solidFill>
            <a:srgbClr val="FFC000">
              <a:alpha val="14902"/>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
        <p:nvSpPr>
          <p:cNvPr id="8" name="Rettangolo 7"/>
          <p:cNvSpPr/>
          <p:nvPr/>
        </p:nvSpPr>
        <p:spPr>
          <a:xfrm>
            <a:off x="5715000" y="3857625"/>
            <a:ext cx="2961456" cy="1875631"/>
          </a:xfrm>
          <a:prstGeom prst="rect">
            <a:avLst/>
          </a:prstGeom>
          <a:solidFill>
            <a:srgbClr val="00B0F0">
              <a:alpha val="2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a:xfrm>
            <a:off x="7239000" y="6525344"/>
            <a:ext cx="1905000" cy="457200"/>
          </a:xfrm>
        </p:spPr>
        <p:txBody>
          <a:bodyPr/>
          <a:lstStyle/>
          <a:p>
            <a:fld id="{49A3E94F-50F7-443B-8C74-F5983B0DEA3C}" type="slidenum">
              <a:rPr lang="en-US" altLang="it-IT" smtClean="0"/>
              <a:t>66</a:t>
            </a:fld>
            <a:endParaRPr lang="en-US" altLang="it-IT" dirty="0"/>
          </a:p>
        </p:txBody>
      </p:sp>
      <p:pic>
        <p:nvPicPr>
          <p:cNvPr id="15362" name="Picture 2" descr="http://fluoview.magnet.fsu.edu/theory/images/fluorophoresintrofig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449" y="222582"/>
            <a:ext cx="6545294"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558FB9C1-3553-F96C-7C01-CDA1E78C8E58}"/>
              </a:ext>
            </a:extLst>
          </p:cNvPr>
          <p:cNvPicPr>
            <a:picLocks noChangeAspect="1"/>
          </p:cNvPicPr>
          <p:nvPr/>
        </p:nvPicPr>
        <p:blipFill>
          <a:blip r:embed="rId3"/>
          <a:stretch>
            <a:fillRect/>
          </a:stretch>
        </p:blipFill>
        <p:spPr>
          <a:xfrm>
            <a:off x="1348925" y="3535783"/>
            <a:ext cx="3312368" cy="2272077"/>
          </a:xfrm>
          <a:prstGeom prst="rect">
            <a:avLst/>
          </a:prstGeom>
        </p:spPr>
      </p:pic>
      <p:sp>
        <p:nvSpPr>
          <p:cNvPr id="4" name="CasellaDiTesto 3">
            <a:extLst>
              <a:ext uri="{FF2B5EF4-FFF2-40B4-BE49-F238E27FC236}">
                <a16:creationId xmlns:a16="http://schemas.microsoft.com/office/drawing/2014/main" id="{EB0BE08B-C3EC-EBA1-58A6-101A5AA37BE2}"/>
              </a:ext>
            </a:extLst>
          </p:cNvPr>
          <p:cNvSpPr txBox="1"/>
          <p:nvPr/>
        </p:nvSpPr>
        <p:spPr>
          <a:xfrm>
            <a:off x="2267744" y="3082117"/>
            <a:ext cx="1996059" cy="461665"/>
          </a:xfrm>
          <a:prstGeom prst="rect">
            <a:avLst/>
          </a:prstGeom>
          <a:noFill/>
        </p:spPr>
        <p:txBody>
          <a:bodyPr wrap="none" rtlCol="0">
            <a:spAutoFit/>
          </a:bodyPr>
          <a:lstStyle/>
          <a:p>
            <a:r>
              <a:rPr lang="it-IT" b="1" dirty="0" err="1">
                <a:solidFill>
                  <a:srgbClr val="00B050"/>
                </a:solidFill>
              </a:rPr>
              <a:t>Fluorescein</a:t>
            </a:r>
            <a:r>
              <a:rPr lang="it-IT" b="1" dirty="0">
                <a:solidFill>
                  <a:srgbClr val="00B050"/>
                </a:solidFill>
              </a:rPr>
              <a:t> </a:t>
            </a:r>
          </a:p>
        </p:txBody>
      </p:sp>
      <p:pic>
        <p:nvPicPr>
          <p:cNvPr id="5" name="Immagine 4">
            <a:extLst>
              <a:ext uri="{FF2B5EF4-FFF2-40B4-BE49-F238E27FC236}">
                <a16:creationId xmlns:a16="http://schemas.microsoft.com/office/drawing/2014/main" id="{7282987A-07D9-229D-D146-8C5CA2314DFB}"/>
              </a:ext>
            </a:extLst>
          </p:cNvPr>
          <p:cNvPicPr>
            <a:picLocks noChangeAspect="1"/>
          </p:cNvPicPr>
          <p:nvPr/>
        </p:nvPicPr>
        <p:blipFill>
          <a:blip r:embed="rId4"/>
          <a:stretch>
            <a:fillRect/>
          </a:stretch>
        </p:blipFill>
        <p:spPr>
          <a:xfrm>
            <a:off x="5583690" y="3579160"/>
            <a:ext cx="3310619" cy="2034236"/>
          </a:xfrm>
          <a:prstGeom prst="rect">
            <a:avLst/>
          </a:prstGeom>
        </p:spPr>
      </p:pic>
      <p:sp>
        <p:nvSpPr>
          <p:cNvPr id="7" name="CasellaDiTesto 6">
            <a:extLst>
              <a:ext uri="{FF2B5EF4-FFF2-40B4-BE49-F238E27FC236}">
                <a16:creationId xmlns:a16="http://schemas.microsoft.com/office/drawing/2014/main" id="{0DCED691-11E0-20EB-600C-42090D2DA8CB}"/>
              </a:ext>
            </a:extLst>
          </p:cNvPr>
          <p:cNvSpPr txBox="1"/>
          <p:nvPr/>
        </p:nvSpPr>
        <p:spPr>
          <a:xfrm>
            <a:off x="6876256" y="3064643"/>
            <a:ext cx="1599733" cy="461665"/>
          </a:xfrm>
          <a:prstGeom prst="rect">
            <a:avLst/>
          </a:prstGeom>
          <a:noFill/>
        </p:spPr>
        <p:txBody>
          <a:bodyPr wrap="none" rtlCol="0">
            <a:spAutoFit/>
          </a:bodyPr>
          <a:lstStyle/>
          <a:p>
            <a:r>
              <a:rPr lang="it-IT" b="1" dirty="0">
                <a:solidFill>
                  <a:srgbClr val="FF0000"/>
                </a:solidFill>
              </a:rPr>
              <a:t>Texas red</a:t>
            </a:r>
          </a:p>
        </p:txBody>
      </p:sp>
      <p:graphicFrame>
        <p:nvGraphicFramePr>
          <p:cNvPr id="9" name="Tabella 8">
            <a:extLst>
              <a:ext uri="{FF2B5EF4-FFF2-40B4-BE49-F238E27FC236}">
                <a16:creationId xmlns:a16="http://schemas.microsoft.com/office/drawing/2014/main" id="{9CD55BFC-E39C-7FE7-99A7-A45A36418A32}"/>
              </a:ext>
            </a:extLst>
          </p:cNvPr>
          <p:cNvGraphicFramePr>
            <a:graphicFrameLocks noGrp="1"/>
          </p:cNvGraphicFramePr>
          <p:nvPr>
            <p:extLst>
              <p:ext uri="{D42A27DB-BD31-4B8C-83A1-F6EECF244321}">
                <p14:modId xmlns:p14="http://schemas.microsoft.com/office/powerpoint/2010/main" val="3947480571"/>
              </p:ext>
            </p:extLst>
          </p:nvPr>
        </p:nvGraphicFramePr>
        <p:xfrm>
          <a:off x="5695216" y="5792204"/>
          <a:ext cx="3312368" cy="853440"/>
        </p:xfrm>
        <a:graphic>
          <a:graphicData uri="http://schemas.openxmlformats.org/drawingml/2006/table">
            <a:tbl>
              <a:tblPr/>
              <a:tblGrid>
                <a:gridCol w="1656184">
                  <a:extLst>
                    <a:ext uri="{9D8B030D-6E8A-4147-A177-3AD203B41FA5}">
                      <a16:colId xmlns:a16="http://schemas.microsoft.com/office/drawing/2014/main" val="366875975"/>
                    </a:ext>
                  </a:extLst>
                </a:gridCol>
                <a:gridCol w="1656184">
                  <a:extLst>
                    <a:ext uri="{9D8B030D-6E8A-4147-A177-3AD203B41FA5}">
                      <a16:colId xmlns:a16="http://schemas.microsoft.com/office/drawing/2014/main" val="2908287215"/>
                    </a:ext>
                  </a:extLst>
                </a:gridCol>
              </a:tblGrid>
              <a:tr h="324922">
                <a:tc>
                  <a:txBody>
                    <a:bodyPr/>
                    <a:lstStyle/>
                    <a:p>
                      <a:pPr algn="ctr" fontAlgn="base"/>
                      <a:r>
                        <a:rPr lang="it-IT" b="1" dirty="0" err="1">
                          <a:effectLst/>
                          <a:latin typeface="inherit"/>
                        </a:rPr>
                        <a:t>Excitation</a:t>
                      </a:r>
                      <a:r>
                        <a:rPr lang="it-IT" b="1" dirty="0">
                          <a:effectLst/>
                          <a:latin typeface="inherit"/>
                        </a:rPr>
                        <a:t> (</a:t>
                      </a:r>
                      <a:r>
                        <a:rPr lang="it-IT" altLang="ko-KR" b="1" dirty="0">
                          <a:effectLst/>
                          <a:latin typeface="inherit"/>
                          <a:ea typeface="inherit"/>
                        </a:rPr>
                        <a:t>㎚</a:t>
                      </a:r>
                      <a:r>
                        <a:rPr lang="it-IT" b="1" dirty="0">
                          <a:effectLst/>
                          <a:latin typeface="inherit"/>
                        </a:rPr>
                        <a:t>)</a:t>
                      </a:r>
                      <a:endParaRPr lang="it-IT" b="0" dirty="0">
                        <a:effectLst/>
                        <a:latin typeface="inherit"/>
                      </a:endParaRPr>
                    </a:p>
                  </a:txBody>
                  <a:tcPr marL="76200" marR="76200" marT="76200" marB="76200" anchor="ctr">
                    <a:lnL w="12700" cap="flat" cmpd="sng" algn="ctr">
                      <a:solidFill>
                        <a:srgbClr val="6020F7"/>
                      </a:solidFill>
                      <a:prstDash val="solid"/>
                      <a:round/>
                      <a:headEnd type="none" w="med" len="med"/>
                      <a:tailEnd type="none" w="med" len="med"/>
                    </a:lnL>
                    <a:lnR w="12700" cap="flat" cmpd="sng" algn="ctr">
                      <a:solidFill>
                        <a:srgbClr val="5027F7"/>
                      </a:solidFill>
                      <a:prstDash val="solid"/>
                      <a:round/>
                      <a:headEnd type="none" w="med" len="med"/>
                      <a:tailEnd type="none" w="med" len="med"/>
                    </a:lnR>
                    <a:lnT w="12700" cap="flat" cmpd="sng" algn="ctr">
                      <a:solidFill>
                        <a:srgbClr val="6020F7"/>
                      </a:solidFill>
                      <a:prstDash val="solid"/>
                      <a:round/>
                      <a:headEnd type="none" w="med" len="med"/>
                      <a:tailEnd type="none" w="med" len="med"/>
                    </a:lnT>
                    <a:lnB w="12700" cap="flat" cmpd="sng" algn="ctr">
                      <a:solidFill>
                        <a:srgbClr val="D046F7"/>
                      </a:solidFill>
                      <a:prstDash val="solid"/>
                      <a:round/>
                      <a:headEnd type="none" w="med" len="med"/>
                      <a:tailEnd type="none" w="med" len="med"/>
                    </a:lnB>
                  </a:tcPr>
                </a:tc>
                <a:tc>
                  <a:txBody>
                    <a:bodyPr/>
                    <a:lstStyle/>
                    <a:p>
                      <a:pPr algn="ctr" fontAlgn="base"/>
                      <a:r>
                        <a:rPr lang="it-IT" b="1">
                          <a:effectLst/>
                          <a:latin typeface="inherit"/>
                        </a:rPr>
                        <a:t>Emission (</a:t>
                      </a:r>
                      <a:r>
                        <a:rPr lang="it-IT" altLang="ko-KR" b="1">
                          <a:effectLst/>
                          <a:latin typeface="inherit"/>
                          <a:ea typeface="inherit"/>
                        </a:rPr>
                        <a:t>㎚</a:t>
                      </a:r>
                      <a:r>
                        <a:rPr lang="it-IT" b="1">
                          <a:effectLst/>
                          <a:latin typeface="inherit"/>
                        </a:rPr>
                        <a:t>)</a:t>
                      </a:r>
                      <a:endParaRPr lang="it-IT" b="0">
                        <a:effectLst/>
                        <a:latin typeface="inherit"/>
                      </a:endParaRPr>
                    </a:p>
                  </a:txBody>
                  <a:tcPr marL="76200" marR="76200" marT="76200" marB="76200" anchor="ctr">
                    <a:lnL w="12700" cap="flat" cmpd="sng" algn="ctr">
                      <a:solidFill>
                        <a:srgbClr val="5027F7"/>
                      </a:solidFill>
                      <a:prstDash val="solid"/>
                      <a:round/>
                      <a:headEnd type="none" w="med" len="med"/>
                      <a:tailEnd type="none" w="med" len="med"/>
                    </a:lnL>
                    <a:lnR w="9525" cap="flat" cmpd="sng" algn="ctr">
                      <a:solidFill>
                        <a:srgbClr val="5027F7"/>
                      </a:solidFill>
                      <a:prstDash val="solid"/>
                      <a:round/>
                      <a:headEnd type="none" w="med" len="med"/>
                      <a:tailEnd type="none" w="med" len="med"/>
                    </a:lnR>
                    <a:lnT w="12700" cap="flat" cmpd="sng" algn="ctr">
                      <a:solidFill>
                        <a:srgbClr val="5027F7"/>
                      </a:solidFill>
                      <a:prstDash val="solid"/>
                      <a:round/>
                      <a:headEnd type="none" w="med" len="med"/>
                      <a:tailEnd type="none" w="med" len="med"/>
                    </a:lnT>
                    <a:lnB w="12700" cap="flat" cmpd="sng" algn="ctr">
                      <a:solidFill>
                        <a:srgbClr val="104CF7"/>
                      </a:solidFill>
                      <a:prstDash val="solid"/>
                      <a:round/>
                      <a:headEnd type="none" w="med" len="med"/>
                      <a:tailEnd type="none" w="med" len="med"/>
                    </a:lnB>
                  </a:tcPr>
                </a:tc>
                <a:extLst>
                  <a:ext uri="{0D108BD9-81ED-4DB2-BD59-A6C34878D82A}">
                    <a16:rowId xmlns:a16="http://schemas.microsoft.com/office/drawing/2014/main" val="3441039624"/>
                  </a:ext>
                </a:extLst>
              </a:tr>
              <a:tr h="324922">
                <a:tc>
                  <a:txBody>
                    <a:bodyPr/>
                    <a:lstStyle/>
                    <a:p>
                      <a:pPr algn="ctr" fontAlgn="base"/>
                      <a:r>
                        <a:rPr lang="it-IT" b="0">
                          <a:effectLst/>
                          <a:latin typeface="inherit"/>
                        </a:rPr>
                        <a:t>595</a:t>
                      </a:r>
                    </a:p>
                  </a:txBody>
                  <a:tcPr marL="76200" marR="76200" marT="76200" marB="76200" anchor="ctr">
                    <a:lnL w="12700" cap="flat" cmpd="sng" algn="ctr">
                      <a:solidFill>
                        <a:srgbClr val="D046F7"/>
                      </a:solidFill>
                      <a:prstDash val="solid"/>
                      <a:round/>
                      <a:headEnd type="none" w="med" len="med"/>
                      <a:tailEnd type="none" w="med" len="med"/>
                    </a:lnL>
                    <a:lnR w="12700" cap="flat" cmpd="sng" algn="ctr">
                      <a:solidFill>
                        <a:srgbClr val="104CF7"/>
                      </a:solidFill>
                      <a:prstDash val="solid"/>
                      <a:round/>
                      <a:headEnd type="none" w="med" len="med"/>
                      <a:tailEnd type="none" w="med" len="med"/>
                    </a:lnR>
                    <a:lnT w="12700" cap="flat" cmpd="sng" algn="ctr">
                      <a:solidFill>
                        <a:srgbClr val="D046F7"/>
                      </a:solidFill>
                      <a:prstDash val="solid"/>
                      <a:round/>
                      <a:headEnd type="none" w="med" len="med"/>
                      <a:tailEnd type="none" w="med" len="med"/>
                    </a:lnT>
                    <a:lnB w="9525" cap="flat" cmpd="sng" algn="ctr">
                      <a:solidFill>
                        <a:srgbClr val="D046F7"/>
                      </a:solidFill>
                      <a:prstDash val="solid"/>
                      <a:round/>
                      <a:headEnd type="none" w="med" len="med"/>
                      <a:tailEnd type="none" w="med" len="med"/>
                    </a:lnB>
                  </a:tcPr>
                </a:tc>
                <a:tc>
                  <a:txBody>
                    <a:bodyPr/>
                    <a:lstStyle/>
                    <a:p>
                      <a:pPr algn="ctr" fontAlgn="base"/>
                      <a:r>
                        <a:rPr lang="it-IT" b="0" dirty="0">
                          <a:effectLst/>
                          <a:latin typeface="inherit"/>
                        </a:rPr>
                        <a:t>620</a:t>
                      </a:r>
                    </a:p>
                  </a:txBody>
                  <a:tcPr marL="76200" marR="76200" marT="76200" marB="76200" anchor="ctr">
                    <a:lnL w="12700" cap="flat" cmpd="sng" algn="ctr">
                      <a:solidFill>
                        <a:srgbClr val="104CF7"/>
                      </a:solidFill>
                      <a:prstDash val="solid"/>
                      <a:round/>
                      <a:headEnd type="none" w="med" len="med"/>
                      <a:tailEnd type="none" w="med" len="med"/>
                    </a:lnL>
                    <a:lnR w="9525" cap="flat" cmpd="sng" algn="ctr">
                      <a:solidFill>
                        <a:srgbClr val="104CF7"/>
                      </a:solidFill>
                      <a:prstDash val="solid"/>
                      <a:round/>
                      <a:headEnd type="none" w="med" len="med"/>
                      <a:tailEnd type="none" w="med" len="med"/>
                    </a:lnR>
                    <a:lnT w="12700" cap="flat" cmpd="sng" algn="ctr">
                      <a:solidFill>
                        <a:srgbClr val="104CF7"/>
                      </a:solidFill>
                      <a:prstDash val="solid"/>
                      <a:round/>
                      <a:headEnd type="none" w="med" len="med"/>
                      <a:tailEnd type="none" w="med" len="med"/>
                    </a:lnT>
                    <a:lnB w="9525" cap="flat" cmpd="sng" algn="ctr">
                      <a:solidFill>
                        <a:srgbClr val="104CF7"/>
                      </a:solidFill>
                      <a:prstDash val="solid"/>
                      <a:round/>
                      <a:headEnd type="none" w="med" len="med"/>
                      <a:tailEnd type="none" w="med" len="med"/>
                    </a:lnB>
                  </a:tcPr>
                </a:tc>
                <a:extLst>
                  <a:ext uri="{0D108BD9-81ED-4DB2-BD59-A6C34878D82A}">
                    <a16:rowId xmlns:a16="http://schemas.microsoft.com/office/drawing/2014/main" val="1475542545"/>
                  </a:ext>
                </a:extLst>
              </a:tr>
            </a:tbl>
          </a:graphicData>
        </a:graphic>
      </p:graphicFrame>
      <p:graphicFrame>
        <p:nvGraphicFramePr>
          <p:cNvPr id="10" name="Tabella 9">
            <a:extLst>
              <a:ext uri="{FF2B5EF4-FFF2-40B4-BE49-F238E27FC236}">
                <a16:creationId xmlns:a16="http://schemas.microsoft.com/office/drawing/2014/main" id="{9CE5814B-A60E-7F8F-CF58-12A25F7A5B67}"/>
              </a:ext>
            </a:extLst>
          </p:cNvPr>
          <p:cNvGraphicFramePr>
            <a:graphicFrameLocks noGrp="1"/>
          </p:cNvGraphicFramePr>
          <p:nvPr>
            <p:extLst>
              <p:ext uri="{D42A27DB-BD31-4B8C-83A1-F6EECF244321}">
                <p14:modId xmlns:p14="http://schemas.microsoft.com/office/powerpoint/2010/main" val="4096110443"/>
              </p:ext>
            </p:extLst>
          </p:nvPr>
        </p:nvGraphicFramePr>
        <p:xfrm>
          <a:off x="1547664" y="5867058"/>
          <a:ext cx="3312368" cy="853440"/>
        </p:xfrm>
        <a:graphic>
          <a:graphicData uri="http://schemas.openxmlformats.org/drawingml/2006/table">
            <a:tbl>
              <a:tblPr/>
              <a:tblGrid>
                <a:gridCol w="1656184">
                  <a:extLst>
                    <a:ext uri="{9D8B030D-6E8A-4147-A177-3AD203B41FA5}">
                      <a16:colId xmlns:a16="http://schemas.microsoft.com/office/drawing/2014/main" val="366875975"/>
                    </a:ext>
                  </a:extLst>
                </a:gridCol>
                <a:gridCol w="1656184">
                  <a:extLst>
                    <a:ext uri="{9D8B030D-6E8A-4147-A177-3AD203B41FA5}">
                      <a16:colId xmlns:a16="http://schemas.microsoft.com/office/drawing/2014/main" val="2908287215"/>
                    </a:ext>
                  </a:extLst>
                </a:gridCol>
              </a:tblGrid>
              <a:tr h="324922">
                <a:tc>
                  <a:txBody>
                    <a:bodyPr/>
                    <a:lstStyle/>
                    <a:p>
                      <a:pPr algn="ctr" fontAlgn="base"/>
                      <a:r>
                        <a:rPr lang="it-IT" b="1" dirty="0" err="1">
                          <a:effectLst/>
                          <a:latin typeface="inherit"/>
                        </a:rPr>
                        <a:t>Excitation</a:t>
                      </a:r>
                      <a:r>
                        <a:rPr lang="it-IT" b="1" dirty="0">
                          <a:effectLst/>
                          <a:latin typeface="inherit"/>
                        </a:rPr>
                        <a:t> (</a:t>
                      </a:r>
                      <a:r>
                        <a:rPr lang="it-IT" altLang="ko-KR" b="1" dirty="0">
                          <a:effectLst/>
                          <a:latin typeface="inherit"/>
                          <a:ea typeface="inherit"/>
                        </a:rPr>
                        <a:t>㎚</a:t>
                      </a:r>
                      <a:r>
                        <a:rPr lang="it-IT" b="1" dirty="0">
                          <a:effectLst/>
                          <a:latin typeface="inherit"/>
                        </a:rPr>
                        <a:t>)</a:t>
                      </a:r>
                      <a:endParaRPr lang="it-IT" b="0" dirty="0">
                        <a:effectLst/>
                        <a:latin typeface="inherit"/>
                      </a:endParaRPr>
                    </a:p>
                  </a:txBody>
                  <a:tcPr marL="76200" marR="76200" marT="76200" marB="76200" anchor="ctr">
                    <a:lnL w="12700" cap="flat" cmpd="sng" algn="ctr">
                      <a:solidFill>
                        <a:srgbClr val="6020F7"/>
                      </a:solidFill>
                      <a:prstDash val="solid"/>
                      <a:round/>
                      <a:headEnd type="none" w="med" len="med"/>
                      <a:tailEnd type="none" w="med" len="med"/>
                    </a:lnL>
                    <a:lnR w="12700" cap="flat" cmpd="sng" algn="ctr">
                      <a:solidFill>
                        <a:srgbClr val="5027F7"/>
                      </a:solidFill>
                      <a:prstDash val="solid"/>
                      <a:round/>
                      <a:headEnd type="none" w="med" len="med"/>
                      <a:tailEnd type="none" w="med" len="med"/>
                    </a:lnR>
                    <a:lnT w="12700" cap="flat" cmpd="sng" algn="ctr">
                      <a:solidFill>
                        <a:srgbClr val="6020F7"/>
                      </a:solidFill>
                      <a:prstDash val="solid"/>
                      <a:round/>
                      <a:headEnd type="none" w="med" len="med"/>
                      <a:tailEnd type="none" w="med" len="med"/>
                    </a:lnT>
                    <a:lnB w="12700" cap="flat" cmpd="sng" algn="ctr">
                      <a:solidFill>
                        <a:srgbClr val="D046F7"/>
                      </a:solidFill>
                      <a:prstDash val="solid"/>
                      <a:round/>
                      <a:headEnd type="none" w="med" len="med"/>
                      <a:tailEnd type="none" w="med" len="med"/>
                    </a:lnB>
                  </a:tcPr>
                </a:tc>
                <a:tc>
                  <a:txBody>
                    <a:bodyPr/>
                    <a:lstStyle/>
                    <a:p>
                      <a:pPr algn="ctr" fontAlgn="base"/>
                      <a:r>
                        <a:rPr lang="it-IT" b="1" dirty="0" err="1">
                          <a:effectLst/>
                          <a:latin typeface="inherit"/>
                        </a:rPr>
                        <a:t>Emission</a:t>
                      </a:r>
                      <a:r>
                        <a:rPr lang="it-IT" b="1" dirty="0">
                          <a:effectLst/>
                          <a:latin typeface="inherit"/>
                        </a:rPr>
                        <a:t> (</a:t>
                      </a:r>
                      <a:r>
                        <a:rPr lang="it-IT" altLang="ko-KR" b="1" dirty="0">
                          <a:effectLst/>
                          <a:latin typeface="inherit"/>
                          <a:ea typeface="inherit"/>
                        </a:rPr>
                        <a:t>㎚</a:t>
                      </a:r>
                      <a:r>
                        <a:rPr lang="it-IT" b="1" dirty="0">
                          <a:effectLst/>
                          <a:latin typeface="inherit"/>
                        </a:rPr>
                        <a:t>)</a:t>
                      </a:r>
                      <a:endParaRPr lang="it-IT" b="0" dirty="0">
                        <a:effectLst/>
                        <a:latin typeface="inherit"/>
                      </a:endParaRPr>
                    </a:p>
                  </a:txBody>
                  <a:tcPr marL="76200" marR="76200" marT="76200" marB="76200" anchor="ctr">
                    <a:lnL w="12700" cap="flat" cmpd="sng" algn="ctr">
                      <a:solidFill>
                        <a:srgbClr val="5027F7"/>
                      </a:solidFill>
                      <a:prstDash val="solid"/>
                      <a:round/>
                      <a:headEnd type="none" w="med" len="med"/>
                      <a:tailEnd type="none" w="med" len="med"/>
                    </a:lnL>
                    <a:lnR w="9525" cap="flat" cmpd="sng" algn="ctr">
                      <a:solidFill>
                        <a:srgbClr val="5027F7"/>
                      </a:solidFill>
                      <a:prstDash val="solid"/>
                      <a:round/>
                      <a:headEnd type="none" w="med" len="med"/>
                      <a:tailEnd type="none" w="med" len="med"/>
                    </a:lnR>
                    <a:lnT w="12700" cap="flat" cmpd="sng" algn="ctr">
                      <a:solidFill>
                        <a:srgbClr val="5027F7"/>
                      </a:solidFill>
                      <a:prstDash val="solid"/>
                      <a:round/>
                      <a:headEnd type="none" w="med" len="med"/>
                      <a:tailEnd type="none" w="med" len="med"/>
                    </a:lnT>
                    <a:lnB w="12700" cap="flat" cmpd="sng" algn="ctr">
                      <a:solidFill>
                        <a:srgbClr val="104CF7"/>
                      </a:solidFill>
                      <a:prstDash val="solid"/>
                      <a:round/>
                      <a:headEnd type="none" w="med" len="med"/>
                      <a:tailEnd type="none" w="med" len="med"/>
                    </a:lnB>
                  </a:tcPr>
                </a:tc>
                <a:extLst>
                  <a:ext uri="{0D108BD9-81ED-4DB2-BD59-A6C34878D82A}">
                    <a16:rowId xmlns:a16="http://schemas.microsoft.com/office/drawing/2014/main" val="3441039624"/>
                  </a:ext>
                </a:extLst>
              </a:tr>
              <a:tr h="324922">
                <a:tc>
                  <a:txBody>
                    <a:bodyPr/>
                    <a:lstStyle/>
                    <a:p>
                      <a:pPr algn="ctr" fontAlgn="base"/>
                      <a:r>
                        <a:rPr lang="it-IT" b="0" dirty="0">
                          <a:effectLst/>
                          <a:latin typeface="inherit"/>
                        </a:rPr>
                        <a:t>498</a:t>
                      </a:r>
                    </a:p>
                  </a:txBody>
                  <a:tcPr marL="76200" marR="76200" marT="76200" marB="76200" anchor="ctr">
                    <a:lnL w="12700" cap="flat" cmpd="sng" algn="ctr">
                      <a:solidFill>
                        <a:srgbClr val="D046F7"/>
                      </a:solidFill>
                      <a:prstDash val="solid"/>
                      <a:round/>
                      <a:headEnd type="none" w="med" len="med"/>
                      <a:tailEnd type="none" w="med" len="med"/>
                    </a:lnL>
                    <a:lnR w="12700" cap="flat" cmpd="sng" algn="ctr">
                      <a:solidFill>
                        <a:srgbClr val="104CF7"/>
                      </a:solidFill>
                      <a:prstDash val="solid"/>
                      <a:round/>
                      <a:headEnd type="none" w="med" len="med"/>
                      <a:tailEnd type="none" w="med" len="med"/>
                    </a:lnR>
                    <a:lnT w="12700" cap="flat" cmpd="sng" algn="ctr">
                      <a:solidFill>
                        <a:srgbClr val="D046F7"/>
                      </a:solidFill>
                      <a:prstDash val="solid"/>
                      <a:round/>
                      <a:headEnd type="none" w="med" len="med"/>
                      <a:tailEnd type="none" w="med" len="med"/>
                    </a:lnT>
                    <a:lnB w="9525" cap="flat" cmpd="sng" algn="ctr">
                      <a:solidFill>
                        <a:srgbClr val="D046F7"/>
                      </a:solidFill>
                      <a:prstDash val="solid"/>
                      <a:round/>
                      <a:headEnd type="none" w="med" len="med"/>
                      <a:tailEnd type="none" w="med" len="med"/>
                    </a:lnB>
                  </a:tcPr>
                </a:tc>
                <a:tc>
                  <a:txBody>
                    <a:bodyPr/>
                    <a:lstStyle/>
                    <a:p>
                      <a:pPr algn="ctr" fontAlgn="base"/>
                      <a:r>
                        <a:rPr lang="it-IT" b="0" dirty="0">
                          <a:effectLst/>
                          <a:latin typeface="inherit"/>
                        </a:rPr>
                        <a:t>517</a:t>
                      </a:r>
                    </a:p>
                  </a:txBody>
                  <a:tcPr marL="76200" marR="76200" marT="76200" marB="76200" anchor="ctr">
                    <a:lnL w="12700" cap="flat" cmpd="sng" algn="ctr">
                      <a:solidFill>
                        <a:srgbClr val="104CF7"/>
                      </a:solidFill>
                      <a:prstDash val="solid"/>
                      <a:round/>
                      <a:headEnd type="none" w="med" len="med"/>
                      <a:tailEnd type="none" w="med" len="med"/>
                    </a:lnL>
                    <a:lnR w="9525" cap="flat" cmpd="sng" algn="ctr">
                      <a:solidFill>
                        <a:srgbClr val="104CF7"/>
                      </a:solidFill>
                      <a:prstDash val="solid"/>
                      <a:round/>
                      <a:headEnd type="none" w="med" len="med"/>
                      <a:tailEnd type="none" w="med" len="med"/>
                    </a:lnR>
                    <a:lnT w="12700" cap="flat" cmpd="sng" algn="ctr">
                      <a:solidFill>
                        <a:srgbClr val="104CF7"/>
                      </a:solidFill>
                      <a:prstDash val="solid"/>
                      <a:round/>
                      <a:headEnd type="none" w="med" len="med"/>
                      <a:tailEnd type="none" w="med" len="med"/>
                    </a:lnT>
                    <a:lnB w="9525" cap="flat" cmpd="sng" algn="ctr">
                      <a:solidFill>
                        <a:srgbClr val="104CF7"/>
                      </a:solidFill>
                      <a:prstDash val="solid"/>
                      <a:round/>
                      <a:headEnd type="none" w="med" len="med"/>
                      <a:tailEnd type="none" w="med" len="med"/>
                    </a:lnB>
                  </a:tcPr>
                </a:tc>
                <a:extLst>
                  <a:ext uri="{0D108BD9-81ED-4DB2-BD59-A6C34878D82A}">
                    <a16:rowId xmlns:a16="http://schemas.microsoft.com/office/drawing/2014/main" val="1475542545"/>
                  </a:ext>
                </a:extLst>
              </a:tr>
            </a:tbl>
          </a:graphicData>
        </a:graphic>
      </p:graphicFrame>
      <p:pic>
        <p:nvPicPr>
          <p:cNvPr id="6" name="Picture 2" descr="\\Bioserver3\BIONET\Podgorski\Dev Biol\MBC\Ch 9\13.jpg">
            <a:extLst>
              <a:ext uri="{FF2B5EF4-FFF2-40B4-BE49-F238E27FC236}">
                <a16:creationId xmlns:a16="http://schemas.microsoft.com/office/drawing/2014/main" id="{EA018413-7240-CC56-B1B1-70DAA91693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01" y="591339"/>
            <a:ext cx="1644778" cy="252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igura a mano libera: forma 10">
            <a:extLst>
              <a:ext uri="{FF2B5EF4-FFF2-40B4-BE49-F238E27FC236}">
                <a16:creationId xmlns:a16="http://schemas.microsoft.com/office/drawing/2014/main" id="{16344714-1969-FB8C-6CFF-264BF1991EC8}"/>
              </a:ext>
            </a:extLst>
          </p:cNvPr>
          <p:cNvSpPr/>
          <p:nvPr/>
        </p:nvSpPr>
        <p:spPr bwMode="auto">
          <a:xfrm>
            <a:off x="3866920" y="1145754"/>
            <a:ext cx="2886624" cy="1156771"/>
          </a:xfrm>
          <a:custGeom>
            <a:avLst/>
            <a:gdLst>
              <a:gd name="connsiteX0" fmla="*/ 1652531 w 2886624"/>
              <a:gd name="connsiteY0" fmla="*/ 0 h 1156771"/>
              <a:gd name="connsiteX1" fmla="*/ 1597446 w 2886624"/>
              <a:gd name="connsiteY1" fmla="*/ 55085 h 1156771"/>
              <a:gd name="connsiteX2" fmla="*/ 1399143 w 2886624"/>
              <a:gd name="connsiteY2" fmla="*/ 99152 h 1156771"/>
              <a:gd name="connsiteX3" fmla="*/ 1101687 w 2886624"/>
              <a:gd name="connsiteY3" fmla="*/ 143219 h 1156771"/>
              <a:gd name="connsiteX4" fmla="*/ 947451 w 2886624"/>
              <a:gd name="connsiteY4" fmla="*/ 176270 h 1156771"/>
              <a:gd name="connsiteX5" fmla="*/ 826266 w 2886624"/>
              <a:gd name="connsiteY5" fmla="*/ 187287 h 1156771"/>
              <a:gd name="connsiteX6" fmla="*/ 330507 w 2886624"/>
              <a:gd name="connsiteY6" fmla="*/ 198304 h 1156771"/>
              <a:gd name="connsiteX7" fmla="*/ 275422 w 2886624"/>
              <a:gd name="connsiteY7" fmla="*/ 209321 h 1156771"/>
              <a:gd name="connsiteX8" fmla="*/ 176270 w 2886624"/>
              <a:gd name="connsiteY8" fmla="*/ 264405 h 1156771"/>
              <a:gd name="connsiteX9" fmla="*/ 143220 w 2886624"/>
              <a:gd name="connsiteY9" fmla="*/ 297456 h 1156771"/>
              <a:gd name="connsiteX10" fmla="*/ 99152 w 2886624"/>
              <a:gd name="connsiteY10" fmla="*/ 319489 h 1156771"/>
              <a:gd name="connsiteX11" fmla="*/ 22034 w 2886624"/>
              <a:gd name="connsiteY11" fmla="*/ 385591 h 1156771"/>
              <a:gd name="connsiteX12" fmla="*/ 0 w 2886624"/>
              <a:gd name="connsiteY12" fmla="*/ 429658 h 1156771"/>
              <a:gd name="connsiteX13" fmla="*/ 22034 w 2886624"/>
              <a:gd name="connsiteY13" fmla="*/ 649995 h 1156771"/>
              <a:gd name="connsiteX14" fmla="*/ 33051 w 2886624"/>
              <a:gd name="connsiteY14" fmla="*/ 716097 h 1156771"/>
              <a:gd name="connsiteX15" fmla="*/ 88135 w 2886624"/>
              <a:gd name="connsiteY15" fmla="*/ 815248 h 1156771"/>
              <a:gd name="connsiteX16" fmla="*/ 121186 w 2886624"/>
              <a:gd name="connsiteY16" fmla="*/ 859316 h 1156771"/>
              <a:gd name="connsiteX17" fmla="*/ 143220 w 2886624"/>
              <a:gd name="connsiteY17" fmla="*/ 892366 h 1156771"/>
              <a:gd name="connsiteX18" fmla="*/ 176270 w 2886624"/>
              <a:gd name="connsiteY18" fmla="*/ 903383 h 1156771"/>
              <a:gd name="connsiteX19" fmla="*/ 209321 w 2886624"/>
              <a:gd name="connsiteY19" fmla="*/ 925417 h 1156771"/>
              <a:gd name="connsiteX20" fmla="*/ 308473 w 2886624"/>
              <a:gd name="connsiteY20" fmla="*/ 1002535 h 1156771"/>
              <a:gd name="connsiteX21" fmla="*/ 363557 w 2886624"/>
              <a:gd name="connsiteY21" fmla="*/ 1057619 h 1156771"/>
              <a:gd name="connsiteX22" fmla="*/ 451692 w 2886624"/>
              <a:gd name="connsiteY22" fmla="*/ 1101687 h 1156771"/>
              <a:gd name="connsiteX23" fmla="*/ 506776 w 2886624"/>
              <a:gd name="connsiteY23" fmla="*/ 1134738 h 1156771"/>
              <a:gd name="connsiteX24" fmla="*/ 561861 w 2886624"/>
              <a:gd name="connsiteY24" fmla="*/ 1145754 h 1156771"/>
              <a:gd name="connsiteX25" fmla="*/ 605928 w 2886624"/>
              <a:gd name="connsiteY25" fmla="*/ 1156771 h 1156771"/>
              <a:gd name="connsiteX26" fmla="*/ 1222873 w 2886624"/>
              <a:gd name="connsiteY26" fmla="*/ 1145754 h 1156771"/>
              <a:gd name="connsiteX27" fmla="*/ 1333041 w 2886624"/>
              <a:gd name="connsiteY27" fmla="*/ 1123721 h 1156771"/>
              <a:gd name="connsiteX28" fmla="*/ 1564396 w 2886624"/>
              <a:gd name="connsiteY28" fmla="*/ 1090670 h 1156771"/>
              <a:gd name="connsiteX29" fmla="*/ 1795750 w 2886624"/>
              <a:gd name="connsiteY29" fmla="*/ 1079653 h 1156771"/>
              <a:gd name="connsiteX30" fmla="*/ 2060155 w 2886624"/>
              <a:gd name="connsiteY30" fmla="*/ 1090670 h 1156771"/>
              <a:gd name="connsiteX31" fmla="*/ 2148290 w 2886624"/>
              <a:gd name="connsiteY31" fmla="*/ 1112704 h 1156771"/>
              <a:gd name="connsiteX32" fmla="*/ 2302526 w 2886624"/>
              <a:gd name="connsiteY32" fmla="*/ 1123721 h 1156771"/>
              <a:gd name="connsiteX33" fmla="*/ 2633032 w 2886624"/>
              <a:gd name="connsiteY33" fmla="*/ 1101687 h 1156771"/>
              <a:gd name="connsiteX34" fmla="*/ 2765234 w 2886624"/>
              <a:gd name="connsiteY34" fmla="*/ 1079653 h 1156771"/>
              <a:gd name="connsiteX35" fmla="*/ 2809302 w 2886624"/>
              <a:gd name="connsiteY35" fmla="*/ 1046603 h 1156771"/>
              <a:gd name="connsiteX36" fmla="*/ 2875403 w 2886624"/>
              <a:gd name="connsiteY36" fmla="*/ 969485 h 1156771"/>
              <a:gd name="connsiteX37" fmla="*/ 2886420 w 2886624"/>
              <a:gd name="connsiteY37" fmla="*/ 925417 h 1156771"/>
              <a:gd name="connsiteX38" fmla="*/ 2809302 w 2886624"/>
              <a:gd name="connsiteY38" fmla="*/ 815248 h 1156771"/>
              <a:gd name="connsiteX39" fmla="*/ 2754217 w 2886624"/>
              <a:gd name="connsiteY39" fmla="*/ 782198 h 1156771"/>
              <a:gd name="connsiteX40" fmla="*/ 2732184 w 2886624"/>
              <a:gd name="connsiteY40" fmla="*/ 738130 h 1156771"/>
              <a:gd name="connsiteX41" fmla="*/ 2765234 w 2886624"/>
              <a:gd name="connsiteY41" fmla="*/ 705080 h 1156771"/>
              <a:gd name="connsiteX42" fmla="*/ 2787268 w 2886624"/>
              <a:gd name="connsiteY42" fmla="*/ 672029 h 1156771"/>
              <a:gd name="connsiteX43" fmla="*/ 2809302 w 2886624"/>
              <a:gd name="connsiteY43" fmla="*/ 561860 h 1156771"/>
              <a:gd name="connsiteX44" fmla="*/ 2765234 w 2886624"/>
              <a:gd name="connsiteY44" fmla="*/ 451692 h 1156771"/>
              <a:gd name="connsiteX45" fmla="*/ 2655066 w 2886624"/>
              <a:gd name="connsiteY45" fmla="*/ 385591 h 1156771"/>
              <a:gd name="connsiteX46" fmla="*/ 2500829 w 2886624"/>
              <a:gd name="connsiteY46" fmla="*/ 297456 h 1156771"/>
              <a:gd name="connsiteX47" fmla="*/ 2467779 w 2886624"/>
              <a:gd name="connsiteY47" fmla="*/ 286439 h 1156771"/>
              <a:gd name="connsiteX48" fmla="*/ 2434728 w 2886624"/>
              <a:gd name="connsiteY48" fmla="*/ 253388 h 1156771"/>
              <a:gd name="connsiteX49" fmla="*/ 2346593 w 2886624"/>
              <a:gd name="connsiteY49" fmla="*/ 209321 h 1156771"/>
              <a:gd name="connsiteX50" fmla="*/ 2225408 w 2886624"/>
              <a:gd name="connsiteY50" fmla="*/ 99152 h 1156771"/>
              <a:gd name="connsiteX51" fmla="*/ 2126256 w 2886624"/>
              <a:gd name="connsiteY51" fmla="*/ 77118 h 1156771"/>
              <a:gd name="connsiteX52" fmla="*/ 1961003 w 2886624"/>
              <a:gd name="connsiteY52" fmla="*/ 66101 h 1156771"/>
              <a:gd name="connsiteX53" fmla="*/ 1883885 w 2886624"/>
              <a:gd name="connsiteY53" fmla="*/ 55085 h 1156771"/>
              <a:gd name="connsiteX54" fmla="*/ 1817784 w 2886624"/>
              <a:gd name="connsiteY54" fmla="*/ 44068 h 1156771"/>
              <a:gd name="connsiteX55" fmla="*/ 1718632 w 2886624"/>
              <a:gd name="connsiteY55" fmla="*/ 33051 h 1156771"/>
              <a:gd name="connsiteX56" fmla="*/ 1652531 w 2886624"/>
              <a:gd name="connsiteY56" fmla="*/ 0 h 11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86624" h="1156771">
                <a:moveTo>
                  <a:pt x="1652531" y="0"/>
                </a:moveTo>
                <a:cubicBezTo>
                  <a:pt x="1634169" y="18362"/>
                  <a:pt x="1619992" y="42202"/>
                  <a:pt x="1597446" y="55085"/>
                </a:cubicBezTo>
                <a:cubicBezTo>
                  <a:pt x="1529693" y="93801"/>
                  <a:pt x="1472836" y="88917"/>
                  <a:pt x="1399143" y="99152"/>
                </a:cubicBezTo>
                <a:cubicBezTo>
                  <a:pt x="1299862" y="112941"/>
                  <a:pt x="1199696" y="122217"/>
                  <a:pt x="1101687" y="143219"/>
                </a:cubicBezTo>
                <a:cubicBezTo>
                  <a:pt x="1050275" y="154236"/>
                  <a:pt x="999370" y="167963"/>
                  <a:pt x="947451" y="176270"/>
                </a:cubicBezTo>
                <a:cubicBezTo>
                  <a:pt x="907399" y="182678"/>
                  <a:pt x="866802" y="185839"/>
                  <a:pt x="826266" y="187287"/>
                </a:cubicBezTo>
                <a:cubicBezTo>
                  <a:pt x="661078" y="193187"/>
                  <a:pt x="495760" y="194632"/>
                  <a:pt x="330507" y="198304"/>
                </a:cubicBezTo>
                <a:cubicBezTo>
                  <a:pt x="312145" y="201976"/>
                  <a:pt x="293186" y="203400"/>
                  <a:pt x="275422" y="209321"/>
                </a:cubicBezTo>
                <a:cubicBezTo>
                  <a:pt x="256586" y="215600"/>
                  <a:pt x="187567" y="255933"/>
                  <a:pt x="176270" y="264405"/>
                </a:cubicBezTo>
                <a:cubicBezTo>
                  <a:pt x="163806" y="273753"/>
                  <a:pt x="155898" y="288400"/>
                  <a:pt x="143220" y="297456"/>
                </a:cubicBezTo>
                <a:cubicBezTo>
                  <a:pt x="129856" y="307002"/>
                  <a:pt x="113079" y="310785"/>
                  <a:pt x="99152" y="319489"/>
                </a:cubicBezTo>
                <a:cubicBezTo>
                  <a:pt x="79740" y="331621"/>
                  <a:pt x="36571" y="365239"/>
                  <a:pt x="22034" y="385591"/>
                </a:cubicBezTo>
                <a:cubicBezTo>
                  <a:pt x="12488" y="398955"/>
                  <a:pt x="7345" y="414969"/>
                  <a:pt x="0" y="429658"/>
                </a:cubicBezTo>
                <a:cubicBezTo>
                  <a:pt x="20903" y="764107"/>
                  <a:pt x="-5561" y="512019"/>
                  <a:pt x="22034" y="649995"/>
                </a:cubicBezTo>
                <a:cubicBezTo>
                  <a:pt x="26415" y="671899"/>
                  <a:pt x="26632" y="694701"/>
                  <a:pt x="33051" y="716097"/>
                </a:cubicBezTo>
                <a:cubicBezTo>
                  <a:pt x="38777" y="735185"/>
                  <a:pt x="80384" y="803621"/>
                  <a:pt x="88135" y="815248"/>
                </a:cubicBezTo>
                <a:cubicBezTo>
                  <a:pt x="98320" y="830526"/>
                  <a:pt x="110513" y="844375"/>
                  <a:pt x="121186" y="859316"/>
                </a:cubicBezTo>
                <a:cubicBezTo>
                  <a:pt x="128882" y="870090"/>
                  <a:pt x="132881" y="884095"/>
                  <a:pt x="143220" y="892366"/>
                </a:cubicBezTo>
                <a:cubicBezTo>
                  <a:pt x="152288" y="899620"/>
                  <a:pt x="165883" y="898190"/>
                  <a:pt x="176270" y="903383"/>
                </a:cubicBezTo>
                <a:cubicBezTo>
                  <a:pt x="188113" y="909305"/>
                  <a:pt x="199425" y="916620"/>
                  <a:pt x="209321" y="925417"/>
                </a:cubicBezTo>
                <a:cubicBezTo>
                  <a:pt x="298496" y="1004684"/>
                  <a:pt x="240322" y="979818"/>
                  <a:pt x="308473" y="1002535"/>
                </a:cubicBezTo>
                <a:cubicBezTo>
                  <a:pt x="326834" y="1020896"/>
                  <a:pt x="343280" y="1041398"/>
                  <a:pt x="363557" y="1057619"/>
                </a:cubicBezTo>
                <a:cubicBezTo>
                  <a:pt x="439907" y="1118699"/>
                  <a:pt x="392194" y="1071938"/>
                  <a:pt x="451692" y="1101687"/>
                </a:cubicBezTo>
                <a:cubicBezTo>
                  <a:pt x="470844" y="1111263"/>
                  <a:pt x="486895" y="1126786"/>
                  <a:pt x="506776" y="1134738"/>
                </a:cubicBezTo>
                <a:cubicBezTo>
                  <a:pt x="524162" y="1141692"/>
                  <a:pt x="543582" y="1141692"/>
                  <a:pt x="561861" y="1145754"/>
                </a:cubicBezTo>
                <a:cubicBezTo>
                  <a:pt x="576642" y="1149038"/>
                  <a:pt x="591239" y="1153099"/>
                  <a:pt x="605928" y="1156771"/>
                </a:cubicBezTo>
                <a:cubicBezTo>
                  <a:pt x="811576" y="1153099"/>
                  <a:pt x="1017404" y="1155093"/>
                  <a:pt x="1222873" y="1145754"/>
                </a:cubicBezTo>
                <a:cubicBezTo>
                  <a:pt x="1260284" y="1144054"/>
                  <a:pt x="1296069" y="1129684"/>
                  <a:pt x="1333041" y="1123721"/>
                </a:cubicBezTo>
                <a:cubicBezTo>
                  <a:pt x="1409948" y="1111317"/>
                  <a:pt x="1486583" y="1094375"/>
                  <a:pt x="1564396" y="1090670"/>
                </a:cubicBezTo>
                <a:lnTo>
                  <a:pt x="1795750" y="1079653"/>
                </a:lnTo>
                <a:cubicBezTo>
                  <a:pt x="1883885" y="1083325"/>
                  <a:pt x="1972329" y="1082436"/>
                  <a:pt x="2060155" y="1090670"/>
                </a:cubicBezTo>
                <a:cubicBezTo>
                  <a:pt x="2090305" y="1093497"/>
                  <a:pt x="2118285" y="1108612"/>
                  <a:pt x="2148290" y="1112704"/>
                </a:cubicBezTo>
                <a:cubicBezTo>
                  <a:pt x="2199360" y="1119668"/>
                  <a:pt x="2251114" y="1120049"/>
                  <a:pt x="2302526" y="1123721"/>
                </a:cubicBezTo>
                <a:lnTo>
                  <a:pt x="2633032" y="1101687"/>
                </a:lnTo>
                <a:cubicBezTo>
                  <a:pt x="2678996" y="1097960"/>
                  <a:pt x="2720519" y="1088596"/>
                  <a:pt x="2765234" y="1079653"/>
                </a:cubicBezTo>
                <a:cubicBezTo>
                  <a:pt x="2779923" y="1068636"/>
                  <a:pt x="2795361" y="1058552"/>
                  <a:pt x="2809302" y="1046603"/>
                </a:cubicBezTo>
                <a:cubicBezTo>
                  <a:pt x="2841521" y="1018986"/>
                  <a:pt x="2849284" y="1004310"/>
                  <a:pt x="2875403" y="969485"/>
                </a:cubicBezTo>
                <a:cubicBezTo>
                  <a:pt x="2879075" y="954796"/>
                  <a:pt x="2888092" y="940466"/>
                  <a:pt x="2886420" y="925417"/>
                </a:cubicBezTo>
                <a:cubicBezTo>
                  <a:pt x="2881136" y="877859"/>
                  <a:pt x="2843712" y="842776"/>
                  <a:pt x="2809302" y="815248"/>
                </a:cubicBezTo>
                <a:cubicBezTo>
                  <a:pt x="2792581" y="801871"/>
                  <a:pt x="2772579" y="793215"/>
                  <a:pt x="2754217" y="782198"/>
                </a:cubicBezTo>
                <a:cubicBezTo>
                  <a:pt x="2746873" y="767509"/>
                  <a:pt x="2729861" y="754388"/>
                  <a:pt x="2732184" y="738130"/>
                </a:cubicBezTo>
                <a:cubicBezTo>
                  <a:pt x="2734387" y="722707"/>
                  <a:pt x="2755260" y="717049"/>
                  <a:pt x="2765234" y="705080"/>
                </a:cubicBezTo>
                <a:cubicBezTo>
                  <a:pt x="2773711" y="694908"/>
                  <a:pt x="2779923" y="683046"/>
                  <a:pt x="2787268" y="672029"/>
                </a:cubicBezTo>
                <a:cubicBezTo>
                  <a:pt x="2794613" y="635306"/>
                  <a:pt x="2821145" y="597388"/>
                  <a:pt x="2809302" y="561860"/>
                </a:cubicBezTo>
                <a:cubicBezTo>
                  <a:pt x="2806763" y="554243"/>
                  <a:pt x="2780198" y="464162"/>
                  <a:pt x="2765234" y="451692"/>
                </a:cubicBezTo>
                <a:cubicBezTo>
                  <a:pt x="2732334" y="424276"/>
                  <a:pt x="2691382" y="408289"/>
                  <a:pt x="2655066" y="385591"/>
                </a:cubicBezTo>
                <a:cubicBezTo>
                  <a:pt x="2588043" y="343701"/>
                  <a:pt x="2568052" y="327332"/>
                  <a:pt x="2500829" y="297456"/>
                </a:cubicBezTo>
                <a:cubicBezTo>
                  <a:pt x="2490217" y="292740"/>
                  <a:pt x="2478796" y="290111"/>
                  <a:pt x="2467779" y="286439"/>
                </a:cubicBezTo>
                <a:cubicBezTo>
                  <a:pt x="2456762" y="275422"/>
                  <a:pt x="2447192" y="262736"/>
                  <a:pt x="2434728" y="253388"/>
                </a:cubicBezTo>
                <a:cubicBezTo>
                  <a:pt x="2393102" y="222169"/>
                  <a:pt x="2387259" y="222876"/>
                  <a:pt x="2346593" y="209321"/>
                </a:cubicBezTo>
                <a:cubicBezTo>
                  <a:pt x="2316841" y="179569"/>
                  <a:pt x="2268077" y="123534"/>
                  <a:pt x="2225408" y="99152"/>
                </a:cubicBezTo>
                <a:cubicBezTo>
                  <a:pt x="2204335" y="87110"/>
                  <a:pt x="2140010" y="78428"/>
                  <a:pt x="2126256" y="77118"/>
                </a:cubicBezTo>
                <a:cubicBezTo>
                  <a:pt x="2071298" y="71884"/>
                  <a:pt x="2016087" y="69773"/>
                  <a:pt x="1961003" y="66101"/>
                </a:cubicBezTo>
                <a:lnTo>
                  <a:pt x="1883885" y="55085"/>
                </a:lnTo>
                <a:cubicBezTo>
                  <a:pt x="1861807" y="51689"/>
                  <a:pt x="1839926" y="47020"/>
                  <a:pt x="1817784" y="44068"/>
                </a:cubicBezTo>
                <a:cubicBezTo>
                  <a:pt x="1784822" y="39673"/>
                  <a:pt x="1751683" y="36723"/>
                  <a:pt x="1718632" y="33051"/>
                </a:cubicBezTo>
                <a:lnTo>
                  <a:pt x="1652531" y="0"/>
                </a:lnTo>
                <a:close/>
              </a:path>
            </a:pathLst>
          </a:cu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a:xfrm>
            <a:off x="7239000" y="6476890"/>
            <a:ext cx="1905000" cy="457200"/>
          </a:xfrm>
        </p:spPr>
        <p:txBody>
          <a:bodyPr/>
          <a:lstStyle/>
          <a:p>
            <a:fld id="{49A3E94F-50F7-443B-8C74-F5983B0DEA3C}" type="slidenum">
              <a:rPr lang="en-US" altLang="it-IT" smtClean="0"/>
              <a:t>67</a:t>
            </a:fld>
            <a:endParaRPr lang="en-US" altLang="it-IT" dirty="0"/>
          </a:p>
        </p:txBody>
      </p:sp>
      <p:pic>
        <p:nvPicPr>
          <p:cNvPr id="5" name="Picture 4" descr="http://fluoview.magnet.fsu.edu/theory/images/fluorophoresintrofigur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894" y="275643"/>
            <a:ext cx="5916711" cy="232028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isultati immagini per cy5 fluorochr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068960"/>
            <a:ext cx="7791866" cy="35283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893874DD-57A3-96EF-B6E1-9967E2A0A240}"/>
              </a:ext>
            </a:extLst>
          </p:cNvPr>
          <p:cNvSpPr>
            <a:spLocks noGrp="1"/>
          </p:cNvSpPr>
          <p:nvPr>
            <p:ph type="sldNum" sz="quarter" idx="12"/>
          </p:nvPr>
        </p:nvSpPr>
        <p:spPr/>
        <p:txBody>
          <a:bodyPr/>
          <a:lstStyle/>
          <a:p>
            <a:fld id="{49A3E94F-50F7-443B-8C74-F5983B0DEA3C}" type="slidenum">
              <a:rPr lang="en-US" altLang="it-IT" smtClean="0"/>
              <a:t>68</a:t>
            </a:fld>
            <a:endParaRPr lang="en-US" altLang="it-IT"/>
          </a:p>
        </p:txBody>
      </p:sp>
      <p:pic>
        <p:nvPicPr>
          <p:cNvPr id="6" name="Immagine 5">
            <a:extLst>
              <a:ext uri="{FF2B5EF4-FFF2-40B4-BE49-F238E27FC236}">
                <a16:creationId xmlns:a16="http://schemas.microsoft.com/office/drawing/2014/main" id="{F3971C3A-9E8D-476A-2E9E-8E841FE64262}"/>
              </a:ext>
            </a:extLst>
          </p:cNvPr>
          <p:cNvPicPr>
            <a:picLocks noChangeAspect="1"/>
          </p:cNvPicPr>
          <p:nvPr/>
        </p:nvPicPr>
        <p:blipFill>
          <a:blip r:embed="rId2"/>
          <a:stretch>
            <a:fillRect/>
          </a:stretch>
        </p:blipFill>
        <p:spPr>
          <a:xfrm>
            <a:off x="308982" y="171531"/>
            <a:ext cx="8526036" cy="4752528"/>
          </a:xfrm>
          <a:prstGeom prst="rect">
            <a:avLst/>
          </a:prstGeom>
        </p:spPr>
      </p:pic>
    </p:spTree>
    <p:extLst>
      <p:ext uri="{BB962C8B-B14F-4D97-AF65-F5344CB8AC3E}">
        <p14:creationId xmlns:p14="http://schemas.microsoft.com/office/powerpoint/2010/main" val="8155848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0868" t="14699" r="14242" b="6762"/>
          <a:stretch>
            <a:fillRect/>
          </a:stretch>
        </p:blipFill>
        <p:spPr>
          <a:xfrm>
            <a:off x="299654" y="692696"/>
            <a:ext cx="8544692" cy="50405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ino"/>
          <p:cNvPicPr>
            <a:picLocks noChangeAspect="1" noChangeArrowheads="1"/>
          </p:cNvPicPr>
          <p:nvPr/>
        </p:nvPicPr>
        <p:blipFill>
          <a:blip r:embed="rId3">
            <a:extLst>
              <a:ext uri="{28A0092B-C50C-407E-A947-70E740481C1C}">
                <a14:useLocalDpi xmlns:a14="http://schemas.microsoft.com/office/drawing/2010/main" val="0"/>
              </a:ext>
            </a:extLst>
          </a:blip>
          <a:srcRect l="1904" t="1903" r="9621" b="131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Segnaposto numero diapositiva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0C5DADE-215E-42A3-905C-E680CAF98E1F}" type="slidenum">
              <a:rPr lang="en-US" altLang="it-IT" sz="1400"/>
              <a:t>7</a:t>
            </a:fld>
            <a:endParaRPr lang="en-US" altLang="it-IT" sz="14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9A3E94F-50F7-443B-8C74-F5983B0DEA3C}" type="slidenum">
              <a:rPr lang="en-US" altLang="it-IT" smtClean="0"/>
              <a:t>70</a:t>
            </a:fld>
            <a:endParaRPr lang="en-US" altLang="it-IT"/>
          </a:p>
        </p:txBody>
      </p:sp>
      <p:sp>
        <p:nvSpPr>
          <p:cNvPr id="6" name="AutoShape 6" descr="Risultati immagini per direct immunofluorescence"/>
          <p:cNvSpPr>
            <a:spLocks noChangeAspect="1" noChangeArrowheads="1"/>
          </p:cNvSpPr>
          <p:nvPr/>
        </p:nvSpPr>
        <p:spPr bwMode="auto">
          <a:xfrm>
            <a:off x="4944123" y="2700536"/>
            <a:ext cx="239438" cy="2394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t-IT"/>
          </a:p>
        </p:txBody>
      </p:sp>
      <p:sp>
        <p:nvSpPr>
          <p:cNvPr id="7" name="AutoShape 8" descr="Risultati immagini per direct immunofluorescence"/>
          <p:cNvSpPr>
            <a:spLocks noChangeAspect="1" noChangeArrowheads="1"/>
          </p:cNvSpPr>
          <p:nvPr/>
        </p:nvSpPr>
        <p:spPr bwMode="auto">
          <a:xfrm>
            <a:off x="5096523" y="2852936"/>
            <a:ext cx="239438" cy="2394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t-IT"/>
          </a:p>
        </p:txBody>
      </p:sp>
      <p:pic>
        <p:nvPicPr>
          <p:cNvPr id="8" name="Immagine 7"/>
          <p:cNvPicPr>
            <a:picLocks noChangeAspect="1"/>
          </p:cNvPicPr>
          <p:nvPr/>
        </p:nvPicPr>
        <p:blipFill>
          <a:blip r:embed="rId2"/>
          <a:stretch>
            <a:fillRect/>
          </a:stretch>
        </p:blipFill>
        <p:spPr>
          <a:xfrm>
            <a:off x="456474" y="386523"/>
            <a:ext cx="6480720" cy="2746068"/>
          </a:xfrm>
          <a:prstGeom prst="rect">
            <a:avLst/>
          </a:prstGeom>
        </p:spPr>
      </p:pic>
      <p:sp>
        <p:nvSpPr>
          <p:cNvPr id="4" name="Rectangle 10">
            <a:extLst>
              <a:ext uri="{FF2B5EF4-FFF2-40B4-BE49-F238E27FC236}">
                <a16:creationId xmlns:a16="http://schemas.microsoft.com/office/drawing/2014/main" id="{79DA5E22-4D21-5A62-F731-CBAB81CDA8BA}"/>
              </a:ext>
            </a:extLst>
          </p:cNvPr>
          <p:cNvSpPr txBox="1">
            <a:spLocks noChangeArrowheads="1"/>
          </p:cNvSpPr>
          <p:nvPr/>
        </p:nvSpPr>
        <p:spPr>
          <a:xfrm>
            <a:off x="306016" y="3172808"/>
            <a:ext cx="7199684" cy="264088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nSpc>
                <a:spcPct val="90000"/>
              </a:lnSpc>
            </a:pPr>
            <a:r>
              <a:rPr lang="en-US" altLang="it-IT" sz="1800" kern="0" dirty="0">
                <a:cs typeface="+mn-lt"/>
              </a:rPr>
              <a:t>Major Function: Localization of specific cellular molecules – example proteins</a:t>
            </a:r>
          </a:p>
          <a:p>
            <a:pPr>
              <a:lnSpc>
                <a:spcPct val="90000"/>
              </a:lnSpc>
            </a:pPr>
            <a:endParaRPr lang="en-US" altLang="it-IT" sz="1800" kern="0" dirty="0">
              <a:cs typeface="+mn-lt"/>
            </a:endParaRPr>
          </a:p>
          <a:p>
            <a:pPr>
              <a:lnSpc>
                <a:spcPct val="90000"/>
              </a:lnSpc>
            </a:pPr>
            <a:r>
              <a:rPr lang="en-US" altLang="it-IT" sz="1800" b="1" kern="0" dirty="0">
                <a:cs typeface="+mn-lt"/>
              </a:rPr>
              <a:t>Major Advantages</a:t>
            </a:r>
            <a:r>
              <a:rPr lang="en-US" altLang="it-IT" sz="1800" kern="0" dirty="0">
                <a:cs typeface="+mn-lt"/>
              </a:rPr>
              <a:t>:</a:t>
            </a:r>
          </a:p>
          <a:p>
            <a:pPr lvl="1">
              <a:lnSpc>
                <a:spcPct val="90000"/>
              </a:lnSpc>
            </a:pPr>
            <a:r>
              <a:rPr lang="en-US" altLang="it-IT" sz="1800" kern="0" dirty="0" err="1">
                <a:cs typeface="+mn-lt"/>
              </a:rPr>
              <a:t>Sensitivity:“glow</a:t>
            </a:r>
            <a:r>
              <a:rPr lang="en-US" altLang="it-IT" sz="1800" kern="0" dirty="0">
                <a:cs typeface="+mn-lt"/>
              </a:rPr>
              <a:t>” against dark background</a:t>
            </a:r>
          </a:p>
          <a:p>
            <a:pPr lvl="1">
              <a:lnSpc>
                <a:spcPct val="90000"/>
              </a:lnSpc>
            </a:pPr>
            <a:r>
              <a:rPr lang="en-US" altLang="it-IT" sz="1800" kern="0" dirty="0">
                <a:cs typeface="+mn-lt"/>
              </a:rPr>
              <a:t>Specificity: immunofluorescence</a:t>
            </a:r>
          </a:p>
          <a:p>
            <a:pPr lvl="1">
              <a:lnSpc>
                <a:spcPct val="90000"/>
              </a:lnSpc>
            </a:pPr>
            <a:r>
              <a:rPr lang="en-US" altLang="it-IT" sz="1800" kern="0" dirty="0">
                <a:cs typeface="+mn-lt"/>
              </a:rPr>
              <a:t>Cells may be fixed or living</a:t>
            </a:r>
          </a:p>
          <a:p>
            <a:pPr lvl="1">
              <a:lnSpc>
                <a:spcPct val="90000"/>
              </a:lnSpc>
            </a:pPr>
            <a:endParaRPr lang="en-US" altLang="it-IT" sz="1800" kern="0" dirty="0">
              <a:cs typeface="+mn-lt"/>
            </a:endParaRPr>
          </a:p>
          <a:p>
            <a:pPr>
              <a:lnSpc>
                <a:spcPct val="90000"/>
              </a:lnSpc>
            </a:pPr>
            <a:r>
              <a:rPr lang="en-US" altLang="it-IT" sz="1800" b="1" kern="0" dirty="0">
                <a:cs typeface="+mn-lt"/>
              </a:rPr>
              <a:t>Fluorescent dyes or proteins (</a:t>
            </a:r>
            <a:r>
              <a:rPr lang="en-US" altLang="it-IT" sz="1800" b="1" kern="0" dirty="0" err="1">
                <a:cs typeface="+mn-lt"/>
              </a:rPr>
              <a:t>Flurochromes</a:t>
            </a:r>
            <a:r>
              <a:rPr lang="en-US" altLang="it-IT" sz="1800" b="1" kern="0" dirty="0">
                <a:cs typeface="+mn-lt"/>
              </a:rPr>
              <a:t>)</a:t>
            </a:r>
          </a:p>
          <a:p>
            <a:pPr lvl="1">
              <a:lnSpc>
                <a:spcPct val="90000"/>
              </a:lnSpc>
            </a:pPr>
            <a:r>
              <a:rPr lang="en-US" altLang="it-IT" sz="1800" kern="0" dirty="0" err="1">
                <a:cs typeface="+mn-lt"/>
              </a:rPr>
              <a:t>flurochromes</a:t>
            </a:r>
            <a:r>
              <a:rPr lang="en-US" altLang="it-IT" sz="1800" kern="0" dirty="0">
                <a:cs typeface="+mn-lt"/>
              </a:rPr>
              <a:t> may be </a:t>
            </a:r>
            <a:r>
              <a:rPr lang="en-US" altLang="it-IT" sz="1800" kern="0" dirty="0">
                <a:solidFill>
                  <a:schemeClr val="accent2"/>
                </a:solidFill>
                <a:cs typeface="+mn-lt"/>
              </a:rPr>
              <a:t>indirectly or directly</a:t>
            </a:r>
            <a:r>
              <a:rPr lang="en-US" altLang="it-IT" sz="1800" kern="0" dirty="0">
                <a:cs typeface="+mn-lt"/>
              </a:rPr>
              <a:t> associated with the cellular molecule</a:t>
            </a:r>
          </a:p>
          <a:p>
            <a:pPr lvl="1">
              <a:lnSpc>
                <a:spcPct val="90000"/>
              </a:lnSpc>
            </a:pPr>
            <a:r>
              <a:rPr lang="en-US" altLang="it-IT" sz="1800" b="1" kern="0" dirty="0">
                <a:cs typeface="+mn-lt"/>
              </a:rPr>
              <a:t>Multiple </a:t>
            </a:r>
            <a:r>
              <a:rPr lang="en-US" altLang="it-IT" sz="1800" b="1" kern="0" dirty="0" err="1">
                <a:cs typeface="+mn-lt"/>
              </a:rPr>
              <a:t>flurochromes</a:t>
            </a:r>
            <a:r>
              <a:rPr lang="en-US" altLang="it-IT" sz="1800" b="1" kern="0" dirty="0">
                <a:cs typeface="+mn-lt"/>
              </a:rPr>
              <a:t> </a:t>
            </a:r>
            <a:r>
              <a:rPr lang="en-US" altLang="it-IT" sz="1800" kern="0" dirty="0">
                <a:cs typeface="+mn-lt"/>
              </a:rPr>
              <a:t>may be used simultaneously</a:t>
            </a:r>
          </a:p>
          <a:p>
            <a:pPr>
              <a:lnSpc>
                <a:spcPct val="90000"/>
              </a:lnSpc>
            </a:pPr>
            <a:endParaRPr lang="en-US" altLang="it-IT" sz="1800" kern="0" dirty="0">
              <a:cs typeface="+mn-lt"/>
            </a:endParaRPr>
          </a:p>
        </p:txBody>
      </p:sp>
      <p:sp>
        <p:nvSpPr>
          <p:cNvPr id="5" name="Title 1">
            <a:extLst>
              <a:ext uri="{FF2B5EF4-FFF2-40B4-BE49-F238E27FC236}">
                <a16:creationId xmlns:a16="http://schemas.microsoft.com/office/drawing/2014/main" id="{A869D02B-B627-D2E7-562A-A995DE1F4753}"/>
              </a:ext>
            </a:extLst>
          </p:cNvPr>
          <p:cNvSpPr>
            <a:spLocks noGrp="1"/>
          </p:cNvSpPr>
          <p:nvPr>
            <p:ph type="title"/>
          </p:nvPr>
        </p:nvSpPr>
        <p:spPr>
          <a:xfrm>
            <a:off x="468755" y="0"/>
            <a:ext cx="5687421" cy="548680"/>
          </a:xfrm>
        </p:spPr>
        <p:txBody>
          <a:bodyPr/>
          <a:lstStyle/>
          <a:p>
            <a:r>
              <a:rPr lang="en-US" altLang="it-IT" sz="2400" b="1" dirty="0">
                <a:latin typeface="+mn-lt"/>
                <a:cs typeface="+mn-lt"/>
              </a:rPr>
              <a:t>Fluorescence Microscopy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Documents and Settings\WardY\My Documents\Jpegs for Confocal Pres\centrosome.jpg"/>
          <p:cNvPicPr>
            <a:picLocks noChangeAspect="1" noChangeArrowheads="1"/>
          </p:cNvPicPr>
          <p:nvPr/>
        </p:nvPicPr>
        <p:blipFill>
          <a:blip r:embed="rId2">
            <a:lum contrast="6000"/>
            <a:extLst>
              <a:ext uri="{28A0092B-C50C-407E-A947-70E740481C1C}">
                <a14:useLocalDpi xmlns:a14="http://schemas.microsoft.com/office/drawing/2010/main" val="0"/>
              </a:ext>
            </a:extLst>
          </a:blip>
          <a:srcRect l="2101"/>
          <a:stretch>
            <a:fillRect/>
          </a:stretch>
        </p:blipFill>
        <p:spPr bwMode="auto">
          <a:xfrm>
            <a:off x="5043192" y="3557921"/>
            <a:ext cx="3076575" cy="2763838"/>
          </a:xfrm>
          <a:prstGeom prst="rect">
            <a:avLst/>
          </a:prstGeom>
          <a:noFill/>
          <a:extLst>
            <a:ext uri="{909E8E84-426E-40DD-AFC4-6F175D3DCCD1}">
              <a14:hiddenFill xmlns:a14="http://schemas.microsoft.com/office/drawing/2010/main">
                <a:solidFill>
                  <a:srgbClr val="FFFFFF"/>
                </a:solidFill>
              </a14:hiddenFill>
            </a:ext>
          </a:extLst>
        </p:spPr>
      </p:pic>
      <p:sp>
        <p:nvSpPr>
          <p:cNvPr id="51203" name="Rectangle 3"/>
          <p:cNvSpPr>
            <a:spLocks noChangeArrowheads="1"/>
          </p:cNvSpPr>
          <p:nvPr/>
        </p:nvSpPr>
        <p:spPr bwMode="auto">
          <a:xfrm>
            <a:off x="4762500" y="3509963"/>
            <a:ext cx="3252788" cy="2995612"/>
          </a:xfrm>
          <a:prstGeom prst="rect">
            <a:avLst/>
          </a:prstGeom>
          <a:noFill/>
          <a:ln w="12700">
            <a:solidFill>
              <a:schemeClr val="bg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51204" name="Group 4"/>
          <p:cNvGrpSpPr/>
          <p:nvPr/>
        </p:nvGrpSpPr>
        <p:grpSpPr bwMode="auto">
          <a:xfrm>
            <a:off x="1088231" y="3524250"/>
            <a:ext cx="3117632" cy="2967038"/>
            <a:chOff x="2697" y="2547"/>
            <a:chExt cx="1275" cy="1248"/>
          </a:xfrm>
        </p:grpSpPr>
        <p:pic>
          <p:nvPicPr>
            <p:cNvPr id="51205" name="Picture 5" descr="C:\Documents and Settings\WardY\My Documents\Jpegs for Confocal Pres\centrosome-blue.jpg"/>
            <p:cNvPicPr>
              <a:picLocks noChangeAspect="1" noChangeArrowheads="1"/>
            </p:cNvPicPr>
            <p:nvPr/>
          </p:nvPicPr>
          <p:blipFill>
            <a:blip r:embed="rId3">
              <a:extLst>
                <a:ext uri="{28A0092B-C50C-407E-A947-70E740481C1C}">
                  <a14:useLocalDpi xmlns:a14="http://schemas.microsoft.com/office/drawing/2010/main" val="0"/>
                </a:ext>
              </a:extLst>
            </a:blip>
            <a:srcRect t="3909" r="10370" b="6256"/>
            <a:stretch>
              <a:fillRect/>
            </a:stretch>
          </p:blipFill>
          <p:spPr bwMode="auto">
            <a:xfrm>
              <a:off x="2793" y="2582"/>
              <a:ext cx="1179" cy="1119"/>
            </a:xfrm>
            <a:prstGeom prst="rect">
              <a:avLst/>
            </a:prstGeom>
            <a:noFill/>
            <a:extLst>
              <a:ext uri="{909E8E84-426E-40DD-AFC4-6F175D3DCCD1}">
                <a14:hiddenFill xmlns:a14="http://schemas.microsoft.com/office/drawing/2010/main">
                  <a:solidFill>
                    <a:srgbClr val="FFFFFF"/>
                  </a:solidFill>
                </a14:hiddenFill>
              </a:ext>
            </a:extLst>
          </p:spPr>
        </p:pic>
        <p:sp>
          <p:nvSpPr>
            <p:cNvPr id="51206" name="Rectangle 6"/>
            <p:cNvSpPr>
              <a:spLocks noChangeArrowheads="1"/>
            </p:cNvSpPr>
            <p:nvPr/>
          </p:nvSpPr>
          <p:spPr bwMode="auto">
            <a:xfrm>
              <a:off x="2697" y="2547"/>
              <a:ext cx="1266" cy="1248"/>
            </a:xfrm>
            <a:prstGeom prst="rect">
              <a:avLst/>
            </a:prstGeom>
            <a:noFill/>
            <a:ln w="12700">
              <a:solidFill>
                <a:schemeClr val="bg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51207" name="Text Box 7"/>
          <p:cNvSpPr txBox="1">
            <a:spLocks noChangeArrowheads="1"/>
          </p:cNvSpPr>
          <p:nvPr/>
        </p:nvSpPr>
        <p:spPr bwMode="auto">
          <a:xfrm>
            <a:off x="2145916" y="6251958"/>
            <a:ext cx="1166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dirty="0">
                <a:solidFill>
                  <a:srgbClr val="0000FF"/>
                </a:solidFill>
              </a:rPr>
              <a:t>nucleus</a:t>
            </a:r>
          </a:p>
        </p:txBody>
      </p:sp>
      <p:sp>
        <p:nvSpPr>
          <p:cNvPr id="51208" name="Text Box 8"/>
          <p:cNvSpPr txBox="1">
            <a:spLocks noChangeArrowheads="1"/>
          </p:cNvSpPr>
          <p:nvPr/>
        </p:nvSpPr>
        <p:spPr bwMode="auto">
          <a:xfrm>
            <a:off x="5648325" y="6486525"/>
            <a:ext cx="1335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a:solidFill>
                  <a:schemeClr val="bg1"/>
                </a:solidFill>
              </a:rPr>
              <a:t>MERGE</a:t>
            </a:r>
          </a:p>
        </p:txBody>
      </p:sp>
      <p:grpSp>
        <p:nvGrpSpPr>
          <p:cNvPr id="51209" name="Group 9"/>
          <p:cNvGrpSpPr/>
          <p:nvPr/>
        </p:nvGrpSpPr>
        <p:grpSpPr bwMode="auto">
          <a:xfrm>
            <a:off x="1219200" y="419100"/>
            <a:ext cx="3124200" cy="2971800"/>
            <a:chOff x="12" y="2568"/>
            <a:chExt cx="1266" cy="1248"/>
          </a:xfrm>
        </p:grpSpPr>
        <p:pic>
          <p:nvPicPr>
            <p:cNvPr id="51210" name="Picture 10" descr="C:\Documents and Settings\WardY\My Documents\Jpegs for Confocal Pres\centrosome-red.jpg"/>
            <p:cNvPicPr>
              <a:picLocks noChangeAspect="1" noChangeArrowheads="1"/>
            </p:cNvPicPr>
            <p:nvPr/>
          </p:nvPicPr>
          <p:blipFill>
            <a:blip r:embed="rId4">
              <a:extLst>
                <a:ext uri="{28A0092B-C50C-407E-A947-70E740481C1C}">
                  <a14:useLocalDpi xmlns:a14="http://schemas.microsoft.com/office/drawing/2010/main" val="0"/>
                </a:ext>
              </a:extLst>
            </a:blip>
            <a:srcRect l="4422" b="3119"/>
            <a:stretch>
              <a:fillRect/>
            </a:stretch>
          </p:blipFill>
          <p:spPr bwMode="auto">
            <a:xfrm>
              <a:off x="54" y="2640"/>
              <a:ext cx="1167" cy="1118"/>
            </a:xfrm>
            <a:prstGeom prst="rect">
              <a:avLst/>
            </a:prstGeom>
            <a:noFill/>
            <a:extLst>
              <a:ext uri="{909E8E84-426E-40DD-AFC4-6F175D3DCCD1}">
                <a14:hiddenFill xmlns:a14="http://schemas.microsoft.com/office/drawing/2010/main">
                  <a:solidFill>
                    <a:srgbClr val="FFFFFF"/>
                  </a:solidFill>
                </a14:hiddenFill>
              </a:ext>
            </a:extLst>
          </p:spPr>
        </p:pic>
        <p:sp>
          <p:nvSpPr>
            <p:cNvPr id="51211" name="Rectangle 11"/>
            <p:cNvSpPr>
              <a:spLocks noChangeArrowheads="1"/>
            </p:cNvSpPr>
            <p:nvPr/>
          </p:nvSpPr>
          <p:spPr bwMode="auto">
            <a:xfrm>
              <a:off x="12" y="2568"/>
              <a:ext cx="1266" cy="1248"/>
            </a:xfrm>
            <a:prstGeom prst="rect">
              <a:avLst/>
            </a:prstGeom>
            <a:noFill/>
            <a:ln w="12700">
              <a:solidFill>
                <a:schemeClr val="bg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51212" name="Text Box 12"/>
          <p:cNvSpPr txBox="1">
            <a:spLocks noChangeArrowheads="1"/>
          </p:cNvSpPr>
          <p:nvPr/>
        </p:nvSpPr>
        <p:spPr bwMode="auto">
          <a:xfrm>
            <a:off x="1738911" y="82243"/>
            <a:ext cx="1893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dirty="0">
                <a:solidFill>
                  <a:srgbClr val="FF0000"/>
                </a:solidFill>
              </a:rPr>
              <a:t>microtubules</a:t>
            </a:r>
          </a:p>
        </p:txBody>
      </p:sp>
      <p:grpSp>
        <p:nvGrpSpPr>
          <p:cNvPr id="51213" name="Group 13"/>
          <p:cNvGrpSpPr/>
          <p:nvPr/>
        </p:nvGrpSpPr>
        <p:grpSpPr bwMode="auto">
          <a:xfrm>
            <a:off x="4635066" y="255897"/>
            <a:ext cx="3689043" cy="3254066"/>
            <a:chOff x="1326" y="2559"/>
            <a:chExt cx="1266" cy="1248"/>
          </a:xfrm>
        </p:grpSpPr>
        <p:pic>
          <p:nvPicPr>
            <p:cNvPr id="51214" name="Picture 14" descr="C:\Documents and Settings\WardY\My Documents\Jpegs for Confocal Pres\centrosome-green.jpg"/>
            <p:cNvPicPr>
              <a:picLocks noChangeAspect="1" noChangeArrowheads="1"/>
            </p:cNvPicPr>
            <p:nvPr/>
          </p:nvPicPr>
          <p:blipFill>
            <a:blip r:embed="rId5">
              <a:lum bright="12000" contrast="24000"/>
              <a:extLst>
                <a:ext uri="{28A0092B-C50C-407E-A947-70E740481C1C}">
                  <a14:useLocalDpi xmlns:a14="http://schemas.microsoft.com/office/drawing/2010/main" val="0"/>
                </a:ext>
              </a:extLst>
            </a:blip>
            <a:srcRect l="8809" t="4671" r="10277" b="7266"/>
            <a:stretch>
              <a:fillRect/>
            </a:stretch>
          </p:blipFill>
          <p:spPr bwMode="auto">
            <a:xfrm>
              <a:off x="1455" y="2673"/>
              <a:ext cx="992" cy="1018"/>
            </a:xfrm>
            <a:prstGeom prst="rect">
              <a:avLst/>
            </a:prstGeom>
            <a:noFill/>
            <a:extLst>
              <a:ext uri="{909E8E84-426E-40DD-AFC4-6F175D3DCCD1}">
                <a14:hiddenFill xmlns:a14="http://schemas.microsoft.com/office/drawing/2010/main">
                  <a:solidFill>
                    <a:srgbClr val="FFFFFF"/>
                  </a:solidFill>
                </a14:hiddenFill>
              </a:ext>
            </a:extLst>
          </p:spPr>
        </p:pic>
        <p:sp>
          <p:nvSpPr>
            <p:cNvPr id="51215" name="Rectangle 15"/>
            <p:cNvSpPr>
              <a:spLocks noChangeArrowheads="1"/>
            </p:cNvSpPr>
            <p:nvPr/>
          </p:nvSpPr>
          <p:spPr bwMode="auto">
            <a:xfrm>
              <a:off x="1326" y="2559"/>
              <a:ext cx="1266" cy="1248"/>
            </a:xfrm>
            <a:prstGeom prst="rect">
              <a:avLst/>
            </a:prstGeom>
            <a:noFill/>
            <a:ln w="12700">
              <a:solidFill>
                <a:schemeClr val="bg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51216" name="Text Box 16"/>
          <p:cNvSpPr txBox="1">
            <a:spLocks noChangeArrowheads="1"/>
          </p:cNvSpPr>
          <p:nvPr/>
        </p:nvSpPr>
        <p:spPr bwMode="auto">
          <a:xfrm>
            <a:off x="5436249" y="76947"/>
            <a:ext cx="1792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dirty="0">
                <a:solidFill>
                  <a:srgbClr val="75DD75"/>
                </a:solidFill>
              </a:rPr>
              <a:t>centrosomes</a:t>
            </a:r>
          </a:p>
        </p:txBody>
      </p:sp>
      <p:sp>
        <p:nvSpPr>
          <p:cNvPr id="51217" name="Text Box 17"/>
          <p:cNvSpPr txBox="1">
            <a:spLocks noChangeArrowheads="1"/>
          </p:cNvSpPr>
          <p:nvPr/>
        </p:nvSpPr>
        <p:spPr bwMode="auto">
          <a:xfrm>
            <a:off x="1295690" y="2622023"/>
            <a:ext cx="33393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800" b="1" dirty="0">
                <a:solidFill>
                  <a:srgbClr val="FFFF00"/>
                </a:solidFill>
              </a:rPr>
              <a:t>Anti-tubulin </a:t>
            </a:r>
            <a:r>
              <a:rPr lang="en-US" altLang="it-IT" sz="1800" b="1" dirty="0" err="1">
                <a:solidFill>
                  <a:srgbClr val="FFFF00"/>
                </a:solidFill>
              </a:rPr>
              <a:t>MoAb</a:t>
            </a:r>
            <a:endParaRPr lang="en-US" altLang="it-IT" sz="1800" b="1" dirty="0">
              <a:solidFill>
                <a:srgbClr val="FFFF00"/>
              </a:solidFill>
            </a:endParaRPr>
          </a:p>
          <a:p>
            <a:r>
              <a:rPr lang="en-US" altLang="it-IT" sz="1800" b="1" dirty="0">
                <a:solidFill>
                  <a:srgbClr val="FFFF00"/>
                </a:solidFill>
              </a:rPr>
              <a:t>Goat anti-mouse-Rhodamine</a:t>
            </a:r>
          </a:p>
        </p:txBody>
      </p:sp>
      <p:sp>
        <p:nvSpPr>
          <p:cNvPr id="51218" name="Text Box 18"/>
          <p:cNvSpPr txBox="1">
            <a:spLocks noChangeArrowheads="1"/>
          </p:cNvSpPr>
          <p:nvPr/>
        </p:nvSpPr>
        <p:spPr bwMode="auto">
          <a:xfrm>
            <a:off x="4981280" y="2622023"/>
            <a:ext cx="25955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800" b="1" dirty="0">
                <a:solidFill>
                  <a:srgbClr val="FFFF00"/>
                </a:solidFill>
              </a:rPr>
              <a:t>Anti-</a:t>
            </a:r>
            <a:r>
              <a:rPr lang="en-US" altLang="it-IT" sz="1800" b="1" dirty="0" err="1">
                <a:solidFill>
                  <a:srgbClr val="FFFF00"/>
                </a:solidFill>
              </a:rPr>
              <a:t>pericentrin</a:t>
            </a:r>
            <a:r>
              <a:rPr lang="en-US" altLang="it-IT" sz="1800" b="1" dirty="0">
                <a:solidFill>
                  <a:srgbClr val="FFFF00"/>
                </a:solidFill>
              </a:rPr>
              <a:t> </a:t>
            </a:r>
            <a:r>
              <a:rPr lang="en-US" altLang="it-IT" sz="1800" b="1" dirty="0" err="1">
                <a:solidFill>
                  <a:srgbClr val="FFFF00"/>
                </a:solidFill>
              </a:rPr>
              <a:t>PoAb</a:t>
            </a:r>
            <a:endParaRPr lang="en-US" altLang="it-IT" sz="1800" b="1" dirty="0">
              <a:solidFill>
                <a:srgbClr val="FFFF00"/>
              </a:solidFill>
            </a:endParaRPr>
          </a:p>
          <a:p>
            <a:r>
              <a:rPr lang="en-US" altLang="it-IT" sz="1800" b="1" dirty="0">
                <a:solidFill>
                  <a:srgbClr val="FFFF00"/>
                </a:solidFill>
              </a:rPr>
              <a:t>Goat anti-mouse-FITC</a:t>
            </a:r>
          </a:p>
        </p:txBody>
      </p:sp>
      <p:sp>
        <p:nvSpPr>
          <p:cNvPr id="51219" name="Text Box 19"/>
          <p:cNvSpPr txBox="1">
            <a:spLocks noChangeArrowheads="1"/>
          </p:cNvSpPr>
          <p:nvPr/>
        </p:nvSpPr>
        <p:spPr bwMode="auto">
          <a:xfrm>
            <a:off x="1483449" y="5869964"/>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800" b="1">
                <a:solidFill>
                  <a:srgbClr val="FFFF00"/>
                </a:solidFill>
              </a:rPr>
              <a:t>DAPI</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F:\YW-CD97\08-06-04\BETA-D-FA+SF-1.jpg"/>
          <p:cNvPicPr>
            <a:picLocks noChangeAspect="1" noChangeArrowheads="1"/>
          </p:cNvPicPr>
          <p:nvPr/>
        </p:nvPicPr>
        <p:blipFill>
          <a:blip r:embed="rId2">
            <a:lum bright="42000" contrast="66000"/>
            <a:extLst>
              <a:ext uri="{28A0092B-C50C-407E-A947-70E740481C1C}">
                <a14:useLocalDpi xmlns:a14="http://schemas.microsoft.com/office/drawing/2010/main" val="0"/>
              </a:ext>
            </a:extLst>
          </a:blip>
          <a:srcRect l="50476" b="50514"/>
          <a:stretch>
            <a:fillRect/>
          </a:stretch>
        </p:blipFill>
        <p:spPr bwMode="auto">
          <a:xfrm>
            <a:off x="4876800" y="990600"/>
            <a:ext cx="3962400" cy="4146550"/>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3" descr="F:\YW-CD97\08-06-04\BETA-D-FA+SF-1.jpg"/>
          <p:cNvPicPr>
            <a:picLocks noChangeAspect="1" noChangeArrowheads="1"/>
          </p:cNvPicPr>
          <p:nvPr/>
        </p:nvPicPr>
        <p:blipFill>
          <a:blip r:embed="rId2">
            <a:lum bright="12000" contrast="48000"/>
            <a:extLst>
              <a:ext uri="{28A0092B-C50C-407E-A947-70E740481C1C}">
                <a14:useLocalDpi xmlns:a14="http://schemas.microsoft.com/office/drawing/2010/main" val="0"/>
              </a:ext>
            </a:extLst>
          </a:blip>
          <a:srcRect r="50119" b="50514"/>
          <a:stretch>
            <a:fillRect/>
          </a:stretch>
        </p:blipFill>
        <p:spPr bwMode="auto">
          <a:xfrm>
            <a:off x="366713" y="1000125"/>
            <a:ext cx="3990975" cy="4146550"/>
          </a:xfrm>
          <a:prstGeom prst="rect">
            <a:avLst/>
          </a:prstGeom>
          <a:noFill/>
          <a:extLst>
            <a:ext uri="{909E8E84-426E-40DD-AFC4-6F175D3DCCD1}">
              <a14:hiddenFill xmlns:a14="http://schemas.microsoft.com/office/drawing/2010/main">
                <a:solidFill>
                  <a:srgbClr val="FFFFFF"/>
                </a:solidFill>
              </a14:hiddenFill>
            </a:ext>
          </a:extLst>
        </p:spPr>
      </p:pic>
      <p:sp>
        <p:nvSpPr>
          <p:cNvPr id="52228" name="Text Box 4"/>
          <p:cNvSpPr txBox="1">
            <a:spLocks noChangeArrowheads="1"/>
          </p:cNvSpPr>
          <p:nvPr/>
        </p:nvSpPr>
        <p:spPr bwMode="auto">
          <a:xfrm>
            <a:off x="5299075" y="5341938"/>
            <a:ext cx="29670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solidFill>
                  <a:schemeClr val="bg1"/>
                </a:solidFill>
              </a:rPr>
              <a:t>Anti-vinculin MoAb</a:t>
            </a:r>
          </a:p>
          <a:p>
            <a:r>
              <a:rPr lang="en-US" altLang="it-IT">
                <a:solidFill>
                  <a:schemeClr val="bg1"/>
                </a:solidFill>
              </a:rPr>
              <a:t>Goat anti-mouse-FITC</a:t>
            </a:r>
          </a:p>
        </p:txBody>
      </p:sp>
      <p:sp>
        <p:nvSpPr>
          <p:cNvPr id="52229" name="Text Box 5"/>
          <p:cNvSpPr txBox="1">
            <a:spLocks noChangeArrowheads="1"/>
          </p:cNvSpPr>
          <p:nvPr/>
        </p:nvSpPr>
        <p:spPr bwMode="auto">
          <a:xfrm>
            <a:off x="800100" y="5548313"/>
            <a:ext cx="294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solidFill>
                  <a:schemeClr val="bg1"/>
                </a:solidFill>
              </a:rPr>
              <a:t>Rhodamine-Phalloidin</a:t>
            </a:r>
          </a:p>
        </p:txBody>
      </p:sp>
      <p:sp>
        <p:nvSpPr>
          <p:cNvPr id="52230" name="Text Box 6"/>
          <p:cNvSpPr txBox="1">
            <a:spLocks noChangeArrowheads="1"/>
          </p:cNvSpPr>
          <p:nvPr/>
        </p:nvSpPr>
        <p:spPr bwMode="auto">
          <a:xfrm>
            <a:off x="1452563" y="257175"/>
            <a:ext cx="1868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a:solidFill>
                  <a:srgbClr val="FF0000"/>
                </a:solidFill>
              </a:rPr>
              <a:t>Stress Fibers</a:t>
            </a:r>
          </a:p>
        </p:txBody>
      </p:sp>
      <p:sp>
        <p:nvSpPr>
          <p:cNvPr id="52231" name="Text Box 7"/>
          <p:cNvSpPr txBox="1">
            <a:spLocks noChangeArrowheads="1"/>
          </p:cNvSpPr>
          <p:nvPr/>
        </p:nvSpPr>
        <p:spPr bwMode="auto">
          <a:xfrm>
            <a:off x="5867400" y="257175"/>
            <a:ext cx="2309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a:solidFill>
                  <a:srgbClr val="75DD75"/>
                </a:solidFill>
              </a:rPr>
              <a:t>Focal Adhesions</a:t>
            </a:r>
          </a:p>
        </p:txBody>
      </p:sp>
      <p:sp>
        <p:nvSpPr>
          <p:cNvPr id="52232" name="Rectangle 8"/>
          <p:cNvSpPr>
            <a:spLocks noChangeArrowheads="1"/>
          </p:cNvSpPr>
          <p:nvPr/>
        </p:nvSpPr>
        <p:spPr bwMode="auto">
          <a:xfrm>
            <a:off x="323850" y="942975"/>
            <a:ext cx="4033838" cy="4214813"/>
          </a:xfrm>
          <a:prstGeom prst="rect">
            <a:avLst/>
          </a:prstGeom>
          <a:noFill/>
          <a:ln w="12700">
            <a:solidFill>
              <a:schemeClr val="bg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2233" name="Rectangle 9"/>
          <p:cNvSpPr>
            <a:spLocks noChangeArrowheads="1"/>
          </p:cNvSpPr>
          <p:nvPr/>
        </p:nvSpPr>
        <p:spPr bwMode="auto">
          <a:xfrm>
            <a:off x="4833938" y="923925"/>
            <a:ext cx="4033837" cy="4214813"/>
          </a:xfrm>
          <a:prstGeom prst="rect">
            <a:avLst/>
          </a:prstGeom>
          <a:noFill/>
          <a:ln w="12700">
            <a:solidFill>
              <a:schemeClr val="bg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9A3E94F-50F7-443B-8C74-F5983B0DEA3C}" type="slidenum">
              <a:rPr lang="en-US" altLang="it-IT" smtClean="0"/>
              <a:t>73</a:t>
            </a:fld>
            <a:endParaRPr lang="en-US" altLang="it-IT"/>
          </a:p>
        </p:txBody>
      </p:sp>
      <p:pic>
        <p:nvPicPr>
          <p:cNvPr id="4" name="Immagine 3"/>
          <p:cNvPicPr>
            <a:picLocks noChangeAspect="1"/>
          </p:cNvPicPr>
          <p:nvPr/>
        </p:nvPicPr>
        <p:blipFill rotWithShape="1">
          <a:blip r:embed="rId2"/>
          <a:srcRect l="27858" t="39622" r="13386" b="54668"/>
          <a:stretch>
            <a:fillRect/>
          </a:stretch>
        </p:blipFill>
        <p:spPr>
          <a:xfrm>
            <a:off x="179512" y="181338"/>
            <a:ext cx="8820472" cy="482190"/>
          </a:xfrm>
          <a:prstGeom prst="rect">
            <a:avLst/>
          </a:prstGeom>
        </p:spPr>
      </p:pic>
      <p:pic>
        <p:nvPicPr>
          <p:cNvPr id="5" name="Immagine 4"/>
          <p:cNvPicPr>
            <a:picLocks noChangeAspect="1"/>
          </p:cNvPicPr>
          <p:nvPr/>
        </p:nvPicPr>
        <p:blipFill rotWithShape="1">
          <a:blip r:embed="rId2"/>
          <a:srcRect l="31066" t="45098" r="58854" b="6198"/>
          <a:stretch>
            <a:fillRect/>
          </a:stretch>
        </p:blipFill>
        <p:spPr>
          <a:xfrm>
            <a:off x="179512" y="854110"/>
            <a:ext cx="2160240" cy="5870693"/>
          </a:xfrm>
          <a:prstGeom prst="rect">
            <a:avLst/>
          </a:prstGeom>
        </p:spPr>
      </p:pic>
      <p:pic>
        <p:nvPicPr>
          <p:cNvPr id="6" name="Immagine 5"/>
          <p:cNvPicPr>
            <a:picLocks noChangeAspect="1"/>
          </p:cNvPicPr>
          <p:nvPr/>
        </p:nvPicPr>
        <p:blipFill rotWithShape="1">
          <a:blip r:embed="rId2"/>
          <a:srcRect l="46253" t="44524" r="45499" b="6198"/>
          <a:stretch>
            <a:fillRect/>
          </a:stretch>
        </p:blipFill>
        <p:spPr>
          <a:xfrm>
            <a:off x="2667000" y="806676"/>
            <a:ext cx="1760984" cy="5918127"/>
          </a:xfrm>
          <a:prstGeom prst="rect">
            <a:avLst/>
          </a:prstGeom>
        </p:spPr>
      </p:pic>
      <p:pic>
        <p:nvPicPr>
          <p:cNvPr id="8" name="Immagine 7"/>
          <p:cNvPicPr>
            <a:picLocks noChangeAspect="1"/>
          </p:cNvPicPr>
          <p:nvPr/>
        </p:nvPicPr>
        <p:blipFill rotWithShape="1">
          <a:blip r:embed="rId2"/>
          <a:srcRect l="73288" t="39622" r="13386" b="22674"/>
          <a:stretch>
            <a:fillRect/>
          </a:stretch>
        </p:blipFill>
        <p:spPr>
          <a:xfrm>
            <a:off x="6619382" y="1146486"/>
            <a:ext cx="2492675" cy="3967093"/>
          </a:xfrm>
          <a:prstGeom prst="rect">
            <a:avLst/>
          </a:prstGeom>
        </p:spPr>
      </p:pic>
      <p:pic>
        <p:nvPicPr>
          <p:cNvPr id="7" name="Immagine 6"/>
          <p:cNvPicPr>
            <a:picLocks noChangeAspect="1"/>
          </p:cNvPicPr>
          <p:nvPr/>
        </p:nvPicPr>
        <p:blipFill rotWithShape="1">
          <a:blip r:embed="rId2"/>
          <a:srcRect l="59724" t="45324" r="29071" b="7428"/>
          <a:stretch>
            <a:fillRect/>
          </a:stretch>
        </p:blipFill>
        <p:spPr>
          <a:xfrm>
            <a:off x="4662402" y="924176"/>
            <a:ext cx="2337050" cy="5542701"/>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CA132D7E-AD52-4E26-90DA-C2E40CFB8E4E}" type="slidenum">
              <a:rPr lang="en-US" altLang="it-IT" smtClean="0"/>
              <a:t>74</a:t>
            </a:fld>
            <a:endParaRPr lang="en-US" altLang="it-IT"/>
          </a:p>
        </p:txBody>
      </p:sp>
      <p:sp>
        <p:nvSpPr>
          <p:cNvPr id="3" name="Rettangolo 2"/>
          <p:cNvSpPr/>
          <p:nvPr/>
        </p:nvSpPr>
        <p:spPr>
          <a:xfrm>
            <a:off x="395536" y="404664"/>
            <a:ext cx="8352928" cy="2000548"/>
          </a:xfrm>
          <a:prstGeom prst="rect">
            <a:avLst/>
          </a:prstGeom>
        </p:spPr>
        <p:txBody>
          <a:bodyPr wrap="square">
            <a:spAutoFit/>
          </a:bodyPr>
          <a:lstStyle/>
          <a:p>
            <a:r>
              <a:rPr lang="en-US" b="1" dirty="0" err="1">
                <a:solidFill>
                  <a:srgbClr val="333333"/>
                </a:solidFill>
                <a:cs typeface="Arial" panose="020B0604020202020204" pitchFamily="34" charset="0"/>
              </a:rPr>
              <a:t>MitoTracker</a:t>
            </a:r>
            <a:r>
              <a:rPr lang="en-US" b="1" dirty="0">
                <a:solidFill>
                  <a:srgbClr val="333333"/>
                </a:solidFill>
                <a:cs typeface="Arial" panose="020B0604020202020204" pitchFamily="34" charset="0"/>
              </a:rPr>
              <a:t>® probes for live cells</a:t>
            </a:r>
          </a:p>
          <a:p>
            <a:endParaRPr lang="en-US" sz="2000" b="1" dirty="0">
              <a:solidFill>
                <a:srgbClr val="333333"/>
              </a:solidFill>
              <a:cs typeface="Arial" panose="020B0604020202020204" pitchFamily="34" charset="0"/>
            </a:endParaRPr>
          </a:p>
          <a:p>
            <a:r>
              <a:rPr lang="en-US" sz="2000" dirty="0" err="1">
                <a:solidFill>
                  <a:srgbClr val="333333"/>
                </a:solidFill>
                <a:cs typeface="Arial" panose="020B0604020202020204" pitchFamily="34" charset="0"/>
              </a:rPr>
              <a:t>MitoTracker</a:t>
            </a:r>
            <a:r>
              <a:rPr lang="en-US" sz="2000" dirty="0">
                <a:solidFill>
                  <a:srgbClr val="333333"/>
                </a:solidFill>
                <a:cs typeface="Arial" panose="020B0604020202020204" pitchFamily="34" charset="0"/>
              </a:rPr>
              <a:t>® probes are cationic dyes that are </a:t>
            </a:r>
            <a:r>
              <a:rPr lang="en-US" sz="2000" b="1" dirty="0">
                <a:solidFill>
                  <a:srgbClr val="333333"/>
                </a:solidFill>
                <a:cs typeface="Arial" panose="020B0604020202020204" pitchFamily="34" charset="0"/>
              </a:rPr>
              <a:t>selectively sequestered by mitochondria in live cells</a:t>
            </a:r>
            <a:r>
              <a:rPr lang="en-US" sz="2000" dirty="0">
                <a:solidFill>
                  <a:srgbClr val="333333"/>
                </a:solidFill>
                <a:cs typeface="Arial" panose="020B0604020202020204" pitchFamily="34" charset="0"/>
              </a:rPr>
              <a:t> because of their charge—like other mitochondrial dyes, they depend on the membrane potential for loading </a:t>
            </a:r>
            <a:endParaRPr lang="en-US" sz="2000" b="0" i="0" dirty="0">
              <a:solidFill>
                <a:srgbClr val="333333"/>
              </a:solidFill>
              <a:effectLst/>
              <a:cs typeface="Arial" panose="020B0604020202020204" pitchFamily="34" charset="0"/>
            </a:endParaRPr>
          </a:p>
        </p:txBody>
      </p:sp>
      <p:pic>
        <p:nvPicPr>
          <p:cNvPr id="13314" name="Picture 2" descr="MitoTracker® Green F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224064"/>
            <a:ext cx="3313044" cy="302433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64514ADB-D3AF-A460-1C7F-C4A64B72DB5A}"/>
              </a:ext>
            </a:extLst>
          </p:cNvPr>
          <p:cNvPicPr>
            <a:picLocks noChangeAspect="1"/>
          </p:cNvPicPr>
          <p:nvPr/>
        </p:nvPicPr>
        <p:blipFill>
          <a:blip r:embed="rId3"/>
          <a:stretch>
            <a:fillRect/>
          </a:stretch>
        </p:blipFill>
        <p:spPr>
          <a:xfrm>
            <a:off x="4283968" y="3139171"/>
            <a:ext cx="4352921" cy="3109229"/>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17805" y="260648"/>
            <a:ext cx="8841740" cy="3231654"/>
          </a:xfrm>
          <a:prstGeom prst="rect">
            <a:avLst/>
          </a:prstGeom>
          <a:noFill/>
        </p:spPr>
        <p:txBody>
          <a:bodyPr wrap="square" rtlCol="0" anchor="t">
            <a:spAutoFit/>
          </a:bodyPr>
          <a:lstStyle/>
          <a:p>
            <a:r>
              <a:rPr lang="en-US" sz="2000" b="1" dirty="0" err="1"/>
              <a:t>MitoTracker</a:t>
            </a:r>
            <a:r>
              <a:rPr lang="en-US" sz="2000" b="1" dirty="0"/>
              <a:t> </a:t>
            </a:r>
            <a:r>
              <a:rPr lang="en-US" sz="2000" dirty="0"/>
              <a:t>dyes are  cationic fluorophores that </a:t>
            </a:r>
            <a:r>
              <a:rPr lang="en-US" sz="2000" b="1" dirty="0"/>
              <a:t>accumulate </a:t>
            </a:r>
            <a:r>
              <a:rPr lang="en-US" sz="2000" b="1" dirty="0" err="1"/>
              <a:t>electrophoretically</a:t>
            </a:r>
            <a:r>
              <a:rPr lang="en-US" sz="2000" b="1" dirty="0"/>
              <a:t> into mitochondria in response to the highly negative mitochondrial membrane potential</a:t>
            </a:r>
            <a:r>
              <a:rPr lang="en-US" sz="2000" dirty="0"/>
              <a:t>. </a:t>
            </a:r>
          </a:p>
          <a:p>
            <a:endParaRPr lang="en-US" sz="2000" dirty="0"/>
          </a:p>
          <a:p>
            <a:r>
              <a:rPr lang="en-US" sz="2000" dirty="0"/>
              <a:t>However, unlike rhodamine </a:t>
            </a:r>
            <a:r>
              <a:rPr lang="en-US" sz="2000" dirty="0" err="1"/>
              <a:t>MitoTracker</a:t>
            </a:r>
            <a:r>
              <a:rPr lang="en-US" sz="2000" dirty="0"/>
              <a:t> dyes possess a reactive chloromethyl group that forms </a:t>
            </a:r>
            <a:r>
              <a:rPr lang="en-US" sz="2000" b="1" dirty="0"/>
              <a:t>a covalent bond with thiols on proteins and peptides, which </a:t>
            </a:r>
            <a:r>
              <a:rPr lang="en-US" sz="2000" b="1" u="sng" dirty="0"/>
              <a:t>traps </a:t>
            </a:r>
            <a:r>
              <a:rPr lang="en-US" sz="2000" b="1" u="sng" dirty="0" err="1"/>
              <a:t>MitoTracker</a:t>
            </a:r>
            <a:r>
              <a:rPr lang="en-US" sz="2000" b="1" u="sng" dirty="0"/>
              <a:t> dyes within mitochondria</a:t>
            </a:r>
            <a:r>
              <a:rPr lang="en-US" b="1" u="sng" dirty="0"/>
              <a:t>. </a:t>
            </a:r>
          </a:p>
          <a:p>
            <a:endParaRPr lang="en-US" sz="2000" b="1" dirty="0"/>
          </a:p>
          <a:p>
            <a:r>
              <a:rPr lang="en-US" sz="2000" dirty="0"/>
              <a:t>Two of the more popular probes are </a:t>
            </a:r>
            <a:r>
              <a:rPr lang="en-US" sz="2000" dirty="0" err="1"/>
              <a:t>MitoTracker</a:t>
            </a:r>
            <a:r>
              <a:rPr lang="en-US" sz="2000" dirty="0"/>
              <a:t>® Deep Red and </a:t>
            </a:r>
            <a:r>
              <a:rPr lang="en-US" sz="2000" dirty="0" err="1"/>
              <a:t>MitoTracker</a:t>
            </a:r>
            <a:r>
              <a:rPr lang="en-US" sz="2000" dirty="0"/>
              <a:t>® Green. </a:t>
            </a:r>
          </a:p>
        </p:txBody>
      </p:sp>
      <p:pic>
        <p:nvPicPr>
          <p:cNvPr id="101" name="Picture 100"/>
          <p:cNvPicPr/>
          <p:nvPr/>
        </p:nvPicPr>
        <p:blipFill>
          <a:blip r:embed="rId2"/>
          <a:stretch>
            <a:fillRect/>
          </a:stretch>
        </p:blipFill>
        <p:spPr>
          <a:xfrm>
            <a:off x="302895" y="3724910"/>
            <a:ext cx="4130675" cy="2823845"/>
          </a:xfrm>
          <a:prstGeom prst="rect">
            <a:avLst/>
          </a:prstGeom>
          <a:noFill/>
          <a:ln w="9525">
            <a:noFill/>
          </a:ln>
        </p:spPr>
      </p:pic>
      <p:pic>
        <p:nvPicPr>
          <p:cNvPr id="102" name="Picture 101"/>
          <p:cNvPicPr/>
          <p:nvPr/>
        </p:nvPicPr>
        <p:blipFill>
          <a:blip r:embed="rId3"/>
          <a:stretch>
            <a:fillRect/>
          </a:stretch>
        </p:blipFill>
        <p:spPr>
          <a:xfrm>
            <a:off x="4509770" y="3623945"/>
            <a:ext cx="4187825" cy="3025775"/>
          </a:xfrm>
          <a:prstGeom prst="rect">
            <a:avLst/>
          </a:prstGeom>
          <a:noFill/>
          <a:ln w="9525">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CA132D7E-AD52-4E26-90DA-C2E40CFB8E4E}" type="slidenum">
              <a:rPr lang="en-US" altLang="it-IT" smtClean="0"/>
              <a:t>76</a:t>
            </a:fld>
            <a:endParaRPr lang="en-US" altLang="it-IT"/>
          </a:p>
        </p:txBody>
      </p:sp>
      <p:sp>
        <p:nvSpPr>
          <p:cNvPr id="3" name="Rettangolo 2"/>
          <p:cNvSpPr/>
          <p:nvPr/>
        </p:nvSpPr>
        <p:spPr>
          <a:xfrm>
            <a:off x="251520" y="260648"/>
            <a:ext cx="8712968" cy="1446550"/>
          </a:xfrm>
          <a:prstGeom prst="rect">
            <a:avLst/>
          </a:prstGeom>
        </p:spPr>
        <p:txBody>
          <a:bodyPr wrap="square">
            <a:spAutoFit/>
          </a:bodyPr>
          <a:lstStyle/>
          <a:p>
            <a:r>
              <a:rPr lang="en-US" b="1" dirty="0" err="1">
                <a:cs typeface="Arial" panose="020B0604020202020204" pitchFamily="34" charset="0"/>
              </a:rPr>
              <a:t>CellLight</a:t>
            </a:r>
            <a:r>
              <a:rPr lang="en-US" b="1" dirty="0">
                <a:cs typeface="Arial" panose="020B0604020202020204" pitchFamily="34" charset="0"/>
              </a:rPr>
              <a:t>® reagents for Golgi complex</a:t>
            </a:r>
          </a:p>
          <a:p>
            <a:endParaRPr lang="en-US" b="1" dirty="0">
              <a:cs typeface="Arial" panose="020B0604020202020204" pitchFamily="34" charset="0"/>
            </a:endParaRPr>
          </a:p>
          <a:p>
            <a:r>
              <a:rPr lang="en-US" sz="2000" dirty="0">
                <a:cs typeface="Arial" panose="020B0604020202020204" pitchFamily="34" charset="0"/>
              </a:rPr>
              <a:t>Use </a:t>
            </a:r>
            <a:r>
              <a:rPr lang="en-US" sz="2000" dirty="0" err="1">
                <a:cs typeface="Arial" panose="020B0604020202020204" pitchFamily="34" charset="0"/>
              </a:rPr>
              <a:t>CellLight</a:t>
            </a:r>
            <a:r>
              <a:rPr lang="en-US" sz="2000" dirty="0">
                <a:cs typeface="Arial" panose="020B0604020202020204" pitchFamily="34" charset="0"/>
              </a:rPr>
              <a:t>® reagents when you want to label the Golgi complex in live cells to follow the dynamics of intracellular behavior.</a:t>
            </a:r>
          </a:p>
        </p:txBody>
      </p:sp>
      <p:pic>
        <p:nvPicPr>
          <p:cNvPr id="14338" name="Picture 2" descr="CellLight® reag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3" y="2830706"/>
            <a:ext cx="4765748" cy="3669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Documents and Settings\WardY\My Documents\Jpeg images\jane1.jpg"/>
          <p:cNvPicPr>
            <a:picLocks noChangeAspect="1" noChangeArrowheads="1"/>
          </p:cNvPicPr>
          <p:nvPr/>
        </p:nvPicPr>
        <p:blipFill>
          <a:blip r:embed="rId2">
            <a:lum bright="24000" contras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220" name="Text Box 4"/>
          <p:cNvSpPr txBox="1">
            <a:spLocks noChangeArrowheads="1"/>
          </p:cNvSpPr>
          <p:nvPr/>
        </p:nvSpPr>
        <p:spPr bwMode="auto">
          <a:xfrm>
            <a:off x="0" y="0"/>
            <a:ext cx="3441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800" b="1">
                <a:solidFill>
                  <a:schemeClr val="bg1"/>
                </a:solidFill>
              </a:rPr>
              <a:t>MitoTracker-Orange CMTMRos</a:t>
            </a:r>
          </a:p>
        </p:txBody>
      </p:sp>
      <p:sp>
        <p:nvSpPr>
          <p:cNvPr id="9221" name="Text Box 5"/>
          <p:cNvSpPr txBox="1">
            <a:spLocks noChangeArrowheads="1"/>
          </p:cNvSpPr>
          <p:nvPr/>
        </p:nvSpPr>
        <p:spPr bwMode="auto">
          <a:xfrm>
            <a:off x="4800600" y="0"/>
            <a:ext cx="390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800" b="1">
                <a:solidFill>
                  <a:schemeClr val="bg1"/>
                </a:solidFill>
              </a:rPr>
              <a:t>4’,6-diamidino-2-phenylindole (DAPI)</a:t>
            </a:r>
          </a:p>
        </p:txBody>
      </p:sp>
      <p:sp>
        <p:nvSpPr>
          <p:cNvPr id="9222" name="Rectangle 6"/>
          <p:cNvSpPr>
            <a:spLocks noGrp="1" noChangeArrowheads="1"/>
          </p:cNvSpPr>
          <p:nvPr>
            <p:ph type="title" idx="4294967295"/>
          </p:nvPr>
        </p:nvSpPr>
        <p:spPr/>
        <p:txBody>
          <a:bodyPr/>
          <a:lstStyle/>
          <a:p>
            <a:r>
              <a:rPr lang="en-US" altLang="it-IT"/>
              <a:t>4</a:t>
            </a:r>
          </a:p>
        </p:txBody>
      </p:sp>
      <p:sp>
        <p:nvSpPr>
          <p:cNvPr id="9224" name="Text Box 8"/>
          <p:cNvSpPr txBox="1">
            <a:spLocks noChangeArrowheads="1"/>
          </p:cNvSpPr>
          <p:nvPr/>
        </p:nvSpPr>
        <p:spPr bwMode="auto">
          <a:xfrm>
            <a:off x="0" y="3657600"/>
            <a:ext cx="283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800" b="1">
                <a:solidFill>
                  <a:schemeClr val="bg1"/>
                </a:solidFill>
              </a:rPr>
              <a:t>TRAP1 Mouse Monoclonal</a:t>
            </a:r>
          </a:p>
          <a:p>
            <a:r>
              <a:rPr lang="en-US" altLang="it-IT" sz="1800" b="1">
                <a:solidFill>
                  <a:schemeClr val="bg1"/>
                </a:solidFill>
              </a:rPr>
              <a:t>+ Goat anti-Mouse-FITC</a:t>
            </a:r>
          </a:p>
        </p:txBody>
      </p:sp>
      <p:sp>
        <p:nvSpPr>
          <p:cNvPr id="9226" name="Text Box 10"/>
          <p:cNvSpPr txBox="1">
            <a:spLocks noChangeArrowheads="1"/>
          </p:cNvSpPr>
          <p:nvPr/>
        </p:nvSpPr>
        <p:spPr bwMode="auto">
          <a:xfrm>
            <a:off x="7078663" y="6521450"/>
            <a:ext cx="20653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600" b="1">
                <a:solidFill>
                  <a:schemeClr val="bg1"/>
                </a:solidFill>
              </a:rPr>
              <a:t>Felts et al., JBC, 2000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CA132D7E-AD52-4E26-90DA-C2E40CFB8E4E}" type="slidenum">
              <a:rPr lang="en-US" altLang="it-IT" smtClean="0"/>
              <a:t>78</a:t>
            </a:fld>
            <a:endParaRPr lang="en-US" altLang="it-IT"/>
          </a:p>
        </p:txBody>
      </p:sp>
      <p:pic>
        <p:nvPicPr>
          <p:cNvPr id="4" name="Immagine 3"/>
          <p:cNvPicPr>
            <a:picLocks noChangeAspect="1"/>
          </p:cNvPicPr>
          <p:nvPr/>
        </p:nvPicPr>
        <p:blipFill rotWithShape="1">
          <a:blip r:embed="rId2"/>
          <a:srcRect l="1176" t="5201" r="17714" b="10800"/>
          <a:stretch>
            <a:fillRect/>
          </a:stretch>
        </p:blipFill>
        <p:spPr>
          <a:xfrm>
            <a:off x="863588" y="692696"/>
            <a:ext cx="7416824" cy="43204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152400"/>
            <a:ext cx="8477250" cy="1143000"/>
          </a:xfrm>
        </p:spPr>
        <p:txBody>
          <a:bodyPr/>
          <a:lstStyle/>
          <a:p>
            <a:pPr eaLnBrk="1" hangingPunct="1"/>
            <a:r>
              <a:rPr lang="en-US" altLang="it-IT" sz="3200" dirty="0" err="1">
                <a:latin typeface="Arial Narrow" panose="020B0606020202030204" pitchFamily="34" charset="0"/>
              </a:rPr>
              <a:t>Gonyaulax</a:t>
            </a:r>
            <a:r>
              <a:rPr lang="en-US" altLang="it-IT" sz="3200" dirty="0">
                <a:latin typeface="Arial Narrow" panose="020B0606020202030204" pitchFamily="34" charset="0"/>
              </a:rPr>
              <a:t>: luciferin fluorescence in </a:t>
            </a:r>
            <a:r>
              <a:rPr lang="en-US" altLang="it-IT" sz="3200" dirty="0" err="1">
                <a:latin typeface="Arial Narrow" panose="020B0606020202030204" pitchFamily="34" charset="0"/>
              </a:rPr>
              <a:t>scintillons</a:t>
            </a:r>
            <a:endParaRPr lang="en-US" altLang="it-IT" sz="3200" dirty="0">
              <a:latin typeface="Arial Narrow" panose="020B0606020202030204" pitchFamily="34"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83820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6"/>
          <p:cNvSpPr>
            <a:spLocks noChangeArrowheads="1"/>
          </p:cNvSpPr>
          <p:nvPr/>
        </p:nvSpPr>
        <p:spPr bwMode="auto">
          <a:xfrm>
            <a:off x="3352800" y="1295400"/>
            <a:ext cx="11334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3200">
                <a:solidFill>
                  <a:schemeClr val="bg1"/>
                </a:solidFill>
              </a:rPr>
              <a:t>Night</a:t>
            </a:r>
          </a:p>
        </p:txBody>
      </p:sp>
      <p:sp>
        <p:nvSpPr>
          <p:cNvPr id="9221" name="Rectangle 7"/>
          <p:cNvSpPr>
            <a:spLocks noChangeArrowheads="1"/>
          </p:cNvSpPr>
          <p:nvPr/>
        </p:nvSpPr>
        <p:spPr bwMode="auto">
          <a:xfrm>
            <a:off x="7696200" y="1295400"/>
            <a:ext cx="9064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3200">
                <a:solidFill>
                  <a:schemeClr val="bg1"/>
                </a:solidFill>
              </a:rPr>
              <a:t>Day</a:t>
            </a:r>
          </a:p>
        </p:txBody>
      </p:sp>
      <p:sp>
        <p:nvSpPr>
          <p:cNvPr id="9222" name="Segnaposto numero diapositiva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34CFDE8-42D4-4A8B-900D-FA94BA8B74EB}" type="slidenum">
              <a:rPr lang="en-US" altLang="it-IT" sz="1400"/>
              <a:t>8</a:t>
            </a:fld>
            <a:endParaRPr lang="en-US" altLang="it-IT" sz="1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3">
            <a:extLst>
              <a:ext uri="{28A0092B-C50C-407E-A947-70E740481C1C}">
                <a14:useLocalDpi xmlns:a14="http://schemas.microsoft.com/office/drawing/2010/main" val="0"/>
              </a:ext>
            </a:extLst>
          </a:blip>
          <a:srcRect t="6541"/>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5"/>
          <p:cNvSpPr>
            <a:spLocks noGrp="1" noChangeArrowheads="1"/>
          </p:cNvSpPr>
          <p:nvPr>
            <p:ph type="ctrTitle"/>
          </p:nvPr>
        </p:nvSpPr>
        <p:spPr>
          <a:xfrm>
            <a:off x="838200" y="152400"/>
            <a:ext cx="7772400" cy="1143000"/>
          </a:xfrm>
        </p:spPr>
        <p:txBody>
          <a:bodyPr/>
          <a:lstStyle/>
          <a:p>
            <a:pPr eaLnBrk="1" hangingPunct="1"/>
            <a:r>
              <a:rPr lang="en-US" altLang="it-IT" sz="3200" dirty="0">
                <a:latin typeface="Cambria" panose="02040503050406030204" pitchFamily="18" charset="0"/>
              </a:rPr>
              <a:t>Flashlight fish, Gulf of Aqaba</a:t>
            </a:r>
          </a:p>
        </p:txBody>
      </p:sp>
      <p:sp>
        <p:nvSpPr>
          <p:cNvPr id="10244" name="Segnaposto numero diapositiva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AB78CCF-DC9C-4042-800A-D2B601ACC4DF}" type="slidenum">
              <a:rPr lang="en-US" altLang="it-IT" sz="1400"/>
              <a:t>9</a:t>
            </a:fld>
            <a:endParaRPr lang="en-US" altLang="it-IT" sz="1400"/>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1368</Words>
  <Application>Microsoft Office PowerPoint</Application>
  <PresentationFormat>Presentazione su schermo (4:3)</PresentationFormat>
  <Paragraphs>410</Paragraphs>
  <Slides>78</Slides>
  <Notes>35</Notes>
  <HiddenSlides>0</HiddenSlides>
  <MMClips>0</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2</vt:i4>
      </vt:variant>
      <vt:variant>
        <vt:lpstr>Titoli diapositive</vt:lpstr>
      </vt:variant>
      <vt:variant>
        <vt:i4>78</vt:i4>
      </vt:variant>
    </vt:vector>
  </HeadingPairs>
  <TitlesOfParts>
    <vt:vector size="90" baseType="lpstr">
      <vt:lpstr>Arial</vt:lpstr>
      <vt:lpstr>Arial Narrow</vt:lpstr>
      <vt:lpstr>Calibri</vt:lpstr>
      <vt:lpstr>Cambria</vt:lpstr>
      <vt:lpstr>Comic Sans MS</vt:lpstr>
      <vt:lpstr>Helvetica</vt:lpstr>
      <vt:lpstr>hero-new</vt:lpstr>
      <vt:lpstr>inherit</vt:lpstr>
      <vt:lpstr>Monotype Sorts</vt:lpstr>
      <vt:lpstr>Blank Presentation</vt:lpstr>
      <vt:lpstr>Fotografia di Photo Editor </vt:lpstr>
      <vt:lpstr>ClipArt</vt:lpstr>
      <vt:lpstr>Bioluminescence, fluorescence and fluorescent proteins</vt:lpstr>
      <vt:lpstr>Presentazione standard di PowerPoint</vt:lpstr>
      <vt:lpstr>Diversi tipi di LUMINESCENZA</vt:lpstr>
      <vt:lpstr>Diversi tipi di LUMINESCENZA</vt:lpstr>
      <vt:lpstr>Diversi tipi di LUMINESCENZA</vt:lpstr>
      <vt:lpstr>Diversi tipi di LUMINESCENZA</vt:lpstr>
      <vt:lpstr>Presentazione standard di PowerPoint</vt:lpstr>
      <vt:lpstr>Gonyaulax: luciferin fluorescence in scintillons</vt:lpstr>
      <vt:lpstr>Flashlight fish, Gulf of Aqaba</vt:lpstr>
      <vt:lpstr>Flashlight fish in aquarium</vt:lpstr>
      <vt:lpstr>Presentazione standard di PowerPoint</vt:lpstr>
      <vt:lpstr>Presentazione standard di PowerPoint</vt:lpstr>
      <vt:lpstr>Biofluorescence in Sharks Fluorescent shark</vt:lpstr>
      <vt:lpstr>Fluorescent gelatinous Zooplankton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Shrimp scaring a fish</vt:lpstr>
      <vt:lpstr>Presentazione standard di PowerPoint</vt:lpstr>
      <vt:lpstr>Presentazione standard di PowerPoint</vt:lpstr>
      <vt:lpstr>Presentazione standard di PowerPoint</vt:lpstr>
      <vt:lpstr>Presentazione standard di PowerPoint</vt:lpstr>
      <vt:lpstr>Bioluminescent worms</vt:lpstr>
      <vt:lpstr>Presentazione standard di PowerPoint</vt:lpstr>
      <vt:lpstr>Firefly superfamily</vt:lpstr>
      <vt:lpstr>History</vt:lpstr>
      <vt:lpstr>Bioluminescent species</vt:lpstr>
      <vt:lpstr>Presentazione standard di PowerPoint</vt:lpstr>
      <vt:lpstr>Diversi tipi di LUMINESCENZA</vt:lpstr>
      <vt:lpstr>Presentazione standard di PowerPoint</vt:lpstr>
      <vt:lpstr>Diversi tipi di LUMINESCENZA</vt:lpstr>
      <vt:lpstr>Presentazione standard di PowerPoint</vt:lpstr>
      <vt:lpstr>Presentazione standard di PowerPoint</vt:lpstr>
      <vt:lpstr>Fluorescence and phosphorescence</vt:lpstr>
      <vt:lpstr>Fluorescence </vt:lpstr>
      <vt:lpstr>Electromagnetic Spectrum</vt:lpstr>
      <vt:lpstr>FLUORESCENZA</vt:lpstr>
      <vt:lpstr>Presentazione standard di PowerPoint</vt:lpstr>
      <vt:lpstr>Presentazione standard di PowerPoint</vt:lpstr>
      <vt:lpstr>Presentazione standard di PowerPoint</vt:lpstr>
      <vt:lpstr>Diagramma di uno spettrofluorimetro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Fluorofori estrinseci</vt:lpstr>
      <vt:lpstr>Presentazione standard di PowerPoint</vt:lpstr>
      <vt:lpstr>Presentazione standard di PowerPoint</vt:lpstr>
      <vt:lpstr>Presentazione standard di PowerPoint</vt:lpstr>
      <vt:lpstr>Fluorofori estrinseci</vt:lpstr>
      <vt:lpstr>Presentazione standard di PowerPoint</vt:lpstr>
      <vt:lpstr>Presentazione standard di PowerPoint</vt:lpstr>
      <vt:lpstr>Presentazione standard di PowerPoint</vt:lpstr>
      <vt:lpstr>Presentazione standard di PowerPoint</vt:lpstr>
      <vt:lpstr>Fluorofori estrinseci</vt:lpstr>
      <vt:lpstr>Presentazione standard di PowerPoint</vt:lpstr>
      <vt:lpstr>Presentazione standard di PowerPoint</vt:lpstr>
      <vt:lpstr>Presentazione standard di PowerPoint</vt:lpstr>
      <vt:lpstr>Presentazione standard di PowerPoint</vt:lpstr>
      <vt:lpstr>Fluorescence Microscopy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4</vt:lpstr>
      <vt:lpstr>Presentazione standard di PowerPoint</vt:lpstr>
    </vt:vector>
  </TitlesOfParts>
  <Company>Ilia Aranda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Bioluminsecence, fluorescence and fluorescent proteins</dc:title>
  <dc:creator>Ilia Aranda  User</dc:creator>
  <cp:lastModifiedBy>SBLATTERO DANIELE</cp:lastModifiedBy>
  <cp:revision>220</cp:revision>
  <dcterms:created xsi:type="dcterms:W3CDTF">2008-07-02T15:10:00Z</dcterms:created>
  <dcterms:modified xsi:type="dcterms:W3CDTF">2025-03-25T10:39:30Z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1033-11.2.0.11029</vt:lpwstr>
  </property>
  <property fmtid="{D5CDD505-2E9C-101B-9397-08002B2CF9AE}" pid="3" name="ICV">
    <vt:lpwstr>1F01C52E51C94BA19489978F72B6D3FC</vt:lpwstr>
  </property>
</Properties>
</file>