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30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41"/>
  </p:notesMasterIdLst>
  <p:sldIdLst>
    <p:sldId id="266" r:id="rId2"/>
    <p:sldId id="256" r:id="rId3"/>
    <p:sldId id="257" r:id="rId4"/>
    <p:sldId id="263" r:id="rId5"/>
    <p:sldId id="258" r:id="rId6"/>
    <p:sldId id="264" r:id="rId7"/>
    <p:sldId id="324" r:id="rId8"/>
    <p:sldId id="317" r:id="rId9"/>
    <p:sldId id="320" r:id="rId10"/>
    <p:sldId id="319" r:id="rId11"/>
    <p:sldId id="259" r:id="rId12"/>
    <p:sldId id="316" r:id="rId13"/>
    <p:sldId id="373" r:id="rId14"/>
    <p:sldId id="331" r:id="rId15"/>
    <p:sldId id="332" r:id="rId16"/>
    <p:sldId id="333" r:id="rId17"/>
    <p:sldId id="334" r:id="rId18"/>
    <p:sldId id="335" r:id="rId19"/>
    <p:sldId id="326" r:id="rId20"/>
    <p:sldId id="328" r:id="rId21"/>
    <p:sldId id="337" r:id="rId22"/>
    <p:sldId id="327" r:id="rId23"/>
    <p:sldId id="336" r:id="rId24"/>
    <p:sldId id="338" r:id="rId25"/>
    <p:sldId id="339" r:id="rId26"/>
    <p:sldId id="340" r:id="rId27"/>
    <p:sldId id="343" r:id="rId28"/>
    <p:sldId id="365" r:id="rId29"/>
    <p:sldId id="379" r:id="rId30"/>
    <p:sldId id="366" r:id="rId31"/>
    <p:sldId id="367" r:id="rId32"/>
    <p:sldId id="342" r:id="rId33"/>
    <p:sldId id="345" r:id="rId34"/>
    <p:sldId id="346" r:id="rId35"/>
    <p:sldId id="347" r:id="rId36"/>
    <p:sldId id="349" r:id="rId37"/>
    <p:sldId id="350" r:id="rId38"/>
    <p:sldId id="292" r:id="rId39"/>
    <p:sldId id="307" r:id="rId40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A56CBC-1C78-4B92-9098-F818DA0017D2}" v="32" dt="2025-03-25T19:35:29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F04F6B-55A8-47F4-B2A6-27C16E7F490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2A3B2B3-4287-4BF5-AE55-37A8B04F64E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Sensibilizzazione al linguaggio attraverso il gioco.</a:t>
          </a:r>
          <a:endParaRPr lang="en-US"/>
        </a:p>
      </dgm:t>
    </dgm:pt>
    <dgm:pt modelId="{EF13C599-E3EB-483C-9E17-323AB98316C9}" type="parTrans" cxnId="{D415A803-14AC-476D-971F-0906B4B4F8CB}">
      <dgm:prSet/>
      <dgm:spPr/>
      <dgm:t>
        <a:bodyPr/>
        <a:lstStyle/>
        <a:p>
          <a:endParaRPr lang="en-US"/>
        </a:p>
      </dgm:t>
    </dgm:pt>
    <dgm:pt modelId="{DE29C122-742B-4FDF-B928-F77F180C293A}" type="sibTrans" cxnId="{D415A803-14AC-476D-971F-0906B4B4F8CB}">
      <dgm:prSet/>
      <dgm:spPr/>
      <dgm:t>
        <a:bodyPr/>
        <a:lstStyle/>
        <a:p>
          <a:endParaRPr lang="en-US"/>
        </a:p>
      </dgm:t>
    </dgm:pt>
    <dgm:pt modelId="{5499B4A5-316E-4077-971E-4B5836CC723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Esplorazione di suoni e ritmi della lingua.</a:t>
          </a:r>
          <a:endParaRPr lang="en-US"/>
        </a:p>
      </dgm:t>
    </dgm:pt>
    <dgm:pt modelId="{5F578135-AC7D-4E77-91D8-8F702B57F1B0}" type="parTrans" cxnId="{7CEC3F9C-0D8A-4368-94AB-5A5BBEAA5F69}">
      <dgm:prSet/>
      <dgm:spPr/>
      <dgm:t>
        <a:bodyPr/>
        <a:lstStyle/>
        <a:p>
          <a:endParaRPr lang="en-US"/>
        </a:p>
      </dgm:t>
    </dgm:pt>
    <dgm:pt modelId="{A425560E-7735-46F7-A051-EE9C5A707342}" type="sibTrans" cxnId="{7CEC3F9C-0D8A-4368-94AB-5A5BBEAA5F69}">
      <dgm:prSet/>
      <dgm:spPr/>
      <dgm:t>
        <a:bodyPr/>
        <a:lstStyle/>
        <a:p>
          <a:endParaRPr lang="en-US"/>
        </a:p>
      </dgm:t>
    </dgm:pt>
    <dgm:pt modelId="{33C050CE-DB70-4B19-9AD2-202FD3051C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 dirty="0"/>
            <a:t>Esempi: filastrocche e canzoni</a:t>
          </a:r>
          <a:endParaRPr lang="en-US" dirty="0"/>
        </a:p>
      </dgm:t>
    </dgm:pt>
    <dgm:pt modelId="{09992496-6C25-40B5-809A-DFB94E1140D6}" type="parTrans" cxnId="{8EF0535A-CD3F-43AF-973D-CC58F58D19D5}">
      <dgm:prSet/>
      <dgm:spPr/>
      <dgm:t>
        <a:bodyPr/>
        <a:lstStyle/>
        <a:p>
          <a:endParaRPr lang="en-US"/>
        </a:p>
      </dgm:t>
    </dgm:pt>
    <dgm:pt modelId="{C4C36E7C-7E94-48BD-BA74-0D01EBA53A70}" type="sibTrans" cxnId="{8EF0535A-CD3F-43AF-973D-CC58F58D19D5}">
      <dgm:prSet/>
      <dgm:spPr/>
      <dgm:t>
        <a:bodyPr/>
        <a:lstStyle/>
        <a:p>
          <a:endParaRPr lang="en-US"/>
        </a:p>
      </dgm:t>
    </dgm:pt>
    <dgm:pt modelId="{96D227E9-370C-4268-9A47-EB345FA381FE}" type="pres">
      <dgm:prSet presAssocID="{9CF04F6B-55A8-47F4-B2A6-27C16E7F490B}" presName="root" presStyleCnt="0">
        <dgm:presLayoutVars>
          <dgm:dir/>
          <dgm:resizeHandles val="exact"/>
        </dgm:presLayoutVars>
      </dgm:prSet>
      <dgm:spPr/>
    </dgm:pt>
    <dgm:pt modelId="{1350D7E2-1609-49F5-ACC4-530D73BC3556}" type="pres">
      <dgm:prSet presAssocID="{52A3B2B3-4287-4BF5-AE55-37A8B04F64ED}" presName="compNode" presStyleCnt="0"/>
      <dgm:spPr/>
    </dgm:pt>
    <dgm:pt modelId="{FCB293DD-3993-4290-A3A3-18F54CBC4C29}" type="pres">
      <dgm:prSet presAssocID="{52A3B2B3-4287-4BF5-AE55-37A8B04F64ED}" presName="iconBgRect" presStyleLbl="bgShp" presStyleIdx="0" presStyleCnt="3"/>
      <dgm:spPr/>
    </dgm:pt>
    <dgm:pt modelId="{95D62343-5ECD-4B16-9976-43E73F5BF52A}" type="pres">
      <dgm:prSet presAssocID="{52A3B2B3-4287-4BF5-AE55-37A8B04F64E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C138F33D-77C7-4ECC-941F-3A594E876701}" type="pres">
      <dgm:prSet presAssocID="{52A3B2B3-4287-4BF5-AE55-37A8B04F64ED}" presName="spaceRect" presStyleCnt="0"/>
      <dgm:spPr/>
    </dgm:pt>
    <dgm:pt modelId="{F31D71D6-A59B-4396-836D-08500BA31AEE}" type="pres">
      <dgm:prSet presAssocID="{52A3B2B3-4287-4BF5-AE55-37A8B04F64ED}" presName="textRect" presStyleLbl="revTx" presStyleIdx="0" presStyleCnt="3">
        <dgm:presLayoutVars>
          <dgm:chMax val="1"/>
          <dgm:chPref val="1"/>
        </dgm:presLayoutVars>
      </dgm:prSet>
      <dgm:spPr/>
    </dgm:pt>
    <dgm:pt modelId="{849E9445-7206-4C0C-B454-C81B7296D414}" type="pres">
      <dgm:prSet presAssocID="{DE29C122-742B-4FDF-B928-F77F180C293A}" presName="sibTrans" presStyleCnt="0"/>
      <dgm:spPr/>
    </dgm:pt>
    <dgm:pt modelId="{CDDD2D42-6EA3-4A0B-B725-77536025B122}" type="pres">
      <dgm:prSet presAssocID="{5499B4A5-316E-4077-971E-4B5836CC7230}" presName="compNode" presStyleCnt="0"/>
      <dgm:spPr/>
    </dgm:pt>
    <dgm:pt modelId="{196DA887-FD97-412A-9E7B-6FB9ABE6D886}" type="pres">
      <dgm:prSet presAssocID="{5499B4A5-316E-4077-971E-4B5836CC7230}" presName="iconBgRect" presStyleLbl="bgShp" presStyleIdx="1" presStyleCnt="3"/>
      <dgm:spPr/>
    </dgm:pt>
    <dgm:pt modelId="{347D87CA-502A-4516-B983-EE03BCCD2697}" type="pres">
      <dgm:prSet presAssocID="{5499B4A5-316E-4077-971E-4B5836CC72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mba"/>
        </a:ext>
      </dgm:extLst>
    </dgm:pt>
    <dgm:pt modelId="{04799D91-65E7-487B-A16A-33FCB2820EEA}" type="pres">
      <dgm:prSet presAssocID="{5499B4A5-316E-4077-971E-4B5836CC7230}" presName="spaceRect" presStyleCnt="0"/>
      <dgm:spPr/>
    </dgm:pt>
    <dgm:pt modelId="{DC5180EC-CB00-493C-A5BF-56670175CE35}" type="pres">
      <dgm:prSet presAssocID="{5499B4A5-316E-4077-971E-4B5836CC7230}" presName="textRect" presStyleLbl="revTx" presStyleIdx="1" presStyleCnt="3">
        <dgm:presLayoutVars>
          <dgm:chMax val="1"/>
          <dgm:chPref val="1"/>
        </dgm:presLayoutVars>
      </dgm:prSet>
      <dgm:spPr/>
    </dgm:pt>
    <dgm:pt modelId="{17E1A49A-E0AD-4C12-BE74-1A73CCA9BCC7}" type="pres">
      <dgm:prSet presAssocID="{A425560E-7735-46F7-A051-EE9C5A707342}" presName="sibTrans" presStyleCnt="0"/>
      <dgm:spPr/>
    </dgm:pt>
    <dgm:pt modelId="{39A96F23-414A-48F0-8664-2A514557CB9C}" type="pres">
      <dgm:prSet presAssocID="{33C050CE-DB70-4B19-9AD2-202FD3051C52}" presName="compNode" presStyleCnt="0"/>
      <dgm:spPr/>
    </dgm:pt>
    <dgm:pt modelId="{1FCCD8CA-4963-41BB-8215-9FC4EA5CB8AB}" type="pres">
      <dgm:prSet presAssocID="{33C050CE-DB70-4B19-9AD2-202FD3051C52}" presName="iconBgRect" presStyleLbl="bgShp" presStyleIdx="2" presStyleCnt="3"/>
      <dgm:spPr/>
    </dgm:pt>
    <dgm:pt modelId="{626688B4-BE8D-4210-957F-FF284613FBEE}" type="pres">
      <dgm:prSet presAssocID="{33C050CE-DB70-4B19-9AD2-202FD3051C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EF5D8DA2-AE90-4589-A814-682A403CB6D8}" type="pres">
      <dgm:prSet presAssocID="{33C050CE-DB70-4B19-9AD2-202FD3051C52}" presName="spaceRect" presStyleCnt="0"/>
      <dgm:spPr/>
    </dgm:pt>
    <dgm:pt modelId="{C41195DC-B66B-415B-8370-06AF790F5B6A}" type="pres">
      <dgm:prSet presAssocID="{33C050CE-DB70-4B19-9AD2-202FD3051C5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415A803-14AC-476D-971F-0906B4B4F8CB}" srcId="{9CF04F6B-55A8-47F4-B2A6-27C16E7F490B}" destId="{52A3B2B3-4287-4BF5-AE55-37A8B04F64ED}" srcOrd="0" destOrd="0" parTransId="{EF13C599-E3EB-483C-9E17-323AB98316C9}" sibTransId="{DE29C122-742B-4FDF-B928-F77F180C293A}"/>
    <dgm:cxn modelId="{AD2ABA66-6D13-499C-82AC-D3E42E0CB843}" type="presOf" srcId="{52A3B2B3-4287-4BF5-AE55-37A8B04F64ED}" destId="{F31D71D6-A59B-4396-836D-08500BA31AEE}" srcOrd="0" destOrd="0" presId="urn:microsoft.com/office/officeart/2018/5/layout/IconCircleLabelList"/>
    <dgm:cxn modelId="{8EF0535A-CD3F-43AF-973D-CC58F58D19D5}" srcId="{9CF04F6B-55A8-47F4-B2A6-27C16E7F490B}" destId="{33C050CE-DB70-4B19-9AD2-202FD3051C52}" srcOrd="2" destOrd="0" parTransId="{09992496-6C25-40B5-809A-DFB94E1140D6}" sibTransId="{C4C36E7C-7E94-48BD-BA74-0D01EBA53A70}"/>
    <dgm:cxn modelId="{7CEC3F9C-0D8A-4368-94AB-5A5BBEAA5F69}" srcId="{9CF04F6B-55A8-47F4-B2A6-27C16E7F490B}" destId="{5499B4A5-316E-4077-971E-4B5836CC7230}" srcOrd="1" destOrd="0" parTransId="{5F578135-AC7D-4E77-91D8-8F702B57F1B0}" sibTransId="{A425560E-7735-46F7-A051-EE9C5A707342}"/>
    <dgm:cxn modelId="{0F625FB2-BCF8-474A-8DA1-AAE2EE628A7B}" type="presOf" srcId="{5499B4A5-316E-4077-971E-4B5836CC7230}" destId="{DC5180EC-CB00-493C-A5BF-56670175CE35}" srcOrd="0" destOrd="0" presId="urn:microsoft.com/office/officeart/2018/5/layout/IconCircleLabelList"/>
    <dgm:cxn modelId="{C4878EC7-36A3-4FE1-ACFF-007C68B39299}" type="presOf" srcId="{33C050CE-DB70-4B19-9AD2-202FD3051C52}" destId="{C41195DC-B66B-415B-8370-06AF790F5B6A}" srcOrd="0" destOrd="0" presId="urn:microsoft.com/office/officeart/2018/5/layout/IconCircleLabelList"/>
    <dgm:cxn modelId="{BCCD37D2-CC40-4840-8119-C335F396A1ED}" type="presOf" srcId="{9CF04F6B-55A8-47F4-B2A6-27C16E7F490B}" destId="{96D227E9-370C-4268-9A47-EB345FA381FE}" srcOrd="0" destOrd="0" presId="urn:microsoft.com/office/officeart/2018/5/layout/IconCircleLabelList"/>
    <dgm:cxn modelId="{40B5FCC5-C01A-47DA-9DE1-68D61B7DABD7}" type="presParOf" srcId="{96D227E9-370C-4268-9A47-EB345FA381FE}" destId="{1350D7E2-1609-49F5-ACC4-530D73BC3556}" srcOrd="0" destOrd="0" presId="urn:microsoft.com/office/officeart/2018/5/layout/IconCircleLabelList"/>
    <dgm:cxn modelId="{0745B182-AB48-4532-A093-43C242D8C202}" type="presParOf" srcId="{1350D7E2-1609-49F5-ACC4-530D73BC3556}" destId="{FCB293DD-3993-4290-A3A3-18F54CBC4C29}" srcOrd="0" destOrd="0" presId="urn:microsoft.com/office/officeart/2018/5/layout/IconCircleLabelList"/>
    <dgm:cxn modelId="{0C2A6F28-E212-48DC-BBEB-8130FC5A91B6}" type="presParOf" srcId="{1350D7E2-1609-49F5-ACC4-530D73BC3556}" destId="{95D62343-5ECD-4B16-9976-43E73F5BF52A}" srcOrd="1" destOrd="0" presId="urn:microsoft.com/office/officeart/2018/5/layout/IconCircleLabelList"/>
    <dgm:cxn modelId="{9FCF0981-6360-487F-A81D-A0700B5E9744}" type="presParOf" srcId="{1350D7E2-1609-49F5-ACC4-530D73BC3556}" destId="{C138F33D-77C7-4ECC-941F-3A594E876701}" srcOrd="2" destOrd="0" presId="urn:microsoft.com/office/officeart/2018/5/layout/IconCircleLabelList"/>
    <dgm:cxn modelId="{323564BE-48A7-4460-B038-3387CA4729C3}" type="presParOf" srcId="{1350D7E2-1609-49F5-ACC4-530D73BC3556}" destId="{F31D71D6-A59B-4396-836D-08500BA31AEE}" srcOrd="3" destOrd="0" presId="urn:microsoft.com/office/officeart/2018/5/layout/IconCircleLabelList"/>
    <dgm:cxn modelId="{C9CBDF4E-EBB0-4485-B11E-019A58F7EEB2}" type="presParOf" srcId="{96D227E9-370C-4268-9A47-EB345FA381FE}" destId="{849E9445-7206-4C0C-B454-C81B7296D414}" srcOrd="1" destOrd="0" presId="urn:microsoft.com/office/officeart/2018/5/layout/IconCircleLabelList"/>
    <dgm:cxn modelId="{35B2E6D1-B840-4F02-9B38-8524B4D271DD}" type="presParOf" srcId="{96D227E9-370C-4268-9A47-EB345FA381FE}" destId="{CDDD2D42-6EA3-4A0B-B725-77536025B122}" srcOrd="2" destOrd="0" presId="urn:microsoft.com/office/officeart/2018/5/layout/IconCircleLabelList"/>
    <dgm:cxn modelId="{F961EF67-BBB6-4303-8818-13B5FE9BA78C}" type="presParOf" srcId="{CDDD2D42-6EA3-4A0B-B725-77536025B122}" destId="{196DA887-FD97-412A-9E7B-6FB9ABE6D886}" srcOrd="0" destOrd="0" presId="urn:microsoft.com/office/officeart/2018/5/layout/IconCircleLabelList"/>
    <dgm:cxn modelId="{A9151CD4-13E5-47D7-BCCC-ADE5A062995A}" type="presParOf" srcId="{CDDD2D42-6EA3-4A0B-B725-77536025B122}" destId="{347D87CA-502A-4516-B983-EE03BCCD2697}" srcOrd="1" destOrd="0" presId="urn:microsoft.com/office/officeart/2018/5/layout/IconCircleLabelList"/>
    <dgm:cxn modelId="{5A6F6996-80F6-4B15-9EC5-93CF8D88ABB8}" type="presParOf" srcId="{CDDD2D42-6EA3-4A0B-B725-77536025B122}" destId="{04799D91-65E7-487B-A16A-33FCB2820EEA}" srcOrd="2" destOrd="0" presId="urn:microsoft.com/office/officeart/2018/5/layout/IconCircleLabelList"/>
    <dgm:cxn modelId="{5EDC3BC4-E685-43CF-8759-5E7656EFF3F7}" type="presParOf" srcId="{CDDD2D42-6EA3-4A0B-B725-77536025B122}" destId="{DC5180EC-CB00-493C-A5BF-56670175CE35}" srcOrd="3" destOrd="0" presId="urn:microsoft.com/office/officeart/2018/5/layout/IconCircleLabelList"/>
    <dgm:cxn modelId="{3982ED92-6B68-41ED-8DFE-A9D51A5DA55B}" type="presParOf" srcId="{96D227E9-370C-4268-9A47-EB345FA381FE}" destId="{17E1A49A-E0AD-4C12-BE74-1A73CCA9BCC7}" srcOrd="3" destOrd="0" presId="urn:microsoft.com/office/officeart/2018/5/layout/IconCircleLabelList"/>
    <dgm:cxn modelId="{DD232A51-94A0-4779-A695-41E658BC817A}" type="presParOf" srcId="{96D227E9-370C-4268-9A47-EB345FA381FE}" destId="{39A96F23-414A-48F0-8664-2A514557CB9C}" srcOrd="4" destOrd="0" presId="urn:microsoft.com/office/officeart/2018/5/layout/IconCircleLabelList"/>
    <dgm:cxn modelId="{B08A2D3C-75C0-45BE-9DEE-CF9CD7956750}" type="presParOf" srcId="{39A96F23-414A-48F0-8664-2A514557CB9C}" destId="{1FCCD8CA-4963-41BB-8215-9FC4EA5CB8AB}" srcOrd="0" destOrd="0" presId="urn:microsoft.com/office/officeart/2018/5/layout/IconCircleLabelList"/>
    <dgm:cxn modelId="{5EAF3709-0F93-4D31-A066-6C8607480EA9}" type="presParOf" srcId="{39A96F23-414A-48F0-8664-2A514557CB9C}" destId="{626688B4-BE8D-4210-957F-FF284613FBEE}" srcOrd="1" destOrd="0" presId="urn:microsoft.com/office/officeart/2018/5/layout/IconCircleLabelList"/>
    <dgm:cxn modelId="{1E702D7D-F2BB-4B4E-836F-8A3771DA100B}" type="presParOf" srcId="{39A96F23-414A-48F0-8664-2A514557CB9C}" destId="{EF5D8DA2-AE90-4589-A814-682A403CB6D8}" srcOrd="2" destOrd="0" presId="urn:microsoft.com/office/officeart/2018/5/layout/IconCircleLabelList"/>
    <dgm:cxn modelId="{3004992D-D815-48DC-91C6-3727D2DF787F}" type="presParOf" srcId="{39A96F23-414A-48F0-8664-2A514557CB9C}" destId="{C41195DC-B66B-415B-8370-06AF790F5B6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34E625-74EA-40AB-8EDB-E809CB4A7D4A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232151-DA7B-416F-A438-51B4A586FB9E}">
      <dgm:prSet/>
      <dgm:spPr/>
      <dgm:t>
        <a:bodyPr/>
        <a:lstStyle/>
        <a:p>
          <a:r>
            <a:rPr lang="it-IT" b="1" dirty="0"/>
            <a:t>Primo e secondo anno:</a:t>
          </a:r>
          <a:endParaRPr lang="en-US" dirty="0"/>
        </a:p>
      </dgm:t>
    </dgm:pt>
    <dgm:pt modelId="{8771650C-3E62-4CA1-9FBA-EBE2D4FAA4D4}" type="parTrans" cxnId="{C86C883F-3EE7-4372-8CEC-BD14C15F6B0B}">
      <dgm:prSet/>
      <dgm:spPr/>
      <dgm:t>
        <a:bodyPr/>
        <a:lstStyle/>
        <a:p>
          <a:endParaRPr lang="en-US"/>
        </a:p>
      </dgm:t>
    </dgm:pt>
    <dgm:pt modelId="{D29A31D0-CED1-468C-ABF1-B907E9DBC61C}" type="sibTrans" cxnId="{C86C883F-3EE7-4372-8CEC-BD14C15F6B0B}">
      <dgm:prSet/>
      <dgm:spPr/>
      <dgm:t>
        <a:bodyPr/>
        <a:lstStyle/>
        <a:p>
          <a:endParaRPr lang="en-US"/>
        </a:p>
      </dgm:t>
    </dgm:pt>
    <dgm:pt modelId="{E1C8BD81-52A8-4F2B-A14C-472CFBDAF330}">
      <dgm:prSet/>
      <dgm:spPr/>
      <dgm:t>
        <a:bodyPr/>
        <a:lstStyle/>
        <a:p>
          <a:r>
            <a:rPr lang="it-IT"/>
            <a:t>Introduzione ai concetti base: nome, articolo, verbo.</a:t>
          </a:r>
          <a:endParaRPr lang="en-US"/>
        </a:p>
      </dgm:t>
    </dgm:pt>
    <dgm:pt modelId="{4B2D5E8A-A8D1-48BA-96E8-B93376445BDB}" type="parTrans" cxnId="{72B8418D-2685-4E89-A952-231AEF36A8E4}">
      <dgm:prSet/>
      <dgm:spPr/>
      <dgm:t>
        <a:bodyPr/>
        <a:lstStyle/>
        <a:p>
          <a:endParaRPr lang="en-US"/>
        </a:p>
      </dgm:t>
    </dgm:pt>
    <dgm:pt modelId="{E08FD34B-6068-45C1-90F1-4CB6ED6F23FB}" type="sibTrans" cxnId="{72B8418D-2685-4E89-A952-231AEF36A8E4}">
      <dgm:prSet/>
      <dgm:spPr/>
      <dgm:t>
        <a:bodyPr/>
        <a:lstStyle/>
        <a:p>
          <a:endParaRPr lang="en-US"/>
        </a:p>
      </dgm:t>
    </dgm:pt>
    <dgm:pt modelId="{6390CEFA-12BA-46AB-9F14-61470C1C8A0B}">
      <dgm:prSet/>
      <dgm:spPr/>
      <dgm:t>
        <a:bodyPr/>
        <a:lstStyle/>
        <a:p>
          <a:r>
            <a:rPr lang="it-IT" dirty="0"/>
            <a:t>Attività pratiche di riconoscimento e uso delle categorie grammaticali.</a:t>
          </a:r>
          <a:endParaRPr lang="en-US" dirty="0"/>
        </a:p>
      </dgm:t>
    </dgm:pt>
    <dgm:pt modelId="{1A63DC6D-4FD7-4C5A-AE89-D048511E5759}" type="parTrans" cxnId="{42DCA5A3-9F5A-44A3-87AC-65DB29AEECCD}">
      <dgm:prSet/>
      <dgm:spPr/>
      <dgm:t>
        <a:bodyPr/>
        <a:lstStyle/>
        <a:p>
          <a:endParaRPr lang="en-US"/>
        </a:p>
      </dgm:t>
    </dgm:pt>
    <dgm:pt modelId="{7FB75EC5-1EDA-461D-AD26-06A044E7379E}" type="sibTrans" cxnId="{42DCA5A3-9F5A-44A3-87AC-65DB29AEECCD}">
      <dgm:prSet/>
      <dgm:spPr/>
      <dgm:t>
        <a:bodyPr/>
        <a:lstStyle/>
        <a:p>
          <a:endParaRPr lang="en-US"/>
        </a:p>
      </dgm:t>
    </dgm:pt>
    <dgm:pt modelId="{D856F2D7-F50B-47AC-A5A2-E6814A8540B3}">
      <dgm:prSet/>
      <dgm:spPr/>
      <dgm:t>
        <a:bodyPr/>
        <a:lstStyle/>
        <a:p>
          <a:r>
            <a:rPr lang="it-IT" b="1" dirty="0"/>
            <a:t>Terzo, quarto, quinto anno:</a:t>
          </a:r>
          <a:endParaRPr lang="en-US" dirty="0"/>
        </a:p>
      </dgm:t>
    </dgm:pt>
    <dgm:pt modelId="{B5DAFED8-AC7D-42B9-84B3-6C44FFEF2CDE}" type="parTrans" cxnId="{0E6A57F4-B0CA-4F24-ADED-F9DC7595BCB9}">
      <dgm:prSet/>
      <dgm:spPr/>
      <dgm:t>
        <a:bodyPr/>
        <a:lstStyle/>
        <a:p>
          <a:endParaRPr lang="en-US"/>
        </a:p>
      </dgm:t>
    </dgm:pt>
    <dgm:pt modelId="{A7A4D1EF-D74C-4BF3-93EA-2D560FEBB163}" type="sibTrans" cxnId="{0E6A57F4-B0CA-4F24-ADED-F9DC7595BCB9}">
      <dgm:prSet/>
      <dgm:spPr/>
      <dgm:t>
        <a:bodyPr/>
        <a:lstStyle/>
        <a:p>
          <a:endParaRPr lang="en-US"/>
        </a:p>
      </dgm:t>
    </dgm:pt>
    <dgm:pt modelId="{A6B4B92B-8334-4A4B-8092-2C25778685A8}">
      <dgm:prSet/>
      <dgm:spPr/>
      <dgm:t>
        <a:bodyPr/>
        <a:lstStyle/>
        <a:p>
          <a:r>
            <a:rPr lang="it-IT"/>
            <a:t>Approfondimento delle categorie grammaticali.</a:t>
          </a:r>
          <a:endParaRPr lang="en-US"/>
        </a:p>
      </dgm:t>
    </dgm:pt>
    <dgm:pt modelId="{1A5A22C1-852A-41E9-A22C-F28872074DB1}" type="parTrans" cxnId="{0CF7C5FC-E1FF-4869-BA3B-62F3A4FB9D81}">
      <dgm:prSet/>
      <dgm:spPr/>
      <dgm:t>
        <a:bodyPr/>
        <a:lstStyle/>
        <a:p>
          <a:endParaRPr lang="en-US"/>
        </a:p>
      </dgm:t>
    </dgm:pt>
    <dgm:pt modelId="{EC2E5923-A063-4D9D-8499-01FC60934B64}" type="sibTrans" cxnId="{0CF7C5FC-E1FF-4869-BA3B-62F3A4FB9D81}">
      <dgm:prSet/>
      <dgm:spPr/>
      <dgm:t>
        <a:bodyPr/>
        <a:lstStyle/>
        <a:p>
          <a:endParaRPr lang="en-US"/>
        </a:p>
      </dgm:t>
    </dgm:pt>
    <dgm:pt modelId="{112516A5-3BA0-4182-817A-37364FFF6EC0}">
      <dgm:prSet/>
      <dgm:spPr/>
      <dgm:t>
        <a:bodyPr/>
        <a:lstStyle/>
        <a:p>
          <a:r>
            <a:rPr lang="it-IT"/>
            <a:t>Analisi di frasi complesse e introduzione all’analisi logica.</a:t>
          </a:r>
          <a:endParaRPr lang="en-US"/>
        </a:p>
      </dgm:t>
    </dgm:pt>
    <dgm:pt modelId="{F1010584-2E17-46B6-8272-4701BC43F185}" type="parTrans" cxnId="{8A47C4AA-8C2C-4548-95EA-16F967E31999}">
      <dgm:prSet/>
      <dgm:spPr/>
      <dgm:t>
        <a:bodyPr/>
        <a:lstStyle/>
        <a:p>
          <a:endParaRPr lang="en-US"/>
        </a:p>
      </dgm:t>
    </dgm:pt>
    <dgm:pt modelId="{EFAA1B39-2D8D-4AA2-AC91-AF25DC83D6B6}" type="sibTrans" cxnId="{8A47C4AA-8C2C-4548-95EA-16F967E31999}">
      <dgm:prSet/>
      <dgm:spPr/>
      <dgm:t>
        <a:bodyPr/>
        <a:lstStyle/>
        <a:p>
          <a:endParaRPr lang="en-US"/>
        </a:p>
      </dgm:t>
    </dgm:pt>
    <dgm:pt modelId="{FF216D94-024B-4D74-9508-D913DB022671}" type="pres">
      <dgm:prSet presAssocID="{5534E625-74EA-40AB-8EDB-E809CB4A7D4A}" presName="theList" presStyleCnt="0">
        <dgm:presLayoutVars>
          <dgm:dir/>
          <dgm:animLvl val="lvl"/>
          <dgm:resizeHandles val="exact"/>
        </dgm:presLayoutVars>
      </dgm:prSet>
      <dgm:spPr/>
    </dgm:pt>
    <dgm:pt modelId="{A41FC441-1F47-4FBC-B448-27C954BA177E}" type="pres">
      <dgm:prSet presAssocID="{4C232151-DA7B-416F-A438-51B4A586FB9E}" presName="compNode" presStyleCnt="0"/>
      <dgm:spPr/>
    </dgm:pt>
    <dgm:pt modelId="{78CB426E-052F-4265-9431-209232895AEA}" type="pres">
      <dgm:prSet presAssocID="{4C232151-DA7B-416F-A438-51B4A586FB9E}" presName="noGeometry" presStyleCnt="0"/>
      <dgm:spPr/>
    </dgm:pt>
    <dgm:pt modelId="{E867AAE4-D47C-469E-800F-901AB0199629}" type="pres">
      <dgm:prSet presAssocID="{4C232151-DA7B-416F-A438-51B4A586FB9E}" presName="childTextVisible" presStyleLbl="bgAccFollowNode1" presStyleIdx="0" presStyleCnt="2">
        <dgm:presLayoutVars>
          <dgm:bulletEnabled val="1"/>
        </dgm:presLayoutVars>
      </dgm:prSet>
      <dgm:spPr/>
    </dgm:pt>
    <dgm:pt modelId="{23220440-601C-4042-A77C-6416AF128596}" type="pres">
      <dgm:prSet presAssocID="{4C232151-DA7B-416F-A438-51B4A586FB9E}" presName="childTextHidden" presStyleLbl="bgAccFollowNode1" presStyleIdx="0" presStyleCnt="2"/>
      <dgm:spPr/>
    </dgm:pt>
    <dgm:pt modelId="{1680BAF4-1007-4483-898F-7E86B81BFAE0}" type="pres">
      <dgm:prSet presAssocID="{4C232151-DA7B-416F-A438-51B4A586FB9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FC3C566-9AC6-402B-B742-CE8680300E0C}" type="pres">
      <dgm:prSet presAssocID="{4C232151-DA7B-416F-A438-51B4A586FB9E}" presName="aSpace" presStyleCnt="0"/>
      <dgm:spPr/>
    </dgm:pt>
    <dgm:pt modelId="{023AF55F-069E-456B-B0B9-3A5CEFD621D7}" type="pres">
      <dgm:prSet presAssocID="{D856F2D7-F50B-47AC-A5A2-E6814A8540B3}" presName="compNode" presStyleCnt="0"/>
      <dgm:spPr/>
    </dgm:pt>
    <dgm:pt modelId="{8805BE6B-6EBF-4F0B-BDC6-8BD4E2499EB9}" type="pres">
      <dgm:prSet presAssocID="{D856F2D7-F50B-47AC-A5A2-E6814A8540B3}" presName="noGeometry" presStyleCnt="0"/>
      <dgm:spPr/>
    </dgm:pt>
    <dgm:pt modelId="{5022040B-BC51-40BA-8879-F40A3FD7051A}" type="pres">
      <dgm:prSet presAssocID="{D856F2D7-F50B-47AC-A5A2-E6814A8540B3}" presName="childTextVisible" presStyleLbl="bgAccFollowNode1" presStyleIdx="1" presStyleCnt="2">
        <dgm:presLayoutVars>
          <dgm:bulletEnabled val="1"/>
        </dgm:presLayoutVars>
      </dgm:prSet>
      <dgm:spPr/>
    </dgm:pt>
    <dgm:pt modelId="{DCF6047D-6F13-479D-93F4-04BF4F72244F}" type="pres">
      <dgm:prSet presAssocID="{D856F2D7-F50B-47AC-A5A2-E6814A8540B3}" presName="childTextHidden" presStyleLbl="bgAccFollowNode1" presStyleIdx="1" presStyleCnt="2"/>
      <dgm:spPr/>
    </dgm:pt>
    <dgm:pt modelId="{43AA1550-B0C9-4F9D-92D0-4F22EEE3F3EB}" type="pres">
      <dgm:prSet presAssocID="{D856F2D7-F50B-47AC-A5A2-E6814A8540B3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96960B3B-C097-48D3-91B5-AB27372BF8FE}" type="presOf" srcId="{A6B4B92B-8334-4A4B-8092-2C25778685A8}" destId="{5022040B-BC51-40BA-8879-F40A3FD7051A}" srcOrd="0" destOrd="0" presId="urn:microsoft.com/office/officeart/2005/8/layout/hProcess6"/>
    <dgm:cxn modelId="{C86C883F-3EE7-4372-8CEC-BD14C15F6B0B}" srcId="{5534E625-74EA-40AB-8EDB-E809CB4A7D4A}" destId="{4C232151-DA7B-416F-A438-51B4A586FB9E}" srcOrd="0" destOrd="0" parTransId="{8771650C-3E62-4CA1-9FBA-EBE2D4FAA4D4}" sibTransId="{D29A31D0-CED1-468C-ABF1-B907E9DBC61C}"/>
    <dgm:cxn modelId="{A7950A62-75E3-45C7-A2C0-1AF95B82E0A7}" type="presOf" srcId="{112516A5-3BA0-4182-817A-37364FFF6EC0}" destId="{DCF6047D-6F13-479D-93F4-04BF4F72244F}" srcOrd="1" destOrd="1" presId="urn:microsoft.com/office/officeart/2005/8/layout/hProcess6"/>
    <dgm:cxn modelId="{27461562-5787-4F28-BD65-8B9C92724EAD}" type="presOf" srcId="{6390CEFA-12BA-46AB-9F14-61470C1C8A0B}" destId="{E867AAE4-D47C-469E-800F-901AB0199629}" srcOrd="0" destOrd="1" presId="urn:microsoft.com/office/officeart/2005/8/layout/hProcess6"/>
    <dgm:cxn modelId="{F39BC048-7073-4ACC-87B5-B1E3BE653D34}" type="presOf" srcId="{4C232151-DA7B-416F-A438-51B4A586FB9E}" destId="{1680BAF4-1007-4483-898F-7E86B81BFAE0}" srcOrd="0" destOrd="0" presId="urn:microsoft.com/office/officeart/2005/8/layout/hProcess6"/>
    <dgm:cxn modelId="{C4000451-CD58-47FE-A1DD-BA2F5A82A991}" type="presOf" srcId="{A6B4B92B-8334-4A4B-8092-2C25778685A8}" destId="{DCF6047D-6F13-479D-93F4-04BF4F72244F}" srcOrd="1" destOrd="0" presId="urn:microsoft.com/office/officeart/2005/8/layout/hProcess6"/>
    <dgm:cxn modelId="{72B8418D-2685-4E89-A952-231AEF36A8E4}" srcId="{4C232151-DA7B-416F-A438-51B4A586FB9E}" destId="{E1C8BD81-52A8-4F2B-A14C-472CFBDAF330}" srcOrd="0" destOrd="0" parTransId="{4B2D5E8A-A8D1-48BA-96E8-B93376445BDB}" sibTransId="{E08FD34B-6068-45C1-90F1-4CB6ED6F23FB}"/>
    <dgm:cxn modelId="{42DCA5A3-9F5A-44A3-87AC-65DB29AEECCD}" srcId="{4C232151-DA7B-416F-A438-51B4A586FB9E}" destId="{6390CEFA-12BA-46AB-9F14-61470C1C8A0B}" srcOrd="1" destOrd="0" parTransId="{1A63DC6D-4FD7-4C5A-AE89-D048511E5759}" sibTransId="{7FB75EC5-1EDA-461D-AD26-06A044E7379E}"/>
    <dgm:cxn modelId="{8A47C4AA-8C2C-4548-95EA-16F967E31999}" srcId="{D856F2D7-F50B-47AC-A5A2-E6814A8540B3}" destId="{112516A5-3BA0-4182-817A-37364FFF6EC0}" srcOrd="1" destOrd="0" parTransId="{F1010584-2E17-46B6-8272-4701BC43F185}" sibTransId="{EFAA1B39-2D8D-4AA2-AC91-AF25DC83D6B6}"/>
    <dgm:cxn modelId="{B4CD3FB9-38B9-4D48-A64F-267F37E91CFD}" type="presOf" srcId="{5534E625-74EA-40AB-8EDB-E809CB4A7D4A}" destId="{FF216D94-024B-4D74-9508-D913DB022671}" srcOrd="0" destOrd="0" presId="urn:microsoft.com/office/officeart/2005/8/layout/hProcess6"/>
    <dgm:cxn modelId="{0546C5BA-B304-4DCF-A878-90B3821FC665}" type="presOf" srcId="{112516A5-3BA0-4182-817A-37364FFF6EC0}" destId="{5022040B-BC51-40BA-8879-F40A3FD7051A}" srcOrd="0" destOrd="1" presId="urn:microsoft.com/office/officeart/2005/8/layout/hProcess6"/>
    <dgm:cxn modelId="{790676BB-B40C-4267-ADFA-6EC7252D81F0}" type="presOf" srcId="{E1C8BD81-52A8-4F2B-A14C-472CFBDAF330}" destId="{E867AAE4-D47C-469E-800F-901AB0199629}" srcOrd="0" destOrd="0" presId="urn:microsoft.com/office/officeart/2005/8/layout/hProcess6"/>
    <dgm:cxn modelId="{7DC2EFD0-AE92-4657-859F-1C0539961088}" type="presOf" srcId="{E1C8BD81-52A8-4F2B-A14C-472CFBDAF330}" destId="{23220440-601C-4042-A77C-6416AF128596}" srcOrd="1" destOrd="0" presId="urn:microsoft.com/office/officeart/2005/8/layout/hProcess6"/>
    <dgm:cxn modelId="{A1EB11E1-789E-4F26-9049-E10616B9203A}" type="presOf" srcId="{D856F2D7-F50B-47AC-A5A2-E6814A8540B3}" destId="{43AA1550-B0C9-4F9D-92D0-4F22EEE3F3EB}" srcOrd="0" destOrd="0" presId="urn:microsoft.com/office/officeart/2005/8/layout/hProcess6"/>
    <dgm:cxn modelId="{4C887FE2-D5DB-4882-8D09-60B3D844E04F}" type="presOf" srcId="{6390CEFA-12BA-46AB-9F14-61470C1C8A0B}" destId="{23220440-601C-4042-A77C-6416AF128596}" srcOrd="1" destOrd="1" presId="urn:microsoft.com/office/officeart/2005/8/layout/hProcess6"/>
    <dgm:cxn modelId="{0E6A57F4-B0CA-4F24-ADED-F9DC7595BCB9}" srcId="{5534E625-74EA-40AB-8EDB-E809CB4A7D4A}" destId="{D856F2D7-F50B-47AC-A5A2-E6814A8540B3}" srcOrd="1" destOrd="0" parTransId="{B5DAFED8-AC7D-42B9-84B3-6C44FFEF2CDE}" sibTransId="{A7A4D1EF-D74C-4BF3-93EA-2D560FEBB163}"/>
    <dgm:cxn modelId="{0CF7C5FC-E1FF-4869-BA3B-62F3A4FB9D81}" srcId="{D856F2D7-F50B-47AC-A5A2-E6814A8540B3}" destId="{A6B4B92B-8334-4A4B-8092-2C25778685A8}" srcOrd="0" destOrd="0" parTransId="{1A5A22C1-852A-41E9-A22C-F28872074DB1}" sibTransId="{EC2E5923-A063-4D9D-8499-01FC60934B64}"/>
    <dgm:cxn modelId="{7CCBB5B6-3B1C-47E3-A8F3-4C6CE929E5A9}" type="presParOf" srcId="{FF216D94-024B-4D74-9508-D913DB022671}" destId="{A41FC441-1F47-4FBC-B448-27C954BA177E}" srcOrd="0" destOrd="0" presId="urn:microsoft.com/office/officeart/2005/8/layout/hProcess6"/>
    <dgm:cxn modelId="{1CBC9383-FFA8-47D0-A9AE-AB2889D48A98}" type="presParOf" srcId="{A41FC441-1F47-4FBC-B448-27C954BA177E}" destId="{78CB426E-052F-4265-9431-209232895AEA}" srcOrd="0" destOrd="0" presId="urn:microsoft.com/office/officeart/2005/8/layout/hProcess6"/>
    <dgm:cxn modelId="{092E7EC8-5D02-41EF-81AE-978620288D0F}" type="presParOf" srcId="{A41FC441-1F47-4FBC-B448-27C954BA177E}" destId="{E867AAE4-D47C-469E-800F-901AB0199629}" srcOrd="1" destOrd="0" presId="urn:microsoft.com/office/officeart/2005/8/layout/hProcess6"/>
    <dgm:cxn modelId="{400FFE05-0E03-4358-A334-FF1EAB4A8EA2}" type="presParOf" srcId="{A41FC441-1F47-4FBC-B448-27C954BA177E}" destId="{23220440-601C-4042-A77C-6416AF128596}" srcOrd="2" destOrd="0" presId="urn:microsoft.com/office/officeart/2005/8/layout/hProcess6"/>
    <dgm:cxn modelId="{C5964454-892D-41EF-AD40-1D24DDDF43D1}" type="presParOf" srcId="{A41FC441-1F47-4FBC-B448-27C954BA177E}" destId="{1680BAF4-1007-4483-898F-7E86B81BFAE0}" srcOrd="3" destOrd="0" presId="urn:microsoft.com/office/officeart/2005/8/layout/hProcess6"/>
    <dgm:cxn modelId="{3B94AC8A-A7DF-4D29-8E19-8A79E78FECD5}" type="presParOf" srcId="{FF216D94-024B-4D74-9508-D913DB022671}" destId="{EFC3C566-9AC6-402B-B742-CE8680300E0C}" srcOrd="1" destOrd="0" presId="urn:microsoft.com/office/officeart/2005/8/layout/hProcess6"/>
    <dgm:cxn modelId="{7F8D024C-82B5-47A9-B9E9-E349675764CB}" type="presParOf" srcId="{FF216D94-024B-4D74-9508-D913DB022671}" destId="{023AF55F-069E-456B-B0B9-3A5CEFD621D7}" srcOrd="2" destOrd="0" presId="urn:microsoft.com/office/officeart/2005/8/layout/hProcess6"/>
    <dgm:cxn modelId="{E6DE7863-089F-4D0D-9CC4-B76696B73F87}" type="presParOf" srcId="{023AF55F-069E-456B-B0B9-3A5CEFD621D7}" destId="{8805BE6B-6EBF-4F0B-BDC6-8BD4E2499EB9}" srcOrd="0" destOrd="0" presId="urn:microsoft.com/office/officeart/2005/8/layout/hProcess6"/>
    <dgm:cxn modelId="{666B2F71-A8EF-4AC6-BA7B-18EBFDB1E81D}" type="presParOf" srcId="{023AF55F-069E-456B-B0B9-3A5CEFD621D7}" destId="{5022040B-BC51-40BA-8879-F40A3FD7051A}" srcOrd="1" destOrd="0" presId="urn:microsoft.com/office/officeart/2005/8/layout/hProcess6"/>
    <dgm:cxn modelId="{9ACA4A38-7C23-4C67-8F9E-BDBC60916E0E}" type="presParOf" srcId="{023AF55F-069E-456B-B0B9-3A5CEFD621D7}" destId="{DCF6047D-6F13-479D-93F4-04BF4F72244F}" srcOrd="2" destOrd="0" presId="urn:microsoft.com/office/officeart/2005/8/layout/hProcess6"/>
    <dgm:cxn modelId="{FF05802C-FF90-4F86-9872-411F841E182F}" type="presParOf" srcId="{023AF55F-069E-456B-B0B9-3A5CEFD621D7}" destId="{43AA1550-B0C9-4F9D-92D0-4F22EEE3F3E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A5012-6F23-4B5F-9B87-8E0D1F01247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5F6BD8-108B-4E63-A90B-407EEB8F3782}">
      <dgm:prSet/>
      <dgm:spPr/>
      <dgm:t>
        <a:bodyPr/>
        <a:lstStyle/>
        <a:p>
          <a:pPr>
            <a:defRPr b="1"/>
          </a:pPr>
          <a:r>
            <a:rPr lang="it-IT" b="1"/>
            <a:t>Approccio Ludico:</a:t>
          </a:r>
          <a:endParaRPr lang="en-US"/>
        </a:p>
      </dgm:t>
    </dgm:pt>
    <dgm:pt modelId="{9B76A3D6-2F41-4423-95D0-4FC8DFD97771}" type="parTrans" cxnId="{93860987-5495-4DFF-8721-38476B1B12C8}">
      <dgm:prSet/>
      <dgm:spPr/>
      <dgm:t>
        <a:bodyPr/>
        <a:lstStyle/>
        <a:p>
          <a:endParaRPr lang="en-US"/>
        </a:p>
      </dgm:t>
    </dgm:pt>
    <dgm:pt modelId="{A422409C-BDC7-4C21-BBB7-078B14668A51}" type="sibTrans" cxnId="{93860987-5495-4DFF-8721-38476B1B12C8}">
      <dgm:prSet/>
      <dgm:spPr/>
      <dgm:t>
        <a:bodyPr/>
        <a:lstStyle/>
        <a:p>
          <a:endParaRPr lang="en-US"/>
        </a:p>
      </dgm:t>
    </dgm:pt>
    <dgm:pt modelId="{A73B9E3C-0B1C-47BE-9257-43AF31F911E3}">
      <dgm:prSet/>
      <dgm:spPr/>
      <dgm:t>
        <a:bodyPr/>
        <a:lstStyle/>
        <a:p>
          <a:r>
            <a:rPr lang="it-IT"/>
            <a:t>Utilizzare giochi linguistici (es. tombola grammaticale, caccia alle parole, cruciverba).</a:t>
          </a:r>
          <a:endParaRPr lang="en-US"/>
        </a:p>
      </dgm:t>
    </dgm:pt>
    <dgm:pt modelId="{EB30DF70-1676-4B2A-A0BF-8F5802765575}" type="parTrans" cxnId="{30738EB5-1E86-411C-8368-5FEE683DBB04}">
      <dgm:prSet/>
      <dgm:spPr/>
      <dgm:t>
        <a:bodyPr/>
        <a:lstStyle/>
        <a:p>
          <a:endParaRPr lang="en-US"/>
        </a:p>
      </dgm:t>
    </dgm:pt>
    <dgm:pt modelId="{5BBF11B0-6381-4D77-98EA-5B8ED3EC8CDF}" type="sibTrans" cxnId="{30738EB5-1E86-411C-8368-5FEE683DBB04}">
      <dgm:prSet/>
      <dgm:spPr/>
      <dgm:t>
        <a:bodyPr/>
        <a:lstStyle/>
        <a:p>
          <a:endParaRPr lang="en-US"/>
        </a:p>
      </dgm:t>
    </dgm:pt>
    <dgm:pt modelId="{532B6DB7-BC04-4551-B27F-814CB8C39693}">
      <dgm:prSet/>
      <dgm:spPr/>
      <dgm:t>
        <a:bodyPr/>
        <a:lstStyle/>
        <a:p>
          <a:r>
            <a:rPr lang="it-IT"/>
            <a:t>Introdurre filastrocche e storie per spiegare concetti grammaticali in modo coinvolgente.</a:t>
          </a:r>
          <a:endParaRPr lang="en-US"/>
        </a:p>
      </dgm:t>
    </dgm:pt>
    <dgm:pt modelId="{6C972761-865D-4FDF-A936-8079CDF60222}" type="parTrans" cxnId="{D315CBD8-74E5-44C3-A7F4-F03E42C8D78E}">
      <dgm:prSet/>
      <dgm:spPr/>
      <dgm:t>
        <a:bodyPr/>
        <a:lstStyle/>
        <a:p>
          <a:endParaRPr lang="en-US"/>
        </a:p>
      </dgm:t>
    </dgm:pt>
    <dgm:pt modelId="{2BFAEAC2-D8D2-4794-A007-08EBCAAF2E04}" type="sibTrans" cxnId="{D315CBD8-74E5-44C3-A7F4-F03E42C8D78E}">
      <dgm:prSet/>
      <dgm:spPr/>
      <dgm:t>
        <a:bodyPr/>
        <a:lstStyle/>
        <a:p>
          <a:endParaRPr lang="en-US"/>
        </a:p>
      </dgm:t>
    </dgm:pt>
    <dgm:pt modelId="{BF81EB12-B015-45F0-9DB7-D650597A9833}">
      <dgm:prSet/>
      <dgm:spPr/>
      <dgm:t>
        <a:bodyPr/>
        <a:lstStyle/>
        <a:p>
          <a:pPr>
            <a:defRPr b="1"/>
          </a:pPr>
          <a:r>
            <a:rPr lang="it-IT" b="1"/>
            <a:t>Approccio Induttivo:</a:t>
          </a:r>
          <a:endParaRPr lang="en-US"/>
        </a:p>
      </dgm:t>
    </dgm:pt>
    <dgm:pt modelId="{D7658F13-818F-47C7-B4D3-0B160B286EFB}" type="parTrans" cxnId="{D7194965-E8D8-4214-B59F-ECB241426737}">
      <dgm:prSet/>
      <dgm:spPr/>
      <dgm:t>
        <a:bodyPr/>
        <a:lstStyle/>
        <a:p>
          <a:endParaRPr lang="en-US"/>
        </a:p>
      </dgm:t>
    </dgm:pt>
    <dgm:pt modelId="{C4FC680E-D6D1-4585-8849-46B50CCA88F7}" type="sibTrans" cxnId="{D7194965-E8D8-4214-B59F-ECB241426737}">
      <dgm:prSet/>
      <dgm:spPr/>
      <dgm:t>
        <a:bodyPr/>
        <a:lstStyle/>
        <a:p>
          <a:endParaRPr lang="en-US"/>
        </a:p>
      </dgm:t>
    </dgm:pt>
    <dgm:pt modelId="{8B5C3C06-8AF6-44FD-8F27-D9DB394496C7}">
      <dgm:prSet/>
      <dgm:spPr/>
      <dgm:t>
        <a:bodyPr/>
        <a:lstStyle/>
        <a:p>
          <a:r>
            <a:rPr lang="it-IT"/>
            <a:t>Partire da testi, frasi o dialoghi significativi.</a:t>
          </a:r>
          <a:endParaRPr lang="en-US"/>
        </a:p>
      </dgm:t>
    </dgm:pt>
    <dgm:pt modelId="{CEF8C485-E8C7-4BE9-B499-BF8758649F9B}" type="parTrans" cxnId="{5B1FE7E1-6256-4E51-AB25-96518A44AF80}">
      <dgm:prSet/>
      <dgm:spPr/>
      <dgm:t>
        <a:bodyPr/>
        <a:lstStyle/>
        <a:p>
          <a:endParaRPr lang="en-US"/>
        </a:p>
      </dgm:t>
    </dgm:pt>
    <dgm:pt modelId="{164D8A60-2F87-48B1-A144-9D9AAC3D9F1E}" type="sibTrans" cxnId="{5B1FE7E1-6256-4E51-AB25-96518A44AF80}">
      <dgm:prSet/>
      <dgm:spPr/>
      <dgm:t>
        <a:bodyPr/>
        <a:lstStyle/>
        <a:p>
          <a:endParaRPr lang="en-US"/>
        </a:p>
      </dgm:t>
    </dgm:pt>
    <dgm:pt modelId="{46DE4D2C-2C0B-4ADC-B661-900321F42CBE}">
      <dgm:prSet/>
      <dgm:spPr/>
      <dgm:t>
        <a:bodyPr/>
        <a:lstStyle/>
        <a:p>
          <a:r>
            <a:rPr lang="it-IT"/>
            <a:t>Invitare i bambini a osservare e riflettere sulle strutture linguistiche.</a:t>
          </a:r>
          <a:endParaRPr lang="en-US"/>
        </a:p>
      </dgm:t>
    </dgm:pt>
    <dgm:pt modelId="{57804B47-41DE-4D7F-878A-BD71C94B6E93}" type="parTrans" cxnId="{E7A2895F-D650-4BE8-BEFC-D762825DE667}">
      <dgm:prSet/>
      <dgm:spPr/>
      <dgm:t>
        <a:bodyPr/>
        <a:lstStyle/>
        <a:p>
          <a:endParaRPr lang="en-US"/>
        </a:p>
      </dgm:t>
    </dgm:pt>
    <dgm:pt modelId="{BD7BDB2C-8A12-4BBC-971C-B412C0F13AEB}" type="sibTrans" cxnId="{E7A2895F-D650-4BE8-BEFC-D762825DE667}">
      <dgm:prSet/>
      <dgm:spPr/>
      <dgm:t>
        <a:bodyPr/>
        <a:lstStyle/>
        <a:p>
          <a:endParaRPr lang="en-US"/>
        </a:p>
      </dgm:t>
    </dgm:pt>
    <dgm:pt modelId="{D1AEB9DA-FF24-46CF-9B3A-BEB84FCAF392}">
      <dgm:prSet/>
      <dgm:spPr/>
      <dgm:t>
        <a:bodyPr/>
        <a:lstStyle/>
        <a:p>
          <a:r>
            <a:rPr lang="it-IT" dirty="0"/>
            <a:t>Formulare le regole grammaticali con il coinvolgimento attivo degli allievi.</a:t>
          </a:r>
          <a:endParaRPr lang="en-US" dirty="0"/>
        </a:p>
      </dgm:t>
    </dgm:pt>
    <dgm:pt modelId="{EFBD2028-ED47-4B09-9415-A0E0CD57D871}" type="parTrans" cxnId="{4A768358-4751-473A-A005-D913DDF9E081}">
      <dgm:prSet/>
      <dgm:spPr/>
      <dgm:t>
        <a:bodyPr/>
        <a:lstStyle/>
        <a:p>
          <a:endParaRPr lang="en-US"/>
        </a:p>
      </dgm:t>
    </dgm:pt>
    <dgm:pt modelId="{A918E751-2167-4327-B4A4-26D3A7A3F35E}" type="sibTrans" cxnId="{4A768358-4751-473A-A005-D913DDF9E081}">
      <dgm:prSet/>
      <dgm:spPr/>
      <dgm:t>
        <a:bodyPr/>
        <a:lstStyle/>
        <a:p>
          <a:endParaRPr lang="en-US"/>
        </a:p>
      </dgm:t>
    </dgm:pt>
    <dgm:pt modelId="{DD4D8033-95E6-432F-AA36-CA415AAD522A}">
      <dgm:prSet/>
      <dgm:spPr/>
      <dgm:t>
        <a:bodyPr/>
        <a:lstStyle/>
        <a:p>
          <a:pPr>
            <a:defRPr b="1"/>
          </a:pPr>
          <a:r>
            <a:rPr lang="it-IT" b="1"/>
            <a:t>Approccio Inclusivo:</a:t>
          </a:r>
          <a:endParaRPr lang="en-US"/>
        </a:p>
      </dgm:t>
    </dgm:pt>
    <dgm:pt modelId="{5C7420F9-FFEE-4842-BB1D-5C8252154210}" type="parTrans" cxnId="{FB38E2BC-916E-4FD9-860B-8747C4960A7A}">
      <dgm:prSet/>
      <dgm:spPr/>
      <dgm:t>
        <a:bodyPr/>
        <a:lstStyle/>
        <a:p>
          <a:endParaRPr lang="en-US"/>
        </a:p>
      </dgm:t>
    </dgm:pt>
    <dgm:pt modelId="{5BD1B995-21D0-436D-A771-8FC2C337FD5F}" type="sibTrans" cxnId="{FB38E2BC-916E-4FD9-860B-8747C4960A7A}">
      <dgm:prSet/>
      <dgm:spPr/>
      <dgm:t>
        <a:bodyPr/>
        <a:lstStyle/>
        <a:p>
          <a:endParaRPr lang="en-US"/>
        </a:p>
      </dgm:t>
    </dgm:pt>
    <dgm:pt modelId="{3D8F7C4D-87C6-4B06-9FC3-7E6A601F88AB}">
      <dgm:prSet/>
      <dgm:spPr/>
      <dgm:t>
        <a:bodyPr/>
        <a:lstStyle/>
        <a:p>
          <a:r>
            <a:rPr lang="it-IT" dirty="0"/>
            <a:t>Adattare le attività alle esigenze degli studenti con DSA e BES.</a:t>
          </a:r>
          <a:endParaRPr lang="en-US" dirty="0"/>
        </a:p>
      </dgm:t>
    </dgm:pt>
    <dgm:pt modelId="{4E00F8F3-5A7A-491E-B4C7-29E87EA7FC61}" type="parTrans" cxnId="{04B636D3-8898-42DD-9080-5C30C376D004}">
      <dgm:prSet/>
      <dgm:spPr/>
      <dgm:t>
        <a:bodyPr/>
        <a:lstStyle/>
        <a:p>
          <a:endParaRPr lang="en-US"/>
        </a:p>
      </dgm:t>
    </dgm:pt>
    <dgm:pt modelId="{72D50C9D-41D3-424D-8415-7A469D110B8E}" type="sibTrans" cxnId="{04B636D3-8898-42DD-9080-5C30C376D004}">
      <dgm:prSet/>
      <dgm:spPr/>
      <dgm:t>
        <a:bodyPr/>
        <a:lstStyle/>
        <a:p>
          <a:endParaRPr lang="en-US"/>
        </a:p>
      </dgm:t>
    </dgm:pt>
    <dgm:pt modelId="{DB3289F2-28DC-49B2-96A8-150646E3228F}">
      <dgm:prSet/>
      <dgm:spPr/>
      <dgm:t>
        <a:bodyPr/>
        <a:lstStyle/>
        <a:p>
          <a:r>
            <a:rPr lang="it-IT"/>
            <a:t>Integrare strumenti visivi (mappe concettuali, schede illustrate) e digitali (app educative, software interattivi).</a:t>
          </a:r>
          <a:endParaRPr lang="en-US"/>
        </a:p>
      </dgm:t>
    </dgm:pt>
    <dgm:pt modelId="{273BD9C7-135F-4D65-90BD-A00DAD380817}" type="parTrans" cxnId="{CC2E98B7-4C2A-4E30-BBAB-4DA29DE85CB0}">
      <dgm:prSet/>
      <dgm:spPr/>
      <dgm:t>
        <a:bodyPr/>
        <a:lstStyle/>
        <a:p>
          <a:endParaRPr lang="en-US"/>
        </a:p>
      </dgm:t>
    </dgm:pt>
    <dgm:pt modelId="{25828013-D12D-462A-B0A5-D0E22A0EF036}" type="sibTrans" cxnId="{CC2E98B7-4C2A-4E30-BBAB-4DA29DE85CB0}">
      <dgm:prSet/>
      <dgm:spPr/>
      <dgm:t>
        <a:bodyPr/>
        <a:lstStyle/>
        <a:p>
          <a:endParaRPr lang="en-US"/>
        </a:p>
      </dgm:t>
    </dgm:pt>
    <dgm:pt modelId="{4E140E13-A674-46AC-ACCF-E5FFF7C8F2A0}" type="pres">
      <dgm:prSet presAssocID="{586A5012-6F23-4B5F-9B87-8E0D1F01247F}" presName="Name0" presStyleCnt="0">
        <dgm:presLayoutVars>
          <dgm:dir/>
          <dgm:animLvl val="lvl"/>
          <dgm:resizeHandles val="exact"/>
        </dgm:presLayoutVars>
      </dgm:prSet>
      <dgm:spPr/>
    </dgm:pt>
    <dgm:pt modelId="{19C7C350-B199-448E-B3FE-94BDD18BA9D1}" type="pres">
      <dgm:prSet presAssocID="{7E5F6BD8-108B-4E63-A90B-407EEB8F3782}" presName="composite" presStyleCnt="0"/>
      <dgm:spPr/>
    </dgm:pt>
    <dgm:pt modelId="{CE4B5DB5-CD66-4CC7-ABB6-7F57203DDE41}" type="pres">
      <dgm:prSet presAssocID="{7E5F6BD8-108B-4E63-A90B-407EEB8F378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F5C9E01-5207-47BF-8A85-D458C19C48D7}" type="pres">
      <dgm:prSet presAssocID="{7E5F6BD8-108B-4E63-A90B-407EEB8F3782}" presName="desTx" presStyleLbl="alignAccFollowNode1" presStyleIdx="0" presStyleCnt="3">
        <dgm:presLayoutVars>
          <dgm:bulletEnabled val="1"/>
        </dgm:presLayoutVars>
      </dgm:prSet>
      <dgm:spPr/>
    </dgm:pt>
    <dgm:pt modelId="{25DF0266-FBD6-4AB5-8011-A2C7A84A352F}" type="pres">
      <dgm:prSet presAssocID="{A422409C-BDC7-4C21-BBB7-078B14668A51}" presName="space" presStyleCnt="0"/>
      <dgm:spPr/>
    </dgm:pt>
    <dgm:pt modelId="{DC6A30EA-B815-4A07-869E-4B6C45250835}" type="pres">
      <dgm:prSet presAssocID="{BF81EB12-B015-45F0-9DB7-D650597A9833}" presName="composite" presStyleCnt="0"/>
      <dgm:spPr/>
    </dgm:pt>
    <dgm:pt modelId="{6B58123E-8D03-496C-A070-1ED99371F509}" type="pres">
      <dgm:prSet presAssocID="{BF81EB12-B015-45F0-9DB7-D650597A98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ECC35CD-54E4-4A75-9FF1-B9A8A26E9476}" type="pres">
      <dgm:prSet presAssocID="{BF81EB12-B015-45F0-9DB7-D650597A9833}" presName="desTx" presStyleLbl="alignAccFollowNode1" presStyleIdx="1" presStyleCnt="3">
        <dgm:presLayoutVars>
          <dgm:bulletEnabled val="1"/>
        </dgm:presLayoutVars>
      </dgm:prSet>
      <dgm:spPr/>
    </dgm:pt>
    <dgm:pt modelId="{2730E58E-A519-4608-A768-20E3060E8513}" type="pres">
      <dgm:prSet presAssocID="{C4FC680E-D6D1-4585-8849-46B50CCA88F7}" presName="space" presStyleCnt="0"/>
      <dgm:spPr/>
    </dgm:pt>
    <dgm:pt modelId="{78212A93-CEE2-4227-B458-D8DCF2D9DE6C}" type="pres">
      <dgm:prSet presAssocID="{DD4D8033-95E6-432F-AA36-CA415AAD522A}" presName="composite" presStyleCnt="0"/>
      <dgm:spPr/>
    </dgm:pt>
    <dgm:pt modelId="{FB2CC032-9F6D-4BCB-ADE1-816F3D981819}" type="pres">
      <dgm:prSet presAssocID="{DD4D8033-95E6-432F-AA36-CA415AAD522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9A30E95-66C4-46B2-86D0-FAB4334DDA53}" type="pres">
      <dgm:prSet presAssocID="{DD4D8033-95E6-432F-AA36-CA415AAD522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B039406-6608-46D9-B1A6-36F928948A4F}" type="presOf" srcId="{46DE4D2C-2C0B-4ADC-B661-900321F42CBE}" destId="{DECC35CD-54E4-4A75-9FF1-B9A8A26E9476}" srcOrd="0" destOrd="1" presId="urn:microsoft.com/office/officeart/2005/8/layout/hList1"/>
    <dgm:cxn modelId="{CCD83A17-17CC-43BC-AF38-A11431869127}" type="presOf" srcId="{532B6DB7-BC04-4551-B27F-814CB8C39693}" destId="{CF5C9E01-5207-47BF-8A85-D458C19C48D7}" srcOrd="0" destOrd="1" presId="urn:microsoft.com/office/officeart/2005/8/layout/hList1"/>
    <dgm:cxn modelId="{BE64842C-DA0C-4AE6-AD67-412404B852ED}" type="presOf" srcId="{8B5C3C06-8AF6-44FD-8F27-D9DB394496C7}" destId="{DECC35CD-54E4-4A75-9FF1-B9A8A26E9476}" srcOrd="0" destOrd="0" presId="urn:microsoft.com/office/officeart/2005/8/layout/hList1"/>
    <dgm:cxn modelId="{89FCD936-0EB8-4377-B5E6-A19F72CE0AB5}" type="presOf" srcId="{BF81EB12-B015-45F0-9DB7-D650597A9833}" destId="{6B58123E-8D03-496C-A070-1ED99371F509}" srcOrd="0" destOrd="0" presId="urn:microsoft.com/office/officeart/2005/8/layout/hList1"/>
    <dgm:cxn modelId="{E7A2895F-D650-4BE8-BEFC-D762825DE667}" srcId="{BF81EB12-B015-45F0-9DB7-D650597A9833}" destId="{46DE4D2C-2C0B-4ADC-B661-900321F42CBE}" srcOrd="1" destOrd="0" parTransId="{57804B47-41DE-4D7F-878A-BD71C94B6E93}" sibTransId="{BD7BDB2C-8A12-4BBC-971C-B412C0F13AEB}"/>
    <dgm:cxn modelId="{9C071541-7CF0-4862-9CDB-9AC5F6012CB5}" type="presOf" srcId="{DD4D8033-95E6-432F-AA36-CA415AAD522A}" destId="{FB2CC032-9F6D-4BCB-ADE1-816F3D981819}" srcOrd="0" destOrd="0" presId="urn:microsoft.com/office/officeart/2005/8/layout/hList1"/>
    <dgm:cxn modelId="{A096FB42-6F10-4A69-A327-7B536CF71C34}" type="presOf" srcId="{A73B9E3C-0B1C-47BE-9257-43AF31F911E3}" destId="{CF5C9E01-5207-47BF-8A85-D458C19C48D7}" srcOrd="0" destOrd="0" presId="urn:microsoft.com/office/officeart/2005/8/layout/hList1"/>
    <dgm:cxn modelId="{98EEB364-FBF9-4067-B3FB-8824C61331F8}" type="presOf" srcId="{DB3289F2-28DC-49B2-96A8-150646E3228F}" destId="{59A30E95-66C4-46B2-86D0-FAB4334DDA53}" srcOrd="0" destOrd="1" presId="urn:microsoft.com/office/officeart/2005/8/layout/hList1"/>
    <dgm:cxn modelId="{D7194965-E8D8-4214-B59F-ECB241426737}" srcId="{586A5012-6F23-4B5F-9B87-8E0D1F01247F}" destId="{BF81EB12-B015-45F0-9DB7-D650597A9833}" srcOrd="1" destOrd="0" parTransId="{D7658F13-818F-47C7-B4D3-0B160B286EFB}" sibTransId="{C4FC680E-D6D1-4585-8849-46B50CCA88F7}"/>
    <dgm:cxn modelId="{DCF89C6F-068D-44DC-8E08-1E6D8A5DAA1B}" type="presOf" srcId="{3D8F7C4D-87C6-4B06-9FC3-7E6A601F88AB}" destId="{59A30E95-66C4-46B2-86D0-FAB4334DDA53}" srcOrd="0" destOrd="0" presId="urn:microsoft.com/office/officeart/2005/8/layout/hList1"/>
    <dgm:cxn modelId="{4A768358-4751-473A-A005-D913DDF9E081}" srcId="{BF81EB12-B015-45F0-9DB7-D650597A9833}" destId="{D1AEB9DA-FF24-46CF-9B3A-BEB84FCAF392}" srcOrd="2" destOrd="0" parTransId="{EFBD2028-ED47-4B09-9415-A0E0CD57D871}" sibTransId="{A918E751-2167-4327-B4A4-26D3A7A3F35E}"/>
    <dgm:cxn modelId="{93860987-5495-4DFF-8721-38476B1B12C8}" srcId="{586A5012-6F23-4B5F-9B87-8E0D1F01247F}" destId="{7E5F6BD8-108B-4E63-A90B-407EEB8F3782}" srcOrd="0" destOrd="0" parTransId="{9B76A3D6-2F41-4423-95D0-4FC8DFD97771}" sibTransId="{A422409C-BDC7-4C21-BBB7-078B14668A51}"/>
    <dgm:cxn modelId="{30738EB5-1E86-411C-8368-5FEE683DBB04}" srcId="{7E5F6BD8-108B-4E63-A90B-407EEB8F3782}" destId="{A73B9E3C-0B1C-47BE-9257-43AF31F911E3}" srcOrd="0" destOrd="0" parTransId="{EB30DF70-1676-4B2A-A0BF-8F5802765575}" sibTransId="{5BBF11B0-6381-4D77-98EA-5B8ED3EC8CDF}"/>
    <dgm:cxn modelId="{CC2E98B7-4C2A-4E30-BBAB-4DA29DE85CB0}" srcId="{DD4D8033-95E6-432F-AA36-CA415AAD522A}" destId="{DB3289F2-28DC-49B2-96A8-150646E3228F}" srcOrd="1" destOrd="0" parTransId="{273BD9C7-135F-4D65-90BD-A00DAD380817}" sibTransId="{25828013-D12D-462A-B0A5-D0E22A0EF036}"/>
    <dgm:cxn modelId="{FB38E2BC-916E-4FD9-860B-8747C4960A7A}" srcId="{586A5012-6F23-4B5F-9B87-8E0D1F01247F}" destId="{DD4D8033-95E6-432F-AA36-CA415AAD522A}" srcOrd="2" destOrd="0" parTransId="{5C7420F9-FFEE-4842-BB1D-5C8252154210}" sibTransId="{5BD1B995-21D0-436D-A771-8FC2C337FD5F}"/>
    <dgm:cxn modelId="{15A08CC2-2224-4715-A775-0E78A06056AC}" type="presOf" srcId="{7E5F6BD8-108B-4E63-A90B-407EEB8F3782}" destId="{CE4B5DB5-CD66-4CC7-ABB6-7F57203DDE41}" srcOrd="0" destOrd="0" presId="urn:microsoft.com/office/officeart/2005/8/layout/hList1"/>
    <dgm:cxn modelId="{05B60CCC-262E-4532-B0AB-397F01450872}" type="presOf" srcId="{586A5012-6F23-4B5F-9B87-8E0D1F01247F}" destId="{4E140E13-A674-46AC-ACCF-E5FFF7C8F2A0}" srcOrd="0" destOrd="0" presId="urn:microsoft.com/office/officeart/2005/8/layout/hList1"/>
    <dgm:cxn modelId="{04B636D3-8898-42DD-9080-5C30C376D004}" srcId="{DD4D8033-95E6-432F-AA36-CA415AAD522A}" destId="{3D8F7C4D-87C6-4B06-9FC3-7E6A601F88AB}" srcOrd="0" destOrd="0" parTransId="{4E00F8F3-5A7A-491E-B4C7-29E87EA7FC61}" sibTransId="{72D50C9D-41D3-424D-8415-7A469D110B8E}"/>
    <dgm:cxn modelId="{A45CFDD3-318B-47ED-8C96-9B3F6888932E}" type="presOf" srcId="{D1AEB9DA-FF24-46CF-9B3A-BEB84FCAF392}" destId="{DECC35CD-54E4-4A75-9FF1-B9A8A26E9476}" srcOrd="0" destOrd="2" presId="urn:microsoft.com/office/officeart/2005/8/layout/hList1"/>
    <dgm:cxn modelId="{D315CBD8-74E5-44C3-A7F4-F03E42C8D78E}" srcId="{7E5F6BD8-108B-4E63-A90B-407EEB8F3782}" destId="{532B6DB7-BC04-4551-B27F-814CB8C39693}" srcOrd="1" destOrd="0" parTransId="{6C972761-865D-4FDF-A936-8079CDF60222}" sibTransId="{2BFAEAC2-D8D2-4794-A007-08EBCAAF2E04}"/>
    <dgm:cxn modelId="{5B1FE7E1-6256-4E51-AB25-96518A44AF80}" srcId="{BF81EB12-B015-45F0-9DB7-D650597A9833}" destId="{8B5C3C06-8AF6-44FD-8F27-D9DB394496C7}" srcOrd="0" destOrd="0" parTransId="{CEF8C485-E8C7-4BE9-B499-BF8758649F9B}" sibTransId="{164D8A60-2F87-48B1-A144-9D9AAC3D9F1E}"/>
    <dgm:cxn modelId="{EB2D3711-C4A8-4E22-A0AB-B208A21F773D}" type="presParOf" srcId="{4E140E13-A674-46AC-ACCF-E5FFF7C8F2A0}" destId="{19C7C350-B199-448E-B3FE-94BDD18BA9D1}" srcOrd="0" destOrd="0" presId="urn:microsoft.com/office/officeart/2005/8/layout/hList1"/>
    <dgm:cxn modelId="{B4F5D8C5-39DB-4B19-AB5E-181DBCD9F1C0}" type="presParOf" srcId="{19C7C350-B199-448E-B3FE-94BDD18BA9D1}" destId="{CE4B5DB5-CD66-4CC7-ABB6-7F57203DDE41}" srcOrd="0" destOrd="0" presId="urn:microsoft.com/office/officeart/2005/8/layout/hList1"/>
    <dgm:cxn modelId="{23D73D86-1274-4B45-AAE3-9C91F622FB73}" type="presParOf" srcId="{19C7C350-B199-448E-B3FE-94BDD18BA9D1}" destId="{CF5C9E01-5207-47BF-8A85-D458C19C48D7}" srcOrd="1" destOrd="0" presId="urn:microsoft.com/office/officeart/2005/8/layout/hList1"/>
    <dgm:cxn modelId="{E7AAD5D1-EED7-49B4-A2F7-EAB338A7DD0F}" type="presParOf" srcId="{4E140E13-A674-46AC-ACCF-E5FFF7C8F2A0}" destId="{25DF0266-FBD6-4AB5-8011-A2C7A84A352F}" srcOrd="1" destOrd="0" presId="urn:microsoft.com/office/officeart/2005/8/layout/hList1"/>
    <dgm:cxn modelId="{4DA4CE7E-BE29-4951-8DA0-114BE4CCB049}" type="presParOf" srcId="{4E140E13-A674-46AC-ACCF-E5FFF7C8F2A0}" destId="{DC6A30EA-B815-4A07-869E-4B6C45250835}" srcOrd="2" destOrd="0" presId="urn:microsoft.com/office/officeart/2005/8/layout/hList1"/>
    <dgm:cxn modelId="{C29F1A22-1E54-4671-B026-BE151716DC02}" type="presParOf" srcId="{DC6A30EA-B815-4A07-869E-4B6C45250835}" destId="{6B58123E-8D03-496C-A070-1ED99371F509}" srcOrd="0" destOrd="0" presId="urn:microsoft.com/office/officeart/2005/8/layout/hList1"/>
    <dgm:cxn modelId="{32E548BD-D516-40DD-8F8E-4EA15903E153}" type="presParOf" srcId="{DC6A30EA-B815-4A07-869E-4B6C45250835}" destId="{DECC35CD-54E4-4A75-9FF1-B9A8A26E9476}" srcOrd="1" destOrd="0" presId="urn:microsoft.com/office/officeart/2005/8/layout/hList1"/>
    <dgm:cxn modelId="{7BA8D852-2FD3-4408-8826-4F069F82DEB2}" type="presParOf" srcId="{4E140E13-A674-46AC-ACCF-E5FFF7C8F2A0}" destId="{2730E58E-A519-4608-A768-20E3060E8513}" srcOrd="3" destOrd="0" presId="urn:microsoft.com/office/officeart/2005/8/layout/hList1"/>
    <dgm:cxn modelId="{0377FB7A-5C2F-48FF-8818-EBAF95B0D1D7}" type="presParOf" srcId="{4E140E13-A674-46AC-ACCF-E5FFF7C8F2A0}" destId="{78212A93-CEE2-4227-B458-D8DCF2D9DE6C}" srcOrd="4" destOrd="0" presId="urn:microsoft.com/office/officeart/2005/8/layout/hList1"/>
    <dgm:cxn modelId="{EE007A69-8AAD-4F18-9303-F22989404611}" type="presParOf" srcId="{78212A93-CEE2-4227-B458-D8DCF2D9DE6C}" destId="{FB2CC032-9F6D-4BCB-ADE1-816F3D981819}" srcOrd="0" destOrd="0" presId="urn:microsoft.com/office/officeart/2005/8/layout/hList1"/>
    <dgm:cxn modelId="{0DBFC7EA-B381-4890-85B3-2B3853C8681B}" type="presParOf" srcId="{78212A93-CEE2-4227-B458-D8DCF2D9DE6C}" destId="{59A30E95-66C4-46B2-86D0-FAB4334DDA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293DD-3993-4290-A3A3-18F54CBC4C29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62343-5ECD-4B16-9976-43E73F5BF52A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D71D6-A59B-4396-836D-08500BA31AEE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500" kern="1200"/>
            <a:t>Sensibilizzazione al linguaggio attraverso il gioco.</a:t>
          </a:r>
          <a:endParaRPr lang="en-US" sz="1500" kern="1200"/>
        </a:p>
      </dsp:txBody>
      <dsp:txXfrm>
        <a:off x="93445" y="3018902"/>
        <a:ext cx="3206250" cy="720000"/>
      </dsp:txXfrm>
    </dsp:sp>
    <dsp:sp modelId="{196DA887-FD97-412A-9E7B-6FB9ABE6D886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D87CA-502A-4516-B983-EE03BCCD2697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180EC-CB00-493C-A5BF-56670175CE35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500" kern="1200"/>
            <a:t>Esplorazione di suoni e ritmi della lingua.</a:t>
          </a:r>
          <a:endParaRPr lang="en-US" sz="1500" kern="1200"/>
        </a:p>
      </dsp:txBody>
      <dsp:txXfrm>
        <a:off x="3860789" y="3018902"/>
        <a:ext cx="3206250" cy="720000"/>
      </dsp:txXfrm>
    </dsp:sp>
    <dsp:sp modelId="{1FCCD8CA-4963-41BB-8215-9FC4EA5CB8AB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688B4-BE8D-4210-957F-FF284613FBEE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195DC-B66B-415B-8370-06AF790F5B6A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500" kern="1200" dirty="0"/>
            <a:t>Esempi: filastrocche e canzoni</a:t>
          </a:r>
          <a:endParaRPr lang="en-US" sz="1500" kern="1200" dirty="0"/>
        </a:p>
      </dsp:txBody>
      <dsp:txXfrm>
        <a:off x="7628133" y="30189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7AAE4-D47C-469E-800F-901AB0199629}">
      <dsp:nvSpPr>
        <dsp:cNvPr id="0" name=""/>
        <dsp:cNvSpPr/>
      </dsp:nvSpPr>
      <dsp:spPr>
        <a:xfrm>
          <a:off x="1066237" y="232584"/>
          <a:ext cx="4264414" cy="3727635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/>
            <a:t>Introduzione ai concetti base: nome, articolo, verbo.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Attività pratiche di riconoscimento e uso delle categorie grammaticali.</a:t>
          </a:r>
          <a:endParaRPr lang="en-US" sz="1800" kern="1200" dirty="0"/>
        </a:p>
      </dsp:txBody>
      <dsp:txXfrm>
        <a:off x="2132340" y="791729"/>
        <a:ext cx="2078902" cy="2609345"/>
      </dsp:txXfrm>
    </dsp:sp>
    <dsp:sp modelId="{1680BAF4-1007-4483-898F-7E86B81BFAE0}">
      <dsp:nvSpPr>
        <dsp:cNvPr id="0" name=""/>
        <dsp:cNvSpPr/>
      </dsp:nvSpPr>
      <dsp:spPr>
        <a:xfrm>
          <a:off x="133" y="1030298"/>
          <a:ext cx="2132207" cy="21322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 dirty="0"/>
            <a:t>Primo e secondo anno:</a:t>
          </a:r>
          <a:endParaRPr lang="en-US" sz="2600" kern="1200" dirty="0"/>
        </a:p>
      </dsp:txBody>
      <dsp:txXfrm>
        <a:off x="312387" y="1342552"/>
        <a:ext cx="1507699" cy="1507699"/>
      </dsp:txXfrm>
    </dsp:sp>
    <dsp:sp modelId="{5022040B-BC51-40BA-8879-F40A3FD7051A}">
      <dsp:nvSpPr>
        <dsp:cNvPr id="0" name=""/>
        <dsp:cNvSpPr/>
      </dsp:nvSpPr>
      <dsp:spPr>
        <a:xfrm>
          <a:off x="6663281" y="232584"/>
          <a:ext cx="4264414" cy="3727635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/>
            <a:t>Approfondimento delle categorie grammaticali.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/>
            <a:t>Analisi di frasi complesse e introduzione all’analisi logica.</a:t>
          </a:r>
          <a:endParaRPr lang="en-US" sz="1800" kern="1200"/>
        </a:p>
      </dsp:txBody>
      <dsp:txXfrm>
        <a:off x="7729384" y="791729"/>
        <a:ext cx="2078902" cy="2609345"/>
      </dsp:txXfrm>
    </dsp:sp>
    <dsp:sp modelId="{43AA1550-B0C9-4F9D-92D0-4F22EEE3F3EB}">
      <dsp:nvSpPr>
        <dsp:cNvPr id="0" name=""/>
        <dsp:cNvSpPr/>
      </dsp:nvSpPr>
      <dsp:spPr>
        <a:xfrm>
          <a:off x="5597177" y="1030298"/>
          <a:ext cx="2132207" cy="2132207"/>
        </a:xfrm>
        <a:prstGeom prst="ellips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b="1" kern="1200" dirty="0"/>
            <a:t>Terzo, quarto, quinto anno:</a:t>
          </a:r>
          <a:endParaRPr lang="en-US" sz="2600" kern="1200" dirty="0"/>
        </a:p>
      </dsp:txBody>
      <dsp:txXfrm>
        <a:off x="5909431" y="1342552"/>
        <a:ext cx="1507699" cy="1507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B5DB5-CD66-4CC7-ABB6-7F57203DDE41}">
      <dsp:nvSpPr>
        <dsp:cNvPr id="0" name=""/>
        <dsp:cNvSpPr/>
      </dsp:nvSpPr>
      <dsp:spPr>
        <a:xfrm>
          <a:off x="3414" y="105283"/>
          <a:ext cx="3329572" cy="576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000" b="1" kern="1200"/>
            <a:t>Approccio Ludico:</a:t>
          </a:r>
          <a:endParaRPr lang="en-US" sz="2000" kern="1200"/>
        </a:p>
      </dsp:txBody>
      <dsp:txXfrm>
        <a:off x="3414" y="105283"/>
        <a:ext cx="3329572" cy="576000"/>
      </dsp:txXfrm>
    </dsp:sp>
    <dsp:sp modelId="{CF5C9E01-5207-47BF-8A85-D458C19C48D7}">
      <dsp:nvSpPr>
        <dsp:cNvPr id="0" name=""/>
        <dsp:cNvSpPr/>
      </dsp:nvSpPr>
      <dsp:spPr>
        <a:xfrm>
          <a:off x="3414" y="681283"/>
          <a:ext cx="3329572" cy="29028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Utilizzare giochi linguistici (es. tombola grammaticale, caccia alle parole, cruciverba).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Introdurre filastrocche e storie per spiegare concetti grammaticali in modo coinvolgente.</a:t>
          </a:r>
          <a:endParaRPr lang="en-US" sz="2000" kern="1200"/>
        </a:p>
      </dsp:txBody>
      <dsp:txXfrm>
        <a:off x="3414" y="681283"/>
        <a:ext cx="3329572" cy="2902837"/>
      </dsp:txXfrm>
    </dsp:sp>
    <dsp:sp modelId="{6B58123E-8D03-496C-A070-1ED99371F509}">
      <dsp:nvSpPr>
        <dsp:cNvPr id="0" name=""/>
        <dsp:cNvSpPr/>
      </dsp:nvSpPr>
      <dsp:spPr>
        <a:xfrm>
          <a:off x="3799128" y="105283"/>
          <a:ext cx="3329572" cy="576000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000" b="1" kern="1200"/>
            <a:t>Approccio Induttivo:</a:t>
          </a:r>
          <a:endParaRPr lang="en-US" sz="2000" kern="1200"/>
        </a:p>
      </dsp:txBody>
      <dsp:txXfrm>
        <a:off x="3799128" y="105283"/>
        <a:ext cx="3329572" cy="576000"/>
      </dsp:txXfrm>
    </dsp:sp>
    <dsp:sp modelId="{DECC35CD-54E4-4A75-9FF1-B9A8A26E9476}">
      <dsp:nvSpPr>
        <dsp:cNvPr id="0" name=""/>
        <dsp:cNvSpPr/>
      </dsp:nvSpPr>
      <dsp:spPr>
        <a:xfrm>
          <a:off x="3799128" y="681283"/>
          <a:ext cx="3329572" cy="2902837"/>
        </a:xfrm>
        <a:prstGeom prst="rect">
          <a:avLst/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Partire da testi, frasi o dialoghi significativi.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Invitare i bambini a osservare e riflettere sulle strutture linguistiche.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Formulare le regole grammaticali con il coinvolgimento attivo degli allievi.</a:t>
          </a:r>
          <a:endParaRPr lang="en-US" sz="2000" kern="1200" dirty="0"/>
        </a:p>
      </dsp:txBody>
      <dsp:txXfrm>
        <a:off x="3799128" y="681283"/>
        <a:ext cx="3329572" cy="2902837"/>
      </dsp:txXfrm>
    </dsp:sp>
    <dsp:sp modelId="{FB2CC032-9F6D-4BCB-ADE1-816F3D981819}">
      <dsp:nvSpPr>
        <dsp:cNvPr id="0" name=""/>
        <dsp:cNvSpPr/>
      </dsp:nvSpPr>
      <dsp:spPr>
        <a:xfrm>
          <a:off x="7594841" y="105283"/>
          <a:ext cx="3329572" cy="576000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000" b="1" kern="1200"/>
            <a:t>Approccio Inclusivo:</a:t>
          </a:r>
          <a:endParaRPr lang="en-US" sz="2000" kern="1200"/>
        </a:p>
      </dsp:txBody>
      <dsp:txXfrm>
        <a:off x="7594841" y="105283"/>
        <a:ext cx="3329572" cy="576000"/>
      </dsp:txXfrm>
    </dsp:sp>
    <dsp:sp modelId="{59A30E95-66C4-46B2-86D0-FAB4334DDA53}">
      <dsp:nvSpPr>
        <dsp:cNvPr id="0" name=""/>
        <dsp:cNvSpPr/>
      </dsp:nvSpPr>
      <dsp:spPr>
        <a:xfrm>
          <a:off x="7594841" y="681283"/>
          <a:ext cx="3329572" cy="2902837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Adattare le attività alle esigenze degli studenti con DSA e BES.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/>
            <a:t>Integrare strumenti visivi (mappe concettuali, schede illustrate) e digitali (app educative, software interattivi).</a:t>
          </a:r>
          <a:endParaRPr lang="en-US" sz="2000" kern="1200"/>
        </a:p>
      </dsp:txBody>
      <dsp:txXfrm>
        <a:off x="7594841" y="681283"/>
        <a:ext cx="3329572" cy="2902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26T21:17:33.5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2:55.1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47.3418"/>
      <inkml:brushProperty name="anchorY" value="-552.27686"/>
      <inkml:brushProperty name="scaleFactor" value="0.5"/>
    </inkml:brush>
  </inkml:definitions>
  <inkml:trace contextRef="#ctx0" brushRef="#br0">0 0 24575,'3904'0'0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3:02.4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86.42871"/>
      <inkml:brushProperty name="anchorY" value="-1051.67371"/>
      <inkml:brushProperty name="scaleFactor" value="0.5"/>
    </inkml:brush>
  </inkml:definitions>
  <inkml:trace contextRef="#ctx0" brushRef="#br0">0 0 24575,'855'0'0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3:09.4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89.18115"/>
      <inkml:brushProperty name="anchorY" value="-1616.11816"/>
      <inkml:brushProperty name="scaleFactor" value="0.5"/>
    </inkml:brush>
  </inkml:definitions>
  <inkml:trace contextRef="#ctx0" brushRef="#br0">0 0 24575,'4595'0'0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3:34.6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090.62305"/>
      <inkml:brushProperty name="anchorY" value="-2685.95068"/>
      <inkml:brushProperty name="scaleFactor" value="0.5"/>
    </inkml:brush>
  </inkml:definitions>
  <inkml:trace contextRef="#ctx0" brushRef="#br0">1 69 24575,'2400'-69'0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3:55.25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3225.73438"/>
      <inkml:brushProperty name="anchorY" value="-3204.1377"/>
      <inkml:brushProperty name="scaleFactor" value="0.5"/>
    </inkml:brush>
  </inkml:definitions>
  <inkml:trace contextRef="#ctx0" brushRef="#br0">0 0 24575,'1524'0'0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5:22.9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23539,'2516'0'0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5:27.4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24575,'0'532'0,"4"-494"342,-4-37-361,0 0 0,0-1 0,1 1 0,-1 0 0,0 0 0,1-1 0,-1 1 0,0 0 0,1-1 0,-1 1 0,1 0 0,-1-1 0,0 1 0,1-1 0,0 1 0,-1-1 0,2 2 0,-1-2-31,-1 0-1,1 0 1,0 0-1,-1 0 0,1 0 1,0-1-1,-1 1 1,1 0-1,-1 0 1,1 0-1,0-1 0,-1 1 1,1 0-1,-1-1 1,1 1-1,-1 0 1,1-1-1,-1 1 0,1-1 1,-1 1-1,1-1 1,-1 1-1,0-1 1,1 1-1,-1-1 1,1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5:30.3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 23619,'2220'0'0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5:33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24575,'0'4'0,"0"9"0,0 6 0,0 5 0,0 5 0,0 2 0,0-1 0,0-1 0,0-2 0,0-1 0,0-1 0,0-2 0,0-4-8191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5:52.6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24552,'6996'70'0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6T21:17:37.6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 0,'19465'0'0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6:30.6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717.92578"/>
      <inkml:brushProperty name="anchorY" value="-6545.35938"/>
      <inkml:brushProperty name="scaleFactor" value="0.5"/>
    </inkml:brush>
  </inkml:definitions>
  <inkml:trace contextRef="#ctx0" brushRef="#br0">1 0 24575,'0'0'0,"4"0"0,1 5 0,9-1 0,4 1 0,4-1 0,6-2 0,6 0 0,5-1 0,-1-1 0,7 0 0,2 0 0,-4 0 0,-4 0 0,-5 0 0,0 0 0,-2 0 0,-3 0 0,-2 0 0,-2 0 0,3 0 0,5 0 0,4 0 0,-1 0 0,2 0 0,3 0 0,-3 0 0,-3 0 0,0 0 0,3 0 0,1 0 0,-1 0 0,-4 0 0,-3 0 0,-3 0 0,-2 0 0,-2 0 0,4 0 0,4 0 0,-1 0 0,5 0 0,-2 0 0,3 0 0,2 0 0,-3 0 0,-2 0 0,-3 0 0,1 0 0,-1 0 0,-3 0 0,0 0 0,2 0 0,3 0 0,5 0 0,3 0 0,2 0 0,3 0 0,0 0 0,-4 0 0,10 0 0,-1 0 0,2 0 0,-6 0 0,-2 0 0,-5 0 0,3 0 0,2 0 0,0 0 0,1 0 0,-4 0 0,-5 0 0,1 0 0,-5 0 0,2 0 0,-3 0 0,3 0 0,2 0 0,3 0 0,3 0 0,1 0 0,6 0 0,6 0 0,0 0 0,-1 0 0,3 0 0,-2 0 0,-2 0 0,-2 0 0,-3 0 0,-1 0 0,-1 0 0,4 0 0,4 0 0,0 0 0,13 0 0,4 0 0,2 0 0,0 0 0,-4 0 0,2 0 0,0 0 0,-10 0 0,-9 0 0,-6 0 0,-9 0 0,-5 0 0,0 0 0,-3 0 0,-2 0 0,-2 0 0,3 0 0,-1 0 0,0 0 0,-1 0 0,-2 0 0,0 0 0,-2 0 0,5 0 0,0 0 0,0 0 0,3 0 0,13 0 0,9 0 0,8 0 0,0 0 0,8 0 0,7 0 0,1 0 0,0 0 0,-1 0 0,-2 0 0,3 0 0,-6 0 0,-1 0 0,-6 0 0,-5 0 0,-1 0 0,-7 0 0,-4 0 0,-6 0 0,-6 0 0,-5 0 0,1 0 0,-2 0 0,-2 0 0,-1 0 0,-1 0 0,-1 0 0,-1 0 0,0 0 0,0 0 0,4 0 0,5 0 0,5 0 0,0 0 0,-3 0 0,-2 0 0,1 0 0,-2 0 0,3 0 0,-2 0 0,-2 0 0,-1 0 0,-3 0 0,-1 0 0,-2 0 0,5 9 0,-5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7:10.4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2733.41211"/>
      <inkml:brushProperty name="anchorY" value="-5382.65918"/>
      <inkml:brushProperty name="scaleFactor" value="0.5"/>
    </inkml:brush>
  </inkml:definitions>
  <inkml:trace contextRef="#ctx0" brushRef="#br0">0 1 24575,'1871'0'0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8:03.6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24316,'5381'0'0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8:07.1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24575,'2211'0'0,"-2202"0"-341,0 0 0,1 1-1,10 2 1,-4 2-6485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8:13.5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 24147,'6098'0'0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8:41.8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69 23937,'3742'-69'0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8:48.72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24575,'0'1'0,"0"0"0,1 0 0,-1 0 0,1 0 0,-1 0 0,1 0 0,-1 0 0,1 0 0,0 0 0,-1 0 0,1-1 0,0 1 0,0 0 0,0-1 0,0 1 0,-1 0 0,1-1 0,0 1 0,0-1 0,0 1 0,0-1 0,0 0 0,0 1 0,1-1 0,-1 0 0,0 0 0,2 1 0,35 3 0,-34-4 0,339 3 0,-172-5 0,7825 2-1365,-7969 0-5461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8:52.4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24575,'4599'0'-1365,"-4580"0"-5461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9:31.5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24575,'3478'0'0,"-3448"1"0,52 10 0,-49-6 0,39 2 0,144-8 0,153 10 0,243 6 0,-405-17 0,6916 2-1365,-7093 0-5461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9:36.5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21389,'5057'0'0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6T21:17:57.8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0,'16154'0'0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5T18:34:54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 0,'1755'-22'0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26T21:18:05.2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26T21:18:05.8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6T21:19:35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 1 24575,'-4'0'0,"0"0"0,0 0 0,0 0 0,1 1 0,-1-1 0,0 1 0,0 0 0,0 0 0,1 1 0,-5 1 0,6-2 0,0 1 0,0 0 0,0-1 0,0 1 0,1 0 0,-1 0 0,1 0 0,-1 0 0,1 0 0,0 0 0,0 0 0,0 0 0,0 1 0,0-1 0,0 0 0,1 1 0,-1 3 0,-3 20 0,1 0 0,2 1 0,4 52 0,-1-14 0,-1-41 0,0 0 0,2 0 0,1 0 0,1 0 0,14 44 0,-14-51 0,-1 0 0,0 0 0,-2 0 0,0 1 0,0 23 0,-2-24 0,0 0 0,2-1 0,0 1 0,1 0 0,0-1 0,7 19 0,1-11 0,-2 2 0,-1-1 0,-1 1 0,-1 0 0,-1 1 0,-2-1 0,1 35 0,-6 432-1365,2-471-5461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6T21:20:11.0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 1 24575,'-10'9'0,"1"1"0,0 0 0,1 0 0,0 1 0,0 0 0,1 0 0,0 1 0,1 0 0,1 1 0,0-1 0,1 1 0,0 0 0,0 0 0,2 0 0,0 0 0,-1 24 0,2-6 0,1 38 0,1-62 0,0 0 0,0 0 0,0-1 0,1 1 0,0 0 0,0-1 0,5 11 0,0-5 0,-2 0 0,0 0 0,0 1 0,-1-1 0,0 1 0,-2 0 0,1 1 0,-1-1 0,-1 0 0,-1 16 0,3 0 0,1-2 0,1 1 0,1 0 0,1-1 0,16 39 0,1 5 0,21 54 0,-40-112 0,1-1 0,10 19 0,5 11 0,36 112 0,-51-130 0,0 0 0,-2 1 0,0-1 0,0 41 0,-3 9 0,-4 100 0,2-167 0,0 0 0,0 0 0,-1 0 0,0 0 0,0 0 0,-1 0 0,0 0 0,0-1 0,-5 9 0,-1-3 0,0 0 0,-1 0 0,-16 15 0,12-13 0,1 2 0,-17 25 0,20-26 0,-1 0 0,0-1 0,-1 0 0,-13 11 0,13-14-227,1-1-1,0 2 1,1 0-1,0 0 1,-11 19-1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1:49.9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24575,'32'0'0,"1"1"0,-1 1 0,42 9 0,-36-6 0,1 0 0,-1-3 0,69-4 0,-28 0 0,3052 2-1365,-3111 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20:52:51.1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46 24575,'5841'-46'0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A68A8-FE9B-4D93-8F67-F810A424137F}" type="datetimeFigureOut">
              <a:rPr lang="it-IT" smtClean="0"/>
              <a:t>25/03/2025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DCEA-B07E-417F-8C1E-C07E6A6329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30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F97DC217-DF71-1A49-B3EA-559F1F43B0FF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425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F97DC217-DF71-1A49-B3EA-559F1F43B0FF}" type="slidenum">
              <a:rPr lang="it-IT" smtClean="0"/>
              <a:t>38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814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04923-EA7A-ABB9-A171-9DD216308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48FCA44-107E-D158-A045-C30956A4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134674-4710-9AC5-2B53-88172FA9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4F9DC8-568A-E88D-91F2-4D0D3672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856ED6-D36E-A5C2-C1EE-A25892CB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2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411D3-8E8B-C67F-F2DD-3A5FDB55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FCC8B3-F7D3-CECC-DE62-B384C5FF5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2D4E70-8089-4C9E-5843-CBD8721D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541D63-98E8-0588-F94C-CBD6F99D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9AD59E-20B7-F00E-4B5E-B211D7FB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3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8A1AD9C-8631-0875-C4EA-0E27A5397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9ECD95-E8E9-A383-750F-0A29C605C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C5DF04-DC9C-4431-8F2B-6539A5DE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4EB1BD-DEFB-5870-7D2B-945E83DD5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911210-5C06-9836-FA1B-A7409A63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32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11" name="Figura a mano libera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9" name="Figura a mano libera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igura a mano libera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it-IT"/>
                </a:defPPr>
              </a:lstStyle>
              <a:p>
                <a:pPr algn="ctr" rtl="0"/>
                <a:endParaRPr lang="it-IT" dirty="0"/>
              </a:p>
            </p:txBody>
          </p:sp>
          <p:sp>
            <p:nvSpPr>
              <p:cNvPr id="16" name="Figura a mano libera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it-IT"/>
                </a:defPPr>
              </a:lstStyle>
              <a:p>
                <a:pPr algn="ctr" rtl="0"/>
                <a:endParaRPr lang="it-IT" dirty="0"/>
              </a:p>
            </p:txBody>
          </p:sp>
        </p:grp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28" name="Figura a mano libera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rtlCol="0" anchor="b">
            <a:noAutofit/>
          </a:bodyPr>
          <a:lstStyle>
            <a:lvl1pPr algn="l">
              <a:defRPr lang="it-IT" sz="6000" b="1">
                <a:latin typeface="+mj-lt"/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2595502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 e immagin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  <p:sp>
          <p:nvSpPr>
            <p:cNvPr id="14" name="Figura a mano libera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algn="ctr" rtl="0"/>
              <a:endParaRPr lang="it-IT" dirty="0"/>
            </a:p>
          </p:txBody>
        </p:sp>
      </p:grpSp>
      <p:sp>
        <p:nvSpPr>
          <p:cNvPr id="13" name="Titolo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rtlCol="0" anchor="b">
            <a:noAutofit/>
          </a:bodyPr>
          <a:lstStyle>
            <a:lvl1pPr>
              <a:defRPr lang="it-IT" sz="4200" b="1">
                <a:latin typeface="+mj-lt"/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it-IT"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it-IT"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it-IT"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it-IT"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it-IT" sz="200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8" name="Segnaposto immagine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 lang="it-IT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it-IT"/>
              <a:t>08/09/20XX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 lang="it-IT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 lang="it-IT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42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E6BA7-46CD-8DF1-1414-81176AF3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6D967C-209C-C7DF-879B-55559C963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C134CD-F741-DD74-9D95-332F9BC8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758568-494F-46D1-F27A-0FEBD8CA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B9B4DF-8870-A87D-9366-09C4142E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1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0914B-4073-9EC5-BAF6-EDF15682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330BC8-082F-33F1-B92E-B447D51E2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7F77AA-ED8E-6E19-A89B-BC714A72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A9FE06-641D-AAF3-6C53-D00361E3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B3170-ACD2-CC62-C3EB-A5462240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6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C0B861-C9BB-F478-2B35-C9CCCD84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545710-860F-2181-DB77-4D729F1C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657539-B371-5484-0D90-DA7767B9B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26F9C1-BC77-AF20-CF9B-3385634E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F5DEFF-897D-8A75-9C3F-8CC1F938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4AD7D-B098-67CE-62C6-8875B50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2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DFC47-7F40-7917-4EE7-A1409EDB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DEFF29-FD16-9FE8-504E-F6117E6C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DF6E8B-2383-9644-2C26-8D6B1343F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8B866D0-AE53-C868-E6A1-D05EF65EE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601BAB2-2284-2F3D-EAE6-A16FB7AC6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3E67E2-641A-0018-0D1D-11408468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97A83C-27EF-8DEA-4D3D-0D776556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E8DBB37-0E78-B9F2-778B-D2636FE6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7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C7B0C-B815-56BE-8BE8-0C8995F3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D3A4A-8DB2-B758-C6AB-B9095D5C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AB9553-85E4-172A-4C38-E59544C3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44F1B8-F6B5-9A77-A31F-162E113C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5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FC9C73-4E39-F82D-3A66-1DB18D4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DDEDF5-6999-8D25-5241-B19AF121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3048FB-118B-F4D2-7748-BFC75D09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0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39769-8659-9819-CEE5-C7DD30AF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3EEC2A-C8A3-CF39-70C4-91625DE00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3D8CBD-B86A-FABF-9B4A-06930E991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FE7DBC-69BC-5CF9-54CD-AEF1F262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79F4A0-E239-15B6-4B91-A9817D3A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BDA394-DB32-EB74-B0CC-D8D1B400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6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9713BD-D750-B55C-8BD7-BB761A61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1A2FB9-0BAA-D4BE-D4C4-E9A828ADC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90A586-4AB9-FF35-C278-9848B4B29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F50C29-E3EA-5D64-66F9-9E365EB1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B1E903-1403-98B6-264F-A96441CB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2B1B2D-F78B-D895-9AE3-8718E58A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8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C47258C-B283-54D5-ADA2-886F3793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498E6C-0E41-DEE4-924B-BFF52A0D0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61286D-6562-9B71-08F8-51666659E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9B3584-B536-CFAD-8183-D7680489E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F2477E-6B15-4BF3-42F1-3E5AA010E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it-it/foto/arcobaleno-arte-artistico-banco-220320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guisticamente.org/tra-riflessione-sulla-lingua-e-grammatica-a-scuola-qualche-considerazione-e-un-materiale-didattico-recente/" TargetMode="External"/><Relationship Id="rId2" Type="http://schemas.openxmlformats.org/officeDocument/2006/relationships/hyperlink" Target="https://www.leoapp.it/#/home-leo-pro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customXml" Target="../ink/ink20.xml"/><Relationship Id="rId21" Type="http://schemas.openxmlformats.org/officeDocument/2006/relationships/customXml" Target="../ink/ink11.xm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customXml" Target="../ink/ink24.xml"/><Relationship Id="rId50" Type="http://schemas.openxmlformats.org/officeDocument/2006/relationships/image" Target="../media/image31.png"/><Relationship Id="rId55" Type="http://schemas.openxmlformats.org/officeDocument/2006/relationships/customXml" Target="../ink/ink28.xml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6" Type="http://schemas.openxmlformats.org/officeDocument/2006/relationships/image" Target="../media/image13.png"/><Relationship Id="rId29" Type="http://schemas.openxmlformats.org/officeDocument/2006/relationships/customXml" Target="../ink/ink15.xml"/><Relationship Id="rId11" Type="http://schemas.openxmlformats.org/officeDocument/2006/relationships/customXml" Target="../ink/ink6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9.xml"/><Relationship Id="rId40" Type="http://schemas.openxmlformats.org/officeDocument/2006/relationships/image" Target="../media/image25.png"/><Relationship Id="rId45" Type="http://schemas.openxmlformats.org/officeDocument/2006/relationships/customXml" Target="../ink/ink23.xml"/><Relationship Id="rId53" Type="http://schemas.openxmlformats.org/officeDocument/2006/relationships/customXml" Target="../ink/ink27.xml"/><Relationship Id="rId58" Type="http://schemas.openxmlformats.org/officeDocument/2006/relationships/image" Target="../media/image35.png"/><Relationship Id="rId5" Type="http://schemas.openxmlformats.org/officeDocument/2006/relationships/customXml" Target="../ink/ink2.xml"/><Relationship Id="rId19" Type="http://schemas.openxmlformats.org/officeDocument/2006/relationships/customXml" Target="../ink/ink10.xml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4.xml"/><Relationship Id="rId30" Type="http://schemas.openxmlformats.org/officeDocument/2006/relationships/image" Target="../media/image20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48" Type="http://schemas.openxmlformats.org/officeDocument/2006/relationships/image" Target="../media/image29.png"/><Relationship Id="rId56" Type="http://schemas.openxmlformats.org/officeDocument/2006/relationships/image" Target="../media/image34.png"/><Relationship Id="rId8" Type="http://schemas.openxmlformats.org/officeDocument/2006/relationships/image" Target="../media/image50.png"/><Relationship Id="rId51" Type="http://schemas.openxmlformats.org/officeDocument/2006/relationships/customXml" Target="../ink/ink26.xml"/><Relationship Id="rId3" Type="http://schemas.openxmlformats.org/officeDocument/2006/relationships/customXml" Target="../ink/ink1.xml"/><Relationship Id="rId12" Type="http://schemas.openxmlformats.org/officeDocument/2006/relationships/image" Target="../media/image11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24.png"/><Relationship Id="rId46" Type="http://schemas.openxmlformats.org/officeDocument/2006/relationships/image" Target="../media/image28.png"/><Relationship Id="rId20" Type="http://schemas.openxmlformats.org/officeDocument/2006/relationships/image" Target="../media/image15.png"/><Relationship Id="rId41" Type="http://schemas.openxmlformats.org/officeDocument/2006/relationships/customXml" Target="../ink/ink21.xml"/><Relationship Id="rId5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customXml" Target="../ink/ink25.xml"/><Relationship Id="rId57" Type="http://schemas.openxmlformats.org/officeDocument/2006/relationships/customXml" Target="../ink/ink29.xml"/><Relationship Id="rId10" Type="http://schemas.openxmlformats.org/officeDocument/2006/relationships/customXml" Target="../ink/ink5.xml"/><Relationship Id="rId31" Type="http://schemas.openxmlformats.org/officeDocument/2006/relationships/customXml" Target="../ink/ink16.xml"/><Relationship Id="rId44" Type="http://schemas.openxmlformats.org/officeDocument/2006/relationships/image" Target="../media/image27.png"/><Relationship Id="rId5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2"/>
            <a:ext cx="8131628" cy="5931124"/>
          </a:xfrm>
        </p:spPr>
        <p:txBody>
          <a:bodyPr rtlCol="0"/>
          <a:lstStyle>
            <a:defPPr>
              <a:defRPr lang="it-IT"/>
            </a:defPPr>
          </a:lstStyle>
          <a:p>
            <a:br>
              <a:rPr lang="it-IT" sz="32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32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Insegnare  lingua e grammatica:</a:t>
            </a:r>
            <a:br>
              <a:rPr lang="it-IT" sz="32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32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strategie e strumenti per la scuola  dell’infanzia e primaria</a:t>
            </a:r>
            <a:br>
              <a:rPr lang="it-IT" sz="32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it-IT" sz="32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3200" b="0" dirty="0"/>
              <a:t>Laboratorio di Lingua e grammatica italiana</a:t>
            </a:r>
            <a:br>
              <a:rPr lang="it-IT" sz="3200" b="0" dirty="0"/>
            </a:br>
            <a:br>
              <a:rPr lang="it-IT" sz="3200" b="0" dirty="0"/>
            </a:br>
            <a:r>
              <a:rPr lang="it-IT" sz="3200" b="0" dirty="0"/>
              <a:t>Scienze della formazione primaria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			</a:t>
            </a:r>
            <a:r>
              <a:rPr lang="it-IT" sz="1800" dirty="0"/>
              <a:t>Università degli studi di Trieste</a:t>
            </a:r>
            <a:br>
              <a:rPr lang="it-IT" sz="1800" dirty="0"/>
            </a:br>
            <a:r>
              <a:rPr lang="it-IT" sz="1800" dirty="0"/>
              <a:t>			24 Marzo 2025</a:t>
            </a:r>
            <a:br>
              <a:rPr lang="it-IT" sz="1800" dirty="0"/>
            </a:br>
            <a:br>
              <a:rPr lang="it-IT" sz="1800" dirty="0"/>
            </a:b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1759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FA10FF-0964-FC7B-E964-39D669275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4"/>
            <a:ext cx="7096933" cy="4396236"/>
          </a:xfrm>
        </p:spPr>
        <p:txBody>
          <a:bodyPr/>
          <a:lstStyle/>
          <a:p>
            <a:br>
              <a:rPr lang="it-IT" sz="3200" b="1" dirty="0"/>
            </a:br>
            <a:r>
              <a:rPr lang="it-IT" sz="3200" b="1" dirty="0"/>
              <a:t>Importanza della riflessione sulla lingua</a:t>
            </a:r>
            <a:br>
              <a:rPr lang="it-IT" sz="3200" b="1" dirty="0"/>
            </a:br>
            <a:br>
              <a:rPr lang="it-IT" sz="3200" b="1" dirty="0"/>
            </a:br>
            <a:r>
              <a:rPr lang="it-IT" sz="2800" b="1" dirty="0"/>
              <a:t>-</a:t>
            </a:r>
            <a:r>
              <a:rPr lang="it-IT" sz="2800" b="0" dirty="0"/>
              <a:t>Aumenta la sicurezza nell’uso della lingua.</a:t>
            </a:r>
            <a:br>
              <a:rPr lang="it-IT" sz="2800" b="0" dirty="0"/>
            </a:br>
            <a:r>
              <a:rPr lang="it-IT" sz="2800" b="0" dirty="0"/>
              <a:t>- Coincide con l'apprendimento della lettura e scrittura</a:t>
            </a:r>
            <a:br>
              <a:rPr lang="it-IT" sz="2800" b="0" dirty="0"/>
            </a:br>
            <a:r>
              <a:rPr lang="it-IT" sz="2800" b="0" dirty="0"/>
              <a:t>- Monitorata costantemente a tutti i livelli scolastici.</a:t>
            </a:r>
            <a:br>
              <a:rPr lang="it-IT" sz="2800" dirty="0"/>
            </a:b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25835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4ED274-6105-FA47-BF78-2CFFF6A1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it-IT" sz="4000" b="1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Metodologie e Strategie Didattiche</a:t>
            </a:r>
            <a:br>
              <a:rPr lang="it-IT" sz="4000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4000">
              <a:solidFill>
                <a:srgbClr val="FFFFFF"/>
              </a:solidFill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6DC392F8-EB07-C970-F5A0-15C9D3112E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63534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87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D440C-D54D-ADED-7F9B-B9C4736C9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232913"/>
            <a:ext cx="6862602" cy="1146851"/>
          </a:xfrm>
        </p:spPr>
        <p:txBody>
          <a:bodyPr/>
          <a:lstStyle/>
          <a:p>
            <a:r>
              <a:rPr lang="it-IT" sz="4000" b="1" dirty="0"/>
              <a:t>Aree di intervento: l</a:t>
            </a:r>
            <a:r>
              <a:rPr lang="it-IT" sz="4000" dirty="0"/>
              <a:t>ettura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3CD790-52CA-C7F0-146D-979E8FF8771F}"/>
              </a:ext>
            </a:extLst>
          </p:cNvPr>
          <p:cNvSpPr txBox="1"/>
          <p:nvPr/>
        </p:nvSpPr>
        <p:spPr>
          <a:xfrm>
            <a:off x="74815" y="1256334"/>
            <a:ext cx="9800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La lettura è essenziale per socializzare e apprendere contenuti.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Favorisce la ricerca autonoma e la concentrazione.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Comprendere il testo aiuta a ottenere informazioni significative e a sviluppare il pensiero critico.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La riflessione sul testo è fondamentale per stimolare </a:t>
            </a:r>
            <a:r>
              <a:rPr lang="it-IT" sz="2400" dirty="0">
                <a:highlight>
                  <a:srgbClr val="FFFF00"/>
                </a:highlight>
              </a:rPr>
              <a:t>il lessico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La lettura contribuisce alla crescita personale.</a:t>
            </a:r>
          </a:p>
        </p:txBody>
      </p:sp>
    </p:spTree>
    <p:extLst>
      <p:ext uri="{BB962C8B-B14F-4D97-AF65-F5344CB8AC3E}">
        <p14:creationId xmlns:p14="http://schemas.microsoft.com/office/powerpoint/2010/main" val="73719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AB10FA-8464-A4F4-3AB3-CE5CEF59C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3"/>
            <a:ext cx="7096933" cy="674502"/>
          </a:xfrm>
        </p:spPr>
        <p:txBody>
          <a:bodyPr/>
          <a:lstStyle/>
          <a:p>
            <a:r>
              <a:rPr lang="it-IT" sz="4400" dirty="0"/>
              <a:t>Testo e lessico</a:t>
            </a:r>
          </a:p>
        </p:txBody>
      </p:sp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B2F6FE0A-AF98-9A0B-71B1-8209E351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75" y="907415"/>
            <a:ext cx="7096932" cy="37056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0EF0C03-795E-01E0-10AD-5DC03EEC0A1F}"/>
                  </a:ext>
                </a:extLst>
              </p14:cNvPr>
              <p14:cNvContentPartPr/>
              <p14:nvPr/>
            </p14:nvContentPartPr>
            <p14:xfrm>
              <a:off x="6516851" y="1762429"/>
              <a:ext cx="632160" cy="82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0EF0C03-795E-01E0-10AD-5DC03EEC0A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2851" y="1654429"/>
                <a:ext cx="739800" cy="2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962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720F38-17E1-CDDB-0E95-68F19E86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3400"/>
              <a:t>Esempio: laboratorio di ampliamento del lessico (classi seconde)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2291E4-6D1F-91D4-40C7-0A779D92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i="1">
                <a:latin typeface="Bernard MT Condensed" panose="02050806060905020404" pitchFamily="18" charset="0"/>
              </a:rPr>
              <a:t>Bello quel coso!</a:t>
            </a:r>
          </a:p>
          <a:p>
            <a:pPr marL="0" indent="0">
              <a:buNone/>
            </a:pPr>
            <a:r>
              <a:rPr lang="it-IT" sz="2200" b="1" i="1"/>
              <a:t>Fase 1</a:t>
            </a:r>
            <a:r>
              <a:rPr lang="it-IT" sz="2200" i="1"/>
              <a:t>: l’insegnante legge un libro illustrato «Un cane con le orecchie belle» e chiede ai bambini di ripetere quali termini vengono usati per descrivere il cane (non si menziona «aggettivo»)</a:t>
            </a:r>
          </a:p>
          <a:p>
            <a:pPr marL="0" indent="0">
              <a:buNone/>
            </a:pPr>
            <a:endParaRPr lang="it-IT" sz="2200" i="1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9070C6-BD9E-C114-DE60-2F7021344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5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9802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EB4357-0E3B-0937-2AB7-B4F6C6D0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it-IT" sz="5400" b="1"/>
              <a:t>La scatola misteriosa</a:t>
            </a:r>
            <a:br>
              <a:rPr lang="it-IT" sz="5400" b="1"/>
            </a:br>
            <a:r>
              <a:rPr lang="it-IT" sz="5400"/>
              <a:t>(</a:t>
            </a:r>
            <a:r>
              <a:rPr lang="it-IT" sz="5400" b="1"/>
              <a:t>Gioco tattile )</a:t>
            </a:r>
            <a:endParaRPr lang="it-IT" sz="540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422C49-1319-A3AF-493E-0B7A7FDC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200" b="1" dirty="0"/>
              <a:t>Fase 2</a:t>
            </a:r>
          </a:p>
          <a:p>
            <a:r>
              <a:rPr lang="it-IT" sz="2200" dirty="0"/>
              <a:t>Dopo aver analizzato gli oggetti che percepiscono, i bambini cominciano ad avanzare proposte sulle parole da utilizzare</a:t>
            </a:r>
          </a:p>
          <a:p>
            <a:endParaRPr lang="it-IT" sz="2200" dirty="0"/>
          </a:p>
          <a:p>
            <a:r>
              <a:rPr lang="it-IT" sz="2200" dirty="0"/>
              <a:t>Le insegnanti, perciò, guidano gli alunni tramite domande specifiche ( Quali parole poter usare? Quali sono le più adeguate? Quali quelle che rendono l’idea? Sono tutte parole esistenti?) </a:t>
            </a:r>
          </a:p>
          <a:p>
            <a:pPr marL="0" indent="0">
              <a:buNone/>
            </a:pPr>
            <a:r>
              <a:rPr lang="it-IT" sz="2200" dirty="0"/>
              <a:t> </a:t>
            </a:r>
            <a:endParaRPr lang="it-IT" sz="2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E161CC-0D73-BF18-B853-746E87F62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619121"/>
            <a:ext cx="4014216" cy="28500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FC3B982-E570-5C77-1B95-A4E0262E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704" y="4079193"/>
            <a:ext cx="388620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35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88CEAC-82F0-BCFC-1230-74330551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it-IT" sz="4000" b="1"/>
              <a:t>Scopriamo gli aggettivi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8E2C5-B2C1-2307-BB3F-5BE3FF2E8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Fase 3</a:t>
            </a:r>
          </a:p>
          <a:p>
            <a:pPr marL="0" indent="0">
              <a:buNone/>
            </a:pPr>
            <a:r>
              <a:rPr lang="it-IT" sz="2000" dirty="0"/>
              <a:t>A questo punto</a:t>
            </a:r>
            <a:r>
              <a:rPr lang="it-IT" sz="2000" b="1" dirty="0"/>
              <a:t> alla domanda “Com’è?”</a:t>
            </a:r>
            <a:r>
              <a:rPr lang="it-IT" sz="2000" dirty="0"/>
              <a:t> viene associato il termine </a:t>
            </a:r>
            <a:r>
              <a:rPr lang="it-IT" sz="2000" b="1" dirty="0"/>
              <a:t>AGGETTIVO</a:t>
            </a:r>
            <a:r>
              <a:rPr lang="it-IT" sz="2000" dirty="0"/>
              <a:t>, precisando che il termine AGGETTIVO significa aggiungere informazioni al nome. </a:t>
            </a:r>
          </a:p>
          <a:p>
            <a:pPr marL="0" indent="0">
              <a:buNone/>
            </a:pPr>
            <a:r>
              <a:rPr lang="it-IT" sz="2000" dirty="0"/>
              <a:t>Infine le insegnanti sfidano gli alunni, divisi a squadre, a trovare quanti più sinonimi di una batteria di aggettivi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A41A2F-FD34-11D8-4135-5ECDCF46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96" r="1" b="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622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5EE56C-480D-10F4-99D4-186D0DFD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anchor="b">
            <a:normAutofit/>
          </a:bodyPr>
          <a:lstStyle/>
          <a:p>
            <a:r>
              <a:rPr lang="it-IT" sz="4000" b="1"/>
              <a:t>La gara degli aggettivi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CE98BA5-76A4-02D4-C180-C22E2D70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96" r="1" b="1"/>
          <a:stretch/>
        </p:blipFill>
        <p:spPr>
          <a:xfrm>
            <a:off x="4518002" y="81823"/>
            <a:ext cx="7360886" cy="336265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A53BC8-D845-F5AB-6A73-EDB82034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394596-9518-82F1-9CE7-68BA6A7D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31"/>
          <a:stretch/>
        </p:blipFill>
        <p:spPr>
          <a:xfrm>
            <a:off x="674371" y="3526300"/>
            <a:ext cx="4918087" cy="24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0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21A56-8D5C-A916-8596-5F467F123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premiazione</a:t>
            </a:r>
            <a:br>
              <a:rPr lang="it-IT" b="1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C6561A-4F56-54B2-72AD-ECD939E85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92" y="1825625"/>
            <a:ext cx="9601016" cy="4351338"/>
          </a:xfrm>
        </p:spPr>
      </p:pic>
    </p:spTree>
    <p:extLst>
      <p:ext uri="{BB962C8B-B14F-4D97-AF65-F5344CB8AC3E}">
        <p14:creationId xmlns:p14="http://schemas.microsoft.com/office/powerpoint/2010/main" val="6163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71FF9F-65D6-D143-6D46-ABCB76D6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Esempio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gioco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dirty="0" err="1">
                <a:solidFill>
                  <a:srgbClr val="FFFFFF"/>
                </a:solidFill>
              </a:rPr>
              <a:t>l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essico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2BF4808-2419-FD3B-1918-0B322F9D0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9453" y="467208"/>
            <a:ext cx="413169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0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279E6-63AD-84FA-36E4-E70043F95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815" y="798703"/>
            <a:ext cx="5221185" cy="3072015"/>
          </a:xfrm>
        </p:spPr>
        <p:txBody>
          <a:bodyPr anchor="b">
            <a:normAutofit/>
          </a:bodyPr>
          <a:lstStyle/>
          <a:p>
            <a:r>
              <a:rPr lang="it-IT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Introduzione alla Grammatica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CAB4B7E-39F4-0E1B-1B42-A7D4C00D0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148" y="3962792"/>
            <a:ext cx="5221185" cy="2102108"/>
          </a:xfrm>
        </p:spPr>
        <p:txBody>
          <a:bodyPr anchor="t">
            <a:normAutofit/>
          </a:bodyPr>
          <a:lstStyle/>
          <a:p>
            <a:r>
              <a:rPr lang="it-IT" dirty="0"/>
              <a:t>Obiettivi, metodologie e attività</a:t>
            </a:r>
          </a:p>
        </p:txBody>
      </p:sp>
      <p:pic>
        <p:nvPicPr>
          <p:cNvPr id="4" name="Picture 3" descr="Immagine che contiene cielo, nuvola, blu, schermata&#10;&#10;Descrizione generata automaticamente">
            <a:extLst>
              <a:ext uri="{FF2B5EF4-FFF2-40B4-BE49-F238E27FC236}">
                <a16:creationId xmlns:a16="http://schemas.microsoft.com/office/drawing/2014/main" id="{4CAB4BFE-B970-6734-7BD2-E79CF3A5B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99" r="-1" b="81"/>
          <a:stretch/>
        </p:blipFill>
        <p:spPr>
          <a:xfrm>
            <a:off x="6651243" y="1847934"/>
            <a:ext cx="4939504" cy="2779184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039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0BAA8A-48C5-C886-135E-09AD947B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it-IT" sz="3600" dirty="0">
                <a:solidFill>
                  <a:srgbClr val="FFFFFF"/>
                </a:solidFill>
              </a:rPr>
              <a:t>Attività da svolgere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843190-0933-AA55-4736-77B87570E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353" y="643466"/>
            <a:ext cx="636062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47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67F6142-0021-8E8B-AC33-73DA2DA9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prove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Invalsi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it-I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decreto legislativo 62/2017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986B480-FC0F-4313-B95F-EF369D332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859799"/>
            <a:ext cx="6780700" cy="313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EBCFDE-0B63-96CE-2F19-5E6021B4A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8F8B4E-1B44-5482-9A59-BCE7C631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Aft>
                <a:spcPts val="800"/>
              </a:spcAft>
              <a:tabLst>
                <a:tab pos="457200" algn="l"/>
              </a:tabLst>
            </a:pP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Esempi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da Prove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Invalsi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termine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seconda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classe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della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scuola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primaria</a:t>
            </a: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LETTURA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8072462-2158-3F4D-78F5-DE4CD4BF2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7820" y="643466"/>
            <a:ext cx="4984302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4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50958B-85AD-1786-89FE-B87CCEB6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r>
              <a:rPr lang="it-IT" sz="4000" dirty="0">
                <a:solidFill>
                  <a:srgbClr val="FFFFFF"/>
                </a:solidFill>
              </a:rPr>
              <a:t>Prova di LETTURA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32F8045-EDAE-034E-B732-C16C0298F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960" y="649288"/>
            <a:ext cx="4709812" cy="5546725"/>
          </a:xfrm>
        </p:spPr>
      </p:pic>
    </p:spTree>
    <p:extLst>
      <p:ext uri="{BB962C8B-B14F-4D97-AF65-F5344CB8AC3E}">
        <p14:creationId xmlns:p14="http://schemas.microsoft.com/office/powerpoint/2010/main" val="2953085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ED6DC9-212A-C06B-DC25-DB900F04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Testo (</a:t>
            </a:r>
            <a:r>
              <a:rPr lang="en-US" sz="6600" dirty="0" err="1"/>
              <a:t>classe</a:t>
            </a:r>
            <a:r>
              <a:rPr lang="en-US" sz="6600" dirty="0"/>
              <a:t> </a:t>
            </a:r>
            <a:r>
              <a:rPr lang="en-US" sz="6600" dirty="0" err="1"/>
              <a:t>seconda</a:t>
            </a:r>
            <a:r>
              <a:rPr lang="en-US" sz="6600" dirty="0"/>
              <a:t>)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3AFFF60-AD2E-03F1-96F8-FF5AB1F5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881" y="2064285"/>
            <a:ext cx="4241729" cy="43831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60D147D-8E57-84BC-2323-800B23A1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830" y="2098548"/>
            <a:ext cx="4343400" cy="45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09828A-0D08-256B-C15A-D1E428B6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5155"/>
          <a:stretch/>
        </p:blipFill>
        <p:spPr>
          <a:xfrm>
            <a:off x="5540237" y="2186248"/>
            <a:ext cx="3524888" cy="3541221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B35AB76-9FA2-9BF7-4B3C-8193AAFA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38" y="2055813"/>
            <a:ext cx="3105035" cy="3899171"/>
          </a:xfrm>
          <a:prstGeom prst="rect">
            <a:avLst/>
          </a:prstGeom>
        </p:spPr>
      </p:pic>
      <p:sp>
        <p:nvSpPr>
          <p:cNvPr id="20" name="Titolo 19">
            <a:extLst>
              <a:ext uri="{FF2B5EF4-FFF2-40B4-BE49-F238E27FC236}">
                <a16:creationId xmlns:a16="http://schemas.microsoft.com/office/drawing/2014/main" id="{E46A243A-D007-4957-AC36-E700969B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Comprensione del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testo (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classe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seconda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8813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EAB7E2F-C08E-D00A-2250-A04C9C20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it-IT" sz="4200" dirty="0"/>
              <a:t>Comprensione del  testo ( classe seconda)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egnaposto contenuto 15" descr="Immagine che contiene strumento di scrittura, matita, Policromia, forniture per ufficio&#10;&#10;Il contenuto generato dall'IA potrebbe non essere corretto.">
            <a:extLst>
              <a:ext uri="{FF2B5EF4-FFF2-40B4-BE49-F238E27FC236}">
                <a16:creationId xmlns:a16="http://schemas.microsoft.com/office/drawing/2014/main" id="{41E5AD46-5A3C-9434-ACD5-F634DF2D1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238" y="2828131"/>
            <a:ext cx="4819650" cy="3213100"/>
          </a:xfr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29A32F0-55BB-A3C1-B767-DDA1DA03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559304"/>
            <a:ext cx="5458968" cy="37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69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C0800F-172D-58BC-3B9B-20CE6A70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Esercizi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sul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lessico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classe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seconda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): </a:t>
            </a:r>
            <a:r>
              <a:rPr lang="en-US" sz="5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uguali</a:t>
            </a: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5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contrari</a:t>
            </a:r>
            <a:endParaRPr lang="en-US" sz="5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A3914FD-11A3-5712-2FD2-20FACE1C0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272" y="640080"/>
            <a:ext cx="395466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1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1FEE8-35A2-1966-1609-295651FD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706582"/>
            <a:ext cx="8229600" cy="75074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it-IT" dirty="0"/>
            </a:br>
            <a:r>
              <a:rPr lang="it-IT" dirty="0"/>
              <a:t>Esercizi sul lessico (</a:t>
            </a:r>
            <a:r>
              <a:rPr lang="it-IT" altLang="it-IT" dirty="0">
                <a:latin typeface="Arial" panose="020B0604020202020204" pitchFamily="34" charset="0"/>
              </a:rPr>
              <a:t>classe seconda)</a:t>
            </a:r>
            <a:br>
              <a:rPr lang="it-IT" altLang="it-IT" dirty="0">
                <a:latin typeface="Arial" panose="020B0604020202020204" pitchFamily="34" charset="0"/>
              </a:rPr>
            </a:br>
            <a:br>
              <a:rPr lang="it-IT" dirty="0"/>
            </a:br>
            <a:r>
              <a:rPr lang="it-IT" dirty="0"/>
              <a:t>IL pesciolino Arcobaleno</a:t>
            </a:r>
            <a:br>
              <a:rPr lang="it-IT" dirty="0"/>
            </a:br>
            <a:endParaRPr lang="it-IT" dirty="0"/>
          </a:p>
        </p:txBody>
      </p:sp>
      <p:pic>
        <p:nvPicPr>
          <p:cNvPr id="2051" name="Picture 2" descr="C:\Users\Leonardo\Desktop\copertina.jpg">
            <a:extLst>
              <a:ext uri="{FF2B5EF4-FFF2-40B4-BE49-F238E27FC236}">
                <a16:creationId xmlns:a16="http://schemas.microsoft.com/office/drawing/2014/main" id="{51477090-25A9-8137-6CEB-54DA46C2F3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2339" y="2525713"/>
            <a:ext cx="3616325" cy="3251200"/>
          </a:xfrm>
        </p:spPr>
      </p:pic>
    </p:spTree>
    <p:extLst>
      <p:ext uri="{BB962C8B-B14F-4D97-AF65-F5344CB8AC3E}">
        <p14:creationId xmlns:p14="http://schemas.microsoft.com/office/powerpoint/2010/main" val="1111287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BADC2-66B5-DB91-96FE-7A34D162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pesciolino Arcobaleno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D92BDD-9BBE-7C6D-8F6B-EB9E00631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Nel profondo oceano viveva un </a:t>
            </a:r>
            <a:r>
              <a:rPr lang="it-IT" b="1" dirty="0"/>
              <a:t>piccolo</a:t>
            </a:r>
            <a:r>
              <a:rPr lang="it-IT" dirty="0"/>
              <a:t> pesciolino di nome Arcobaleno, </a:t>
            </a:r>
            <a:r>
              <a:rPr lang="it-IT" b="1" dirty="0"/>
              <a:t>scintillante</a:t>
            </a:r>
            <a:r>
              <a:rPr lang="it-IT" dirty="0"/>
              <a:t> come un gioiello. Il suo corpo, ricordava il </a:t>
            </a:r>
            <a:r>
              <a:rPr lang="it-IT" b="1" dirty="0"/>
              <a:t>color del mare</a:t>
            </a:r>
            <a:r>
              <a:rPr lang="it-IT" dirty="0"/>
              <a:t> al tramonto. Era </a:t>
            </a:r>
            <a:r>
              <a:rPr lang="it-IT" b="1" dirty="0"/>
              <a:t>ammirato da tutti</a:t>
            </a:r>
            <a:r>
              <a:rPr lang="it-IT" dirty="0"/>
              <a:t>, dai pesci più grandi ai minuscoli crostacei. Ma lui era molto </a:t>
            </a:r>
            <a:r>
              <a:rPr lang="it-IT" b="1" dirty="0"/>
              <a:t>vanitoso</a:t>
            </a:r>
            <a:r>
              <a:rPr lang="it-IT" dirty="0"/>
              <a:t> e si specchiava nelle onde ogni giorno. "Sono il più bello del mare!" diceva, </a:t>
            </a:r>
            <a:r>
              <a:rPr lang="it-IT" b="1" dirty="0"/>
              <a:t>presuntuoso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99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A93B71E-19E5-A073-B5F1-A8D2AB06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br>
              <a:rPr lang="it-IT" sz="22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Obiettivi didattici</a:t>
            </a:r>
            <a:br>
              <a:rPr lang="it-IT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Scuola dell’Infanzia</a:t>
            </a:r>
            <a:br>
              <a:rPr lang="it-IT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2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D05FE5-71C4-D4F3-903D-EF31ED1E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it-IT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Sviluppare la consapevolezza linguistica attraverso l’esplorazione del linguaggio parlato.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Promuovere l’uso di suoni, parole e frasi attraverso attività ludiche (canzoni, filastrocche, racconti).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Preparare alla riflessione sulla lingua, senza formalizzare concetti grammaticali.</a:t>
            </a:r>
          </a:p>
          <a:p>
            <a:endParaRPr lang="it-IT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Foglietti adesivi su una parete">
            <a:extLst>
              <a:ext uri="{FF2B5EF4-FFF2-40B4-BE49-F238E27FC236}">
                <a16:creationId xmlns:a16="http://schemas.microsoft.com/office/drawing/2014/main" id="{08105A3B-1CFF-F19E-1686-5EA9C82A11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55" r="28948" b="2"/>
          <a:stretch/>
        </p:blipFill>
        <p:spPr>
          <a:xfrm>
            <a:off x="7663423" y="909081"/>
            <a:ext cx="2995618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5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>
            <a:extLst>
              <a:ext uri="{FF2B5EF4-FFF2-40B4-BE49-F238E27FC236}">
                <a16:creationId xmlns:a16="http://schemas.microsoft.com/office/drawing/2014/main" id="{38340BFA-6682-7BC4-2D84-B0D83922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Arcobaleno è:</a:t>
            </a:r>
            <a:br>
              <a:rPr lang="it-IT" dirty="0"/>
            </a:br>
            <a:endParaRPr lang="it-IT" alt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E24C49-CB7B-DAED-807B-1AE224C5E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682" y="1589089"/>
            <a:ext cx="4040187" cy="555595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sp>
        <p:nvSpPr>
          <p:cNvPr id="3076" name="Segnaposto contenuto 3">
            <a:extLst>
              <a:ext uri="{FF2B5EF4-FFF2-40B4-BE49-F238E27FC236}">
                <a16:creationId xmlns:a16="http://schemas.microsoft.com/office/drawing/2014/main" id="{16DD44C7-57C6-8982-E288-6380F3FA9E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piccolo</a:t>
            </a:r>
          </a:p>
          <a:p>
            <a:pPr eaLnBrk="1" hangingPunct="1"/>
            <a:r>
              <a:rPr lang="it-IT" altLang="it-IT" dirty="0"/>
              <a:t>presuntuoso</a:t>
            </a:r>
          </a:p>
          <a:p>
            <a:r>
              <a:rPr lang="it-IT" altLang="it-IT" dirty="0"/>
              <a:t>color del mare</a:t>
            </a:r>
          </a:p>
          <a:p>
            <a:r>
              <a:rPr lang="it-IT" altLang="it-IT" dirty="0"/>
              <a:t>scintillante	</a:t>
            </a:r>
          </a:p>
          <a:p>
            <a:pPr eaLnBrk="1" hangingPunct="1"/>
            <a:r>
              <a:rPr lang="it-IT" altLang="it-IT" dirty="0"/>
              <a:t>vanitoso</a:t>
            </a:r>
          </a:p>
          <a:p>
            <a:pPr eaLnBrk="1" hangingPunct="1"/>
            <a:r>
              <a:rPr lang="it-IT" altLang="it-IT" dirty="0"/>
              <a:t>ammirato da tutti</a:t>
            </a:r>
          </a:p>
        </p:txBody>
      </p:sp>
      <p:sp>
        <p:nvSpPr>
          <p:cNvPr id="3077" name="Segnaposto testo 4">
            <a:extLst>
              <a:ext uri="{FF2B5EF4-FFF2-40B4-BE49-F238E27FC236}">
                <a16:creationId xmlns:a16="http://schemas.microsoft.com/office/drawing/2014/main" id="{87AA86C7-19AD-6C7A-D177-4FA63D6F4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Trova i contrari</a:t>
            </a:r>
          </a:p>
        </p:txBody>
      </p:sp>
    </p:spTree>
    <p:extLst>
      <p:ext uri="{BB962C8B-B14F-4D97-AF65-F5344CB8AC3E}">
        <p14:creationId xmlns:p14="http://schemas.microsoft.com/office/powerpoint/2010/main" val="345972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6B5FDACA-0476-52E7-9145-1774EE1C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Indovina chi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555AFD-50D2-924E-B961-8784FD637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>
              <a:buNone/>
              <a:defRPr/>
            </a:pPr>
            <a:r>
              <a:rPr lang="it-IT" b="1" dirty="0"/>
              <a:t>Quale abitante del mare ha queste caratteristiche?</a:t>
            </a:r>
          </a:p>
          <a:p>
            <a:pPr>
              <a:defRPr/>
            </a:pPr>
            <a:r>
              <a:rPr lang="it-IT" dirty="0"/>
              <a:t>grande</a:t>
            </a:r>
          </a:p>
          <a:p>
            <a:pPr>
              <a:defRPr/>
            </a:pPr>
            <a:r>
              <a:rPr lang="it-IT" dirty="0"/>
              <a:t>umile</a:t>
            </a:r>
          </a:p>
          <a:p>
            <a:pPr>
              <a:defRPr/>
            </a:pPr>
            <a:r>
              <a:rPr lang="it-IT" dirty="0"/>
              <a:t>color della notte</a:t>
            </a:r>
          </a:p>
          <a:p>
            <a:pPr>
              <a:defRPr/>
            </a:pPr>
            <a:r>
              <a:rPr lang="it-IT" dirty="0"/>
              <a:t>opaco</a:t>
            </a:r>
          </a:p>
          <a:p>
            <a:pPr>
              <a:defRPr/>
            </a:pPr>
            <a:r>
              <a:rPr lang="it-IT" dirty="0"/>
              <a:t>semplice</a:t>
            </a:r>
          </a:p>
          <a:p>
            <a:pPr>
              <a:defRPr/>
            </a:pPr>
            <a:r>
              <a:rPr lang="it-IT" dirty="0"/>
              <a:t>Deriso</a:t>
            </a:r>
          </a:p>
          <a:p>
            <a:pPr>
              <a:defRPr/>
            </a:pPr>
            <a:endParaRPr lang="it-IT" dirty="0"/>
          </a:p>
          <a:p>
            <a:pPr marL="0" indent="0">
              <a:buNone/>
              <a:defRPr/>
            </a:pPr>
            <a:r>
              <a:rPr lang="it-IT" sz="2800" b="1" dirty="0"/>
              <a:t>Ora proviamo a inventare una storia con il nuovo protagonista. Ricorda che deve avere le caratteristiche individuate precedentemente.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551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011C64-7E1C-5A4C-24A0-E1E8B3B48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b="1" dirty="0"/>
              <a:t>Testo (</a:t>
            </a:r>
            <a:r>
              <a:rPr lang="en-US" sz="3100" b="1" dirty="0" err="1"/>
              <a:t>classe</a:t>
            </a:r>
            <a:r>
              <a:rPr lang="en-US" sz="3100" b="1" dirty="0"/>
              <a:t> quinta)</a:t>
            </a:r>
            <a:br>
              <a:rPr lang="en-US" sz="3100" b="1" dirty="0"/>
            </a:br>
            <a:r>
              <a:rPr lang="en-US" sz="3100" b="1" dirty="0" err="1"/>
              <a:t>Leggere</a:t>
            </a:r>
            <a:r>
              <a:rPr lang="en-US" sz="3100" b="1" dirty="0"/>
              <a:t> il testo e </a:t>
            </a:r>
            <a:r>
              <a:rPr lang="en-US" sz="3100" b="1" dirty="0" err="1"/>
              <a:t>creare</a:t>
            </a:r>
            <a:r>
              <a:rPr lang="en-US" sz="3100" b="1" dirty="0"/>
              <a:t>:</a:t>
            </a:r>
            <a:br>
              <a:rPr lang="en-US" sz="3100" b="1" dirty="0"/>
            </a:br>
            <a:r>
              <a:rPr lang="en-US" sz="3100" dirty="0"/>
              <a:t>3 </a:t>
            </a:r>
            <a:r>
              <a:rPr lang="en-US" sz="3100" dirty="0" err="1"/>
              <a:t>esercizi</a:t>
            </a:r>
            <a:r>
              <a:rPr lang="en-US" sz="3100" dirty="0"/>
              <a:t> di </a:t>
            </a:r>
            <a:r>
              <a:rPr lang="en-US" sz="3100" dirty="0" err="1"/>
              <a:t>comprensione</a:t>
            </a:r>
            <a:r>
              <a:rPr lang="en-US" sz="3100" dirty="0"/>
              <a:t> del testo a </a:t>
            </a:r>
            <a:r>
              <a:rPr lang="en-US" sz="3100" dirty="0" err="1"/>
              <a:t>risposta</a:t>
            </a:r>
            <a:r>
              <a:rPr lang="en-US" sz="3100" dirty="0"/>
              <a:t> </a:t>
            </a:r>
            <a:r>
              <a:rPr lang="en-US" sz="3100" dirty="0" err="1"/>
              <a:t>multipla</a:t>
            </a:r>
            <a:r>
              <a:rPr lang="en-US" sz="3100" dirty="0"/>
              <a:t> (4 </a:t>
            </a:r>
            <a:r>
              <a:rPr lang="en-US" sz="3100" dirty="0" err="1"/>
              <a:t>opzioni</a:t>
            </a:r>
            <a:r>
              <a:rPr lang="en-US" sz="3100" dirty="0"/>
              <a:t>)</a:t>
            </a:r>
            <a:br>
              <a:rPr lang="en-US" sz="3100" dirty="0"/>
            </a:br>
            <a:r>
              <a:rPr lang="en-US" sz="3100" dirty="0"/>
              <a:t>2 </a:t>
            </a:r>
            <a:r>
              <a:rPr lang="en-US" sz="3100" dirty="0" err="1"/>
              <a:t>esercizi</a:t>
            </a:r>
            <a:r>
              <a:rPr lang="en-US" sz="3100" dirty="0"/>
              <a:t> </a:t>
            </a:r>
            <a:r>
              <a:rPr lang="en-US" sz="3100" dirty="0" err="1"/>
              <a:t>sul</a:t>
            </a:r>
            <a:r>
              <a:rPr lang="en-US" sz="3100" dirty="0"/>
              <a:t> </a:t>
            </a:r>
            <a:r>
              <a:rPr lang="en-US" sz="3100" dirty="0" err="1"/>
              <a:t>lessico</a:t>
            </a:r>
            <a:r>
              <a:rPr lang="en-US" sz="3100" dirty="0"/>
              <a:t> a </a:t>
            </a:r>
            <a:r>
              <a:rPr lang="en-US" sz="3100" dirty="0" err="1"/>
              <a:t>risposta</a:t>
            </a:r>
            <a:r>
              <a:rPr lang="en-US" sz="3100" dirty="0"/>
              <a:t> </a:t>
            </a:r>
            <a:r>
              <a:rPr lang="en-US" sz="3100" dirty="0" err="1"/>
              <a:t>aperta</a:t>
            </a:r>
            <a:r>
              <a:rPr lang="en-US" sz="3100" dirty="0"/>
              <a:t> </a:t>
            </a:r>
            <a:r>
              <a:rPr lang="en-US" sz="3100" dirty="0" err="1"/>
              <a:t>relativi</a:t>
            </a:r>
            <a:r>
              <a:rPr lang="en-US" sz="3100" dirty="0"/>
              <a:t> al </a:t>
            </a:r>
            <a:r>
              <a:rPr lang="en-US" sz="3100" dirty="0" err="1"/>
              <a:t>seguente</a:t>
            </a:r>
            <a:r>
              <a:rPr lang="en-US" sz="3100" dirty="0"/>
              <a:t> </a:t>
            </a:r>
            <a:r>
              <a:rPr lang="en-US" sz="3100" dirty="0" err="1"/>
              <a:t>brano</a:t>
            </a:r>
            <a:endParaRPr lang="en-US" sz="31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17E0C06-71EF-A714-AE85-ED937814C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583" y="1985554"/>
            <a:ext cx="4589417" cy="45362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D0196A-5A4E-44BB-B8ED-715C9839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60" y="2642615"/>
            <a:ext cx="4454480" cy="389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7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7AC15-B7D0-91F1-B761-8DBAFA71D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392" y="243546"/>
            <a:ext cx="6945148" cy="1595887"/>
          </a:xfrm>
        </p:spPr>
        <p:txBody>
          <a:bodyPr/>
          <a:lstStyle/>
          <a:p>
            <a:r>
              <a:rPr lang="it-IT" b="1" dirty="0">
                <a:latin typeface="Aptos" panose="020B0004020202020204" pitchFamily="34" charset="0"/>
              </a:rPr>
              <a:t>Aree di intervento: scrittura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06A322-5C70-B2E4-FFD8-260F3C326E12}"/>
              </a:ext>
            </a:extLst>
          </p:cNvPr>
          <p:cNvSpPr txBox="1"/>
          <p:nvPr/>
        </p:nvSpPr>
        <p:spPr>
          <a:xfrm>
            <a:off x="829339" y="2057976"/>
            <a:ext cx="89552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3200" dirty="0"/>
              <a:t>Viene inserita in modo graduale e motivante: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dirty="0"/>
              <a:t>partire dall’esperienza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200" dirty="0"/>
              <a:t>guidare il bambino a scrivere parole frasi legate a bisogni comunicativi</a:t>
            </a:r>
          </a:p>
        </p:txBody>
      </p:sp>
    </p:spTree>
    <p:extLst>
      <p:ext uri="{BB962C8B-B14F-4D97-AF65-F5344CB8AC3E}">
        <p14:creationId xmlns:p14="http://schemas.microsoft.com/office/powerpoint/2010/main" val="2407662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32C31D0-2A92-CD36-5E89-A8EBAF3C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Esercizi di scrittura (classe quarta)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egnaposto contenuto 10" descr="Illustrazione di un astronauta con razzo">
            <a:extLst>
              <a:ext uri="{FF2B5EF4-FFF2-40B4-BE49-F238E27FC236}">
                <a16:creationId xmlns:a16="http://schemas.microsoft.com/office/drawing/2014/main" id="{DE94CA65-33D6-900E-53C4-74EE5FCCE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6" y="2642616"/>
            <a:ext cx="5401923" cy="3605784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46130D5-7288-758A-EB08-F7A01462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642616"/>
            <a:ext cx="5614416" cy="38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22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4D6AA1-A0E1-45F9-8E25-BAB809229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D5970C-4645-0A26-9479-07120B11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10515599" cy="12962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esercizio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scrittura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possiamo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proporre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riguardo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</a:t>
            </a:r>
            <a:r>
              <a:rPr lang="en-US" sz="3600" dirty="0" err="1"/>
              <a:t>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</a:t>
            </a:r>
            <a:r>
              <a:rPr lang="en-US" sz="3600" dirty="0" err="1"/>
              <a:t>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testo?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5F995E9-E700-3CA8-ADBB-E4551BD13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10667"/>
            <a:ext cx="10515599" cy="101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6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E4DBF-1763-D882-59BB-A529DC8A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 fontScale="90000"/>
          </a:bodyPr>
          <a:lstStyle/>
          <a:p>
            <a:r>
              <a:rPr lang="it-IT" sz="3200" dirty="0"/>
              <a:t>Esercizi di scrittura Cl.5^-</a:t>
            </a:r>
            <a:r>
              <a:rPr lang="it-IT" sz="3200" b="1" dirty="0"/>
              <a:t>Scrivo un racconto a partire dalle immagini</a:t>
            </a:r>
            <a:r>
              <a:rPr lang="it-IT" sz="3200" dirty="0"/>
              <a:t>.</a:t>
            </a:r>
          </a:p>
        </p:txBody>
      </p:sp>
      <p:pic>
        <p:nvPicPr>
          <p:cNvPr id="5" name="Segnaposto contenuto 4" descr="Immagine che contiene testo, cartone animato, libro, interno&#10;&#10;Il contenuto generato dall'IA potrebbe non essere corretto.">
            <a:extLst>
              <a:ext uri="{FF2B5EF4-FFF2-40B4-BE49-F238E27FC236}">
                <a16:creationId xmlns:a16="http://schemas.microsoft.com/office/drawing/2014/main" id="{E3D65E8D-3C8A-02FF-2775-B196388F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r="12295" b="-1"/>
          <a:stretch/>
        </p:blipFill>
        <p:spPr>
          <a:xfrm rot="16200000">
            <a:off x="-853411" y="853410"/>
            <a:ext cx="6858000" cy="515117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9718ED-7D75-C34D-B20F-0D749419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6" y="2551176"/>
            <a:ext cx="5842373" cy="3926742"/>
          </a:xfrm>
        </p:spPr>
        <p:txBody>
          <a:bodyPr>
            <a:normAutofit/>
          </a:bodyPr>
          <a:lstStyle/>
          <a:p>
            <a:r>
              <a:rPr lang="it-IT" sz="2000" b="1" dirty="0"/>
              <a:t>Osserva ogni vignetta, poi esponi i fatti; introduci i discorsi diretti o trasformali in indiretti</a:t>
            </a:r>
          </a:p>
          <a:p>
            <a:r>
              <a:rPr lang="it-IT" sz="2000" b="1" dirty="0"/>
              <a:t>Segui l’esempio</a:t>
            </a:r>
          </a:p>
          <a:p>
            <a:r>
              <a:rPr lang="it-IT" sz="2000" b="1" dirty="0"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Emma e guido stanno giocando a casa, mentre fuori piove</a:t>
            </a:r>
          </a:p>
          <a:p>
            <a:r>
              <a:rPr lang="it-IT" sz="2000" b="1" dirty="0"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Emma domanda: «Guido, hai sentito anche tu?».</a:t>
            </a:r>
          </a:p>
          <a:p>
            <a:r>
              <a:rPr lang="it-IT" sz="2000" b="1" dirty="0"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I bambini escono e ….</a:t>
            </a:r>
            <a:endParaRPr lang="en-US" sz="2000" b="1" dirty="0">
              <a:latin typeface="Dreaming Outloud Script Pro" panose="020F0502020204030204" pitchFamily="66" charset="0"/>
              <a:cs typeface="Dreaming Outloud Script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64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6BA21-5B3E-94B1-9C42-6D237693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Quali altri esercizi possiamo proporre per questo testo?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43AAD5-4276-F061-69EA-486D7AACD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Utilizza le frasi che hai scritto per…….</a:t>
            </a:r>
          </a:p>
          <a:p>
            <a:r>
              <a:rPr lang="it-IT" dirty="0"/>
              <a:t>Utilizza i connettivi opportuni….. (indicare quali)</a:t>
            </a:r>
          </a:p>
          <a:p>
            <a:r>
              <a:rPr lang="it-IT" dirty="0"/>
              <a:t>Arricchisci il testo con i sentimenti dei personaggi…..</a:t>
            </a:r>
          </a:p>
          <a:p>
            <a:pPr marL="0" indent="0">
              <a:buNone/>
            </a:pPr>
            <a:r>
              <a:rPr lang="it-IT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690753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21" y="122464"/>
            <a:ext cx="10741479" cy="1706336"/>
          </a:xfrm>
        </p:spPr>
        <p:txBody>
          <a:bodyPr rtlCol="0"/>
          <a:lstStyle>
            <a:defPPr>
              <a:defRPr lang="it-IT"/>
            </a:def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Bibliografia</a:t>
            </a:r>
            <a:br>
              <a:rPr lang="it-IT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5DDE7C-335B-FD23-E1E6-CDCB99B7878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95993" y="2377440"/>
            <a:ext cx="6572250" cy="4214010"/>
          </a:xfrm>
        </p:spPr>
        <p:txBody>
          <a:bodyPr rtlCol="0">
            <a:normAutofit fontScale="55000" lnSpcReduction="20000"/>
          </a:bodyPr>
          <a:lstStyle>
            <a:defPPr>
              <a:defRPr lang="it-IT"/>
            </a:defPPr>
          </a:lstStyle>
          <a:p>
            <a:pPr rtl="0"/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Balboni, P. E. (2018). </a:t>
            </a:r>
            <a:r>
              <a:rPr lang="it-IT" sz="29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Didattica dell'italiano a stranieri</a:t>
            </a:r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Venezia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Marsilio.</a:t>
            </a:r>
          </a:p>
          <a:p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Bortolato, C. (2016). </a:t>
            </a:r>
            <a:r>
              <a:rPr lang="it-IT" sz="29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grammatica è un gioco,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Trento, Erickson.</a:t>
            </a:r>
          </a:p>
          <a:p>
            <a:pPr rtl="0"/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Carsano C., Insegnare ortografia ai bambini, ASLI scuola (pdf)</a:t>
            </a:r>
            <a:b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2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Pallottino, M. (2020). </a:t>
            </a:r>
            <a:r>
              <a:rPr lang="it-IT" sz="29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 grammatica a misura di bambino</a:t>
            </a:r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Trento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Erickson.</a:t>
            </a:r>
            <a:b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2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Penso D. (2019), </a:t>
            </a:r>
            <a:r>
              <a:rPr lang="it-IT" sz="29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Progettare unità di Apprendimento. La costruzione di </a:t>
            </a:r>
            <a:r>
              <a:rPr lang="it-IT" sz="2900" i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UdA</a:t>
            </a:r>
            <a:r>
              <a:rPr lang="it-IT" sz="29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nella scuola dell’Infanzia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it-IT" sz="29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Roma,Ea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Anicia</a:t>
            </a:r>
          </a:p>
          <a:p>
            <a:endParaRPr lang="it-IT" sz="2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Rivoltella, P. C. (2017). </a:t>
            </a:r>
            <a:r>
              <a:rPr lang="it-IT" sz="29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Didattica inclusiva e tecnologie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Milano, FrancoAngeli.</a:t>
            </a:r>
            <a:b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29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29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Teruggi</a:t>
            </a:r>
            <a:r>
              <a:rPr lang="it-IT" sz="29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it-IT" sz="2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Lilia Andrea  (2019), Leggere e scrivere a scuola: dalla ricerca alla didattica, Carrocci</a:t>
            </a:r>
          </a:p>
          <a:p>
            <a:endParaRPr lang="it-IT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br>
              <a:rPr lang="it-IT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egnaposto immagine 24" descr="Due persone che guardano un computer">
            <a:extLst>
              <a:ext uri="{FF2B5EF4-FFF2-40B4-BE49-F238E27FC236}">
                <a16:creationId xmlns:a16="http://schemas.microsoft.com/office/drawing/2014/main" id="{E57751D1-D655-B1C0-2407-A8826F5510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6667" r="16667"/>
          <a:stretch/>
        </p:blipFill>
        <p:spPr>
          <a:xfrm>
            <a:off x="7317920" y="1447800"/>
            <a:ext cx="4214010" cy="4214010"/>
          </a:xfrm>
        </p:spPr>
      </p:pic>
    </p:spTree>
    <p:extLst>
      <p:ext uri="{BB962C8B-B14F-4D97-AF65-F5344CB8AC3E}">
        <p14:creationId xmlns:p14="http://schemas.microsoft.com/office/powerpoint/2010/main" val="1356951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D0723-6E2B-38F5-2C18-0CBA077D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it-IT" sz="4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itografia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C8E743-F5A9-BB1E-F4F8-EC7232F7B6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67492" y="2694277"/>
            <a:ext cx="5394959" cy="34369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Applicazioni digitali come </a:t>
            </a:r>
            <a:r>
              <a:rPr lang="it-IT" sz="19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</a:t>
            </a:r>
            <a:r>
              <a:rPr lang="it-IT" sz="1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Lettura e Ortografia</a:t>
            </a:r>
            <a:r>
              <a:rPr lang="it-IT" sz="1900" dirty="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www.insegnaregrammatica.it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https://insegnaregrammatica.it/capire-come-funziona-la-grammatica/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https://www.ilpiacerediapprendere.it/padronanza-linguistica-e-grammatica.html </a:t>
            </a:r>
            <a:endParaRPr lang="it-IT" sz="1900" dirty="0"/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9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 riflessione sulla lingua e grammatica a scuola: qualche considerazione e un materiale didattico recente - Linguisticamente</a:t>
            </a:r>
            <a:endParaRPr lang="it-IT" sz="19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it-IT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8" name="Segnaposto immagine 7" descr="Immagine che contiene Viso umano, persona, ragazza, vestiti&#10;&#10;Descrizione generata automaticamente">
            <a:extLst>
              <a:ext uri="{FF2B5EF4-FFF2-40B4-BE49-F238E27FC236}">
                <a16:creationId xmlns:a16="http://schemas.microsoft.com/office/drawing/2014/main" id="{674B7883-AAA7-E7DB-6976-1388E983F9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0613" r="10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151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3D1FB7-8732-CCA7-A005-0CCCE560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 dirty="0">
                <a:solidFill>
                  <a:srgbClr val="FFFFFF"/>
                </a:solidFill>
              </a:rPr>
              <a:t>Infanzia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D2F1A141-C676-BC7F-949B-6AA653C98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10684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92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954B1A-CAB7-67C0-AADB-84ABC883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it-IT" sz="3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Obiettivi didattici</a:t>
            </a:r>
            <a:br>
              <a:rPr lang="it-IT" sz="3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it-IT" sz="3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Scuola Primaria</a:t>
            </a:r>
            <a:endParaRPr lang="it-IT" sz="37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58185-9204-0279-2062-5DC2FC4B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Introdurre progressivamente i concetti grammaticali fondamentali (es. nome, verbo, aggettivo).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Favorire l’apprendimento induttivo: partire da esempi concreti per giungere alla regola.</a:t>
            </a: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Consolidare le competenze linguistiche attraverso esercitazioni pratiche e giochi grammaticali.</a:t>
            </a:r>
          </a:p>
          <a:p>
            <a:endParaRPr lang="it-IT" sz="2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4" descr="Disegni su carta colorata">
            <a:extLst>
              <a:ext uri="{FF2B5EF4-FFF2-40B4-BE49-F238E27FC236}">
                <a16:creationId xmlns:a16="http://schemas.microsoft.com/office/drawing/2014/main" id="{093FEE0A-1795-83C6-7FFA-5873F4BF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05" r="29179" b="2"/>
          <a:stretch/>
        </p:blipFill>
        <p:spPr>
          <a:xfrm>
            <a:off x="7075967" y="1277440"/>
            <a:ext cx="4170530" cy="433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4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FFC3B3-724C-D2B1-5733-F0AE691F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Primaria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02CA8081-F061-33A3-DAD7-2776D88BD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66328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985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B4EA8B-CFFD-400E-E2E3-76B33264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227501"/>
            <a:ext cx="10515600" cy="791013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Elementi di grammatica e riflessione sugli usi della (lingua indicazioni nazionali del curriculum 2012)</a:t>
            </a:r>
          </a:p>
        </p:txBody>
      </p:sp>
      <p:pic>
        <p:nvPicPr>
          <p:cNvPr id="6" name="Segnaposto contenuto 5" descr="Immagine che contiene testo, Carattere, carta, schermata&#10;&#10;Il contenuto generato dall'IA potrebbe non essere corretto.">
            <a:extLst>
              <a:ext uri="{FF2B5EF4-FFF2-40B4-BE49-F238E27FC236}">
                <a16:creationId xmlns:a16="http://schemas.microsoft.com/office/drawing/2014/main" id="{2A0BAEE3-CF94-08AC-3E3B-C7B4C2875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58864" y="1355834"/>
            <a:ext cx="8429674" cy="479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36AE0A2F-4FF1-75CB-D2F3-C2C088BB59AC}"/>
                  </a:ext>
                </a:extLst>
              </p14:cNvPr>
              <p14:cNvContentPartPr/>
              <p14:nvPr/>
            </p14:nvContentPartPr>
            <p14:xfrm>
              <a:off x="1509075" y="3887881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36AE0A2F-4FF1-75CB-D2F3-C2C088BB59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5075" y="378024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7C7F8A84-8A50-FE77-D160-5133E55419B9}"/>
                  </a:ext>
                </a:extLst>
              </p14:cNvPr>
              <p14:cNvContentPartPr/>
              <p14:nvPr/>
            </p14:nvContentPartPr>
            <p14:xfrm>
              <a:off x="1508715" y="3887881"/>
              <a:ext cx="7008120" cy="7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7C7F8A84-8A50-FE77-D160-5133E55419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5075" y="3671881"/>
                <a:ext cx="71157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86C78D68-8755-E63E-C931-182C04416A36}"/>
                  </a:ext>
                </a:extLst>
              </p14:cNvPr>
              <p14:cNvContentPartPr/>
              <p14:nvPr/>
            </p14:nvContentPartPr>
            <p14:xfrm>
              <a:off x="1269315" y="4065721"/>
              <a:ext cx="5815800" cy="7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86C78D68-8755-E63E-C931-182C04416A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315" y="3849721"/>
                <a:ext cx="59234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314DB1FA-FD3D-312E-F4A6-96C22724F32D}"/>
                  </a:ext>
                </a:extLst>
              </p14:cNvPr>
              <p14:cNvContentPartPr/>
              <p14:nvPr/>
            </p14:nvContentPartPr>
            <p14:xfrm>
              <a:off x="8593515" y="4039081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314DB1FA-FD3D-312E-F4A6-96C22724F3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39875" y="393108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17AC6301-D50D-BD41-924F-3E6C1ECDF746}"/>
                  </a:ext>
                </a:extLst>
              </p14:cNvPr>
              <p14:cNvContentPartPr/>
              <p14:nvPr/>
            </p14:nvContentPartPr>
            <p14:xfrm>
              <a:off x="8593515" y="4039081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17AC6301-D50D-BD41-924F-3E6C1ECDF7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39875" y="393108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37C64B1C-5324-8678-D98A-3A0F8520EA49}"/>
                  </a:ext>
                </a:extLst>
              </p14:cNvPr>
              <p14:cNvContentPartPr/>
              <p14:nvPr/>
            </p14:nvContentPartPr>
            <p14:xfrm>
              <a:off x="9206259" y="4225561"/>
              <a:ext cx="47160" cy="53244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37C64B1C-5324-8678-D98A-3A0F8520EA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88259" y="4207561"/>
                <a:ext cx="8280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7D74B72-4744-F54A-8060-939FC8B601B2}"/>
                  </a:ext>
                </a:extLst>
              </p14:cNvPr>
              <p14:cNvContentPartPr/>
              <p14:nvPr/>
            </p14:nvContentPartPr>
            <p14:xfrm>
              <a:off x="9229839" y="5095321"/>
              <a:ext cx="109080" cy="7160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7D74B72-4744-F54A-8060-939FC8B601B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11839" y="5077321"/>
                <a:ext cx="14472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AF7B38AD-C236-73E0-7039-03DFA70D1682}"/>
                  </a:ext>
                </a:extLst>
              </p14:cNvPr>
              <p14:cNvContentPartPr/>
              <p14:nvPr/>
            </p14:nvContentPartPr>
            <p14:xfrm>
              <a:off x="4870931" y="1670629"/>
              <a:ext cx="1304640" cy="97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AF7B38AD-C236-73E0-7039-03DFA70D168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53291" y="1652989"/>
                <a:ext cx="13402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1F535CFD-8E50-A645-B757-6B58DE3F67FF}"/>
                  </a:ext>
                </a:extLst>
              </p14:cNvPr>
              <p14:cNvContentPartPr/>
              <p14:nvPr/>
            </p14:nvContentPartPr>
            <p14:xfrm>
              <a:off x="2094611" y="2194429"/>
              <a:ext cx="2103120" cy="169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1F535CFD-8E50-A645-B757-6B58DE3F67F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76971" y="2176429"/>
                <a:ext cx="2138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D2CD9EBE-3102-4C14-138E-E67031A2FEA3}"/>
                  </a:ext>
                </a:extLst>
              </p14:cNvPr>
              <p14:cNvContentPartPr/>
              <p14:nvPr/>
            </p14:nvContentPartPr>
            <p14:xfrm>
              <a:off x="7689011" y="2203069"/>
              <a:ext cx="1405800" cy="7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D2CD9EBE-3102-4C14-138E-E67031A2FEA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71011" y="2167069"/>
                <a:ext cx="1441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8927B5B-C652-6446-3408-800EB692AD31}"/>
                  </a:ext>
                </a:extLst>
              </p14:cNvPr>
              <p14:cNvContentPartPr/>
              <p14:nvPr/>
            </p14:nvContentPartPr>
            <p14:xfrm>
              <a:off x="1255091" y="2302429"/>
              <a:ext cx="3081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8927B5B-C652-6446-3408-800EB692AD3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37091" y="2284429"/>
                <a:ext cx="343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E24202CB-A1BF-A4EC-4673-127D3F0DBD54}"/>
                  </a:ext>
                </a:extLst>
              </p14:cNvPr>
              <p14:cNvContentPartPr/>
              <p14:nvPr/>
            </p14:nvContentPartPr>
            <p14:xfrm>
              <a:off x="1255091" y="2493589"/>
              <a:ext cx="1654560" cy="7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E24202CB-A1BF-A4EC-4673-127D3F0DBD5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37091" y="2457589"/>
                <a:ext cx="1690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5DF409A4-52B5-7430-62C4-1553D1B30229}"/>
                  </a:ext>
                </a:extLst>
              </p14:cNvPr>
              <p14:cNvContentPartPr/>
              <p14:nvPr/>
            </p14:nvContentPartPr>
            <p14:xfrm>
              <a:off x="1728851" y="2743069"/>
              <a:ext cx="864720" cy="252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5DF409A4-52B5-7430-62C4-1553D1B3022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711211" y="2725069"/>
                <a:ext cx="900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977DDA4D-995B-97BD-3B00-CC31238B541E}"/>
                  </a:ext>
                </a:extLst>
              </p14:cNvPr>
              <p14:cNvContentPartPr/>
              <p14:nvPr/>
            </p14:nvContentPartPr>
            <p14:xfrm>
              <a:off x="1171931" y="2851069"/>
              <a:ext cx="54900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977DDA4D-995B-97BD-3B00-CC31238B541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53931" y="2833069"/>
                <a:ext cx="584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10E651A-6A5D-9AE7-6EF3-11FC0CDED9A8}"/>
                  </a:ext>
                </a:extLst>
              </p14:cNvPr>
              <p14:cNvContentPartPr/>
              <p14:nvPr/>
            </p14:nvContentPartPr>
            <p14:xfrm>
              <a:off x="2992451" y="3407989"/>
              <a:ext cx="906120" cy="72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10E651A-6A5D-9AE7-6EF3-11FC0CDED9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74811" y="3371989"/>
                <a:ext cx="941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B47E1694-1E04-F65C-99C7-B5DFE609EE48}"/>
                  </a:ext>
                </a:extLst>
              </p14:cNvPr>
              <p14:cNvContentPartPr/>
              <p14:nvPr/>
            </p14:nvContentPartPr>
            <p14:xfrm>
              <a:off x="3017651" y="3258589"/>
              <a:ext cx="10080" cy="2102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B47E1694-1E04-F65C-99C7-B5DFE609EE4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51" y="3240949"/>
                <a:ext cx="457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50BC3AF3-AB6B-8249-4ED7-CC9B36FA5F00}"/>
                  </a:ext>
                </a:extLst>
              </p14:cNvPr>
              <p14:cNvContentPartPr/>
              <p14:nvPr/>
            </p14:nvContentPartPr>
            <p14:xfrm>
              <a:off x="3050411" y="3299989"/>
              <a:ext cx="799560" cy="7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50BC3AF3-AB6B-8249-4ED7-CC9B36FA5F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32411" y="3263989"/>
                <a:ext cx="835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8517F105-5394-441E-619E-4AC780F675A7}"/>
                  </a:ext>
                </a:extLst>
              </p14:cNvPr>
              <p14:cNvContentPartPr/>
              <p14:nvPr/>
            </p14:nvContentPartPr>
            <p14:xfrm>
              <a:off x="3898211" y="3283069"/>
              <a:ext cx="360" cy="10800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8517F105-5394-441E-619E-4AC780F675A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80571" y="3265429"/>
                <a:ext cx="360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C5D12006-F49C-93FF-7914-20EDA8C22BE6}"/>
                  </a:ext>
                </a:extLst>
              </p14:cNvPr>
              <p14:cNvContentPartPr/>
              <p14:nvPr/>
            </p14:nvContentPartPr>
            <p14:xfrm>
              <a:off x="5012411" y="3665749"/>
              <a:ext cx="2518920" cy="2520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C5D12006-F49C-93FF-7914-20EDA8C22BE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94411" y="3647749"/>
                <a:ext cx="25545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50931131-8744-A63E-178A-3F2D4E53E11D}"/>
                  </a:ext>
                </a:extLst>
              </p14:cNvPr>
              <p14:cNvContentPartPr/>
              <p14:nvPr/>
            </p14:nvContentPartPr>
            <p14:xfrm>
              <a:off x="2426891" y="4081549"/>
              <a:ext cx="2413800" cy="1512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50931131-8744-A63E-178A-3F2D4E53E11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51" y="4063549"/>
                <a:ext cx="244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13D89C62-48EF-B430-4C1D-A4EB09D13FCE}"/>
                  </a:ext>
                </a:extLst>
              </p14:cNvPr>
              <p14:cNvContentPartPr/>
              <p14:nvPr/>
            </p14:nvContentPartPr>
            <p14:xfrm>
              <a:off x="7331531" y="4239229"/>
              <a:ext cx="67392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13D89C62-48EF-B430-4C1D-A4EB09D13FC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313531" y="4221589"/>
                <a:ext cx="709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16149747-C6A8-B1BF-A03A-E7E5176F0BBA}"/>
                  </a:ext>
                </a:extLst>
              </p14:cNvPr>
              <p14:cNvContentPartPr/>
              <p14:nvPr/>
            </p14:nvContentPartPr>
            <p14:xfrm>
              <a:off x="4829531" y="4504909"/>
              <a:ext cx="1937520" cy="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16149747-C6A8-B1BF-A03A-E7E5176F0BB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11531" y="4487269"/>
                <a:ext cx="1973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FAA5C5B7-68C6-4DDD-BD7F-5488E4B71B3F}"/>
                  </a:ext>
                </a:extLst>
              </p14:cNvPr>
              <p14:cNvContentPartPr/>
              <p14:nvPr/>
            </p14:nvContentPartPr>
            <p14:xfrm>
              <a:off x="8287331" y="4496989"/>
              <a:ext cx="819720" cy="360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FAA5C5B7-68C6-4DDD-BD7F-5488E4B71B3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69691" y="4479349"/>
                <a:ext cx="85536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42328C3C-BC52-94D7-D91F-57EA5C06733E}"/>
                  </a:ext>
                </a:extLst>
              </p14:cNvPr>
              <p14:cNvContentPartPr/>
              <p14:nvPr/>
            </p14:nvContentPartPr>
            <p14:xfrm>
              <a:off x="1271291" y="4662949"/>
              <a:ext cx="2195640" cy="72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42328C3C-BC52-94D7-D91F-57EA5C06733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53291" y="4626949"/>
                <a:ext cx="2231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CC4B5F09-D7F4-2FC1-141B-DF52C479B53F}"/>
                  </a:ext>
                </a:extLst>
              </p14:cNvPr>
              <p14:cNvContentPartPr/>
              <p14:nvPr/>
            </p14:nvContentPartPr>
            <p14:xfrm>
              <a:off x="4496891" y="5162269"/>
              <a:ext cx="1347120" cy="2520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CC4B5F09-D7F4-2FC1-141B-DF52C479B53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478891" y="5144269"/>
                <a:ext cx="13827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6BF30B93-8705-0FF0-2BCE-B1B1831617B2}"/>
                  </a:ext>
                </a:extLst>
              </p14:cNvPr>
              <p14:cNvContentPartPr/>
              <p14:nvPr/>
            </p14:nvContentPartPr>
            <p14:xfrm>
              <a:off x="6001691" y="5145349"/>
              <a:ext cx="3097800" cy="972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6BF30B93-8705-0FF0-2BCE-B1B1831617B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984051" y="5127349"/>
                <a:ext cx="31334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D9052838-5162-85AB-03E9-FE25973D0473}"/>
                  </a:ext>
                </a:extLst>
              </p14:cNvPr>
              <p14:cNvContentPartPr/>
              <p14:nvPr/>
            </p14:nvContentPartPr>
            <p14:xfrm>
              <a:off x="1238531" y="5295109"/>
              <a:ext cx="166284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D9052838-5162-85AB-03E9-FE25973D047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20531" y="5277109"/>
                <a:ext cx="169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029EEAEB-B943-1DA9-CBAC-622210FC1808}"/>
                  </a:ext>
                </a:extLst>
              </p14:cNvPr>
              <p14:cNvContentPartPr/>
              <p14:nvPr/>
            </p14:nvContentPartPr>
            <p14:xfrm>
              <a:off x="4555211" y="5427949"/>
              <a:ext cx="4411080" cy="1764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029EEAEB-B943-1DA9-CBAC-622210FC180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37571" y="5410309"/>
                <a:ext cx="44467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5E5CE93F-68D8-E158-F953-A10E791D2A9A}"/>
                  </a:ext>
                </a:extLst>
              </p14:cNvPr>
              <p14:cNvContentPartPr/>
              <p14:nvPr/>
            </p14:nvContentPartPr>
            <p14:xfrm>
              <a:off x="2493491" y="5602909"/>
              <a:ext cx="182088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5E5CE93F-68D8-E158-F953-A10E791D2A9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75491" y="5584909"/>
                <a:ext cx="185652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057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D13879-75B6-4344-6378-FD27BFA1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4"/>
            <a:ext cx="7096933" cy="893758"/>
          </a:xfrm>
        </p:spPr>
        <p:txBody>
          <a:bodyPr/>
          <a:lstStyle/>
          <a:p>
            <a:r>
              <a:rPr lang="it-IT" sz="3600" dirty="0"/>
              <a:t>Grammatica implicita ed esplicita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24CC6B-CA42-EDE8-0693-8EBE159098E2}"/>
              </a:ext>
            </a:extLst>
          </p:cNvPr>
          <p:cNvSpPr txBox="1"/>
          <p:nvPr/>
        </p:nvSpPr>
        <p:spPr>
          <a:xfrm>
            <a:off x="83127" y="1249135"/>
            <a:ext cx="92078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- Grammatica implicita</a:t>
            </a:r>
            <a:r>
              <a:rPr lang="it-IT" sz="2800" dirty="0"/>
              <a:t>: innata, sviluppata con l'uso della lingua.</a:t>
            </a:r>
          </a:p>
          <a:p>
            <a:r>
              <a:rPr lang="it-IT" sz="2800" b="1" dirty="0"/>
              <a:t>- Grammatica esplicita</a:t>
            </a:r>
            <a:r>
              <a:rPr lang="it-IT" sz="2800" dirty="0"/>
              <a:t>: consapevolezza delle regole linguistiche.</a:t>
            </a:r>
          </a:p>
          <a:p>
            <a:r>
              <a:rPr lang="it-IT" sz="2800" dirty="0"/>
              <a:t> Il ruolo dell'insegnante è guidare verso una riflessione consapevole.</a:t>
            </a:r>
          </a:p>
          <a:p>
            <a:endParaRPr lang="it-IT" sz="28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7814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EF4BAC-A96C-63FE-8AB9-836178065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4"/>
            <a:ext cx="7096933" cy="1277480"/>
          </a:xfrm>
        </p:spPr>
        <p:txBody>
          <a:bodyPr/>
          <a:lstStyle/>
          <a:p>
            <a:r>
              <a:rPr lang="it-IT" sz="3600" b="1" dirty="0"/>
              <a:t>Oggetti della riflessione linguistica</a:t>
            </a:r>
            <a:br>
              <a:rPr lang="it-IT" b="1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0374FE-7AF2-AF06-1E7B-83DFAF32E2A7}"/>
              </a:ext>
            </a:extLst>
          </p:cNvPr>
          <p:cNvSpPr txBox="1"/>
          <p:nvPr/>
        </p:nvSpPr>
        <p:spPr>
          <a:xfrm flipH="1">
            <a:off x="1328609" y="1085851"/>
            <a:ext cx="72649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Strutture sintattiche</a:t>
            </a:r>
            <a:r>
              <a:rPr lang="it-IT" sz="2400" dirty="0"/>
              <a:t>: frasi (semplici e complesse)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Parti del discorso</a:t>
            </a:r>
            <a:r>
              <a:rPr lang="it-IT" sz="2400" dirty="0"/>
              <a:t>: </a:t>
            </a:r>
            <a:r>
              <a:rPr lang="it-IT" sz="2400" kern="100" dirty="0"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it-IT" sz="2400" kern="100" dirty="0" err="1">
                <a:ea typeface="Aptos" panose="020B0004020202020204" pitchFamily="34" charset="0"/>
                <a:cs typeface="Arial" panose="020B0604020202020204" pitchFamily="34" charset="0"/>
              </a:rPr>
              <a:t>variabili:</a:t>
            </a:r>
            <a:r>
              <a:rPr lang="it-IT" sz="2400" kern="1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nome</a:t>
            </a:r>
            <a:r>
              <a:rPr lang="it-IT" sz="24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aggettivo, articolo, pronome, verbo); </a:t>
            </a:r>
            <a:r>
              <a:rPr lang="it-IT" sz="2400" kern="100" dirty="0"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it-IT" sz="2400" kern="100" dirty="0" err="1">
                <a:ea typeface="Aptos" panose="020B0004020202020204" pitchFamily="34" charset="0"/>
                <a:cs typeface="Arial" panose="020B0604020202020204" pitchFamily="34" charset="0"/>
              </a:rPr>
              <a:t>invariabili:</a:t>
            </a:r>
            <a:r>
              <a:rPr lang="it-IT" sz="2400" kern="1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preposizione</a:t>
            </a:r>
            <a:r>
              <a:rPr lang="it-IT" sz="24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congiunzione, avverbio, interiezione)</a:t>
            </a: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Coesione testuale</a:t>
            </a:r>
            <a:r>
              <a:rPr lang="it-IT" sz="2400" dirty="0"/>
              <a:t>: connettivi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Punteggiatura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/>
              <a:t>Lessico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906904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1262</Words>
  <Application>Microsoft Office PowerPoint</Application>
  <PresentationFormat>Widescreen</PresentationFormat>
  <Paragraphs>137</Paragraphs>
  <Slides>39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Bernard MT Condensed</vt:lpstr>
      <vt:lpstr>Dreaming Outloud Script Pro</vt:lpstr>
      <vt:lpstr>Symbol</vt:lpstr>
      <vt:lpstr>Tema di Office</vt:lpstr>
      <vt:lpstr> Insegnare  lingua e grammatica:  strategie e strumenti per la scuola  dell’infanzia e primaria  Laboratorio di Lingua e grammatica italiana  Scienze della formazione primaria     Università degli studi di Trieste    24 Marzo 2025   </vt:lpstr>
      <vt:lpstr>Introduzione alla Grammatica</vt:lpstr>
      <vt:lpstr> Obiettivi didattici Scuola dell’Infanzia </vt:lpstr>
      <vt:lpstr>Infanzia</vt:lpstr>
      <vt:lpstr>Obiettivi didattici Scuola Primaria</vt:lpstr>
      <vt:lpstr>Primaria</vt:lpstr>
      <vt:lpstr>Elementi di grammatica e riflessione sugli usi della (lingua indicazioni nazionali del curriculum 2012)</vt:lpstr>
      <vt:lpstr>Grammatica implicita ed esplicita </vt:lpstr>
      <vt:lpstr>Oggetti della riflessione linguistica </vt:lpstr>
      <vt:lpstr> Importanza della riflessione sulla lingua  -Aumenta la sicurezza nell’uso della lingua. - Coincide con l'apprendimento della lettura e scrittura - Monitorata costantemente a tutti i livelli scolastici. </vt:lpstr>
      <vt:lpstr>Metodologie e Strategie Didattiche </vt:lpstr>
      <vt:lpstr>Aree di intervento: lettura</vt:lpstr>
      <vt:lpstr>Testo e lessico</vt:lpstr>
      <vt:lpstr>Esempio: laboratorio di ampliamento del lessico (classi seconde)</vt:lpstr>
      <vt:lpstr>La scatola misteriosa (Gioco tattile )</vt:lpstr>
      <vt:lpstr>Scopriamo gli aggettivi</vt:lpstr>
      <vt:lpstr>La gara degli aggettivi</vt:lpstr>
      <vt:lpstr>La premiazione </vt:lpstr>
      <vt:lpstr>Esempio di gioco: lessico</vt:lpstr>
      <vt:lpstr>Attività da svolgere</vt:lpstr>
      <vt:lpstr>Le prove Invalsi  decreto legislativo 62/2017 </vt:lpstr>
      <vt:lpstr>Esempi: da Prove Invalsi (termine seconda classe della scuola primaria) LETTURA</vt:lpstr>
      <vt:lpstr>Prova di LETTURA</vt:lpstr>
      <vt:lpstr>Testo (classe seconda)</vt:lpstr>
      <vt:lpstr>Comprensione del testo (classe seconda)</vt:lpstr>
      <vt:lpstr>Comprensione del  testo ( classe seconda)</vt:lpstr>
      <vt:lpstr>Esercizi sul lessico (classe seconda): uguali e contrari</vt:lpstr>
      <vt:lpstr> Esercizi sul lessico (classe seconda)  IL pesciolino Arcobaleno </vt:lpstr>
      <vt:lpstr>Il pesciolino Arcobaleno </vt:lpstr>
      <vt:lpstr>Arcobaleno è: </vt:lpstr>
      <vt:lpstr>Indovina chi</vt:lpstr>
      <vt:lpstr>Testo (classe quinta) Leggere il testo e creare: 3 esercizi di comprensione del testo a risposta multipla (4 opzioni) 2 esercizi sul lessico a risposta aperta relativi al seguente brano</vt:lpstr>
      <vt:lpstr>Aree di intervento: scrittura</vt:lpstr>
      <vt:lpstr>Esercizi di scrittura (classe quarta)</vt:lpstr>
      <vt:lpstr>Quale esercizio di scrittura possiamo proporre  alla classe riguardo a questa parte del testo?</vt:lpstr>
      <vt:lpstr>Esercizi di scrittura Cl.5^-Scrivo un racconto a partire dalle immagini.</vt:lpstr>
      <vt:lpstr>Quali altri esercizi possiamo proporre per questo testo?</vt:lpstr>
      <vt:lpstr>Bibliografia  </vt:lpstr>
      <vt:lpstr>Sitografia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AdaBarbara Pierotti</dc:creator>
  <cp:lastModifiedBy>AdaBarbara Pierotti</cp:lastModifiedBy>
  <cp:revision>3</cp:revision>
  <cp:lastPrinted>2025-03-20T18:21:32Z</cp:lastPrinted>
  <dcterms:created xsi:type="dcterms:W3CDTF">2025-01-23T17:20:58Z</dcterms:created>
  <dcterms:modified xsi:type="dcterms:W3CDTF">2025-03-25T19:55:15Z</dcterms:modified>
</cp:coreProperties>
</file>