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6128" r:id="rId1"/>
  </p:sldMasterIdLst>
  <p:notesMasterIdLst>
    <p:notesMasterId r:id="rId33"/>
  </p:notesMasterIdLst>
  <p:sldIdLst>
    <p:sldId id="264" r:id="rId2"/>
    <p:sldId id="260" r:id="rId3"/>
    <p:sldId id="475" r:id="rId4"/>
    <p:sldId id="288" r:id="rId5"/>
    <p:sldId id="479" r:id="rId6"/>
    <p:sldId id="432" r:id="rId7"/>
    <p:sldId id="473" r:id="rId8"/>
    <p:sldId id="477" r:id="rId9"/>
    <p:sldId id="478" r:id="rId10"/>
    <p:sldId id="435" r:id="rId11"/>
    <p:sldId id="434" r:id="rId12"/>
    <p:sldId id="476" r:id="rId13"/>
    <p:sldId id="279" r:id="rId14"/>
    <p:sldId id="265" r:id="rId15"/>
    <p:sldId id="472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7" r:id="rId25"/>
    <p:sldId id="289" r:id="rId26"/>
    <p:sldId id="274" r:id="rId27"/>
    <p:sldId id="480" r:id="rId28"/>
    <p:sldId id="474" r:id="rId29"/>
    <p:sldId id="275" r:id="rId30"/>
    <p:sldId id="276" r:id="rId31"/>
    <p:sldId id="283" r:id="rId32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5F0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02"/>
  </p:normalViewPr>
  <p:slideViewPr>
    <p:cSldViewPr snapToGrid="0" snapToObjects="1">
      <p:cViewPr varScale="1">
        <p:scale>
          <a:sx n="115" d="100"/>
          <a:sy n="115" d="100"/>
        </p:scale>
        <p:origin x="2104" y="2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100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FE963F-9084-B041-A9EF-904FEA4F4785}" type="doc">
      <dgm:prSet loTypeId="urn:microsoft.com/office/officeart/2005/8/layout/pyramid2" loCatId="pyramid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ECDF9C56-6C0A-624D-902D-7DAFD2A9783B}">
      <dgm:prSet custT="1"/>
      <dgm:spPr/>
      <dgm:t>
        <a:bodyPr/>
        <a:lstStyle/>
        <a:p>
          <a:pPr rtl="0"/>
          <a:r>
            <a:rPr lang="it-IT" sz="2400" dirty="0"/>
            <a:t>Modello dinamico generativo</a:t>
          </a:r>
        </a:p>
      </dgm:t>
    </dgm:pt>
    <dgm:pt modelId="{D4BAA02F-537D-B347-9218-A9FE901D69BC}" type="parTrans" cxnId="{16DA656C-F5D2-B14A-B41D-2A264BFE8DDD}">
      <dgm:prSet/>
      <dgm:spPr/>
      <dgm:t>
        <a:bodyPr/>
        <a:lstStyle/>
        <a:p>
          <a:endParaRPr lang="it-IT"/>
        </a:p>
      </dgm:t>
    </dgm:pt>
    <dgm:pt modelId="{0C859784-B7CD-8D49-872C-1334FBE0E3EE}" type="sibTrans" cxnId="{16DA656C-F5D2-B14A-B41D-2A264BFE8DDD}">
      <dgm:prSet/>
      <dgm:spPr/>
      <dgm:t>
        <a:bodyPr/>
        <a:lstStyle/>
        <a:p>
          <a:endParaRPr lang="it-IT"/>
        </a:p>
      </dgm:t>
    </dgm:pt>
    <dgm:pt modelId="{2D2098D1-C34B-394B-84CA-5E838064113F}">
      <dgm:prSet custT="1"/>
      <dgm:spPr/>
      <dgm:t>
        <a:bodyPr/>
        <a:lstStyle/>
        <a:p>
          <a:pPr rtl="0"/>
          <a:r>
            <a:rPr lang="it-IT" sz="2000" dirty="0"/>
            <a:t>- </a:t>
          </a:r>
          <a:r>
            <a:rPr lang="it-IT" sz="2000" dirty="0" err="1"/>
            <a:t>border</a:t>
          </a:r>
          <a:r>
            <a:rPr lang="it-IT" sz="2000" dirty="0"/>
            <a:t>, </a:t>
          </a:r>
          <a:r>
            <a:rPr lang="it-IT" sz="2000" dirty="0" err="1"/>
            <a:t>liminalità</a:t>
          </a:r>
          <a:r>
            <a:rPr lang="it-IT" sz="2000" dirty="0"/>
            <a:t> (</a:t>
          </a:r>
          <a:r>
            <a:rPr lang="it-IT" sz="2000" dirty="0" err="1"/>
            <a:t>communitas</a:t>
          </a:r>
          <a:r>
            <a:rPr lang="it-IT" sz="2000" dirty="0"/>
            <a:t>)</a:t>
          </a:r>
        </a:p>
      </dgm:t>
    </dgm:pt>
    <dgm:pt modelId="{DC333954-E4D6-E247-B8BF-C7FC6E81D513}" type="parTrans" cxnId="{974196A7-044E-4240-ACCB-3709B0FD9CD5}">
      <dgm:prSet/>
      <dgm:spPr/>
      <dgm:t>
        <a:bodyPr/>
        <a:lstStyle/>
        <a:p>
          <a:endParaRPr lang="it-IT"/>
        </a:p>
      </dgm:t>
    </dgm:pt>
    <dgm:pt modelId="{6A24F0B4-6C8C-AD48-AC9B-2AFE9692D7B9}" type="sibTrans" cxnId="{974196A7-044E-4240-ACCB-3709B0FD9CD5}">
      <dgm:prSet/>
      <dgm:spPr/>
      <dgm:t>
        <a:bodyPr/>
        <a:lstStyle/>
        <a:p>
          <a:endParaRPr lang="it-IT"/>
        </a:p>
      </dgm:t>
    </dgm:pt>
    <dgm:pt modelId="{78911956-1AD5-2E44-9EEA-F433E1ABF689}">
      <dgm:prSet custT="1"/>
      <dgm:spPr/>
      <dgm:t>
        <a:bodyPr/>
        <a:lstStyle/>
        <a:p>
          <a:pPr rtl="0"/>
          <a:r>
            <a:rPr lang="it-IT" sz="2000" dirty="0"/>
            <a:t>- Etnicità come processo multi-dimensionale</a:t>
          </a:r>
        </a:p>
        <a:p>
          <a:pPr rtl="0"/>
          <a:r>
            <a:rPr lang="it-IT" sz="2000" dirty="0"/>
            <a:t>- Interdipendenza dei gruppi etnici</a:t>
          </a:r>
        </a:p>
      </dgm:t>
    </dgm:pt>
    <dgm:pt modelId="{37BEB1D8-0AC7-0844-871D-B6CFF4FA34C3}" type="parTrans" cxnId="{B08EAD92-848B-7C41-B606-EDE546AADC10}">
      <dgm:prSet/>
      <dgm:spPr/>
      <dgm:t>
        <a:bodyPr/>
        <a:lstStyle/>
        <a:p>
          <a:endParaRPr lang="it-IT"/>
        </a:p>
      </dgm:t>
    </dgm:pt>
    <dgm:pt modelId="{95964ADB-E004-1A40-99B5-DFFBA594A78A}" type="sibTrans" cxnId="{B08EAD92-848B-7C41-B606-EDE546AADC10}">
      <dgm:prSet/>
      <dgm:spPr/>
      <dgm:t>
        <a:bodyPr/>
        <a:lstStyle/>
        <a:p>
          <a:endParaRPr lang="it-IT"/>
        </a:p>
      </dgm:t>
    </dgm:pt>
    <dgm:pt modelId="{6C7FF6E4-E795-2846-9D4A-5ED405EBF6FF}" type="pres">
      <dgm:prSet presAssocID="{38FE963F-9084-B041-A9EF-904FEA4F4785}" presName="compositeShape" presStyleCnt="0">
        <dgm:presLayoutVars>
          <dgm:dir/>
          <dgm:resizeHandles/>
        </dgm:presLayoutVars>
      </dgm:prSet>
      <dgm:spPr/>
    </dgm:pt>
    <dgm:pt modelId="{64EDB8B6-C8E5-7844-9FAC-C47216F45E8A}" type="pres">
      <dgm:prSet presAssocID="{38FE963F-9084-B041-A9EF-904FEA4F4785}" presName="pyramid" presStyleLbl="node1" presStyleIdx="0" presStyleCnt="1"/>
      <dgm:spPr/>
    </dgm:pt>
    <dgm:pt modelId="{0442A4AB-433E-B343-B7B3-50D0650F6BA4}" type="pres">
      <dgm:prSet presAssocID="{38FE963F-9084-B041-A9EF-904FEA4F4785}" presName="theList" presStyleCnt="0"/>
      <dgm:spPr/>
    </dgm:pt>
    <dgm:pt modelId="{2641B77D-FAE1-194C-811A-1F8C3DFC05DB}" type="pres">
      <dgm:prSet presAssocID="{ECDF9C56-6C0A-624D-902D-7DAFD2A9783B}" presName="aNode" presStyleLbl="fgAcc1" presStyleIdx="0" presStyleCnt="3" custScaleX="373105" custScaleY="87577" custLinFactY="300618" custLinFactNeighborX="-11872" custLinFactNeighborY="400000">
        <dgm:presLayoutVars>
          <dgm:bulletEnabled val="1"/>
        </dgm:presLayoutVars>
      </dgm:prSet>
      <dgm:spPr/>
    </dgm:pt>
    <dgm:pt modelId="{DA52ACDE-9DBA-A840-8AD7-7CD400E634CD}" type="pres">
      <dgm:prSet presAssocID="{ECDF9C56-6C0A-624D-902D-7DAFD2A9783B}" presName="aSpace" presStyleCnt="0"/>
      <dgm:spPr/>
    </dgm:pt>
    <dgm:pt modelId="{A6D39A6A-6923-C24F-8E1D-C16F16B871BF}" type="pres">
      <dgm:prSet presAssocID="{2D2098D1-C34B-394B-84CA-5E838064113F}" presName="aNode" presStyleLbl="fgAcc1" presStyleIdx="1" presStyleCnt="3" custScaleX="332540" custScaleY="130785" custLinFactY="-124995" custLinFactNeighborX="-5995" custLinFactNeighborY="-200000">
        <dgm:presLayoutVars>
          <dgm:bulletEnabled val="1"/>
        </dgm:presLayoutVars>
      </dgm:prSet>
      <dgm:spPr/>
    </dgm:pt>
    <dgm:pt modelId="{49894824-1C1E-E247-A7DF-B02B43E21A7F}" type="pres">
      <dgm:prSet presAssocID="{2D2098D1-C34B-394B-84CA-5E838064113F}" presName="aSpace" presStyleCnt="0"/>
      <dgm:spPr/>
    </dgm:pt>
    <dgm:pt modelId="{867400F4-9480-BD4E-8B84-AF7D7FCDB560}" type="pres">
      <dgm:prSet presAssocID="{78911956-1AD5-2E44-9EEA-F433E1ABF689}" presName="aNode" presStyleLbl="fgAcc1" presStyleIdx="2" presStyleCnt="3" custScaleX="409362" custScaleY="129117" custLinFactY="-93750" custLinFactNeighborX="-4601" custLinFactNeighborY="-100000">
        <dgm:presLayoutVars>
          <dgm:bulletEnabled val="1"/>
        </dgm:presLayoutVars>
      </dgm:prSet>
      <dgm:spPr/>
    </dgm:pt>
    <dgm:pt modelId="{51A051F9-5C0B-AF4B-A568-20C53737AD9B}" type="pres">
      <dgm:prSet presAssocID="{78911956-1AD5-2E44-9EEA-F433E1ABF689}" presName="aSpace" presStyleCnt="0"/>
      <dgm:spPr/>
    </dgm:pt>
  </dgm:ptLst>
  <dgm:cxnLst>
    <dgm:cxn modelId="{5F610319-4A16-2A4E-A582-8381731F54D0}" type="presOf" srcId="{78911956-1AD5-2E44-9EEA-F433E1ABF689}" destId="{867400F4-9480-BD4E-8B84-AF7D7FCDB560}" srcOrd="0" destOrd="0" presId="urn:microsoft.com/office/officeart/2005/8/layout/pyramid2"/>
    <dgm:cxn modelId="{16DA656C-F5D2-B14A-B41D-2A264BFE8DDD}" srcId="{38FE963F-9084-B041-A9EF-904FEA4F4785}" destId="{ECDF9C56-6C0A-624D-902D-7DAFD2A9783B}" srcOrd="0" destOrd="0" parTransId="{D4BAA02F-537D-B347-9218-A9FE901D69BC}" sibTransId="{0C859784-B7CD-8D49-872C-1334FBE0E3EE}"/>
    <dgm:cxn modelId="{B08EAD92-848B-7C41-B606-EDE546AADC10}" srcId="{38FE963F-9084-B041-A9EF-904FEA4F4785}" destId="{78911956-1AD5-2E44-9EEA-F433E1ABF689}" srcOrd="2" destOrd="0" parTransId="{37BEB1D8-0AC7-0844-871D-B6CFF4FA34C3}" sibTransId="{95964ADB-E004-1A40-99B5-DFFBA594A78A}"/>
    <dgm:cxn modelId="{EF65649D-2996-FC45-B0C1-6420044A6C4F}" type="presOf" srcId="{38FE963F-9084-B041-A9EF-904FEA4F4785}" destId="{6C7FF6E4-E795-2846-9D4A-5ED405EBF6FF}" srcOrd="0" destOrd="0" presId="urn:microsoft.com/office/officeart/2005/8/layout/pyramid2"/>
    <dgm:cxn modelId="{974196A7-044E-4240-ACCB-3709B0FD9CD5}" srcId="{38FE963F-9084-B041-A9EF-904FEA4F4785}" destId="{2D2098D1-C34B-394B-84CA-5E838064113F}" srcOrd="1" destOrd="0" parTransId="{DC333954-E4D6-E247-B8BF-C7FC6E81D513}" sibTransId="{6A24F0B4-6C8C-AD48-AC9B-2AFE9692D7B9}"/>
    <dgm:cxn modelId="{17BA07AC-E3FA-A644-8B24-EAB2F6D3C4CB}" type="presOf" srcId="{ECDF9C56-6C0A-624D-902D-7DAFD2A9783B}" destId="{2641B77D-FAE1-194C-811A-1F8C3DFC05DB}" srcOrd="0" destOrd="0" presId="urn:microsoft.com/office/officeart/2005/8/layout/pyramid2"/>
    <dgm:cxn modelId="{4FCBC5FD-EB3B-D640-B952-8100777D0CEB}" type="presOf" srcId="{2D2098D1-C34B-394B-84CA-5E838064113F}" destId="{A6D39A6A-6923-C24F-8E1D-C16F16B871BF}" srcOrd="0" destOrd="0" presId="urn:microsoft.com/office/officeart/2005/8/layout/pyramid2"/>
    <dgm:cxn modelId="{6E5CB3D3-C9D3-284B-8D7D-EAB5371E2636}" type="presParOf" srcId="{6C7FF6E4-E795-2846-9D4A-5ED405EBF6FF}" destId="{64EDB8B6-C8E5-7844-9FAC-C47216F45E8A}" srcOrd="0" destOrd="0" presId="urn:microsoft.com/office/officeart/2005/8/layout/pyramid2"/>
    <dgm:cxn modelId="{E770CFDB-1716-A34A-931C-45FAA282B88A}" type="presParOf" srcId="{6C7FF6E4-E795-2846-9D4A-5ED405EBF6FF}" destId="{0442A4AB-433E-B343-B7B3-50D0650F6BA4}" srcOrd="1" destOrd="0" presId="urn:microsoft.com/office/officeart/2005/8/layout/pyramid2"/>
    <dgm:cxn modelId="{66C547FB-3095-594F-89A9-4AE9049F117F}" type="presParOf" srcId="{0442A4AB-433E-B343-B7B3-50D0650F6BA4}" destId="{2641B77D-FAE1-194C-811A-1F8C3DFC05DB}" srcOrd="0" destOrd="0" presId="urn:microsoft.com/office/officeart/2005/8/layout/pyramid2"/>
    <dgm:cxn modelId="{0DD70D3D-AA10-4841-8E42-CBF2576BD26C}" type="presParOf" srcId="{0442A4AB-433E-B343-B7B3-50D0650F6BA4}" destId="{DA52ACDE-9DBA-A840-8AD7-7CD400E634CD}" srcOrd="1" destOrd="0" presId="urn:microsoft.com/office/officeart/2005/8/layout/pyramid2"/>
    <dgm:cxn modelId="{14731073-980F-0245-A032-87E4B9FE16D2}" type="presParOf" srcId="{0442A4AB-433E-B343-B7B3-50D0650F6BA4}" destId="{A6D39A6A-6923-C24F-8E1D-C16F16B871BF}" srcOrd="2" destOrd="0" presId="urn:microsoft.com/office/officeart/2005/8/layout/pyramid2"/>
    <dgm:cxn modelId="{4E093DA1-E8A9-7F41-B476-DBCE349E84D5}" type="presParOf" srcId="{0442A4AB-433E-B343-B7B3-50D0650F6BA4}" destId="{49894824-1C1E-E247-A7DF-B02B43E21A7F}" srcOrd="3" destOrd="0" presId="urn:microsoft.com/office/officeart/2005/8/layout/pyramid2"/>
    <dgm:cxn modelId="{26A38556-0C2E-1841-9036-B97D3E1EDB09}" type="presParOf" srcId="{0442A4AB-433E-B343-B7B3-50D0650F6BA4}" destId="{867400F4-9480-BD4E-8B84-AF7D7FCDB560}" srcOrd="4" destOrd="0" presId="urn:microsoft.com/office/officeart/2005/8/layout/pyramid2"/>
    <dgm:cxn modelId="{4F5EC18F-B2D9-204F-B059-9FFB64BFC801}" type="presParOf" srcId="{0442A4AB-433E-B343-B7B3-50D0650F6BA4}" destId="{51A051F9-5C0B-AF4B-A568-20C53737AD9B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4C8E9CB-36FE-894C-822A-95E97A150F5B}" type="doc">
      <dgm:prSet loTypeId="urn:microsoft.com/office/officeart/2005/8/layout/process1" loCatId="process" qsTypeId="urn:microsoft.com/office/officeart/2005/8/quickstyle/simple4" qsCatId="simple" csTypeId="urn:microsoft.com/office/officeart/2005/8/colors/accent1_2" csCatId="accent1" phldr="1"/>
      <dgm:spPr/>
    </dgm:pt>
    <dgm:pt modelId="{5C39DB7F-7C99-A74D-9266-DCAC85D60A2C}">
      <dgm:prSet phldrT="[Testo]" custT="1"/>
      <dgm:spPr/>
      <dgm:t>
        <a:bodyPr/>
        <a:lstStyle/>
        <a:p>
          <a:r>
            <a:rPr lang="it-IT" sz="1800" dirty="0">
              <a:ea typeface="+mn-ea"/>
              <a:cs typeface="+mn-cs"/>
              <a:sym typeface="Symbol" charset="2"/>
            </a:rPr>
            <a:t>Norme sociali introiettate</a:t>
          </a:r>
          <a:endParaRPr lang="it-IT" dirty="0"/>
        </a:p>
      </dgm:t>
    </dgm:pt>
    <dgm:pt modelId="{2F47FEBB-0400-FB43-A640-EB9307461CEA}" type="parTrans" cxnId="{3E961A35-AEC4-9540-8ACB-B39947B0E323}">
      <dgm:prSet/>
      <dgm:spPr/>
      <dgm:t>
        <a:bodyPr/>
        <a:lstStyle/>
        <a:p>
          <a:endParaRPr lang="it-IT"/>
        </a:p>
      </dgm:t>
    </dgm:pt>
    <dgm:pt modelId="{DFF0F9AA-D215-624E-903C-5E44BB164162}" type="sibTrans" cxnId="{3E961A35-AEC4-9540-8ACB-B39947B0E323}">
      <dgm:prSet/>
      <dgm:spPr/>
      <dgm:t>
        <a:bodyPr/>
        <a:lstStyle/>
        <a:p>
          <a:endParaRPr lang="it-IT"/>
        </a:p>
      </dgm:t>
    </dgm:pt>
    <dgm:pt modelId="{8E3FB7C0-EF44-7640-A943-7B3316594600}">
      <dgm:prSet phldrT="[Testo]" custT="1"/>
      <dgm:spPr/>
      <dgm:t>
        <a:bodyPr/>
        <a:lstStyle/>
        <a:p>
          <a:r>
            <a:rPr lang="it-IT" sz="2000" dirty="0"/>
            <a:t>Scelte strategiche</a:t>
          </a:r>
        </a:p>
      </dgm:t>
    </dgm:pt>
    <dgm:pt modelId="{EFCBB546-4857-EC47-BD06-AC1997832233}" type="parTrans" cxnId="{85DDDAC0-B631-E149-952B-11E4C6890B4C}">
      <dgm:prSet/>
      <dgm:spPr/>
      <dgm:t>
        <a:bodyPr/>
        <a:lstStyle/>
        <a:p>
          <a:endParaRPr lang="it-IT"/>
        </a:p>
      </dgm:t>
    </dgm:pt>
    <dgm:pt modelId="{6588C455-4868-2442-9AAC-093B24B2DC33}" type="sibTrans" cxnId="{85DDDAC0-B631-E149-952B-11E4C6890B4C}">
      <dgm:prSet/>
      <dgm:spPr/>
      <dgm:t>
        <a:bodyPr/>
        <a:lstStyle/>
        <a:p>
          <a:endParaRPr lang="it-IT"/>
        </a:p>
      </dgm:t>
    </dgm:pt>
    <dgm:pt modelId="{F55F5009-BA6C-FC43-803B-4A86834B5E06}">
      <dgm:prSet phldrT="[Testo]" custT="1"/>
      <dgm:spPr/>
      <dgm:t>
        <a:bodyPr/>
        <a:lstStyle/>
        <a:p>
          <a:r>
            <a:rPr lang="it-IT" sz="2000" dirty="0"/>
            <a:t>Nuovo standard comportamentale </a:t>
          </a:r>
        </a:p>
      </dgm:t>
    </dgm:pt>
    <dgm:pt modelId="{07BD9CF6-F87B-D045-B8DB-5054348F3EF8}" type="parTrans" cxnId="{173A8F80-F0F0-B040-9803-690939F8961A}">
      <dgm:prSet/>
      <dgm:spPr/>
      <dgm:t>
        <a:bodyPr/>
        <a:lstStyle/>
        <a:p>
          <a:endParaRPr lang="it-IT"/>
        </a:p>
      </dgm:t>
    </dgm:pt>
    <dgm:pt modelId="{0C88DD0C-0D29-DC49-A218-25F28F8D5038}" type="sibTrans" cxnId="{173A8F80-F0F0-B040-9803-690939F8961A}">
      <dgm:prSet/>
      <dgm:spPr/>
      <dgm:t>
        <a:bodyPr/>
        <a:lstStyle/>
        <a:p>
          <a:endParaRPr lang="it-IT"/>
        </a:p>
      </dgm:t>
    </dgm:pt>
    <dgm:pt modelId="{5BA6D5C5-857A-FA49-B760-0B6CE9E6526C}" type="pres">
      <dgm:prSet presAssocID="{84C8E9CB-36FE-894C-822A-95E97A150F5B}" presName="Name0" presStyleCnt="0">
        <dgm:presLayoutVars>
          <dgm:dir/>
          <dgm:resizeHandles val="exact"/>
        </dgm:presLayoutVars>
      </dgm:prSet>
      <dgm:spPr/>
    </dgm:pt>
    <dgm:pt modelId="{F52D9971-EE5C-A34F-867E-297CC442F8DB}" type="pres">
      <dgm:prSet presAssocID="{5C39DB7F-7C99-A74D-9266-DCAC85D60A2C}" presName="node" presStyleLbl="node1" presStyleIdx="0" presStyleCnt="3">
        <dgm:presLayoutVars>
          <dgm:bulletEnabled val="1"/>
        </dgm:presLayoutVars>
      </dgm:prSet>
      <dgm:spPr/>
    </dgm:pt>
    <dgm:pt modelId="{FDCECC7D-A629-694B-8CA8-CD09FB0839EF}" type="pres">
      <dgm:prSet presAssocID="{DFF0F9AA-D215-624E-903C-5E44BB164162}" presName="sibTrans" presStyleLbl="sibTrans2D1" presStyleIdx="0" presStyleCnt="2"/>
      <dgm:spPr/>
    </dgm:pt>
    <dgm:pt modelId="{EABCF096-DCB9-7146-BC05-B94C8D41428F}" type="pres">
      <dgm:prSet presAssocID="{DFF0F9AA-D215-624E-903C-5E44BB164162}" presName="connectorText" presStyleLbl="sibTrans2D1" presStyleIdx="0" presStyleCnt="2"/>
      <dgm:spPr/>
    </dgm:pt>
    <dgm:pt modelId="{2EBCEB91-41D3-2642-BE83-BA2AA3E59E1D}" type="pres">
      <dgm:prSet presAssocID="{8E3FB7C0-EF44-7640-A943-7B3316594600}" presName="node" presStyleLbl="node1" presStyleIdx="1" presStyleCnt="3">
        <dgm:presLayoutVars>
          <dgm:bulletEnabled val="1"/>
        </dgm:presLayoutVars>
      </dgm:prSet>
      <dgm:spPr/>
    </dgm:pt>
    <dgm:pt modelId="{8342A92F-6734-5041-9A34-5F2330C2796C}" type="pres">
      <dgm:prSet presAssocID="{6588C455-4868-2442-9AAC-093B24B2DC33}" presName="sibTrans" presStyleLbl="sibTrans2D1" presStyleIdx="1" presStyleCnt="2"/>
      <dgm:spPr/>
    </dgm:pt>
    <dgm:pt modelId="{8B5FC95F-44B3-E44A-BBBA-3A7C5B29BC64}" type="pres">
      <dgm:prSet presAssocID="{6588C455-4868-2442-9AAC-093B24B2DC33}" presName="connectorText" presStyleLbl="sibTrans2D1" presStyleIdx="1" presStyleCnt="2"/>
      <dgm:spPr/>
    </dgm:pt>
    <dgm:pt modelId="{1288B1E5-37BC-E54C-BF68-EDC44726AFB9}" type="pres">
      <dgm:prSet presAssocID="{F55F5009-BA6C-FC43-803B-4A86834B5E06}" presName="node" presStyleLbl="node1" presStyleIdx="2" presStyleCnt="3">
        <dgm:presLayoutVars>
          <dgm:bulletEnabled val="1"/>
        </dgm:presLayoutVars>
      </dgm:prSet>
      <dgm:spPr/>
    </dgm:pt>
  </dgm:ptLst>
  <dgm:cxnLst>
    <dgm:cxn modelId="{3E961A35-AEC4-9540-8ACB-B39947B0E323}" srcId="{84C8E9CB-36FE-894C-822A-95E97A150F5B}" destId="{5C39DB7F-7C99-A74D-9266-DCAC85D60A2C}" srcOrd="0" destOrd="0" parTransId="{2F47FEBB-0400-FB43-A640-EB9307461CEA}" sibTransId="{DFF0F9AA-D215-624E-903C-5E44BB164162}"/>
    <dgm:cxn modelId="{5586514A-B28B-2548-A4EF-B49EAE7C223C}" type="presOf" srcId="{8E3FB7C0-EF44-7640-A943-7B3316594600}" destId="{2EBCEB91-41D3-2642-BE83-BA2AA3E59E1D}" srcOrd="0" destOrd="0" presId="urn:microsoft.com/office/officeart/2005/8/layout/process1"/>
    <dgm:cxn modelId="{59531260-B5EA-8541-8BC6-907451C19820}" type="presOf" srcId="{F55F5009-BA6C-FC43-803B-4A86834B5E06}" destId="{1288B1E5-37BC-E54C-BF68-EDC44726AFB9}" srcOrd="0" destOrd="0" presId="urn:microsoft.com/office/officeart/2005/8/layout/process1"/>
    <dgm:cxn modelId="{CAA11E7B-EEE8-FA42-A91F-B31A8DD6230E}" type="presOf" srcId="{5C39DB7F-7C99-A74D-9266-DCAC85D60A2C}" destId="{F52D9971-EE5C-A34F-867E-297CC442F8DB}" srcOrd="0" destOrd="0" presId="urn:microsoft.com/office/officeart/2005/8/layout/process1"/>
    <dgm:cxn modelId="{173A8F80-F0F0-B040-9803-690939F8961A}" srcId="{84C8E9CB-36FE-894C-822A-95E97A150F5B}" destId="{F55F5009-BA6C-FC43-803B-4A86834B5E06}" srcOrd="2" destOrd="0" parTransId="{07BD9CF6-F87B-D045-B8DB-5054348F3EF8}" sibTransId="{0C88DD0C-0D29-DC49-A218-25F28F8D5038}"/>
    <dgm:cxn modelId="{6032AD80-410A-D84B-A4EC-97B0D8C5C423}" type="presOf" srcId="{6588C455-4868-2442-9AAC-093B24B2DC33}" destId="{8342A92F-6734-5041-9A34-5F2330C2796C}" srcOrd="0" destOrd="0" presId="urn:microsoft.com/office/officeart/2005/8/layout/process1"/>
    <dgm:cxn modelId="{FD4AAA98-C269-ED45-9DBE-3EFB5A314A26}" type="presOf" srcId="{84C8E9CB-36FE-894C-822A-95E97A150F5B}" destId="{5BA6D5C5-857A-FA49-B760-0B6CE9E6526C}" srcOrd="0" destOrd="0" presId="urn:microsoft.com/office/officeart/2005/8/layout/process1"/>
    <dgm:cxn modelId="{0765B098-CD0B-FA45-90DD-19210D3640EB}" type="presOf" srcId="{DFF0F9AA-D215-624E-903C-5E44BB164162}" destId="{EABCF096-DCB9-7146-BC05-B94C8D41428F}" srcOrd="1" destOrd="0" presId="urn:microsoft.com/office/officeart/2005/8/layout/process1"/>
    <dgm:cxn modelId="{066A09A3-2677-6645-92F5-1A36265BD107}" type="presOf" srcId="{6588C455-4868-2442-9AAC-093B24B2DC33}" destId="{8B5FC95F-44B3-E44A-BBBA-3A7C5B29BC64}" srcOrd="1" destOrd="0" presId="urn:microsoft.com/office/officeart/2005/8/layout/process1"/>
    <dgm:cxn modelId="{FCA93CB5-DCFB-D846-8482-7AE677381077}" type="presOf" srcId="{DFF0F9AA-D215-624E-903C-5E44BB164162}" destId="{FDCECC7D-A629-694B-8CA8-CD09FB0839EF}" srcOrd="0" destOrd="0" presId="urn:microsoft.com/office/officeart/2005/8/layout/process1"/>
    <dgm:cxn modelId="{85DDDAC0-B631-E149-952B-11E4C6890B4C}" srcId="{84C8E9CB-36FE-894C-822A-95E97A150F5B}" destId="{8E3FB7C0-EF44-7640-A943-7B3316594600}" srcOrd="1" destOrd="0" parTransId="{EFCBB546-4857-EC47-BD06-AC1997832233}" sibTransId="{6588C455-4868-2442-9AAC-093B24B2DC33}"/>
    <dgm:cxn modelId="{2BFBA3CA-5552-7E4D-AABF-4A46896D4239}" type="presParOf" srcId="{5BA6D5C5-857A-FA49-B760-0B6CE9E6526C}" destId="{F52D9971-EE5C-A34F-867E-297CC442F8DB}" srcOrd="0" destOrd="0" presId="urn:microsoft.com/office/officeart/2005/8/layout/process1"/>
    <dgm:cxn modelId="{65497869-6F2D-D547-9CD4-A125FBD8A65F}" type="presParOf" srcId="{5BA6D5C5-857A-FA49-B760-0B6CE9E6526C}" destId="{FDCECC7D-A629-694B-8CA8-CD09FB0839EF}" srcOrd="1" destOrd="0" presId="urn:microsoft.com/office/officeart/2005/8/layout/process1"/>
    <dgm:cxn modelId="{233223FC-89F8-5846-A1D9-0086FBDCBF72}" type="presParOf" srcId="{FDCECC7D-A629-694B-8CA8-CD09FB0839EF}" destId="{EABCF096-DCB9-7146-BC05-B94C8D41428F}" srcOrd="0" destOrd="0" presId="urn:microsoft.com/office/officeart/2005/8/layout/process1"/>
    <dgm:cxn modelId="{BEC1F25E-1210-A847-B601-6EA25C1246CA}" type="presParOf" srcId="{5BA6D5C5-857A-FA49-B760-0B6CE9E6526C}" destId="{2EBCEB91-41D3-2642-BE83-BA2AA3E59E1D}" srcOrd="2" destOrd="0" presId="urn:microsoft.com/office/officeart/2005/8/layout/process1"/>
    <dgm:cxn modelId="{CF90A9F4-8B03-0546-A774-976F52988BE8}" type="presParOf" srcId="{5BA6D5C5-857A-FA49-B760-0B6CE9E6526C}" destId="{8342A92F-6734-5041-9A34-5F2330C2796C}" srcOrd="3" destOrd="0" presId="urn:microsoft.com/office/officeart/2005/8/layout/process1"/>
    <dgm:cxn modelId="{2C184CD2-534D-BB45-A4CA-99924D336A76}" type="presParOf" srcId="{8342A92F-6734-5041-9A34-5F2330C2796C}" destId="{8B5FC95F-44B3-E44A-BBBA-3A7C5B29BC64}" srcOrd="0" destOrd="0" presId="urn:microsoft.com/office/officeart/2005/8/layout/process1"/>
    <dgm:cxn modelId="{93FD702E-37D2-1E44-8949-7B3DA9EB3971}" type="presParOf" srcId="{5BA6D5C5-857A-FA49-B760-0B6CE9E6526C}" destId="{1288B1E5-37BC-E54C-BF68-EDC44726AFB9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361CDDE-9338-4CAD-95A5-7BCEC1E92755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B6833EA-41B3-469A-9BAB-ACF1436335DF}">
      <dgm:prSet/>
      <dgm:spPr/>
      <dgm:t>
        <a:bodyPr/>
        <a:lstStyle/>
        <a:p>
          <a:r>
            <a:rPr lang="it-IT"/>
            <a:t>Transiti“irregolari”</a:t>
          </a:r>
          <a:endParaRPr lang="en-US"/>
        </a:p>
      </dgm:t>
    </dgm:pt>
    <dgm:pt modelId="{FAC76012-32C9-4541-ADA7-5A5C1DB752E1}" type="parTrans" cxnId="{59B33F0A-DD06-46DE-8256-89C29B0C5040}">
      <dgm:prSet/>
      <dgm:spPr/>
      <dgm:t>
        <a:bodyPr/>
        <a:lstStyle/>
        <a:p>
          <a:endParaRPr lang="en-US"/>
        </a:p>
      </dgm:t>
    </dgm:pt>
    <dgm:pt modelId="{FE91EF78-0C98-4C8F-9B75-ACD07C05EB5F}" type="sibTrans" cxnId="{59B33F0A-DD06-46DE-8256-89C29B0C5040}">
      <dgm:prSet/>
      <dgm:spPr/>
      <dgm:t>
        <a:bodyPr/>
        <a:lstStyle/>
        <a:p>
          <a:endParaRPr lang="en-US"/>
        </a:p>
      </dgm:t>
    </dgm:pt>
    <dgm:pt modelId="{123870D3-709E-46D3-8404-A64AD3058DFA}">
      <dgm:prSet/>
      <dgm:spPr/>
      <dgm:t>
        <a:bodyPr/>
        <a:lstStyle/>
        <a:p>
          <a:r>
            <a:rPr lang="it-IT" dirty="0"/>
            <a:t>Mobilità bloccata</a:t>
          </a:r>
          <a:endParaRPr lang="en-US" dirty="0"/>
        </a:p>
      </dgm:t>
    </dgm:pt>
    <dgm:pt modelId="{BFAFC64F-73E8-41E0-A230-40C8CF76B211}" type="parTrans" cxnId="{D482C0C5-5D70-4679-A2CF-0B235E1A5F8D}">
      <dgm:prSet/>
      <dgm:spPr/>
      <dgm:t>
        <a:bodyPr/>
        <a:lstStyle/>
        <a:p>
          <a:endParaRPr lang="en-US"/>
        </a:p>
      </dgm:t>
    </dgm:pt>
    <dgm:pt modelId="{BD837C00-80D7-484E-B568-7FCDA3590D68}" type="sibTrans" cxnId="{D482C0C5-5D70-4679-A2CF-0B235E1A5F8D}">
      <dgm:prSet/>
      <dgm:spPr/>
      <dgm:t>
        <a:bodyPr/>
        <a:lstStyle/>
        <a:p>
          <a:endParaRPr lang="en-US"/>
        </a:p>
      </dgm:t>
    </dgm:pt>
    <dgm:pt modelId="{37826C89-9414-491A-8518-43EB5D1BA232}">
      <dgm:prSet/>
      <dgm:spPr/>
      <dgm:t>
        <a:bodyPr/>
        <a:lstStyle/>
        <a:p>
          <a:r>
            <a:rPr lang="it-IT"/>
            <a:t>Spazi liminali </a:t>
          </a:r>
          <a:endParaRPr lang="en-US"/>
        </a:p>
      </dgm:t>
    </dgm:pt>
    <dgm:pt modelId="{5D434BC0-3007-4F0B-AEED-5D8968BA0F60}" type="parTrans" cxnId="{9DB23CCE-B078-44B4-A832-579E46CF36EE}">
      <dgm:prSet/>
      <dgm:spPr/>
      <dgm:t>
        <a:bodyPr/>
        <a:lstStyle/>
        <a:p>
          <a:endParaRPr lang="en-US"/>
        </a:p>
      </dgm:t>
    </dgm:pt>
    <dgm:pt modelId="{572C6DB3-8B60-4FDE-AB06-76F83A07A5CE}" type="sibTrans" cxnId="{9DB23CCE-B078-44B4-A832-579E46CF36EE}">
      <dgm:prSet/>
      <dgm:spPr/>
      <dgm:t>
        <a:bodyPr/>
        <a:lstStyle/>
        <a:p>
          <a:endParaRPr lang="en-US"/>
        </a:p>
      </dgm:t>
    </dgm:pt>
    <dgm:pt modelId="{D3C6FFB7-742D-4773-B6BC-30B0047C9A02}">
      <dgm:prSet/>
      <dgm:spPr/>
      <dgm:t>
        <a:bodyPr/>
        <a:lstStyle/>
        <a:p>
          <a:r>
            <a:rPr lang="it-IT"/>
            <a:t>Push back</a:t>
          </a:r>
          <a:endParaRPr lang="en-US"/>
        </a:p>
      </dgm:t>
    </dgm:pt>
    <dgm:pt modelId="{CCEDB54E-A17C-4797-B7BD-64A6F6630583}" type="parTrans" cxnId="{98437F25-27A4-46DC-9021-A56BC9AD70BE}">
      <dgm:prSet/>
      <dgm:spPr/>
      <dgm:t>
        <a:bodyPr/>
        <a:lstStyle/>
        <a:p>
          <a:endParaRPr lang="en-US"/>
        </a:p>
      </dgm:t>
    </dgm:pt>
    <dgm:pt modelId="{E247B284-53FB-460D-937C-250F0D664BD4}" type="sibTrans" cxnId="{98437F25-27A4-46DC-9021-A56BC9AD70BE}">
      <dgm:prSet/>
      <dgm:spPr/>
      <dgm:t>
        <a:bodyPr/>
        <a:lstStyle/>
        <a:p>
          <a:endParaRPr lang="en-US"/>
        </a:p>
      </dgm:t>
    </dgm:pt>
    <dgm:pt modelId="{3C5631B4-61E8-4823-A887-DBD566F46562}">
      <dgm:prSet/>
      <dgm:spPr/>
      <dgm:t>
        <a:bodyPr/>
        <a:lstStyle/>
        <a:p>
          <a:r>
            <a:rPr lang="it-IT"/>
            <a:t>Network </a:t>
          </a:r>
          <a:endParaRPr lang="en-US"/>
        </a:p>
      </dgm:t>
    </dgm:pt>
    <dgm:pt modelId="{39F4C801-6D45-40EF-B95E-74FEC9152510}" type="parTrans" cxnId="{D47CE79E-72E4-4549-AB5C-54F6D722913B}">
      <dgm:prSet/>
      <dgm:spPr/>
      <dgm:t>
        <a:bodyPr/>
        <a:lstStyle/>
        <a:p>
          <a:endParaRPr lang="en-US"/>
        </a:p>
      </dgm:t>
    </dgm:pt>
    <dgm:pt modelId="{EA18D407-3297-41AF-812D-B4A0CC3DBDC8}" type="sibTrans" cxnId="{D47CE79E-72E4-4549-AB5C-54F6D722913B}">
      <dgm:prSet/>
      <dgm:spPr/>
      <dgm:t>
        <a:bodyPr/>
        <a:lstStyle/>
        <a:p>
          <a:endParaRPr lang="en-US"/>
        </a:p>
      </dgm:t>
    </dgm:pt>
    <dgm:pt modelId="{24F75F93-41A2-9E45-976A-595526FFBCEA}" type="pres">
      <dgm:prSet presAssocID="{B361CDDE-9338-4CAD-95A5-7BCEC1E92755}" presName="linear" presStyleCnt="0">
        <dgm:presLayoutVars>
          <dgm:dir/>
          <dgm:animLvl val="lvl"/>
          <dgm:resizeHandles val="exact"/>
        </dgm:presLayoutVars>
      </dgm:prSet>
      <dgm:spPr/>
    </dgm:pt>
    <dgm:pt modelId="{BAF2EC0C-FFF6-D14E-958A-61103F6B99BE}" type="pres">
      <dgm:prSet presAssocID="{0B6833EA-41B3-469A-9BAB-ACF1436335DF}" presName="parentLin" presStyleCnt="0"/>
      <dgm:spPr/>
    </dgm:pt>
    <dgm:pt modelId="{008695D7-5F6B-BE47-A82A-AAC6E845041E}" type="pres">
      <dgm:prSet presAssocID="{0B6833EA-41B3-469A-9BAB-ACF1436335DF}" presName="parentLeftMargin" presStyleLbl="node1" presStyleIdx="0" presStyleCnt="5"/>
      <dgm:spPr/>
    </dgm:pt>
    <dgm:pt modelId="{340E5C63-50D5-3541-A439-23CF6C32D5C6}" type="pres">
      <dgm:prSet presAssocID="{0B6833EA-41B3-469A-9BAB-ACF1436335DF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9E355238-7065-4D4E-98F7-06C38C468E07}" type="pres">
      <dgm:prSet presAssocID="{0B6833EA-41B3-469A-9BAB-ACF1436335DF}" presName="negativeSpace" presStyleCnt="0"/>
      <dgm:spPr/>
    </dgm:pt>
    <dgm:pt modelId="{4A4CD570-0FCC-094B-8417-1F32F607FD92}" type="pres">
      <dgm:prSet presAssocID="{0B6833EA-41B3-469A-9BAB-ACF1436335DF}" presName="childText" presStyleLbl="conFgAcc1" presStyleIdx="0" presStyleCnt="5">
        <dgm:presLayoutVars>
          <dgm:bulletEnabled val="1"/>
        </dgm:presLayoutVars>
      </dgm:prSet>
      <dgm:spPr/>
    </dgm:pt>
    <dgm:pt modelId="{D55D6688-9E76-B045-B692-5E8AB9FAAEE3}" type="pres">
      <dgm:prSet presAssocID="{FE91EF78-0C98-4C8F-9B75-ACD07C05EB5F}" presName="spaceBetweenRectangles" presStyleCnt="0"/>
      <dgm:spPr/>
    </dgm:pt>
    <dgm:pt modelId="{80477EC3-A724-0745-A377-197DE2DF72B5}" type="pres">
      <dgm:prSet presAssocID="{123870D3-709E-46D3-8404-A64AD3058DFA}" presName="parentLin" presStyleCnt="0"/>
      <dgm:spPr/>
    </dgm:pt>
    <dgm:pt modelId="{219CDCF0-3B3F-AF42-B97C-5AC5D4D4A5C9}" type="pres">
      <dgm:prSet presAssocID="{123870D3-709E-46D3-8404-A64AD3058DFA}" presName="parentLeftMargin" presStyleLbl="node1" presStyleIdx="0" presStyleCnt="5"/>
      <dgm:spPr/>
    </dgm:pt>
    <dgm:pt modelId="{60252BD1-EB92-7641-ADC8-220FB60B342A}" type="pres">
      <dgm:prSet presAssocID="{123870D3-709E-46D3-8404-A64AD3058DFA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6E609BEB-8360-A04D-A711-2E87941B9025}" type="pres">
      <dgm:prSet presAssocID="{123870D3-709E-46D3-8404-A64AD3058DFA}" presName="negativeSpace" presStyleCnt="0"/>
      <dgm:spPr/>
    </dgm:pt>
    <dgm:pt modelId="{8E061A82-EEFD-2D44-BF09-F49783852782}" type="pres">
      <dgm:prSet presAssocID="{123870D3-709E-46D3-8404-A64AD3058DFA}" presName="childText" presStyleLbl="conFgAcc1" presStyleIdx="1" presStyleCnt="5">
        <dgm:presLayoutVars>
          <dgm:bulletEnabled val="1"/>
        </dgm:presLayoutVars>
      </dgm:prSet>
      <dgm:spPr/>
    </dgm:pt>
    <dgm:pt modelId="{24C031B5-2093-BA4B-AED7-51AF1F141A9E}" type="pres">
      <dgm:prSet presAssocID="{BD837C00-80D7-484E-B568-7FCDA3590D68}" presName="spaceBetweenRectangles" presStyleCnt="0"/>
      <dgm:spPr/>
    </dgm:pt>
    <dgm:pt modelId="{0945D4F3-94AC-1948-9EC3-95A3EABE94C2}" type="pres">
      <dgm:prSet presAssocID="{37826C89-9414-491A-8518-43EB5D1BA232}" presName="parentLin" presStyleCnt="0"/>
      <dgm:spPr/>
    </dgm:pt>
    <dgm:pt modelId="{87EE6DFB-463B-0749-B6C5-5CD8577AD4F1}" type="pres">
      <dgm:prSet presAssocID="{37826C89-9414-491A-8518-43EB5D1BA232}" presName="parentLeftMargin" presStyleLbl="node1" presStyleIdx="1" presStyleCnt="5"/>
      <dgm:spPr/>
    </dgm:pt>
    <dgm:pt modelId="{9D24BE72-950C-FF4B-AB5D-EA9173154D3A}" type="pres">
      <dgm:prSet presAssocID="{37826C89-9414-491A-8518-43EB5D1BA232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08D06DF1-141F-4E46-813A-B64C1166ED27}" type="pres">
      <dgm:prSet presAssocID="{37826C89-9414-491A-8518-43EB5D1BA232}" presName="negativeSpace" presStyleCnt="0"/>
      <dgm:spPr/>
    </dgm:pt>
    <dgm:pt modelId="{58280722-D9B8-564F-A271-F011689E65C3}" type="pres">
      <dgm:prSet presAssocID="{37826C89-9414-491A-8518-43EB5D1BA232}" presName="childText" presStyleLbl="conFgAcc1" presStyleIdx="2" presStyleCnt="5">
        <dgm:presLayoutVars>
          <dgm:bulletEnabled val="1"/>
        </dgm:presLayoutVars>
      </dgm:prSet>
      <dgm:spPr/>
    </dgm:pt>
    <dgm:pt modelId="{CE3C9140-8A49-D042-9123-698D8875D139}" type="pres">
      <dgm:prSet presAssocID="{572C6DB3-8B60-4FDE-AB06-76F83A07A5CE}" presName="spaceBetweenRectangles" presStyleCnt="0"/>
      <dgm:spPr/>
    </dgm:pt>
    <dgm:pt modelId="{BC2E7D2F-F5B5-974F-A97F-E5E4D204EB4D}" type="pres">
      <dgm:prSet presAssocID="{D3C6FFB7-742D-4773-B6BC-30B0047C9A02}" presName="parentLin" presStyleCnt="0"/>
      <dgm:spPr/>
    </dgm:pt>
    <dgm:pt modelId="{4CE2BAD6-AAD1-064B-9315-2C7474A71E10}" type="pres">
      <dgm:prSet presAssocID="{D3C6FFB7-742D-4773-B6BC-30B0047C9A02}" presName="parentLeftMargin" presStyleLbl="node1" presStyleIdx="2" presStyleCnt="5"/>
      <dgm:spPr/>
    </dgm:pt>
    <dgm:pt modelId="{9922EBCD-92E8-5D4C-9C27-EC4A304A6479}" type="pres">
      <dgm:prSet presAssocID="{D3C6FFB7-742D-4773-B6BC-30B0047C9A02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BBAC5816-0B8F-6745-B938-D65082A43D04}" type="pres">
      <dgm:prSet presAssocID="{D3C6FFB7-742D-4773-B6BC-30B0047C9A02}" presName="negativeSpace" presStyleCnt="0"/>
      <dgm:spPr/>
    </dgm:pt>
    <dgm:pt modelId="{C01D1832-7F40-1141-8395-1A3257F2F02E}" type="pres">
      <dgm:prSet presAssocID="{D3C6FFB7-742D-4773-B6BC-30B0047C9A02}" presName="childText" presStyleLbl="conFgAcc1" presStyleIdx="3" presStyleCnt="5">
        <dgm:presLayoutVars>
          <dgm:bulletEnabled val="1"/>
        </dgm:presLayoutVars>
      </dgm:prSet>
      <dgm:spPr/>
    </dgm:pt>
    <dgm:pt modelId="{5E61872E-064E-E74A-80DA-B20E73CE6354}" type="pres">
      <dgm:prSet presAssocID="{E247B284-53FB-460D-937C-250F0D664BD4}" presName="spaceBetweenRectangles" presStyleCnt="0"/>
      <dgm:spPr/>
    </dgm:pt>
    <dgm:pt modelId="{95C0D1EC-A7D2-ED44-921D-66A4EF613E2B}" type="pres">
      <dgm:prSet presAssocID="{3C5631B4-61E8-4823-A887-DBD566F46562}" presName="parentLin" presStyleCnt="0"/>
      <dgm:spPr/>
    </dgm:pt>
    <dgm:pt modelId="{DF5F7888-9A9B-F643-9A0F-CDA411F349E3}" type="pres">
      <dgm:prSet presAssocID="{3C5631B4-61E8-4823-A887-DBD566F46562}" presName="parentLeftMargin" presStyleLbl="node1" presStyleIdx="3" presStyleCnt="5"/>
      <dgm:spPr/>
    </dgm:pt>
    <dgm:pt modelId="{CBE4B541-A928-3042-90A0-15E01E5684ED}" type="pres">
      <dgm:prSet presAssocID="{3C5631B4-61E8-4823-A887-DBD566F46562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E951D8E5-DF07-ED4C-A655-66588C6F8EC2}" type="pres">
      <dgm:prSet presAssocID="{3C5631B4-61E8-4823-A887-DBD566F46562}" presName="negativeSpace" presStyleCnt="0"/>
      <dgm:spPr/>
    </dgm:pt>
    <dgm:pt modelId="{EBC0540C-5CCA-0444-9AFC-9275C2E6995E}" type="pres">
      <dgm:prSet presAssocID="{3C5631B4-61E8-4823-A887-DBD566F46562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59B33F0A-DD06-46DE-8256-89C29B0C5040}" srcId="{B361CDDE-9338-4CAD-95A5-7BCEC1E92755}" destId="{0B6833EA-41B3-469A-9BAB-ACF1436335DF}" srcOrd="0" destOrd="0" parTransId="{FAC76012-32C9-4541-ADA7-5A5C1DB752E1}" sibTransId="{FE91EF78-0C98-4C8F-9B75-ACD07C05EB5F}"/>
    <dgm:cxn modelId="{98437F25-27A4-46DC-9021-A56BC9AD70BE}" srcId="{B361CDDE-9338-4CAD-95A5-7BCEC1E92755}" destId="{D3C6FFB7-742D-4773-B6BC-30B0047C9A02}" srcOrd="3" destOrd="0" parTransId="{CCEDB54E-A17C-4797-B7BD-64A6F6630583}" sibTransId="{E247B284-53FB-460D-937C-250F0D664BD4}"/>
    <dgm:cxn modelId="{A4075451-B4DC-E941-BB82-954CE49F0A37}" type="presOf" srcId="{37826C89-9414-491A-8518-43EB5D1BA232}" destId="{87EE6DFB-463B-0749-B6C5-5CD8577AD4F1}" srcOrd="0" destOrd="0" presId="urn:microsoft.com/office/officeart/2005/8/layout/list1"/>
    <dgm:cxn modelId="{C8817A7A-87C8-B849-ADC5-F6672BA53D5B}" type="presOf" srcId="{3C5631B4-61E8-4823-A887-DBD566F46562}" destId="{DF5F7888-9A9B-F643-9A0F-CDA411F349E3}" srcOrd="0" destOrd="0" presId="urn:microsoft.com/office/officeart/2005/8/layout/list1"/>
    <dgm:cxn modelId="{D47CE79E-72E4-4549-AB5C-54F6D722913B}" srcId="{B361CDDE-9338-4CAD-95A5-7BCEC1E92755}" destId="{3C5631B4-61E8-4823-A887-DBD566F46562}" srcOrd="4" destOrd="0" parTransId="{39F4C801-6D45-40EF-B95E-74FEC9152510}" sibTransId="{EA18D407-3297-41AF-812D-B4A0CC3DBDC8}"/>
    <dgm:cxn modelId="{89D327A1-D007-5E45-9700-0F1B54E7DC7D}" type="presOf" srcId="{B361CDDE-9338-4CAD-95A5-7BCEC1E92755}" destId="{24F75F93-41A2-9E45-976A-595526FFBCEA}" srcOrd="0" destOrd="0" presId="urn:microsoft.com/office/officeart/2005/8/layout/list1"/>
    <dgm:cxn modelId="{228641A2-D816-F042-AE16-C2EA9E61A550}" type="presOf" srcId="{0B6833EA-41B3-469A-9BAB-ACF1436335DF}" destId="{008695D7-5F6B-BE47-A82A-AAC6E845041E}" srcOrd="0" destOrd="0" presId="urn:microsoft.com/office/officeart/2005/8/layout/list1"/>
    <dgm:cxn modelId="{DB30ABA3-8928-FF40-AEE3-C41055AEC6ED}" type="presOf" srcId="{3C5631B4-61E8-4823-A887-DBD566F46562}" destId="{CBE4B541-A928-3042-90A0-15E01E5684ED}" srcOrd="1" destOrd="0" presId="urn:microsoft.com/office/officeart/2005/8/layout/list1"/>
    <dgm:cxn modelId="{9A11D8C3-73F5-3746-9906-C10FB8A504B0}" type="presOf" srcId="{37826C89-9414-491A-8518-43EB5D1BA232}" destId="{9D24BE72-950C-FF4B-AB5D-EA9173154D3A}" srcOrd="1" destOrd="0" presId="urn:microsoft.com/office/officeart/2005/8/layout/list1"/>
    <dgm:cxn modelId="{0B3370C4-AB6B-4A4C-BC5F-EE9660E782BC}" type="presOf" srcId="{D3C6FFB7-742D-4773-B6BC-30B0047C9A02}" destId="{9922EBCD-92E8-5D4C-9C27-EC4A304A6479}" srcOrd="1" destOrd="0" presId="urn:microsoft.com/office/officeart/2005/8/layout/list1"/>
    <dgm:cxn modelId="{D482C0C5-5D70-4679-A2CF-0B235E1A5F8D}" srcId="{B361CDDE-9338-4CAD-95A5-7BCEC1E92755}" destId="{123870D3-709E-46D3-8404-A64AD3058DFA}" srcOrd="1" destOrd="0" parTransId="{BFAFC64F-73E8-41E0-A230-40C8CF76B211}" sibTransId="{BD837C00-80D7-484E-B568-7FCDA3590D68}"/>
    <dgm:cxn modelId="{F8FAE6C9-E9A5-984F-B71C-85F52FB81E82}" type="presOf" srcId="{123870D3-709E-46D3-8404-A64AD3058DFA}" destId="{60252BD1-EB92-7641-ADC8-220FB60B342A}" srcOrd="1" destOrd="0" presId="urn:microsoft.com/office/officeart/2005/8/layout/list1"/>
    <dgm:cxn modelId="{9DB23CCE-B078-44B4-A832-579E46CF36EE}" srcId="{B361CDDE-9338-4CAD-95A5-7BCEC1E92755}" destId="{37826C89-9414-491A-8518-43EB5D1BA232}" srcOrd="2" destOrd="0" parTransId="{5D434BC0-3007-4F0B-AEED-5D8968BA0F60}" sibTransId="{572C6DB3-8B60-4FDE-AB06-76F83A07A5CE}"/>
    <dgm:cxn modelId="{0AC6AADA-FF05-9644-ABC3-3135F409C240}" type="presOf" srcId="{0B6833EA-41B3-469A-9BAB-ACF1436335DF}" destId="{340E5C63-50D5-3541-A439-23CF6C32D5C6}" srcOrd="1" destOrd="0" presId="urn:microsoft.com/office/officeart/2005/8/layout/list1"/>
    <dgm:cxn modelId="{C9EEBDE9-65D9-734E-B284-96179D41DCF7}" type="presOf" srcId="{D3C6FFB7-742D-4773-B6BC-30B0047C9A02}" destId="{4CE2BAD6-AAD1-064B-9315-2C7474A71E10}" srcOrd="0" destOrd="0" presId="urn:microsoft.com/office/officeart/2005/8/layout/list1"/>
    <dgm:cxn modelId="{9731BCF9-3327-5840-8047-51A020B0933C}" type="presOf" srcId="{123870D3-709E-46D3-8404-A64AD3058DFA}" destId="{219CDCF0-3B3F-AF42-B97C-5AC5D4D4A5C9}" srcOrd="0" destOrd="0" presId="urn:microsoft.com/office/officeart/2005/8/layout/list1"/>
    <dgm:cxn modelId="{96945A6A-FF4D-2A4D-964E-EC33CFF5DBC7}" type="presParOf" srcId="{24F75F93-41A2-9E45-976A-595526FFBCEA}" destId="{BAF2EC0C-FFF6-D14E-958A-61103F6B99BE}" srcOrd="0" destOrd="0" presId="urn:microsoft.com/office/officeart/2005/8/layout/list1"/>
    <dgm:cxn modelId="{D7ABE380-0B37-9D44-A7D2-9876958B70C7}" type="presParOf" srcId="{BAF2EC0C-FFF6-D14E-958A-61103F6B99BE}" destId="{008695D7-5F6B-BE47-A82A-AAC6E845041E}" srcOrd="0" destOrd="0" presId="urn:microsoft.com/office/officeart/2005/8/layout/list1"/>
    <dgm:cxn modelId="{F71390BF-1A50-154B-9025-D7D80EEEDED4}" type="presParOf" srcId="{BAF2EC0C-FFF6-D14E-958A-61103F6B99BE}" destId="{340E5C63-50D5-3541-A439-23CF6C32D5C6}" srcOrd="1" destOrd="0" presId="urn:microsoft.com/office/officeart/2005/8/layout/list1"/>
    <dgm:cxn modelId="{B460DB37-4E9E-D64C-B227-14FE41F4FE8C}" type="presParOf" srcId="{24F75F93-41A2-9E45-976A-595526FFBCEA}" destId="{9E355238-7065-4D4E-98F7-06C38C468E07}" srcOrd="1" destOrd="0" presId="urn:microsoft.com/office/officeart/2005/8/layout/list1"/>
    <dgm:cxn modelId="{4FB2D898-B991-064F-9DC0-2BAC3AF2971D}" type="presParOf" srcId="{24F75F93-41A2-9E45-976A-595526FFBCEA}" destId="{4A4CD570-0FCC-094B-8417-1F32F607FD92}" srcOrd="2" destOrd="0" presId="urn:microsoft.com/office/officeart/2005/8/layout/list1"/>
    <dgm:cxn modelId="{07C346A1-97C1-214B-BDA7-D9BDB43231DF}" type="presParOf" srcId="{24F75F93-41A2-9E45-976A-595526FFBCEA}" destId="{D55D6688-9E76-B045-B692-5E8AB9FAAEE3}" srcOrd="3" destOrd="0" presId="urn:microsoft.com/office/officeart/2005/8/layout/list1"/>
    <dgm:cxn modelId="{C8264532-607D-B14F-9055-BDEA9337B28D}" type="presParOf" srcId="{24F75F93-41A2-9E45-976A-595526FFBCEA}" destId="{80477EC3-A724-0745-A377-197DE2DF72B5}" srcOrd="4" destOrd="0" presId="urn:microsoft.com/office/officeart/2005/8/layout/list1"/>
    <dgm:cxn modelId="{87AE7417-8FD2-9943-87E6-D1D7966F2FEE}" type="presParOf" srcId="{80477EC3-A724-0745-A377-197DE2DF72B5}" destId="{219CDCF0-3B3F-AF42-B97C-5AC5D4D4A5C9}" srcOrd="0" destOrd="0" presId="urn:microsoft.com/office/officeart/2005/8/layout/list1"/>
    <dgm:cxn modelId="{3AEC71AE-B1AB-1A42-8E00-F34B870F97A6}" type="presParOf" srcId="{80477EC3-A724-0745-A377-197DE2DF72B5}" destId="{60252BD1-EB92-7641-ADC8-220FB60B342A}" srcOrd="1" destOrd="0" presId="urn:microsoft.com/office/officeart/2005/8/layout/list1"/>
    <dgm:cxn modelId="{B902FD1E-4BA9-274A-BD56-88080B101F01}" type="presParOf" srcId="{24F75F93-41A2-9E45-976A-595526FFBCEA}" destId="{6E609BEB-8360-A04D-A711-2E87941B9025}" srcOrd="5" destOrd="0" presId="urn:microsoft.com/office/officeart/2005/8/layout/list1"/>
    <dgm:cxn modelId="{874B9458-BD47-2843-A1F4-6EDFD4AA92B0}" type="presParOf" srcId="{24F75F93-41A2-9E45-976A-595526FFBCEA}" destId="{8E061A82-EEFD-2D44-BF09-F49783852782}" srcOrd="6" destOrd="0" presId="urn:microsoft.com/office/officeart/2005/8/layout/list1"/>
    <dgm:cxn modelId="{ADAD9E62-F643-524F-9F7E-A5CEB4287947}" type="presParOf" srcId="{24F75F93-41A2-9E45-976A-595526FFBCEA}" destId="{24C031B5-2093-BA4B-AED7-51AF1F141A9E}" srcOrd="7" destOrd="0" presId="urn:microsoft.com/office/officeart/2005/8/layout/list1"/>
    <dgm:cxn modelId="{4586C015-D586-A646-B8C9-C7996E0350F7}" type="presParOf" srcId="{24F75F93-41A2-9E45-976A-595526FFBCEA}" destId="{0945D4F3-94AC-1948-9EC3-95A3EABE94C2}" srcOrd="8" destOrd="0" presId="urn:microsoft.com/office/officeart/2005/8/layout/list1"/>
    <dgm:cxn modelId="{833E1D04-A70F-D444-BF95-3A3C74B754D7}" type="presParOf" srcId="{0945D4F3-94AC-1948-9EC3-95A3EABE94C2}" destId="{87EE6DFB-463B-0749-B6C5-5CD8577AD4F1}" srcOrd="0" destOrd="0" presId="urn:microsoft.com/office/officeart/2005/8/layout/list1"/>
    <dgm:cxn modelId="{C96CD86C-1634-3F4F-8907-636F878B6594}" type="presParOf" srcId="{0945D4F3-94AC-1948-9EC3-95A3EABE94C2}" destId="{9D24BE72-950C-FF4B-AB5D-EA9173154D3A}" srcOrd="1" destOrd="0" presId="urn:microsoft.com/office/officeart/2005/8/layout/list1"/>
    <dgm:cxn modelId="{EA0C0735-6F68-FF4F-870B-F364015C83CE}" type="presParOf" srcId="{24F75F93-41A2-9E45-976A-595526FFBCEA}" destId="{08D06DF1-141F-4E46-813A-B64C1166ED27}" srcOrd="9" destOrd="0" presId="urn:microsoft.com/office/officeart/2005/8/layout/list1"/>
    <dgm:cxn modelId="{43F8FFAC-7F76-4543-9851-13ADDC450498}" type="presParOf" srcId="{24F75F93-41A2-9E45-976A-595526FFBCEA}" destId="{58280722-D9B8-564F-A271-F011689E65C3}" srcOrd="10" destOrd="0" presId="urn:microsoft.com/office/officeart/2005/8/layout/list1"/>
    <dgm:cxn modelId="{FA349831-2685-5B4E-89BE-A49428268EFC}" type="presParOf" srcId="{24F75F93-41A2-9E45-976A-595526FFBCEA}" destId="{CE3C9140-8A49-D042-9123-698D8875D139}" srcOrd="11" destOrd="0" presId="urn:microsoft.com/office/officeart/2005/8/layout/list1"/>
    <dgm:cxn modelId="{F7239D6F-3E10-D14A-9126-64FBEF1C2512}" type="presParOf" srcId="{24F75F93-41A2-9E45-976A-595526FFBCEA}" destId="{BC2E7D2F-F5B5-974F-A97F-E5E4D204EB4D}" srcOrd="12" destOrd="0" presId="urn:microsoft.com/office/officeart/2005/8/layout/list1"/>
    <dgm:cxn modelId="{35312B9E-B713-DA4D-9420-DFE499CB3E51}" type="presParOf" srcId="{BC2E7D2F-F5B5-974F-A97F-E5E4D204EB4D}" destId="{4CE2BAD6-AAD1-064B-9315-2C7474A71E10}" srcOrd="0" destOrd="0" presId="urn:microsoft.com/office/officeart/2005/8/layout/list1"/>
    <dgm:cxn modelId="{76D29F0D-8F29-F949-A6FE-AFF12FCFF346}" type="presParOf" srcId="{BC2E7D2F-F5B5-974F-A97F-E5E4D204EB4D}" destId="{9922EBCD-92E8-5D4C-9C27-EC4A304A6479}" srcOrd="1" destOrd="0" presId="urn:microsoft.com/office/officeart/2005/8/layout/list1"/>
    <dgm:cxn modelId="{60169FBF-DE68-1640-9FF0-4B61FD18E069}" type="presParOf" srcId="{24F75F93-41A2-9E45-976A-595526FFBCEA}" destId="{BBAC5816-0B8F-6745-B938-D65082A43D04}" srcOrd="13" destOrd="0" presId="urn:microsoft.com/office/officeart/2005/8/layout/list1"/>
    <dgm:cxn modelId="{701C0AA4-21CB-9B45-A0FE-940B03E43D6F}" type="presParOf" srcId="{24F75F93-41A2-9E45-976A-595526FFBCEA}" destId="{C01D1832-7F40-1141-8395-1A3257F2F02E}" srcOrd="14" destOrd="0" presId="urn:microsoft.com/office/officeart/2005/8/layout/list1"/>
    <dgm:cxn modelId="{0E237B61-DADD-4D4B-BC45-B745ADCD14AD}" type="presParOf" srcId="{24F75F93-41A2-9E45-976A-595526FFBCEA}" destId="{5E61872E-064E-E74A-80DA-B20E73CE6354}" srcOrd="15" destOrd="0" presId="urn:microsoft.com/office/officeart/2005/8/layout/list1"/>
    <dgm:cxn modelId="{FB67148E-1D5B-AA45-AE29-8AB2558988D5}" type="presParOf" srcId="{24F75F93-41A2-9E45-976A-595526FFBCEA}" destId="{95C0D1EC-A7D2-ED44-921D-66A4EF613E2B}" srcOrd="16" destOrd="0" presId="urn:microsoft.com/office/officeart/2005/8/layout/list1"/>
    <dgm:cxn modelId="{0A03DAD9-3D75-6045-9351-184ADF95D487}" type="presParOf" srcId="{95C0D1EC-A7D2-ED44-921D-66A4EF613E2B}" destId="{DF5F7888-9A9B-F643-9A0F-CDA411F349E3}" srcOrd="0" destOrd="0" presId="urn:microsoft.com/office/officeart/2005/8/layout/list1"/>
    <dgm:cxn modelId="{6FBCC2D6-3B0B-2546-8384-CC34D15AA396}" type="presParOf" srcId="{95C0D1EC-A7D2-ED44-921D-66A4EF613E2B}" destId="{CBE4B541-A928-3042-90A0-15E01E5684ED}" srcOrd="1" destOrd="0" presId="urn:microsoft.com/office/officeart/2005/8/layout/list1"/>
    <dgm:cxn modelId="{2111C557-9439-F246-838D-93FCE6614EB1}" type="presParOf" srcId="{24F75F93-41A2-9E45-976A-595526FFBCEA}" destId="{E951D8E5-DF07-ED4C-A655-66588C6F8EC2}" srcOrd="17" destOrd="0" presId="urn:microsoft.com/office/officeart/2005/8/layout/list1"/>
    <dgm:cxn modelId="{9DF5994F-113D-D843-A43D-3653A7EBCE05}" type="presParOf" srcId="{24F75F93-41A2-9E45-976A-595526FFBCEA}" destId="{EBC0540C-5CCA-0444-9AFC-9275C2E6995E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B1044A0-C06A-4D7F-893A-5639A56C19F2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05E33710-F2FF-4D38-8215-31A89F8BE5B5}">
      <dgm:prSet/>
      <dgm:spPr/>
      <dgm:t>
        <a:bodyPr/>
        <a:lstStyle/>
        <a:p>
          <a:r>
            <a:rPr lang="it-IT"/>
            <a:t>Attraverso il movimento i migranti non solo trasportano ma producono significati simbolici, relazioni sociali, (ri)costruiscono percorsi migratori, appartenenze e comunità di riferimento</a:t>
          </a:r>
          <a:endParaRPr lang="en-US"/>
        </a:p>
      </dgm:t>
    </dgm:pt>
    <dgm:pt modelId="{3A79E5BE-EC0E-4A38-9012-71686C454266}" type="parTrans" cxnId="{4BEF61CB-8D6A-4E24-B7E9-6C1AFA9C1C76}">
      <dgm:prSet/>
      <dgm:spPr/>
      <dgm:t>
        <a:bodyPr/>
        <a:lstStyle/>
        <a:p>
          <a:endParaRPr lang="en-US"/>
        </a:p>
      </dgm:t>
    </dgm:pt>
    <dgm:pt modelId="{F018B9A7-5DE6-4590-BED9-5EAF1793E2B5}" type="sibTrans" cxnId="{4BEF61CB-8D6A-4E24-B7E9-6C1AFA9C1C76}">
      <dgm:prSet/>
      <dgm:spPr/>
      <dgm:t>
        <a:bodyPr/>
        <a:lstStyle/>
        <a:p>
          <a:endParaRPr lang="en-US"/>
        </a:p>
      </dgm:t>
    </dgm:pt>
    <dgm:pt modelId="{359ED7BB-E20D-4110-8BB6-B452F77F3C6A}">
      <dgm:prSet/>
      <dgm:spPr/>
      <dgm:t>
        <a:bodyPr/>
        <a:lstStyle/>
        <a:p>
          <a:r>
            <a:rPr lang="it-IT"/>
            <a:t>Transito come forma di socializzazione e soggettivazione</a:t>
          </a:r>
          <a:endParaRPr lang="en-US"/>
        </a:p>
      </dgm:t>
    </dgm:pt>
    <dgm:pt modelId="{D1FC2269-DB56-46C5-9A70-1665520D7596}" type="parTrans" cxnId="{5CAD70BF-C2F7-41B4-9915-B4AAB585EEE7}">
      <dgm:prSet/>
      <dgm:spPr/>
      <dgm:t>
        <a:bodyPr/>
        <a:lstStyle/>
        <a:p>
          <a:endParaRPr lang="en-US"/>
        </a:p>
      </dgm:t>
    </dgm:pt>
    <dgm:pt modelId="{DEB3A799-1F7F-4FB2-B0BE-FE9027014A1B}" type="sibTrans" cxnId="{5CAD70BF-C2F7-41B4-9915-B4AAB585EEE7}">
      <dgm:prSet/>
      <dgm:spPr/>
      <dgm:t>
        <a:bodyPr/>
        <a:lstStyle/>
        <a:p>
          <a:endParaRPr lang="en-US"/>
        </a:p>
      </dgm:t>
    </dgm:pt>
    <dgm:pt modelId="{E411379A-EDE2-4ED8-AB5E-B77E70497E07}">
      <dgm:prSet/>
      <dgm:spPr/>
      <dgm:t>
        <a:bodyPr/>
        <a:lstStyle/>
        <a:p>
          <a:r>
            <a:rPr lang="it-IT"/>
            <a:t>Luoghi e culture articolati nella mobilità</a:t>
          </a:r>
          <a:endParaRPr lang="en-US"/>
        </a:p>
      </dgm:t>
    </dgm:pt>
    <dgm:pt modelId="{C74E2D08-CE9B-4368-84EA-5BADA91E630E}" type="parTrans" cxnId="{737455E3-6B00-47D9-8CD8-2D1598E7AC73}">
      <dgm:prSet/>
      <dgm:spPr/>
      <dgm:t>
        <a:bodyPr/>
        <a:lstStyle/>
        <a:p>
          <a:endParaRPr lang="en-US"/>
        </a:p>
      </dgm:t>
    </dgm:pt>
    <dgm:pt modelId="{2C4DC7EF-E43B-47C7-B3E8-1B7451792918}" type="sibTrans" cxnId="{737455E3-6B00-47D9-8CD8-2D1598E7AC73}">
      <dgm:prSet/>
      <dgm:spPr/>
      <dgm:t>
        <a:bodyPr/>
        <a:lstStyle/>
        <a:p>
          <a:endParaRPr lang="en-US"/>
        </a:p>
      </dgm:t>
    </dgm:pt>
    <dgm:pt modelId="{7AA64A7A-98C3-4E70-B9E8-D30E0081FFBF}">
      <dgm:prSet/>
      <dgm:spPr/>
      <dgm:t>
        <a:bodyPr/>
        <a:lstStyle/>
        <a:p>
          <a:r>
            <a:rPr lang="it-IT"/>
            <a:t>Quali politiche (e pratiche) per le migrazioni di transito?</a:t>
          </a:r>
          <a:endParaRPr lang="en-US"/>
        </a:p>
      </dgm:t>
    </dgm:pt>
    <dgm:pt modelId="{B4C41BBA-CEFD-4D5E-8426-BE252FF15DE6}" type="parTrans" cxnId="{33FF0489-609A-4AB6-A648-2A25C9B0E0D0}">
      <dgm:prSet/>
      <dgm:spPr/>
      <dgm:t>
        <a:bodyPr/>
        <a:lstStyle/>
        <a:p>
          <a:endParaRPr lang="en-US"/>
        </a:p>
      </dgm:t>
    </dgm:pt>
    <dgm:pt modelId="{D114E029-D0B3-44F6-AF28-8B8A3F87CE82}" type="sibTrans" cxnId="{33FF0489-609A-4AB6-A648-2A25C9B0E0D0}">
      <dgm:prSet/>
      <dgm:spPr/>
      <dgm:t>
        <a:bodyPr/>
        <a:lstStyle/>
        <a:p>
          <a:endParaRPr lang="en-US"/>
        </a:p>
      </dgm:t>
    </dgm:pt>
    <dgm:pt modelId="{16E78B2B-51D4-D540-9C64-502DDD2077A3}" type="pres">
      <dgm:prSet presAssocID="{5B1044A0-C06A-4D7F-893A-5639A56C19F2}" presName="vert0" presStyleCnt="0">
        <dgm:presLayoutVars>
          <dgm:dir/>
          <dgm:animOne val="branch"/>
          <dgm:animLvl val="lvl"/>
        </dgm:presLayoutVars>
      </dgm:prSet>
      <dgm:spPr/>
    </dgm:pt>
    <dgm:pt modelId="{D046DCD7-9921-1940-8D92-86A17CF6BCD8}" type="pres">
      <dgm:prSet presAssocID="{05E33710-F2FF-4D38-8215-31A89F8BE5B5}" presName="thickLine" presStyleLbl="alignNode1" presStyleIdx="0" presStyleCnt="4"/>
      <dgm:spPr/>
    </dgm:pt>
    <dgm:pt modelId="{AF86AD50-FE7E-A945-99D6-1C4F48944A02}" type="pres">
      <dgm:prSet presAssocID="{05E33710-F2FF-4D38-8215-31A89F8BE5B5}" presName="horz1" presStyleCnt="0"/>
      <dgm:spPr/>
    </dgm:pt>
    <dgm:pt modelId="{CE554B43-7FA0-2643-B008-8100FA01B80A}" type="pres">
      <dgm:prSet presAssocID="{05E33710-F2FF-4D38-8215-31A89F8BE5B5}" presName="tx1" presStyleLbl="revTx" presStyleIdx="0" presStyleCnt="4"/>
      <dgm:spPr/>
    </dgm:pt>
    <dgm:pt modelId="{B546AEB9-4A32-4446-8B8B-D1D2C2869C74}" type="pres">
      <dgm:prSet presAssocID="{05E33710-F2FF-4D38-8215-31A89F8BE5B5}" presName="vert1" presStyleCnt="0"/>
      <dgm:spPr/>
    </dgm:pt>
    <dgm:pt modelId="{D2059E6A-3E2E-D842-A8EE-854399DFA449}" type="pres">
      <dgm:prSet presAssocID="{359ED7BB-E20D-4110-8BB6-B452F77F3C6A}" presName="thickLine" presStyleLbl="alignNode1" presStyleIdx="1" presStyleCnt="4"/>
      <dgm:spPr/>
    </dgm:pt>
    <dgm:pt modelId="{BBD77BC2-1C27-C744-B701-B6C43EF319B6}" type="pres">
      <dgm:prSet presAssocID="{359ED7BB-E20D-4110-8BB6-B452F77F3C6A}" presName="horz1" presStyleCnt="0"/>
      <dgm:spPr/>
    </dgm:pt>
    <dgm:pt modelId="{22962E63-9758-ED49-9F20-B1E45F03CD63}" type="pres">
      <dgm:prSet presAssocID="{359ED7BB-E20D-4110-8BB6-B452F77F3C6A}" presName="tx1" presStyleLbl="revTx" presStyleIdx="1" presStyleCnt="4"/>
      <dgm:spPr/>
    </dgm:pt>
    <dgm:pt modelId="{63BD81FA-2E3D-FA47-805A-74E0D3A00232}" type="pres">
      <dgm:prSet presAssocID="{359ED7BB-E20D-4110-8BB6-B452F77F3C6A}" presName="vert1" presStyleCnt="0"/>
      <dgm:spPr/>
    </dgm:pt>
    <dgm:pt modelId="{14FCECA6-63F1-1A45-B20B-8CEC8B5A8ADB}" type="pres">
      <dgm:prSet presAssocID="{E411379A-EDE2-4ED8-AB5E-B77E70497E07}" presName="thickLine" presStyleLbl="alignNode1" presStyleIdx="2" presStyleCnt="4"/>
      <dgm:spPr/>
    </dgm:pt>
    <dgm:pt modelId="{B53C13E4-3B8D-3549-9265-DD656988A193}" type="pres">
      <dgm:prSet presAssocID="{E411379A-EDE2-4ED8-AB5E-B77E70497E07}" presName="horz1" presStyleCnt="0"/>
      <dgm:spPr/>
    </dgm:pt>
    <dgm:pt modelId="{BA52D9C3-8EC3-F549-939D-8EDAC8BB1C81}" type="pres">
      <dgm:prSet presAssocID="{E411379A-EDE2-4ED8-AB5E-B77E70497E07}" presName="tx1" presStyleLbl="revTx" presStyleIdx="2" presStyleCnt="4"/>
      <dgm:spPr/>
    </dgm:pt>
    <dgm:pt modelId="{140B1EAF-3F3F-0B47-8983-019103CCEE46}" type="pres">
      <dgm:prSet presAssocID="{E411379A-EDE2-4ED8-AB5E-B77E70497E07}" presName="vert1" presStyleCnt="0"/>
      <dgm:spPr/>
    </dgm:pt>
    <dgm:pt modelId="{DB409635-5251-3344-99B8-A04AF3909B70}" type="pres">
      <dgm:prSet presAssocID="{7AA64A7A-98C3-4E70-B9E8-D30E0081FFBF}" presName="thickLine" presStyleLbl="alignNode1" presStyleIdx="3" presStyleCnt="4"/>
      <dgm:spPr/>
    </dgm:pt>
    <dgm:pt modelId="{C3E1140D-BE11-584D-B97B-31C76F5CD257}" type="pres">
      <dgm:prSet presAssocID="{7AA64A7A-98C3-4E70-B9E8-D30E0081FFBF}" presName="horz1" presStyleCnt="0"/>
      <dgm:spPr/>
    </dgm:pt>
    <dgm:pt modelId="{81AA45A4-E353-7B45-96AC-045B90262F38}" type="pres">
      <dgm:prSet presAssocID="{7AA64A7A-98C3-4E70-B9E8-D30E0081FFBF}" presName="tx1" presStyleLbl="revTx" presStyleIdx="3" presStyleCnt="4"/>
      <dgm:spPr/>
    </dgm:pt>
    <dgm:pt modelId="{7234522A-9943-F54E-8DF2-64EDCDDA6F17}" type="pres">
      <dgm:prSet presAssocID="{7AA64A7A-98C3-4E70-B9E8-D30E0081FFBF}" presName="vert1" presStyleCnt="0"/>
      <dgm:spPr/>
    </dgm:pt>
  </dgm:ptLst>
  <dgm:cxnLst>
    <dgm:cxn modelId="{4D8FB108-906F-CC44-A782-8A88916E89AC}" type="presOf" srcId="{5B1044A0-C06A-4D7F-893A-5639A56C19F2}" destId="{16E78B2B-51D4-D540-9C64-502DDD2077A3}" srcOrd="0" destOrd="0" presId="urn:microsoft.com/office/officeart/2008/layout/LinedList"/>
    <dgm:cxn modelId="{D3F4750F-4BC5-ED4A-989C-920F573D012D}" type="presOf" srcId="{05E33710-F2FF-4D38-8215-31A89F8BE5B5}" destId="{CE554B43-7FA0-2643-B008-8100FA01B80A}" srcOrd="0" destOrd="0" presId="urn:microsoft.com/office/officeart/2008/layout/LinedList"/>
    <dgm:cxn modelId="{AEF0BB12-4894-374E-A7D7-C4B26FBC1B99}" type="presOf" srcId="{359ED7BB-E20D-4110-8BB6-B452F77F3C6A}" destId="{22962E63-9758-ED49-9F20-B1E45F03CD63}" srcOrd="0" destOrd="0" presId="urn:microsoft.com/office/officeart/2008/layout/LinedList"/>
    <dgm:cxn modelId="{1C621773-AB3A-FC42-BB18-E24D2A77450F}" type="presOf" srcId="{E411379A-EDE2-4ED8-AB5E-B77E70497E07}" destId="{BA52D9C3-8EC3-F549-939D-8EDAC8BB1C81}" srcOrd="0" destOrd="0" presId="urn:microsoft.com/office/officeart/2008/layout/LinedList"/>
    <dgm:cxn modelId="{33FF0489-609A-4AB6-A648-2A25C9B0E0D0}" srcId="{5B1044A0-C06A-4D7F-893A-5639A56C19F2}" destId="{7AA64A7A-98C3-4E70-B9E8-D30E0081FFBF}" srcOrd="3" destOrd="0" parTransId="{B4C41BBA-CEFD-4D5E-8426-BE252FF15DE6}" sibTransId="{D114E029-D0B3-44F6-AF28-8B8A3F87CE82}"/>
    <dgm:cxn modelId="{E73B88AE-280F-1A40-9675-8D377E3D1057}" type="presOf" srcId="{7AA64A7A-98C3-4E70-B9E8-D30E0081FFBF}" destId="{81AA45A4-E353-7B45-96AC-045B90262F38}" srcOrd="0" destOrd="0" presId="urn:microsoft.com/office/officeart/2008/layout/LinedList"/>
    <dgm:cxn modelId="{5CAD70BF-C2F7-41B4-9915-B4AAB585EEE7}" srcId="{5B1044A0-C06A-4D7F-893A-5639A56C19F2}" destId="{359ED7BB-E20D-4110-8BB6-B452F77F3C6A}" srcOrd="1" destOrd="0" parTransId="{D1FC2269-DB56-46C5-9A70-1665520D7596}" sibTransId="{DEB3A799-1F7F-4FB2-B0BE-FE9027014A1B}"/>
    <dgm:cxn modelId="{4BEF61CB-8D6A-4E24-B7E9-6C1AFA9C1C76}" srcId="{5B1044A0-C06A-4D7F-893A-5639A56C19F2}" destId="{05E33710-F2FF-4D38-8215-31A89F8BE5B5}" srcOrd="0" destOrd="0" parTransId="{3A79E5BE-EC0E-4A38-9012-71686C454266}" sibTransId="{F018B9A7-5DE6-4590-BED9-5EAF1793E2B5}"/>
    <dgm:cxn modelId="{737455E3-6B00-47D9-8CD8-2D1598E7AC73}" srcId="{5B1044A0-C06A-4D7F-893A-5639A56C19F2}" destId="{E411379A-EDE2-4ED8-AB5E-B77E70497E07}" srcOrd="2" destOrd="0" parTransId="{C74E2D08-CE9B-4368-84EA-5BADA91E630E}" sibTransId="{2C4DC7EF-E43B-47C7-B3E8-1B7451792918}"/>
    <dgm:cxn modelId="{F34F8AD7-39A7-104A-9444-15F06E78C82C}" type="presParOf" srcId="{16E78B2B-51D4-D540-9C64-502DDD2077A3}" destId="{D046DCD7-9921-1940-8D92-86A17CF6BCD8}" srcOrd="0" destOrd="0" presId="urn:microsoft.com/office/officeart/2008/layout/LinedList"/>
    <dgm:cxn modelId="{E99416D3-D40D-CB42-AD19-E44F0CFB82A9}" type="presParOf" srcId="{16E78B2B-51D4-D540-9C64-502DDD2077A3}" destId="{AF86AD50-FE7E-A945-99D6-1C4F48944A02}" srcOrd="1" destOrd="0" presId="urn:microsoft.com/office/officeart/2008/layout/LinedList"/>
    <dgm:cxn modelId="{D1DD5B14-75AE-1D4B-B9E8-32E662EEFBB8}" type="presParOf" srcId="{AF86AD50-FE7E-A945-99D6-1C4F48944A02}" destId="{CE554B43-7FA0-2643-B008-8100FA01B80A}" srcOrd="0" destOrd="0" presId="urn:microsoft.com/office/officeart/2008/layout/LinedList"/>
    <dgm:cxn modelId="{F759F959-9DD6-644B-BEAE-C062CEDD33D3}" type="presParOf" srcId="{AF86AD50-FE7E-A945-99D6-1C4F48944A02}" destId="{B546AEB9-4A32-4446-8B8B-D1D2C2869C74}" srcOrd="1" destOrd="0" presId="urn:microsoft.com/office/officeart/2008/layout/LinedList"/>
    <dgm:cxn modelId="{C25223F8-EEAB-FB49-80AF-1FF96877AD9C}" type="presParOf" srcId="{16E78B2B-51D4-D540-9C64-502DDD2077A3}" destId="{D2059E6A-3E2E-D842-A8EE-854399DFA449}" srcOrd="2" destOrd="0" presId="urn:microsoft.com/office/officeart/2008/layout/LinedList"/>
    <dgm:cxn modelId="{B3012717-D6A1-BB43-856C-3379F6A18C6D}" type="presParOf" srcId="{16E78B2B-51D4-D540-9C64-502DDD2077A3}" destId="{BBD77BC2-1C27-C744-B701-B6C43EF319B6}" srcOrd="3" destOrd="0" presId="urn:microsoft.com/office/officeart/2008/layout/LinedList"/>
    <dgm:cxn modelId="{D9F36684-CEE0-2B43-82AE-EFCBBD43E1ED}" type="presParOf" srcId="{BBD77BC2-1C27-C744-B701-B6C43EF319B6}" destId="{22962E63-9758-ED49-9F20-B1E45F03CD63}" srcOrd="0" destOrd="0" presId="urn:microsoft.com/office/officeart/2008/layout/LinedList"/>
    <dgm:cxn modelId="{B0FD1E31-EB32-BB4C-8A4D-42608C22F196}" type="presParOf" srcId="{BBD77BC2-1C27-C744-B701-B6C43EF319B6}" destId="{63BD81FA-2E3D-FA47-805A-74E0D3A00232}" srcOrd="1" destOrd="0" presId="urn:microsoft.com/office/officeart/2008/layout/LinedList"/>
    <dgm:cxn modelId="{215A6C57-867F-3246-A371-A78F45DD2D97}" type="presParOf" srcId="{16E78B2B-51D4-D540-9C64-502DDD2077A3}" destId="{14FCECA6-63F1-1A45-B20B-8CEC8B5A8ADB}" srcOrd="4" destOrd="0" presId="urn:microsoft.com/office/officeart/2008/layout/LinedList"/>
    <dgm:cxn modelId="{9209F7C0-A316-1C4A-9047-482B80833ECE}" type="presParOf" srcId="{16E78B2B-51D4-D540-9C64-502DDD2077A3}" destId="{B53C13E4-3B8D-3549-9265-DD656988A193}" srcOrd="5" destOrd="0" presId="urn:microsoft.com/office/officeart/2008/layout/LinedList"/>
    <dgm:cxn modelId="{F0CCEE35-1093-0B44-BF56-55F961283C77}" type="presParOf" srcId="{B53C13E4-3B8D-3549-9265-DD656988A193}" destId="{BA52D9C3-8EC3-F549-939D-8EDAC8BB1C81}" srcOrd="0" destOrd="0" presId="urn:microsoft.com/office/officeart/2008/layout/LinedList"/>
    <dgm:cxn modelId="{70F2A1E6-303D-AE43-995A-425F5B83B9B8}" type="presParOf" srcId="{B53C13E4-3B8D-3549-9265-DD656988A193}" destId="{140B1EAF-3F3F-0B47-8983-019103CCEE46}" srcOrd="1" destOrd="0" presId="urn:microsoft.com/office/officeart/2008/layout/LinedList"/>
    <dgm:cxn modelId="{D219F563-1650-3244-B663-7F8964EE3DC2}" type="presParOf" srcId="{16E78B2B-51D4-D540-9C64-502DDD2077A3}" destId="{DB409635-5251-3344-99B8-A04AF3909B70}" srcOrd="6" destOrd="0" presId="urn:microsoft.com/office/officeart/2008/layout/LinedList"/>
    <dgm:cxn modelId="{4D861A91-B7F3-CA46-8703-20B5C0F2A888}" type="presParOf" srcId="{16E78B2B-51D4-D540-9C64-502DDD2077A3}" destId="{C3E1140D-BE11-584D-B97B-31C76F5CD257}" srcOrd="7" destOrd="0" presId="urn:microsoft.com/office/officeart/2008/layout/LinedList"/>
    <dgm:cxn modelId="{0667B296-8DF0-D549-98BB-B2FAE491AA94}" type="presParOf" srcId="{C3E1140D-BE11-584D-B97B-31C76F5CD257}" destId="{81AA45A4-E353-7B45-96AC-045B90262F38}" srcOrd="0" destOrd="0" presId="urn:microsoft.com/office/officeart/2008/layout/LinedList"/>
    <dgm:cxn modelId="{07F0FDC3-5EB4-6948-87D8-1D5760BB7644}" type="presParOf" srcId="{C3E1140D-BE11-584D-B97B-31C76F5CD257}" destId="{7234522A-9943-F54E-8DF2-64EDCDDA6F1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EDB8B6-C8E5-7844-9FAC-C47216F45E8A}">
      <dsp:nvSpPr>
        <dsp:cNvPr id="0" name=""/>
        <dsp:cNvSpPr/>
      </dsp:nvSpPr>
      <dsp:spPr>
        <a:xfrm>
          <a:off x="1368861" y="0"/>
          <a:ext cx="2528887" cy="2528887"/>
        </a:xfrm>
        <a:prstGeom prst="triangl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641B77D-FAE1-194C-811A-1F8C3DFC05DB}">
      <dsp:nvSpPr>
        <dsp:cNvPr id="0" name=""/>
        <dsp:cNvSpPr/>
      </dsp:nvSpPr>
      <dsp:spPr>
        <a:xfrm>
          <a:off x="193538" y="2069504"/>
          <a:ext cx="6133012" cy="45938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 dirty="0"/>
            <a:t>Modello dinamico generativo</a:t>
          </a:r>
        </a:p>
      </dsp:txBody>
      <dsp:txXfrm>
        <a:off x="215963" y="2091929"/>
        <a:ext cx="6088162" cy="414532"/>
      </dsp:txXfrm>
    </dsp:sp>
    <dsp:sp modelId="{A6D39A6A-6923-C24F-8E1D-C16F16B871BF}">
      <dsp:nvSpPr>
        <dsp:cNvPr id="0" name=""/>
        <dsp:cNvSpPr/>
      </dsp:nvSpPr>
      <dsp:spPr>
        <a:xfrm>
          <a:off x="623541" y="0"/>
          <a:ext cx="5466214" cy="68602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- </a:t>
          </a:r>
          <a:r>
            <a:rPr lang="it-IT" sz="2000" kern="1200" dirty="0" err="1"/>
            <a:t>border</a:t>
          </a:r>
          <a:r>
            <a:rPr lang="it-IT" sz="2000" kern="1200" dirty="0"/>
            <a:t>, </a:t>
          </a:r>
          <a:r>
            <a:rPr lang="it-IT" sz="2000" kern="1200" dirty="0" err="1"/>
            <a:t>liminalità</a:t>
          </a:r>
          <a:r>
            <a:rPr lang="it-IT" sz="2000" kern="1200" dirty="0"/>
            <a:t> (</a:t>
          </a:r>
          <a:r>
            <a:rPr lang="it-IT" sz="2000" kern="1200" dirty="0" err="1"/>
            <a:t>communitas</a:t>
          </a:r>
          <a:r>
            <a:rPr lang="it-IT" sz="2000" kern="1200" dirty="0"/>
            <a:t>)</a:t>
          </a:r>
        </a:p>
      </dsp:txBody>
      <dsp:txXfrm>
        <a:off x="657030" y="33489"/>
        <a:ext cx="5399236" cy="619050"/>
      </dsp:txXfrm>
    </dsp:sp>
    <dsp:sp modelId="{867400F4-9480-BD4E-8B84-AF7D7FCDB560}">
      <dsp:nvSpPr>
        <dsp:cNvPr id="0" name=""/>
        <dsp:cNvSpPr/>
      </dsp:nvSpPr>
      <dsp:spPr>
        <a:xfrm>
          <a:off x="15065" y="973962"/>
          <a:ext cx="6728996" cy="67727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- Etnicità come processo multi-dimensionale</a:t>
          </a:r>
        </a:p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- Interdipendenza dei gruppi etnici</a:t>
          </a:r>
        </a:p>
      </dsp:txBody>
      <dsp:txXfrm>
        <a:off x="48127" y="1007024"/>
        <a:ext cx="6662872" cy="6111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2D9971-EE5C-A34F-867E-297CC442F8DB}">
      <dsp:nvSpPr>
        <dsp:cNvPr id="0" name=""/>
        <dsp:cNvSpPr/>
      </dsp:nvSpPr>
      <dsp:spPr>
        <a:xfrm>
          <a:off x="10296" y="682182"/>
          <a:ext cx="1977622" cy="13534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>
              <a:ea typeface="+mn-ea"/>
              <a:cs typeface="+mn-cs"/>
              <a:sym typeface="Symbol" charset="2"/>
            </a:rPr>
            <a:t>Norme sociali introiettate</a:t>
          </a:r>
          <a:endParaRPr lang="it-IT" kern="1200" dirty="0"/>
        </a:p>
      </dsp:txBody>
      <dsp:txXfrm>
        <a:off x="49937" y="721823"/>
        <a:ext cx="1898340" cy="1274153"/>
      </dsp:txXfrm>
    </dsp:sp>
    <dsp:sp modelId="{FDCECC7D-A629-694B-8CA8-CD09FB0839EF}">
      <dsp:nvSpPr>
        <dsp:cNvPr id="0" name=""/>
        <dsp:cNvSpPr/>
      </dsp:nvSpPr>
      <dsp:spPr>
        <a:xfrm>
          <a:off x="2185680" y="1113674"/>
          <a:ext cx="419255" cy="49045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tint val="60000"/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2100" kern="1200"/>
        </a:p>
      </dsp:txBody>
      <dsp:txXfrm>
        <a:off x="2185680" y="1211764"/>
        <a:ext cx="293479" cy="294270"/>
      </dsp:txXfrm>
    </dsp:sp>
    <dsp:sp modelId="{2EBCEB91-41D3-2642-BE83-BA2AA3E59E1D}">
      <dsp:nvSpPr>
        <dsp:cNvPr id="0" name=""/>
        <dsp:cNvSpPr/>
      </dsp:nvSpPr>
      <dsp:spPr>
        <a:xfrm>
          <a:off x="2778967" y="682182"/>
          <a:ext cx="1977622" cy="13534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Scelte strategiche</a:t>
          </a:r>
        </a:p>
      </dsp:txBody>
      <dsp:txXfrm>
        <a:off x="2818608" y="721823"/>
        <a:ext cx="1898340" cy="1274153"/>
      </dsp:txXfrm>
    </dsp:sp>
    <dsp:sp modelId="{8342A92F-6734-5041-9A34-5F2330C2796C}">
      <dsp:nvSpPr>
        <dsp:cNvPr id="0" name=""/>
        <dsp:cNvSpPr/>
      </dsp:nvSpPr>
      <dsp:spPr>
        <a:xfrm>
          <a:off x="4954352" y="1113674"/>
          <a:ext cx="419255" cy="49045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tint val="60000"/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2100" kern="1200"/>
        </a:p>
      </dsp:txBody>
      <dsp:txXfrm>
        <a:off x="4954352" y="1211764"/>
        <a:ext cx="293479" cy="294270"/>
      </dsp:txXfrm>
    </dsp:sp>
    <dsp:sp modelId="{1288B1E5-37BC-E54C-BF68-EDC44726AFB9}">
      <dsp:nvSpPr>
        <dsp:cNvPr id="0" name=""/>
        <dsp:cNvSpPr/>
      </dsp:nvSpPr>
      <dsp:spPr>
        <a:xfrm>
          <a:off x="5547639" y="682182"/>
          <a:ext cx="1977622" cy="13534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Nuovo standard comportamentale </a:t>
          </a:r>
        </a:p>
      </dsp:txBody>
      <dsp:txXfrm>
        <a:off x="5587280" y="721823"/>
        <a:ext cx="1898340" cy="127415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4CD570-0FCC-094B-8417-1F32F607FD92}">
      <dsp:nvSpPr>
        <dsp:cNvPr id="0" name=""/>
        <dsp:cNvSpPr/>
      </dsp:nvSpPr>
      <dsp:spPr>
        <a:xfrm>
          <a:off x="0" y="1583396"/>
          <a:ext cx="2617076" cy="3527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0E5C63-50D5-3541-A439-23CF6C32D5C6}">
      <dsp:nvSpPr>
        <dsp:cNvPr id="0" name=""/>
        <dsp:cNvSpPr/>
      </dsp:nvSpPr>
      <dsp:spPr>
        <a:xfrm>
          <a:off x="130853" y="1376756"/>
          <a:ext cx="1831953" cy="4132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243" tIns="0" rIns="69243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/>
            <a:t>Transiti“irregolari”</a:t>
          </a:r>
          <a:endParaRPr lang="en-US" sz="1400" kern="1200"/>
        </a:p>
      </dsp:txBody>
      <dsp:txXfrm>
        <a:off x="151028" y="1396931"/>
        <a:ext cx="1791603" cy="372929"/>
      </dsp:txXfrm>
    </dsp:sp>
    <dsp:sp modelId="{8E061A82-EEFD-2D44-BF09-F49783852782}">
      <dsp:nvSpPr>
        <dsp:cNvPr id="0" name=""/>
        <dsp:cNvSpPr/>
      </dsp:nvSpPr>
      <dsp:spPr>
        <a:xfrm>
          <a:off x="0" y="2218436"/>
          <a:ext cx="2617076" cy="3527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252BD1-EB92-7641-ADC8-220FB60B342A}">
      <dsp:nvSpPr>
        <dsp:cNvPr id="0" name=""/>
        <dsp:cNvSpPr/>
      </dsp:nvSpPr>
      <dsp:spPr>
        <a:xfrm>
          <a:off x="130853" y="2011796"/>
          <a:ext cx="1831953" cy="4132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243" tIns="0" rIns="69243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/>
            <a:t>Mobilità bloccata</a:t>
          </a:r>
          <a:endParaRPr lang="en-US" sz="1400" kern="1200" dirty="0"/>
        </a:p>
      </dsp:txBody>
      <dsp:txXfrm>
        <a:off x="151028" y="2031971"/>
        <a:ext cx="1791603" cy="372929"/>
      </dsp:txXfrm>
    </dsp:sp>
    <dsp:sp modelId="{58280722-D9B8-564F-A271-F011689E65C3}">
      <dsp:nvSpPr>
        <dsp:cNvPr id="0" name=""/>
        <dsp:cNvSpPr/>
      </dsp:nvSpPr>
      <dsp:spPr>
        <a:xfrm>
          <a:off x="0" y="2853476"/>
          <a:ext cx="2617076" cy="3527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24BE72-950C-FF4B-AB5D-EA9173154D3A}">
      <dsp:nvSpPr>
        <dsp:cNvPr id="0" name=""/>
        <dsp:cNvSpPr/>
      </dsp:nvSpPr>
      <dsp:spPr>
        <a:xfrm>
          <a:off x="130853" y="2646836"/>
          <a:ext cx="1831953" cy="4132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243" tIns="0" rIns="69243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/>
            <a:t>Spazi liminali </a:t>
          </a:r>
          <a:endParaRPr lang="en-US" sz="1400" kern="1200"/>
        </a:p>
      </dsp:txBody>
      <dsp:txXfrm>
        <a:off x="151028" y="2667011"/>
        <a:ext cx="1791603" cy="372929"/>
      </dsp:txXfrm>
    </dsp:sp>
    <dsp:sp modelId="{C01D1832-7F40-1141-8395-1A3257F2F02E}">
      <dsp:nvSpPr>
        <dsp:cNvPr id="0" name=""/>
        <dsp:cNvSpPr/>
      </dsp:nvSpPr>
      <dsp:spPr>
        <a:xfrm>
          <a:off x="0" y="3488516"/>
          <a:ext cx="2617076" cy="3527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22EBCD-92E8-5D4C-9C27-EC4A304A6479}">
      <dsp:nvSpPr>
        <dsp:cNvPr id="0" name=""/>
        <dsp:cNvSpPr/>
      </dsp:nvSpPr>
      <dsp:spPr>
        <a:xfrm>
          <a:off x="130853" y="3281876"/>
          <a:ext cx="1831953" cy="4132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243" tIns="0" rIns="69243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/>
            <a:t>Push back</a:t>
          </a:r>
          <a:endParaRPr lang="en-US" sz="1400" kern="1200"/>
        </a:p>
      </dsp:txBody>
      <dsp:txXfrm>
        <a:off x="151028" y="3302051"/>
        <a:ext cx="1791603" cy="372929"/>
      </dsp:txXfrm>
    </dsp:sp>
    <dsp:sp modelId="{EBC0540C-5CCA-0444-9AFC-9275C2E6995E}">
      <dsp:nvSpPr>
        <dsp:cNvPr id="0" name=""/>
        <dsp:cNvSpPr/>
      </dsp:nvSpPr>
      <dsp:spPr>
        <a:xfrm>
          <a:off x="0" y="4123556"/>
          <a:ext cx="2617076" cy="3527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E4B541-A928-3042-90A0-15E01E5684ED}">
      <dsp:nvSpPr>
        <dsp:cNvPr id="0" name=""/>
        <dsp:cNvSpPr/>
      </dsp:nvSpPr>
      <dsp:spPr>
        <a:xfrm>
          <a:off x="130853" y="3916916"/>
          <a:ext cx="1831953" cy="4132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243" tIns="0" rIns="69243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/>
            <a:t>Network </a:t>
          </a:r>
          <a:endParaRPr lang="en-US" sz="1400" kern="1200"/>
        </a:p>
      </dsp:txBody>
      <dsp:txXfrm>
        <a:off x="151028" y="3937091"/>
        <a:ext cx="1791603" cy="37292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46DCD7-9921-1940-8D92-86A17CF6BCD8}">
      <dsp:nvSpPr>
        <dsp:cNvPr id="0" name=""/>
        <dsp:cNvSpPr/>
      </dsp:nvSpPr>
      <dsp:spPr>
        <a:xfrm>
          <a:off x="0" y="0"/>
          <a:ext cx="75563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554B43-7FA0-2643-B008-8100FA01B80A}">
      <dsp:nvSpPr>
        <dsp:cNvPr id="0" name=""/>
        <dsp:cNvSpPr/>
      </dsp:nvSpPr>
      <dsp:spPr>
        <a:xfrm>
          <a:off x="0" y="0"/>
          <a:ext cx="7556313" cy="1036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/>
            <a:t>Attraverso il movimento i migranti non solo trasportano ma producono significati simbolici, relazioni sociali, (ri)costruiscono percorsi migratori, appartenenze e comunità di riferimento</a:t>
          </a:r>
          <a:endParaRPr lang="en-US" sz="1900" kern="1200"/>
        </a:p>
      </dsp:txBody>
      <dsp:txXfrm>
        <a:off x="0" y="0"/>
        <a:ext cx="7556313" cy="1036240"/>
      </dsp:txXfrm>
    </dsp:sp>
    <dsp:sp modelId="{D2059E6A-3E2E-D842-A8EE-854399DFA449}">
      <dsp:nvSpPr>
        <dsp:cNvPr id="0" name=""/>
        <dsp:cNvSpPr/>
      </dsp:nvSpPr>
      <dsp:spPr>
        <a:xfrm>
          <a:off x="0" y="1036240"/>
          <a:ext cx="75563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962E63-9758-ED49-9F20-B1E45F03CD63}">
      <dsp:nvSpPr>
        <dsp:cNvPr id="0" name=""/>
        <dsp:cNvSpPr/>
      </dsp:nvSpPr>
      <dsp:spPr>
        <a:xfrm>
          <a:off x="0" y="1036240"/>
          <a:ext cx="7556313" cy="1036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/>
            <a:t>Transito come forma di socializzazione e soggettivazione</a:t>
          </a:r>
          <a:endParaRPr lang="en-US" sz="1900" kern="1200"/>
        </a:p>
      </dsp:txBody>
      <dsp:txXfrm>
        <a:off x="0" y="1036240"/>
        <a:ext cx="7556313" cy="1036240"/>
      </dsp:txXfrm>
    </dsp:sp>
    <dsp:sp modelId="{14FCECA6-63F1-1A45-B20B-8CEC8B5A8ADB}">
      <dsp:nvSpPr>
        <dsp:cNvPr id="0" name=""/>
        <dsp:cNvSpPr/>
      </dsp:nvSpPr>
      <dsp:spPr>
        <a:xfrm>
          <a:off x="0" y="2072481"/>
          <a:ext cx="75563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52D9C3-8EC3-F549-939D-8EDAC8BB1C81}">
      <dsp:nvSpPr>
        <dsp:cNvPr id="0" name=""/>
        <dsp:cNvSpPr/>
      </dsp:nvSpPr>
      <dsp:spPr>
        <a:xfrm>
          <a:off x="0" y="2072481"/>
          <a:ext cx="7556313" cy="1036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/>
            <a:t>Luoghi e culture articolati nella mobilità</a:t>
          </a:r>
          <a:endParaRPr lang="en-US" sz="1900" kern="1200"/>
        </a:p>
      </dsp:txBody>
      <dsp:txXfrm>
        <a:off x="0" y="2072481"/>
        <a:ext cx="7556313" cy="1036240"/>
      </dsp:txXfrm>
    </dsp:sp>
    <dsp:sp modelId="{DB409635-5251-3344-99B8-A04AF3909B70}">
      <dsp:nvSpPr>
        <dsp:cNvPr id="0" name=""/>
        <dsp:cNvSpPr/>
      </dsp:nvSpPr>
      <dsp:spPr>
        <a:xfrm>
          <a:off x="0" y="3108722"/>
          <a:ext cx="75563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AA45A4-E353-7B45-96AC-045B90262F38}">
      <dsp:nvSpPr>
        <dsp:cNvPr id="0" name=""/>
        <dsp:cNvSpPr/>
      </dsp:nvSpPr>
      <dsp:spPr>
        <a:xfrm>
          <a:off x="0" y="3108722"/>
          <a:ext cx="7556313" cy="1036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/>
            <a:t>Quali politiche (e pratiche) per le migrazioni di transito?</a:t>
          </a:r>
          <a:endParaRPr lang="en-US" sz="1900" kern="1200"/>
        </a:p>
      </dsp:txBody>
      <dsp:txXfrm>
        <a:off x="0" y="3108722"/>
        <a:ext cx="7556313" cy="10362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5AA03B-A885-A04C-9B2F-50E081FC756A}" type="datetimeFigureOut">
              <a:rPr lang="it-IT" smtClean="0"/>
              <a:pPr/>
              <a:t>27/03/25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5CF40E-2B44-0746-A6EE-593ABF7D98A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8947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B15730BF-9DB2-2E48-8061-14D431D721C9}" type="slidenum">
              <a:rPr lang="it-IT"/>
              <a:pPr>
                <a:defRPr/>
              </a:pPr>
              <a:t>14</a:t>
            </a:fld>
            <a:endParaRPr lang="it-IT"/>
          </a:p>
        </p:txBody>
      </p:sp>
      <p:sp>
        <p:nvSpPr>
          <p:cNvPr id="32769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solidFill>
            <a:srgbClr val="FFFFFF"/>
          </a:solidFill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277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6120" y="4342256"/>
            <a:ext cx="5487359" cy="4114725"/>
          </a:xfrm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it-IT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17871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0C75A31D-4BE1-7745-85BF-39752076A472}" type="slidenum">
              <a:rPr lang="it-IT"/>
              <a:pPr>
                <a:defRPr/>
              </a:pPr>
              <a:t>24</a:t>
            </a:fld>
            <a:endParaRPr lang="it-IT"/>
          </a:p>
        </p:txBody>
      </p:sp>
      <p:sp>
        <p:nvSpPr>
          <p:cNvPr id="4198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solidFill>
            <a:srgbClr val="FFFFFF"/>
          </a:solidFill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1986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6120" y="4342256"/>
            <a:ext cx="5487359" cy="4114725"/>
          </a:xfrm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it-IT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74723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485F99BB-62FA-5948-A5CB-DC7662016798}" type="slidenum">
              <a:rPr lang="it-IT"/>
              <a:pPr>
                <a:defRPr/>
              </a:pPr>
              <a:t>16</a:t>
            </a:fld>
            <a:endParaRPr lang="it-IT"/>
          </a:p>
        </p:txBody>
      </p:sp>
      <p:sp>
        <p:nvSpPr>
          <p:cNvPr id="33793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solidFill>
            <a:srgbClr val="FFFFFF"/>
          </a:solidFill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3794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6120" y="4342256"/>
            <a:ext cx="5487359" cy="4114725"/>
          </a:xfrm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it-IT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62681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652D9CBC-F0F8-F74A-9229-E5B409F5BA4A}" type="slidenum">
              <a:rPr lang="it-IT"/>
              <a:pPr>
                <a:defRPr/>
              </a:pPr>
              <a:t>17</a:t>
            </a:fld>
            <a:endParaRPr lang="it-IT"/>
          </a:p>
        </p:txBody>
      </p:sp>
      <p:sp>
        <p:nvSpPr>
          <p:cNvPr id="34817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solidFill>
            <a:srgbClr val="FFFFFF"/>
          </a:solidFill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4818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6120" y="4342256"/>
            <a:ext cx="5487359" cy="4114725"/>
          </a:xfrm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it-IT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35878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F7289553-8123-7F46-8D0E-B9B952505345}" type="slidenum">
              <a:rPr lang="it-IT"/>
              <a:pPr>
                <a:defRPr/>
              </a:pPr>
              <a:t>18</a:t>
            </a:fld>
            <a:endParaRPr lang="it-IT"/>
          </a:p>
        </p:txBody>
      </p:sp>
      <p:sp>
        <p:nvSpPr>
          <p:cNvPr id="35841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solidFill>
            <a:srgbClr val="FFFFFF"/>
          </a:solidFill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5842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6120" y="4342256"/>
            <a:ext cx="5487359" cy="4114725"/>
          </a:xfrm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it-IT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49290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FB09EB99-790F-5D44-A1E4-CAB5AEC25A99}" type="slidenum">
              <a:rPr lang="it-IT"/>
              <a:pPr>
                <a:defRPr/>
              </a:pPr>
              <a:t>19</a:t>
            </a:fld>
            <a:endParaRPr lang="it-IT"/>
          </a:p>
        </p:txBody>
      </p:sp>
      <p:sp>
        <p:nvSpPr>
          <p:cNvPr id="3686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solidFill>
            <a:srgbClr val="FFFFFF"/>
          </a:solidFill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6866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6120" y="4342256"/>
            <a:ext cx="5487359" cy="4114725"/>
          </a:xfrm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it-IT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07760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B74C340C-CD2E-504A-B01F-C3A18F37CF9E}" type="slidenum">
              <a:rPr lang="it-IT"/>
              <a:pPr>
                <a:defRPr/>
              </a:pPr>
              <a:t>20</a:t>
            </a:fld>
            <a:endParaRPr lang="it-IT"/>
          </a:p>
        </p:txBody>
      </p:sp>
      <p:sp>
        <p:nvSpPr>
          <p:cNvPr id="37889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solidFill>
            <a:srgbClr val="FFFFFF"/>
          </a:solidFill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789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6120" y="4342256"/>
            <a:ext cx="5487359" cy="4114725"/>
          </a:xfrm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it-IT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7877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F7C0E823-FC4F-9A46-85E4-748A86A7674B}" type="slidenum">
              <a:rPr lang="it-IT"/>
              <a:pPr>
                <a:defRPr/>
              </a:pPr>
              <a:t>21</a:t>
            </a:fld>
            <a:endParaRPr lang="it-IT"/>
          </a:p>
        </p:txBody>
      </p:sp>
      <p:sp>
        <p:nvSpPr>
          <p:cNvPr id="38913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solidFill>
            <a:srgbClr val="FFFFFF"/>
          </a:solidFill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8914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6120" y="4342256"/>
            <a:ext cx="5487359" cy="4114725"/>
          </a:xfrm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it-IT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75191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7A069D28-9B03-684A-8550-734322ACCB96}" type="slidenum">
              <a:rPr lang="it-IT"/>
              <a:pPr>
                <a:defRPr/>
              </a:pPr>
              <a:t>22</a:t>
            </a:fld>
            <a:endParaRPr lang="it-IT"/>
          </a:p>
        </p:txBody>
      </p:sp>
      <p:sp>
        <p:nvSpPr>
          <p:cNvPr id="39937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solidFill>
            <a:srgbClr val="FFFFFF"/>
          </a:solidFill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9938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6120" y="4342256"/>
            <a:ext cx="5487359" cy="4114725"/>
          </a:xfrm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it-IT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40415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FE1FFED1-312E-1140-88CD-DF283904CD95}" type="slidenum">
              <a:rPr lang="it-IT"/>
              <a:pPr>
                <a:defRPr/>
              </a:pPr>
              <a:t>23</a:t>
            </a:fld>
            <a:endParaRPr lang="it-IT"/>
          </a:p>
        </p:txBody>
      </p:sp>
      <p:sp>
        <p:nvSpPr>
          <p:cNvPr id="40961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solidFill>
            <a:srgbClr val="FFFFFF"/>
          </a:solidFill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0962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6120" y="4342256"/>
            <a:ext cx="5487359" cy="4114725"/>
          </a:xfrm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it-IT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51052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5459" y="959313"/>
            <a:ext cx="5760741" cy="2571891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5459" y="3531205"/>
            <a:ext cx="5760741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3/27/25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25459" y="329308"/>
            <a:ext cx="3392144" cy="309201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86200" y="131730"/>
            <a:ext cx="802005" cy="503578"/>
          </a:xfrm>
        </p:spPr>
        <p:txBody>
          <a:bodyPr/>
          <a:lstStyle/>
          <a:p>
            <a:fld id="{5744759D-0EFF-4FB2-9CCE-04E00944F0FE}" type="slidenum">
              <a:rPr lang="en-US" smtClean="0"/>
              <a:pPr/>
              <a:t>‹N›</a:t>
            </a:fld>
            <a:endParaRPr lang="en-US" dirty="0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23027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44D24-5464-0F4D-A1D2-9F315B12D67A}" type="datetimeFigureOut">
              <a:rPr lang="it-IT" smtClean="0"/>
              <a:pPr/>
              <a:t>27/03/25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D3A9B-7A68-F74E-BEE6-5A09CDDDE415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15" name="Picture 14" descr="RedHashing.emf"/>
          <p:cNvPicPr>
            <a:picLocks/>
          </p:cNvPicPr>
          <p:nvPr/>
        </p:nvPicPr>
        <p:blipFill rotWithShape="1"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3654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6447" y="796298"/>
            <a:ext cx="1103027" cy="466256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1910" y="796298"/>
            <a:ext cx="5301095" cy="4662565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44D24-5464-0F4D-A1D2-9F315B12D67A}" type="datetimeFigureOut">
              <a:rPr lang="it-IT" smtClean="0"/>
              <a:pPr/>
              <a:t>27/03/25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D3A9B-7A68-F74E-BEE6-5A09CDDDE415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6" r="59215" b="36435"/>
          <a:stretch/>
        </p:blipFill>
        <p:spPr>
          <a:xfrm rot="5400000">
            <a:off x="5605390" y="3050294"/>
            <a:ext cx="4663440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17471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olo e contenuto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 anchorCtr="0"/>
          <a:lstStyle/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4E9BD-8868-2E4B-AFCB-D2127AF9C6D5}" type="datetimeFigureOut">
              <a:rPr lang="it-IT" smtClean="0"/>
              <a:t>27/03/25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C7855-4A2F-A445-B903-A1307F0D4CA1}" type="slidenum">
              <a:rPr lang="it-IT" smtClean="0"/>
              <a:t>‹N›</a:t>
            </a:fld>
            <a:endParaRPr lang="it-IT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555017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BB229-18A9-9F43-AFC9-EA204B205A28}" type="datetimeFigureOut">
              <a:rPr lang="it-IT" smtClean="0"/>
              <a:t>27/03/25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F4BA9-9493-964F-9339-1F3271663C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8817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44D24-5464-0F4D-A1D2-9F315B12D67A}" type="datetimeFigureOut">
              <a:rPr lang="it-IT" smtClean="0"/>
              <a:pPr/>
              <a:t>27/03/25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D3A9B-7A68-F74E-BEE6-5A09CDDDE415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15" name="Picture 14" descr="RedHashing.emf"/>
          <p:cNvPicPr>
            <a:picLocks/>
          </p:cNvPicPr>
          <p:nvPr/>
        </p:nvPicPr>
        <p:blipFill rotWithShape="1"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11900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5459" y="1756130"/>
            <a:ext cx="5764142" cy="2050066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5460" y="3806196"/>
            <a:ext cx="5764142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E7B99-7C3F-4BC3-B7B8-7E1F8C620B24}" type="datetime1">
              <a:rPr lang="it-IT" smtClean="0"/>
              <a:pPr/>
              <a:t>27/03/25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25807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5459" y="959314"/>
            <a:ext cx="6564015" cy="104411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5459" y="2172548"/>
            <a:ext cx="3125871" cy="3278948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3822" y="2172548"/>
            <a:ext cx="3125652" cy="3278947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44D24-5464-0F4D-A1D2-9F315B12D67A}" type="datetimeFigureOut">
              <a:rPr lang="it-IT" smtClean="0"/>
              <a:pPr/>
              <a:t>27/03/25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D3A9B-7A68-F74E-BEE6-5A09CDDDE415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21076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652" y="959903"/>
            <a:ext cx="6571344" cy="10446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8131" y="2169094"/>
            <a:ext cx="312576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none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8131" y="2973815"/>
            <a:ext cx="3125766" cy="2491662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3822" y="2172548"/>
            <a:ext cx="31256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none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63822" y="2971035"/>
            <a:ext cx="3125652" cy="2484985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44D24-5464-0F4D-A1D2-9F315B12D67A}" type="datetimeFigureOut">
              <a:rPr lang="it-IT" smtClean="0"/>
              <a:pPr/>
              <a:t>27/03/25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D3A9B-7A68-F74E-BEE6-5A09CDDDE415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18" name="Picture 17" descr="RedHashing.emf"/>
          <p:cNvPicPr>
            <a:picLocks/>
          </p:cNvPicPr>
          <p:nvPr/>
        </p:nvPicPr>
        <p:blipFill rotWithShape="1"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6612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44D24-5464-0F4D-A1D2-9F315B12D67A}" type="datetimeFigureOut">
              <a:rPr lang="it-IT" smtClean="0"/>
              <a:pPr/>
              <a:t>27/03/25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D3A9B-7A68-F74E-BEE6-5A09CDDDE415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14" name="Picture 13" descr="RedHashing.emf"/>
          <p:cNvPicPr>
            <a:picLocks/>
          </p:cNvPicPr>
          <p:nvPr/>
        </p:nvPicPr>
        <p:blipFill rotWithShape="1"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26524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44D24-5464-0F4D-A1D2-9F315B12D67A}" type="datetimeFigureOut">
              <a:rPr lang="it-IT" smtClean="0"/>
              <a:pPr/>
              <a:t>27/03/25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D3A9B-7A68-F74E-BEE6-5A09CDDDE41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92523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041" y="959313"/>
            <a:ext cx="2425950" cy="224205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9877" y="960890"/>
            <a:ext cx="3828178" cy="4496910"/>
          </a:xfrm>
        </p:spPr>
        <p:txBody>
          <a:bodyPr anchor="ctr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4041" y="3205492"/>
            <a:ext cx="2427369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44D24-5464-0F4D-A1D2-9F315B12D67A}" type="datetimeFigureOut">
              <a:rPr lang="it-IT" smtClean="0"/>
              <a:pPr/>
              <a:t>27/03/25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‹N›</a:t>
            </a:fld>
            <a:endParaRPr lang="en-US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67483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996501" y="482171"/>
            <a:ext cx="3511387" cy="5149101"/>
            <a:chOff x="4996501" y="482171"/>
            <a:chExt cx="3511387" cy="5149101"/>
          </a:xfrm>
        </p:grpSpPr>
        <p:sp>
          <p:nvSpPr>
            <p:cNvPr id="14" name="Rectangle 13"/>
            <p:cNvSpPr/>
            <p:nvPr/>
          </p:nvSpPr>
          <p:spPr>
            <a:xfrm>
              <a:off x="4996501" y="482171"/>
              <a:ext cx="3511387" cy="5149101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5312152" y="812506"/>
              <a:ext cx="2883013" cy="4479361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2077" y="1129512"/>
            <a:ext cx="3386166" cy="1918487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31420" y="3057166"/>
            <a:ext cx="3390817" cy="2092568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24592" y="5469857"/>
            <a:ext cx="3393977" cy="320123"/>
          </a:xfrm>
        </p:spPr>
        <p:txBody>
          <a:bodyPr/>
          <a:lstStyle>
            <a:lvl1pPr algn="l">
              <a:defRPr/>
            </a:lvl1pPr>
          </a:lstStyle>
          <a:p>
            <a:fld id="{87244D24-5464-0F4D-A1D2-9F315B12D67A}" type="datetimeFigureOut">
              <a:rPr lang="it-IT" smtClean="0"/>
              <a:pPr/>
              <a:t>27/03/25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25459" y="318641"/>
            <a:ext cx="2601032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726491" y="131730"/>
            <a:ext cx="795746" cy="503578"/>
          </a:xfrm>
        </p:spPr>
        <p:txBody>
          <a:bodyPr/>
          <a:lstStyle/>
          <a:p>
            <a:fld id="{A28D3A9B-7A68-F74E-BEE6-5A09CDDDE415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22" name="Picture 21" descr="RedHashing.emf"/>
          <p:cNvPicPr>
            <a:picLocks/>
          </p:cNvPicPr>
          <p:nvPr/>
        </p:nvPicPr>
        <p:blipFill rotWithShape="1"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6" r="70363" b="36435"/>
          <a:stretch/>
        </p:blipFill>
        <p:spPr>
          <a:xfrm>
            <a:off x="1125460" y="643464"/>
            <a:ext cx="339242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53832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562"/>
          <a:stretch/>
        </p:blipFill>
        <p:spPr>
          <a:xfrm>
            <a:off x="0" y="6119854"/>
            <a:ext cx="9144000" cy="74295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468769"/>
            <a:ext cx="9144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3" name="Straight Connector 12"/>
          <p:cNvCxnSpPr/>
          <p:nvPr/>
        </p:nvCxnSpPr>
        <p:spPr>
          <a:xfrm>
            <a:off x="0" y="6121005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28684" y="956172"/>
            <a:ext cx="6571343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8684" y="2167385"/>
            <a:ext cx="6571343" cy="32886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21309" y="330371"/>
            <a:ext cx="2368292" cy="3049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244D24-5464-0F4D-A1D2-9F315B12D67A}" type="datetimeFigureOut">
              <a:rPr lang="it-IT" smtClean="0"/>
              <a:pPr/>
              <a:t>27/03/25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8684" y="329308"/>
            <a:ext cx="3388498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93728" y="131730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A28D3A9B-7A68-F74E-BEE6-5A09CDDDE41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68696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129" r:id="rId1"/>
    <p:sldLayoutId id="2147486130" r:id="rId2"/>
    <p:sldLayoutId id="2147486131" r:id="rId3"/>
    <p:sldLayoutId id="2147486132" r:id="rId4"/>
    <p:sldLayoutId id="2147486133" r:id="rId5"/>
    <p:sldLayoutId id="2147486134" r:id="rId6"/>
    <p:sldLayoutId id="2147486135" r:id="rId7"/>
    <p:sldLayoutId id="2147486136" r:id="rId8"/>
    <p:sldLayoutId id="2147486137" r:id="rId9"/>
    <p:sldLayoutId id="2147486138" r:id="rId10"/>
    <p:sldLayoutId id="2147486139" r:id="rId11"/>
    <p:sldLayoutId id="2147486140" r:id="rId12"/>
    <p:sldLayoutId id="2147486141" r:id="rId13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onlinelibrary.wiley.com/authored-by/Van+Houtum/Henk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onlinelibrary.wiley.com/authored-by/Van+Naerssen/Ton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6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hyperlink" Target="https://www.youtube.com/watch?v=2jGcRPJZe5o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6870151-9189-4C3A-8379-EF3D95827A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Un gruppo di figure stilizzate di legno colorate">
            <a:extLst>
              <a:ext uri="{FF2B5EF4-FFF2-40B4-BE49-F238E27FC236}">
                <a16:creationId xmlns:a16="http://schemas.microsoft.com/office/drawing/2014/main" id="{D842F30C-9FBD-42D0-ABA7-36123CD9CD3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8" y="10"/>
            <a:ext cx="9143772" cy="6857990"/>
          </a:xfrm>
          <a:prstGeom prst="rect">
            <a:avLst/>
          </a:prstGeom>
        </p:spPr>
      </p:pic>
      <p:sp>
        <p:nvSpPr>
          <p:cNvPr id="11" name="Slide Number Placeholder 7">
            <a:extLst>
              <a:ext uri="{FF2B5EF4-FFF2-40B4-BE49-F238E27FC236}">
                <a16:creationId xmlns:a16="http://schemas.microsoft.com/office/drawing/2014/main" id="{123EA69C-102A-4DD0-9547-05DCD271D1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34225" y="443732"/>
            <a:ext cx="608265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r" defTabSz="457200" rtl="0" eaLnBrk="1" latinLnBrk="0" hangingPunct="1"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3" name="Footer Placeholder 6">
            <a:extLst>
              <a:ext uri="{FF2B5EF4-FFF2-40B4-BE49-F238E27FC236}">
                <a16:creationId xmlns:a16="http://schemas.microsoft.com/office/drawing/2014/main" id="{6A862265-5CA3-4C40-8582-7534C3B03C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32477" y="540921"/>
            <a:ext cx="37304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00EF80B-0391-4082-9AF5-F15B091B4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93800"/>
            <a:ext cx="9144000" cy="5664199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87000"/>
                  <a:alpha val="4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47703" y="1193800"/>
            <a:ext cx="2394787" cy="4699000"/>
          </a:xfrm>
        </p:spPr>
        <p:txBody>
          <a:bodyPr anchor="ctr">
            <a:normAutofit/>
          </a:bodyPr>
          <a:lstStyle/>
          <a:p>
            <a:r>
              <a:rPr lang="it-IT" dirty="0"/>
              <a:t>Frontiere e confini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33AC32D-5F44-45F7-A0BD-7C11A86BE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1600200"/>
            <a:ext cx="0" cy="3657600"/>
          </a:xfrm>
          <a:prstGeom prst="line">
            <a:avLst/>
          </a:prstGeom>
          <a:ln w="317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732476" y="767255"/>
            <a:ext cx="4770387" cy="5125545"/>
          </a:xfrm>
        </p:spPr>
        <p:txBody>
          <a:bodyPr anchor="ctr">
            <a:normAutofit fontScale="925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it-IT" sz="1900" b="1" dirty="0">
                <a:latin typeface="Arial" panose="020B0604020202020204" pitchFamily="34" charset="0"/>
                <a:cs typeface="Arial" panose="020B0604020202020204" pitchFamily="34" charset="0"/>
              </a:rPr>
              <a:t>PROCESSI DI B/ORDERING /OTHERING</a:t>
            </a:r>
            <a:endParaRPr lang="it-IT" sz="1600" b="1" dirty="0"/>
          </a:p>
          <a:p>
            <a:r>
              <a:rPr lang="it-IT" sz="16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(Henk Van Houtum</a:t>
            </a:r>
            <a:r>
              <a:rPr lang="it-IT" sz="1600" dirty="0"/>
              <a:t>, </a:t>
            </a:r>
            <a:r>
              <a:rPr lang="it-IT" sz="16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Ton Van Naerssen</a:t>
            </a:r>
            <a:r>
              <a:rPr lang="it-IT" sz="1600" dirty="0"/>
              <a:t> 2002)</a:t>
            </a:r>
          </a:p>
          <a:p>
            <a:pPr marL="0" indent="0">
              <a:lnSpc>
                <a:spcPct val="110000"/>
              </a:lnSpc>
              <a:buNone/>
            </a:pPr>
            <a:endParaRPr lang="it-IT" sz="1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endParaRPr lang="it-IT" sz="1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it-IT" sz="1900" cap="none" dirty="0">
                <a:latin typeface="Arial" panose="020B0604020202020204" pitchFamily="34" charset="0"/>
                <a:cs typeface="Arial" panose="020B0604020202020204" pitchFamily="34" charset="0"/>
              </a:rPr>
              <a:t>Le migrazioni mettono in discussione i confini nazionali, ma continuano a esserne regolate</a:t>
            </a:r>
          </a:p>
          <a:p>
            <a:pPr>
              <a:lnSpc>
                <a:spcPct val="110000"/>
              </a:lnSpc>
            </a:pPr>
            <a:r>
              <a:rPr lang="it-IT" sz="1900" cap="none" dirty="0">
                <a:latin typeface="Arial" panose="020B0604020202020204" pitchFamily="34" charset="0"/>
                <a:cs typeface="Arial" panose="020B0604020202020204" pitchFamily="34" charset="0"/>
              </a:rPr>
              <a:t>Nazionalismo metodologico</a:t>
            </a:r>
          </a:p>
          <a:p>
            <a:pPr>
              <a:lnSpc>
                <a:spcPct val="110000"/>
              </a:lnSpc>
            </a:pPr>
            <a:r>
              <a:rPr lang="it-IT" sz="1900" cap="none" dirty="0">
                <a:latin typeface="Arial" panose="020B0604020202020204" pitchFamily="34" charset="0"/>
                <a:cs typeface="Arial" panose="020B0604020202020204" pitchFamily="34" charset="0"/>
              </a:rPr>
              <a:t>Sistemi di inclusione differenziale e ‘</a:t>
            </a:r>
            <a:r>
              <a:rPr lang="it-IT" sz="1900" cap="none" dirty="0" err="1">
                <a:latin typeface="Arial" panose="020B0604020202020204" pitchFamily="34" charset="0"/>
                <a:cs typeface="Arial" panose="020B0604020202020204" pitchFamily="34" charset="0"/>
              </a:rPr>
              <a:t>razzializzazione</a:t>
            </a:r>
            <a:r>
              <a:rPr lang="it-IT" sz="1900" cap="none" dirty="0">
                <a:latin typeface="Arial" panose="020B0604020202020204" pitchFamily="34" charset="0"/>
                <a:cs typeface="Arial" panose="020B0604020202020204" pitchFamily="34" charset="0"/>
              </a:rPr>
              <a:t>’ degli immigrati </a:t>
            </a:r>
          </a:p>
          <a:p>
            <a:pPr>
              <a:lnSpc>
                <a:spcPct val="110000"/>
              </a:lnSpc>
            </a:pPr>
            <a:r>
              <a:rPr lang="it-IT" sz="1900" cap="none" dirty="0">
                <a:latin typeface="Arial" panose="020B0604020202020204" pitchFamily="34" charset="0"/>
                <a:cs typeface="Arial" panose="020B0604020202020204" pitchFamily="34" charset="0"/>
              </a:rPr>
              <a:t>Ripensare la governance globale (cittadinanza, lavoro, spazio, mobilità ecc.)</a:t>
            </a:r>
          </a:p>
          <a:p>
            <a:pPr>
              <a:lnSpc>
                <a:spcPct val="110000"/>
              </a:lnSpc>
              <a:buNone/>
            </a:pPr>
            <a:r>
              <a:rPr lang="it-IT" sz="1900" dirty="0"/>
              <a:t> </a:t>
            </a:r>
          </a:p>
          <a:p>
            <a:pPr>
              <a:lnSpc>
                <a:spcPct val="110000"/>
              </a:lnSpc>
            </a:pPr>
            <a:endParaRPr lang="it-IT" sz="1900" dirty="0"/>
          </a:p>
        </p:txBody>
      </p:sp>
      <p:sp>
        <p:nvSpPr>
          <p:cNvPr id="19" name="Date Placeholder 1">
            <a:extLst>
              <a:ext uri="{FF2B5EF4-FFF2-40B4-BE49-F238E27FC236}">
                <a16:creationId xmlns:a16="http://schemas.microsoft.com/office/drawing/2014/main" id="{3FBF03E8-C602-4192-9C52-F84B29FDCC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2421" y="6007878"/>
            <a:ext cx="2625537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2456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Segnaposto contenuto 5">
            <a:extLst>
              <a:ext uri="{FF2B5EF4-FFF2-40B4-BE49-F238E27FC236}">
                <a16:creationId xmlns:a16="http://schemas.microsoft.com/office/drawing/2014/main" id="{98EC9DBD-E811-BD83-45A7-21D6282223D3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682031405"/>
              </p:ext>
            </p:extLst>
          </p:nvPr>
        </p:nvGraphicFramePr>
        <p:xfrm>
          <a:off x="6526924" y="252029"/>
          <a:ext cx="2617076" cy="5853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Immagine 2">
            <a:extLst>
              <a:ext uri="{FF2B5EF4-FFF2-40B4-BE49-F238E27FC236}">
                <a16:creationId xmlns:a16="http://schemas.microsoft.com/office/drawing/2014/main" id="{A89CEDF9-5AD9-D913-186F-41CBA5DC61C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502443"/>
            <a:ext cx="6391083" cy="5853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8202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77F77DBD-54EE-98E6-7A47-8541DBD8BB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534" y="577417"/>
            <a:ext cx="4742637" cy="503186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5281F7FA-CAEB-97F5-D57E-47CD76882D9D}"/>
              </a:ext>
            </a:extLst>
          </p:cNvPr>
          <p:cNvSpPr txBox="1"/>
          <p:nvPr/>
        </p:nvSpPr>
        <p:spPr>
          <a:xfrm>
            <a:off x="5801710" y="882869"/>
            <a:ext cx="27852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TRANSIT MIGRATION</a:t>
            </a:r>
          </a:p>
          <a:p>
            <a:endParaRPr lang="it-IT" dirty="0"/>
          </a:p>
        </p:txBody>
      </p:sp>
      <p:pic>
        <p:nvPicPr>
          <p:cNvPr id="3076" name="Picture 4" descr="Transit Migration in Europe : Duvell, Frank, Molodikova, Irina, Collyer,  Michael: Amazon.it: Libri">
            <a:extLst>
              <a:ext uri="{FF2B5EF4-FFF2-40B4-BE49-F238E27FC236}">
                <a16:creationId xmlns:a16="http://schemas.microsoft.com/office/drawing/2014/main" id="{BDA5068B-CF4A-BB6D-9E26-DF2FD3538D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082" y="1488927"/>
            <a:ext cx="2534746" cy="3774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2408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file-20181009-72124-1t0ecs.png">
            <a:extLst>
              <a:ext uri="{FF2B5EF4-FFF2-40B4-BE49-F238E27FC236}">
                <a16:creationId xmlns:a16="http://schemas.microsoft.com/office/drawing/2014/main" id="{AFFED562-2E60-558C-9EAB-5BA3801E5D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955" y="2098687"/>
            <a:ext cx="8178799" cy="3803141"/>
          </a:xfrm>
          <a:prstGeom prst="rect">
            <a:avLst/>
          </a:prstGeom>
        </p:spPr>
      </p:pic>
      <p:sp>
        <p:nvSpPr>
          <p:cNvPr id="3" name="Titolo 2">
            <a:extLst>
              <a:ext uri="{FF2B5EF4-FFF2-40B4-BE49-F238E27FC236}">
                <a16:creationId xmlns:a16="http://schemas.microsoft.com/office/drawing/2014/main" id="{538CA3A0-0559-1CB4-8771-C37427F05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dirty="0" err="1"/>
              <a:t>Campization</a:t>
            </a:r>
            <a:r>
              <a:rPr lang="it-IT" dirty="0"/>
              <a:t> </a:t>
            </a:r>
            <a:br>
              <a:rPr lang="it-IT" dirty="0"/>
            </a:br>
            <a:r>
              <a:rPr lang="it-IT" sz="1300" dirty="0" err="1"/>
              <a:t>Kreichauf</a:t>
            </a:r>
            <a:r>
              <a:rPr lang="it-IT" sz="1300" dirty="0"/>
              <a:t>, </a:t>
            </a:r>
            <a:r>
              <a:rPr lang="it-IT" sz="1300" dirty="0" err="1"/>
              <a:t>R</a:t>
            </a:r>
            <a:r>
              <a:rPr lang="it-IT" sz="1300" dirty="0"/>
              <a:t>. </a:t>
            </a:r>
            <a:r>
              <a:rPr lang="it-IT" sz="1300" i="1" dirty="0"/>
              <a:t>From </a:t>
            </a:r>
            <a:r>
              <a:rPr lang="it-IT" sz="1300" i="1" dirty="0" err="1"/>
              <a:t>forced</a:t>
            </a:r>
            <a:r>
              <a:rPr lang="it-IT" sz="1300" i="1" dirty="0"/>
              <a:t> </a:t>
            </a:r>
            <a:r>
              <a:rPr lang="it-IT" sz="1300" i="1" dirty="0" err="1"/>
              <a:t>migration</a:t>
            </a:r>
            <a:r>
              <a:rPr lang="it-IT" sz="1300" i="1" dirty="0"/>
              <a:t> to </a:t>
            </a:r>
            <a:r>
              <a:rPr lang="it-IT" sz="1300" i="1" dirty="0" err="1"/>
              <a:t>forced</a:t>
            </a:r>
            <a:r>
              <a:rPr lang="it-IT" sz="1300" i="1" dirty="0"/>
              <a:t> </a:t>
            </a:r>
            <a:r>
              <a:rPr lang="it-IT" sz="1300" i="1" dirty="0" err="1"/>
              <a:t>arrival</a:t>
            </a:r>
            <a:r>
              <a:rPr lang="it-IT" sz="1300" i="1" dirty="0"/>
              <a:t>: the </a:t>
            </a:r>
            <a:r>
              <a:rPr lang="it-IT" sz="1300" i="1" dirty="0" err="1"/>
              <a:t>campization</a:t>
            </a:r>
            <a:r>
              <a:rPr lang="it-IT" sz="1300" i="1" dirty="0"/>
              <a:t> of </a:t>
            </a:r>
            <a:r>
              <a:rPr lang="it-IT" sz="1300" i="1" dirty="0" err="1"/>
              <a:t>refugee</a:t>
            </a:r>
            <a:r>
              <a:rPr lang="it-IT" sz="1300" i="1" dirty="0"/>
              <a:t> </a:t>
            </a:r>
            <a:r>
              <a:rPr lang="it-IT" sz="1300" i="1" dirty="0" err="1"/>
              <a:t>accommodation</a:t>
            </a:r>
            <a:r>
              <a:rPr lang="it-IT" sz="1300" i="1" dirty="0"/>
              <a:t> in </a:t>
            </a:r>
            <a:r>
              <a:rPr lang="it-IT" sz="1300" i="1" dirty="0" err="1"/>
              <a:t>European</a:t>
            </a:r>
            <a:r>
              <a:rPr lang="it-IT" sz="1300" i="1" dirty="0"/>
              <a:t> cities</a:t>
            </a:r>
            <a:r>
              <a:rPr lang="it-IT" sz="1300" dirty="0"/>
              <a:t>. </a:t>
            </a:r>
            <a:r>
              <a:rPr lang="it-IT" sz="1300" i="1" dirty="0"/>
              <a:t>CMS</a:t>
            </a:r>
            <a:r>
              <a:rPr lang="it-IT" sz="1300" dirty="0"/>
              <a:t> </a:t>
            </a:r>
            <a:r>
              <a:rPr lang="it-IT" sz="1300" b="1" dirty="0"/>
              <a:t>6</a:t>
            </a:r>
            <a:r>
              <a:rPr lang="it-IT" sz="1300" dirty="0"/>
              <a:t>, 7 (2018). </a:t>
            </a:r>
          </a:p>
        </p:txBody>
      </p:sp>
    </p:spTree>
    <p:extLst>
      <p:ext uri="{BB962C8B-B14F-4D97-AF65-F5344CB8AC3E}">
        <p14:creationId xmlns:p14="http://schemas.microsoft.com/office/powerpoint/2010/main" val="3977835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it-IT">
              <a:ea typeface="+mj-ea"/>
              <a:cs typeface="+mj-cs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5334000"/>
            <a:ext cx="8229600" cy="949325"/>
          </a:xfrm>
        </p:spPr>
        <p:txBody>
          <a:bodyPr/>
          <a:lstStyle/>
          <a:p>
            <a:pPr eaLnBrk="1" hangingPunct="1">
              <a:buFont typeface="Wingdings" charset="2"/>
              <a:buNone/>
              <a:defRPr/>
            </a:pPr>
            <a:endParaRPr lang="it-IT" sz="2800" dirty="0">
              <a:ea typeface="+mn-ea"/>
              <a:cs typeface="+mn-cs"/>
            </a:endParaRPr>
          </a:p>
        </p:txBody>
      </p:sp>
      <p:pic>
        <p:nvPicPr>
          <p:cNvPr id="15364" name="Picture 4" descr="border-2001-11-7031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849"/>
            <a:ext cx="9029700" cy="6142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asellaDiTesto 1"/>
          <p:cNvSpPr txBox="1"/>
          <p:nvPr/>
        </p:nvSpPr>
        <p:spPr>
          <a:xfrm>
            <a:off x="685800" y="6280075"/>
            <a:ext cx="7351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INCLUSIONE DIFFERENZIALE (De Genova; Mezzadra; </a:t>
            </a:r>
            <a:r>
              <a:rPr lang="it-IT" dirty="0" err="1">
                <a:solidFill>
                  <a:schemeClr val="bg1"/>
                </a:solidFill>
              </a:rPr>
              <a:t>Fassin</a:t>
            </a:r>
            <a:r>
              <a:rPr lang="it-IT" dirty="0">
                <a:solidFill>
                  <a:schemeClr val="bg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90597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  <a:lumMod val="108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2" name="Picture 8201">
            <a:extLst>
              <a:ext uri="{FF2B5EF4-FFF2-40B4-BE49-F238E27FC236}">
                <a16:creationId xmlns:a16="http://schemas.microsoft.com/office/drawing/2014/main" id="{BF7680B5-1A78-4401-BA9A-78832F0FD9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19336"/>
            <a:ext cx="9144000" cy="742950"/>
          </a:xfrm>
          <a:prstGeom prst="rect">
            <a:avLst/>
          </a:prstGeom>
        </p:spPr>
      </p:pic>
      <p:sp>
        <p:nvSpPr>
          <p:cNvPr id="8204" name="Rectangle 8203">
            <a:extLst>
              <a:ext uri="{FF2B5EF4-FFF2-40B4-BE49-F238E27FC236}">
                <a16:creationId xmlns:a16="http://schemas.microsoft.com/office/drawing/2014/main" id="{50F21DC9-D0AC-495C-8CC8-D5DDF8C11C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68769"/>
            <a:ext cx="9144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cxnSp>
        <p:nvCxnSpPr>
          <p:cNvPr id="8206" name="Straight Connector 8205">
            <a:extLst>
              <a:ext uri="{FF2B5EF4-FFF2-40B4-BE49-F238E27FC236}">
                <a16:creationId xmlns:a16="http://schemas.microsoft.com/office/drawing/2014/main" id="{A26B82D7-D05B-412B-9A0D-6430BCD11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1269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08" name="Picture 8207">
            <a:extLst>
              <a:ext uri="{FF2B5EF4-FFF2-40B4-BE49-F238E27FC236}">
                <a16:creationId xmlns:a16="http://schemas.microsoft.com/office/drawing/2014/main" id="{1E1838EA-1FA2-4DC4-B182-B8D2C57E74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844095" y="643464"/>
            <a:ext cx="7207758" cy="155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9335"/>
          <a:stretch/>
        </p:blipFill>
        <p:spPr bwMode="auto">
          <a:xfrm>
            <a:off x="1" y="10"/>
            <a:ext cx="914377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 t="2954" b="2954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8210" name="Rectangle 8209">
            <a:extLst>
              <a:ext uri="{FF2B5EF4-FFF2-40B4-BE49-F238E27FC236}">
                <a16:creationId xmlns:a16="http://schemas.microsoft.com/office/drawing/2014/main" id="{8324065E-E64E-484D-84AE-BB73D056C9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82" y="3064931"/>
            <a:ext cx="6219780" cy="2488568"/>
          </a:xfrm>
          <a:prstGeom prst="rect">
            <a:avLst/>
          </a:prstGeom>
          <a:solidFill>
            <a:srgbClr val="000001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93" name="Text Box 1"/>
          <p:cNvSpPr txBox="1">
            <a:spLocks noChangeArrowheads="1"/>
          </p:cNvSpPr>
          <p:nvPr/>
        </p:nvSpPr>
        <p:spPr bwMode="auto">
          <a:xfrm>
            <a:off x="975394" y="3546341"/>
            <a:ext cx="5121783" cy="111262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lIns="91440" tIns="45720" rIns="91440" bIns="0" rtlCol="0" anchor="b">
            <a:norm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defRPr/>
            </a:pPr>
            <a:r>
              <a:rPr lang="en-US" sz="3800" b="0" i="0">
                <a:solidFill>
                  <a:srgbClr val="FFFFFE"/>
                </a:solidFill>
                <a:latin typeface="+mj-lt"/>
                <a:ea typeface="+mj-ea"/>
                <a:cs typeface="+mj-cs"/>
              </a:rPr>
              <a:t>Confini europei</a:t>
            </a:r>
            <a:br>
              <a:rPr lang="en-US" sz="3800" b="0" i="0">
                <a:solidFill>
                  <a:srgbClr val="FFFFFE"/>
                </a:solidFill>
                <a:latin typeface="+mj-lt"/>
                <a:ea typeface="+mj-ea"/>
                <a:cs typeface="+mj-cs"/>
              </a:rPr>
            </a:br>
            <a:r>
              <a:rPr lang="en-US" sz="3800" b="0" i="0">
                <a:solidFill>
                  <a:srgbClr val="FFFFFE"/>
                </a:solidFill>
                <a:latin typeface="+mj-lt"/>
                <a:ea typeface="+mj-ea"/>
                <a:cs typeface="+mj-cs"/>
              </a:rPr>
              <a:t>Crisi migratoria? 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975393" y="4669144"/>
            <a:ext cx="5121783" cy="71652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lIns="91440" tIns="91440" rIns="91440" bIns="91440" rtlCol="0">
            <a:norm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r" defTabSz="91440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defRPr/>
            </a:pPr>
            <a:fld id="{BED656A0-0D1E-7443-9024-9F08396B1E6E}" type="slidenum">
              <a:rPr lang="en-US" sz="1400" b="0" i="0">
                <a:solidFill>
                  <a:srgbClr val="FFFFFE"/>
                </a:solidFill>
                <a:latin typeface="+mn-lt"/>
                <a:ea typeface="+mn-ea"/>
                <a:cs typeface="+mn-cs"/>
              </a:rPr>
              <a:pPr algn="r" defTabSz="914400">
                <a:lnSpc>
                  <a:spcPct val="120000"/>
                </a:lnSpc>
                <a:spcBef>
                  <a:spcPts val="1000"/>
                </a:spcBef>
                <a:buClr>
                  <a:schemeClr val="accent1"/>
                </a:buClr>
                <a:buSzPct val="100000"/>
                <a:defRPr/>
              </a:pPr>
              <a:t>14</a:t>
            </a:fld>
            <a:endParaRPr lang="en-US" sz="1400" b="0" i="0">
              <a:solidFill>
                <a:srgbClr val="FFFFFE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8212" name="Picture 8211">
            <a:extLst>
              <a:ext uri="{FF2B5EF4-FFF2-40B4-BE49-F238E27FC236}">
                <a16:creationId xmlns:a16="http://schemas.microsoft.com/office/drawing/2014/main" id="{4B0E1570-C6E8-49B6-A377-07EB44A36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t="474" r="40448" b="36564"/>
          <a:stretch/>
        </p:blipFill>
        <p:spPr>
          <a:xfrm>
            <a:off x="994824" y="3227912"/>
            <a:ext cx="5102352" cy="155448"/>
          </a:xfrm>
          <a:prstGeom prst="rect">
            <a:avLst/>
          </a:prstGeom>
          <a:noFill/>
          <a:ln>
            <a:noFill/>
          </a:ln>
        </p:spPr>
      </p:pic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it-IT"/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8457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040618_stop-152303171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615" y="1114030"/>
            <a:ext cx="6557088" cy="3280887"/>
          </a:xfrm>
          <a:prstGeom prst="rect">
            <a:avLst/>
          </a:prstGeom>
        </p:spPr>
      </p:pic>
      <p:pic>
        <p:nvPicPr>
          <p:cNvPr id="6146" name="Picture 2" descr="Provincializzare l'Europa - Dipesh Chakrabarty - Libro - Meltemi -  Biblioteca | IBS">
            <a:extLst>
              <a:ext uri="{FF2B5EF4-FFF2-40B4-BE49-F238E27FC236}">
                <a16:creationId xmlns:a16="http://schemas.microsoft.com/office/drawing/2014/main" id="{26DA69B9-A38A-D15E-AB2E-67E1D2A550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500" y="3403600"/>
            <a:ext cx="2349500" cy="345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14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1"/>
          <p:cNvSpPr txBox="1">
            <a:spLocks noChangeArrowheads="1"/>
          </p:cNvSpPr>
          <p:nvPr/>
        </p:nvSpPr>
        <p:spPr bwMode="auto">
          <a:xfrm>
            <a:off x="720725" y="296863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it-IT" sz="3600" b="0" i="0" dirty="0">
                <a:latin typeface="Eurostile" charset="0"/>
                <a:cs typeface="Eurostile" charset="0"/>
              </a:rPr>
              <a:t>Emergenza straordinaria ?</a:t>
            </a:r>
            <a:br>
              <a:rPr lang="it-IT" sz="3600" b="0" i="0" dirty="0">
                <a:latin typeface="Eurostile" charset="0"/>
                <a:cs typeface="Eurostile" charset="0"/>
              </a:rPr>
            </a:br>
            <a:endParaRPr lang="it-IT" sz="3600" b="0" i="0" dirty="0">
              <a:solidFill>
                <a:srgbClr val="336633"/>
              </a:solidFill>
              <a:latin typeface="Eurostile" charset="0"/>
              <a:cs typeface="Eurostile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 l="2779" r="2779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it-IT"/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it-IT"/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r" eaLnBrk="1" hangingPunct="1">
              <a:buClrTx/>
              <a:buFontTx/>
              <a:buNone/>
              <a:defRPr/>
            </a:pPr>
            <a:fld id="{BF88F90D-C1C7-2844-AF9A-ADDD9923544C}" type="slidenum">
              <a:rPr lang="it-IT" sz="1400" b="0" i="0" smtClean="0"/>
              <a:pPr algn="r" eaLnBrk="1" hangingPunct="1">
                <a:buClrTx/>
                <a:buFontTx/>
                <a:buNone/>
                <a:defRPr/>
              </a:pPr>
              <a:t>16</a:t>
            </a:fld>
            <a:endParaRPr lang="it-IT" sz="1400" b="0" i="0"/>
          </a:p>
        </p:txBody>
      </p:sp>
    </p:spTree>
    <p:extLst>
      <p:ext uri="{BB962C8B-B14F-4D97-AF65-F5344CB8AC3E}">
        <p14:creationId xmlns:p14="http://schemas.microsoft.com/office/powerpoint/2010/main" val="1709352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Box 1"/>
          <p:cNvSpPr txBox="1">
            <a:spLocks noChangeArrowheads="1"/>
          </p:cNvSpPr>
          <p:nvPr/>
        </p:nvSpPr>
        <p:spPr bwMode="auto">
          <a:xfrm>
            <a:off x="696913" y="301625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it-IT" sz="3600" b="0" i="0" dirty="0">
                <a:latin typeface="Eurostile" charset="0"/>
                <a:cs typeface="Eurostile" charset="0"/>
              </a:rPr>
              <a:t>Militarizzazione</a:t>
            </a:r>
            <a:br>
              <a:rPr lang="it-IT" sz="3600" b="0" i="0" dirty="0">
                <a:latin typeface="Eurostile" charset="0"/>
                <a:cs typeface="Eurostile" charset="0"/>
              </a:rPr>
            </a:br>
            <a:endParaRPr lang="it-IT" sz="3600" b="0" i="0" dirty="0">
              <a:solidFill>
                <a:srgbClr val="336633"/>
              </a:solidFill>
              <a:latin typeface="Eurostile" charset="0"/>
              <a:cs typeface="Eurostile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1981200"/>
            <a:ext cx="7223125" cy="3824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 t="10297" b="10297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it-IT"/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it-IT"/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r" eaLnBrk="1" hangingPunct="1">
              <a:buClrTx/>
              <a:buFontTx/>
              <a:buNone/>
              <a:defRPr/>
            </a:pPr>
            <a:fld id="{D9C22949-8F6D-1548-80C3-517A7C6C04D5}" type="slidenum">
              <a:rPr lang="it-IT" sz="1400" b="0" i="0" smtClean="0"/>
              <a:pPr algn="r" eaLnBrk="1" hangingPunct="1">
                <a:buClrTx/>
                <a:buFontTx/>
                <a:buNone/>
                <a:defRPr/>
              </a:pPr>
              <a:t>17</a:t>
            </a:fld>
            <a:endParaRPr lang="it-IT" sz="1400" b="0" i="0"/>
          </a:p>
        </p:txBody>
      </p:sp>
    </p:spTree>
    <p:extLst>
      <p:ext uri="{BB962C8B-B14F-4D97-AF65-F5344CB8AC3E}">
        <p14:creationId xmlns:p14="http://schemas.microsoft.com/office/powerpoint/2010/main" val="549437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 Box 1"/>
          <p:cNvSpPr txBox="1"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it-IT" sz="3600" b="0" i="0" dirty="0">
                <a:latin typeface="Eurostile" charset="0"/>
                <a:cs typeface="Eurostile" charset="0"/>
              </a:rPr>
              <a:t>Allarme invasione</a:t>
            </a:r>
            <a:br>
              <a:rPr lang="it-IT" sz="3600" b="0" i="0" dirty="0">
                <a:latin typeface="Eurostile" charset="0"/>
                <a:cs typeface="Eurostile" charset="0"/>
              </a:rPr>
            </a:br>
            <a:br>
              <a:rPr lang="it-IT" sz="3600" b="0" i="0" dirty="0">
                <a:solidFill>
                  <a:srgbClr val="336633"/>
                </a:solidFill>
                <a:latin typeface="Eurostile" charset="0"/>
                <a:cs typeface="Eurostile" charset="0"/>
              </a:rPr>
            </a:br>
            <a:endParaRPr lang="it-IT" sz="3600" b="0" i="0" dirty="0">
              <a:solidFill>
                <a:srgbClr val="336633"/>
              </a:solidFill>
              <a:latin typeface="Eurostile" charset="0"/>
              <a:cs typeface="Eurostile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 t="2942" b="2942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it-IT"/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it-IT"/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r" eaLnBrk="1" hangingPunct="1">
              <a:buClrTx/>
              <a:buFontTx/>
              <a:buNone/>
              <a:defRPr/>
            </a:pPr>
            <a:fld id="{6D494B6B-6A28-7646-9EEC-6620FDBF33B0}" type="slidenum">
              <a:rPr lang="it-IT" sz="1400" b="0" i="0" smtClean="0"/>
              <a:pPr algn="r" eaLnBrk="1" hangingPunct="1">
                <a:buClrTx/>
                <a:buFontTx/>
                <a:buNone/>
                <a:defRPr/>
              </a:pPr>
              <a:t>18</a:t>
            </a:fld>
            <a:endParaRPr lang="it-IT" sz="1400" b="0" i="0"/>
          </a:p>
        </p:txBody>
      </p:sp>
    </p:spTree>
    <p:extLst>
      <p:ext uri="{BB962C8B-B14F-4D97-AF65-F5344CB8AC3E}">
        <p14:creationId xmlns:p14="http://schemas.microsoft.com/office/powerpoint/2010/main" val="4271666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it-IT" sz="3600" b="0" i="0" dirty="0">
                <a:latin typeface="Eurostile" charset="0"/>
                <a:cs typeface="Eurostile" charset="0"/>
              </a:rPr>
              <a:t>Spettacolarizzazione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 t="2960" b="2960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it-IT"/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it-IT"/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r" eaLnBrk="1" hangingPunct="1">
              <a:buClrTx/>
              <a:buFontTx/>
              <a:buNone/>
              <a:defRPr/>
            </a:pPr>
            <a:fld id="{1D5AEDF2-0857-A049-9F14-0EF78B13ABF6}" type="slidenum">
              <a:rPr lang="it-IT" sz="1400" b="0" i="0" smtClean="0"/>
              <a:pPr algn="r" eaLnBrk="1" hangingPunct="1">
                <a:buClrTx/>
                <a:buFontTx/>
                <a:buNone/>
                <a:defRPr/>
              </a:pPr>
              <a:t>19</a:t>
            </a:fld>
            <a:endParaRPr lang="it-IT" sz="1400" b="0" i="0"/>
          </a:p>
        </p:txBody>
      </p:sp>
    </p:spTree>
    <p:extLst>
      <p:ext uri="{BB962C8B-B14F-4D97-AF65-F5344CB8AC3E}">
        <p14:creationId xmlns:p14="http://schemas.microsoft.com/office/powerpoint/2010/main" val="290940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73163" y="168275"/>
            <a:ext cx="7970837" cy="1431925"/>
          </a:xfrm>
        </p:spPr>
        <p:txBody>
          <a:bodyPr>
            <a:normAutofit fontScale="90000"/>
          </a:bodyPr>
          <a:lstStyle/>
          <a:p>
            <a:r>
              <a:rPr lang="it-IT" dirty="0">
                <a:ea typeface="ＭＳ Ｐゴシック" charset="0"/>
                <a:cs typeface="ＭＳ Ｐゴシック" charset="0"/>
                <a:sym typeface="Symbol" charset="0"/>
              </a:rPr>
              <a:t>Confine etnico </a:t>
            </a:r>
            <a:r>
              <a:rPr lang="it-IT" sz="2800" dirty="0"/>
              <a:t>(</a:t>
            </a:r>
            <a:r>
              <a:rPr lang="it-IT" sz="2800" dirty="0" err="1"/>
              <a:t>F</a:t>
            </a:r>
            <a:r>
              <a:rPr lang="it-IT" sz="2800" dirty="0"/>
              <a:t>. </a:t>
            </a:r>
            <a:r>
              <a:rPr lang="it-IT" sz="2800" dirty="0" err="1"/>
              <a:t>Barth</a:t>
            </a:r>
            <a:r>
              <a:rPr lang="it-IT" sz="2800" dirty="0"/>
              <a:t>)</a:t>
            </a:r>
            <a:br>
              <a:rPr lang="it-IT" sz="2800" dirty="0"/>
            </a:br>
            <a:br>
              <a:rPr lang="it-IT" sz="2800" dirty="0"/>
            </a:br>
            <a:r>
              <a:rPr lang="it-IT" dirty="0">
                <a:ea typeface="ＭＳ Ｐゴシック" charset="0"/>
                <a:cs typeface="ＭＳ Ｐゴシック" charset="0"/>
                <a:sym typeface="Symbol" charset="0"/>
              </a:rPr>
              <a:t>prospettiva dinamica e interazionale</a:t>
            </a:r>
            <a:br>
              <a:rPr lang="it-IT" dirty="0">
                <a:ea typeface="ＭＳ Ｐゴシック" charset="0"/>
                <a:cs typeface="ＭＳ Ｐゴシック" charset="0"/>
                <a:sym typeface="Symbol" charset="0"/>
              </a:rPr>
            </a:br>
            <a:endParaRPr lang="it-IT" sz="2800" dirty="0">
              <a:ea typeface="ＭＳ Ｐゴシック" charset="0"/>
              <a:cs typeface="ＭＳ Ｐゴシック" charset="0"/>
              <a:sym typeface="Symbol" charset="0"/>
            </a:endParaRPr>
          </a:p>
        </p:txBody>
      </p:sp>
      <p:graphicFrame>
        <p:nvGraphicFramePr>
          <p:cNvPr id="5" name="Segnaposto contenuto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614630944"/>
              </p:ext>
            </p:extLst>
          </p:nvPr>
        </p:nvGraphicFramePr>
        <p:xfrm>
          <a:off x="2233613" y="4208463"/>
          <a:ext cx="6910387" cy="25288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Diagramma 3"/>
          <p:cNvGraphicFramePr/>
          <p:nvPr>
            <p:extLst>
              <p:ext uri="{D42A27DB-BD31-4B8C-83A1-F6EECF244321}">
                <p14:modId xmlns:p14="http://schemas.microsoft.com/office/powerpoint/2010/main" val="1170888399"/>
              </p:ext>
            </p:extLst>
          </p:nvPr>
        </p:nvGraphicFramePr>
        <p:xfrm>
          <a:off x="536387" y="1600200"/>
          <a:ext cx="7535558" cy="271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91307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733425" y="225425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it-IT" sz="3600" b="0" i="0" dirty="0">
                <a:latin typeface="Eurostile" charset="0"/>
                <a:cs typeface="Eurostile" charset="0"/>
              </a:rPr>
              <a:t>Emotività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 t="10054" b="10054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it-IT"/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it-IT"/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r" eaLnBrk="1" hangingPunct="1">
              <a:buClrTx/>
              <a:buFontTx/>
              <a:buNone/>
              <a:defRPr/>
            </a:pPr>
            <a:fld id="{7D653805-AE54-A149-8CF2-DEAB4966A0F3}" type="slidenum">
              <a:rPr lang="it-IT" sz="1400" b="0" i="0" smtClean="0"/>
              <a:pPr algn="r" eaLnBrk="1" hangingPunct="1">
                <a:buClrTx/>
                <a:buFontTx/>
                <a:buNone/>
                <a:defRPr/>
              </a:pPr>
              <a:t>20</a:t>
            </a:fld>
            <a:endParaRPr lang="it-IT" sz="1400" b="0" i="0"/>
          </a:p>
        </p:txBody>
      </p:sp>
    </p:spTree>
    <p:extLst>
      <p:ext uri="{BB962C8B-B14F-4D97-AF65-F5344CB8AC3E}">
        <p14:creationId xmlns:p14="http://schemas.microsoft.com/office/powerpoint/2010/main" val="14854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1"/>
          <p:cNvSpPr txBox="1"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it-IT" sz="3600" b="0" i="0" dirty="0">
                <a:latin typeface="Eurostile" charset="0"/>
                <a:cs typeface="Eurostile" charset="0"/>
              </a:rPr>
              <a:t>Vittimizzazione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 l="8549" r="8549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it-IT"/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it-IT"/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r" eaLnBrk="1" hangingPunct="1">
              <a:buClrTx/>
              <a:buFontTx/>
              <a:buNone/>
              <a:defRPr/>
            </a:pPr>
            <a:fld id="{7C38CD5B-4A34-3948-A090-E4912BFE1F9A}" type="slidenum">
              <a:rPr lang="it-IT" sz="1400" b="0" i="0" smtClean="0"/>
              <a:pPr algn="r" eaLnBrk="1" hangingPunct="1">
                <a:buClrTx/>
                <a:buFontTx/>
                <a:buNone/>
                <a:defRPr/>
              </a:pPr>
              <a:t>21</a:t>
            </a:fld>
            <a:endParaRPr lang="it-IT" sz="1400" b="0" i="0"/>
          </a:p>
        </p:txBody>
      </p:sp>
    </p:spTree>
    <p:extLst>
      <p:ext uri="{BB962C8B-B14F-4D97-AF65-F5344CB8AC3E}">
        <p14:creationId xmlns:p14="http://schemas.microsoft.com/office/powerpoint/2010/main" val="2642626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1"/>
          <p:cNvSpPr txBox="1"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it-IT" sz="3600" b="0" i="0" dirty="0">
                <a:latin typeface="Eurostile" charset="0"/>
                <a:cs typeface="Eurostile" charset="0"/>
              </a:rPr>
              <a:t>Stereotipi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 t="8365" b="8365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it-IT"/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it-IT"/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r" eaLnBrk="1" hangingPunct="1">
              <a:buClrTx/>
              <a:buFontTx/>
              <a:buNone/>
              <a:defRPr/>
            </a:pPr>
            <a:fld id="{4B2965FF-908F-0A43-B2A4-C38E0F7A2C46}" type="slidenum">
              <a:rPr lang="it-IT" sz="1400" b="0" i="0" smtClean="0"/>
              <a:pPr algn="r" eaLnBrk="1" hangingPunct="1">
                <a:buClrTx/>
                <a:buFontTx/>
                <a:buNone/>
                <a:defRPr/>
              </a:pPr>
              <a:t>22</a:t>
            </a:fld>
            <a:endParaRPr lang="it-IT" sz="1400" b="0" i="0"/>
          </a:p>
        </p:txBody>
      </p:sp>
    </p:spTree>
    <p:extLst>
      <p:ext uri="{BB962C8B-B14F-4D97-AF65-F5344CB8AC3E}">
        <p14:creationId xmlns:p14="http://schemas.microsoft.com/office/powerpoint/2010/main" val="224108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1"/>
          <p:cNvSpPr txBox="1"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it-IT" sz="3600" b="0" i="0" dirty="0">
                <a:latin typeface="Eurostile" charset="0"/>
                <a:cs typeface="Eurostile" charset="0"/>
              </a:rPr>
              <a:t>Passività</a:t>
            </a:r>
          </a:p>
          <a:p>
            <a:pPr algn="ctr">
              <a:buClrTx/>
              <a:buFontTx/>
              <a:buNone/>
              <a:defRPr/>
            </a:pPr>
            <a:endParaRPr lang="it-IT" sz="3600" b="0" i="0" dirty="0">
              <a:solidFill>
                <a:srgbClr val="336633"/>
              </a:solidFill>
              <a:latin typeface="Eurostile" charset="0"/>
              <a:cs typeface="Eurostile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 t="10298" b="10298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it-IT"/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it-IT"/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r" eaLnBrk="1" hangingPunct="1">
              <a:buClrTx/>
              <a:buFontTx/>
              <a:buNone/>
              <a:defRPr/>
            </a:pPr>
            <a:fld id="{33F20485-3C42-E54E-A191-6B6CF6CB75AD}" type="slidenum">
              <a:rPr lang="it-IT" sz="1400" b="0" i="0" smtClean="0"/>
              <a:pPr algn="r" eaLnBrk="1" hangingPunct="1">
                <a:buClrTx/>
                <a:buFontTx/>
                <a:buNone/>
                <a:defRPr/>
              </a:pPr>
              <a:t>23</a:t>
            </a:fld>
            <a:endParaRPr lang="it-IT" sz="1400" b="0" i="0"/>
          </a:p>
        </p:txBody>
      </p:sp>
    </p:spTree>
    <p:extLst>
      <p:ext uri="{BB962C8B-B14F-4D97-AF65-F5344CB8AC3E}">
        <p14:creationId xmlns:p14="http://schemas.microsoft.com/office/powerpoint/2010/main" val="580969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1"/>
          <p:cNvSpPr txBox="1">
            <a:spLocks noChangeArrowheads="1"/>
          </p:cNvSpPr>
          <p:nvPr/>
        </p:nvSpPr>
        <p:spPr bwMode="auto">
          <a:xfrm>
            <a:off x="579438" y="287338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it-IT" sz="3600" b="0" i="0" dirty="0">
                <a:latin typeface="Eurostile" charset="0"/>
                <a:cs typeface="Eurostile" charset="0"/>
              </a:rPr>
              <a:t>CATEGORIZZAZIONI</a:t>
            </a:r>
          </a:p>
          <a:p>
            <a:pPr algn="ctr">
              <a:buClrTx/>
              <a:buFontTx/>
              <a:buNone/>
              <a:defRPr/>
            </a:pPr>
            <a:endParaRPr lang="it-IT" sz="3600" b="0" i="0" dirty="0">
              <a:solidFill>
                <a:srgbClr val="336633"/>
              </a:solidFill>
              <a:latin typeface="Eurostile" charset="0"/>
              <a:cs typeface="Eurostile" charset="0"/>
            </a:endParaRPr>
          </a:p>
        </p:txBody>
      </p:sp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579438" y="1657350"/>
            <a:ext cx="9001125" cy="466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indent="-22701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spcBef>
                <a:spcPts val="800"/>
              </a:spcBef>
              <a:buClrTx/>
              <a:buFontTx/>
              <a:buNone/>
              <a:defRPr/>
            </a:pPr>
            <a:r>
              <a:rPr lang="it-IT" sz="2600" b="0" i="0" dirty="0">
                <a:latin typeface="Eurostile" charset="0"/>
                <a:cs typeface="Eurostile" charset="0"/>
              </a:rPr>
              <a:t>Crisi ed emergenza umanitaria </a:t>
            </a:r>
          </a:p>
          <a:p>
            <a:pPr>
              <a:spcBef>
                <a:spcPts val="800"/>
              </a:spcBef>
              <a:buClrTx/>
              <a:buFontTx/>
              <a:buNone/>
              <a:defRPr/>
            </a:pPr>
            <a:r>
              <a:rPr lang="it-IT" sz="2600" b="0" i="0" dirty="0">
                <a:latin typeface="Eurostile" charset="0"/>
                <a:cs typeface="Eurostile" charset="0"/>
              </a:rPr>
              <a:t>Sospensione dei diritti </a:t>
            </a:r>
          </a:p>
          <a:p>
            <a:pPr>
              <a:spcBef>
                <a:spcPts val="800"/>
              </a:spcBef>
              <a:buClrTx/>
              <a:buFontTx/>
              <a:buNone/>
              <a:defRPr/>
            </a:pPr>
            <a:r>
              <a:rPr lang="it-IT" sz="2600" b="0" i="0" dirty="0">
                <a:latin typeface="Eurostile" charset="0"/>
                <a:cs typeface="Eurostile" charset="0"/>
              </a:rPr>
              <a:t>Militarizzazione </a:t>
            </a:r>
          </a:p>
          <a:p>
            <a:pPr>
              <a:spcBef>
                <a:spcPts val="800"/>
              </a:spcBef>
              <a:buClrTx/>
              <a:buFontTx/>
              <a:buNone/>
              <a:defRPr/>
            </a:pPr>
            <a:r>
              <a:rPr lang="it-IT" sz="2600" b="0" i="0" dirty="0">
                <a:latin typeface="Eurostile" charset="0"/>
                <a:cs typeface="Eurostile" charset="0"/>
              </a:rPr>
              <a:t>Vittimizzazione</a:t>
            </a:r>
          </a:p>
          <a:p>
            <a:pPr>
              <a:spcBef>
                <a:spcPts val="800"/>
              </a:spcBef>
              <a:buClrTx/>
              <a:buFontTx/>
              <a:buNone/>
              <a:defRPr/>
            </a:pPr>
            <a:endParaRPr lang="it-IT" sz="2800" b="0" i="0" dirty="0">
              <a:latin typeface="Eurostile" charset="0"/>
              <a:cs typeface="Eurostile" charset="0"/>
            </a:endParaRPr>
          </a:p>
          <a:p>
            <a:pPr>
              <a:spcBef>
                <a:spcPts val="800"/>
              </a:spcBef>
              <a:buFont typeface="Wingdings" charset="0"/>
              <a:buChar char=""/>
              <a:defRPr/>
            </a:pPr>
            <a:r>
              <a:rPr lang="it-IT" sz="3200" b="0" i="0" dirty="0">
                <a:latin typeface="Eurostile" charset="0"/>
                <a:cs typeface="Eurostile" charset="0"/>
              </a:rPr>
              <a:t>Passività</a:t>
            </a:r>
            <a:endParaRPr lang="it-IT" sz="3200" b="0" i="0" dirty="0">
              <a:solidFill>
                <a:srgbClr val="336633"/>
              </a:solidFill>
              <a:latin typeface="Eurostile" charset="0"/>
              <a:cs typeface="Eurostile" charset="0"/>
            </a:endParaRPr>
          </a:p>
          <a:p>
            <a:pPr>
              <a:spcBef>
                <a:spcPts val="800"/>
              </a:spcBef>
              <a:buFont typeface="Wingdings" charset="0"/>
              <a:buChar char=""/>
              <a:defRPr/>
            </a:pPr>
            <a:r>
              <a:rPr lang="it-IT" sz="3200" b="0" i="0" dirty="0">
                <a:latin typeface="Eurostile" charset="0"/>
                <a:cs typeface="Eurostile" charset="0"/>
              </a:rPr>
              <a:t>Peso </a:t>
            </a:r>
            <a:endParaRPr lang="it-IT" sz="3200" b="0" i="0" dirty="0">
              <a:solidFill>
                <a:srgbClr val="336633"/>
              </a:solidFill>
              <a:latin typeface="Eurostile" charset="0"/>
              <a:cs typeface="Eurostile" charset="0"/>
            </a:endParaRPr>
          </a:p>
          <a:p>
            <a:pPr>
              <a:spcBef>
                <a:spcPts val="800"/>
              </a:spcBef>
              <a:buClrTx/>
              <a:buFontTx/>
              <a:buNone/>
              <a:defRPr/>
            </a:pPr>
            <a:r>
              <a:rPr lang="it-IT" sz="3200" b="0" i="0" dirty="0">
                <a:latin typeface="Wingdings" charset="0"/>
                <a:cs typeface="Wingdings" charset="0"/>
              </a:rPr>
              <a:t></a:t>
            </a:r>
            <a:r>
              <a:rPr lang="it-IT" sz="3200" b="0" i="0" dirty="0">
                <a:latin typeface="Eurostile" charset="0"/>
                <a:cs typeface="Eurostile" charset="0"/>
              </a:rPr>
              <a:t>Conflitto fra diverse precarietà</a:t>
            </a:r>
            <a:endParaRPr lang="it-IT" sz="2600" b="0" i="0" dirty="0">
              <a:latin typeface="Eurostile" charset="0"/>
              <a:cs typeface="Eurostile" charset="0"/>
            </a:endParaRPr>
          </a:p>
          <a:p>
            <a:pPr lvl="2">
              <a:spcBef>
                <a:spcPts val="800"/>
              </a:spcBef>
              <a:buClrTx/>
              <a:buFontTx/>
              <a:buNone/>
              <a:defRPr/>
            </a:pPr>
            <a:endParaRPr lang="it-IT" sz="2600" b="0" i="0" dirty="0">
              <a:latin typeface="Eurostile" charset="0"/>
              <a:cs typeface="Eurostile" charset="0"/>
            </a:endParaRPr>
          </a:p>
          <a:p>
            <a:pPr>
              <a:spcBef>
                <a:spcPts val="800"/>
              </a:spcBef>
              <a:buClrTx/>
              <a:buFontTx/>
              <a:buNone/>
              <a:defRPr/>
            </a:pPr>
            <a:endParaRPr lang="it-IT" sz="2600" b="0" i="0" dirty="0">
              <a:latin typeface="Eurostile" charset="0"/>
              <a:cs typeface="Eurostile" charset="0"/>
            </a:endParaRP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5292725" y="6092825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it-IT"/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it-IT"/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r" eaLnBrk="1" hangingPunct="1">
              <a:buClrTx/>
              <a:buFontTx/>
              <a:buNone/>
              <a:defRPr/>
            </a:pPr>
            <a:fld id="{4B6367B6-C440-C143-9387-72A16A7A70E6}" type="slidenum">
              <a:rPr lang="it-IT" sz="1400" b="0" i="0" smtClean="0">
                <a:latin typeface="Eurostile" charset="0"/>
                <a:cs typeface="Eurostile" charset="0"/>
              </a:rPr>
              <a:pPr algn="r" eaLnBrk="1" hangingPunct="1">
                <a:buClrTx/>
                <a:buFontTx/>
                <a:buNone/>
                <a:defRPr/>
              </a:pPr>
              <a:t>24</a:t>
            </a:fld>
            <a:endParaRPr lang="it-IT" sz="1400" b="0" i="0">
              <a:latin typeface="Eurostile" charset="0"/>
              <a:cs typeface="Eurostil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137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Migrazioni di transito</a:t>
            </a:r>
          </a:p>
        </p:txBody>
      </p:sp>
      <p:graphicFrame>
        <p:nvGraphicFramePr>
          <p:cNvPr id="6" name="Segnaposto contenuto 2">
            <a:extLst>
              <a:ext uri="{FF2B5EF4-FFF2-40B4-BE49-F238E27FC236}">
                <a16:creationId xmlns:a16="http://schemas.microsoft.com/office/drawing/2014/main" id="{07CE8DDA-FF5F-6AC1-D3AD-5464CA23BC0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1680275"/>
              </p:ext>
            </p:extLst>
          </p:nvPr>
        </p:nvGraphicFramePr>
        <p:xfrm>
          <a:off x="498474" y="2471355"/>
          <a:ext cx="7556313" cy="4144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963739" y="1451794"/>
            <a:ext cx="7558960" cy="774700"/>
          </a:xfrm>
        </p:spPr>
        <p:txBody>
          <a:bodyPr/>
          <a:lstStyle/>
          <a:p>
            <a:r>
              <a:rPr lang="it-IT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Limiti della triade origine/transito/approdo</a:t>
            </a:r>
          </a:p>
        </p:txBody>
      </p:sp>
    </p:spTree>
    <p:extLst>
      <p:ext uri="{BB962C8B-B14F-4D97-AF65-F5344CB8AC3E}">
        <p14:creationId xmlns:p14="http://schemas.microsoft.com/office/powerpoint/2010/main" val="25693683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332" y="0"/>
            <a:ext cx="7773338" cy="1596177"/>
          </a:xfrm>
        </p:spPr>
        <p:txBody>
          <a:bodyPr/>
          <a:lstStyle/>
          <a:p>
            <a:br>
              <a:rPr lang="it-IT" dirty="0"/>
            </a:br>
            <a:r>
              <a:rPr lang="it-IT" dirty="0"/>
              <a:t> </a:t>
            </a:r>
          </a:p>
        </p:txBody>
      </p:sp>
      <p:pic>
        <p:nvPicPr>
          <p:cNvPr id="8194" name="Picture 2" descr="Record 110 million people worldwide displaced: UN refugee agency | UNHCR  News | Al Jazeera">
            <a:extLst>
              <a:ext uri="{FF2B5EF4-FFF2-40B4-BE49-F238E27FC236}">
                <a16:creationId xmlns:a16="http://schemas.microsoft.com/office/drawing/2014/main" id="{3692FA79-4725-3C2D-4ED7-74642CC59247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627" y="499241"/>
            <a:ext cx="6358759" cy="6358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09316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Worldwide levels of forced displacement hit new high: UNHCR -">
            <a:extLst>
              <a:ext uri="{FF2B5EF4-FFF2-40B4-BE49-F238E27FC236}">
                <a16:creationId xmlns:a16="http://schemas.microsoft.com/office/drawing/2014/main" id="{EEF1F370-18E6-BCE6-A31E-FD50D51C34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641" y="663291"/>
            <a:ext cx="4605283" cy="4583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45117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Global Appeal 2025 | Global Focus">
            <a:extLst>
              <a:ext uri="{FF2B5EF4-FFF2-40B4-BE49-F238E27FC236}">
                <a16:creationId xmlns:a16="http://schemas.microsoft.com/office/drawing/2014/main" id="{A0019081-500C-F248-FB8A-7B128D0EE7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9144000" cy="2979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Over 122.6 million people globally are forcibly displaced globally, show  latest UNHCR data – UNHCR Bulgaria">
            <a:extLst>
              <a:ext uri="{FF2B5EF4-FFF2-40B4-BE49-F238E27FC236}">
                <a16:creationId xmlns:a16="http://schemas.microsoft.com/office/drawing/2014/main" id="{81873233-ED3C-15A5-C55F-DB621EFA6C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3876"/>
            <a:ext cx="9144000" cy="333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66982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38136"/>
            <a:ext cx="9144000" cy="5719864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742781" y="227651"/>
            <a:ext cx="6828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Giordania, Il Campo profughi </a:t>
            </a:r>
            <a:r>
              <a:rPr lang="it-IT" dirty="0" err="1"/>
              <a:t>Zaatari</a:t>
            </a:r>
            <a:r>
              <a:rPr lang="it-IT" dirty="0"/>
              <a:t> – Siria Libano</a:t>
            </a:r>
          </a:p>
        </p:txBody>
      </p:sp>
    </p:spTree>
    <p:extLst>
      <p:ext uri="{BB962C8B-B14F-4D97-AF65-F5344CB8AC3E}">
        <p14:creationId xmlns:p14="http://schemas.microsoft.com/office/powerpoint/2010/main" val="1112015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7" name="Rectangle 2056">
            <a:extLst>
              <a:ext uri="{FF2B5EF4-FFF2-40B4-BE49-F238E27FC236}">
                <a16:creationId xmlns:a16="http://schemas.microsoft.com/office/drawing/2014/main" id="{62C9703D-C8F9-44AD-A7C0-C2F3871F8C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160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 descr="The Union's external borders: a European debate revisited">
            <a:extLst>
              <a:ext uri="{FF2B5EF4-FFF2-40B4-BE49-F238E27FC236}">
                <a16:creationId xmlns:a16="http://schemas.microsoft.com/office/drawing/2014/main" id="{991F046B-2186-1AF9-1BB9-35535AC52E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5989" y="493985"/>
            <a:ext cx="7012021" cy="4961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54104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0550"/>
            <a:ext cx="9144000" cy="594745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1880915" y="539174"/>
            <a:ext cx="3510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Campo di </a:t>
            </a:r>
            <a:r>
              <a:rPr lang="it-IT" dirty="0" err="1"/>
              <a:t>Dadaab</a:t>
            </a:r>
            <a:r>
              <a:rPr lang="it-IT" dirty="0"/>
              <a:t> (Kenya)</a:t>
            </a:r>
          </a:p>
        </p:txBody>
      </p:sp>
    </p:spTree>
    <p:extLst>
      <p:ext uri="{BB962C8B-B14F-4D97-AF65-F5344CB8AC3E}">
        <p14:creationId xmlns:p14="http://schemas.microsoft.com/office/powerpoint/2010/main" val="41316199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  <a:lumMod val="108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63C748C-967B-4A7B-A90F-3EDD0F485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7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6FE7134-47B1-4BFF-93CB-669E112574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68768"/>
            <a:ext cx="9144000" cy="638923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0143637-4934-44E4-B909-BAF1E7B279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3046595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7262" y="1240076"/>
            <a:ext cx="2083048" cy="4584527"/>
          </a:xfrm>
        </p:spPr>
        <p:txBody>
          <a:bodyPr>
            <a:normAutofit/>
          </a:bodyPr>
          <a:lstStyle/>
          <a:p>
            <a:r>
              <a:rPr lang="it-IT">
                <a:solidFill>
                  <a:srgbClr val="FFFFFF"/>
                </a:solidFill>
              </a:rPr>
              <a:t>Refugees Studies: </a:t>
            </a:r>
            <a:br>
              <a:rPr lang="it-IT">
                <a:solidFill>
                  <a:srgbClr val="FFFFFF"/>
                </a:solidFill>
              </a:rPr>
            </a:br>
            <a:br>
              <a:rPr lang="it-IT">
                <a:solidFill>
                  <a:srgbClr val="FFFFFF"/>
                </a:solidFill>
              </a:rPr>
            </a:br>
            <a:r>
              <a:rPr lang="it-IT">
                <a:solidFill>
                  <a:srgbClr val="FFFFFF"/>
                </a:solidFill>
              </a:rPr>
              <a:t>care, cure, control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29195" y="1240077"/>
            <a:ext cx="4526120" cy="4916465"/>
          </a:xfrm>
        </p:spPr>
        <p:txBody>
          <a:bodyPr anchor="t">
            <a:normAutofit/>
          </a:bodyPr>
          <a:lstStyle/>
          <a:p>
            <a:pPr>
              <a:lnSpc>
                <a:spcPct val="110000"/>
              </a:lnSpc>
            </a:pPr>
            <a:r>
              <a:rPr lang="it-IT" sz="1400" cap="none" dirty="0">
                <a:latin typeface="Arial" panose="020B0604020202020204" pitchFamily="34" charset="0"/>
                <a:cs typeface="Arial" panose="020B0604020202020204" pitchFamily="34" charset="0"/>
              </a:rPr>
              <a:t>Confinamento spaziale prolungato e segregazione spaziale</a:t>
            </a:r>
          </a:p>
          <a:p>
            <a:pPr>
              <a:lnSpc>
                <a:spcPct val="110000"/>
              </a:lnSpc>
            </a:pPr>
            <a:r>
              <a:rPr lang="it-IT" sz="1400" cap="none" dirty="0">
                <a:latin typeface="Arial" panose="020B0604020202020204" pitchFamily="34" charset="0"/>
                <a:cs typeface="Arial" panose="020B0604020202020204" pitchFamily="34" charset="0"/>
              </a:rPr>
              <a:t>De-soggettivazione tramite prassi assistenziale</a:t>
            </a:r>
          </a:p>
          <a:p>
            <a:pPr>
              <a:lnSpc>
                <a:spcPct val="110000"/>
              </a:lnSpc>
            </a:pPr>
            <a:r>
              <a:rPr lang="it-IT" sz="1400" cap="none" dirty="0">
                <a:latin typeface="Arial" panose="020B0604020202020204" pitchFamily="34" charset="0"/>
                <a:cs typeface="Arial" panose="020B0604020202020204" pitchFamily="34" charset="0"/>
              </a:rPr>
              <a:t>Costruzione sociale del rifugiato, assoggettamento (</a:t>
            </a:r>
            <a:r>
              <a:rPr lang="it-IT" sz="1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it-IT" sz="1400" cap="none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it-IT" sz="1400" cap="none" dirty="0">
                <a:latin typeface="Arial" panose="020B0604020202020204" pitchFamily="34" charset="0"/>
                <a:cs typeface="Arial" panose="020B0604020202020204" pitchFamily="34" charset="0"/>
              </a:rPr>
              <a:t>utler)</a:t>
            </a:r>
          </a:p>
          <a:p>
            <a:pPr>
              <a:lnSpc>
                <a:spcPct val="110000"/>
              </a:lnSpc>
            </a:pPr>
            <a:r>
              <a:rPr lang="it-IT" sz="1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Disempowerment</a:t>
            </a:r>
            <a:r>
              <a:rPr lang="it-IT" sz="1400" cap="none" dirty="0">
                <a:latin typeface="Arial" panose="020B0604020202020204" pitchFamily="34" charset="0"/>
                <a:cs typeface="Arial" panose="020B0604020202020204" pitchFamily="34" charset="0"/>
              </a:rPr>
              <a:t>: dipendenza, infantilizzazione, medicalizzazione, nuda vita </a:t>
            </a:r>
            <a:r>
              <a:rPr lang="it-IT" sz="1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zoe</a:t>
            </a:r>
            <a:r>
              <a:rPr lang="it-IT" sz="1400" cap="none" dirty="0">
                <a:latin typeface="Arial" panose="020B0604020202020204" pitchFamily="34" charset="0"/>
                <a:cs typeface="Arial" panose="020B0604020202020204" pitchFamily="34" charset="0"/>
              </a:rPr>
              <a:t>/bios (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it-IT" sz="1400" cap="none" dirty="0">
                <a:latin typeface="Arial" panose="020B0604020202020204" pitchFamily="34" charset="0"/>
                <a:cs typeface="Arial" panose="020B0604020202020204" pitchFamily="34" charset="0"/>
              </a:rPr>
              <a:t>gamben)</a:t>
            </a:r>
          </a:p>
          <a:p>
            <a:pPr>
              <a:lnSpc>
                <a:spcPct val="110000"/>
              </a:lnSpc>
            </a:pPr>
            <a:r>
              <a:rPr lang="it-IT" sz="1400" cap="none" dirty="0">
                <a:latin typeface="Arial" panose="020B0604020202020204" pitchFamily="34" charset="0"/>
                <a:cs typeface="Arial" panose="020B0604020202020204" pitchFamily="34" charset="0"/>
              </a:rPr>
              <a:t>CPT*, CIE* (identificazione, espulsione) / CPT (permanenza temporanea/ CARA (accoglienza richiedenti asilo) CPSA (primo soccorso, accoglienza straordinaria) SPRAR ➡️ SIPROIMI (sistema protezione rifugiati richiedenti asilo + MSNA) SAI (Sistema Accoglienza Inclusione, ANCI + Min Interno) CPR* (permanenza e rimpatrio)</a:t>
            </a:r>
          </a:p>
          <a:p>
            <a:pPr>
              <a:lnSpc>
                <a:spcPct val="110000"/>
              </a:lnSpc>
            </a:pPr>
            <a:r>
              <a:rPr lang="it-IT" sz="1400" cap="none" dirty="0">
                <a:latin typeface="Arial" panose="020B0604020202020204" pitchFamily="34" charset="0"/>
                <a:cs typeface="Arial" panose="020B0604020202020204" pitchFamily="34" charset="0"/>
              </a:rPr>
              <a:t>Campo come dispositivo di potere</a:t>
            </a:r>
            <a:endParaRPr lang="it-IT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7116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  <a:lumMod val="108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idx="4294967295"/>
          </p:nvPr>
        </p:nvSpPr>
        <p:spPr>
          <a:xfrm>
            <a:off x="2482358" y="6251575"/>
            <a:ext cx="5589587" cy="606425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sz="3000" dirty="0">
                <a:solidFill>
                  <a:srgbClr val="FFFFFE"/>
                </a:solidFill>
              </a:rPr>
              <a:t>	</a:t>
            </a:r>
            <a:r>
              <a:rPr lang="en-US" sz="3000" dirty="0">
                <a:solidFill>
                  <a:srgbClr val="FFFFFE"/>
                </a:solidFill>
                <a:hlinkClick r:id="rId2"/>
              </a:rPr>
              <a:t>Melilla</a:t>
            </a:r>
            <a:endParaRPr lang="en-US" sz="3000" dirty="0">
              <a:solidFill>
                <a:srgbClr val="FFFFFE"/>
              </a:solidFill>
            </a:endParaRPr>
          </a:p>
        </p:txBody>
      </p:sp>
      <p:pic>
        <p:nvPicPr>
          <p:cNvPr id="4" name="Segnaposto contenuto 3" descr="melilla-morocco-spain-schengen-refugees-golf-fence-876-body-image-1415807142.jpg"/>
          <p:cNvPicPr>
            <a:picLocks noGrp="1" noChangeAspect="1"/>
          </p:cNvPicPr>
          <p:nvPr>
            <p:ph idx="429496729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 b="3222"/>
          <a:stretch/>
        </p:blipFill>
        <p:spPr>
          <a:xfrm>
            <a:off x="115613" y="3227223"/>
            <a:ext cx="4456387" cy="2837793"/>
          </a:xfrm>
          <a:prstGeom prst="rect">
            <a:avLst/>
          </a:prstGeom>
        </p:spPr>
      </p:pic>
      <p:pic>
        <p:nvPicPr>
          <p:cNvPr id="1026" name="Picture 2" descr="The Deadly Transit Through Morocco to Europe | by BU Intl Human Rights |  Medium">
            <a:extLst>
              <a:ext uri="{FF2B5EF4-FFF2-40B4-BE49-F238E27FC236}">
                <a16:creationId xmlns:a16="http://schemas.microsoft.com/office/drawing/2014/main" id="{7A7270DC-EBEB-9FF2-DB59-8E8BABB381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15310"/>
            <a:ext cx="42672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Knocking at the Walls of Ceuta and Melilla: Irregular Migration and the  Political—Security Nexus – MIPA Institute">
            <a:extLst>
              <a:ext uri="{FF2B5EF4-FFF2-40B4-BE49-F238E27FC236}">
                <a16:creationId xmlns:a16="http://schemas.microsoft.com/office/drawing/2014/main" id="{20E91C8D-7673-8B81-1457-2EF8AA6A81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18843" y="4091440"/>
            <a:ext cx="4088523" cy="197357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E40E2E4A-B0CD-C62F-A6BB-8C99C8B410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479535"/>
            <a:ext cx="1270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40E68766-92D9-AC06-ECAC-A82F21F843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358" y="479535"/>
            <a:ext cx="1270000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3181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LA TURCHIA CHE ALZA MURI E DIVIDE POPOLI -">
            <a:extLst>
              <a:ext uri="{FF2B5EF4-FFF2-40B4-BE49-F238E27FC236}">
                <a16:creationId xmlns:a16="http://schemas.microsoft.com/office/drawing/2014/main" id="{A7FCD855-DCC5-4E70-4C47-9B85AC6C12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07" r="10893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45912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Migration arrivals in the EU in 2015 | Epthinktank | European Parliament">
            <a:extLst>
              <a:ext uri="{FF2B5EF4-FFF2-40B4-BE49-F238E27FC236}">
                <a16:creationId xmlns:a16="http://schemas.microsoft.com/office/drawing/2014/main" id="{E9252EDC-34FD-1F0C-65D3-8988ABF9C4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41325"/>
            <a:ext cx="9144000" cy="597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57640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D9F9071D-7B9B-3465-F346-2B6A5654710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9091"/>
          <a:stretch/>
        </p:blipFill>
        <p:spPr>
          <a:xfrm>
            <a:off x="0" y="0"/>
            <a:ext cx="9143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8247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646B7A5-8C9A-1442-A28E-91B34B962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2147947-697D-B5CD-BE75-DAE7A2A8A7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098" name="Picture 2" descr="Balkan Migrant Route Still Active Despite Falling Numbers - Frontex | Balkan  Insight">
            <a:extLst>
              <a:ext uri="{FF2B5EF4-FFF2-40B4-BE49-F238E27FC236}">
                <a16:creationId xmlns:a16="http://schemas.microsoft.com/office/drawing/2014/main" id="{386F53FF-C533-7028-9CEF-47950327EB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846" y="521339"/>
            <a:ext cx="7626435" cy="5086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3406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1A2CC18-978D-77D2-FAAF-46835BE0F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27E94B1-6FF3-E3CD-F0F9-E7EB6C52C6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Picture 2" descr="EU's external borders in 2022: Number of irregular border crossings highest  since 2016">
            <a:extLst>
              <a:ext uri="{FF2B5EF4-FFF2-40B4-BE49-F238E27FC236}">
                <a16:creationId xmlns:a16="http://schemas.microsoft.com/office/drawing/2014/main" id="{E4CE2152-2845-9183-AE7F-22E3BBEACF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47339"/>
            <a:ext cx="9038897" cy="6363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1430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theme/theme1.xml><?xml version="1.0" encoding="utf-8"?>
<a:theme xmlns:a="http://schemas.openxmlformats.org/drawingml/2006/main" name="Raccolta">
  <a:themeElements>
    <a:clrScheme name="Raccolta">
      <a:dk1>
        <a:sysClr val="windowText" lastClr="000000"/>
      </a:dk1>
      <a:lt1>
        <a:sysClr val="window" lastClr="FFFFFF"/>
      </a:lt1>
      <a:dk2>
        <a:srgbClr val="454545"/>
      </a:dk2>
      <a:lt2>
        <a:srgbClr val="DCDCE0"/>
      </a:lt2>
      <a:accent1>
        <a:srgbClr val="415588"/>
      </a:accent1>
      <a:accent2>
        <a:srgbClr val="4294B6"/>
      </a:accent2>
      <a:accent3>
        <a:srgbClr val="087D7C"/>
      </a:accent3>
      <a:accent4>
        <a:srgbClr val="04B663"/>
      </a:accent4>
      <a:accent5>
        <a:srgbClr val="DF8822"/>
      </a:accent5>
      <a:accent6>
        <a:srgbClr val="BC410A"/>
      </a:accent6>
      <a:hlink>
        <a:srgbClr val="5977C4"/>
      </a:hlink>
      <a:folHlink>
        <a:srgbClr val="01A9BF"/>
      </a:folHlink>
    </a:clrScheme>
    <a:fontScheme name="Raccolta">
      <a:majorFont>
        <a:latin typeface="Century Gothic" panose="020B0502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accolt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  <a:lumMod val="108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E050AC27-895F-4B90-991D-A6818FC89AB6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{A10DA0DD-0435-1B41-95FE-2497F25A55D0}tf10001119</Template>
  <TotalTime>21417</TotalTime>
  <Words>407</Words>
  <Application>Microsoft Macintosh PowerPoint</Application>
  <PresentationFormat>Presentazione su schermo (4:3)</PresentationFormat>
  <Paragraphs>81</Paragraphs>
  <Slides>31</Slides>
  <Notes>10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31</vt:i4>
      </vt:variant>
    </vt:vector>
  </HeadingPairs>
  <TitlesOfParts>
    <vt:vector size="38" baseType="lpstr">
      <vt:lpstr>ＭＳ Ｐゴシック</vt:lpstr>
      <vt:lpstr>Arial</vt:lpstr>
      <vt:lpstr>Calibri</vt:lpstr>
      <vt:lpstr>Century Gothic</vt:lpstr>
      <vt:lpstr>Eurostile</vt:lpstr>
      <vt:lpstr>Wingdings</vt:lpstr>
      <vt:lpstr>Raccolta</vt:lpstr>
      <vt:lpstr>Frontiere e confini</vt:lpstr>
      <vt:lpstr>Confine etnico (F. Barth)  prospettiva dinamica e interazionale </vt:lpstr>
      <vt:lpstr>Presentazione standard di PowerPoint</vt:lpstr>
      <vt:lpstr> Melilla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Campization  Kreichauf, R. From forced migration to forced arrival: the campization of refugee accommodation in European cities. CMS 6, 7 (2018).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Migrazioni di transito</vt:lpstr>
      <vt:lpstr> 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Refugees Studies:   care, cure, control</vt:lpstr>
    </vt:vector>
  </TitlesOfParts>
  <Company>università udine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roberta altin</dc:creator>
  <cp:lastModifiedBy>ALTIN ROBERTA</cp:lastModifiedBy>
  <cp:revision>368</cp:revision>
  <dcterms:created xsi:type="dcterms:W3CDTF">2014-10-13T13:50:23Z</dcterms:created>
  <dcterms:modified xsi:type="dcterms:W3CDTF">2025-03-27T17:03:34Z</dcterms:modified>
</cp:coreProperties>
</file>