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041" r:id="rId1"/>
  </p:sldMasterIdLst>
  <p:notesMasterIdLst>
    <p:notesMasterId r:id="rId25"/>
  </p:notesMasterIdLst>
  <p:sldIdLst>
    <p:sldId id="374" r:id="rId2"/>
    <p:sldId id="349" r:id="rId3"/>
    <p:sldId id="386" r:id="rId4"/>
    <p:sldId id="300" r:id="rId5"/>
    <p:sldId id="276" r:id="rId6"/>
    <p:sldId id="275" r:id="rId7"/>
    <p:sldId id="265" r:id="rId8"/>
    <p:sldId id="309" r:id="rId9"/>
    <p:sldId id="310" r:id="rId10"/>
    <p:sldId id="293" r:id="rId11"/>
    <p:sldId id="297" r:id="rId12"/>
    <p:sldId id="292" r:id="rId13"/>
    <p:sldId id="298" r:id="rId14"/>
    <p:sldId id="296" r:id="rId15"/>
    <p:sldId id="319" r:id="rId16"/>
    <p:sldId id="375" r:id="rId17"/>
    <p:sldId id="377" r:id="rId18"/>
    <p:sldId id="376" r:id="rId19"/>
    <p:sldId id="381" r:id="rId20"/>
    <p:sldId id="324" r:id="rId21"/>
    <p:sldId id="378" r:id="rId22"/>
    <p:sldId id="384" r:id="rId23"/>
    <p:sldId id="383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1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A809-B042-D649-A130-615FA16329C7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BFAD-937C-A34D-BBBC-5CDF411B18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-7720013"/>
            <a:ext cx="1588" cy="16829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1203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3110B-91FA-6A38-329B-749A69833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0C3D1F-14E2-4667-B8B1-90415891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0B57F0-7512-B01F-BCD3-F7E9421C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3/27/25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6001A6-FFD8-34E6-CD55-89BB0EE2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322870-4813-E774-E941-C4DE9767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E80E0-E5F0-E042-6B75-5C76E00A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CDD010-B891-8EED-2481-C865BCC8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A5D8A-E930-E1D4-5032-BF67C83E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3C0A33-1572-A0B7-BCC8-553C58AB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34CB3C-935C-9AA1-38AD-59B273F8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68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071179-F223-281C-E02E-D86707D34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B85062-98AD-6439-20F2-CE8B0DA08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96FCDD-264F-3216-306B-23FD5DC5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AF79E1-899C-64A3-6CFE-98476975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47F6C8-7A3B-3B5F-7DBC-03EC40E7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97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37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27595-0633-349C-DD57-F07D68DD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CA9F83-648F-4B27-75EA-0B05BD45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D33AC-10F8-D84D-88A5-982DC119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6046FE-3825-834E-AC3F-9F44E202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90146C-D311-6CFB-7348-D04C7CB0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33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8CFE2-8BAB-570E-99F1-37F15EA4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1CE58B-A99C-69C6-3102-89C19D94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49219C-D0D1-D352-30CD-9423F54E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3/27/25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EC7A67-AF4A-8F35-E85A-DB8C26C5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B93AF2-6469-340B-2D69-564817DF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9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82818-1539-7100-E9BF-EC04EEEA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265136-8D62-EA42-D044-FD4C8E35D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CEE2DF-1A24-2CA2-0A9E-3E0C343C9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1E3AD0-E44E-61B1-9154-A02BDDCD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3090E9-32CA-2765-42D9-3341E9B4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C5C8F-0E90-970F-D4BD-AA8D7DD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2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C737B-FC50-20FB-7C34-857ADBED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6A5FD5-D718-0A26-C208-77688EB9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545CB8-9F21-FD97-F94C-68153A051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4D6606-70EB-997A-DADB-B0FFC86CA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0E0EC2-8418-B2B6-49F2-55B4B50B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562AEFA-B93D-F982-12C1-8B39B21D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FB2FE4-C49B-FA7C-49F1-9D352B46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860F6C-FBCE-D087-6840-3672FE32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6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46B6B-B2EC-6B28-0404-47484BC0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47A604-A465-B0B7-C521-E46BD4BF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808563-62AB-1C11-771A-A3F1DD3D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538430-8089-A60D-F3A5-64B10F2F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1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7B3C49-CE56-2FE0-CE4D-FB1ED204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8BE356-2DF3-3114-A51E-B7B02C02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0CEC61-FC2C-FB99-5416-80789D4E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5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1BB7E-EE3E-C5D0-8C84-B82B2FB4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2DCBA-CACD-4E5F-01FC-D904B6BC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7D92B7-F3F4-61A8-1364-F8A689B8B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70AD98-AC47-10BF-C81C-05461F40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3DC627-9196-B4FD-A288-CCFE817F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3A0BD-202B-D2ED-8C56-97575A8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DDF65-00D4-961A-3C61-F8F550EE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08AA1B-4EFD-1B23-C2D6-38146E389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74D944-FA78-F390-490E-D0FA9C829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CCB04B-33EB-C346-E0D9-7AF0513C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A8D964-4158-269D-1AED-4448BF8E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A3ECC0-DBE9-4139-94B8-4886AC74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3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CD78F3-549A-D6D8-6696-CADD2566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05865B-5C77-F7F3-979B-B54CB525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857440-A253-4333-199F-9C39FFB0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BB74-B3FF-5AF2-6570-9FD070CCA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0983F9-C2DB-6EE4-21EF-9FD3353C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7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43" r:id="rId2"/>
    <p:sldLayoutId id="2147486044" r:id="rId3"/>
    <p:sldLayoutId id="2147486045" r:id="rId4"/>
    <p:sldLayoutId id="2147486046" r:id="rId5"/>
    <p:sldLayoutId id="2147486047" r:id="rId6"/>
    <p:sldLayoutId id="2147486048" r:id="rId7"/>
    <p:sldLayoutId id="2147486049" r:id="rId8"/>
    <p:sldLayoutId id="2147486050" r:id="rId9"/>
    <p:sldLayoutId id="2147486051" r:id="rId10"/>
    <p:sldLayoutId id="2147486052" r:id="rId11"/>
    <p:sldLayoutId id="214748605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.edu/collection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ecomuseomistirs.it/la-femenate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hc.unesco.org/en/list/91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1CQqomJwdxE" TargetMode="External"/><Relationship Id="rId5" Type="http://schemas.openxmlformats.org/officeDocument/2006/relationships/hyperlink" Target="https://www.youtube.com/watch?v=VAjfqKwx8X8&amp;feature=emb_logo" TargetMode="External"/><Relationship Id="rId4" Type="http://schemas.openxmlformats.org/officeDocument/2006/relationships/hyperlink" Target="https://www.youtube.com/watch?v=h0J_RnRILJ0&amp;feature=emb_log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0B5243-0796-0B40-A66D-428EAFA9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/>
          </a:bodyPr>
          <a:lstStyle/>
          <a:p>
            <a:r>
              <a:rPr lang="it-IT" sz="3100"/>
              <a:t>Rischio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9A1CC0-6F9B-9943-93F9-DE682A489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99" y="2031101"/>
            <a:ext cx="3212238" cy="3511943"/>
          </a:xfrm>
        </p:spPr>
        <p:txBody>
          <a:bodyPr anchor="ctr">
            <a:normAutofit/>
          </a:bodyPr>
          <a:lstStyle/>
          <a:p>
            <a:r>
              <a:rPr lang="it-IT" sz="1500" cap="none">
                <a:latin typeface="Eurostile" panose="020B0504020202050204" pitchFamily="34" charset="77"/>
              </a:rPr>
              <a:t>Governance del passato ‘a rischio’</a:t>
            </a:r>
          </a:p>
          <a:p>
            <a:r>
              <a:rPr lang="it-IT" sz="1500" cap="none">
                <a:latin typeface="Eurostile" panose="020B0504020202050204" pitchFamily="34" charset="77"/>
              </a:rPr>
              <a:t>Musei, gestione e catalogazione delle ‘cose vecchie’</a:t>
            </a:r>
          </a:p>
          <a:p>
            <a:r>
              <a:rPr lang="it-IT" sz="1500" cap="none">
                <a:latin typeface="Eurostile" panose="020B0504020202050204" pitchFamily="34" charset="77"/>
              </a:rPr>
              <a:t>Ambivalenza dell’heritage: rischio e ordine</a:t>
            </a:r>
          </a:p>
          <a:p>
            <a:r>
              <a:rPr lang="it-IT" sz="1500" cap="none">
                <a:latin typeface="Eurostile" panose="020B0504020202050204" pitchFamily="34" charset="77"/>
              </a:rPr>
              <a:t>Vd. M. Douglas, </a:t>
            </a:r>
            <a:r>
              <a:rPr lang="it-IT" sz="1500" i="1" cap="none">
                <a:latin typeface="Eurostile" panose="020B0504020202050204" pitchFamily="34" charset="77"/>
              </a:rPr>
              <a:t>Purezza e pericolo</a:t>
            </a:r>
            <a:r>
              <a:rPr lang="it-IT" sz="1500" cap="none">
                <a:latin typeface="Eurostile" panose="020B0504020202050204" pitchFamily="34" charset="77"/>
              </a:rPr>
              <a:t>, 1966; U. Beck, </a:t>
            </a:r>
            <a:r>
              <a:rPr lang="it-IT" sz="1500" i="1" cap="none">
                <a:latin typeface="Eurostile" panose="020B0504020202050204" pitchFamily="34" charset="77"/>
              </a:rPr>
              <a:t>Società del rischio</a:t>
            </a:r>
            <a:r>
              <a:rPr lang="it-IT" sz="1500" cap="none">
                <a:latin typeface="Eurostile" panose="020B0504020202050204" pitchFamily="34" charset="77"/>
              </a:rPr>
              <a:t>, 1992; M. Foucault, governamentalità e potere.</a:t>
            </a:r>
          </a:p>
          <a:p>
            <a:r>
              <a:rPr lang="it-IT" sz="1500" cap="none">
                <a:latin typeface="Eurostile" panose="020B0504020202050204" pitchFamily="34" charset="77"/>
              </a:rPr>
              <a:t>Ordinare, classificare, identificare, laboratorio di raccolta e calcolo anche a distanza   (B. Latour 1987)</a:t>
            </a:r>
          </a:p>
          <a:p>
            <a:pPr marL="0" indent="0">
              <a:buNone/>
            </a:pPr>
            <a:r>
              <a:rPr lang="it-IT" sz="1500" cap="none">
                <a:latin typeface="Eurostile" panose="020B0504020202050204" pitchFamily="34" charset="77"/>
              </a:rPr>
              <a:t>	→ burocratizzazione e professionalizzazione del patrimonio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3B1882-8F41-AE46-951A-554A3E25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096" y="650494"/>
            <a:ext cx="324642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4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879" name="Rectangle 798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74" name="Picture 2" descr="FABIETTI - Foto 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</p:spPr>
      </p:pic>
      <p:sp>
        <p:nvSpPr>
          <p:cNvPr id="79881" name="Rectangle 798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648707" y="2434201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FAR WEST: frontiera e progresso americano</a:t>
            </a:r>
          </a:p>
        </p:txBody>
      </p:sp>
    </p:spTree>
    <p:extLst>
      <p:ext uri="{BB962C8B-B14F-4D97-AF65-F5344CB8AC3E}">
        <p14:creationId xmlns:p14="http://schemas.microsoft.com/office/powerpoint/2010/main" val="314150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9" descr="p_30_Geronimo_I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43018" y="643467"/>
            <a:ext cx="3857962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40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855" name="Rectangle 7885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7" name="Freeform: Shape 7885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46774" y="2194102"/>
            <a:ext cx="257025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Donna irochese 1850</a:t>
            </a:r>
          </a:p>
        </p:txBody>
      </p:sp>
      <p:pic>
        <p:nvPicPr>
          <p:cNvPr id="78850" name="Picture 2" descr="FABIETTI - Foto 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8160" y="661916"/>
            <a:ext cx="3668220" cy="5557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26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9" name="Picture 9" descr="FABIETTI - Foto 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648707" y="2434201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Massacro di Wounded Knee 1890</a:t>
            </a:r>
          </a:p>
        </p:txBody>
      </p:sp>
    </p:spTree>
    <p:extLst>
      <p:ext uri="{BB962C8B-B14F-4D97-AF65-F5344CB8AC3E}">
        <p14:creationId xmlns:p14="http://schemas.microsoft.com/office/powerpoint/2010/main" val="59992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4" name="Picture 12" descr="p_27_smithsonian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31"/>
            <a:ext cx="6086455" cy="640831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482394" y="2418408"/>
            <a:ext cx="2207110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Smithsonian Washington </a:t>
            </a:r>
            <a:r>
              <a:rPr lang="en-US" sz="1700" dirty="0">
                <a:hlinkClick r:id="rId3"/>
              </a:rPr>
              <a:t>https://www.si.edu/collections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1888 </a:t>
            </a:r>
            <a:r>
              <a:rPr lang="en-US" sz="1700" i="1" dirty="0"/>
              <a:t>American Anthropologist</a:t>
            </a:r>
            <a:endParaRPr lang="en-US" sz="1700" dirty="0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5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4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56" y="643467"/>
            <a:ext cx="74280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1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ED1112-67BE-7D4F-9BBB-BE235BF0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3500" cap="none">
                <a:solidFill>
                  <a:srgbClr val="FFFFFF"/>
                </a:solidFill>
                <a:latin typeface="+mn-lt"/>
              </a:rPr>
              <a:t>Alcuni approcci teorici per analizzare l’heritage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D4C613-73EA-324C-8EA7-97FF90CF1E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it-IT" sz="1700" cap="none"/>
              <a:t>Actor-network theory ANT (A.Tsing, Latour) </a:t>
            </a:r>
          </a:p>
          <a:p>
            <a:r>
              <a:rPr lang="it-IT" sz="1700" cap="none"/>
              <a:t>Agency (Callon)</a:t>
            </a:r>
          </a:p>
          <a:p>
            <a:r>
              <a:rPr lang="it-IT" sz="1700" cap="none"/>
              <a:t>Assemblaggio (Agencement) (Bennet; MacDonald)</a:t>
            </a:r>
          </a:p>
          <a:p>
            <a:r>
              <a:rPr lang="it-IT" sz="1700" cap="none"/>
              <a:t>Apparato o dispositivo (Rabinow; Foucault)</a:t>
            </a:r>
          </a:p>
          <a:p>
            <a:r>
              <a:rPr lang="it-IT" sz="1700" cap="none"/>
              <a:t>Cultura materiale (Hicks; Olsen)</a:t>
            </a:r>
          </a:p>
          <a:p>
            <a:r>
              <a:rPr lang="it-IT" sz="1700" cap="none"/>
              <a:t>Archeologie simmetriche (Shanks) </a:t>
            </a:r>
          </a:p>
          <a:p>
            <a:endParaRPr lang="it-IT" sz="1700" cap="none"/>
          </a:p>
        </p:txBody>
      </p:sp>
      <p:pic>
        <p:nvPicPr>
          <p:cNvPr id="5" name="Picture 4" descr="Obiettivo della fotocamera">
            <a:extLst>
              <a:ext uri="{FF2B5EF4-FFF2-40B4-BE49-F238E27FC236}">
                <a16:creationId xmlns:a16="http://schemas.microsoft.com/office/drawing/2014/main" id="{686021AB-C3CA-678D-0BC7-B0001C9B3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0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1B34F8-A174-EE48-8616-AAFC46FCB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16" y="-75176"/>
            <a:ext cx="4727896" cy="38004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C18483-8ADA-BE45-8F48-D7ADC02DE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7" y="1363038"/>
            <a:ext cx="3594100" cy="47244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FD0405-AC25-7541-BCA8-B44EC887B553}"/>
              </a:ext>
            </a:extLst>
          </p:cNvPr>
          <p:cNvSpPr txBox="1"/>
          <p:nvPr/>
        </p:nvSpPr>
        <p:spPr>
          <a:xfrm>
            <a:off x="4411579" y="4186989"/>
            <a:ext cx="4732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sociale non deve essere considerato separato, ma come il «</a:t>
            </a:r>
            <a:r>
              <a:rPr lang="it-IT" dirty="0">
                <a:solidFill>
                  <a:srgbClr val="FF0000"/>
                </a:solidFill>
              </a:rPr>
              <a:t>prodotto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di un movimento molto particolare di </a:t>
            </a:r>
            <a:r>
              <a:rPr lang="it-IT" dirty="0" err="1">
                <a:solidFill>
                  <a:srgbClr val="FF0000"/>
                </a:solidFill>
              </a:rPr>
              <a:t>ri</a:t>
            </a:r>
            <a:r>
              <a:rPr lang="it-IT" dirty="0">
                <a:solidFill>
                  <a:srgbClr val="FF0000"/>
                </a:solidFill>
              </a:rPr>
              <a:t>-associazione e ricomposizione</a:t>
            </a:r>
            <a:r>
              <a:rPr lang="it-IT" dirty="0"/>
              <a:t>» lungo gli assi del tempo e dello spazio. </a:t>
            </a:r>
          </a:p>
          <a:p>
            <a:r>
              <a:rPr lang="it-IT" dirty="0"/>
              <a:t>B. </a:t>
            </a:r>
            <a:r>
              <a:rPr lang="it-IT" dirty="0" err="1"/>
              <a:t>Latour</a:t>
            </a:r>
            <a:r>
              <a:rPr lang="it-IT" dirty="0"/>
              <a:t> 2005 (p. 31 Harrison)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D125D4-4C7A-D848-A680-9DA153ABF81A}"/>
              </a:ext>
            </a:extLst>
          </p:cNvPr>
          <p:cNvSpPr txBox="1"/>
          <p:nvPr/>
        </p:nvSpPr>
        <p:spPr>
          <a:xfrm>
            <a:off x="268708" y="6172147"/>
            <a:ext cx="453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Agente/attore = </a:t>
            </a:r>
          </a:p>
          <a:p>
            <a:r>
              <a:rPr lang="it-IT" dirty="0"/>
              <a:t>veicolo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340829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D2F930-BBCD-2B49-B7DE-99BBEF5C86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6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48113A-719C-8949-8DBA-EB21E6DC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it-IT" sz="3500"/>
              <a:t>Patrimoni e mondi quotidiani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24A2E-39B5-AF44-B650-682F73FFEF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r>
              <a:rPr lang="it-IT" sz="1700"/>
              <a:t>Cultura alta e popolare</a:t>
            </a:r>
          </a:p>
          <a:p>
            <a:r>
              <a:rPr lang="it-IT" sz="1700"/>
              <a:t>Tradizioni locali non ufficiali</a:t>
            </a:r>
          </a:p>
          <a:p>
            <a:r>
              <a:rPr lang="it-IT" sz="1700"/>
              <a:t>Mercato neoliberista</a:t>
            </a:r>
          </a:p>
          <a:p>
            <a:r>
              <a:rPr lang="it-IT" sz="1700"/>
              <a:t>Turismo e tempo libero</a:t>
            </a:r>
          </a:p>
          <a:p>
            <a:r>
              <a:rPr lang="it-IT" sz="1700"/>
              <a:t>Arena di conflitti e negoziazioni </a:t>
            </a:r>
          </a:p>
          <a:p>
            <a:r>
              <a:rPr lang="it-IT" sz="1700">
                <a:hlinkClick r:id="rId2"/>
              </a:rPr>
              <a:t>es. Femenate</a:t>
            </a:r>
            <a:endParaRPr lang="it-IT" sz="17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A360E3-B171-1F4E-8A43-B4AD75992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57AA3065-908F-4990-AE53-A40A58D2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ampadina su sfondo giallo con cavo e fasci di luce disegnati">
            <a:extLst>
              <a:ext uri="{FF2B5EF4-FFF2-40B4-BE49-F238E27FC236}">
                <a16:creationId xmlns:a16="http://schemas.microsoft.com/office/drawing/2014/main" id="{1FBFD6A1-B4F6-1263-BDE0-3F71782FC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536887" y="795372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4297" y="1119031"/>
            <a:ext cx="3464953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8095" y="4737713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05710" y="1396686"/>
            <a:ext cx="2430380" cy="4064628"/>
          </a:xfrm>
        </p:spPr>
        <p:txBody>
          <a:bodyPr>
            <a:normAutofit/>
          </a:bodyPr>
          <a:lstStyle/>
          <a:p>
            <a:r>
              <a:rPr lang="it-IT" sz="3100"/>
              <a:t>Modernità, classificazione e ordinamento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61360"/>
            <a:ext cx="41522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Oggetti per misurare il progresso per tappe evolutive (selvaggi-barbari-civilizzati) 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gerarchia 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primitivismo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esotismo </a:t>
            </a:r>
          </a:p>
          <a:p>
            <a:endParaRPr lang="it-IT" sz="1500" cap="none">
              <a:solidFill>
                <a:srgbClr val="FFFFFF"/>
              </a:solidFill>
              <a:latin typeface="Eurostile" panose="020B0504020202050204" pitchFamily="34" charset="77"/>
            </a:endParaRPr>
          </a:p>
          <a:p>
            <a:pPr marL="0" indent="0">
              <a:buNone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Si crea la categoria ‘oggetto etnografico’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costruzione di un sapere / esercizio del potere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spedizioni ‘scientifiche’ (Torres, Dakar, Congo)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popolarizzazione dell’evoluzionismo – zoo umani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darwinismo sociale</a:t>
            </a:r>
          </a:p>
          <a:p>
            <a:pPr marL="0" indent="0">
              <a:buNone/>
            </a:pPr>
            <a:endParaRPr lang="it-IT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0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50179" descr="Punto esclamativo su uno sfondo giallo">
            <a:extLst>
              <a:ext uri="{FF2B5EF4-FFF2-40B4-BE49-F238E27FC236}">
                <a16:creationId xmlns:a16="http://schemas.microsoft.com/office/drawing/2014/main" id="{FA32A662-B757-ACC5-ED37-281EB83BF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889699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017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46100" y="1074738"/>
            <a:ext cx="8597900" cy="5255926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cap="none" dirty="0">
                <a:latin typeface="Eurostile" panose="020B0504020202050204" pitchFamily="34" charset="77"/>
              </a:rPr>
              <a:t>					PATRIMONIO STORICO E COLLETTIVO </a:t>
            </a: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cap="none" dirty="0">
                <a:latin typeface="Eurostile" panose="020B0504020202050204" pitchFamily="34" charset="77"/>
              </a:rPr>
              <a:t>COME ESPRESSIONE DELLA COSCIENZA ATTUALE, </a:t>
            </a:r>
            <a:r>
              <a:rPr lang="en-GB" b="1" u="sng" cap="none" dirty="0">
                <a:latin typeface="Eurostile" panose="020B0504020202050204" pitchFamily="34" charset="77"/>
              </a:rPr>
              <a:t>NON</a:t>
            </a:r>
            <a:r>
              <a:rPr lang="en-GB" b="1" cap="none" dirty="0">
                <a:latin typeface="Eurostile" panose="020B0504020202050204" pitchFamily="34" charset="77"/>
              </a:rPr>
              <a:t> CONSERVATIVA</a:t>
            </a:r>
            <a:endParaRPr lang="en-GB" sz="2600" b="1" cap="none" dirty="0">
              <a:effectLst>
                <a:outerShdw blurRad="38100" dist="38100" dir="2700000" algn="tl">
                  <a:srgbClr val="DDDDDD"/>
                </a:outerShdw>
              </a:effectLst>
              <a:latin typeface="Eurostile" panose="020B0504020202050204" pitchFamily="34" charset="77"/>
            </a:endParaRP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cap="none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ja-JP" altLang="en-GB" sz="2600" cap="none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GB" altLang="ja-JP" cap="none" dirty="0"/>
              <a:t>Non </a:t>
            </a:r>
            <a:r>
              <a:rPr lang="en-GB" altLang="ja-JP" cap="none" dirty="0" err="1"/>
              <a:t>sono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padri</a:t>
            </a:r>
            <a:r>
              <a:rPr lang="en-GB" altLang="ja-JP" cap="none" dirty="0"/>
              <a:t> a </a:t>
            </a:r>
            <a:r>
              <a:rPr lang="en-GB" altLang="ja-JP" cap="none" dirty="0" err="1"/>
              <a:t>generare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figli</a:t>
            </a:r>
            <a:r>
              <a:rPr lang="en-GB" altLang="ja-JP" cap="none" dirty="0"/>
              <a:t>, ma </a:t>
            </a:r>
            <a:r>
              <a:rPr lang="en-GB" altLang="ja-JP" cap="none" dirty="0" err="1"/>
              <a:t>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figli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che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generano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propri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padri</a:t>
            </a:r>
            <a:r>
              <a:rPr lang="en-GB" altLang="ja-JP" cap="none" dirty="0"/>
              <a:t>. </a:t>
            </a: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cap="none" dirty="0"/>
              <a:t>	Non </a:t>
            </a:r>
            <a:r>
              <a:rPr lang="en-GB" altLang="ja-JP" cap="none" dirty="0" err="1"/>
              <a:t>è</a:t>
            </a:r>
            <a:r>
              <a:rPr lang="en-GB" altLang="ja-JP" cap="none" dirty="0"/>
              <a:t> il </a:t>
            </a:r>
            <a:r>
              <a:rPr lang="en-GB" altLang="ja-JP" cap="none" dirty="0" err="1"/>
              <a:t>passato</a:t>
            </a:r>
            <a:r>
              <a:rPr lang="en-GB" altLang="ja-JP" cap="none" dirty="0"/>
              <a:t> a </a:t>
            </a:r>
            <a:r>
              <a:rPr lang="en-GB" altLang="ja-JP" cap="none" dirty="0" err="1"/>
              <a:t>produrre</a:t>
            </a:r>
            <a:r>
              <a:rPr lang="en-GB" altLang="ja-JP" cap="none" dirty="0"/>
              <a:t> il </a:t>
            </a:r>
            <a:r>
              <a:rPr lang="en-GB" altLang="ja-JP" cap="none" dirty="0" err="1"/>
              <a:t>presente</a:t>
            </a:r>
            <a:r>
              <a:rPr lang="en-GB" altLang="ja-JP" cap="none" dirty="0"/>
              <a:t>, ma il </a:t>
            </a:r>
            <a:r>
              <a:rPr lang="en-GB" altLang="ja-JP" cap="none" dirty="0" err="1"/>
              <a:t>presente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che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modella</a:t>
            </a:r>
            <a:r>
              <a:rPr lang="en-GB" altLang="ja-JP" cap="none" dirty="0"/>
              <a:t> il </a:t>
            </a:r>
            <a:r>
              <a:rPr lang="en-GB" altLang="ja-JP" cap="none" dirty="0" err="1"/>
              <a:t>suo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passato</a:t>
            </a:r>
            <a:r>
              <a:rPr lang="en-GB" altLang="ja-JP" cap="none" dirty="0"/>
              <a:t>. </a:t>
            </a: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cap="none" dirty="0"/>
              <a:t>La </a:t>
            </a:r>
            <a:r>
              <a:rPr lang="en-GB" altLang="ja-JP" cap="none" dirty="0" err="1"/>
              <a:t>tradizione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è</a:t>
            </a:r>
            <a:r>
              <a:rPr lang="en-GB" altLang="ja-JP" cap="none" dirty="0"/>
              <a:t> un </a:t>
            </a:r>
            <a:r>
              <a:rPr lang="en-GB" altLang="ja-JP" cap="none" dirty="0" err="1"/>
              <a:t>processo</a:t>
            </a:r>
            <a:r>
              <a:rPr lang="en-GB" altLang="ja-JP" cap="none" dirty="0"/>
              <a:t> di </a:t>
            </a:r>
            <a:r>
              <a:rPr lang="en-GB" altLang="ja-JP" cap="none" dirty="0" err="1"/>
              <a:t>riconoscimento</a:t>
            </a:r>
            <a:r>
              <a:rPr lang="en-GB" altLang="ja-JP" cap="none" dirty="0"/>
              <a:t> di </a:t>
            </a:r>
            <a:r>
              <a:rPr lang="en-GB" altLang="ja-JP" cap="none" dirty="0" err="1"/>
              <a:t>paternità</a:t>
            </a:r>
            <a:r>
              <a:rPr lang="ja-JP" altLang="en-GB" cap="none"/>
              <a:t>”</a:t>
            </a:r>
            <a:r>
              <a:rPr lang="en-GB" altLang="ja-JP" cap="none" dirty="0"/>
              <a:t>. </a:t>
            </a:r>
          </a:p>
          <a:p>
            <a:pPr marL="228600" lvl="1" algn="r">
              <a:lnSpc>
                <a:spcPct val="70000"/>
              </a:lnSpc>
              <a:spcBef>
                <a:spcPts val="10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cap="none" dirty="0"/>
              <a:t>G. </a:t>
            </a:r>
            <a:r>
              <a:rPr lang="en-GB" sz="2000" cap="none" dirty="0" err="1"/>
              <a:t>Lenclud</a:t>
            </a:r>
            <a:r>
              <a:rPr lang="en-GB" sz="2000" cap="none" dirty="0"/>
              <a:t>, </a:t>
            </a:r>
            <a:r>
              <a:rPr lang="en-GB" sz="2000" i="1" cap="none" dirty="0"/>
              <a:t>La tradition n</a:t>
            </a:r>
            <a:r>
              <a:rPr lang="it-IT" sz="2000" i="1" cap="none" dirty="0"/>
              <a:t>’</a:t>
            </a:r>
            <a:r>
              <a:rPr lang="en-GB" altLang="ja-JP" sz="2000" i="1" cap="none" dirty="0" err="1"/>
              <a:t>est</a:t>
            </a:r>
            <a:r>
              <a:rPr lang="en-GB" altLang="ja-JP" sz="2000" i="1" cap="none" dirty="0"/>
              <a:t> plus </a:t>
            </a:r>
            <a:r>
              <a:rPr lang="en-GB" altLang="ja-JP" sz="2000" i="1" cap="none" dirty="0" err="1"/>
              <a:t>ce</a:t>
            </a:r>
            <a:r>
              <a:rPr lang="en-GB" altLang="ja-JP" sz="2000" i="1" cap="none" dirty="0"/>
              <a:t> </a:t>
            </a:r>
            <a:r>
              <a:rPr lang="en-GB" altLang="ja-JP" sz="2000" i="1" cap="none" dirty="0" err="1"/>
              <a:t>qu</a:t>
            </a:r>
            <a:r>
              <a:rPr lang="it-IT" altLang="ja-JP" sz="2000" i="1" cap="none" dirty="0"/>
              <a:t>’</a:t>
            </a:r>
            <a:r>
              <a:rPr lang="en-GB" altLang="ja-JP" sz="2000" i="1" cap="none" dirty="0" err="1"/>
              <a:t>elle</a:t>
            </a:r>
            <a:r>
              <a:rPr lang="en-GB" altLang="ja-JP" sz="2000" i="1" cap="none" dirty="0"/>
              <a:t> </a:t>
            </a:r>
            <a:r>
              <a:rPr lang="en-GB" altLang="ja-JP" sz="2000" i="1" cap="none" dirty="0" err="1"/>
              <a:t>était</a:t>
            </a:r>
            <a:r>
              <a:rPr lang="en-GB" altLang="ja-JP" sz="2000" cap="none" dirty="0"/>
              <a:t>, 1987</a:t>
            </a:r>
          </a:p>
          <a:p>
            <a:pPr marL="182880" lvl="1" algn="r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ESEMPIO </a:t>
            </a:r>
            <a:r>
              <a:rPr lang="en-GB" sz="2000" dirty="0" err="1"/>
              <a:t>Cfr</a:t>
            </a:r>
            <a:r>
              <a:rPr lang="en-GB" sz="2000" dirty="0"/>
              <a:t>. </a:t>
            </a:r>
            <a:r>
              <a:rPr lang="en-GB" sz="2000" b="1" cap="none" dirty="0" err="1"/>
              <a:t>patrimonio</a:t>
            </a:r>
            <a:r>
              <a:rPr lang="en-GB" sz="2000" b="1" cap="none" dirty="0"/>
              <a:t> </a:t>
            </a:r>
            <a:r>
              <a:rPr lang="en-GB" sz="2000" b="1" cap="none" dirty="0" err="1"/>
              <a:t>ufficiale</a:t>
            </a:r>
            <a:r>
              <a:rPr lang="en-GB" sz="2000" b="1" cap="none" dirty="0"/>
              <a:t> e NON </a:t>
            </a:r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cap="none" dirty="0"/>
              <a:t>			VD. </a:t>
            </a:r>
            <a:r>
              <a:rPr lang="en-GB" sz="2000" cap="none" dirty="0">
                <a:hlinkClick r:id="rId4"/>
              </a:rPr>
              <a:t>Stonehenge</a:t>
            </a:r>
            <a:endParaRPr lang="en-GB" sz="2000" cap="none" dirty="0"/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cap="none" dirty="0"/>
              <a:t>				</a:t>
            </a:r>
            <a:r>
              <a:rPr lang="en-GB" sz="2000" cap="none" dirty="0">
                <a:hlinkClick r:id="rId5"/>
              </a:rPr>
              <a:t>Stonenhenge 2</a:t>
            </a:r>
            <a:r>
              <a:rPr lang="en-GB" sz="2000" cap="none" dirty="0"/>
              <a:t>	</a:t>
            </a:r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cap="none" dirty="0"/>
              <a:t>				</a:t>
            </a:r>
            <a:r>
              <a:rPr lang="en-GB" sz="2000" cap="none" dirty="0">
                <a:hlinkClick r:id="rId6"/>
              </a:rPr>
              <a:t>Robben Island</a:t>
            </a:r>
            <a:endParaRPr lang="en-GB" sz="2000" cap="none" dirty="0"/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dirty="0">
                <a:highlight>
                  <a:srgbClr val="FFFF00"/>
                </a:highlight>
                <a:hlinkClick r:id="rId7"/>
              </a:rPr>
              <a:t>	Unesco Robben Island</a:t>
            </a:r>
            <a:endParaRPr lang="en-GB" sz="1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1885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5420C7-0D2A-6746-ACDB-D6C99FED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93"/>
            <a:ext cx="9144000" cy="6858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5B3A789-960A-884C-8F7D-B2A8C1E787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501" y="0"/>
            <a:ext cx="3645499" cy="550242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EB7B20E-205F-064E-8502-21CC4F951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83075" cy="38925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6321546-6BA5-BB46-8A0E-976ED56263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701" y="2825393"/>
            <a:ext cx="284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3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BB588F-4D4D-934B-A56C-89532C25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it-IT"/>
              <a:t>Patrimonio </a:t>
            </a:r>
            <a:endParaRPr lang="it-IT" dirty="0"/>
          </a:p>
        </p:txBody>
      </p:sp>
      <p:pic>
        <p:nvPicPr>
          <p:cNvPr id="5" name="Picture 4" descr="Sfera di mesh e nodi">
            <a:extLst>
              <a:ext uri="{FF2B5EF4-FFF2-40B4-BE49-F238E27FC236}">
                <a16:creationId xmlns:a16="http://schemas.microsoft.com/office/drawing/2014/main" id="{0F4EC48A-2254-2245-784C-0383980AF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A76D7-C793-D249-99DF-BA1B59908C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0" y="2201958"/>
            <a:ext cx="5086350" cy="39007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1700" cap="none" dirty="0"/>
              <a:t>come assemblaggio strategico e/o biopolitico composto da varie persone, istituzioni, apparati (dispositivi) e delle relazioni tra di loro (Harrison, p. 35) è </a:t>
            </a:r>
          </a:p>
          <a:p>
            <a:pPr marL="0" indent="0">
              <a:buNone/>
            </a:pPr>
            <a:r>
              <a:rPr lang="it-IT" sz="1700" cap="none" dirty="0"/>
              <a:t>	«</a:t>
            </a:r>
            <a:r>
              <a:rPr lang="it-IT" sz="1700" b="1" cap="none" dirty="0"/>
              <a:t>sia un prodotto che un produttore della modernità occidentale</a:t>
            </a:r>
            <a:r>
              <a:rPr lang="it-IT" sz="1700" cap="none" dirty="0"/>
              <a:t>»(p.39)</a:t>
            </a:r>
          </a:p>
          <a:p>
            <a:r>
              <a:rPr lang="it-IT" sz="1700" cap="none" dirty="0"/>
              <a:t>Potere/sapere</a:t>
            </a:r>
          </a:p>
          <a:p>
            <a:r>
              <a:rPr lang="it-IT" sz="1700" cap="none" dirty="0"/>
              <a:t>Tecnologie, </a:t>
            </a:r>
            <a:r>
              <a:rPr lang="it-IT" sz="1700" i="1" cap="none" dirty="0"/>
              <a:t>affordance</a:t>
            </a:r>
          </a:p>
          <a:p>
            <a:r>
              <a:rPr lang="it-IT" sz="1700" cap="none" dirty="0"/>
              <a:t>Indivisibilità ontologica degli oggetti e esseri umani</a:t>
            </a:r>
          </a:p>
          <a:p>
            <a:r>
              <a:rPr lang="it-IT" sz="1700" cap="none" dirty="0"/>
              <a:t>Qualità affettiva delle cose, agency non umana</a:t>
            </a:r>
          </a:p>
          <a:p>
            <a:r>
              <a:rPr lang="it-IT" sz="1700" cap="none" dirty="0"/>
              <a:t>Es. ‘conservazione’ etnografica </a:t>
            </a:r>
          </a:p>
        </p:txBody>
      </p:sp>
    </p:spTree>
    <p:extLst>
      <p:ext uri="{BB962C8B-B14F-4D97-AF65-F5344CB8AC3E}">
        <p14:creationId xmlns:p14="http://schemas.microsoft.com/office/powerpoint/2010/main" val="3739468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70442E-D37B-BC41-B7A6-DBCCA9370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90"/>
            <a:ext cx="6096620" cy="529119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98" y="5282206"/>
            <a:ext cx="9144198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5282206"/>
            <a:ext cx="9143999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1B7BE5C-35D0-7F4D-887E-CFB83E5A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6" y="5635366"/>
            <a:ext cx="5318474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Es. Yugonostalgia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5282206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931CEE9-1F86-DF43-AB95-C7EA4928C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96642" y="1"/>
            <a:ext cx="3047357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1E5FF2-76FF-7C4E-A51F-FA42003B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it-IT" sz="2800">
                <a:solidFill>
                  <a:srgbClr val="FFFFFF"/>
                </a:solidFill>
              </a:rPr>
              <a:t>Evoluzionismo &amp; modernità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A8869C-6481-F841-914F-0E3E4C69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it-IT" cap="none" dirty="0">
                <a:latin typeface="Eurostile" panose="020B0504020202050204" pitchFamily="34" charset="77"/>
              </a:rPr>
              <a:t>Le scienze storiche hanno iniziato a organizzare il passato in sequenze lineari, attingendo a uno schema evolutivo </a:t>
            </a:r>
          </a:p>
          <a:p>
            <a:pPr marL="0" indent="0">
              <a:buNone/>
            </a:pPr>
            <a:r>
              <a:rPr lang="it-IT" cap="none" dirty="0">
                <a:latin typeface="Eurostile" panose="020B0504020202050204" pitchFamily="34" charset="77"/>
              </a:rPr>
              <a:t>(T. Bennet, </a:t>
            </a:r>
            <a:r>
              <a:rPr lang="it-IT" i="1" cap="none" dirty="0">
                <a:latin typeface="Eurostile" panose="020B0504020202050204" pitchFamily="34" charset="77"/>
              </a:rPr>
              <a:t> The </a:t>
            </a:r>
            <a:r>
              <a:rPr lang="it-IT" i="1" cap="none" dirty="0" err="1">
                <a:latin typeface="Eurostile" panose="020B0504020202050204" pitchFamily="34" charset="77"/>
              </a:rPr>
              <a:t>birth</a:t>
            </a:r>
            <a:r>
              <a:rPr lang="it-IT" i="1" cap="none" dirty="0">
                <a:latin typeface="Eurostile" panose="020B0504020202050204" pitchFamily="34" charset="77"/>
              </a:rPr>
              <a:t> of the museum</a:t>
            </a:r>
            <a:r>
              <a:rPr lang="it-IT" cap="none" dirty="0">
                <a:latin typeface="Eurostile" panose="020B0504020202050204" pitchFamily="34" charset="77"/>
              </a:rPr>
              <a:t>, 1995)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I SISTEMI CLASSIFICATORI non sono solo STRUTTURE PER ORGANIZZARE LE INFORMAZIONI MA ANCHE PRATICHE DELLA MEMORIA, MODI DI ORDINARE e quindi generano MODALITÀ DI RAPPRESENTAZIONE.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Collezioni, mappe, laboratorio occidentale che agisce anche a distanza, creando categorie come indigeni o primitivi, </a:t>
            </a:r>
          </a:p>
        </p:txBody>
      </p:sp>
    </p:spTree>
    <p:extLst>
      <p:ext uri="{BB962C8B-B14F-4D97-AF65-F5344CB8AC3E}">
        <p14:creationId xmlns:p14="http://schemas.microsoft.com/office/powerpoint/2010/main" val="85369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53122" y="679731"/>
            <a:ext cx="2343114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Tipi batecheche, G. Di Brazzà 1883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62324" y="1"/>
            <a:ext cx="1834788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5813" y="679731"/>
            <a:ext cx="5761719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093810" y="972235"/>
            <a:ext cx="2537460" cy="50477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859267" y="972235"/>
            <a:ext cx="253746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6375" name="Rectangle 186374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86377" name="Group 186376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186378" name="Freeform: Shape 186377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379" name="Freeform: Shape 186378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6380" name="Freeform: Shape 186379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6381" name="Freeform: Shape 186380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6382" name="Freeform: Shape 186381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186370" name="Picture 2" descr="E:\Roberta\Ditam\didattica\rappresentazione\1138827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58203" y="1616820"/>
            <a:ext cx="5670645" cy="3522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357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505" name="Rectangle 63496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06" name="Rectangle 63498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491" name="Picture 3" descr="D:\Piero\foto robi\cardpos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7" y="10"/>
            <a:ext cx="4571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49863" y="5234320"/>
            <a:ext cx="5198489" cy="752217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Aborigines</a:t>
            </a:r>
            <a:r>
              <a:rPr lang="en-US" sz="3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1870</a:t>
            </a:r>
          </a:p>
        </p:txBody>
      </p:sp>
      <p:pic>
        <p:nvPicPr>
          <p:cNvPr id="63490" name="Picture 2" descr="D:\Piero\foto robi\postcard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-4041" y="10"/>
            <a:ext cx="462713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1395011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6155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Rectangle 6157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e5fdb8aa-7c79-49f1-859a-d698711653a6.jpg">
            <a:extLst>
              <a:ext uri="{FF2B5EF4-FFF2-40B4-BE49-F238E27FC236}">
                <a16:creationId xmlns:a16="http://schemas.microsoft.com/office/drawing/2014/main" id="{FDE9DFA5-F829-BA4B-A5AE-3556A9CF58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76" y="643467"/>
            <a:ext cx="3847338" cy="5571066"/>
          </a:xfrm>
          <a:prstGeom prst="rect">
            <a:avLst/>
          </a:prstGeom>
        </p:spPr>
      </p:pic>
      <p:sp>
        <p:nvSpPr>
          <p:cNvPr id="6160" name="Rectangle 6159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1" name="Picture 7" descr="FABIETTI - Foto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885" y="643467"/>
            <a:ext cx="3847338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68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4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G_16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7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G_16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1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11892</TotalTime>
  <Words>570</Words>
  <Application>Microsoft Macintosh PowerPoint</Application>
  <PresentationFormat>Presentazione su schermo (4:3)</PresentationFormat>
  <Paragraphs>72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Meiryo</vt:lpstr>
      <vt:lpstr>ＭＳ Ｐゴシック</vt:lpstr>
      <vt:lpstr>Arial</vt:lpstr>
      <vt:lpstr>Calibri</vt:lpstr>
      <vt:lpstr>Calibri Light</vt:lpstr>
      <vt:lpstr>Eurostile</vt:lpstr>
      <vt:lpstr>Wingdings</vt:lpstr>
      <vt:lpstr>Tema di Office</vt:lpstr>
      <vt:lpstr>Rischio</vt:lpstr>
      <vt:lpstr>Modernità, classificazione e ordinamento</vt:lpstr>
      <vt:lpstr>Evoluzionismo &amp; modernità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Alcuni approcci teorici per analizzare l’heritage</vt:lpstr>
      <vt:lpstr>Presentazione standard di PowerPoint</vt:lpstr>
      <vt:lpstr>Presentazione standard di PowerPoint</vt:lpstr>
      <vt:lpstr>Patrimoni e mondi quotidiani</vt:lpstr>
      <vt:lpstr>Presentazione standard di PowerPoint</vt:lpstr>
      <vt:lpstr>Presentazione standard di PowerPoint</vt:lpstr>
      <vt:lpstr>Patrimonio </vt:lpstr>
      <vt:lpstr>Es. Yugonostalgia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Antropologia culturale</dc:title>
  <dc:creator>roberta altin</dc:creator>
  <cp:lastModifiedBy>ALTIN ROBERTA</cp:lastModifiedBy>
  <cp:revision>284</cp:revision>
  <dcterms:created xsi:type="dcterms:W3CDTF">2014-10-01T09:55:29Z</dcterms:created>
  <dcterms:modified xsi:type="dcterms:W3CDTF">2025-03-27T17:10:32Z</dcterms:modified>
</cp:coreProperties>
</file>