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36" r:id="rId1"/>
  </p:sldMasterIdLst>
  <p:notesMasterIdLst>
    <p:notesMasterId r:id="rId27"/>
  </p:notesMasterIdLst>
  <p:sldIdLst>
    <p:sldId id="360" r:id="rId2"/>
    <p:sldId id="361" r:id="rId3"/>
    <p:sldId id="362" r:id="rId4"/>
    <p:sldId id="363" r:id="rId5"/>
    <p:sldId id="364" r:id="rId6"/>
    <p:sldId id="366" r:id="rId7"/>
    <p:sldId id="365" r:id="rId8"/>
    <p:sldId id="367" r:id="rId9"/>
    <p:sldId id="368" r:id="rId10"/>
    <p:sldId id="369" r:id="rId11"/>
    <p:sldId id="370" r:id="rId12"/>
    <p:sldId id="371" r:id="rId13"/>
    <p:sldId id="372" r:id="rId14"/>
    <p:sldId id="375" r:id="rId15"/>
    <p:sldId id="377" r:id="rId16"/>
    <p:sldId id="376" r:id="rId17"/>
    <p:sldId id="474" r:id="rId18"/>
    <p:sldId id="373" r:id="rId19"/>
    <p:sldId id="378" r:id="rId20"/>
    <p:sldId id="472" r:id="rId21"/>
    <p:sldId id="379" r:id="rId22"/>
    <p:sldId id="381" r:id="rId23"/>
    <p:sldId id="380" r:id="rId24"/>
    <p:sldId id="383" r:id="rId25"/>
    <p:sldId id="382"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558"/>
  </p:normalViewPr>
  <p:slideViewPr>
    <p:cSldViewPr snapToGrid="0" snapToObjects="1">
      <p:cViewPr varScale="1">
        <p:scale>
          <a:sx n="121" d="100"/>
          <a:sy n="121" d="100"/>
        </p:scale>
        <p:origin x="1896"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0A809-B042-D649-A130-615FA16329C7}" type="datetimeFigureOut">
              <a:rPr lang="it-IT" smtClean="0"/>
              <a:pPr/>
              <a:t>28/03/25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BFAD-937C-A34D-BBBC-5CDF411B1853}" type="slidenum">
              <a:rPr lang="it-IT" smtClean="0"/>
              <a:pPr/>
              <a:t>‹N›</a:t>
            </a:fld>
            <a:endParaRPr lang="it-IT"/>
          </a:p>
        </p:txBody>
      </p:sp>
    </p:spTree>
    <p:extLst>
      <p:ext uri="{BB962C8B-B14F-4D97-AF65-F5344CB8AC3E}">
        <p14:creationId xmlns:p14="http://schemas.microsoft.com/office/powerpoint/2010/main" val="3079951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3/28/25</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kumimoji="0"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6CC888B-D9F9-4E54-B722-F151A9F45E95}" type="slidenum">
              <a:rPr lang="en-US" smtClean="0"/>
              <a:t>‹N›</a:t>
            </a:fld>
            <a:endParaRPr lang="en-US"/>
          </a:p>
        </p:txBody>
      </p:sp>
    </p:spTree>
    <p:extLst>
      <p:ext uri="{BB962C8B-B14F-4D97-AF65-F5344CB8AC3E}">
        <p14:creationId xmlns:p14="http://schemas.microsoft.com/office/powerpoint/2010/main" val="155225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7" name="Date Placeholder 6"/>
          <p:cNvSpPr>
            <a:spLocks noGrp="1"/>
          </p:cNvSpPr>
          <p:nvPr>
            <p:ph type="dt" sz="half" idx="10"/>
          </p:nvPr>
        </p:nvSpPr>
        <p:spPr/>
        <p:txBody>
          <a:bodyPr/>
          <a:lstStyle/>
          <a:p>
            <a:fld id="{1F38E440-D4EB-EF47-8367-8664DDD8E735}" type="datetimeFigureOut">
              <a:rPr lang="it-IT" smtClean="0"/>
              <a:pPr/>
              <a:t>28/03/25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1485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28/03/25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6037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28/03/25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56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eaLnBrk="1" latinLnBrk="0" hangingPunct="1"/>
            <a:fld id="{9D21D778-B565-4D7E-94D7-64010A445B68}" type="datetimeFigureOut">
              <a:rPr lang="en-US" smtClean="0"/>
              <a:pPr eaLnBrk="1" latinLnBrk="0" hangingPunct="1"/>
              <a:t>3/28/25</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extLst>
      <p:ext uri="{BB962C8B-B14F-4D97-AF65-F5344CB8AC3E}">
        <p14:creationId xmlns:p14="http://schemas.microsoft.com/office/powerpoint/2010/main" val="143490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F38E440-D4EB-EF47-8367-8664DDD8E735}" type="datetimeFigureOut">
              <a:rPr lang="it-IT" smtClean="0"/>
              <a:pPr/>
              <a:t>28/03/25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8006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28/03/25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396044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F38E440-D4EB-EF47-8367-8664DDD8E735}" type="datetimeFigureOut">
              <a:rPr lang="it-IT" smtClean="0"/>
              <a:pPr/>
              <a:t>28/03/25</a:t>
            </a:fld>
            <a:endParaRPr lang="it-IT"/>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t-IT"/>
          </a:p>
        </p:txBody>
      </p:sp>
      <p:sp>
        <p:nvSpPr>
          <p:cNvPr id="5" name="Slide Number Placeholder 4"/>
          <p:cNvSpPr>
            <a:spLocks noGrp="1"/>
          </p:cNvSpPr>
          <p:nvPr>
            <p:ph type="sldNum" sz="quarter" idx="12"/>
          </p:nvPr>
        </p:nvSpPr>
        <p:spPr/>
        <p:txBody>
          <a:bodyPr/>
          <a:lstStyle/>
          <a:p>
            <a:fld id="{F7DAF84D-F6F2-1843-81D8-0A59E8EB46FA}"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273039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8E440-D4EB-EF47-8367-8664DDD8E735}" type="datetimeFigureOut">
              <a:rPr lang="it-IT" smtClean="0"/>
              <a:pPr/>
              <a:t>28/03/25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82938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1F38E440-D4EB-EF47-8367-8664DDD8E735}" type="datetimeFigureOut">
              <a:rPr lang="it-IT" smtClean="0"/>
              <a:pPr/>
              <a:t>28/03/25</a:t>
            </a:fld>
            <a:endParaRPr lang="it-IT"/>
          </a:p>
        </p:txBody>
      </p:sp>
      <p:sp>
        <p:nvSpPr>
          <p:cNvPr id="10" name="Footer Placeholder 9"/>
          <p:cNvSpPr>
            <a:spLocks noGrp="1"/>
          </p:cNvSpPr>
          <p:nvPr>
            <p:ph type="ftr" sz="quarter" idx="11"/>
          </p:nvPr>
        </p:nvSpPr>
        <p:spPr/>
        <p:txBody>
          <a:bodyPr/>
          <a:lstStyle/>
          <a:p>
            <a:endParaRPr lang="it-IT"/>
          </a:p>
        </p:txBody>
      </p:sp>
      <p:sp>
        <p:nvSpPr>
          <p:cNvPr id="11" name="Slide Number Placeholder 10"/>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56272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F38E440-D4EB-EF47-8367-8664DDD8E735}" type="datetimeFigureOut">
              <a:rPr lang="it-IT" smtClean="0"/>
              <a:pPr/>
              <a:t>28/03/25</a:t>
            </a:fld>
            <a:endParaRPr lang="it-IT"/>
          </a:p>
        </p:txBody>
      </p:sp>
      <p:sp>
        <p:nvSpPr>
          <p:cNvPr id="10" name="Slide Number Placeholder 9"/>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8378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F38E440-D4EB-EF47-8367-8664DDD8E735}" type="datetimeFigureOut">
              <a:rPr lang="it-IT" smtClean="0"/>
              <a:pPr/>
              <a:t>28/03/25</a:t>
            </a:fld>
            <a:endParaRPr lang="it-IT"/>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7DAF84D-F6F2-1843-81D8-0A59E8EB46FA}" type="slidenum">
              <a:rPr lang="it-IT" smtClean="0"/>
              <a:pPr/>
              <a:t>‹N›</a:t>
            </a:fld>
            <a:endParaRPr lang="it-IT"/>
          </a:p>
        </p:txBody>
      </p:sp>
    </p:spTree>
    <p:extLst>
      <p:ext uri="{BB962C8B-B14F-4D97-AF65-F5344CB8AC3E}">
        <p14:creationId xmlns:p14="http://schemas.microsoft.com/office/powerpoint/2010/main" val="79093340"/>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esco.it/it/ItaliaNellUnesco/Detail/189" TargetMode="External"/><Relationship Id="rId2" Type="http://schemas.openxmlformats.org/officeDocument/2006/relationships/hyperlink" Target="https://ich.unesco.org/en/list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eV-RQHPQu2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hc.unesco.org/"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jkisCoS5dWw" TargetMode="External"/><Relationship Id="rId5" Type="http://schemas.openxmlformats.org/officeDocument/2006/relationships/hyperlink" Target="https://youtu.be/rEUQTczycIw" TargetMode="External"/><Relationship Id="rId4" Type="http://schemas.openxmlformats.org/officeDocument/2006/relationships/hyperlink" Target="https://www.youtube.com/watch?v=Ur-H7dP8FNc"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unesco.it/it/ItaliaNellUnesco/Detail/188" TargetMode="External"/><Relationship Id="rId4" Type="http://schemas.openxmlformats.org/officeDocument/2006/relationships/hyperlink" Target="https://whc.unesco.org/en/lis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44962-1893-024C-BEED-033158A20172}"/>
              </a:ext>
            </a:extLst>
          </p:cNvPr>
          <p:cNvSpPr>
            <a:spLocks noGrp="1"/>
          </p:cNvSpPr>
          <p:nvPr>
            <p:ph type="ctrTitle"/>
          </p:nvPr>
        </p:nvSpPr>
        <p:spPr/>
        <p:txBody>
          <a:bodyPr/>
          <a:lstStyle/>
          <a:p>
            <a:r>
              <a:rPr lang="it-IT" dirty="0"/>
              <a:t>Patrimonio Mondiale</a:t>
            </a:r>
          </a:p>
        </p:txBody>
      </p:sp>
      <p:sp>
        <p:nvSpPr>
          <p:cNvPr id="3" name="Sottotitolo 2">
            <a:extLst>
              <a:ext uri="{FF2B5EF4-FFF2-40B4-BE49-F238E27FC236}">
                <a16:creationId xmlns:a16="http://schemas.microsoft.com/office/drawing/2014/main" id="{2A6B9B65-7951-164C-8965-8D9C73EEB75A}"/>
              </a:ext>
            </a:extLst>
          </p:cNvPr>
          <p:cNvSpPr>
            <a:spLocks noGrp="1"/>
          </p:cNvSpPr>
          <p:nvPr>
            <p:ph type="subTitle" idx="1"/>
          </p:nvPr>
        </p:nvSpPr>
        <p:spPr>
          <a:xfrm>
            <a:off x="788670" y="5175183"/>
            <a:ext cx="8355330" cy="1069848"/>
          </a:xfrm>
        </p:spPr>
        <p:txBody>
          <a:bodyPr>
            <a:normAutofit/>
          </a:bodyPr>
          <a:lstStyle/>
          <a:p>
            <a:r>
              <a:rPr lang="it-IT" sz="2400" dirty="0"/>
              <a:t>NASCITA DI UN CONCETTO: </a:t>
            </a:r>
          </a:p>
          <a:p>
            <a:r>
              <a:rPr lang="it-IT" sz="2400" dirty="0"/>
              <a:t>ILLUMINISMO ➡️ STATO NAZIONE ➡️ INTERNAZIONALE </a:t>
            </a:r>
          </a:p>
          <a:p>
            <a:endParaRPr lang="it-IT" sz="2400" dirty="0"/>
          </a:p>
          <a:p>
            <a:endParaRPr lang="it-IT" sz="2400" dirty="0"/>
          </a:p>
        </p:txBody>
      </p:sp>
    </p:spTree>
    <p:extLst>
      <p:ext uri="{BB962C8B-B14F-4D97-AF65-F5344CB8AC3E}">
        <p14:creationId xmlns:p14="http://schemas.microsoft.com/office/powerpoint/2010/main" val="323776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1"/>
            <a:ext cx="91414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2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7C4EEAB-D5D4-EE43-B953-2D6F0D1A5887}"/>
              </a:ext>
            </a:extLst>
          </p:cNvPr>
          <p:cNvSpPr>
            <a:spLocks noGrp="1"/>
          </p:cNvSpPr>
          <p:nvPr>
            <p:ph type="title"/>
          </p:nvPr>
        </p:nvSpPr>
        <p:spPr>
          <a:xfrm>
            <a:off x="482600" y="643466"/>
            <a:ext cx="2762227" cy="5580353"/>
          </a:xfrm>
        </p:spPr>
        <p:txBody>
          <a:bodyPr>
            <a:normAutofit/>
          </a:bodyPr>
          <a:lstStyle/>
          <a:p>
            <a:pPr algn="r"/>
            <a:r>
              <a:rPr lang="it-IT" sz="2900">
                <a:solidFill>
                  <a:srgbClr val="FFFFFF"/>
                </a:solidFill>
              </a:rPr>
              <a:t>Convenzione per la Protezione del Patrimonio Culturale Immateriale (2003)</a:t>
            </a:r>
            <a:br>
              <a:rPr lang="it-IT" sz="2900">
                <a:solidFill>
                  <a:srgbClr val="FFFFFF"/>
                </a:solidFill>
              </a:rPr>
            </a:br>
            <a:endParaRPr lang="it-IT" sz="2900">
              <a:solidFill>
                <a:srgbClr val="FFFFFF"/>
              </a:solidFill>
            </a:endParaRPr>
          </a:p>
        </p:txBody>
      </p:sp>
      <p:sp>
        <p:nvSpPr>
          <p:cNvPr id="3" name="Segnaposto contenuto 2">
            <a:extLst>
              <a:ext uri="{FF2B5EF4-FFF2-40B4-BE49-F238E27FC236}">
                <a16:creationId xmlns:a16="http://schemas.microsoft.com/office/drawing/2014/main" id="{8835D87E-D9BC-774A-8A32-01FABCB2A297}"/>
              </a:ext>
            </a:extLst>
          </p:cNvPr>
          <p:cNvSpPr>
            <a:spLocks noGrp="1"/>
          </p:cNvSpPr>
          <p:nvPr>
            <p:ph idx="1"/>
          </p:nvPr>
        </p:nvSpPr>
        <p:spPr>
          <a:xfrm>
            <a:off x="3699417" y="643466"/>
            <a:ext cx="4972633" cy="5528734"/>
          </a:xfrm>
        </p:spPr>
        <p:txBody>
          <a:bodyPr anchor="ctr">
            <a:normAutofit/>
          </a:bodyPr>
          <a:lstStyle/>
          <a:p>
            <a:br>
              <a:rPr lang="it-IT" sz="1200"/>
            </a:br>
            <a:r>
              <a:rPr lang="it-IT" sz="1200"/>
              <a:t>La </a:t>
            </a:r>
            <a:r>
              <a:rPr lang="it-IT" sz="1200" b="1"/>
              <a:t>Convenzione per la Salvaguardia del Patrimonio Immateriale</a:t>
            </a:r>
            <a:r>
              <a:rPr lang="it-IT" sz="1200"/>
              <a:t> è stata sottoscritta nel 2003, nel corso della 32° sessione della Conferenza Generale UNESCO, è entrata in vigore nel 2006 ed è stata ratificata dall’Italia nel 2007. </a:t>
            </a:r>
          </a:p>
          <a:p>
            <a:br>
              <a:rPr lang="it-IT" sz="1200"/>
            </a:br>
            <a:r>
              <a:rPr lang="it-IT" sz="1200"/>
              <a:t>L’obiettivo primario della Convenzione è quello di proteggere il Patrimonio Culturale Immateriale, inteso come </a:t>
            </a:r>
            <a:r>
              <a:rPr lang="it-IT" sz="1200" b="1"/>
              <a:t>“l’insieme di pratiche, rappresentazioni, espressioni, saperi e capacità, come pure gli strumenti, artefatti, oggetti, e spazi culturali associati, che le comunità e i gruppi riconoscono come parte integrante del loro patrimonio culturale, trasmesso di generazione in generazione in risposta all’interazione con l’ambiente e la storia”. </a:t>
            </a:r>
          </a:p>
          <a:p>
            <a:r>
              <a:rPr lang="it-IT" sz="1200"/>
              <a:t>Il patrimonio immateriale garantisce un senso di identità e continuità e incoraggia il rispetto per la diversità culturale, la creatività umana, lo sviluppo sostenibile.</a:t>
            </a:r>
            <a:br>
              <a:rPr lang="it-IT" sz="1200"/>
            </a:br>
            <a:br>
              <a:rPr lang="it-IT" sz="1200"/>
            </a:br>
            <a:r>
              <a:rPr lang="it-IT" sz="1200"/>
              <a:t>Ai sensi della Convenzione, viene istituita la </a:t>
            </a:r>
            <a:r>
              <a:rPr lang="it-IT" sz="1200" b="1"/>
              <a:t>Lista Rappresentativa del Patrimonio Culturale Immateriale</a:t>
            </a:r>
            <a:r>
              <a:rPr lang="it-IT" sz="1200"/>
              <a:t> (</a:t>
            </a:r>
            <a:r>
              <a:rPr lang="it-IT" sz="1200" i="1"/>
              <a:t>Representative List of the Intangible Cultural Heritage)</a:t>
            </a:r>
            <a:r>
              <a:rPr lang="it-IT" sz="1200"/>
              <a:t> che comprende attualmente 549 elementi, presenti in 127 paesi nel mondo (gennaio 2020).</a:t>
            </a:r>
            <a:br>
              <a:rPr lang="it-IT" sz="1200"/>
            </a:br>
            <a:r>
              <a:rPr lang="it-IT" sz="1200"/>
              <a:t>L’Italia ha 12 elementi iscritti nella Lista, di cui 6 elementi transnazionali che prevedono la partecipazione di altri paesi. </a:t>
            </a:r>
            <a:br>
              <a:rPr lang="it-IT" sz="1200"/>
            </a:br>
            <a:br>
              <a:rPr lang="it-IT" sz="1200"/>
            </a:br>
            <a:r>
              <a:rPr lang="it-IT" sz="1200">
                <a:hlinkClick r:id="rId2"/>
              </a:rPr>
              <a:t>Unesco international</a:t>
            </a:r>
            <a:endParaRPr lang="it-IT" sz="1200"/>
          </a:p>
          <a:p>
            <a:r>
              <a:rPr lang="it-IT" sz="1200">
                <a:hlinkClick r:id="rId3"/>
              </a:rPr>
              <a:t>UNESCO Italia</a:t>
            </a:r>
            <a:endParaRPr lang="it-IT" sz="1200"/>
          </a:p>
        </p:txBody>
      </p:sp>
      <p:grpSp>
        <p:nvGrpSpPr>
          <p:cNvPr id="18" name="Group 11">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401725" y="6229681"/>
            <a:chExt cx="457200" cy="457200"/>
          </a:xfrm>
        </p:grpSpPr>
        <p:sp>
          <p:nvSpPr>
            <p:cNvPr id="13" name="Oval 12">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7832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15341C-634F-2B47-A105-3D270986D26A}"/>
              </a:ext>
            </a:extLst>
          </p:cNvPr>
          <p:cNvSpPr>
            <a:spLocks noGrp="1"/>
          </p:cNvSpPr>
          <p:nvPr>
            <p:ph type="title"/>
          </p:nvPr>
        </p:nvSpPr>
        <p:spPr>
          <a:xfrm>
            <a:off x="224589" y="484632"/>
            <a:ext cx="8919411" cy="1609344"/>
          </a:xfrm>
        </p:spPr>
        <p:txBody>
          <a:bodyPr>
            <a:normAutofit fontScale="90000"/>
          </a:bodyPr>
          <a:lstStyle/>
          <a:p>
            <a:r>
              <a:rPr lang="it-IT" dirty="0"/>
              <a:t>Convenzione per la Protezione e Promozione della Diversità delle Espressioni Culturali (2005)</a:t>
            </a:r>
            <a:br>
              <a:rPr lang="it-IT" dirty="0"/>
            </a:br>
            <a:br>
              <a:rPr lang="it-IT" dirty="0"/>
            </a:br>
            <a:endParaRPr lang="it-IT" dirty="0"/>
          </a:p>
        </p:txBody>
      </p:sp>
      <p:sp>
        <p:nvSpPr>
          <p:cNvPr id="3" name="Segnaposto contenuto 2">
            <a:extLst>
              <a:ext uri="{FF2B5EF4-FFF2-40B4-BE49-F238E27FC236}">
                <a16:creationId xmlns:a16="http://schemas.microsoft.com/office/drawing/2014/main" id="{12056FF0-F632-AC46-9A9E-DA6AE6BDE551}"/>
              </a:ext>
            </a:extLst>
          </p:cNvPr>
          <p:cNvSpPr>
            <a:spLocks noGrp="1"/>
          </p:cNvSpPr>
          <p:nvPr>
            <p:ph idx="1"/>
          </p:nvPr>
        </p:nvSpPr>
        <p:spPr>
          <a:xfrm>
            <a:off x="224588" y="1379621"/>
            <a:ext cx="8847221" cy="5478379"/>
          </a:xfrm>
        </p:spPr>
        <p:txBody>
          <a:bodyPr>
            <a:normAutofit fontScale="85000" lnSpcReduction="20000"/>
          </a:bodyPr>
          <a:lstStyle/>
          <a:p>
            <a:endParaRPr lang="it-IT" dirty="0"/>
          </a:p>
          <a:p>
            <a:endParaRPr lang="it-IT" dirty="0"/>
          </a:p>
          <a:p>
            <a:r>
              <a:rPr lang="it-IT" dirty="0"/>
              <a:t>approvata il 20 ottobre 2005 dalla XXIII Conferenza Generale dell’UNESCO ed è stata ratificata dall’Italia nel febbraio del 2007.</a:t>
            </a:r>
            <a:br>
              <a:rPr lang="it-IT" dirty="0"/>
            </a:br>
            <a:endParaRPr lang="it-IT" dirty="0"/>
          </a:p>
          <a:p>
            <a:r>
              <a:rPr lang="it-IT" dirty="0"/>
              <a:t>La sottoscrizione di questa Convenzione segue di alcuni anni la Dichiarazione Universale UNESCO sulla </a:t>
            </a:r>
            <a:r>
              <a:rPr lang="it-IT" b="1" dirty="0"/>
              <a:t>Diversità Culturale, adottata poche settimane dopo i tragici fatti dell’11 settembre 2001 con l’obiettivo di promuovere il dialogo tra culture diverse e la convivenza pacifica tra i popoli. </a:t>
            </a:r>
            <a:r>
              <a:rPr lang="it-IT" dirty="0"/>
              <a:t>L’obiettivo principale della Convenzione è quello di salvaguardare e incoraggiare la diversità delle espressioni culturali, favorendo il </a:t>
            </a:r>
            <a:r>
              <a:rPr lang="it-IT" b="1" dirty="0"/>
              <a:t>dialogo interculturale, il rispetto reciproco e la cultura della pace.</a:t>
            </a:r>
            <a:br>
              <a:rPr lang="it-IT" b="1" dirty="0"/>
            </a:br>
            <a:br>
              <a:rPr lang="it-IT" b="1" dirty="0"/>
            </a:br>
            <a:r>
              <a:rPr lang="it-IT" dirty="0"/>
              <a:t>Come si può leggere nel testo della Convenzione, il concetto di diversità culturale “rimanda alla moltitudine di forme mediante cui le culture dei gruppi e delle società si esprimono. Queste </a:t>
            </a:r>
            <a:r>
              <a:rPr lang="it-IT" b="1" dirty="0"/>
              <a:t>espressioni culturali </a:t>
            </a:r>
            <a:r>
              <a:rPr lang="it-IT" dirty="0"/>
              <a:t>vengono tramandate all’interno dei gruppi e delle società e diffuse tra di loro.</a:t>
            </a:r>
            <a:br>
              <a:rPr lang="it-IT" dirty="0"/>
            </a:br>
            <a:r>
              <a:rPr lang="it-IT" dirty="0"/>
              <a:t>La diversità culturale non è riflessa unicamente nelle varie forme mediante cui il patrimonio culturale dell’umanità viene espresso, arricchito e trasmesso grazie alla varietà delle espressioni culturali, ma anche attraverso modi distinti di creazione artistica, di produzione, di diffusione, di distribuzione e di apprezzamento delle espressioni culturali, indipendentemente dalle tecnologie e dagli strumenti impiegati”.</a:t>
            </a:r>
            <a:br>
              <a:rPr lang="it-IT" dirty="0"/>
            </a:br>
            <a:r>
              <a:rPr lang="it-IT" b="1" dirty="0"/>
              <a:t>Secondo l’UNESCO, dunque, la diversità culturale è un vero e proprio patrimonio dell’umanità, necessario allo sviluppo del genere umano tanto quanto la biodiversità lo è per la natura</a:t>
            </a:r>
            <a:r>
              <a:rPr lang="it-IT" dirty="0"/>
              <a:t>. </a:t>
            </a:r>
          </a:p>
          <a:p>
            <a:endParaRPr lang="it-IT" dirty="0"/>
          </a:p>
        </p:txBody>
      </p:sp>
    </p:spTree>
    <p:extLst>
      <p:ext uri="{BB962C8B-B14F-4D97-AF65-F5344CB8AC3E}">
        <p14:creationId xmlns:p14="http://schemas.microsoft.com/office/powerpoint/2010/main" val="169988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olo 1">
            <a:extLst>
              <a:ext uri="{FF2B5EF4-FFF2-40B4-BE49-F238E27FC236}">
                <a16:creationId xmlns:a16="http://schemas.microsoft.com/office/drawing/2014/main" id="{CAA8274D-B24F-FF4F-B388-E7BCE76EFCCA}"/>
              </a:ext>
            </a:extLst>
          </p:cNvPr>
          <p:cNvSpPr>
            <a:spLocks noGrp="1"/>
          </p:cNvSpPr>
          <p:nvPr>
            <p:ph type="title"/>
          </p:nvPr>
        </p:nvSpPr>
        <p:spPr>
          <a:xfrm>
            <a:off x="482601" y="643466"/>
            <a:ext cx="2764734" cy="5528734"/>
          </a:xfrm>
        </p:spPr>
        <p:txBody>
          <a:bodyPr>
            <a:normAutofit/>
          </a:bodyPr>
          <a:lstStyle/>
          <a:p>
            <a:pPr algn="r"/>
            <a:r>
              <a:rPr lang="it-IT" sz="3300">
                <a:solidFill>
                  <a:srgbClr val="FFFFFF"/>
                </a:solidFill>
              </a:rPr>
              <a:t>Tarda modernità: boom del patrimonio</a:t>
            </a:r>
          </a:p>
        </p:txBody>
      </p:sp>
      <p:sp>
        <p:nvSpPr>
          <p:cNvPr id="3" name="Segnaposto contenuto 2">
            <a:extLst>
              <a:ext uri="{FF2B5EF4-FFF2-40B4-BE49-F238E27FC236}">
                <a16:creationId xmlns:a16="http://schemas.microsoft.com/office/drawing/2014/main" id="{D9A44C58-B7A1-FC49-92F4-9B8C1DDD0DA0}"/>
              </a:ext>
            </a:extLst>
          </p:cNvPr>
          <p:cNvSpPr>
            <a:spLocks noGrp="1"/>
          </p:cNvSpPr>
          <p:nvPr>
            <p:ph idx="1"/>
          </p:nvPr>
        </p:nvSpPr>
        <p:spPr>
          <a:xfrm>
            <a:off x="3790335" y="599768"/>
            <a:ext cx="4555850" cy="5572432"/>
          </a:xfrm>
        </p:spPr>
        <p:txBody>
          <a:bodyPr anchor="ctr">
            <a:normAutofit/>
          </a:bodyPr>
          <a:lstStyle/>
          <a:p>
            <a:pPr marL="0" indent="0">
              <a:buNone/>
            </a:pPr>
            <a:r>
              <a:rPr lang="it-IT" dirty="0"/>
              <a:t>Dagli anni ’70 HERITAGISATION </a:t>
            </a:r>
          </a:p>
          <a:p>
            <a:pPr marL="0" indent="0">
              <a:buNone/>
            </a:pPr>
            <a:r>
              <a:rPr lang="it-IT" dirty="0"/>
              <a:t>(K. Walsh) o ‘patrimonio rampicante’ (</a:t>
            </a:r>
            <a:r>
              <a:rPr lang="it-IT" dirty="0" err="1"/>
              <a:t>Lowenthal</a:t>
            </a:r>
            <a:r>
              <a:rPr lang="it-IT" dirty="0"/>
              <a:t>) </a:t>
            </a:r>
          </a:p>
          <a:p>
            <a:pPr marL="0" indent="0">
              <a:buNone/>
            </a:pPr>
            <a:endParaRPr lang="it-IT" dirty="0"/>
          </a:p>
          <a:p>
            <a:r>
              <a:rPr lang="it-IT" dirty="0"/>
              <a:t>innovazione tecnologica </a:t>
            </a:r>
          </a:p>
          <a:p>
            <a:r>
              <a:rPr lang="it-IT" dirty="0"/>
              <a:t>Deindustrializzazione &amp; tempo libero</a:t>
            </a:r>
          </a:p>
          <a:p>
            <a:r>
              <a:rPr lang="it-IT" dirty="0"/>
              <a:t>Turismo &amp; migrazioni</a:t>
            </a:r>
          </a:p>
          <a:p>
            <a:r>
              <a:rPr lang="it-IT" dirty="0"/>
              <a:t>Commercializzazione del passato (</a:t>
            </a:r>
            <a:r>
              <a:rPr lang="it-IT" dirty="0" err="1"/>
              <a:t>F</a:t>
            </a:r>
            <a:r>
              <a:rPr lang="it-IT" dirty="0"/>
              <a:t>. Jameson) </a:t>
            </a:r>
          </a:p>
          <a:p>
            <a:r>
              <a:rPr lang="it-IT" dirty="0"/>
              <a:t>Musei &amp; musealizzazione</a:t>
            </a:r>
          </a:p>
          <a:p>
            <a:r>
              <a:rPr lang="it-IT" dirty="0"/>
              <a:t>Heritage presentato come rimedio all’omologazione (ma è l’esito!)</a:t>
            </a:r>
          </a:p>
        </p:txBody>
      </p:sp>
      <p:sp>
        <p:nvSpPr>
          <p:cNvPr id="18"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91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2502C-4239-4B41-B1FD-4CF59119B06F}"/>
              </a:ext>
            </a:extLst>
          </p:cNvPr>
          <p:cNvSpPr>
            <a:spLocks noGrp="1"/>
          </p:cNvSpPr>
          <p:nvPr>
            <p:ph type="title"/>
          </p:nvPr>
        </p:nvSpPr>
        <p:spPr/>
        <p:txBody>
          <a:bodyPr/>
          <a:lstStyle/>
          <a:p>
            <a:r>
              <a:rPr lang="it-IT" dirty="0" err="1"/>
              <a:t>Sur</a:t>
            </a:r>
            <a:r>
              <a:rPr lang="it-IT" dirty="0"/>
              <a:t>-modernità (M. </a:t>
            </a:r>
            <a:r>
              <a:rPr lang="it-IT" dirty="0" err="1"/>
              <a:t>Augè</a:t>
            </a:r>
            <a:r>
              <a:rPr lang="it-IT" dirty="0"/>
              <a:t>)</a:t>
            </a:r>
          </a:p>
        </p:txBody>
      </p:sp>
      <p:sp>
        <p:nvSpPr>
          <p:cNvPr id="3" name="Segnaposto contenuto 2">
            <a:extLst>
              <a:ext uri="{FF2B5EF4-FFF2-40B4-BE49-F238E27FC236}">
                <a16:creationId xmlns:a16="http://schemas.microsoft.com/office/drawing/2014/main" id="{A277D00D-9A9B-414E-90EB-A0D2B42B9D75}"/>
              </a:ext>
            </a:extLst>
          </p:cNvPr>
          <p:cNvSpPr>
            <a:spLocks noGrp="1"/>
          </p:cNvSpPr>
          <p:nvPr>
            <p:ph idx="1"/>
          </p:nvPr>
        </p:nvSpPr>
        <p:spPr/>
        <p:txBody>
          <a:bodyPr/>
          <a:lstStyle/>
          <a:p>
            <a:r>
              <a:rPr lang="it-IT" dirty="0"/>
              <a:t>Società tardo-capitalistica con maggiore mobilità spaziale, rapidi cambiamenti (P. </a:t>
            </a:r>
            <a:r>
              <a:rPr lang="it-IT" dirty="0" err="1"/>
              <a:t>Virilio</a:t>
            </a:r>
            <a:r>
              <a:rPr lang="it-IT" dirty="0"/>
              <a:t>), modelli di consumo e interesse per il passato: </a:t>
            </a:r>
          </a:p>
          <a:p>
            <a:endParaRPr lang="it-IT" dirty="0"/>
          </a:p>
          <a:p>
            <a:r>
              <a:rPr lang="it-IT" dirty="0"/>
              <a:t>«Presenza del PASSATO nel PRESENTE che lo SUPERA o lo RIVENDICA. La SURMODERNITA’ è produttrice di non-luoghi antropologici e non integra in sé i luoghi antichi; questi, repertoriati, classificati, promossi a LUOGHI DELLA MEMORIA vi occupano un posto circoscritto e specifico» (</a:t>
            </a:r>
            <a:r>
              <a:rPr lang="it-IT" dirty="0" err="1"/>
              <a:t>Augè</a:t>
            </a:r>
            <a:r>
              <a:rPr lang="it-IT" dirty="0"/>
              <a:t> 1995)</a:t>
            </a:r>
          </a:p>
          <a:p>
            <a:pPr marL="0" indent="0">
              <a:buNone/>
            </a:pPr>
            <a:r>
              <a:rPr lang="it-IT" dirty="0"/>
              <a:t>	</a:t>
            </a:r>
          </a:p>
          <a:p>
            <a:pPr marL="0" indent="0">
              <a:buNone/>
            </a:pPr>
            <a:r>
              <a:rPr lang="it-IT" dirty="0"/>
              <a:t>3 accelerazioni o eccessi: TEMPO, SPAZIO e     INDIVIDUALIZZAZIONE dei punti di riferimento (time in </a:t>
            </a:r>
            <a:r>
              <a:rPr lang="it-IT" dirty="0" err="1"/>
              <a:t>flux</a:t>
            </a:r>
            <a:r>
              <a:rPr lang="it-IT" dirty="0"/>
              <a:t>)</a:t>
            </a:r>
          </a:p>
        </p:txBody>
      </p:sp>
    </p:spTree>
    <p:extLst>
      <p:ext uri="{BB962C8B-B14F-4D97-AF65-F5344CB8AC3E}">
        <p14:creationId xmlns:p14="http://schemas.microsoft.com/office/powerpoint/2010/main" val="222960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660E395-F0D6-4B47-9BBC-8EA704978EB5}"/>
              </a:ext>
            </a:extLst>
          </p:cNvPr>
          <p:cNvPicPr>
            <a:picLocks noChangeAspect="1"/>
          </p:cNvPicPr>
          <p:nvPr/>
        </p:nvPicPr>
        <p:blipFill>
          <a:blip r:embed="rId2"/>
          <a:stretch>
            <a:fillRect/>
          </a:stretch>
        </p:blipFill>
        <p:spPr>
          <a:xfrm>
            <a:off x="0" y="685800"/>
            <a:ext cx="9144000" cy="5486400"/>
          </a:xfrm>
          <a:prstGeom prst="rect">
            <a:avLst/>
          </a:prstGeom>
        </p:spPr>
      </p:pic>
    </p:spTree>
    <p:extLst>
      <p:ext uri="{BB962C8B-B14F-4D97-AF65-F5344CB8AC3E}">
        <p14:creationId xmlns:p14="http://schemas.microsoft.com/office/powerpoint/2010/main" val="158913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303B40-3B1A-C046-AB1D-AD0D5557C6D3}"/>
              </a:ext>
            </a:extLst>
          </p:cNvPr>
          <p:cNvPicPr>
            <a:picLocks noChangeAspect="1"/>
          </p:cNvPicPr>
          <p:nvPr/>
        </p:nvPicPr>
        <p:blipFill>
          <a:blip r:embed="rId2"/>
          <a:stretch>
            <a:fillRect/>
          </a:stretch>
        </p:blipFill>
        <p:spPr>
          <a:xfrm>
            <a:off x="444500" y="679450"/>
            <a:ext cx="8255000" cy="5499100"/>
          </a:xfrm>
          <a:prstGeom prst="rect">
            <a:avLst/>
          </a:prstGeom>
        </p:spPr>
      </p:pic>
    </p:spTree>
    <p:extLst>
      <p:ext uri="{BB962C8B-B14F-4D97-AF65-F5344CB8AC3E}">
        <p14:creationId xmlns:p14="http://schemas.microsoft.com/office/powerpoint/2010/main" val="205439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magine 8">
            <a:extLst>
              <a:ext uri="{FF2B5EF4-FFF2-40B4-BE49-F238E27FC236}">
                <a16:creationId xmlns:a16="http://schemas.microsoft.com/office/drawing/2014/main" id="{E86959B8-EBAD-2248-8338-07F91B39E349}"/>
              </a:ext>
            </a:extLst>
          </p:cNvPr>
          <p:cNvPicPr>
            <a:picLocks noChangeAspect="1"/>
          </p:cNvPicPr>
          <p:nvPr/>
        </p:nvPicPr>
        <p:blipFill>
          <a:blip r:embed="rId2"/>
          <a:srcRect l="5846" r="-1" b="-1"/>
          <a:stretch/>
        </p:blipFill>
        <p:spPr>
          <a:xfrm>
            <a:off x="241297" y="321732"/>
            <a:ext cx="4256173" cy="3017405"/>
          </a:xfrm>
          <a:prstGeom prst="rect">
            <a:avLst/>
          </a:prstGeom>
        </p:spPr>
      </p:pic>
      <p:pic>
        <p:nvPicPr>
          <p:cNvPr id="5" name="Immagine 4">
            <a:extLst>
              <a:ext uri="{FF2B5EF4-FFF2-40B4-BE49-F238E27FC236}">
                <a16:creationId xmlns:a16="http://schemas.microsoft.com/office/drawing/2014/main" id="{06FBF50F-E079-3B44-B7F9-E962A511B523}"/>
              </a:ext>
            </a:extLst>
          </p:cNvPr>
          <p:cNvPicPr>
            <a:picLocks noChangeAspect="1"/>
          </p:cNvPicPr>
          <p:nvPr/>
        </p:nvPicPr>
        <p:blipFill>
          <a:blip r:embed="rId3"/>
          <a:srcRect l="2717" r="11576"/>
          <a:stretch/>
        </p:blipFill>
        <p:spPr>
          <a:xfrm>
            <a:off x="241297" y="3510853"/>
            <a:ext cx="4256173" cy="2789954"/>
          </a:xfrm>
          <a:prstGeom prst="rect">
            <a:avLst/>
          </a:prstGeom>
        </p:spPr>
      </p:pic>
      <p:pic>
        <p:nvPicPr>
          <p:cNvPr id="3" name="Immagine 2">
            <a:extLst>
              <a:ext uri="{FF2B5EF4-FFF2-40B4-BE49-F238E27FC236}">
                <a16:creationId xmlns:a16="http://schemas.microsoft.com/office/drawing/2014/main" id="{922407AE-68FF-6847-9776-999415A07147}"/>
              </a:ext>
            </a:extLst>
          </p:cNvPr>
          <p:cNvPicPr>
            <a:picLocks noChangeAspect="1"/>
          </p:cNvPicPr>
          <p:nvPr/>
        </p:nvPicPr>
        <p:blipFill>
          <a:blip r:embed="rId4"/>
          <a:srcRect t="9039" r="-1" b="-1"/>
          <a:stretch/>
        </p:blipFill>
        <p:spPr>
          <a:xfrm>
            <a:off x="4646529" y="321733"/>
            <a:ext cx="4256173" cy="5979074"/>
          </a:xfrm>
          <a:prstGeom prst="rect">
            <a:avLst/>
          </a:prstGeom>
        </p:spPr>
      </p:pic>
    </p:spTree>
    <p:extLst>
      <p:ext uri="{BB962C8B-B14F-4D97-AF65-F5344CB8AC3E}">
        <p14:creationId xmlns:p14="http://schemas.microsoft.com/office/powerpoint/2010/main" val="30327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DCC08A7-4E69-604A-8661-26D4A302F4A4}"/>
              </a:ext>
            </a:extLst>
          </p:cNvPr>
          <p:cNvSpPr>
            <a:spLocks noGrp="1"/>
          </p:cNvSpPr>
          <p:nvPr>
            <p:ph type="title"/>
          </p:nvPr>
        </p:nvSpPr>
        <p:spPr/>
        <p:txBody>
          <a:bodyPr/>
          <a:lstStyle/>
          <a:p>
            <a:r>
              <a:rPr lang="it-IT" dirty="0"/>
              <a:t>Brand </a:t>
            </a:r>
          </a:p>
        </p:txBody>
      </p:sp>
      <p:pic>
        <p:nvPicPr>
          <p:cNvPr id="6" name="Immagine 5">
            <a:extLst>
              <a:ext uri="{FF2B5EF4-FFF2-40B4-BE49-F238E27FC236}">
                <a16:creationId xmlns:a16="http://schemas.microsoft.com/office/drawing/2014/main" id="{7372CC33-7066-4B47-9E88-66842DBF605F}"/>
              </a:ext>
            </a:extLst>
          </p:cNvPr>
          <p:cNvPicPr>
            <a:picLocks noChangeAspect="1"/>
          </p:cNvPicPr>
          <p:nvPr/>
        </p:nvPicPr>
        <p:blipFill>
          <a:blip r:embed="rId2"/>
          <a:stretch>
            <a:fillRect/>
          </a:stretch>
        </p:blipFill>
        <p:spPr>
          <a:xfrm>
            <a:off x="4391871" y="484632"/>
            <a:ext cx="3889248" cy="1609344"/>
          </a:xfrm>
          <a:prstGeom prst="rect">
            <a:avLst/>
          </a:prstGeom>
        </p:spPr>
      </p:pic>
      <p:pic>
        <p:nvPicPr>
          <p:cNvPr id="11" name="Immagine 10">
            <a:extLst>
              <a:ext uri="{FF2B5EF4-FFF2-40B4-BE49-F238E27FC236}">
                <a16:creationId xmlns:a16="http://schemas.microsoft.com/office/drawing/2014/main" id="{35EC756C-E511-1745-B24A-2CAF0FCC5081}"/>
              </a:ext>
            </a:extLst>
          </p:cNvPr>
          <p:cNvPicPr>
            <a:picLocks noChangeAspect="1"/>
          </p:cNvPicPr>
          <p:nvPr/>
        </p:nvPicPr>
        <p:blipFill>
          <a:blip r:embed="rId3"/>
          <a:stretch>
            <a:fillRect/>
          </a:stretch>
        </p:blipFill>
        <p:spPr>
          <a:xfrm>
            <a:off x="0" y="1853071"/>
            <a:ext cx="3692379" cy="1764631"/>
          </a:xfrm>
          <a:prstGeom prst="rect">
            <a:avLst/>
          </a:prstGeom>
        </p:spPr>
      </p:pic>
      <p:pic>
        <p:nvPicPr>
          <p:cNvPr id="17" name="Immagine 16">
            <a:extLst>
              <a:ext uri="{FF2B5EF4-FFF2-40B4-BE49-F238E27FC236}">
                <a16:creationId xmlns:a16="http://schemas.microsoft.com/office/drawing/2014/main" id="{B335FB0F-28B6-5642-BBCE-223AE5978A8C}"/>
              </a:ext>
            </a:extLst>
          </p:cNvPr>
          <p:cNvPicPr>
            <a:picLocks noChangeAspect="1"/>
          </p:cNvPicPr>
          <p:nvPr/>
        </p:nvPicPr>
        <p:blipFill>
          <a:blip r:embed="rId4"/>
          <a:stretch>
            <a:fillRect/>
          </a:stretch>
        </p:blipFill>
        <p:spPr>
          <a:xfrm>
            <a:off x="685800" y="4071741"/>
            <a:ext cx="2887578" cy="2786259"/>
          </a:xfrm>
          <a:prstGeom prst="rect">
            <a:avLst/>
          </a:prstGeom>
        </p:spPr>
      </p:pic>
      <p:pic>
        <p:nvPicPr>
          <p:cNvPr id="19" name="Immagine 18">
            <a:extLst>
              <a:ext uri="{FF2B5EF4-FFF2-40B4-BE49-F238E27FC236}">
                <a16:creationId xmlns:a16="http://schemas.microsoft.com/office/drawing/2014/main" id="{3FECC810-B7AB-EE49-A77A-5876C39DFB57}"/>
              </a:ext>
            </a:extLst>
          </p:cNvPr>
          <p:cNvPicPr>
            <a:picLocks noChangeAspect="1"/>
          </p:cNvPicPr>
          <p:nvPr/>
        </p:nvPicPr>
        <p:blipFill>
          <a:blip r:embed="rId5"/>
          <a:stretch>
            <a:fillRect/>
          </a:stretch>
        </p:blipFill>
        <p:spPr>
          <a:xfrm>
            <a:off x="4117521" y="3139678"/>
            <a:ext cx="4951565" cy="3718322"/>
          </a:xfrm>
          <a:prstGeom prst="rect">
            <a:avLst/>
          </a:prstGeom>
        </p:spPr>
      </p:pic>
    </p:spTree>
    <p:extLst>
      <p:ext uri="{BB962C8B-B14F-4D97-AF65-F5344CB8AC3E}">
        <p14:creationId xmlns:p14="http://schemas.microsoft.com/office/powerpoint/2010/main" val="182801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olo 1">
            <a:extLst>
              <a:ext uri="{FF2B5EF4-FFF2-40B4-BE49-F238E27FC236}">
                <a16:creationId xmlns:a16="http://schemas.microsoft.com/office/drawing/2014/main" id="{FB161DDA-BD34-BB40-BAD4-441FA2FF29E6}"/>
              </a:ext>
            </a:extLst>
          </p:cNvPr>
          <p:cNvSpPr>
            <a:spLocks noGrp="1"/>
          </p:cNvSpPr>
          <p:nvPr>
            <p:ph type="title"/>
          </p:nvPr>
        </p:nvSpPr>
        <p:spPr>
          <a:xfrm>
            <a:off x="482601" y="643466"/>
            <a:ext cx="2764734" cy="5528734"/>
          </a:xfrm>
        </p:spPr>
        <p:txBody>
          <a:bodyPr>
            <a:normAutofit/>
          </a:bodyPr>
          <a:lstStyle/>
          <a:p>
            <a:pPr algn="r"/>
            <a:r>
              <a:rPr lang="it-IT" sz="2900">
                <a:solidFill>
                  <a:srgbClr val="FFFFFF"/>
                </a:solidFill>
              </a:rPr>
              <a:t>Passato come ‘esperienza’</a:t>
            </a:r>
          </a:p>
        </p:txBody>
      </p:sp>
      <p:sp>
        <p:nvSpPr>
          <p:cNvPr id="3" name="Segnaposto contenuto 2">
            <a:extLst>
              <a:ext uri="{FF2B5EF4-FFF2-40B4-BE49-F238E27FC236}">
                <a16:creationId xmlns:a16="http://schemas.microsoft.com/office/drawing/2014/main" id="{C1BA8627-85A7-384F-9935-06EE435BADC2}"/>
              </a:ext>
            </a:extLst>
          </p:cNvPr>
          <p:cNvSpPr>
            <a:spLocks noGrp="1"/>
          </p:cNvSpPr>
          <p:nvPr>
            <p:ph idx="1"/>
          </p:nvPr>
        </p:nvSpPr>
        <p:spPr>
          <a:xfrm>
            <a:off x="3790335" y="599768"/>
            <a:ext cx="4555850" cy="5572432"/>
          </a:xfrm>
        </p:spPr>
        <p:txBody>
          <a:bodyPr anchor="ctr">
            <a:normAutofit/>
          </a:bodyPr>
          <a:lstStyle/>
          <a:p>
            <a:r>
              <a:rPr lang="it-IT" sz="1500"/>
              <a:t>Dal museo al sito del patrimonio </a:t>
            </a:r>
          </a:p>
          <a:p>
            <a:r>
              <a:rPr lang="it-IT" sz="1500"/>
              <a:t>Aspetti materiali e immateriali </a:t>
            </a:r>
          </a:p>
          <a:p>
            <a:r>
              <a:rPr lang="it-IT" sz="1500"/>
              <a:t>Boom esponenziale di siti e di visitatori </a:t>
            </a:r>
          </a:p>
          <a:p>
            <a:r>
              <a:rPr lang="it-IT" sz="1500"/>
              <a:t>De-industrializzazione = società della conoscenza e informazioni</a:t>
            </a:r>
          </a:p>
          <a:p>
            <a:r>
              <a:rPr lang="it-IT" sz="1500"/>
              <a:t>Esubero di rovine materiali, seconda vita patrimoniale</a:t>
            </a:r>
          </a:p>
          <a:p>
            <a:r>
              <a:rPr lang="it-IT" sz="1500"/>
              <a:t>Riutilizzo ‘adattivo’ in </a:t>
            </a:r>
            <a:r>
              <a:rPr lang="it-IT" sz="1500" err="1"/>
              <a:t>fz</a:t>
            </a:r>
            <a:r>
              <a:rPr lang="it-IT" sz="1500"/>
              <a:t>. di turismo locale e consumo culturale</a:t>
            </a:r>
          </a:p>
          <a:p>
            <a:pPr lvl="1"/>
            <a:r>
              <a:rPr lang="it-IT" sz="1500"/>
              <a:t>Vedi. CORICAMA </a:t>
            </a:r>
          </a:p>
          <a:p>
            <a:pPr lvl="1"/>
            <a:r>
              <a:rPr lang="it-IT" sz="1500"/>
              <a:t>Patrimoni che generano reddito</a:t>
            </a:r>
          </a:p>
          <a:p>
            <a:pPr marL="274320" lvl="1" indent="0">
              <a:buNone/>
            </a:pPr>
            <a:endParaRPr lang="it-IT" sz="1500"/>
          </a:p>
          <a:p>
            <a:r>
              <a:rPr lang="it-IT" sz="1500"/>
              <a:t>Economia esperienziale (marketing, Disneyland), esperienza come merce </a:t>
            </a:r>
          </a:p>
          <a:p>
            <a:r>
              <a:rPr lang="it-IT" sz="1500"/>
              <a:t>Vedi parchi tematici, </a:t>
            </a:r>
            <a:r>
              <a:rPr lang="it-IT" sz="1500" i="1"/>
              <a:t>open </a:t>
            </a:r>
            <a:r>
              <a:rPr lang="it-IT" sz="1500" i="1" err="1"/>
              <a:t>museum</a:t>
            </a:r>
            <a:r>
              <a:rPr lang="it-IT" sz="1500"/>
              <a:t>, esperienza visitabile del passato che diventa INDUSTRIA (Marchio, brand)</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938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CB05A1-A8AA-8244-9F9F-7462F728B063}"/>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A7FED7D3-A0E4-5A47-BE15-1E13FF156361}"/>
              </a:ext>
            </a:extLst>
          </p:cNvPr>
          <p:cNvPicPr>
            <a:picLocks noChangeAspect="1"/>
          </p:cNvPicPr>
          <p:nvPr/>
        </p:nvPicPr>
        <p:blipFill>
          <a:blip r:embed="rId2"/>
          <a:stretch>
            <a:fillRect/>
          </a:stretch>
        </p:blipFill>
        <p:spPr>
          <a:xfrm>
            <a:off x="0" y="484632"/>
            <a:ext cx="9144000" cy="5486400"/>
          </a:xfrm>
          <a:prstGeom prst="rect">
            <a:avLst/>
          </a:prstGeom>
        </p:spPr>
      </p:pic>
      <p:sp>
        <p:nvSpPr>
          <p:cNvPr id="8" name="Segnaposto contenuto 7">
            <a:extLst>
              <a:ext uri="{FF2B5EF4-FFF2-40B4-BE49-F238E27FC236}">
                <a16:creationId xmlns:a16="http://schemas.microsoft.com/office/drawing/2014/main" id="{88F6A25C-40A5-D24C-B903-A76A557E2253}"/>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96840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olo 1">
            <a:extLst>
              <a:ext uri="{FF2B5EF4-FFF2-40B4-BE49-F238E27FC236}">
                <a16:creationId xmlns:a16="http://schemas.microsoft.com/office/drawing/2014/main" id="{9C69EC90-2202-6A46-9F7E-828DE541A26C}"/>
              </a:ext>
            </a:extLst>
          </p:cNvPr>
          <p:cNvSpPr>
            <a:spLocks noGrp="1"/>
          </p:cNvSpPr>
          <p:nvPr>
            <p:ph type="title"/>
          </p:nvPr>
        </p:nvSpPr>
        <p:spPr>
          <a:xfrm>
            <a:off x="482601" y="643466"/>
            <a:ext cx="2764734" cy="5528734"/>
          </a:xfrm>
        </p:spPr>
        <p:txBody>
          <a:bodyPr>
            <a:normAutofit/>
          </a:bodyPr>
          <a:lstStyle/>
          <a:p>
            <a:pPr algn="r"/>
            <a:r>
              <a:rPr lang="it-IT" sz="3300">
                <a:solidFill>
                  <a:srgbClr val="FFFFFF"/>
                </a:solidFill>
              </a:rPr>
              <a:t>HERITAGE </a:t>
            </a:r>
            <a:r>
              <a:rPr lang="it-IT" sz="3300" b="0">
                <a:solidFill>
                  <a:srgbClr val="FFFFFF"/>
                </a:solidFill>
              </a:rPr>
              <a:t>= proprietà trasmesse </a:t>
            </a:r>
            <a:br>
              <a:rPr lang="it-IT" sz="3300" b="0">
                <a:solidFill>
                  <a:srgbClr val="FFFFFF"/>
                </a:solidFill>
              </a:rPr>
            </a:br>
            <a:r>
              <a:rPr lang="it-IT" sz="3300" b="0">
                <a:solidFill>
                  <a:srgbClr val="FFFFFF"/>
                </a:solidFill>
              </a:rPr>
              <a:t>agli EREDI (</a:t>
            </a:r>
            <a:r>
              <a:rPr lang="it-IT" sz="3300" b="0" i="1">
                <a:solidFill>
                  <a:srgbClr val="FFFFFF"/>
                </a:solidFill>
              </a:rPr>
              <a:t>Heirs</a:t>
            </a:r>
            <a:r>
              <a:rPr lang="it-IT" sz="3300" b="0">
                <a:solidFill>
                  <a:srgbClr val="FFFFFF"/>
                </a:solidFill>
              </a:rPr>
              <a:t>) </a:t>
            </a:r>
            <a:br>
              <a:rPr lang="it-IT" sz="3300">
                <a:solidFill>
                  <a:srgbClr val="FFFFFF"/>
                </a:solidFill>
              </a:rPr>
            </a:br>
            <a:endParaRPr lang="it-IT" sz="3300">
              <a:solidFill>
                <a:srgbClr val="FFFFFF"/>
              </a:solidFill>
            </a:endParaRPr>
          </a:p>
        </p:txBody>
      </p:sp>
      <p:sp>
        <p:nvSpPr>
          <p:cNvPr id="3" name="Segnaposto contenuto 2">
            <a:extLst>
              <a:ext uri="{FF2B5EF4-FFF2-40B4-BE49-F238E27FC236}">
                <a16:creationId xmlns:a16="http://schemas.microsoft.com/office/drawing/2014/main" id="{CA272A35-0A75-1E4B-9099-0C901FFA626B}"/>
              </a:ext>
            </a:extLst>
          </p:cNvPr>
          <p:cNvSpPr>
            <a:spLocks noGrp="1"/>
          </p:cNvSpPr>
          <p:nvPr>
            <p:ph idx="1"/>
          </p:nvPr>
        </p:nvSpPr>
        <p:spPr>
          <a:xfrm>
            <a:off x="3790335" y="599768"/>
            <a:ext cx="4555850" cy="5572432"/>
          </a:xfrm>
        </p:spPr>
        <p:txBody>
          <a:bodyPr anchor="ctr">
            <a:normAutofit/>
          </a:bodyPr>
          <a:lstStyle/>
          <a:p>
            <a:r>
              <a:rPr lang="it-IT" dirty="0"/>
              <a:t>XVIII e XIX sec: </a:t>
            </a:r>
            <a:r>
              <a:rPr lang="it-IT" b="1" dirty="0"/>
              <a:t>proprietà</a:t>
            </a:r>
            <a:r>
              <a:rPr lang="it-IT" dirty="0"/>
              <a:t> immobiliari e fondiarie </a:t>
            </a:r>
          </a:p>
          <a:p>
            <a:r>
              <a:rPr lang="it-IT" dirty="0"/>
              <a:t>XIX e XX sec: </a:t>
            </a:r>
            <a:r>
              <a:rPr lang="it-IT" b="1" dirty="0"/>
              <a:t>eredità</a:t>
            </a:r>
            <a:r>
              <a:rPr lang="it-IT" dirty="0"/>
              <a:t> culturale o intellettuale (creazione di stati 		&amp; tradizioni inventate, </a:t>
            </a:r>
            <a:r>
              <a:rPr lang="it-IT" dirty="0" err="1"/>
              <a:t>vd</a:t>
            </a:r>
            <a:r>
              <a:rPr lang="it-IT" dirty="0"/>
              <a:t>. </a:t>
            </a:r>
            <a:r>
              <a:rPr lang="it-IT" dirty="0" err="1"/>
              <a:t>Hobsbawm</a:t>
            </a:r>
            <a:r>
              <a:rPr lang="it-IT" dirty="0"/>
              <a:t> 1983) </a:t>
            </a:r>
          </a:p>
          <a:p>
            <a:endParaRPr lang="it-IT" dirty="0"/>
          </a:p>
          <a:p>
            <a:r>
              <a:rPr lang="it-IT" dirty="0"/>
              <a:t>Da metà 1800 in poi sviluppo di una </a:t>
            </a:r>
            <a:r>
              <a:rPr lang="it-IT" b="1" dirty="0"/>
              <a:t>SFERA PUBBLICA</a:t>
            </a:r>
            <a:r>
              <a:rPr lang="it-IT" dirty="0"/>
              <a:t> con:</a:t>
            </a:r>
          </a:p>
          <a:p>
            <a:pPr lvl="1">
              <a:buFont typeface="Wingdings" pitchFamily="2" charset="2"/>
              <a:buChar char="Ø"/>
            </a:pPr>
            <a:r>
              <a:rPr lang="it-IT" dirty="0"/>
              <a:t> Interesse per lo studio del passato (archeologia, monumenti) e paesaggi naturali</a:t>
            </a:r>
          </a:p>
          <a:p>
            <a:pPr lvl="1">
              <a:buFont typeface="Wingdings" pitchFamily="2" charset="2"/>
              <a:buChar char="Ø"/>
            </a:pPr>
            <a:r>
              <a:rPr lang="it-IT" dirty="0"/>
              <a:t>Dovere civico di conservare e custodire «cose» del passato</a:t>
            </a:r>
          </a:p>
          <a:p>
            <a:pPr lvl="1">
              <a:buFont typeface="Wingdings" pitchFamily="2" charset="2"/>
              <a:buChar char="Ø"/>
            </a:pPr>
            <a:r>
              <a:rPr lang="it-IT" dirty="0"/>
              <a:t>Professionalizzazione dei/nei musei (1837, Francia, 1° Commissione dei monumenti Storici)</a:t>
            </a:r>
          </a:p>
          <a:p>
            <a:pPr marL="274320" lvl="1" indent="0">
              <a:buNone/>
            </a:pPr>
            <a:endParaRPr lang="it-IT" dirty="0"/>
          </a:p>
          <a:p>
            <a:endParaRPr lang="it-IT"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272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C3585-A8BC-8544-8283-7FE1C11853F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5BE91F7-0015-5F40-A1D5-E960E3CA0C22}"/>
              </a:ext>
            </a:extLst>
          </p:cNvPr>
          <p:cNvSpPr>
            <a:spLocks noGrp="1"/>
          </p:cNvSpPr>
          <p:nvPr>
            <p:ph idx="1"/>
          </p:nvPr>
        </p:nvSpPr>
        <p:spPr/>
        <p:txBody>
          <a:bodyPr/>
          <a:lstStyle/>
          <a:p>
            <a:endParaRPr lang="it-IT"/>
          </a:p>
        </p:txBody>
      </p:sp>
      <p:pic>
        <p:nvPicPr>
          <p:cNvPr id="4" name="Segnaposto contenuto 4">
            <a:extLst>
              <a:ext uri="{FF2B5EF4-FFF2-40B4-BE49-F238E27FC236}">
                <a16:creationId xmlns:a16="http://schemas.microsoft.com/office/drawing/2014/main" id="{AC6B0686-0B89-254D-8DC0-FD6FF622F270}"/>
              </a:ext>
            </a:extLst>
          </p:cNvPr>
          <p:cNvPicPr>
            <a:picLocks noChangeAspect="1"/>
          </p:cNvPicPr>
          <p:nvPr/>
        </p:nvPicPr>
        <p:blipFill>
          <a:blip r:embed="rId2"/>
          <a:stretch>
            <a:fillRect/>
          </a:stretch>
        </p:blipFill>
        <p:spPr>
          <a:xfrm>
            <a:off x="-24303" y="289329"/>
            <a:ext cx="9168303" cy="5694376"/>
          </a:xfrm>
          <a:prstGeom prst="rect">
            <a:avLst/>
          </a:prstGeom>
        </p:spPr>
      </p:pic>
    </p:spTree>
    <p:extLst>
      <p:ext uri="{BB962C8B-B14F-4D97-AF65-F5344CB8AC3E}">
        <p14:creationId xmlns:p14="http://schemas.microsoft.com/office/powerpoint/2010/main" val="392374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77C5C-6600-0A44-90B8-356E9D44FE43}"/>
              </a:ext>
            </a:extLst>
          </p:cNvPr>
          <p:cNvSpPr>
            <a:spLocks noGrp="1"/>
          </p:cNvSpPr>
          <p:nvPr>
            <p:ph type="title"/>
          </p:nvPr>
        </p:nvSpPr>
        <p:spPr>
          <a:xfrm>
            <a:off x="352927" y="1063601"/>
            <a:ext cx="4235116" cy="1609344"/>
          </a:xfrm>
        </p:spPr>
        <p:txBody>
          <a:bodyPr/>
          <a:lstStyle/>
          <a:p>
            <a:r>
              <a:rPr lang="it-IT" dirty="0"/>
              <a:t>Open </a:t>
            </a:r>
            <a:r>
              <a:rPr lang="it-IT" dirty="0" err="1"/>
              <a:t>museum</a:t>
            </a:r>
            <a:endParaRPr lang="it-IT" dirty="0"/>
          </a:p>
        </p:txBody>
      </p:sp>
      <p:pic>
        <p:nvPicPr>
          <p:cNvPr id="6" name="Immagine 5">
            <a:extLst>
              <a:ext uri="{FF2B5EF4-FFF2-40B4-BE49-F238E27FC236}">
                <a16:creationId xmlns:a16="http://schemas.microsoft.com/office/drawing/2014/main" id="{17B7519D-E1B3-3C47-B724-86310F33763A}"/>
              </a:ext>
            </a:extLst>
          </p:cNvPr>
          <p:cNvPicPr>
            <a:picLocks noChangeAspect="1"/>
          </p:cNvPicPr>
          <p:nvPr/>
        </p:nvPicPr>
        <p:blipFill>
          <a:blip r:embed="rId2"/>
          <a:stretch>
            <a:fillRect/>
          </a:stretch>
        </p:blipFill>
        <p:spPr>
          <a:xfrm>
            <a:off x="224589" y="3255915"/>
            <a:ext cx="4988493" cy="3319615"/>
          </a:xfrm>
          <a:prstGeom prst="rect">
            <a:avLst/>
          </a:prstGeom>
        </p:spPr>
      </p:pic>
      <p:pic>
        <p:nvPicPr>
          <p:cNvPr id="8" name="Immagine 7">
            <a:extLst>
              <a:ext uri="{FF2B5EF4-FFF2-40B4-BE49-F238E27FC236}">
                <a16:creationId xmlns:a16="http://schemas.microsoft.com/office/drawing/2014/main" id="{D7EAC3F6-2CC8-4F4F-A589-385D421C32C2}"/>
              </a:ext>
            </a:extLst>
          </p:cNvPr>
          <p:cNvPicPr>
            <a:picLocks noChangeAspect="1"/>
          </p:cNvPicPr>
          <p:nvPr/>
        </p:nvPicPr>
        <p:blipFill>
          <a:blip r:embed="rId3"/>
          <a:stretch>
            <a:fillRect/>
          </a:stretch>
        </p:blipFill>
        <p:spPr>
          <a:xfrm>
            <a:off x="5213082" y="480632"/>
            <a:ext cx="3690841" cy="2775283"/>
          </a:xfrm>
          <a:prstGeom prst="rect">
            <a:avLst/>
          </a:prstGeom>
        </p:spPr>
      </p:pic>
    </p:spTree>
    <p:extLst>
      <p:ext uri="{BB962C8B-B14F-4D97-AF65-F5344CB8AC3E}">
        <p14:creationId xmlns:p14="http://schemas.microsoft.com/office/powerpoint/2010/main" val="53401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9C28A9-B864-6B48-84F9-0F18B80C22B7}"/>
              </a:ext>
            </a:extLst>
          </p:cNvPr>
          <p:cNvPicPr>
            <a:picLocks noChangeAspect="1"/>
          </p:cNvPicPr>
          <p:nvPr/>
        </p:nvPicPr>
        <p:blipFill>
          <a:blip r:embed="rId2"/>
          <a:stretch>
            <a:fillRect/>
          </a:stretch>
        </p:blipFill>
        <p:spPr>
          <a:xfrm>
            <a:off x="1333500" y="2006600"/>
            <a:ext cx="6477000" cy="4851400"/>
          </a:xfrm>
          <a:prstGeom prst="rect">
            <a:avLst/>
          </a:prstGeom>
        </p:spPr>
      </p:pic>
      <p:sp>
        <p:nvSpPr>
          <p:cNvPr id="2" name="Titolo 1">
            <a:extLst>
              <a:ext uri="{FF2B5EF4-FFF2-40B4-BE49-F238E27FC236}">
                <a16:creationId xmlns:a16="http://schemas.microsoft.com/office/drawing/2014/main" id="{48C680DF-44ED-254F-9E93-892A43DF74BF}"/>
              </a:ext>
            </a:extLst>
          </p:cNvPr>
          <p:cNvSpPr>
            <a:spLocks noGrp="1"/>
          </p:cNvSpPr>
          <p:nvPr>
            <p:ph type="title"/>
          </p:nvPr>
        </p:nvSpPr>
        <p:spPr/>
        <p:txBody>
          <a:bodyPr/>
          <a:lstStyle/>
          <a:p>
            <a:r>
              <a:rPr lang="it-IT" dirty="0"/>
              <a:t>Emozioni come merce </a:t>
            </a:r>
          </a:p>
        </p:txBody>
      </p:sp>
    </p:spTree>
    <p:extLst>
      <p:ext uri="{BB962C8B-B14F-4D97-AF65-F5344CB8AC3E}">
        <p14:creationId xmlns:p14="http://schemas.microsoft.com/office/powerpoint/2010/main" val="320346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9487309-C495-414F-81FD-E981689B60A9}"/>
              </a:ext>
            </a:extLst>
          </p:cNvPr>
          <p:cNvPicPr>
            <a:picLocks noChangeAspect="1"/>
          </p:cNvPicPr>
          <p:nvPr/>
        </p:nvPicPr>
        <p:blipFill>
          <a:blip r:embed="rId2"/>
          <a:stretch>
            <a:fillRect/>
          </a:stretch>
        </p:blipFill>
        <p:spPr>
          <a:xfrm>
            <a:off x="0" y="272715"/>
            <a:ext cx="4751770" cy="3156285"/>
          </a:xfrm>
          <a:prstGeom prst="rect">
            <a:avLst/>
          </a:prstGeom>
        </p:spPr>
      </p:pic>
      <p:pic>
        <p:nvPicPr>
          <p:cNvPr id="8" name="Immagine 7">
            <a:extLst>
              <a:ext uri="{FF2B5EF4-FFF2-40B4-BE49-F238E27FC236}">
                <a16:creationId xmlns:a16="http://schemas.microsoft.com/office/drawing/2014/main" id="{C07DD5A0-E28B-1A4B-840D-E0B1A982A9CC}"/>
              </a:ext>
            </a:extLst>
          </p:cNvPr>
          <p:cNvPicPr>
            <a:picLocks noChangeAspect="1"/>
          </p:cNvPicPr>
          <p:nvPr/>
        </p:nvPicPr>
        <p:blipFill>
          <a:blip r:embed="rId3"/>
          <a:stretch>
            <a:fillRect/>
          </a:stretch>
        </p:blipFill>
        <p:spPr>
          <a:xfrm>
            <a:off x="3048000" y="3429000"/>
            <a:ext cx="6096000" cy="3429000"/>
          </a:xfrm>
          <a:prstGeom prst="rect">
            <a:avLst/>
          </a:prstGeom>
        </p:spPr>
      </p:pic>
      <p:pic>
        <p:nvPicPr>
          <p:cNvPr id="10" name="Immagine 9">
            <a:extLst>
              <a:ext uri="{FF2B5EF4-FFF2-40B4-BE49-F238E27FC236}">
                <a16:creationId xmlns:a16="http://schemas.microsoft.com/office/drawing/2014/main" id="{D3C87643-A674-9E4B-8B3C-762F41D491AF}"/>
              </a:ext>
            </a:extLst>
          </p:cNvPr>
          <p:cNvPicPr>
            <a:picLocks noChangeAspect="1"/>
          </p:cNvPicPr>
          <p:nvPr/>
        </p:nvPicPr>
        <p:blipFill>
          <a:blip r:embed="rId4"/>
          <a:stretch>
            <a:fillRect/>
          </a:stretch>
        </p:blipFill>
        <p:spPr>
          <a:xfrm>
            <a:off x="5919537" y="567490"/>
            <a:ext cx="2534651" cy="2534651"/>
          </a:xfrm>
          <a:prstGeom prst="rect">
            <a:avLst/>
          </a:prstGeom>
        </p:spPr>
      </p:pic>
    </p:spTree>
    <p:extLst>
      <p:ext uri="{BB962C8B-B14F-4D97-AF65-F5344CB8AC3E}">
        <p14:creationId xmlns:p14="http://schemas.microsoft.com/office/powerpoint/2010/main" val="13046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C59137-C144-034E-9EA7-ABE5475B679D}"/>
              </a:ext>
            </a:extLst>
          </p:cNvPr>
          <p:cNvPicPr>
            <a:picLocks noChangeAspect="1"/>
          </p:cNvPicPr>
          <p:nvPr/>
        </p:nvPicPr>
        <p:blipFill>
          <a:blip r:embed="rId2"/>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356633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86278-A7AE-D249-9F36-1438BB683659}"/>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CC97072A-83A7-E34B-9289-BC091AC4769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56253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D2BF0B-99F4-774B-BDC5-5742CC5BF064}"/>
              </a:ext>
            </a:extLst>
          </p:cNvPr>
          <p:cNvSpPr>
            <a:spLocks noGrp="1"/>
          </p:cNvSpPr>
          <p:nvPr>
            <p:ph type="title"/>
          </p:nvPr>
        </p:nvSpPr>
        <p:spPr>
          <a:xfrm>
            <a:off x="204536" y="512064"/>
            <a:ext cx="9067800" cy="1609344"/>
          </a:xfrm>
        </p:spPr>
        <p:txBody>
          <a:bodyPr/>
          <a:lstStyle/>
          <a:p>
            <a:r>
              <a:rPr lang="it-IT" dirty="0"/>
              <a:t>1. CAPITALISMO INDUSTRIALE </a:t>
            </a:r>
          </a:p>
        </p:txBody>
      </p:sp>
      <p:sp>
        <p:nvSpPr>
          <p:cNvPr id="3" name="Segnaposto contenuto 2">
            <a:extLst>
              <a:ext uri="{FF2B5EF4-FFF2-40B4-BE49-F238E27FC236}">
                <a16:creationId xmlns:a16="http://schemas.microsoft.com/office/drawing/2014/main" id="{9F266B76-4B30-314E-9BB4-A6C64DDC9428}"/>
              </a:ext>
            </a:extLst>
          </p:cNvPr>
          <p:cNvSpPr>
            <a:spLocks noGrp="1"/>
          </p:cNvSpPr>
          <p:nvPr>
            <p:ph idx="1"/>
          </p:nvPr>
        </p:nvSpPr>
        <p:spPr/>
        <p:txBody>
          <a:bodyPr/>
          <a:lstStyle/>
          <a:p>
            <a:pPr marL="0" indent="0">
              <a:buNone/>
            </a:pPr>
            <a:r>
              <a:rPr lang="it-IT" i="1" dirty="0"/>
              <a:t>Non è certo per sentimentalismo che si decide di conservare o meno gli edifici dei tempi passati. Non abbiamo diritto a toccarli, non sono nostri. Appartengono in parte a coloro che li hanno costruiti e in parte alle generazioni futur</a:t>
            </a:r>
            <a:r>
              <a:rPr lang="it-IT" dirty="0"/>
              <a:t>e, John </a:t>
            </a:r>
            <a:r>
              <a:rPr lang="it-IT" dirty="0" err="1"/>
              <a:t>Ruskin</a:t>
            </a:r>
            <a:r>
              <a:rPr lang="it-IT" dirty="0"/>
              <a:t> (1849) </a:t>
            </a:r>
          </a:p>
          <a:p>
            <a:pPr marL="0" indent="0">
              <a:buNone/>
            </a:pPr>
            <a:endParaRPr lang="it-IT" dirty="0"/>
          </a:p>
          <a:p>
            <a:r>
              <a:rPr lang="it-IT" dirty="0"/>
              <a:t>EXPERTISE PER LA GESTIONE DEL PATRIMONIO CONTRO LA PERDITA</a:t>
            </a:r>
          </a:p>
          <a:p>
            <a:r>
              <a:rPr lang="it-IT" dirty="0"/>
              <a:t>TECNOLOGIE &amp; URBANIZZAZIONE</a:t>
            </a:r>
          </a:p>
          <a:p>
            <a:r>
              <a:rPr lang="it-IT" dirty="0"/>
              <a:t>NATURA SELVAGGIA, </a:t>
            </a:r>
            <a:r>
              <a:rPr lang="it-IT" i="1" dirty="0"/>
              <a:t>WILDERNESS </a:t>
            </a:r>
          </a:p>
          <a:p>
            <a:r>
              <a:rPr lang="it-IT" dirty="0"/>
              <a:t>DICOTOMIA NATURA/CULTURA (1872 parco Yellowstone) </a:t>
            </a:r>
            <a:r>
              <a:rPr lang="it-IT" dirty="0">
                <a:hlinkClick r:id="rId2"/>
              </a:rPr>
              <a:t>Video</a:t>
            </a:r>
            <a:endParaRPr lang="it-IT" dirty="0"/>
          </a:p>
          <a:p>
            <a:r>
              <a:rPr lang="it-IT" dirty="0"/>
              <a:t>CONNESSIONE TRA HERITAGE &amp; STATO-NAZIONE</a:t>
            </a:r>
          </a:p>
          <a:p>
            <a:endParaRPr lang="it-IT" dirty="0"/>
          </a:p>
        </p:txBody>
      </p:sp>
    </p:spTree>
    <p:extLst>
      <p:ext uri="{BB962C8B-B14F-4D97-AF65-F5344CB8AC3E}">
        <p14:creationId xmlns:p14="http://schemas.microsoft.com/office/powerpoint/2010/main" val="373746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91F9ED-3EFE-5741-8514-0431BC061F87}"/>
              </a:ext>
            </a:extLst>
          </p:cNvPr>
          <p:cNvSpPr>
            <a:spLocks noGrp="1"/>
          </p:cNvSpPr>
          <p:nvPr>
            <p:ph type="title"/>
          </p:nvPr>
        </p:nvSpPr>
        <p:spPr/>
        <p:txBody>
          <a:bodyPr/>
          <a:lstStyle/>
          <a:p>
            <a:r>
              <a:rPr lang="it-IT" dirty="0"/>
              <a:t>2. CONTROLLO STATALE</a:t>
            </a:r>
          </a:p>
        </p:txBody>
      </p:sp>
      <p:sp>
        <p:nvSpPr>
          <p:cNvPr id="3" name="Segnaposto contenuto 2">
            <a:extLst>
              <a:ext uri="{FF2B5EF4-FFF2-40B4-BE49-F238E27FC236}">
                <a16:creationId xmlns:a16="http://schemas.microsoft.com/office/drawing/2014/main" id="{F21C400C-04F9-874D-A7C3-4F88704379E3}"/>
              </a:ext>
            </a:extLst>
          </p:cNvPr>
          <p:cNvSpPr>
            <a:spLocks noGrp="1"/>
          </p:cNvSpPr>
          <p:nvPr>
            <p:ph idx="1"/>
          </p:nvPr>
        </p:nvSpPr>
        <p:spPr/>
        <p:txBody>
          <a:bodyPr/>
          <a:lstStyle/>
          <a:p>
            <a:r>
              <a:rPr lang="it-IT" dirty="0"/>
              <a:t>Patrimonio diventa un «processo normativo associato alla pianificazione burocratica modernista» (</a:t>
            </a:r>
            <a:r>
              <a:rPr lang="it-IT" dirty="0" err="1"/>
              <a:t>J</a:t>
            </a:r>
            <a:r>
              <a:rPr lang="it-IT" dirty="0"/>
              <a:t>. Scott 1998)</a:t>
            </a:r>
          </a:p>
          <a:p>
            <a:pPr marL="0" indent="0">
              <a:buNone/>
            </a:pPr>
            <a:r>
              <a:rPr lang="it-IT" dirty="0"/>
              <a:t>	 ➡️ standardizzazione e amministrazione centralizzata</a:t>
            </a:r>
          </a:p>
          <a:p>
            <a:pPr marL="0" indent="0">
              <a:buNone/>
            </a:pPr>
            <a:r>
              <a:rPr lang="it-IT" dirty="0"/>
              <a:t>	 ➡️ controllo e categorizzazione</a:t>
            </a:r>
          </a:p>
          <a:p>
            <a:pPr marL="0" indent="0">
              <a:buNone/>
            </a:pPr>
            <a:endParaRPr lang="it-IT" dirty="0"/>
          </a:p>
          <a:p>
            <a:r>
              <a:rPr lang="it-IT" dirty="0"/>
              <a:t>Lo STATO riorganizza strategicamente le usanze locali, trasformandoli in VALORI NAZIONALI</a:t>
            </a:r>
          </a:p>
          <a:p>
            <a:r>
              <a:rPr lang="it-IT" dirty="0"/>
              <a:t>Proclamazione di monumenti storici e preistorici, parchi nazionali, riserve ecc. per conservare paesaggi, oggetti e vita ‘naturale’</a:t>
            </a:r>
          </a:p>
          <a:p>
            <a:pPr marL="0" indent="0">
              <a:buNone/>
            </a:pPr>
            <a:r>
              <a:rPr lang="it-IT" dirty="0"/>
              <a:t>	 ➡️ Patrimonio perde ogni legame con la QUOTIDIANITÀ e 		diventa categoria separata</a:t>
            </a:r>
          </a:p>
        </p:txBody>
      </p:sp>
    </p:spTree>
    <p:extLst>
      <p:ext uri="{BB962C8B-B14F-4D97-AF65-F5344CB8AC3E}">
        <p14:creationId xmlns:p14="http://schemas.microsoft.com/office/powerpoint/2010/main" val="272505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0ACC0A-863E-4F43-972C-1E08EE35F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9876" y="0"/>
            <a:ext cx="4594123"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794613A-B626-C744-A687-2A578B79E556}"/>
              </a:ext>
            </a:extLst>
          </p:cNvPr>
          <p:cNvSpPr>
            <a:spLocks noGrp="1"/>
          </p:cNvSpPr>
          <p:nvPr>
            <p:ph type="title"/>
          </p:nvPr>
        </p:nvSpPr>
        <p:spPr>
          <a:xfrm>
            <a:off x="4800600" y="484632"/>
            <a:ext cx="3974689" cy="1609344"/>
          </a:xfrm>
          <a:ln>
            <a:noFill/>
          </a:ln>
        </p:spPr>
        <p:txBody>
          <a:bodyPr>
            <a:normAutofit/>
          </a:bodyPr>
          <a:lstStyle/>
          <a:p>
            <a:r>
              <a:rPr lang="it-IT" sz="3000"/>
              <a:t>3. Internazionalismo del dopoguerra</a:t>
            </a:r>
          </a:p>
        </p:txBody>
      </p:sp>
      <p:pic>
        <p:nvPicPr>
          <p:cNvPr id="5" name="Immagine 4">
            <a:extLst>
              <a:ext uri="{FF2B5EF4-FFF2-40B4-BE49-F238E27FC236}">
                <a16:creationId xmlns:a16="http://schemas.microsoft.com/office/drawing/2014/main" id="{E0DC22F3-FE95-1743-A3CF-10BE6A71DF51}"/>
              </a:ext>
            </a:extLst>
          </p:cNvPr>
          <p:cNvPicPr>
            <a:picLocks noChangeAspect="1"/>
          </p:cNvPicPr>
          <p:nvPr/>
        </p:nvPicPr>
        <p:blipFill>
          <a:blip r:embed="rId4"/>
          <a:stretch>
            <a:fillRect/>
          </a:stretch>
        </p:blipFill>
        <p:spPr>
          <a:xfrm>
            <a:off x="475499" y="2118285"/>
            <a:ext cx="3834346" cy="2631691"/>
          </a:xfrm>
          <a:prstGeom prst="rect">
            <a:avLst/>
          </a:prstGeom>
        </p:spPr>
      </p:pic>
      <p:sp>
        <p:nvSpPr>
          <p:cNvPr id="3" name="Segnaposto contenuto 2">
            <a:extLst>
              <a:ext uri="{FF2B5EF4-FFF2-40B4-BE49-F238E27FC236}">
                <a16:creationId xmlns:a16="http://schemas.microsoft.com/office/drawing/2014/main" id="{93D4F9DB-69D6-9243-8192-F40E91AB4A3A}"/>
              </a:ext>
            </a:extLst>
          </p:cNvPr>
          <p:cNvSpPr>
            <a:spLocks noGrp="1"/>
          </p:cNvSpPr>
          <p:nvPr>
            <p:ph idx="1"/>
          </p:nvPr>
        </p:nvSpPr>
        <p:spPr>
          <a:xfrm>
            <a:off x="4800599" y="2121408"/>
            <a:ext cx="3974689" cy="4050792"/>
          </a:xfrm>
        </p:spPr>
        <p:txBody>
          <a:bodyPr>
            <a:normAutofit/>
          </a:bodyPr>
          <a:lstStyle/>
          <a:p>
            <a:pPr marL="0" indent="0">
              <a:buNone/>
            </a:pPr>
            <a:r>
              <a:rPr lang="it-IT" sz="1600"/>
              <a:t>Ricostruzione 2° dopoguerra, preoccupazioni impatto conflitto armato</a:t>
            </a:r>
          </a:p>
          <a:p>
            <a:r>
              <a:rPr lang="it-IT" sz="1600"/>
              <a:t>1954 CONVENZIONE DELL’AIA: </a:t>
            </a:r>
          </a:p>
          <a:p>
            <a:pPr marL="274320" lvl="1" indent="0">
              <a:buNone/>
            </a:pPr>
            <a:r>
              <a:rPr lang="it-IT" sz="1600"/>
              <a:t>I firmatari devono astenersi dal danneggiare proprietà culturali nel proprio o altri paesi durante conflitti armati</a:t>
            </a:r>
          </a:p>
          <a:p>
            <a:pPr marL="274320" lvl="1" indent="0">
              <a:buNone/>
            </a:pPr>
            <a:endParaRPr lang="it-IT" sz="1600"/>
          </a:p>
          <a:p>
            <a:pPr marL="274320" lvl="1" indent="0">
              <a:buNone/>
            </a:pPr>
            <a:r>
              <a:rPr lang="it-IT" sz="1600"/>
              <a:t>Riconoscimento legame esplicito tra PATRIMONIO CULTURALE, IDENTITA’ NAZIONALE e PROCESSI DI COSTRUZIONE DELLA NAZIONE</a:t>
            </a:r>
          </a:p>
          <a:p>
            <a:pPr marL="274320" lvl="1" indent="0">
              <a:buNone/>
            </a:pPr>
            <a:endParaRPr lang="it-IT" sz="1600"/>
          </a:p>
          <a:p>
            <a:pPr marL="274320" lvl="1" indent="0">
              <a:buNone/>
            </a:pPr>
            <a:r>
              <a:rPr lang="it-IT" sz="1600"/>
              <a:t>La questione diventa INTERNAZIONALE, </a:t>
            </a:r>
          </a:p>
          <a:p>
            <a:endParaRPr lang="it-IT" sz="1600"/>
          </a:p>
        </p:txBody>
      </p:sp>
      <p:grpSp>
        <p:nvGrpSpPr>
          <p:cNvPr id="12" name="Group 11">
            <a:extLst>
              <a:ext uri="{FF2B5EF4-FFF2-40B4-BE49-F238E27FC236}">
                <a16:creationId xmlns:a16="http://schemas.microsoft.com/office/drawing/2014/main" id="{B7624860-1049-47BC-90D0-F36A0AC296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3" name="Oval 12">
              <a:extLst>
                <a:ext uri="{FF2B5EF4-FFF2-40B4-BE49-F238E27FC236}">
                  <a16:creationId xmlns:a16="http://schemas.microsoft.com/office/drawing/2014/main" id="{5F2011D9-45F8-446B-9AA7-5579AFE3B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E7337B05-ACA0-47A8-B3DD-C2BE4B855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9743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olo 1">
            <a:extLst>
              <a:ext uri="{FF2B5EF4-FFF2-40B4-BE49-F238E27FC236}">
                <a16:creationId xmlns:a16="http://schemas.microsoft.com/office/drawing/2014/main" id="{59B03166-535C-E84C-9941-DBBE186A0370}"/>
              </a:ext>
            </a:extLst>
          </p:cNvPr>
          <p:cNvSpPr>
            <a:spLocks noGrp="1"/>
          </p:cNvSpPr>
          <p:nvPr>
            <p:ph type="title"/>
          </p:nvPr>
        </p:nvSpPr>
        <p:spPr>
          <a:xfrm>
            <a:off x="482601" y="643466"/>
            <a:ext cx="2764734" cy="5528734"/>
          </a:xfrm>
        </p:spPr>
        <p:txBody>
          <a:bodyPr>
            <a:normAutofit/>
          </a:bodyPr>
          <a:lstStyle/>
          <a:p>
            <a:pPr algn="r"/>
            <a:r>
              <a:rPr lang="it-IT">
                <a:solidFill>
                  <a:srgbClr val="FFFFFF"/>
                </a:solidFill>
              </a:rPr>
              <a:t>UNESCO </a:t>
            </a:r>
            <a:r>
              <a:rPr lang="it-IT">
                <a:solidFill>
                  <a:srgbClr val="FFFFFF"/>
                </a:solidFill>
                <a:hlinkClick r:id="rId4"/>
              </a:rPr>
              <a:t>Sito UNESCO</a:t>
            </a:r>
            <a:endParaRPr lang="it-IT">
              <a:solidFill>
                <a:srgbClr val="FFFFFF"/>
              </a:solidFill>
            </a:endParaRPr>
          </a:p>
        </p:txBody>
      </p:sp>
      <p:sp>
        <p:nvSpPr>
          <p:cNvPr id="3" name="Segnaposto contenuto 2">
            <a:extLst>
              <a:ext uri="{FF2B5EF4-FFF2-40B4-BE49-F238E27FC236}">
                <a16:creationId xmlns:a16="http://schemas.microsoft.com/office/drawing/2014/main" id="{FF4FD264-2686-DE49-A4A5-67E4641C9DBC}"/>
              </a:ext>
            </a:extLst>
          </p:cNvPr>
          <p:cNvSpPr>
            <a:spLocks noGrp="1"/>
          </p:cNvSpPr>
          <p:nvPr>
            <p:ph idx="1"/>
          </p:nvPr>
        </p:nvSpPr>
        <p:spPr>
          <a:xfrm>
            <a:off x="3790335" y="599768"/>
            <a:ext cx="4555850" cy="5572432"/>
          </a:xfrm>
        </p:spPr>
        <p:txBody>
          <a:bodyPr anchor="ctr">
            <a:normAutofit/>
          </a:bodyPr>
          <a:lstStyle/>
          <a:p>
            <a:r>
              <a:rPr lang="it-IT" sz="1600"/>
              <a:t>L’UNESCO (</a:t>
            </a:r>
            <a:r>
              <a:rPr lang="it-IT" sz="1600" i="1" err="1"/>
              <a:t>United</a:t>
            </a:r>
            <a:r>
              <a:rPr lang="it-IT" sz="1600" i="1"/>
              <a:t> Nations Educational, </a:t>
            </a:r>
            <a:r>
              <a:rPr lang="it-IT" sz="1600" i="1" err="1"/>
              <a:t>Scientific</a:t>
            </a:r>
            <a:r>
              <a:rPr lang="it-IT" sz="1600" i="1"/>
              <a:t>, and Cultural Organization</a:t>
            </a:r>
            <a:r>
              <a:rPr lang="it-IT" sz="1600"/>
              <a:t>) è un’agenzia specializzata delle Nazioni Unite, fondata nel 1946, che si occupa principalmente di 5 macro aree:</a:t>
            </a:r>
            <a:br>
              <a:rPr lang="it-IT" sz="1600"/>
            </a:br>
            <a:r>
              <a:rPr lang="it-IT" sz="1600" b="1"/>
              <a:t>•</a:t>
            </a:r>
            <a:r>
              <a:rPr lang="it-IT" sz="1600"/>
              <a:t> Educazione</a:t>
            </a:r>
            <a:br>
              <a:rPr lang="it-IT" sz="1600"/>
            </a:br>
            <a:r>
              <a:rPr lang="it-IT" sz="1600" b="1"/>
              <a:t>•</a:t>
            </a:r>
            <a:r>
              <a:rPr lang="it-IT" sz="1600"/>
              <a:t> Scienze Naturali</a:t>
            </a:r>
            <a:br>
              <a:rPr lang="it-IT" sz="1600"/>
            </a:br>
            <a:r>
              <a:rPr lang="it-IT" sz="1600" b="1"/>
              <a:t>• </a:t>
            </a:r>
            <a:r>
              <a:rPr lang="it-IT" sz="1600"/>
              <a:t>Scienze Umane e Sociali</a:t>
            </a:r>
            <a:br>
              <a:rPr lang="it-IT" sz="1600"/>
            </a:br>
            <a:r>
              <a:rPr lang="it-IT" sz="1600" b="1"/>
              <a:t>•</a:t>
            </a:r>
            <a:r>
              <a:rPr lang="it-IT" sz="1600"/>
              <a:t> Cultura</a:t>
            </a:r>
            <a:br>
              <a:rPr lang="it-IT" sz="1600"/>
            </a:br>
            <a:r>
              <a:rPr lang="it-IT" sz="1600" b="1"/>
              <a:t>•</a:t>
            </a:r>
            <a:r>
              <a:rPr lang="it-IT" sz="1600"/>
              <a:t> Comunicazione e Informazione</a:t>
            </a:r>
          </a:p>
          <a:p>
            <a:br>
              <a:rPr lang="it-IT" sz="1600"/>
            </a:br>
            <a:r>
              <a:rPr lang="it-IT" sz="1600"/>
              <a:t>L’UNESCO è composta attualmente da 195 Stati Membri e 8 Membri Associati, tra i quali l’Organizzazione promuove la cooperazione negli ambiti di sua competenza. Gli strumenti dell’UNESCO per quanto riguarda la fissazione di norme e principi comprendono tre tipi di documenti:</a:t>
            </a:r>
            <a:br>
              <a:rPr lang="it-IT" sz="1600"/>
            </a:br>
            <a:r>
              <a:rPr lang="it-IT" sz="1600" b="1"/>
              <a:t>•</a:t>
            </a:r>
            <a:r>
              <a:rPr lang="it-IT" sz="1600"/>
              <a:t> Convenzioni</a:t>
            </a:r>
            <a:br>
              <a:rPr lang="it-IT" sz="1600"/>
            </a:br>
            <a:r>
              <a:rPr lang="it-IT" sz="1600" b="1"/>
              <a:t>•</a:t>
            </a:r>
            <a:r>
              <a:rPr lang="it-IT" sz="1600"/>
              <a:t> Dichiarazioni</a:t>
            </a:r>
            <a:br>
              <a:rPr lang="it-IT" sz="1600"/>
            </a:br>
            <a:r>
              <a:rPr lang="it-IT" sz="1600" b="1"/>
              <a:t>•</a:t>
            </a:r>
            <a:r>
              <a:rPr lang="it-IT" sz="1600"/>
              <a:t> Raccomandazioni</a:t>
            </a:r>
          </a:p>
          <a:p>
            <a:br>
              <a:rPr lang="it-IT" sz="1600"/>
            </a:br>
            <a:endParaRPr lang="it-IT" sz="160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33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olo 1">
            <a:extLst>
              <a:ext uri="{FF2B5EF4-FFF2-40B4-BE49-F238E27FC236}">
                <a16:creationId xmlns:a16="http://schemas.microsoft.com/office/drawing/2014/main" id="{D7B8AB95-7488-F144-BEDF-800304FEF186}"/>
              </a:ext>
            </a:extLst>
          </p:cNvPr>
          <p:cNvSpPr>
            <a:spLocks noGrp="1"/>
          </p:cNvSpPr>
          <p:nvPr>
            <p:ph type="title"/>
          </p:nvPr>
        </p:nvSpPr>
        <p:spPr>
          <a:xfrm>
            <a:off x="482601" y="643466"/>
            <a:ext cx="2764734" cy="5528734"/>
          </a:xfrm>
        </p:spPr>
        <p:txBody>
          <a:bodyPr>
            <a:normAutofit/>
          </a:bodyPr>
          <a:lstStyle/>
          <a:p>
            <a:pPr algn="r"/>
            <a:r>
              <a:rPr lang="it-IT" sz="2300">
                <a:solidFill>
                  <a:srgbClr val="FFFFFF"/>
                </a:solidFill>
              </a:rPr>
              <a:t>Responsabilità globale </a:t>
            </a:r>
            <a:br>
              <a:rPr lang="it-IT" sz="2300">
                <a:solidFill>
                  <a:srgbClr val="FFFFFF"/>
                </a:solidFill>
              </a:rPr>
            </a:br>
            <a:endParaRPr lang="it-IT" sz="2300">
              <a:solidFill>
                <a:srgbClr val="FFFFFF"/>
              </a:solidFill>
            </a:endParaRPr>
          </a:p>
        </p:txBody>
      </p:sp>
      <p:sp>
        <p:nvSpPr>
          <p:cNvPr id="3" name="Segnaposto contenuto 2">
            <a:extLst>
              <a:ext uri="{FF2B5EF4-FFF2-40B4-BE49-F238E27FC236}">
                <a16:creationId xmlns:a16="http://schemas.microsoft.com/office/drawing/2014/main" id="{4F37E848-B24B-5B4C-8EFE-1264290366D5}"/>
              </a:ext>
            </a:extLst>
          </p:cNvPr>
          <p:cNvSpPr>
            <a:spLocks noGrp="1"/>
          </p:cNvSpPr>
          <p:nvPr>
            <p:ph idx="1"/>
          </p:nvPr>
        </p:nvSpPr>
        <p:spPr>
          <a:xfrm>
            <a:off x="3790335" y="599768"/>
            <a:ext cx="4555850" cy="5572432"/>
          </a:xfrm>
        </p:spPr>
        <p:txBody>
          <a:bodyPr anchor="ctr">
            <a:normAutofit/>
          </a:bodyPr>
          <a:lstStyle/>
          <a:p>
            <a:r>
              <a:rPr lang="it-IT" sz="1500" b="1"/>
              <a:t>1954 costruzione Alta Diga di Assuan</a:t>
            </a:r>
            <a:r>
              <a:rPr lang="it-IT" sz="1500"/>
              <a:t>, valle del Nilo, agenzia ONU e UNESCO, cooperazione internazionale per assistere governo egiziano e sudanese</a:t>
            </a:r>
          </a:p>
          <a:p>
            <a:pPr lvl="1">
              <a:buFont typeface="Wingdings" pitchFamily="2" charset="2"/>
              <a:buChar char="ü"/>
            </a:pPr>
            <a:r>
              <a:rPr lang="it-IT" sz="1500"/>
              <a:t>Campagna globale per salvare le antichità egiziane per 20 anni </a:t>
            </a:r>
          </a:p>
          <a:p>
            <a:pPr lvl="1">
              <a:buFont typeface="Wingdings" pitchFamily="2" charset="2"/>
              <a:buChar char="ü"/>
            </a:pPr>
            <a:r>
              <a:rPr lang="it-IT" sz="1500"/>
              <a:t>Salvaguardia di 23 templi smontati e trasferiti in Nubia e </a:t>
            </a:r>
            <a:r>
              <a:rPr lang="it-IT" sz="1500" err="1"/>
              <a:t>Karthum</a:t>
            </a:r>
            <a:r>
              <a:rPr lang="it-IT" sz="1500"/>
              <a:t> </a:t>
            </a:r>
          </a:p>
          <a:p>
            <a:pPr lvl="1">
              <a:buFont typeface="Wingdings" pitchFamily="2" charset="2"/>
              <a:buChar char="ü"/>
            </a:pPr>
            <a:r>
              <a:rPr lang="it-IT" sz="1500">
                <a:hlinkClick r:id="rId4"/>
              </a:rPr>
              <a:t>video</a:t>
            </a:r>
            <a:endParaRPr lang="it-IT" sz="1500"/>
          </a:p>
          <a:p>
            <a:pPr>
              <a:buFont typeface="Arial" panose="020B0604020202020204" pitchFamily="34" charset="0"/>
              <a:buChar char="•"/>
            </a:pPr>
            <a:r>
              <a:rPr lang="it-IT" sz="1500" b="1"/>
              <a:t>1966 campagna di salvaguardia di Venezia </a:t>
            </a:r>
            <a:r>
              <a:rPr lang="it-IT" sz="1500"/>
              <a:t>post inondazione</a:t>
            </a:r>
          </a:p>
          <a:p>
            <a:pPr lvl="1">
              <a:buFont typeface="Wingdings" pitchFamily="2" charset="2"/>
              <a:buChar char="ü"/>
            </a:pPr>
            <a:r>
              <a:rPr lang="it-IT" sz="1500"/>
              <a:t>Crescente senso di VULNERABILITA’ dei patrimoni</a:t>
            </a:r>
          </a:p>
          <a:p>
            <a:pPr lvl="1">
              <a:buFont typeface="Wingdings" pitchFamily="2" charset="2"/>
              <a:buChar char="ü"/>
            </a:pPr>
            <a:r>
              <a:rPr lang="it-IT" sz="1500">
                <a:hlinkClick r:id="rId5"/>
              </a:rPr>
              <a:t>Video 1</a:t>
            </a:r>
            <a:r>
              <a:rPr lang="it-IT" sz="1500"/>
              <a:t>	</a:t>
            </a:r>
            <a:r>
              <a:rPr lang="it-IT" sz="1500">
                <a:hlinkClick r:id="rId6"/>
              </a:rPr>
              <a:t>Video 2</a:t>
            </a:r>
            <a:endParaRPr lang="it-IT" sz="1500"/>
          </a:p>
          <a:p>
            <a:pPr marL="0" indent="0">
              <a:buNone/>
            </a:pPr>
            <a:endParaRPr lang="it-IT" sz="1500"/>
          </a:p>
          <a:p>
            <a:pPr>
              <a:buFontTx/>
              <a:buChar char="-"/>
            </a:pPr>
            <a:r>
              <a:rPr lang="it-IT" sz="1500"/>
              <a:t>Patrimoni da catalogare</a:t>
            </a:r>
          </a:p>
          <a:p>
            <a:pPr>
              <a:buFontTx/>
              <a:buChar char="-"/>
            </a:pPr>
            <a:r>
              <a:rPr lang="it-IT" sz="1500"/>
              <a:t>Questioni legate al TURISMO culturale</a:t>
            </a:r>
          </a:p>
          <a:p>
            <a:pPr>
              <a:buFontTx/>
              <a:buChar char="-"/>
            </a:pPr>
            <a:r>
              <a:rPr lang="it-IT" sz="1500"/>
              <a:t>Patrimonio monumentale (meno umano… 100.000 nubiani sfollati)</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761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olo 1">
            <a:extLst>
              <a:ext uri="{FF2B5EF4-FFF2-40B4-BE49-F238E27FC236}">
                <a16:creationId xmlns:a16="http://schemas.microsoft.com/office/drawing/2014/main" id="{22688C59-3531-2640-BEFE-EB56D18F1967}"/>
              </a:ext>
            </a:extLst>
          </p:cNvPr>
          <p:cNvSpPr>
            <a:spLocks noGrp="1"/>
          </p:cNvSpPr>
          <p:nvPr>
            <p:ph type="title"/>
          </p:nvPr>
        </p:nvSpPr>
        <p:spPr>
          <a:xfrm>
            <a:off x="482601" y="643466"/>
            <a:ext cx="2764734" cy="5528734"/>
          </a:xfrm>
        </p:spPr>
        <p:txBody>
          <a:bodyPr>
            <a:normAutofit/>
          </a:bodyPr>
          <a:lstStyle/>
          <a:p>
            <a:pPr algn="r"/>
            <a:r>
              <a:rPr lang="it-IT" sz="2900">
                <a:solidFill>
                  <a:srgbClr val="FFFFFF"/>
                </a:solidFill>
              </a:rPr>
              <a:t>Convenzione per la Protezione del Patrimonio Mondiale (1972)</a:t>
            </a:r>
            <a:br>
              <a:rPr lang="it-IT" sz="2900">
                <a:solidFill>
                  <a:srgbClr val="FFFFFF"/>
                </a:solidFill>
              </a:rPr>
            </a:br>
            <a:endParaRPr lang="it-IT" sz="2900">
              <a:solidFill>
                <a:srgbClr val="FFFFFF"/>
              </a:solidFill>
            </a:endParaRPr>
          </a:p>
        </p:txBody>
      </p:sp>
      <p:sp>
        <p:nvSpPr>
          <p:cNvPr id="3" name="Segnaposto contenuto 2">
            <a:extLst>
              <a:ext uri="{FF2B5EF4-FFF2-40B4-BE49-F238E27FC236}">
                <a16:creationId xmlns:a16="http://schemas.microsoft.com/office/drawing/2014/main" id="{6FCCFFFC-7111-6F4B-9241-27728809C1BF}"/>
              </a:ext>
            </a:extLst>
          </p:cNvPr>
          <p:cNvSpPr>
            <a:spLocks noGrp="1"/>
          </p:cNvSpPr>
          <p:nvPr>
            <p:ph idx="1"/>
          </p:nvPr>
        </p:nvSpPr>
        <p:spPr>
          <a:xfrm>
            <a:off x="3790335" y="599768"/>
            <a:ext cx="4555850" cy="5572432"/>
          </a:xfrm>
        </p:spPr>
        <p:txBody>
          <a:bodyPr anchor="ctr">
            <a:normAutofit/>
          </a:bodyPr>
          <a:lstStyle/>
          <a:p>
            <a:br>
              <a:rPr lang="it-IT" sz="1300"/>
            </a:br>
            <a:r>
              <a:rPr lang="it-IT" sz="1300"/>
              <a:t>La </a:t>
            </a:r>
            <a:r>
              <a:rPr lang="it-IT" sz="1300" b="1" u="sng"/>
              <a:t>Convenzione per la Protezione del Patrimonio Mondiale</a:t>
            </a:r>
            <a:r>
              <a:rPr lang="it-IT" sz="1300"/>
              <a:t> è stata adottata dall’UNESCO il 16 novembre del 1972, ratificata dall’Italia nel 1977. La Convenzione è costituita da 38 articoli, divisi in 6 sezioni più alcune clausole finali. Essa prevede due principali categorie di patrimonio: </a:t>
            </a:r>
            <a:r>
              <a:rPr lang="it-IT" sz="1300" b="1"/>
              <a:t>il patrimonio culturale </a:t>
            </a:r>
            <a:r>
              <a:rPr lang="it-IT" sz="1300"/>
              <a:t>(monumenti, agglomerati, siti) e il patrimonio </a:t>
            </a:r>
            <a:r>
              <a:rPr lang="it-IT" sz="1300" b="1"/>
              <a:t>naturale</a:t>
            </a:r>
            <a:r>
              <a:rPr lang="it-IT" sz="1300"/>
              <a:t> (monumenti naturali, formazioni geologiche, siti naturali). Nel 1992 viene introdotto il concetto di “</a:t>
            </a:r>
            <a:r>
              <a:rPr lang="it-IT" sz="1300" b="1"/>
              <a:t>paesaggio culturale</a:t>
            </a:r>
            <a:r>
              <a:rPr lang="it-IT" sz="1300"/>
              <a:t>” per definire i casi di patrimonio “misto”, sia naturale che culturale.</a:t>
            </a:r>
            <a:br>
              <a:rPr lang="it-IT" sz="1300"/>
            </a:br>
            <a:br>
              <a:rPr lang="it-IT" sz="1300"/>
            </a:br>
            <a:r>
              <a:rPr lang="it-IT" sz="1300"/>
              <a:t>La Convenzione ha istituito una </a:t>
            </a:r>
            <a:r>
              <a:rPr lang="it-IT" sz="1300" b="1"/>
              <a:t>Lista del Patrimonio Mondiale</a:t>
            </a:r>
            <a:r>
              <a:rPr lang="it-IT" sz="1300"/>
              <a:t> (</a:t>
            </a:r>
            <a:r>
              <a:rPr lang="it-IT" sz="1300" i="1"/>
              <a:t>World Heritage List</a:t>
            </a:r>
            <a:r>
              <a:rPr lang="it-IT" sz="1300"/>
              <a:t>): per essere inseriti nella Lista i siti devono essere di eccezionale valore universale e rispondere ad almeno uno dei 10 criteri previsti nelle Linee Guida Operative (si veda il testo della Convenzione). In base alla Convenzione, l’UNESCO ha fino ad oggi riconosciuto un totale di 1121 siti (869 siti culturali, 213 naturali e 39 misti) presenti in 167 paesi del mondo (gennaio 2020).</a:t>
            </a:r>
            <a:br>
              <a:rPr lang="it-IT" sz="1300"/>
            </a:br>
            <a:r>
              <a:rPr lang="it-IT" sz="1300"/>
              <a:t>Attualmente, con 55 siti ciascuna, l’Italia e la Cina sono le nazioni che detengono il maggior numero di beni inclusi nella Lista dei Patrimoni dell’Umanità. </a:t>
            </a:r>
          </a:p>
          <a:p>
            <a:r>
              <a:rPr lang="it-IT" sz="1300">
                <a:hlinkClick r:id="rId4"/>
              </a:rPr>
              <a:t>Lista internazionale</a:t>
            </a:r>
            <a:endParaRPr lang="it-IT" sz="1300"/>
          </a:p>
          <a:p>
            <a:r>
              <a:rPr lang="it-IT" sz="1300">
                <a:hlinkClick r:id="rId5"/>
              </a:rPr>
              <a:t>Unesco Italia</a:t>
            </a:r>
            <a:br>
              <a:rPr lang="it-IT" sz="1300"/>
            </a:br>
            <a:endParaRPr lang="it-IT" sz="1300"/>
          </a:p>
          <a:p>
            <a:endParaRPr lang="it-IT" sz="130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229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0DE10-C17A-B848-83B9-C9044D44FECF}"/>
              </a:ext>
            </a:extLst>
          </p:cNvPr>
          <p:cNvSpPr>
            <a:spLocks noGrp="1"/>
          </p:cNvSpPr>
          <p:nvPr>
            <p:ph type="title"/>
          </p:nvPr>
        </p:nvSpPr>
        <p:spPr/>
        <p:txBody>
          <a:bodyPr/>
          <a:lstStyle/>
          <a:p>
            <a:r>
              <a:rPr lang="it-IT" dirty="0"/>
              <a:t>Minaccia &amp; protezione universale</a:t>
            </a:r>
          </a:p>
        </p:txBody>
      </p:sp>
      <p:sp>
        <p:nvSpPr>
          <p:cNvPr id="3" name="Segnaposto contenuto 2">
            <a:extLst>
              <a:ext uri="{FF2B5EF4-FFF2-40B4-BE49-F238E27FC236}">
                <a16:creationId xmlns:a16="http://schemas.microsoft.com/office/drawing/2014/main" id="{EE1C9971-15B3-FF40-B4E2-B880226B7654}"/>
              </a:ext>
            </a:extLst>
          </p:cNvPr>
          <p:cNvSpPr>
            <a:spLocks noGrp="1"/>
          </p:cNvSpPr>
          <p:nvPr>
            <p:ph idx="1"/>
          </p:nvPr>
        </p:nvSpPr>
        <p:spPr/>
        <p:txBody>
          <a:bodyPr/>
          <a:lstStyle/>
          <a:p>
            <a:r>
              <a:rPr lang="it-IT" dirty="0"/>
              <a:t>Il patrimonio culturale e naturale sono vieppiù minacciati di distruzione non soltanto dalle cause tradizionali si degradazione, ma anche dall’evoluzione della VITA SOCIALE ed ECONOMICA che l’aggrava con fenomeni di alterazione o distruzione ancora più temibili ….</a:t>
            </a:r>
          </a:p>
          <a:p>
            <a:r>
              <a:rPr lang="it-IT" dirty="0"/>
              <a:t>La degradazione o sparizione di un bene del patrimonio culturale e naturale è un </a:t>
            </a:r>
            <a:r>
              <a:rPr lang="it-IT" dirty="0" err="1"/>
              <a:t>appoverimento</a:t>
            </a:r>
            <a:r>
              <a:rPr lang="it-IT" dirty="0"/>
              <a:t> nefasto del PATRIMONIO DI TUTTI I POPOLI del mondo. </a:t>
            </a:r>
          </a:p>
          <a:p>
            <a:endParaRPr lang="it-IT" dirty="0"/>
          </a:p>
          <a:p>
            <a:r>
              <a:rPr lang="it-IT" b="1" dirty="0"/>
              <a:t>Di tutti ?? </a:t>
            </a:r>
            <a:r>
              <a:rPr lang="it-IT" dirty="0"/>
              <a:t>(vedi critica accademica Byrne, </a:t>
            </a:r>
            <a:r>
              <a:rPr lang="it-IT" dirty="0" err="1"/>
              <a:t>Kirshenblatt-Gimblett</a:t>
            </a:r>
            <a:r>
              <a:rPr lang="it-IT" dirty="0"/>
              <a:t>, Harrison) </a:t>
            </a:r>
          </a:p>
        </p:txBody>
      </p:sp>
    </p:spTree>
    <p:extLst>
      <p:ext uri="{BB962C8B-B14F-4D97-AF65-F5344CB8AC3E}">
        <p14:creationId xmlns:p14="http://schemas.microsoft.com/office/powerpoint/2010/main" val="4167414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Legno">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{F0B54287-F3D1-BE4A-8D53-832DA248E7F4}tf10001070</Template>
  <TotalTime>10301</TotalTime>
  <Words>1569</Words>
  <Application>Microsoft Macintosh PowerPoint</Application>
  <PresentationFormat>Presentazione su schermo (4:3)</PresentationFormat>
  <Paragraphs>101</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Arial Black</vt:lpstr>
      <vt:lpstr>Calibri</vt:lpstr>
      <vt:lpstr>Rockwell Extra Bold</vt:lpstr>
      <vt:lpstr>Wingdings</vt:lpstr>
      <vt:lpstr>Legno</vt:lpstr>
      <vt:lpstr>Patrimonio Mondiale</vt:lpstr>
      <vt:lpstr>HERITAGE = proprietà trasmesse  agli EREDI (Heirs)  </vt:lpstr>
      <vt:lpstr>1. CAPITALISMO INDUSTRIALE </vt:lpstr>
      <vt:lpstr>2. CONTROLLO STATALE</vt:lpstr>
      <vt:lpstr>3. Internazionalismo del dopoguerra</vt:lpstr>
      <vt:lpstr>UNESCO Sito UNESCO</vt:lpstr>
      <vt:lpstr>Responsabilità globale  </vt:lpstr>
      <vt:lpstr>Convenzione per la Protezione del Patrimonio Mondiale (1972) </vt:lpstr>
      <vt:lpstr>Minaccia &amp; protezione universale</vt:lpstr>
      <vt:lpstr>Convenzione per la Protezione del Patrimonio Culturale Immateriale (2003) </vt:lpstr>
      <vt:lpstr>Convenzione per la Protezione e Promozione della Diversità delle Espressioni Culturali (2005)  </vt:lpstr>
      <vt:lpstr>Tarda modernità: boom del patrimonio</vt:lpstr>
      <vt:lpstr>Sur-modernità (M. Augè)</vt:lpstr>
      <vt:lpstr>Presentazione standard di PowerPoint</vt:lpstr>
      <vt:lpstr>Presentazione standard di PowerPoint</vt:lpstr>
      <vt:lpstr>Presentazione standard di PowerPoint</vt:lpstr>
      <vt:lpstr>Brand </vt:lpstr>
      <vt:lpstr>Passato come ‘esperienza’</vt:lpstr>
      <vt:lpstr>Presentazione standard di PowerPoint</vt:lpstr>
      <vt:lpstr>Presentazione standard di PowerPoint</vt:lpstr>
      <vt:lpstr>Open museum</vt:lpstr>
      <vt:lpstr>Emozioni come merce </vt:lpstr>
      <vt:lpstr>Presentazione standard di PowerPoint</vt:lpstr>
      <vt:lpstr>Presentazione standard di PowerPoint</vt:lpstr>
      <vt:lpstr>Presentazione standard di PowerPoint</vt:lpstr>
    </vt:vector>
  </TitlesOfParts>
  <Company>università udine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Antropologia culturale</dc:title>
  <dc:creator>roberta altin</dc:creator>
  <cp:lastModifiedBy>ALTIN ROBERTA</cp:lastModifiedBy>
  <cp:revision>195</cp:revision>
  <dcterms:created xsi:type="dcterms:W3CDTF">2014-10-01T09:55:29Z</dcterms:created>
  <dcterms:modified xsi:type="dcterms:W3CDTF">2025-03-28T15:04:23Z</dcterms:modified>
</cp:coreProperties>
</file>