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0" r:id="rId2"/>
    <p:sldId id="341" r:id="rId3"/>
    <p:sldId id="342" r:id="rId4"/>
    <p:sldId id="343" r:id="rId5"/>
    <p:sldId id="344" r:id="rId6"/>
    <p:sldId id="347" r:id="rId7"/>
    <p:sldId id="345" r:id="rId8"/>
    <p:sldId id="346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66" r:id="rId17"/>
    <p:sldId id="355" r:id="rId18"/>
    <p:sldId id="356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97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16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885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664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9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69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6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52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44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69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30/03/2025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00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122632-AF91-2CD3-635C-21B8ED3F5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582"/>
            <a:ext cx="10515600" cy="5570381"/>
          </a:xfrm>
        </p:spPr>
        <p:txBody>
          <a:bodyPr/>
          <a:lstStyle/>
          <a:p>
            <a:pPr algn="just"/>
            <a:r>
              <a:rPr lang="it-IT" dirty="0"/>
              <a:t>Nell’ottobre 1870 Roma e il Lazio vengono annesse al Regno d’Italia con un nuovo plebiscito, in seguito al quale Roma diventa la nuova capitale d’Italia (1871)</a:t>
            </a:r>
          </a:p>
          <a:p>
            <a:pPr algn="just"/>
            <a:r>
              <a:rPr lang="it-IT" dirty="0"/>
              <a:t>L’Italia quindi in dieci anni si è stabilizzata, pur permanendo molte contraddizioni di carattere politico ed economico-sociale al suo interno</a:t>
            </a:r>
          </a:p>
          <a:p>
            <a:pPr algn="just"/>
            <a:r>
              <a:rPr lang="it-IT" dirty="0"/>
              <a:t>Si tratta soprattutto di educare le masse italiane, in gran parte ancora analfabete, a riconoscersi nel nuovo Stato unitario</a:t>
            </a:r>
          </a:p>
          <a:p>
            <a:pPr algn="just"/>
            <a:r>
              <a:rPr lang="it-IT" dirty="0"/>
              <a:t>Per far questo è necessario educarle al culto della nazione, tramite la scuola primaria e l’esercito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7049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266F45-5E8C-D657-B257-B0718C82E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Stati Uniti e la Russia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B9317C-259C-3316-0298-4E24C48E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Nei primi decenni dell’Ottocento la popolazione degli Stati Uniti aumenta rapidamente, anche grazie all’apporto dell’emigrazione dall’Europa</a:t>
            </a:r>
          </a:p>
          <a:p>
            <a:pPr algn="just"/>
            <a:r>
              <a:rPr lang="it-IT" dirty="0"/>
              <a:t>Si intensifica l’espansione verso Ovest, con la creazione di nuovi Stati che aderiscono alla federazione e con la parallela decimazione delle popolazioni locali</a:t>
            </a:r>
          </a:p>
          <a:p>
            <a:pPr algn="just"/>
            <a:r>
              <a:rPr lang="it-IT" dirty="0"/>
              <a:t>Prende forma così il «mito della frontiera», l’idea che gli americani abbiano il diritto-dovere di «civilizzare» l’Ovest</a:t>
            </a:r>
          </a:p>
          <a:p>
            <a:pPr algn="just"/>
            <a:r>
              <a:rPr lang="it-IT" dirty="0"/>
              <a:t>In base alla «dottrina Monroe» (dal nome del presidente americano James Monroe), il continente americano deve appartenere agli americani, cioè deve essere un’area egemonizzata dagli Stati Uniti, a discapito degli interessi europei </a:t>
            </a:r>
          </a:p>
        </p:txBody>
      </p:sp>
    </p:spTree>
    <p:extLst>
      <p:ext uri="{BB962C8B-B14F-4D97-AF65-F5344CB8AC3E}">
        <p14:creationId xmlns:p14="http://schemas.microsoft.com/office/powerpoint/2010/main" val="46414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C643B4-39E3-6620-40A6-1DFD5F89F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Per controllare il territorio e per incentivare gli spostamenti di persone e merci viene sviluppata una rete ferroviaria che, a partire dalle aree orientali, si espande progressivamente verso quelle occidentali</a:t>
            </a:r>
          </a:p>
          <a:p>
            <a:pPr algn="just"/>
            <a:r>
              <a:rPr lang="it-IT" dirty="0"/>
              <a:t>Tramite disboscamenti intensivi, il territorio americano viene sfruttato in funzione di un’agricoltura orientata al mercato e anche all’esportazione verso l’Europa</a:t>
            </a:r>
          </a:p>
          <a:p>
            <a:pPr algn="just"/>
            <a:r>
              <a:rPr lang="it-IT" dirty="0"/>
              <a:t>Se a nord si coltiva soprattutto mais e grano, nel sud si coltiva cotone, prodotto il grandi piantagioni grazie al lavoro degli schiavi neri</a:t>
            </a:r>
          </a:p>
          <a:p>
            <a:pPr algn="just"/>
            <a:r>
              <a:rPr lang="it-IT" dirty="0"/>
              <a:t>Nel nord-est invece si sviluppano le industrie (tessile, siderurgica, meccanica, chimica), che soddisfano fra l’altro la domanda di macchinari agricoli e fertilizzanti e di materiale ferroviario, oltre che di armi, detenute da gran parte della popolazione</a:t>
            </a:r>
          </a:p>
        </p:txBody>
      </p:sp>
    </p:spTree>
    <p:extLst>
      <p:ext uri="{BB962C8B-B14F-4D97-AF65-F5344CB8AC3E}">
        <p14:creationId xmlns:p14="http://schemas.microsoft.com/office/powerpoint/2010/main" val="4018107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7182DF-1D29-4BFF-63DA-B17B56898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/>
          <a:lstStyle/>
          <a:p>
            <a:pPr algn="just"/>
            <a:r>
              <a:rPr lang="it-IT" dirty="0"/>
              <a:t>Dal punto di vista istituzionale, gli Stati Uniti si richiamano fin dalla fondazione ai concetti di libertà, democrazia e uguaglianza</a:t>
            </a:r>
          </a:p>
          <a:p>
            <a:pPr algn="just"/>
            <a:r>
              <a:rPr lang="it-IT" dirty="0"/>
              <a:t>Già nella prima metà dell’Ottocento, negli Stati Uniti vige il suffragio universale maschile, che però è riservato solo ai bianchi</a:t>
            </a:r>
          </a:p>
          <a:p>
            <a:pPr algn="just"/>
            <a:r>
              <a:rPr lang="it-IT" dirty="0"/>
              <a:t>A partire dagli anni Trenta dell’Ottocento si confrontano due partiti, i democratici e i whig</a:t>
            </a:r>
          </a:p>
          <a:p>
            <a:pPr algn="just"/>
            <a:r>
              <a:rPr lang="it-IT" dirty="0"/>
              <a:t>I whig sostengono il rafforzamento del ruolo del potere centrale e sono favorevoli al protezionismo doganale, difendendo gli interessi di imprenditori e operai del nord-est e dell’agricoltura orientata al mercato interno</a:t>
            </a:r>
          </a:p>
        </p:txBody>
      </p:sp>
    </p:spTree>
    <p:extLst>
      <p:ext uri="{BB962C8B-B14F-4D97-AF65-F5344CB8AC3E}">
        <p14:creationId xmlns:p14="http://schemas.microsoft.com/office/powerpoint/2010/main" val="1253488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03C510-9502-734E-E4E9-3E21AB9D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224"/>
            <a:ext cx="10515600" cy="5461739"/>
          </a:xfrm>
        </p:spPr>
        <p:txBody>
          <a:bodyPr/>
          <a:lstStyle/>
          <a:p>
            <a:pPr algn="just"/>
            <a:r>
              <a:rPr lang="it-IT" dirty="0"/>
              <a:t>I democratici non credono in un governo centrale forte e sostengono piuttosto il liberismo economico, difendendo quindi gli interessi dei grandi proprietari delle piantagioni del Sud orientati all’esportazione verso l’Europa</a:t>
            </a:r>
          </a:p>
          <a:p>
            <a:pPr algn="just"/>
            <a:r>
              <a:rPr lang="it-IT" dirty="0"/>
              <a:t>La lotta politica fra i due partiti coinvolge le masse dei cittadini-elettori, che si mobilitano con una grande partecipazione democratica, dall’elezione del presidente, a quella dei governatori, dei parlamentari, dei capi della polizia e dei magistrati</a:t>
            </a:r>
          </a:p>
          <a:p>
            <a:pPr algn="just"/>
            <a:r>
              <a:rPr lang="it-IT" dirty="0"/>
              <a:t>Poiché per mettere in moto e mantenere queste grandi campagne elettorali servono finanziamenti, i grandi gruppi industriali e finanziari si legano strettamente ai candidati, sostenendoli e traendone poi vantaggi in caso di vittoria </a:t>
            </a:r>
          </a:p>
        </p:txBody>
      </p:sp>
    </p:spTree>
    <p:extLst>
      <p:ext uri="{BB962C8B-B14F-4D97-AF65-F5344CB8AC3E}">
        <p14:creationId xmlns:p14="http://schemas.microsoft.com/office/powerpoint/2010/main" val="455486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C56D18-27B8-0162-A555-3F2DA0D0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Dal punto di vista sociale ed economico gli Stati Uniti sono spaccati in due: gli Stati del Nord sono stati liberi dalla schiavitù, che invece è legale negli Stati del Sud</a:t>
            </a:r>
          </a:p>
          <a:p>
            <a:pPr algn="just"/>
            <a:r>
              <a:rPr lang="it-IT" dirty="0"/>
              <a:t>Sul tema della schiavitù il partito whig si scinde: a nord, i whig si uniscono al nuovo partito repubblicano</a:t>
            </a:r>
          </a:p>
          <a:p>
            <a:pPr algn="just"/>
            <a:r>
              <a:rPr lang="it-IT" dirty="0"/>
              <a:t>A sud, i whig hanno invece posizioni schiaviste</a:t>
            </a:r>
          </a:p>
          <a:p>
            <a:pPr algn="just"/>
            <a:r>
              <a:rPr lang="it-IT" dirty="0"/>
              <a:t>A sud continua poi ad avere posizioni forti il partito democratico, anch’esso sostenitore dello schiavismo</a:t>
            </a:r>
          </a:p>
          <a:p>
            <a:pPr algn="just"/>
            <a:r>
              <a:rPr lang="it-IT" dirty="0"/>
              <a:t>Il Partito repubblicano ha la sua base elettorale nel nord: sostiene il protezionismo a difesa delle industrie del nord-est, crede in un interventismo statale a sostegno dei lavori pubblici per la realizzazione di infrastrutture stradali, ferroviarie e portuali e crede nell’abolizione della schiavitù</a:t>
            </a:r>
          </a:p>
        </p:txBody>
      </p:sp>
    </p:spTree>
    <p:extLst>
      <p:ext uri="{BB962C8B-B14F-4D97-AF65-F5344CB8AC3E}">
        <p14:creationId xmlns:p14="http://schemas.microsoft.com/office/powerpoint/2010/main" val="1558669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B3841B-8670-355E-40D5-63430B132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Alle elezioni presidenziali del 1860 viene eletto il repubblicano Abraham Lincoln, un antischiavista moderato, che però viene vissuto dal Sud come un pericolo per i suoi interessi</a:t>
            </a:r>
          </a:p>
          <a:p>
            <a:pPr algn="just"/>
            <a:r>
              <a:rPr lang="it-IT" dirty="0"/>
              <a:t>Nel febbraio 1861 quindi 7 stati del Sud proclamano la secessione, a cui si uniranno poi altri 3 stati, dando vita ad una Confederazione</a:t>
            </a:r>
          </a:p>
          <a:p>
            <a:pPr algn="just"/>
            <a:r>
              <a:rPr lang="it-IT" dirty="0"/>
              <a:t>L’Unione e la Confederazione si affrontano in una guerra civile (1861-1865), dove però l’Unione può contare su un maggior numero di abitanti (22 milioni contro 9 milioni) e quindi di soldati</a:t>
            </a:r>
          </a:p>
          <a:p>
            <a:pPr algn="just"/>
            <a:r>
              <a:rPr lang="it-IT" dirty="0"/>
              <a:t>Inoltre, l’Unione può contare sulle grandi industrie del nord-est</a:t>
            </a:r>
          </a:p>
          <a:p>
            <a:pPr algn="just"/>
            <a:r>
              <a:rPr lang="it-IT" dirty="0"/>
              <a:t>Dopo la sconfitta della Confederazione, il Partito repubblicano vara una serie di provvedimenti che liberano gli schiavi neri e ne parificano i diritti alla popolazione bianca, compreso il diritto di voto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4257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A1FEC2-FD34-6229-C866-E57CFFFEB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306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La guerra civile americana (1861-65)</a:t>
            </a:r>
          </a:p>
        </p:txBody>
      </p:sp>
      <p:pic>
        <p:nvPicPr>
          <p:cNvPr id="1026" name="Picture 2" descr="La Guerra di secessione americana: da schiavi a operai - imPagine">
            <a:extLst>
              <a:ext uri="{FF2B5EF4-FFF2-40B4-BE49-F238E27FC236}">
                <a16:creationId xmlns:a16="http://schemas.microsoft.com/office/drawing/2014/main" id="{DBBA0B82-F595-1B96-0204-5DCCEBF20FE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669" y="878186"/>
            <a:ext cx="6038662" cy="5298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853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8B9F5C-5528-795A-DAA3-63F29F8EB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224"/>
            <a:ext cx="10515600" cy="546173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In tal modo i neri riescono ad accedere a cariche pubbliche a livello locale e federale</a:t>
            </a:r>
          </a:p>
          <a:p>
            <a:pPr algn="just"/>
            <a:r>
              <a:rPr lang="it-IT" dirty="0"/>
              <a:t>Ma dalla fine degli anni Settanta il processo si inverte e, con l’obiettivo di superare la spaccatura fra Nord e Sud, i neri vengono nuovamente marginalizzati, in particolare nel Sud, dove viene introdotto un sistema di segregazione razziale</a:t>
            </a:r>
          </a:p>
          <a:p>
            <a:pPr algn="just"/>
            <a:r>
              <a:rPr lang="it-IT" dirty="0"/>
              <a:t>Nel corso dell’Ottocento anche l’Impero russo si espande, verso est e sud-est, cioè verso il Caucaso, la Cina e il Giappone</a:t>
            </a:r>
          </a:p>
          <a:p>
            <a:pPr algn="just"/>
            <a:r>
              <a:rPr lang="it-IT" dirty="0"/>
              <a:t>L’economia russa si basa in buona parte sulla produzione di grano, esportato in Europa occidentale, ma in campo agricolo non si attua alcuna modernizzazione e si continua ad utilizzare il sistema della servitù contadina</a:t>
            </a:r>
          </a:p>
        </p:txBody>
      </p:sp>
    </p:spTree>
    <p:extLst>
      <p:ext uri="{BB962C8B-B14F-4D97-AF65-F5344CB8AC3E}">
        <p14:creationId xmlns:p14="http://schemas.microsoft.com/office/powerpoint/2010/main" val="4260144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92C844-276C-213D-2A54-DF00A4682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L’Impero russo è un’autocrazia, controllata dallo zar tramite una burocrazia fortemente gerarchica e non esistono quindi istituzioni rappresentative</a:t>
            </a:r>
          </a:p>
          <a:p>
            <a:pPr algn="just"/>
            <a:r>
              <a:rPr lang="it-IT" dirty="0"/>
              <a:t>Gran parte della popolazione russa è costituita da contadini ridotti a servi della gleba, che periodicamente mettono in atto ribellioni duramente represse</a:t>
            </a:r>
          </a:p>
          <a:p>
            <a:pPr algn="just"/>
            <a:r>
              <a:rPr lang="it-IT" dirty="0"/>
              <a:t>Alcune aree dell’Impero russo, come i territori polacchi, sono instabili in quanto vi operano movimenti di ispirazione nazionale antirussi</a:t>
            </a:r>
          </a:p>
          <a:p>
            <a:pPr algn="just"/>
            <a:r>
              <a:rPr lang="it-IT" dirty="0"/>
              <a:t>Esiste un’élite intellettuale illuminata di ispirazione liberale che opera clandestinamente per sollecitare l’avvio di riforme</a:t>
            </a:r>
          </a:p>
          <a:p>
            <a:pPr algn="just"/>
            <a:r>
              <a:rPr lang="it-IT" dirty="0"/>
              <a:t>Dopo la sconfitta nella guerra di Crimea, lo zar Alessandro II avvia una serie di riforme</a:t>
            </a:r>
          </a:p>
        </p:txBody>
      </p:sp>
    </p:spTree>
    <p:extLst>
      <p:ext uri="{BB962C8B-B14F-4D97-AF65-F5344CB8AC3E}">
        <p14:creationId xmlns:p14="http://schemas.microsoft.com/office/powerpoint/2010/main" val="1351665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3212F5-AB84-C885-9842-0A817C355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L’unificazione tedesca e le sue conseguenze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15C41B-4C5F-33BC-981C-A7CC2A6A1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Analogamente al Regno di Sardegna per l’Italia, il Regno di Prussia si assume la guida del processo di unificazione tedesca</a:t>
            </a:r>
          </a:p>
          <a:p>
            <a:pPr algn="just"/>
            <a:r>
              <a:rPr lang="it-IT" dirty="0"/>
              <a:t>Anche il Regno di Prussia ha conservato la costituzione del 1850, che prevede un parlamento bicamerale con una Camera elettiva a suffragio universale maschile, pur con una sproporzione della rappresentanza in funzione del reddito</a:t>
            </a:r>
          </a:p>
          <a:p>
            <a:pPr algn="just"/>
            <a:r>
              <a:rPr lang="it-IT" dirty="0"/>
              <a:t>Nelle province della Prussia orientale predomina il latifondo e il controllo politico dell’aristocrazia terriera degli Junker, di orientamento conservatore</a:t>
            </a:r>
          </a:p>
        </p:txBody>
      </p:sp>
    </p:spTree>
    <p:extLst>
      <p:ext uri="{BB962C8B-B14F-4D97-AF65-F5344CB8AC3E}">
        <p14:creationId xmlns:p14="http://schemas.microsoft.com/office/powerpoint/2010/main" val="124309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6372D9-8F00-D692-7B23-6BE96D7F6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331"/>
            <a:ext cx="10515600" cy="544363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Nelle regioni occidentali, avanzate e industrializzate, con presenza quindi di una consistente classe borghese, predominano gli orientamenti di tipo liberale</a:t>
            </a:r>
          </a:p>
          <a:p>
            <a:pPr algn="just"/>
            <a:r>
              <a:rPr lang="it-IT" dirty="0"/>
              <a:t>Importanza centrale dell’esercito, basato su un sistema di coscrizione obbligatoria, che produce importanti effetti nazionalizzanti</a:t>
            </a:r>
          </a:p>
          <a:p>
            <a:pPr algn="just"/>
            <a:r>
              <a:rPr lang="it-IT" dirty="0"/>
              <a:t>Il processo di unificazione tedesca avviene sotto la guida del re di Prussia Guglielmo I (1861-1888) e del cancelliere Otto von Bismarck (1862-1890)</a:t>
            </a:r>
          </a:p>
          <a:p>
            <a:pPr algn="just"/>
            <a:r>
              <a:rPr lang="it-IT" dirty="0"/>
              <a:t>Bismarck potenzia l’esercito anche contro il parere dei liberali</a:t>
            </a:r>
          </a:p>
          <a:p>
            <a:pPr algn="just"/>
            <a:r>
              <a:rPr lang="it-IT" dirty="0"/>
              <a:t>La grande industria siderurgica e meccanica prussiana della regione occidentale della Renania si sviluppa soprattutto grazie alla realizzazione di materiale bellico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0724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4C2DCD-D37E-CC91-C161-757DE2F40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Fra i territori tedeschi è inoltre vigente dal 1834 un’unione doganale, lo </a:t>
            </a:r>
            <a:r>
              <a:rPr lang="it-IT" dirty="0" err="1"/>
              <a:t>Zollverein</a:t>
            </a:r>
            <a:r>
              <a:rPr lang="it-IT" dirty="0"/>
              <a:t>, che permette ai prodotti di circolare liberamente</a:t>
            </a:r>
          </a:p>
          <a:p>
            <a:pPr algn="just"/>
            <a:r>
              <a:rPr lang="it-IT" dirty="0"/>
              <a:t>Nel 1864 la Prussia, insieme all’Austria, sconfigge la Danimarca: controllo dei ducati di Schleswig e Holstein</a:t>
            </a:r>
          </a:p>
          <a:p>
            <a:pPr algn="just"/>
            <a:r>
              <a:rPr lang="it-IT" dirty="0"/>
              <a:t>Nel 1866 la Prussia, alleata dell’Italia, sconfigge l’Austria</a:t>
            </a:r>
          </a:p>
          <a:p>
            <a:pPr algn="just"/>
            <a:r>
              <a:rPr lang="it-IT" dirty="0"/>
              <a:t>In seguito alla sconfitta, l’Austria cede il Veneto all’Italia e riconosce alla Prussia l’egemonia sull’area germanica</a:t>
            </a:r>
          </a:p>
          <a:p>
            <a:pPr algn="just"/>
            <a:r>
              <a:rPr lang="it-IT" dirty="0"/>
              <a:t>Al posto della Confederazione germanica si crea una Confederazione della Germania del Nord dominata dalla Prussia (1867)</a:t>
            </a:r>
          </a:p>
          <a:p>
            <a:pPr algn="just"/>
            <a:r>
              <a:rPr lang="it-IT" dirty="0"/>
              <a:t>Queste vittorie portano i liberali tedeschi ad appoggiare la politica militarista di Bismarck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3904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E15455-49FE-3365-40FB-1808DB90D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850"/>
            <a:ext cx="10515600" cy="552511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Reagendo a provocazioni prussiane, la Francia di Napoleone III dichiara guerra alla Prussia e viene sconfitta (settembre 1870)</a:t>
            </a:r>
          </a:p>
          <a:p>
            <a:pPr algn="just"/>
            <a:r>
              <a:rPr lang="it-IT" dirty="0"/>
              <a:t>Finisce il Secondo Impero francese e inizia la Terza Repubblica</a:t>
            </a:r>
          </a:p>
          <a:p>
            <a:pPr algn="just"/>
            <a:r>
              <a:rPr lang="it-IT" dirty="0"/>
              <a:t>Viene proclamata la nascita dell’Impero tedesco di cui Guglielmo I è proclamato imperatore a Versailles (gennaio 1871)</a:t>
            </a:r>
          </a:p>
          <a:p>
            <a:pPr algn="just"/>
            <a:r>
              <a:rPr lang="it-IT" dirty="0"/>
              <a:t>Dell’Impero tedesco fanno parte sia gli stati della Confederazione della Germania del Nord che gli stati tedeschi meridionali prima autonomi, come la Baviera</a:t>
            </a:r>
          </a:p>
          <a:p>
            <a:pPr algn="just"/>
            <a:r>
              <a:rPr lang="it-IT" dirty="0"/>
              <a:t>Inoltre, l’Impero tedesco annette dalla Francia le due regioni dell’Alsazia e della Lorena</a:t>
            </a:r>
          </a:p>
          <a:p>
            <a:pPr algn="just"/>
            <a:r>
              <a:rPr lang="it-IT" dirty="0"/>
              <a:t>L’Impero tedesco ha una costituzione che assegna poteri molto ampli all’imperatore e al cancelliere</a:t>
            </a:r>
          </a:p>
          <a:p>
            <a:pPr algn="just"/>
            <a:r>
              <a:rPr lang="it-IT" dirty="0"/>
              <a:t>Si tratta di un Impero federale bicamerale: Camera dei deputati (Reichstag) e Consiglio federale (Bundesrat)</a:t>
            </a:r>
          </a:p>
        </p:txBody>
      </p:sp>
    </p:spTree>
    <p:extLst>
      <p:ext uri="{BB962C8B-B14F-4D97-AF65-F5344CB8AC3E}">
        <p14:creationId xmlns:p14="http://schemas.microsoft.com/office/powerpoint/2010/main" val="22274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C6E106-4C63-115B-AB03-2CD061B88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863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Unificazione tedesca (1867-1871)</a:t>
            </a:r>
          </a:p>
        </p:txBody>
      </p:sp>
      <p:pic>
        <p:nvPicPr>
          <p:cNvPr id="1028" name="Picture 4" descr="A map of German unification [996 x 960]. : r/MapPorn">
            <a:extLst>
              <a:ext uri="{FF2B5EF4-FFF2-40B4-BE49-F238E27FC236}">
                <a16:creationId xmlns:a16="http://schemas.microsoft.com/office/drawing/2014/main" id="{EDF65B49-8251-63D7-131F-42C8F372779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738" y="1013988"/>
            <a:ext cx="5676523" cy="516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08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00556-C3B0-7CCE-3492-76B3D56C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Il Reichstag è eletto a suffragio universale maschile e ha competenze soprattutto in materia finanziaria</a:t>
            </a:r>
          </a:p>
          <a:p>
            <a:pPr algn="just"/>
            <a:r>
              <a:rPr lang="it-IT" dirty="0"/>
              <a:t>Il Bundesrat è formato dai rappresentanti dei 25 stati che fanno parte dell’Impero tedesco</a:t>
            </a:r>
          </a:p>
          <a:p>
            <a:pPr algn="just"/>
            <a:r>
              <a:rPr lang="it-IT" dirty="0"/>
              <a:t>In Francia, l’Assemblea nazionale è di orientamento monarchico e moderato, mentre a Parigi si crea un’amministrazione comunale (detta la Comune), di orientamento socialista, poi repressa dall’esercito (marzo-maggio 1871), causando 20.000 morti fra gli insorti</a:t>
            </a:r>
          </a:p>
          <a:p>
            <a:pPr algn="just"/>
            <a:r>
              <a:rPr lang="it-IT" dirty="0"/>
              <a:t>A causa delle divisioni fra i monarchici (orleanisti, borbonici, napoleonici), viene confermato l’assetto repubblicano della Francia, con un sistema che prevede un presidente dotato di ampli poteri e un parlamento bicamerale: Camera dei Deputati eletta a suffragio universale maschile e Senato eletto in modo misto (alcuni senatori a vita, altri nominati da un corpo elettorale di secondo grado)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3232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5D4CC9-E7BC-026A-569C-E7FD15F9E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L’Impero austriaco dopo il 1848-49 deve confrontarsi con la questione delle sue differenti nazionalità, che sempre più sviluppano movimenti politici di carattere </a:t>
            </a:r>
            <a:r>
              <a:rPr lang="it-IT" dirty="0" err="1"/>
              <a:t>etno</a:t>
            </a:r>
            <a:r>
              <a:rPr lang="it-IT" dirty="0"/>
              <a:t>-nazionale</a:t>
            </a:r>
          </a:p>
          <a:p>
            <a:pPr algn="just"/>
            <a:r>
              <a:rPr lang="it-IT" dirty="0"/>
              <a:t>Inoltre, le sconfitte subite nel 1859 contro l’Italia e nel 1866 contro la Prussia hanno indebolito ulteriormente la struttura imperiale</a:t>
            </a:r>
          </a:p>
          <a:p>
            <a:pPr algn="just"/>
            <a:r>
              <a:rPr lang="it-IT" dirty="0"/>
              <a:t>Nel 1867 si tenta di mettere fine alle tensioni con il nazionalismo ungherese, mediante il «compromesso» (</a:t>
            </a:r>
            <a:r>
              <a:rPr lang="it-IT" dirty="0" err="1"/>
              <a:t>Ausgleich</a:t>
            </a:r>
            <a:r>
              <a:rPr lang="it-IT" dirty="0"/>
              <a:t>), in base al quale l’Impero diventa austro-ungarico</a:t>
            </a:r>
          </a:p>
          <a:p>
            <a:pPr algn="just"/>
            <a:r>
              <a:rPr lang="it-IT" dirty="0"/>
              <a:t>L’Impero si divide quindi in due parti: </a:t>
            </a:r>
            <a:r>
              <a:rPr lang="it-IT" dirty="0" err="1"/>
              <a:t>Cisleitania</a:t>
            </a:r>
            <a:r>
              <a:rPr lang="it-IT" dirty="0"/>
              <a:t>, dominata dall’Austria, e </a:t>
            </a:r>
            <a:r>
              <a:rPr lang="it-IT" dirty="0" err="1"/>
              <a:t>Transleitania</a:t>
            </a:r>
            <a:r>
              <a:rPr lang="it-IT" dirty="0"/>
              <a:t>, dominata dall’Ungheria</a:t>
            </a:r>
          </a:p>
          <a:p>
            <a:pPr algn="just"/>
            <a:r>
              <a:rPr lang="it-IT" dirty="0"/>
              <a:t>Francesco Giuseppe è imperatore d’Austria e re d’Ungheria</a:t>
            </a:r>
          </a:p>
          <a:p>
            <a:pPr algn="just"/>
            <a:r>
              <a:rPr lang="it-IT" dirty="0"/>
              <a:t>Ci sono due distinti governi e parlamenti, a Vienna e a Budapest, e tre ministeri in comune: Guerra, Finanze ed Esteri</a:t>
            </a:r>
          </a:p>
        </p:txBody>
      </p:sp>
    </p:spTree>
    <p:extLst>
      <p:ext uri="{BB962C8B-B14F-4D97-AF65-F5344CB8AC3E}">
        <p14:creationId xmlns:p14="http://schemas.microsoft.com/office/powerpoint/2010/main" val="112076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BCD4D5-55DD-4669-177C-0FE321F0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Impero austro-ungarico (1867)</a:t>
            </a:r>
          </a:p>
        </p:txBody>
      </p:sp>
      <p:pic>
        <p:nvPicPr>
          <p:cNvPr id="2050" name="Picture 2" descr="Austria-Hungary - 1867">
            <a:extLst>
              <a:ext uri="{FF2B5EF4-FFF2-40B4-BE49-F238E27FC236}">
                <a16:creationId xmlns:a16="http://schemas.microsoft.com/office/drawing/2014/main" id="{557BA14D-D04D-A498-1CCC-3E22087A971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249" y="905348"/>
            <a:ext cx="6011501" cy="527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998384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1667</Words>
  <Application>Microsoft Office PowerPoint</Application>
  <PresentationFormat>Widescreen</PresentationFormat>
  <Paragraphs>74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1_Tema di Office</vt:lpstr>
      <vt:lpstr>Presentazione standard di PowerPoint</vt:lpstr>
      <vt:lpstr>L’unificazione tedesca e le sue conseguenze</vt:lpstr>
      <vt:lpstr>Presentazione standard di PowerPoint</vt:lpstr>
      <vt:lpstr>Presentazione standard di PowerPoint</vt:lpstr>
      <vt:lpstr>Presentazione standard di PowerPoint</vt:lpstr>
      <vt:lpstr>Unificazione tedesca (1867-1871)</vt:lpstr>
      <vt:lpstr>Presentazione standard di PowerPoint</vt:lpstr>
      <vt:lpstr>Presentazione standard di PowerPoint</vt:lpstr>
      <vt:lpstr>Impero austro-ungarico (1867)</vt:lpstr>
      <vt:lpstr>Gli Stati Uniti e la Russia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guerra civile americana (1861-65)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2025-03-30T12:39:51Z</dcterms:created>
  <dcterms:modified xsi:type="dcterms:W3CDTF">2025-03-30T12:40:40Z</dcterms:modified>
</cp:coreProperties>
</file>