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0" r:id="rId5"/>
    <p:sldId id="270" r:id="rId6"/>
    <p:sldId id="271" r:id="rId7"/>
    <p:sldId id="262" r:id="rId8"/>
    <p:sldId id="261" r:id="rId9"/>
    <p:sldId id="275" r:id="rId10"/>
    <p:sldId id="269" r:id="rId11"/>
    <p:sldId id="263" r:id="rId12"/>
    <p:sldId id="267" r:id="rId13"/>
    <p:sldId id="268" r:id="rId14"/>
    <p:sldId id="264" r:id="rId15"/>
    <p:sldId id="265" r:id="rId16"/>
    <p:sldId id="272" r:id="rId17"/>
    <p:sldId id="273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48F8E-7F79-202B-0502-5386214C748A}" v="9" dt="2025-03-30T19:11:09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425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3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3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462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8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8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1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s-my.sharepoint.com/:w:/g/personal/41984_ds_units_it/EYHd9zf2GghGs6dXdFa7RPMB43oF1kIN0QvO5LnccCuGKw?e=clLr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1517904"/>
            <a:ext cx="9899904" cy="2796945"/>
          </a:xfrm>
        </p:spPr>
        <p:txBody>
          <a:bodyPr anchor="ctr">
            <a:normAutofit/>
          </a:bodyPr>
          <a:lstStyle/>
          <a:p>
            <a:pPr algn="l"/>
            <a:r>
              <a:rPr lang="de-DE">
                <a:cs typeface="Aharoni"/>
              </a:rPr>
              <a:t>Academic English Workshop 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2000" y="4479369"/>
            <a:ext cx="9899904" cy="11899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dirty="0" err="1"/>
              <a:t>Lesson</a:t>
            </a:r>
            <a:r>
              <a:rPr lang="de-DE" dirty="0"/>
              <a:t> 5 – 31st March 2025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8CAF5A-8185-DFF6-D0B5-CEAAA9D9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79" y="1162616"/>
            <a:ext cx="9144000" cy="1344168"/>
          </a:xfrm>
        </p:spPr>
        <p:txBody>
          <a:bodyPr>
            <a:normAutofit fontScale="90000"/>
          </a:bodyPr>
          <a:lstStyle/>
          <a:p>
            <a:r>
              <a:rPr lang="it-IT" err="1">
                <a:cs typeface="Aharoni"/>
              </a:rPr>
              <a:t>Now</a:t>
            </a:r>
            <a:r>
              <a:rPr lang="it-IT">
                <a:cs typeface="Aharoni"/>
              </a:rPr>
              <a:t> </a:t>
            </a:r>
            <a:r>
              <a:rPr lang="it-IT" err="1">
                <a:cs typeface="Aharoni"/>
              </a:rPr>
              <a:t>write</a:t>
            </a:r>
            <a:r>
              <a:rPr lang="it-IT">
                <a:cs typeface="Aharoni"/>
              </a:rPr>
              <a:t> </a:t>
            </a:r>
            <a:r>
              <a:rPr lang="it-IT" sz="6600">
                <a:cs typeface="Aharoni"/>
              </a:rPr>
              <a:t>4</a:t>
            </a:r>
            <a:r>
              <a:rPr lang="it-IT">
                <a:cs typeface="Aharoni"/>
              </a:rPr>
              <a:t> of </a:t>
            </a:r>
            <a:r>
              <a:rPr lang="it-IT" err="1">
                <a:cs typeface="Aharoni"/>
              </a:rPr>
              <a:t>your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own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sentences</a:t>
            </a:r>
            <a:r>
              <a:rPr lang="it-IT">
                <a:cs typeface="Aharoni"/>
              </a:rPr>
              <a:t> (</a:t>
            </a:r>
            <a:r>
              <a:rPr lang="it-IT" err="1">
                <a:cs typeface="Aharoni"/>
              </a:rPr>
              <a:t>relating</a:t>
            </a:r>
            <a:r>
              <a:rPr lang="it-IT">
                <a:cs typeface="Aharoni"/>
              </a:rPr>
              <a:t> to </a:t>
            </a:r>
            <a:r>
              <a:rPr lang="it-IT" err="1">
                <a:cs typeface="Aharoni"/>
              </a:rPr>
              <a:t>your</a:t>
            </a:r>
            <a:r>
              <a:rPr lang="it-IT">
                <a:cs typeface="Aharoni"/>
              </a:rPr>
              <a:t> field or </a:t>
            </a:r>
            <a:r>
              <a:rPr lang="it-IT" err="1">
                <a:cs typeface="Aharoni"/>
              </a:rPr>
              <a:t>own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research</a:t>
            </a:r>
            <a:r>
              <a:rPr lang="it-IT">
                <a:cs typeface="Aharoni"/>
              </a:rPr>
              <a:t>) </a:t>
            </a:r>
            <a:r>
              <a:rPr lang="it-IT" err="1">
                <a:cs typeface="Aharoni"/>
              </a:rPr>
              <a:t>using</a:t>
            </a:r>
            <a:r>
              <a:rPr lang="it-IT">
                <a:cs typeface="Aharoni"/>
              </a:rPr>
              <a:t> some </a:t>
            </a:r>
            <a:r>
              <a:rPr lang="it-IT" err="1">
                <a:cs typeface="Aharoni"/>
              </a:rPr>
              <a:t>modal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verbs</a:t>
            </a:r>
            <a:endParaRPr lang="it-IT" err="1"/>
          </a:p>
        </p:txBody>
      </p:sp>
    </p:spTree>
    <p:extLst>
      <p:ext uri="{BB962C8B-B14F-4D97-AF65-F5344CB8AC3E}">
        <p14:creationId xmlns:p14="http://schemas.microsoft.com/office/powerpoint/2010/main" val="409823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94D98-44C6-3FA9-1764-47268BBB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Aharoni"/>
              </a:rPr>
              <a:t>Take the test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6F322C-F0DD-FD7A-EFF6-ECF444282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>
                <a:ea typeface="+mn-lt"/>
                <a:cs typeface="+mn-lt"/>
              </a:rPr>
              <a:t>https://www.bristol.ac.uk/academic-language/media/BEAP/2.3/index.html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 che contiene testo, schermata, Carattere, algebra&#10;&#10;Descrizione generata automaticamente">
            <a:extLst>
              <a:ext uri="{FF2B5EF4-FFF2-40B4-BE49-F238E27FC236}">
                <a16:creationId xmlns:a16="http://schemas.microsoft.com/office/drawing/2014/main" id="{C57F3CB0-7C81-AAD4-66A0-FCDFB83E98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627" y="1965253"/>
            <a:ext cx="10616577" cy="3354552"/>
          </a:xfr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57B71E8E-ADED-9792-855A-C664D93F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79" y="1181316"/>
            <a:ext cx="9144000" cy="1073027"/>
          </a:xfrm>
        </p:spPr>
        <p:txBody>
          <a:bodyPr/>
          <a:lstStyle/>
          <a:p>
            <a:r>
              <a:rPr lang="it-IT" err="1">
                <a:cs typeface="Aharoni"/>
              </a:rPr>
              <a:t>Being</a:t>
            </a:r>
            <a:r>
              <a:rPr lang="it-IT">
                <a:cs typeface="Aharoni"/>
              </a:rPr>
              <a:t> precise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0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B20E60-30A9-FD6F-9BB9-EDFACD32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27089"/>
          </a:xfrm>
        </p:spPr>
        <p:txBody>
          <a:bodyPr/>
          <a:lstStyle/>
          <a:p>
            <a:r>
              <a:rPr lang="it-IT" err="1">
                <a:cs typeface="Aharoni"/>
              </a:rPr>
              <a:t>Answers</a:t>
            </a:r>
            <a:r>
              <a:rPr lang="it-IT">
                <a:cs typeface="Aharoni"/>
              </a:rPr>
              <a:t>: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7EAA83-F7C4-9379-73D4-F6209523B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560414"/>
            <a:ext cx="9144000" cy="35386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GB"/>
              <a:t>The regulations cover the use of fuels such as oil and gas.</a:t>
            </a:r>
          </a:p>
          <a:p>
            <a:pPr marL="514350" indent="-514350">
              <a:buAutoNum type="arabicPeriod"/>
            </a:pPr>
            <a:r>
              <a:rPr lang="en-GB"/>
              <a:t>Buildings in the city are constructed of materials such as concrete and timber.</a:t>
            </a:r>
          </a:p>
          <a:p>
            <a:pPr marL="514350" indent="-514350">
              <a:buAutoNum type="arabicPeriod"/>
            </a:pPr>
            <a:r>
              <a:rPr lang="en-GB"/>
              <a:t>In terms of applications, this polymer is very versatile.</a:t>
            </a:r>
          </a:p>
          <a:p>
            <a:pPr marL="514350" indent="-514350">
              <a:buAutoNum type="arabicPeriod"/>
            </a:pPr>
            <a:r>
              <a:rPr lang="en-GB"/>
              <a:t>There are a number of factors affecting blood pressure.</a:t>
            </a:r>
          </a:p>
          <a:p>
            <a:pPr marL="514350" indent="-514350">
              <a:buAutoNum type="arabicPeriod"/>
            </a:pPr>
            <a:r>
              <a:rPr lang="en-GB"/>
              <a:t>There are many problems associated with obesity.</a:t>
            </a:r>
          </a:p>
        </p:txBody>
      </p:sp>
    </p:spTree>
    <p:extLst>
      <p:ext uri="{BB962C8B-B14F-4D97-AF65-F5344CB8AC3E}">
        <p14:creationId xmlns:p14="http://schemas.microsoft.com/office/powerpoint/2010/main" val="395896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613AF9-6B24-B310-DC11-1AD6096B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79" y="1045744"/>
            <a:ext cx="9144000" cy="1344168"/>
          </a:xfrm>
        </p:spPr>
        <p:txBody>
          <a:bodyPr>
            <a:normAutofit/>
          </a:bodyPr>
          <a:lstStyle/>
          <a:p>
            <a:r>
              <a:rPr lang="en-GB" sz="1800">
                <a:ea typeface="+mj-lt"/>
                <a:cs typeface="+mj-lt"/>
              </a:rPr>
              <a:t>Turn the following negative sentences into positive ones. They contain most of the standard negative constructions used in English. You may find some of the following words useful: </a:t>
            </a:r>
            <a:br>
              <a:rPr lang="en-GB" sz="1800">
                <a:ea typeface="+mj-lt"/>
                <a:cs typeface="+mj-lt"/>
              </a:rPr>
            </a:br>
            <a:r>
              <a:rPr lang="en-GB" sz="1800">
                <a:ea typeface="+mj-lt"/>
                <a:cs typeface="+mj-lt"/>
              </a:rPr>
              <a:t>absent, avoid, constant, contain, fail, ignore, lack, overlook, questionable, resistant.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746994-4660-E994-86C4-F0EEF69A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578" y="2251874"/>
            <a:ext cx="9144000" cy="424921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>
                <a:ea typeface="+mn-lt"/>
                <a:cs typeface="+mn-lt"/>
              </a:rPr>
              <a:t>1. The experiment did not work.</a:t>
            </a:r>
          </a:p>
          <a:p>
            <a:r>
              <a:rPr lang="en-GB">
                <a:ea typeface="+mn-lt"/>
                <a:cs typeface="+mn-lt"/>
              </a:rPr>
              <a:t>2. No changes were observed in any of the variables tested.</a:t>
            </a:r>
          </a:p>
          <a:p>
            <a:r>
              <a:rPr lang="en-GB">
                <a:ea typeface="+mn-lt"/>
                <a:cs typeface="+mn-lt"/>
              </a:rPr>
              <a:t>3. There is not a piece of evidence supporting this hypothesis.</a:t>
            </a:r>
          </a:p>
          <a:p>
            <a:r>
              <a:rPr lang="en-GB">
                <a:ea typeface="+mn-lt"/>
                <a:cs typeface="+mn-lt"/>
              </a:rPr>
              <a:t>4. The variation was never more than 1%.</a:t>
            </a:r>
          </a:p>
          <a:p>
            <a:r>
              <a:rPr lang="en-GB">
                <a:ea typeface="+mn-lt"/>
                <a:cs typeface="+mn-lt"/>
              </a:rPr>
              <a:t>5. None of the alternative explanations seemed likely.</a:t>
            </a:r>
          </a:p>
          <a:p>
            <a:r>
              <a:rPr lang="en-GB">
                <a:ea typeface="+mn-lt"/>
                <a:cs typeface="+mn-lt"/>
              </a:rPr>
              <a:t>6. Neither the fear of global warming nor the number of fatal accidents influence car drivers.</a:t>
            </a:r>
          </a:p>
          <a:p>
            <a:r>
              <a:rPr lang="en-GB">
                <a:ea typeface="+mn-lt"/>
                <a:cs typeface="+mn-lt"/>
              </a:rPr>
              <a:t>7. Nothing is dangerous about this method. </a:t>
            </a:r>
          </a:p>
          <a:p>
            <a:r>
              <a:rPr lang="en-GB">
                <a:ea typeface="+mn-lt"/>
                <a:cs typeface="+mn-lt"/>
              </a:rPr>
              <a:t>8. No-one noticed the discrepancy between the two sets of data. </a:t>
            </a:r>
          </a:p>
          <a:p>
            <a:r>
              <a:rPr lang="en-GB">
                <a:ea typeface="+mn-lt"/>
                <a:cs typeface="+mn-lt"/>
              </a:rPr>
              <a:t>9. In none of the samples could the desired compound be found. </a:t>
            </a:r>
          </a:p>
          <a:p>
            <a:r>
              <a:rPr lang="en-GB">
                <a:ea typeface="+mn-lt"/>
                <a:cs typeface="+mn-lt"/>
              </a:rPr>
              <a:t>10. No less than eleven substances were present in the mixture.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40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DD3D9A-1698-B39D-8F7A-32BD2CB4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579" y="1106537"/>
            <a:ext cx="9144000" cy="464189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>
                <a:ea typeface="+mn-lt"/>
                <a:cs typeface="+mn-lt"/>
              </a:rPr>
              <a:t>1. The experiment failed. </a:t>
            </a:r>
          </a:p>
          <a:p>
            <a:r>
              <a:rPr lang="en-GB">
                <a:ea typeface="+mn-lt"/>
                <a:cs typeface="+mn-lt"/>
              </a:rPr>
              <a:t>2. All variables tested remained constant. </a:t>
            </a:r>
          </a:p>
          <a:p>
            <a:r>
              <a:rPr lang="en-GB">
                <a:ea typeface="+mn-lt"/>
                <a:cs typeface="+mn-lt"/>
              </a:rPr>
              <a:t>3. This hypothesis lacks supporting evidence. </a:t>
            </a:r>
          </a:p>
          <a:p>
            <a:r>
              <a:rPr lang="en-GB">
                <a:ea typeface="+mn-lt"/>
                <a:cs typeface="+mn-lt"/>
              </a:rPr>
              <a:t>4. The variation was always less than 1%. </a:t>
            </a:r>
          </a:p>
          <a:p>
            <a:r>
              <a:rPr lang="en-GB">
                <a:ea typeface="+mn-lt"/>
                <a:cs typeface="+mn-lt"/>
              </a:rPr>
              <a:t>5. All alternative explanations seemed implausible. </a:t>
            </a:r>
          </a:p>
          <a:p>
            <a:r>
              <a:rPr lang="en-GB">
                <a:ea typeface="+mn-lt"/>
                <a:cs typeface="+mn-lt"/>
              </a:rPr>
              <a:t>6. Car drivers ignore both the fear of global warming and the number of fatal accidents. </a:t>
            </a:r>
          </a:p>
          <a:p>
            <a:r>
              <a:rPr lang="en-GB">
                <a:ea typeface="+mn-lt"/>
                <a:cs typeface="+mn-lt"/>
              </a:rPr>
              <a:t>7. This method is safe. </a:t>
            </a:r>
          </a:p>
          <a:p>
            <a:r>
              <a:rPr lang="en-GB">
                <a:ea typeface="+mn-lt"/>
                <a:cs typeface="+mn-lt"/>
              </a:rPr>
              <a:t>8. Everybody overlooked the discrepancy between the two sets of data. </a:t>
            </a:r>
          </a:p>
          <a:p>
            <a:r>
              <a:rPr lang="en-GB">
                <a:ea typeface="+mn-lt"/>
                <a:cs typeface="+mn-lt"/>
              </a:rPr>
              <a:t>9. The desired compound was absent from all the samples. </a:t>
            </a:r>
          </a:p>
          <a:p>
            <a:r>
              <a:rPr lang="en-GB">
                <a:ea typeface="+mn-lt"/>
                <a:cs typeface="+mn-lt"/>
              </a:rPr>
              <a:t>10. The mixture contained at least eleven substances.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3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A5028-3CA8-DE9D-D48D-C7A52AE8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haroni"/>
              </a:rPr>
              <a:t>Science translation: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600F1A-EF68-CBD6-3F07-B3DBEB8CF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>
                <a:ea typeface="+mn-lt"/>
                <a:cs typeface="+mn-lt"/>
                <a:hlinkClick r:id="rId2"/>
              </a:rPr>
              <a:t>Scientific Texts to Translate</a:t>
            </a:r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5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39F351-1528-67FC-A6BD-78B7067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haroni"/>
              </a:rPr>
              <a:t>Partner discussion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F137A-2B0F-FBE5-C620-BFCF0408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385647"/>
            <a:ext cx="9144000" cy="37134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b="1">
                <a:ea typeface="+mn-lt"/>
                <a:cs typeface="+mn-lt"/>
              </a:rPr>
              <a:t>What recent discovery do you find most exciting and why?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Discuss the potential benefits and risks of artificial intelligence.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How do you think climate change will affect our world in the next 50 years?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What are the ethical considerations of genetic engineering?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What role do you think space exploration will play in the future of humanity?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How can scientific advancements help in addressing global health issues?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What are the most significant challenges in sustainable energy development?</a:t>
            </a:r>
            <a:endParaRPr lang="en-GB" sz="1800" b="1"/>
          </a:p>
          <a:p>
            <a:r>
              <a:rPr lang="en-GB" sz="1800" b="1">
                <a:ea typeface="+mn-lt"/>
                <a:cs typeface="+mn-lt"/>
              </a:rPr>
              <a:t>What are the potential consequences of not addressing the loss of biodiversity?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13612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1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117B5C06-12CC-49EF-A907-08F1B132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4">
            <a:extLst>
              <a:ext uri="{FF2B5EF4-FFF2-40B4-BE49-F238E27FC236}">
                <a16:creationId xmlns:a16="http://schemas.microsoft.com/office/drawing/2014/main" id="{F37401D6-BDB1-48AE-A98F-2CD05E92E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AB0BAC7-6FE0-246C-3B27-08D1DE4C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73" y="704480"/>
            <a:ext cx="10549707" cy="4699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>
                <a:cs typeface="Aharoni"/>
              </a:rPr>
              <a:t>MODAL VERBS</a:t>
            </a:r>
            <a:br>
              <a:rPr lang="en-US" sz="6000">
                <a:cs typeface="Aharoni"/>
              </a:rPr>
            </a:br>
            <a:br>
              <a:rPr lang="en-US" sz="6000">
                <a:cs typeface="Aharoni"/>
              </a:rPr>
            </a:br>
            <a:r>
              <a:rPr lang="en-US" sz="3200" b="1">
                <a:solidFill>
                  <a:srgbClr val="333333"/>
                </a:solidFill>
                <a:ea typeface="+mj-lt"/>
                <a:cs typeface="+mj-lt"/>
              </a:rPr>
              <a:t>Rank these functions of modal verbs in terms of frequency in academic writing:</a:t>
            </a:r>
            <a:br>
              <a:rPr lang="en-US" sz="3200" b="1">
                <a:solidFill>
                  <a:srgbClr val="333333"/>
                </a:solidFill>
                <a:ea typeface="+mj-lt"/>
                <a:cs typeface="+mj-lt"/>
              </a:rPr>
            </a:br>
            <a:br>
              <a:rPr lang="en-US" sz="3200" b="1">
                <a:ea typeface="+mj-lt"/>
                <a:cs typeface="+mj-lt"/>
              </a:rPr>
            </a:br>
            <a:r>
              <a:rPr lang="en-US" sz="3200" b="1">
                <a:solidFill>
                  <a:srgbClr val="333333"/>
                </a:solidFill>
                <a:ea typeface="+mj-lt"/>
                <a:cs typeface="+mj-lt"/>
              </a:rPr>
              <a:t>Permission - Ability - Necessity - Logical Possibility</a:t>
            </a:r>
            <a:endParaRPr lang="en-US" sz="320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235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452E1-2343-BB69-AA04-5DDAB7974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Aharoni"/>
              </a:rPr>
              <a:t>Order of frequency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A62BBA-917A-875B-EB0D-D98912A7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>
                <a:solidFill>
                  <a:srgbClr val="333333"/>
                </a:solidFill>
                <a:ea typeface="+mn-lt"/>
                <a:cs typeface="+mn-lt"/>
              </a:rPr>
              <a:t>Logical Possibility – Most </a:t>
            </a:r>
            <a:endParaRPr lang="en-US" sz="3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3200" b="1">
                <a:solidFill>
                  <a:srgbClr val="333333"/>
                </a:solidFill>
                <a:ea typeface="+mn-lt"/>
                <a:cs typeface="+mn-lt"/>
              </a:rPr>
              <a:t>Ability - Medium</a:t>
            </a:r>
            <a:endParaRPr lang="it-IT" sz="3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3200" b="1">
                <a:solidFill>
                  <a:srgbClr val="333333"/>
                </a:solidFill>
                <a:ea typeface="+mn-lt"/>
                <a:cs typeface="+mn-lt"/>
              </a:rPr>
              <a:t>Necessity - Medium</a:t>
            </a:r>
            <a:endParaRPr lang="it-IT" sz="3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3200" b="1">
                <a:solidFill>
                  <a:srgbClr val="333333"/>
                </a:solidFill>
                <a:ea typeface="+mn-lt"/>
                <a:cs typeface="+mn-lt"/>
              </a:rPr>
              <a:t>Permission - Least</a:t>
            </a:r>
          </a:p>
          <a:p>
            <a:endParaRPr lang="en-US" sz="3200" b="1">
              <a:solidFill>
                <a:srgbClr val="333333"/>
              </a:solidFill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82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199A92-2FDE-F330-800B-B84A636B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Aharoni"/>
              </a:rPr>
              <a:t>Think of some </a:t>
            </a:r>
            <a:r>
              <a:rPr lang="it-IT" err="1">
                <a:cs typeface="Aharoni"/>
              </a:rPr>
              <a:t>modal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verbs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E4B0E6-5517-AE78-8CB1-CF7C06E55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>
                <a:solidFill>
                  <a:srgbClr val="333333"/>
                </a:solidFill>
                <a:latin typeface="Arial"/>
                <a:cs typeface="Arial"/>
              </a:rPr>
              <a:t>Logical Possibility  </a:t>
            </a:r>
            <a:endParaRPr lang="en-US" sz="3200">
              <a:latin typeface="Arial"/>
              <a:cs typeface="Arial"/>
            </a:endParaRPr>
          </a:p>
          <a:p>
            <a:r>
              <a:rPr lang="en-US" sz="3200" b="1">
                <a:solidFill>
                  <a:srgbClr val="333333"/>
                </a:solidFill>
                <a:latin typeface="Arial"/>
                <a:cs typeface="Arial"/>
              </a:rPr>
              <a:t>Ability </a:t>
            </a:r>
            <a:endParaRPr lang="it-IT" sz="3200">
              <a:latin typeface="Arial"/>
              <a:cs typeface="Arial"/>
            </a:endParaRPr>
          </a:p>
          <a:p>
            <a:r>
              <a:rPr lang="en-US" sz="3200" b="1">
                <a:solidFill>
                  <a:srgbClr val="333333"/>
                </a:solidFill>
                <a:latin typeface="Arial"/>
                <a:cs typeface="Arial"/>
              </a:rPr>
              <a:t>Necessity </a:t>
            </a:r>
            <a:endParaRPr lang="it-IT" sz="3200">
              <a:latin typeface="Arial"/>
              <a:cs typeface="Arial"/>
            </a:endParaRPr>
          </a:p>
          <a:p>
            <a:r>
              <a:rPr lang="en-US" sz="3200" b="1">
                <a:solidFill>
                  <a:srgbClr val="333333"/>
                </a:solidFill>
                <a:latin typeface="Arial"/>
                <a:cs typeface="Arial"/>
              </a:rPr>
              <a:t>Permission 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93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117F37-B128-E04E-4ABA-7DD530204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874" y="854076"/>
            <a:ext cx="10415557" cy="530745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rgbClr val="333333"/>
                </a:solidFill>
                <a:ea typeface="+mj-lt"/>
                <a:cs typeface="+mj-lt"/>
              </a:rPr>
              <a:t>Logical Possibility - Ability - Necessity - Permission</a:t>
            </a:r>
            <a:endParaRPr lang="it-IT" sz="3200">
              <a:ea typeface="+mj-lt"/>
              <a:cs typeface="+mj-lt"/>
            </a:endParaRPr>
          </a:p>
          <a:p>
            <a:endParaRPr lang="it-IT">
              <a:cs typeface="Aharoni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FB64C-998F-59C8-C855-ED86A17E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26" y="1382352"/>
            <a:ext cx="10527754" cy="54085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May I request a copy of the article that you published in 1999? 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This may ultimately lead to better outcomes. 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A closer examination reveals that the subject must be treated with great care.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A person who could interpret the results assisted the researcher.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Can you elaborate on the significance or contribution of this?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Changing these settings could produce more favourable results. </a:t>
            </a:r>
            <a:endParaRPr lang="en-GB" sz="2400" b="1">
              <a:solidFill>
                <a:srgbClr val="333333"/>
              </a:solidFill>
            </a:endParaRP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Our findings suggest that health care providers should strive to be sensitive to the needs of their patients. </a:t>
            </a:r>
            <a:endParaRPr lang="en-GB" sz="2400" b="1">
              <a:solidFill>
                <a:srgbClr val="333333"/>
              </a:solidFill>
            </a:endParaRP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These factors might contribute to the success of the project. 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The literature can be organized by date, author, or argument. </a:t>
            </a:r>
            <a:endParaRPr lang="en-GB" sz="2400" b="1">
              <a:solidFill>
                <a:srgbClr val="333333"/>
              </a:solidFill>
            </a:endParaRPr>
          </a:p>
          <a:p>
            <a:endParaRPr lang="it-IT" sz="1100">
              <a:solidFill>
                <a:srgbClr val="333333"/>
              </a:solidFill>
            </a:endParaRPr>
          </a:p>
          <a:p>
            <a:endParaRPr lang="it-IT" sz="110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51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117F37-B128-E04E-4ABA-7DD530204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874" y="854076"/>
            <a:ext cx="10415557" cy="530745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rgbClr val="333333"/>
                </a:solidFill>
                <a:ea typeface="+mj-lt"/>
                <a:cs typeface="+mj-lt"/>
              </a:rPr>
              <a:t>Logical Possibility - Ability - Necessity - Permission</a:t>
            </a:r>
            <a:endParaRPr lang="it-IT" sz="3200">
              <a:ea typeface="+mj-lt"/>
              <a:cs typeface="+mj-lt"/>
            </a:endParaRPr>
          </a:p>
          <a:p>
            <a:endParaRPr lang="it-IT">
              <a:cs typeface="Aharoni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FB64C-998F-59C8-C855-ED86A17E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26" y="1382352"/>
            <a:ext cx="10527754" cy="54085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May I request a copy of the article that you published in 1999? -P 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This may ultimately lead to better outcomes. -LP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A closer examination reveals that the subject must be treated with great care. -N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A person who could interpret the results assisted the researcher. -A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Can you elaborate on the significance or contribution of this? -P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Changing these settings could produce more favourable results. -LP</a:t>
            </a:r>
            <a:endParaRPr lang="en-GB" sz="2400" b="1">
              <a:solidFill>
                <a:srgbClr val="333333"/>
              </a:solidFill>
            </a:endParaRP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Our findings suggest that health care providers should strive to be sensitive to the needs of their patients. -N</a:t>
            </a:r>
            <a:endParaRPr lang="en-GB" sz="2400" b="1">
              <a:solidFill>
                <a:srgbClr val="333333"/>
              </a:solidFill>
            </a:endParaRP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These factors might contribute to the success of the project. -LP</a:t>
            </a:r>
          </a:p>
          <a:p>
            <a:r>
              <a:rPr lang="en-GB" sz="2400" b="1">
                <a:solidFill>
                  <a:srgbClr val="333333"/>
                </a:solidFill>
                <a:ea typeface="+mn-lt"/>
                <a:cs typeface="+mn-lt"/>
              </a:rPr>
              <a:t>The literature can be organized by date, author, or argument. -A</a:t>
            </a:r>
            <a:endParaRPr lang="en-GB" sz="2400" b="1">
              <a:solidFill>
                <a:srgbClr val="333333"/>
              </a:solidFill>
            </a:endParaRPr>
          </a:p>
          <a:p>
            <a:endParaRPr lang="en-GB" sz="1100">
              <a:solidFill>
                <a:srgbClr val="333333"/>
              </a:solidFill>
            </a:endParaRPr>
          </a:p>
          <a:p>
            <a:endParaRPr lang="it-IT" sz="110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1777C4-7965-6789-5577-E8E3A3B8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>
                <a:cs typeface="Aharoni"/>
              </a:rPr>
              <a:t>Put the following </a:t>
            </a:r>
            <a:r>
              <a:rPr lang="it-IT" err="1">
                <a:cs typeface="Aharoni"/>
              </a:rPr>
              <a:t>modals</a:t>
            </a:r>
            <a:r>
              <a:rPr lang="it-IT">
                <a:cs typeface="Aharoni"/>
              </a:rPr>
              <a:t> of </a:t>
            </a:r>
            <a:r>
              <a:rPr lang="it-IT" err="1">
                <a:cs typeface="Aharoni"/>
              </a:rPr>
              <a:t>possibility</a:t>
            </a:r>
            <a:r>
              <a:rPr lang="it-IT">
                <a:cs typeface="Aharoni"/>
              </a:rPr>
              <a:t> in </a:t>
            </a:r>
            <a:r>
              <a:rPr lang="it-IT" err="1">
                <a:cs typeface="Aharoni"/>
              </a:rPr>
              <a:t>order</a:t>
            </a:r>
            <a:r>
              <a:rPr lang="it-IT">
                <a:cs typeface="Aharoni"/>
              </a:rPr>
              <a:t> from </a:t>
            </a:r>
            <a:r>
              <a:rPr lang="it-IT" err="1">
                <a:cs typeface="Aharoni"/>
              </a:rPr>
              <a:t>most</a:t>
            </a:r>
            <a:r>
              <a:rPr lang="it-IT">
                <a:cs typeface="Aharoni"/>
              </a:rPr>
              <a:t> to </a:t>
            </a:r>
            <a:r>
              <a:rPr lang="it-IT" err="1">
                <a:cs typeface="Aharoni"/>
              </a:rPr>
              <a:t>least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possible</a:t>
            </a:r>
            <a:endParaRPr lang="it-IT" err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D4A0A4-2AB7-F096-E872-9E66C250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376" y="2971800"/>
            <a:ext cx="2524418" cy="31272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must</a:t>
            </a:r>
            <a:endParaRPr lang="en-GB" sz="3200">
              <a:latin typeface="Arial"/>
              <a:cs typeface="Arial"/>
            </a:endParaRPr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can</a:t>
            </a:r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might</a:t>
            </a:r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may</a:t>
            </a:r>
          </a:p>
          <a:p>
            <a:endParaRPr lang="en-GB" sz="2000">
              <a:solidFill>
                <a:srgbClr val="333333"/>
              </a:solidFill>
              <a:latin typeface="Arial"/>
              <a:cs typeface="Arial"/>
            </a:endParaRPr>
          </a:p>
          <a:p>
            <a:endParaRPr lang="en-GB" sz="320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FCBBFC9-B05D-DA2A-57C3-29DED9A0A71C}"/>
              </a:ext>
            </a:extLst>
          </p:cNvPr>
          <p:cNvSpPr txBox="1">
            <a:spLocks/>
          </p:cNvSpPr>
          <p:nvPr/>
        </p:nvSpPr>
        <p:spPr>
          <a:xfrm>
            <a:off x="7467113" y="2969930"/>
            <a:ext cx="2524418" cy="31272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will</a:t>
            </a:r>
            <a:endParaRPr lang="it-IT" sz="3200"/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could</a:t>
            </a:r>
            <a:endParaRPr lang="en-GB" sz="320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would</a:t>
            </a:r>
            <a:endParaRPr lang="en-GB" sz="3200">
              <a:latin typeface="Arial"/>
              <a:cs typeface="Arial"/>
            </a:endParaRPr>
          </a:p>
          <a:p>
            <a:r>
              <a:rPr lang="en-GB" sz="3200">
                <a:solidFill>
                  <a:srgbClr val="333333"/>
                </a:solidFill>
                <a:latin typeface="Arial"/>
                <a:cs typeface="Arial"/>
              </a:rPr>
              <a:t>should</a:t>
            </a:r>
            <a:endParaRPr lang="en-GB" sz="3200">
              <a:latin typeface="Arial"/>
              <a:cs typeface="Arial"/>
            </a:endParaRPr>
          </a:p>
          <a:p>
            <a:endParaRPr lang="en-GB" sz="3200">
              <a:solidFill>
                <a:srgbClr val="33333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794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CDC9DE-66DD-0325-11C1-F52BBE06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064463"/>
            <a:ext cx="4422405" cy="50345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will</a:t>
            </a:r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must</a:t>
            </a:r>
            <a:endParaRPr lang="en-GB" sz="32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GB" sz="3200">
                <a:solidFill>
                  <a:srgbClr val="333333"/>
                </a:solidFill>
              </a:rPr>
              <a:t>would</a:t>
            </a:r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should</a:t>
            </a:r>
            <a:endParaRPr lang="en-GB" sz="3200"/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can</a:t>
            </a:r>
            <a:endParaRPr lang="en-GB" sz="3200"/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may</a:t>
            </a:r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could</a:t>
            </a:r>
            <a:endParaRPr lang="en-GB" sz="3200"/>
          </a:p>
          <a:p>
            <a:r>
              <a:rPr lang="en-GB" sz="3200">
                <a:solidFill>
                  <a:srgbClr val="333333"/>
                </a:solidFill>
                <a:ea typeface="+mn-lt"/>
                <a:cs typeface="+mn-lt"/>
              </a:rPr>
              <a:t>might</a:t>
            </a:r>
            <a:endParaRPr lang="en-GB" sz="3200"/>
          </a:p>
          <a:p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B855ACD8-C412-8C70-929C-73DC42D56C16}"/>
              </a:ext>
            </a:extLst>
          </p:cNvPr>
          <p:cNvSpPr txBox="1">
            <a:spLocks/>
          </p:cNvSpPr>
          <p:nvPr/>
        </p:nvSpPr>
        <p:spPr>
          <a:xfrm>
            <a:off x="6097384" y="1062593"/>
            <a:ext cx="4422405" cy="50345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65760" indent="-36576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>
                <a:solidFill>
                  <a:srgbClr val="333333"/>
                </a:solidFill>
                <a:ea typeface="+mn-lt"/>
                <a:cs typeface="+mn-lt"/>
              </a:rPr>
              <a:t>This use of modals hedges, or weakens, the certainty of a sentence. The stronger the modal, the stronger the possibility. </a:t>
            </a:r>
            <a:endParaRPr lang="en-GB" sz="20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GB" sz="2000">
                <a:solidFill>
                  <a:srgbClr val="333333"/>
                </a:solidFill>
                <a:ea typeface="+mn-lt"/>
                <a:cs typeface="+mn-lt"/>
              </a:rPr>
              <a:t>Strongest logical possibility = most probable (but still not guaranteed)</a:t>
            </a:r>
            <a:endParaRPr lang="en-GB" sz="2000"/>
          </a:p>
          <a:p>
            <a:r>
              <a:rPr lang="en-GB" sz="2000">
                <a:solidFill>
                  <a:srgbClr val="333333"/>
                </a:solidFill>
              </a:rPr>
              <a:t>"might" is very weak and shows a lack of confidence or commitment </a:t>
            </a:r>
          </a:p>
          <a:p>
            <a:endParaRPr lang="en-GB" sz="1800">
              <a:solidFill>
                <a:srgbClr val="333333"/>
              </a:solidFill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26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C93B4-2870-74DD-C06C-0F1BE011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>
                <a:cs typeface="Aharoni"/>
              </a:rPr>
              <a:t>What</a:t>
            </a:r>
            <a:r>
              <a:rPr lang="it-IT">
                <a:cs typeface="Aharoni"/>
              </a:rPr>
              <a:t> </a:t>
            </a:r>
            <a:r>
              <a:rPr lang="it-IT" err="1">
                <a:cs typeface="Aharoni"/>
              </a:rPr>
              <a:t>is</a:t>
            </a:r>
            <a:r>
              <a:rPr lang="it-IT">
                <a:cs typeface="Aharoni"/>
              </a:rPr>
              <a:t> the negative / opposite of "must"?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0D0332-3E94-E3BD-F153-F9294949D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2904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PrismaticVTI</vt:lpstr>
      <vt:lpstr>Academic English Workshop </vt:lpstr>
      <vt:lpstr>MODAL VERBS  Rank these functions of modal verbs in terms of frequency in academic writing:  Permission - Ability - Necessity - Logical Possibility</vt:lpstr>
      <vt:lpstr>Order of frequency</vt:lpstr>
      <vt:lpstr>Think of some modal verbs</vt:lpstr>
      <vt:lpstr>Logical Possibility - Ability - Necessity - Permission </vt:lpstr>
      <vt:lpstr>Logical Possibility - Ability - Necessity - Permission </vt:lpstr>
      <vt:lpstr>Put the following modals of possibility in order from most to least possible</vt:lpstr>
      <vt:lpstr>Presentazione standard di PowerPoint</vt:lpstr>
      <vt:lpstr>What is the negative / opposite of "must"?</vt:lpstr>
      <vt:lpstr>Now write 4 of your own sentences (relating to your field or own research) using some modal verbs</vt:lpstr>
      <vt:lpstr>Take the test</vt:lpstr>
      <vt:lpstr>Being precise</vt:lpstr>
      <vt:lpstr>Answers:</vt:lpstr>
      <vt:lpstr>Turn the following negative sentences into positive ones. They contain most of the standard negative constructions used in English. You may find some of the following words useful:  absent, avoid, constant, contain, fail, ignore, lack, overlook, questionable, resistant.</vt:lpstr>
      <vt:lpstr>Presentazione standard di PowerPoint</vt:lpstr>
      <vt:lpstr>Science translation:</vt:lpstr>
      <vt:lpstr>Partner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revision>7</cp:revision>
  <dcterms:created xsi:type="dcterms:W3CDTF">2024-05-18T11:48:30Z</dcterms:created>
  <dcterms:modified xsi:type="dcterms:W3CDTF">2025-03-30T19:14:51Z</dcterms:modified>
</cp:coreProperties>
</file>