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7" r:id="rId3"/>
    <p:sldId id="258" r:id="rId4"/>
    <p:sldId id="260" r:id="rId5"/>
    <p:sldId id="270" r:id="rId6"/>
    <p:sldId id="271" r:id="rId7"/>
    <p:sldId id="262" r:id="rId8"/>
    <p:sldId id="261" r:id="rId9"/>
    <p:sldId id="275" r:id="rId10"/>
    <p:sldId id="269" r:id="rId11"/>
    <p:sldId id="263" r:id="rId12"/>
    <p:sldId id="267" r:id="rId13"/>
    <p:sldId id="268" r:id="rId14"/>
    <p:sldId id="264" r:id="rId15"/>
    <p:sldId id="265" r:id="rId16"/>
    <p:sldId id="272" r:id="rId17"/>
    <p:sldId id="273" r:id="rId1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4648F8E-7F79-202B-0502-5386214C748A}" v="9" dt="2025-03-30T19:11:09.92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9EA1E-98C4-4A2E-AAC3-800E357DC9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7904" y="1517904"/>
            <a:ext cx="9144000" cy="2798064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96B1FA-5AE6-4D57-B37B-4AA0216007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7904" y="4572000"/>
            <a:ext cx="9144000" cy="1527048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F49B66-DBC3-45EE-A6E1-DE10A6C18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F9AFA87-1417-4992-ABD9-27C3BC8CC883}" type="datetimeFigureOut">
              <a:rPr lang="en-US" smtClean="0"/>
              <a:pPr algn="r"/>
              <a:t>3/30/2025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1085F0-1967-4B4F-9824-58E9F2E05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AEDEE5-31B5-4868-8C16-47FF43E27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pPr/>
              <a:t>‹N›</a:t>
            </a:fld>
            <a:endParaRPr lang="en-US" sz="1000"/>
          </a:p>
        </p:txBody>
      </p:sp>
    </p:spTree>
    <p:extLst>
      <p:ext uri="{BB962C8B-B14F-4D97-AF65-F5344CB8AC3E}">
        <p14:creationId xmlns:p14="http://schemas.microsoft.com/office/powerpoint/2010/main" val="242597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F9454-6F74-46A8-B299-4AF451BFB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F55CA9-A0BD-4609-9307-BAF987B262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E4293-851E-4FA2-BFF2-B646A4236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A907F5-F26D-4A91-8D70-AB54F8B43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8ACBD8-D942-449E-A2B8-358CD1365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668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A50897-0C2E-420B-9A38-A8D5C1D727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50317" y="1517904"/>
            <a:ext cx="2220731" cy="454678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DB2173-32A5-4677-A08F-DAB8FD430D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517904" y="1517904"/>
            <a:ext cx="6562553" cy="454678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B124D-B801-4A6A-9DAF-EBC1B98FE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AF8DF-2544-45A5-B62B-BB7948FCC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AC232D-131E-4BE6-8E2E-BAF5A3084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736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C5BB2-C09C-49B0-BAFA-DE1801CD3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47C21-944D-47FE-9519-A25518837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7CE36D-6B7B-4D5E-831E-34A4286D6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2AD668-6E19-425C-88F7-AF4220662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905C53-CF7C-4936-9E35-1BEBD6836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336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46C78-A717-4E1F-A742-FD5AECA03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A1270D-CCAE-4437-A0C0-052D111DFC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4" y="4572000"/>
            <a:ext cx="91440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9F006A-7EEE-4DB0-8F92-D34C0D46C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3F2ED-2B0E-44A9-8603-286CA0634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4D801C-6B4E-40B6-9D6E-558192264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42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446AA-9418-4C3E-901B-8E2806122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997482-2CA6-4707-976E-6FD4B57BFE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17904" y="2980944"/>
            <a:ext cx="4334256" cy="3118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909652-DD12-479C-B639-9452CBA8C0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36792" y="2980944"/>
            <a:ext cx="4334256" cy="3118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0EC7A6-AFB1-4989-A0B4-B422D5B2C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D2117C-B497-4647-A66B-1887750FB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8C7AF-5092-416B-B61C-F41D3C573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477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90CDE0-3FEB-42A0-8BCC-7DADE7D4A6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5" y="2944368"/>
            <a:ext cx="4334256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778B8B-E9A3-44BE-85A6-3E316659A9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17904" y="3644987"/>
            <a:ext cx="4334256" cy="24496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BF1BCA-A435-4779-A6FE-15207141F5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36792" y="2944368"/>
            <a:ext cx="4334256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9B1923-9749-49E3-88FA-75C326E671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36792" y="3644987"/>
            <a:ext cx="4334256" cy="24496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3A70F0-5AFA-4C5A-812B-220C6A38D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6AF721-83FE-4B57-B910-C395D23FD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6A5893-52F1-44A1-AE8E-CF094DB41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9D22302-83E3-4E22-93DF-1E5D463B6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84624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D85A6-A4E6-4160-BE43-8146A9894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A24A80-0792-4B3B-BB5A-8B2BD9109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26116E-7A6D-485F-9FA2-25F94D4F4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09ADCC-C5F2-4D90-B153-93DF55858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181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862271-51F6-4122-9709-D279042F8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2CFE08-03FE-487B-8963-9FAD3049C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935A50-18AE-4CB1-BB10-1CBDD8A7C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781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1F683-796D-458C-9B32-A385D604D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3145536" cy="1792224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B1F0BD-641B-4148-BCB3-2704218C80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0952" y="1517904"/>
            <a:ext cx="5330952" cy="458114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28C843-B846-4456-9720-71B7D4FF40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7904" y="3483864"/>
            <a:ext cx="3145536" cy="2615184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3A3A03-31BD-4E7E-879A-A1C718497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A39078-7D38-4851-A363-B6BC179A5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1FF25E-A25D-47AA-94EB-580A74F01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562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E83B4-9B31-4F73-9767-163636522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3145536" cy="1792224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7CFC30-8163-47A0-A97F-3F2C3A3BE7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49240" y="764032"/>
            <a:ext cx="6089904" cy="5330952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F1B390-0C23-466E-987C-26420A5F09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7904" y="3483864"/>
            <a:ext cx="3145536" cy="2615184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C9CA7C-B9D0-4A72-8061-1E02AA15F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3EFC84-C9FE-4BFA-9B4E-4516A1362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01A469-3EFC-4F94-8482-378582E1C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085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B1D84C-7934-4E5B-B6E4-A1D6EC299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13441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6A990F-40AC-447A-964A-840C94A64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4" y="2971800"/>
            <a:ext cx="9144000" cy="3127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D832A1-FFBA-48B6-B2D0-E5414F1283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805672" y="6400800"/>
            <a:ext cx="18653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algn="r"/>
            <a:fld id="{3F9AFA87-1417-4992-ABD9-27C3BC8CC883}" type="datetimeFigureOut">
              <a:rPr lang="en-US" smtClean="0"/>
              <a:pPr algn="r"/>
              <a:t>3/30/2025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33EC1-4EE2-4453-841C-CFDFE70894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58952" y="6400800"/>
            <a:ext cx="60990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sz="100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CEBA78-E732-44EF-BA0B-FC42F79313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9648" y="6400800"/>
            <a:ext cx="5303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CB1E4CB7-CB13-4810-BF18-BE31AFC64F93}" type="slidenum">
              <a:rPr lang="en-US" smtClean="0"/>
              <a:pPr/>
              <a:t>‹N›</a:t>
            </a:fld>
            <a:endParaRPr lang="en-US" sz="100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9306479-8C4D-4E4A-A330-DFC80A8A01BE}"/>
              </a:ext>
            </a:extLst>
          </p:cNvPr>
          <p:cNvSpPr/>
          <p:nvPr/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510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66" r:id="rId6"/>
    <p:sldLayoutId id="2147483662" r:id="rId7"/>
    <p:sldLayoutId id="2147483663" r:id="rId8"/>
    <p:sldLayoutId id="2147483664" r:id="rId9"/>
    <p:sldLayoutId id="2147483665" r:id="rId10"/>
    <p:sldLayoutId id="2147483667" r:id="rId11"/>
  </p:sldLayoutIdLst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42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5760" indent="-365760" algn="l" defTabSz="914400" rtl="0" eaLnBrk="1" latinLnBrk="0" hangingPunct="1">
        <a:lnSpc>
          <a:spcPct val="105000"/>
        </a:lnSpc>
        <a:spcBef>
          <a:spcPts val="900"/>
        </a:spcBef>
        <a:buClr>
          <a:schemeClr val="accent5"/>
        </a:buClr>
        <a:buFont typeface="Avenir Next LT Pro" panose="020B0504020202020204" pitchFamily="34" charset="0"/>
        <a:buChar char="+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indent="0" algn="l" defTabSz="914400" rtl="0" eaLnBrk="1" latinLnBrk="0" hangingPunct="1">
        <a:lnSpc>
          <a:spcPct val="105000"/>
        </a:lnSpc>
        <a:spcBef>
          <a:spcPts val="900"/>
        </a:spcBef>
        <a:buFont typeface="Arial" panose="020B0604020202020204" pitchFamily="34" charset="0"/>
        <a:buNone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40080" indent="-274320" algn="l" defTabSz="914400" rtl="0" eaLnBrk="1" latinLnBrk="0" hangingPunct="1">
        <a:lnSpc>
          <a:spcPct val="105000"/>
        </a:lnSpc>
        <a:spcBef>
          <a:spcPts val="600"/>
        </a:spcBef>
        <a:buClr>
          <a:schemeClr val="accent5"/>
        </a:buClr>
        <a:buFont typeface="Avenir Next LT Pro" panose="020B0504020202020204" pitchFamily="34" charset="0"/>
        <a:buChar char="+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640080" indent="0" algn="l" defTabSz="914400" rtl="0" eaLnBrk="1" latinLnBrk="0" hangingPunct="1">
        <a:lnSpc>
          <a:spcPct val="105000"/>
        </a:lnSpc>
        <a:spcBef>
          <a:spcPts val="600"/>
        </a:spcBef>
        <a:buFontTx/>
        <a:buNone/>
        <a:defRPr sz="1800" i="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886968" indent="-274320" algn="l" defTabSz="914400" rtl="0" eaLnBrk="1" latinLnBrk="0" hangingPunct="1">
        <a:lnSpc>
          <a:spcPct val="105000"/>
        </a:lnSpc>
        <a:spcBef>
          <a:spcPts val="6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units-my.sharepoint.com/:w:/g/personal/41984_ds_units_it/EYHd9zf2GghGs6dXdFa7RPMB43oF1kIN0QvO5LnccCuGKw?e=clLrde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B45BA4C-9B54-4496-821F-9E0985CA9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5E1BB9D-FAFF-4C3E-9E44-13F8FBABCD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47C897C6-901F-410E-B2AC-162ED94B01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2000"/>
            <a:ext cx="12192000" cy="6096000"/>
          </a:xfrm>
          <a:prstGeom prst="rect">
            <a:avLst/>
          </a:prstGeom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62000" y="1517904"/>
            <a:ext cx="9899904" cy="2796945"/>
          </a:xfrm>
        </p:spPr>
        <p:txBody>
          <a:bodyPr anchor="ctr">
            <a:normAutofit/>
          </a:bodyPr>
          <a:lstStyle/>
          <a:p>
            <a:pPr algn="l"/>
            <a:r>
              <a:rPr lang="de-DE">
                <a:cs typeface="Aharoni"/>
              </a:rPr>
              <a:t>Academic English Workshop </a:t>
            </a:r>
            <a:endParaRPr lang="de-DE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762000" y="4479369"/>
            <a:ext cx="9899904" cy="1189912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de-DE" dirty="0" err="1"/>
              <a:t>Lesson</a:t>
            </a:r>
            <a:r>
              <a:rPr lang="de-DE" dirty="0"/>
              <a:t> 5 – 31st March 2025</a:t>
            </a:r>
          </a:p>
        </p:txBody>
      </p:sp>
    </p:spTree>
    <p:extLst>
      <p:ext uri="{BB962C8B-B14F-4D97-AF65-F5344CB8AC3E}">
        <p14:creationId xmlns:p14="http://schemas.microsoft.com/office/powerpoint/2010/main" val="39625839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38CAF5A-8185-DFF6-D0B5-CEAAA9D9A6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2579" y="1162616"/>
            <a:ext cx="9144000" cy="1344168"/>
          </a:xfrm>
        </p:spPr>
        <p:txBody>
          <a:bodyPr>
            <a:normAutofit fontScale="90000"/>
          </a:bodyPr>
          <a:lstStyle/>
          <a:p>
            <a:r>
              <a:rPr lang="it-IT" err="1">
                <a:cs typeface="Aharoni"/>
              </a:rPr>
              <a:t>Now</a:t>
            </a:r>
            <a:r>
              <a:rPr lang="it-IT">
                <a:cs typeface="Aharoni"/>
              </a:rPr>
              <a:t> </a:t>
            </a:r>
            <a:r>
              <a:rPr lang="it-IT" err="1">
                <a:cs typeface="Aharoni"/>
              </a:rPr>
              <a:t>write</a:t>
            </a:r>
            <a:r>
              <a:rPr lang="it-IT">
                <a:cs typeface="Aharoni"/>
              </a:rPr>
              <a:t> </a:t>
            </a:r>
            <a:r>
              <a:rPr lang="it-IT" sz="6600">
                <a:cs typeface="Aharoni"/>
              </a:rPr>
              <a:t>4</a:t>
            </a:r>
            <a:r>
              <a:rPr lang="it-IT">
                <a:cs typeface="Aharoni"/>
              </a:rPr>
              <a:t> of </a:t>
            </a:r>
            <a:r>
              <a:rPr lang="it-IT" err="1">
                <a:cs typeface="Aharoni"/>
              </a:rPr>
              <a:t>your</a:t>
            </a:r>
            <a:r>
              <a:rPr lang="it-IT">
                <a:cs typeface="Aharoni"/>
              </a:rPr>
              <a:t> </a:t>
            </a:r>
            <a:r>
              <a:rPr lang="it-IT" err="1">
                <a:cs typeface="Aharoni"/>
              </a:rPr>
              <a:t>own</a:t>
            </a:r>
            <a:r>
              <a:rPr lang="it-IT">
                <a:cs typeface="Aharoni"/>
              </a:rPr>
              <a:t> </a:t>
            </a:r>
            <a:r>
              <a:rPr lang="it-IT" err="1">
                <a:cs typeface="Aharoni"/>
              </a:rPr>
              <a:t>sentences</a:t>
            </a:r>
            <a:r>
              <a:rPr lang="it-IT">
                <a:cs typeface="Aharoni"/>
              </a:rPr>
              <a:t> (</a:t>
            </a:r>
            <a:r>
              <a:rPr lang="it-IT" err="1">
                <a:cs typeface="Aharoni"/>
              </a:rPr>
              <a:t>relating</a:t>
            </a:r>
            <a:r>
              <a:rPr lang="it-IT">
                <a:cs typeface="Aharoni"/>
              </a:rPr>
              <a:t> to </a:t>
            </a:r>
            <a:r>
              <a:rPr lang="it-IT" err="1">
                <a:cs typeface="Aharoni"/>
              </a:rPr>
              <a:t>your</a:t>
            </a:r>
            <a:r>
              <a:rPr lang="it-IT">
                <a:cs typeface="Aharoni"/>
              </a:rPr>
              <a:t> field or </a:t>
            </a:r>
            <a:r>
              <a:rPr lang="it-IT" err="1">
                <a:cs typeface="Aharoni"/>
              </a:rPr>
              <a:t>own</a:t>
            </a:r>
            <a:r>
              <a:rPr lang="it-IT">
                <a:cs typeface="Aharoni"/>
              </a:rPr>
              <a:t> </a:t>
            </a:r>
            <a:r>
              <a:rPr lang="it-IT" err="1">
                <a:cs typeface="Aharoni"/>
              </a:rPr>
              <a:t>research</a:t>
            </a:r>
            <a:r>
              <a:rPr lang="it-IT">
                <a:cs typeface="Aharoni"/>
              </a:rPr>
              <a:t>) </a:t>
            </a:r>
            <a:r>
              <a:rPr lang="it-IT" err="1">
                <a:cs typeface="Aharoni"/>
              </a:rPr>
              <a:t>using</a:t>
            </a:r>
            <a:r>
              <a:rPr lang="it-IT">
                <a:cs typeface="Aharoni"/>
              </a:rPr>
              <a:t> some </a:t>
            </a:r>
            <a:r>
              <a:rPr lang="it-IT" err="1">
                <a:cs typeface="Aharoni"/>
              </a:rPr>
              <a:t>modal</a:t>
            </a:r>
            <a:r>
              <a:rPr lang="it-IT">
                <a:cs typeface="Aharoni"/>
              </a:rPr>
              <a:t> </a:t>
            </a:r>
            <a:r>
              <a:rPr lang="it-IT" err="1">
                <a:cs typeface="Aharoni"/>
              </a:rPr>
              <a:t>verbs</a:t>
            </a:r>
            <a:endParaRPr lang="it-IT" err="1"/>
          </a:p>
        </p:txBody>
      </p:sp>
    </p:spTree>
    <p:extLst>
      <p:ext uri="{BB962C8B-B14F-4D97-AF65-F5344CB8AC3E}">
        <p14:creationId xmlns:p14="http://schemas.microsoft.com/office/powerpoint/2010/main" val="40982354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E094D98-44C6-3FA9-1764-47268BBB3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>
                <a:cs typeface="Aharoni"/>
              </a:rPr>
              <a:t>Take the test</a:t>
            </a:r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06F322C-F0DD-FD7A-EFF6-ECF444282F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it-IT">
                <a:ea typeface="+mn-lt"/>
                <a:cs typeface="+mn-lt"/>
              </a:rPr>
              <a:t>https://www.bristol.ac.uk/academic-language/media/BEAP/2.3/index.html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78377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 descr="Immagine che contiene testo, schermata, Carattere, algebra&#10;&#10;Descrizione generata automaticamente">
            <a:extLst>
              <a:ext uri="{FF2B5EF4-FFF2-40B4-BE49-F238E27FC236}">
                <a16:creationId xmlns:a16="http://schemas.microsoft.com/office/drawing/2014/main" id="{C57F3CB0-7C81-AAD4-66A0-FCDFB83E98F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88627" y="1965253"/>
            <a:ext cx="10616577" cy="3354552"/>
          </a:xfrm>
        </p:spPr>
      </p:pic>
      <p:sp>
        <p:nvSpPr>
          <p:cNvPr id="6" name="Titolo 1">
            <a:extLst>
              <a:ext uri="{FF2B5EF4-FFF2-40B4-BE49-F238E27FC236}">
                <a16:creationId xmlns:a16="http://schemas.microsoft.com/office/drawing/2014/main" id="{57B71E8E-ADED-9792-855A-C664D93F9A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2579" y="1181316"/>
            <a:ext cx="9144000" cy="1073027"/>
          </a:xfrm>
        </p:spPr>
        <p:txBody>
          <a:bodyPr/>
          <a:lstStyle/>
          <a:p>
            <a:r>
              <a:rPr lang="it-IT" err="1">
                <a:cs typeface="Aharoni"/>
              </a:rPr>
              <a:t>Being</a:t>
            </a:r>
            <a:r>
              <a:rPr lang="it-IT">
                <a:cs typeface="Aharoni"/>
              </a:rPr>
              <a:t> precise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86097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BB20E60-30A9-FD6F-9BB9-EDFACD32A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727089"/>
          </a:xfrm>
        </p:spPr>
        <p:txBody>
          <a:bodyPr/>
          <a:lstStyle/>
          <a:p>
            <a:r>
              <a:rPr lang="it-IT" err="1">
                <a:cs typeface="Aharoni"/>
              </a:rPr>
              <a:t>Answers</a:t>
            </a:r>
            <a:r>
              <a:rPr lang="it-IT">
                <a:cs typeface="Aharoni"/>
              </a:rPr>
              <a:t>:</a:t>
            </a:r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87EAA83-F7C4-9379-73D4-F6209523B6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7904" y="2560414"/>
            <a:ext cx="9144000" cy="353863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AutoNum type="arabicPeriod"/>
            </a:pPr>
            <a:r>
              <a:rPr lang="en-GB"/>
              <a:t>The regulations cover the use of fuels such as oil and gas.</a:t>
            </a:r>
          </a:p>
          <a:p>
            <a:pPr marL="514350" indent="-514350">
              <a:buAutoNum type="arabicPeriod"/>
            </a:pPr>
            <a:r>
              <a:rPr lang="en-GB"/>
              <a:t>Buildings in the city are constructed of materials such as concrete and timber.</a:t>
            </a:r>
          </a:p>
          <a:p>
            <a:pPr marL="514350" indent="-514350">
              <a:buAutoNum type="arabicPeriod"/>
            </a:pPr>
            <a:r>
              <a:rPr lang="en-GB"/>
              <a:t>In terms of applications, this polymer is very versatile.</a:t>
            </a:r>
          </a:p>
          <a:p>
            <a:pPr marL="514350" indent="-514350">
              <a:buAutoNum type="arabicPeriod"/>
            </a:pPr>
            <a:r>
              <a:rPr lang="en-GB"/>
              <a:t>There are a number of factors affecting blood pressure.</a:t>
            </a:r>
          </a:p>
          <a:p>
            <a:pPr marL="514350" indent="-514350">
              <a:buAutoNum type="arabicPeriod"/>
            </a:pPr>
            <a:r>
              <a:rPr lang="en-GB"/>
              <a:t>There are many problems associated with obesity.</a:t>
            </a:r>
          </a:p>
        </p:txBody>
      </p:sp>
    </p:spTree>
    <p:extLst>
      <p:ext uri="{BB962C8B-B14F-4D97-AF65-F5344CB8AC3E}">
        <p14:creationId xmlns:p14="http://schemas.microsoft.com/office/powerpoint/2010/main" val="39589658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613AF9-6B24-B310-DC11-1AD6096BAD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2579" y="1045744"/>
            <a:ext cx="9144000" cy="1344168"/>
          </a:xfrm>
        </p:spPr>
        <p:txBody>
          <a:bodyPr>
            <a:normAutofit/>
          </a:bodyPr>
          <a:lstStyle/>
          <a:p>
            <a:r>
              <a:rPr lang="en-GB" sz="1800">
                <a:ea typeface="+mj-lt"/>
                <a:cs typeface="+mj-lt"/>
              </a:rPr>
              <a:t>Turn the following negative sentences into positive ones. They contain most of the standard negative constructions used in English. You may find some of the following words useful: </a:t>
            </a:r>
            <a:br>
              <a:rPr lang="en-GB" sz="1800">
                <a:ea typeface="+mj-lt"/>
                <a:cs typeface="+mj-lt"/>
              </a:rPr>
            </a:br>
            <a:r>
              <a:rPr lang="en-GB" sz="1800">
                <a:ea typeface="+mj-lt"/>
                <a:cs typeface="+mj-lt"/>
              </a:rPr>
              <a:t>absent, avoid, constant, contain, fail, ignore, lack, overlook, questionable, resistant.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D746994-4660-E994-86C4-F0EEF69A64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2578" y="2251874"/>
            <a:ext cx="9144000" cy="4249210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r>
              <a:rPr lang="en-GB">
                <a:ea typeface="+mn-lt"/>
                <a:cs typeface="+mn-lt"/>
              </a:rPr>
              <a:t>1. The experiment did not work.</a:t>
            </a:r>
          </a:p>
          <a:p>
            <a:r>
              <a:rPr lang="en-GB">
                <a:ea typeface="+mn-lt"/>
                <a:cs typeface="+mn-lt"/>
              </a:rPr>
              <a:t>2. No changes were observed in any of the variables tested.</a:t>
            </a:r>
          </a:p>
          <a:p>
            <a:r>
              <a:rPr lang="en-GB">
                <a:ea typeface="+mn-lt"/>
                <a:cs typeface="+mn-lt"/>
              </a:rPr>
              <a:t>3. There is not a piece of evidence supporting this hypothesis.</a:t>
            </a:r>
          </a:p>
          <a:p>
            <a:r>
              <a:rPr lang="en-GB">
                <a:ea typeface="+mn-lt"/>
                <a:cs typeface="+mn-lt"/>
              </a:rPr>
              <a:t>4. The variation was never more than 1%.</a:t>
            </a:r>
          </a:p>
          <a:p>
            <a:r>
              <a:rPr lang="en-GB">
                <a:ea typeface="+mn-lt"/>
                <a:cs typeface="+mn-lt"/>
              </a:rPr>
              <a:t>5. None of the alternative explanations seemed likely.</a:t>
            </a:r>
          </a:p>
          <a:p>
            <a:r>
              <a:rPr lang="en-GB">
                <a:ea typeface="+mn-lt"/>
                <a:cs typeface="+mn-lt"/>
              </a:rPr>
              <a:t>6. Neither the fear of global warming nor the number of fatal accidents influence car drivers.</a:t>
            </a:r>
          </a:p>
          <a:p>
            <a:r>
              <a:rPr lang="en-GB">
                <a:ea typeface="+mn-lt"/>
                <a:cs typeface="+mn-lt"/>
              </a:rPr>
              <a:t>7. Nothing is dangerous about this method. </a:t>
            </a:r>
          </a:p>
          <a:p>
            <a:r>
              <a:rPr lang="en-GB">
                <a:ea typeface="+mn-lt"/>
                <a:cs typeface="+mn-lt"/>
              </a:rPr>
              <a:t>8. No-one noticed the discrepancy between the two sets of data. </a:t>
            </a:r>
          </a:p>
          <a:p>
            <a:r>
              <a:rPr lang="en-GB">
                <a:ea typeface="+mn-lt"/>
                <a:cs typeface="+mn-lt"/>
              </a:rPr>
              <a:t>9. In none of the samples could the desired compound be found. </a:t>
            </a:r>
          </a:p>
          <a:p>
            <a:r>
              <a:rPr lang="en-GB">
                <a:ea typeface="+mn-lt"/>
                <a:cs typeface="+mn-lt"/>
              </a:rPr>
              <a:t>10. No less than eleven substances were present in the mixture.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44034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5DD3D9A-1698-B39D-8F7A-32BD2CB4DE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2579" y="1106537"/>
            <a:ext cx="9144000" cy="4641898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en-GB">
                <a:ea typeface="+mn-lt"/>
                <a:cs typeface="+mn-lt"/>
              </a:rPr>
              <a:t>1. The experiment failed. </a:t>
            </a:r>
          </a:p>
          <a:p>
            <a:r>
              <a:rPr lang="en-GB">
                <a:ea typeface="+mn-lt"/>
                <a:cs typeface="+mn-lt"/>
              </a:rPr>
              <a:t>2. All variables tested remained constant. </a:t>
            </a:r>
          </a:p>
          <a:p>
            <a:r>
              <a:rPr lang="en-GB">
                <a:ea typeface="+mn-lt"/>
                <a:cs typeface="+mn-lt"/>
              </a:rPr>
              <a:t>3. This hypothesis lacks supporting evidence. </a:t>
            </a:r>
          </a:p>
          <a:p>
            <a:r>
              <a:rPr lang="en-GB">
                <a:ea typeface="+mn-lt"/>
                <a:cs typeface="+mn-lt"/>
              </a:rPr>
              <a:t>4. The variation was always less than 1%. </a:t>
            </a:r>
          </a:p>
          <a:p>
            <a:r>
              <a:rPr lang="en-GB">
                <a:ea typeface="+mn-lt"/>
                <a:cs typeface="+mn-lt"/>
              </a:rPr>
              <a:t>5. All alternative explanations seemed implausible. </a:t>
            </a:r>
          </a:p>
          <a:p>
            <a:r>
              <a:rPr lang="en-GB">
                <a:ea typeface="+mn-lt"/>
                <a:cs typeface="+mn-lt"/>
              </a:rPr>
              <a:t>6. Car drivers ignore both the fear of global warming and the number of fatal accidents. </a:t>
            </a:r>
          </a:p>
          <a:p>
            <a:r>
              <a:rPr lang="en-GB">
                <a:ea typeface="+mn-lt"/>
                <a:cs typeface="+mn-lt"/>
              </a:rPr>
              <a:t>7. This method is safe. </a:t>
            </a:r>
          </a:p>
          <a:p>
            <a:r>
              <a:rPr lang="en-GB">
                <a:ea typeface="+mn-lt"/>
                <a:cs typeface="+mn-lt"/>
              </a:rPr>
              <a:t>8. Everybody overlooked the discrepancy between the two sets of data. </a:t>
            </a:r>
          </a:p>
          <a:p>
            <a:r>
              <a:rPr lang="en-GB">
                <a:ea typeface="+mn-lt"/>
                <a:cs typeface="+mn-lt"/>
              </a:rPr>
              <a:t>9. The desired compound was absent from all the samples. </a:t>
            </a:r>
          </a:p>
          <a:p>
            <a:r>
              <a:rPr lang="en-GB">
                <a:ea typeface="+mn-lt"/>
                <a:cs typeface="+mn-lt"/>
              </a:rPr>
              <a:t>10. The mixture contained at least eleven substances.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13331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9CA5028-3CA8-DE9D-D48D-C7A52AE8A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cs typeface="Aharoni"/>
              </a:rPr>
              <a:t>Science translation: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1600F1A-EF68-CBD6-3F07-B3DBEB8CF4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it-IT">
                <a:ea typeface="+mn-lt"/>
                <a:cs typeface="+mn-lt"/>
                <a:hlinkClick r:id="rId2"/>
              </a:rPr>
              <a:t>Scientific Texts to Translate</a:t>
            </a:r>
          </a:p>
          <a:p>
            <a:pPr marL="0" indent="0">
              <a:buNone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5563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339F351-1528-67FC-A6BD-78B7067A3B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cs typeface="Aharoni"/>
              </a:rPr>
              <a:t>Partner discussion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43F137A-2B0F-FBE5-C620-BFCF04085D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7904" y="2385647"/>
            <a:ext cx="9144000" cy="371340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sz="1800" b="1">
                <a:ea typeface="+mn-lt"/>
                <a:cs typeface="+mn-lt"/>
              </a:rPr>
              <a:t>What recent discovery do you find most exciting and why?</a:t>
            </a:r>
            <a:endParaRPr lang="en-GB" sz="1800" b="1"/>
          </a:p>
          <a:p>
            <a:r>
              <a:rPr lang="en-GB" sz="1800" b="1">
                <a:ea typeface="+mn-lt"/>
                <a:cs typeface="+mn-lt"/>
              </a:rPr>
              <a:t>Discuss the potential benefits and risks of artificial intelligence.</a:t>
            </a:r>
            <a:endParaRPr lang="en-GB" sz="1800" b="1"/>
          </a:p>
          <a:p>
            <a:r>
              <a:rPr lang="en-GB" sz="1800" b="1">
                <a:ea typeface="+mn-lt"/>
                <a:cs typeface="+mn-lt"/>
              </a:rPr>
              <a:t>How do you think climate change will affect our world in the next 50 years?</a:t>
            </a:r>
            <a:endParaRPr lang="en-GB" sz="1800" b="1"/>
          </a:p>
          <a:p>
            <a:r>
              <a:rPr lang="en-GB" sz="1800" b="1">
                <a:ea typeface="+mn-lt"/>
                <a:cs typeface="+mn-lt"/>
              </a:rPr>
              <a:t>What are the ethical considerations of genetic engineering?</a:t>
            </a:r>
            <a:endParaRPr lang="en-GB" sz="1800" b="1"/>
          </a:p>
          <a:p>
            <a:r>
              <a:rPr lang="en-GB" sz="1800" b="1">
                <a:ea typeface="+mn-lt"/>
                <a:cs typeface="+mn-lt"/>
              </a:rPr>
              <a:t>What role do you think space exploration will play in the future of humanity?</a:t>
            </a:r>
            <a:endParaRPr lang="en-GB" sz="1800" b="1"/>
          </a:p>
          <a:p>
            <a:r>
              <a:rPr lang="en-GB" sz="1800" b="1">
                <a:ea typeface="+mn-lt"/>
                <a:cs typeface="+mn-lt"/>
              </a:rPr>
              <a:t>How can scientific advancements help in addressing global health issues?</a:t>
            </a:r>
            <a:endParaRPr lang="en-GB" sz="1800" b="1"/>
          </a:p>
          <a:p>
            <a:r>
              <a:rPr lang="en-GB" sz="1800" b="1">
                <a:ea typeface="+mn-lt"/>
                <a:cs typeface="+mn-lt"/>
              </a:rPr>
              <a:t>What are the most significant challenges in sustainable energy development?</a:t>
            </a:r>
            <a:endParaRPr lang="en-GB" sz="1800" b="1"/>
          </a:p>
          <a:p>
            <a:r>
              <a:rPr lang="en-GB" sz="1800" b="1">
                <a:ea typeface="+mn-lt"/>
                <a:cs typeface="+mn-lt"/>
              </a:rPr>
              <a:t>What are the potential consequences of not addressing the loss of biodiversity?</a:t>
            </a:r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2136124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reeform: Shape 18">
            <a:extLst>
              <a:ext uri="{FF2B5EF4-FFF2-40B4-BE49-F238E27FC236}">
                <a16:creationId xmlns:a16="http://schemas.microsoft.com/office/drawing/2014/main" id="{49306479-8C4D-4E4A-A330-DFC80A8A01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28" name="Rectangle 20">
            <a:extLst>
              <a:ext uri="{FF2B5EF4-FFF2-40B4-BE49-F238E27FC236}">
                <a16:creationId xmlns:a16="http://schemas.microsoft.com/office/drawing/2014/main" id="{9B45BA4C-9B54-4496-821F-9E0985CA9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2">
            <a:extLst>
              <a:ext uri="{FF2B5EF4-FFF2-40B4-BE49-F238E27FC236}">
                <a16:creationId xmlns:a16="http://schemas.microsoft.com/office/drawing/2014/main" id="{117B5C06-12CC-49EF-A907-08F1B132CA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099048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0" name="Freeform: Shape 24">
            <a:extLst>
              <a:ext uri="{FF2B5EF4-FFF2-40B4-BE49-F238E27FC236}">
                <a16:creationId xmlns:a16="http://schemas.microsoft.com/office/drawing/2014/main" id="{F37401D6-BDB1-48AE-A98F-2CD05E92E3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430000" cy="6105523"/>
          </a:xfrm>
          <a:custGeom>
            <a:avLst/>
            <a:gdLst>
              <a:gd name="connsiteX0" fmla="*/ 0 w 11430000"/>
              <a:gd name="connsiteY0" fmla="*/ 0 h 6105523"/>
              <a:gd name="connsiteX1" fmla="*/ 7267575 w 11430000"/>
              <a:gd name="connsiteY1" fmla="*/ 0 h 6105523"/>
              <a:gd name="connsiteX2" fmla="*/ 7267575 w 11430000"/>
              <a:gd name="connsiteY2" fmla="*/ 762000 h 6105523"/>
              <a:gd name="connsiteX3" fmla="*/ 11430000 w 11430000"/>
              <a:gd name="connsiteY3" fmla="*/ 762000 h 6105523"/>
              <a:gd name="connsiteX4" fmla="*/ 11430000 w 11430000"/>
              <a:gd name="connsiteY4" fmla="*/ 6105523 h 6105523"/>
              <a:gd name="connsiteX5" fmla="*/ 7267575 w 11430000"/>
              <a:gd name="connsiteY5" fmla="*/ 6105523 h 6105523"/>
              <a:gd name="connsiteX6" fmla="*/ 5334000 w 11430000"/>
              <a:gd name="connsiteY6" fmla="*/ 6105523 h 6105523"/>
              <a:gd name="connsiteX7" fmla="*/ 0 w 11430000"/>
              <a:gd name="connsiteY7" fmla="*/ 6105523 h 61055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430000" h="6105523">
                <a:moveTo>
                  <a:pt x="0" y="0"/>
                </a:moveTo>
                <a:lnTo>
                  <a:pt x="7267575" y="0"/>
                </a:lnTo>
                <a:lnTo>
                  <a:pt x="7267575" y="762000"/>
                </a:lnTo>
                <a:lnTo>
                  <a:pt x="11430000" y="762000"/>
                </a:lnTo>
                <a:lnTo>
                  <a:pt x="11430000" y="6105523"/>
                </a:lnTo>
                <a:lnTo>
                  <a:pt x="7267575" y="6105523"/>
                </a:lnTo>
                <a:lnTo>
                  <a:pt x="5334000" y="6105523"/>
                </a:lnTo>
                <a:lnTo>
                  <a:pt x="0" y="6105523"/>
                </a:lnTo>
                <a:close/>
              </a:path>
            </a:pathLst>
          </a:custGeom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5AB0BAC7-6FE0-246C-3B27-08D1DE4CF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773" y="704480"/>
            <a:ext cx="10549707" cy="469960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6000">
                <a:cs typeface="Aharoni"/>
              </a:rPr>
              <a:t>MODAL VERBS</a:t>
            </a:r>
            <a:br>
              <a:rPr lang="en-US" sz="6000">
                <a:cs typeface="Aharoni"/>
              </a:rPr>
            </a:br>
            <a:br>
              <a:rPr lang="en-US" sz="6000">
                <a:cs typeface="Aharoni"/>
              </a:rPr>
            </a:br>
            <a:r>
              <a:rPr lang="en-US" sz="3200" b="1">
                <a:solidFill>
                  <a:srgbClr val="333333"/>
                </a:solidFill>
                <a:ea typeface="+mj-lt"/>
                <a:cs typeface="+mj-lt"/>
              </a:rPr>
              <a:t>Rank these functions of modal verbs in terms of frequency in academic writing:</a:t>
            </a:r>
            <a:br>
              <a:rPr lang="en-US" sz="3200" b="1">
                <a:solidFill>
                  <a:srgbClr val="333333"/>
                </a:solidFill>
                <a:ea typeface="+mj-lt"/>
                <a:cs typeface="+mj-lt"/>
              </a:rPr>
            </a:br>
            <a:br>
              <a:rPr lang="en-US" sz="3200" b="1">
                <a:ea typeface="+mj-lt"/>
                <a:cs typeface="+mj-lt"/>
              </a:rPr>
            </a:br>
            <a:r>
              <a:rPr lang="en-US" sz="3200" b="1">
                <a:solidFill>
                  <a:srgbClr val="333333"/>
                </a:solidFill>
                <a:ea typeface="+mj-lt"/>
                <a:cs typeface="+mj-lt"/>
              </a:rPr>
              <a:t>Permission - Ability - Necessity - Logical Possibility</a:t>
            </a:r>
            <a:endParaRPr lang="en-US" sz="3200">
              <a:ea typeface="+mj-lt"/>
              <a:cs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52359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1B452E1-2343-BB69-AA04-5DDAB79740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>
                <a:cs typeface="Aharoni"/>
              </a:rPr>
              <a:t>Order of frequency</a:t>
            </a:r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9A62BBA-917A-875B-EB0D-D98912A7CE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3200" b="1">
                <a:solidFill>
                  <a:srgbClr val="333333"/>
                </a:solidFill>
                <a:ea typeface="+mn-lt"/>
                <a:cs typeface="+mn-lt"/>
              </a:rPr>
              <a:t>Logical Possibility – Most </a:t>
            </a:r>
            <a:endParaRPr lang="en-US" sz="3200">
              <a:solidFill>
                <a:srgbClr val="000000"/>
              </a:solidFill>
              <a:ea typeface="+mn-lt"/>
              <a:cs typeface="+mn-lt"/>
            </a:endParaRPr>
          </a:p>
          <a:p>
            <a:r>
              <a:rPr lang="en-US" sz="3200" b="1">
                <a:solidFill>
                  <a:srgbClr val="333333"/>
                </a:solidFill>
                <a:ea typeface="+mn-lt"/>
                <a:cs typeface="+mn-lt"/>
              </a:rPr>
              <a:t>Ability - Medium</a:t>
            </a:r>
            <a:endParaRPr lang="it-IT" sz="3200">
              <a:solidFill>
                <a:srgbClr val="000000"/>
              </a:solidFill>
              <a:ea typeface="+mn-lt"/>
              <a:cs typeface="+mn-lt"/>
            </a:endParaRPr>
          </a:p>
          <a:p>
            <a:r>
              <a:rPr lang="en-US" sz="3200" b="1">
                <a:solidFill>
                  <a:srgbClr val="333333"/>
                </a:solidFill>
                <a:ea typeface="+mn-lt"/>
                <a:cs typeface="+mn-lt"/>
              </a:rPr>
              <a:t>Necessity - Medium</a:t>
            </a:r>
            <a:endParaRPr lang="it-IT" sz="3200">
              <a:solidFill>
                <a:srgbClr val="000000"/>
              </a:solidFill>
              <a:ea typeface="+mn-lt"/>
              <a:cs typeface="+mn-lt"/>
            </a:endParaRPr>
          </a:p>
          <a:p>
            <a:r>
              <a:rPr lang="en-US" sz="3200" b="1">
                <a:solidFill>
                  <a:srgbClr val="333333"/>
                </a:solidFill>
                <a:ea typeface="+mn-lt"/>
                <a:cs typeface="+mn-lt"/>
              </a:rPr>
              <a:t>Permission - Least</a:t>
            </a:r>
          </a:p>
          <a:p>
            <a:endParaRPr lang="en-US" sz="3200" b="1">
              <a:solidFill>
                <a:srgbClr val="333333"/>
              </a:solidFill>
            </a:endParaRPr>
          </a:p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0825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5199A92-2FDE-F330-800B-B84A636BA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>
                <a:cs typeface="Aharoni"/>
              </a:rPr>
              <a:t>Think of some </a:t>
            </a:r>
            <a:r>
              <a:rPr lang="it-IT" err="1">
                <a:cs typeface="Aharoni"/>
              </a:rPr>
              <a:t>modal</a:t>
            </a:r>
            <a:r>
              <a:rPr lang="it-IT">
                <a:cs typeface="Aharoni"/>
              </a:rPr>
              <a:t> </a:t>
            </a:r>
            <a:r>
              <a:rPr lang="it-IT" err="1">
                <a:cs typeface="Aharoni"/>
              </a:rPr>
              <a:t>verbs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FE4B0E6-5517-AE78-8CB1-CF7C06E558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3200" b="1">
                <a:solidFill>
                  <a:srgbClr val="333333"/>
                </a:solidFill>
                <a:latin typeface="Arial"/>
                <a:cs typeface="Arial"/>
              </a:rPr>
              <a:t>Logical Possibility  </a:t>
            </a:r>
            <a:endParaRPr lang="en-US" sz="3200">
              <a:latin typeface="Arial"/>
              <a:cs typeface="Arial"/>
            </a:endParaRPr>
          </a:p>
          <a:p>
            <a:r>
              <a:rPr lang="en-US" sz="3200" b="1">
                <a:solidFill>
                  <a:srgbClr val="333333"/>
                </a:solidFill>
                <a:latin typeface="Arial"/>
                <a:cs typeface="Arial"/>
              </a:rPr>
              <a:t>Ability </a:t>
            </a:r>
            <a:endParaRPr lang="it-IT" sz="3200">
              <a:latin typeface="Arial"/>
              <a:cs typeface="Arial"/>
            </a:endParaRPr>
          </a:p>
          <a:p>
            <a:r>
              <a:rPr lang="en-US" sz="3200" b="1">
                <a:solidFill>
                  <a:srgbClr val="333333"/>
                </a:solidFill>
                <a:latin typeface="Arial"/>
                <a:cs typeface="Arial"/>
              </a:rPr>
              <a:t>Necessity </a:t>
            </a:r>
            <a:endParaRPr lang="it-IT" sz="3200">
              <a:latin typeface="Arial"/>
              <a:cs typeface="Arial"/>
            </a:endParaRPr>
          </a:p>
          <a:p>
            <a:r>
              <a:rPr lang="en-US" sz="3200" b="1">
                <a:solidFill>
                  <a:srgbClr val="333333"/>
                </a:solidFill>
                <a:latin typeface="Arial"/>
                <a:cs typeface="Arial"/>
              </a:rPr>
              <a:t>Permission 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8934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117F37-B128-E04E-4ABA-7DD530204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8874" y="854076"/>
            <a:ext cx="10415557" cy="530745"/>
          </a:xfrm>
        </p:spPr>
        <p:txBody>
          <a:bodyPr>
            <a:normAutofit fontScale="90000"/>
          </a:bodyPr>
          <a:lstStyle/>
          <a:p>
            <a:r>
              <a:rPr lang="en-US" sz="3200" b="1">
                <a:solidFill>
                  <a:srgbClr val="333333"/>
                </a:solidFill>
                <a:ea typeface="+mj-lt"/>
                <a:cs typeface="+mj-lt"/>
              </a:rPr>
              <a:t>Logical Possibility - Ability - Necessity - Permission</a:t>
            </a:r>
            <a:endParaRPr lang="it-IT" sz="3200">
              <a:ea typeface="+mj-lt"/>
              <a:cs typeface="+mj-lt"/>
            </a:endParaRPr>
          </a:p>
          <a:p>
            <a:endParaRPr lang="it-IT">
              <a:cs typeface="Aharoni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57FB64C-998F-59C8-C855-ED86A17E20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4726" y="1382352"/>
            <a:ext cx="10527754" cy="540857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sz="2400" b="1">
                <a:solidFill>
                  <a:srgbClr val="333333"/>
                </a:solidFill>
                <a:ea typeface="+mn-lt"/>
                <a:cs typeface="+mn-lt"/>
              </a:rPr>
              <a:t>May I request a copy of the article that you published in 1999? </a:t>
            </a:r>
          </a:p>
          <a:p>
            <a:r>
              <a:rPr lang="en-GB" sz="2400" b="1">
                <a:solidFill>
                  <a:srgbClr val="333333"/>
                </a:solidFill>
                <a:ea typeface="+mn-lt"/>
                <a:cs typeface="+mn-lt"/>
              </a:rPr>
              <a:t>This may ultimately lead to better outcomes. </a:t>
            </a:r>
          </a:p>
          <a:p>
            <a:r>
              <a:rPr lang="en-GB" sz="2400" b="1">
                <a:solidFill>
                  <a:srgbClr val="333333"/>
                </a:solidFill>
                <a:ea typeface="+mn-lt"/>
                <a:cs typeface="+mn-lt"/>
              </a:rPr>
              <a:t>A closer examination reveals that the subject must be treated with great care.</a:t>
            </a:r>
          </a:p>
          <a:p>
            <a:r>
              <a:rPr lang="en-GB" sz="2400" b="1">
                <a:solidFill>
                  <a:srgbClr val="333333"/>
                </a:solidFill>
                <a:ea typeface="+mn-lt"/>
                <a:cs typeface="+mn-lt"/>
              </a:rPr>
              <a:t>A person who could interpret the results assisted the researcher.</a:t>
            </a:r>
          </a:p>
          <a:p>
            <a:r>
              <a:rPr lang="en-GB" sz="2400" b="1">
                <a:solidFill>
                  <a:srgbClr val="333333"/>
                </a:solidFill>
                <a:ea typeface="+mn-lt"/>
                <a:cs typeface="+mn-lt"/>
              </a:rPr>
              <a:t>Can you elaborate on the significance or contribution of this?</a:t>
            </a:r>
          </a:p>
          <a:p>
            <a:r>
              <a:rPr lang="en-GB" sz="2400" b="1">
                <a:solidFill>
                  <a:srgbClr val="333333"/>
                </a:solidFill>
                <a:ea typeface="+mn-lt"/>
                <a:cs typeface="+mn-lt"/>
              </a:rPr>
              <a:t>Changing these settings could produce more favourable results. </a:t>
            </a:r>
            <a:endParaRPr lang="en-GB" sz="2400" b="1">
              <a:solidFill>
                <a:srgbClr val="333333"/>
              </a:solidFill>
            </a:endParaRPr>
          </a:p>
          <a:p>
            <a:r>
              <a:rPr lang="en-GB" sz="2400" b="1">
                <a:solidFill>
                  <a:srgbClr val="333333"/>
                </a:solidFill>
                <a:ea typeface="+mn-lt"/>
                <a:cs typeface="+mn-lt"/>
              </a:rPr>
              <a:t>Our findings suggest that health care providers should strive to be sensitive to the needs of their patients. </a:t>
            </a:r>
            <a:endParaRPr lang="en-GB" sz="2400" b="1">
              <a:solidFill>
                <a:srgbClr val="333333"/>
              </a:solidFill>
            </a:endParaRPr>
          </a:p>
          <a:p>
            <a:r>
              <a:rPr lang="en-GB" sz="2400" b="1">
                <a:solidFill>
                  <a:srgbClr val="333333"/>
                </a:solidFill>
                <a:ea typeface="+mn-lt"/>
                <a:cs typeface="+mn-lt"/>
              </a:rPr>
              <a:t>These factors might contribute to the success of the project. </a:t>
            </a:r>
          </a:p>
          <a:p>
            <a:r>
              <a:rPr lang="en-GB" sz="2400" b="1">
                <a:solidFill>
                  <a:srgbClr val="333333"/>
                </a:solidFill>
                <a:ea typeface="+mn-lt"/>
                <a:cs typeface="+mn-lt"/>
              </a:rPr>
              <a:t>The literature can be organized by date, author, or argument. </a:t>
            </a:r>
            <a:endParaRPr lang="en-GB" sz="2400" b="1">
              <a:solidFill>
                <a:srgbClr val="333333"/>
              </a:solidFill>
            </a:endParaRPr>
          </a:p>
          <a:p>
            <a:endParaRPr lang="it-IT" sz="1100">
              <a:solidFill>
                <a:srgbClr val="333333"/>
              </a:solidFill>
            </a:endParaRPr>
          </a:p>
          <a:p>
            <a:endParaRPr lang="it-IT" sz="1100">
              <a:solidFill>
                <a:srgbClr val="3333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5512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117F37-B128-E04E-4ABA-7DD530204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8874" y="854076"/>
            <a:ext cx="10415557" cy="530745"/>
          </a:xfrm>
        </p:spPr>
        <p:txBody>
          <a:bodyPr>
            <a:normAutofit fontScale="90000"/>
          </a:bodyPr>
          <a:lstStyle/>
          <a:p>
            <a:r>
              <a:rPr lang="en-US" sz="3200" b="1">
                <a:solidFill>
                  <a:srgbClr val="333333"/>
                </a:solidFill>
                <a:ea typeface="+mj-lt"/>
                <a:cs typeface="+mj-lt"/>
              </a:rPr>
              <a:t>Logical Possibility - Ability - Necessity - Permission</a:t>
            </a:r>
            <a:endParaRPr lang="it-IT" sz="3200">
              <a:ea typeface="+mj-lt"/>
              <a:cs typeface="+mj-lt"/>
            </a:endParaRPr>
          </a:p>
          <a:p>
            <a:endParaRPr lang="it-IT">
              <a:cs typeface="Aharoni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57FB64C-998F-59C8-C855-ED86A17E20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4726" y="1382352"/>
            <a:ext cx="10527754" cy="540857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sz="2400" b="1">
                <a:solidFill>
                  <a:srgbClr val="333333"/>
                </a:solidFill>
                <a:ea typeface="+mn-lt"/>
                <a:cs typeface="+mn-lt"/>
              </a:rPr>
              <a:t>May I request a copy of the article that you published in 1999? -P </a:t>
            </a:r>
          </a:p>
          <a:p>
            <a:r>
              <a:rPr lang="en-GB" sz="2400" b="1">
                <a:solidFill>
                  <a:srgbClr val="333333"/>
                </a:solidFill>
                <a:ea typeface="+mn-lt"/>
                <a:cs typeface="+mn-lt"/>
              </a:rPr>
              <a:t>This may ultimately lead to better outcomes. -LP</a:t>
            </a:r>
          </a:p>
          <a:p>
            <a:r>
              <a:rPr lang="en-GB" sz="2400" b="1">
                <a:solidFill>
                  <a:srgbClr val="333333"/>
                </a:solidFill>
                <a:ea typeface="+mn-lt"/>
                <a:cs typeface="+mn-lt"/>
              </a:rPr>
              <a:t>A closer examination reveals that the subject must be treated with great care. -N</a:t>
            </a:r>
          </a:p>
          <a:p>
            <a:r>
              <a:rPr lang="en-GB" sz="2400" b="1">
                <a:solidFill>
                  <a:srgbClr val="333333"/>
                </a:solidFill>
                <a:ea typeface="+mn-lt"/>
                <a:cs typeface="+mn-lt"/>
              </a:rPr>
              <a:t>A person who could interpret the results assisted the researcher. -A</a:t>
            </a:r>
          </a:p>
          <a:p>
            <a:r>
              <a:rPr lang="en-GB" sz="2400" b="1">
                <a:solidFill>
                  <a:srgbClr val="333333"/>
                </a:solidFill>
                <a:ea typeface="+mn-lt"/>
                <a:cs typeface="+mn-lt"/>
              </a:rPr>
              <a:t>Can you elaborate on the significance or contribution of this? -P</a:t>
            </a:r>
          </a:p>
          <a:p>
            <a:r>
              <a:rPr lang="en-GB" sz="2400" b="1">
                <a:solidFill>
                  <a:srgbClr val="333333"/>
                </a:solidFill>
                <a:ea typeface="+mn-lt"/>
                <a:cs typeface="+mn-lt"/>
              </a:rPr>
              <a:t>Changing these settings could produce more favourable results. -LP</a:t>
            </a:r>
            <a:endParaRPr lang="en-GB" sz="2400" b="1">
              <a:solidFill>
                <a:srgbClr val="333333"/>
              </a:solidFill>
            </a:endParaRPr>
          </a:p>
          <a:p>
            <a:r>
              <a:rPr lang="en-GB" sz="2400" b="1">
                <a:solidFill>
                  <a:srgbClr val="333333"/>
                </a:solidFill>
                <a:ea typeface="+mn-lt"/>
                <a:cs typeface="+mn-lt"/>
              </a:rPr>
              <a:t>Our findings suggest that health care providers should strive to be sensitive to the needs of their patients. -N</a:t>
            </a:r>
            <a:endParaRPr lang="en-GB" sz="2400" b="1">
              <a:solidFill>
                <a:srgbClr val="333333"/>
              </a:solidFill>
            </a:endParaRPr>
          </a:p>
          <a:p>
            <a:r>
              <a:rPr lang="en-GB" sz="2400" b="1">
                <a:solidFill>
                  <a:srgbClr val="333333"/>
                </a:solidFill>
                <a:ea typeface="+mn-lt"/>
                <a:cs typeface="+mn-lt"/>
              </a:rPr>
              <a:t>These factors might contribute to the success of the project. -LP</a:t>
            </a:r>
          </a:p>
          <a:p>
            <a:r>
              <a:rPr lang="en-GB" sz="2400" b="1">
                <a:solidFill>
                  <a:srgbClr val="333333"/>
                </a:solidFill>
                <a:ea typeface="+mn-lt"/>
                <a:cs typeface="+mn-lt"/>
              </a:rPr>
              <a:t>The literature can be organized by date, author, or argument. -A</a:t>
            </a:r>
            <a:endParaRPr lang="en-GB" sz="2400" b="1">
              <a:solidFill>
                <a:srgbClr val="333333"/>
              </a:solidFill>
            </a:endParaRPr>
          </a:p>
          <a:p>
            <a:endParaRPr lang="en-GB" sz="1100">
              <a:solidFill>
                <a:srgbClr val="333333"/>
              </a:solidFill>
            </a:endParaRPr>
          </a:p>
          <a:p>
            <a:endParaRPr lang="it-IT" sz="1100">
              <a:solidFill>
                <a:srgbClr val="3333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4430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E1777C4-7965-6789-5577-E8E3A3B88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>
                <a:cs typeface="Aharoni"/>
              </a:rPr>
              <a:t>Put the following </a:t>
            </a:r>
            <a:r>
              <a:rPr lang="it-IT" err="1">
                <a:cs typeface="Aharoni"/>
              </a:rPr>
              <a:t>modals</a:t>
            </a:r>
            <a:r>
              <a:rPr lang="it-IT">
                <a:cs typeface="Aharoni"/>
              </a:rPr>
              <a:t> of </a:t>
            </a:r>
            <a:r>
              <a:rPr lang="it-IT" err="1">
                <a:cs typeface="Aharoni"/>
              </a:rPr>
              <a:t>possibility</a:t>
            </a:r>
            <a:r>
              <a:rPr lang="it-IT">
                <a:cs typeface="Aharoni"/>
              </a:rPr>
              <a:t> in </a:t>
            </a:r>
            <a:r>
              <a:rPr lang="it-IT" err="1">
                <a:cs typeface="Aharoni"/>
              </a:rPr>
              <a:t>order</a:t>
            </a:r>
            <a:r>
              <a:rPr lang="it-IT">
                <a:cs typeface="Aharoni"/>
              </a:rPr>
              <a:t> from </a:t>
            </a:r>
            <a:r>
              <a:rPr lang="it-IT" err="1">
                <a:cs typeface="Aharoni"/>
              </a:rPr>
              <a:t>most</a:t>
            </a:r>
            <a:r>
              <a:rPr lang="it-IT">
                <a:cs typeface="Aharoni"/>
              </a:rPr>
              <a:t> to </a:t>
            </a:r>
            <a:r>
              <a:rPr lang="it-IT" err="1">
                <a:cs typeface="Aharoni"/>
              </a:rPr>
              <a:t>least</a:t>
            </a:r>
            <a:r>
              <a:rPr lang="it-IT">
                <a:cs typeface="Aharoni"/>
              </a:rPr>
              <a:t> </a:t>
            </a:r>
            <a:r>
              <a:rPr lang="it-IT" err="1">
                <a:cs typeface="Aharoni"/>
              </a:rPr>
              <a:t>possible</a:t>
            </a:r>
            <a:endParaRPr lang="it-IT" err="1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DD4A0A4-2AB7-F096-E872-9E66C250CF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3376" y="2971800"/>
            <a:ext cx="2524418" cy="3127248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GB" sz="3200">
                <a:solidFill>
                  <a:srgbClr val="333333"/>
                </a:solidFill>
                <a:latin typeface="Arial"/>
                <a:cs typeface="Arial"/>
              </a:rPr>
              <a:t>must</a:t>
            </a:r>
            <a:endParaRPr lang="en-GB" sz="3200">
              <a:latin typeface="Arial"/>
              <a:cs typeface="Arial"/>
            </a:endParaRPr>
          </a:p>
          <a:p>
            <a:r>
              <a:rPr lang="en-GB" sz="3200">
                <a:solidFill>
                  <a:srgbClr val="333333"/>
                </a:solidFill>
                <a:latin typeface="Arial"/>
                <a:cs typeface="Arial"/>
              </a:rPr>
              <a:t>can</a:t>
            </a:r>
          </a:p>
          <a:p>
            <a:r>
              <a:rPr lang="en-GB" sz="3200">
                <a:solidFill>
                  <a:srgbClr val="333333"/>
                </a:solidFill>
                <a:latin typeface="Arial"/>
                <a:cs typeface="Arial"/>
              </a:rPr>
              <a:t>might</a:t>
            </a:r>
          </a:p>
          <a:p>
            <a:r>
              <a:rPr lang="en-GB" sz="3200">
                <a:solidFill>
                  <a:srgbClr val="333333"/>
                </a:solidFill>
                <a:latin typeface="Arial"/>
                <a:cs typeface="Arial"/>
              </a:rPr>
              <a:t>may</a:t>
            </a:r>
          </a:p>
          <a:p>
            <a:endParaRPr lang="en-GB" sz="2000">
              <a:solidFill>
                <a:srgbClr val="333333"/>
              </a:solidFill>
              <a:latin typeface="Arial"/>
              <a:cs typeface="Arial"/>
            </a:endParaRPr>
          </a:p>
          <a:p>
            <a:endParaRPr lang="en-GB" sz="3200">
              <a:solidFill>
                <a:srgbClr val="333333"/>
              </a:solidFill>
              <a:latin typeface="Arial"/>
              <a:cs typeface="Arial"/>
            </a:endParaRPr>
          </a:p>
        </p:txBody>
      </p:sp>
      <p:sp>
        <p:nvSpPr>
          <p:cNvPr id="5" name="Segnaposto contenuto 2">
            <a:extLst>
              <a:ext uri="{FF2B5EF4-FFF2-40B4-BE49-F238E27FC236}">
                <a16:creationId xmlns:a16="http://schemas.microsoft.com/office/drawing/2014/main" id="{7FCBBFC9-B05D-DA2A-57C3-29DED9A0A71C}"/>
              </a:ext>
            </a:extLst>
          </p:cNvPr>
          <p:cNvSpPr txBox="1">
            <a:spLocks/>
          </p:cNvSpPr>
          <p:nvPr/>
        </p:nvSpPr>
        <p:spPr>
          <a:xfrm>
            <a:off x="7467113" y="2969930"/>
            <a:ext cx="2524418" cy="312724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65760" indent="-365760" algn="l" defTabSz="914400" rtl="0" eaLnBrk="1" latinLnBrk="0" hangingPunct="1">
              <a:lnSpc>
                <a:spcPct val="105000"/>
              </a:lnSpc>
              <a:spcBef>
                <a:spcPts val="900"/>
              </a:spcBef>
              <a:buClr>
                <a:schemeClr val="accent5"/>
              </a:buClr>
              <a:buFont typeface="Avenir Next LT Pro" panose="020B0504020202020204" pitchFamily="34" charset="0"/>
              <a:buChar char="+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0" algn="l" defTabSz="914400" rtl="0" eaLnBrk="1" latinLnBrk="0" hangingPunct="1">
              <a:lnSpc>
                <a:spcPct val="105000"/>
              </a:lnSpc>
              <a:spcBef>
                <a:spcPts val="9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40080" indent="-274320" algn="l" defTabSz="914400" rtl="0" eaLnBrk="1" latinLnBrk="0" hangingPunct="1">
              <a:lnSpc>
                <a:spcPct val="105000"/>
              </a:lnSpc>
              <a:spcBef>
                <a:spcPts val="600"/>
              </a:spcBef>
              <a:buClr>
                <a:schemeClr val="accent5"/>
              </a:buClr>
              <a:buFont typeface="Avenir Next LT Pro" panose="020B0504020202020204" pitchFamily="34" charset="0"/>
              <a:buChar char="+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40080" indent="0" algn="l" defTabSz="914400" rtl="0" eaLnBrk="1" latinLnBrk="0" hangingPunct="1">
              <a:lnSpc>
                <a:spcPct val="105000"/>
              </a:lnSpc>
              <a:spcBef>
                <a:spcPts val="600"/>
              </a:spcBef>
              <a:buFontTx/>
              <a:buNone/>
              <a:defRPr sz="1800" i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886968" indent="-274320" algn="l" defTabSz="914400" rtl="0" eaLnBrk="1" latinLnBrk="0" hangingPunct="1">
              <a:lnSpc>
                <a:spcPct val="105000"/>
              </a:lnSpc>
              <a:spcBef>
                <a:spcPts val="600"/>
              </a:spcBef>
              <a:buClr>
                <a:schemeClr val="accent5"/>
              </a:buClr>
              <a:buFont typeface="Avenir Next LT Pro" panose="020B0504020202020204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200">
                <a:solidFill>
                  <a:srgbClr val="333333"/>
                </a:solidFill>
                <a:latin typeface="Arial"/>
                <a:cs typeface="Arial"/>
              </a:rPr>
              <a:t>will</a:t>
            </a:r>
            <a:endParaRPr lang="it-IT" sz="3200"/>
          </a:p>
          <a:p>
            <a:r>
              <a:rPr lang="en-GB" sz="3200">
                <a:solidFill>
                  <a:srgbClr val="333333"/>
                </a:solidFill>
                <a:latin typeface="Arial"/>
                <a:cs typeface="Arial"/>
              </a:rPr>
              <a:t>could</a:t>
            </a:r>
            <a:endParaRPr lang="en-GB" sz="320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sz="3200">
                <a:solidFill>
                  <a:srgbClr val="333333"/>
                </a:solidFill>
                <a:latin typeface="Arial"/>
                <a:cs typeface="Arial"/>
              </a:rPr>
              <a:t>would</a:t>
            </a:r>
            <a:endParaRPr lang="en-GB" sz="3200">
              <a:latin typeface="Arial"/>
              <a:cs typeface="Arial"/>
            </a:endParaRPr>
          </a:p>
          <a:p>
            <a:r>
              <a:rPr lang="en-GB" sz="3200">
                <a:solidFill>
                  <a:srgbClr val="333333"/>
                </a:solidFill>
                <a:latin typeface="Arial"/>
                <a:cs typeface="Arial"/>
              </a:rPr>
              <a:t>should</a:t>
            </a:r>
            <a:endParaRPr lang="en-GB" sz="3200">
              <a:latin typeface="Arial"/>
              <a:cs typeface="Arial"/>
            </a:endParaRPr>
          </a:p>
          <a:p>
            <a:endParaRPr lang="en-GB" sz="3200">
              <a:solidFill>
                <a:srgbClr val="333333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479495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0CDC9DE-66DD-0325-11C1-F52BBE06DE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7904" y="1064463"/>
            <a:ext cx="4422405" cy="5034585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GB" sz="3200">
                <a:solidFill>
                  <a:srgbClr val="333333"/>
                </a:solidFill>
                <a:ea typeface="+mn-lt"/>
                <a:cs typeface="+mn-lt"/>
              </a:rPr>
              <a:t>will</a:t>
            </a:r>
          </a:p>
          <a:p>
            <a:r>
              <a:rPr lang="en-GB" sz="3200">
                <a:solidFill>
                  <a:srgbClr val="333333"/>
                </a:solidFill>
                <a:ea typeface="+mn-lt"/>
                <a:cs typeface="+mn-lt"/>
              </a:rPr>
              <a:t>must</a:t>
            </a:r>
            <a:endParaRPr lang="en-GB" sz="3200">
              <a:solidFill>
                <a:srgbClr val="000000"/>
              </a:solidFill>
              <a:ea typeface="+mn-lt"/>
              <a:cs typeface="+mn-lt"/>
            </a:endParaRPr>
          </a:p>
          <a:p>
            <a:r>
              <a:rPr lang="en-GB" sz="3200">
                <a:solidFill>
                  <a:srgbClr val="333333"/>
                </a:solidFill>
              </a:rPr>
              <a:t>would</a:t>
            </a:r>
          </a:p>
          <a:p>
            <a:r>
              <a:rPr lang="en-GB" sz="3200">
                <a:solidFill>
                  <a:srgbClr val="333333"/>
                </a:solidFill>
                <a:ea typeface="+mn-lt"/>
                <a:cs typeface="+mn-lt"/>
              </a:rPr>
              <a:t>should</a:t>
            </a:r>
            <a:endParaRPr lang="en-GB" sz="3200"/>
          </a:p>
          <a:p>
            <a:r>
              <a:rPr lang="en-GB" sz="3200">
                <a:solidFill>
                  <a:srgbClr val="333333"/>
                </a:solidFill>
                <a:ea typeface="+mn-lt"/>
                <a:cs typeface="+mn-lt"/>
              </a:rPr>
              <a:t>can</a:t>
            </a:r>
            <a:endParaRPr lang="en-GB" sz="3200"/>
          </a:p>
          <a:p>
            <a:r>
              <a:rPr lang="en-GB" sz="3200">
                <a:solidFill>
                  <a:srgbClr val="333333"/>
                </a:solidFill>
                <a:ea typeface="+mn-lt"/>
                <a:cs typeface="+mn-lt"/>
              </a:rPr>
              <a:t>may</a:t>
            </a:r>
          </a:p>
          <a:p>
            <a:r>
              <a:rPr lang="en-GB" sz="3200">
                <a:solidFill>
                  <a:srgbClr val="333333"/>
                </a:solidFill>
                <a:ea typeface="+mn-lt"/>
                <a:cs typeface="+mn-lt"/>
              </a:rPr>
              <a:t>could</a:t>
            </a:r>
            <a:endParaRPr lang="en-GB" sz="3200"/>
          </a:p>
          <a:p>
            <a:r>
              <a:rPr lang="en-GB" sz="3200">
                <a:solidFill>
                  <a:srgbClr val="333333"/>
                </a:solidFill>
                <a:ea typeface="+mn-lt"/>
                <a:cs typeface="+mn-lt"/>
              </a:rPr>
              <a:t>might</a:t>
            </a:r>
            <a:endParaRPr lang="en-GB" sz="3200"/>
          </a:p>
          <a:p>
            <a:endParaRPr lang="it-IT"/>
          </a:p>
        </p:txBody>
      </p:sp>
      <p:sp>
        <p:nvSpPr>
          <p:cNvPr id="5" name="Segnaposto contenuto 2">
            <a:extLst>
              <a:ext uri="{FF2B5EF4-FFF2-40B4-BE49-F238E27FC236}">
                <a16:creationId xmlns:a16="http://schemas.microsoft.com/office/drawing/2014/main" id="{B855ACD8-C412-8C70-929C-73DC42D56C16}"/>
              </a:ext>
            </a:extLst>
          </p:cNvPr>
          <p:cNvSpPr txBox="1">
            <a:spLocks/>
          </p:cNvSpPr>
          <p:nvPr/>
        </p:nvSpPr>
        <p:spPr>
          <a:xfrm>
            <a:off x="6097384" y="1062593"/>
            <a:ext cx="4422405" cy="503458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65760" indent="-365760" algn="l" defTabSz="914400" rtl="0" eaLnBrk="1" latinLnBrk="0" hangingPunct="1">
              <a:lnSpc>
                <a:spcPct val="105000"/>
              </a:lnSpc>
              <a:spcBef>
                <a:spcPts val="900"/>
              </a:spcBef>
              <a:buClr>
                <a:schemeClr val="accent5"/>
              </a:buClr>
              <a:buFont typeface="Avenir Next LT Pro" panose="020B0504020202020204" pitchFamily="34" charset="0"/>
              <a:buChar char="+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0" algn="l" defTabSz="914400" rtl="0" eaLnBrk="1" latinLnBrk="0" hangingPunct="1">
              <a:lnSpc>
                <a:spcPct val="105000"/>
              </a:lnSpc>
              <a:spcBef>
                <a:spcPts val="9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40080" indent="-274320" algn="l" defTabSz="914400" rtl="0" eaLnBrk="1" latinLnBrk="0" hangingPunct="1">
              <a:lnSpc>
                <a:spcPct val="105000"/>
              </a:lnSpc>
              <a:spcBef>
                <a:spcPts val="600"/>
              </a:spcBef>
              <a:buClr>
                <a:schemeClr val="accent5"/>
              </a:buClr>
              <a:buFont typeface="Avenir Next LT Pro" panose="020B0504020202020204" pitchFamily="34" charset="0"/>
              <a:buChar char="+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40080" indent="0" algn="l" defTabSz="914400" rtl="0" eaLnBrk="1" latinLnBrk="0" hangingPunct="1">
              <a:lnSpc>
                <a:spcPct val="105000"/>
              </a:lnSpc>
              <a:spcBef>
                <a:spcPts val="600"/>
              </a:spcBef>
              <a:buFontTx/>
              <a:buNone/>
              <a:defRPr sz="1800" i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886968" indent="-274320" algn="l" defTabSz="914400" rtl="0" eaLnBrk="1" latinLnBrk="0" hangingPunct="1">
              <a:lnSpc>
                <a:spcPct val="105000"/>
              </a:lnSpc>
              <a:spcBef>
                <a:spcPts val="600"/>
              </a:spcBef>
              <a:buClr>
                <a:schemeClr val="accent5"/>
              </a:buClr>
              <a:buFont typeface="Avenir Next LT Pro" panose="020B0504020202020204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>
                <a:solidFill>
                  <a:srgbClr val="333333"/>
                </a:solidFill>
                <a:ea typeface="+mn-lt"/>
                <a:cs typeface="+mn-lt"/>
              </a:rPr>
              <a:t>This use of modals hedges, or weakens, the certainty of a sentence. The stronger the modal, the stronger the possibility. </a:t>
            </a:r>
            <a:endParaRPr lang="en-GB" sz="2000">
              <a:solidFill>
                <a:srgbClr val="000000"/>
              </a:solidFill>
              <a:ea typeface="+mn-lt"/>
              <a:cs typeface="+mn-lt"/>
            </a:endParaRPr>
          </a:p>
          <a:p>
            <a:r>
              <a:rPr lang="en-GB" sz="2000">
                <a:solidFill>
                  <a:srgbClr val="333333"/>
                </a:solidFill>
                <a:ea typeface="+mn-lt"/>
                <a:cs typeface="+mn-lt"/>
              </a:rPr>
              <a:t>Strongest logical possibility = most probable (but still not guaranteed)</a:t>
            </a:r>
            <a:endParaRPr lang="en-GB" sz="2000"/>
          </a:p>
          <a:p>
            <a:r>
              <a:rPr lang="en-GB" sz="2000">
                <a:solidFill>
                  <a:srgbClr val="333333"/>
                </a:solidFill>
              </a:rPr>
              <a:t>"might" is very weak and shows a lack of confidence or commitment </a:t>
            </a:r>
          </a:p>
          <a:p>
            <a:endParaRPr lang="en-GB" sz="1800">
              <a:solidFill>
                <a:srgbClr val="333333"/>
              </a:solidFill>
            </a:endParaRPr>
          </a:p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62661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A2C93B4-2870-74DD-C06C-0F1BE0116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err="1">
                <a:cs typeface="Aharoni"/>
              </a:rPr>
              <a:t>What</a:t>
            </a:r>
            <a:r>
              <a:rPr lang="it-IT">
                <a:cs typeface="Aharoni"/>
              </a:rPr>
              <a:t> </a:t>
            </a:r>
            <a:r>
              <a:rPr lang="it-IT" err="1">
                <a:cs typeface="Aharoni"/>
              </a:rPr>
              <a:t>is</a:t>
            </a:r>
            <a:r>
              <a:rPr lang="it-IT">
                <a:cs typeface="Aharoni"/>
              </a:rPr>
              <a:t> the negative / opposite of "must"?</a:t>
            </a:r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F0D0332-3E94-E3BD-F153-F9294949D4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229040"/>
      </p:ext>
    </p:extLst>
  </p:cSld>
  <p:clrMapOvr>
    <a:masterClrMapping/>
  </p:clrMapOvr>
</p:sld>
</file>

<file path=ppt/theme/theme1.xml><?xml version="1.0" encoding="utf-8"?>
<a:theme xmlns:a="http://schemas.openxmlformats.org/drawingml/2006/main" name="PrismaticVTI">
  <a:themeElements>
    <a:clrScheme name="Prismatic">
      <a:dk1>
        <a:sysClr val="windowText" lastClr="000000"/>
      </a:dk1>
      <a:lt1>
        <a:sysClr val="window" lastClr="FFFFFF"/>
      </a:lt1>
      <a:dk2>
        <a:srgbClr val="131523"/>
      </a:dk2>
      <a:lt2>
        <a:srgbClr val="E7E6E6"/>
      </a:lt2>
      <a:accent1>
        <a:srgbClr val="42B3BD"/>
      </a:accent1>
      <a:accent2>
        <a:srgbClr val="51B851"/>
      </a:accent2>
      <a:accent3>
        <a:srgbClr val="B5A603"/>
      </a:accent3>
      <a:accent4>
        <a:srgbClr val="F58505"/>
      </a:accent4>
      <a:accent5>
        <a:srgbClr val="FA2481"/>
      </a:accent5>
      <a:accent6>
        <a:srgbClr val="9CA2AB"/>
      </a:accent6>
      <a:hlink>
        <a:srgbClr val="FA2481"/>
      </a:hlink>
      <a:folHlink>
        <a:srgbClr val="57618E"/>
      </a:folHlink>
    </a:clrScheme>
    <a:fontScheme name="Custom 166">
      <a:majorFont>
        <a:latin typeface="Aharoni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ismaticVTI" id="{DA44D624-A564-4DE8-8446-0CD5C485C979}" vid="{8B2B1550-B69C-4156-BAEC-B2E559F94BD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17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18" baseType="lpstr">
      <vt:lpstr>PrismaticVTI</vt:lpstr>
      <vt:lpstr>Academic English Workshop </vt:lpstr>
      <vt:lpstr>MODAL VERBS  Rank these functions of modal verbs in terms of frequency in academic writing:  Permission - Ability - Necessity - Logical Possibility</vt:lpstr>
      <vt:lpstr>Order of frequency</vt:lpstr>
      <vt:lpstr>Think of some modal verbs</vt:lpstr>
      <vt:lpstr>Logical Possibility - Ability - Necessity - Permission </vt:lpstr>
      <vt:lpstr>Logical Possibility - Ability - Necessity - Permission </vt:lpstr>
      <vt:lpstr>Put the following modals of possibility in order from most to least possible</vt:lpstr>
      <vt:lpstr>Presentazione standard di PowerPoint</vt:lpstr>
      <vt:lpstr>What is the negative / opposite of "must"?</vt:lpstr>
      <vt:lpstr>Now write 4 of your own sentences (relating to your field or own research) using some modal verbs</vt:lpstr>
      <vt:lpstr>Take the test</vt:lpstr>
      <vt:lpstr>Being precise</vt:lpstr>
      <vt:lpstr>Answers:</vt:lpstr>
      <vt:lpstr>Turn the following negative sentences into positive ones. They contain most of the standard negative constructions used in English. You may find some of the following words useful:  absent, avoid, constant, contain, fail, ignore, lack, overlook, questionable, resistant.</vt:lpstr>
      <vt:lpstr>Presentazione standard di PowerPoint</vt:lpstr>
      <vt:lpstr>Science translation:</vt:lpstr>
      <vt:lpstr>Partner discussion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/>
  <cp:revision>7</cp:revision>
  <dcterms:created xsi:type="dcterms:W3CDTF">2024-05-18T11:48:30Z</dcterms:created>
  <dcterms:modified xsi:type="dcterms:W3CDTF">2025-03-30T19:14:51Z</dcterms:modified>
</cp:coreProperties>
</file>