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60" r:id="rId5"/>
    <p:sldId id="270" r:id="rId6"/>
    <p:sldId id="271" r:id="rId7"/>
    <p:sldId id="262" r:id="rId8"/>
    <p:sldId id="261" r:id="rId9"/>
    <p:sldId id="275" r:id="rId10"/>
    <p:sldId id="269" r:id="rId11"/>
    <p:sldId id="263" r:id="rId12"/>
    <p:sldId id="267" r:id="rId13"/>
    <p:sldId id="268" r:id="rId14"/>
    <p:sldId id="276" r:id="rId15"/>
    <p:sldId id="277" r:id="rId16"/>
    <p:sldId id="278" r:id="rId17"/>
    <p:sldId id="264" r:id="rId18"/>
    <p:sldId id="265" r:id="rId19"/>
    <p:sldId id="272" r:id="rId20"/>
    <p:sldId id="273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59D471-162E-27DF-CFED-EB71DCD22F6B}" v="3" dt="2026-03-22T20:51:35.552"/>
    <p1510:client id="{EBC5D60C-4438-31D3-B2C3-7F180CA3B62E}" v="264" dt="2026-03-23T11:24:04.1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18"/>
  </p:normalViewPr>
  <p:slideViewPr>
    <p:cSldViewPr snapToGrid="0">
      <p:cViewPr varScale="1">
        <p:scale>
          <a:sx n="117" d="100"/>
          <a:sy n="117" d="100"/>
        </p:scale>
        <p:origin x="2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49B66-DBC3-45EE-A6E1-DE10A6C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3/23/26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085F0-1967-4B4F-9824-58E9F2E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EDEE5-31B5-4868-8C16-47FF43E2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242597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668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50317" y="1517904"/>
            <a:ext cx="2220731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17904" y="1517904"/>
            <a:ext cx="6562553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736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336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4572000"/>
            <a:ext cx="9144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42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77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3/23/26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84624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3/23/26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181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3/23/26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781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1517904"/>
            <a:ext cx="5330952" cy="45811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562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49240" y="764032"/>
            <a:ext cx="6089904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085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3/23/26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‹#›</a:t>
            </a:fld>
            <a:endParaRPr lang="en-US" sz="100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510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units-my.sharepoint.com/:w:/g/personal/41984_ds_units_it/EYHd9zf2GghGs6dXdFa7RPMB43oF1kIN0QvO5LnccCuGKw?e=clLrd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E1BB9D-FAFF-4C3E-9E44-13F8FBABC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7C897C6-901F-410E-B2AC-162ED94B0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2000"/>
            <a:ext cx="12192000" cy="609600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62000" y="1517904"/>
            <a:ext cx="9899904" cy="2796945"/>
          </a:xfrm>
        </p:spPr>
        <p:txBody>
          <a:bodyPr anchor="ctr">
            <a:normAutofit/>
          </a:bodyPr>
          <a:lstStyle/>
          <a:p>
            <a:pPr algn="l"/>
            <a:r>
              <a:rPr lang="de-DE">
                <a:cs typeface="Aharoni"/>
              </a:rPr>
              <a:t>Academic English Workshop </a:t>
            </a:r>
            <a:endParaRPr lang="de-DE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62000" y="4479369"/>
            <a:ext cx="9899904" cy="11899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de-DE"/>
              <a:t>Lesson 5</a:t>
            </a:r>
          </a:p>
        </p:txBody>
      </p:sp>
    </p:spTree>
    <p:extLst>
      <p:ext uri="{BB962C8B-B14F-4D97-AF65-F5344CB8AC3E}">
        <p14:creationId xmlns:p14="http://schemas.microsoft.com/office/powerpoint/2010/main" val="39625839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8CAF5A-8185-DFF6-D0B5-CEAAA9D9A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579" y="1162616"/>
            <a:ext cx="9144000" cy="1344168"/>
          </a:xfrm>
        </p:spPr>
        <p:txBody>
          <a:bodyPr>
            <a:normAutofit fontScale="90000"/>
          </a:bodyPr>
          <a:lstStyle/>
          <a:p>
            <a:r>
              <a:rPr lang="it-IT" err="1">
                <a:cs typeface="Aharoni"/>
              </a:rPr>
              <a:t>Now</a:t>
            </a:r>
            <a:r>
              <a:rPr lang="it-IT">
                <a:cs typeface="Aharoni"/>
              </a:rPr>
              <a:t> </a:t>
            </a:r>
            <a:r>
              <a:rPr lang="it-IT" err="1">
                <a:cs typeface="Aharoni"/>
              </a:rPr>
              <a:t>write</a:t>
            </a:r>
            <a:r>
              <a:rPr lang="it-IT">
                <a:cs typeface="Aharoni"/>
              </a:rPr>
              <a:t> </a:t>
            </a:r>
            <a:r>
              <a:rPr lang="it-IT" sz="6600">
                <a:cs typeface="Aharoni"/>
              </a:rPr>
              <a:t>4</a:t>
            </a:r>
            <a:r>
              <a:rPr lang="it-IT">
                <a:cs typeface="Aharoni"/>
              </a:rPr>
              <a:t> of </a:t>
            </a:r>
            <a:r>
              <a:rPr lang="it-IT" err="1">
                <a:cs typeface="Aharoni"/>
              </a:rPr>
              <a:t>your</a:t>
            </a:r>
            <a:r>
              <a:rPr lang="it-IT">
                <a:cs typeface="Aharoni"/>
              </a:rPr>
              <a:t> </a:t>
            </a:r>
            <a:r>
              <a:rPr lang="it-IT" err="1">
                <a:cs typeface="Aharoni"/>
              </a:rPr>
              <a:t>own</a:t>
            </a:r>
            <a:r>
              <a:rPr lang="it-IT">
                <a:cs typeface="Aharoni"/>
              </a:rPr>
              <a:t> </a:t>
            </a:r>
            <a:r>
              <a:rPr lang="it-IT" err="1">
                <a:cs typeface="Aharoni"/>
              </a:rPr>
              <a:t>sentences</a:t>
            </a:r>
            <a:r>
              <a:rPr lang="it-IT">
                <a:cs typeface="Aharoni"/>
              </a:rPr>
              <a:t> (</a:t>
            </a:r>
            <a:r>
              <a:rPr lang="it-IT" err="1">
                <a:cs typeface="Aharoni"/>
              </a:rPr>
              <a:t>relating</a:t>
            </a:r>
            <a:r>
              <a:rPr lang="it-IT">
                <a:cs typeface="Aharoni"/>
              </a:rPr>
              <a:t> to </a:t>
            </a:r>
            <a:r>
              <a:rPr lang="it-IT" err="1">
                <a:cs typeface="Aharoni"/>
              </a:rPr>
              <a:t>your</a:t>
            </a:r>
            <a:r>
              <a:rPr lang="it-IT">
                <a:cs typeface="Aharoni"/>
              </a:rPr>
              <a:t> field or </a:t>
            </a:r>
            <a:r>
              <a:rPr lang="it-IT" err="1">
                <a:cs typeface="Aharoni"/>
              </a:rPr>
              <a:t>own</a:t>
            </a:r>
            <a:r>
              <a:rPr lang="it-IT">
                <a:cs typeface="Aharoni"/>
              </a:rPr>
              <a:t> </a:t>
            </a:r>
            <a:r>
              <a:rPr lang="it-IT" err="1">
                <a:cs typeface="Aharoni"/>
              </a:rPr>
              <a:t>research</a:t>
            </a:r>
            <a:r>
              <a:rPr lang="it-IT">
                <a:cs typeface="Aharoni"/>
              </a:rPr>
              <a:t>) </a:t>
            </a:r>
            <a:r>
              <a:rPr lang="it-IT" err="1">
                <a:cs typeface="Aharoni"/>
              </a:rPr>
              <a:t>using</a:t>
            </a:r>
            <a:r>
              <a:rPr lang="it-IT">
                <a:cs typeface="Aharoni"/>
              </a:rPr>
              <a:t> some </a:t>
            </a:r>
            <a:r>
              <a:rPr lang="it-IT" err="1">
                <a:cs typeface="Aharoni"/>
              </a:rPr>
              <a:t>modal</a:t>
            </a:r>
            <a:r>
              <a:rPr lang="it-IT">
                <a:cs typeface="Aharoni"/>
              </a:rPr>
              <a:t> </a:t>
            </a:r>
            <a:r>
              <a:rPr lang="it-IT" err="1">
                <a:cs typeface="Aharoni"/>
              </a:rPr>
              <a:t>verbs</a:t>
            </a:r>
            <a:endParaRPr lang="it-IT" err="1"/>
          </a:p>
        </p:txBody>
      </p:sp>
    </p:spTree>
    <p:extLst>
      <p:ext uri="{BB962C8B-B14F-4D97-AF65-F5344CB8AC3E}">
        <p14:creationId xmlns:p14="http://schemas.microsoft.com/office/powerpoint/2010/main" val="4098235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094D98-44C6-3FA9-1764-47268BBB3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>
                <a:cs typeface="Aharoni"/>
              </a:rPr>
              <a:t>Take the test</a:t>
            </a: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6F322C-F0DD-FD7A-EFF6-ECF444282F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>
                <a:ea typeface="+mn-lt"/>
                <a:cs typeface="+mn-lt"/>
              </a:rPr>
              <a:t>https://www.bristol.ac.uk/academic-language/media/BEAP/2.3/index.html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7837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 descr="Immagine che contiene testo, schermata, Carattere, algebra&#10;&#10;Descrizione generata automaticamente">
            <a:extLst>
              <a:ext uri="{FF2B5EF4-FFF2-40B4-BE49-F238E27FC236}">
                <a16:creationId xmlns:a16="http://schemas.microsoft.com/office/drawing/2014/main" id="{C57F3CB0-7C81-AAD4-66A0-FCDFB83E98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8627" y="1965253"/>
            <a:ext cx="10616577" cy="3354552"/>
          </a:xfrm>
        </p:spPr>
      </p:pic>
      <p:sp>
        <p:nvSpPr>
          <p:cNvPr id="6" name="Titolo 1">
            <a:extLst>
              <a:ext uri="{FF2B5EF4-FFF2-40B4-BE49-F238E27FC236}">
                <a16:creationId xmlns:a16="http://schemas.microsoft.com/office/drawing/2014/main" id="{57B71E8E-ADED-9792-855A-C664D93F9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579" y="1181316"/>
            <a:ext cx="9144000" cy="1073027"/>
          </a:xfrm>
        </p:spPr>
        <p:txBody>
          <a:bodyPr/>
          <a:lstStyle/>
          <a:p>
            <a:r>
              <a:rPr lang="it-IT" err="1">
                <a:cs typeface="Aharoni"/>
              </a:rPr>
              <a:t>Being</a:t>
            </a:r>
            <a:r>
              <a:rPr lang="it-IT">
                <a:cs typeface="Aharoni"/>
              </a:rPr>
              <a:t> precise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8609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B20E60-30A9-FD6F-9BB9-EDFACD32A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727089"/>
          </a:xfrm>
        </p:spPr>
        <p:txBody>
          <a:bodyPr/>
          <a:lstStyle/>
          <a:p>
            <a:r>
              <a:rPr lang="it-IT" err="1">
                <a:cs typeface="Aharoni"/>
              </a:rPr>
              <a:t>Answers</a:t>
            </a:r>
            <a:r>
              <a:rPr lang="it-IT">
                <a:cs typeface="Aharoni"/>
              </a:rPr>
              <a:t>:</a:t>
            </a: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7EAA83-F7C4-9379-73D4-F6209523B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7904" y="2560414"/>
            <a:ext cx="9144000" cy="353863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AutoNum type="arabicPeriod"/>
            </a:pPr>
            <a:r>
              <a:rPr lang="en-GB"/>
              <a:t>The regulations cover the use of fuels such as oil and gas.</a:t>
            </a:r>
          </a:p>
          <a:p>
            <a:pPr marL="514350" indent="-514350">
              <a:buAutoNum type="arabicPeriod"/>
            </a:pPr>
            <a:r>
              <a:rPr lang="en-GB"/>
              <a:t>Buildings in the city are constructed of materials such as concrete and timber.</a:t>
            </a:r>
          </a:p>
          <a:p>
            <a:pPr marL="514350" indent="-514350">
              <a:buAutoNum type="arabicPeriod"/>
            </a:pPr>
            <a:r>
              <a:rPr lang="en-GB"/>
              <a:t>In terms of applications, this polymer is very versatile.</a:t>
            </a:r>
          </a:p>
          <a:p>
            <a:pPr marL="514350" indent="-514350">
              <a:buAutoNum type="arabicPeriod"/>
            </a:pPr>
            <a:r>
              <a:rPr lang="en-GB"/>
              <a:t>There are a number of factors affecting blood pressure.</a:t>
            </a:r>
          </a:p>
          <a:p>
            <a:pPr marL="514350" indent="-514350">
              <a:buAutoNum type="arabicPeriod"/>
            </a:pPr>
            <a:r>
              <a:rPr lang="en-GB"/>
              <a:t>There are many problems associated with obesity.</a:t>
            </a:r>
          </a:p>
        </p:txBody>
      </p:sp>
    </p:spTree>
    <p:extLst>
      <p:ext uri="{BB962C8B-B14F-4D97-AF65-F5344CB8AC3E}">
        <p14:creationId xmlns:p14="http://schemas.microsoft.com/office/powerpoint/2010/main" val="39589658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44DD82-B530-B2D4-3A94-498B4CA75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862" y="799271"/>
            <a:ext cx="9197162" cy="5067291"/>
          </a:xfrm>
        </p:spPr>
        <p:txBody>
          <a:bodyPr>
            <a:normAutofit/>
          </a:bodyPr>
          <a:lstStyle/>
          <a:p>
            <a:pPr algn="ctr"/>
            <a:r>
              <a:rPr lang="it-IT" sz="8000">
                <a:cs typeface="Aharoni"/>
              </a:rPr>
              <a:t>PERSON – PEOPLE</a:t>
            </a:r>
            <a:br>
              <a:rPr lang="it-IT" sz="8000">
                <a:cs typeface="Aharoni"/>
              </a:rPr>
            </a:br>
            <a:endParaRPr lang="it-IT" sz="4000">
              <a:cs typeface="Aharoni"/>
            </a:endParaRPr>
          </a:p>
        </p:txBody>
      </p:sp>
    </p:spTree>
    <p:extLst>
      <p:ext uri="{BB962C8B-B14F-4D97-AF65-F5344CB8AC3E}">
        <p14:creationId xmlns:p14="http://schemas.microsoft.com/office/powerpoint/2010/main" val="30711448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52846-D13D-E880-F648-0859E916E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cs typeface="Aharoni"/>
              </a:rPr>
              <a:t>Think of a </a:t>
            </a:r>
            <a:r>
              <a:rPr lang="en-GB">
                <a:latin typeface="Aharoni"/>
                <a:cs typeface="Aharoni"/>
              </a:rPr>
              <a:t>Precise Academic Alternative</a:t>
            </a:r>
            <a:endParaRPr lang="en-GB">
              <a:latin typeface="Aharon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CACE7-CEB2-0B9C-F6A6-C20D047B6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GB">
                <a:ea typeface="+mn-lt"/>
                <a:cs typeface="+mn-lt"/>
              </a:rPr>
              <a:t>"People in the study..."</a:t>
            </a:r>
            <a:endParaRPr lang="en-US"/>
          </a:p>
          <a:p>
            <a:r>
              <a:rPr lang="en-GB">
                <a:ea typeface="+mn-lt"/>
                <a:cs typeface="+mn-lt"/>
              </a:rPr>
              <a:t>"The person who answered..."</a:t>
            </a:r>
          </a:p>
          <a:p>
            <a:r>
              <a:rPr lang="en-GB">
                <a:ea typeface="+mn-lt"/>
                <a:cs typeface="+mn-lt"/>
              </a:rPr>
              <a:t>"People who live in London..." </a:t>
            </a:r>
            <a:endParaRPr lang="en-GB"/>
          </a:p>
          <a:p>
            <a:r>
              <a:rPr lang="en-GB">
                <a:ea typeface="+mn-lt"/>
                <a:cs typeface="+mn-lt"/>
              </a:rPr>
              <a:t>"A person with this job..."</a:t>
            </a:r>
          </a:p>
          <a:p>
            <a:r>
              <a:rPr lang="en-GB">
                <a:ea typeface="+mn-lt"/>
                <a:cs typeface="+mn-lt"/>
              </a:rPr>
              <a:t>"People who buy products..."</a:t>
            </a:r>
          </a:p>
          <a:p>
            <a:r>
              <a:rPr lang="en-GB">
                <a:ea typeface="+mn-lt"/>
                <a:cs typeface="+mn-lt"/>
              </a:rPr>
              <a:t>"People affected by the law..."</a:t>
            </a:r>
          </a:p>
          <a:p>
            <a:r>
              <a:rPr lang="en-GB"/>
              <a:t>"People who study this area..."</a:t>
            </a:r>
          </a:p>
        </p:txBody>
      </p:sp>
    </p:spTree>
    <p:extLst>
      <p:ext uri="{BB962C8B-B14F-4D97-AF65-F5344CB8AC3E}">
        <p14:creationId xmlns:p14="http://schemas.microsoft.com/office/powerpoint/2010/main" val="15386509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0E5113-F4C9-7AB0-4EBE-5C0C954F98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8AC8F-F594-356C-4372-3350DAB6D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cs typeface="Aharoni"/>
              </a:rPr>
              <a:t>Think of a </a:t>
            </a:r>
            <a:r>
              <a:rPr lang="en-GB">
                <a:latin typeface="Aharoni"/>
                <a:cs typeface="Aharoni"/>
              </a:rPr>
              <a:t>Precise Academic Alternative</a:t>
            </a:r>
            <a:endParaRPr lang="en-GB">
              <a:latin typeface="Aharon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DC194-AEE7-02DC-2001-3C8841051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971800"/>
            <a:ext cx="10643616" cy="312724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GB">
                <a:ea typeface="+mn-lt"/>
                <a:cs typeface="+mn-lt"/>
              </a:rPr>
              <a:t>"People in the study..." </a:t>
            </a:r>
            <a:r>
              <a:rPr lang="en-GB" b="1">
                <a:ea typeface="+mn-lt"/>
                <a:cs typeface="+mn-lt"/>
              </a:rPr>
              <a:t>Participants / Subjects</a:t>
            </a:r>
            <a:endParaRPr lang="en-US" b="1"/>
          </a:p>
          <a:p>
            <a:r>
              <a:rPr lang="en-GB">
                <a:ea typeface="+mn-lt"/>
                <a:cs typeface="+mn-lt"/>
              </a:rPr>
              <a:t>"The person who answered..." </a:t>
            </a:r>
            <a:r>
              <a:rPr lang="en-GB" b="1">
                <a:ea typeface="+mn-lt"/>
                <a:cs typeface="+mn-lt"/>
              </a:rPr>
              <a:t>Respondents / Interviewees</a:t>
            </a:r>
          </a:p>
          <a:p>
            <a:r>
              <a:rPr lang="en-GB">
                <a:ea typeface="+mn-lt"/>
                <a:cs typeface="+mn-lt"/>
              </a:rPr>
              <a:t>"People who live in London..." </a:t>
            </a:r>
            <a:r>
              <a:rPr lang="en-GB" b="1">
                <a:ea typeface="+mn-lt"/>
                <a:cs typeface="+mn-lt"/>
              </a:rPr>
              <a:t>Londoners / The population of London</a:t>
            </a:r>
            <a:endParaRPr lang="en-GB" b="1"/>
          </a:p>
          <a:p>
            <a:r>
              <a:rPr lang="en-GB">
                <a:ea typeface="+mn-lt"/>
                <a:cs typeface="+mn-lt"/>
              </a:rPr>
              <a:t>"A person with this job..." </a:t>
            </a:r>
            <a:r>
              <a:rPr lang="en-GB" b="1">
                <a:ea typeface="+mn-lt"/>
                <a:cs typeface="+mn-lt"/>
              </a:rPr>
              <a:t>Practitioners</a:t>
            </a:r>
          </a:p>
          <a:p>
            <a:r>
              <a:rPr lang="en-GB">
                <a:ea typeface="+mn-lt"/>
                <a:cs typeface="+mn-lt"/>
              </a:rPr>
              <a:t>"People who buy products..." </a:t>
            </a:r>
            <a:r>
              <a:rPr lang="en-GB" b="1">
                <a:ea typeface="+mn-lt"/>
                <a:cs typeface="+mn-lt"/>
              </a:rPr>
              <a:t>Consumers / End users</a:t>
            </a:r>
          </a:p>
          <a:p>
            <a:r>
              <a:rPr lang="en-GB">
                <a:ea typeface="+mn-lt"/>
                <a:cs typeface="+mn-lt"/>
              </a:rPr>
              <a:t>"People affected by the law..." </a:t>
            </a:r>
            <a:r>
              <a:rPr lang="en-GB" b="1">
                <a:ea typeface="+mn-lt"/>
                <a:cs typeface="+mn-lt"/>
              </a:rPr>
              <a:t>Stakeholders</a:t>
            </a:r>
            <a:r>
              <a:rPr lang="en-GB">
                <a:ea typeface="+mn-lt"/>
                <a:cs typeface="+mn-lt"/>
              </a:rPr>
              <a:t> </a:t>
            </a:r>
            <a:r>
              <a:rPr lang="en-GB" b="1">
                <a:ea typeface="+mn-lt"/>
                <a:cs typeface="+mn-lt"/>
              </a:rPr>
              <a:t>/</a:t>
            </a:r>
            <a:r>
              <a:rPr lang="en-GB">
                <a:ea typeface="+mn-lt"/>
                <a:cs typeface="+mn-lt"/>
              </a:rPr>
              <a:t> </a:t>
            </a:r>
            <a:r>
              <a:rPr lang="en-GB" b="1">
                <a:ea typeface="+mn-lt"/>
                <a:cs typeface="+mn-lt"/>
              </a:rPr>
              <a:t>Citizens</a:t>
            </a:r>
          </a:p>
          <a:p>
            <a:r>
              <a:rPr lang="en-GB"/>
              <a:t>"People who study this area..." </a:t>
            </a:r>
            <a:r>
              <a:rPr lang="en-GB" b="1"/>
              <a:t>Scholars / Academics</a:t>
            </a:r>
          </a:p>
        </p:txBody>
      </p:sp>
    </p:spTree>
    <p:extLst>
      <p:ext uri="{BB962C8B-B14F-4D97-AF65-F5344CB8AC3E}">
        <p14:creationId xmlns:p14="http://schemas.microsoft.com/office/powerpoint/2010/main" val="42307761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613AF9-6B24-B310-DC11-1AD6096BA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579" y="1045744"/>
            <a:ext cx="9144000" cy="1344168"/>
          </a:xfrm>
        </p:spPr>
        <p:txBody>
          <a:bodyPr>
            <a:normAutofit/>
          </a:bodyPr>
          <a:lstStyle/>
          <a:p>
            <a:r>
              <a:rPr lang="en-GB" sz="1800">
                <a:ea typeface="+mj-lt"/>
                <a:cs typeface="+mj-lt"/>
              </a:rPr>
              <a:t>Turn the following negative sentences into positive ones. They contain most of the standard negative constructions used in English. You may find some of the following words useful: </a:t>
            </a:r>
            <a:br>
              <a:rPr lang="en-GB" sz="1800">
                <a:ea typeface="+mj-lt"/>
                <a:cs typeface="+mj-lt"/>
              </a:rPr>
            </a:br>
            <a:r>
              <a:rPr lang="en-GB" sz="1800">
                <a:ea typeface="+mj-lt"/>
                <a:cs typeface="+mj-lt"/>
              </a:rPr>
              <a:t>absent, avoid, constant, contain, fail, ignore, lack, overlook, questionable, resistant.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746994-4660-E994-86C4-F0EEF69A6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578" y="2251874"/>
            <a:ext cx="9144000" cy="4249210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GB">
                <a:ea typeface="+mn-lt"/>
                <a:cs typeface="+mn-lt"/>
              </a:rPr>
              <a:t>1. The experiment did not work.</a:t>
            </a:r>
          </a:p>
          <a:p>
            <a:r>
              <a:rPr lang="en-GB">
                <a:ea typeface="+mn-lt"/>
                <a:cs typeface="+mn-lt"/>
              </a:rPr>
              <a:t>2. No changes were observed in any of the variables tested.</a:t>
            </a:r>
          </a:p>
          <a:p>
            <a:r>
              <a:rPr lang="en-GB">
                <a:ea typeface="+mn-lt"/>
                <a:cs typeface="+mn-lt"/>
              </a:rPr>
              <a:t>3. There is not a piece of evidence supporting this hypothesis.</a:t>
            </a:r>
          </a:p>
          <a:p>
            <a:r>
              <a:rPr lang="en-GB">
                <a:ea typeface="+mn-lt"/>
                <a:cs typeface="+mn-lt"/>
              </a:rPr>
              <a:t>4. The variation was never more than 1%.</a:t>
            </a:r>
          </a:p>
          <a:p>
            <a:r>
              <a:rPr lang="en-GB">
                <a:ea typeface="+mn-lt"/>
                <a:cs typeface="+mn-lt"/>
              </a:rPr>
              <a:t>5. None of the alternative explanations seemed likely.</a:t>
            </a:r>
          </a:p>
          <a:p>
            <a:r>
              <a:rPr lang="en-GB">
                <a:ea typeface="+mn-lt"/>
                <a:cs typeface="+mn-lt"/>
              </a:rPr>
              <a:t>6. Neither the fear of global warming nor the number of fatal accidents influence car drivers.</a:t>
            </a:r>
          </a:p>
          <a:p>
            <a:r>
              <a:rPr lang="en-GB">
                <a:ea typeface="+mn-lt"/>
                <a:cs typeface="+mn-lt"/>
              </a:rPr>
              <a:t>7. Nothing is dangerous about this method. </a:t>
            </a:r>
          </a:p>
          <a:p>
            <a:r>
              <a:rPr lang="en-GB">
                <a:ea typeface="+mn-lt"/>
                <a:cs typeface="+mn-lt"/>
              </a:rPr>
              <a:t>8. No-one noticed the discrepancy between the two sets of data. </a:t>
            </a:r>
          </a:p>
          <a:p>
            <a:r>
              <a:rPr lang="en-GB">
                <a:ea typeface="+mn-lt"/>
                <a:cs typeface="+mn-lt"/>
              </a:rPr>
              <a:t>9. In none of the samples could the desired compound be found. </a:t>
            </a:r>
          </a:p>
          <a:p>
            <a:r>
              <a:rPr lang="en-GB">
                <a:ea typeface="+mn-lt"/>
                <a:cs typeface="+mn-lt"/>
              </a:rPr>
              <a:t>10. No less than eleven substances were present in the mixture.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4034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DD3D9A-1698-B39D-8F7A-32BD2CB4D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579" y="1106537"/>
            <a:ext cx="9144000" cy="4641898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GB">
                <a:ea typeface="+mn-lt"/>
                <a:cs typeface="+mn-lt"/>
              </a:rPr>
              <a:t>1. The experiment failed. </a:t>
            </a:r>
          </a:p>
          <a:p>
            <a:r>
              <a:rPr lang="en-GB">
                <a:ea typeface="+mn-lt"/>
                <a:cs typeface="+mn-lt"/>
              </a:rPr>
              <a:t>2. All variables tested remained constant. </a:t>
            </a:r>
          </a:p>
          <a:p>
            <a:r>
              <a:rPr lang="en-GB">
                <a:ea typeface="+mn-lt"/>
                <a:cs typeface="+mn-lt"/>
              </a:rPr>
              <a:t>3. This hypothesis lacks supporting evidence. </a:t>
            </a:r>
          </a:p>
          <a:p>
            <a:r>
              <a:rPr lang="en-GB">
                <a:ea typeface="+mn-lt"/>
                <a:cs typeface="+mn-lt"/>
              </a:rPr>
              <a:t>4. The variation was always less than 1%. </a:t>
            </a:r>
          </a:p>
          <a:p>
            <a:r>
              <a:rPr lang="en-GB">
                <a:ea typeface="+mn-lt"/>
                <a:cs typeface="+mn-lt"/>
              </a:rPr>
              <a:t>5. All alternative explanations seemed implausible. </a:t>
            </a:r>
          </a:p>
          <a:p>
            <a:r>
              <a:rPr lang="en-GB">
                <a:ea typeface="+mn-lt"/>
                <a:cs typeface="+mn-lt"/>
              </a:rPr>
              <a:t>6. Car drivers ignore both the fear of global warming and the number of fatal accidents. </a:t>
            </a:r>
          </a:p>
          <a:p>
            <a:r>
              <a:rPr lang="en-GB">
                <a:ea typeface="+mn-lt"/>
                <a:cs typeface="+mn-lt"/>
              </a:rPr>
              <a:t>7. This method is safe. </a:t>
            </a:r>
          </a:p>
          <a:p>
            <a:r>
              <a:rPr lang="en-GB">
                <a:ea typeface="+mn-lt"/>
                <a:cs typeface="+mn-lt"/>
              </a:rPr>
              <a:t>8. Everybody overlooked the discrepancy between the two sets of data. </a:t>
            </a:r>
          </a:p>
          <a:p>
            <a:r>
              <a:rPr lang="en-GB">
                <a:ea typeface="+mn-lt"/>
                <a:cs typeface="+mn-lt"/>
              </a:rPr>
              <a:t>9. The desired compound was absent from all the samples. </a:t>
            </a:r>
          </a:p>
          <a:p>
            <a:r>
              <a:rPr lang="en-GB">
                <a:ea typeface="+mn-lt"/>
                <a:cs typeface="+mn-lt"/>
              </a:rPr>
              <a:t>10. The mixture contained at least eleven substances.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3331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CA5028-3CA8-DE9D-D48D-C7A52AE8A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cs typeface="Aharoni"/>
              </a:rPr>
              <a:t>Science translation: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1600F1A-EF68-CBD6-3F07-B3DBEB8CF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>
                <a:ea typeface="+mn-lt"/>
                <a:cs typeface="+mn-lt"/>
              </a:rPr>
              <a:t>Pick a text </a:t>
            </a:r>
            <a:r>
              <a:rPr lang="it-IT" err="1">
                <a:ea typeface="+mn-lt"/>
                <a:cs typeface="+mn-lt"/>
              </a:rPr>
              <a:t>you</a:t>
            </a:r>
            <a:r>
              <a:rPr lang="it-IT">
                <a:ea typeface="+mn-lt"/>
                <a:cs typeface="+mn-lt"/>
              </a:rPr>
              <a:t> </a:t>
            </a:r>
            <a:r>
              <a:rPr lang="it-IT" err="1">
                <a:ea typeface="+mn-lt"/>
                <a:cs typeface="+mn-lt"/>
              </a:rPr>
              <a:t>find</a:t>
            </a:r>
            <a:r>
              <a:rPr lang="it-IT">
                <a:ea typeface="+mn-lt"/>
                <a:cs typeface="+mn-lt"/>
              </a:rPr>
              <a:t> </a:t>
            </a:r>
            <a:r>
              <a:rPr lang="it-IT" err="1">
                <a:ea typeface="+mn-lt"/>
                <a:cs typeface="+mn-lt"/>
              </a:rPr>
              <a:t>interesting</a:t>
            </a:r>
            <a:r>
              <a:rPr lang="it-IT">
                <a:ea typeface="+mn-lt"/>
                <a:cs typeface="+mn-lt"/>
              </a:rPr>
              <a:t> and </a:t>
            </a:r>
            <a:r>
              <a:rPr lang="it-IT" err="1">
                <a:ea typeface="+mn-lt"/>
                <a:cs typeface="+mn-lt"/>
              </a:rPr>
              <a:t>try</a:t>
            </a:r>
            <a:r>
              <a:rPr lang="it-IT">
                <a:ea typeface="+mn-lt"/>
                <a:cs typeface="+mn-lt"/>
              </a:rPr>
              <a:t> to </a:t>
            </a:r>
            <a:r>
              <a:rPr lang="it-IT" err="1">
                <a:ea typeface="+mn-lt"/>
                <a:cs typeface="+mn-lt"/>
              </a:rPr>
              <a:t>translate</a:t>
            </a:r>
            <a:r>
              <a:rPr lang="it-IT">
                <a:ea typeface="+mn-lt"/>
                <a:cs typeface="+mn-lt"/>
              </a:rPr>
              <a:t> </a:t>
            </a:r>
            <a:r>
              <a:rPr lang="it-IT" err="1">
                <a:ea typeface="+mn-lt"/>
                <a:cs typeface="+mn-lt"/>
              </a:rPr>
              <a:t>it</a:t>
            </a:r>
            <a:r>
              <a:rPr lang="it-IT">
                <a:ea typeface="+mn-lt"/>
                <a:cs typeface="+mn-lt"/>
              </a:rPr>
              <a:t> </a:t>
            </a:r>
            <a:r>
              <a:rPr lang="it-IT" err="1">
                <a:ea typeface="+mn-lt"/>
                <a:cs typeface="+mn-lt"/>
              </a:rPr>
              <a:t>into</a:t>
            </a:r>
            <a:r>
              <a:rPr lang="it-IT">
                <a:ea typeface="+mn-lt"/>
                <a:cs typeface="+mn-lt"/>
              </a:rPr>
              <a:t> English</a:t>
            </a:r>
          </a:p>
          <a:p>
            <a:endParaRPr lang="it-IT">
              <a:ea typeface="+mn-lt"/>
              <a:cs typeface="+mn-lt"/>
            </a:endParaRPr>
          </a:p>
          <a:p>
            <a:r>
              <a:rPr lang="it-IT">
                <a:ea typeface="+mn-lt"/>
                <a:cs typeface="+mn-lt"/>
                <a:hlinkClick r:id="rId2"/>
              </a:rPr>
              <a:t>Scientific Texts to </a:t>
            </a:r>
            <a:r>
              <a:rPr lang="it-IT" err="1">
                <a:ea typeface="+mn-lt"/>
                <a:cs typeface="+mn-lt"/>
                <a:hlinkClick r:id="rId2"/>
              </a:rPr>
              <a:t>Translate</a:t>
            </a:r>
            <a:endParaRPr lang="it-IT">
              <a:ea typeface="+mn-lt"/>
              <a:cs typeface="+mn-lt"/>
              <a:hlinkClick r:id="rId2"/>
            </a:endParaRPr>
          </a:p>
          <a:p>
            <a:pPr marL="0" indent="0">
              <a:buNone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556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: Shape 18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8" name="Rectangle 20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2">
            <a:extLst>
              <a:ext uri="{FF2B5EF4-FFF2-40B4-BE49-F238E27FC236}">
                <a16:creationId xmlns:a16="http://schemas.microsoft.com/office/drawing/2014/main" id="{117B5C06-12CC-49EF-A907-08F1B132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0" name="Freeform: Shape 24">
            <a:extLst>
              <a:ext uri="{FF2B5EF4-FFF2-40B4-BE49-F238E27FC236}">
                <a16:creationId xmlns:a16="http://schemas.microsoft.com/office/drawing/2014/main" id="{F37401D6-BDB1-48AE-A98F-2CD05E92E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30000" cy="6105523"/>
          </a:xfrm>
          <a:custGeom>
            <a:avLst/>
            <a:gdLst>
              <a:gd name="connsiteX0" fmla="*/ 0 w 11430000"/>
              <a:gd name="connsiteY0" fmla="*/ 0 h 6105523"/>
              <a:gd name="connsiteX1" fmla="*/ 7267575 w 11430000"/>
              <a:gd name="connsiteY1" fmla="*/ 0 h 6105523"/>
              <a:gd name="connsiteX2" fmla="*/ 7267575 w 11430000"/>
              <a:gd name="connsiteY2" fmla="*/ 762000 h 6105523"/>
              <a:gd name="connsiteX3" fmla="*/ 11430000 w 11430000"/>
              <a:gd name="connsiteY3" fmla="*/ 762000 h 6105523"/>
              <a:gd name="connsiteX4" fmla="*/ 11430000 w 11430000"/>
              <a:gd name="connsiteY4" fmla="*/ 6105523 h 6105523"/>
              <a:gd name="connsiteX5" fmla="*/ 7267575 w 11430000"/>
              <a:gd name="connsiteY5" fmla="*/ 6105523 h 6105523"/>
              <a:gd name="connsiteX6" fmla="*/ 5334000 w 11430000"/>
              <a:gd name="connsiteY6" fmla="*/ 6105523 h 6105523"/>
              <a:gd name="connsiteX7" fmla="*/ 0 w 11430000"/>
              <a:gd name="connsiteY7" fmla="*/ 6105523 h 6105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430000" h="6105523">
                <a:moveTo>
                  <a:pt x="0" y="0"/>
                </a:moveTo>
                <a:lnTo>
                  <a:pt x="7267575" y="0"/>
                </a:lnTo>
                <a:lnTo>
                  <a:pt x="7267575" y="762000"/>
                </a:lnTo>
                <a:lnTo>
                  <a:pt x="11430000" y="762000"/>
                </a:lnTo>
                <a:lnTo>
                  <a:pt x="11430000" y="6105523"/>
                </a:lnTo>
                <a:lnTo>
                  <a:pt x="7267575" y="6105523"/>
                </a:lnTo>
                <a:lnTo>
                  <a:pt x="5334000" y="6105523"/>
                </a:lnTo>
                <a:lnTo>
                  <a:pt x="0" y="6105523"/>
                </a:lnTo>
                <a:close/>
              </a:path>
            </a:pathLst>
          </a:cu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AB0BAC7-6FE0-246C-3B27-08D1DE4CF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773" y="704480"/>
            <a:ext cx="10549707" cy="469960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000">
                <a:cs typeface="Aharoni"/>
              </a:rPr>
              <a:t>MODAL VERBS</a:t>
            </a:r>
            <a:br>
              <a:rPr lang="en-US" sz="6000">
                <a:cs typeface="Aharoni"/>
              </a:rPr>
            </a:br>
            <a:br>
              <a:rPr lang="en-US" sz="6000">
                <a:cs typeface="Aharoni"/>
              </a:rPr>
            </a:br>
            <a:r>
              <a:rPr lang="en-US" sz="3200" b="1">
                <a:solidFill>
                  <a:srgbClr val="333333"/>
                </a:solidFill>
                <a:ea typeface="+mj-lt"/>
                <a:cs typeface="+mj-lt"/>
              </a:rPr>
              <a:t>Rank these functions of modal verbs in terms of frequency in academic writing:</a:t>
            </a:r>
            <a:br>
              <a:rPr lang="en-US" sz="3200" b="1">
                <a:solidFill>
                  <a:srgbClr val="333333"/>
                </a:solidFill>
                <a:ea typeface="+mj-lt"/>
                <a:cs typeface="+mj-lt"/>
              </a:rPr>
            </a:br>
            <a:br>
              <a:rPr lang="en-US" sz="3200" b="1">
                <a:ea typeface="+mj-lt"/>
                <a:cs typeface="+mj-lt"/>
              </a:rPr>
            </a:br>
            <a:r>
              <a:rPr lang="en-US" sz="3200" b="1">
                <a:solidFill>
                  <a:srgbClr val="333333"/>
                </a:solidFill>
                <a:ea typeface="+mj-lt"/>
                <a:cs typeface="+mj-lt"/>
              </a:rPr>
              <a:t>Permission - Ability - Necessity - Logical Possibility</a:t>
            </a:r>
            <a:endParaRPr lang="en-US" sz="3200">
              <a:ea typeface="+mj-lt"/>
              <a:cs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523594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39F351-1528-67FC-A6BD-78B7067A3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cs typeface="Aharoni"/>
              </a:rPr>
              <a:t>Partner discussion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3F137A-2B0F-FBE5-C620-BFCF04085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7904" y="2385647"/>
            <a:ext cx="9144000" cy="371340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1800" b="1">
                <a:ea typeface="+mn-lt"/>
                <a:cs typeface="+mn-lt"/>
              </a:rPr>
              <a:t>What recent discovery do you find most exciting and why?</a:t>
            </a:r>
            <a:endParaRPr lang="en-GB" sz="1800" b="1"/>
          </a:p>
          <a:p>
            <a:r>
              <a:rPr lang="en-GB" sz="1800" b="1">
                <a:ea typeface="+mn-lt"/>
                <a:cs typeface="+mn-lt"/>
              </a:rPr>
              <a:t>Discuss the potential benefits and risks of artificial intelligence.</a:t>
            </a:r>
            <a:endParaRPr lang="en-GB" sz="1800" b="1"/>
          </a:p>
          <a:p>
            <a:r>
              <a:rPr lang="en-GB" sz="1800" b="1">
                <a:ea typeface="+mn-lt"/>
                <a:cs typeface="+mn-lt"/>
              </a:rPr>
              <a:t>How do you think climate change will affect our world in the next 50 years?</a:t>
            </a:r>
            <a:endParaRPr lang="en-GB" sz="1800" b="1"/>
          </a:p>
          <a:p>
            <a:r>
              <a:rPr lang="en-GB" sz="1800" b="1">
                <a:ea typeface="+mn-lt"/>
                <a:cs typeface="+mn-lt"/>
              </a:rPr>
              <a:t>What are the ethical considerations of genetic engineering?</a:t>
            </a:r>
            <a:endParaRPr lang="en-GB" sz="1800" b="1"/>
          </a:p>
          <a:p>
            <a:r>
              <a:rPr lang="en-GB" sz="1800" b="1">
                <a:ea typeface="+mn-lt"/>
                <a:cs typeface="+mn-lt"/>
              </a:rPr>
              <a:t>What role do you think space exploration will play in the future of humanity?</a:t>
            </a:r>
            <a:endParaRPr lang="en-GB" sz="1800" b="1"/>
          </a:p>
          <a:p>
            <a:r>
              <a:rPr lang="en-GB" sz="1800" b="1">
                <a:ea typeface="+mn-lt"/>
                <a:cs typeface="+mn-lt"/>
              </a:rPr>
              <a:t>How can scientific advancements help in addressing global health issues?</a:t>
            </a:r>
            <a:endParaRPr lang="en-GB" sz="1800" b="1"/>
          </a:p>
          <a:p>
            <a:r>
              <a:rPr lang="en-GB" sz="1800" b="1">
                <a:ea typeface="+mn-lt"/>
                <a:cs typeface="+mn-lt"/>
              </a:rPr>
              <a:t>What are the most significant challenges in sustainable energy development?</a:t>
            </a:r>
            <a:endParaRPr lang="en-GB" sz="1800" b="1"/>
          </a:p>
          <a:p>
            <a:r>
              <a:rPr lang="en-GB" sz="1800" b="1">
                <a:ea typeface="+mn-lt"/>
                <a:cs typeface="+mn-lt"/>
              </a:rPr>
              <a:t>What are the potential consequences of not addressing the loss of biodiversity?</a:t>
            </a:r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2136124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B452E1-2343-BB69-AA04-5DDAB7974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>
                <a:cs typeface="Aharoni"/>
              </a:rPr>
              <a:t>Order of frequency</a:t>
            </a: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A62BBA-917A-875B-EB0D-D98912A7C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b="1">
                <a:solidFill>
                  <a:srgbClr val="333333"/>
                </a:solidFill>
                <a:ea typeface="+mn-lt"/>
                <a:cs typeface="+mn-lt"/>
              </a:rPr>
              <a:t>Logical Possibility – Most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n-US" sz="3200" b="1">
                <a:solidFill>
                  <a:srgbClr val="333333"/>
                </a:solidFill>
                <a:ea typeface="+mn-lt"/>
                <a:cs typeface="+mn-lt"/>
              </a:rPr>
              <a:t>Ability - Medium</a:t>
            </a:r>
            <a:endParaRPr lang="it-IT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n-US" sz="3200" b="1">
                <a:solidFill>
                  <a:srgbClr val="333333"/>
                </a:solidFill>
                <a:ea typeface="+mn-lt"/>
                <a:cs typeface="+mn-lt"/>
              </a:rPr>
              <a:t>Necessity - Medium</a:t>
            </a:r>
            <a:endParaRPr lang="it-IT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n-US" sz="3200" b="1">
                <a:solidFill>
                  <a:srgbClr val="333333"/>
                </a:solidFill>
                <a:ea typeface="+mn-lt"/>
                <a:cs typeface="+mn-lt"/>
              </a:rPr>
              <a:t>Permission - Least</a:t>
            </a:r>
          </a:p>
          <a:p>
            <a:endParaRPr lang="en-US" sz="3200" b="1">
              <a:solidFill>
                <a:srgbClr val="333333"/>
              </a:solidFill>
            </a:endParaRPr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0825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199A92-2FDE-F330-800B-B84A636BA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>
                <a:cs typeface="Aharoni"/>
              </a:rPr>
              <a:t>Think of some </a:t>
            </a:r>
            <a:r>
              <a:rPr lang="it-IT" err="1">
                <a:cs typeface="Aharoni"/>
              </a:rPr>
              <a:t>modal</a:t>
            </a:r>
            <a:r>
              <a:rPr lang="it-IT">
                <a:cs typeface="Aharoni"/>
              </a:rPr>
              <a:t> </a:t>
            </a:r>
            <a:r>
              <a:rPr lang="it-IT" err="1">
                <a:cs typeface="Aharoni"/>
              </a:rPr>
              <a:t>verbs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E4B0E6-5517-AE78-8CB1-CF7C06E55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b="1">
                <a:solidFill>
                  <a:srgbClr val="333333"/>
                </a:solidFill>
                <a:latin typeface="Arial"/>
                <a:cs typeface="Arial"/>
              </a:rPr>
              <a:t>Logical Possibility  </a:t>
            </a:r>
            <a:endParaRPr lang="en-US" sz="3200">
              <a:latin typeface="Arial"/>
              <a:cs typeface="Arial"/>
            </a:endParaRPr>
          </a:p>
          <a:p>
            <a:r>
              <a:rPr lang="en-US" sz="3200" b="1">
                <a:solidFill>
                  <a:srgbClr val="333333"/>
                </a:solidFill>
                <a:latin typeface="Arial"/>
                <a:cs typeface="Arial"/>
              </a:rPr>
              <a:t>Ability </a:t>
            </a:r>
            <a:endParaRPr lang="it-IT" sz="3200">
              <a:latin typeface="Arial"/>
              <a:cs typeface="Arial"/>
            </a:endParaRPr>
          </a:p>
          <a:p>
            <a:r>
              <a:rPr lang="en-US" sz="3200" b="1">
                <a:solidFill>
                  <a:srgbClr val="333333"/>
                </a:solidFill>
                <a:latin typeface="Arial"/>
                <a:cs typeface="Arial"/>
              </a:rPr>
              <a:t>Necessity </a:t>
            </a:r>
            <a:endParaRPr lang="it-IT" sz="3200">
              <a:latin typeface="Arial"/>
              <a:cs typeface="Arial"/>
            </a:endParaRPr>
          </a:p>
          <a:p>
            <a:r>
              <a:rPr lang="en-US" sz="3200" b="1">
                <a:solidFill>
                  <a:srgbClr val="333333"/>
                </a:solidFill>
                <a:latin typeface="Arial"/>
                <a:cs typeface="Arial"/>
              </a:rPr>
              <a:t>Permission 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8934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117F37-B128-E04E-4ABA-7DD530204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874" y="854076"/>
            <a:ext cx="10415557" cy="530745"/>
          </a:xfrm>
        </p:spPr>
        <p:txBody>
          <a:bodyPr>
            <a:normAutofit fontScale="90000"/>
          </a:bodyPr>
          <a:lstStyle/>
          <a:p>
            <a:r>
              <a:rPr lang="en-US" sz="3200" b="1">
                <a:solidFill>
                  <a:srgbClr val="333333"/>
                </a:solidFill>
                <a:ea typeface="+mj-lt"/>
                <a:cs typeface="+mj-lt"/>
              </a:rPr>
              <a:t>Logical Possibility - Ability - Necessity - Permission</a:t>
            </a:r>
            <a:endParaRPr lang="it-IT" sz="3200">
              <a:ea typeface="+mj-lt"/>
              <a:cs typeface="+mj-lt"/>
            </a:endParaRPr>
          </a:p>
          <a:p>
            <a:endParaRPr lang="it-IT">
              <a:cs typeface="Aharoni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7FB64C-998F-59C8-C855-ED86A17E2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726" y="1382352"/>
            <a:ext cx="10527754" cy="540857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400" b="1">
                <a:solidFill>
                  <a:srgbClr val="333333"/>
                </a:solidFill>
                <a:ea typeface="+mn-lt"/>
                <a:cs typeface="+mn-lt"/>
              </a:rPr>
              <a:t>May I request a copy of the article that you published in 1999? </a:t>
            </a:r>
          </a:p>
          <a:p>
            <a:r>
              <a:rPr lang="en-GB" sz="2400" b="1">
                <a:solidFill>
                  <a:srgbClr val="333333"/>
                </a:solidFill>
                <a:ea typeface="+mn-lt"/>
                <a:cs typeface="+mn-lt"/>
              </a:rPr>
              <a:t>This may ultimately lead to better outcomes. </a:t>
            </a:r>
          </a:p>
          <a:p>
            <a:r>
              <a:rPr lang="en-GB" sz="2400" b="1">
                <a:solidFill>
                  <a:srgbClr val="333333"/>
                </a:solidFill>
                <a:ea typeface="+mn-lt"/>
                <a:cs typeface="+mn-lt"/>
              </a:rPr>
              <a:t>A closer examination reveals that the subject must be treated with great care.</a:t>
            </a:r>
          </a:p>
          <a:p>
            <a:r>
              <a:rPr lang="en-GB" sz="2400" b="1">
                <a:solidFill>
                  <a:srgbClr val="333333"/>
                </a:solidFill>
                <a:ea typeface="+mn-lt"/>
                <a:cs typeface="+mn-lt"/>
              </a:rPr>
              <a:t>A person who could interpret the results assisted the researcher.</a:t>
            </a:r>
          </a:p>
          <a:p>
            <a:r>
              <a:rPr lang="en-GB" sz="2400" b="1">
                <a:solidFill>
                  <a:srgbClr val="333333"/>
                </a:solidFill>
                <a:ea typeface="+mn-lt"/>
                <a:cs typeface="+mn-lt"/>
              </a:rPr>
              <a:t>Can you elaborate on the significance or contribution of this?</a:t>
            </a:r>
          </a:p>
          <a:p>
            <a:r>
              <a:rPr lang="en-GB" sz="2400" b="1">
                <a:solidFill>
                  <a:srgbClr val="333333"/>
                </a:solidFill>
                <a:ea typeface="+mn-lt"/>
                <a:cs typeface="+mn-lt"/>
              </a:rPr>
              <a:t>Changing these settings could produce more favourable results. </a:t>
            </a:r>
            <a:endParaRPr lang="en-GB" sz="2400" b="1">
              <a:solidFill>
                <a:srgbClr val="333333"/>
              </a:solidFill>
            </a:endParaRPr>
          </a:p>
          <a:p>
            <a:r>
              <a:rPr lang="en-GB" sz="2400" b="1">
                <a:solidFill>
                  <a:srgbClr val="333333"/>
                </a:solidFill>
                <a:ea typeface="+mn-lt"/>
                <a:cs typeface="+mn-lt"/>
              </a:rPr>
              <a:t>Our findings suggest that health care providers should strive to be sensitive to the needs of their patients. </a:t>
            </a:r>
            <a:endParaRPr lang="en-GB" sz="2400" b="1">
              <a:solidFill>
                <a:srgbClr val="333333"/>
              </a:solidFill>
            </a:endParaRPr>
          </a:p>
          <a:p>
            <a:r>
              <a:rPr lang="en-GB" sz="2400" b="1">
                <a:solidFill>
                  <a:srgbClr val="333333"/>
                </a:solidFill>
                <a:ea typeface="+mn-lt"/>
                <a:cs typeface="+mn-lt"/>
              </a:rPr>
              <a:t>These factors might contribute to the success of the project. </a:t>
            </a:r>
          </a:p>
          <a:p>
            <a:r>
              <a:rPr lang="en-GB" sz="2400" b="1">
                <a:solidFill>
                  <a:srgbClr val="333333"/>
                </a:solidFill>
                <a:ea typeface="+mn-lt"/>
                <a:cs typeface="+mn-lt"/>
              </a:rPr>
              <a:t>The literature can be organized by date, author, or argument. </a:t>
            </a:r>
            <a:endParaRPr lang="en-GB" sz="2400" b="1">
              <a:solidFill>
                <a:srgbClr val="333333"/>
              </a:solidFill>
            </a:endParaRPr>
          </a:p>
          <a:p>
            <a:endParaRPr lang="it-IT" sz="1100">
              <a:solidFill>
                <a:srgbClr val="333333"/>
              </a:solidFill>
            </a:endParaRPr>
          </a:p>
          <a:p>
            <a:endParaRPr lang="it-IT" sz="1100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512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117F37-B128-E04E-4ABA-7DD530204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874" y="854076"/>
            <a:ext cx="10415557" cy="530745"/>
          </a:xfrm>
        </p:spPr>
        <p:txBody>
          <a:bodyPr>
            <a:normAutofit fontScale="90000"/>
          </a:bodyPr>
          <a:lstStyle/>
          <a:p>
            <a:r>
              <a:rPr lang="en-US" sz="3200" b="1">
                <a:solidFill>
                  <a:srgbClr val="333333"/>
                </a:solidFill>
                <a:ea typeface="+mj-lt"/>
                <a:cs typeface="+mj-lt"/>
              </a:rPr>
              <a:t>Logical Possibility - Ability - Necessity - Permission</a:t>
            </a:r>
            <a:endParaRPr lang="it-IT" sz="3200">
              <a:ea typeface="+mj-lt"/>
              <a:cs typeface="+mj-lt"/>
            </a:endParaRPr>
          </a:p>
          <a:p>
            <a:endParaRPr lang="it-IT">
              <a:cs typeface="Aharoni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7FB64C-998F-59C8-C855-ED86A17E2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726" y="1382352"/>
            <a:ext cx="10527754" cy="540857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400" b="1">
                <a:solidFill>
                  <a:srgbClr val="333333"/>
                </a:solidFill>
                <a:ea typeface="+mn-lt"/>
                <a:cs typeface="+mn-lt"/>
              </a:rPr>
              <a:t>May I request a copy of the article that you published in 1999? -P </a:t>
            </a:r>
          </a:p>
          <a:p>
            <a:r>
              <a:rPr lang="en-GB" sz="2400" b="1">
                <a:solidFill>
                  <a:srgbClr val="333333"/>
                </a:solidFill>
                <a:ea typeface="+mn-lt"/>
                <a:cs typeface="+mn-lt"/>
              </a:rPr>
              <a:t>This may ultimately lead to better outcomes. -LP</a:t>
            </a:r>
          </a:p>
          <a:p>
            <a:r>
              <a:rPr lang="en-GB" sz="2400" b="1">
                <a:solidFill>
                  <a:srgbClr val="333333"/>
                </a:solidFill>
                <a:ea typeface="+mn-lt"/>
                <a:cs typeface="+mn-lt"/>
              </a:rPr>
              <a:t>A closer examination reveals that the subject must be treated with great care. -N</a:t>
            </a:r>
          </a:p>
          <a:p>
            <a:r>
              <a:rPr lang="en-GB" sz="2400" b="1">
                <a:solidFill>
                  <a:srgbClr val="333333"/>
                </a:solidFill>
                <a:ea typeface="+mn-lt"/>
                <a:cs typeface="+mn-lt"/>
              </a:rPr>
              <a:t>A person who could interpret the results assisted the researcher. -A</a:t>
            </a:r>
          </a:p>
          <a:p>
            <a:r>
              <a:rPr lang="en-GB" sz="2400" b="1">
                <a:solidFill>
                  <a:srgbClr val="333333"/>
                </a:solidFill>
                <a:ea typeface="+mn-lt"/>
                <a:cs typeface="+mn-lt"/>
              </a:rPr>
              <a:t>Can you elaborate on the significance or contribution of this? -P</a:t>
            </a:r>
          </a:p>
          <a:p>
            <a:r>
              <a:rPr lang="en-GB" sz="2400" b="1">
                <a:solidFill>
                  <a:srgbClr val="333333"/>
                </a:solidFill>
                <a:ea typeface="+mn-lt"/>
                <a:cs typeface="+mn-lt"/>
              </a:rPr>
              <a:t>Changing these settings could produce more favourable results. -LP</a:t>
            </a:r>
            <a:endParaRPr lang="en-GB" sz="2400" b="1">
              <a:solidFill>
                <a:srgbClr val="333333"/>
              </a:solidFill>
            </a:endParaRPr>
          </a:p>
          <a:p>
            <a:r>
              <a:rPr lang="en-GB" sz="2400" b="1">
                <a:solidFill>
                  <a:srgbClr val="333333"/>
                </a:solidFill>
                <a:ea typeface="+mn-lt"/>
                <a:cs typeface="+mn-lt"/>
              </a:rPr>
              <a:t>Our findings suggest that health care providers should strive to be sensitive to the needs of their patients. -N</a:t>
            </a:r>
            <a:endParaRPr lang="en-GB" sz="2400" b="1">
              <a:solidFill>
                <a:srgbClr val="333333"/>
              </a:solidFill>
            </a:endParaRPr>
          </a:p>
          <a:p>
            <a:r>
              <a:rPr lang="en-GB" sz="2400" b="1">
                <a:solidFill>
                  <a:srgbClr val="333333"/>
                </a:solidFill>
                <a:ea typeface="+mn-lt"/>
                <a:cs typeface="+mn-lt"/>
              </a:rPr>
              <a:t>These factors might contribute to the success of the project. -LP</a:t>
            </a:r>
          </a:p>
          <a:p>
            <a:r>
              <a:rPr lang="en-GB" sz="2400" b="1">
                <a:solidFill>
                  <a:srgbClr val="333333"/>
                </a:solidFill>
                <a:ea typeface="+mn-lt"/>
                <a:cs typeface="+mn-lt"/>
              </a:rPr>
              <a:t>The literature can be organized by date, author, or argument. -A</a:t>
            </a:r>
            <a:endParaRPr lang="en-GB" sz="2400" b="1">
              <a:solidFill>
                <a:srgbClr val="333333"/>
              </a:solidFill>
            </a:endParaRPr>
          </a:p>
          <a:p>
            <a:endParaRPr lang="en-GB" sz="1100">
              <a:solidFill>
                <a:srgbClr val="333333"/>
              </a:solidFill>
            </a:endParaRPr>
          </a:p>
          <a:p>
            <a:endParaRPr lang="it-IT" sz="1100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43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1777C4-7965-6789-5577-E8E3A3B88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>
                <a:cs typeface="Aharoni"/>
              </a:rPr>
              <a:t>Put the following </a:t>
            </a:r>
            <a:r>
              <a:rPr lang="it-IT" err="1">
                <a:cs typeface="Aharoni"/>
              </a:rPr>
              <a:t>modals</a:t>
            </a:r>
            <a:r>
              <a:rPr lang="it-IT">
                <a:cs typeface="Aharoni"/>
              </a:rPr>
              <a:t> of </a:t>
            </a:r>
            <a:r>
              <a:rPr lang="it-IT" err="1">
                <a:cs typeface="Aharoni"/>
              </a:rPr>
              <a:t>possibility</a:t>
            </a:r>
            <a:r>
              <a:rPr lang="it-IT">
                <a:cs typeface="Aharoni"/>
              </a:rPr>
              <a:t> in </a:t>
            </a:r>
            <a:r>
              <a:rPr lang="it-IT" err="1">
                <a:cs typeface="Aharoni"/>
              </a:rPr>
              <a:t>order</a:t>
            </a:r>
            <a:r>
              <a:rPr lang="it-IT">
                <a:cs typeface="Aharoni"/>
              </a:rPr>
              <a:t> from </a:t>
            </a:r>
            <a:r>
              <a:rPr lang="it-IT" err="1">
                <a:cs typeface="Aharoni"/>
              </a:rPr>
              <a:t>most</a:t>
            </a:r>
            <a:r>
              <a:rPr lang="it-IT">
                <a:cs typeface="Aharoni"/>
              </a:rPr>
              <a:t> to </a:t>
            </a:r>
            <a:r>
              <a:rPr lang="it-IT" err="1">
                <a:cs typeface="Aharoni"/>
              </a:rPr>
              <a:t>least</a:t>
            </a:r>
            <a:r>
              <a:rPr lang="it-IT">
                <a:cs typeface="Aharoni"/>
              </a:rPr>
              <a:t> </a:t>
            </a:r>
            <a:r>
              <a:rPr lang="it-IT" err="1">
                <a:cs typeface="Aharoni"/>
              </a:rPr>
              <a:t>possible</a:t>
            </a:r>
            <a:endParaRPr lang="it-IT" err="1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D4A0A4-2AB7-F096-E872-9E66C250C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3376" y="2971800"/>
            <a:ext cx="2524418" cy="312724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3200">
                <a:solidFill>
                  <a:srgbClr val="333333"/>
                </a:solidFill>
                <a:latin typeface="Arial"/>
                <a:cs typeface="Arial"/>
              </a:rPr>
              <a:t>must</a:t>
            </a:r>
            <a:endParaRPr lang="en-GB" sz="3200">
              <a:latin typeface="Arial"/>
              <a:cs typeface="Arial"/>
            </a:endParaRPr>
          </a:p>
          <a:p>
            <a:r>
              <a:rPr lang="en-GB" sz="3200">
                <a:solidFill>
                  <a:srgbClr val="333333"/>
                </a:solidFill>
                <a:latin typeface="Arial"/>
                <a:cs typeface="Arial"/>
              </a:rPr>
              <a:t>can</a:t>
            </a:r>
          </a:p>
          <a:p>
            <a:r>
              <a:rPr lang="en-GB" sz="3200">
                <a:solidFill>
                  <a:srgbClr val="333333"/>
                </a:solidFill>
                <a:latin typeface="Arial"/>
                <a:cs typeface="Arial"/>
              </a:rPr>
              <a:t>might</a:t>
            </a:r>
          </a:p>
          <a:p>
            <a:r>
              <a:rPr lang="en-GB" sz="3200">
                <a:solidFill>
                  <a:srgbClr val="333333"/>
                </a:solidFill>
                <a:latin typeface="Arial"/>
                <a:cs typeface="Arial"/>
              </a:rPr>
              <a:t>may</a:t>
            </a:r>
          </a:p>
          <a:p>
            <a:endParaRPr lang="en-GB" sz="2000">
              <a:solidFill>
                <a:srgbClr val="333333"/>
              </a:solidFill>
              <a:latin typeface="Arial"/>
              <a:cs typeface="Arial"/>
            </a:endParaRPr>
          </a:p>
          <a:p>
            <a:endParaRPr lang="en-GB" sz="3200">
              <a:solidFill>
                <a:srgbClr val="333333"/>
              </a:solidFill>
              <a:latin typeface="Arial"/>
              <a:cs typeface="Arial"/>
            </a:endParaRPr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7FCBBFC9-B05D-DA2A-57C3-29DED9A0A71C}"/>
              </a:ext>
            </a:extLst>
          </p:cNvPr>
          <p:cNvSpPr txBox="1">
            <a:spLocks/>
          </p:cNvSpPr>
          <p:nvPr/>
        </p:nvSpPr>
        <p:spPr>
          <a:xfrm>
            <a:off x="7467113" y="2969930"/>
            <a:ext cx="2524418" cy="31272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65760" indent="-365760" algn="l" defTabSz="914400" rtl="0" eaLnBrk="1" latinLnBrk="0" hangingPunct="1">
              <a:lnSpc>
                <a:spcPct val="105000"/>
              </a:lnSpc>
              <a:spcBef>
                <a:spcPts val="9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5760" indent="0" algn="l" defTabSz="914400" rtl="0" eaLnBrk="1" latinLnBrk="0" hangingPunct="1">
              <a:lnSpc>
                <a:spcPct val="105000"/>
              </a:lnSpc>
              <a:spcBef>
                <a:spcPts val="9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40080" indent="-274320" algn="l" defTabSz="914400" rtl="0" eaLnBrk="1" latinLnBrk="0" hangingPunct="1">
              <a:lnSpc>
                <a:spcPct val="105000"/>
              </a:lnSpc>
              <a:spcBef>
                <a:spcPts val="6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40080" indent="0" algn="l" defTabSz="914400" rtl="0" eaLnBrk="1" latinLnBrk="0" hangingPunct="1">
              <a:lnSpc>
                <a:spcPct val="105000"/>
              </a:lnSpc>
              <a:spcBef>
                <a:spcPts val="600"/>
              </a:spcBef>
              <a:buFontTx/>
              <a:buNone/>
              <a:defRPr sz="1800" i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86968" indent="-274320" algn="l" defTabSz="914400" rtl="0" eaLnBrk="1" latinLnBrk="0" hangingPunct="1">
              <a:lnSpc>
                <a:spcPct val="105000"/>
              </a:lnSpc>
              <a:spcBef>
                <a:spcPts val="6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>
                <a:solidFill>
                  <a:srgbClr val="333333"/>
                </a:solidFill>
                <a:latin typeface="Arial"/>
                <a:cs typeface="Arial"/>
              </a:rPr>
              <a:t>will</a:t>
            </a:r>
            <a:endParaRPr lang="it-IT" sz="3200"/>
          </a:p>
          <a:p>
            <a:r>
              <a:rPr lang="en-GB" sz="3200">
                <a:solidFill>
                  <a:srgbClr val="333333"/>
                </a:solidFill>
                <a:latin typeface="Arial"/>
                <a:cs typeface="Arial"/>
              </a:rPr>
              <a:t>could</a:t>
            </a:r>
            <a:endParaRPr lang="en-GB" sz="320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3200">
                <a:solidFill>
                  <a:srgbClr val="333333"/>
                </a:solidFill>
                <a:latin typeface="Arial"/>
                <a:cs typeface="Arial"/>
              </a:rPr>
              <a:t>would</a:t>
            </a:r>
            <a:endParaRPr lang="en-GB" sz="3200">
              <a:latin typeface="Arial"/>
              <a:cs typeface="Arial"/>
            </a:endParaRPr>
          </a:p>
          <a:p>
            <a:r>
              <a:rPr lang="en-GB" sz="3200">
                <a:solidFill>
                  <a:srgbClr val="333333"/>
                </a:solidFill>
                <a:latin typeface="Arial"/>
                <a:cs typeface="Arial"/>
              </a:rPr>
              <a:t>should</a:t>
            </a:r>
            <a:endParaRPr lang="en-GB" sz="3200">
              <a:latin typeface="Arial"/>
              <a:cs typeface="Arial"/>
            </a:endParaRPr>
          </a:p>
          <a:p>
            <a:endParaRPr lang="en-GB" sz="3200">
              <a:solidFill>
                <a:srgbClr val="333333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7949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CDC9DE-66DD-0325-11C1-F52BBE06D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7904" y="1064463"/>
            <a:ext cx="4422405" cy="503458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3200">
                <a:solidFill>
                  <a:srgbClr val="333333"/>
                </a:solidFill>
                <a:ea typeface="+mn-lt"/>
                <a:cs typeface="+mn-lt"/>
              </a:rPr>
              <a:t>must</a:t>
            </a:r>
          </a:p>
          <a:p>
            <a:r>
              <a:rPr lang="en-GB" sz="3200">
                <a:solidFill>
                  <a:srgbClr val="333333"/>
                </a:solidFill>
                <a:ea typeface="+mn-lt"/>
                <a:cs typeface="+mn-lt"/>
              </a:rPr>
              <a:t>will</a:t>
            </a:r>
          </a:p>
          <a:p>
            <a:r>
              <a:rPr lang="en-GB" sz="3200">
                <a:solidFill>
                  <a:srgbClr val="333333"/>
                </a:solidFill>
              </a:rPr>
              <a:t>would</a:t>
            </a:r>
          </a:p>
          <a:p>
            <a:r>
              <a:rPr lang="en-GB" sz="3200">
                <a:solidFill>
                  <a:srgbClr val="333333"/>
                </a:solidFill>
                <a:ea typeface="+mn-lt"/>
                <a:cs typeface="+mn-lt"/>
              </a:rPr>
              <a:t>should</a:t>
            </a:r>
            <a:endParaRPr lang="en-GB" sz="3200"/>
          </a:p>
          <a:p>
            <a:r>
              <a:rPr lang="en-GB" sz="3200">
                <a:solidFill>
                  <a:srgbClr val="333333"/>
                </a:solidFill>
                <a:ea typeface="+mn-lt"/>
                <a:cs typeface="+mn-lt"/>
              </a:rPr>
              <a:t>can</a:t>
            </a:r>
            <a:endParaRPr lang="en-GB" sz="3200"/>
          </a:p>
          <a:p>
            <a:r>
              <a:rPr lang="en-GB" sz="3200">
                <a:solidFill>
                  <a:srgbClr val="333333"/>
                </a:solidFill>
                <a:ea typeface="+mn-lt"/>
                <a:cs typeface="+mn-lt"/>
              </a:rPr>
              <a:t>may</a:t>
            </a:r>
          </a:p>
          <a:p>
            <a:r>
              <a:rPr lang="en-GB" sz="3200">
                <a:solidFill>
                  <a:srgbClr val="333333"/>
                </a:solidFill>
                <a:ea typeface="+mn-lt"/>
                <a:cs typeface="+mn-lt"/>
              </a:rPr>
              <a:t>could</a:t>
            </a:r>
            <a:endParaRPr lang="en-GB" sz="3200"/>
          </a:p>
          <a:p>
            <a:r>
              <a:rPr lang="en-GB" sz="3200">
                <a:solidFill>
                  <a:srgbClr val="333333"/>
                </a:solidFill>
                <a:ea typeface="+mn-lt"/>
                <a:cs typeface="+mn-lt"/>
              </a:rPr>
              <a:t>might</a:t>
            </a:r>
            <a:endParaRPr lang="en-GB" sz="3200"/>
          </a:p>
          <a:p>
            <a:endParaRPr lang="it-IT"/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B855ACD8-C412-8C70-929C-73DC42D56C16}"/>
              </a:ext>
            </a:extLst>
          </p:cNvPr>
          <p:cNvSpPr txBox="1">
            <a:spLocks/>
          </p:cNvSpPr>
          <p:nvPr/>
        </p:nvSpPr>
        <p:spPr>
          <a:xfrm>
            <a:off x="6097384" y="1062593"/>
            <a:ext cx="4422405" cy="503458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65760" indent="-365760" algn="l" defTabSz="914400" rtl="0" eaLnBrk="1" latinLnBrk="0" hangingPunct="1">
              <a:lnSpc>
                <a:spcPct val="105000"/>
              </a:lnSpc>
              <a:spcBef>
                <a:spcPts val="9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5760" indent="0" algn="l" defTabSz="914400" rtl="0" eaLnBrk="1" latinLnBrk="0" hangingPunct="1">
              <a:lnSpc>
                <a:spcPct val="105000"/>
              </a:lnSpc>
              <a:spcBef>
                <a:spcPts val="9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40080" indent="-274320" algn="l" defTabSz="914400" rtl="0" eaLnBrk="1" latinLnBrk="0" hangingPunct="1">
              <a:lnSpc>
                <a:spcPct val="105000"/>
              </a:lnSpc>
              <a:spcBef>
                <a:spcPts val="6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40080" indent="0" algn="l" defTabSz="914400" rtl="0" eaLnBrk="1" latinLnBrk="0" hangingPunct="1">
              <a:lnSpc>
                <a:spcPct val="105000"/>
              </a:lnSpc>
              <a:spcBef>
                <a:spcPts val="600"/>
              </a:spcBef>
              <a:buFontTx/>
              <a:buNone/>
              <a:defRPr sz="1800" i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86968" indent="-274320" algn="l" defTabSz="914400" rtl="0" eaLnBrk="1" latinLnBrk="0" hangingPunct="1">
              <a:lnSpc>
                <a:spcPct val="105000"/>
              </a:lnSpc>
              <a:spcBef>
                <a:spcPts val="6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>
                <a:solidFill>
                  <a:srgbClr val="333333"/>
                </a:solidFill>
                <a:ea typeface="+mn-lt"/>
                <a:cs typeface="+mn-lt"/>
              </a:rPr>
              <a:t>This use of modals hedges, or weakens, the certainty of a sentence. The stronger the modal, the stronger the possibility. </a:t>
            </a:r>
            <a:endParaRPr lang="en-GB" sz="20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n-GB" sz="2000">
                <a:solidFill>
                  <a:srgbClr val="333333"/>
                </a:solidFill>
                <a:ea typeface="+mn-lt"/>
                <a:cs typeface="+mn-lt"/>
              </a:rPr>
              <a:t>Strongest logical possibility = most probable (but still not guaranteed)</a:t>
            </a:r>
            <a:endParaRPr lang="en-GB" sz="2000"/>
          </a:p>
          <a:p>
            <a:r>
              <a:rPr lang="en-GB" sz="2000">
                <a:solidFill>
                  <a:srgbClr val="333333"/>
                </a:solidFill>
              </a:rPr>
              <a:t>"might" is very weak and shows a lack of confidence or commitment </a:t>
            </a:r>
          </a:p>
          <a:p>
            <a:endParaRPr lang="en-GB" sz="1800">
              <a:solidFill>
                <a:srgbClr val="333333"/>
              </a:solidFill>
            </a:endParaRPr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6266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2C93B4-2870-74DD-C06C-0F1BE0116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err="1">
                <a:cs typeface="Aharoni"/>
              </a:rPr>
              <a:t>What</a:t>
            </a:r>
            <a:r>
              <a:rPr lang="it-IT">
                <a:cs typeface="Aharoni"/>
              </a:rPr>
              <a:t> </a:t>
            </a:r>
            <a:r>
              <a:rPr lang="it-IT" err="1">
                <a:cs typeface="Aharoni"/>
              </a:rPr>
              <a:t>is</a:t>
            </a:r>
            <a:r>
              <a:rPr lang="it-IT">
                <a:cs typeface="Aharoni"/>
              </a:rPr>
              <a:t> the negative / opposite of "must"?</a:t>
            </a: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0D0332-3E94-E3BD-F153-F9294949D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229040"/>
      </p:ext>
    </p:extLst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Prismatic">
      <a:dk1>
        <a:sysClr val="windowText" lastClr="000000"/>
      </a:dk1>
      <a:lt1>
        <a:sysClr val="window" lastClr="FFFFFF"/>
      </a:lt1>
      <a:dk2>
        <a:srgbClr val="131523"/>
      </a:dk2>
      <a:lt2>
        <a:srgbClr val="E7E6E6"/>
      </a:lt2>
      <a:accent1>
        <a:srgbClr val="42B3BD"/>
      </a:accent1>
      <a:accent2>
        <a:srgbClr val="51B851"/>
      </a:accent2>
      <a:accent3>
        <a:srgbClr val="B5A603"/>
      </a:accent3>
      <a:accent4>
        <a:srgbClr val="F58505"/>
      </a:accent4>
      <a:accent5>
        <a:srgbClr val="FA2481"/>
      </a:accent5>
      <a:accent6>
        <a:srgbClr val="9CA2AB"/>
      </a:accent6>
      <a:hlink>
        <a:srgbClr val="FA2481"/>
      </a:hlink>
      <a:folHlink>
        <a:srgbClr val="57618E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1029</Words>
  <Application>Microsoft Macintosh PowerPoint</Application>
  <PresentationFormat>Widescreen</PresentationFormat>
  <Paragraphs>115</Paragraphs>
  <Slides>20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Aharoni</vt:lpstr>
      <vt:lpstr>Arial</vt:lpstr>
      <vt:lpstr>Avenir Next LT Pro</vt:lpstr>
      <vt:lpstr>PrismaticVTI</vt:lpstr>
      <vt:lpstr>Academic English Workshop </vt:lpstr>
      <vt:lpstr>MODAL VERBS  Rank these functions of modal verbs in terms of frequency in academic writing:  Permission - Ability - Necessity - Logical Possibility</vt:lpstr>
      <vt:lpstr>Order of frequency</vt:lpstr>
      <vt:lpstr>Think of some modal verbs</vt:lpstr>
      <vt:lpstr>Logical Possibility - Ability - Necessity - Permission </vt:lpstr>
      <vt:lpstr>Logical Possibility - Ability - Necessity - Permission </vt:lpstr>
      <vt:lpstr>Put the following modals of possibility in order from most to least possible</vt:lpstr>
      <vt:lpstr>PowerPoint Presentation</vt:lpstr>
      <vt:lpstr>What is the negative / opposite of "must"?</vt:lpstr>
      <vt:lpstr>Now write 4 of your own sentences (relating to your field or own research) using some modal verbs</vt:lpstr>
      <vt:lpstr>Take the test</vt:lpstr>
      <vt:lpstr>Being precise</vt:lpstr>
      <vt:lpstr>Answers:</vt:lpstr>
      <vt:lpstr>PERSON – PEOPLE </vt:lpstr>
      <vt:lpstr>Think of a Precise Academic Alternative</vt:lpstr>
      <vt:lpstr>Think of a Precise Academic Alternative</vt:lpstr>
      <vt:lpstr>Turn the following negative sentences into positive ones. They contain most of the standard negative constructions used in English. You may find some of the following words useful:  absent, avoid, constant, contain, fail, ignore, lack, overlook, questionable, resistant.</vt:lpstr>
      <vt:lpstr>PowerPoint Presentation</vt:lpstr>
      <vt:lpstr>Science translation:</vt:lpstr>
      <vt:lpstr>Partner 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/>
  <cp:lastModifiedBy>Sam Atkinson</cp:lastModifiedBy>
  <cp:revision>3</cp:revision>
  <dcterms:created xsi:type="dcterms:W3CDTF">2024-05-18T11:48:30Z</dcterms:created>
  <dcterms:modified xsi:type="dcterms:W3CDTF">2026-03-23T13:44:14Z</dcterms:modified>
</cp:coreProperties>
</file>