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646" r:id="rId4"/>
    <p:sldId id="517" r:id="rId5"/>
    <p:sldId id="609" r:id="rId6"/>
    <p:sldId id="595" r:id="rId7"/>
    <p:sldId id="648" r:id="rId8"/>
    <p:sldId id="649" r:id="rId9"/>
    <p:sldId id="650" r:id="rId10"/>
    <p:sldId id="651" r:id="rId11"/>
    <p:sldId id="652" r:id="rId12"/>
    <p:sldId id="653" r:id="rId13"/>
    <p:sldId id="647" r:id="rId14"/>
    <p:sldId id="616" r:id="rId15"/>
    <p:sldId id="458" r:id="rId16"/>
    <p:sldId id="654" r:id="rId17"/>
    <p:sldId id="655" r:id="rId18"/>
    <p:sldId id="656" r:id="rId19"/>
    <p:sldId id="657" r:id="rId20"/>
    <p:sldId id="658" r:id="rId21"/>
    <p:sldId id="659" r:id="rId22"/>
    <p:sldId id="542" r:id="rId23"/>
    <p:sldId id="679" r:id="rId24"/>
    <p:sldId id="661" r:id="rId25"/>
    <p:sldId id="662" r:id="rId26"/>
    <p:sldId id="714" r:id="rId27"/>
    <p:sldId id="663" r:id="rId28"/>
    <p:sldId id="683" r:id="rId29"/>
    <p:sldId id="681" r:id="rId30"/>
    <p:sldId id="682" r:id="rId31"/>
    <p:sldId id="680" r:id="rId32"/>
    <p:sldId id="664" r:id="rId33"/>
    <p:sldId id="684" r:id="rId34"/>
    <p:sldId id="685" r:id="rId35"/>
    <p:sldId id="687" r:id="rId36"/>
    <p:sldId id="689" r:id="rId37"/>
    <p:sldId id="665" r:id="rId38"/>
    <p:sldId id="715" r:id="rId39"/>
    <p:sldId id="688" r:id="rId40"/>
    <p:sldId id="690" r:id="rId41"/>
    <p:sldId id="691" r:id="rId42"/>
    <p:sldId id="692" r:id="rId43"/>
    <p:sldId id="693" r:id="rId44"/>
    <p:sldId id="666" r:id="rId45"/>
    <p:sldId id="712" r:id="rId46"/>
    <p:sldId id="694" r:id="rId47"/>
    <p:sldId id="727" r:id="rId48"/>
    <p:sldId id="695" r:id="rId49"/>
    <p:sldId id="696" r:id="rId50"/>
    <p:sldId id="667" r:id="rId51"/>
    <p:sldId id="668" r:id="rId52"/>
    <p:sldId id="713" r:id="rId53"/>
    <p:sldId id="718" r:id="rId54"/>
    <p:sldId id="719" r:id="rId55"/>
    <p:sldId id="669" r:id="rId56"/>
    <p:sldId id="670" r:id="rId57"/>
    <p:sldId id="702" r:id="rId58"/>
    <p:sldId id="671" r:id="rId59"/>
    <p:sldId id="720" r:id="rId60"/>
    <p:sldId id="721" r:id="rId61"/>
    <p:sldId id="722" r:id="rId62"/>
    <p:sldId id="723" r:id="rId63"/>
    <p:sldId id="703" r:id="rId64"/>
    <p:sldId id="704" r:id="rId65"/>
    <p:sldId id="717" r:id="rId66"/>
    <p:sldId id="724" r:id="rId67"/>
    <p:sldId id="716" r:id="rId68"/>
    <p:sldId id="676" r:id="rId69"/>
    <p:sldId id="677" r:id="rId70"/>
    <p:sldId id="725" r:id="rId71"/>
    <p:sldId id="726" r:id="rId72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73"/>
      <p:bold r:id="rId74"/>
      <p:italic r:id="rId75"/>
      <p:boldItalic r:id="rId76"/>
    </p:embeddedFont>
    <p:embeddedFont>
      <p:font typeface="Segoe UI Semilight" panose="020B0402040204020203" pitchFamily="34" charset="0"/>
      <p:regular r:id="rId77"/>
      <p:italic r:id="rId78"/>
    </p:embeddedFont>
    <p:embeddedFont>
      <p:font typeface="Swis721 Cn BT" panose="020B0506020202030204" pitchFamily="34" charset="0"/>
      <p:regular r:id="rId79"/>
      <p:bold r:id="rId80"/>
      <p:italic r:id="rId81"/>
      <p:boldItalic r:id="rId8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1277AA"/>
    <a:srgbClr val="A2A2A2"/>
    <a:srgbClr val="F4FBFE"/>
    <a:srgbClr val="E0F3FC"/>
    <a:srgbClr val="1485BE"/>
    <a:srgbClr val="008080"/>
    <a:srgbClr val="FF6600"/>
    <a:srgbClr val="00999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973" y="-6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8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E49558-9314-47E5-8C0A-88B7AB1FA499}" type="doc">
      <dgm:prSet loTypeId="urn:microsoft.com/office/officeart/2005/8/layout/vList5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it-IT"/>
        </a:p>
      </dgm:t>
    </dgm:pt>
    <dgm:pt modelId="{D51C04C2-4DEC-4C13-9C25-6256CC27E5B2}">
      <dgm:prSet phldrT="[Testo]" custT="1"/>
      <dgm:spPr>
        <a:solidFill>
          <a:schemeClr val="bg1"/>
        </a:solidFill>
        <a:ln>
          <a:solidFill>
            <a:srgbClr val="1277AA"/>
          </a:solidFill>
        </a:ln>
      </dgm:spPr>
      <dgm:t>
        <a:bodyPr vert="horz" lIns="91440" tIns="108000" rIns="91440" bIns="108000" rtlCol="0" anchor="ctr"/>
        <a:lstStyle/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0" baseline="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 </a:t>
          </a:r>
        </a:p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0" baseline="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PRIMARI</a:t>
          </a:r>
        </a:p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0" baseline="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O FONDAMENTALI</a:t>
          </a:r>
        </a:p>
      </dgm:t>
    </dgm:pt>
    <dgm:pt modelId="{D2C75213-15B0-4321-9236-470C1EB28044}" type="parTrans" cxnId="{7E5DEB92-8DA8-4BE8-9FC5-AFDDE657CCA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8E292A42-CDDE-4096-9EE6-E3F7ECB553F0}" type="sibTrans" cxnId="{7E5DEB92-8DA8-4BE8-9FC5-AFDDE657CCA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4E173E9B-4C79-48BD-AF21-0341C04EE773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ventilazione</a:t>
          </a:r>
        </a:p>
      </dgm:t>
    </dgm:pt>
    <dgm:pt modelId="{A2FAA7A7-9345-438C-ACA8-51DA261AD34E}" type="parTrans" cxnId="{9D25792B-27FB-4051-A2A8-F5B88E91DEA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E2693C27-142F-4127-BC87-0AF2D506868B}" type="sibTrans" cxnId="{9D25792B-27FB-4051-A2A8-F5B88E91DEA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63C9FD41-5C51-4822-9DA9-1EDC37ECC5DE}">
      <dgm:prSet phldrT="[Testo]" custT="1"/>
      <dgm:spPr>
        <a:solidFill>
          <a:schemeClr val="bg1"/>
        </a:solidFill>
        <a:ln>
          <a:solidFill>
            <a:srgbClr val="1277AA"/>
          </a:solidFill>
        </a:ln>
      </dgm:spPr>
      <dgm:t>
        <a:bodyPr vert="horz" lIns="91440" tIns="108000" rIns="91440" bIns="108000" rtlCol="0" anchor="ctr"/>
        <a:lstStyle/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120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</a:t>
          </a:r>
        </a:p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120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ACCESSORI</a:t>
          </a:r>
        </a:p>
      </dgm:t>
    </dgm:pt>
    <dgm:pt modelId="{4250A6EA-58EA-45E3-93B0-0F918CA6DB7D}" type="parTrans" cxnId="{6B98941E-6F87-4255-B97E-6559A04C581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A9D0C2A3-EB2E-4A80-8407-B8DAF74C6FB5}" type="sibTrans" cxnId="{6B98941E-6F87-4255-B97E-6559A04C581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53D62AD6-6E13-41DD-B8F7-11892D3F2E4C}">
      <dgm:prSet phldrT="[Testo]" custT="1"/>
      <dgm:spPr>
        <a:solidFill>
          <a:schemeClr val="bg1">
            <a:lumMod val="95000"/>
          </a:schemeClr>
        </a:solidFill>
        <a:ln>
          <a:noFill/>
        </a:ln>
      </dgm:spPr>
      <dgm:t>
        <a:bodyPr vert="horz" lIns="91440" tIns="108000" rIns="91440" bIns="108000" rtlCol="0" anchor="ctr"/>
        <a:lstStyle/>
        <a:p>
          <a:pPr marL="285750" indent="-285750" algn="just" defTabSz="457200" rtl="0" eaLnBrk="1" latinLnBrk="0" hangingPunct="1">
            <a:spcBef>
              <a:spcPct val="0"/>
            </a:spcBef>
            <a:buFontTx/>
            <a:buChar char="-"/>
          </a:pPr>
          <a:r>
            <a:rPr lang="it-IT" sz="1050" kern="120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impianto di irrigazione</a:t>
          </a:r>
        </a:p>
      </dgm:t>
    </dgm:pt>
    <dgm:pt modelId="{EA901DB1-2001-4985-BD51-741BF1D4B071}" type="parTrans" cxnId="{761B00F5-9BD2-41F3-B7E2-2466892D8371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CF4885E9-D99B-44D0-8ABA-6FDCE0303C02}" type="sibTrans" cxnId="{761B00F5-9BD2-41F3-B7E2-2466892D8371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1389BA94-2D62-42C1-8C48-203B0BC20149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vegetale superficiale</a:t>
          </a:r>
        </a:p>
      </dgm:t>
    </dgm:pt>
    <dgm:pt modelId="{F4FB2007-637A-4C1D-8486-0CDB98E8AF80}" type="parTrans" cxnId="{0F17060F-CFC6-4F5A-BDF1-230F1E5C5941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0D2AD8B2-DCA3-40EB-8703-249EA592AEE5}" type="sibTrans" cxnId="{0F17060F-CFC6-4F5A-BDF1-230F1E5C5941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9F3B7EBA-955C-4F1A-807C-9668658C588B}">
      <dgm:prSet phldrT="[Testo]" custT="1"/>
      <dgm:spPr>
        <a:solidFill>
          <a:prstClr val="white"/>
        </a:solidFill>
        <a:ln w="12700" cap="flat" cmpd="sng" algn="ctr">
          <a:solidFill>
            <a:srgbClr val="1277AA"/>
          </a:solidFill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 </a:t>
          </a:r>
        </a:p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SECONDARI</a:t>
          </a:r>
        </a:p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O COMPLEMENTARI</a:t>
          </a:r>
        </a:p>
      </dgm:t>
    </dgm:pt>
    <dgm:pt modelId="{203EB570-C88A-4A13-8FF8-4B1505AF08EC}" type="parTrans" cxnId="{D2DDAB2D-F1F6-4AB0-817D-ACF3CEF045B8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770A3FD8-7225-41D4-8C9D-3C94437F35D5}" type="sibTrans" cxnId="{D2DDAB2D-F1F6-4AB0-817D-ACF3CEF045B8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D6EB3E9E-23B9-4BC8-9417-96B04DAA0C5E}">
      <dgm:prSet phldrT="[Testo]" custT="1"/>
      <dgm:spPr>
        <a:solidFill>
          <a:schemeClr val="bg1">
            <a:lumMod val="95000"/>
          </a:schemeClr>
        </a:solidFill>
        <a:ln>
          <a:noFill/>
        </a:ln>
      </dgm:spPr>
      <dgm:t>
        <a:bodyPr vert="horz" lIns="91440" tIns="108000" rIns="91440" bIns="108000" rtlCol="0" anchor="ctr"/>
        <a:lstStyle/>
        <a:p>
          <a:pPr marL="285750" indent="-285750" algn="just" defTabSz="457200" rtl="0" eaLnBrk="1" latinLnBrk="0" hangingPunct="1">
            <a:spcBef>
              <a:spcPct val="0"/>
            </a:spcBef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impianto di smaltimento delle acque meteoriche</a:t>
          </a:r>
        </a:p>
      </dgm:t>
    </dgm:pt>
    <dgm:pt modelId="{02D1F785-C3C5-444F-AA91-5AFD488C7D09}" type="parTrans" cxnId="{34F3CA3C-5890-4873-94DB-0A1BCC091364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E1ADF307-63E7-4508-98A5-FF303AD5DC70}" type="sibTrans" cxnId="{34F3CA3C-5890-4873-94DB-0A1BCC091364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70DE799F-7B18-408E-AC1E-B1DF2B28BBA4}">
      <dgm:prSet phldrT="[Testo]" custT="1"/>
      <dgm:spPr>
        <a:solidFill>
          <a:schemeClr val="bg1">
            <a:lumMod val="95000"/>
          </a:schemeClr>
        </a:solidFill>
        <a:ln>
          <a:noFill/>
        </a:ln>
      </dgm:spPr>
      <dgm:t>
        <a:bodyPr vert="horz" lIns="91440" tIns="108000" rIns="91440" bIns="108000" rtlCol="0" anchor="ctr"/>
        <a:lstStyle/>
        <a:p>
          <a:pPr marL="285750" indent="-285750" algn="just" defTabSz="457200" rtl="0" eaLnBrk="1" latinLnBrk="0" hangingPunct="1">
            <a:spcBef>
              <a:spcPct val="0"/>
            </a:spcBef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ancoraggio per la vegetazione</a:t>
          </a:r>
        </a:p>
      </dgm:t>
    </dgm:pt>
    <dgm:pt modelId="{93200A56-F711-45C2-9449-993BB04A3B26}" type="parTrans" cxnId="{B39410B3-97E3-4501-9F78-025D1E67EF66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25ACCFE-B856-40EB-A5F5-755251076D1E}" type="sibTrans" cxnId="{B39410B3-97E3-4501-9F78-025D1E67EF66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C4ACB1A3-FAA4-4F2A-A202-FBA84596E36A}">
      <dgm:prSet phldrT="[Testo]" custT="1"/>
      <dgm:spPr>
        <a:solidFill>
          <a:schemeClr val="bg1">
            <a:lumMod val="95000"/>
          </a:schemeClr>
        </a:solidFill>
        <a:ln>
          <a:noFill/>
        </a:ln>
      </dgm:spPr>
      <dgm:t>
        <a:bodyPr vert="horz" lIns="91440" tIns="108000" rIns="91440" bIns="108000" rtlCol="0" anchor="ctr"/>
        <a:lstStyle/>
        <a:p>
          <a:pPr marL="285750" indent="-285750" algn="just" defTabSz="457200" rtl="0" eaLnBrk="1" latinLnBrk="0" hangingPunct="1">
            <a:spcBef>
              <a:spcPct val="0"/>
            </a:spcBef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trattenimento dello strato colturale</a:t>
          </a:r>
        </a:p>
      </dgm:t>
    </dgm:pt>
    <dgm:pt modelId="{0E6FDA2A-35A2-4B00-A767-9BA4ED3CA343}" type="parTrans" cxnId="{8BC6B35C-7011-4A24-B961-DDC311A1C1DA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AB1D8DCF-61B8-4EFA-9DE9-C3F88E50404D}" type="sibTrans" cxnId="{8BC6B35C-7011-4A24-B961-DDC311A1C1DA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A64DF73C-45A2-49D4-844B-D61C2A9E79D8}">
      <dgm:prSet phldrT="[Testo]" custT="1"/>
      <dgm:spPr>
        <a:solidFill>
          <a:schemeClr val="bg1">
            <a:lumMod val="95000"/>
          </a:schemeClr>
        </a:solidFill>
        <a:ln>
          <a:noFill/>
        </a:ln>
      </dgm:spPr>
      <dgm:t>
        <a:bodyPr vert="horz" lIns="91440" tIns="108000" rIns="91440" bIns="108000" rtlCol="0" anchor="ctr"/>
        <a:lstStyle/>
        <a:p>
          <a:pPr marL="285750" indent="-285750" algn="just" defTabSz="457200" rtl="0" eaLnBrk="1" latinLnBrk="0" hangingPunct="1">
            <a:spcBef>
              <a:spcPct val="0"/>
            </a:spcBef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compartimentazione antincendio</a:t>
          </a:r>
        </a:p>
      </dgm:t>
    </dgm:pt>
    <dgm:pt modelId="{4A7245CC-61A8-460A-84B8-A689893B97D2}" type="parTrans" cxnId="{6B52D37A-AF31-4612-A86A-325D8C264287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D3924BA7-37DF-43C4-9C6A-79B82B051D96}" type="sibTrans" cxnId="{6B52D37A-AF31-4612-A86A-325D8C264287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5FE8C93A-3D7D-4A2C-890D-7AEB1D5EAB57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barriera al vapore</a:t>
          </a:r>
        </a:p>
      </dgm:t>
    </dgm:pt>
    <dgm:pt modelId="{73ABB63F-A6E1-4100-B0E0-0D1F0275A724}" type="parTrans" cxnId="{F6DDACA6-2678-43D6-B1B7-5E55282AD62C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DA3E912A-780F-48EF-8556-161801EB66F6}" type="sibTrans" cxnId="{F6DDACA6-2678-43D6-B1B7-5E55282AD62C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BF57BB85-FFF3-4E86-85B7-1A97B20E89EC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continuità e regolarizzazione</a:t>
          </a:r>
        </a:p>
      </dgm:t>
    </dgm:pt>
    <dgm:pt modelId="{E4E9018A-B817-41EF-A405-4BBF424D5860}" type="parTrans" cxnId="{E5BAD25A-BEE5-46FF-9FB5-34522B676135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BEA9E5A2-910C-48D1-8807-F7DA0299097C}" type="sibTrans" cxnId="{E5BAD25A-BEE5-46FF-9FB5-34522B676135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19E835B2-4853-4961-BDD4-2FD7CC8E7B46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pendenza</a:t>
          </a:r>
        </a:p>
      </dgm:t>
    </dgm:pt>
    <dgm:pt modelId="{0C102832-A09B-49D4-8C0A-29D21ACD047F}" type="parTrans" cxnId="{90A2A223-A2FC-4113-8449-E7D158936398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6A9DADA4-844A-419E-91D3-79BDECD1C2E1}" type="sibTrans" cxnId="{90A2A223-A2FC-4113-8449-E7D158936398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E78A0CC3-C2DE-4F5B-A0B8-37A4B791AEE0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supporto</a:t>
          </a:r>
        </a:p>
      </dgm:t>
    </dgm:pt>
    <dgm:pt modelId="{242F2872-C16C-4A0B-902F-13D93D8B513D}" type="parTrans" cxnId="{A9326448-0FE9-4982-A037-A61AB717F92F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7F870B52-F3C9-4C2A-AD43-26FAF62617B8}" type="sibTrans" cxnId="{A9326448-0FE9-4982-A037-A61AB717F92F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91E1ED10-CE1C-4072-B541-0326CD884E64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ripartizione dei carichi</a:t>
          </a:r>
        </a:p>
      </dgm:t>
    </dgm:pt>
    <dgm:pt modelId="{E3C9C951-FEAE-40B2-BDF9-E3A4280589A6}" type="parTrans" cxnId="{4F64E6DD-5F2C-4128-8B92-3C7CED170872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6BF148A-2227-4F37-BA74-7111B3C4D76B}" type="sibTrans" cxnId="{4F64E6DD-5F2C-4128-8B92-3C7CED170872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3B874A0B-E307-4499-B6F1-6F7F2BAD995A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colturale o di materia organica</a:t>
          </a:r>
        </a:p>
      </dgm:t>
    </dgm:pt>
    <dgm:pt modelId="{12E15B3E-D407-4D56-A898-07D5461C76BE}" type="parTrans" cxnId="{8E90F362-F26F-48F3-BEEA-3E76CA341EF7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776DB5B-90D3-4EB3-99E0-BA6359778F82}" type="sibTrans" cxnId="{8E90F362-F26F-48F3-BEEA-3E76CA341EF7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4432746A-F279-4B3C-8742-2F5834450308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separazione o filtrante</a:t>
          </a:r>
        </a:p>
      </dgm:t>
    </dgm:pt>
    <dgm:pt modelId="{15BD4853-A4AC-4B74-AAD7-8D324EFFE962}" type="parTrans" cxnId="{853CBD92-F9FE-4914-B9A7-0C9E93AFD11A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A56CDEE1-0CD7-4E16-B4F3-DF3B2D4B24B5}" type="sibTrans" cxnId="{853CBD92-F9FE-4914-B9A7-0C9E93AFD11A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74C01451-C463-453D-B206-669116008312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drenante</a:t>
          </a:r>
        </a:p>
      </dgm:t>
    </dgm:pt>
    <dgm:pt modelId="{EB3E839D-D894-406B-A570-3325CCAB6563}" type="parTrans" cxnId="{A2C1D37D-13B9-49F0-96E5-789507C8CBF1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76F3F4EE-72A7-43E4-9401-781BCD405F6F}" type="sibTrans" cxnId="{A2C1D37D-13B9-49F0-96E5-789507C8CBF1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E478C77-0227-4093-A979-622A7267EA98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accumulo idrico</a:t>
          </a:r>
        </a:p>
      </dgm:t>
    </dgm:pt>
    <dgm:pt modelId="{19B2BB72-15D8-4217-B5FD-8D44FE6FF1F4}" type="parTrans" cxnId="{CB00FC48-48F9-4DF3-85C0-90B974C9226D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A75A7411-C85E-404F-A3F0-FCCFEEABCB70}" type="sibTrans" cxnId="{CB00FC48-48F9-4DF3-85C0-90B974C9226D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D13286AB-BE16-465B-A90A-86BBB6CB76D0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protezione meccanica</a:t>
          </a:r>
        </a:p>
      </dgm:t>
    </dgm:pt>
    <dgm:pt modelId="{6BB253C4-C1AB-4894-A0EB-B4F1F66213F3}" type="parTrans" cxnId="{6A21FE84-28AD-4CBA-90E8-980DA7665D86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DE092E7C-8DF2-486D-8E54-6899B134B8DC}" type="sibTrans" cxnId="{6A21FE84-28AD-4CBA-90E8-980DA7665D86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70C115C-DDBC-4217-AAC8-06F7CB23AD2A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tenuta all'acqua</a:t>
          </a:r>
        </a:p>
      </dgm:t>
    </dgm:pt>
    <dgm:pt modelId="{116F4477-F3E5-4466-8D3F-E5E976E79269}" type="parTrans" cxnId="{B6C845C7-D505-4D24-A54D-905DF456B09B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CD89D46E-52EE-4052-BA88-DD8D928E89B9}" type="sibTrans" cxnId="{B6C845C7-D505-4D24-A54D-905DF456B09B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5A627E30-52CF-47EE-8F30-18C4222C797F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termoisolante</a:t>
          </a:r>
        </a:p>
      </dgm:t>
    </dgm:pt>
    <dgm:pt modelId="{688EDDB6-D35D-4200-A206-CADC1179C0C6}" type="parTrans" cxnId="{8499B31D-1F7B-495B-A541-07134C24478E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EE7E54B5-1F00-4DC0-949D-791E1DA98491}" type="sibTrans" cxnId="{8499B31D-1F7B-495B-A541-07134C24478E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E190E6C8-28AB-4F57-B406-80C4BC801298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portante</a:t>
          </a:r>
        </a:p>
      </dgm:t>
    </dgm:pt>
    <dgm:pt modelId="{217B6E54-452C-4446-B863-70A5E3B130A3}" type="parTrans" cxnId="{43D6EB19-ADF1-4A0F-8E68-8FFE2908B5C9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97B01AD-C933-482A-9C8C-3839426F9EF2}" type="sibTrans" cxnId="{43D6EB19-ADF1-4A0F-8E68-8FFE2908B5C9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B0B37628-3E53-4D64-9690-6FDBA8E0E921}" type="pres">
      <dgm:prSet presAssocID="{62E49558-9314-47E5-8C0A-88B7AB1FA499}" presName="Name0" presStyleCnt="0">
        <dgm:presLayoutVars>
          <dgm:dir/>
          <dgm:animLvl val="lvl"/>
          <dgm:resizeHandles val="exact"/>
        </dgm:presLayoutVars>
      </dgm:prSet>
      <dgm:spPr/>
    </dgm:pt>
    <dgm:pt modelId="{71125B5F-6BFB-43C0-BF88-A0723C3287D5}" type="pres">
      <dgm:prSet presAssocID="{D51C04C2-4DEC-4C13-9C25-6256CC27E5B2}" presName="linNode" presStyleCnt="0"/>
      <dgm:spPr/>
    </dgm:pt>
    <dgm:pt modelId="{D330ECC3-0234-43DA-87C8-73F2B0304F1E}" type="pres">
      <dgm:prSet presAssocID="{D51C04C2-4DEC-4C13-9C25-6256CC27E5B2}" presName="parentText" presStyleLbl="node1" presStyleIdx="0" presStyleCnt="3">
        <dgm:presLayoutVars>
          <dgm:chMax val="1"/>
          <dgm:bulletEnabled val="1"/>
        </dgm:presLayoutVars>
      </dgm:prSet>
      <dgm:spPr>
        <a:xfrm>
          <a:off x="0" y="2532"/>
          <a:ext cx="1439326" cy="1671190"/>
        </a:xfrm>
        <a:prstGeom prst="rect">
          <a:avLst/>
        </a:prstGeom>
      </dgm:spPr>
    </dgm:pt>
    <dgm:pt modelId="{9BA842DA-A027-4BB9-8346-71894D89BFBB}" type="pres">
      <dgm:prSet presAssocID="{D51C04C2-4DEC-4C13-9C25-6256CC27E5B2}" presName="descendantText" presStyleLbl="alignAccFollowNode1" presStyleIdx="0" presStyleCnt="3" custScaleY="123917">
        <dgm:presLayoutVars>
          <dgm:bulletEnabled val="1"/>
        </dgm:presLayoutVars>
      </dgm:prSet>
      <dgm:spPr>
        <a:xfrm rot="5400000">
          <a:off x="1890372" y="-441274"/>
          <a:ext cx="1656711" cy="2558803"/>
        </a:xfrm>
        <a:prstGeom prst="rect">
          <a:avLst/>
        </a:prstGeom>
      </dgm:spPr>
    </dgm:pt>
    <dgm:pt modelId="{7AED80EF-CB7C-4C68-8157-EE4C2111876B}" type="pres">
      <dgm:prSet presAssocID="{8E292A42-CDDE-4096-9EE6-E3F7ECB553F0}" presName="sp" presStyleCnt="0"/>
      <dgm:spPr/>
    </dgm:pt>
    <dgm:pt modelId="{C2762D8B-27AC-46B7-A065-9340619BC8B5}" type="pres">
      <dgm:prSet presAssocID="{9F3B7EBA-955C-4F1A-807C-9668658C588B}" presName="linNode" presStyleCnt="0"/>
      <dgm:spPr/>
    </dgm:pt>
    <dgm:pt modelId="{C97EC9EB-ED55-42E9-8B11-13351E9574C1}" type="pres">
      <dgm:prSet presAssocID="{9F3B7EBA-955C-4F1A-807C-9668658C588B}" presName="parentText" presStyleLbl="node1" presStyleIdx="1" presStyleCnt="3">
        <dgm:presLayoutVars>
          <dgm:chMax val="1"/>
          <dgm:bulletEnabled val="1"/>
        </dgm:presLayoutVars>
      </dgm:prSet>
      <dgm:spPr>
        <a:xfrm>
          <a:off x="0" y="1757281"/>
          <a:ext cx="1439326" cy="1671190"/>
        </a:xfrm>
        <a:prstGeom prst="rect">
          <a:avLst/>
        </a:prstGeom>
      </dgm:spPr>
    </dgm:pt>
    <dgm:pt modelId="{FF6C0152-DA9E-4FAB-8607-D249C6B80415}" type="pres">
      <dgm:prSet presAssocID="{9F3B7EBA-955C-4F1A-807C-9668658C588B}" presName="descendantText" presStyleLbl="alignAccFollowNode1" presStyleIdx="1" presStyleCnt="3" custScaleY="94482">
        <dgm:presLayoutVars>
          <dgm:bulletEnabled val="1"/>
        </dgm:presLayoutVars>
      </dgm:prSet>
      <dgm:spPr>
        <a:xfrm rot="5400000">
          <a:off x="2087138" y="1313475"/>
          <a:ext cx="1263179" cy="2558803"/>
        </a:xfrm>
        <a:prstGeom prst="rect">
          <a:avLst/>
        </a:prstGeom>
      </dgm:spPr>
    </dgm:pt>
    <dgm:pt modelId="{1DD247C3-7034-437C-A5DD-4FA1A66ED4DA}" type="pres">
      <dgm:prSet presAssocID="{770A3FD8-7225-41D4-8C9D-3C94437F35D5}" presName="sp" presStyleCnt="0"/>
      <dgm:spPr/>
    </dgm:pt>
    <dgm:pt modelId="{22A9C84C-BA61-4759-B1A4-EA5FD7C8FB87}" type="pres">
      <dgm:prSet presAssocID="{63C9FD41-5C51-4822-9DA9-1EDC37ECC5DE}" presName="linNode" presStyleCnt="0"/>
      <dgm:spPr/>
    </dgm:pt>
    <dgm:pt modelId="{0B01B44B-09FD-4457-A1F3-C63CF7F23986}" type="pres">
      <dgm:prSet presAssocID="{63C9FD41-5C51-4822-9DA9-1EDC37ECC5DE}" presName="parentText" presStyleLbl="node1" presStyleIdx="2" presStyleCnt="3">
        <dgm:presLayoutVars>
          <dgm:chMax val="1"/>
          <dgm:bulletEnabled val="1"/>
        </dgm:presLayoutVars>
      </dgm:prSet>
      <dgm:spPr>
        <a:xfrm>
          <a:off x="0" y="3512031"/>
          <a:ext cx="1439326" cy="1671190"/>
        </a:xfrm>
        <a:prstGeom prst="rect">
          <a:avLst/>
        </a:prstGeom>
      </dgm:spPr>
    </dgm:pt>
    <dgm:pt modelId="{60007B8E-8636-4400-9815-E1A0516A8F5D}" type="pres">
      <dgm:prSet presAssocID="{63C9FD41-5C51-4822-9DA9-1EDC37ECC5DE}" presName="descendantText" presStyleLbl="alignAccFollowNode1" presStyleIdx="2" presStyleCnt="3" custScaleY="92960">
        <dgm:presLayoutVars>
          <dgm:bulletEnabled val="1"/>
        </dgm:presLayoutVars>
      </dgm:prSet>
      <dgm:spPr>
        <a:xfrm rot="5400000">
          <a:off x="2097313" y="3068225"/>
          <a:ext cx="1242830" cy="2558803"/>
        </a:xfrm>
        <a:prstGeom prst="rect">
          <a:avLst/>
        </a:prstGeom>
      </dgm:spPr>
    </dgm:pt>
  </dgm:ptLst>
  <dgm:cxnLst>
    <dgm:cxn modelId="{EEB3C300-13B4-4A00-AB2B-7EC7914B57AD}" type="presOf" srcId="{D6EB3E9E-23B9-4BC8-9417-96B04DAA0C5E}" destId="{60007B8E-8636-4400-9815-E1A0516A8F5D}" srcOrd="0" destOrd="1" presId="urn:microsoft.com/office/officeart/2005/8/layout/vList5"/>
    <dgm:cxn modelId="{D3A20E04-CB40-4399-8454-105E95A61B70}" type="presOf" srcId="{9F3B7EBA-955C-4F1A-807C-9668658C588B}" destId="{C97EC9EB-ED55-42E9-8B11-13351E9574C1}" srcOrd="0" destOrd="0" presId="urn:microsoft.com/office/officeart/2005/8/layout/vList5"/>
    <dgm:cxn modelId="{0F17060F-CFC6-4F5A-BDF1-230F1E5C5941}" srcId="{D51C04C2-4DEC-4C13-9C25-6256CC27E5B2}" destId="{1389BA94-2D62-42C1-8C48-203B0BC20149}" srcOrd="0" destOrd="0" parTransId="{F4FB2007-637A-4C1D-8486-0CDB98E8AF80}" sibTransId="{0D2AD8B2-DCA3-40EB-8703-249EA592AEE5}"/>
    <dgm:cxn modelId="{43D6EB19-ADF1-4A0F-8E68-8FFE2908B5C9}" srcId="{D51C04C2-4DEC-4C13-9C25-6256CC27E5B2}" destId="{E190E6C8-28AB-4F57-B406-80C4BC801298}" srcOrd="8" destOrd="0" parTransId="{217B6E54-452C-4446-B863-70A5E3B130A3}" sibTransId="{297B01AD-C933-482A-9C8C-3839426F9EF2}"/>
    <dgm:cxn modelId="{8499B31D-1F7B-495B-A541-07134C24478E}" srcId="{D51C04C2-4DEC-4C13-9C25-6256CC27E5B2}" destId="{5A627E30-52CF-47EE-8F30-18C4222C797F}" srcOrd="7" destOrd="0" parTransId="{688EDDB6-D35D-4200-A206-CADC1179C0C6}" sibTransId="{EE7E54B5-1F00-4DC0-949D-791E1DA98491}"/>
    <dgm:cxn modelId="{6B98941E-6F87-4255-B97E-6559A04C5812}" srcId="{62E49558-9314-47E5-8C0A-88B7AB1FA499}" destId="{63C9FD41-5C51-4822-9DA9-1EDC37ECC5DE}" srcOrd="2" destOrd="0" parTransId="{4250A6EA-58EA-45E3-93B0-0F918CA6DB7D}" sibTransId="{A9D0C2A3-EB2E-4A80-8407-B8DAF74C6FB5}"/>
    <dgm:cxn modelId="{90A2A223-A2FC-4113-8449-E7D158936398}" srcId="{9F3B7EBA-955C-4F1A-807C-9668658C588B}" destId="{19E835B2-4853-4961-BDD4-2FD7CC8E7B46}" srcOrd="3" destOrd="0" parTransId="{0C102832-A09B-49D4-8C0A-29D21ACD047F}" sibTransId="{6A9DADA4-844A-419E-91D3-79BDECD1C2E1}"/>
    <dgm:cxn modelId="{B786492A-110F-4F61-89C6-D7B98BEC329F}" type="presOf" srcId="{270C115C-DDBC-4217-AAC8-06F7CB23AD2A}" destId="{9BA842DA-A027-4BB9-8346-71894D89BFBB}" srcOrd="0" destOrd="6" presId="urn:microsoft.com/office/officeart/2005/8/layout/vList5"/>
    <dgm:cxn modelId="{9D25792B-27FB-4051-A2A8-F5B88E91DEA2}" srcId="{9F3B7EBA-955C-4F1A-807C-9668658C588B}" destId="{4E173E9B-4C79-48BD-AF21-0341C04EE773}" srcOrd="0" destOrd="0" parTransId="{A2FAA7A7-9345-438C-ACA8-51DA261AD34E}" sibTransId="{E2693C27-142F-4127-BC87-0AF2D506868B}"/>
    <dgm:cxn modelId="{D2DDAB2D-F1F6-4AB0-817D-ACF3CEF045B8}" srcId="{62E49558-9314-47E5-8C0A-88B7AB1FA499}" destId="{9F3B7EBA-955C-4F1A-807C-9668658C588B}" srcOrd="1" destOrd="0" parTransId="{203EB570-C88A-4A13-8FF8-4B1505AF08EC}" sibTransId="{770A3FD8-7225-41D4-8C9D-3C94437F35D5}"/>
    <dgm:cxn modelId="{8A200C37-3AE3-4A9F-81AC-90A9AD99A302}" type="presOf" srcId="{91E1ED10-CE1C-4072-B541-0326CD884E64}" destId="{FF6C0152-DA9E-4FAB-8607-D249C6B80415}" srcOrd="0" destOrd="5" presId="urn:microsoft.com/office/officeart/2005/8/layout/vList5"/>
    <dgm:cxn modelId="{F778F238-B092-4CF1-A156-4E3E61E7253B}" type="presOf" srcId="{E190E6C8-28AB-4F57-B406-80C4BC801298}" destId="{9BA842DA-A027-4BB9-8346-71894D89BFBB}" srcOrd="0" destOrd="8" presId="urn:microsoft.com/office/officeart/2005/8/layout/vList5"/>
    <dgm:cxn modelId="{7AED273B-1A43-4D5F-82F2-B24730F52C5A}" type="presOf" srcId="{63C9FD41-5C51-4822-9DA9-1EDC37ECC5DE}" destId="{0B01B44B-09FD-4457-A1F3-C63CF7F23986}" srcOrd="0" destOrd="0" presId="urn:microsoft.com/office/officeart/2005/8/layout/vList5"/>
    <dgm:cxn modelId="{34F3CA3C-5890-4873-94DB-0A1BCC091364}" srcId="{63C9FD41-5C51-4822-9DA9-1EDC37ECC5DE}" destId="{D6EB3E9E-23B9-4BC8-9417-96B04DAA0C5E}" srcOrd="1" destOrd="0" parTransId="{02D1F785-C3C5-444F-AA91-5AFD488C7D09}" sibTransId="{E1ADF307-63E7-4508-98A5-FF303AD5DC70}"/>
    <dgm:cxn modelId="{50050F3E-511B-4909-9691-0352BF3DFC17}" type="presOf" srcId="{5FE8C93A-3D7D-4A2C-890D-7AEB1D5EAB57}" destId="{FF6C0152-DA9E-4FAB-8607-D249C6B80415}" srcOrd="0" destOrd="1" presId="urn:microsoft.com/office/officeart/2005/8/layout/vList5"/>
    <dgm:cxn modelId="{733A8A5B-FEFF-4823-8412-C5963CD540D1}" type="presOf" srcId="{3B874A0B-E307-4499-B6F1-6F7F2BAD995A}" destId="{9BA842DA-A027-4BB9-8346-71894D89BFBB}" srcOrd="0" destOrd="1" presId="urn:microsoft.com/office/officeart/2005/8/layout/vList5"/>
    <dgm:cxn modelId="{8BC6B35C-7011-4A24-B961-DDC311A1C1DA}" srcId="{63C9FD41-5C51-4822-9DA9-1EDC37ECC5DE}" destId="{C4ACB1A3-FAA4-4F2A-A202-FBA84596E36A}" srcOrd="3" destOrd="0" parTransId="{0E6FDA2A-35A2-4B00-A767-9BA4ED3CA343}" sibTransId="{AB1D8DCF-61B8-4EFA-9DE9-C3F88E50404D}"/>
    <dgm:cxn modelId="{7842235F-B1BA-4308-8079-9B5262DCE514}" type="presOf" srcId="{BF57BB85-FFF3-4E86-85B7-1A97B20E89EC}" destId="{FF6C0152-DA9E-4FAB-8607-D249C6B80415}" srcOrd="0" destOrd="2" presId="urn:microsoft.com/office/officeart/2005/8/layout/vList5"/>
    <dgm:cxn modelId="{8E90F362-F26F-48F3-BEEA-3E76CA341EF7}" srcId="{D51C04C2-4DEC-4C13-9C25-6256CC27E5B2}" destId="{3B874A0B-E307-4499-B6F1-6F7F2BAD995A}" srcOrd="1" destOrd="0" parTransId="{12E15B3E-D407-4D56-A898-07D5461C76BE}" sibTransId="{2776DB5B-90D3-4EB3-99E0-BA6359778F82}"/>
    <dgm:cxn modelId="{A9326448-0FE9-4982-A037-A61AB717F92F}" srcId="{9F3B7EBA-955C-4F1A-807C-9668658C588B}" destId="{E78A0CC3-C2DE-4F5B-A0B8-37A4B791AEE0}" srcOrd="4" destOrd="0" parTransId="{242F2872-C16C-4A0B-902F-13D93D8B513D}" sibTransId="{7F870B52-F3C9-4C2A-AD43-26FAF62617B8}"/>
    <dgm:cxn modelId="{CB00FC48-48F9-4DF3-85C0-90B974C9226D}" srcId="{D51C04C2-4DEC-4C13-9C25-6256CC27E5B2}" destId="{2E478C77-0227-4093-A979-622A7267EA98}" srcOrd="4" destOrd="0" parTransId="{19B2BB72-15D8-4217-B5FD-8D44FE6FF1F4}" sibTransId="{A75A7411-C85E-404F-A3F0-FCCFEEABCB70}"/>
    <dgm:cxn modelId="{438F6076-59DF-4BDE-B5B7-0BCC8DAB09DB}" type="presOf" srcId="{2E478C77-0227-4093-A979-622A7267EA98}" destId="{9BA842DA-A027-4BB9-8346-71894D89BFBB}" srcOrd="0" destOrd="4" presId="urn:microsoft.com/office/officeart/2005/8/layout/vList5"/>
    <dgm:cxn modelId="{E5BAD25A-BEE5-46FF-9FB5-34522B676135}" srcId="{9F3B7EBA-955C-4F1A-807C-9668658C588B}" destId="{BF57BB85-FFF3-4E86-85B7-1A97B20E89EC}" srcOrd="2" destOrd="0" parTransId="{E4E9018A-B817-41EF-A405-4BBF424D5860}" sibTransId="{BEA9E5A2-910C-48D1-8807-F7DA0299097C}"/>
    <dgm:cxn modelId="{6B52D37A-AF31-4612-A86A-325D8C264287}" srcId="{63C9FD41-5C51-4822-9DA9-1EDC37ECC5DE}" destId="{A64DF73C-45A2-49D4-844B-D61C2A9E79D8}" srcOrd="4" destOrd="0" parTransId="{4A7245CC-61A8-460A-84B8-A689893B97D2}" sibTransId="{D3924BA7-37DF-43C4-9C6A-79B82B051D96}"/>
    <dgm:cxn modelId="{A2C1D37D-13B9-49F0-96E5-789507C8CBF1}" srcId="{D51C04C2-4DEC-4C13-9C25-6256CC27E5B2}" destId="{74C01451-C463-453D-B206-669116008312}" srcOrd="3" destOrd="0" parTransId="{EB3E839D-D894-406B-A570-3325CCAB6563}" sibTransId="{76F3F4EE-72A7-43E4-9401-781BCD405F6F}"/>
    <dgm:cxn modelId="{6A21FE84-28AD-4CBA-90E8-980DA7665D86}" srcId="{D51C04C2-4DEC-4C13-9C25-6256CC27E5B2}" destId="{D13286AB-BE16-465B-A90A-86BBB6CB76D0}" srcOrd="5" destOrd="0" parTransId="{6BB253C4-C1AB-4894-A0EB-B4F1F66213F3}" sibTransId="{DE092E7C-8DF2-486D-8E54-6899B134B8DC}"/>
    <dgm:cxn modelId="{575B6587-B88F-4FD2-B164-106D76BF60AA}" type="presOf" srcId="{A64DF73C-45A2-49D4-844B-D61C2A9E79D8}" destId="{60007B8E-8636-4400-9815-E1A0516A8F5D}" srcOrd="0" destOrd="4" presId="urn:microsoft.com/office/officeart/2005/8/layout/vList5"/>
    <dgm:cxn modelId="{9F753389-9E20-4DD0-A4F5-21E4B6ECEA81}" type="presOf" srcId="{1389BA94-2D62-42C1-8C48-203B0BC20149}" destId="{9BA842DA-A027-4BB9-8346-71894D89BFBB}" srcOrd="0" destOrd="0" presId="urn:microsoft.com/office/officeart/2005/8/layout/vList5"/>
    <dgm:cxn modelId="{1A6AF08A-D221-441C-AD4A-F3EF0994A2DB}" type="presOf" srcId="{C4ACB1A3-FAA4-4F2A-A202-FBA84596E36A}" destId="{60007B8E-8636-4400-9815-E1A0516A8F5D}" srcOrd="0" destOrd="3" presId="urn:microsoft.com/office/officeart/2005/8/layout/vList5"/>
    <dgm:cxn modelId="{58C46991-F396-4959-AECA-2F7C1F33F848}" type="presOf" srcId="{D13286AB-BE16-465B-A90A-86BBB6CB76D0}" destId="{9BA842DA-A027-4BB9-8346-71894D89BFBB}" srcOrd="0" destOrd="5" presId="urn:microsoft.com/office/officeart/2005/8/layout/vList5"/>
    <dgm:cxn modelId="{853CBD92-F9FE-4914-B9A7-0C9E93AFD11A}" srcId="{D51C04C2-4DEC-4C13-9C25-6256CC27E5B2}" destId="{4432746A-F279-4B3C-8742-2F5834450308}" srcOrd="2" destOrd="0" parTransId="{15BD4853-A4AC-4B74-AAD7-8D324EFFE962}" sibTransId="{A56CDEE1-0CD7-4E16-B4F3-DF3B2D4B24B5}"/>
    <dgm:cxn modelId="{7E5DEB92-8DA8-4BE8-9FC5-AFDDE657CCA2}" srcId="{62E49558-9314-47E5-8C0A-88B7AB1FA499}" destId="{D51C04C2-4DEC-4C13-9C25-6256CC27E5B2}" srcOrd="0" destOrd="0" parTransId="{D2C75213-15B0-4321-9236-470C1EB28044}" sibTransId="{8E292A42-CDDE-4096-9EE6-E3F7ECB553F0}"/>
    <dgm:cxn modelId="{F44F8C93-C40A-494D-BDFD-1E7925647D27}" type="presOf" srcId="{5A627E30-52CF-47EE-8F30-18C4222C797F}" destId="{9BA842DA-A027-4BB9-8346-71894D89BFBB}" srcOrd="0" destOrd="7" presId="urn:microsoft.com/office/officeart/2005/8/layout/vList5"/>
    <dgm:cxn modelId="{165A3F96-FF91-4A87-94FF-AECE0EAFE319}" type="presOf" srcId="{19E835B2-4853-4961-BDD4-2FD7CC8E7B46}" destId="{FF6C0152-DA9E-4FAB-8607-D249C6B80415}" srcOrd="0" destOrd="3" presId="urn:microsoft.com/office/officeart/2005/8/layout/vList5"/>
    <dgm:cxn modelId="{F6DDACA6-2678-43D6-B1B7-5E55282AD62C}" srcId="{9F3B7EBA-955C-4F1A-807C-9668658C588B}" destId="{5FE8C93A-3D7D-4A2C-890D-7AEB1D5EAB57}" srcOrd="1" destOrd="0" parTransId="{73ABB63F-A6E1-4100-B0E0-0D1F0275A724}" sibTransId="{DA3E912A-780F-48EF-8556-161801EB66F6}"/>
    <dgm:cxn modelId="{B39410B3-97E3-4501-9F78-025D1E67EF66}" srcId="{63C9FD41-5C51-4822-9DA9-1EDC37ECC5DE}" destId="{70DE799F-7B18-408E-AC1E-B1DF2B28BBA4}" srcOrd="2" destOrd="0" parTransId="{93200A56-F711-45C2-9449-993BB04A3B26}" sibTransId="{225ACCFE-B856-40EB-A5F5-755251076D1E}"/>
    <dgm:cxn modelId="{80636AB4-DE75-4B59-B8D3-DB870805CDEF}" type="presOf" srcId="{E78A0CC3-C2DE-4F5B-A0B8-37A4B791AEE0}" destId="{FF6C0152-DA9E-4FAB-8607-D249C6B80415}" srcOrd="0" destOrd="4" presId="urn:microsoft.com/office/officeart/2005/8/layout/vList5"/>
    <dgm:cxn modelId="{E4327CB5-4551-47C3-B7B8-0E850C07F241}" type="presOf" srcId="{62E49558-9314-47E5-8C0A-88B7AB1FA499}" destId="{B0B37628-3E53-4D64-9690-6FDBA8E0E921}" srcOrd="0" destOrd="0" presId="urn:microsoft.com/office/officeart/2005/8/layout/vList5"/>
    <dgm:cxn modelId="{FE20A0BF-9AB4-4D2A-A102-1D864E38477D}" type="presOf" srcId="{D51C04C2-4DEC-4C13-9C25-6256CC27E5B2}" destId="{D330ECC3-0234-43DA-87C8-73F2B0304F1E}" srcOrd="0" destOrd="0" presId="urn:microsoft.com/office/officeart/2005/8/layout/vList5"/>
    <dgm:cxn modelId="{4DF19DC2-1201-4AA1-9740-172EEF599F6E}" type="presOf" srcId="{70DE799F-7B18-408E-AC1E-B1DF2B28BBA4}" destId="{60007B8E-8636-4400-9815-E1A0516A8F5D}" srcOrd="0" destOrd="2" presId="urn:microsoft.com/office/officeart/2005/8/layout/vList5"/>
    <dgm:cxn modelId="{B6C845C7-D505-4D24-A54D-905DF456B09B}" srcId="{D51C04C2-4DEC-4C13-9C25-6256CC27E5B2}" destId="{270C115C-DDBC-4217-AAC8-06F7CB23AD2A}" srcOrd="6" destOrd="0" parTransId="{116F4477-F3E5-4466-8D3F-E5E976E79269}" sibTransId="{CD89D46E-52EE-4052-BA88-DD8D928E89B9}"/>
    <dgm:cxn modelId="{13DB2ED6-F545-4191-9D23-AE7560099420}" type="presOf" srcId="{4E173E9B-4C79-48BD-AF21-0341C04EE773}" destId="{FF6C0152-DA9E-4FAB-8607-D249C6B80415}" srcOrd="0" destOrd="0" presId="urn:microsoft.com/office/officeart/2005/8/layout/vList5"/>
    <dgm:cxn modelId="{4F64E6DD-5F2C-4128-8B92-3C7CED170872}" srcId="{9F3B7EBA-955C-4F1A-807C-9668658C588B}" destId="{91E1ED10-CE1C-4072-B541-0326CD884E64}" srcOrd="5" destOrd="0" parTransId="{E3C9C951-FEAE-40B2-BDF9-E3A4280589A6}" sibTransId="{26BF148A-2227-4F37-BA74-7111B3C4D76B}"/>
    <dgm:cxn modelId="{EC9CE8ED-729B-4BE2-8C72-86D1631E5E18}" type="presOf" srcId="{74C01451-C463-453D-B206-669116008312}" destId="{9BA842DA-A027-4BB9-8346-71894D89BFBB}" srcOrd="0" destOrd="3" presId="urn:microsoft.com/office/officeart/2005/8/layout/vList5"/>
    <dgm:cxn modelId="{56CEE5F1-D3E1-4645-87E0-2095B4583CF4}" type="presOf" srcId="{4432746A-F279-4B3C-8742-2F5834450308}" destId="{9BA842DA-A027-4BB9-8346-71894D89BFBB}" srcOrd="0" destOrd="2" presId="urn:microsoft.com/office/officeart/2005/8/layout/vList5"/>
    <dgm:cxn modelId="{761B00F5-9BD2-41F3-B7E2-2466892D8371}" srcId="{63C9FD41-5C51-4822-9DA9-1EDC37ECC5DE}" destId="{53D62AD6-6E13-41DD-B8F7-11892D3F2E4C}" srcOrd="0" destOrd="0" parTransId="{EA901DB1-2001-4985-BD51-741BF1D4B071}" sibTransId="{CF4885E9-D99B-44D0-8ABA-6FDCE0303C02}"/>
    <dgm:cxn modelId="{D36B3AFE-8BED-4F65-811C-855DD4FE2975}" type="presOf" srcId="{53D62AD6-6E13-41DD-B8F7-11892D3F2E4C}" destId="{60007B8E-8636-4400-9815-E1A0516A8F5D}" srcOrd="0" destOrd="0" presId="urn:microsoft.com/office/officeart/2005/8/layout/vList5"/>
    <dgm:cxn modelId="{EF90FAC1-D783-4A29-93D4-76B87BAFC08E}" type="presParOf" srcId="{B0B37628-3E53-4D64-9690-6FDBA8E0E921}" destId="{71125B5F-6BFB-43C0-BF88-A0723C3287D5}" srcOrd="0" destOrd="0" presId="urn:microsoft.com/office/officeart/2005/8/layout/vList5"/>
    <dgm:cxn modelId="{22A14D02-E9B5-4BD5-B51D-F00FF7571554}" type="presParOf" srcId="{71125B5F-6BFB-43C0-BF88-A0723C3287D5}" destId="{D330ECC3-0234-43DA-87C8-73F2B0304F1E}" srcOrd="0" destOrd="0" presId="urn:microsoft.com/office/officeart/2005/8/layout/vList5"/>
    <dgm:cxn modelId="{2177BF62-9672-407E-9881-B26F3889B820}" type="presParOf" srcId="{71125B5F-6BFB-43C0-BF88-A0723C3287D5}" destId="{9BA842DA-A027-4BB9-8346-71894D89BFBB}" srcOrd="1" destOrd="0" presId="urn:microsoft.com/office/officeart/2005/8/layout/vList5"/>
    <dgm:cxn modelId="{F325B265-BD87-45C9-A660-542513E4EE96}" type="presParOf" srcId="{B0B37628-3E53-4D64-9690-6FDBA8E0E921}" destId="{7AED80EF-CB7C-4C68-8157-EE4C2111876B}" srcOrd="1" destOrd="0" presId="urn:microsoft.com/office/officeart/2005/8/layout/vList5"/>
    <dgm:cxn modelId="{2B83C56E-9D04-43B4-854E-83451821705B}" type="presParOf" srcId="{B0B37628-3E53-4D64-9690-6FDBA8E0E921}" destId="{C2762D8B-27AC-46B7-A065-9340619BC8B5}" srcOrd="2" destOrd="0" presId="urn:microsoft.com/office/officeart/2005/8/layout/vList5"/>
    <dgm:cxn modelId="{AA680E8F-BBF4-4865-8A02-C362F898A943}" type="presParOf" srcId="{C2762D8B-27AC-46B7-A065-9340619BC8B5}" destId="{C97EC9EB-ED55-42E9-8B11-13351E9574C1}" srcOrd="0" destOrd="0" presId="urn:microsoft.com/office/officeart/2005/8/layout/vList5"/>
    <dgm:cxn modelId="{9E381E83-77CA-4605-8F29-D9F85BA5D8D4}" type="presParOf" srcId="{C2762D8B-27AC-46B7-A065-9340619BC8B5}" destId="{FF6C0152-DA9E-4FAB-8607-D249C6B80415}" srcOrd="1" destOrd="0" presId="urn:microsoft.com/office/officeart/2005/8/layout/vList5"/>
    <dgm:cxn modelId="{FAC83E5D-303A-4EAC-BFC8-0B33423FBB7F}" type="presParOf" srcId="{B0B37628-3E53-4D64-9690-6FDBA8E0E921}" destId="{1DD247C3-7034-437C-A5DD-4FA1A66ED4DA}" srcOrd="3" destOrd="0" presId="urn:microsoft.com/office/officeart/2005/8/layout/vList5"/>
    <dgm:cxn modelId="{C88AAFA5-82CF-4A5B-BE70-FFED5E9DA506}" type="presParOf" srcId="{B0B37628-3E53-4D64-9690-6FDBA8E0E921}" destId="{22A9C84C-BA61-4759-B1A4-EA5FD7C8FB87}" srcOrd="4" destOrd="0" presId="urn:microsoft.com/office/officeart/2005/8/layout/vList5"/>
    <dgm:cxn modelId="{DDFDE333-638B-4184-B4D3-8553FE7757AA}" type="presParOf" srcId="{22A9C84C-BA61-4759-B1A4-EA5FD7C8FB87}" destId="{0B01B44B-09FD-4457-A1F3-C63CF7F23986}" srcOrd="0" destOrd="0" presId="urn:microsoft.com/office/officeart/2005/8/layout/vList5"/>
    <dgm:cxn modelId="{38D54820-1663-4DF9-9E86-7FA8CE072D23}" type="presParOf" srcId="{22A9C84C-BA61-4759-B1A4-EA5FD7C8FB87}" destId="{60007B8E-8636-4400-9815-E1A0516A8F5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842DA-A027-4BB9-8346-71894D89BFBB}">
      <dsp:nvSpPr>
        <dsp:cNvPr id="0" name=""/>
        <dsp:cNvSpPr/>
      </dsp:nvSpPr>
      <dsp:spPr>
        <a:xfrm rot="5400000">
          <a:off x="1890372" y="-441274"/>
          <a:ext cx="1656711" cy="2558803"/>
        </a:xfrm>
        <a:prstGeom prst="rect">
          <a:avLst/>
        </a:prstGeom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vegetale superficiale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colturale o di materia organica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separazione o filtrante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drenante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accumulo idrico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protezione meccanica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tenuta all'acqua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termoisolante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portante</a:t>
          </a:r>
        </a:p>
      </dsp:txBody>
      <dsp:txXfrm rot="-5400000">
        <a:off x="1439326" y="9772"/>
        <a:ext cx="2558803" cy="1656711"/>
      </dsp:txXfrm>
    </dsp:sp>
    <dsp:sp modelId="{D330ECC3-0234-43DA-87C8-73F2B0304F1E}">
      <dsp:nvSpPr>
        <dsp:cNvPr id="0" name=""/>
        <dsp:cNvSpPr/>
      </dsp:nvSpPr>
      <dsp:spPr>
        <a:xfrm>
          <a:off x="0" y="2532"/>
          <a:ext cx="1439326" cy="167119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277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0" baseline="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 </a:t>
          </a:r>
        </a:p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0" baseline="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PRIMARI</a:t>
          </a:r>
        </a:p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0" baseline="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O FONDAMENTALI</a:t>
          </a:r>
        </a:p>
      </dsp:txBody>
      <dsp:txXfrm>
        <a:off x="0" y="2532"/>
        <a:ext cx="1439326" cy="1671190"/>
      </dsp:txXfrm>
    </dsp:sp>
    <dsp:sp modelId="{FF6C0152-DA9E-4FAB-8607-D249C6B80415}">
      <dsp:nvSpPr>
        <dsp:cNvPr id="0" name=""/>
        <dsp:cNvSpPr/>
      </dsp:nvSpPr>
      <dsp:spPr>
        <a:xfrm rot="5400000">
          <a:off x="2087138" y="1313475"/>
          <a:ext cx="1263179" cy="2558803"/>
        </a:xfrm>
        <a:prstGeom prst="rect">
          <a:avLst/>
        </a:prstGeom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ventilazione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barriera al vapore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continuità e regolarizzazione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pendenza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supporto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ripartizione dei carichi</a:t>
          </a:r>
        </a:p>
      </dsp:txBody>
      <dsp:txXfrm rot="-5400000">
        <a:off x="1439326" y="1961287"/>
        <a:ext cx="2558803" cy="1263179"/>
      </dsp:txXfrm>
    </dsp:sp>
    <dsp:sp modelId="{C97EC9EB-ED55-42E9-8B11-13351E9574C1}">
      <dsp:nvSpPr>
        <dsp:cNvPr id="0" name=""/>
        <dsp:cNvSpPr/>
      </dsp:nvSpPr>
      <dsp:spPr>
        <a:xfrm>
          <a:off x="0" y="1757281"/>
          <a:ext cx="1439326" cy="1671190"/>
        </a:xfrm>
        <a:prstGeom prst="rect">
          <a:avLst/>
        </a:prstGeom>
        <a:solidFill>
          <a:prstClr val="white"/>
        </a:solidFill>
        <a:ln w="12700" cap="flat" cmpd="sng" algn="ctr">
          <a:solidFill>
            <a:srgbClr val="1277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 </a:t>
          </a:r>
        </a:p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SECONDARI</a:t>
          </a:r>
        </a:p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O COMPLEMENTARI</a:t>
          </a:r>
        </a:p>
      </dsp:txBody>
      <dsp:txXfrm>
        <a:off x="0" y="1757281"/>
        <a:ext cx="1439326" cy="1671190"/>
      </dsp:txXfrm>
    </dsp:sp>
    <dsp:sp modelId="{60007B8E-8636-4400-9815-E1A0516A8F5D}">
      <dsp:nvSpPr>
        <dsp:cNvPr id="0" name=""/>
        <dsp:cNvSpPr/>
      </dsp:nvSpPr>
      <dsp:spPr>
        <a:xfrm rot="5400000">
          <a:off x="2097313" y="3068225"/>
          <a:ext cx="1242830" cy="2558803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impianto di irrigazione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impianto di smaltimento delle acque meteoriche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ancoraggio per la vegetazione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trattenimento dello strato colturale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compartimentazione antincendio</a:t>
          </a:r>
        </a:p>
      </dsp:txBody>
      <dsp:txXfrm rot="-5400000">
        <a:off x="1439327" y="3726211"/>
        <a:ext cx="2558803" cy="1242830"/>
      </dsp:txXfrm>
    </dsp:sp>
    <dsp:sp modelId="{0B01B44B-09FD-4457-A1F3-C63CF7F23986}">
      <dsp:nvSpPr>
        <dsp:cNvPr id="0" name=""/>
        <dsp:cNvSpPr/>
      </dsp:nvSpPr>
      <dsp:spPr>
        <a:xfrm>
          <a:off x="0" y="3512031"/>
          <a:ext cx="1439326" cy="167119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277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</a:t>
          </a:r>
        </a:p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ACCESSORI</a:t>
          </a:r>
        </a:p>
      </dsp:txBody>
      <dsp:txXfrm>
        <a:off x="0" y="3512031"/>
        <a:ext cx="1439326" cy="1671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600" b="1" kern="120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A. A.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2022-2023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Laboratorio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+390405583489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spc="-1000" baseline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6</a:t>
            </a:r>
            <a:endParaRPr lang="it-IT" sz="11600" b="1" spc="-1000" baseline="0" dirty="0">
              <a:solidFill>
                <a:srgbClr val="1277AA"/>
              </a:solidFill>
              <a:latin typeface="Swis721 Cn BT" panose="020B0506020202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</a:t>
            </a:r>
            <a:r>
              <a:rPr lang="it-IT" sz="1200" i="1" kern="1200" baseline="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orizzontali superiori</a:t>
            </a:r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. La ricerca del comfort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1277A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1277AA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6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DF5F922A-C971-4F64-9D7F-FA41385FECAE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4FBFE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6</a:t>
            </a:r>
          </a:p>
        </p:txBody>
      </p: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5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277AA"/>
                </a:solidFill>
                <a:effectLst/>
                <a:uLnTx/>
                <a:uFillTx/>
                <a:cs typeface="Segoe UI Semilight" panose="020B0402040204020203" pitchFamily="34" charset="0"/>
              </a:rPr>
              <a:t>Chiusure orizzontali superiori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18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La ricerca del comfort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1277AA"/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0A3A8D41-4E91-415D-8EF3-82177492A505}"/>
              </a:ext>
            </a:extLst>
          </p:cNvPr>
          <p:cNvSpPr txBox="1">
            <a:spLocks/>
          </p:cNvSpPr>
          <p:nvPr/>
        </p:nvSpPr>
        <p:spPr>
          <a:xfrm>
            <a:off x="628650" y="50583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PRINCIPIO DEL</a:t>
            </a:r>
          </a:p>
          <a:p>
            <a:r>
              <a:rPr lang="it-IT" dirty="0"/>
              <a:t>CORPO MULTIPLO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55F8B2-49B5-44CE-AC47-2BFAFD0B45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23821" y="1738701"/>
            <a:ext cx="5135032" cy="3851274"/>
          </a:xfrm>
          <a:prstGeom prst="rect">
            <a:avLst/>
          </a:prstGeom>
        </p:spPr>
      </p:pic>
      <p:pic>
        <p:nvPicPr>
          <p:cNvPr id="7" name="Immagine 6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5E2918CC-B155-4DCA-AFB0-21472F4683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6" y="1147622"/>
            <a:ext cx="5113867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4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E1875C3-84C9-4379-B767-8CAFA6A09D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950" y="1109663"/>
            <a:ext cx="6883400" cy="516255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9391890-EB9D-4B1D-907F-4112C8892A24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PRINCIPIO DEL</a:t>
            </a:r>
          </a:p>
          <a:p>
            <a:r>
              <a:rPr lang="it-IT" dirty="0"/>
              <a:t>CORPO MULTIPLO</a:t>
            </a:r>
          </a:p>
        </p:txBody>
      </p:sp>
    </p:spTree>
    <p:extLst>
      <p:ext uri="{BB962C8B-B14F-4D97-AF65-F5344CB8AC3E}">
        <p14:creationId xmlns:p14="http://schemas.microsoft.com/office/powerpoint/2010/main" val="2482512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9391890-EB9D-4B1D-907F-4112C8892A24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PRINCIPIO DEL</a:t>
            </a:r>
          </a:p>
          <a:p>
            <a:r>
              <a:rPr lang="it-IT" dirty="0"/>
              <a:t>CORPO MULTIPLO</a:t>
            </a:r>
          </a:p>
        </p:txBody>
      </p:sp>
      <p:pic>
        <p:nvPicPr>
          <p:cNvPr id="4" name="Immagine 3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CB989511-87CA-40C5-9860-F3DDE1077C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739" y="1092200"/>
            <a:ext cx="3895725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27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A59EF20-6103-4915-BD91-D62062465C8D}"/>
              </a:ext>
            </a:extLst>
          </p:cNvPr>
          <p:cNvSpPr/>
          <p:nvPr/>
        </p:nvSpPr>
        <p:spPr>
          <a:xfrm>
            <a:off x="740163" y="3996558"/>
            <a:ext cx="3619965" cy="904398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32342BF-C9FB-41E0-9AD6-786A0B715F0F}"/>
              </a:ext>
            </a:extLst>
          </p:cNvPr>
          <p:cNvSpPr/>
          <p:nvPr/>
        </p:nvSpPr>
        <p:spPr>
          <a:xfrm>
            <a:off x="740162" y="5553307"/>
            <a:ext cx="3619965" cy="446052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FAB3A83-CE29-4212-A786-E423A146448A}"/>
              </a:ext>
            </a:extLst>
          </p:cNvPr>
          <p:cNvSpPr/>
          <p:nvPr/>
        </p:nvSpPr>
        <p:spPr>
          <a:xfrm>
            <a:off x="740161" y="2728600"/>
            <a:ext cx="3619965" cy="1135356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950964E-66DD-4925-B0B1-E5632B0F911A}"/>
              </a:ext>
            </a:extLst>
          </p:cNvPr>
          <p:cNvSpPr/>
          <p:nvPr/>
        </p:nvSpPr>
        <p:spPr>
          <a:xfrm>
            <a:off x="740161" y="2180360"/>
            <a:ext cx="3619965" cy="446037"/>
          </a:xfrm>
          <a:prstGeom prst="rect">
            <a:avLst/>
          </a:prstGeom>
          <a:pattFill prst="diagBrick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E436E12-97DC-4356-9B76-4C57AA347448}"/>
              </a:ext>
            </a:extLst>
          </p:cNvPr>
          <p:cNvSpPr txBox="1">
            <a:spLocks/>
          </p:cNvSpPr>
          <p:nvPr/>
        </p:nvSpPr>
        <p:spPr>
          <a:xfrm>
            <a:off x="6536266" y="3996558"/>
            <a:ext cx="2499147" cy="90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Resistenza ai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Controllo della deformazione</a:t>
            </a:r>
          </a:p>
          <a:p>
            <a:r>
              <a:rPr lang="it-IT" dirty="0">
                <a:latin typeface="Swis721 Cn BT" panose="020B0506020202030204" pitchFamily="34" charset="0"/>
              </a:rPr>
              <a:t>Rapporto peso /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Controllo inerzia termica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7C2407C-8A8B-4CA0-90FE-B97584D26B2D}"/>
              </a:ext>
            </a:extLst>
          </p:cNvPr>
          <p:cNvSpPr txBox="1">
            <a:spLocks/>
          </p:cNvSpPr>
          <p:nvPr/>
        </p:nvSpPr>
        <p:spPr>
          <a:xfrm>
            <a:off x="4584597" y="3996558"/>
            <a:ext cx="1727200" cy="90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Parte </a:t>
            </a:r>
            <a:r>
              <a:rPr lang="it-IT" sz="1600" b="1" dirty="0">
                <a:latin typeface="Swis721 Cn BT" panose="020B0506020202030204" pitchFamily="34" charset="0"/>
              </a:rPr>
              <a:t>RESISTENTE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79FC52AB-D4CA-433E-9B29-5BB9719EF92E}"/>
              </a:ext>
            </a:extLst>
          </p:cNvPr>
          <p:cNvSpPr txBox="1">
            <a:spLocks/>
          </p:cNvSpPr>
          <p:nvPr/>
        </p:nvSpPr>
        <p:spPr>
          <a:xfrm>
            <a:off x="4572000" y="5006896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VUOTO TECNICO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DBCACDE8-7A40-4CF2-97F5-76E3BBA69F4C}"/>
              </a:ext>
            </a:extLst>
          </p:cNvPr>
          <p:cNvSpPr/>
          <p:nvPr/>
        </p:nvSpPr>
        <p:spPr>
          <a:xfrm>
            <a:off x="740161" y="5005053"/>
            <a:ext cx="3619965" cy="446051"/>
          </a:xfrm>
          <a:prstGeom prst="rect">
            <a:avLst/>
          </a:prstGeom>
          <a:noFill/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78061000-71C4-46D8-AD0A-E78742AF1ED7}"/>
              </a:ext>
            </a:extLst>
          </p:cNvPr>
          <p:cNvSpPr txBox="1">
            <a:spLocks/>
          </p:cNvSpPr>
          <p:nvPr/>
        </p:nvSpPr>
        <p:spPr>
          <a:xfrm>
            <a:off x="6536266" y="5006896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Gestione</a:t>
            </a:r>
          </a:p>
          <a:p>
            <a:r>
              <a:rPr lang="it-IT" dirty="0"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CC60F321-AADC-43D9-AAB7-0640EA0E57D4}"/>
              </a:ext>
            </a:extLst>
          </p:cNvPr>
          <p:cNvSpPr txBox="1">
            <a:spLocks/>
          </p:cNvSpPr>
          <p:nvPr/>
        </p:nvSpPr>
        <p:spPr>
          <a:xfrm>
            <a:off x="4572000" y="5553307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419B7F98-2785-45EC-8E89-72D0E4152177}"/>
              </a:ext>
            </a:extLst>
          </p:cNvPr>
          <p:cNvSpPr txBox="1">
            <a:spLocks/>
          </p:cNvSpPr>
          <p:nvPr/>
        </p:nvSpPr>
        <p:spPr>
          <a:xfrm>
            <a:off x="6536266" y="5553307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Isolamento acustico</a:t>
            </a:r>
          </a:p>
        </p:txBody>
      </p:sp>
      <p:cxnSp>
        <p:nvCxnSpPr>
          <p:cNvPr id="51" name="Forma 9">
            <a:extLst>
              <a:ext uri="{FF2B5EF4-FFF2-40B4-BE49-F238E27FC236}">
                <a16:creationId xmlns:a16="http://schemas.microsoft.com/office/drawing/2014/main" id="{E140D4A8-69EC-4BEB-8FBC-7FBDB641220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9381" y="558033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Forma 9">
            <a:extLst>
              <a:ext uri="{FF2B5EF4-FFF2-40B4-BE49-F238E27FC236}">
                <a16:creationId xmlns:a16="http://schemas.microsoft.com/office/drawing/2014/main" id="{9C2667F9-6D6B-415F-8143-09AA2706EC1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19381" y="227860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FE3CF0D6-A395-48FC-BFB4-4EBA0F90FB7A}"/>
              </a:ext>
            </a:extLst>
          </p:cNvPr>
          <p:cNvSpPr txBox="1">
            <a:spLocks/>
          </p:cNvSpPr>
          <p:nvPr/>
        </p:nvSpPr>
        <p:spPr>
          <a:xfrm rot="16200000">
            <a:off x="-78265" y="4394037"/>
            <a:ext cx="1080516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1277AA"/>
                </a:solidFill>
                <a:cs typeface="Segoe UI Semilight" panose="020B0402040204020203" pitchFamily="34" charset="0"/>
              </a:rPr>
              <a:t>intradosso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B8712C7B-2712-4C0F-9A5C-F717E32BC6D9}"/>
              </a:ext>
            </a:extLst>
          </p:cNvPr>
          <p:cNvSpPr txBox="1">
            <a:spLocks/>
          </p:cNvSpPr>
          <p:nvPr/>
        </p:nvSpPr>
        <p:spPr>
          <a:xfrm rot="16200000">
            <a:off x="-78007" y="3181177"/>
            <a:ext cx="1080000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1277AA"/>
                </a:solidFill>
                <a:cs typeface="Segoe UI Semilight" panose="020B0402040204020203" pitchFamily="34" charset="0"/>
              </a:rPr>
              <a:t>estradosso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C6291E6-AE92-4963-A091-9B434C2BFA0E}"/>
              </a:ext>
            </a:extLst>
          </p:cNvPr>
          <p:cNvSpPr txBox="1">
            <a:spLocks/>
          </p:cNvSpPr>
          <p:nvPr/>
        </p:nvSpPr>
        <p:spPr>
          <a:xfrm>
            <a:off x="4572000" y="2728600"/>
            <a:ext cx="1727200" cy="1135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Parte di </a:t>
            </a:r>
            <a:r>
              <a:rPr lang="it-IT" sz="1500" b="1" spc="-20" dirty="0">
                <a:latin typeface="Swis721 Cn BT" panose="020B0506020202030204" pitchFamily="34" charset="0"/>
              </a:rPr>
              <a:t>COMPLETAMENTO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44229A0A-CA0F-41BF-B525-BC86D2D5EDA6}"/>
              </a:ext>
            </a:extLst>
          </p:cNvPr>
          <p:cNvSpPr txBox="1">
            <a:spLocks/>
          </p:cNvSpPr>
          <p:nvPr/>
        </p:nvSpPr>
        <p:spPr>
          <a:xfrm>
            <a:off x="6536265" y="2728600"/>
            <a:ext cx="2499147" cy="11620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Tenuta all’acqua</a:t>
            </a:r>
          </a:p>
          <a:p>
            <a:r>
              <a:rPr lang="it-IT" dirty="0">
                <a:latin typeface="Swis721 Cn BT" panose="020B0506020202030204" pitchFamily="34" charset="0"/>
              </a:rPr>
              <a:t>Tenuta all’aria</a:t>
            </a:r>
          </a:p>
          <a:p>
            <a:r>
              <a:rPr lang="it-IT" dirty="0">
                <a:latin typeface="Swis721 Cn BT" panose="020B0506020202030204" pitchFamily="34" charset="0"/>
              </a:rPr>
              <a:t>Ripartizione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dirty="0"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7762F509-A5F4-4076-986D-CFD6F5122AF4}"/>
              </a:ext>
            </a:extLst>
          </p:cNvPr>
          <p:cNvSpPr txBox="1">
            <a:spLocks/>
          </p:cNvSpPr>
          <p:nvPr/>
        </p:nvSpPr>
        <p:spPr>
          <a:xfrm>
            <a:off x="4572000" y="2181274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42791782-438E-4E20-A496-2D70C435B6A4}"/>
              </a:ext>
            </a:extLst>
          </p:cNvPr>
          <p:cNvSpPr txBox="1">
            <a:spLocks/>
          </p:cNvSpPr>
          <p:nvPr/>
        </p:nvSpPr>
        <p:spPr>
          <a:xfrm>
            <a:off x="6548863" y="1677003"/>
            <a:ext cx="2499147" cy="945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latin typeface="Swis721 Cn BT" panose="020B0506020202030204" pitchFamily="34" charset="0"/>
              </a:rPr>
              <a:t>Protezione da agenti atmosferici</a:t>
            </a:r>
          </a:p>
          <a:p>
            <a:r>
              <a:rPr lang="it-IT" dirty="0">
                <a:latin typeface="Swis721 Cn BT" panose="020B0506020202030204" pitchFamily="34" charset="0"/>
              </a:rPr>
              <a:t>Tenuta all’acqua</a:t>
            </a:r>
          </a:p>
          <a:p>
            <a:r>
              <a:rPr lang="it-IT" dirty="0">
                <a:latin typeface="Swis721 Cn BT" panose="020B0506020202030204" pitchFamily="34" charset="0"/>
              </a:rPr>
              <a:t>Controllo degli shock termici</a:t>
            </a:r>
          </a:p>
          <a:p>
            <a:r>
              <a:rPr lang="it-IT" dirty="0">
                <a:latin typeface="Swis721 Cn BT" panose="020B0506020202030204" pitchFamily="34" charset="0"/>
              </a:rPr>
              <a:t>Controllo della deformazione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86B54CE3-B52B-489D-9AB6-794185DD2F96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Esploso per composizione degli elementi tecnologici di chiusura orizzontale superiore</a:t>
            </a:r>
          </a:p>
        </p:txBody>
      </p:sp>
    </p:spTree>
    <p:extLst>
      <p:ext uri="{BB962C8B-B14F-4D97-AF65-F5344CB8AC3E}">
        <p14:creationId xmlns:p14="http://schemas.microsoft.com/office/powerpoint/2010/main" val="1959877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24AB58C1-5D47-435A-B52C-8F8A4B072416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strati funzionali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F9C0954B-BDB9-41F9-BD40-E4B004B3257A}"/>
              </a:ext>
            </a:extLst>
          </p:cNvPr>
          <p:cNvSpPr txBox="1">
            <a:spLocks/>
          </p:cNvSpPr>
          <p:nvPr/>
        </p:nvSpPr>
        <p:spPr>
          <a:xfrm>
            <a:off x="3040080" y="121652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primari</a:t>
            </a:r>
          </a:p>
        </p:txBody>
      </p:sp>
      <p:cxnSp>
        <p:nvCxnSpPr>
          <p:cNvPr id="28" name="Forma 9">
            <a:extLst>
              <a:ext uri="{FF2B5EF4-FFF2-40B4-BE49-F238E27FC236}">
                <a16:creationId xmlns:a16="http://schemas.microsoft.com/office/drawing/2014/main" id="{D022DE5C-CF76-4E8B-B0A6-0648938E1DCB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 bwMode="auto">
          <a:xfrm flipV="1">
            <a:off x="2465770" y="1522024"/>
            <a:ext cx="574310" cy="13245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3">
            <a:extLst>
              <a:ext uri="{FF2B5EF4-FFF2-40B4-BE49-F238E27FC236}">
                <a16:creationId xmlns:a16="http://schemas.microsoft.com/office/drawing/2014/main" id="{74AA3AA7-1EC0-44E4-BA3A-86BE4012CBD0}"/>
              </a:ext>
            </a:extLst>
          </p:cNvPr>
          <p:cNvSpPr txBox="1">
            <a:spLocks/>
          </p:cNvSpPr>
          <p:nvPr/>
        </p:nvSpPr>
        <p:spPr>
          <a:xfrm>
            <a:off x="3040081" y="3406310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secondari</a:t>
            </a:r>
          </a:p>
        </p:txBody>
      </p:sp>
      <p:cxnSp>
        <p:nvCxnSpPr>
          <p:cNvPr id="30" name="Forma 9">
            <a:extLst>
              <a:ext uri="{FF2B5EF4-FFF2-40B4-BE49-F238E27FC236}">
                <a16:creationId xmlns:a16="http://schemas.microsoft.com/office/drawing/2014/main" id="{FF0FF71E-D66E-45BF-809B-C9746718A6FE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 bwMode="auto">
          <a:xfrm>
            <a:off x="2465770" y="2846586"/>
            <a:ext cx="574311" cy="86521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8E8FE5BE-5A78-4F79-AF9D-3A36F0D429EB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500" spc="-50" dirty="0">
                <a:cs typeface="Segoe UI Semilight" panose="020B0402040204020203" pitchFamily="34" charset="0"/>
              </a:rPr>
              <a:t>CHIUSURE ORIZZONTALI SUPERIORI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9C837F97-2B22-4516-BB84-4142353E2831}"/>
              </a:ext>
            </a:extLst>
          </p:cNvPr>
          <p:cNvSpPr txBox="1">
            <a:spLocks/>
          </p:cNvSpPr>
          <p:nvPr/>
        </p:nvSpPr>
        <p:spPr>
          <a:xfrm>
            <a:off x="4744874" y="1216529"/>
            <a:ext cx="2558906" cy="300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portante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0D79F058-033D-4166-AF4A-993FB8EE999D}"/>
              </a:ext>
            </a:extLst>
          </p:cNvPr>
          <p:cNvSpPr txBox="1">
            <a:spLocks/>
          </p:cNvSpPr>
          <p:nvPr/>
        </p:nvSpPr>
        <p:spPr>
          <a:xfrm>
            <a:off x="4744867" y="1611604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tenuta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9CE28C43-0DEA-4CFE-B076-8DD414B55699}"/>
              </a:ext>
            </a:extLst>
          </p:cNvPr>
          <p:cNvSpPr txBox="1">
            <a:spLocks/>
          </p:cNvSpPr>
          <p:nvPr/>
        </p:nvSpPr>
        <p:spPr>
          <a:xfrm>
            <a:off x="4744866" y="2008222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isolamento termico</a:t>
            </a: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FF2EA9C7-C5D3-4751-915C-0CEAF527A87D}"/>
              </a:ext>
            </a:extLst>
          </p:cNvPr>
          <p:cNvSpPr txBox="1">
            <a:spLocks/>
          </p:cNvSpPr>
          <p:nvPr/>
        </p:nvSpPr>
        <p:spPr>
          <a:xfrm>
            <a:off x="4744865" y="2399979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per l’isolamento acustico</a:t>
            </a:r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1FC8E5A5-CC49-4EAA-8BDC-1FE01885532F}"/>
              </a:ext>
            </a:extLst>
          </p:cNvPr>
          <p:cNvSpPr txBox="1">
            <a:spLocks/>
          </p:cNvSpPr>
          <p:nvPr/>
        </p:nvSpPr>
        <p:spPr>
          <a:xfrm>
            <a:off x="7439931" y="2008222"/>
            <a:ext cx="1128293" cy="1080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COMFORT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9651ACAB-D2A0-46A1-B127-9008CF237EEE}"/>
              </a:ext>
            </a:extLst>
          </p:cNvPr>
          <p:cNvSpPr txBox="1">
            <a:spLocks/>
          </p:cNvSpPr>
          <p:nvPr/>
        </p:nvSpPr>
        <p:spPr>
          <a:xfrm>
            <a:off x="7439932" y="1611604"/>
            <a:ext cx="1128293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latin typeface="Swis721 Cn BT" panose="020B0506020202030204" pitchFamily="34" charset="0"/>
              </a:rPr>
              <a:t>PROTEZIONE</a:t>
            </a: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80CCF456-8029-47F2-ADF6-B4836DDBDCA3}"/>
              </a:ext>
            </a:extLst>
          </p:cNvPr>
          <p:cNvSpPr txBox="1">
            <a:spLocks/>
          </p:cNvSpPr>
          <p:nvPr/>
        </p:nvSpPr>
        <p:spPr>
          <a:xfrm>
            <a:off x="7439932" y="1103971"/>
            <a:ext cx="1128293" cy="413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latin typeface="Swis721 Cn BT" panose="020B0506020202030204" pitchFamily="34" charset="0"/>
              </a:rPr>
              <a:t>RESISTENZA MECCANICA</a:t>
            </a:r>
          </a:p>
        </p:txBody>
      </p:sp>
      <p:sp>
        <p:nvSpPr>
          <p:cNvPr id="52" name="Title 3">
            <a:extLst>
              <a:ext uri="{FF2B5EF4-FFF2-40B4-BE49-F238E27FC236}">
                <a16:creationId xmlns:a16="http://schemas.microsoft.com/office/drawing/2014/main" id="{B3B8FED5-536F-4D74-81CF-299BFE1D2785}"/>
              </a:ext>
            </a:extLst>
          </p:cNvPr>
          <p:cNvSpPr txBox="1">
            <a:spLocks/>
          </p:cNvSpPr>
          <p:nvPr/>
        </p:nvSpPr>
        <p:spPr>
          <a:xfrm>
            <a:off x="4744873" y="3406310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pendenza</a:t>
            </a:r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55063FAF-FB3E-4BD1-A427-11CDBAA16F68}"/>
              </a:ext>
            </a:extLst>
          </p:cNvPr>
          <p:cNvSpPr txBox="1">
            <a:spLocks/>
          </p:cNvSpPr>
          <p:nvPr/>
        </p:nvSpPr>
        <p:spPr>
          <a:xfrm>
            <a:off x="4744872" y="3642731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regolarizzazione</a:t>
            </a:r>
          </a:p>
        </p:txBody>
      </p:sp>
      <p:sp>
        <p:nvSpPr>
          <p:cNvPr id="54" name="Title 3">
            <a:extLst>
              <a:ext uri="{FF2B5EF4-FFF2-40B4-BE49-F238E27FC236}">
                <a16:creationId xmlns:a16="http://schemas.microsoft.com/office/drawing/2014/main" id="{AC14DF09-5B68-4132-8AC2-1A2802C3AF59}"/>
              </a:ext>
            </a:extLst>
          </p:cNvPr>
          <p:cNvSpPr txBox="1">
            <a:spLocks/>
          </p:cNvSpPr>
          <p:nvPr/>
        </p:nvSpPr>
        <p:spPr>
          <a:xfrm>
            <a:off x="4744872" y="3876473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imprimitura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C353962C-BB92-4BBE-9EE7-C9B0C5EF88C2}"/>
              </a:ext>
            </a:extLst>
          </p:cNvPr>
          <p:cNvSpPr txBox="1">
            <a:spLocks/>
          </p:cNvSpPr>
          <p:nvPr/>
        </p:nvSpPr>
        <p:spPr>
          <a:xfrm>
            <a:off x="4744871" y="411289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diffusione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847CEB00-250C-4203-B787-5DD4957180EB}"/>
              </a:ext>
            </a:extLst>
          </p:cNvPr>
          <p:cNvSpPr txBox="1">
            <a:spLocks/>
          </p:cNvSpPr>
          <p:nvPr/>
        </p:nvSpPr>
        <p:spPr>
          <a:xfrm>
            <a:off x="4744871" y="4343360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ventilazione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8AEAE08D-62E5-44BB-A81F-C5E075DF50EC}"/>
              </a:ext>
            </a:extLst>
          </p:cNvPr>
          <p:cNvSpPr txBox="1">
            <a:spLocks/>
          </p:cNvSpPr>
          <p:nvPr/>
        </p:nvSpPr>
        <p:spPr>
          <a:xfrm>
            <a:off x="4744870" y="4579781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supporto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3FEC54F9-E36C-40EE-B711-123F0A5C1193}"/>
              </a:ext>
            </a:extLst>
          </p:cNvPr>
          <p:cNvSpPr txBox="1">
            <a:spLocks/>
          </p:cNvSpPr>
          <p:nvPr/>
        </p:nvSpPr>
        <p:spPr>
          <a:xfrm>
            <a:off x="4744870" y="4813523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collegamento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E0760BD2-3198-4D3C-BEC1-AA2CB534D4B2}"/>
              </a:ext>
            </a:extLst>
          </p:cNvPr>
          <p:cNvSpPr txBox="1">
            <a:spLocks/>
          </p:cNvSpPr>
          <p:nvPr/>
        </p:nvSpPr>
        <p:spPr>
          <a:xfrm>
            <a:off x="4744869" y="504994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scorrimento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34C2C71A-3AEB-45CD-BA54-84BE3FCD2862}"/>
              </a:ext>
            </a:extLst>
          </p:cNvPr>
          <p:cNvSpPr txBox="1">
            <a:spLocks/>
          </p:cNvSpPr>
          <p:nvPr/>
        </p:nvSpPr>
        <p:spPr>
          <a:xfrm>
            <a:off x="4744869" y="5284111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continuità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316B520F-96D1-4EBE-A659-970A1B5D1C16}"/>
              </a:ext>
            </a:extLst>
          </p:cNvPr>
          <p:cNvSpPr txBox="1">
            <a:spLocks/>
          </p:cNvSpPr>
          <p:nvPr/>
        </p:nvSpPr>
        <p:spPr>
          <a:xfrm>
            <a:off x="4744868" y="5520532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irrigidimento</a:t>
            </a:r>
          </a:p>
        </p:txBody>
      </p:sp>
      <p:sp>
        <p:nvSpPr>
          <p:cNvPr id="62" name="Title 3">
            <a:extLst>
              <a:ext uri="{FF2B5EF4-FFF2-40B4-BE49-F238E27FC236}">
                <a16:creationId xmlns:a16="http://schemas.microsoft.com/office/drawing/2014/main" id="{28ADAA2C-2543-4660-BFA7-77EA84D5F35D}"/>
              </a:ext>
            </a:extLst>
          </p:cNvPr>
          <p:cNvSpPr txBox="1">
            <a:spLocks/>
          </p:cNvSpPr>
          <p:nvPr/>
        </p:nvSpPr>
        <p:spPr>
          <a:xfrm>
            <a:off x="4744868" y="575427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protezione</a:t>
            </a:r>
          </a:p>
        </p:txBody>
      </p:sp>
      <p:sp>
        <p:nvSpPr>
          <p:cNvPr id="63" name="Title 3">
            <a:extLst>
              <a:ext uri="{FF2B5EF4-FFF2-40B4-BE49-F238E27FC236}">
                <a16:creationId xmlns:a16="http://schemas.microsoft.com/office/drawing/2014/main" id="{14E19A7B-A3E7-4F82-97C9-4987BF342C26}"/>
              </a:ext>
            </a:extLst>
          </p:cNvPr>
          <p:cNvSpPr txBox="1">
            <a:spLocks/>
          </p:cNvSpPr>
          <p:nvPr/>
        </p:nvSpPr>
        <p:spPr>
          <a:xfrm>
            <a:off x="4744867" y="5990695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ripartizione carichi</a:t>
            </a: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0119AE12-0838-4943-85A9-B21CE9E6E4E5}"/>
              </a:ext>
            </a:extLst>
          </p:cNvPr>
          <p:cNvSpPr txBox="1">
            <a:spLocks/>
          </p:cNvSpPr>
          <p:nvPr/>
        </p:nvSpPr>
        <p:spPr>
          <a:xfrm>
            <a:off x="4744864" y="2786274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barriera al vapore</a:t>
            </a:r>
          </a:p>
        </p:txBody>
      </p:sp>
      <p:sp>
        <p:nvSpPr>
          <p:cNvPr id="66" name="Title 3">
            <a:extLst>
              <a:ext uri="{FF2B5EF4-FFF2-40B4-BE49-F238E27FC236}">
                <a16:creationId xmlns:a16="http://schemas.microsoft.com/office/drawing/2014/main" id="{A2384F32-39B3-4D52-A2F7-8AE6265AE296}"/>
              </a:ext>
            </a:extLst>
          </p:cNvPr>
          <p:cNvSpPr txBox="1">
            <a:spLocks/>
          </p:cNvSpPr>
          <p:nvPr/>
        </p:nvSpPr>
        <p:spPr>
          <a:xfrm>
            <a:off x="7439930" y="5284111"/>
            <a:ext cx="1128293" cy="913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latin typeface="Swis721 Cn BT" panose="020B0506020202030204" pitchFamily="34" charset="0"/>
              </a:rPr>
              <a:t>RESISTENZA MECCANICA</a:t>
            </a:r>
          </a:p>
        </p:txBody>
      </p:sp>
      <p:sp>
        <p:nvSpPr>
          <p:cNvPr id="67" name="Title 3">
            <a:extLst>
              <a:ext uri="{FF2B5EF4-FFF2-40B4-BE49-F238E27FC236}">
                <a16:creationId xmlns:a16="http://schemas.microsoft.com/office/drawing/2014/main" id="{1F131AA0-F161-4EF4-B704-1862F9F99084}"/>
              </a:ext>
            </a:extLst>
          </p:cNvPr>
          <p:cNvSpPr txBox="1">
            <a:spLocks/>
          </p:cNvSpPr>
          <p:nvPr/>
        </p:nvSpPr>
        <p:spPr>
          <a:xfrm>
            <a:off x="7439929" y="4579781"/>
            <a:ext cx="1128293" cy="676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70" dirty="0">
                <a:latin typeface="Swis721 Cn BT" panose="020B0506020202030204" pitchFamily="34" charset="0"/>
              </a:rPr>
              <a:t>CONNESSIONE</a:t>
            </a:r>
          </a:p>
          <a:p>
            <a:r>
              <a:rPr lang="it-IT" spc="-70" dirty="0">
                <a:latin typeface="Swis721 Cn BT" panose="020B0506020202030204" pitchFamily="34" charset="0"/>
              </a:rPr>
              <a:t>SEPARAZIONE</a:t>
            </a:r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A27318BA-C8F6-4A3E-9FA8-4032AAAEBE56}"/>
              </a:ext>
            </a:extLst>
          </p:cNvPr>
          <p:cNvSpPr txBox="1">
            <a:spLocks/>
          </p:cNvSpPr>
          <p:nvPr/>
        </p:nvSpPr>
        <p:spPr>
          <a:xfrm>
            <a:off x="7439929" y="4109441"/>
            <a:ext cx="1128293" cy="448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COMFORT</a:t>
            </a:r>
          </a:p>
        </p:txBody>
      </p:sp>
      <p:sp>
        <p:nvSpPr>
          <p:cNvPr id="69" name="Title 3">
            <a:extLst>
              <a:ext uri="{FF2B5EF4-FFF2-40B4-BE49-F238E27FC236}">
                <a16:creationId xmlns:a16="http://schemas.microsoft.com/office/drawing/2014/main" id="{6397BF52-CF70-4713-9AD3-F477F1C26DF1}"/>
              </a:ext>
            </a:extLst>
          </p:cNvPr>
          <p:cNvSpPr txBox="1">
            <a:spLocks/>
          </p:cNvSpPr>
          <p:nvPr/>
        </p:nvSpPr>
        <p:spPr>
          <a:xfrm>
            <a:off x="7439928" y="3406309"/>
            <a:ext cx="1128293" cy="675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DURABILITÀ</a:t>
            </a:r>
          </a:p>
        </p:txBody>
      </p:sp>
    </p:spTree>
    <p:extLst>
      <p:ext uri="{BB962C8B-B14F-4D97-AF65-F5344CB8AC3E}">
        <p14:creationId xmlns:p14="http://schemas.microsoft.com/office/powerpoint/2010/main" val="4136075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Modalità di classificazione delle coperture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6.3</a:t>
            </a:r>
          </a:p>
        </p:txBody>
      </p:sp>
    </p:spTree>
    <p:extLst>
      <p:ext uri="{BB962C8B-B14F-4D97-AF65-F5344CB8AC3E}">
        <p14:creationId xmlns:p14="http://schemas.microsoft.com/office/powerpoint/2010/main" val="128447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A1D2C68E-E96A-4246-ABF4-B84A1961FCA1}"/>
              </a:ext>
            </a:extLst>
          </p:cNvPr>
          <p:cNvGrpSpPr>
            <a:grpSpLocks/>
          </p:cNvGrpSpPr>
          <p:nvPr/>
        </p:nvGrpSpPr>
        <p:grpSpPr bwMode="auto">
          <a:xfrm>
            <a:off x="4678245" y="1216529"/>
            <a:ext cx="3783302" cy="4909903"/>
            <a:chOff x="0" y="980728"/>
            <a:chExt cx="4796996" cy="5931198"/>
          </a:xfrm>
        </p:grpSpPr>
        <p:pic>
          <p:nvPicPr>
            <p:cNvPr id="20" name="Picture 2" descr="C:\Users\7235\Dropbox\cocop0001.jpg">
              <a:extLst>
                <a:ext uri="{FF2B5EF4-FFF2-40B4-BE49-F238E27FC236}">
                  <a16:creationId xmlns:a16="http://schemas.microsoft.com/office/drawing/2014/main" id="{EA7E821D-D721-4F76-B55E-E9377F54B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0728"/>
              <a:ext cx="4796996" cy="593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7">
              <a:extLst>
                <a:ext uri="{FF2B5EF4-FFF2-40B4-BE49-F238E27FC236}">
                  <a16:creationId xmlns:a16="http://schemas.microsoft.com/office/drawing/2014/main" id="{66C8A4B8-F3D1-465F-A885-C19896BA0C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3808" y="980728"/>
              <a:ext cx="432048" cy="3284063"/>
              <a:chOff x="2843808" y="980728"/>
              <a:chExt cx="432048" cy="3284063"/>
            </a:xfrm>
          </p:grpSpPr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id="{05B3A738-9B88-47C0-8FDA-E9D2637AF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980728"/>
                <a:ext cx="288032" cy="360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D73CA8B0-7FD1-4460-8322-10450D8DD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980728"/>
                <a:ext cx="288032" cy="504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27" name="Rectangle 6">
                <a:extLst>
                  <a:ext uri="{FF2B5EF4-FFF2-40B4-BE49-F238E27FC236}">
                    <a16:creationId xmlns:a16="http://schemas.microsoft.com/office/drawing/2014/main" id="{C4261265-23C8-4610-A0F8-01A1C7595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3808" y="980728"/>
                <a:ext cx="288032" cy="25202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28" name="Rectangle 9">
                <a:extLst>
                  <a:ext uri="{FF2B5EF4-FFF2-40B4-BE49-F238E27FC236}">
                    <a16:creationId xmlns:a16="http://schemas.microsoft.com/office/drawing/2014/main" id="{DEEAAB3E-1B89-4F80-8C76-5462EA1E1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4012763"/>
                <a:ext cx="288032" cy="25202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/>
              </a:p>
            </p:txBody>
          </p:sp>
        </p:grp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Relazione con le acque meteorologiche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5272C2D5-64A2-419E-98B4-D663B5576697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principi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AD5D8D4F-D80D-43FC-824B-1DCF61A33091}"/>
              </a:ext>
            </a:extLst>
          </p:cNvPr>
          <p:cNvSpPr txBox="1">
            <a:spLocks/>
          </p:cNvSpPr>
          <p:nvPr/>
        </p:nvSpPr>
        <p:spPr>
          <a:xfrm>
            <a:off x="3040082" y="1884092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deflusso</a:t>
            </a:r>
          </a:p>
        </p:txBody>
      </p:sp>
      <p:cxnSp>
        <p:nvCxnSpPr>
          <p:cNvPr id="58" name="Forma 9">
            <a:extLst>
              <a:ext uri="{FF2B5EF4-FFF2-40B4-BE49-F238E27FC236}">
                <a16:creationId xmlns:a16="http://schemas.microsoft.com/office/drawing/2014/main" id="{6776B584-73C2-4F1A-866B-52EC09A75D2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 bwMode="auto">
          <a:xfrm flipV="1">
            <a:off x="2465770" y="2189587"/>
            <a:ext cx="574312" cy="65699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3">
            <a:extLst>
              <a:ext uri="{FF2B5EF4-FFF2-40B4-BE49-F238E27FC236}">
                <a16:creationId xmlns:a16="http://schemas.microsoft.com/office/drawing/2014/main" id="{95E01C23-ACC5-4CD4-BC9E-5FE796C22A33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500" dirty="0">
                <a:cs typeface="Segoe UI Semilight" panose="020B0402040204020203" pitchFamily="34" charset="0"/>
              </a:rPr>
              <a:t>GESTIONE DELLE ACQUE </a:t>
            </a:r>
            <a:r>
              <a:rPr lang="it-IT" sz="1500" spc="-50" dirty="0">
                <a:cs typeface="Segoe UI Semilight" panose="020B0402040204020203" pitchFamily="34" charset="0"/>
              </a:rPr>
              <a:t>METEOROLOGICHE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30FAFA3E-2306-4A85-95CE-C4AB757DA21F}"/>
              </a:ext>
            </a:extLst>
          </p:cNvPr>
          <p:cNvSpPr txBox="1">
            <a:spLocks/>
          </p:cNvSpPr>
          <p:nvPr/>
        </p:nvSpPr>
        <p:spPr>
          <a:xfrm>
            <a:off x="3040082" y="457031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raccolta e smaltimento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A6DA21F5-15A7-4B95-8710-B4C03AF199DA}"/>
              </a:ext>
            </a:extLst>
          </p:cNvPr>
          <p:cNvCxnSpPr>
            <a:cxnSpLocks/>
            <a:stCxn id="56" idx="3"/>
            <a:endCxn id="17" idx="1"/>
          </p:cNvCxnSpPr>
          <p:nvPr/>
        </p:nvCxnSpPr>
        <p:spPr bwMode="auto">
          <a:xfrm>
            <a:off x="2465770" y="2846586"/>
            <a:ext cx="574312" cy="202922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E9E6278B-9C9D-4D64-91C6-1CC1DA5ED56B}"/>
              </a:ext>
            </a:extLst>
          </p:cNvPr>
          <p:cNvSpPr txBox="1">
            <a:spLocks/>
          </p:cNvSpPr>
          <p:nvPr/>
        </p:nvSpPr>
        <p:spPr>
          <a:xfrm>
            <a:off x="3818520" y="3162643"/>
            <a:ext cx="1707286" cy="655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Coperture curve</a:t>
            </a:r>
          </a:p>
          <a:p>
            <a:r>
              <a:rPr lang="it-IT" sz="1300" dirty="0">
                <a:latin typeface="Swis721 Cn BT" panose="020B0506020202030204" pitchFamily="34" charset="0"/>
              </a:rPr>
              <a:t>o a falde inclinate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AF65B64-1670-4342-BA02-A723EA1A612A}"/>
              </a:ext>
            </a:extLst>
          </p:cNvPr>
          <p:cNvSpPr txBox="1">
            <a:spLocks/>
          </p:cNvSpPr>
          <p:nvPr/>
        </p:nvSpPr>
        <p:spPr>
          <a:xfrm>
            <a:off x="3818520" y="5542013"/>
            <a:ext cx="1707286" cy="655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Coperture piane,</a:t>
            </a:r>
          </a:p>
          <a:p>
            <a:r>
              <a:rPr lang="it-IT" sz="1300" dirty="0">
                <a:latin typeface="Swis721 Cn BT" panose="020B0506020202030204" pitchFamily="34" charset="0"/>
              </a:rPr>
              <a:t>a terrazza,</a:t>
            </a:r>
          </a:p>
          <a:p>
            <a:r>
              <a:rPr lang="it-IT" sz="1300" dirty="0">
                <a:latin typeface="Swis721 Cn BT" panose="020B0506020202030204" pitchFamily="34" charset="0"/>
              </a:rPr>
              <a:t>o verdi</a:t>
            </a:r>
          </a:p>
        </p:txBody>
      </p:sp>
    </p:spTree>
    <p:extLst>
      <p:ext uri="{BB962C8B-B14F-4D97-AF65-F5344CB8AC3E}">
        <p14:creationId xmlns:p14="http://schemas.microsoft.com/office/powerpoint/2010/main" val="3197420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di accessibilità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D100FC44-4F94-4115-A278-D67FFF657BB6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classi UNI 8627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67464DE1-60DB-429B-9F36-4B648E136E7C}"/>
              </a:ext>
            </a:extLst>
          </p:cNvPr>
          <p:cNvSpPr txBox="1">
            <a:spLocks/>
          </p:cNvSpPr>
          <p:nvPr/>
        </p:nvSpPr>
        <p:spPr>
          <a:xfrm>
            <a:off x="3835400" y="1216529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6C88336F-93AD-4BAF-B138-27D6B32ABBA2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465770" y="1522024"/>
            <a:ext cx="1369630" cy="13245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E7E9DD63-0D46-45A2-B31D-61D5C5411AAD}"/>
              </a:ext>
            </a:extLst>
          </p:cNvPr>
          <p:cNvCxnSpPr>
            <a:cxnSpLocks/>
            <a:stCxn id="31" idx="3"/>
            <a:endCxn id="60" idx="1"/>
          </p:cNvCxnSpPr>
          <p:nvPr/>
        </p:nvCxnSpPr>
        <p:spPr bwMode="auto">
          <a:xfrm>
            <a:off x="2465770" y="2846586"/>
            <a:ext cx="1369630" cy="275057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0BD82F12-1055-401D-921F-009ED125C022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500" spc="-50" dirty="0">
                <a:cs typeface="Segoe UI Semilight" panose="020B0402040204020203" pitchFamily="34" charset="0"/>
              </a:rPr>
              <a:t>ACCESSIBILITÀ</a:t>
            </a: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F39A7E98-8EA3-4FEF-910D-D2A1EE582515}"/>
              </a:ext>
            </a:extLst>
          </p:cNvPr>
          <p:cNvSpPr txBox="1">
            <a:spLocks/>
          </p:cNvSpPr>
          <p:nvPr/>
        </p:nvSpPr>
        <p:spPr>
          <a:xfrm>
            <a:off x="4711702" y="1216529"/>
            <a:ext cx="3730528" cy="610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latin typeface="Swis721 Cn BT" panose="020B0506020202030204" pitchFamily="34" charset="0"/>
              </a:rPr>
              <a:t>accessibili per soli interventi di manutenzione</a:t>
            </a:r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A7B1255E-D53B-4E18-92DE-B79519CCCC6F}"/>
              </a:ext>
            </a:extLst>
          </p:cNvPr>
          <p:cNvSpPr txBox="1">
            <a:spLocks/>
          </p:cNvSpPr>
          <p:nvPr/>
        </p:nvSpPr>
        <p:spPr>
          <a:xfrm>
            <a:off x="3835400" y="2031557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B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C0CA821E-CDD8-46A2-80A6-295AF35F1BF5}"/>
              </a:ext>
            </a:extLst>
          </p:cNvPr>
          <p:cNvSpPr txBox="1">
            <a:spLocks/>
          </p:cNvSpPr>
          <p:nvPr/>
        </p:nvSpPr>
        <p:spPr>
          <a:xfrm>
            <a:off x="4711702" y="2031556"/>
            <a:ext cx="3730528" cy="724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latin typeface="Swis721 Cn BT" panose="020B0506020202030204" pitchFamily="34" charset="0"/>
              </a:rPr>
              <a:t>copertura accessibile per interventi di manutenzione afferenti sia gli strati funzionali che gli impianti installati</a:t>
            </a: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015C51D7-F8F9-4E40-930D-C97A88042424}"/>
              </a:ext>
            </a:extLst>
          </p:cNvPr>
          <p:cNvSpPr txBox="1">
            <a:spLocks/>
          </p:cNvSpPr>
          <p:nvPr/>
        </p:nvSpPr>
        <p:spPr>
          <a:xfrm>
            <a:off x="3835400" y="2846585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</a:t>
            </a:r>
          </a:p>
        </p:txBody>
      </p:sp>
      <p:sp>
        <p:nvSpPr>
          <p:cNvPr id="52" name="Title 3">
            <a:extLst>
              <a:ext uri="{FF2B5EF4-FFF2-40B4-BE49-F238E27FC236}">
                <a16:creationId xmlns:a16="http://schemas.microsoft.com/office/drawing/2014/main" id="{F392E57E-8F99-44A1-97E5-9377C9C976F7}"/>
              </a:ext>
            </a:extLst>
          </p:cNvPr>
          <p:cNvSpPr txBox="1">
            <a:spLocks/>
          </p:cNvSpPr>
          <p:nvPr/>
        </p:nvSpPr>
        <p:spPr>
          <a:xfrm>
            <a:off x="4711702" y="2846585"/>
            <a:ext cx="3730528" cy="610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latin typeface="Swis721 Cn BT" panose="020B0506020202030204" pitchFamily="34" charset="0"/>
              </a:rPr>
              <a:t>accessibile a pedoni, per un carico massimo ammissibile di 4 kN/m</a:t>
            </a:r>
            <a:r>
              <a:rPr lang="it-IT" sz="1300" baseline="30000" dirty="0">
                <a:latin typeface="Swis721 Cn BT" panose="020B0506020202030204" pitchFamily="34" charset="0"/>
              </a:rPr>
              <a:t>2</a:t>
            </a:r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5DE7D030-A27C-4A44-8DB1-C61139B766C7}"/>
              </a:ext>
            </a:extLst>
          </p:cNvPr>
          <p:cNvSpPr txBox="1">
            <a:spLocks/>
          </p:cNvSpPr>
          <p:nvPr/>
        </p:nvSpPr>
        <p:spPr>
          <a:xfrm>
            <a:off x="3835400" y="3661613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D</a:t>
            </a:r>
          </a:p>
        </p:txBody>
      </p:sp>
      <p:sp>
        <p:nvSpPr>
          <p:cNvPr id="54" name="Title 3">
            <a:extLst>
              <a:ext uri="{FF2B5EF4-FFF2-40B4-BE49-F238E27FC236}">
                <a16:creationId xmlns:a16="http://schemas.microsoft.com/office/drawing/2014/main" id="{1BC0A8A5-B894-4F96-9635-8C5AFBBF6899}"/>
              </a:ext>
            </a:extLst>
          </p:cNvPr>
          <p:cNvSpPr txBox="1">
            <a:spLocks/>
          </p:cNvSpPr>
          <p:nvPr/>
        </p:nvSpPr>
        <p:spPr>
          <a:xfrm>
            <a:off x="4711702" y="3661613"/>
            <a:ext cx="3730528" cy="610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latin typeface="Swis721 Cn BT" panose="020B0506020202030204" pitchFamily="34" charset="0"/>
              </a:rPr>
              <a:t>accessibile a pedoni e veicoli leggeri, con peso &lt; 2 t per ciascun asse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1AEF7BBE-C872-4C23-8C8F-F3DE7B6CEEC5}"/>
              </a:ext>
            </a:extLst>
          </p:cNvPr>
          <p:cNvSpPr txBox="1">
            <a:spLocks/>
          </p:cNvSpPr>
          <p:nvPr/>
        </p:nvSpPr>
        <p:spPr>
          <a:xfrm>
            <a:off x="3835400" y="4476641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E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0DF9FA65-510F-47F1-8F31-81EE2B5FA8D2}"/>
              </a:ext>
            </a:extLst>
          </p:cNvPr>
          <p:cNvSpPr txBox="1">
            <a:spLocks/>
          </p:cNvSpPr>
          <p:nvPr/>
        </p:nvSpPr>
        <p:spPr>
          <a:xfrm>
            <a:off x="4711702" y="4476641"/>
            <a:ext cx="3730528" cy="610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latin typeface="Swis721 Cn BT" panose="020B0506020202030204" pitchFamily="34" charset="0"/>
              </a:rPr>
              <a:t>accessibile a flussi pedonali e veicolari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BCB5AB36-2E31-42BC-B9B1-A98061ECE9E1}"/>
              </a:ext>
            </a:extLst>
          </p:cNvPr>
          <p:cNvSpPr txBox="1">
            <a:spLocks/>
          </p:cNvSpPr>
          <p:nvPr/>
        </p:nvSpPr>
        <p:spPr>
          <a:xfrm>
            <a:off x="3835400" y="5291669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F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5C60ADCC-7D30-46BD-9B17-C44801E117D1}"/>
              </a:ext>
            </a:extLst>
          </p:cNvPr>
          <p:cNvSpPr txBox="1">
            <a:spLocks/>
          </p:cNvSpPr>
          <p:nvPr/>
        </p:nvSpPr>
        <p:spPr>
          <a:xfrm>
            <a:off x="4711702" y="5291669"/>
            <a:ext cx="3730528" cy="610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latin typeface="Swis721 Cn BT" panose="020B0506020202030204" pitchFamily="34" charset="0"/>
              </a:rPr>
              <a:t>giardino pensile intensivo</a:t>
            </a:r>
          </a:p>
        </p:txBody>
      </p:sp>
      <p:cxnSp>
        <p:nvCxnSpPr>
          <p:cNvPr id="62" name="Forma 9">
            <a:extLst>
              <a:ext uri="{FF2B5EF4-FFF2-40B4-BE49-F238E27FC236}">
                <a16:creationId xmlns:a16="http://schemas.microsoft.com/office/drawing/2014/main" id="{E2AB1EB8-DD91-48F2-9598-F5B15F254576}"/>
              </a:ext>
            </a:extLst>
          </p:cNvPr>
          <p:cNvCxnSpPr>
            <a:cxnSpLocks/>
            <a:stCxn id="31" idx="3"/>
            <a:endCxn id="55" idx="1"/>
          </p:cNvCxnSpPr>
          <p:nvPr/>
        </p:nvCxnSpPr>
        <p:spPr bwMode="auto">
          <a:xfrm>
            <a:off x="2465770" y="2846586"/>
            <a:ext cx="1369630" cy="193555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Forma 9">
            <a:extLst>
              <a:ext uri="{FF2B5EF4-FFF2-40B4-BE49-F238E27FC236}">
                <a16:creationId xmlns:a16="http://schemas.microsoft.com/office/drawing/2014/main" id="{8E94111D-4FAD-4D5D-900A-36AFDE1F6D73}"/>
              </a:ext>
            </a:extLst>
          </p:cNvPr>
          <p:cNvCxnSpPr>
            <a:cxnSpLocks/>
            <a:stCxn id="31" idx="3"/>
            <a:endCxn id="49" idx="1"/>
          </p:cNvCxnSpPr>
          <p:nvPr/>
        </p:nvCxnSpPr>
        <p:spPr bwMode="auto">
          <a:xfrm flipV="1">
            <a:off x="2465770" y="2337052"/>
            <a:ext cx="1369630" cy="50953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Forma 9">
            <a:extLst>
              <a:ext uri="{FF2B5EF4-FFF2-40B4-BE49-F238E27FC236}">
                <a16:creationId xmlns:a16="http://schemas.microsoft.com/office/drawing/2014/main" id="{0AEB0928-5BA7-4700-B987-FBB4ABD39BD0}"/>
              </a:ext>
            </a:extLst>
          </p:cNvPr>
          <p:cNvCxnSpPr>
            <a:cxnSpLocks/>
            <a:stCxn id="31" idx="3"/>
            <a:endCxn id="51" idx="1"/>
          </p:cNvCxnSpPr>
          <p:nvPr/>
        </p:nvCxnSpPr>
        <p:spPr bwMode="auto">
          <a:xfrm>
            <a:off x="2465770" y="2846586"/>
            <a:ext cx="1369630" cy="30549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Forma 9">
            <a:extLst>
              <a:ext uri="{FF2B5EF4-FFF2-40B4-BE49-F238E27FC236}">
                <a16:creationId xmlns:a16="http://schemas.microsoft.com/office/drawing/2014/main" id="{1EE0AB0C-4D9B-47B1-BE14-67388F0F5051}"/>
              </a:ext>
            </a:extLst>
          </p:cNvPr>
          <p:cNvCxnSpPr>
            <a:cxnSpLocks/>
            <a:stCxn id="31" idx="3"/>
            <a:endCxn id="53" idx="1"/>
          </p:cNvCxnSpPr>
          <p:nvPr/>
        </p:nvCxnSpPr>
        <p:spPr bwMode="auto">
          <a:xfrm>
            <a:off x="2465770" y="2846586"/>
            <a:ext cx="1369630" cy="112052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374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per morfologia e geometria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6DE0C85F-28B1-4AD2-9345-45C5CEDB8280}"/>
              </a:ext>
            </a:extLst>
          </p:cNvPr>
          <p:cNvSpPr txBox="1">
            <a:spLocks/>
          </p:cNvSpPr>
          <p:nvPr/>
        </p:nvSpPr>
        <p:spPr>
          <a:xfrm>
            <a:off x="5102867" y="2510504"/>
            <a:ext cx="1255367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UNI 8627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6523A5F6-D818-4042-8BB9-189344F28267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piana, orizzontale</a:t>
            </a:r>
          </a:p>
        </p:txBody>
      </p:sp>
      <p:cxnSp>
        <p:nvCxnSpPr>
          <p:cNvPr id="25" name="Forma 9">
            <a:extLst>
              <a:ext uri="{FF2B5EF4-FFF2-40B4-BE49-F238E27FC236}">
                <a16:creationId xmlns:a16="http://schemas.microsoft.com/office/drawing/2014/main" id="{BEDCA3FA-D31D-472A-8BF0-F9D812BA4000}"/>
              </a:ext>
            </a:extLst>
          </p:cNvPr>
          <p:cNvCxnSpPr>
            <a:stCxn id="23" idx="3"/>
            <a:endCxn id="24" idx="1"/>
          </p:cNvCxnSpPr>
          <p:nvPr/>
        </p:nvCxnSpPr>
        <p:spPr bwMode="auto">
          <a:xfrm flipV="1">
            <a:off x="6358234" y="1866394"/>
            <a:ext cx="828629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A1DED2A8-199A-47A4-B367-B6A951229675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piana,</a:t>
            </a:r>
          </a:p>
          <a:p>
            <a:r>
              <a:rPr lang="it-IT" dirty="0">
                <a:latin typeface="Swis721 Cn BT" panose="020B0506020202030204" pitchFamily="34" charset="0"/>
              </a:rPr>
              <a:t>inclinata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05AEF53C-9672-4765-B54C-6E17914B464F}"/>
              </a:ext>
            </a:extLst>
          </p:cNvPr>
          <p:cNvCxnSpPr>
            <a:stCxn id="23" idx="3"/>
            <a:endCxn id="26" idx="1"/>
          </p:cNvCxnSpPr>
          <p:nvPr/>
        </p:nvCxnSpPr>
        <p:spPr bwMode="auto">
          <a:xfrm>
            <a:off x="6358234" y="2846586"/>
            <a:ext cx="828629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CB50984B-7EAB-4E34-9BA1-40F7B774D2D6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GEOMETRIA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75E79450-9326-4238-A37A-9936D7C9E6A1}"/>
              </a:ext>
            </a:extLst>
          </p:cNvPr>
          <p:cNvSpPr txBox="1">
            <a:spLocks/>
          </p:cNvSpPr>
          <p:nvPr/>
        </p:nvSpPr>
        <p:spPr>
          <a:xfrm>
            <a:off x="755297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UNI 8178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5116128C-8931-46B4-995E-B66D19C6F965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ELEMENTO</a:t>
            </a:r>
          </a:p>
          <a:p>
            <a:r>
              <a:rPr lang="it-IT" dirty="0">
                <a:latin typeface="Swis721 Cn BT" panose="020B0506020202030204" pitchFamily="34" charset="0"/>
              </a:rPr>
              <a:t>DI TENUTA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2DDD0EED-BA85-4D0F-85EB-E558DF62699E}"/>
              </a:ext>
            </a:extLst>
          </p:cNvPr>
          <p:cNvSpPr txBox="1">
            <a:spLocks/>
          </p:cNvSpPr>
          <p:nvPr/>
        </p:nvSpPr>
        <p:spPr>
          <a:xfrm>
            <a:off x="7186863" y="3960717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curva</a:t>
            </a:r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0C8BDBBD-04B9-478D-B0B4-75C6C85C137C}"/>
              </a:ext>
            </a:extLst>
          </p:cNvPr>
          <p:cNvCxnSpPr>
            <a:cxnSpLocks/>
            <a:stCxn id="23" idx="3"/>
            <a:endCxn id="41" idx="1"/>
          </p:cNvCxnSpPr>
          <p:nvPr/>
        </p:nvCxnSpPr>
        <p:spPr bwMode="auto">
          <a:xfrm>
            <a:off x="6358234" y="2846586"/>
            <a:ext cx="828629" cy="141962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3">
            <a:extLst>
              <a:ext uri="{FF2B5EF4-FFF2-40B4-BE49-F238E27FC236}">
                <a16:creationId xmlns:a16="http://schemas.microsoft.com/office/drawing/2014/main" id="{4CDF2656-0649-4507-8536-1ED476A9B0DC}"/>
              </a:ext>
            </a:extLst>
          </p:cNvPr>
          <p:cNvSpPr txBox="1">
            <a:spLocks/>
          </p:cNvSpPr>
          <p:nvPr/>
        </p:nvSpPr>
        <p:spPr>
          <a:xfrm>
            <a:off x="3347926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continuo</a:t>
            </a:r>
          </a:p>
        </p:txBody>
      </p:sp>
      <p:cxnSp>
        <p:nvCxnSpPr>
          <p:cNvPr id="44" name="Forma 9">
            <a:extLst>
              <a:ext uri="{FF2B5EF4-FFF2-40B4-BE49-F238E27FC236}">
                <a16:creationId xmlns:a16="http://schemas.microsoft.com/office/drawing/2014/main" id="{9720C46C-4B23-4FE7-8AA3-DAFFF5ECDA8D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 bwMode="auto">
          <a:xfrm flipV="1">
            <a:off x="2519297" y="1866394"/>
            <a:ext cx="828629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3">
            <a:extLst>
              <a:ext uri="{FF2B5EF4-FFF2-40B4-BE49-F238E27FC236}">
                <a16:creationId xmlns:a16="http://schemas.microsoft.com/office/drawing/2014/main" id="{D951D202-CE9B-4401-BB17-8F2807F6167F}"/>
              </a:ext>
            </a:extLst>
          </p:cNvPr>
          <p:cNvSpPr txBox="1">
            <a:spLocks/>
          </p:cNvSpPr>
          <p:nvPr/>
        </p:nvSpPr>
        <p:spPr>
          <a:xfrm>
            <a:off x="3347926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discontinuo</a:t>
            </a:r>
          </a:p>
        </p:txBody>
      </p:sp>
      <p:cxnSp>
        <p:nvCxnSpPr>
          <p:cNvPr id="46" name="Forma 9">
            <a:extLst>
              <a:ext uri="{FF2B5EF4-FFF2-40B4-BE49-F238E27FC236}">
                <a16:creationId xmlns:a16="http://schemas.microsoft.com/office/drawing/2014/main" id="{A17D5ECB-F650-4DF8-8D47-34F66C426918}"/>
              </a:ext>
            </a:extLst>
          </p:cNvPr>
          <p:cNvCxnSpPr>
            <a:cxnSpLocks/>
            <a:stCxn id="38" idx="3"/>
            <a:endCxn id="45" idx="1"/>
          </p:cNvCxnSpPr>
          <p:nvPr/>
        </p:nvCxnSpPr>
        <p:spPr bwMode="auto">
          <a:xfrm>
            <a:off x="2519297" y="2846586"/>
            <a:ext cx="828629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94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20" dirty="0"/>
              <a:t>Classificazione per comportamento termico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4F849A94-1AF1-4A15-A05F-BA04FFAEB7F4}"/>
              </a:ext>
            </a:extLst>
          </p:cNvPr>
          <p:cNvSpPr txBox="1">
            <a:spLocks/>
          </p:cNvSpPr>
          <p:nvPr/>
        </p:nvSpPr>
        <p:spPr>
          <a:xfrm>
            <a:off x="7181850" y="1560513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isolata</a:t>
            </a:r>
          </a:p>
          <a:p>
            <a:r>
              <a:rPr lang="it-IT" dirty="0">
                <a:latin typeface="Swis721 Cn BT" panose="020B0506020202030204" pitchFamily="34" charset="0"/>
              </a:rPr>
              <a:t>non ventilata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A8547406-2D4B-4EFC-B2D2-9DF6F1B68BA6}"/>
              </a:ext>
            </a:extLst>
          </p:cNvPr>
          <p:cNvCxnSpPr>
            <a:cxnSpLocks/>
            <a:stCxn id="30" idx="3"/>
            <a:endCxn id="15" idx="1"/>
          </p:cNvCxnSpPr>
          <p:nvPr/>
        </p:nvCxnSpPr>
        <p:spPr bwMode="auto">
          <a:xfrm flipV="1">
            <a:off x="6358234" y="1866107"/>
            <a:ext cx="823616" cy="980479"/>
          </a:xfrm>
          <a:prstGeom prst="bentConnector3">
            <a:avLst>
              <a:gd name="adj1" fmla="val 71588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C3079E94-FB5A-4210-8AB9-094EE7904082}"/>
              </a:ext>
            </a:extLst>
          </p:cNvPr>
          <p:cNvSpPr txBox="1">
            <a:spLocks/>
          </p:cNvSpPr>
          <p:nvPr/>
        </p:nvSpPr>
        <p:spPr>
          <a:xfrm>
            <a:off x="7181850" y="2760663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non isolata</a:t>
            </a:r>
          </a:p>
          <a:p>
            <a:r>
              <a:rPr lang="it-IT" dirty="0">
                <a:latin typeface="Swis721 Cn BT" panose="020B0506020202030204" pitchFamily="34" charset="0"/>
              </a:rPr>
              <a:t>ventilata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B4B30E8C-E56A-4407-AC99-110A9DE3DD19}"/>
              </a:ext>
            </a:extLst>
          </p:cNvPr>
          <p:cNvCxnSpPr>
            <a:cxnSpLocks/>
            <a:stCxn id="30" idx="3"/>
            <a:endCxn id="17" idx="1"/>
          </p:cNvCxnSpPr>
          <p:nvPr/>
        </p:nvCxnSpPr>
        <p:spPr bwMode="auto">
          <a:xfrm>
            <a:off x="6358234" y="2846586"/>
            <a:ext cx="823616" cy="21967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8F3E7D34-9245-499C-92DC-57C72E081C27}"/>
              </a:ext>
            </a:extLst>
          </p:cNvPr>
          <p:cNvSpPr txBox="1">
            <a:spLocks/>
          </p:cNvSpPr>
          <p:nvPr/>
        </p:nvSpPr>
        <p:spPr>
          <a:xfrm>
            <a:off x="7181850" y="4040188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non isolata</a:t>
            </a:r>
          </a:p>
          <a:p>
            <a:r>
              <a:rPr lang="it-IT" dirty="0">
                <a:latin typeface="Swis721 Cn BT" panose="020B0506020202030204" pitchFamily="34" charset="0"/>
              </a:rPr>
              <a:t>non ventilata</a:t>
            </a:r>
          </a:p>
        </p:txBody>
      </p:sp>
      <p:cxnSp>
        <p:nvCxnSpPr>
          <p:cNvPr id="20" name="Forma 9">
            <a:extLst>
              <a:ext uri="{FF2B5EF4-FFF2-40B4-BE49-F238E27FC236}">
                <a16:creationId xmlns:a16="http://schemas.microsoft.com/office/drawing/2014/main" id="{96533135-7198-4320-A598-FF04499F1AA5}"/>
              </a:ext>
            </a:extLst>
          </p:cNvPr>
          <p:cNvCxnSpPr>
            <a:cxnSpLocks/>
            <a:stCxn id="30" idx="3"/>
            <a:endCxn id="19" idx="1"/>
          </p:cNvCxnSpPr>
          <p:nvPr/>
        </p:nvCxnSpPr>
        <p:spPr bwMode="auto">
          <a:xfrm>
            <a:off x="6358234" y="2846586"/>
            <a:ext cx="823616" cy="1499196"/>
          </a:xfrm>
          <a:prstGeom prst="bentConnector3">
            <a:avLst>
              <a:gd name="adj1" fmla="val 50000"/>
            </a:avLst>
          </a:prstGeom>
          <a:ln w="28575">
            <a:solidFill>
              <a:srgbClr val="00808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E100A06F-F336-4F34-980A-5E7AE9F9772F}"/>
              </a:ext>
            </a:extLst>
          </p:cNvPr>
          <p:cNvSpPr txBox="1">
            <a:spLocks/>
          </p:cNvSpPr>
          <p:nvPr/>
        </p:nvSpPr>
        <p:spPr>
          <a:xfrm>
            <a:off x="7181850" y="5321300"/>
            <a:ext cx="1255713" cy="611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isolata</a:t>
            </a:r>
          </a:p>
          <a:p>
            <a:r>
              <a:rPr lang="it-IT" dirty="0">
                <a:latin typeface="Swis721 Cn BT" panose="020B0506020202030204" pitchFamily="34" charset="0"/>
              </a:rPr>
              <a:t>ventilata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AA380CEF-1201-4B6E-8ABF-8AEFF75ABD50}"/>
              </a:ext>
            </a:extLst>
          </p:cNvPr>
          <p:cNvCxnSpPr>
            <a:cxnSpLocks/>
            <a:stCxn id="30" idx="3"/>
            <a:endCxn id="21" idx="1"/>
          </p:cNvCxnSpPr>
          <p:nvPr/>
        </p:nvCxnSpPr>
        <p:spPr bwMode="auto">
          <a:xfrm>
            <a:off x="6358234" y="2846586"/>
            <a:ext cx="823616" cy="278030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3">
            <a:extLst>
              <a:ext uri="{FF2B5EF4-FFF2-40B4-BE49-F238E27FC236}">
                <a16:creationId xmlns:a16="http://schemas.microsoft.com/office/drawing/2014/main" id="{E6002897-1575-4270-84CF-ADCE8EA5AAF6}"/>
              </a:ext>
            </a:extLst>
          </p:cNvPr>
          <p:cNvSpPr txBox="1">
            <a:spLocks/>
          </p:cNvSpPr>
          <p:nvPr/>
        </p:nvSpPr>
        <p:spPr>
          <a:xfrm>
            <a:off x="4843462" y="1216025"/>
            <a:ext cx="1900237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STRATI FUNZIONALI E COMPORTAMENTO TERMOIGROMETRICO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C5108C8-FD57-4935-B3BB-10F15564756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relazione alle caratteristiche dell’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elemento di tenuta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chiusure si distinguono in: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nelle quali l’elemento di tenuta è costituito da uno strato senza soluzioni di continuità, il che garantisce il funzionamento anche in assenza di inclinazione;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discontinue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cui l’elemento di tenuta è costituito dalla giustapposizione di elementi; il funzionamento è garantito dalla posa in opera secondo una idonea pendenza.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relazione alla presenza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ventilazione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termico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sono individuati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quattro schemi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funzionali di copertura.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6E3A6958-1880-4C78-970A-C053C8489859}"/>
              </a:ext>
            </a:extLst>
          </p:cNvPr>
          <p:cNvSpPr txBox="1">
            <a:spLocks/>
          </p:cNvSpPr>
          <p:nvPr/>
        </p:nvSpPr>
        <p:spPr>
          <a:xfrm>
            <a:off x="5102867" y="2510504"/>
            <a:ext cx="1255367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UNI 8627</a:t>
            </a:r>
          </a:p>
        </p:txBody>
      </p:sp>
    </p:spTree>
    <p:extLst>
      <p:ext uri="{BB962C8B-B14F-4D97-AF65-F5344CB8AC3E}">
        <p14:creationId xmlns:p14="http://schemas.microsoft.com/office/powerpoint/2010/main" val="2757008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Richiami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6.1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per complessità</a:t>
            </a:r>
          </a:p>
        </p:txBody>
      </p:sp>
      <p:pic>
        <p:nvPicPr>
          <p:cNvPr id="14" name="Immagine 66" descr="C:\Users\io\AppData\Local\Microsoft\Windows\Temporary Internet Files\Content.Word\Nuova immagine (3).bmp">
            <a:extLst>
              <a:ext uri="{FF2B5EF4-FFF2-40B4-BE49-F238E27FC236}">
                <a16:creationId xmlns:a16="http://schemas.microsoft.com/office/drawing/2014/main" id="{6F4427CD-E246-4291-9C89-FF9E269E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1301750"/>
            <a:ext cx="7866063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8FF5CA0A-01A5-4C0D-9644-C855B9722387}"/>
              </a:ext>
            </a:extLst>
          </p:cNvPr>
          <p:cNvSpPr txBox="1">
            <a:spLocks/>
          </p:cNvSpPr>
          <p:nvPr/>
        </p:nvSpPr>
        <p:spPr>
          <a:xfrm rot="16200000">
            <a:off x="163512" y="2280603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non isolata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3D25F4E4-7A52-41FA-B103-CFD464189435}"/>
              </a:ext>
            </a:extLst>
          </p:cNvPr>
          <p:cNvSpPr txBox="1">
            <a:spLocks/>
          </p:cNvSpPr>
          <p:nvPr/>
        </p:nvSpPr>
        <p:spPr>
          <a:xfrm rot="16200000">
            <a:off x="163511" y="4331018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isolata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C2BEE83-17DF-48A5-83C8-4582534DC1A0}"/>
              </a:ext>
            </a:extLst>
          </p:cNvPr>
          <p:cNvSpPr txBox="1">
            <a:spLocks/>
          </p:cNvSpPr>
          <p:nvPr/>
        </p:nvSpPr>
        <p:spPr>
          <a:xfrm>
            <a:off x="1984691" y="5531326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non ventilata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145F3BBB-ECB1-47AF-A1C7-3A3008E0B75F}"/>
              </a:ext>
            </a:extLst>
          </p:cNvPr>
          <p:cNvSpPr txBox="1">
            <a:spLocks/>
          </p:cNvSpPr>
          <p:nvPr/>
        </p:nvSpPr>
        <p:spPr>
          <a:xfrm>
            <a:off x="4240211" y="5531326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ventilata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FAF3A01-408D-4729-8481-0B8F7169C870}"/>
              </a:ext>
            </a:extLst>
          </p:cNvPr>
          <p:cNvSpPr txBox="1">
            <a:spLocks/>
          </p:cNvSpPr>
          <p:nvPr/>
        </p:nvSpPr>
        <p:spPr>
          <a:xfrm>
            <a:off x="6141720" y="5531326"/>
            <a:ext cx="235299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con ventilazione sottotetto</a:t>
            </a: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9DD1DB63-ABF8-43F8-8A01-0486EB01A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67" y="1275875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EDED17DF-3E25-4D3D-99EF-0538F482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67" y="3566319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4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3D08B165-6486-46E1-B8D3-E28FD16F5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647" y="1275875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1F10A37B-0197-4E5A-98E8-602D8D6CF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647" y="3566319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5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25AA577B-6271-491F-88EC-E3770B722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720" y="1275875"/>
            <a:ext cx="43688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3*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EA9485EF-F839-41B7-9A10-1EC37085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720" y="3566319"/>
            <a:ext cx="43688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6*</a:t>
            </a:r>
          </a:p>
        </p:txBody>
      </p:sp>
    </p:spTree>
    <p:extLst>
      <p:ext uri="{BB962C8B-B14F-4D97-AF65-F5344CB8AC3E}">
        <p14:creationId xmlns:p14="http://schemas.microsoft.com/office/powerpoint/2010/main" val="1922501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Gestione delle acque meteorologiche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6.4</a:t>
            </a:r>
          </a:p>
        </p:txBody>
      </p:sp>
    </p:spTree>
    <p:extLst>
      <p:ext uri="{BB962C8B-B14F-4D97-AF65-F5344CB8AC3E}">
        <p14:creationId xmlns:p14="http://schemas.microsoft.com/office/powerpoint/2010/main" val="3205865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>
            <a:extLst>
              <a:ext uri="{FF2B5EF4-FFF2-40B4-BE49-F238E27FC236}">
                <a16:creationId xmlns:a16="http://schemas.microsoft.com/office/drawing/2014/main" id="{427FD133-FD6E-497C-AE8B-F1E4D10D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generali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88BB9046-B677-4494-865E-C8C6D8F0C550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INCLINATE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F3CC874F-A3DB-4396-B9B9-D2B291D741E2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problematiche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B358A9C2-269D-40DF-B241-6BA04BDA2758}"/>
              </a:ext>
            </a:extLst>
          </p:cNvPr>
          <p:cNvSpPr txBox="1">
            <a:spLocks/>
          </p:cNvSpPr>
          <p:nvPr/>
        </p:nvSpPr>
        <p:spPr>
          <a:xfrm>
            <a:off x="3093608" y="1233715"/>
            <a:ext cx="157999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impiego dello spazio sottostante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1DC8A038-0C74-415E-AEA8-C07BE5701214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 bwMode="auto">
          <a:xfrm flipV="1">
            <a:off x="2519297" y="1539210"/>
            <a:ext cx="574311" cy="128568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3">
            <a:extLst>
              <a:ext uri="{FF2B5EF4-FFF2-40B4-BE49-F238E27FC236}">
                <a16:creationId xmlns:a16="http://schemas.microsoft.com/office/drawing/2014/main" id="{911348D4-EF2A-4230-88AD-C6C8621A311C}"/>
              </a:ext>
            </a:extLst>
          </p:cNvPr>
          <p:cNvSpPr txBox="1">
            <a:spLocks/>
          </p:cNvSpPr>
          <p:nvPr/>
        </p:nvSpPr>
        <p:spPr>
          <a:xfrm>
            <a:off x="3093609" y="2213907"/>
            <a:ext cx="157999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clima</a:t>
            </a:r>
            <a:endParaRPr lang="it-IT" b="1" dirty="0">
              <a:latin typeface="Swis721 Cn BT" panose="020B0506020202030204" pitchFamily="34" charset="0"/>
            </a:endParaRPr>
          </a:p>
        </p:txBody>
      </p:sp>
      <p:cxnSp>
        <p:nvCxnSpPr>
          <p:cNvPr id="28" name="Forma 9">
            <a:extLst>
              <a:ext uri="{FF2B5EF4-FFF2-40B4-BE49-F238E27FC236}">
                <a16:creationId xmlns:a16="http://schemas.microsoft.com/office/drawing/2014/main" id="{6AA1533B-274D-4EAD-BD8F-596ABC737488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 bwMode="auto">
          <a:xfrm flipV="1">
            <a:off x="2519297" y="2519402"/>
            <a:ext cx="574312" cy="30549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3">
            <a:extLst>
              <a:ext uri="{FF2B5EF4-FFF2-40B4-BE49-F238E27FC236}">
                <a16:creationId xmlns:a16="http://schemas.microsoft.com/office/drawing/2014/main" id="{9C813AAF-A78B-457E-8C7D-CC6DDF411F50}"/>
              </a:ext>
            </a:extLst>
          </p:cNvPr>
          <p:cNvSpPr txBox="1">
            <a:spLocks/>
          </p:cNvSpPr>
          <p:nvPr/>
        </p:nvSpPr>
        <p:spPr>
          <a:xfrm>
            <a:off x="3093608" y="3194099"/>
            <a:ext cx="157998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natura del manto</a:t>
            </a:r>
            <a:endParaRPr lang="it-IT" b="1" dirty="0">
              <a:latin typeface="Swis721 Cn BT" panose="020B0506020202030204" pitchFamily="34" charset="0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78D14846-85BE-4D01-8A48-17F393519883}"/>
              </a:ext>
            </a:extLst>
          </p:cNvPr>
          <p:cNvSpPr txBox="1">
            <a:spLocks/>
          </p:cNvSpPr>
          <p:nvPr/>
        </p:nvSpPr>
        <p:spPr>
          <a:xfrm>
            <a:off x="3093609" y="4174291"/>
            <a:ext cx="157998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lunghezza falde</a:t>
            </a:r>
            <a:endParaRPr lang="it-IT" b="1" dirty="0">
              <a:latin typeface="Swis721 Cn BT" panose="020B0506020202030204" pitchFamily="34" charset="0"/>
            </a:endParaRP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8F51AF3C-91ED-4FD4-9733-2228CB78F0F2}"/>
              </a:ext>
            </a:extLst>
          </p:cNvPr>
          <p:cNvSpPr txBox="1">
            <a:spLocks/>
          </p:cNvSpPr>
          <p:nvPr/>
        </p:nvSpPr>
        <p:spPr>
          <a:xfrm>
            <a:off x="3093608" y="5154483"/>
            <a:ext cx="157998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tecnologie costruttive</a:t>
            </a:r>
            <a:endParaRPr lang="it-IT" b="1" dirty="0">
              <a:latin typeface="Swis721 Cn BT" panose="020B0506020202030204" pitchFamily="34" charset="0"/>
            </a:endParaRP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148D0947-4AB0-4B57-8DCE-B1C94D36768B}"/>
              </a:ext>
            </a:extLst>
          </p:cNvPr>
          <p:cNvCxnSpPr>
            <a:cxnSpLocks/>
            <a:stCxn id="21" idx="3"/>
            <a:endCxn id="30" idx="1"/>
          </p:cNvCxnSpPr>
          <p:nvPr/>
        </p:nvCxnSpPr>
        <p:spPr bwMode="auto">
          <a:xfrm>
            <a:off x="2519297" y="2824896"/>
            <a:ext cx="574311" cy="67469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Forma 9">
            <a:extLst>
              <a:ext uri="{FF2B5EF4-FFF2-40B4-BE49-F238E27FC236}">
                <a16:creationId xmlns:a16="http://schemas.microsoft.com/office/drawing/2014/main" id="{2D5934C6-BA3B-40F1-9BAD-4209A990100D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 bwMode="auto">
          <a:xfrm>
            <a:off x="2519297" y="2824896"/>
            <a:ext cx="574312" cy="165489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CC861C9B-5390-4E02-83F2-D3D0149DB07C}"/>
              </a:ext>
            </a:extLst>
          </p:cNvPr>
          <p:cNvCxnSpPr>
            <a:cxnSpLocks/>
            <a:stCxn id="21" idx="3"/>
            <a:endCxn id="32" idx="1"/>
          </p:cNvCxnSpPr>
          <p:nvPr/>
        </p:nvCxnSpPr>
        <p:spPr bwMode="auto">
          <a:xfrm>
            <a:off x="2519297" y="2824896"/>
            <a:ext cx="574311" cy="263508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Content Placeholder 3">
            <a:extLst>
              <a:ext uri="{FF2B5EF4-FFF2-40B4-BE49-F238E27FC236}">
                <a16:creationId xmlns:a16="http://schemas.microsoft.com/office/drawing/2014/main" id="{232B7A61-1607-46B5-95DC-D3D273184C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31748" y="1202210"/>
            <a:ext cx="3284538" cy="2900615"/>
          </a:xfrm>
          <a:prstGeom prst="rect">
            <a:avLst/>
          </a:prstGeom>
        </p:spPr>
      </p:pic>
      <p:pic>
        <p:nvPicPr>
          <p:cNvPr id="49" name="Picture 4" descr="C:\Users\7235\Desktop\2013-03 (mar)\cop30001.jpg">
            <a:extLst>
              <a:ext uri="{FF2B5EF4-FFF2-40B4-BE49-F238E27FC236}">
                <a16:creationId xmlns:a16="http://schemas.microsoft.com/office/drawing/2014/main" id="{0A39527B-7481-4335-B376-50DD80BEE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748" y="4479786"/>
            <a:ext cx="3122174" cy="175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357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>
            <a:extLst>
              <a:ext uri="{FF2B5EF4-FFF2-40B4-BE49-F238E27FC236}">
                <a16:creationId xmlns:a16="http://schemas.microsoft.com/office/drawing/2014/main" id="{427FD133-FD6E-497C-AE8B-F1E4D10D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Pendenza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FA583B-D895-433A-9BF9-588C5368CA2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chiusure superiori inclinate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 caratterizzate da una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configurazione geometrica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determinata dalla pendenza necessaria per 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corretto funzionamento dell'elemento di tenuta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(detto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tegumento). La chiusura risulta costituita da falde (piani inclinati) la cui pendenza è definita in funzione delle condizioni climatiche del luogo (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nevosità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ventosità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piovosità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nevosità è indice della quantità di neve che tende ad accumularsi sulle falde, costituendo un sovraccarico non trascurabile: a forte nevosità corrisponde pertanto forte pendenza al fine di agevolare lo scorrimento verso il basso della neve sulle falde, limitando quindi il sovraccarico.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1D9A3C-0571-4577-8DDA-FA906421AD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667" y="1239838"/>
            <a:ext cx="4040188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46E9B74-7FF3-49D7-83F9-55F4A06466BA}"/>
              </a:ext>
            </a:extLst>
          </p:cNvPr>
          <p:cNvSpPr txBox="1">
            <a:spLocks/>
          </p:cNvSpPr>
          <p:nvPr/>
        </p:nvSpPr>
        <p:spPr>
          <a:xfrm>
            <a:off x="4812652" y="3981449"/>
            <a:ext cx="1764000" cy="2250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Pendenza tipica delle coperture con manto in piccoli elementi</a:t>
            </a:r>
          </a:p>
          <a:p>
            <a:r>
              <a:rPr lang="it-IT" dirty="0">
                <a:latin typeface="Swis721 Cn BT" panose="020B0506020202030204" pitchFamily="34" charset="0"/>
              </a:rPr>
              <a:t>in Italia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AE7A746-6630-4F05-869C-A656F2F3DECA}"/>
              </a:ext>
            </a:extLst>
          </p:cNvPr>
          <p:cNvSpPr txBox="1">
            <a:spLocks/>
          </p:cNvSpPr>
          <p:nvPr/>
        </p:nvSpPr>
        <p:spPr>
          <a:xfrm>
            <a:off x="6751350" y="3981451"/>
            <a:ext cx="2125950" cy="356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50 - 60% nelle zone alpine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6FA6321-2ED2-4331-B7AD-AFDD061D248B}"/>
              </a:ext>
            </a:extLst>
          </p:cNvPr>
          <p:cNvSpPr txBox="1">
            <a:spLocks/>
          </p:cNvSpPr>
          <p:nvPr/>
        </p:nvSpPr>
        <p:spPr>
          <a:xfrm>
            <a:off x="6751350" y="4454972"/>
            <a:ext cx="2125950" cy="356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45% nell'alto Appennino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E2382E6-09F5-4B68-8D90-0091DA2C9959}"/>
              </a:ext>
            </a:extLst>
          </p:cNvPr>
          <p:cNvSpPr txBox="1">
            <a:spLocks/>
          </p:cNvSpPr>
          <p:nvPr/>
        </p:nvSpPr>
        <p:spPr>
          <a:xfrm>
            <a:off x="6751350" y="4928493"/>
            <a:ext cx="2125950" cy="356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35% nel Basso Appennino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CCDED00-51AF-446D-9A77-0B8EFA8C0B0E}"/>
              </a:ext>
            </a:extLst>
          </p:cNvPr>
          <p:cNvSpPr txBox="1">
            <a:spLocks/>
          </p:cNvSpPr>
          <p:nvPr/>
        </p:nvSpPr>
        <p:spPr>
          <a:xfrm>
            <a:off x="6751350" y="5402014"/>
            <a:ext cx="2125950" cy="356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30 - 35% in Italia centrale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3F4EE40-1A8E-45F6-AF68-C5E6568E25DE}"/>
              </a:ext>
            </a:extLst>
          </p:cNvPr>
          <p:cNvSpPr txBox="1">
            <a:spLocks/>
          </p:cNvSpPr>
          <p:nvPr/>
        </p:nvSpPr>
        <p:spPr>
          <a:xfrm>
            <a:off x="6751350" y="5875535"/>
            <a:ext cx="2125950" cy="356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20 - 25% in Italia meridionale</a:t>
            </a:r>
          </a:p>
        </p:txBody>
      </p:sp>
    </p:spTree>
    <p:extLst>
      <p:ext uri="{BB962C8B-B14F-4D97-AF65-F5344CB8AC3E}">
        <p14:creationId xmlns:p14="http://schemas.microsoft.com/office/powerpoint/2010/main" val="220536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22E74DF-1D77-4ECA-B985-2934320DDD0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norma UNI 8091 introduce la terminologia per la descrizione della geometria dei tetti a falde: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falda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copertura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superficie di copertura inclinata e geometricamente piana;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linea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colmo orizzontale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linea, ad andamento orizzontale, intersezione di due superfici di copertura inclinate a pendenza di senso opposto e divergenti.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linea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colmo inclinata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displuvio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linea, ad andamento inclinato, intersezione laterale di due superfici contigue di copertura non normale alla linea di massima pendenza.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linea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gronda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linea perimetrale inferiore di una superficie di copertura ad andamento orizzontale.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linea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conversa orizzontale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linea, ad andamento orizzontale, intersezione di due superfici di copertura inclinate aventi pendenza di senso opposto e divergenti oppure intersezione di una superficie di copertura con altra verticale nel caso in cui formi un diedro acutangolo.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8881D9-3EDA-4292-9021-9FF437274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649218"/>
            <a:ext cx="4268152" cy="24630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D1763A0-423B-4E2A-869D-1608A6BBC715}"/>
              </a:ext>
            </a:extLst>
          </p:cNvPr>
          <p:cNvSpPr txBox="1">
            <a:spLocks/>
          </p:cNvSpPr>
          <p:nvPr/>
        </p:nvSpPr>
        <p:spPr>
          <a:xfrm>
            <a:off x="4572000" y="1034415"/>
            <a:ext cx="3943350" cy="5319558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lvl="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 marL="171450" indent="-171450">
              <a:buFontTx/>
              <a:buChar char="-"/>
              <a:defRPr/>
            </a:pPr>
            <a:r>
              <a:rPr lang="it-IT" dirty="0"/>
              <a:t>linea di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conversa inclinata</a:t>
            </a:r>
            <a:r>
              <a:rPr lang="it-IT" dirty="0"/>
              <a:t>, 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compluvio</a:t>
            </a:r>
            <a:r>
              <a:rPr lang="it-IT" dirty="0"/>
              <a:t>: linea, ad andamento inclinato, non normale alle linee di massima pendenza, intersezione laterale di due superfici contigue di copertura oppure di una superficie di copertura con una superficie emergente verticale.</a:t>
            </a:r>
          </a:p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EB2C9C54-979F-461F-A963-BE72CD51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inclinate: definizioni</a:t>
            </a:r>
          </a:p>
        </p:txBody>
      </p:sp>
    </p:spTree>
    <p:extLst>
      <p:ext uri="{BB962C8B-B14F-4D97-AF65-F5344CB8AC3E}">
        <p14:creationId xmlns:p14="http://schemas.microsoft.com/office/powerpoint/2010/main" val="10734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45D10B-67E3-450D-A112-384BB934F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3429000"/>
            <a:ext cx="5137150" cy="2714478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34368EC-3379-4BEB-86B8-7623AC37D79D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una copertura discontinua, le falde sono usualmente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tracciate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secondo 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delle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bisettrici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premesse sono che le linee di gronda di un solido si collocano alla medesima quota e le falde di copertura presentano la medesima pendenza.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linee di compluvio e displuvio sono determinate dalle bisettrici degli angoli formati da linee di gronda adiacenti: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angoli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concavi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formano linee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displuvio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angoli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convessi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formano linee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compluvio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8F8BDD82-5AF2-4B78-AEA5-D68BFC21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inclinate: tracciamento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AA8008A-18D1-47E8-823D-78BBAB2597D0}"/>
              </a:ext>
            </a:extLst>
          </p:cNvPr>
          <p:cNvSpPr txBox="1">
            <a:spLocks/>
          </p:cNvSpPr>
          <p:nvPr/>
        </p:nvSpPr>
        <p:spPr>
          <a:xfrm>
            <a:off x="4762148" y="1264276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INCLINATE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685EEB-226B-4B72-A602-9E22E9BA9D4B}"/>
              </a:ext>
            </a:extLst>
          </p:cNvPr>
          <p:cNvSpPr txBox="1">
            <a:spLocks/>
          </p:cNvSpPr>
          <p:nvPr/>
        </p:nvSpPr>
        <p:spPr>
          <a:xfrm>
            <a:off x="4762148" y="2536561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tracciamento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2FEB97E-A1C9-4AA6-9287-09BA3EF71CD9}"/>
              </a:ext>
            </a:extLst>
          </p:cNvPr>
          <p:cNvSpPr txBox="1">
            <a:spLocks/>
          </p:cNvSpPr>
          <p:nvPr/>
        </p:nvSpPr>
        <p:spPr>
          <a:xfrm>
            <a:off x="6935359" y="1281462"/>
            <a:ext cx="157999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colmo costante</a:t>
            </a: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46D9EBB9-A44F-4C38-9EF3-E687E1D7FB5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 bwMode="auto">
          <a:xfrm flipV="1">
            <a:off x="6526148" y="1586957"/>
            <a:ext cx="409211" cy="128568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B776A84A-CEF5-4BDB-80EA-5CF5834A38C9}"/>
              </a:ext>
            </a:extLst>
          </p:cNvPr>
          <p:cNvSpPr txBox="1">
            <a:spLocks/>
          </p:cNvSpPr>
          <p:nvPr/>
        </p:nvSpPr>
        <p:spPr>
          <a:xfrm>
            <a:off x="6935360" y="2261654"/>
            <a:ext cx="157999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gronda costante</a:t>
            </a:r>
            <a:endParaRPr lang="it-IT" b="1" dirty="0">
              <a:latin typeface="Swis721 Cn BT" panose="020B0506020202030204" pitchFamily="34" charset="0"/>
            </a:endParaRP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BF165C97-05D4-49DD-BE32-A94DF9F7C91E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 bwMode="auto">
          <a:xfrm flipV="1">
            <a:off x="6526148" y="2567149"/>
            <a:ext cx="409212" cy="30549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382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F8BDD82-5AF2-4B78-AEA5-D68BFC21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inclinate: finitura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A0D9E49-6C9D-4920-9E74-4E970843919D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copertura costituisce l’elemento tecnico d’involucro più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vulnerabile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agli agenti atmosferici e, in generale, alle sollecitazioni provenienti dall’ambiente esterno. Alla luce di ciò, la copertura è caratterizzata da una forte correlazione tra la sua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materiali impiegati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condizioni climatiche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 luogo.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0226076-551D-437B-AE4B-902BDB7DBC42}"/>
              </a:ext>
            </a:extLst>
          </p:cNvPr>
          <p:cNvSpPr txBox="1">
            <a:spLocks/>
          </p:cNvSpPr>
          <p:nvPr/>
        </p:nvSpPr>
        <p:spPr>
          <a:xfrm>
            <a:off x="671988" y="5539740"/>
            <a:ext cx="3856673" cy="6877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it-IT" dirty="0">
                <a:latin typeface="Swis721 Cn BT" panose="020B0506020202030204" pitchFamily="34" charset="0"/>
              </a:rPr>
              <a:t>Esempio di manto di copertura in scandole lignee</a:t>
            </a:r>
          </a:p>
          <a:p>
            <a:pPr algn="ctr"/>
            <a:r>
              <a:rPr lang="it-IT" dirty="0">
                <a:latin typeface="Swis721 Cn BT" panose="020B0506020202030204" pitchFamily="34" charset="0"/>
              </a:rPr>
              <a:t>in cui la tenuta all’acqua è assicurata</a:t>
            </a:r>
          </a:p>
          <a:p>
            <a:pPr algn="ctr"/>
            <a:r>
              <a:rPr lang="it-IT" dirty="0">
                <a:latin typeface="Swis721 Cn BT" panose="020B0506020202030204" pitchFamily="34" charset="0"/>
              </a:rPr>
              <a:t>dalla sovrapposizione delle stesse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7099058-CCE6-4EE5-855A-EDC56A2656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27820"/>
            <a:ext cx="4395108" cy="202996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59BB9A8-239C-4312-952C-8E21F36197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80" y="2851035"/>
            <a:ext cx="3027687" cy="246024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CFE9229-BE0E-4CCE-9723-FCBA3D4486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7" y="3939554"/>
            <a:ext cx="4395108" cy="228789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9446D8B6-C79C-4E15-8D70-DDFAC79ACB6F}"/>
              </a:ext>
            </a:extLst>
          </p:cNvPr>
          <p:cNvSpPr txBox="1">
            <a:spLocks/>
          </p:cNvSpPr>
          <p:nvPr/>
        </p:nvSpPr>
        <p:spPr>
          <a:xfrm>
            <a:off x="4571997" y="3204819"/>
            <a:ext cx="4395108" cy="6877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it-IT" dirty="0">
                <a:latin typeface="Swis721 Cn BT" panose="020B0506020202030204" pitchFamily="34" charset="0"/>
              </a:rPr>
              <a:t>Influenza della pendenza della copertura sulle precipitazioni (sopra)</a:t>
            </a:r>
          </a:p>
          <a:p>
            <a:pPr algn="ctr"/>
            <a:r>
              <a:rPr lang="it-IT" dirty="0">
                <a:latin typeface="Swis721 Cn BT" panose="020B0506020202030204" pitchFamily="34" charset="0"/>
              </a:rPr>
              <a:t>e sulla tipologia di solidarizzazione del manto di finitura</a:t>
            </a:r>
          </a:p>
        </p:txBody>
      </p:sp>
    </p:spTree>
    <p:extLst>
      <p:ext uri="{BB962C8B-B14F-4D97-AF65-F5344CB8AC3E}">
        <p14:creationId xmlns:p14="http://schemas.microsoft.com/office/powerpoint/2010/main" val="3239292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1A84F-BA2E-4579-B1C0-1D5B3BA8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orizzontali</a:t>
            </a:r>
          </a:p>
        </p:txBody>
      </p:sp>
      <p:grpSp>
        <p:nvGrpSpPr>
          <p:cNvPr id="3" name="Gruppo 4">
            <a:extLst>
              <a:ext uri="{FF2B5EF4-FFF2-40B4-BE49-F238E27FC236}">
                <a16:creationId xmlns:a16="http://schemas.microsoft.com/office/drawing/2014/main" id="{D86A7B01-79F0-4F4E-AA1A-3837CFD339E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199"/>
            <a:ext cx="4270375" cy="4938713"/>
            <a:chOff x="0" y="1332263"/>
            <a:chExt cx="4355976" cy="5193081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8C12AA2E-1EAD-4381-9186-3446A52D9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32263"/>
              <a:ext cx="4355976" cy="519308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5" name="Gruppo 1">
              <a:extLst>
                <a:ext uri="{FF2B5EF4-FFF2-40B4-BE49-F238E27FC236}">
                  <a16:creationId xmlns:a16="http://schemas.microsoft.com/office/drawing/2014/main" id="{4E73BB98-30FC-4EF1-A1A6-463C229A0E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82" y="1556792"/>
              <a:ext cx="3987799" cy="4705350"/>
              <a:chOff x="0" y="792868"/>
              <a:chExt cx="3987799" cy="4705350"/>
            </a:xfrm>
          </p:grpSpPr>
          <p:pic>
            <p:nvPicPr>
              <p:cNvPr id="6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33C9CF63-07C3-4465-BE3C-A51B3075B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92868"/>
                <a:ext cx="2122488" cy="4705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6A7755EB-D7BB-477C-8AD9-A846BACF73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8357" y="887642"/>
                <a:ext cx="1819442" cy="1389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2B3E6815-8C2D-4BAC-8959-FEDF13195B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290" y="4025844"/>
                <a:ext cx="1773575" cy="1452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" name="Title 3">
            <a:extLst>
              <a:ext uri="{FF2B5EF4-FFF2-40B4-BE49-F238E27FC236}">
                <a16:creationId xmlns:a16="http://schemas.microsoft.com/office/drawing/2014/main" id="{ED3AE8EC-AAB8-4572-99A7-2DC4938B2A02}"/>
              </a:ext>
            </a:extLst>
          </p:cNvPr>
          <p:cNvSpPr txBox="1">
            <a:spLocks/>
          </p:cNvSpPr>
          <p:nvPr/>
        </p:nvSpPr>
        <p:spPr>
          <a:xfrm>
            <a:off x="6906563" y="330932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DISPOSIZIONE DEI PUNTI</a:t>
            </a:r>
          </a:p>
          <a:p>
            <a:r>
              <a:rPr lang="it-IT" dirty="0">
                <a:latin typeface="Swis721 Cn BT" panose="020B0506020202030204" pitchFamily="34" charset="0"/>
              </a:rPr>
              <a:t>DI RACCOLTA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2D92FD-BA33-424D-BA4A-2D84ABD73D5F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ORIZZONTALI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6942F76-9E3B-4917-A8EB-4E62F977B69D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massetto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di pendenza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5AD22A1-11D7-4AC9-963A-3EBB818FD0B1}"/>
              </a:ext>
            </a:extLst>
          </p:cNvPr>
          <p:cNvSpPr txBox="1">
            <a:spLocks/>
          </p:cNvSpPr>
          <p:nvPr/>
        </p:nvSpPr>
        <p:spPr>
          <a:xfrm>
            <a:off x="3093608" y="1233715"/>
            <a:ext cx="157999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pendenza minima 1%</a:t>
            </a:r>
          </a:p>
        </p:txBody>
      </p:sp>
      <p:cxnSp>
        <p:nvCxnSpPr>
          <p:cNvPr id="14" name="Forma 9">
            <a:extLst>
              <a:ext uri="{FF2B5EF4-FFF2-40B4-BE49-F238E27FC236}">
                <a16:creationId xmlns:a16="http://schemas.microsoft.com/office/drawing/2014/main" id="{E526758A-1344-4147-9481-660B9AB8C5E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 bwMode="auto">
          <a:xfrm flipV="1">
            <a:off x="2519297" y="1539210"/>
            <a:ext cx="574311" cy="128568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72650325-2968-425A-BFCD-5471FD689651}"/>
              </a:ext>
            </a:extLst>
          </p:cNvPr>
          <p:cNvSpPr txBox="1">
            <a:spLocks/>
          </p:cNvSpPr>
          <p:nvPr/>
        </p:nvSpPr>
        <p:spPr>
          <a:xfrm>
            <a:off x="3093609" y="2213907"/>
            <a:ext cx="157999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altezza al minimo</a:t>
            </a:r>
          </a:p>
          <a:p>
            <a:r>
              <a:rPr lang="it-IT" dirty="0">
                <a:latin typeface="Swis721 Cn BT" panose="020B0506020202030204" pitchFamily="34" charset="0"/>
              </a:rPr>
              <a:t>3-5 cm</a:t>
            </a:r>
            <a:endParaRPr lang="it-IT" b="1" dirty="0">
              <a:latin typeface="Swis721 Cn BT" panose="020B0506020202030204" pitchFamily="34" charset="0"/>
            </a:endParaRP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26769558-5A25-48C0-A864-66059D2868D4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 bwMode="auto">
          <a:xfrm flipV="1">
            <a:off x="2519297" y="2519402"/>
            <a:ext cx="574312" cy="30549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E765F2C9-605E-47D7-851B-DFCF4D86EF8C}"/>
              </a:ext>
            </a:extLst>
          </p:cNvPr>
          <p:cNvSpPr txBox="1">
            <a:spLocks/>
          </p:cNvSpPr>
          <p:nvPr/>
        </p:nvSpPr>
        <p:spPr>
          <a:xfrm>
            <a:off x="3093608" y="3194099"/>
            <a:ext cx="157998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diviso per settori</a:t>
            </a:r>
            <a:endParaRPr lang="it-IT" b="1" dirty="0">
              <a:latin typeface="Swis721 Cn BT" panose="020B050602020203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6BF375A3-7D79-420F-A348-BF9374345FFA}"/>
              </a:ext>
            </a:extLst>
          </p:cNvPr>
          <p:cNvSpPr txBox="1">
            <a:spLocks/>
          </p:cNvSpPr>
          <p:nvPr/>
        </p:nvSpPr>
        <p:spPr>
          <a:xfrm>
            <a:off x="3093609" y="4174291"/>
            <a:ext cx="157998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realizzato a secco</a:t>
            </a:r>
          </a:p>
          <a:p>
            <a:r>
              <a:rPr lang="it-IT" dirty="0">
                <a:latin typeface="Swis721 Cn BT" panose="020B0506020202030204" pitchFamily="34" charset="0"/>
              </a:rPr>
              <a:t>o a umido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C5914539-F055-42DA-AA52-83E297B91E6F}"/>
              </a:ext>
            </a:extLst>
          </p:cNvPr>
          <p:cNvSpPr txBox="1">
            <a:spLocks/>
          </p:cNvSpPr>
          <p:nvPr/>
        </p:nvSpPr>
        <p:spPr>
          <a:xfrm>
            <a:off x="3093608" y="5154483"/>
            <a:ext cx="157998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deflusso</a:t>
            </a:r>
          </a:p>
          <a:p>
            <a:r>
              <a:rPr lang="it-IT" dirty="0">
                <a:latin typeface="Swis721 Cn BT" panose="020B0506020202030204" pitchFamily="34" charset="0"/>
              </a:rPr>
              <a:t>3 litri / mq</a:t>
            </a:r>
            <a:endParaRPr lang="it-IT" b="1" dirty="0">
              <a:latin typeface="Swis721 Cn BT" panose="020B0506020202030204" pitchFamily="34" charset="0"/>
            </a:endParaRPr>
          </a:p>
        </p:txBody>
      </p:sp>
      <p:cxnSp>
        <p:nvCxnSpPr>
          <p:cNvPr id="20" name="Forma 9">
            <a:extLst>
              <a:ext uri="{FF2B5EF4-FFF2-40B4-BE49-F238E27FC236}">
                <a16:creationId xmlns:a16="http://schemas.microsoft.com/office/drawing/2014/main" id="{354C8FE1-8BB1-418C-B8A5-E49327E87806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 bwMode="auto">
          <a:xfrm>
            <a:off x="2519297" y="2824896"/>
            <a:ext cx="574311" cy="67469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Forma 9">
            <a:extLst>
              <a:ext uri="{FF2B5EF4-FFF2-40B4-BE49-F238E27FC236}">
                <a16:creationId xmlns:a16="http://schemas.microsoft.com/office/drawing/2014/main" id="{367748D9-85FA-43C3-B269-9F258E2EA727}"/>
              </a:ext>
            </a:extLst>
          </p:cNvPr>
          <p:cNvCxnSpPr>
            <a:cxnSpLocks/>
            <a:stCxn id="12" idx="3"/>
            <a:endCxn id="18" idx="1"/>
          </p:cNvCxnSpPr>
          <p:nvPr/>
        </p:nvCxnSpPr>
        <p:spPr bwMode="auto">
          <a:xfrm>
            <a:off x="2519297" y="2824896"/>
            <a:ext cx="574312" cy="165489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rma 9">
            <a:extLst>
              <a:ext uri="{FF2B5EF4-FFF2-40B4-BE49-F238E27FC236}">
                <a16:creationId xmlns:a16="http://schemas.microsoft.com/office/drawing/2014/main" id="{9537550D-A045-4C0F-A3FA-A1A4D82E8CAF}"/>
              </a:ext>
            </a:extLst>
          </p:cNvPr>
          <p:cNvCxnSpPr>
            <a:cxnSpLocks/>
            <a:stCxn id="12" idx="3"/>
            <a:endCxn id="19" idx="1"/>
          </p:cNvCxnSpPr>
          <p:nvPr/>
        </p:nvCxnSpPr>
        <p:spPr bwMode="auto">
          <a:xfrm>
            <a:off x="2519297" y="2824896"/>
            <a:ext cx="574311" cy="263508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690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F8BDD82-5AF2-4B78-AEA5-D68BFC21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orizzontali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E260E71-4F9B-4B07-9F50-953A410A1F9C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chiusure superiori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sono definite comunemente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tetti piani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terrazzo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configurazione piana ed orizzontale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consentita dalla presenza dell'elemento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tenuta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Le coperture continue orizzontali sono infatti dotate di una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pendenza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variabile tra l’1% e il 5%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tale da assicurare l'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allontanamento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acque meteoriche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scorrimento verso i punti di raccolta; esse sono convogliate verso i pluviali.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DBEB192-2B7A-48E2-981E-230D90CA170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Non sono caratterizzate da un buon comportamento in caso di forti precipitazioni nevose o piovose poiché l'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accumulo</a:t>
            </a:r>
            <a:r>
              <a:rPr lang="it-IT" dirty="0"/>
              <a:t> di neve, o il ristagno di acqua, determinano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sovraccarichi considerevoli </a:t>
            </a:r>
            <a:r>
              <a:rPr lang="it-IT" dirty="0"/>
              <a:t>sulla chiusura nonché rischio di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infiltrazione</a:t>
            </a:r>
            <a:r>
              <a:rPr lang="it-IT" dirty="0"/>
              <a:t> attraverso i punti critici dell'elemento di tenuta.</a:t>
            </a:r>
          </a:p>
          <a:p>
            <a:pPr marL="0" indent="0">
              <a:buNone/>
            </a:pPr>
            <a:r>
              <a:rPr lang="it-IT" dirty="0"/>
              <a:t>Caratteristica dei tetti a terrazzo è la loro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praticabilità</a:t>
            </a:r>
            <a:r>
              <a:rPr lang="it-IT" dirty="0"/>
              <a:t>, ossia la possibilità di essere utilizzati dagli utenti per lo svolgimento di varie attività.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A1711CA-5FE7-4B6E-A3B4-EAEB798E14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722746"/>
            <a:ext cx="4571999" cy="247521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B3A6887-01BE-46BF-A3D1-67D6ECB93B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645668"/>
            <a:ext cx="4571999" cy="26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7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1A84F-BA2E-4579-B1C0-1D5B3BA8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orizzontali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567F7490-EAA2-4570-8EDC-FCCE4EBA4782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ORIZZONTALI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B073D6F1-58D0-4C80-A86C-27841348787D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massetto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di pendenza</a:t>
            </a:r>
          </a:p>
        </p:txBody>
      </p:sp>
      <p:pic>
        <p:nvPicPr>
          <p:cNvPr id="25" name="Immagine 4">
            <a:extLst>
              <a:ext uri="{FF2B5EF4-FFF2-40B4-BE49-F238E27FC236}">
                <a16:creationId xmlns:a16="http://schemas.microsoft.com/office/drawing/2014/main" id="{AD5E55CE-3583-4522-8B50-2BC484C455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013" y="1114202"/>
            <a:ext cx="4471988" cy="20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3E0E9CD-FB23-465E-9C66-A111D8B6C3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613" y="3312717"/>
            <a:ext cx="4471989" cy="291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1986CC25-81BB-4322-AC33-32DCD3BB5C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3312717"/>
            <a:ext cx="3195437" cy="20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487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20" dirty="0"/>
              <a:t>Funzioni delle chiusure orizzontali superiori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Superiori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copertura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E PARTIZIONI ORIZZONTALI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2A6FA19A-83F9-4003-AC28-2B796D9C3F45}"/>
              </a:ext>
            </a:extLst>
          </p:cNvPr>
          <p:cNvSpPr txBox="1">
            <a:spLocks/>
          </p:cNvSpPr>
          <p:nvPr/>
        </p:nvSpPr>
        <p:spPr>
          <a:xfrm>
            <a:off x="2966962" y="1730239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Garantire condizioni di comfort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534C5FD-26F4-4B58-AF7D-A8DC2F4809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812" y="3738069"/>
            <a:ext cx="2943588" cy="256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6">
            <a:extLst>
              <a:ext uri="{FF2B5EF4-FFF2-40B4-BE49-F238E27FC236}">
                <a16:creationId xmlns:a16="http://schemas.microsoft.com/office/drawing/2014/main" id="{6D85CC3C-F6C6-42E0-891B-2F9B77A6F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93" y="4236079"/>
            <a:ext cx="1185508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TENUTA ALL’ACQUA</a:t>
            </a:r>
          </a:p>
        </p:txBody>
      </p:sp>
      <p:sp>
        <p:nvSpPr>
          <p:cNvPr id="11" name="Rectangle 66">
            <a:extLst>
              <a:ext uri="{FF2B5EF4-FFF2-40B4-BE49-F238E27FC236}">
                <a16:creationId xmlns:a16="http://schemas.microsoft.com/office/drawing/2014/main" id="{FB5BD4FC-C119-4E31-B0C2-8294F0B3D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5184087"/>
            <a:ext cx="1185508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AGLI SHOCK TERMICI</a:t>
            </a:r>
          </a:p>
        </p:txBody>
      </p:sp>
      <p:sp>
        <p:nvSpPr>
          <p:cNvPr id="12" name="Rectangle 66">
            <a:extLst>
              <a:ext uri="{FF2B5EF4-FFF2-40B4-BE49-F238E27FC236}">
                <a16:creationId xmlns:a16="http://schemas.microsoft.com/office/drawing/2014/main" id="{D7DB40DB-5C93-481B-8B51-D35700BE1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095" y="4236079"/>
            <a:ext cx="1579711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TERMICO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E805AFA6-B9C5-42A3-810F-401C60E39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544" y="5184087"/>
            <a:ext cx="1185509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INERZIA TERMICA</a:t>
            </a:r>
          </a:p>
        </p:txBody>
      </p:sp>
      <p:sp>
        <p:nvSpPr>
          <p:cNvPr id="14" name="Rectangle 66">
            <a:extLst>
              <a:ext uri="{FF2B5EF4-FFF2-40B4-BE49-F238E27FC236}">
                <a16:creationId xmlns:a16="http://schemas.microsoft.com/office/drawing/2014/main" id="{69AF928A-1C2D-4082-B309-F48436A12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1" y="4242962"/>
            <a:ext cx="1226530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ACUSTICO</a:t>
            </a:r>
          </a:p>
        </p:txBody>
      </p:sp>
      <p:sp>
        <p:nvSpPr>
          <p:cNvPr id="15" name="Rectangle 66">
            <a:extLst>
              <a:ext uri="{FF2B5EF4-FFF2-40B4-BE49-F238E27FC236}">
                <a16:creationId xmlns:a16="http://schemas.microsoft.com/office/drawing/2014/main" id="{06408A57-769F-4EED-9390-951D560D6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438" y="5184087"/>
            <a:ext cx="1615893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CONDENSAZIONE</a:t>
            </a:r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0121C855-D2D0-4836-B67A-24247AB7CE48}"/>
              </a:ext>
            </a:extLst>
          </p:cNvPr>
          <p:cNvSpPr/>
          <p:nvPr/>
        </p:nvSpPr>
        <p:spPr>
          <a:xfrm rot="5400000">
            <a:off x="1865576" y="1394055"/>
            <a:ext cx="1864359" cy="4593132"/>
          </a:xfrm>
          <a:prstGeom prst="leftBrace">
            <a:avLst>
              <a:gd name="adj1" fmla="val 25608"/>
              <a:gd name="adj2" fmla="val 36230"/>
            </a:avLst>
          </a:prstGeom>
          <a:ln w="28575">
            <a:solidFill>
              <a:srgbClr val="1277AA"/>
            </a:solidFill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EDC09B0F-1D85-433E-B53D-0C5A9AE62E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812" y="1077864"/>
            <a:ext cx="2943588" cy="252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8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1A84F-BA2E-4579-B1C0-1D5B3BA8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orizzontali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567F7490-EAA2-4570-8EDC-FCCE4EBA4782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ORIZZONTALI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B073D6F1-58D0-4C80-A86C-27841348787D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massetto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di pendenza</a:t>
            </a:r>
          </a:p>
        </p:txBody>
      </p:sp>
      <p:pic>
        <p:nvPicPr>
          <p:cNvPr id="25" name="Immagine 4">
            <a:extLst>
              <a:ext uri="{FF2B5EF4-FFF2-40B4-BE49-F238E27FC236}">
                <a16:creationId xmlns:a16="http://schemas.microsoft.com/office/drawing/2014/main" id="{AD5E55CE-3583-4522-8B50-2BC484C455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013" y="1114202"/>
            <a:ext cx="4471988" cy="20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49F621-7FC5-48B0-AD07-D457DD2EEA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296" y="3343461"/>
            <a:ext cx="3067403" cy="208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0E909C-A94F-420A-A5C4-907529B57D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1314" y="3343461"/>
            <a:ext cx="4471988" cy="286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3EF2ACE-4A3C-4519-94E9-0C5BC71B509F}"/>
              </a:ext>
            </a:extLst>
          </p:cNvPr>
          <p:cNvSpPr txBox="1">
            <a:spLocks/>
          </p:cNvSpPr>
          <p:nvPr/>
        </p:nvSpPr>
        <p:spPr>
          <a:xfrm>
            <a:off x="1122759" y="5488839"/>
            <a:ext cx="2207218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MASSETTO DI PENDENZA REALIZZATO A SECCO</a:t>
            </a:r>
          </a:p>
        </p:txBody>
      </p:sp>
    </p:spTree>
    <p:extLst>
      <p:ext uri="{BB962C8B-B14F-4D97-AF65-F5344CB8AC3E}">
        <p14:creationId xmlns:p14="http://schemas.microsoft.com/office/powerpoint/2010/main" val="625655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1A84F-BA2E-4579-B1C0-1D5B3BA8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orizzontali</a:t>
            </a:r>
          </a:p>
        </p:txBody>
      </p:sp>
      <p:grpSp>
        <p:nvGrpSpPr>
          <p:cNvPr id="3" name="Gruppo 4">
            <a:extLst>
              <a:ext uri="{FF2B5EF4-FFF2-40B4-BE49-F238E27FC236}">
                <a16:creationId xmlns:a16="http://schemas.microsoft.com/office/drawing/2014/main" id="{D86A7B01-79F0-4F4E-AA1A-3837CFD339E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199"/>
            <a:ext cx="4270375" cy="4938713"/>
            <a:chOff x="0" y="1332263"/>
            <a:chExt cx="4355976" cy="5193081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8C12AA2E-1EAD-4381-9186-3446A52D9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32263"/>
              <a:ext cx="4355976" cy="519308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5" name="Gruppo 1">
              <a:extLst>
                <a:ext uri="{FF2B5EF4-FFF2-40B4-BE49-F238E27FC236}">
                  <a16:creationId xmlns:a16="http://schemas.microsoft.com/office/drawing/2014/main" id="{4E73BB98-30FC-4EF1-A1A6-463C229A0E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82" y="1556792"/>
              <a:ext cx="3987799" cy="4705350"/>
              <a:chOff x="0" y="792868"/>
              <a:chExt cx="3987799" cy="4705350"/>
            </a:xfrm>
          </p:grpSpPr>
          <p:pic>
            <p:nvPicPr>
              <p:cNvPr id="6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33C9CF63-07C3-4465-BE3C-A51B3075B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92868"/>
                <a:ext cx="2122488" cy="4705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6A7755EB-D7BB-477C-8AD9-A846BACF73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8357" y="887642"/>
                <a:ext cx="1819442" cy="1389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2B3E6815-8C2D-4BAC-8959-FEDF13195B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290" y="4025844"/>
                <a:ext cx="1773575" cy="1452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" name="Title 3">
            <a:extLst>
              <a:ext uri="{FF2B5EF4-FFF2-40B4-BE49-F238E27FC236}">
                <a16:creationId xmlns:a16="http://schemas.microsoft.com/office/drawing/2014/main" id="{ED3AE8EC-AAB8-4572-99A7-2DC4938B2A02}"/>
              </a:ext>
            </a:extLst>
          </p:cNvPr>
          <p:cNvSpPr txBox="1">
            <a:spLocks/>
          </p:cNvSpPr>
          <p:nvPr/>
        </p:nvSpPr>
        <p:spPr>
          <a:xfrm>
            <a:off x="6906563" y="330932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DISPOSIZIONE DEI PUNTI</a:t>
            </a:r>
          </a:p>
          <a:p>
            <a:r>
              <a:rPr lang="it-IT" dirty="0">
                <a:latin typeface="Swis721 Cn BT" panose="020B0506020202030204" pitchFamily="34" charset="0"/>
              </a:rPr>
              <a:t>DI RACCOLTA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2D92FD-BA33-424D-BA4A-2D84ABD73D5F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ORIZZONTALI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6942F76-9E3B-4917-A8EB-4E62F977B69D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attacco pluviali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5AD22A1-11D7-4AC9-963A-3EBB818FD0B1}"/>
              </a:ext>
            </a:extLst>
          </p:cNvPr>
          <p:cNvSpPr txBox="1">
            <a:spLocks/>
          </p:cNvSpPr>
          <p:nvPr/>
        </p:nvSpPr>
        <p:spPr>
          <a:xfrm>
            <a:off x="3093608" y="1233715"/>
            <a:ext cx="1579991" cy="1059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posizionati alla quota minore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di copertura</a:t>
            </a:r>
          </a:p>
        </p:txBody>
      </p:sp>
      <p:cxnSp>
        <p:nvCxnSpPr>
          <p:cNvPr id="14" name="Forma 9">
            <a:extLst>
              <a:ext uri="{FF2B5EF4-FFF2-40B4-BE49-F238E27FC236}">
                <a16:creationId xmlns:a16="http://schemas.microsoft.com/office/drawing/2014/main" id="{E526758A-1344-4147-9481-660B9AB8C5E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 bwMode="auto">
          <a:xfrm flipV="1">
            <a:off x="2519297" y="1763233"/>
            <a:ext cx="574311" cy="106166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72650325-2968-425A-BFCD-5471FD689651}"/>
              </a:ext>
            </a:extLst>
          </p:cNvPr>
          <p:cNvSpPr txBox="1">
            <a:spLocks/>
          </p:cNvSpPr>
          <p:nvPr/>
        </p:nvSpPr>
        <p:spPr>
          <a:xfrm>
            <a:off x="3093608" y="2741481"/>
            <a:ext cx="1579990" cy="10642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corona rivestita in materiale impermeabile</a:t>
            </a:r>
            <a:endParaRPr lang="it-IT" b="1" dirty="0">
              <a:latin typeface="Swis721 Cn BT" panose="020B0506020202030204" pitchFamily="34" charset="0"/>
            </a:endParaRP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26769558-5A25-48C0-A864-66059D2868D4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 bwMode="auto">
          <a:xfrm>
            <a:off x="2519297" y="2824896"/>
            <a:ext cx="574311" cy="44873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E765F2C9-605E-47D7-851B-DFCF4D86EF8C}"/>
              </a:ext>
            </a:extLst>
          </p:cNvPr>
          <p:cNvSpPr txBox="1">
            <a:spLocks/>
          </p:cNvSpPr>
          <p:nvPr/>
        </p:nvSpPr>
        <p:spPr>
          <a:xfrm>
            <a:off x="3093608" y="4254501"/>
            <a:ext cx="1579989" cy="10642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bocchettoni provvisti di griglia </a:t>
            </a:r>
            <a:r>
              <a:rPr lang="it-IT" dirty="0" err="1">
                <a:latin typeface="Swis721 Cn BT" panose="020B0506020202030204" pitchFamily="34" charset="0"/>
              </a:rPr>
              <a:t>parafoglia</a:t>
            </a:r>
            <a:endParaRPr lang="it-IT" dirty="0">
              <a:latin typeface="Swis721 Cn BT" panose="020B0506020202030204" pitchFamily="34" charset="0"/>
            </a:endParaRPr>
          </a:p>
        </p:txBody>
      </p:sp>
      <p:cxnSp>
        <p:nvCxnSpPr>
          <p:cNvPr id="20" name="Forma 9">
            <a:extLst>
              <a:ext uri="{FF2B5EF4-FFF2-40B4-BE49-F238E27FC236}">
                <a16:creationId xmlns:a16="http://schemas.microsoft.com/office/drawing/2014/main" id="{354C8FE1-8BB1-418C-B8A5-E49327E87806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 bwMode="auto">
          <a:xfrm>
            <a:off x="2519297" y="2824896"/>
            <a:ext cx="574311" cy="196175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473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88A543A-5C64-4003-9C17-286B74BB6A8E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CONTINUE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7E53FB-C5D0-4D76-924D-36A491756E0F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protezione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e tenuta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1B41D19-9AB3-4144-9D7B-24B0DEABB37A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prestazione</a:t>
            </a: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09ADFFA1-8902-4D32-9C87-7F169ABE2543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2519297" y="1658257"/>
            <a:ext cx="574311" cy="116663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Forma 9">
            <a:extLst>
              <a:ext uri="{FF2B5EF4-FFF2-40B4-BE49-F238E27FC236}">
                <a16:creationId xmlns:a16="http://schemas.microsoft.com/office/drawing/2014/main" id="{7BB09DBB-BB98-4BB3-8780-84356CDD58D3}"/>
              </a:ext>
            </a:extLst>
          </p:cNvPr>
          <p:cNvCxnSpPr>
            <a:cxnSpLocks/>
            <a:stCxn id="4" idx="3"/>
            <a:endCxn id="24" idx="1"/>
          </p:cNvCxnSpPr>
          <p:nvPr/>
        </p:nvCxnSpPr>
        <p:spPr bwMode="auto">
          <a:xfrm>
            <a:off x="2519297" y="2824896"/>
            <a:ext cx="574311" cy="2710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Forma 9">
            <a:extLst>
              <a:ext uri="{FF2B5EF4-FFF2-40B4-BE49-F238E27FC236}">
                <a16:creationId xmlns:a16="http://schemas.microsoft.com/office/drawing/2014/main" id="{9AE97F8F-B712-45B2-ABEE-D91F94579B50}"/>
              </a:ext>
            </a:extLst>
          </p:cNvPr>
          <p:cNvCxnSpPr>
            <a:cxnSpLocks/>
            <a:stCxn id="4" idx="3"/>
            <a:endCxn id="28" idx="1"/>
          </p:cNvCxnSpPr>
          <p:nvPr/>
        </p:nvCxnSpPr>
        <p:spPr bwMode="auto">
          <a:xfrm>
            <a:off x="2519297" y="2824896"/>
            <a:ext cx="574310" cy="170345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D50FFDD-5D6D-4417-8DAB-5AC6633E4284}"/>
              </a:ext>
            </a:extLst>
          </p:cNvPr>
          <p:cNvSpPr txBox="1"/>
          <p:nvPr/>
        </p:nvSpPr>
        <p:spPr>
          <a:xfrm>
            <a:off x="4857608" y="1233714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Il manto superficiale non presenta soluzioni di continuità e assicura la tenuta all’acqua indipendentemente dalla pendenza</a:t>
            </a:r>
            <a:endParaRPr lang="en-US" dirty="0">
              <a:latin typeface="Swis721 Cn BT" panose="020B0506020202030204" pitchFamily="34" charset="0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8CF01CD6-2340-484A-9EC8-F696050161C2}"/>
              </a:ext>
            </a:extLst>
          </p:cNvPr>
          <p:cNvSpPr txBox="1">
            <a:spLocks/>
          </p:cNvSpPr>
          <p:nvPr/>
        </p:nvSpPr>
        <p:spPr>
          <a:xfrm>
            <a:off x="3093608" y="267140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geometria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4C2D45C-1F58-44F0-9FB2-6045D482111B}"/>
              </a:ext>
            </a:extLst>
          </p:cNvPr>
          <p:cNvSpPr txBox="1"/>
          <p:nvPr/>
        </p:nvSpPr>
        <p:spPr>
          <a:xfrm>
            <a:off x="4857608" y="2671401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Il campo di applicazione richiede pendenze limitate o con geometrie di falda complesse</a:t>
            </a:r>
          </a:p>
          <a:p>
            <a:r>
              <a:rPr lang="it-IT" dirty="0">
                <a:latin typeface="Swis721 Cn BT" panose="020B0506020202030204" pitchFamily="34" charset="0"/>
              </a:rPr>
              <a:t>o ancora, a volta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BCBFA89-0DBA-42C4-A646-16F4D235786B}"/>
              </a:ext>
            </a:extLst>
          </p:cNvPr>
          <p:cNvSpPr txBox="1"/>
          <p:nvPr/>
        </p:nvSpPr>
        <p:spPr>
          <a:xfrm>
            <a:off x="4857608" y="4103806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Impermeabilizzazioni realizzate in opera o con membrane impermeabili prefabbricate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85E44FE0-8764-406E-8265-3DF752E5EA2D}"/>
              </a:ext>
            </a:extLst>
          </p:cNvPr>
          <p:cNvSpPr txBox="1">
            <a:spLocks/>
          </p:cNvSpPr>
          <p:nvPr/>
        </p:nvSpPr>
        <p:spPr>
          <a:xfrm>
            <a:off x="3093607" y="4103806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materiali</a:t>
            </a:r>
          </a:p>
        </p:txBody>
      </p:sp>
    </p:spTree>
    <p:extLst>
      <p:ext uri="{BB962C8B-B14F-4D97-AF65-F5344CB8AC3E}">
        <p14:creationId xmlns:p14="http://schemas.microsoft.com/office/powerpoint/2010/main" val="819688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88A543A-5C64-4003-9C17-286B74BB6A8E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DISCONTINUE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7E53FB-C5D0-4D76-924D-36A491756E0F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protezione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e tenuta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1B41D19-9AB3-4144-9D7B-24B0DEABB37A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prestazione</a:t>
            </a: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09ADFFA1-8902-4D32-9C87-7F169ABE2543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2519297" y="1658257"/>
            <a:ext cx="574311" cy="116663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Forma 9">
            <a:extLst>
              <a:ext uri="{FF2B5EF4-FFF2-40B4-BE49-F238E27FC236}">
                <a16:creationId xmlns:a16="http://schemas.microsoft.com/office/drawing/2014/main" id="{7BB09DBB-BB98-4BB3-8780-84356CDD58D3}"/>
              </a:ext>
            </a:extLst>
          </p:cNvPr>
          <p:cNvCxnSpPr>
            <a:cxnSpLocks/>
            <a:stCxn id="4" idx="3"/>
            <a:endCxn id="24" idx="1"/>
          </p:cNvCxnSpPr>
          <p:nvPr/>
        </p:nvCxnSpPr>
        <p:spPr bwMode="auto">
          <a:xfrm>
            <a:off x="2519297" y="2824896"/>
            <a:ext cx="574311" cy="2710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Forma 9">
            <a:extLst>
              <a:ext uri="{FF2B5EF4-FFF2-40B4-BE49-F238E27FC236}">
                <a16:creationId xmlns:a16="http://schemas.microsoft.com/office/drawing/2014/main" id="{9AE97F8F-B712-45B2-ABEE-D91F94579B50}"/>
              </a:ext>
            </a:extLst>
          </p:cNvPr>
          <p:cNvCxnSpPr>
            <a:cxnSpLocks/>
            <a:stCxn id="4" idx="3"/>
            <a:endCxn id="28" idx="1"/>
          </p:cNvCxnSpPr>
          <p:nvPr/>
        </p:nvCxnSpPr>
        <p:spPr bwMode="auto">
          <a:xfrm>
            <a:off x="2519297" y="2824896"/>
            <a:ext cx="574310" cy="170345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D50FFDD-5D6D-4417-8DAB-5AC6633E4284}"/>
              </a:ext>
            </a:extLst>
          </p:cNvPr>
          <p:cNvSpPr txBox="1"/>
          <p:nvPr/>
        </p:nvSpPr>
        <p:spPr>
          <a:xfrm>
            <a:off x="4857608" y="1233714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Il manto superficiale viene realizzato con la sovrapposizione di più elementi</a:t>
            </a:r>
            <a:endParaRPr lang="en-US" dirty="0">
              <a:latin typeface="Swis721 Cn BT" panose="020B0506020202030204" pitchFamily="34" charset="0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8CF01CD6-2340-484A-9EC8-F696050161C2}"/>
              </a:ext>
            </a:extLst>
          </p:cNvPr>
          <p:cNvSpPr txBox="1">
            <a:spLocks/>
          </p:cNvSpPr>
          <p:nvPr/>
        </p:nvSpPr>
        <p:spPr>
          <a:xfrm>
            <a:off x="3093608" y="267140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geometria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4C2D45C-1F58-44F0-9FB2-6045D482111B}"/>
              </a:ext>
            </a:extLst>
          </p:cNvPr>
          <p:cNvSpPr txBox="1"/>
          <p:nvPr/>
        </p:nvSpPr>
        <p:spPr>
          <a:xfrm>
            <a:off x="4857608" y="2671400"/>
            <a:ext cx="3686220" cy="1100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Assicurano la tenuta all’acqua al di sopra di una certa pendenza, altrimenti si possono manifestare infiltrazioni (morfologia elementi, caratteristiche sito, lunghezza falde)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BCBFA89-0DBA-42C4-A646-16F4D235786B}"/>
              </a:ext>
            </a:extLst>
          </p:cNvPr>
          <p:cNvSpPr txBox="1"/>
          <p:nvPr/>
        </p:nvSpPr>
        <p:spPr>
          <a:xfrm>
            <a:off x="4857608" y="4103806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Piccoli elementi per pendenza &gt; 20%</a:t>
            </a:r>
          </a:p>
          <a:p>
            <a:r>
              <a:rPr lang="it-IT" dirty="0">
                <a:latin typeface="Swis721 Cn BT" panose="020B0506020202030204" pitchFamily="34" charset="0"/>
              </a:rPr>
              <a:t>Grandi elementi per pendenza &lt; 20%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85E44FE0-8764-406E-8265-3DF752E5EA2D}"/>
              </a:ext>
            </a:extLst>
          </p:cNvPr>
          <p:cNvSpPr txBox="1">
            <a:spLocks/>
          </p:cNvSpPr>
          <p:nvPr/>
        </p:nvSpPr>
        <p:spPr>
          <a:xfrm>
            <a:off x="3093607" y="4103806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materiali</a:t>
            </a:r>
          </a:p>
        </p:txBody>
      </p:sp>
    </p:spTree>
    <p:extLst>
      <p:ext uri="{BB962C8B-B14F-4D97-AF65-F5344CB8AC3E}">
        <p14:creationId xmlns:p14="http://schemas.microsoft.com/office/powerpoint/2010/main" val="721642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3">
            <a:extLst>
              <a:ext uri="{FF2B5EF4-FFF2-40B4-BE49-F238E27FC236}">
                <a16:creationId xmlns:a16="http://schemas.microsoft.com/office/drawing/2014/main" id="{C877B036-40D6-40D2-A115-1DE08EFD5D2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Lo strato di tenuta deve conferire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impermeabilità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acque meteorologiche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resistendo a sollecitazioni di tipo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meccanico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fisico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dovute agli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1E4C139B-AF31-4105-AA31-1EDFBC3A60D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114E3D44-98A3-42D5-907C-7D5AD962BE4C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348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</a:t>
            </a:r>
          </a:p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7E873ED2-BA6C-457E-AD9E-E85D89129AB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salvaguardia dell’integrità degli strati sottostanti e degli ambienti confinati dalla copertura</a:t>
            </a:r>
          </a:p>
        </p:txBody>
      </p:sp>
      <p:cxnSp>
        <p:nvCxnSpPr>
          <p:cNvPr id="47" name="Forma 9">
            <a:extLst>
              <a:ext uri="{FF2B5EF4-FFF2-40B4-BE49-F238E27FC236}">
                <a16:creationId xmlns:a16="http://schemas.microsoft.com/office/drawing/2014/main" id="{975A93A0-B0E5-47AD-B134-84C98A038874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 bwMode="auto">
          <a:xfrm flipV="1">
            <a:off x="2519297" y="1658257"/>
            <a:ext cx="574311" cy="11673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Forma 9">
            <a:extLst>
              <a:ext uri="{FF2B5EF4-FFF2-40B4-BE49-F238E27FC236}">
                <a16:creationId xmlns:a16="http://schemas.microsoft.com/office/drawing/2014/main" id="{9CF55075-D5ED-4B6C-9A9F-6D0348CAB339}"/>
              </a:ext>
            </a:extLst>
          </p:cNvPr>
          <p:cNvCxnSpPr>
            <a:cxnSpLocks/>
            <a:stCxn id="45" idx="3"/>
            <a:endCxn id="50" idx="1"/>
          </p:cNvCxnSpPr>
          <p:nvPr/>
        </p:nvCxnSpPr>
        <p:spPr bwMode="auto">
          <a:xfrm flipV="1">
            <a:off x="2519297" y="2666450"/>
            <a:ext cx="574311" cy="15910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3">
            <a:extLst>
              <a:ext uri="{FF2B5EF4-FFF2-40B4-BE49-F238E27FC236}">
                <a16:creationId xmlns:a16="http://schemas.microsoft.com/office/drawing/2014/main" id="{591E246A-546E-446A-9AA4-197F9486493B}"/>
              </a:ext>
            </a:extLst>
          </p:cNvPr>
          <p:cNvSpPr txBox="1">
            <a:spLocks/>
          </p:cNvSpPr>
          <p:nvPr/>
        </p:nvSpPr>
        <p:spPr>
          <a:xfrm>
            <a:off x="3093608" y="2241907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controllo della migrazione del vapore all’interno dell’unità tecnologica</a:t>
            </a:r>
          </a:p>
        </p:txBody>
      </p:sp>
      <p:sp>
        <p:nvSpPr>
          <p:cNvPr id="74" name="Title 3">
            <a:extLst>
              <a:ext uri="{FF2B5EF4-FFF2-40B4-BE49-F238E27FC236}">
                <a16:creationId xmlns:a16="http://schemas.microsoft.com/office/drawing/2014/main" id="{A2CD7919-C305-4F35-BA5F-7910330673BF}"/>
              </a:ext>
            </a:extLst>
          </p:cNvPr>
          <p:cNvSpPr txBox="1">
            <a:spLocks/>
          </p:cNvSpPr>
          <p:nvPr/>
        </p:nvSpPr>
        <p:spPr>
          <a:xfrm>
            <a:off x="3093608" y="3254586"/>
            <a:ext cx="3840592" cy="512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protezione dello strato termoisolante</a:t>
            </a:r>
          </a:p>
        </p:txBody>
      </p:sp>
      <p:cxnSp>
        <p:nvCxnSpPr>
          <p:cNvPr id="75" name="Forma 9">
            <a:extLst>
              <a:ext uri="{FF2B5EF4-FFF2-40B4-BE49-F238E27FC236}">
                <a16:creationId xmlns:a16="http://schemas.microsoft.com/office/drawing/2014/main" id="{6BA601CF-9D46-4391-B4D0-3261A9E4A3CC}"/>
              </a:ext>
            </a:extLst>
          </p:cNvPr>
          <p:cNvCxnSpPr>
            <a:cxnSpLocks/>
            <a:stCxn id="45" idx="3"/>
            <a:endCxn id="74" idx="1"/>
          </p:cNvCxnSpPr>
          <p:nvPr/>
        </p:nvCxnSpPr>
        <p:spPr bwMode="auto">
          <a:xfrm>
            <a:off x="2519297" y="2825557"/>
            <a:ext cx="574311" cy="68524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3">
            <a:extLst>
              <a:ext uri="{FF2B5EF4-FFF2-40B4-BE49-F238E27FC236}">
                <a16:creationId xmlns:a16="http://schemas.microsoft.com/office/drawing/2014/main" id="{89111E9E-28E3-4C1F-A2E8-EB40B3DACDAE}"/>
              </a:ext>
            </a:extLst>
          </p:cNvPr>
          <p:cNvSpPr txBox="1">
            <a:spLocks/>
          </p:cNvSpPr>
          <p:nvPr/>
        </p:nvSpPr>
        <p:spPr>
          <a:xfrm>
            <a:off x="3093608" y="3930604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protezione dai fenomeni atmosferici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pur preservando la traspirabilità</a:t>
            </a:r>
          </a:p>
        </p:txBody>
      </p:sp>
      <p:cxnSp>
        <p:nvCxnSpPr>
          <p:cNvPr id="80" name="Forma 9">
            <a:extLst>
              <a:ext uri="{FF2B5EF4-FFF2-40B4-BE49-F238E27FC236}">
                <a16:creationId xmlns:a16="http://schemas.microsoft.com/office/drawing/2014/main" id="{F96CA6C0-E6BF-4D29-9D19-FEA7E4B8E679}"/>
              </a:ext>
            </a:extLst>
          </p:cNvPr>
          <p:cNvCxnSpPr>
            <a:cxnSpLocks/>
            <a:stCxn id="45" idx="3"/>
            <a:endCxn id="78" idx="1"/>
          </p:cNvCxnSpPr>
          <p:nvPr/>
        </p:nvCxnSpPr>
        <p:spPr bwMode="auto">
          <a:xfrm>
            <a:off x="2519297" y="2825557"/>
            <a:ext cx="574311" cy="152959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383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F5A5EDD5-AE79-42ED-8B1C-5E934E3A5D4E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Lo strato di tenuta deve conferire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impermeabilità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acque meteorologiche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resistendo a sollecitazioni di tipo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meccanico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fisico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dovute agli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1E4C139B-AF31-4105-AA31-1EDFBC3A60D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114E3D44-98A3-42D5-907C-7D5AD962BE4C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103167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morfologia strato</a:t>
            </a:r>
          </a:p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7E873ED2-BA6C-457E-AD9E-E85D89129AB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continuo</a:t>
            </a:r>
          </a:p>
        </p:txBody>
      </p:sp>
      <p:cxnSp>
        <p:nvCxnSpPr>
          <p:cNvPr id="47" name="Forma 9">
            <a:extLst>
              <a:ext uri="{FF2B5EF4-FFF2-40B4-BE49-F238E27FC236}">
                <a16:creationId xmlns:a16="http://schemas.microsoft.com/office/drawing/2014/main" id="{975A93A0-B0E5-47AD-B134-84C98A038874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 bwMode="auto">
          <a:xfrm flipV="1">
            <a:off x="2519297" y="1658257"/>
            <a:ext cx="574311" cy="134639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Forma 9">
            <a:extLst>
              <a:ext uri="{FF2B5EF4-FFF2-40B4-BE49-F238E27FC236}">
                <a16:creationId xmlns:a16="http://schemas.microsoft.com/office/drawing/2014/main" id="{9CF55075-D5ED-4B6C-9A9F-6D0348CAB339}"/>
              </a:ext>
            </a:extLst>
          </p:cNvPr>
          <p:cNvCxnSpPr>
            <a:cxnSpLocks/>
            <a:stCxn id="45" idx="3"/>
            <a:endCxn id="50" idx="1"/>
          </p:cNvCxnSpPr>
          <p:nvPr/>
        </p:nvCxnSpPr>
        <p:spPr bwMode="auto">
          <a:xfrm>
            <a:off x="2519297" y="3004650"/>
            <a:ext cx="574311" cy="9129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3">
            <a:extLst>
              <a:ext uri="{FF2B5EF4-FFF2-40B4-BE49-F238E27FC236}">
                <a16:creationId xmlns:a16="http://schemas.microsoft.com/office/drawing/2014/main" id="{591E246A-546E-446A-9AA4-197F9486493B}"/>
              </a:ext>
            </a:extLst>
          </p:cNvPr>
          <p:cNvSpPr txBox="1">
            <a:spLocks/>
          </p:cNvSpPr>
          <p:nvPr/>
        </p:nvSpPr>
        <p:spPr>
          <a:xfrm>
            <a:off x="3093608" y="267140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discontinuo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9F3C5578-C15A-4284-B8D4-EA812FB7B748}"/>
              </a:ext>
            </a:extLst>
          </p:cNvPr>
          <p:cNvSpPr txBox="1"/>
          <p:nvPr/>
        </p:nvSpPr>
        <p:spPr>
          <a:xfrm>
            <a:off x="6275604" y="2671401"/>
            <a:ext cx="2566023" cy="14100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Tegole in laterizio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Tegole in 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fibrocemento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Tegole bituminose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pietra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Legno (scandole)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49AC445-043D-4A90-B67D-571A9C6C77D0}"/>
              </a:ext>
            </a:extLst>
          </p:cNvPr>
          <p:cNvSpPr txBox="1">
            <a:spLocks/>
          </p:cNvSpPr>
          <p:nvPr/>
        </p:nvSpPr>
        <p:spPr>
          <a:xfrm>
            <a:off x="4804079" y="2671401"/>
            <a:ext cx="123944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PICCOLI ELEMENTI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5B56B1DE-6909-46DF-995F-9B27F3C4D797}"/>
              </a:ext>
            </a:extLst>
          </p:cNvPr>
          <p:cNvSpPr txBox="1">
            <a:spLocks/>
          </p:cNvSpPr>
          <p:nvPr/>
        </p:nvSpPr>
        <p:spPr>
          <a:xfrm>
            <a:off x="4804080" y="4169568"/>
            <a:ext cx="1239441" cy="5819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GRANDI ELEMENTI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48856D2-48FA-4715-881B-62B398A74BA0}"/>
              </a:ext>
            </a:extLst>
          </p:cNvPr>
          <p:cNvSpPr txBox="1"/>
          <p:nvPr/>
        </p:nvSpPr>
        <p:spPr>
          <a:xfrm>
            <a:off x="6275604" y="4169568"/>
            <a:ext cx="2566021" cy="212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acciaio protetto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alluminio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fibrocemento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</a:t>
            </a:r>
            <a:r>
              <a:rPr lang="it-IT" dirty="0" err="1">
                <a:latin typeface="Swis721 Cn BT" panose="020B0506020202030204" pitchFamily="34" charset="0"/>
              </a:rPr>
              <a:t>fibrobituminose</a:t>
            </a:r>
            <a:endParaRPr lang="it-IT" dirty="0">
              <a:latin typeface="Swis721 Cn BT" panose="020B05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sintetico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vetroresina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vetro retinato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vetro a strati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sandwich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piane metalliche 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279D89BB-943B-44FB-A579-5AD378053178}"/>
              </a:ext>
            </a:extLst>
          </p:cNvPr>
          <p:cNvSpPr txBox="1"/>
          <p:nvPr/>
        </p:nvSpPr>
        <p:spPr>
          <a:xfrm>
            <a:off x="6910310" y="1233714"/>
            <a:ext cx="1931315" cy="131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Bituminose/i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Sintetiche/i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Miscele con bitumi e polimeri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Elementi armati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C9C581A4-107A-472E-B404-B30798A656C3}"/>
              </a:ext>
            </a:extLst>
          </p:cNvPr>
          <p:cNvSpPr txBox="1">
            <a:spLocks/>
          </p:cNvSpPr>
          <p:nvPr/>
        </p:nvSpPr>
        <p:spPr>
          <a:xfrm>
            <a:off x="4804080" y="1233713"/>
            <a:ext cx="193131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MEMBRANE REALIZZATE IN OPERA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94BE86F3-498C-42AB-9F34-C0E6413F306B}"/>
              </a:ext>
            </a:extLst>
          </p:cNvPr>
          <p:cNvSpPr txBox="1">
            <a:spLocks/>
          </p:cNvSpPr>
          <p:nvPr/>
        </p:nvSpPr>
        <p:spPr>
          <a:xfrm>
            <a:off x="4804080" y="1937130"/>
            <a:ext cx="193131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TELI PREFABBRICATI SALDATI IN OPERA</a:t>
            </a:r>
          </a:p>
        </p:txBody>
      </p:sp>
    </p:spTree>
    <p:extLst>
      <p:ext uri="{BB962C8B-B14F-4D97-AF65-F5344CB8AC3E}">
        <p14:creationId xmlns:p14="http://schemas.microsoft.com/office/powerpoint/2010/main" val="4278778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1E4C139B-AF31-4105-AA31-1EDFBC3A60D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114E3D44-98A3-42D5-907C-7D5AD962BE4C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103167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morfologia strato</a:t>
            </a:r>
          </a:p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7E873ED2-BA6C-457E-AD9E-E85D89129AB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continuo</a:t>
            </a:r>
          </a:p>
        </p:txBody>
      </p:sp>
      <p:cxnSp>
        <p:nvCxnSpPr>
          <p:cNvPr id="47" name="Forma 9">
            <a:extLst>
              <a:ext uri="{FF2B5EF4-FFF2-40B4-BE49-F238E27FC236}">
                <a16:creationId xmlns:a16="http://schemas.microsoft.com/office/drawing/2014/main" id="{975A93A0-B0E5-47AD-B134-84C98A038874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 bwMode="auto">
          <a:xfrm flipV="1">
            <a:off x="2519297" y="1658257"/>
            <a:ext cx="574311" cy="134639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3">
            <a:extLst>
              <a:ext uri="{FF2B5EF4-FFF2-40B4-BE49-F238E27FC236}">
                <a16:creationId xmlns:a16="http://schemas.microsoft.com/office/drawing/2014/main" id="{C9C581A4-107A-472E-B404-B30798A656C3}"/>
              </a:ext>
            </a:extLst>
          </p:cNvPr>
          <p:cNvSpPr txBox="1">
            <a:spLocks/>
          </p:cNvSpPr>
          <p:nvPr/>
        </p:nvSpPr>
        <p:spPr>
          <a:xfrm>
            <a:off x="4804080" y="1233713"/>
            <a:ext cx="193131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MEMBRANE REALIZZATE IN OPERA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46FE856-A134-4507-BAD4-FFAE330B2949}"/>
              </a:ext>
            </a:extLst>
          </p:cNvPr>
          <p:cNvSpPr txBox="1">
            <a:spLocks/>
          </p:cNvSpPr>
          <p:nvPr/>
        </p:nvSpPr>
        <p:spPr>
          <a:xfrm>
            <a:off x="4804080" y="2761071"/>
            <a:ext cx="3730528" cy="3349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buona tenuta all’acqua;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ideali per pendenze del 5%;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posa per spruzzo o spalmatura su supporto continuo (solette in laterocemento, solette in c.a., lamiere zincate o pannelli sandwich);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aderenza a seguito della solidificazione;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rapidità di posa in opera, ma possibili imperfezioni nella procedura;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richiesto strato di protezione, durata ridotta se esposte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2C7AAB-D020-4D22-981A-0A77E8B5FF25}"/>
              </a:ext>
            </a:extLst>
          </p:cNvPr>
          <p:cNvSpPr txBox="1"/>
          <p:nvPr/>
        </p:nvSpPr>
        <p:spPr>
          <a:xfrm>
            <a:off x="6910310" y="1233714"/>
            <a:ext cx="1931315" cy="131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Bituminose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Sintetiche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Miscele con bitumi e polimeri</a:t>
            </a:r>
          </a:p>
        </p:txBody>
      </p:sp>
    </p:spTree>
    <p:extLst>
      <p:ext uri="{BB962C8B-B14F-4D97-AF65-F5344CB8AC3E}">
        <p14:creationId xmlns:p14="http://schemas.microsoft.com/office/powerpoint/2010/main" val="3129484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C3A62-9944-40A0-855A-A6D2E16B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931FB7-D78F-4583-AFE5-34C23F384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68" y="1320800"/>
            <a:ext cx="8352064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743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C3A62-9944-40A0-855A-A6D2E16B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588B8D-891E-40A9-84B4-628474AEA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381" y="1160716"/>
            <a:ext cx="2766565" cy="23952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8D02CF-ED6B-45E7-8E0F-CC0FF2A0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384" y="4021994"/>
            <a:ext cx="3130562" cy="19968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233B44-61C8-41F8-A73C-E0C09AC8A2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143" y="1744085"/>
            <a:ext cx="5176979" cy="38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0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C3A62-9944-40A0-855A-A6D2E16B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F087B4E-EBC4-4439-98C2-2C58DCE5AE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138" y="1132114"/>
            <a:ext cx="7575723" cy="512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381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D7EF4C48-4E9A-42AF-B423-0D022181A328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chiusura superiore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l’insieme delle unità tecnologiche e degli elementi del sistema edilizio avente funzione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separare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conformare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spazi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sistema edilizio dallo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spazio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esterno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sovrastante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dalle chiusure orizzontali superiori, oltre alla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propri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d’esercizio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dagli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tenuta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all’acqua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condizioni 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igrotermiche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rispetto alle condizioni previste negli ambienti sottostanti;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variabili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(neve e vento);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la riduzione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dispersioni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energetiche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nella stagione invernale;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termici estivi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alla quale sono particolarmente sensibili;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l’eventuale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praticabilità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comporta un’ulteriore valutazione dei carchi variabili e la predisposizione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tecnici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fruizione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sicurezza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EC43D640-8FA5-41F5-890F-9ED51602C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4468"/>
            <a:ext cx="4271962" cy="2800590"/>
          </a:xfrm>
          <a:prstGeom prst="rect">
            <a:avLst/>
          </a:prstGeom>
        </p:spPr>
      </p:pic>
      <p:sp>
        <p:nvSpPr>
          <p:cNvPr id="21" name="Rectangle 110">
            <a:extLst>
              <a:ext uri="{FF2B5EF4-FFF2-40B4-BE49-F238E27FC236}">
                <a16:creationId xmlns:a16="http://schemas.microsoft.com/office/drawing/2014/main" id="{F6527178-4C96-4F54-A25A-6763026D6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240" y="2087328"/>
            <a:ext cx="500062" cy="435934"/>
          </a:xfrm>
          <a:prstGeom prst="rect">
            <a:avLst/>
          </a:prstGeom>
          <a:noFill/>
          <a:ln w="19050">
            <a:solidFill>
              <a:srgbClr val="1277A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F59FFB9-5D52-41BB-88AA-73955800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20" dirty="0"/>
              <a:t>Funzioni delle chiusure orizzontali superiori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1754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1E4C139B-AF31-4105-AA31-1EDFBC3A60D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114E3D44-98A3-42D5-907C-7D5AD962BE4C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103167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morfologia strato</a:t>
            </a:r>
          </a:p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7E873ED2-BA6C-457E-AD9E-E85D89129AB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continuo</a:t>
            </a:r>
          </a:p>
        </p:txBody>
      </p:sp>
      <p:cxnSp>
        <p:nvCxnSpPr>
          <p:cNvPr id="47" name="Forma 9">
            <a:extLst>
              <a:ext uri="{FF2B5EF4-FFF2-40B4-BE49-F238E27FC236}">
                <a16:creationId xmlns:a16="http://schemas.microsoft.com/office/drawing/2014/main" id="{975A93A0-B0E5-47AD-B134-84C98A038874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 bwMode="auto">
          <a:xfrm flipV="1">
            <a:off x="2519297" y="1658257"/>
            <a:ext cx="574311" cy="134639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246FE856-A134-4507-BAD4-FFAE330B2949}"/>
              </a:ext>
            </a:extLst>
          </p:cNvPr>
          <p:cNvSpPr txBox="1">
            <a:spLocks/>
          </p:cNvSpPr>
          <p:nvPr/>
        </p:nvSpPr>
        <p:spPr>
          <a:xfrm>
            <a:off x="4804080" y="2761071"/>
            <a:ext cx="3730528" cy="3349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altamente resistenti agli agenti atmosferici;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ideali per pendenze del 3%;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diversa resistenza meccanica in funzione del supporto;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applicazione a caldo, per sovrapposizione e saldatura di più strati;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aderenza a seguito della solidificazione;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posa in opera semplificata, elevata durata di vita;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impraticabilità, sensibili all’irraggiamento solare;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necessaria integrazione con isolamento termico e barriera al vapore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2C7AAB-D020-4D22-981A-0A77E8B5FF25}"/>
              </a:ext>
            </a:extLst>
          </p:cNvPr>
          <p:cNvSpPr txBox="1"/>
          <p:nvPr/>
        </p:nvSpPr>
        <p:spPr>
          <a:xfrm>
            <a:off x="6910310" y="1233714"/>
            <a:ext cx="1931315" cy="131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Bituminosi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Sintetici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Miscele con bitumi e polimeri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Elementi armati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1A12859-D787-41AE-BA39-23F99928A755}"/>
              </a:ext>
            </a:extLst>
          </p:cNvPr>
          <p:cNvSpPr txBox="1">
            <a:spLocks/>
          </p:cNvSpPr>
          <p:nvPr/>
        </p:nvSpPr>
        <p:spPr>
          <a:xfrm>
            <a:off x="4804080" y="1937130"/>
            <a:ext cx="193131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TELI PREFABBRICATI SALDATI IN OPERA</a:t>
            </a:r>
          </a:p>
        </p:txBody>
      </p:sp>
    </p:spTree>
    <p:extLst>
      <p:ext uri="{BB962C8B-B14F-4D97-AF65-F5344CB8AC3E}">
        <p14:creationId xmlns:p14="http://schemas.microsoft.com/office/powerpoint/2010/main" val="1315002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F895517-8B8C-4DB0-A995-63C7F42A19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110431"/>
            <a:ext cx="7900307" cy="508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033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0AA19B3-64B2-44FE-9157-174A7D025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982" y="1136422"/>
            <a:ext cx="7688036" cy="510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957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4FFC9D6B-DC9F-4F89-981D-26679AE7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152" y="1874612"/>
            <a:ext cx="7054638" cy="379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FD929CDB-B53A-41BE-868F-D77DB22A2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390" y="1412194"/>
            <a:ext cx="4794458" cy="46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93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AB103-46DA-44FD-94D2-623BF3FB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C1EC929-E6B3-4CF3-9119-10E8CDCD05AC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5D19F7-2240-42C1-BF6D-6E4E21AFFB89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103167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morfologia strato</a:t>
            </a:r>
          </a:p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9D88B50E-C0A1-4613-AAF4-7B89A4386752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 bwMode="auto">
          <a:xfrm>
            <a:off x="2519297" y="3004650"/>
            <a:ext cx="574311" cy="9129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AA903BC1-46CD-46C5-B64F-9A0854CE510C}"/>
              </a:ext>
            </a:extLst>
          </p:cNvPr>
          <p:cNvSpPr txBox="1">
            <a:spLocks/>
          </p:cNvSpPr>
          <p:nvPr/>
        </p:nvSpPr>
        <p:spPr>
          <a:xfrm>
            <a:off x="3093608" y="267140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discontinuo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4C1A1E-2E4D-4DF4-BE15-FB8F2C221095}"/>
              </a:ext>
            </a:extLst>
          </p:cNvPr>
          <p:cNvSpPr txBox="1"/>
          <p:nvPr/>
        </p:nvSpPr>
        <p:spPr>
          <a:xfrm>
            <a:off x="6275604" y="2671401"/>
            <a:ext cx="2566023" cy="14100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Tegole in laterizio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Tegole in 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fibrocemento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Tegole bituminose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pietra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Legno (scandole)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AEEF660-F180-4470-8723-9B07CDE0E934}"/>
              </a:ext>
            </a:extLst>
          </p:cNvPr>
          <p:cNvSpPr txBox="1">
            <a:spLocks/>
          </p:cNvSpPr>
          <p:nvPr/>
        </p:nvSpPr>
        <p:spPr>
          <a:xfrm>
            <a:off x="4804079" y="2671401"/>
            <a:ext cx="123944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PICCOLI ELEMENTI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3D34EE8-F98D-4A81-87B4-94AA75009431}"/>
              </a:ext>
            </a:extLst>
          </p:cNvPr>
          <p:cNvSpPr txBox="1">
            <a:spLocks/>
          </p:cNvSpPr>
          <p:nvPr/>
        </p:nvSpPr>
        <p:spPr>
          <a:xfrm>
            <a:off x="3093607" y="4209143"/>
            <a:ext cx="5748019" cy="1901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posa su supporti piani oppure lineari, per adesione, fissaggio meccanico, incastro, sovrapposizione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adatti a pendenze superiori al 20%;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media resistenza meccanica, buona durabilità, permeabilità ridotta;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necessario elevato numero di giunti e fissaggi;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peso non trascurabile;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necessaria integrazione con isolamento termico e barriera al vapore</a:t>
            </a:r>
          </a:p>
        </p:txBody>
      </p:sp>
    </p:spTree>
    <p:extLst>
      <p:ext uri="{BB962C8B-B14F-4D97-AF65-F5344CB8AC3E}">
        <p14:creationId xmlns:p14="http://schemas.microsoft.com/office/powerpoint/2010/main" val="1985732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AB103-46DA-44FD-94D2-623BF3FB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2E5ED54-CCEF-4907-8C30-32D8761FC2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8027" y="1169988"/>
            <a:ext cx="179705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E128C6-5E33-45D8-B052-29DD23905F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9465" y="2414588"/>
            <a:ext cx="18097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BE637DD-A7FB-4653-AF01-87521D8429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4540" y="3517900"/>
            <a:ext cx="1760537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9F02CD7C-7E1D-4302-9730-393B8AC776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1340" y="4721225"/>
            <a:ext cx="22860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6">
            <a:extLst>
              <a:ext uri="{FF2B5EF4-FFF2-40B4-BE49-F238E27FC236}">
                <a16:creationId xmlns:a16="http://schemas.microsoft.com/office/drawing/2014/main" id="{D1AF4F8B-CBC4-415F-91CE-A6CA0E621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402" y="2052638"/>
            <a:ext cx="1789113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coppo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EC763E-60E8-46AF-B226-AAB5CA76E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402" y="3205163"/>
            <a:ext cx="1789113" cy="339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embrice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2086A6D3-1845-4BD5-8FB7-302F8CE9B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402" y="4383088"/>
            <a:ext cx="1789113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marsigliese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2329374C-186B-4A5B-9A9D-63C08DCB3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402" y="5794375"/>
            <a:ext cx="1789113" cy="33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portoghese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73E9486-64FB-2B23-9FDB-FDF44C26533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manto di copertura può essere costituito da tegole in laterizio, tegole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lastre piane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ondulate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nervate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fibro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-cemento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lastre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polistirene armato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fibre di vetro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lastre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metalliche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tegole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bituminose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lastre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ardesia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scandole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larice.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più diffuse in Italia sono 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tegole in laterizio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a loro volta si classificano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tegole curve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coppi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tegole piane o embrici, tegole piane marsigliesi, tegole portoghesi, tegole olandesi.</a:t>
            </a:r>
          </a:p>
        </p:txBody>
      </p:sp>
    </p:spTree>
    <p:extLst>
      <p:ext uri="{BB962C8B-B14F-4D97-AF65-F5344CB8AC3E}">
        <p14:creationId xmlns:p14="http://schemas.microsoft.com/office/powerpoint/2010/main" val="4192793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AB103-46DA-44FD-94D2-623BF3FB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C1EC929-E6B3-4CF3-9119-10E8CDCD05AC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5D19F7-2240-42C1-BF6D-6E4E21AFFB89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103167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morfologia strato</a:t>
            </a:r>
          </a:p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9D88B50E-C0A1-4613-AAF4-7B89A4386752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 bwMode="auto">
          <a:xfrm>
            <a:off x="2519297" y="3004650"/>
            <a:ext cx="574311" cy="9129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AA903BC1-46CD-46C5-B64F-9A0854CE510C}"/>
              </a:ext>
            </a:extLst>
          </p:cNvPr>
          <p:cNvSpPr txBox="1">
            <a:spLocks/>
          </p:cNvSpPr>
          <p:nvPr/>
        </p:nvSpPr>
        <p:spPr>
          <a:xfrm>
            <a:off x="3093608" y="267140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discontinuo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1DFC52D4-A475-4A05-8877-8691FAECDA8F}"/>
              </a:ext>
            </a:extLst>
          </p:cNvPr>
          <p:cNvSpPr txBox="1">
            <a:spLocks/>
          </p:cNvSpPr>
          <p:nvPr/>
        </p:nvSpPr>
        <p:spPr>
          <a:xfrm>
            <a:off x="4804080" y="4169568"/>
            <a:ext cx="1239441" cy="5819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GRANDI ELEMENTI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42DA4C-2D7B-43E6-B095-A5605AD5A822}"/>
              </a:ext>
            </a:extLst>
          </p:cNvPr>
          <p:cNvSpPr txBox="1"/>
          <p:nvPr/>
        </p:nvSpPr>
        <p:spPr>
          <a:xfrm>
            <a:off x="6275604" y="4169568"/>
            <a:ext cx="2566021" cy="212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acciaio protetto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alluminio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fibrocemento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</a:t>
            </a:r>
            <a:r>
              <a:rPr lang="it-IT" dirty="0" err="1">
                <a:latin typeface="Swis721 Cn BT" panose="020B0506020202030204" pitchFamily="34" charset="0"/>
              </a:rPr>
              <a:t>fibrobituminose</a:t>
            </a:r>
            <a:endParaRPr lang="it-IT" dirty="0">
              <a:latin typeface="Swis721 Cn BT" panose="020B05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sintetico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vetroresina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vetro retinato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in vetro a strati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sandwich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Lastre piane metalliche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F13BF85-2169-496C-B46C-B579718D4AF2}"/>
              </a:ext>
            </a:extLst>
          </p:cNvPr>
          <p:cNvSpPr txBox="1">
            <a:spLocks/>
          </p:cNvSpPr>
          <p:nvPr/>
        </p:nvSpPr>
        <p:spPr>
          <a:xfrm>
            <a:off x="3093608" y="1216529"/>
            <a:ext cx="5748019" cy="1363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posa su supporti piani o lineari, con sovrapposizione e fissaggio per incastro o avvitamento;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leggerezza, rapidità e semplicità di montaggio, ridotto numero di giunti, dimensioni standardizzate;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resistenza termica ridotta, sensibilità a corrosione e degrado;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necessaria integrazione con isolamento termico e barriera al vapore</a:t>
            </a:r>
          </a:p>
        </p:txBody>
      </p:sp>
    </p:spTree>
    <p:extLst>
      <p:ext uri="{BB962C8B-B14F-4D97-AF65-F5344CB8AC3E}">
        <p14:creationId xmlns:p14="http://schemas.microsoft.com/office/powerpoint/2010/main" val="2244239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AB103-46DA-44FD-94D2-623BF3FB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1026" name="Picture 2" descr="Coperture edili per tetti ventilati in zinco-titanio zintek®">
            <a:extLst>
              <a:ext uri="{FF2B5EF4-FFF2-40B4-BE49-F238E27FC236}">
                <a16:creationId xmlns:a16="http://schemas.microsoft.com/office/drawing/2014/main" id="{FAA7015F-DEC2-4A60-8AF6-62D04DFD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74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Gestione dei flussi termici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6.5</a:t>
            </a:r>
          </a:p>
        </p:txBody>
      </p:sp>
    </p:spTree>
    <p:extLst>
      <p:ext uri="{BB962C8B-B14F-4D97-AF65-F5344CB8AC3E}">
        <p14:creationId xmlns:p14="http://schemas.microsoft.com/office/powerpoint/2010/main" val="2522427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  <p:pic>
        <p:nvPicPr>
          <p:cNvPr id="14" name="Immagine 66" descr="C:\Users\io\AppData\Local\Microsoft\Windows\Temporary Internet Files\Content.Word\Nuova immagine (3).bmp">
            <a:extLst>
              <a:ext uri="{FF2B5EF4-FFF2-40B4-BE49-F238E27FC236}">
                <a16:creationId xmlns:a16="http://schemas.microsoft.com/office/drawing/2014/main" id="{6F4427CD-E246-4291-9C89-FF9E269ED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651" y="1301750"/>
            <a:ext cx="5274948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8FF5CA0A-01A5-4C0D-9644-C855B9722387}"/>
              </a:ext>
            </a:extLst>
          </p:cNvPr>
          <p:cNvSpPr txBox="1">
            <a:spLocks/>
          </p:cNvSpPr>
          <p:nvPr/>
        </p:nvSpPr>
        <p:spPr>
          <a:xfrm rot="16200000">
            <a:off x="163512" y="2280603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non isolata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3D25F4E4-7A52-41FA-B103-CFD464189435}"/>
              </a:ext>
            </a:extLst>
          </p:cNvPr>
          <p:cNvSpPr txBox="1">
            <a:spLocks/>
          </p:cNvSpPr>
          <p:nvPr/>
        </p:nvSpPr>
        <p:spPr>
          <a:xfrm rot="16200000">
            <a:off x="163511" y="4331018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isolata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145F3BBB-ECB1-47AF-A1C7-3A3008E0B75F}"/>
              </a:ext>
            </a:extLst>
          </p:cNvPr>
          <p:cNvSpPr txBox="1">
            <a:spLocks/>
          </p:cNvSpPr>
          <p:nvPr/>
        </p:nvSpPr>
        <p:spPr>
          <a:xfrm>
            <a:off x="4240211" y="5531326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ventilata</a:t>
            </a: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9DD1DB63-ABF8-43F8-8A01-0486EB01A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67" y="1275875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EDED17DF-3E25-4D3D-99EF-0538F482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67" y="3566319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4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3D08B165-6486-46E1-B8D3-E28FD16F5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647" y="1275875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9E51C021-1191-4FB7-97E1-459C8547B493}"/>
              </a:ext>
            </a:extLst>
          </p:cNvPr>
          <p:cNvSpPr/>
          <p:nvPr/>
        </p:nvSpPr>
        <p:spPr>
          <a:xfrm>
            <a:off x="3827591" y="1275875"/>
            <a:ext cx="2076008" cy="2033382"/>
          </a:xfrm>
          <a:prstGeom prst="roundRect">
            <a:avLst/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E18228B1-DBC0-49D4-B7C0-569297D6885A}"/>
              </a:ext>
            </a:extLst>
          </p:cNvPr>
          <p:cNvSpPr txBox="1">
            <a:spLocks/>
          </p:cNvSpPr>
          <p:nvPr/>
        </p:nvSpPr>
        <p:spPr>
          <a:xfrm>
            <a:off x="5993104" y="1913340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FREDDO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4C8A3D6A-DC52-45A2-9623-0A7089F0AC96}"/>
              </a:ext>
            </a:extLst>
          </p:cNvPr>
          <p:cNvSpPr/>
          <p:nvPr/>
        </p:nvSpPr>
        <p:spPr>
          <a:xfrm>
            <a:off x="1572573" y="3643386"/>
            <a:ext cx="2076008" cy="2033382"/>
          </a:xfrm>
          <a:prstGeom prst="roundRect">
            <a:avLst/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A85C3FD9-3B2E-4619-B975-3C595274B4F9}"/>
              </a:ext>
            </a:extLst>
          </p:cNvPr>
          <p:cNvSpPr txBox="1">
            <a:spLocks/>
          </p:cNvSpPr>
          <p:nvPr/>
        </p:nvSpPr>
        <p:spPr>
          <a:xfrm>
            <a:off x="203728" y="5374602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CALDO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C2BEE83-17DF-48A5-83C8-4582534DC1A0}"/>
              </a:ext>
            </a:extLst>
          </p:cNvPr>
          <p:cNvSpPr txBox="1">
            <a:spLocks/>
          </p:cNvSpPr>
          <p:nvPr/>
        </p:nvSpPr>
        <p:spPr>
          <a:xfrm>
            <a:off x="1984691" y="5531326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non ventilata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1F10A37B-0197-4E5A-98E8-602D8D6CF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647" y="3566319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39906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L’elemento di confine</a:t>
            </a:r>
          </a:p>
          <a:p>
            <a:pPr>
              <a:spcBef>
                <a:spcPts val="0"/>
              </a:spcBef>
            </a:pPr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e le condizioni di comfort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6.2</a:t>
            </a:r>
          </a:p>
        </p:txBody>
      </p:sp>
    </p:spTree>
    <p:extLst>
      <p:ext uri="{BB962C8B-B14F-4D97-AF65-F5344CB8AC3E}">
        <p14:creationId xmlns:p14="http://schemas.microsoft.com/office/powerpoint/2010/main" val="823692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B62D404-39F4-4A8D-A462-B19F5943480C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CCD64-F8E6-4C6C-9267-EC04C46E7AE6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348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</a:t>
            </a:r>
          </a:p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di ventilazione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DE49F33-D287-489D-B662-C4071614C60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contributo al controllo delle prestazioni </a:t>
            </a:r>
            <a:r>
              <a:rPr lang="it-IT" dirty="0" err="1">
                <a:solidFill>
                  <a:srgbClr val="1277AA"/>
                </a:solidFill>
                <a:cs typeface="Segoe UI Semilight" panose="020B0402040204020203" pitchFamily="34" charset="0"/>
              </a:rPr>
              <a:t>termoigrometriche</a:t>
            </a:r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 della copertura</a:t>
            </a: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BFF0587E-507F-428E-80E2-908442A02FAF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2519297" y="1658257"/>
            <a:ext cx="574311" cy="11673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Forma 9">
            <a:extLst>
              <a:ext uri="{FF2B5EF4-FFF2-40B4-BE49-F238E27FC236}">
                <a16:creationId xmlns:a16="http://schemas.microsoft.com/office/drawing/2014/main" id="{282D9D59-A9FB-4FB1-8B59-38341AF4209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 bwMode="auto">
          <a:xfrm flipV="1">
            <a:off x="2519297" y="2666450"/>
            <a:ext cx="574311" cy="15910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D5520BEB-1DE5-47BD-BCD4-B83D58DAD1A7}"/>
              </a:ext>
            </a:extLst>
          </p:cNvPr>
          <p:cNvSpPr txBox="1">
            <a:spLocks/>
          </p:cNvSpPr>
          <p:nvPr/>
        </p:nvSpPr>
        <p:spPr>
          <a:xfrm>
            <a:off x="3093608" y="2241907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riduzione del flusso di calore trasmesso dal manto verso l’intradosso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6D75987-EF4C-46E0-AE9C-508CC7EE482F}"/>
              </a:ext>
            </a:extLst>
          </p:cNvPr>
          <p:cNvSpPr txBox="1">
            <a:spLocks/>
          </p:cNvSpPr>
          <p:nvPr/>
        </p:nvSpPr>
        <p:spPr>
          <a:xfrm>
            <a:off x="3093608" y="3254586"/>
            <a:ext cx="3840592" cy="512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regolazione dei flussi d’aria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1A70D26A-E55A-4398-898A-607F1046E5DC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 bwMode="auto">
          <a:xfrm>
            <a:off x="2519297" y="2825557"/>
            <a:ext cx="574311" cy="68524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E6351FA2-BE6E-4994-8209-6202521C1AE1}"/>
              </a:ext>
            </a:extLst>
          </p:cNvPr>
          <p:cNvSpPr txBox="1">
            <a:spLocks/>
          </p:cNvSpPr>
          <p:nvPr/>
        </p:nvSpPr>
        <p:spPr>
          <a:xfrm>
            <a:off x="3093608" y="3930604"/>
            <a:ext cx="3840592" cy="512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asportazione dell’umidità in eccesso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6B987921-580C-4305-A98B-B37249855E97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 bwMode="auto">
          <a:xfrm>
            <a:off x="2519297" y="2825557"/>
            <a:ext cx="574311" cy="136126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olo 1">
            <a:extLst>
              <a:ext uri="{FF2B5EF4-FFF2-40B4-BE49-F238E27FC236}">
                <a16:creationId xmlns:a16="http://schemas.microsoft.com/office/drawing/2014/main" id="{9C172BE8-BE51-4B81-9065-48F6214ED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</p:spTree>
    <p:extLst>
      <p:ext uri="{BB962C8B-B14F-4D97-AF65-F5344CB8AC3E}">
        <p14:creationId xmlns:p14="http://schemas.microsoft.com/office/powerpoint/2010/main" val="41502117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CF05B-2543-430D-B5E8-E4619A89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9CA25E4-CBDB-47C3-B21E-23CC107CD346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ventilazione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copertura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permette il miglioramento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prestazioni in regime dinamico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particolare: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consente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asportare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parte dell’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energia termica solare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incidente sulla copertura (stagione estiva);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trasferisce verso l’esterno il vapore acqueo contenuto nell’aria interna evitando la condensa ed il ristagno in prossimità dello strato isolante (stagione invernale).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649ECF-47CE-4505-B4A8-DC611E5F8486}"/>
              </a:ext>
            </a:extLst>
          </p:cNvPr>
          <p:cNvSpPr txBox="1">
            <a:spLocks/>
          </p:cNvSpPr>
          <p:nvPr/>
        </p:nvSpPr>
        <p:spPr>
          <a:xfrm>
            <a:off x="4572000" y="1034415"/>
            <a:ext cx="3943350" cy="5319558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lvl="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Una copertura si considera ventilata quando nella successione degli strati funzionali è inserito uno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strato</a:t>
            </a:r>
            <a:r>
              <a:rPr lang="it-IT" dirty="0"/>
              <a:t> di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ventilazione</a:t>
            </a:r>
            <a:r>
              <a:rPr lang="it-IT" dirty="0"/>
              <a:t> collocato tra l’isolamento termico e il rivestimento esterno.</a:t>
            </a:r>
          </a:p>
          <a:p>
            <a:r>
              <a:rPr lang="it-IT" dirty="0"/>
              <a:t>Non è ventilata una copertura realizzata con rivestimenti discontinui in cui è presente solo la </a:t>
            </a:r>
            <a:r>
              <a:rPr lang="it-IT" b="1" dirty="0" err="1">
                <a:solidFill>
                  <a:srgbClr val="1277AA"/>
                </a:solidFill>
                <a:ea typeface="+mj-ea"/>
              </a:rPr>
              <a:t>microventilazione</a:t>
            </a:r>
            <a:r>
              <a:rPr lang="it-IT" dirty="0"/>
              <a:t> al di sotto del rivestimento stesso (detta </a:t>
            </a:r>
            <a:r>
              <a:rPr lang="it-IT" b="1" dirty="0" err="1">
                <a:solidFill>
                  <a:srgbClr val="1277AA"/>
                </a:solidFill>
                <a:ea typeface="+mj-ea"/>
              </a:rPr>
              <a:t>sottotegola</a:t>
            </a:r>
            <a:r>
              <a:rPr lang="it-IT" dirty="0"/>
              <a:t>).</a:t>
            </a:r>
          </a:p>
        </p:txBody>
      </p:sp>
      <p:pic>
        <p:nvPicPr>
          <p:cNvPr id="5" name="Picture 55">
            <a:extLst>
              <a:ext uri="{FF2B5EF4-FFF2-40B4-BE49-F238E27FC236}">
                <a16:creationId xmlns:a16="http://schemas.microsoft.com/office/drawing/2014/main" id="{32E1B290-8FE0-437F-9483-20CD14902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2825" y="4548188"/>
            <a:ext cx="43053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6">
            <a:extLst>
              <a:ext uri="{FF2B5EF4-FFF2-40B4-BE49-F238E27FC236}">
                <a16:creationId xmlns:a16="http://schemas.microsoft.com/office/drawing/2014/main" id="{205BEE22-1300-42D0-A2D3-C63938780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" y="3330574"/>
            <a:ext cx="5216525" cy="189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0291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CF05B-2543-430D-B5E8-E4619A89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460E7C1-13D2-4523-AEAD-84B3970F8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" y="1246370"/>
            <a:ext cx="5616665" cy="4779918"/>
          </a:xfrm>
          <a:prstGeom prst="rect">
            <a:avLst/>
          </a:prstGeom>
        </p:spPr>
      </p:pic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FE61DFDE-7423-47E9-8B76-B6BE0D3BB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120068"/>
              </p:ext>
            </p:extLst>
          </p:nvPr>
        </p:nvGraphicFramePr>
        <p:xfrm>
          <a:off x="4735997" y="4787900"/>
          <a:ext cx="1792004" cy="1388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2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737">
                <a:tc>
                  <a:txBody>
                    <a:bodyPr/>
                    <a:lstStyle/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Coppi di coperta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Coppi di canale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Canale di gronda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Rete </a:t>
                      </a:r>
                      <a:r>
                        <a:rPr lang="it-IT" sz="1400" b="0" kern="1200" dirty="0" err="1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parapasseri</a:t>
                      </a:r>
                      <a:endParaRPr lang="it-IT" sz="1400" b="0" kern="1200" dirty="0">
                        <a:solidFill>
                          <a:srgbClr val="1277AA"/>
                        </a:solidFill>
                        <a:latin typeface="Segoe UI Semilight" panose="020B0402040204020203" pitchFamily="34" charset="0"/>
                        <a:ea typeface="+mj-ea"/>
                        <a:cs typeface="Segoe UI Semilight" panose="020B0402040204020203" pitchFamily="34" charset="0"/>
                      </a:endParaRP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Listello di battuta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2E989CB8-D5FE-41C8-8401-C3BEAFA6F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042036"/>
              </p:ext>
            </p:extLst>
          </p:nvPr>
        </p:nvGraphicFramePr>
        <p:xfrm>
          <a:off x="6423949" y="4787898"/>
          <a:ext cx="2631151" cy="1388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1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737">
                <a:tc>
                  <a:txBody>
                    <a:bodyPr/>
                    <a:lstStyle/>
                    <a:p>
                      <a:pPr marL="364490" indent="-3429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 startAt="6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Tavolato di posa</a:t>
                      </a:r>
                    </a:p>
                    <a:p>
                      <a:pPr marL="364490" indent="-3429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 startAt="6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Barriera al vapore</a:t>
                      </a:r>
                    </a:p>
                    <a:p>
                      <a:pPr marL="364490" indent="-3429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 startAt="6"/>
                      </a:pPr>
                      <a:r>
                        <a:rPr lang="it-IT" sz="1400" b="0" kern="1200" spc="-100" baseline="0" dirty="0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Pannelli coibenti in doppio strato</a:t>
                      </a:r>
                    </a:p>
                    <a:p>
                      <a:pPr marL="364490" indent="-3429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 startAt="6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tenuta all’acqua</a:t>
                      </a:r>
                    </a:p>
                    <a:p>
                      <a:pPr marL="364490" indent="-3429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 startAt="6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egoe UI Semilight" panose="020B0402040204020203" pitchFamily="34" charset="0"/>
                          <a:ea typeface="+mj-ea"/>
                          <a:cs typeface="Segoe UI Semilight" panose="020B0402040204020203" pitchFamily="34" charset="0"/>
                        </a:rPr>
                        <a:t>Listelli di supporto al manto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itle 3">
            <a:extLst>
              <a:ext uri="{FF2B5EF4-FFF2-40B4-BE49-F238E27FC236}">
                <a16:creationId xmlns:a16="http://schemas.microsoft.com/office/drawing/2014/main" id="{2FFB348A-E246-43A3-8762-FF72C2C493CA}"/>
              </a:ext>
            </a:extLst>
          </p:cNvPr>
          <p:cNvSpPr txBox="1">
            <a:spLocks/>
          </p:cNvSpPr>
          <p:nvPr/>
        </p:nvSpPr>
        <p:spPr>
          <a:xfrm>
            <a:off x="6629400" y="3311748"/>
            <a:ext cx="1715319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COLMO AERATO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A309EE7-4413-429A-89DE-2F43CA4E6C4C}"/>
              </a:ext>
            </a:extLst>
          </p:cNvPr>
          <p:cNvSpPr txBox="1">
            <a:spLocks/>
          </p:cNvSpPr>
          <p:nvPr/>
        </p:nvSpPr>
        <p:spPr>
          <a:xfrm>
            <a:off x="6629400" y="2364994"/>
            <a:ext cx="1715319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INTERCAPEDINE VENTILATA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AAF053B-885D-4EF6-A6A8-F3CC3C586625}"/>
              </a:ext>
            </a:extLst>
          </p:cNvPr>
          <p:cNvSpPr txBox="1">
            <a:spLocks/>
          </p:cNvSpPr>
          <p:nvPr/>
        </p:nvSpPr>
        <p:spPr>
          <a:xfrm>
            <a:off x="6629400" y="1418240"/>
            <a:ext cx="1715319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PRESE D’ARIA ALLA LINEA DI GRONDA</a:t>
            </a:r>
          </a:p>
        </p:txBody>
      </p:sp>
    </p:spTree>
    <p:extLst>
      <p:ext uri="{BB962C8B-B14F-4D97-AF65-F5344CB8AC3E}">
        <p14:creationId xmlns:p14="http://schemas.microsoft.com/office/powerpoint/2010/main" val="1980555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CF05B-2543-430D-B5E8-E4619A89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5E757E6-3352-4C40-BF20-D738122CF6DA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5EF7201-D663-4E2D-BF53-A1ED8FA1F924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348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</a:t>
            </a:r>
          </a:p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termoisolante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4D46370-8994-4D48-ADC7-A1FC1D0D9B71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riduzione delle dispersioni energetiche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3A73A4C8-F1D8-41F8-9DAC-C568FF054CFF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519297" y="1658257"/>
            <a:ext cx="574311" cy="11673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Forma 9">
            <a:extLst>
              <a:ext uri="{FF2B5EF4-FFF2-40B4-BE49-F238E27FC236}">
                <a16:creationId xmlns:a16="http://schemas.microsoft.com/office/drawing/2014/main" id="{76624D12-2D6F-4E2F-B7A1-AED9DC36D1E1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 bwMode="auto">
          <a:xfrm flipV="1">
            <a:off x="2519297" y="2666450"/>
            <a:ext cx="574311" cy="15910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78A0996F-2D5E-430D-A823-8617C0F9C49C}"/>
              </a:ext>
            </a:extLst>
          </p:cNvPr>
          <p:cNvSpPr txBox="1">
            <a:spLocks/>
          </p:cNvSpPr>
          <p:nvPr/>
        </p:nvSpPr>
        <p:spPr>
          <a:xfrm>
            <a:off x="3093608" y="2241907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contributo all’inerzia termica globale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dell’unità tecnologica</a:t>
            </a:r>
          </a:p>
        </p:txBody>
      </p:sp>
      <p:pic>
        <p:nvPicPr>
          <p:cNvPr id="23" name="Immagine 4">
            <a:extLst>
              <a:ext uri="{FF2B5EF4-FFF2-40B4-BE49-F238E27FC236}">
                <a16:creationId xmlns:a16="http://schemas.microsoft.com/office/drawing/2014/main" id="{790D4AAC-69BD-47AE-9780-482DA5FB58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297" y="3409208"/>
            <a:ext cx="4080224" cy="27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">
            <a:extLst>
              <a:ext uri="{FF2B5EF4-FFF2-40B4-BE49-F238E27FC236}">
                <a16:creationId xmlns:a16="http://schemas.microsoft.com/office/drawing/2014/main" id="{6C10D2D2-C209-4919-9B03-D3B9DB673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174" y="3409209"/>
            <a:ext cx="3840592" cy="27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3821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CF05B-2543-430D-B5E8-E4619A89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id="{D9088423-5C4C-4F45-A7EB-4BC1019AD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297" y="3339936"/>
            <a:ext cx="3566203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">
            <a:extLst>
              <a:ext uri="{FF2B5EF4-FFF2-40B4-BE49-F238E27FC236}">
                <a16:creationId xmlns:a16="http://schemas.microsoft.com/office/drawing/2014/main" id="{A22F2EF5-7995-413C-9684-8F54EC7413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2502" y="3185886"/>
            <a:ext cx="4069191" cy="305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753011CF-7FD2-4F3E-A052-690478B25DD6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DD188422-1E60-47FE-AB13-6B82BC7C7D83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348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</a:t>
            </a:r>
          </a:p>
          <a:p>
            <a:r>
              <a:rPr lang="it-IT" sz="1800" dirty="0">
                <a:solidFill>
                  <a:srgbClr val="1277AA"/>
                </a:solidFill>
                <a:cs typeface="Segoe UI Semilight" panose="020B0402040204020203" pitchFamily="34" charset="0"/>
              </a:rPr>
              <a:t>termoisolante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F9C2D600-787C-48B1-B0B8-27D3217000D8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riduzione delle dispersioni energetiche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121482FF-8A0F-45D0-A1FE-614DE4A4EF56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 bwMode="auto">
          <a:xfrm flipV="1">
            <a:off x="2519297" y="1658257"/>
            <a:ext cx="574311" cy="11673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Forma 9">
            <a:extLst>
              <a:ext uri="{FF2B5EF4-FFF2-40B4-BE49-F238E27FC236}">
                <a16:creationId xmlns:a16="http://schemas.microsoft.com/office/drawing/2014/main" id="{8D1FFA2C-5590-4432-9086-2722C6C6B9E6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 bwMode="auto">
          <a:xfrm flipV="1">
            <a:off x="2519297" y="2666450"/>
            <a:ext cx="574311" cy="15910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3">
            <a:extLst>
              <a:ext uri="{FF2B5EF4-FFF2-40B4-BE49-F238E27FC236}">
                <a16:creationId xmlns:a16="http://schemas.microsoft.com/office/drawing/2014/main" id="{11AF7159-BA44-4079-A256-40904384C0CE}"/>
              </a:ext>
            </a:extLst>
          </p:cNvPr>
          <p:cNvSpPr txBox="1">
            <a:spLocks/>
          </p:cNvSpPr>
          <p:nvPr/>
        </p:nvSpPr>
        <p:spPr>
          <a:xfrm>
            <a:off x="3093608" y="2241907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contributo all’inerzia termica globale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dell’unità tecnologica</a:t>
            </a:r>
          </a:p>
        </p:txBody>
      </p:sp>
    </p:spTree>
    <p:extLst>
      <p:ext uri="{BB962C8B-B14F-4D97-AF65-F5344CB8AC3E}">
        <p14:creationId xmlns:p14="http://schemas.microsoft.com/office/powerpoint/2010/main" val="33261444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6F2247D-863C-412A-A409-B1CA6BA28DB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Differenti tipologie di chiusure derivano dalla </a:t>
            </a:r>
            <a:b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</a:b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combinazione di strati funzionali; le principali sono: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tetto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tetto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freddo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tetto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rovescio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reciproca degli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strati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principali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determina conseguenze rilevanti sul loro comportamento, sugli strati accessori da inserire e sulla scelta dei materiali da utilizzare.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3F16403-6E42-48FE-ABE7-1382BD5567EA}"/>
              </a:ext>
            </a:extLst>
          </p:cNvPr>
          <p:cNvSpPr txBox="1">
            <a:spLocks/>
          </p:cNvSpPr>
          <p:nvPr/>
        </p:nvSpPr>
        <p:spPr bwMode="auto">
          <a:xfrm>
            <a:off x="4843463" y="2509838"/>
            <a:ext cx="1765300" cy="231616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classificazione in base alla presenza e  posizione di tenuta all’acqua, ventilazione e coibentazione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122114-6480-4F48-A099-75B883577BBC}"/>
              </a:ext>
            </a:extLst>
          </p:cNvPr>
          <p:cNvSpPr txBox="1">
            <a:spLocks/>
          </p:cNvSpPr>
          <p:nvPr/>
        </p:nvSpPr>
        <p:spPr>
          <a:xfrm>
            <a:off x="7181850" y="1560513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caldo</a:t>
            </a: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1B36542B-E9DF-433E-A2ED-5CCE10F874EC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6608763" y="1866107"/>
            <a:ext cx="573087" cy="180181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46E2CB5E-C41A-4BAE-898D-256311D52F22}"/>
              </a:ext>
            </a:extLst>
          </p:cNvPr>
          <p:cNvSpPr txBox="1">
            <a:spLocks/>
          </p:cNvSpPr>
          <p:nvPr/>
        </p:nvSpPr>
        <p:spPr>
          <a:xfrm>
            <a:off x="7181850" y="2760663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freddo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EF349676-3101-424C-A66F-280DB8957FB4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 bwMode="auto">
          <a:xfrm flipV="1">
            <a:off x="6608763" y="3066257"/>
            <a:ext cx="573087" cy="6016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4DD19985-E89E-4084-9DF0-E431AF1039BC}"/>
              </a:ext>
            </a:extLst>
          </p:cNvPr>
          <p:cNvSpPr txBox="1">
            <a:spLocks/>
          </p:cNvSpPr>
          <p:nvPr/>
        </p:nvSpPr>
        <p:spPr>
          <a:xfrm>
            <a:off x="7181850" y="4040188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rovescio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281921B6-EF33-43E4-B3D7-755E0B62B1D7}"/>
              </a:ext>
            </a:extLst>
          </p:cNvPr>
          <p:cNvCxnSpPr>
            <a:cxnSpLocks/>
            <a:stCxn id="3" idx="3"/>
            <a:endCxn id="8" idx="1"/>
          </p:cNvCxnSpPr>
          <p:nvPr/>
        </p:nvCxnSpPr>
        <p:spPr bwMode="auto">
          <a:xfrm>
            <a:off x="6608763" y="3667919"/>
            <a:ext cx="573087" cy="67786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08C9C4B7-FB78-492F-8268-552C62AC3EF2}"/>
              </a:ext>
            </a:extLst>
          </p:cNvPr>
          <p:cNvSpPr txBox="1">
            <a:spLocks/>
          </p:cNvSpPr>
          <p:nvPr/>
        </p:nvSpPr>
        <p:spPr>
          <a:xfrm>
            <a:off x="7181850" y="5321300"/>
            <a:ext cx="1255713" cy="611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sandwich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F80EFD98-8694-40CE-A2B3-66DD652D6540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 bwMode="auto">
          <a:xfrm>
            <a:off x="6608763" y="3667919"/>
            <a:ext cx="573087" cy="195897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olo 1">
            <a:extLst>
              <a:ext uri="{FF2B5EF4-FFF2-40B4-BE49-F238E27FC236}">
                <a16:creationId xmlns:a16="http://schemas.microsoft.com/office/drawing/2014/main" id="{33CA72D9-4F11-4BC8-9D53-A3E38173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Nomenclatura</a:t>
            </a:r>
          </a:p>
        </p:txBody>
      </p:sp>
    </p:spTree>
    <p:extLst>
      <p:ext uri="{BB962C8B-B14F-4D97-AF65-F5344CB8AC3E}">
        <p14:creationId xmlns:p14="http://schemas.microsoft.com/office/powerpoint/2010/main" val="332718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B1490A-5A9D-4940-BEB2-93581E127BC0}"/>
              </a:ext>
            </a:extLst>
          </p:cNvPr>
          <p:cNvSpPr txBox="1">
            <a:spLocks/>
          </p:cNvSpPr>
          <p:nvPr/>
        </p:nvSpPr>
        <p:spPr bwMode="auto">
          <a:xfrm>
            <a:off x="5661025" y="1271588"/>
            <a:ext cx="2001838" cy="5048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CALDO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C753403-7614-4C7C-ADCB-F00306240464}"/>
              </a:ext>
            </a:extLst>
          </p:cNvPr>
          <p:cNvSpPr txBox="1">
            <a:spLocks/>
          </p:cNvSpPr>
          <p:nvPr/>
        </p:nvSpPr>
        <p:spPr>
          <a:xfrm>
            <a:off x="4814888" y="1879600"/>
            <a:ext cx="3621087" cy="154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Lo strato di tenuta all’acqua è posto SOPRA allo strato di isolamento termico, verso l’estradosso della copertura.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È necessaria una barriera al vapore che eviti fenomeni di condensazione interstiziale.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Privo di ventilazione o con ventilazione sottomanto.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96138F-496D-4398-AE4B-BD3BD559CD9F}"/>
              </a:ext>
            </a:extLst>
          </p:cNvPr>
          <p:cNvSpPr txBox="1">
            <a:spLocks/>
          </p:cNvSpPr>
          <p:nvPr/>
        </p:nvSpPr>
        <p:spPr bwMode="auto">
          <a:xfrm>
            <a:off x="1554163" y="1271588"/>
            <a:ext cx="2001838" cy="5048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FREDDO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4720727-2997-45F6-A3C1-29ADCBB54CBF}"/>
              </a:ext>
            </a:extLst>
          </p:cNvPr>
          <p:cNvSpPr txBox="1">
            <a:spLocks/>
          </p:cNvSpPr>
          <p:nvPr/>
        </p:nvSpPr>
        <p:spPr>
          <a:xfrm>
            <a:off x="708026" y="1879600"/>
            <a:ext cx="3621087" cy="154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Lo strato di tenuta all’acqua è posto SOPRA all’eventuale strato di isolamento termico, verso l’estradosso della copertura.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È presente uno strato di ventilazione, sottotetto.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0D6F7EF-BEA9-4358-AD7D-9A9E942CAADD}"/>
              </a:ext>
            </a:extLst>
          </p:cNvPr>
          <p:cNvSpPr txBox="1">
            <a:spLocks/>
          </p:cNvSpPr>
          <p:nvPr/>
        </p:nvSpPr>
        <p:spPr bwMode="auto">
          <a:xfrm>
            <a:off x="1554163" y="3889395"/>
            <a:ext cx="2001838" cy="5048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ROVESCIO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9C09B40-3AC9-4E0A-A68D-8075701A179F}"/>
              </a:ext>
            </a:extLst>
          </p:cNvPr>
          <p:cNvSpPr txBox="1">
            <a:spLocks/>
          </p:cNvSpPr>
          <p:nvPr/>
        </p:nvSpPr>
        <p:spPr>
          <a:xfrm>
            <a:off x="708026" y="4497407"/>
            <a:ext cx="3621087" cy="154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Lo strato di tenuta all’acqua è posto SOTTO allo strato di isolamento termico, verso l’intradosso della copertura.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Lo strato termoisolante deve resistere alle sollecitazioni meccaniche indotte. Lo strato di tenuta svolge la funzione di barriera al vapore.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48E914D-D5FF-4776-9AE7-A19397507C46}"/>
              </a:ext>
            </a:extLst>
          </p:cNvPr>
          <p:cNvSpPr txBox="1">
            <a:spLocks/>
          </p:cNvSpPr>
          <p:nvPr/>
        </p:nvSpPr>
        <p:spPr bwMode="auto">
          <a:xfrm>
            <a:off x="5661025" y="3894599"/>
            <a:ext cx="2001838" cy="503238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SANDWICH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3A9ABBC-6BF6-4122-B03A-230BD449CB21}"/>
              </a:ext>
            </a:extLst>
          </p:cNvPr>
          <p:cNvSpPr txBox="1">
            <a:spLocks/>
          </p:cNvSpPr>
          <p:nvPr/>
        </p:nvSpPr>
        <p:spPr>
          <a:xfrm>
            <a:off x="4814888" y="4486737"/>
            <a:ext cx="3621087" cy="1560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Si utilizza in contesti in cui è necessario conferire elevate prestazioni di resistenza termica al sistema copertura; in essa sono presenti due distinti strati di isolamento termico ai quali è interposto lo strato di tenuta all’acqua.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F5AEEFBA-44B5-46B1-A9EC-896FA948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Nomenclatura</a:t>
            </a:r>
          </a:p>
        </p:txBody>
      </p:sp>
    </p:spTree>
    <p:extLst>
      <p:ext uri="{BB962C8B-B14F-4D97-AF65-F5344CB8AC3E}">
        <p14:creationId xmlns:p14="http://schemas.microsoft.com/office/powerpoint/2010/main" val="1574018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qualenergia.it/sites/default/files/articolo-doc/fig4_isolamento.jpg">
            <a:extLst>
              <a:ext uri="{FF2B5EF4-FFF2-40B4-BE49-F238E27FC236}">
                <a16:creationId xmlns:a16="http://schemas.microsoft.com/office/drawing/2014/main" id="{D7C7AD4E-599F-440B-9E61-2DB1A78A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993" y="1105381"/>
            <a:ext cx="6579870" cy="516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C6C08D3-9685-4946-8845-638A038B3276}"/>
              </a:ext>
            </a:extLst>
          </p:cNvPr>
          <p:cNvSpPr txBox="1">
            <a:spLocks/>
          </p:cNvSpPr>
          <p:nvPr/>
        </p:nvSpPr>
        <p:spPr bwMode="auto">
          <a:xfrm>
            <a:off x="1279992" y="1105381"/>
            <a:ext cx="2701697" cy="5048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CALDO, DRITTO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08B02E-700A-4661-A06A-6B51EF604805}"/>
              </a:ext>
            </a:extLst>
          </p:cNvPr>
          <p:cNvSpPr txBox="1">
            <a:spLocks/>
          </p:cNvSpPr>
          <p:nvPr/>
        </p:nvSpPr>
        <p:spPr bwMode="auto">
          <a:xfrm>
            <a:off x="4477327" y="1105381"/>
            <a:ext cx="2701697" cy="5048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ROVESCIO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F7E23FC-0755-4302-AB96-A1714BA93839}"/>
              </a:ext>
            </a:extLst>
          </p:cNvPr>
          <p:cNvSpPr/>
          <p:nvPr/>
        </p:nvSpPr>
        <p:spPr>
          <a:xfrm>
            <a:off x="7179024" y="1284790"/>
            <a:ext cx="448691" cy="325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17B6FE0-06BF-479D-90B3-1A93DF81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</p:spTree>
    <p:extLst>
      <p:ext uri="{BB962C8B-B14F-4D97-AF65-F5344CB8AC3E}">
        <p14:creationId xmlns:p14="http://schemas.microsoft.com/office/powerpoint/2010/main" val="39252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BD982-06A8-4EE9-B65F-D069D78D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D6691A-A5D3-451C-8397-099EC5EB3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1" y="1108094"/>
            <a:ext cx="7844018" cy="50380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985C9C-5292-46E3-93FB-935CF8DBD8F0}"/>
              </a:ext>
            </a:extLst>
          </p:cNvPr>
          <p:cNvSpPr txBox="1">
            <a:spLocks/>
          </p:cNvSpPr>
          <p:nvPr/>
        </p:nvSpPr>
        <p:spPr bwMode="auto">
          <a:xfrm>
            <a:off x="671331" y="5253532"/>
            <a:ext cx="2001838" cy="5048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ROVESCIO</a:t>
            </a:r>
          </a:p>
        </p:txBody>
      </p:sp>
    </p:spTree>
    <p:extLst>
      <p:ext uri="{BB962C8B-B14F-4D97-AF65-F5344CB8AC3E}">
        <p14:creationId xmlns:p14="http://schemas.microsoft.com/office/powerpoint/2010/main" val="28753514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813FDDF-8A48-4A93-8315-B289EFEA1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62" y="1207699"/>
            <a:ext cx="7270876" cy="444260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31BD982-06A8-4EE9-B65F-D069D78D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985C9C-5292-46E3-93FB-935CF8DBD8F0}"/>
              </a:ext>
            </a:extLst>
          </p:cNvPr>
          <p:cNvSpPr txBox="1">
            <a:spLocks/>
          </p:cNvSpPr>
          <p:nvPr/>
        </p:nvSpPr>
        <p:spPr bwMode="auto">
          <a:xfrm>
            <a:off x="671331" y="5253532"/>
            <a:ext cx="2001838" cy="5048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CALDO</a:t>
            </a:r>
          </a:p>
        </p:txBody>
      </p:sp>
    </p:spTree>
    <p:extLst>
      <p:ext uri="{BB962C8B-B14F-4D97-AF65-F5344CB8AC3E}">
        <p14:creationId xmlns:p14="http://schemas.microsoft.com/office/powerpoint/2010/main" val="127253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8EE788B2-322F-48FF-BC42-252F7E4DB863}"/>
              </a:ext>
            </a:extLst>
          </p:cNvPr>
          <p:cNvGrpSpPr>
            <a:grpSpLocks/>
          </p:cNvGrpSpPr>
          <p:nvPr/>
        </p:nvGrpSpPr>
        <p:grpSpPr bwMode="auto">
          <a:xfrm>
            <a:off x="4699001" y="1135063"/>
            <a:ext cx="3740150" cy="5100637"/>
            <a:chOff x="-24169" y="908720"/>
            <a:chExt cx="4938638" cy="5949280"/>
          </a:xfrm>
        </p:grpSpPr>
        <p:pic>
          <p:nvPicPr>
            <p:cNvPr id="24" name="Picture 2" descr="C:\Users\7235\Dropbox\sc20001.jpg">
              <a:extLst>
                <a:ext uri="{FF2B5EF4-FFF2-40B4-BE49-F238E27FC236}">
                  <a16:creationId xmlns:a16="http://schemas.microsoft.com/office/drawing/2014/main" id="{CD5351F9-5E8E-4EA1-A2F7-51FA2C325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169" y="908720"/>
              <a:ext cx="4938638" cy="5949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" name="Rectangle 1">
              <a:extLst>
                <a:ext uri="{FF2B5EF4-FFF2-40B4-BE49-F238E27FC236}">
                  <a16:creationId xmlns:a16="http://schemas.microsoft.com/office/drawing/2014/main" id="{30A6323B-F6B4-49C0-B25F-CDE196F11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50" y="1055003"/>
              <a:ext cx="265918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B6D13A5F-99AF-4F0A-86B4-8F5934C54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85" y="1036566"/>
              <a:ext cx="432048" cy="36004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33" name="Rectangle 20">
              <a:extLst>
                <a:ext uri="{FF2B5EF4-FFF2-40B4-BE49-F238E27FC236}">
                  <a16:creationId xmlns:a16="http://schemas.microsoft.com/office/drawing/2014/main" id="{7D668EFB-2ABD-464F-AE5E-C66210E22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85" y="3955809"/>
              <a:ext cx="432048" cy="36004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1800"/>
            </a:p>
          </p:txBody>
        </p:sp>
      </p:grpSp>
      <p:sp>
        <p:nvSpPr>
          <p:cNvPr id="34" name="Title 3">
            <a:extLst>
              <a:ext uri="{FF2B5EF4-FFF2-40B4-BE49-F238E27FC236}">
                <a16:creationId xmlns:a16="http://schemas.microsoft.com/office/drawing/2014/main" id="{0A3A8D41-4E91-415D-8EF3-82177492A505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206375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PRINCIPIO DEL CORPO UNICO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9A124824-F8BC-4DDD-9661-6AFD92098493}"/>
              </a:ext>
            </a:extLst>
          </p:cNvPr>
          <p:cNvSpPr txBox="1">
            <a:spLocks/>
          </p:cNvSpPr>
          <p:nvPr/>
        </p:nvSpPr>
        <p:spPr>
          <a:xfrm>
            <a:off x="628650" y="3747496"/>
            <a:ext cx="206375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PRINCIPIO DEL CORPO MULTIPLO</a:t>
            </a:r>
          </a:p>
        </p:txBody>
      </p:sp>
    </p:spTree>
    <p:extLst>
      <p:ext uri="{BB962C8B-B14F-4D97-AF65-F5344CB8AC3E}">
        <p14:creationId xmlns:p14="http://schemas.microsoft.com/office/powerpoint/2010/main" val="18116220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BD982-06A8-4EE9-B65F-D069D78D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31CF853-59AC-4088-B3F3-24B8464FA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l="2086"/>
          <a:stretch/>
        </p:blipFill>
        <p:spPr>
          <a:xfrm>
            <a:off x="628651" y="1076119"/>
            <a:ext cx="7886698" cy="4231207"/>
          </a:xfrm>
          <a:prstGeom prst="rect">
            <a:avLst/>
          </a:prstGeom>
        </p:spPr>
      </p:pic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8346DD8B-97C6-41FA-A0F1-0F27E53FC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955929"/>
              </p:ext>
            </p:extLst>
          </p:nvPr>
        </p:nvGraphicFramePr>
        <p:xfrm>
          <a:off x="670560" y="3810000"/>
          <a:ext cx="3589020" cy="2424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9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4501">
                <a:tc>
                  <a:txBody>
                    <a:bodyPr/>
                    <a:lstStyle/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portante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pendenza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imprimatura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barriera al vapore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termoisolante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collegamento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tenuta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protezione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separazione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zavorramento incoerente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C2C24FFB-4E40-4739-9A20-226BFFB7C542}"/>
              </a:ext>
            </a:extLst>
          </p:cNvPr>
          <p:cNvSpPr/>
          <p:nvPr/>
        </p:nvSpPr>
        <p:spPr>
          <a:xfrm>
            <a:off x="7721862" y="4771099"/>
            <a:ext cx="959255" cy="85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A0F25C5-AE47-4228-AC71-8366620F3872}"/>
              </a:ext>
            </a:extLst>
          </p:cNvPr>
          <p:cNvSpPr txBox="1">
            <a:spLocks/>
          </p:cNvSpPr>
          <p:nvPr/>
        </p:nvSpPr>
        <p:spPr>
          <a:xfrm>
            <a:off x="4467257" y="5380137"/>
            <a:ext cx="4213860" cy="8543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COPERTURA CALDA NON PEDONABILE</a:t>
            </a:r>
          </a:p>
          <a:p>
            <a:r>
              <a:rPr lang="it-IT" dirty="0">
                <a:latin typeface="Swis721 Cn BT" panose="020B0506020202030204" pitchFamily="34" charset="0"/>
              </a:rPr>
              <a:t>CON ZAVORRAMENTO</a:t>
            </a:r>
          </a:p>
        </p:txBody>
      </p:sp>
    </p:spTree>
    <p:extLst>
      <p:ext uri="{BB962C8B-B14F-4D97-AF65-F5344CB8AC3E}">
        <p14:creationId xmlns:p14="http://schemas.microsoft.com/office/powerpoint/2010/main" val="3679124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BD982-06A8-4EE9-B65F-D069D78D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A385BFB-2320-407D-B670-B607D73A16C1}"/>
              </a:ext>
            </a:extLst>
          </p:cNvPr>
          <p:cNvSpPr txBox="1">
            <a:spLocks/>
          </p:cNvSpPr>
          <p:nvPr/>
        </p:nvSpPr>
        <p:spPr>
          <a:xfrm>
            <a:off x="4467256" y="5705083"/>
            <a:ext cx="4213859" cy="529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COPERTURA CALDA NON PEDONABILE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3E211D0-59A1-4618-946D-DF65E6879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l="4622" t="-1248" r="-4622" b="1248"/>
          <a:stretch/>
        </p:blipFill>
        <p:spPr>
          <a:xfrm rot="10800000">
            <a:off x="378329" y="1218976"/>
            <a:ext cx="7762501" cy="364720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E7D8557-493B-467D-BECF-B9D318217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r="5228"/>
          <a:stretch/>
        </p:blipFill>
        <p:spPr>
          <a:xfrm>
            <a:off x="8140830" y="2063050"/>
            <a:ext cx="269745" cy="2780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3F25551-9FD1-42E0-847B-397317925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r="8574"/>
          <a:stretch/>
        </p:blipFill>
        <p:spPr>
          <a:xfrm>
            <a:off x="8150356" y="3467847"/>
            <a:ext cx="260220" cy="2716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731A6FF-DE07-48EF-8BB8-3C37190B66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20000"/>
          </a:blip>
          <a:srcRect r="5228"/>
          <a:stretch/>
        </p:blipFill>
        <p:spPr>
          <a:xfrm>
            <a:off x="8150356" y="3951753"/>
            <a:ext cx="269745" cy="265133"/>
          </a:xfrm>
          <a:prstGeom prst="rect">
            <a:avLst/>
          </a:prstGeom>
        </p:spPr>
      </p:pic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5D90994A-1834-4410-98AB-E722FEBF5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502075"/>
              </p:ext>
            </p:extLst>
          </p:nvPr>
        </p:nvGraphicFramePr>
        <p:xfrm>
          <a:off x="670560" y="4745619"/>
          <a:ext cx="3589020" cy="1548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9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48843">
                <a:tc>
                  <a:txBody>
                    <a:bodyPr/>
                    <a:lstStyle/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portante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imprimatura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barriera al vapore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collegamento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termoisolante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collegamento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tenuta autoprotetto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62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BD982-06A8-4EE9-B65F-D069D78D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B18AF05-7574-4368-896B-46395BF3591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 rot="10800000">
            <a:off x="628649" y="1088688"/>
            <a:ext cx="7323156" cy="390266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1961740-F496-4506-8649-B01139637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r="8574"/>
          <a:stretch/>
        </p:blipFill>
        <p:spPr>
          <a:xfrm>
            <a:off x="8008762" y="3149770"/>
            <a:ext cx="260220" cy="2716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3767326-D328-4CEB-BC86-4F085B57A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r="5228"/>
          <a:stretch/>
        </p:blipFill>
        <p:spPr>
          <a:xfrm>
            <a:off x="8004000" y="3810000"/>
            <a:ext cx="269745" cy="26513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8DAD65D-E776-430D-A90C-E670FB130F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20000"/>
          </a:blip>
          <a:srcRect r="4287"/>
          <a:stretch/>
        </p:blipFill>
        <p:spPr>
          <a:xfrm>
            <a:off x="8004000" y="2846039"/>
            <a:ext cx="272423" cy="265133"/>
          </a:xfrm>
          <a:prstGeom prst="rect">
            <a:avLst/>
          </a:prstGeom>
        </p:spPr>
      </p:pic>
      <p:graphicFrame>
        <p:nvGraphicFramePr>
          <p:cNvPr id="19" name="Table 10">
            <a:extLst>
              <a:ext uri="{FF2B5EF4-FFF2-40B4-BE49-F238E27FC236}">
                <a16:creationId xmlns:a16="http://schemas.microsoft.com/office/drawing/2014/main" id="{72BBB617-004A-42AC-9025-D0308C812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75048"/>
              </p:ext>
            </p:extLst>
          </p:nvPr>
        </p:nvGraphicFramePr>
        <p:xfrm>
          <a:off x="670560" y="3810000"/>
          <a:ext cx="3589020" cy="2424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9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4501">
                <a:tc>
                  <a:txBody>
                    <a:bodyPr/>
                    <a:lstStyle/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portante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pendenza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imprimatura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barriera al vapore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termoisolante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Doppio strato di tenuta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collegamento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protezione meccanica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Elementi tecnici di supporto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finitura calpestabile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Immagine 19">
            <a:extLst>
              <a:ext uri="{FF2B5EF4-FFF2-40B4-BE49-F238E27FC236}">
                <a16:creationId xmlns:a16="http://schemas.microsoft.com/office/drawing/2014/main" id="{5F726E31-A19B-4C52-839C-1B555E927FD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 rot="10800000">
            <a:off x="8004000" y="2299293"/>
            <a:ext cx="284625" cy="291000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E1F789F0-F8F0-4AAA-8B33-C09C69E24A34}"/>
              </a:ext>
            </a:extLst>
          </p:cNvPr>
          <p:cNvSpPr txBox="1">
            <a:spLocks/>
          </p:cNvSpPr>
          <p:nvPr/>
        </p:nvSpPr>
        <p:spPr>
          <a:xfrm>
            <a:off x="4467257" y="5380137"/>
            <a:ext cx="4213860" cy="8543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COPERTURA CALDA PEDONABILE</a:t>
            </a:r>
          </a:p>
          <a:p>
            <a:r>
              <a:rPr lang="it-IT" dirty="0"/>
              <a:t>CON ZAVORRAMENTO</a:t>
            </a:r>
          </a:p>
        </p:txBody>
      </p:sp>
    </p:spTree>
    <p:extLst>
      <p:ext uri="{BB962C8B-B14F-4D97-AF65-F5344CB8AC3E}">
        <p14:creationId xmlns:p14="http://schemas.microsoft.com/office/powerpoint/2010/main" val="32089160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Coperture verdi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6.6</a:t>
            </a:r>
          </a:p>
        </p:txBody>
      </p:sp>
    </p:spTree>
    <p:extLst>
      <p:ext uri="{BB962C8B-B14F-4D97-AF65-F5344CB8AC3E}">
        <p14:creationId xmlns:p14="http://schemas.microsoft.com/office/powerpoint/2010/main" val="30327124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>
            <a:extLst>
              <a:ext uri="{FF2B5EF4-FFF2-40B4-BE49-F238E27FC236}">
                <a16:creationId xmlns:a16="http://schemas.microsoft.com/office/drawing/2014/main" id="{71361C77-3094-44B0-885A-1D9AF014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Tipologie</a:t>
            </a:r>
          </a:p>
        </p:txBody>
      </p:sp>
      <p:pic>
        <p:nvPicPr>
          <p:cNvPr id="11" name="Immagine 10" descr="Immagine che contiene erba&#10;&#10;Descrizione generata automaticamente">
            <a:extLst>
              <a:ext uri="{FF2B5EF4-FFF2-40B4-BE49-F238E27FC236}">
                <a16:creationId xmlns:a16="http://schemas.microsoft.com/office/drawing/2014/main" id="{962AF5E8-70F3-4B8A-BFB2-DD4354F34B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67" y="1223962"/>
            <a:ext cx="8852265" cy="49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960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>
            <a:extLst>
              <a:ext uri="{FF2B5EF4-FFF2-40B4-BE49-F238E27FC236}">
                <a16:creationId xmlns:a16="http://schemas.microsoft.com/office/drawing/2014/main" id="{71361C77-3094-44B0-885A-1D9AF014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Tipologie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23E0C08-F8E1-4F26-88A0-1E02A26190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369" y="1130299"/>
            <a:ext cx="2882314" cy="5122863"/>
          </a:xfrm>
          <a:prstGeom prst="rect">
            <a:avLst/>
          </a:prstGeom>
        </p:spPr>
      </p:pic>
      <p:pic>
        <p:nvPicPr>
          <p:cNvPr id="5" name="Immagine 4" descr="Immagine che contiene erba, pianta, albero&#10;&#10;Descrizione generata automaticamente">
            <a:extLst>
              <a:ext uri="{FF2B5EF4-FFF2-40B4-BE49-F238E27FC236}">
                <a16:creationId xmlns:a16="http://schemas.microsoft.com/office/drawing/2014/main" id="{0FE2BE41-EDB2-4C42-A001-5166DAE8D3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07" y="1130299"/>
            <a:ext cx="2882314" cy="51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047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>
            <a:extLst>
              <a:ext uri="{FF2B5EF4-FFF2-40B4-BE49-F238E27FC236}">
                <a16:creationId xmlns:a16="http://schemas.microsoft.com/office/drawing/2014/main" id="{71361C77-3094-44B0-885A-1D9AF014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Tipologie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D65DAFD-FB5F-4A86-B3EE-DEC684B92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64" y="1280374"/>
            <a:ext cx="8175072" cy="47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23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D8FFA2D-0490-4DC2-A2EC-76A673A4108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VERDI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F11E5A9-610E-4D13-8277-F63FDA2C3744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tipologia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6E970-FEC9-496A-BBFE-ED56E1ADD1B1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estensiva</a:t>
            </a: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D4EFD21E-4324-487A-BE33-36B4C4F2A425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2519297" y="1658257"/>
            <a:ext cx="574311" cy="116663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C6D255-7454-4751-8BDA-F9431021A0B2}"/>
              </a:ext>
            </a:extLst>
          </p:cNvPr>
          <p:cNvSpPr txBox="1"/>
          <p:nvPr/>
        </p:nvSpPr>
        <p:spPr>
          <a:xfrm>
            <a:off x="4857608" y="1233714"/>
            <a:ext cx="3686220" cy="19272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Le specie vegetali impiegate sono capaci di svilupparsi e adattarsi alle condizioni ambientali, con livelli di manutenzione minimi (elevata resistenza agli stress idrici e termici).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Presentano un ridotto spessore dello strato colturale (5÷15 cm) e sono applicabili a coperture inclinate, per un peso contenuto dell’installazione.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C4DA446-C817-46CF-A1C2-A8EAB569FA2D}"/>
              </a:ext>
            </a:extLst>
          </p:cNvPr>
          <p:cNvSpPr txBox="1">
            <a:spLocks/>
          </p:cNvSpPr>
          <p:nvPr/>
        </p:nvSpPr>
        <p:spPr>
          <a:xfrm>
            <a:off x="3093608" y="3425587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intensiva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3317FE-BC5D-4783-B91E-CA9CF80E734B}"/>
              </a:ext>
            </a:extLst>
          </p:cNvPr>
          <p:cNvSpPr txBox="1"/>
          <p:nvPr/>
        </p:nvSpPr>
        <p:spPr>
          <a:xfrm>
            <a:off x="4857608" y="3425587"/>
            <a:ext cx="3686220" cy="2699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Caratterizzate da strati colturali di tipo organico, di maggiore profondità; a maggior livello di manutenzione, sfruttano giaciture a pendenza pressoché nulla.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Per l'inverdimento intensivo è più ampia la rosa delle specie vegetali impiegabili, valutando sia specie erbacee, sia specie arbustive ed arboree. In funzione della tipologia di inverdimento previsto variano lo spessore dello strato colturale e il sovraccarico sulla struttura.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EEC3AADD-E2AA-4EA7-A205-F5EF5D934205}"/>
              </a:ext>
            </a:extLst>
          </p:cNvPr>
          <p:cNvCxnSpPr>
            <a:cxnSpLocks/>
            <a:stCxn id="3" idx="3"/>
            <a:endCxn id="14" idx="1"/>
          </p:cNvCxnSpPr>
          <p:nvPr/>
        </p:nvCxnSpPr>
        <p:spPr bwMode="auto">
          <a:xfrm>
            <a:off x="2519297" y="2824896"/>
            <a:ext cx="574311" cy="102523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olo 1">
            <a:extLst>
              <a:ext uri="{FF2B5EF4-FFF2-40B4-BE49-F238E27FC236}">
                <a16:creationId xmlns:a16="http://schemas.microsoft.com/office/drawing/2014/main" id="{71361C77-3094-44B0-885A-1D9AF014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Tipologie</a:t>
            </a:r>
          </a:p>
        </p:txBody>
      </p:sp>
    </p:spTree>
    <p:extLst>
      <p:ext uri="{BB962C8B-B14F-4D97-AF65-F5344CB8AC3E}">
        <p14:creationId xmlns:p14="http://schemas.microsoft.com/office/powerpoint/2010/main" val="21359794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D8FFA2D-0490-4DC2-A2EC-76A673A4108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VERDI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F11E5A9-610E-4D13-8277-F63FDA2C3744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geometria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pendenza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6E970-FEC9-496A-BBFE-ED56E1ADD1B1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fino al 2%</a:t>
            </a: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D4EFD21E-4324-487A-BE33-36B4C4F2A425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2519297" y="1658257"/>
            <a:ext cx="574311" cy="116663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Forma 9">
            <a:extLst>
              <a:ext uri="{FF2B5EF4-FFF2-40B4-BE49-F238E27FC236}">
                <a16:creationId xmlns:a16="http://schemas.microsoft.com/office/drawing/2014/main" id="{BA158FA9-4052-4D8C-8224-571C7945E6D3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 bwMode="auto">
          <a:xfrm flipV="1">
            <a:off x="2519297" y="2754194"/>
            <a:ext cx="574311" cy="7070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C6D255-7454-4751-8BDA-F9431021A0B2}"/>
              </a:ext>
            </a:extLst>
          </p:cNvPr>
          <p:cNvSpPr txBox="1"/>
          <p:nvPr/>
        </p:nvSpPr>
        <p:spPr>
          <a:xfrm>
            <a:off x="4857608" y="1233714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massime prestazioni richieste allo strato drenante e di impermeabilizzazione;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utile per produrre accumulo d’acqua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C95A98A-3415-4850-BE8F-27F2C8A58B80}"/>
              </a:ext>
            </a:extLst>
          </p:cNvPr>
          <p:cNvSpPr txBox="1">
            <a:spLocks/>
          </p:cNvSpPr>
          <p:nvPr/>
        </p:nvSpPr>
        <p:spPr>
          <a:xfrm>
            <a:off x="3093608" y="232965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dal 2 al 5%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83CB68B-14F8-43E0-8335-9CF57A7C9FBE}"/>
              </a:ext>
            </a:extLst>
          </p:cNvPr>
          <p:cNvSpPr txBox="1"/>
          <p:nvPr/>
        </p:nvSpPr>
        <p:spPr>
          <a:xfrm>
            <a:off x="4857608" y="2329651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situazione ottimale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C4DA446-C817-46CF-A1C2-A8EAB569FA2D}"/>
              </a:ext>
            </a:extLst>
          </p:cNvPr>
          <p:cNvSpPr txBox="1">
            <a:spLocks/>
          </p:cNvSpPr>
          <p:nvPr/>
        </p:nvSpPr>
        <p:spPr>
          <a:xfrm>
            <a:off x="3093608" y="3425587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dal 5 al 35%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3317FE-BC5D-4783-B91E-CA9CF80E734B}"/>
              </a:ext>
            </a:extLst>
          </p:cNvPr>
          <p:cNvSpPr txBox="1"/>
          <p:nvPr/>
        </p:nvSpPr>
        <p:spPr>
          <a:xfrm>
            <a:off x="4857608" y="3425587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verifica necessaria per l’accumulo idrico;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necessari elementi rompitratta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22709BC-7233-4C97-88EC-FA72A85B91A6}"/>
              </a:ext>
            </a:extLst>
          </p:cNvPr>
          <p:cNvSpPr txBox="1">
            <a:spLocks/>
          </p:cNvSpPr>
          <p:nvPr/>
        </p:nvSpPr>
        <p:spPr>
          <a:xfrm>
            <a:off x="3093608" y="4521522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oltre il 35%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98BC216-308E-4C54-A8F2-AFEED6CBE1E5}"/>
              </a:ext>
            </a:extLst>
          </p:cNvPr>
          <p:cNvSpPr txBox="1"/>
          <p:nvPr/>
        </p:nvSpPr>
        <p:spPr>
          <a:xfrm>
            <a:off x="4857608" y="4521522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latin typeface="Swis721 Cn BT" panose="020B0506020202030204" pitchFamily="34" charset="0"/>
              </a:rPr>
              <a:t>necessaria verifica statica della copertura e del sistema di ancoraggio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EEC3AADD-E2AA-4EA7-A205-F5EF5D934205}"/>
              </a:ext>
            </a:extLst>
          </p:cNvPr>
          <p:cNvCxnSpPr>
            <a:cxnSpLocks/>
            <a:stCxn id="3" idx="3"/>
            <a:endCxn id="14" idx="1"/>
          </p:cNvCxnSpPr>
          <p:nvPr/>
        </p:nvCxnSpPr>
        <p:spPr bwMode="auto">
          <a:xfrm>
            <a:off x="2519297" y="2824896"/>
            <a:ext cx="574311" cy="102523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Forma 9">
            <a:extLst>
              <a:ext uri="{FF2B5EF4-FFF2-40B4-BE49-F238E27FC236}">
                <a16:creationId xmlns:a16="http://schemas.microsoft.com/office/drawing/2014/main" id="{362A645A-D9A5-41D7-9AEA-B647750978AD}"/>
              </a:ext>
            </a:extLst>
          </p:cNvPr>
          <p:cNvCxnSpPr>
            <a:cxnSpLocks/>
            <a:stCxn id="3" idx="3"/>
            <a:endCxn id="16" idx="1"/>
          </p:cNvCxnSpPr>
          <p:nvPr/>
        </p:nvCxnSpPr>
        <p:spPr bwMode="auto">
          <a:xfrm>
            <a:off x="2519297" y="2824896"/>
            <a:ext cx="574311" cy="212116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olo 1">
            <a:extLst>
              <a:ext uri="{FF2B5EF4-FFF2-40B4-BE49-F238E27FC236}">
                <a16:creationId xmlns:a16="http://schemas.microsoft.com/office/drawing/2014/main" id="{29CC7C0F-BEBD-43FB-88F3-D34742CA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Applicabilità</a:t>
            </a:r>
          </a:p>
        </p:txBody>
      </p:sp>
    </p:spTree>
    <p:extLst>
      <p:ext uri="{BB962C8B-B14F-4D97-AF65-F5344CB8AC3E}">
        <p14:creationId xmlns:p14="http://schemas.microsoft.com/office/powerpoint/2010/main" val="32242632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7C6DAE-DB26-4EFA-9D8D-37D85135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60890DC-3790-495F-823A-22DC05556A3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distinguono: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strati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primari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fondamentali caratterizzanti una copertura verde, necessari a garantirne il corretto funzionamento;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strati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complementari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non necessariamente sono presenti in tutte le soluzioni;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strati funzionali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accessori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volti a garantire la stabilità meccanica su coperture inclinate ed il controllo dell'afflusso idrico alle piante su coperture pesanti di tipo intensivo.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D444D67E-A811-4CDF-9D78-C1BCBC3140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327453"/>
              </p:ext>
            </p:extLst>
          </p:nvPr>
        </p:nvGraphicFramePr>
        <p:xfrm>
          <a:off x="4704580" y="1130969"/>
          <a:ext cx="3998130" cy="5185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5019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C14EE93C-4D25-4EE7-A36F-C93B48319C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525" y="1109663"/>
            <a:ext cx="6854825" cy="514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0A3A8D41-4E91-415D-8EF3-82177492A505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PRINCIPIO DEL</a:t>
            </a:r>
          </a:p>
          <a:p>
            <a:r>
              <a:rPr lang="it-IT" dirty="0">
                <a:latin typeface="Swis721 Cn BT" panose="020B0506020202030204" pitchFamily="34" charset="0"/>
              </a:rPr>
              <a:t>CORPO UNICO</a:t>
            </a:r>
          </a:p>
        </p:txBody>
      </p:sp>
    </p:spTree>
    <p:extLst>
      <p:ext uri="{BB962C8B-B14F-4D97-AF65-F5344CB8AC3E}">
        <p14:creationId xmlns:p14="http://schemas.microsoft.com/office/powerpoint/2010/main" val="299998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A3F54-FDD5-44F0-90D5-B31C5033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pic>
        <p:nvPicPr>
          <p:cNvPr id="4" name="Immagine 3" descr="C:\Users\Principale\Google Drive\Condivisa\FRA 2012 - Coperture verdi\Monografia coperture a verde\Abaco\Export\abaco-export.png">
            <a:extLst>
              <a:ext uri="{FF2B5EF4-FFF2-40B4-BE49-F238E27FC236}">
                <a16:creationId xmlns:a16="http://schemas.microsoft.com/office/drawing/2014/main" id="{69CCD286-9535-4B67-9506-ED632BB5B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81" r="42229" b="16094"/>
          <a:stretch/>
        </p:blipFill>
        <p:spPr bwMode="auto">
          <a:xfrm>
            <a:off x="386805" y="1321399"/>
            <a:ext cx="4185195" cy="356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 descr="C:\Users\Principale\Google Drive\Condivisa\FRA 2012 - Coperture verdi\Monografia coperture a verde\Abaco\Export\abaco-export.png">
            <a:extLst>
              <a:ext uri="{FF2B5EF4-FFF2-40B4-BE49-F238E27FC236}">
                <a16:creationId xmlns:a16="http://schemas.microsoft.com/office/drawing/2014/main" id="{E0DB2413-D018-4161-963F-A7F9B522C840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413" y="4033651"/>
            <a:ext cx="1691086" cy="2257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F6C208-0858-47E9-8E60-BE08C3FB47D8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660"/>
          <a:stretch/>
        </p:blipFill>
        <p:spPr bwMode="auto">
          <a:xfrm>
            <a:off x="4724608" y="1321399"/>
            <a:ext cx="4185195" cy="356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312CC4-E164-4A82-8186-D974031F92E0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7216" y="4033651"/>
            <a:ext cx="1691086" cy="2257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91826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A3F54-FDD5-44F0-90D5-B31C5033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pic>
        <p:nvPicPr>
          <p:cNvPr id="8" name="Immagine 73" descr="abaco-export3">
            <a:extLst>
              <a:ext uri="{FF2B5EF4-FFF2-40B4-BE49-F238E27FC236}">
                <a16:creationId xmlns:a16="http://schemas.microsoft.com/office/drawing/2014/main" id="{520DF5D5-E328-4D55-B8F1-CF0376058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51" r="41707" b="8008"/>
          <a:stretch/>
        </p:blipFill>
        <p:spPr bwMode="auto">
          <a:xfrm>
            <a:off x="386805" y="1263342"/>
            <a:ext cx="4185195" cy="35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73" descr="abaco-export3">
            <a:extLst>
              <a:ext uri="{FF2B5EF4-FFF2-40B4-BE49-F238E27FC236}">
                <a16:creationId xmlns:a16="http://schemas.microsoft.com/office/drawing/2014/main" id="{F858561F-9510-4D07-887E-0DF68E452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413" y="3975594"/>
            <a:ext cx="1691086" cy="226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69">
            <a:extLst>
              <a:ext uri="{FF2B5EF4-FFF2-40B4-BE49-F238E27FC236}">
                <a16:creationId xmlns:a16="http://schemas.microsoft.com/office/drawing/2014/main" id="{2A81D44A-6F02-457F-8AFB-05D7B414B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37" r="41654" b="1653"/>
          <a:stretch/>
        </p:blipFill>
        <p:spPr bwMode="auto">
          <a:xfrm>
            <a:off x="4724608" y="1263342"/>
            <a:ext cx="4185195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69">
            <a:extLst>
              <a:ext uri="{FF2B5EF4-FFF2-40B4-BE49-F238E27FC236}">
                <a16:creationId xmlns:a16="http://schemas.microsoft.com/office/drawing/2014/main" id="{770B1790-A6D2-4C31-9E5D-53F163AC5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7216" y="4244603"/>
            <a:ext cx="1691086" cy="19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3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F686F58-66E8-42F9-A6B3-09A064034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550" y="1096963"/>
            <a:ext cx="6908799" cy="51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0A3A8D41-4E91-415D-8EF3-82177492A505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PRINCIPIO DEL</a:t>
            </a:r>
          </a:p>
          <a:p>
            <a:r>
              <a:rPr lang="it-IT" dirty="0"/>
              <a:t>CORPO MULTIPLO</a:t>
            </a:r>
          </a:p>
        </p:txBody>
      </p:sp>
    </p:spTree>
    <p:extLst>
      <p:ext uri="{BB962C8B-B14F-4D97-AF65-F5344CB8AC3E}">
        <p14:creationId xmlns:p14="http://schemas.microsoft.com/office/powerpoint/2010/main" val="3308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finestra, edificio, soffitto&#10;&#10;Descrizione generata automaticamente">
            <a:extLst>
              <a:ext uri="{FF2B5EF4-FFF2-40B4-BE49-F238E27FC236}">
                <a16:creationId xmlns:a16="http://schemas.microsoft.com/office/drawing/2014/main" id="{9DA37D26-A5AD-4958-9F5C-C214525C98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800" y="1082676"/>
            <a:ext cx="6940550" cy="520541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0A3A8D41-4E91-415D-8EF3-82177492A505}"/>
              </a:ext>
            </a:extLst>
          </p:cNvPr>
          <p:cNvSpPr txBox="1">
            <a:spLocks/>
          </p:cNvSpPr>
          <p:nvPr/>
        </p:nvSpPr>
        <p:spPr>
          <a:xfrm>
            <a:off x="628650" y="50583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PRINCIPIO DEL</a:t>
            </a:r>
          </a:p>
          <a:p>
            <a:r>
              <a:rPr lang="it-IT" dirty="0"/>
              <a:t>CORPO MULTIPLO</a:t>
            </a:r>
          </a:p>
        </p:txBody>
      </p:sp>
    </p:spTree>
    <p:extLst>
      <p:ext uri="{BB962C8B-B14F-4D97-AF65-F5344CB8AC3E}">
        <p14:creationId xmlns:p14="http://schemas.microsoft.com/office/powerpoint/2010/main" val="14820589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3083</Words>
  <Application>Microsoft Office PowerPoint</Application>
  <PresentationFormat>Presentazione su schermo (4:3)</PresentationFormat>
  <Paragraphs>625</Paragraphs>
  <Slides>71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6" baseType="lpstr">
      <vt:lpstr>Segoe UI Semilight</vt:lpstr>
      <vt:lpstr>Arial</vt:lpstr>
      <vt:lpstr>Swis721 Cn BT</vt:lpstr>
      <vt:lpstr>Segoe UI</vt:lpstr>
      <vt:lpstr>Tema di Office</vt:lpstr>
      <vt:lpstr>Presentazione standard di PowerPoint</vt:lpstr>
      <vt:lpstr>Presentazione standard di PowerPoint</vt:lpstr>
      <vt:lpstr>Funzioni delle chiusure orizzontali superiori</vt:lpstr>
      <vt:lpstr>Funzioni delle chiusure orizzontali superiori</vt:lpstr>
      <vt:lpstr>Presentazione standard di PowerPoint</vt:lpstr>
      <vt:lpstr>Composizione dell’elemento di confine</vt:lpstr>
      <vt:lpstr>Composizione dell’elemento di confine</vt:lpstr>
      <vt:lpstr>Composizione dell’elemento di confine</vt:lpstr>
      <vt:lpstr>Composizione dell’elemento di confine</vt:lpstr>
      <vt:lpstr>Composizione dell’elemento di confine</vt:lpstr>
      <vt:lpstr>Composizione dell’elemento di confine</vt:lpstr>
      <vt:lpstr>Composizione dell’elemento di confine</vt:lpstr>
      <vt:lpstr>Correlazioni requisiti e strati funzionali</vt:lpstr>
      <vt:lpstr>Correlazioni requisiti e strati funzionali</vt:lpstr>
      <vt:lpstr>Presentazione standard di PowerPoint</vt:lpstr>
      <vt:lpstr>Relazione con le acque meteorologiche</vt:lpstr>
      <vt:lpstr>Classificazione di accessibilità</vt:lpstr>
      <vt:lpstr>Classificazione per morfologia e geometria</vt:lpstr>
      <vt:lpstr>Classificazione per comportamento termico</vt:lpstr>
      <vt:lpstr>Classificazione per complessità</vt:lpstr>
      <vt:lpstr>Presentazione standard di PowerPoint</vt:lpstr>
      <vt:lpstr>Problematiche generali</vt:lpstr>
      <vt:lpstr>Pendenza</vt:lpstr>
      <vt:lpstr>Coperture inclinate: definizioni</vt:lpstr>
      <vt:lpstr>Coperture inclinate: tracciamento</vt:lpstr>
      <vt:lpstr>Coperture inclinate: finitura</vt:lpstr>
      <vt:lpstr>Coperture orizzontali</vt:lpstr>
      <vt:lpstr>Coperture orizzontali</vt:lpstr>
      <vt:lpstr>Coperture orizzontali</vt:lpstr>
      <vt:lpstr>Coperture orizzontali</vt:lpstr>
      <vt:lpstr>Coperture orizzontali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Presentazione standard di PowerPoint</vt:lpstr>
      <vt:lpstr>Comportamento termoigrometrico</vt:lpstr>
      <vt:lpstr>Comportamento termoigrometrico</vt:lpstr>
      <vt:lpstr>Comportamento termoigrometrico</vt:lpstr>
      <vt:lpstr>Comportamento termoigrometrico</vt:lpstr>
      <vt:lpstr>Comportamento termoigrometrico</vt:lpstr>
      <vt:lpstr>Comportamento termoigrometrico</vt:lpstr>
      <vt:lpstr>Nomenclatura</vt:lpstr>
      <vt:lpstr>Nomenclatura</vt:lpstr>
      <vt:lpstr>Soluzioni conformi</vt:lpstr>
      <vt:lpstr>Soluzioni conformi</vt:lpstr>
      <vt:lpstr>Soluzioni conformi</vt:lpstr>
      <vt:lpstr>Soluzioni conformi</vt:lpstr>
      <vt:lpstr>Soluzioni conformi</vt:lpstr>
      <vt:lpstr>Soluzioni conformi</vt:lpstr>
      <vt:lpstr>Presentazione standard di PowerPoint</vt:lpstr>
      <vt:lpstr>Tipologie</vt:lpstr>
      <vt:lpstr>Tipologie</vt:lpstr>
      <vt:lpstr>Tipologie</vt:lpstr>
      <vt:lpstr>Tipologie</vt:lpstr>
      <vt:lpstr>Applicabilità</vt:lpstr>
      <vt:lpstr>Strati funzionali</vt:lpstr>
      <vt:lpstr>Strati funzionali</vt:lpstr>
      <vt:lpstr>Strati funzionali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798</cp:revision>
  <dcterms:created xsi:type="dcterms:W3CDTF">2018-02-02T13:45:01Z</dcterms:created>
  <dcterms:modified xsi:type="dcterms:W3CDTF">2025-03-31T07:39:15Z</dcterms:modified>
</cp:coreProperties>
</file>