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27" r:id="rId2"/>
    <p:sldId id="646" r:id="rId3"/>
    <p:sldId id="647" r:id="rId4"/>
    <p:sldId id="894" r:id="rId5"/>
    <p:sldId id="258" r:id="rId6"/>
    <p:sldId id="655" r:id="rId7"/>
    <p:sldId id="651" r:id="rId8"/>
    <p:sldId id="652" r:id="rId9"/>
    <p:sldId id="729" r:id="rId10"/>
    <p:sldId id="656" r:id="rId11"/>
    <p:sldId id="746" r:id="rId12"/>
    <p:sldId id="742" r:id="rId13"/>
    <p:sldId id="747" r:id="rId14"/>
    <p:sldId id="751" r:id="rId15"/>
    <p:sldId id="890" r:id="rId16"/>
    <p:sldId id="888" r:id="rId17"/>
    <p:sldId id="497" r:id="rId18"/>
    <p:sldId id="752" r:id="rId19"/>
    <p:sldId id="719" r:id="rId20"/>
    <p:sldId id="516" r:id="rId21"/>
    <p:sldId id="891" r:id="rId22"/>
    <p:sldId id="892" r:id="rId23"/>
    <p:sldId id="541" r:id="rId24"/>
    <p:sldId id="732" r:id="rId25"/>
    <p:sldId id="733" r:id="rId26"/>
    <p:sldId id="724" r:id="rId27"/>
    <p:sldId id="540" r:id="rId28"/>
    <p:sldId id="893" r:id="rId29"/>
    <p:sldId id="731" r:id="rId30"/>
    <p:sldId id="720" r:id="rId31"/>
    <p:sldId id="721" r:id="rId32"/>
    <p:sldId id="722" r:id="rId33"/>
    <p:sldId id="278" r:id="rId34"/>
    <p:sldId id="682" r:id="rId35"/>
    <p:sldId id="684" r:id="rId36"/>
    <p:sldId id="685" r:id="rId37"/>
    <p:sldId id="683" r:id="rId38"/>
    <p:sldId id="331" r:id="rId39"/>
    <p:sldId id="279" r:id="rId40"/>
    <p:sldId id="280" r:id="rId41"/>
    <p:sldId id="281" r:id="rId42"/>
    <p:sldId id="282" r:id="rId43"/>
    <p:sldId id="283" r:id="rId44"/>
    <p:sldId id="284" r:id="rId45"/>
    <p:sldId id="286" r:id="rId46"/>
    <p:sldId id="287" r:id="rId47"/>
    <p:sldId id="288" r:id="rId48"/>
    <p:sldId id="342" r:id="rId49"/>
    <p:sldId id="340" r:id="rId50"/>
    <p:sldId id="336" r:id="rId51"/>
    <p:sldId id="337" r:id="rId52"/>
    <p:sldId id="734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29" autoAdjust="0"/>
    <p:restoredTop sz="94673"/>
  </p:normalViewPr>
  <p:slideViewPr>
    <p:cSldViewPr snapToGrid="0">
      <p:cViewPr varScale="1">
        <p:scale>
          <a:sx n="101" d="100"/>
          <a:sy n="101" d="100"/>
        </p:scale>
        <p:origin x="224" y="328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CA60C-FD1F-499E-87C9-63FDD88B7BEA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920E-BD38-471D-94D4-5BE99DDBE96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49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5055B-C7A0-1700-FAD6-1E1FBF52A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288D7EB-19C2-0F95-93B9-DFA063236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D7535A7-48BC-B133-277D-54D6C5521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Teoria proposta da Warren Thompson nel 1929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04207B-23D2-62FF-4D2A-4E0DC834C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82E07-F76D-490A-8E72-32AA00748D71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44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bambina con </a:t>
            </a:r>
            <a:r>
              <a:rPr lang="it-IT"/>
              <a:t>12 nonni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3920E-BD38-471D-94D4-5BE99DDBE96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66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ED544-8911-4F3E-AD0A-6FECA2815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4655A-CB38-4131-94E1-5596CFCAD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C3703-AA2B-4F5C-98D0-4B2A711E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34A9A-6BB7-4086-B932-07AC504E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24AE3-DE28-4CEE-99E6-92B76843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3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4C8A-97C9-4627-8A2A-FD7B118C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1B889-D8BF-4BB9-8480-8AF212107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23C36-D6E8-43A1-8931-86EEE22F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1A5EF-F1EE-4070-B4BA-B9CBEA2D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B24A3-537F-4955-ACB6-95BB3196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59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E9B0C-7271-49A0-BA99-B6F536E7F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F265F-7C50-4982-A5EF-F9D7A42A7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BA840-46B1-42EC-8394-58FC69D3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B9203-00E8-436B-9F4B-7C3FACFAD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77DF7-9A23-49C6-8DE5-9A205D3B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59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1856-F904-4DB5-80D8-EE1F4EBA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DD275-CCF3-4CC4-A782-9355B7BAB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B9DC9-6581-4A0F-B6C9-C00D1079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8B898-DCAA-4C04-8AB0-BA10877F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5B343-5BA0-4757-9C55-FB28D6BE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16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7D72-5CCD-45CA-BC99-ED28C834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8E26-08F4-4513-B9D6-FDB249B50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026C7-2927-4336-A610-7AAADCDE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7DAE4-E0F9-4F26-AC0A-E7F09E17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5D127-6408-4CED-A574-E5A85890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9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6553-0E92-4B1A-A4C4-4E957F13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A22B-A66F-4CF0-A496-F40BAEA4F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93FA6-51FB-4FA4-B201-CBD40C431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DBB2E-23DE-42E1-9377-9382E03F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0F05D-5F94-4C49-B299-7F732E28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DEFC5-27F1-4975-87F7-C528ACDC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97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A591-1FC0-4438-B5E7-5F06ABBC8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9663E-8DD4-4F6A-B85E-E45014CAC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BD2FB-5C2A-4783-B5FA-98AB06808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D4587-96EB-4DD5-86DA-50441A944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78A71E-CB24-4DD3-854D-7F1210E6C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4D0D2-38B0-4717-B0FC-3C6330EA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5C8101-492D-4C1C-8CB0-604AC597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41934-F075-4A26-821E-F467B256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45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AB78-B149-4548-8E05-D246D81B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03D1F-DE33-4C02-88F9-F9605FAA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D365E-BFB9-45ED-8FB6-0F09626C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CCB2E-15C3-48CD-A064-5602D40E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88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05C26-8F2F-487D-9E2B-F74E8206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3212D-C125-4A9A-AB36-6842A55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18064-1BC3-4A3E-BFCD-1C5B2B51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57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BFCC-88EE-418E-8A0E-E23DF2C59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50B5-0D36-41E2-B995-C8B03035F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C8C25-064D-4628-9BAF-38A9B19C6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36250-8D7D-46F6-9579-FF0C161D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00AD6B-8B4C-4B04-BB31-04DA25C9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9AA83-FC65-4036-8D78-B684F472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50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7EA2-9639-497B-BC0C-35DEB45B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37231-BDFA-492C-BAD6-E706E3F6C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653D5-399C-46C8-A8BC-2033E5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FB57F-1F7A-4C75-A60C-9B8D80B8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1770-7887-4349-A69E-B3211C7AD595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B5293-9938-4F24-9691-578B03E9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12B56-F3AF-4DC3-8D9C-7E47DE38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009-078B-4997-93BB-7770B7B2C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199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E8575-998E-4A14-B20A-FBCBDB78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75C83-B481-4972-A99E-DD240BA40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44293-A1A2-468C-8014-D92DBB54B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1770-7887-4349-A69E-B3211C7AD595}" type="datetimeFigureOut">
              <a:rPr lang="it-IT" smtClean="0"/>
              <a:t>31/03/25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E138E-5C34-4681-8C55-E2781C60F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0949-5722-4531-92C6-5696F3D75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009-078B-4997-93BB-7770B7B2CB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09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82C03A-9E25-4CCE-B3DD-889CE17FFACC}"/>
              </a:ext>
            </a:extLst>
          </p:cNvPr>
          <p:cNvSpPr txBox="1"/>
          <p:nvPr/>
        </p:nvSpPr>
        <p:spPr>
          <a:xfrm>
            <a:off x="364383" y="2623327"/>
            <a:ext cx="10777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>
                <a:solidFill>
                  <a:srgbClr val="0070C0"/>
                </a:solidFill>
              </a:rPr>
              <a:t>Elementi di pediatria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F55507-D2A3-45A3-AE59-1151A65E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00" y="157841"/>
            <a:ext cx="2836094" cy="11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898B9D-635B-4FF0-9288-3BC3EFFB0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29" y="341907"/>
            <a:ext cx="4412295" cy="9534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0542B2-AC1F-4950-9C29-83A019441789}"/>
              </a:ext>
            </a:extLst>
          </p:cNvPr>
          <p:cNvSpPr txBox="1"/>
          <p:nvPr/>
        </p:nvSpPr>
        <p:spPr>
          <a:xfrm>
            <a:off x="3216267" y="1566824"/>
            <a:ext cx="59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cap="all" dirty="0">
                <a:solidFill>
                  <a:srgbClr val="89B2D2"/>
                </a:solidFill>
                <a:effectLst/>
                <a:latin typeface="Open Sans" panose="020B0606030504020204" pitchFamily="34" charset="0"/>
              </a:rPr>
              <a:t>LAUREA IN SCIENZE DELL'EDUCAZIONE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C3C3638E-8771-9A3C-9AAD-54B9E545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Università degli studi di Trieste">
            <a:extLst>
              <a:ext uri="{FF2B5EF4-FFF2-40B4-BE49-F238E27FC236}">
                <a16:creationId xmlns:a16="http://schemas.microsoft.com/office/drawing/2014/main" id="{C67275DD-3F9B-25CB-A9D9-2C75C49A5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FB8DE-DB15-2F79-62C8-E930175DF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61F8CE-0CDA-7BE7-6321-0EC47701D87E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3BAABB-2CA4-8439-FCFE-0B5D658220B8}"/>
              </a:ext>
            </a:extLst>
          </p:cNvPr>
          <p:cNvCxnSpPr/>
          <p:nvPr/>
        </p:nvCxnSpPr>
        <p:spPr>
          <a:xfrm>
            <a:off x="364383" y="2029101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8930BA-7193-AA7C-45BB-F41E19C55E1D}"/>
              </a:ext>
            </a:extLst>
          </p:cNvPr>
          <p:cNvSpPr txBox="1"/>
          <p:nvPr/>
        </p:nvSpPr>
        <p:spPr>
          <a:xfrm>
            <a:off x="4154589" y="4306237"/>
            <a:ext cx="388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Prof. Andrea Taddio </a:t>
            </a:r>
          </a:p>
        </p:txBody>
      </p:sp>
    </p:spTree>
    <p:extLst>
      <p:ext uri="{BB962C8B-B14F-4D97-AF65-F5344CB8AC3E}">
        <p14:creationId xmlns:p14="http://schemas.microsoft.com/office/powerpoint/2010/main" val="2762338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34332-F9F4-7812-51DE-150C34A1F01F}"/>
              </a:ext>
            </a:extLst>
          </p:cNvPr>
          <p:cNvSpPr txBox="1"/>
          <p:nvPr/>
        </p:nvSpPr>
        <p:spPr>
          <a:xfrm>
            <a:off x="299885" y="1715222"/>
            <a:ext cx="115922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Se siamo qui a parlarne, evidentemente la fragilità offrì ai nostri antenati vantaggi di altro tipo: vantaggi sociali e mentali. </a:t>
            </a:r>
          </a:p>
          <a:p>
            <a:endParaRPr lang="it-IT" sz="2800" dirty="0"/>
          </a:p>
          <a:p>
            <a:r>
              <a:rPr lang="it-IT" sz="2800" dirty="0"/>
              <a:t>La selezione naturale ha premiato i gruppi che portavo i loro cuccioli salvi fino all’età di procreare a loro volta: l’adolescenza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AFBD8-3884-D7BB-36F3-8B460D3F624A}"/>
              </a:ext>
            </a:extLst>
          </p:cNvPr>
          <p:cNvSpPr txBox="1"/>
          <p:nvPr/>
        </p:nvSpPr>
        <p:spPr>
          <a:xfrm>
            <a:off x="299885" y="147994"/>
            <a:ext cx="111839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/>
              <a:t>Siamo umani grazie all’infanzia e all’educazione, figlie di una fragilità originaria.</a:t>
            </a:r>
          </a:p>
        </p:txBody>
      </p:sp>
    </p:spTree>
    <p:extLst>
      <p:ext uri="{BB962C8B-B14F-4D97-AF65-F5344CB8AC3E}">
        <p14:creationId xmlns:p14="http://schemas.microsoft.com/office/powerpoint/2010/main" val="225935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82FD0-38C2-BF79-5857-D1DE730BF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08600F-D05F-B438-E59F-DD3CB5CB57ED}"/>
              </a:ext>
            </a:extLst>
          </p:cNvPr>
          <p:cNvSpPr txBox="1"/>
          <p:nvPr/>
        </p:nvSpPr>
        <p:spPr>
          <a:xfrm>
            <a:off x="438133" y="1290349"/>
            <a:ext cx="104238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Se il gruppo di appartenenza è tanto coeso e ben organizzato da permettersi di coltivare al proprio interno piccoli così deboli, allora si sprigionano possibilità nuove e straordinarie. </a:t>
            </a:r>
          </a:p>
          <a:p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Il cervello umano si sviluppa per 2/3 dopo la nascita: è una spugna che assorbe e rielabora esperienze, insegnamenti, immagini, storie. </a:t>
            </a:r>
            <a:r>
              <a:rPr lang="it-IT" sz="2400" i="1" dirty="0"/>
              <a:t>Vedi anche esperienza di «nati per leggere»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Più anni di infanzia e adolescenza </a:t>
            </a:r>
            <a:br>
              <a:rPr lang="it-IT" sz="2800" dirty="0"/>
            </a:br>
            <a:r>
              <a:rPr lang="it-IT" sz="2800" dirty="0"/>
              <a:t>=&gt; più tempo per apprendimento, imitazione, gioco, libere sperimentazioni e invenzioni, improvvisazioni creative.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DFC-1CAB-A00D-8A35-B2082256E81F}"/>
              </a:ext>
            </a:extLst>
          </p:cNvPr>
          <p:cNvSpPr txBox="1"/>
          <p:nvPr/>
        </p:nvSpPr>
        <p:spPr>
          <a:xfrm>
            <a:off x="299885" y="147994"/>
            <a:ext cx="11183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/>
              <a:t>Siamo umani grazie all’infanzia …</a:t>
            </a:r>
          </a:p>
        </p:txBody>
      </p:sp>
    </p:spTree>
    <p:extLst>
      <p:ext uri="{BB962C8B-B14F-4D97-AF65-F5344CB8AC3E}">
        <p14:creationId xmlns:p14="http://schemas.microsoft.com/office/powerpoint/2010/main" val="236550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414A1-136A-C413-5A7B-6F4B0964A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ver image expansion">
            <a:extLst>
              <a:ext uri="{FF2B5EF4-FFF2-40B4-BE49-F238E27FC236}">
                <a16:creationId xmlns:a16="http://schemas.microsoft.com/office/drawing/2014/main" id="{69350950-1C17-BEF8-4111-3A351BF1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27" y="130009"/>
            <a:ext cx="5188412" cy="659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09FB47-654E-5F3D-F2F4-ABF0E2249F8F}"/>
              </a:ext>
            </a:extLst>
          </p:cNvPr>
          <p:cNvSpPr txBox="1"/>
          <p:nvPr/>
        </p:nvSpPr>
        <p:spPr>
          <a:xfrm>
            <a:off x="682171" y="1426027"/>
            <a:ext cx="55988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Guardando gli occhioni dei cuccioli</a:t>
            </a:r>
          </a:p>
          <a:p>
            <a:pPr algn="l"/>
            <a:r>
              <a:rPr lang="it-IT" sz="2400" b="0" i="0" dirty="0">
                <a:effectLst/>
              </a:rPr>
              <a:t>i nostri livelli di </a:t>
            </a:r>
            <a:r>
              <a:rPr lang="it-IT" sz="2400" b="1" i="0" dirty="0">
                <a:effectLst/>
              </a:rPr>
              <a:t>ossitocina</a:t>
            </a:r>
            <a:r>
              <a:rPr lang="it-IT" sz="2400" b="0" i="0" dirty="0">
                <a:effectLst/>
              </a:rPr>
              <a:t> aumentano e lo stesso accade nei cani.</a:t>
            </a:r>
          </a:p>
          <a:p>
            <a:pPr algn="l"/>
            <a:endParaRPr lang="it-IT" sz="2400" b="0" i="0" dirty="0">
              <a:effectLst/>
            </a:endParaRPr>
          </a:p>
          <a:p>
            <a:pPr algn="l"/>
            <a:r>
              <a:rPr lang="it-IT" sz="2400" b="0" i="0" dirty="0">
                <a:effectLst/>
              </a:rPr>
              <a:t>Negli esseri umani questa </a:t>
            </a:r>
            <a:r>
              <a:rPr lang="it-IT" sz="2400" b="1" i="0" dirty="0">
                <a:effectLst/>
              </a:rPr>
              <a:t>reazione naturale</a:t>
            </a:r>
            <a:r>
              <a:rPr lang="it-IT" sz="2400" b="0" i="0" dirty="0">
                <a:effectLst/>
              </a:rPr>
              <a:t> si è evoluta nel corso del tempo per rafforzare i </a:t>
            </a:r>
            <a:r>
              <a:rPr lang="it-IT" sz="2400" b="1" i="0" dirty="0">
                <a:effectLst/>
              </a:rPr>
              <a:t>legami affettivi</a:t>
            </a:r>
            <a:r>
              <a:rPr lang="it-IT" sz="2400" b="0" i="0" dirty="0">
                <a:effectLst/>
              </a:rPr>
              <a:t> tra la mamma e il bambino, dato che quest’ultimo può comunicare solo con gli occhi e il pianto.</a:t>
            </a:r>
          </a:p>
          <a:p>
            <a:pPr algn="l"/>
            <a:endParaRPr lang="it-IT" sz="2400" b="0" i="0" dirty="0">
              <a:effectLst/>
            </a:endParaRPr>
          </a:p>
          <a:p>
            <a:r>
              <a:rPr lang="it-IT" sz="2400" dirty="0"/>
              <a:t>Forse ha garantito una sopravvivenza inter-famiglia tra mammiferi simili</a:t>
            </a:r>
          </a:p>
          <a:p>
            <a:pPr algn="r"/>
            <a:r>
              <a:rPr lang="it-IT" sz="1600" i="1" dirty="0">
                <a:solidFill>
                  <a:srgbClr val="0070C0"/>
                </a:solidFill>
              </a:rPr>
              <a:t>Vedi anche CG </a:t>
            </a:r>
            <a:r>
              <a:rPr lang="it-IT" sz="1600" i="1" dirty="0" err="1">
                <a:solidFill>
                  <a:srgbClr val="0070C0"/>
                </a:solidFill>
              </a:rPr>
              <a:t>cap</a:t>
            </a:r>
            <a:r>
              <a:rPr lang="it-IT" sz="1600" i="1" dirty="0">
                <a:solidFill>
                  <a:srgbClr val="0070C0"/>
                </a:solidFill>
              </a:rPr>
              <a:t>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9B4EC-B1EC-DCFD-A23E-DBE6EDF6BD64}"/>
              </a:ext>
            </a:extLst>
          </p:cNvPr>
          <p:cNvSpPr txBox="1"/>
          <p:nvPr/>
        </p:nvSpPr>
        <p:spPr>
          <a:xfrm>
            <a:off x="326058" y="158151"/>
            <a:ext cx="3071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Proporzioni</a:t>
            </a:r>
          </a:p>
        </p:txBody>
      </p:sp>
    </p:spTree>
    <p:extLst>
      <p:ext uri="{BB962C8B-B14F-4D97-AF65-F5344CB8AC3E}">
        <p14:creationId xmlns:p14="http://schemas.microsoft.com/office/powerpoint/2010/main" val="155369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F75EF-127A-2BA3-0047-3F6FD2CAD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B319D9-BD40-487C-3CF7-DF0B32F24AE5}"/>
              </a:ext>
            </a:extLst>
          </p:cNvPr>
          <p:cNvSpPr txBox="1"/>
          <p:nvPr/>
        </p:nvSpPr>
        <p:spPr>
          <a:xfrm>
            <a:off x="401485" y="1418273"/>
            <a:ext cx="67272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Forse </a:t>
            </a:r>
            <a:r>
              <a:rPr lang="it-IT" sz="2800" b="1" dirty="0"/>
              <a:t>anche il linguaggio nell’uomo</a:t>
            </a:r>
            <a:r>
              <a:rPr lang="it-IT" sz="2800" dirty="0"/>
              <a:t>, ha avuto origine dalla ripetizione della lallazione dei bambini per comunicare con essi.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B2826-3978-40E1-7F63-10384DC9CA31}"/>
              </a:ext>
            </a:extLst>
          </p:cNvPr>
          <p:cNvSpPr txBox="1"/>
          <p:nvPr/>
        </p:nvSpPr>
        <p:spPr>
          <a:xfrm>
            <a:off x="299885" y="147994"/>
            <a:ext cx="11183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/>
              <a:t>Siamo umani grazie all’infanzia 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239214-F997-13B8-6208-9FA38876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50" y="1418273"/>
            <a:ext cx="3080984" cy="45628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34464-2CFA-ED41-3DA3-B8D15B5A91E4}"/>
              </a:ext>
            </a:extLst>
          </p:cNvPr>
          <p:cNvSpPr txBox="1"/>
          <p:nvPr/>
        </p:nvSpPr>
        <p:spPr>
          <a:xfrm>
            <a:off x="840510" y="3752861"/>
            <a:ext cx="609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7030A0"/>
                </a:solidFill>
              </a:rPr>
              <a:t>Non avremmo insegnato ai bambini ad essere uomini adulti più di quanto loro lo abbiano insegnato a noi, </a:t>
            </a:r>
          </a:p>
          <a:p>
            <a:r>
              <a:rPr lang="it-IT" sz="2400" dirty="0"/>
              <a:t>costringendoci alla coesione, alla socialità, al linguaggio, al racconto, alla tradizione</a:t>
            </a:r>
          </a:p>
        </p:txBody>
      </p:sp>
    </p:spTree>
    <p:extLst>
      <p:ext uri="{BB962C8B-B14F-4D97-AF65-F5344CB8AC3E}">
        <p14:creationId xmlns:p14="http://schemas.microsoft.com/office/powerpoint/2010/main" val="13441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93FA2-E037-5079-4C70-D970EB729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6876A-E951-970D-3543-AB51027AA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96" y="0"/>
            <a:ext cx="10159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2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7B7780-5B0C-AC97-A6B8-A068FE62D9DE}"/>
              </a:ext>
            </a:extLst>
          </p:cNvPr>
          <p:cNvSpPr txBox="1"/>
          <p:nvPr/>
        </p:nvSpPr>
        <p:spPr>
          <a:xfrm>
            <a:off x="1909618" y="1870364"/>
            <a:ext cx="8372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Così fu</a:t>
            </a:r>
          </a:p>
          <a:p>
            <a:pPr algn="ctr"/>
            <a:r>
              <a:rPr lang="it-IT" sz="4400" dirty="0"/>
              <a:t>è</a:t>
            </a:r>
          </a:p>
          <a:p>
            <a:pPr algn="ctr"/>
            <a:r>
              <a:rPr lang="it-IT" sz="4400" dirty="0"/>
              <a:t>sarà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4123B-EFDD-1BB3-3621-DE483E035660}"/>
              </a:ext>
            </a:extLst>
          </p:cNvPr>
          <p:cNvSpPr txBox="1"/>
          <p:nvPr/>
        </p:nvSpPr>
        <p:spPr>
          <a:xfrm>
            <a:off x="7998691" y="5583382"/>
            <a:ext cx="1460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Forse …</a:t>
            </a:r>
          </a:p>
        </p:txBody>
      </p:sp>
    </p:spTree>
    <p:extLst>
      <p:ext uri="{BB962C8B-B14F-4D97-AF65-F5344CB8AC3E}">
        <p14:creationId xmlns:p14="http://schemas.microsoft.com/office/powerpoint/2010/main" val="10982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AEECA-7FF9-99E1-6334-AB70D66A822D}"/>
              </a:ext>
            </a:extLst>
          </p:cNvPr>
          <p:cNvSpPr txBox="1"/>
          <p:nvPr/>
        </p:nvSpPr>
        <p:spPr>
          <a:xfrm>
            <a:off x="373075" y="187823"/>
            <a:ext cx="11186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70C0"/>
                </a:solidFill>
              </a:rPr>
              <a:t>Negli ultimi 200 anni è cambiato tutto, </a:t>
            </a:r>
            <a:br>
              <a:rPr lang="it-IT" sz="3600" b="1" dirty="0">
                <a:solidFill>
                  <a:srgbClr val="0070C0"/>
                </a:solidFill>
              </a:rPr>
            </a:br>
            <a:r>
              <a:rPr lang="it-IT" sz="3600" b="1" dirty="0">
                <a:solidFill>
                  <a:srgbClr val="0070C0"/>
                </a:solidFill>
              </a:rPr>
              <a:t>ma non il nostro programma genetico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ABCC0-F3CD-78EE-4F4B-C044E01C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779" y="1681507"/>
            <a:ext cx="9021988" cy="50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89378E2-FF92-4C90-85FA-AC51C364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309563"/>
            <a:ext cx="5810250" cy="623887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FC8179B-8C76-4D36-9CE9-846DB0E5FD21}"/>
              </a:ext>
            </a:extLst>
          </p:cNvPr>
          <p:cNvSpPr txBox="1"/>
          <p:nvPr/>
        </p:nvSpPr>
        <p:spPr>
          <a:xfrm>
            <a:off x="1776004" y="1700809"/>
            <a:ext cx="2807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8-10 figli per famiglia</a:t>
            </a:r>
          </a:p>
          <a:p>
            <a:endParaRPr lang="it-IT" sz="2800" b="1" dirty="0">
              <a:solidFill>
                <a:srgbClr val="C00000"/>
              </a:solidFill>
            </a:endParaRPr>
          </a:p>
          <a:p>
            <a:r>
              <a:rPr lang="it-IT" sz="2800" b="1" dirty="0">
                <a:solidFill>
                  <a:srgbClr val="C00000"/>
                </a:solidFill>
              </a:rPr>
              <a:t>Mortalità infantile 40 - 50%</a:t>
            </a:r>
          </a:p>
        </p:txBody>
      </p:sp>
    </p:spTree>
    <p:extLst>
      <p:ext uri="{BB962C8B-B14F-4D97-AF65-F5344CB8AC3E}">
        <p14:creationId xmlns:p14="http://schemas.microsoft.com/office/powerpoint/2010/main" val="194826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9D7BD-3529-D1EE-1913-0297C96B5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pages.uwc.edu/keith.montgomery/demotrans/stagesII.gif">
            <a:extLst>
              <a:ext uri="{FF2B5EF4-FFF2-40B4-BE49-F238E27FC236}">
                <a16:creationId xmlns:a16="http://schemas.microsoft.com/office/drawing/2014/main" id="{4C2BE304-3DED-AA60-89D2-370164EE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68" y="727044"/>
            <a:ext cx="907766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84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6F4841-7DFA-42D7-8017-F8A956289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80" y="489979"/>
            <a:ext cx="9021336" cy="55251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4F422C-DC1A-471A-94FD-5530C952D6A2}"/>
              </a:ext>
            </a:extLst>
          </p:cNvPr>
          <p:cNvSpPr txBox="1"/>
          <p:nvPr/>
        </p:nvSpPr>
        <p:spPr>
          <a:xfrm>
            <a:off x="1374125" y="6269450"/>
            <a:ext cx="304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Avere 12 nonni</a:t>
            </a:r>
          </a:p>
        </p:txBody>
      </p:sp>
    </p:spTree>
    <p:extLst>
      <p:ext uri="{BB962C8B-B14F-4D97-AF65-F5344CB8AC3E}">
        <p14:creationId xmlns:p14="http://schemas.microsoft.com/office/powerpoint/2010/main" val="95377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7AED2-8494-45DA-9BBA-466164889422}"/>
              </a:ext>
            </a:extLst>
          </p:cNvPr>
          <p:cNvSpPr txBox="1"/>
          <p:nvPr/>
        </p:nvSpPr>
        <p:spPr>
          <a:xfrm>
            <a:off x="423893" y="1344350"/>
            <a:ext cx="1127803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 sz="2400" dirty="0">
                <a:latin typeface="OpenSans-Regular"/>
              </a:rPr>
              <a:t>Un’età di cambiamenti, fragilità e risorse: introduzione.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 sz="2400" dirty="0">
                <a:latin typeface="OpenSans-Regular"/>
              </a:rPr>
              <a:t>Sviluppo psicomotorio,  crescita, percentili,</a:t>
            </a:r>
            <a:r>
              <a:rPr lang="it-IT" sz="2400" b="0" i="0" u="none" strike="noStrike" baseline="0" dirty="0">
                <a:latin typeface="OpenSans-Regular"/>
              </a:rPr>
              <a:t> alimentazione, celiachia</a:t>
            </a:r>
            <a:r>
              <a:rPr lang="it-IT" sz="2400" dirty="0">
                <a:latin typeface="OpenSans-Regular"/>
              </a:rPr>
              <a:t>.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 sz="2400" dirty="0">
                <a:latin typeface="OpenSans-Regular"/>
              </a:rPr>
              <a:t>Screening e prevenzione. Infezioni, febbri e vaccini</a:t>
            </a:r>
            <a:r>
              <a:rPr lang="it-IT" sz="2400" b="0" i="0" u="none" strike="noStrike" baseline="0" dirty="0">
                <a:latin typeface="OpenSans-Regular"/>
              </a:rPr>
              <a:t>.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 sz="2400" dirty="0">
                <a:latin typeface="OpenSans-Regular"/>
              </a:rPr>
              <a:t>Le urgenze e le prime cure nel bambino. Incidenti, traumi, intossicazioni </a:t>
            </a:r>
            <a:endParaRPr lang="it-IT" sz="2400" b="0" i="0" u="none" strike="noStrike" baseline="0" dirty="0">
              <a:latin typeface="OpenSans-Regular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 sz="2400" dirty="0"/>
              <a:t>Adolescenza, educazione sessuale e affettiva, disforia di genere, violenza </a:t>
            </a:r>
            <a:endParaRPr lang="it-IT" sz="2400" b="0" i="0" u="none" strike="noStrike" baseline="0" dirty="0">
              <a:latin typeface="OpenSans-Regular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 sz="2400" dirty="0">
                <a:latin typeface="OpenSans-Regular"/>
              </a:rPr>
              <a:t>Disturbo dello spettro autistico, ADHD </a:t>
            </a:r>
            <a:endParaRPr lang="it-IT" sz="2400" b="0" i="0" u="none" strike="noStrike" baseline="0" dirty="0">
              <a:latin typeface="OpenSans-Regular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 sz="2400" dirty="0">
                <a:latin typeface="OpenSans-Regular"/>
              </a:rPr>
              <a:t>Disturbi funzionali, disturbi dell’alimentazione, S. di </a:t>
            </a:r>
            <a:r>
              <a:rPr lang="it-IT" sz="2400" dirty="0" err="1">
                <a:latin typeface="OpenSans-Regular"/>
              </a:rPr>
              <a:t>Munchausen</a:t>
            </a:r>
            <a:r>
              <a:rPr lang="it-IT" sz="2400" dirty="0">
                <a:latin typeface="OpenSans-Regular"/>
              </a:rPr>
              <a:t> e abuso</a:t>
            </a:r>
            <a:endParaRPr lang="it-IT" sz="2400" b="0" i="0" u="none" strike="noStrike" baseline="0" dirty="0">
              <a:latin typeface="OpenSans-Regular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 sz="2400" dirty="0">
                <a:latin typeface="OpenSans-Regular"/>
              </a:rPr>
              <a:t>I </a:t>
            </a:r>
            <a:r>
              <a:rPr lang="it-IT" sz="2400" b="0" i="0" u="none" strike="noStrike" baseline="0" dirty="0">
                <a:latin typeface="OpenSans-Regular"/>
              </a:rPr>
              <a:t>tumori pediatrici e le cure palliative </a:t>
            </a:r>
            <a:endParaRPr lang="it-IT" sz="2400" dirty="0">
              <a:latin typeface="OpenSans-Regular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 sz="2400" dirty="0">
                <a:latin typeface="OpenSans-Regular"/>
              </a:rPr>
              <a:t>Malattie croniche e transizione (diabete, artriti)</a:t>
            </a:r>
            <a:endParaRPr lang="it-IT" sz="2400" b="0" i="0" u="none" strike="noStrike" baseline="0" dirty="0">
              <a:latin typeface="OpenSans-Regular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it-IT" sz="2400" dirty="0"/>
              <a:t>Domande e risposte, approfondimenti e conclusioni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02BCF-5E47-405B-9183-16BCF3CD5072}"/>
              </a:ext>
            </a:extLst>
          </p:cNvPr>
          <p:cNvSpPr txBox="1"/>
          <p:nvPr/>
        </p:nvSpPr>
        <p:spPr>
          <a:xfrm>
            <a:off x="275537" y="195495"/>
            <a:ext cx="1164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2131060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CADC4FA-9CA7-4CAC-89D2-1603975A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458" y="2754656"/>
            <a:ext cx="5616624" cy="396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37B4D-4FB1-46AC-94CB-406AAA52D092}"/>
              </a:ext>
            </a:extLst>
          </p:cNvPr>
          <p:cNvSpPr txBox="1"/>
          <p:nvPr/>
        </p:nvSpPr>
        <p:spPr>
          <a:xfrm>
            <a:off x="172800" y="79200"/>
            <a:ext cx="11771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3200" b="1" dirty="0">
                <a:solidFill>
                  <a:srgbClr val="C00000"/>
                </a:solidFill>
              </a:rPr>
              <a:t>Diminuite molte malattie</a:t>
            </a:r>
            <a:r>
              <a:rPr lang="it-IT" altLang="en-US" sz="3200" dirty="0"/>
              <a:t> </a:t>
            </a:r>
          </a:p>
          <a:p>
            <a:r>
              <a:rPr lang="it-IT" altLang="en-US" sz="3200" dirty="0"/>
              <a:t>gastroenterite tossica, </a:t>
            </a:r>
            <a:r>
              <a:rPr lang="it-IT" altLang="en-US" sz="3200" dirty="0" err="1"/>
              <a:t>cholera</a:t>
            </a:r>
            <a:r>
              <a:rPr lang="it-IT" altLang="en-US" sz="3200" dirty="0"/>
              <a:t> nostrum, bronchiolite soffocante, sepsi iperacuta, meningite epidemica, tubercolosi miliare, adenite scrofolosa, sifilide congenita, reumatismo cardiaco, difterite, poliomielite, morbillo, tifo, pertosse, malaria, rachitismo carenziale, malnutrizione severa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D3922-D0AD-4B00-A9EF-ACAD5A300731}"/>
              </a:ext>
            </a:extLst>
          </p:cNvPr>
          <p:cNvSpPr txBox="1"/>
          <p:nvPr/>
        </p:nvSpPr>
        <p:spPr>
          <a:xfrm>
            <a:off x="244800" y="3506400"/>
            <a:ext cx="428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3200" dirty="0"/>
              <a:t>Cambiamento della percezione di malattia,</a:t>
            </a:r>
          </a:p>
          <a:p>
            <a:endParaRPr lang="it-IT" altLang="en-US" sz="3200" dirty="0"/>
          </a:p>
          <a:p>
            <a:r>
              <a:rPr lang="it-IT" altLang="en-US" sz="3200" dirty="0"/>
              <a:t>rinforzo dei legami nella protezione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93955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6E0BC-9963-7723-8B17-7B7101A09DBC}"/>
              </a:ext>
            </a:extLst>
          </p:cNvPr>
          <p:cNvSpPr txBox="1"/>
          <p:nvPr/>
        </p:nvSpPr>
        <p:spPr>
          <a:xfrm>
            <a:off x="1909618" y="1870364"/>
            <a:ext cx="83727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/>
              <a:t>E’ meglio?</a:t>
            </a:r>
          </a:p>
          <a:p>
            <a:pPr algn="ctr"/>
            <a:r>
              <a:rPr lang="it-IT" sz="4400" dirty="0"/>
              <a:t>E’ peggio?</a:t>
            </a:r>
          </a:p>
          <a:p>
            <a:pPr algn="ctr"/>
            <a:r>
              <a:rPr lang="it-IT" sz="4400" dirty="0"/>
              <a:t>E’ uguale?</a:t>
            </a:r>
          </a:p>
          <a:p>
            <a:pPr algn="ctr"/>
            <a:r>
              <a:rPr lang="it-IT" sz="4400" dirty="0"/>
              <a:t>E’ diverso?</a:t>
            </a:r>
          </a:p>
        </p:txBody>
      </p:sp>
    </p:spTree>
    <p:extLst>
      <p:ext uri="{BB962C8B-B14F-4D97-AF65-F5344CB8AC3E}">
        <p14:creationId xmlns:p14="http://schemas.microsoft.com/office/powerpoint/2010/main" val="698017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B38A4-D8D6-6285-2BCE-B276A6A65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4469E-0C50-E7E1-B9F6-5A0EA0E0C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10" y="995306"/>
            <a:ext cx="5039160" cy="4641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B5F567-69E6-EEB9-1297-2A9C42E73BF4}"/>
              </a:ext>
            </a:extLst>
          </p:cNvPr>
          <p:cNvSpPr txBox="1"/>
          <p:nvPr/>
        </p:nvSpPr>
        <p:spPr>
          <a:xfrm>
            <a:off x="4389770" y="5716390"/>
            <a:ext cx="1551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Italia - 1950</a:t>
            </a:r>
          </a:p>
          <a:p>
            <a:r>
              <a:rPr lang="it-IT" sz="1600" b="1" dirty="0"/>
              <a:t>Pop. 46,391,937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EE47D-B8CE-EDF7-BD35-68085AC93D9A}"/>
              </a:ext>
            </a:extLst>
          </p:cNvPr>
          <p:cNvSpPr txBox="1"/>
          <p:nvPr/>
        </p:nvSpPr>
        <p:spPr>
          <a:xfrm>
            <a:off x="10183875" y="5572890"/>
            <a:ext cx="1551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Italia - 2024 </a:t>
            </a:r>
          </a:p>
          <a:p>
            <a:r>
              <a:rPr lang="it-IT" sz="1600" b="1" dirty="0"/>
              <a:t>Pop. 58,657,744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7BE62F-BCF3-7122-3404-BBA31A59A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210" y="776288"/>
            <a:ext cx="5210301" cy="48600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B45A29-4BFB-4945-0ED5-22115061F36F}"/>
              </a:ext>
            </a:extLst>
          </p:cNvPr>
          <p:cNvSpPr/>
          <p:nvPr/>
        </p:nvSpPr>
        <p:spPr>
          <a:xfrm>
            <a:off x="655799" y="623671"/>
            <a:ext cx="5532582" cy="561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>
                <a:solidFill>
                  <a:srgbClr val="7030A0"/>
                </a:solidFill>
              </a:rPr>
              <a:t>La società ridefinisce i suoi consumi e i suoi bisogni sulle età più avanzate:</a:t>
            </a:r>
          </a:p>
          <a:p>
            <a:pPr algn="ctr"/>
            <a:endParaRPr lang="it-IT" sz="4000" dirty="0">
              <a:solidFill>
                <a:srgbClr val="7030A0"/>
              </a:solidFill>
            </a:endParaRPr>
          </a:p>
          <a:p>
            <a:pPr algn="ctr"/>
            <a:r>
              <a:rPr lang="it-IT" sz="4000" dirty="0">
                <a:solidFill>
                  <a:srgbClr val="7030A0"/>
                </a:solidFill>
              </a:rPr>
              <a:t>I giovani devono solo imparare ad essere funzionali al sistema </a:t>
            </a:r>
          </a:p>
        </p:txBody>
      </p:sp>
    </p:spTree>
    <p:extLst>
      <p:ext uri="{BB962C8B-B14F-4D97-AF65-F5344CB8AC3E}">
        <p14:creationId xmlns:p14="http://schemas.microsoft.com/office/powerpoint/2010/main" val="3180885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6AB619-70FA-46DD-AF2A-19EACC17E53B}"/>
              </a:ext>
            </a:extLst>
          </p:cNvPr>
          <p:cNvSpPr txBox="1"/>
          <p:nvPr/>
        </p:nvSpPr>
        <p:spPr>
          <a:xfrm>
            <a:off x="10183875" y="5572890"/>
            <a:ext cx="1551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Italia - 2024 </a:t>
            </a:r>
          </a:p>
          <a:p>
            <a:r>
              <a:rPr lang="it-IT" sz="1600" b="1" dirty="0"/>
              <a:t>Pop. 58,657,744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ED20D2-8E56-2971-7486-F371F8CA2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10" y="776288"/>
            <a:ext cx="5210301" cy="48600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079A92-D335-D355-2402-04D7BE018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10" y="995306"/>
            <a:ext cx="5039160" cy="46410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37C11D4-D491-03FB-CBC2-3E8F0FAD5B83}"/>
              </a:ext>
            </a:extLst>
          </p:cNvPr>
          <p:cNvSpPr txBox="1"/>
          <p:nvPr/>
        </p:nvSpPr>
        <p:spPr>
          <a:xfrm>
            <a:off x="4389770" y="5716390"/>
            <a:ext cx="1551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/>
              <a:t>Italia - 1950</a:t>
            </a:r>
          </a:p>
          <a:p>
            <a:r>
              <a:rPr lang="it-IT" sz="1600" b="1" dirty="0"/>
              <a:t>Pop. 46,391,937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196325-A979-E87F-BF3E-53D8182DA068}"/>
              </a:ext>
            </a:extLst>
          </p:cNvPr>
          <p:cNvSpPr/>
          <p:nvPr/>
        </p:nvSpPr>
        <p:spPr>
          <a:xfrm>
            <a:off x="655799" y="623671"/>
            <a:ext cx="5532582" cy="56106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>
                <a:solidFill>
                  <a:srgbClr val="7030A0"/>
                </a:solidFill>
              </a:rPr>
              <a:t>Non capiamo gli adolescenti: </a:t>
            </a:r>
          </a:p>
          <a:p>
            <a:pPr algn="ctr"/>
            <a:r>
              <a:rPr lang="it-IT" sz="4000" dirty="0">
                <a:solidFill>
                  <a:srgbClr val="7030A0"/>
                </a:solidFill>
              </a:rPr>
              <a:t>la biologia del loro cervello è a misura del fare sesso, perché diversamente non saremmo </a:t>
            </a:r>
            <a:r>
              <a:rPr lang="it-IT" sz="4000" dirty="0" err="1">
                <a:solidFill>
                  <a:srgbClr val="7030A0"/>
                </a:solidFill>
              </a:rPr>
              <a:t>sopravvisuti</a:t>
            </a:r>
            <a:endParaRPr lang="it-IT" sz="4000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AC28BA-6035-CC3D-2CEC-1A141F294AA4}"/>
              </a:ext>
            </a:extLst>
          </p:cNvPr>
          <p:cNvSpPr/>
          <p:nvPr/>
        </p:nvSpPr>
        <p:spPr>
          <a:xfrm>
            <a:off x="7051853" y="4359859"/>
            <a:ext cx="4440326" cy="497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169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7F1DD-5ADF-AF16-AA74-EF3337D2C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9457D2-C768-E7C6-C965-D97A3B87FDC3}"/>
              </a:ext>
            </a:extLst>
          </p:cNvPr>
          <p:cNvSpPr txBox="1"/>
          <p:nvPr/>
        </p:nvSpPr>
        <p:spPr>
          <a:xfrm>
            <a:off x="1085850" y="2573723"/>
            <a:ext cx="3441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Allontanamento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Prova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Ritorno e riscatto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Cambiamento di stato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4A17F-F2E7-FC47-14CC-18C86FF2F659}"/>
              </a:ext>
            </a:extLst>
          </p:cNvPr>
          <p:cNvSpPr txBox="1"/>
          <p:nvPr/>
        </p:nvSpPr>
        <p:spPr>
          <a:xfrm>
            <a:off x="396815" y="310551"/>
            <a:ext cx="1164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IL CAMBIAMENTO nella fiaba e nei riti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33888-CFDA-1368-BB26-2D536CF0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1476481"/>
            <a:ext cx="3072150" cy="4617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49F9FE-FF54-519B-31A1-81743D6B6127}"/>
              </a:ext>
            </a:extLst>
          </p:cNvPr>
          <p:cNvSpPr txBox="1"/>
          <p:nvPr/>
        </p:nvSpPr>
        <p:spPr>
          <a:xfrm>
            <a:off x="1850571" y="1676400"/>
            <a:ext cx="373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DIPENDENZA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29B93C-6F3D-61A7-1A31-79AE4F518A55}"/>
              </a:ext>
            </a:extLst>
          </p:cNvPr>
          <p:cNvSpPr txBox="1"/>
          <p:nvPr/>
        </p:nvSpPr>
        <p:spPr>
          <a:xfrm>
            <a:off x="1830479" y="5606143"/>
            <a:ext cx="373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AUTONOMIA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19BD744-77AE-B747-2C99-6E71F82E9B1C}"/>
              </a:ext>
            </a:extLst>
          </p:cNvPr>
          <p:cNvSpPr/>
          <p:nvPr/>
        </p:nvSpPr>
        <p:spPr>
          <a:xfrm>
            <a:off x="2585357" y="2138065"/>
            <a:ext cx="381000" cy="354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2FE67DD-23F8-DF10-96E6-0AC81511AAA8}"/>
              </a:ext>
            </a:extLst>
          </p:cNvPr>
          <p:cNvSpPr/>
          <p:nvPr/>
        </p:nvSpPr>
        <p:spPr>
          <a:xfrm>
            <a:off x="2585357" y="5251379"/>
            <a:ext cx="381000" cy="354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EFFE42-FEA8-A741-31BC-4B9EA52C6618}"/>
              </a:ext>
            </a:extLst>
          </p:cNvPr>
          <p:cNvSpPr/>
          <p:nvPr/>
        </p:nvSpPr>
        <p:spPr>
          <a:xfrm>
            <a:off x="641944" y="1481353"/>
            <a:ext cx="5532582" cy="4752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>
                <a:solidFill>
                  <a:srgbClr val="7030A0"/>
                </a:solidFill>
              </a:rPr>
              <a:t>Una volta era il viaggio che portava a fare figli</a:t>
            </a:r>
          </a:p>
          <a:p>
            <a:pPr algn="ctr"/>
            <a:endParaRPr lang="it-IT" sz="4000" dirty="0">
              <a:solidFill>
                <a:srgbClr val="7030A0"/>
              </a:solidFill>
            </a:endParaRPr>
          </a:p>
          <a:p>
            <a:pPr algn="ctr"/>
            <a:r>
              <a:rPr lang="it-IT" sz="4000" dirty="0">
                <a:solidFill>
                  <a:srgbClr val="7030A0"/>
                </a:solidFill>
              </a:rPr>
              <a:t>Adesso altri contenuti, ma la biologia della mente e degli ormoni è la stessa</a:t>
            </a:r>
          </a:p>
        </p:txBody>
      </p:sp>
    </p:spTree>
    <p:extLst>
      <p:ext uri="{BB962C8B-B14F-4D97-AF65-F5344CB8AC3E}">
        <p14:creationId xmlns:p14="http://schemas.microsoft.com/office/powerpoint/2010/main" val="478182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2BEC-A3CA-0208-43BC-2AD3E5985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536C94-F06E-B875-B6BC-C1EABAF87160}"/>
              </a:ext>
            </a:extLst>
          </p:cNvPr>
          <p:cNvSpPr txBox="1"/>
          <p:nvPr/>
        </p:nvSpPr>
        <p:spPr>
          <a:xfrm>
            <a:off x="691200" y="4273190"/>
            <a:ext cx="108027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70C0"/>
                </a:solidFill>
              </a:rPr>
              <a:t>Gli elementi del viaggio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Cambiamento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Racconto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Introspezione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Ritorno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F4733-7950-D50D-F4AE-BFA290A6C28F}"/>
              </a:ext>
            </a:extLst>
          </p:cNvPr>
          <p:cNvSpPr txBox="1"/>
          <p:nvPr/>
        </p:nvSpPr>
        <p:spPr>
          <a:xfrm>
            <a:off x="691199" y="1301893"/>
            <a:ext cx="107666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800" b="1" dirty="0">
                <a:solidFill>
                  <a:srgbClr val="0070C0"/>
                </a:solidFill>
              </a:rPr>
              <a:t>Le metafore del viaggio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Partire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Camminare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Raggiungere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Attraversare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Essere fermi, non andare da nessuna parte</a:t>
            </a:r>
          </a:p>
          <a:p>
            <a:r>
              <a:rPr lang="it-IT" sz="2400" dirty="0"/>
              <a:t>Esperienza facile: una passeggiata. Difficile: un’avventura.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5BB2-B11C-AADE-BD29-4396EC7309C9}"/>
              </a:ext>
            </a:extLst>
          </p:cNvPr>
          <p:cNvSpPr txBox="1"/>
          <p:nvPr/>
        </p:nvSpPr>
        <p:spPr>
          <a:xfrm>
            <a:off x="396815" y="310551"/>
            <a:ext cx="1164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VIAGGIO E CAMBIAMENTO</a:t>
            </a:r>
          </a:p>
        </p:txBody>
      </p:sp>
    </p:spTree>
    <p:extLst>
      <p:ext uri="{BB962C8B-B14F-4D97-AF65-F5344CB8AC3E}">
        <p14:creationId xmlns:p14="http://schemas.microsoft.com/office/powerpoint/2010/main" val="2501997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E1CDC-4FEF-C24A-5A3A-39C0875EF49A}"/>
              </a:ext>
            </a:extLst>
          </p:cNvPr>
          <p:cNvSpPr txBox="1"/>
          <p:nvPr/>
        </p:nvSpPr>
        <p:spPr>
          <a:xfrm>
            <a:off x="396815" y="310551"/>
            <a:ext cx="882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Cambiati i bambini e i loro genitori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37FFE384-4DCB-4169-9037-86AEDC3C6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615" y="1407580"/>
            <a:ext cx="107823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altLang="en-US" sz="3200" dirty="0"/>
              <a:t>Diminuzione dei bambini, fratelli e cugini …</a:t>
            </a:r>
          </a:p>
          <a:p>
            <a:pPr>
              <a:spcBef>
                <a:spcPts val="600"/>
              </a:spcBef>
            </a:pPr>
            <a:r>
              <a:rPr lang="it-IT" altLang="en-US" sz="3200" dirty="0"/>
              <a:t>Lavoro della madre lontano da casa</a:t>
            </a:r>
          </a:p>
          <a:p>
            <a:pPr>
              <a:spcBef>
                <a:spcPts val="600"/>
              </a:spcBef>
            </a:pPr>
            <a:r>
              <a:rPr lang="it-IT" altLang="en-US" sz="3200" dirty="0"/>
              <a:t>Asilo nido, più scolarità, a tutti i livelli</a:t>
            </a:r>
          </a:p>
          <a:p>
            <a:pPr>
              <a:spcBef>
                <a:spcPts val="600"/>
              </a:spcBef>
            </a:pPr>
            <a:r>
              <a:rPr lang="it-IT" altLang="en-US" sz="3200" dirty="0"/>
              <a:t>Meno orfani, meno bambini abbandonati, più adozioni, </a:t>
            </a:r>
          </a:p>
          <a:p>
            <a:pPr>
              <a:spcBef>
                <a:spcPts val="600"/>
              </a:spcBef>
            </a:pPr>
            <a:r>
              <a:rPr lang="it-IT" altLang="en-US" sz="3200" dirty="0"/>
              <a:t>più fecondazioni assistite</a:t>
            </a:r>
          </a:p>
          <a:p>
            <a:pPr>
              <a:spcBef>
                <a:spcPts val="600"/>
              </a:spcBef>
            </a:pPr>
            <a:r>
              <a:rPr lang="it-IT" altLang="en-US" sz="3200" dirty="0"/>
              <a:t>Più vita in città, le automobili</a:t>
            </a:r>
          </a:p>
          <a:p>
            <a:pPr>
              <a:spcBef>
                <a:spcPts val="600"/>
              </a:spcBef>
            </a:pPr>
            <a:r>
              <a:rPr lang="it-IT" altLang="en-US" sz="3200" dirty="0"/>
              <a:t>Meno emigrazione, difesa dall’</a:t>
            </a:r>
            <a:r>
              <a:rPr lang="it-IT" altLang="en-US" sz="3200" dirty="0" err="1"/>
              <a:t>immmigrazione</a:t>
            </a:r>
            <a:endParaRPr lang="it-IT" altLang="en-US" sz="3200" dirty="0"/>
          </a:p>
          <a:p>
            <a:pPr>
              <a:spcBef>
                <a:spcPts val="600"/>
              </a:spcBef>
            </a:pPr>
            <a:r>
              <a:rPr lang="it-IT" altLang="en-US" sz="3200" dirty="0"/>
              <a:t>Meno religione</a:t>
            </a:r>
          </a:p>
          <a:p>
            <a:pPr>
              <a:spcBef>
                <a:spcPts val="600"/>
              </a:spcBef>
            </a:pPr>
            <a:r>
              <a:rPr lang="it-IT" altLang="en-US" sz="3200" dirty="0"/>
              <a:t>Il mondo virtuale</a:t>
            </a:r>
          </a:p>
        </p:txBody>
      </p:sp>
    </p:spTree>
    <p:extLst>
      <p:ext uri="{BB962C8B-B14F-4D97-AF65-F5344CB8AC3E}">
        <p14:creationId xmlns:p14="http://schemas.microsoft.com/office/powerpoint/2010/main" val="641671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9F0C16-EC51-4EF8-B655-ECC0B09FCC1F}"/>
              </a:ext>
            </a:extLst>
          </p:cNvPr>
          <p:cNvSpPr txBox="1"/>
          <p:nvPr/>
        </p:nvSpPr>
        <p:spPr>
          <a:xfrm>
            <a:off x="190500" y="63685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>
                <a:solidFill>
                  <a:schemeClr val="accent3">
                    <a:lumMod val="50000"/>
                  </a:schemeClr>
                </a:solidFill>
              </a:rPr>
              <a:t>http://www.teche.rai.it/programmi/i-bambini-e-noi/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8F4EFF-67FF-4AB3-A3AC-9AC52FB5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2" y="223157"/>
            <a:ext cx="2979964" cy="2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F7A9D4E-5A27-47CD-9EEA-4EF259FA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28" y="223157"/>
            <a:ext cx="3748864" cy="2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A6F55C-26E0-447C-9ECA-13DA9B93A3AE}"/>
              </a:ext>
            </a:extLst>
          </p:cNvPr>
          <p:cNvSpPr txBox="1"/>
          <p:nvPr/>
        </p:nvSpPr>
        <p:spPr>
          <a:xfrm>
            <a:off x="146957" y="2465614"/>
            <a:ext cx="148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Tante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case</a:t>
            </a:r>
            <a:endParaRPr lang="it-I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442E8-F716-41CE-B506-851BAB960E7D}"/>
              </a:ext>
            </a:extLst>
          </p:cNvPr>
          <p:cNvSpPr txBox="1"/>
          <p:nvPr/>
        </p:nvSpPr>
        <p:spPr>
          <a:xfrm>
            <a:off x="3282042" y="2465614"/>
            <a:ext cx="121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fatica</a:t>
            </a:r>
            <a:endParaRPr lang="it-I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0E750A6-0685-4110-9195-3E97F11C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34" y="223157"/>
            <a:ext cx="3743995" cy="21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BDF691-EC71-46CB-A77E-5B796D8311B0}"/>
              </a:ext>
            </a:extLst>
          </p:cNvPr>
          <p:cNvSpPr txBox="1"/>
          <p:nvPr/>
        </p:nvSpPr>
        <p:spPr>
          <a:xfrm>
            <a:off x="7283919" y="2465614"/>
            <a:ext cx="166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bicicletta</a:t>
            </a:r>
            <a:endParaRPr lang="it-I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20F33E6C-60AC-491A-8CD8-4ED23659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2" y="3299485"/>
            <a:ext cx="3542655" cy="20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55A5AB-A74B-451B-B925-FA2CEACE6D8C}"/>
              </a:ext>
            </a:extLst>
          </p:cNvPr>
          <p:cNvSpPr txBox="1"/>
          <p:nvPr/>
        </p:nvSpPr>
        <p:spPr>
          <a:xfrm>
            <a:off x="190500" y="5412488"/>
            <a:ext cx="1622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Papà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lavora</a:t>
            </a:r>
            <a:endParaRPr lang="it-I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1A6DA10D-5891-46E4-9C61-FF1FA03D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76" y="3296476"/>
            <a:ext cx="3533538" cy="20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DCD6F6-8499-4F0B-91D4-5272CB114885}"/>
              </a:ext>
            </a:extLst>
          </p:cNvPr>
          <p:cNvSpPr txBox="1"/>
          <p:nvPr/>
        </p:nvSpPr>
        <p:spPr>
          <a:xfrm>
            <a:off x="4103915" y="5412488"/>
            <a:ext cx="2107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Dal Sud al Nord</a:t>
            </a:r>
            <a:endParaRPr lang="it-I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1C565-FE7C-46DE-8693-055710F39781}"/>
              </a:ext>
            </a:extLst>
          </p:cNvPr>
          <p:cNvSpPr txBox="1"/>
          <p:nvPr/>
        </p:nvSpPr>
        <p:spPr>
          <a:xfrm>
            <a:off x="9323614" y="6091535"/>
            <a:ext cx="2406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1970 - 1978</a:t>
            </a:r>
            <a:endParaRPr lang="it-IT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03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20C74-5E8E-5CDD-E723-29A36F129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D9B00C-7932-0533-B9F3-CA580CBEE4E1}"/>
              </a:ext>
            </a:extLst>
          </p:cNvPr>
          <p:cNvSpPr txBox="1"/>
          <p:nvPr/>
        </p:nvSpPr>
        <p:spPr>
          <a:xfrm>
            <a:off x="396815" y="310551"/>
            <a:ext cx="1164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Cambiati i bambini e i loro genitori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CA46EA-716A-8074-EEDD-3B711F12D991}"/>
              </a:ext>
            </a:extLst>
          </p:cNvPr>
          <p:cNvSpPr txBox="1"/>
          <p:nvPr/>
        </p:nvSpPr>
        <p:spPr>
          <a:xfrm>
            <a:off x="314475" y="3988307"/>
            <a:ext cx="3747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layfair Display" panose="020B0604020202020204" pitchFamily="2" charset="0"/>
              </a:rPr>
              <a:t>L'uomo non deve coprirsi il capo, poiché egli è immagine e gloria di Dio; la donna invece è gloria dell'uomo.</a:t>
            </a:r>
          </a:p>
          <a:p>
            <a:r>
              <a:rPr lang="it-IT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layfair Display" panose="020B0604020202020204" pitchFamily="2" charset="0"/>
              </a:rPr>
              <a:t>…</a:t>
            </a:r>
          </a:p>
          <a:p>
            <a:r>
              <a:rPr lang="it-IT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layfair Display" panose="020B0604020202020204" pitchFamily="2" charset="0"/>
              </a:rPr>
              <a:t>Per questo la donna deve portare sul capo un segno della sua dipendenza a motivo degli angeli.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58491-079F-03B9-9A4B-BB61B2BBA3D3}"/>
              </a:ext>
            </a:extLst>
          </p:cNvPr>
          <p:cNvSpPr txBox="1"/>
          <p:nvPr/>
        </p:nvSpPr>
        <p:spPr>
          <a:xfrm>
            <a:off x="314476" y="6362783"/>
            <a:ext cx="3642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4D4D4D"/>
                </a:solidFill>
                <a:effectLst/>
                <a:latin typeface="Playfair Display" panose="020B0604020202020204" pitchFamily="2" charset="0"/>
              </a:rPr>
              <a:t>San Paolo </a:t>
            </a:r>
            <a:r>
              <a:rPr lang="it-IT" b="0" i="1" dirty="0">
                <a:solidFill>
                  <a:srgbClr val="4D4D4D"/>
                </a:solidFill>
                <a:effectLst/>
                <a:latin typeface="Playfair Display" panose="020B0604020202020204" pitchFamily="2" charset="0"/>
              </a:rPr>
              <a:t>Prima lettera ai Corinzi</a:t>
            </a:r>
            <a:endParaRPr lang="it-I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87C13-D04D-159F-D4F0-4D6641216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74" y="1393079"/>
            <a:ext cx="3747417" cy="2480305"/>
          </a:xfrm>
          <a:prstGeom prst="rect">
            <a:avLst/>
          </a:prstGeom>
        </p:spPr>
      </p:pic>
      <p:pic>
        <p:nvPicPr>
          <p:cNvPr id="1028" name="Picture 4" descr="Iran, dieci anni di prigione alle donne che mettono sul web video senza velo  - Corriere.it">
            <a:extLst>
              <a:ext uri="{FF2B5EF4-FFF2-40B4-BE49-F238E27FC236}">
                <a16:creationId xmlns:a16="http://schemas.microsoft.com/office/drawing/2014/main" id="{84536D2C-A1FF-51F5-BEB4-4DCDCFB7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58" y="1389394"/>
            <a:ext cx="3306416" cy="247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2503C4-B988-C585-01A4-794DFEED5EBE}"/>
              </a:ext>
            </a:extLst>
          </p:cNvPr>
          <p:cNvSpPr txBox="1"/>
          <p:nvPr/>
        </p:nvSpPr>
        <p:spPr>
          <a:xfrm>
            <a:off x="4514297" y="3988307"/>
            <a:ext cx="3163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Playfair Display" panose="00000500000000000000" pitchFamily="2" charset="0"/>
              </a:rPr>
              <a:t>Iran, dieci anni di prigione alle donne che mettono sul web video senza velo</a:t>
            </a:r>
          </a:p>
          <a:p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Playfair Display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CD1CA-3947-05C9-1A50-D69DE4645C16}"/>
              </a:ext>
            </a:extLst>
          </p:cNvPr>
          <p:cNvSpPr txBox="1"/>
          <p:nvPr/>
        </p:nvSpPr>
        <p:spPr>
          <a:xfrm>
            <a:off x="462641" y="5715"/>
            <a:ext cx="11055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Ma resta «la cura», finché ci ricordiamo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00EE8-07AF-26E4-EB18-6AC70CE04DFF}"/>
              </a:ext>
            </a:extLst>
          </p:cNvPr>
          <p:cNvSpPr txBox="1"/>
          <p:nvPr/>
        </p:nvSpPr>
        <p:spPr>
          <a:xfrm>
            <a:off x="511924" y="1126274"/>
            <a:ext cx="5329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0" i="0" dirty="0">
                <a:effectLst/>
                <a:latin typeface="arial" panose="020B0604020202020204" pitchFamily="34" charset="0"/>
              </a:rPr>
              <a:t>E guarirai da tutte le malattie</a:t>
            </a:r>
            <a:br>
              <a:rPr lang="it-IT" sz="2800" dirty="0"/>
            </a:br>
            <a:r>
              <a:rPr lang="it-IT" sz="2800" b="0" i="0" dirty="0">
                <a:effectLst/>
                <a:latin typeface="arial" panose="020B0604020202020204" pitchFamily="34" charset="0"/>
              </a:rPr>
              <a:t>Perché sei un essere speciale</a:t>
            </a:r>
            <a:br>
              <a:rPr lang="it-IT" sz="2800" dirty="0"/>
            </a:br>
            <a:r>
              <a:rPr lang="it-IT" sz="2800" b="0" i="0" dirty="0">
                <a:effectLst/>
                <a:latin typeface="arial" panose="020B0604020202020204" pitchFamily="34" charset="0"/>
              </a:rPr>
              <a:t>Ed io, avrò cura di te</a:t>
            </a:r>
            <a:endParaRPr lang="it-IT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6CC5D-599B-C5D1-B23F-38AA6426C955}"/>
              </a:ext>
            </a:extLst>
          </p:cNvPr>
          <p:cNvSpPr txBox="1"/>
          <p:nvPr/>
        </p:nvSpPr>
        <p:spPr>
          <a:xfrm>
            <a:off x="1189433" y="2960539"/>
            <a:ext cx="94126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Due linee di fragilità, due linee di cura</a:t>
            </a:r>
          </a:p>
          <a:p>
            <a:endParaRPr lang="it-IT" sz="2800" dirty="0"/>
          </a:p>
          <a:p>
            <a:r>
              <a:rPr lang="it-IT" sz="2800" dirty="0"/>
              <a:t>Il periodo infantile come periodo di cura e crescita socioculturale del gruppo</a:t>
            </a:r>
          </a:p>
          <a:p>
            <a:endParaRPr lang="it-IT" sz="2800" dirty="0"/>
          </a:p>
          <a:p>
            <a:r>
              <a:rPr lang="it-IT" sz="2800" dirty="0"/>
              <a:t>Il periodo anziano come periodo di cura di soggetti in grado di tramandare l’esperienza orale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388D3-C2FD-80BD-5066-9F68BA89F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58" y="959791"/>
            <a:ext cx="6042918" cy="16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C829B-5B18-4469-ACE4-D77CA659415E}"/>
              </a:ext>
            </a:extLst>
          </p:cNvPr>
          <p:cNvSpPr txBox="1"/>
          <p:nvPr/>
        </p:nvSpPr>
        <p:spPr>
          <a:xfrm>
            <a:off x="275537" y="195495"/>
            <a:ext cx="1164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0070C0"/>
                </a:solidFill>
              </a:rPr>
              <a:t>TESTI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C5B30-A4BD-4103-B213-526AF592FAE4}"/>
              </a:ext>
            </a:extLst>
          </p:cNvPr>
          <p:cNvSpPr txBox="1"/>
          <p:nvPr/>
        </p:nvSpPr>
        <p:spPr>
          <a:xfrm>
            <a:off x="383114" y="1189105"/>
            <a:ext cx="111753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F. </a:t>
            </a:r>
            <a:r>
              <a:rPr lang="it-IT" sz="2200" dirty="0" err="1"/>
              <a:t>Panizon</a:t>
            </a:r>
            <a:r>
              <a:rPr lang="it-IT" sz="2200" dirty="0"/>
              <a:t>.	Cari genitori, cari nonni, cari insegnanti, cari pediatri	ed. Medico e Bambino</a:t>
            </a:r>
          </a:p>
          <a:p>
            <a:r>
              <a:rPr lang="it-IT" sz="2200" dirty="0"/>
              <a:t>		Cari genitori						ed. Laterza</a:t>
            </a:r>
          </a:p>
          <a:p>
            <a:endParaRPr lang="it-IT" sz="2200" dirty="0"/>
          </a:p>
          <a:p>
            <a:r>
              <a:rPr lang="it-IT" sz="2200" dirty="0"/>
              <a:t>V. Maglietta	Puericultura						ed. CEA 1994</a:t>
            </a:r>
          </a:p>
          <a:p>
            <a:endParaRPr lang="it-IT" sz="2200" dirty="0"/>
          </a:p>
          <a:p>
            <a:r>
              <a:rPr lang="it-IT" sz="2200" dirty="0"/>
              <a:t>G.V. Zuccotti	Elementi essenziali di pediatria				ed. </a:t>
            </a:r>
            <a:r>
              <a:rPr lang="it-IT" sz="2200" dirty="0" err="1"/>
              <a:t>Esclulapio</a:t>
            </a:r>
            <a:r>
              <a:rPr lang="it-IT" sz="2200" dirty="0"/>
              <a:t> 2017</a:t>
            </a:r>
          </a:p>
          <a:p>
            <a:endParaRPr lang="it-IT" sz="2200" dirty="0"/>
          </a:p>
          <a:p>
            <a:r>
              <a:rPr lang="it-IT" sz="2200" dirty="0"/>
              <a:t>A. Ferrando	Primo soccorso pediatrico				ed. LSWR 2020</a:t>
            </a:r>
          </a:p>
        </p:txBody>
      </p:sp>
    </p:spTree>
    <p:extLst>
      <p:ext uri="{BB962C8B-B14F-4D97-AF65-F5344CB8AC3E}">
        <p14:creationId xmlns:p14="http://schemas.microsoft.com/office/powerpoint/2010/main" val="102978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2E7F9-2086-4B76-A723-A572B22BF381}"/>
              </a:ext>
            </a:extLst>
          </p:cNvPr>
          <p:cNvSpPr txBox="1"/>
          <p:nvPr/>
        </p:nvSpPr>
        <p:spPr>
          <a:xfrm>
            <a:off x="462641" y="5715"/>
            <a:ext cx="906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IL CERVELLO IN CRESCITA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38EE7-2DC6-4E7E-A5B6-3C6F6EA19B6D}"/>
              </a:ext>
            </a:extLst>
          </p:cNvPr>
          <p:cNvSpPr txBox="1"/>
          <p:nvPr/>
        </p:nvSpPr>
        <p:spPr>
          <a:xfrm>
            <a:off x="599080" y="1201403"/>
            <a:ext cx="108211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La macchina per pensare</a:t>
            </a:r>
          </a:p>
          <a:p>
            <a:r>
              <a:rPr lang="it-IT" sz="2800" dirty="0"/>
              <a:t>E’ costituita da circa </a:t>
            </a:r>
            <a:r>
              <a:rPr lang="it-IT" sz="2800" b="1" dirty="0"/>
              <a:t>100 miliardi di neuroni</a:t>
            </a:r>
            <a:r>
              <a:rPr lang="it-IT" sz="2800" dirty="0"/>
              <a:t>, cioè di cellule sensibili, di molti tipi diversi, ordinati in gruppi di lavoro con compiti specifici;</a:t>
            </a:r>
          </a:p>
          <a:p>
            <a:r>
              <a:rPr lang="it-IT" sz="2800" dirty="0"/>
              <a:t>Ogni neurone ha un </a:t>
            </a:r>
            <a:r>
              <a:rPr lang="it-IT" sz="2800" b="1" dirty="0"/>
              <a:t>migliaio di connessioni </a:t>
            </a:r>
            <a:r>
              <a:rPr lang="it-IT" sz="2800" dirty="0"/>
              <a:t>con altri neuroni, alcuni vicini ma altri anche molto lontani</a:t>
            </a:r>
          </a:p>
          <a:p>
            <a:r>
              <a:rPr lang="it-IT" sz="2800" dirty="0"/>
              <a:t>Dunque </a:t>
            </a:r>
            <a:r>
              <a:rPr lang="it-IT" sz="2800" b="1" u="sng" dirty="0"/>
              <a:t>100 mila miliardi di connessioni complesse</a:t>
            </a:r>
          </a:p>
          <a:p>
            <a:r>
              <a:rPr lang="it-IT" sz="2800" dirty="0"/>
              <a:t>I segnali tra neurone e neurone si trasmetto in tempi rapidissimi (frazioni di secondo) e interessano sempre tutta la massa del cervello. Sempre anche, quando dormiamo</a:t>
            </a:r>
          </a:p>
          <a:p>
            <a:pPr algn="r"/>
            <a:r>
              <a:rPr lang="it-IT" sz="2400" dirty="0"/>
              <a:t>					</a:t>
            </a:r>
            <a:r>
              <a:rPr lang="it-IT" sz="2400" i="1" dirty="0">
                <a:solidFill>
                  <a:srgbClr val="0070C0"/>
                </a:solidFill>
              </a:rPr>
              <a:t>vedi CG. p 24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03793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2E7F9-2086-4B76-A723-A572B22BF381}"/>
              </a:ext>
            </a:extLst>
          </p:cNvPr>
          <p:cNvSpPr txBox="1"/>
          <p:nvPr/>
        </p:nvSpPr>
        <p:spPr>
          <a:xfrm>
            <a:off x="462641" y="5715"/>
            <a:ext cx="906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IL CERVELLO IN CRESCITA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38EE7-2DC6-4E7E-A5B6-3C6F6EA19B6D}"/>
              </a:ext>
            </a:extLst>
          </p:cNvPr>
          <p:cNvSpPr txBox="1"/>
          <p:nvPr/>
        </p:nvSpPr>
        <p:spPr>
          <a:xfrm>
            <a:off x="428206" y="904889"/>
            <a:ext cx="10821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 40 </a:t>
            </a:r>
            <a:r>
              <a:rPr lang="it-IT" sz="2400" b="1" dirty="0" err="1"/>
              <a:t>sett</a:t>
            </a:r>
            <a:r>
              <a:rPr lang="it-IT" sz="2400" b="1" dirty="0"/>
              <a:t>, il cervello è completo, come numero di cellule, ma non come connessioni</a:t>
            </a:r>
          </a:p>
          <a:p>
            <a:endParaRPr lang="it-IT" sz="2400" dirty="0"/>
          </a:p>
          <a:p>
            <a:r>
              <a:rPr lang="it-IT" sz="2400" dirty="0"/>
              <a:t>Se alla nascita il centro del linguaggio nell’emisfero sin è danneggiato, c’è possibilità di spostare queste funzioni nell’emisfero destro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7FF3DC-C8A7-454C-98F1-4DCAC71A520C}"/>
              </a:ext>
            </a:extLst>
          </p:cNvPr>
          <p:cNvSpPr txBox="1"/>
          <p:nvPr/>
        </p:nvSpPr>
        <p:spPr>
          <a:xfrm>
            <a:off x="9010498" y="421213"/>
            <a:ext cx="1764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>
                <a:solidFill>
                  <a:srgbClr val="0070C0"/>
                </a:solidFill>
              </a:rPr>
              <a:t>GC </a:t>
            </a:r>
            <a:r>
              <a:rPr lang="it-IT" sz="1800" i="1" dirty="0" err="1">
                <a:solidFill>
                  <a:srgbClr val="0070C0"/>
                </a:solidFill>
              </a:rPr>
              <a:t>cap</a:t>
            </a:r>
            <a:r>
              <a:rPr lang="it-IT" sz="1800" i="1" dirty="0">
                <a:solidFill>
                  <a:srgbClr val="0070C0"/>
                </a:solidFill>
              </a:rPr>
              <a:t> 18</a:t>
            </a:r>
            <a:endParaRPr lang="it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E6710A-DF19-42B4-BDC5-A7AE3BD9E63A}"/>
              </a:ext>
            </a:extLst>
          </p:cNvPr>
          <p:cNvSpPr txBox="1"/>
          <p:nvPr/>
        </p:nvSpPr>
        <p:spPr>
          <a:xfrm>
            <a:off x="428206" y="2542726"/>
            <a:ext cx="10336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Sinaptogenesi</a:t>
            </a:r>
            <a:r>
              <a:rPr lang="it-IT" sz="2400" b="1" dirty="0"/>
              <a:t> </a:t>
            </a:r>
            <a:r>
              <a:rPr lang="it-IT" sz="2400" dirty="0"/>
              <a:t>(preponderante nelle prime fasi della vita) e </a:t>
            </a:r>
            <a:r>
              <a:rPr lang="it-IT" sz="2400" b="1" dirty="0" err="1"/>
              <a:t>sinaptolisi</a:t>
            </a:r>
            <a:endParaRPr lang="it-IT" sz="2400" b="1" dirty="0"/>
          </a:p>
          <a:p>
            <a:endParaRPr lang="it-IT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B0A074-82B7-4B70-A348-496764BD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6" y="3096824"/>
            <a:ext cx="5541738" cy="3531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30E614-5D89-4665-8A9E-60FEA3DA607F}"/>
              </a:ext>
            </a:extLst>
          </p:cNvPr>
          <p:cNvSpPr txBox="1"/>
          <p:nvPr/>
        </p:nvSpPr>
        <p:spPr>
          <a:xfrm>
            <a:off x="6096000" y="5587253"/>
            <a:ext cx="5498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Connessioni, plasmate dall’apprendimento</a:t>
            </a:r>
          </a:p>
        </p:txBody>
      </p:sp>
    </p:spTree>
    <p:extLst>
      <p:ext uri="{BB962C8B-B14F-4D97-AF65-F5344CB8AC3E}">
        <p14:creationId xmlns:p14="http://schemas.microsoft.com/office/powerpoint/2010/main" val="3184855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2E7F9-2086-4B76-A723-A572B22BF381}"/>
              </a:ext>
            </a:extLst>
          </p:cNvPr>
          <p:cNvSpPr txBox="1"/>
          <p:nvPr/>
        </p:nvSpPr>
        <p:spPr>
          <a:xfrm>
            <a:off x="462641" y="5715"/>
            <a:ext cx="906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IL CERVELLO IN CRESCITA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38EE7-2DC6-4E7E-A5B6-3C6F6EA19B6D}"/>
              </a:ext>
            </a:extLst>
          </p:cNvPr>
          <p:cNvSpPr txBox="1"/>
          <p:nvPr/>
        </p:nvSpPr>
        <p:spPr>
          <a:xfrm>
            <a:off x="428207" y="933004"/>
            <a:ext cx="11512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cervello, nel primo anno di vita, e ancora nel secondo, cresce velocemente e raggiunge una circonferenza quasi da adulto. Ma che cresca non vuol dire ancora abbastanza: cresce e si struttura, cresce e si forma, attiva le comunicazioni … </a:t>
            </a:r>
            <a:r>
              <a:rPr lang="it-IT" sz="2000" b="1" dirty="0"/>
              <a:t>dà un senso alla comunicazione tra le diverse cellule che lo compongono </a:t>
            </a:r>
            <a:r>
              <a:rPr lang="it-IT" sz="2000" dirty="0"/>
              <a:t>(</a:t>
            </a:r>
            <a:r>
              <a:rPr lang="it-IT" sz="2000" i="1" dirty="0">
                <a:solidFill>
                  <a:srgbClr val="0070C0"/>
                </a:solidFill>
              </a:rPr>
              <a:t>CG. p68</a:t>
            </a:r>
            <a:r>
              <a:rPr lang="it-IT" sz="2000" dirty="0"/>
              <a:t>)</a:t>
            </a:r>
          </a:p>
        </p:txBody>
      </p:sp>
      <p:pic>
        <p:nvPicPr>
          <p:cNvPr id="1026" name="Picture 2" descr="young-mozart">
            <a:extLst>
              <a:ext uri="{FF2B5EF4-FFF2-40B4-BE49-F238E27FC236}">
                <a16:creationId xmlns:a16="http://schemas.microsoft.com/office/drawing/2014/main" id="{5417800F-A005-4240-B948-4B2C159F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1" y="2281179"/>
            <a:ext cx="3573221" cy="418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essons in Growth &amp; Maturation: Scammon's Curves — IronManPerformance.org">
            <a:extLst>
              <a:ext uri="{FF2B5EF4-FFF2-40B4-BE49-F238E27FC236}">
                <a16:creationId xmlns:a16="http://schemas.microsoft.com/office/drawing/2014/main" id="{2D29F2E2-40A6-45BE-B434-928880934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70" y="2525232"/>
            <a:ext cx="3946173" cy="428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2C0970C-F584-86F5-C1E7-31CDAC718AA5}"/>
              </a:ext>
            </a:extLst>
          </p:cNvPr>
          <p:cNvCxnSpPr/>
          <p:nvPr/>
        </p:nvCxnSpPr>
        <p:spPr>
          <a:xfrm>
            <a:off x="9165968" y="2338679"/>
            <a:ext cx="0" cy="24938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43ACCC-AA6C-1BE7-F9C4-CD2734F1D3B0}"/>
              </a:ext>
            </a:extLst>
          </p:cNvPr>
          <p:cNvSpPr txBox="1"/>
          <p:nvPr/>
        </p:nvSpPr>
        <p:spPr>
          <a:xfrm>
            <a:off x="9165968" y="2015513"/>
            <a:ext cx="2643819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Cresce in volume: connessioni, non cellule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02B359-9F4F-D90B-9178-4097BD638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0276" y="2234485"/>
            <a:ext cx="3247901" cy="422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2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704BD2-5FA5-4E82-BCC0-10C5BFE4E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3691" cy="1295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6580E0-DEAC-4336-972C-60261819C07B}"/>
              </a:ext>
            </a:extLst>
          </p:cNvPr>
          <p:cNvSpPr txBox="1"/>
          <p:nvPr/>
        </p:nvSpPr>
        <p:spPr>
          <a:xfrm>
            <a:off x="5390236" y="3861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3600" b="1" dirty="0">
                <a:solidFill>
                  <a:srgbClr val="0070C0"/>
                </a:solidFill>
                <a:latin typeface="arial" panose="020B0604020202020204" pitchFamily="34" charset="0"/>
              </a:rPr>
              <a:t>www.natiperleggere.it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9E3B39-2678-4552-AF87-682D3B336C23}"/>
              </a:ext>
            </a:extLst>
          </p:cNvPr>
          <p:cNvSpPr txBox="1"/>
          <p:nvPr/>
        </p:nvSpPr>
        <p:spPr>
          <a:xfrm>
            <a:off x="428123" y="1873468"/>
            <a:ext cx="108777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Progetto nato da</a:t>
            </a:r>
          </a:p>
          <a:p>
            <a:r>
              <a:rPr lang="it-IT" sz="2400" dirty="0"/>
              <a:t>Associazione Culturale Pediatri</a:t>
            </a:r>
          </a:p>
          <a:p>
            <a:r>
              <a:rPr lang="it-IT" sz="2400" dirty="0"/>
              <a:t>Associazione Italiana Biblioteche</a:t>
            </a:r>
          </a:p>
          <a:p>
            <a:endParaRPr lang="it-IT" sz="2400" dirty="0"/>
          </a:p>
          <a:p>
            <a:r>
              <a:rPr lang="it-IT" sz="2400" dirty="0"/>
              <a:t>«</a:t>
            </a:r>
            <a:r>
              <a:rPr lang="it-IT" sz="2400" i="1" dirty="0"/>
              <a:t>C’è lo stare insieme, c’è la musica della parola, c’è il silenzio dell’ascolto, c’è il sogno della storia</a:t>
            </a:r>
            <a:r>
              <a:rPr lang="it-IT" sz="2400" dirty="0"/>
              <a:t>».</a:t>
            </a:r>
          </a:p>
          <a:p>
            <a:endParaRPr lang="it-IT" sz="2400" dirty="0"/>
          </a:p>
          <a:p>
            <a:pPr algn="r"/>
            <a:r>
              <a:rPr lang="it-IT" sz="1600" i="1" dirty="0">
                <a:solidFill>
                  <a:srgbClr val="0070C0"/>
                </a:solidFill>
              </a:rPr>
              <a:t>CG, pp 70-71</a:t>
            </a:r>
          </a:p>
        </p:txBody>
      </p:sp>
    </p:spTree>
    <p:extLst>
      <p:ext uri="{BB962C8B-B14F-4D97-AF65-F5344CB8AC3E}">
        <p14:creationId xmlns:p14="http://schemas.microsoft.com/office/powerpoint/2010/main" val="899732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A6A790D-B878-43A0-A807-5B183CBDF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8486" y="706437"/>
            <a:ext cx="9144000" cy="544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248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833A21-E2D1-49D6-86A1-6DFDF5E66F30}"/>
              </a:ext>
            </a:extLst>
          </p:cNvPr>
          <p:cNvSpPr txBox="1">
            <a:spLocks noChangeArrowheads="1"/>
          </p:cNvSpPr>
          <p:nvPr/>
        </p:nvSpPr>
        <p:spPr>
          <a:xfrm>
            <a:off x="401246" y="227953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4000" b="1" dirty="0" err="1">
                <a:solidFill>
                  <a:srgbClr val="0070C0"/>
                </a:solidFill>
                <a:latin typeface="+mn-lt"/>
              </a:rPr>
              <a:t>Literacy</a:t>
            </a:r>
            <a:endParaRPr lang="it-IT" altLang="en-US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752276C-3546-4556-8FD9-6CB30E6F96F7}"/>
              </a:ext>
            </a:extLst>
          </p:cNvPr>
          <p:cNvSpPr txBox="1">
            <a:spLocks noChangeArrowheads="1"/>
          </p:cNvSpPr>
          <p:nvPr/>
        </p:nvSpPr>
        <p:spPr>
          <a:xfrm>
            <a:off x="2156155" y="2273808"/>
            <a:ext cx="77724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en-US" dirty="0"/>
              <a:t>Competenza alfabetica funzionale o </a:t>
            </a:r>
            <a:r>
              <a:rPr lang="it-IT" altLang="en-US" dirty="0" err="1"/>
              <a:t>letteratismo</a:t>
            </a:r>
            <a:endParaRPr lang="it-IT" altLang="en-US" dirty="0"/>
          </a:p>
          <a:p>
            <a:pPr>
              <a:buFontTx/>
              <a:buNone/>
            </a:pPr>
            <a:endParaRPr lang="it-IT" altLang="en-US" dirty="0"/>
          </a:p>
          <a:p>
            <a:r>
              <a:rPr lang="it-IT" altLang="en-US" dirty="0"/>
              <a:t>Capacità di risolvere problemi di crescente difficoltà che implica la comprensione di testi scritti</a:t>
            </a:r>
          </a:p>
        </p:txBody>
      </p:sp>
    </p:spTree>
    <p:extLst>
      <p:ext uri="{BB962C8B-B14F-4D97-AF65-F5344CB8AC3E}">
        <p14:creationId xmlns:p14="http://schemas.microsoft.com/office/powerpoint/2010/main" val="767637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1A467DA-DB82-4DDE-87B0-CA1B5C07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0387" y="730765"/>
            <a:ext cx="7325601" cy="539647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378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6E964E4-1091-4E67-B14B-5D291E926F08}"/>
              </a:ext>
            </a:extLst>
          </p:cNvPr>
          <p:cNvSpPr txBox="1">
            <a:spLocks noChangeArrowheads="1"/>
          </p:cNvSpPr>
          <p:nvPr/>
        </p:nvSpPr>
        <p:spPr>
          <a:xfrm>
            <a:off x="426465" y="337566"/>
            <a:ext cx="10786479" cy="692289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4000" b="1" dirty="0" err="1">
                <a:solidFill>
                  <a:srgbClr val="0070C0"/>
                </a:solidFill>
                <a:latin typeface="+mn-lt"/>
              </a:rPr>
              <a:t>Perché</a:t>
            </a:r>
            <a:r>
              <a:rPr lang="en-GB" alt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altLang="en-US" sz="4000" b="1" dirty="0" err="1">
                <a:solidFill>
                  <a:srgbClr val="0070C0"/>
                </a:solidFill>
                <a:latin typeface="+mn-lt"/>
              </a:rPr>
              <a:t>investire</a:t>
            </a:r>
            <a:r>
              <a:rPr lang="en-GB" alt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altLang="en-US" sz="4000" b="1" dirty="0" err="1">
                <a:solidFill>
                  <a:srgbClr val="0070C0"/>
                </a:solidFill>
                <a:latin typeface="+mn-lt"/>
              </a:rPr>
              <a:t>nella</a:t>
            </a:r>
            <a:r>
              <a:rPr lang="en-GB" alt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altLang="en-US" sz="4000" b="1" dirty="0" err="1">
                <a:solidFill>
                  <a:srgbClr val="0070C0"/>
                </a:solidFill>
                <a:latin typeface="+mn-lt"/>
              </a:rPr>
              <a:t>promozione</a:t>
            </a:r>
            <a:r>
              <a:rPr lang="en-GB" alt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GB" altLang="en-US" sz="4000" b="1" dirty="0" err="1">
                <a:solidFill>
                  <a:srgbClr val="0070C0"/>
                </a:solidFill>
                <a:latin typeface="+mn-lt"/>
              </a:rPr>
              <a:t>della</a:t>
            </a:r>
            <a:r>
              <a:rPr lang="en-GB" altLang="en-US" sz="4000" b="1" dirty="0">
                <a:solidFill>
                  <a:srgbClr val="0070C0"/>
                </a:solidFill>
                <a:latin typeface="+mn-lt"/>
              </a:rPr>
              <a:t> literacy?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3D4C48-CB25-4BFB-9B89-6136399D1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712" y="1483741"/>
            <a:ext cx="11315699" cy="4751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it-IT" altLang="en-US" dirty="0"/>
              <a:t> L’incapacità di leggere a un livello appropriato alla classe frequentata è il più forte </a:t>
            </a:r>
            <a:r>
              <a:rPr lang="it-IT" altLang="en-US" dirty="0" err="1"/>
              <a:t>predittore</a:t>
            </a:r>
            <a:r>
              <a:rPr lang="it-IT" altLang="en-US" dirty="0"/>
              <a:t> di abbandono scolastico</a:t>
            </a:r>
          </a:p>
          <a:p>
            <a:pPr>
              <a:lnSpc>
                <a:spcPct val="80000"/>
              </a:lnSpc>
            </a:pPr>
            <a:endParaRPr lang="it-IT" altLang="en-US" dirty="0"/>
          </a:p>
          <a:p>
            <a:pPr>
              <a:lnSpc>
                <a:spcPct val="80000"/>
              </a:lnSpc>
            </a:pPr>
            <a:r>
              <a:rPr lang="it-IT" altLang="en-US" dirty="0"/>
              <a:t> La capacità di </a:t>
            </a:r>
            <a:r>
              <a:rPr lang="it-IT" altLang="en-US" dirty="0" err="1"/>
              <a:t>literacy</a:t>
            </a:r>
            <a:r>
              <a:rPr lang="it-IT" altLang="en-US" dirty="0"/>
              <a:t>, soprattutto della componente medio-bassa della società, ha un impatto sulla crescita economica</a:t>
            </a:r>
          </a:p>
          <a:p>
            <a:pPr>
              <a:lnSpc>
                <a:spcPct val="80000"/>
              </a:lnSpc>
            </a:pPr>
            <a:endParaRPr lang="it-IT" altLang="en-US" dirty="0"/>
          </a:p>
          <a:p>
            <a:pPr>
              <a:lnSpc>
                <a:spcPct val="80000"/>
              </a:lnSpc>
            </a:pPr>
            <a:r>
              <a:rPr lang="it-IT" altLang="en-US" dirty="0"/>
              <a:t>Esistono dei periodi favorevoli all’apprendimento che si basano sullo sviluppo delle connessioni cerebrali</a:t>
            </a:r>
          </a:p>
          <a:p>
            <a:pPr>
              <a:lnSpc>
                <a:spcPct val="80000"/>
              </a:lnSpc>
            </a:pPr>
            <a:endParaRPr lang="it-IT" altLang="en-US" dirty="0"/>
          </a:p>
          <a:p>
            <a:pPr>
              <a:lnSpc>
                <a:spcPct val="80000"/>
              </a:lnSpc>
            </a:pPr>
            <a:r>
              <a:rPr lang="it-IT" altLang="en-US" dirty="0"/>
              <a:t>Gli interventi di supporto precoce allo sviluppo del bambino sono più efficaci e sostenibili</a:t>
            </a:r>
          </a:p>
          <a:p>
            <a:pPr>
              <a:lnSpc>
                <a:spcPct val="80000"/>
              </a:lnSpc>
            </a:pP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2514014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>
            <a:extLst>
              <a:ext uri="{FF2B5EF4-FFF2-40B4-BE49-F238E27FC236}">
                <a16:creationId xmlns:a16="http://schemas.microsoft.com/office/drawing/2014/main" id="{400E63D0-B553-4E59-85F3-C97FC7A96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718" y="586348"/>
            <a:ext cx="10145806" cy="5975350"/>
          </a:xfrm>
        </p:spPr>
        <p:txBody>
          <a:bodyPr>
            <a:normAutofit/>
          </a:bodyPr>
          <a:lstStyle/>
          <a:p>
            <a:pPr marL="533400" indent="-533400" algn="just">
              <a:spcBef>
                <a:spcPct val="0"/>
              </a:spcBef>
              <a:buNone/>
            </a:pPr>
            <a:r>
              <a:rPr lang="it-IT" altLang="en-US" sz="3200" dirty="0"/>
              <a:t>Quanto si legge ai bambini in Italia:</a:t>
            </a:r>
          </a:p>
          <a:p>
            <a:pPr marL="533400" indent="-533400" algn="just">
              <a:spcBef>
                <a:spcPct val="0"/>
              </a:spcBef>
              <a:buNone/>
            </a:pPr>
            <a:endParaRPr lang="it-IT" altLang="en-US" sz="3200" dirty="0"/>
          </a:p>
          <a:p>
            <a:pPr marL="533400" indent="-533400">
              <a:spcBef>
                <a:spcPct val="0"/>
              </a:spcBef>
            </a:pPr>
            <a:r>
              <a:rPr lang="en-GB" altLang="en-US" sz="3200" dirty="0" err="1"/>
              <a:t>Genitori</a:t>
            </a:r>
            <a:r>
              <a:rPr lang="en-GB" altLang="en-US" sz="3200" dirty="0"/>
              <a:t> di bambini </a:t>
            </a:r>
            <a:r>
              <a:rPr lang="en-GB" altLang="en-US" sz="3200" dirty="0" err="1"/>
              <a:t>tra</a:t>
            </a:r>
            <a:r>
              <a:rPr lang="en-GB" altLang="en-US" sz="3200" dirty="0"/>
              <a:t> 6 </a:t>
            </a:r>
            <a:r>
              <a:rPr lang="en-GB" altLang="en-US" sz="3200" dirty="0" err="1"/>
              <a:t>mesi</a:t>
            </a:r>
            <a:r>
              <a:rPr lang="en-GB" altLang="en-US" sz="3200" dirty="0"/>
              <a:t> e 6 anni </a:t>
            </a:r>
            <a:r>
              <a:rPr lang="en-GB" altLang="en-US" sz="3200" dirty="0" err="1"/>
              <a:t>intervistati</a:t>
            </a:r>
            <a:r>
              <a:rPr lang="en-GB" altLang="en-US" sz="3200" dirty="0"/>
              <a:t> in 9 </a:t>
            </a:r>
            <a:r>
              <a:rPr lang="en-GB" altLang="en-US" sz="3200" dirty="0" err="1"/>
              <a:t>aree</a:t>
            </a:r>
            <a:r>
              <a:rPr lang="en-GB" altLang="en-US" sz="3200" dirty="0"/>
              <a:t> (5 Sud, 1 Centro, 3 Nord Italia) </a:t>
            </a:r>
          </a:p>
          <a:p>
            <a:pPr marL="533400" indent="-533400">
              <a:spcBef>
                <a:spcPct val="0"/>
              </a:spcBef>
              <a:buNone/>
            </a:pPr>
            <a:r>
              <a:rPr lang="en-GB" altLang="en-US" sz="3200" dirty="0"/>
              <a:t>	</a:t>
            </a:r>
            <a:r>
              <a:rPr lang="en-GB" altLang="en-US" sz="3200" dirty="0" err="1"/>
              <a:t>attitudine</a:t>
            </a:r>
            <a:r>
              <a:rPr lang="en-GB" altLang="en-US" sz="3200" dirty="0"/>
              <a:t> </a:t>
            </a:r>
            <a:r>
              <a:rPr lang="en-GB" altLang="en-US" sz="3200" dirty="0" err="1"/>
              <a:t>alla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lettura</a:t>
            </a:r>
            <a:r>
              <a:rPr lang="en-GB" altLang="en-US" sz="3200" dirty="0"/>
              <a:t> ad </a:t>
            </a:r>
            <a:r>
              <a:rPr lang="en-GB" altLang="en-US" sz="3200" dirty="0" err="1"/>
              <a:t>alta</a:t>
            </a:r>
            <a:r>
              <a:rPr lang="en-GB" altLang="en-US" sz="3200" dirty="0"/>
              <a:t> voce in </a:t>
            </a:r>
            <a:r>
              <a:rPr lang="en-GB" altLang="en-US" sz="3200" dirty="0" err="1"/>
              <a:t>famiglia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presente</a:t>
            </a:r>
            <a:r>
              <a:rPr lang="en-GB" altLang="en-US" sz="3200" dirty="0"/>
              <a:t> </a:t>
            </a:r>
            <a:r>
              <a:rPr lang="en-GB" altLang="en-US" sz="3200" dirty="0" err="1"/>
              <a:t>nel</a:t>
            </a:r>
            <a:r>
              <a:rPr lang="en-GB" altLang="en-US" sz="3200" dirty="0"/>
              <a:t> 20% </a:t>
            </a:r>
            <a:r>
              <a:rPr lang="en-GB" altLang="en-US" sz="3200" dirty="0" err="1"/>
              <a:t>dei</a:t>
            </a:r>
            <a:r>
              <a:rPr lang="en-GB" altLang="en-US" sz="3200" dirty="0"/>
              <a:t> </a:t>
            </a:r>
            <a:r>
              <a:rPr lang="en-GB" altLang="en-US" sz="3200" dirty="0" err="1"/>
              <a:t>casi</a:t>
            </a:r>
            <a:r>
              <a:rPr lang="en-GB" altLang="en-US" sz="3200" dirty="0"/>
              <a:t> (10% Sud, 20% Centro, 30% Nord Italia).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3200" dirty="0"/>
          </a:p>
          <a:p>
            <a:pPr marL="533400" indent="-533400">
              <a:spcBef>
                <a:spcPct val="0"/>
              </a:spcBef>
            </a:pPr>
            <a:r>
              <a:rPr lang="en-GB" altLang="en-US" sz="3200" dirty="0" err="1"/>
              <a:t>Oltre</a:t>
            </a:r>
            <a:r>
              <a:rPr lang="en-GB" altLang="en-US" sz="3200" dirty="0"/>
              <a:t> il 50% </a:t>
            </a:r>
            <a:r>
              <a:rPr lang="en-GB" altLang="en-US" sz="3200" dirty="0" err="1"/>
              <a:t>dei</a:t>
            </a:r>
            <a:r>
              <a:rPr lang="en-GB" altLang="en-US" sz="3200" dirty="0"/>
              <a:t> bambini </a:t>
            </a:r>
            <a:r>
              <a:rPr lang="en-GB" altLang="en-US" sz="3200" dirty="0" err="1"/>
              <a:t>tra</a:t>
            </a:r>
            <a:r>
              <a:rPr lang="en-GB" altLang="en-US" sz="3200" dirty="0"/>
              <a:t> 6-10 anni non </a:t>
            </a:r>
            <a:r>
              <a:rPr lang="en-GB" altLang="en-US" sz="3200" dirty="0" err="1"/>
              <a:t>legge</a:t>
            </a:r>
            <a:r>
              <a:rPr lang="en-GB" altLang="en-US" sz="3200" dirty="0"/>
              <a:t> libri (ISTAT, 1997).</a:t>
            </a:r>
            <a:endParaRPr lang="it-IT" altLang="en-US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3ADE87-1E9E-46CA-A27F-263C48DBE5BE}"/>
              </a:ext>
            </a:extLst>
          </p:cNvPr>
          <p:cNvSpPr txBox="1"/>
          <p:nvPr/>
        </p:nvSpPr>
        <p:spPr>
          <a:xfrm>
            <a:off x="285750" y="2529609"/>
            <a:ext cx="116205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t-IT" sz="2200" dirty="0">
                <a:solidFill>
                  <a:srgbClr val="232323"/>
                </a:solidFill>
              </a:rPr>
              <a:t>Già nei primi mesi, i </a:t>
            </a:r>
            <a:r>
              <a:rPr lang="it-IT" sz="2200" dirty="0" err="1">
                <a:solidFill>
                  <a:srgbClr val="232323"/>
                </a:solidFill>
              </a:rPr>
              <a:t>bambiniseguono</a:t>
            </a:r>
            <a:r>
              <a:rPr lang="it-IT" sz="2200" dirty="0">
                <a:solidFill>
                  <a:srgbClr val="232323"/>
                </a:solidFill>
              </a:rPr>
              <a:t> il suono della voce e rispondono attraverso espressioni facciali e occhi che «si illuminano». Ninne nanne e filastrocche, sia cantate che parlate, comunicano: sono qui, ti sostengo, puoi contare su di me.</a:t>
            </a:r>
          </a:p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Dai </a:t>
            </a:r>
            <a:r>
              <a:rPr lang="it-IT" sz="2200" b="1" i="0" dirty="0">
                <a:solidFill>
                  <a:srgbClr val="232323"/>
                </a:solidFill>
                <a:effectLst/>
              </a:rPr>
              <a:t>tre mesi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: sorriso intenzionale, sguardo e espressioni più comunicative. L’adulto, nominando le varie parti del volto nei libri, aiuta il bambino a riconoscerle e rende la comunicazione piacevole.</a:t>
            </a:r>
          </a:p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Fino ai </a:t>
            </a:r>
            <a:r>
              <a:rPr lang="it-IT" sz="2200" b="1" i="0" dirty="0">
                <a:solidFill>
                  <a:srgbClr val="232323"/>
                </a:solidFill>
                <a:effectLst/>
              </a:rPr>
              <a:t>diciotto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 mesi i libri preferiti riguardano l’esperienza sensoriale del bambino.</a:t>
            </a:r>
            <a:r>
              <a:rPr lang="it-IT" sz="2200" dirty="0">
                <a:solidFill>
                  <a:srgbClr val="232323"/>
                </a:solidFill>
              </a:rPr>
              <a:t> L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a voce</a:t>
            </a:r>
            <a:r>
              <a:rPr lang="it-IT" sz="2200" dirty="0">
                <a:solidFill>
                  <a:srgbClr val="232323"/>
                </a:solidFill>
              </a:rPr>
              <a:t> dell’adulto 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facilita il riconoscimento di elementi conosciuti. Figure preferite: gesti e ambiente familiari, piccoli animali. </a:t>
            </a:r>
          </a:p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Dopo i </a:t>
            </a:r>
            <a:r>
              <a:rPr lang="it-IT" sz="2200" b="1" i="0" dirty="0">
                <a:solidFill>
                  <a:srgbClr val="232323"/>
                </a:solidFill>
                <a:effectLst/>
              </a:rPr>
              <a:t>tre anni 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il bambino può iniziare a comprendere storie più complesse.</a:t>
            </a:r>
            <a:r>
              <a:rPr lang="it-IT" sz="2200" dirty="0">
                <a:solidFill>
                  <a:srgbClr val="232323"/>
                </a:solidFill>
              </a:rPr>
              <a:t> 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Nello stare insieme vicini in un abbraccio per condividere prime letture e immagini nasce l’amore per la lettura.</a:t>
            </a:r>
            <a:endParaRPr lang="it-IT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985D2-8FB7-4F00-957C-0CB09F05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2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03E47D-4CE9-D614-81AC-F0DA607F988B}"/>
              </a:ext>
            </a:extLst>
          </p:cNvPr>
          <p:cNvSpPr txBox="1"/>
          <p:nvPr/>
        </p:nvSpPr>
        <p:spPr>
          <a:xfrm>
            <a:off x="2033257" y="2722611"/>
            <a:ext cx="314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600" b="1" dirty="0">
                <a:solidFill>
                  <a:srgbClr val="0070C0"/>
                </a:solidFill>
              </a:rPr>
              <a:t>0-18</a:t>
            </a:r>
            <a:endParaRPr lang="it-IT" sz="9600" dirty="0"/>
          </a:p>
        </p:txBody>
      </p:sp>
      <p:pic>
        <p:nvPicPr>
          <p:cNvPr id="1026" name="Picture 2" descr="a group of children, boys and girls, age 0-18 years of age, playing and singing with guitar and drums on the seand on the seaside">
            <a:extLst>
              <a:ext uri="{FF2B5EF4-FFF2-40B4-BE49-F238E27FC236}">
                <a16:creationId xmlns:a16="http://schemas.microsoft.com/office/drawing/2014/main" id="{0297CD1B-0E6F-5197-7018-9D0ADE755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41" y="894347"/>
            <a:ext cx="5069305" cy="50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red heart on a black background&#10;&#10;Description automatically generated">
            <a:extLst>
              <a:ext uri="{FF2B5EF4-FFF2-40B4-BE49-F238E27FC236}">
                <a16:creationId xmlns:a16="http://schemas.microsoft.com/office/drawing/2014/main" id="{D5C2D98D-D8C6-280B-7A0A-739941B18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184">
            <a:off x="402149" y="652408"/>
            <a:ext cx="5916167" cy="59161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EAA2AE-BB77-F822-BAFE-31700C5276FC}"/>
              </a:ext>
            </a:extLst>
          </p:cNvPr>
          <p:cNvSpPr/>
          <p:nvPr/>
        </p:nvSpPr>
        <p:spPr>
          <a:xfrm>
            <a:off x="5958541" y="818776"/>
            <a:ext cx="5069305" cy="5144876"/>
          </a:xfrm>
          <a:custGeom>
            <a:avLst/>
            <a:gdLst>
              <a:gd name="connsiteX0" fmla="*/ 0 w 5069305"/>
              <a:gd name="connsiteY0" fmla="*/ 0 h 5144876"/>
              <a:gd name="connsiteX1" fmla="*/ 411177 w 5069305"/>
              <a:gd name="connsiteY1" fmla="*/ 0 h 5144876"/>
              <a:gd name="connsiteX2" fmla="*/ 1075819 w 5069305"/>
              <a:gd name="connsiteY2" fmla="*/ 0 h 5144876"/>
              <a:gd name="connsiteX3" fmla="*/ 1588382 w 5069305"/>
              <a:gd name="connsiteY3" fmla="*/ 0 h 5144876"/>
              <a:gd name="connsiteX4" fmla="*/ 2253024 w 5069305"/>
              <a:gd name="connsiteY4" fmla="*/ 0 h 5144876"/>
              <a:gd name="connsiteX5" fmla="*/ 2866974 w 5069305"/>
              <a:gd name="connsiteY5" fmla="*/ 0 h 5144876"/>
              <a:gd name="connsiteX6" fmla="*/ 3430230 w 5069305"/>
              <a:gd name="connsiteY6" fmla="*/ 0 h 5144876"/>
              <a:gd name="connsiteX7" fmla="*/ 3942793 w 5069305"/>
              <a:gd name="connsiteY7" fmla="*/ 0 h 5144876"/>
              <a:gd name="connsiteX8" fmla="*/ 4404663 w 5069305"/>
              <a:gd name="connsiteY8" fmla="*/ 0 h 5144876"/>
              <a:gd name="connsiteX9" fmla="*/ 5069305 w 5069305"/>
              <a:gd name="connsiteY9" fmla="*/ 0 h 5144876"/>
              <a:gd name="connsiteX10" fmla="*/ 5069305 w 5069305"/>
              <a:gd name="connsiteY10" fmla="*/ 623102 h 5144876"/>
              <a:gd name="connsiteX11" fmla="*/ 5069305 w 5069305"/>
              <a:gd name="connsiteY11" fmla="*/ 1143306 h 5144876"/>
              <a:gd name="connsiteX12" fmla="*/ 5069305 w 5069305"/>
              <a:gd name="connsiteY12" fmla="*/ 1560612 h 5144876"/>
              <a:gd name="connsiteX13" fmla="*/ 5069305 w 5069305"/>
              <a:gd name="connsiteY13" fmla="*/ 2183714 h 5144876"/>
              <a:gd name="connsiteX14" fmla="*/ 5069305 w 5069305"/>
              <a:gd name="connsiteY14" fmla="*/ 2755367 h 5144876"/>
              <a:gd name="connsiteX15" fmla="*/ 5069305 w 5069305"/>
              <a:gd name="connsiteY15" fmla="*/ 3275571 h 5144876"/>
              <a:gd name="connsiteX16" fmla="*/ 5069305 w 5069305"/>
              <a:gd name="connsiteY16" fmla="*/ 3744326 h 5144876"/>
              <a:gd name="connsiteX17" fmla="*/ 5069305 w 5069305"/>
              <a:gd name="connsiteY17" fmla="*/ 4418877 h 5144876"/>
              <a:gd name="connsiteX18" fmla="*/ 5069305 w 5069305"/>
              <a:gd name="connsiteY18" fmla="*/ 5144876 h 5144876"/>
              <a:gd name="connsiteX19" fmla="*/ 4556742 w 5069305"/>
              <a:gd name="connsiteY19" fmla="*/ 5144876 h 5144876"/>
              <a:gd name="connsiteX20" fmla="*/ 4094872 w 5069305"/>
              <a:gd name="connsiteY20" fmla="*/ 5144876 h 5144876"/>
              <a:gd name="connsiteX21" fmla="*/ 3430230 w 5069305"/>
              <a:gd name="connsiteY21" fmla="*/ 5144876 h 5144876"/>
              <a:gd name="connsiteX22" fmla="*/ 2866974 w 5069305"/>
              <a:gd name="connsiteY22" fmla="*/ 5144876 h 5144876"/>
              <a:gd name="connsiteX23" fmla="*/ 2405104 w 5069305"/>
              <a:gd name="connsiteY23" fmla="*/ 5144876 h 5144876"/>
              <a:gd name="connsiteX24" fmla="*/ 1892541 w 5069305"/>
              <a:gd name="connsiteY24" fmla="*/ 5144876 h 5144876"/>
              <a:gd name="connsiteX25" fmla="*/ 1481364 w 5069305"/>
              <a:gd name="connsiteY25" fmla="*/ 5144876 h 5144876"/>
              <a:gd name="connsiteX26" fmla="*/ 968801 w 5069305"/>
              <a:gd name="connsiteY26" fmla="*/ 5144876 h 5144876"/>
              <a:gd name="connsiteX27" fmla="*/ 0 w 5069305"/>
              <a:gd name="connsiteY27" fmla="*/ 5144876 h 5144876"/>
              <a:gd name="connsiteX28" fmla="*/ 0 w 5069305"/>
              <a:gd name="connsiteY28" fmla="*/ 4727569 h 5144876"/>
              <a:gd name="connsiteX29" fmla="*/ 0 w 5069305"/>
              <a:gd name="connsiteY29" fmla="*/ 4310263 h 5144876"/>
              <a:gd name="connsiteX30" fmla="*/ 0 w 5069305"/>
              <a:gd name="connsiteY30" fmla="*/ 3892956 h 5144876"/>
              <a:gd name="connsiteX31" fmla="*/ 0 w 5069305"/>
              <a:gd name="connsiteY31" fmla="*/ 3269855 h 5144876"/>
              <a:gd name="connsiteX32" fmla="*/ 0 w 5069305"/>
              <a:gd name="connsiteY32" fmla="*/ 2646753 h 5144876"/>
              <a:gd name="connsiteX33" fmla="*/ 0 w 5069305"/>
              <a:gd name="connsiteY33" fmla="*/ 1972202 h 5144876"/>
              <a:gd name="connsiteX34" fmla="*/ 0 w 5069305"/>
              <a:gd name="connsiteY34" fmla="*/ 1349101 h 5144876"/>
              <a:gd name="connsiteX35" fmla="*/ 0 w 5069305"/>
              <a:gd name="connsiteY35" fmla="*/ 880345 h 5144876"/>
              <a:gd name="connsiteX36" fmla="*/ 0 w 5069305"/>
              <a:gd name="connsiteY36" fmla="*/ 0 h 514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069305" h="5144876" extrusionOk="0">
                <a:moveTo>
                  <a:pt x="0" y="0"/>
                </a:moveTo>
                <a:cubicBezTo>
                  <a:pt x="200081" y="-13829"/>
                  <a:pt x="311633" y="33780"/>
                  <a:pt x="411177" y="0"/>
                </a:cubicBezTo>
                <a:cubicBezTo>
                  <a:pt x="510721" y="-33780"/>
                  <a:pt x="919426" y="68744"/>
                  <a:pt x="1075819" y="0"/>
                </a:cubicBezTo>
                <a:cubicBezTo>
                  <a:pt x="1232212" y="-68744"/>
                  <a:pt x="1464049" y="29054"/>
                  <a:pt x="1588382" y="0"/>
                </a:cubicBezTo>
                <a:cubicBezTo>
                  <a:pt x="1712715" y="-29054"/>
                  <a:pt x="1964206" y="67160"/>
                  <a:pt x="2253024" y="0"/>
                </a:cubicBezTo>
                <a:cubicBezTo>
                  <a:pt x="2541842" y="-67160"/>
                  <a:pt x="2615118" y="32056"/>
                  <a:pt x="2866974" y="0"/>
                </a:cubicBezTo>
                <a:cubicBezTo>
                  <a:pt x="3118830" y="-32056"/>
                  <a:pt x="3298358" y="63606"/>
                  <a:pt x="3430230" y="0"/>
                </a:cubicBezTo>
                <a:cubicBezTo>
                  <a:pt x="3562102" y="-63606"/>
                  <a:pt x="3687818" y="50830"/>
                  <a:pt x="3942793" y="0"/>
                </a:cubicBezTo>
                <a:cubicBezTo>
                  <a:pt x="4197768" y="-50830"/>
                  <a:pt x="4236855" y="9666"/>
                  <a:pt x="4404663" y="0"/>
                </a:cubicBezTo>
                <a:cubicBezTo>
                  <a:pt x="4572471" y="-9666"/>
                  <a:pt x="4791848" y="26252"/>
                  <a:pt x="5069305" y="0"/>
                </a:cubicBezTo>
                <a:cubicBezTo>
                  <a:pt x="5082252" y="301146"/>
                  <a:pt x="5017741" y="489275"/>
                  <a:pt x="5069305" y="623102"/>
                </a:cubicBezTo>
                <a:cubicBezTo>
                  <a:pt x="5120869" y="756929"/>
                  <a:pt x="5026993" y="1011504"/>
                  <a:pt x="5069305" y="1143306"/>
                </a:cubicBezTo>
                <a:cubicBezTo>
                  <a:pt x="5111617" y="1275108"/>
                  <a:pt x="5049120" y="1420571"/>
                  <a:pt x="5069305" y="1560612"/>
                </a:cubicBezTo>
                <a:cubicBezTo>
                  <a:pt x="5089490" y="1700653"/>
                  <a:pt x="5024325" y="1931324"/>
                  <a:pt x="5069305" y="2183714"/>
                </a:cubicBezTo>
                <a:cubicBezTo>
                  <a:pt x="5114285" y="2436104"/>
                  <a:pt x="5033049" y="2609534"/>
                  <a:pt x="5069305" y="2755367"/>
                </a:cubicBezTo>
                <a:cubicBezTo>
                  <a:pt x="5105561" y="2901200"/>
                  <a:pt x="5067842" y="3138217"/>
                  <a:pt x="5069305" y="3275571"/>
                </a:cubicBezTo>
                <a:cubicBezTo>
                  <a:pt x="5070768" y="3412925"/>
                  <a:pt x="5041836" y="3564261"/>
                  <a:pt x="5069305" y="3744326"/>
                </a:cubicBezTo>
                <a:cubicBezTo>
                  <a:pt x="5096774" y="3924392"/>
                  <a:pt x="5043826" y="4257020"/>
                  <a:pt x="5069305" y="4418877"/>
                </a:cubicBezTo>
                <a:cubicBezTo>
                  <a:pt x="5094784" y="4580734"/>
                  <a:pt x="4995504" y="4943382"/>
                  <a:pt x="5069305" y="5144876"/>
                </a:cubicBezTo>
                <a:cubicBezTo>
                  <a:pt x="4954938" y="5152054"/>
                  <a:pt x="4693000" y="5107641"/>
                  <a:pt x="4556742" y="5144876"/>
                </a:cubicBezTo>
                <a:cubicBezTo>
                  <a:pt x="4420484" y="5182111"/>
                  <a:pt x="4253581" y="5122184"/>
                  <a:pt x="4094872" y="5144876"/>
                </a:cubicBezTo>
                <a:cubicBezTo>
                  <a:pt x="3936163" y="5167568"/>
                  <a:pt x="3622279" y="5141548"/>
                  <a:pt x="3430230" y="5144876"/>
                </a:cubicBezTo>
                <a:cubicBezTo>
                  <a:pt x="3238181" y="5148204"/>
                  <a:pt x="3051343" y="5098875"/>
                  <a:pt x="2866974" y="5144876"/>
                </a:cubicBezTo>
                <a:cubicBezTo>
                  <a:pt x="2682605" y="5190877"/>
                  <a:pt x="2613741" y="5114359"/>
                  <a:pt x="2405104" y="5144876"/>
                </a:cubicBezTo>
                <a:cubicBezTo>
                  <a:pt x="2196467" y="5175393"/>
                  <a:pt x="2050188" y="5112048"/>
                  <a:pt x="1892541" y="5144876"/>
                </a:cubicBezTo>
                <a:cubicBezTo>
                  <a:pt x="1734894" y="5177704"/>
                  <a:pt x="1622511" y="5141559"/>
                  <a:pt x="1481364" y="5144876"/>
                </a:cubicBezTo>
                <a:cubicBezTo>
                  <a:pt x="1340217" y="5148193"/>
                  <a:pt x="1104149" y="5133802"/>
                  <a:pt x="968801" y="5144876"/>
                </a:cubicBezTo>
                <a:cubicBezTo>
                  <a:pt x="833453" y="5155950"/>
                  <a:pt x="343196" y="5080872"/>
                  <a:pt x="0" y="5144876"/>
                </a:cubicBezTo>
                <a:cubicBezTo>
                  <a:pt x="-48493" y="4945519"/>
                  <a:pt x="41051" y="4919696"/>
                  <a:pt x="0" y="4727569"/>
                </a:cubicBezTo>
                <a:cubicBezTo>
                  <a:pt x="-41051" y="4535442"/>
                  <a:pt x="20368" y="4447484"/>
                  <a:pt x="0" y="4310263"/>
                </a:cubicBezTo>
                <a:cubicBezTo>
                  <a:pt x="-20368" y="4173042"/>
                  <a:pt x="26923" y="4085978"/>
                  <a:pt x="0" y="3892956"/>
                </a:cubicBezTo>
                <a:cubicBezTo>
                  <a:pt x="-26923" y="3699934"/>
                  <a:pt x="5507" y="3404433"/>
                  <a:pt x="0" y="3269855"/>
                </a:cubicBezTo>
                <a:cubicBezTo>
                  <a:pt x="-5507" y="3135277"/>
                  <a:pt x="62549" y="2834692"/>
                  <a:pt x="0" y="2646753"/>
                </a:cubicBezTo>
                <a:cubicBezTo>
                  <a:pt x="-62549" y="2458814"/>
                  <a:pt x="68792" y="2199472"/>
                  <a:pt x="0" y="1972202"/>
                </a:cubicBezTo>
                <a:cubicBezTo>
                  <a:pt x="-68792" y="1744932"/>
                  <a:pt x="20929" y="1563728"/>
                  <a:pt x="0" y="1349101"/>
                </a:cubicBezTo>
                <a:cubicBezTo>
                  <a:pt x="-20929" y="1134474"/>
                  <a:pt x="6469" y="1087440"/>
                  <a:pt x="0" y="880345"/>
                </a:cubicBezTo>
                <a:cubicBezTo>
                  <a:pt x="-6469" y="673250"/>
                  <a:pt x="30935" y="423820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084410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472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948B3-E559-4C90-98E9-AA9D09E3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29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8C7C27-94B8-485C-BCF1-7B257CBF8F1E}"/>
              </a:ext>
            </a:extLst>
          </p:cNvPr>
          <p:cNvSpPr txBox="1"/>
          <p:nvPr/>
        </p:nvSpPr>
        <p:spPr>
          <a:xfrm>
            <a:off x="228600" y="2585357"/>
            <a:ext cx="116205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La lettura rafforza la </a:t>
            </a:r>
            <a:r>
              <a:rPr lang="it-IT" sz="2200" b="1" i="0" dirty="0">
                <a:solidFill>
                  <a:srgbClr val="232323"/>
                </a:solidFill>
                <a:effectLst/>
              </a:rPr>
              <a:t>relazione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 tra l’adulto e il bambino e facilita un processo di conoscenza reciproca.</a:t>
            </a:r>
          </a:p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Il processo di attaccamento: madre “base sicura” per esplorare un mondo fatto di percezioni tattili, visive, olfattive e uditive. </a:t>
            </a:r>
          </a:p>
          <a:p>
            <a:pPr algn="l">
              <a:spcBef>
                <a:spcPts val="1200"/>
              </a:spcBef>
            </a:pPr>
            <a:endParaRPr lang="it-IT" sz="2200" b="0" i="0" dirty="0">
              <a:solidFill>
                <a:srgbClr val="232323"/>
              </a:solidFill>
              <a:effectLst/>
            </a:endParaRPr>
          </a:p>
          <a:p>
            <a:pPr algn="l">
              <a:spcBef>
                <a:spcPts val="1200"/>
              </a:spcBef>
            </a:pPr>
            <a:r>
              <a:rPr lang="it-IT" sz="2200" dirty="0">
                <a:solidFill>
                  <a:srgbClr val="232323"/>
                </a:solidFill>
              </a:rPr>
              <a:t>C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ondividere un libro, leggere ad alta voce è più importante che comunicare informazioni al proprio figlio.</a:t>
            </a:r>
          </a:p>
          <a:p>
            <a:pPr>
              <a:spcBef>
                <a:spcPts val="1200"/>
              </a:spcBef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795762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621450-C452-4B4D-A5E1-252330044C87}"/>
              </a:ext>
            </a:extLst>
          </p:cNvPr>
          <p:cNvSpPr txBox="1"/>
          <p:nvPr/>
        </p:nvSpPr>
        <p:spPr>
          <a:xfrm>
            <a:off x="214993" y="2573815"/>
            <a:ext cx="117620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La risposta del bambino ha effetto sul genitore: circolo virtuoso di attenzione, comprensione, sintonia. </a:t>
            </a:r>
          </a:p>
          <a:p>
            <a:pPr algn="l">
              <a:spcBef>
                <a:spcPts val="1200"/>
              </a:spcBef>
            </a:pPr>
            <a:r>
              <a:rPr lang="it-IT" sz="2200" dirty="0">
                <a:solidFill>
                  <a:srgbClr val="232323"/>
                </a:solidFill>
              </a:rPr>
              <a:t>A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ttraverso la lettura il bambino inizia a creare un suo immaginario, a fare collegamenti tra libri e realtà e a imparare le sequenze degli eventi. In questo modo inizia a </a:t>
            </a:r>
            <a:r>
              <a:rPr lang="it-IT" sz="2200" b="1" i="0" dirty="0">
                <a:solidFill>
                  <a:srgbClr val="232323"/>
                </a:solidFill>
                <a:effectLst/>
              </a:rPr>
              <a:t>mettere ordine nel proprio vissuto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.</a:t>
            </a:r>
          </a:p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Le storie lette diventano materiale di un patrimonio familiare condiviso cui </a:t>
            </a:r>
            <a:r>
              <a:rPr lang="it-IT" sz="2200" dirty="0">
                <a:solidFill>
                  <a:srgbClr val="232323"/>
                </a:solidFill>
              </a:rPr>
              <a:t>fare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 riferimento in varie occasioni di vita.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068FD-F170-4509-BFD1-F35191E2D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9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E9082-2C3D-4517-8E66-9184F52F3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712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19729B-F562-47D9-8531-73910015FA9C}"/>
              </a:ext>
            </a:extLst>
          </p:cNvPr>
          <p:cNvSpPr txBox="1"/>
          <p:nvPr/>
        </p:nvSpPr>
        <p:spPr>
          <a:xfrm>
            <a:off x="272143" y="2650671"/>
            <a:ext cx="112122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Facilitati per imparare a leggere e scrivere</a:t>
            </a:r>
          </a:p>
          <a:p>
            <a:pPr algn="l">
              <a:spcBef>
                <a:spcPts val="1200"/>
              </a:spcBef>
            </a:pPr>
            <a:r>
              <a:rPr lang="it-IT" sz="2200" dirty="0">
                <a:solidFill>
                  <a:srgbClr val="232323"/>
                </a:solidFill>
              </a:rPr>
              <a:t>P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iù confidenza con la lettura, maggiore ricchezza nel linguaggio, maggiore capacità di mantenere l’attenzione e la concentrazione. Questo li renderà </a:t>
            </a:r>
            <a:r>
              <a:rPr lang="it-IT" sz="2200" b="1" i="0" dirty="0">
                <a:solidFill>
                  <a:srgbClr val="232323"/>
                </a:solidFill>
                <a:effectLst/>
              </a:rPr>
              <a:t>più sicuri e partecipi ai processi di apprendimento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1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B6302-B6EB-42EB-AB68-64ECC6904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41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4828B3-1FFF-4D8C-8202-43260F351FEA}"/>
              </a:ext>
            </a:extLst>
          </p:cNvPr>
          <p:cNvSpPr txBox="1"/>
          <p:nvPr/>
        </p:nvSpPr>
        <p:spPr>
          <a:xfrm>
            <a:off x="310243" y="2552700"/>
            <a:ext cx="11217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Rilassamento del bambino quando si utilizzano storie che rasserenano e si concludono con limpidezza. Predisporre l’ambiente in maniera da favorire il riposo è una delle prime cose da fare. Se il bambino preferisce scegliere il libro da solo è bene accontentarlo. </a:t>
            </a:r>
          </a:p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Spesso il bambino ha bisogno di conoscere bene la storia per rilassarsi perché non attua uno sforzo cognitivo.</a:t>
            </a:r>
          </a:p>
        </p:txBody>
      </p:sp>
    </p:spTree>
    <p:extLst>
      <p:ext uri="{BB962C8B-B14F-4D97-AF65-F5344CB8AC3E}">
        <p14:creationId xmlns:p14="http://schemas.microsoft.com/office/powerpoint/2010/main" val="3486401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BAFA4-26E4-4109-B47B-DE20D08CDA2C}"/>
              </a:ext>
            </a:extLst>
          </p:cNvPr>
          <p:cNvSpPr txBox="1"/>
          <p:nvPr/>
        </p:nvSpPr>
        <p:spPr>
          <a:xfrm>
            <a:off x="146957" y="2247901"/>
            <a:ext cx="117892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Tenete in mano il libro in modo che il vostro bambino possa vedere le pagine chiaramente. Non abbiate fretta di girare le pagine: ascoltate cosa non dice</a:t>
            </a:r>
            <a:r>
              <a:rPr lang="it-IT" sz="2200" dirty="0">
                <a:solidFill>
                  <a:srgbClr val="232323"/>
                </a:solidFill>
              </a:rPr>
              <a:t>.</a:t>
            </a:r>
          </a:p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Soffermatevi sulle immagini del libro per raccontare la storia, non usate solo le parole. Indicate voi le figure; se invece le indica il vostro bambino, fatevi raccontare cosa vede.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19358-2686-4F59-87E0-40E448A00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104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58443-EC73-4A92-AB68-AF47515A566D}"/>
              </a:ext>
            </a:extLst>
          </p:cNvPr>
          <p:cNvSpPr txBox="1"/>
          <p:nvPr/>
        </p:nvSpPr>
        <p:spPr>
          <a:xfrm>
            <a:off x="146957" y="3992119"/>
            <a:ext cx="11468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it-IT" sz="2200" b="0" i="0" dirty="0">
                <a:solidFill>
                  <a:srgbClr val="232323"/>
                </a:solidFill>
                <a:effectLst/>
              </a:rPr>
              <a:t>Quando la lettura sarà diventata parte della vita dei vostri bambini, leggerete per lo più a richiesta. Lo stesso libro magari. Ma non smettete di proporre altre letture, anche se vi dirà di no.</a:t>
            </a:r>
          </a:p>
        </p:txBody>
      </p:sp>
    </p:spTree>
    <p:extLst>
      <p:ext uri="{BB962C8B-B14F-4D97-AF65-F5344CB8AC3E}">
        <p14:creationId xmlns:p14="http://schemas.microsoft.com/office/powerpoint/2010/main" val="3489923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3EFB1-9F91-46A4-86E4-FA32E44A2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96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D8C73-CDF4-4E13-A1B2-15886A6FFC1A}"/>
              </a:ext>
            </a:extLst>
          </p:cNvPr>
          <p:cNvSpPr txBox="1"/>
          <p:nvPr/>
        </p:nvSpPr>
        <p:spPr>
          <a:xfrm>
            <a:off x="168729" y="2634343"/>
            <a:ext cx="115932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dirty="0">
                <a:solidFill>
                  <a:srgbClr val="232323"/>
                </a:solidFill>
              </a:rPr>
              <a:t>V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iaggiare in altri mondi proponendo contenuti, storie, immagini che sollecitano la curiosità del bambino.</a:t>
            </a:r>
          </a:p>
          <a:p>
            <a:pPr algn="l"/>
            <a:r>
              <a:rPr lang="it-IT" sz="2200" dirty="0">
                <a:solidFill>
                  <a:srgbClr val="232323"/>
                </a:solidFill>
              </a:rPr>
              <a:t>-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 fiction (narrativa, fiabe, favole) </a:t>
            </a:r>
          </a:p>
          <a:p>
            <a:pPr algn="l"/>
            <a:r>
              <a:rPr lang="it-IT" sz="2200" dirty="0">
                <a:solidFill>
                  <a:srgbClr val="232323"/>
                </a:solidFill>
              </a:rPr>
              <a:t>-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 non fiction (libri di divulgazione storica, artistica, scientifica). </a:t>
            </a:r>
          </a:p>
          <a:p>
            <a:pPr algn="l"/>
            <a:r>
              <a:rPr lang="it-IT" sz="2200" b="0" i="0" dirty="0">
                <a:solidFill>
                  <a:srgbClr val="232323"/>
                </a:solidFill>
                <a:effectLst/>
              </a:rPr>
              <a:t>In generale i libri dovrebbero sollecitare curiosità, domande, dovrebbero creare dubbi e aprire un dialogo.</a:t>
            </a:r>
          </a:p>
        </p:txBody>
      </p:sp>
    </p:spTree>
    <p:extLst>
      <p:ext uri="{BB962C8B-B14F-4D97-AF65-F5344CB8AC3E}">
        <p14:creationId xmlns:p14="http://schemas.microsoft.com/office/powerpoint/2010/main" val="19582344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1879A1-4A81-4C7B-8A89-54367E36A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80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8B9A5C-4C9C-4EC6-B0FB-EB0E4E0C3500}"/>
              </a:ext>
            </a:extLst>
          </p:cNvPr>
          <p:cNvSpPr txBox="1"/>
          <p:nvPr/>
        </p:nvSpPr>
        <p:spPr>
          <a:xfrm>
            <a:off x="272143" y="2906486"/>
            <a:ext cx="112612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b="0" i="0" dirty="0">
                <a:solidFill>
                  <a:srgbClr val="232323"/>
                </a:solidFill>
                <a:effectLst/>
              </a:rPr>
              <a:t>Le illustrazioni e la storia rappresentano le componenti fondamentali nei libri, specialmente negli albi illustrati: livelli di tipo cognitivo ed estetico.</a:t>
            </a:r>
          </a:p>
          <a:p>
            <a:pPr algn="l"/>
            <a:br>
              <a:rPr lang="it-IT" sz="2200" b="0" i="0" dirty="0">
                <a:solidFill>
                  <a:srgbClr val="232323"/>
                </a:solidFill>
                <a:effectLst/>
              </a:rPr>
            </a:br>
            <a:r>
              <a:rPr lang="it-IT" sz="2200" b="0" i="0" dirty="0">
                <a:solidFill>
                  <a:srgbClr val="232323"/>
                </a:solidFill>
                <a:effectLst/>
              </a:rPr>
              <a:t>Le immagini stimolano i bambini e forniscono una lettura parallela rispetto al testo scritto e un ricordo complementare. 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4872498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B8040-6497-4D67-8E20-1F581E5F5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77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A70F70-D4F6-4CCE-992A-30F70C0179A0}"/>
              </a:ext>
            </a:extLst>
          </p:cNvPr>
          <p:cNvSpPr txBox="1"/>
          <p:nvPr/>
        </p:nvSpPr>
        <p:spPr>
          <a:xfrm>
            <a:off x="277586" y="2667000"/>
            <a:ext cx="114245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200" b="0" i="0" dirty="0">
                <a:solidFill>
                  <a:srgbClr val="232323"/>
                </a:solidFill>
                <a:effectLst/>
              </a:rPr>
              <a:t>Le domande che arricchiscono la vita quando il bambino è molto piccolo sono quelle che mettono in relazione la storia letta con le sue conoscenze e sono molto semplici </a:t>
            </a:r>
            <a:r>
              <a:rPr lang="it-IT" sz="2200" b="0" i="0" dirty="0" err="1">
                <a:solidFill>
                  <a:srgbClr val="232323"/>
                </a:solidFill>
                <a:effectLst/>
              </a:rPr>
              <a:t>come“dov’è</a:t>
            </a:r>
            <a:r>
              <a:rPr lang="it-IT" sz="2200" b="0" i="0" dirty="0">
                <a:solidFill>
                  <a:srgbClr val="232323"/>
                </a:solidFill>
                <a:effectLst/>
              </a:rPr>
              <a:t>? cos’è?”. Dai tre anni le domande possono permettere al bambino una risposta più complessa come “cosa sta succedendo?” “tu cosa avresti fatto?”.</a:t>
            </a:r>
          </a:p>
        </p:txBody>
      </p:sp>
    </p:spTree>
    <p:extLst>
      <p:ext uri="{BB962C8B-B14F-4D97-AF65-F5344CB8AC3E}">
        <p14:creationId xmlns:p14="http://schemas.microsoft.com/office/powerpoint/2010/main" val="3024801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1D8EDFAF-7A5B-4030-AC3D-CD4480F87A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381" y="549276"/>
            <a:ext cx="11152909" cy="568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altLang="en-US" sz="2800" dirty="0">
                <a:latin typeface="Arial" panose="020B0604020202020204" pitchFamily="34" charset="0"/>
              </a:rPr>
              <a:t>2 trial ROR su famiglie di basso reddito con bambini &lt;7 mesi e tra 2-5 anni </a:t>
            </a:r>
            <a:r>
              <a:rPr lang="it-IT" altLang="en-US" sz="2000" dirty="0">
                <a:latin typeface="Arial" panose="020B0604020202020204" pitchFamily="34" charset="0"/>
              </a:rPr>
              <a:t>(High 2000, </a:t>
            </a:r>
            <a:r>
              <a:rPr lang="it-IT" altLang="en-US" sz="2000" dirty="0" err="1">
                <a:latin typeface="Arial" panose="020B0604020202020204" pitchFamily="34" charset="0"/>
              </a:rPr>
              <a:t>Mendelsson</a:t>
            </a:r>
            <a:r>
              <a:rPr lang="it-IT" altLang="en-US" sz="2000" dirty="0">
                <a:latin typeface="Arial" panose="020B0604020202020204" pitchFamily="34" charset="0"/>
              </a:rPr>
              <a:t> 2001) </a:t>
            </a:r>
            <a:br>
              <a:rPr lang="it-IT" altLang="en-US" sz="2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 </a:t>
            </a:r>
            <a:br>
              <a:rPr lang="it-IT" altLang="en-US" sz="2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Intervento: dono di  libri, indicazioni su come leggere, spiegazione sui vantaggi del leggere vs nessun intervento</a:t>
            </a:r>
            <a:br>
              <a:rPr lang="it-IT" altLang="en-US" sz="2800" dirty="0">
                <a:latin typeface="Arial" panose="020B0604020202020204" pitchFamily="34" charset="0"/>
              </a:rPr>
            </a:br>
            <a:br>
              <a:rPr lang="it-IT" altLang="en-US" sz="2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Miglioramento nel linguaggio ricettivo ed espressivo anche per parole non contenute nei libri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2F775F0-48BD-441E-AAAA-867C48C8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400" y="1258226"/>
            <a:ext cx="11028218" cy="44640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altLang="en-US" dirty="0" err="1">
                <a:cs typeface="Arial" panose="020B0604020202020204" pitchFamily="34" charset="0"/>
              </a:rPr>
              <a:t>Gli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operatori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sanitari</a:t>
            </a:r>
            <a:r>
              <a:rPr lang="en-US" altLang="en-US" dirty="0">
                <a:cs typeface="Arial" panose="020B0604020202020204" pitchFamily="34" charset="0"/>
              </a:rPr>
              <a:t> e </a:t>
            </a:r>
            <a:r>
              <a:rPr lang="en-US" altLang="en-US" dirty="0" err="1">
                <a:cs typeface="Arial" panose="020B0604020202020204" pitchFamily="34" charset="0"/>
              </a:rPr>
              <a:t>gli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educatori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possono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avere</a:t>
            </a:r>
            <a:r>
              <a:rPr lang="en-US" altLang="en-US" dirty="0">
                <a:cs typeface="Arial" panose="020B0604020202020204" pitchFamily="34" charset="0"/>
              </a:rPr>
              <a:t> un </a:t>
            </a:r>
            <a:r>
              <a:rPr lang="en-US" altLang="en-US" dirty="0" err="1">
                <a:cs typeface="Arial" panose="020B0604020202020204" pitchFamily="34" charset="0"/>
              </a:rPr>
              <a:t>ruolo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importante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nella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promozione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della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lettura</a:t>
            </a:r>
            <a:r>
              <a:rPr lang="en-US" altLang="en-US" dirty="0">
                <a:cs typeface="Arial" panose="020B0604020202020204" pitchFamily="34" charset="0"/>
              </a:rPr>
              <a:t> ad </a:t>
            </a:r>
            <a:r>
              <a:rPr lang="en-US" altLang="en-US" dirty="0" err="1">
                <a:cs typeface="Arial" panose="020B0604020202020204" pitchFamily="34" charset="0"/>
              </a:rPr>
              <a:t>alta</a:t>
            </a:r>
            <a:r>
              <a:rPr lang="en-US" altLang="en-US" dirty="0">
                <a:cs typeface="Arial" panose="020B0604020202020204" pitchFamily="34" charset="0"/>
              </a:rPr>
              <a:t> voce</a:t>
            </a:r>
            <a:r>
              <a:rPr lang="it-IT" altLang="en-US" dirty="0">
                <a:cs typeface="Arial" panose="020B0604020202020204" pitchFamily="34" charset="0"/>
              </a:rPr>
              <a:t> </a:t>
            </a:r>
            <a:r>
              <a:rPr lang="it-IT" altLang="en-US" dirty="0">
                <a:cs typeface="Arial" panose="020B0604020202020204" pitchFamily="34" charset="0"/>
                <a:sym typeface="Wingdings" panose="05000000000000000000" pitchFamily="2" charset="2"/>
              </a:rPr>
              <a:t>attraverso  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altLang="en-US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it-IT" altLang="en-US" dirty="0">
                <a:cs typeface="Arial" panose="020B0604020202020204" pitchFamily="34" charset="0"/>
              </a:rPr>
              <a:t>- consiglio e informazioni ai genitori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altLang="en-US" dirty="0"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it-IT" altLang="en-US" dirty="0">
                <a:cs typeface="Arial" panose="020B0604020202020204" pitchFamily="34" charset="0"/>
              </a:rPr>
              <a:t>- consegna libro</a:t>
            </a:r>
            <a:endParaRPr lang="it-IT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BB9F97-575C-4C7E-94E8-501146EDDAC5}"/>
              </a:ext>
            </a:extLst>
          </p:cNvPr>
          <p:cNvSpPr txBox="1"/>
          <p:nvPr/>
        </p:nvSpPr>
        <p:spPr>
          <a:xfrm>
            <a:off x="731490" y="1633536"/>
            <a:ext cx="59027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Dalla vita intra-uterina alla post-natale</a:t>
            </a:r>
          </a:p>
          <a:p>
            <a:r>
              <a:rPr lang="it-IT" sz="2400" dirty="0"/>
              <a:t>Allo svezzamento</a:t>
            </a:r>
          </a:p>
          <a:p>
            <a:r>
              <a:rPr lang="it-IT" sz="2400" dirty="0"/>
              <a:t>Dal linguaggio preverbale a quello verbale</a:t>
            </a:r>
          </a:p>
          <a:p>
            <a:r>
              <a:rPr lang="it-IT" sz="2400" dirty="0"/>
              <a:t>Alla posizione eretta</a:t>
            </a:r>
          </a:p>
          <a:p>
            <a:r>
              <a:rPr lang="it-IT" sz="2400" dirty="0"/>
              <a:t>All’ io e mio</a:t>
            </a:r>
          </a:p>
          <a:p>
            <a:r>
              <a:rPr lang="it-IT" sz="2400" dirty="0"/>
              <a:t>Alla capacità di immedesimarsi in un altro</a:t>
            </a:r>
          </a:p>
          <a:p>
            <a:r>
              <a:rPr lang="it-IT" sz="2400" dirty="0"/>
              <a:t>Al sociale</a:t>
            </a:r>
          </a:p>
          <a:p>
            <a:r>
              <a:rPr lang="it-IT" sz="2400" dirty="0"/>
              <a:t>Alla pubertà e «secondo svezzamento»</a:t>
            </a:r>
          </a:p>
          <a:p>
            <a:r>
              <a:rPr lang="it-IT" sz="2400" dirty="0"/>
              <a:t>All’indipendenza</a:t>
            </a:r>
          </a:p>
          <a:p>
            <a:r>
              <a:rPr lang="it-IT" sz="2400" dirty="0"/>
              <a:t>Cambiamento del mondo</a:t>
            </a:r>
          </a:p>
          <a:p>
            <a:r>
              <a:rPr lang="it-IT" sz="2400" dirty="0"/>
              <a:t>Adolescenza: possibilità o problemi?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69286-B896-457C-838D-8BAF3BC90B32}"/>
              </a:ext>
            </a:extLst>
          </p:cNvPr>
          <p:cNvSpPr txBox="1"/>
          <p:nvPr/>
        </p:nvSpPr>
        <p:spPr>
          <a:xfrm>
            <a:off x="396815" y="310551"/>
            <a:ext cx="1164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solidFill>
                  <a:srgbClr val="0070C0"/>
                </a:solidFill>
              </a:rPr>
              <a:t>0-18 aa: quanti cambiamenti!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86FBD624-B2EA-070B-CA4D-918B813B9760}"/>
              </a:ext>
            </a:extLst>
          </p:cNvPr>
          <p:cNvSpPr/>
          <p:nvPr/>
        </p:nvSpPr>
        <p:spPr>
          <a:xfrm>
            <a:off x="6786681" y="1578176"/>
            <a:ext cx="241402" cy="250911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973A0-1072-5493-9F4D-D67228985EA4}"/>
              </a:ext>
            </a:extLst>
          </p:cNvPr>
          <p:cNvSpPr txBox="1"/>
          <p:nvPr/>
        </p:nvSpPr>
        <p:spPr>
          <a:xfrm>
            <a:off x="7273055" y="2372597"/>
            <a:ext cx="3518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Un lungo periodo di dipendenza e fragilità</a:t>
            </a:r>
          </a:p>
          <a:p>
            <a:r>
              <a:rPr lang="it-IT" sz="2400" b="1" dirty="0">
                <a:solidFill>
                  <a:srgbClr val="0070C0"/>
                </a:solidFill>
              </a:rPr>
              <a:t>(nonostante tutto ne muoiono più della metà)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D63B611-E3DE-62C8-A352-EAD414906503}"/>
              </a:ext>
            </a:extLst>
          </p:cNvPr>
          <p:cNvSpPr/>
          <p:nvPr/>
        </p:nvSpPr>
        <p:spPr>
          <a:xfrm>
            <a:off x="6786681" y="4299227"/>
            <a:ext cx="241402" cy="139740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D33D7-BA40-3E45-2D21-7013786801E0}"/>
              </a:ext>
            </a:extLst>
          </p:cNvPr>
          <p:cNvSpPr txBox="1"/>
          <p:nvPr/>
        </p:nvSpPr>
        <p:spPr>
          <a:xfrm>
            <a:off x="7273055" y="4299227"/>
            <a:ext cx="3518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Prepararsi a fare figli perché solo così sopravvive la specie</a:t>
            </a:r>
          </a:p>
        </p:txBody>
      </p:sp>
    </p:spTree>
    <p:extLst>
      <p:ext uri="{BB962C8B-B14F-4D97-AF65-F5344CB8AC3E}">
        <p14:creationId xmlns:p14="http://schemas.microsoft.com/office/powerpoint/2010/main" val="5764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F4C26CB-AB82-4A86-859E-38871838A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983" y="260350"/>
            <a:ext cx="10026072" cy="6337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tabLst>
                <a:tab pos="365125" algn="l"/>
              </a:tabLst>
            </a:pPr>
            <a:br>
              <a:rPr lang="it-IT" altLang="en-US" sz="2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Efficacia del dono del libro dal pediatra</a:t>
            </a:r>
            <a:r>
              <a:rPr lang="it-IT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(ROR)</a:t>
            </a:r>
            <a:br>
              <a:rPr lang="it-IT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br>
              <a:rPr lang="it-IT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I genitori che avevano ricevuto il libro:</a:t>
            </a:r>
            <a:br>
              <a:rPr lang="it-IT" altLang="en-US" sz="2800" dirty="0">
                <a:latin typeface="Arial" panose="020B0604020202020204" pitchFamily="34" charset="0"/>
              </a:rPr>
            </a:br>
            <a:br>
              <a:rPr lang="it-IT" altLang="en-US" sz="1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* 	Leggevano coi figli nel 66% vs 24% dei controlli</a:t>
            </a:r>
            <a:br>
              <a:rPr lang="it-IT" altLang="en-US" sz="2800" dirty="0">
                <a:latin typeface="Arial" panose="020B0604020202020204" pitchFamily="34" charset="0"/>
              </a:rPr>
            </a:br>
            <a:br>
              <a:rPr lang="it-IT" altLang="en-US" sz="1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* 	Leggere coi figli era una delle 3 attività preferite </a:t>
            </a:r>
            <a:br>
              <a:rPr lang="it-IT" altLang="en-US" sz="2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	nel 43% vs 13% dei controlli</a:t>
            </a:r>
            <a:br>
              <a:rPr lang="it-IT" altLang="en-US" sz="2800" dirty="0">
                <a:latin typeface="Arial" panose="020B0604020202020204" pitchFamily="34" charset="0"/>
              </a:rPr>
            </a:br>
            <a:br>
              <a:rPr lang="it-IT" altLang="en-US" sz="1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* 	Avevano almeno 5 libri per bambini in casa nel 52% vs il 19% dei controlli</a:t>
            </a:r>
            <a:br>
              <a:rPr lang="it-IT" altLang="en-US" sz="2800" dirty="0">
                <a:latin typeface="Arial" panose="020B0604020202020204" pitchFamily="34" charset="0"/>
              </a:rPr>
            </a:br>
            <a:br>
              <a:rPr lang="it-IT" altLang="en-US" sz="1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* 	Avevano almeno 10 libri in casa nel 73% vs 49% 	dei controlli</a:t>
            </a:r>
            <a:br>
              <a:rPr lang="it-IT" altLang="en-US" sz="2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								</a:t>
            </a:r>
            <a:r>
              <a:rPr lang="it-IT" altLang="en-US" sz="1800" dirty="0">
                <a:latin typeface="Arial" panose="020B0604020202020204" pitchFamily="34" charset="0"/>
              </a:rPr>
              <a:t>(</a:t>
            </a:r>
            <a:r>
              <a:rPr lang="it-IT" altLang="en-US" sz="1800" dirty="0" err="1">
                <a:latin typeface="Arial" panose="020B0604020202020204" pitchFamily="34" charset="0"/>
              </a:rPr>
              <a:t>Golova</a:t>
            </a:r>
            <a:r>
              <a:rPr lang="it-IT" altLang="en-US" sz="1800" dirty="0">
                <a:latin typeface="Arial" panose="020B0604020202020204" pitchFamily="34" charset="0"/>
              </a:rPr>
              <a:t> 1999)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87DBE1E6-DBF9-491E-989C-229A89CCF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782" y="549276"/>
            <a:ext cx="11021493" cy="583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28575" cmpd="sng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tabLst>
                <a:tab pos="1701800" algn="l"/>
              </a:tabLst>
            </a:pPr>
            <a:r>
              <a:rPr lang="it-IT" altLang="en-US" sz="2800" dirty="0">
                <a:latin typeface="Arial" panose="020B0604020202020204" pitchFamily="34" charset="0"/>
              </a:rPr>
              <a:t>Ricerca su</a:t>
            </a:r>
            <a:r>
              <a:rPr lang="it-IT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it-IT" altLang="en-US" sz="2800" dirty="0">
                <a:latin typeface="Arial" panose="020B0604020202020204" pitchFamily="34" charset="0"/>
              </a:rPr>
              <a:t>122 genitori (emigrati ispanici): 50% riceve i libri in dono dai pediatri, 50% no.</a:t>
            </a:r>
            <a:br>
              <a:rPr lang="it-IT" altLang="en-US" sz="2800" dirty="0">
                <a:latin typeface="Arial" panose="020B0604020202020204" pitchFamily="34" charset="0"/>
              </a:rPr>
            </a:br>
            <a:br>
              <a:rPr lang="it-IT" altLang="en-US" sz="2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Lettura ai bambini : 58% vs 37% controlli</a:t>
            </a:r>
            <a:br>
              <a:rPr lang="it-IT" altLang="en-US" sz="2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	&lt;1 anno 49% vs 27%</a:t>
            </a:r>
            <a:br>
              <a:rPr lang="it-IT" altLang="en-US" sz="2800" dirty="0">
                <a:latin typeface="Arial" panose="020B0604020202020204" pitchFamily="34" charset="0"/>
              </a:rPr>
            </a:br>
            <a:br>
              <a:rPr lang="it-IT" altLang="en-US" sz="2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it-IT" altLang="en-US" sz="2800" dirty="0">
                <a:latin typeface="Arial" panose="020B0604020202020204" pitchFamily="34" charset="0"/>
              </a:rPr>
              <a:t>Ricevere un libro dal pediatra favorisce la lettura: OR: 3.62</a:t>
            </a:r>
            <a:br>
              <a:rPr lang="it-IT" altLang="en-US" sz="2800" dirty="0">
                <a:latin typeface="Arial" panose="020B0604020202020204" pitchFamily="34" charset="0"/>
              </a:rPr>
            </a:br>
            <a:br>
              <a:rPr lang="it-IT" altLang="en-US" sz="2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Nessun rapporto con la scolarizzazione dei genitori</a:t>
            </a:r>
            <a:br>
              <a:rPr lang="it-IT" altLang="en-US" sz="2800" dirty="0">
                <a:latin typeface="Arial" panose="020B0604020202020204" pitchFamily="34" charset="0"/>
              </a:rPr>
            </a:br>
            <a:r>
              <a:rPr lang="it-IT" altLang="en-US" sz="2800" dirty="0">
                <a:latin typeface="Arial" panose="020B0604020202020204" pitchFamily="34" charset="0"/>
              </a:rPr>
              <a:t>							</a:t>
            </a:r>
            <a:br>
              <a:rPr lang="it-IT" altLang="en-US" sz="2800" dirty="0">
                <a:latin typeface="Arial" panose="020B0604020202020204" pitchFamily="34" charset="0"/>
              </a:rPr>
            </a:br>
            <a:r>
              <a:rPr lang="it-IT" altLang="en-US" sz="1800" dirty="0">
                <a:latin typeface="Arial" panose="020B0604020202020204" pitchFamily="34" charset="0"/>
              </a:rPr>
              <a:t>(Sanders 2000)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FA138FE-A80F-474A-A98E-036CD3FE67B3}"/>
              </a:ext>
            </a:extLst>
          </p:cNvPr>
          <p:cNvGraphicFramePr>
            <a:graphicFrameLocks noGrp="1"/>
          </p:cNvGraphicFramePr>
          <p:nvPr/>
        </p:nvGraphicFramePr>
        <p:xfrm>
          <a:off x="338441" y="1181718"/>
          <a:ext cx="1151511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023">
                  <a:extLst>
                    <a:ext uri="{9D8B030D-6E8A-4147-A177-3AD203B41FA5}">
                      <a16:colId xmlns:a16="http://schemas.microsoft.com/office/drawing/2014/main" val="3046443695"/>
                    </a:ext>
                  </a:extLst>
                </a:gridCol>
                <a:gridCol w="1264823">
                  <a:extLst>
                    <a:ext uri="{9D8B030D-6E8A-4147-A177-3AD203B41FA5}">
                      <a16:colId xmlns:a16="http://schemas.microsoft.com/office/drawing/2014/main" val="3721144150"/>
                    </a:ext>
                  </a:extLst>
                </a:gridCol>
                <a:gridCol w="4011106">
                  <a:extLst>
                    <a:ext uri="{9D8B030D-6E8A-4147-A177-3AD203B41FA5}">
                      <a16:colId xmlns:a16="http://schemas.microsoft.com/office/drawing/2014/main" val="3379637177"/>
                    </a:ext>
                  </a:extLst>
                </a:gridCol>
                <a:gridCol w="4372165">
                  <a:extLst>
                    <a:ext uri="{9D8B030D-6E8A-4147-A177-3AD203B41FA5}">
                      <a16:colId xmlns:a16="http://schemas.microsoft.com/office/drawing/2014/main" val="32725609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Tipo di gioco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Età 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Modalità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Ricadute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5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Gioco di movimento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Il piacere dell’essere causa Gioco sensoriale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Stabilire una mappa della realtà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43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Gioco simbolico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2 – 6/7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Far finta di </a:t>
                      </a:r>
                    </a:p>
                    <a:p>
                      <a:r>
                        <a:rPr lang="it-IT" sz="2400" dirty="0"/>
                        <a:t>Far fare a oggetti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Preludio del linguaggio</a:t>
                      </a:r>
                    </a:p>
                    <a:p>
                      <a:r>
                        <a:rPr lang="it-IT" sz="2400" dirty="0"/>
                        <a:t>Realizzare quanto non si può fare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422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/>
                        <a:t>Gioco di ruolo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&gt; 6/7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Empatia, previsione, interazione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Le regole del gioco, e della società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6997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076DC1-D321-4A18-B3D7-D75DE4989873}"/>
              </a:ext>
            </a:extLst>
          </p:cNvPr>
          <p:cNvSpPr txBox="1"/>
          <p:nvPr/>
        </p:nvSpPr>
        <p:spPr>
          <a:xfrm>
            <a:off x="396815" y="310551"/>
            <a:ext cx="1164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0070C0"/>
                </a:solidFill>
              </a:rPr>
              <a:t>IL CAMBIAMENTO nei giochi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D69D5-CDFA-4904-8E52-D0785B70E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011" y="4447801"/>
            <a:ext cx="2663060" cy="2150770"/>
          </a:xfrm>
          <a:prstGeom prst="rect">
            <a:avLst/>
          </a:prstGeom>
        </p:spPr>
      </p:pic>
      <p:pic>
        <p:nvPicPr>
          <p:cNvPr id="1026" name="Picture 2" descr="Bambini lanciano oggetti: perché come farli smettere">
            <a:extLst>
              <a:ext uri="{FF2B5EF4-FFF2-40B4-BE49-F238E27FC236}">
                <a16:creationId xmlns:a16="http://schemas.microsoft.com/office/drawing/2014/main" id="{09B14C01-EBAF-43BC-8C7A-27EEE335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1" y="4448301"/>
            <a:ext cx="3840214" cy="21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CCHIAPPINO Gioco all'aperto Curiosando Negli ANNI 60 70">
            <a:extLst>
              <a:ext uri="{FF2B5EF4-FFF2-40B4-BE49-F238E27FC236}">
                <a16:creationId xmlns:a16="http://schemas.microsoft.com/office/drawing/2014/main" id="{23539C6B-58A7-438F-8AB9-8810B438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28" y="4422773"/>
            <a:ext cx="2942401" cy="21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0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34332-F9F4-7812-51DE-150C34A1F01F}"/>
              </a:ext>
            </a:extLst>
          </p:cNvPr>
          <p:cNvSpPr txBox="1"/>
          <p:nvPr/>
        </p:nvSpPr>
        <p:spPr>
          <a:xfrm>
            <a:off x="577273" y="395751"/>
            <a:ext cx="10940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… abbiamo una caratteristica piuttosto unica in natura: un’infanzia e un’adolescenza insolitamente lunghe. Non solo abbiamo rallentato lo sviluppo, ma tratteniamo anche alcuni caratteri giovanili per tutta la vita. </a:t>
            </a:r>
            <a:br>
              <a:rPr lang="it-IT" sz="2800" dirty="0"/>
            </a:br>
            <a:r>
              <a:rPr lang="it-IT" sz="2800" dirty="0"/>
              <a:t>Ci siamo evoluti mantenendo nella maturità quelle che nelle nostre specie cugine erano caratteristiche solo infantili, per esempio l’integrazione stretta fra diverse aree della corteccia cerebrale.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EE8E0-F654-3AF9-469C-8D70E93ADEE8}"/>
              </a:ext>
            </a:extLst>
          </p:cNvPr>
          <p:cNvSpPr txBox="1"/>
          <p:nvPr/>
        </p:nvSpPr>
        <p:spPr>
          <a:xfrm>
            <a:off x="7935871" y="3385892"/>
            <a:ext cx="39092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muso peloso di uno scimpanzé adulto è molto diverso dal nostro …</a:t>
            </a:r>
          </a:p>
          <a:p>
            <a:r>
              <a:rPr lang="it-IT" sz="2000" dirty="0"/>
              <a:t>ma la testa rotonda, i grandi occhi e la faccia piatta di un cucciolo di scimpanzé ci sembrerà umano in un modo quasi inquietante.</a:t>
            </a:r>
            <a:br>
              <a:rPr lang="it-IT" sz="1800" dirty="0"/>
            </a:br>
            <a:endParaRPr lang="it-IT" sz="1800" dirty="0"/>
          </a:p>
          <a:p>
            <a:r>
              <a:rPr lang="it-IT" sz="2400" b="1" dirty="0"/>
              <a:t>Siamo scimmie bambine, dunque fragili?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125BE3-5F0D-C97E-8B59-B1885CAF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96" y="3429000"/>
            <a:ext cx="7301484" cy="28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00756C-40D9-F65E-E130-8DB2D96EAC1C}"/>
              </a:ext>
            </a:extLst>
          </p:cNvPr>
          <p:cNvSpPr txBox="1"/>
          <p:nvPr/>
        </p:nvSpPr>
        <p:spPr>
          <a:xfrm>
            <a:off x="2120479" y="1467035"/>
            <a:ext cx="7951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70C0"/>
                </a:solidFill>
              </a:rPr>
              <a:t>FRAGILITA’</a:t>
            </a:r>
          </a:p>
          <a:p>
            <a:pPr algn="ctr"/>
            <a:endParaRPr lang="it-IT" sz="4800" b="1" dirty="0">
              <a:solidFill>
                <a:srgbClr val="0070C0"/>
              </a:solidFill>
            </a:endParaRPr>
          </a:p>
          <a:p>
            <a:pPr algn="ctr"/>
            <a:r>
              <a:rPr lang="it-IT" sz="4800" b="1" dirty="0">
                <a:solidFill>
                  <a:srgbClr val="0070C0"/>
                </a:solidFill>
              </a:rPr>
              <a:t>CURA (educazione)</a:t>
            </a:r>
          </a:p>
          <a:p>
            <a:pPr algn="ctr"/>
            <a:endParaRPr lang="it-IT" sz="4800" b="1" dirty="0">
              <a:solidFill>
                <a:srgbClr val="0070C0"/>
              </a:solidFill>
            </a:endParaRPr>
          </a:p>
          <a:p>
            <a:pPr algn="ctr"/>
            <a:r>
              <a:rPr lang="it-IT" sz="4800" b="1" dirty="0">
                <a:solidFill>
                  <a:srgbClr val="0070C0"/>
                </a:solidFill>
              </a:rPr>
              <a:t>OPPORTUNITA’</a:t>
            </a:r>
          </a:p>
        </p:txBody>
      </p:sp>
    </p:spTree>
    <p:extLst>
      <p:ext uri="{BB962C8B-B14F-4D97-AF65-F5344CB8AC3E}">
        <p14:creationId xmlns:p14="http://schemas.microsoft.com/office/powerpoint/2010/main" val="60334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34332-F9F4-7812-51DE-150C34A1F01F}"/>
              </a:ext>
            </a:extLst>
          </p:cNvPr>
          <p:cNvSpPr txBox="1"/>
          <p:nvPr/>
        </p:nvSpPr>
        <p:spPr>
          <a:xfrm>
            <a:off x="399671" y="363337"/>
            <a:ext cx="10692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… un adattamento costoso e pericoloso. </a:t>
            </a:r>
            <a:br>
              <a:rPr lang="it-IT" sz="2800" dirty="0"/>
            </a:br>
            <a:r>
              <a:rPr lang="it-IT" sz="2800" dirty="0"/>
              <a:t>Se i nostri cuccioli restavano inermi e </a:t>
            </a:r>
            <a:r>
              <a:rPr lang="it-IT" sz="2800" b="1" dirty="0"/>
              <a:t>totalmente dipendenti </a:t>
            </a:r>
            <a:r>
              <a:rPr lang="it-IT" sz="2800" dirty="0"/>
              <a:t>dai genitori non per mesi, ma </a:t>
            </a:r>
            <a:r>
              <a:rPr lang="it-IT" sz="2800" b="1" dirty="0"/>
              <a:t>per anni</a:t>
            </a:r>
            <a:r>
              <a:rPr lang="it-IT" sz="2800" dirty="0"/>
              <a:t>, il rischio di essere predati aumentava, senza contare i costi sociali di cure parentali così prolungate.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79E6-E842-E2BA-605F-9E3AEEE0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876" y="2535841"/>
            <a:ext cx="4796905" cy="36143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988-83F5-9F61-6DC2-001325245B8C}"/>
              </a:ext>
            </a:extLst>
          </p:cNvPr>
          <p:cNvSpPr txBox="1"/>
          <p:nvPr/>
        </p:nvSpPr>
        <p:spPr>
          <a:xfrm>
            <a:off x="399670" y="2633276"/>
            <a:ext cx="56963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Gli altri animali soggetti a predazione, come gli erbivori, fanno il contrario. Un piccolo di gazzella o di giraffa, poco dopo il parto, con il liquido amniotico ancora addosso si alza sulle zampe e in venti minuti sta già trottando dietro alla madre che lo protegge.</a:t>
            </a:r>
          </a:p>
        </p:txBody>
      </p:sp>
    </p:spTree>
    <p:extLst>
      <p:ext uri="{BB962C8B-B14F-4D97-AF65-F5344CB8AC3E}">
        <p14:creationId xmlns:p14="http://schemas.microsoft.com/office/powerpoint/2010/main" val="341933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34332-F9F4-7812-51DE-150C34A1F01F}"/>
              </a:ext>
            </a:extLst>
          </p:cNvPr>
          <p:cNvSpPr txBox="1"/>
          <p:nvPr/>
        </p:nvSpPr>
        <p:spPr>
          <a:xfrm>
            <a:off x="399672" y="363337"/>
            <a:ext cx="1128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Noi invece abbiamo </a:t>
            </a:r>
            <a:r>
              <a:rPr lang="it-IT" sz="3200" b="1" dirty="0"/>
              <a:t>imboccato la strada della fragilità</a:t>
            </a:r>
            <a:r>
              <a:rPr lang="it-IT" sz="3200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E7419-6E5A-8126-FB70-E45CDBB445C5}"/>
              </a:ext>
            </a:extLst>
          </p:cNvPr>
          <p:cNvSpPr txBox="1"/>
          <p:nvPr/>
        </p:nvSpPr>
        <p:spPr>
          <a:xfrm>
            <a:off x="1373852" y="1977446"/>
            <a:ext cx="7678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Eppure …. O proprio per questo ….</a:t>
            </a:r>
          </a:p>
        </p:txBody>
      </p:sp>
    </p:spTree>
    <p:extLst>
      <p:ext uri="{BB962C8B-B14F-4D97-AF65-F5344CB8AC3E}">
        <p14:creationId xmlns:p14="http://schemas.microsoft.com/office/powerpoint/2010/main" val="52845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2732</Words>
  <Application>Microsoft Macintosh PowerPoint</Application>
  <PresentationFormat>Widescreen</PresentationFormat>
  <Paragraphs>260</Paragraphs>
  <Slides>52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61" baseType="lpstr">
      <vt:lpstr>Arial</vt:lpstr>
      <vt:lpstr>Arial</vt:lpstr>
      <vt:lpstr>Calibri</vt:lpstr>
      <vt:lpstr>Calibri Light</vt:lpstr>
      <vt:lpstr>Open Sans</vt:lpstr>
      <vt:lpstr>OpenSans-Regular</vt:lpstr>
      <vt:lpstr>Playfair Display</vt:lpstr>
      <vt:lpstr>StarSymbol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 trial ROR su famiglie di basso reddito con bambini &lt;7 mesi e tra 2-5 anni (High 2000, Mendelsson 2001)    Intervento: dono di  libri, indicazioni su come leggere, spiegazione sui vantaggi del leggere vs nessun intervento  Miglioramento nel linguaggio ricettivo ed espressivo anche per parole non contenute nei libri</vt:lpstr>
      <vt:lpstr>Presentazione standard di PowerPoint</vt:lpstr>
      <vt:lpstr> Efficacia del dono del libro dal pediatra (ROR)  I genitori che avevano ricevuto il libro:  *  Leggevano coi figli nel 66% vs 24% dei controlli  *  Leggere coi figli era una delle 3 attività preferite   nel 43% vs 13% dei controlli  *  Avevano almeno 5 libri per bambini in casa nel 52% vs il 19% dei controlli  *  Avevano almeno 10 libri in casa nel 73% vs 49%  dei controlli         (Golova 1999)</vt:lpstr>
      <vt:lpstr>Ricerca su 122 genitori (emigrati ispanici): 50% riceve i libri in dono dai pediatri, 50% no.  Lettura ai bambini : 58% vs 37% controlli  &lt;1 anno 49% vs 27%   Ricevere un libro dal pediatra favorisce la lettura: OR: 3.62  Nessun rapporto con la scolarizzazione dei genitori         (Sanders 2000)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Tommasini</dc:creator>
  <cp:lastModifiedBy>Andrea Taddio</cp:lastModifiedBy>
  <cp:revision>72</cp:revision>
  <dcterms:created xsi:type="dcterms:W3CDTF">2021-02-27T18:38:28Z</dcterms:created>
  <dcterms:modified xsi:type="dcterms:W3CDTF">2025-03-31T07:12:46Z</dcterms:modified>
</cp:coreProperties>
</file>