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9" r:id="rId2"/>
    <p:sldId id="267" r:id="rId3"/>
    <p:sldId id="279" r:id="rId4"/>
    <p:sldId id="278" r:id="rId5"/>
    <p:sldId id="280" r:id="rId6"/>
    <p:sldId id="261" r:id="rId7"/>
    <p:sldId id="265" r:id="rId8"/>
    <p:sldId id="277" r:id="rId9"/>
    <p:sldId id="285" r:id="rId10"/>
    <p:sldId id="273" r:id="rId11"/>
    <p:sldId id="264" r:id="rId12"/>
    <p:sldId id="281" r:id="rId13"/>
    <p:sldId id="282" r:id="rId14"/>
    <p:sldId id="274" r:id="rId15"/>
    <p:sldId id="269" r:id="rId16"/>
    <p:sldId id="275" r:id="rId17"/>
    <p:sldId id="276" r:id="rId18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FF"/>
    <a:srgbClr val="FF0066"/>
    <a:srgbClr val="009900"/>
    <a:srgbClr val="FF0000"/>
    <a:srgbClr val="FF9900"/>
    <a:srgbClr val="F8F8F8"/>
    <a:srgbClr val="EAEA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20" autoAdjust="0"/>
  </p:normalViewPr>
  <p:slideViewPr>
    <p:cSldViewPr snapToGrid="0">
      <p:cViewPr varScale="1">
        <p:scale>
          <a:sx n="50" d="100"/>
          <a:sy n="50" d="100"/>
        </p:scale>
        <p:origin x="166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556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fld id="{B661C23B-219E-4E17-B44F-C932280063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693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61C23B-219E-4E17-B44F-C932280063B4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9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61C23B-219E-4E17-B44F-C932280063B4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41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Allosteric transition of</a:t>
            </a:r>
            <a:r>
              <a:rPr lang="en-US" baseline="0" dirty="0"/>
              <a:t> </a:t>
            </a:r>
            <a:r>
              <a:rPr lang="en-US" dirty="0" err="1"/>
              <a:t>tetrameric</a:t>
            </a:r>
            <a:r>
              <a:rPr lang="en-US" dirty="0"/>
              <a:t> </a:t>
            </a:r>
            <a:r>
              <a:rPr lang="en-US" dirty="0" err="1"/>
              <a:t>haemoglobin</a:t>
            </a:r>
            <a:r>
              <a:rPr lang="en-US" dirty="0"/>
              <a:t>, as proposed by Perutz10,13. </a:t>
            </a:r>
            <a:r>
              <a:rPr lang="en-US" dirty="0" err="1"/>
              <a:t>Tetrameric</a:t>
            </a:r>
            <a:r>
              <a:rPr lang="en-US" dirty="0"/>
              <a:t> </a:t>
            </a:r>
            <a:r>
              <a:rPr lang="en-US" dirty="0" err="1"/>
              <a:t>haemoglobin</a:t>
            </a:r>
            <a:r>
              <a:rPr lang="en-US" dirty="0"/>
              <a:t> in</a:t>
            </a:r>
            <a:r>
              <a:rPr lang="en-US" baseline="0" dirty="0"/>
              <a:t> </a:t>
            </a:r>
            <a:r>
              <a:rPr lang="en-US" dirty="0"/>
              <a:t>the T state is depicted on the left with the two a-subunits (blue) and the two b-subunits (purple) each with their own </a:t>
            </a:r>
            <a:r>
              <a:rPr lang="en-US" dirty="0" err="1"/>
              <a:t>haem</a:t>
            </a:r>
            <a:r>
              <a:rPr lang="en-US" dirty="0"/>
              <a:t> group (light blue). Salt bridges,</a:t>
            </a:r>
            <a:r>
              <a:rPr lang="en-US" baseline="0" dirty="0"/>
              <a:t> </a:t>
            </a:r>
            <a:r>
              <a:rPr lang="en-US" dirty="0"/>
              <a:t>depicted as the red positive and blue negative charges, hold the molecule in</a:t>
            </a:r>
            <a:r>
              <a:rPr lang="en-US" baseline="0" dirty="0"/>
              <a:t> </a:t>
            </a:r>
            <a:r>
              <a:rPr lang="en-US" dirty="0"/>
              <a:t>the T conformation, and these salt bridges are released upon binding of</a:t>
            </a:r>
            <a:r>
              <a:rPr lang="en-US" baseline="0" dirty="0"/>
              <a:t> </a:t>
            </a:r>
            <a:r>
              <a:rPr lang="en-US" dirty="0"/>
              <a:t>oxygen (orange oval) in the transition to the R conformation (on the right)</a:t>
            </a:r>
            <a:r>
              <a:rPr lang="en-US" baseline="0" dirty="0"/>
              <a:t> </a:t>
            </a:r>
            <a:r>
              <a:rPr lang="en-US" dirty="0"/>
              <a:t>accompanied by a 15uturn of the subunits relative to each another. Also</a:t>
            </a:r>
            <a:r>
              <a:rPr lang="en-US" baseline="0" dirty="0"/>
              <a:t> </a:t>
            </a:r>
            <a:r>
              <a:rPr lang="en-US" dirty="0"/>
              <a:t>contributing to the equilibrium are 60 additional water molecules preferentially</a:t>
            </a:r>
            <a:r>
              <a:rPr lang="en-US" baseline="0" dirty="0"/>
              <a:t>  </a:t>
            </a:r>
            <a:r>
              <a:rPr lang="en-US" dirty="0"/>
              <a:t>binding the R state45.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1C23B-219E-4E17-B44F-C932280063B4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60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it-IT"/>
              <a:t>   Gli eterozigoti  per questa mutazione hanno una maggiore resistenza per la malaria.</a:t>
            </a:r>
          </a:p>
          <a:p>
            <a:pPr>
              <a:buFontTx/>
              <a:buChar char="•"/>
            </a:pPr>
            <a:r>
              <a:rPr lang="it-IT"/>
              <a:t>   Negli omozigoti, la polimerizzazione avviene soprattutto nella forma desossi, e quindi porta ad una forte anemia in condizioni di bassa pressione di ossigeno (es. elevate altitudini). In condizioni normali la presenza di ossiemoglobina previene la formazione del polimero, che è irreversibile.</a:t>
            </a:r>
            <a:endParaRPr lang="en-GB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F4624-6D27-4792-BB40-0A54DAAC659C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D698-F2F3-43B6-B904-610620412C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46BA2-A1C6-4D04-AD2E-F94B613670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508B-E8B2-4813-B52C-C6FDE34ADC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27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63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7B11-575D-4D00-9CCB-D4094D8DFB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2DD1-DF3F-4A11-8515-1DEEDD339D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D0B21-DF49-4F8B-BF8F-7F165969AE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730A-9346-4DD1-A28D-136D296813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18FD-5507-44FC-BCC1-C5C04FAD5D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EDB1-C9A9-46C8-BC68-A6C862CAFB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14F99-4D30-45B4-8ADA-361111B2B9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DF276-6DF4-4C05-A170-7A5671BF6D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5072C-C789-45C8-80FF-2B885FDDE5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33D8D56B-D1D5-4457-8B70-A0406E0147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5pPr>
      <a:lvl6pPr marL="4572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6pPr>
      <a:lvl7pPr marL="9144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7pPr>
      <a:lvl8pPr marL="13716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8pPr>
      <a:lvl9pPr marL="18288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9pPr>
    </p:titleStyle>
    <p:bodyStyle>
      <a:lvl1pPr marL="409575" indent="-40957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7413" indent="-344488" algn="l" defTabSz="1087438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63663" indent="-27622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6588" indent="-273050" algn="l" defTabSz="10874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511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083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655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227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799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5"/>
          <p:cNvSpPr>
            <a:spLocks noChangeArrowheads="1"/>
          </p:cNvSpPr>
          <p:nvPr/>
        </p:nvSpPr>
        <p:spPr bwMode="auto">
          <a:xfrm>
            <a:off x="4270375" y="2770982"/>
            <a:ext cx="4554538" cy="3649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5" name="Rectangle 3"/>
          <p:cNvSpPr>
            <a:spLocks noChangeArrowheads="1"/>
          </p:cNvSpPr>
          <p:nvPr/>
        </p:nvSpPr>
        <p:spPr bwMode="auto">
          <a:xfrm>
            <a:off x="211138" y="76200"/>
            <a:ext cx="8788400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81000" lvl="2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MIOGLOBINA (monomerica)</a:t>
            </a:r>
            <a:endParaRPr lang="it-IT" sz="1800" b="1" baseline="-250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156" name="Rectangle 54"/>
          <p:cNvSpPr>
            <a:spLocks noChangeArrowheads="1"/>
          </p:cNvSpPr>
          <p:nvPr/>
        </p:nvSpPr>
        <p:spPr bwMode="auto">
          <a:xfrm>
            <a:off x="265113" y="996811"/>
            <a:ext cx="89519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r>
              <a:rPr lang="it-IT" sz="1600" b="1" dirty="0">
                <a:latin typeface="Arial" charset="0"/>
              </a:rPr>
              <a:t>La MIOGLOBINA</a:t>
            </a:r>
            <a:r>
              <a:rPr lang="it-IT" sz="1800" b="1" dirty="0">
                <a:latin typeface="Arial" charset="0"/>
              </a:rPr>
              <a:t> </a:t>
            </a:r>
            <a:r>
              <a:rPr lang="it-IT" sz="1600" b="1" dirty="0">
                <a:latin typeface="Arial" charset="0"/>
              </a:rPr>
              <a:t>è una</a:t>
            </a:r>
            <a:r>
              <a:rPr lang="it-IT" sz="1800" b="1" dirty="0">
                <a:latin typeface="Arial" charset="0"/>
              </a:rPr>
              <a:t> </a:t>
            </a:r>
            <a:r>
              <a:rPr lang="it-IT" sz="1600" b="1" dirty="0">
                <a:latin typeface="Arial" charset="0"/>
              </a:rPr>
              <a:t> proteina monomerica, che serve come riserva di  O</a:t>
            </a:r>
            <a:r>
              <a:rPr lang="it-IT" sz="1600" b="1" baseline="-25000" dirty="0">
                <a:latin typeface="Arial" charset="0"/>
              </a:rPr>
              <a:t>2</a:t>
            </a:r>
            <a:r>
              <a:rPr lang="it-IT" sz="1600" b="1" dirty="0">
                <a:latin typeface="Arial" charset="0"/>
              </a:rPr>
              <a:t> nel muscolo.</a:t>
            </a:r>
          </a:p>
          <a:p>
            <a:pPr>
              <a:spcBef>
                <a:spcPct val="25000"/>
              </a:spcBef>
            </a:pPr>
            <a:endParaRPr lang="it-IT" sz="1600" b="1" dirty="0">
              <a:latin typeface="Arial" charset="0"/>
            </a:endParaRPr>
          </a:p>
          <a:p>
            <a:endParaRPr lang="it-IT" sz="1600" b="1" dirty="0">
              <a:latin typeface="Arial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14313" y="2120900"/>
            <a:ext cx="4545014" cy="3624263"/>
            <a:chOff x="214313" y="3098800"/>
            <a:chExt cx="4545014" cy="3624263"/>
          </a:xfrm>
        </p:grpSpPr>
        <p:pic>
          <p:nvPicPr>
            <p:cNvPr id="6147" name="Picture 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3" y="3098800"/>
              <a:ext cx="4060825" cy="362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7" name="Group 109"/>
            <p:cNvGrpSpPr>
              <a:grpSpLocks/>
            </p:cNvGrpSpPr>
            <p:nvPr/>
          </p:nvGrpSpPr>
          <p:grpSpPr bwMode="auto">
            <a:xfrm>
              <a:off x="265113" y="3498850"/>
              <a:ext cx="4494214" cy="3046413"/>
              <a:chOff x="247" y="1908"/>
              <a:chExt cx="2831" cy="1919"/>
            </a:xfrm>
          </p:grpSpPr>
          <p:sp>
            <p:nvSpPr>
              <p:cNvPr id="6165" name="Line 68"/>
              <p:cNvSpPr>
                <a:spLocks noChangeShapeType="1"/>
              </p:cNvSpPr>
              <p:nvPr/>
            </p:nvSpPr>
            <p:spPr bwMode="auto">
              <a:xfrm flipH="1">
                <a:off x="639" y="2565"/>
                <a:ext cx="533" cy="2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6" name="Rectangle 71"/>
              <p:cNvSpPr>
                <a:spLocks noChangeArrowheads="1"/>
              </p:cNvSpPr>
              <p:nvPr/>
            </p:nvSpPr>
            <p:spPr bwMode="auto">
              <a:xfrm>
                <a:off x="1800" y="2003"/>
                <a:ext cx="75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His distale</a:t>
                </a:r>
                <a:endParaRPr lang="it-IT" sz="1800" b="1">
                  <a:latin typeface="Arial" charset="0"/>
                </a:endParaRPr>
              </a:p>
            </p:txBody>
          </p:sp>
          <p:sp>
            <p:nvSpPr>
              <p:cNvPr id="6167" name="Rectangle 73"/>
              <p:cNvSpPr>
                <a:spLocks noChangeArrowheads="1"/>
              </p:cNvSpPr>
              <p:nvPr/>
            </p:nvSpPr>
            <p:spPr bwMode="auto">
              <a:xfrm>
                <a:off x="2349" y="2511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8" name="Rectangle 74"/>
              <p:cNvSpPr>
                <a:spLocks noChangeArrowheads="1"/>
              </p:cNvSpPr>
              <p:nvPr/>
            </p:nvSpPr>
            <p:spPr bwMode="auto">
              <a:xfrm>
                <a:off x="2327" y="2587"/>
                <a:ext cx="274" cy="65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9" name="Rectangle 75"/>
              <p:cNvSpPr>
                <a:spLocks noChangeArrowheads="1"/>
              </p:cNvSpPr>
              <p:nvPr/>
            </p:nvSpPr>
            <p:spPr bwMode="auto">
              <a:xfrm>
                <a:off x="2036" y="3077"/>
                <a:ext cx="255" cy="2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0" name="Rectangle 76"/>
              <p:cNvSpPr>
                <a:spLocks noChangeArrowheads="1"/>
              </p:cNvSpPr>
              <p:nvPr/>
            </p:nvSpPr>
            <p:spPr bwMode="auto">
              <a:xfrm>
                <a:off x="1620" y="2375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1" name="Rectangle 77"/>
              <p:cNvSpPr>
                <a:spLocks noChangeArrowheads="1"/>
              </p:cNvSpPr>
              <p:nvPr/>
            </p:nvSpPr>
            <p:spPr bwMode="auto">
              <a:xfrm>
                <a:off x="280" y="2696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2" name="Rectangle 78"/>
              <p:cNvSpPr>
                <a:spLocks noChangeArrowheads="1"/>
              </p:cNvSpPr>
              <p:nvPr/>
            </p:nvSpPr>
            <p:spPr bwMode="auto">
              <a:xfrm>
                <a:off x="392" y="2871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3" name="Rectangle 79"/>
              <p:cNvSpPr>
                <a:spLocks noChangeArrowheads="1"/>
              </p:cNvSpPr>
              <p:nvPr/>
            </p:nvSpPr>
            <p:spPr bwMode="auto">
              <a:xfrm>
                <a:off x="654" y="3259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4" name="Rectangle 80"/>
              <p:cNvSpPr>
                <a:spLocks noChangeArrowheads="1"/>
              </p:cNvSpPr>
              <p:nvPr/>
            </p:nvSpPr>
            <p:spPr bwMode="auto">
              <a:xfrm>
                <a:off x="689" y="3354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5" name="Rectangle 81"/>
              <p:cNvSpPr>
                <a:spLocks noChangeArrowheads="1"/>
              </p:cNvSpPr>
              <p:nvPr/>
            </p:nvSpPr>
            <p:spPr bwMode="auto">
              <a:xfrm>
                <a:off x="568" y="3558"/>
                <a:ext cx="175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6" name="Rectangle 82"/>
              <p:cNvSpPr>
                <a:spLocks noChangeArrowheads="1"/>
              </p:cNvSpPr>
              <p:nvPr/>
            </p:nvSpPr>
            <p:spPr bwMode="auto">
              <a:xfrm>
                <a:off x="763" y="3488"/>
                <a:ext cx="125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7" name="Rectangle 83"/>
              <p:cNvSpPr>
                <a:spLocks noChangeArrowheads="1"/>
              </p:cNvSpPr>
              <p:nvPr/>
            </p:nvSpPr>
            <p:spPr bwMode="auto">
              <a:xfrm>
                <a:off x="2030" y="2859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8" name="Rectangle 84"/>
              <p:cNvSpPr>
                <a:spLocks noChangeArrowheads="1"/>
              </p:cNvSpPr>
              <p:nvPr/>
            </p:nvSpPr>
            <p:spPr bwMode="auto">
              <a:xfrm>
                <a:off x="1809" y="3164"/>
                <a:ext cx="75" cy="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9" name="Line 85"/>
              <p:cNvSpPr>
                <a:spLocks noChangeShapeType="1"/>
              </p:cNvSpPr>
              <p:nvPr/>
            </p:nvSpPr>
            <p:spPr bwMode="auto">
              <a:xfrm>
                <a:off x="1361" y="2801"/>
                <a:ext cx="764" cy="5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0" name="Rectangle 86"/>
              <p:cNvSpPr>
                <a:spLocks noChangeArrowheads="1"/>
              </p:cNvSpPr>
              <p:nvPr/>
            </p:nvSpPr>
            <p:spPr bwMode="auto">
              <a:xfrm>
                <a:off x="1710" y="2708"/>
                <a:ext cx="62" cy="89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1" name="Line 87"/>
              <p:cNvSpPr>
                <a:spLocks noChangeShapeType="1"/>
              </p:cNvSpPr>
              <p:nvPr/>
            </p:nvSpPr>
            <p:spPr bwMode="auto">
              <a:xfrm>
                <a:off x="1497" y="2989"/>
                <a:ext cx="44" cy="78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2" name="Line 88"/>
              <p:cNvSpPr>
                <a:spLocks noChangeShapeType="1"/>
              </p:cNvSpPr>
              <p:nvPr/>
            </p:nvSpPr>
            <p:spPr bwMode="auto">
              <a:xfrm flipV="1">
                <a:off x="1410" y="2937"/>
                <a:ext cx="62" cy="2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3" name="Line 89"/>
              <p:cNvSpPr>
                <a:spLocks noChangeShapeType="1"/>
              </p:cNvSpPr>
              <p:nvPr/>
            </p:nvSpPr>
            <p:spPr bwMode="auto">
              <a:xfrm flipV="1">
                <a:off x="1170" y="3261"/>
                <a:ext cx="24" cy="102"/>
              </a:xfrm>
              <a:prstGeom prst="line">
                <a:avLst/>
              </a:prstGeom>
              <a:noFill/>
              <a:ln w="101600">
                <a:solidFill>
                  <a:srgbClr val="33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6184" name="Group 108"/>
              <p:cNvGrpSpPr>
                <a:grpSpLocks/>
              </p:cNvGrpSpPr>
              <p:nvPr/>
            </p:nvGrpSpPr>
            <p:grpSpPr bwMode="auto">
              <a:xfrm rot="-591949">
                <a:off x="1440" y="2572"/>
                <a:ext cx="78" cy="91"/>
                <a:chOff x="1434" y="2565"/>
                <a:chExt cx="102" cy="112"/>
              </a:xfrm>
            </p:grpSpPr>
            <p:sp>
              <p:nvSpPr>
                <p:cNvPr id="6193" name="Oval 90"/>
                <p:cNvSpPr>
                  <a:spLocks noChangeArrowheads="1"/>
                </p:cNvSpPr>
                <p:nvPr/>
              </p:nvSpPr>
              <p:spPr bwMode="auto">
                <a:xfrm>
                  <a:off x="1468" y="2616"/>
                  <a:ext cx="68" cy="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94" name="Oval 91"/>
                <p:cNvSpPr>
                  <a:spLocks noChangeArrowheads="1"/>
                </p:cNvSpPr>
                <p:nvPr/>
              </p:nvSpPr>
              <p:spPr bwMode="auto">
                <a:xfrm>
                  <a:off x="1434" y="2565"/>
                  <a:ext cx="68" cy="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6185" name="Line 92"/>
              <p:cNvSpPr>
                <a:spLocks noChangeShapeType="1"/>
              </p:cNvSpPr>
              <p:nvPr/>
            </p:nvSpPr>
            <p:spPr bwMode="auto">
              <a:xfrm>
                <a:off x="1531" y="2701"/>
                <a:ext cx="875" cy="2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6" name="Rectangle 93"/>
              <p:cNvSpPr>
                <a:spLocks noChangeArrowheads="1"/>
              </p:cNvSpPr>
              <p:nvPr/>
            </p:nvSpPr>
            <p:spPr bwMode="auto">
              <a:xfrm>
                <a:off x="2343" y="2908"/>
                <a:ext cx="3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 O</a:t>
                </a:r>
                <a:r>
                  <a:rPr lang="it-IT" sz="1600" b="1" baseline="-25000">
                    <a:latin typeface="Arial" charset="0"/>
                  </a:rPr>
                  <a:t>2</a:t>
                </a:r>
                <a:endParaRPr lang="it-IT" sz="1600" b="1">
                  <a:latin typeface="Arial" charset="0"/>
                </a:endParaRPr>
              </a:p>
            </p:txBody>
          </p:sp>
          <p:sp>
            <p:nvSpPr>
              <p:cNvPr id="6187" name="Line 104"/>
              <p:cNvSpPr>
                <a:spLocks noChangeShapeType="1"/>
              </p:cNvSpPr>
              <p:nvPr/>
            </p:nvSpPr>
            <p:spPr bwMode="auto">
              <a:xfrm flipH="1" flipV="1">
                <a:off x="1109" y="2081"/>
                <a:ext cx="248" cy="4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8" name="Rectangle 105"/>
              <p:cNvSpPr>
                <a:spLocks noChangeArrowheads="1"/>
              </p:cNvSpPr>
              <p:nvPr/>
            </p:nvSpPr>
            <p:spPr bwMode="auto">
              <a:xfrm>
                <a:off x="937" y="1908"/>
                <a:ext cx="3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latin typeface="Arial" charset="0"/>
                  </a:rPr>
                  <a:t>Fe</a:t>
                </a:r>
                <a:r>
                  <a:rPr lang="it-IT" sz="1800" b="1" baseline="30000">
                    <a:latin typeface="Arial" charset="0"/>
                  </a:rPr>
                  <a:t>2+</a:t>
                </a:r>
                <a:endParaRPr lang="it-IT" sz="1200" b="1">
                  <a:latin typeface="Arial" charset="0"/>
                </a:endParaRPr>
              </a:p>
            </p:txBody>
          </p:sp>
          <p:sp>
            <p:nvSpPr>
              <p:cNvPr id="6189" name="Rectangle 69"/>
              <p:cNvSpPr>
                <a:spLocks noChangeArrowheads="1"/>
              </p:cNvSpPr>
              <p:nvPr/>
            </p:nvSpPr>
            <p:spPr bwMode="auto">
              <a:xfrm>
                <a:off x="247" y="2781"/>
                <a:ext cx="102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His prossimale</a:t>
                </a:r>
                <a:endParaRPr lang="it-IT" sz="1800" b="1">
                  <a:latin typeface="Arial" charset="0"/>
                </a:endParaRPr>
              </a:p>
            </p:txBody>
          </p:sp>
          <p:sp>
            <p:nvSpPr>
              <p:cNvPr id="6190" name="Rectangle 72"/>
              <p:cNvSpPr>
                <a:spLocks noChangeArrowheads="1"/>
              </p:cNvSpPr>
              <p:nvPr/>
            </p:nvSpPr>
            <p:spPr bwMode="auto">
              <a:xfrm>
                <a:off x="1786" y="3342"/>
                <a:ext cx="1292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600" b="1" dirty="0">
                    <a:latin typeface="Arial" charset="0"/>
                  </a:rPr>
                  <a:t>         eme</a:t>
                </a:r>
              </a:p>
              <a:p>
                <a:r>
                  <a:rPr lang="it-IT" sz="1400" b="1" dirty="0">
                    <a:latin typeface="Arial" charset="0"/>
                  </a:rPr>
                  <a:t>   </a:t>
                </a:r>
                <a:r>
                  <a:rPr lang="it-IT" sz="1400" b="1" dirty="0" err="1">
                    <a:latin typeface="Arial" charset="0"/>
                  </a:rPr>
                  <a:t>protoporfirina</a:t>
                </a:r>
                <a:r>
                  <a:rPr lang="it-IT" sz="1400" b="1" dirty="0">
                    <a:latin typeface="Arial" charset="0"/>
                  </a:rPr>
                  <a:t> IX</a:t>
                </a:r>
              </a:p>
              <a:p>
                <a:endParaRPr lang="it-IT" sz="1400" b="1" dirty="0">
                  <a:latin typeface="Arial" charset="0"/>
                </a:endParaRPr>
              </a:p>
            </p:txBody>
          </p:sp>
          <p:sp>
            <p:nvSpPr>
              <p:cNvPr id="6191" name="Line 70"/>
              <p:cNvSpPr>
                <a:spLocks noChangeShapeType="1"/>
              </p:cNvSpPr>
              <p:nvPr/>
            </p:nvSpPr>
            <p:spPr bwMode="auto">
              <a:xfrm flipV="1">
                <a:off x="1693" y="2163"/>
                <a:ext cx="181" cy="32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92" name="Freeform 107"/>
              <p:cNvSpPr>
                <a:spLocks/>
              </p:cNvSpPr>
              <p:nvPr/>
            </p:nvSpPr>
            <p:spPr bwMode="auto">
              <a:xfrm>
                <a:off x="1342" y="2550"/>
                <a:ext cx="56" cy="76"/>
              </a:xfrm>
              <a:custGeom>
                <a:avLst/>
                <a:gdLst>
                  <a:gd name="T0" fmla="*/ 53 w 56"/>
                  <a:gd name="T1" fmla="*/ 5 h 76"/>
                  <a:gd name="T2" fmla="*/ 28 w 56"/>
                  <a:gd name="T3" fmla="*/ 2 h 76"/>
                  <a:gd name="T4" fmla="*/ 13 w 56"/>
                  <a:gd name="T5" fmla="*/ 6 h 76"/>
                  <a:gd name="T6" fmla="*/ 5 w 56"/>
                  <a:gd name="T7" fmla="*/ 21 h 76"/>
                  <a:gd name="T8" fmla="*/ 1 w 56"/>
                  <a:gd name="T9" fmla="*/ 41 h 76"/>
                  <a:gd name="T10" fmla="*/ 10 w 56"/>
                  <a:gd name="T11" fmla="*/ 57 h 76"/>
                  <a:gd name="T12" fmla="*/ 28 w 56"/>
                  <a:gd name="T13" fmla="*/ 72 h 76"/>
                  <a:gd name="T14" fmla="*/ 47 w 56"/>
                  <a:gd name="T15" fmla="*/ 35 h 76"/>
                  <a:gd name="T16" fmla="*/ 53 w 56"/>
                  <a:gd name="T17" fmla="*/ 5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76"/>
                  <a:gd name="T29" fmla="*/ 56 w 5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76">
                    <a:moveTo>
                      <a:pt x="53" y="5"/>
                    </a:moveTo>
                    <a:cubicBezTo>
                      <a:pt x="50" y="0"/>
                      <a:pt x="35" y="2"/>
                      <a:pt x="28" y="2"/>
                    </a:cubicBezTo>
                    <a:cubicBezTo>
                      <a:pt x="21" y="2"/>
                      <a:pt x="17" y="3"/>
                      <a:pt x="13" y="6"/>
                    </a:cubicBezTo>
                    <a:cubicBezTo>
                      <a:pt x="9" y="9"/>
                      <a:pt x="7" y="15"/>
                      <a:pt x="5" y="21"/>
                    </a:cubicBezTo>
                    <a:cubicBezTo>
                      <a:pt x="3" y="27"/>
                      <a:pt x="0" y="35"/>
                      <a:pt x="1" y="41"/>
                    </a:cubicBezTo>
                    <a:cubicBezTo>
                      <a:pt x="2" y="47"/>
                      <a:pt x="6" y="52"/>
                      <a:pt x="10" y="57"/>
                    </a:cubicBezTo>
                    <a:cubicBezTo>
                      <a:pt x="14" y="62"/>
                      <a:pt x="22" y="76"/>
                      <a:pt x="28" y="72"/>
                    </a:cubicBezTo>
                    <a:cubicBezTo>
                      <a:pt x="34" y="68"/>
                      <a:pt x="43" y="46"/>
                      <a:pt x="47" y="35"/>
                    </a:cubicBezTo>
                    <a:cubicBezTo>
                      <a:pt x="51" y="24"/>
                      <a:pt x="56" y="10"/>
                      <a:pt x="53" y="5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" name="Gruppo 2"/>
          <p:cNvGrpSpPr/>
          <p:nvPr/>
        </p:nvGrpSpPr>
        <p:grpSpPr>
          <a:xfrm>
            <a:off x="4277398" y="2350294"/>
            <a:ext cx="4708521" cy="3379788"/>
            <a:chOff x="4265617" y="3330575"/>
            <a:chExt cx="4708521" cy="3379788"/>
          </a:xfrm>
        </p:grpSpPr>
        <p:pic>
          <p:nvPicPr>
            <p:cNvPr id="6148" name="Picture 9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5617" y="3659981"/>
              <a:ext cx="2162175" cy="247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9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15088" y="3330575"/>
              <a:ext cx="1692275" cy="147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9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23013" y="5075238"/>
              <a:ext cx="1711325" cy="143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00"/>
            <p:cNvSpPr>
              <a:spLocks noChangeArrowheads="1"/>
            </p:cNvSpPr>
            <p:nvPr/>
          </p:nvSpPr>
          <p:spPr bwMode="auto">
            <a:xfrm>
              <a:off x="6550025" y="4838700"/>
              <a:ext cx="6699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0.4 Å</a:t>
              </a:r>
            </a:p>
          </p:txBody>
        </p:sp>
        <p:pic>
          <p:nvPicPr>
            <p:cNvPr id="6152" name="Picture 10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35925" y="5319713"/>
              <a:ext cx="779463" cy="84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Rectangle 102"/>
            <p:cNvSpPr>
              <a:spLocks noChangeArrowheads="1"/>
            </p:cNvSpPr>
            <p:nvPr/>
          </p:nvSpPr>
          <p:spPr bwMode="auto">
            <a:xfrm>
              <a:off x="6294438" y="6161088"/>
              <a:ext cx="1120775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His </a:t>
              </a:r>
            </a:p>
            <a:p>
              <a:r>
                <a:rPr lang="it-IT" sz="1400" b="1">
                  <a:latin typeface="Arial" charset="0"/>
                </a:rPr>
                <a:t>prossimale</a:t>
              </a:r>
              <a:endParaRPr lang="it-IT" sz="1800" b="1">
                <a:latin typeface="Arial" charset="0"/>
              </a:endParaRPr>
            </a:p>
          </p:txBody>
        </p:sp>
        <p:sp>
          <p:nvSpPr>
            <p:cNvPr id="6154" name="Rectangle 103"/>
            <p:cNvSpPr>
              <a:spLocks noChangeArrowheads="1"/>
            </p:cNvSpPr>
            <p:nvPr/>
          </p:nvSpPr>
          <p:spPr bwMode="auto">
            <a:xfrm>
              <a:off x="8143875" y="6111875"/>
              <a:ext cx="744538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 His </a:t>
              </a:r>
            </a:p>
            <a:p>
              <a:r>
                <a:rPr lang="it-IT" sz="1400" b="1">
                  <a:latin typeface="Arial" charset="0"/>
                </a:rPr>
                <a:t>distale</a:t>
              </a:r>
              <a:endParaRPr lang="it-IT" sz="1800" b="1">
                <a:latin typeface="Arial" charset="0"/>
              </a:endParaRPr>
            </a:p>
          </p:txBody>
        </p:sp>
        <p:grpSp>
          <p:nvGrpSpPr>
            <p:cNvPr id="6158" name="Group 116"/>
            <p:cNvGrpSpPr>
              <a:grpSpLocks/>
            </p:cNvGrpSpPr>
            <p:nvPr/>
          </p:nvGrpSpPr>
          <p:grpSpPr bwMode="auto">
            <a:xfrm>
              <a:off x="8245475" y="3860800"/>
              <a:ext cx="728663" cy="581025"/>
              <a:chOff x="5291" y="2109"/>
              <a:chExt cx="505" cy="394"/>
            </a:xfrm>
          </p:grpSpPr>
          <p:sp>
            <p:nvSpPr>
              <p:cNvPr id="6159" name="AutoShape 110"/>
              <p:cNvSpPr>
                <a:spLocks noChangeArrowheads="1"/>
              </p:cNvSpPr>
              <p:nvPr/>
            </p:nvSpPr>
            <p:spPr bwMode="auto">
              <a:xfrm rot="-3332711">
                <a:off x="5313" y="2120"/>
                <a:ext cx="292" cy="274"/>
              </a:xfrm>
              <a:prstGeom prst="pentagon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0" name="Line 111"/>
              <p:cNvSpPr>
                <a:spLocks noChangeShapeType="1"/>
              </p:cNvSpPr>
              <p:nvPr/>
            </p:nvSpPr>
            <p:spPr bwMode="auto">
              <a:xfrm>
                <a:off x="5376" y="2331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1" name="Line 112"/>
              <p:cNvSpPr>
                <a:spLocks noChangeShapeType="1"/>
              </p:cNvSpPr>
              <p:nvPr/>
            </p:nvSpPr>
            <p:spPr bwMode="auto">
              <a:xfrm>
                <a:off x="5495" y="2166"/>
                <a:ext cx="83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2" name="Text Box 113"/>
              <p:cNvSpPr txBox="1">
                <a:spLocks noChangeArrowheads="1"/>
              </p:cNvSpPr>
              <p:nvPr/>
            </p:nvSpPr>
            <p:spPr bwMode="auto">
              <a:xfrm>
                <a:off x="5291" y="2109"/>
                <a:ext cx="101" cy="1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600">
                    <a:latin typeface="Arial" charset="0"/>
                  </a:rPr>
                  <a:t>N</a:t>
                </a:r>
              </a:p>
            </p:txBody>
          </p:sp>
          <p:sp>
            <p:nvSpPr>
              <p:cNvPr id="6163" name="Text Box 114"/>
              <p:cNvSpPr txBox="1">
                <a:spLocks noChangeArrowheads="1"/>
              </p:cNvSpPr>
              <p:nvPr/>
            </p:nvSpPr>
            <p:spPr bwMode="auto">
              <a:xfrm>
                <a:off x="5508" y="2337"/>
                <a:ext cx="202" cy="1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600">
                    <a:latin typeface="Arial" charset="0"/>
                  </a:rPr>
                  <a:t>NH</a:t>
                </a:r>
              </a:p>
            </p:txBody>
          </p:sp>
          <p:sp>
            <p:nvSpPr>
              <p:cNvPr id="6164" name="Line 115"/>
              <p:cNvSpPr>
                <a:spLocks noChangeShapeType="1"/>
              </p:cNvSpPr>
              <p:nvPr/>
            </p:nvSpPr>
            <p:spPr bwMode="auto">
              <a:xfrm>
                <a:off x="5613" y="2258"/>
                <a:ext cx="183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5853113"/>
            <a:ext cx="1905000" cy="45720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60338" y="696913"/>
            <a:ext cx="8842375" cy="2871787"/>
            <a:chOff x="147638" y="4202113"/>
            <a:chExt cx="8842375" cy="2454275"/>
          </a:xfrm>
        </p:grpSpPr>
        <p:sp>
          <p:nvSpPr>
            <p:cNvPr id="5" name="Rectangle 47"/>
            <p:cNvSpPr>
              <a:spLocks noChangeArrowheads="1"/>
            </p:cNvSpPr>
            <p:nvPr/>
          </p:nvSpPr>
          <p:spPr bwMode="auto">
            <a:xfrm>
              <a:off x="192088" y="4202113"/>
              <a:ext cx="8797925" cy="24542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Rectangle 26"/>
            <p:cNvSpPr>
              <a:spLocks noChangeArrowheads="1"/>
            </p:cNvSpPr>
            <p:nvPr/>
          </p:nvSpPr>
          <p:spPr bwMode="auto">
            <a:xfrm>
              <a:off x="238125" y="4651547"/>
              <a:ext cx="8480425" cy="1157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it-IT" sz="1800" b="1" dirty="0">
                  <a:solidFill>
                    <a:srgbClr val="FF0000"/>
                  </a:solidFill>
                  <a:latin typeface="Arial" charset="0"/>
                </a:rPr>
                <a:t>  </a:t>
              </a:r>
              <a:r>
                <a:rPr lang="it-IT" sz="1600" b="1" dirty="0">
                  <a:solidFill>
                    <a:srgbClr val="FF0000"/>
                  </a:solidFill>
                  <a:latin typeface="Arial" charset="0"/>
                </a:rPr>
                <a:t>EFFETTO BOHR</a:t>
              </a:r>
              <a:r>
                <a:rPr lang="it-IT" sz="1600" dirty="0">
                  <a:solidFill>
                    <a:srgbClr val="FF0000"/>
                  </a:solidFill>
                  <a:latin typeface="Arial" charset="0"/>
                </a:rPr>
                <a:t>:</a:t>
              </a:r>
              <a:r>
                <a:rPr lang="it-IT" sz="1600" dirty="0">
                  <a:latin typeface="Arial" charset="0"/>
                </a:rPr>
                <a:t> La forma tesa espone diversi</a:t>
              </a:r>
            </a:p>
            <a:p>
              <a:r>
                <a:rPr lang="it-IT" sz="1600" dirty="0">
                  <a:latin typeface="Arial" charset="0"/>
                </a:rPr>
                <a:t> residui che possono legare H</a:t>
              </a:r>
              <a:r>
                <a:rPr lang="it-IT" sz="1600" baseline="30000" dirty="0">
                  <a:latin typeface="Arial" charset="0"/>
                </a:rPr>
                <a:t>+</a:t>
              </a:r>
              <a:r>
                <a:rPr lang="it-IT" sz="1600" dirty="0">
                  <a:latin typeface="Arial" charset="0"/>
                </a:rPr>
                <a:t>. Il legame di protoni </a:t>
              </a:r>
            </a:p>
            <a:p>
              <a:r>
                <a:rPr lang="it-IT" sz="1600" dirty="0">
                  <a:latin typeface="Arial" charset="0"/>
                </a:rPr>
                <a:t> porta alla formazione di ponti salini che favoriscono</a:t>
              </a:r>
            </a:p>
            <a:p>
              <a:r>
                <a:rPr lang="it-IT" sz="1600" dirty="0">
                  <a:latin typeface="Arial" charset="0"/>
                </a:rPr>
                <a:t> la forma tesa ed il rilascio di O</a:t>
              </a:r>
              <a:r>
                <a:rPr lang="it-IT" sz="1600" baseline="-25000" dirty="0">
                  <a:latin typeface="Arial" charset="0"/>
                </a:rPr>
                <a:t>2</a:t>
              </a:r>
              <a:r>
                <a:rPr lang="it-IT" sz="1600" dirty="0">
                  <a:latin typeface="Arial" charset="0"/>
                </a:rPr>
                <a:t>. 	</a:t>
              </a:r>
              <a:endParaRPr lang="it-IT" sz="2400" dirty="0"/>
            </a:p>
            <a:p>
              <a:r>
                <a:rPr lang="it-IT" sz="1600" dirty="0">
                  <a:latin typeface="Arial" charset="0"/>
                </a:rPr>
                <a:t> Nei tessuti il pH si abbassa a causa dell'equilibrio</a:t>
              </a:r>
              <a:endParaRPr lang="it-IT" sz="2400" dirty="0"/>
            </a:p>
          </p:txBody>
        </p:sp>
        <p:pic>
          <p:nvPicPr>
            <p:cNvPr id="7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59438" y="4356100"/>
              <a:ext cx="3233737" cy="229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35"/>
            <p:cNvSpPr>
              <a:spLocks noChangeArrowheads="1"/>
            </p:cNvSpPr>
            <p:nvPr/>
          </p:nvSpPr>
          <p:spPr bwMode="auto">
            <a:xfrm>
              <a:off x="147638" y="5985945"/>
              <a:ext cx="5380037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dirty="0"/>
                <a:t> </a:t>
              </a:r>
              <a:r>
                <a:rPr lang="it-IT" sz="2000" b="1" dirty="0">
                  <a:latin typeface="Arial" charset="0"/>
                </a:rPr>
                <a:t>CO</a:t>
              </a:r>
              <a:r>
                <a:rPr lang="it-IT" sz="2000" b="1" baseline="-25000" dirty="0">
                  <a:latin typeface="Arial" charset="0"/>
                </a:rPr>
                <a:t>2</a:t>
              </a:r>
              <a:r>
                <a:rPr lang="it-IT" sz="2000" b="1" dirty="0">
                  <a:latin typeface="Arial" charset="0"/>
                </a:rPr>
                <a:t> + H</a:t>
              </a:r>
              <a:r>
                <a:rPr lang="it-IT" sz="2000" b="1" baseline="-25000" dirty="0">
                  <a:latin typeface="Arial" charset="0"/>
                </a:rPr>
                <a:t>2</a:t>
              </a:r>
              <a:r>
                <a:rPr lang="it-IT" sz="2000" b="1" dirty="0">
                  <a:latin typeface="Arial" charset="0"/>
                </a:rPr>
                <a:t>0             H</a:t>
              </a:r>
              <a:r>
                <a:rPr lang="it-IT" sz="2000" b="1" baseline="-25000" dirty="0">
                  <a:latin typeface="Arial" charset="0"/>
                </a:rPr>
                <a:t>2</a:t>
              </a:r>
              <a:r>
                <a:rPr lang="it-IT" sz="2000" b="1" dirty="0">
                  <a:latin typeface="Arial" charset="0"/>
                </a:rPr>
                <a:t>CO</a:t>
              </a:r>
              <a:r>
                <a:rPr lang="it-IT" sz="2000" b="1" baseline="-25000" dirty="0">
                  <a:latin typeface="Arial" charset="0"/>
                </a:rPr>
                <a:t>3</a:t>
              </a:r>
              <a:r>
                <a:rPr lang="it-IT" sz="2000" b="1" dirty="0">
                  <a:latin typeface="Arial" charset="0"/>
                </a:rPr>
                <a:t>              HCO</a:t>
              </a:r>
              <a:r>
                <a:rPr lang="it-IT" sz="2000" b="1" baseline="-25000" dirty="0">
                  <a:latin typeface="Arial" charset="0"/>
                </a:rPr>
                <a:t>3</a:t>
              </a:r>
              <a:r>
                <a:rPr lang="it-IT" sz="2000" b="1" baseline="30000" dirty="0">
                  <a:latin typeface="Arial" charset="0"/>
                </a:rPr>
                <a:t>-</a:t>
              </a:r>
              <a:r>
                <a:rPr lang="it-IT" sz="2000" b="1" dirty="0">
                  <a:latin typeface="Arial" charset="0"/>
                </a:rPr>
                <a:t> + H</a:t>
              </a:r>
              <a:r>
                <a:rPr lang="it-IT" sz="2000" b="1" baseline="30000" dirty="0">
                  <a:latin typeface="Arial" charset="0"/>
                </a:rPr>
                <a:t>+</a:t>
              </a:r>
            </a:p>
          </p:txBody>
        </p:sp>
        <p:sp>
          <p:nvSpPr>
            <p:cNvPr id="9" name="Line 36"/>
            <p:cNvSpPr>
              <a:spLocks noChangeShapeType="1"/>
            </p:cNvSpPr>
            <p:nvPr/>
          </p:nvSpPr>
          <p:spPr bwMode="auto">
            <a:xfrm>
              <a:off x="1827213" y="6296025"/>
              <a:ext cx="452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37"/>
            <p:cNvSpPr>
              <a:spLocks noChangeShapeType="1"/>
            </p:cNvSpPr>
            <p:nvPr/>
          </p:nvSpPr>
          <p:spPr bwMode="auto">
            <a:xfrm>
              <a:off x="3232150" y="6316663"/>
              <a:ext cx="452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38"/>
            <p:cNvSpPr>
              <a:spLocks noChangeShapeType="1"/>
            </p:cNvSpPr>
            <p:nvPr/>
          </p:nvSpPr>
          <p:spPr bwMode="auto">
            <a:xfrm flipH="1" flipV="1">
              <a:off x="1809750" y="6234113"/>
              <a:ext cx="407988" cy="7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39"/>
            <p:cNvSpPr>
              <a:spLocks noChangeShapeType="1"/>
            </p:cNvSpPr>
            <p:nvPr/>
          </p:nvSpPr>
          <p:spPr bwMode="auto">
            <a:xfrm flipH="1" flipV="1">
              <a:off x="3224213" y="6245225"/>
              <a:ext cx="407987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1360488" y="5941495"/>
              <a:ext cx="15303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b="1" i="1" dirty="0" err="1">
                  <a:latin typeface="Arial" charset="0"/>
                </a:rPr>
                <a:t>anidrasi</a:t>
              </a:r>
              <a:r>
                <a:rPr lang="it-IT" sz="1200" b="1" i="1" dirty="0">
                  <a:latin typeface="Arial" charset="0"/>
                </a:rPr>
                <a:t> carbonica</a:t>
              </a:r>
            </a:p>
          </p:txBody>
        </p:sp>
      </p:grpSp>
      <p:sp>
        <p:nvSpPr>
          <p:cNvPr id="15" name="Rectangle 95"/>
          <p:cNvSpPr>
            <a:spLocks noChangeArrowheads="1"/>
          </p:cNvSpPr>
          <p:nvPr/>
        </p:nvSpPr>
        <p:spPr bwMode="auto">
          <a:xfrm>
            <a:off x="198438" y="169863"/>
            <a:ext cx="875982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regolazione allosterica </a:t>
            </a:r>
            <a:r>
              <a:rPr lang="it-IT" sz="1800" b="1" dirty="0" err="1">
                <a:solidFill>
                  <a:srgbClr val="FF0000"/>
                </a:solidFill>
                <a:latin typeface="Arial" charset="0"/>
              </a:rPr>
              <a:t>eterotropica</a:t>
            </a:r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 dell’emoglobina</a:t>
            </a: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185738" y="3746500"/>
            <a:ext cx="8797925" cy="26035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Rectangle 170"/>
          <p:cNvSpPr>
            <a:spLocks noChangeArrowheads="1"/>
          </p:cNvSpPr>
          <p:nvPr/>
        </p:nvSpPr>
        <p:spPr bwMode="auto">
          <a:xfrm>
            <a:off x="190500" y="4140200"/>
            <a:ext cx="878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Tx/>
              <a:buChar char="•"/>
            </a:pPr>
            <a:r>
              <a:rPr lang="it-IT" sz="1600" b="1" dirty="0">
                <a:solidFill>
                  <a:srgbClr val="FF0000"/>
                </a:solidFill>
                <a:latin typeface="Arial" charset="0"/>
              </a:rPr>
              <a:t>EFFETTO DI CO</a:t>
            </a:r>
            <a:r>
              <a:rPr lang="it-IT" sz="1600" b="1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it-IT" sz="1600" b="1" dirty="0">
                <a:latin typeface="Arial" charset="0"/>
              </a:rPr>
              <a:t>:  </a:t>
            </a:r>
            <a:r>
              <a:rPr lang="it-IT" sz="1600" dirty="0">
                <a:latin typeface="Arial" charset="0"/>
              </a:rPr>
              <a:t>A parte partecipare nell’effetto Bohr, il CO</a:t>
            </a:r>
            <a:r>
              <a:rPr lang="it-IT" sz="1600" baseline="-25000" dirty="0">
                <a:latin typeface="Arial" charset="0"/>
              </a:rPr>
              <a:t>2</a:t>
            </a:r>
            <a:r>
              <a:rPr lang="it-IT" sz="1600" dirty="0">
                <a:latin typeface="Arial" charset="0"/>
              </a:rPr>
              <a:t> lega ai gruppi </a:t>
            </a:r>
            <a:r>
              <a:rPr lang="it-IT" sz="1600" dirty="0">
                <a:latin typeface="Arial" charset="0"/>
                <a:sym typeface="Symbol" pitchFamily="18" charset="2"/>
              </a:rPr>
              <a:t></a:t>
            </a:r>
            <a:r>
              <a:rPr lang="it-IT" sz="1600" dirty="0">
                <a:latin typeface="Arial" charset="0"/>
              </a:rPr>
              <a:t>-amminici N-terminali formando carbammato, con variazione della carica da positiva a negativa. I terminali sono attirati da residui con carica negativa sul C-terminale dell’altra subunità </a:t>
            </a:r>
            <a:r>
              <a:rPr lang="it-IT" sz="1600" dirty="0">
                <a:latin typeface="Arial" charset="0"/>
                <a:sym typeface="Symbol" pitchFamily="18" charset="2"/>
              </a:rPr>
              <a:t>, favorendo la forma TESA</a:t>
            </a:r>
          </a:p>
          <a:p>
            <a:pPr algn="just"/>
            <a:endParaRPr lang="it-IT" sz="1600" dirty="0">
              <a:latin typeface="Arial" charset="0"/>
              <a:sym typeface="Symbol" pitchFamily="18" charset="2"/>
            </a:endParaRPr>
          </a:p>
          <a:p>
            <a:endParaRPr lang="it-IT" sz="1600" b="1" dirty="0">
              <a:latin typeface="Arial" charset="0"/>
              <a:sym typeface="Symbol" pitchFamily="18" charset="2"/>
            </a:endParaRPr>
          </a:p>
          <a:p>
            <a:endParaRPr lang="it-IT" sz="1600" b="1" dirty="0">
              <a:latin typeface="Arial" charset="0"/>
              <a:sym typeface="Symbol" pitchFamily="18" charset="2"/>
            </a:endParaRPr>
          </a:p>
          <a:p>
            <a:endParaRPr lang="it-IT" sz="1600" b="1" dirty="0">
              <a:latin typeface="Arial" charset="0"/>
              <a:sym typeface="Symbol" pitchFamily="18" charset="2"/>
            </a:endParaRPr>
          </a:p>
          <a:p>
            <a:endParaRPr lang="it-IT" sz="1600" b="1" dirty="0">
              <a:latin typeface="Arial" charset="0"/>
              <a:sym typeface="Symbol" pitchFamily="18" charset="2"/>
            </a:endParaRPr>
          </a:p>
        </p:txBody>
      </p:sp>
      <p:pic>
        <p:nvPicPr>
          <p:cNvPr id="18" name="Picture 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438" y="5387975"/>
            <a:ext cx="51800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2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7050" y="2905125"/>
            <a:ext cx="43402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82"/>
          <p:cNvSpPr>
            <a:spLocks noChangeArrowheads="1"/>
          </p:cNvSpPr>
          <p:nvPr/>
        </p:nvSpPr>
        <p:spPr bwMode="auto">
          <a:xfrm>
            <a:off x="147638" y="784225"/>
            <a:ext cx="8797925" cy="54006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4" name="Rectangle 176"/>
          <p:cNvSpPr>
            <a:spLocks noChangeArrowheads="1"/>
          </p:cNvSpPr>
          <p:nvPr/>
        </p:nvSpPr>
        <p:spPr bwMode="auto">
          <a:xfrm>
            <a:off x="1025525" y="4822825"/>
            <a:ext cx="2173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 dirty="0">
                <a:latin typeface="Arial" charset="0"/>
              </a:rPr>
              <a:t>2,3-bisfosfoglicerato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612775" y="2573338"/>
            <a:ext cx="2722563" cy="2046287"/>
            <a:chOff x="676275" y="2992438"/>
            <a:chExt cx="2722563" cy="2046287"/>
          </a:xfrm>
        </p:grpSpPr>
        <p:pic>
          <p:nvPicPr>
            <p:cNvPr id="11272" name="Picture 1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6275" y="2992438"/>
              <a:ext cx="2703513" cy="204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Rectangle 177"/>
            <p:cNvSpPr>
              <a:spLocks noChangeArrowheads="1"/>
            </p:cNvSpPr>
            <p:nvPr/>
          </p:nvSpPr>
          <p:spPr bwMode="auto">
            <a:xfrm>
              <a:off x="1230313" y="4237038"/>
              <a:ext cx="2682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Arial" charset="0"/>
                </a:rPr>
                <a:t>-</a:t>
              </a:r>
            </a:p>
          </p:txBody>
        </p:sp>
        <p:sp>
          <p:nvSpPr>
            <p:cNvPr id="11276" name="Rectangle 178"/>
            <p:cNvSpPr>
              <a:spLocks noChangeArrowheads="1"/>
            </p:cNvSpPr>
            <p:nvPr/>
          </p:nvSpPr>
          <p:spPr bwMode="auto">
            <a:xfrm>
              <a:off x="881063" y="3886200"/>
              <a:ext cx="2682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atin typeface="Arial" charset="0"/>
                </a:rPr>
                <a:t>-</a:t>
              </a:r>
            </a:p>
          </p:txBody>
        </p:sp>
        <p:sp>
          <p:nvSpPr>
            <p:cNvPr id="11277" name="Rectangle 179"/>
            <p:cNvSpPr>
              <a:spLocks noChangeArrowheads="1"/>
            </p:cNvSpPr>
            <p:nvPr/>
          </p:nvSpPr>
          <p:spPr bwMode="auto">
            <a:xfrm>
              <a:off x="2867025" y="3187700"/>
              <a:ext cx="268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Arial" charset="0"/>
                </a:rPr>
                <a:t>-</a:t>
              </a:r>
            </a:p>
          </p:txBody>
        </p:sp>
        <p:sp>
          <p:nvSpPr>
            <p:cNvPr id="11278" name="Rectangle 180"/>
            <p:cNvSpPr>
              <a:spLocks noChangeArrowheads="1"/>
            </p:cNvSpPr>
            <p:nvPr/>
          </p:nvSpPr>
          <p:spPr bwMode="auto">
            <a:xfrm>
              <a:off x="2081213" y="3155950"/>
              <a:ext cx="2682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atin typeface="Arial" charset="0"/>
                </a:rPr>
                <a:t>-</a:t>
              </a:r>
            </a:p>
          </p:txBody>
        </p:sp>
        <p:sp>
          <p:nvSpPr>
            <p:cNvPr id="11279" name="Rectangle 181"/>
            <p:cNvSpPr>
              <a:spLocks noChangeArrowheads="1"/>
            </p:cNvSpPr>
            <p:nvPr/>
          </p:nvSpPr>
          <p:spPr bwMode="auto">
            <a:xfrm>
              <a:off x="3130550" y="4175125"/>
              <a:ext cx="268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Arial" charset="0"/>
                </a:rPr>
                <a:t>-</a:t>
              </a:r>
            </a:p>
          </p:txBody>
        </p:sp>
      </p:grpSp>
      <p:sp>
        <p:nvSpPr>
          <p:cNvPr id="8" name="Rettangolo 7"/>
          <p:cNvSpPr/>
          <p:nvPr/>
        </p:nvSpPr>
        <p:spPr>
          <a:xfrm>
            <a:off x="165100" y="888236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EFFETTO DI BPG</a:t>
            </a:r>
            <a:r>
              <a:rPr lang="it-IT" sz="1800" b="1" dirty="0">
                <a:latin typeface="Arial" charset="0"/>
              </a:rPr>
              <a:t> (</a:t>
            </a:r>
            <a:r>
              <a:rPr lang="it-IT" sz="1800" b="1" dirty="0" err="1">
                <a:latin typeface="Arial" charset="0"/>
              </a:rPr>
              <a:t>bisfosfoglicerato</a:t>
            </a:r>
            <a:r>
              <a:rPr lang="it-IT" sz="1800" b="1" dirty="0">
                <a:latin typeface="Arial" charset="0"/>
              </a:rPr>
              <a:t>):   </a:t>
            </a:r>
            <a:r>
              <a:rPr lang="it-IT" sz="1800" dirty="0">
                <a:latin typeface="Arial" charset="0"/>
              </a:rPr>
              <a:t>I globuli rossi (eritrociti) di alcuni mammiferi (incluso l’uomo e i primati) hanno un'alta concentrazione di BPG, che è anionico. Si lega  ai residui cationici presenti nei terminali delle catene </a:t>
            </a:r>
            <a:r>
              <a:rPr lang="it-IT" sz="1800" dirty="0">
                <a:latin typeface="Arial" charset="0"/>
                <a:sym typeface="Symbol" pitchFamily="18" charset="2"/>
              </a:rPr>
              <a:t></a:t>
            </a:r>
            <a:r>
              <a:rPr lang="it-IT" sz="1800" dirty="0">
                <a:latin typeface="Arial" charset="0"/>
              </a:rPr>
              <a:t> a livello dell’interstizio e favorisce la forma tesa (</a:t>
            </a:r>
            <a:r>
              <a:rPr lang="it-IT" sz="1800" dirty="0" err="1">
                <a:latin typeface="Arial" charset="0"/>
              </a:rPr>
              <a:t>deossi</a:t>
            </a:r>
            <a:r>
              <a:rPr lang="it-IT" sz="1800" dirty="0">
                <a:latin typeface="Arial" charset="0"/>
              </a:rPr>
              <a:t>).</a:t>
            </a:r>
            <a:endParaRPr lang="it-IT" sz="1800" dirty="0">
              <a:latin typeface="Arial" charset="0"/>
              <a:sym typeface="Symbol" pitchFamily="18" charset="2"/>
            </a:endParaRPr>
          </a:p>
        </p:txBody>
      </p:sp>
      <p:sp>
        <p:nvSpPr>
          <p:cNvPr id="25" name="Rectangle 95"/>
          <p:cNvSpPr>
            <a:spLocks noChangeArrowheads="1"/>
          </p:cNvSpPr>
          <p:nvPr/>
        </p:nvSpPr>
        <p:spPr bwMode="auto">
          <a:xfrm>
            <a:off x="147638" y="284163"/>
            <a:ext cx="875982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regolazione allosterica </a:t>
            </a:r>
            <a:r>
              <a:rPr lang="it-IT" sz="1800" b="1" dirty="0" err="1">
                <a:solidFill>
                  <a:srgbClr val="FF0000"/>
                </a:solidFill>
                <a:latin typeface="Arial" charset="0"/>
              </a:rPr>
              <a:t>eterotropica</a:t>
            </a:r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 dell’emoglobina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50CB55D-FFF4-434B-813A-EA0AD98D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E678EF-319E-44DB-8804-0B7AB125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1026" name="Picture 2" descr="MIOGLOBINA ED EMOGLOBINA">
            <a:extLst>
              <a:ext uri="{FF2B5EF4-FFF2-40B4-BE49-F238E27FC236}">
                <a16:creationId xmlns:a16="http://schemas.microsoft.com/office/drawing/2014/main" id="{2E9CE0F8-5373-4875-AA08-88D95A3B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" y="1398963"/>
            <a:ext cx="4245770" cy="3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arato respiratorio I.pptx">
            <a:extLst>
              <a:ext uri="{FF2B5EF4-FFF2-40B4-BE49-F238E27FC236}">
                <a16:creationId xmlns:a16="http://schemas.microsoft.com/office/drawing/2014/main" id="{C619698A-079E-436F-B042-D039793C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9" y="1458972"/>
            <a:ext cx="4100512" cy="35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25497C1-47C5-4F41-8A06-9B5C90E97C2C}"/>
              </a:ext>
            </a:extLst>
          </p:cNvPr>
          <p:cNvSpPr/>
          <p:nvPr/>
        </p:nvSpPr>
        <p:spPr bwMode="auto">
          <a:xfrm>
            <a:off x="4477542" y="461963"/>
            <a:ext cx="4655341" cy="450691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4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50CB55D-FFF4-434B-813A-EA0AD98D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E678EF-319E-44DB-8804-0B7AB125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1026" name="Picture 2" descr="MIOGLOBINA ED EMOGLOBINA">
            <a:extLst>
              <a:ext uri="{FF2B5EF4-FFF2-40B4-BE49-F238E27FC236}">
                <a16:creationId xmlns:a16="http://schemas.microsoft.com/office/drawing/2014/main" id="{2E9CE0F8-5373-4875-AA08-88D95A3B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" y="1398963"/>
            <a:ext cx="4245770" cy="3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arato respiratorio I.pptx">
            <a:extLst>
              <a:ext uri="{FF2B5EF4-FFF2-40B4-BE49-F238E27FC236}">
                <a16:creationId xmlns:a16="http://schemas.microsoft.com/office/drawing/2014/main" id="{C619698A-079E-436F-B042-D039793C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9" y="1458972"/>
            <a:ext cx="4100512" cy="35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9766E2-5F2D-4717-A7A3-45321E9BA19A}"/>
              </a:ext>
            </a:extLst>
          </p:cNvPr>
          <p:cNvSpPr/>
          <p:nvPr/>
        </p:nvSpPr>
        <p:spPr bwMode="auto">
          <a:xfrm>
            <a:off x="61918" y="788988"/>
            <a:ext cx="4655341" cy="450691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81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900304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2159349" y="1178977"/>
            <a:ext cx="0" cy="1601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51520" y="3748390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Calibri" panose="020F0502020204030204" pitchFamily="34" charset="0"/>
              </a:rPr>
              <a:t>Effetto dell’esercizio intenso a livello muscolare   -  riduzione pO</a:t>
            </a:r>
            <a:r>
              <a:rPr lang="it-IT" sz="1800" baseline="-25000" dirty="0">
                <a:latin typeface="Calibri" panose="020F0502020204030204" pitchFamily="34" charset="0"/>
              </a:rPr>
              <a:t>2   </a:t>
            </a:r>
            <a:r>
              <a:rPr lang="it-IT" sz="1800" dirty="0">
                <a:latin typeface="Calibri" panose="020F0502020204030204" pitchFamily="34" charset="0"/>
              </a:rPr>
              <a:t>(20 mm Hg </a:t>
            </a:r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 20% </a:t>
            </a:r>
            <a:r>
              <a:rPr lang="it-IT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saturaz</a:t>
            </a:r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.)</a:t>
            </a:r>
          </a:p>
          <a:p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                                                                                       - acidificazione (effetto </a:t>
            </a:r>
            <a:r>
              <a:rPr lang="it-IT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Bohr</a:t>
            </a:r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 aumenta)</a:t>
            </a:r>
          </a:p>
          <a:p>
            <a:endParaRPr lang="it-IT" sz="1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Effetto di CO</a:t>
            </a:r>
            <a:r>
              <a:rPr lang="it-IT" sz="1800" baseline="-25000" dirty="0"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 –  ~ 8% in soluzione nel siero,    75%  acido carbonico  bicarbonato, </a:t>
            </a:r>
          </a:p>
          <a:p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                             ~17% si lega </a:t>
            </a:r>
            <a:r>
              <a:rPr lang="it-IT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Hb</a:t>
            </a:r>
            <a:endParaRPr lang="it-IT" sz="1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it-IT" sz="1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Effetto di CO – anche se lega solo 1 CO ad un sito di legame, l’effetto  allosterico </a:t>
            </a:r>
            <a:r>
              <a:rPr lang="it-IT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omotropico</a:t>
            </a:r>
            <a:endParaRPr lang="it-IT" sz="1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                           risulta in uno stato permanentemente rilassato  100% saturazione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99819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P </a:t>
            </a:r>
            <a:r>
              <a:rPr lang="it-IT" sz="1600" baseline="-25000" dirty="0">
                <a:latin typeface="Calibri" panose="020F0502020204030204" pitchFamily="34" charset="0"/>
              </a:rPr>
              <a:t>50</a:t>
            </a:r>
            <a:r>
              <a:rPr lang="it-IT" sz="1600" dirty="0">
                <a:latin typeface="Calibri" panose="020F0502020204030204" pitchFamily="34" charset="0"/>
              </a:rPr>
              <a:t> ~30 </a:t>
            </a:r>
            <a:r>
              <a:rPr lang="it-IT" sz="1600" dirty="0" err="1">
                <a:latin typeface="Calibri" panose="020F0502020204030204" pitchFamily="34" charset="0"/>
              </a:rPr>
              <a:t>mmHg</a:t>
            </a:r>
            <a:endParaRPr lang="en-GB" sz="1600" baseline="-25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4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defTabSz="1087438"/>
            <a:endParaRPr lang="it-IT"/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1087438"/>
            <a:endParaRPr lang="it-IT"/>
          </a:p>
        </p:txBody>
      </p:sp>
      <p:pic>
        <p:nvPicPr>
          <p:cNvPr id="13316" name="Picture 2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00088"/>
            <a:ext cx="43068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538" y="735013"/>
            <a:ext cx="322897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Imag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2300" y="3667125"/>
            <a:ext cx="43434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185738" y="223838"/>
            <a:ext cx="8788400" cy="3270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/>
          <a:p>
            <a:pPr marL="381000" lvl="2" defTabSz="1087438"/>
            <a:r>
              <a:rPr lang="it-IT" sz="1600" b="1">
                <a:solidFill>
                  <a:srgbClr val="FF3300"/>
                </a:solidFill>
                <a:latin typeface="Arial" charset="0"/>
              </a:rPr>
              <a:t>Anemia falciforme, la prima malattia genetica molecolare ad essere identificata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266700" y="3478213"/>
            <a:ext cx="7353300" cy="2976562"/>
            <a:chOff x="266700" y="3478213"/>
            <a:chExt cx="7353300" cy="2976562"/>
          </a:xfrm>
        </p:grpSpPr>
        <p:sp>
          <p:nvSpPr>
            <p:cNvPr id="13322" name="TextBox 10"/>
            <p:cNvSpPr txBox="1">
              <a:spLocks noChangeArrowheads="1"/>
            </p:cNvSpPr>
            <p:nvPr/>
          </p:nvSpPr>
          <p:spPr bwMode="auto">
            <a:xfrm>
              <a:off x="266700" y="5930900"/>
              <a:ext cx="13985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b="1" dirty="0">
                  <a:latin typeface="Arial" charset="0"/>
                  <a:cs typeface="Arial" charset="0"/>
                </a:rPr>
                <a:t>forma </a:t>
              </a:r>
              <a:r>
                <a:rPr lang="it-IT" sz="1400" b="1" dirty="0" err="1">
                  <a:latin typeface="Arial" charset="0"/>
                  <a:cs typeface="Arial" charset="0"/>
                </a:rPr>
                <a:t>desossi</a:t>
              </a:r>
              <a:endParaRPr lang="en-GB" sz="1400" b="1" dirty="0">
                <a:latin typeface="Arial" charset="0"/>
                <a:cs typeface="Arial" charset="0"/>
              </a:endParaRP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676275" y="3478213"/>
              <a:ext cx="6943725" cy="2976562"/>
              <a:chOff x="676275" y="3478213"/>
              <a:chExt cx="6943725" cy="2976562"/>
            </a:xfrm>
          </p:grpSpPr>
          <p:grpSp>
            <p:nvGrpSpPr>
              <p:cNvPr id="5" name="Gruppo 4"/>
              <p:cNvGrpSpPr/>
              <p:nvPr/>
            </p:nvGrpSpPr>
            <p:grpSpPr>
              <a:xfrm>
                <a:off x="676275" y="3478213"/>
                <a:ext cx="4695825" cy="2770187"/>
                <a:chOff x="676275" y="3478213"/>
                <a:chExt cx="4695825" cy="2770187"/>
              </a:xfrm>
            </p:grpSpPr>
            <p:pic>
              <p:nvPicPr>
                <p:cNvPr id="13319" name="Picture 5" descr="Image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76275" y="3478213"/>
                  <a:ext cx="3294063" cy="2770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3323" name="Straight Arrow Connector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05200" y="5334000"/>
                  <a:ext cx="1866900" cy="1905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</p:grpSp>
          <p:grpSp>
            <p:nvGrpSpPr>
              <p:cNvPr id="4" name="Gruppo 3"/>
              <p:cNvGrpSpPr/>
              <p:nvPr/>
            </p:nvGrpSpPr>
            <p:grpSpPr>
              <a:xfrm>
                <a:off x="5092700" y="4221163"/>
                <a:ext cx="2527300" cy="2233612"/>
                <a:chOff x="5092700" y="4221163"/>
                <a:chExt cx="2527300" cy="2233612"/>
              </a:xfrm>
            </p:grpSpPr>
            <p:pic>
              <p:nvPicPr>
                <p:cNvPr id="13320" name="Picture 6" descr="Image5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30800" y="4221163"/>
                  <a:ext cx="2489200" cy="2233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324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6997700" y="4597400"/>
                  <a:ext cx="330200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it-IT" sz="1800" b="1">
                      <a:latin typeface="Symbol" pitchFamily="18" charset="2"/>
                      <a:cs typeface="Arial" charset="0"/>
                    </a:rPr>
                    <a:t>b</a:t>
                  </a:r>
                  <a:endParaRPr lang="en-GB" sz="1800" b="1">
                    <a:latin typeface="Symbol" pitchFamily="18" charset="2"/>
                    <a:cs typeface="Arial" charset="0"/>
                  </a:endParaRPr>
                </a:p>
              </p:txBody>
            </p:sp>
            <p:sp>
              <p:nvSpPr>
                <p:cNvPr id="13325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5092700" y="4787900"/>
                  <a:ext cx="330200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it-IT" sz="1800" b="1">
                      <a:latin typeface="Symbol" pitchFamily="18" charset="2"/>
                      <a:cs typeface="Arial" charset="0"/>
                    </a:rPr>
                    <a:t>b</a:t>
                  </a:r>
                  <a:endParaRPr lang="en-GB" sz="1800" b="1">
                    <a:latin typeface="Symbol" pitchFamily="18" charset="2"/>
                    <a:cs typeface="Arial" charset="0"/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 bwMode="auto">
                <a:xfrm>
                  <a:off x="6157913" y="4343400"/>
                  <a:ext cx="1144587" cy="1689100"/>
                </a:xfrm>
                <a:custGeom>
                  <a:avLst/>
                  <a:gdLst>
                    <a:gd name="connsiteX0" fmla="*/ 446617 w 1145117"/>
                    <a:gd name="connsiteY0" fmla="*/ 0 h 1689100"/>
                    <a:gd name="connsiteX1" fmla="*/ 497417 w 1145117"/>
                    <a:gd name="connsiteY1" fmla="*/ 152400 h 1689100"/>
                    <a:gd name="connsiteX2" fmla="*/ 497417 w 1145117"/>
                    <a:gd name="connsiteY2" fmla="*/ 279400 h 1689100"/>
                    <a:gd name="connsiteX3" fmla="*/ 319617 w 1145117"/>
                    <a:gd name="connsiteY3" fmla="*/ 342900 h 1689100"/>
                    <a:gd name="connsiteX4" fmla="*/ 40217 w 1145117"/>
                    <a:gd name="connsiteY4" fmla="*/ 558800 h 1689100"/>
                    <a:gd name="connsiteX5" fmla="*/ 78317 w 1145117"/>
                    <a:gd name="connsiteY5" fmla="*/ 914400 h 1689100"/>
                    <a:gd name="connsiteX6" fmla="*/ 370417 w 1145117"/>
                    <a:gd name="connsiteY6" fmla="*/ 1117600 h 1689100"/>
                    <a:gd name="connsiteX7" fmla="*/ 586317 w 1145117"/>
                    <a:gd name="connsiteY7" fmla="*/ 1054100 h 1689100"/>
                    <a:gd name="connsiteX8" fmla="*/ 764117 w 1145117"/>
                    <a:gd name="connsiteY8" fmla="*/ 1028700 h 1689100"/>
                    <a:gd name="connsiteX9" fmla="*/ 865717 w 1145117"/>
                    <a:gd name="connsiteY9" fmla="*/ 1143000 h 1689100"/>
                    <a:gd name="connsiteX10" fmla="*/ 840317 w 1145117"/>
                    <a:gd name="connsiteY10" fmla="*/ 1422400 h 1689100"/>
                    <a:gd name="connsiteX11" fmla="*/ 903817 w 1145117"/>
                    <a:gd name="connsiteY11" fmla="*/ 1562100 h 1689100"/>
                    <a:gd name="connsiteX12" fmla="*/ 1145117 w 1145117"/>
                    <a:gd name="connsiteY12" fmla="*/ 1689100 h 168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45117" h="1689100">
                      <a:moveTo>
                        <a:pt x="446617" y="0"/>
                      </a:moveTo>
                      <a:cubicBezTo>
                        <a:pt x="467783" y="52916"/>
                        <a:pt x="488950" y="105833"/>
                        <a:pt x="497417" y="152400"/>
                      </a:cubicBezTo>
                      <a:cubicBezTo>
                        <a:pt x="505884" y="198967"/>
                        <a:pt x="527050" y="247650"/>
                        <a:pt x="497417" y="279400"/>
                      </a:cubicBezTo>
                      <a:cubicBezTo>
                        <a:pt x="467784" y="311150"/>
                        <a:pt x="395817" y="296333"/>
                        <a:pt x="319617" y="342900"/>
                      </a:cubicBezTo>
                      <a:cubicBezTo>
                        <a:pt x="243417" y="389467"/>
                        <a:pt x="80434" y="463550"/>
                        <a:pt x="40217" y="558800"/>
                      </a:cubicBezTo>
                      <a:cubicBezTo>
                        <a:pt x="0" y="654050"/>
                        <a:pt x="23284" y="821267"/>
                        <a:pt x="78317" y="914400"/>
                      </a:cubicBezTo>
                      <a:cubicBezTo>
                        <a:pt x="133350" y="1007533"/>
                        <a:pt x="285750" y="1094317"/>
                        <a:pt x="370417" y="1117600"/>
                      </a:cubicBezTo>
                      <a:cubicBezTo>
                        <a:pt x="455084" y="1140883"/>
                        <a:pt x="520700" y="1068917"/>
                        <a:pt x="586317" y="1054100"/>
                      </a:cubicBezTo>
                      <a:cubicBezTo>
                        <a:pt x="651934" y="1039283"/>
                        <a:pt x="717550" y="1013883"/>
                        <a:pt x="764117" y="1028700"/>
                      </a:cubicBezTo>
                      <a:cubicBezTo>
                        <a:pt x="810684" y="1043517"/>
                        <a:pt x="853017" y="1077383"/>
                        <a:pt x="865717" y="1143000"/>
                      </a:cubicBezTo>
                      <a:cubicBezTo>
                        <a:pt x="878417" y="1208617"/>
                        <a:pt x="833967" y="1352550"/>
                        <a:pt x="840317" y="1422400"/>
                      </a:cubicBezTo>
                      <a:cubicBezTo>
                        <a:pt x="846667" y="1492250"/>
                        <a:pt x="853017" y="1517650"/>
                        <a:pt x="903817" y="1562100"/>
                      </a:cubicBezTo>
                      <a:cubicBezTo>
                        <a:pt x="954617" y="1606550"/>
                        <a:pt x="1049867" y="1647825"/>
                        <a:pt x="1145117" y="16891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 bwMode="auto">
                <a:xfrm>
                  <a:off x="6348413" y="4343400"/>
                  <a:ext cx="1055687" cy="1460500"/>
                </a:xfrm>
                <a:custGeom>
                  <a:avLst/>
                  <a:gdLst>
                    <a:gd name="connsiteX0" fmla="*/ 446617 w 1145117"/>
                    <a:gd name="connsiteY0" fmla="*/ 0 h 1689100"/>
                    <a:gd name="connsiteX1" fmla="*/ 497417 w 1145117"/>
                    <a:gd name="connsiteY1" fmla="*/ 152400 h 1689100"/>
                    <a:gd name="connsiteX2" fmla="*/ 497417 w 1145117"/>
                    <a:gd name="connsiteY2" fmla="*/ 279400 h 1689100"/>
                    <a:gd name="connsiteX3" fmla="*/ 319617 w 1145117"/>
                    <a:gd name="connsiteY3" fmla="*/ 342900 h 1689100"/>
                    <a:gd name="connsiteX4" fmla="*/ 40217 w 1145117"/>
                    <a:gd name="connsiteY4" fmla="*/ 558800 h 1689100"/>
                    <a:gd name="connsiteX5" fmla="*/ 78317 w 1145117"/>
                    <a:gd name="connsiteY5" fmla="*/ 914400 h 1689100"/>
                    <a:gd name="connsiteX6" fmla="*/ 370417 w 1145117"/>
                    <a:gd name="connsiteY6" fmla="*/ 1117600 h 1689100"/>
                    <a:gd name="connsiteX7" fmla="*/ 586317 w 1145117"/>
                    <a:gd name="connsiteY7" fmla="*/ 1054100 h 1689100"/>
                    <a:gd name="connsiteX8" fmla="*/ 764117 w 1145117"/>
                    <a:gd name="connsiteY8" fmla="*/ 1028700 h 1689100"/>
                    <a:gd name="connsiteX9" fmla="*/ 865717 w 1145117"/>
                    <a:gd name="connsiteY9" fmla="*/ 1143000 h 1689100"/>
                    <a:gd name="connsiteX10" fmla="*/ 840317 w 1145117"/>
                    <a:gd name="connsiteY10" fmla="*/ 1422400 h 1689100"/>
                    <a:gd name="connsiteX11" fmla="*/ 903817 w 1145117"/>
                    <a:gd name="connsiteY11" fmla="*/ 1562100 h 1689100"/>
                    <a:gd name="connsiteX12" fmla="*/ 1145117 w 1145117"/>
                    <a:gd name="connsiteY12" fmla="*/ 1689100 h 1689100"/>
                    <a:gd name="connsiteX0" fmla="*/ 451319 w 1149819"/>
                    <a:gd name="connsiteY0" fmla="*/ 0 h 1689100"/>
                    <a:gd name="connsiteX1" fmla="*/ 502119 w 1149819"/>
                    <a:gd name="connsiteY1" fmla="*/ 152400 h 1689100"/>
                    <a:gd name="connsiteX2" fmla="*/ 502119 w 1149819"/>
                    <a:gd name="connsiteY2" fmla="*/ 279400 h 1689100"/>
                    <a:gd name="connsiteX3" fmla="*/ 352536 w 1149819"/>
                    <a:gd name="connsiteY3" fmla="*/ 431028 h 1689100"/>
                    <a:gd name="connsiteX4" fmla="*/ 44919 w 1149819"/>
                    <a:gd name="connsiteY4" fmla="*/ 558800 h 1689100"/>
                    <a:gd name="connsiteX5" fmla="*/ 83019 w 1149819"/>
                    <a:gd name="connsiteY5" fmla="*/ 914400 h 1689100"/>
                    <a:gd name="connsiteX6" fmla="*/ 375119 w 1149819"/>
                    <a:gd name="connsiteY6" fmla="*/ 1117600 h 1689100"/>
                    <a:gd name="connsiteX7" fmla="*/ 591019 w 1149819"/>
                    <a:gd name="connsiteY7" fmla="*/ 1054100 h 1689100"/>
                    <a:gd name="connsiteX8" fmla="*/ 768819 w 1149819"/>
                    <a:gd name="connsiteY8" fmla="*/ 1028700 h 1689100"/>
                    <a:gd name="connsiteX9" fmla="*/ 870419 w 1149819"/>
                    <a:gd name="connsiteY9" fmla="*/ 1143000 h 1689100"/>
                    <a:gd name="connsiteX10" fmla="*/ 845019 w 1149819"/>
                    <a:gd name="connsiteY10" fmla="*/ 1422400 h 1689100"/>
                    <a:gd name="connsiteX11" fmla="*/ 908519 w 1149819"/>
                    <a:gd name="connsiteY11" fmla="*/ 1562100 h 1689100"/>
                    <a:gd name="connsiteX12" fmla="*/ 1149819 w 1149819"/>
                    <a:gd name="connsiteY12" fmla="*/ 1689100 h 1689100"/>
                    <a:gd name="connsiteX0" fmla="*/ 465427 w 1163927"/>
                    <a:gd name="connsiteY0" fmla="*/ 0 h 1689100"/>
                    <a:gd name="connsiteX1" fmla="*/ 516227 w 1163927"/>
                    <a:gd name="connsiteY1" fmla="*/ 152400 h 1689100"/>
                    <a:gd name="connsiteX2" fmla="*/ 516227 w 1163927"/>
                    <a:gd name="connsiteY2" fmla="*/ 279400 h 1689100"/>
                    <a:gd name="connsiteX3" fmla="*/ 366644 w 1163927"/>
                    <a:gd name="connsiteY3" fmla="*/ 431028 h 1689100"/>
                    <a:gd name="connsiteX4" fmla="*/ 44919 w 1163927"/>
                    <a:gd name="connsiteY4" fmla="*/ 632239 h 1689100"/>
                    <a:gd name="connsiteX5" fmla="*/ 97127 w 1163927"/>
                    <a:gd name="connsiteY5" fmla="*/ 914400 h 1689100"/>
                    <a:gd name="connsiteX6" fmla="*/ 389227 w 1163927"/>
                    <a:gd name="connsiteY6" fmla="*/ 1117600 h 1689100"/>
                    <a:gd name="connsiteX7" fmla="*/ 605127 w 1163927"/>
                    <a:gd name="connsiteY7" fmla="*/ 1054100 h 1689100"/>
                    <a:gd name="connsiteX8" fmla="*/ 782927 w 1163927"/>
                    <a:gd name="connsiteY8" fmla="*/ 1028700 h 1689100"/>
                    <a:gd name="connsiteX9" fmla="*/ 884527 w 1163927"/>
                    <a:gd name="connsiteY9" fmla="*/ 1143000 h 1689100"/>
                    <a:gd name="connsiteX10" fmla="*/ 859127 w 1163927"/>
                    <a:gd name="connsiteY10" fmla="*/ 1422400 h 1689100"/>
                    <a:gd name="connsiteX11" fmla="*/ 922627 w 1163927"/>
                    <a:gd name="connsiteY11" fmla="*/ 1562100 h 1689100"/>
                    <a:gd name="connsiteX12" fmla="*/ 1163927 w 1163927"/>
                    <a:gd name="connsiteY12" fmla="*/ 1689100 h 1689100"/>
                    <a:gd name="connsiteX0" fmla="*/ 465427 w 1163927"/>
                    <a:gd name="connsiteY0" fmla="*/ 0 h 1689100"/>
                    <a:gd name="connsiteX1" fmla="*/ 516227 w 1163927"/>
                    <a:gd name="connsiteY1" fmla="*/ 152400 h 1689100"/>
                    <a:gd name="connsiteX2" fmla="*/ 516227 w 1163927"/>
                    <a:gd name="connsiteY2" fmla="*/ 279400 h 1689100"/>
                    <a:gd name="connsiteX3" fmla="*/ 366644 w 1163927"/>
                    <a:gd name="connsiteY3" fmla="*/ 431028 h 1689100"/>
                    <a:gd name="connsiteX4" fmla="*/ 44919 w 1163927"/>
                    <a:gd name="connsiteY4" fmla="*/ 632239 h 1689100"/>
                    <a:gd name="connsiteX5" fmla="*/ 97128 w 1163927"/>
                    <a:gd name="connsiteY5" fmla="*/ 973152 h 1689100"/>
                    <a:gd name="connsiteX6" fmla="*/ 389227 w 1163927"/>
                    <a:gd name="connsiteY6" fmla="*/ 1117600 h 1689100"/>
                    <a:gd name="connsiteX7" fmla="*/ 605127 w 1163927"/>
                    <a:gd name="connsiteY7" fmla="*/ 1054100 h 1689100"/>
                    <a:gd name="connsiteX8" fmla="*/ 782927 w 1163927"/>
                    <a:gd name="connsiteY8" fmla="*/ 1028700 h 1689100"/>
                    <a:gd name="connsiteX9" fmla="*/ 884527 w 1163927"/>
                    <a:gd name="connsiteY9" fmla="*/ 1143000 h 1689100"/>
                    <a:gd name="connsiteX10" fmla="*/ 859127 w 1163927"/>
                    <a:gd name="connsiteY10" fmla="*/ 1422400 h 1689100"/>
                    <a:gd name="connsiteX11" fmla="*/ 922627 w 1163927"/>
                    <a:gd name="connsiteY11" fmla="*/ 1562100 h 1689100"/>
                    <a:gd name="connsiteX12" fmla="*/ 1163927 w 1163927"/>
                    <a:gd name="connsiteY12" fmla="*/ 1689100 h 1689100"/>
                    <a:gd name="connsiteX0" fmla="*/ 465427 w 1163927"/>
                    <a:gd name="connsiteY0" fmla="*/ 0 h 1689100"/>
                    <a:gd name="connsiteX1" fmla="*/ 516227 w 1163927"/>
                    <a:gd name="connsiteY1" fmla="*/ 152400 h 1689100"/>
                    <a:gd name="connsiteX2" fmla="*/ 516227 w 1163927"/>
                    <a:gd name="connsiteY2" fmla="*/ 279400 h 1689100"/>
                    <a:gd name="connsiteX3" fmla="*/ 366644 w 1163927"/>
                    <a:gd name="connsiteY3" fmla="*/ 431028 h 1689100"/>
                    <a:gd name="connsiteX4" fmla="*/ 44919 w 1163927"/>
                    <a:gd name="connsiteY4" fmla="*/ 632239 h 1689100"/>
                    <a:gd name="connsiteX5" fmla="*/ 97128 w 1163927"/>
                    <a:gd name="connsiteY5" fmla="*/ 973152 h 1689100"/>
                    <a:gd name="connsiteX6" fmla="*/ 248146 w 1163927"/>
                    <a:gd name="connsiteY6" fmla="*/ 1161664 h 1689100"/>
                    <a:gd name="connsiteX7" fmla="*/ 605127 w 1163927"/>
                    <a:gd name="connsiteY7" fmla="*/ 1054100 h 1689100"/>
                    <a:gd name="connsiteX8" fmla="*/ 782927 w 1163927"/>
                    <a:gd name="connsiteY8" fmla="*/ 1028700 h 1689100"/>
                    <a:gd name="connsiteX9" fmla="*/ 884527 w 1163927"/>
                    <a:gd name="connsiteY9" fmla="*/ 1143000 h 1689100"/>
                    <a:gd name="connsiteX10" fmla="*/ 859127 w 1163927"/>
                    <a:gd name="connsiteY10" fmla="*/ 1422400 h 1689100"/>
                    <a:gd name="connsiteX11" fmla="*/ 922627 w 1163927"/>
                    <a:gd name="connsiteY11" fmla="*/ 1562100 h 1689100"/>
                    <a:gd name="connsiteX12" fmla="*/ 1163927 w 1163927"/>
                    <a:gd name="connsiteY12" fmla="*/ 1689100 h 1689100"/>
                    <a:gd name="connsiteX0" fmla="*/ 474833 w 1173333"/>
                    <a:gd name="connsiteY0" fmla="*/ 0 h 1689100"/>
                    <a:gd name="connsiteX1" fmla="*/ 525633 w 1173333"/>
                    <a:gd name="connsiteY1" fmla="*/ 152400 h 1689100"/>
                    <a:gd name="connsiteX2" fmla="*/ 525633 w 1173333"/>
                    <a:gd name="connsiteY2" fmla="*/ 279400 h 1689100"/>
                    <a:gd name="connsiteX3" fmla="*/ 376050 w 1173333"/>
                    <a:gd name="connsiteY3" fmla="*/ 431028 h 1689100"/>
                    <a:gd name="connsiteX4" fmla="*/ 54325 w 1173333"/>
                    <a:gd name="connsiteY4" fmla="*/ 632239 h 1689100"/>
                    <a:gd name="connsiteX5" fmla="*/ 50101 w 1173333"/>
                    <a:gd name="connsiteY5" fmla="*/ 929088 h 1689100"/>
                    <a:gd name="connsiteX6" fmla="*/ 257552 w 1173333"/>
                    <a:gd name="connsiteY6" fmla="*/ 1161664 h 1689100"/>
                    <a:gd name="connsiteX7" fmla="*/ 614533 w 1173333"/>
                    <a:gd name="connsiteY7" fmla="*/ 1054100 h 1689100"/>
                    <a:gd name="connsiteX8" fmla="*/ 792333 w 1173333"/>
                    <a:gd name="connsiteY8" fmla="*/ 1028700 h 1689100"/>
                    <a:gd name="connsiteX9" fmla="*/ 893933 w 1173333"/>
                    <a:gd name="connsiteY9" fmla="*/ 1143000 h 1689100"/>
                    <a:gd name="connsiteX10" fmla="*/ 868533 w 1173333"/>
                    <a:gd name="connsiteY10" fmla="*/ 1422400 h 1689100"/>
                    <a:gd name="connsiteX11" fmla="*/ 932033 w 1173333"/>
                    <a:gd name="connsiteY11" fmla="*/ 1562100 h 1689100"/>
                    <a:gd name="connsiteX12" fmla="*/ 1173333 w 1173333"/>
                    <a:gd name="connsiteY12" fmla="*/ 1689100 h 1689100"/>
                    <a:gd name="connsiteX0" fmla="*/ 474833 w 1173333"/>
                    <a:gd name="connsiteY0" fmla="*/ 0 h 1689100"/>
                    <a:gd name="connsiteX1" fmla="*/ 525633 w 1173333"/>
                    <a:gd name="connsiteY1" fmla="*/ 152400 h 1689100"/>
                    <a:gd name="connsiteX2" fmla="*/ 525633 w 1173333"/>
                    <a:gd name="connsiteY2" fmla="*/ 279400 h 1689100"/>
                    <a:gd name="connsiteX3" fmla="*/ 376050 w 1173333"/>
                    <a:gd name="connsiteY3" fmla="*/ 431028 h 1689100"/>
                    <a:gd name="connsiteX4" fmla="*/ 54325 w 1173333"/>
                    <a:gd name="connsiteY4" fmla="*/ 632239 h 1689100"/>
                    <a:gd name="connsiteX5" fmla="*/ 50101 w 1173333"/>
                    <a:gd name="connsiteY5" fmla="*/ 929088 h 1689100"/>
                    <a:gd name="connsiteX6" fmla="*/ 257552 w 1173333"/>
                    <a:gd name="connsiteY6" fmla="*/ 1161664 h 1689100"/>
                    <a:gd name="connsiteX7" fmla="*/ 614534 w 1173333"/>
                    <a:gd name="connsiteY7" fmla="*/ 995349 h 1689100"/>
                    <a:gd name="connsiteX8" fmla="*/ 792333 w 1173333"/>
                    <a:gd name="connsiteY8" fmla="*/ 1028700 h 1689100"/>
                    <a:gd name="connsiteX9" fmla="*/ 893933 w 1173333"/>
                    <a:gd name="connsiteY9" fmla="*/ 1143000 h 1689100"/>
                    <a:gd name="connsiteX10" fmla="*/ 868533 w 1173333"/>
                    <a:gd name="connsiteY10" fmla="*/ 1422400 h 1689100"/>
                    <a:gd name="connsiteX11" fmla="*/ 932033 w 1173333"/>
                    <a:gd name="connsiteY11" fmla="*/ 1562100 h 1689100"/>
                    <a:gd name="connsiteX12" fmla="*/ 1173333 w 1173333"/>
                    <a:gd name="connsiteY12" fmla="*/ 1689100 h 1689100"/>
                    <a:gd name="connsiteX0" fmla="*/ 474833 w 1173333"/>
                    <a:gd name="connsiteY0" fmla="*/ 0 h 1689100"/>
                    <a:gd name="connsiteX1" fmla="*/ 525633 w 1173333"/>
                    <a:gd name="connsiteY1" fmla="*/ 152400 h 1689100"/>
                    <a:gd name="connsiteX2" fmla="*/ 525633 w 1173333"/>
                    <a:gd name="connsiteY2" fmla="*/ 279400 h 1689100"/>
                    <a:gd name="connsiteX3" fmla="*/ 376050 w 1173333"/>
                    <a:gd name="connsiteY3" fmla="*/ 431028 h 1689100"/>
                    <a:gd name="connsiteX4" fmla="*/ 54325 w 1173333"/>
                    <a:gd name="connsiteY4" fmla="*/ 632239 h 1689100"/>
                    <a:gd name="connsiteX5" fmla="*/ 50101 w 1173333"/>
                    <a:gd name="connsiteY5" fmla="*/ 929088 h 1689100"/>
                    <a:gd name="connsiteX6" fmla="*/ 257552 w 1173333"/>
                    <a:gd name="connsiteY6" fmla="*/ 1161664 h 1689100"/>
                    <a:gd name="connsiteX7" fmla="*/ 614534 w 1173333"/>
                    <a:gd name="connsiteY7" fmla="*/ 995349 h 1689100"/>
                    <a:gd name="connsiteX8" fmla="*/ 792333 w 1173333"/>
                    <a:gd name="connsiteY8" fmla="*/ 1028700 h 1689100"/>
                    <a:gd name="connsiteX9" fmla="*/ 964474 w 1173333"/>
                    <a:gd name="connsiteY9" fmla="*/ 1216439 h 1689100"/>
                    <a:gd name="connsiteX10" fmla="*/ 868533 w 1173333"/>
                    <a:gd name="connsiteY10" fmla="*/ 1422400 h 1689100"/>
                    <a:gd name="connsiteX11" fmla="*/ 932033 w 1173333"/>
                    <a:gd name="connsiteY11" fmla="*/ 1562100 h 1689100"/>
                    <a:gd name="connsiteX12" fmla="*/ 1173333 w 1173333"/>
                    <a:gd name="connsiteY12" fmla="*/ 1689100 h 1689100"/>
                    <a:gd name="connsiteX0" fmla="*/ 474833 w 1173333"/>
                    <a:gd name="connsiteY0" fmla="*/ 0 h 1689100"/>
                    <a:gd name="connsiteX1" fmla="*/ 525633 w 1173333"/>
                    <a:gd name="connsiteY1" fmla="*/ 152400 h 1689100"/>
                    <a:gd name="connsiteX2" fmla="*/ 525633 w 1173333"/>
                    <a:gd name="connsiteY2" fmla="*/ 279400 h 1689100"/>
                    <a:gd name="connsiteX3" fmla="*/ 376050 w 1173333"/>
                    <a:gd name="connsiteY3" fmla="*/ 431028 h 1689100"/>
                    <a:gd name="connsiteX4" fmla="*/ 54325 w 1173333"/>
                    <a:gd name="connsiteY4" fmla="*/ 632239 h 1689100"/>
                    <a:gd name="connsiteX5" fmla="*/ 50101 w 1173333"/>
                    <a:gd name="connsiteY5" fmla="*/ 929088 h 1689100"/>
                    <a:gd name="connsiteX6" fmla="*/ 257552 w 1173333"/>
                    <a:gd name="connsiteY6" fmla="*/ 1161664 h 1689100"/>
                    <a:gd name="connsiteX7" fmla="*/ 614534 w 1173333"/>
                    <a:gd name="connsiteY7" fmla="*/ 995349 h 1689100"/>
                    <a:gd name="connsiteX8" fmla="*/ 792333 w 1173333"/>
                    <a:gd name="connsiteY8" fmla="*/ 1028700 h 1689100"/>
                    <a:gd name="connsiteX9" fmla="*/ 964474 w 1173333"/>
                    <a:gd name="connsiteY9" fmla="*/ 1216439 h 1689100"/>
                    <a:gd name="connsiteX10" fmla="*/ 953183 w 1173333"/>
                    <a:gd name="connsiteY10" fmla="*/ 1466464 h 1689100"/>
                    <a:gd name="connsiteX11" fmla="*/ 932033 w 1173333"/>
                    <a:gd name="connsiteY11" fmla="*/ 1562100 h 1689100"/>
                    <a:gd name="connsiteX12" fmla="*/ 1173333 w 1173333"/>
                    <a:gd name="connsiteY12" fmla="*/ 1689100 h 1689100"/>
                    <a:gd name="connsiteX0" fmla="*/ 474833 w 1173333"/>
                    <a:gd name="connsiteY0" fmla="*/ 0 h 1689100"/>
                    <a:gd name="connsiteX1" fmla="*/ 525633 w 1173333"/>
                    <a:gd name="connsiteY1" fmla="*/ 152400 h 1689100"/>
                    <a:gd name="connsiteX2" fmla="*/ 525633 w 1173333"/>
                    <a:gd name="connsiteY2" fmla="*/ 279400 h 1689100"/>
                    <a:gd name="connsiteX3" fmla="*/ 376050 w 1173333"/>
                    <a:gd name="connsiteY3" fmla="*/ 431028 h 1689100"/>
                    <a:gd name="connsiteX4" fmla="*/ 54325 w 1173333"/>
                    <a:gd name="connsiteY4" fmla="*/ 632239 h 1689100"/>
                    <a:gd name="connsiteX5" fmla="*/ 50101 w 1173333"/>
                    <a:gd name="connsiteY5" fmla="*/ 929088 h 1689100"/>
                    <a:gd name="connsiteX6" fmla="*/ 257552 w 1173333"/>
                    <a:gd name="connsiteY6" fmla="*/ 1161664 h 1689100"/>
                    <a:gd name="connsiteX7" fmla="*/ 614534 w 1173333"/>
                    <a:gd name="connsiteY7" fmla="*/ 995349 h 1689100"/>
                    <a:gd name="connsiteX8" fmla="*/ 792333 w 1173333"/>
                    <a:gd name="connsiteY8" fmla="*/ 1028700 h 1689100"/>
                    <a:gd name="connsiteX9" fmla="*/ 964474 w 1173333"/>
                    <a:gd name="connsiteY9" fmla="*/ 1216439 h 1689100"/>
                    <a:gd name="connsiteX10" fmla="*/ 953183 w 1173333"/>
                    <a:gd name="connsiteY10" fmla="*/ 1466464 h 1689100"/>
                    <a:gd name="connsiteX11" fmla="*/ 1030791 w 1173333"/>
                    <a:gd name="connsiteY11" fmla="*/ 1620851 h 1689100"/>
                    <a:gd name="connsiteX12" fmla="*/ 1173333 w 1173333"/>
                    <a:gd name="connsiteY12" fmla="*/ 1689100 h 168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73333" h="1689100">
                      <a:moveTo>
                        <a:pt x="474833" y="0"/>
                      </a:moveTo>
                      <a:cubicBezTo>
                        <a:pt x="495999" y="52916"/>
                        <a:pt x="517166" y="105833"/>
                        <a:pt x="525633" y="152400"/>
                      </a:cubicBezTo>
                      <a:cubicBezTo>
                        <a:pt x="534100" y="198967"/>
                        <a:pt x="550564" y="232962"/>
                        <a:pt x="525633" y="279400"/>
                      </a:cubicBezTo>
                      <a:cubicBezTo>
                        <a:pt x="500703" y="325838"/>
                        <a:pt x="454601" y="372222"/>
                        <a:pt x="376050" y="431028"/>
                      </a:cubicBezTo>
                      <a:cubicBezTo>
                        <a:pt x="297499" y="489835"/>
                        <a:pt x="108650" y="549229"/>
                        <a:pt x="54325" y="632239"/>
                      </a:cubicBezTo>
                      <a:cubicBezTo>
                        <a:pt x="0" y="715249"/>
                        <a:pt x="16230" y="840851"/>
                        <a:pt x="50101" y="929088"/>
                      </a:cubicBezTo>
                      <a:cubicBezTo>
                        <a:pt x="83972" y="1017325"/>
                        <a:pt x="163480" y="1150621"/>
                        <a:pt x="257552" y="1161664"/>
                      </a:cubicBezTo>
                      <a:cubicBezTo>
                        <a:pt x="351624" y="1172707"/>
                        <a:pt x="525404" y="1017510"/>
                        <a:pt x="614534" y="995349"/>
                      </a:cubicBezTo>
                      <a:cubicBezTo>
                        <a:pt x="703664" y="973188"/>
                        <a:pt x="734010" y="991852"/>
                        <a:pt x="792333" y="1028700"/>
                      </a:cubicBezTo>
                      <a:cubicBezTo>
                        <a:pt x="850656" y="1065548"/>
                        <a:pt x="937666" y="1143478"/>
                        <a:pt x="964474" y="1216439"/>
                      </a:cubicBezTo>
                      <a:cubicBezTo>
                        <a:pt x="991282" y="1289400"/>
                        <a:pt x="942130" y="1399062"/>
                        <a:pt x="953183" y="1466464"/>
                      </a:cubicBezTo>
                      <a:cubicBezTo>
                        <a:pt x="964236" y="1533866"/>
                        <a:pt x="994099" y="1583745"/>
                        <a:pt x="1030791" y="1620851"/>
                      </a:cubicBezTo>
                      <a:cubicBezTo>
                        <a:pt x="1067483" y="1657957"/>
                        <a:pt x="1078083" y="1647825"/>
                        <a:pt x="1173333" y="16891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2C6F8AA-0975-4498-8EA2-06609881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0BC3FC-7E47-43D2-AA2B-225395F3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C9EC27-B1A0-E303-F946-D098A20FA8D3}"/>
              </a:ext>
            </a:extLst>
          </p:cNvPr>
          <p:cNvSpPr txBox="1"/>
          <p:nvPr/>
        </p:nvSpPr>
        <p:spPr>
          <a:xfrm>
            <a:off x="3124200" y="2679700"/>
            <a:ext cx="673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Fine 03/04/2024</a:t>
            </a:r>
          </a:p>
        </p:txBody>
      </p:sp>
    </p:spTree>
    <p:extLst>
      <p:ext uri="{BB962C8B-B14F-4D97-AF65-F5344CB8AC3E}">
        <p14:creationId xmlns:p14="http://schemas.microsoft.com/office/powerpoint/2010/main" val="233370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9CFEE14-1075-47A1-99ED-3E55A8D7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0EEDA6-0C92-4B7C-BD07-2A4B7A2C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6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-d_heme.gif (7034 bytes)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279106" y="2180432"/>
            <a:ext cx="5445125" cy="2589212"/>
          </a:xfrm>
          <a:noFill/>
        </p:spPr>
      </p:pic>
      <p:pic>
        <p:nvPicPr>
          <p:cNvPr id="7171" name="Picture 3" descr="o2_site.gif (20241 bytes)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1350" y="741363"/>
            <a:ext cx="4522788" cy="2697162"/>
          </a:xfrm>
          <a:noFill/>
        </p:spPr>
      </p:pic>
      <p:pic>
        <p:nvPicPr>
          <p:cNvPr id="7172" name="Picture 4" descr="subunit.gif (11760 bytes)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0713" y="3484563"/>
            <a:ext cx="4551362" cy="2714625"/>
          </a:xfrm>
          <a:noFill/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11138" y="161925"/>
            <a:ext cx="8788400" cy="35718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marL="381000" lvl="2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Effetto del legame dell’ossigeno all’eme</a:t>
            </a:r>
            <a:endParaRPr lang="it-IT" sz="1800" b="1" baseline="-250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ructural Biochemistry/Protein function/Myoglobin's Oxygen Binding Curve -  Wikibooks, open books for an open world">
            <a:extLst>
              <a:ext uri="{FF2B5EF4-FFF2-40B4-BE49-F238E27FC236}">
                <a16:creationId xmlns:a16="http://schemas.microsoft.com/office/drawing/2014/main" id="{F122E2E1-AA37-49F4-9915-5777DD28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297" y="1369124"/>
            <a:ext cx="7164094" cy="562381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9B6059-2D77-73C5-4B15-C43A1B02D010}"/>
              </a:ext>
            </a:extLst>
          </p:cNvPr>
          <p:cNvSpPr txBox="1"/>
          <p:nvPr/>
        </p:nvSpPr>
        <p:spPr>
          <a:xfrm>
            <a:off x="1384300" y="194499"/>
            <a:ext cx="9310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it-IT" sz="2400" dirty="0">
                <a:latin typeface="Arial" charset="0"/>
              </a:rPr>
              <a:t>Nella </a:t>
            </a:r>
            <a:r>
              <a:rPr lang="it-IT" sz="2400" b="1" dirty="0">
                <a:latin typeface="Arial" charset="0"/>
              </a:rPr>
              <a:t>MIOGLOBINA</a:t>
            </a:r>
            <a:r>
              <a:rPr lang="it-IT" sz="2400" dirty="0">
                <a:latin typeface="Arial" charset="0"/>
              </a:rPr>
              <a:t>, il legame/rilascio di O</a:t>
            </a:r>
            <a:r>
              <a:rPr lang="it-IT" sz="2400" baseline="-25000" dirty="0">
                <a:latin typeface="Arial" charset="0"/>
              </a:rPr>
              <a:t>2</a:t>
            </a:r>
            <a:r>
              <a:rPr lang="it-IT" sz="2400" dirty="0">
                <a:latin typeface="Arial" charset="0"/>
              </a:rPr>
              <a:t> </a:t>
            </a:r>
          </a:p>
          <a:p>
            <a:pPr>
              <a:spcBef>
                <a:spcPct val="25000"/>
              </a:spcBef>
            </a:pPr>
            <a:r>
              <a:rPr lang="it-IT" sz="2400" dirty="0">
                <a:latin typeface="Arial" charset="0"/>
              </a:rPr>
              <a:t> segue una cinetica  tipo </a:t>
            </a:r>
            <a:r>
              <a:rPr lang="it-IT" sz="2400" b="1" dirty="0" err="1">
                <a:latin typeface="Arial" charset="0"/>
              </a:rPr>
              <a:t>Michaelis-Menten</a:t>
            </a:r>
            <a:r>
              <a:rPr lang="it-IT" sz="2400" b="1" dirty="0">
                <a:latin typeface="Arial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10844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0ADCF-1982-4370-8456-EF3A2786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87312"/>
            <a:ext cx="7772400" cy="1143000"/>
          </a:xfrm>
        </p:spPr>
        <p:txBody>
          <a:bodyPr/>
          <a:lstStyle/>
          <a:p>
            <a:r>
              <a:rPr lang="it-IT" dirty="0"/>
              <a:t>Emoglobina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D3A630-139A-431B-A44A-E4CA363F1F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9F95F7-4E77-4DA9-9347-031569C91D6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C5CD8CA-90D8-4F00-996C-4DE95B3BB431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E54C6136-565D-4335-8EC0-453FEBB9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9043F43-2D59-4A19-AA05-ECF0465D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050" name="Picture 2" descr="Hemoglobin - Wikipedia">
            <a:extLst>
              <a:ext uri="{FF2B5EF4-FFF2-40B4-BE49-F238E27FC236}">
                <a16:creationId xmlns:a16="http://schemas.microsoft.com/office/drawing/2014/main" id="{67B27281-94F0-48D7-9D37-5CEE721A2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22288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85D9F1F-B670-FCA9-77DF-603955342C88}"/>
              </a:ext>
            </a:extLst>
          </p:cNvPr>
          <p:cNvSpPr txBox="1">
            <a:spLocks/>
          </p:cNvSpPr>
          <p:nvPr/>
        </p:nvSpPr>
        <p:spPr bwMode="auto">
          <a:xfrm>
            <a:off x="596900" y="5449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>
            <a:lvl1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3600" kern="0" dirty="0"/>
              <a:t>Emoglobina ≠ mioglobina</a:t>
            </a:r>
          </a:p>
          <a:p>
            <a:pPr algn="l"/>
            <a:r>
              <a:rPr lang="it-IT" sz="2800" kern="0" dirty="0"/>
              <a:t>                      trasporto             accumulo</a:t>
            </a:r>
          </a:p>
          <a:p>
            <a:r>
              <a:rPr lang="it-IT" sz="2800" kern="0" dirty="0"/>
              <a:t>NB! Emoglobina non sono 4 mioglobine!</a:t>
            </a:r>
          </a:p>
        </p:txBody>
      </p:sp>
    </p:spTree>
    <p:extLst>
      <p:ext uri="{BB962C8B-B14F-4D97-AF65-F5344CB8AC3E}">
        <p14:creationId xmlns:p14="http://schemas.microsoft.com/office/powerpoint/2010/main" val="170467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C43DCC-2393-499E-8FEA-C623E202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6976E1-4F2B-4AB7-8014-159A35FE07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5CF59E-A827-447A-8A89-6489047CEA2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9613099-D382-4109-A3A4-BE0C7C3BAE55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55025200-D3A1-4F18-8606-8816EA9D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7197487-33BB-4533-8FC2-63836A4C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098" name="Picture 2" descr="Myoglobin - an overview | ScienceDirect Topics">
            <a:extLst>
              <a:ext uri="{FF2B5EF4-FFF2-40B4-BE49-F238E27FC236}">
                <a16:creationId xmlns:a16="http://schemas.microsoft.com/office/drawing/2014/main" id="{CC1BD284-2FDF-491B-88CB-9F5E19FB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6" y="738188"/>
            <a:ext cx="8048827" cy="58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3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1"/>
          <p:cNvSpPr>
            <a:spLocks noChangeArrowheads="1"/>
          </p:cNvSpPr>
          <p:nvPr/>
        </p:nvSpPr>
        <p:spPr bwMode="auto">
          <a:xfrm>
            <a:off x="171450" y="619125"/>
            <a:ext cx="861695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000" b="1" dirty="0">
                <a:latin typeface="Arial" charset="0"/>
              </a:rPr>
              <a:t> </a:t>
            </a:r>
            <a:r>
              <a:rPr lang="it-IT" sz="1600" b="1" dirty="0">
                <a:latin typeface="Arial" charset="0"/>
              </a:rPr>
              <a:t>L’EMOGLOBINA è composta da 4 subunità con due tipi di catena:  tetramero tipo </a:t>
            </a:r>
            <a:r>
              <a:rPr lang="it-IT" sz="1600" b="1" dirty="0">
                <a:latin typeface="Arial" charset="0"/>
                <a:sym typeface="Symbol" pitchFamily="18" charset="2"/>
              </a:rPr>
              <a:t></a:t>
            </a:r>
            <a:r>
              <a:rPr lang="it-IT" sz="1600" b="1" baseline="-25000" dirty="0">
                <a:latin typeface="Arial" charset="0"/>
              </a:rPr>
              <a:t>2</a:t>
            </a:r>
            <a:r>
              <a:rPr lang="it-IT" sz="1600" b="1" dirty="0">
                <a:latin typeface="Arial" charset="0"/>
                <a:sym typeface="Symbol" pitchFamily="18" charset="2"/>
              </a:rPr>
              <a:t></a:t>
            </a:r>
            <a:r>
              <a:rPr lang="it-IT" sz="1600" b="1" baseline="-25000" dirty="0">
                <a:latin typeface="Arial" charset="0"/>
              </a:rPr>
              <a:t>2 </a:t>
            </a:r>
            <a:r>
              <a:rPr lang="it-IT" sz="1600" dirty="0">
                <a:latin typeface="Arial" charset="0"/>
              </a:rPr>
              <a:t>Questa proteina, anche se non è un enzima, è un </a:t>
            </a:r>
            <a:r>
              <a:rPr lang="it-IT" sz="1600" b="1" dirty="0">
                <a:latin typeface="Arial" charset="0"/>
              </a:rPr>
              <a:t>esempio classico di </a:t>
            </a:r>
            <a:r>
              <a:rPr lang="it-IT" sz="1600" b="1" dirty="0" err="1">
                <a:latin typeface="Arial" charset="0"/>
              </a:rPr>
              <a:t>allosteria</a:t>
            </a:r>
            <a:r>
              <a:rPr lang="it-IT" sz="1600" dirty="0">
                <a:latin typeface="Arial" charset="0"/>
              </a:rPr>
              <a:t>. </a:t>
            </a:r>
          </a:p>
          <a:p>
            <a:pPr>
              <a:buFontTx/>
              <a:buChar char="•"/>
            </a:pPr>
            <a:endParaRPr lang="it-IT" sz="1600" b="1" baseline="-25000" dirty="0">
              <a:latin typeface="Arial" charset="0"/>
            </a:endParaRPr>
          </a:p>
        </p:txBody>
      </p:sp>
      <p:sp>
        <p:nvSpPr>
          <p:cNvPr id="8195" name="Oval 84"/>
          <p:cNvSpPr>
            <a:spLocks noChangeArrowheads="1"/>
          </p:cNvSpPr>
          <p:nvPr/>
        </p:nvSpPr>
        <p:spPr bwMode="auto">
          <a:xfrm>
            <a:off x="735013" y="1982788"/>
            <a:ext cx="1012825" cy="10017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6" name="Oval 83"/>
          <p:cNvSpPr>
            <a:spLocks noChangeArrowheads="1"/>
          </p:cNvSpPr>
          <p:nvPr/>
        </p:nvSpPr>
        <p:spPr bwMode="auto">
          <a:xfrm>
            <a:off x="1960563" y="1962150"/>
            <a:ext cx="1012825" cy="10017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7" name="Oval 85"/>
          <p:cNvSpPr>
            <a:spLocks noChangeArrowheads="1"/>
          </p:cNvSpPr>
          <p:nvPr/>
        </p:nvSpPr>
        <p:spPr bwMode="auto">
          <a:xfrm>
            <a:off x="1289050" y="1219200"/>
            <a:ext cx="1012825" cy="10017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8" name="Oval 82"/>
          <p:cNvSpPr>
            <a:spLocks noChangeArrowheads="1"/>
          </p:cNvSpPr>
          <p:nvPr/>
        </p:nvSpPr>
        <p:spPr bwMode="auto">
          <a:xfrm>
            <a:off x="1284288" y="2449513"/>
            <a:ext cx="1012825" cy="10017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uppo 1"/>
          <p:cNvGrpSpPr/>
          <p:nvPr/>
        </p:nvGrpSpPr>
        <p:grpSpPr>
          <a:xfrm>
            <a:off x="2003425" y="2076450"/>
            <a:ext cx="1552575" cy="434975"/>
            <a:chOff x="2003425" y="1911350"/>
            <a:chExt cx="1552575" cy="434975"/>
          </a:xfrm>
        </p:grpSpPr>
        <p:sp>
          <p:nvSpPr>
            <p:cNvPr id="8199" name="Line 86"/>
            <p:cNvSpPr>
              <a:spLocks noChangeShapeType="1"/>
            </p:cNvSpPr>
            <p:nvPr/>
          </p:nvSpPr>
          <p:spPr bwMode="auto">
            <a:xfrm>
              <a:off x="2082800" y="1911350"/>
              <a:ext cx="1473200" cy="166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0" name="Line 87"/>
            <p:cNvSpPr>
              <a:spLocks noChangeShapeType="1"/>
            </p:cNvSpPr>
            <p:nvPr/>
          </p:nvSpPr>
          <p:spPr bwMode="auto">
            <a:xfrm flipV="1">
              <a:off x="2003425" y="2085975"/>
              <a:ext cx="1547813" cy="260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01" name="Rectangle 88"/>
          <p:cNvSpPr>
            <a:spLocks noChangeArrowheads="1"/>
          </p:cNvSpPr>
          <p:nvPr/>
        </p:nvSpPr>
        <p:spPr bwMode="auto">
          <a:xfrm>
            <a:off x="3422650" y="1243013"/>
            <a:ext cx="566420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000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In assenza di ossigeno (</a:t>
            </a:r>
            <a:r>
              <a:rPr lang="it-IT" sz="1600" dirty="0" err="1">
                <a:latin typeface="Arial" charset="0"/>
              </a:rPr>
              <a:t>desossiHb</a:t>
            </a:r>
            <a:r>
              <a:rPr lang="it-IT" sz="1600" dirty="0">
                <a:latin typeface="Arial" charset="0"/>
              </a:rPr>
              <a:t>) le subunità  </a:t>
            </a:r>
          </a:p>
          <a:p>
            <a:r>
              <a:rPr lang="it-IT" sz="1600" dirty="0">
                <a:latin typeface="Arial" charset="0"/>
              </a:rPr>
              <a:t>  </a:t>
            </a:r>
            <a:r>
              <a:rPr lang="it-IT" sz="1600" b="1" dirty="0">
                <a:latin typeface="Arial" charset="0"/>
              </a:rPr>
              <a:t>sono più compatte </a:t>
            </a:r>
            <a:r>
              <a:rPr lang="it-IT" sz="1600" dirty="0">
                <a:latin typeface="Arial" charset="0"/>
              </a:rPr>
              <a:t>(FORMA TESA)</a:t>
            </a:r>
          </a:p>
          <a:p>
            <a:endParaRPr lang="it-IT" sz="16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it-IT" sz="1800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I contatti fra subunità sono ricchi in ponti salini e </a:t>
            </a:r>
          </a:p>
          <a:p>
            <a:r>
              <a:rPr lang="it-IT" sz="1600" dirty="0">
                <a:latin typeface="Arial" charset="0"/>
              </a:rPr>
              <a:t>   legami-H (superfici con contatti slittanti, </a:t>
            </a:r>
            <a:r>
              <a:rPr lang="it-IT" sz="1600" b="1" dirty="0">
                <a:latin typeface="Arial" charset="0"/>
              </a:rPr>
              <a:t>regioni di</a:t>
            </a:r>
          </a:p>
          <a:p>
            <a:r>
              <a:rPr lang="it-IT" sz="1600" b="1" dirty="0">
                <a:latin typeface="Arial" charset="0"/>
              </a:rPr>
              <a:t>    scorrimento</a:t>
            </a:r>
            <a:r>
              <a:rPr lang="it-IT" sz="1600" dirty="0">
                <a:latin typeface="Arial" charset="0"/>
              </a:rPr>
              <a:t>). </a:t>
            </a:r>
          </a:p>
          <a:p>
            <a:endParaRPr lang="it-IT" sz="16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it-IT" sz="1600" dirty="0">
                <a:latin typeface="Arial" charset="0"/>
              </a:rPr>
              <a:t> I terminali-N e -C delle catene polipeptidiche </a:t>
            </a:r>
            <a:r>
              <a:rPr lang="it-IT" sz="1600" dirty="0">
                <a:latin typeface="Arial" charset="0"/>
                <a:sym typeface="Symbol" pitchFamily="18" charset="2"/>
              </a:rPr>
              <a:t></a:t>
            </a:r>
            <a:r>
              <a:rPr lang="it-IT" sz="1600" dirty="0">
                <a:latin typeface="Arial" charset="0"/>
              </a:rPr>
              <a:t> e </a:t>
            </a:r>
            <a:r>
              <a:rPr lang="it-IT" sz="1600" dirty="0">
                <a:latin typeface="Arial" charset="0"/>
                <a:sym typeface="Symbol" pitchFamily="18" charset="2"/>
              </a:rPr>
              <a:t> </a:t>
            </a:r>
            <a:r>
              <a:rPr lang="it-IT" sz="1600" dirty="0">
                <a:latin typeface="Arial" charset="0"/>
              </a:rPr>
              <a:t>si  </a:t>
            </a:r>
          </a:p>
          <a:p>
            <a:r>
              <a:rPr lang="it-IT" sz="1600" dirty="0">
                <a:latin typeface="Arial" charset="0"/>
              </a:rPr>
              <a:t>  trovano nella cavità (interstizio) al centro del tetramero  </a:t>
            </a:r>
          </a:p>
          <a:p>
            <a:r>
              <a:rPr lang="it-IT" sz="1600" dirty="0">
                <a:latin typeface="Arial" charset="0"/>
              </a:rPr>
              <a:t>  e sono ricchi in residui cationici che formano diversi  </a:t>
            </a:r>
          </a:p>
          <a:p>
            <a:r>
              <a:rPr lang="it-IT" sz="1600" dirty="0">
                <a:latin typeface="Arial" charset="0"/>
              </a:rPr>
              <a:t>  contatti salini</a:t>
            </a:r>
          </a:p>
        </p:txBody>
      </p:sp>
      <p:sp>
        <p:nvSpPr>
          <p:cNvPr id="8202" name="Rectangle 93"/>
          <p:cNvSpPr>
            <a:spLocks noChangeArrowheads="1"/>
          </p:cNvSpPr>
          <p:nvPr/>
        </p:nvSpPr>
        <p:spPr bwMode="auto">
          <a:xfrm>
            <a:off x="134938" y="4260850"/>
            <a:ext cx="874236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Tx/>
              <a:buChar char="•"/>
            </a:pPr>
            <a:r>
              <a:rPr lang="it-IT" sz="18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Il legame di O</a:t>
            </a:r>
            <a:r>
              <a:rPr lang="it-IT" sz="1600" baseline="-25000" dirty="0">
                <a:latin typeface="Arial" charset="0"/>
              </a:rPr>
              <a:t>2</a:t>
            </a:r>
            <a:r>
              <a:rPr lang="it-IT" sz="1600" dirty="0">
                <a:latin typeface="Arial" charset="0"/>
              </a:rPr>
              <a:t> allo ione Fe</a:t>
            </a:r>
            <a:r>
              <a:rPr lang="it-IT" sz="1600" baseline="30000" dirty="0">
                <a:latin typeface="Arial" charset="0"/>
              </a:rPr>
              <a:t>2+</a:t>
            </a:r>
            <a:r>
              <a:rPr lang="it-IT" sz="1600" dirty="0">
                <a:latin typeface="Arial" charset="0"/>
              </a:rPr>
              <a:t> in una delle subunità </a:t>
            </a:r>
            <a:r>
              <a:rPr lang="it-IT" sz="1600" dirty="0">
                <a:latin typeface="Arial" charset="0"/>
                <a:sym typeface="Symbol" pitchFamily="18" charset="2"/>
              </a:rPr>
              <a:t> della </a:t>
            </a:r>
            <a:r>
              <a:rPr lang="it-IT" sz="1600" dirty="0" err="1">
                <a:latin typeface="Arial" charset="0"/>
                <a:sym typeface="Symbol" pitchFamily="18" charset="2"/>
              </a:rPr>
              <a:t>desossiHb</a:t>
            </a:r>
            <a:r>
              <a:rPr lang="it-IT" sz="1600" dirty="0">
                <a:latin typeface="Arial" charset="0"/>
                <a:sym typeface="Symbol" pitchFamily="18" charset="2"/>
              </a:rPr>
              <a:t> causa lo spostamento della istidina prossimale. Questo movimento si propaga lungo la catena ed è amplificato, portando a spostamenti nei contatti slittanti con le altre subunità. </a:t>
            </a:r>
          </a:p>
          <a:p>
            <a:endParaRPr lang="it-IT" sz="1600" b="1" dirty="0">
              <a:latin typeface="Arial" charset="0"/>
              <a:sym typeface="Symbol" pitchFamily="18" charset="2"/>
            </a:endParaRPr>
          </a:p>
          <a:p>
            <a:pPr marL="266700" indent="-266700" algn="just">
              <a:buFontTx/>
              <a:buChar char="•"/>
            </a:pPr>
            <a:r>
              <a:rPr lang="it-IT" sz="1600" dirty="0">
                <a:latin typeface="Arial" charset="0"/>
              </a:rPr>
              <a:t>Gli effetti conformazionali causati dal legame di O</a:t>
            </a:r>
            <a:r>
              <a:rPr lang="it-IT" sz="1600" baseline="-25000" dirty="0">
                <a:latin typeface="Arial" charset="0"/>
              </a:rPr>
              <a:t>2</a:t>
            </a:r>
            <a:r>
              <a:rPr lang="it-IT" sz="1600" dirty="0">
                <a:latin typeface="Arial" charset="0"/>
              </a:rPr>
              <a:t> ad una subunità (rilassamento) sono quindi trasmessi anche alle altre subunità che passano a loro volta dalla forma tesa alla forma rilassata (</a:t>
            </a:r>
            <a:r>
              <a:rPr lang="it-IT" sz="1600" dirty="0">
                <a:latin typeface="Arial" charset="0"/>
                <a:sym typeface="Wingdings" pitchFamily="2" charset="2"/>
              </a:rPr>
              <a:t> </a:t>
            </a:r>
            <a:r>
              <a:rPr lang="it-IT" sz="1600" dirty="0" err="1">
                <a:latin typeface="Arial" charset="0"/>
              </a:rPr>
              <a:t>ossiHb</a:t>
            </a:r>
            <a:r>
              <a:rPr lang="it-IT" sz="1600" dirty="0">
                <a:latin typeface="Arial" charset="0"/>
              </a:rPr>
              <a:t>)</a:t>
            </a:r>
            <a:r>
              <a:rPr lang="it-IT" sz="1600" dirty="0">
                <a:latin typeface="Arial" charset="0"/>
                <a:sym typeface="Symbol" pitchFamily="18" charset="2"/>
              </a:rPr>
              <a:t> . </a:t>
            </a:r>
          </a:p>
        </p:txBody>
      </p:sp>
      <p:sp>
        <p:nvSpPr>
          <p:cNvPr id="8203" name="Line 94"/>
          <p:cNvSpPr>
            <a:spLocks noChangeShapeType="1"/>
          </p:cNvSpPr>
          <p:nvPr/>
        </p:nvSpPr>
        <p:spPr bwMode="auto">
          <a:xfrm>
            <a:off x="1838325" y="2224088"/>
            <a:ext cx="1674813" cy="9525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Rectangle 95"/>
          <p:cNvSpPr>
            <a:spLocks noChangeArrowheads="1"/>
          </p:cNvSpPr>
          <p:nvPr/>
        </p:nvSpPr>
        <p:spPr bwMode="auto">
          <a:xfrm>
            <a:off x="198438" y="169863"/>
            <a:ext cx="875982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regolazione allosterica </a:t>
            </a:r>
            <a:r>
              <a:rPr lang="it-IT" sz="1800" b="1" dirty="0" err="1">
                <a:solidFill>
                  <a:srgbClr val="FF0000"/>
                </a:solidFill>
                <a:latin typeface="Arial" charset="0"/>
              </a:rPr>
              <a:t>omotropica</a:t>
            </a:r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 dell’emoglobina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519238"/>
            <a:ext cx="32258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30"/>
          <p:cNvSpPr>
            <a:spLocks noChangeArrowheads="1"/>
          </p:cNvSpPr>
          <p:nvPr/>
        </p:nvSpPr>
        <p:spPr bwMode="auto">
          <a:xfrm>
            <a:off x="168275" y="779463"/>
            <a:ext cx="8356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1800" dirty="0">
                <a:latin typeface="Arial" charset="0"/>
              </a:rPr>
              <a:t> Il legame con O</a:t>
            </a:r>
            <a:r>
              <a:rPr lang="it-IT" sz="1800" baseline="-25000" dirty="0">
                <a:latin typeface="Arial" charset="0"/>
              </a:rPr>
              <a:t>2 </a:t>
            </a:r>
            <a:r>
              <a:rPr lang="it-IT" sz="1800" dirty="0">
                <a:latin typeface="Arial" charset="0"/>
              </a:rPr>
              <a:t>causa variazioni conformazionali che portano allo slittamento </a:t>
            </a:r>
          </a:p>
          <a:p>
            <a:r>
              <a:rPr lang="it-IT" sz="1800" dirty="0">
                <a:latin typeface="Arial" charset="0"/>
              </a:rPr>
              <a:t>  delle </a:t>
            </a:r>
            <a:r>
              <a:rPr lang="it-IT" sz="1800" dirty="0" err="1">
                <a:latin typeface="Arial" charset="0"/>
              </a:rPr>
              <a:t>interfaccie</a:t>
            </a:r>
            <a:r>
              <a:rPr lang="it-IT" sz="1800" dirty="0">
                <a:latin typeface="Arial" charset="0"/>
              </a:rPr>
              <a:t> fra subunità</a:t>
            </a:r>
          </a:p>
        </p:txBody>
      </p:sp>
      <p:pic>
        <p:nvPicPr>
          <p:cNvPr id="10254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0100" y="1489075"/>
            <a:ext cx="322897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Freeform 43"/>
          <p:cNvSpPr>
            <a:spLocks/>
          </p:cNvSpPr>
          <p:nvPr/>
        </p:nvSpPr>
        <p:spPr bwMode="auto">
          <a:xfrm>
            <a:off x="2192338" y="1590675"/>
            <a:ext cx="1349375" cy="1008063"/>
          </a:xfrm>
          <a:custGeom>
            <a:avLst/>
            <a:gdLst>
              <a:gd name="T0" fmla="*/ 2147483647 w 850"/>
              <a:gd name="T1" fmla="*/ 0 h 635"/>
              <a:gd name="T2" fmla="*/ 2147483647 w 850"/>
              <a:gd name="T3" fmla="*/ 2147483647 h 635"/>
              <a:gd name="T4" fmla="*/ 2147483647 w 850"/>
              <a:gd name="T5" fmla="*/ 2147483647 h 635"/>
              <a:gd name="T6" fmla="*/ 2147483647 w 850"/>
              <a:gd name="T7" fmla="*/ 2147483647 h 635"/>
              <a:gd name="T8" fmla="*/ 0 w 850"/>
              <a:gd name="T9" fmla="*/ 2147483647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0"/>
              <a:gd name="T16" fmla="*/ 0 h 635"/>
              <a:gd name="T17" fmla="*/ 850 w 850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0" h="635">
                <a:moveTo>
                  <a:pt x="850" y="0"/>
                </a:moveTo>
                <a:cubicBezTo>
                  <a:pt x="820" y="71"/>
                  <a:pt x="790" y="142"/>
                  <a:pt x="749" y="201"/>
                </a:cubicBezTo>
                <a:cubicBezTo>
                  <a:pt x="708" y="260"/>
                  <a:pt x="696" y="291"/>
                  <a:pt x="603" y="357"/>
                </a:cubicBezTo>
                <a:cubicBezTo>
                  <a:pt x="510" y="423"/>
                  <a:pt x="292" y="555"/>
                  <a:pt x="192" y="595"/>
                </a:cubicBezTo>
                <a:cubicBezTo>
                  <a:pt x="92" y="635"/>
                  <a:pt x="46" y="615"/>
                  <a:pt x="0" y="59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Freeform 45"/>
          <p:cNvSpPr>
            <a:spLocks/>
          </p:cNvSpPr>
          <p:nvPr/>
        </p:nvSpPr>
        <p:spPr bwMode="auto">
          <a:xfrm flipH="1">
            <a:off x="3554413" y="1589088"/>
            <a:ext cx="1103312" cy="1008062"/>
          </a:xfrm>
          <a:custGeom>
            <a:avLst/>
            <a:gdLst>
              <a:gd name="T0" fmla="*/ 2147483647 w 850"/>
              <a:gd name="T1" fmla="*/ 0 h 635"/>
              <a:gd name="T2" fmla="*/ 2147483647 w 850"/>
              <a:gd name="T3" fmla="*/ 2147483647 h 635"/>
              <a:gd name="T4" fmla="*/ 2147483647 w 850"/>
              <a:gd name="T5" fmla="*/ 2147483647 h 635"/>
              <a:gd name="T6" fmla="*/ 2147483647 w 850"/>
              <a:gd name="T7" fmla="*/ 2147483647 h 635"/>
              <a:gd name="T8" fmla="*/ 0 w 850"/>
              <a:gd name="T9" fmla="*/ 2147483647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0"/>
              <a:gd name="T16" fmla="*/ 0 h 635"/>
              <a:gd name="T17" fmla="*/ 850 w 850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0" h="635">
                <a:moveTo>
                  <a:pt x="850" y="0"/>
                </a:moveTo>
                <a:cubicBezTo>
                  <a:pt x="820" y="71"/>
                  <a:pt x="790" y="142"/>
                  <a:pt x="749" y="201"/>
                </a:cubicBezTo>
                <a:cubicBezTo>
                  <a:pt x="708" y="260"/>
                  <a:pt x="696" y="291"/>
                  <a:pt x="603" y="357"/>
                </a:cubicBezTo>
                <a:cubicBezTo>
                  <a:pt x="510" y="423"/>
                  <a:pt x="292" y="555"/>
                  <a:pt x="192" y="595"/>
                </a:cubicBezTo>
                <a:cubicBezTo>
                  <a:pt x="92" y="635"/>
                  <a:pt x="46" y="615"/>
                  <a:pt x="0" y="59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257" name="Freeform 46"/>
          <p:cNvSpPr>
            <a:spLocks/>
          </p:cNvSpPr>
          <p:nvPr/>
        </p:nvSpPr>
        <p:spPr bwMode="auto">
          <a:xfrm flipH="1">
            <a:off x="3608388" y="1404938"/>
            <a:ext cx="3332162" cy="865187"/>
          </a:xfrm>
          <a:custGeom>
            <a:avLst/>
            <a:gdLst>
              <a:gd name="T0" fmla="*/ 2147483647 w 850"/>
              <a:gd name="T1" fmla="*/ 0 h 635"/>
              <a:gd name="T2" fmla="*/ 2147483647 w 850"/>
              <a:gd name="T3" fmla="*/ 2147483647 h 635"/>
              <a:gd name="T4" fmla="*/ 2147483647 w 850"/>
              <a:gd name="T5" fmla="*/ 2147483647 h 635"/>
              <a:gd name="T6" fmla="*/ 2147483647 w 850"/>
              <a:gd name="T7" fmla="*/ 2147483647 h 635"/>
              <a:gd name="T8" fmla="*/ 0 w 850"/>
              <a:gd name="T9" fmla="*/ 2147483647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0"/>
              <a:gd name="T16" fmla="*/ 0 h 635"/>
              <a:gd name="T17" fmla="*/ 850 w 850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0" h="635">
                <a:moveTo>
                  <a:pt x="850" y="0"/>
                </a:moveTo>
                <a:cubicBezTo>
                  <a:pt x="820" y="71"/>
                  <a:pt x="790" y="142"/>
                  <a:pt x="749" y="201"/>
                </a:cubicBezTo>
                <a:cubicBezTo>
                  <a:pt x="708" y="260"/>
                  <a:pt x="696" y="291"/>
                  <a:pt x="603" y="357"/>
                </a:cubicBezTo>
                <a:cubicBezTo>
                  <a:pt x="510" y="423"/>
                  <a:pt x="292" y="555"/>
                  <a:pt x="192" y="595"/>
                </a:cubicBezTo>
                <a:cubicBezTo>
                  <a:pt x="92" y="635"/>
                  <a:pt x="46" y="615"/>
                  <a:pt x="0" y="59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198438" y="169863"/>
            <a:ext cx="875982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regolazione allosterica </a:t>
            </a:r>
            <a:r>
              <a:rPr lang="it-IT" sz="1800" b="1" dirty="0" err="1">
                <a:solidFill>
                  <a:srgbClr val="FF0000"/>
                </a:solidFill>
                <a:latin typeface="Arial" charset="0"/>
              </a:rPr>
              <a:t>omotropica</a:t>
            </a:r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 dell’emoglobina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4541838"/>
            <a:ext cx="7199313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tetramer.gif (23690 bytes)">
            <a:extLst>
              <a:ext uri="{FF2B5EF4-FFF2-40B4-BE49-F238E27FC236}">
                <a16:creationId xmlns:a16="http://schemas.microsoft.com/office/drawing/2014/main" id="{5291CE47-80C4-4582-A1DA-DED0A233B5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5400000">
            <a:off x="6319058" y="1944688"/>
            <a:ext cx="3217836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B63D4D-15DC-476B-8D91-696ABE44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D5365D-ED62-4E87-B720-E1BACF84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805D6B-41BD-456D-AE81-2C077C594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2413"/>
            <a:ext cx="8167769" cy="612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8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C43DCC-2393-499E-8FEA-C623E202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6976E1-4F2B-4AB7-8014-159A35FE07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5CF59E-A827-447A-8A89-6489047CEA2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9613099-D382-4109-A3A4-BE0C7C3BAE55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55025200-D3A1-4F18-8606-8816EA9D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7197487-33BB-4533-8FC2-63836A4C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098" name="Picture 2" descr="Myoglobin - an overview | ScienceDirect Topics">
            <a:extLst>
              <a:ext uri="{FF2B5EF4-FFF2-40B4-BE49-F238E27FC236}">
                <a16:creationId xmlns:a16="http://schemas.microsoft.com/office/drawing/2014/main" id="{CC1BD284-2FDF-491B-88CB-9F5E19FB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6" y="738188"/>
            <a:ext cx="8048827" cy="58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86682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6191</TotalTime>
  <Words>771</Words>
  <Application>Microsoft Office PowerPoint</Application>
  <PresentationFormat>Presentazione su schermo (4:3)</PresentationFormat>
  <Paragraphs>83</Paragraphs>
  <Slides>17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Emoglobina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SANDRI</dc:creator>
  <cp:lastModifiedBy>Mario Mardirossian</cp:lastModifiedBy>
  <cp:revision>153</cp:revision>
  <dcterms:created xsi:type="dcterms:W3CDTF">2001-03-28T15:27:57Z</dcterms:created>
  <dcterms:modified xsi:type="dcterms:W3CDTF">2024-04-03T08:59:04Z</dcterms:modified>
</cp:coreProperties>
</file>