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68" r:id="rId1"/>
  </p:sldMasterIdLst>
  <p:sldIdLst>
    <p:sldId id="274" r:id="rId2"/>
    <p:sldId id="474" r:id="rId3"/>
    <p:sldId id="276" r:id="rId4"/>
    <p:sldId id="275" r:id="rId5"/>
    <p:sldId id="529" r:id="rId6"/>
    <p:sldId id="514" r:id="rId7"/>
    <p:sldId id="283" r:id="rId8"/>
    <p:sldId id="480" r:id="rId9"/>
    <p:sldId id="289" r:id="rId10"/>
    <p:sldId id="510" r:id="rId11"/>
    <p:sldId id="290" r:id="rId12"/>
    <p:sldId id="471" r:id="rId13"/>
    <p:sldId id="457" r:id="rId14"/>
    <p:sldId id="456" r:id="rId15"/>
    <p:sldId id="264" r:id="rId16"/>
    <p:sldId id="482" r:id="rId17"/>
    <p:sldId id="538" r:id="rId18"/>
    <p:sldId id="539" r:id="rId19"/>
    <p:sldId id="504" r:id="rId20"/>
    <p:sldId id="540" r:id="rId21"/>
    <p:sldId id="273" r:id="rId22"/>
    <p:sldId id="374" r:id="rId23"/>
    <p:sldId id="330" r:id="rId24"/>
    <p:sldId id="427" r:id="rId25"/>
    <p:sldId id="475" r:id="rId26"/>
    <p:sldId id="267" r:id="rId27"/>
    <p:sldId id="542" r:id="rId28"/>
    <p:sldId id="260" r:id="rId29"/>
    <p:sldId id="269" r:id="rId30"/>
    <p:sldId id="270" r:id="rId31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643"/>
    <p:restoredTop sz="95288"/>
  </p:normalViewPr>
  <p:slideViewPr>
    <p:cSldViewPr snapToGrid="0" snapToObjects="1">
      <p:cViewPr varScale="1">
        <p:scale>
          <a:sx n="128" d="100"/>
          <a:sy n="128" d="100"/>
        </p:scale>
        <p:origin x="47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D6C41D9-32FC-4CEA-84C0-8BCC27081680}" type="doc">
      <dgm:prSet loTypeId="urn:microsoft.com/office/officeart/2008/layout/LinedList" loCatId="list" qsTypeId="urn:microsoft.com/office/officeart/2005/8/quickstyle/simple4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C13D6413-3BE8-4C4B-887B-5A9A695A5FD0}">
      <dgm:prSet custT="1"/>
      <dgm:spPr/>
      <dgm:t>
        <a:bodyPr/>
        <a:lstStyle/>
        <a:p>
          <a:r>
            <a:rPr lang="it-IT" sz="2000" dirty="0" err="1">
              <a:latin typeface="Abadi MT Condensed Light" panose="020B0306030101010103" pitchFamily="34" charset="77"/>
            </a:rPr>
            <a:t>Refugees</a:t>
          </a:r>
          <a:r>
            <a:rPr lang="it-IT" sz="2000" dirty="0">
              <a:latin typeface="Abadi MT Condensed Light" panose="020B0306030101010103" pitchFamily="34" charset="77"/>
            </a:rPr>
            <a:t> are people </a:t>
          </a:r>
          <a:r>
            <a:rPr lang="it-IT" sz="2000" dirty="0" err="1">
              <a:latin typeface="Abadi MT Condensed Light" panose="020B0306030101010103" pitchFamily="34" charset="77"/>
            </a:rPr>
            <a:t>outside</a:t>
          </a:r>
          <a:r>
            <a:rPr lang="it-IT" sz="2000" dirty="0">
              <a:latin typeface="Abadi MT Condensed Light" panose="020B0306030101010103" pitchFamily="34" charset="77"/>
            </a:rPr>
            <a:t> </a:t>
          </a:r>
          <a:r>
            <a:rPr lang="it-IT" sz="2000" dirty="0" err="1">
              <a:latin typeface="Abadi MT Condensed Light" panose="020B0306030101010103" pitchFamily="34" charset="77"/>
            </a:rPr>
            <a:t>their</a:t>
          </a:r>
          <a:r>
            <a:rPr lang="it-IT" sz="2000" dirty="0">
              <a:latin typeface="Abadi MT Condensed Light" panose="020B0306030101010103" pitchFamily="34" charset="77"/>
            </a:rPr>
            <a:t> country of </a:t>
          </a:r>
          <a:r>
            <a:rPr lang="it-IT" sz="2000" dirty="0" err="1">
              <a:latin typeface="Abadi MT Condensed Light" panose="020B0306030101010103" pitchFamily="34" charset="77"/>
            </a:rPr>
            <a:t>origin</a:t>
          </a:r>
          <a:r>
            <a:rPr lang="it-IT" sz="2000" dirty="0">
              <a:latin typeface="Abadi MT Condensed Light" panose="020B0306030101010103" pitchFamily="34" charset="77"/>
            </a:rPr>
            <a:t> </a:t>
          </a:r>
          <a:r>
            <a:rPr lang="it-IT" sz="2000" dirty="0" err="1">
              <a:latin typeface="Abadi MT Condensed Light" panose="020B0306030101010103" pitchFamily="34" charset="77"/>
            </a:rPr>
            <a:t>because</a:t>
          </a:r>
          <a:r>
            <a:rPr lang="it-IT" sz="2000" dirty="0">
              <a:latin typeface="Abadi MT Condensed Light" panose="020B0306030101010103" pitchFamily="34" charset="77"/>
            </a:rPr>
            <a:t> of </a:t>
          </a:r>
          <a:r>
            <a:rPr lang="it-IT" sz="2000" dirty="0" err="1">
              <a:latin typeface="Abadi MT Condensed Light" panose="020B0306030101010103" pitchFamily="34" charset="77"/>
            </a:rPr>
            <a:t>feared</a:t>
          </a:r>
          <a:r>
            <a:rPr lang="it-IT" sz="2000" dirty="0">
              <a:latin typeface="Abadi MT Condensed Light" panose="020B0306030101010103" pitchFamily="34" charset="77"/>
            </a:rPr>
            <a:t> </a:t>
          </a:r>
          <a:r>
            <a:rPr lang="it-IT" sz="2000" dirty="0" err="1">
              <a:latin typeface="Abadi MT Condensed Light" panose="020B0306030101010103" pitchFamily="34" charset="77"/>
            </a:rPr>
            <a:t>persecution</a:t>
          </a:r>
          <a:r>
            <a:rPr lang="it-IT" sz="2000" dirty="0">
              <a:latin typeface="Abadi MT Condensed Light" panose="020B0306030101010103" pitchFamily="34" charset="77"/>
            </a:rPr>
            <a:t>, </a:t>
          </a:r>
          <a:r>
            <a:rPr lang="it-IT" sz="2000" dirty="0" err="1">
              <a:latin typeface="Abadi MT Condensed Light" panose="020B0306030101010103" pitchFamily="34" charset="77"/>
            </a:rPr>
            <a:t>conflict</a:t>
          </a:r>
          <a:r>
            <a:rPr lang="it-IT" sz="2000" dirty="0">
              <a:latin typeface="Abadi MT Condensed Light" panose="020B0306030101010103" pitchFamily="34" charset="77"/>
            </a:rPr>
            <a:t>, </a:t>
          </a:r>
          <a:r>
            <a:rPr lang="it-IT" sz="2000" dirty="0" err="1">
              <a:latin typeface="Abadi MT Condensed Light" panose="020B0306030101010103" pitchFamily="34" charset="77"/>
            </a:rPr>
            <a:t>violence</a:t>
          </a:r>
          <a:r>
            <a:rPr lang="it-IT" sz="2000" dirty="0">
              <a:latin typeface="Abadi MT Condensed Light" panose="020B0306030101010103" pitchFamily="34" charset="77"/>
            </a:rPr>
            <a:t>, or </a:t>
          </a:r>
          <a:r>
            <a:rPr lang="it-IT" sz="2000" dirty="0" err="1">
              <a:latin typeface="Abadi MT Condensed Light" panose="020B0306030101010103" pitchFamily="34" charset="77"/>
            </a:rPr>
            <a:t>other</a:t>
          </a:r>
          <a:r>
            <a:rPr lang="it-IT" sz="2000" dirty="0">
              <a:latin typeface="Abadi MT Condensed Light" panose="020B0306030101010103" pitchFamily="34" charset="77"/>
            </a:rPr>
            <a:t> </a:t>
          </a:r>
          <a:r>
            <a:rPr lang="it-IT" sz="2000" dirty="0" err="1">
              <a:latin typeface="Abadi MT Condensed Light" panose="020B0306030101010103" pitchFamily="34" charset="77"/>
            </a:rPr>
            <a:t>circumstances</a:t>
          </a:r>
          <a:r>
            <a:rPr lang="it-IT" sz="2000" dirty="0">
              <a:latin typeface="Abadi MT Condensed Light" panose="020B0306030101010103" pitchFamily="34" charset="77"/>
            </a:rPr>
            <a:t> </a:t>
          </a:r>
          <a:r>
            <a:rPr lang="it-IT" sz="2000" dirty="0" err="1">
              <a:latin typeface="Abadi MT Condensed Light" panose="020B0306030101010103" pitchFamily="34" charset="77"/>
            </a:rPr>
            <a:t>that</a:t>
          </a:r>
          <a:r>
            <a:rPr lang="it-IT" sz="2000" dirty="0">
              <a:latin typeface="Abadi MT Condensed Light" panose="020B0306030101010103" pitchFamily="34" charset="77"/>
            </a:rPr>
            <a:t> </a:t>
          </a:r>
          <a:r>
            <a:rPr lang="it-IT" sz="2000" dirty="0" err="1">
              <a:latin typeface="Abadi MT Condensed Light" panose="020B0306030101010103" pitchFamily="34" charset="77"/>
            </a:rPr>
            <a:t>have</a:t>
          </a:r>
          <a:r>
            <a:rPr lang="it-IT" sz="2000" dirty="0">
              <a:latin typeface="Abadi MT Condensed Light" panose="020B0306030101010103" pitchFamily="34" charset="77"/>
            </a:rPr>
            <a:t> </a:t>
          </a:r>
          <a:r>
            <a:rPr lang="it-IT" sz="2000" dirty="0" err="1">
              <a:latin typeface="Abadi MT Condensed Light" panose="020B0306030101010103" pitchFamily="34" charset="77"/>
            </a:rPr>
            <a:t>seriously</a:t>
          </a:r>
          <a:r>
            <a:rPr lang="it-IT" sz="2000" dirty="0">
              <a:latin typeface="Abadi MT Condensed Light" panose="020B0306030101010103" pitchFamily="34" charset="77"/>
            </a:rPr>
            <a:t> </a:t>
          </a:r>
          <a:r>
            <a:rPr lang="it-IT" sz="2000" dirty="0" err="1">
              <a:latin typeface="Abadi MT Condensed Light" panose="020B0306030101010103" pitchFamily="34" charset="77"/>
            </a:rPr>
            <a:t>disturbed</a:t>
          </a:r>
          <a:r>
            <a:rPr lang="it-IT" sz="2000" dirty="0">
              <a:latin typeface="Abadi MT Condensed Light" panose="020B0306030101010103" pitchFamily="34" charset="77"/>
            </a:rPr>
            <a:t> public order, and </a:t>
          </a:r>
          <a:r>
            <a:rPr lang="it-IT" sz="2000" dirty="0" err="1">
              <a:latin typeface="Abadi MT Condensed Light" panose="020B0306030101010103" pitchFamily="34" charset="77"/>
            </a:rPr>
            <a:t>who</a:t>
          </a:r>
          <a:r>
            <a:rPr lang="it-IT" sz="2000" dirty="0">
              <a:latin typeface="Abadi MT Condensed Light" panose="020B0306030101010103" pitchFamily="34" charset="77"/>
            </a:rPr>
            <a:t>, </a:t>
          </a:r>
          <a:r>
            <a:rPr lang="it-IT" sz="2000" dirty="0" err="1">
              <a:latin typeface="Abadi MT Condensed Light" panose="020B0306030101010103" pitchFamily="34" charset="77"/>
            </a:rPr>
            <a:t>as</a:t>
          </a:r>
          <a:r>
            <a:rPr lang="it-IT" sz="2000" dirty="0">
              <a:latin typeface="Abadi MT Condensed Light" panose="020B0306030101010103" pitchFamily="34" charset="77"/>
            </a:rPr>
            <a:t> a </a:t>
          </a:r>
          <a:r>
            <a:rPr lang="it-IT" sz="2000" dirty="0" err="1">
              <a:latin typeface="Abadi MT Condensed Light" panose="020B0306030101010103" pitchFamily="34" charset="77"/>
            </a:rPr>
            <a:t>result</a:t>
          </a:r>
          <a:r>
            <a:rPr lang="it-IT" sz="2000" dirty="0">
              <a:latin typeface="Abadi MT Condensed Light" panose="020B0306030101010103" pitchFamily="34" charset="77"/>
            </a:rPr>
            <a:t>, </a:t>
          </a:r>
          <a:r>
            <a:rPr lang="it-IT" sz="2000" dirty="0" err="1">
              <a:latin typeface="Abadi MT Condensed Light" panose="020B0306030101010103" pitchFamily="34" charset="77"/>
            </a:rPr>
            <a:t>require</a:t>
          </a:r>
          <a:r>
            <a:rPr lang="it-IT" sz="2000" dirty="0">
              <a:latin typeface="Abadi MT Condensed Light" panose="020B0306030101010103" pitchFamily="34" charset="77"/>
            </a:rPr>
            <a:t> ‘international </a:t>
          </a:r>
          <a:r>
            <a:rPr lang="it-IT" sz="2000" dirty="0" err="1">
              <a:latin typeface="Abadi MT Condensed Light" panose="020B0306030101010103" pitchFamily="34" charset="77"/>
            </a:rPr>
            <a:t>protection</a:t>
          </a:r>
          <a:r>
            <a:rPr lang="it-IT" sz="2000" dirty="0">
              <a:latin typeface="Abadi MT Condensed Light" panose="020B0306030101010103" pitchFamily="34" charset="77"/>
            </a:rPr>
            <a:t>’.</a:t>
          </a:r>
          <a:endParaRPr lang="en-US" sz="2000" dirty="0">
            <a:latin typeface="Abadi MT Condensed Light" panose="020B0306030101010103" pitchFamily="34" charset="77"/>
          </a:endParaRPr>
        </a:p>
      </dgm:t>
    </dgm:pt>
    <dgm:pt modelId="{74591532-2C9C-43FA-AE73-B3FA310DCC6E}" type="parTrans" cxnId="{D4832451-7FE6-45A3-98E1-458358F5E531}">
      <dgm:prSet/>
      <dgm:spPr/>
      <dgm:t>
        <a:bodyPr/>
        <a:lstStyle/>
        <a:p>
          <a:endParaRPr lang="en-US" sz="2000"/>
        </a:p>
      </dgm:t>
    </dgm:pt>
    <dgm:pt modelId="{EA564A12-98BD-4451-8D6B-8C6A13024EA6}" type="sibTrans" cxnId="{D4832451-7FE6-45A3-98E1-458358F5E531}">
      <dgm:prSet/>
      <dgm:spPr/>
      <dgm:t>
        <a:bodyPr/>
        <a:lstStyle/>
        <a:p>
          <a:endParaRPr lang="en-US" sz="2000"/>
        </a:p>
      </dgm:t>
    </dgm:pt>
    <dgm:pt modelId="{2FC69911-66AE-4960-AFF0-1F8B5A05FCA2}">
      <dgm:prSet custT="1"/>
      <dgm:spPr/>
      <dgm:t>
        <a:bodyPr/>
        <a:lstStyle/>
        <a:p>
          <a:r>
            <a:rPr lang="it-IT" sz="2000" dirty="0">
              <a:latin typeface="Abadi MT Condensed Light" panose="020B0306030101010103" pitchFamily="34" charset="77"/>
            </a:rPr>
            <a:t>Art. 33 the </a:t>
          </a:r>
          <a:r>
            <a:rPr lang="it-IT" sz="2000" dirty="0" err="1">
              <a:latin typeface="Abadi MT Condensed Light" panose="020B0306030101010103" pitchFamily="34" charset="77"/>
            </a:rPr>
            <a:t>principle</a:t>
          </a:r>
          <a:r>
            <a:rPr lang="it-IT" sz="2000" dirty="0">
              <a:latin typeface="Abadi MT Condensed Light" panose="020B0306030101010103" pitchFamily="34" charset="77"/>
            </a:rPr>
            <a:t> of </a:t>
          </a:r>
          <a:r>
            <a:rPr lang="it-IT" sz="2000" i="1" dirty="0">
              <a:latin typeface="Abadi MT Condensed Light" panose="020B0306030101010103" pitchFamily="34" charset="77"/>
            </a:rPr>
            <a:t>non-refoulement: </a:t>
          </a:r>
          <a:endParaRPr lang="en-US" sz="2000" dirty="0">
            <a:latin typeface="Abadi MT Condensed Light" panose="020B0306030101010103" pitchFamily="34" charset="77"/>
          </a:endParaRPr>
        </a:p>
      </dgm:t>
    </dgm:pt>
    <dgm:pt modelId="{0DCFF9DA-00EB-42C3-A9AE-6B2FF29C76FB}" type="parTrans" cxnId="{3B49BAEE-484A-475A-B7AF-2668EF908071}">
      <dgm:prSet/>
      <dgm:spPr/>
      <dgm:t>
        <a:bodyPr/>
        <a:lstStyle/>
        <a:p>
          <a:endParaRPr lang="en-US" sz="2000"/>
        </a:p>
      </dgm:t>
    </dgm:pt>
    <dgm:pt modelId="{7A2B2452-CB2E-4690-935C-85C8A9D51E75}" type="sibTrans" cxnId="{3B49BAEE-484A-475A-B7AF-2668EF908071}">
      <dgm:prSet/>
      <dgm:spPr/>
      <dgm:t>
        <a:bodyPr/>
        <a:lstStyle/>
        <a:p>
          <a:endParaRPr lang="en-US" sz="2000"/>
        </a:p>
      </dgm:t>
    </dgm:pt>
    <dgm:pt modelId="{CEF2A68F-499E-4187-ABD9-632CBB04143F}">
      <dgm:prSet custT="1"/>
      <dgm:spPr/>
      <dgm:t>
        <a:bodyPr/>
        <a:lstStyle/>
        <a:p>
          <a:r>
            <a:rPr lang="it-IT" sz="2000" dirty="0" err="1">
              <a:latin typeface="Abadi MT Condensed Light" panose="020B0306030101010103" pitchFamily="34" charset="77"/>
            </a:rPr>
            <a:t>refugees</a:t>
          </a:r>
          <a:r>
            <a:rPr lang="it-IT" sz="2000" dirty="0">
              <a:latin typeface="Abadi MT Condensed Light" panose="020B0306030101010103" pitchFamily="34" charset="77"/>
            </a:rPr>
            <a:t> must </a:t>
          </a:r>
          <a:r>
            <a:rPr lang="it-IT" sz="2000" dirty="0" err="1">
              <a:latin typeface="Abadi MT Condensed Light" panose="020B0306030101010103" pitchFamily="34" charset="77"/>
            </a:rPr>
            <a:t>not</a:t>
          </a:r>
          <a:r>
            <a:rPr lang="it-IT" sz="2000" dirty="0">
              <a:latin typeface="Abadi MT Condensed Light" panose="020B0306030101010103" pitchFamily="34" charset="77"/>
            </a:rPr>
            <a:t> be </a:t>
          </a:r>
          <a:r>
            <a:rPr lang="it-IT" sz="2000" dirty="0" err="1">
              <a:latin typeface="Abadi MT Condensed Light" panose="020B0306030101010103" pitchFamily="34" charset="77"/>
            </a:rPr>
            <a:t>expelled</a:t>
          </a:r>
          <a:r>
            <a:rPr lang="it-IT" sz="2000" dirty="0">
              <a:latin typeface="Abadi MT Condensed Light" panose="020B0306030101010103" pitchFamily="34" charset="77"/>
            </a:rPr>
            <a:t> or </a:t>
          </a:r>
          <a:r>
            <a:rPr lang="it-IT" sz="2000" dirty="0" err="1">
              <a:latin typeface="Abadi MT Condensed Light" panose="020B0306030101010103" pitchFamily="34" charset="77"/>
            </a:rPr>
            <a:t>returned</a:t>
          </a:r>
          <a:r>
            <a:rPr lang="it-IT" sz="2000" dirty="0">
              <a:latin typeface="Abadi MT Condensed Light" panose="020B0306030101010103" pitchFamily="34" charset="77"/>
            </a:rPr>
            <a:t> to situations </a:t>
          </a:r>
          <a:r>
            <a:rPr lang="it-IT" sz="2000" dirty="0" err="1">
              <a:latin typeface="Abadi MT Condensed Light" panose="020B0306030101010103" pitchFamily="34" charset="77"/>
            </a:rPr>
            <a:t>where</a:t>
          </a:r>
          <a:r>
            <a:rPr lang="it-IT" sz="2000" dirty="0">
              <a:latin typeface="Abadi MT Condensed Light" panose="020B0306030101010103" pitchFamily="34" charset="77"/>
            </a:rPr>
            <a:t> </a:t>
          </a:r>
          <a:r>
            <a:rPr lang="it-IT" sz="2000" dirty="0" err="1">
              <a:latin typeface="Abadi MT Condensed Light" panose="020B0306030101010103" pitchFamily="34" charset="77"/>
            </a:rPr>
            <a:t>their</a:t>
          </a:r>
          <a:r>
            <a:rPr lang="it-IT" sz="2000" dirty="0">
              <a:latin typeface="Abadi MT Condensed Light" panose="020B0306030101010103" pitchFamily="34" charset="77"/>
            </a:rPr>
            <a:t> life or </a:t>
          </a:r>
          <a:r>
            <a:rPr lang="it-IT" sz="2000" dirty="0" err="1">
              <a:latin typeface="Abadi MT Condensed Light" panose="020B0306030101010103" pitchFamily="34" charset="77"/>
            </a:rPr>
            <a:t>freedom</a:t>
          </a:r>
          <a:r>
            <a:rPr lang="it-IT" sz="2000" dirty="0">
              <a:latin typeface="Abadi MT Condensed Light" panose="020B0306030101010103" pitchFamily="34" charset="77"/>
            </a:rPr>
            <a:t> </a:t>
          </a:r>
          <a:r>
            <a:rPr lang="it-IT" sz="2000" dirty="0" err="1">
              <a:latin typeface="Abadi MT Condensed Light" panose="020B0306030101010103" pitchFamily="34" charset="77"/>
            </a:rPr>
            <a:t>would</a:t>
          </a:r>
          <a:r>
            <a:rPr lang="it-IT" sz="2000" dirty="0">
              <a:latin typeface="Abadi MT Condensed Light" panose="020B0306030101010103" pitchFamily="34" charset="77"/>
            </a:rPr>
            <a:t> be under </a:t>
          </a:r>
          <a:r>
            <a:rPr lang="it-IT" sz="2000" dirty="0" err="1">
              <a:latin typeface="Abadi MT Condensed Light" panose="020B0306030101010103" pitchFamily="34" charset="77"/>
            </a:rPr>
            <a:t>threat</a:t>
          </a:r>
          <a:r>
            <a:rPr lang="it-IT" sz="2000" dirty="0">
              <a:latin typeface="Abadi MT Condensed Light" panose="020B0306030101010103" pitchFamily="34" charset="77"/>
            </a:rPr>
            <a:t>.  States bear the </a:t>
          </a:r>
          <a:r>
            <a:rPr lang="it-IT" sz="2000" dirty="0" err="1">
              <a:latin typeface="Abadi MT Condensed Light" panose="020B0306030101010103" pitchFamily="34" charset="77"/>
            </a:rPr>
            <a:t>primary</a:t>
          </a:r>
          <a:r>
            <a:rPr lang="it-IT" sz="2000" dirty="0">
              <a:latin typeface="Abadi MT Condensed Light" panose="020B0306030101010103" pitchFamily="34" charset="77"/>
            </a:rPr>
            <a:t> </a:t>
          </a:r>
          <a:r>
            <a:rPr lang="it-IT" sz="2000" dirty="0" err="1">
              <a:latin typeface="Abadi MT Condensed Light" panose="020B0306030101010103" pitchFamily="34" charset="77"/>
            </a:rPr>
            <a:t>responsibility</a:t>
          </a:r>
          <a:r>
            <a:rPr lang="it-IT" sz="2000" dirty="0">
              <a:latin typeface="Abadi MT Condensed Light" panose="020B0306030101010103" pitchFamily="34" charset="77"/>
            </a:rPr>
            <a:t> for </a:t>
          </a:r>
          <a:r>
            <a:rPr lang="it-IT" sz="2000" dirty="0" err="1">
              <a:latin typeface="Abadi MT Condensed Light" panose="020B0306030101010103" pitchFamily="34" charset="77"/>
            </a:rPr>
            <a:t>this</a:t>
          </a:r>
          <a:r>
            <a:rPr lang="it-IT" sz="2000" dirty="0">
              <a:latin typeface="Abadi MT Condensed Light" panose="020B0306030101010103" pitchFamily="34" charset="77"/>
            </a:rPr>
            <a:t> </a:t>
          </a:r>
          <a:r>
            <a:rPr lang="it-IT" sz="2000" dirty="0" err="1">
              <a:latin typeface="Abadi MT Condensed Light" panose="020B0306030101010103" pitchFamily="34" charset="77"/>
            </a:rPr>
            <a:t>protection</a:t>
          </a:r>
          <a:r>
            <a:rPr lang="it-IT" sz="2000" dirty="0">
              <a:latin typeface="Abadi MT Condensed Light" panose="020B0306030101010103" pitchFamily="34" charset="77"/>
            </a:rPr>
            <a:t>. </a:t>
          </a:r>
          <a:endParaRPr lang="en-US" sz="2000" dirty="0">
            <a:latin typeface="Abadi MT Condensed Light" panose="020B0306030101010103" pitchFamily="34" charset="77"/>
          </a:endParaRPr>
        </a:p>
      </dgm:t>
    </dgm:pt>
    <dgm:pt modelId="{D8AE8F0A-DFD2-42D4-B782-D2D6083AAED1}" type="parTrans" cxnId="{AB6160A8-4192-460C-9089-7C8793A49D56}">
      <dgm:prSet/>
      <dgm:spPr/>
      <dgm:t>
        <a:bodyPr/>
        <a:lstStyle/>
        <a:p>
          <a:endParaRPr lang="en-US" sz="2000"/>
        </a:p>
      </dgm:t>
    </dgm:pt>
    <dgm:pt modelId="{5DFC6663-067D-4EB2-A71F-3BF5F760D22E}" type="sibTrans" cxnId="{AB6160A8-4192-460C-9089-7C8793A49D56}">
      <dgm:prSet/>
      <dgm:spPr/>
      <dgm:t>
        <a:bodyPr/>
        <a:lstStyle/>
        <a:p>
          <a:endParaRPr lang="en-US" sz="2000"/>
        </a:p>
      </dgm:t>
    </dgm:pt>
    <dgm:pt modelId="{05A3F83F-075D-B741-B263-17D75CDDE2D7}" type="pres">
      <dgm:prSet presAssocID="{4D6C41D9-32FC-4CEA-84C0-8BCC27081680}" presName="vert0" presStyleCnt="0">
        <dgm:presLayoutVars>
          <dgm:dir/>
          <dgm:animOne val="branch"/>
          <dgm:animLvl val="lvl"/>
        </dgm:presLayoutVars>
      </dgm:prSet>
      <dgm:spPr/>
    </dgm:pt>
    <dgm:pt modelId="{C3F48AEC-4BD2-8F4D-AC2B-CB56E31FF339}" type="pres">
      <dgm:prSet presAssocID="{C13D6413-3BE8-4C4B-887B-5A9A695A5FD0}" presName="thickLine" presStyleLbl="alignNode1" presStyleIdx="0" presStyleCnt="3"/>
      <dgm:spPr/>
    </dgm:pt>
    <dgm:pt modelId="{E28622C0-831E-294D-9198-B37D3519583B}" type="pres">
      <dgm:prSet presAssocID="{C13D6413-3BE8-4C4B-887B-5A9A695A5FD0}" presName="horz1" presStyleCnt="0"/>
      <dgm:spPr/>
    </dgm:pt>
    <dgm:pt modelId="{B464BE85-9921-9D43-89E6-6F6F9AB80EF0}" type="pres">
      <dgm:prSet presAssocID="{C13D6413-3BE8-4C4B-887B-5A9A695A5FD0}" presName="tx1" presStyleLbl="revTx" presStyleIdx="0" presStyleCnt="3" custScaleY="225979"/>
      <dgm:spPr/>
    </dgm:pt>
    <dgm:pt modelId="{1E15F609-EA58-504E-A9BF-9FA8563EF2BC}" type="pres">
      <dgm:prSet presAssocID="{C13D6413-3BE8-4C4B-887B-5A9A695A5FD0}" presName="vert1" presStyleCnt="0"/>
      <dgm:spPr/>
    </dgm:pt>
    <dgm:pt modelId="{2BFD53DD-7709-0246-8BA4-BC029CB9A2D8}" type="pres">
      <dgm:prSet presAssocID="{2FC69911-66AE-4960-AFF0-1F8B5A05FCA2}" presName="thickLine" presStyleLbl="alignNode1" presStyleIdx="1" presStyleCnt="3"/>
      <dgm:spPr/>
    </dgm:pt>
    <dgm:pt modelId="{2F517D34-3F75-C547-8E33-2603838C38F1}" type="pres">
      <dgm:prSet presAssocID="{2FC69911-66AE-4960-AFF0-1F8B5A05FCA2}" presName="horz1" presStyleCnt="0"/>
      <dgm:spPr/>
    </dgm:pt>
    <dgm:pt modelId="{CCCC6BE5-98DF-B745-982E-2880170171AF}" type="pres">
      <dgm:prSet presAssocID="{2FC69911-66AE-4960-AFF0-1F8B5A05FCA2}" presName="tx1" presStyleLbl="revTx" presStyleIdx="1" presStyleCnt="3"/>
      <dgm:spPr/>
    </dgm:pt>
    <dgm:pt modelId="{6DEF9069-DB9C-7747-B783-39D6813C82E5}" type="pres">
      <dgm:prSet presAssocID="{2FC69911-66AE-4960-AFF0-1F8B5A05FCA2}" presName="vert1" presStyleCnt="0"/>
      <dgm:spPr/>
    </dgm:pt>
    <dgm:pt modelId="{5F75F99D-0E8A-474C-BCC3-79260D59080C}" type="pres">
      <dgm:prSet presAssocID="{CEF2A68F-499E-4187-ABD9-632CBB04143F}" presName="thickLine" presStyleLbl="alignNode1" presStyleIdx="2" presStyleCnt="3" custLinFactNeighborX="98" custLinFactNeighborY="-26253"/>
      <dgm:spPr/>
    </dgm:pt>
    <dgm:pt modelId="{78A51232-01C4-1748-A306-155C36A388EF}" type="pres">
      <dgm:prSet presAssocID="{CEF2A68F-499E-4187-ABD9-632CBB04143F}" presName="horz1" presStyleCnt="0"/>
      <dgm:spPr/>
    </dgm:pt>
    <dgm:pt modelId="{21D854D9-83A0-2F44-9B85-87D497B475C6}" type="pres">
      <dgm:prSet presAssocID="{CEF2A68F-499E-4187-ABD9-632CBB04143F}" presName="tx1" presStyleLbl="revTx" presStyleIdx="2" presStyleCnt="3" custScaleY="158018"/>
      <dgm:spPr/>
    </dgm:pt>
    <dgm:pt modelId="{DAFEC97F-9A61-5246-9BFB-31EC20483E49}" type="pres">
      <dgm:prSet presAssocID="{CEF2A68F-499E-4187-ABD9-632CBB04143F}" presName="vert1" presStyleCnt="0"/>
      <dgm:spPr/>
    </dgm:pt>
  </dgm:ptLst>
  <dgm:cxnLst>
    <dgm:cxn modelId="{EF4EA404-F245-EE46-8329-581DB567A692}" type="presOf" srcId="{CEF2A68F-499E-4187-ABD9-632CBB04143F}" destId="{21D854D9-83A0-2F44-9B85-87D497B475C6}" srcOrd="0" destOrd="0" presId="urn:microsoft.com/office/officeart/2008/layout/LinedList"/>
    <dgm:cxn modelId="{DE49E40F-7943-9E48-A90D-55B244B9A92F}" type="presOf" srcId="{2FC69911-66AE-4960-AFF0-1F8B5A05FCA2}" destId="{CCCC6BE5-98DF-B745-982E-2880170171AF}" srcOrd="0" destOrd="0" presId="urn:microsoft.com/office/officeart/2008/layout/LinedList"/>
    <dgm:cxn modelId="{9A822025-AB84-9C49-9789-9F417DE345A0}" type="presOf" srcId="{4D6C41D9-32FC-4CEA-84C0-8BCC27081680}" destId="{05A3F83F-075D-B741-B263-17D75CDDE2D7}" srcOrd="0" destOrd="0" presId="urn:microsoft.com/office/officeart/2008/layout/LinedList"/>
    <dgm:cxn modelId="{D4832451-7FE6-45A3-98E1-458358F5E531}" srcId="{4D6C41D9-32FC-4CEA-84C0-8BCC27081680}" destId="{C13D6413-3BE8-4C4B-887B-5A9A695A5FD0}" srcOrd="0" destOrd="0" parTransId="{74591532-2C9C-43FA-AE73-B3FA310DCC6E}" sibTransId="{EA564A12-98BD-4451-8D6B-8C6A13024EA6}"/>
    <dgm:cxn modelId="{AB6160A8-4192-460C-9089-7C8793A49D56}" srcId="{4D6C41D9-32FC-4CEA-84C0-8BCC27081680}" destId="{CEF2A68F-499E-4187-ABD9-632CBB04143F}" srcOrd="2" destOrd="0" parTransId="{D8AE8F0A-DFD2-42D4-B782-D2D6083AAED1}" sibTransId="{5DFC6663-067D-4EB2-A71F-3BF5F760D22E}"/>
    <dgm:cxn modelId="{DCB332DA-7EC9-7641-A602-AC6414792F74}" type="presOf" srcId="{C13D6413-3BE8-4C4B-887B-5A9A695A5FD0}" destId="{B464BE85-9921-9D43-89E6-6F6F9AB80EF0}" srcOrd="0" destOrd="0" presId="urn:microsoft.com/office/officeart/2008/layout/LinedList"/>
    <dgm:cxn modelId="{3B49BAEE-484A-475A-B7AF-2668EF908071}" srcId="{4D6C41D9-32FC-4CEA-84C0-8BCC27081680}" destId="{2FC69911-66AE-4960-AFF0-1F8B5A05FCA2}" srcOrd="1" destOrd="0" parTransId="{0DCFF9DA-00EB-42C3-A9AE-6B2FF29C76FB}" sibTransId="{7A2B2452-CB2E-4690-935C-85C8A9D51E75}"/>
    <dgm:cxn modelId="{FF5D182B-AA5B-EA44-80E4-BE006CFA35B4}" type="presParOf" srcId="{05A3F83F-075D-B741-B263-17D75CDDE2D7}" destId="{C3F48AEC-4BD2-8F4D-AC2B-CB56E31FF339}" srcOrd="0" destOrd="0" presId="urn:microsoft.com/office/officeart/2008/layout/LinedList"/>
    <dgm:cxn modelId="{961C295A-79A4-B64F-AB91-E7A45F737180}" type="presParOf" srcId="{05A3F83F-075D-B741-B263-17D75CDDE2D7}" destId="{E28622C0-831E-294D-9198-B37D3519583B}" srcOrd="1" destOrd="0" presId="urn:microsoft.com/office/officeart/2008/layout/LinedList"/>
    <dgm:cxn modelId="{47C26ED7-6AB0-854D-9445-687740DE7D45}" type="presParOf" srcId="{E28622C0-831E-294D-9198-B37D3519583B}" destId="{B464BE85-9921-9D43-89E6-6F6F9AB80EF0}" srcOrd="0" destOrd="0" presId="urn:microsoft.com/office/officeart/2008/layout/LinedList"/>
    <dgm:cxn modelId="{1FDFF02A-CF9E-9845-9006-6A4635BDA5F4}" type="presParOf" srcId="{E28622C0-831E-294D-9198-B37D3519583B}" destId="{1E15F609-EA58-504E-A9BF-9FA8563EF2BC}" srcOrd="1" destOrd="0" presId="urn:microsoft.com/office/officeart/2008/layout/LinedList"/>
    <dgm:cxn modelId="{16AF64DA-8AF0-7B43-A182-A644B65AF9FE}" type="presParOf" srcId="{05A3F83F-075D-B741-B263-17D75CDDE2D7}" destId="{2BFD53DD-7709-0246-8BA4-BC029CB9A2D8}" srcOrd="2" destOrd="0" presId="urn:microsoft.com/office/officeart/2008/layout/LinedList"/>
    <dgm:cxn modelId="{40FB39A5-49DA-C04C-89F3-DB6C64A7F785}" type="presParOf" srcId="{05A3F83F-075D-B741-B263-17D75CDDE2D7}" destId="{2F517D34-3F75-C547-8E33-2603838C38F1}" srcOrd="3" destOrd="0" presId="urn:microsoft.com/office/officeart/2008/layout/LinedList"/>
    <dgm:cxn modelId="{312A53C7-7E31-364B-8C0D-49CB6A8DB69B}" type="presParOf" srcId="{2F517D34-3F75-C547-8E33-2603838C38F1}" destId="{CCCC6BE5-98DF-B745-982E-2880170171AF}" srcOrd="0" destOrd="0" presId="urn:microsoft.com/office/officeart/2008/layout/LinedList"/>
    <dgm:cxn modelId="{30E47DDB-6C64-BE4B-8920-2125ECAC02ED}" type="presParOf" srcId="{2F517D34-3F75-C547-8E33-2603838C38F1}" destId="{6DEF9069-DB9C-7747-B783-39D6813C82E5}" srcOrd="1" destOrd="0" presId="urn:microsoft.com/office/officeart/2008/layout/LinedList"/>
    <dgm:cxn modelId="{91255ED1-E288-C141-8326-65A8A02CF7BF}" type="presParOf" srcId="{05A3F83F-075D-B741-B263-17D75CDDE2D7}" destId="{5F75F99D-0E8A-474C-BCC3-79260D59080C}" srcOrd="4" destOrd="0" presId="urn:microsoft.com/office/officeart/2008/layout/LinedList"/>
    <dgm:cxn modelId="{F28D03B7-50D1-704E-BDAF-00935AC2EB4F}" type="presParOf" srcId="{05A3F83F-075D-B741-B263-17D75CDDE2D7}" destId="{78A51232-01C4-1748-A306-155C36A388EF}" srcOrd="5" destOrd="0" presId="urn:microsoft.com/office/officeart/2008/layout/LinedList"/>
    <dgm:cxn modelId="{50533179-84A4-1B4B-9C03-EC457A636E65}" type="presParOf" srcId="{78A51232-01C4-1748-A306-155C36A388EF}" destId="{21D854D9-83A0-2F44-9B85-87D497B475C6}" srcOrd="0" destOrd="0" presId="urn:microsoft.com/office/officeart/2008/layout/LinedList"/>
    <dgm:cxn modelId="{8091ECAD-927B-4E4E-877F-5E2F263CE724}" type="presParOf" srcId="{78A51232-01C4-1748-A306-155C36A388EF}" destId="{DAFEC97F-9A61-5246-9BFB-31EC20483E49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B1044A0-C06A-4D7F-893A-5639A56C19F2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05E33710-F2FF-4D38-8215-31A89F8BE5B5}">
      <dgm:prSet/>
      <dgm:spPr/>
      <dgm:t>
        <a:bodyPr/>
        <a:lstStyle/>
        <a:p>
          <a:r>
            <a:rPr lang="it-IT"/>
            <a:t>Attraverso il movimento i migranti non solo trasportano ma producono significati simbolici, relazioni sociali, (ri)costruiscono percorsi migratori, appartenenze e comunità di riferimento</a:t>
          </a:r>
          <a:endParaRPr lang="en-US"/>
        </a:p>
      </dgm:t>
    </dgm:pt>
    <dgm:pt modelId="{3A79E5BE-EC0E-4A38-9012-71686C454266}" type="parTrans" cxnId="{4BEF61CB-8D6A-4E24-B7E9-6C1AFA9C1C76}">
      <dgm:prSet/>
      <dgm:spPr/>
      <dgm:t>
        <a:bodyPr/>
        <a:lstStyle/>
        <a:p>
          <a:endParaRPr lang="en-US"/>
        </a:p>
      </dgm:t>
    </dgm:pt>
    <dgm:pt modelId="{F018B9A7-5DE6-4590-BED9-5EAF1793E2B5}" type="sibTrans" cxnId="{4BEF61CB-8D6A-4E24-B7E9-6C1AFA9C1C76}">
      <dgm:prSet/>
      <dgm:spPr/>
      <dgm:t>
        <a:bodyPr/>
        <a:lstStyle/>
        <a:p>
          <a:endParaRPr lang="en-US"/>
        </a:p>
      </dgm:t>
    </dgm:pt>
    <dgm:pt modelId="{359ED7BB-E20D-4110-8BB6-B452F77F3C6A}">
      <dgm:prSet/>
      <dgm:spPr/>
      <dgm:t>
        <a:bodyPr/>
        <a:lstStyle/>
        <a:p>
          <a:r>
            <a:rPr lang="it-IT"/>
            <a:t>Transito come forma di socializzazione e soggettivazione</a:t>
          </a:r>
          <a:endParaRPr lang="en-US"/>
        </a:p>
      </dgm:t>
    </dgm:pt>
    <dgm:pt modelId="{D1FC2269-DB56-46C5-9A70-1665520D7596}" type="parTrans" cxnId="{5CAD70BF-C2F7-41B4-9915-B4AAB585EEE7}">
      <dgm:prSet/>
      <dgm:spPr/>
      <dgm:t>
        <a:bodyPr/>
        <a:lstStyle/>
        <a:p>
          <a:endParaRPr lang="en-US"/>
        </a:p>
      </dgm:t>
    </dgm:pt>
    <dgm:pt modelId="{DEB3A799-1F7F-4FB2-B0BE-FE9027014A1B}" type="sibTrans" cxnId="{5CAD70BF-C2F7-41B4-9915-B4AAB585EEE7}">
      <dgm:prSet/>
      <dgm:spPr/>
      <dgm:t>
        <a:bodyPr/>
        <a:lstStyle/>
        <a:p>
          <a:endParaRPr lang="en-US"/>
        </a:p>
      </dgm:t>
    </dgm:pt>
    <dgm:pt modelId="{E411379A-EDE2-4ED8-AB5E-B77E70497E07}">
      <dgm:prSet/>
      <dgm:spPr/>
      <dgm:t>
        <a:bodyPr/>
        <a:lstStyle/>
        <a:p>
          <a:r>
            <a:rPr lang="it-IT"/>
            <a:t>Luoghi e culture articolati nella mobilità</a:t>
          </a:r>
          <a:endParaRPr lang="en-US"/>
        </a:p>
      </dgm:t>
    </dgm:pt>
    <dgm:pt modelId="{C74E2D08-CE9B-4368-84EA-5BADA91E630E}" type="parTrans" cxnId="{737455E3-6B00-47D9-8CD8-2D1598E7AC73}">
      <dgm:prSet/>
      <dgm:spPr/>
      <dgm:t>
        <a:bodyPr/>
        <a:lstStyle/>
        <a:p>
          <a:endParaRPr lang="en-US"/>
        </a:p>
      </dgm:t>
    </dgm:pt>
    <dgm:pt modelId="{2C4DC7EF-E43B-47C7-B3E8-1B7451792918}" type="sibTrans" cxnId="{737455E3-6B00-47D9-8CD8-2D1598E7AC73}">
      <dgm:prSet/>
      <dgm:spPr/>
      <dgm:t>
        <a:bodyPr/>
        <a:lstStyle/>
        <a:p>
          <a:endParaRPr lang="en-US"/>
        </a:p>
      </dgm:t>
    </dgm:pt>
    <dgm:pt modelId="{7AA64A7A-98C3-4E70-B9E8-D30E0081FFBF}">
      <dgm:prSet/>
      <dgm:spPr/>
      <dgm:t>
        <a:bodyPr/>
        <a:lstStyle/>
        <a:p>
          <a:r>
            <a:rPr lang="it-IT"/>
            <a:t>Quali politiche (e pratiche) per le migrazioni di transito?</a:t>
          </a:r>
          <a:endParaRPr lang="en-US"/>
        </a:p>
      </dgm:t>
    </dgm:pt>
    <dgm:pt modelId="{B4C41BBA-CEFD-4D5E-8426-BE252FF15DE6}" type="parTrans" cxnId="{33FF0489-609A-4AB6-A648-2A25C9B0E0D0}">
      <dgm:prSet/>
      <dgm:spPr/>
      <dgm:t>
        <a:bodyPr/>
        <a:lstStyle/>
        <a:p>
          <a:endParaRPr lang="en-US"/>
        </a:p>
      </dgm:t>
    </dgm:pt>
    <dgm:pt modelId="{D114E029-D0B3-44F6-AF28-8B8A3F87CE82}" type="sibTrans" cxnId="{33FF0489-609A-4AB6-A648-2A25C9B0E0D0}">
      <dgm:prSet/>
      <dgm:spPr/>
      <dgm:t>
        <a:bodyPr/>
        <a:lstStyle/>
        <a:p>
          <a:endParaRPr lang="en-US"/>
        </a:p>
      </dgm:t>
    </dgm:pt>
    <dgm:pt modelId="{16E78B2B-51D4-D540-9C64-502DDD2077A3}" type="pres">
      <dgm:prSet presAssocID="{5B1044A0-C06A-4D7F-893A-5639A56C19F2}" presName="vert0" presStyleCnt="0">
        <dgm:presLayoutVars>
          <dgm:dir/>
          <dgm:animOne val="branch"/>
          <dgm:animLvl val="lvl"/>
        </dgm:presLayoutVars>
      </dgm:prSet>
      <dgm:spPr/>
    </dgm:pt>
    <dgm:pt modelId="{D046DCD7-9921-1940-8D92-86A17CF6BCD8}" type="pres">
      <dgm:prSet presAssocID="{05E33710-F2FF-4D38-8215-31A89F8BE5B5}" presName="thickLine" presStyleLbl="alignNode1" presStyleIdx="0" presStyleCnt="4"/>
      <dgm:spPr/>
    </dgm:pt>
    <dgm:pt modelId="{AF86AD50-FE7E-A945-99D6-1C4F48944A02}" type="pres">
      <dgm:prSet presAssocID="{05E33710-F2FF-4D38-8215-31A89F8BE5B5}" presName="horz1" presStyleCnt="0"/>
      <dgm:spPr/>
    </dgm:pt>
    <dgm:pt modelId="{CE554B43-7FA0-2643-B008-8100FA01B80A}" type="pres">
      <dgm:prSet presAssocID="{05E33710-F2FF-4D38-8215-31A89F8BE5B5}" presName="tx1" presStyleLbl="revTx" presStyleIdx="0" presStyleCnt="4"/>
      <dgm:spPr/>
    </dgm:pt>
    <dgm:pt modelId="{B546AEB9-4A32-4446-8B8B-D1D2C2869C74}" type="pres">
      <dgm:prSet presAssocID="{05E33710-F2FF-4D38-8215-31A89F8BE5B5}" presName="vert1" presStyleCnt="0"/>
      <dgm:spPr/>
    </dgm:pt>
    <dgm:pt modelId="{D2059E6A-3E2E-D842-A8EE-854399DFA449}" type="pres">
      <dgm:prSet presAssocID="{359ED7BB-E20D-4110-8BB6-B452F77F3C6A}" presName="thickLine" presStyleLbl="alignNode1" presStyleIdx="1" presStyleCnt="4"/>
      <dgm:spPr/>
    </dgm:pt>
    <dgm:pt modelId="{BBD77BC2-1C27-C744-B701-B6C43EF319B6}" type="pres">
      <dgm:prSet presAssocID="{359ED7BB-E20D-4110-8BB6-B452F77F3C6A}" presName="horz1" presStyleCnt="0"/>
      <dgm:spPr/>
    </dgm:pt>
    <dgm:pt modelId="{22962E63-9758-ED49-9F20-B1E45F03CD63}" type="pres">
      <dgm:prSet presAssocID="{359ED7BB-E20D-4110-8BB6-B452F77F3C6A}" presName="tx1" presStyleLbl="revTx" presStyleIdx="1" presStyleCnt="4"/>
      <dgm:spPr/>
    </dgm:pt>
    <dgm:pt modelId="{63BD81FA-2E3D-FA47-805A-74E0D3A00232}" type="pres">
      <dgm:prSet presAssocID="{359ED7BB-E20D-4110-8BB6-B452F77F3C6A}" presName="vert1" presStyleCnt="0"/>
      <dgm:spPr/>
    </dgm:pt>
    <dgm:pt modelId="{14FCECA6-63F1-1A45-B20B-8CEC8B5A8ADB}" type="pres">
      <dgm:prSet presAssocID="{E411379A-EDE2-4ED8-AB5E-B77E70497E07}" presName="thickLine" presStyleLbl="alignNode1" presStyleIdx="2" presStyleCnt="4"/>
      <dgm:spPr/>
    </dgm:pt>
    <dgm:pt modelId="{B53C13E4-3B8D-3549-9265-DD656988A193}" type="pres">
      <dgm:prSet presAssocID="{E411379A-EDE2-4ED8-AB5E-B77E70497E07}" presName="horz1" presStyleCnt="0"/>
      <dgm:spPr/>
    </dgm:pt>
    <dgm:pt modelId="{BA52D9C3-8EC3-F549-939D-8EDAC8BB1C81}" type="pres">
      <dgm:prSet presAssocID="{E411379A-EDE2-4ED8-AB5E-B77E70497E07}" presName="tx1" presStyleLbl="revTx" presStyleIdx="2" presStyleCnt="4"/>
      <dgm:spPr/>
    </dgm:pt>
    <dgm:pt modelId="{140B1EAF-3F3F-0B47-8983-019103CCEE46}" type="pres">
      <dgm:prSet presAssocID="{E411379A-EDE2-4ED8-AB5E-B77E70497E07}" presName="vert1" presStyleCnt="0"/>
      <dgm:spPr/>
    </dgm:pt>
    <dgm:pt modelId="{DB409635-5251-3344-99B8-A04AF3909B70}" type="pres">
      <dgm:prSet presAssocID="{7AA64A7A-98C3-4E70-B9E8-D30E0081FFBF}" presName="thickLine" presStyleLbl="alignNode1" presStyleIdx="3" presStyleCnt="4"/>
      <dgm:spPr/>
    </dgm:pt>
    <dgm:pt modelId="{C3E1140D-BE11-584D-B97B-31C76F5CD257}" type="pres">
      <dgm:prSet presAssocID="{7AA64A7A-98C3-4E70-B9E8-D30E0081FFBF}" presName="horz1" presStyleCnt="0"/>
      <dgm:spPr/>
    </dgm:pt>
    <dgm:pt modelId="{81AA45A4-E353-7B45-96AC-045B90262F38}" type="pres">
      <dgm:prSet presAssocID="{7AA64A7A-98C3-4E70-B9E8-D30E0081FFBF}" presName="tx1" presStyleLbl="revTx" presStyleIdx="3" presStyleCnt="4"/>
      <dgm:spPr/>
    </dgm:pt>
    <dgm:pt modelId="{7234522A-9943-F54E-8DF2-64EDCDDA6F17}" type="pres">
      <dgm:prSet presAssocID="{7AA64A7A-98C3-4E70-B9E8-D30E0081FFBF}" presName="vert1" presStyleCnt="0"/>
      <dgm:spPr/>
    </dgm:pt>
  </dgm:ptLst>
  <dgm:cxnLst>
    <dgm:cxn modelId="{4D8FB108-906F-CC44-A782-8A88916E89AC}" type="presOf" srcId="{5B1044A0-C06A-4D7F-893A-5639A56C19F2}" destId="{16E78B2B-51D4-D540-9C64-502DDD2077A3}" srcOrd="0" destOrd="0" presId="urn:microsoft.com/office/officeart/2008/layout/LinedList"/>
    <dgm:cxn modelId="{D3F4750F-4BC5-ED4A-989C-920F573D012D}" type="presOf" srcId="{05E33710-F2FF-4D38-8215-31A89F8BE5B5}" destId="{CE554B43-7FA0-2643-B008-8100FA01B80A}" srcOrd="0" destOrd="0" presId="urn:microsoft.com/office/officeart/2008/layout/LinedList"/>
    <dgm:cxn modelId="{AEF0BB12-4894-374E-A7D7-C4B26FBC1B99}" type="presOf" srcId="{359ED7BB-E20D-4110-8BB6-B452F77F3C6A}" destId="{22962E63-9758-ED49-9F20-B1E45F03CD63}" srcOrd="0" destOrd="0" presId="urn:microsoft.com/office/officeart/2008/layout/LinedList"/>
    <dgm:cxn modelId="{1C621773-AB3A-FC42-BB18-E24D2A77450F}" type="presOf" srcId="{E411379A-EDE2-4ED8-AB5E-B77E70497E07}" destId="{BA52D9C3-8EC3-F549-939D-8EDAC8BB1C81}" srcOrd="0" destOrd="0" presId="urn:microsoft.com/office/officeart/2008/layout/LinedList"/>
    <dgm:cxn modelId="{33FF0489-609A-4AB6-A648-2A25C9B0E0D0}" srcId="{5B1044A0-C06A-4D7F-893A-5639A56C19F2}" destId="{7AA64A7A-98C3-4E70-B9E8-D30E0081FFBF}" srcOrd="3" destOrd="0" parTransId="{B4C41BBA-CEFD-4D5E-8426-BE252FF15DE6}" sibTransId="{D114E029-D0B3-44F6-AF28-8B8A3F87CE82}"/>
    <dgm:cxn modelId="{E73B88AE-280F-1A40-9675-8D377E3D1057}" type="presOf" srcId="{7AA64A7A-98C3-4E70-B9E8-D30E0081FFBF}" destId="{81AA45A4-E353-7B45-96AC-045B90262F38}" srcOrd="0" destOrd="0" presId="urn:microsoft.com/office/officeart/2008/layout/LinedList"/>
    <dgm:cxn modelId="{5CAD70BF-C2F7-41B4-9915-B4AAB585EEE7}" srcId="{5B1044A0-C06A-4D7F-893A-5639A56C19F2}" destId="{359ED7BB-E20D-4110-8BB6-B452F77F3C6A}" srcOrd="1" destOrd="0" parTransId="{D1FC2269-DB56-46C5-9A70-1665520D7596}" sibTransId="{DEB3A799-1F7F-4FB2-B0BE-FE9027014A1B}"/>
    <dgm:cxn modelId="{4BEF61CB-8D6A-4E24-B7E9-6C1AFA9C1C76}" srcId="{5B1044A0-C06A-4D7F-893A-5639A56C19F2}" destId="{05E33710-F2FF-4D38-8215-31A89F8BE5B5}" srcOrd="0" destOrd="0" parTransId="{3A79E5BE-EC0E-4A38-9012-71686C454266}" sibTransId="{F018B9A7-5DE6-4590-BED9-5EAF1793E2B5}"/>
    <dgm:cxn modelId="{737455E3-6B00-47D9-8CD8-2D1598E7AC73}" srcId="{5B1044A0-C06A-4D7F-893A-5639A56C19F2}" destId="{E411379A-EDE2-4ED8-AB5E-B77E70497E07}" srcOrd="2" destOrd="0" parTransId="{C74E2D08-CE9B-4368-84EA-5BADA91E630E}" sibTransId="{2C4DC7EF-E43B-47C7-B3E8-1B7451792918}"/>
    <dgm:cxn modelId="{F34F8AD7-39A7-104A-9444-15F06E78C82C}" type="presParOf" srcId="{16E78B2B-51D4-D540-9C64-502DDD2077A3}" destId="{D046DCD7-9921-1940-8D92-86A17CF6BCD8}" srcOrd="0" destOrd="0" presId="urn:microsoft.com/office/officeart/2008/layout/LinedList"/>
    <dgm:cxn modelId="{E99416D3-D40D-CB42-AD19-E44F0CFB82A9}" type="presParOf" srcId="{16E78B2B-51D4-D540-9C64-502DDD2077A3}" destId="{AF86AD50-FE7E-A945-99D6-1C4F48944A02}" srcOrd="1" destOrd="0" presId="urn:microsoft.com/office/officeart/2008/layout/LinedList"/>
    <dgm:cxn modelId="{D1DD5B14-75AE-1D4B-B9E8-32E662EEFBB8}" type="presParOf" srcId="{AF86AD50-FE7E-A945-99D6-1C4F48944A02}" destId="{CE554B43-7FA0-2643-B008-8100FA01B80A}" srcOrd="0" destOrd="0" presId="urn:microsoft.com/office/officeart/2008/layout/LinedList"/>
    <dgm:cxn modelId="{F759F959-9DD6-644B-BEAE-C062CEDD33D3}" type="presParOf" srcId="{AF86AD50-FE7E-A945-99D6-1C4F48944A02}" destId="{B546AEB9-4A32-4446-8B8B-D1D2C2869C74}" srcOrd="1" destOrd="0" presId="urn:microsoft.com/office/officeart/2008/layout/LinedList"/>
    <dgm:cxn modelId="{C25223F8-EEAB-FB49-80AF-1FF96877AD9C}" type="presParOf" srcId="{16E78B2B-51D4-D540-9C64-502DDD2077A3}" destId="{D2059E6A-3E2E-D842-A8EE-854399DFA449}" srcOrd="2" destOrd="0" presId="urn:microsoft.com/office/officeart/2008/layout/LinedList"/>
    <dgm:cxn modelId="{B3012717-D6A1-BB43-856C-3379F6A18C6D}" type="presParOf" srcId="{16E78B2B-51D4-D540-9C64-502DDD2077A3}" destId="{BBD77BC2-1C27-C744-B701-B6C43EF319B6}" srcOrd="3" destOrd="0" presId="urn:microsoft.com/office/officeart/2008/layout/LinedList"/>
    <dgm:cxn modelId="{D9F36684-CEE0-2B43-82AE-EFCBBD43E1ED}" type="presParOf" srcId="{BBD77BC2-1C27-C744-B701-B6C43EF319B6}" destId="{22962E63-9758-ED49-9F20-B1E45F03CD63}" srcOrd="0" destOrd="0" presId="urn:microsoft.com/office/officeart/2008/layout/LinedList"/>
    <dgm:cxn modelId="{B0FD1E31-EB32-BB4C-8A4D-42608C22F196}" type="presParOf" srcId="{BBD77BC2-1C27-C744-B701-B6C43EF319B6}" destId="{63BD81FA-2E3D-FA47-805A-74E0D3A00232}" srcOrd="1" destOrd="0" presId="urn:microsoft.com/office/officeart/2008/layout/LinedList"/>
    <dgm:cxn modelId="{215A6C57-867F-3246-A371-A78F45DD2D97}" type="presParOf" srcId="{16E78B2B-51D4-D540-9C64-502DDD2077A3}" destId="{14FCECA6-63F1-1A45-B20B-8CEC8B5A8ADB}" srcOrd="4" destOrd="0" presId="urn:microsoft.com/office/officeart/2008/layout/LinedList"/>
    <dgm:cxn modelId="{9209F7C0-A316-1C4A-9047-482B80833ECE}" type="presParOf" srcId="{16E78B2B-51D4-D540-9C64-502DDD2077A3}" destId="{B53C13E4-3B8D-3549-9265-DD656988A193}" srcOrd="5" destOrd="0" presId="urn:microsoft.com/office/officeart/2008/layout/LinedList"/>
    <dgm:cxn modelId="{F0CCEE35-1093-0B44-BF56-55F961283C77}" type="presParOf" srcId="{B53C13E4-3B8D-3549-9265-DD656988A193}" destId="{BA52D9C3-8EC3-F549-939D-8EDAC8BB1C81}" srcOrd="0" destOrd="0" presId="urn:microsoft.com/office/officeart/2008/layout/LinedList"/>
    <dgm:cxn modelId="{70F2A1E6-303D-AE43-995A-425F5B83B9B8}" type="presParOf" srcId="{B53C13E4-3B8D-3549-9265-DD656988A193}" destId="{140B1EAF-3F3F-0B47-8983-019103CCEE46}" srcOrd="1" destOrd="0" presId="urn:microsoft.com/office/officeart/2008/layout/LinedList"/>
    <dgm:cxn modelId="{D219F563-1650-3244-B663-7F8964EE3DC2}" type="presParOf" srcId="{16E78B2B-51D4-D540-9C64-502DDD2077A3}" destId="{DB409635-5251-3344-99B8-A04AF3909B70}" srcOrd="6" destOrd="0" presId="urn:microsoft.com/office/officeart/2008/layout/LinedList"/>
    <dgm:cxn modelId="{4D861A91-B7F3-CA46-8703-20B5C0F2A888}" type="presParOf" srcId="{16E78B2B-51D4-D540-9C64-502DDD2077A3}" destId="{C3E1140D-BE11-584D-B97B-31C76F5CD257}" srcOrd="7" destOrd="0" presId="urn:microsoft.com/office/officeart/2008/layout/LinedList"/>
    <dgm:cxn modelId="{0667B296-8DF0-D549-98BB-B2FAE491AA94}" type="presParOf" srcId="{C3E1140D-BE11-584D-B97B-31C76F5CD257}" destId="{81AA45A4-E353-7B45-96AC-045B90262F38}" srcOrd="0" destOrd="0" presId="urn:microsoft.com/office/officeart/2008/layout/LinedList"/>
    <dgm:cxn modelId="{07F0FDC3-5EB4-6948-87D8-1D5760BB7644}" type="presParOf" srcId="{C3E1140D-BE11-584D-B97B-31C76F5CD257}" destId="{7234522A-9943-F54E-8DF2-64EDCDDA6F17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F48AEC-4BD2-8F4D-AC2B-CB56E31FF339}">
      <dsp:nvSpPr>
        <dsp:cNvPr id="0" name=""/>
        <dsp:cNvSpPr/>
      </dsp:nvSpPr>
      <dsp:spPr>
        <a:xfrm>
          <a:off x="0" y="697"/>
          <a:ext cx="3885479" cy="0"/>
        </a:xfrm>
        <a:prstGeom prst="lin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8000"/>
                <a:satMod val="110000"/>
                <a:lumMod val="104000"/>
              </a:schemeClr>
            </a:gs>
            <a:gs pos="69000">
              <a:schemeClr val="dk2">
                <a:hueOff val="0"/>
                <a:satOff val="0"/>
                <a:lumOff val="0"/>
                <a:alphaOff val="0"/>
                <a:shade val="88000"/>
                <a:satMod val="130000"/>
                <a:lumMod val="92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464BE85-9921-9D43-89E6-6F6F9AB80EF0}">
      <dsp:nvSpPr>
        <dsp:cNvPr id="0" name=""/>
        <dsp:cNvSpPr/>
      </dsp:nvSpPr>
      <dsp:spPr>
        <a:xfrm>
          <a:off x="0" y="697"/>
          <a:ext cx="3881684" cy="19246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 dirty="0" err="1">
              <a:latin typeface="Abadi MT Condensed Light" panose="020B0306030101010103" pitchFamily="34" charset="77"/>
            </a:rPr>
            <a:t>Refugees</a:t>
          </a:r>
          <a:r>
            <a:rPr lang="it-IT" sz="2000" kern="1200" dirty="0">
              <a:latin typeface="Abadi MT Condensed Light" panose="020B0306030101010103" pitchFamily="34" charset="77"/>
            </a:rPr>
            <a:t> are people </a:t>
          </a:r>
          <a:r>
            <a:rPr lang="it-IT" sz="2000" kern="1200" dirty="0" err="1">
              <a:latin typeface="Abadi MT Condensed Light" panose="020B0306030101010103" pitchFamily="34" charset="77"/>
            </a:rPr>
            <a:t>outside</a:t>
          </a:r>
          <a:r>
            <a:rPr lang="it-IT" sz="2000" kern="1200" dirty="0">
              <a:latin typeface="Abadi MT Condensed Light" panose="020B0306030101010103" pitchFamily="34" charset="77"/>
            </a:rPr>
            <a:t> </a:t>
          </a:r>
          <a:r>
            <a:rPr lang="it-IT" sz="2000" kern="1200" dirty="0" err="1">
              <a:latin typeface="Abadi MT Condensed Light" panose="020B0306030101010103" pitchFamily="34" charset="77"/>
            </a:rPr>
            <a:t>their</a:t>
          </a:r>
          <a:r>
            <a:rPr lang="it-IT" sz="2000" kern="1200" dirty="0">
              <a:latin typeface="Abadi MT Condensed Light" panose="020B0306030101010103" pitchFamily="34" charset="77"/>
            </a:rPr>
            <a:t> country of </a:t>
          </a:r>
          <a:r>
            <a:rPr lang="it-IT" sz="2000" kern="1200" dirty="0" err="1">
              <a:latin typeface="Abadi MT Condensed Light" panose="020B0306030101010103" pitchFamily="34" charset="77"/>
            </a:rPr>
            <a:t>origin</a:t>
          </a:r>
          <a:r>
            <a:rPr lang="it-IT" sz="2000" kern="1200" dirty="0">
              <a:latin typeface="Abadi MT Condensed Light" panose="020B0306030101010103" pitchFamily="34" charset="77"/>
            </a:rPr>
            <a:t> </a:t>
          </a:r>
          <a:r>
            <a:rPr lang="it-IT" sz="2000" kern="1200" dirty="0" err="1">
              <a:latin typeface="Abadi MT Condensed Light" panose="020B0306030101010103" pitchFamily="34" charset="77"/>
            </a:rPr>
            <a:t>because</a:t>
          </a:r>
          <a:r>
            <a:rPr lang="it-IT" sz="2000" kern="1200" dirty="0">
              <a:latin typeface="Abadi MT Condensed Light" panose="020B0306030101010103" pitchFamily="34" charset="77"/>
            </a:rPr>
            <a:t> of </a:t>
          </a:r>
          <a:r>
            <a:rPr lang="it-IT" sz="2000" kern="1200" dirty="0" err="1">
              <a:latin typeface="Abadi MT Condensed Light" panose="020B0306030101010103" pitchFamily="34" charset="77"/>
            </a:rPr>
            <a:t>feared</a:t>
          </a:r>
          <a:r>
            <a:rPr lang="it-IT" sz="2000" kern="1200" dirty="0">
              <a:latin typeface="Abadi MT Condensed Light" panose="020B0306030101010103" pitchFamily="34" charset="77"/>
            </a:rPr>
            <a:t> </a:t>
          </a:r>
          <a:r>
            <a:rPr lang="it-IT" sz="2000" kern="1200" dirty="0" err="1">
              <a:latin typeface="Abadi MT Condensed Light" panose="020B0306030101010103" pitchFamily="34" charset="77"/>
            </a:rPr>
            <a:t>persecution</a:t>
          </a:r>
          <a:r>
            <a:rPr lang="it-IT" sz="2000" kern="1200" dirty="0">
              <a:latin typeface="Abadi MT Condensed Light" panose="020B0306030101010103" pitchFamily="34" charset="77"/>
            </a:rPr>
            <a:t>, </a:t>
          </a:r>
          <a:r>
            <a:rPr lang="it-IT" sz="2000" kern="1200" dirty="0" err="1">
              <a:latin typeface="Abadi MT Condensed Light" panose="020B0306030101010103" pitchFamily="34" charset="77"/>
            </a:rPr>
            <a:t>conflict</a:t>
          </a:r>
          <a:r>
            <a:rPr lang="it-IT" sz="2000" kern="1200" dirty="0">
              <a:latin typeface="Abadi MT Condensed Light" panose="020B0306030101010103" pitchFamily="34" charset="77"/>
            </a:rPr>
            <a:t>, </a:t>
          </a:r>
          <a:r>
            <a:rPr lang="it-IT" sz="2000" kern="1200" dirty="0" err="1">
              <a:latin typeface="Abadi MT Condensed Light" panose="020B0306030101010103" pitchFamily="34" charset="77"/>
            </a:rPr>
            <a:t>violence</a:t>
          </a:r>
          <a:r>
            <a:rPr lang="it-IT" sz="2000" kern="1200" dirty="0">
              <a:latin typeface="Abadi MT Condensed Light" panose="020B0306030101010103" pitchFamily="34" charset="77"/>
            </a:rPr>
            <a:t>, or </a:t>
          </a:r>
          <a:r>
            <a:rPr lang="it-IT" sz="2000" kern="1200" dirty="0" err="1">
              <a:latin typeface="Abadi MT Condensed Light" panose="020B0306030101010103" pitchFamily="34" charset="77"/>
            </a:rPr>
            <a:t>other</a:t>
          </a:r>
          <a:r>
            <a:rPr lang="it-IT" sz="2000" kern="1200" dirty="0">
              <a:latin typeface="Abadi MT Condensed Light" panose="020B0306030101010103" pitchFamily="34" charset="77"/>
            </a:rPr>
            <a:t> </a:t>
          </a:r>
          <a:r>
            <a:rPr lang="it-IT" sz="2000" kern="1200" dirty="0" err="1">
              <a:latin typeface="Abadi MT Condensed Light" panose="020B0306030101010103" pitchFamily="34" charset="77"/>
            </a:rPr>
            <a:t>circumstances</a:t>
          </a:r>
          <a:r>
            <a:rPr lang="it-IT" sz="2000" kern="1200" dirty="0">
              <a:latin typeface="Abadi MT Condensed Light" panose="020B0306030101010103" pitchFamily="34" charset="77"/>
            </a:rPr>
            <a:t> </a:t>
          </a:r>
          <a:r>
            <a:rPr lang="it-IT" sz="2000" kern="1200" dirty="0" err="1">
              <a:latin typeface="Abadi MT Condensed Light" panose="020B0306030101010103" pitchFamily="34" charset="77"/>
            </a:rPr>
            <a:t>that</a:t>
          </a:r>
          <a:r>
            <a:rPr lang="it-IT" sz="2000" kern="1200" dirty="0">
              <a:latin typeface="Abadi MT Condensed Light" panose="020B0306030101010103" pitchFamily="34" charset="77"/>
            </a:rPr>
            <a:t> </a:t>
          </a:r>
          <a:r>
            <a:rPr lang="it-IT" sz="2000" kern="1200" dirty="0" err="1">
              <a:latin typeface="Abadi MT Condensed Light" panose="020B0306030101010103" pitchFamily="34" charset="77"/>
            </a:rPr>
            <a:t>have</a:t>
          </a:r>
          <a:r>
            <a:rPr lang="it-IT" sz="2000" kern="1200" dirty="0">
              <a:latin typeface="Abadi MT Condensed Light" panose="020B0306030101010103" pitchFamily="34" charset="77"/>
            </a:rPr>
            <a:t> </a:t>
          </a:r>
          <a:r>
            <a:rPr lang="it-IT" sz="2000" kern="1200" dirty="0" err="1">
              <a:latin typeface="Abadi MT Condensed Light" panose="020B0306030101010103" pitchFamily="34" charset="77"/>
            </a:rPr>
            <a:t>seriously</a:t>
          </a:r>
          <a:r>
            <a:rPr lang="it-IT" sz="2000" kern="1200" dirty="0">
              <a:latin typeface="Abadi MT Condensed Light" panose="020B0306030101010103" pitchFamily="34" charset="77"/>
            </a:rPr>
            <a:t> </a:t>
          </a:r>
          <a:r>
            <a:rPr lang="it-IT" sz="2000" kern="1200" dirty="0" err="1">
              <a:latin typeface="Abadi MT Condensed Light" panose="020B0306030101010103" pitchFamily="34" charset="77"/>
            </a:rPr>
            <a:t>disturbed</a:t>
          </a:r>
          <a:r>
            <a:rPr lang="it-IT" sz="2000" kern="1200" dirty="0">
              <a:latin typeface="Abadi MT Condensed Light" panose="020B0306030101010103" pitchFamily="34" charset="77"/>
            </a:rPr>
            <a:t> public order, and </a:t>
          </a:r>
          <a:r>
            <a:rPr lang="it-IT" sz="2000" kern="1200" dirty="0" err="1">
              <a:latin typeface="Abadi MT Condensed Light" panose="020B0306030101010103" pitchFamily="34" charset="77"/>
            </a:rPr>
            <a:t>who</a:t>
          </a:r>
          <a:r>
            <a:rPr lang="it-IT" sz="2000" kern="1200" dirty="0">
              <a:latin typeface="Abadi MT Condensed Light" panose="020B0306030101010103" pitchFamily="34" charset="77"/>
            </a:rPr>
            <a:t>, </a:t>
          </a:r>
          <a:r>
            <a:rPr lang="it-IT" sz="2000" kern="1200" dirty="0" err="1">
              <a:latin typeface="Abadi MT Condensed Light" panose="020B0306030101010103" pitchFamily="34" charset="77"/>
            </a:rPr>
            <a:t>as</a:t>
          </a:r>
          <a:r>
            <a:rPr lang="it-IT" sz="2000" kern="1200" dirty="0">
              <a:latin typeface="Abadi MT Condensed Light" panose="020B0306030101010103" pitchFamily="34" charset="77"/>
            </a:rPr>
            <a:t> a </a:t>
          </a:r>
          <a:r>
            <a:rPr lang="it-IT" sz="2000" kern="1200" dirty="0" err="1">
              <a:latin typeface="Abadi MT Condensed Light" panose="020B0306030101010103" pitchFamily="34" charset="77"/>
            </a:rPr>
            <a:t>result</a:t>
          </a:r>
          <a:r>
            <a:rPr lang="it-IT" sz="2000" kern="1200" dirty="0">
              <a:latin typeface="Abadi MT Condensed Light" panose="020B0306030101010103" pitchFamily="34" charset="77"/>
            </a:rPr>
            <a:t>, </a:t>
          </a:r>
          <a:r>
            <a:rPr lang="it-IT" sz="2000" kern="1200" dirty="0" err="1">
              <a:latin typeface="Abadi MT Condensed Light" panose="020B0306030101010103" pitchFamily="34" charset="77"/>
            </a:rPr>
            <a:t>require</a:t>
          </a:r>
          <a:r>
            <a:rPr lang="it-IT" sz="2000" kern="1200" dirty="0">
              <a:latin typeface="Abadi MT Condensed Light" panose="020B0306030101010103" pitchFamily="34" charset="77"/>
            </a:rPr>
            <a:t> ‘international </a:t>
          </a:r>
          <a:r>
            <a:rPr lang="it-IT" sz="2000" kern="1200" dirty="0" err="1">
              <a:latin typeface="Abadi MT Condensed Light" panose="020B0306030101010103" pitchFamily="34" charset="77"/>
            </a:rPr>
            <a:t>protection</a:t>
          </a:r>
          <a:r>
            <a:rPr lang="it-IT" sz="2000" kern="1200" dirty="0">
              <a:latin typeface="Abadi MT Condensed Light" panose="020B0306030101010103" pitchFamily="34" charset="77"/>
            </a:rPr>
            <a:t>’.</a:t>
          </a:r>
          <a:endParaRPr lang="en-US" sz="2000" kern="1200" dirty="0">
            <a:latin typeface="Abadi MT Condensed Light" panose="020B0306030101010103" pitchFamily="34" charset="77"/>
          </a:endParaRPr>
        </a:p>
      </dsp:txBody>
      <dsp:txXfrm>
        <a:off x="0" y="697"/>
        <a:ext cx="3881684" cy="1924619"/>
      </dsp:txXfrm>
    </dsp:sp>
    <dsp:sp modelId="{2BFD53DD-7709-0246-8BA4-BC029CB9A2D8}">
      <dsp:nvSpPr>
        <dsp:cNvPr id="0" name=""/>
        <dsp:cNvSpPr/>
      </dsp:nvSpPr>
      <dsp:spPr>
        <a:xfrm>
          <a:off x="0" y="1925316"/>
          <a:ext cx="3885479" cy="0"/>
        </a:xfrm>
        <a:prstGeom prst="lin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8000"/>
                <a:satMod val="110000"/>
                <a:lumMod val="104000"/>
              </a:schemeClr>
            </a:gs>
            <a:gs pos="69000">
              <a:schemeClr val="dk2">
                <a:hueOff val="0"/>
                <a:satOff val="0"/>
                <a:lumOff val="0"/>
                <a:alphaOff val="0"/>
                <a:shade val="88000"/>
                <a:satMod val="130000"/>
                <a:lumMod val="92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CCC6BE5-98DF-B745-982E-2880170171AF}">
      <dsp:nvSpPr>
        <dsp:cNvPr id="0" name=""/>
        <dsp:cNvSpPr/>
      </dsp:nvSpPr>
      <dsp:spPr>
        <a:xfrm>
          <a:off x="0" y="1925316"/>
          <a:ext cx="3885479" cy="8516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 dirty="0">
              <a:latin typeface="Abadi MT Condensed Light" panose="020B0306030101010103" pitchFamily="34" charset="77"/>
            </a:rPr>
            <a:t>Art. 33 the </a:t>
          </a:r>
          <a:r>
            <a:rPr lang="it-IT" sz="2000" kern="1200" dirty="0" err="1">
              <a:latin typeface="Abadi MT Condensed Light" panose="020B0306030101010103" pitchFamily="34" charset="77"/>
            </a:rPr>
            <a:t>principle</a:t>
          </a:r>
          <a:r>
            <a:rPr lang="it-IT" sz="2000" kern="1200" dirty="0">
              <a:latin typeface="Abadi MT Condensed Light" panose="020B0306030101010103" pitchFamily="34" charset="77"/>
            </a:rPr>
            <a:t> of </a:t>
          </a:r>
          <a:r>
            <a:rPr lang="it-IT" sz="2000" i="1" kern="1200" dirty="0">
              <a:latin typeface="Abadi MT Condensed Light" panose="020B0306030101010103" pitchFamily="34" charset="77"/>
            </a:rPr>
            <a:t>non-refoulement: </a:t>
          </a:r>
          <a:endParaRPr lang="en-US" sz="2000" kern="1200" dirty="0">
            <a:latin typeface="Abadi MT Condensed Light" panose="020B0306030101010103" pitchFamily="34" charset="77"/>
          </a:endParaRPr>
        </a:p>
      </dsp:txBody>
      <dsp:txXfrm>
        <a:off x="0" y="1925316"/>
        <a:ext cx="3885479" cy="851680"/>
      </dsp:txXfrm>
    </dsp:sp>
    <dsp:sp modelId="{5F75F99D-0E8A-474C-BCC3-79260D59080C}">
      <dsp:nvSpPr>
        <dsp:cNvPr id="0" name=""/>
        <dsp:cNvSpPr/>
      </dsp:nvSpPr>
      <dsp:spPr>
        <a:xfrm>
          <a:off x="0" y="2423681"/>
          <a:ext cx="3885479" cy="0"/>
        </a:xfrm>
        <a:prstGeom prst="lin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8000"/>
                <a:satMod val="110000"/>
                <a:lumMod val="104000"/>
              </a:schemeClr>
            </a:gs>
            <a:gs pos="69000">
              <a:schemeClr val="dk2">
                <a:hueOff val="0"/>
                <a:satOff val="0"/>
                <a:lumOff val="0"/>
                <a:alphaOff val="0"/>
                <a:shade val="88000"/>
                <a:satMod val="130000"/>
                <a:lumMod val="92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1D854D9-83A0-2F44-9B85-87D497B475C6}">
      <dsp:nvSpPr>
        <dsp:cNvPr id="0" name=""/>
        <dsp:cNvSpPr/>
      </dsp:nvSpPr>
      <dsp:spPr>
        <a:xfrm>
          <a:off x="0" y="2776997"/>
          <a:ext cx="3881684" cy="13458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 dirty="0" err="1">
              <a:latin typeface="Abadi MT Condensed Light" panose="020B0306030101010103" pitchFamily="34" charset="77"/>
            </a:rPr>
            <a:t>refugees</a:t>
          </a:r>
          <a:r>
            <a:rPr lang="it-IT" sz="2000" kern="1200" dirty="0">
              <a:latin typeface="Abadi MT Condensed Light" panose="020B0306030101010103" pitchFamily="34" charset="77"/>
            </a:rPr>
            <a:t> must </a:t>
          </a:r>
          <a:r>
            <a:rPr lang="it-IT" sz="2000" kern="1200" dirty="0" err="1">
              <a:latin typeface="Abadi MT Condensed Light" panose="020B0306030101010103" pitchFamily="34" charset="77"/>
            </a:rPr>
            <a:t>not</a:t>
          </a:r>
          <a:r>
            <a:rPr lang="it-IT" sz="2000" kern="1200" dirty="0">
              <a:latin typeface="Abadi MT Condensed Light" panose="020B0306030101010103" pitchFamily="34" charset="77"/>
            </a:rPr>
            <a:t> be </a:t>
          </a:r>
          <a:r>
            <a:rPr lang="it-IT" sz="2000" kern="1200" dirty="0" err="1">
              <a:latin typeface="Abadi MT Condensed Light" panose="020B0306030101010103" pitchFamily="34" charset="77"/>
            </a:rPr>
            <a:t>expelled</a:t>
          </a:r>
          <a:r>
            <a:rPr lang="it-IT" sz="2000" kern="1200" dirty="0">
              <a:latin typeface="Abadi MT Condensed Light" panose="020B0306030101010103" pitchFamily="34" charset="77"/>
            </a:rPr>
            <a:t> or </a:t>
          </a:r>
          <a:r>
            <a:rPr lang="it-IT" sz="2000" kern="1200" dirty="0" err="1">
              <a:latin typeface="Abadi MT Condensed Light" panose="020B0306030101010103" pitchFamily="34" charset="77"/>
            </a:rPr>
            <a:t>returned</a:t>
          </a:r>
          <a:r>
            <a:rPr lang="it-IT" sz="2000" kern="1200" dirty="0">
              <a:latin typeface="Abadi MT Condensed Light" panose="020B0306030101010103" pitchFamily="34" charset="77"/>
            </a:rPr>
            <a:t> to situations </a:t>
          </a:r>
          <a:r>
            <a:rPr lang="it-IT" sz="2000" kern="1200" dirty="0" err="1">
              <a:latin typeface="Abadi MT Condensed Light" panose="020B0306030101010103" pitchFamily="34" charset="77"/>
            </a:rPr>
            <a:t>where</a:t>
          </a:r>
          <a:r>
            <a:rPr lang="it-IT" sz="2000" kern="1200" dirty="0">
              <a:latin typeface="Abadi MT Condensed Light" panose="020B0306030101010103" pitchFamily="34" charset="77"/>
            </a:rPr>
            <a:t> </a:t>
          </a:r>
          <a:r>
            <a:rPr lang="it-IT" sz="2000" kern="1200" dirty="0" err="1">
              <a:latin typeface="Abadi MT Condensed Light" panose="020B0306030101010103" pitchFamily="34" charset="77"/>
            </a:rPr>
            <a:t>their</a:t>
          </a:r>
          <a:r>
            <a:rPr lang="it-IT" sz="2000" kern="1200" dirty="0">
              <a:latin typeface="Abadi MT Condensed Light" panose="020B0306030101010103" pitchFamily="34" charset="77"/>
            </a:rPr>
            <a:t> life or </a:t>
          </a:r>
          <a:r>
            <a:rPr lang="it-IT" sz="2000" kern="1200" dirty="0" err="1">
              <a:latin typeface="Abadi MT Condensed Light" panose="020B0306030101010103" pitchFamily="34" charset="77"/>
            </a:rPr>
            <a:t>freedom</a:t>
          </a:r>
          <a:r>
            <a:rPr lang="it-IT" sz="2000" kern="1200" dirty="0">
              <a:latin typeface="Abadi MT Condensed Light" panose="020B0306030101010103" pitchFamily="34" charset="77"/>
            </a:rPr>
            <a:t> </a:t>
          </a:r>
          <a:r>
            <a:rPr lang="it-IT" sz="2000" kern="1200" dirty="0" err="1">
              <a:latin typeface="Abadi MT Condensed Light" panose="020B0306030101010103" pitchFamily="34" charset="77"/>
            </a:rPr>
            <a:t>would</a:t>
          </a:r>
          <a:r>
            <a:rPr lang="it-IT" sz="2000" kern="1200" dirty="0">
              <a:latin typeface="Abadi MT Condensed Light" panose="020B0306030101010103" pitchFamily="34" charset="77"/>
            </a:rPr>
            <a:t> be under </a:t>
          </a:r>
          <a:r>
            <a:rPr lang="it-IT" sz="2000" kern="1200" dirty="0" err="1">
              <a:latin typeface="Abadi MT Condensed Light" panose="020B0306030101010103" pitchFamily="34" charset="77"/>
            </a:rPr>
            <a:t>threat</a:t>
          </a:r>
          <a:r>
            <a:rPr lang="it-IT" sz="2000" kern="1200" dirty="0">
              <a:latin typeface="Abadi MT Condensed Light" panose="020B0306030101010103" pitchFamily="34" charset="77"/>
            </a:rPr>
            <a:t>.  States bear the </a:t>
          </a:r>
          <a:r>
            <a:rPr lang="it-IT" sz="2000" kern="1200" dirty="0" err="1">
              <a:latin typeface="Abadi MT Condensed Light" panose="020B0306030101010103" pitchFamily="34" charset="77"/>
            </a:rPr>
            <a:t>primary</a:t>
          </a:r>
          <a:r>
            <a:rPr lang="it-IT" sz="2000" kern="1200" dirty="0">
              <a:latin typeface="Abadi MT Condensed Light" panose="020B0306030101010103" pitchFamily="34" charset="77"/>
            </a:rPr>
            <a:t> </a:t>
          </a:r>
          <a:r>
            <a:rPr lang="it-IT" sz="2000" kern="1200" dirty="0" err="1">
              <a:latin typeface="Abadi MT Condensed Light" panose="020B0306030101010103" pitchFamily="34" charset="77"/>
            </a:rPr>
            <a:t>responsibility</a:t>
          </a:r>
          <a:r>
            <a:rPr lang="it-IT" sz="2000" kern="1200" dirty="0">
              <a:latin typeface="Abadi MT Condensed Light" panose="020B0306030101010103" pitchFamily="34" charset="77"/>
            </a:rPr>
            <a:t> for </a:t>
          </a:r>
          <a:r>
            <a:rPr lang="it-IT" sz="2000" kern="1200" dirty="0" err="1">
              <a:latin typeface="Abadi MT Condensed Light" panose="020B0306030101010103" pitchFamily="34" charset="77"/>
            </a:rPr>
            <a:t>this</a:t>
          </a:r>
          <a:r>
            <a:rPr lang="it-IT" sz="2000" kern="1200" dirty="0">
              <a:latin typeface="Abadi MT Condensed Light" panose="020B0306030101010103" pitchFamily="34" charset="77"/>
            </a:rPr>
            <a:t> </a:t>
          </a:r>
          <a:r>
            <a:rPr lang="it-IT" sz="2000" kern="1200" dirty="0" err="1">
              <a:latin typeface="Abadi MT Condensed Light" panose="020B0306030101010103" pitchFamily="34" charset="77"/>
            </a:rPr>
            <a:t>protection</a:t>
          </a:r>
          <a:r>
            <a:rPr lang="it-IT" sz="2000" kern="1200" dirty="0">
              <a:latin typeface="Abadi MT Condensed Light" panose="020B0306030101010103" pitchFamily="34" charset="77"/>
            </a:rPr>
            <a:t>. </a:t>
          </a:r>
          <a:endParaRPr lang="en-US" sz="2000" kern="1200" dirty="0">
            <a:latin typeface="Abadi MT Condensed Light" panose="020B0306030101010103" pitchFamily="34" charset="77"/>
          </a:endParaRPr>
        </a:p>
      </dsp:txBody>
      <dsp:txXfrm>
        <a:off x="0" y="2776997"/>
        <a:ext cx="3881684" cy="134580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46DCD7-9921-1940-8D92-86A17CF6BCD8}">
      <dsp:nvSpPr>
        <dsp:cNvPr id="0" name=""/>
        <dsp:cNvSpPr/>
      </dsp:nvSpPr>
      <dsp:spPr>
        <a:xfrm>
          <a:off x="0" y="0"/>
          <a:ext cx="755631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554B43-7FA0-2643-B008-8100FA01B80A}">
      <dsp:nvSpPr>
        <dsp:cNvPr id="0" name=""/>
        <dsp:cNvSpPr/>
      </dsp:nvSpPr>
      <dsp:spPr>
        <a:xfrm>
          <a:off x="0" y="0"/>
          <a:ext cx="7556313" cy="10362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900" kern="1200"/>
            <a:t>Attraverso il movimento i migranti non solo trasportano ma producono significati simbolici, relazioni sociali, (ri)costruiscono percorsi migratori, appartenenze e comunità di riferimento</a:t>
          </a:r>
          <a:endParaRPr lang="en-US" sz="1900" kern="1200"/>
        </a:p>
      </dsp:txBody>
      <dsp:txXfrm>
        <a:off x="0" y="0"/>
        <a:ext cx="7556313" cy="1036240"/>
      </dsp:txXfrm>
    </dsp:sp>
    <dsp:sp modelId="{D2059E6A-3E2E-D842-A8EE-854399DFA449}">
      <dsp:nvSpPr>
        <dsp:cNvPr id="0" name=""/>
        <dsp:cNvSpPr/>
      </dsp:nvSpPr>
      <dsp:spPr>
        <a:xfrm>
          <a:off x="0" y="1036240"/>
          <a:ext cx="755631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962E63-9758-ED49-9F20-B1E45F03CD63}">
      <dsp:nvSpPr>
        <dsp:cNvPr id="0" name=""/>
        <dsp:cNvSpPr/>
      </dsp:nvSpPr>
      <dsp:spPr>
        <a:xfrm>
          <a:off x="0" y="1036240"/>
          <a:ext cx="7556313" cy="10362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900" kern="1200"/>
            <a:t>Transito come forma di socializzazione e soggettivazione</a:t>
          </a:r>
          <a:endParaRPr lang="en-US" sz="1900" kern="1200"/>
        </a:p>
      </dsp:txBody>
      <dsp:txXfrm>
        <a:off x="0" y="1036240"/>
        <a:ext cx="7556313" cy="1036240"/>
      </dsp:txXfrm>
    </dsp:sp>
    <dsp:sp modelId="{14FCECA6-63F1-1A45-B20B-8CEC8B5A8ADB}">
      <dsp:nvSpPr>
        <dsp:cNvPr id="0" name=""/>
        <dsp:cNvSpPr/>
      </dsp:nvSpPr>
      <dsp:spPr>
        <a:xfrm>
          <a:off x="0" y="2072481"/>
          <a:ext cx="755631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52D9C3-8EC3-F549-939D-8EDAC8BB1C81}">
      <dsp:nvSpPr>
        <dsp:cNvPr id="0" name=""/>
        <dsp:cNvSpPr/>
      </dsp:nvSpPr>
      <dsp:spPr>
        <a:xfrm>
          <a:off x="0" y="2072481"/>
          <a:ext cx="7556313" cy="10362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900" kern="1200"/>
            <a:t>Luoghi e culture articolati nella mobilità</a:t>
          </a:r>
          <a:endParaRPr lang="en-US" sz="1900" kern="1200"/>
        </a:p>
      </dsp:txBody>
      <dsp:txXfrm>
        <a:off x="0" y="2072481"/>
        <a:ext cx="7556313" cy="1036240"/>
      </dsp:txXfrm>
    </dsp:sp>
    <dsp:sp modelId="{DB409635-5251-3344-99B8-A04AF3909B70}">
      <dsp:nvSpPr>
        <dsp:cNvPr id="0" name=""/>
        <dsp:cNvSpPr/>
      </dsp:nvSpPr>
      <dsp:spPr>
        <a:xfrm>
          <a:off x="0" y="3108722"/>
          <a:ext cx="755631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AA45A4-E353-7B45-96AC-045B90262F38}">
      <dsp:nvSpPr>
        <dsp:cNvPr id="0" name=""/>
        <dsp:cNvSpPr/>
      </dsp:nvSpPr>
      <dsp:spPr>
        <a:xfrm>
          <a:off x="0" y="3108722"/>
          <a:ext cx="7556313" cy="10362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900" kern="1200"/>
            <a:t>Quali politiche (e pratiche) per le migrazioni di transito?</a:t>
          </a:r>
          <a:endParaRPr lang="en-US" sz="1900" kern="1200"/>
        </a:p>
      </dsp:txBody>
      <dsp:txXfrm>
        <a:off x="0" y="3108722"/>
        <a:ext cx="7556313" cy="10362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28403" y="945913"/>
            <a:ext cx="8637073" cy="2618554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28404" y="3564467"/>
            <a:ext cx="8637072" cy="1071095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1393D-AC96-6B48-AB00-02B700A3A2E8}" type="datetimeFigureOut">
              <a:rPr lang="it-IT" smtClean="0"/>
              <a:t>02/04/25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27124" y="329307"/>
            <a:ext cx="5943668" cy="309201"/>
          </a:xfr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24392" y="134930"/>
            <a:ext cx="811019" cy="503578"/>
          </a:xfrm>
        </p:spPr>
        <p:txBody>
          <a:bodyPr/>
          <a:lstStyle/>
          <a:p>
            <a:fld id="{3B114164-2823-F74C-BB8E-3946C1D460FD}" type="slidenum">
              <a:rPr lang="it-IT" smtClean="0"/>
              <a:t>‹N›</a:t>
            </a:fld>
            <a:endParaRPr lang="it-IT"/>
          </a:p>
        </p:txBody>
      </p:sp>
      <p:pic>
        <p:nvPicPr>
          <p:cNvPr id="16" name="Picture 15" descr="RedHashing.emf"/>
          <p:cNvPicPr>
            <a:picLocks/>
          </p:cNvPicPr>
          <p:nvPr/>
        </p:nvPicPr>
        <p:blipFill rotWithShape="1">
          <a:blip r:embed="rId2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608074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1393D-AC96-6B48-AB00-02B700A3A2E8}" type="datetimeFigureOut">
              <a:rPr lang="it-IT" smtClean="0"/>
              <a:t>02/04/25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4164-2823-F74C-BB8E-3946C1D460FD}" type="slidenum">
              <a:rPr lang="it-IT" smtClean="0"/>
              <a:t>‹N›</a:t>
            </a:fld>
            <a:endParaRPr lang="it-IT"/>
          </a:p>
        </p:txBody>
      </p:sp>
      <p:pic>
        <p:nvPicPr>
          <p:cNvPr id="15" name="Picture 14" descr="RedHashing.emf"/>
          <p:cNvPicPr>
            <a:picLocks/>
          </p:cNvPicPr>
          <p:nvPr/>
        </p:nvPicPr>
        <p:blipFill rotWithShape="1">
          <a:blip r:embed="rId2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510838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24709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30270" y="798973"/>
            <a:ext cx="7828830" cy="4659889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1393D-AC96-6B48-AB00-02B700A3A2E8}" type="datetimeFigureOut">
              <a:rPr lang="it-IT" smtClean="0"/>
              <a:t>02/04/25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4164-2823-F74C-BB8E-3946C1D460FD}" type="slidenum">
              <a:rPr lang="it-IT" smtClean="0"/>
              <a:t>‹N›</a:t>
            </a:fld>
            <a:endParaRPr lang="it-IT"/>
          </a:p>
        </p:txBody>
      </p:sp>
      <p:pic>
        <p:nvPicPr>
          <p:cNvPr id="17" name="Picture 16" descr="RedHashing.emf"/>
          <p:cNvPicPr>
            <a:picLocks/>
          </p:cNvPicPr>
          <p:nvPr/>
        </p:nvPicPr>
        <p:blipFill rotWithShape="1">
          <a:blip r:embed="rId2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5" r="59215" b="36435"/>
          <a:stretch/>
        </p:blipFill>
        <p:spPr>
          <a:xfrm rot="5400000">
            <a:off x="8642279" y="3046916"/>
            <a:ext cx="4663440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130452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olo e contenuto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4633" y="134471"/>
            <a:ext cx="10075084" cy="995082"/>
          </a:xfrm>
        </p:spPr>
        <p:txBody>
          <a:bodyPr anchor="b" anchorCtr="0"/>
          <a:lstStyle/>
          <a:p>
            <a:r>
              <a:rPr lang="it-IT"/>
              <a:t>Fare clic per modificare stile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4E9BD-8868-2E4B-AFCB-D2127AF9C6D5}" type="datetimeFigureOut">
              <a:rPr lang="it-IT" smtClean="0"/>
              <a:t>02/04/25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C7855-4A2F-A445-B903-A1307F0D4CA1}" type="slidenum">
              <a:rPr lang="it-IT" smtClean="0"/>
              <a:t>‹N›</a:t>
            </a:fld>
            <a:endParaRPr lang="it-IT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664691" y="1129553"/>
            <a:ext cx="10078613" cy="774700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>
              <a:buNone/>
              <a:defRPr kumimoji="0" sz="2400" b="0" i="0" u="none" strike="noStrike" kern="1200" cap="none" spc="0" normalizeH="0" baseline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40057059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3" y="2367094"/>
            <a:ext cx="10363827" cy="3424107"/>
          </a:xfrm>
        </p:spPr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BB229-18A9-9F43-AFC9-EA204B205A28}" type="datetimeFigureOut">
              <a:rPr lang="it-IT" smtClean="0"/>
              <a:t>02/04/25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F4BA9-9493-964F-9339-1F3271663CB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741551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/>
            </a:lvl1pPr>
          </a:lstStyle>
          <a:p>
            <a:fld id="{0841393D-AC96-6B48-AB00-02B700A3A2E8}" type="datetimeFigureOut">
              <a:rPr lang="it-IT" smtClean="0"/>
              <a:t>02/04/25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/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4164-2823-F74C-BB8E-3946C1D460FD}" type="slidenum">
              <a:rPr lang="it-IT" smtClean="0"/>
              <a:t>‹N›</a:t>
            </a:fld>
            <a:endParaRPr lang="it-IT"/>
          </a:p>
        </p:txBody>
      </p:sp>
      <p:pic>
        <p:nvPicPr>
          <p:cNvPr id="24" name="Picture 23" descr="RedHashing.emf"/>
          <p:cNvPicPr>
            <a:picLocks/>
          </p:cNvPicPr>
          <p:nvPr/>
        </p:nvPicPr>
        <p:blipFill rotWithShape="1">
          <a:blip r:embed="rId2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531048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9167" y="1756129"/>
            <a:ext cx="8619060" cy="2050065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9166" y="3806195"/>
            <a:ext cx="8619060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1393D-AC96-6B48-AB00-02B700A3A2E8}" type="datetimeFigureOut">
              <a:rPr lang="it-IT" smtClean="0"/>
              <a:t>02/04/25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4164-2823-F74C-BB8E-3946C1D460FD}" type="slidenum">
              <a:rPr lang="it-IT" smtClean="0"/>
              <a:t>‹N›</a:t>
            </a:fld>
            <a:endParaRPr lang="it-IT"/>
          </a:p>
        </p:txBody>
      </p:sp>
      <p:pic>
        <p:nvPicPr>
          <p:cNvPr id="16" name="Picture 15" descr="RedHashing.emf"/>
          <p:cNvPicPr>
            <a:picLocks/>
          </p:cNvPicPr>
          <p:nvPr/>
        </p:nvPicPr>
        <p:blipFill rotWithShape="1">
          <a:blip r:embed="rId2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413637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1052" y="958037"/>
            <a:ext cx="9605635" cy="1059305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9166" y="2165621"/>
            <a:ext cx="4645152" cy="3293852"/>
          </a:xfrm>
        </p:spPr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606" y="2171769"/>
            <a:ext cx="4645152" cy="3287094"/>
          </a:xfrm>
        </p:spPr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1393D-AC96-6B48-AB00-02B700A3A2E8}" type="datetimeFigureOut">
              <a:rPr lang="it-IT" smtClean="0"/>
              <a:t>02/04/25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4164-2823-F74C-BB8E-3946C1D460FD}" type="slidenum">
              <a:rPr lang="it-IT" smtClean="0"/>
              <a:t>‹N›</a:t>
            </a:fld>
            <a:endParaRPr lang="it-IT"/>
          </a:p>
        </p:txBody>
      </p:sp>
      <p:pic>
        <p:nvPicPr>
          <p:cNvPr id="16" name="Picture 15" descr="RedHashing.emf"/>
          <p:cNvPicPr>
            <a:picLocks/>
          </p:cNvPicPr>
          <p:nvPr/>
        </p:nvPicPr>
        <p:blipFill rotWithShape="1">
          <a:blip r:embed="rId2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552790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9166" y="953336"/>
            <a:ext cx="9607661" cy="1056319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9166" y="2169727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800" b="0" cap="none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9166" y="2974448"/>
            <a:ext cx="4645152" cy="2493876"/>
          </a:xfrm>
        </p:spPr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4337" y="2173181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800" b="0" cap="none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94337" y="2971669"/>
            <a:ext cx="4645152" cy="2487193"/>
          </a:xfrm>
        </p:spPr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1393D-AC96-6B48-AB00-02B700A3A2E8}" type="datetimeFigureOut">
              <a:rPr lang="it-IT" smtClean="0"/>
              <a:t>02/04/25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4164-2823-F74C-BB8E-3946C1D460FD}" type="slidenum">
              <a:rPr lang="it-IT" smtClean="0"/>
              <a:t>‹N›</a:t>
            </a:fld>
            <a:endParaRPr lang="it-IT"/>
          </a:p>
        </p:txBody>
      </p:sp>
      <p:pic>
        <p:nvPicPr>
          <p:cNvPr id="18" name="Picture 17" descr="RedHashing.emf"/>
          <p:cNvPicPr>
            <a:picLocks/>
          </p:cNvPicPr>
          <p:nvPr/>
        </p:nvPicPr>
        <p:blipFill rotWithShape="1">
          <a:blip r:embed="rId2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144499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1393D-AC96-6B48-AB00-02B700A3A2E8}" type="datetimeFigureOut">
              <a:rPr lang="it-IT" smtClean="0"/>
              <a:t>02/04/25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4164-2823-F74C-BB8E-3946C1D460FD}" type="slidenum">
              <a:rPr lang="it-IT" smtClean="0"/>
              <a:t>‹N›</a:t>
            </a:fld>
            <a:endParaRPr lang="it-IT"/>
          </a:p>
        </p:txBody>
      </p:sp>
      <p:pic>
        <p:nvPicPr>
          <p:cNvPr id="14" name="Picture 13" descr="RedHashing.emf"/>
          <p:cNvPicPr>
            <a:picLocks/>
          </p:cNvPicPr>
          <p:nvPr/>
        </p:nvPicPr>
        <p:blipFill rotWithShape="1">
          <a:blip r:embed="rId2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410288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1393D-AC96-6B48-AB00-02B700A3A2E8}" type="datetimeFigureOut">
              <a:rPr lang="it-IT" smtClean="0"/>
              <a:t>02/04/25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4164-2823-F74C-BB8E-3946C1D460F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793179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4291" y="952578"/>
            <a:ext cx="3275013" cy="2322176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3334" y="952578"/>
            <a:ext cx="6012470" cy="4505221"/>
          </a:xfrm>
        </p:spPr>
        <p:txBody>
          <a:bodyPr anchor="ctr"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4291" y="3274754"/>
            <a:ext cx="3275013" cy="2178918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1393D-AC96-6B48-AB00-02B700A3A2E8}" type="datetimeFigureOut">
              <a:rPr lang="it-IT" smtClean="0"/>
              <a:t>02/04/25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4164-2823-F74C-BB8E-3946C1D460FD}" type="slidenum">
              <a:rPr lang="it-IT" smtClean="0"/>
              <a:t>‹N›</a:t>
            </a:fld>
            <a:endParaRPr lang="it-IT"/>
          </a:p>
        </p:txBody>
      </p:sp>
      <p:pic>
        <p:nvPicPr>
          <p:cNvPr id="16" name="Picture 15" descr="RedHashing.emf"/>
          <p:cNvPicPr>
            <a:picLocks/>
          </p:cNvPicPr>
          <p:nvPr/>
        </p:nvPicPr>
        <p:blipFill rotWithShape="1">
          <a:blip r:embed="rId2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17006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chemeClr val="tx1">
                    <a:lumMod val="85000"/>
                    <a:lumOff val="15000"/>
                  </a:schemeClr>
                </a:gs>
                <a:gs pos="100000">
                  <a:schemeClr val="tx1">
                    <a:lumMod val="95000"/>
                    <a:lumOff val="5000"/>
                  </a:schemeClr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9124" y="1129513"/>
            <a:ext cx="5854872" cy="1924208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8247" y="3053721"/>
            <a:ext cx="5846486" cy="2096013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125300" y="5469856"/>
            <a:ext cx="5849605" cy="320123"/>
          </a:xfrm>
        </p:spPr>
        <p:txBody>
          <a:bodyPr/>
          <a:lstStyle>
            <a:lvl1pPr algn="l">
              <a:defRPr/>
            </a:lvl1pPr>
          </a:lstStyle>
          <a:p>
            <a:fld id="{0841393D-AC96-6B48-AB00-02B700A3A2E8}" type="datetimeFigureOut">
              <a:rPr lang="it-IT" smtClean="0"/>
              <a:t>02/04/25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25300" y="318640"/>
            <a:ext cx="4877818" cy="320931"/>
          </a:xfrm>
        </p:spPr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176794" y="137408"/>
            <a:ext cx="811019" cy="503578"/>
          </a:xfrm>
        </p:spPr>
        <p:txBody>
          <a:bodyPr/>
          <a:lstStyle/>
          <a:p>
            <a:fld id="{3B114164-2823-F74C-BB8E-3946C1D460FD}" type="slidenum">
              <a:rPr lang="it-IT" smtClean="0"/>
              <a:t>‹N›</a:t>
            </a:fld>
            <a:endParaRPr lang="it-IT"/>
          </a:p>
        </p:txBody>
      </p:sp>
      <p:pic>
        <p:nvPicPr>
          <p:cNvPr id="22" name="Picture 21" descr="RedHashing.emf"/>
          <p:cNvPicPr>
            <a:picLocks/>
          </p:cNvPicPr>
          <p:nvPr/>
        </p:nvPicPr>
        <p:blipFill rotWithShape="1">
          <a:blip r:embed="rId2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6" t="474" r="48549" b="36564"/>
          <a:stretch/>
        </p:blipFill>
        <p:spPr>
          <a:xfrm>
            <a:off x="1125460" y="643464"/>
            <a:ext cx="5879592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298462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>
          <a:xfrm>
            <a:off x="0" y="6119336"/>
            <a:ext cx="12192000" cy="74295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468769"/>
            <a:ext cx="12192000" cy="564702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  <a:lumMod val="100000"/>
                </a:schemeClr>
              </a:gs>
              <a:gs pos="100000">
                <a:schemeClr val="bg2">
                  <a:lumMod val="95000"/>
                  <a:lumOff val="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" name="Straight Connector 13"/>
          <p:cNvCxnSpPr/>
          <p:nvPr/>
        </p:nvCxnSpPr>
        <p:spPr>
          <a:xfrm>
            <a:off x="0" y="6121269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30270" y="953324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30270" y="2171769"/>
            <a:ext cx="9603275" cy="32945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32830" y="330370"/>
            <a:ext cx="251539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41393D-AC96-6B48-AB00-02B700A3A2E8}" type="datetimeFigureOut">
              <a:rPr lang="it-IT" smtClean="0"/>
              <a:t>02/04/25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30270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18076" y="137408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3B114164-2823-F74C-BB8E-3946C1D460F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20496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9" r:id="rId1"/>
    <p:sldLayoutId id="2147483870" r:id="rId2"/>
    <p:sldLayoutId id="2147483871" r:id="rId3"/>
    <p:sldLayoutId id="2147483872" r:id="rId4"/>
    <p:sldLayoutId id="2147483873" r:id="rId5"/>
    <p:sldLayoutId id="2147483874" r:id="rId6"/>
    <p:sldLayoutId id="2147483875" r:id="rId7"/>
    <p:sldLayoutId id="2147483876" r:id="rId8"/>
    <p:sldLayoutId id="2147483877" r:id="rId9"/>
    <p:sldLayoutId id="2147483878" r:id="rId10"/>
    <p:sldLayoutId id="2147483879" r:id="rId11"/>
    <p:sldLayoutId id="2147483881" r:id="rId12"/>
    <p:sldLayoutId id="214748388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terno.gov.it/sites/default/files/allegati/la_guida_in_italiano.pdf" TargetMode="External"/><Relationship Id="rId2" Type="http://schemas.openxmlformats.org/officeDocument/2006/relationships/hyperlink" Target="https://www.interno.gov.it/it/temi/immigrazione-e-asilo/sistema-accoglienza-sul-territorio/centri-limmigrazione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prefettura.it/trieste/contenuti/Commissione_territoriale-8030888.htm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ROYJsgqqFWA" TargetMode="External"/><Relationship Id="rId4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2.jpeg"/><Relationship Id="rId7" Type="http://schemas.openxmlformats.org/officeDocument/2006/relationships/diagramColors" Target="../diagrams/colors1.xm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7772400" cy="1595438"/>
          </a:xfrm>
        </p:spPr>
        <p:txBody>
          <a:bodyPr/>
          <a:lstStyle/>
          <a:p>
            <a:br>
              <a:rPr lang="it-IT" dirty="0"/>
            </a:br>
            <a:r>
              <a:rPr lang="it-IT" dirty="0"/>
              <a:t> </a:t>
            </a:r>
          </a:p>
        </p:txBody>
      </p:sp>
      <p:pic>
        <p:nvPicPr>
          <p:cNvPr id="8194" name="Picture 2" descr="Record 110 million people worldwide displaced: UN refugee agency | UNHCR  News | Al Jazeera">
            <a:extLst>
              <a:ext uri="{FF2B5EF4-FFF2-40B4-BE49-F238E27FC236}">
                <a16:creationId xmlns:a16="http://schemas.microsoft.com/office/drawing/2014/main" id="{3692FA79-4725-3C2D-4ED7-74642CC59247}"/>
              </a:ext>
            </a:extLst>
          </p:cNvPr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59525" cy="635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Worldwide levels of forced displacement hit new high: UNHCR -">
            <a:extLst>
              <a:ext uri="{FF2B5EF4-FFF2-40B4-BE49-F238E27FC236}">
                <a16:creationId xmlns:a16="http://schemas.microsoft.com/office/drawing/2014/main" id="{BC2D9A31-0655-21B9-F958-C19D85B56F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95316" y="222423"/>
            <a:ext cx="5270427" cy="6030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09316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CA6FDA1C-4CB9-A911-415E-7000C7989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/>
          </a:bodyPr>
          <a:lstStyle/>
          <a:p>
            <a:br>
              <a:rPr lang="it-IT" sz="1400" b="1">
                <a:latin typeface="Abadi MT Condensed Light" panose="020B0306030101010103" pitchFamily="34" charset="77"/>
              </a:rPr>
            </a:br>
            <a:br>
              <a:rPr lang="it-IT" sz="1400" b="1">
                <a:latin typeface="Abadi MT Condensed Light" panose="020B0306030101010103" pitchFamily="34" charset="77"/>
              </a:rPr>
            </a:br>
            <a:br>
              <a:rPr lang="it-IT" sz="1400" b="1">
                <a:latin typeface="Abadi MT Condensed Light" panose="020B0306030101010103" pitchFamily="34" charset="77"/>
              </a:rPr>
            </a:br>
            <a:r>
              <a:rPr lang="it-IT" sz="1400" b="1">
                <a:latin typeface="Abadi MT Condensed Light" panose="020B0306030101010103" pitchFamily="34" charset="77"/>
              </a:rPr>
              <a:t> </a:t>
            </a:r>
            <a:br>
              <a:rPr lang="it-IT" sz="1400" b="1">
                <a:latin typeface="Abadi MT Condensed Light" panose="020B0306030101010103" pitchFamily="34" charset="77"/>
              </a:rPr>
            </a:br>
            <a:r>
              <a:rPr lang="it-IT" sz="1400" b="1">
                <a:latin typeface="Abadi MT Condensed Light" panose="020B0306030101010103" pitchFamily="34" charset="77"/>
              </a:rPr>
              <a:t> </a:t>
            </a:r>
            <a:br>
              <a:rPr lang="it-IT" sz="1400">
                <a:latin typeface="Abadi MT Condensed Light" panose="020B0306030101010103" pitchFamily="34" charset="77"/>
              </a:rPr>
            </a:br>
            <a:br>
              <a:rPr lang="it-IT" sz="1400">
                <a:latin typeface="Abadi MT Condensed Light" panose="020B0306030101010103" pitchFamily="34" charset="77"/>
              </a:rPr>
            </a:br>
            <a:br>
              <a:rPr lang="it-IT" sz="1400">
                <a:latin typeface="Abadi MT Condensed Light" panose="020B0306030101010103" pitchFamily="34" charset="77"/>
              </a:rPr>
            </a:br>
            <a:endParaRPr lang="it-IT" sz="1400" dirty="0">
              <a:latin typeface="Abadi MT Condensed Light" panose="020B0306030101010103" pitchFamily="34" charset="77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4AFCE4C-00B6-57F8-A8D8-0312BC0E82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208"/>
            <a:ext cx="3429000" cy="3410712"/>
          </a:xfrm>
        </p:spPr>
        <p:txBody>
          <a:bodyPr anchor="t">
            <a:normAutofit lnSpcReduction="10000"/>
          </a:bodyPr>
          <a:lstStyle/>
          <a:p>
            <a:pPr marL="0" indent="0">
              <a:buNone/>
            </a:pPr>
            <a:r>
              <a:rPr lang="it-IT" sz="2200"/>
              <a:t>Cosa succede al confine?</a:t>
            </a:r>
          </a:p>
          <a:p>
            <a:endParaRPr lang="it-IT" sz="2200"/>
          </a:p>
          <a:p>
            <a:pPr marL="0" indent="0">
              <a:buNone/>
            </a:pPr>
            <a:endParaRPr lang="it-IT" sz="2200"/>
          </a:p>
          <a:p>
            <a:pPr marL="0" indent="0">
              <a:buNone/>
            </a:pPr>
            <a:r>
              <a:rPr lang="it-IT" sz="2200"/>
              <a:t>Approccio umanitario</a:t>
            </a:r>
          </a:p>
          <a:p>
            <a:pPr marL="0" indent="0">
              <a:buNone/>
            </a:pPr>
            <a:endParaRPr lang="it-IT" sz="2200"/>
          </a:p>
          <a:p>
            <a:pPr marL="0" indent="0">
              <a:buNone/>
            </a:pPr>
            <a:r>
              <a:rPr lang="it-IT" sz="2200"/>
              <a:t>Respingimento</a:t>
            </a:r>
          </a:p>
          <a:p>
            <a:pPr marL="0" indent="0">
              <a:buNone/>
            </a:pPr>
            <a:endParaRPr lang="it-IT" sz="2200"/>
          </a:p>
          <a:p>
            <a:endParaRPr lang="it-IT" sz="2200"/>
          </a:p>
          <a:p>
            <a:endParaRPr lang="it-IT" sz="2200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C17CC7B2-F10D-A7DB-0A2F-EED5D2115BE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4296" y="952290"/>
            <a:ext cx="6903720" cy="495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3939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latin typeface="Verdana" charset="0"/>
                <a:ea typeface="MS PGothic" charset="0"/>
                <a:cs typeface="MS PGothic" charset="0"/>
              </a:rPr>
              <a:t>Ricerca sul confine</a:t>
            </a:r>
            <a:br>
              <a:rPr lang="it-IT" dirty="0">
                <a:latin typeface="Verdana" charset="0"/>
                <a:ea typeface="MS PGothic" charset="0"/>
                <a:cs typeface="MS PGothic" charset="0"/>
              </a:rPr>
            </a:br>
            <a:r>
              <a:rPr lang="it-IT" dirty="0">
                <a:latin typeface="Verdana" charset="0"/>
                <a:ea typeface="MS PGothic" charset="0"/>
                <a:cs typeface="MS PGothic" charset="0"/>
              </a:rPr>
              <a:t>Italia-Slovenia </a:t>
            </a:r>
          </a:p>
        </p:txBody>
      </p:sp>
      <p:sp>
        <p:nvSpPr>
          <p:cNvPr id="19458" name="Segnaposto contenuto 2"/>
          <p:cNvSpPr>
            <a:spLocks noGrp="1"/>
          </p:cNvSpPr>
          <p:nvPr>
            <p:ph idx="1"/>
          </p:nvPr>
        </p:nvSpPr>
        <p:spPr>
          <a:xfrm>
            <a:off x="1752600" y="1600200"/>
            <a:ext cx="8229600" cy="4114800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endParaRPr lang="it-IT" dirty="0">
              <a:ea typeface="ＭＳ Ｐゴシック" charset="0"/>
              <a:cs typeface="ＭＳ Ｐゴシック" charset="0"/>
            </a:endParaRPr>
          </a:p>
          <a:p>
            <a:pPr marL="0" indent="0">
              <a:buNone/>
              <a:defRPr/>
            </a:pPr>
            <a:endParaRPr lang="it-IT" dirty="0">
              <a:ea typeface="ＭＳ Ｐゴシック" charset="0"/>
              <a:cs typeface="ＭＳ Ｐゴシック" charset="0"/>
            </a:endParaRPr>
          </a:p>
          <a:p>
            <a:pPr marL="0" indent="0">
              <a:buNone/>
              <a:defRPr/>
            </a:pPr>
            <a:r>
              <a:rPr lang="it-IT" sz="2400" dirty="0">
                <a:ea typeface="ＭＳ Ｐゴシック" charset="0"/>
                <a:cs typeface="ＭＳ Ｐゴシック" charset="0"/>
              </a:rPr>
              <a:t>		</a:t>
            </a:r>
          </a:p>
          <a:p>
            <a:pPr marL="0" indent="0">
              <a:buNone/>
              <a:defRPr/>
            </a:pPr>
            <a:r>
              <a:rPr lang="it-IT" sz="2400" dirty="0">
                <a:ea typeface="ＭＳ Ｐゴシック" charset="0"/>
                <a:cs typeface="ＭＳ Ｐゴシック" charset="0"/>
              </a:rPr>
              <a:t>Ricerca etnografica, interviste, </a:t>
            </a:r>
          </a:p>
          <a:p>
            <a:pPr marL="0" indent="0">
              <a:buNone/>
              <a:defRPr/>
            </a:pPr>
            <a:r>
              <a:rPr lang="it-IT" sz="2400" dirty="0">
                <a:ea typeface="ＭＳ Ｐゴシック" charset="0"/>
                <a:cs typeface="ＭＳ Ｐゴシック" charset="0"/>
              </a:rPr>
              <a:t>osservazione partecipante:</a:t>
            </a:r>
          </a:p>
          <a:p>
            <a:pPr marL="0" indent="0">
              <a:buNone/>
              <a:defRPr/>
            </a:pPr>
            <a:r>
              <a:rPr lang="it-IT" sz="2400" dirty="0">
                <a:ea typeface="ＭＳ Ｐゴシック" charset="0"/>
                <a:cs typeface="ＭＳ Ｐゴシック" charset="0"/>
              </a:rPr>
              <a:t> 	 </a:t>
            </a:r>
          </a:p>
          <a:p>
            <a:pPr lvl="2">
              <a:buFont typeface="Wingdings" charset="2"/>
              <a:buChar char="§"/>
              <a:defRPr/>
            </a:pPr>
            <a:r>
              <a:rPr lang="it-IT" sz="2200" dirty="0">
                <a:ea typeface="ＭＳ Ｐゴシック" charset="0"/>
                <a:cs typeface="ＭＳ Ｐゴシック" charset="0"/>
              </a:rPr>
              <a:t>Migranti </a:t>
            </a:r>
          </a:p>
          <a:p>
            <a:pPr lvl="2">
              <a:buFont typeface="Wingdings" charset="2"/>
              <a:buChar char="§"/>
              <a:defRPr/>
            </a:pPr>
            <a:r>
              <a:rPr lang="it-IT" sz="2200" dirty="0">
                <a:ea typeface="ＭＳ Ｐゴシック" charset="0"/>
                <a:cs typeface="ＭＳ Ｐゴシック" charset="0"/>
              </a:rPr>
              <a:t>Cara/</a:t>
            </a:r>
            <a:r>
              <a:rPr lang="it-IT" sz="2200" dirty="0" err="1">
                <a:ea typeface="ＭＳ Ｐゴシック" charset="0"/>
                <a:cs typeface="ＭＳ Ｐゴシック" charset="0"/>
              </a:rPr>
              <a:t>Cie</a:t>
            </a:r>
            <a:r>
              <a:rPr lang="it-IT" sz="2200" dirty="0">
                <a:ea typeface="ＭＳ Ｐゴシック" charset="0"/>
                <a:cs typeface="ＭＳ Ｐゴシック" charset="0"/>
              </a:rPr>
              <a:t>/</a:t>
            </a:r>
            <a:r>
              <a:rPr lang="it-IT" sz="2200" dirty="0" err="1">
                <a:ea typeface="ＭＳ Ｐゴシック" charset="0"/>
                <a:cs typeface="ＭＳ Ｐゴシック" charset="0"/>
              </a:rPr>
              <a:t>Cas</a:t>
            </a:r>
            <a:r>
              <a:rPr lang="it-IT" sz="2200" dirty="0">
                <a:ea typeface="ＭＳ Ｐゴシック" charset="0"/>
                <a:cs typeface="ＭＳ Ｐゴシック" charset="0"/>
              </a:rPr>
              <a:t>, SPRAR staff </a:t>
            </a:r>
          </a:p>
          <a:p>
            <a:pPr lvl="2">
              <a:buFont typeface="Wingdings" charset="2"/>
              <a:buChar char="§"/>
              <a:defRPr/>
            </a:pPr>
            <a:r>
              <a:rPr lang="it-IT" sz="2200" dirty="0">
                <a:ea typeface="ＭＳ Ｐゴシック" charset="0"/>
                <a:cs typeface="ＭＳ Ｐゴシック" charset="0"/>
              </a:rPr>
              <a:t>Autorità e abitanti locali</a:t>
            </a:r>
          </a:p>
          <a:p>
            <a:pPr marL="909638" lvl="2" indent="0">
              <a:buNone/>
              <a:defRPr/>
            </a:pPr>
            <a:r>
              <a:rPr lang="it-IT" sz="2200" dirty="0">
                <a:ea typeface="ＭＳ Ｐゴシック" charset="0"/>
                <a:cs typeface="ＭＳ Ｐゴシック" charset="0"/>
              </a:rPr>
              <a:t>		(Prefetture, Comuni, ASGI, etc.)</a:t>
            </a:r>
          </a:p>
          <a:p>
            <a:pPr marL="909638" lvl="2" indent="0">
              <a:buNone/>
              <a:defRPr/>
            </a:pPr>
            <a:endParaRPr lang="it-IT" sz="2200" dirty="0">
              <a:ea typeface="ＭＳ Ｐゴシック" charset="0"/>
              <a:cs typeface="ＭＳ Ｐゴシック" charset="0"/>
            </a:endParaRPr>
          </a:p>
          <a:p>
            <a:pPr marL="471488" lvl="1" indent="0">
              <a:buNone/>
              <a:defRPr/>
            </a:pPr>
            <a:endParaRPr lang="it-IT" dirty="0">
              <a:ea typeface="ＭＳ Ｐゴシック" charset="0"/>
              <a:cs typeface="ＭＳ Ｐゴシック" charset="0"/>
            </a:endParaRPr>
          </a:p>
          <a:p>
            <a:pPr marL="0" indent="0">
              <a:buNone/>
              <a:defRPr/>
            </a:pPr>
            <a:endParaRPr lang="it-IT" dirty="0"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endParaRPr lang="it-IT" dirty="0">
              <a:ea typeface="ＭＳ Ｐゴシック" charset="0"/>
              <a:cs typeface="ＭＳ Ｐゴシック" charset="0"/>
            </a:endParaRPr>
          </a:p>
        </p:txBody>
      </p:sp>
      <p:pic>
        <p:nvPicPr>
          <p:cNvPr id="20483" name="Immagine 5" descr="253px-Italian_province_of_Gorizia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43976" y="332510"/>
            <a:ext cx="1724025" cy="203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0936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AC2CA18-8DAD-6644-A345-6815DEAF87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Accoglienza Richiedenti Asilo</a:t>
            </a:r>
            <a:br>
              <a:rPr lang="it-IT"/>
            </a:br>
            <a:r>
              <a:rPr lang="it-IT" sz="1600">
                <a:hlinkClick r:id="rId2"/>
              </a:rPr>
              <a:t>Sito Gov.</a:t>
            </a:r>
            <a:r>
              <a:rPr lang="it-IT" sz="1600"/>
              <a:t>	</a:t>
            </a:r>
            <a:r>
              <a:rPr lang="it-IT" sz="1600">
                <a:hlinkClick r:id="rId3"/>
              </a:rPr>
              <a:t>Guida RA IT</a:t>
            </a:r>
            <a:endParaRPr lang="it-IT" sz="1600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71C424E-C950-174F-B0E3-7604EF8BF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98035" y="1752600"/>
            <a:ext cx="9415462" cy="5105400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itchFamily="2" charset="2"/>
              <a:buChar char="ü"/>
            </a:pPr>
            <a:r>
              <a:rPr lang="it-IT" sz="2400"/>
              <a:t>Hotspot (4) -  Primo soccorso, identificazione, iter</a:t>
            </a:r>
          </a:p>
          <a:p>
            <a:pPr marL="0" indent="0">
              <a:buNone/>
            </a:pPr>
            <a:r>
              <a:rPr lang="it-IT" sz="2400"/>
              <a:t> </a:t>
            </a:r>
          </a:p>
          <a:p>
            <a:pPr>
              <a:buFont typeface="Wingdings" pitchFamily="2" charset="2"/>
              <a:buChar char="ü"/>
            </a:pPr>
            <a:r>
              <a:rPr lang="it-IT" sz="2400"/>
              <a:t>CPA (9) – Prima accoglienza </a:t>
            </a:r>
          </a:p>
          <a:p>
            <a:pPr>
              <a:buFont typeface="Wingdings" pitchFamily="2" charset="2"/>
              <a:buChar char="ü"/>
            </a:pPr>
            <a:r>
              <a:rPr lang="it-IT" sz="2400"/>
              <a:t>CAS (5000) – Accoglienza Straordinaria</a:t>
            </a:r>
          </a:p>
          <a:p>
            <a:pPr>
              <a:buFont typeface="Wingdings" pitchFamily="2" charset="2"/>
              <a:buChar char="ü"/>
            </a:pPr>
            <a:r>
              <a:rPr lang="it-IT" sz="2400"/>
              <a:t>CPR (9) – Permanenza per Rimpatrio</a:t>
            </a:r>
          </a:p>
          <a:p>
            <a:pPr>
              <a:buFont typeface="Wingdings" pitchFamily="2" charset="2"/>
              <a:buChar char="ü"/>
            </a:pPr>
            <a:endParaRPr lang="it-IT" sz="2400"/>
          </a:p>
          <a:p>
            <a:pPr>
              <a:buFont typeface="Wingdings" pitchFamily="2" charset="2"/>
              <a:buChar char="ü"/>
            </a:pPr>
            <a:r>
              <a:rPr lang="it-IT" sz="2400"/>
              <a:t>SPRAR → SIPROIMI (Sistema Protezione per titolari di protezione internazionale e minori stranieri non accompagnati) – SAI</a:t>
            </a:r>
          </a:p>
          <a:p>
            <a:pPr marL="0" indent="0">
              <a:buNone/>
            </a:pPr>
            <a:r>
              <a:rPr lang="it-IT" sz="2400"/>
              <a:t>	Enti Locali + Terzo Settore</a:t>
            </a:r>
            <a:endParaRPr lang="it-IT"/>
          </a:p>
          <a:p>
            <a:pPr>
              <a:buFont typeface="Wingdings" pitchFamily="2" charset="2"/>
              <a:buChar char="ü"/>
            </a:pPr>
            <a:r>
              <a:rPr lang="it-IT" sz="2400">
                <a:hlinkClick r:id="rId4"/>
              </a:rPr>
              <a:t>Commissione Territoriale</a:t>
            </a:r>
            <a:r>
              <a:rPr lang="it-IT" sz="2400"/>
              <a:t>  RA/Rifugiati</a:t>
            </a:r>
          </a:p>
          <a:p>
            <a:pPr marL="0" indent="0">
              <a:buNone/>
            </a:pPr>
            <a:r>
              <a:rPr lang="it-IT" sz="2400"/>
              <a:t>	Ministero dell’Interno, ANCI, UNHCR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361413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creenshot_2019-06-13 My Drive - Google Drive(5)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5186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creenshot_2019-06-13 My Drive - Google Drive(4)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4082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4000"/>
                <a:satMod val="80000"/>
                <a:lumMod val="106000"/>
              </a:schemeClr>
            </a:gs>
            <a:gs pos="100000">
              <a:schemeClr val="bg1">
                <a:shade val="80000"/>
                <a:lumMod val="108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415" name="Rectangle 17414">
            <a:extLst>
              <a:ext uri="{FF2B5EF4-FFF2-40B4-BE49-F238E27FC236}">
                <a16:creationId xmlns:a16="http://schemas.microsoft.com/office/drawing/2014/main" id="{4B92518F-3454-456E-82E9-0FDE0CEC7D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411" name="Picture 17410">
            <a:extLst>
              <a:ext uri="{FF2B5EF4-FFF2-40B4-BE49-F238E27FC236}">
                <a16:creationId xmlns:a16="http://schemas.microsoft.com/office/drawing/2014/main" id="{85BA51B8-2EE4-7E55-3D29-08870B4E1CC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305" y="10"/>
            <a:ext cx="12191695" cy="6857990"/>
          </a:xfrm>
          <a:prstGeom prst="rect">
            <a:avLst/>
          </a:prstGeom>
        </p:spPr>
      </p:pic>
      <p:sp>
        <p:nvSpPr>
          <p:cNvPr id="17417" name="Rectangle 17416">
            <a:extLst>
              <a:ext uri="{FF2B5EF4-FFF2-40B4-BE49-F238E27FC236}">
                <a16:creationId xmlns:a16="http://schemas.microsoft.com/office/drawing/2014/main" id="{944D1CC5-3F9D-4974-B770-5EDCFF5897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68769"/>
            <a:ext cx="12192000" cy="564702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  <a:lumMod val="100000"/>
                </a:schemeClr>
              </a:gs>
              <a:gs pos="100000">
                <a:schemeClr val="bg2">
                  <a:lumMod val="95000"/>
                  <a:lumOff val="5000"/>
                  <a:alpha val="80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09" name="Titolo 1"/>
          <p:cNvSpPr>
            <a:spLocks noGrp="1"/>
          </p:cNvSpPr>
          <p:nvPr>
            <p:ph type="title"/>
          </p:nvPr>
        </p:nvSpPr>
        <p:spPr>
          <a:xfrm>
            <a:off x="1130270" y="953324"/>
            <a:ext cx="9603275" cy="1049235"/>
          </a:xfrm>
        </p:spPr>
        <p:txBody>
          <a:bodyPr>
            <a:normAutofit/>
          </a:bodyPr>
          <a:lstStyle/>
          <a:p>
            <a:r>
              <a:rPr lang="it-IT" dirty="0">
                <a:latin typeface="Verdana" charset="0"/>
                <a:ea typeface="ＭＳ Ｐゴシック" charset="0"/>
                <a:cs typeface="ＭＳ Ｐゴシック" charset="0"/>
              </a:rPr>
              <a:t>Richiedenti asilo alla frontiera Nord-orientale</a:t>
            </a:r>
          </a:p>
        </p:txBody>
      </p:sp>
      <p:pic>
        <p:nvPicPr>
          <p:cNvPr id="17419" name="Picture 17418">
            <a:extLst>
              <a:ext uri="{FF2B5EF4-FFF2-40B4-BE49-F238E27FC236}">
                <a16:creationId xmlns:a16="http://schemas.microsoft.com/office/drawing/2014/main" id="{985A9973-AB88-4BDA-8B44-A6F2304E52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130270" y="2171769"/>
            <a:ext cx="9603275" cy="3294576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None/>
              <a:defRPr/>
            </a:pPr>
            <a:r>
              <a:rPr lang="it-IT" sz="1400" dirty="0"/>
              <a:t>Ingressi via terra ‘filtrati’</a:t>
            </a:r>
          </a:p>
          <a:p>
            <a:pPr>
              <a:lnSpc>
                <a:spcPct val="110000"/>
              </a:lnSpc>
              <a:defRPr/>
            </a:pPr>
            <a:endParaRPr lang="it-IT" sz="1400" dirty="0"/>
          </a:p>
          <a:p>
            <a:pPr>
              <a:lnSpc>
                <a:spcPct val="110000"/>
              </a:lnSpc>
              <a:defRPr/>
            </a:pPr>
            <a:r>
              <a:rPr lang="it-IT" sz="1400" dirty="0"/>
              <a:t>2015-17: trasferimenti dal Sud Italia</a:t>
            </a:r>
          </a:p>
          <a:p>
            <a:pPr>
              <a:lnSpc>
                <a:spcPct val="110000"/>
              </a:lnSpc>
              <a:defRPr/>
            </a:pPr>
            <a:r>
              <a:rPr lang="it-IT" sz="1400" dirty="0"/>
              <a:t>2016-18: Riflusso dal confine settentrionale</a:t>
            </a:r>
          </a:p>
          <a:p>
            <a:pPr>
              <a:lnSpc>
                <a:spcPct val="110000"/>
              </a:lnSpc>
              <a:defRPr/>
            </a:pPr>
            <a:r>
              <a:rPr lang="it-IT" sz="1400" dirty="0"/>
              <a:t>2018-22: Presidi militari (respingimenti + trattenimenti)</a:t>
            </a:r>
          </a:p>
          <a:p>
            <a:pPr>
              <a:lnSpc>
                <a:spcPct val="110000"/>
              </a:lnSpc>
              <a:defRPr/>
            </a:pPr>
            <a:r>
              <a:rPr lang="it-IT" sz="1400" dirty="0"/>
              <a:t>2020-25: Ripristino confini area Schengen </a:t>
            </a:r>
          </a:p>
          <a:p>
            <a:pPr>
              <a:lnSpc>
                <a:spcPct val="110000"/>
              </a:lnSpc>
              <a:defRPr/>
            </a:pPr>
            <a:r>
              <a:rPr lang="it-IT" sz="1400" dirty="0"/>
              <a:t>Giovani uomini (Afghanistan, Pakistan) MNA (Kosovo). </a:t>
            </a:r>
          </a:p>
          <a:p>
            <a:pPr>
              <a:lnSpc>
                <a:spcPct val="110000"/>
              </a:lnSpc>
              <a:defRPr/>
            </a:pPr>
            <a:r>
              <a:rPr lang="it-IT" sz="1400" dirty="0"/>
              <a:t>Selezione per nazionalità</a:t>
            </a:r>
          </a:p>
          <a:p>
            <a:pPr>
              <a:lnSpc>
                <a:spcPct val="110000"/>
              </a:lnSpc>
              <a:defRPr/>
            </a:pPr>
            <a:r>
              <a:rPr lang="it-IT" sz="1400" dirty="0"/>
              <a:t>Dicotomia: Economici / Richiedenti asilo</a:t>
            </a:r>
          </a:p>
          <a:p>
            <a:pPr>
              <a:lnSpc>
                <a:spcPct val="110000"/>
              </a:lnSpc>
              <a:defRPr/>
            </a:pPr>
            <a:endParaRPr lang="it-IT" sz="1400" dirty="0"/>
          </a:p>
          <a:p>
            <a:pPr>
              <a:lnSpc>
                <a:spcPct val="110000"/>
              </a:lnSpc>
              <a:defRPr/>
            </a:pPr>
            <a:endParaRPr lang="it-IT" sz="1400" dirty="0"/>
          </a:p>
          <a:p>
            <a:pPr marL="0" indent="0">
              <a:lnSpc>
                <a:spcPct val="110000"/>
              </a:lnSpc>
              <a:buNone/>
              <a:defRPr/>
            </a:pPr>
            <a:endParaRPr lang="it-IT" sz="1400" dirty="0"/>
          </a:p>
        </p:txBody>
      </p:sp>
      <p:pic>
        <p:nvPicPr>
          <p:cNvPr id="17421" name="Picture 17420">
            <a:extLst>
              <a:ext uri="{FF2B5EF4-FFF2-40B4-BE49-F238E27FC236}">
                <a16:creationId xmlns:a16="http://schemas.microsoft.com/office/drawing/2014/main" id="{72B88314-D4AA-4944-A4AE-9E9F34A15C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>
          <a:xfrm>
            <a:off x="0" y="6119336"/>
            <a:ext cx="12192000" cy="742950"/>
          </a:xfrm>
          <a:prstGeom prst="rect">
            <a:avLst/>
          </a:prstGeom>
        </p:spPr>
      </p:pic>
      <p:cxnSp>
        <p:nvCxnSpPr>
          <p:cNvPr id="17423" name="Straight Connector 17422">
            <a:extLst>
              <a:ext uri="{FF2B5EF4-FFF2-40B4-BE49-F238E27FC236}">
                <a16:creationId xmlns:a16="http://schemas.microsoft.com/office/drawing/2014/main" id="{34B1208A-2172-4708-A3B7-24501DED6A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1269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83889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BB5F5D9-A09B-2D1F-34D3-5BE2847C541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612900"/>
            <a:ext cx="2840038" cy="3359150"/>
          </a:xfrm>
        </p:spPr>
        <p:txBody>
          <a:bodyPr vert="horz" lIns="91440" tIns="45720" rIns="91440" bIns="0" rtlCol="0" anchor="b">
            <a:normAutofit/>
          </a:bodyPr>
          <a:lstStyle/>
          <a:p>
            <a:r>
              <a:rPr lang="en-US" sz="3600" dirty="0" err="1"/>
              <a:t>Categorie</a:t>
            </a:r>
            <a:r>
              <a:rPr lang="en-US" sz="3600" dirty="0"/>
              <a:t> </a:t>
            </a:r>
            <a:br>
              <a:rPr lang="en-US" sz="3600" dirty="0"/>
            </a:br>
            <a:r>
              <a:rPr lang="en-US" sz="3600" dirty="0" err="1"/>
              <a:t>giuridiche</a:t>
            </a:r>
            <a:br>
              <a:rPr lang="en-US" sz="3600" dirty="0"/>
            </a:br>
            <a:br>
              <a:rPr lang="en-US" sz="3600" dirty="0"/>
            </a:br>
            <a:r>
              <a:rPr lang="en-US" sz="3600" dirty="0"/>
              <a:t>Status</a:t>
            </a:r>
            <a:br>
              <a:rPr lang="en-US" sz="3600" dirty="0"/>
            </a:br>
            <a:br>
              <a:rPr lang="en-US" sz="3600" dirty="0"/>
            </a:br>
            <a:endParaRPr lang="en-US" sz="3600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757FDE6C-59CC-FEB7-0479-FFD7EA9AFE9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4146" y="273057"/>
            <a:ext cx="9377551" cy="6498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1429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4000"/>
                <a:satMod val="80000"/>
                <a:lumMod val="106000"/>
              </a:schemeClr>
            </a:gs>
            <a:gs pos="100000">
              <a:schemeClr val="bg1">
                <a:shade val="80000"/>
                <a:lumMod val="108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3" name="Rectangle 4102">
            <a:extLst>
              <a:ext uri="{FF2B5EF4-FFF2-40B4-BE49-F238E27FC236}">
                <a16:creationId xmlns:a16="http://schemas.microsoft.com/office/drawing/2014/main" id="{C014BF94-4DFC-4A65-99BF-76277891EA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05" name="Rectangle 4104">
            <a:extLst>
              <a:ext uri="{FF2B5EF4-FFF2-40B4-BE49-F238E27FC236}">
                <a16:creationId xmlns:a16="http://schemas.microsoft.com/office/drawing/2014/main" id="{B255C7B1-10DA-4D61-B560-5E1F081B34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68769"/>
            <a:ext cx="12192000" cy="564702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  <a:lumMod val="100000"/>
                </a:schemeClr>
              </a:gs>
              <a:gs pos="100000">
                <a:schemeClr val="bg2">
                  <a:lumMod val="95000"/>
                  <a:lumOff val="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2B6271D8-970D-D9D7-CB10-90124FFF4D26}"/>
              </a:ext>
            </a:extLst>
          </p:cNvPr>
          <p:cNvSpPr txBox="1"/>
          <p:nvPr/>
        </p:nvSpPr>
        <p:spPr>
          <a:xfrm>
            <a:off x="1121028" y="948706"/>
            <a:ext cx="4507707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>
                <a:latin typeface="+mj-lt"/>
                <a:ea typeface="+mj-ea"/>
                <a:cs typeface="+mj-cs"/>
              </a:rPr>
              <a:t>DEAD </a:t>
            </a:r>
          </a:p>
        </p:txBody>
      </p:sp>
      <p:pic>
        <p:nvPicPr>
          <p:cNvPr id="4107" name="Picture 4106">
            <a:extLst>
              <a:ext uri="{FF2B5EF4-FFF2-40B4-BE49-F238E27FC236}">
                <a16:creationId xmlns:a16="http://schemas.microsoft.com/office/drawing/2014/main" id="{88C29B8B-A62C-43CE-92FF-12EAA1D01B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6" t="474" r="60419" b="36564"/>
          <a:stretch/>
        </p:blipFill>
        <p:spPr>
          <a:xfrm>
            <a:off x="1125460" y="643464"/>
            <a:ext cx="4526280" cy="15544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E677B72-BB3F-E29B-CF30-D5FBD68BAD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1030" y="2167151"/>
            <a:ext cx="4503066" cy="329919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/>
            <a:r>
              <a:rPr lang="en-US" dirty="0"/>
              <a:t>Geneva/Berlin, March 6</a:t>
            </a:r>
          </a:p>
          <a:p>
            <a:pPr marL="0"/>
            <a:r>
              <a:rPr lang="en-US" dirty="0" err="1"/>
              <a:t>Almeno</a:t>
            </a:r>
            <a:r>
              <a:rPr lang="en-US" dirty="0"/>
              <a:t> </a:t>
            </a:r>
            <a:r>
              <a:rPr lang="en-US" b="1" dirty="0"/>
              <a:t>8,565 </a:t>
            </a:r>
            <a:r>
              <a:rPr lang="en-US" b="1" dirty="0" err="1"/>
              <a:t>migranti</a:t>
            </a:r>
            <a:r>
              <a:rPr lang="en-US" b="1" dirty="0"/>
              <a:t> </a:t>
            </a:r>
            <a:r>
              <a:rPr lang="en-US" b="1" dirty="0" err="1"/>
              <a:t>morti</a:t>
            </a:r>
            <a:r>
              <a:rPr lang="en-US" b="1" dirty="0"/>
              <a:t> </a:t>
            </a:r>
            <a:r>
              <a:rPr lang="en-US" dirty="0" err="1"/>
              <a:t>nel</a:t>
            </a:r>
            <a:r>
              <a:rPr lang="en-US" dirty="0"/>
              <a:t> 2023 </a:t>
            </a:r>
            <a:r>
              <a:rPr lang="en-US" dirty="0" err="1"/>
              <a:t>nelle</a:t>
            </a:r>
            <a:r>
              <a:rPr lang="en-US" dirty="0"/>
              <a:t> </a:t>
            </a:r>
            <a:r>
              <a:rPr lang="en-US" dirty="0" err="1"/>
              <a:t>rotte</a:t>
            </a:r>
            <a:r>
              <a:rPr lang="en-US" dirty="0"/>
              <a:t> migratory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Organization for Migration's (IOM) Missing Migrants project.</a:t>
            </a:r>
          </a:p>
          <a:p>
            <a:endParaRPr lang="en-US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A6244431-AB65-7FDA-4522-D061A2C2E8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 bwMode="auto">
          <a:xfrm>
            <a:off x="6094411" y="1376934"/>
            <a:ext cx="4960442" cy="3518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9" name="Picture 4108">
            <a:extLst>
              <a:ext uri="{FF2B5EF4-FFF2-40B4-BE49-F238E27FC236}">
                <a16:creationId xmlns:a16="http://schemas.microsoft.com/office/drawing/2014/main" id="{F873EA42-E9E9-4806-A9F6-1718BE38B7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>
          <a:xfrm>
            <a:off x="0" y="6119336"/>
            <a:ext cx="12192000" cy="742950"/>
          </a:xfrm>
          <a:prstGeom prst="rect">
            <a:avLst/>
          </a:prstGeom>
        </p:spPr>
      </p:pic>
      <p:cxnSp>
        <p:nvCxnSpPr>
          <p:cNvPr id="4111" name="Straight Connector 4110">
            <a:extLst>
              <a:ext uri="{FF2B5EF4-FFF2-40B4-BE49-F238E27FC236}">
                <a16:creationId xmlns:a16="http://schemas.microsoft.com/office/drawing/2014/main" id="{A99D5523-0BC8-4D5A-871C-69C0725E73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1269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26023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4000"/>
                <a:satMod val="80000"/>
                <a:lumMod val="106000"/>
              </a:schemeClr>
            </a:gs>
            <a:gs pos="100000">
              <a:schemeClr val="bg1">
                <a:shade val="80000"/>
                <a:lumMod val="108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27" name="Rectangle 5126">
            <a:extLst>
              <a:ext uri="{FF2B5EF4-FFF2-40B4-BE49-F238E27FC236}">
                <a16:creationId xmlns:a16="http://schemas.microsoft.com/office/drawing/2014/main" id="{683CECF1-343D-4CCE-81D8-FC14A12A7A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29" name="Rectangle 5128">
            <a:extLst>
              <a:ext uri="{FF2B5EF4-FFF2-40B4-BE49-F238E27FC236}">
                <a16:creationId xmlns:a16="http://schemas.microsoft.com/office/drawing/2014/main" id="{4D8C8DD9-12AA-4935-A6DE-05EACDADDD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68769"/>
            <a:ext cx="12192000" cy="564702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  <a:lumMod val="100000"/>
                </a:schemeClr>
              </a:gs>
              <a:gs pos="100000">
                <a:schemeClr val="bg2">
                  <a:lumMod val="95000"/>
                  <a:lumOff val="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59E803B7-B234-F181-B2EB-E60736D60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1029" y="948706"/>
            <a:ext cx="3852444" cy="1049235"/>
          </a:xfrm>
        </p:spPr>
        <p:txBody>
          <a:bodyPr>
            <a:normAutofit/>
          </a:bodyPr>
          <a:lstStyle/>
          <a:p>
            <a:r>
              <a:rPr lang="it-IT" dirty="0">
                <a:latin typeface="Abadi MT Condensed Light" panose="020B0306030101010103" pitchFamily="34" charset="77"/>
              </a:rPr>
              <a:t>OR ALIVE</a:t>
            </a:r>
          </a:p>
        </p:txBody>
      </p:sp>
      <p:pic>
        <p:nvPicPr>
          <p:cNvPr id="5131" name="Picture 5130">
            <a:extLst>
              <a:ext uri="{FF2B5EF4-FFF2-40B4-BE49-F238E27FC236}">
                <a16:creationId xmlns:a16="http://schemas.microsoft.com/office/drawing/2014/main" id="{E4C54BC8-CF23-429D-A14B-9E1601583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6" t="474" r="66353" b="36564"/>
          <a:stretch/>
        </p:blipFill>
        <p:spPr>
          <a:xfrm>
            <a:off x="1125460" y="643464"/>
            <a:ext cx="3849624" cy="15544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96B8D5E-C87D-D9E6-356A-ADCEF118D8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1030" y="2167151"/>
            <a:ext cx="3848478" cy="3299194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it-IT" sz="1900" dirty="0">
                <a:latin typeface="Abadi MT Condensed Light" panose="020B0306030101010103" pitchFamily="34" charset="77"/>
              </a:rPr>
              <a:t>40% dei migranti forzati sono Minori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it-IT" sz="1900" dirty="0">
                <a:latin typeface="Abadi MT Condensed Light" panose="020B0306030101010103" pitchFamily="34" charset="77"/>
              </a:rPr>
              <a:t>Abusi, violenze, </a:t>
            </a:r>
            <a:r>
              <a:rPr lang="it-IT" sz="1900" dirty="0" err="1">
                <a:latin typeface="Abadi MT Condensed Light" panose="020B0306030101010103" pitchFamily="34" charset="77"/>
              </a:rPr>
              <a:t>trafficking</a:t>
            </a:r>
            <a:r>
              <a:rPr lang="it-IT" sz="1900" dirty="0">
                <a:latin typeface="Abadi MT Condensed Light" panose="020B0306030101010103" pitchFamily="34" charset="77"/>
              </a:rPr>
              <a:t> </a:t>
            </a:r>
            <a:r>
              <a:rPr lang="it-IT" sz="1900" dirty="0" err="1">
                <a:latin typeface="Abadi MT Condensed Light" panose="020B0306030101010103" pitchFamily="34" charset="77"/>
              </a:rPr>
              <a:t>across</a:t>
            </a:r>
            <a:r>
              <a:rPr lang="it-IT" sz="1900" dirty="0">
                <a:latin typeface="Abadi MT Condensed Light" panose="020B0306030101010103" pitchFamily="34" charset="77"/>
              </a:rPr>
              <a:t> the </a:t>
            </a:r>
            <a:r>
              <a:rPr lang="it-IT" sz="1900" dirty="0" err="1">
                <a:latin typeface="Abadi MT Condensed Light" panose="020B0306030101010103" pitchFamily="34" charset="77"/>
              </a:rPr>
              <a:t>borders</a:t>
            </a:r>
            <a:endParaRPr lang="it-IT" sz="1900" dirty="0">
              <a:latin typeface="Abadi MT Condensed Light" panose="020B0306030101010103" pitchFamily="34" charset="77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it-IT" sz="1900" dirty="0">
                <a:latin typeface="Abadi MT Condensed Light" panose="020B0306030101010103" pitchFamily="34" charset="77"/>
              </a:rPr>
              <a:t>Campi o accampamenti informali</a:t>
            </a:r>
          </a:p>
          <a:p>
            <a:pPr marL="0" indent="0">
              <a:lnSpc>
                <a:spcPct val="110000"/>
              </a:lnSpc>
              <a:buNone/>
            </a:pPr>
            <a:endParaRPr lang="it-IT" sz="1900" dirty="0">
              <a:latin typeface="Abadi MT Condensed Light" panose="020B0306030101010103" pitchFamily="34" charset="77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it-IT" sz="1900" dirty="0">
                <a:latin typeface="Abadi MT Condensed Light" panose="020B0306030101010103" pitchFamily="34" charset="77"/>
              </a:rPr>
              <a:t>Spazi &amp; tempi straordinari in attesa di…</a:t>
            </a:r>
          </a:p>
        </p:txBody>
      </p:sp>
      <p:grpSp>
        <p:nvGrpSpPr>
          <p:cNvPr id="5133" name="Group 5132">
            <a:extLst>
              <a:ext uri="{FF2B5EF4-FFF2-40B4-BE49-F238E27FC236}">
                <a16:creationId xmlns:a16="http://schemas.microsoft.com/office/drawing/2014/main" id="{C50EE599-83F0-4F92-85EF-F5B760FC1C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60131" y="482171"/>
            <a:ext cx="6091791" cy="5149101"/>
            <a:chOff x="5460131" y="482171"/>
            <a:chExt cx="6091791" cy="5149101"/>
          </a:xfrm>
        </p:grpSpPr>
        <p:sp>
          <p:nvSpPr>
            <p:cNvPr id="5134" name="Rectangle 5133">
              <a:extLst>
                <a:ext uri="{FF2B5EF4-FFF2-40B4-BE49-F238E27FC236}">
                  <a16:creationId xmlns:a16="http://schemas.microsoft.com/office/drawing/2014/main" id="{4D65F24F-937E-455B-A52F-99B2EBE69E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60131" y="482171"/>
              <a:ext cx="6091791" cy="5149101"/>
            </a:xfrm>
            <a:prstGeom prst="rect">
              <a:avLst/>
            </a:prstGeom>
            <a:gradFill>
              <a:gsLst>
                <a:gs pos="0">
                  <a:schemeClr val="tx1">
                    <a:lumMod val="85000"/>
                    <a:lumOff val="15000"/>
                  </a:schemeClr>
                </a:gs>
                <a:gs pos="100000">
                  <a:schemeClr val="tx1">
                    <a:lumMod val="95000"/>
                    <a:lumOff val="5000"/>
                  </a:schemeClr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35" name="Rectangle 5134">
              <a:extLst>
                <a:ext uri="{FF2B5EF4-FFF2-40B4-BE49-F238E27FC236}">
                  <a16:creationId xmlns:a16="http://schemas.microsoft.com/office/drawing/2014/main" id="{8CEABBA2-C294-4754-8D03-90027C80A6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78956" y="812507"/>
              <a:ext cx="5461780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122" name="Picture 2" descr="French govt: Calais 'Jungle' camp to be dismantled – POLITICO">
            <a:extLst>
              <a:ext uri="{FF2B5EF4-FFF2-40B4-BE49-F238E27FC236}">
                <a16:creationId xmlns:a16="http://schemas.microsoft.com/office/drawing/2014/main" id="{4009ED9E-BB09-164F-AA92-055B2F4EA6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 bwMode="auto">
          <a:xfrm>
            <a:off x="6093926" y="1116345"/>
            <a:ext cx="4821551" cy="3866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7" name="Picture 5136">
            <a:extLst>
              <a:ext uri="{FF2B5EF4-FFF2-40B4-BE49-F238E27FC236}">
                <a16:creationId xmlns:a16="http://schemas.microsoft.com/office/drawing/2014/main" id="{5EADD913-1FB7-4B46-9CA9-86858689E0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>
          <a:xfrm>
            <a:off x="0" y="6119336"/>
            <a:ext cx="12192000" cy="742950"/>
          </a:xfrm>
          <a:prstGeom prst="rect">
            <a:avLst/>
          </a:prstGeom>
        </p:spPr>
      </p:pic>
      <p:cxnSp>
        <p:nvCxnSpPr>
          <p:cNvPr id="5139" name="Straight Connector 5138">
            <a:extLst>
              <a:ext uri="{FF2B5EF4-FFF2-40B4-BE49-F238E27FC236}">
                <a16:creationId xmlns:a16="http://schemas.microsoft.com/office/drawing/2014/main" id="{36995421-4CA7-48D9-B029-EFD7120348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1269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9E40028D-8B14-55B4-0F53-C85D0A9A5CC7}"/>
              </a:ext>
            </a:extLst>
          </p:cNvPr>
          <p:cNvSpPr txBox="1"/>
          <p:nvPr/>
        </p:nvSpPr>
        <p:spPr>
          <a:xfrm>
            <a:off x="1418492" y="4900246"/>
            <a:ext cx="295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hlinkClick r:id="rId5"/>
              </a:rPr>
              <a:t>Waiting Khosravi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506468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79F5792-125C-B64D-B4E4-1607C6041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748" y="1234637"/>
            <a:ext cx="7091300" cy="89858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 dirty="0">
                <a:solidFill>
                  <a:schemeClr val="accent1"/>
                </a:solidFill>
              </a:rPr>
              <a:t>FORCED IM_MOBILITIES</a:t>
            </a:r>
          </a:p>
        </p:txBody>
      </p:sp>
      <p:pic>
        <p:nvPicPr>
          <p:cNvPr id="6" name="Immagine 5" descr="game-over-the-border-bosnia-migrants-to-reach-eu_10.jpg">
            <a:extLst>
              <a:ext uri="{FF2B5EF4-FFF2-40B4-BE49-F238E27FC236}">
                <a16:creationId xmlns:a16="http://schemas.microsoft.com/office/drawing/2014/main" id="{E3CF6067-2487-264B-A0C8-D039FEA9A00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748" y="2737126"/>
            <a:ext cx="5131088" cy="2886237"/>
          </a:xfrm>
          <a:prstGeom prst="rect">
            <a:avLst/>
          </a:prstGeom>
        </p:spPr>
      </p:pic>
      <p:pic>
        <p:nvPicPr>
          <p:cNvPr id="9" name="Segnaposto contenuto 8">
            <a:extLst>
              <a:ext uri="{FF2B5EF4-FFF2-40B4-BE49-F238E27FC236}">
                <a16:creationId xmlns:a16="http://schemas.microsoft.com/office/drawing/2014/main" id="{627A1438-31DF-CC47-9BEB-45470155E0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0849" y="2018523"/>
            <a:ext cx="4875403" cy="3997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5272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Global Appeal 2025 | Global Focus">
            <a:extLst>
              <a:ext uri="{FF2B5EF4-FFF2-40B4-BE49-F238E27FC236}">
                <a16:creationId xmlns:a16="http://schemas.microsoft.com/office/drawing/2014/main" id="{A0019081-500C-F248-FB8A-7B128D0EE7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3429001"/>
            <a:ext cx="9144000" cy="297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Over 122.6 million people globally are forcibly displaced globally, show  latest UNHCR data – UNHCR Bulgaria">
            <a:extLst>
              <a:ext uri="{FF2B5EF4-FFF2-40B4-BE49-F238E27FC236}">
                <a16:creationId xmlns:a16="http://schemas.microsoft.com/office/drawing/2014/main" id="{81873233-ED3C-15A5-C55F-DB621EFA6C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92074"/>
            <a:ext cx="9144000" cy="333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66982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8D9F2C16-4DC9-044E-B708-77AB208368A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554038"/>
            <a:ext cx="10515600" cy="1860550"/>
          </a:xfrm>
        </p:spPr>
        <p:txBody>
          <a:bodyPr>
            <a:normAutofit/>
          </a:bodyPr>
          <a:lstStyle/>
          <a:p>
            <a:r>
              <a:rPr lang="it-IT" sz="2500" b="1" dirty="0" err="1"/>
              <a:t>Push</a:t>
            </a:r>
            <a:r>
              <a:rPr lang="it-IT" sz="2500" b="1" dirty="0"/>
              <a:t> backs  </a:t>
            </a:r>
            <a:br>
              <a:rPr lang="it-IT" sz="2500" dirty="0"/>
            </a:br>
            <a:r>
              <a:rPr lang="it-IT" sz="2500" dirty="0"/>
              <a:t>Accordo bilaterale Italia-Slovenia (1996)</a:t>
            </a:r>
            <a:br>
              <a:rPr lang="it-IT" sz="2500" dirty="0"/>
            </a:br>
            <a:r>
              <a:rPr lang="it-IT" sz="2500" dirty="0"/>
              <a:t>9.950 persone riammesse dalla Slovenia in Croazia </a:t>
            </a:r>
            <a:br>
              <a:rPr lang="it-IT" sz="2500" dirty="0"/>
            </a:br>
            <a:r>
              <a:rPr lang="it-IT" sz="2500" dirty="0"/>
              <a:t>di cui </a:t>
            </a:r>
            <a:r>
              <a:rPr lang="it-IT" sz="2500" b="1" dirty="0"/>
              <a:t>1.116 respinte dall’Italia </a:t>
            </a:r>
            <a:r>
              <a:rPr lang="it-IT" sz="2500" dirty="0"/>
              <a:t>(</a:t>
            </a:r>
            <a:r>
              <a:rPr lang="it-IT" sz="2500" dirty="0" err="1"/>
              <a:t>Pravno-informacijski</a:t>
            </a:r>
            <a:r>
              <a:rPr lang="it-IT" sz="2500" dirty="0"/>
              <a:t> center </a:t>
            </a:r>
            <a:r>
              <a:rPr lang="it-IT" sz="2500" dirty="0" err="1"/>
              <a:t>nevladnih</a:t>
            </a:r>
            <a:r>
              <a:rPr lang="it-IT" sz="2500" dirty="0"/>
              <a:t> </a:t>
            </a:r>
            <a:r>
              <a:rPr lang="it-IT" sz="2500" dirty="0" err="1"/>
              <a:t>organizacij</a:t>
            </a:r>
            <a:r>
              <a:rPr lang="it-IT" sz="2500" dirty="0"/>
              <a:t>, PIC, di Lubiana – Dossier </a:t>
            </a:r>
            <a:r>
              <a:rPr lang="it-IT" sz="2500" dirty="0" err="1"/>
              <a:t>RiVolti</a:t>
            </a:r>
            <a:r>
              <a:rPr lang="it-IT" sz="2500" dirty="0"/>
              <a:t> ai Balcani)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E780059B-458D-EA43-9E63-651F8BF00D8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745" y="2365285"/>
            <a:ext cx="5269238" cy="3938756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45BCD79F-4B07-5D4F-A535-B4AE5FD3355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3908" y="2393451"/>
            <a:ext cx="5377349" cy="4019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1905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973D3EA9-D25A-FC4E-A514-E50FEE3F5FB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253" y="120990"/>
            <a:ext cx="7715474" cy="661602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050354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Titolo 1"/>
          <p:cNvSpPr>
            <a:spLocks noGrp="1"/>
          </p:cNvSpPr>
          <p:nvPr>
            <p:ph type="title"/>
          </p:nvPr>
        </p:nvSpPr>
        <p:spPr>
          <a:xfrm>
            <a:off x="2133600" y="152401"/>
            <a:ext cx="8001000" cy="1216025"/>
          </a:xfrm>
        </p:spPr>
        <p:txBody>
          <a:bodyPr/>
          <a:lstStyle/>
          <a:p>
            <a:r>
              <a:rPr lang="it-IT" sz="3200" dirty="0" err="1">
                <a:latin typeface="Verdana" charset="0"/>
                <a:ea typeface="ＭＳ Ｐゴシック" charset="0"/>
                <a:cs typeface="ＭＳ Ｐゴシック" charset="0"/>
              </a:rPr>
              <a:t>Border</a:t>
            </a:r>
            <a:r>
              <a:rPr lang="it-IT" sz="3200" dirty="0">
                <a:latin typeface="Verdana" charset="0"/>
                <a:ea typeface="ＭＳ Ｐゴシック" charset="0"/>
                <a:cs typeface="ＭＳ Ｐゴシック" charset="0"/>
              </a:rPr>
              <a:t> Area</a:t>
            </a:r>
          </a:p>
        </p:txBody>
      </p:sp>
      <p:sp>
        <p:nvSpPr>
          <p:cNvPr id="19458" name="Segnaposto contenuto 2"/>
          <p:cNvSpPr>
            <a:spLocks noGrp="1"/>
          </p:cNvSpPr>
          <p:nvPr>
            <p:ph idx="1"/>
          </p:nvPr>
        </p:nvSpPr>
        <p:spPr>
          <a:xfrm>
            <a:off x="2057401" y="1676400"/>
            <a:ext cx="8120063" cy="5029200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it-IT" sz="2400" dirty="0">
                <a:latin typeface="Verdana" charset="0"/>
                <a:ea typeface="ＭＳ Ｐゴシック" charset="0"/>
                <a:cs typeface="ＭＳ Ｐゴシック" charset="0"/>
              </a:rPr>
              <a:t>Gorizia e Udine: grandi </a:t>
            </a:r>
            <a:r>
              <a:rPr lang="it-IT" sz="2400" dirty="0" err="1">
                <a:latin typeface="Verdana" charset="0"/>
                <a:ea typeface="ＭＳ Ｐゴシック" charset="0"/>
                <a:cs typeface="ＭＳ Ｐゴシック" charset="0"/>
              </a:rPr>
              <a:t>hub</a:t>
            </a:r>
            <a:r>
              <a:rPr lang="it-IT" sz="2400" dirty="0">
                <a:latin typeface="Verdana" charset="0"/>
                <a:ea typeface="ＭＳ Ｐゴシック" charset="0"/>
                <a:cs typeface="ＭＳ Ｐゴシック" charset="0"/>
              </a:rPr>
              <a:t>, confinamento in caserme: </a:t>
            </a:r>
          </a:p>
          <a:p>
            <a:pPr lvl="2">
              <a:buFont typeface="Wingdings" charset="0"/>
              <a:buChar char="§"/>
              <a:defRPr/>
            </a:pPr>
            <a:r>
              <a:rPr lang="it-IT" dirty="0">
                <a:latin typeface="Verdana" charset="0"/>
                <a:ea typeface="ＭＳ Ｐゴシック" charset="0"/>
              </a:rPr>
              <a:t>Ambivalente ospitalità in spazi semi-carcerari</a:t>
            </a:r>
          </a:p>
          <a:p>
            <a:pPr lvl="2">
              <a:buFont typeface="Wingdings" charset="0"/>
              <a:buChar char="§"/>
              <a:defRPr/>
            </a:pPr>
            <a:r>
              <a:rPr lang="it-IT" dirty="0">
                <a:latin typeface="Verdana" charset="0"/>
                <a:ea typeface="ＭＳ Ｐゴシック" charset="0"/>
              </a:rPr>
              <a:t>Controllo della mobilità, ‘security’ </a:t>
            </a:r>
          </a:p>
          <a:p>
            <a:pPr lvl="2">
              <a:buFont typeface="Wingdings" charset="0"/>
              <a:buChar char="§"/>
              <a:defRPr/>
            </a:pPr>
            <a:r>
              <a:rPr lang="it-IT" dirty="0">
                <a:latin typeface="Verdana" charset="0"/>
                <a:ea typeface="ＭＳ Ｐゴシック" charset="0"/>
              </a:rPr>
              <a:t>Emergenza umanitaria (Croce Rossa, MSF)</a:t>
            </a:r>
          </a:p>
          <a:p>
            <a:pPr lvl="2">
              <a:buFont typeface="Wingdings" charset="0"/>
              <a:buChar char="§"/>
              <a:defRPr/>
            </a:pPr>
            <a:r>
              <a:rPr lang="it-IT" dirty="0">
                <a:latin typeface="Verdana" charset="0"/>
                <a:ea typeface="ＭＳ Ｐゴシック" charset="0"/>
              </a:rPr>
              <a:t>Paura dell’invasione (barbari?)</a:t>
            </a:r>
          </a:p>
          <a:p>
            <a:pPr marL="909638" lvl="2" indent="0">
              <a:buNone/>
              <a:defRPr/>
            </a:pPr>
            <a:endParaRPr lang="it-IT" dirty="0">
              <a:latin typeface="Verdana" charset="0"/>
              <a:ea typeface="ＭＳ Ｐゴシック" charset="0"/>
            </a:endParaRPr>
          </a:p>
          <a:p>
            <a:pPr>
              <a:buFont typeface="Wingdings" charset="0"/>
              <a:buChar char="q"/>
              <a:defRPr/>
            </a:pPr>
            <a:r>
              <a:rPr lang="it-IT" sz="2400" dirty="0">
                <a:latin typeface="Verdana" charset="0"/>
                <a:ea typeface="ＭＳ Ｐゴシック" charset="0"/>
                <a:cs typeface="ＭＳ Ｐゴシック" charset="0"/>
              </a:rPr>
              <a:t>Trieste: aumento costante dei numeri di richiedenti asilo in ospitalità diffusa (</a:t>
            </a:r>
            <a:r>
              <a:rPr lang="it-IT" sz="2400" dirty="0" err="1">
                <a:latin typeface="Verdana" charset="0"/>
                <a:ea typeface="ＭＳ Ｐゴシック" charset="0"/>
                <a:cs typeface="ＭＳ Ｐゴシック" charset="0"/>
              </a:rPr>
              <a:t>CAS_Siproimi</a:t>
            </a:r>
            <a:r>
              <a:rPr lang="it-IT" sz="2400" dirty="0">
                <a:latin typeface="Verdana" charset="0"/>
                <a:ea typeface="ＭＳ Ｐゴシック" charset="0"/>
                <a:cs typeface="ＭＳ Ｐゴシック" charset="0"/>
              </a:rPr>
              <a:t>) senza Hub di prima accoglienza</a:t>
            </a:r>
          </a:p>
          <a:p>
            <a:pPr>
              <a:buFont typeface="Wingdings" charset="0"/>
              <a:buChar char="q"/>
              <a:defRPr/>
            </a:pPr>
            <a:r>
              <a:rPr lang="it-IT" sz="2400" dirty="0">
                <a:latin typeface="Verdana" charset="0"/>
                <a:ea typeface="ＭＳ Ｐゴシック" charset="0"/>
                <a:cs typeface="ＭＳ Ｐゴシック" charset="0"/>
              </a:rPr>
              <a:t>Decreto Sicurezza: nuovo bando Prefettura</a:t>
            </a:r>
          </a:p>
          <a:p>
            <a:pPr marL="0" indent="0">
              <a:buNone/>
              <a:defRPr/>
            </a:pPr>
            <a:r>
              <a:rPr lang="it-IT" sz="2400" dirty="0">
                <a:latin typeface="Verdana" charset="0"/>
                <a:ea typeface="ＭＳ Ｐゴシック" charset="0"/>
                <a:cs typeface="ＭＳ Ｐゴシック" charset="0"/>
              </a:rPr>
              <a:t> </a:t>
            </a:r>
          </a:p>
          <a:p>
            <a:pPr>
              <a:buFont typeface="Wingdings" charset="0"/>
              <a:buChar char="q"/>
              <a:defRPr/>
            </a:pPr>
            <a:endParaRPr lang="it-IT" sz="2400" dirty="0">
              <a:latin typeface="Verdana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59211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Titolo 1"/>
          <p:cNvSpPr>
            <a:spLocks noGrp="1"/>
          </p:cNvSpPr>
          <p:nvPr>
            <p:ph type="title"/>
          </p:nvPr>
        </p:nvSpPr>
        <p:spPr>
          <a:xfrm>
            <a:off x="2123282" y="1089993"/>
            <a:ext cx="8001000" cy="1216025"/>
          </a:xfrm>
        </p:spPr>
        <p:txBody>
          <a:bodyPr/>
          <a:lstStyle/>
          <a:p>
            <a:r>
              <a:rPr lang="it-IT" dirty="0">
                <a:latin typeface="Verdana" charset="0"/>
                <a:ea typeface="ＭＳ Ｐゴシック" charset="0"/>
                <a:cs typeface="ＭＳ Ｐゴシック" charset="0"/>
              </a:rPr>
              <a:t>Silos &amp; </a:t>
            </a:r>
            <a:r>
              <a:rPr lang="it-IT" i="1" dirty="0">
                <a:latin typeface="Verdana" charset="0"/>
                <a:ea typeface="ＭＳ Ｐゴシック" charset="0"/>
                <a:cs typeface="ＭＳ Ｐゴシック" charset="0"/>
              </a:rPr>
              <a:t>jungle</a:t>
            </a:r>
            <a:r>
              <a:rPr lang="it-IT" i="1" dirty="0"/>
              <a:t>  </a:t>
            </a:r>
            <a:br>
              <a:rPr lang="it-IT" i="1" dirty="0"/>
            </a:br>
            <a:r>
              <a:rPr lang="it-IT" sz="2800" dirty="0"/>
              <a:t>accampamenti informali temporanei</a:t>
            </a:r>
            <a:endParaRPr lang="it-IT" sz="2800" dirty="0"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981200" y="2057400"/>
            <a:ext cx="8285163" cy="4800600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it-IT" sz="2400" dirty="0"/>
              <a:t>Mobilità dentro/fuori i confini</a:t>
            </a:r>
          </a:p>
          <a:p>
            <a:pPr marL="471488" lvl="1" indent="0">
              <a:buNone/>
              <a:defRPr/>
            </a:pPr>
            <a:endParaRPr lang="it-IT" dirty="0"/>
          </a:p>
          <a:p>
            <a:pPr>
              <a:defRPr/>
            </a:pPr>
            <a:r>
              <a:rPr lang="it-IT" sz="2400" dirty="0"/>
              <a:t>Umanità in eccesso (</a:t>
            </a:r>
            <a:r>
              <a:rPr lang="it-IT" sz="2400" dirty="0" err="1"/>
              <a:t>in_visibilità</a:t>
            </a:r>
            <a:r>
              <a:rPr lang="it-IT" sz="2400" dirty="0"/>
              <a:t>)</a:t>
            </a:r>
          </a:p>
          <a:p>
            <a:pPr>
              <a:defRPr/>
            </a:pPr>
            <a:r>
              <a:rPr lang="it-IT" sz="2400" dirty="0"/>
              <a:t>Spazi liminali &amp; tempi di transito </a:t>
            </a:r>
          </a:p>
          <a:p>
            <a:pPr>
              <a:defRPr/>
            </a:pPr>
            <a:r>
              <a:rPr lang="it-IT" sz="2400" dirty="0"/>
              <a:t>Tattiche e strategie di posizionamento</a:t>
            </a:r>
          </a:p>
          <a:p>
            <a:pPr>
              <a:defRPr/>
            </a:pPr>
            <a:r>
              <a:rPr lang="it-IT" sz="2400" dirty="0"/>
              <a:t>Costruzione dell’alterità/Identità Europea </a:t>
            </a:r>
          </a:p>
          <a:p>
            <a:pPr>
              <a:defRPr/>
            </a:pPr>
            <a:r>
              <a:rPr lang="it-IT" sz="2400" dirty="0">
                <a:latin typeface="Verdana" charset="0"/>
                <a:ea typeface="ＭＳ Ｐゴシック" charset="0"/>
                <a:cs typeface="ＭＳ Ｐゴシック" charset="0"/>
              </a:rPr>
              <a:t>Background storico &amp; memorie stratificate</a:t>
            </a:r>
            <a:endParaRPr lang="it-IT" sz="2400" dirty="0"/>
          </a:p>
          <a:p>
            <a:pPr marL="0" indent="0">
              <a:buNone/>
              <a:defRPr/>
            </a:pP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33030774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Titolo 1"/>
          <p:cNvSpPr>
            <a:spLocks noGrp="1"/>
          </p:cNvSpPr>
          <p:nvPr>
            <p:ph type="title"/>
          </p:nvPr>
        </p:nvSpPr>
        <p:spPr>
          <a:xfrm>
            <a:off x="849683" y="1240076"/>
            <a:ext cx="2777397" cy="4584527"/>
          </a:xfrm>
        </p:spPr>
        <p:txBody>
          <a:bodyPr>
            <a:normAutofit/>
          </a:bodyPr>
          <a:lstStyle/>
          <a:p>
            <a:br>
              <a:rPr lang="it-IT" sz="2700" dirty="0">
                <a:solidFill>
                  <a:srgbClr val="FFFFFF"/>
                </a:solidFill>
                <a:latin typeface="Verdana" charset="0"/>
                <a:ea typeface="ＭＳ Ｐゴシック" charset="0"/>
                <a:cs typeface="ＭＳ Ｐゴシック" charset="0"/>
              </a:rPr>
            </a:br>
            <a:br>
              <a:rPr lang="it-IT" sz="2700" dirty="0">
                <a:solidFill>
                  <a:srgbClr val="FFFFFF"/>
                </a:solidFill>
                <a:latin typeface="Verdana" charset="0"/>
                <a:ea typeface="ＭＳ Ｐゴシック" charset="0"/>
                <a:cs typeface="ＭＳ Ｐゴシック" charset="0"/>
              </a:rPr>
            </a:br>
            <a:r>
              <a:rPr lang="it-IT" sz="2700" dirty="0">
                <a:solidFill>
                  <a:schemeClr val="accent1"/>
                </a:solidFill>
                <a:latin typeface="Verdana" charset="0"/>
                <a:ea typeface="ＭＳ Ｐゴシック" charset="0"/>
                <a:cs typeface="ＭＳ Ｐゴシック" charset="0"/>
              </a:rPr>
              <a:t>2019: Decreto Sicurezza &amp; </a:t>
            </a:r>
            <a:br>
              <a:rPr lang="it-IT" sz="2700" dirty="0">
                <a:solidFill>
                  <a:schemeClr val="accent1"/>
                </a:solidFill>
                <a:latin typeface="Verdana" charset="0"/>
                <a:ea typeface="ＭＳ Ｐゴシック" charset="0"/>
                <a:cs typeface="ＭＳ Ｐゴシック" charset="0"/>
              </a:rPr>
            </a:br>
            <a:r>
              <a:rPr lang="it-IT" sz="2700" dirty="0">
                <a:solidFill>
                  <a:schemeClr val="accent1"/>
                </a:solidFill>
                <a:latin typeface="Verdana" charset="0"/>
                <a:ea typeface="ＭＳ Ｐゴシック" charset="0"/>
                <a:cs typeface="ＭＳ Ｐゴシック" charset="0"/>
              </a:rPr>
              <a:t>politiche di respingimento</a:t>
            </a:r>
          </a:p>
        </p:txBody>
      </p:sp>
      <p:sp>
        <p:nvSpPr>
          <p:cNvPr id="19458" name="Segnaposto contenuto 2"/>
          <p:cNvSpPr>
            <a:spLocks noGrp="1"/>
          </p:cNvSpPr>
          <p:nvPr>
            <p:ph idx="1"/>
          </p:nvPr>
        </p:nvSpPr>
        <p:spPr>
          <a:xfrm>
            <a:off x="4705594" y="1240077"/>
            <a:ext cx="6034827" cy="4916465"/>
          </a:xfrm>
        </p:spPr>
        <p:txBody>
          <a:bodyPr anchor="t">
            <a:normAutofit/>
          </a:bodyPr>
          <a:lstStyle/>
          <a:p>
            <a:pPr marL="0" indent="0">
              <a:buNone/>
              <a:defRPr/>
            </a:pPr>
            <a:r>
              <a:rPr lang="it-IT">
                <a:latin typeface="Verdana" charset="0"/>
                <a:ea typeface="ＭＳ Ｐゴシック" charset="0"/>
                <a:cs typeface="ＭＳ Ｐゴシック" charset="0"/>
              </a:rPr>
              <a:t>Stop SPRAR e Protezione Umanitaria</a:t>
            </a:r>
          </a:p>
          <a:p>
            <a:pPr marL="909638" lvl="2" indent="0">
              <a:buNone/>
              <a:defRPr/>
            </a:pPr>
            <a:endParaRPr lang="it-IT" dirty="0">
              <a:latin typeface="Verdana" charset="0"/>
              <a:ea typeface="ＭＳ Ｐゴシック" charset="0"/>
            </a:endParaRPr>
          </a:p>
          <a:p>
            <a:pPr>
              <a:buFont typeface="Wingdings" charset="0"/>
              <a:buChar char="q"/>
              <a:defRPr/>
            </a:pPr>
            <a:r>
              <a:rPr lang="it-IT">
                <a:latin typeface="Verdana" charset="0"/>
                <a:ea typeface="ＭＳ Ｐゴシック" charset="0"/>
                <a:cs typeface="ＭＳ Ｐゴシック" charset="0"/>
              </a:rPr>
              <a:t>Aumento dei rifugiati “incastrati” tra gli stati dei Balcani</a:t>
            </a:r>
          </a:p>
          <a:p>
            <a:pPr>
              <a:buFont typeface="Wingdings" charset="0"/>
              <a:buChar char="q"/>
              <a:defRPr/>
            </a:pPr>
            <a:endParaRPr lang="it-IT">
              <a:latin typeface="Verdana" charset="0"/>
              <a:ea typeface="ＭＳ Ｐゴシック" charset="0"/>
              <a:cs typeface="ＭＳ Ｐゴシック" charset="0"/>
            </a:endParaRPr>
          </a:p>
          <a:p>
            <a:pPr>
              <a:buFont typeface="Wingdings" charset="0"/>
              <a:buChar char="q"/>
              <a:defRPr/>
            </a:pPr>
            <a:r>
              <a:rPr lang="it-IT">
                <a:latin typeface="Verdana" charset="0"/>
                <a:ea typeface="ＭＳ Ｐゴシック" charset="0"/>
                <a:cs typeface="ＭＳ Ｐゴシック" charset="0"/>
              </a:rPr>
              <a:t>Aumento delle violenze e del sentimento di “invasione”</a:t>
            </a:r>
          </a:p>
          <a:p>
            <a:pPr marL="0" indent="0">
              <a:buNone/>
              <a:defRPr/>
            </a:pPr>
            <a:endParaRPr lang="it-IT">
              <a:latin typeface="Verdana" charset="0"/>
              <a:ea typeface="ＭＳ Ｐゴシック" charset="0"/>
              <a:cs typeface="ＭＳ Ｐゴシック" charset="0"/>
            </a:endParaRPr>
          </a:p>
          <a:p>
            <a:pPr marL="0" indent="0">
              <a:buNone/>
              <a:defRPr/>
            </a:pPr>
            <a:r>
              <a:rPr lang="it-IT">
                <a:latin typeface="Verdana" charset="0"/>
                <a:ea typeface="ＭＳ Ｐゴシック" charset="0"/>
                <a:cs typeface="ＭＳ Ｐゴシック" charset="0"/>
              </a:rPr>
              <a:t> </a:t>
            </a:r>
          </a:p>
          <a:p>
            <a:pPr>
              <a:buFont typeface="Wingdings" charset="0"/>
              <a:buChar char="q"/>
              <a:defRPr/>
            </a:pPr>
            <a:endParaRPr lang="it-IT">
              <a:latin typeface="Verdana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17227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4000"/>
                <a:satMod val="80000"/>
                <a:lumMod val="106000"/>
              </a:schemeClr>
            </a:gs>
            <a:gs pos="100000">
              <a:schemeClr val="bg1">
                <a:shade val="80000"/>
                <a:lumMod val="108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Un vecchio ponte ferroviario in bianco e nero">
            <a:extLst>
              <a:ext uri="{FF2B5EF4-FFF2-40B4-BE49-F238E27FC236}">
                <a16:creationId xmlns:a16="http://schemas.microsoft.com/office/drawing/2014/main" id="{2147DFA5-539D-424F-DB9A-3414D07D6BB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10"/>
            <a:ext cx="12191695" cy="685799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B4211733-C0C2-45A1-92E9-0BAECCB06D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91643" y="636753"/>
            <a:ext cx="8299435" cy="5572811"/>
          </a:xfrm>
          <a:prstGeom prst="rect">
            <a:avLst/>
          </a:prstGeom>
          <a:solidFill>
            <a:srgbClr val="000001">
              <a:alpha val="74902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063421" y="1122188"/>
            <a:ext cx="6815731" cy="1049235"/>
          </a:xfrm>
        </p:spPr>
        <p:txBody>
          <a:bodyPr>
            <a:normAutofit/>
          </a:bodyPr>
          <a:lstStyle/>
          <a:p>
            <a:r>
              <a:rPr lang="it-IT">
                <a:solidFill>
                  <a:srgbClr val="FFFFFE"/>
                </a:solidFill>
              </a:rPr>
              <a:t>Confine come area liminale 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34FB00AB-7BB6-4FC4-AF0D-EFA3687C7E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40449" b="36435"/>
          <a:stretch/>
        </p:blipFill>
        <p:spPr>
          <a:xfrm>
            <a:off x="4062802" y="798973"/>
            <a:ext cx="6803136" cy="15544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egnaposto contenuto 4"/>
          <p:cNvSpPr>
            <a:spLocks noGrp="1"/>
          </p:cNvSpPr>
          <p:nvPr>
            <p:ph idx="1"/>
          </p:nvPr>
        </p:nvSpPr>
        <p:spPr>
          <a:xfrm>
            <a:off x="4063421" y="2333401"/>
            <a:ext cx="6815731" cy="3703599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it-IT" sz="1600" dirty="0" err="1">
                <a:solidFill>
                  <a:srgbClr val="FFFFFE"/>
                </a:solidFill>
              </a:rPr>
              <a:t>Liminalità</a:t>
            </a:r>
            <a:r>
              <a:rPr lang="it-IT" sz="1600" dirty="0">
                <a:solidFill>
                  <a:srgbClr val="FFFFFE"/>
                </a:solidFill>
              </a:rPr>
              <a:t>: confini, limiti, porosità inclusiva, categorizzazione (Barth, Mezzadra, Sassen) </a:t>
            </a:r>
          </a:p>
          <a:p>
            <a:pPr>
              <a:lnSpc>
                <a:spcPct val="110000"/>
              </a:lnSpc>
            </a:pPr>
            <a:r>
              <a:rPr lang="it-IT" sz="1600" dirty="0">
                <a:solidFill>
                  <a:srgbClr val="FFFFFE"/>
                </a:solidFill>
              </a:rPr>
              <a:t>Frontiera europea: B/</a:t>
            </a:r>
            <a:r>
              <a:rPr lang="it-IT" sz="1600" dirty="0" err="1">
                <a:solidFill>
                  <a:srgbClr val="FFFFFE"/>
                </a:solidFill>
              </a:rPr>
              <a:t>Ordering</a:t>
            </a:r>
            <a:r>
              <a:rPr lang="it-IT" sz="1600" dirty="0">
                <a:solidFill>
                  <a:srgbClr val="FFFFFE"/>
                </a:solidFill>
              </a:rPr>
              <a:t> &amp; </a:t>
            </a:r>
            <a:r>
              <a:rPr lang="it-IT" sz="1600" dirty="0" err="1">
                <a:solidFill>
                  <a:srgbClr val="FFFFFE"/>
                </a:solidFill>
              </a:rPr>
              <a:t>Othering</a:t>
            </a:r>
            <a:r>
              <a:rPr lang="it-IT" sz="1600" dirty="0">
                <a:solidFill>
                  <a:srgbClr val="FFFFFE"/>
                </a:solidFill>
              </a:rPr>
              <a:t> (</a:t>
            </a:r>
            <a:r>
              <a:rPr lang="it-IT" sz="1600" dirty="0" err="1">
                <a:solidFill>
                  <a:srgbClr val="FFFFFE"/>
                </a:solidFill>
              </a:rPr>
              <a:t>Donnan</a:t>
            </a:r>
            <a:r>
              <a:rPr lang="it-IT" sz="1600" dirty="0">
                <a:solidFill>
                  <a:srgbClr val="FFFFFE"/>
                </a:solidFill>
              </a:rPr>
              <a:t>, Wilson, Van </a:t>
            </a:r>
            <a:r>
              <a:rPr lang="it-IT" sz="1600" dirty="0" err="1">
                <a:solidFill>
                  <a:srgbClr val="FFFFFE"/>
                </a:solidFill>
              </a:rPr>
              <a:t>Houtom</a:t>
            </a:r>
            <a:endParaRPr lang="it-IT" sz="1600" dirty="0">
              <a:solidFill>
                <a:srgbClr val="FFFFFE"/>
              </a:solidFill>
            </a:endParaRPr>
          </a:p>
          <a:p>
            <a:pPr>
              <a:lnSpc>
                <a:spcPct val="110000"/>
              </a:lnSpc>
            </a:pPr>
            <a:r>
              <a:rPr lang="it-IT" sz="1600" dirty="0">
                <a:solidFill>
                  <a:srgbClr val="FFFFFE"/>
                </a:solidFill>
              </a:rPr>
              <a:t>Rapporti di potere coloniale West/East/Sud (T. </a:t>
            </a:r>
            <a:r>
              <a:rPr lang="it-IT" sz="1600" dirty="0" err="1">
                <a:solidFill>
                  <a:srgbClr val="FFFFFE"/>
                </a:solidFill>
              </a:rPr>
              <a:t>Sekulic</a:t>
            </a:r>
            <a:r>
              <a:rPr lang="it-IT" sz="1600" dirty="0">
                <a:solidFill>
                  <a:srgbClr val="FFFFFE"/>
                </a:solidFill>
              </a:rPr>
              <a:t>;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it-IT" sz="1600" dirty="0">
                <a:solidFill>
                  <a:srgbClr val="FFFFFE"/>
                </a:solidFill>
              </a:rPr>
              <a:t>	P. </a:t>
            </a:r>
            <a:r>
              <a:rPr lang="it-IT" sz="1600" dirty="0" err="1">
                <a:solidFill>
                  <a:srgbClr val="FFFFFE"/>
                </a:solidFill>
              </a:rPr>
              <a:t>Ballinger</a:t>
            </a:r>
            <a:r>
              <a:rPr lang="it-IT" sz="1600" dirty="0">
                <a:solidFill>
                  <a:srgbClr val="FFFFFE"/>
                </a:solidFill>
              </a:rPr>
              <a:t>) </a:t>
            </a:r>
          </a:p>
          <a:p>
            <a:pPr>
              <a:lnSpc>
                <a:spcPct val="110000"/>
              </a:lnSpc>
            </a:pPr>
            <a:r>
              <a:rPr lang="it-IT" sz="1600" dirty="0">
                <a:solidFill>
                  <a:srgbClr val="FFFFFE"/>
                </a:solidFill>
              </a:rPr>
              <a:t>Marginalità &amp; approccio </a:t>
            </a:r>
            <a:r>
              <a:rPr lang="it-IT" sz="1600" dirty="0" err="1">
                <a:solidFill>
                  <a:srgbClr val="FFFFFE"/>
                </a:solidFill>
              </a:rPr>
              <a:t>microsociale</a:t>
            </a:r>
            <a:r>
              <a:rPr lang="it-IT" sz="1600" dirty="0">
                <a:solidFill>
                  <a:srgbClr val="FFFFFE"/>
                </a:solidFill>
              </a:rPr>
              <a:t> (</a:t>
            </a:r>
            <a:r>
              <a:rPr lang="it-IT" sz="1600" dirty="0" err="1">
                <a:solidFill>
                  <a:srgbClr val="FFFFFE"/>
                </a:solidFill>
              </a:rPr>
              <a:t>M.Agier</a:t>
            </a:r>
            <a:r>
              <a:rPr lang="it-IT" sz="1600" dirty="0">
                <a:solidFill>
                  <a:srgbClr val="FFFFFE"/>
                </a:solidFill>
              </a:rPr>
              <a:t>) </a:t>
            </a:r>
          </a:p>
          <a:p>
            <a:pPr>
              <a:lnSpc>
                <a:spcPct val="110000"/>
              </a:lnSpc>
            </a:pPr>
            <a:r>
              <a:rPr lang="it-IT" sz="1600" dirty="0">
                <a:solidFill>
                  <a:srgbClr val="FFFFFE"/>
                </a:solidFill>
              </a:rPr>
              <a:t>Subalternità, assoggettamento umanitario (</a:t>
            </a:r>
            <a:r>
              <a:rPr lang="it-IT" sz="1600" dirty="0" err="1">
                <a:solidFill>
                  <a:srgbClr val="FFFFFE"/>
                </a:solidFill>
              </a:rPr>
              <a:t>Harrel</a:t>
            </a:r>
            <a:r>
              <a:rPr lang="it-IT" sz="1600" dirty="0">
                <a:solidFill>
                  <a:srgbClr val="FFFFFE"/>
                </a:solidFill>
              </a:rPr>
              <a:t> Bond, </a:t>
            </a:r>
            <a:r>
              <a:rPr lang="it-IT" sz="1600" dirty="0" err="1">
                <a:solidFill>
                  <a:srgbClr val="FFFFFE"/>
                </a:solidFill>
              </a:rPr>
              <a:t>Fassin</a:t>
            </a:r>
            <a:r>
              <a:rPr lang="it-IT" sz="1600" dirty="0">
                <a:solidFill>
                  <a:srgbClr val="FFFFFE"/>
                </a:solidFill>
              </a:rPr>
              <a:t>) </a:t>
            </a:r>
          </a:p>
          <a:p>
            <a:pPr>
              <a:lnSpc>
                <a:spcPct val="110000"/>
              </a:lnSpc>
            </a:pPr>
            <a:r>
              <a:rPr lang="it-IT" sz="1600" dirty="0">
                <a:solidFill>
                  <a:srgbClr val="FFFFFE"/>
                </a:solidFill>
              </a:rPr>
              <a:t>Costruzione dell’alterità (</a:t>
            </a:r>
            <a:r>
              <a:rPr lang="it-IT" sz="1600" dirty="0" err="1">
                <a:solidFill>
                  <a:srgbClr val="FFFFFE"/>
                </a:solidFill>
              </a:rPr>
              <a:t>A.Ong</a:t>
            </a:r>
            <a:r>
              <a:rPr lang="it-IT" sz="1600" dirty="0">
                <a:solidFill>
                  <a:srgbClr val="FFFFFE"/>
                </a:solidFill>
              </a:rPr>
              <a:t>) </a:t>
            </a:r>
          </a:p>
          <a:p>
            <a:pPr>
              <a:lnSpc>
                <a:spcPct val="110000"/>
              </a:lnSpc>
            </a:pPr>
            <a:r>
              <a:rPr lang="it-IT" sz="1600" dirty="0">
                <a:solidFill>
                  <a:srgbClr val="FFFFFE"/>
                </a:solidFill>
              </a:rPr>
              <a:t>Tattiche e strategie di posizionamento (M. De </a:t>
            </a:r>
            <a:r>
              <a:rPr lang="it-IT" sz="1600" dirty="0" err="1">
                <a:solidFill>
                  <a:srgbClr val="FFFFFE"/>
                </a:solidFill>
              </a:rPr>
              <a:t>Certeau</a:t>
            </a:r>
            <a:r>
              <a:rPr lang="it-IT" sz="1600" dirty="0">
                <a:solidFill>
                  <a:srgbClr val="FFFFFE"/>
                </a:solidFill>
              </a:rPr>
              <a:t>) </a:t>
            </a:r>
          </a:p>
          <a:p>
            <a:pPr>
              <a:lnSpc>
                <a:spcPct val="110000"/>
              </a:lnSpc>
            </a:pPr>
            <a:endParaRPr lang="it-IT" sz="1600" dirty="0">
              <a:solidFill>
                <a:srgbClr val="FFFFF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48376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0220F0CA-8A5D-9546-92CF-828561F14D7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1231" y="0"/>
            <a:ext cx="9119109" cy="4965007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A88C5F31-0859-0E42-882F-16023B14F680}"/>
              </a:ext>
            </a:extLst>
          </p:cNvPr>
          <p:cNvSpPr txBox="1"/>
          <p:nvPr/>
        </p:nvSpPr>
        <p:spPr>
          <a:xfrm>
            <a:off x="2043348" y="5344278"/>
            <a:ext cx="90584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Trieste, 2020 – Piazza della Libertà</a:t>
            </a:r>
          </a:p>
        </p:txBody>
      </p:sp>
    </p:spTree>
    <p:extLst>
      <p:ext uri="{BB962C8B-B14F-4D97-AF65-F5344CB8AC3E}">
        <p14:creationId xmlns:p14="http://schemas.microsoft.com/office/powerpoint/2010/main" val="29339367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0A60F150-374C-7F4C-8716-BAC89A04FEE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0" y="-11430"/>
            <a:ext cx="8991600" cy="5988546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9F5D076B-F2A2-E946-995A-6946A6D4AF40}"/>
              </a:ext>
            </a:extLst>
          </p:cNvPr>
          <p:cNvSpPr/>
          <p:nvPr/>
        </p:nvSpPr>
        <p:spPr>
          <a:xfrm>
            <a:off x="1143000" y="6245185"/>
            <a:ext cx="9220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Trieste, 2020 – Flash mob in support of </a:t>
            </a:r>
            <a:r>
              <a:rPr lang="it-IT" dirty="0" err="1"/>
              <a:t>migrants</a:t>
            </a:r>
            <a:r>
              <a:rPr lang="it-IT" dirty="0"/>
              <a:t>, </a:t>
            </a:r>
            <a:r>
              <a:rPr lang="it-IT" dirty="0" err="1"/>
              <a:t>volunteers</a:t>
            </a:r>
            <a:r>
              <a:rPr lang="it-IT" dirty="0"/>
              <a:t> and open </a:t>
            </a:r>
            <a:r>
              <a:rPr lang="it-IT" dirty="0" err="1"/>
              <a:t>borders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4510508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5B963954-EC6B-4F4B-99B3-8826CAA9C244}"/>
              </a:ext>
            </a:extLst>
          </p:cNvPr>
          <p:cNvSpPr txBox="1"/>
          <p:nvPr/>
        </p:nvSpPr>
        <p:spPr>
          <a:xfrm>
            <a:off x="7293689" y="1077855"/>
            <a:ext cx="4043903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17 aprile 2021 </a:t>
            </a:r>
            <a:r>
              <a:rPr lang="it-IT" dirty="0" err="1"/>
              <a:t>Balkanroute</a:t>
            </a:r>
            <a:r>
              <a:rPr lang="it-IT" dirty="0"/>
              <a:t> </a:t>
            </a:r>
            <a:r>
              <a:rPr lang="it-IT" dirty="0" err="1"/>
              <a:t>Calling</a:t>
            </a:r>
            <a:endParaRPr lang="it-IT" dirty="0"/>
          </a:p>
          <a:p>
            <a:endParaRPr lang="it-IT" dirty="0"/>
          </a:p>
          <a:p>
            <a:r>
              <a:rPr lang="it-IT" sz="2400" dirty="0"/>
              <a:t>Mobilitazione Piazza Libertà </a:t>
            </a:r>
          </a:p>
          <a:p>
            <a:r>
              <a:rPr lang="it-IT" sz="2400" dirty="0"/>
              <a:t>Valico di Confine italo-sloveno </a:t>
            </a:r>
            <a:r>
              <a:rPr lang="it-IT" sz="2400" dirty="0" err="1"/>
              <a:t>Pesek</a:t>
            </a:r>
            <a:endParaRPr lang="it-IT" sz="2400" dirty="0"/>
          </a:p>
          <a:p>
            <a:endParaRPr lang="it-IT" sz="2400" dirty="0"/>
          </a:p>
          <a:p>
            <a:endParaRPr lang="it-IT" sz="2400" dirty="0"/>
          </a:p>
          <a:p>
            <a:r>
              <a:rPr lang="it-IT" sz="2400" dirty="0"/>
              <a:t>"Mettiamo al confine le barbarie non le persone"  </a:t>
            </a:r>
          </a:p>
          <a:p>
            <a:endParaRPr lang="it-IT" sz="2400" dirty="0"/>
          </a:p>
          <a:p>
            <a:r>
              <a:rPr lang="it-IT" sz="2400" b="1" dirty="0"/>
              <a:t>«La solidarietà non è un reato».</a:t>
            </a:r>
          </a:p>
          <a:p>
            <a:r>
              <a:rPr lang="it-IT" sz="2400" dirty="0"/>
              <a:t> 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A706C32A-CC9E-1B47-996F-25F58872FF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652337"/>
            <a:ext cx="6991725" cy="392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0229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7A78BB8E-CB91-494C-8D93-C35AE88B292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7508" y="484632"/>
            <a:ext cx="4263147" cy="3454253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4A211883-CB51-EE4A-A1F9-336DC5E6644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7508" y="4108589"/>
            <a:ext cx="2575740" cy="224187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F6AD32CA-2828-114B-8AA7-3DA7D453569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4901523" y="484631"/>
            <a:ext cx="6811737" cy="5868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2561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910550"/>
            <a:ext cx="9144000" cy="5947450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3404916" y="539174"/>
            <a:ext cx="35102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Campo di </a:t>
            </a:r>
            <a:r>
              <a:rPr lang="it-IT" dirty="0" err="1"/>
              <a:t>Dadaab</a:t>
            </a:r>
            <a:r>
              <a:rPr lang="it-IT" dirty="0"/>
              <a:t> (Kenya)</a:t>
            </a:r>
          </a:p>
        </p:txBody>
      </p:sp>
    </p:spTree>
    <p:extLst>
      <p:ext uri="{BB962C8B-B14F-4D97-AF65-F5344CB8AC3E}">
        <p14:creationId xmlns:p14="http://schemas.microsoft.com/office/powerpoint/2010/main" val="41316199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0ED06F5A-8450-FC47-8486-9851A16C897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58368"/>
            <a:ext cx="6120384" cy="4590288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770D7299-0478-314F-B6E0-B4B0934B513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8086" y="658368"/>
            <a:ext cx="6892450" cy="4590288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C4EC151C-6335-3649-A17D-B70BC5709098}"/>
              </a:ext>
            </a:extLst>
          </p:cNvPr>
          <p:cNvSpPr txBox="1"/>
          <p:nvPr/>
        </p:nvSpPr>
        <p:spPr>
          <a:xfrm>
            <a:off x="160421" y="5364630"/>
            <a:ext cx="1203157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Criminalizzazione</a:t>
            </a:r>
            <a:r>
              <a:rPr lang="it-IT" dirty="0"/>
              <a:t> contro chi presta aiuto anonimo alla </a:t>
            </a:r>
            <a:r>
              <a:rPr lang="it-IT" b="1" dirty="0"/>
              <a:t>mobilità</a:t>
            </a:r>
            <a:r>
              <a:rPr lang="it-IT" dirty="0"/>
              <a:t> dei migranti in </a:t>
            </a:r>
            <a:r>
              <a:rPr lang="it-IT" b="1" dirty="0"/>
              <a:t>transito</a:t>
            </a:r>
            <a:r>
              <a:rPr lang="it-IT" dirty="0"/>
              <a:t>,</a:t>
            </a:r>
          </a:p>
          <a:p>
            <a:r>
              <a:rPr lang="it-IT" dirty="0"/>
              <a:t>«Abbiamo iniziato nel 2018 e ci siamo subito resi conto di essere di fronte a una migrazione diversa da quella a cui eravamo abituati – racconta Franchi –. Non arrivano più solo persone in cerca di lavoro, ma anche</a:t>
            </a:r>
            <a:r>
              <a:rPr lang="it-IT" b="1" dirty="0"/>
              <a:t> in fuga da guerre e condizioni di vita impossibili</a:t>
            </a:r>
            <a:r>
              <a:rPr lang="it-IT" dirty="0"/>
              <a:t>. In molti portano </a:t>
            </a:r>
            <a:r>
              <a:rPr lang="it-IT" b="1" dirty="0"/>
              <a:t>sul corpo i segni delle violenze subite dalle polizie di frontiera».</a:t>
            </a:r>
          </a:p>
          <a:p>
            <a:endParaRPr lang="it-IT" dirty="0"/>
          </a:p>
        </p:txBody>
      </p:sp>
      <p:sp>
        <p:nvSpPr>
          <p:cNvPr id="5" name="Titolo 4">
            <a:extLst>
              <a:ext uri="{FF2B5EF4-FFF2-40B4-BE49-F238E27FC236}">
                <a16:creationId xmlns:a16="http://schemas.microsoft.com/office/drawing/2014/main" id="{98C71F0D-0A49-244D-A018-75A61A2564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1966" y="17923"/>
            <a:ext cx="10536604" cy="1280890"/>
          </a:xfrm>
        </p:spPr>
        <p:txBody>
          <a:bodyPr/>
          <a:lstStyle/>
          <a:p>
            <a:r>
              <a:rPr lang="it-IT" sz="2800" b="1" dirty="0"/>
              <a:t>’</a:t>
            </a:r>
            <a:r>
              <a:rPr lang="it-IT" sz="2800" b="1" dirty="0" err="1"/>
              <a:t>Crimes</a:t>
            </a:r>
            <a:r>
              <a:rPr lang="it-IT" sz="2800" b="1" dirty="0"/>
              <a:t> of </a:t>
            </a:r>
            <a:r>
              <a:rPr lang="it-IT" sz="2800" b="1" dirty="0" err="1"/>
              <a:t>solidarity</a:t>
            </a:r>
            <a:r>
              <a:rPr lang="it-IT" sz="2800" b="1" dirty="0"/>
              <a:t>’</a:t>
            </a:r>
            <a:r>
              <a:rPr lang="it-IT" sz="2800" dirty="0"/>
              <a:t>  (</a:t>
            </a:r>
            <a:r>
              <a:rPr lang="it-IT" sz="2800" dirty="0" err="1"/>
              <a:t>Tazzioli</a:t>
            </a:r>
            <a:r>
              <a:rPr lang="it-IT" sz="2800" dirty="0"/>
              <a:t>, </a:t>
            </a:r>
            <a:r>
              <a:rPr lang="it-IT" sz="2800" dirty="0" err="1"/>
              <a:t>Walters</a:t>
            </a:r>
            <a:r>
              <a:rPr lang="it-IT" sz="2800" dirty="0"/>
              <a:t> 2019) </a:t>
            </a:r>
            <a:br>
              <a:rPr lang="it-IT" dirty="0"/>
            </a:b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469033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138136"/>
            <a:ext cx="9144000" cy="5719864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2266782" y="227651"/>
            <a:ext cx="68287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Giordania, Il Campo profughi </a:t>
            </a:r>
            <a:r>
              <a:rPr lang="it-IT" dirty="0" err="1"/>
              <a:t>Zaatari</a:t>
            </a:r>
            <a:r>
              <a:rPr lang="it-IT" dirty="0"/>
              <a:t> – Siria Libano</a:t>
            </a:r>
          </a:p>
        </p:txBody>
      </p:sp>
    </p:spTree>
    <p:extLst>
      <p:ext uri="{BB962C8B-B14F-4D97-AF65-F5344CB8AC3E}">
        <p14:creationId xmlns:p14="http://schemas.microsoft.com/office/powerpoint/2010/main" val="11120157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305103D0-47A6-0133-F9BD-74F9104EE7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1134261"/>
            <a:ext cx="4368602" cy="1956841"/>
          </a:xfrm>
        </p:spPr>
        <p:txBody>
          <a:bodyPr anchor="b">
            <a:normAutofit/>
          </a:bodyPr>
          <a:lstStyle/>
          <a:p>
            <a:r>
              <a:rPr lang="it-IT" sz="3800" dirty="0" err="1">
                <a:latin typeface="Abadi MT Condensed Light" panose="020B0306030101010103" pitchFamily="34" charset="77"/>
              </a:rPr>
              <a:t>Refugees</a:t>
            </a:r>
            <a:r>
              <a:rPr lang="it-IT" sz="3800" dirty="0">
                <a:latin typeface="Abadi MT Condensed Light" panose="020B0306030101010103" pitchFamily="34" charset="77"/>
              </a:rPr>
              <a:t>, </a:t>
            </a:r>
            <a:r>
              <a:rPr lang="it-IT" sz="3800" dirty="0" err="1">
                <a:latin typeface="Abadi MT Condensed Light" panose="020B0306030101010103" pitchFamily="34" charset="77"/>
              </a:rPr>
              <a:t>displaced</a:t>
            </a:r>
            <a:r>
              <a:rPr lang="it-IT" sz="3800" dirty="0">
                <a:latin typeface="Abadi MT Condensed Light" panose="020B0306030101010103" pitchFamily="34" charset="77"/>
              </a:rPr>
              <a:t> &amp; </a:t>
            </a:r>
            <a:r>
              <a:rPr lang="it-IT" sz="3800" dirty="0" err="1">
                <a:latin typeface="Abadi MT Condensed Light" panose="020B0306030101010103" pitchFamily="34" charset="77"/>
              </a:rPr>
              <a:t>stateless</a:t>
            </a:r>
            <a:r>
              <a:rPr lang="it-IT" sz="3800" dirty="0">
                <a:latin typeface="Abadi MT Condensed Light" panose="020B0306030101010103" pitchFamily="34" charset="77"/>
              </a:rPr>
              <a:t>: </a:t>
            </a:r>
            <a:r>
              <a:rPr lang="it-IT" sz="3800" dirty="0" err="1">
                <a:latin typeface="Abadi MT Condensed Light" panose="020B0306030101010103" pitchFamily="34" charset="77"/>
              </a:rPr>
              <a:t>kw</a:t>
            </a:r>
            <a:br>
              <a:rPr lang="it-IT" sz="3800" dirty="0">
                <a:latin typeface="Abadi MT Condensed Light" panose="020B0306030101010103" pitchFamily="34" charset="77"/>
              </a:rPr>
            </a:br>
            <a:endParaRPr lang="it-IT" sz="3800" dirty="0">
              <a:latin typeface="Abadi MT Condensed Light" panose="020B0306030101010103" pitchFamily="34" charset="77"/>
            </a:endParaRPr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7B237C6C-0772-9105-5CDB-62EB8B304B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it-IT" sz="2200" dirty="0">
                <a:latin typeface="Abadi MT Condensed Light" panose="020B0306030101010103" pitchFamily="34" charset="77"/>
              </a:rPr>
              <a:t>IDP – </a:t>
            </a:r>
            <a:r>
              <a:rPr lang="it-IT" sz="2200" dirty="0" err="1">
                <a:latin typeface="Abadi MT Condensed Light" panose="020B0306030101010103" pitchFamily="34" charset="77"/>
              </a:rPr>
              <a:t>Internal</a:t>
            </a:r>
            <a:r>
              <a:rPr lang="it-IT" sz="2200" dirty="0">
                <a:latin typeface="Abadi MT Condensed Light" panose="020B0306030101010103" pitchFamily="34" charset="77"/>
              </a:rPr>
              <a:t> </a:t>
            </a:r>
            <a:r>
              <a:rPr lang="it-IT" sz="2200" dirty="0" err="1">
                <a:latin typeface="Abadi MT Condensed Light" panose="020B0306030101010103" pitchFamily="34" charset="77"/>
              </a:rPr>
              <a:t>Displaced</a:t>
            </a:r>
            <a:r>
              <a:rPr lang="it-IT" sz="2200" dirty="0">
                <a:latin typeface="Abadi MT Condensed Light" panose="020B0306030101010103" pitchFamily="34" charset="77"/>
              </a:rPr>
              <a:t> People</a:t>
            </a:r>
          </a:p>
          <a:p>
            <a:r>
              <a:rPr lang="it-IT" sz="2200" dirty="0" err="1">
                <a:latin typeface="Abadi MT Condensed Light" panose="020B0306030101010103" pitchFamily="34" charset="77"/>
              </a:rPr>
              <a:t>Asylum</a:t>
            </a:r>
            <a:r>
              <a:rPr lang="it-IT" sz="2200" dirty="0">
                <a:latin typeface="Abadi MT Condensed Light" panose="020B0306030101010103" pitchFamily="34" charset="77"/>
              </a:rPr>
              <a:t> seekers</a:t>
            </a:r>
          </a:p>
          <a:p>
            <a:r>
              <a:rPr lang="it-IT" sz="2200" dirty="0" err="1">
                <a:latin typeface="Abadi MT Condensed Light" panose="020B0306030101010103" pitchFamily="34" charset="77"/>
              </a:rPr>
              <a:t>Forced</a:t>
            </a:r>
            <a:r>
              <a:rPr lang="it-IT" sz="2200" dirty="0">
                <a:latin typeface="Abadi MT Condensed Light" panose="020B0306030101010103" pitchFamily="34" charset="77"/>
              </a:rPr>
              <a:t> </a:t>
            </a:r>
            <a:r>
              <a:rPr lang="it-IT" sz="2200" dirty="0" err="1">
                <a:latin typeface="Abadi MT Condensed Light" panose="020B0306030101010103" pitchFamily="34" charset="77"/>
              </a:rPr>
              <a:t>migration</a:t>
            </a:r>
            <a:r>
              <a:rPr lang="it-IT" sz="2200" dirty="0">
                <a:latin typeface="Abadi MT Condensed Light" panose="020B0306030101010103" pitchFamily="34" charset="77"/>
              </a:rPr>
              <a:t> </a:t>
            </a:r>
          </a:p>
          <a:p>
            <a:r>
              <a:rPr lang="it-IT" sz="2200" dirty="0">
                <a:latin typeface="Abadi MT Condensed Light" panose="020B0306030101010103" pitchFamily="34" charset="77"/>
              </a:rPr>
              <a:t>Not </a:t>
            </a:r>
            <a:r>
              <a:rPr lang="it-IT" sz="2200" dirty="0" err="1">
                <a:latin typeface="Abadi MT Condensed Light" panose="020B0306030101010103" pitchFamily="34" charset="77"/>
              </a:rPr>
              <a:t>accompanied</a:t>
            </a:r>
            <a:r>
              <a:rPr lang="it-IT" sz="2200" dirty="0">
                <a:latin typeface="Abadi MT Condensed Light" panose="020B0306030101010103" pitchFamily="34" charset="77"/>
              </a:rPr>
              <a:t> </a:t>
            </a:r>
            <a:r>
              <a:rPr lang="it-IT" sz="2200" dirty="0" err="1">
                <a:latin typeface="Abadi MT Condensed Light" panose="020B0306030101010103" pitchFamily="34" charset="77"/>
              </a:rPr>
              <a:t>children</a:t>
            </a:r>
            <a:endParaRPr lang="it-IT" sz="2200" dirty="0">
              <a:latin typeface="Abadi MT Condensed Light" panose="020B0306030101010103" pitchFamily="34" charset="77"/>
            </a:endParaRPr>
          </a:p>
          <a:p>
            <a:r>
              <a:rPr lang="it-IT" sz="2200" dirty="0">
                <a:latin typeface="Abadi MT Condensed Light" panose="020B0306030101010103" pitchFamily="34" charset="77"/>
              </a:rPr>
              <a:t>Approccio umanitario</a:t>
            </a:r>
          </a:p>
          <a:p>
            <a:pPr marL="0" indent="0">
              <a:buNone/>
            </a:pPr>
            <a:endParaRPr lang="it-IT" sz="2200" dirty="0">
              <a:latin typeface="Abadi MT Condensed Light" panose="020B0306030101010103" pitchFamily="34" charset="77"/>
            </a:endParaRPr>
          </a:p>
          <a:p>
            <a:pPr marL="0" indent="0">
              <a:buNone/>
            </a:pPr>
            <a:endParaRPr lang="it-IT" sz="2200" dirty="0">
              <a:latin typeface="Abadi MT Condensed Light" panose="020B0306030101010103" pitchFamily="34" charset="77"/>
            </a:endParaRPr>
          </a:p>
        </p:txBody>
      </p:sp>
      <p:pic>
        <p:nvPicPr>
          <p:cNvPr id="19" name="Picture 18" descr="World map formed by people united">
            <a:extLst>
              <a:ext uri="{FF2B5EF4-FFF2-40B4-BE49-F238E27FC236}">
                <a16:creationId xmlns:a16="http://schemas.microsoft.com/office/drawing/2014/main" id="{A3BF4915-B4E7-72AE-2CF5-478E0D313F5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7224017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D6316D12-D91D-F124-795A-244BD780E9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1" y="0"/>
            <a:ext cx="4876800" cy="1938076"/>
          </a:xfrm>
        </p:spPr>
        <p:txBody>
          <a:bodyPr>
            <a:normAutofit fontScale="90000"/>
          </a:bodyPr>
          <a:lstStyle/>
          <a:p>
            <a:br>
              <a:rPr lang="en-US" sz="3600" i="1" dirty="0">
                <a:latin typeface="Abadi MT Condensed Light" panose="020B0306030101010103" pitchFamily="34" charset="77"/>
                <a:ea typeface="Calibri" panose="020F0502020204030204" pitchFamily="34" charset="0"/>
                <a:cs typeface="Abadi" panose="020F0502020204030204" pitchFamily="34" charset="0"/>
              </a:rPr>
            </a:br>
            <a:r>
              <a:rPr lang="en-US" sz="3100" dirty="0">
                <a:latin typeface="Abadi MT Condensed Light" panose="020B0306030101010103" pitchFamily="34" charset="77"/>
                <a:ea typeface="Calibri" panose="020F0502020204030204" pitchFamily="34" charset="0"/>
                <a:cs typeface="Abadi" panose="020F0502020204030204" pitchFamily="34" charset="0"/>
              </a:rPr>
              <a:t>The convention relating to </a:t>
            </a:r>
            <a:br>
              <a:rPr lang="en-US" sz="3100" dirty="0">
                <a:latin typeface="Abadi MT Condensed Light" panose="020B0306030101010103" pitchFamily="34" charset="77"/>
                <a:ea typeface="Calibri" panose="020F0502020204030204" pitchFamily="34" charset="0"/>
                <a:cs typeface="Abadi" panose="020F0502020204030204" pitchFamily="34" charset="0"/>
              </a:rPr>
            </a:br>
            <a:r>
              <a:rPr lang="en-US" sz="3100" dirty="0">
                <a:latin typeface="Abadi MT Condensed Light" panose="020B0306030101010103" pitchFamily="34" charset="77"/>
                <a:ea typeface="Calibri" panose="020F0502020204030204" pitchFamily="34" charset="0"/>
                <a:cs typeface="Abadi" panose="020F0502020204030204" pitchFamily="34" charset="0"/>
              </a:rPr>
              <a:t>the Status of Refugees, </a:t>
            </a:r>
            <a:br>
              <a:rPr lang="en-US" sz="3100" dirty="0">
                <a:latin typeface="Abadi MT Condensed Light" panose="020B0306030101010103" pitchFamily="34" charset="77"/>
                <a:ea typeface="Calibri" panose="020F0502020204030204" pitchFamily="34" charset="0"/>
                <a:cs typeface="Abadi" panose="020F0502020204030204" pitchFamily="34" charset="0"/>
              </a:rPr>
            </a:br>
            <a:r>
              <a:rPr lang="it-IT" sz="3100" dirty="0">
                <a:latin typeface="Abadi MT Condensed Light" panose="020B0306030101010103" pitchFamily="34" charset="77"/>
                <a:cs typeface="Abadi" panose="020F0502020204030204" pitchFamily="34" charset="0"/>
              </a:rPr>
              <a:t>United Nations High </a:t>
            </a:r>
            <a:r>
              <a:rPr lang="it-IT" sz="3100" dirty="0" err="1">
                <a:latin typeface="Abadi MT Condensed Light" panose="020B0306030101010103" pitchFamily="34" charset="77"/>
                <a:cs typeface="Abadi" panose="020F0502020204030204" pitchFamily="34" charset="0"/>
              </a:rPr>
              <a:t>Commissioner</a:t>
            </a:r>
            <a:r>
              <a:rPr lang="it-IT" sz="3100" dirty="0">
                <a:latin typeface="Abadi MT Condensed Light" panose="020B0306030101010103" pitchFamily="34" charset="77"/>
                <a:cs typeface="Abadi" panose="020F0502020204030204" pitchFamily="34" charset="0"/>
              </a:rPr>
              <a:t> for </a:t>
            </a:r>
            <a:r>
              <a:rPr lang="it-IT" sz="3100" dirty="0" err="1">
                <a:latin typeface="Abadi MT Condensed Light" panose="020B0306030101010103" pitchFamily="34" charset="77"/>
                <a:cs typeface="Abadi" panose="020F0502020204030204" pitchFamily="34" charset="0"/>
              </a:rPr>
              <a:t>Refugees</a:t>
            </a:r>
            <a:r>
              <a:rPr lang="it-IT" sz="3100" dirty="0">
                <a:latin typeface="Abadi MT Condensed Light" panose="020B0306030101010103" pitchFamily="34" charset="77"/>
                <a:cs typeface="Abadi" panose="020F0502020204030204" pitchFamily="34" charset="0"/>
              </a:rPr>
              <a:t>, Geneve 1951</a:t>
            </a:r>
            <a:br>
              <a:rPr lang="en-US" sz="1800" dirty="0">
                <a:latin typeface="Abadi" panose="020F0502020204030204" pitchFamily="34" charset="0"/>
                <a:ea typeface="Calibri" panose="020F0502020204030204" pitchFamily="34" charset="0"/>
                <a:cs typeface="Abadi" panose="020F0502020204030204" pitchFamily="34" charset="0"/>
              </a:rPr>
            </a:br>
            <a:endParaRPr lang="it-IT" sz="1800" dirty="0">
              <a:latin typeface="Abadi" panose="020F0502020204030204" pitchFamily="34" charset="0"/>
              <a:cs typeface="Abadi" panose="020F0502020204030204" pitchFamily="34" charset="0"/>
            </a:endParaRPr>
          </a:p>
        </p:txBody>
      </p:sp>
      <p:pic>
        <p:nvPicPr>
          <p:cNvPr id="2056" name="Picture 8" descr="Migrazioni - le grandi stragi del Mediterraneo, ma non solo: migrazioni per  guerre, fame, catastrofi umanitarie e cambiamenti climatici  [approfondimento]">
            <a:extLst>
              <a:ext uri="{FF2B5EF4-FFF2-40B4-BE49-F238E27FC236}">
                <a16:creationId xmlns:a16="http://schemas.microsoft.com/office/drawing/2014/main" id="{CA322934-7125-27C1-90D9-56D8E3D656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 bwMode="auto">
          <a:xfrm>
            <a:off x="4904316" y="-4"/>
            <a:ext cx="7287684" cy="3694372"/>
          </a:xfrm>
          <a:custGeom>
            <a:avLst/>
            <a:gdLst/>
            <a:ahLst/>
            <a:cxnLst/>
            <a:rect l="l" t="t" r="r" b="b"/>
            <a:pathLst>
              <a:path w="7287684" h="3694372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La crisi dei rifugiati in Europa: come sta rispondendo la Chiesa?">
            <a:extLst>
              <a:ext uri="{FF2B5EF4-FFF2-40B4-BE49-F238E27FC236}">
                <a16:creationId xmlns:a16="http://schemas.microsoft.com/office/drawing/2014/main" id="{5EF2D9D7-DC09-D530-4F7B-5AD1A3C7B7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26728" y="3802961"/>
            <a:ext cx="7472381" cy="3055043"/>
          </a:xfrm>
          <a:custGeom>
            <a:avLst/>
            <a:gdLst/>
            <a:ahLst/>
            <a:cxnLst/>
            <a:rect l="l" t="t" r="r" b="b"/>
            <a:pathLst>
              <a:path w="7472381" h="3055043">
                <a:moveTo>
                  <a:pt x="638975" y="0"/>
                </a:moveTo>
                <a:lnTo>
                  <a:pt x="7472381" y="0"/>
                </a:lnTo>
                <a:lnTo>
                  <a:pt x="7472381" y="2579984"/>
                </a:lnTo>
                <a:lnTo>
                  <a:pt x="7472381" y="3055043"/>
                </a:lnTo>
                <a:lnTo>
                  <a:pt x="6992676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052" name="Segnaposto contenuto 2">
            <a:extLst>
              <a:ext uri="{FF2B5EF4-FFF2-40B4-BE49-F238E27FC236}">
                <a16:creationId xmlns:a16="http://schemas.microsoft.com/office/drawing/2014/main" id="{A62EB573-645E-A34B-98A1-7E150C9BE39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12042" y="2429696"/>
          <a:ext cx="3885479" cy="41235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7252941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67265" y="1240077"/>
            <a:ext cx="4263081" cy="4584527"/>
          </a:xfrm>
        </p:spPr>
        <p:txBody>
          <a:bodyPr>
            <a:normAutofit/>
          </a:bodyPr>
          <a:lstStyle/>
          <a:p>
            <a:r>
              <a:rPr lang="it-IT" dirty="0" err="1">
                <a:solidFill>
                  <a:schemeClr val="accent1"/>
                </a:solidFill>
              </a:rPr>
              <a:t>Refugees</a:t>
            </a:r>
            <a:r>
              <a:rPr lang="it-IT" dirty="0">
                <a:solidFill>
                  <a:schemeClr val="accent1"/>
                </a:solidFill>
              </a:rPr>
              <a:t> Studies: </a:t>
            </a:r>
            <a:br>
              <a:rPr lang="it-IT" dirty="0">
                <a:solidFill>
                  <a:schemeClr val="accent1"/>
                </a:solidFill>
              </a:rPr>
            </a:br>
            <a:br>
              <a:rPr lang="it-IT" dirty="0">
                <a:solidFill>
                  <a:schemeClr val="accent1"/>
                </a:solidFill>
              </a:rPr>
            </a:br>
            <a:r>
              <a:rPr lang="it-IT" dirty="0">
                <a:solidFill>
                  <a:schemeClr val="accent1"/>
                </a:solidFill>
              </a:rPr>
              <a:t>care, cure, control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053194" y="1037968"/>
            <a:ext cx="6339736" cy="5118575"/>
          </a:xfrm>
        </p:spPr>
        <p:txBody>
          <a:bodyPr anchor="t">
            <a:normAutofit/>
          </a:bodyPr>
          <a:lstStyle/>
          <a:p>
            <a:pPr>
              <a:lnSpc>
                <a:spcPct val="110000"/>
              </a:lnSpc>
            </a:pP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Confinamento spaziale prolungato e segregazione spaziale</a:t>
            </a:r>
          </a:p>
          <a:p>
            <a:pPr>
              <a:lnSpc>
                <a:spcPct val="110000"/>
              </a:lnSpc>
            </a:pP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De-soggettivazione tramite prassi assistenziale</a:t>
            </a:r>
          </a:p>
          <a:p>
            <a:pPr>
              <a:lnSpc>
                <a:spcPct val="110000"/>
              </a:lnSpc>
            </a:pP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Costruzione sociale del rifugiato, assoggettamento (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. Butler)</a:t>
            </a:r>
          </a:p>
          <a:p>
            <a:pPr>
              <a:lnSpc>
                <a:spcPct val="110000"/>
              </a:lnSpc>
            </a:pP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Disempowerment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: dipendenza, infantilizzazione, medicalizzazione, nuda vita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zoe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/bios (Agamben)</a:t>
            </a:r>
          </a:p>
          <a:p>
            <a:pPr>
              <a:lnSpc>
                <a:spcPct val="110000"/>
              </a:lnSpc>
            </a:pP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CPT*, CIE* (identificazione, espulsione) / CPT (permanenza temporanea/ CARA (accoglienza richiedenti asilo) CPSA (primo soccorso, accoglienza straordinaria) SPRAR ➡️ SIPROIMI (sistema protezione rifugiati richiedenti asilo + MSNA) SAI (Sistema Accoglienza Inclusione, ANCI + Min Interno) CPR* (permanenza e rimpatrio)</a:t>
            </a:r>
          </a:p>
          <a:p>
            <a:pPr>
              <a:lnSpc>
                <a:spcPct val="110000"/>
              </a:lnSpc>
            </a:pP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Campo come dispositivo di potere</a:t>
            </a:r>
          </a:p>
        </p:txBody>
      </p:sp>
    </p:spTree>
    <p:extLst>
      <p:ext uri="{BB962C8B-B14F-4D97-AF65-F5344CB8AC3E}">
        <p14:creationId xmlns:p14="http://schemas.microsoft.com/office/powerpoint/2010/main" val="1197116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36013E42-3FB9-BC41-9DA8-8060D4C7483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6758" y="983673"/>
            <a:ext cx="9350704" cy="4613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3619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Migrazioni di transito</a:t>
            </a:r>
          </a:p>
        </p:txBody>
      </p:sp>
      <p:graphicFrame>
        <p:nvGraphicFramePr>
          <p:cNvPr id="6" name="Segnaposto contenuto 2">
            <a:extLst>
              <a:ext uri="{FF2B5EF4-FFF2-40B4-BE49-F238E27FC236}">
                <a16:creationId xmlns:a16="http://schemas.microsoft.com/office/drawing/2014/main" id="{07CE8DDA-FF5F-6AC1-D3AD-5464CA23BC0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022475" y="2471356"/>
          <a:ext cx="7556313" cy="4144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487739" y="1451794"/>
            <a:ext cx="7558960" cy="774700"/>
          </a:xfrm>
        </p:spPr>
        <p:txBody>
          <a:bodyPr/>
          <a:lstStyle/>
          <a:p>
            <a:r>
              <a:rPr lang="it-IT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Limiti della triade origine/transito/approdo</a:t>
            </a:r>
          </a:p>
        </p:txBody>
      </p:sp>
    </p:spTree>
    <p:extLst>
      <p:ext uri="{BB962C8B-B14F-4D97-AF65-F5344CB8AC3E}">
        <p14:creationId xmlns:p14="http://schemas.microsoft.com/office/powerpoint/2010/main" val="2569368331"/>
      </p:ext>
    </p:extLst>
  </p:cSld>
  <p:clrMapOvr>
    <a:masterClrMapping/>
  </p:clrMapOvr>
</p:sld>
</file>

<file path=ppt/theme/theme1.xml><?xml version="1.0" encoding="utf-8"?>
<a:theme xmlns:a="http://schemas.openxmlformats.org/drawingml/2006/main" name="Raccolta">
  <a:themeElements>
    <a:clrScheme name="Raccolta">
      <a:dk1>
        <a:sysClr val="windowText" lastClr="000000"/>
      </a:dk1>
      <a:lt1>
        <a:sysClr val="window" lastClr="FFFFFF"/>
      </a:lt1>
      <a:dk2>
        <a:srgbClr val="454545"/>
      </a:dk2>
      <a:lt2>
        <a:srgbClr val="DCDCE0"/>
      </a:lt2>
      <a:accent1>
        <a:srgbClr val="415588"/>
      </a:accent1>
      <a:accent2>
        <a:srgbClr val="4294B6"/>
      </a:accent2>
      <a:accent3>
        <a:srgbClr val="087D7C"/>
      </a:accent3>
      <a:accent4>
        <a:srgbClr val="2CB663"/>
      </a:accent4>
      <a:accent5>
        <a:srgbClr val="DF8822"/>
      </a:accent5>
      <a:accent6>
        <a:srgbClr val="BC410A"/>
      </a:accent6>
      <a:hlink>
        <a:srgbClr val="5977C4"/>
      </a:hlink>
      <a:folHlink>
        <a:srgbClr val="A1A9BF"/>
      </a:folHlink>
    </a:clrScheme>
    <a:fontScheme name="Raccolta">
      <a:majorFont>
        <a:latin typeface="Century Gothic" panose="020B0502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accolta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  <a:lumMod val="108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E050AC27-895F-4B90-991D-A6818FC89AB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383</TotalTime>
  <Words>1001</Words>
  <Application>Microsoft Macintosh PowerPoint</Application>
  <PresentationFormat>Widescreen</PresentationFormat>
  <Paragraphs>134</Paragraphs>
  <Slides>30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30</vt:i4>
      </vt:variant>
    </vt:vector>
  </HeadingPairs>
  <TitlesOfParts>
    <vt:vector size="38" baseType="lpstr">
      <vt:lpstr>ＭＳ Ｐゴシック</vt:lpstr>
      <vt:lpstr>Abadi</vt:lpstr>
      <vt:lpstr>Abadi MT Condensed Light</vt:lpstr>
      <vt:lpstr>Arial</vt:lpstr>
      <vt:lpstr>Century Gothic</vt:lpstr>
      <vt:lpstr>Verdana</vt:lpstr>
      <vt:lpstr>Wingdings</vt:lpstr>
      <vt:lpstr>Raccolta</vt:lpstr>
      <vt:lpstr>  </vt:lpstr>
      <vt:lpstr>Presentazione standard di PowerPoint</vt:lpstr>
      <vt:lpstr>Presentazione standard di PowerPoint</vt:lpstr>
      <vt:lpstr>Presentazione standard di PowerPoint</vt:lpstr>
      <vt:lpstr>Refugees, displaced &amp; stateless: kw </vt:lpstr>
      <vt:lpstr> The convention relating to  the Status of Refugees,  United Nations High Commissioner for Refugees, Geneve 1951 </vt:lpstr>
      <vt:lpstr>Refugees Studies:   care, cure, control</vt:lpstr>
      <vt:lpstr>Presentazione standard di PowerPoint</vt:lpstr>
      <vt:lpstr>Migrazioni di transito</vt:lpstr>
      <vt:lpstr>         </vt:lpstr>
      <vt:lpstr>Ricerca sul confine Italia-Slovenia </vt:lpstr>
      <vt:lpstr>Accoglienza Richiedenti Asilo Sito Gov. Guida RA IT</vt:lpstr>
      <vt:lpstr>Presentazione standard di PowerPoint</vt:lpstr>
      <vt:lpstr>Presentazione standard di PowerPoint</vt:lpstr>
      <vt:lpstr>Richiedenti asilo alla frontiera Nord-orientale</vt:lpstr>
      <vt:lpstr>Categorie  giuridiche  Status  </vt:lpstr>
      <vt:lpstr>Presentazione standard di PowerPoint</vt:lpstr>
      <vt:lpstr>OR ALIVE</vt:lpstr>
      <vt:lpstr>FORCED IM_MOBILITIES</vt:lpstr>
      <vt:lpstr>Push backs   Accordo bilaterale Italia-Slovenia (1996) 9.950 persone riammesse dalla Slovenia in Croazia  di cui 1.116 respinte dall’Italia (Pravno-informacijski center nevladnih organizacij, PIC, di Lubiana – Dossier RiVolti ai Balcani)</vt:lpstr>
      <vt:lpstr>Presentazione standard di PowerPoint</vt:lpstr>
      <vt:lpstr>Border Area</vt:lpstr>
      <vt:lpstr>Silos &amp; jungle   accampamenti informali temporanei</vt:lpstr>
      <vt:lpstr>  2019: Decreto Sicurezza &amp;  politiche di respingimento</vt:lpstr>
      <vt:lpstr>Confine come area liminale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’Crimes of solidarity’  (Tazzioli, Walters 2019)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Ricerca sul confine Italia-Slovenia </dc:title>
  <dc:creator>ALTIN ROBERTA</dc:creator>
  <cp:lastModifiedBy>ALTIN ROBERTA</cp:lastModifiedBy>
  <cp:revision>29</cp:revision>
  <dcterms:created xsi:type="dcterms:W3CDTF">2022-11-16T16:32:28Z</dcterms:created>
  <dcterms:modified xsi:type="dcterms:W3CDTF">2025-04-02T10:21:50Z</dcterms:modified>
</cp:coreProperties>
</file>