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8" r:id="rId1"/>
  </p:sldMasterIdLst>
  <p:notesMasterIdLst>
    <p:notesMasterId r:id="rId51"/>
  </p:notesMasterIdLst>
  <p:sldIdLst>
    <p:sldId id="469" r:id="rId2"/>
    <p:sldId id="470" r:id="rId3"/>
    <p:sldId id="407" r:id="rId4"/>
    <p:sldId id="405" r:id="rId5"/>
    <p:sldId id="345" r:id="rId6"/>
    <p:sldId id="409" r:id="rId7"/>
    <p:sldId id="403" r:id="rId8"/>
    <p:sldId id="408" r:id="rId9"/>
    <p:sldId id="291" r:id="rId10"/>
    <p:sldId id="331" r:id="rId11"/>
    <p:sldId id="295" r:id="rId12"/>
    <p:sldId id="418" r:id="rId13"/>
    <p:sldId id="416" r:id="rId14"/>
    <p:sldId id="302" r:id="rId15"/>
    <p:sldId id="420" r:id="rId16"/>
    <p:sldId id="272" r:id="rId17"/>
    <p:sldId id="549" r:id="rId18"/>
    <p:sldId id="325" r:id="rId19"/>
    <p:sldId id="339" r:id="rId20"/>
    <p:sldId id="376" r:id="rId21"/>
    <p:sldId id="378" r:id="rId22"/>
    <p:sldId id="317" r:id="rId23"/>
    <p:sldId id="520" r:id="rId24"/>
    <p:sldId id="501" r:id="rId25"/>
    <p:sldId id="541" r:id="rId26"/>
    <p:sldId id="482" r:id="rId27"/>
    <p:sldId id="417" r:id="rId28"/>
    <p:sldId id="481" r:id="rId29"/>
    <p:sldId id="508" r:id="rId30"/>
    <p:sldId id="542" r:id="rId31"/>
    <p:sldId id="544" r:id="rId32"/>
    <p:sldId id="545" r:id="rId33"/>
    <p:sldId id="512" r:id="rId34"/>
    <p:sldId id="550" r:id="rId35"/>
    <p:sldId id="483" r:id="rId36"/>
    <p:sldId id="515" r:id="rId37"/>
    <p:sldId id="516" r:id="rId38"/>
    <p:sldId id="518" r:id="rId39"/>
    <p:sldId id="519" r:id="rId40"/>
    <p:sldId id="522" r:id="rId41"/>
    <p:sldId id="521" r:id="rId42"/>
    <p:sldId id="517" r:id="rId43"/>
    <p:sldId id="543" r:id="rId44"/>
    <p:sldId id="548" r:id="rId45"/>
    <p:sldId id="505" r:id="rId46"/>
    <p:sldId id="526" r:id="rId47"/>
    <p:sldId id="506" r:id="rId48"/>
    <p:sldId id="402" r:id="rId49"/>
    <p:sldId id="375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/>
    <p:restoredTop sz="95288"/>
  </p:normalViewPr>
  <p:slideViewPr>
    <p:cSldViewPr snapToGrid="0" snapToObjects="1">
      <p:cViewPr varScale="1">
        <p:scale>
          <a:sx n="128" d="100"/>
          <a:sy n="128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449C56-6F29-408B-8F77-ED34A6F50B3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0872263-E48C-46FE-9353-A7CA55901D77}">
      <dgm:prSet/>
      <dgm:spPr/>
      <dgm:t>
        <a:bodyPr/>
        <a:lstStyle/>
        <a:p>
          <a:r>
            <a:rPr lang="en-US"/>
            <a:t>Constante sovrafollamento</a:t>
          </a:r>
        </a:p>
      </dgm:t>
    </dgm:pt>
    <dgm:pt modelId="{4DCB7DA1-6E39-412C-81B8-36ACD53FEFFC}" type="parTrans" cxnId="{5DC5612A-ADBD-40A6-B958-17FB381BBA0B}">
      <dgm:prSet/>
      <dgm:spPr/>
      <dgm:t>
        <a:bodyPr/>
        <a:lstStyle/>
        <a:p>
          <a:endParaRPr lang="en-US"/>
        </a:p>
      </dgm:t>
    </dgm:pt>
    <dgm:pt modelId="{83F1CB9C-4B41-41B1-B77B-78EC5B84B136}" type="sibTrans" cxnId="{5DC5612A-ADBD-40A6-B958-17FB381BBA0B}">
      <dgm:prSet/>
      <dgm:spPr/>
      <dgm:t>
        <a:bodyPr/>
        <a:lstStyle/>
        <a:p>
          <a:endParaRPr lang="en-US"/>
        </a:p>
      </dgm:t>
    </dgm:pt>
    <dgm:pt modelId="{B68E8AFA-2913-490B-BC60-A186C2CE280F}">
      <dgm:prSet/>
      <dgm:spPr/>
      <dgm:t>
        <a:bodyPr/>
        <a:lstStyle/>
        <a:p>
          <a:r>
            <a:rPr lang="en-US"/>
            <a:t>Controllo della mobilità</a:t>
          </a:r>
        </a:p>
      </dgm:t>
    </dgm:pt>
    <dgm:pt modelId="{DB662CE8-FF73-4655-ABFB-164AB8E1A74B}" type="parTrans" cxnId="{1B2A3737-886F-4C9D-BC5F-645376BC57C2}">
      <dgm:prSet/>
      <dgm:spPr/>
      <dgm:t>
        <a:bodyPr/>
        <a:lstStyle/>
        <a:p>
          <a:endParaRPr lang="en-US"/>
        </a:p>
      </dgm:t>
    </dgm:pt>
    <dgm:pt modelId="{EE0CE362-8E18-41B9-9CEF-A2B74FD67304}" type="sibTrans" cxnId="{1B2A3737-886F-4C9D-BC5F-645376BC57C2}">
      <dgm:prSet/>
      <dgm:spPr/>
      <dgm:t>
        <a:bodyPr/>
        <a:lstStyle/>
        <a:p>
          <a:endParaRPr lang="en-US"/>
        </a:p>
      </dgm:t>
    </dgm:pt>
    <dgm:pt modelId="{C070EBAA-AA62-4582-9ADD-FA227535A37A}">
      <dgm:prSet/>
      <dgm:spPr/>
      <dgm:t>
        <a:bodyPr/>
        <a:lstStyle/>
        <a:p>
          <a:r>
            <a:rPr lang="en-US"/>
            <a:t>Setting isolato e confinato ai margini</a:t>
          </a:r>
        </a:p>
      </dgm:t>
    </dgm:pt>
    <dgm:pt modelId="{DFF8AB3B-423F-44FB-9CC0-A84C2163E115}" type="parTrans" cxnId="{AE47521B-C715-458E-9034-90944CBB9082}">
      <dgm:prSet/>
      <dgm:spPr/>
      <dgm:t>
        <a:bodyPr/>
        <a:lstStyle/>
        <a:p>
          <a:endParaRPr lang="en-US"/>
        </a:p>
      </dgm:t>
    </dgm:pt>
    <dgm:pt modelId="{5D18CA0C-6E5A-44C4-B462-6EC3C923EC90}" type="sibTrans" cxnId="{AE47521B-C715-458E-9034-90944CBB9082}">
      <dgm:prSet/>
      <dgm:spPr/>
      <dgm:t>
        <a:bodyPr/>
        <a:lstStyle/>
        <a:p>
          <a:endParaRPr lang="en-US"/>
        </a:p>
      </dgm:t>
    </dgm:pt>
    <dgm:pt modelId="{861D5707-52A7-404C-90A6-9D4B72E28FD2}">
      <dgm:prSet/>
      <dgm:spPr/>
      <dgm:t>
        <a:bodyPr/>
        <a:lstStyle/>
        <a:p>
          <a:r>
            <a:rPr lang="en-US"/>
            <a:t>Regime semi- detentivo</a:t>
          </a:r>
        </a:p>
      </dgm:t>
    </dgm:pt>
    <dgm:pt modelId="{940BA388-FECF-4B6C-B8B1-AC7FD9992BF5}" type="parTrans" cxnId="{4CDE0CEB-8FBD-4603-8520-C19E102B0482}">
      <dgm:prSet/>
      <dgm:spPr/>
      <dgm:t>
        <a:bodyPr/>
        <a:lstStyle/>
        <a:p>
          <a:endParaRPr lang="en-US"/>
        </a:p>
      </dgm:t>
    </dgm:pt>
    <dgm:pt modelId="{E69FA565-71BD-4B4B-B340-F6E008E6A154}" type="sibTrans" cxnId="{4CDE0CEB-8FBD-4603-8520-C19E102B0482}">
      <dgm:prSet/>
      <dgm:spPr/>
      <dgm:t>
        <a:bodyPr/>
        <a:lstStyle/>
        <a:p>
          <a:endParaRPr lang="en-US"/>
        </a:p>
      </dgm:t>
    </dgm:pt>
    <dgm:pt modelId="{8609A32F-9E07-1544-82FD-7CE2E5DF9DE1}" type="pres">
      <dgm:prSet presAssocID="{4A449C56-6F29-408B-8F77-ED34A6F50B3B}" presName="vert0" presStyleCnt="0">
        <dgm:presLayoutVars>
          <dgm:dir/>
          <dgm:animOne val="branch"/>
          <dgm:animLvl val="lvl"/>
        </dgm:presLayoutVars>
      </dgm:prSet>
      <dgm:spPr/>
    </dgm:pt>
    <dgm:pt modelId="{CEE3D187-D7DB-A445-808F-E3940123F4FB}" type="pres">
      <dgm:prSet presAssocID="{90872263-E48C-46FE-9353-A7CA55901D77}" presName="thickLine" presStyleLbl="alignNode1" presStyleIdx="0" presStyleCnt="4"/>
      <dgm:spPr/>
    </dgm:pt>
    <dgm:pt modelId="{5B95C3C3-5FF1-E249-AD60-93CB2A871CE0}" type="pres">
      <dgm:prSet presAssocID="{90872263-E48C-46FE-9353-A7CA55901D77}" presName="horz1" presStyleCnt="0"/>
      <dgm:spPr/>
    </dgm:pt>
    <dgm:pt modelId="{07CFF7AA-01FB-914E-996D-7B19F58FFB79}" type="pres">
      <dgm:prSet presAssocID="{90872263-E48C-46FE-9353-A7CA55901D77}" presName="tx1" presStyleLbl="revTx" presStyleIdx="0" presStyleCnt="4"/>
      <dgm:spPr/>
    </dgm:pt>
    <dgm:pt modelId="{D8AABA1C-C037-1D46-AAE9-3F407738561A}" type="pres">
      <dgm:prSet presAssocID="{90872263-E48C-46FE-9353-A7CA55901D77}" presName="vert1" presStyleCnt="0"/>
      <dgm:spPr/>
    </dgm:pt>
    <dgm:pt modelId="{9DE2FD47-3EA2-E24E-9C74-E50B3209AC1F}" type="pres">
      <dgm:prSet presAssocID="{B68E8AFA-2913-490B-BC60-A186C2CE280F}" presName="thickLine" presStyleLbl="alignNode1" presStyleIdx="1" presStyleCnt="4"/>
      <dgm:spPr/>
    </dgm:pt>
    <dgm:pt modelId="{FFF75C0E-B3AC-F246-8AB6-6181F9BA56ED}" type="pres">
      <dgm:prSet presAssocID="{B68E8AFA-2913-490B-BC60-A186C2CE280F}" presName="horz1" presStyleCnt="0"/>
      <dgm:spPr/>
    </dgm:pt>
    <dgm:pt modelId="{9F5035DC-7AB0-6441-A4FF-AEC8AE2081A6}" type="pres">
      <dgm:prSet presAssocID="{B68E8AFA-2913-490B-BC60-A186C2CE280F}" presName="tx1" presStyleLbl="revTx" presStyleIdx="1" presStyleCnt="4"/>
      <dgm:spPr/>
    </dgm:pt>
    <dgm:pt modelId="{516EA9C2-2ECC-984E-B1B7-61D30CFF1C63}" type="pres">
      <dgm:prSet presAssocID="{B68E8AFA-2913-490B-BC60-A186C2CE280F}" presName="vert1" presStyleCnt="0"/>
      <dgm:spPr/>
    </dgm:pt>
    <dgm:pt modelId="{902F84AB-C8F2-0345-AA98-AE1D93E88EA1}" type="pres">
      <dgm:prSet presAssocID="{C070EBAA-AA62-4582-9ADD-FA227535A37A}" presName="thickLine" presStyleLbl="alignNode1" presStyleIdx="2" presStyleCnt="4"/>
      <dgm:spPr/>
    </dgm:pt>
    <dgm:pt modelId="{EAC1FB77-FBB3-134B-9581-6AA1DC8A832A}" type="pres">
      <dgm:prSet presAssocID="{C070EBAA-AA62-4582-9ADD-FA227535A37A}" presName="horz1" presStyleCnt="0"/>
      <dgm:spPr/>
    </dgm:pt>
    <dgm:pt modelId="{2877E835-11DB-6044-8B0D-969844858E4D}" type="pres">
      <dgm:prSet presAssocID="{C070EBAA-AA62-4582-9ADD-FA227535A37A}" presName="tx1" presStyleLbl="revTx" presStyleIdx="2" presStyleCnt="4"/>
      <dgm:spPr/>
    </dgm:pt>
    <dgm:pt modelId="{261E390C-6613-7046-A510-AD6840CDBD7B}" type="pres">
      <dgm:prSet presAssocID="{C070EBAA-AA62-4582-9ADD-FA227535A37A}" presName="vert1" presStyleCnt="0"/>
      <dgm:spPr/>
    </dgm:pt>
    <dgm:pt modelId="{DB31B1A7-30C5-F94D-B738-5EF8A713085C}" type="pres">
      <dgm:prSet presAssocID="{861D5707-52A7-404C-90A6-9D4B72E28FD2}" presName="thickLine" presStyleLbl="alignNode1" presStyleIdx="3" presStyleCnt="4"/>
      <dgm:spPr/>
    </dgm:pt>
    <dgm:pt modelId="{CE5E817C-16D0-8943-A803-78CD329F18A3}" type="pres">
      <dgm:prSet presAssocID="{861D5707-52A7-404C-90A6-9D4B72E28FD2}" presName="horz1" presStyleCnt="0"/>
      <dgm:spPr/>
    </dgm:pt>
    <dgm:pt modelId="{C7F62413-D55F-E649-AA2D-36E42C39BCB6}" type="pres">
      <dgm:prSet presAssocID="{861D5707-52A7-404C-90A6-9D4B72E28FD2}" presName="tx1" presStyleLbl="revTx" presStyleIdx="3" presStyleCnt="4"/>
      <dgm:spPr/>
    </dgm:pt>
    <dgm:pt modelId="{9001F94C-9C61-1A49-86B8-81D90F0B0EE3}" type="pres">
      <dgm:prSet presAssocID="{861D5707-52A7-404C-90A6-9D4B72E28FD2}" presName="vert1" presStyleCnt="0"/>
      <dgm:spPr/>
    </dgm:pt>
  </dgm:ptLst>
  <dgm:cxnLst>
    <dgm:cxn modelId="{2945B313-563A-294D-B8B0-F4AAEAFF0F03}" type="presOf" srcId="{C070EBAA-AA62-4582-9ADD-FA227535A37A}" destId="{2877E835-11DB-6044-8B0D-969844858E4D}" srcOrd="0" destOrd="0" presId="urn:microsoft.com/office/officeart/2008/layout/LinedList"/>
    <dgm:cxn modelId="{AE47521B-C715-458E-9034-90944CBB9082}" srcId="{4A449C56-6F29-408B-8F77-ED34A6F50B3B}" destId="{C070EBAA-AA62-4582-9ADD-FA227535A37A}" srcOrd="2" destOrd="0" parTransId="{DFF8AB3B-423F-44FB-9CC0-A84C2163E115}" sibTransId="{5D18CA0C-6E5A-44C4-B462-6EC3C923EC90}"/>
    <dgm:cxn modelId="{32FDFB1B-3F58-8043-84D1-28CA5CC488CC}" type="presOf" srcId="{861D5707-52A7-404C-90A6-9D4B72E28FD2}" destId="{C7F62413-D55F-E649-AA2D-36E42C39BCB6}" srcOrd="0" destOrd="0" presId="urn:microsoft.com/office/officeart/2008/layout/LinedList"/>
    <dgm:cxn modelId="{5DC5612A-ADBD-40A6-B958-17FB381BBA0B}" srcId="{4A449C56-6F29-408B-8F77-ED34A6F50B3B}" destId="{90872263-E48C-46FE-9353-A7CA55901D77}" srcOrd="0" destOrd="0" parTransId="{4DCB7DA1-6E39-412C-81B8-36ACD53FEFFC}" sibTransId="{83F1CB9C-4B41-41B1-B77B-78EC5B84B136}"/>
    <dgm:cxn modelId="{1B2A3737-886F-4C9D-BC5F-645376BC57C2}" srcId="{4A449C56-6F29-408B-8F77-ED34A6F50B3B}" destId="{B68E8AFA-2913-490B-BC60-A186C2CE280F}" srcOrd="1" destOrd="0" parTransId="{DB662CE8-FF73-4655-ABFB-164AB8E1A74B}" sibTransId="{EE0CE362-8E18-41B9-9CEF-A2B74FD67304}"/>
    <dgm:cxn modelId="{31C5516A-DAC0-6145-8FC0-BD533694715C}" type="presOf" srcId="{4A449C56-6F29-408B-8F77-ED34A6F50B3B}" destId="{8609A32F-9E07-1544-82FD-7CE2E5DF9DE1}" srcOrd="0" destOrd="0" presId="urn:microsoft.com/office/officeart/2008/layout/LinedList"/>
    <dgm:cxn modelId="{3D31BB9E-EA85-B843-8117-DC1C4F6C752D}" type="presOf" srcId="{90872263-E48C-46FE-9353-A7CA55901D77}" destId="{07CFF7AA-01FB-914E-996D-7B19F58FFB79}" srcOrd="0" destOrd="0" presId="urn:microsoft.com/office/officeart/2008/layout/LinedList"/>
    <dgm:cxn modelId="{31650DDC-FCCB-D845-BA73-00EC8F1EF402}" type="presOf" srcId="{B68E8AFA-2913-490B-BC60-A186C2CE280F}" destId="{9F5035DC-7AB0-6441-A4FF-AEC8AE2081A6}" srcOrd="0" destOrd="0" presId="urn:microsoft.com/office/officeart/2008/layout/LinedList"/>
    <dgm:cxn modelId="{4CDE0CEB-8FBD-4603-8520-C19E102B0482}" srcId="{4A449C56-6F29-408B-8F77-ED34A6F50B3B}" destId="{861D5707-52A7-404C-90A6-9D4B72E28FD2}" srcOrd="3" destOrd="0" parTransId="{940BA388-FECF-4B6C-B8B1-AC7FD9992BF5}" sibTransId="{E69FA565-71BD-4B4B-B340-F6E008E6A154}"/>
    <dgm:cxn modelId="{207AD56A-DD95-8741-A419-4D831C9A0B9D}" type="presParOf" srcId="{8609A32F-9E07-1544-82FD-7CE2E5DF9DE1}" destId="{CEE3D187-D7DB-A445-808F-E3940123F4FB}" srcOrd="0" destOrd="0" presId="urn:microsoft.com/office/officeart/2008/layout/LinedList"/>
    <dgm:cxn modelId="{E133DBE8-6486-0D4D-ADD1-3422F7C2C6DB}" type="presParOf" srcId="{8609A32F-9E07-1544-82FD-7CE2E5DF9DE1}" destId="{5B95C3C3-5FF1-E249-AD60-93CB2A871CE0}" srcOrd="1" destOrd="0" presId="urn:microsoft.com/office/officeart/2008/layout/LinedList"/>
    <dgm:cxn modelId="{CC29381E-48E3-9542-9652-DC8FE73B9F13}" type="presParOf" srcId="{5B95C3C3-5FF1-E249-AD60-93CB2A871CE0}" destId="{07CFF7AA-01FB-914E-996D-7B19F58FFB79}" srcOrd="0" destOrd="0" presId="urn:microsoft.com/office/officeart/2008/layout/LinedList"/>
    <dgm:cxn modelId="{C934102D-1D32-B34E-9153-6DE08C8C6D66}" type="presParOf" srcId="{5B95C3C3-5FF1-E249-AD60-93CB2A871CE0}" destId="{D8AABA1C-C037-1D46-AAE9-3F407738561A}" srcOrd="1" destOrd="0" presId="urn:microsoft.com/office/officeart/2008/layout/LinedList"/>
    <dgm:cxn modelId="{87FCDE28-B36F-7B48-9841-0FF7A2460AE7}" type="presParOf" srcId="{8609A32F-9E07-1544-82FD-7CE2E5DF9DE1}" destId="{9DE2FD47-3EA2-E24E-9C74-E50B3209AC1F}" srcOrd="2" destOrd="0" presId="urn:microsoft.com/office/officeart/2008/layout/LinedList"/>
    <dgm:cxn modelId="{0F19E9CA-D4E5-0D49-AC25-6BA20C26531C}" type="presParOf" srcId="{8609A32F-9E07-1544-82FD-7CE2E5DF9DE1}" destId="{FFF75C0E-B3AC-F246-8AB6-6181F9BA56ED}" srcOrd="3" destOrd="0" presId="urn:microsoft.com/office/officeart/2008/layout/LinedList"/>
    <dgm:cxn modelId="{C50468DC-AAD2-6040-8737-DEDA9B960B77}" type="presParOf" srcId="{FFF75C0E-B3AC-F246-8AB6-6181F9BA56ED}" destId="{9F5035DC-7AB0-6441-A4FF-AEC8AE2081A6}" srcOrd="0" destOrd="0" presId="urn:microsoft.com/office/officeart/2008/layout/LinedList"/>
    <dgm:cxn modelId="{7F130302-D184-E248-B244-502F97EE2523}" type="presParOf" srcId="{FFF75C0E-B3AC-F246-8AB6-6181F9BA56ED}" destId="{516EA9C2-2ECC-984E-B1B7-61D30CFF1C63}" srcOrd="1" destOrd="0" presId="urn:microsoft.com/office/officeart/2008/layout/LinedList"/>
    <dgm:cxn modelId="{A9DC96A6-1477-6041-849C-39203E536B7D}" type="presParOf" srcId="{8609A32F-9E07-1544-82FD-7CE2E5DF9DE1}" destId="{902F84AB-C8F2-0345-AA98-AE1D93E88EA1}" srcOrd="4" destOrd="0" presId="urn:microsoft.com/office/officeart/2008/layout/LinedList"/>
    <dgm:cxn modelId="{4230B848-2124-C644-AB0B-550F84A00B97}" type="presParOf" srcId="{8609A32F-9E07-1544-82FD-7CE2E5DF9DE1}" destId="{EAC1FB77-FBB3-134B-9581-6AA1DC8A832A}" srcOrd="5" destOrd="0" presId="urn:microsoft.com/office/officeart/2008/layout/LinedList"/>
    <dgm:cxn modelId="{E18ACBBE-CD13-864D-B911-3D13CD19F67C}" type="presParOf" srcId="{EAC1FB77-FBB3-134B-9581-6AA1DC8A832A}" destId="{2877E835-11DB-6044-8B0D-969844858E4D}" srcOrd="0" destOrd="0" presId="urn:microsoft.com/office/officeart/2008/layout/LinedList"/>
    <dgm:cxn modelId="{43B70890-0A0B-924F-8A6F-A25DE73A5354}" type="presParOf" srcId="{EAC1FB77-FBB3-134B-9581-6AA1DC8A832A}" destId="{261E390C-6613-7046-A510-AD6840CDBD7B}" srcOrd="1" destOrd="0" presId="urn:microsoft.com/office/officeart/2008/layout/LinedList"/>
    <dgm:cxn modelId="{300CC819-6BF6-6040-AE60-DF1F1989EE44}" type="presParOf" srcId="{8609A32F-9E07-1544-82FD-7CE2E5DF9DE1}" destId="{DB31B1A7-30C5-F94D-B738-5EF8A713085C}" srcOrd="6" destOrd="0" presId="urn:microsoft.com/office/officeart/2008/layout/LinedList"/>
    <dgm:cxn modelId="{2A9AFE49-2FC1-A84E-B310-7CD9383E8F4F}" type="presParOf" srcId="{8609A32F-9E07-1544-82FD-7CE2E5DF9DE1}" destId="{CE5E817C-16D0-8943-A803-78CD329F18A3}" srcOrd="7" destOrd="0" presId="urn:microsoft.com/office/officeart/2008/layout/LinedList"/>
    <dgm:cxn modelId="{857D7E26-8751-D141-A489-7BF178FE59E2}" type="presParOf" srcId="{CE5E817C-16D0-8943-A803-78CD329F18A3}" destId="{C7F62413-D55F-E649-AA2D-36E42C39BCB6}" srcOrd="0" destOrd="0" presId="urn:microsoft.com/office/officeart/2008/layout/LinedList"/>
    <dgm:cxn modelId="{CE535253-DE67-0D43-95F5-0CD3A0809F1E}" type="presParOf" srcId="{CE5E817C-16D0-8943-A803-78CD329F18A3}" destId="{9001F94C-9C61-1A49-86B8-81D90F0B0E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6ED24F-DC37-4119-9F4C-C6F900FCA7C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DDC16A-6A7E-4887-8058-543DFC81E5C9}">
      <dgm:prSet/>
      <dgm:spPr/>
      <dgm:t>
        <a:bodyPr/>
        <a:lstStyle/>
        <a:p>
          <a:r>
            <a:rPr lang="en-US" b="1" dirty="0" err="1"/>
            <a:t>Permesso</a:t>
          </a:r>
          <a:r>
            <a:rPr lang="en-US" b="1" dirty="0"/>
            <a:t> di </a:t>
          </a:r>
          <a:r>
            <a:rPr lang="en-US" b="1" dirty="0" err="1"/>
            <a:t>protezione</a:t>
          </a:r>
          <a:r>
            <a:rPr lang="en-US" b="1" dirty="0"/>
            <a:t>  </a:t>
          </a:r>
          <a:r>
            <a:rPr lang="en-US" b="1" dirty="0" err="1"/>
            <a:t>temporanea</a:t>
          </a:r>
          <a:r>
            <a:rPr lang="en-US" b="1" dirty="0"/>
            <a:t> &amp; </a:t>
          </a:r>
          <a:r>
            <a:rPr lang="en-US" b="1" dirty="0" err="1"/>
            <a:t>mobilità</a:t>
          </a:r>
          <a:r>
            <a:rPr lang="en-US" b="1" dirty="0"/>
            <a:t> in Schengen area (Dir. EC 55/2001) </a:t>
          </a:r>
          <a:endParaRPr lang="en-US" dirty="0"/>
        </a:p>
      </dgm:t>
    </dgm:pt>
    <dgm:pt modelId="{E5660579-2453-4E4A-8AA9-D4A2240B5E19}" type="parTrans" cxnId="{097B7E0E-FB20-4EB4-A9B5-59CAEC30F405}">
      <dgm:prSet/>
      <dgm:spPr/>
      <dgm:t>
        <a:bodyPr/>
        <a:lstStyle/>
        <a:p>
          <a:endParaRPr lang="en-US"/>
        </a:p>
      </dgm:t>
    </dgm:pt>
    <dgm:pt modelId="{CC109C7C-A0BC-46EB-A0B3-6A0B09C6C6B7}" type="sibTrans" cxnId="{097B7E0E-FB20-4EB4-A9B5-59CAEC30F405}">
      <dgm:prSet/>
      <dgm:spPr/>
      <dgm:t>
        <a:bodyPr/>
        <a:lstStyle/>
        <a:p>
          <a:endParaRPr lang="en-US"/>
        </a:p>
      </dgm:t>
    </dgm:pt>
    <dgm:pt modelId="{CF8AEA92-10AE-41E3-B1D7-F9D97C7A36F7}">
      <dgm:prSet/>
      <dgm:spPr/>
      <dgm:t>
        <a:bodyPr/>
        <a:lstStyle/>
        <a:p>
          <a:r>
            <a:rPr lang="en-US" b="1" dirty="0"/>
            <a:t>Forte </a:t>
          </a:r>
          <a:r>
            <a:rPr lang="en-US" b="1" dirty="0" err="1"/>
            <a:t>solidarietà</a:t>
          </a:r>
          <a:r>
            <a:rPr lang="en-US" b="1" dirty="0"/>
            <a:t> e</a:t>
          </a:r>
        </a:p>
        <a:p>
          <a:r>
            <a:rPr lang="en-US" b="1" dirty="0"/>
            <a:t>‘</a:t>
          </a:r>
          <a:r>
            <a:rPr lang="en-US" b="1" dirty="0" err="1"/>
            <a:t>compassione</a:t>
          </a:r>
          <a:r>
            <a:rPr lang="en-US" b="1" dirty="0"/>
            <a:t> </a:t>
          </a:r>
          <a:r>
            <a:rPr lang="en-US" b="1" dirty="0" err="1"/>
            <a:t>selettiva</a:t>
          </a:r>
          <a:r>
            <a:rPr lang="en-US" b="1" dirty="0"/>
            <a:t>'.</a:t>
          </a:r>
          <a:endParaRPr lang="en-US" dirty="0"/>
        </a:p>
      </dgm:t>
    </dgm:pt>
    <dgm:pt modelId="{55426740-FC3B-4B85-B4EB-4885D227FF8F}" type="parTrans" cxnId="{8A293C95-8845-4C83-A9A2-39470F6109DB}">
      <dgm:prSet/>
      <dgm:spPr/>
      <dgm:t>
        <a:bodyPr/>
        <a:lstStyle/>
        <a:p>
          <a:endParaRPr lang="en-US"/>
        </a:p>
      </dgm:t>
    </dgm:pt>
    <dgm:pt modelId="{869D11DD-610B-45EB-8F65-6EF590EF5921}" type="sibTrans" cxnId="{8A293C95-8845-4C83-A9A2-39470F6109DB}">
      <dgm:prSet/>
      <dgm:spPr/>
      <dgm:t>
        <a:bodyPr/>
        <a:lstStyle/>
        <a:p>
          <a:endParaRPr lang="en-US"/>
        </a:p>
      </dgm:t>
    </dgm:pt>
    <dgm:pt modelId="{09CDAB95-627E-46ED-824F-58F1146B06C4}">
      <dgm:prSet/>
      <dgm:spPr/>
      <dgm:t>
        <a:bodyPr/>
        <a:lstStyle/>
        <a:p>
          <a:r>
            <a:rPr lang="en-US" b="1" dirty="0"/>
            <a:t>Rete locale di </a:t>
          </a:r>
          <a:r>
            <a:rPr lang="en-US" b="1" dirty="0" err="1"/>
            <a:t>donne</a:t>
          </a:r>
          <a:r>
            <a:rPr lang="en-US" b="1" dirty="0"/>
            <a:t> </a:t>
          </a:r>
          <a:r>
            <a:rPr lang="en-US" b="1" dirty="0" err="1"/>
            <a:t>ucraine</a:t>
          </a:r>
          <a:r>
            <a:rPr lang="en-US" b="1" dirty="0"/>
            <a:t> care givers</a:t>
          </a:r>
          <a:endParaRPr lang="en-US" dirty="0"/>
        </a:p>
      </dgm:t>
    </dgm:pt>
    <dgm:pt modelId="{422FA6EE-BB17-4099-AFB4-937878B64C04}" type="parTrans" cxnId="{FF80F41F-85BB-4EC8-8A43-4F35282B2F21}">
      <dgm:prSet/>
      <dgm:spPr/>
      <dgm:t>
        <a:bodyPr/>
        <a:lstStyle/>
        <a:p>
          <a:endParaRPr lang="en-US"/>
        </a:p>
      </dgm:t>
    </dgm:pt>
    <dgm:pt modelId="{32AAF135-FC3E-4235-B506-FE2A1751761A}" type="sibTrans" cxnId="{FF80F41F-85BB-4EC8-8A43-4F35282B2F21}">
      <dgm:prSet/>
      <dgm:spPr/>
      <dgm:t>
        <a:bodyPr/>
        <a:lstStyle/>
        <a:p>
          <a:endParaRPr lang="en-US"/>
        </a:p>
      </dgm:t>
    </dgm:pt>
    <dgm:pt modelId="{BE7B9E2D-BF32-AD40-85AE-68EBF6DDD8B5}" type="pres">
      <dgm:prSet presAssocID="{A46ED24F-DC37-4119-9F4C-C6F900FCA7C0}" presName="vert0" presStyleCnt="0">
        <dgm:presLayoutVars>
          <dgm:dir/>
          <dgm:animOne val="branch"/>
          <dgm:animLvl val="lvl"/>
        </dgm:presLayoutVars>
      </dgm:prSet>
      <dgm:spPr/>
    </dgm:pt>
    <dgm:pt modelId="{BCF9C543-3501-9A42-831F-332239A890B2}" type="pres">
      <dgm:prSet presAssocID="{17DDC16A-6A7E-4887-8058-543DFC81E5C9}" presName="thickLine" presStyleLbl="alignNode1" presStyleIdx="0" presStyleCnt="3"/>
      <dgm:spPr/>
    </dgm:pt>
    <dgm:pt modelId="{99791F1C-FA6F-9B40-9237-E8B109660A6E}" type="pres">
      <dgm:prSet presAssocID="{17DDC16A-6A7E-4887-8058-543DFC81E5C9}" presName="horz1" presStyleCnt="0"/>
      <dgm:spPr/>
    </dgm:pt>
    <dgm:pt modelId="{87FA2888-77B4-7846-9370-B0CE922DB47C}" type="pres">
      <dgm:prSet presAssocID="{17DDC16A-6A7E-4887-8058-543DFC81E5C9}" presName="tx1" presStyleLbl="revTx" presStyleIdx="0" presStyleCnt="3"/>
      <dgm:spPr/>
    </dgm:pt>
    <dgm:pt modelId="{3A173E34-8A3E-214E-BC40-B32816BD352D}" type="pres">
      <dgm:prSet presAssocID="{17DDC16A-6A7E-4887-8058-543DFC81E5C9}" presName="vert1" presStyleCnt="0"/>
      <dgm:spPr/>
    </dgm:pt>
    <dgm:pt modelId="{28532F67-B0AA-9549-8F94-443EBC1F0CB9}" type="pres">
      <dgm:prSet presAssocID="{CF8AEA92-10AE-41E3-B1D7-F9D97C7A36F7}" presName="thickLine" presStyleLbl="alignNode1" presStyleIdx="1" presStyleCnt="3"/>
      <dgm:spPr/>
    </dgm:pt>
    <dgm:pt modelId="{DE1A0E07-A871-0343-AF08-9B54F72313DE}" type="pres">
      <dgm:prSet presAssocID="{CF8AEA92-10AE-41E3-B1D7-F9D97C7A36F7}" presName="horz1" presStyleCnt="0"/>
      <dgm:spPr/>
    </dgm:pt>
    <dgm:pt modelId="{A822D8DE-EA25-EC4B-9453-F0B967592EE3}" type="pres">
      <dgm:prSet presAssocID="{CF8AEA92-10AE-41E3-B1D7-F9D97C7A36F7}" presName="tx1" presStyleLbl="revTx" presStyleIdx="1" presStyleCnt="3"/>
      <dgm:spPr/>
    </dgm:pt>
    <dgm:pt modelId="{7367DD58-7308-E14A-9CB2-58CB10D6BBEC}" type="pres">
      <dgm:prSet presAssocID="{CF8AEA92-10AE-41E3-B1D7-F9D97C7A36F7}" presName="vert1" presStyleCnt="0"/>
      <dgm:spPr/>
    </dgm:pt>
    <dgm:pt modelId="{8BD69525-4A7F-DF4A-8CFE-110D44968F7A}" type="pres">
      <dgm:prSet presAssocID="{09CDAB95-627E-46ED-824F-58F1146B06C4}" presName="thickLine" presStyleLbl="alignNode1" presStyleIdx="2" presStyleCnt="3"/>
      <dgm:spPr/>
    </dgm:pt>
    <dgm:pt modelId="{9B60E60C-129D-C54A-AB7E-FEBCB643F069}" type="pres">
      <dgm:prSet presAssocID="{09CDAB95-627E-46ED-824F-58F1146B06C4}" presName="horz1" presStyleCnt="0"/>
      <dgm:spPr/>
    </dgm:pt>
    <dgm:pt modelId="{D60A905E-A2D1-564D-8D38-9DE9A73223A8}" type="pres">
      <dgm:prSet presAssocID="{09CDAB95-627E-46ED-824F-58F1146B06C4}" presName="tx1" presStyleLbl="revTx" presStyleIdx="2" presStyleCnt="3"/>
      <dgm:spPr/>
    </dgm:pt>
    <dgm:pt modelId="{4B98A77B-068A-1B48-86FF-11356584CC5A}" type="pres">
      <dgm:prSet presAssocID="{09CDAB95-627E-46ED-824F-58F1146B06C4}" presName="vert1" presStyleCnt="0"/>
      <dgm:spPr/>
    </dgm:pt>
  </dgm:ptLst>
  <dgm:cxnLst>
    <dgm:cxn modelId="{097B7E0E-FB20-4EB4-A9B5-59CAEC30F405}" srcId="{A46ED24F-DC37-4119-9F4C-C6F900FCA7C0}" destId="{17DDC16A-6A7E-4887-8058-543DFC81E5C9}" srcOrd="0" destOrd="0" parTransId="{E5660579-2453-4E4A-8AA9-D4A2240B5E19}" sibTransId="{CC109C7C-A0BC-46EB-A0B3-6A0B09C6C6B7}"/>
    <dgm:cxn modelId="{FF80F41F-85BB-4EC8-8A43-4F35282B2F21}" srcId="{A46ED24F-DC37-4119-9F4C-C6F900FCA7C0}" destId="{09CDAB95-627E-46ED-824F-58F1146B06C4}" srcOrd="2" destOrd="0" parTransId="{422FA6EE-BB17-4099-AFB4-937878B64C04}" sibTransId="{32AAF135-FC3E-4235-B506-FE2A1751761A}"/>
    <dgm:cxn modelId="{DA30584D-F30D-3C43-865C-1EA5EAA2CA9C}" type="presOf" srcId="{A46ED24F-DC37-4119-9F4C-C6F900FCA7C0}" destId="{BE7B9E2D-BF32-AD40-85AE-68EBF6DDD8B5}" srcOrd="0" destOrd="0" presId="urn:microsoft.com/office/officeart/2008/layout/LinedList"/>
    <dgm:cxn modelId="{9489BF57-1C50-C945-8841-4D2A45C9E882}" type="presOf" srcId="{17DDC16A-6A7E-4887-8058-543DFC81E5C9}" destId="{87FA2888-77B4-7846-9370-B0CE922DB47C}" srcOrd="0" destOrd="0" presId="urn:microsoft.com/office/officeart/2008/layout/LinedList"/>
    <dgm:cxn modelId="{D1A76C59-009B-1445-BEDB-8A60E40E72DF}" type="presOf" srcId="{CF8AEA92-10AE-41E3-B1D7-F9D97C7A36F7}" destId="{A822D8DE-EA25-EC4B-9453-F0B967592EE3}" srcOrd="0" destOrd="0" presId="urn:microsoft.com/office/officeart/2008/layout/LinedList"/>
    <dgm:cxn modelId="{A2E1AD84-EFD8-A840-A08F-A3B402F2CF64}" type="presOf" srcId="{09CDAB95-627E-46ED-824F-58F1146B06C4}" destId="{D60A905E-A2D1-564D-8D38-9DE9A73223A8}" srcOrd="0" destOrd="0" presId="urn:microsoft.com/office/officeart/2008/layout/LinedList"/>
    <dgm:cxn modelId="{8A293C95-8845-4C83-A9A2-39470F6109DB}" srcId="{A46ED24F-DC37-4119-9F4C-C6F900FCA7C0}" destId="{CF8AEA92-10AE-41E3-B1D7-F9D97C7A36F7}" srcOrd="1" destOrd="0" parTransId="{55426740-FC3B-4B85-B4EB-4885D227FF8F}" sibTransId="{869D11DD-610B-45EB-8F65-6EF590EF5921}"/>
    <dgm:cxn modelId="{11A9E50A-78FD-C54E-B0A8-526D08CEF75C}" type="presParOf" srcId="{BE7B9E2D-BF32-AD40-85AE-68EBF6DDD8B5}" destId="{BCF9C543-3501-9A42-831F-332239A890B2}" srcOrd="0" destOrd="0" presId="urn:microsoft.com/office/officeart/2008/layout/LinedList"/>
    <dgm:cxn modelId="{ADED9989-FAA7-AB44-8D02-39D83CE3DB56}" type="presParOf" srcId="{BE7B9E2D-BF32-AD40-85AE-68EBF6DDD8B5}" destId="{99791F1C-FA6F-9B40-9237-E8B109660A6E}" srcOrd="1" destOrd="0" presId="urn:microsoft.com/office/officeart/2008/layout/LinedList"/>
    <dgm:cxn modelId="{6AF5ABBD-5092-2C43-8651-F8D9607E2841}" type="presParOf" srcId="{99791F1C-FA6F-9B40-9237-E8B109660A6E}" destId="{87FA2888-77B4-7846-9370-B0CE922DB47C}" srcOrd="0" destOrd="0" presId="urn:microsoft.com/office/officeart/2008/layout/LinedList"/>
    <dgm:cxn modelId="{D8C17D2F-7E02-B342-9A43-800AB14B0CA5}" type="presParOf" srcId="{99791F1C-FA6F-9B40-9237-E8B109660A6E}" destId="{3A173E34-8A3E-214E-BC40-B32816BD352D}" srcOrd="1" destOrd="0" presId="urn:microsoft.com/office/officeart/2008/layout/LinedList"/>
    <dgm:cxn modelId="{0C924FB2-02CC-4D43-8DB6-E30EA37CBFA4}" type="presParOf" srcId="{BE7B9E2D-BF32-AD40-85AE-68EBF6DDD8B5}" destId="{28532F67-B0AA-9549-8F94-443EBC1F0CB9}" srcOrd="2" destOrd="0" presId="urn:microsoft.com/office/officeart/2008/layout/LinedList"/>
    <dgm:cxn modelId="{B18D7EAC-F6CE-0249-A333-1701EA26F788}" type="presParOf" srcId="{BE7B9E2D-BF32-AD40-85AE-68EBF6DDD8B5}" destId="{DE1A0E07-A871-0343-AF08-9B54F72313DE}" srcOrd="3" destOrd="0" presId="urn:microsoft.com/office/officeart/2008/layout/LinedList"/>
    <dgm:cxn modelId="{5F361FBC-31C8-F94E-872D-B4A375D0A20C}" type="presParOf" srcId="{DE1A0E07-A871-0343-AF08-9B54F72313DE}" destId="{A822D8DE-EA25-EC4B-9453-F0B967592EE3}" srcOrd="0" destOrd="0" presId="urn:microsoft.com/office/officeart/2008/layout/LinedList"/>
    <dgm:cxn modelId="{613C2D2A-39D6-7B40-85BF-29F89813A9E5}" type="presParOf" srcId="{DE1A0E07-A871-0343-AF08-9B54F72313DE}" destId="{7367DD58-7308-E14A-9CB2-58CB10D6BBEC}" srcOrd="1" destOrd="0" presId="urn:microsoft.com/office/officeart/2008/layout/LinedList"/>
    <dgm:cxn modelId="{29D6676F-E9C1-EC4B-B1CB-C36F0C1BCDD3}" type="presParOf" srcId="{BE7B9E2D-BF32-AD40-85AE-68EBF6DDD8B5}" destId="{8BD69525-4A7F-DF4A-8CFE-110D44968F7A}" srcOrd="4" destOrd="0" presId="urn:microsoft.com/office/officeart/2008/layout/LinedList"/>
    <dgm:cxn modelId="{25FCBADE-9AF1-CC4C-A2B1-D208A785959B}" type="presParOf" srcId="{BE7B9E2D-BF32-AD40-85AE-68EBF6DDD8B5}" destId="{9B60E60C-129D-C54A-AB7E-FEBCB643F069}" srcOrd="5" destOrd="0" presId="urn:microsoft.com/office/officeart/2008/layout/LinedList"/>
    <dgm:cxn modelId="{14F9BD4D-EBA3-EC4D-AE80-73AE948CFCAE}" type="presParOf" srcId="{9B60E60C-129D-C54A-AB7E-FEBCB643F069}" destId="{D60A905E-A2D1-564D-8D38-9DE9A73223A8}" srcOrd="0" destOrd="0" presId="urn:microsoft.com/office/officeart/2008/layout/LinedList"/>
    <dgm:cxn modelId="{EFA80EC6-A891-4F48-BAE6-C6E28C1F2ECF}" type="presParOf" srcId="{9B60E60C-129D-C54A-AB7E-FEBCB643F069}" destId="{4B98A77B-068A-1B48-86FF-11356584CC5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E99890-30D6-4CC0-97A1-62AF1DAA60F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F273AA-922F-4A3C-ABF9-EAD54D7526D4}">
      <dgm:prSet/>
      <dgm:spPr/>
      <dgm:t>
        <a:bodyPr/>
        <a:lstStyle/>
        <a:p>
          <a:r>
            <a:rPr lang="it-IT" dirty="0" err="1"/>
            <a:t>Asylum</a:t>
          </a:r>
          <a:r>
            <a:rPr lang="it-IT" dirty="0"/>
            <a:t> seekers (Syria, Afghanistan, Pakistan, Bangladesh, etc.) </a:t>
          </a:r>
        </a:p>
        <a:p>
          <a:r>
            <a:rPr lang="it-IT" dirty="0"/>
            <a:t>East/ South Europe</a:t>
          </a:r>
          <a:endParaRPr lang="en-US" dirty="0"/>
        </a:p>
      </dgm:t>
    </dgm:pt>
    <dgm:pt modelId="{1D076FAA-DADA-43DC-8051-49DE4FB2288A}" type="parTrans" cxnId="{78FA287C-B2ED-4369-9997-7917E954BE96}">
      <dgm:prSet/>
      <dgm:spPr/>
      <dgm:t>
        <a:bodyPr/>
        <a:lstStyle/>
        <a:p>
          <a:endParaRPr lang="en-US"/>
        </a:p>
      </dgm:t>
    </dgm:pt>
    <dgm:pt modelId="{0738CAF7-F567-47A2-ACC9-1C287834393C}" type="sibTrans" cxnId="{78FA287C-B2ED-4369-9997-7917E954BE96}">
      <dgm:prSet/>
      <dgm:spPr/>
      <dgm:t>
        <a:bodyPr/>
        <a:lstStyle/>
        <a:p>
          <a:endParaRPr lang="en-US"/>
        </a:p>
      </dgm:t>
    </dgm:pt>
    <dgm:pt modelId="{F9E97F1E-0AC4-41E1-8C81-ACED5630E54D}">
      <dgm:prSet/>
      <dgm:spPr/>
      <dgm:t>
        <a:bodyPr/>
        <a:lstStyle/>
        <a:p>
          <a:r>
            <a:rPr lang="it-IT" dirty="0"/>
            <a:t>(Im)mobilità TRA stati ai confini</a:t>
          </a:r>
          <a:endParaRPr lang="en-US" dirty="0"/>
        </a:p>
      </dgm:t>
    </dgm:pt>
    <dgm:pt modelId="{7EF65291-87B9-4D40-A829-DFA5E11CAE89}" type="parTrans" cxnId="{3AD0B410-0FB8-401A-B58F-AA826AB44BA0}">
      <dgm:prSet/>
      <dgm:spPr/>
      <dgm:t>
        <a:bodyPr/>
        <a:lstStyle/>
        <a:p>
          <a:endParaRPr lang="en-US"/>
        </a:p>
      </dgm:t>
    </dgm:pt>
    <dgm:pt modelId="{ED0EF4BB-B1E9-4F10-B8E5-009BF2DFF1E7}" type="sibTrans" cxnId="{3AD0B410-0FB8-401A-B58F-AA826AB44BA0}">
      <dgm:prSet/>
      <dgm:spPr/>
      <dgm:t>
        <a:bodyPr/>
        <a:lstStyle/>
        <a:p>
          <a:endParaRPr lang="en-US"/>
        </a:p>
      </dgm:t>
    </dgm:pt>
    <dgm:pt modelId="{7ED3AA0D-31D8-4EA6-9B71-6CD1662F072C}">
      <dgm:prSet/>
      <dgm:spPr/>
      <dgm:t>
        <a:bodyPr/>
        <a:lstStyle/>
        <a:p>
          <a:r>
            <a:rPr lang="it-IT" dirty="0" err="1"/>
            <a:t>European</a:t>
          </a:r>
          <a:r>
            <a:rPr lang="it-IT" dirty="0"/>
            <a:t> </a:t>
          </a:r>
          <a:r>
            <a:rPr lang="it-IT" dirty="0" err="1"/>
            <a:t>pushback</a:t>
          </a:r>
          <a:r>
            <a:rPr lang="it-IT" dirty="0"/>
            <a:t>, </a:t>
          </a:r>
        </a:p>
        <a:p>
          <a:r>
            <a:rPr lang="it-IT" dirty="0"/>
            <a:t>esternalizzazione</a:t>
          </a:r>
          <a:endParaRPr lang="en-US" dirty="0"/>
        </a:p>
      </dgm:t>
    </dgm:pt>
    <dgm:pt modelId="{89199E21-2421-4C60-92A7-1B60F2651252}" type="parTrans" cxnId="{84560275-B2A1-494D-9B52-43A52A49D4E4}">
      <dgm:prSet/>
      <dgm:spPr/>
      <dgm:t>
        <a:bodyPr/>
        <a:lstStyle/>
        <a:p>
          <a:endParaRPr lang="en-US"/>
        </a:p>
      </dgm:t>
    </dgm:pt>
    <dgm:pt modelId="{488051DC-61F7-4B64-80B5-1A53D5705E42}" type="sibTrans" cxnId="{84560275-B2A1-494D-9B52-43A52A49D4E4}">
      <dgm:prSet/>
      <dgm:spPr/>
      <dgm:t>
        <a:bodyPr/>
        <a:lstStyle/>
        <a:p>
          <a:endParaRPr lang="en-US"/>
        </a:p>
      </dgm:t>
    </dgm:pt>
    <dgm:pt modelId="{89FF79CC-32D5-4F41-B73D-9425763F37F4}" type="pres">
      <dgm:prSet presAssocID="{1FE99890-30D6-4CC0-97A1-62AF1DAA60F2}" presName="diagram" presStyleCnt="0">
        <dgm:presLayoutVars>
          <dgm:dir/>
          <dgm:resizeHandles val="exact"/>
        </dgm:presLayoutVars>
      </dgm:prSet>
      <dgm:spPr/>
    </dgm:pt>
    <dgm:pt modelId="{8561F546-71CF-9B46-8516-B519E10BD54E}" type="pres">
      <dgm:prSet presAssocID="{15F273AA-922F-4A3C-ABF9-EAD54D7526D4}" presName="node" presStyleLbl="node1" presStyleIdx="0" presStyleCnt="3">
        <dgm:presLayoutVars>
          <dgm:bulletEnabled val="1"/>
        </dgm:presLayoutVars>
      </dgm:prSet>
      <dgm:spPr/>
    </dgm:pt>
    <dgm:pt modelId="{F2D1C582-77CE-C94F-AA55-018F294C9B48}" type="pres">
      <dgm:prSet presAssocID="{0738CAF7-F567-47A2-ACC9-1C287834393C}" presName="sibTrans" presStyleCnt="0"/>
      <dgm:spPr/>
    </dgm:pt>
    <dgm:pt modelId="{A765AFB5-81E0-EE48-8212-FB4477F23BF9}" type="pres">
      <dgm:prSet presAssocID="{F9E97F1E-0AC4-41E1-8C81-ACED5630E54D}" presName="node" presStyleLbl="node1" presStyleIdx="1" presStyleCnt="3">
        <dgm:presLayoutVars>
          <dgm:bulletEnabled val="1"/>
        </dgm:presLayoutVars>
      </dgm:prSet>
      <dgm:spPr/>
    </dgm:pt>
    <dgm:pt modelId="{B2569645-581F-F441-B8D2-B65855E669B8}" type="pres">
      <dgm:prSet presAssocID="{ED0EF4BB-B1E9-4F10-B8E5-009BF2DFF1E7}" presName="sibTrans" presStyleCnt="0"/>
      <dgm:spPr/>
    </dgm:pt>
    <dgm:pt modelId="{2BC29841-41BE-AB42-A1C1-263526139941}" type="pres">
      <dgm:prSet presAssocID="{7ED3AA0D-31D8-4EA6-9B71-6CD1662F072C}" presName="node" presStyleLbl="node1" presStyleIdx="2" presStyleCnt="3">
        <dgm:presLayoutVars>
          <dgm:bulletEnabled val="1"/>
        </dgm:presLayoutVars>
      </dgm:prSet>
      <dgm:spPr/>
    </dgm:pt>
  </dgm:ptLst>
  <dgm:cxnLst>
    <dgm:cxn modelId="{DE53FA08-CC4B-414B-86A8-85060D399E46}" type="presOf" srcId="{7ED3AA0D-31D8-4EA6-9B71-6CD1662F072C}" destId="{2BC29841-41BE-AB42-A1C1-263526139941}" srcOrd="0" destOrd="0" presId="urn:microsoft.com/office/officeart/2005/8/layout/default"/>
    <dgm:cxn modelId="{3AD0B410-0FB8-401A-B58F-AA826AB44BA0}" srcId="{1FE99890-30D6-4CC0-97A1-62AF1DAA60F2}" destId="{F9E97F1E-0AC4-41E1-8C81-ACED5630E54D}" srcOrd="1" destOrd="0" parTransId="{7EF65291-87B9-4D40-A829-DFA5E11CAE89}" sibTransId="{ED0EF4BB-B1E9-4F10-B8E5-009BF2DFF1E7}"/>
    <dgm:cxn modelId="{84560275-B2A1-494D-9B52-43A52A49D4E4}" srcId="{1FE99890-30D6-4CC0-97A1-62AF1DAA60F2}" destId="{7ED3AA0D-31D8-4EA6-9B71-6CD1662F072C}" srcOrd="2" destOrd="0" parTransId="{89199E21-2421-4C60-92A7-1B60F2651252}" sibTransId="{488051DC-61F7-4B64-80B5-1A53D5705E42}"/>
    <dgm:cxn modelId="{78FA287C-B2ED-4369-9997-7917E954BE96}" srcId="{1FE99890-30D6-4CC0-97A1-62AF1DAA60F2}" destId="{15F273AA-922F-4A3C-ABF9-EAD54D7526D4}" srcOrd="0" destOrd="0" parTransId="{1D076FAA-DADA-43DC-8051-49DE4FB2288A}" sibTransId="{0738CAF7-F567-47A2-ACC9-1C287834393C}"/>
    <dgm:cxn modelId="{00C1D2C5-241C-D048-9A61-08A46563C3B8}" type="presOf" srcId="{1FE99890-30D6-4CC0-97A1-62AF1DAA60F2}" destId="{89FF79CC-32D5-4F41-B73D-9425763F37F4}" srcOrd="0" destOrd="0" presId="urn:microsoft.com/office/officeart/2005/8/layout/default"/>
    <dgm:cxn modelId="{3C78E0CC-B914-2645-B772-8A5EADEE99BA}" type="presOf" srcId="{F9E97F1E-0AC4-41E1-8C81-ACED5630E54D}" destId="{A765AFB5-81E0-EE48-8212-FB4477F23BF9}" srcOrd="0" destOrd="0" presId="urn:microsoft.com/office/officeart/2005/8/layout/default"/>
    <dgm:cxn modelId="{29F8FBEF-6C70-AE40-80DD-E8E2F25F3FF6}" type="presOf" srcId="{15F273AA-922F-4A3C-ABF9-EAD54D7526D4}" destId="{8561F546-71CF-9B46-8516-B519E10BD54E}" srcOrd="0" destOrd="0" presId="urn:microsoft.com/office/officeart/2005/8/layout/default"/>
    <dgm:cxn modelId="{3EAE8DF9-9C3B-4145-A0CC-4B3C4BA0CFAF}" type="presParOf" srcId="{89FF79CC-32D5-4F41-B73D-9425763F37F4}" destId="{8561F546-71CF-9B46-8516-B519E10BD54E}" srcOrd="0" destOrd="0" presId="urn:microsoft.com/office/officeart/2005/8/layout/default"/>
    <dgm:cxn modelId="{12BCBC91-C0F8-4948-A90A-2B94FFE92B2A}" type="presParOf" srcId="{89FF79CC-32D5-4F41-B73D-9425763F37F4}" destId="{F2D1C582-77CE-C94F-AA55-018F294C9B48}" srcOrd="1" destOrd="0" presId="urn:microsoft.com/office/officeart/2005/8/layout/default"/>
    <dgm:cxn modelId="{5F67FBEC-DE1F-6F42-B4F1-5BB2E1D7F3FF}" type="presParOf" srcId="{89FF79CC-32D5-4F41-B73D-9425763F37F4}" destId="{A765AFB5-81E0-EE48-8212-FB4477F23BF9}" srcOrd="2" destOrd="0" presId="urn:microsoft.com/office/officeart/2005/8/layout/default"/>
    <dgm:cxn modelId="{BEDDC497-8B69-7B4C-B2F6-CBEBA4FCBE1B}" type="presParOf" srcId="{89FF79CC-32D5-4F41-B73D-9425763F37F4}" destId="{B2569645-581F-F441-B8D2-B65855E669B8}" srcOrd="3" destOrd="0" presId="urn:microsoft.com/office/officeart/2005/8/layout/default"/>
    <dgm:cxn modelId="{56B5B8B1-D6E1-8546-AF33-87F68619CCD6}" type="presParOf" srcId="{89FF79CC-32D5-4F41-B73D-9425763F37F4}" destId="{2BC29841-41BE-AB42-A1C1-26352613994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673E57-537C-453F-9470-AC29FB21E7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F4DDB6-37D0-41F4-9CEE-579B9B0D1930}">
      <dgm:prSet/>
      <dgm:spPr/>
      <dgm:t>
        <a:bodyPr/>
        <a:lstStyle/>
        <a:p>
          <a:r>
            <a:rPr lang="en-US" b="1" dirty="0"/>
            <a:t>In </a:t>
          </a:r>
          <a:r>
            <a:rPr lang="en-US" b="1" dirty="0" err="1"/>
            <a:t>una</a:t>
          </a:r>
          <a:r>
            <a:rPr lang="en-US" b="1" dirty="0"/>
            <a:t> terra di confine, </a:t>
          </a:r>
          <a:r>
            <a:rPr lang="en-US" b="1" dirty="0" err="1"/>
            <a:t>memorie</a:t>
          </a:r>
          <a:r>
            <a:rPr lang="en-US" b="1" dirty="0"/>
            <a:t>, </a:t>
          </a:r>
          <a:r>
            <a:rPr lang="en-US" b="1" dirty="0" err="1"/>
            <a:t>identità</a:t>
          </a:r>
          <a:r>
            <a:rPr lang="en-US" b="1" dirty="0"/>
            <a:t> e </a:t>
          </a:r>
          <a:r>
            <a:rPr lang="en-US" b="1" dirty="0" err="1"/>
            <a:t>retaggi</a:t>
          </a:r>
          <a:r>
            <a:rPr lang="en-US" b="1" dirty="0"/>
            <a:t> </a:t>
          </a:r>
          <a:r>
            <a:rPr lang="en-US" b="1" dirty="0" err="1"/>
            <a:t>si</a:t>
          </a:r>
          <a:r>
            <a:rPr lang="en-US" b="1" dirty="0"/>
            <a:t> </a:t>
          </a:r>
          <a:r>
            <a:rPr lang="en-US" b="1" dirty="0" err="1"/>
            <a:t>intrecciano</a:t>
          </a:r>
          <a:r>
            <a:rPr lang="en-US" b="1" dirty="0"/>
            <a:t> e </a:t>
          </a:r>
          <a:r>
            <a:rPr lang="en-US" b="1" dirty="0" err="1"/>
            <a:t>si</a:t>
          </a:r>
          <a:r>
            <a:rPr lang="en-US" b="1" dirty="0"/>
            <a:t> </a:t>
          </a:r>
          <a:r>
            <a:rPr lang="en-US" b="1" dirty="0" err="1"/>
            <a:t>sovrappongono</a:t>
          </a:r>
          <a:r>
            <a:rPr lang="en-US" b="1" dirty="0"/>
            <a:t>, ma non </a:t>
          </a:r>
          <a:r>
            <a:rPr lang="en-US" b="1" dirty="0" err="1"/>
            <a:t>sono</a:t>
          </a:r>
          <a:r>
            <a:rPr lang="en-US" b="1" dirty="0"/>
            <a:t> “</a:t>
          </a:r>
          <a:r>
            <a:rPr lang="en-US" b="1" dirty="0" err="1"/>
            <a:t>contenuti</a:t>
          </a:r>
          <a:r>
            <a:rPr lang="en-US" b="1" dirty="0"/>
            <a:t>” in un </a:t>
          </a:r>
          <a:r>
            <a:rPr lang="en-US" b="1" dirty="0" err="1"/>
            <a:t>agglomerato</a:t>
          </a:r>
          <a:r>
            <a:rPr lang="en-US" b="1" dirty="0"/>
            <a:t> </a:t>
          </a:r>
          <a:r>
            <a:rPr lang="en-US" b="1" dirty="0" err="1"/>
            <a:t>omogeneo</a:t>
          </a:r>
          <a:r>
            <a:rPr lang="en-US" b="1" dirty="0"/>
            <a:t>.</a:t>
          </a:r>
          <a:endParaRPr lang="en-US" dirty="0"/>
        </a:p>
      </dgm:t>
    </dgm:pt>
    <dgm:pt modelId="{0B8754C8-6082-4BB5-858A-9DE7AB7A93AD}" type="parTrans" cxnId="{4A989405-B574-4FBA-9A26-AF579EA5D314}">
      <dgm:prSet/>
      <dgm:spPr/>
      <dgm:t>
        <a:bodyPr/>
        <a:lstStyle/>
        <a:p>
          <a:endParaRPr lang="en-US"/>
        </a:p>
      </dgm:t>
    </dgm:pt>
    <dgm:pt modelId="{82FC0E23-E50C-40E6-9AED-0D552B355BE7}" type="sibTrans" cxnId="{4A989405-B574-4FBA-9A26-AF579EA5D314}">
      <dgm:prSet/>
      <dgm:spPr/>
      <dgm:t>
        <a:bodyPr/>
        <a:lstStyle/>
        <a:p>
          <a:endParaRPr lang="en-US"/>
        </a:p>
      </dgm:t>
    </dgm:pt>
    <dgm:pt modelId="{646D04EE-D4DE-40B0-A3D6-2DDE60411B7D}">
      <dgm:prSet/>
      <dgm:spPr/>
      <dgm:t>
        <a:bodyPr/>
        <a:lstStyle/>
        <a:p>
          <a:r>
            <a:rPr lang="en-US" b="1" dirty="0"/>
            <a:t>Rather than a noun or an object, a border should be seen as a verb, that is, as a practice, a relation, an imagination and a desire (Van Houtum 2021)</a:t>
          </a:r>
          <a:endParaRPr lang="en-US" dirty="0"/>
        </a:p>
      </dgm:t>
    </dgm:pt>
    <dgm:pt modelId="{AB67470D-FB1A-4D4E-BA24-1AC2839E0095}" type="parTrans" cxnId="{17883EAE-B6C7-448C-B748-9E00C5CAFC06}">
      <dgm:prSet/>
      <dgm:spPr/>
      <dgm:t>
        <a:bodyPr/>
        <a:lstStyle/>
        <a:p>
          <a:endParaRPr lang="en-US"/>
        </a:p>
      </dgm:t>
    </dgm:pt>
    <dgm:pt modelId="{E0D01D35-A0F7-4078-A3B5-19F695F91B86}" type="sibTrans" cxnId="{17883EAE-B6C7-448C-B748-9E00C5CAFC06}">
      <dgm:prSet/>
      <dgm:spPr/>
      <dgm:t>
        <a:bodyPr/>
        <a:lstStyle/>
        <a:p>
          <a:endParaRPr lang="en-US"/>
        </a:p>
      </dgm:t>
    </dgm:pt>
    <dgm:pt modelId="{E741E2BC-E7C9-6F48-8633-C9858EB8E15C}" type="pres">
      <dgm:prSet presAssocID="{96673E57-537C-453F-9470-AC29FB21E798}" presName="linear" presStyleCnt="0">
        <dgm:presLayoutVars>
          <dgm:animLvl val="lvl"/>
          <dgm:resizeHandles val="exact"/>
        </dgm:presLayoutVars>
      </dgm:prSet>
      <dgm:spPr/>
    </dgm:pt>
    <dgm:pt modelId="{58DACADE-098F-274C-AF77-BB999CFC22AD}" type="pres">
      <dgm:prSet presAssocID="{C5F4DDB6-37D0-41F4-9CEE-579B9B0D193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AC60632-0A45-6D4C-9D03-6007220E3353}" type="pres">
      <dgm:prSet presAssocID="{82FC0E23-E50C-40E6-9AED-0D552B355BE7}" presName="spacer" presStyleCnt="0"/>
      <dgm:spPr/>
    </dgm:pt>
    <dgm:pt modelId="{DC474673-305A-8945-8FD8-CE0E0E755528}" type="pres">
      <dgm:prSet presAssocID="{646D04EE-D4DE-40B0-A3D6-2DDE60411B7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A989405-B574-4FBA-9A26-AF579EA5D314}" srcId="{96673E57-537C-453F-9470-AC29FB21E798}" destId="{C5F4DDB6-37D0-41F4-9CEE-579B9B0D1930}" srcOrd="0" destOrd="0" parTransId="{0B8754C8-6082-4BB5-858A-9DE7AB7A93AD}" sibTransId="{82FC0E23-E50C-40E6-9AED-0D552B355BE7}"/>
    <dgm:cxn modelId="{19408D59-9D7B-714E-84A2-482713B43F19}" type="presOf" srcId="{C5F4DDB6-37D0-41F4-9CEE-579B9B0D1930}" destId="{58DACADE-098F-274C-AF77-BB999CFC22AD}" srcOrd="0" destOrd="0" presId="urn:microsoft.com/office/officeart/2005/8/layout/vList2"/>
    <dgm:cxn modelId="{4353847A-7B08-434F-8103-8DDC4C5FC777}" type="presOf" srcId="{96673E57-537C-453F-9470-AC29FB21E798}" destId="{E741E2BC-E7C9-6F48-8633-C9858EB8E15C}" srcOrd="0" destOrd="0" presId="urn:microsoft.com/office/officeart/2005/8/layout/vList2"/>
    <dgm:cxn modelId="{17883EAE-B6C7-448C-B748-9E00C5CAFC06}" srcId="{96673E57-537C-453F-9470-AC29FB21E798}" destId="{646D04EE-D4DE-40B0-A3D6-2DDE60411B7D}" srcOrd="1" destOrd="0" parTransId="{AB67470D-FB1A-4D4E-BA24-1AC2839E0095}" sibTransId="{E0D01D35-A0F7-4078-A3B5-19F695F91B86}"/>
    <dgm:cxn modelId="{4CA3E1DD-C764-7042-8677-E3171D8C0885}" type="presOf" srcId="{646D04EE-D4DE-40B0-A3D6-2DDE60411B7D}" destId="{DC474673-305A-8945-8FD8-CE0E0E755528}" srcOrd="0" destOrd="0" presId="urn:microsoft.com/office/officeart/2005/8/layout/vList2"/>
    <dgm:cxn modelId="{0F152CD1-8913-2F48-937F-FD7B249821CF}" type="presParOf" srcId="{E741E2BC-E7C9-6F48-8633-C9858EB8E15C}" destId="{58DACADE-098F-274C-AF77-BB999CFC22AD}" srcOrd="0" destOrd="0" presId="urn:microsoft.com/office/officeart/2005/8/layout/vList2"/>
    <dgm:cxn modelId="{75641E38-6A7C-9A44-B56D-A100CD865D63}" type="presParOf" srcId="{E741E2BC-E7C9-6F48-8633-C9858EB8E15C}" destId="{DAC60632-0A45-6D4C-9D03-6007220E3353}" srcOrd="1" destOrd="0" presId="urn:microsoft.com/office/officeart/2005/8/layout/vList2"/>
    <dgm:cxn modelId="{DCDC668E-6918-5B43-96A0-DE31E679791B}" type="presParOf" srcId="{E741E2BC-E7C9-6F48-8633-C9858EB8E15C}" destId="{DC474673-305A-8945-8FD8-CE0E0E75552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3D187-D7DB-A445-808F-E3940123F4FB}">
      <dsp:nvSpPr>
        <dsp:cNvPr id="0" name=""/>
        <dsp:cNvSpPr/>
      </dsp:nvSpPr>
      <dsp:spPr>
        <a:xfrm>
          <a:off x="0" y="0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CFF7AA-01FB-914E-996D-7B19F58FFB79}">
      <dsp:nvSpPr>
        <dsp:cNvPr id="0" name=""/>
        <dsp:cNvSpPr/>
      </dsp:nvSpPr>
      <dsp:spPr>
        <a:xfrm>
          <a:off x="0" y="0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Constante sovrafollamento</a:t>
          </a:r>
        </a:p>
      </dsp:txBody>
      <dsp:txXfrm>
        <a:off x="0" y="0"/>
        <a:ext cx="5913437" cy="1159272"/>
      </dsp:txXfrm>
    </dsp:sp>
    <dsp:sp modelId="{9DE2FD47-3EA2-E24E-9C74-E50B3209AC1F}">
      <dsp:nvSpPr>
        <dsp:cNvPr id="0" name=""/>
        <dsp:cNvSpPr/>
      </dsp:nvSpPr>
      <dsp:spPr>
        <a:xfrm>
          <a:off x="0" y="1159272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361964"/>
                <a:satOff val="13729"/>
                <a:lumOff val="-7516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61964"/>
                <a:satOff val="13729"/>
                <a:lumOff val="-7516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61964"/>
                <a:satOff val="13729"/>
                <a:lumOff val="-7516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61964"/>
              <a:satOff val="13729"/>
              <a:lumOff val="-75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5035DC-7AB0-6441-A4FF-AEC8AE2081A6}">
      <dsp:nvSpPr>
        <dsp:cNvPr id="0" name=""/>
        <dsp:cNvSpPr/>
      </dsp:nvSpPr>
      <dsp:spPr>
        <a:xfrm>
          <a:off x="0" y="1159272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Controllo della mobilità</a:t>
          </a:r>
        </a:p>
      </dsp:txBody>
      <dsp:txXfrm>
        <a:off x="0" y="1159272"/>
        <a:ext cx="5913437" cy="1159272"/>
      </dsp:txXfrm>
    </dsp:sp>
    <dsp:sp modelId="{902F84AB-C8F2-0345-AA98-AE1D93E88EA1}">
      <dsp:nvSpPr>
        <dsp:cNvPr id="0" name=""/>
        <dsp:cNvSpPr/>
      </dsp:nvSpPr>
      <dsp:spPr>
        <a:xfrm>
          <a:off x="0" y="2318544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723929"/>
                <a:satOff val="27459"/>
                <a:lumOff val="-1503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723929"/>
                <a:satOff val="27459"/>
                <a:lumOff val="-1503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723929"/>
                <a:satOff val="27459"/>
                <a:lumOff val="-1503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723929"/>
              <a:satOff val="27459"/>
              <a:lumOff val="-1503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77E835-11DB-6044-8B0D-969844858E4D}">
      <dsp:nvSpPr>
        <dsp:cNvPr id="0" name=""/>
        <dsp:cNvSpPr/>
      </dsp:nvSpPr>
      <dsp:spPr>
        <a:xfrm>
          <a:off x="0" y="2318544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Setting isolato e confinato ai margini</a:t>
          </a:r>
        </a:p>
      </dsp:txBody>
      <dsp:txXfrm>
        <a:off x="0" y="2318544"/>
        <a:ext cx="5913437" cy="1159272"/>
      </dsp:txXfrm>
    </dsp:sp>
    <dsp:sp modelId="{DB31B1A7-30C5-F94D-B738-5EF8A713085C}">
      <dsp:nvSpPr>
        <dsp:cNvPr id="0" name=""/>
        <dsp:cNvSpPr/>
      </dsp:nvSpPr>
      <dsp:spPr>
        <a:xfrm>
          <a:off x="0" y="3477816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1085893"/>
                <a:satOff val="41188"/>
                <a:lumOff val="-2254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085893"/>
                <a:satOff val="41188"/>
                <a:lumOff val="-2254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085893"/>
                <a:satOff val="41188"/>
                <a:lumOff val="-2254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085893"/>
              <a:satOff val="41188"/>
              <a:lumOff val="-225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F62413-D55F-E649-AA2D-36E42C39BCB6}">
      <dsp:nvSpPr>
        <dsp:cNvPr id="0" name=""/>
        <dsp:cNvSpPr/>
      </dsp:nvSpPr>
      <dsp:spPr>
        <a:xfrm>
          <a:off x="0" y="3477816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Regime semi- detentivo</a:t>
          </a:r>
        </a:p>
      </dsp:txBody>
      <dsp:txXfrm>
        <a:off x="0" y="3477816"/>
        <a:ext cx="5913437" cy="1159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9C543-3501-9A42-831F-332239A890B2}">
      <dsp:nvSpPr>
        <dsp:cNvPr id="0" name=""/>
        <dsp:cNvSpPr/>
      </dsp:nvSpPr>
      <dsp:spPr>
        <a:xfrm>
          <a:off x="0" y="1422"/>
          <a:ext cx="4195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A2888-77B4-7846-9370-B0CE922DB47C}">
      <dsp:nvSpPr>
        <dsp:cNvPr id="0" name=""/>
        <dsp:cNvSpPr/>
      </dsp:nvSpPr>
      <dsp:spPr>
        <a:xfrm>
          <a:off x="0" y="1422"/>
          <a:ext cx="4195675" cy="970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Permesso</a:t>
          </a:r>
          <a:r>
            <a:rPr lang="en-US" sz="1900" b="1" kern="1200" dirty="0"/>
            <a:t> di </a:t>
          </a:r>
          <a:r>
            <a:rPr lang="en-US" sz="1900" b="1" kern="1200" dirty="0" err="1"/>
            <a:t>protezione</a:t>
          </a:r>
          <a:r>
            <a:rPr lang="en-US" sz="1900" b="1" kern="1200" dirty="0"/>
            <a:t>  </a:t>
          </a:r>
          <a:r>
            <a:rPr lang="en-US" sz="1900" b="1" kern="1200" dirty="0" err="1"/>
            <a:t>temporanea</a:t>
          </a:r>
          <a:r>
            <a:rPr lang="en-US" sz="1900" b="1" kern="1200" dirty="0"/>
            <a:t> &amp; </a:t>
          </a:r>
          <a:r>
            <a:rPr lang="en-US" sz="1900" b="1" kern="1200" dirty="0" err="1"/>
            <a:t>mobilità</a:t>
          </a:r>
          <a:r>
            <a:rPr lang="en-US" sz="1900" b="1" kern="1200" dirty="0"/>
            <a:t> in Schengen area (Dir. EC 55/2001) </a:t>
          </a:r>
          <a:endParaRPr lang="en-US" sz="1900" kern="1200" dirty="0"/>
        </a:p>
      </dsp:txBody>
      <dsp:txXfrm>
        <a:off x="0" y="1422"/>
        <a:ext cx="4195675" cy="970342"/>
      </dsp:txXfrm>
    </dsp:sp>
    <dsp:sp modelId="{28532F67-B0AA-9549-8F94-443EBC1F0CB9}">
      <dsp:nvSpPr>
        <dsp:cNvPr id="0" name=""/>
        <dsp:cNvSpPr/>
      </dsp:nvSpPr>
      <dsp:spPr>
        <a:xfrm>
          <a:off x="0" y="971764"/>
          <a:ext cx="4195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2D8DE-EA25-EC4B-9453-F0B967592EE3}">
      <dsp:nvSpPr>
        <dsp:cNvPr id="0" name=""/>
        <dsp:cNvSpPr/>
      </dsp:nvSpPr>
      <dsp:spPr>
        <a:xfrm>
          <a:off x="0" y="971764"/>
          <a:ext cx="4195675" cy="970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Forte </a:t>
          </a:r>
          <a:r>
            <a:rPr lang="en-US" sz="1900" b="1" kern="1200" dirty="0" err="1"/>
            <a:t>solidarietà</a:t>
          </a:r>
          <a:r>
            <a:rPr lang="en-US" sz="1900" b="1" kern="1200" dirty="0"/>
            <a:t> 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‘</a:t>
          </a:r>
          <a:r>
            <a:rPr lang="en-US" sz="1900" b="1" kern="1200" dirty="0" err="1"/>
            <a:t>compassione</a:t>
          </a:r>
          <a:r>
            <a:rPr lang="en-US" sz="1900" b="1" kern="1200" dirty="0"/>
            <a:t> </a:t>
          </a:r>
          <a:r>
            <a:rPr lang="en-US" sz="1900" b="1" kern="1200" dirty="0" err="1"/>
            <a:t>selettiva</a:t>
          </a:r>
          <a:r>
            <a:rPr lang="en-US" sz="1900" b="1" kern="1200" dirty="0"/>
            <a:t>'.</a:t>
          </a:r>
          <a:endParaRPr lang="en-US" sz="1900" kern="1200" dirty="0"/>
        </a:p>
      </dsp:txBody>
      <dsp:txXfrm>
        <a:off x="0" y="971764"/>
        <a:ext cx="4195675" cy="970342"/>
      </dsp:txXfrm>
    </dsp:sp>
    <dsp:sp modelId="{8BD69525-4A7F-DF4A-8CFE-110D44968F7A}">
      <dsp:nvSpPr>
        <dsp:cNvPr id="0" name=""/>
        <dsp:cNvSpPr/>
      </dsp:nvSpPr>
      <dsp:spPr>
        <a:xfrm>
          <a:off x="0" y="1942107"/>
          <a:ext cx="4195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A905E-A2D1-564D-8D38-9DE9A73223A8}">
      <dsp:nvSpPr>
        <dsp:cNvPr id="0" name=""/>
        <dsp:cNvSpPr/>
      </dsp:nvSpPr>
      <dsp:spPr>
        <a:xfrm>
          <a:off x="0" y="1942107"/>
          <a:ext cx="4195675" cy="970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Rete locale di </a:t>
          </a:r>
          <a:r>
            <a:rPr lang="en-US" sz="1900" b="1" kern="1200" dirty="0" err="1"/>
            <a:t>donne</a:t>
          </a:r>
          <a:r>
            <a:rPr lang="en-US" sz="1900" b="1" kern="1200" dirty="0"/>
            <a:t> </a:t>
          </a:r>
          <a:r>
            <a:rPr lang="en-US" sz="1900" b="1" kern="1200" dirty="0" err="1"/>
            <a:t>ucraine</a:t>
          </a:r>
          <a:r>
            <a:rPr lang="en-US" sz="1900" b="1" kern="1200" dirty="0"/>
            <a:t> care givers</a:t>
          </a:r>
          <a:endParaRPr lang="en-US" sz="1900" kern="1200" dirty="0"/>
        </a:p>
      </dsp:txBody>
      <dsp:txXfrm>
        <a:off x="0" y="1942107"/>
        <a:ext cx="4195675" cy="970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1F546-71CF-9B46-8516-B519E10BD54E}">
      <dsp:nvSpPr>
        <dsp:cNvPr id="0" name=""/>
        <dsp:cNvSpPr/>
      </dsp:nvSpPr>
      <dsp:spPr>
        <a:xfrm>
          <a:off x="512" y="158591"/>
          <a:ext cx="1997452" cy="1198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Asylum</a:t>
          </a:r>
          <a:r>
            <a:rPr lang="it-IT" sz="1400" kern="1200" dirty="0"/>
            <a:t> seekers (Syria, Afghanistan, Pakistan, Bangladesh, etc.)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East/ South Europe</a:t>
          </a:r>
          <a:endParaRPr lang="en-US" sz="1400" kern="1200" dirty="0"/>
        </a:p>
      </dsp:txBody>
      <dsp:txXfrm>
        <a:off x="512" y="158591"/>
        <a:ext cx="1997452" cy="1198471"/>
      </dsp:txXfrm>
    </dsp:sp>
    <dsp:sp modelId="{A765AFB5-81E0-EE48-8212-FB4477F23BF9}">
      <dsp:nvSpPr>
        <dsp:cNvPr id="0" name=""/>
        <dsp:cNvSpPr/>
      </dsp:nvSpPr>
      <dsp:spPr>
        <a:xfrm>
          <a:off x="2197710" y="158591"/>
          <a:ext cx="1997452" cy="1198471"/>
        </a:xfrm>
        <a:prstGeom prst="rect">
          <a:avLst/>
        </a:prstGeom>
        <a:solidFill>
          <a:schemeClr val="accent5">
            <a:hueOff val="-415341"/>
            <a:satOff val="7590"/>
            <a:lumOff val="-578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(Im)mobilità TRA stati ai confini</a:t>
          </a:r>
          <a:endParaRPr lang="en-US" sz="1400" kern="1200" dirty="0"/>
        </a:p>
      </dsp:txBody>
      <dsp:txXfrm>
        <a:off x="2197710" y="158591"/>
        <a:ext cx="1997452" cy="1198471"/>
      </dsp:txXfrm>
    </dsp:sp>
    <dsp:sp modelId="{2BC29841-41BE-AB42-A1C1-263526139941}">
      <dsp:nvSpPr>
        <dsp:cNvPr id="0" name=""/>
        <dsp:cNvSpPr/>
      </dsp:nvSpPr>
      <dsp:spPr>
        <a:xfrm>
          <a:off x="1099111" y="1556808"/>
          <a:ext cx="1997452" cy="1198471"/>
        </a:xfrm>
        <a:prstGeom prst="rect">
          <a:avLst/>
        </a:prstGeom>
        <a:solidFill>
          <a:schemeClr val="accent5">
            <a:hueOff val="-830681"/>
            <a:satOff val="15181"/>
            <a:lumOff val="-1156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European</a:t>
          </a:r>
          <a:r>
            <a:rPr lang="it-IT" sz="1400" kern="1200" dirty="0"/>
            <a:t> </a:t>
          </a:r>
          <a:r>
            <a:rPr lang="it-IT" sz="1400" kern="1200" dirty="0" err="1"/>
            <a:t>pushback</a:t>
          </a:r>
          <a:r>
            <a:rPr lang="it-IT" sz="1400" kern="1200" dirty="0"/>
            <a:t>,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esternalizzazione</a:t>
          </a:r>
          <a:endParaRPr lang="en-US" sz="1400" kern="1200" dirty="0"/>
        </a:p>
      </dsp:txBody>
      <dsp:txXfrm>
        <a:off x="1099111" y="1556808"/>
        <a:ext cx="1997452" cy="11984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ACADE-098F-274C-AF77-BB999CFC22AD}">
      <dsp:nvSpPr>
        <dsp:cNvPr id="0" name=""/>
        <dsp:cNvSpPr/>
      </dsp:nvSpPr>
      <dsp:spPr>
        <a:xfrm>
          <a:off x="0" y="95384"/>
          <a:ext cx="5602174" cy="142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 </a:t>
          </a:r>
          <a:r>
            <a:rPr lang="en-US" sz="2000" b="1" kern="1200" dirty="0" err="1"/>
            <a:t>una</a:t>
          </a:r>
          <a:r>
            <a:rPr lang="en-US" sz="2000" b="1" kern="1200" dirty="0"/>
            <a:t> terra di confine, </a:t>
          </a:r>
          <a:r>
            <a:rPr lang="en-US" sz="2000" b="1" kern="1200" dirty="0" err="1"/>
            <a:t>memorie</a:t>
          </a:r>
          <a:r>
            <a:rPr lang="en-US" sz="2000" b="1" kern="1200" dirty="0"/>
            <a:t>, </a:t>
          </a:r>
          <a:r>
            <a:rPr lang="en-US" sz="2000" b="1" kern="1200" dirty="0" err="1"/>
            <a:t>identità</a:t>
          </a:r>
          <a:r>
            <a:rPr lang="en-US" sz="2000" b="1" kern="1200" dirty="0"/>
            <a:t> e </a:t>
          </a:r>
          <a:r>
            <a:rPr lang="en-US" sz="2000" b="1" kern="1200" dirty="0" err="1"/>
            <a:t>retaggi</a:t>
          </a:r>
          <a:r>
            <a:rPr lang="en-US" sz="2000" b="1" kern="1200" dirty="0"/>
            <a:t> </a:t>
          </a:r>
          <a:r>
            <a:rPr lang="en-US" sz="2000" b="1" kern="1200" dirty="0" err="1"/>
            <a:t>si</a:t>
          </a:r>
          <a:r>
            <a:rPr lang="en-US" sz="2000" b="1" kern="1200" dirty="0"/>
            <a:t> </a:t>
          </a:r>
          <a:r>
            <a:rPr lang="en-US" sz="2000" b="1" kern="1200" dirty="0" err="1"/>
            <a:t>intrecciano</a:t>
          </a:r>
          <a:r>
            <a:rPr lang="en-US" sz="2000" b="1" kern="1200" dirty="0"/>
            <a:t> e </a:t>
          </a:r>
          <a:r>
            <a:rPr lang="en-US" sz="2000" b="1" kern="1200" dirty="0" err="1"/>
            <a:t>si</a:t>
          </a:r>
          <a:r>
            <a:rPr lang="en-US" sz="2000" b="1" kern="1200" dirty="0"/>
            <a:t> </a:t>
          </a:r>
          <a:r>
            <a:rPr lang="en-US" sz="2000" b="1" kern="1200" dirty="0" err="1"/>
            <a:t>sovrappongono</a:t>
          </a:r>
          <a:r>
            <a:rPr lang="en-US" sz="2000" b="1" kern="1200" dirty="0"/>
            <a:t>, ma non </a:t>
          </a:r>
          <a:r>
            <a:rPr lang="en-US" sz="2000" b="1" kern="1200" dirty="0" err="1"/>
            <a:t>sono</a:t>
          </a:r>
          <a:r>
            <a:rPr lang="en-US" sz="2000" b="1" kern="1200" dirty="0"/>
            <a:t> “</a:t>
          </a:r>
          <a:r>
            <a:rPr lang="en-US" sz="2000" b="1" kern="1200" dirty="0" err="1"/>
            <a:t>contenuti</a:t>
          </a:r>
          <a:r>
            <a:rPr lang="en-US" sz="2000" b="1" kern="1200" dirty="0"/>
            <a:t>” in un </a:t>
          </a:r>
          <a:r>
            <a:rPr lang="en-US" sz="2000" b="1" kern="1200" dirty="0" err="1"/>
            <a:t>agglomerato</a:t>
          </a:r>
          <a:r>
            <a:rPr lang="en-US" sz="2000" b="1" kern="1200" dirty="0"/>
            <a:t> </a:t>
          </a:r>
          <a:r>
            <a:rPr lang="en-US" sz="2000" b="1" kern="1200" dirty="0" err="1"/>
            <a:t>omogeneo</a:t>
          </a:r>
          <a:r>
            <a:rPr lang="en-US" sz="2000" b="1" kern="1200" dirty="0"/>
            <a:t>.</a:t>
          </a:r>
          <a:endParaRPr lang="en-US" sz="2000" kern="1200" dirty="0"/>
        </a:p>
      </dsp:txBody>
      <dsp:txXfrm>
        <a:off x="69680" y="165064"/>
        <a:ext cx="5462814" cy="1288040"/>
      </dsp:txXfrm>
    </dsp:sp>
    <dsp:sp modelId="{DC474673-305A-8945-8FD8-CE0E0E755528}">
      <dsp:nvSpPr>
        <dsp:cNvPr id="0" name=""/>
        <dsp:cNvSpPr/>
      </dsp:nvSpPr>
      <dsp:spPr>
        <a:xfrm>
          <a:off x="0" y="1580385"/>
          <a:ext cx="5602174" cy="142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Rather than a noun or an object, a border should be seen as a verb, that is, as a practice, a relation, an imagination and a desire (Van Houtum 2021)</a:t>
          </a:r>
          <a:endParaRPr lang="en-US" sz="2000" kern="1200" dirty="0"/>
        </a:p>
      </dsp:txBody>
      <dsp:txXfrm>
        <a:off x="69680" y="1650065"/>
        <a:ext cx="5462814" cy="1288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47786-F0DB-1649-9189-1744252A676D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1BE81-402E-714B-81E0-4E2966BF67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98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F1DBB-111F-C54C-B71E-12E0075585B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25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807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08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045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155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901E-2AAE-4981-8A99-51B0CBBFD1DD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3557-2C00-4E9B-8536-915F9CCB57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40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10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36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27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4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02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1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70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84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1393D-AC96-6B48-AB00-02B700A3A2E8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B114164-2823-F74C-BB8E-3946C1D460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4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2" r:id="rId12"/>
    <p:sldLayoutId id="21474838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inews.it/tgr/fvg/video/2022/11/emergenza-sovraffollamento-al-centro-di-accoglienza-di-gradisca-migranti-nelle-tende-fvg-e799f892-14a6-414e-ba65-1098f6faa53a.html" TargetMode="External"/><Relationship Id="rId2" Type="http://schemas.openxmlformats.org/officeDocument/2006/relationships/hyperlink" Target="https://www.telefriuli.it/cronaca/rotta-balcanica-migranti-richiedenti-asilo-gorizia-hub-carso/2/237417/art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2" descr=" caserma UD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141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001000" cy="1216025"/>
          </a:xfrm>
        </p:spPr>
        <p:txBody>
          <a:bodyPr>
            <a:normAutofit/>
          </a:bodyPr>
          <a:lstStyle/>
          <a:p>
            <a:r>
              <a:rPr lang="it-IT" sz="2400">
                <a:latin typeface="+mn-lt"/>
                <a:ea typeface="MS PGothic" charset="0"/>
                <a:cs typeface="MS PGothic" charset="0"/>
              </a:rPr>
              <a:t>CARA / CIE / CPR</a:t>
            </a:r>
            <a:br>
              <a:rPr lang="it-IT" sz="2400">
                <a:latin typeface="+mn-lt"/>
                <a:ea typeface="MS PGothic" charset="0"/>
                <a:cs typeface="MS PGothic" charset="0"/>
              </a:rPr>
            </a:br>
            <a:r>
              <a:rPr lang="it-IT" sz="2400">
                <a:latin typeface="+mn-lt"/>
                <a:ea typeface="MS PGothic" charset="0"/>
                <a:cs typeface="MS PGothic" charset="0"/>
              </a:rPr>
              <a:t>sicurezza, controllo, setting carcerario </a:t>
            </a:r>
            <a:br>
              <a:rPr lang="it-IT" sz="2400">
                <a:latin typeface="+mn-lt"/>
                <a:ea typeface="MS PGothic" charset="0"/>
                <a:cs typeface="MS PGothic" charset="0"/>
              </a:rPr>
            </a:br>
            <a:r>
              <a:rPr lang="it-IT" sz="2400">
                <a:latin typeface="+mn-lt"/>
                <a:ea typeface="MS PGothic" charset="0"/>
                <a:cs typeface="MS PGothic" charset="0"/>
              </a:rPr>
              <a:t>Rifugiati: regime di Care, Cure Control (M.Agier)</a:t>
            </a:r>
            <a:endParaRPr lang="it-IT" sz="2400" dirty="0">
              <a:latin typeface="+mn-lt"/>
              <a:ea typeface="MS PGothic" charset="0"/>
              <a:cs typeface="MS PGothic" charset="0"/>
            </a:endParaRPr>
          </a:p>
        </p:txBody>
      </p:sp>
      <p:pic>
        <p:nvPicPr>
          <p:cNvPr id="29698" name="Segnaposto contenuto 7" descr="fig 1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3469" y="1582616"/>
            <a:ext cx="8572500" cy="4572000"/>
          </a:xfrm>
        </p:spPr>
      </p:pic>
    </p:spTree>
    <p:extLst>
      <p:ext uri="{BB962C8B-B14F-4D97-AF65-F5344CB8AC3E}">
        <p14:creationId xmlns:p14="http://schemas.microsoft.com/office/powerpoint/2010/main" val="72878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7" name="Picture 28696">
            <a:extLst>
              <a:ext uri="{FF2B5EF4-FFF2-40B4-BE49-F238E27FC236}">
                <a16:creationId xmlns:a16="http://schemas.microsoft.com/office/drawing/2014/main" id="{B13EE355-0D4C-4D91-8AE1-2876567D1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28699" name="Rectangle 28698">
            <a:extLst>
              <a:ext uri="{FF2B5EF4-FFF2-40B4-BE49-F238E27FC236}">
                <a16:creationId xmlns:a16="http://schemas.microsoft.com/office/drawing/2014/main" id="{A01B9BFB-0E23-404F-936C-2681B3883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28701" name="Straight Connector 28700">
            <a:extLst>
              <a:ext uri="{FF2B5EF4-FFF2-40B4-BE49-F238E27FC236}">
                <a16:creationId xmlns:a16="http://schemas.microsoft.com/office/drawing/2014/main" id="{CA188135-D6F0-4A77-85B9-2E45772B3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703" name="Picture 28702">
            <a:extLst>
              <a:ext uri="{FF2B5EF4-FFF2-40B4-BE49-F238E27FC236}">
                <a16:creationId xmlns:a16="http://schemas.microsoft.com/office/drawing/2014/main" id="{8FB62CA7-7168-452A-8E46-BFE14ECFB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28705" name="Rectangle 28704">
            <a:extLst>
              <a:ext uri="{FF2B5EF4-FFF2-40B4-BE49-F238E27FC236}">
                <a16:creationId xmlns:a16="http://schemas.microsoft.com/office/drawing/2014/main" id="{F545E06B-29C0-4F08-9F61-140CD1A7A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07" name="Rectangle 28706">
            <a:extLst>
              <a:ext uri="{FF2B5EF4-FFF2-40B4-BE49-F238E27FC236}">
                <a16:creationId xmlns:a16="http://schemas.microsoft.com/office/drawing/2014/main" id="{66E54A31-B091-4774-BDD5-9F726783E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673" name="Titolo 1"/>
          <p:cNvSpPr>
            <a:spLocks noGrp="1"/>
          </p:cNvSpPr>
          <p:nvPr>
            <p:ph type="title" idx="4294967295"/>
          </p:nvPr>
        </p:nvSpPr>
        <p:spPr>
          <a:xfrm>
            <a:off x="1451579" y="2303047"/>
            <a:ext cx="3272093" cy="26741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CARA: </a:t>
            </a:r>
            <a:br>
              <a:rPr lang="en-US" sz="3000"/>
            </a:br>
            <a:r>
              <a:rPr lang="en-US" sz="3000"/>
              <a:t>Ambivalente ospitalità in uno spazio carcerario</a:t>
            </a:r>
            <a:br>
              <a:rPr lang="en-US" sz="3000"/>
            </a:br>
            <a:endParaRPr lang="en-US" sz="3000"/>
          </a:p>
        </p:txBody>
      </p:sp>
      <p:cxnSp>
        <p:nvCxnSpPr>
          <p:cNvPr id="28709" name="Straight Connector 28708">
            <a:extLst>
              <a:ext uri="{FF2B5EF4-FFF2-40B4-BE49-F238E27FC236}">
                <a16:creationId xmlns:a16="http://schemas.microsoft.com/office/drawing/2014/main" id="{424E0E46-9D8A-46BA-8EF9-FC43A7EE7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711" name="Title 1">
            <a:extLst>
              <a:ext uri="{FF2B5EF4-FFF2-40B4-BE49-F238E27FC236}">
                <a16:creationId xmlns:a16="http://schemas.microsoft.com/office/drawing/2014/main" id="{565909D0-D2D2-46A8-8332-49E6173A4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cxnSp>
        <p:nvCxnSpPr>
          <p:cNvPr id="28713" name="Straight Connector 28712">
            <a:extLst>
              <a:ext uri="{FF2B5EF4-FFF2-40B4-BE49-F238E27FC236}">
                <a16:creationId xmlns:a16="http://schemas.microsoft.com/office/drawing/2014/main" id="{F3D2EAFB-E46A-4A8C-9E83-AF5286317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715" name="Picture 28714">
            <a:extLst>
              <a:ext uri="{FF2B5EF4-FFF2-40B4-BE49-F238E27FC236}">
                <a16:creationId xmlns:a16="http://schemas.microsoft.com/office/drawing/2014/main" id="{AFEA4BCF-1CF9-4959-A2D8-A97926D2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graphicFrame>
        <p:nvGraphicFramePr>
          <p:cNvPr id="28693" name="Segnaposto contenuto 2">
            <a:extLst>
              <a:ext uri="{FF2B5EF4-FFF2-40B4-BE49-F238E27FC236}">
                <a16:creationId xmlns:a16="http://schemas.microsoft.com/office/drawing/2014/main" id="{4F8CF99B-FA72-2BB2-69C6-E89B3014BC0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44963431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4186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Screenshot-Un paese di primule e caserme.jpg.pdf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11400" y="-895626"/>
            <a:ext cx="6578600" cy="8610600"/>
          </a:xfrm>
        </p:spPr>
      </p:pic>
      <p:sp>
        <p:nvSpPr>
          <p:cNvPr id="3" name="CasellaDiTesto 2"/>
          <p:cNvSpPr txBox="1"/>
          <p:nvPr/>
        </p:nvSpPr>
        <p:spPr>
          <a:xfrm>
            <a:off x="2514600" y="381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FVG : oltre 400 presidi militari e una vasta area vuota</a:t>
            </a:r>
          </a:p>
        </p:txBody>
      </p:sp>
    </p:spTree>
    <p:extLst>
      <p:ext uri="{BB962C8B-B14F-4D97-AF65-F5344CB8AC3E}">
        <p14:creationId xmlns:p14="http://schemas.microsoft.com/office/powerpoint/2010/main" val="233316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954088"/>
            <a:ext cx="9602788" cy="1047750"/>
          </a:xfrm>
        </p:spPr>
        <p:txBody>
          <a:bodyPr/>
          <a:lstStyle/>
          <a:p>
            <a:r>
              <a:rPr lang="it-IT" sz="2800" dirty="0"/>
              <a:t>La cortina di ferro: una sottile linea rossa tra il passato e l’immaginazione collettiva</a:t>
            </a:r>
          </a:p>
        </p:txBody>
      </p:sp>
      <p:pic>
        <p:nvPicPr>
          <p:cNvPr id="4" name="Segnaposto contenuto 3" descr="red line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1700"/>
            <a:ext cx="6176963" cy="3294063"/>
          </a:xfrm>
        </p:spPr>
      </p:pic>
      <p:sp>
        <p:nvSpPr>
          <p:cNvPr id="3" name="CasellaDiTesto 2"/>
          <p:cNvSpPr txBox="1"/>
          <p:nvPr/>
        </p:nvSpPr>
        <p:spPr>
          <a:xfrm>
            <a:off x="6512169" y="34290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Nothing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worse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imagine</a:t>
            </a:r>
            <a:r>
              <a:rPr lang="it-IT" dirty="0"/>
              <a:t>.</a:t>
            </a:r>
          </a:p>
          <a:p>
            <a:r>
              <a:rPr lang="it-IT" dirty="0" err="1"/>
              <a:t>J</a:t>
            </a:r>
            <a:r>
              <a:rPr lang="it-IT" dirty="0"/>
              <a:t>. M. COETZEE, </a:t>
            </a:r>
            <a:r>
              <a:rPr lang="it-IT" i="1" dirty="0" err="1"/>
              <a:t>Waiting</a:t>
            </a:r>
            <a:r>
              <a:rPr lang="it-IT" i="1" dirty="0"/>
              <a:t> for the </a:t>
            </a:r>
            <a:r>
              <a:rPr lang="it-IT" i="1" dirty="0" err="1"/>
              <a:t>Barbarians</a:t>
            </a:r>
            <a:endParaRPr lang="it-IT" dirty="0"/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462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48" name="Rectangle 3584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4" name="Picture 35843" descr="Alberi con un fiume">
            <a:extLst>
              <a:ext uri="{FF2B5EF4-FFF2-40B4-BE49-F238E27FC236}">
                <a16:creationId xmlns:a16="http://schemas.microsoft.com/office/drawing/2014/main" id="{F7F1C990-23EB-2B4F-0461-329DF7D6C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3585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585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5841" name="Titolo 1"/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Ai margini </a:t>
            </a:r>
          </a:p>
        </p:txBody>
      </p:sp>
      <p:cxnSp>
        <p:nvCxnSpPr>
          <p:cNvPr id="35856" name="Straight Connector 3585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2" name="Segnaposto contenuto 2"/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La </a:t>
            </a:r>
            <a:r>
              <a:rPr lang="it-IT" i="1" dirty="0">
                <a:latin typeface="Verdana" charset="0"/>
                <a:ea typeface="MS PGothic" charset="0"/>
                <a:cs typeface="MS PGothic" charset="0"/>
              </a:rPr>
              <a:t>jungle 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lungo il fiume Isonzo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Parcheggi e aree pubbliche abbandonate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No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man’s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land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 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Buffer zone (time &amp;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space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)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Socialità &amp; visibilità dei corpi migranti</a:t>
            </a:r>
          </a:p>
          <a:p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3585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27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954088"/>
            <a:ext cx="9602788" cy="1047750"/>
          </a:xfrm>
        </p:spPr>
        <p:txBody>
          <a:bodyPr/>
          <a:lstStyle/>
          <a:p>
            <a:r>
              <a:rPr lang="it-IT" dirty="0"/>
              <a:t>WW2</a:t>
            </a:r>
          </a:p>
        </p:txBody>
      </p:sp>
      <p:pic>
        <p:nvPicPr>
          <p:cNvPr id="4" name="Segnaposto contenuto 3" descr="05_padriciano533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96" r="-8396"/>
          <a:stretch>
            <a:fillRect/>
          </a:stretch>
        </p:blipFill>
        <p:spPr bwMode="auto">
          <a:xfrm>
            <a:off x="0" y="-3175"/>
            <a:ext cx="643413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Villaggio Metallico UD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402053"/>
            <a:ext cx="5346730" cy="3455947"/>
          </a:xfrm>
          <a:prstGeom prst="rect">
            <a:avLst/>
          </a:prstGeom>
        </p:spPr>
      </p:pic>
      <p:pic>
        <p:nvPicPr>
          <p:cNvPr id="6" name="Immagine 1" descr="campo padricia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369" y="4075044"/>
            <a:ext cx="2819400" cy="182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162800" y="685801"/>
            <a:ext cx="327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ea typeface="ＭＳ Ｐゴシック" charset="-128"/>
              </a:rPr>
              <a:t>300.000 </a:t>
            </a:r>
          </a:p>
          <a:p>
            <a:r>
              <a:rPr lang="it-IT" sz="2000" dirty="0">
                <a:ea typeface="ＭＳ Ｐゴシック" charset="-128"/>
              </a:rPr>
              <a:t>Italiani sfollati dopo la 2 Guerra Mondiale</a:t>
            </a:r>
          </a:p>
          <a:p>
            <a:endParaRPr lang="it-IT" sz="2000" dirty="0">
              <a:ea typeface="ＭＳ Ｐゴシック" charset="-128"/>
            </a:endParaRPr>
          </a:p>
          <a:p>
            <a:endParaRPr lang="it-IT" sz="2000" dirty="0">
              <a:ea typeface="ＭＳ Ｐゴシック" charset="-128"/>
            </a:endParaRPr>
          </a:p>
          <a:p>
            <a:r>
              <a:rPr lang="it-IT" sz="2000" dirty="0">
                <a:ea typeface="ＭＳ Ｐゴシック" charset="-128"/>
              </a:rPr>
              <a:t>Campi sul Carso</a:t>
            </a:r>
          </a:p>
          <a:p>
            <a:r>
              <a:rPr lang="it-IT" sz="2000" dirty="0">
                <a:ea typeface="ＭＳ Ｐゴシック" charset="-128"/>
              </a:rPr>
              <a:t>sloveno</a:t>
            </a:r>
          </a:p>
        </p:txBody>
      </p:sp>
    </p:spTree>
    <p:extLst>
      <p:ext uri="{BB962C8B-B14F-4D97-AF65-F5344CB8AC3E}">
        <p14:creationId xmlns:p14="http://schemas.microsoft.com/office/powerpoint/2010/main" val="865024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Villaggio del Pescatore: </a:t>
            </a:r>
            <a:b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la mediazione possibile </a:t>
            </a:r>
          </a:p>
        </p:txBody>
      </p:sp>
      <p:pic>
        <p:nvPicPr>
          <p:cNvPr id="4" name="Immagine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02341" y="2171700"/>
            <a:ext cx="7058706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849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653906-140C-B95B-1EBB-6D68638891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57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968279" y="238922"/>
            <a:ext cx="31433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Villaggio Pescatore, Giugno 2016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“Ho vissuto la stessa sensazione di non essere accettato dagli altri. </a:t>
            </a:r>
          </a:p>
          <a:p>
            <a:r>
              <a:rPr lang="it-IT" dirty="0"/>
              <a:t>Non essere accettato dagli italiani stessi!”</a:t>
            </a:r>
          </a:p>
          <a:p>
            <a:endParaRPr lang="it-IT" dirty="0"/>
          </a:p>
          <a:p>
            <a:r>
              <a:rPr lang="it-IT" dirty="0"/>
              <a:t>“Ho conosciuto questo ragazzo e ho cercato di farmi capire, come Tarzan e Jane, no?”</a:t>
            </a:r>
          </a:p>
          <a:p>
            <a:endParaRPr lang="it-IT" dirty="0"/>
          </a:p>
          <a:p>
            <a:r>
              <a:rPr lang="it-IT" dirty="0"/>
              <a:t>“Mi sono rivista in questi ragazzi anche se la situazione è diversa”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948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84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sermaCavarzerani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92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8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olo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Trieste Lab.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969826"/>
            <a:ext cx="8229600" cy="5214937"/>
          </a:xfrm>
        </p:spPr>
        <p:txBody>
          <a:bodyPr>
            <a:normAutofit/>
          </a:bodyPr>
          <a:lstStyle/>
          <a:p>
            <a:pPr marL="254000" indent="-342900">
              <a:defRPr/>
            </a:pPr>
            <a:r>
              <a:rPr lang="it-IT" sz="2400" dirty="0"/>
              <a:t>Rifugiati:</a:t>
            </a:r>
          </a:p>
          <a:p>
            <a:pPr marL="746125" lvl="2" indent="0">
              <a:buNone/>
              <a:defRPr/>
            </a:pPr>
            <a:r>
              <a:rPr lang="it-IT" sz="2200" dirty="0"/>
              <a:t>1945- 60: Italiani DP Istria -Dalmazia</a:t>
            </a:r>
          </a:p>
          <a:p>
            <a:pPr marL="746125" lvl="2" indent="0">
              <a:buNone/>
              <a:defRPr/>
            </a:pPr>
            <a:r>
              <a:rPr lang="it-IT" sz="2200" dirty="0"/>
              <a:t>1991-95: ex </a:t>
            </a:r>
            <a:r>
              <a:rPr lang="it-IT" sz="2200" dirty="0" err="1"/>
              <a:t>Yugoslavia</a:t>
            </a:r>
            <a:r>
              <a:rPr lang="it-IT" sz="2200" dirty="0"/>
              <a:t> </a:t>
            </a:r>
          </a:p>
          <a:p>
            <a:pPr marL="746125" lvl="2" indent="0">
              <a:buNone/>
              <a:defRPr/>
            </a:pPr>
            <a:r>
              <a:rPr lang="it-IT" sz="2200" dirty="0"/>
              <a:t>2014-18: AS Afghanistan, Pakistan</a:t>
            </a:r>
          </a:p>
          <a:p>
            <a:pPr marL="746125" lvl="2" indent="0">
              <a:buNone/>
              <a:defRPr/>
            </a:pPr>
            <a:r>
              <a:rPr lang="it-IT" sz="2400" dirty="0"/>
              <a:t>2022-25: </a:t>
            </a:r>
            <a:r>
              <a:rPr lang="it-IT" sz="2400" dirty="0" err="1"/>
              <a:t>Displaced</a:t>
            </a:r>
            <a:r>
              <a:rPr lang="it-IT" sz="2400" dirty="0"/>
              <a:t> </a:t>
            </a:r>
            <a:r>
              <a:rPr lang="it-IT" sz="2400" dirty="0" err="1"/>
              <a:t>Ukraina</a:t>
            </a:r>
            <a:endParaRPr lang="it-IT" sz="2400" dirty="0"/>
          </a:p>
          <a:p>
            <a:pPr>
              <a:defRPr/>
            </a:pPr>
            <a:r>
              <a:rPr lang="it-IT" sz="2400" dirty="0"/>
              <a:t>Ospitalità diffusa - CAS</a:t>
            </a:r>
          </a:p>
          <a:p>
            <a:pPr marL="739775" lvl="2" indent="0">
              <a:buNone/>
              <a:defRPr/>
            </a:pPr>
            <a:r>
              <a:rPr lang="it-IT" sz="2200" dirty="0"/>
              <a:t>(Caritas, ICS, Coop 2001, Lybra ecc. )</a:t>
            </a:r>
            <a:endParaRPr lang="it-IT" dirty="0"/>
          </a:p>
          <a:p>
            <a:pPr>
              <a:defRPr/>
            </a:pPr>
            <a:r>
              <a:rPr lang="it-IT" sz="2400" dirty="0" err="1"/>
              <a:t>Border</a:t>
            </a:r>
            <a:r>
              <a:rPr lang="it-IT" sz="2400" dirty="0"/>
              <a:t> Area  </a:t>
            </a:r>
          </a:p>
          <a:p>
            <a:pPr marL="0" indent="0">
              <a:buNone/>
              <a:defRPr/>
            </a:pPr>
            <a:r>
              <a:rPr lang="it-IT" sz="2400" dirty="0"/>
              <a:t>	Nuove &amp; vecchie minoranze,  nazionalismi</a:t>
            </a:r>
          </a:p>
          <a:p>
            <a:pPr marL="0" indent="0">
              <a:buNone/>
              <a:defRPr/>
            </a:pPr>
            <a:r>
              <a:rPr lang="it-IT" sz="2400" dirty="0"/>
              <a:t>	porto &amp; commercio</a:t>
            </a:r>
          </a:p>
          <a:p>
            <a:pPr>
              <a:defRPr/>
            </a:pPr>
            <a:endParaRPr lang="it-IT" dirty="0"/>
          </a:p>
          <a:p>
            <a:pPr marL="0" indent="0"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985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082E6-830C-FB71-AFF8-B9363E09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B/Ordering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Othering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C062AD-5A01-D92A-B3EC-06C92964A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9856" y="2083418"/>
            <a:ext cx="9744344" cy="18605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Dal 2015-16, la </a:t>
            </a:r>
            <a:r>
              <a:rPr lang="en-US" sz="1400" dirty="0" err="1">
                <a:solidFill>
                  <a:schemeClr val="tx2"/>
                </a:solidFill>
              </a:rPr>
              <a:t>migrazione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attraverso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i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Balcani</a:t>
            </a:r>
            <a:r>
              <a:rPr lang="en-US" sz="1400" dirty="0">
                <a:solidFill>
                  <a:schemeClr val="tx2"/>
                </a:solidFill>
              </a:rPr>
              <a:t> verso </a:t>
            </a:r>
            <a:r>
              <a:rPr lang="en-US" sz="1400" dirty="0" err="1">
                <a:solidFill>
                  <a:schemeClr val="tx2"/>
                </a:solidFill>
              </a:rPr>
              <a:t>l'Unione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europea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è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continuata</a:t>
            </a:r>
            <a:r>
              <a:rPr lang="en-US" sz="1400" dirty="0">
                <a:solidFill>
                  <a:schemeClr val="tx2"/>
                </a:solidFill>
              </a:rPr>
              <a:t> con un </a:t>
            </a:r>
            <a:r>
              <a:rPr lang="en-US" sz="1400" dirty="0" err="1">
                <a:solidFill>
                  <a:schemeClr val="tx2"/>
                </a:solidFill>
              </a:rPr>
              <a:t>aumento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costante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delle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politiche</a:t>
            </a:r>
            <a:r>
              <a:rPr lang="en-US" sz="1400" dirty="0">
                <a:solidFill>
                  <a:schemeClr val="tx2"/>
                </a:solidFill>
              </a:rPr>
              <a:t> di </a:t>
            </a:r>
            <a:r>
              <a:rPr lang="en-US" sz="1400" dirty="0" err="1">
                <a:solidFill>
                  <a:schemeClr val="tx2"/>
                </a:solidFill>
              </a:rPr>
              <a:t>respingimento</a:t>
            </a:r>
            <a:r>
              <a:rPr lang="en-US" sz="1400" dirty="0">
                <a:solidFill>
                  <a:schemeClr val="tx2"/>
                </a:solidFill>
              </a:rPr>
              <a:t> e </a:t>
            </a:r>
            <a:r>
              <a:rPr lang="en-US" sz="1400" dirty="0" err="1">
                <a:solidFill>
                  <a:schemeClr val="tx2"/>
                </a:solidFill>
              </a:rPr>
              <a:t>delle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azioni</a:t>
            </a:r>
            <a:r>
              <a:rPr lang="en-US" sz="1400" dirty="0">
                <a:solidFill>
                  <a:schemeClr val="tx2"/>
                </a:solidFill>
              </a:rPr>
              <a:t> alle </a:t>
            </a:r>
            <a:r>
              <a:rPr lang="en-US" sz="1400" dirty="0" err="1">
                <a:solidFill>
                  <a:schemeClr val="tx2"/>
                </a:solidFill>
              </a:rPr>
              <a:t>frontiere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europee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err="1">
                <a:solidFill>
                  <a:schemeClr val="tx2"/>
                </a:solidFill>
              </a:rPr>
              <a:t>contrariamente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alla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narrazione</a:t>
            </a:r>
            <a:r>
              <a:rPr lang="en-US" sz="1400" dirty="0">
                <a:solidFill>
                  <a:schemeClr val="tx2"/>
                </a:solidFill>
              </a:rPr>
              <a:t> di </a:t>
            </a:r>
            <a:r>
              <a:rPr lang="en-US" sz="1400" dirty="0" err="1">
                <a:solidFill>
                  <a:schemeClr val="tx2"/>
                </a:solidFill>
              </a:rPr>
              <a:t>una</a:t>
            </a:r>
            <a:r>
              <a:rPr lang="en-US" sz="1400" dirty="0">
                <a:solidFill>
                  <a:schemeClr val="tx2"/>
                </a:solidFill>
              </a:rPr>
              <a:t> “</a:t>
            </a:r>
            <a:r>
              <a:rPr lang="en-US" sz="1400" dirty="0" err="1">
                <a:solidFill>
                  <a:schemeClr val="tx2"/>
                </a:solidFill>
              </a:rPr>
              <a:t>crisi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migratoria</a:t>
            </a:r>
            <a:r>
              <a:rPr lang="en-US" sz="1400" dirty="0">
                <a:solidFill>
                  <a:schemeClr val="tx2"/>
                </a:solidFill>
              </a:rPr>
              <a:t>”.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Processi</a:t>
            </a:r>
            <a:r>
              <a:rPr lang="en-US" sz="1400" dirty="0">
                <a:solidFill>
                  <a:schemeClr val="tx2"/>
                </a:solidFill>
              </a:rPr>
              <a:t> di </a:t>
            </a:r>
            <a:r>
              <a:rPr lang="en-US" sz="1400" dirty="0" err="1">
                <a:solidFill>
                  <a:schemeClr val="tx2"/>
                </a:solidFill>
              </a:rPr>
              <a:t>ordine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err="1">
                <a:solidFill>
                  <a:schemeClr val="tx2"/>
                </a:solidFill>
              </a:rPr>
              <a:t>alterità</a:t>
            </a:r>
            <a:r>
              <a:rPr lang="en-US" sz="1400" dirty="0">
                <a:solidFill>
                  <a:schemeClr val="tx2"/>
                </a:solidFill>
              </a:rPr>
              <a:t> e </a:t>
            </a:r>
            <a:r>
              <a:rPr lang="en-US" sz="1400" dirty="0" err="1">
                <a:solidFill>
                  <a:schemeClr val="tx2"/>
                </a:solidFill>
              </a:rPr>
              <a:t>costruzione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dei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confini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attraverso</a:t>
            </a:r>
            <a:r>
              <a:rPr lang="en-US" sz="1400" dirty="0">
                <a:solidFill>
                  <a:schemeClr val="tx2"/>
                </a:solidFill>
              </a:rPr>
              <a:t> la lente del regime B/Order/Othering (Van Houtum 2002).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2"/>
                </a:solidFill>
              </a:rPr>
              <a:t>Costruzione</a:t>
            </a:r>
            <a:r>
              <a:rPr lang="en-US" sz="1400" dirty="0">
                <a:solidFill>
                  <a:schemeClr val="tx2"/>
                </a:solidFill>
              </a:rPr>
              <a:t> del ‘</a:t>
            </a:r>
            <a:r>
              <a:rPr lang="en-US" sz="1400" dirty="0" err="1">
                <a:solidFill>
                  <a:schemeClr val="tx2"/>
                </a:solidFill>
              </a:rPr>
              <a:t>noi</a:t>
            </a:r>
            <a:r>
              <a:rPr lang="en-US" sz="1400" dirty="0">
                <a:solidFill>
                  <a:schemeClr val="tx2"/>
                </a:solidFill>
              </a:rPr>
              <a:t>’ e </a:t>
            </a:r>
            <a:r>
              <a:rPr lang="en-US" sz="1400" dirty="0" err="1">
                <a:solidFill>
                  <a:schemeClr val="tx2"/>
                </a:solidFill>
              </a:rPr>
              <a:t>dell’alterità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11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97E46F-477F-20DA-860D-75FEE299D870}"/>
              </a:ext>
            </a:extLst>
          </p:cNvPr>
          <p:cNvSpPr txBox="1"/>
          <p:nvPr/>
        </p:nvSpPr>
        <p:spPr>
          <a:xfrm>
            <a:off x="6657715" y="467271"/>
            <a:ext cx="4195674" cy="205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UKRAINE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2022 - 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E29BC853-AE54-8347-B1CB-3BE10B7F13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556D349-22E8-2E45-8572-4E3FCEA15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graphicFrame>
        <p:nvGraphicFramePr>
          <p:cNvPr id="41" name="Segnaposto contenuto 6">
            <a:extLst>
              <a:ext uri="{FF2B5EF4-FFF2-40B4-BE49-F238E27FC236}">
                <a16:creationId xmlns:a16="http://schemas.microsoft.com/office/drawing/2014/main" id="{68C5200F-F40B-C910-9CDF-EF3622374EFD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591710578"/>
              </p:ext>
            </p:extLst>
          </p:nvPr>
        </p:nvGraphicFramePr>
        <p:xfrm>
          <a:off x="6657715" y="2990818"/>
          <a:ext cx="4195675" cy="291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0334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FE3914-AC08-04DF-CDA0-4BF5BF78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BALKAN ROUTE 2014 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</a:p>
        </p:txBody>
      </p:sp>
      <p:pic>
        <p:nvPicPr>
          <p:cNvPr id="5" name="Immagine 4" descr="Immagine che contiene aria aperta, vestiti, cielo, persona&#10;&#10;Descrizione generata automaticamente">
            <a:extLst>
              <a:ext uri="{FF2B5EF4-FFF2-40B4-BE49-F238E27FC236}">
                <a16:creationId xmlns:a16="http://schemas.microsoft.com/office/drawing/2014/main" id="{5E37A1DE-5C68-5CC8-A2C6-BC8358A6D4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4" name="Immagine 3" descr="Immagine che contiene aria aperta, erba, albero, cielo&#10;&#10;Descrizione generata automaticamente">
            <a:extLst>
              <a:ext uri="{FF2B5EF4-FFF2-40B4-BE49-F238E27FC236}">
                <a16:creationId xmlns:a16="http://schemas.microsoft.com/office/drawing/2014/main" id="{99873968-B603-DE46-811C-AA97638B6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graphicFrame>
        <p:nvGraphicFramePr>
          <p:cNvPr id="16389" name="Segnaposto contenuto 4">
            <a:extLst>
              <a:ext uri="{FF2B5EF4-FFF2-40B4-BE49-F238E27FC236}">
                <a16:creationId xmlns:a16="http://schemas.microsoft.com/office/drawing/2014/main" id="{295953B1-E345-B713-C3E5-B06AADE78B9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8532359"/>
              </p:ext>
            </p:extLst>
          </p:nvPr>
        </p:nvGraphicFramePr>
        <p:xfrm>
          <a:off x="6657715" y="2990818"/>
          <a:ext cx="4195675" cy="291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0663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418795-96D9-2642-BDE5-07FF1FA2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cap="none"/>
              <a:t>JUGOSLAVIA 1991 - 2001</a:t>
            </a:r>
            <a:br>
              <a:rPr lang="en-US" sz="3000" cap="none"/>
            </a:br>
            <a:endParaRPr lang="en-US" sz="300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94BE710-BFF2-0848-8A50-98EBDD384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A37514A-CB6E-0142-AAA7-B45556179FB9}"/>
              </a:ext>
            </a:extLst>
          </p:cNvPr>
          <p:cNvSpPr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Accoglienza</a:t>
            </a:r>
            <a:r>
              <a:rPr lang="en-US" sz="2000" dirty="0"/>
              <a:t> </a:t>
            </a:r>
            <a:r>
              <a:rPr lang="en-US" sz="2000" dirty="0" err="1"/>
              <a:t>diffusa</a:t>
            </a:r>
            <a:r>
              <a:rPr lang="en-US" sz="2000" dirty="0"/>
              <a:t>(Ngo, </a:t>
            </a:r>
            <a:r>
              <a:rPr lang="en-US" sz="2000" dirty="0" err="1"/>
              <a:t>società</a:t>
            </a:r>
            <a:r>
              <a:rPr lang="en-US" sz="2000" dirty="0"/>
              <a:t> civile, </a:t>
            </a:r>
            <a:r>
              <a:rPr lang="en-US" sz="2000" dirty="0" err="1"/>
              <a:t>volontari</a:t>
            </a:r>
            <a:r>
              <a:rPr lang="en-US" sz="2000" dirty="0"/>
              <a:t>), senza </a:t>
            </a:r>
            <a:r>
              <a:rPr lang="en-US" sz="2000" dirty="0" err="1"/>
              <a:t>approccio</a:t>
            </a:r>
            <a:r>
              <a:rPr lang="en-US" sz="2000" dirty="0"/>
              <a:t> </a:t>
            </a:r>
            <a:r>
              <a:rPr lang="en-US" sz="2000" dirty="0" err="1"/>
              <a:t>umanitario</a:t>
            </a:r>
            <a:r>
              <a:rPr lang="en-US" sz="2000" dirty="0"/>
              <a:t> (</a:t>
            </a:r>
            <a:r>
              <a:rPr lang="en-US" sz="2000" dirty="0" err="1"/>
              <a:t>Fassin</a:t>
            </a:r>
            <a:r>
              <a:rPr lang="en-US" sz="2000" dirty="0"/>
              <a:t> 2012)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Solidarietà</a:t>
            </a:r>
            <a:r>
              <a:rPr lang="en-US" sz="2000" dirty="0"/>
              <a:t> di diaspora e </a:t>
            </a:r>
            <a:r>
              <a:rPr lang="en-US" sz="2000" dirty="0" err="1"/>
              <a:t>comunità</a:t>
            </a:r>
            <a:r>
              <a:rPr lang="en-US" sz="2000" dirty="0"/>
              <a:t> </a:t>
            </a:r>
            <a:r>
              <a:rPr lang="en-US" sz="2000" dirty="0" err="1"/>
              <a:t>locali</a:t>
            </a:r>
            <a:r>
              <a:rPr lang="en-US" sz="2000" dirty="0"/>
              <a:t> (</a:t>
            </a:r>
            <a:r>
              <a:rPr lang="en-US" sz="2000" dirty="0" err="1"/>
              <a:t>Serbi</a:t>
            </a:r>
            <a:r>
              <a:rPr lang="en-US" sz="2000" dirty="0"/>
              <a:t>, </a:t>
            </a:r>
            <a:r>
              <a:rPr lang="en-US" sz="2000" dirty="0" err="1"/>
              <a:t>Croati</a:t>
            </a:r>
            <a:r>
              <a:rPr lang="en-US" sz="2000" dirty="0"/>
              <a:t>, etc.)</a:t>
            </a:r>
          </a:p>
        </p:txBody>
      </p:sp>
    </p:spTree>
    <p:extLst>
      <p:ext uri="{BB962C8B-B14F-4D97-AF65-F5344CB8AC3E}">
        <p14:creationId xmlns:p14="http://schemas.microsoft.com/office/powerpoint/2010/main" val="3608629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BD36BF-5F30-B72C-C7F0-AC8C19CC9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4" y="467271"/>
            <a:ext cx="5111913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‘ESODO’ 1945-60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86B774-E1DB-FB4E-A760-63F365381021}"/>
              </a:ext>
            </a:extLst>
          </p:cNvPr>
          <p:cNvSpPr txBox="1"/>
          <p:nvPr/>
        </p:nvSpPr>
        <p:spPr>
          <a:xfrm>
            <a:off x="6657715" y="2990818"/>
            <a:ext cx="4195675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300.000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Profughi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Italiani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Istria &amp; Dalmatia (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Jugoslavia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)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Nazionalismo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‘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etnico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’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Trauma e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rimozione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</p:txBody>
      </p:sp>
      <p:pic>
        <p:nvPicPr>
          <p:cNvPr id="4" name="Segnaposto contenuto 3" descr="1945 annessioni  jugoslave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8" name="Immagine 7" descr="Exodus 1954.jpeg">
            <a:extLst>
              <a:ext uri="{FF2B5EF4-FFF2-40B4-BE49-F238E27FC236}">
                <a16:creationId xmlns:a16="http://schemas.microsoft.com/office/drawing/2014/main" id="{C1FE5AE3-43EE-4642-89A8-AE12C90B0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2340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5097E5-FA4D-D944-9C6E-F4C17DC2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28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/>
              <a:t>Il ‘</a:t>
            </a:r>
            <a:r>
              <a:rPr lang="en-US" sz="3700" b="1" dirty="0" err="1"/>
              <a:t>vecchio</a:t>
            </a:r>
            <a:r>
              <a:rPr lang="en-US" sz="3700" b="1" dirty="0"/>
              <a:t>’ confine</a:t>
            </a:r>
            <a:endParaRPr lang="en-US" sz="37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48A020E-F3EC-5349-B7EE-A9B039C8A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2503588-00EF-1E4B-8873-930F372AA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53D594-BDAF-5348-816B-2AF06F7A10E5}"/>
              </a:ext>
            </a:extLst>
          </p:cNvPr>
          <p:cNvSpPr txBox="1"/>
          <p:nvPr/>
        </p:nvSpPr>
        <p:spPr>
          <a:xfrm>
            <a:off x="4654294" y="4562856"/>
            <a:ext cx="689457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Memoria divisa: </a:t>
            </a:r>
            <a:r>
              <a:rPr lang="en-US" sz="1900" dirty="0" err="1"/>
              <a:t>optanti</a:t>
            </a:r>
            <a:r>
              <a:rPr lang="en-US" sz="1900" dirty="0"/>
              <a:t>/</a:t>
            </a:r>
            <a:r>
              <a:rPr lang="en-US" sz="1900" dirty="0" err="1"/>
              <a:t>rimasti</a:t>
            </a:r>
            <a:r>
              <a:rPr lang="en-US" sz="1900" dirty="0"/>
              <a:t> (Ballinger 2003)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/>
              <a:t>Identità</a:t>
            </a:r>
            <a:r>
              <a:rPr lang="en-US" sz="1900" dirty="0"/>
              <a:t> </a:t>
            </a:r>
            <a:r>
              <a:rPr lang="en-US" sz="1900" dirty="0" err="1"/>
              <a:t>congelata</a:t>
            </a:r>
            <a:r>
              <a:rPr lang="en-US" sz="1900" dirty="0"/>
              <a:t> (</a:t>
            </a:r>
            <a:r>
              <a:rPr lang="en-US" sz="1900" dirty="0" err="1"/>
              <a:t>Malkki</a:t>
            </a:r>
            <a:r>
              <a:rPr lang="en-US" sz="1900" dirty="0"/>
              <a:t> 1995)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/>
              <a:t>Riemersione</a:t>
            </a:r>
            <a:r>
              <a:rPr lang="en-US" sz="1900" dirty="0"/>
              <a:t> </a:t>
            </a:r>
            <a:r>
              <a:rPr lang="en-US" sz="1900" dirty="0" err="1"/>
              <a:t>della</a:t>
            </a:r>
            <a:r>
              <a:rPr lang="en-US" sz="1900" dirty="0"/>
              <a:t> </a:t>
            </a:r>
            <a:r>
              <a:rPr lang="en-US" sz="1900" dirty="0" err="1"/>
              <a:t>memoria</a:t>
            </a:r>
            <a:r>
              <a:rPr lang="en-US" sz="1900" dirty="0"/>
              <a:t> </a:t>
            </a:r>
            <a:r>
              <a:rPr lang="en-US" sz="1900" dirty="0" err="1"/>
              <a:t>dell’esodo</a:t>
            </a:r>
            <a:r>
              <a:rPr lang="en-US" sz="1900" dirty="0"/>
              <a:t> dopo 2004 - Slovenia in Europa </a:t>
            </a:r>
          </a:p>
        </p:txBody>
      </p:sp>
    </p:spTree>
    <p:extLst>
      <p:ext uri="{BB962C8B-B14F-4D97-AF65-F5344CB8AC3E}">
        <p14:creationId xmlns:p14="http://schemas.microsoft.com/office/powerpoint/2010/main" val="2932373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E932DF3-4A52-C24D-87FA-89B4105AA1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" y="-3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52C6DC9-0C98-8344-ACCF-7883527068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00125"/>
            <a:ext cx="5283200" cy="5054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b="1" dirty="0"/>
              <a:t>Come </a:t>
            </a:r>
            <a:r>
              <a:rPr lang="en-US" sz="2000" b="1" dirty="0" err="1"/>
              <a:t>l'analisi</a:t>
            </a:r>
            <a:r>
              <a:rPr lang="en-US" sz="2000" b="1" dirty="0"/>
              <a:t> </a:t>
            </a:r>
            <a:r>
              <a:rPr lang="en-US" sz="2000" b="1" dirty="0" err="1"/>
              <a:t>delle</a:t>
            </a:r>
            <a:r>
              <a:rPr lang="en-US" sz="2000" b="1" dirty="0"/>
              <a:t> </a:t>
            </a:r>
            <a:r>
              <a:rPr lang="en-US" sz="2000" b="1" dirty="0" err="1"/>
              <a:t>fasi</a:t>
            </a:r>
            <a:r>
              <a:rPr lang="en-US" sz="2000" b="1" dirty="0"/>
              <a:t> </a:t>
            </a:r>
            <a:r>
              <a:rPr lang="en-US" sz="2000" b="1" dirty="0" err="1"/>
              <a:t>migratorie</a:t>
            </a:r>
            <a:r>
              <a:rPr lang="en-US" sz="2000" b="1" dirty="0"/>
              <a:t> </a:t>
            </a:r>
            <a:r>
              <a:rPr lang="en-US" sz="2000" b="1" dirty="0" err="1"/>
              <a:t>può</a:t>
            </a:r>
            <a:r>
              <a:rPr lang="en-US" sz="2000" b="1" dirty="0"/>
              <a:t> </a:t>
            </a:r>
            <a:r>
              <a:rPr lang="en-US" sz="2000" b="1" dirty="0" err="1"/>
              <a:t>contribuire</a:t>
            </a:r>
            <a:r>
              <a:rPr lang="en-US" sz="2000" b="1" dirty="0"/>
              <a:t> a </a:t>
            </a:r>
            <a:r>
              <a:rPr lang="en-US" sz="2000" b="1" dirty="0" err="1"/>
              <a:t>una</a:t>
            </a:r>
            <a:r>
              <a:rPr lang="en-US" sz="2000" b="1" dirty="0"/>
              <a:t> </a:t>
            </a:r>
            <a:r>
              <a:rPr lang="en-US" sz="2000" b="1" dirty="0" err="1"/>
              <a:t>migliore</a:t>
            </a:r>
            <a:r>
              <a:rPr lang="en-US" sz="2000" b="1" dirty="0"/>
              <a:t> </a:t>
            </a:r>
            <a:r>
              <a:rPr lang="en-US" sz="2000" b="1" dirty="0" err="1"/>
              <a:t>comprensione</a:t>
            </a:r>
            <a:r>
              <a:rPr lang="en-US" sz="2000" b="1" dirty="0"/>
              <a:t> </a:t>
            </a:r>
            <a:r>
              <a:rPr lang="en-US" sz="2000" b="1" dirty="0" err="1"/>
              <a:t>delle</a:t>
            </a:r>
            <a:r>
              <a:rPr lang="en-US" sz="2000" b="1" dirty="0"/>
              <a:t> </a:t>
            </a:r>
            <a:r>
              <a:rPr lang="en-US" sz="2000" b="1" dirty="0" err="1"/>
              <a:t>complessità</a:t>
            </a:r>
            <a:r>
              <a:rPr lang="en-US" sz="2000" b="1" dirty="0"/>
              <a:t> </a:t>
            </a:r>
            <a:r>
              <a:rPr lang="en-US" sz="2000" b="1" dirty="0" err="1"/>
              <a:t>dell'incorporazione</a:t>
            </a:r>
            <a:r>
              <a:rPr lang="en-US" sz="2000" b="1" dirty="0"/>
              <a:t> </a:t>
            </a:r>
            <a:r>
              <a:rPr lang="en-US" sz="2000" b="1" dirty="0" err="1"/>
              <a:t>dei</a:t>
            </a:r>
            <a:r>
              <a:rPr lang="en-US" sz="2000" b="1" dirty="0"/>
              <a:t> </a:t>
            </a:r>
            <a:r>
              <a:rPr lang="en-US" sz="2000" b="1" dirty="0" err="1"/>
              <a:t>migranti</a:t>
            </a:r>
            <a:r>
              <a:rPr lang="en-US" sz="2000" b="1" dirty="0"/>
              <a:t> ?</a:t>
            </a: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D05316-8034-BB4D-8388-4C67DBE3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9AC333D-9EE1-6C40-A19B-7BA5EF30B4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9854D56-6686-8345-B064-182615B8B4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0435" y="1070114"/>
            <a:ext cx="8001000" cy="1216025"/>
          </a:xfrm>
        </p:spPr>
        <p:txBody>
          <a:bodyPr/>
          <a:lstStyle/>
          <a:p>
            <a:r>
              <a:rPr lang="it-IT" sz="3200" dirty="0"/>
              <a:t>Gorizia, Valico della Casa Rossa</a:t>
            </a:r>
            <a:br>
              <a:rPr lang="it-IT" sz="3200" dirty="0"/>
            </a:br>
            <a:r>
              <a:rPr lang="it-IT" sz="3200" dirty="0"/>
              <a:t>Nessuna politica di accoglienza</a:t>
            </a:r>
          </a:p>
        </p:txBody>
      </p:sp>
      <p:pic>
        <p:nvPicPr>
          <p:cNvPr id="4" name="Segnaposto contenuto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473" y="2171700"/>
            <a:ext cx="5660442" cy="3294063"/>
          </a:xfrm>
        </p:spPr>
      </p:pic>
    </p:spTree>
    <p:extLst>
      <p:ext uri="{BB962C8B-B14F-4D97-AF65-F5344CB8AC3E}">
        <p14:creationId xmlns:p14="http://schemas.microsoft.com/office/powerpoint/2010/main" val="3029107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Silos  – Trieste 1950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25EF20-471C-A68B-2ADD-BAC16595B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669280"/>
            <a:ext cx="10908792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</a:p>
        </p:txBody>
      </p:sp>
      <p:pic>
        <p:nvPicPr>
          <p:cNvPr id="4" name="Segnaposto contenuto 3" descr="1930s_silos540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A950D5F-B7FE-CF2E-DBA8-F416E049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5183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cap="none">
                <a:solidFill>
                  <a:schemeClr val="tx1">
                    <a:lumMod val="85000"/>
                    <a:lumOff val="15000"/>
                  </a:schemeClr>
                </a:solidFill>
              </a:rPr>
              <a:t>SILOS – TRIESTE 2016 - Informal shelter 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280F5C1-E6E2-7F4F-B68A-9C7E366CE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1414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l silos di Trieste, un eterno ricovero di migranti in fuga - Il Fatto  Quotidiano">
            <a:extLst>
              <a:ext uri="{FF2B5EF4-FFF2-40B4-BE49-F238E27FC236}">
                <a16:creationId xmlns:a16="http://schemas.microsoft.com/office/drawing/2014/main" id="{DDC3948D-A21D-99B1-42FC-A0E8FC19D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al Silos al campo scout, il controverso progetto Piantedosi per i migranti  di Trieste | il manifesto">
            <a:extLst>
              <a:ext uri="{FF2B5EF4-FFF2-40B4-BE49-F238E27FC236}">
                <a16:creationId xmlns:a16="http://schemas.microsoft.com/office/drawing/2014/main" id="{0818FCD5-5C48-A98C-8C67-E79587962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F7EBA8-9447-40D5-8D62-B7169ABAE0A4}"/>
              </a:ext>
            </a:extLst>
          </p:cNvPr>
          <p:cNvSpPr txBox="1"/>
          <p:nvPr/>
        </p:nvSpPr>
        <p:spPr>
          <a:xfrm>
            <a:off x="470263" y="5355771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SILOS Trieste 2024</a:t>
            </a:r>
          </a:p>
        </p:txBody>
      </p:sp>
    </p:spTree>
    <p:extLst>
      <p:ext uri="{BB962C8B-B14F-4D97-AF65-F5344CB8AC3E}">
        <p14:creationId xmlns:p14="http://schemas.microsoft.com/office/powerpoint/2010/main" val="672419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'ex Silos di Trieste è stato sgomberato senza problemi, ma adesso?">
            <a:extLst>
              <a:ext uri="{FF2B5EF4-FFF2-40B4-BE49-F238E27FC236}">
                <a16:creationId xmlns:a16="http://schemas.microsoft.com/office/drawing/2014/main" id="{3977C4E1-5390-36F8-3959-8A6216CD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475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2058D2-951F-3888-324E-EAE13B286CF2}"/>
              </a:ext>
            </a:extLst>
          </p:cNvPr>
          <p:cNvSpPr txBox="1"/>
          <p:nvPr/>
        </p:nvSpPr>
        <p:spPr>
          <a:xfrm>
            <a:off x="378823" y="4336869"/>
            <a:ext cx="1293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Silos</a:t>
            </a:r>
            <a:r>
              <a:rPr lang="it-IT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678002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RQUE DU SOLEIL - ALEGRÍA IN A NEW LIGHT">
            <a:extLst>
              <a:ext uri="{FF2B5EF4-FFF2-40B4-BE49-F238E27FC236}">
                <a16:creationId xmlns:a16="http://schemas.microsoft.com/office/drawing/2014/main" id="{D26615AF-5F76-91C2-7D7A-7A3C6DEA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704" y="0"/>
            <a:ext cx="6217328" cy="62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01071D8-5CDB-F742-8C31-E5E01F2CFE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4EB4E64-5555-FED8-1ABB-78B1DE3F07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182880"/>
            <a:ext cx="5915025" cy="649978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30194" y="-427914"/>
            <a:ext cx="10509250" cy="12065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Borderscape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stratificato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3B2C4D-CD7F-004D-82C2-DA67F2786C18}"/>
              </a:ext>
            </a:extLst>
          </p:cNvPr>
          <p:cNvSpPr txBox="1"/>
          <p:nvPr/>
        </p:nvSpPr>
        <p:spPr>
          <a:xfrm>
            <a:off x="3712142" y="5563771"/>
            <a:ext cx="10509179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000" dirty="0">
                <a:solidFill>
                  <a:srgbClr val="FFFFFF"/>
                </a:solidFill>
              </a:rPr>
              <a:t>Refugee camp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000" dirty="0">
                <a:solidFill>
                  <a:srgbClr val="FFFFFF"/>
                </a:solidFill>
              </a:rPr>
              <a:t>(2020) Campo </a:t>
            </a:r>
            <a:r>
              <a:rPr lang="en-US" sz="2000" dirty="0" err="1">
                <a:solidFill>
                  <a:srgbClr val="FFFFFF"/>
                </a:solidFill>
              </a:rPr>
              <a:t>sacro</a:t>
            </a:r>
            <a:r>
              <a:rPr lang="en-US" sz="2000" dirty="0">
                <a:solidFill>
                  <a:srgbClr val="FFFFFF"/>
                </a:solidFill>
              </a:rPr>
              <a:t> – Prosecco (1950)</a:t>
            </a:r>
          </a:p>
        </p:txBody>
      </p:sp>
    </p:spTree>
    <p:extLst>
      <p:ext uri="{BB962C8B-B14F-4D97-AF65-F5344CB8AC3E}">
        <p14:creationId xmlns:p14="http://schemas.microsoft.com/office/powerpoint/2010/main" val="3651889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erba, edificio, Spazio pubblico&#10;&#10;Descrizione generata automaticamente">
            <a:extLst>
              <a:ext uri="{FF2B5EF4-FFF2-40B4-BE49-F238E27FC236}">
                <a16:creationId xmlns:a16="http://schemas.microsoft.com/office/drawing/2014/main" id="{83E868A5-9D48-8EF0-5B83-7E43896DD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1" cy="6857990"/>
          </a:xfrm>
          <a:prstGeom prst="rect">
            <a:avLst/>
          </a:prstGeom>
        </p:spPr>
      </p:pic>
      <p:pic>
        <p:nvPicPr>
          <p:cNvPr id="2" name="Immagine 1" descr="Immagine che contiene aria aperta, bianco e nero, terreno, albero&#10;&#10;Descrizione generata automaticamente">
            <a:extLst>
              <a:ext uri="{FF2B5EF4-FFF2-40B4-BE49-F238E27FC236}">
                <a16:creationId xmlns:a16="http://schemas.microsoft.com/office/drawing/2014/main" id="{D6F20994-3832-A42B-02E5-A664F933CF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5998" y="10"/>
            <a:ext cx="6096001" cy="68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99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veicolo, nave, barca&#10;&#10;Descrizione generata automaticamente">
            <a:extLst>
              <a:ext uri="{FF2B5EF4-FFF2-40B4-BE49-F238E27FC236}">
                <a16:creationId xmlns:a16="http://schemas.microsoft.com/office/drawing/2014/main" id="{12F65ADE-9F9E-5FE8-F2F7-8A08B65D0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A0DC83-80F4-5878-3BE7-45DEFB3A2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5614" y="169917"/>
            <a:ext cx="3807644" cy="651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21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ortafotografie, interno, arte, collezione&#10;&#10;Descrizione generata automaticamente">
            <a:extLst>
              <a:ext uri="{FF2B5EF4-FFF2-40B4-BE49-F238E27FC236}">
                <a16:creationId xmlns:a16="http://schemas.microsoft.com/office/drawing/2014/main" id="{97BF0841-B730-64A3-86AE-156145C8A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AFD8865D-F134-666E-DF74-BA36A7E2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Displacement’s Memory</a:t>
            </a:r>
          </a:p>
        </p:txBody>
      </p:sp>
      <p:pic>
        <p:nvPicPr>
          <p:cNvPr id="3" name="Immagine 2" descr="Immagine che contiene arredo, interno, muro, Mobilio&#10;&#10;Descrizione generata automaticamente">
            <a:extLst>
              <a:ext uri="{FF2B5EF4-FFF2-40B4-BE49-F238E27FC236}">
                <a16:creationId xmlns:a16="http://schemas.microsoft.com/office/drawing/2014/main" id="{5458E3EC-7C3C-46CC-5DDD-DD171F1EE2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0750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so umano, disegno, schizzo, persona&#10;&#10;Descrizione generata automaticamente">
            <a:extLst>
              <a:ext uri="{FF2B5EF4-FFF2-40B4-BE49-F238E27FC236}">
                <a16:creationId xmlns:a16="http://schemas.microsoft.com/office/drawing/2014/main" id="{11551C91-56C8-B65F-5896-54C5BC993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6096000" cy="3429001"/>
          </a:xfrm>
          <a:prstGeom prst="rect">
            <a:avLst/>
          </a:prstGeom>
        </p:spPr>
      </p:pic>
      <p:pic>
        <p:nvPicPr>
          <p:cNvPr id="6" name="Segnaposto contenuto 5" descr="Immagine che contiene metallo, ruota, interno, acciaio&#10;&#10;Descrizione generata automaticamente">
            <a:extLst>
              <a:ext uri="{FF2B5EF4-FFF2-40B4-BE49-F238E27FC236}">
                <a16:creationId xmlns:a16="http://schemas.microsoft.com/office/drawing/2014/main" id="{7D877E32-6489-C45A-E18B-D0EB5C96147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21104EFD-7A9C-8AF1-9207-FE403A32192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0890" y="3979409"/>
            <a:ext cx="4796057" cy="25130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it-IT" sz="3700" dirty="0">
                <a:latin typeface="+mj-lt"/>
                <a:ea typeface="+mj-ea"/>
                <a:cs typeface="+mj-cs"/>
              </a:rPr>
              <a:t>Agenda europea commemorazione diritti umani</a:t>
            </a:r>
          </a:p>
          <a:p>
            <a:endParaRPr lang="en-US" sz="2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1A01087-1E65-D19B-40F0-D2947C97EBC8}"/>
              </a:ext>
            </a:extLst>
          </p:cNvPr>
          <p:cNvSpPr txBox="1"/>
          <p:nvPr/>
        </p:nvSpPr>
        <p:spPr>
          <a:xfrm>
            <a:off x="7588469" y="3979409"/>
            <a:ext cx="1040524" cy="1118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0937A98D-C0D3-1008-0029-583D3F6BA2F0}"/>
              </a:ext>
            </a:extLst>
          </p:cNvPr>
          <p:cNvSpPr txBox="1">
            <a:spLocks/>
          </p:cNvSpPr>
          <p:nvPr/>
        </p:nvSpPr>
        <p:spPr>
          <a:xfrm>
            <a:off x="6705749" y="4128973"/>
            <a:ext cx="4648051" cy="2405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/>
              <a:t>Refugee-victim approach</a:t>
            </a:r>
          </a:p>
          <a:p>
            <a:r>
              <a:rPr lang="en-US" sz="3700" dirty="0"/>
              <a:t>Pattern Holocaust</a:t>
            </a:r>
            <a:br>
              <a:rPr lang="en-US" sz="3700" dirty="0"/>
            </a:b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39319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4AC067-D504-471C-8EA7-D3CB990B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725D68-8A0E-415C-AF7F-3771B66B9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E714B4-F36E-4926-93B3-190E5EC13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C6CF9F7-5642-4F7B-8A15-C78EA0AB9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posto contenuto 4" descr="galleriabombi-960x470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19607D7-FF4E-44E3-9C3F-86AA4D44F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754483"/>
            <a:ext cx="5610646" cy="160133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 “Il tunnel del vento”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3919EB-D15F-420D-ACCC-230A8D55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53440" b="36564"/>
          <a:stretch/>
        </p:blipFill>
        <p:spPr>
          <a:xfrm>
            <a:off x="6077476" y="4920257"/>
            <a:ext cx="532180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851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0A3889-57B8-B24B-B1BD-6942C74C8EE6}"/>
              </a:ext>
            </a:extLst>
          </p:cNvPr>
          <p:cNvSpPr txBox="1"/>
          <p:nvPr/>
        </p:nvSpPr>
        <p:spPr>
          <a:xfrm>
            <a:off x="837226" y="-225125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Richidenti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asilo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transito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Corpi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/ </a:t>
            </a: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visibili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o </a:t>
            </a: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persone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" name="Immagine 6" descr="Immagine che contiene fiore, aria aperta, terreno, pianta&#10;&#10;Descrizione generata automaticamente">
            <a:extLst>
              <a:ext uri="{FF2B5EF4-FFF2-40B4-BE49-F238E27FC236}">
                <a16:creationId xmlns:a16="http://schemas.microsoft.com/office/drawing/2014/main" id="{A70FAED4-10E9-2740-A41C-9890153597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7017" y="4405333"/>
            <a:ext cx="2644983" cy="2452667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8" name="Immagine 7" descr="Immagine che contiene aria aperta, camminata, terreno, Bagaglio e borse&#10;&#10;Descrizione generata automaticamente">
            <a:extLst>
              <a:ext uri="{FF2B5EF4-FFF2-40B4-BE49-F238E27FC236}">
                <a16:creationId xmlns:a16="http://schemas.microsoft.com/office/drawing/2014/main" id="{FB090B5D-3E6F-3840-9B68-2B789581F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6401202" y="1790202"/>
            <a:ext cx="3240592" cy="324059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3" name="Immagine 2" descr="Immagine che contiene plastica, interno, giocattolo, pavimento&#10;&#10;Descrizione generata automaticamente">
            <a:extLst>
              <a:ext uri="{FF2B5EF4-FFF2-40B4-BE49-F238E27FC236}">
                <a16:creationId xmlns:a16="http://schemas.microsoft.com/office/drawing/2014/main" id="{203A8A71-B779-54C3-BF21-DB1E22991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9490668" y="10"/>
            <a:ext cx="2701332" cy="2553877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36219D-9821-8E68-E742-A3B6B98C2EA3}"/>
              </a:ext>
            </a:extLst>
          </p:cNvPr>
          <p:cNvSpPr txBox="1"/>
          <p:nvPr/>
        </p:nvSpPr>
        <p:spPr>
          <a:xfrm>
            <a:off x="656581" y="3069308"/>
            <a:ext cx="54378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900" b="1" dirty="0">
              <a:latin typeface="+mj-lt"/>
              <a:ea typeface="+mj-ea"/>
              <a:cs typeface="+mj-cs"/>
            </a:endParaRP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A20FCD-B4A2-4E57-8317-2E3D4CBF0F12}"/>
              </a:ext>
            </a:extLst>
          </p:cNvPr>
          <p:cNvSpPr txBox="1"/>
          <p:nvPr/>
        </p:nvSpPr>
        <p:spPr>
          <a:xfrm>
            <a:off x="656580" y="2274178"/>
            <a:ext cx="543789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9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TRASH OR TRACES?</a:t>
            </a:r>
          </a:p>
          <a:p>
            <a:endParaRPr lang="it-IT" sz="2900" b="1" dirty="0">
              <a:latin typeface="+mj-lt"/>
              <a:ea typeface="+mj-ea"/>
              <a:cs typeface="+mj-cs"/>
            </a:endParaRPr>
          </a:p>
          <a:p>
            <a:endParaRPr lang="it-IT" sz="2900" b="1" dirty="0">
              <a:latin typeface="+mj-lt"/>
              <a:ea typeface="+mj-ea"/>
              <a:cs typeface="+mj-cs"/>
            </a:endParaRPr>
          </a:p>
          <a:p>
            <a:r>
              <a:rPr lang="it-IT" sz="2900" b="1" dirty="0">
                <a:latin typeface="+mj-lt"/>
                <a:ea typeface="+mj-ea"/>
                <a:cs typeface="+mj-cs"/>
              </a:rPr>
              <a:t>Posizione interstiziale dei profughi nel «National </a:t>
            </a:r>
            <a:r>
              <a:rPr lang="it-IT" sz="2900" b="1" dirty="0" err="1">
                <a:latin typeface="+mj-lt"/>
                <a:ea typeface="+mj-ea"/>
                <a:cs typeface="+mj-cs"/>
              </a:rPr>
              <a:t>order</a:t>
            </a:r>
            <a:r>
              <a:rPr lang="it-IT" sz="2900" b="1" dirty="0">
                <a:latin typeface="+mj-lt"/>
                <a:ea typeface="+mj-ea"/>
                <a:cs typeface="+mj-cs"/>
              </a:rPr>
              <a:t> of </a:t>
            </a:r>
            <a:r>
              <a:rPr lang="it-IT" sz="2900" b="1" dirty="0" err="1">
                <a:latin typeface="+mj-lt"/>
                <a:ea typeface="+mj-ea"/>
                <a:cs typeface="+mj-cs"/>
              </a:rPr>
              <a:t>things</a:t>
            </a:r>
            <a:r>
              <a:rPr lang="it-IT" sz="2900" b="1" dirty="0">
                <a:latin typeface="+mj-lt"/>
                <a:ea typeface="+mj-ea"/>
                <a:cs typeface="+mj-cs"/>
              </a:rPr>
              <a:t>» (</a:t>
            </a:r>
            <a:r>
              <a:rPr lang="it-IT" sz="2900" b="1" dirty="0" err="1">
                <a:latin typeface="+mj-lt"/>
                <a:ea typeface="+mj-ea"/>
                <a:cs typeface="+mj-cs"/>
              </a:rPr>
              <a:t>Malkki</a:t>
            </a:r>
            <a:r>
              <a:rPr lang="it-IT" sz="2900" b="1" dirty="0">
                <a:latin typeface="+mj-lt"/>
                <a:ea typeface="+mj-ea"/>
                <a:cs typeface="+mj-cs"/>
              </a:rPr>
              <a:t> 1995) → out of place, «</a:t>
            </a:r>
            <a:r>
              <a:rPr lang="it-IT" sz="2900" b="1" dirty="0" err="1">
                <a:latin typeface="+mj-lt"/>
                <a:ea typeface="+mj-ea"/>
                <a:cs typeface="+mj-cs"/>
              </a:rPr>
              <a:t>Purity</a:t>
            </a:r>
            <a:r>
              <a:rPr lang="it-IT" sz="2900" b="1" dirty="0">
                <a:latin typeface="+mj-lt"/>
                <a:ea typeface="+mj-ea"/>
                <a:cs typeface="+mj-cs"/>
              </a:rPr>
              <a:t> &amp; </a:t>
            </a:r>
            <a:r>
              <a:rPr lang="it-IT" sz="2900" b="1" dirty="0" err="1">
                <a:latin typeface="+mj-lt"/>
                <a:ea typeface="+mj-ea"/>
                <a:cs typeface="+mj-cs"/>
              </a:rPr>
              <a:t>danger</a:t>
            </a:r>
            <a:r>
              <a:rPr lang="it-IT" sz="2900" b="1" dirty="0">
                <a:latin typeface="+mj-lt"/>
                <a:ea typeface="+mj-ea"/>
                <a:cs typeface="+mj-cs"/>
              </a:rPr>
              <a:t>» (Douglas 1966)</a:t>
            </a:r>
          </a:p>
          <a:p>
            <a:endParaRPr lang="it-IT" sz="2900" b="1" dirty="0">
              <a:latin typeface="+mj-lt"/>
              <a:ea typeface="+mj-ea"/>
              <a:cs typeface="+mj-cs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8446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981EF4-A152-7E46-92A1-2FAD5CC9CD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8" name="Immagine 7" descr="Immagine che contiene plastica, lettiera, bottiglia, aria aperta&#10;&#10;Descrizione generata automaticamente">
            <a:extLst>
              <a:ext uri="{FF2B5EF4-FFF2-40B4-BE49-F238E27FC236}">
                <a16:creationId xmlns:a16="http://schemas.microsoft.com/office/drawing/2014/main" id="{CA0302EE-E234-55D0-3A77-EE2B9661F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4" name="Immagine 13" descr="Immagine che contiene vestiti, textile, Pantaloncini, terreno&#10;&#10;Descrizione generata automaticamente">
            <a:extLst>
              <a:ext uri="{FF2B5EF4-FFF2-40B4-BE49-F238E27FC236}">
                <a16:creationId xmlns:a16="http://schemas.microsoft.com/office/drawing/2014/main" id="{1F7A2A0A-4309-54CB-3232-A8789ABCF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0" name="Immagine 9" descr="Immagine che contiene scarpe, scarpa, terreno, calzature&#10;&#10;Descrizione generata automaticamente">
            <a:extLst>
              <a:ext uri="{FF2B5EF4-FFF2-40B4-BE49-F238E27FC236}">
                <a16:creationId xmlns:a16="http://schemas.microsoft.com/office/drawing/2014/main" id="{2F60316C-82DF-4347-2B17-49BF20E31A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2" name="Immagine 11" descr="Immagine che contiene tappeto, arte, Motivo, modello&#10;&#10;Descrizione generata automaticamente">
            <a:extLst>
              <a:ext uri="{FF2B5EF4-FFF2-40B4-BE49-F238E27FC236}">
                <a16:creationId xmlns:a16="http://schemas.microsoft.com/office/drawing/2014/main" id="{8DEF2B3C-4ABE-55F8-7254-E5A4C6B257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61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pianta, terreno, lettiera&#10;&#10;Descrizione generata automaticamente">
            <a:extLst>
              <a:ext uri="{FF2B5EF4-FFF2-40B4-BE49-F238E27FC236}">
                <a16:creationId xmlns:a16="http://schemas.microsoft.com/office/drawing/2014/main" id="{42D9A009-9DD2-438A-654E-9FEBF36C5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50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916599-95ED-D1D7-A3D4-2C501DECA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9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nt growing in a concrete crack">
            <a:extLst>
              <a:ext uri="{FF2B5EF4-FFF2-40B4-BE49-F238E27FC236}">
                <a16:creationId xmlns:a16="http://schemas.microsoft.com/office/drawing/2014/main" id="{662BC566-AE6B-5A02-17FD-6CE30F37B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8" y="278305"/>
            <a:ext cx="9669642" cy="6857990"/>
          </a:xfrm>
          <a:prstGeom prst="rect">
            <a:avLst/>
          </a:prstGeom>
        </p:spPr>
      </p:pic>
      <p:sp useBgFill="1">
        <p:nvSpPr>
          <p:cNvPr id="2" name="Titolo 1">
            <a:extLst>
              <a:ext uri="{FF2B5EF4-FFF2-40B4-BE49-F238E27FC236}">
                <a16:creationId xmlns:a16="http://schemas.microsoft.com/office/drawing/2014/main" id="{48247EE0-51AA-0A44-83AC-95EC5F305F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017" y="365125"/>
            <a:ext cx="1918253" cy="138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300" b="1" dirty="0"/>
            </a:br>
            <a:br>
              <a:rPr lang="en-US" sz="1300" b="1" dirty="0"/>
            </a:br>
            <a:r>
              <a:rPr lang="en-US" sz="1300" b="1" dirty="0"/>
              <a:t> </a:t>
            </a:r>
            <a:r>
              <a:rPr lang="en-US" sz="1300" b="1" dirty="0" err="1"/>
              <a:t>Spazi</a:t>
            </a:r>
            <a:r>
              <a:rPr lang="en-US" sz="1300" b="1" dirty="0"/>
              <a:t> </a:t>
            </a:r>
            <a:r>
              <a:rPr lang="en-US" sz="1300" b="1" dirty="0" err="1"/>
              <a:t>interstiziali</a:t>
            </a:r>
            <a:r>
              <a:rPr lang="en-US" sz="1300" b="1" dirty="0"/>
              <a:t>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CADEB8F-517D-DE42-9448-019DA0198B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964" y="1846536"/>
            <a:ext cx="3762566" cy="436599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endParaRPr lang="en-US" sz="1600" dirty="0"/>
          </a:p>
          <a:p>
            <a:pPr marL="0" indent="0">
              <a:buNone/>
            </a:pPr>
            <a:r>
              <a:rPr lang="en-US" sz="1400" dirty="0" err="1"/>
              <a:t>Mentre</a:t>
            </a:r>
            <a:r>
              <a:rPr lang="en-US" sz="1400" dirty="0"/>
              <a:t> “</a:t>
            </a:r>
            <a:r>
              <a:rPr lang="en-US" sz="1400" dirty="0" err="1"/>
              <a:t>alcuni</a:t>
            </a:r>
            <a:r>
              <a:rPr lang="en-US" sz="1400" dirty="0"/>
              <a:t> </a:t>
            </a:r>
            <a:r>
              <a:rPr lang="en-US" sz="1400" dirty="0" err="1"/>
              <a:t>passati</a:t>
            </a:r>
            <a:r>
              <a:rPr lang="en-US" sz="1400" dirty="0"/>
              <a:t> </a:t>
            </a:r>
            <a:r>
              <a:rPr lang="en-US" sz="1400" dirty="0" err="1"/>
              <a:t>possono</a:t>
            </a:r>
            <a:r>
              <a:rPr lang="en-US" sz="1400" dirty="0"/>
              <a:t> </a:t>
            </a:r>
            <a:r>
              <a:rPr lang="en-US" sz="1400" dirty="0" err="1"/>
              <a:t>scivolare</a:t>
            </a:r>
            <a:r>
              <a:rPr lang="en-US" sz="1400" dirty="0"/>
              <a:t> </a:t>
            </a:r>
            <a:r>
              <a:rPr lang="en-US" sz="1400" dirty="0" err="1"/>
              <a:t>fuori</a:t>
            </a:r>
            <a:r>
              <a:rPr lang="en-US" sz="1400" dirty="0"/>
              <a:t> </a:t>
            </a:r>
            <a:r>
              <a:rPr lang="en-US" sz="1400" dirty="0" err="1"/>
              <a:t>dalla</a:t>
            </a:r>
            <a:r>
              <a:rPr lang="en-US" sz="1400" dirty="0"/>
              <a:t> </a:t>
            </a:r>
            <a:r>
              <a:rPr lang="en-US" sz="1400" dirty="0" err="1"/>
              <a:t>memoria</a:t>
            </a:r>
            <a:r>
              <a:rPr lang="en-US" sz="1400" dirty="0"/>
              <a:t>, non </a:t>
            </a:r>
            <a:r>
              <a:rPr lang="en-US" sz="1400" dirty="0" err="1"/>
              <a:t>detti</a:t>
            </a:r>
            <a:r>
              <a:rPr lang="en-US" sz="1400" dirty="0"/>
              <a:t> e non </a:t>
            </a:r>
            <a:r>
              <a:rPr lang="en-US" sz="1400" dirty="0" err="1"/>
              <a:t>documentati</a:t>
            </a:r>
            <a:r>
              <a:rPr lang="en-US" sz="1400" dirty="0"/>
              <a:t>”, </a:t>
            </a:r>
            <a:r>
              <a:rPr lang="en-US" sz="1400" dirty="0" err="1"/>
              <a:t>possono</a:t>
            </a:r>
            <a:r>
              <a:rPr lang="en-US" sz="1400" dirty="0"/>
              <a:t> “</a:t>
            </a:r>
            <a:r>
              <a:rPr lang="en-US" sz="1400" dirty="0" err="1"/>
              <a:t>forse</a:t>
            </a:r>
            <a:r>
              <a:rPr lang="en-US" sz="1400" dirty="0"/>
              <a:t> </a:t>
            </a:r>
            <a:r>
              <a:rPr lang="en-US" sz="1400" dirty="0" err="1"/>
              <a:t>essere</a:t>
            </a:r>
            <a:r>
              <a:rPr lang="en-US" sz="1400" dirty="0"/>
              <a:t> </a:t>
            </a:r>
            <a:r>
              <a:rPr lang="en-US" sz="1400" dirty="0" err="1"/>
              <a:t>ancora</a:t>
            </a:r>
            <a:r>
              <a:rPr lang="en-US" sz="1400" dirty="0"/>
              <a:t> </a:t>
            </a:r>
            <a:r>
              <a:rPr lang="en-US" sz="1400" dirty="0" err="1"/>
              <a:t>conservati</a:t>
            </a:r>
            <a:r>
              <a:rPr lang="en-US" sz="1400" dirty="0"/>
              <a:t> in </a:t>
            </a:r>
            <a:r>
              <a:rPr lang="en-US" sz="1400" b="1" dirty="0" err="1"/>
              <a:t>frammenti</a:t>
            </a:r>
            <a:r>
              <a:rPr lang="en-US" sz="1400" b="1" dirty="0"/>
              <a:t> e </a:t>
            </a:r>
            <a:r>
              <a:rPr lang="en-US" sz="1400" b="1" dirty="0" err="1"/>
              <a:t>tracce</a:t>
            </a:r>
            <a:r>
              <a:rPr lang="en-US" sz="1400" dirty="0"/>
              <a:t>, </a:t>
            </a:r>
            <a:r>
              <a:rPr lang="en-US" sz="1400" dirty="0" err="1"/>
              <a:t>disponibili</a:t>
            </a:r>
            <a:r>
              <a:rPr lang="en-US" sz="1400" dirty="0"/>
              <a:t> per </a:t>
            </a:r>
            <a:r>
              <a:rPr lang="en-US" sz="1400" dirty="0" err="1"/>
              <a:t>una</a:t>
            </a:r>
            <a:r>
              <a:rPr lang="en-US" sz="1400" dirty="0"/>
              <a:t> </a:t>
            </a:r>
            <a:r>
              <a:rPr lang="en-US" sz="1400" dirty="0" err="1"/>
              <a:t>successiva</a:t>
            </a:r>
            <a:r>
              <a:rPr lang="en-US" sz="1400" dirty="0"/>
              <a:t> </a:t>
            </a:r>
            <a:r>
              <a:rPr lang="en-US" sz="1400" dirty="0" err="1"/>
              <a:t>presenza</a:t>
            </a:r>
            <a:r>
              <a:rPr lang="en-US" sz="1400" dirty="0"/>
              <a:t> del </a:t>
            </a:r>
            <a:r>
              <a:rPr lang="en-US" sz="1400" dirty="0" err="1"/>
              <a:t>passato</a:t>
            </a:r>
            <a:r>
              <a:rPr lang="en-US" sz="1400" dirty="0"/>
              <a:t>” (Macdonald 2013, 16).</a:t>
            </a:r>
          </a:p>
          <a:p>
            <a:pPr marL="0"/>
            <a:endParaRPr lang="en-US" sz="1400" dirty="0"/>
          </a:p>
          <a:p>
            <a:pPr marL="0" indent="0">
              <a:buNone/>
            </a:pPr>
            <a:r>
              <a:rPr lang="en-US" sz="1400" dirty="0"/>
              <a:t>Memoria come </a:t>
            </a:r>
            <a:r>
              <a:rPr lang="en-US" sz="1400" dirty="0" err="1"/>
              <a:t>processo</a:t>
            </a:r>
            <a:r>
              <a:rPr lang="en-US" sz="1400" dirty="0"/>
              <a:t> per </a:t>
            </a:r>
            <a:r>
              <a:rPr lang="en-US" sz="1400" dirty="0" err="1"/>
              <a:t>riconoscere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“</a:t>
            </a:r>
            <a:r>
              <a:rPr lang="en-US" sz="1400" dirty="0" err="1"/>
              <a:t>nuovi</a:t>
            </a:r>
            <a:r>
              <a:rPr lang="en-US" sz="1400" dirty="0"/>
              <a:t>” </a:t>
            </a:r>
            <a:r>
              <a:rPr lang="en-US" sz="1400" dirty="0" err="1"/>
              <a:t>richiedenti</a:t>
            </a:r>
            <a:r>
              <a:rPr lang="en-US" sz="1400" dirty="0"/>
              <a:t> </a:t>
            </a:r>
            <a:r>
              <a:rPr lang="en-US" sz="1400" dirty="0" err="1"/>
              <a:t>asilo</a:t>
            </a:r>
            <a:r>
              <a:rPr lang="en-US" sz="1400" dirty="0"/>
              <a:t> </a:t>
            </a:r>
            <a:r>
              <a:rPr lang="en-US" sz="1400" dirty="0" err="1"/>
              <a:t>negli</a:t>
            </a:r>
            <a:r>
              <a:rPr lang="en-US" sz="1400" dirty="0"/>
              <a:t> </a:t>
            </a:r>
            <a:r>
              <a:rPr lang="en-US" sz="1400" dirty="0" err="1"/>
              <a:t>stessi</a:t>
            </a:r>
            <a:r>
              <a:rPr lang="en-US" sz="1400" dirty="0"/>
              <a:t> </a:t>
            </a:r>
            <a:r>
              <a:rPr lang="en-US" sz="1400" dirty="0" err="1"/>
              <a:t>luoghi</a:t>
            </a:r>
            <a:r>
              <a:rPr lang="en-US" sz="1400" dirty="0"/>
              <a:t> o </a:t>
            </a:r>
            <a:r>
              <a:rPr lang="en-US" sz="1400" dirty="0" err="1"/>
              <a:t>problemi</a:t>
            </a:r>
            <a:r>
              <a:rPr lang="en-US" sz="1400" dirty="0"/>
              <a:t>.</a:t>
            </a:r>
          </a:p>
          <a:p>
            <a:pPr marL="0"/>
            <a:endParaRPr lang="en-US" sz="1400" dirty="0"/>
          </a:p>
          <a:p>
            <a:pPr marL="0" indent="0">
              <a:buNone/>
            </a:pPr>
            <a:r>
              <a:rPr lang="en-US" sz="1400" dirty="0"/>
              <a:t>“Senza </a:t>
            </a:r>
            <a:r>
              <a:rPr lang="en-US" sz="1400" dirty="0" err="1"/>
              <a:t>storie</a:t>
            </a:r>
            <a:r>
              <a:rPr lang="en-US" sz="1400" dirty="0"/>
              <a:t>, non </a:t>
            </a:r>
            <a:r>
              <a:rPr lang="en-US" sz="1400" dirty="0" err="1"/>
              <a:t>possiamo</a:t>
            </a:r>
            <a:r>
              <a:rPr lang="en-US" sz="1400" dirty="0"/>
              <a:t> </a:t>
            </a:r>
            <a:r>
              <a:rPr lang="en-US" sz="1400" dirty="0" err="1"/>
              <a:t>sapere</a:t>
            </a:r>
            <a:r>
              <a:rPr lang="en-US" sz="1400" dirty="0"/>
              <a:t> come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migranti</a:t>
            </a:r>
            <a:r>
              <a:rPr lang="en-US" sz="1400" dirty="0"/>
              <a:t> </a:t>
            </a:r>
            <a:r>
              <a:rPr lang="en-US" sz="1400" dirty="0" err="1"/>
              <a:t>vivono</a:t>
            </a:r>
            <a:r>
              <a:rPr lang="en-US" sz="1400" dirty="0"/>
              <a:t> il mondo” (Khosravi 2020). </a:t>
            </a:r>
          </a:p>
          <a:p>
            <a:pPr marL="0"/>
            <a:endParaRPr lang="en-US" sz="1400" dirty="0"/>
          </a:p>
          <a:p>
            <a:pPr marL="0"/>
            <a:endParaRPr lang="en-US" sz="1400" dirty="0"/>
          </a:p>
          <a:p>
            <a:pPr marL="0"/>
            <a:endParaRPr lang="en-US" sz="1400" dirty="0"/>
          </a:p>
          <a:p>
            <a:pPr marL="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8319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63FA17-93C4-FB4F-88DD-CB06BE59A0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7034" y="609600"/>
            <a:ext cx="6112220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Displaced memories in borderland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DA837571-7EC4-8A41-BF03-29DDC29D72B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137034" y="2015197"/>
            <a:ext cx="5903847" cy="405429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memorie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transculturali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non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sono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solo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memorie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migranti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ma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memorie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trascendono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confini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nazionali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(Macdonald 2003)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tentativo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incorporare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migranti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di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superare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rigida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dicotomia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in/outsider e le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memorie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divise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memorie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sono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politiche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come le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politiche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migratorie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sottolineare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storia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(e il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presente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spesso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eterogeneo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delle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terre di confine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è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tentativo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sviluppare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multidiversità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passato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memoria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diasporica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non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preconfezionata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Vertovec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2007).</a:t>
            </a:r>
          </a:p>
          <a:p>
            <a:pPr marL="0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4" descr="Black wood background">
            <a:extLst>
              <a:ext uri="{FF2B5EF4-FFF2-40B4-BE49-F238E27FC236}">
                <a16:creationId xmlns:a16="http://schemas.microsoft.com/office/drawing/2014/main" id="{4FEBE891-868A-76B6-CAA9-1BFB36BCBF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558" y="3423696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pic>
        <p:nvPicPr>
          <p:cNvPr id="5128" name="Picture 8" descr="Remembering and Forgetting in Transit: The Interplay between Physical  Spaces and Memory and Identity – EuropeNow">
            <a:extLst>
              <a:ext uri="{FF2B5EF4-FFF2-40B4-BE49-F238E27FC236}">
                <a16:creationId xmlns:a16="http://schemas.microsoft.com/office/drawing/2014/main" id="{434D29F7-1890-8DBF-87CE-21ACF9992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172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7F5CA61-2E4E-3D7B-D4DE-CB4A085277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138" y="684942"/>
            <a:ext cx="4800600" cy="1325563"/>
          </a:xfrm>
        </p:spPr>
        <p:txBody>
          <a:bodyPr anchor="b">
            <a:normAutofit/>
          </a:bodyPr>
          <a:lstStyle/>
          <a:p>
            <a:r>
              <a:rPr lang="it-IT" sz="4100" dirty="0">
                <a:latin typeface="+mn-lt"/>
              </a:rPr>
              <a:t>L’intreccio dei confini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BB20454-C2A9-1707-7C7F-F4581DFC61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332038"/>
            <a:ext cx="5519738" cy="3856037"/>
          </a:xfrm>
        </p:spPr>
        <p:txBody>
          <a:bodyPr>
            <a:normAutofit fontScale="70000" lnSpcReduction="20000"/>
          </a:bodyPr>
          <a:lstStyle/>
          <a:p>
            <a:pPr marL="57150" indent="0">
              <a:buNone/>
            </a:pPr>
            <a:r>
              <a:rPr lang="en-US" sz="3100" dirty="0">
                <a:latin typeface="Abadi MT Condensed Light" panose="020B0306030101010103" pitchFamily="34" charset="77"/>
              </a:rPr>
              <a:t>Il confine come </a:t>
            </a:r>
            <a:r>
              <a:rPr lang="en-US" sz="3100" dirty="0" err="1">
                <a:latin typeface="Abadi MT Condensed Light" panose="020B0306030101010103" pitchFamily="34" charset="77"/>
              </a:rPr>
              <a:t>processo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richiede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una</a:t>
            </a:r>
            <a:r>
              <a:rPr lang="en-US" sz="3100" dirty="0">
                <a:latin typeface="Abadi MT Condensed Light" panose="020B0306030101010103" pitchFamily="34" charset="77"/>
              </a:rPr>
              <a:t> continua </a:t>
            </a:r>
            <a:r>
              <a:rPr lang="en-US" sz="3100" b="1" dirty="0" err="1">
                <a:latin typeface="Abadi MT Condensed Light" panose="020B0306030101010103" pitchFamily="34" charset="77"/>
              </a:rPr>
              <a:t>costruzione</a:t>
            </a:r>
            <a:r>
              <a:rPr lang="en-US" sz="3100" b="1" dirty="0">
                <a:latin typeface="Abadi MT Condensed Light" panose="020B0306030101010103" pitchFamily="34" charset="77"/>
              </a:rPr>
              <a:t> </a:t>
            </a:r>
            <a:r>
              <a:rPr lang="en-US" sz="3100" b="1" dirty="0" err="1">
                <a:latin typeface="Abadi MT Condensed Light" panose="020B0306030101010103" pitchFamily="34" charset="77"/>
              </a:rPr>
              <a:t>simbolica</a:t>
            </a:r>
            <a:r>
              <a:rPr lang="en-US" sz="3100" b="1" dirty="0">
                <a:latin typeface="Abadi MT Condensed Light" panose="020B0306030101010103" pitchFamily="34" charset="77"/>
              </a:rPr>
              <a:t> e </a:t>
            </a:r>
            <a:r>
              <a:rPr lang="en-US" sz="3100" b="1" dirty="0" err="1">
                <a:latin typeface="Abadi MT Condensed Light" panose="020B0306030101010103" pitchFamily="34" charset="77"/>
              </a:rPr>
              <a:t>materiale</a:t>
            </a:r>
            <a:r>
              <a:rPr lang="en-US" sz="3100" dirty="0">
                <a:latin typeface="Abadi MT Condensed Light" panose="020B0306030101010103" pitchFamily="34" charset="77"/>
              </a:rPr>
              <a:t>. </a:t>
            </a:r>
          </a:p>
          <a:p>
            <a:pPr marL="57150" indent="0">
              <a:buNone/>
            </a:pPr>
            <a:r>
              <a:rPr lang="en-US" sz="3100" dirty="0">
                <a:latin typeface="Abadi MT Condensed Light" panose="020B0306030101010103" pitchFamily="34" charset="77"/>
              </a:rPr>
              <a:t>Patrimonio “</a:t>
            </a:r>
            <a:r>
              <a:rPr lang="en-US" sz="3100" dirty="0" err="1">
                <a:latin typeface="Abadi MT Condensed Light" panose="020B0306030101010103" pitchFamily="34" charset="77"/>
              </a:rPr>
              <a:t>complesso</a:t>
            </a:r>
            <a:r>
              <a:rPr lang="en-US" sz="3100" dirty="0">
                <a:latin typeface="Abadi MT Condensed Light" panose="020B0306030101010103" pitchFamily="34" charset="77"/>
              </a:rPr>
              <a:t>” con </a:t>
            </a:r>
            <a:r>
              <a:rPr lang="en-US" sz="3100" dirty="0" err="1">
                <a:latin typeface="Abadi MT Condensed Light" panose="020B0306030101010103" pitchFamily="34" charset="77"/>
              </a:rPr>
              <a:t>memorie</a:t>
            </a:r>
            <a:r>
              <a:rPr lang="en-US" sz="3100" dirty="0">
                <a:latin typeface="Abadi MT Condensed Light" panose="020B0306030101010103" pitchFamily="34" charset="77"/>
              </a:rPr>
              <a:t> di </a:t>
            </a:r>
            <a:r>
              <a:rPr lang="en-US" sz="3100" dirty="0" err="1">
                <a:latin typeface="Abadi MT Condensed Light" panose="020B0306030101010103" pitchFamily="34" charset="77"/>
              </a:rPr>
              <a:t>migranti</a:t>
            </a:r>
            <a:r>
              <a:rPr lang="en-US" sz="3100" dirty="0">
                <a:latin typeface="Abadi MT Condensed Light" panose="020B0306030101010103" pitchFamily="34" charset="77"/>
              </a:rPr>
              <a:t>, non solo </a:t>
            </a:r>
            <a:r>
              <a:rPr lang="en-US" sz="3100" dirty="0" err="1">
                <a:latin typeface="Abadi MT Condensed Light" panose="020B0306030101010103" pitchFamily="34" charset="77"/>
              </a:rPr>
              <a:t>radici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storiche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sedentarie</a:t>
            </a:r>
            <a:r>
              <a:rPr lang="en-US" sz="3100" dirty="0">
                <a:latin typeface="Abadi MT Condensed Light" panose="020B0306030101010103" pitchFamily="34" charset="77"/>
              </a:rPr>
              <a:t>. </a:t>
            </a:r>
          </a:p>
          <a:p>
            <a:pPr marL="57150" indent="0">
              <a:buNone/>
            </a:pPr>
            <a:r>
              <a:rPr lang="en-US" sz="3100" dirty="0" err="1">
                <a:latin typeface="Abadi MT Condensed Light" panose="020B0306030101010103" pitchFamily="34" charset="77"/>
              </a:rPr>
              <a:t>Geometrie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variabili</a:t>
            </a:r>
            <a:r>
              <a:rPr lang="en-US" sz="3100" dirty="0">
                <a:latin typeface="Abadi MT Condensed Light" panose="020B0306030101010103" pitchFamily="34" charset="77"/>
              </a:rPr>
              <a:t> di </a:t>
            </a:r>
            <a:r>
              <a:rPr lang="en-US" sz="3100" dirty="0" err="1">
                <a:latin typeface="Abadi MT Condensed Light" panose="020B0306030101010103" pitchFamily="34" charset="77"/>
              </a:rPr>
              <a:t>appartenenza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nella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migrazione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legata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alla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comunità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della</a:t>
            </a:r>
            <a:r>
              <a:rPr lang="en-US" sz="3100" dirty="0">
                <a:latin typeface="Abadi MT Condensed Light" panose="020B0306030101010103" pitchFamily="34" charset="77"/>
              </a:rPr>
              <a:t> diaspora. </a:t>
            </a:r>
          </a:p>
          <a:p>
            <a:pPr marL="57150" indent="0">
              <a:buNone/>
            </a:pPr>
            <a:r>
              <a:rPr lang="en-US" sz="3100" dirty="0" err="1">
                <a:latin typeface="Abadi MT Condensed Light" panose="020B0306030101010103" pitchFamily="34" charset="77"/>
              </a:rPr>
              <a:t>Intreccio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tra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politiche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dall'alto</a:t>
            </a:r>
            <a:r>
              <a:rPr lang="en-US" sz="3100" dirty="0">
                <a:latin typeface="Abadi MT Condensed Light" panose="020B0306030101010103" pitchFamily="34" charset="77"/>
              </a:rPr>
              <a:t> verso il basso e </a:t>
            </a:r>
            <a:r>
              <a:rPr lang="en-US" sz="3100" dirty="0" err="1">
                <a:latin typeface="Abadi MT Condensed Light" panose="020B0306030101010103" pitchFamily="34" charset="77"/>
              </a:rPr>
              <a:t>risorse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locali</a:t>
            </a:r>
            <a:r>
              <a:rPr lang="en-US" sz="3100" dirty="0">
                <a:latin typeface="Abadi MT Condensed Light" panose="020B0306030101010103" pitchFamily="34" charset="77"/>
              </a:rPr>
              <a:t> dal basso verso </a:t>
            </a:r>
            <a:r>
              <a:rPr lang="en-US" sz="3100" dirty="0" err="1">
                <a:latin typeface="Abadi MT Condensed Light" panose="020B0306030101010103" pitchFamily="34" charset="77"/>
              </a:rPr>
              <a:t>l'alto</a:t>
            </a:r>
            <a:r>
              <a:rPr lang="en-US" sz="3100" dirty="0">
                <a:latin typeface="Abadi MT Condensed Light" panose="020B0306030101010103" pitchFamily="34" charset="77"/>
              </a:rPr>
              <a:t> per </a:t>
            </a:r>
            <a:r>
              <a:rPr lang="en-US" sz="3100" dirty="0" err="1">
                <a:latin typeface="Abadi MT Condensed Light" panose="020B0306030101010103" pitchFamily="34" charset="77"/>
              </a:rPr>
              <a:t>comprendere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i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diversi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passaggi</a:t>
            </a:r>
            <a:r>
              <a:rPr lang="en-US" sz="3100" dirty="0">
                <a:latin typeface="Abadi MT Condensed Light" panose="020B0306030101010103" pitchFamily="34" charset="77"/>
              </a:rPr>
              <a:t> </a:t>
            </a:r>
            <a:r>
              <a:rPr lang="en-US" sz="3100" dirty="0" err="1">
                <a:latin typeface="Abadi MT Condensed Light" panose="020B0306030101010103" pitchFamily="34" charset="77"/>
              </a:rPr>
              <a:t>migratori</a:t>
            </a:r>
            <a:r>
              <a:rPr lang="en-US" sz="3100" dirty="0">
                <a:latin typeface="Abadi MT Condensed Light" panose="020B0306030101010103" pitchFamily="34" charset="77"/>
              </a:rPr>
              <a:t> e il loro </a:t>
            </a:r>
            <a:r>
              <a:rPr lang="en-US" sz="3100" dirty="0" err="1">
                <a:latin typeface="Abadi MT Condensed Light" panose="020B0306030101010103" pitchFamily="34" charset="77"/>
              </a:rPr>
              <a:t>intreccio</a:t>
            </a:r>
            <a:r>
              <a:rPr lang="en-US" sz="3100" dirty="0">
                <a:latin typeface="Abadi MT Condensed Light" panose="020B0306030101010103" pitchFamily="34" charset="77"/>
              </a:rPr>
              <a:t>.</a:t>
            </a:r>
          </a:p>
          <a:p>
            <a:pPr marL="0" indent="0">
              <a:buNone/>
            </a:pP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The Exodus of Italians from Istria and Dalmatia, 1945–56 | SpringerLink">
            <a:extLst>
              <a:ext uri="{FF2B5EF4-FFF2-40B4-BE49-F238E27FC236}">
                <a16:creationId xmlns:a16="http://schemas.microsoft.com/office/drawing/2014/main" id="{1D58CF40-9022-C7F6-490B-5BF835040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8439512" y="468812"/>
            <a:ext cx="2186447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lack wood background">
            <a:extLst>
              <a:ext uri="{FF2B5EF4-FFF2-40B4-BE49-F238E27FC236}">
                <a16:creationId xmlns:a16="http://schemas.microsoft.com/office/drawing/2014/main" id="{973A7DEB-B8E0-4040-CE25-D4718914AB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164823" y="3730267"/>
            <a:ext cx="3336315" cy="278453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546D148-5F9D-7B93-B653-2E0046414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869" y="3623603"/>
            <a:ext cx="5519360" cy="28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45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ا هي خصائص الصخور الرسوبية | أنوثتك">
            <a:extLst>
              <a:ext uri="{FF2B5EF4-FFF2-40B4-BE49-F238E27FC236}">
                <a16:creationId xmlns:a16="http://schemas.microsoft.com/office/drawing/2014/main" id="{4FED02C5-A730-D95A-3F01-D15CB6B7ABD1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0" y="278296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733BEC-47AA-C64B-9400-288144C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715" y="349724"/>
            <a:ext cx="10842734" cy="1177159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100" b="1" dirty="0"/>
            </a:br>
            <a:endParaRPr lang="en-US" sz="3100" b="1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3720D8E2-9085-02F3-82F9-A328CA75428E}"/>
              </a:ext>
            </a:extLst>
          </p:cNvPr>
          <p:cNvSpPr txBox="1">
            <a:spLocks/>
          </p:cNvSpPr>
          <p:nvPr/>
        </p:nvSpPr>
        <p:spPr>
          <a:xfrm>
            <a:off x="6587474" y="587178"/>
            <a:ext cx="5462330" cy="1177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1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436F61D6-CB91-1D9A-9FAB-9F36D44F4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946255"/>
              </p:ext>
            </p:extLst>
          </p:nvPr>
        </p:nvGraphicFramePr>
        <p:xfrm>
          <a:off x="5208333" y="3558208"/>
          <a:ext cx="5602174" cy="310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1220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berta terapeutic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340" y="257023"/>
            <a:ext cx="8686800" cy="450500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62307" y="4898704"/>
            <a:ext cx="8876816" cy="1477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Basaglia</a:t>
            </a:r>
            <a:r>
              <a:rPr lang="it-IT" sz="2400" dirty="0"/>
              <a:t>: de-istituzionalizzare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7746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le 27-04-17, 12 43 13 copia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1E97B1-365C-B69C-9FDC-BE280391FCFB}"/>
              </a:ext>
            </a:extLst>
          </p:cNvPr>
          <p:cNvSpPr txBox="1"/>
          <p:nvPr/>
        </p:nvSpPr>
        <p:spPr>
          <a:xfrm>
            <a:off x="9452919" y="216791"/>
            <a:ext cx="255106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/>
            <a:r>
              <a:rPr lang="en-US" sz="1800" b="1" dirty="0"/>
              <a:t>“Il </a:t>
            </a:r>
            <a:r>
              <a:rPr lang="en-US" sz="1800" b="1" dirty="0" err="1"/>
              <a:t>popolo</a:t>
            </a:r>
            <a:r>
              <a:rPr lang="en-US" sz="1800" b="1" dirty="0"/>
              <a:t> </a:t>
            </a:r>
            <a:r>
              <a:rPr lang="en-US" sz="1800" b="1" dirty="0" err="1"/>
              <a:t>stesso</a:t>
            </a:r>
            <a:r>
              <a:rPr lang="en-US" sz="1800" b="1" dirty="0"/>
              <a:t> non </a:t>
            </a:r>
            <a:r>
              <a:rPr lang="en-US" sz="1800" b="1" dirty="0" err="1"/>
              <a:t>è</a:t>
            </a:r>
            <a:r>
              <a:rPr lang="en-US" sz="1800" b="1" dirty="0"/>
              <a:t> </a:t>
            </a:r>
            <a:r>
              <a:rPr lang="en-US" sz="1800" b="1" dirty="0" err="1"/>
              <a:t>una</a:t>
            </a:r>
            <a:r>
              <a:rPr lang="en-US" sz="1800" b="1" dirty="0"/>
              <a:t> </a:t>
            </a:r>
            <a:r>
              <a:rPr lang="en-US" sz="1800" b="1" dirty="0" err="1"/>
              <a:t>collettività</a:t>
            </a:r>
            <a:r>
              <a:rPr lang="en-US" sz="1800" b="1" dirty="0"/>
              <a:t> </a:t>
            </a:r>
            <a:r>
              <a:rPr lang="en-US" sz="1800" b="1" dirty="0" err="1"/>
              <a:t>culturale</a:t>
            </a:r>
            <a:r>
              <a:rPr lang="en-US" sz="1800" b="1" dirty="0"/>
              <a:t> </a:t>
            </a:r>
            <a:r>
              <a:rPr lang="en-US" sz="1800" b="1" dirty="0" err="1"/>
              <a:t>omogenea</a:t>
            </a:r>
            <a:r>
              <a:rPr lang="en-US" sz="1800" b="1" dirty="0"/>
              <a:t>, ma </a:t>
            </a:r>
            <a:r>
              <a:rPr lang="en-US" sz="1800" b="1" dirty="0" err="1"/>
              <a:t>presenta</a:t>
            </a:r>
            <a:r>
              <a:rPr lang="en-US" sz="1800" b="1" dirty="0"/>
              <a:t> </a:t>
            </a:r>
            <a:r>
              <a:rPr lang="en-US" sz="1800" b="1" dirty="0" err="1"/>
              <a:t>numerose</a:t>
            </a:r>
            <a:r>
              <a:rPr lang="en-US" sz="1800" b="1" dirty="0"/>
              <a:t> </a:t>
            </a:r>
            <a:r>
              <a:rPr lang="en-US" sz="1800" b="1" dirty="0" err="1"/>
              <a:t>stratificazioni</a:t>
            </a:r>
            <a:r>
              <a:rPr lang="en-US" sz="1800" b="1" dirty="0"/>
              <a:t> </a:t>
            </a:r>
            <a:r>
              <a:rPr lang="en-US" sz="1800" b="1" dirty="0" err="1"/>
              <a:t>culturali</a:t>
            </a:r>
            <a:r>
              <a:rPr lang="en-US" sz="1800" b="1" dirty="0"/>
              <a:t> </a:t>
            </a:r>
            <a:r>
              <a:rPr lang="en-US" sz="1800" b="1" dirty="0" err="1"/>
              <a:t>variamente</a:t>
            </a:r>
            <a:r>
              <a:rPr lang="en-US" sz="1800" b="1" dirty="0"/>
              <a:t> combinate. </a:t>
            </a:r>
          </a:p>
          <a:p>
            <a:pPr marL="0"/>
            <a:r>
              <a:rPr lang="en-US" sz="1800" b="1" dirty="0" err="1"/>
              <a:t>stratificazioni</a:t>
            </a:r>
            <a:r>
              <a:rPr lang="en-US" sz="1800" b="1" dirty="0"/>
              <a:t> </a:t>
            </a:r>
            <a:r>
              <a:rPr lang="en-US" sz="1800" b="1" dirty="0" err="1"/>
              <a:t>culturali</a:t>
            </a:r>
            <a:r>
              <a:rPr lang="en-US" sz="1800" b="1" dirty="0"/>
              <a:t> </a:t>
            </a:r>
            <a:r>
              <a:rPr lang="en-US" sz="1800" b="1" dirty="0" err="1"/>
              <a:t>che</a:t>
            </a:r>
            <a:r>
              <a:rPr lang="en-US" sz="1800" b="1" dirty="0"/>
              <a:t>, </a:t>
            </a:r>
            <a:r>
              <a:rPr lang="en-US" sz="1800" b="1" dirty="0" err="1"/>
              <a:t>nella</a:t>
            </a:r>
            <a:r>
              <a:rPr lang="en-US" sz="1800" b="1" dirty="0"/>
              <a:t> loro forma pura, </a:t>
            </a:r>
          </a:p>
          <a:p>
            <a:pPr marL="0"/>
            <a:r>
              <a:rPr lang="en-US" sz="1800" b="1" dirty="0"/>
              <a:t>non </a:t>
            </a:r>
            <a:r>
              <a:rPr lang="en-US" sz="1800" b="1" dirty="0" err="1"/>
              <a:t>possono</a:t>
            </a:r>
            <a:r>
              <a:rPr lang="en-US" sz="1800" b="1" dirty="0"/>
              <a:t> sempre </a:t>
            </a:r>
            <a:r>
              <a:rPr lang="en-US" sz="1800" b="1" dirty="0" err="1"/>
              <a:t>essere</a:t>
            </a:r>
            <a:r>
              <a:rPr lang="en-US" sz="1800" b="1" dirty="0"/>
              <a:t> </a:t>
            </a:r>
            <a:r>
              <a:rPr lang="en-US" sz="1800" b="1" dirty="0" err="1"/>
              <a:t>identificate</a:t>
            </a:r>
            <a:r>
              <a:rPr lang="en-US" sz="1800" b="1" dirty="0"/>
              <a:t> </a:t>
            </a:r>
            <a:r>
              <a:rPr lang="en-US" sz="1800" b="1" dirty="0" err="1"/>
              <a:t>all'interno</a:t>
            </a:r>
            <a:r>
              <a:rPr lang="en-US" sz="1800" b="1" dirty="0"/>
              <a:t> di </a:t>
            </a:r>
            <a:r>
              <a:rPr lang="en-US" sz="1800" b="1" dirty="0" err="1"/>
              <a:t>specifiche</a:t>
            </a:r>
            <a:r>
              <a:rPr lang="en-US" sz="1800" b="1" dirty="0"/>
              <a:t> </a:t>
            </a:r>
            <a:r>
              <a:rPr lang="en-US" sz="1800" b="1" dirty="0" err="1"/>
              <a:t>collettività</a:t>
            </a:r>
            <a:r>
              <a:rPr lang="en-US" sz="1800" b="1" dirty="0"/>
              <a:t> </a:t>
            </a:r>
          </a:p>
          <a:p>
            <a:pPr marL="0"/>
            <a:r>
              <a:rPr lang="en-US" sz="1800" b="1" dirty="0" err="1"/>
              <a:t>collettività</a:t>
            </a:r>
            <a:r>
              <a:rPr lang="en-US" sz="1800" b="1" dirty="0"/>
              <a:t> </a:t>
            </a:r>
            <a:r>
              <a:rPr lang="en-US" sz="1800" b="1" dirty="0" err="1"/>
              <a:t>popolari</a:t>
            </a:r>
            <a:r>
              <a:rPr lang="en-US" sz="1800" b="1" dirty="0"/>
              <a:t> </a:t>
            </a:r>
            <a:r>
              <a:rPr lang="en-US" sz="1800" b="1" dirty="0" err="1"/>
              <a:t>storiche</a:t>
            </a:r>
            <a:r>
              <a:rPr lang="en-US" sz="1800" b="1" dirty="0"/>
              <a:t>” </a:t>
            </a:r>
          </a:p>
          <a:p>
            <a:pPr marL="0"/>
            <a:r>
              <a:rPr lang="en-US" sz="1800" b="1" dirty="0"/>
              <a:t>Gramsci 1985</a:t>
            </a:r>
          </a:p>
        </p:txBody>
      </p:sp>
    </p:spTree>
    <p:extLst>
      <p:ext uri="{BB962C8B-B14F-4D97-AF65-F5344CB8AC3E}">
        <p14:creationId xmlns:p14="http://schemas.microsoft.com/office/powerpoint/2010/main" val="11233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888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Gorizi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4294967295"/>
          </p:nvPr>
        </p:nvSpPr>
        <p:spPr>
          <a:xfrm>
            <a:off x="4038600" y="457200"/>
            <a:ext cx="8153400" cy="5943600"/>
          </a:xfrm>
        </p:spPr>
        <p:txBody>
          <a:bodyPr/>
          <a:lstStyle/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r>
              <a:rPr lang="it-IT" sz="3200" dirty="0"/>
              <a:t>Novembre 2017 (MSF)</a:t>
            </a:r>
          </a:p>
        </p:txBody>
      </p:sp>
      <p:pic>
        <p:nvPicPr>
          <p:cNvPr id="5" name="Segnaposto contenuto 3" descr="sanificazione_mai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36" t="-6618"/>
          <a:stretch/>
        </p:blipFill>
        <p:spPr bwMode="auto">
          <a:xfrm>
            <a:off x="2362200" y="1828800"/>
            <a:ext cx="7401662" cy="407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59051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20171101_2_57885297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24" b="-6024"/>
          <a:stretch/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06780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March 2018</a:t>
            </a:r>
          </a:p>
        </p:txBody>
      </p:sp>
      <p:pic>
        <p:nvPicPr>
          <p:cNvPr id="6" name="Segnaposto contenuto 3" descr="IMG_20180321_13473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510" y="2171700"/>
            <a:ext cx="6176368" cy="3294063"/>
          </a:xfrm>
        </p:spPr>
      </p:pic>
    </p:spTree>
    <p:extLst>
      <p:ext uri="{BB962C8B-B14F-4D97-AF65-F5344CB8AC3E}">
        <p14:creationId xmlns:p14="http://schemas.microsoft.com/office/powerpoint/2010/main" val="29697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>
          <a:xfrm>
            <a:off x="2265218" y="595312"/>
            <a:ext cx="7966075" cy="914400"/>
          </a:xfrm>
        </p:spPr>
        <p:txBody>
          <a:bodyPr>
            <a:normAutofit fontScale="90000"/>
          </a:bodyPr>
          <a:lstStyle/>
          <a:p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Official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hub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: 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Cara - CIE – Gradisca - CPR </a:t>
            </a:r>
          </a:p>
        </p:txBody>
      </p:sp>
      <p:sp>
        <p:nvSpPr>
          <p:cNvPr id="5123" name="Segnaposto contenuto 2"/>
          <p:cNvSpPr>
            <a:spLocks noGrp="1"/>
          </p:cNvSpPr>
          <p:nvPr>
            <p:ph idx="1"/>
          </p:nvPr>
        </p:nvSpPr>
        <p:spPr>
          <a:xfrm>
            <a:off x="2265218" y="3183361"/>
            <a:ext cx="8001000" cy="4267200"/>
          </a:xfrm>
        </p:spPr>
        <p:txBody>
          <a:bodyPr/>
          <a:lstStyle/>
          <a:p>
            <a:pPr>
              <a:defRPr/>
            </a:pPr>
            <a:r>
              <a:rPr lang="it-IT" dirty="0">
                <a:latin typeface="Verdana" charset="0"/>
                <a:ea typeface="MS PGothic" charset="0"/>
              </a:rPr>
              <a:t>Ex Caserma, clima semi-carcerario </a:t>
            </a:r>
          </a:p>
          <a:p>
            <a:pPr lvl="2">
              <a:defRPr/>
            </a:pPr>
            <a:r>
              <a:rPr lang="it-IT" sz="2600" dirty="0">
                <a:latin typeface="Verdana" charset="0"/>
                <a:ea typeface="MS PGothic" charset="0"/>
              </a:rPr>
              <a:t>Mobilità e detenzione </a:t>
            </a:r>
            <a:r>
              <a:rPr lang="it-IT" sz="2200" dirty="0">
                <a:latin typeface="Verdana" charset="0"/>
                <a:ea typeface="MS PGothic" charset="0"/>
              </a:rPr>
              <a:t>(De Genova 2002)</a:t>
            </a:r>
          </a:p>
          <a:p>
            <a:pPr lvl="2">
              <a:defRPr/>
            </a:pPr>
            <a:endParaRPr lang="it-IT" sz="2200" dirty="0">
              <a:latin typeface="Verdana" charset="0"/>
              <a:ea typeface="MS PGothic" charset="0"/>
            </a:endParaRPr>
          </a:p>
          <a:p>
            <a:pPr>
              <a:defRPr/>
            </a:pPr>
            <a:r>
              <a:rPr lang="it-IT" sz="2400" dirty="0">
                <a:latin typeface="Verdana" charset="0"/>
                <a:ea typeface="MS PGothic" charset="0"/>
              </a:rPr>
              <a:t>Proteste degli abitanti locali</a:t>
            </a:r>
          </a:p>
          <a:p>
            <a:pPr>
              <a:defRPr/>
            </a:pPr>
            <a:r>
              <a:rPr lang="it-IT" sz="2400" dirty="0">
                <a:latin typeface="Verdana" charset="0"/>
                <a:ea typeface="MS PGothic" charset="0"/>
              </a:rPr>
              <a:t>Rivolta dei migranti</a:t>
            </a: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MS PGothic" charset="0"/>
            </a:endParaRP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MS PGothic" charset="0"/>
            </a:endParaRPr>
          </a:p>
          <a:p>
            <a:pPr>
              <a:buFont typeface="Wingdings" charset="0"/>
              <a:buNone/>
              <a:defRPr/>
            </a:pPr>
            <a:endParaRPr lang="it-IT" dirty="0">
              <a:latin typeface="Verdana" charset="0"/>
              <a:ea typeface="MS PGothic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202C2D7-E82E-CD4F-9FDF-010A713959FA}"/>
              </a:ext>
            </a:extLst>
          </p:cNvPr>
          <p:cNvSpPr txBox="1">
            <a:spLocks/>
          </p:cNvSpPr>
          <p:nvPr/>
        </p:nvSpPr>
        <p:spPr>
          <a:xfrm>
            <a:off x="1858617" y="1052512"/>
            <a:ext cx="11145982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300" dirty="0"/>
              <a:t>Trasferimento della Commissione territoriale AS dalla Prefettura di Gorizia a Trieste</a:t>
            </a:r>
            <a:br>
              <a:rPr lang="it-IT" sz="5300" dirty="0"/>
            </a:br>
            <a:r>
              <a:rPr lang="it-IT" sz="5300" dirty="0">
                <a:hlinkClick r:id="rId2"/>
              </a:rPr>
              <a:t>News 2022</a:t>
            </a:r>
            <a:endParaRPr lang="it-IT" sz="5300" dirty="0"/>
          </a:p>
          <a:p>
            <a:endParaRPr lang="it-IT" sz="5300" dirty="0"/>
          </a:p>
          <a:p>
            <a:r>
              <a:rPr lang="it-IT" sz="5300" dirty="0">
                <a:hlinkClick r:id="rId3"/>
              </a:rPr>
              <a:t>CARA</a:t>
            </a:r>
            <a:br>
              <a:rPr lang="it-IT" sz="2400" dirty="0"/>
            </a:br>
            <a:br>
              <a:rPr lang="it-IT" sz="2400" dirty="0"/>
            </a:b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36964238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1034</Words>
  <Application>Microsoft Macintosh PowerPoint</Application>
  <PresentationFormat>Widescreen</PresentationFormat>
  <Paragraphs>139</Paragraphs>
  <Slides>49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7" baseType="lpstr">
      <vt:lpstr>ＭＳ Ｐゴシック</vt:lpstr>
      <vt:lpstr>Abadi MT Condensed Light</vt:lpstr>
      <vt:lpstr>Aptos</vt:lpstr>
      <vt:lpstr>Arial</vt:lpstr>
      <vt:lpstr>Century Gothic</vt:lpstr>
      <vt:lpstr>Verdana</vt:lpstr>
      <vt:lpstr>Wingdings</vt:lpstr>
      <vt:lpstr>Raccolta</vt:lpstr>
      <vt:lpstr>Presentazione standard di PowerPoint</vt:lpstr>
      <vt:lpstr>Presentazione standard di PowerPoint</vt:lpstr>
      <vt:lpstr>Gorizia, Valico della Casa Rossa Nessuna politica di accoglienza</vt:lpstr>
      <vt:lpstr> “Il tunnel del vento”</vt:lpstr>
      <vt:lpstr>Presentazione standard di PowerPoint</vt:lpstr>
      <vt:lpstr>Presentazione standard di PowerPoint</vt:lpstr>
      <vt:lpstr>Presentazione standard di PowerPoint</vt:lpstr>
      <vt:lpstr>March 2018</vt:lpstr>
      <vt:lpstr>    Official hub:  Cara - CIE – Gradisca - CPR </vt:lpstr>
      <vt:lpstr>CARA / CIE / CPR sicurezza, controllo, setting carcerario  Rifugiati: regime di Care, Cure Control (M.Agier)</vt:lpstr>
      <vt:lpstr>CARA:  Ambivalente ospitalità in uno spazio carcerario </vt:lpstr>
      <vt:lpstr>Presentazione standard di PowerPoint</vt:lpstr>
      <vt:lpstr>La cortina di ferro: una sottile linea rossa tra il passato e l’immaginazione collettiva</vt:lpstr>
      <vt:lpstr>Ai margini </vt:lpstr>
      <vt:lpstr>WW2</vt:lpstr>
      <vt:lpstr>Villaggio del Pescatore:  la mediazione possibile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Trieste Lab.</vt:lpstr>
      <vt:lpstr>B/Ordering Othering</vt:lpstr>
      <vt:lpstr>Presentazione standard di PowerPoint</vt:lpstr>
      <vt:lpstr>BALKAN ROUTE 2014 -</vt:lpstr>
      <vt:lpstr>JUGOSLAVIA 1991 - 2001 </vt:lpstr>
      <vt:lpstr>‘ESODO’ 1945-60</vt:lpstr>
      <vt:lpstr>Il ‘vecchio’ confine</vt:lpstr>
      <vt:lpstr>Come l'analisi delle fasi migratorie può contribuire a una migliore comprensione delle complessità dell'incorporazione dei migranti ?              </vt:lpstr>
      <vt:lpstr>Silos  – Trieste 1950</vt:lpstr>
      <vt:lpstr>SILOS – TRIESTE 2016 - Informal shelter  </vt:lpstr>
      <vt:lpstr>Presentazione standard di PowerPoint</vt:lpstr>
      <vt:lpstr>Presentazione standard di PowerPoint</vt:lpstr>
      <vt:lpstr>Presentazione standard di PowerPoint</vt:lpstr>
      <vt:lpstr>  Borderscape stratificato</vt:lpstr>
      <vt:lpstr>Presentazione standard di PowerPoint</vt:lpstr>
      <vt:lpstr>Presentazione standard di PowerPoint</vt:lpstr>
      <vt:lpstr>Displacement’s Memory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Spazi interstiziali </vt:lpstr>
      <vt:lpstr>Displaced memories in borderland</vt:lpstr>
      <vt:lpstr>L’intreccio dei confini</vt:lpstr>
      <vt:lpstr>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Ricerca sul confine Italia-Slovenia </dc:title>
  <dc:creator>ALTIN ROBERTA</dc:creator>
  <cp:lastModifiedBy>ALTIN ROBERTA</cp:lastModifiedBy>
  <cp:revision>53</cp:revision>
  <dcterms:created xsi:type="dcterms:W3CDTF">2022-11-16T16:32:28Z</dcterms:created>
  <dcterms:modified xsi:type="dcterms:W3CDTF">2025-04-02T10:19:58Z</dcterms:modified>
</cp:coreProperties>
</file>