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56" r:id="rId2"/>
    <p:sldId id="357" r:id="rId3"/>
    <p:sldId id="358" r:id="rId4"/>
    <p:sldId id="359" r:id="rId5"/>
    <p:sldId id="360" r:id="rId6"/>
    <p:sldId id="361" r:id="rId7"/>
    <p:sldId id="362" r:id="rId8"/>
    <p:sldId id="363" r:id="rId9"/>
    <p:sldId id="364" r:id="rId10"/>
    <p:sldId id="365" r:id="rId11"/>
    <p:sldId id="366" r:id="rId12"/>
    <p:sldId id="367" r:id="rId13"/>
    <p:sldId id="368" r:id="rId14"/>
    <p:sldId id="369" r:id="rId15"/>
    <p:sldId id="370" r:id="rId16"/>
    <p:sldId id="371" r:id="rId17"/>
    <p:sldId id="372" r:id="rId18"/>
    <p:sldId id="373" r:id="rId19"/>
    <p:sldId id="374" r:id="rId20"/>
    <p:sldId id="375" r:id="rId21"/>
    <p:sldId id="376" r:id="rId22"/>
    <p:sldId id="377" r:id="rId23"/>
    <p:sldId id="379" r:id="rId24"/>
    <p:sldId id="380" r:id="rId25"/>
    <p:sldId id="378" r:id="rId26"/>
    <p:sldId id="381" r:id="rId2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02/04/2025</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768077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02/04/2025</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233399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02/04/2025</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77197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02/04/2025</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383881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02/04/2025</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018376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02/04/2025</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760326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02/04/2025</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949592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02/04/2025</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090203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02/04/2025</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982290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02/04/2025</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653000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02/04/2025</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904420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02/04/2025</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3193139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92C844-276C-213D-2A54-DF00A4682979}"/>
              </a:ext>
            </a:extLst>
          </p:cNvPr>
          <p:cNvSpPr>
            <a:spLocks noGrp="1"/>
          </p:cNvSpPr>
          <p:nvPr>
            <p:ph idx="1"/>
          </p:nvPr>
        </p:nvSpPr>
        <p:spPr>
          <a:xfrm>
            <a:off x="838200" y="742384"/>
            <a:ext cx="10515600" cy="5434579"/>
          </a:xfrm>
        </p:spPr>
        <p:txBody>
          <a:bodyPr>
            <a:normAutofit lnSpcReduction="10000"/>
          </a:bodyPr>
          <a:lstStyle/>
          <a:p>
            <a:pPr algn="just"/>
            <a:r>
              <a:rPr lang="it-IT" dirty="0"/>
              <a:t>L’Impero russo è un’autocrazia, controllata dallo zar tramite una burocrazia fortemente gerarchica e non esistono quindi istituzioni rappresentative</a:t>
            </a:r>
          </a:p>
          <a:p>
            <a:pPr algn="just"/>
            <a:r>
              <a:rPr lang="it-IT" dirty="0"/>
              <a:t>Gran parte della popolazione russa è costituita da contadini ridotti a servi della gleba, che periodicamente mettono in atto ribellioni duramente represse</a:t>
            </a:r>
          </a:p>
          <a:p>
            <a:pPr algn="just"/>
            <a:r>
              <a:rPr lang="it-IT" dirty="0"/>
              <a:t>Alcune aree dell’Impero russo, come i territori polacchi, sono instabili in quanto vi operano movimenti di ispirazione nazionale antirussi</a:t>
            </a:r>
          </a:p>
          <a:p>
            <a:pPr algn="just"/>
            <a:r>
              <a:rPr lang="it-IT" dirty="0"/>
              <a:t>Esiste un’élite intellettuale illuminata di ispirazione liberale che opera clandestinamente per sollecitare l’avvio di riforme</a:t>
            </a:r>
          </a:p>
          <a:p>
            <a:pPr algn="just"/>
            <a:r>
              <a:rPr lang="it-IT" dirty="0"/>
              <a:t>Dopo la sconfitta nella guerra di Crimea, lo zar Alessandro II avvia una serie di riforme</a:t>
            </a:r>
          </a:p>
        </p:txBody>
      </p:sp>
    </p:spTree>
    <p:extLst>
      <p:ext uri="{BB962C8B-B14F-4D97-AF65-F5344CB8AC3E}">
        <p14:creationId xmlns:p14="http://schemas.microsoft.com/office/powerpoint/2010/main" val="1351665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A74D19A-4FF5-EFAD-B11E-D79F9C233BF5}"/>
              </a:ext>
            </a:extLst>
          </p:cNvPr>
          <p:cNvSpPr>
            <a:spLocks noGrp="1"/>
          </p:cNvSpPr>
          <p:nvPr>
            <p:ph idx="1"/>
          </p:nvPr>
        </p:nvSpPr>
        <p:spPr>
          <a:xfrm>
            <a:off x="838200" y="724277"/>
            <a:ext cx="10515600" cy="5452686"/>
          </a:xfrm>
        </p:spPr>
        <p:txBody>
          <a:bodyPr>
            <a:normAutofit/>
          </a:bodyPr>
          <a:lstStyle/>
          <a:p>
            <a:pPr algn="just"/>
            <a:r>
              <a:rPr lang="it-IT" dirty="0"/>
              <a:t>Alla fine della «seconda guerra dell’oppio» (1856-64), conclusasi con una nuova sconfitta cinese, inglesi e francesi collaborano con il governo cinese per mettere fine a una ribellione interna che aveva portato alla costituzione di un regno separato, con capitale a Nanchino, su basi egualitarie e caratterizzato da un rifiuto sia dell’autorità imperiale cinese, considerata corrotta, sia degli occidentali</a:t>
            </a:r>
          </a:p>
          <a:p>
            <a:pPr algn="just"/>
            <a:r>
              <a:rPr lang="it-IT" dirty="0"/>
              <a:t>Dopo aver ripreso il controllo su tutto il suo territorio, il governo cinese apre completamente i propri mercati agli occidentali, permettendo loro di acquistare proprietà, esentando le merci straniere dalle imposte e legalizzando il traffico dell’oppio e la coltivazione del papavero in Cina</a:t>
            </a:r>
          </a:p>
        </p:txBody>
      </p:sp>
    </p:spTree>
    <p:extLst>
      <p:ext uri="{BB962C8B-B14F-4D97-AF65-F5344CB8AC3E}">
        <p14:creationId xmlns:p14="http://schemas.microsoft.com/office/powerpoint/2010/main" val="678641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1719A43-85D1-F4A7-D5A4-76831FA07EF9}"/>
              </a:ext>
            </a:extLst>
          </p:cNvPr>
          <p:cNvSpPr>
            <a:spLocks noGrp="1"/>
          </p:cNvSpPr>
          <p:nvPr>
            <p:ph idx="1"/>
          </p:nvPr>
        </p:nvSpPr>
        <p:spPr>
          <a:xfrm>
            <a:off x="838200" y="724277"/>
            <a:ext cx="10515600" cy="5452686"/>
          </a:xfrm>
        </p:spPr>
        <p:txBody>
          <a:bodyPr/>
          <a:lstStyle/>
          <a:p>
            <a:pPr algn="just"/>
            <a:r>
              <a:rPr lang="it-IT" dirty="0"/>
              <a:t>Il Giappone era rimasto fino a metà Ottocento chiuso rispetto ai contatti e al commercio con il mondo esterno</a:t>
            </a:r>
          </a:p>
          <a:p>
            <a:pPr algn="just"/>
            <a:r>
              <a:rPr lang="it-IT" dirty="0"/>
              <a:t>Sistema gerarchico con al vertice l’imperatore, che tuttavia delegava il potere effettivo allo shogun (alto dignitario imperiale), che a sua volta controllava una realtà di tipo feudale</a:t>
            </a:r>
          </a:p>
          <a:p>
            <a:pPr algn="just"/>
            <a:r>
              <a:rPr lang="it-IT" dirty="0"/>
              <a:t>Nel 1853 gli Stati Uniti impongono al Giappone di aprirsi al commercio, minacciando l’uso della forza in caso contrario</a:t>
            </a:r>
          </a:p>
          <a:p>
            <a:pPr algn="just"/>
            <a:r>
              <a:rPr lang="it-IT" dirty="0"/>
              <a:t>Lo shogun apre quindi due porti giapponesi e autorizza la libera circolazione nel territorio giapponese</a:t>
            </a:r>
          </a:p>
          <a:p>
            <a:pPr algn="just"/>
            <a:r>
              <a:rPr lang="it-IT" dirty="0"/>
              <a:t>Una ribellione animata da signori feudali e samurai (nobili guerrieri) costringe però lo shogun a farsi da parte, ripristinando l’effettivo potere imperiale</a:t>
            </a:r>
          </a:p>
        </p:txBody>
      </p:sp>
    </p:spTree>
    <p:extLst>
      <p:ext uri="{BB962C8B-B14F-4D97-AF65-F5344CB8AC3E}">
        <p14:creationId xmlns:p14="http://schemas.microsoft.com/office/powerpoint/2010/main" val="907909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088E0F9-A406-266D-449E-07E297213965}"/>
              </a:ext>
            </a:extLst>
          </p:cNvPr>
          <p:cNvSpPr>
            <a:spLocks noGrp="1"/>
          </p:cNvSpPr>
          <p:nvPr>
            <p:ph idx="1"/>
          </p:nvPr>
        </p:nvSpPr>
        <p:spPr>
          <a:xfrm>
            <a:off x="838200" y="642796"/>
            <a:ext cx="10515600" cy="5534167"/>
          </a:xfrm>
        </p:spPr>
        <p:txBody>
          <a:bodyPr/>
          <a:lstStyle/>
          <a:p>
            <a:pPr algn="just"/>
            <a:r>
              <a:rPr lang="it-IT" dirty="0"/>
              <a:t>Il nuovo governo imperiale mette in atto una modernizzazione del paese (restaurazione Meiji, cioè restaurazione del potere dell’imperatore), sull’esempio dei paesi occidentali</a:t>
            </a:r>
          </a:p>
          <a:p>
            <a:pPr algn="just"/>
            <a:r>
              <a:rPr lang="it-IT" dirty="0"/>
              <a:t>Viene abolito il sistema feudale, riformato il sistema fiscale, introdotta l’istruzione elementare obbligatoria e la coscrizione militare obbligatoria</a:t>
            </a:r>
          </a:p>
          <a:p>
            <a:pPr algn="just"/>
            <a:r>
              <a:rPr lang="it-IT" dirty="0"/>
              <a:t>Al vertice di questo sistema modernizzatore ma autoritario e gerarchico si pone l’imperatore, che è anche capo della Chiesa scintoista, una religione di Stato</a:t>
            </a:r>
          </a:p>
          <a:p>
            <a:pPr algn="just"/>
            <a:r>
              <a:rPr lang="it-IT" dirty="0"/>
              <a:t>Vengono fondate industrie siderurgiche e meccaniche, allo scopo soprattutto di istituire un forte esercito moderno, e si avvia la costruzione di una flotta in grado di competere con quelle occidentali</a:t>
            </a:r>
          </a:p>
        </p:txBody>
      </p:sp>
    </p:spTree>
    <p:extLst>
      <p:ext uri="{BB962C8B-B14F-4D97-AF65-F5344CB8AC3E}">
        <p14:creationId xmlns:p14="http://schemas.microsoft.com/office/powerpoint/2010/main" val="2745944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0429ADD-4448-7F88-95C3-8D5E758973B3}"/>
              </a:ext>
            </a:extLst>
          </p:cNvPr>
          <p:cNvSpPr>
            <a:spLocks noGrp="1"/>
          </p:cNvSpPr>
          <p:nvPr>
            <p:ph idx="1"/>
          </p:nvPr>
        </p:nvSpPr>
        <p:spPr>
          <a:xfrm>
            <a:off x="838200" y="706170"/>
            <a:ext cx="10515600" cy="5470793"/>
          </a:xfrm>
        </p:spPr>
        <p:txBody>
          <a:bodyPr/>
          <a:lstStyle/>
          <a:p>
            <a:pPr algn="just"/>
            <a:r>
              <a:rPr lang="it-IT" dirty="0"/>
              <a:t>Nelle altre aree del mondo i bianchi proseguono rapidamente nelle politiche di colonizzazione, decimando o marginalizzando le popolazioni locali</a:t>
            </a:r>
          </a:p>
          <a:p>
            <a:pPr algn="just"/>
            <a:r>
              <a:rPr lang="it-IT" dirty="0"/>
              <a:t>Il continente africano, colonizzato fino alla metà dell’Ottocento soltanto nelle regioni costiere, sarà dalla seconda metà del secolo spartito fra le diverse potenze europee, nel contesto dell’epoca dell’imperialismo</a:t>
            </a:r>
          </a:p>
        </p:txBody>
      </p:sp>
    </p:spTree>
    <p:extLst>
      <p:ext uri="{BB962C8B-B14F-4D97-AF65-F5344CB8AC3E}">
        <p14:creationId xmlns:p14="http://schemas.microsoft.com/office/powerpoint/2010/main" val="621150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33C681-A180-0DA1-8419-CBB9C41B7941}"/>
              </a:ext>
            </a:extLst>
          </p:cNvPr>
          <p:cNvSpPr>
            <a:spLocks noGrp="1"/>
          </p:cNvSpPr>
          <p:nvPr>
            <p:ph type="title"/>
          </p:nvPr>
        </p:nvSpPr>
        <p:spPr>
          <a:xfrm>
            <a:off x="838200" y="365126"/>
            <a:ext cx="10515600" cy="576434"/>
          </a:xfrm>
        </p:spPr>
        <p:txBody>
          <a:bodyPr>
            <a:normAutofit/>
          </a:bodyPr>
          <a:lstStyle/>
          <a:p>
            <a:pPr algn="ctr"/>
            <a:r>
              <a:rPr lang="it-IT" sz="2400" dirty="0"/>
              <a:t>Imperialismo europeo fra Ottocento e Novecento</a:t>
            </a:r>
          </a:p>
        </p:txBody>
      </p:sp>
      <p:pic>
        <p:nvPicPr>
          <p:cNvPr id="1026" name="Picture 2" descr="L'IMPERIALISMO EUROPEO di fine '800 - ERLEBNIS - IL LIBERO PENSIERO">
            <a:extLst>
              <a:ext uri="{FF2B5EF4-FFF2-40B4-BE49-F238E27FC236}">
                <a16:creationId xmlns:a16="http://schemas.microsoft.com/office/drawing/2014/main" id="{436EE16B-A14B-4E32-16B6-70483CE3B02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64736" y="941560"/>
            <a:ext cx="6862527" cy="5154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071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B72CB8EE-DCF3-46CC-96C2-DE0AD85DBE35}"/>
              </a:ext>
            </a:extLst>
          </p:cNvPr>
          <p:cNvSpPr>
            <a:spLocks noGrp="1"/>
          </p:cNvSpPr>
          <p:nvPr>
            <p:ph type="title"/>
          </p:nvPr>
        </p:nvSpPr>
        <p:spPr/>
        <p:txBody>
          <a:bodyPr/>
          <a:lstStyle/>
          <a:p>
            <a:r>
              <a:rPr lang="it-IT" dirty="0"/>
              <a:t>Popolazione e produzione</a:t>
            </a:r>
          </a:p>
        </p:txBody>
      </p:sp>
      <p:sp>
        <p:nvSpPr>
          <p:cNvPr id="5" name="Segnaposto contenuto 4">
            <a:extLst>
              <a:ext uri="{FF2B5EF4-FFF2-40B4-BE49-F238E27FC236}">
                <a16:creationId xmlns:a16="http://schemas.microsoft.com/office/drawing/2014/main" id="{6BCB9F55-EA9F-4BD0-9595-DAF777007D5D}"/>
              </a:ext>
            </a:extLst>
          </p:cNvPr>
          <p:cNvSpPr>
            <a:spLocks noGrp="1"/>
          </p:cNvSpPr>
          <p:nvPr>
            <p:ph idx="1"/>
          </p:nvPr>
        </p:nvSpPr>
        <p:spPr/>
        <p:txBody>
          <a:bodyPr/>
          <a:lstStyle/>
          <a:p>
            <a:pPr algn="just"/>
            <a:r>
              <a:rPr lang="it-IT" dirty="0"/>
              <a:t>Fra la metà dell’Ottocento e l’inizio del Novecento la popolazione europea è in costante crescita</a:t>
            </a:r>
          </a:p>
          <a:p>
            <a:pPr algn="just"/>
            <a:r>
              <a:rPr lang="it-IT" dirty="0"/>
              <a:t>Cause: tassi di natalità sempre abbastanza alti e tassi di mortalità in diminuzione</a:t>
            </a:r>
          </a:p>
          <a:p>
            <a:pPr algn="just"/>
            <a:r>
              <a:rPr lang="it-IT" dirty="0"/>
              <a:t>Proprio allora però i tassi di natalità in Europa cominciano progressivamente a diminuire, ma sono compensati da tassi di mortalità in progressiva diminuzione</a:t>
            </a:r>
          </a:p>
          <a:p>
            <a:pPr algn="just"/>
            <a:r>
              <a:rPr lang="it-IT" dirty="0"/>
              <a:t>Fra i due secoli quindi la durata media della vita tende ad allungarsi: dai 40 anni di metà Ottocento ai 50 anni di inizio Novecento</a:t>
            </a:r>
          </a:p>
          <a:p>
            <a:endParaRPr lang="it-IT" dirty="0"/>
          </a:p>
        </p:txBody>
      </p:sp>
    </p:spTree>
    <p:extLst>
      <p:ext uri="{BB962C8B-B14F-4D97-AF65-F5344CB8AC3E}">
        <p14:creationId xmlns:p14="http://schemas.microsoft.com/office/powerpoint/2010/main" val="3091960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5BE207D-8116-FD0B-B2D1-327805716CB7}"/>
              </a:ext>
            </a:extLst>
          </p:cNvPr>
          <p:cNvSpPr>
            <a:spLocks noGrp="1"/>
          </p:cNvSpPr>
          <p:nvPr>
            <p:ph idx="1"/>
          </p:nvPr>
        </p:nvSpPr>
        <p:spPr>
          <a:xfrm>
            <a:off x="838200" y="742384"/>
            <a:ext cx="10515600" cy="5434579"/>
          </a:xfrm>
        </p:spPr>
        <p:txBody>
          <a:bodyPr/>
          <a:lstStyle/>
          <a:p>
            <a:pPr algn="just"/>
            <a:r>
              <a:rPr lang="it-IT" dirty="0"/>
              <a:t>Un contributo importante viene dato dalle amministrazioni pubbliche che realizzano lavori di risanamento urbano, migliorando la qualità della vita delle persone: creazione di parchi cittadini, risanamento dei quartieri più poveri, costruzione di un moderno sistema fognario, costruzione di un moderno sistema idrico per la diffusione dell’acqua potabile nelle abitazioni, depurazione delle acque potabili</a:t>
            </a:r>
          </a:p>
          <a:p>
            <a:pPr algn="just"/>
            <a:r>
              <a:rPr lang="it-IT" dirty="0"/>
              <a:t>Miglioramenti nell’ambito delle scienze mediche e costruzione di nuovi ospedali organizzati in modo moderno e più efficienti</a:t>
            </a:r>
          </a:p>
          <a:p>
            <a:pPr algn="just"/>
            <a:r>
              <a:rPr lang="it-IT" dirty="0"/>
              <a:t>Nelle aree rurali l’aumento della popolazione provoca un surplus di manodopera che trova sbocco nell’emigrazione a livello nazionale, continentale ed extracontinentale</a:t>
            </a:r>
          </a:p>
        </p:txBody>
      </p:sp>
    </p:spTree>
    <p:extLst>
      <p:ext uri="{BB962C8B-B14F-4D97-AF65-F5344CB8AC3E}">
        <p14:creationId xmlns:p14="http://schemas.microsoft.com/office/powerpoint/2010/main" val="920137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A3A04B3-298B-9B86-1302-4C5546B52CD2}"/>
              </a:ext>
            </a:extLst>
          </p:cNvPr>
          <p:cNvSpPr>
            <a:spLocks noGrp="1"/>
          </p:cNvSpPr>
          <p:nvPr>
            <p:ph idx="1"/>
          </p:nvPr>
        </p:nvSpPr>
        <p:spPr>
          <a:xfrm>
            <a:off x="838200" y="733331"/>
            <a:ext cx="10515600" cy="5443632"/>
          </a:xfrm>
        </p:spPr>
        <p:txBody>
          <a:bodyPr/>
          <a:lstStyle/>
          <a:p>
            <a:pPr algn="just"/>
            <a:r>
              <a:rPr lang="it-IT" dirty="0"/>
              <a:t>Aumenta ulteriormente la popolazione delle grandi città</a:t>
            </a:r>
          </a:p>
          <a:p>
            <a:pPr algn="just"/>
            <a:r>
              <a:rPr lang="it-IT" dirty="0"/>
              <a:t>Fra Otto e Novecento si sviluppano grandi ondate migratorie verso l’America e in misura minore verso l’Australia e la Nuova Zelanda</a:t>
            </a:r>
          </a:p>
          <a:p>
            <a:pPr algn="just"/>
            <a:r>
              <a:rPr lang="it-IT" dirty="0"/>
              <a:t>Nel continente americano sono soprattutto gli Stati Uniti a vedere aumentare in modo drastico la propria popolazione, passando dai 23 milioni di abitanti del 1850 ai 92 milioni del 1910</a:t>
            </a:r>
          </a:p>
          <a:p>
            <a:pPr algn="just"/>
            <a:r>
              <a:rPr lang="it-IT" dirty="0"/>
              <a:t>Fra il 1870 e il 1914 si sviluppa la seconda rivoluzione industriale, in analogia con la prima rivoluzione industriale della seconda metà del XVIII secolo</a:t>
            </a:r>
          </a:p>
          <a:p>
            <a:pPr algn="just"/>
            <a:r>
              <a:rPr lang="it-IT" dirty="0"/>
              <a:t>La seconda rivoluzione industriale ha però delle sue caratteristiche peculiari</a:t>
            </a:r>
          </a:p>
        </p:txBody>
      </p:sp>
    </p:spTree>
    <p:extLst>
      <p:ext uri="{BB962C8B-B14F-4D97-AF65-F5344CB8AC3E}">
        <p14:creationId xmlns:p14="http://schemas.microsoft.com/office/powerpoint/2010/main" val="1378743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311E56A-CD9A-E10B-14DD-4A1EBE917862}"/>
              </a:ext>
            </a:extLst>
          </p:cNvPr>
          <p:cNvSpPr>
            <a:spLocks noGrp="1"/>
          </p:cNvSpPr>
          <p:nvPr>
            <p:ph idx="1"/>
          </p:nvPr>
        </p:nvSpPr>
        <p:spPr>
          <a:xfrm>
            <a:off x="838200" y="706170"/>
            <a:ext cx="10515600" cy="5470793"/>
          </a:xfrm>
        </p:spPr>
        <p:txBody>
          <a:bodyPr/>
          <a:lstStyle/>
          <a:p>
            <a:pPr algn="just"/>
            <a:r>
              <a:rPr lang="it-IT" dirty="0"/>
              <a:t>Le invenzioni sono realizzate da scienziati di professione non solo britannici ma dei diversi paesi coinvolti</a:t>
            </a:r>
          </a:p>
          <a:p>
            <a:pPr algn="just"/>
            <a:r>
              <a:rPr lang="it-IT" dirty="0"/>
              <a:t>Al centro si trova l’industria siderurgica (produzione di acciaio), chimica ed elettrica</a:t>
            </a:r>
          </a:p>
          <a:p>
            <a:pPr algn="just"/>
            <a:r>
              <a:rPr lang="it-IT" dirty="0"/>
              <a:t>Gli impianti industriali diventano più estesi, complessi e necessitano quindi di finanziamenti più ingenti</a:t>
            </a:r>
          </a:p>
          <a:p>
            <a:pPr algn="just"/>
            <a:r>
              <a:rPr lang="it-IT" dirty="0"/>
              <a:t>Progressi nella conservazione del cibo: inscatolamento e refrigerazione</a:t>
            </a:r>
          </a:p>
          <a:p>
            <a:pPr algn="just"/>
            <a:r>
              <a:rPr lang="it-IT" dirty="0"/>
              <a:t>Progressi nei trasporti: motore a scoppio e sviluppo dell’industria petrolifera</a:t>
            </a:r>
          </a:p>
          <a:p>
            <a:pPr algn="just"/>
            <a:r>
              <a:rPr lang="it-IT" dirty="0"/>
              <a:t>Diffusione delle centrali termoelettriche e idroelettriche</a:t>
            </a:r>
          </a:p>
        </p:txBody>
      </p:sp>
    </p:spTree>
    <p:extLst>
      <p:ext uri="{BB962C8B-B14F-4D97-AF65-F5344CB8AC3E}">
        <p14:creationId xmlns:p14="http://schemas.microsoft.com/office/powerpoint/2010/main" val="2541571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A70D6C3-96D0-ED28-C04D-77E2CE35E2D0}"/>
              </a:ext>
            </a:extLst>
          </p:cNvPr>
          <p:cNvSpPr>
            <a:spLocks noGrp="1"/>
          </p:cNvSpPr>
          <p:nvPr>
            <p:ph idx="1"/>
          </p:nvPr>
        </p:nvSpPr>
        <p:spPr>
          <a:xfrm>
            <a:off x="838200" y="733331"/>
            <a:ext cx="10515600" cy="5443632"/>
          </a:xfrm>
        </p:spPr>
        <p:txBody>
          <a:bodyPr/>
          <a:lstStyle/>
          <a:p>
            <a:pPr algn="just"/>
            <a:r>
              <a:rPr lang="it-IT" dirty="0"/>
              <a:t>Diffusione di nuove applicazioni dell’energia elettrica, dal telefono al cinematografo</a:t>
            </a:r>
          </a:p>
          <a:p>
            <a:pPr algn="just"/>
            <a:r>
              <a:rPr lang="it-IT" dirty="0"/>
              <a:t>Diffusione di sistemi più razionali di produzione, ottimizzando i tempi di lavorazione con criteri scientifici: taylorismo (dal nome dell’ingegnere statunitense Frederick W. Taylor)</a:t>
            </a:r>
          </a:p>
          <a:p>
            <a:pPr algn="just"/>
            <a:r>
              <a:rPr lang="it-IT" dirty="0"/>
              <a:t>Nell’industria automobilistica americana Ford si mette in funzione la catena di montaggio</a:t>
            </a:r>
          </a:p>
          <a:p>
            <a:pPr algn="just"/>
            <a:r>
              <a:rPr lang="it-IT" dirty="0"/>
              <a:t>I capitali necessari per fondare e gestire queste grandi imprese vengono realizzati tramite l’emissione di azioni vendute nelle borse valori</a:t>
            </a:r>
          </a:p>
          <a:p>
            <a:pPr algn="just"/>
            <a:r>
              <a:rPr lang="it-IT" dirty="0"/>
              <a:t>Sviluppo delle banche miste, orientate sia al piccolo che al grande credito</a:t>
            </a:r>
          </a:p>
          <a:p>
            <a:endParaRPr lang="it-IT" dirty="0"/>
          </a:p>
        </p:txBody>
      </p:sp>
    </p:spTree>
    <p:extLst>
      <p:ext uri="{BB962C8B-B14F-4D97-AF65-F5344CB8AC3E}">
        <p14:creationId xmlns:p14="http://schemas.microsoft.com/office/powerpoint/2010/main" val="1860835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9374171-2D0E-9A66-2D94-87320230A63A}"/>
              </a:ext>
            </a:extLst>
          </p:cNvPr>
          <p:cNvSpPr>
            <a:spLocks noGrp="1"/>
          </p:cNvSpPr>
          <p:nvPr>
            <p:ph idx="1"/>
          </p:nvPr>
        </p:nvSpPr>
        <p:spPr>
          <a:xfrm>
            <a:off x="838200" y="751438"/>
            <a:ext cx="10515600" cy="5425525"/>
          </a:xfrm>
        </p:spPr>
        <p:txBody>
          <a:bodyPr>
            <a:normAutofit lnSpcReduction="10000"/>
          </a:bodyPr>
          <a:lstStyle/>
          <a:p>
            <a:pPr algn="just"/>
            <a:r>
              <a:rPr lang="it-IT" dirty="0"/>
              <a:t>Nel 1861 viene abolita la servitù della gleba, tuttavia i contadini, che possono ora acquistare delle porzioni di terra dagli aristocratici, sono gravati dai debiti</a:t>
            </a:r>
          </a:p>
          <a:p>
            <a:pPr algn="just"/>
            <a:r>
              <a:rPr lang="it-IT" dirty="0"/>
              <a:t>Inoltre, la vita dei contadini continua ad essere regolata e amministrata dalla tradizionale comunità di villaggio, che viene preservata, l’</a:t>
            </a:r>
            <a:r>
              <a:rPr lang="it-IT" dirty="0" err="1"/>
              <a:t>obščina</a:t>
            </a:r>
            <a:r>
              <a:rPr lang="it-IT" dirty="0"/>
              <a:t> contadina, amministrata da un’assemblea (</a:t>
            </a:r>
            <a:r>
              <a:rPr lang="it-IT" dirty="0" err="1"/>
              <a:t>mir</a:t>
            </a:r>
            <a:r>
              <a:rPr lang="it-IT" dirty="0"/>
              <a:t>) presieduta dall’anziano della comunità</a:t>
            </a:r>
          </a:p>
          <a:p>
            <a:pPr algn="just"/>
            <a:r>
              <a:rPr lang="it-IT" dirty="0"/>
              <a:t>I debiti e questo tipo di organizzazione non incentivano un’organizzazione moderna dell’agricoltura, basata sul profitto, e di conseguenza il malcontento dei contadini non viene meno</a:t>
            </a:r>
          </a:p>
          <a:p>
            <a:pPr algn="just"/>
            <a:r>
              <a:rPr lang="it-IT" dirty="0"/>
              <a:t>Alessandro II inoltre introduce la coscrizione obbligatoria, delle assemblee distrettuali elettive (</a:t>
            </a:r>
            <a:r>
              <a:rPr lang="it-IT" dirty="0" err="1"/>
              <a:t>zemstvo</a:t>
            </a:r>
            <a:r>
              <a:rPr lang="it-IT" dirty="0"/>
              <a:t>), riforma il sistema giudiziario e attenua la censura</a:t>
            </a:r>
          </a:p>
          <a:p>
            <a:endParaRPr lang="it-IT" dirty="0"/>
          </a:p>
        </p:txBody>
      </p:sp>
    </p:spTree>
    <p:extLst>
      <p:ext uri="{BB962C8B-B14F-4D97-AF65-F5344CB8AC3E}">
        <p14:creationId xmlns:p14="http://schemas.microsoft.com/office/powerpoint/2010/main" val="2763318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9D2A37B-60DB-F3B2-0FD5-BD7B0503DAD7}"/>
              </a:ext>
            </a:extLst>
          </p:cNvPr>
          <p:cNvSpPr>
            <a:spLocks noGrp="1"/>
          </p:cNvSpPr>
          <p:nvPr>
            <p:ph idx="1"/>
          </p:nvPr>
        </p:nvSpPr>
        <p:spPr>
          <a:xfrm>
            <a:off x="838200" y="651850"/>
            <a:ext cx="10515600" cy="5525113"/>
          </a:xfrm>
        </p:spPr>
        <p:txBody>
          <a:bodyPr/>
          <a:lstStyle/>
          <a:p>
            <a:pPr algn="just"/>
            <a:r>
              <a:rPr lang="it-IT" dirty="0"/>
              <a:t>Fra il 1873 e il 1896 i prezzi dei prodotti industriali diminuiscono: «grande depressione»</a:t>
            </a:r>
          </a:p>
          <a:p>
            <a:pPr algn="just"/>
            <a:r>
              <a:rPr lang="it-IT" dirty="0"/>
              <a:t>Cause: l’offerta supera la domanda, i progressi tecnologici comportano un abbassamento dei prezzi dei prodotti finiti</a:t>
            </a:r>
          </a:p>
          <a:p>
            <a:pPr algn="just"/>
            <a:r>
              <a:rPr lang="it-IT" dirty="0"/>
              <a:t>Richiesta da parte del mondo industriale di dazi protettivi, maggiore concentrazione industriale, creazione di cartelli e trust industriali</a:t>
            </a:r>
          </a:p>
          <a:p>
            <a:pPr algn="just"/>
            <a:r>
              <a:rPr lang="it-IT" dirty="0"/>
              <a:t>I cereali provenienti da Stati Uniti e Russia costano meno di quelli europei, provocando una diminuzione dei prezzi di grano e mais sui mercati europei</a:t>
            </a:r>
          </a:p>
          <a:p>
            <a:pPr algn="just"/>
            <a:r>
              <a:rPr lang="it-IT" dirty="0"/>
              <a:t>Anche gli agricoltori chiedono l’introduzione di misure protezionistiche</a:t>
            </a:r>
          </a:p>
        </p:txBody>
      </p:sp>
    </p:spTree>
    <p:extLst>
      <p:ext uri="{BB962C8B-B14F-4D97-AF65-F5344CB8AC3E}">
        <p14:creationId xmlns:p14="http://schemas.microsoft.com/office/powerpoint/2010/main" val="37396602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420ECB6-A352-C53F-AB3D-C22C33393EA0}"/>
              </a:ext>
            </a:extLst>
          </p:cNvPr>
          <p:cNvSpPr>
            <a:spLocks noGrp="1"/>
          </p:cNvSpPr>
          <p:nvPr>
            <p:ph idx="1"/>
          </p:nvPr>
        </p:nvSpPr>
        <p:spPr>
          <a:xfrm>
            <a:off x="838200" y="724277"/>
            <a:ext cx="10515600" cy="5452686"/>
          </a:xfrm>
        </p:spPr>
        <p:txBody>
          <a:bodyPr/>
          <a:lstStyle/>
          <a:p>
            <a:pPr algn="just"/>
            <a:r>
              <a:rPr lang="it-IT" dirty="0"/>
              <a:t>Abbandono del liberismo e passaggio generalizzato al protezionismo, con la parziale eccezione del Regno Unito, che si coniuga sempre più al nazionalismo anche sul piano politico: idea della protezione della produzione e del lavoro nazionale</a:t>
            </a:r>
          </a:p>
          <a:p>
            <a:pPr algn="just"/>
            <a:r>
              <a:rPr lang="it-IT" dirty="0"/>
              <a:t>Spinta ad un’ulteriore modernizzazione dell’agricoltura in Europa, con l’introduzione di macchinari agricoli per aumentare la produttività</a:t>
            </a:r>
          </a:p>
          <a:p>
            <a:pPr algn="just"/>
            <a:r>
              <a:rPr lang="it-IT" dirty="0"/>
              <a:t>Aumento dell’emigrazione dalle campagne verso la città o verso l’estero, in Europa o in altri continenti</a:t>
            </a:r>
          </a:p>
          <a:p>
            <a:endParaRPr lang="it-IT" dirty="0"/>
          </a:p>
        </p:txBody>
      </p:sp>
    </p:spTree>
    <p:extLst>
      <p:ext uri="{BB962C8B-B14F-4D97-AF65-F5344CB8AC3E}">
        <p14:creationId xmlns:p14="http://schemas.microsoft.com/office/powerpoint/2010/main" val="15985360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3F6EDA0F-E1AE-7BC4-C421-D0CDACA8F7FC}"/>
              </a:ext>
            </a:extLst>
          </p:cNvPr>
          <p:cNvSpPr>
            <a:spLocks noGrp="1"/>
          </p:cNvSpPr>
          <p:nvPr>
            <p:ph type="title"/>
          </p:nvPr>
        </p:nvSpPr>
        <p:spPr/>
        <p:txBody>
          <a:bodyPr/>
          <a:lstStyle/>
          <a:p>
            <a:r>
              <a:rPr lang="it-IT" dirty="0"/>
              <a:t>La società fra Otto e Novecento</a:t>
            </a:r>
          </a:p>
        </p:txBody>
      </p:sp>
      <p:sp>
        <p:nvSpPr>
          <p:cNvPr id="5" name="Segnaposto contenuto 4">
            <a:extLst>
              <a:ext uri="{FF2B5EF4-FFF2-40B4-BE49-F238E27FC236}">
                <a16:creationId xmlns:a16="http://schemas.microsoft.com/office/drawing/2014/main" id="{7A7EB9C1-CF56-EA4B-D6C2-B119315A3542}"/>
              </a:ext>
            </a:extLst>
          </p:cNvPr>
          <p:cNvSpPr>
            <a:spLocks noGrp="1"/>
          </p:cNvSpPr>
          <p:nvPr>
            <p:ph idx="1"/>
          </p:nvPr>
        </p:nvSpPr>
        <p:spPr/>
        <p:txBody>
          <a:bodyPr>
            <a:normAutofit/>
          </a:bodyPr>
          <a:lstStyle/>
          <a:p>
            <a:pPr algn="just"/>
            <a:r>
              <a:rPr lang="it-IT" dirty="0"/>
              <a:t>Anche per dare un’adeguata preparazione ai lavoratori impiegati nell’industria, in Europa e negli Stati Uniti si potenzia il sistema dell’istruzione pubblica, con l’obbligatorietà almeno di una parte del ciclo dell’istruzione primaria</a:t>
            </a:r>
          </a:p>
          <a:p>
            <a:pPr algn="just"/>
            <a:r>
              <a:rPr lang="it-IT" dirty="0"/>
              <a:t>Vengono inoltre sviluppate scuole superiori e università, allo scopo di preparare i quadri dirigenti intermedi e la classe dirigente</a:t>
            </a:r>
          </a:p>
          <a:p>
            <a:pPr algn="just"/>
            <a:r>
              <a:rPr lang="it-IT" dirty="0"/>
              <a:t>Aumentano i consumatori in grado di acquistare un numero più esteso di beni: creazione di un mercato di massa</a:t>
            </a:r>
          </a:p>
          <a:p>
            <a:pPr algn="just"/>
            <a:r>
              <a:rPr lang="it-IT" dirty="0"/>
              <a:t>Apertura dei grandi magazzini, dove i prodotti sono venduti in grande quantità e a prezzi più bassi: investimento nella pubblicità</a:t>
            </a:r>
          </a:p>
        </p:txBody>
      </p:sp>
    </p:spTree>
    <p:extLst>
      <p:ext uri="{BB962C8B-B14F-4D97-AF65-F5344CB8AC3E}">
        <p14:creationId xmlns:p14="http://schemas.microsoft.com/office/powerpoint/2010/main" val="2333884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C6BD3DE0-26E4-BBA4-289F-A01232AC7461}"/>
              </a:ext>
            </a:extLst>
          </p:cNvPr>
          <p:cNvSpPr>
            <a:spLocks noGrp="1"/>
          </p:cNvSpPr>
          <p:nvPr>
            <p:ph type="title"/>
          </p:nvPr>
        </p:nvSpPr>
        <p:spPr/>
        <p:txBody>
          <a:bodyPr/>
          <a:lstStyle/>
          <a:p>
            <a:r>
              <a:rPr lang="it-IT" dirty="0"/>
              <a:t>Lo sviluppo del pensiero socialista</a:t>
            </a:r>
          </a:p>
        </p:txBody>
      </p:sp>
      <p:sp>
        <p:nvSpPr>
          <p:cNvPr id="3" name="Segnaposto contenuto 2">
            <a:extLst>
              <a:ext uri="{FF2B5EF4-FFF2-40B4-BE49-F238E27FC236}">
                <a16:creationId xmlns:a16="http://schemas.microsoft.com/office/drawing/2014/main" id="{6C1CC5F8-A883-F250-C6BA-ED62D22C706F}"/>
              </a:ext>
            </a:extLst>
          </p:cNvPr>
          <p:cNvSpPr>
            <a:spLocks noGrp="1"/>
          </p:cNvSpPr>
          <p:nvPr>
            <p:ph idx="1"/>
          </p:nvPr>
        </p:nvSpPr>
        <p:spPr>
          <a:xfrm>
            <a:off x="838200" y="1825625"/>
            <a:ext cx="10515600" cy="4351338"/>
          </a:xfrm>
        </p:spPr>
        <p:txBody>
          <a:bodyPr>
            <a:normAutofit fontScale="92500" lnSpcReduction="10000"/>
          </a:bodyPr>
          <a:lstStyle/>
          <a:p>
            <a:pPr algn="just"/>
            <a:r>
              <a:rPr lang="it-IT" dirty="0"/>
              <a:t>Dall’inizio dell’Ottocento una serie di pensatori di ispirazione socialista evidenzia le contraddizioni della società industriale moderna, proponendo sistemi per superarle in direzione di una maggiore eguaglianza, spesso suggerendo di limitare o abolire la proprietà privata in direzione di modelli di tipo cooperativo</a:t>
            </a:r>
          </a:p>
          <a:p>
            <a:pPr algn="just"/>
            <a:r>
              <a:rPr lang="it-IT" dirty="0"/>
              <a:t>I tedeschi Karl Marx e Friedrich Engels analizzano in modo rigoroso il sistema economico-sociale capitalistico e fondano il «socialismo scientifico» in contrapposizione al preesistente «socialismo utopistico»</a:t>
            </a:r>
          </a:p>
          <a:p>
            <a:pPr algn="just"/>
            <a:r>
              <a:rPr lang="it-IT" dirty="0"/>
              <a:t>Poiché il proletariato sarà destinato ad espandersi, per Marx ed Engels saranno sempre più frequenti le crisi di sovrapproduzione, visto che i salari operai non consentiranno di acquistare tutti i beni prodotti dalle industrie</a:t>
            </a:r>
          </a:p>
        </p:txBody>
      </p:sp>
    </p:spTree>
    <p:extLst>
      <p:ext uri="{BB962C8B-B14F-4D97-AF65-F5344CB8AC3E}">
        <p14:creationId xmlns:p14="http://schemas.microsoft.com/office/powerpoint/2010/main" val="1359398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BBC45A3-C24E-BEF5-E5FE-6D082F2951F2}"/>
              </a:ext>
            </a:extLst>
          </p:cNvPr>
          <p:cNvSpPr>
            <a:spLocks noGrp="1"/>
          </p:cNvSpPr>
          <p:nvPr>
            <p:ph idx="1"/>
          </p:nvPr>
        </p:nvSpPr>
        <p:spPr>
          <a:xfrm>
            <a:off x="838200" y="769545"/>
            <a:ext cx="10515600" cy="5407418"/>
          </a:xfrm>
        </p:spPr>
        <p:txBody>
          <a:bodyPr/>
          <a:lstStyle/>
          <a:p>
            <a:pPr algn="just"/>
            <a:r>
              <a:rPr lang="it-IT" dirty="0"/>
              <a:t>Per superare le contraddizioni del capitalismo sono indispensabili nuove formazioni politiche di ispirazione comunista che abbiano l’obiettivo di preparare il terreno ad una rivoluzione, da realizzarsi tramite la lotta di classe, per dare vita ad una nuova società</a:t>
            </a:r>
          </a:p>
          <a:p>
            <a:pPr algn="just"/>
            <a:r>
              <a:rPr lang="it-IT" dirty="0"/>
              <a:t>Visione internazionalista, in contrapposizione al nazionalismo borghese</a:t>
            </a:r>
          </a:p>
          <a:p>
            <a:pPr algn="just"/>
            <a:r>
              <a:rPr lang="it-IT" dirty="0"/>
              <a:t>Ispirato soprattutto dalle idee del russo Michail Bakunin si sviluppa il movimento anarchico, che si oppone ad ogni visione partitica e statuale e che si diffonde soprattutto nel mondo contadino e nei paesi meno industrializzati</a:t>
            </a:r>
          </a:p>
          <a:p>
            <a:pPr algn="just"/>
            <a:r>
              <a:rPr lang="it-IT" dirty="0"/>
              <a:t>Diffusione nell’ambiente anarchico della tecnica dell’attentato terroristico contro i simboli della società borghese e del potere</a:t>
            </a:r>
          </a:p>
          <a:p>
            <a:endParaRPr lang="it-IT" dirty="0"/>
          </a:p>
        </p:txBody>
      </p:sp>
    </p:spTree>
    <p:extLst>
      <p:ext uri="{BB962C8B-B14F-4D97-AF65-F5344CB8AC3E}">
        <p14:creationId xmlns:p14="http://schemas.microsoft.com/office/powerpoint/2010/main" val="41313638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ACE29A0-A621-241B-CA0F-6BA5DA174909}"/>
              </a:ext>
            </a:extLst>
          </p:cNvPr>
          <p:cNvSpPr>
            <a:spLocks noGrp="1"/>
          </p:cNvSpPr>
          <p:nvPr>
            <p:ph idx="1"/>
          </p:nvPr>
        </p:nvSpPr>
        <p:spPr>
          <a:xfrm>
            <a:off x="838200" y="597529"/>
            <a:ext cx="10515600" cy="5579434"/>
          </a:xfrm>
        </p:spPr>
        <p:txBody>
          <a:bodyPr/>
          <a:lstStyle/>
          <a:p>
            <a:pPr algn="just"/>
            <a:r>
              <a:rPr lang="it-IT" dirty="0"/>
              <a:t>Nel 1875 viene fondato il primo importante partito socialista europeo, il Partito socialista dei lavoratori di Germania, che dal 1891 si chiamerà Partito socialdemocratico tedesco (SPD), che diventerà presto un partito di massa</a:t>
            </a:r>
          </a:p>
          <a:p>
            <a:pPr algn="just"/>
            <a:r>
              <a:rPr lang="it-IT" dirty="0"/>
              <a:t>Alla fine dell’Ottocento vengono fondati altri partiti socialisti in tutti i paesi europei</a:t>
            </a:r>
          </a:p>
          <a:p>
            <a:pPr algn="just"/>
            <a:r>
              <a:rPr lang="it-IT" dirty="0"/>
              <a:t>I partiti socialisti sono i primi partiti strutturati in modo moderno: con statuti, congressi, stampa periodica, sezioni sul territorio</a:t>
            </a:r>
          </a:p>
          <a:p>
            <a:pPr algn="just"/>
            <a:r>
              <a:rPr lang="it-IT" dirty="0"/>
              <a:t>Creano e gestiscono inoltre circoli ricreativi e sportivi e sono collegati alle organizzazioni sindacali</a:t>
            </a:r>
          </a:p>
          <a:p>
            <a:pPr algn="just"/>
            <a:r>
              <a:rPr lang="it-IT" dirty="0"/>
              <a:t>All’interno della socialdemocrazia tedesca si alimenta un dibattito che poi influenzerà anche gli altri partiti socialisti</a:t>
            </a:r>
          </a:p>
          <a:p>
            <a:endParaRPr lang="it-IT" dirty="0"/>
          </a:p>
        </p:txBody>
      </p:sp>
    </p:spTree>
    <p:extLst>
      <p:ext uri="{BB962C8B-B14F-4D97-AF65-F5344CB8AC3E}">
        <p14:creationId xmlns:p14="http://schemas.microsoft.com/office/powerpoint/2010/main" val="12652681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24D68AA-4FB4-EA75-89AB-1627DB4D2BF8}"/>
              </a:ext>
            </a:extLst>
          </p:cNvPr>
          <p:cNvSpPr>
            <a:spLocks noGrp="1"/>
          </p:cNvSpPr>
          <p:nvPr>
            <p:ph idx="1"/>
          </p:nvPr>
        </p:nvSpPr>
        <p:spPr>
          <a:xfrm>
            <a:off x="838200" y="724277"/>
            <a:ext cx="10515600" cy="5452686"/>
          </a:xfrm>
        </p:spPr>
        <p:txBody>
          <a:bodyPr>
            <a:normAutofit lnSpcReduction="10000"/>
          </a:bodyPr>
          <a:lstStyle/>
          <a:p>
            <a:pPr algn="just"/>
            <a:r>
              <a:rPr lang="it-IT" dirty="0"/>
              <a:t>Eduard Bernstein sostiene che i socialisti debbano collaborare strutturalmente con la borghesia progressista per realizzare riforme di carattere democratico e sociale (revisionismo o riformismo)</a:t>
            </a:r>
          </a:p>
          <a:p>
            <a:pPr algn="just"/>
            <a:r>
              <a:rPr lang="it-IT" dirty="0"/>
              <a:t>Karl Liebknecht e Rosa Luxemburg sostengono la necessità di realizzare in tempi rapidi una rivoluzione politica e sociale</a:t>
            </a:r>
          </a:p>
          <a:p>
            <a:pPr algn="just"/>
            <a:r>
              <a:rPr lang="it-IT" dirty="0"/>
              <a:t>Karl </a:t>
            </a:r>
            <a:r>
              <a:rPr lang="it-IT" dirty="0" err="1"/>
              <a:t>Kautsky</a:t>
            </a:r>
            <a:r>
              <a:rPr lang="it-IT" dirty="0"/>
              <a:t> cerca una via mediana: il partito socialdemocratico deve puntare alla rivoluzione ma nel frattempo collaborare in parlamento con le forze non socialiste a beneficio della classe operaia</a:t>
            </a:r>
          </a:p>
          <a:p>
            <a:pPr algn="just"/>
            <a:r>
              <a:rPr lang="it-IT" dirty="0"/>
              <a:t>Il Partito socialdemocratico russo si divide fra un’ala minoritaria (menscevica) di tipo riformista e un’ala maggioritaria (bolscevica) di tipo rivoluzionario</a:t>
            </a:r>
          </a:p>
        </p:txBody>
      </p:sp>
    </p:spTree>
    <p:extLst>
      <p:ext uri="{BB962C8B-B14F-4D97-AF65-F5344CB8AC3E}">
        <p14:creationId xmlns:p14="http://schemas.microsoft.com/office/powerpoint/2010/main" val="1654214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6C8BB0F-23C6-B912-FA23-06551B781E6C}"/>
              </a:ext>
            </a:extLst>
          </p:cNvPr>
          <p:cNvSpPr>
            <a:spLocks noGrp="1"/>
          </p:cNvSpPr>
          <p:nvPr>
            <p:ph idx="1"/>
          </p:nvPr>
        </p:nvSpPr>
        <p:spPr>
          <a:xfrm>
            <a:off x="838200" y="642796"/>
            <a:ext cx="10515600" cy="5534167"/>
          </a:xfrm>
        </p:spPr>
        <p:txBody>
          <a:bodyPr>
            <a:normAutofit lnSpcReduction="10000"/>
          </a:bodyPr>
          <a:lstStyle/>
          <a:p>
            <a:pPr algn="just"/>
            <a:r>
              <a:rPr lang="it-IT" dirty="0"/>
              <a:t>Permane comunque la natura autocratica del potere russo e la politica di russificazione nei confronti delle altre nazionalità: nel 1864 viene repressa l’insurrezione nazionalista polacca scoppiata nel 1863</a:t>
            </a:r>
          </a:p>
          <a:p>
            <a:pPr algn="just"/>
            <a:r>
              <a:rPr lang="it-IT" dirty="0"/>
              <a:t>L’attenuazione della censura porta però ad una maggiore attività di gruppi intellettuali e allo sviluppo di un dibattito che si articola soprattutto intorno a due idee: il panslavismo, che auspica un maggiore impegno russo a difesa degli slavi dell’Europa centrale e sud-orientale sotto sovranità austro-ungarica e ottomana, e il populismo, che si batte per l’emancipazione politica e sociale dei contadini russi</a:t>
            </a:r>
          </a:p>
          <a:p>
            <a:pPr algn="just"/>
            <a:r>
              <a:rPr lang="it-IT" dirty="0"/>
              <a:t>Lo zar Alessandro II viene assassinato nel 1881 da un gruppo terroristico legato all’ala estremista del populismo, senza però riuscire a mobilitare il mondo contadino, che anzi resta legato alla figura dello zar</a:t>
            </a:r>
          </a:p>
        </p:txBody>
      </p:sp>
    </p:spTree>
    <p:extLst>
      <p:ext uri="{BB962C8B-B14F-4D97-AF65-F5344CB8AC3E}">
        <p14:creationId xmlns:p14="http://schemas.microsoft.com/office/powerpoint/2010/main" val="3090593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55D658-CC86-26BD-F80C-14FD2A42DB20}"/>
              </a:ext>
            </a:extLst>
          </p:cNvPr>
          <p:cNvSpPr>
            <a:spLocks noGrp="1"/>
          </p:cNvSpPr>
          <p:nvPr>
            <p:ph type="title"/>
          </p:nvPr>
        </p:nvSpPr>
        <p:spPr/>
        <p:txBody>
          <a:bodyPr/>
          <a:lstStyle/>
          <a:p>
            <a:r>
              <a:rPr lang="it-IT" dirty="0"/>
              <a:t>Globalizzazione e dominio coloniale</a:t>
            </a:r>
          </a:p>
        </p:txBody>
      </p:sp>
      <p:sp>
        <p:nvSpPr>
          <p:cNvPr id="3" name="Segnaposto contenuto 2">
            <a:extLst>
              <a:ext uri="{FF2B5EF4-FFF2-40B4-BE49-F238E27FC236}">
                <a16:creationId xmlns:a16="http://schemas.microsoft.com/office/drawing/2014/main" id="{1B3EE471-3283-8293-1D94-9661CAED4A8D}"/>
              </a:ext>
            </a:extLst>
          </p:cNvPr>
          <p:cNvSpPr>
            <a:spLocks noGrp="1"/>
          </p:cNvSpPr>
          <p:nvPr>
            <p:ph idx="1"/>
          </p:nvPr>
        </p:nvSpPr>
        <p:spPr/>
        <p:txBody>
          <a:bodyPr>
            <a:normAutofit lnSpcReduction="10000"/>
          </a:bodyPr>
          <a:lstStyle/>
          <a:p>
            <a:pPr algn="just"/>
            <a:r>
              <a:rPr lang="it-IT" dirty="0"/>
              <a:t>Nel corso dell’Ottocento l’Occidente (Europa e Stati Uniti), estende progressivamente, grazie alla sua superiorità sul piano economico e militare, il controllo diretto o indiretto sul resto del mondo</a:t>
            </a:r>
          </a:p>
          <a:p>
            <a:pPr algn="just"/>
            <a:r>
              <a:rPr lang="it-IT" dirty="0"/>
              <a:t>L’Impero ottomano tenta di arrestare la crisi in cui si trova tramite una modernizzazione sul modello occidentale, attraverso un processo di riforma (</a:t>
            </a:r>
            <a:r>
              <a:rPr lang="it-IT" dirty="0" err="1"/>
              <a:t>Tanzimat</a:t>
            </a:r>
            <a:r>
              <a:rPr lang="it-IT" dirty="0"/>
              <a:t>), nei campi amministrativo, fiscale, militare, educativo</a:t>
            </a:r>
          </a:p>
          <a:p>
            <a:pPr algn="just"/>
            <a:r>
              <a:rPr lang="it-IT" dirty="0"/>
              <a:t>Queste riforme poggiano su un rafforzamento del potere centrale, allo scopo di frenare le spinte centrifughe delle province ottomane, in particolare nei Balcani</a:t>
            </a:r>
          </a:p>
          <a:p>
            <a:endParaRPr lang="it-IT" dirty="0"/>
          </a:p>
        </p:txBody>
      </p:sp>
    </p:spTree>
    <p:extLst>
      <p:ext uri="{BB962C8B-B14F-4D97-AF65-F5344CB8AC3E}">
        <p14:creationId xmlns:p14="http://schemas.microsoft.com/office/powerpoint/2010/main" val="3509147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0E3D979-AF6B-C1E1-DCDB-F0FC19C06573}"/>
              </a:ext>
            </a:extLst>
          </p:cNvPr>
          <p:cNvSpPr>
            <a:spLocks noGrp="1"/>
          </p:cNvSpPr>
          <p:nvPr>
            <p:ph idx="1"/>
          </p:nvPr>
        </p:nvSpPr>
        <p:spPr>
          <a:xfrm>
            <a:off x="838200" y="688063"/>
            <a:ext cx="10515600" cy="5488900"/>
          </a:xfrm>
        </p:spPr>
        <p:txBody>
          <a:bodyPr/>
          <a:lstStyle/>
          <a:p>
            <a:pPr algn="just"/>
            <a:r>
              <a:rPr lang="it-IT" dirty="0"/>
              <a:t>Viene poi varato un programma di lavori pubblici per la costruzione di infrastrutture (ferrovie, strade, porti), realizzate da imprese occidentali</a:t>
            </a:r>
          </a:p>
          <a:p>
            <a:pPr algn="just"/>
            <a:r>
              <a:rPr lang="it-IT" dirty="0"/>
              <a:t>Tentativi di riforma sul modello ottomano vengono portati avanti in Persia, che punta a modernizzare le proprie infrastrutture appoggiandosi a imprese straniere, prevalentemente britanniche</a:t>
            </a:r>
          </a:p>
          <a:p>
            <a:pPr algn="just"/>
            <a:r>
              <a:rPr lang="it-IT" dirty="0"/>
              <a:t>In Persia però tali aperture alla modernizzazione sono avversate duramente dai gruppi religiosi locali</a:t>
            </a:r>
          </a:p>
          <a:p>
            <a:pPr algn="just"/>
            <a:r>
              <a:rPr lang="it-IT" dirty="0"/>
              <a:t>Sull’Afghanistan si appuntano poi le mire dell’Inghilterra, che controlla l’India, e della Russia, la quale punta ad un’espansione verso il subcontinente indiano</a:t>
            </a:r>
          </a:p>
        </p:txBody>
      </p:sp>
    </p:spTree>
    <p:extLst>
      <p:ext uri="{BB962C8B-B14F-4D97-AF65-F5344CB8AC3E}">
        <p14:creationId xmlns:p14="http://schemas.microsoft.com/office/powerpoint/2010/main" val="550184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30479D5-A14F-A6B6-071C-3E39F21A3FFE}"/>
              </a:ext>
            </a:extLst>
          </p:cNvPr>
          <p:cNvSpPr>
            <a:spLocks noGrp="1"/>
          </p:cNvSpPr>
          <p:nvPr>
            <p:ph idx="1"/>
          </p:nvPr>
        </p:nvSpPr>
        <p:spPr>
          <a:xfrm>
            <a:off x="838200" y="724277"/>
            <a:ext cx="10515600" cy="5452686"/>
          </a:xfrm>
        </p:spPr>
        <p:txBody>
          <a:bodyPr/>
          <a:lstStyle/>
          <a:p>
            <a:pPr algn="just"/>
            <a:r>
              <a:rPr lang="it-IT" dirty="0"/>
              <a:t>Il controllo britannico sull’India si era affermato gradualmente a partire dal XVII secolo tramite una compagnia privata, l’East India Company, a cui il governo affida la gestione degli affari economici, mentre un governatore generale si occupa dell’ambito politico e militare</a:t>
            </a:r>
          </a:p>
          <a:p>
            <a:pPr algn="just"/>
            <a:r>
              <a:rPr lang="it-IT" dirty="0"/>
              <a:t>Centrale nel controllo britannico è l’esportazione dei prodotti dell’agricoltura indiana, in particolare cotone, tabacco e tè, poi commercializzati in tutta Europa</a:t>
            </a:r>
          </a:p>
          <a:p>
            <a:pPr algn="just"/>
            <a:r>
              <a:rPr lang="it-IT" dirty="0"/>
              <a:t>Il Regno Unito porta avanti una politica di occidentalizzazione della società indiana che provoca un’insurrezione di carattere religioso e nazionale da parte di indù e musulmani (1857) duramente repressa</a:t>
            </a:r>
          </a:p>
        </p:txBody>
      </p:sp>
    </p:spTree>
    <p:extLst>
      <p:ext uri="{BB962C8B-B14F-4D97-AF65-F5344CB8AC3E}">
        <p14:creationId xmlns:p14="http://schemas.microsoft.com/office/powerpoint/2010/main" val="2646099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3C57D0F-506B-AC24-51FE-5C58833AC434}"/>
              </a:ext>
            </a:extLst>
          </p:cNvPr>
          <p:cNvSpPr>
            <a:spLocks noGrp="1"/>
          </p:cNvSpPr>
          <p:nvPr>
            <p:ph idx="1"/>
          </p:nvPr>
        </p:nvSpPr>
        <p:spPr>
          <a:xfrm>
            <a:off x="838200" y="760491"/>
            <a:ext cx="10515600" cy="5416472"/>
          </a:xfrm>
        </p:spPr>
        <p:txBody>
          <a:bodyPr/>
          <a:lstStyle/>
          <a:p>
            <a:pPr algn="just"/>
            <a:r>
              <a:rPr lang="it-IT" dirty="0"/>
              <a:t>Ripreso il controllo della situazione, il governo britannico scioglie la East India Company (1858) e delega la gestione dell’India a un governatore generale britannico, che assume il titolo di viceré, che risponde del suo operato al governo di Londra</a:t>
            </a:r>
          </a:p>
          <a:p>
            <a:pPr algn="just"/>
            <a:r>
              <a:rPr lang="it-IT" dirty="0"/>
              <a:t>Viene avviato un ampio programma di modernizzazione infrastrutturale (in particolare ferrovie e telegrafi), realizzato da industrie e società britanniche</a:t>
            </a:r>
          </a:p>
          <a:p>
            <a:pPr algn="just"/>
            <a:r>
              <a:rPr lang="it-IT" dirty="0"/>
              <a:t>L’Olanda aveva affermato il proprio controllo sulle isole di Giava, Sumatra e Borneo affidando l’amministrazione e il commercio, sul modello britannico, alla Compagnia Olandese delle Indie Orientali, fra il XVIII secolo e l’inizio dell’Ottocento, per poi assumere direttamente il controllo dell’amministrazione della colonia</a:t>
            </a:r>
          </a:p>
          <a:p>
            <a:endParaRPr lang="it-IT" dirty="0"/>
          </a:p>
          <a:p>
            <a:pPr marL="0" indent="0">
              <a:buNone/>
            </a:pPr>
            <a:endParaRPr lang="it-IT" dirty="0"/>
          </a:p>
        </p:txBody>
      </p:sp>
    </p:spTree>
    <p:extLst>
      <p:ext uri="{BB962C8B-B14F-4D97-AF65-F5344CB8AC3E}">
        <p14:creationId xmlns:p14="http://schemas.microsoft.com/office/powerpoint/2010/main" val="1374733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E89874F-72F6-77B8-088E-F38A401DA7A1}"/>
              </a:ext>
            </a:extLst>
          </p:cNvPr>
          <p:cNvSpPr>
            <a:spLocks noGrp="1"/>
          </p:cNvSpPr>
          <p:nvPr>
            <p:ph idx="1"/>
          </p:nvPr>
        </p:nvSpPr>
        <p:spPr>
          <a:xfrm>
            <a:off x="838200" y="760491"/>
            <a:ext cx="10515600" cy="5416472"/>
          </a:xfrm>
        </p:spPr>
        <p:txBody>
          <a:bodyPr>
            <a:normAutofit/>
          </a:bodyPr>
          <a:lstStyle/>
          <a:p>
            <a:pPr algn="just"/>
            <a:r>
              <a:rPr lang="it-IT" dirty="0"/>
              <a:t>Anche in tal caso, i prodotti dell’agricoltura, principalmente zucchero, tabacco, caffè, tè, vengono venduti sui mercati europei</a:t>
            </a:r>
          </a:p>
          <a:p>
            <a:pPr algn="just"/>
            <a:r>
              <a:rPr lang="it-IT" dirty="0"/>
              <a:t>Lo sfruttamento dei contadini indonesiani provoca tuttavia una costante avversione nei confronti degli olandesi, che porta a frequenti rivolte dirette dall’élite islamica locale</a:t>
            </a:r>
          </a:p>
          <a:p>
            <a:pPr algn="just"/>
            <a:r>
              <a:rPr lang="it-IT" dirty="0"/>
              <a:t>I commercianti britannici, attraverso il porto di Canton, avevano da tempo sviluppato un florido commercio da e verso la Cina, vendendo sui mercati cinesi il cotone indiano e esportando in Europa porcellana, seta e tè</a:t>
            </a:r>
          </a:p>
          <a:p>
            <a:pPr algn="just"/>
            <a:r>
              <a:rPr lang="it-IT" dirty="0"/>
              <a:t>Progressivamente, però, iniziano a importare in Cina papavero, coltivato in India, che viene poi trasformato in oppio, che conosce una larga diffusione ed è molto redditizio</a:t>
            </a:r>
          </a:p>
        </p:txBody>
      </p:sp>
    </p:spTree>
    <p:extLst>
      <p:ext uri="{BB962C8B-B14F-4D97-AF65-F5344CB8AC3E}">
        <p14:creationId xmlns:p14="http://schemas.microsoft.com/office/powerpoint/2010/main" val="1172033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67F1204-BFF8-59EB-8EF4-3224B8EE73EC}"/>
              </a:ext>
            </a:extLst>
          </p:cNvPr>
          <p:cNvSpPr>
            <a:spLocks noGrp="1"/>
          </p:cNvSpPr>
          <p:nvPr>
            <p:ph idx="1"/>
          </p:nvPr>
        </p:nvSpPr>
        <p:spPr>
          <a:xfrm>
            <a:off x="838200" y="742384"/>
            <a:ext cx="10515600" cy="5434579"/>
          </a:xfrm>
        </p:spPr>
        <p:txBody>
          <a:bodyPr/>
          <a:lstStyle/>
          <a:p>
            <a:pPr algn="just"/>
            <a:r>
              <a:rPr lang="it-IT" dirty="0"/>
              <a:t>Gestito da organizzazioni illegali cinesi e fumato nelle fumerie clandestine, l’oppio diventa una vera e propria piaga sociale</a:t>
            </a:r>
          </a:p>
          <a:p>
            <a:pPr algn="just"/>
            <a:r>
              <a:rPr lang="it-IT" dirty="0"/>
              <a:t>Nel 1839 il governo cinese attua delle severe misure per contrastare il traffico illegale dell’oppio e provoca la reazione militare britannica, che vuole difendere i diritti dei commercianti inglesi</a:t>
            </a:r>
          </a:p>
          <a:p>
            <a:pPr algn="just"/>
            <a:r>
              <a:rPr lang="it-IT" dirty="0"/>
              <a:t>In seguito alla sconfitta cinese nella «prima guerra dell’oppio» (1840-42) il Regno Unito ottiene il controllo di Hong Kong e l’apertura al commercio in Cina di altri porti oltre a Canton</a:t>
            </a:r>
          </a:p>
          <a:p>
            <a:pPr algn="just"/>
            <a:r>
              <a:rPr lang="it-IT" dirty="0"/>
              <a:t>Negli anni seguenti anche le altre potenze europee otterranno concessioni commerciali simili </a:t>
            </a:r>
          </a:p>
        </p:txBody>
      </p:sp>
    </p:spTree>
    <p:extLst>
      <p:ext uri="{BB962C8B-B14F-4D97-AF65-F5344CB8AC3E}">
        <p14:creationId xmlns:p14="http://schemas.microsoft.com/office/powerpoint/2010/main" val="1216756725"/>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2436</Words>
  <Application>Microsoft Office PowerPoint</Application>
  <PresentationFormat>Widescreen</PresentationFormat>
  <Paragraphs>102</Paragraphs>
  <Slides>26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26</vt:i4>
      </vt:variant>
    </vt:vector>
  </HeadingPairs>
  <TitlesOfParts>
    <vt:vector size="30" baseType="lpstr">
      <vt:lpstr>Aptos</vt:lpstr>
      <vt:lpstr>Aptos Display</vt:lpstr>
      <vt:lpstr>Arial</vt:lpstr>
      <vt:lpstr>1_Tema di Office</vt:lpstr>
      <vt:lpstr>Presentazione standard di PowerPoint</vt:lpstr>
      <vt:lpstr>Presentazione standard di PowerPoint</vt:lpstr>
      <vt:lpstr>Presentazione standard di PowerPoint</vt:lpstr>
      <vt:lpstr>Globalizzazione e dominio coloniale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Imperialismo europeo fra Ottocento e Novecento</vt:lpstr>
      <vt:lpstr>Popolazione e produzione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 società fra Otto e Novecento</vt:lpstr>
      <vt:lpstr>Lo sviluppo del pensiero socialista</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2025-04-02T11:16:33Z</dcterms:created>
  <dcterms:modified xsi:type="dcterms:W3CDTF">2025-04-02T11:17:07Z</dcterms:modified>
</cp:coreProperties>
</file>