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3" r:id="rId1"/>
  </p:sldMasterIdLst>
  <p:notesMasterIdLst>
    <p:notesMasterId r:id="rId26"/>
  </p:notesMasterIdLst>
  <p:sldIdLst>
    <p:sldId id="266" r:id="rId2"/>
    <p:sldId id="303" r:id="rId3"/>
    <p:sldId id="304" r:id="rId4"/>
    <p:sldId id="382" r:id="rId5"/>
    <p:sldId id="372" r:id="rId6"/>
    <p:sldId id="330" r:id="rId7"/>
    <p:sldId id="329" r:id="rId8"/>
    <p:sldId id="378" r:id="rId9"/>
    <p:sldId id="351" r:id="rId10"/>
    <p:sldId id="352" r:id="rId11"/>
    <p:sldId id="379" r:id="rId12"/>
    <p:sldId id="380" r:id="rId13"/>
    <p:sldId id="381" r:id="rId14"/>
    <p:sldId id="357" r:id="rId15"/>
    <p:sldId id="358" r:id="rId16"/>
    <p:sldId id="360" r:id="rId17"/>
    <p:sldId id="361" r:id="rId18"/>
    <p:sldId id="362" r:id="rId19"/>
    <p:sldId id="363" r:id="rId20"/>
    <p:sldId id="377" r:id="rId21"/>
    <p:sldId id="260" r:id="rId22"/>
    <p:sldId id="265" r:id="rId23"/>
    <p:sldId id="306" r:id="rId24"/>
    <p:sldId id="383" r:id="rId25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5893DB-E103-40A6-865C-B58CEF80287F}" v="13" dt="2025-04-02T16:34:03.8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495C34-578F-468C-99A6-1FF44BCC9992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08D7EE1-C010-403C-B35F-AB8B92D2D4EE}">
      <dgm:prSet/>
      <dgm:spPr/>
      <dgm:t>
        <a:bodyPr/>
        <a:lstStyle/>
        <a:p>
          <a:r>
            <a:rPr lang="it-IT" b="1"/>
            <a:t>Osservazione diretta:</a:t>
          </a:r>
          <a:r>
            <a:rPr lang="it-IT"/>
            <a:t> valutare il progresso attraverso l’interazione e il lavoro in classe.</a:t>
          </a:r>
          <a:endParaRPr lang="en-US"/>
        </a:p>
      </dgm:t>
    </dgm:pt>
    <dgm:pt modelId="{37407BC9-0D35-411D-88D8-81A57B711F8A}" type="parTrans" cxnId="{8F780B96-03DE-4520-B518-6013C7A8A05A}">
      <dgm:prSet/>
      <dgm:spPr/>
      <dgm:t>
        <a:bodyPr/>
        <a:lstStyle/>
        <a:p>
          <a:endParaRPr lang="en-US"/>
        </a:p>
      </dgm:t>
    </dgm:pt>
    <dgm:pt modelId="{DC63EE35-025B-4549-8825-609627258D40}" type="sibTrans" cxnId="{8F780B96-03DE-4520-B518-6013C7A8A05A}">
      <dgm:prSet/>
      <dgm:spPr/>
      <dgm:t>
        <a:bodyPr/>
        <a:lstStyle/>
        <a:p>
          <a:endParaRPr lang="en-US"/>
        </a:p>
      </dgm:t>
    </dgm:pt>
    <dgm:pt modelId="{582FE3CE-66FE-49C8-9C37-F72D08EF626D}">
      <dgm:prSet/>
      <dgm:spPr/>
      <dgm:t>
        <a:bodyPr/>
        <a:lstStyle/>
        <a:p>
          <a:r>
            <a:rPr lang="it-IT" b="1"/>
            <a:t>Prove pratiche:</a:t>
          </a:r>
          <a:r>
            <a:rPr lang="it-IT"/>
            <a:t> esercizi di riconoscimento e applicazione delle regole.</a:t>
          </a:r>
          <a:endParaRPr lang="en-US"/>
        </a:p>
      </dgm:t>
    </dgm:pt>
    <dgm:pt modelId="{44BF95E1-B876-4072-9229-230C9C085A62}" type="parTrans" cxnId="{A3C6AED4-0E7C-4194-9F0A-07823C40DCFF}">
      <dgm:prSet/>
      <dgm:spPr/>
      <dgm:t>
        <a:bodyPr/>
        <a:lstStyle/>
        <a:p>
          <a:endParaRPr lang="en-US"/>
        </a:p>
      </dgm:t>
    </dgm:pt>
    <dgm:pt modelId="{711C86C7-ECA0-40F1-B376-5FCC1CD870EB}" type="sibTrans" cxnId="{A3C6AED4-0E7C-4194-9F0A-07823C40DCFF}">
      <dgm:prSet/>
      <dgm:spPr/>
      <dgm:t>
        <a:bodyPr/>
        <a:lstStyle/>
        <a:p>
          <a:endParaRPr lang="en-US"/>
        </a:p>
      </dgm:t>
    </dgm:pt>
    <dgm:pt modelId="{15A87A97-25A6-4101-9BB5-D4D05AE71773}" type="pres">
      <dgm:prSet presAssocID="{06495C34-578F-468C-99A6-1FF44BCC999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36251C8-073A-415A-8A3A-C8363D56EB92}" type="pres">
      <dgm:prSet presAssocID="{708D7EE1-C010-403C-B35F-AB8B92D2D4EE}" presName="root" presStyleCnt="0"/>
      <dgm:spPr/>
    </dgm:pt>
    <dgm:pt modelId="{68A0B483-5C98-4809-8DEB-43FE56FC27ED}" type="pres">
      <dgm:prSet presAssocID="{708D7EE1-C010-403C-B35F-AB8B92D2D4EE}" presName="rootComposite" presStyleCnt="0"/>
      <dgm:spPr/>
    </dgm:pt>
    <dgm:pt modelId="{640182F4-BEE2-4F28-942F-F89B2CECA7A8}" type="pres">
      <dgm:prSet presAssocID="{708D7EE1-C010-403C-B35F-AB8B92D2D4EE}" presName="rootText" presStyleLbl="node1" presStyleIdx="0" presStyleCnt="1"/>
      <dgm:spPr/>
    </dgm:pt>
    <dgm:pt modelId="{32FF44C4-89FB-47F5-BBD4-BC72E01AA89C}" type="pres">
      <dgm:prSet presAssocID="{708D7EE1-C010-403C-B35F-AB8B92D2D4EE}" presName="rootConnector" presStyleLbl="node1" presStyleIdx="0" presStyleCnt="1"/>
      <dgm:spPr/>
    </dgm:pt>
    <dgm:pt modelId="{8D029B9A-1479-49F8-8EDF-734BD1DC3337}" type="pres">
      <dgm:prSet presAssocID="{708D7EE1-C010-403C-B35F-AB8B92D2D4EE}" presName="childShape" presStyleCnt="0"/>
      <dgm:spPr/>
    </dgm:pt>
    <dgm:pt modelId="{0F24ECF7-C8FE-41CB-BCBE-45673D5344CF}" type="pres">
      <dgm:prSet presAssocID="{44BF95E1-B876-4072-9229-230C9C085A62}" presName="Name13" presStyleLbl="parChTrans1D2" presStyleIdx="0" presStyleCnt="1"/>
      <dgm:spPr/>
    </dgm:pt>
    <dgm:pt modelId="{3C8543BE-8630-4B90-BD2E-8C5EFE6787A5}" type="pres">
      <dgm:prSet presAssocID="{582FE3CE-66FE-49C8-9C37-F72D08EF626D}" presName="childText" presStyleLbl="bgAcc1" presStyleIdx="0" presStyleCnt="1">
        <dgm:presLayoutVars>
          <dgm:bulletEnabled val="1"/>
        </dgm:presLayoutVars>
      </dgm:prSet>
      <dgm:spPr/>
    </dgm:pt>
  </dgm:ptLst>
  <dgm:cxnLst>
    <dgm:cxn modelId="{6A9A3140-6881-4031-B781-57FCC88CE9C6}" type="presOf" srcId="{708D7EE1-C010-403C-B35F-AB8B92D2D4EE}" destId="{32FF44C4-89FB-47F5-BBD4-BC72E01AA89C}" srcOrd="1" destOrd="0" presId="urn:microsoft.com/office/officeart/2005/8/layout/hierarchy3"/>
    <dgm:cxn modelId="{78ECA050-FCC0-48EB-86B0-A9EF3ED5504A}" type="presOf" srcId="{44BF95E1-B876-4072-9229-230C9C085A62}" destId="{0F24ECF7-C8FE-41CB-BCBE-45673D5344CF}" srcOrd="0" destOrd="0" presId="urn:microsoft.com/office/officeart/2005/8/layout/hierarchy3"/>
    <dgm:cxn modelId="{8F780B96-03DE-4520-B518-6013C7A8A05A}" srcId="{06495C34-578F-468C-99A6-1FF44BCC9992}" destId="{708D7EE1-C010-403C-B35F-AB8B92D2D4EE}" srcOrd="0" destOrd="0" parTransId="{37407BC9-0D35-411D-88D8-81A57B711F8A}" sibTransId="{DC63EE35-025B-4549-8825-609627258D40}"/>
    <dgm:cxn modelId="{A3C6AED4-0E7C-4194-9F0A-07823C40DCFF}" srcId="{708D7EE1-C010-403C-B35F-AB8B92D2D4EE}" destId="{582FE3CE-66FE-49C8-9C37-F72D08EF626D}" srcOrd="0" destOrd="0" parTransId="{44BF95E1-B876-4072-9229-230C9C085A62}" sibTransId="{711C86C7-ECA0-40F1-B376-5FCC1CD870EB}"/>
    <dgm:cxn modelId="{A817E3E6-3965-4C4E-A21B-6BA9E3B1E9A7}" type="presOf" srcId="{708D7EE1-C010-403C-B35F-AB8B92D2D4EE}" destId="{640182F4-BEE2-4F28-942F-F89B2CECA7A8}" srcOrd="0" destOrd="0" presId="urn:microsoft.com/office/officeart/2005/8/layout/hierarchy3"/>
    <dgm:cxn modelId="{42D1D8EC-FC8B-4F84-A0FB-4CD2C066BC69}" type="presOf" srcId="{582FE3CE-66FE-49C8-9C37-F72D08EF626D}" destId="{3C8543BE-8630-4B90-BD2E-8C5EFE6787A5}" srcOrd="0" destOrd="0" presId="urn:microsoft.com/office/officeart/2005/8/layout/hierarchy3"/>
    <dgm:cxn modelId="{C567BDF7-1707-40DB-81F9-945533956816}" type="presOf" srcId="{06495C34-578F-468C-99A6-1FF44BCC9992}" destId="{15A87A97-25A6-4101-9BB5-D4D05AE71773}" srcOrd="0" destOrd="0" presId="urn:microsoft.com/office/officeart/2005/8/layout/hierarchy3"/>
    <dgm:cxn modelId="{926BA1FE-F86E-4CA2-9070-4FC62C9D187E}" type="presParOf" srcId="{15A87A97-25A6-4101-9BB5-D4D05AE71773}" destId="{B36251C8-073A-415A-8A3A-C8363D56EB92}" srcOrd="0" destOrd="0" presId="urn:microsoft.com/office/officeart/2005/8/layout/hierarchy3"/>
    <dgm:cxn modelId="{8B60C487-C5B3-48C8-8C73-A7A7847E9328}" type="presParOf" srcId="{B36251C8-073A-415A-8A3A-C8363D56EB92}" destId="{68A0B483-5C98-4809-8DEB-43FE56FC27ED}" srcOrd="0" destOrd="0" presId="urn:microsoft.com/office/officeart/2005/8/layout/hierarchy3"/>
    <dgm:cxn modelId="{7A772386-C3C1-4E10-8099-094B0595B9F1}" type="presParOf" srcId="{68A0B483-5C98-4809-8DEB-43FE56FC27ED}" destId="{640182F4-BEE2-4F28-942F-F89B2CECA7A8}" srcOrd="0" destOrd="0" presId="urn:microsoft.com/office/officeart/2005/8/layout/hierarchy3"/>
    <dgm:cxn modelId="{7A46BB47-12DA-4422-9F6A-C60225AE50E9}" type="presParOf" srcId="{68A0B483-5C98-4809-8DEB-43FE56FC27ED}" destId="{32FF44C4-89FB-47F5-BBD4-BC72E01AA89C}" srcOrd="1" destOrd="0" presId="urn:microsoft.com/office/officeart/2005/8/layout/hierarchy3"/>
    <dgm:cxn modelId="{2B13D592-A2F5-4A8A-896C-7C15E5A75C62}" type="presParOf" srcId="{B36251C8-073A-415A-8A3A-C8363D56EB92}" destId="{8D029B9A-1479-49F8-8EDF-734BD1DC3337}" srcOrd="1" destOrd="0" presId="urn:microsoft.com/office/officeart/2005/8/layout/hierarchy3"/>
    <dgm:cxn modelId="{E24431B5-493D-4E4A-BF1F-D99BAA2D325D}" type="presParOf" srcId="{8D029B9A-1479-49F8-8EDF-734BD1DC3337}" destId="{0F24ECF7-C8FE-41CB-BCBE-45673D5344CF}" srcOrd="0" destOrd="0" presId="urn:microsoft.com/office/officeart/2005/8/layout/hierarchy3"/>
    <dgm:cxn modelId="{933A84E4-5F56-439E-8A53-02C90E365572}" type="presParOf" srcId="{8D029B9A-1479-49F8-8EDF-734BD1DC3337}" destId="{3C8543BE-8630-4B90-BD2E-8C5EFE6787A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182F4-BEE2-4F28-942F-F89B2CECA7A8}">
      <dsp:nvSpPr>
        <dsp:cNvPr id="0" name=""/>
        <dsp:cNvSpPr/>
      </dsp:nvSpPr>
      <dsp:spPr>
        <a:xfrm>
          <a:off x="3601701" y="1412"/>
          <a:ext cx="3724426" cy="18622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/>
            <a:t>Osservazione diretta:</a:t>
          </a:r>
          <a:r>
            <a:rPr lang="it-IT" sz="2800" kern="1200"/>
            <a:t> valutare il progresso attraverso l’interazione e il lavoro in classe.</a:t>
          </a:r>
          <a:endParaRPr lang="en-US" sz="2800" kern="1200"/>
        </a:p>
      </dsp:txBody>
      <dsp:txXfrm>
        <a:off x="3656243" y="55954"/>
        <a:ext cx="3615342" cy="1753129"/>
      </dsp:txXfrm>
    </dsp:sp>
    <dsp:sp modelId="{0F24ECF7-C8FE-41CB-BCBE-45673D5344CF}">
      <dsp:nvSpPr>
        <dsp:cNvPr id="0" name=""/>
        <dsp:cNvSpPr/>
      </dsp:nvSpPr>
      <dsp:spPr>
        <a:xfrm>
          <a:off x="3974144" y="1863625"/>
          <a:ext cx="372442" cy="1396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6659"/>
              </a:lnTo>
              <a:lnTo>
                <a:pt x="372442" y="1396659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543BE-8630-4B90-BD2E-8C5EFE6787A5}">
      <dsp:nvSpPr>
        <dsp:cNvPr id="0" name=""/>
        <dsp:cNvSpPr/>
      </dsp:nvSpPr>
      <dsp:spPr>
        <a:xfrm>
          <a:off x="4346586" y="2329179"/>
          <a:ext cx="2979540" cy="18622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/>
            <a:t>Prove pratiche:</a:t>
          </a:r>
          <a:r>
            <a:rPr lang="it-IT" sz="2400" kern="1200"/>
            <a:t> esercizi di riconoscimento e applicazione delle regole.</a:t>
          </a:r>
          <a:endParaRPr lang="en-US" sz="2400" kern="1200"/>
        </a:p>
      </dsp:txBody>
      <dsp:txXfrm>
        <a:off x="4401128" y="2383721"/>
        <a:ext cx="2870456" cy="1753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A68A8-FE9B-4D93-8F67-F810A424137F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4DCEA-B07E-417F-8C1E-C07E6A6329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7307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F97DC217-DF71-1A49-B3EA-559F1F43B0FF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4258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704923-EA7A-ABB9-A171-9DD216308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48FCA44-107E-D158-A045-C30956A46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134674-4710-9AC5-2B53-88172FA9A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4F9DC8-568A-E88D-91F2-4D0D3672A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856ED6-D36E-A5C2-C1EE-A25892CB9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2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8411D3-8E8B-C67F-F2DD-3A5FDB55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BFCC8B3-F7D3-CECC-DE62-B384C5FF5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2D4E70-8089-4C9E-5843-CBD8721D4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541D63-98E8-0588-F94C-CBD6F99D7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9AD59E-20B7-F00E-4B5E-B211D7FB4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34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8A1AD9C-8631-0875-C4EA-0E27A5397E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49ECD95-E8E9-A383-750F-0A29C605C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C5DF04-DC9C-4431-8F2B-6539A5DEA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4EB1BD-DEFB-5870-7D2B-945E83DD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911210-5C06-9836-FA1B-A7409A630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132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9AC79249-FDC0-364D-A734-AE1DE1605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13537B6D-42A5-F449-2691-321A167F7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3419"/>
            <a:ext cx="12192000" cy="6861419"/>
            <a:chOff x="0" y="-3419"/>
            <a:chExt cx="12192000" cy="6861419"/>
          </a:xfrm>
        </p:grpSpPr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902465C8-266D-104C-9C49-323DF4A8277E}"/>
                </a:ext>
              </a:extLst>
            </p:cNvPr>
            <p:cNvSpPr/>
            <p:nvPr userDrawn="1"/>
          </p:nvSpPr>
          <p:spPr>
            <a:xfrm>
              <a:off x="583746" y="4960030"/>
              <a:ext cx="1551214" cy="155121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1" name="Figura a mano libera 10">
              <a:extLst>
                <a:ext uri="{FF2B5EF4-FFF2-40B4-BE49-F238E27FC236}">
                  <a16:creationId xmlns:a16="http://schemas.microsoft.com/office/drawing/2014/main" id="{37979A1C-BF60-B345-A664-2E4F7A3461EB}"/>
                </a:ext>
              </a:extLst>
            </p:cNvPr>
            <p:cNvSpPr/>
            <p:nvPr userDrawn="1"/>
          </p:nvSpPr>
          <p:spPr>
            <a:xfrm>
              <a:off x="1" y="4571999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9" name="Figura a mano libera 8">
              <a:extLst>
                <a:ext uri="{FF2B5EF4-FFF2-40B4-BE49-F238E27FC236}">
                  <a16:creationId xmlns:a16="http://schemas.microsoft.com/office/drawing/2014/main" id="{58080B3E-915C-2D4C-8608-596E1BFD6387}"/>
                </a:ext>
              </a:extLst>
            </p:cNvPr>
            <p:cNvSpPr/>
            <p:nvPr userDrawn="1"/>
          </p:nvSpPr>
          <p:spPr>
            <a:xfrm>
              <a:off x="1" y="5739492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-3419"/>
              <a:ext cx="3927573" cy="3165022"/>
              <a:chOff x="9857014" y="13834"/>
              <a:chExt cx="2334986" cy="1881641"/>
            </a:xfrm>
          </p:grpSpPr>
          <p:sp>
            <p:nvSpPr>
              <p:cNvPr id="15" name="Figura a mano libera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/>
              </a:p>
            </p:txBody>
          </p:sp>
          <p:sp>
            <p:nvSpPr>
              <p:cNvPr id="16" name="Figura a mano libera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/>
              </a:p>
            </p:txBody>
          </p:sp>
        </p:grpSp>
        <p:sp>
          <p:nvSpPr>
            <p:cNvPr id="22" name="Figura a mano libera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28" name="Figura a mano libera 27">
              <a:extLst>
                <a:ext uri="{FF2B5EF4-FFF2-40B4-BE49-F238E27FC236}">
                  <a16:creationId xmlns:a16="http://schemas.microsoft.com/office/drawing/2014/main" id="{9E240E8A-950E-7946-826C-415CB5DACA43}"/>
                </a:ext>
              </a:extLst>
            </p:cNvPr>
            <p:cNvSpPr/>
            <p:nvPr userDrawn="1"/>
          </p:nvSpPr>
          <p:spPr>
            <a:xfrm>
              <a:off x="11024507" y="4580708"/>
              <a:ext cx="1167493" cy="2277292"/>
            </a:xfrm>
            <a:custGeom>
              <a:avLst/>
              <a:gdLst>
                <a:gd name="connsiteX0" fmla="*/ 1167473 w 1167493"/>
                <a:gd name="connsiteY0" fmla="*/ 0 h 2272167"/>
                <a:gd name="connsiteX1" fmla="*/ 1167493 w 1167493"/>
                <a:gd name="connsiteY1" fmla="*/ 0 h 2272167"/>
                <a:gd name="connsiteX2" fmla="*/ 1167493 w 1167493"/>
                <a:gd name="connsiteY2" fmla="*/ 492960 h 2272167"/>
                <a:gd name="connsiteX3" fmla="*/ 1167493 w 1167493"/>
                <a:gd name="connsiteY3" fmla="*/ 720385 h 2272167"/>
                <a:gd name="connsiteX4" fmla="*/ 1167493 w 1167493"/>
                <a:gd name="connsiteY4" fmla="*/ 2272167 h 2272167"/>
                <a:gd name="connsiteX5" fmla="*/ 0 w 1167493"/>
                <a:gd name="connsiteY5" fmla="*/ 2272167 h 2272167"/>
                <a:gd name="connsiteX6" fmla="*/ 0 w 1167493"/>
                <a:gd name="connsiteY6" fmla="*/ 1898074 h 2272167"/>
                <a:gd name="connsiteX7" fmla="*/ 0 w 1167493"/>
                <a:gd name="connsiteY7" fmla="*/ 1271597 h 2272167"/>
                <a:gd name="connsiteX8" fmla="*/ 0 w 1167493"/>
                <a:gd name="connsiteY8" fmla="*/ 1177688 h 2272167"/>
                <a:gd name="connsiteX9" fmla="*/ 1048124 w 1167493"/>
                <a:gd name="connsiteY9" fmla="*/ 6080 h 2272167"/>
                <a:gd name="connsiteX10" fmla="*/ 1167473 w 1167493"/>
                <a:gd name="connsiteY10" fmla="*/ 0 h 227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7493" h="2272167">
                  <a:moveTo>
                    <a:pt x="1167473" y="0"/>
                  </a:moveTo>
                  <a:lnTo>
                    <a:pt x="1167493" y="0"/>
                  </a:lnTo>
                  <a:lnTo>
                    <a:pt x="1167493" y="492960"/>
                  </a:lnTo>
                  <a:lnTo>
                    <a:pt x="1167493" y="720385"/>
                  </a:lnTo>
                  <a:lnTo>
                    <a:pt x="1167493" y="2272167"/>
                  </a:lnTo>
                  <a:lnTo>
                    <a:pt x="0" y="2272167"/>
                  </a:lnTo>
                  <a:lnTo>
                    <a:pt x="0" y="1898074"/>
                  </a:lnTo>
                  <a:lnTo>
                    <a:pt x="0" y="1271597"/>
                  </a:lnTo>
                  <a:lnTo>
                    <a:pt x="0" y="1177688"/>
                  </a:lnTo>
                  <a:cubicBezTo>
                    <a:pt x="0" y="567919"/>
                    <a:pt x="459408" y="66389"/>
                    <a:pt x="1048124" y="6080"/>
                  </a:cubicBezTo>
                  <a:lnTo>
                    <a:pt x="116747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3" y="232913"/>
            <a:ext cx="7096933" cy="3830130"/>
          </a:xfrm>
        </p:spPr>
        <p:txBody>
          <a:bodyPr rtlCol="0" anchor="b">
            <a:noAutofit/>
          </a:bodyPr>
          <a:lstStyle>
            <a:lvl1pPr algn="l">
              <a:defRPr lang="it-IT" sz="6000" b="1">
                <a:latin typeface="+mj-lt"/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</p:spTree>
    <p:extLst>
      <p:ext uri="{BB962C8B-B14F-4D97-AF65-F5344CB8AC3E}">
        <p14:creationId xmlns:p14="http://schemas.microsoft.com/office/powerpoint/2010/main" val="2595502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11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4E6BA7-46CD-8DF1-1414-81176AF3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6D967C-209C-C7DF-879B-55559C963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C134CD-F741-DD74-9D95-332F9BC8B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758568-494F-46D1-F27A-0FEBD8CA6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B9B4DF-8870-A87D-9366-09C4142E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410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20914B-4073-9EC5-BAF6-EDF156826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A330BC8-082F-33F1-B92E-B447D51E2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7F77AA-ED8E-6E19-A89B-BC714A726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A9FE06-641D-AAF3-6C53-D00361E38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5B3170-ACD2-CC62-C3EB-A54622405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46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C0B861-C9BB-F478-2B35-C9CCCD848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545710-860F-2181-DB77-4D729F1CED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8657539-B371-5484-0D90-DA7767B9B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926F9C1-BC77-AF20-CF9B-3385634E0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F5DEFF-897D-8A75-9C3F-8CC1F938C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5F4AD7D-B098-67CE-62C6-8875B50D2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2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7DFC47-7F40-7917-4EE7-A1409EDBF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DEFF29-FD16-9FE8-504E-F6117E6C2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BDF6E8B-2383-9644-2C26-8D6B1343F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8B866D0-AE53-C868-E6A1-D05EF65EE9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601BAB2-2284-2F3D-EAE6-A16FB7AC6A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73E67E2-641A-0018-0D1D-11408468F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397A83C-27EF-8DEA-4D3D-0D7765564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E8DBB37-0E78-B9F2-778B-D2636FE67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7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BC7B0C-B815-56BE-8BE8-0C8995F34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DFD3A4A-8DB2-B758-C6AB-B9095D5C3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4AB9553-85E4-172A-4C38-E59544C3E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844F1B8-F6B5-9A77-A31F-162E113CF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05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CFC9C73-4E39-F82D-3A66-1DB18D408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DDDEDF5-6999-8D25-5241-B19AF121F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63048FB-118B-F4D2-7748-BFC75D090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30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639769-8659-9819-CEE5-C7DD30AF4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3EEC2A-C8A3-CF39-70C4-91625DE00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53D8CBD-B86A-FABF-9B4A-06930E991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1FE7DBC-69BC-5CF9-54CD-AEF1F262A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79F4A0-E239-15B6-4B91-A9817D3A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9BDA394-DB32-EB74-B0CC-D8D1B400E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661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9713BD-D750-B55C-8BD7-BB761A61C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21A2FB9-0BAA-D4BE-D4C4-E9A828ADC7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490A586-4AB9-FF35-C278-9848B4B29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9F50C29-E3EA-5D64-66F9-9E365EB13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B1E903-1403-98B6-264F-A96441CB0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D2B1B2D-F78B-D895-9AE3-8718E58AD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188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C47258C-B283-54D5-ADA2-886F37935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6498E6C-0E41-DEE4-924B-BFF52A0D0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61286D-6562-9B71-08F8-51666659E2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9B3584-B536-CFAD-8183-D7680489E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F2477E-6B15-4BF3-42F1-3E5AA010E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00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egnaregrammatica.it/" TargetMode="External"/><Relationship Id="rId2" Type="http://schemas.openxmlformats.org/officeDocument/2006/relationships/hyperlink" Target="http://www.cruscascuola.it/contenuti/materiali-attivita/58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232912"/>
            <a:ext cx="8131628" cy="5931124"/>
          </a:xfrm>
        </p:spPr>
        <p:txBody>
          <a:bodyPr rtlCol="0"/>
          <a:lstStyle>
            <a:defPPr>
              <a:defRPr lang="it-IT"/>
            </a:defPPr>
          </a:lstStyle>
          <a:p>
            <a:br>
              <a:rPr lang="it-IT" sz="32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t-IT" sz="32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Insegnare  lingua e grammatica:</a:t>
            </a:r>
            <a:br>
              <a:rPr lang="it-IT" sz="32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t-IT" sz="32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strategie e strumenti per la scuola  primaria</a:t>
            </a:r>
            <a:br>
              <a:rPr lang="it-IT" sz="32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lang="it-IT" sz="32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t-IT" sz="3200" b="0" dirty="0"/>
              <a:t>Laboratorio di Lingua e grammatica italiana</a:t>
            </a:r>
            <a:br>
              <a:rPr lang="it-IT" sz="3200" b="0" dirty="0"/>
            </a:br>
            <a:br>
              <a:rPr lang="it-IT" sz="3200" b="0" dirty="0"/>
            </a:br>
            <a:r>
              <a:rPr lang="it-IT" sz="3200" b="0" dirty="0"/>
              <a:t>Scienze della formazione primaria</a:t>
            </a:r>
            <a:br>
              <a:rPr lang="it-IT" sz="3200" dirty="0"/>
            </a:br>
            <a:br>
              <a:rPr lang="it-IT" sz="3200" dirty="0"/>
            </a:br>
            <a:r>
              <a:rPr lang="it-IT" sz="3200" dirty="0"/>
              <a:t>			</a:t>
            </a:r>
            <a:r>
              <a:rPr lang="it-IT" sz="1800" dirty="0"/>
              <a:t>Università degli studi di Trieste</a:t>
            </a:r>
            <a:br>
              <a:rPr lang="it-IT" sz="1800" dirty="0"/>
            </a:br>
            <a:r>
              <a:rPr lang="it-IT" sz="1800" dirty="0"/>
              <a:t>			31 Marzo 2025</a:t>
            </a:r>
            <a:br>
              <a:rPr lang="it-IT" sz="1800" dirty="0"/>
            </a:br>
            <a:br>
              <a:rPr lang="it-IT" sz="1800" dirty="0"/>
            </a:br>
            <a:b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217596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44F402C-DA4A-4FF0-EB06-153F13E7D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Continua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esempio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riflessione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linguistica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5F8B5E7-BA8D-0013-ABC9-F1F5CF797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2920" y="643466"/>
            <a:ext cx="4009491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11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8C346E-850A-CCCA-2915-458940201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Nuove indicazioni nazionali per il curriculum 2025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B06C0B-E333-95AE-5002-7F89C1D43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>
                <a:solidFill>
                  <a:srgbClr val="333333"/>
                </a:solidFill>
                <a:latin typeface="FreightSansPro"/>
              </a:rPr>
              <a:t>Queste nuove indicazioni andranno a sostituire </a:t>
            </a:r>
            <a:r>
              <a:rPr lang="it-IT" b="1" dirty="0">
                <a:solidFill>
                  <a:srgbClr val="333333"/>
                </a:solidFill>
                <a:latin typeface="FreightSansPro"/>
              </a:rPr>
              <a:t>dall’anno scolastico 2026/2027</a:t>
            </a:r>
            <a:r>
              <a:rPr lang="it-IT" dirty="0">
                <a:solidFill>
                  <a:srgbClr val="333333"/>
                </a:solidFill>
                <a:latin typeface="FreightSansPro"/>
              </a:rPr>
              <a:t> quelle adottate nel novembre 2012.</a:t>
            </a:r>
          </a:p>
          <a:p>
            <a:pPr algn="l">
              <a:buNone/>
            </a:pPr>
            <a:r>
              <a:rPr lang="it-IT" b="1" i="0" dirty="0">
                <a:solidFill>
                  <a:srgbClr val="333333"/>
                </a:solidFill>
                <a:effectLst/>
                <a:latin typeface="FreightSansPro"/>
              </a:rPr>
              <a:t>Modifiche:</a:t>
            </a:r>
          </a:p>
          <a:p>
            <a:r>
              <a:rPr lang="it-IT" b="0" i="0" dirty="0">
                <a:solidFill>
                  <a:srgbClr val="333333"/>
                </a:solidFill>
                <a:effectLst/>
                <a:latin typeface="FreightSansPro"/>
              </a:rPr>
              <a:t> nei contenuti disciplinari</a:t>
            </a:r>
          </a:p>
          <a:p>
            <a:r>
              <a:rPr lang="it-IT" b="0" i="0" dirty="0">
                <a:solidFill>
                  <a:srgbClr val="333333"/>
                </a:solidFill>
                <a:effectLst/>
                <a:latin typeface="FreightSansPro"/>
              </a:rPr>
              <a:t> nelle metodologie didattiche </a:t>
            </a:r>
          </a:p>
          <a:p>
            <a:r>
              <a:rPr lang="it-IT" b="0" i="0" dirty="0">
                <a:solidFill>
                  <a:srgbClr val="333333"/>
                </a:solidFill>
                <a:effectLst/>
                <a:latin typeface="FreightSansPro"/>
              </a:rPr>
              <a:t>particolare attenzione inclusione,  competenze digitali e la cittadinanza.</a:t>
            </a:r>
          </a:p>
          <a:p>
            <a:pPr marL="0" indent="0">
              <a:buNone/>
            </a:pPr>
            <a:r>
              <a:rPr lang="it-IT" dirty="0"/>
              <a:t>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F81132A-042B-06E2-18EE-D11516A4E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889" y="4638502"/>
            <a:ext cx="4842300" cy="194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63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EDD9C1-CDD8-7093-312A-95137DA9A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Sintesi </a:t>
            </a:r>
            <a:r>
              <a:rPr lang="it-IT" b="1" dirty="0"/>
              <a:t>nuovi </a:t>
            </a:r>
            <a:r>
              <a:rPr lang="it-IT" dirty="0"/>
              <a:t>contenuti scuola primaria-italiano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F20410-FE62-43C7-2207-F1231DF60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b="1" dirty="0">
                <a:solidFill>
                  <a:srgbClr val="333333"/>
                </a:solidFill>
                <a:latin typeface="FreightSansPro"/>
              </a:rPr>
              <a:t>L</a:t>
            </a:r>
            <a:r>
              <a:rPr lang="it-IT" b="1" i="0" dirty="0">
                <a:solidFill>
                  <a:srgbClr val="333333"/>
                </a:solidFill>
                <a:effectLst/>
                <a:latin typeface="FreightSansPro"/>
              </a:rPr>
              <a:t>ettura integrale di almeno due libri (</a:t>
            </a:r>
            <a:r>
              <a:rPr lang="it-IT" b="1" dirty="0">
                <a:solidFill>
                  <a:srgbClr val="333333"/>
                </a:solidFill>
                <a:latin typeface="FreightSansPro"/>
              </a:rPr>
              <a:t>momenti di confronto in classe</a:t>
            </a:r>
            <a:r>
              <a:rPr lang="it-IT" dirty="0">
                <a:solidFill>
                  <a:srgbClr val="333333"/>
                </a:solidFill>
                <a:latin typeface="FreightSansPro"/>
              </a:rPr>
              <a:t>)</a:t>
            </a:r>
            <a:endParaRPr lang="it-IT" b="1" i="0" dirty="0">
              <a:solidFill>
                <a:srgbClr val="333333"/>
              </a:solidFill>
              <a:effectLst/>
              <a:latin typeface="FreightSansPro"/>
            </a:endParaRPr>
          </a:p>
          <a:p>
            <a:r>
              <a:rPr lang="it-IT" b="1" dirty="0">
                <a:solidFill>
                  <a:srgbClr val="333333"/>
                </a:solidFill>
                <a:latin typeface="FreightSansPro"/>
              </a:rPr>
              <a:t>Didattica della grammatica flessibile e ancorata ai testi:</a:t>
            </a:r>
            <a:r>
              <a:rPr lang="it-IT" dirty="0">
                <a:solidFill>
                  <a:srgbClr val="333333"/>
                </a:solidFill>
                <a:latin typeface="FreightSansPro"/>
              </a:rPr>
              <a:t> meno teoria, più esercizi </a:t>
            </a:r>
          </a:p>
          <a:p>
            <a:r>
              <a:rPr lang="it-IT" dirty="0">
                <a:solidFill>
                  <a:srgbClr val="FF0000"/>
                </a:solidFill>
                <a:latin typeface="FreightSansPro"/>
              </a:rPr>
              <a:t>Grammatica valenziale</a:t>
            </a:r>
            <a:r>
              <a:rPr lang="it-IT" dirty="0">
                <a:latin typeface="FreightSansPro"/>
              </a:rPr>
              <a:t>, pur </a:t>
            </a:r>
            <a:r>
              <a:rPr lang="it-IT" dirty="0">
                <a:solidFill>
                  <a:srgbClr val="333333"/>
                </a:solidFill>
                <a:latin typeface="FreightSansPro"/>
              </a:rPr>
              <a:t>mantenendo centrale la terminologia tradizionale.</a:t>
            </a:r>
          </a:p>
          <a:p>
            <a:r>
              <a:rPr lang="it-IT" b="1" dirty="0">
                <a:solidFill>
                  <a:srgbClr val="333333"/>
                </a:solidFill>
                <a:latin typeface="FreightSansPro"/>
              </a:rPr>
              <a:t>A</a:t>
            </a:r>
            <a:r>
              <a:rPr lang="it-IT" b="1" i="0" dirty="0">
                <a:solidFill>
                  <a:srgbClr val="333333"/>
                </a:solidFill>
                <a:effectLst/>
                <a:latin typeface="FreightSansPro"/>
              </a:rPr>
              <a:t>rricchimento del lessico </a:t>
            </a:r>
            <a:r>
              <a:rPr lang="it-IT" i="0" dirty="0">
                <a:solidFill>
                  <a:srgbClr val="333333"/>
                </a:solidFill>
                <a:effectLst/>
                <a:latin typeface="FreightSansPro"/>
              </a:rPr>
              <a:t>(con prestiti da altre lingue)</a:t>
            </a:r>
          </a:p>
          <a:p>
            <a:r>
              <a:rPr lang="it-IT" b="1" dirty="0">
                <a:solidFill>
                  <a:srgbClr val="333333"/>
                </a:solidFill>
                <a:latin typeface="FreightSansPro"/>
              </a:rPr>
              <a:t>S</a:t>
            </a:r>
            <a:r>
              <a:rPr lang="it-IT" b="1" i="0" dirty="0">
                <a:solidFill>
                  <a:srgbClr val="333333"/>
                </a:solidFill>
                <a:effectLst/>
                <a:latin typeface="FreightSansPro"/>
              </a:rPr>
              <a:t>crittura: </a:t>
            </a:r>
            <a:r>
              <a:rPr lang="it-IT" b="0" i="0" dirty="0">
                <a:effectLst/>
                <a:latin typeface="FreightSansPro"/>
              </a:rPr>
              <a:t>sintesi e rielaborazione di fonti e testi diversi</a:t>
            </a:r>
            <a:r>
              <a:rPr lang="it-IT" dirty="0">
                <a:solidFill>
                  <a:srgbClr val="333333"/>
                </a:solidFill>
                <a:latin typeface="FreightSansPro"/>
              </a:rPr>
              <a:t> =</a:t>
            </a:r>
            <a:r>
              <a:rPr lang="it-IT" b="0" i="0" dirty="0">
                <a:solidFill>
                  <a:srgbClr val="333333"/>
                </a:solidFill>
                <a:effectLst/>
                <a:latin typeface="FreightSansPro"/>
              </a:rPr>
              <a:t>uso consapevole delle fonti </a:t>
            </a:r>
          </a:p>
          <a:p>
            <a:r>
              <a:rPr lang="it-IT" b="1" dirty="0">
                <a:solidFill>
                  <a:srgbClr val="333333"/>
                </a:solidFill>
                <a:latin typeface="FreightSansPro"/>
              </a:rPr>
              <a:t>C</a:t>
            </a:r>
            <a:r>
              <a:rPr lang="it-IT" b="1" i="0" dirty="0">
                <a:solidFill>
                  <a:srgbClr val="333333"/>
                </a:solidFill>
                <a:effectLst/>
                <a:latin typeface="FreightSansPro"/>
              </a:rPr>
              <a:t>lassi multilingui:</a:t>
            </a:r>
            <a:r>
              <a:rPr lang="it-IT" b="0" i="0" dirty="0">
                <a:solidFill>
                  <a:srgbClr val="333333"/>
                </a:solidFill>
                <a:effectLst/>
                <a:latin typeface="FreightSansPro"/>
              </a:rPr>
              <a:t> </a:t>
            </a:r>
            <a:r>
              <a:rPr lang="it-IT" b="0" i="0" dirty="0">
                <a:solidFill>
                  <a:srgbClr val="FF0000"/>
                </a:solidFill>
                <a:effectLst/>
                <a:latin typeface="FreightSansPro"/>
              </a:rPr>
              <a:t>l’italiano come L2</a:t>
            </a:r>
            <a:endParaRPr lang="it-IT" b="0" i="0" dirty="0">
              <a:solidFill>
                <a:srgbClr val="333333"/>
              </a:solidFill>
              <a:effectLst/>
              <a:latin typeface="FreightSansPro"/>
            </a:endParaRPr>
          </a:p>
          <a:p>
            <a:pPr marL="0" indent="0">
              <a:buNone/>
            </a:pPr>
            <a:r>
              <a:rPr lang="it-IT" sz="1500" i="1" dirty="0"/>
              <a:t>(www. erickson.it/</a:t>
            </a:r>
            <a:r>
              <a:rPr lang="it-IT" sz="1500" i="1" dirty="0" err="1"/>
              <a:t>it</a:t>
            </a:r>
            <a:r>
              <a:rPr lang="it-IT" sz="1500" i="1" dirty="0"/>
              <a:t>/nuove-indicazioni-nazionali-italiano-2025)</a:t>
            </a:r>
          </a:p>
        </p:txBody>
      </p:sp>
    </p:spTree>
    <p:extLst>
      <p:ext uri="{BB962C8B-B14F-4D97-AF65-F5344CB8AC3E}">
        <p14:creationId xmlns:p14="http://schemas.microsoft.com/office/powerpoint/2010/main" val="3066397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34AD81-1720-758F-EA2E-E345FDC44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Indicazioni metodologiche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9336DF-9E1D-9E4A-5784-5A2EB98A5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333333"/>
                </a:solidFill>
                <a:latin typeface="FreightSansPro"/>
              </a:rPr>
              <a:t>M</a:t>
            </a:r>
            <a:r>
              <a:rPr lang="it-IT" b="1" i="0" dirty="0">
                <a:solidFill>
                  <a:srgbClr val="333333"/>
                </a:solidFill>
                <a:effectLst/>
                <a:latin typeface="FreightSansPro"/>
              </a:rPr>
              <a:t>oduli interdisciplinari</a:t>
            </a:r>
            <a:r>
              <a:rPr lang="it-IT" b="0" i="0" dirty="0">
                <a:solidFill>
                  <a:srgbClr val="333333"/>
                </a:solidFill>
                <a:effectLst/>
                <a:latin typeface="FreightSansPro"/>
              </a:rPr>
              <a:t> </a:t>
            </a:r>
            <a:endParaRPr lang="it-IT" b="1" dirty="0">
              <a:solidFill>
                <a:srgbClr val="333333"/>
              </a:solidFill>
              <a:latin typeface="FreightSansPr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rgbClr val="333333"/>
                </a:solidFill>
                <a:effectLst/>
                <a:latin typeface="FreightSansPro"/>
              </a:rPr>
              <a:t>Attività</a:t>
            </a:r>
            <a:r>
              <a:rPr lang="it-IT" b="0" i="0" dirty="0">
                <a:solidFill>
                  <a:srgbClr val="333333"/>
                </a:solidFill>
                <a:effectLst/>
                <a:latin typeface="FreightSansPro"/>
              </a:rPr>
              <a:t> </a:t>
            </a:r>
            <a:r>
              <a:rPr lang="it-IT" b="1" i="0" dirty="0">
                <a:solidFill>
                  <a:srgbClr val="333333"/>
                </a:solidFill>
                <a:effectLst/>
                <a:latin typeface="FreightSansPro"/>
              </a:rPr>
              <a:t>laboratoriali e cooperative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i="0" dirty="0">
                <a:solidFill>
                  <a:srgbClr val="333333"/>
                </a:solidFill>
                <a:effectLst/>
                <a:latin typeface="FreightSansPro"/>
              </a:rPr>
              <a:t>Scrittura in contesti reali.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333333"/>
                </a:solidFill>
                <a:latin typeface="FreightSansPro"/>
              </a:rPr>
              <a:t>S</a:t>
            </a:r>
            <a:r>
              <a:rPr lang="it-IT" b="1" i="0" dirty="0">
                <a:solidFill>
                  <a:srgbClr val="333333"/>
                </a:solidFill>
                <a:effectLst/>
                <a:latin typeface="FreightSansPro"/>
              </a:rPr>
              <a:t>trumenti digitali</a:t>
            </a:r>
            <a:r>
              <a:rPr lang="it-IT" b="0" i="0" dirty="0">
                <a:solidFill>
                  <a:srgbClr val="333333"/>
                </a:solidFill>
                <a:effectLst/>
                <a:latin typeface="FreightSansPro"/>
              </a:rPr>
              <a:t> e </a:t>
            </a:r>
            <a:r>
              <a:rPr lang="it-IT" b="1" i="0" dirty="0">
                <a:solidFill>
                  <a:srgbClr val="333333"/>
                </a:solidFill>
                <a:effectLst/>
                <a:latin typeface="FreightSansPro"/>
              </a:rPr>
              <a:t>testi multimediali</a:t>
            </a:r>
            <a:r>
              <a:rPr lang="it-IT" b="0" i="0" dirty="0">
                <a:solidFill>
                  <a:srgbClr val="333333"/>
                </a:solidFill>
                <a:effectLst/>
                <a:latin typeface="FreightSansPro"/>
              </a:rPr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rgbClr val="333333"/>
                </a:solidFill>
                <a:effectLst/>
                <a:latin typeface="FreightSansPro"/>
              </a:rPr>
              <a:t>Intelligenza Artificiale</a:t>
            </a:r>
            <a:r>
              <a:rPr lang="it-IT" dirty="0">
                <a:solidFill>
                  <a:srgbClr val="333333"/>
                </a:solidFill>
                <a:latin typeface="FreightSansPro"/>
              </a:rPr>
              <a:t> (approccio critico):</a:t>
            </a:r>
            <a:r>
              <a:rPr lang="it-IT" b="0" i="0" dirty="0">
                <a:solidFill>
                  <a:srgbClr val="333333"/>
                </a:solidFill>
                <a:effectLst/>
                <a:latin typeface="FreightSansPro"/>
              </a:rPr>
              <a:t> rielaborare testi generati automaticamente e a valutarne pregi e limiti.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it-IT" b="0" i="0" dirty="0">
              <a:solidFill>
                <a:srgbClr val="333333"/>
              </a:solidFill>
              <a:effectLst/>
              <a:latin typeface="FreightSansPro"/>
            </a:endParaRPr>
          </a:p>
          <a:p>
            <a:pPr marL="0" indent="0">
              <a:buNone/>
            </a:pPr>
            <a:endParaRPr lang="it-IT" sz="1200" i="1" dirty="0"/>
          </a:p>
          <a:p>
            <a:pPr marL="0" indent="0">
              <a:buNone/>
            </a:pPr>
            <a:r>
              <a:rPr lang="it-IT" sz="1200" i="1" dirty="0"/>
              <a:t>(www. erickson.it/</a:t>
            </a:r>
            <a:r>
              <a:rPr lang="it-IT" sz="1200" i="1" dirty="0" err="1"/>
              <a:t>it</a:t>
            </a:r>
            <a:r>
              <a:rPr lang="it-IT" sz="1200" i="1" dirty="0"/>
              <a:t>/nuove-indicazioni-nazionali-italiano-2025)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it-IT" b="0" i="0" dirty="0">
              <a:solidFill>
                <a:srgbClr val="333333"/>
              </a:solidFill>
              <a:effectLst/>
              <a:latin typeface="FreightSansPro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5999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1610" y="440232"/>
            <a:ext cx="8583930" cy="3945943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" algn="ctr">
              <a:spcBef>
                <a:spcPts val="61"/>
              </a:spcBef>
            </a:pPr>
            <a:r>
              <a:rPr sz="2800" b="1" dirty="0">
                <a:latin typeface="Calibri"/>
                <a:cs typeface="Calibri"/>
              </a:rPr>
              <a:t>AVVIO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DELLA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-6" dirty="0">
                <a:latin typeface="Calibri"/>
                <a:cs typeface="Calibri"/>
              </a:rPr>
              <a:t>GRAMMATICA</a:t>
            </a:r>
            <a:r>
              <a:rPr sz="2800" b="1" spc="-16" dirty="0">
                <a:latin typeface="Calibri"/>
                <a:cs typeface="Calibri"/>
              </a:rPr>
              <a:t> </a:t>
            </a:r>
            <a:r>
              <a:rPr sz="2800" b="1" spc="-6" dirty="0">
                <a:latin typeface="Calibri"/>
                <a:cs typeface="Calibri"/>
              </a:rPr>
              <a:t>VALENZIALE</a:t>
            </a:r>
            <a:endParaRPr lang="it-IT" sz="2800" b="1" spc="-6" dirty="0">
              <a:latin typeface="Calibri"/>
              <a:cs typeface="Calibri"/>
            </a:endParaRPr>
          </a:p>
          <a:p>
            <a:pPr marL="814" algn="ctr">
              <a:spcBef>
                <a:spcPts val="61"/>
              </a:spcBef>
            </a:pPr>
            <a:endParaRPr lang="it-IT" sz="1600" b="1" spc="-6" dirty="0">
              <a:latin typeface="Calibri"/>
              <a:cs typeface="Calibri"/>
            </a:endParaRPr>
          </a:p>
          <a:p>
            <a:pPr marL="814" algn="ctr">
              <a:spcBef>
                <a:spcPts val="61"/>
              </a:spcBef>
            </a:pPr>
            <a:r>
              <a:rPr lang="it-IT" sz="1600" dirty="0">
                <a:latin typeface="Calibri"/>
                <a:cs typeface="Calibri"/>
              </a:rPr>
              <a:t>Percorso che,</a:t>
            </a:r>
            <a:r>
              <a:rPr sz="1600" dirty="0">
                <a:latin typeface="Calibri"/>
                <a:cs typeface="Calibri"/>
              </a:rPr>
              <a:t>con</a:t>
            </a:r>
            <a:r>
              <a:rPr sz="1600" spc="-22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le</a:t>
            </a:r>
            <a:r>
              <a:rPr sz="1600" spc="-19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opportune</a:t>
            </a:r>
            <a:r>
              <a:rPr sz="1600" spc="-19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modifiche,</a:t>
            </a:r>
            <a:r>
              <a:rPr sz="1600" spc="-19" dirty="0">
                <a:latin typeface="Calibri"/>
                <a:cs typeface="Calibri"/>
              </a:rPr>
              <a:t> </a:t>
            </a:r>
            <a:r>
              <a:rPr lang="it-IT" sz="1600" spc="-19" dirty="0">
                <a:latin typeface="Calibri"/>
                <a:cs typeface="Calibri"/>
              </a:rPr>
              <a:t>si può </a:t>
            </a:r>
            <a:r>
              <a:rPr sz="1600" spc="-6" dirty="0" err="1">
                <a:latin typeface="Calibri"/>
                <a:cs typeface="Calibri"/>
              </a:rPr>
              <a:t>adattare</a:t>
            </a:r>
            <a:r>
              <a:rPr sz="1600" spc="-19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19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tutte</a:t>
            </a:r>
            <a:r>
              <a:rPr sz="1600" spc="-19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le</a:t>
            </a:r>
            <a:r>
              <a:rPr sz="1600" spc="-13" dirty="0">
                <a:latin typeface="Calibri"/>
                <a:cs typeface="Calibri"/>
              </a:rPr>
              <a:t> </a:t>
            </a:r>
            <a:r>
              <a:rPr sz="1600" spc="-6" dirty="0" err="1">
                <a:latin typeface="Calibri"/>
                <a:cs typeface="Calibri"/>
              </a:rPr>
              <a:t>classi</a:t>
            </a:r>
            <a:r>
              <a:rPr lang="it-IT" sz="1600" spc="-6" dirty="0">
                <a:latin typeface="Calibri"/>
                <a:cs typeface="Calibri"/>
              </a:rPr>
              <a:t> (</a:t>
            </a:r>
            <a:r>
              <a:rPr lang="it-IT" sz="1600" b="1" spc="-6" dirty="0">
                <a:latin typeface="Calibri"/>
                <a:cs typeface="Calibri"/>
              </a:rPr>
              <a:t>www.cruscascuola.it/contenuti/materiali-</a:t>
            </a:r>
            <a:r>
              <a:rPr lang="it-IT" sz="1600" b="1" spc="-6" dirty="0" err="1">
                <a:latin typeface="Calibri"/>
                <a:cs typeface="Calibri"/>
              </a:rPr>
              <a:t>attivita</a:t>
            </a:r>
            <a:r>
              <a:rPr lang="it-IT" sz="1600" b="1" spc="-6" dirty="0">
                <a:latin typeface="Calibri"/>
                <a:cs typeface="Calibri"/>
              </a:rPr>
              <a:t>/582)</a:t>
            </a:r>
            <a:endParaRPr sz="1600" b="1" dirty="0">
              <a:latin typeface="Calibri"/>
              <a:cs typeface="Calibri"/>
            </a:endParaRPr>
          </a:p>
          <a:p>
            <a:pPr>
              <a:spcBef>
                <a:spcPts val="965"/>
              </a:spcBef>
            </a:pPr>
            <a:endParaRPr sz="900" dirty="0">
              <a:latin typeface="Calibri"/>
              <a:cs typeface="Calibri"/>
            </a:endParaRPr>
          </a:p>
          <a:p>
            <a:pPr marL="8145"/>
            <a:r>
              <a:rPr sz="900" b="1" dirty="0">
                <a:latin typeface="Calibri"/>
                <a:cs typeface="Calibri"/>
              </a:rPr>
              <a:t>FASE </a:t>
            </a:r>
            <a:r>
              <a:rPr sz="900" b="1" spc="-32" dirty="0">
                <a:latin typeface="Calibri"/>
                <a:cs typeface="Calibri"/>
              </a:rPr>
              <a:t>1</a:t>
            </a:r>
            <a:endParaRPr sz="900" dirty="0">
              <a:latin typeface="Calibri"/>
              <a:cs typeface="Calibri"/>
            </a:endParaRPr>
          </a:p>
          <a:p>
            <a:pPr marL="8145">
              <a:spcBef>
                <a:spcPts val="603"/>
              </a:spcBef>
            </a:pPr>
            <a:r>
              <a:rPr sz="900" dirty="0">
                <a:latin typeface="Calibri"/>
                <a:cs typeface="Calibri"/>
              </a:rPr>
              <a:t>LA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CLASSE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VIENE</a:t>
            </a:r>
            <a:r>
              <a:rPr sz="900" spc="-16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DIVISA</a:t>
            </a:r>
            <a:r>
              <a:rPr sz="900" spc="-6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IN</a:t>
            </a:r>
            <a:r>
              <a:rPr sz="900" spc="-16" dirty="0">
                <a:latin typeface="Calibri"/>
                <a:cs typeface="Calibri"/>
              </a:rPr>
              <a:t> </a:t>
            </a:r>
            <a:r>
              <a:rPr sz="900" spc="-6" dirty="0">
                <a:latin typeface="Calibri"/>
                <a:cs typeface="Calibri"/>
              </a:rPr>
              <a:t>GRUPPI.</a:t>
            </a:r>
            <a:endParaRPr sz="900" dirty="0">
              <a:latin typeface="Calibri"/>
              <a:cs typeface="Calibri"/>
            </a:endParaRPr>
          </a:p>
          <a:p>
            <a:pPr marL="8145" marR="351028">
              <a:lnSpc>
                <a:spcPct val="110000"/>
              </a:lnSpc>
              <a:spcBef>
                <a:spcPts val="516"/>
              </a:spcBef>
            </a:pPr>
            <a:r>
              <a:rPr sz="900" dirty="0">
                <a:latin typeface="Calibri"/>
                <a:cs typeface="Calibri"/>
              </a:rPr>
              <a:t>OGNI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GRUPPO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,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16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TURNO,</a:t>
            </a:r>
            <a:r>
              <a:rPr sz="900" spc="-16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SI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ALLONTANA</a:t>
            </a:r>
            <a:r>
              <a:rPr sz="900" spc="-19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DALLA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CLASSE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VIENE</a:t>
            </a:r>
            <a:r>
              <a:rPr sz="900" spc="-6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INVITATO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IDEARE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UNA</a:t>
            </a:r>
            <a:r>
              <a:rPr sz="900" spc="-19" dirty="0">
                <a:latin typeface="Calibri"/>
                <a:cs typeface="Calibri"/>
              </a:rPr>
              <a:t> </a:t>
            </a:r>
            <a:r>
              <a:rPr sz="900" spc="-6" dirty="0">
                <a:latin typeface="Calibri"/>
                <a:cs typeface="Calibri"/>
              </a:rPr>
              <a:t>PICCOLISSIMA </a:t>
            </a:r>
            <a:r>
              <a:rPr sz="900" dirty="0">
                <a:latin typeface="Calibri"/>
                <a:cs typeface="Calibri"/>
              </a:rPr>
              <a:t>SCENETTA</a:t>
            </a:r>
            <a:r>
              <a:rPr sz="900" spc="-13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(</a:t>
            </a:r>
            <a:r>
              <a:rPr sz="900" spc="-13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UNA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SCENETTA</a:t>
            </a:r>
            <a:r>
              <a:rPr sz="900" spc="-13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ESSENZIALE</a:t>
            </a:r>
            <a:r>
              <a:rPr sz="900" spc="-13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DOVE</a:t>
            </a:r>
            <a:r>
              <a:rPr sz="900" spc="-16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SUCCEDE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QUALCOSA/</a:t>
            </a:r>
            <a:r>
              <a:rPr sz="900" spc="-6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SOLO</a:t>
            </a:r>
            <a:r>
              <a:rPr sz="900" spc="-16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UNA</a:t>
            </a:r>
            <a:r>
              <a:rPr sz="900" spc="-19" dirty="0">
                <a:latin typeface="Calibri"/>
                <a:cs typeface="Calibri"/>
              </a:rPr>
              <a:t> </a:t>
            </a:r>
            <a:r>
              <a:rPr sz="900" spc="-6" dirty="0">
                <a:latin typeface="Calibri"/>
                <a:cs typeface="Calibri"/>
              </a:rPr>
              <a:t>COSA)</a:t>
            </a:r>
            <a:endParaRPr sz="900" dirty="0">
              <a:latin typeface="Calibri"/>
              <a:cs typeface="Calibri"/>
            </a:endParaRPr>
          </a:p>
          <a:p>
            <a:pPr marL="8145" marR="1985632">
              <a:lnSpc>
                <a:spcPct val="170000"/>
              </a:lnSpc>
            </a:pPr>
            <a:r>
              <a:rPr sz="900" dirty="0">
                <a:latin typeface="Calibri"/>
                <a:cs typeface="Calibri"/>
              </a:rPr>
              <a:t>IL</a:t>
            </a:r>
            <a:r>
              <a:rPr sz="900" spc="6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GRUPPO </a:t>
            </a:r>
            <a:r>
              <a:rPr sz="900" spc="-6" dirty="0">
                <a:latin typeface="Calibri"/>
                <a:cs typeface="Calibri"/>
              </a:rPr>
              <a:t>MIMA/DRAMMATIZZZA</a:t>
            </a:r>
            <a:r>
              <a:rPr sz="900" spc="3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IN</a:t>
            </a:r>
            <a:r>
              <a:rPr sz="900" spc="3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CLASSE</a:t>
            </a:r>
            <a:r>
              <a:rPr sz="900" spc="-3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LA</a:t>
            </a:r>
            <a:r>
              <a:rPr sz="900" spc="6" dirty="0">
                <a:latin typeface="Calibri"/>
                <a:cs typeface="Calibri"/>
              </a:rPr>
              <a:t> </a:t>
            </a:r>
            <a:r>
              <a:rPr sz="900" spc="-6" dirty="0">
                <a:latin typeface="Calibri"/>
                <a:cs typeface="Calibri"/>
              </a:rPr>
              <a:t>SCENETTA </a:t>
            </a:r>
            <a:r>
              <a:rPr lang="it-IT" sz="900" spc="-6" dirty="0">
                <a:latin typeface="Calibri"/>
                <a:cs typeface="Calibri"/>
              </a:rPr>
              <a:t>.</a:t>
            </a:r>
            <a:r>
              <a:rPr sz="900" dirty="0">
                <a:latin typeface="Calibri"/>
                <a:cs typeface="Calibri"/>
              </a:rPr>
              <a:t>LA</a:t>
            </a:r>
            <a:r>
              <a:rPr sz="900" spc="-13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CLASSE</a:t>
            </a:r>
            <a:r>
              <a:rPr sz="900" spc="-13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FORMULA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6" dirty="0">
                <a:latin typeface="Calibri"/>
                <a:cs typeface="Calibri"/>
              </a:rPr>
              <a:t>IPOTESI</a:t>
            </a:r>
            <a:endParaRPr sz="900" dirty="0">
              <a:latin typeface="Calibri"/>
              <a:cs typeface="Calibri"/>
            </a:endParaRPr>
          </a:p>
          <a:p>
            <a:pPr marL="8145">
              <a:spcBef>
                <a:spcPts val="600"/>
              </a:spcBef>
            </a:pPr>
            <a:r>
              <a:rPr sz="900" dirty="0">
                <a:latin typeface="Calibri"/>
                <a:cs typeface="Calibri"/>
              </a:rPr>
              <a:t>L’INSEGNANTE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TRASCRIVE</a:t>
            </a:r>
            <a:r>
              <a:rPr sz="900" spc="-16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LE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IPOTESI</a:t>
            </a:r>
            <a:r>
              <a:rPr sz="900" spc="-13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SU</a:t>
            </a:r>
            <a:r>
              <a:rPr sz="900" spc="-19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UN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6" dirty="0">
                <a:latin typeface="Calibri"/>
                <a:cs typeface="Calibri"/>
              </a:rPr>
              <a:t>CARTELLONE</a:t>
            </a:r>
            <a:endParaRPr sz="900" dirty="0">
              <a:latin typeface="Calibri"/>
              <a:cs typeface="Calibri"/>
            </a:endParaRPr>
          </a:p>
          <a:p>
            <a:pPr marL="8145">
              <a:spcBef>
                <a:spcPts val="596"/>
              </a:spcBef>
            </a:pPr>
            <a:r>
              <a:rPr sz="900" dirty="0">
                <a:latin typeface="Calibri"/>
                <a:cs typeface="Calibri"/>
              </a:rPr>
              <a:t>AL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TERMINE</a:t>
            </a:r>
            <a:r>
              <a:rPr sz="900" spc="-13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DI</a:t>
            </a:r>
            <a:r>
              <a:rPr sz="900" spc="-6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QUESTA</a:t>
            </a:r>
            <a:r>
              <a:rPr sz="900" spc="-6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ATTIVITA’</a:t>
            </a:r>
            <a:r>
              <a:rPr sz="900" spc="-6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BAMBINI</a:t>
            </a:r>
            <a:r>
              <a:rPr sz="900" spc="-6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AVRANNO</a:t>
            </a:r>
            <a:r>
              <a:rPr sz="900" spc="-6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UN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REPERTORIO</a:t>
            </a:r>
            <a:r>
              <a:rPr sz="900" spc="-16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DI</a:t>
            </a:r>
            <a:r>
              <a:rPr sz="900" spc="-16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FRASI</a:t>
            </a:r>
            <a:r>
              <a:rPr sz="900" spc="-6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SU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CUI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SI</a:t>
            </a:r>
            <a:r>
              <a:rPr sz="900" spc="-6" dirty="0">
                <a:latin typeface="Calibri"/>
                <a:cs typeface="Calibri"/>
              </a:rPr>
              <a:t> CONFRONTERANNO</a:t>
            </a:r>
            <a:endParaRPr sz="900" dirty="0">
              <a:latin typeface="Calibri"/>
              <a:cs typeface="Calibri"/>
            </a:endParaRPr>
          </a:p>
          <a:p>
            <a:pPr>
              <a:spcBef>
                <a:spcPts val="122"/>
              </a:spcBef>
            </a:pPr>
            <a:endParaRPr sz="900" dirty="0">
              <a:latin typeface="Calibri"/>
              <a:cs typeface="Calibri"/>
            </a:endParaRPr>
          </a:p>
          <a:p>
            <a:pPr marL="8145"/>
            <a:r>
              <a:rPr sz="900" b="1" dirty="0">
                <a:latin typeface="Calibri"/>
                <a:cs typeface="Calibri"/>
              </a:rPr>
              <a:t>FASE</a:t>
            </a:r>
            <a:r>
              <a:rPr sz="900" b="1" spc="-6" dirty="0">
                <a:latin typeface="Calibri"/>
                <a:cs typeface="Calibri"/>
              </a:rPr>
              <a:t> </a:t>
            </a:r>
            <a:r>
              <a:rPr sz="900" b="1" spc="-32" dirty="0">
                <a:latin typeface="Calibri"/>
                <a:cs typeface="Calibri"/>
              </a:rPr>
              <a:t>2</a:t>
            </a:r>
            <a:endParaRPr sz="900" dirty="0">
              <a:latin typeface="Calibri"/>
              <a:cs typeface="Calibri"/>
            </a:endParaRPr>
          </a:p>
          <a:p>
            <a:pPr marL="8145">
              <a:spcBef>
                <a:spcPts val="593"/>
              </a:spcBef>
            </a:pPr>
            <a:r>
              <a:rPr sz="900" dirty="0">
                <a:latin typeface="Calibri"/>
                <a:cs typeface="Calibri"/>
              </a:rPr>
              <a:t>L’INSEGNANTE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RIPORTA</a:t>
            </a:r>
            <a:r>
              <a:rPr sz="900" spc="-6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LE</a:t>
            </a:r>
            <a:r>
              <a:rPr sz="900" spc="-13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FRASI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IN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UNA</a:t>
            </a:r>
            <a:r>
              <a:rPr sz="900" spc="-6" dirty="0">
                <a:latin typeface="Calibri"/>
                <a:cs typeface="Calibri"/>
              </a:rPr>
              <a:t> TABELLA.</a:t>
            </a:r>
            <a:endParaRPr sz="900" dirty="0">
              <a:latin typeface="Calibri"/>
              <a:cs typeface="Calibri"/>
            </a:endParaRPr>
          </a:p>
          <a:p>
            <a:pPr marL="8145" marR="3258">
              <a:lnSpc>
                <a:spcPct val="109100"/>
              </a:lnSpc>
              <a:spcBef>
                <a:spcPts val="523"/>
              </a:spcBef>
            </a:pPr>
            <a:r>
              <a:rPr sz="900" dirty="0">
                <a:latin typeface="Calibri"/>
                <a:cs typeface="Calibri"/>
              </a:rPr>
              <a:t>I</a:t>
            </a:r>
            <a:r>
              <a:rPr sz="900" spc="-13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BAMBINI</a:t>
            </a:r>
            <a:r>
              <a:rPr sz="900" spc="-19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DEVONO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INDICARE</a:t>
            </a:r>
            <a:r>
              <a:rPr sz="900" spc="-13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SE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FUNZIONANO</a:t>
            </a:r>
            <a:r>
              <a:rPr sz="900" spc="-16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COMPLETAMENTE</a:t>
            </a:r>
            <a:r>
              <a:rPr sz="900" spc="-13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NO,</a:t>
            </a:r>
            <a:r>
              <a:rPr sz="900" spc="-16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USANDO</a:t>
            </a:r>
            <a:r>
              <a:rPr sz="900" spc="138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COME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SIMBOLO</a:t>
            </a:r>
            <a:r>
              <a:rPr sz="900" spc="-13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IL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6" dirty="0">
                <a:latin typeface="Calibri"/>
                <a:cs typeface="Calibri"/>
              </a:rPr>
              <a:t>SEMAFORO</a:t>
            </a:r>
            <a:r>
              <a:rPr sz="900" spc="321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(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ROSSO=</a:t>
            </a:r>
            <a:r>
              <a:rPr sz="900" spc="-13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NON</a:t>
            </a:r>
            <a:r>
              <a:rPr sz="900" spc="-16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FUNZIONA</a:t>
            </a:r>
            <a:r>
              <a:rPr sz="900" spc="-16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;</a:t>
            </a:r>
            <a:r>
              <a:rPr sz="900" spc="141" dirty="0">
                <a:latin typeface="Calibri"/>
                <a:cs typeface="Calibri"/>
              </a:rPr>
              <a:t> </a:t>
            </a:r>
            <a:r>
              <a:rPr lang="it-IT" sz="900" dirty="0">
                <a:latin typeface="Calibri"/>
                <a:cs typeface="Calibri"/>
              </a:rPr>
              <a:t>GIALLO=</a:t>
            </a:r>
            <a:r>
              <a:rPr sz="900" dirty="0">
                <a:latin typeface="Calibri"/>
                <a:cs typeface="Calibri"/>
              </a:rPr>
              <a:t>DUBBIO;</a:t>
            </a:r>
            <a:r>
              <a:rPr sz="900" spc="144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VERDE</a:t>
            </a:r>
            <a:r>
              <a:rPr sz="900" spc="-6" dirty="0">
                <a:latin typeface="Calibri"/>
                <a:cs typeface="Calibri"/>
              </a:rPr>
              <a:t> =FUNZIONA).</a:t>
            </a:r>
            <a:endParaRPr sz="900" dirty="0">
              <a:latin typeface="Calibri"/>
              <a:cs typeface="Calibri"/>
            </a:endParaRPr>
          </a:p>
          <a:p>
            <a:pPr marL="8145">
              <a:spcBef>
                <a:spcPts val="600"/>
              </a:spcBef>
            </a:pPr>
            <a:r>
              <a:rPr sz="900" dirty="0">
                <a:latin typeface="Calibri"/>
                <a:cs typeface="Calibri"/>
              </a:rPr>
              <a:t>LE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FRASI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CHE</a:t>
            </a:r>
            <a:r>
              <a:rPr sz="900" spc="-16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FUNZIONANO</a:t>
            </a:r>
            <a:r>
              <a:rPr sz="900" spc="-6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VENONO</a:t>
            </a:r>
            <a:r>
              <a:rPr sz="900" spc="-13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TRASCRITTE</a:t>
            </a:r>
            <a:r>
              <a:rPr sz="900" spc="-6" dirty="0">
                <a:latin typeface="Calibri"/>
                <a:cs typeface="Calibri"/>
              </a:rPr>
              <a:t> ALL’INTERNO</a:t>
            </a:r>
            <a:r>
              <a:rPr sz="900" spc="-16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DI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UNO</a:t>
            </a:r>
            <a:r>
              <a:rPr sz="900" spc="-6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SCHEMA</a:t>
            </a:r>
            <a:r>
              <a:rPr sz="900" spc="-6" dirty="0">
                <a:latin typeface="Calibri"/>
                <a:cs typeface="Calibri"/>
              </a:rPr>
              <a:t> PREDISPOSTO</a:t>
            </a:r>
            <a:endParaRPr sz="900" dirty="0">
              <a:latin typeface="Calibri"/>
              <a:cs typeface="Calibri"/>
            </a:endParaRPr>
          </a:p>
          <a:p>
            <a:pPr marL="8145">
              <a:spcBef>
                <a:spcPts val="87"/>
              </a:spcBef>
            </a:pPr>
            <a:r>
              <a:rPr sz="900" spc="-6" dirty="0">
                <a:latin typeface="Calibri"/>
                <a:cs typeface="Calibri"/>
              </a:rPr>
              <a:t>DALL’INSEGNANTE</a:t>
            </a:r>
            <a:endParaRPr sz="900" dirty="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382909"/>
              </p:ext>
            </p:extLst>
          </p:nvPr>
        </p:nvGraphicFramePr>
        <p:xfrm>
          <a:off x="2137410" y="4663440"/>
          <a:ext cx="6499514" cy="19052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55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3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1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48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FRASI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IPOSTIZZATE</a:t>
                      </a:r>
                      <a:r>
                        <a:rPr sz="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DALLA</a:t>
                      </a:r>
                      <a:r>
                        <a:rPr sz="7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CLASSE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28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IL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VASO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latin typeface="Calibri"/>
                          <a:cs typeface="Calibri"/>
                        </a:rPr>
                        <a:t>CADE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28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8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MAESTRA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SCRIVE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28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8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MARTA</a:t>
                      </a:r>
                      <a:r>
                        <a:rPr sz="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SCRIVE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UNA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POESIA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28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6866565" y="4663440"/>
            <a:ext cx="301361" cy="350638"/>
            <a:chOff x="4885054" y="7750428"/>
            <a:chExt cx="469900" cy="546735"/>
          </a:xfrm>
        </p:grpSpPr>
        <p:sp>
          <p:nvSpPr>
            <p:cNvPr id="5" name="object 5"/>
            <p:cNvSpPr/>
            <p:nvPr/>
          </p:nvSpPr>
          <p:spPr>
            <a:xfrm>
              <a:off x="4891404" y="7756778"/>
              <a:ext cx="457200" cy="534035"/>
            </a:xfrm>
            <a:custGeom>
              <a:avLst/>
              <a:gdLst/>
              <a:ahLst/>
              <a:cxnLst/>
              <a:rect l="l" t="t" r="r" b="b"/>
              <a:pathLst>
                <a:path w="457200" h="534034">
                  <a:moveTo>
                    <a:pt x="228600" y="0"/>
                  </a:moveTo>
                  <a:lnTo>
                    <a:pt x="182533" y="5428"/>
                  </a:lnTo>
                  <a:lnTo>
                    <a:pt x="139624" y="20996"/>
                  </a:lnTo>
                  <a:lnTo>
                    <a:pt x="100793" y="45628"/>
                  </a:lnTo>
                  <a:lnTo>
                    <a:pt x="66960" y="78247"/>
                  </a:lnTo>
                  <a:lnTo>
                    <a:pt x="39045" y="117778"/>
                  </a:lnTo>
                  <a:lnTo>
                    <a:pt x="17966" y="163145"/>
                  </a:lnTo>
                  <a:lnTo>
                    <a:pt x="4644" y="213271"/>
                  </a:lnTo>
                  <a:lnTo>
                    <a:pt x="0" y="267080"/>
                  </a:lnTo>
                  <a:lnTo>
                    <a:pt x="4644" y="320885"/>
                  </a:lnTo>
                  <a:lnTo>
                    <a:pt x="17966" y="370996"/>
                  </a:lnTo>
                  <a:lnTo>
                    <a:pt x="39045" y="416342"/>
                  </a:lnTo>
                  <a:lnTo>
                    <a:pt x="66960" y="455850"/>
                  </a:lnTo>
                  <a:lnTo>
                    <a:pt x="100793" y="488446"/>
                  </a:lnTo>
                  <a:lnTo>
                    <a:pt x="139624" y="513058"/>
                  </a:lnTo>
                  <a:lnTo>
                    <a:pt x="182533" y="528611"/>
                  </a:lnTo>
                  <a:lnTo>
                    <a:pt x="228600" y="534034"/>
                  </a:lnTo>
                  <a:lnTo>
                    <a:pt x="274666" y="528611"/>
                  </a:lnTo>
                  <a:lnTo>
                    <a:pt x="317575" y="513058"/>
                  </a:lnTo>
                  <a:lnTo>
                    <a:pt x="356406" y="488446"/>
                  </a:lnTo>
                  <a:lnTo>
                    <a:pt x="390239" y="455850"/>
                  </a:lnTo>
                  <a:lnTo>
                    <a:pt x="418154" y="416342"/>
                  </a:lnTo>
                  <a:lnTo>
                    <a:pt x="439233" y="370996"/>
                  </a:lnTo>
                  <a:lnTo>
                    <a:pt x="452555" y="320885"/>
                  </a:lnTo>
                  <a:lnTo>
                    <a:pt x="457200" y="267080"/>
                  </a:lnTo>
                  <a:lnTo>
                    <a:pt x="452555" y="213271"/>
                  </a:lnTo>
                  <a:lnTo>
                    <a:pt x="439233" y="163145"/>
                  </a:lnTo>
                  <a:lnTo>
                    <a:pt x="418154" y="117778"/>
                  </a:lnTo>
                  <a:lnTo>
                    <a:pt x="390239" y="78247"/>
                  </a:lnTo>
                  <a:lnTo>
                    <a:pt x="356406" y="45628"/>
                  </a:lnTo>
                  <a:lnTo>
                    <a:pt x="317575" y="20996"/>
                  </a:lnTo>
                  <a:lnTo>
                    <a:pt x="274666" y="5428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6" name="object 6"/>
            <p:cNvSpPr/>
            <p:nvPr/>
          </p:nvSpPr>
          <p:spPr>
            <a:xfrm>
              <a:off x="4891404" y="7756778"/>
              <a:ext cx="457200" cy="534035"/>
            </a:xfrm>
            <a:custGeom>
              <a:avLst/>
              <a:gdLst/>
              <a:ahLst/>
              <a:cxnLst/>
              <a:rect l="l" t="t" r="r" b="b"/>
              <a:pathLst>
                <a:path w="457200" h="534034">
                  <a:moveTo>
                    <a:pt x="0" y="267080"/>
                  </a:moveTo>
                  <a:lnTo>
                    <a:pt x="4644" y="213271"/>
                  </a:lnTo>
                  <a:lnTo>
                    <a:pt x="17966" y="163145"/>
                  </a:lnTo>
                  <a:lnTo>
                    <a:pt x="39045" y="117778"/>
                  </a:lnTo>
                  <a:lnTo>
                    <a:pt x="66960" y="78247"/>
                  </a:lnTo>
                  <a:lnTo>
                    <a:pt x="100793" y="45628"/>
                  </a:lnTo>
                  <a:lnTo>
                    <a:pt x="139624" y="20996"/>
                  </a:lnTo>
                  <a:lnTo>
                    <a:pt x="182533" y="5428"/>
                  </a:lnTo>
                  <a:lnTo>
                    <a:pt x="228600" y="0"/>
                  </a:lnTo>
                  <a:lnTo>
                    <a:pt x="274666" y="5428"/>
                  </a:lnTo>
                  <a:lnTo>
                    <a:pt x="317575" y="20996"/>
                  </a:lnTo>
                  <a:lnTo>
                    <a:pt x="356406" y="45628"/>
                  </a:lnTo>
                  <a:lnTo>
                    <a:pt x="390239" y="78247"/>
                  </a:lnTo>
                  <a:lnTo>
                    <a:pt x="418154" y="117778"/>
                  </a:lnTo>
                  <a:lnTo>
                    <a:pt x="439233" y="163145"/>
                  </a:lnTo>
                  <a:lnTo>
                    <a:pt x="452555" y="213271"/>
                  </a:lnTo>
                  <a:lnTo>
                    <a:pt x="457200" y="267080"/>
                  </a:lnTo>
                  <a:lnTo>
                    <a:pt x="452555" y="320885"/>
                  </a:lnTo>
                  <a:lnTo>
                    <a:pt x="439233" y="370996"/>
                  </a:lnTo>
                  <a:lnTo>
                    <a:pt x="418154" y="416342"/>
                  </a:lnTo>
                  <a:lnTo>
                    <a:pt x="390239" y="455850"/>
                  </a:lnTo>
                  <a:lnTo>
                    <a:pt x="356406" y="488446"/>
                  </a:lnTo>
                  <a:lnTo>
                    <a:pt x="317575" y="513058"/>
                  </a:lnTo>
                  <a:lnTo>
                    <a:pt x="274666" y="528611"/>
                  </a:lnTo>
                  <a:lnTo>
                    <a:pt x="228600" y="534034"/>
                  </a:lnTo>
                  <a:lnTo>
                    <a:pt x="182533" y="528611"/>
                  </a:lnTo>
                  <a:lnTo>
                    <a:pt x="139624" y="513058"/>
                  </a:lnTo>
                  <a:lnTo>
                    <a:pt x="100793" y="488446"/>
                  </a:lnTo>
                  <a:lnTo>
                    <a:pt x="66960" y="455850"/>
                  </a:lnTo>
                  <a:lnTo>
                    <a:pt x="39045" y="416342"/>
                  </a:lnTo>
                  <a:lnTo>
                    <a:pt x="17966" y="370996"/>
                  </a:lnTo>
                  <a:lnTo>
                    <a:pt x="4644" y="320885"/>
                  </a:lnTo>
                  <a:lnTo>
                    <a:pt x="0" y="26708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498106" y="4659367"/>
            <a:ext cx="301361" cy="350638"/>
            <a:chOff x="5483859" y="7742808"/>
            <a:chExt cx="469900" cy="546735"/>
          </a:xfrm>
        </p:grpSpPr>
        <p:sp>
          <p:nvSpPr>
            <p:cNvPr id="8" name="object 8"/>
            <p:cNvSpPr/>
            <p:nvPr/>
          </p:nvSpPr>
          <p:spPr>
            <a:xfrm>
              <a:off x="5490209" y="7749158"/>
              <a:ext cx="457200" cy="534035"/>
            </a:xfrm>
            <a:custGeom>
              <a:avLst/>
              <a:gdLst/>
              <a:ahLst/>
              <a:cxnLst/>
              <a:rect l="l" t="t" r="r" b="b"/>
              <a:pathLst>
                <a:path w="457200" h="534034">
                  <a:moveTo>
                    <a:pt x="228600" y="0"/>
                  </a:moveTo>
                  <a:lnTo>
                    <a:pt x="182533" y="5428"/>
                  </a:lnTo>
                  <a:lnTo>
                    <a:pt x="139624" y="20996"/>
                  </a:lnTo>
                  <a:lnTo>
                    <a:pt x="100793" y="45628"/>
                  </a:lnTo>
                  <a:lnTo>
                    <a:pt x="66960" y="78247"/>
                  </a:lnTo>
                  <a:lnTo>
                    <a:pt x="39045" y="117778"/>
                  </a:lnTo>
                  <a:lnTo>
                    <a:pt x="17966" y="163145"/>
                  </a:lnTo>
                  <a:lnTo>
                    <a:pt x="4644" y="213271"/>
                  </a:lnTo>
                  <a:lnTo>
                    <a:pt x="0" y="267081"/>
                  </a:lnTo>
                  <a:lnTo>
                    <a:pt x="4644" y="320885"/>
                  </a:lnTo>
                  <a:lnTo>
                    <a:pt x="17966" y="370996"/>
                  </a:lnTo>
                  <a:lnTo>
                    <a:pt x="39045" y="416342"/>
                  </a:lnTo>
                  <a:lnTo>
                    <a:pt x="66960" y="455850"/>
                  </a:lnTo>
                  <a:lnTo>
                    <a:pt x="100793" y="488446"/>
                  </a:lnTo>
                  <a:lnTo>
                    <a:pt x="139624" y="513058"/>
                  </a:lnTo>
                  <a:lnTo>
                    <a:pt x="182533" y="528611"/>
                  </a:lnTo>
                  <a:lnTo>
                    <a:pt x="228600" y="534035"/>
                  </a:lnTo>
                  <a:lnTo>
                    <a:pt x="274666" y="528611"/>
                  </a:lnTo>
                  <a:lnTo>
                    <a:pt x="317575" y="513058"/>
                  </a:lnTo>
                  <a:lnTo>
                    <a:pt x="356406" y="488446"/>
                  </a:lnTo>
                  <a:lnTo>
                    <a:pt x="390239" y="455850"/>
                  </a:lnTo>
                  <a:lnTo>
                    <a:pt x="418154" y="416342"/>
                  </a:lnTo>
                  <a:lnTo>
                    <a:pt x="439233" y="370996"/>
                  </a:lnTo>
                  <a:lnTo>
                    <a:pt x="452555" y="320885"/>
                  </a:lnTo>
                  <a:lnTo>
                    <a:pt x="457200" y="267081"/>
                  </a:lnTo>
                  <a:lnTo>
                    <a:pt x="452555" y="213271"/>
                  </a:lnTo>
                  <a:lnTo>
                    <a:pt x="439233" y="163145"/>
                  </a:lnTo>
                  <a:lnTo>
                    <a:pt x="418154" y="117778"/>
                  </a:lnTo>
                  <a:lnTo>
                    <a:pt x="390239" y="78247"/>
                  </a:lnTo>
                  <a:lnTo>
                    <a:pt x="356406" y="45628"/>
                  </a:lnTo>
                  <a:lnTo>
                    <a:pt x="317575" y="20996"/>
                  </a:lnTo>
                  <a:lnTo>
                    <a:pt x="274666" y="5428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9" name="object 9"/>
            <p:cNvSpPr/>
            <p:nvPr/>
          </p:nvSpPr>
          <p:spPr>
            <a:xfrm>
              <a:off x="5490209" y="7749158"/>
              <a:ext cx="457200" cy="534035"/>
            </a:xfrm>
            <a:custGeom>
              <a:avLst/>
              <a:gdLst/>
              <a:ahLst/>
              <a:cxnLst/>
              <a:rect l="l" t="t" r="r" b="b"/>
              <a:pathLst>
                <a:path w="457200" h="534034">
                  <a:moveTo>
                    <a:pt x="0" y="267081"/>
                  </a:moveTo>
                  <a:lnTo>
                    <a:pt x="4644" y="213271"/>
                  </a:lnTo>
                  <a:lnTo>
                    <a:pt x="17966" y="163145"/>
                  </a:lnTo>
                  <a:lnTo>
                    <a:pt x="39045" y="117778"/>
                  </a:lnTo>
                  <a:lnTo>
                    <a:pt x="66960" y="78247"/>
                  </a:lnTo>
                  <a:lnTo>
                    <a:pt x="100793" y="45628"/>
                  </a:lnTo>
                  <a:lnTo>
                    <a:pt x="139624" y="20996"/>
                  </a:lnTo>
                  <a:lnTo>
                    <a:pt x="182533" y="5428"/>
                  </a:lnTo>
                  <a:lnTo>
                    <a:pt x="228600" y="0"/>
                  </a:lnTo>
                  <a:lnTo>
                    <a:pt x="274666" y="5428"/>
                  </a:lnTo>
                  <a:lnTo>
                    <a:pt x="317575" y="20996"/>
                  </a:lnTo>
                  <a:lnTo>
                    <a:pt x="356406" y="45628"/>
                  </a:lnTo>
                  <a:lnTo>
                    <a:pt x="390239" y="78247"/>
                  </a:lnTo>
                  <a:lnTo>
                    <a:pt x="418154" y="117778"/>
                  </a:lnTo>
                  <a:lnTo>
                    <a:pt x="439233" y="163145"/>
                  </a:lnTo>
                  <a:lnTo>
                    <a:pt x="452555" y="213271"/>
                  </a:lnTo>
                  <a:lnTo>
                    <a:pt x="457200" y="267081"/>
                  </a:lnTo>
                  <a:lnTo>
                    <a:pt x="452555" y="320885"/>
                  </a:lnTo>
                  <a:lnTo>
                    <a:pt x="439233" y="370996"/>
                  </a:lnTo>
                  <a:lnTo>
                    <a:pt x="418154" y="416342"/>
                  </a:lnTo>
                  <a:lnTo>
                    <a:pt x="390239" y="455850"/>
                  </a:lnTo>
                  <a:lnTo>
                    <a:pt x="356406" y="488446"/>
                  </a:lnTo>
                  <a:lnTo>
                    <a:pt x="317575" y="513058"/>
                  </a:lnTo>
                  <a:lnTo>
                    <a:pt x="274666" y="528611"/>
                  </a:lnTo>
                  <a:lnTo>
                    <a:pt x="228600" y="534035"/>
                  </a:lnTo>
                  <a:lnTo>
                    <a:pt x="182533" y="528611"/>
                  </a:lnTo>
                  <a:lnTo>
                    <a:pt x="139624" y="513058"/>
                  </a:lnTo>
                  <a:lnTo>
                    <a:pt x="100793" y="488446"/>
                  </a:lnTo>
                  <a:lnTo>
                    <a:pt x="66960" y="455850"/>
                  </a:lnTo>
                  <a:lnTo>
                    <a:pt x="39045" y="416342"/>
                  </a:lnTo>
                  <a:lnTo>
                    <a:pt x="17966" y="370996"/>
                  </a:lnTo>
                  <a:lnTo>
                    <a:pt x="4644" y="320885"/>
                  </a:lnTo>
                  <a:lnTo>
                    <a:pt x="0" y="267081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8199723" y="4663439"/>
            <a:ext cx="301361" cy="350638"/>
            <a:chOff x="6113779" y="7766939"/>
            <a:chExt cx="469900" cy="546735"/>
          </a:xfrm>
        </p:grpSpPr>
        <p:sp>
          <p:nvSpPr>
            <p:cNvPr id="11" name="object 11"/>
            <p:cNvSpPr/>
            <p:nvPr/>
          </p:nvSpPr>
          <p:spPr>
            <a:xfrm>
              <a:off x="6120129" y="7773289"/>
              <a:ext cx="457200" cy="534035"/>
            </a:xfrm>
            <a:custGeom>
              <a:avLst/>
              <a:gdLst/>
              <a:ahLst/>
              <a:cxnLst/>
              <a:rect l="l" t="t" r="r" b="b"/>
              <a:pathLst>
                <a:path w="457200" h="534034">
                  <a:moveTo>
                    <a:pt x="228600" y="0"/>
                  </a:moveTo>
                  <a:lnTo>
                    <a:pt x="182533" y="5428"/>
                  </a:lnTo>
                  <a:lnTo>
                    <a:pt x="139624" y="20996"/>
                  </a:lnTo>
                  <a:lnTo>
                    <a:pt x="100793" y="45628"/>
                  </a:lnTo>
                  <a:lnTo>
                    <a:pt x="66960" y="78247"/>
                  </a:lnTo>
                  <a:lnTo>
                    <a:pt x="39045" y="117778"/>
                  </a:lnTo>
                  <a:lnTo>
                    <a:pt x="17966" y="163145"/>
                  </a:lnTo>
                  <a:lnTo>
                    <a:pt x="4644" y="213271"/>
                  </a:lnTo>
                  <a:lnTo>
                    <a:pt x="0" y="267081"/>
                  </a:lnTo>
                  <a:lnTo>
                    <a:pt x="4644" y="320885"/>
                  </a:lnTo>
                  <a:lnTo>
                    <a:pt x="17966" y="370996"/>
                  </a:lnTo>
                  <a:lnTo>
                    <a:pt x="39045" y="416342"/>
                  </a:lnTo>
                  <a:lnTo>
                    <a:pt x="66960" y="455850"/>
                  </a:lnTo>
                  <a:lnTo>
                    <a:pt x="100793" y="488446"/>
                  </a:lnTo>
                  <a:lnTo>
                    <a:pt x="139624" y="513058"/>
                  </a:lnTo>
                  <a:lnTo>
                    <a:pt x="182533" y="528611"/>
                  </a:lnTo>
                  <a:lnTo>
                    <a:pt x="228600" y="534035"/>
                  </a:lnTo>
                  <a:lnTo>
                    <a:pt x="274666" y="528611"/>
                  </a:lnTo>
                  <a:lnTo>
                    <a:pt x="317575" y="513058"/>
                  </a:lnTo>
                  <a:lnTo>
                    <a:pt x="356406" y="488446"/>
                  </a:lnTo>
                  <a:lnTo>
                    <a:pt x="390239" y="455850"/>
                  </a:lnTo>
                  <a:lnTo>
                    <a:pt x="418154" y="416342"/>
                  </a:lnTo>
                  <a:lnTo>
                    <a:pt x="439233" y="370996"/>
                  </a:lnTo>
                  <a:lnTo>
                    <a:pt x="452555" y="320885"/>
                  </a:lnTo>
                  <a:lnTo>
                    <a:pt x="457200" y="267081"/>
                  </a:lnTo>
                  <a:lnTo>
                    <a:pt x="452555" y="213271"/>
                  </a:lnTo>
                  <a:lnTo>
                    <a:pt x="439233" y="163145"/>
                  </a:lnTo>
                  <a:lnTo>
                    <a:pt x="418154" y="117778"/>
                  </a:lnTo>
                  <a:lnTo>
                    <a:pt x="390239" y="78247"/>
                  </a:lnTo>
                  <a:lnTo>
                    <a:pt x="356406" y="45628"/>
                  </a:lnTo>
                  <a:lnTo>
                    <a:pt x="317575" y="20996"/>
                  </a:lnTo>
                  <a:lnTo>
                    <a:pt x="274666" y="5428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6120129" y="7773289"/>
              <a:ext cx="457200" cy="534035"/>
            </a:xfrm>
            <a:custGeom>
              <a:avLst/>
              <a:gdLst/>
              <a:ahLst/>
              <a:cxnLst/>
              <a:rect l="l" t="t" r="r" b="b"/>
              <a:pathLst>
                <a:path w="457200" h="534034">
                  <a:moveTo>
                    <a:pt x="0" y="267081"/>
                  </a:moveTo>
                  <a:lnTo>
                    <a:pt x="4644" y="213271"/>
                  </a:lnTo>
                  <a:lnTo>
                    <a:pt x="17966" y="163145"/>
                  </a:lnTo>
                  <a:lnTo>
                    <a:pt x="39045" y="117778"/>
                  </a:lnTo>
                  <a:lnTo>
                    <a:pt x="66960" y="78247"/>
                  </a:lnTo>
                  <a:lnTo>
                    <a:pt x="100793" y="45628"/>
                  </a:lnTo>
                  <a:lnTo>
                    <a:pt x="139624" y="20996"/>
                  </a:lnTo>
                  <a:lnTo>
                    <a:pt x="182533" y="5428"/>
                  </a:lnTo>
                  <a:lnTo>
                    <a:pt x="228600" y="0"/>
                  </a:lnTo>
                  <a:lnTo>
                    <a:pt x="274666" y="5428"/>
                  </a:lnTo>
                  <a:lnTo>
                    <a:pt x="317575" y="20996"/>
                  </a:lnTo>
                  <a:lnTo>
                    <a:pt x="356406" y="45628"/>
                  </a:lnTo>
                  <a:lnTo>
                    <a:pt x="390239" y="78247"/>
                  </a:lnTo>
                  <a:lnTo>
                    <a:pt x="418154" y="117778"/>
                  </a:lnTo>
                  <a:lnTo>
                    <a:pt x="439233" y="163145"/>
                  </a:lnTo>
                  <a:lnTo>
                    <a:pt x="452555" y="213271"/>
                  </a:lnTo>
                  <a:lnTo>
                    <a:pt x="457200" y="267081"/>
                  </a:lnTo>
                  <a:lnTo>
                    <a:pt x="452555" y="320885"/>
                  </a:lnTo>
                  <a:lnTo>
                    <a:pt x="439233" y="370996"/>
                  </a:lnTo>
                  <a:lnTo>
                    <a:pt x="418154" y="416342"/>
                  </a:lnTo>
                  <a:lnTo>
                    <a:pt x="390239" y="455850"/>
                  </a:lnTo>
                  <a:lnTo>
                    <a:pt x="356406" y="488446"/>
                  </a:lnTo>
                  <a:lnTo>
                    <a:pt x="317575" y="513058"/>
                  </a:lnTo>
                  <a:lnTo>
                    <a:pt x="274666" y="528611"/>
                  </a:lnTo>
                  <a:lnTo>
                    <a:pt x="228600" y="534035"/>
                  </a:lnTo>
                  <a:lnTo>
                    <a:pt x="182533" y="528611"/>
                  </a:lnTo>
                  <a:lnTo>
                    <a:pt x="139624" y="513058"/>
                  </a:lnTo>
                  <a:lnTo>
                    <a:pt x="100793" y="488446"/>
                  </a:lnTo>
                  <a:lnTo>
                    <a:pt x="66960" y="455850"/>
                  </a:lnTo>
                  <a:lnTo>
                    <a:pt x="39045" y="416342"/>
                  </a:lnTo>
                  <a:lnTo>
                    <a:pt x="17966" y="370996"/>
                  </a:lnTo>
                  <a:lnTo>
                    <a:pt x="4644" y="320885"/>
                  </a:lnTo>
                  <a:lnTo>
                    <a:pt x="0" y="267081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</p:spTree>
    <p:extLst>
      <p:ext uri="{BB962C8B-B14F-4D97-AF65-F5344CB8AC3E}">
        <p14:creationId xmlns:p14="http://schemas.microsoft.com/office/powerpoint/2010/main" val="848732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3236" y="4684861"/>
            <a:ext cx="3571922" cy="2107287"/>
          </a:xfrm>
          <a:prstGeom prst="rect">
            <a:avLst/>
          </a:prstGeom>
        </p:spPr>
        <p:txBody>
          <a:bodyPr vert="horz" wrap="square" lIns="0" tIns="8552" rIns="0" bIns="0" rtlCol="0">
            <a:spAutoFit/>
          </a:bodyPr>
          <a:lstStyle/>
          <a:p>
            <a:pPr marL="8145">
              <a:spcBef>
                <a:spcPts val="67"/>
              </a:spcBef>
            </a:pPr>
            <a:r>
              <a:rPr lang="it-IT" dirty="0">
                <a:latin typeface="Calibri"/>
                <a:cs typeface="Calibri"/>
              </a:rPr>
              <a:t>I BAMBINI </a:t>
            </a:r>
            <a:r>
              <a:rPr dirty="0">
                <a:latin typeface="Calibri"/>
                <a:cs typeface="Calibri"/>
              </a:rPr>
              <a:t>HANNO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CAPITO</a:t>
            </a:r>
            <a:r>
              <a:rPr spc="-22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CHE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NELLE</a:t>
            </a:r>
            <a:r>
              <a:rPr spc="-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SCENETTE</a:t>
            </a:r>
            <a:r>
              <a:rPr spc="-1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(FRASI)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CI</a:t>
            </a:r>
            <a:r>
              <a:rPr spc="-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SONO</a:t>
            </a:r>
            <a:r>
              <a:rPr spc="-1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DIVERSI</a:t>
            </a:r>
            <a:r>
              <a:rPr spc="-16" dirty="0">
                <a:latin typeface="Calibri"/>
                <a:cs typeface="Calibri"/>
              </a:rPr>
              <a:t> </a:t>
            </a:r>
            <a:r>
              <a:rPr spc="-6" dirty="0">
                <a:latin typeface="Calibri"/>
                <a:cs typeface="Calibri"/>
              </a:rPr>
              <a:t>PERSONAGGI.</a:t>
            </a:r>
            <a:endParaRPr dirty="0">
              <a:latin typeface="Calibri"/>
              <a:cs typeface="Calibri"/>
            </a:endParaRPr>
          </a:p>
          <a:p>
            <a:pPr marL="8145" marR="3258">
              <a:lnSpc>
                <a:spcPct val="110000"/>
              </a:lnSpc>
              <a:spcBef>
                <a:spcPts val="507"/>
              </a:spcBef>
            </a:pPr>
            <a:r>
              <a:rPr dirty="0">
                <a:latin typeface="Calibri"/>
                <a:cs typeface="Calibri"/>
              </a:rPr>
              <a:t>IL</a:t>
            </a:r>
            <a:r>
              <a:rPr spc="-1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REGISTA</a:t>
            </a:r>
            <a:r>
              <a:rPr spc="13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VERBO)</a:t>
            </a:r>
            <a:r>
              <a:rPr spc="-1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DIRIGE</a:t>
            </a:r>
            <a:r>
              <a:rPr spc="14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LA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SCENA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DOVE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CI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SONO</a:t>
            </a:r>
            <a:r>
              <a:rPr spc="-19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ATTORI</a:t>
            </a:r>
            <a:r>
              <a:rPr spc="-19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PROTAGONISTI</a:t>
            </a:r>
            <a:r>
              <a:rPr spc="14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SOGGETTO)</a:t>
            </a:r>
            <a:r>
              <a:rPr spc="-1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16" dirty="0">
                <a:latin typeface="Calibri"/>
                <a:cs typeface="Calibri"/>
              </a:rPr>
              <a:t>NON </a:t>
            </a:r>
            <a:r>
              <a:rPr dirty="0">
                <a:latin typeface="Calibri"/>
                <a:cs typeface="Calibri"/>
              </a:rPr>
              <a:t>PROTAGONISTI</a:t>
            </a:r>
            <a:r>
              <a:rPr spc="-19" dirty="0">
                <a:latin typeface="Calibri"/>
                <a:cs typeface="Calibri"/>
              </a:rPr>
              <a:t> </a:t>
            </a:r>
            <a:r>
              <a:rPr spc="-6" dirty="0">
                <a:latin typeface="Calibri"/>
                <a:cs typeface="Calibri"/>
              </a:rPr>
              <a:t>(ARGOMENTI).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361138" y="449434"/>
            <a:ext cx="3416375" cy="1127660"/>
            <a:chOff x="1073150" y="700785"/>
            <a:chExt cx="5327015" cy="1758314"/>
          </a:xfrm>
        </p:grpSpPr>
        <p:sp>
          <p:nvSpPr>
            <p:cNvPr id="4" name="object 4"/>
            <p:cNvSpPr/>
            <p:nvPr/>
          </p:nvSpPr>
          <p:spPr>
            <a:xfrm>
              <a:off x="1073150" y="700785"/>
              <a:ext cx="5327015" cy="1758314"/>
            </a:xfrm>
            <a:custGeom>
              <a:avLst/>
              <a:gdLst/>
              <a:ahLst/>
              <a:cxnLst/>
              <a:rect l="l" t="t" r="r" b="b"/>
              <a:pathLst>
                <a:path w="5327015" h="1758314">
                  <a:moveTo>
                    <a:pt x="2663444" y="0"/>
                  </a:moveTo>
                  <a:lnTo>
                    <a:pt x="0" y="1758315"/>
                  </a:lnTo>
                  <a:lnTo>
                    <a:pt x="5327015" y="1758315"/>
                  </a:lnTo>
                  <a:lnTo>
                    <a:pt x="266344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73150" y="700785"/>
              <a:ext cx="5327015" cy="1758314"/>
            </a:xfrm>
            <a:custGeom>
              <a:avLst/>
              <a:gdLst/>
              <a:ahLst/>
              <a:cxnLst/>
              <a:rect l="l" t="t" r="r" b="b"/>
              <a:pathLst>
                <a:path w="5327015" h="1758314">
                  <a:moveTo>
                    <a:pt x="0" y="1758315"/>
                  </a:moveTo>
                  <a:lnTo>
                    <a:pt x="2663444" y="0"/>
                  </a:lnTo>
                  <a:lnTo>
                    <a:pt x="5327015" y="1758315"/>
                  </a:lnTo>
                  <a:lnTo>
                    <a:pt x="0" y="1758315"/>
                  </a:lnTo>
                  <a:close/>
                </a:path>
              </a:pathLst>
            </a:custGeom>
            <a:ln w="12699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88945" y="1007871"/>
              <a:ext cx="1470660" cy="1321435"/>
            </a:xfrm>
            <a:custGeom>
              <a:avLst/>
              <a:gdLst/>
              <a:ahLst/>
              <a:cxnLst/>
              <a:rect l="l" t="t" r="r" b="b"/>
              <a:pathLst>
                <a:path w="1470660" h="1321435">
                  <a:moveTo>
                    <a:pt x="735330" y="0"/>
                  </a:moveTo>
                  <a:lnTo>
                    <a:pt x="684980" y="1524"/>
                  </a:lnTo>
                  <a:lnTo>
                    <a:pt x="635542" y="6030"/>
                  </a:lnTo>
                  <a:lnTo>
                    <a:pt x="587125" y="13422"/>
                  </a:lnTo>
                  <a:lnTo>
                    <a:pt x="539838" y="23599"/>
                  </a:lnTo>
                  <a:lnTo>
                    <a:pt x="493790" y="36463"/>
                  </a:lnTo>
                  <a:lnTo>
                    <a:pt x="449091" y="51917"/>
                  </a:lnTo>
                  <a:lnTo>
                    <a:pt x="405851" y="69861"/>
                  </a:lnTo>
                  <a:lnTo>
                    <a:pt x="364179" y="90198"/>
                  </a:lnTo>
                  <a:lnTo>
                    <a:pt x="324184" y="112828"/>
                  </a:lnTo>
                  <a:lnTo>
                    <a:pt x="285977" y="137654"/>
                  </a:lnTo>
                  <a:lnTo>
                    <a:pt x="249665" y="164578"/>
                  </a:lnTo>
                  <a:lnTo>
                    <a:pt x="215360" y="193500"/>
                  </a:lnTo>
                  <a:lnTo>
                    <a:pt x="183170" y="224322"/>
                  </a:lnTo>
                  <a:lnTo>
                    <a:pt x="153204" y="256947"/>
                  </a:lnTo>
                  <a:lnTo>
                    <a:pt x="125573" y="291275"/>
                  </a:lnTo>
                  <a:lnTo>
                    <a:pt x="100386" y="327208"/>
                  </a:lnTo>
                  <a:lnTo>
                    <a:pt x="77752" y="364648"/>
                  </a:lnTo>
                  <a:lnTo>
                    <a:pt x="57781" y="403496"/>
                  </a:lnTo>
                  <a:lnTo>
                    <a:pt x="40581" y="443655"/>
                  </a:lnTo>
                  <a:lnTo>
                    <a:pt x="26264" y="485025"/>
                  </a:lnTo>
                  <a:lnTo>
                    <a:pt x="14937" y="527508"/>
                  </a:lnTo>
                  <a:lnTo>
                    <a:pt x="6712" y="571006"/>
                  </a:lnTo>
                  <a:lnTo>
                    <a:pt x="1696" y="615421"/>
                  </a:lnTo>
                  <a:lnTo>
                    <a:pt x="0" y="660653"/>
                  </a:lnTo>
                  <a:lnTo>
                    <a:pt x="1696" y="705901"/>
                  </a:lnTo>
                  <a:lnTo>
                    <a:pt x="6712" y="750330"/>
                  </a:lnTo>
                  <a:lnTo>
                    <a:pt x="14937" y="793841"/>
                  </a:lnTo>
                  <a:lnTo>
                    <a:pt x="26264" y="836336"/>
                  </a:lnTo>
                  <a:lnTo>
                    <a:pt x="40581" y="877716"/>
                  </a:lnTo>
                  <a:lnTo>
                    <a:pt x="57781" y="917884"/>
                  </a:lnTo>
                  <a:lnTo>
                    <a:pt x="77752" y="956741"/>
                  </a:lnTo>
                  <a:lnTo>
                    <a:pt x="100386" y="994188"/>
                  </a:lnTo>
                  <a:lnTo>
                    <a:pt x="125573" y="1030128"/>
                  </a:lnTo>
                  <a:lnTo>
                    <a:pt x="153204" y="1064462"/>
                  </a:lnTo>
                  <a:lnTo>
                    <a:pt x="183170" y="1097091"/>
                  </a:lnTo>
                  <a:lnTo>
                    <a:pt x="215360" y="1127918"/>
                  </a:lnTo>
                  <a:lnTo>
                    <a:pt x="249665" y="1156844"/>
                  </a:lnTo>
                  <a:lnTo>
                    <a:pt x="285977" y="1183770"/>
                  </a:lnTo>
                  <a:lnTo>
                    <a:pt x="324184" y="1208599"/>
                  </a:lnTo>
                  <a:lnTo>
                    <a:pt x="364179" y="1231232"/>
                  </a:lnTo>
                  <a:lnTo>
                    <a:pt x="405851" y="1251570"/>
                  </a:lnTo>
                  <a:lnTo>
                    <a:pt x="449091" y="1269515"/>
                  </a:lnTo>
                  <a:lnTo>
                    <a:pt x="493790" y="1284970"/>
                  </a:lnTo>
                  <a:lnTo>
                    <a:pt x="539838" y="1297835"/>
                  </a:lnTo>
                  <a:lnTo>
                    <a:pt x="587125" y="1308012"/>
                  </a:lnTo>
                  <a:lnTo>
                    <a:pt x="635542" y="1315403"/>
                  </a:lnTo>
                  <a:lnTo>
                    <a:pt x="684980" y="1319910"/>
                  </a:lnTo>
                  <a:lnTo>
                    <a:pt x="735330" y="1321434"/>
                  </a:lnTo>
                  <a:lnTo>
                    <a:pt x="785679" y="1319910"/>
                  </a:lnTo>
                  <a:lnTo>
                    <a:pt x="835117" y="1315403"/>
                  </a:lnTo>
                  <a:lnTo>
                    <a:pt x="883534" y="1308012"/>
                  </a:lnTo>
                  <a:lnTo>
                    <a:pt x="930821" y="1297835"/>
                  </a:lnTo>
                  <a:lnTo>
                    <a:pt x="976869" y="1284970"/>
                  </a:lnTo>
                  <a:lnTo>
                    <a:pt x="1021568" y="1269515"/>
                  </a:lnTo>
                  <a:lnTo>
                    <a:pt x="1064808" y="1251570"/>
                  </a:lnTo>
                  <a:lnTo>
                    <a:pt x="1106480" y="1231232"/>
                  </a:lnTo>
                  <a:lnTo>
                    <a:pt x="1146475" y="1208599"/>
                  </a:lnTo>
                  <a:lnTo>
                    <a:pt x="1184682" y="1183770"/>
                  </a:lnTo>
                  <a:lnTo>
                    <a:pt x="1220994" y="1156844"/>
                  </a:lnTo>
                  <a:lnTo>
                    <a:pt x="1255299" y="1127918"/>
                  </a:lnTo>
                  <a:lnTo>
                    <a:pt x="1287489" y="1097091"/>
                  </a:lnTo>
                  <a:lnTo>
                    <a:pt x="1317455" y="1064462"/>
                  </a:lnTo>
                  <a:lnTo>
                    <a:pt x="1345086" y="1030128"/>
                  </a:lnTo>
                  <a:lnTo>
                    <a:pt x="1370273" y="994188"/>
                  </a:lnTo>
                  <a:lnTo>
                    <a:pt x="1392907" y="956741"/>
                  </a:lnTo>
                  <a:lnTo>
                    <a:pt x="1412878" y="917884"/>
                  </a:lnTo>
                  <a:lnTo>
                    <a:pt x="1430078" y="877716"/>
                  </a:lnTo>
                  <a:lnTo>
                    <a:pt x="1444395" y="836336"/>
                  </a:lnTo>
                  <a:lnTo>
                    <a:pt x="1455722" y="793841"/>
                  </a:lnTo>
                  <a:lnTo>
                    <a:pt x="1463947" y="750330"/>
                  </a:lnTo>
                  <a:lnTo>
                    <a:pt x="1468963" y="705901"/>
                  </a:lnTo>
                  <a:lnTo>
                    <a:pt x="1470659" y="660653"/>
                  </a:lnTo>
                  <a:lnTo>
                    <a:pt x="1468963" y="615421"/>
                  </a:lnTo>
                  <a:lnTo>
                    <a:pt x="1463947" y="571006"/>
                  </a:lnTo>
                  <a:lnTo>
                    <a:pt x="1455722" y="527508"/>
                  </a:lnTo>
                  <a:lnTo>
                    <a:pt x="1444395" y="485025"/>
                  </a:lnTo>
                  <a:lnTo>
                    <a:pt x="1430078" y="443655"/>
                  </a:lnTo>
                  <a:lnTo>
                    <a:pt x="1412878" y="403496"/>
                  </a:lnTo>
                  <a:lnTo>
                    <a:pt x="1392907" y="364648"/>
                  </a:lnTo>
                  <a:lnTo>
                    <a:pt x="1370273" y="327208"/>
                  </a:lnTo>
                  <a:lnTo>
                    <a:pt x="1345086" y="291275"/>
                  </a:lnTo>
                  <a:lnTo>
                    <a:pt x="1317455" y="256947"/>
                  </a:lnTo>
                  <a:lnTo>
                    <a:pt x="1287489" y="224322"/>
                  </a:lnTo>
                  <a:lnTo>
                    <a:pt x="1255299" y="193500"/>
                  </a:lnTo>
                  <a:lnTo>
                    <a:pt x="1220994" y="164578"/>
                  </a:lnTo>
                  <a:lnTo>
                    <a:pt x="1184682" y="137654"/>
                  </a:lnTo>
                  <a:lnTo>
                    <a:pt x="1146475" y="112828"/>
                  </a:lnTo>
                  <a:lnTo>
                    <a:pt x="1106480" y="90198"/>
                  </a:lnTo>
                  <a:lnTo>
                    <a:pt x="1064808" y="69861"/>
                  </a:lnTo>
                  <a:lnTo>
                    <a:pt x="1021568" y="51917"/>
                  </a:lnTo>
                  <a:lnTo>
                    <a:pt x="976869" y="36463"/>
                  </a:lnTo>
                  <a:lnTo>
                    <a:pt x="930821" y="23599"/>
                  </a:lnTo>
                  <a:lnTo>
                    <a:pt x="883534" y="13422"/>
                  </a:lnTo>
                  <a:lnTo>
                    <a:pt x="835117" y="6030"/>
                  </a:lnTo>
                  <a:lnTo>
                    <a:pt x="785679" y="1524"/>
                  </a:lnTo>
                  <a:lnTo>
                    <a:pt x="73533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88945" y="1007871"/>
              <a:ext cx="1470660" cy="1321435"/>
            </a:xfrm>
            <a:custGeom>
              <a:avLst/>
              <a:gdLst/>
              <a:ahLst/>
              <a:cxnLst/>
              <a:rect l="l" t="t" r="r" b="b"/>
              <a:pathLst>
                <a:path w="1470660" h="1321435">
                  <a:moveTo>
                    <a:pt x="0" y="660653"/>
                  </a:moveTo>
                  <a:lnTo>
                    <a:pt x="1696" y="615421"/>
                  </a:lnTo>
                  <a:lnTo>
                    <a:pt x="6712" y="571006"/>
                  </a:lnTo>
                  <a:lnTo>
                    <a:pt x="14937" y="527508"/>
                  </a:lnTo>
                  <a:lnTo>
                    <a:pt x="26264" y="485025"/>
                  </a:lnTo>
                  <a:lnTo>
                    <a:pt x="40581" y="443655"/>
                  </a:lnTo>
                  <a:lnTo>
                    <a:pt x="57781" y="403496"/>
                  </a:lnTo>
                  <a:lnTo>
                    <a:pt x="77752" y="364648"/>
                  </a:lnTo>
                  <a:lnTo>
                    <a:pt x="100386" y="327208"/>
                  </a:lnTo>
                  <a:lnTo>
                    <a:pt x="125573" y="291275"/>
                  </a:lnTo>
                  <a:lnTo>
                    <a:pt x="153204" y="256947"/>
                  </a:lnTo>
                  <a:lnTo>
                    <a:pt x="183170" y="224322"/>
                  </a:lnTo>
                  <a:lnTo>
                    <a:pt x="215360" y="193500"/>
                  </a:lnTo>
                  <a:lnTo>
                    <a:pt x="249665" y="164578"/>
                  </a:lnTo>
                  <a:lnTo>
                    <a:pt x="285977" y="137654"/>
                  </a:lnTo>
                  <a:lnTo>
                    <a:pt x="324184" y="112828"/>
                  </a:lnTo>
                  <a:lnTo>
                    <a:pt x="364179" y="90198"/>
                  </a:lnTo>
                  <a:lnTo>
                    <a:pt x="405851" y="69861"/>
                  </a:lnTo>
                  <a:lnTo>
                    <a:pt x="449091" y="51917"/>
                  </a:lnTo>
                  <a:lnTo>
                    <a:pt x="493790" y="36463"/>
                  </a:lnTo>
                  <a:lnTo>
                    <a:pt x="539838" y="23599"/>
                  </a:lnTo>
                  <a:lnTo>
                    <a:pt x="587125" y="13422"/>
                  </a:lnTo>
                  <a:lnTo>
                    <a:pt x="635542" y="6030"/>
                  </a:lnTo>
                  <a:lnTo>
                    <a:pt x="684980" y="1524"/>
                  </a:lnTo>
                  <a:lnTo>
                    <a:pt x="735330" y="0"/>
                  </a:lnTo>
                  <a:lnTo>
                    <a:pt x="785679" y="1524"/>
                  </a:lnTo>
                  <a:lnTo>
                    <a:pt x="835117" y="6030"/>
                  </a:lnTo>
                  <a:lnTo>
                    <a:pt x="883534" y="13422"/>
                  </a:lnTo>
                  <a:lnTo>
                    <a:pt x="930821" y="23599"/>
                  </a:lnTo>
                  <a:lnTo>
                    <a:pt x="976869" y="36463"/>
                  </a:lnTo>
                  <a:lnTo>
                    <a:pt x="1021568" y="51917"/>
                  </a:lnTo>
                  <a:lnTo>
                    <a:pt x="1064808" y="69861"/>
                  </a:lnTo>
                  <a:lnTo>
                    <a:pt x="1106480" y="90198"/>
                  </a:lnTo>
                  <a:lnTo>
                    <a:pt x="1146475" y="112828"/>
                  </a:lnTo>
                  <a:lnTo>
                    <a:pt x="1184682" y="137654"/>
                  </a:lnTo>
                  <a:lnTo>
                    <a:pt x="1220994" y="164578"/>
                  </a:lnTo>
                  <a:lnTo>
                    <a:pt x="1255299" y="193500"/>
                  </a:lnTo>
                  <a:lnTo>
                    <a:pt x="1287489" y="224322"/>
                  </a:lnTo>
                  <a:lnTo>
                    <a:pt x="1317455" y="256947"/>
                  </a:lnTo>
                  <a:lnTo>
                    <a:pt x="1345086" y="291275"/>
                  </a:lnTo>
                  <a:lnTo>
                    <a:pt x="1370273" y="327208"/>
                  </a:lnTo>
                  <a:lnTo>
                    <a:pt x="1392907" y="364648"/>
                  </a:lnTo>
                  <a:lnTo>
                    <a:pt x="1412878" y="403496"/>
                  </a:lnTo>
                  <a:lnTo>
                    <a:pt x="1430078" y="443655"/>
                  </a:lnTo>
                  <a:lnTo>
                    <a:pt x="1444395" y="485025"/>
                  </a:lnTo>
                  <a:lnTo>
                    <a:pt x="1455722" y="527508"/>
                  </a:lnTo>
                  <a:lnTo>
                    <a:pt x="1463947" y="571006"/>
                  </a:lnTo>
                  <a:lnTo>
                    <a:pt x="1468963" y="615421"/>
                  </a:lnTo>
                  <a:lnTo>
                    <a:pt x="1470659" y="660653"/>
                  </a:lnTo>
                  <a:lnTo>
                    <a:pt x="1468963" y="705901"/>
                  </a:lnTo>
                  <a:lnTo>
                    <a:pt x="1463947" y="750330"/>
                  </a:lnTo>
                  <a:lnTo>
                    <a:pt x="1455722" y="793841"/>
                  </a:lnTo>
                  <a:lnTo>
                    <a:pt x="1444395" y="836336"/>
                  </a:lnTo>
                  <a:lnTo>
                    <a:pt x="1430078" y="877716"/>
                  </a:lnTo>
                  <a:lnTo>
                    <a:pt x="1412878" y="917884"/>
                  </a:lnTo>
                  <a:lnTo>
                    <a:pt x="1392907" y="956741"/>
                  </a:lnTo>
                  <a:lnTo>
                    <a:pt x="1370273" y="994188"/>
                  </a:lnTo>
                  <a:lnTo>
                    <a:pt x="1345086" y="1030128"/>
                  </a:lnTo>
                  <a:lnTo>
                    <a:pt x="1317455" y="1064462"/>
                  </a:lnTo>
                  <a:lnTo>
                    <a:pt x="1287489" y="1097091"/>
                  </a:lnTo>
                  <a:lnTo>
                    <a:pt x="1255299" y="1127918"/>
                  </a:lnTo>
                  <a:lnTo>
                    <a:pt x="1220994" y="1156844"/>
                  </a:lnTo>
                  <a:lnTo>
                    <a:pt x="1184682" y="1183770"/>
                  </a:lnTo>
                  <a:lnTo>
                    <a:pt x="1146475" y="1208599"/>
                  </a:lnTo>
                  <a:lnTo>
                    <a:pt x="1106480" y="1231232"/>
                  </a:lnTo>
                  <a:lnTo>
                    <a:pt x="1064808" y="1251570"/>
                  </a:lnTo>
                  <a:lnTo>
                    <a:pt x="1021568" y="1269515"/>
                  </a:lnTo>
                  <a:lnTo>
                    <a:pt x="976869" y="1284970"/>
                  </a:lnTo>
                  <a:lnTo>
                    <a:pt x="930821" y="1297835"/>
                  </a:lnTo>
                  <a:lnTo>
                    <a:pt x="883534" y="1308012"/>
                  </a:lnTo>
                  <a:lnTo>
                    <a:pt x="835117" y="1315403"/>
                  </a:lnTo>
                  <a:lnTo>
                    <a:pt x="785679" y="1319910"/>
                  </a:lnTo>
                  <a:lnTo>
                    <a:pt x="735330" y="1321434"/>
                  </a:lnTo>
                  <a:lnTo>
                    <a:pt x="684980" y="1319910"/>
                  </a:lnTo>
                  <a:lnTo>
                    <a:pt x="635542" y="1315403"/>
                  </a:lnTo>
                  <a:lnTo>
                    <a:pt x="587125" y="1308012"/>
                  </a:lnTo>
                  <a:lnTo>
                    <a:pt x="539838" y="1297835"/>
                  </a:lnTo>
                  <a:lnTo>
                    <a:pt x="493790" y="1284970"/>
                  </a:lnTo>
                  <a:lnTo>
                    <a:pt x="449091" y="1269515"/>
                  </a:lnTo>
                  <a:lnTo>
                    <a:pt x="405851" y="1251570"/>
                  </a:lnTo>
                  <a:lnTo>
                    <a:pt x="364179" y="1231232"/>
                  </a:lnTo>
                  <a:lnTo>
                    <a:pt x="324184" y="1208599"/>
                  </a:lnTo>
                  <a:lnTo>
                    <a:pt x="285977" y="1183770"/>
                  </a:lnTo>
                  <a:lnTo>
                    <a:pt x="249665" y="1156844"/>
                  </a:lnTo>
                  <a:lnTo>
                    <a:pt x="215360" y="1127918"/>
                  </a:lnTo>
                  <a:lnTo>
                    <a:pt x="183170" y="1097091"/>
                  </a:lnTo>
                  <a:lnTo>
                    <a:pt x="153204" y="1064462"/>
                  </a:lnTo>
                  <a:lnTo>
                    <a:pt x="125573" y="1030128"/>
                  </a:lnTo>
                  <a:lnTo>
                    <a:pt x="100386" y="994188"/>
                  </a:lnTo>
                  <a:lnTo>
                    <a:pt x="77752" y="956741"/>
                  </a:lnTo>
                  <a:lnTo>
                    <a:pt x="57781" y="917884"/>
                  </a:lnTo>
                  <a:lnTo>
                    <a:pt x="40581" y="877716"/>
                  </a:lnTo>
                  <a:lnTo>
                    <a:pt x="26264" y="836336"/>
                  </a:lnTo>
                  <a:lnTo>
                    <a:pt x="14937" y="793841"/>
                  </a:lnTo>
                  <a:lnTo>
                    <a:pt x="6712" y="750330"/>
                  </a:lnTo>
                  <a:lnTo>
                    <a:pt x="1696" y="705901"/>
                  </a:lnTo>
                  <a:lnTo>
                    <a:pt x="0" y="66065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44214" y="1300479"/>
              <a:ext cx="979805" cy="836930"/>
            </a:xfrm>
            <a:custGeom>
              <a:avLst/>
              <a:gdLst/>
              <a:ahLst/>
              <a:cxnLst/>
              <a:rect l="l" t="t" r="r" b="b"/>
              <a:pathLst>
                <a:path w="979804" h="836930">
                  <a:moveTo>
                    <a:pt x="979805" y="0"/>
                  </a:moveTo>
                  <a:lnTo>
                    <a:pt x="0" y="0"/>
                  </a:lnTo>
                  <a:lnTo>
                    <a:pt x="0" y="836929"/>
                  </a:lnTo>
                  <a:lnTo>
                    <a:pt x="979805" y="836929"/>
                  </a:lnTo>
                  <a:lnTo>
                    <a:pt x="9798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50692" y="1353311"/>
              <a:ext cx="853439" cy="27889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50692" y="1291587"/>
              <a:ext cx="850392" cy="64694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753507" y="834037"/>
            <a:ext cx="628379" cy="339237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2172" rIns="0" bIns="0" rtlCol="0">
            <a:spAutoFit/>
          </a:bodyPr>
          <a:lstStyle/>
          <a:p>
            <a:pPr marL="124611">
              <a:spcBef>
                <a:spcPts val="253"/>
              </a:spcBef>
            </a:pPr>
            <a:r>
              <a:rPr sz="705" spc="-6" dirty="0">
                <a:latin typeface="Calibri"/>
                <a:cs typeface="Calibri"/>
              </a:rPr>
              <a:t>REGISTA</a:t>
            </a:r>
            <a:endParaRPr sz="705">
              <a:latin typeface="Calibri"/>
              <a:cs typeface="Calibri"/>
            </a:endParaRPr>
          </a:p>
          <a:p>
            <a:pPr marL="124611">
              <a:spcBef>
                <a:spcPts val="702"/>
              </a:spcBef>
            </a:pPr>
            <a:r>
              <a:rPr sz="705" spc="-6" dirty="0">
                <a:latin typeface="Calibri"/>
                <a:cs typeface="Calibri"/>
              </a:rPr>
              <a:t>(VERBO)</a:t>
            </a:r>
            <a:endParaRPr sz="705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309418" y="1578724"/>
            <a:ext cx="3486421" cy="2006902"/>
            <a:chOff x="992505" y="2461640"/>
            <a:chExt cx="5436235" cy="3129280"/>
          </a:xfrm>
        </p:grpSpPr>
        <p:sp>
          <p:nvSpPr>
            <p:cNvPr id="13" name="object 13"/>
            <p:cNvSpPr/>
            <p:nvPr/>
          </p:nvSpPr>
          <p:spPr>
            <a:xfrm>
              <a:off x="998855" y="2478150"/>
              <a:ext cx="1002030" cy="3106420"/>
            </a:xfrm>
            <a:custGeom>
              <a:avLst/>
              <a:gdLst/>
              <a:ahLst/>
              <a:cxnLst/>
              <a:rect l="l" t="t" r="r" b="b"/>
              <a:pathLst>
                <a:path w="1002030" h="3106420">
                  <a:moveTo>
                    <a:pt x="1002030" y="0"/>
                  </a:moveTo>
                  <a:lnTo>
                    <a:pt x="0" y="0"/>
                  </a:lnTo>
                  <a:lnTo>
                    <a:pt x="0" y="3106419"/>
                  </a:lnTo>
                  <a:lnTo>
                    <a:pt x="1002030" y="3106419"/>
                  </a:lnTo>
                  <a:lnTo>
                    <a:pt x="100203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998855" y="2478150"/>
              <a:ext cx="1002030" cy="3106420"/>
            </a:xfrm>
            <a:custGeom>
              <a:avLst/>
              <a:gdLst/>
              <a:ahLst/>
              <a:cxnLst/>
              <a:rect l="l" t="t" r="r" b="b"/>
              <a:pathLst>
                <a:path w="1002030" h="3106420">
                  <a:moveTo>
                    <a:pt x="0" y="3106419"/>
                  </a:moveTo>
                  <a:lnTo>
                    <a:pt x="1002030" y="3106419"/>
                  </a:lnTo>
                  <a:lnTo>
                    <a:pt x="1002030" y="0"/>
                  </a:lnTo>
                  <a:lnTo>
                    <a:pt x="0" y="0"/>
                  </a:lnTo>
                  <a:lnTo>
                    <a:pt x="0" y="3106419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5420359" y="2467990"/>
              <a:ext cx="1002030" cy="3106420"/>
            </a:xfrm>
            <a:custGeom>
              <a:avLst/>
              <a:gdLst/>
              <a:ahLst/>
              <a:cxnLst/>
              <a:rect l="l" t="t" r="r" b="b"/>
              <a:pathLst>
                <a:path w="1002029" h="3106420">
                  <a:moveTo>
                    <a:pt x="1002030" y="0"/>
                  </a:moveTo>
                  <a:lnTo>
                    <a:pt x="0" y="0"/>
                  </a:lnTo>
                  <a:lnTo>
                    <a:pt x="0" y="3106420"/>
                  </a:lnTo>
                  <a:lnTo>
                    <a:pt x="1002030" y="3106420"/>
                  </a:lnTo>
                  <a:lnTo>
                    <a:pt x="100203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5420359" y="2467990"/>
              <a:ext cx="1002030" cy="3106420"/>
            </a:xfrm>
            <a:custGeom>
              <a:avLst/>
              <a:gdLst/>
              <a:ahLst/>
              <a:cxnLst/>
              <a:rect l="l" t="t" r="r" b="b"/>
              <a:pathLst>
                <a:path w="1002029" h="3106420">
                  <a:moveTo>
                    <a:pt x="0" y="3106420"/>
                  </a:moveTo>
                  <a:lnTo>
                    <a:pt x="1002030" y="3106420"/>
                  </a:lnTo>
                  <a:lnTo>
                    <a:pt x="1002030" y="0"/>
                  </a:lnTo>
                  <a:lnTo>
                    <a:pt x="0" y="0"/>
                  </a:lnTo>
                  <a:lnTo>
                    <a:pt x="0" y="310642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2034540" y="3392169"/>
              <a:ext cx="1409065" cy="1608455"/>
            </a:xfrm>
            <a:custGeom>
              <a:avLst/>
              <a:gdLst/>
              <a:ahLst/>
              <a:cxnLst/>
              <a:rect l="l" t="t" r="r" b="b"/>
              <a:pathLst>
                <a:path w="1409064" h="1608454">
                  <a:moveTo>
                    <a:pt x="704469" y="0"/>
                  </a:moveTo>
                  <a:lnTo>
                    <a:pt x="659924" y="1582"/>
                  </a:lnTo>
                  <a:lnTo>
                    <a:pt x="616114" y="6265"/>
                  </a:lnTo>
                  <a:lnTo>
                    <a:pt x="573123" y="13956"/>
                  </a:lnTo>
                  <a:lnTo>
                    <a:pt x="531032" y="24560"/>
                  </a:lnTo>
                  <a:lnTo>
                    <a:pt x="489924" y="37983"/>
                  </a:lnTo>
                  <a:lnTo>
                    <a:pt x="449881" y="54130"/>
                  </a:lnTo>
                  <a:lnTo>
                    <a:pt x="410987" y="72908"/>
                  </a:lnTo>
                  <a:lnTo>
                    <a:pt x="373323" y="94222"/>
                  </a:lnTo>
                  <a:lnTo>
                    <a:pt x="336973" y="117978"/>
                  </a:lnTo>
                  <a:lnTo>
                    <a:pt x="302019" y="144081"/>
                  </a:lnTo>
                  <a:lnTo>
                    <a:pt x="268544" y="172438"/>
                  </a:lnTo>
                  <a:lnTo>
                    <a:pt x="236629" y="202955"/>
                  </a:lnTo>
                  <a:lnTo>
                    <a:pt x="206359" y="235537"/>
                  </a:lnTo>
                  <a:lnTo>
                    <a:pt x="177814" y="270090"/>
                  </a:lnTo>
                  <a:lnTo>
                    <a:pt x="151079" y="306519"/>
                  </a:lnTo>
                  <a:lnTo>
                    <a:pt x="126235" y="344731"/>
                  </a:lnTo>
                  <a:lnTo>
                    <a:pt x="103365" y="384631"/>
                  </a:lnTo>
                  <a:lnTo>
                    <a:pt x="82552" y="426126"/>
                  </a:lnTo>
                  <a:lnTo>
                    <a:pt x="63878" y="469120"/>
                  </a:lnTo>
                  <a:lnTo>
                    <a:pt x="47426" y="513520"/>
                  </a:lnTo>
                  <a:lnTo>
                    <a:pt x="33279" y="559231"/>
                  </a:lnTo>
                  <a:lnTo>
                    <a:pt x="21519" y="606160"/>
                  </a:lnTo>
                  <a:lnTo>
                    <a:pt x="12228" y="654212"/>
                  </a:lnTo>
                  <a:lnTo>
                    <a:pt x="5489" y="703293"/>
                  </a:lnTo>
                  <a:lnTo>
                    <a:pt x="1386" y="753308"/>
                  </a:lnTo>
                  <a:lnTo>
                    <a:pt x="0" y="804164"/>
                  </a:lnTo>
                  <a:lnTo>
                    <a:pt x="1386" y="855033"/>
                  </a:lnTo>
                  <a:lnTo>
                    <a:pt x="5489" y="905062"/>
                  </a:lnTo>
                  <a:lnTo>
                    <a:pt x="12228" y="954154"/>
                  </a:lnTo>
                  <a:lnTo>
                    <a:pt x="21519" y="1002217"/>
                  </a:lnTo>
                  <a:lnTo>
                    <a:pt x="33279" y="1049156"/>
                  </a:lnTo>
                  <a:lnTo>
                    <a:pt x="47426" y="1094876"/>
                  </a:lnTo>
                  <a:lnTo>
                    <a:pt x="63878" y="1139284"/>
                  </a:lnTo>
                  <a:lnTo>
                    <a:pt x="82552" y="1182286"/>
                  </a:lnTo>
                  <a:lnTo>
                    <a:pt x="103365" y="1223787"/>
                  </a:lnTo>
                  <a:lnTo>
                    <a:pt x="126235" y="1263693"/>
                  </a:lnTo>
                  <a:lnTo>
                    <a:pt x="151079" y="1301911"/>
                  </a:lnTo>
                  <a:lnTo>
                    <a:pt x="177814" y="1338345"/>
                  </a:lnTo>
                  <a:lnTo>
                    <a:pt x="206359" y="1372901"/>
                  </a:lnTo>
                  <a:lnTo>
                    <a:pt x="236629" y="1405486"/>
                  </a:lnTo>
                  <a:lnTo>
                    <a:pt x="268544" y="1436006"/>
                  </a:lnTo>
                  <a:lnTo>
                    <a:pt x="302019" y="1464366"/>
                  </a:lnTo>
                  <a:lnTo>
                    <a:pt x="336973" y="1490471"/>
                  </a:lnTo>
                  <a:lnTo>
                    <a:pt x="373323" y="1514229"/>
                  </a:lnTo>
                  <a:lnTo>
                    <a:pt x="410987" y="1535544"/>
                  </a:lnTo>
                  <a:lnTo>
                    <a:pt x="449881" y="1554322"/>
                  </a:lnTo>
                  <a:lnTo>
                    <a:pt x="489924" y="1570470"/>
                  </a:lnTo>
                  <a:lnTo>
                    <a:pt x="531032" y="1583894"/>
                  </a:lnTo>
                  <a:lnTo>
                    <a:pt x="573123" y="1594498"/>
                  </a:lnTo>
                  <a:lnTo>
                    <a:pt x="616114" y="1602189"/>
                  </a:lnTo>
                  <a:lnTo>
                    <a:pt x="659924" y="1606872"/>
                  </a:lnTo>
                  <a:lnTo>
                    <a:pt x="704469" y="1608455"/>
                  </a:lnTo>
                  <a:lnTo>
                    <a:pt x="749027" y="1606872"/>
                  </a:lnTo>
                  <a:lnTo>
                    <a:pt x="792850" y="1602189"/>
                  </a:lnTo>
                  <a:lnTo>
                    <a:pt x="835853" y="1594498"/>
                  </a:lnTo>
                  <a:lnTo>
                    <a:pt x="877955" y="1583894"/>
                  </a:lnTo>
                  <a:lnTo>
                    <a:pt x="919073" y="1570470"/>
                  </a:lnTo>
                  <a:lnTo>
                    <a:pt x="959125" y="1554322"/>
                  </a:lnTo>
                  <a:lnTo>
                    <a:pt x="998027" y="1535544"/>
                  </a:lnTo>
                  <a:lnTo>
                    <a:pt x="1035698" y="1514229"/>
                  </a:lnTo>
                  <a:lnTo>
                    <a:pt x="1072055" y="1490471"/>
                  </a:lnTo>
                  <a:lnTo>
                    <a:pt x="1107015" y="1464366"/>
                  </a:lnTo>
                  <a:lnTo>
                    <a:pt x="1140496" y="1436006"/>
                  </a:lnTo>
                  <a:lnTo>
                    <a:pt x="1172415" y="1405486"/>
                  </a:lnTo>
                  <a:lnTo>
                    <a:pt x="1202689" y="1372901"/>
                  </a:lnTo>
                  <a:lnTo>
                    <a:pt x="1231237" y="1338345"/>
                  </a:lnTo>
                  <a:lnTo>
                    <a:pt x="1257975" y="1301911"/>
                  </a:lnTo>
                  <a:lnTo>
                    <a:pt x="1282822" y="1263693"/>
                  </a:lnTo>
                  <a:lnTo>
                    <a:pt x="1305693" y="1223787"/>
                  </a:lnTo>
                  <a:lnTo>
                    <a:pt x="1326508" y="1182286"/>
                  </a:lnTo>
                  <a:lnTo>
                    <a:pt x="1345183" y="1139284"/>
                  </a:lnTo>
                  <a:lnTo>
                    <a:pt x="1361636" y="1094876"/>
                  </a:lnTo>
                  <a:lnTo>
                    <a:pt x="1375784" y="1049156"/>
                  </a:lnTo>
                  <a:lnTo>
                    <a:pt x="1387545" y="1002217"/>
                  </a:lnTo>
                  <a:lnTo>
                    <a:pt x="1396836" y="954154"/>
                  </a:lnTo>
                  <a:lnTo>
                    <a:pt x="1403575" y="905062"/>
                  </a:lnTo>
                  <a:lnTo>
                    <a:pt x="1407678" y="855033"/>
                  </a:lnTo>
                  <a:lnTo>
                    <a:pt x="1409064" y="804164"/>
                  </a:lnTo>
                  <a:lnTo>
                    <a:pt x="1407678" y="753308"/>
                  </a:lnTo>
                  <a:lnTo>
                    <a:pt x="1403575" y="703293"/>
                  </a:lnTo>
                  <a:lnTo>
                    <a:pt x="1396836" y="654212"/>
                  </a:lnTo>
                  <a:lnTo>
                    <a:pt x="1387545" y="606160"/>
                  </a:lnTo>
                  <a:lnTo>
                    <a:pt x="1375784" y="559231"/>
                  </a:lnTo>
                  <a:lnTo>
                    <a:pt x="1361636" y="513520"/>
                  </a:lnTo>
                  <a:lnTo>
                    <a:pt x="1345183" y="469120"/>
                  </a:lnTo>
                  <a:lnTo>
                    <a:pt x="1326508" y="426126"/>
                  </a:lnTo>
                  <a:lnTo>
                    <a:pt x="1305693" y="384631"/>
                  </a:lnTo>
                  <a:lnTo>
                    <a:pt x="1282822" y="344731"/>
                  </a:lnTo>
                  <a:lnTo>
                    <a:pt x="1257975" y="306519"/>
                  </a:lnTo>
                  <a:lnTo>
                    <a:pt x="1231237" y="270090"/>
                  </a:lnTo>
                  <a:lnTo>
                    <a:pt x="1202689" y="235537"/>
                  </a:lnTo>
                  <a:lnTo>
                    <a:pt x="1172415" y="202955"/>
                  </a:lnTo>
                  <a:lnTo>
                    <a:pt x="1140496" y="172438"/>
                  </a:lnTo>
                  <a:lnTo>
                    <a:pt x="1107015" y="144081"/>
                  </a:lnTo>
                  <a:lnTo>
                    <a:pt x="1072055" y="117978"/>
                  </a:lnTo>
                  <a:lnTo>
                    <a:pt x="1035698" y="94222"/>
                  </a:lnTo>
                  <a:lnTo>
                    <a:pt x="998027" y="72908"/>
                  </a:lnTo>
                  <a:lnTo>
                    <a:pt x="959125" y="54130"/>
                  </a:lnTo>
                  <a:lnTo>
                    <a:pt x="919073" y="37983"/>
                  </a:lnTo>
                  <a:lnTo>
                    <a:pt x="877955" y="24560"/>
                  </a:lnTo>
                  <a:lnTo>
                    <a:pt x="835853" y="13956"/>
                  </a:lnTo>
                  <a:lnTo>
                    <a:pt x="792850" y="6265"/>
                  </a:lnTo>
                  <a:lnTo>
                    <a:pt x="749027" y="1582"/>
                  </a:lnTo>
                  <a:lnTo>
                    <a:pt x="70446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8" name="object 18"/>
            <p:cNvSpPr/>
            <p:nvPr/>
          </p:nvSpPr>
          <p:spPr>
            <a:xfrm>
              <a:off x="2034540" y="3392169"/>
              <a:ext cx="1409065" cy="1608455"/>
            </a:xfrm>
            <a:custGeom>
              <a:avLst/>
              <a:gdLst/>
              <a:ahLst/>
              <a:cxnLst/>
              <a:rect l="l" t="t" r="r" b="b"/>
              <a:pathLst>
                <a:path w="1409064" h="1608454">
                  <a:moveTo>
                    <a:pt x="0" y="804164"/>
                  </a:moveTo>
                  <a:lnTo>
                    <a:pt x="1386" y="753308"/>
                  </a:lnTo>
                  <a:lnTo>
                    <a:pt x="5489" y="703293"/>
                  </a:lnTo>
                  <a:lnTo>
                    <a:pt x="12228" y="654212"/>
                  </a:lnTo>
                  <a:lnTo>
                    <a:pt x="21519" y="606160"/>
                  </a:lnTo>
                  <a:lnTo>
                    <a:pt x="33279" y="559231"/>
                  </a:lnTo>
                  <a:lnTo>
                    <a:pt x="47426" y="513520"/>
                  </a:lnTo>
                  <a:lnTo>
                    <a:pt x="63878" y="469120"/>
                  </a:lnTo>
                  <a:lnTo>
                    <a:pt x="82552" y="426126"/>
                  </a:lnTo>
                  <a:lnTo>
                    <a:pt x="103365" y="384631"/>
                  </a:lnTo>
                  <a:lnTo>
                    <a:pt x="126235" y="344731"/>
                  </a:lnTo>
                  <a:lnTo>
                    <a:pt x="151079" y="306519"/>
                  </a:lnTo>
                  <a:lnTo>
                    <a:pt x="177814" y="270090"/>
                  </a:lnTo>
                  <a:lnTo>
                    <a:pt x="206359" y="235537"/>
                  </a:lnTo>
                  <a:lnTo>
                    <a:pt x="236629" y="202955"/>
                  </a:lnTo>
                  <a:lnTo>
                    <a:pt x="268544" y="172438"/>
                  </a:lnTo>
                  <a:lnTo>
                    <a:pt x="302019" y="144081"/>
                  </a:lnTo>
                  <a:lnTo>
                    <a:pt x="336973" y="117978"/>
                  </a:lnTo>
                  <a:lnTo>
                    <a:pt x="373323" y="94222"/>
                  </a:lnTo>
                  <a:lnTo>
                    <a:pt x="410987" y="72908"/>
                  </a:lnTo>
                  <a:lnTo>
                    <a:pt x="449881" y="54130"/>
                  </a:lnTo>
                  <a:lnTo>
                    <a:pt x="489924" y="37983"/>
                  </a:lnTo>
                  <a:lnTo>
                    <a:pt x="531032" y="24560"/>
                  </a:lnTo>
                  <a:lnTo>
                    <a:pt x="573123" y="13956"/>
                  </a:lnTo>
                  <a:lnTo>
                    <a:pt x="616114" y="6265"/>
                  </a:lnTo>
                  <a:lnTo>
                    <a:pt x="659924" y="1582"/>
                  </a:lnTo>
                  <a:lnTo>
                    <a:pt x="704469" y="0"/>
                  </a:lnTo>
                  <a:lnTo>
                    <a:pt x="749027" y="1582"/>
                  </a:lnTo>
                  <a:lnTo>
                    <a:pt x="792850" y="6265"/>
                  </a:lnTo>
                  <a:lnTo>
                    <a:pt x="835853" y="13956"/>
                  </a:lnTo>
                  <a:lnTo>
                    <a:pt x="877955" y="24560"/>
                  </a:lnTo>
                  <a:lnTo>
                    <a:pt x="919073" y="37983"/>
                  </a:lnTo>
                  <a:lnTo>
                    <a:pt x="959125" y="54130"/>
                  </a:lnTo>
                  <a:lnTo>
                    <a:pt x="998027" y="72908"/>
                  </a:lnTo>
                  <a:lnTo>
                    <a:pt x="1035698" y="94222"/>
                  </a:lnTo>
                  <a:lnTo>
                    <a:pt x="1072055" y="117978"/>
                  </a:lnTo>
                  <a:lnTo>
                    <a:pt x="1107015" y="144081"/>
                  </a:lnTo>
                  <a:lnTo>
                    <a:pt x="1140496" y="172438"/>
                  </a:lnTo>
                  <a:lnTo>
                    <a:pt x="1172415" y="202955"/>
                  </a:lnTo>
                  <a:lnTo>
                    <a:pt x="1202689" y="235537"/>
                  </a:lnTo>
                  <a:lnTo>
                    <a:pt x="1231237" y="270090"/>
                  </a:lnTo>
                  <a:lnTo>
                    <a:pt x="1257975" y="306519"/>
                  </a:lnTo>
                  <a:lnTo>
                    <a:pt x="1282822" y="344731"/>
                  </a:lnTo>
                  <a:lnTo>
                    <a:pt x="1305693" y="384631"/>
                  </a:lnTo>
                  <a:lnTo>
                    <a:pt x="1326508" y="426126"/>
                  </a:lnTo>
                  <a:lnTo>
                    <a:pt x="1345183" y="469120"/>
                  </a:lnTo>
                  <a:lnTo>
                    <a:pt x="1361636" y="513520"/>
                  </a:lnTo>
                  <a:lnTo>
                    <a:pt x="1375784" y="559231"/>
                  </a:lnTo>
                  <a:lnTo>
                    <a:pt x="1387545" y="606160"/>
                  </a:lnTo>
                  <a:lnTo>
                    <a:pt x="1396836" y="654212"/>
                  </a:lnTo>
                  <a:lnTo>
                    <a:pt x="1403575" y="703293"/>
                  </a:lnTo>
                  <a:lnTo>
                    <a:pt x="1407678" y="753308"/>
                  </a:lnTo>
                  <a:lnTo>
                    <a:pt x="1409064" y="804164"/>
                  </a:lnTo>
                  <a:lnTo>
                    <a:pt x="1407678" y="855033"/>
                  </a:lnTo>
                  <a:lnTo>
                    <a:pt x="1403575" y="905062"/>
                  </a:lnTo>
                  <a:lnTo>
                    <a:pt x="1396836" y="954154"/>
                  </a:lnTo>
                  <a:lnTo>
                    <a:pt x="1387545" y="1002217"/>
                  </a:lnTo>
                  <a:lnTo>
                    <a:pt x="1375784" y="1049156"/>
                  </a:lnTo>
                  <a:lnTo>
                    <a:pt x="1361636" y="1094876"/>
                  </a:lnTo>
                  <a:lnTo>
                    <a:pt x="1345183" y="1139284"/>
                  </a:lnTo>
                  <a:lnTo>
                    <a:pt x="1326508" y="1182286"/>
                  </a:lnTo>
                  <a:lnTo>
                    <a:pt x="1305693" y="1223787"/>
                  </a:lnTo>
                  <a:lnTo>
                    <a:pt x="1282822" y="1263693"/>
                  </a:lnTo>
                  <a:lnTo>
                    <a:pt x="1257975" y="1301911"/>
                  </a:lnTo>
                  <a:lnTo>
                    <a:pt x="1231237" y="1338345"/>
                  </a:lnTo>
                  <a:lnTo>
                    <a:pt x="1202689" y="1372901"/>
                  </a:lnTo>
                  <a:lnTo>
                    <a:pt x="1172415" y="1405486"/>
                  </a:lnTo>
                  <a:lnTo>
                    <a:pt x="1140496" y="1436006"/>
                  </a:lnTo>
                  <a:lnTo>
                    <a:pt x="1107015" y="1464366"/>
                  </a:lnTo>
                  <a:lnTo>
                    <a:pt x="1072055" y="1490471"/>
                  </a:lnTo>
                  <a:lnTo>
                    <a:pt x="1035698" y="1514229"/>
                  </a:lnTo>
                  <a:lnTo>
                    <a:pt x="998027" y="1535544"/>
                  </a:lnTo>
                  <a:lnTo>
                    <a:pt x="959125" y="1554322"/>
                  </a:lnTo>
                  <a:lnTo>
                    <a:pt x="919073" y="1570470"/>
                  </a:lnTo>
                  <a:lnTo>
                    <a:pt x="877955" y="1583894"/>
                  </a:lnTo>
                  <a:lnTo>
                    <a:pt x="835853" y="1594498"/>
                  </a:lnTo>
                  <a:lnTo>
                    <a:pt x="792850" y="1602189"/>
                  </a:lnTo>
                  <a:lnTo>
                    <a:pt x="749027" y="1606872"/>
                  </a:lnTo>
                  <a:lnTo>
                    <a:pt x="704469" y="1608455"/>
                  </a:lnTo>
                  <a:lnTo>
                    <a:pt x="659924" y="1606872"/>
                  </a:lnTo>
                  <a:lnTo>
                    <a:pt x="616114" y="1602189"/>
                  </a:lnTo>
                  <a:lnTo>
                    <a:pt x="573123" y="1594498"/>
                  </a:lnTo>
                  <a:lnTo>
                    <a:pt x="531032" y="1583894"/>
                  </a:lnTo>
                  <a:lnTo>
                    <a:pt x="489924" y="1570470"/>
                  </a:lnTo>
                  <a:lnTo>
                    <a:pt x="449881" y="1554322"/>
                  </a:lnTo>
                  <a:lnTo>
                    <a:pt x="410987" y="1535544"/>
                  </a:lnTo>
                  <a:lnTo>
                    <a:pt x="373323" y="1514229"/>
                  </a:lnTo>
                  <a:lnTo>
                    <a:pt x="336973" y="1490471"/>
                  </a:lnTo>
                  <a:lnTo>
                    <a:pt x="302019" y="1464366"/>
                  </a:lnTo>
                  <a:lnTo>
                    <a:pt x="268544" y="1436006"/>
                  </a:lnTo>
                  <a:lnTo>
                    <a:pt x="236629" y="1405486"/>
                  </a:lnTo>
                  <a:lnTo>
                    <a:pt x="206359" y="1372901"/>
                  </a:lnTo>
                  <a:lnTo>
                    <a:pt x="177814" y="1338345"/>
                  </a:lnTo>
                  <a:lnTo>
                    <a:pt x="151079" y="1301911"/>
                  </a:lnTo>
                  <a:lnTo>
                    <a:pt x="126235" y="1263693"/>
                  </a:lnTo>
                  <a:lnTo>
                    <a:pt x="103365" y="1223787"/>
                  </a:lnTo>
                  <a:lnTo>
                    <a:pt x="82552" y="1182286"/>
                  </a:lnTo>
                  <a:lnTo>
                    <a:pt x="63878" y="1139284"/>
                  </a:lnTo>
                  <a:lnTo>
                    <a:pt x="47426" y="1094876"/>
                  </a:lnTo>
                  <a:lnTo>
                    <a:pt x="33279" y="1049156"/>
                  </a:lnTo>
                  <a:lnTo>
                    <a:pt x="21519" y="1002217"/>
                  </a:lnTo>
                  <a:lnTo>
                    <a:pt x="12228" y="954154"/>
                  </a:lnTo>
                  <a:lnTo>
                    <a:pt x="5489" y="905062"/>
                  </a:lnTo>
                  <a:lnTo>
                    <a:pt x="1386" y="855033"/>
                  </a:lnTo>
                  <a:lnTo>
                    <a:pt x="0" y="804164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3775075" y="3590289"/>
              <a:ext cx="1520190" cy="1762125"/>
            </a:xfrm>
            <a:custGeom>
              <a:avLst/>
              <a:gdLst/>
              <a:ahLst/>
              <a:cxnLst/>
              <a:rect l="l" t="t" r="r" b="b"/>
              <a:pathLst>
                <a:path w="1520189" h="1762125">
                  <a:moveTo>
                    <a:pt x="760095" y="0"/>
                  </a:moveTo>
                  <a:lnTo>
                    <a:pt x="715439" y="1495"/>
                  </a:lnTo>
                  <a:lnTo>
                    <a:pt x="671461" y="5927"/>
                  </a:lnTo>
                  <a:lnTo>
                    <a:pt x="628234" y="13212"/>
                  </a:lnTo>
                  <a:lnTo>
                    <a:pt x="585829" y="23269"/>
                  </a:lnTo>
                  <a:lnTo>
                    <a:pt x="544316" y="36013"/>
                  </a:lnTo>
                  <a:lnTo>
                    <a:pt x="503767" y="51363"/>
                  </a:lnTo>
                  <a:lnTo>
                    <a:pt x="464254" y="69236"/>
                  </a:lnTo>
                  <a:lnTo>
                    <a:pt x="425848" y="89550"/>
                  </a:lnTo>
                  <a:lnTo>
                    <a:pt x="388619" y="112221"/>
                  </a:lnTo>
                  <a:lnTo>
                    <a:pt x="352640" y="137167"/>
                  </a:lnTo>
                  <a:lnTo>
                    <a:pt x="317982" y="164305"/>
                  </a:lnTo>
                  <a:lnTo>
                    <a:pt x="284716" y="193553"/>
                  </a:lnTo>
                  <a:lnTo>
                    <a:pt x="252914" y="224828"/>
                  </a:lnTo>
                  <a:lnTo>
                    <a:pt x="222646" y="258048"/>
                  </a:lnTo>
                  <a:lnTo>
                    <a:pt x="193985" y="293129"/>
                  </a:lnTo>
                  <a:lnTo>
                    <a:pt x="167001" y="329989"/>
                  </a:lnTo>
                  <a:lnTo>
                    <a:pt x="141766" y="368546"/>
                  </a:lnTo>
                  <a:lnTo>
                    <a:pt x="118350" y="408717"/>
                  </a:lnTo>
                  <a:lnTo>
                    <a:pt x="96827" y="450418"/>
                  </a:lnTo>
                  <a:lnTo>
                    <a:pt x="77266" y="493569"/>
                  </a:lnTo>
                  <a:lnTo>
                    <a:pt x="59739" y="538085"/>
                  </a:lnTo>
                  <a:lnTo>
                    <a:pt x="44318" y="583884"/>
                  </a:lnTo>
                  <a:lnTo>
                    <a:pt x="31073" y="630884"/>
                  </a:lnTo>
                  <a:lnTo>
                    <a:pt x="20077" y="679001"/>
                  </a:lnTo>
                  <a:lnTo>
                    <a:pt x="11400" y="728154"/>
                  </a:lnTo>
                  <a:lnTo>
                    <a:pt x="5114" y="778260"/>
                  </a:lnTo>
                  <a:lnTo>
                    <a:pt x="1290" y="829236"/>
                  </a:lnTo>
                  <a:lnTo>
                    <a:pt x="0" y="880999"/>
                  </a:lnTo>
                  <a:lnTo>
                    <a:pt x="1290" y="932774"/>
                  </a:lnTo>
                  <a:lnTo>
                    <a:pt x="5114" y="983762"/>
                  </a:lnTo>
                  <a:lnTo>
                    <a:pt x="11400" y="1033879"/>
                  </a:lnTo>
                  <a:lnTo>
                    <a:pt x="20077" y="1083043"/>
                  </a:lnTo>
                  <a:lnTo>
                    <a:pt x="31073" y="1131170"/>
                  </a:lnTo>
                  <a:lnTo>
                    <a:pt x="44318" y="1178179"/>
                  </a:lnTo>
                  <a:lnTo>
                    <a:pt x="59739" y="1223986"/>
                  </a:lnTo>
                  <a:lnTo>
                    <a:pt x="77266" y="1268509"/>
                  </a:lnTo>
                  <a:lnTo>
                    <a:pt x="96827" y="1311666"/>
                  </a:lnTo>
                  <a:lnTo>
                    <a:pt x="118350" y="1353374"/>
                  </a:lnTo>
                  <a:lnTo>
                    <a:pt x="141766" y="1393550"/>
                  </a:lnTo>
                  <a:lnTo>
                    <a:pt x="167001" y="1432111"/>
                  </a:lnTo>
                  <a:lnTo>
                    <a:pt x="193985" y="1468976"/>
                  </a:lnTo>
                  <a:lnTo>
                    <a:pt x="222646" y="1504061"/>
                  </a:lnTo>
                  <a:lnTo>
                    <a:pt x="252914" y="1537283"/>
                  </a:lnTo>
                  <a:lnTo>
                    <a:pt x="284716" y="1568561"/>
                  </a:lnTo>
                  <a:lnTo>
                    <a:pt x="317982" y="1597811"/>
                  </a:lnTo>
                  <a:lnTo>
                    <a:pt x="352640" y="1624952"/>
                  </a:lnTo>
                  <a:lnTo>
                    <a:pt x="388619" y="1649899"/>
                  </a:lnTo>
                  <a:lnTo>
                    <a:pt x="425848" y="1672571"/>
                  </a:lnTo>
                  <a:lnTo>
                    <a:pt x="464254" y="1692886"/>
                  </a:lnTo>
                  <a:lnTo>
                    <a:pt x="503767" y="1710759"/>
                  </a:lnTo>
                  <a:lnTo>
                    <a:pt x="544316" y="1726110"/>
                  </a:lnTo>
                  <a:lnTo>
                    <a:pt x="585829" y="1738855"/>
                  </a:lnTo>
                  <a:lnTo>
                    <a:pt x="628234" y="1748911"/>
                  </a:lnTo>
                  <a:lnTo>
                    <a:pt x="671461" y="1756197"/>
                  </a:lnTo>
                  <a:lnTo>
                    <a:pt x="715439" y="1760629"/>
                  </a:lnTo>
                  <a:lnTo>
                    <a:pt x="760095" y="1762125"/>
                  </a:lnTo>
                  <a:lnTo>
                    <a:pt x="804750" y="1760629"/>
                  </a:lnTo>
                  <a:lnTo>
                    <a:pt x="848728" y="1756197"/>
                  </a:lnTo>
                  <a:lnTo>
                    <a:pt x="891955" y="1748911"/>
                  </a:lnTo>
                  <a:lnTo>
                    <a:pt x="934360" y="1738855"/>
                  </a:lnTo>
                  <a:lnTo>
                    <a:pt x="975873" y="1726110"/>
                  </a:lnTo>
                  <a:lnTo>
                    <a:pt x="1016422" y="1710759"/>
                  </a:lnTo>
                  <a:lnTo>
                    <a:pt x="1055935" y="1692886"/>
                  </a:lnTo>
                  <a:lnTo>
                    <a:pt x="1094341" y="1672571"/>
                  </a:lnTo>
                  <a:lnTo>
                    <a:pt x="1131570" y="1649899"/>
                  </a:lnTo>
                  <a:lnTo>
                    <a:pt x="1167549" y="1624952"/>
                  </a:lnTo>
                  <a:lnTo>
                    <a:pt x="1202207" y="1597811"/>
                  </a:lnTo>
                  <a:lnTo>
                    <a:pt x="1235473" y="1568561"/>
                  </a:lnTo>
                  <a:lnTo>
                    <a:pt x="1267275" y="1537283"/>
                  </a:lnTo>
                  <a:lnTo>
                    <a:pt x="1297543" y="1504060"/>
                  </a:lnTo>
                  <a:lnTo>
                    <a:pt x="1326204" y="1468976"/>
                  </a:lnTo>
                  <a:lnTo>
                    <a:pt x="1353188" y="1432111"/>
                  </a:lnTo>
                  <a:lnTo>
                    <a:pt x="1378423" y="1393550"/>
                  </a:lnTo>
                  <a:lnTo>
                    <a:pt x="1401839" y="1353374"/>
                  </a:lnTo>
                  <a:lnTo>
                    <a:pt x="1423362" y="1311666"/>
                  </a:lnTo>
                  <a:lnTo>
                    <a:pt x="1442923" y="1268509"/>
                  </a:lnTo>
                  <a:lnTo>
                    <a:pt x="1460450" y="1223986"/>
                  </a:lnTo>
                  <a:lnTo>
                    <a:pt x="1475871" y="1178178"/>
                  </a:lnTo>
                  <a:lnTo>
                    <a:pt x="1489116" y="1131170"/>
                  </a:lnTo>
                  <a:lnTo>
                    <a:pt x="1500112" y="1083043"/>
                  </a:lnTo>
                  <a:lnTo>
                    <a:pt x="1508789" y="1033879"/>
                  </a:lnTo>
                  <a:lnTo>
                    <a:pt x="1515075" y="983762"/>
                  </a:lnTo>
                  <a:lnTo>
                    <a:pt x="1518899" y="932774"/>
                  </a:lnTo>
                  <a:lnTo>
                    <a:pt x="1520189" y="880999"/>
                  </a:lnTo>
                  <a:lnTo>
                    <a:pt x="1518899" y="829236"/>
                  </a:lnTo>
                  <a:lnTo>
                    <a:pt x="1515075" y="778260"/>
                  </a:lnTo>
                  <a:lnTo>
                    <a:pt x="1508789" y="728154"/>
                  </a:lnTo>
                  <a:lnTo>
                    <a:pt x="1500112" y="679001"/>
                  </a:lnTo>
                  <a:lnTo>
                    <a:pt x="1489116" y="630884"/>
                  </a:lnTo>
                  <a:lnTo>
                    <a:pt x="1475871" y="583884"/>
                  </a:lnTo>
                  <a:lnTo>
                    <a:pt x="1460450" y="538085"/>
                  </a:lnTo>
                  <a:lnTo>
                    <a:pt x="1442923" y="493569"/>
                  </a:lnTo>
                  <a:lnTo>
                    <a:pt x="1423362" y="450418"/>
                  </a:lnTo>
                  <a:lnTo>
                    <a:pt x="1401839" y="408717"/>
                  </a:lnTo>
                  <a:lnTo>
                    <a:pt x="1378423" y="368546"/>
                  </a:lnTo>
                  <a:lnTo>
                    <a:pt x="1353188" y="329989"/>
                  </a:lnTo>
                  <a:lnTo>
                    <a:pt x="1326204" y="293129"/>
                  </a:lnTo>
                  <a:lnTo>
                    <a:pt x="1297543" y="258048"/>
                  </a:lnTo>
                  <a:lnTo>
                    <a:pt x="1267275" y="224828"/>
                  </a:lnTo>
                  <a:lnTo>
                    <a:pt x="1235473" y="193553"/>
                  </a:lnTo>
                  <a:lnTo>
                    <a:pt x="1202207" y="164305"/>
                  </a:lnTo>
                  <a:lnTo>
                    <a:pt x="1167549" y="137167"/>
                  </a:lnTo>
                  <a:lnTo>
                    <a:pt x="1131570" y="112221"/>
                  </a:lnTo>
                  <a:lnTo>
                    <a:pt x="1094341" y="89550"/>
                  </a:lnTo>
                  <a:lnTo>
                    <a:pt x="1055935" y="69236"/>
                  </a:lnTo>
                  <a:lnTo>
                    <a:pt x="1016422" y="51363"/>
                  </a:lnTo>
                  <a:lnTo>
                    <a:pt x="975873" y="36013"/>
                  </a:lnTo>
                  <a:lnTo>
                    <a:pt x="934360" y="23269"/>
                  </a:lnTo>
                  <a:lnTo>
                    <a:pt x="891955" y="13212"/>
                  </a:lnTo>
                  <a:lnTo>
                    <a:pt x="848728" y="5927"/>
                  </a:lnTo>
                  <a:lnTo>
                    <a:pt x="804750" y="1495"/>
                  </a:lnTo>
                  <a:lnTo>
                    <a:pt x="76009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775075" y="3590289"/>
              <a:ext cx="1520190" cy="1762125"/>
            </a:xfrm>
            <a:custGeom>
              <a:avLst/>
              <a:gdLst/>
              <a:ahLst/>
              <a:cxnLst/>
              <a:rect l="l" t="t" r="r" b="b"/>
              <a:pathLst>
                <a:path w="1520189" h="1762125">
                  <a:moveTo>
                    <a:pt x="0" y="880999"/>
                  </a:moveTo>
                  <a:lnTo>
                    <a:pt x="1290" y="829236"/>
                  </a:lnTo>
                  <a:lnTo>
                    <a:pt x="5114" y="778260"/>
                  </a:lnTo>
                  <a:lnTo>
                    <a:pt x="11400" y="728154"/>
                  </a:lnTo>
                  <a:lnTo>
                    <a:pt x="20077" y="679001"/>
                  </a:lnTo>
                  <a:lnTo>
                    <a:pt x="31073" y="630884"/>
                  </a:lnTo>
                  <a:lnTo>
                    <a:pt x="44318" y="583884"/>
                  </a:lnTo>
                  <a:lnTo>
                    <a:pt x="59739" y="538085"/>
                  </a:lnTo>
                  <a:lnTo>
                    <a:pt x="77266" y="493569"/>
                  </a:lnTo>
                  <a:lnTo>
                    <a:pt x="96827" y="450418"/>
                  </a:lnTo>
                  <a:lnTo>
                    <a:pt x="118350" y="408717"/>
                  </a:lnTo>
                  <a:lnTo>
                    <a:pt x="141766" y="368546"/>
                  </a:lnTo>
                  <a:lnTo>
                    <a:pt x="167001" y="329989"/>
                  </a:lnTo>
                  <a:lnTo>
                    <a:pt x="193985" y="293129"/>
                  </a:lnTo>
                  <a:lnTo>
                    <a:pt x="222646" y="258048"/>
                  </a:lnTo>
                  <a:lnTo>
                    <a:pt x="252914" y="224828"/>
                  </a:lnTo>
                  <a:lnTo>
                    <a:pt x="284716" y="193553"/>
                  </a:lnTo>
                  <a:lnTo>
                    <a:pt x="317982" y="164305"/>
                  </a:lnTo>
                  <a:lnTo>
                    <a:pt x="352640" y="137167"/>
                  </a:lnTo>
                  <a:lnTo>
                    <a:pt x="388619" y="112221"/>
                  </a:lnTo>
                  <a:lnTo>
                    <a:pt x="425848" y="89550"/>
                  </a:lnTo>
                  <a:lnTo>
                    <a:pt x="464254" y="69236"/>
                  </a:lnTo>
                  <a:lnTo>
                    <a:pt x="503767" y="51363"/>
                  </a:lnTo>
                  <a:lnTo>
                    <a:pt x="544316" y="36013"/>
                  </a:lnTo>
                  <a:lnTo>
                    <a:pt x="585829" y="23269"/>
                  </a:lnTo>
                  <a:lnTo>
                    <a:pt x="628234" y="13212"/>
                  </a:lnTo>
                  <a:lnTo>
                    <a:pt x="671461" y="5927"/>
                  </a:lnTo>
                  <a:lnTo>
                    <a:pt x="715439" y="1495"/>
                  </a:lnTo>
                  <a:lnTo>
                    <a:pt x="760095" y="0"/>
                  </a:lnTo>
                  <a:lnTo>
                    <a:pt x="804750" y="1495"/>
                  </a:lnTo>
                  <a:lnTo>
                    <a:pt x="848728" y="5927"/>
                  </a:lnTo>
                  <a:lnTo>
                    <a:pt x="891955" y="13212"/>
                  </a:lnTo>
                  <a:lnTo>
                    <a:pt x="934360" y="23269"/>
                  </a:lnTo>
                  <a:lnTo>
                    <a:pt x="975873" y="36013"/>
                  </a:lnTo>
                  <a:lnTo>
                    <a:pt x="1016422" y="51363"/>
                  </a:lnTo>
                  <a:lnTo>
                    <a:pt x="1055935" y="69236"/>
                  </a:lnTo>
                  <a:lnTo>
                    <a:pt x="1094341" y="89550"/>
                  </a:lnTo>
                  <a:lnTo>
                    <a:pt x="1131570" y="112221"/>
                  </a:lnTo>
                  <a:lnTo>
                    <a:pt x="1167549" y="137167"/>
                  </a:lnTo>
                  <a:lnTo>
                    <a:pt x="1202207" y="164305"/>
                  </a:lnTo>
                  <a:lnTo>
                    <a:pt x="1235473" y="193553"/>
                  </a:lnTo>
                  <a:lnTo>
                    <a:pt x="1267275" y="224828"/>
                  </a:lnTo>
                  <a:lnTo>
                    <a:pt x="1297543" y="258048"/>
                  </a:lnTo>
                  <a:lnTo>
                    <a:pt x="1326204" y="293129"/>
                  </a:lnTo>
                  <a:lnTo>
                    <a:pt x="1353188" y="329989"/>
                  </a:lnTo>
                  <a:lnTo>
                    <a:pt x="1378423" y="368546"/>
                  </a:lnTo>
                  <a:lnTo>
                    <a:pt x="1401839" y="408717"/>
                  </a:lnTo>
                  <a:lnTo>
                    <a:pt x="1423362" y="450418"/>
                  </a:lnTo>
                  <a:lnTo>
                    <a:pt x="1442923" y="493569"/>
                  </a:lnTo>
                  <a:lnTo>
                    <a:pt x="1460450" y="538085"/>
                  </a:lnTo>
                  <a:lnTo>
                    <a:pt x="1475871" y="583884"/>
                  </a:lnTo>
                  <a:lnTo>
                    <a:pt x="1489116" y="630884"/>
                  </a:lnTo>
                  <a:lnTo>
                    <a:pt x="1500112" y="679001"/>
                  </a:lnTo>
                  <a:lnTo>
                    <a:pt x="1508789" y="728154"/>
                  </a:lnTo>
                  <a:lnTo>
                    <a:pt x="1515075" y="778260"/>
                  </a:lnTo>
                  <a:lnTo>
                    <a:pt x="1518899" y="829236"/>
                  </a:lnTo>
                  <a:lnTo>
                    <a:pt x="1520189" y="880999"/>
                  </a:lnTo>
                  <a:lnTo>
                    <a:pt x="1518899" y="932774"/>
                  </a:lnTo>
                  <a:lnTo>
                    <a:pt x="1515075" y="983762"/>
                  </a:lnTo>
                  <a:lnTo>
                    <a:pt x="1508789" y="1033879"/>
                  </a:lnTo>
                  <a:lnTo>
                    <a:pt x="1500112" y="1083043"/>
                  </a:lnTo>
                  <a:lnTo>
                    <a:pt x="1489116" y="1131170"/>
                  </a:lnTo>
                  <a:lnTo>
                    <a:pt x="1475871" y="1178178"/>
                  </a:lnTo>
                  <a:lnTo>
                    <a:pt x="1460450" y="1223986"/>
                  </a:lnTo>
                  <a:lnTo>
                    <a:pt x="1442923" y="1268509"/>
                  </a:lnTo>
                  <a:lnTo>
                    <a:pt x="1423362" y="1311666"/>
                  </a:lnTo>
                  <a:lnTo>
                    <a:pt x="1401839" y="1353374"/>
                  </a:lnTo>
                  <a:lnTo>
                    <a:pt x="1378423" y="1393550"/>
                  </a:lnTo>
                  <a:lnTo>
                    <a:pt x="1353188" y="1432111"/>
                  </a:lnTo>
                  <a:lnTo>
                    <a:pt x="1326204" y="1468976"/>
                  </a:lnTo>
                  <a:lnTo>
                    <a:pt x="1297543" y="1504060"/>
                  </a:lnTo>
                  <a:lnTo>
                    <a:pt x="1267275" y="1537283"/>
                  </a:lnTo>
                  <a:lnTo>
                    <a:pt x="1235473" y="1568561"/>
                  </a:lnTo>
                  <a:lnTo>
                    <a:pt x="1202207" y="1597811"/>
                  </a:lnTo>
                  <a:lnTo>
                    <a:pt x="1167549" y="1624952"/>
                  </a:lnTo>
                  <a:lnTo>
                    <a:pt x="1131570" y="1649899"/>
                  </a:lnTo>
                  <a:lnTo>
                    <a:pt x="1094341" y="1672571"/>
                  </a:lnTo>
                  <a:lnTo>
                    <a:pt x="1055935" y="1692886"/>
                  </a:lnTo>
                  <a:lnTo>
                    <a:pt x="1016422" y="1710759"/>
                  </a:lnTo>
                  <a:lnTo>
                    <a:pt x="975873" y="1726110"/>
                  </a:lnTo>
                  <a:lnTo>
                    <a:pt x="934360" y="1738855"/>
                  </a:lnTo>
                  <a:lnTo>
                    <a:pt x="891955" y="1748911"/>
                  </a:lnTo>
                  <a:lnTo>
                    <a:pt x="848728" y="1756197"/>
                  </a:lnTo>
                  <a:lnTo>
                    <a:pt x="804750" y="1760629"/>
                  </a:lnTo>
                  <a:lnTo>
                    <a:pt x="760095" y="1762125"/>
                  </a:lnTo>
                  <a:lnTo>
                    <a:pt x="715439" y="1760629"/>
                  </a:lnTo>
                  <a:lnTo>
                    <a:pt x="671461" y="1756197"/>
                  </a:lnTo>
                  <a:lnTo>
                    <a:pt x="628234" y="1748911"/>
                  </a:lnTo>
                  <a:lnTo>
                    <a:pt x="585829" y="1738855"/>
                  </a:lnTo>
                  <a:lnTo>
                    <a:pt x="544316" y="1726110"/>
                  </a:lnTo>
                  <a:lnTo>
                    <a:pt x="503767" y="1710759"/>
                  </a:lnTo>
                  <a:lnTo>
                    <a:pt x="464254" y="1692886"/>
                  </a:lnTo>
                  <a:lnTo>
                    <a:pt x="425848" y="1672571"/>
                  </a:lnTo>
                  <a:lnTo>
                    <a:pt x="388619" y="1649899"/>
                  </a:lnTo>
                  <a:lnTo>
                    <a:pt x="352640" y="1624952"/>
                  </a:lnTo>
                  <a:lnTo>
                    <a:pt x="317982" y="1597811"/>
                  </a:lnTo>
                  <a:lnTo>
                    <a:pt x="284716" y="1568561"/>
                  </a:lnTo>
                  <a:lnTo>
                    <a:pt x="252914" y="1537283"/>
                  </a:lnTo>
                  <a:lnTo>
                    <a:pt x="222646" y="1504061"/>
                  </a:lnTo>
                  <a:lnTo>
                    <a:pt x="193985" y="1468976"/>
                  </a:lnTo>
                  <a:lnTo>
                    <a:pt x="167001" y="1432111"/>
                  </a:lnTo>
                  <a:lnTo>
                    <a:pt x="141766" y="1393550"/>
                  </a:lnTo>
                  <a:lnTo>
                    <a:pt x="118350" y="1353374"/>
                  </a:lnTo>
                  <a:lnTo>
                    <a:pt x="96827" y="1311666"/>
                  </a:lnTo>
                  <a:lnTo>
                    <a:pt x="77266" y="1268509"/>
                  </a:lnTo>
                  <a:lnTo>
                    <a:pt x="59739" y="1223986"/>
                  </a:lnTo>
                  <a:lnTo>
                    <a:pt x="44318" y="1178179"/>
                  </a:lnTo>
                  <a:lnTo>
                    <a:pt x="31073" y="1131170"/>
                  </a:lnTo>
                  <a:lnTo>
                    <a:pt x="20077" y="1083043"/>
                  </a:lnTo>
                  <a:lnTo>
                    <a:pt x="11400" y="1033879"/>
                  </a:lnTo>
                  <a:lnTo>
                    <a:pt x="5114" y="983762"/>
                  </a:lnTo>
                  <a:lnTo>
                    <a:pt x="1290" y="932774"/>
                  </a:lnTo>
                  <a:lnTo>
                    <a:pt x="0" y="880999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351770" y="3662106"/>
            <a:ext cx="3477055" cy="650777"/>
            <a:chOff x="1058544" y="5710173"/>
            <a:chExt cx="5421630" cy="1014730"/>
          </a:xfrm>
        </p:grpSpPr>
        <p:sp>
          <p:nvSpPr>
            <p:cNvPr id="22" name="object 22"/>
            <p:cNvSpPr/>
            <p:nvPr/>
          </p:nvSpPr>
          <p:spPr>
            <a:xfrm>
              <a:off x="1064894" y="5716523"/>
              <a:ext cx="5408930" cy="1002030"/>
            </a:xfrm>
            <a:custGeom>
              <a:avLst/>
              <a:gdLst/>
              <a:ahLst/>
              <a:cxnLst/>
              <a:rect l="l" t="t" r="r" b="b"/>
              <a:pathLst>
                <a:path w="5408930" h="1002029">
                  <a:moveTo>
                    <a:pt x="5408930" y="0"/>
                  </a:moveTo>
                  <a:lnTo>
                    <a:pt x="0" y="0"/>
                  </a:lnTo>
                  <a:lnTo>
                    <a:pt x="0" y="1002029"/>
                  </a:lnTo>
                  <a:lnTo>
                    <a:pt x="5408930" y="1002029"/>
                  </a:lnTo>
                  <a:lnTo>
                    <a:pt x="540893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064894" y="5716523"/>
              <a:ext cx="5408930" cy="1002030"/>
            </a:xfrm>
            <a:custGeom>
              <a:avLst/>
              <a:gdLst/>
              <a:ahLst/>
              <a:cxnLst/>
              <a:rect l="l" t="t" r="r" b="b"/>
              <a:pathLst>
                <a:path w="5408930" h="1002029">
                  <a:moveTo>
                    <a:pt x="0" y="1002029"/>
                  </a:moveTo>
                  <a:lnTo>
                    <a:pt x="5408930" y="1002029"/>
                  </a:lnTo>
                  <a:lnTo>
                    <a:pt x="5408930" y="0"/>
                  </a:lnTo>
                  <a:lnTo>
                    <a:pt x="0" y="0"/>
                  </a:lnTo>
                  <a:lnTo>
                    <a:pt x="0" y="1002029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111689" y="2324145"/>
            <a:ext cx="649148" cy="134059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16290" rIns="0" bIns="0" rtlCol="0">
            <a:spAutoFit/>
          </a:bodyPr>
          <a:lstStyle/>
          <a:p>
            <a:pPr marL="61491" marR="107915">
              <a:lnSpc>
                <a:spcPct val="110000"/>
              </a:lnSpc>
              <a:spcBef>
                <a:spcPts val="128"/>
              </a:spcBef>
            </a:pPr>
            <a:r>
              <a:rPr sz="1050" spc="-6" dirty="0">
                <a:latin typeface="Calibri"/>
                <a:cs typeface="Calibri"/>
              </a:rPr>
              <a:t>ATTORE PROTAGONI-</a:t>
            </a:r>
            <a:endParaRPr sz="1050">
              <a:latin typeface="Calibri"/>
              <a:cs typeface="Calibri"/>
            </a:endParaRPr>
          </a:p>
          <a:p>
            <a:pPr marL="61491" marR="123389">
              <a:lnSpc>
                <a:spcPct val="170000"/>
              </a:lnSpc>
            </a:pPr>
            <a:r>
              <a:rPr sz="1050" spc="-16" dirty="0">
                <a:latin typeface="Calibri"/>
                <a:cs typeface="Calibri"/>
              </a:rPr>
              <a:t>STA </a:t>
            </a:r>
            <a:r>
              <a:rPr sz="1050" spc="-6" dirty="0">
                <a:latin typeface="Calibri"/>
                <a:cs typeface="Calibri"/>
              </a:rPr>
              <a:t>(SOGGETTO)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14101" y="2507812"/>
            <a:ext cx="713493" cy="11275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16290" rIns="0" bIns="0" rtlCol="0">
            <a:spAutoFit/>
          </a:bodyPr>
          <a:lstStyle/>
          <a:p>
            <a:pPr marL="61898" marR="62713">
              <a:lnSpc>
                <a:spcPct val="110000"/>
              </a:lnSpc>
              <a:spcBef>
                <a:spcPts val="128"/>
              </a:spcBef>
            </a:pPr>
            <a:r>
              <a:rPr sz="1050" dirty="0">
                <a:latin typeface="Calibri"/>
                <a:cs typeface="Calibri"/>
              </a:rPr>
              <a:t>ATTORE</a:t>
            </a:r>
            <a:r>
              <a:rPr sz="1050" spc="-22" dirty="0">
                <a:latin typeface="Calibri"/>
                <a:cs typeface="Calibri"/>
              </a:rPr>
              <a:t> </a:t>
            </a:r>
            <a:r>
              <a:rPr sz="1050" spc="-16" dirty="0">
                <a:latin typeface="Calibri"/>
                <a:cs typeface="Calibri"/>
              </a:rPr>
              <a:t>NON </a:t>
            </a:r>
            <a:r>
              <a:rPr sz="1050" spc="-6" dirty="0">
                <a:latin typeface="Calibri"/>
                <a:cs typeface="Calibri"/>
              </a:rPr>
              <a:t>PROTAGONISTA</a:t>
            </a:r>
            <a:endParaRPr sz="1050">
              <a:latin typeface="Calibri"/>
              <a:cs typeface="Calibri"/>
            </a:endParaRPr>
          </a:p>
          <a:p>
            <a:pPr marL="61898">
              <a:spcBef>
                <a:spcPts val="609"/>
              </a:spcBef>
            </a:pPr>
            <a:r>
              <a:rPr sz="1050" spc="-6" dirty="0">
                <a:latin typeface="Calibri"/>
                <a:cs typeface="Calibri"/>
              </a:rPr>
              <a:t>(ARGOMENTO)</a:t>
            </a:r>
            <a:endParaRPr sz="10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3047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13391" y="494802"/>
            <a:ext cx="2757046" cy="1796356"/>
            <a:chOff x="2090181" y="771524"/>
            <a:chExt cx="4298950" cy="28009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90181" y="1484206"/>
              <a:ext cx="3399072" cy="190324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18100" y="771524"/>
              <a:ext cx="1270635" cy="127063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311651" y="2278379"/>
              <a:ext cx="824865" cy="358775"/>
            </a:xfrm>
            <a:custGeom>
              <a:avLst/>
              <a:gdLst/>
              <a:ahLst/>
              <a:cxnLst/>
              <a:rect l="l" t="t" r="r" b="b"/>
              <a:pathLst>
                <a:path w="824864" h="358775">
                  <a:moveTo>
                    <a:pt x="442468" y="0"/>
                  </a:moveTo>
                  <a:lnTo>
                    <a:pt x="384667" y="12461"/>
                  </a:lnTo>
                  <a:lnTo>
                    <a:pt x="340868" y="49783"/>
                  </a:lnTo>
                  <a:lnTo>
                    <a:pt x="313261" y="107203"/>
                  </a:lnTo>
                  <a:lnTo>
                    <a:pt x="304038" y="179958"/>
                  </a:lnTo>
                  <a:lnTo>
                    <a:pt x="305182" y="207321"/>
                  </a:lnTo>
                  <a:lnTo>
                    <a:pt x="314378" y="256522"/>
                  </a:lnTo>
                  <a:lnTo>
                    <a:pt x="332194" y="297838"/>
                  </a:lnTo>
                  <a:lnTo>
                    <a:pt x="355296" y="328318"/>
                  </a:lnTo>
                  <a:lnTo>
                    <a:pt x="401732" y="353806"/>
                  </a:lnTo>
                  <a:lnTo>
                    <a:pt x="445262" y="358648"/>
                  </a:lnTo>
                  <a:lnTo>
                    <a:pt x="471644" y="357243"/>
                  </a:lnTo>
                  <a:lnTo>
                    <a:pt x="514645" y="346003"/>
                  </a:lnTo>
                  <a:lnTo>
                    <a:pt x="545667" y="323097"/>
                  </a:lnTo>
                  <a:lnTo>
                    <a:pt x="571281" y="286002"/>
                  </a:lnTo>
                  <a:lnTo>
                    <a:pt x="573402" y="281431"/>
                  </a:lnTo>
                  <a:lnTo>
                    <a:pt x="447294" y="281431"/>
                  </a:lnTo>
                  <a:lnTo>
                    <a:pt x="436862" y="280029"/>
                  </a:lnTo>
                  <a:lnTo>
                    <a:pt x="407328" y="250342"/>
                  </a:lnTo>
                  <a:lnTo>
                    <a:pt x="399542" y="211962"/>
                  </a:lnTo>
                  <a:lnTo>
                    <a:pt x="587756" y="211962"/>
                  </a:lnTo>
                  <a:lnTo>
                    <a:pt x="587756" y="197103"/>
                  </a:lnTo>
                  <a:lnTo>
                    <a:pt x="586757" y="164770"/>
                  </a:lnTo>
                  <a:lnTo>
                    <a:pt x="585140" y="148971"/>
                  </a:lnTo>
                  <a:lnTo>
                    <a:pt x="399796" y="148971"/>
                  </a:lnTo>
                  <a:lnTo>
                    <a:pt x="401212" y="135604"/>
                  </a:lnTo>
                  <a:lnTo>
                    <a:pt x="417829" y="91834"/>
                  </a:lnTo>
                  <a:lnTo>
                    <a:pt x="446405" y="77850"/>
                  </a:lnTo>
                  <a:lnTo>
                    <a:pt x="567843" y="77850"/>
                  </a:lnTo>
                  <a:lnTo>
                    <a:pt x="562977" y="66982"/>
                  </a:lnTo>
                  <a:lnTo>
                    <a:pt x="539787" y="34736"/>
                  </a:lnTo>
                  <a:lnTo>
                    <a:pt x="489521" y="5603"/>
                  </a:lnTo>
                  <a:lnTo>
                    <a:pt x="467375" y="1402"/>
                  </a:lnTo>
                  <a:lnTo>
                    <a:pt x="442468" y="0"/>
                  </a:lnTo>
                  <a:close/>
                </a:path>
                <a:path w="824864" h="358775">
                  <a:moveTo>
                    <a:pt x="489965" y="250062"/>
                  </a:moveTo>
                  <a:lnTo>
                    <a:pt x="460819" y="278971"/>
                  </a:lnTo>
                  <a:lnTo>
                    <a:pt x="447294" y="281431"/>
                  </a:lnTo>
                  <a:lnTo>
                    <a:pt x="573402" y="281431"/>
                  </a:lnTo>
                  <a:lnTo>
                    <a:pt x="582422" y="262000"/>
                  </a:lnTo>
                  <a:lnTo>
                    <a:pt x="489965" y="250062"/>
                  </a:lnTo>
                  <a:close/>
                </a:path>
                <a:path w="824864" h="358775">
                  <a:moveTo>
                    <a:pt x="567843" y="77850"/>
                  </a:moveTo>
                  <a:lnTo>
                    <a:pt x="446405" y="77850"/>
                  </a:lnTo>
                  <a:lnTo>
                    <a:pt x="455572" y="78876"/>
                  </a:lnTo>
                  <a:lnTo>
                    <a:pt x="463835" y="81962"/>
                  </a:lnTo>
                  <a:lnTo>
                    <a:pt x="487235" y="116236"/>
                  </a:lnTo>
                  <a:lnTo>
                    <a:pt x="492251" y="148971"/>
                  </a:lnTo>
                  <a:lnTo>
                    <a:pt x="585140" y="148971"/>
                  </a:lnTo>
                  <a:lnTo>
                    <a:pt x="583771" y="135604"/>
                  </a:lnTo>
                  <a:lnTo>
                    <a:pt x="578808" y="109628"/>
                  </a:lnTo>
                  <a:lnTo>
                    <a:pt x="571957" y="87120"/>
                  </a:lnTo>
                  <a:lnTo>
                    <a:pt x="571881" y="86868"/>
                  </a:lnTo>
                  <a:lnTo>
                    <a:pt x="567843" y="77850"/>
                  </a:lnTo>
                  <a:close/>
                </a:path>
                <a:path w="824864" h="358775">
                  <a:moveTo>
                    <a:pt x="97662" y="7747"/>
                  </a:moveTo>
                  <a:lnTo>
                    <a:pt x="0" y="7747"/>
                  </a:lnTo>
                  <a:lnTo>
                    <a:pt x="101853" y="350900"/>
                  </a:lnTo>
                  <a:lnTo>
                    <a:pt x="185165" y="350900"/>
                  </a:lnTo>
                  <a:lnTo>
                    <a:pt x="223275" y="225171"/>
                  </a:lnTo>
                  <a:lnTo>
                    <a:pt x="145161" y="225171"/>
                  </a:lnTo>
                  <a:lnTo>
                    <a:pt x="133328" y="170803"/>
                  </a:lnTo>
                  <a:lnTo>
                    <a:pt x="121459" y="116458"/>
                  </a:lnTo>
                  <a:lnTo>
                    <a:pt x="97662" y="7747"/>
                  </a:lnTo>
                  <a:close/>
                </a:path>
                <a:path w="824864" h="358775">
                  <a:moveTo>
                    <a:pt x="289178" y="7747"/>
                  </a:moveTo>
                  <a:lnTo>
                    <a:pt x="194563" y="7747"/>
                  </a:lnTo>
                  <a:lnTo>
                    <a:pt x="145161" y="225171"/>
                  </a:lnTo>
                  <a:lnTo>
                    <a:pt x="223275" y="225171"/>
                  </a:lnTo>
                  <a:lnTo>
                    <a:pt x="289178" y="7747"/>
                  </a:lnTo>
                  <a:close/>
                </a:path>
                <a:path w="824864" h="358775">
                  <a:moveTo>
                    <a:pt x="719582" y="7747"/>
                  </a:moveTo>
                  <a:lnTo>
                    <a:pt x="631698" y="7747"/>
                  </a:lnTo>
                  <a:lnTo>
                    <a:pt x="631698" y="350900"/>
                  </a:lnTo>
                  <a:lnTo>
                    <a:pt x="726059" y="350900"/>
                  </a:lnTo>
                  <a:lnTo>
                    <a:pt x="726059" y="235838"/>
                  </a:lnTo>
                  <a:lnTo>
                    <a:pt x="726963" y="197935"/>
                  </a:lnTo>
                  <a:lnTo>
                    <a:pt x="734202" y="141702"/>
                  </a:lnTo>
                  <a:lnTo>
                    <a:pt x="752652" y="107519"/>
                  </a:lnTo>
                  <a:lnTo>
                    <a:pt x="769112" y="102107"/>
                  </a:lnTo>
                  <a:lnTo>
                    <a:pt x="798395" y="102107"/>
                  </a:lnTo>
                  <a:lnTo>
                    <a:pt x="810218" y="64007"/>
                  </a:lnTo>
                  <a:lnTo>
                    <a:pt x="719582" y="64007"/>
                  </a:lnTo>
                  <a:lnTo>
                    <a:pt x="719582" y="7747"/>
                  </a:lnTo>
                  <a:close/>
                </a:path>
                <a:path w="824864" h="358775">
                  <a:moveTo>
                    <a:pt x="798395" y="102107"/>
                  </a:moveTo>
                  <a:lnTo>
                    <a:pt x="769112" y="102107"/>
                  </a:lnTo>
                  <a:lnTo>
                    <a:pt x="774398" y="102705"/>
                  </a:lnTo>
                  <a:lnTo>
                    <a:pt x="780542" y="104505"/>
                  </a:lnTo>
                  <a:lnTo>
                    <a:pt x="787542" y="107519"/>
                  </a:lnTo>
                  <a:lnTo>
                    <a:pt x="795401" y="111759"/>
                  </a:lnTo>
                  <a:lnTo>
                    <a:pt x="798395" y="102107"/>
                  </a:lnTo>
                  <a:close/>
                </a:path>
                <a:path w="824864" h="358775">
                  <a:moveTo>
                    <a:pt x="779018" y="0"/>
                  </a:moveTo>
                  <a:lnTo>
                    <a:pt x="739030" y="22002"/>
                  </a:lnTo>
                  <a:lnTo>
                    <a:pt x="719582" y="64007"/>
                  </a:lnTo>
                  <a:lnTo>
                    <a:pt x="810218" y="64007"/>
                  </a:lnTo>
                  <a:lnTo>
                    <a:pt x="824484" y="18033"/>
                  </a:lnTo>
                  <a:lnTo>
                    <a:pt x="812361" y="10126"/>
                  </a:lnTo>
                  <a:lnTo>
                    <a:pt x="800750" y="4492"/>
                  </a:lnTo>
                  <a:lnTo>
                    <a:pt x="789640" y="1121"/>
                  </a:lnTo>
                  <a:lnTo>
                    <a:pt x="7790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06685" y="2351468"/>
              <a:ext cx="101980" cy="8064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311651" y="2278379"/>
              <a:ext cx="824865" cy="358775"/>
            </a:xfrm>
            <a:custGeom>
              <a:avLst/>
              <a:gdLst/>
              <a:ahLst/>
              <a:cxnLst/>
              <a:rect l="l" t="t" r="r" b="b"/>
              <a:pathLst>
                <a:path w="824864" h="358775">
                  <a:moveTo>
                    <a:pt x="0" y="7747"/>
                  </a:moveTo>
                  <a:lnTo>
                    <a:pt x="24403" y="7747"/>
                  </a:lnTo>
                  <a:lnTo>
                    <a:pt x="48831" y="7747"/>
                  </a:lnTo>
                  <a:lnTo>
                    <a:pt x="73259" y="7747"/>
                  </a:lnTo>
                  <a:lnTo>
                    <a:pt x="97662" y="7747"/>
                  </a:lnTo>
                  <a:lnTo>
                    <a:pt x="109567" y="62114"/>
                  </a:lnTo>
                  <a:lnTo>
                    <a:pt x="121459" y="116458"/>
                  </a:lnTo>
                  <a:lnTo>
                    <a:pt x="133328" y="170803"/>
                  </a:lnTo>
                  <a:lnTo>
                    <a:pt x="145161" y="225171"/>
                  </a:lnTo>
                  <a:lnTo>
                    <a:pt x="157523" y="170803"/>
                  </a:lnTo>
                  <a:lnTo>
                    <a:pt x="169862" y="116458"/>
                  </a:lnTo>
                  <a:lnTo>
                    <a:pt x="182201" y="62114"/>
                  </a:lnTo>
                  <a:lnTo>
                    <a:pt x="194563" y="7747"/>
                  </a:lnTo>
                  <a:lnTo>
                    <a:pt x="218205" y="7747"/>
                  </a:lnTo>
                  <a:lnTo>
                    <a:pt x="241871" y="7747"/>
                  </a:lnTo>
                  <a:lnTo>
                    <a:pt x="265537" y="7747"/>
                  </a:lnTo>
                  <a:lnTo>
                    <a:pt x="289178" y="7747"/>
                  </a:lnTo>
                  <a:lnTo>
                    <a:pt x="274320" y="56780"/>
                  </a:lnTo>
                  <a:lnTo>
                    <a:pt x="259461" y="105802"/>
                  </a:lnTo>
                  <a:lnTo>
                    <a:pt x="244601" y="154817"/>
                  </a:lnTo>
                  <a:lnTo>
                    <a:pt x="229742" y="203830"/>
                  </a:lnTo>
                  <a:lnTo>
                    <a:pt x="214883" y="252845"/>
                  </a:lnTo>
                  <a:lnTo>
                    <a:pt x="200024" y="301867"/>
                  </a:lnTo>
                  <a:lnTo>
                    <a:pt x="185165" y="350900"/>
                  </a:lnTo>
                  <a:lnTo>
                    <a:pt x="164326" y="350900"/>
                  </a:lnTo>
                  <a:lnTo>
                    <a:pt x="143510" y="350900"/>
                  </a:lnTo>
                  <a:lnTo>
                    <a:pt x="122693" y="350900"/>
                  </a:lnTo>
                  <a:lnTo>
                    <a:pt x="101853" y="350900"/>
                  </a:lnTo>
                  <a:lnTo>
                    <a:pt x="87314" y="301867"/>
                  </a:lnTo>
                  <a:lnTo>
                    <a:pt x="72763" y="252845"/>
                  </a:lnTo>
                  <a:lnTo>
                    <a:pt x="58206" y="203830"/>
                  </a:lnTo>
                  <a:lnTo>
                    <a:pt x="43647" y="154817"/>
                  </a:lnTo>
                  <a:lnTo>
                    <a:pt x="29090" y="105802"/>
                  </a:lnTo>
                  <a:lnTo>
                    <a:pt x="14539" y="56780"/>
                  </a:lnTo>
                  <a:lnTo>
                    <a:pt x="0" y="7747"/>
                  </a:lnTo>
                  <a:close/>
                </a:path>
                <a:path w="824864" h="358775">
                  <a:moveTo>
                    <a:pt x="779018" y="0"/>
                  </a:moveTo>
                  <a:lnTo>
                    <a:pt x="789640" y="1121"/>
                  </a:lnTo>
                  <a:lnTo>
                    <a:pt x="800750" y="4492"/>
                  </a:lnTo>
                  <a:lnTo>
                    <a:pt x="812361" y="10126"/>
                  </a:lnTo>
                  <a:lnTo>
                    <a:pt x="824484" y="18033"/>
                  </a:lnTo>
                  <a:lnTo>
                    <a:pt x="817225" y="41465"/>
                  </a:lnTo>
                  <a:lnTo>
                    <a:pt x="809942" y="64897"/>
                  </a:lnTo>
                  <a:lnTo>
                    <a:pt x="802659" y="88328"/>
                  </a:lnTo>
                  <a:lnTo>
                    <a:pt x="795401" y="111759"/>
                  </a:lnTo>
                  <a:lnTo>
                    <a:pt x="787542" y="107519"/>
                  </a:lnTo>
                  <a:lnTo>
                    <a:pt x="780542" y="104505"/>
                  </a:lnTo>
                  <a:lnTo>
                    <a:pt x="774398" y="102705"/>
                  </a:lnTo>
                  <a:lnTo>
                    <a:pt x="769112" y="102107"/>
                  </a:lnTo>
                  <a:lnTo>
                    <a:pt x="760396" y="103441"/>
                  </a:lnTo>
                  <a:lnTo>
                    <a:pt x="734202" y="141702"/>
                  </a:lnTo>
                  <a:lnTo>
                    <a:pt x="726963" y="197935"/>
                  </a:lnTo>
                  <a:lnTo>
                    <a:pt x="726059" y="235838"/>
                  </a:lnTo>
                  <a:lnTo>
                    <a:pt x="726059" y="264604"/>
                  </a:lnTo>
                  <a:lnTo>
                    <a:pt x="726059" y="293370"/>
                  </a:lnTo>
                  <a:lnTo>
                    <a:pt x="726059" y="322135"/>
                  </a:lnTo>
                  <a:lnTo>
                    <a:pt x="726059" y="350900"/>
                  </a:lnTo>
                  <a:lnTo>
                    <a:pt x="702438" y="350900"/>
                  </a:lnTo>
                  <a:lnTo>
                    <a:pt x="678830" y="350900"/>
                  </a:lnTo>
                  <a:lnTo>
                    <a:pt x="655246" y="350900"/>
                  </a:lnTo>
                  <a:lnTo>
                    <a:pt x="631698" y="350900"/>
                  </a:lnTo>
                  <a:lnTo>
                    <a:pt x="631698" y="301867"/>
                  </a:lnTo>
                  <a:lnTo>
                    <a:pt x="631698" y="7747"/>
                  </a:lnTo>
                  <a:lnTo>
                    <a:pt x="653627" y="7747"/>
                  </a:lnTo>
                  <a:lnTo>
                    <a:pt x="675592" y="7747"/>
                  </a:lnTo>
                  <a:lnTo>
                    <a:pt x="697581" y="7747"/>
                  </a:lnTo>
                  <a:lnTo>
                    <a:pt x="719582" y="7747"/>
                  </a:lnTo>
                  <a:lnTo>
                    <a:pt x="719582" y="21824"/>
                  </a:lnTo>
                  <a:lnTo>
                    <a:pt x="719582" y="35877"/>
                  </a:lnTo>
                  <a:lnTo>
                    <a:pt x="719582" y="49930"/>
                  </a:lnTo>
                  <a:lnTo>
                    <a:pt x="719582" y="64007"/>
                  </a:lnTo>
                  <a:lnTo>
                    <a:pt x="725937" y="47148"/>
                  </a:lnTo>
                  <a:lnTo>
                    <a:pt x="745744" y="13715"/>
                  </a:lnTo>
                  <a:lnTo>
                    <a:pt x="769514" y="857"/>
                  </a:lnTo>
                  <a:lnTo>
                    <a:pt x="779018" y="0"/>
                  </a:lnTo>
                  <a:close/>
                </a:path>
                <a:path w="824864" h="358775">
                  <a:moveTo>
                    <a:pt x="442468" y="0"/>
                  </a:moveTo>
                  <a:lnTo>
                    <a:pt x="489521" y="5603"/>
                  </a:lnTo>
                  <a:lnTo>
                    <a:pt x="525526" y="22351"/>
                  </a:lnTo>
                  <a:lnTo>
                    <a:pt x="552275" y="49609"/>
                  </a:lnTo>
                  <a:lnTo>
                    <a:pt x="571881" y="86868"/>
                  </a:lnTo>
                  <a:lnTo>
                    <a:pt x="583771" y="135604"/>
                  </a:lnTo>
                  <a:lnTo>
                    <a:pt x="587756" y="197103"/>
                  </a:lnTo>
                  <a:lnTo>
                    <a:pt x="587756" y="202056"/>
                  </a:lnTo>
                  <a:lnTo>
                    <a:pt x="587756" y="207009"/>
                  </a:lnTo>
                  <a:lnTo>
                    <a:pt x="587756" y="211962"/>
                  </a:lnTo>
                  <a:lnTo>
                    <a:pt x="540702" y="211962"/>
                  </a:lnTo>
                  <a:lnTo>
                    <a:pt x="493649" y="211962"/>
                  </a:lnTo>
                  <a:lnTo>
                    <a:pt x="446595" y="211962"/>
                  </a:lnTo>
                  <a:lnTo>
                    <a:pt x="399542" y="211962"/>
                  </a:lnTo>
                  <a:lnTo>
                    <a:pt x="401232" y="226772"/>
                  </a:lnTo>
                  <a:lnTo>
                    <a:pt x="419094" y="268841"/>
                  </a:lnTo>
                  <a:lnTo>
                    <a:pt x="447294" y="281431"/>
                  </a:lnTo>
                  <a:lnTo>
                    <a:pt x="454151" y="280814"/>
                  </a:lnTo>
                  <a:lnTo>
                    <a:pt x="485655" y="257204"/>
                  </a:lnTo>
                  <a:lnTo>
                    <a:pt x="489965" y="250062"/>
                  </a:lnTo>
                  <a:lnTo>
                    <a:pt x="513109" y="253035"/>
                  </a:lnTo>
                  <a:lnTo>
                    <a:pt x="536241" y="256031"/>
                  </a:lnTo>
                  <a:lnTo>
                    <a:pt x="559349" y="259028"/>
                  </a:lnTo>
                  <a:lnTo>
                    <a:pt x="582422" y="262000"/>
                  </a:lnTo>
                  <a:lnTo>
                    <a:pt x="559022" y="306371"/>
                  </a:lnTo>
                  <a:lnTo>
                    <a:pt x="531240" y="336169"/>
                  </a:lnTo>
                  <a:lnTo>
                    <a:pt x="494776" y="353028"/>
                  </a:lnTo>
                  <a:lnTo>
                    <a:pt x="445262" y="358648"/>
                  </a:lnTo>
                  <a:lnTo>
                    <a:pt x="422187" y="357435"/>
                  </a:lnTo>
                  <a:lnTo>
                    <a:pt x="383897" y="347771"/>
                  </a:lnTo>
                  <a:lnTo>
                    <a:pt x="343138" y="314483"/>
                  </a:lnTo>
                  <a:lnTo>
                    <a:pt x="322452" y="278383"/>
                  </a:lnTo>
                  <a:lnTo>
                    <a:pt x="308625" y="232838"/>
                  </a:lnTo>
                  <a:lnTo>
                    <a:pt x="304038" y="179958"/>
                  </a:lnTo>
                  <a:lnTo>
                    <a:pt x="306345" y="141670"/>
                  </a:lnTo>
                  <a:lnTo>
                    <a:pt x="324772" y="76571"/>
                  </a:lnTo>
                  <a:lnTo>
                    <a:pt x="361011" y="28021"/>
                  </a:lnTo>
                  <a:lnTo>
                    <a:pt x="411823" y="3117"/>
                  </a:lnTo>
                  <a:lnTo>
                    <a:pt x="442468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" name="object 8"/>
            <p:cNvSpPr/>
            <p:nvPr/>
          </p:nvSpPr>
          <p:spPr>
            <a:xfrm>
              <a:off x="3432682" y="3086353"/>
              <a:ext cx="584835" cy="481330"/>
            </a:xfrm>
            <a:custGeom>
              <a:avLst/>
              <a:gdLst/>
              <a:ahLst/>
              <a:cxnLst/>
              <a:rect l="l" t="t" r="r" b="b"/>
              <a:pathLst>
                <a:path w="584835" h="481329">
                  <a:moveTo>
                    <a:pt x="245628" y="422909"/>
                  </a:moveTo>
                  <a:lnTo>
                    <a:pt x="87883" y="422909"/>
                  </a:lnTo>
                  <a:lnTo>
                    <a:pt x="96839" y="437574"/>
                  </a:lnTo>
                  <a:lnTo>
                    <a:pt x="132085" y="472971"/>
                  </a:lnTo>
                  <a:lnTo>
                    <a:pt x="166750" y="481329"/>
                  </a:lnTo>
                  <a:lnTo>
                    <a:pt x="180822" y="479998"/>
                  </a:lnTo>
                  <a:lnTo>
                    <a:pt x="219201" y="460121"/>
                  </a:lnTo>
                  <a:lnTo>
                    <a:pt x="245628" y="422909"/>
                  </a:lnTo>
                  <a:close/>
                </a:path>
                <a:path w="584835" h="481329">
                  <a:moveTo>
                    <a:pt x="94741" y="0"/>
                  </a:moveTo>
                  <a:lnTo>
                    <a:pt x="0" y="0"/>
                  </a:lnTo>
                  <a:lnTo>
                    <a:pt x="0" y="473582"/>
                  </a:lnTo>
                  <a:lnTo>
                    <a:pt x="87883" y="473582"/>
                  </a:lnTo>
                  <a:lnTo>
                    <a:pt x="87883" y="422909"/>
                  </a:lnTo>
                  <a:lnTo>
                    <a:pt x="245628" y="422909"/>
                  </a:lnTo>
                  <a:lnTo>
                    <a:pt x="248955" y="416240"/>
                  </a:lnTo>
                  <a:lnTo>
                    <a:pt x="256286" y="396239"/>
                  </a:lnTo>
                  <a:lnTo>
                    <a:pt x="259214" y="385063"/>
                  </a:lnTo>
                  <a:lnTo>
                    <a:pt x="136143" y="385063"/>
                  </a:lnTo>
                  <a:lnTo>
                    <a:pt x="127572" y="383847"/>
                  </a:lnTo>
                  <a:lnTo>
                    <a:pt x="100804" y="353694"/>
                  </a:lnTo>
                  <a:lnTo>
                    <a:pt x="94106" y="301116"/>
                  </a:lnTo>
                  <a:lnTo>
                    <a:pt x="94867" y="282190"/>
                  </a:lnTo>
                  <a:lnTo>
                    <a:pt x="106171" y="240791"/>
                  </a:lnTo>
                  <a:lnTo>
                    <a:pt x="137413" y="220979"/>
                  </a:lnTo>
                  <a:lnTo>
                    <a:pt x="261770" y="220979"/>
                  </a:lnTo>
                  <a:lnTo>
                    <a:pt x="253118" y="192774"/>
                  </a:lnTo>
                  <a:lnTo>
                    <a:pt x="240283" y="167766"/>
                  </a:lnTo>
                  <a:lnTo>
                    <a:pt x="237371" y="164083"/>
                  </a:lnTo>
                  <a:lnTo>
                    <a:pt x="94741" y="164083"/>
                  </a:lnTo>
                  <a:lnTo>
                    <a:pt x="94741" y="0"/>
                  </a:lnTo>
                  <a:close/>
                </a:path>
                <a:path w="584835" h="481329">
                  <a:moveTo>
                    <a:pt x="261770" y="220979"/>
                  </a:moveTo>
                  <a:lnTo>
                    <a:pt x="137413" y="220979"/>
                  </a:lnTo>
                  <a:lnTo>
                    <a:pt x="145415" y="222218"/>
                  </a:lnTo>
                  <a:lnTo>
                    <a:pt x="145201" y="222218"/>
                  </a:lnTo>
                  <a:lnTo>
                    <a:pt x="172989" y="264493"/>
                  </a:lnTo>
                  <a:lnTo>
                    <a:pt x="175721" y="301116"/>
                  </a:lnTo>
                  <a:lnTo>
                    <a:pt x="175053" y="321179"/>
                  </a:lnTo>
                  <a:lnTo>
                    <a:pt x="164337" y="365505"/>
                  </a:lnTo>
                  <a:lnTo>
                    <a:pt x="136143" y="385063"/>
                  </a:lnTo>
                  <a:lnTo>
                    <a:pt x="259214" y="385063"/>
                  </a:lnTo>
                  <a:lnTo>
                    <a:pt x="262092" y="374080"/>
                  </a:lnTo>
                  <a:lnTo>
                    <a:pt x="266287" y="350043"/>
                  </a:lnTo>
                  <a:lnTo>
                    <a:pt x="268787" y="324445"/>
                  </a:lnTo>
                  <a:lnTo>
                    <a:pt x="269500" y="301116"/>
                  </a:lnTo>
                  <a:lnTo>
                    <a:pt x="269620" y="297179"/>
                  </a:lnTo>
                  <a:lnTo>
                    <a:pt x="267787" y="257456"/>
                  </a:lnTo>
                  <a:lnTo>
                    <a:pt x="262286" y="222662"/>
                  </a:lnTo>
                  <a:lnTo>
                    <a:pt x="261770" y="220979"/>
                  </a:lnTo>
                  <a:close/>
                </a:path>
                <a:path w="584835" h="481329">
                  <a:moveTo>
                    <a:pt x="166242" y="122681"/>
                  </a:moveTo>
                  <a:lnTo>
                    <a:pt x="126745" y="133096"/>
                  </a:lnTo>
                  <a:lnTo>
                    <a:pt x="94741" y="164083"/>
                  </a:lnTo>
                  <a:lnTo>
                    <a:pt x="237371" y="164083"/>
                  </a:lnTo>
                  <a:lnTo>
                    <a:pt x="224714" y="148078"/>
                  </a:lnTo>
                  <a:lnTo>
                    <a:pt x="207168" y="133984"/>
                  </a:lnTo>
                  <a:lnTo>
                    <a:pt x="187670" y="125511"/>
                  </a:lnTo>
                  <a:lnTo>
                    <a:pt x="166242" y="122681"/>
                  </a:lnTo>
                  <a:close/>
                </a:path>
                <a:path w="584835" h="481329">
                  <a:moveTo>
                    <a:pt x="442975" y="122681"/>
                  </a:moveTo>
                  <a:lnTo>
                    <a:pt x="385238" y="135429"/>
                  </a:lnTo>
                  <a:lnTo>
                    <a:pt x="340740" y="173608"/>
                  </a:lnTo>
                  <a:lnTo>
                    <a:pt x="312388" y="231409"/>
                  </a:lnTo>
                  <a:lnTo>
                    <a:pt x="303015" y="301116"/>
                  </a:lnTo>
                  <a:lnTo>
                    <a:pt x="302894" y="303022"/>
                  </a:lnTo>
                  <a:lnTo>
                    <a:pt x="305668" y="342630"/>
                  </a:lnTo>
                  <a:lnTo>
                    <a:pt x="328130" y="411267"/>
                  </a:lnTo>
                  <a:lnTo>
                    <a:pt x="367343" y="457702"/>
                  </a:lnTo>
                  <a:lnTo>
                    <a:pt x="415055" y="478708"/>
                  </a:lnTo>
                  <a:lnTo>
                    <a:pt x="443102" y="481329"/>
                  </a:lnTo>
                  <a:lnTo>
                    <a:pt x="474442" y="478164"/>
                  </a:lnTo>
                  <a:lnTo>
                    <a:pt x="526309" y="452880"/>
                  </a:lnTo>
                  <a:lnTo>
                    <a:pt x="563270" y="403683"/>
                  </a:lnTo>
                  <a:lnTo>
                    <a:pt x="567570" y="392429"/>
                  </a:lnTo>
                  <a:lnTo>
                    <a:pt x="443611" y="392429"/>
                  </a:lnTo>
                  <a:lnTo>
                    <a:pt x="434186" y="391092"/>
                  </a:lnTo>
                  <a:lnTo>
                    <a:pt x="404502" y="358005"/>
                  </a:lnTo>
                  <a:lnTo>
                    <a:pt x="397016" y="303022"/>
                  </a:lnTo>
                  <a:lnTo>
                    <a:pt x="397062" y="301116"/>
                  </a:lnTo>
                  <a:lnTo>
                    <a:pt x="404556" y="247830"/>
                  </a:lnTo>
                  <a:lnTo>
                    <a:pt x="434538" y="214614"/>
                  </a:lnTo>
                  <a:lnTo>
                    <a:pt x="444372" y="213232"/>
                  </a:lnTo>
                  <a:lnTo>
                    <a:pt x="569098" y="213232"/>
                  </a:lnTo>
                  <a:lnTo>
                    <a:pt x="567342" y="207980"/>
                  </a:lnTo>
                  <a:lnTo>
                    <a:pt x="554101" y="182499"/>
                  </a:lnTo>
                  <a:lnTo>
                    <a:pt x="533076" y="156329"/>
                  </a:lnTo>
                  <a:lnTo>
                    <a:pt x="507539" y="137636"/>
                  </a:lnTo>
                  <a:lnTo>
                    <a:pt x="477502" y="126420"/>
                  </a:lnTo>
                  <a:lnTo>
                    <a:pt x="442975" y="122681"/>
                  </a:lnTo>
                  <a:close/>
                </a:path>
                <a:path w="584835" h="481329">
                  <a:moveTo>
                    <a:pt x="569098" y="213232"/>
                  </a:moveTo>
                  <a:lnTo>
                    <a:pt x="444372" y="213232"/>
                  </a:lnTo>
                  <a:lnTo>
                    <a:pt x="453681" y="214614"/>
                  </a:lnTo>
                  <a:lnTo>
                    <a:pt x="462261" y="218757"/>
                  </a:lnTo>
                  <a:lnTo>
                    <a:pt x="486711" y="262493"/>
                  </a:lnTo>
                  <a:lnTo>
                    <a:pt x="489956" y="301116"/>
                  </a:lnTo>
                  <a:lnTo>
                    <a:pt x="489905" y="303022"/>
                  </a:lnTo>
                  <a:lnTo>
                    <a:pt x="489156" y="323637"/>
                  </a:lnTo>
                  <a:lnTo>
                    <a:pt x="486727" y="342630"/>
                  </a:lnTo>
                  <a:lnTo>
                    <a:pt x="482770" y="358005"/>
                  </a:lnTo>
                  <a:lnTo>
                    <a:pt x="482679" y="358360"/>
                  </a:lnTo>
                  <a:lnTo>
                    <a:pt x="453330" y="391092"/>
                  </a:lnTo>
                  <a:lnTo>
                    <a:pt x="443611" y="392429"/>
                  </a:lnTo>
                  <a:lnTo>
                    <a:pt x="567570" y="392429"/>
                  </a:lnTo>
                  <a:lnTo>
                    <a:pt x="574976" y="373046"/>
                  </a:lnTo>
                  <a:lnTo>
                    <a:pt x="581991" y="338861"/>
                  </a:lnTo>
                  <a:lnTo>
                    <a:pt x="584209" y="303022"/>
                  </a:lnTo>
                  <a:lnTo>
                    <a:pt x="584326" y="301116"/>
                  </a:lnTo>
                  <a:lnTo>
                    <a:pt x="582443" y="267277"/>
                  </a:lnTo>
                  <a:lnTo>
                    <a:pt x="576786" y="236235"/>
                  </a:lnTo>
                  <a:lnTo>
                    <a:pt x="569098" y="2132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22027" y="3302571"/>
              <a:ext cx="91186" cy="1736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24922" y="3294824"/>
              <a:ext cx="102488" cy="18872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432682" y="3086353"/>
              <a:ext cx="584835" cy="481330"/>
            </a:xfrm>
            <a:custGeom>
              <a:avLst/>
              <a:gdLst/>
              <a:ahLst/>
              <a:cxnLst/>
              <a:rect l="l" t="t" r="r" b="b"/>
              <a:pathLst>
                <a:path w="584835" h="481329">
                  <a:moveTo>
                    <a:pt x="442975" y="122681"/>
                  </a:moveTo>
                  <a:lnTo>
                    <a:pt x="507539" y="137636"/>
                  </a:lnTo>
                  <a:lnTo>
                    <a:pt x="554101" y="182499"/>
                  </a:lnTo>
                  <a:lnTo>
                    <a:pt x="576786" y="236235"/>
                  </a:lnTo>
                  <a:lnTo>
                    <a:pt x="584326" y="301116"/>
                  </a:lnTo>
                  <a:lnTo>
                    <a:pt x="581991" y="338861"/>
                  </a:lnTo>
                  <a:lnTo>
                    <a:pt x="563270" y="403683"/>
                  </a:lnTo>
                  <a:lnTo>
                    <a:pt x="526309" y="452880"/>
                  </a:lnTo>
                  <a:lnTo>
                    <a:pt x="474442" y="478164"/>
                  </a:lnTo>
                  <a:lnTo>
                    <a:pt x="443102" y="481329"/>
                  </a:lnTo>
                  <a:lnTo>
                    <a:pt x="415055" y="478708"/>
                  </a:lnTo>
                  <a:lnTo>
                    <a:pt x="367343" y="457702"/>
                  </a:lnTo>
                  <a:lnTo>
                    <a:pt x="328130" y="411267"/>
                  </a:lnTo>
                  <a:lnTo>
                    <a:pt x="305702" y="343120"/>
                  </a:lnTo>
                  <a:lnTo>
                    <a:pt x="302894" y="303022"/>
                  </a:lnTo>
                  <a:lnTo>
                    <a:pt x="305272" y="265495"/>
                  </a:lnTo>
                  <a:lnTo>
                    <a:pt x="324219" y="200777"/>
                  </a:lnTo>
                  <a:lnTo>
                    <a:pt x="361340" y="151346"/>
                  </a:lnTo>
                  <a:lnTo>
                    <a:pt x="412446" y="125870"/>
                  </a:lnTo>
                  <a:lnTo>
                    <a:pt x="442975" y="122681"/>
                  </a:lnTo>
                  <a:close/>
                </a:path>
                <a:path w="584835" h="481329">
                  <a:moveTo>
                    <a:pt x="0" y="0"/>
                  </a:moveTo>
                  <a:lnTo>
                    <a:pt x="23715" y="0"/>
                  </a:lnTo>
                  <a:lnTo>
                    <a:pt x="47418" y="0"/>
                  </a:lnTo>
                  <a:lnTo>
                    <a:pt x="71098" y="0"/>
                  </a:lnTo>
                  <a:lnTo>
                    <a:pt x="94741" y="0"/>
                  </a:lnTo>
                  <a:lnTo>
                    <a:pt x="94741" y="40979"/>
                  </a:lnTo>
                  <a:lnTo>
                    <a:pt x="94741" y="81994"/>
                  </a:lnTo>
                  <a:lnTo>
                    <a:pt x="94741" y="123033"/>
                  </a:lnTo>
                  <a:lnTo>
                    <a:pt x="94741" y="164083"/>
                  </a:lnTo>
                  <a:lnTo>
                    <a:pt x="102028" y="154366"/>
                  </a:lnTo>
                  <a:lnTo>
                    <a:pt x="135935" y="128522"/>
                  </a:lnTo>
                  <a:lnTo>
                    <a:pt x="166242" y="122681"/>
                  </a:lnTo>
                  <a:lnTo>
                    <a:pt x="187670" y="125511"/>
                  </a:lnTo>
                  <a:lnTo>
                    <a:pt x="224714" y="148078"/>
                  </a:lnTo>
                  <a:lnTo>
                    <a:pt x="253118" y="192774"/>
                  </a:lnTo>
                  <a:lnTo>
                    <a:pt x="267787" y="257456"/>
                  </a:lnTo>
                  <a:lnTo>
                    <a:pt x="269620" y="297179"/>
                  </a:lnTo>
                  <a:lnTo>
                    <a:pt x="268787" y="324445"/>
                  </a:lnTo>
                  <a:lnTo>
                    <a:pt x="262120" y="373975"/>
                  </a:lnTo>
                  <a:lnTo>
                    <a:pt x="248955" y="416240"/>
                  </a:lnTo>
                  <a:lnTo>
                    <a:pt x="219201" y="460121"/>
                  </a:lnTo>
                  <a:lnTo>
                    <a:pt x="180822" y="479998"/>
                  </a:lnTo>
                  <a:lnTo>
                    <a:pt x="166750" y="481329"/>
                  </a:lnTo>
                  <a:lnTo>
                    <a:pt x="154703" y="480401"/>
                  </a:lnTo>
                  <a:lnTo>
                    <a:pt x="113655" y="459378"/>
                  </a:lnTo>
                  <a:lnTo>
                    <a:pt x="87883" y="422909"/>
                  </a:lnTo>
                  <a:lnTo>
                    <a:pt x="87883" y="435578"/>
                  </a:lnTo>
                  <a:lnTo>
                    <a:pt x="87883" y="448246"/>
                  </a:lnTo>
                  <a:lnTo>
                    <a:pt x="87883" y="460914"/>
                  </a:lnTo>
                  <a:lnTo>
                    <a:pt x="87883" y="473582"/>
                  </a:lnTo>
                  <a:lnTo>
                    <a:pt x="65901" y="473582"/>
                  </a:lnTo>
                  <a:lnTo>
                    <a:pt x="43941" y="473582"/>
                  </a:lnTo>
                  <a:lnTo>
                    <a:pt x="21982" y="473582"/>
                  </a:lnTo>
                  <a:lnTo>
                    <a:pt x="0" y="473582"/>
                  </a:lnTo>
                  <a:lnTo>
                    <a:pt x="0" y="420962"/>
                  </a:lnTo>
                  <a:lnTo>
                    <a:pt x="0" y="5262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773270" y="588224"/>
            <a:ext cx="2290426" cy="454859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lang="it-IT" sz="1411" dirty="0">
                <a:latin typeface="Comic Sans MS"/>
                <a:cs typeface="Comic Sans MS"/>
              </a:rPr>
              <a:t>VA</a:t>
            </a:r>
            <a:r>
              <a:rPr lang="it-IT" sz="1411" spc="-35" dirty="0">
                <a:latin typeface="Comic Sans MS"/>
                <a:cs typeface="Comic Sans MS"/>
              </a:rPr>
              <a:t> </a:t>
            </a:r>
            <a:r>
              <a:rPr lang="it-IT" sz="1411" dirty="0">
                <a:latin typeface="Comic Sans MS"/>
                <a:cs typeface="Comic Sans MS"/>
              </a:rPr>
              <a:t>IN</a:t>
            </a:r>
            <a:r>
              <a:rPr lang="it-IT" sz="1411" spc="-22" dirty="0">
                <a:latin typeface="Comic Sans MS"/>
                <a:cs typeface="Comic Sans MS"/>
              </a:rPr>
              <a:t> </a:t>
            </a:r>
            <a:r>
              <a:rPr lang="it-IT" sz="1411" dirty="0">
                <a:latin typeface="Comic Sans MS"/>
                <a:cs typeface="Comic Sans MS"/>
              </a:rPr>
              <a:t>SCENA</a:t>
            </a:r>
            <a:r>
              <a:rPr lang="it-IT" sz="1411" spc="-22" dirty="0">
                <a:latin typeface="Comic Sans MS"/>
                <a:cs typeface="Comic Sans MS"/>
              </a:rPr>
              <a:t> </a:t>
            </a:r>
            <a:r>
              <a:rPr lang="it-IT" sz="1411" dirty="0">
                <a:latin typeface="Comic Sans MS"/>
                <a:cs typeface="Comic Sans MS"/>
              </a:rPr>
              <a:t>IL</a:t>
            </a:r>
            <a:r>
              <a:rPr lang="it-IT" sz="1411" spc="-22" dirty="0">
                <a:latin typeface="Comic Sans MS"/>
                <a:cs typeface="Comic Sans MS"/>
              </a:rPr>
              <a:t> </a:t>
            </a:r>
            <a:r>
              <a:rPr lang="it-IT" sz="1411" spc="-6" dirty="0">
                <a:latin typeface="Comic Sans MS"/>
                <a:cs typeface="Comic Sans MS"/>
              </a:rPr>
              <a:t>VERBO!</a:t>
            </a:r>
            <a:endParaRPr lang="it-IT" sz="1411" dirty="0">
              <a:latin typeface="Comic Sans MS"/>
              <a:cs typeface="Comic Sans MS"/>
            </a:endParaRPr>
          </a:p>
          <a:p>
            <a:pPr marL="8145">
              <a:spcBef>
                <a:spcPts val="61"/>
              </a:spcBef>
            </a:pPr>
            <a:endParaRPr lang="it-IT" sz="1411" dirty="0">
              <a:latin typeface="Comic Sans MS"/>
              <a:cs typeface="Comic Sans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86329" y="2016512"/>
            <a:ext cx="4021948" cy="276926"/>
          </a:xfrm>
          <a:custGeom>
            <a:avLst/>
            <a:gdLst/>
            <a:ahLst/>
            <a:cxnLst/>
            <a:rect l="l" t="t" r="r" b="b"/>
            <a:pathLst>
              <a:path w="6271259" h="431800">
                <a:moveTo>
                  <a:pt x="6083" y="0"/>
                </a:moveTo>
                <a:lnTo>
                  <a:pt x="0" y="0"/>
                </a:lnTo>
                <a:lnTo>
                  <a:pt x="0" y="6096"/>
                </a:lnTo>
                <a:lnTo>
                  <a:pt x="0" y="303276"/>
                </a:lnTo>
                <a:lnTo>
                  <a:pt x="6083" y="303276"/>
                </a:lnTo>
                <a:lnTo>
                  <a:pt x="6083" y="6096"/>
                </a:lnTo>
                <a:lnTo>
                  <a:pt x="6083" y="0"/>
                </a:lnTo>
                <a:close/>
              </a:path>
              <a:path w="6271259" h="431800">
                <a:moveTo>
                  <a:pt x="2495423" y="0"/>
                </a:moveTo>
                <a:lnTo>
                  <a:pt x="6096" y="0"/>
                </a:lnTo>
                <a:lnTo>
                  <a:pt x="6096" y="6096"/>
                </a:lnTo>
                <a:lnTo>
                  <a:pt x="2495423" y="6096"/>
                </a:lnTo>
                <a:lnTo>
                  <a:pt x="2495423" y="0"/>
                </a:lnTo>
                <a:close/>
              </a:path>
              <a:path w="6271259" h="431800">
                <a:moveTo>
                  <a:pt x="6264783" y="0"/>
                </a:moveTo>
                <a:lnTo>
                  <a:pt x="3682873" y="0"/>
                </a:lnTo>
                <a:lnTo>
                  <a:pt x="3682873" y="6096"/>
                </a:lnTo>
                <a:lnTo>
                  <a:pt x="6264783" y="6096"/>
                </a:lnTo>
                <a:lnTo>
                  <a:pt x="6264783" y="0"/>
                </a:lnTo>
                <a:close/>
              </a:path>
              <a:path w="6271259" h="431800">
                <a:moveTo>
                  <a:pt x="6270993" y="6172"/>
                </a:moveTo>
                <a:lnTo>
                  <a:pt x="6264910" y="6172"/>
                </a:lnTo>
                <a:lnTo>
                  <a:pt x="6264910" y="431673"/>
                </a:lnTo>
                <a:lnTo>
                  <a:pt x="6270993" y="431673"/>
                </a:lnTo>
                <a:lnTo>
                  <a:pt x="6270993" y="6172"/>
                </a:lnTo>
                <a:close/>
              </a:path>
              <a:path w="6271259" h="431800">
                <a:moveTo>
                  <a:pt x="6270993" y="0"/>
                </a:moveTo>
                <a:lnTo>
                  <a:pt x="6264910" y="0"/>
                </a:lnTo>
                <a:lnTo>
                  <a:pt x="6264910" y="6096"/>
                </a:lnTo>
                <a:lnTo>
                  <a:pt x="6270993" y="6096"/>
                </a:lnTo>
                <a:lnTo>
                  <a:pt x="62709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4" name="object 14"/>
          <p:cNvSpPr txBox="1"/>
          <p:nvPr/>
        </p:nvSpPr>
        <p:spPr>
          <a:xfrm>
            <a:off x="4275160" y="2031825"/>
            <a:ext cx="1286485" cy="412822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9773">
              <a:spcBef>
                <a:spcPts val="64"/>
              </a:spcBef>
            </a:pPr>
            <a:r>
              <a:rPr sz="898" dirty="0">
                <a:latin typeface="Comic Sans MS"/>
                <a:cs typeface="Comic Sans MS"/>
              </a:rPr>
              <a:t>Il</a:t>
            </a:r>
            <a:r>
              <a:rPr sz="898" spc="-10" dirty="0">
                <a:latin typeface="Comic Sans MS"/>
                <a:cs typeface="Comic Sans MS"/>
              </a:rPr>
              <a:t> </a:t>
            </a:r>
            <a:r>
              <a:rPr sz="898" dirty="0">
                <a:latin typeface="Comic Sans MS"/>
                <a:cs typeface="Comic Sans MS"/>
              </a:rPr>
              <a:t>VERBO</a:t>
            </a:r>
            <a:r>
              <a:rPr sz="898" spc="-6" dirty="0">
                <a:latin typeface="Comic Sans MS"/>
                <a:cs typeface="Comic Sans MS"/>
              </a:rPr>
              <a:t> </a:t>
            </a:r>
            <a:r>
              <a:rPr sz="898" dirty="0">
                <a:latin typeface="Comic Sans MS"/>
                <a:cs typeface="Comic Sans MS"/>
              </a:rPr>
              <a:t>è</a:t>
            </a:r>
            <a:r>
              <a:rPr sz="898" spc="-6" dirty="0">
                <a:latin typeface="Comic Sans MS"/>
                <a:cs typeface="Comic Sans MS"/>
              </a:rPr>
              <a:t> </a:t>
            </a:r>
            <a:r>
              <a:rPr sz="898" dirty="0">
                <a:latin typeface="Comic Sans MS"/>
                <a:cs typeface="Comic Sans MS"/>
              </a:rPr>
              <a:t>la</a:t>
            </a:r>
            <a:r>
              <a:rPr sz="898" spc="-13" dirty="0">
                <a:latin typeface="Comic Sans MS"/>
                <a:cs typeface="Comic Sans MS"/>
              </a:rPr>
              <a:t> </a:t>
            </a:r>
            <a:r>
              <a:rPr sz="898" dirty="0">
                <a:latin typeface="Comic Sans MS"/>
                <a:cs typeface="Comic Sans MS"/>
              </a:rPr>
              <a:t>parte</a:t>
            </a:r>
            <a:r>
              <a:rPr sz="898" spc="-6" dirty="0">
                <a:latin typeface="Comic Sans MS"/>
                <a:cs typeface="Comic Sans MS"/>
              </a:rPr>
              <a:t> </a:t>
            </a:r>
            <a:r>
              <a:rPr sz="898" spc="-16" dirty="0">
                <a:latin typeface="Comic Sans MS"/>
                <a:cs typeface="Comic Sans MS"/>
              </a:rPr>
              <a:t>più</a:t>
            </a:r>
            <a:endParaRPr sz="898">
              <a:latin typeface="Comic Sans MS"/>
              <a:cs typeface="Comic Sans MS"/>
            </a:endParaRPr>
          </a:p>
          <a:p>
            <a:pPr>
              <a:spcBef>
                <a:spcPts val="1004"/>
              </a:spcBef>
            </a:pPr>
            <a:r>
              <a:rPr sz="898" dirty="0">
                <a:latin typeface="Comic Sans MS"/>
                <a:cs typeface="Comic Sans MS"/>
              </a:rPr>
              <a:t>Attorno</a:t>
            </a:r>
            <a:r>
              <a:rPr sz="898" spc="-16" dirty="0">
                <a:latin typeface="Comic Sans MS"/>
                <a:cs typeface="Comic Sans MS"/>
              </a:rPr>
              <a:t> </a:t>
            </a:r>
            <a:r>
              <a:rPr sz="898" dirty="0">
                <a:latin typeface="Comic Sans MS"/>
                <a:cs typeface="Comic Sans MS"/>
              </a:rPr>
              <a:t>al</a:t>
            </a:r>
            <a:r>
              <a:rPr sz="898" spc="-26" dirty="0">
                <a:latin typeface="Comic Sans MS"/>
                <a:cs typeface="Comic Sans MS"/>
              </a:rPr>
              <a:t> </a:t>
            </a:r>
            <a:r>
              <a:rPr sz="898" dirty="0">
                <a:latin typeface="Comic Sans MS"/>
                <a:cs typeface="Comic Sans MS"/>
              </a:rPr>
              <a:t>verbo</a:t>
            </a:r>
            <a:r>
              <a:rPr sz="898" spc="-10" dirty="0">
                <a:latin typeface="Comic Sans MS"/>
                <a:cs typeface="Comic Sans MS"/>
              </a:rPr>
              <a:t> </a:t>
            </a:r>
            <a:r>
              <a:rPr sz="898" dirty="0">
                <a:latin typeface="Comic Sans MS"/>
                <a:cs typeface="Comic Sans MS"/>
              </a:rPr>
              <a:t>ci</a:t>
            </a:r>
            <a:r>
              <a:rPr sz="898" spc="-19" dirty="0">
                <a:latin typeface="Comic Sans MS"/>
                <a:cs typeface="Comic Sans MS"/>
              </a:rPr>
              <a:t> </a:t>
            </a:r>
            <a:r>
              <a:rPr sz="898" spc="-13" dirty="0">
                <a:latin typeface="Comic Sans MS"/>
                <a:cs typeface="Comic Sans MS"/>
              </a:rPr>
              <a:t>sono</a:t>
            </a:r>
            <a:endParaRPr sz="898">
              <a:latin typeface="Comic Sans MS"/>
              <a:cs typeface="Comic Sans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086329" y="2293357"/>
            <a:ext cx="4021948" cy="377516"/>
          </a:xfrm>
          <a:custGeom>
            <a:avLst/>
            <a:gdLst/>
            <a:ahLst/>
            <a:cxnLst/>
            <a:rect l="l" t="t" r="r" b="b"/>
            <a:pathLst>
              <a:path w="6271259" h="588645">
                <a:moveTo>
                  <a:pt x="6083" y="0"/>
                </a:moveTo>
                <a:lnTo>
                  <a:pt x="0" y="0"/>
                </a:lnTo>
                <a:lnTo>
                  <a:pt x="0" y="284988"/>
                </a:lnTo>
                <a:lnTo>
                  <a:pt x="0" y="582168"/>
                </a:lnTo>
                <a:lnTo>
                  <a:pt x="0" y="588264"/>
                </a:lnTo>
                <a:lnTo>
                  <a:pt x="6083" y="588264"/>
                </a:lnTo>
                <a:lnTo>
                  <a:pt x="6083" y="582168"/>
                </a:lnTo>
                <a:lnTo>
                  <a:pt x="6083" y="284988"/>
                </a:lnTo>
                <a:lnTo>
                  <a:pt x="6083" y="0"/>
                </a:lnTo>
                <a:close/>
              </a:path>
              <a:path w="6271259" h="588645">
                <a:moveTo>
                  <a:pt x="6270993" y="0"/>
                </a:moveTo>
                <a:lnTo>
                  <a:pt x="6264910" y="0"/>
                </a:lnTo>
                <a:lnTo>
                  <a:pt x="6264910" y="284988"/>
                </a:lnTo>
                <a:lnTo>
                  <a:pt x="6264910" y="582168"/>
                </a:lnTo>
                <a:lnTo>
                  <a:pt x="6096" y="582168"/>
                </a:lnTo>
                <a:lnTo>
                  <a:pt x="6096" y="588264"/>
                </a:lnTo>
                <a:lnTo>
                  <a:pt x="6264910" y="588264"/>
                </a:lnTo>
                <a:lnTo>
                  <a:pt x="6270993" y="588264"/>
                </a:lnTo>
                <a:lnTo>
                  <a:pt x="6270993" y="582168"/>
                </a:lnTo>
                <a:lnTo>
                  <a:pt x="6270993" y="284988"/>
                </a:lnTo>
                <a:lnTo>
                  <a:pt x="62709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6" name="object 16"/>
          <p:cNvSpPr txBox="1"/>
          <p:nvPr/>
        </p:nvSpPr>
        <p:spPr>
          <a:xfrm>
            <a:off x="6530367" y="2031825"/>
            <a:ext cx="1439610" cy="412822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19954" algn="ctr">
              <a:spcBef>
                <a:spcPts val="64"/>
              </a:spcBef>
            </a:pPr>
            <a:r>
              <a:rPr sz="898" dirty="0">
                <a:latin typeface="Comic Sans MS"/>
                <a:cs typeface="Comic Sans MS"/>
              </a:rPr>
              <a:t>importante</a:t>
            </a:r>
            <a:r>
              <a:rPr sz="898" spc="-10" dirty="0">
                <a:latin typeface="Comic Sans MS"/>
                <a:cs typeface="Comic Sans MS"/>
              </a:rPr>
              <a:t> </a:t>
            </a:r>
            <a:r>
              <a:rPr sz="898" dirty="0">
                <a:latin typeface="Comic Sans MS"/>
                <a:cs typeface="Comic Sans MS"/>
              </a:rPr>
              <a:t>della </a:t>
            </a:r>
            <a:r>
              <a:rPr sz="898" spc="-6" dirty="0">
                <a:latin typeface="Comic Sans MS"/>
                <a:cs typeface="Comic Sans MS"/>
              </a:rPr>
              <a:t>frase.</a:t>
            </a:r>
            <a:endParaRPr sz="898">
              <a:latin typeface="Comic Sans MS"/>
              <a:cs typeface="Comic Sans MS"/>
            </a:endParaRPr>
          </a:p>
          <a:p>
            <a:pPr marR="3258" algn="ctr">
              <a:spcBef>
                <a:spcPts val="1004"/>
              </a:spcBef>
            </a:pPr>
            <a:r>
              <a:rPr sz="898" dirty="0">
                <a:latin typeface="Comic Sans MS"/>
                <a:cs typeface="Comic Sans MS"/>
              </a:rPr>
              <a:t>tutti</a:t>
            </a:r>
            <a:r>
              <a:rPr sz="898" spc="-16" dirty="0">
                <a:latin typeface="Comic Sans MS"/>
                <a:cs typeface="Comic Sans MS"/>
              </a:rPr>
              <a:t> </a:t>
            </a:r>
            <a:r>
              <a:rPr sz="898" dirty="0">
                <a:latin typeface="Comic Sans MS"/>
                <a:cs typeface="Comic Sans MS"/>
              </a:rPr>
              <a:t>gli</a:t>
            </a:r>
            <a:r>
              <a:rPr sz="898" spc="-16" dirty="0">
                <a:latin typeface="Comic Sans MS"/>
                <a:cs typeface="Comic Sans MS"/>
              </a:rPr>
              <a:t> </a:t>
            </a:r>
            <a:r>
              <a:rPr sz="898" dirty="0">
                <a:latin typeface="Comic Sans MS"/>
                <a:cs typeface="Comic Sans MS"/>
              </a:rPr>
              <a:t>elementi</a:t>
            </a:r>
            <a:r>
              <a:rPr sz="898" spc="-16" dirty="0">
                <a:latin typeface="Comic Sans MS"/>
                <a:cs typeface="Comic Sans MS"/>
              </a:rPr>
              <a:t> </a:t>
            </a:r>
            <a:r>
              <a:rPr sz="898" spc="-6" dirty="0">
                <a:latin typeface="Comic Sans MS"/>
                <a:cs typeface="Comic Sans MS"/>
              </a:rPr>
              <a:t>necessari</a:t>
            </a:r>
            <a:endParaRPr sz="898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26076" y="2479712"/>
            <a:ext cx="3698189" cy="56478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243928" algn="ctr">
              <a:spcBef>
                <a:spcPts val="64"/>
              </a:spcBef>
            </a:pPr>
            <a:r>
              <a:rPr sz="898" dirty="0">
                <a:latin typeface="Comic Sans MS"/>
                <a:cs typeface="Comic Sans MS"/>
              </a:rPr>
              <a:t>(ARGOMENTI)</a:t>
            </a:r>
            <a:r>
              <a:rPr sz="898" spc="-19" dirty="0">
                <a:latin typeface="Comic Sans MS"/>
                <a:cs typeface="Comic Sans MS"/>
              </a:rPr>
              <a:t> </a:t>
            </a:r>
            <a:r>
              <a:rPr sz="898" dirty="0">
                <a:latin typeface="Comic Sans MS"/>
                <a:cs typeface="Comic Sans MS"/>
              </a:rPr>
              <a:t>perché</a:t>
            </a:r>
            <a:r>
              <a:rPr sz="898" spc="-16" dirty="0">
                <a:latin typeface="Comic Sans MS"/>
                <a:cs typeface="Comic Sans MS"/>
              </a:rPr>
              <a:t> </a:t>
            </a:r>
            <a:r>
              <a:rPr sz="898" dirty="0">
                <a:latin typeface="Comic Sans MS"/>
                <a:cs typeface="Comic Sans MS"/>
              </a:rPr>
              <a:t>ciò</a:t>
            </a:r>
            <a:r>
              <a:rPr sz="898" spc="-16" dirty="0">
                <a:latin typeface="Comic Sans MS"/>
                <a:cs typeface="Comic Sans MS"/>
              </a:rPr>
              <a:t> </a:t>
            </a:r>
            <a:r>
              <a:rPr sz="898" dirty="0">
                <a:latin typeface="Comic Sans MS"/>
                <a:cs typeface="Comic Sans MS"/>
              </a:rPr>
              <a:t>che</a:t>
            </a:r>
            <a:r>
              <a:rPr sz="898" spc="-19" dirty="0">
                <a:latin typeface="Comic Sans MS"/>
                <a:cs typeface="Comic Sans MS"/>
              </a:rPr>
              <a:t> </a:t>
            </a:r>
            <a:r>
              <a:rPr sz="898" dirty="0">
                <a:latin typeface="Comic Sans MS"/>
                <a:cs typeface="Comic Sans MS"/>
              </a:rPr>
              <a:t>esprime</a:t>
            </a:r>
            <a:r>
              <a:rPr sz="898" spc="-19" dirty="0">
                <a:latin typeface="Comic Sans MS"/>
                <a:cs typeface="Comic Sans MS"/>
              </a:rPr>
              <a:t> </a:t>
            </a:r>
            <a:r>
              <a:rPr sz="898" dirty="0">
                <a:latin typeface="Comic Sans MS"/>
                <a:cs typeface="Comic Sans MS"/>
              </a:rPr>
              <a:t>possa</a:t>
            </a:r>
            <a:r>
              <a:rPr sz="898" spc="-19" dirty="0">
                <a:latin typeface="Comic Sans MS"/>
                <a:cs typeface="Comic Sans MS"/>
              </a:rPr>
              <a:t> </a:t>
            </a:r>
            <a:r>
              <a:rPr sz="898" spc="-6" dirty="0">
                <a:latin typeface="Comic Sans MS"/>
                <a:cs typeface="Comic Sans MS"/>
              </a:rPr>
              <a:t>accadere!</a:t>
            </a:r>
            <a:endParaRPr sz="898">
              <a:latin typeface="Comic Sans MS"/>
              <a:cs typeface="Comic Sans MS"/>
            </a:endParaRPr>
          </a:p>
          <a:p>
            <a:pPr marL="8145" marR="3258">
              <a:lnSpc>
                <a:spcPct val="117900"/>
              </a:lnSpc>
              <a:spcBef>
                <a:spcPts val="763"/>
              </a:spcBef>
            </a:pPr>
            <a:r>
              <a:rPr sz="898" i="1" dirty="0">
                <a:latin typeface="Calibri"/>
                <a:cs typeface="Calibri"/>
              </a:rPr>
              <a:t>Esesrcizio.</a:t>
            </a:r>
            <a:r>
              <a:rPr sz="898" i="1" spc="-22" dirty="0">
                <a:latin typeface="Calibri"/>
                <a:cs typeface="Calibri"/>
              </a:rPr>
              <a:t> </a:t>
            </a:r>
            <a:r>
              <a:rPr sz="898" i="1" dirty="0">
                <a:latin typeface="Calibri"/>
                <a:cs typeface="Calibri"/>
              </a:rPr>
              <a:t>Le</a:t>
            </a:r>
            <a:r>
              <a:rPr sz="898" i="1" spc="-22" dirty="0">
                <a:latin typeface="Calibri"/>
                <a:cs typeface="Calibri"/>
              </a:rPr>
              <a:t> </a:t>
            </a:r>
            <a:r>
              <a:rPr sz="898" i="1" dirty="0">
                <a:latin typeface="Calibri"/>
                <a:cs typeface="Calibri"/>
              </a:rPr>
              <a:t>seguenti</a:t>
            </a:r>
            <a:r>
              <a:rPr sz="898" i="1" spc="-19" dirty="0">
                <a:latin typeface="Calibri"/>
                <a:cs typeface="Calibri"/>
              </a:rPr>
              <a:t> </a:t>
            </a:r>
            <a:r>
              <a:rPr sz="898" i="1" dirty="0">
                <a:latin typeface="Calibri"/>
                <a:cs typeface="Calibri"/>
              </a:rPr>
              <a:t>frasi</a:t>
            </a:r>
            <a:r>
              <a:rPr sz="898" i="1" spc="-22" dirty="0">
                <a:latin typeface="Calibri"/>
                <a:cs typeface="Calibri"/>
              </a:rPr>
              <a:t> </a:t>
            </a:r>
            <a:r>
              <a:rPr sz="898" i="1" dirty="0">
                <a:latin typeface="Calibri"/>
                <a:cs typeface="Calibri"/>
              </a:rPr>
              <a:t>hanno</a:t>
            </a:r>
            <a:r>
              <a:rPr sz="898" i="1" spc="-26" dirty="0">
                <a:latin typeface="Calibri"/>
                <a:cs typeface="Calibri"/>
              </a:rPr>
              <a:t> </a:t>
            </a:r>
            <a:r>
              <a:rPr sz="898" i="1" dirty="0">
                <a:latin typeface="Calibri"/>
                <a:cs typeface="Calibri"/>
              </a:rPr>
              <a:t>un</a:t>
            </a:r>
            <a:r>
              <a:rPr sz="898" i="1" spc="-22" dirty="0">
                <a:latin typeface="Calibri"/>
                <a:cs typeface="Calibri"/>
              </a:rPr>
              <a:t> </a:t>
            </a:r>
            <a:r>
              <a:rPr sz="898" i="1" dirty="0">
                <a:latin typeface="Calibri"/>
                <a:cs typeface="Calibri"/>
              </a:rPr>
              <a:t>senso</a:t>
            </a:r>
            <a:r>
              <a:rPr sz="898" i="1" spc="-26" dirty="0">
                <a:latin typeface="Calibri"/>
                <a:cs typeface="Calibri"/>
              </a:rPr>
              <a:t> </a:t>
            </a:r>
            <a:r>
              <a:rPr sz="898" i="1" dirty="0">
                <a:latin typeface="Calibri"/>
                <a:cs typeface="Calibri"/>
              </a:rPr>
              <a:t>logico</a:t>
            </a:r>
            <a:r>
              <a:rPr sz="898" i="1" spc="-16" dirty="0">
                <a:latin typeface="Calibri"/>
                <a:cs typeface="Calibri"/>
              </a:rPr>
              <a:t> </a:t>
            </a:r>
            <a:r>
              <a:rPr sz="898" i="1" dirty="0">
                <a:latin typeface="Calibri"/>
                <a:cs typeface="Calibri"/>
              </a:rPr>
              <a:t>e</a:t>
            </a:r>
            <a:r>
              <a:rPr sz="898" i="1" spc="-22" dirty="0">
                <a:latin typeface="Calibri"/>
                <a:cs typeface="Calibri"/>
              </a:rPr>
              <a:t> </a:t>
            </a:r>
            <a:r>
              <a:rPr sz="898" i="1" dirty="0">
                <a:latin typeface="Calibri"/>
                <a:cs typeface="Calibri"/>
              </a:rPr>
              <a:t>riescono</a:t>
            </a:r>
            <a:r>
              <a:rPr sz="898" i="1" spc="-19" dirty="0">
                <a:latin typeface="Calibri"/>
                <a:cs typeface="Calibri"/>
              </a:rPr>
              <a:t> </a:t>
            </a:r>
            <a:r>
              <a:rPr sz="898" i="1" dirty="0">
                <a:latin typeface="Calibri"/>
                <a:cs typeface="Calibri"/>
              </a:rPr>
              <a:t>a</a:t>
            </a:r>
            <a:r>
              <a:rPr sz="898" i="1" spc="-26" dirty="0">
                <a:latin typeface="Calibri"/>
                <a:cs typeface="Calibri"/>
              </a:rPr>
              <a:t> </a:t>
            </a:r>
            <a:r>
              <a:rPr sz="898" i="1" dirty="0">
                <a:latin typeface="Calibri"/>
                <a:cs typeface="Calibri"/>
              </a:rPr>
              <a:t>farti</a:t>
            </a:r>
            <a:r>
              <a:rPr sz="898" i="1" spc="-22" dirty="0">
                <a:latin typeface="Calibri"/>
                <a:cs typeface="Calibri"/>
              </a:rPr>
              <a:t> </a:t>
            </a:r>
            <a:r>
              <a:rPr sz="898" i="1" spc="-6" dirty="0">
                <a:latin typeface="Calibri"/>
                <a:cs typeface="Calibri"/>
              </a:rPr>
              <a:t>immaginare </a:t>
            </a:r>
            <a:r>
              <a:rPr sz="898" i="1" dirty="0">
                <a:latin typeface="Calibri"/>
                <a:cs typeface="Calibri"/>
              </a:rPr>
              <a:t>esattamente</a:t>
            </a:r>
            <a:r>
              <a:rPr sz="898" i="1" spc="-22" dirty="0">
                <a:latin typeface="Calibri"/>
                <a:cs typeface="Calibri"/>
              </a:rPr>
              <a:t> </a:t>
            </a:r>
            <a:r>
              <a:rPr sz="898" i="1" dirty="0">
                <a:latin typeface="Calibri"/>
                <a:cs typeface="Calibri"/>
              </a:rPr>
              <a:t>cosa</a:t>
            </a:r>
            <a:r>
              <a:rPr sz="898" i="1" spc="-22" dirty="0">
                <a:latin typeface="Calibri"/>
                <a:cs typeface="Calibri"/>
              </a:rPr>
              <a:t> </a:t>
            </a:r>
            <a:r>
              <a:rPr sz="898" i="1" dirty="0">
                <a:latin typeface="Calibri"/>
                <a:cs typeface="Calibri"/>
              </a:rPr>
              <a:t>accade.</a:t>
            </a:r>
            <a:r>
              <a:rPr sz="898" i="1" spc="-16" dirty="0">
                <a:latin typeface="Calibri"/>
                <a:cs typeface="Calibri"/>
              </a:rPr>
              <a:t> </a:t>
            </a:r>
            <a:r>
              <a:rPr sz="898" i="1" dirty="0">
                <a:latin typeface="Calibri"/>
                <a:cs typeface="Calibri"/>
              </a:rPr>
              <a:t>Leggi</a:t>
            </a:r>
            <a:r>
              <a:rPr sz="898" i="1" spc="-22" dirty="0">
                <a:latin typeface="Calibri"/>
                <a:cs typeface="Calibri"/>
              </a:rPr>
              <a:t> </a:t>
            </a:r>
            <a:r>
              <a:rPr sz="898" i="1" dirty="0">
                <a:latin typeface="Calibri"/>
                <a:cs typeface="Calibri"/>
              </a:rPr>
              <a:t>e</a:t>
            </a:r>
            <a:r>
              <a:rPr sz="898" i="1" spc="-16" dirty="0">
                <a:latin typeface="Calibri"/>
                <a:cs typeface="Calibri"/>
              </a:rPr>
              <a:t> </a:t>
            </a:r>
            <a:r>
              <a:rPr sz="898" i="1" spc="-6" dirty="0">
                <a:latin typeface="Calibri"/>
                <a:cs typeface="Calibri"/>
              </a:rPr>
              <a:t>disegna.</a:t>
            </a:r>
            <a:endParaRPr sz="898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73270" y="4462017"/>
            <a:ext cx="405208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spc="-6" dirty="0">
                <a:latin typeface="Calibri"/>
                <a:cs typeface="Calibri"/>
              </a:rPr>
              <a:t>Nevica.</a:t>
            </a:r>
            <a:endParaRPr sz="1026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41406" y="4462017"/>
            <a:ext cx="1574408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dirty="0">
                <a:latin typeface="Calibri"/>
                <a:cs typeface="Calibri"/>
              </a:rPr>
              <a:t>I</a:t>
            </a:r>
            <a:r>
              <a:rPr sz="1026" spc="-16" dirty="0">
                <a:latin typeface="Calibri"/>
                <a:cs typeface="Calibri"/>
              </a:rPr>
              <a:t> </a:t>
            </a:r>
            <a:r>
              <a:rPr sz="1026" dirty="0">
                <a:latin typeface="Calibri"/>
                <a:cs typeface="Calibri"/>
              </a:rPr>
              <a:t>pesci</a:t>
            </a:r>
            <a:r>
              <a:rPr sz="1026" spc="-19" dirty="0">
                <a:latin typeface="Calibri"/>
                <a:cs typeface="Calibri"/>
              </a:rPr>
              <a:t> </a:t>
            </a:r>
            <a:r>
              <a:rPr sz="1026" dirty="0">
                <a:latin typeface="Calibri"/>
                <a:cs typeface="Calibri"/>
              </a:rPr>
              <a:t>nuotano</a:t>
            </a:r>
            <a:r>
              <a:rPr sz="1026" spc="-19" dirty="0">
                <a:latin typeface="Calibri"/>
                <a:cs typeface="Calibri"/>
              </a:rPr>
              <a:t> </a:t>
            </a:r>
            <a:r>
              <a:rPr sz="1026" spc="-6" dirty="0">
                <a:latin typeface="Calibri"/>
                <a:cs typeface="Calibri"/>
              </a:rPr>
              <a:t>nell’acquario.</a:t>
            </a:r>
            <a:endParaRPr sz="1026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37719" y="6048528"/>
            <a:ext cx="996935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dirty="0">
                <a:latin typeface="Calibri"/>
                <a:cs typeface="Calibri"/>
              </a:rPr>
              <a:t>Il</a:t>
            </a:r>
            <a:r>
              <a:rPr sz="1026" spc="-6" dirty="0">
                <a:latin typeface="Calibri"/>
                <a:cs typeface="Calibri"/>
              </a:rPr>
              <a:t> </a:t>
            </a:r>
            <a:r>
              <a:rPr sz="1026" dirty="0">
                <a:latin typeface="Calibri"/>
                <a:cs typeface="Calibri"/>
              </a:rPr>
              <a:t>bambino</a:t>
            </a:r>
            <a:r>
              <a:rPr sz="1026" spc="-3" dirty="0">
                <a:latin typeface="Calibri"/>
                <a:cs typeface="Calibri"/>
              </a:rPr>
              <a:t> </a:t>
            </a:r>
            <a:r>
              <a:rPr sz="1026" spc="-6" dirty="0">
                <a:latin typeface="Calibri"/>
                <a:cs typeface="Calibri"/>
              </a:rPr>
              <a:t>piange.</a:t>
            </a:r>
            <a:endParaRPr sz="1026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89273" y="6048528"/>
            <a:ext cx="1306034" cy="16567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026" dirty="0">
                <a:latin typeface="Calibri"/>
                <a:cs typeface="Calibri"/>
              </a:rPr>
              <a:t>Camilla mangia</a:t>
            </a:r>
            <a:r>
              <a:rPr sz="1026" spc="3" dirty="0">
                <a:latin typeface="Calibri"/>
                <a:cs typeface="Calibri"/>
              </a:rPr>
              <a:t> </a:t>
            </a:r>
            <a:r>
              <a:rPr sz="1026" dirty="0">
                <a:latin typeface="Calibri"/>
                <a:cs typeface="Calibri"/>
              </a:rPr>
              <a:t>il</a:t>
            </a:r>
            <a:r>
              <a:rPr sz="1026" spc="6" dirty="0">
                <a:latin typeface="Calibri"/>
                <a:cs typeface="Calibri"/>
              </a:rPr>
              <a:t> </a:t>
            </a:r>
            <a:r>
              <a:rPr sz="1026" spc="-6" dirty="0">
                <a:latin typeface="Calibri"/>
                <a:cs typeface="Calibri"/>
              </a:rPr>
              <a:t>gelato.</a:t>
            </a:r>
            <a:endParaRPr sz="1026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249146" y="3111675"/>
            <a:ext cx="1594363" cy="1334133"/>
          </a:xfrm>
          <a:custGeom>
            <a:avLst/>
            <a:gdLst/>
            <a:ahLst/>
            <a:cxnLst/>
            <a:rect l="l" t="t" r="r" b="b"/>
            <a:pathLst>
              <a:path w="2486025" h="2080259">
                <a:moveTo>
                  <a:pt x="0" y="346710"/>
                </a:moveTo>
                <a:lnTo>
                  <a:pt x="3165" y="299656"/>
                </a:lnTo>
                <a:lnTo>
                  <a:pt x="12385" y="254529"/>
                </a:lnTo>
                <a:lnTo>
                  <a:pt x="27247" y="211740"/>
                </a:lnTo>
                <a:lnTo>
                  <a:pt x="47337" y="171704"/>
                </a:lnTo>
                <a:lnTo>
                  <a:pt x="72243" y="134831"/>
                </a:lnTo>
                <a:lnTo>
                  <a:pt x="101552" y="101536"/>
                </a:lnTo>
                <a:lnTo>
                  <a:pt x="134850" y="72231"/>
                </a:lnTo>
                <a:lnTo>
                  <a:pt x="171724" y="47328"/>
                </a:lnTo>
                <a:lnTo>
                  <a:pt x="211762" y="27241"/>
                </a:lnTo>
                <a:lnTo>
                  <a:pt x="254549" y="12382"/>
                </a:lnTo>
                <a:lnTo>
                  <a:pt x="299674" y="3164"/>
                </a:lnTo>
                <a:lnTo>
                  <a:pt x="346722" y="0"/>
                </a:lnTo>
                <a:lnTo>
                  <a:pt x="2139315" y="0"/>
                </a:lnTo>
                <a:lnTo>
                  <a:pt x="2186368" y="3164"/>
                </a:lnTo>
                <a:lnTo>
                  <a:pt x="2231495" y="12382"/>
                </a:lnTo>
                <a:lnTo>
                  <a:pt x="2274284" y="27241"/>
                </a:lnTo>
                <a:lnTo>
                  <a:pt x="2314321" y="47328"/>
                </a:lnTo>
                <a:lnTo>
                  <a:pt x="2351193" y="72231"/>
                </a:lnTo>
                <a:lnTo>
                  <a:pt x="2384488" y="101536"/>
                </a:lnTo>
                <a:lnTo>
                  <a:pt x="2413793" y="134831"/>
                </a:lnTo>
                <a:lnTo>
                  <a:pt x="2438696" y="171703"/>
                </a:lnTo>
                <a:lnTo>
                  <a:pt x="2458783" y="211740"/>
                </a:lnTo>
                <a:lnTo>
                  <a:pt x="2473642" y="254529"/>
                </a:lnTo>
                <a:lnTo>
                  <a:pt x="2482860" y="299656"/>
                </a:lnTo>
                <a:lnTo>
                  <a:pt x="2486025" y="346710"/>
                </a:lnTo>
                <a:lnTo>
                  <a:pt x="2486025" y="1733550"/>
                </a:lnTo>
                <a:lnTo>
                  <a:pt x="2482860" y="1780576"/>
                </a:lnTo>
                <a:lnTo>
                  <a:pt x="2473642" y="1825686"/>
                </a:lnTo>
                <a:lnTo>
                  <a:pt x="2458783" y="1868465"/>
                </a:lnTo>
                <a:lnTo>
                  <a:pt x="2438696" y="1908499"/>
                </a:lnTo>
                <a:lnTo>
                  <a:pt x="2413793" y="1945374"/>
                </a:lnTo>
                <a:lnTo>
                  <a:pt x="2384488" y="1978675"/>
                </a:lnTo>
                <a:lnTo>
                  <a:pt x="2351193" y="2007990"/>
                </a:lnTo>
                <a:lnTo>
                  <a:pt x="2314321" y="2032903"/>
                </a:lnTo>
                <a:lnTo>
                  <a:pt x="2274284" y="2053000"/>
                </a:lnTo>
                <a:lnTo>
                  <a:pt x="2231495" y="2067868"/>
                </a:lnTo>
                <a:lnTo>
                  <a:pt x="2186368" y="2077093"/>
                </a:lnTo>
                <a:lnTo>
                  <a:pt x="2139315" y="2080260"/>
                </a:lnTo>
                <a:lnTo>
                  <a:pt x="346722" y="2080260"/>
                </a:lnTo>
                <a:lnTo>
                  <a:pt x="299674" y="2077093"/>
                </a:lnTo>
                <a:lnTo>
                  <a:pt x="254549" y="2067868"/>
                </a:lnTo>
                <a:lnTo>
                  <a:pt x="211762" y="2053000"/>
                </a:lnTo>
                <a:lnTo>
                  <a:pt x="171724" y="2032903"/>
                </a:lnTo>
                <a:lnTo>
                  <a:pt x="134850" y="2007990"/>
                </a:lnTo>
                <a:lnTo>
                  <a:pt x="101552" y="1978675"/>
                </a:lnTo>
                <a:lnTo>
                  <a:pt x="72243" y="1945374"/>
                </a:lnTo>
                <a:lnTo>
                  <a:pt x="47337" y="1908499"/>
                </a:lnTo>
                <a:lnTo>
                  <a:pt x="27247" y="1868465"/>
                </a:lnTo>
                <a:lnTo>
                  <a:pt x="12385" y="1825686"/>
                </a:lnTo>
                <a:lnTo>
                  <a:pt x="3165" y="1780576"/>
                </a:lnTo>
                <a:lnTo>
                  <a:pt x="0" y="1733550"/>
                </a:lnTo>
                <a:lnTo>
                  <a:pt x="0" y="34671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23" name="object 23"/>
          <p:cNvSpPr/>
          <p:nvPr/>
        </p:nvSpPr>
        <p:spPr>
          <a:xfrm>
            <a:off x="6258083" y="3111675"/>
            <a:ext cx="1594363" cy="1334133"/>
          </a:xfrm>
          <a:custGeom>
            <a:avLst/>
            <a:gdLst/>
            <a:ahLst/>
            <a:cxnLst/>
            <a:rect l="l" t="t" r="r" b="b"/>
            <a:pathLst>
              <a:path w="2486025" h="2080259">
                <a:moveTo>
                  <a:pt x="0" y="346710"/>
                </a:moveTo>
                <a:lnTo>
                  <a:pt x="3164" y="299656"/>
                </a:lnTo>
                <a:lnTo>
                  <a:pt x="12382" y="254529"/>
                </a:lnTo>
                <a:lnTo>
                  <a:pt x="27241" y="211740"/>
                </a:lnTo>
                <a:lnTo>
                  <a:pt x="47328" y="171704"/>
                </a:lnTo>
                <a:lnTo>
                  <a:pt x="72231" y="134831"/>
                </a:lnTo>
                <a:lnTo>
                  <a:pt x="101536" y="101536"/>
                </a:lnTo>
                <a:lnTo>
                  <a:pt x="134831" y="72231"/>
                </a:lnTo>
                <a:lnTo>
                  <a:pt x="171703" y="47328"/>
                </a:lnTo>
                <a:lnTo>
                  <a:pt x="211740" y="27241"/>
                </a:lnTo>
                <a:lnTo>
                  <a:pt x="254529" y="12382"/>
                </a:lnTo>
                <a:lnTo>
                  <a:pt x="299656" y="3164"/>
                </a:lnTo>
                <a:lnTo>
                  <a:pt x="346710" y="0"/>
                </a:lnTo>
                <a:lnTo>
                  <a:pt x="2139315" y="0"/>
                </a:lnTo>
                <a:lnTo>
                  <a:pt x="2186368" y="3164"/>
                </a:lnTo>
                <a:lnTo>
                  <a:pt x="2231495" y="12382"/>
                </a:lnTo>
                <a:lnTo>
                  <a:pt x="2274284" y="27241"/>
                </a:lnTo>
                <a:lnTo>
                  <a:pt x="2314321" y="47328"/>
                </a:lnTo>
                <a:lnTo>
                  <a:pt x="2351193" y="72231"/>
                </a:lnTo>
                <a:lnTo>
                  <a:pt x="2384488" y="101536"/>
                </a:lnTo>
                <a:lnTo>
                  <a:pt x="2413793" y="134831"/>
                </a:lnTo>
                <a:lnTo>
                  <a:pt x="2438696" y="171703"/>
                </a:lnTo>
                <a:lnTo>
                  <a:pt x="2458783" y="211740"/>
                </a:lnTo>
                <a:lnTo>
                  <a:pt x="2473642" y="254529"/>
                </a:lnTo>
                <a:lnTo>
                  <a:pt x="2482860" y="299656"/>
                </a:lnTo>
                <a:lnTo>
                  <a:pt x="2486025" y="346710"/>
                </a:lnTo>
                <a:lnTo>
                  <a:pt x="2486025" y="1733550"/>
                </a:lnTo>
                <a:lnTo>
                  <a:pt x="2482860" y="1780576"/>
                </a:lnTo>
                <a:lnTo>
                  <a:pt x="2473642" y="1825686"/>
                </a:lnTo>
                <a:lnTo>
                  <a:pt x="2458783" y="1868465"/>
                </a:lnTo>
                <a:lnTo>
                  <a:pt x="2438696" y="1908499"/>
                </a:lnTo>
                <a:lnTo>
                  <a:pt x="2413793" y="1945374"/>
                </a:lnTo>
                <a:lnTo>
                  <a:pt x="2384488" y="1978675"/>
                </a:lnTo>
                <a:lnTo>
                  <a:pt x="2351193" y="2007990"/>
                </a:lnTo>
                <a:lnTo>
                  <a:pt x="2314321" y="2032903"/>
                </a:lnTo>
                <a:lnTo>
                  <a:pt x="2274284" y="2053000"/>
                </a:lnTo>
                <a:lnTo>
                  <a:pt x="2231495" y="2067868"/>
                </a:lnTo>
                <a:lnTo>
                  <a:pt x="2186368" y="2077093"/>
                </a:lnTo>
                <a:lnTo>
                  <a:pt x="2139315" y="2080260"/>
                </a:lnTo>
                <a:lnTo>
                  <a:pt x="346710" y="2080260"/>
                </a:lnTo>
                <a:lnTo>
                  <a:pt x="299656" y="2077093"/>
                </a:lnTo>
                <a:lnTo>
                  <a:pt x="254529" y="2067868"/>
                </a:lnTo>
                <a:lnTo>
                  <a:pt x="211740" y="2053000"/>
                </a:lnTo>
                <a:lnTo>
                  <a:pt x="171704" y="2032903"/>
                </a:lnTo>
                <a:lnTo>
                  <a:pt x="134831" y="2007990"/>
                </a:lnTo>
                <a:lnTo>
                  <a:pt x="101536" y="1978675"/>
                </a:lnTo>
                <a:lnTo>
                  <a:pt x="72231" y="1945374"/>
                </a:lnTo>
                <a:lnTo>
                  <a:pt x="47328" y="1908499"/>
                </a:lnTo>
                <a:lnTo>
                  <a:pt x="27241" y="1868465"/>
                </a:lnTo>
                <a:lnTo>
                  <a:pt x="12382" y="1825686"/>
                </a:lnTo>
                <a:lnTo>
                  <a:pt x="3164" y="1780576"/>
                </a:lnTo>
                <a:lnTo>
                  <a:pt x="0" y="1733550"/>
                </a:lnTo>
                <a:lnTo>
                  <a:pt x="0" y="34671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24" name="object 24"/>
          <p:cNvSpPr/>
          <p:nvPr/>
        </p:nvSpPr>
        <p:spPr>
          <a:xfrm>
            <a:off x="4249146" y="4702454"/>
            <a:ext cx="1594363" cy="1334133"/>
          </a:xfrm>
          <a:custGeom>
            <a:avLst/>
            <a:gdLst/>
            <a:ahLst/>
            <a:cxnLst/>
            <a:rect l="l" t="t" r="r" b="b"/>
            <a:pathLst>
              <a:path w="2486025" h="2080259">
                <a:moveTo>
                  <a:pt x="0" y="346709"/>
                </a:moveTo>
                <a:lnTo>
                  <a:pt x="3165" y="299656"/>
                </a:lnTo>
                <a:lnTo>
                  <a:pt x="12385" y="254529"/>
                </a:lnTo>
                <a:lnTo>
                  <a:pt x="27247" y="211740"/>
                </a:lnTo>
                <a:lnTo>
                  <a:pt x="47337" y="171703"/>
                </a:lnTo>
                <a:lnTo>
                  <a:pt x="72243" y="134831"/>
                </a:lnTo>
                <a:lnTo>
                  <a:pt x="101552" y="101536"/>
                </a:lnTo>
                <a:lnTo>
                  <a:pt x="134850" y="72231"/>
                </a:lnTo>
                <a:lnTo>
                  <a:pt x="171724" y="47328"/>
                </a:lnTo>
                <a:lnTo>
                  <a:pt x="211762" y="27241"/>
                </a:lnTo>
                <a:lnTo>
                  <a:pt x="254549" y="12382"/>
                </a:lnTo>
                <a:lnTo>
                  <a:pt x="299674" y="3164"/>
                </a:lnTo>
                <a:lnTo>
                  <a:pt x="346722" y="0"/>
                </a:lnTo>
                <a:lnTo>
                  <a:pt x="2139315" y="0"/>
                </a:lnTo>
                <a:lnTo>
                  <a:pt x="2186368" y="3164"/>
                </a:lnTo>
                <a:lnTo>
                  <a:pt x="2231495" y="12382"/>
                </a:lnTo>
                <a:lnTo>
                  <a:pt x="2274284" y="27241"/>
                </a:lnTo>
                <a:lnTo>
                  <a:pt x="2314321" y="47328"/>
                </a:lnTo>
                <a:lnTo>
                  <a:pt x="2351193" y="72231"/>
                </a:lnTo>
                <a:lnTo>
                  <a:pt x="2384488" y="101536"/>
                </a:lnTo>
                <a:lnTo>
                  <a:pt x="2413793" y="134831"/>
                </a:lnTo>
                <a:lnTo>
                  <a:pt x="2438696" y="171703"/>
                </a:lnTo>
                <a:lnTo>
                  <a:pt x="2458783" y="211740"/>
                </a:lnTo>
                <a:lnTo>
                  <a:pt x="2473642" y="254529"/>
                </a:lnTo>
                <a:lnTo>
                  <a:pt x="2482860" y="299656"/>
                </a:lnTo>
                <a:lnTo>
                  <a:pt x="2486025" y="346709"/>
                </a:lnTo>
                <a:lnTo>
                  <a:pt x="2486025" y="1733549"/>
                </a:lnTo>
                <a:lnTo>
                  <a:pt x="2482860" y="1780576"/>
                </a:lnTo>
                <a:lnTo>
                  <a:pt x="2473642" y="1825686"/>
                </a:lnTo>
                <a:lnTo>
                  <a:pt x="2458783" y="1868465"/>
                </a:lnTo>
                <a:lnTo>
                  <a:pt x="2438696" y="1908499"/>
                </a:lnTo>
                <a:lnTo>
                  <a:pt x="2413793" y="1945374"/>
                </a:lnTo>
                <a:lnTo>
                  <a:pt x="2384488" y="1978675"/>
                </a:lnTo>
                <a:lnTo>
                  <a:pt x="2351193" y="2007990"/>
                </a:lnTo>
                <a:lnTo>
                  <a:pt x="2314321" y="2032903"/>
                </a:lnTo>
                <a:lnTo>
                  <a:pt x="2274284" y="2053000"/>
                </a:lnTo>
                <a:lnTo>
                  <a:pt x="2231495" y="2067868"/>
                </a:lnTo>
                <a:lnTo>
                  <a:pt x="2186368" y="2077093"/>
                </a:lnTo>
                <a:lnTo>
                  <a:pt x="2139315" y="2080259"/>
                </a:lnTo>
                <a:lnTo>
                  <a:pt x="346722" y="2080259"/>
                </a:lnTo>
                <a:lnTo>
                  <a:pt x="299674" y="2077093"/>
                </a:lnTo>
                <a:lnTo>
                  <a:pt x="254549" y="2067868"/>
                </a:lnTo>
                <a:lnTo>
                  <a:pt x="211762" y="2053000"/>
                </a:lnTo>
                <a:lnTo>
                  <a:pt x="171724" y="2032903"/>
                </a:lnTo>
                <a:lnTo>
                  <a:pt x="134850" y="2007990"/>
                </a:lnTo>
                <a:lnTo>
                  <a:pt x="101552" y="1978675"/>
                </a:lnTo>
                <a:lnTo>
                  <a:pt x="72243" y="1945374"/>
                </a:lnTo>
                <a:lnTo>
                  <a:pt x="47337" y="1908499"/>
                </a:lnTo>
                <a:lnTo>
                  <a:pt x="27247" y="1868465"/>
                </a:lnTo>
                <a:lnTo>
                  <a:pt x="12385" y="1825686"/>
                </a:lnTo>
                <a:lnTo>
                  <a:pt x="3165" y="1780576"/>
                </a:lnTo>
                <a:lnTo>
                  <a:pt x="0" y="1733549"/>
                </a:lnTo>
                <a:lnTo>
                  <a:pt x="0" y="34670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25" name="object 25"/>
          <p:cNvSpPr/>
          <p:nvPr/>
        </p:nvSpPr>
        <p:spPr>
          <a:xfrm>
            <a:off x="6355822" y="4702454"/>
            <a:ext cx="1594363" cy="1334133"/>
          </a:xfrm>
          <a:custGeom>
            <a:avLst/>
            <a:gdLst/>
            <a:ahLst/>
            <a:cxnLst/>
            <a:rect l="l" t="t" r="r" b="b"/>
            <a:pathLst>
              <a:path w="2486025" h="2080259">
                <a:moveTo>
                  <a:pt x="0" y="346709"/>
                </a:moveTo>
                <a:lnTo>
                  <a:pt x="3164" y="299656"/>
                </a:lnTo>
                <a:lnTo>
                  <a:pt x="12382" y="254529"/>
                </a:lnTo>
                <a:lnTo>
                  <a:pt x="27241" y="211740"/>
                </a:lnTo>
                <a:lnTo>
                  <a:pt x="47328" y="171703"/>
                </a:lnTo>
                <a:lnTo>
                  <a:pt x="72231" y="134831"/>
                </a:lnTo>
                <a:lnTo>
                  <a:pt x="101536" y="101536"/>
                </a:lnTo>
                <a:lnTo>
                  <a:pt x="134831" y="72231"/>
                </a:lnTo>
                <a:lnTo>
                  <a:pt x="171703" y="47328"/>
                </a:lnTo>
                <a:lnTo>
                  <a:pt x="211740" y="27241"/>
                </a:lnTo>
                <a:lnTo>
                  <a:pt x="254529" y="12382"/>
                </a:lnTo>
                <a:lnTo>
                  <a:pt x="299656" y="3164"/>
                </a:lnTo>
                <a:lnTo>
                  <a:pt x="346710" y="0"/>
                </a:lnTo>
                <a:lnTo>
                  <a:pt x="2139315" y="0"/>
                </a:lnTo>
                <a:lnTo>
                  <a:pt x="2186368" y="3164"/>
                </a:lnTo>
                <a:lnTo>
                  <a:pt x="2231495" y="12382"/>
                </a:lnTo>
                <a:lnTo>
                  <a:pt x="2274284" y="27241"/>
                </a:lnTo>
                <a:lnTo>
                  <a:pt x="2314321" y="47328"/>
                </a:lnTo>
                <a:lnTo>
                  <a:pt x="2351193" y="72231"/>
                </a:lnTo>
                <a:lnTo>
                  <a:pt x="2384488" y="101536"/>
                </a:lnTo>
                <a:lnTo>
                  <a:pt x="2413793" y="134831"/>
                </a:lnTo>
                <a:lnTo>
                  <a:pt x="2438696" y="171703"/>
                </a:lnTo>
                <a:lnTo>
                  <a:pt x="2458783" y="211740"/>
                </a:lnTo>
                <a:lnTo>
                  <a:pt x="2473642" y="254529"/>
                </a:lnTo>
                <a:lnTo>
                  <a:pt x="2482860" y="299656"/>
                </a:lnTo>
                <a:lnTo>
                  <a:pt x="2486025" y="346709"/>
                </a:lnTo>
                <a:lnTo>
                  <a:pt x="2486025" y="1733549"/>
                </a:lnTo>
                <a:lnTo>
                  <a:pt x="2482860" y="1780576"/>
                </a:lnTo>
                <a:lnTo>
                  <a:pt x="2473642" y="1825686"/>
                </a:lnTo>
                <a:lnTo>
                  <a:pt x="2458783" y="1868465"/>
                </a:lnTo>
                <a:lnTo>
                  <a:pt x="2438696" y="1908499"/>
                </a:lnTo>
                <a:lnTo>
                  <a:pt x="2413793" y="1945374"/>
                </a:lnTo>
                <a:lnTo>
                  <a:pt x="2384488" y="1978675"/>
                </a:lnTo>
                <a:lnTo>
                  <a:pt x="2351193" y="2007990"/>
                </a:lnTo>
                <a:lnTo>
                  <a:pt x="2314321" y="2032903"/>
                </a:lnTo>
                <a:lnTo>
                  <a:pt x="2274284" y="2053000"/>
                </a:lnTo>
                <a:lnTo>
                  <a:pt x="2231495" y="2067868"/>
                </a:lnTo>
                <a:lnTo>
                  <a:pt x="2186368" y="2077093"/>
                </a:lnTo>
                <a:lnTo>
                  <a:pt x="2139315" y="2080259"/>
                </a:lnTo>
                <a:lnTo>
                  <a:pt x="346710" y="2080259"/>
                </a:lnTo>
                <a:lnTo>
                  <a:pt x="299656" y="2077093"/>
                </a:lnTo>
                <a:lnTo>
                  <a:pt x="254529" y="2067868"/>
                </a:lnTo>
                <a:lnTo>
                  <a:pt x="211740" y="2053000"/>
                </a:lnTo>
                <a:lnTo>
                  <a:pt x="171704" y="2032903"/>
                </a:lnTo>
                <a:lnTo>
                  <a:pt x="134831" y="2007990"/>
                </a:lnTo>
                <a:lnTo>
                  <a:pt x="101536" y="1978675"/>
                </a:lnTo>
                <a:lnTo>
                  <a:pt x="72231" y="1945374"/>
                </a:lnTo>
                <a:lnTo>
                  <a:pt x="47328" y="1908499"/>
                </a:lnTo>
                <a:lnTo>
                  <a:pt x="27241" y="1868465"/>
                </a:lnTo>
                <a:lnTo>
                  <a:pt x="12382" y="1825686"/>
                </a:lnTo>
                <a:lnTo>
                  <a:pt x="3164" y="1780576"/>
                </a:lnTo>
                <a:lnTo>
                  <a:pt x="0" y="1733549"/>
                </a:lnTo>
                <a:lnTo>
                  <a:pt x="0" y="34670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7FC78421-BC0E-48D0-2D06-50234BB8001A}"/>
              </a:ext>
            </a:extLst>
          </p:cNvPr>
          <p:cNvSpPr txBox="1"/>
          <p:nvPr/>
        </p:nvSpPr>
        <p:spPr>
          <a:xfrm>
            <a:off x="8246225" y="5943600"/>
            <a:ext cx="3732415" cy="5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</a:t>
            </a:r>
            <a:r>
              <a:rPr lang="it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www.cruscascuola.it/contenuti/materiali-</a:t>
            </a:r>
            <a:r>
              <a:rPr lang="it-IT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attivita</a:t>
            </a:r>
            <a:r>
              <a:rPr lang="it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/582)</a:t>
            </a:r>
          </a:p>
        </p:txBody>
      </p:sp>
    </p:spTree>
    <p:extLst>
      <p:ext uri="{BB962C8B-B14F-4D97-AF65-F5344CB8AC3E}">
        <p14:creationId xmlns:p14="http://schemas.microsoft.com/office/powerpoint/2010/main" val="2291239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89159" y="251677"/>
            <a:ext cx="737656" cy="125849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269296" y="1676381"/>
            <a:ext cx="2685371" cy="4072"/>
          </a:xfrm>
          <a:custGeom>
            <a:avLst/>
            <a:gdLst/>
            <a:ahLst/>
            <a:cxnLst/>
            <a:rect l="l" t="t" r="r" b="b"/>
            <a:pathLst>
              <a:path w="4187190" h="6350">
                <a:moveTo>
                  <a:pt x="4187063" y="0"/>
                </a:moveTo>
                <a:lnTo>
                  <a:pt x="0" y="0"/>
                </a:lnTo>
                <a:lnTo>
                  <a:pt x="0" y="6096"/>
                </a:lnTo>
                <a:lnTo>
                  <a:pt x="4187063" y="6096"/>
                </a:lnTo>
                <a:lnTo>
                  <a:pt x="41870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4" name="object 4"/>
          <p:cNvSpPr/>
          <p:nvPr/>
        </p:nvSpPr>
        <p:spPr>
          <a:xfrm>
            <a:off x="4562480" y="2168007"/>
            <a:ext cx="3509634" cy="4072"/>
          </a:xfrm>
          <a:custGeom>
            <a:avLst/>
            <a:gdLst/>
            <a:ahLst/>
            <a:cxnLst/>
            <a:rect l="l" t="t" r="r" b="b"/>
            <a:pathLst>
              <a:path w="5472430" h="6350">
                <a:moveTo>
                  <a:pt x="5472049" y="0"/>
                </a:moveTo>
                <a:lnTo>
                  <a:pt x="0" y="0"/>
                </a:lnTo>
                <a:lnTo>
                  <a:pt x="0" y="6096"/>
                </a:lnTo>
                <a:lnTo>
                  <a:pt x="5472049" y="6096"/>
                </a:lnTo>
                <a:lnTo>
                  <a:pt x="54720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5" name="object 5"/>
          <p:cNvSpPr/>
          <p:nvPr/>
        </p:nvSpPr>
        <p:spPr>
          <a:xfrm>
            <a:off x="4269295" y="2466355"/>
            <a:ext cx="3802851" cy="4072"/>
          </a:xfrm>
          <a:custGeom>
            <a:avLst/>
            <a:gdLst/>
            <a:ahLst/>
            <a:cxnLst/>
            <a:rect l="l" t="t" r="r" b="b"/>
            <a:pathLst>
              <a:path w="5929630" h="6350">
                <a:moveTo>
                  <a:pt x="5929249" y="0"/>
                </a:moveTo>
                <a:lnTo>
                  <a:pt x="0" y="0"/>
                </a:lnTo>
                <a:lnTo>
                  <a:pt x="0" y="6095"/>
                </a:lnTo>
                <a:lnTo>
                  <a:pt x="5929249" y="6095"/>
                </a:lnTo>
                <a:lnTo>
                  <a:pt x="59292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6" name="object 6"/>
          <p:cNvSpPr/>
          <p:nvPr/>
        </p:nvSpPr>
        <p:spPr>
          <a:xfrm>
            <a:off x="4562480" y="2958958"/>
            <a:ext cx="3509634" cy="4072"/>
          </a:xfrm>
          <a:custGeom>
            <a:avLst/>
            <a:gdLst/>
            <a:ahLst/>
            <a:cxnLst/>
            <a:rect l="l" t="t" r="r" b="b"/>
            <a:pathLst>
              <a:path w="5472430" h="6350">
                <a:moveTo>
                  <a:pt x="5472049" y="0"/>
                </a:moveTo>
                <a:lnTo>
                  <a:pt x="0" y="0"/>
                </a:lnTo>
                <a:lnTo>
                  <a:pt x="0" y="6096"/>
                </a:lnTo>
                <a:lnTo>
                  <a:pt x="5472049" y="6096"/>
                </a:lnTo>
                <a:lnTo>
                  <a:pt x="54720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7" name="object 7"/>
          <p:cNvSpPr/>
          <p:nvPr/>
        </p:nvSpPr>
        <p:spPr>
          <a:xfrm>
            <a:off x="4269295" y="3383144"/>
            <a:ext cx="3802851" cy="4072"/>
          </a:xfrm>
          <a:custGeom>
            <a:avLst/>
            <a:gdLst/>
            <a:ahLst/>
            <a:cxnLst/>
            <a:rect l="l" t="t" r="r" b="b"/>
            <a:pathLst>
              <a:path w="5929630" h="6350">
                <a:moveTo>
                  <a:pt x="5929249" y="0"/>
                </a:moveTo>
                <a:lnTo>
                  <a:pt x="0" y="0"/>
                </a:lnTo>
                <a:lnTo>
                  <a:pt x="0" y="6095"/>
                </a:lnTo>
                <a:lnTo>
                  <a:pt x="5929249" y="6095"/>
                </a:lnTo>
                <a:lnTo>
                  <a:pt x="59292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8" name="object 8"/>
          <p:cNvSpPr/>
          <p:nvPr/>
        </p:nvSpPr>
        <p:spPr>
          <a:xfrm>
            <a:off x="4562480" y="3875910"/>
            <a:ext cx="3509634" cy="4072"/>
          </a:xfrm>
          <a:custGeom>
            <a:avLst/>
            <a:gdLst/>
            <a:ahLst/>
            <a:cxnLst/>
            <a:rect l="l" t="t" r="r" b="b"/>
            <a:pathLst>
              <a:path w="5472430" h="6350">
                <a:moveTo>
                  <a:pt x="5472049" y="0"/>
                </a:moveTo>
                <a:lnTo>
                  <a:pt x="0" y="0"/>
                </a:lnTo>
                <a:lnTo>
                  <a:pt x="0" y="6095"/>
                </a:lnTo>
                <a:lnTo>
                  <a:pt x="5472049" y="6095"/>
                </a:lnTo>
                <a:lnTo>
                  <a:pt x="54720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9" name="object 9"/>
          <p:cNvSpPr/>
          <p:nvPr/>
        </p:nvSpPr>
        <p:spPr>
          <a:xfrm>
            <a:off x="4269295" y="4336260"/>
            <a:ext cx="3802851" cy="4072"/>
          </a:xfrm>
          <a:custGeom>
            <a:avLst/>
            <a:gdLst/>
            <a:ahLst/>
            <a:cxnLst/>
            <a:rect l="l" t="t" r="r" b="b"/>
            <a:pathLst>
              <a:path w="5929630" h="6350">
                <a:moveTo>
                  <a:pt x="5929249" y="0"/>
                </a:moveTo>
                <a:lnTo>
                  <a:pt x="0" y="0"/>
                </a:lnTo>
                <a:lnTo>
                  <a:pt x="0" y="6095"/>
                </a:lnTo>
                <a:lnTo>
                  <a:pt x="5929249" y="6095"/>
                </a:lnTo>
                <a:lnTo>
                  <a:pt x="59292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0" name="object 10"/>
          <p:cNvSpPr/>
          <p:nvPr/>
        </p:nvSpPr>
        <p:spPr>
          <a:xfrm>
            <a:off x="4562480" y="4828862"/>
            <a:ext cx="3509634" cy="4072"/>
          </a:xfrm>
          <a:custGeom>
            <a:avLst/>
            <a:gdLst/>
            <a:ahLst/>
            <a:cxnLst/>
            <a:rect l="l" t="t" r="r" b="b"/>
            <a:pathLst>
              <a:path w="5472430" h="6350">
                <a:moveTo>
                  <a:pt x="5472049" y="0"/>
                </a:moveTo>
                <a:lnTo>
                  <a:pt x="0" y="0"/>
                </a:lnTo>
                <a:lnTo>
                  <a:pt x="0" y="6095"/>
                </a:lnTo>
                <a:lnTo>
                  <a:pt x="5472049" y="6095"/>
                </a:lnTo>
                <a:lnTo>
                  <a:pt x="54720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1" name="object 11"/>
          <p:cNvSpPr/>
          <p:nvPr/>
        </p:nvSpPr>
        <p:spPr>
          <a:xfrm>
            <a:off x="4269295" y="5290190"/>
            <a:ext cx="3802851" cy="4072"/>
          </a:xfrm>
          <a:custGeom>
            <a:avLst/>
            <a:gdLst/>
            <a:ahLst/>
            <a:cxnLst/>
            <a:rect l="l" t="t" r="r" b="b"/>
            <a:pathLst>
              <a:path w="5929630" h="6350">
                <a:moveTo>
                  <a:pt x="5929249" y="0"/>
                </a:moveTo>
                <a:lnTo>
                  <a:pt x="0" y="0"/>
                </a:lnTo>
                <a:lnTo>
                  <a:pt x="0" y="6095"/>
                </a:lnTo>
                <a:lnTo>
                  <a:pt x="5929249" y="6095"/>
                </a:lnTo>
                <a:lnTo>
                  <a:pt x="59292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2" name="object 12"/>
          <p:cNvSpPr txBox="1"/>
          <p:nvPr/>
        </p:nvSpPr>
        <p:spPr>
          <a:xfrm>
            <a:off x="4126076" y="547254"/>
            <a:ext cx="2393377" cy="5235783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492743">
              <a:spcBef>
                <a:spcPts val="61"/>
              </a:spcBef>
            </a:pPr>
            <a:r>
              <a:rPr sz="1411" dirty="0">
                <a:latin typeface="Comic Sans MS"/>
                <a:cs typeface="Comic Sans MS"/>
              </a:rPr>
              <a:t>MANCA</a:t>
            </a:r>
            <a:r>
              <a:rPr sz="1411" spc="-45" dirty="0">
                <a:latin typeface="Comic Sans MS"/>
                <a:cs typeface="Comic Sans MS"/>
              </a:rPr>
              <a:t> </a:t>
            </a:r>
            <a:r>
              <a:rPr sz="1411" dirty="0">
                <a:latin typeface="Comic Sans MS"/>
                <a:cs typeface="Comic Sans MS"/>
              </a:rPr>
              <a:t>UN</a:t>
            </a:r>
            <a:r>
              <a:rPr sz="1411" spc="-35" dirty="0">
                <a:latin typeface="Comic Sans MS"/>
                <a:cs typeface="Comic Sans MS"/>
              </a:rPr>
              <a:t> </a:t>
            </a:r>
            <a:r>
              <a:rPr sz="1411" spc="-6" dirty="0">
                <a:latin typeface="Comic Sans MS"/>
                <a:cs typeface="Comic Sans MS"/>
              </a:rPr>
              <a:t>ATTORE!</a:t>
            </a:r>
            <a:endParaRPr sz="1411" dirty="0">
              <a:latin typeface="Comic Sans MS"/>
              <a:cs typeface="Comic Sans MS"/>
            </a:endParaRPr>
          </a:p>
          <a:p>
            <a:pPr marL="8145" marR="3258" algn="just">
              <a:lnSpc>
                <a:spcPct val="117100"/>
              </a:lnSpc>
              <a:spcBef>
                <a:spcPts val="837"/>
              </a:spcBef>
            </a:pPr>
            <a:r>
              <a:rPr sz="898" i="1" dirty="0">
                <a:latin typeface="Calibri"/>
                <a:cs typeface="Calibri"/>
              </a:rPr>
              <a:t>Esercizio.</a:t>
            </a:r>
            <a:r>
              <a:rPr sz="898" i="1" spc="-22" dirty="0">
                <a:latin typeface="Calibri"/>
                <a:cs typeface="Calibri"/>
              </a:rPr>
              <a:t> </a:t>
            </a:r>
            <a:r>
              <a:rPr sz="898" i="1" dirty="0">
                <a:latin typeface="Calibri"/>
                <a:cs typeface="Calibri"/>
              </a:rPr>
              <a:t>Segna</a:t>
            </a:r>
            <a:r>
              <a:rPr sz="898" i="1" spc="-22" dirty="0">
                <a:latin typeface="Calibri"/>
                <a:cs typeface="Calibri"/>
              </a:rPr>
              <a:t> </a:t>
            </a:r>
            <a:r>
              <a:rPr sz="898" i="1" dirty="0">
                <a:latin typeface="Calibri"/>
                <a:cs typeface="Calibri"/>
              </a:rPr>
              <a:t>con</a:t>
            </a:r>
            <a:r>
              <a:rPr sz="898" i="1" spc="-16" dirty="0">
                <a:latin typeface="Calibri"/>
                <a:cs typeface="Calibri"/>
              </a:rPr>
              <a:t> </a:t>
            </a:r>
            <a:r>
              <a:rPr sz="898" i="1" dirty="0">
                <a:latin typeface="Calibri"/>
                <a:cs typeface="Calibri"/>
              </a:rPr>
              <a:t>una</a:t>
            </a:r>
            <a:r>
              <a:rPr sz="898" i="1" spc="-22" dirty="0">
                <a:latin typeface="Calibri"/>
                <a:cs typeface="Calibri"/>
              </a:rPr>
              <a:t> </a:t>
            </a:r>
            <a:r>
              <a:rPr sz="898" i="1" dirty="0">
                <a:latin typeface="Calibri"/>
                <a:cs typeface="Calibri"/>
              </a:rPr>
              <a:t>X</a:t>
            </a:r>
            <a:r>
              <a:rPr sz="898" i="1" spc="-19" dirty="0">
                <a:latin typeface="Calibri"/>
                <a:cs typeface="Calibri"/>
              </a:rPr>
              <a:t> </a:t>
            </a:r>
            <a:r>
              <a:rPr sz="898" i="1" spc="-6" dirty="0">
                <a:latin typeface="Calibri"/>
                <a:cs typeface="Calibri"/>
              </a:rPr>
              <a:t>l’argomento</a:t>
            </a:r>
            <a:r>
              <a:rPr sz="898" i="1" spc="-22" dirty="0">
                <a:latin typeface="Calibri"/>
                <a:cs typeface="Calibri"/>
              </a:rPr>
              <a:t> </a:t>
            </a:r>
            <a:r>
              <a:rPr sz="898" i="1" dirty="0">
                <a:latin typeface="Calibri"/>
                <a:cs typeface="Calibri"/>
              </a:rPr>
              <a:t>mancante</a:t>
            </a:r>
            <a:r>
              <a:rPr sz="898" i="1" spc="-19" dirty="0">
                <a:latin typeface="Calibri"/>
                <a:cs typeface="Calibri"/>
              </a:rPr>
              <a:t> </a:t>
            </a:r>
            <a:r>
              <a:rPr sz="898" i="1" spc="-32" dirty="0">
                <a:latin typeface="Calibri"/>
                <a:cs typeface="Calibri"/>
              </a:rPr>
              <a:t>e </a:t>
            </a:r>
            <a:r>
              <a:rPr sz="898" i="1" dirty="0">
                <a:latin typeface="Calibri"/>
                <a:cs typeface="Calibri"/>
              </a:rPr>
              <a:t>necessario</a:t>
            </a:r>
            <a:r>
              <a:rPr sz="898" i="1" spc="-19" dirty="0">
                <a:latin typeface="Calibri"/>
                <a:cs typeface="Calibri"/>
              </a:rPr>
              <a:t> </a:t>
            </a:r>
            <a:r>
              <a:rPr sz="898" i="1" dirty="0">
                <a:latin typeface="Calibri"/>
                <a:cs typeface="Calibri"/>
              </a:rPr>
              <a:t>perché</a:t>
            </a:r>
            <a:r>
              <a:rPr sz="898" i="1" spc="-13" dirty="0">
                <a:latin typeface="Calibri"/>
                <a:cs typeface="Calibri"/>
              </a:rPr>
              <a:t> </a:t>
            </a:r>
            <a:r>
              <a:rPr sz="898" i="1" dirty="0">
                <a:latin typeface="Calibri"/>
                <a:cs typeface="Calibri"/>
              </a:rPr>
              <a:t>avvenga</a:t>
            </a:r>
            <a:r>
              <a:rPr sz="898" i="1" spc="-16" dirty="0">
                <a:latin typeface="Calibri"/>
                <a:cs typeface="Calibri"/>
              </a:rPr>
              <a:t> </a:t>
            </a:r>
            <a:r>
              <a:rPr sz="898" i="1" dirty="0">
                <a:latin typeface="Calibri"/>
                <a:cs typeface="Calibri"/>
              </a:rPr>
              <a:t>ciò</a:t>
            </a:r>
            <a:r>
              <a:rPr sz="898" i="1" spc="-16" dirty="0">
                <a:latin typeface="Calibri"/>
                <a:cs typeface="Calibri"/>
              </a:rPr>
              <a:t> </a:t>
            </a:r>
            <a:r>
              <a:rPr sz="898" i="1" dirty="0">
                <a:latin typeface="Calibri"/>
                <a:cs typeface="Calibri"/>
              </a:rPr>
              <a:t>che</a:t>
            </a:r>
            <a:r>
              <a:rPr sz="898" i="1" spc="-10" dirty="0">
                <a:latin typeface="Calibri"/>
                <a:cs typeface="Calibri"/>
              </a:rPr>
              <a:t> </a:t>
            </a:r>
            <a:r>
              <a:rPr sz="898" i="1" dirty="0">
                <a:latin typeface="Calibri"/>
                <a:cs typeface="Calibri"/>
              </a:rPr>
              <a:t>il</a:t>
            </a:r>
            <a:r>
              <a:rPr sz="898" i="1" spc="-16" dirty="0">
                <a:latin typeface="Calibri"/>
                <a:cs typeface="Calibri"/>
              </a:rPr>
              <a:t> </a:t>
            </a:r>
            <a:r>
              <a:rPr sz="898" i="1" dirty="0">
                <a:latin typeface="Calibri"/>
                <a:cs typeface="Calibri"/>
              </a:rPr>
              <a:t>verbo</a:t>
            </a:r>
            <a:r>
              <a:rPr sz="898" i="1" spc="-22" dirty="0">
                <a:latin typeface="Calibri"/>
                <a:cs typeface="Calibri"/>
              </a:rPr>
              <a:t> </a:t>
            </a:r>
            <a:r>
              <a:rPr sz="898" i="1" spc="-6" dirty="0">
                <a:latin typeface="Calibri"/>
                <a:cs typeface="Calibri"/>
              </a:rPr>
              <a:t>esprime (predica).</a:t>
            </a:r>
            <a:endParaRPr sz="898" dirty="0">
              <a:latin typeface="Calibri"/>
              <a:cs typeface="Calibri"/>
            </a:endParaRPr>
          </a:p>
          <a:p>
            <a:pPr marL="300532" indent="-145786">
              <a:spcBef>
                <a:spcPts val="824"/>
              </a:spcBef>
              <a:buAutoNum type="arabicPeriod"/>
              <a:tabLst>
                <a:tab pos="300532" algn="l"/>
              </a:tabLst>
            </a:pPr>
            <a:r>
              <a:rPr sz="898" dirty="0">
                <a:latin typeface="Calibri"/>
                <a:cs typeface="Calibri"/>
              </a:rPr>
              <a:t>Maria</a:t>
            </a:r>
            <a:r>
              <a:rPr sz="898" spc="-22" dirty="0">
                <a:latin typeface="Calibri"/>
                <a:cs typeface="Calibri"/>
              </a:rPr>
              <a:t> </a:t>
            </a:r>
            <a:r>
              <a:rPr sz="898" dirty="0">
                <a:latin typeface="Calibri"/>
                <a:cs typeface="Calibri"/>
              </a:rPr>
              <a:t>regala</a:t>
            </a:r>
            <a:r>
              <a:rPr sz="898" spc="-26" dirty="0">
                <a:latin typeface="Calibri"/>
                <a:cs typeface="Calibri"/>
              </a:rPr>
              <a:t> </a:t>
            </a:r>
            <a:r>
              <a:rPr sz="898" dirty="0">
                <a:latin typeface="Calibri"/>
                <a:cs typeface="Calibri"/>
              </a:rPr>
              <a:t>alla</a:t>
            </a:r>
            <a:r>
              <a:rPr sz="898" spc="-26" dirty="0">
                <a:latin typeface="Calibri"/>
                <a:cs typeface="Calibri"/>
              </a:rPr>
              <a:t> </a:t>
            </a:r>
            <a:r>
              <a:rPr sz="898" spc="-6" dirty="0">
                <a:latin typeface="Calibri"/>
                <a:cs typeface="Calibri"/>
              </a:rPr>
              <a:t>mamma:</a:t>
            </a:r>
            <a:endParaRPr sz="898" dirty="0">
              <a:latin typeface="Calibri"/>
              <a:cs typeface="Calibri"/>
            </a:endParaRPr>
          </a:p>
          <a:p>
            <a:pPr marL="594142" lvl="1" indent="-146194">
              <a:spcBef>
                <a:spcPts val="276"/>
              </a:spcBef>
              <a:buFont typeface="Courier New"/>
              <a:buChar char="o"/>
              <a:tabLst>
                <a:tab pos="594142" algn="l"/>
              </a:tabLst>
            </a:pPr>
            <a:r>
              <a:rPr sz="898" dirty="0">
                <a:latin typeface="Calibri"/>
                <a:cs typeface="Calibri"/>
              </a:rPr>
              <a:t>Con</a:t>
            </a:r>
            <a:r>
              <a:rPr sz="898" spc="-16" dirty="0">
                <a:latin typeface="Calibri"/>
                <a:cs typeface="Calibri"/>
              </a:rPr>
              <a:t> </a:t>
            </a:r>
            <a:r>
              <a:rPr sz="898" dirty="0">
                <a:latin typeface="Calibri"/>
                <a:cs typeface="Calibri"/>
              </a:rPr>
              <a:t>il</a:t>
            </a:r>
            <a:r>
              <a:rPr sz="898" spc="-6" dirty="0">
                <a:latin typeface="Calibri"/>
                <a:cs typeface="Calibri"/>
              </a:rPr>
              <a:t> cavatappi</a:t>
            </a:r>
            <a:endParaRPr sz="898" dirty="0">
              <a:latin typeface="Calibri"/>
              <a:cs typeface="Calibri"/>
            </a:endParaRPr>
          </a:p>
          <a:p>
            <a:pPr marL="594142" lvl="1" indent="-146194">
              <a:spcBef>
                <a:spcPts val="176"/>
              </a:spcBef>
              <a:buFont typeface="Courier New"/>
              <a:buChar char="o"/>
              <a:tabLst>
                <a:tab pos="594142" algn="l"/>
              </a:tabLst>
            </a:pPr>
            <a:r>
              <a:rPr sz="898" dirty="0">
                <a:latin typeface="Calibri"/>
                <a:cs typeface="Calibri"/>
              </a:rPr>
              <a:t>Un</a:t>
            </a:r>
            <a:r>
              <a:rPr sz="898" spc="-13" dirty="0">
                <a:latin typeface="Calibri"/>
                <a:cs typeface="Calibri"/>
              </a:rPr>
              <a:t> </a:t>
            </a:r>
            <a:r>
              <a:rPr sz="898" spc="-6" dirty="0">
                <a:latin typeface="Calibri"/>
                <a:cs typeface="Calibri"/>
              </a:rPr>
              <a:t>fiore</a:t>
            </a:r>
            <a:endParaRPr sz="898" dirty="0">
              <a:latin typeface="Calibri"/>
              <a:cs typeface="Calibri"/>
            </a:endParaRPr>
          </a:p>
          <a:p>
            <a:pPr marL="594142" lvl="1" indent="-146194">
              <a:spcBef>
                <a:spcPts val="192"/>
              </a:spcBef>
              <a:buFont typeface="Courier New"/>
              <a:buChar char="o"/>
              <a:tabLst>
                <a:tab pos="594142" algn="l"/>
              </a:tabLst>
            </a:pPr>
            <a:r>
              <a:rPr sz="898" dirty="0">
                <a:latin typeface="Calibri"/>
                <a:cs typeface="Calibri"/>
              </a:rPr>
              <a:t>A</a:t>
            </a:r>
            <a:r>
              <a:rPr sz="898" spc="-6" dirty="0">
                <a:latin typeface="Calibri"/>
                <a:cs typeface="Calibri"/>
              </a:rPr>
              <a:t> palla</a:t>
            </a:r>
            <a:endParaRPr sz="898" dirty="0">
              <a:latin typeface="Calibri"/>
              <a:cs typeface="Calibri"/>
            </a:endParaRPr>
          </a:p>
          <a:p>
            <a:pPr lvl="1">
              <a:spcBef>
                <a:spcPts val="176"/>
              </a:spcBef>
              <a:buFont typeface="Courier New"/>
              <a:buChar char="o"/>
            </a:pPr>
            <a:endParaRPr sz="898" dirty="0">
              <a:latin typeface="Calibri"/>
              <a:cs typeface="Calibri"/>
            </a:endParaRPr>
          </a:p>
          <a:p>
            <a:pPr marL="300532" indent="-145786">
              <a:buAutoNum type="arabicPeriod"/>
              <a:tabLst>
                <a:tab pos="300532" algn="l"/>
              </a:tabLst>
            </a:pPr>
            <a:r>
              <a:rPr sz="898" dirty="0">
                <a:latin typeface="Calibri"/>
                <a:cs typeface="Calibri"/>
              </a:rPr>
              <a:t>Il</a:t>
            </a:r>
            <a:r>
              <a:rPr sz="898" spc="-19" dirty="0">
                <a:latin typeface="Calibri"/>
                <a:cs typeface="Calibri"/>
              </a:rPr>
              <a:t> </a:t>
            </a:r>
            <a:r>
              <a:rPr sz="898" dirty="0">
                <a:latin typeface="Calibri"/>
                <a:cs typeface="Calibri"/>
              </a:rPr>
              <a:t>principe</a:t>
            </a:r>
            <a:r>
              <a:rPr sz="898" spc="-16" dirty="0">
                <a:latin typeface="Calibri"/>
                <a:cs typeface="Calibri"/>
              </a:rPr>
              <a:t> </a:t>
            </a:r>
            <a:r>
              <a:rPr sz="898" dirty="0">
                <a:latin typeface="Calibri"/>
                <a:cs typeface="Calibri"/>
              </a:rPr>
              <a:t>baciò</a:t>
            </a:r>
            <a:r>
              <a:rPr sz="898" spc="-19" dirty="0">
                <a:latin typeface="Calibri"/>
                <a:cs typeface="Calibri"/>
              </a:rPr>
              <a:t> </a:t>
            </a:r>
            <a:r>
              <a:rPr sz="898" spc="-32" dirty="0">
                <a:latin typeface="Calibri"/>
                <a:cs typeface="Calibri"/>
              </a:rPr>
              <a:t>:</a:t>
            </a:r>
            <a:endParaRPr sz="898" dirty="0">
              <a:latin typeface="Calibri"/>
              <a:cs typeface="Calibri"/>
            </a:endParaRPr>
          </a:p>
          <a:p>
            <a:pPr marL="594142" lvl="1" indent="-146194">
              <a:spcBef>
                <a:spcPts val="269"/>
              </a:spcBef>
              <a:buFont typeface="Courier New"/>
              <a:buChar char="o"/>
              <a:tabLst>
                <a:tab pos="594142" algn="l"/>
              </a:tabLst>
            </a:pPr>
            <a:r>
              <a:rPr sz="898" dirty="0">
                <a:latin typeface="Calibri"/>
                <a:cs typeface="Calibri"/>
              </a:rPr>
              <a:t>Al</a:t>
            </a:r>
            <a:r>
              <a:rPr sz="898" spc="-10" dirty="0">
                <a:latin typeface="Calibri"/>
                <a:cs typeface="Calibri"/>
              </a:rPr>
              <a:t> </a:t>
            </a:r>
            <a:r>
              <a:rPr sz="898" spc="-6" dirty="0">
                <a:latin typeface="Calibri"/>
                <a:cs typeface="Calibri"/>
              </a:rPr>
              <a:t>telefono</a:t>
            </a:r>
            <a:endParaRPr sz="898" dirty="0">
              <a:latin typeface="Calibri"/>
              <a:cs typeface="Calibri"/>
            </a:endParaRPr>
          </a:p>
          <a:p>
            <a:pPr marL="594142" lvl="1" indent="-146194">
              <a:spcBef>
                <a:spcPts val="186"/>
              </a:spcBef>
              <a:buFont typeface="Courier New"/>
              <a:buChar char="o"/>
              <a:tabLst>
                <a:tab pos="594142" algn="l"/>
              </a:tabLst>
            </a:pPr>
            <a:r>
              <a:rPr sz="898" dirty="0">
                <a:latin typeface="Calibri"/>
                <a:cs typeface="Calibri"/>
              </a:rPr>
              <a:t>Con</a:t>
            </a:r>
            <a:r>
              <a:rPr sz="898" spc="-16" dirty="0">
                <a:latin typeface="Calibri"/>
                <a:cs typeface="Calibri"/>
              </a:rPr>
              <a:t> </a:t>
            </a:r>
            <a:r>
              <a:rPr sz="898" dirty="0">
                <a:latin typeface="Calibri"/>
                <a:cs typeface="Calibri"/>
              </a:rPr>
              <a:t>il</a:t>
            </a:r>
            <a:r>
              <a:rPr sz="898" spc="-6" dirty="0">
                <a:latin typeface="Calibri"/>
                <a:cs typeface="Calibri"/>
              </a:rPr>
              <a:t> piede</a:t>
            </a:r>
            <a:endParaRPr sz="898" dirty="0">
              <a:latin typeface="Calibri"/>
              <a:cs typeface="Calibri"/>
            </a:endParaRPr>
          </a:p>
          <a:p>
            <a:pPr marL="594142" lvl="1" indent="-146194">
              <a:spcBef>
                <a:spcPts val="192"/>
              </a:spcBef>
              <a:buFont typeface="Courier New"/>
              <a:buChar char="o"/>
              <a:tabLst>
                <a:tab pos="594142" algn="l"/>
              </a:tabLst>
            </a:pPr>
            <a:r>
              <a:rPr sz="898" dirty="0">
                <a:latin typeface="Calibri"/>
                <a:cs typeface="Calibri"/>
              </a:rPr>
              <a:t>La</a:t>
            </a:r>
            <a:r>
              <a:rPr sz="898" spc="-6" dirty="0">
                <a:latin typeface="Calibri"/>
                <a:cs typeface="Calibri"/>
              </a:rPr>
              <a:t> principessa</a:t>
            </a:r>
            <a:endParaRPr sz="898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Courier New"/>
              <a:buChar char="o"/>
            </a:pPr>
            <a:endParaRPr sz="898" dirty="0">
              <a:latin typeface="Calibri"/>
              <a:cs typeface="Calibri"/>
            </a:endParaRPr>
          </a:p>
          <a:p>
            <a:pPr lvl="1">
              <a:spcBef>
                <a:spcPts val="61"/>
              </a:spcBef>
              <a:buFont typeface="Courier New"/>
              <a:buChar char="o"/>
            </a:pPr>
            <a:endParaRPr sz="898" dirty="0">
              <a:latin typeface="Calibri"/>
              <a:cs typeface="Calibri"/>
            </a:endParaRPr>
          </a:p>
          <a:p>
            <a:pPr marL="300532" indent="-145786">
              <a:buAutoNum type="arabicPeriod"/>
              <a:tabLst>
                <a:tab pos="300532" algn="l"/>
              </a:tabLst>
            </a:pPr>
            <a:r>
              <a:rPr sz="898" dirty="0">
                <a:latin typeface="Calibri"/>
                <a:cs typeface="Calibri"/>
              </a:rPr>
              <a:t>La</a:t>
            </a:r>
            <a:r>
              <a:rPr sz="898" spc="-13" dirty="0">
                <a:latin typeface="Calibri"/>
                <a:cs typeface="Calibri"/>
              </a:rPr>
              <a:t> </a:t>
            </a:r>
            <a:r>
              <a:rPr sz="898" dirty="0">
                <a:latin typeface="Calibri"/>
                <a:cs typeface="Calibri"/>
              </a:rPr>
              <a:t>maestra</a:t>
            </a:r>
            <a:r>
              <a:rPr sz="898" spc="-10" dirty="0">
                <a:latin typeface="Calibri"/>
                <a:cs typeface="Calibri"/>
              </a:rPr>
              <a:t> </a:t>
            </a:r>
            <a:r>
              <a:rPr sz="898" spc="-6" dirty="0">
                <a:latin typeface="Calibri"/>
                <a:cs typeface="Calibri"/>
              </a:rPr>
              <a:t>distribuisce</a:t>
            </a:r>
            <a:r>
              <a:rPr sz="898" spc="-13" dirty="0">
                <a:latin typeface="Calibri"/>
                <a:cs typeface="Calibri"/>
              </a:rPr>
              <a:t> </a:t>
            </a:r>
            <a:r>
              <a:rPr sz="898" dirty="0">
                <a:latin typeface="Calibri"/>
                <a:cs typeface="Calibri"/>
              </a:rPr>
              <a:t>le</a:t>
            </a:r>
            <a:r>
              <a:rPr sz="898" spc="-10" dirty="0">
                <a:latin typeface="Calibri"/>
                <a:cs typeface="Calibri"/>
              </a:rPr>
              <a:t> </a:t>
            </a:r>
            <a:r>
              <a:rPr sz="898" spc="-6" dirty="0">
                <a:latin typeface="Calibri"/>
                <a:cs typeface="Calibri"/>
              </a:rPr>
              <a:t>fotocopie:</a:t>
            </a:r>
            <a:endParaRPr sz="898" dirty="0">
              <a:latin typeface="Calibri"/>
              <a:cs typeface="Calibri"/>
            </a:endParaRPr>
          </a:p>
          <a:p>
            <a:pPr marL="594142" lvl="1" indent="-146194">
              <a:spcBef>
                <a:spcPts val="278"/>
              </a:spcBef>
              <a:buFont typeface="Courier New"/>
              <a:buChar char="o"/>
              <a:tabLst>
                <a:tab pos="594142" algn="l"/>
              </a:tabLst>
            </a:pPr>
            <a:r>
              <a:rPr sz="898" dirty="0">
                <a:latin typeface="Calibri"/>
                <a:cs typeface="Calibri"/>
              </a:rPr>
              <a:t>Agli</a:t>
            </a:r>
            <a:r>
              <a:rPr sz="898" spc="-16" dirty="0">
                <a:latin typeface="Calibri"/>
                <a:cs typeface="Calibri"/>
              </a:rPr>
              <a:t> </a:t>
            </a:r>
            <a:r>
              <a:rPr sz="898" spc="-6" dirty="0">
                <a:latin typeface="Calibri"/>
                <a:cs typeface="Calibri"/>
              </a:rPr>
              <a:t>alunni</a:t>
            </a:r>
            <a:endParaRPr sz="898" dirty="0">
              <a:latin typeface="Calibri"/>
              <a:cs typeface="Calibri"/>
            </a:endParaRPr>
          </a:p>
          <a:p>
            <a:pPr marL="594142" lvl="1" indent="-146194">
              <a:spcBef>
                <a:spcPts val="183"/>
              </a:spcBef>
              <a:buFont typeface="Courier New"/>
              <a:buChar char="o"/>
              <a:tabLst>
                <a:tab pos="594142" algn="l"/>
              </a:tabLst>
            </a:pPr>
            <a:r>
              <a:rPr sz="898" dirty="0">
                <a:latin typeface="Calibri"/>
                <a:cs typeface="Calibri"/>
              </a:rPr>
              <a:t>Di</a:t>
            </a:r>
            <a:r>
              <a:rPr sz="898" spc="-10" dirty="0">
                <a:latin typeface="Calibri"/>
                <a:cs typeface="Calibri"/>
              </a:rPr>
              <a:t> </a:t>
            </a:r>
            <a:r>
              <a:rPr sz="898" spc="-6" dirty="0">
                <a:latin typeface="Calibri"/>
                <a:cs typeface="Calibri"/>
              </a:rPr>
              <a:t>notte</a:t>
            </a:r>
            <a:endParaRPr sz="898" dirty="0">
              <a:latin typeface="Calibri"/>
              <a:cs typeface="Calibri"/>
            </a:endParaRPr>
          </a:p>
          <a:p>
            <a:pPr marL="594142" lvl="1" indent="-146194">
              <a:spcBef>
                <a:spcPts val="186"/>
              </a:spcBef>
              <a:buFont typeface="Courier New"/>
              <a:buChar char="o"/>
              <a:tabLst>
                <a:tab pos="594142" algn="l"/>
              </a:tabLst>
            </a:pPr>
            <a:r>
              <a:rPr sz="898" dirty="0">
                <a:latin typeface="Calibri"/>
                <a:cs typeface="Calibri"/>
              </a:rPr>
              <a:t>Dal</a:t>
            </a:r>
            <a:r>
              <a:rPr sz="898" spc="-13" dirty="0">
                <a:latin typeface="Calibri"/>
                <a:cs typeface="Calibri"/>
              </a:rPr>
              <a:t> </a:t>
            </a:r>
            <a:r>
              <a:rPr sz="898" spc="-6" dirty="0">
                <a:latin typeface="Calibri"/>
                <a:cs typeface="Calibri"/>
              </a:rPr>
              <a:t>fioraio</a:t>
            </a:r>
            <a:endParaRPr sz="898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Courier New"/>
              <a:buChar char="o"/>
            </a:pPr>
            <a:endParaRPr sz="898" dirty="0">
              <a:latin typeface="Calibri"/>
              <a:cs typeface="Calibri"/>
            </a:endParaRPr>
          </a:p>
          <a:p>
            <a:pPr lvl="1">
              <a:spcBef>
                <a:spcPts val="362"/>
              </a:spcBef>
              <a:buFont typeface="Courier New"/>
              <a:buChar char="o"/>
            </a:pPr>
            <a:endParaRPr sz="898" dirty="0">
              <a:latin typeface="Calibri"/>
              <a:cs typeface="Calibri"/>
            </a:endParaRPr>
          </a:p>
          <a:p>
            <a:pPr marL="300532" indent="-145786">
              <a:buAutoNum type="arabicPeriod"/>
              <a:tabLst>
                <a:tab pos="300532" algn="l"/>
              </a:tabLst>
            </a:pPr>
            <a:r>
              <a:rPr sz="898" dirty="0">
                <a:latin typeface="Calibri"/>
                <a:cs typeface="Calibri"/>
              </a:rPr>
              <a:t>Gaia</a:t>
            </a:r>
            <a:r>
              <a:rPr sz="898" spc="-19" dirty="0">
                <a:latin typeface="Calibri"/>
                <a:cs typeface="Calibri"/>
              </a:rPr>
              <a:t> </a:t>
            </a:r>
            <a:r>
              <a:rPr sz="898" spc="-6" dirty="0">
                <a:latin typeface="Calibri"/>
                <a:cs typeface="Calibri"/>
              </a:rPr>
              <a:t>abbraccia:</a:t>
            </a:r>
            <a:endParaRPr sz="898" dirty="0">
              <a:latin typeface="Calibri"/>
              <a:cs typeface="Calibri"/>
            </a:endParaRPr>
          </a:p>
          <a:p>
            <a:pPr marL="594142" lvl="1" indent="-146194">
              <a:spcBef>
                <a:spcPts val="269"/>
              </a:spcBef>
              <a:buFont typeface="Courier New"/>
              <a:buChar char="o"/>
              <a:tabLst>
                <a:tab pos="594142" algn="l"/>
              </a:tabLst>
            </a:pPr>
            <a:r>
              <a:rPr sz="898" dirty="0">
                <a:latin typeface="Calibri"/>
                <a:cs typeface="Calibri"/>
              </a:rPr>
              <a:t>Con</a:t>
            </a:r>
            <a:r>
              <a:rPr sz="898" spc="-16" dirty="0">
                <a:latin typeface="Calibri"/>
                <a:cs typeface="Calibri"/>
              </a:rPr>
              <a:t> </a:t>
            </a:r>
            <a:r>
              <a:rPr sz="898" dirty="0">
                <a:latin typeface="Calibri"/>
                <a:cs typeface="Calibri"/>
              </a:rPr>
              <a:t>il</a:t>
            </a:r>
            <a:r>
              <a:rPr sz="898" spc="-6" dirty="0">
                <a:latin typeface="Calibri"/>
                <a:cs typeface="Calibri"/>
              </a:rPr>
              <a:t> gatto</a:t>
            </a:r>
            <a:endParaRPr sz="898" dirty="0">
              <a:latin typeface="Calibri"/>
              <a:cs typeface="Calibri"/>
            </a:endParaRPr>
          </a:p>
          <a:p>
            <a:pPr marL="594142" lvl="1" indent="-146194">
              <a:spcBef>
                <a:spcPts val="186"/>
              </a:spcBef>
              <a:buFont typeface="Courier New"/>
              <a:buChar char="o"/>
              <a:tabLst>
                <a:tab pos="594142" algn="l"/>
              </a:tabLst>
            </a:pPr>
            <a:r>
              <a:rPr sz="898" dirty="0">
                <a:latin typeface="Calibri"/>
                <a:cs typeface="Calibri"/>
              </a:rPr>
              <a:t>Di</a:t>
            </a:r>
            <a:r>
              <a:rPr sz="898" spc="-10" dirty="0">
                <a:latin typeface="Calibri"/>
                <a:cs typeface="Calibri"/>
              </a:rPr>
              <a:t> </a:t>
            </a:r>
            <a:r>
              <a:rPr sz="898" spc="-6" dirty="0">
                <a:latin typeface="Calibri"/>
                <a:cs typeface="Calibri"/>
              </a:rPr>
              <a:t>plastica</a:t>
            </a:r>
            <a:endParaRPr sz="898" dirty="0">
              <a:latin typeface="Calibri"/>
              <a:cs typeface="Calibri"/>
            </a:endParaRPr>
          </a:p>
          <a:p>
            <a:pPr marL="594142" lvl="1" indent="-146194">
              <a:spcBef>
                <a:spcPts val="192"/>
              </a:spcBef>
              <a:buFont typeface="Courier New"/>
              <a:buChar char="o"/>
              <a:tabLst>
                <a:tab pos="594142" algn="l"/>
              </a:tabLst>
            </a:pPr>
            <a:r>
              <a:rPr sz="898" spc="-6" dirty="0">
                <a:latin typeface="Calibri"/>
                <a:cs typeface="Calibri"/>
              </a:rPr>
              <a:t>L’amica</a:t>
            </a:r>
            <a:endParaRPr sz="898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Courier New"/>
              <a:buChar char="o"/>
            </a:pPr>
            <a:endParaRPr sz="898" dirty="0">
              <a:latin typeface="Calibri"/>
              <a:cs typeface="Calibri"/>
            </a:endParaRPr>
          </a:p>
          <a:p>
            <a:pPr lvl="1">
              <a:spcBef>
                <a:spcPts val="356"/>
              </a:spcBef>
              <a:buFont typeface="Courier New"/>
              <a:buChar char="o"/>
            </a:pPr>
            <a:endParaRPr sz="898" dirty="0">
              <a:latin typeface="Calibri"/>
              <a:cs typeface="Calibri"/>
            </a:endParaRPr>
          </a:p>
          <a:p>
            <a:pPr marL="300532" indent="-145786">
              <a:buAutoNum type="arabicPeriod"/>
              <a:tabLst>
                <a:tab pos="300532" algn="l"/>
              </a:tabLst>
            </a:pPr>
            <a:r>
              <a:rPr sz="898" dirty="0">
                <a:latin typeface="Calibri"/>
                <a:cs typeface="Calibri"/>
              </a:rPr>
              <a:t>Celeste</a:t>
            </a:r>
            <a:r>
              <a:rPr sz="898" spc="-29" dirty="0">
                <a:latin typeface="Calibri"/>
                <a:cs typeface="Calibri"/>
              </a:rPr>
              <a:t> </a:t>
            </a:r>
            <a:r>
              <a:rPr sz="898" dirty="0">
                <a:latin typeface="Calibri"/>
                <a:cs typeface="Calibri"/>
              </a:rPr>
              <a:t>raccontò</a:t>
            </a:r>
            <a:r>
              <a:rPr sz="898" spc="-26" dirty="0">
                <a:latin typeface="Calibri"/>
                <a:cs typeface="Calibri"/>
              </a:rPr>
              <a:t> </a:t>
            </a:r>
            <a:r>
              <a:rPr sz="898" dirty="0">
                <a:latin typeface="Calibri"/>
                <a:cs typeface="Calibri"/>
              </a:rPr>
              <a:t>una</a:t>
            </a:r>
            <a:r>
              <a:rPr sz="898" spc="-19" dirty="0">
                <a:latin typeface="Calibri"/>
                <a:cs typeface="Calibri"/>
              </a:rPr>
              <a:t> </a:t>
            </a:r>
            <a:r>
              <a:rPr sz="898" spc="-6" dirty="0">
                <a:latin typeface="Calibri"/>
                <a:cs typeface="Calibri"/>
              </a:rPr>
              <a:t>barzelletta:</a:t>
            </a:r>
            <a:endParaRPr sz="898" dirty="0">
              <a:latin typeface="Calibri"/>
              <a:cs typeface="Calibri"/>
            </a:endParaRPr>
          </a:p>
          <a:p>
            <a:pPr marL="594142" lvl="1" indent="-146194">
              <a:spcBef>
                <a:spcPts val="278"/>
              </a:spcBef>
              <a:buFont typeface="Courier New"/>
              <a:buChar char="o"/>
              <a:tabLst>
                <a:tab pos="594142" algn="l"/>
              </a:tabLst>
            </a:pPr>
            <a:r>
              <a:rPr sz="898" spc="-6" dirty="0">
                <a:latin typeface="Calibri"/>
                <a:cs typeface="Calibri"/>
              </a:rPr>
              <a:t>All’olio</a:t>
            </a:r>
            <a:endParaRPr sz="898" dirty="0">
              <a:latin typeface="Calibri"/>
              <a:cs typeface="Calibri"/>
            </a:endParaRPr>
          </a:p>
          <a:p>
            <a:pPr marL="594142" lvl="1" indent="-146194">
              <a:spcBef>
                <a:spcPts val="176"/>
              </a:spcBef>
              <a:buFont typeface="Courier New"/>
              <a:buChar char="o"/>
              <a:tabLst>
                <a:tab pos="594142" algn="l"/>
              </a:tabLst>
            </a:pPr>
            <a:r>
              <a:rPr sz="898" dirty="0">
                <a:latin typeface="Calibri"/>
                <a:cs typeface="Calibri"/>
              </a:rPr>
              <a:t>Alla</a:t>
            </a:r>
            <a:r>
              <a:rPr sz="898" spc="-19" dirty="0">
                <a:latin typeface="Calibri"/>
                <a:cs typeface="Calibri"/>
              </a:rPr>
              <a:t> </a:t>
            </a:r>
            <a:r>
              <a:rPr sz="898" spc="-6" dirty="0">
                <a:latin typeface="Calibri"/>
                <a:cs typeface="Calibri"/>
              </a:rPr>
              <a:t>maestra</a:t>
            </a:r>
            <a:endParaRPr sz="898" dirty="0">
              <a:latin typeface="Calibri"/>
              <a:cs typeface="Calibri"/>
            </a:endParaRPr>
          </a:p>
          <a:p>
            <a:pPr marL="594142" lvl="1" indent="-146194">
              <a:spcBef>
                <a:spcPts val="192"/>
              </a:spcBef>
              <a:buFont typeface="Courier New"/>
              <a:buChar char="o"/>
              <a:tabLst>
                <a:tab pos="594142" algn="l"/>
              </a:tabLst>
            </a:pPr>
            <a:r>
              <a:rPr sz="898" dirty="0">
                <a:latin typeface="Calibri"/>
                <a:cs typeface="Calibri"/>
              </a:rPr>
              <a:t>Tra</a:t>
            </a:r>
            <a:r>
              <a:rPr sz="898" spc="-13" dirty="0">
                <a:latin typeface="Calibri"/>
                <a:cs typeface="Calibri"/>
              </a:rPr>
              <a:t> poco</a:t>
            </a:r>
            <a:endParaRPr sz="898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62480" y="5783037"/>
            <a:ext cx="3509634" cy="4072"/>
          </a:xfrm>
          <a:custGeom>
            <a:avLst/>
            <a:gdLst/>
            <a:ahLst/>
            <a:cxnLst/>
            <a:rect l="l" t="t" r="r" b="b"/>
            <a:pathLst>
              <a:path w="5472430" h="6350">
                <a:moveTo>
                  <a:pt x="5472049" y="0"/>
                </a:moveTo>
                <a:lnTo>
                  <a:pt x="0" y="0"/>
                </a:lnTo>
                <a:lnTo>
                  <a:pt x="0" y="6096"/>
                </a:lnTo>
                <a:lnTo>
                  <a:pt x="5472049" y="6096"/>
                </a:lnTo>
                <a:lnTo>
                  <a:pt x="54720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5F8C5F7-D2D4-08DB-6CA3-BB1F4165F22C}"/>
              </a:ext>
            </a:extLst>
          </p:cNvPr>
          <p:cNvSpPr txBox="1"/>
          <p:nvPr/>
        </p:nvSpPr>
        <p:spPr>
          <a:xfrm>
            <a:off x="8246225" y="5943600"/>
            <a:ext cx="3732415" cy="5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</a:t>
            </a:r>
            <a:r>
              <a:rPr lang="it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www.cruscascuola.it/contenuti/materiali-</a:t>
            </a:r>
            <a:r>
              <a:rPr lang="it-IT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attivita</a:t>
            </a:r>
            <a:r>
              <a:rPr lang="it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/582)</a:t>
            </a:r>
          </a:p>
        </p:txBody>
      </p:sp>
    </p:spTree>
    <p:extLst>
      <p:ext uri="{BB962C8B-B14F-4D97-AF65-F5344CB8AC3E}">
        <p14:creationId xmlns:p14="http://schemas.microsoft.com/office/powerpoint/2010/main" val="166618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69443" y="431271"/>
            <a:ext cx="1490108" cy="93666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086330" y="893494"/>
            <a:ext cx="3985703" cy="825078"/>
          </a:xfrm>
          <a:custGeom>
            <a:avLst/>
            <a:gdLst/>
            <a:ahLst/>
            <a:cxnLst/>
            <a:rect l="l" t="t" r="r" b="b"/>
            <a:pathLst>
              <a:path w="6214745" h="1286510">
                <a:moveTo>
                  <a:pt x="6083" y="981468"/>
                </a:moveTo>
                <a:lnTo>
                  <a:pt x="0" y="981468"/>
                </a:lnTo>
                <a:lnTo>
                  <a:pt x="0" y="1280160"/>
                </a:lnTo>
                <a:lnTo>
                  <a:pt x="0" y="1286256"/>
                </a:lnTo>
                <a:lnTo>
                  <a:pt x="6083" y="1286256"/>
                </a:lnTo>
                <a:lnTo>
                  <a:pt x="6083" y="1280160"/>
                </a:lnTo>
                <a:lnTo>
                  <a:pt x="6083" y="981468"/>
                </a:lnTo>
                <a:close/>
              </a:path>
              <a:path w="6214745" h="1286510">
                <a:moveTo>
                  <a:pt x="6083" y="0"/>
                </a:moveTo>
                <a:lnTo>
                  <a:pt x="0" y="0"/>
                </a:lnTo>
                <a:lnTo>
                  <a:pt x="0" y="284988"/>
                </a:lnTo>
                <a:lnTo>
                  <a:pt x="0" y="569976"/>
                </a:lnTo>
                <a:lnTo>
                  <a:pt x="0" y="981456"/>
                </a:lnTo>
                <a:lnTo>
                  <a:pt x="6083" y="981456"/>
                </a:lnTo>
                <a:lnTo>
                  <a:pt x="6083" y="569976"/>
                </a:lnTo>
                <a:lnTo>
                  <a:pt x="6083" y="284988"/>
                </a:lnTo>
                <a:lnTo>
                  <a:pt x="6083" y="0"/>
                </a:lnTo>
                <a:close/>
              </a:path>
              <a:path w="6214745" h="1286510">
                <a:moveTo>
                  <a:pt x="6214618" y="1280160"/>
                </a:moveTo>
                <a:lnTo>
                  <a:pt x="6096" y="1280160"/>
                </a:lnTo>
                <a:lnTo>
                  <a:pt x="6096" y="1286256"/>
                </a:lnTo>
                <a:lnTo>
                  <a:pt x="6214618" y="1286256"/>
                </a:lnTo>
                <a:lnTo>
                  <a:pt x="6214618" y="128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4" name="object 4"/>
          <p:cNvSpPr txBox="1"/>
          <p:nvPr/>
        </p:nvSpPr>
        <p:spPr>
          <a:xfrm>
            <a:off x="4126076" y="583337"/>
            <a:ext cx="3130490" cy="110185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R="859246" algn="ctr">
              <a:spcBef>
                <a:spcPts val="64"/>
              </a:spcBef>
            </a:pPr>
            <a:r>
              <a:rPr sz="1154" dirty="0">
                <a:latin typeface="Comic Sans MS"/>
                <a:cs typeface="Comic Sans MS"/>
              </a:rPr>
              <a:t>IL</a:t>
            </a:r>
            <a:r>
              <a:rPr sz="1154" spc="-19" dirty="0">
                <a:latin typeface="Comic Sans MS"/>
                <a:cs typeface="Comic Sans MS"/>
              </a:rPr>
              <a:t> </a:t>
            </a:r>
            <a:r>
              <a:rPr sz="1154" spc="-6" dirty="0">
                <a:latin typeface="Comic Sans MS"/>
                <a:cs typeface="Comic Sans MS"/>
              </a:rPr>
              <a:t>PROTAGONISTA!</a:t>
            </a:r>
            <a:endParaRPr sz="1154">
              <a:latin typeface="Comic Sans MS"/>
              <a:cs typeface="Comic Sans MS"/>
            </a:endParaRPr>
          </a:p>
          <a:p>
            <a:pPr marL="89182" marR="949243" algn="ctr">
              <a:lnSpc>
                <a:spcPct val="133600"/>
              </a:lnSpc>
              <a:spcBef>
                <a:spcPts val="718"/>
              </a:spcBef>
            </a:pPr>
            <a:r>
              <a:rPr sz="898" dirty="0">
                <a:latin typeface="Comic Sans MS"/>
                <a:cs typeface="Comic Sans MS"/>
              </a:rPr>
              <a:t>Il</a:t>
            </a:r>
            <a:r>
              <a:rPr sz="898" spc="-19" dirty="0">
                <a:latin typeface="Comic Sans MS"/>
                <a:cs typeface="Comic Sans MS"/>
              </a:rPr>
              <a:t> </a:t>
            </a:r>
            <a:r>
              <a:rPr sz="898" dirty="0">
                <a:latin typeface="Comic Sans MS"/>
                <a:cs typeface="Comic Sans MS"/>
              </a:rPr>
              <a:t>verbo</a:t>
            </a:r>
            <a:r>
              <a:rPr sz="898" spc="-22" dirty="0">
                <a:latin typeface="Comic Sans MS"/>
                <a:cs typeface="Comic Sans MS"/>
              </a:rPr>
              <a:t> </a:t>
            </a:r>
            <a:r>
              <a:rPr sz="898" dirty="0">
                <a:latin typeface="Comic Sans MS"/>
                <a:cs typeface="Comic Sans MS"/>
              </a:rPr>
              <a:t>predica</a:t>
            </a:r>
            <a:r>
              <a:rPr sz="898" spc="-16" dirty="0">
                <a:latin typeface="Comic Sans MS"/>
                <a:cs typeface="Comic Sans MS"/>
              </a:rPr>
              <a:t> </a:t>
            </a:r>
            <a:r>
              <a:rPr sz="898" dirty="0">
                <a:latin typeface="Comic Sans MS"/>
                <a:cs typeface="Comic Sans MS"/>
              </a:rPr>
              <a:t>(esprime)</a:t>
            </a:r>
            <a:r>
              <a:rPr sz="898" spc="-16" dirty="0">
                <a:latin typeface="Comic Sans MS"/>
                <a:cs typeface="Comic Sans MS"/>
              </a:rPr>
              <a:t> </a:t>
            </a:r>
            <a:r>
              <a:rPr sz="898" dirty="0">
                <a:latin typeface="Comic Sans MS"/>
                <a:cs typeface="Comic Sans MS"/>
              </a:rPr>
              <a:t>qualcosa</a:t>
            </a:r>
            <a:r>
              <a:rPr sz="898" spc="-16" dirty="0">
                <a:latin typeface="Comic Sans MS"/>
                <a:cs typeface="Comic Sans MS"/>
              </a:rPr>
              <a:t> che </a:t>
            </a:r>
            <a:r>
              <a:rPr sz="898" dirty="0">
                <a:latin typeface="Comic Sans MS"/>
                <a:cs typeface="Comic Sans MS"/>
              </a:rPr>
              <a:t>molto</a:t>
            </a:r>
            <a:r>
              <a:rPr sz="898" spc="-13" dirty="0">
                <a:latin typeface="Comic Sans MS"/>
                <a:cs typeface="Comic Sans MS"/>
              </a:rPr>
              <a:t> </a:t>
            </a:r>
            <a:r>
              <a:rPr sz="898" dirty="0">
                <a:latin typeface="Comic Sans MS"/>
                <a:cs typeface="Comic Sans MS"/>
              </a:rPr>
              <a:t>spesso</a:t>
            </a:r>
            <a:r>
              <a:rPr sz="898" spc="-13" dirty="0">
                <a:latin typeface="Comic Sans MS"/>
                <a:cs typeface="Comic Sans MS"/>
              </a:rPr>
              <a:t> </a:t>
            </a:r>
            <a:r>
              <a:rPr sz="898" dirty="0">
                <a:latin typeface="Comic Sans MS"/>
                <a:cs typeface="Comic Sans MS"/>
              </a:rPr>
              <a:t>è</a:t>
            </a:r>
            <a:r>
              <a:rPr sz="898" spc="-16" dirty="0">
                <a:latin typeface="Comic Sans MS"/>
                <a:cs typeface="Comic Sans MS"/>
              </a:rPr>
              <a:t> </a:t>
            </a:r>
            <a:r>
              <a:rPr sz="898" dirty="0">
                <a:latin typeface="Comic Sans MS"/>
                <a:cs typeface="Comic Sans MS"/>
              </a:rPr>
              <a:t>riferito</a:t>
            </a:r>
            <a:r>
              <a:rPr sz="898" spc="-13" dirty="0">
                <a:latin typeface="Comic Sans MS"/>
                <a:cs typeface="Comic Sans MS"/>
              </a:rPr>
              <a:t> </a:t>
            </a:r>
            <a:r>
              <a:rPr sz="898" dirty="0">
                <a:latin typeface="Comic Sans MS"/>
                <a:cs typeface="Comic Sans MS"/>
              </a:rPr>
              <a:t>al</a:t>
            </a:r>
            <a:r>
              <a:rPr sz="898" spc="-26" dirty="0">
                <a:latin typeface="Comic Sans MS"/>
                <a:cs typeface="Comic Sans MS"/>
              </a:rPr>
              <a:t> </a:t>
            </a:r>
            <a:r>
              <a:rPr sz="898" spc="-6" dirty="0">
                <a:latin typeface="Comic Sans MS"/>
                <a:cs typeface="Comic Sans MS"/>
              </a:rPr>
              <a:t>soggetto.</a:t>
            </a:r>
            <a:endParaRPr sz="898">
              <a:latin typeface="Comic Sans MS"/>
              <a:cs typeface="Comic Sans MS"/>
            </a:endParaRPr>
          </a:p>
          <a:p>
            <a:pPr marL="18732">
              <a:spcBef>
                <a:spcPts val="369"/>
              </a:spcBef>
            </a:pPr>
            <a:r>
              <a:rPr sz="898" dirty="0">
                <a:latin typeface="Comic Sans MS"/>
                <a:cs typeface="Comic Sans MS"/>
              </a:rPr>
              <a:t>Soggetto</a:t>
            </a:r>
            <a:r>
              <a:rPr sz="898" spc="-26" dirty="0">
                <a:latin typeface="Comic Sans MS"/>
                <a:cs typeface="Comic Sans MS"/>
              </a:rPr>
              <a:t> </a:t>
            </a:r>
            <a:r>
              <a:rPr sz="898" dirty="0">
                <a:latin typeface="Comic Sans MS"/>
                <a:cs typeface="Comic Sans MS"/>
              </a:rPr>
              <a:t>e</a:t>
            </a:r>
            <a:r>
              <a:rPr sz="898" spc="-35" dirty="0">
                <a:latin typeface="Comic Sans MS"/>
                <a:cs typeface="Comic Sans MS"/>
              </a:rPr>
              <a:t> </a:t>
            </a:r>
            <a:r>
              <a:rPr sz="898" dirty="0">
                <a:latin typeface="Comic Sans MS"/>
                <a:cs typeface="Comic Sans MS"/>
              </a:rPr>
              <a:t>predicato</a:t>
            </a:r>
            <a:r>
              <a:rPr sz="898" spc="-22" dirty="0">
                <a:latin typeface="Comic Sans MS"/>
                <a:cs typeface="Comic Sans MS"/>
              </a:rPr>
              <a:t> </a:t>
            </a:r>
            <a:r>
              <a:rPr sz="898" dirty="0">
                <a:latin typeface="Comic Sans MS"/>
                <a:cs typeface="Comic Sans MS"/>
              </a:rPr>
              <a:t>concordano</a:t>
            </a:r>
            <a:r>
              <a:rPr sz="898" spc="-26" dirty="0">
                <a:latin typeface="Comic Sans MS"/>
                <a:cs typeface="Comic Sans MS"/>
              </a:rPr>
              <a:t> </a:t>
            </a:r>
            <a:r>
              <a:rPr sz="898" dirty="0">
                <a:latin typeface="Comic Sans MS"/>
                <a:cs typeface="Comic Sans MS"/>
              </a:rPr>
              <a:t>tra</a:t>
            </a:r>
            <a:r>
              <a:rPr sz="898" spc="-26" dirty="0">
                <a:latin typeface="Comic Sans MS"/>
                <a:cs typeface="Comic Sans MS"/>
              </a:rPr>
              <a:t> </a:t>
            </a:r>
            <a:r>
              <a:rPr sz="898" spc="-6" dirty="0">
                <a:latin typeface="Comic Sans MS"/>
                <a:cs typeface="Comic Sans MS"/>
              </a:rPr>
              <a:t>loro.</a:t>
            </a:r>
            <a:endParaRPr sz="898">
              <a:latin typeface="Comic Sans MS"/>
              <a:cs typeface="Comic Sans MS"/>
            </a:endParaRPr>
          </a:p>
          <a:p>
            <a:pPr marL="8145">
              <a:spcBef>
                <a:spcPts val="1000"/>
              </a:spcBef>
            </a:pPr>
            <a:r>
              <a:rPr sz="898" dirty="0">
                <a:latin typeface="Comic Sans MS"/>
                <a:cs typeface="Comic Sans MS"/>
              </a:rPr>
              <a:t>Il</a:t>
            </a:r>
            <a:r>
              <a:rPr sz="898" spc="-16" dirty="0">
                <a:latin typeface="Comic Sans MS"/>
                <a:cs typeface="Comic Sans MS"/>
              </a:rPr>
              <a:t> </a:t>
            </a:r>
            <a:r>
              <a:rPr sz="898" dirty="0">
                <a:latin typeface="Comic Sans MS"/>
                <a:cs typeface="Comic Sans MS"/>
              </a:rPr>
              <a:t>soggetto</a:t>
            </a:r>
            <a:r>
              <a:rPr sz="898" spc="-13" dirty="0">
                <a:latin typeface="Comic Sans MS"/>
                <a:cs typeface="Comic Sans MS"/>
              </a:rPr>
              <a:t> </a:t>
            </a:r>
            <a:r>
              <a:rPr sz="898" dirty="0">
                <a:latin typeface="Comic Sans MS"/>
                <a:cs typeface="Comic Sans MS"/>
              </a:rPr>
              <a:t>è</a:t>
            </a:r>
            <a:r>
              <a:rPr sz="898" spc="-19" dirty="0">
                <a:latin typeface="Comic Sans MS"/>
                <a:cs typeface="Comic Sans MS"/>
              </a:rPr>
              <a:t> </a:t>
            </a:r>
            <a:r>
              <a:rPr sz="898" dirty="0">
                <a:latin typeface="Comic Sans MS"/>
                <a:cs typeface="Comic Sans MS"/>
              </a:rPr>
              <a:t>l’attore</a:t>
            </a:r>
            <a:r>
              <a:rPr sz="898" spc="-16" dirty="0">
                <a:latin typeface="Comic Sans MS"/>
                <a:cs typeface="Comic Sans MS"/>
              </a:rPr>
              <a:t> </a:t>
            </a:r>
            <a:r>
              <a:rPr sz="898" dirty="0">
                <a:latin typeface="Comic Sans MS"/>
                <a:cs typeface="Comic Sans MS"/>
              </a:rPr>
              <a:t>principale</a:t>
            </a:r>
            <a:r>
              <a:rPr sz="898" spc="-22" dirty="0">
                <a:latin typeface="Comic Sans MS"/>
                <a:cs typeface="Comic Sans MS"/>
              </a:rPr>
              <a:t> </a:t>
            </a:r>
            <a:r>
              <a:rPr sz="898" dirty="0">
                <a:latin typeface="Comic Sans MS"/>
                <a:cs typeface="Comic Sans MS"/>
              </a:rPr>
              <a:t>di</a:t>
            </a:r>
            <a:r>
              <a:rPr sz="898" spc="-10" dirty="0">
                <a:latin typeface="Comic Sans MS"/>
                <a:cs typeface="Comic Sans MS"/>
              </a:rPr>
              <a:t> </a:t>
            </a:r>
            <a:r>
              <a:rPr sz="898" dirty="0">
                <a:latin typeface="Comic Sans MS"/>
                <a:cs typeface="Comic Sans MS"/>
              </a:rPr>
              <a:t>ciò</a:t>
            </a:r>
            <a:r>
              <a:rPr sz="898" spc="-13" dirty="0">
                <a:latin typeface="Comic Sans MS"/>
                <a:cs typeface="Comic Sans MS"/>
              </a:rPr>
              <a:t> </a:t>
            </a:r>
            <a:r>
              <a:rPr sz="898" dirty="0">
                <a:latin typeface="Comic Sans MS"/>
                <a:cs typeface="Comic Sans MS"/>
              </a:rPr>
              <a:t>che</a:t>
            </a:r>
            <a:r>
              <a:rPr sz="898" spc="-13" dirty="0">
                <a:latin typeface="Comic Sans MS"/>
                <a:cs typeface="Comic Sans MS"/>
              </a:rPr>
              <a:t> </a:t>
            </a:r>
            <a:r>
              <a:rPr sz="898" dirty="0">
                <a:latin typeface="Comic Sans MS"/>
                <a:cs typeface="Comic Sans MS"/>
              </a:rPr>
              <a:t>il</a:t>
            </a:r>
            <a:r>
              <a:rPr sz="898" spc="-13" dirty="0">
                <a:latin typeface="Comic Sans MS"/>
                <a:cs typeface="Comic Sans MS"/>
              </a:rPr>
              <a:t> </a:t>
            </a:r>
            <a:r>
              <a:rPr sz="898" dirty="0">
                <a:latin typeface="Comic Sans MS"/>
                <a:cs typeface="Comic Sans MS"/>
              </a:rPr>
              <a:t>verbo</a:t>
            </a:r>
            <a:r>
              <a:rPr sz="898" spc="-13" dirty="0">
                <a:latin typeface="Comic Sans MS"/>
                <a:cs typeface="Comic Sans MS"/>
              </a:rPr>
              <a:t> </a:t>
            </a:r>
            <a:r>
              <a:rPr sz="898" spc="-6" dirty="0">
                <a:latin typeface="Comic Sans MS"/>
                <a:cs typeface="Comic Sans MS"/>
              </a:rPr>
              <a:t>esprime.</a:t>
            </a:r>
            <a:endParaRPr sz="898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15903" y="2754684"/>
            <a:ext cx="3656243" cy="4072"/>
          </a:xfrm>
          <a:custGeom>
            <a:avLst/>
            <a:gdLst/>
            <a:ahLst/>
            <a:cxnLst/>
            <a:rect l="l" t="t" r="r" b="b"/>
            <a:pathLst>
              <a:path w="5701030" h="6350">
                <a:moveTo>
                  <a:pt x="5700649" y="0"/>
                </a:moveTo>
                <a:lnTo>
                  <a:pt x="0" y="0"/>
                </a:lnTo>
                <a:lnTo>
                  <a:pt x="0" y="6095"/>
                </a:lnTo>
                <a:lnTo>
                  <a:pt x="5700649" y="6095"/>
                </a:lnTo>
                <a:lnTo>
                  <a:pt x="57006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6" name="object 6"/>
          <p:cNvSpPr/>
          <p:nvPr/>
        </p:nvSpPr>
        <p:spPr>
          <a:xfrm>
            <a:off x="4415903" y="3407579"/>
            <a:ext cx="3656243" cy="4072"/>
          </a:xfrm>
          <a:custGeom>
            <a:avLst/>
            <a:gdLst/>
            <a:ahLst/>
            <a:cxnLst/>
            <a:rect l="l" t="t" r="r" b="b"/>
            <a:pathLst>
              <a:path w="5701030" h="6350">
                <a:moveTo>
                  <a:pt x="5700649" y="0"/>
                </a:moveTo>
                <a:lnTo>
                  <a:pt x="0" y="0"/>
                </a:lnTo>
                <a:lnTo>
                  <a:pt x="0" y="6095"/>
                </a:lnTo>
                <a:lnTo>
                  <a:pt x="5700649" y="6095"/>
                </a:lnTo>
                <a:lnTo>
                  <a:pt x="57006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7" name="object 7"/>
          <p:cNvSpPr/>
          <p:nvPr/>
        </p:nvSpPr>
        <p:spPr>
          <a:xfrm>
            <a:off x="4415903" y="4060636"/>
            <a:ext cx="3656243" cy="4072"/>
          </a:xfrm>
          <a:custGeom>
            <a:avLst/>
            <a:gdLst/>
            <a:ahLst/>
            <a:cxnLst/>
            <a:rect l="l" t="t" r="r" b="b"/>
            <a:pathLst>
              <a:path w="5701030" h="6350">
                <a:moveTo>
                  <a:pt x="5700649" y="0"/>
                </a:moveTo>
                <a:lnTo>
                  <a:pt x="0" y="0"/>
                </a:lnTo>
                <a:lnTo>
                  <a:pt x="0" y="6096"/>
                </a:lnTo>
                <a:lnTo>
                  <a:pt x="5700649" y="6096"/>
                </a:lnTo>
                <a:lnTo>
                  <a:pt x="57006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8" name="object 8"/>
          <p:cNvSpPr/>
          <p:nvPr/>
        </p:nvSpPr>
        <p:spPr>
          <a:xfrm>
            <a:off x="4415903" y="4859161"/>
            <a:ext cx="3656243" cy="4072"/>
          </a:xfrm>
          <a:custGeom>
            <a:avLst/>
            <a:gdLst/>
            <a:ahLst/>
            <a:cxnLst/>
            <a:rect l="l" t="t" r="r" b="b"/>
            <a:pathLst>
              <a:path w="5701030" h="6350">
                <a:moveTo>
                  <a:pt x="5700649" y="0"/>
                </a:moveTo>
                <a:lnTo>
                  <a:pt x="0" y="0"/>
                </a:lnTo>
                <a:lnTo>
                  <a:pt x="0" y="6096"/>
                </a:lnTo>
                <a:lnTo>
                  <a:pt x="5700649" y="6096"/>
                </a:lnTo>
                <a:lnTo>
                  <a:pt x="57006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9" name="object 9"/>
          <p:cNvSpPr txBox="1"/>
          <p:nvPr/>
        </p:nvSpPr>
        <p:spPr>
          <a:xfrm>
            <a:off x="4126076" y="2011300"/>
            <a:ext cx="3255921" cy="3586640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898" i="1" dirty="0">
                <a:latin typeface="Calibri"/>
                <a:cs typeface="Calibri"/>
              </a:rPr>
              <a:t>Inserisci</a:t>
            </a:r>
            <a:r>
              <a:rPr sz="898" i="1" spc="-22" dirty="0">
                <a:latin typeface="Calibri"/>
                <a:cs typeface="Calibri"/>
              </a:rPr>
              <a:t> </a:t>
            </a:r>
            <a:r>
              <a:rPr sz="898" i="1" dirty="0">
                <a:latin typeface="Calibri"/>
                <a:cs typeface="Calibri"/>
              </a:rPr>
              <a:t>il</a:t>
            </a:r>
            <a:r>
              <a:rPr sz="898" i="1" spc="-19" dirty="0">
                <a:latin typeface="Calibri"/>
                <a:cs typeface="Calibri"/>
              </a:rPr>
              <a:t> </a:t>
            </a:r>
            <a:r>
              <a:rPr sz="898" i="1" dirty="0">
                <a:latin typeface="Calibri"/>
                <a:cs typeface="Calibri"/>
              </a:rPr>
              <a:t>soggetto</a:t>
            </a:r>
            <a:r>
              <a:rPr sz="898" i="1" spc="-26" dirty="0">
                <a:latin typeface="Calibri"/>
                <a:cs typeface="Calibri"/>
              </a:rPr>
              <a:t> </a:t>
            </a:r>
            <a:r>
              <a:rPr sz="898" i="1" dirty="0">
                <a:latin typeface="Calibri"/>
                <a:cs typeface="Calibri"/>
              </a:rPr>
              <a:t>adatto</a:t>
            </a:r>
            <a:r>
              <a:rPr sz="898" i="1" spc="-22" dirty="0">
                <a:latin typeface="Calibri"/>
                <a:cs typeface="Calibri"/>
              </a:rPr>
              <a:t> </a:t>
            </a:r>
            <a:r>
              <a:rPr sz="898" i="1" dirty="0">
                <a:latin typeface="Calibri"/>
                <a:cs typeface="Calibri"/>
              </a:rPr>
              <a:t>in</a:t>
            </a:r>
            <a:r>
              <a:rPr sz="898" i="1" spc="-22" dirty="0">
                <a:latin typeface="Calibri"/>
                <a:cs typeface="Calibri"/>
              </a:rPr>
              <a:t> </a:t>
            </a:r>
            <a:r>
              <a:rPr sz="898" i="1" spc="-6" dirty="0">
                <a:latin typeface="Calibri"/>
                <a:cs typeface="Calibri"/>
              </a:rPr>
              <a:t>ognuna</a:t>
            </a:r>
            <a:r>
              <a:rPr sz="898" i="1" spc="-29" dirty="0">
                <a:latin typeface="Calibri"/>
                <a:cs typeface="Calibri"/>
              </a:rPr>
              <a:t> </a:t>
            </a:r>
            <a:r>
              <a:rPr sz="898" i="1" dirty="0">
                <a:latin typeface="Calibri"/>
                <a:cs typeface="Calibri"/>
              </a:rPr>
              <a:t>delle</a:t>
            </a:r>
            <a:r>
              <a:rPr sz="898" i="1" spc="-19" dirty="0">
                <a:latin typeface="Calibri"/>
                <a:cs typeface="Calibri"/>
              </a:rPr>
              <a:t> </a:t>
            </a:r>
            <a:r>
              <a:rPr sz="898" i="1" dirty="0">
                <a:latin typeface="Calibri"/>
                <a:cs typeface="Calibri"/>
              </a:rPr>
              <a:t>seguenti</a:t>
            </a:r>
            <a:r>
              <a:rPr sz="898" i="1" spc="-26" dirty="0">
                <a:latin typeface="Calibri"/>
                <a:cs typeface="Calibri"/>
              </a:rPr>
              <a:t> </a:t>
            </a:r>
            <a:r>
              <a:rPr sz="898" i="1" spc="-6" dirty="0">
                <a:latin typeface="Calibri"/>
                <a:cs typeface="Calibri"/>
              </a:rPr>
              <a:t>farsi.</a:t>
            </a:r>
            <a:endParaRPr sz="898">
              <a:latin typeface="Calibri"/>
              <a:cs typeface="Calibri"/>
            </a:endParaRPr>
          </a:p>
          <a:p>
            <a:pPr marL="300532" indent="-145786">
              <a:spcBef>
                <a:spcPts val="827"/>
              </a:spcBef>
              <a:buAutoNum type="arabicPeriod"/>
              <a:tabLst>
                <a:tab pos="300532" algn="l"/>
              </a:tabLst>
            </a:pPr>
            <a:r>
              <a:rPr sz="898" spc="-6" dirty="0">
                <a:latin typeface="Calibri"/>
                <a:cs typeface="Calibri"/>
              </a:rPr>
              <a:t>……………………………………………..vive</a:t>
            </a:r>
            <a:r>
              <a:rPr sz="898" spc="32" dirty="0">
                <a:latin typeface="Calibri"/>
                <a:cs typeface="Calibri"/>
              </a:rPr>
              <a:t> </a:t>
            </a:r>
            <a:r>
              <a:rPr sz="898" dirty="0">
                <a:latin typeface="Calibri"/>
                <a:cs typeface="Calibri"/>
              </a:rPr>
              <a:t>a</a:t>
            </a:r>
            <a:r>
              <a:rPr sz="898" spc="32" dirty="0">
                <a:latin typeface="Calibri"/>
                <a:cs typeface="Calibri"/>
              </a:rPr>
              <a:t> </a:t>
            </a:r>
            <a:r>
              <a:rPr sz="898" spc="-6" dirty="0">
                <a:latin typeface="Calibri"/>
                <a:cs typeface="Calibri"/>
              </a:rPr>
              <a:t>Parigi.</a:t>
            </a:r>
            <a:endParaRPr sz="898">
              <a:latin typeface="Calibri"/>
              <a:cs typeface="Calibri"/>
            </a:endParaRPr>
          </a:p>
          <a:p>
            <a:pPr>
              <a:spcBef>
                <a:spcPts val="350"/>
              </a:spcBef>
              <a:buFont typeface="Calibri"/>
              <a:buAutoNum type="arabicPeriod"/>
            </a:pPr>
            <a:endParaRPr sz="898">
              <a:latin typeface="Calibri"/>
              <a:cs typeface="Calibri"/>
            </a:endParaRPr>
          </a:p>
          <a:p>
            <a:pPr marL="326595"/>
            <a:r>
              <a:rPr sz="898" dirty="0">
                <a:latin typeface="Calibri"/>
                <a:cs typeface="Calibri"/>
              </a:rPr>
              <a:t>(IL</a:t>
            </a:r>
            <a:r>
              <a:rPr sz="898" spc="-6" dirty="0">
                <a:latin typeface="Calibri"/>
                <a:cs typeface="Calibri"/>
              </a:rPr>
              <a:t> </a:t>
            </a:r>
            <a:r>
              <a:rPr sz="898" dirty="0">
                <a:latin typeface="Calibri"/>
                <a:cs typeface="Calibri"/>
              </a:rPr>
              <a:t>SOLE</a:t>
            </a:r>
            <a:r>
              <a:rPr sz="898" spc="-13" dirty="0">
                <a:latin typeface="Calibri"/>
                <a:cs typeface="Calibri"/>
              </a:rPr>
              <a:t> </a:t>
            </a:r>
            <a:r>
              <a:rPr sz="898" dirty="0">
                <a:latin typeface="Calibri"/>
                <a:cs typeface="Calibri"/>
              </a:rPr>
              <a:t>–</a:t>
            </a:r>
            <a:r>
              <a:rPr sz="898" spc="-13" dirty="0">
                <a:latin typeface="Calibri"/>
                <a:cs typeface="Calibri"/>
              </a:rPr>
              <a:t> </a:t>
            </a:r>
            <a:r>
              <a:rPr sz="898" dirty="0">
                <a:latin typeface="Calibri"/>
                <a:cs typeface="Calibri"/>
              </a:rPr>
              <a:t>SOFIA</a:t>
            </a:r>
            <a:r>
              <a:rPr sz="898" spc="-13" dirty="0">
                <a:latin typeface="Calibri"/>
                <a:cs typeface="Calibri"/>
              </a:rPr>
              <a:t> </a:t>
            </a:r>
            <a:r>
              <a:rPr sz="898" spc="-32" dirty="0">
                <a:latin typeface="Calibri"/>
                <a:cs typeface="Calibri"/>
              </a:rPr>
              <a:t>)</a:t>
            </a:r>
            <a:endParaRPr sz="898">
              <a:latin typeface="Calibri"/>
              <a:cs typeface="Calibri"/>
            </a:endParaRPr>
          </a:p>
          <a:p>
            <a:pPr marL="300532" marR="598621" indent="-145786">
              <a:lnSpc>
                <a:spcPct val="235000"/>
              </a:lnSpc>
              <a:spcBef>
                <a:spcPts val="77"/>
              </a:spcBef>
              <a:buAutoNum type="arabicPeriod" startAt="2"/>
              <a:tabLst>
                <a:tab pos="301347" algn="l"/>
              </a:tabLst>
            </a:pPr>
            <a:r>
              <a:rPr sz="898" dirty="0">
                <a:latin typeface="Calibri"/>
                <a:cs typeface="Calibri"/>
              </a:rPr>
              <a:t>………………………………………</a:t>
            </a:r>
            <a:r>
              <a:rPr sz="898" spc="-29" dirty="0">
                <a:latin typeface="Calibri"/>
                <a:cs typeface="Calibri"/>
              </a:rPr>
              <a:t> </a:t>
            </a:r>
            <a:r>
              <a:rPr sz="898" dirty="0">
                <a:latin typeface="Calibri"/>
                <a:cs typeface="Calibri"/>
              </a:rPr>
              <a:t>saltò</a:t>
            </a:r>
            <a:r>
              <a:rPr sz="898" spc="-26" dirty="0">
                <a:latin typeface="Calibri"/>
                <a:cs typeface="Calibri"/>
              </a:rPr>
              <a:t> </a:t>
            </a:r>
            <a:r>
              <a:rPr sz="898" dirty="0">
                <a:latin typeface="Calibri"/>
                <a:cs typeface="Calibri"/>
              </a:rPr>
              <a:t>sul</a:t>
            </a:r>
            <a:r>
              <a:rPr sz="898" spc="-29" dirty="0">
                <a:latin typeface="Calibri"/>
                <a:cs typeface="Calibri"/>
              </a:rPr>
              <a:t> </a:t>
            </a:r>
            <a:r>
              <a:rPr sz="898" dirty="0">
                <a:latin typeface="Calibri"/>
                <a:cs typeface="Calibri"/>
              </a:rPr>
              <a:t>tetto</a:t>
            </a:r>
            <a:r>
              <a:rPr sz="898" spc="-29" dirty="0">
                <a:latin typeface="Calibri"/>
                <a:cs typeface="Calibri"/>
              </a:rPr>
              <a:t> </a:t>
            </a:r>
            <a:r>
              <a:rPr sz="898" dirty="0">
                <a:latin typeface="Calibri"/>
                <a:cs typeface="Calibri"/>
              </a:rPr>
              <a:t>della</a:t>
            </a:r>
            <a:r>
              <a:rPr sz="898" spc="-32" dirty="0">
                <a:latin typeface="Calibri"/>
                <a:cs typeface="Calibri"/>
              </a:rPr>
              <a:t> </a:t>
            </a:r>
            <a:r>
              <a:rPr sz="898" spc="-6" dirty="0">
                <a:latin typeface="Calibri"/>
                <a:cs typeface="Calibri"/>
              </a:rPr>
              <a:t>casa. 	</a:t>
            </a:r>
            <a:r>
              <a:rPr sz="898" dirty="0">
                <a:latin typeface="Calibri"/>
                <a:cs typeface="Calibri"/>
              </a:rPr>
              <a:t>(</a:t>
            </a:r>
            <a:r>
              <a:rPr sz="898" spc="-13" dirty="0">
                <a:latin typeface="Calibri"/>
                <a:cs typeface="Calibri"/>
              </a:rPr>
              <a:t> </a:t>
            </a:r>
            <a:r>
              <a:rPr sz="898" dirty="0">
                <a:latin typeface="Calibri"/>
                <a:cs typeface="Calibri"/>
              </a:rPr>
              <a:t>LE</a:t>
            </a:r>
            <a:r>
              <a:rPr sz="898" spc="-10" dirty="0">
                <a:latin typeface="Calibri"/>
                <a:cs typeface="Calibri"/>
              </a:rPr>
              <a:t> </a:t>
            </a:r>
            <a:r>
              <a:rPr sz="898" dirty="0">
                <a:latin typeface="Calibri"/>
                <a:cs typeface="Calibri"/>
              </a:rPr>
              <a:t>BAMBINE</a:t>
            </a:r>
            <a:r>
              <a:rPr sz="898" spc="-6" dirty="0">
                <a:latin typeface="Calibri"/>
                <a:cs typeface="Calibri"/>
              </a:rPr>
              <a:t> </a:t>
            </a:r>
            <a:r>
              <a:rPr sz="898" dirty="0">
                <a:latin typeface="Calibri"/>
                <a:cs typeface="Calibri"/>
              </a:rPr>
              <a:t>–</a:t>
            </a:r>
            <a:r>
              <a:rPr sz="898" spc="-10" dirty="0">
                <a:latin typeface="Calibri"/>
                <a:cs typeface="Calibri"/>
              </a:rPr>
              <a:t> </a:t>
            </a:r>
            <a:r>
              <a:rPr sz="898" dirty="0">
                <a:latin typeface="Calibri"/>
                <a:cs typeface="Calibri"/>
              </a:rPr>
              <a:t>LA</a:t>
            </a:r>
            <a:r>
              <a:rPr sz="898" spc="-3" dirty="0">
                <a:latin typeface="Calibri"/>
                <a:cs typeface="Calibri"/>
              </a:rPr>
              <a:t> </a:t>
            </a:r>
            <a:r>
              <a:rPr sz="898" spc="-6" dirty="0">
                <a:latin typeface="Calibri"/>
                <a:cs typeface="Calibri"/>
              </a:rPr>
              <a:t>GATTA)</a:t>
            </a:r>
            <a:endParaRPr sz="898">
              <a:latin typeface="Calibri"/>
              <a:cs typeface="Calibri"/>
            </a:endParaRPr>
          </a:p>
          <a:p>
            <a:pPr marL="300125" marR="3258" indent="-145786">
              <a:lnSpc>
                <a:spcPct val="234400"/>
              </a:lnSpc>
              <a:spcBef>
                <a:spcPts val="83"/>
              </a:spcBef>
              <a:buAutoNum type="arabicPeriod" startAt="2"/>
              <a:tabLst>
                <a:tab pos="326595" algn="l"/>
              </a:tabLst>
            </a:pPr>
            <a:r>
              <a:rPr sz="898" spc="-6" dirty="0">
                <a:latin typeface="Calibri"/>
                <a:cs typeface="Calibri"/>
              </a:rPr>
              <a:t>………………………………………..hanno</a:t>
            </a:r>
            <a:r>
              <a:rPr sz="898" spc="10" dirty="0">
                <a:latin typeface="Calibri"/>
                <a:cs typeface="Calibri"/>
              </a:rPr>
              <a:t> </a:t>
            </a:r>
            <a:r>
              <a:rPr sz="898" spc="-6" dirty="0">
                <a:latin typeface="Calibri"/>
                <a:cs typeface="Calibri"/>
              </a:rPr>
              <a:t>regalato</a:t>
            </a:r>
            <a:r>
              <a:rPr sz="898" spc="-3" dirty="0">
                <a:latin typeface="Calibri"/>
                <a:cs typeface="Calibri"/>
              </a:rPr>
              <a:t> </a:t>
            </a:r>
            <a:r>
              <a:rPr sz="898" dirty="0">
                <a:latin typeface="Calibri"/>
                <a:cs typeface="Calibri"/>
              </a:rPr>
              <a:t>dei</a:t>
            </a:r>
            <a:r>
              <a:rPr sz="898" spc="3" dirty="0">
                <a:latin typeface="Calibri"/>
                <a:cs typeface="Calibri"/>
              </a:rPr>
              <a:t> </a:t>
            </a:r>
            <a:r>
              <a:rPr sz="898" dirty="0">
                <a:latin typeface="Calibri"/>
                <a:cs typeface="Calibri"/>
              </a:rPr>
              <a:t>fiori</a:t>
            </a:r>
            <a:r>
              <a:rPr sz="898" spc="6" dirty="0">
                <a:latin typeface="Calibri"/>
                <a:cs typeface="Calibri"/>
              </a:rPr>
              <a:t> </a:t>
            </a:r>
            <a:r>
              <a:rPr sz="898" dirty="0">
                <a:latin typeface="Calibri"/>
                <a:cs typeface="Calibri"/>
              </a:rPr>
              <a:t>alla</a:t>
            </a:r>
            <a:r>
              <a:rPr sz="898" spc="10" dirty="0">
                <a:latin typeface="Calibri"/>
                <a:cs typeface="Calibri"/>
              </a:rPr>
              <a:t> </a:t>
            </a:r>
            <a:r>
              <a:rPr sz="898" spc="-6" dirty="0">
                <a:latin typeface="Calibri"/>
                <a:cs typeface="Calibri"/>
              </a:rPr>
              <a:t>maestra. 	</a:t>
            </a:r>
            <a:r>
              <a:rPr sz="898" dirty="0">
                <a:latin typeface="Calibri"/>
                <a:cs typeface="Calibri"/>
              </a:rPr>
              <a:t>(IL</a:t>
            </a:r>
            <a:r>
              <a:rPr sz="898" spc="-6" dirty="0">
                <a:latin typeface="Calibri"/>
                <a:cs typeface="Calibri"/>
              </a:rPr>
              <a:t> </a:t>
            </a:r>
            <a:r>
              <a:rPr sz="898" dirty="0">
                <a:latin typeface="Calibri"/>
                <a:cs typeface="Calibri"/>
              </a:rPr>
              <a:t>BAMBINO</a:t>
            </a:r>
            <a:r>
              <a:rPr sz="898" spc="-10" dirty="0">
                <a:latin typeface="Calibri"/>
                <a:cs typeface="Calibri"/>
              </a:rPr>
              <a:t> </a:t>
            </a:r>
            <a:r>
              <a:rPr sz="898" dirty="0">
                <a:latin typeface="Calibri"/>
                <a:cs typeface="Calibri"/>
              </a:rPr>
              <a:t>–</a:t>
            </a:r>
            <a:r>
              <a:rPr sz="898" spc="-13" dirty="0">
                <a:latin typeface="Calibri"/>
                <a:cs typeface="Calibri"/>
              </a:rPr>
              <a:t> </a:t>
            </a:r>
            <a:r>
              <a:rPr sz="898" dirty="0">
                <a:latin typeface="Calibri"/>
                <a:cs typeface="Calibri"/>
              </a:rPr>
              <a:t>GLI</a:t>
            </a:r>
            <a:r>
              <a:rPr sz="898" spc="-13" dirty="0">
                <a:latin typeface="Calibri"/>
                <a:cs typeface="Calibri"/>
              </a:rPr>
              <a:t> </a:t>
            </a:r>
            <a:r>
              <a:rPr sz="898" spc="-6" dirty="0">
                <a:latin typeface="Calibri"/>
                <a:cs typeface="Calibri"/>
              </a:rPr>
              <a:t>ALUNNI)</a:t>
            </a:r>
            <a:endParaRPr sz="898">
              <a:latin typeface="Calibri"/>
              <a:cs typeface="Calibri"/>
            </a:endParaRPr>
          </a:p>
          <a:p>
            <a:pPr>
              <a:spcBef>
                <a:spcPts val="135"/>
              </a:spcBef>
              <a:buFont typeface="Calibri"/>
              <a:buAutoNum type="arabicPeriod" startAt="2"/>
            </a:pPr>
            <a:endParaRPr sz="898">
              <a:latin typeface="Calibri"/>
              <a:cs typeface="Calibri"/>
            </a:endParaRPr>
          </a:p>
          <a:p>
            <a:pPr marL="300125" marR="874313" indent="-145786">
              <a:lnSpc>
                <a:spcPct val="235000"/>
              </a:lnSpc>
              <a:spcBef>
                <a:spcPts val="3"/>
              </a:spcBef>
              <a:buAutoNum type="arabicPeriod" startAt="2"/>
              <a:tabLst>
                <a:tab pos="326595" algn="l"/>
              </a:tabLst>
            </a:pPr>
            <a:r>
              <a:rPr sz="898" spc="-6" dirty="0">
                <a:latin typeface="Calibri"/>
                <a:cs typeface="Calibri"/>
              </a:rPr>
              <a:t>……………………………..............splende</a:t>
            </a:r>
            <a:r>
              <a:rPr sz="898" spc="38" dirty="0">
                <a:latin typeface="Calibri"/>
                <a:cs typeface="Calibri"/>
              </a:rPr>
              <a:t> </a:t>
            </a:r>
            <a:r>
              <a:rPr sz="898" dirty="0">
                <a:latin typeface="Calibri"/>
                <a:cs typeface="Calibri"/>
              </a:rPr>
              <a:t>nel</a:t>
            </a:r>
            <a:r>
              <a:rPr sz="898" spc="45" dirty="0">
                <a:latin typeface="Calibri"/>
                <a:cs typeface="Calibri"/>
              </a:rPr>
              <a:t> </a:t>
            </a:r>
            <a:r>
              <a:rPr sz="898" spc="-6" dirty="0">
                <a:latin typeface="Calibri"/>
                <a:cs typeface="Calibri"/>
              </a:rPr>
              <a:t>cielo. 	</a:t>
            </a:r>
            <a:r>
              <a:rPr sz="898" dirty="0">
                <a:latin typeface="Calibri"/>
                <a:cs typeface="Calibri"/>
              </a:rPr>
              <a:t>(IL</a:t>
            </a:r>
            <a:r>
              <a:rPr sz="898" spc="-10" dirty="0">
                <a:latin typeface="Calibri"/>
                <a:cs typeface="Calibri"/>
              </a:rPr>
              <a:t> </a:t>
            </a:r>
            <a:r>
              <a:rPr sz="898" dirty="0">
                <a:latin typeface="Calibri"/>
                <a:cs typeface="Calibri"/>
              </a:rPr>
              <a:t>SOLE</a:t>
            </a:r>
            <a:r>
              <a:rPr sz="898" spc="-13" dirty="0">
                <a:latin typeface="Calibri"/>
                <a:cs typeface="Calibri"/>
              </a:rPr>
              <a:t> </a:t>
            </a:r>
            <a:r>
              <a:rPr sz="898" dirty="0">
                <a:latin typeface="Calibri"/>
                <a:cs typeface="Calibri"/>
              </a:rPr>
              <a:t>–</a:t>
            </a:r>
            <a:r>
              <a:rPr sz="898" spc="-13" dirty="0">
                <a:latin typeface="Calibri"/>
                <a:cs typeface="Calibri"/>
              </a:rPr>
              <a:t> </a:t>
            </a:r>
            <a:r>
              <a:rPr sz="898" dirty="0">
                <a:latin typeface="Calibri"/>
                <a:cs typeface="Calibri"/>
              </a:rPr>
              <a:t>LE</a:t>
            </a:r>
            <a:r>
              <a:rPr sz="898" spc="-6" dirty="0">
                <a:latin typeface="Calibri"/>
                <a:cs typeface="Calibri"/>
              </a:rPr>
              <a:t> STELLE)</a:t>
            </a:r>
            <a:endParaRPr sz="898">
              <a:latin typeface="Calibri"/>
              <a:cs typeface="Calibri"/>
            </a:endParaRPr>
          </a:p>
          <a:p>
            <a:pPr>
              <a:spcBef>
                <a:spcPts val="138"/>
              </a:spcBef>
              <a:buFont typeface="Calibri"/>
              <a:buAutoNum type="arabicPeriod" startAt="2"/>
            </a:pPr>
            <a:endParaRPr sz="898">
              <a:latin typeface="Calibri"/>
              <a:cs typeface="Calibri"/>
            </a:endParaRPr>
          </a:p>
          <a:p>
            <a:pPr marL="300125" marR="124611" indent="-145786">
              <a:lnSpc>
                <a:spcPct val="234500"/>
              </a:lnSpc>
              <a:buAutoNum type="arabicPeriod" startAt="2"/>
              <a:tabLst>
                <a:tab pos="326595" algn="l"/>
              </a:tabLst>
            </a:pPr>
            <a:r>
              <a:rPr sz="898" spc="-6" dirty="0">
                <a:latin typeface="Calibri"/>
                <a:cs typeface="Calibri"/>
              </a:rPr>
              <a:t>……………………………………………………sono</a:t>
            </a:r>
            <a:r>
              <a:rPr sz="898" spc="10" dirty="0">
                <a:latin typeface="Calibri"/>
                <a:cs typeface="Calibri"/>
              </a:rPr>
              <a:t> </a:t>
            </a:r>
            <a:r>
              <a:rPr sz="898" dirty="0">
                <a:latin typeface="Calibri"/>
                <a:cs typeface="Calibri"/>
              </a:rPr>
              <a:t>partiti</a:t>
            </a:r>
            <a:r>
              <a:rPr sz="898" spc="3" dirty="0">
                <a:latin typeface="Calibri"/>
                <a:cs typeface="Calibri"/>
              </a:rPr>
              <a:t> </a:t>
            </a:r>
            <a:r>
              <a:rPr sz="898" dirty="0">
                <a:latin typeface="Calibri"/>
                <a:cs typeface="Calibri"/>
              </a:rPr>
              <a:t>per</a:t>
            </a:r>
            <a:r>
              <a:rPr sz="898" spc="3" dirty="0">
                <a:latin typeface="Calibri"/>
                <a:cs typeface="Calibri"/>
              </a:rPr>
              <a:t> </a:t>
            </a:r>
            <a:r>
              <a:rPr sz="898" dirty="0">
                <a:latin typeface="Calibri"/>
                <a:cs typeface="Calibri"/>
              </a:rPr>
              <a:t>le</a:t>
            </a:r>
            <a:r>
              <a:rPr sz="898" spc="3" dirty="0">
                <a:latin typeface="Calibri"/>
                <a:cs typeface="Calibri"/>
              </a:rPr>
              <a:t> </a:t>
            </a:r>
            <a:r>
              <a:rPr sz="898" spc="-6" dirty="0">
                <a:latin typeface="Calibri"/>
                <a:cs typeface="Calibri"/>
              </a:rPr>
              <a:t>vacanze. 	</a:t>
            </a:r>
            <a:r>
              <a:rPr sz="898" dirty="0">
                <a:latin typeface="Calibri"/>
                <a:cs typeface="Calibri"/>
              </a:rPr>
              <a:t>(</a:t>
            </a:r>
            <a:r>
              <a:rPr sz="898" spc="-10" dirty="0">
                <a:latin typeface="Calibri"/>
                <a:cs typeface="Calibri"/>
              </a:rPr>
              <a:t> </a:t>
            </a:r>
            <a:r>
              <a:rPr sz="898" dirty="0">
                <a:latin typeface="Calibri"/>
                <a:cs typeface="Calibri"/>
              </a:rPr>
              <a:t>GLI ZII</a:t>
            </a:r>
            <a:r>
              <a:rPr sz="898" spc="-10" dirty="0">
                <a:latin typeface="Calibri"/>
                <a:cs typeface="Calibri"/>
              </a:rPr>
              <a:t> </a:t>
            </a:r>
            <a:r>
              <a:rPr sz="898" dirty="0">
                <a:latin typeface="Calibri"/>
                <a:cs typeface="Calibri"/>
              </a:rPr>
              <a:t>–</a:t>
            </a:r>
            <a:r>
              <a:rPr sz="898" spc="3" dirty="0">
                <a:latin typeface="Calibri"/>
                <a:cs typeface="Calibri"/>
              </a:rPr>
              <a:t> </a:t>
            </a:r>
            <a:r>
              <a:rPr sz="898" dirty="0">
                <a:latin typeface="Calibri"/>
                <a:cs typeface="Calibri"/>
              </a:rPr>
              <a:t>LA </a:t>
            </a:r>
            <a:r>
              <a:rPr sz="898" spc="-6" dirty="0">
                <a:latin typeface="Calibri"/>
                <a:cs typeface="Calibri"/>
              </a:rPr>
              <a:t>NONNA)</a:t>
            </a:r>
            <a:endParaRPr sz="898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15903" y="5658909"/>
            <a:ext cx="3656243" cy="4072"/>
          </a:xfrm>
          <a:custGeom>
            <a:avLst/>
            <a:gdLst/>
            <a:ahLst/>
            <a:cxnLst/>
            <a:rect l="l" t="t" r="r" b="b"/>
            <a:pathLst>
              <a:path w="5701030" h="6350">
                <a:moveTo>
                  <a:pt x="5700649" y="0"/>
                </a:moveTo>
                <a:lnTo>
                  <a:pt x="0" y="0"/>
                </a:lnTo>
                <a:lnTo>
                  <a:pt x="0" y="6095"/>
                </a:lnTo>
                <a:lnTo>
                  <a:pt x="5700649" y="6095"/>
                </a:lnTo>
                <a:lnTo>
                  <a:pt x="57006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D462362-0485-DB2E-729E-E97A69553F28}"/>
              </a:ext>
            </a:extLst>
          </p:cNvPr>
          <p:cNvSpPr txBox="1"/>
          <p:nvPr/>
        </p:nvSpPr>
        <p:spPr>
          <a:xfrm>
            <a:off x="8246225" y="5943600"/>
            <a:ext cx="3732415" cy="5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</a:t>
            </a:r>
            <a:r>
              <a:rPr lang="it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www.cruscascuola.it/contenuti/materiali-</a:t>
            </a:r>
            <a:r>
              <a:rPr lang="it-IT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attivita</a:t>
            </a:r>
            <a:r>
              <a:rPr lang="it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/582)</a:t>
            </a:r>
          </a:p>
        </p:txBody>
      </p:sp>
    </p:spTree>
    <p:extLst>
      <p:ext uri="{BB962C8B-B14F-4D97-AF65-F5344CB8AC3E}">
        <p14:creationId xmlns:p14="http://schemas.microsoft.com/office/powerpoint/2010/main" val="1033875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3813" y="253468"/>
            <a:ext cx="661498" cy="130165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126076" y="563626"/>
            <a:ext cx="1087343" cy="116716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05" dirty="0">
                <a:latin typeface="Calibri"/>
                <a:cs typeface="Calibri"/>
              </a:rPr>
              <a:t>Concordanza</a:t>
            </a:r>
            <a:r>
              <a:rPr sz="705" spc="-10" dirty="0">
                <a:latin typeface="Calibri"/>
                <a:cs typeface="Calibri"/>
              </a:rPr>
              <a:t> </a:t>
            </a:r>
            <a:r>
              <a:rPr sz="705" dirty="0">
                <a:latin typeface="Calibri"/>
                <a:cs typeface="Calibri"/>
              </a:rPr>
              <a:t>soggetto-</a:t>
            </a:r>
            <a:r>
              <a:rPr sz="705" spc="-10" dirty="0">
                <a:latin typeface="Calibri"/>
                <a:cs typeface="Calibri"/>
              </a:rPr>
              <a:t> </a:t>
            </a:r>
            <a:r>
              <a:rPr sz="705" spc="-13" dirty="0">
                <a:latin typeface="Calibri"/>
                <a:cs typeface="Calibri"/>
              </a:rPr>
              <a:t>verbo</a:t>
            </a:r>
            <a:endParaRPr sz="705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26075" y="991885"/>
            <a:ext cx="1309699" cy="116716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05" dirty="0">
                <a:latin typeface="Comic Sans MS"/>
                <a:cs typeface="Comic Sans MS"/>
              </a:rPr>
              <a:t>CI</a:t>
            </a:r>
            <a:r>
              <a:rPr sz="705" spc="-13" dirty="0">
                <a:latin typeface="Comic Sans MS"/>
                <a:cs typeface="Comic Sans MS"/>
              </a:rPr>
              <a:t> </a:t>
            </a:r>
            <a:r>
              <a:rPr sz="705" dirty="0">
                <a:latin typeface="Comic Sans MS"/>
                <a:cs typeface="Comic Sans MS"/>
              </a:rPr>
              <a:t>VUOLE</a:t>
            </a:r>
            <a:r>
              <a:rPr sz="705" spc="-16" dirty="0">
                <a:latin typeface="Comic Sans MS"/>
                <a:cs typeface="Comic Sans MS"/>
              </a:rPr>
              <a:t> </a:t>
            </a:r>
            <a:r>
              <a:rPr sz="705" dirty="0">
                <a:latin typeface="Comic Sans MS"/>
                <a:cs typeface="Comic Sans MS"/>
              </a:rPr>
              <a:t>L’ATTORE</a:t>
            </a:r>
            <a:r>
              <a:rPr sz="705" spc="-10" dirty="0">
                <a:latin typeface="Comic Sans MS"/>
                <a:cs typeface="Comic Sans MS"/>
              </a:rPr>
              <a:t> </a:t>
            </a:r>
            <a:r>
              <a:rPr sz="705" spc="-6" dirty="0">
                <a:latin typeface="Comic Sans MS"/>
                <a:cs typeface="Comic Sans MS"/>
              </a:rPr>
              <a:t>GIUSTO</a:t>
            </a:r>
            <a:endParaRPr sz="705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26075" y="1823642"/>
            <a:ext cx="2201565" cy="387174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898" i="1" dirty="0">
                <a:latin typeface="Cambria"/>
                <a:cs typeface="Cambria"/>
              </a:rPr>
              <a:t>Correggi</a:t>
            </a:r>
            <a:r>
              <a:rPr sz="898" i="1" spc="-22" dirty="0">
                <a:latin typeface="Cambria"/>
                <a:cs typeface="Cambria"/>
              </a:rPr>
              <a:t> </a:t>
            </a:r>
            <a:r>
              <a:rPr sz="898" i="1" dirty="0">
                <a:latin typeface="Cambria"/>
                <a:cs typeface="Cambria"/>
              </a:rPr>
              <a:t>mettendo</a:t>
            </a:r>
            <a:r>
              <a:rPr sz="898" i="1" spc="-32" dirty="0">
                <a:latin typeface="Cambria"/>
                <a:cs typeface="Cambria"/>
              </a:rPr>
              <a:t> </a:t>
            </a:r>
            <a:r>
              <a:rPr sz="898" i="1" dirty="0">
                <a:latin typeface="Cambria"/>
                <a:cs typeface="Cambria"/>
              </a:rPr>
              <a:t>il</a:t>
            </a:r>
            <a:r>
              <a:rPr sz="898" i="1" spc="-35" dirty="0">
                <a:latin typeface="Cambria"/>
                <a:cs typeface="Cambria"/>
              </a:rPr>
              <a:t> </a:t>
            </a:r>
            <a:r>
              <a:rPr sz="898" i="1" dirty="0">
                <a:latin typeface="Cambria"/>
                <a:cs typeface="Cambria"/>
              </a:rPr>
              <a:t>soggetto</a:t>
            </a:r>
            <a:r>
              <a:rPr sz="898" i="1" spc="-22" dirty="0">
                <a:latin typeface="Cambria"/>
                <a:cs typeface="Cambria"/>
              </a:rPr>
              <a:t> </a:t>
            </a:r>
            <a:r>
              <a:rPr sz="898" i="1" dirty="0">
                <a:latin typeface="Cambria"/>
                <a:cs typeface="Cambria"/>
              </a:rPr>
              <a:t>adatto</a:t>
            </a:r>
            <a:r>
              <a:rPr sz="898" i="1" spc="-26" dirty="0">
                <a:latin typeface="Cambria"/>
                <a:cs typeface="Cambria"/>
              </a:rPr>
              <a:t> </a:t>
            </a:r>
            <a:r>
              <a:rPr sz="898" i="1" dirty="0">
                <a:latin typeface="Cambria"/>
                <a:cs typeface="Cambria"/>
              </a:rPr>
              <a:t>al</a:t>
            </a:r>
            <a:r>
              <a:rPr sz="898" i="1" spc="-35" dirty="0">
                <a:latin typeface="Cambria"/>
                <a:cs typeface="Cambria"/>
              </a:rPr>
              <a:t> </a:t>
            </a:r>
            <a:r>
              <a:rPr sz="898" i="1" spc="-6" dirty="0">
                <a:latin typeface="Cambria"/>
                <a:cs typeface="Cambria"/>
              </a:rPr>
              <a:t>verbo.</a:t>
            </a:r>
            <a:endParaRPr sz="898">
              <a:latin typeface="Cambria"/>
              <a:cs typeface="Cambria"/>
            </a:endParaRPr>
          </a:p>
          <a:p>
            <a:pPr marL="8145">
              <a:spcBef>
                <a:spcPts val="770"/>
              </a:spcBef>
            </a:pPr>
            <a:r>
              <a:rPr sz="898" i="1" dirty="0">
                <a:latin typeface="Cambria"/>
                <a:cs typeface="Cambria"/>
              </a:rPr>
              <a:t>Esempio:</a:t>
            </a:r>
            <a:r>
              <a:rPr sz="898" i="1" spc="-29" dirty="0">
                <a:latin typeface="Cambria"/>
                <a:cs typeface="Cambria"/>
              </a:rPr>
              <a:t> </a:t>
            </a:r>
            <a:r>
              <a:rPr sz="898" i="1" dirty="0">
                <a:latin typeface="Cambria"/>
                <a:cs typeface="Cambria"/>
              </a:rPr>
              <a:t>La</a:t>
            </a:r>
            <a:r>
              <a:rPr sz="898" i="1" spc="-19" dirty="0">
                <a:latin typeface="Cambria"/>
                <a:cs typeface="Cambria"/>
              </a:rPr>
              <a:t> </a:t>
            </a:r>
            <a:r>
              <a:rPr sz="898" i="1" dirty="0">
                <a:latin typeface="Cambria"/>
                <a:cs typeface="Cambria"/>
              </a:rPr>
              <a:t>stella</a:t>
            </a:r>
            <a:r>
              <a:rPr sz="898" i="1" spc="-10" dirty="0">
                <a:latin typeface="Cambria"/>
                <a:cs typeface="Cambria"/>
              </a:rPr>
              <a:t> </a:t>
            </a:r>
            <a:r>
              <a:rPr sz="898" i="1" u="sng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brillano</a:t>
            </a:r>
            <a:r>
              <a:rPr sz="898" i="1" spc="-26" dirty="0">
                <a:latin typeface="Cambria"/>
                <a:cs typeface="Cambria"/>
              </a:rPr>
              <a:t> </a:t>
            </a:r>
            <a:r>
              <a:rPr sz="898" i="1" dirty="0">
                <a:latin typeface="Cambria"/>
                <a:cs typeface="Cambria"/>
              </a:rPr>
              <a:t>in</a:t>
            </a:r>
            <a:r>
              <a:rPr sz="898" i="1" spc="-16" dirty="0">
                <a:latin typeface="Cambria"/>
                <a:cs typeface="Cambria"/>
              </a:rPr>
              <a:t> </a:t>
            </a:r>
            <a:r>
              <a:rPr sz="898" i="1" spc="-6" dirty="0">
                <a:latin typeface="Cambria"/>
                <a:cs typeface="Cambria"/>
              </a:rPr>
              <a:t>cielo.</a:t>
            </a:r>
            <a:endParaRPr sz="898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47270" y="2058214"/>
            <a:ext cx="1187933" cy="146404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898" i="1" dirty="0">
                <a:latin typeface="Cambria"/>
                <a:cs typeface="Cambria"/>
              </a:rPr>
              <a:t>Le</a:t>
            </a:r>
            <a:r>
              <a:rPr sz="898" i="1" spc="-19" dirty="0">
                <a:latin typeface="Cambria"/>
                <a:cs typeface="Cambria"/>
              </a:rPr>
              <a:t> </a:t>
            </a:r>
            <a:r>
              <a:rPr sz="898" i="1" dirty="0">
                <a:latin typeface="Cambria"/>
                <a:cs typeface="Cambria"/>
              </a:rPr>
              <a:t>stelle</a:t>
            </a:r>
            <a:r>
              <a:rPr sz="898" i="1" spc="-16" dirty="0">
                <a:latin typeface="Cambria"/>
                <a:cs typeface="Cambria"/>
              </a:rPr>
              <a:t> </a:t>
            </a:r>
            <a:r>
              <a:rPr sz="898" i="1" dirty="0">
                <a:latin typeface="Cambria"/>
                <a:cs typeface="Cambria"/>
              </a:rPr>
              <a:t>brillano</a:t>
            </a:r>
            <a:r>
              <a:rPr sz="898" i="1" spc="-19" dirty="0">
                <a:latin typeface="Cambria"/>
                <a:cs typeface="Cambria"/>
              </a:rPr>
              <a:t> </a:t>
            </a:r>
            <a:r>
              <a:rPr sz="898" i="1" dirty="0">
                <a:latin typeface="Cambria"/>
                <a:cs typeface="Cambria"/>
              </a:rPr>
              <a:t>in</a:t>
            </a:r>
            <a:r>
              <a:rPr sz="898" i="1" spc="-13" dirty="0">
                <a:latin typeface="Cambria"/>
                <a:cs typeface="Cambria"/>
              </a:rPr>
              <a:t> </a:t>
            </a:r>
            <a:r>
              <a:rPr sz="898" i="1" spc="-6" dirty="0">
                <a:latin typeface="Cambria"/>
                <a:cs typeface="Cambria"/>
              </a:rPr>
              <a:t>cielo.</a:t>
            </a:r>
            <a:endParaRPr sz="898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17570" y="2529559"/>
            <a:ext cx="4644526" cy="3169346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301753" indent="-147008">
              <a:spcBef>
                <a:spcPts val="64"/>
              </a:spcBef>
              <a:buAutoNum type="arabicPeriod"/>
              <a:tabLst>
                <a:tab pos="301753" algn="l"/>
              </a:tabLst>
            </a:pPr>
            <a:r>
              <a:rPr sz="898" dirty="0">
                <a:latin typeface="Cambria"/>
                <a:cs typeface="Cambria"/>
              </a:rPr>
              <a:t>I</a:t>
            </a:r>
            <a:r>
              <a:rPr sz="898" spc="-10" dirty="0">
                <a:latin typeface="Cambria"/>
                <a:cs typeface="Cambria"/>
              </a:rPr>
              <a:t> </a:t>
            </a:r>
            <a:r>
              <a:rPr sz="898" dirty="0">
                <a:latin typeface="Cambria"/>
                <a:cs typeface="Cambria"/>
              </a:rPr>
              <a:t>gatti</a:t>
            </a:r>
            <a:r>
              <a:rPr sz="898" spc="-10" dirty="0">
                <a:latin typeface="Cambria"/>
                <a:cs typeface="Cambria"/>
              </a:rPr>
              <a:t> </a:t>
            </a:r>
            <a:r>
              <a:rPr sz="898" u="sng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miagola</a:t>
            </a:r>
            <a:r>
              <a:rPr sz="898" spc="-3" dirty="0">
                <a:latin typeface="Cambria"/>
                <a:cs typeface="Cambria"/>
              </a:rPr>
              <a:t> </a:t>
            </a:r>
            <a:r>
              <a:rPr sz="898" dirty="0">
                <a:latin typeface="Cambria"/>
                <a:cs typeface="Cambria"/>
              </a:rPr>
              <a:t>sul</a:t>
            </a:r>
            <a:r>
              <a:rPr sz="898" spc="-16" dirty="0">
                <a:latin typeface="Cambria"/>
                <a:cs typeface="Cambria"/>
              </a:rPr>
              <a:t> </a:t>
            </a:r>
            <a:r>
              <a:rPr sz="898" spc="-6" dirty="0">
                <a:latin typeface="Cambria"/>
                <a:cs typeface="Cambria"/>
              </a:rPr>
              <a:t>tetto</a:t>
            </a:r>
            <a:endParaRPr sz="898" dirty="0">
              <a:latin typeface="Cambria"/>
              <a:cs typeface="Cambria"/>
            </a:endParaRPr>
          </a:p>
          <a:p>
            <a:pPr marL="301347">
              <a:spcBef>
                <a:spcPts val="55"/>
              </a:spcBef>
            </a:pPr>
            <a:r>
              <a:rPr sz="898" spc="-6" dirty="0">
                <a:latin typeface="Cambria"/>
                <a:cs typeface="Cambria"/>
              </a:rPr>
              <a:t>………………………………………………………………………………………………………………</a:t>
            </a:r>
            <a:endParaRPr sz="898" dirty="0">
              <a:latin typeface="Cambria"/>
              <a:cs typeface="Cambria"/>
            </a:endParaRPr>
          </a:p>
          <a:p>
            <a:pPr marL="301347">
              <a:spcBef>
                <a:spcPts val="140"/>
              </a:spcBef>
            </a:pPr>
            <a:r>
              <a:rPr sz="898" spc="-32" dirty="0">
                <a:latin typeface="Cambria"/>
                <a:cs typeface="Cambria"/>
              </a:rPr>
              <a:t>…</a:t>
            </a:r>
            <a:endParaRPr sz="898" dirty="0">
              <a:latin typeface="Cambria"/>
              <a:cs typeface="Cambria"/>
            </a:endParaRPr>
          </a:p>
          <a:p>
            <a:pPr>
              <a:spcBef>
                <a:spcPts val="285"/>
              </a:spcBef>
            </a:pPr>
            <a:endParaRPr sz="898" dirty="0">
              <a:latin typeface="Cambria"/>
              <a:cs typeface="Cambria"/>
            </a:endParaRPr>
          </a:p>
          <a:p>
            <a:pPr marL="301753" indent="-147008">
              <a:buAutoNum type="arabicPeriod" startAt="2"/>
              <a:tabLst>
                <a:tab pos="301753" algn="l"/>
              </a:tabLst>
            </a:pPr>
            <a:r>
              <a:rPr sz="898" dirty="0">
                <a:latin typeface="Cambria"/>
                <a:cs typeface="Cambria"/>
              </a:rPr>
              <a:t>Domani</a:t>
            </a:r>
            <a:r>
              <a:rPr sz="898" spc="-16" dirty="0">
                <a:latin typeface="Cambria"/>
                <a:cs typeface="Cambria"/>
              </a:rPr>
              <a:t> </a:t>
            </a:r>
            <a:r>
              <a:rPr sz="898" dirty="0">
                <a:latin typeface="Cambria"/>
                <a:cs typeface="Cambria"/>
              </a:rPr>
              <a:t>la</a:t>
            </a:r>
            <a:r>
              <a:rPr sz="898" spc="-16" dirty="0">
                <a:latin typeface="Cambria"/>
                <a:cs typeface="Cambria"/>
              </a:rPr>
              <a:t> </a:t>
            </a:r>
            <a:r>
              <a:rPr sz="898" dirty="0">
                <a:latin typeface="Cambria"/>
                <a:cs typeface="Cambria"/>
              </a:rPr>
              <a:t>zia</a:t>
            </a:r>
            <a:r>
              <a:rPr sz="898" spc="-16" dirty="0">
                <a:latin typeface="Cambria"/>
                <a:cs typeface="Cambria"/>
              </a:rPr>
              <a:t> </a:t>
            </a:r>
            <a:r>
              <a:rPr sz="898" u="sng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andrete</a:t>
            </a:r>
            <a:r>
              <a:rPr sz="898" spc="-16" dirty="0">
                <a:latin typeface="Cambria"/>
                <a:cs typeface="Cambria"/>
              </a:rPr>
              <a:t> </a:t>
            </a:r>
            <a:r>
              <a:rPr sz="898" dirty="0">
                <a:latin typeface="Cambria"/>
                <a:cs typeface="Cambria"/>
              </a:rPr>
              <a:t>a</a:t>
            </a:r>
            <a:r>
              <a:rPr sz="898" spc="-19" dirty="0">
                <a:latin typeface="Cambria"/>
                <a:cs typeface="Cambria"/>
              </a:rPr>
              <a:t> </a:t>
            </a:r>
            <a:r>
              <a:rPr sz="898" spc="-6" dirty="0">
                <a:latin typeface="Cambria"/>
                <a:cs typeface="Cambria"/>
              </a:rPr>
              <a:t>Parigi.</a:t>
            </a:r>
            <a:endParaRPr sz="898" dirty="0">
              <a:latin typeface="Cambria"/>
              <a:cs typeface="Cambria"/>
            </a:endParaRPr>
          </a:p>
          <a:p>
            <a:pPr marL="301347">
              <a:spcBef>
                <a:spcPts val="61"/>
              </a:spcBef>
            </a:pPr>
            <a:r>
              <a:rPr sz="898" spc="-6" dirty="0">
                <a:latin typeface="Cambria"/>
                <a:cs typeface="Cambria"/>
              </a:rPr>
              <a:t>………………………………………………………………………………………………………………</a:t>
            </a:r>
            <a:endParaRPr sz="898" dirty="0">
              <a:latin typeface="Cambria"/>
              <a:cs typeface="Cambria"/>
            </a:endParaRPr>
          </a:p>
          <a:p>
            <a:pPr marL="301347">
              <a:spcBef>
                <a:spcPts val="131"/>
              </a:spcBef>
            </a:pPr>
            <a:r>
              <a:rPr sz="898" spc="-32" dirty="0">
                <a:latin typeface="Cambria"/>
                <a:cs typeface="Cambria"/>
              </a:rPr>
              <a:t>…</a:t>
            </a:r>
            <a:endParaRPr sz="898" dirty="0">
              <a:latin typeface="Cambria"/>
              <a:cs typeface="Cambria"/>
            </a:endParaRPr>
          </a:p>
          <a:p>
            <a:pPr>
              <a:spcBef>
                <a:spcPts val="294"/>
              </a:spcBef>
            </a:pPr>
            <a:endParaRPr sz="898" dirty="0">
              <a:latin typeface="Cambria"/>
              <a:cs typeface="Cambria"/>
            </a:endParaRPr>
          </a:p>
          <a:p>
            <a:pPr marL="301753" indent="-147008">
              <a:buAutoNum type="arabicPeriod" startAt="3"/>
              <a:tabLst>
                <a:tab pos="301753" algn="l"/>
              </a:tabLst>
            </a:pPr>
            <a:r>
              <a:rPr sz="898" dirty="0">
                <a:latin typeface="Cambria"/>
                <a:cs typeface="Cambria"/>
              </a:rPr>
              <a:t>I</a:t>
            </a:r>
            <a:r>
              <a:rPr sz="898" spc="-6" dirty="0">
                <a:latin typeface="Cambria"/>
                <a:cs typeface="Cambria"/>
              </a:rPr>
              <a:t> </a:t>
            </a:r>
            <a:r>
              <a:rPr sz="898" dirty="0">
                <a:latin typeface="Cambria"/>
                <a:cs typeface="Cambria"/>
              </a:rPr>
              <a:t>bambini </a:t>
            </a:r>
            <a:r>
              <a:rPr sz="898" u="sng" spc="-6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frequenterò</a:t>
            </a:r>
            <a:r>
              <a:rPr sz="898" spc="-3" dirty="0">
                <a:latin typeface="Cambria"/>
                <a:cs typeface="Cambria"/>
              </a:rPr>
              <a:t> </a:t>
            </a:r>
            <a:r>
              <a:rPr sz="898" dirty="0">
                <a:latin typeface="Cambria"/>
                <a:cs typeface="Cambria"/>
              </a:rPr>
              <a:t>la</a:t>
            </a:r>
            <a:r>
              <a:rPr sz="898" spc="-6" dirty="0">
                <a:latin typeface="Cambria"/>
                <a:cs typeface="Cambria"/>
              </a:rPr>
              <a:t> </a:t>
            </a:r>
            <a:r>
              <a:rPr sz="898" dirty="0">
                <a:latin typeface="Cambria"/>
                <a:cs typeface="Cambria"/>
              </a:rPr>
              <a:t>prima</a:t>
            </a:r>
            <a:r>
              <a:rPr sz="898" spc="-13" dirty="0">
                <a:latin typeface="Cambria"/>
                <a:cs typeface="Cambria"/>
              </a:rPr>
              <a:t> </a:t>
            </a:r>
            <a:r>
              <a:rPr sz="898" spc="-6" dirty="0">
                <a:latin typeface="Cambria"/>
                <a:cs typeface="Cambria"/>
              </a:rPr>
              <a:t>classe.</a:t>
            </a:r>
            <a:endParaRPr sz="898" dirty="0">
              <a:latin typeface="Cambria"/>
              <a:cs typeface="Cambria"/>
            </a:endParaRPr>
          </a:p>
          <a:p>
            <a:pPr marL="301347">
              <a:spcBef>
                <a:spcPts val="55"/>
              </a:spcBef>
            </a:pPr>
            <a:r>
              <a:rPr sz="898" spc="-6" dirty="0">
                <a:latin typeface="Cambria"/>
                <a:cs typeface="Cambria"/>
              </a:rPr>
              <a:t>……………………………………………………………………………………………………………….</a:t>
            </a:r>
            <a:endParaRPr sz="898" dirty="0">
              <a:latin typeface="Cambria"/>
              <a:cs typeface="Cambria"/>
            </a:endParaRPr>
          </a:p>
          <a:p>
            <a:pPr marL="301347">
              <a:spcBef>
                <a:spcPts val="131"/>
              </a:spcBef>
            </a:pPr>
            <a:r>
              <a:rPr sz="898" spc="-32" dirty="0">
                <a:latin typeface="Cambria"/>
                <a:cs typeface="Cambria"/>
              </a:rPr>
              <a:t>.</a:t>
            </a:r>
            <a:endParaRPr sz="898" dirty="0">
              <a:latin typeface="Cambria"/>
              <a:cs typeface="Cambria"/>
            </a:endParaRPr>
          </a:p>
          <a:p>
            <a:pPr>
              <a:spcBef>
                <a:spcPts val="292"/>
              </a:spcBef>
            </a:pPr>
            <a:endParaRPr sz="898" dirty="0">
              <a:latin typeface="Cambria"/>
              <a:cs typeface="Cambria"/>
            </a:endParaRPr>
          </a:p>
          <a:p>
            <a:pPr marL="301753" indent="-147008">
              <a:buAutoNum type="arabicPeriod" startAt="4"/>
              <a:tabLst>
                <a:tab pos="301753" algn="l"/>
              </a:tabLst>
            </a:pPr>
            <a:r>
              <a:rPr sz="898" dirty="0">
                <a:latin typeface="Cambria"/>
                <a:cs typeface="Cambria"/>
              </a:rPr>
              <a:t>La</a:t>
            </a:r>
            <a:r>
              <a:rPr sz="898" spc="-13" dirty="0">
                <a:latin typeface="Cambria"/>
                <a:cs typeface="Cambria"/>
              </a:rPr>
              <a:t> </a:t>
            </a:r>
            <a:r>
              <a:rPr sz="898" dirty="0">
                <a:latin typeface="Cambria"/>
                <a:cs typeface="Cambria"/>
              </a:rPr>
              <a:t>maestra</a:t>
            </a:r>
            <a:r>
              <a:rPr sz="898" spc="-10" dirty="0">
                <a:latin typeface="Cambria"/>
                <a:cs typeface="Cambria"/>
              </a:rPr>
              <a:t> </a:t>
            </a:r>
            <a:r>
              <a:rPr sz="898" u="sng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scrivono</a:t>
            </a:r>
            <a:r>
              <a:rPr sz="898" spc="-13" dirty="0">
                <a:latin typeface="Cambria"/>
                <a:cs typeface="Cambria"/>
              </a:rPr>
              <a:t> </a:t>
            </a:r>
            <a:r>
              <a:rPr sz="898" dirty="0">
                <a:latin typeface="Cambria"/>
                <a:cs typeface="Cambria"/>
              </a:rPr>
              <a:t>alla</a:t>
            </a:r>
            <a:r>
              <a:rPr sz="898" spc="-19" dirty="0">
                <a:latin typeface="Cambria"/>
                <a:cs typeface="Cambria"/>
              </a:rPr>
              <a:t> </a:t>
            </a:r>
            <a:r>
              <a:rPr sz="898" spc="-6" dirty="0">
                <a:latin typeface="Cambria"/>
                <a:cs typeface="Cambria"/>
              </a:rPr>
              <a:t>lavagna.</a:t>
            </a:r>
            <a:endParaRPr sz="898" dirty="0">
              <a:latin typeface="Cambria"/>
              <a:cs typeface="Cambria"/>
            </a:endParaRPr>
          </a:p>
          <a:p>
            <a:pPr marL="301347">
              <a:spcBef>
                <a:spcPts val="64"/>
              </a:spcBef>
            </a:pPr>
            <a:r>
              <a:rPr sz="898" spc="-6" dirty="0">
                <a:latin typeface="Cambria"/>
                <a:cs typeface="Cambria"/>
              </a:rPr>
              <a:t>……………………………………………………………………………………………………………….</a:t>
            </a:r>
            <a:endParaRPr sz="898" dirty="0">
              <a:latin typeface="Cambria"/>
              <a:cs typeface="Cambria"/>
            </a:endParaRPr>
          </a:p>
          <a:p>
            <a:pPr marL="301347">
              <a:spcBef>
                <a:spcPts val="128"/>
              </a:spcBef>
            </a:pPr>
            <a:r>
              <a:rPr sz="898" spc="-32" dirty="0">
                <a:latin typeface="Cambria"/>
                <a:cs typeface="Cambria"/>
              </a:rPr>
              <a:t>.</a:t>
            </a:r>
            <a:endParaRPr sz="898" dirty="0">
              <a:latin typeface="Cambria"/>
              <a:cs typeface="Cambria"/>
            </a:endParaRPr>
          </a:p>
          <a:p>
            <a:pPr>
              <a:spcBef>
                <a:spcPts val="294"/>
              </a:spcBef>
            </a:pPr>
            <a:endParaRPr sz="898" dirty="0">
              <a:latin typeface="Cambria"/>
              <a:cs typeface="Cambria"/>
            </a:endParaRPr>
          </a:p>
          <a:p>
            <a:pPr marL="301753" indent="-147008">
              <a:buAutoNum type="arabicPeriod" startAt="5"/>
              <a:tabLst>
                <a:tab pos="301753" algn="l"/>
              </a:tabLst>
            </a:pPr>
            <a:r>
              <a:rPr sz="898" dirty="0">
                <a:latin typeface="Cambria"/>
                <a:cs typeface="Cambria"/>
              </a:rPr>
              <a:t>I</a:t>
            </a:r>
            <a:r>
              <a:rPr sz="898" spc="-6" dirty="0">
                <a:latin typeface="Cambria"/>
                <a:cs typeface="Cambria"/>
              </a:rPr>
              <a:t> </a:t>
            </a:r>
            <a:r>
              <a:rPr sz="898" dirty="0">
                <a:latin typeface="Cambria"/>
                <a:cs typeface="Cambria"/>
              </a:rPr>
              <a:t>bambini </a:t>
            </a:r>
            <a:r>
              <a:rPr sz="898" u="sng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ama</a:t>
            </a:r>
            <a:r>
              <a:rPr sz="898" spc="-13" dirty="0">
                <a:latin typeface="Cambria"/>
                <a:cs typeface="Cambria"/>
              </a:rPr>
              <a:t> </a:t>
            </a:r>
            <a:r>
              <a:rPr sz="898" dirty="0">
                <a:latin typeface="Cambria"/>
                <a:cs typeface="Cambria"/>
              </a:rPr>
              <a:t>i</a:t>
            </a:r>
            <a:r>
              <a:rPr sz="898" spc="-10" dirty="0">
                <a:latin typeface="Cambria"/>
                <a:cs typeface="Cambria"/>
              </a:rPr>
              <a:t> </a:t>
            </a:r>
            <a:r>
              <a:rPr sz="898" dirty="0">
                <a:latin typeface="Cambria"/>
                <a:cs typeface="Cambria"/>
              </a:rPr>
              <a:t>libri</a:t>
            </a:r>
            <a:r>
              <a:rPr sz="898" spc="-10" dirty="0">
                <a:latin typeface="Cambria"/>
                <a:cs typeface="Cambria"/>
              </a:rPr>
              <a:t> </a:t>
            </a:r>
            <a:r>
              <a:rPr sz="898" dirty="0">
                <a:latin typeface="Cambria"/>
                <a:cs typeface="Cambria"/>
              </a:rPr>
              <a:t>di</a:t>
            </a:r>
            <a:r>
              <a:rPr sz="898" spc="-6" dirty="0">
                <a:latin typeface="Cambria"/>
                <a:cs typeface="Cambria"/>
              </a:rPr>
              <a:t> avventure.</a:t>
            </a:r>
            <a:endParaRPr sz="898" dirty="0">
              <a:latin typeface="Cambria"/>
              <a:cs typeface="Cambria"/>
            </a:endParaRPr>
          </a:p>
          <a:p>
            <a:pPr marL="301347">
              <a:spcBef>
                <a:spcPts val="55"/>
              </a:spcBef>
            </a:pPr>
            <a:r>
              <a:rPr sz="898" spc="-6" dirty="0">
                <a:latin typeface="Cambria"/>
                <a:cs typeface="Cambria"/>
              </a:rPr>
              <a:t>………………………………………………………………………………………………………………</a:t>
            </a:r>
            <a:endParaRPr sz="898" dirty="0">
              <a:latin typeface="Cambria"/>
              <a:cs typeface="Cambria"/>
            </a:endParaRPr>
          </a:p>
          <a:p>
            <a:pPr marL="301347">
              <a:spcBef>
                <a:spcPts val="131"/>
              </a:spcBef>
            </a:pPr>
            <a:r>
              <a:rPr sz="898" spc="-32" dirty="0">
                <a:latin typeface="Cambria"/>
                <a:cs typeface="Cambria"/>
              </a:rPr>
              <a:t>…</a:t>
            </a:r>
            <a:endParaRPr sz="898" dirty="0">
              <a:latin typeface="Cambria"/>
              <a:cs typeface="Cambria"/>
            </a:endParaRPr>
          </a:p>
          <a:p>
            <a:pPr>
              <a:spcBef>
                <a:spcPts val="940"/>
              </a:spcBef>
            </a:pPr>
            <a:endParaRPr sz="898" dirty="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04738" y="2132903"/>
            <a:ext cx="354710" cy="48869"/>
          </a:xfrm>
          <a:custGeom>
            <a:avLst/>
            <a:gdLst/>
            <a:ahLst/>
            <a:cxnLst/>
            <a:rect l="l" t="t" r="r" b="b"/>
            <a:pathLst>
              <a:path w="553085" h="76200">
                <a:moveTo>
                  <a:pt x="544866" y="33019"/>
                </a:moveTo>
                <a:lnTo>
                  <a:pt x="488950" y="33019"/>
                </a:lnTo>
                <a:lnTo>
                  <a:pt x="489176" y="41528"/>
                </a:lnTo>
                <a:lnTo>
                  <a:pt x="489203" y="42544"/>
                </a:lnTo>
                <a:lnTo>
                  <a:pt x="476454" y="42766"/>
                </a:lnTo>
                <a:lnTo>
                  <a:pt x="477012" y="76200"/>
                </a:lnTo>
                <a:lnTo>
                  <a:pt x="552576" y="36702"/>
                </a:lnTo>
                <a:lnTo>
                  <a:pt x="544866" y="33019"/>
                </a:lnTo>
                <a:close/>
              </a:path>
              <a:path w="553085" h="76200">
                <a:moveTo>
                  <a:pt x="476296" y="33240"/>
                </a:moveTo>
                <a:lnTo>
                  <a:pt x="0" y="41528"/>
                </a:lnTo>
                <a:lnTo>
                  <a:pt x="253" y="51053"/>
                </a:lnTo>
                <a:lnTo>
                  <a:pt x="476454" y="42766"/>
                </a:lnTo>
                <a:lnTo>
                  <a:pt x="476353" y="36702"/>
                </a:lnTo>
                <a:lnTo>
                  <a:pt x="476296" y="33240"/>
                </a:lnTo>
                <a:close/>
              </a:path>
              <a:path w="553085" h="76200">
                <a:moveTo>
                  <a:pt x="488950" y="33019"/>
                </a:moveTo>
                <a:lnTo>
                  <a:pt x="476296" y="33240"/>
                </a:lnTo>
                <a:lnTo>
                  <a:pt x="476353" y="36702"/>
                </a:lnTo>
                <a:lnTo>
                  <a:pt x="476454" y="42766"/>
                </a:lnTo>
                <a:lnTo>
                  <a:pt x="489203" y="42544"/>
                </a:lnTo>
                <a:lnTo>
                  <a:pt x="489048" y="36702"/>
                </a:lnTo>
                <a:lnTo>
                  <a:pt x="488950" y="33019"/>
                </a:lnTo>
                <a:close/>
              </a:path>
              <a:path w="553085" h="76200">
                <a:moveTo>
                  <a:pt x="475741" y="0"/>
                </a:moveTo>
                <a:lnTo>
                  <a:pt x="476292" y="33019"/>
                </a:lnTo>
                <a:lnTo>
                  <a:pt x="476296" y="33240"/>
                </a:lnTo>
                <a:lnTo>
                  <a:pt x="488950" y="33019"/>
                </a:lnTo>
                <a:lnTo>
                  <a:pt x="544866" y="33019"/>
                </a:lnTo>
                <a:lnTo>
                  <a:pt x="4757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9" name="object 9"/>
          <p:cNvSpPr/>
          <p:nvPr/>
        </p:nvSpPr>
        <p:spPr>
          <a:xfrm>
            <a:off x="4589195" y="2020666"/>
            <a:ext cx="274890" cy="201586"/>
          </a:xfrm>
          <a:custGeom>
            <a:avLst/>
            <a:gdLst/>
            <a:ahLst/>
            <a:cxnLst/>
            <a:rect l="l" t="t" r="r" b="b"/>
            <a:pathLst>
              <a:path w="428625" h="314325">
                <a:moveTo>
                  <a:pt x="0" y="97409"/>
                </a:moveTo>
                <a:lnTo>
                  <a:pt x="428625" y="278384"/>
                </a:lnTo>
              </a:path>
              <a:path w="428625" h="314325">
                <a:moveTo>
                  <a:pt x="0" y="314325"/>
                </a:moveTo>
                <a:lnTo>
                  <a:pt x="428625" y="0"/>
                </a:lnTo>
              </a:path>
            </a:pathLst>
          </a:custGeom>
          <a:ln w="190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5A60B43-A1E9-3F02-D46E-DCA2355A6949}"/>
              </a:ext>
            </a:extLst>
          </p:cNvPr>
          <p:cNvSpPr txBox="1"/>
          <p:nvPr/>
        </p:nvSpPr>
        <p:spPr>
          <a:xfrm>
            <a:off x="8246225" y="5943600"/>
            <a:ext cx="3732415" cy="5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</a:t>
            </a:r>
            <a:r>
              <a:rPr lang="it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www.cruscascuola.it/contenuti/materiali-</a:t>
            </a:r>
            <a:r>
              <a:rPr lang="it-IT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attivita</a:t>
            </a:r>
            <a:r>
              <a:rPr lang="it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/582)</a:t>
            </a:r>
          </a:p>
        </p:txBody>
      </p:sp>
    </p:spTree>
    <p:extLst>
      <p:ext uri="{BB962C8B-B14F-4D97-AF65-F5344CB8AC3E}">
        <p14:creationId xmlns:p14="http://schemas.microsoft.com/office/powerpoint/2010/main" val="3074765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EC47D9-CFF8-272D-9D13-7DBCFC1F6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232913"/>
            <a:ext cx="6694713" cy="2028594"/>
          </a:xfrm>
        </p:spPr>
        <p:txBody>
          <a:bodyPr/>
          <a:lstStyle/>
          <a:p>
            <a:r>
              <a:rPr lang="it-IT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Come articolare una lezione di grammatica</a:t>
            </a:r>
            <a:b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A88CEB0-C5E3-6F34-2A04-4EA264FAC692}"/>
              </a:ext>
            </a:extLst>
          </p:cNvPr>
          <p:cNvSpPr txBox="1"/>
          <p:nvPr/>
        </p:nvSpPr>
        <p:spPr>
          <a:xfrm>
            <a:off x="457199" y="2010837"/>
            <a:ext cx="8684759" cy="1777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>
              <a:effectLst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it-I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Fasi della lezione: introduzione ludica, esplorazione guidata, formulazione della regola e applicazione.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it-I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Tecniche per stimolare la partecipazione attiva: brainstorming, giochi di ruolo, cooperative learning.</a:t>
            </a:r>
          </a:p>
        </p:txBody>
      </p:sp>
    </p:spTree>
    <p:extLst>
      <p:ext uri="{BB962C8B-B14F-4D97-AF65-F5344CB8AC3E}">
        <p14:creationId xmlns:p14="http://schemas.microsoft.com/office/powerpoint/2010/main" val="627076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F93BF5-F3A4-585F-848C-14216BFD5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verbo nella frase (metodo D. Notarbartolo)</a:t>
            </a:r>
            <a:endParaRPr lang="it-IT" dirty="0"/>
          </a:p>
        </p:txBody>
      </p:sp>
      <p:pic>
        <p:nvPicPr>
          <p:cNvPr id="4" name="Segnaposto contenuto 3" descr="Immagine che contiene testo, schermata, Carattere, diagramma&#10;&#10;Il contenuto generato dall'IA potrebbe non essere corretto.">
            <a:extLst>
              <a:ext uri="{FF2B5EF4-FFF2-40B4-BE49-F238E27FC236}">
                <a16:creationId xmlns:a16="http://schemas.microsoft.com/office/drawing/2014/main" id="{02C71EC3-9CB4-5C30-0D31-A1936281A3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3492" y="2321827"/>
            <a:ext cx="7571764" cy="385513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3A9BEBD-8128-B5F0-E24E-36636D285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52" y="1329422"/>
            <a:ext cx="10131927" cy="99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45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6D12F09-93D7-E132-6612-4CE6BD213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br>
              <a:rPr lang="it-IT" sz="2800">
                <a:effectLst/>
              </a:rPr>
            </a:br>
            <a:br>
              <a:rPr lang="it-IT" sz="2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it-IT" sz="2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Attività</a:t>
            </a:r>
            <a:br>
              <a:rPr lang="it-IT" sz="2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it-IT" sz="28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817C73-2FEF-7EE4-CBAC-D64761530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it-IT" sz="20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Esempi:</a:t>
            </a:r>
            <a:endParaRPr lang="it-IT" sz="20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0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Gioco del Detective Linguistico:</a:t>
            </a:r>
            <a:r>
              <a:rPr lang="it-IT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i bambini analizzano un testo per identificare verbi, nomi o altre categorie grammaticali.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0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Crea una Storia:</a:t>
            </a:r>
            <a:r>
              <a:rPr lang="it-IT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i bambini costruiscono frasi e testi utilizzando parole date.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0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Trasformazioni:</a:t>
            </a:r>
            <a:r>
              <a:rPr lang="it-IT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modificare le frasi cambiando i tempi verbali o aggiungendo aggettivi.</a:t>
            </a:r>
          </a:p>
          <a:p>
            <a:endParaRPr lang="it-IT" sz="2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Numeri e simboli">
            <a:extLst>
              <a:ext uri="{FF2B5EF4-FFF2-40B4-BE49-F238E27FC236}">
                <a16:creationId xmlns:a16="http://schemas.microsoft.com/office/drawing/2014/main" id="{298F4B98-EC27-6EC5-C51E-F9BE58B4FD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297" r="17437" b="-1"/>
          <a:stretch/>
        </p:blipFill>
        <p:spPr>
          <a:xfrm>
            <a:off x="7075967" y="1096335"/>
            <a:ext cx="4170530" cy="469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39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FB270BC-4FCD-90BC-9E4A-50B75A2A5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it-IT" sz="2800" b="1" kern="100">
                <a:solidFill>
                  <a:srgbClr val="FFFFFF"/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Valutazione delle Competenze Grammaticali</a:t>
            </a:r>
            <a:br>
              <a:rPr lang="it-IT" sz="2800" kern="100">
                <a:solidFill>
                  <a:srgbClr val="FFFFFF"/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it-IT" sz="2800">
              <a:solidFill>
                <a:srgbClr val="FFFFFF"/>
              </a:solidFill>
            </a:endParaRP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2F351BCF-0DD7-6492-31CA-5497EB66DF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44728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99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79C7EA-B3C5-3304-E33F-F7C7CDDFE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232913"/>
            <a:ext cx="7096933" cy="942744"/>
          </a:xfrm>
        </p:spPr>
        <p:txBody>
          <a:bodyPr/>
          <a:lstStyle/>
          <a:p>
            <a:r>
              <a:rPr lang="it-IT" sz="4400" dirty="0">
                <a:latin typeface="Aptos" panose="020B0004020202020204" pitchFamily="34" charset="0"/>
                <a:cs typeface="Arial" panose="020B0604020202020204" pitchFamily="34" charset="0"/>
              </a:rPr>
              <a:t>Mettersi alla prova</a:t>
            </a:r>
            <a:endParaRPr lang="it-IT" sz="4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D42C4F2-DFDA-6F91-D651-B629D4EB5F54}"/>
              </a:ext>
            </a:extLst>
          </p:cNvPr>
          <p:cNvSpPr txBox="1"/>
          <p:nvPr/>
        </p:nvSpPr>
        <p:spPr>
          <a:xfrm>
            <a:off x="261257" y="1551214"/>
            <a:ext cx="8319408" cy="2157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Esercizio 1:</a:t>
            </a: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Progettare una breve unità didattica sulla grammatica per una classe primaria (es. nome,  verbo, aggettivo).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Esercizio 2:</a:t>
            </a: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Simulare un’attività in piccoli gruppi, mettendo in pratica un approccio ludico-didattico.</a:t>
            </a:r>
          </a:p>
        </p:txBody>
      </p:sp>
    </p:spTree>
    <p:extLst>
      <p:ext uri="{BB962C8B-B14F-4D97-AF65-F5344CB8AC3E}">
        <p14:creationId xmlns:p14="http://schemas.microsoft.com/office/powerpoint/2010/main" val="2497658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7A1D8-3CDC-3F2E-5C79-67AD7B1C1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Bibliografia e Sitografia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5FE1B7-F2B0-675A-13E8-84DC20F94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/>
              <a:t> Esempi di esercizi del secondo e terzo incontro </a:t>
            </a:r>
            <a:r>
              <a:rPr lang="it-IT" sz="1800" kern="100">
                <a:latin typeface="Aptos" panose="020B00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endParaRPr lang="it-IT" sz="1800" kern="10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1800" kern="10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F. Caon, S.Rutka, 2004, </a:t>
            </a:r>
            <a:r>
              <a:rPr lang="it-IT" sz="1800" i="1" kern="10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 lingua in gioco, </a:t>
            </a:r>
            <a:r>
              <a:rPr lang="it-IT" sz="1800" kern="10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Guerra, Perugia</a:t>
            </a:r>
          </a:p>
          <a:p>
            <a:pPr marL="0" indent="0">
              <a:buNone/>
            </a:pPr>
            <a:r>
              <a:rPr lang="it-IT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2"/>
              </a:rPr>
              <a:t>www.cruscascuola.it/contenuti/materiali-attivita/582</a:t>
            </a:r>
            <a:endParaRPr lang="it-IT" sz="1800" kern="10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3"/>
              </a:rPr>
              <a:t>www.insegnaregrammatica.it</a:t>
            </a:r>
            <a:r>
              <a:rPr lang="it-IT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(Modelli linguistici-04-Struttura della frase)</a:t>
            </a:r>
          </a:p>
          <a:p>
            <a:pPr marL="0" indent="0">
              <a:buNone/>
            </a:pPr>
            <a:endParaRPr lang="it-IT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it-IT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4657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465F00-C20C-F4D8-7B89-A5B5E78B0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948690"/>
            <a:ext cx="7096933" cy="3402873"/>
          </a:xfrm>
        </p:spPr>
        <p:txBody>
          <a:bodyPr/>
          <a:lstStyle/>
          <a:p>
            <a:br>
              <a:rPr lang="it-IT" sz="5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t-IT" sz="36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Grammatica e creatività</a:t>
            </a:r>
            <a:br>
              <a:rPr lang="it-IT" sz="5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t-IT" sz="24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L’importanza di integrare grammatica e narrazione: creare storie utilizzando una regola grammaticale.</a:t>
            </a:r>
            <a:br>
              <a:rPr lang="it-IT" sz="24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it-IT" sz="24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it-IT" sz="24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Grammatica “giocata”: giochi linguistici come cruciverba, gare di frasi corrette, o tombola grammaticale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587764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A86598-DA2C-41D5-BC0C-E877F881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08B093D-A081-DE1B-FFD9-E6EB474D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7" y="637763"/>
            <a:ext cx="4310698" cy="1627274"/>
          </a:xfrm>
        </p:spPr>
        <p:txBody>
          <a:bodyPr anchor="t">
            <a:normAutofit/>
          </a:bodyPr>
          <a:lstStyle/>
          <a:p>
            <a:r>
              <a:rPr lang="it-IT">
                <a:solidFill>
                  <a:schemeClr val="bg1"/>
                </a:solidFill>
              </a:rPr>
              <a:t>Esempio: tombola grammaticale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556" y="2372156"/>
            <a:ext cx="4572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6A6C20-5E21-9AA1-46B9-2186E3FFD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56" y="2581065"/>
            <a:ext cx="4284416" cy="3633467"/>
          </a:xfrm>
        </p:spPr>
        <p:txBody>
          <a:bodyPr>
            <a:normAutofit/>
          </a:bodyPr>
          <a:lstStyle/>
          <a:p>
            <a:r>
              <a:rPr lang="it-IT" sz="2000">
                <a:solidFill>
                  <a:schemeClr val="bg1"/>
                </a:solidFill>
                <a:latin typeface="Lato" panose="020F0502020204030203" pitchFamily="34" charset="0"/>
              </a:rPr>
              <a:t>V</a:t>
            </a:r>
            <a:r>
              <a:rPr lang="it-IT" sz="2000" b="0" i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iene estratta la tessera con scritto MELA, è un nome, quindi si scriverà la parola “mela” in uno dei quadrati del tabellone dove c’è scritto NOME. Si procede fino all’estrazione di tutte le tessere.</a:t>
            </a:r>
            <a:endParaRPr lang="it-IT" sz="20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F16C5A-0D41-47A9-B0A2-9C2AD7A8C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71D1FC9-471F-884F-7D9E-9209AF0BE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802" y="637762"/>
            <a:ext cx="4029214" cy="557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65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B544264-D628-5E2A-904B-9701C2F4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Esempio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Cruciverba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lessico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34EC6C3-1CB9-B6C3-0555-9AAFFB860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1014" y="643466"/>
            <a:ext cx="6153304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58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55CC0D6-7792-7948-8C2D-172EDAEE8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Esempio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lessico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caccia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all’intruso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D633475-A015-79A6-B413-742B814C38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817266"/>
            <a:ext cx="6780700" cy="522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8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C0438B9-F797-8286-429F-9BD78D78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Esempio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riflessione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linguistica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caccia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all’intruso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8ACE08BD-6B26-B064-DA60-351B886AB4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003736"/>
            <a:ext cx="6780700" cy="484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06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E4FF7D2-2DD6-95F2-0F0F-3474D3B34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90" y="1967266"/>
            <a:ext cx="282321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Esempio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: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composizione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di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frasi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Segnaposto contenuto 4">
            <a:extLst>
              <a:ext uri="{FF2B5EF4-FFF2-40B4-BE49-F238E27FC236}">
                <a16:creationId xmlns:a16="http://schemas.microsoft.com/office/drawing/2014/main" id="{2FD1BCAD-8698-D372-CCBF-457E73EC02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800931"/>
            <a:ext cx="6780700" cy="532284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8D32FE6-8FBE-FB3F-D88E-6A0B8C73F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862" y="527867"/>
            <a:ext cx="3778444" cy="27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32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6174F42-03BF-92AC-F285-F35042302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Esempio</a:t>
            </a:r>
            <a:r>
              <a:rPr lang="en-US" sz="3600" dirty="0">
                <a:solidFill>
                  <a:srgbClr val="FFFFFF"/>
                </a:solidFill>
              </a:rPr>
              <a:t>; </a:t>
            </a:r>
            <a:r>
              <a:rPr lang="en-US" sz="3600" dirty="0" err="1">
                <a:solidFill>
                  <a:srgbClr val="FFFFFF"/>
                </a:solidFill>
              </a:rPr>
              <a:t>riflessione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linguistica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C7CC4D2-FFD7-772E-482E-86DF8604B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5782" y="643466"/>
            <a:ext cx="4304372" cy="556873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B3828F3-22FD-4D20-BB31-E6662777C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404" y="191194"/>
            <a:ext cx="4420750" cy="34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28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1182</Words>
  <Application>Microsoft Office PowerPoint</Application>
  <PresentationFormat>Widescreen</PresentationFormat>
  <Paragraphs>172</Paragraphs>
  <Slides>24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6" baseType="lpstr">
      <vt:lpstr>Aptos</vt:lpstr>
      <vt:lpstr>Aptos Display</vt:lpstr>
      <vt:lpstr>Arial</vt:lpstr>
      <vt:lpstr>Calibri</vt:lpstr>
      <vt:lpstr>Cambria</vt:lpstr>
      <vt:lpstr>Comic Sans MS</vt:lpstr>
      <vt:lpstr>Courier New</vt:lpstr>
      <vt:lpstr>FreightSansPro</vt:lpstr>
      <vt:lpstr>Lato</vt:lpstr>
      <vt:lpstr>Symbol</vt:lpstr>
      <vt:lpstr>Times New Roman</vt:lpstr>
      <vt:lpstr>Tema di Office</vt:lpstr>
      <vt:lpstr> Insegnare  lingua e grammatica:  strategie e strumenti per la scuola  primaria  Laboratorio di Lingua e grammatica italiana  Scienze della formazione primaria     Università degli studi di Trieste    31 Marzo 2025   </vt:lpstr>
      <vt:lpstr>Come articolare una lezione di grammatica </vt:lpstr>
      <vt:lpstr> Grammatica e creatività L’importanza di integrare grammatica e narrazione: creare storie utilizzando una regola grammaticale.  Grammatica “giocata”: giochi linguistici come cruciverba, gare di frasi corrette, o tombola grammaticale </vt:lpstr>
      <vt:lpstr>Esempio: tombola grammaticale</vt:lpstr>
      <vt:lpstr>Esempio Cruciverba: lessico</vt:lpstr>
      <vt:lpstr>Esempio lessico: caccia all’intruso</vt:lpstr>
      <vt:lpstr>Esempio riflessione linguistica: caccia all’intruso</vt:lpstr>
      <vt:lpstr>Esempio : composizione di frasi</vt:lpstr>
      <vt:lpstr>Esempio; riflessione linguistica</vt:lpstr>
      <vt:lpstr>Continua esempio: riflessione linguistica</vt:lpstr>
      <vt:lpstr>Nuove indicazioni nazionali per il curriculum 2025 </vt:lpstr>
      <vt:lpstr>Sintesi nuovi contenuti scuola primaria-italiano</vt:lpstr>
      <vt:lpstr>Indicazioni metodologiche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verbo nella frase (metodo D. Notarbartolo)</vt:lpstr>
      <vt:lpstr>   Attività </vt:lpstr>
      <vt:lpstr>Valutazione delle Competenze Grammaticali </vt:lpstr>
      <vt:lpstr>Mettersi alla prova</vt:lpstr>
      <vt:lpstr>Bibliografia e Sitografia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AdaBarbara Pierotti</dc:creator>
  <cp:lastModifiedBy>AdaBarbara Pierotti</cp:lastModifiedBy>
  <cp:revision>5</cp:revision>
  <cp:lastPrinted>2025-03-20T18:21:32Z</cp:lastPrinted>
  <dcterms:created xsi:type="dcterms:W3CDTF">2025-01-23T17:20:58Z</dcterms:created>
  <dcterms:modified xsi:type="dcterms:W3CDTF">2025-04-02T16:34:46Z</dcterms:modified>
</cp:coreProperties>
</file>