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88" r:id="rId3"/>
    <p:sldId id="287" r:id="rId4"/>
    <p:sldId id="256" r:id="rId5"/>
    <p:sldId id="289" r:id="rId6"/>
    <p:sldId id="257" r:id="rId7"/>
    <p:sldId id="286" r:id="rId8"/>
    <p:sldId id="291" r:id="rId9"/>
    <p:sldId id="290" r:id="rId10"/>
    <p:sldId id="279" r:id="rId11"/>
    <p:sldId id="293" r:id="rId12"/>
    <p:sldId id="259" r:id="rId13"/>
    <p:sldId id="294" r:id="rId14"/>
    <p:sldId id="296" r:id="rId15"/>
    <p:sldId id="260" r:id="rId16"/>
    <p:sldId id="265" r:id="rId17"/>
    <p:sldId id="295" r:id="rId18"/>
    <p:sldId id="297" r:id="rId19"/>
    <p:sldId id="298" r:id="rId20"/>
    <p:sldId id="299" r:id="rId21"/>
    <p:sldId id="300" r:id="rId22"/>
    <p:sldId id="263" r:id="rId23"/>
    <p:sldId id="301" r:id="rId24"/>
    <p:sldId id="302" r:id="rId25"/>
    <p:sldId id="304" r:id="rId26"/>
    <p:sldId id="262" r:id="rId27"/>
    <p:sldId id="303" r:id="rId28"/>
    <p:sldId id="305" r:id="rId29"/>
    <p:sldId id="306" r:id="rId30"/>
    <p:sldId id="266" r:id="rId31"/>
    <p:sldId id="307" r:id="rId32"/>
    <p:sldId id="267" r:id="rId33"/>
    <p:sldId id="311" r:id="rId34"/>
    <p:sldId id="270" r:id="rId35"/>
    <p:sldId id="268" r:id="rId36"/>
    <p:sldId id="271" r:id="rId37"/>
    <p:sldId id="313" r:id="rId38"/>
    <p:sldId id="309" r:id="rId39"/>
    <p:sldId id="317" r:id="rId40"/>
    <p:sldId id="316" r:id="rId41"/>
    <p:sldId id="310" r:id="rId42"/>
    <p:sldId id="312" r:id="rId43"/>
    <p:sldId id="314" r:id="rId44"/>
    <p:sldId id="315" r:id="rId45"/>
    <p:sldId id="318" r:id="rId46"/>
    <p:sldId id="319" r:id="rId47"/>
    <p:sldId id="320" r:id="rId48"/>
    <p:sldId id="321" r:id="rId49"/>
    <p:sldId id="322" r:id="rId50"/>
    <p:sldId id="323" r:id="rId51"/>
    <p:sldId id="324" r:id="rId52"/>
    <p:sldId id="325" r:id="rId53"/>
    <p:sldId id="326" r:id="rId54"/>
    <p:sldId id="32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p:cViewPr varScale="1">
        <p:scale>
          <a:sx n="75" d="100"/>
          <a:sy n="75" d="100"/>
        </p:scale>
        <p:origin x="327"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riele Baj" userId="37e9716d1ac12819" providerId="LiveId" clId="{D2FAAFB2-E5BD-46D8-B9ED-74599EA8C300}"/>
    <pc:docChg chg="custSel delSld modSld">
      <pc:chgData name="Gabriele Baj" userId="37e9716d1ac12819" providerId="LiveId" clId="{D2FAAFB2-E5BD-46D8-B9ED-74599EA8C300}" dt="2024-05-06T12:20:16.480" v="9" actId="404"/>
      <pc:docMkLst>
        <pc:docMk/>
      </pc:docMkLst>
      <pc:sldChg chg="delSp mod">
        <pc:chgData name="Gabriele Baj" userId="37e9716d1ac12819" providerId="LiveId" clId="{D2FAAFB2-E5BD-46D8-B9ED-74599EA8C300}" dt="2024-05-06T12:08:16.839" v="4" actId="478"/>
        <pc:sldMkLst>
          <pc:docMk/>
          <pc:sldMk cId="2842221236" sldId="273"/>
        </pc:sldMkLst>
        <pc:spChg chg="del">
          <ac:chgData name="Gabriele Baj" userId="37e9716d1ac12819" providerId="LiveId" clId="{D2FAAFB2-E5BD-46D8-B9ED-74599EA8C300}" dt="2024-05-06T12:08:16.839" v="4" actId="478"/>
          <ac:spMkLst>
            <pc:docMk/>
            <pc:sldMk cId="2842221236" sldId="273"/>
            <ac:spMk id="5" creationId="{00000000-0000-0000-0000-000000000000}"/>
          </ac:spMkLst>
        </pc:spChg>
      </pc:sldChg>
      <pc:sldChg chg="del">
        <pc:chgData name="Gabriele Baj" userId="37e9716d1ac12819" providerId="LiveId" clId="{D2FAAFB2-E5BD-46D8-B9ED-74599EA8C300}" dt="2024-05-06T12:05:56.423" v="0" actId="47"/>
        <pc:sldMkLst>
          <pc:docMk/>
          <pc:sldMk cId="2243631833" sldId="274"/>
        </pc:sldMkLst>
      </pc:sldChg>
      <pc:sldChg chg="del">
        <pc:chgData name="Gabriele Baj" userId="37e9716d1ac12819" providerId="LiveId" clId="{D2FAAFB2-E5BD-46D8-B9ED-74599EA8C300}" dt="2024-05-06T12:05:59.882" v="1" actId="47"/>
        <pc:sldMkLst>
          <pc:docMk/>
          <pc:sldMk cId="1291694671" sldId="275"/>
        </pc:sldMkLst>
      </pc:sldChg>
      <pc:sldChg chg="del">
        <pc:chgData name="Gabriele Baj" userId="37e9716d1ac12819" providerId="LiveId" clId="{D2FAAFB2-E5BD-46D8-B9ED-74599EA8C300}" dt="2024-05-06T12:06:01.097" v="2" actId="47"/>
        <pc:sldMkLst>
          <pc:docMk/>
          <pc:sldMk cId="2441612074" sldId="277"/>
        </pc:sldMkLst>
      </pc:sldChg>
      <pc:sldChg chg="del">
        <pc:chgData name="Gabriele Baj" userId="37e9716d1ac12819" providerId="LiveId" clId="{D2FAAFB2-E5BD-46D8-B9ED-74599EA8C300}" dt="2024-05-06T12:06:02.241" v="3" actId="47"/>
        <pc:sldMkLst>
          <pc:docMk/>
          <pc:sldMk cId="398396856" sldId="285"/>
        </pc:sldMkLst>
      </pc:sldChg>
      <pc:sldChg chg="modSp mod">
        <pc:chgData name="Gabriele Baj" userId="37e9716d1ac12819" providerId="LiveId" clId="{D2FAAFB2-E5BD-46D8-B9ED-74599EA8C300}" dt="2024-05-06T12:20:16.480" v="9" actId="404"/>
        <pc:sldMkLst>
          <pc:docMk/>
          <pc:sldMk cId="420053637" sldId="288"/>
        </pc:sldMkLst>
        <pc:spChg chg="mod">
          <ac:chgData name="Gabriele Baj" userId="37e9716d1ac12819" providerId="LiveId" clId="{D2FAAFB2-E5BD-46D8-B9ED-74599EA8C300}" dt="2024-05-06T12:20:16.480" v="9" actId="404"/>
          <ac:spMkLst>
            <pc:docMk/>
            <pc:sldMk cId="420053637" sldId="288"/>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781461D-B567-4A62-9AA5-023429173A60}"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229EF-E2A8-4FBE-A32D-035370278B3A}" type="slidenum">
              <a:rPr lang="en-US" smtClean="0"/>
              <a:t>‹#›</a:t>
            </a:fld>
            <a:endParaRPr lang="en-US"/>
          </a:p>
        </p:txBody>
      </p:sp>
    </p:spTree>
    <p:extLst>
      <p:ext uri="{BB962C8B-B14F-4D97-AF65-F5344CB8AC3E}">
        <p14:creationId xmlns:p14="http://schemas.microsoft.com/office/powerpoint/2010/main" val="2699130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81461D-B567-4A62-9AA5-023429173A60}"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229EF-E2A8-4FBE-A32D-035370278B3A}" type="slidenum">
              <a:rPr lang="en-US" smtClean="0"/>
              <a:t>‹#›</a:t>
            </a:fld>
            <a:endParaRPr lang="en-US"/>
          </a:p>
        </p:txBody>
      </p:sp>
    </p:spTree>
    <p:extLst>
      <p:ext uri="{BB962C8B-B14F-4D97-AF65-F5344CB8AC3E}">
        <p14:creationId xmlns:p14="http://schemas.microsoft.com/office/powerpoint/2010/main" val="240387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81461D-B567-4A62-9AA5-023429173A60}"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229EF-E2A8-4FBE-A32D-035370278B3A}" type="slidenum">
              <a:rPr lang="en-US" smtClean="0"/>
              <a:t>‹#›</a:t>
            </a:fld>
            <a:endParaRPr lang="en-US"/>
          </a:p>
        </p:txBody>
      </p:sp>
    </p:spTree>
    <p:extLst>
      <p:ext uri="{BB962C8B-B14F-4D97-AF65-F5344CB8AC3E}">
        <p14:creationId xmlns:p14="http://schemas.microsoft.com/office/powerpoint/2010/main" val="2586638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81461D-B567-4A62-9AA5-023429173A60}"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229EF-E2A8-4FBE-A32D-035370278B3A}" type="slidenum">
              <a:rPr lang="en-US" smtClean="0"/>
              <a:t>‹#›</a:t>
            </a:fld>
            <a:endParaRPr lang="en-US"/>
          </a:p>
        </p:txBody>
      </p:sp>
    </p:spTree>
    <p:extLst>
      <p:ext uri="{BB962C8B-B14F-4D97-AF65-F5344CB8AC3E}">
        <p14:creationId xmlns:p14="http://schemas.microsoft.com/office/powerpoint/2010/main" val="2525132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81461D-B567-4A62-9AA5-023429173A60}"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229EF-E2A8-4FBE-A32D-035370278B3A}" type="slidenum">
              <a:rPr lang="en-US" smtClean="0"/>
              <a:t>‹#›</a:t>
            </a:fld>
            <a:endParaRPr lang="en-US"/>
          </a:p>
        </p:txBody>
      </p:sp>
    </p:spTree>
    <p:extLst>
      <p:ext uri="{BB962C8B-B14F-4D97-AF65-F5344CB8AC3E}">
        <p14:creationId xmlns:p14="http://schemas.microsoft.com/office/powerpoint/2010/main" val="194626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81461D-B567-4A62-9AA5-023429173A60}"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229EF-E2A8-4FBE-A32D-035370278B3A}" type="slidenum">
              <a:rPr lang="en-US" smtClean="0"/>
              <a:t>‹#›</a:t>
            </a:fld>
            <a:endParaRPr lang="en-US"/>
          </a:p>
        </p:txBody>
      </p:sp>
    </p:spTree>
    <p:extLst>
      <p:ext uri="{BB962C8B-B14F-4D97-AF65-F5344CB8AC3E}">
        <p14:creationId xmlns:p14="http://schemas.microsoft.com/office/powerpoint/2010/main" val="3007818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81461D-B567-4A62-9AA5-023429173A60}" type="datetimeFigureOut">
              <a:rPr lang="en-US" smtClean="0"/>
              <a:t>5/6/2024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D229EF-E2A8-4FBE-A32D-035370278B3A}" type="slidenum">
              <a:rPr lang="en-US" smtClean="0"/>
              <a:t>‹#›</a:t>
            </a:fld>
            <a:endParaRPr lang="en-US"/>
          </a:p>
        </p:txBody>
      </p:sp>
    </p:spTree>
    <p:extLst>
      <p:ext uri="{BB962C8B-B14F-4D97-AF65-F5344CB8AC3E}">
        <p14:creationId xmlns:p14="http://schemas.microsoft.com/office/powerpoint/2010/main" val="365670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81461D-B567-4A62-9AA5-023429173A60}" type="datetimeFigureOut">
              <a:rPr lang="en-US" smtClean="0"/>
              <a:t>5/6/2024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D229EF-E2A8-4FBE-A32D-035370278B3A}" type="slidenum">
              <a:rPr lang="en-US" smtClean="0"/>
              <a:t>‹#›</a:t>
            </a:fld>
            <a:endParaRPr lang="en-US"/>
          </a:p>
        </p:txBody>
      </p:sp>
    </p:spTree>
    <p:extLst>
      <p:ext uri="{BB962C8B-B14F-4D97-AF65-F5344CB8AC3E}">
        <p14:creationId xmlns:p14="http://schemas.microsoft.com/office/powerpoint/2010/main" val="2082180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81461D-B567-4A62-9AA5-023429173A60}" type="datetimeFigureOut">
              <a:rPr lang="en-US" smtClean="0"/>
              <a:t>5/6/2024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D229EF-E2A8-4FBE-A32D-035370278B3A}" type="slidenum">
              <a:rPr lang="en-US" smtClean="0"/>
              <a:t>‹#›</a:t>
            </a:fld>
            <a:endParaRPr lang="en-US"/>
          </a:p>
        </p:txBody>
      </p:sp>
    </p:spTree>
    <p:extLst>
      <p:ext uri="{BB962C8B-B14F-4D97-AF65-F5344CB8AC3E}">
        <p14:creationId xmlns:p14="http://schemas.microsoft.com/office/powerpoint/2010/main" val="3818458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81461D-B567-4A62-9AA5-023429173A60}"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229EF-E2A8-4FBE-A32D-035370278B3A}" type="slidenum">
              <a:rPr lang="en-US" smtClean="0"/>
              <a:t>‹#›</a:t>
            </a:fld>
            <a:endParaRPr lang="en-US"/>
          </a:p>
        </p:txBody>
      </p:sp>
    </p:spTree>
    <p:extLst>
      <p:ext uri="{BB962C8B-B14F-4D97-AF65-F5344CB8AC3E}">
        <p14:creationId xmlns:p14="http://schemas.microsoft.com/office/powerpoint/2010/main" val="2449210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81461D-B567-4A62-9AA5-023429173A60}"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229EF-E2A8-4FBE-A32D-035370278B3A}" type="slidenum">
              <a:rPr lang="en-US" smtClean="0"/>
              <a:t>‹#›</a:t>
            </a:fld>
            <a:endParaRPr lang="en-US"/>
          </a:p>
        </p:txBody>
      </p:sp>
    </p:spTree>
    <p:extLst>
      <p:ext uri="{BB962C8B-B14F-4D97-AF65-F5344CB8AC3E}">
        <p14:creationId xmlns:p14="http://schemas.microsoft.com/office/powerpoint/2010/main" val="3426851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81461D-B567-4A62-9AA5-023429173A60}" type="datetimeFigureOut">
              <a:rPr lang="en-US" smtClean="0"/>
              <a:t>5/6/2024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D229EF-E2A8-4FBE-A32D-035370278B3A}" type="slidenum">
              <a:rPr lang="en-US" smtClean="0"/>
              <a:t>‹#›</a:t>
            </a:fld>
            <a:endParaRPr lang="en-US"/>
          </a:p>
        </p:txBody>
      </p:sp>
    </p:spTree>
    <p:extLst>
      <p:ext uri="{BB962C8B-B14F-4D97-AF65-F5344CB8AC3E}">
        <p14:creationId xmlns:p14="http://schemas.microsoft.com/office/powerpoint/2010/main" val="2942038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Anatomia</a:t>
            </a:r>
            <a:r>
              <a:rPr lang="en-US" dirty="0"/>
              <a:t> </a:t>
            </a:r>
            <a:r>
              <a:rPr lang="en-US" dirty="0" err="1"/>
              <a:t>Comparata</a:t>
            </a:r>
            <a:endParaRPr lang="en-US" dirty="0"/>
          </a:p>
        </p:txBody>
      </p:sp>
      <p:sp>
        <p:nvSpPr>
          <p:cNvPr id="3" name="Subtitle 2"/>
          <p:cNvSpPr>
            <a:spLocks noGrp="1"/>
          </p:cNvSpPr>
          <p:nvPr>
            <p:ph type="subTitle" idx="1"/>
          </p:nvPr>
        </p:nvSpPr>
        <p:spPr>
          <a:xfrm>
            <a:off x="9470265" y="5649779"/>
            <a:ext cx="2056327" cy="905568"/>
          </a:xfrm>
        </p:spPr>
        <p:txBody>
          <a:bodyPr/>
          <a:lstStyle/>
          <a:p>
            <a:r>
              <a:rPr lang="en-US" dirty="0"/>
              <a:t>Gabriele Baj</a:t>
            </a:r>
          </a:p>
          <a:p>
            <a:r>
              <a:rPr lang="en-US" dirty="0"/>
              <a:t>gbaj@units.it</a:t>
            </a:r>
          </a:p>
        </p:txBody>
      </p:sp>
      <p:sp>
        <p:nvSpPr>
          <p:cNvPr id="6" name="Casella di testo 2"/>
          <p:cNvSpPr txBox="1">
            <a:spLocks noChangeArrowheads="1"/>
          </p:cNvSpPr>
          <p:nvPr/>
        </p:nvSpPr>
        <p:spPr bwMode="auto">
          <a:xfrm>
            <a:off x="10209337" y="156756"/>
            <a:ext cx="2400929" cy="625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spcBef>
                <a:spcPct val="0"/>
              </a:spcBef>
              <a:spcAft>
                <a:spcPts val="800"/>
              </a:spcAft>
              <a:buClrTx/>
              <a:buSzTx/>
              <a:buFontTx/>
              <a:buNone/>
              <a:tabLst/>
            </a:pPr>
            <a:r>
              <a:rPr kumimoji="0" lang="en-US" altLang="en-US" sz="1400" b="0" i="0" u="none" strike="noStrike" cap="none" normalizeH="0" baseline="0" dirty="0" err="1">
                <a:ln>
                  <a:noFill/>
                </a:ln>
                <a:solidFill>
                  <a:srgbClr val="29395B"/>
                </a:solidFill>
                <a:effectLst/>
                <a:latin typeface="Arial" panose="020B0604020202020204" pitchFamily="34" charset="0"/>
              </a:rPr>
              <a:t>Dipartimento</a:t>
            </a:r>
            <a:r>
              <a:rPr kumimoji="0" lang="en-US" altLang="en-US" sz="1400" b="0" i="0" u="none" strike="noStrike" cap="none" normalizeH="0" baseline="0" dirty="0">
                <a:ln>
                  <a:noFill/>
                </a:ln>
                <a:solidFill>
                  <a:srgbClr val="29395B"/>
                </a:solidFill>
                <a:effectLst/>
                <a:latin typeface="Arial" panose="020B0604020202020204" pitchFamily="34" charset="0"/>
              </a:rPr>
              <a:t> di</a:t>
            </a:r>
          </a:p>
          <a:p>
            <a:pPr marL="0" marR="0" lvl="0" indent="0" algn="l" defTabSz="914400" rtl="0" eaLnBrk="0" fontAlgn="base" latinLnBrk="0" hangingPunct="0">
              <a:spcBef>
                <a:spcPct val="0"/>
              </a:spcBef>
              <a:spcAft>
                <a:spcPts val="800"/>
              </a:spcAft>
              <a:buClrTx/>
              <a:buSzTx/>
              <a:buFontTx/>
              <a:buNone/>
              <a:tabLst/>
            </a:pPr>
            <a:r>
              <a:rPr kumimoji="0" lang="en-US" altLang="en-US" sz="1400" b="1" i="0" u="none" strike="noStrike" cap="none" normalizeH="0" baseline="0" dirty="0" err="1">
                <a:ln>
                  <a:noFill/>
                </a:ln>
                <a:solidFill>
                  <a:srgbClr val="29395B"/>
                </a:solidFill>
                <a:effectLst/>
                <a:latin typeface="Arial" panose="020B0604020202020204" pitchFamily="34" charset="0"/>
              </a:rPr>
              <a:t>Scienze</a:t>
            </a:r>
            <a:r>
              <a:rPr kumimoji="0" lang="en-US" altLang="en-US" sz="1400" b="1" i="0" u="none" strike="noStrike" cap="none" normalizeH="0" baseline="0" dirty="0">
                <a:ln>
                  <a:noFill/>
                </a:ln>
                <a:solidFill>
                  <a:srgbClr val="29395B"/>
                </a:solidFill>
                <a:effectLst/>
                <a:latin typeface="Arial" panose="020B0604020202020204" pitchFamily="34" charset="0"/>
              </a:rPr>
              <a:t> </a:t>
            </a:r>
            <a:r>
              <a:rPr kumimoji="0" lang="en-US" altLang="en-US" sz="1400" b="1" i="0" u="none" strike="noStrike" cap="none" normalizeH="0" baseline="0" dirty="0" err="1">
                <a:ln>
                  <a:noFill/>
                </a:ln>
                <a:solidFill>
                  <a:srgbClr val="29395B"/>
                </a:solidFill>
                <a:effectLst/>
                <a:latin typeface="Arial" panose="020B0604020202020204" pitchFamily="34" charset="0"/>
              </a:rPr>
              <a:t>della</a:t>
            </a:r>
            <a:r>
              <a:rPr kumimoji="0" lang="en-US" altLang="en-US" sz="1400" b="1" i="0" u="none" strike="noStrike" cap="none" normalizeH="0" baseline="0" dirty="0">
                <a:ln>
                  <a:noFill/>
                </a:ln>
                <a:solidFill>
                  <a:srgbClr val="29395B"/>
                </a:solidFill>
                <a:effectLst/>
                <a:latin typeface="Arial" panose="020B0604020202020204" pitchFamily="34" charset="0"/>
              </a:rPr>
              <a:t> Vita</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26588" y="210350"/>
            <a:ext cx="942749" cy="772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logo_units_3righ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768" y="156756"/>
            <a:ext cx="2403586" cy="80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611103" y="724154"/>
            <a:ext cx="4545475" cy="400110"/>
          </a:xfrm>
          <a:prstGeom prst="rect">
            <a:avLst/>
          </a:prstGeom>
        </p:spPr>
        <p:txBody>
          <a:bodyPr wrap="none">
            <a:spAutoFit/>
          </a:bodyPr>
          <a:lstStyle/>
          <a:p>
            <a:r>
              <a:rPr lang="it-IT" sz="2000" dirty="0"/>
              <a:t>Laurea in Scienze e Tecnologie Biologiche</a:t>
            </a:r>
            <a:endParaRPr lang="it-IT" sz="2000" dirty="0">
              <a:effectLst/>
            </a:endParaRPr>
          </a:p>
        </p:txBody>
      </p:sp>
    </p:spTree>
    <p:extLst>
      <p:ext uri="{BB962C8B-B14F-4D97-AF65-F5344CB8AC3E}">
        <p14:creationId xmlns:p14="http://schemas.microsoft.com/office/powerpoint/2010/main" val="2842221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0347" y="976101"/>
            <a:ext cx="9631250" cy="923330"/>
          </a:xfrm>
          <a:prstGeom prst="rect">
            <a:avLst/>
          </a:prstGeom>
        </p:spPr>
        <p:txBody>
          <a:bodyPr wrap="square">
            <a:spAutoFit/>
          </a:bodyPr>
          <a:lstStyle/>
          <a:p>
            <a:r>
              <a:rPr lang="it-IT" dirty="0"/>
              <a:t>Le cellule della notocorda sono vescicolose, perché ripiene di liquido, e atte a esercitare una funzione di sostegno. La parete della notocorda è formata da una guaina connettivale. a, Sezione longitudinale in visione dorsale. b, Sezione trasversa.</a:t>
            </a:r>
          </a:p>
        </p:txBody>
      </p:sp>
      <p:sp>
        <p:nvSpPr>
          <p:cNvPr id="4" name="Rectangle 2"/>
          <p:cNvSpPr>
            <a:spLocks noChangeArrowheads="1"/>
          </p:cNvSpPr>
          <p:nvPr/>
        </p:nvSpPr>
        <p:spPr bwMode="auto">
          <a:xfrm>
            <a:off x="81200" y="-42319"/>
            <a:ext cx="492474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0" i="0" u="none" strike="noStrike" cap="none" normalizeH="0" baseline="0" dirty="0" err="1">
                <a:ln>
                  <a:noFill/>
                </a:ln>
                <a:solidFill>
                  <a:schemeClr val="tx1"/>
                </a:solidFill>
                <a:effectLst/>
                <a:latin typeface="Arial" panose="020B0604020202020204" pitchFamily="34" charset="0"/>
              </a:rPr>
              <a:t>Tessuto</a:t>
            </a:r>
            <a:r>
              <a:rPr kumimoji="0" lang="en-US" altLang="en-US" sz="4400" b="0" i="0" u="none" strike="noStrike" cap="none" normalizeH="0" baseline="0" dirty="0">
                <a:ln>
                  <a:noFill/>
                </a:ln>
                <a:solidFill>
                  <a:schemeClr val="tx1"/>
                </a:solidFill>
                <a:effectLst/>
                <a:latin typeface="Arial" panose="020B0604020202020204" pitchFamily="34" charset="0"/>
              </a:rPr>
              <a:t> </a:t>
            </a:r>
            <a:r>
              <a:rPr kumimoji="0" lang="en-US" altLang="en-US" sz="4400" b="0" i="0" u="none" strike="noStrike" cap="none" normalizeH="0" baseline="0" dirty="0" err="1">
                <a:ln>
                  <a:noFill/>
                </a:ln>
                <a:solidFill>
                  <a:schemeClr val="tx1"/>
                </a:solidFill>
                <a:effectLst/>
                <a:latin typeface="Arial" panose="020B0604020202020204" pitchFamily="34" charset="0"/>
              </a:rPr>
              <a:t>cordoide</a:t>
            </a:r>
            <a:r>
              <a:rPr kumimoji="0" lang="en-US" altLang="en-US" sz="4400" b="0" i="0" u="none" strike="noStrike" cap="none" normalizeH="0" baseline="0" dirty="0">
                <a:ln>
                  <a:noFill/>
                </a:ln>
                <a:solidFill>
                  <a:schemeClr val="tx1"/>
                </a:solidFill>
                <a:effectLst/>
                <a:latin typeface="Arial" panose="020B0604020202020204" pitchFamily="34" charset="0"/>
              </a:rPr>
              <a:t>   </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chemeClr val="tx1"/>
                </a:solidFill>
                <a:effectLst/>
                <a:latin typeface="Arial" panose="020B0604020202020204" pitchFamily="34" charset="0"/>
              </a:rPr>
              <a:t>Notocorda</a:t>
            </a:r>
            <a:r>
              <a:rPr kumimoji="0" lang="en-US" altLang="en-US" sz="1200" b="0" i="0" u="none" strike="noStrike" cap="none" normalizeH="0" baseline="0" dirty="0">
                <a:ln>
                  <a:noFill/>
                </a:ln>
                <a:solidFill>
                  <a:schemeClr val="tx1"/>
                </a:solidFill>
                <a:effectLst/>
                <a:latin typeface="Arial" panose="020B0604020202020204" pitchFamily="34" charset="0"/>
              </a:rPr>
              <a:t> di larva di rana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397" y="1899431"/>
            <a:ext cx="9314200" cy="4836219"/>
          </a:xfrm>
          <a:prstGeom prst="rect">
            <a:avLst/>
          </a:prstGeom>
        </p:spPr>
      </p:pic>
    </p:spTree>
    <p:extLst>
      <p:ext uri="{BB962C8B-B14F-4D97-AF65-F5344CB8AC3E}">
        <p14:creationId xmlns:p14="http://schemas.microsoft.com/office/powerpoint/2010/main" val="2601393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84637"/>
            <a:ext cx="5646097"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0" i="0" u="none" strike="noStrike" cap="none" normalizeH="0" baseline="0" dirty="0" err="1">
                <a:ln>
                  <a:noFill/>
                </a:ln>
                <a:solidFill>
                  <a:schemeClr val="tx1"/>
                </a:solidFill>
                <a:effectLst/>
                <a:latin typeface="Arial" panose="020B0604020202020204" pitchFamily="34" charset="0"/>
              </a:rPr>
              <a:t>Tessuto</a:t>
            </a:r>
            <a:r>
              <a:rPr kumimoji="0" lang="en-US" altLang="en-US" sz="4400" b="0" i="0" u="none" strike="noStrike" cap="none" normalizeH="0" baseline="0" dirty="0">
                <a:ln>
                  <a:noFill/>
                </a:ln>
                <a:solidFill>
                  <a:schemeClr val="tx1"/>
                </a:solidFill>
                <a:effectLst/>
                <a:latin typeface="Arial" panose="020B0604020202020204" pitchFamily="34" charset="0"/>
              </a:rPr>
              <a:t> </a:t>
            </a:r>
            <a:r>
              <a:rPr kumimoji="0" lang="en-US" altLang="en-US" sz="4400" b="0" i="0" u="none" strike="noStrike" cap="none" normalizeH="0" baseline="0" dirty="0" err="1">
                <a:ln>
                  <a:noFill/>
                </a:ln>
                <a:solidFill>
                  <a:schemeClr val="tx1"/>
                </a:solidFill>
                <a:effectLst/>
                <a:latin typeface="Arial" panose="020B0604020202020204" pitchFamily="34" charset="0"/>
              </a:rPr>
              <a:t>cartilagineo</a:t>
            </a:r>
            <a:r>
              <a:rPr kumimoji="0" lang="en-US" altLang="en-US" sz="4400" b="0" i="0" u="none" strike="noStrike" cap="none" normalizeH="0" baseline="0" dirty="0">
                <a:ln>
                  <a:noFill/>
                </a:ln>
                <a:solidFill>
                  <a:schemeClr val="tx1"/>
                </a:solidFill>
                <a:effectLst/>
                <a:latin typeface="Arial" panose="020B0604020202020204" pitchFamily="34" charset="0"/>
              </a:rPr>
              <a:t>   </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Tipi di </a:t>
            </a:r>
            <a:r>
              <a:rPr kumimoji="0" lang="en-US" altLang="en-US" sz="1200" b="0" i="0" u="none" strike="noStrike" cap="none" normalizeH="0" baseline="0" dirty="0" err="1">
                <a:ln>
                  <a:noFill/>
                </a:ln>
                <a:solidFill>
                  <a:schemeClr val="tx1"/>
                </a:solidFill>
                <a:effectLst/>
                <a:latin typeface="Arial" panose="020B0604020202020204" pitchFamily="34" charset="0"/>
              </a:rPr>
              <a:t>cartilagine</a:t>
            </a:r>
            <a:r>
              <a:rPr kumimoji="0" lang="en-US" altLang="en-US" sz="12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 </a:t>
            </a:r>
            <a:endParaRPr kumimoji="0" lang="en-US" altLang="en-US" sz="4400" b="0" i="0" u="none" strike="noStrike" cap="none" normalizeH="0" baseline="0" dirty="0">
              <a:ln>
                <a:noFill/>
              </a:ln>
              <a:solidFill>
                <a:schemeClr val="tx1"/>
              </a:solidFill>
              <a:effectLst/>
              <a:latin typeface="Arial" panose="020B0604020202020204" pitchFamily="34" charset="0"/>
            </a:endParaRPr>
          </a:p>
        </p:txBody>
      </p:sp>
      <p:sp>
        <p:nvSpPr>
          <p:cNvPr id="3" name="TextBox 2"/>
          <p:cNvSpPr txBox="1"/>
          <p:nvPr/>
        </p:nvSpPr>
        <p:spPr>
          <a:xfrm>
            <a:off x="882687" y="1054136"/>
            <a:ext cx="9288279" cy="5262979"/>
          </a:xfrm>
          <a:prstGeom prst="rect">
            <a:avLst/>
          </a:prstGeom>
          <a:noFill/>
        </p:spPr>
        <p:txBody>
          <a:bodyPr wrap="square" rtlCol="0">
            <a:spAutoFit/>
          </a:bodyPr>
          <a:lstStyle/>
          <a:p>
            <a:r>
              <a:rPr lang="it-IT" sz="2400" dirty="0"/>
              <a:t>La cartilagine è un tessuto connettivo di sostegno </a:t>
            </a:r>
          </a:p>
          <a:p>
            <a:endParaRPr lang="it-IT" sz="2400" dirty="0"/>
          </a:p>
          <a:p>
            <a:r>
              <a:rPr lang="it-IT" sz="2400" dirty="0"/>
              <a:t>Composta da </a:t>
            </a:r>
          </a:p>
          <a:p>
            <a:r>
              <a:rPr lang="it-IT" sz="2400" dirty="0"/>
              <a:t>		condrociti,  producono matrice cartilaginea </a:t>
            </a:r>
          </a:p>
          <a:p>
            <a:endParaRPr lang="it-IT" sz="2400" dirty="0"/>
          </a:p>
          <a:p>
            <a:r>
              <a:rPr lang="it-IT" sz="2400" dirty="0"/>
              <a:t>		condroclasti, degradano la cartilagine. </a:t>
            </a:r>
          </a:p>
          <a:p>
            <a:endParaRPr lang="it-IT" sz="2400" dirty="0"/>
          </a:p>
          <a:p>
            <a:r>
              <a:rPr lang="it-IT" sz="2400" dirty="0"/>
              <a:t>La matrice cartilaginea è composta da fibre collagene, </a:t>
            </a:r>
          </a:p>
          <a:p>
            <a:endParaRPr lang="it-IT" sz="2400" dirty="0"/>
          </a:p>
          <a:p>
            <a:r>
              <a:rPr lang="it-IT" sz="2400" dirty="0"/>
              <a:t>NB: i condrociti mantengono la loro capacità di dividersi per mitosi e ogni cellula figlia è in grado di produrre nuova matrice. </a:t>
            </a:r>
          </a:p>
          <a:p>
            <a:endParaRPr lang="it-IT" sz="2400" dirty="0"/>
          </a:p>
          <a:p>
            <a:r>
              <a:rPr lang="it-IT" sz="2400" dirty="0"/>
              <a:t>Cartilagine è unica tra i tessuti scheletrici, in quanto è in grado di accrescersi dall’interno</a:t>
            </a:r>
            <a:endParaRPr lang="en-US" sz="2400" dirty="0"/>
          </a:p>
        </p:txBody>
      </p:sp>
    </p:spTree>
    <p:extLst>
      <p:ext uri="{BB962C8B-B14F-4D97-AF65-F5344CB8AC3E}">
        <p14:creationId xmlns:p14="http://schemas.microsoft.com/office/powerpoint/2010/main" val="2538788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0" y="-84637"/>
            <a:ext cx="5646097"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0" i="0" u="none" strike="noStrike" cap="none" normalizeH="0" baseline="0" dirty="0" err="1">
                <a:ln>
                  <a:noFill/>
                </a:ln>
                <a:solidFill>
                  <a:schemeClr val="tx1"/>
                </a:solidFill>
                <a:effectLst/>
                <a:latin typeface="Arial" panose="020B0604020202020204" pitchFamily="34" charset="0"/>
              </a:rPr>
              <a:t>Tessuto</a:t>
            </a:r>
            <a:r>
              <a:rPr kumimoji="0" lang="en-US" altLang="en-US" sz="4400" b="0" i="0" u="none" strike="noStrike" cap="none" normalizeH="0" baseline="0" dirty="0">
                <a:ln>
                  <a:noFill/>
                </a:ln>
                <a:solidFill>
                  <a:schemeClr val="tx1"/>
                </a:solidFill>
                <a:effectLst/>
                <a:latin typeface="Arial" panose="020B0604020202020204" pitchFamily="34" charset="0"/>
              </a:rPr>
              <a:t> </a:t>
            </a:r>
            <a:r>
              <a:rPr kumimoji="0" lang="en-US" altLang="en-US" sz="4400" b="0" i="0" u="none" strike="noStrike" cap="none" normalizeH="0" baseline="0" dirty="0" err="1">
                <a:ln>
                  <a:noFill/>
                </a:ln>
                <a:solidFill>
                  <a:schemeClr val="tx1"/>
                </a:solidFill>
                <a:effectLst/>
                <a:latin typeface="Arial" panose="020B0604020202020204" pitchFamily="34" charset="0"/>
              </a:rPr>
              <a:t>cartilagineo</a:t>
            </a:r>
            <a:r>
              <a:rPr kumimoji="0" lang="en-US" altLang="en-US" sz="4400" b="0" i="0" u="none" strike="noStrike" cap="none" normalizeH="0" baseline="0" dirty="0">
                <a:ln>
                  <a:noFill/>
                </a:ln>
                <a:solidFill>
                  <a:schemeClr val="tx1"/>
                </a:solidFill>
                <a:effectLst/>
                <a:latin typeface="Arial" panose="020B0604020202020204" pitchFamily="34" charset="0"/>
              </a:rPr>
              <a:t>   </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Tipi di </a:t>
            </a:r>
            <a:r>
              <a:rPr kumimoji="0" lang="en-US" altLang="en-US" sz="1200" b="0" i="0" u="none" strike="noStrike" cap="none" normalizeH="0" baseline="0" dirty="0" err="1">
                <a:ln>
                  <a:noFill/>
                </a:ln>
                <a:solidFill>
                  <a:schemeClr val="tx1"/>
                </a:solidFill>
                <a:effectLst/>
                <a:latin typeface="Arial" panose="020B0604020202020204" pitchFamily="34" charset="0"/>
              </a:rPr>
              <a:t>cartilagine</a:t>
            </a:r>
            <a:r>
              <a:rPr kumimoji="0" lang="en-US" altLang="en-US" sz="12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 </a:t>
            </a:r>
            <a:endParaRPr kumimoji="0" lang="en-US" altLang="en-US" sz="4400" b="0" i="0" u="none" strike="noStrike" cap="none" normalizeH="0" baseline="0" dirty="0">
              <a:ln>
                <a:noFill/>
              </a:ln>
              <a:solidFill>
                <a:schemeClr val="tx1"/>
              </a:solidFill>
              <a:effectLst/>
              <a:latin typeface="Arial" panose="020B060402020202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4042622790"/>
              </p:ext>
            </p:extLst>
          </p:nvPr>
        </p:nvGraphicFramePr>
        <p:xfrm>
          <a:off x="838200" y="3132614"/>
          <a:ext cx="10515600" cy="365760"/>
        </p:xfrm>
        <a:graphic>
          <a:graphicData uri="http://schemas.openxmlformats.org/drawingml/2006/table">
            <a:tbl>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0">
                <a:tc>
                  <a:txBody>
                    <a:bodyPr/>
                    <a:lstStyle/>
                    <a:p>
                      <a:endParaRPr lang="en-US" dirty="0"/>
                    </a:p>
                  </a:txBody>
                  <a:tcPr anchor="ctr">
                    <a:lnL>
                      <a:noFill/>
                    </a:lnL>
                    <a:lnR>
                      <a:noFill/>
                    </a:lnR>
                    <a:lnT>
                      <a:noFill/>
                    </a:lnT>
                    <a:lnB>
                      <a:noFill/>
                    </a:lnB>
                  </a:tcPr>
                </a:tc>
                <a:tc>
                  <a:txBody>
                    <a:bodyPr/>
                    <a:lstStyle/>
                    <a:p>
                      <a:endParaRPr lang="it-IT" dirty="0"/>
                    </a:p>
                  </a:txBody>
                  <a:tcPr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5" name="AutoShape 5" descr="https://fad.ediacademy.eu/pluginfisio.php/415/18/anatomiacomparata/005020002/1.jpg"/>
          <p:cNvSpPr>
            <a:spLocks noChangeAspect="1" noChangeArrowheads="1"/>
          </p:cNvSpPr>
          <p:nvPr/>
        </p:nvSpPr>
        <p:spPr bwMode="auto">
          <a:xfrm>
            <a:off x="838200" y="3132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p:nvPr/>
        </p:nvSpPr>
        <p:spPr>
          <a:xfrm>
            <a:off x="523741" y="3315494"/>
            <a:ext cx="3597499" cy="2585323"/>
          </a:xfrm>
          <a:prstGeom prst="rect">
            <a:avLst/>
          </a:prstGeom>
        </p:spPr>
        <p:txBody>
          <a:bodyPr wrap="square">
            <a:spAutoFit/>
          </a:bodyPr>
          <a:lstStyle/>
          <a:p>
            <a:r>
              <a:rPr lang="it-IT" dirty="0"/>
              <a:t>a, Struttura della cartilagine ialina. b, Cartilagine ialina della trachea (ematossilina-eosina). c, Cartilagine elastica dell’orecchio esterno di mammifero (ematossilina di Verhoeff per l’elastina). d, Cartilagine fibrosa di sinfisi pubica di mammifero. FE, fibre elastiche; P, pericondrio.</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3566" y="538487"/>
            <a:ext cx="6586910" cy="5919774"/>
          </a:xfrm>
          <a:prstGeom prst="rect">
            <a:avLst/>
          </a:prstGeom>
        </p:spPr>
      </p:pic>
      <p:sp>
        <p:nvSpPr>
          <p:cNvPr id="2" name="Rectangle 1"/>
          <p:cNvSpPr/>
          <p:nvPr/>
        </p:nvSpPr>
        <p:spPr>
          <a:xfrm>
            <a:off x="330558" y="1251664"/>
            <a:ext cx="4334718" cy="1477328"/>
          </a:xfrm>
          <a:prstGeom prst="rect">
            <a:avLst/>
          </a:prstGeom>
        </p:spPr>
        <p:txBody>
          <a:bodyPr wrap="square">
            <a:spAutoFit/>
          </a:bodyPr>
          <a:lstStyle/>
          <a:p>
            <a:r>
              <a:rPr lang="it-IT" dirty="0">
                <a:latin typeface="Arial" panose="020B0604020202020204" pitchFamily="34" charset="0"/>
                <a:cs typeface="Arial" panose="020B0604020202020204" pitchFamily="34" charset="0"/>
              </a:rPr>
              <a:t>Tipi di cartilagine</a:t>
            </a:r>
          </a:p>
          <a:p>
            <a:r>
              <a:rPr lang="it-IT" dirty="0">
                <a:latin typeface="Arial" panose="020B0604020202020204" pitchFamily="34" charset="0"/>
                <a:cs typeface="Arial" panose="020B0604020202020204" pitchFamily="34" charset="0"/>
              </a:rPr>
              <a:t>	– Ialina (più comune)</a:t>
            </a:r>
          </a:p>
          <a:p>
            <a:r>
              <a:rPr lang="it-IT" dirty="0">
                <a:latin typeface="Arial" panose="020B0604020202020204" pitchFamily="34" charset="0"/>
                <a:cs typeface="Arial" panose="020B0604020202020204" pitchFamily="34" charset="0"/>
              </a:rPr>
              <a:t>	– Elastica (</a:t>
            </a:r>
            <a:r>
              <a:rPr lang="en-US" dirty="0" err="1">
                <a:latin typeface="Arial" panose="020B0604020202020204" pitchFamily="34" charset="0"/>
                <a:cs typeface="Arial" panose="020B0604020202020204" pitchFamily="34" charset="0"/>
              </a:rPr>
              <a:t>padiglione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auricolare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mammifer</a:t>
            </a:r>
            <a:r>
              <a:rPr lang="en-US" dirty="0">
                <a:latin typeface="Arial" panose="020B0604020202020204" pitchFamily="34" charset="0"/>
                <a:cs typeface="Arial" panose="020B0604020202020204" pitchFamily="34" charset="0"/>
              </a:rPr>
              <a:t>)</a:t>
            </a:r>
            <a:endParaRPr lang="it-IT" dirty="0">
              <a:latin typeface="Arial" panose="020B0604020202020204" pitchFamily="34" charset="0"/>
              <a:cs typeface="Arial" panose="020B0604020202020204" pitchFamily="34" charset="0"/>
            </a:endParaRPr>
          </a:p>
          <a:p>
            <a:r>
              <a:rPr lang="it-IT" dirty="0">
                <a:latin typeface="Arial" panose="020B0604020202020204" pitchFamily="34" charset="0"/>
                <a:cs typeface="Arial" panose="020B0604020202020204" pitchFamily="34" charset="0"/>
              </a:rPr>
              <a:t>	– Fibrosa (sinfisi pubica)</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5772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40832"/>
            <a:ext cx="426591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0" i="0" u="none" strike="noStrike" cap="none" normalizeH="0" baseline="0" dirty="0" err="1">
                <a:ln>
                  <a:noFill/>
                </a:ln>
                <a:solidFill>
                  <a:schemeClr val="tx1"/>
                </a:solidFill>
                <a:effectLst/>
                <a:latin typeface="Arial" panose="020B0604020202020204" pitchFamily="34" charset="0"/>
              </a:rPr>
              <a:t>Tessuto</a:t>
            </a:r>
            <a:r>
              <a:rPr kumimoji="0" lang="en-US" altLang="en-US" sz="4400" b="0" i="0" u="none" strike="noStrike" cap="none" normalizeH="0" baseline="0" dirty="0">
                <a:ln>
                  <a:noFill/>
                </a:ln>
                <a:solidFill>
                  <a:schemeClr val="tx1"/>
                </a:solidFill>
                <a:effectLst/>
                <a:latin typeface="Arial" panose="020B0604020202020204" pitchFamily="34" charset="0"/>
              </a:rPr>
              <a:t> </a:t>
            </a:r>
            <a:r>
              <a:rPr kumimoji="0" lang="en-US" altLang="en-US" sz="4400" b="0" i="0" u="none" strike="noStrike" cap="none" normalizeH="0" baseline="0" dirty="0" err="1">
                <a:ln>
                  <a:noFill/>
                </a:ln>
                <a:solidFill>
                  <a:schemeClr val="tx1"/>
                </a:solidFill>
                <a:effectLst/>
                <a:latin typeface="Arial" panose="020B0604020202020204" pitchFamily="34" charset="0"/>
              </a:rPr>
              <a:t>osseo</a:t>
            </a:r>
            <a:r>
              <a:rPr kumimoji="0" lang="en-US" altLang="en-US" sz="4400" b="0" i="0" u="none" strike="noStrike" cap="none" normalizeH="0" baseline="0" dirty="0">
                <a:ln>
                  <a:noFill/>
                </a:ln>
                <a:solidFill>
                  <a:schemeClr val="tx1"/>
                </a:solidFill>
                <a:effectLst/>
                <a:latin typeface="Arial" panose="020B0604020202020204" pitchFamily="34" charset="0"/>
              </a:rPr>
              <a:t>   </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3" name="Rectangle 2"/>
          <p:cNvSpPr/>
          <p:nvPr/>
        </p:nvSpPr>
        <p:spPr>
          <a:xfrm>
            <a:off x="356315" y="1009747"/>
            <a:ext cx="8749048" cy="2246769"/>
          </a:xfrm>
          <a:prstGeom prst="rect">
            <a:avLst/>
          </a:prstGeom>
        </p:spPr>
        <p:txBody>
          <a:bodyPr wrap="square">
            <a:spAutoFit/>
          </a:bodyPr>
          <a:lstStyle/>
          <a:p>
            <a:r>
              <a:rPr lang="it-IT" sz="2800" dirty="0">
                <a:latin typeface="Arial" panose="020B0604020202020204" pitchFamily="34" charset="0"/>
                <a:cs typeface="Arial" panose="020B0604020202020204" pitchFamily="34" charset="0"/>
              </a:rPr>
              <a:t>I diversi tipi di tessuto osseo dipendono da:</a:t>
            </a:r>
          </a:p>
          <a:p>
            <a:r>
              <a:rPr lang="it-IT" sz="2800" dirty="0">
                <a:latin typeface="Arial" panose="020B0604020202020204" pitchFamily="34" charset="0"/>
                <a:cs typeface="Arial" panose="020B0604020202020204" pitchFamily="34" charset="0"/>
              </a:rPr>
              <a:t>• processi ontogenetici</a:t>
            </a:r>
          </a:p>
          <a:p>
            <a:r>
              <a:rPr lang="it-IT" sz="2800" dirty="0">
                <a:latin typeface="Arial" panose="020B0604020202020204" pitchFamily="34" charset="0"/>
                <a:cs typeface="Arial" panose="020B0604020202020204" pitchFamily="34" charset="0"/>
              </a:rPr>
              <a:t>• influenze filogenetiche</a:t>
            </a:r>
          </a:p>
          <a:p>
            <a:r>
              <a:rPr lang="it-IT" sz="2800" dirty="0">
                <a:latin typeface="Arial" panose="020B0604020202020204" pitchFamily="34" charset="0"/>
                <a:cs typeface="Arial" panose="020B0604020202020204" pitchFamily="34" charset="0"/>
              </a:rPr>
              <a:t>• sollecitazioni meccaniche</a:t>
            </a:r>
          </a:p>
          <a:p>
            <a:r>
              <a:rPr lang="it-IT" sz="2800" dirty="0">
                <a:latin typeface="Arial" panose="020B0604020202020204" pitchFamily="34" charset="0"/>
                <a:cs typeface="Arial" panose="020B0604020202020204" pitchFamily="34" charset="0"/>
              </a:rPr>
              <a:t>• ambiente</a:t>
            </a:r>
            <a:endParaRPr lang="en-US" sz="2800" dirty="0">
              <a:latin typeface="Arial" panose="020B0604020202020204" pitchFamily="34" charset="0"/>
              <a:cs typeface="Arial" panose="020B0604020202020204" pitchFamily="34" charset="0"/>
            </a:endParaRPr>
          </a:p>
        </p:txBody>
      </p:sp>
      <p:sp>
        <p:nvSpPr>
          <p:cNvPr id="4" name="Rectangle 3"/>
          <p:cNvSpPr/>
          <p:nvPr/>
        </p:nvSpPr>
        <p:spPr>
          <a:xfrm>
            <a:off x="965915" y="3756115"/>
            <a:ext cx="9916733" cy="1569660"/>
          </a:xfrm>
          <a:prstGeom prst="rect">
            <a:avLst/>
          </a:prstGeom>
        </p:spPr>
        <p:txBody>
          <a:bodyPr wrap="square">
            <a:spAutoFit/>
          </a:bodyPr>
          <a:lstStyle/>
          <a:p>
            <a:r>
              <a:rPr lang="it-IT" sz="2400" dirty="0">
                <a:latin typeface="Arial" panose="020B0604020202020204" pitchFamily="34" charset="0"/>
              </a:rPr>
              <a:t>Quattro sono i tipi cellulari presenti nell’osso: </a:t>
            </a:r>
          </a:p>
          <a:p>
            <a:pPr marL="285750" indent="-285750">
              <a:buFont typeface="Arial" panose="020B0604020202020204" pitchFamily="34" charset="0"/>
              <a:buChar char="•"/>
            </a:pPr>
            <a:r>
              <a:rPr lang="it-IT" sz="2400" dirty="0">
                <a:latin typeface="Arial" panose="020B0604020202020204" pitchFamily="34" charset="0"/>
              </a:rPr>
              <a:t>	cellule osteoprogenitrici, osteoblasti, osteo-citi (stadi funzionali 	successivi di un unico citotipo.)</a:t>
            </a:r>
          </a:p>
          <a:p>
            <a:pPr marL="285750" indent="-285750">
              <a:buFont typeface="Arial" panose="020B0604020202020204" pitchFamily="34" charset="0"/>
              <a:buChar char="•"/>
            </a:pPr>
            <a:r>
              <a:rPr lang="it-IT" sz="2400" dirty="0">
                <a:latin typeface="Arial" panose="020B0604020202020204" pitchFamily="34" charset="0"/>
              </a:rPr>
              <a:t>	osteoclasti.</a:t>
            </a:r>
          </a:p>
        </p:txBody>
      </p:sp>
    </p:spTree>
    <p:extLst>
      <p:ext uri="{BB962C8B-B14F-4D97-AF65-F5344CB8AC3E}">
        <p14:creationId xmlns:p14="http://schemas.microsoft.com/office/powerpoint/2010/main" val="658331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690336"/>
            <a:ext cx="6096000" cy="646331"/>
          </a:xfrm>
          <a:prstGeom prst="rect">
            <a:avLst/>
          </a:prstGeom>
        </p:spPr>
        <p:txBody>
          <a:bodyPr>
            <a:spAutoFit/>
          </a:bodyPr>
          <a:lstStyle/>
          <a:p>
            <a:br>
              <a:rPr lang="it-IT" dirty="0"/>
            </a:br>
            <a:endParaRPr lang="en-US" dirty="0"/>
          </a:p>
        </p:txBody>
      </p:sp>
      <p:sp>
        <p:nvSpPr>
          <p:cNvPr id="3" name="Rectangle 2"/>
          <p:cNvSpPr/>
          <p:nvPr/>
        </p:nvSpPr>
        <p:spPr>
          <a:xfrm>
            <a:off x="1433847" y="1269918"/>
            <a:ext cx="9916733" cy="1938992"/>
          </a:xfrm>
          <a:prstGeom prst="rect">
            <a:avLst/>
          </a:prstGeom>
        </p:spPr>
        <p:txBody>
          <a:bodyPr wrap="square">
            <a:spAutoFit/>
          </a:bodyPr>
          <a:lstStyle/>
          <a:p>
            <a:r>
              <a:rPr lang="it-IT" sz="2400" dirty="0">
                <a:latin typeface="Arial" panose="020B0604020202020204" pitchFamily="34" charset="0"/>
              </a:rPr>
              <a:t>Legge di Wolff</a:t>
            </a:r>
          </a:p>
          <a:p>
            <a:endParaRPr lang="it-IT" sz="2400" dirty="0">
              <a:latin typeface="Arial" panose="020B0604020202020204" pitchFamily="34" charset="0"/>
            </a:endParaRPr>
          </a:p>
          <a:p>
            <a:r>
              <a:rPr lang="it-IT" sz="2400" dirty="0">
                <a:latin typeface="Arial" panose="020B0604020202020204" pitchFamily="34" charset="0"/>
              </a:rPr>
              <a:t>Le variazioni funzionali o morfologiche delle ossa determinano alterazioni della struttura della sostanza ossea e cambiamenti della conformazione esterna delle ossa.</a:t>
            </a:r>
          </a:p>
        </p:txBody>
      </p:sp>
      <p:sp>
        <p:nvSpPr>
          <p:cNvPr id="4" name="Rectangle 3"/>
          <p:cNvSpPr/>
          <p:nvPr/>
        </p:nvSpPr>
        <p:spPr>
          <a:xfrm>
            <a:off x="712630" y="438921"/>
            <a:ext cx="9916733" cy="830997"/>
          </a:xfrm>
          <a:prstGeom prst="rect">
            <a:avLst/>
          </a:prstGeom>
        </p:spPr>
        <p:txBody>
          <a:bodyPr wrap="square">
            <a:spAutoFit/>
          </a:bodyPr>
          <a:lstStyle/>
          <a:p>
            <a:r>
              <a:rPr lang="it-IT" sz="2400" dirty="0">
                <a:latin typeface="Arial" panose="020B0604020202020204" pitchFamily="34" charset="0"/>
                <a:cs typeface="Arial" panose="020B0604020202020204" pitchFamily="34" charset="0"/>
              </a:rPr>
              <a:t>Sollecitazioni meccaniche</a:t>
            </a:r>
          </a:p>
          <a:p>
            <a:endParaRPr lang="en-US" sz="2400" dirty="0">
              <a:latin typeface="Arial" panose="020B0604020202020204" pitchFamily="34" charset="0"/>
              <a:cs typeface="Arial" panose="020B0604020202020204" pitchFamily="34" charset="0"/>
            </a:endParaRPr>
          </a:p>
        </p:txBody>
      </p:sp>
      <p:sp>
        <p:nvSpPr>
          <p:cNvPr id="5" name="Rectangle 4"/>
          <p:cNvSpPr/>
          <p:nvPr/>
        </p:nvSpPr>
        <p:spPr>
          <a:xfrm>
            <a:off x="1433847" y="4320065"/>
            <a:ext cx="9916733" cy="1569660"/>
          </a:xfrm>
          <a:prstGeom prst="rect">
            <a:avLst/>
          </a:prstGeom>
        </p:spPr>
        <p:txBody>
          <a:bodyPr wrap="square">
            <a:spAutoFit/>
          </a:bodyPr>
          <a:lstStyle/>
          <a:p>
            <a:r>
              <a:rPr lang="it-IT" sz="2400" dirty="0"/>
              <a:t>Per esempio, nei vertebrati ectotermi i tassi metabolici rallentano quando le temperature sono relativamente basse; ciò provoca anche un decremento o arresto della crescita somatica per periodi più o meno prolungati in dipendenza delle condizioni climatiche. (linee di arresto della crescita)</a:t>
            </a:r>
            <a:endParaRPr lang="it-IT" sz="2400" dirty="0">
              <a:latin typeface="Arial" panose="020B0604020202020204" pitchFamily="34" charset="0"/>
            </a:endParaRPr>
          </a:p>
        </p:txBody>
      </p:sp>
      <p:sp>
        <p:nvSpPr>
          <p:cNvPr id="6" name="Rectangle 5"/>
          <p:cNvSpPr/>
          <p:nvPr/>
        </p:nvSpPr>
        <p:spPr>
          <a:xfrm>
            <a:off x="712630" y="3489068"/>
            <a:ext cx="9916733" cy="830997"/>
          </a:xfrm>
          <a:prstGeom prst="rect">
            <a:avLst/>
          </a:prstGeom>
        </p:spPr>
        <p:txBody>
          <a:bodyPr wrap="square">
            <a:spAutoFit/>
          </a:bodyPr>
          <a:lstStyle/>
          <a:p>
            <a:r>
              <a:rPr lang="it-IT" sz="2400" dirty="0">
                <a:latin typeface="Arial" panose="020B0604020202020204" pitchFamily="34" charset="0"/>
                <a:cs typeface="Arial" panose="020B0604020202020204" pitchFamily="34" charset="0"/>
              </a:rPr>
              <a:t>Condizioni ambientali</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2602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92333"/>
            <a:ext cx="564609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0" i="0" u="none" strike="noStrike" cap="none" normalizeH="0" baseline="0" dirty="0" err="1">
                <a:ln>
                  <a:noFill/>
                </a:ln>
                <a:solidFill>
                  <a:schemeClr val="tx1"/>
                </a:solidFill>
                <a:effectLst/>
                <a:latin typeface="Arial" panose="020B0604020202020204" pitchFamily="34" charset="0"/>
              </a:rPr>
              <a:t>Scheletrocronologia</a:t>
            </a:r>
            <a:r>
              <a:rPr kumimoji="0" lang="en-US" altLang="en-US" sz="4400" b="0" i="0" u="none" strike="noStrike" cap="none" normalizeH="0" baseline="0" dirty="0">
                <a:ln>
                  <a:noFill/>
                </a:ln>
                <a:solidFill>
                  <a:schemeClr val="tx1"/>
                </a:solidFill>
                <a:effectLst/>
                <a:latin typeface="Arial" panose="020B0604020202020204" pitchFamily="34" charset="0"/>
              </a:rPr>
              <a:t>   </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3074" name="Picture 2" descr="https://fad.ediacademy.eu/fisiodb/pix/switch_minu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75" y="294489"/>
            <a:ext cx="104775" cy="1047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47323" y="2822903"/>
            <a:ext cx="4941195" cy="923330"/>
          </a:xfrm>
          <a:prstGeom prst="rect">
            <a:avLst/>
          </a:prstGeom>
        </p:spPr>
        <p:txBody>
          <a:bodyPr wrap="square">
            <a:spAutoFit/>
          </a:bodyPr>
          <a:lstStyle/>
          <a:p>
            <a:pPr lvl="0" eaLnBrk="0" fontAlgn="base" hangingPunct="0">
              <a:spcBef>
                <a:spcPct val="0"/>
              </a:spcBef>
              <a:spcAft>
                <a:spcPct val="0"/>
              </a:spcAft>
            </a:pPr>
            <a:r>
              <a:rPr kumimoji="0" lang="en-US" altLang="en-US" b="0" i="0" u="none" strike="noStrike" cap="none" normalizeH="0" baseline="0" dirty="0" err="1">
                <a:ln>
                  <a:noFill/>
                </a:ln>
                <a:solidFill>
                  <a:schemeClr val="tx1"/>
                </a:solidFill>
                <a:effectLst/>
                <a:latin typeface="Arial" panose="020B0604020202020204" pitchFamily="34" charset="0"/>
              </a:rPr>
              <a:t>Sezione</a:t>
            </a:r>
            <a:r>
              <a:rPr kumimoji="0" lang="en-US" altLang="en-US" b="0" i="0" u="none" strike="noStrike" cap="none" normalizeH="0" baseline="0" dirty="0">
                <a:ln>
                  <a:noFill/>
                </a:ln>
                <a:solidFill>
                  <a:schemeClr val="tx1"/>
                </a:solidFill>
                <a:effectLst/>
                <a:latin typeface="Arial" panose="020B0604020202020204" pitchFamily="34" charset="0"/>
              </a:rPr>
              <a:t> </a:t>
            </a:r>
            <a:r>
              <a:rPr kumimoji="0" lang="en-US" altLang="en-US" b="0" i="0" u="none" strike="noStrike" cap="none" normalizeH="0" baseline="0" dirty="0" err="1">
                <a:ln>
                  <a:noFill/>
                </a:ln>
                <a:solidFill>
                  <a:schemeClr val="tx1"/>
                </a:solidFill>
                <a:effectLst/>
                <a:latin typeface="Arial" panose="020B0604020202020204" pitchFamily="34" charset="0"/>
              </a:rPr>
              <a:t>trasversa</a:t>
            </a:r>
            <a:r>
              <a:rPr kumimoji="0" lang="en-US" altLang="en-US" b="0" i="0" u="none" strike="noStrike" cap="none" normalizeH="0" baseline="0" dirty="0">
                <a:ln>
                  <a:noFill/>
                </a:ln>
                <a:solidFill>
                  <a:schemeClr val="tx1"/>
                </a:solidFill>
                <a:effectLst/>
                <a:latin typeface="Arial" panose="020B0604020202020204" pitchFamily="34" charset="0"/>
              </a:rPr>
              <a:t> </a:t>
            </a:r>
            <a:r>
              <a:rPr kumimoji="0" lang="en-US" altLang="en-US" b="0" i="0" u="none" strike="noStrike" cap="none" normalizeH="0" baseline="0" dirty="0" err="1">
                <a:ln>
                  <a:noFill/>
                </a:ln>
                <a:solidFill>
                  <a:schemeClr val="tx1"/>
                </a:solidFill>
                <a:effectLst/>
                <a:latin typeface="Arial" panose="020B0604020202020204" pitchFamily="34" charset="0"/>
              </a:rPr>
              <a:t>colorata</a:t>
            </a:r>
            <a:r>
              <a:rPr kumimoji="0" lang="en-US" altLang="en-US" b="0" i="0" u="none" strike="noStrike" cap="none" normalizeH="0" baseline="0" dirty="0">
                <a:ln>
                  <a:noFill/>
                </a:ln>
                <a:solidFill>
                  <a:schemeClr val="tx1"/>
                </a:solidFill>
                <a:effectLst/>
                <a:latin typeface="Arial" panose="020B0604020202020204" pitchFamily="34" charset="0"/>
              </a:rPr>
              <a:t> di </a:t>
            </a:r>
            <a:r>
              <a:rPr kumimoji="0" lang="en-US" altLang="en-US" b="0" i="0" u="none" strike="noStrike" cap="none" normalizeH="0" baseline="0" dirty="0" err="1">
                <a:ln>
                  <a:noFill/>
                </a:ln>
                <a:solidFill>
                  <a:schemeClr val="tx1"/>
                </a:solidFill>
                <a:effectLst/>
                <a:latin typeface="Arial" panose="020B0604020202020204" pitchFamily="34" charset="0"/>
              </a:rPr>
              <a:t>falange</a:t>
            </a:r>
            <a:r>
              <a:rPr kumimoji="0" lang="en-US" altLang="en-US" b="0" i="0" u="none" strike="noStrike" cap="none" normalizeH="0" baseline="0" dirty="0">
                <a:ln>
                  <a:noFill/>
                </a:ln>
                <a:solidFill>
                  <a:schemeClr val="tx1"/>
                </a:solidFill>
                <a:effectLst/>
                <a:latin typeface="Arial" panose="020B0604020202020204" pitchFamily="34" charset="0"/>
              </a:rPr>
              <a:t> di </a:t>
            </a:r>
            <a:r>
              <a:rPr kumimoji="0" lang="en-US" altLang="en-US" b="0" i="0" u="none" strike="noStrike" cap="none" normalizeH="0" baseline="0" dirty="0" err="1">
                <a:ln>
                  <a:noFill/>
                </a:ln>
                <a:solidFill>
                  <a:schemeClr val="tx1"/>
                </a:solidFill>
                <a:effectLst/>
                <a:latin typeface="Arial" panose="020B0604020202020204" pitchFamily="34" charset="0"/>
              </a:rPr>
              <a:t>anfibio</a:t>
            </a:r>
            <a:r>
              <a:rPr kumimoji="0" lang="en-US" altLang="en-US" b="0" i="0" u="none" strike="noStrike" cap="none" normalizeH="0" baseline="0" dirty="0">
                <a:ln>
                  <a:noFill/>
                </a:ln>
                <a:solidFill>
                  <a:schemeClr val="tx1"/>
                </a:solidFill>
                <a:effectLst/>
                <a:latin typeface="Arial" panose="020B0604020202020204" pitchFamily="34" charset="0"/>
              </a:rPr>
              <a:t>. Le </a:t>
            </a:r>
            <a:r>
              <a:rPr kumimoji="0" lang="en-US" altLang="en-US" b="0" i="0" u="none" strike="noStrike" cap="none" normalizeH="0" baseline="0" dirty="0" err="1">
                <a:ln>
                  <a:noFill/>
                </a:ln>
                <a:solidFill>
                  <a:schemeClr val="tx1"/>
                </a:solidFill>
                <a:effectLst/>
                <a:latin typeface="Arial" panose="020B0604020202020204" pitchFamily="34" charset="0"/>
              </a:rPr>
              <a:t>frecce</a:t>
            </a:r>
            <a:r>
              <a:rPr kumimoji="0" lang="en-US" altLang="en-US" b="0" i="0" u="none" strike="noStrike" cap="none" normalizeH="0" baseline="0" dirty="0">
                <a:ln>
                  <a:noFill/>
                </a:ln>
                <a:solidFill>
                  <a:schemeClr val="tx1"/>
                </a:solidFill>
                <a:effectLst/>
                <a:latin typeface="Arial" panose="020B0604020202020204" pitchFamily="34" charset="0"/>
              </a:rPr>
              <a:t> </a:t>
            </a:r>
            <a:r>
              <a:rPr kumimoji="0" lang="en-US" altLang="en-US" b="0" i="0" u="none" strike="noStrike" cap="none" normalizeH="0" baseline="0" dirty="0" err="1">
                <a:ln>
                  <a:noFill/>
                </a:ln>
                <a:solidFill>
                  <a:schemeClr val="tx1"/>
                </a:solidFill>
                <a:effectLst/>
                <a:latin typeface="Arial" panose="020B0604020202020204" pitchFamily="34" charset="0"/>
              </a:rPr>
              <a:t>indicano</a:t>
            </a:r>
            <a:r>
              <a:rPr kumimoji="0" lang="en-US" altLang="en-US" b="0" i="0" u="none" strike="noStrike" cap="none" normalizeH="0" baseline="0" dirty="0">
                <a:ln>
                  <a:noFill/>
                </a:ln>
                <a:solidFill>
                  <a:schemeClr val="tx1"/>
                </a:solidFill>
                <a:effectLst/>
                <a:latin typeface="Arial" panose="020B0604020202020204" pitchFamily="34" charset="0"/>
              </a:rPr>
              <a:t> le lines of arrested growth (LAG) (</a:t>
            </a:r>
            <a:r>
              <a:rPr kumimoji="0" lang="en-US" altLang="en-US" b="0" i="0" u="none" strike="noStrike" cap="none" normalizeH="0" baseline="0" dirty="0" err="1">
                <a:ln>
                  <a:noFill/>
                </a:ln>
                <a:solidFill>
                  <a:schemeClr val="tx1"/>
                </a:solidFill>
                <a:effectLst/>
                <a:latin typeface="Arial" panose="020B0604020202020204" pitchFamily="34" charset="0"/>
              </a:rPr>
              <a:t>pgc</a:t>
            </a:r>
            <a:r>
              <a:rPr kumimoji="0" lang="en-US" altLang="en-US" b="0" i="0" u="none" strike="noStrike" cap="none" normalizeH="0" baseline="0" dirty="0">
                <a:ln>
                  <a:noFill/>
                </a:ln>
                <a:solidFill>
                  <a:schemeClr val="tx1"/>
                </a:solidFill>
                <a:effectLst/>
                <a:latin typeface="Arial" panose="020B0604020202020204" pitchFamily="34" charset="0"/>
              </a:rPr>
              <a:t> Fabio M. </a:t>
            </a:r>
            <a:r>
              <a:rPr kumimoji="0" lang="en-US" altLang="en-US" b="0" i="0" u="none" strike="noStrike" cap="none" normalizeH="0" baseline="0" dirty="0" err="1">
                <a:ln>
                  <a:noFill/>
                </a:ln>
                <a:solidFill>
                  <a:schemeClr val="tx1"/>
                </a:solidFill>
                <a:effectLst/>
                <a:latin typeface="Arial" panose="020B0604020202020204" pitchFamily="34" charset="0"/>
              </a:rPr>
              <a:t>Guarino</a:t>
            </a:r>
            <a:endParaRPr kumimoji="0" lang="en-US" altLang="en-US" b="0" i="0" u="none" strike="noStrike" cap="none" normalizeH="0" baseline="0" dirty="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0613" y="721751"/>
            <a:ext cx="5233855" cy="5829475"/>
          </a:xfrm>
          <a:prstGeom prst="rect">
            <a:avLst/>
          </a:prstGeom>
        </p:spPr>
      </p:pic>
    </p:spTree>
    <p:extLst>
      <p:ext uri="{BB962C8B-B14F-4D97-AF65-F5344CB8AC3E}">
        <p14:creationId xmlns:p14="http://schemas.microsoft.com/office/powerpoint/2010/main" val="2895528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92333"/>
            <a:ext cx="564609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0" i="0" u="none" strike="noStrike" cap="none" normalizeH="0" baseline="0" dirty="0" err="1">
                <a:ln>
                  <a:noFill/>
                </a:ln>
                <a:solidFill>
                  <a:schemeClr val="tx1"/>
                </a:solidFill>
                <a:effectLst/>
                <a:latin typeface="Arial" panose="020B0604020202020204" pitchFamily="34" charset="0"/>
              </a:rPr>
              <a:t>Scheletrocronologia</a:t>
            </a:r>
            <a:r>
              <a:rPr kumimoji="0" lang="en-US" altLang="en-US" sz="4400" b="0" i="0" u="none" strike="noStrike" cap="none" normalizeH="0" baseline="0" dirty="0">
                <a:ln>
                  <a:noFill/>
                </a:ln>
                <a:solidFill>
                  <a:schemeClr val="tx1"/>
                </a:solidFill>
                <a:effectLst/>
                <a:latin typeface="Arial" panose="020B0604020202020204" pitchFamily="34" charset="0"/>
              </a:rPr>
              <a:t>   </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3" name="Rectangle 2"/>
          <p:cNvSpPr/>
          <p:nvPr/>
        </p:nvSpPr>
        <p:spPr>
          <a:xfrm>
            <a:off x="601013" y="1392945"/>
            <a:ext cx="8710411" cy="369332"/>
          </a:xfrm>
          <a:prstGeom prst="rect">
            <a:avLst/>
          </a:prstGeom>
        </p:spPr>
        <p:txBody>
          <a:bodyPr wrap="square">
            <a:spAutoFit/>
          </a:bodyPr>
          <a:lstStyle/>
          <a:p>
            <a:r>
              <a:rPr lang="it-IT" dirty="0"/>
              <a:t>Relazione tra età e taglia corporea in due specie di dinosauri e nei coccodrilli</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7824" y="1874749"/>
            <a:ext cx="4482988" cy="4461792"/>
          </a:xfrm>
          <a:prstGeom prst="rect">
            <a:avLst/>
          </a:prstGeom>
        </p:spPr>
      </p:pic>
    </p:spTree>
    <p:extLst>
      <p:ext uri="{BB962C8B-B14F-4D97-AF65-F5344CB8AC3E}">
        <p14:creationId xmlns:p14="http://schemas.microsoft.com/office/powerpoint/2010/main" val="2768506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40832"/>
            <a:ext cx="683873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0" i="0" u="none" strike="noStrike" cap="none" normalizeH="0" baseline="0" dirty="0" err="1">
                <a:ln>
                  <a:noFill/>
                </a:ln>
                <a:solidFill>
                  <a:schemeClr val="tx1"/>
                </a:solidFill>
                <a:effectLst/>
                <a:latin typeface="Arial" panose="020B0604020202020204" pitchFamily="34" charset="0"/>
              </a:rPr>
              <a:t>Tessuto</a:t>
            </a:r>
            <a:r>
              <a:rPr kumimoji="0" lang="en-US" altLang="en-US" sz="4400" b="0" i="0" u="none" strike="noStrike" cap="none" normalizeH="0" baseline="0" dirty="0">
                <a:ln>
                  <a:noFill/>
                </a:ln>
                <a:solidFill>
                  <a:schemeClr val="tx1"/>
                </a:solidFill>
                <a:effectLst/>
                <a:latin typeface="Arial" panose="020B0604020202020204" pitchFamily="34" charset="0"/>
              </a:rPr>
              <a:t> </a:t>
            </a:r>
            <a:r>
              <a:rPr kumimoji="0" lang="en-US" altLang="en-US" sz="4400" b="0" i="0" u="none" strike="noStrike" cap="none" normalizeH="0" baseline="0" dirty="0" err="1">
                <a:ln>
                  <a:noFill/>
                </a:ln>
                <a:solidFill>
                  <a:schemeClr val="tx1"/>
                </a:solidFill>
                <a:effectLst/>
                <a:latin typeface="Arial" panose="020B0604020202020204" pitchFamily="34" charset="0"/>
              </a:rPr>
              <a:t>osseo</a:t>
            </a:r>
            <a:r>
              <a:rPr kumimoji="0" lang="en-US" altLang="en-US" sz="4400" b="0" i="0" u="none" strike="noStrike" cap="none" normalizeH="0" baseline="0" dirty="0">
                <a:ln>
                  <a:noFill/>
                </a:ln>
                <a:solidFill>
                  <a:schemeClr val="tx1"/>
                </a:solidFill>
                <a:effectLst/>
                <a:latin typeface="Arial" panose="020B0604020202020204" pitchFamily="34" charset="0"/>
              </a:rPr>
              <a:t> </a:t>
            </a:r>
            <a:r>
              <a:rPr kumimoji="0" lang="en-US" altLang="en-US" sz="4400" b="0" i="0" u="none" strike="noStrike" cap="none" normalizeH="0" baseline="0" dirty="0" err="1">
                <a:ln>
                  <a:noFill/>
                </a:ln>
                <a:solidFill>
                  <a:schemeClr val="tx1"/>
                </a:solidFill>
                <a:effectLst/>
                <a:latin typeface="Arial" panose="020B0604020202020204" pitchFamily="34" charset="0"/>
              </a:rPr>
              <a:t>acellulare</a:t>
            </a:r>
            <a:r>
              <a:rPr kumimoji="0" lang="en-US" altLang="en-US" sz="4400" b="0" i="0" u="none" strike="noStrike" cap="none" normalizeH="0" baseline="0" dirty="0">
                <a:ln>
                  <a:noFill/>
                </a:ln>
                <a:solidFill>
                  <a:schemeClr val="tx1"/>
                </a:solidFill>
                <a:effectLst/>
                <a:latin typeface="Arial" panose="020B0604020202020204" pitchFamily="34" charset="0"/>
              </a:rPr>
              <a:t>   </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4" name="TextBox 3"/>
          <p:cNvSpPr txBox="1"/>
          <p:nvPr/>
        </p:nvSpPr>
        <p:spPr>
          <a:xfrm>
            <a:off x="875790" y="1880315"/>
            <a:ext cx="4949340" cy="2123658"/>
          </a:xfrm>
          <a:prstGeom prst="rect">
            <a:avLst/>
          </a:prstGeom>
          <a:noFill/>
        </p:spPr>
        <p:txBody>
          <a:bodyPr wrap="square" rtlCol="0">
            <a:spAutoFit/>
          </a:bodyPr>
          <a:lstStyle/>
          <a:p>
            <a:r>
              <a:rPr lang="it-IT" sz="3600" b="1" dirty="0"/>
              <a:t>Aspidina,</a:t>
            </a:r>
          </a:p>
          <a:p>
            <a:r>
              <a:rPr lang="it-IT" sz="2400" dirty="0"/>
              <a:t>nei vertebrati esistenti l’osso acellulare si rinviene solo nei teleostei e soprattutto a livello dello scheletro cutaneo</a:t>
            </a:r>
            <a:endParaRPr lang="en-US" sz="2400" dirty="0"/>
          </a:p>
        </p:txBody>
      </p:sp>
      <p:sp>
        <p:nvSpPr>
          <p:cNvPr id="5" name="TextBox 4"/>
          <p:cNvSpPr txBox="1"/>
          <p:nvPr/>
        </p:nvSpPr>
        <p:spPr>
          <a:xfrm>
            <a:off x="875789" y="3889419"/>
            <a:ext cx="5087155" cy="1200329"/>
          </a:xfrm>
          <a:prstGeom prst="rect">
            <a:avLst/>
          </a:prstGeom>
          <a:noFill/>
        </p:spPr>
        <p:txBody>
          <a:bodyPr wrap="square" rtlCol="0">
            <a:spAutoFit/>
          </a:bodyPr>
          <a:lstStyle/>
          <a:p>
            <a:r>
              <a:rPr lang="it-IT" sz="2400" dirty="0"/>
              <a:t>Tipo di osso acellulare che caratterizzava i primi vertebrati, per esempio gli eterostraci.</a:t>
            </a:r>
            <a:endParaRPr lang="en-US" sz="24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854" t="-563" r="68848" b="69608"/>
          <a:stretch/>
        </p:blipFill>
        <p:spPr>
          <a:xfrm>
            <a:off x="6838732" y="339724"/>
            <a:ext cx="4567218" cy="6040612"/>
          </a:xfrm>
          <a:prstGeom prst="rect">
            <a:avLst/>
          </a:prstGeom>
        </p:spPr>
      </p:pic>
      <p:sp>
        <p:nvSpPr>
          <p:cNvPr id="7" name="Rectangle 6"/>
          <p:cNvSpPr/>
          <p:nvPr/>
        </p:nvSpPr>
        <p:spPr>
          <a:xfrm>
            <a:off x="3601791" y="6032897"/>
            <a:ext cx="6096000" cy="646331"/>
          </a:xfrm>
          <a:prstGeom prst="rect">
            <a:avLst/>
          </a:prstGeom>
        </p:spPr>
        <p:txBody>
          <a:bodyPr>
            <a:spAutoFit/>
          </a:bodyPr>
          <a:lstStyle/>
          <a:p>
            <a:r>
              <a:rPr lang="it-IT" dirty="0"/>
              <a:t>Osso acellulare in una sezione del raggio endoscheletrico della pinna di teleosteo</a:t>
            </a:r>
            <a:endParaRPr lang="en-US" dirty="0"/>
          </a:p>
        </p:txBody>
      </p:sp>
    </p:spTree>
    <p:extLst>
      <p:ext uri="{BB962C8B-B14F-4D97-AF65-F5344CB8AC3E}">
        <p14:creationId xmlns:p14="http://schemas.microsoft.com/office/powerpoint/2010/main" val="2046660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40832"/>
            <a:ext cx="652454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0" i="0" u="none" strike="noStrike" cap="none" normalizeH="0" baseline="0" dirty="0" err="1">
                <a:ln>
                  <a:noFill/>
                </a:ln>
                <a:solidFill>
                  <a:schemeClr val="tx1"/>
                </a:solidFill>
                <a:effectLst/>
                <a:latin typeface="Arial" panose="020B0604020202020204" pitchFamily="34" charset="0"/>
              </a:rPr>
              <a:t>Tessuto</a:t>
            </a:r>
            <a:r>
              <a:rPr kumimoji="0" lang="en-US" altLang="en-US" sz="4400" b="0" i="0" u="none" strike="noStrike" cap="none" normalizeH="0" baseline="0" dirty="0">
                <a:ln>
                  <a:noFill/>
                </a:ln>
                <a:solidFill>
                  <a:schemeClr val="tx1"/>
                </a:solidFill>
                <a:effectLst/>
                <a:latin typeface="Arial" panose="020B0604020202020204" pitchFamily="34" charset="0"/>
              </a:rPr>
              <a:t> </a:t>
            </a:r>
            <a:r>
              <a:rPr kumimoji="0" lang="en-US" altLang="en-US" sz="4400" b="0" i="0" u="none" strike="noStrike" cap="none" normalizeH="0" baseline="0" dirty="0" err="1">
                <a:ln>
                  <a:noFill/>
                </a:ln>
                <a:solidFill>
                  <a:schemeClr val="tx1"/>
                </a:solidFill>
                <a:effectLst/>
                <a:latin typeface="Arial" panose="020B0604020202020204" pitchFamily="34" charset="0"/>
              </a:rPr>
              <a:t>osseo</a:t>
            </a:r>
            <a:r>
              <a:rPr kumimoji="0" lang="en-US" altLang="en-US" sz="4400" b="0" i="0" u="none" strike="noStrike" cap="none" normalizeH="0" baseline="0" dirty="0">
                <a:ln>
                  <a:noFill/>
                </a:ln>
                <a:solidFill>
                  <a:schemeClr val="tx1"/>
                </a:solidFill>
                <a:effectLst/>
                <a:latin typeface="Arial" panose="020B0604020202020204" pitchFamily="34" charset="0"/>
              </a:rPr>
              <a:t> </a:t>
            </a:r>
            <a:r>
              <a:rPr kumimoji="0" lang="en-US" altLang="en-US" sz="4400" b="0" i="0" u="none" strike="noStrike" cap="none" normalizeH="0" baseline="0" dirty="0" err="1">
                <a:ln>
                  <a:noFill/>
                </a:ln>
                <a:solidFill>
                  <a:schemeClr val="tx1"/>
                </a:solidFill>
                <a:effectLst/>
                <a:latin typeface="Arial" panose="020B0604020202020204" pitchFamily="34" charset="0"/>
              </a:rPr>
              <a:t>cellulare</a:t>
            </a:r>
            <a:r>
              <a:rPr kumimoji="0" lang="en-US" altLang="en-US" sz="4400" b="0" i="0" u="none" strike="noStrike" cap="none" normalizeH="0" baseline="0" dirty="0">
                <a:ln>
                  <a:noFill/>
                </a:ln>
                <a:solidFill>
                  <a:schemeClr val="tx1"/>
                </a:solidFill>
                <a:effectLst/>
                <a:latin typeface="Arial" panose="020B0604020202020204" pitchFamily="34" charset="0"/>
              </a:rPr>
              <a:t>   </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3" name="TextBox 2"/>
          <p:cNvSpPr txBox="1"/>
          <p:nvPr/>
        </p:nvSpPr>
        <p:spPr>
          <a:xfrm>
            <a:off x="218967" y="1109719"/>
            <a:ext cx="5966674" cy="4154984"/>
          </a:xfrm>
          <a:prstGeom prst="rect">
            <a:avLst/>
          </a:prstGeom>
          <a:noFill/>
        </p:spPr>
        <p:txBody>
          <a:bodyPr wrap="square" rtlCol="0">
            <a:spAutoFit/>
          </a:bodyPr>
          <a:lstStyle/>
          <a:p>
            <a:r>
              <a:rPr lang="it-IT" sz="2400" dirty="0"/>
              <a:t>Classificazione secondo la vascolarizzazione:</a:t>
            </a:r>
          </a:p>
          <a:p>
            <a:r>
              <a:rPr lang="it-IT" sz="2400" dirty="0"/>
              <a:t>• avascolare</a:t>
            </a:r>
          </a:p>
          <a:p>
            <a:r>
              <a:rPr lang="it-IT" sz="2400" dirty="0"/>
              <a:t>• vascolare</a:t>
            </a:r>
          </a:p>
          <a:p>
            <a:endParaRPr lang="it-IT" sz="2400" dirty="0"/>
          </a:p>
          <a:p>
            <a:r>
              <a:rPr lang="it-IT" sz="2400" dirty="0"/>
              <a:t>Classificazione secondo la disposizione delle fibre:</a:t>
            </a:r>
          </a:p>
          <a:p>
            <a:endParaRPr lang="it-IT" sz="2400" dirty="0"/>
          </a:p>
          <a:p>
            <a:r>
              <a:rPr lang="it-IT" sz="2400" dirty="0"/>
              <a:t>• alamellare– pseudolamellare</a:t>
            </a:r>
          </a:p>
          <a:p>
            <a:r>
              <a:rPr lang="it-IT" sz="2400" dirty="0"/>
              <a:t>• lamellare– osteonico– laminare</a:t>
            </a:r>
          </a:p>
          <a:p>
            <a:r>
              <a:rPr lang="it-IT" sz="2400" dirty="0"/>
              <a:t>• fibrolamellare– plessiforme</a:t>
            </a:r>
          </a:p>
          <a:p>
            <a:r>
              <a:rPr lang="it-IT" sz="2400" dirty="0"/>
              <a:t>• lamellare zonale</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3006" b="70171"/>
          <a:stretch/>
        </p:blipFill>
        <p:spPr>
          <a:xfrm>
            <a:off x="5387125" y="375023"/>
            <a:ext cx="6006359" cy="3771374"/>
          </a:xfrm>
          <a:prstGeom prst="rect">
            <a:avLst/>
          </a:prstGeom>
        </p:spPr>
      </p:pic>
      <p:sp>
        <p:nvSpPr>
          <p:cNvPr id="6" name="Rectangle 5"/>
          <p:cNvSpPr/>
          <p:nvPr/>
        </p:nvSpPr>
        <p:spPr>
          <a:xfrm>
            <a:off x="6005310" y="4146397"/>
            <a:ext cx="6096000" cy="1477328"/>
          </a:xfrm>
          <a:prstGeom prst="rect">
            <a:avLst/>
          </a:prstGeom>
        </p:spPr>
        <p:txBody>
          <a:bodyPr>
            <a:spAutoFit/>
          </a:bodyPr>
          <a:lstStyle/>
          <a:p>
            <a:r>
              <a:rPr lang="it-IT" dirty="0"/>
              <a:t>b, Osso alamellare o fibroso (al) e pseudolamellare o a fibre parallele (fp) in una sezione di falange dell’anfibio Rana temporaria. Si noti che le linee concentriche costituiscono le linee di arresto di crescita ossea. c, Osso lamellare osteonico in una sezione di metatarso di mammifero (cavallo). </a:t>
            </a:r>
            <a:endParaRPr lang="en-US" dirty="0"/>
          </a:p>
        </p:txBody>
      </p:sp>
      <p:sp>
        <p:nvSpPr>
          <p:cNvPr id="7" name="Rectangle 6"/>
          <p:cNvSpPr/>
          <p:nvPr/>
        </p:nvSpPr>
        <p:spPr>
          <a:xfrm>
            <a:off x="228880" y="5903568"/>
            <a:ext cx="11552860" cy="646331"/>
          </a:xfrm>
          <a:prstGeom prst="rect">
            <a:avLst/>
          </a:prstGeom>
        </p:spPr>
        <p:txBody>
          <a:bodyPr wrap="square">
            <a:spAutoFit/>
          </a:bodyPr>
          <a:lstStyle/>
          <a:p>
            <a:r>
              <a:rPr lang="it-IT" dirty="0">
                <a:latin typeface="Arial" panose="020B0604020202020204" pitchFamily="34" charset="0"/>
              </a:rPr>
              <a:t>pseudolamellare (o a fibre parallele) in cui le fibre collagene sono orientate in modo piuttosto parallelo ma non si organizzano mai in unità distinte (o lamelle);</a:t>
            </a:r>
            <a:endParaRPr lang="en-US" dirty="0"/>
          </a:p>
        </p:txBody>
      </p:sp>
    </p:spTree>
    <p:extLst>
      <p:ext uri="{BB962C8B-B14F-4D97-AF65-F5344CB8AC3E}">
        <p14:creationId xmlns:p14="http://schemas.microsoft.com/office/powerpoint/2010/main" val="2242582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30017" r="34683" b="40281"/>
          <a:stretch/>
        </p:blipFill>
        <p:spPr>
          <a:xfrm>
            <a:off x="519936" y="730772"/>
            <a:ext cx="7249628" cy="4649274"/>
          </a:xfrm>
          <a:prstGeom prst="rect">
            <a:avLst/>
          </a:prstGeom>
        </p:spPr>
      </p:pic>
      <p:sp>
        <p:nvSpPr>
          <p:cNvPr id="3" name="Rectangle 2"/>
          <p:cNvSpPr/>
          <p:nvPr/>
        </p:nvSpPr>
        <p:spPr>
          <a:xfrm>
            <a:off x="519936" y="266564"/>
            <a:ext cx="8877837" cy="646331"/>
          </a:xfrm>
          <a:prstGeom prst="rect">
            <a:avLst/>
          </a:prstGeom>
        </p:spPr>
        <p:txBody>
          <a:bodyPr wrap="square">
            <a:spAutoFit/>
          </a:bodyPr>
          <a:lstStyle/>
          <a:p>
            <a:r>
              <a:rPr lang="it-IT" dirty="0"/>
              <a:t>d, Osso lamellare non osteonico (ln), lamellare osteonico (lo) e alamellare (al) in una sezione di femore dell’anfibio Bombina pachypus. </a:t>
            </a:r>
            <a:endParaRPr lang="en-US" dirty="0"/>
          </a:p>
        </p:txBody>
      </p:sp>
      <p:sp>
        <p:nvSpPr>
          <p:cNvPr id="4" name="Rectangle 3"/>
          <p:cNvSpPr/>
          <p:nvPr/>
        </p:nvSpPr>
        <p:spPr>
          <a:xfrm>
            <a:off x="7924110" y="3398777"/>
            <a:ext cx="4035380" cy="923330"/>
          </a:xfrm>
          <a:prstGeom prst="rect">
            <a:avLst/>
          </a:prstGeom>
        </p:spPr>
        <p:txBody>
          <a:bodyPr wrap="square">
            <a:spAutoFit/>
          </a:bodyPr>
          <a:lstStyle/>
          <a:p>
            <a:r>
              <a:rPr lang="it-IT" dirty="0"/>
              <a:t>e, Osso fibrolamellare (o plessiforme) in una sezione di tibia di maiale. al, osso alamellare; vc, canale vascolare primario</a:t>
            </a:r>
            <a:endParaRPr lang="en-US" dirty="0"/>
          </a:p>
        </p:txBody>
      </p:sp>
      <p:sp>
        <p:nvSpPr>
          <p:cNvPr id="6" name="Rectangle 5"/>
          <p:cNvSpPr/>
          <p:nvPr/>
        </p:nvSpPr>
        <p:spPr>
          <a:xfrm>
            <a:off x="519936" y="5516571"/>
            <a:ext cx="10449059" cy="1200329"/>
          </a:xfrm>
          <a:prstGeom prst="rect">
            <a:avLst/>
          </a:prstGeom>
        </p:spPr>
        <p:txBody>
          <a:bodyPr wrap="square">
            <a:spAutoFit/>
          </a:bodyPr>
          <a:lstStyle/>
          <a:p>
            <a:r>
              <a:rPr lang="it-IT" dirty="0"/>
              <a:t>tessuto osseo alamellare, detto anche fibroso o a fibre intrecciate</a:t>
            </a:r>
          </a:p>
          <a:p>
            <a:br>
              <a:rPr lang="it-IT" dirty="0"/>
            </a:br>
            <a:r>
              <a:rPr lang="it-IT" dirty="0"/>
              <a:t>osso lamellare le fibre sono organizzate in unità distinte, le lamelle, all’interno delle quali le fibre sono orientate tutte nella stessa direzion</a:t>
            </a:r>
          </a:p>
        </p:txBody>
      </p:sp>
    </p:spTree>
    <p:extLst>
      <p:ext uri="{BB962C8B-B14F-4D97-AF65-F5344CB8AC3E}">
        <p14:creationId xmlns:p14="http://schemas.microsoft.com/office/powerpoint/2010/main" val="2159023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2987" y="507263"/>
            <a:ext cx="10127087" cy="5756641"/>
          </a:xfrm>
          <a:prstGeom prst="rect">
            <a:avLst/>
          </a:prstGeom>
        </p:spPr>
        <p:txBody>
          <a:bodyPr wrap="square">
            <a:spAutoFit/>
          </a:bodyPr>
          <a:lstStyle/>
          <a:p>
            <a:pPr>
              <a:lnSpc>
                <a:spcPct val="200000"/>
              </a:lnSpc>
            </a:pPr>
            <a:r>
              <a:rPr lang="it-IT" sz="2400" dirty="0"/>
              <a:t>Tutti i vertebrati presentano uno scheletro interno (o endoscheletro)</a:t>
            </a:r>
          </a:p>
          <a:p>
            <a:pPr>
              <a:lnSpc>
                <a:spcPct val="200000"/>
              </a:lnSpc>
            </a:pPr>
            <a:r>
              <a:rPr lang="it-IT" sz="2400" dirty="0"/>
              <a:t>Lo scheletro: 	 sostegno,</a:t>
            </a:r>
          </a:p>
          <a:p>
            <a:pPr>
              <a:lnSpc>
                <a:spcPct val="200000"/>
              </a:lnSpc>
            </a:pPr>
            <a:r>
              <a:rPr lang="it-IT" sz="2400" dirty="0"/>
              <a:t>		 protezione,</a:t>
            </a:r>
          </a:p>
          <a:p>
            <a:pPr>
              <a:lnSpc>
                <a:spcPct val="200000"/>
              </a:lnSpc>
            </a:pPr>
            <a:r>
              <a:rPr lang="it-IT" sz="2400" dirty="0"/>
              <a:t>		 movimento,</a:t>
            </a:r>
          </a:p>
          <a:p>
            <a:pPr>
              <a:lnSpc>
                <a:spcPct val="200000"/>
              </a:lnSpc>
            </a:pPr>
            <a:r>
              <a:rPr lang="it-IT" sz="2400" dirty="0"/>
              <a:t>		 sede del midollo osseo,</a:t>
            </a:r>
          </a:p>
          <a:p>
            <a:pPr>
              <a:lnSpc>
                <a:spcPct val="200000"/>
              </a:lnSpc>
            </a:pPr>
            <a:r>
              <a:rPr lang="it-IT" sz="2400" dirty="0"/>
              <a:t>		 riserva di calcio </a:t>
            </a:r>
          </a:p>
          <a:p>
            <a:pPr>
              <a:lnSpc>
                <a:spcPct val="200000"/>
              </a:lnSpc>
            </a:pPr>
            <a:r>
              <a:rPr lang="it-IT" sz="1400" dirty="0"/>
              <a:t>L’endoscheletro è convenzionalmente distinto in scheletro della testa o cranio, scheletro assiale postcraniale e scheletro appendicolare (cfr. Fig. 5.1). Lo scheletro assiale a sua volta comprende la notocorda, la colonna vertebrale e (quando presenti) le coste e lo scheletro delle pinne impari. Lo scheletro appendicolare è composto da pinne o arti e le relative cinture, che li collegano allo scheletro</a:t>
            </a:r>
            <a:endParaRPr lang="en-US" sz="1400" dirty="0"/>
          </a:p>
        </p:txBody>
      </p:sp>
    </p:spTree>
    <p:extLst>
      <p:ext uri="{BB962C8B-B14F-4D97-AF65-F5344CB8AC3E}">
        <p14:creationId xmlns:p14="http://schemas.microsoft.com/office/powerpoint/2010/main" val="420053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60876"/>
          <a:stretch/>
        </p:blipFill>
        <p:spPr>
          <a:xfrm>
            <a:off x="1657081" y="902606"/>
            <a:ext cx="9492502" cy="5237428"/>
          </a:xfrm>
          <a:prstGeom prst="rect">
            <a:avLst/>
          </a:prstGeom>
        </p:spPr>
      </p:pic>
      <p:sp>
        <p:nvSpPr>
          <p:cNvPr id="4" name="Rectangle 1"/>
          <p:cNvSpPr>
            <a:spLocks noChangeArrowheads="1"/>
          </p:cNvSpPr>
          <p:nvPr/>
        </p:nvSpPr>
        <p:spPr bwMode="auto">
          <a:xfrm>
            <a:off x="0" y="-51501"/>
            <a:ext cx="426591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0" i="0" u="none" strike="noStrike" cap="none" normalizeH="0" baseline="0" dirty="0" err="1">
                <a:ln>
                  <a:noFill/>
                </a:ln>
                <a:solidFill>
                  <a:schemeClr val="tx1"/>
                </a:solidFill>
                <a:effectLst/>
                <a:latin typeface="Arial" panose="020B0604020202020204" pitchFamily="34" charset="0"/>
              </a:rPr>
              <a:t>Tessuto</a:t>
            </a:r>
            <a:r>
              <a:rPr kumimoji="0" lang="en-US" altLang="en-US" sz="4400" b="0" i="0" u="none" strike="noStrike" cap="none" normalizeH="0" baseline="0" dirty="0">
                <a:ln>
                  <a:noFill/>
                </a:ln>
                <a:solidFill>
                  <a:schemeClr val="tx1"/>
                </a:solidFill>
                <a:effectLst/>
                <a:latin typeface="Arial" panose="020B0604020202020204" pitchFamily="34" charset="0"/>
              </a:rPr>
              <a:t> </a:t>
            </a:r>
            <a:r>
              <a:rPr kumimoji="0" lang="en-US" altLang="en-US" sz="4400" b="0" i="0" u="none" strike="noStrike" cap="none" normalizeH="0" baseline="0" dirty="0" err="1">
                <a:ln>
                  <a:noFill/>
                </a:ln>
                <a:solidFill>
                  <a:schemeClr val="tx1"/>
                </a:solidFill>
                <a:effectLst/>
                <a:latin typeface="Arial" panose="020B0604020202020204" pitchFamily="34" charset="0"/>
              </a:rPr>
              <a:t>osseo</a:t>
            </a:r>
            <a:r>
              <a:rPr kumimoji="0" lang="en-US" altLang="en-US" sz="4400" b="0" i="0" u="none" strike="noStrike" cap="none" normalizeH="0" baseline="0" dirty="0">
                <a:ln>
                  <a:noFill/>
                </a:ln>
                <a:solidFill>
                  <a:schemeClr val="tx1"/>
                </a:solidFill>
                <a:effectLst/>
                <a:latin typeface="Arial" panose="020B0604020202020204" pitchFamily="34" charset="0"/>
              </a:rPr>
              <a:t>   </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Tipi di </a:t>
            </a:r>
            <a:r>
              <a:rPr kumimoji="0" lang="en-US" altLang="en-US" sz="1200" b="0" i="0" u="none" strike="noStrike" cap="none" normalizeH="0" baseline="0" dirty="0" err="1">
                <a:ln>
                  <a:noFill/>
                </a:ln>
                <a:solidFill>
                  <a:schemeClr val="tx1"/>
                </a:solidFill>
                <a:effectLst/>
                <a:latin typeface="Arial" panose="020B0604020202020204" pitchFamily="34" charset="0"/>
              </a:rPr>
              <a:t>tessuto</a:t>
            </a:r>
            <a:r>
              <a:rPr kumimoji="0" lang="en-US" altLang="en-US" sz="1200" b="0" i="0" u="none" strike="noStrike" cap="none" normalizeH="0" baseline="0" dirty="0">
                <a:ln>
                  <a:noFill/>
                </a:ln>
                <a:solidFill>
                  <a:schemeClr val="tx1"/>
                </a:solidFill>
                <a:effectLst/>
                <a:latin typeface="Arial" panose="020B0604020202020204" pitchFamily="34" charset="0"/>
              </a:rPr>
              <a:t> </a:t>
            </a:r>
            <a:r>
              <a:rPr kumimoji="0" lang="en-US" altLang="en-US" sz="1200" b="0" i="0" u="none" strike="noStrike" cap="none" normalizeH="0" baseline="0" dirty="0" err="1">
                <a:ln>
                  <a:noFill/>
                </a:ln>
                <a:solidFill>
                  <a:schemeClr val="tx1"/>
                </a:solidFill>
                <a:effectLst/>
                <a:latin typeface="Arial" panose="020B0604020202020204" pitchFamily="34" charset="0"/>
              </a:rPr>
              <a:t>osseo</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5" name="Rectangle 4"/>
          <p:cNvSpPr/>
          <p:nvPr/>
        </p:nvSpPr>
        <p:spPr>
          <a:xfrm>
            <a:off x="7999324" y="1334800"/>
            <a:ext cx="1749197" cy="369332"/>
          </a:xfrm>
          <a:prstGeom prst="rect">
            <a:avLst/>
          </a:prstGeom>
        </p:spPr>
        <p:txBody>
          <a:bodyPr wrap="none">
            <a:spAutoFit/>
          </a:bodyPr>
          <a:lstStyle/>
          <a:p>
            <a:r>
              <a:rPr lang="en-US" dirty="0" err="1">
                <a:latin typeface="Arial" panose="020B0604020202020204" pitchFamily="34" charset="0"/>
              </a:rPr>
              <a:t>Lacune</a:t>
            </a:r>
            <a:r>
              <a:rPr lang="en-US" dirty="0">
                <a:latin typeface="Arial" panose="020B0604020202020204" pitchFamily="34" charset="0"/>
              </a:rPr>
              <a:t> </a:t>
            </a:r>
            <a:r>
              <a:rPr lang="en-US" dirty="0" err="1">
                <a:latin typeface="Arial" panose="020B0604020202020204" pitchFamily="34" charset="0"/>
              </a:rPr>
              <a:t>ossee</a:t>
            </a:r>
            <a:r>
              <a:rPr lang="en-US" dirty="0">
                <a:latin typeface="Arial" panose="020B0604020202020204" pitchFamily="34" charset="0"/>
              </a:rPr>
              <a:t>. </a:t>
            </a:r>
            <a:endParaRPr lang="en-US" dirty="0"/>
          </a:p>
        </p:txBody>
      </p:sp>
      <p:sp>
        <p:nvSpPr>
          <p:cNvPr id="6" name="Rectangle 5"/>
          <p:cNvSpPr/>
          <p:nvPr/>
        </p:nvSpPr>
        <p:spPr>
          <a:xfrm>
            <a:off x="7999324" y="2136326"/>
            <a:ext cx="3150259" cy="3139321"/>
          </a:xfrm>
          <a:prstGeom prst="rect">
            <a:avLst/>
          </a:prstGeom>
        </p:spPr>
        <p:txBody>
          <a:bodyPr wrap="square">
            <a:spAutoFit/>
          </a:bodyPr>
          <a:lstStyle/>
          <a:p>
            <a:r>
              <a:rPr lang="it-IT" dirty="0">
                <a:latin typeface="Arial" panose="020B0604020202020204" pitchFamily="34" charset="0"/>
              </a:rPr>
              <a:t>Tessuto osseo avascolare, che è completamente privo di vasi, dal tessuto osseo vascolare, che invece presen-ta vasi variamente orientati (radiali, longitudinali eccetera.</a:t>
            </a:r>
          </a:p>
          <a:p>
            <a:endParaRPr lang="it-IT" dirty="0">
              <a:latin typeface="Arial" panose="020B0604020202020204" pitchFamily="34" charset="0"/>
            </a:endParaRPr>
          </a:p>
          <a:p>
            <a:r>
              <a:rPr lang="it-IT" dirty="0">
                <a:latin typeface="Arial" panose="020B0604020202020204" pitchFamily="34" charset="0"/>
              </a:rPr>
              <a:t>Tessuto osseo osteonico o harvesiano</a:t>
            </a:r>
          </a:p>
          <a:p>
            <a:endParaRPr lang="it-IT" dirty="0">
              <a:latin typeface="Arial" panose="020B0604020202020204" pitchFamily="34" charset="0"/>
            </a:endParaRPr>
          </a:p>
        </p:txBody>
      </p:sp>
    </p:spTree>
    <p:extLst>
      <p:ext uri="{BB962C8B-B14F-4D97-AF65-F5344CB8AC3E}">
        <p14:creationId xmlns:p14="http://schemas.microsoft.com/office/powerpoint/2010/main" val="3639588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8134" y="1067597"/>
            <a:ext cx="10590728" cy="1754326"/>
          </a:xfrm>
          <a:prstGeom prst="rect">
            <a:avLst/>
          </a:prstGeom>
        </p:spPr>
        <p:txBody>
          <a:bodyPr wrap="square">
            <a:spAutoFit/>
          </a:bodyPr>
          <a:lstStyle/>
          <a:p>
            <a:r>
              <a:rPr lang="it-IT" dirty="0">
                <a:latin typeface="Arial" panose="020B0604020202020204" pitchFamily="34" charset="0"/>
              </a:rPr>
              <a:t>Dal punto di vista funzionale:</a:t>
            </a:r>
          </a:p>
          <a:p>
            <a:endParaRPr lang="it-IT" dirty="0">
              <a:latin typeface="Arial" panose="020B0604020202020204" pitchFamily="34" charset="0"/>
            </a:endParaRPr>
          </a:p>
          <a:p>
            <a:r>
              <a:rPr lang="it-IT" dirty="0">
                <a:latin typeface="Arial" panose="020B0604020202020204" pitchFamily="34" charset="0"/>
              </a:rPr>
              <a:t> i diversi tipi di tessuto osseo =  diversi tassi di osteogenesi</a:t>
            </a:r>
          </a:p>
          <a:p>
            <a:endParaRPr lang="it-IT" dirty="0">
              <a:latin typeface="Arial" panose="020B0604020202020204" pitchFamily="34" charset="0"/>
            </a:endParaRPr>
          </a:p>
          <a:p>
            <a:r>
              <a:rPr lang="it-IT" dirty="0">
                <a:latin typeface="Arial" panose="020B0604020202020204" pitchFamily="34" charset="0"/>
              </a:rPr>
              <a:t>Ad esempio l’osso lamellare generalmente ha un più basso grado di osteogenesi rispetto all’osso pseudolamellare e questo a sua volta ha tassi osteogenetici inferiori all’osso alamellare.</a:t>
            </a:r>
            <a:endParaRPr lang="en-US" dirty="0"/>
          </a:p>
        </p:txBody>
      </p:sp>
      <p:sp>
        <p:nvSpPr>
          <p:cNvPr id="3" name="Rectangle 1"/>
          <p:cNvSpPr>
            <a:spLocks noChangeArrowheads="1"/>
          </p:cNvSpPr>
          <p:nvPr/>
        </p:nvSpPr>
        <p:spPr bwMode="auto">
          <a:xfrm>
            <a:off x="0" y="40832"/>
            <a:ext cx="426591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0" i="0" u="none" strike="noStrike" cap="none" normalizeH="0" baseline="0" dirty="0" err="1">
                <a:ln>
                  <a:noFill/>
                </a:ln>
                <a:solidFill>
                  <a:schemeClr val="tx1"/>
                </a:solidFill>
                <a:effectLst/>
                <a:latin typeface="Arial" panose="020B0604020202020204" pitchFamily="34" charset="0"/>
              </a:rPr>
              <a:t>Tessuto</a:t>
            </a:r>
            <a:r>
              <a:rPr kumimoji="0" lang="en-US" altLang="en-US" sz="4400" b="0" i="0" u="none" strike="noStrike" cap="none" normalizeH="0" baseline="0" dirty="0">
                <a:ln>
                  <a:noFill/>
                </a:ln>
                <a:solidFill>
                  <a:schemeClr val="tx1"/>
                </a:solidFill>
                <a:effectLst/>
                <a:latin typeface="Arial" panose="020B0604020202020204" pitchFamily="34" charset="0"/>
              </a:rPr>
              <a:t> </a:t>
            </a:r>
            <a:r>
              <a:rPr kumimoji="0" lang="en-US" altLang="en-US" sz="4400" b="0" i="0" u="none" strike="noStrike" cap="none" normalizeH="0" baseline="0" dirty="0" err="1">
                <a:ln>
                  <a:noFill/>
                </a:ln>
                <a:solidFill>
                  <a:schemeClr val="tx1"/>
                </a:solidFill>
                <a:effectLst/>
                <a:latin typeface="Arial" panose="020B0604020202020204" pitchFamily="34" charset="0"/>
              </a:rPr>
              <a:t>osseo</a:t>
            </a:r>
            <a:r>
              <a:rPr kumimoji="0" lang="en-US" altLang="en-US" sz="4400" b="0" i="0" u="none" strike="noStrike" cap="none" normalizeH="0" baseline="0" dirty="0">
                <a:ln>
                  <a:noFill/>
                </a:ln>
                <a:solidFill>
                  <a:schemeClr val="tx1"/>
                </a:solidFill>
                <a:effectLst/>
                <a:latin typeface="Arial" panose="020B0604020202020204" pitchFamily="34" charset="0"/>
              </a:rPr>
              <a:t>   </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4" name="Rectangle 3"/>
          <p:cNvSpPr/>
          <p:nvPr/>
        </p:nvSpPr>
        <p:spPr>
          <a:xfrm>
            <a:off x="1736323" y="4776919"/>
            <a:ext cx="1226618" cy="400110"/>
          </a:xfrm>
          <a:prstGeom prst="rect">
            <a:avLst/>
          </a:prstGeom>
        </p:spPr>
        <p:txBody>
          <a:bodyPr wrap="none">
            <a:spAutoFit/>
          </a:bodyPr>
          <a:lstStyle/>
          <a:p>
            <a:r>
              <a:rPr lang="it-IT" sz="2000" dirty="0">
                <a:latin typeface="Arial" panose="020B0604020202020204" pitchFamily="34" charset="0"/>
              </a:rPr>
              <a:t>lamellare</a:t>
            </a:r>
            <a:endParaRPr lang="en-US" sz="2000" dirty="0"/>
          </a:p>
        </p:txBody>
      </p:sp>
      <p:sp>
        <p:nvSpPr>
          <p:cNvPr id="5" name="Rectangle 4"/>
          <p:cNvSpPr/>
          <p:nvPr/>
        </p:nvSpPr>
        <p:spPr>
          <a:xfrm>
            <a:off x="4982157" y="4776919"/>
            <a:ext cx="2068195" cy="400110"/>
          </a:xfrm>
          <a:prstGeom prst="rect">
            <a:avLst/>
          </a:prstGeom>
        </p:spPr>
        <p:txBody>
          <a:bodyPr wrap="none">
            <a:spAutoFit/>
          </a:bodyPr>
          <a:lstStyle/>
          <a:p>
            <a:r>
              <a:rPr lang="it-IT" sz="2000" dirty="0">
                <a:latin typeface="Arial" panose="020B0604020202020204" pitchFamily="34" charset="0"/>
              </a:rPr>
              <a:t>pseudolamellare</a:t>
            </a:r>
            <a:endParaRPr lang="en-US" sz="2000" dirty="0"/>
          </a:p>
        </p:txBody>
      </p:sp>
      <p:sp>
        <p:nvSpPr>
          <p:cNvPr id="6" name="Rectangle 5"/>
          <p:cNvSpPr/>
          <p:nvPr/>
        </p:nvSpPr>
        <p:spPr>
          <a:xfrm>
            <a:off x="8778546" y="4761028"/>
            <a:ext cx="1369286" cy="400110"/>
          </a:xfrm>
          <a:prstGeom prst="rect">
            <a:avLst/>
          </a:prstGeom>
        </p:spPr>
        <p:txBody>
          <a:bodyPr wrap="none">
            <a:spAutoFit/>
          </a:bodyPr>
          <a:lstStyle/>
          <a:p>
            <a:r>
              <a:rPr lang="it-IT" sz="2000" dirty="0">
                <a:latin typeface="Arial" panose="020B0604020202020204" pitchFamily="34" charset="0"/>
              </a:rPr>
              <a:t>alamellare</a:t>
            </a:r>
            <a:endParaRPr lang="en-US" sz="2000" dirty="0"/>
          </a:p>
        </p:txBody>
      </p:sp>
      <p:sp>
        <p:nvSpPr>
          <p:cNvPr id="7" name="Right Arrow 6"/>
          <p:cNvSpPr/>
          <p:nvPr/>
        </p:nvSpPr>
        <p:spPr>
          <a:xfrm>
            <a:off x="2132954" y="3618964"/>
            <a:ext cx="7629231" cy="940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172756" y="3236752"/>
            <a:ext cx="2466509" cy="400110"/>
          </a:xfrm>
          <a:prstGeom prst="rect">
            <a:avLst/>
          </a:prstGeom>
          <a:noFill/>
        </p:spPr>
        <p:txBody>
          <a:bodyPr wrap="none" rtlCol="0">
            <a:spAutoFit/>
          </a:bodyPr>
          <a:lstStyle/>
          <a:p>
            <a:r>
              <a:rPr lang="en-US" sz="2000" b="1" dirty="0" err="1"/>
              <a:t>velocità</a:t>
            </a:r>
            <a:r>
              <a:rPr lang="en-US" sz="2000" b="1" dirty="0"/>
              <a:t> di </a:t>
            </a:r>
            <a:r>
              <a:rPr lang="en-US" sz="2000" b="1" dirty="0" err="1"/>
              <a:t>ostegenesi</a:t>
            </a:r>
            <a:endParaRPr lang="en-US" sz="2000" b="1" dirty="0"/>
          </a:p>
        </p:txBody>
      </p:sp>
    </p:spTree>
    <p:extLst>
      <p:ext uri="{BB962C8B-B14F-4D97-AF65-F5344CB8AC3E}">
        <p14:creationId xmlns:p14="http://schemas.microsoft.com/office/powerpoint/2010/main" val="1134057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28214" y="1278922"/>
            <a:ext cx="282160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chemeClr val="tx1"/>
                </a:solidFill>
                <a:effectLst/>
                <a:latin typeface="Arial" panose="020B0604020202020204" pitchFamily="34" charset="0"/>
              </a:rPr>
              <a:t>Smalto</a:t>
            </a:r>
            <a:r>
              <a:rPr kumimoji="0" lang="en-US" altLang="en-US" sz="2400" b="1" i="0" u="none" strike="noStrike" cap="none" normalizeH="0" baseline="0" dirty="0">
                <a:ln>
                  <a:noFill/>
                </a:ln>
                <a:solidFill>
                  <a:schemeClr val="tx1"/>
                </a:solidFill>
                <a:effectLst/>
                <a:latin typeface="Arial" panose="020B0604020202020204" pitchFamily="34" charset="0"/>
              </a:rPr>
              <a:t> (s) 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chemeClr val="tx1"/>
                </a:solidFill>
                <a:effectLst/>
                <a:latin typeface="Arial" panose="020B0604020202020204" pitchFamily="34" charset="0"/>
              </a:rPr>
              <a:t>Dentina</a:t>
            </a:r>
            <a:r>
              <a:rPr kumimoji="0" lang="en-US" altLang="en-US" sz="2400" b="1" i="0" u="none" strike="noStrike" cap="none" normalizeH="0" baseline="0" dirty="0">
                <a:ln>
                  <a:noFill/>
                </a:ln>
                <a:solidFill>
                  <a:schemeClr val="tx1"/>
                </a:solidFill>
                <a:effectLst/>
                <a:latin typeface="Arial" panose="020B0604020202020204" pitchFamily="34" charset="0"/>
              </a:rPr>
              <a:t> (d)</a:t>
            </a:r>
            <a:endParaRPr kumimoji="0" lang="en-US" altLang="en-US" sz="240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dirty="0">
                <a:ln>
                  <a:noFill/>
                </a:ln>
                <a:solidFill>
                  <a:schemeClr val="tx1"/>
                </a:solidFill>
                <a:effectLst/>
                <a:latin typeface="Arial" panose="020B0604020202020204" pitchFamily="34" charset="0"/>
              </a:rPr>
              <a:t> in un dente </a:t>
            </a:r>
            <a:r>
              <a:rPr kumimoji="0" lang="en-US" altLang="en-US" sz="2400" i="0" u="none" strike="noStrike" cap="none" normalizeH="0" baseline="0" dirty="0" err="1">
                <a:ln>
                  <a:noFill/>
                </a:ln>
                <a:solidFill>
                  <a:schemeClr val="tx1"/>
                </a:solidFill>
                <a:effectLst/>
                <a:latin typeface="Arial" panose="020B0604020202020204" pitchFamily="34" charset="0"/>
              </a:rPr>
              <a:t>umano</a:t>
            </a:r>
            <a:endParaRPr kumimoji="0" lang="en-US" altLang="en-US" sz="2400" i="0" u="none" strike="noStrike" cap="none" normalizeH="0" baseline="0" dirty="0">
              <a:ln>
                <a:noFill/>
              </a:ln>
              <a:solidFill>
                <a:schemeClr val="tx1"/>
              </a:solidFill>
              <a:effectLst/>
              <a:latin typeface="Arial" panose="020B0604020202020204" pitchFamily="34" charset="0"/>
            </a:endParaRPr>
          </a:p>
        </p:txBody>
      </p:sp>
      <p:pic>
        <p:nvPicPr>
          <p:cNvPr id="6146" name="Picture 2" descr="https://fad.ediacademy.eu/fisiodb/pix/switch_minu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475" y="46038"/>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1522" y="693783"/>
            <a:ext cx="6475069" cy="6008262"/>
          </a:xfrm>
          <a:prstGeom prst="rect">
            <a:avLst/>
          </a:prstGeom>
        </p:spPr>
      </p:pic>
      <p:sp>
        <p:nvSpPr>
          <p:cNvPr id="5" name="Rectangle 1"/>
          <p:cNvSpPr>
            <a:spLocks noChangeArrowheads="1"/>
          </p:cNvSpPr>
          <p:nvPr/>
        </p:nvSpPr>
        <p:spPr bwMode="auto">
          <a:xfrm>
            <a:off x="206062" y="46038"/>
            <a:ext cx="426591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0" i="0" u="none" strike="noStrike" cap="none" normalizeH="0" baseline="0" dirty="0" err="1">
                <a:ln>
                  <a:noFill/>
                </a:ln>
                <a:solidFill>
                  <a:schemeClr val="tx1"/>
                </a:solidFill>
                <a:effectLst/>
                <a:latin typeface="Arial" panose="020B0604020202020204" pitchFamily="34" charset="0"/>
              </a:rPr>
              <a:t>Tessuto</a:t>
            </a:r>
            <a:r>
              <a:rPr kumimoji="0" lang="en-US" altLang="en-US" sz="4400" b="0" i="0" u="none" strike="noStrike" cap="none" normalizeH="0" baseline="0" dirty="0">
                <a:ln>
                  <a:noFill/>
                </a:ln>
                <a:solidFill>
                  <a:schemeClr val="tx1"/>
                </a:solidFill>
                <a:effectLst/>
                <a:latin typeface="Arial" panose="020B0604020202020204" pitchFamily="34" charset="0"/>
              </a:rPr>
              <a:t> </a:t>
            </a:r>
            <a:r>
              <a:rPr kumimoji="0" lang="en-US" altLang="en-US" sz="4400" b="0" i="0" u="none" strike="noStrike" cap="none" normalizeH="0" baseline="0" dirty="0" err="1">
                <a:ln>
                  <a:noFill/>
                </a:ln>
                <a:solidFill>
                  <a:schemeClr val="tx1"/>
                </a:solidFill>
                <a:effectLst/>
                <a:latin typeface="Arial" panose="020B0604020202020204" pitchFamily="34" charset="0"/>
              </a:rPr>
              <a:t>osseo</a:t>
            </a:r>
            <a:r>
              <a:rPr kumimoji="0" lang="en-US" altLang="en-US" sz="4400" b="0" i="0" u="none" strike="noStrike" cap="none" normalizeH="0" baseline="0" dirty="0">
                <a:ln>
                  <a:noFill/>
                </a:ln>
                <a:solidFill>
                  <a:schemeClr val="tx1"/>
                </a:solidFill>
                <a:effectLst/>
                <a:latin typeface="Arial" panose="020B0604020202020204" pitchFamily="34" charset="0"/>
              </a:rPr>
              <a:t>   </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Tipi di </a:t>
            </a:r>
            <a:r>
              <a:rPr kumimoji="0" lang="en-US" altLang="en-US" sz="1200" b="0" i="0" u="none" strike="noStrike" cap="none" normalizeH="0" baseline="0" dirty="0" err="1">
                <a:ln>
                  <a:noFill/>
                </a:ln>
                <a:solidFill>
                  <a:schemeClr val="tx1"/>
                </a:solidFill>
                <a:effectLst/>
                <a:latin typeface="Arial" panose="020B0604020202020204" pitchFamily="34" charset="0"/>
              </a:rPr>
              <a:t>tessuto</a:t>
            </a:r>
            <a:r>
              <a:rPr kumimoji="0" lang="en-US" altLang="en-US" sz="1200" b="0" i="0" u="none" strike="noStrike" cap="none" normalizeH="0" baseline="0" dirty="0">
                <a:ln>
                  <a:noFill/>
                </a:ln>
                <a:solidFill>
                  <a:schemeClr val="tx1"/>
                </a:solidFill>
                <a:effectLst/>
                <a:latin typeface="Arial" panose="020B0604020202020204" pitchFamily="34" charset="0"/>
              </a:rPr>
              <a:t> </a:t>
            </a:r>
            <a:r>
              <a:rPr kumimoji="0" lang="en-US" altLang="en-US" sz="1200" b="0" i="0" u="none" strike="noStrike" cap="none" normalizeH="0" baseline="0" dirty="0" err="1">
                <a:ln>
                  <a:noFill/>
                </a:ln>
                <a:solidFill>
                  <a:schemeClr val="tx1"/>
                </a:solidFill>
                <a:effectLst/>
                <a:latin typeface="Arial" panose="020B0604020202020204" pitchFamily="34" charset="0"/>
              </a:rPr>
              <a:t>osseo</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4" name="Rectangle 3"/>
          <p:cNvSpPr/>
          <p:nvPr/>
        </p:nvSpPr>
        <p:spPr>
          <a:xfrm>
            <a:off x="463550" y="3697914"/>
            <a:ext cx="4446304" cy="4524315"/>
          </a:xfrm>
          <a:prstGeom prst="rect">
            <a:avLst/>
          </a:prstGeom>
        </p:spPr>
        <p:txBody>
          <a:bodyPr wrap="square">
            <a:spAutoFit/>
          </a:bodyPr>
          <a:lstStyle/>
          <a:p>
            <a:pPr>
              <a:lnSpc>
                <a:spcPct val="200000"/>
              </a:lnSpc>
            </a:pPr>
            <a:r>
              <a:rPr lang="it-IT" dirty="0">
                <a:latin typeface="Arial" panose="020B0604020202020204" pitchFamily="34" charset="0"/>
                <a:cs typeface="Arial" panose="020B0604020202020204" pitchFamily="34" charset="0"/>
              </a:rPr>
              <a:t>il tipo più primitivo è la mesodentina</a:t>
            </a:r>
          </a:p>
          <a:p>
            <a:pPr>
              <a:lnSpc>
                <a:spcPct val="200000"/>
              </a:lnSpc>
            </a:pPr>
            <a:r>
              <a:rPr lang="it-IT" dirty="0">
                <a:latin typeface="Arial" panose="020B0604020202020204" pitchFamily="34" charset="0"/>
                <a:cs typeface="Arial" panose="020B0604020202020204" pitchFamily="34" charset="0"/>
              </a:rPr>
              <a:t>Dalla mesodentina probabilmente sono derivate la semidentina e la quindi la dentina acellulare ortodentina o vera dentina</a:t>
            </a:r>
            <a:br>
              <a:rPr lang="it-IT" dirty="0">
                <a:latin typeface="Arial" panose="020B0604020202020204" pitchFamily="34" charset="0"/>
                <a:cs typeface="Arial" panose="020B0604020202020204" pitchFamily="34" charset="0"/>
              </a:rPr>
            </a:br>
            <a:br>
              <a:rPr lang="it-IT" dirty="0">
                <a:latin typeface="Arial" panose="020B0604020202020204" pitchFamily="34" charset="0"/>
                <a:cs typeface="Arial" panose="020B0604020202020204" pitchFamily="34" charset="0"/>
              </a:rPr>
            </a:br>
            <a:br>
              <a:rPr lang="it-IT"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977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7076" y="897005"/>
            <a:ext cx="10191481" cy="646331"/>
          </a:xfrm>
          <a:prstGeom prst="rect">
            <a:avLst/>
          </a:prstGeom>
        </p:spPr>
        <p:txBody>
          <a:bodyPr wrap="square">
            <a:spAutoFit/>
          </a:bodyPr>
          <a:lstStyle/>
          <a:p>
            <a:r>
              <a:rPr lang="it-IT" dirty="0">
                <a:latin typeface="Arial" panose="020B0604020202020204" pitchFamily="34" charset="0"/>
              </a:rPr>
              <a:t>Smalto: un tessuto altamente mineralizzato depositato dagli ameloblasti, cellule di derivazione ectodermica, dopo che è cominciata la formazione della dentina</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6368" y="1543336"/>
            <a:ext cx="5140832" cy="4770214"/>
          </a:xfrm>
          <a:prstGeom prst="rect">
            <a:avLst/>
          </a:prstGeom>
        </p:spPr>
      </p:pic>
      <p:sp>
        <p:nvSpPr>
          <p:cNvPr id="4" name="Rectangle 1"/>
          <p:cNvSpPr>
            <a:spLocks noChangeArrowheads="1"/>
          </p:cNvSpPr>
          <p:nvPr/>
        </p:nvSpPr>
        <p:spPr bwMode="auto">
          <a:xfrm>
            <a:off x="206062" y="138371"/>
            <a:ext cx="426591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0" i="0" u="none" strike="noStrike" cap="none" normalizeH="0" baseline="0" dirty="0" err="1">
                <a:ln>
                  <a:noFill/>
                </a:ln>
                <a:solidFill>
                  <a:schemeClr val="tx1"/>
                </a:solidFill>
                <a:effectLst/>
                <a:latin typeface="Arial" panose="020B0604020202020204" pitchFamily="34" charset="0"/>
              </a:rPr>
              <a:t>Tessuto</a:t>
            </a:r>
            <a:r>
              <a:rPr kumimoji="0" lang="en-US" altLang="en-US" sz="4400" b="0" i="0" u="none" strike="noStrike" cap="none" normalizeH="0" baseline="0" dirty="0">
                <a:ln>
                  <a:noFill/>
                </a:ln>
                <a:solidFill>
                  <a:schemeClr val="tx1"/>
                </a:solidFill>
                <a:effectLst/>
                <a:latin typeface="Arial" panose="020B0604020202020204" pitchFamily="34" charset="0"/>
              </a:rPr>
              <a:t> </a:t>
            </a:r>
            <a:r>
              <a:rPr kumimoji="0" lang="en-US" altLang="en-US" sz="4400" b="0" i="0" u="none" strike="noStrike" cap="none" normalizeH="0" baseline="0" dirty="0" err="1">
                <a:ln>
                  <a:noFill/>
                </a:ln>
                <a:solidFill>
                  <a:schemeClr val="tx1"/>
                </a:solidFill>
                <a:effectLst/>
                <a:latin typeface="Arial" panose="020B0604020202020204" pitchFamily="34" charset="0"/>
              </a:rPr>
              <a:t>osseo</a:t>
            </a:r>
            <a:r>
              <a:rPr kumimoji="0" lang="en-US" altLang="en-US" sz="4400" b="0" i="0" u="none" strike="noStrike" cap="none" normalizeH="0" baseline="0" dirty="0">
                <a:ln>
                  <a:noFill/>
                </a:ln>
                <a:solidFill>
                  <a:schemeClr val="tx1"/>
                </a:solidFill>
                <a:effectLst/>
                <a:latin typeface="Arial" panose="020B0604020202020204" pitchFamily="34" charset="0"/>
              </a:rPr>
              <a:t>   </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5" name="TextBox 4"/>
          <p:cNvSpPr txBox="1"/>
          <p:nvPr/>
        </p:nvSpPr>
        <p:spPr>
          <a:xfrm>
            <a:off x="669701" y="2653047"/>
            <a:ext cx="5373290" cy="2468368"/>
          </a:xfrm>
          <a:prstGeom prst="rect">
            <a:avLst/>
          </a:prstGeom>
          <a:noFill/>
        </p:spPr>
        <p:txBody>
          <a:bodyPr wrap="square" rtlCol="0">
            <a:spAutoFit/>
          </a:bodyPr>
          <a:lstStyle/>
          <a:p>
            <a:pPr>
              <a:lnSpc>
                <a:spcPct val="200000"/>
              </a:lnSpc>
            </a:pPr>
            <a:r>
              <a:rPr lang="it-IT" sz="2000" dirty="0"/>
              <a:t>La questione se lo smalto presente nei tetrapodi sia omologo a tessuti strutturalmente simili e con la medesima derivazione embrionale presenti nei pesci sensu lato è ancora ampiamente dibattuta</a:t>
            </a:r>
            <a:endParaRPr lang="en-US" sz="2000" dirty="0"/>
          </a:p>
        </p:txBody>
      </p:sp>
    </p:spTree>
    <p:extLst>
      <p:ext uri="{BB962C8B-B14F-4D97-AF65-F5344CB8AC3E}">
        <p14:creationId xmlns:p14="http://schemas.microsoft.com/office/powerpoint/2010/main" val="4265159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25770" y="465460"/>
            <a:ext cx="8319752" cy="5878532"/>
          </a:xfrm>
          <a:prstGeom prst="rect">
            <a:avLst/>
          </a:prstGeom>
        </p:spPr>
        <p:txBody>
          <a:bodyPr wrap="square">
            <a:spAutoFit/>
          </a:bodyPr>
          <a:lstStyle/>
          <a:p>
            <a:pPr algn="ctr"/>
            <a:r>
              <a:rPr lang="it-IT" sz="4000" dirty="0">
                <a:latin typeface="Arial" panose="020B0604020202020204" pitchFamily="34" charset="0"/>
                <a:cs typeface="Arial" panose="020B0604020202020204" pitchFamily="34" charset="0"/>
              </a:rPr>
              <a:t>Ossa</a:t>
            </a:r>
          </a:p>
          <a:p>
            <a:pPr algn="ctr"/>
            <a:endParaRPr lang="it-IT" sz="2400" dirty="0">
              <a:latin typeface="Arial" panose="020B0604020202020204" pitchFamily="34" charset="0"/>
              <a:cs typeface="Arial" panose="020B0604020202020204" pitchFamily="34" charset="0"/>
            </a:endParaRPr>
          </a:p>
          <a:p>
            <a:pPr algn="ctr"/>
            <a:r>
              <a:rPr lang="it-IT" sz="2400" dirty="0">
                <a:latin typeface="Arial" panose="020B0604020202020204" pitchFamily="34" charset="0"/>
                <a:cs typeface="Arial" panose="020B0604020202020204" pitchFamily="34" charset="0"/>
              </a:rPr>
              <a:t>Classificazione secondo la morfologia:</a:t>
            </a:r>
          </a:p>
          <a:p>
            <a:pPr algn="ctr"/>
            <a:r>
              <a:rPr lang="it-IT" sz="2400" dirty="0">
                <a:latin typeface="Arial" panose="020B0604020202020204" pitchFamily="34" charset="0"/>
                <a:cs typeface="Arial" panose="020B0604020202020204" pitchFamily="34" charset="0"/>
              </a:rPr>
              <a:t>• lunghe</a:t>
            </a:r>
          </a:p>
          <a:p>
            <a:pPr algn="ctr"/>
            <a:r>
              <a:rPr lang="it-IT" sz="2400" dirty="0">
                <a:latin typeface="Arial" panose="020B0604020202020204" pitchFamily="34" charset="0"/>
                <a:cs typeface="Arial" panose="020B0604020202020204" pitchFamily="34" charset="0"/>
              </a:rPr>
              <a:t>• corte</a:t>
            </a:r>
          </a:p>
          <a:p>
            <a:pPr algn="ctr"/>
            <a:r>
              <a:rPr lang="it-IT" sz="2400" dirty="0">
                <a:latin typeface="Arial" panose="020B0604020202020204" pitchFamily="34" charset="0"/>
                <a:cs typeface="Arial" panose="020B0604020202020204" pitchFamily="34" charset="0"/>
              </a:rPr>
              <a:t>• piatte</a:t>
            </a:r>
          </a:p>
          <a:p>
            <a:pPr algn="ctr"/>
            <a:r>
              <a:rPr lang="it-IT" sz="2400" dirty="0">
                <a:latin typeface="Arial" panose="020B0604020202020204" pitchFamily="34" charset="0"/>
                <a:cs typeface="Arial" panose="020B0604020202020204" pitchFamily="34" charset="0"/>
              </a:rPr>
              <a:t>• irregolari</a:t>
            </a:r>
          </a:p>
          <a:p>
            <a:pPr algn="ctr"/>
            <a:endParaRPr lang="it-IT" sz="2400" dirty="0">
              <a:latin typeface="Arial" panose="020B0604020202020204" pitchFamily="34" charset="0"/>
              <a:cs typeface="Arial" panose="020B0604020202020204" pitchFamily="34" charset="0"/>
            </a:endParaRPr>
          </a:p>
          <a:p>
            <a:pPr algn="ctr"/>
            <a:r>
              <a:rPr lang="it-IT" sz="2400" dirty="0">
                <a:latin typeface="Arial" panose="020B0604020202020204" pitchFamily="34" charset="0"/>
                <a:cs typeface="Arial" panose="020B0604020202020204" pitchFamily="34" charset="0"/>
              </a:rPr>
              <a:t>Classificazione secondo un’osservazione macroscopica:</a:t>
            </a:r>
          </a:p>
          <a:p>
            <a:pPr algn="ctr"/>
            <a:r>
              <a:rPr lang="it-IT" sz="2400" dirty="0">
                <a:latin typeface="Arial" panose="020B0604020202020204" pitchFamily="34" charset="0"/>
                <a:cs typeface="Arial" panose="020B0604020202020204" pitchFamily="34" charset="0"/>
              </a:rPr>
              <a:t>• compatte</a:t>
            </a:r>
          </a:p>
          <a:p>
            <a:pPr algn="ctr"/>
            <a:r>
              <a:rPr lang="it-IT" sz="2400" dirty="0">
                <a:latin typeface="Arial" panose="020B0604020202020204" pitchFamily="34" charset="0"/>
                <a:cs typeface="Arial" panose="020B0604020202020204" pitchFamily="34" charset="0"/>
              </a:rPr>
              <a:t>• spugnose</a:t>
            </a:r>
          </a:p>
          <a:p>
            <a:pPr algn="ctr"/>
            <a:endParaRPr lang="it-IT" sz="2400" dirty="0">
              <a:latin typeface="Arial" panose="020B0604020202020204" pitchFamily="34" charset="0"/>
              <a:cs typeface="Arial" panose="020B0604020202020204" pitchFamily="34" charset="0"/>
            </a:endParaRPr>
          </a:p>
          <a:p>
            <a:pPr algn="ctr"/>
            <a:r>
              <a:rPr lang="it-IT" sz="2400" dirty="0">
                <a:latin typeface="Arial" panose="020B0604020202020204" pitchFamily="34" charset="0"/>
                <a:cs typeface="Arial" panose="020B0604020202020204" pitchFamily="34" charset="0"/>
              </a:rPr>
              <a:t>Classificazione secondo il processo di ossificazione:</a:t>
            </a:r>
          </a:p>
          <a:p>
            <a:pPr algn="ctr"/>
            <a:r>
              <a:rPr lang="it-IT" sz="2400" dirty="0">
                <a:latin typeface="Arial" panose="020B0604020202020204" pitchFamily="34" charset="0"/>
                <a:cs typeface="Arial" panose="020B0604020202020204" pitchFamily="34" charset="0"/>
              </a:rPr>
              <a:t>• autostosi (ossa dermiche)</a:t>
            </a:r>
          </a:p>
          <a:p>
            <a:pPr algn="ctr"/>
            <a:r>
              <a:rPr lang="it-IT" sz="2400" dirty="0">
                <a:latin typeface="Arial" panose="020B0604020202020204" pitchFamily="34" charset="0"/>
                <a:cs typeface="Arial" panose="020B0604020202020204" pitchFamily="34" charset="0"/>
              </a:rPr>
              <a:t>• allostosi (ossa di sostituzione)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0688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947" y="289847"/>
            <a:ext cx="10266854" cy="6568153"/>
          </a:xfrm>
          <a:prstGeom prst="rect">
            <a:avLst/>
          </a:prstGeom>
        </p:spPr>
      </p:pic>
    </p:spTree>
    <p:extLst>
      <p:ext uri="{BB962C8B-B14F-4D97-AF65-F5344CB8AC3E}">
        <p14:creationId xmlns:p14="http://schemas.microsoft.com/office/powerpoint/2010/main" val="3397521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48434006"/>
              </p:ext>
            </p:extLst>
          </p:nvPr>
        </p:nvGraphicFramePr>
        <p:xfrm>
          <a:off x="876837" y="2035334"/>
          <a:ext cx="10515600" cy="365760"/>
        </p:xfrm>
        <a:graphic>
          <a:graphicData uri="http://schemas.openxmlformats.org/drawingml/2006/table">
            <a:tbl>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0">
                <a:tc>
                  <a:txBody>
                    <a:bodyPr/>
                    <a:lstStyle/>
                    <a:p>
                      <a:endParaRPr lang="en-US" dirty="0"/>
                    </a:p>
                  </a:txBody>
                  <a:tcPr anchor="ctr">
                    <a:lnL>
                      <a:noFill/>
                    </a:lnL>
                    <a:lnR>
                      <a:noFill/>
                    </a:lnR>
                    <a:lnT>
                      <a:noFill/>
                    </a:lnT>
                    <a:lnB>
                      <a:noFill/>
                    </a:lnB>
                  </a:tcPr>
                </a:tc>
                <a:tc>
                  <a:txBody>
                    <a:bodyPr/>
                    <a:lstStyle/>
                    <a:p>
                      <a:endParaRPr lang="it-IT" dirty="0"/>
                    </a:p>
                  </a:txBody>
                  <a:tcPr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 name="AutoShape 1" descr="https://fad.ediacademy.eu/pluginfisio.php/415/18/anatomiacomparata/005030001/1.jpg"/>
          <p:cNvSpPr>
            <a:spLocks noChangeAspect="1" noChangeArrowheads="1"/>
          </p:cNvSpPr>
          <p:nvPr/>
        </p:nvSpPr>
        <p:spPr bwMode="auto">
          <a:xfrm>
            <a:off x="876837" y="2035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238623" y="1020996"/>
            <a:ext cx="7359912" cy="4247317"/>
          </a:xfrm>
          <a:prstGeom prst="rect">
            <a:avLst/>
          </a:prstGeom>
        </p:spPr>
        <p:txBody>
          <a:bodyPr wrap="square">
            <a:spAutoFit/>
          </a:bodyPr>
          <a:lstStyle/>
          <a:p>
            <a:pPr>
              <a:lnSpc>
                <a:spcPct val="150000"/>
              </a:lnSpc>
            </a:pPr>
            <a:r>
              <a:rPr lang="it-IT" sz="2000" dirty="0"/>
              <a:t>Nella sezione longitudinale di osso lungo è mostrata la differente organizzazione microstrutturale a livello di epifisi, metafisi e diafisi: </a:t>
            </a:r>
          </a:p>
          <a:p>
            <a:pPr>
              <a:lnSpc>
                <a:spcPct val="150000"/>
              </a:lnSpc>
            </a:pPr>
            <a:endParaRPr lang="it-IT" sz="2000" dirty="0"/>
          </a:p>
          <a:p>
            <a:pPr>
              <a:lnSpc>
                <a:spcPct val="150000"/>
              </a:lnSpc>
            </a:pPr>
            <a:r>
              <a:rPr lang="it-IT" sz="2000" dirty="0"/>
              <a:t>sottile strato corticale di osso compatto che racchiude un’area estesa di osso spugnoso (o trabecolare) </a:t>
            </a:r>
          </a:p>
          <a:p>
            <a:pPr>
              <a:lnSpc>
                <a:spcPct val="150000"/>
              </a:lnSpc>
            </a:pPr>
            <a:r>
              <a:rPr lang="it-IT" sz="2000" dirty="0"/>
              <a:t>strato corticale più sviluppato di osso compatto che racchiude una cavità midollare solo in parte occupata da osso spugnoso</a:t>
            </a:r>
          </a:p>
          <a:p>
            <a:pPr>
              <a:lnSpc>
                <a:spcPct val="150000"/>
              </a:lnSpc>
            </a:pPr>
            <a:endParaRPr lang="it-IT" sz="2000" dirty="0"/>
          </a:p>
          <a:p>
            <a:pPr>
              <a:lnSpc>
                <a:spcPct val="150000"/>
              </a:lnSpc>
            </a:pPr>
            <a:r>
              <a:rPr lang="it-IT" sz="2000" dirty="0"/>
              <a:t>. </a:t>
            </a:r>
          </a:p>
        </p:txBody>
      </p:sp>
      <p:sp>
        <p:nvSpPr>
          <p:cNvPr id="5" name="Rectangle 2"/>
          <p:cNvSpPr>
            <a:spLocks noChangeArrowheads="1"/>
          </p:cNvSpPr>
          <p:nvPr/>
        </p:nvSpPr>
        <p:spPr bwMode="auto">
          <a:xfrm>
            <a:off x="0" y="33937"/>
            <a:ext cx="12325810" cy="746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err="1">
                <a:ln>
                  <a:noFill/>
                </a:ln>
                <a:solidFill>
                  <a:schemeClr val="tx1"/>
                </a:solidFill>
                <a:effectLst/>
                <a:latin typeface="Arial" panose="020B0604020202020204" pitchFamily="34" charset="0"/>
              </a:rPr>
              <a:t>Classificazione</a:t>
            </a:r>
            <a:r>
              <a:rPr kumimoji="0" lang="en-US" altLang="en-US" sz="3200" b="0" i="0" u="none" strike="noStrike" cap="none" normalizeH="0" baseline="0" dirty="0">
                <a:ln>
                  <a:noFill/>
                </a:ln>
                <a:solidFill>
                  <a:schemeClr val="tx1"/>
                </a:solidFill>
                <a:effectLst/>
                <a:latin typeface="Arial" panose="020B0604020202020204" pitchFamily="34" charset="0"/>
              </a:rPr>
              <a:t> </a:t>
            </a:r>
            <a:r>
              <a:rPr kumimoji="0" lang="en-US" altLang="en-US" sz="3200" b="0" i="0" u="none" strike="noStrike" cap="none" normalizeH="0" baseline="0" dirty="0" err="1">
                <a:ln>
                  <a:noFill/>
                </a:ln>
                <a:solidFill>
                  <a:schemeClr val="tx1"/>
                </a:solidFill>
                <a:effectLst/>
                <a:latin typeface="Arial" panose="020B0604020202020204" pitchFamily="34" charset="0"/>
              </a:rPr>
              <a:t>morfologica</a:t>
            </a:r>
            <a:r>
              <a:rPr kumimoji="0" lang="en-US" altLang="en-US" sz="3200" b="0" i="0" u="none" strike="noStrike" cap="none" normalizeH="0" baseline="0" dirty="0">
                <a:ln>
                  <a:noFill/>
                </a:ln>
                <a:solidFill>
                  <a:schemeClr val="tx1"/>
                </a:solidFill>
                <a:effectLst/>
                <a:latin typeface="Arial" panose="020B0604020202020204" pitchFamily="34" charset="0"/>
              </a:rPr>
              <a:t> </a:t>
            </a:r>
            <a:r>
              <a:rPr kumimoji="0" lang="en-US" altLang="en-US" sz="3200" b="0" i="0" u="none" strike="noStrike" cap="none" normalizeH="0" baseline="0" dirty="0" err="1">
                <a:ln>
                  <a:noFill/>
                </a:ln>
                <a:solidFill>
                  <a:schemeClr val="tx1"/>
                </a:solidFill>
                <a:effectLst/>
                <a:latin typeface="Arial" panose="020B0604020202020204" pitchFamily="34" charset="0"/>
              </a:rPr>
              <a:t>delle</a:t>
            </a:r>
            <a:r>
              <a:rPr kumimoji="0" lang="en-US" altLang="en-US" sz="3200" b="0" i="0" u="none" strike="noStrike" cap="none" normalizeH="0" baseline="0" dirty="0">
                <a:ln>
                  <a:noFill/>
                </a:ln>
                <a:solidFill>
                  <a:schemeClr val="tx1"/>
                </a:solidFill>
                <a:effectLst/>
                <a:latin typeface="Arial" panose="020B0604020202020204" pitchFamily="34" charset="0"/>
              </a:rPr>
              <a:t> </a:t>
            </a:r>
            <a:r>
              <a:rPr kumimoji="0" lang="en-US" altLang="en-US" sz="3200" b="0" i="0" u="none" strike="noStrike" cap="none" normalizeH="0" baseline="0" dirty="0" err="1">
                <a:ln>
                  <a:noFill/>
                </a:ln>
                <a:solidFill>
                  <a:schemeClr val="tx1"/>
                </a:solidFill>
                <a:effectLst/>
                <a:latin typeface="Arial" panose="020B0604020202020204" pitchFamily="34" charset="0"/>
              </a:rPr>
              <a:t>ossa</a:t>
            </a:r>
            <a:r>
              <a:rPr kumimoji="0" lang="en-US" altLang="en-US" sz="3200" b="0" i="0" u="none" strike="noStrike" cap="none" normalizeH="0" baseline="0" dirty="0">
                <a:ln>
                  <a:noFill/>
                </a:ln>
                <a:solidFill>
                  <a:schemeClr val="tx1"/>
                </a:solidFill>
                <a:effectLst/>
                <a:latin typeface="Arial" panose="020B0604020202020204" pitchFamily="34" charset="0"/>
              </a:rPr>
              <a:t> e </a:t>
            </a:r>
            <a:r>
              <a:rPr kumimoji="0" lang="en-US" altLang="en-US" sz="3200" b="0" i="0" u="none" strike="noStrike" cap="none" normalizeH="0" baseline="0" dirty="0" err="1">
                <a:ln>
                  <a:noFill/>
                </a:ln>
                <a:solidFill>
                  <a:schemeClr val="tx1"/>
                </a:solidFill>
                <a:effectLst/>
                <a:latin typeface="Arial" panose="020B0604020202020204" pitchFamily="34" charset="0"/>
              </a:rPr>
              <a:t>processi</a:t>
            </a:r>
            <a:r>
              <a:rPr kumimoji="0" lang="en-US" altLang="en-US" sz="3200" b="0" i="0" u="none" strike="noStrike" cap="none" normalizeH="0" baseline="0" dirty="0">
                <a:ln>
                  <a:noFill/>
                </a:ln>
                <a:solidFill>
                  <a:schemeClr val="tx1"/>
                </a:solidFill>
                <a:effectLst/>
                <a:latin typeface="Arial" panose="020B0604020202020204" pitchFamily="34" charset="0"/>
              </a:rPr>
              <a:t> di </a:t>
            </a:r>
            <a:r>
              <a:rPr kumimoji="0" lang="en-US" altLang="en-US" sz="3200" b="0" i="0" u="none" strike="noStrike" cap="none" normalizeH="0" baseline="0" dirty="0" err="1">
                <a:ln>
                  <a:noFill/>
                </a:ln>
                <a:solidFill>
                  <a:schemeClr val="tx1"/>
                </a:solidFill>
                <a:effectLst/>
                <a:latin typeface="Arial" panose="020B0604020202020204" pitchFamily="34" charset="0"/>
              </a:rPr>
              <a:t>ossificazione</a:t>
            </a:r>
            <a:r>
              <a:rPr kumimoji="0" lang="en-US" altLang="en-US" sz="3200" b="0" i="0" u="none" strike="noStrike" cap="none" normalizeH="0" baseline="0" dirty="0">
                <a:ln>
                  <a:noFill/>
                </a:ln>
                <a:solidFill>
                  <a:schemeClr val="tx1"/>
                </a:solidFill>
                <a:effectLst/>
                <a:latin typeface="Arial" panose="020B0604020202020204" pitchFamily="34" charset="0"/>
              </a:rPr>
              <a:t>   </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rPr>
              <a:t>   </a:t>
            </a:r>
          </a:p>
        </p:txBody>
      </p:sp>
      <p:pic>
        <p:nvPicPr>
          <p:cNvPr id="5123" name="Picture 3" descr="https://fad.ediacademy.eu/fisiodb/pix/switch_minu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7675"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fad.ediacademy.eu/fisiodb/pix/switch_minu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1563" y="274638"/>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62464" t="16052"/>
          <a:stretch/>
        </p:blipFill>
        <p:spPr>
          <a:xfrm>
            <a:off x="7941608" y="814232"/>
            <a:ext cx="4089043" cy="5850349"/>
          </a:xfrm>
          <a:prstGeom prst="rect">
            <a:avLst/>
          </a:prstGeom>
        </p:spPr>
      </p:pic>
    </p:spTree>
    <p:extLst>
      <p:ext uri="{BB962C8B-B14F-4D97-AF65-F5344CB8AC3E}">
        <p14:creationId xmlns:p14="http://schemas.microsoft.com/office/powerpoint/2010/main" val="3504291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7379" y="719663"/>
            <a:ext cx="10217240" cy="1338828"/>
          </a:xfrm>
          <a:prstGeom prst="rect">
            <a:avLst/>
          </a:prstGeom>
        </p:spPr>
        <p:txBody>
          <a:bodyPr wrap="square">
            <a:spAutoFit/>
          </a:bodyPr>
          <a:lstStyle/>
          <a:p>
            <a:pPr>
              <a:lnSpc>
                <a:spcPct val="150000"/>
              </a:lnSpc>
            </a:pPr>
            <a:r>
              <a:rPr lang="it-IT" dirty="0"/>
              <a:t>L’osso piatto ha una struttura trilaminare nota come diploe, con due strati sottili di osso compatto separati da uno strato di osso spugnoso. L’osso irregolare della vertebra, così come l’osso corto, ha una struttura interna prevalentemente di osso spugnoso e un sottile strato di osso corticale compatto all’esterno.</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48137" r="51933" b="13015"/>
          <a:stretch/>
        </p:blipFill>
        <p:spPr>
          <a:xfrm>
            <a:off x="4138411" y="2316643"/>
            <a:ext cx="7600269" cy="3929611"/>
          </a:xfrm>
          <a:prstGeom prst="rect">
            <a:avLst/>
          </a:prstGeom>
        </p:spPr>
      </p:pic>
    </p:spTree>
    <p:extLst>
      <p:ext uri="{BB962C8B-B14F-4D97-AF65-F5344CB8AC3E}">
        <p14:creationId xmlns:p14="http://schemas.microsoft.com/office/powerpoint/2010/main" val="4055579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6671" y="296212"/>
            <a:ext cx="11127346" cy="6124754"/>
          </a:xfrm>
          <a:prstGeom prst="rect">
            <a:avLst/>
          </a:prstGeom>
          <a:noFill/>
        </p:spPr>
        <p:txBody>
          <a:bodyPr wrap="square" rtlCol="0">
            <a:spAutoFit/>
          </a:bodyPr>
          <a:lstStyle/>
          <a:p>
            <a:r>
              <a:rPr lang="it-IT" sz="2800" dirty="0">
                <a:cs typeface="Arial" panose="020B0604020202020204" pitchFamily="34" charset="0"/>
              </a:rPr>
              <a:t>Classificazione secondo la </a:t>
            </a:r>
            <a:r>
              <a:rPr lang="it-IT" sz="2800" dirty="0"/>
              <a:t>disposizione, </a:t>
            </a:r>
          </a:p>
          <a:p>
            <a:endParaRPr lang="it-IT" sz="2800" dirty="0"/>
          </a:p>
          <a:p>
            <a:r>
              <a:rPr lang="it-IT" sz="2800" dirty="0"/>
              <a:t>le ossa sono distinte in: </a:t>
            </a:r>
          </a:p>
          <a:p>
            <a:r>
              <a:rPr lang="it-IT" sz="2800" dirty="0"/>
              <a:t>sesamoidi, piccole ossa in prossimità delle articolazioni o nella compagine di alcuni tendini (per esempio, arto anteriore degli equidi), </a:t>
            </a:r>
          </a:p>
          <a:p>
            <a:r>
              <a:rPr lang="it-IT" sz="2800" dirty="0"/>
              <a:t>eterotipiche, cioè ossa fuori dalla sede tipica (per esempio, ossa nel miocardio di alcuni mammiferi),  e di ornamentazione (palchi dei cervi)</a:t>
            </a:r>
          </a:p>
          <a:p>
            <a:endParaRPr lang="it-IT" sz="2800" dirty="0"/>
          </a:p>
          <a:p>
            <a:r>
              <a:rPr lang="it-IT" sz="2800" dirty="0"/>
              <a:t>NOTA: particolare processo di ossificazione (ossificazione mantellare) Ossificazione diretta non da connettiv, ma attorno a un abbozzo cartilagineo; quest’ultimo degrada lentamente fino a essere rimpiazzato del tutto o quasi dall’osso.</a:t>
            </a:r>
          </a:p>
          <a:p>
            <a:r>
              <a:rPr lang="it-IT" sz="2800" dirty="0"/>
              <a:t>L’ossificazione mantellare si riscontra a livello della mandibola e dei corpi vertebrali</a:t>
            </a:r>
            <a:endParaRPr lang="en-US" sz="2800" dirty="0"/>
          </a:p>
        </p:txBody>
      </p:sp>
    </p:spTree>
    <p:extLst>
      <p:ext uri="{BB962C8B-B14F-4D97-AF65-F5344CB8AC3E}">
        <p14:creationId xmlns:p14="http://schemas.microsoft.com/office/powerpoint/2010/main" val="1904685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7126" y="53861"/>
            <a:ext cx="3778599"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err="1">
                <a:ln>
                  <a:noFill/>
                </a:ln>
                <a:solidFill>
                  <a:schemeClr val="tx1"/>
                </a:solidFill>
                <a:effectLst/>
                <a:latin typeface="Arial" panose="020B0604020202020204" pitchFamily="34" charset="0"/>
              </a:rPr>
              <a:t>Articolazioni</a:t>
            </a:r>
            <a:r>
              <a:rPr kumimoji="0" lang="en-US" altLang="en-US" sz="3600" b="0" i="0" u="none" strike="noStrike" cap="none" normalizeH="0" baseline="0" dirty="0">
                <a:ln>
                  <a:noFill/>
                </a:ln>
                <a:solidFill>
                  <a:schemeClr val="tx1"/>
                </a:solidFill>
                <a:effectLst/>
                <a:latin typeface="Arial" panose="020B0604020202020204" pitchFamily="34" charset="0"/>
              </a:rPr>
              <a:t>   </a:t>
            </a:r>
            <a:endParaRPr kumimoji="0" lang="en-US" altLang="en-US" sz="10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err="1">
                <a:ln>
                  <a:noFill/>
                </a:ln>
                <a:solidFill>
                  <a:schemeClr val="tx1"/>
                </a:solidFill>
                <a:effectLst/>
                <a:latin typeface="Arial" panose="020B0604020202020204" pitchFamily="34" charset="0"/>
              </a:rPr>
              <a:t>Classificazione</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morfologica</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delle</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articolazioni</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TextBox 4"/>
          <p:cNvSpPr txBox="1"/>
          <p:nvPr/>
        </p:nvSpPr>
        <p:spPr>
          <a:xfrm>
            <a:off x="862886" y="1056068"/>
            <a:ext cx="4134118" cy="5262979"/>
          </a:xfrm>
          <a:prstGeom prst="rect">
            <a:avLst/>
          </a:prstGeom>
          <a:noFill/>
        </p:spPr>
        <p:txBody>
          <a:bodyPr wrap="square" rtlCol="0">
            <a:spAutoFit/>
          </a:bodyPr>
          <a:lstStyle/>
          <a:p>
            <a:pPr>
              <a:lnSpc>
                <a:spcPct val="200000"/>
              </a:lnSpc>
            </a:pPr>
            <a:r>
              <a:rPr lang="it-IT" sz="2400" dirty="0"/>
              <a:t>Secondo il tipo di movimento che permettono:</a:t>
            </a:r>
          </a:p>
          <a:p>
            <a:pPr>
              <a:lnSpc>
                <a:spcPct val="200000"/>
              </a:lnSpc>
            </a:pPr>
            <a:endParaRPr lang="it-IT" sz="2400" dirty="0"/>
          </a:p>
          <a:p>
            <a:pPr marL="342900" indent="-342900">
              <a:lnSpc>
                <a:spcPct val="200000"/>
              </a:lnSpc>
              <a:buFont typeface="Arial" panose="020B0604020202020204" pitchFamily="34" charset="0"/>
              <a:buChar char="•"/>
            </a:pPr>
            <a:r>
              <a:rPr lang="it-IT" sz="2400" dirty="0"/>
              <a:t>  diartrosi altamente mobili,</a:t>
            </a:r>
          </a:p>
          <a:p>
            <a:pPr marL="342900" indent="-342900">
              <a:lnSpc>
                <a:spcPct val="200000"/>
              </a:lnSpc>
              <a:buFont typeface="Arial" panose="020B0604020202020204" pitchFamily="34" charset="0"/>
              <a:buChar char="•"/>
            </a:pPr>
            <a:r>
              <a:rPr lang="it-IT" sz="2400" dirty="0"/>
              <a:t>  anfiartrosi, semimobili,</a:t>
            </a:r>
          </a:p>
          <a:p>
            <a:pPr marL="342900" indent="-342900">
              <a:lnSpc>
                <a:spcPct val="200000"/>
              </a:lnSpc>
              <a:buFont typeface="Arial" panose="020B0604020202020204" pitchFamily="34" charset="0"/>
              <a:buChar char="•"/>
            </a:pPr>
            <a:r>
              <a:rPr lang="it-IT" sz="2400" dirty="0"/>
              <a:t>  e sinartrosi, fisse.</a:t>
            </a:r>
            <a:br>
              <a:rPr lang="it-IT" sz="2400" dirty="0"/>
            </a:b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6506" y="0"/>
            <a:ext cx="5871833" cy="6858000"/>
          </a:xfrm>
          <a:prstGeom prst="rect">
            <a:avLst/>
          </a:prstGeom>
        </p:spPr>
      </p:pic>
    </p:spTree>
    <p:extLst>
      <p:ext uri="{BB962C8B-B14F-4D97-AF65-F5344CB8AC3E}">
        <p14:creationId xmlns:p14="http://schemas.microsoft.com/office/powerpoint/2010/main" val="1268273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4704" y="1596980"/>
            <a:ext cx="184731" cy="369332"/>
          </a:xfrm>
          <a:prstGeom prst="rect">
            <a:avLst/>
          </a:prstGeom>
          <a:noFill/>
        </p:spPr>
        <p:txBody>
          <a:bodyPr wrap="none" rtlCol="0">
            <a:spAutoFit/>
          </a:bodyPr>
          <a:lstStyle/>
          <a:p>
            <a:endParaRPr lang="en-US" dirty="0"/>
          </a:p>
        </p:txBody>
      </p:sp>
      <p:sp>
        <p:nvSpPr>
          <p:cNvPr id="3" name="Rectangle 2"/>
          <p:cNvSpPr/>
          <p:nvPr/>
        </p:nvSpPr>
        <p:spPr>
          <a:xfrm>
            <a:off x="678288" y="314080"/>
            <a:ext cx="10127087" cy="6001643"/>
          </a:xfrm>
          <a:prstGeom prst="rect">
            <a:avLst/>
          </a:prstGeom>
        </p:spPr>
        <p:txBody>
          <a:bodyPr wrap="square">
            <a:spAutoFit/>
          </a:bodyPr>
          <a:lstStyle/>
          <a:p>
            <a:pPr>
              <a:lnSpc>
                <a:spcPct val="200000"/>
              </a:lnSpc>
            </a:pPr>
            <a:r>
              <a:rPr lang="it-IT" sz="2400" dirty="0"/>
              <a:t>L’endoscheletro è convenzionalmente distinto in:</a:t>
            </a:r>
          </a:p>
          <a:p>
            <a:pPr>
              <a:lnSpc>
                <a:spcPct val="200000"/>
              </a:lnSpc>
            </a:pPr>
            <a:r>
              <a:rPr lang="it-IT" sz="2400" dirty="0"/>
              <a:t> scheletro della testa o cranio, </a:t>
            </a:r>
          </a:p>
          <a:p>
            <a:pPr>
              <a:lnSpc>
                <a:spcPct val="200000"/>
              </a:lnSpc>
            </a:pPr>
            <a:r>
              <a:rPr lang="it-IT" sz="2400" dirty="0"/>
              <a:t>scheletro assiale postcraniale :</a:t>
            </a:r>
          </a:p>
          <a:p>
            <a:pPr>
              <a:lnSpc>
                <a:spcPct val="200000"/>
              </a:lnSpc>
            </a:pPr>
            <a:r>
              <a:rPr lang="it-IT" sz="2400" dirty="0"/>
              <a:t>				 notocorda,</a:t>
            </a:r>
          </a:p>
          <a:p>
            <a:pPr>
              <a:lnSpc>
                <a:spcPct val="200000"/>
              </a:lnSpc>
            </a:pPr>
            <a:r>
              <a:rPr lang="it-IT" sz="2400" dirty="0"/>
              <a:t>				 la colonna vertebrale e</a:t>
            </a:r>
          </a:p>
          <a:p>
            <a:pPr>
              <a:lnSpc>
                <a:spcPct val="200000"/>
              </a:lnSpc>
            </a:pPr>
            <a:r>
              <a:rPr lang="it-IT" sz="2400" dirty="0"/>
              <a:t>		 (quando presenti) le coste e lo scheletro delle pinne impari</a:t>
            </a:r>
          </a:p>
          <a:p>
            <a:pPr>
              <a:lnSpc>
                <a:spcPct val="200000"/>
              </a:lnSpc>
            </a:pPr>
            <a:r>
              <a:rPr lang="it-IT" sz="2400" dirty="0"/>
              <a:t>scheletro appendicolare :</a:t>
            </a:r>
          </a:p>
          <a:p>
            <a:pPr>
              <a:lnSpc>
                <a:spcPct val="200000"/>
              </a:lnSpc>
            </a:pPr>
            <a:r>
              <a:rPr lang="it-IT" sz="2400" dirty="0"/>
              <a:t>		pinne o arti e le relative cinture, che li collegano allo scheletro</a:t>
            </a:r>
            <a:endParaRPr lang="en-US" sz="2400" dirty="0"/>
          </a:p>
        </p:txBody>
      </p:sp>
    </p:spTree>
    <p:extLst>
      <p:ext uri="{BB962C8B-B14F-4D97-AF65-F5344CB8AC3E}">
        <p14:creationId xmlns:p14="http://schemas.microsoft.com/office/powerpoint/2010/main" val="2646746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7126" y="53861"/>
            <a:ext cx="3778599"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err="1">
                <a:ln>
                  <a:noFill/>
                </a:ln>
                <a:solidFill>
                  <a:schemeClr val="tx1"/>
                </a:solidFill>
                <a:effectLst/>
                <a:latin typeface="Arial" panose="020B0604020202020204" pitchFamily="34" charset="0"/>
              </a:rPr>
              <a:t>Articolazioni</a:t>
            </a:r>
            <a:r>
              <a:rPr kumimoji="0" lang="en-US" altLang="en-US" sz="3600" b="0" i="0" u="none" strike="noStrike" cap="none" normalizeH="0" baseline="0" dirty="0">
                <a:ln>
                  <a:noFill/>
                </a:ln>
                <a:solidFill>
                  <a:schemeClr val="tx1"/>
                </a:solidFill>
                <a:effectLst/>
                <a:latin typeface="Arial" panose="020B0604020202020204" pitchFamily="34" charset="0"/>
              </a:rPr>
              <a:t>   </a:t>
            </a:r>
            <a:endParaRPr kumimoji="0" lang="en-US" altLang="en-US" sz="10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err="1">
                <a:ln>
                  <a:noFill/>
                </a:ln>
                <a:solidFill>
                  <a:schemeClr val="tx1"/>
                </a:solidFill>
                <a:effectLst/>
                <a:latin typeface="Arial" panose="020B0604020202020204" pitchFamily="34" charset="0"/>
              </a:rPr>
              <a:t>Classificazione</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morfologica</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delle</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rPr>
              <a:t>articolazioni</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pic>
        <p:nvPicPr>
          <p:cNvPr id="8194" name="Picture 2" descr="https://fad.ediacademy.eu/fisiodb/pix/switch_minu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975"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https://fad.ediacademy.eu/fisiodb/pix/switch_minu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88" y="274638"/>
            <a:ext cx="104775" cy="1047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7126" y="1251070"/>
            <a:ext cx="4390328" cy="2585323"/>
          </a:xfrm>
          <a:prstGeom prst="rect">
            <a:avLst/>
          </a:prstGeom>
        </p:spPr>
        <p:txBody>
          <a:bodyPr wrap="square">
            <a:spAutoFit/>
          </a:bodyPr>
          <a:lstStyle/>
          <a:p>
            <a:r>
              <a:rPr lang="it-IT" dirty="0"/>
              <a:t>Per le articolazioni è raffigurata schematicamente la forma delle superfici articolari a contatto e il tipo di movimento che l’articolazione stessa consente. Per esempio, l’artrodia o articolazione piana consente solo movimenti di scivolamento; l’articolazione della spalla (enartrosi o articolazione sferoidale) consente il più ampio grado di movimenti.</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8016" y="0"/>
            <a:ext cx="5871833" cy="6858000"/>
          </a:xfrm>
          <a:prstGeom prst="rect">
            <a:avLst/>
          </a:prstGeom>
        </p:spPr>
      </p:pic>
    </p:spTree>
    <p:extLst>
      <p:ext uri="{BB962C8B-B14F-4D97-AF65-F5344CB8AC3E}">
        <p14:creationId xmlns:p14="http://schemas.microsoft.com/office/powerpoint/2010/main" val="1794794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962" y="230678"/>
            <a:ext cx="4626459" cy="584775"/>
          </a:xfrm>
          <a:prstGeom prst="rect">
            <a:avLst/>
          </a:prstGeom>
        </p:spPr>
        <p:txBody>
          <a:bodyPr wrap="none">
            <a:spAutoFit/>
          </a:bodyPr>
          <a:lstStyle/>
          <a:p>
            <a:pPr algn="ctr"/>
            <a:r>
              <a:rPr lang="en-US" sz="3200" dirty="0" err="1"/>
              <a:t>Scheletro</a:t>
            </a:r>
            <a:r>
              <a:rPr lang="en-US" sz="3200" dirty="0"/>
              <a:t> </a:t>
            </a:r>
            <a:r>
              <a:rPr lang="en-US" sz="3200" dirty="0" err="1"/>
              <a:t>cefalico</a:t>
            </a:r>
            <a:r>
              <a:rPr lang="en-US" sz="3200" dirty="0"/>
              <a:t>: </a:t>
            </a:r>
            <a:r>
              <a:rPr lang="en-US" sz="3200" dirty="0" err="1"/>
              <a:t>il</a:t>
            </a:r>
            <a:r>
              <a:rPr lang="en-US" sz="3200" dirty="0"/>
              <a:t> </a:t>
            </a:r>
            <a:r>
              <a:rPr lang="en-US" sz="3200" dirty="0" err="1"/>
              <a:t>cranio</a:t>
            </a:r>
            <a:endParaRPr lang="en-US" sz="3200" dirty="0"/>
          </a:p>
        </p:txBody>
      </p:sp>
      <p:sp>
        <p:nvSpPr>
          <p:cNvPr id="3" name="TextBox 2"/>
          <p:cNvSpPr txBox="1"/>
          <p:nvPr/>
        </p:nvSpPr>
        <p:spPr>
          <a:xfrm>
            <a:off x="579551" y="815453"/>
            <a:ext cx="11036447" cy="5262979"/>
          </a:xfrm>
          <a:prstGeom prst="rect">
            <a:avLst/>
          </a:prstGeom>
          <a:noFill/>
        </p:spPr>
        <p:txBody>
          <a:bodyPr wrap="square" rtlCol="0">
            <a:spAutoFit/>
          </a:bodyPr>
          <a:lstStyle/>
          <a:p>
            <a:r>
              <a:rPr lang="it-IT" sz="2400" dirty="0"/>
              <a:t>ORIGINE:</a:t>
            </a:r>
          </a:p>
          <a:p>
            <a:r>
              <a:rPr lang="it-IT" sz="2400" dirty="0"/>
              <a:t>rielaborando la regione anteriore del tronco.</a:t>
            </a:r>
          </a:p>
          <a:p>
            <a:r>
              <a:rPr lang="it-IT" sz="2400" dirty="0"/>
              <a:t>Ipotesi secondo cui le diverse componenti anatomiche coinvolte nella formazione della regione cefalica abbiano una struttura di base metamerica, come le vertebre che si formano lungo l’asse anteroposteriore del tronco. </a:t>
            </a:r>
          </a:p>
          <a:p>
            <a:endParaRPr lang="it-IT" sz="2400" dirty="0"/>
          </a:p>
          <a:p>
            <a:r>
              <a:rPr lang="it-IT" sz="2400" dirty="0"/>
              <a:t>oppure </a:t>
            </a:r>
          </a:p>
          <a:p>
            <a:r>
              <a:rPr lang="it-IT" sz="2400" dirty="0"/>
              <a:t>aggiungendo una sezione nuova con un’organizzazione radicalmente differente rispetto al resto del corpo. Struttura del tutto nuova, che si sarebbe evoluta grazie alla comparsa di nuovi tessuti embrionali come la cresta neurale e i placodi neurali</a:t>
            </a:r>
          </a:p>
          <a:p>
            <a:endParaRPr lang="it-IT" sz="2400" dirty="0"/>
          </a:p>
          <a:p>
            <a:r>
              <a:rPr lang="it-IT" sz="2400" dirty="0"/>
              <a:t>Huxley aveva osservato che l’organizzazione di base del cranio è intrinsecamente diversa da quella della colonna vertebrale, sia da un punto di vista strutturale sia riguardo ai processi di</a:t>
            </a:r>
            <a:endParaRPr lang="en-US" sz="2400" dirty="0"/>
          </a:p>
        </p:txBody>
      </p:sp>
    </p:spTree>
    <p:extLst>
      <p:ext uri="{BB962C8B-B14F-4D97-AF65-F5344CB8AC3E}">
        <p14:creationId xmlns:p14="http://schemas.microsoft.com/office/powerpoint/2010/main" val="2484500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962" y="230678"/>
            <a:ext cx="4626459" cy="584775"/>
          </a:xfrm>
          <a:prstGeom prst="rect">
            <a:avLst/>
          </a:prstGeom>
        </p:spPr>
        <p:txBody>
          <a:bodyPr wrap="none">
            <a:spAutoFit/>
          </a:bodyPr>
          <a:lstStyle/>
          <a:p>
            <a:pPr algn="ctr"/>
            <a:r>
              <a:rPr lang="en-US" sz="3200" dirty="0" err="1"/>
              <a:t>Scheletro</a:t>
            </a:r>
            <a:r>
              <a:rPr lang="en-US" sz="3200" dirty="0"/>
              <a:t> </a:t>
            </a:r>
            <a:r>
              <a:rPr lang="en-US" sz="3200" dirty="0" err="1"/>
              <a:t>cefalico</a:t>
            </a:r>
            <a:r>
              <a:rPr lang="en-US" sz="3200" dirty="0"/>
              <a:t>: </a:t>
            </a:r>
            <a:r>
              <a:rPr lang="en-US" sz="3200" dirty="0" err="1"/>
              <a:t>il</a:t>
            </a:r>
            <a:r>
              <a:rPr lang="en-US" sz="3200" dirty="0"/>
              <a:t> </a:t>
            </a:r>
            <a:r>
              <a:rPr lang="en-US" sz="3200" dirty="0" err="1"/>
              <a:t>cranio</a:t>
            </a:r>
            <a:endParaRPr lang="en-US" sz="3200" dirty="0"/>
          </a:p>
        </p:txBody>
      </p:sp>
      <p:sp>
        <p:nvSpPr>
          <p:cNvPr id="3" name="Rectangle 2"/>
          <p:cNvSpPr/>
          <p:nvPr/>
        </p:nvSpPr>
        <p:spPr>
          <a:xfrm>
            <a:off x="270456" y="815453"/>
            <a:ext cx="10818254" cy="646331"/>
          </a:xfrm>
          <a:prstGeom prst="rect">
            <a:avLst/>
          </a:prstGeom>
        </p:spPr>
        <p:txBody>
          <a:bodyPr wrap="square">
            <a:spAutoFit/>
          </a:bodyPr>
          <a:lstStyle/>
          <a:p>
            <a:r>
              <a:rPr lang="it-IT" dirty="0"/>
              <a:t>Morfologia generale dell'anfiosso (cefalocordati) </a:t>
            </a:r>
          </a:p>
          <a:p>
            <a:r>
              <a:rPr lang="it-IT"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382" y="3314833"/>
            <a:ext cx="10767387" cy="3671955"/>
          </a:xfrm>
          <a:prstGeom prst="rect">
            <a:avLst/>
          </a:prstGeom>
        </p:spPr>
      </p:pic>
      <p:sp>
        <p:nvSpPr>
          <p:cNvPr id="5" name="Rectangle 4"/>
          <p:cNvSpPr/>
          <p:nvPr/>
        </p:nvSpPr>
        <p:spPr>
          <a:xfrm>
            <a:off x="270456" y="1138618"/>
            <a:ext cx="11921544" cy="2308324"/>
          </a:xfrm>
          <a:prstGeom prst="rect">
            <a:avLst/>
          </a:prstGeom>
        </p:spPr>
        <p:txBody>
          <a:bodyPr wrap="square">
            <a:spAutoFit/>
          </a:bodyPr>
          <a:lstStyle/>
          <a:p>
            <a:r>
              <a:rPr lang="it-IT" dirty="0"/>
              <a:t>Teorie vertebrali del cranio </a:t>
            </a:r>
          </a:p>
          <a:p>
            <a:r>
              <a:rPr lang="it-IT" dirty="0"/>
              <a:t>	a, La teoria vertebrale proposta inizialmente da Goethe prevedeva l’origine del cranio dei mammiferi a partire da cinque vertebre modificate (1-5). </a:t>
            </a:r>
          </a:p>
          <a:p>
            <a:r>
              <a:rPr lang="it-IT" dirty="0"/>
              <a:t>b, Secondo Oken il cranio dei mammiferi deriverebbe da sole quattro vertebre (I-IV). </a:t>
            </a:r>
          </a:p>
          <a:p>
            <a:r>
              <a:rPr lang="it-IT" dirty="0"/>
              <a:t>c, Secondo il modello archetipico proposto da Owen (1866), le componenti craniche deriverebbero da archi branchiali modificati, a loro volta comparabili alle coste del tronco (modificata da Kuratani, 2005).</a:t>
            </a:r>
          </a:p>
          <a:p>
            <a:endParaRPr lang="it-IT" dirty="0"/>
          </a:p>
          <a:p>
            <a:r>
              <a:rPr lang="it-IT" dirty="0"/>
              <a:t>Origine della parte spinale del cranio (regione occipitale) dall'incorporazione di elementi vertebrali secondo Fürbringer (1875) </a:t>
            </a:r>
          </a:p>
        </p:txBody>
      </p:sp>
    </p:spTree>
    <p:extLst>
      <p:ext uri="{BB962C8B-B14F-4D97-AF65-F5344CB8AC3E}">
        <p14:creationId xmlns:p14="http://schemas.microsoft.com/office/powerpoint/2010/main" val="1771107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83392" y="230678"/>
            <a:ext cx="3863662" cy="369332"/>
          </a:xfrm>
          <a:prstGeom prst="rect">
            <a:avLst/>
          </a:prstGeom>
          <a:noFill/>
        </p:spPr>
        <p:txBody>
          <a:bodyPr wrap="square" rtlCol="0">
            <a:spAutoFit/>
          </a:bodyPr>
          <a:lstStyle/>
          <a:p>
            <a:r>
              <a:rPr lang="en-US" dirty="0"/>
              <a:t>Max </a:t>
            </a:r>
            <a:r>
              <a:rPr lang="en-US" dirty="0" err="1"/>
              <a:t>Fürbringer</a:t>
            </a:r>
            <a:r>
              <a:rPr lang="en-US" dirty="0"/>
              <a:t> </a:t>
            </a:r>
          </a:p>
        </p:txBody>
      </p:sp>
      <p:sp>
        <p:nvSpPr>
          <p:cNvPr id="3" name="Rectangle 2"/>
          <p:cNvSpPr/>
          <p:nvPr/>
        </p:nvSpPr>
        <p:spPr>
          <a:xfrm>
            <a:off x="373962" y="230678"/>
            <a:ext cx="4626459" cy="584775"/>
          </a:xfrm>
          <a:prstGeom prst="rect">
            <a:avLst/>
          </a:prstGeom>
        </p:spPr>
        <p:txBody>
          <a:bodyPr wrap="none">
            <a:spAutoFit/>
          </a:bodyPr>
          <a:lstStyle/>
          <a:p>
            <a:pPr algn="ctr"/>
            <a:r>
              <a:rPr lang="en-US" sz="3200" dirty="0" err="1"/>
              <a:t>Scheletro</a:t>
            </a:r>
            <a:r>
              <a:rPr lang="en-US" sz="3200" dirty="0"/>
              <a:t> </a:t>
            </a:r>
            <a:r>
              <a:rPr lang="en-US" sz="3200" dirty="0" err="1"/>
              <a:t>cefalico</a:t>
            </a:r>
            <a:r>
              <a:rPr lang="en-US" sz="3200" dirty="0"/>
              <a:t>: </a:t>
            </a:r>
            <a:r>
              <a:rPr lang="en-US" sz="3200" dirty="0" err="1"/>
              <a:t>il</a:t>
            </a:r>
            <a:r>
              <a:rPr lang="en-US" sz="3200" dirty="0"/>
              <a:t> </a:t>
            </a:r>
            <a:r>
              <a:rPr lang="en-US" sz="3200" dirty="0" err="1"/>
              <a:t>cranio</a:t>
            </a:r>
            <a:endParaRPr lang="en-US" sz="3200" dirty="0"/>
          </a:p>
        </p:txBody>
      </p:sp>
      <p:sp>
        <p:nvSpPr>
          <p:cNvPr id="4" name="TextBox 3"/>
          <p:cNvSpPr txBox="1"/>
          <p:nvPr/>
        </p:nvSpPr>
        <p:spPr>
          <a:xfrm>
            <a:off x="1081827" y="815453"/>
            <a:ext cx="10441965" cy="2246769"/>
          </a:xfrm>
          <a:prstGeom prst="rect">
            <a:avLst/>
          </a:prstGeom>
          <a:noFill/>
        </p:spPr>
        <p:txBody>
          <a:bodyPr wrap="square" rtlCol="0">
            <a:spAutoFit/>
          </a:bodyPr>
          <a:lstStyle/>
          <a:p>
            <a:r>
              <a:rPr lang="it-IT" sz="2000" dirty="0"/>
              <a:t>I metameri spinali del tronco si siano aggiunti al cranio in due ondate distinte </a:t>
            </a:r>
          </a:p>
          <a:p>
            <a:r>
              <a:rPr lang="it-IT" sz="2000" dirty="0"/>
              <a:t>Nel paleocranio, il limite caudale sarebbe segnato dalla capsula otica e dall’emergenza dell’ultimo vero nervo cranico, il X. </a:t>
            </a:r>
          </a:p>
          <a:p>
            <a:r>
              <a:rPr lang="it-IT" sz="2000" dirty="0"/>
              <a:t>La prima ondata avrebbe portato alla formazione del neocranio protometamerico (in elasmobranchi e anfibi), con l’incorporazione di una serie di nervi occipitali, posteriori al X. </a:t>
            </a:r>
          </a:p>
          <a:p>
            <a:r>
              <a:rPr lang="it-IT" sz="2000" dirty="0"/>
              <a:t>La seconda incorporazione di elementi vertebrali nella regione occipitale avrebbe condotto al neocranio auximetamerico</a:t>
            </a: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962" y="3089186"/>
            <a:ext cx="11220133" cy="3768814"/>
          </a:xfrm>
          <a:prstGeom prst="rect">
            <a:avLst/>
          </a:prstGeom>
        </p:spPr>
      </p:pic>
    </p:spTree>
    <p:extLst>
      <p:ext uri="{BB962C8B-B14F-4D97-AF65-F5344CB8AC3E}">
        <p14:creationId xmlns:p14="http://schemas.microsoft.com/office/powerpoint/2010/main" val="22976253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1257" y="2274838"/>
            <a:ext cx="6965926" cy="4519876"/>
          </a:xfrm>
          <a:prstGeom prst="rect">
            <a:avLst/>
          </a:prstGeom>
        </p:spPr>
      </p:pic>
      <p:sp>
        <p:nvSpPr>
          <p:cNvPr id="3" name="Rectangle 2"/>
          <p:cNvSpPr/>
          <p:nvPr/>
        </p:nvSpPr>
        <p:spPr>
          <a:xfrm>
            <a:off x="729803" y="381644"/>
            <a:ext cx="11462197" cy="1200329"/>
          </a:xfrm>
          <a:prstGeom prst="rect">
            <a:avLst/>
          </a:prstGeom>
        </p:spPr>
        <p:txBody>
          <a:bodyPr wrap="square">
            <a:spAutoFit/>
          </a:bodyPr>
          <a:lstStyle/>
          <a:p>
            <a:r>
              <a:rPr lang="it-IT" dirty="0"/>
              <a:t>Secondo Goodrich il cranio dei vertebrati avrebbe una struttura segmentale costituita a partire da somiti equivalenti a quelli del tronco, collegati ventralmente da archi faringei ripetuti secondo gli stessi intervalli dei segmenti mesodermici. </a:t>
            </a:r>
          </a:p>
          <a:p>
            <a:r>
              <a:rPr lang="it-IT" dirty="0"/>
              <a:t>I primi tre somiti cefalici corrispondono alle cavità cefaliche mesodermiche descritte da Balfour (1878) nei pesci cartilaginei. I numeri romani si riferiscono ai nervi cranici (modificata da Kuratani, 2005).</a:t>
            </a:r>
            <a:endParaRPr lang="en-US" dirty="0"/>
          </a:p>
        </p:txBody>
      </p:sp>
    </p:spTree>
    <p:extLst>
      <p:ext uri="{BB962C8B-B14F-4D97-AF65-F5344CB8AC3E}">
        <p14:creationId xmlns:p14="http://schemas.microsoft.com/office/powerpoint/2010/main" val="3096307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1083" y="84484"/>
            <a:ext cx="4626459" cy="584775"/>
          </a:xfrm>
          <a:prstGeom prst="rect">
            <a:avLst/>
          </a:prstGeom>
        </p:spPr>
        <p:txBody>
          <a:bodyPr wrap="none">
            <a:spAutoFit/>
          </a:bodyPr>
          <a:lstStyle/>
          <a:p>
            <a:r>
              <a:rPr lang="en-US" sz="3200" dirty="0" err="1"/>
              <a:t>Scheletro</a:t>
            </a:r>
            <a:r>
              <a:rPr lang="en-US" sz="3200" dirty="0"/>
              <a:t> </a:t>
            </a:r>
            <a:r>
              <a:rPr lang="en-US" sz="3200" dirty="0" err="1"/>
              <a:t>cefalico</a:t>
            </a:r>
            <a:r>
              <a:rPr lang="en-US" sz="3200" dirty="0"/>
              <a:t>: </a:t>
            </a:r>
            <a:r>
              <a:rPr lang="en-US" sz="3200" dirty="0" err="1"/>
              <a:t>il</a:t>
            </a:r>
            <a:r>
              <a:rPr lang="en-US" sz="3200" dirty="0"/>
              <a:t> </a:t>
            </a:r>
            <a:r>
              <a:rPr lang="en-US" sz="3200" dirty="0" err="1"/>
              <a:t>cranio</a:t>
            </a:r>
            <a:endParaRPr lang="en-US" sz="3200" dirty="0"/>
          </a:p>
        </p:txBody>
      </p:sp>
      <p:sp>
        <p:nvSpPr>
          <p:cNvPr id="3" name="TextBox 2"/>
          <p:cNvSpPr txBox="1"/>
          <p:nvPr/>
        </p:nvSpPr>
        <p:spPr>
          <a:xfrm>
            <a:off x="741005" y="669259"/>
            <a:ext cx="10296191" cy="6093976"/>
          </a:xfrm>
          <a:prstGeom prst="rect">
            <a:avLst/>
          </a:prstGeom>
          <a:noFill/>
        </p:spPr>
        <p:txBody>
          <a:bodyPr wrap="square" rtlCol="0">
            <a:spAutoFit/>
          </a:bodyPr>
          <a:lstStyle/>
          <a:p>
            <a:r>
              <a:rPr lang="it-IT" sz="2800" dirty="0"/>
              <a:t>splancnocranio, </a:t>
            </a:r>
            <a:r>
              <a:rPr lang="it-IT" sz="2400" dirty="0"/>
              <a:t>	</a:t>
            </a:r>
          </a:p>
          <a:p>
            <a:r>
              <a:rPr lang="it-IT" sz="2400" dirty="0"/>
              <a:t>			formato dall’arco orale e dagli archi branchiali e ioideo,</a:t>
            </a:r>
          </a:p>
          <a:p>
            <a:r>
              <a:rPr lang="it-IT" sz="2400" dirty="0"/>
              <a:t> </a:t>
            </a:r>
            <a:r>
              <a:rPr lang="it-IT" sz="2800" dirty="0"/>
              <a:t>neurocranio, </a:t>
            </a:r>
          </a:p>
          <a:p>
            <a:r>
              <a:rPr lang="it-IT" sz="2400" dirty="0"/>
              <a:t>			capsule che circondano gli organi di senso pari e le 					strutture scheletriche che formano la base e le pareti 				laterali del cranio</a:t>
            </a:r>
          </a:p>
          <a:p>
            <a:r>
              <a:rPr lang="it-IT" sz="2400" dirty="0"/>
              <a:t> </a:t>
            </a:r>
            <a:r>
              <a:rPr lang="it-IT" sz="2800" dirty="0"/>
              <a:t>dermatocranio</a:t>
            </a:r>
            <a:r>
              <a:rPr lang="it-IT" sz="2400" dirty="0"/>
              <a:t>, </a:t>
            </a:r>
          </a:p>
          <a:p>
            <a:r>
              <a:rPr lang="it-IT" sz="2400" dirty="0"/>
              <a:t>			che forma la volta del cranio e gran parte delle ossa del 				palato e dell’arco orale. </a:t>
            </a:r>
          </a:p>
          <a:p>
            <a:endParaRPr lang="it-IT" sz="2400" dirty="0"/>
          </a:p>
          <a:p>
            <a:r>
              <a:rPr lang="it-IT" sz="2400" dirty="0"/>
              <a:t>A causa della loro collocazione interna, lo splancnocranio e il neurocranio vengono anche definiti endocranio, in contrapposizione all’ectocranio dermico</a:t>
            </a:r>
          </a:p>
          <a:p>
            <a:r>
              <a:rPr lang="it-IT" sz="2400" dirty="0"/>
              <a:t> </a:t>
            </a:r>
          </a:p>
          <a:p>
            <a:r>
              <a:rPr lang="it-IT" sz="2400" dirty="0"/>
              <a:t>In osteitti e tetrapodi è formato da ossa di origine endocondrale è anche chiamato condrocranio</a:t>
            </a:r>
            <a:br>
              <a:rPr lang="it-IT" dirty="0"/>
            </a:br>
            <a:endParaRPr lang="en-US" dirty="0"/>
          </a:p>
        </p:txBody>
      </p:sp>
    </p:spTree>
    <p:extLst>
      <p:ext uri="{BB962C8B-B14F-4D97-AF65-F5344CB8AC3E}">
        <p14:creationId xmlns:p14="http://schemas.microsoft.com/office/powerpoint/2010/main" val="56271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4045" y="763937"/>
            <a:ext cx="10745273" cy="923330"/>
          </a:xfrm>
          <a:prstGeom prst="rect">
            <a:avLst/>
          </a:prstGeom>
        </p:spPr>
        <p:txBody>
          <a:bodyPr wrap="square">
            <a:spAutoFit/>
          </a:bodyPr>
          <a:lstStyle/>
          <a:p>
            <a:r>
              <a:rPr lang="it-IT" dirty="0"/>
              <a:t>a, Da un punto di vista funzionale il cranio può essere suddiviso in neurocranio (in celeste), splancnocranio (in verde) e dermatocranio (o ectocranio, in rosso). b, Dal punto di vista dell’origine embrionale, gli elementi derivati dalle creste neurali sono evidenziati in giallo, quelli derivati dal mesoderma in rosa.</a:t>
            </a:r>
            <a:endParaRPr lang="en-US" dirty="0"/>
          </a:p>
        </p:txBody>
      </p:sp>
      <p:sp>
        <p:nvSpPr>
          <p:cNvPr id="4" name="Rectangle 3"/>
          <p:cNvSpPr/>
          <p:nvPr/>
        </p:nvSpPr>
        <p:spPr>
          <a:xfrm>
            <a:off x="405686" y="179162"/>
            <a:ext cx="6802311" cy="584775"/>
          </a:xfrm>
          <a:prstGeom prst="rect">
            <a:avLst/>
          </a:prstGeom>
        </p:spPr>
        <p:txBody>
          <a:bodyPr wrap="none">
            <a:spAutoFit/>
          </a:bodyPr>
          <a:lstStyle/>
          <a:p>
            <a:r>
              <a:rPr lang="en-US" sz="3200" dirty="0" err="1"/>
              <a:t>Suddivisione</a:t>
            </a:r>
            <a:r>
              <a:rPr lang="en-US" sz="3200" dirty="0"/>
              <a:t> </a:t>
            </a:r>
            <a:r>
              <a:rPr lang="en-US" sz="3200" dirty="0" err="1"/>
              <a:t>delle</a:t>
            </a:r>
            <a:r>
              <a:rPr lang="en-US" sz="3200" dirty="0"/>
              <a:t> </a:t>
            </a:r>
            <a:r>
              <a:rPr lang="en-US" sz="3200" dirty="0" err="1"/>
              <a:t>componenti</a:t>
            </a:r>
            <a:r>
              <a:rPr lang="en-US" sz="3200" dirty="0"/>
              <a:t> </a:t>
            </a:r>
            <a:r>
              <a:rPr lang="en-US" sz="3200" dirty="0" err="1"/>
              <a:t>craniche</a:t>
            </a:r>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029" y="1738184"/>
            <a:ext cx="9374302" cy="4218436"/>
          </a:xfrm>
          <a:prstGeom prst="rect">
            <a:avLst/>
          </a:prstGeom>
        </p:spPr>
      </p:pic>
      <p:sp>
        <p:nvSpPr>
          <p:cNvPr id="2" name="Rectangle 1"/>
          <p:cNvSpPr/>
          <p:nvPr/>
        </p:nvSpPr>
        <p:spPr>
          <a:xfrm>
            <a:off x="3028681" y="6007538"/>
            <a:ext cx="6096000" cy="646331"/>
          </a:xfrm>
          <a:prstGeom prst="rect">
            <a:avLst/>
          </a:prstGeom>
        </p:spPr>
        <p:txBody>
          <a:bodyPr>
            <a:spAutoFit/>
          </a:bodyPr>
          <a:lstStyle/>
          <a:p>
            <a:r>
              <a:rPr lang="it-IT" dirty="0"/>
              <a:t>Splancnocranio, neurocranio e dermatocranio sono tra loro integrati in un’unità funzionale (sincranio) </a:t>
            </a:r>
          </a:p>
        </p:txBody>
      </p:sp>
    </p:spTree>
    <p:extLst>
      <p:ext uri="{BB962C8B-B14F-4D97-AF65-F5344CB8AC3E}">
        <p14:creationId xmlns:p14="http://schemas.microsoft.com/office/powerpoint/2010/main" val="29298776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7684" y="420486"/>
            <a:ext cx="9877979" cy="830997"/>
          </a:xfrm>
          <a:prstGeom prst="rect">
            <a:avLst/>
          </a:prstGeom>
        </p:spPr>
        <p:txBody>
          <a:bodyPr wrap="square">
            <a:spAutoFit/>
          </a:bodyPr>
          <a:lstStyle/>
          <a:p>
            <a:r>
              <a:rPr lang="it-IT" sz="2400" dirty="0">
                <a:latin typeface="Arial" panose="020B0604020202020204" pitchFamily="34" charset="0"/>
              </a:rPr>
              <a:t>Volta dermica di uccello e di mammifero in cui è mostrato il contributo delle creste neurali e del mesoderma. C., cartilagine; O. osso</a:t>
            </a:r>
            <a:endParaRPr lang="en-US" sz="2400" dirty="0"/>
          </a:p>
        </p:txBody>
      </p:sp>
      <p:pic>
        <p:nvPicPr>
          <p:cNvPr id="3" name="Picture 2"/>
          <p:cNvPicPr>
            <a:picLocks noChangeAspect="1"/>
          </p:cNvPicPr>
          <p:nvPr/>
        </p:nvPicPr>
        <p:blipFill rotWithShape="1">
          <a:blip r:embed="rId2"/>
          <a:srcRect b="58845"/>
          <a:stretch/>
        </p:blipFill>
        <p:spPr>
          <a:xfrm>
            <a:off x="551587" y="1417964"/>
            <a:ext cx="5645239" cy="3852159"/>
          </a:xfrm>
          <a:prstGeom prst="rect">
            <a:avLst/>
          </a:prstGeom>
        </p:spPr>
      </p:pic>
      <p:pic>
        <p:nvPicPr>
          <p:cNvPr id="4" name="Picture 3"/>
          <p:cNvPicPr>
            <a:picLocks noChangeAspect="1"/>
          </p:cNvPicPr>
          <p:nvPr/>
        </p:nvPicPr>
        <p:blipFill rotWithShape="1">
          <a:blip r:embed="rId2"/>
          <a:srcRect t="42845"/>
          <a:stretch/>
        </p:blipFill>
        <p:spPr>
          <a:xfrm>
            <a:off x="6329965" y="1251483"/>
            <a:ext cx="5645239" cy="5349811"/>
          </a:xfrm>
          <a:prstGeom prst="rect">
            <a:avLst/>
          </a:prstGeom>
        </p:spPr>
      </p:pic>
    </p:spTree>
    <p:extLst>
      <p:ext uri="{BB962C8B-B14F-4D97-AF65-F5344CB8AC3E}">
        <p14:creationId xmlns:p14="http://schemas.microsoft.com/office/powerpoint/2010/main" val="1169304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5407" y="916426"/>
            <a:ext cx="10577850" cy="5262979"/>
          </a:xfrm>
          <a:prstGeom prst="rect">
            <a:avLst/>
          </a:prstGeom>
        </p:spPr>
        <p:txBody>
          <a:bodyPr wrap="square">
            <a:spAutoFit/>
          </a:bodyPr>
          <a:lstStyle/>
          <a:p>
            <a:r>
              <a:rPr lang="it-IT" sz="2800" dirty="0"/>
              <a:t>Le fessure branchiali dei vertebrati primitivamente acquatici hanno una serie di archi cartilaginei od ossei.</a:t>
            </a:r>
          </a:p>
          <a:p>
            <a:r>
              <a:rPr lang="it-IT" sz="2800" dirty="0"/>
              <a:t> Questi archi costituiscono le strutture fondamentali dello scheletro viscerale o splancnocranio, peculiare per origine embrionale e per versatilità morfofunzionale. </a:t>
            </a:r>
          </a:p>
          <a:p>
            <a:r>
              <a:rPr lang="it-IT" sz="2800" dirty="0"/>
              <a:t>Sebbene l’apparato branchiale come tale sia scomparso negli amnioti, elementi derivati dallo scheletro viscerale si ritrovano anche in rettili, uccelli e mammiferi in diver-se regioni del cranio</a:t>
            </a:r>
          </a:p>
          <a:p>
            <a:r>
              <a:rPr lang="it-IT" sz="2800" dirty="0"/>
              <a:t>				</a:t>
            </a:r>
          </a:p>
          <a:p>
            <a:r>
              <a:rPr lang="it-IT" sz="2800" dirty="0"/>
              <a:t>Gli archi faringei</a:t>
            </a:r>
          </a:p>
          <a:p>
            <a:r>
              <a:rPr lang="it-IT" sz="2800" dirty="0"/>
              <a:t>Nei ciclostomi  = sostegno delle branchie</a:t>
            </a:r>
          </a:p>
          <a:p>
            <a:r>
              <a:rPr lang="it-IT" sz="2800" dirty="0"/>
              <a:t>Negli gnatostomi = formazione del complesso mascellare</a:t>
            </a:r>
          </a:p>
        </p:txBody>
      </p:sp>
      <p:sp>
        <p:nvSpPr>
          <p:cNvPr id="3" name="Rectangle 2"/>
          <p:cNvSpPr/>
          <p:nvPr/>
        </p:nvSpPr>
        <p:spPr>
          <a:xfrm>
            <a:off x="405686" y="179162"/>
            <a:ext cx="6802311" cy="584775"/>
          </a:xfrm>
          <a:prstGeom prst="rect">
            <a:avLst/>
          </a:prstGeom>
        </p:spPr>
        <p:txBody>
          <a:bodyPr wrap="none">
            <a:spAutoFit/>
          </a:bodyPr>
          <a:lstStyle/>
          <a:p>
            <a:r>
              <a:rPr lang="en-US" sz="3200" dirty="0" err="1"/>
              <a:t>Suddivisione</a:t>
            </a:r>
            <a:r>
              <a:rPr lang="en-US" sz="3200" dirty="0"/>
              <a:t> </a:t>
            </a:r>
            <a:r>
              <a:rPr lang="en-US" sz="3200" dirty="0" err="1"/>
              <a:t>delle</a:t>
            </a:r>
            <a:r>
              <a:rPr lang="en-US" sz="3200" dirty="0"/>
              <a:t> </a:t>
            </a:r>
            <a:r>
              <a:rPr lang="en-US" sz="3200" dirty="0" err="1"/>
              <a:t>componenti</a:t>
            </a:r>
            <a:r>
              <a:rPr lang="en-US" sz="3200" dirty="0"/>
              <a:t> </a:t>
            </a:r>
            <a:r>
              <a:rPr lang="en-US" sz="3200" dirty="0" err="1"/>
              <a:t>craniche</a:t>
            </a:r>
            <a:endParaRPr lang="en-US" sz="3200" dirty="0"/>
          </a:p>
        </p:txBody>
      </p:sp>
    </p:spTree>
    <p:extLst>
      <p:ext uri="{BB962C8B-B14F-4D97-AF65-F5344CB8AC3E}">
        <p14:creationId xmlns:p14="http://schemas.microsoft.com/office/powerpoint/2010/main" val="8062955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2327" y="404439"/>
            <a:ext cx="6096000" cy="923330"/>
          </a:xfrm>
          <a:prstGeom prst="rect">
            <a:avLst/>
          </a:prstGeom>
        </p:spPr>
        <p:txBody>
          <a:bodyPr>
            <a:spAutoFit/>
          </a:bodyPr>
          <a:lstStyle/>
          <a:p>
            <a:pPr algn="ctr"/>
            <a:r>
              <a:rPr lang="en-US" dirty="0" err="1">
                <a:solidFill>
                  <a:srgbClr val="212121"/>
                </a:solidFill>
                <a:latin typeface="Arial" panose="020B0604020202020204" pitchFamily="34" charset="0"/>
              </a:rPr>
              <a:t>Scheletro</a:t>
            </a:r>
            <a:r>
              <a:rPr lang="en-US" dirty="0">
                <a:solidFill>
                  <a:srgbClr val="212121"/>
                </a:solidFill>
                <a:latin typeface="Arial" panose="020B0604020202020204" pitchFamily="34" charset="0"/>
              </a:rPr>
              <a:t> </a:t>
            </a:r>
            <a:r>
              <a:rPr lang="en-US" dirty="0" err="1">
                <a:solidFill>
                  <a:srgbClr val="212121"/>
                </a:solidFill>
                <a:latin typeface="Arial" panose="020B0604020202020204" pitchFamily="34" charset="0"/>
              </a:rPr>
              <a:t>cefalico</a:t>
            </a:r>
            <a:r>
              <a:rPr lang="en-US" dirty="0">
                <a:solidFill>
                  <a:srgbClr val="212121"/>
                </a:solidFill>
                <a:latin typeface="Arial" panose="020B0604020202020204" pitchFamily="34" charset="0"/>
              </a:rPr>
              <a:t> </a:t>
            </a:r>
            <a:r>
              <a:rPr lang="en-US" dirty="0" err="1">
                <a:solidFill>
                  <a:srgbClr val="212121"/>
                </a:solidFill>
                <a:latin typeface="Arial" panose="020B0604020202020204" pitchFamily="34" charset="0"/>
              </a:rPr>
              <a:t>dei</a:t>
            </a:r>
            <a:r>
              <a:rPr lang="en-US" dirty="0">
                <a:solidFill>
                  <a:srgbClr val="212121"/>
                </a:solidFill>
                <a:latin typeface="Arial" panose="020B0604020202020204" pitchFamily="34" charset="0"/>
              </a:rPr>
              <a:t> </a:t>
            </a:r>
            <a:r>
              <a:rPr lang="en-US" dirty="0" err="1">
                <a:solidFill>
                  <a:srgbClr val="212121"/>
                </a:solidFill>
                <a:latin typeface="Arial" panose="020B0604020202020204" pitchFamily="34" charset="0"/>
              </a:rPr>
              <a:t>ciclostomi</a:t>
            </a:r>
            <a:r>
              <a:rPr lang="en-US" dirty="0">
                <a:solidFill>
                  <a:srgbClr val="212121"/>
                </a:solidFill>
                <a:latin typeface="Arial" panose="020B0604020202020204" pitchFamily="34" charset="0"/>
              </a:rPr>
              <a:t>.</a:t>
            </a:r>
            <a:endParaRPr lang="en-US" dirty="0">
              <a:solidFill>
                <a:srgbClr val="212121"/>
              </a:solidFill>
              <a:latin typeface="robotoregular"/>
            </a:endParaRPr>
          </a:p>
          <a:p>
            <a:br>
              <a:rPr lang="en-US" dirty="0"/>
            </a:br>
            <a:endParaRPr lang="en-US" dirty="0"/>
          </a:p>
        </p:txBody>
      </p:sp>
      <p:sp>
        <p:nvSpPr>
          <p:cNvPr id="4" name="Rectangle 3"/>
          <p:cNvSpPr/>
          <p:nvPr/>
        </p:nvSpPr>
        <p:spPr>
          <a:xfrm>
            <a:off x="279041" y="1327769"/>
            <a:ext cx="4962660" cy="3970318"/>
          </a:xfrm>
          <a:prstGeom prst="rect">
            <a:avLst/>
          </a:prstGeom>
        </p:spPr>
        <p:txBody>
          <a:bodyPr wrap="square">
            <a:spAutoFit/>
          </a:bodyPr>
          <a:lstStyle/>
          <a:p>
            <a:r>
              <a:rPr lang="it-IT" dirty="0">
                <a:latin typeface="Arial" panose="020B0604020202020204" pitchFamily="34" charset="0"/>
              </a:rPr>
              <a:t>Missine Elementi dello splancnocranio: </a:t>
            </a:r>
          </a:p>
          <a:p>
            <a:r>
              <a:rPr lang="it-IT" dirty="0">
                <a:latin typeface="Arial" panose="020B0604020202020204" pitchFamily="34" charset="0"/>
              </a:rPr>
              <a:t>• cartilagini dell’apparato linguale– ipootica– posteriore– media – anteriore– dentifera</a:t>
            </a:r>
          </a:p>
          <a:p>
            <a:r>
              <a:rPr lang="it-IT" dirty="0">
                <a:latin typeface="Arial" panose="020B0604020202020204" pitchFamily="34" charset="0"/>
              </a:rPr>
              <a:t>• barre cartilaginee a sostegno di tentacoli</a:t>
            </a:r>
          </a:p>
          <a:p>
            <a:r>
              <a:rPr lang="it-IT" dirty="0">
                <a:latin typeface="Arial" panose="020B0604020202020204" pitchFamily="34" charset="0"/>
              </a:rPr>
              <a:t>• cartilagine del velo</a:t>
            </a:r>
          </a:p>
          <a:p>
            <a:endParaRPr lang="it-IT" dirty="0">
              <a:latin typeface="Arial" panose="020B0604020202020204" pitchFamily="34" charset="0"/>
            </a:endParaRPr>
          </a:p>
          <a:p>
            <a:r>
              <a:rPr lang="it-IT" dirty="0">
                <a:latin typeface="Arial" panose="020B0604020202020204" pitchFamily="34" charset="0"/>
              </a:rPr>
              <a:t>Lamprede Elementi dello splancnocranio:</a:t>
            </a:r>
          </a:p>
          <a:p>
            <a:r>
              <a:rPr lang="it-IT" dirty="0">
                <a:latin typeface="Arial" panose="020B0604020202020204" pitchFamily="34" charset="0"/>
              </a:rPr>
              <a:t>• cartilagini dell’apparato linguale– a pistone– soprapicali</a:t>
            </a:r>
          </a:p>
          <a:p>
            <a:r>
              <a:rPr lang="it-IT" dirty="0">
                <a:latin typeface="Arial" panose="020B0604020202020204" pitchFamily="34" charset="0"/>
              </a:rPr>
              <a:t>• cartilagini di raccordo con il neurocranio– suboculare</a:t>
            </a:r>
          </a:p>
          <a:p>
            <a:r>
              <a:rPr lang="it-IT" dirty="0">
                <a:latin typeface="Arial" panose="020B0604020202020204" pitchFamily="34" charset="0"/>
              </a:rPr>
              <a:t>• cartilagini rostrali– tettali– anulare</a:t>
            </a:r>
          </a:p>
          <a:p>
            <a:r>
              <a:rPr lang="it-IT" dirty="0">
                <a:latin typeface="Arial" panose="020B0604020202020204" pitchFamily="34" charset="0"/>
              </a:rPr>
              <a:t>• cestello branchiale– arcate cartilaginee– capsula pericardica</a:t>
            </a:r>
            <a:endParaRPr lang="en-US" dirty="0"/>
          </a:p>
        </p:txBody>
      </p:sp>
      <p:pic>
        <p:nvPicPr>
          <p:cNvPr id="6" name="Picture 5"/>
          <p:cNvPicPr>
            <a:picLocks noChangeAspect="1"/>
          </p:cNvPicPr>
          <p:nvPr/>
        </p:nvPicPr>
        <p:blipFill>
          <a:blip r:embed="rId2"/>
          <a:stretch>
            <a:fillRect/>
          </a:stretch>
        </p:blipFill>
        <p:spPr>
          <a:xfrm>
            <a:off x="4486140" y="246407"/>
            <a:ext cx="7200900" cy="6410325"/>
          </a:xfrm>
          <a:prstGeom prst="rect">
            <a:avLst/>
          </a:prstGeom>
        </p:spPr>
      </p:pic>
    </p:spTree>
    <p:extLst>
      <p:ext uri="{BB962C8B-B14F-4D97-AF65-F5344CB8AC3E}">
        <p14:creationId xmlns:p14="http://schemas.microsoft.com/office/powerpoint/2010/main" val="1261431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6175" y="967590"/>
            <a:ext cx="7429500" cy="5429250"/>
          </a:xfrm>
          <a:prstGeom prst="rect">
            <a:avLst/>
          </a:prstGeom>
        </p:spPr>
      </p:pic>
      <p:sp>
        <p:nvSpPr>
          <p:cNvPr id="3" name="Rectangle 2"/>
          <p:cNvSpPr/>
          <p:nvPr/>
        </p:nvSpPr>
        <p:spPr>
          <a:xfrm>
            <a:off x="208103" y="228421"/>
            <a:ext cx="3786165" cy="646331"/>
          </a:xfrm>
          <a:prstGeom prst="rect">
            <a:avLst/>
          </a:prstGeom>
        </p:spPr>
        <p:txBody>
          <a:bodyPr wrap="none">
            <a:spAutoFit/>
          </a:bodyPr>
          <a:lstStyle/>
          <a:p>
            <a:r>
              <a:rPr lang="en-US" sz="3600" dirty="0"/>
              <a:t>Sistema </a:t>
            </a:r>
            <a:r>
              <a:rPr lang="en-US" sz="3600" dirty="0" err="1"/>
              <a:t>scheletrico</a:t>
            </a:r>
            <a:endParaRPr lang="en-US" sz="3600" dirty="0"/>
          </a:p>
        </p:txBody>
      </p:sp>
      <p:sp>
        <p:nvSpPr>
          <p:cNvPr id="6" name="Rectangle 5"/>
          <p:cNvSpPr/>
          <p:nvPr/>
        </p:nvSpPr>
        <p:spPr>
          <a:xfrm>
            <a:off x="239034" y="2920761"/>
            <a:ext cx="2655792" cy="369332"/>
          </a:xfrm>
          <a:prstGeom prst="rect">
            <a:avLst/>
          </a:prstGeom>
        </p:spPr>
        <p:txBody>
          <a:bodyPr wrap="none">
            <a:spAutoFit/>
          </a:bodyPr>
          <a:lstStyle/>
          <a:p>
            <a:r>
              <a:rPr lang="it-IT" dirty="0"/>
              <a:t>agnato eterostraco estinto</a:t>
            </a:r>
            <a:endParaRPr lang="en-US" dirty="0"/>
          </a:p>
        </p:txBody>
      </p:sp>
      <p:sp>
        <p:nvSpPr>
          <p:cNvPr id="7" name="Rectangle 6"/>
          <p:cNvSpPr/>
          <p:nvPr/>
        </p:nvSpPr>
        <p:spPr>
          <a:xfrm>
            <a:off x="8563368" y="690086"/>
            <a:ext cx="3465500" cy="369332"/>
          </a:xfrm>
          <a:prstGeom prst="rect">
            <a:avLst/>
          </a:prstGeom>
        </p:spPr>
        <p:txBody>
          <a:bodyPr wrap="none">
            <a:spAutoFit/>
          </a:bodyPr>
          <a:lstStyle/>
          <a:p>
            <a:r>
              <a:rPr lang="it-IT" dirty="0"/>
              <a:t>Endoscheletro di ratto, mammifero</a:t>
            </a:r>
            <a:endParaRPr lang="en-US" dirty="0"/>
          </a:p>
        </p:txBody>
      </p:sp>
      <p:sp>
        <p:nvSpPr>
          <p:cNvPr id="8" name="Rectangle 7"/>
          <p:cNvSpPr/>
          <p:nvPr/>
        </p:nvSpPr>
        <p:spPr>
          <a:xfrm>
            <a:off x="239034" y="1012207"/>
            <a:ext cx="4017638" cy="369332"/>
          </a:xfrm>
          <a:prstGeom prst="rect">
            <a:avLst/>
          </a:prstGeom>
        </p:spPr>
        <p:txBody>
          <a:bodyPr wrap="none">
            <a:spAutoFit/>
          </a:bodyPr>
          <a:lstStyle/>
          <a:p>
            <a:r>
              <a:rPr lang="it-IT" dirty="0"/>
              <a:t>Endoscheletro di celacanto delle Comore</a:t>
            </a:r>
            <a:endParaRPr lang="en-US" dirty="0"/>
          </a:p>
        </p:txBody>
      </p:sp>
      <p:sp>
        <p:nvSpPr>
          <p:cNvPr id="9" name="Rectangle 8"/>
          <p:cNvSpPr/>
          <p:nvPr/>
        </p:nvSpPr>
        <p:spPr>
          <a:xfrm>
            <a:off x="751240" y="5498941"/>
            <a:ext cx="1072730" cy="369332"/>
          </a:xfrm>
          <a:prstGeom prst="rect">
            <a:avLst/>
          </a:prstGeom>
        </p:spPr>
        <p:txBody>
          <a:bodyPr wrap="none">
            <a:spAutoFit/>
          </a:bodyPr>
          <a:lstStyle/>
          <a:p>
            <a:r>
              <a:rPr lang="it-IT" dirty="0"/>
              <a:t>armadillo</a:t>
            </a:r>
            <a:endParaRPr lang="en-US" dirty="0"/>
          </a:p>
        </p:txBody>
      </p:sp>
      <p:sp>
        <p:nvSpPr>
          <p:cNvPr id="10" name="Rectangle 9"/>
          <p:cNvSpPr/>
          <p:nvPr/>
        </p:nvSpPr>
        <p:spPr>
          <a:xfrm>
            <a:off x="10147830" y="3829863"/>
            <a:ext cx="1117614" cy="369332"/>
          </a:xfrm>
          <a:prstGeom prst="rect">
            <a:avLst/>
          </a:prstGeom>
        </p:spPr>
        <p:txBody>
          <a:bodyPr wrap="none">
            <a:spAutoFit/>
          </a:bodyPr>
          <a:lstStyle/>
          <a:p>
            <a:r>
              <a:rPr lang="it-IT" dirty="0"/>
              <a:t>pangolino</a:t>
            </a:r>
            <a:endParaRPr lang="en-US" dirty="0"/>
          </a:p>
        </p:txBody>
      </p:sp>
      <p:sp>
        <p:nvSpPr>
          <p:cNvPr id="11" name="Rectangle 10"/>
          <p:cNvSpPr/>
          <p:nvPr/>
        </p:nvSpPr>
        <p:spPr>
          <a:xfrm>
            <a:off x="8827883" y="4476699"/>
            <a:ext cx="3034933" cy="369332"/>
          </a:xfrm>
          <a:prstGeom prst="rect">
            <a:avLst/>
          </a:prstGeom>
        </p:spPr>
        <p:txBody>
          <a:bodyPr wrap="none">
            <a:spAutoFit/>
          </a:bodyPr>
          <a:lstStyle/>
          <a:p>
            <a:r>
              <a:rPr lang="it-IT" dirty="0"/>
              <a:t>vertebrato mammifero attuale</a:t>
            </a:r>
            <a:endParaRPr lang="en-US" dirty="0"/>
          </a:p>
        </p:txBody>
      </p:sp>
      <p:sp>
        <p:nvSpPr>
          <p:cNvPr id="12" name="Rectangle 11"/>
          <p:cNvSpPr/>
          <p:nvPr/>
        </p:nvSpPr>
        <p:spPr>
          <a:xfrm>
            <a:off x="208103" y="5868273"/>
            <a:ext cx="3034933" cy="369332"/>
          </a:xfrm>
          <a:prstGeom prst="rect">
            <a:avLst/>
          </a:prstGeom>
        </p:spPr>
        <p:txBody>
          <a:bodyPr wrap="none">
            <a:spAutoFit/>
          </a:bodyPr>
          <a:lstStyle/>
          <a:p>
            <a:r>
              <a:rPr lang="it-IT" dirty="0"/>
              <a:t>vertebrato mammifero attuale</a:t>
            </a:r>
            <a:endParaRPr lang="en-US" dirty="0"/>
          </a:p>
        </p:txBody>
      </p:sp>
    </p:spTree>
    <p:extLst>
      <p:ext uri="{BB962C8B-B14F-4D97-AF65-F5344CB8AC3E}">
        <p14:creationId xmlns:p14="http://schemas.microsoft.com/office/powerpoint/2010/main" val="35784375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2376" y="1009745"/>
            <a:ext cx="8684654" cy="1200329"/>
          </a:xfrm>
          <a:prstGeom prst="rect">
            <a:avLst/>
          </a:prstGeom>
        </p:spPr>
        <p:txBody>
          <a:bodyPr wrap="square">
            <a:spAutoFit/>
          </a:bodyPr>
          <a:lstStyle/>
          <a:p>
            <a:r>
              <a:rPr lang="it-IT" dirty="0">
                <a:latin typeface="Arial" panose="020B0604020202020204" pitchFamily="34" charset="0"/>
              </a:rPr>
              <a:t>Lo splancnocranio è costituito da una successione di archi faringei: </a:t>
            </a:r>
          </a:p>
          <a:p>
            <a:r>
              <a:rPr lang="it-IT" dirty="0">
                <a:latin typeface="Arial" panose="020B0604020202020204" pitchFamily="34" charset="0"/>
              </a:rPr>
              <a:t>• arco orale (I)</a:t>
            </a:r>
          </a:p>
          <a:p>
            <a:r>
              <a:rPr lang="it-IT" dirty="0">
                <a:latin typeface="Arial" panose="020B0604020202020204" pitchFamily="34" charset="0"/>
              </a:rPr>
              <a:t>• arco ioideo (II)</a:t>
            </a:r>
          </a:p>
          <a:p>
            <a:r>
              <a:rPr lang="it-IT" dirty="0">
                <a:latin typeface="Arial" panose="020B0604020202020204" pitchFamily="34" charset="0"/>
              </a:rPr>
              <a:t>• archi branchiali (III-VII</a:t>
            </a:r>
            <a:endParaRPr lang="en-US" dirty="0"/>
          </a:p>
        </p:txBody>
      </p:sp>
      <p:pic>
        <p:nvPicPr>
          <p:cNvPr id="4" name="Picture 3"/>
          <p:cNvPicPr>
            <a:picLocks noChangeAspect="1"/>
          </p:cNvPicPr>
          <p:nvPr/>
        </p:nvPicPr>
        <p:blipFill>
          <a:blip r:embed="rId2"/>
          <a:stretch>
            <a:fillRect/>
          </a:stretch>
        </p:blipFill>
        <p:spPr>
          <a:xfrm>
            <a:off x="2703222" y="2855220"/>
            <a:ext cx="7429500" cy="3105150"/>
          </a:xfrm>
          <a:prstGeom prst="rect">
            <a:avLst/>
          </a:prstGeom>
        </p:spPr>
      </p:pic>
      <p:sp>
        <p:nvSpPr>
          <p:cNvPr id="5" name="Rectangle 4"/>
          <p:cNvSpPr/>
          <p:nvPr/>
        </p:nvSpPr>
        <p:spPr>
          <a:xfrm>
            <a:off x="934218" y="271674"/>
            <a:ext cx="3429144" cy="646331"/>
          </a:xfrm>
          <a:prstGeom prst="rect">
            <a:avLst/>
          </a:prstGeom>
        </p:spPr>
        <p:txBody>
          <a:bodyPr wrap="none">
            <a:spAutoFit/>
          </a:bodyPr>
          <a:lstStyle/>
          <a:p>
            <a:r>
              <a:rPr lang="en-US" dirty="0" err="1">
                <a:solidFill>
                  <a:srgbClr val="212121"/>
                </a:solidFill>
                <a:latin typeface="Arial" panose="020B0604020202020204" pitchFamily="34" charset="0"/>
              </a:rPr>
              <a:t>Scheletro</a:t>
            </a:r>
            <a:r>
              <a:rPr lang="en-US" dirty="0">
                <a:solidFill>
                  <a:srgbClr val="212121"/>
                </a:solidFill>
                <a:latin typeface="Arial" panose="020B0604020202020204" pitchFamily="34" charset="0"/>
              </a:rPr>
              <a:t> </a:t>
            </a:r>
            <a:r>
              <a:rPr lang="en-US" dirty="0" err="1">
                <a:solidFill>
                  <a:srgbClr val="212121"/>
                </a:solidFill>
                <a:latin typeface="Arial" panose="020B0604020202020204" pitchFamily="34" charset="0"/>
              </a:rPr>
              <a:t>cefalico</a:t>
            </a:r>
            <a:r>
              <a:rPr lang="en-US" dirty="0">
                <a:solidFill>
                  <a:srgbClr val="212121"/>
                </a:solidFill>
                <a:latin typeface="Arial" panose="020B0604020202020204" pitchFamily="34" charset="0"/>
              </a:rPr>
              <a:t> </a:t>
            </a:r>
            <a:r>
              <a:rPr lang="en-US" dirty="0" err="1">
                <a:solidFill>
                  <a:srgbClr val="212121"/>
                </a:solidFill>
                <a:latin typeface="Arial" panose="020B0604020202020204" pitchFamily="34" charset="0"/>
              </a:rPr>
              <a:t>dei</a:t>
            </a:r>
            <a:r>
              <a:rPr lang="en-US" dirty="0">
                <a:solidFill>
                  <a:srgbClr val="212121"/>
                </a:solidFill>
                <a:latin typeface="Arial" panose="020B0604020202020204" pitchFamily="34" charset="0"/>
              </a:rPr>
              <a:t> </a:t>
            </a:r>
            <a:r>
              <a:rPr lang="it-IT" dirty="0">
                <a:latin typeface="Arial" panose="020B0604020202020204" pitchFamily="34" charset="0"/>
              </a:rPr>
              <a:t>Condroitti</a:t>
            </a:r>
          </a:p>
          <a:p>
            <a:r>
              <a:rPr lang="en-US" dirty="0">
                <a:solidFill>
                  <a:srgbClr val="212121"/>
                </a:solidFill>
                <a:latin typeface="Arial" panose="020B0604020202020204" pitchFamily="34" charset="0"/>
              </a:rPr>
              <a:t> </a:t>
            </a:r>
            <a:endParaRPr lang="en-US" dirty="0"/>
          </a:p>
        </p:txBody>
      </p:sp>
    </p:spTree>
    <p:extLst>
      <p:ext uri="{BB962C8B-B14F-4D97-AF65-F5344CB8AC3E}">
        <p14:creationId xmlns:p14="http://schemas.microsoft.com/office/powerpoint/2010/main" val="9774282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3651" y="824248"/>
            <a:ext cx="77273" cy="369332"/>
          </a:xfrm>
          <a:prstGeom prst="rect">
            <a:avLst/>
          </a:prstGeom>
          <a:noFill/>
        </p:spPr>
        <p:txBody>
          <a:bodyPr wrap="square" rtlCol="0">
            <a:spAutoFit/>
          </a:bodyPr>
          <a:lstStyle/>
          <a:p>
            <a:endParaRPr lang="en-US" dirty="0"/>
          </a:p>
        </p:txBody>
      </p:sp>
      <p:sp>
        <p:nvSpPr>
          <p:cNvPr id="3" name="Rectangle 2"/>
          <p:cNvSpPr/>
          <p:nvPr/>
        </p:nvSpPr>
        <p:spPr>
          <a:xfrm>
            <a:off x="729802" y="1494936"/>
            <a:ext cx="10938457" cy="3046988"/>
          </a:xfrm>
          <a:prstGeom prst="rect">
            <a:avLst/>
          </a:prstGeom>
        </p:spPr>
        <p:txBody>
          <a:bodyPr wrap="square">
            <a:spAutoFit/>
          </a:bodyPr>
          <a:lstStyle/>
          <a:p>
            <a:r>
              <a:rPr lang="it-IT" sz="2400" dirty="0"/>
              <a:t>Negli gnatostomi il secondo arco faringeo (arco ioideo) si specializza come :</a:t>
            </a:r>
          </a:p>
          <a:p>
            <a:r>
              <a:rPr lang="it-IT" sz="2400" dirty="0"/>
              <a:t> sostegno del complesso mascellare e </a:t>
            </a:r>
          </a:p>
          <a:p>
            <a:r>
              <a:rPr lang="it-IT" sz="2400" dirty="0"/>
              <a:t>collegamento di questo al neurocranio, porzione dorsale (iomandibolare) </a:t>
            </a:r>
          </a:p>
          <a:p>
            <a:r>
              <a:rPr lang="it-IT" sz="2400" dirty="0"/>
              <a:t>	</a:t>
            </a:r>
          </a:p>
          <a:p>
            <a:r>
              <a:rPr lang="it-IT" sz="2400" dirty="0"/>
              <a:t>3 tipi fondamentali di sospensione del complesso mascellare- neurocranio 			              iostilica, </a:t>
            </a:r>
          </a:p>
          <a:p>
            <a:r>
              <a:rPr lang="it-IT" sz="2400" dirty="0"/>
              <a:t>			anfistilica</a:t>
            </a:r>
          </a:p>
          <a:p>
            <a:r>
              <a:rPr lang="it-IT" sz="2400" dirty="0"/>
              <a:t>			autostilica</a:t>
            </a:r>
            <a:endParaRPr lang="en-US" sz="2400" dirty="0"/>
          </a:p>
        </p:txBody>
      </p:sp>
      <p:sp>
        <p:nvSpPr>
          <p:cNvPr id="4" name="TextBox 3"/>
          <p:cNvSpPr txBox="1"/>
          <p:nvPr/>
        </p:nvSpPr>
        <p:spPr>
          <a:xfrm>
            <a:off x="851666" y="199726"/>
            <a:ext cx="3047757" cy="646331"/>
          </a:xfrm>
          <a:prstGeom prst="rect">
            <a:avLst/>
          </a:prstGeom>
          <a:noFill/>
        </p:spPr>
        <p:txBody>
          <a:bodyPr wrap="none" rtlCol="0">
            <a:spAutoFit/>
          </a:bodyPr>
          <a:lstStyle/>
          <a:p>
            <a:r>
              <a:rPr lang="en-US" sz="3600" dirty="0" err="1"/>
              <a:t>Splancnocranio</a:t>
            </a:r>
            <a:endParaRPr lang="en-US" sz="3600" dirty="0"/>
          </a:p>
        </p:txBody>
      </p:sp>
    </p:spTree>
    <p:extLst>
      <p:ext uri="{BB962C8B-B14F-4D97-AF65-F5344CB8AC3E}">
        <p14:creationId xmlns:p14="http://schemas.microsoft.com/office/powerpoint/2010/main" val="16096936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9726"/>
            <a:ext cx="4535216" cy="584775"/>
          </a:xfrm>
          <a:prstGeom prst="rect">
            <a:avLst/>
          </a:prstGeom>
          <a:noFill/>
        </p:spPr>
        <p:txBody>
          <a:bodyPr wrap="none" rtlCol="0">
            <a:spAutoFit/>
          </a:bodyPr>
          <a:lstStyle/>
          <a:p>
            <a:r>
              <a:rPr lang="it-IT" sz="3200" dirty="0">
                <a:latin typeface="Arial" panose="020B0604020202020204" pitchFamily="34" charset="0"/>
              </a:rPr>
              <a:t>il complesso mascellare</a:t>
            </a:r>
            <a:endParaRPr lang="en-US" sz="3200" dirty="0"/>
          </a:p>
        </p:txBody>
      </p:sp>
      <p:pic>
        <p:nvPicPr>
          <p:cNvPr id="3" name="Picture 2"/>
          <p:cNvPicPr>
            <a:picLocks noChangeAspect="1"/>
          </p:cNvPicPr>
          <p:nvPr/>
        </p:nvPicPr>
        <p:blipFill>
          <a:blip r:embed="rId2"/>
          <a:stretch>
            <a:fillRect/>
          </a:stretch>
        </p:blipFill>
        <p:spPr>
          <a:xfrm>
            <a:off x="5009980" y="315429"/>
            <a:ext cx="6434084" cy="6542571"/>
          </a:xfrm>
          <a:prstGeom prst="rect">
            <a:avLst/>
          </a:prstGeom>
        </p:spPr>
      </p:pic>
      <p:sp>
        <p:nvSpPr>
          <p:cNvPr id="5" name="Rectangle 4"/>
          <p:cNvSpPr/>
          <p:nvPr/>
        </p:nvSpPr>
        <p:spPr>
          <a:xfrm>
            <a:off x="978169" y="784501"/>
            <a:ext cx="3065797" cy="1754326"/>
          </a:xfrm>
          <a:prstGeom prst="rect">
            <a:avLst/>
          </a:prstGeom>
        </p:spPr>
        <p:txBody>
          <a:bodyPr wrap="square">
            <a:spAutoFit/>
          </a:bodyPr>
          <a:lstStyle/>
          <a:p>
            <a:pPr algn="ctr"/>
            <a:r>
              <a:rPr lang="it-IT" dirty="0">
                <a:latin typeface="Arial" panose="020B0604020202020204" pitchFamily="34" charset="0"/>
              </a:rPr>
              <a:t>pesci gnatostomi. </a:t>
            </a:r>
          </a:p>
          <a:p>
            <a:pPr algn="ctr"/>
            <a:r>
              <a:rPr lang="it-IT" dirty="0">
                <a:latin typeface="Arial" panose="020B0604020202020204" pitchFamily="34" charset="0"/>
              </a:rPr>
              <a:t>non ha rapporti diretti con la scatola cranica e la sua articolazione è legata strettamente alla cartilagine iomandibolare</a:t>
            </a:r>
            <a:endParaRPr lang="en-US" dirty="0"/>
          </a:p>
        </p:txBody>
      </p:sp>
      <p:sp>
        <p:nvSpPr>
          <p:cNvPr id="6" name="Rectangle 5"/>
          <p:cNvSpPr/>
          <p:nvPr/>
        </p:nvSpPr>
        <p:spPr>
          <a:xfrm>
            <a:off x="9883290" y="-53490"/>
            <a:ext cx="1069524" cy="369332"/>
          </a:xfrm>
          <a:prstGeom prst="rect">
            <a:avLst/>
          </a:prstGeom>
        </p:spPr>
        <p:txBody>
          <a:bodyPr wrap="none">
            <a:spAutoFit/>
          </a:bodyPr>
          <a:lstStyle/>
          <a:p>
            <a:r>
              <a:rPr lang="it-IT" dirty="0">
                <a:latin typeface="Arial" panose="020B0604020202020204" pitchFamily="34" charset="0"/>
              </a:rPr>
              <a:t>variante </a:t>
            </a:r>
            <a:endParaRPr lang="en-US" dirty="0"/>
          </a:p>
        </p:txBody>
      </p:sp>
      <p:sp>
        <p:nvSpPr>
          <p:cNvPr id="7" name="Rectangle 6"/>
          <p:cNvSpPr/>
          <p:nvPr/>
        </p:nvSpPr>
        <p:spPr>
          <a:xfrm>
            <a:off x="11174362" y="384392"/>
            <a:ext cx="1043876" cy="369332"/>
          </a:xfrm>
          <a:prstGeom prst="rect">
            <a:avLst/>
          </a:prstGeom>
        </p:spPr>
        <p:txBody>
          <a:bodyPr wrap="none">
            <a:spAutoFit/>
          </a:bodyPr>
          <a:lstStyle/>
          <a:p>
            <a:r>
              <a:rPr lang="it-IT" dirty="0">
                <a:latin typeface="Arial" panose="020B0604020202020204" pitchFamily="34" charset="0"/>
              </a:rPr>
              <a:t>teleostei</a:t>
            </a:r>
            <a:endParaRPr lang="en-US" dirty="0"/>
          </a:p>
        </p:txBody>
      </p:sp>
      <p:sp>
        <p:nvSpPr>
          <p:cNvPr id="8" name="Rectangle 7"/>
          <p:cNvSpPr/>
          <p:nvPr/>
        </p:nvSpPr>
        <p:spPr>
          <a:xfrm>
            <a:off x="124496" y="3305560"/>
            <a:ext cx="6096000" cy="646331"/>
          </a:xfrm>
          <a:prstGeom prst="rect">
            <a:avLst/>
          </a:prstGeom>
        </p:spPr>
        <p:txBody>
          <a:bodyPr>
            <a:spAutoFit/>
          </a:bodyPr>
          <a:lstStyle/>
          <a:p>
            <a:r>
              <a:rPr lang="it-IT" dirty="0">
                <a:latin typeface="Arial" panose="020B0604020202020204" pitchFamily="34" charset="0"/>
              </a:rPr>
              <a:t>attraverso il processo otico della cartilagine palatoquadrata, definendo la condizione anfistilica</a:t>
            </a:r>
            <a:endParaRPr lang="en-US" dirty="0"/>
          </a:p>
        </p:txBody>
      </p:sp>
      <p:sp>
        <p:nvSpPr>
          <p:cNvPr id="9" name="Rectangle 8"/>
          <p:cNvSpPr/>
          <p:nvPr/>
        </p:nvSpPr>
        <p:spPr>
          <a:xfrm>
            <a:off x="1277396" y="2936228"/>
            <a:ext cx="2595582" cy="369332"/>
          </a:xfrm>
          <a:prstGeom prst="rect">
            <a:avLst/>
          </a:prstGeom>
        </p:spPr>
        <p:txBody>
          <a:bodyPr wrap="none">
            <a:spAutoFit/>
          </a:bodyPr>
          <a:lstStyle/>
          <a:p>
            <a:r>
              <a:rPr lang="en-US" dirty="0" err="1">
                <a:latin typeface="Arial" panose="020B0604020202020204" pitchFamily="34" charset="0"/>
              </a:rPr>
              <a:t>elasmobranchi</a:t>
            </a:r>
            <a:r>
              <a:rPr lang="en-US" dirty="0">
                <a:latin typeface="Arial" panose="020B0604020202020204" pitchFamily="34" charset="0"/>
              </a:rPr>
              <a:t> </a:t>
            </a:r>
            <a:r>
              <a:rPr lang="en-US" dirty="0" err="1">
                <a:latin typeface="Arial" panose="020B0604020202020204" pitchFamily="34" charset="0"/>
              </a:rPr>
              <a:t>primitivi</a:t>
            </a:r>
            <a:r>
              <a:rPr lang="en-US" dirty="0">
                <a:latin typeface="Arial" panose="020B0604020202020204" pitchFamily="34" charset="0"/>
              </a:rPr>
              <a:t>,</a:t>
            </a:r>
            <a:endParaRPr lang="en-US" dirty="0"/>
          </a:p>
        </p:txBody>
      </p:sp>
      <p:sp>
        <p:nvSpPr>
          <p:cNvPr id="10" name="Rectangle 9"/>
          <p:cNvSpPr/>
          <p:nvPr/>
        </p:nvSpPr>
        <p:spPr>
          <a:xfrm>
            <a:off x="10952814" y="2205014"/>
            <a:ext cx="1031051" cy="369332"/>
          </a:xfrm>
          <a:prstGeom prst="rect">
            <a:avLst/>
          </a:prstGeom>
        </p:spPr>
        <p:txBody>
          <a:bodyPr wrap="none">
            <a:spAutoFit/>
          </a:bodyPr>
          <a:lstStyle/>
          <a:p>
            <a:r>
              <a:rPr lang="en-US" dirty="0" err="1">
                <a:latin typeface="Arial" panose="020B0604020202020204" pitchFamily="34" charset="0"/>
              </a:rPr>
              <a:t>olocefali</a:t>
            </a:r>
            <a:endParaRPr lang="en-US" dirty="0"/>
          </a:p>
        </p:txBody>
      </p:sp>
      <p:sp>
        <p:nvSpPr>
          <p:cNvPr id="11" name="Rectangle 10"/>
          <p:cNvSpPr/>
          <p:nvPr/>
        </p:nvSpPr>
        <p:spPr>
          <a:xfrm>
            <a:off x="422644" y="4626290"/>
            <a:ext cx="4176845" cy="1200329"/>
          </a:xfrm>
          <a:prstGeom prst="rect">
            <a:avLst/>
          </a:prstGeom>
        </p:spPr>
        <p:txBody>
          <a:bodyPr wrap="square">
            <a:spAutoFit/>
          </a:bodyPr>
          <a:lstStyle/>
          <a:p>
            <a:pPr algn="ctr"/>
            <a:r>
              <a:rPr lang="it-IT" dirty="0">
                <a:latin typeface="Arial" panose="020B0604020202020204" pitchFamily="34" charset="0"/>
              </a:rPr>
              <a:t>integrazione del complesso mascellare al resto del cranio riguar-da, non più gli elementi originari dello scheletro viscerale, ma le ossa dermiche</a:t>
            </a:r>
            <a:endParaRPr lang="en-US" dirty="0"/>
          </a:p>
        </p:txBody>
      </p:sp>
    </p:spTree>
    <p:extLst>
      <p:ext uri="{BB962C8B-B14F-4D97-AF65-F5344CB8AC3E}">
        <p14:creationId xmlns:p14="http://schemas.microsoft.com/office/powerpoint/2010/main" val="3908881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755" y="3447791"/>
            <a:ext cx="4679324" cy="2585323"/>
          </a:xfrm>
          <a:prstGeom prst="rect">
            <a:avLst/>
          </a:prstGeom>
        </p:spPr>
        <p:txBody>
          <a:bodyPr wrap="square">
            <a:spAutoFit/>
          </a:bodyPr>
          <a:lstStyle/>
          <a:p>
            <a:r>
              <a:rPr lang="it-IT" dirty="0"/>
              <a:t>La cartilagine palatoquadrata ossifica a livello di due centri di ossificazione distinti, il quadrato e l’epipterigoide; la regione prossimale della cartilagine mandibolare ossifica a sua volta, formando l’osso articolare. </a:t>
            </a:r>
          </a:p>
          <a:p>
            <a:endParaRPr lang="it-IT" dirty="0"/>
          </a:p>
          <a:p>
            <a:endParaRPr lang="it-IT" dirty="0"/>
          </a:p>
          <a:p>
            <a:r>
              <a:rPr lang="it-IT" dirty="0"/>
              <a:t>In azzurro, arco orale (I); in verde, arco ioideo (II); in giallo, gli archi faringei successivi</a:t>
            </a:r>
            <a:endParaRPr lang="en-US" dirty="0"/>
          </a:p>
        </p:txBody>
      </p:sp>
      <p:pic>
        <p:nvPicPr>
          <p:cNvPr id="4" name="Picture 3"/>
          <p:cNvPicPr>
            <a:picLocks noChangeAspect="1"/>
          </p:cNvPicPr>
          <p:nvPr/>
        </p:nvPicPr>
        <p:blipFill>
          <a:blip r:embed="rId2"/>
          <a:stretch>
            <a:fillRect/>
          </a:stretch>
        </p:blipFill>
        <p:spPr>
          <a:xfrm>
            <a:off x="5164428" y="1356339"/>
            <a:ext cx="6248400" cy="4676775"/>
          </a:xfrm>
          <a:prstGeom prst="rect">
            <a:avLst/>
          </a:prstGeom>
        </p:spPr>
      </p:pic>
      <p:sp>
        <p:nvSpPr>
          <p:cNvPr id="5" name="Rectangle 4"/>
          <p:cNvSpPr/>
          <p:nvPr/>
        </p:nvSpPr>
        <p:spPr>
          <a:xfrm>
            <a:off x="240406" y="1294439"/>
            <a:ext cx="6096000" cy="1015663"/>
          </a:xfrm>
          <a:prstGeom prst="rect">
            <a:avLst/>
          </a:prstGeom>
        </p:spPr>
        <p:txBody>
          <a:bodyPr>
            <a:spAutoFit/>
          </a:bodyPr>
          <a:lstStyle/>
          <a:p>
            <a:r>
              <a:rPr lang="it-IT" sz="2000" dirty="0">
                <a:latin typeface="Arial" panose="020B0604020202020204" pitchFamily="34" charset="0"/>
              </a:rPr>
              <a:t>in tutti gli gnatostomi l’articolazione fra mascella e mandibola si stabilisce tra due ossa di sostituzione derivate dai segmenti scheletrici vi-sceral</a:t>
            </a:r>
            <a:endParaRPr lang="en-US" sz="2000" dirty="0"/>
          </a:p>
        </p:txBody>
      </p:sp>
      <p:sp>
        <p:nvSpPr>
          <p:cNvPr id="6" name="Rectangle 5"/>
          <p:cNvSpPr/>
          <p:nvPr/>
        </p:nvSpPr>
        <p:spPr>
          <a:xfrm>
            <a:off x="3007610" y="325829"/>
            <a:ext cx="6657592" cy="461665"/>
          </a:xfrm>
          <a:prstGeom prst="rect">
            <a:avLst/>
          </a:prstGeom>
        </p:spPr>
        <p:txBody>
          <a:bodyPr wrap="none">
            <a:spAutoFit/>
          </a:bodyPr>
          <a:lstStyle/>
          <a:p>
            <a:r>
              <a:rPr lang="it-IT" sz="2400" dirty="0">
                <a:latin typeface="Arial" panose="020B0604020202020204" pitchFamily="34" charset="0"/>
              </a:rPr>
              <a:t>Derivati degli archi faringei in osteitti e tetrapodi</a:t>
            </a:r>
            <a:endParaRPr lang="en-US" sz="2400" dirty="0"/>
          </a:p>
        </p:txBody>
      </p:sp>
    </p:spTree>
    <p:extLst>
      <p:ext uri="{BB962C8B-B14F-4D97-AF65-F5344CB8AC3E}">
        <p14:creationId xmlns:p14="http://schemas.microsoft.com/office/powerpoint/2010/main" val="38002636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660742606"/>
              </p:ext>
            </p:extLst>
          </p:nvPr>
        </p:nvGraphicFramePr>
        <p:xfrm>
          <a:off x="838200" y="2721134"/>
          <a:ext cx="10515600" cy="365760"/>
        </p:xfrm>
        <a:graphic>
          <a:graphicData uri="http://schemas.openxmlformats.org/drawingml/2006/table">
            <a:tbl>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0">
                <a:tc>
                  <a:txBody>
                    <a:bodyPr/>
                    <a:lstStyle/>
                    <a:p>
                      <a:endParaRPr lang="en-US" dirty="0"/>
                    </a:p>
                  </a:txBody>
                  <a:tcPr anchor="ctr">
                    <a:lnL>
                      <a:noFill/>
                    </a:lnL>
                    <a:lnR>
                      <a:noFill/>
                    </a:lnR>
                    <a:lnT>
                      <a:noFill/>
                    </a:lnT>
                    <a:lnB>
                      <a:noFill/>
                    </a:lnB>
                  </a:tcPr>
                </a:tc>
                <a:tc>
                  <a:txBody>
                    <a:bodyPr/>
                    <a:lstStyle/>
                    <a:p>
                      <a:endParaRPr lang="it-IT" dirty="0"/>
                    </a:p>
                  </a:txBody>
                  <a:tcPr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4" name="AutoShape 1" descr="https://fad.ediacademy.eu/pluginfisio.php/415/18/anatomiacomparata/005050005/5.jpg"/>
          <p:cNvSpPr>
            <a:spLocks noChangeAspect="1" noChangeArrowheads="1"/>
          </p:cNvSpPr>
          <p:nvPr/>
        </p:nvSpPr>
        <p:spPr bwMode="auto">
          <a:xfrm>
            <a:off x="838200" y="2720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472225" y="3266511"/>
            <a:ext cx="5361904" cy="2862322"/>
          </a:xfrm>
          <a:prstGeom prst="rect">
            <a:avLst/>
          </a:prstGeom>
        </p:spPr>
        <p:txBody>
          <a:bodyPr wrap="square">
            <a:spAutoFit/>
          </a:bodyPr>
          <a:lstStyle/>
          <a:p>
            <a:r>
              <a:rPr lang="it-IT" dirty="0"/>
              <a:t>La, linea che collega gli elementi derivati dalla cartilagine palatoquadrata; Ib, linea che unisce gli elementi derivati dalla cartilagine mandibolare (in azzurro, i derivati dell’arco orale);</a:t>
            </a:r>
          </a:p>
          <a:p>
            <a:endParaRPr lang="it-IT" dirty="0"/>
          </a:p>
          <a:p>
            <a:r>
              <a:rPr lang="it-IT" dirty="0"/>
              <a:t> II, linea che collega gli elementi derivati dall’arco ioideo (in verde) che dorsalmente inizia a livello della staffa e ventralmente termina con il corno minore dello ioide; da III a V, sono evidenziati (in giallo) gli elementi derivati dagli archi faringei III-V.</a:t>
            </a:r>
          </a:p>
        </p:txBody>
      </p:sp>
      <p:pic>
        <p:nvPicPr>
          <p:cNvPr id="6" name="Picture 5"/>
          <p:cNvPicPr>
            <a:picLocks noChangeAspect="1"/>
          </p:cNvPicPr>
          <p:nvPr/>
        </p:nvPicPr>
        <p:blipFill>
          <a:blip r:embed="rId2"/>
          <a:stretch>
            <a:fillRect/>
          </a:stretch>
        </p:blipFill>
        <p:spPr>
          <a:xfrm>
            <a:off x="6200104" y="718131"/>
            <a:ext cx="4991100" cy="5962650"/>
          </a:xfrm>
          <a:prstGeom prst="rect">
            <a:avLst/>
          </a:prstGeom>
        </p:spPr>
      </p:pic>
      <p:sp>
        <p:nvSpPr>
          <p:cNvPr id="7" name="Rectangle 6"/>
          <p:cNvSpPr/>
          <p:nvPr/>
        </p:nvSpPr>
        <p:spPr>
          <a:xfrm>
            <a:off x="279042" y="966570"/>
            <a:ext cx="6096000" cy="1754326"/>
          </a:xfrm>
          <a:prstGeom prst="rect">
            <a:avLst/>
          </a:prstGeom>
        </p:spPr>
        <p:txBody>
          <a:bodyPr>
            <a:spAutoFit/>
          </a:bodyPr>
          <a:lstStyle/>
          <a:p>
            <a:r>
              <a:rPr lang="it-IT" dirty="0">
                <a:latin typeface="Arial" panose="020B0604020202020204" pitchFamily="34" charset="0"/>
              </a:rPr>
              <a:t>i mammiferi, nei quali la mascella, la mandibola e il palato sono formati esclusivamente da elementi </a:t>
            </a:r>
            <a:r>
              <a:rPr lang="it-IT" dirty="0"/>
              <a:t>dermici (articolazione mandibolare secondaria, fra ossa dermiche o allostosi), mentre l’osso quadrato e l’osso articolare si spostano nell’orecchio medio, diventando il secondo e il terzo ossicino dell’udito, cioè l’incudine e il martello</a:t>
            </a:r>
            <a:endParaRPr lang="en-US" dirty="0"/>
          </a:p>
        </p:txBody>
      </p:sp>
      <p:sp>
        <p:nvSpPr>
          <p:cNvPr id="8" name="Rectangle 7"/>
          <p:cNvSpPr/>
          <p:nvPr/>
        </p:nvSpPr>
        <p:spPr>
          <a:xfrm>
            <a:off x="3007610" y="325829"/>
            <a:ext cx="6657592" cy="461665"/>
          </a:xfrm>
          <a:prstGeom prst="rect">
            <a:avLst/>
          </a:prstGeom>
        </p:spPr>
        <p:txBody>
          <a:bodyPr wrap="none">
            <a:spAutoFit/>
          </a:bodyPr>
          <a:lstStyle/>
          <a:p>
            <a:r>
              <a:rPr lang="it-IT" sz="2400" dirty="0">
                <a:latin typeface="Arial" panose="020B0604020202020204" pitchFamily="34" charset="0"/>
              </a:rPr>
              <a:t>Derivati degli archi faringei in osteitti e tetrapodi</a:t>
            </a:r>
            <a:endParaRPr lang="en-US" sz="2400" dirty="0"/>
          </a:p>
        </p:txBody>
      </p:sp>
    </p:spTree>
    <p:extLst>
      <p:ext uri="{BB962C8B-B14F-4D97-AF65-F5344CB8AC3E}">
        <p14:creationId xmlns:p14="http://schemas.microsoft.com/office/powerpoint/2010/main" val="11721372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6844" y="713407"/>
            <a:ext cx="9908147" cy="400110"/>
          </a:xfrm>
          <a:prstGeom prst="rect">
            <a:avLst/>
          </a:prstGeom>
        </p:spPr>
        <p:txBody>
          <a:bodyPr wrap="square">
            <a:spAutoFit/>
          </a:bodyPr>
          <a:lstStyle/>
          <a:p>
            <a:r>
              <a:rPr lang="it-IT" sz="2000" dirty="0"/>
              <a:t>scatola cranica è una sorta di contenitore che racchiude l’encefalo e gli organi di senso</a:t>
            </a:r>
            <a:endParaRPr lang="en-US" sz="2000" dirty="0"/>
          </a:p>
        </p:txBody>
      </p:sp>
      <p:sp>
        <p:nvSpPr>
          <p:cNvPr id="3" name="Rectangle 2"/>
          <p:cNvSpPr/>
          <p:nvPr/>
        </p:nvSpPr>
        <p:spPr>
          <a:xfrm>
            <a:off x="682521" y="0"/>
            <a:ext cx="2708242" cy="707886"/>
          </a:xfrm>
          <a:prstGeom prst="rect">
            <a:avLst/>
          </a:prstGeom>
        </p:spPr>
        <p:txBody>
          <a:bodyPr wrap="none">
            <a:spAutoFit/>
          </a:bodyPr>
          <a:lstStyle/>
          <a:p>
            <a:r>
              <a:rPr lang="it-IT" sz="4000" dirty="0"/>
              <a:t>neurocranio</a:t>
            </a:r>
            <a:endParaRPr lang="en-US" sz="4000" dirty="0"/>
          </a:p>
        </p:txBody>
      </p:sp>
      <p:pic>
        <p:nvPicPr>
          <p:cNvPr id="4" name="Picture 3"/>
          <p:cNvPicPr>
            <a:picLocks noChangeAspect="1"/>
          </p:cNvPicPr>
          <p:nvPr/>
        </p:nvPicPr>
        <p:blipFill>
          <a:blip r:embed="rId2"/>
          <a:stretch>
            <a:fillRect/>
          </a:stretch>
        </p:blipFill>
        <p:spPr>
          <a:xfrm>
            <a:off x="3869430" y="1505924"/>
            <a:ext cx="6153150" cy="4886325"/>
          </a:xfrm>
          <a:prstGeom prst="rect">
            <a:avLst/>
          </a:prstGeom>
        </p:spPr>
      </p:pic>
    </p:spTree>
    <p:extLst>
      <p:ext uri="{BB962C8B-B14F-4D97-AF65-F5344CB8AC3E}">
        <p14:creationId xmlns:p14="http://schemas.microsoft.com/office/powerpoint/2010/main" val="8222368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6220" y="759854"/>
            <a:ext cx="9811212" cy="646331"/>
          </a:xfrm>
          <a:prstGeom prst="rect">
            <a:avLst/>
          </a:prstGeom>
          <a:noFill/>
        </p:spPr>
        <p:txBody>
          <a:bodyPr wrap="none" rtlCol="0">
            <a:spAutoFit/>
          </a:bodyPr>
          <a:lstStyle/>
          <a:p>
            <a:r>
              <a:rPr lang="en-US" dirty="0" err="1"/>
              <a:t>Vari</a:t>
            </a:r>
            <a:r>
              <a:rPr lang="en-US" dirty="0"/>
              <a:t> </a:t>
            </a:r>
            <a:r>
              <a:rPr lang="en-US" dirty="0" err="1"/>
              <a:t>abbozzi</a:t>
            </a:r>
            <a:r>
              <a:rPr lang="en-US" dirty="0"/>
              <a:t> </a:t>
            </a:r>
            <a:r>
              <a:rPr lang="en-US" dirty="0" err="1"/>
              <a:t>cartilaginei</a:t>
            </a:r>
            <a:r>
              <a:rPr lang="en-US" dirty="0"/>
              <a:t>, </a:t>
            </a:r>
            <a:r>
              <a:rPr lang="en-US" dirty="0" err="1"/>
              <a:t>inizialmente</a:t>
            </a:r>
            <a:r>
              <a:rPr lang="en-US" dirty="0"/>
              <a:t> </a:t>
            </a:r>
            <a:r>
              <a:rPr lang="en-US" dirty="0" err="1"/>
              <a:t>separati</a:t>
            </a:r>
            <a:r>
              <a:rPr lang="en-US" dirty="0"/>
              <a:t>, </a:t>
            </a:r>
            <a:r>
              <a:rPr lang="en-US" dirty="0" err="1"/>
              <a:t>che</a:t>
            </a:r>
            <a:r>
              <a:rPr lang="en-US" dirty="0"/>
              <a:t> </a:t>
            </a:r>
            <a:r>
              <a:rPr lang="en-US" dirty="0" err="1"/>
              <a:t>successivamente</a:t>
            </a:r>
            <a:r>
              <a:rPr lang="en-US" dirty="0"/>
              <a:t> </a:t>
            </a:r>
            <a:r>
              <a:rPr lang="en-US" dirty="0" err="1"/>
              <a:t>si</a:t>
            </a:r>
            <a:r>
              <a:rPr lang="en-US" dirty="0"/>
              <a:t> </a:t>
            </a:r>
            <a:r>
              <a:rPr lang="en-US" dirty="0" err="1"/>
              <a:t>espandono</a:t>
            </a:r>
            <a:r>
              <a:rPr lang="en-US" dirty="0"/>
              <a:t> e </a:t>
            </a:r>
            <a:r>
              <a:rPr lang="en-US" dirty="0" err="1"/>
              <a:t>si</a:t>
            </a:r>
            <a:r>
              <a:rPr lang="en-US" dirty="0"/>
              <a:t> </a:t>
            </a:r>
            <a:r>
              <a:rPr lang="en-US" dirty="0" err="1"/>
              <a:t>fondono</a:t>
            </a:r>
            <a:r>
              <a:rPr lang="en-US" dirty="0"/>
              <a:t> </a:t>
            </a:r>
            <a:r>
              <a:rPr lang="en-US" dirty="0" err="1"/>
              <a:t>fra</a:t>
            </a:r>
            <a:r>
              <a:rPr lang="en-US" dirty="0"/>
              <a:t> </a:t>
            </a:r>
            <a:r>
              <a:rPr lang="en-US" dirty="0" err="1"/>
              <a:t>loro</a:t>
            </a:r>
            <a:r>
              <a:rPr lang="en-US" dirty="0"/>
              <a:t>.</a:t>
            </a:r>
            <a:br>
              <a:rPr lang="en-US" dirty="0"/>
            </a:br>
            <a:endParaRPr lang="en-US" dirty="0"/>
          </a:p>
        </p:txBody>
      </p:sp>
      <p:sp>
        <p:nvSpPr>
          <p:cNvPr id="3" name="Rectangle 2"/>
          <p:cNvSpPr/>
          <p:nvPr/>
        </p:nvSpPr>
        <p:spPr>
          <a:xfrm>
            <a:off x="480538" y="390522"/>
            <a:ext cx="3014608" cy="369332"/>
          </a:xfrm>
          <a:prstGeom prst="rect">
            <a:avLst/>
          </a:prstGeom>
        </p:spPr>
        <p:txBody>
          <a:bodyPr wrap="none">
            <a:spAutoFit/>
          </a:bodyPr>
          <a:lstStyle/>
          <a:p>
            <a:r>
              <a:rPr lang="en-US" dirty="0">
                <a:latin typeface="Arial" panose="020B0604020202020204" pitchFamily="34" charset="0"/>
              </a:rPr>
              <a:t>CONDROITTI- GNOSTOMI</a:t>
            </a:r>
            <a:endParaRPr lang="en-US" dirty="0"/>
          </a:p>
        </p:txBody>
      </p:sp>
      <p:pic>
        <p:nvPicPr>
          <p:cNvPr id="4" name="Picture 3"/>
          <p:cNvPicPr>
            <a:picLocks noChangeAspect="1"/>
          </p:cNvPicPr>
          <p:nvPr/>
        </p:nvPicPr>
        <p:blipFill>
          <a:blip r:embed="rId2"/>
          <a:stretch>
            <a:fillRect/>
          </a:stretch>
        </p:blipFill>
        <p:spPr>
          <a:xfrm>
            <a:off x="1987842" y="1406185"/>
            <a:ext cx="8481455" cy="3707918"/>
          </a:xfrm>
          <a:prstGeom prst="rect">
            <a:avLst/>
          </a:prstGeom>
        </p:spPr>
      </p:pic>
      <p:sp>
        <p:nvSpPr>
          <p:cNvPr id="5" name="Rectangle 4"/>
          <p:cNvSpPr/>
          <p:nvPr/>
        </p:nvSpPr>
        <p:spPr>
          <a:xfrm>
            <a:off x="689112" y="5461338"/>
            <a:ext cx="10482470" cy="1200329"/>
          </a:xfrm>
          <a:prstGeom prst="rect">
            <a:avLst/>
          </a:prstGeom>
        </p:spPr>
        <p:txBody>
          <a:bodyPr wrap="square">
            <a:spAutoFit/>
          </a:bodyPr>
          <a:lstStyle/>
          <a:p>
            <a:r>
              <a:rPr lang="it-IT" dirty="0">
                <a:latin typeface="Arial" panose="020B0604020202020204" pitchFamily="34" charset="0"/>
              </a:rPr>
              <a:t>Neurocranio dei condroitti. a, Stadio precoce dello sviluppo del neurocranio di squalo. Le capsule cartilaginee intorno agli organi di senso e le cartilagini precordali (trabecole) derivano dalle creste neurali, mentre le cartilagini paracordali e la regione occipitale rappresentano derivati mesodermici. b, Stadio avanzato dello sviluppo</a:t>
            </a:r>
            <a:endParaRPr lang="en-US" dirty="0"/>
          </a:p>
        </p:txBody>
      </p:sp>
    </p:spTree>
    <p:extLst>
      <p:ext uri="{BB962C8B-B14F-4D97-AF65-F5344CB8AC3E}">
        <p14:creationId xmlns:p14="http://schemas.microsoft.com/office/powerpoint/2010/main" val="25908249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2521" y="0"/>
            <a:ext cx="2708242" cy="707886"/>
          </a:xfrm>
          <a:prstGeom prst="rect">
            <a:avLst/>
          </a:prstGeom>
        </p:spPr>
        <p:txBody>
          <a:bodyPr wrap="none">
            <a:spAutoFit/>
          </a:bodyPr>
          <a:lstStyle/>
          <a:p>
            <a:r>
              <a:rPr lang="it-IT" sz="4000" dirty="0"/>
              <a:t>neurocranio</a:t>
            </a:r>
            <a:endParaRPr lang="en-US" sz="4000" dirty="0"/>
          </a:p>
        </p:txBody>
      </p:sp>
      <p:sp>
        <p:nvSpPr>
          <p:cNvPr id="3" name="Rectangle 2"/>
          <p:cNvSpPr/>
          <p:nvPr/>
        </p:nvSpPr>
        <p:spPr>
          <a:xfrm>
            <a:off x="85614" y="553340"/>
            <a:ext cx="12106386" cy="1477328"/>
          </a:xfrm>
          <a:prstGeom prst="rect">
            <a:avLst/>
          </a:prstGeom>
        </p:spPr>
        <p:txBody>
          <a:bodyPr wrap="square">
            <a:spAutoFit/>
          </a:bodyPr>
          <a:lstStyle/>
          <a:p>
            <a:r>
              <a:rPr lang="it-IT" dirty="0"/>
              <a:t>a, Neurocranio con ossa dermiche di rivestimento in un teleosteo. </a:t>
            </a:r>
          </a:p>
          <a:p>
            <a:endParaRPr lang="it-IT" dirty="0"/>
          </a:p>
          <a:p>
            <a:r>
              <a:rPr lang="it-IT" dirty="0"/>
              <a:t>b, Ricostruzione del neurocranio modificato di pesce piatto (teleosteo, Hippoglossina macrops) in visione posteriore (a sinistra) e laterale (a destra). </a:t>
            </a:r>
          </a:p>
          <a:p>
            <a:endParaRPr lang="it-IT" dirty="0"/>
          </a:p>
        </p:txBody>
      </p:sp>
      <p:pic>
        <p:nvPicPr>
          <p:cNvPr id="4" name="Picture 3"/>
          <p:cNvPicPr>
            <a:picLocks noChangeAspect="1"/>
          </p:cNvPicPr>
          <p:nvPr/>
        </p:nvPicPr>
        <p:blipFill rotWithShape="1">
          <a:blip r:embed="rId2"/>
          <a:srcRect b="50847"/>
          <a:stretch/>
        </p:blipFill>
        <p:spPr>
          <a:xfrm>
            <a:off x="1957588" y="1615089"/>
            <a:ext cx="9272789" cy="5101244"/>
          </a:xfrm>
          <a:prstGeom prst="rect">
            <a:avLst/>
          </a:prstGeom>
        </p:spPr>
      </p:pic>
    </p:spTree>
    <p:extLst>
      <p:ext uri="{BB962C8B-B14F-4D97-AF65-F5344CB8AC3E}">
        <p14:creationId xmlns:p14="http://schemas.microsoft.com/office/powerpoint/2010/main" val="2599329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285" y="243145"/>
            <a:ext cx="10848304" cy="1200329"/>
          </a:xfrm>
          <a:prstGeom prst="rect">
            <a:avLst/>
          </a:prstGeom>
        </p:spPr>
        <p:txBody>
          <a:bodyPr wrap="square">
            <a:spAutoFit/>
          </a:bodyPr>
          <a:lstStyle/>
          <a:p>
            <a:r>
              <a:rPr lang="it-IT" dirty="0"/>
              <a:t>c, Nei crossopterigi (eustenottero, Eusthenopteron foordi) la regione anteriore (sfenoetmoide) e quella posteriore (otico-occipitale) del neurocranio sono mobilmente articolate a livello dell’articolazione intracraniale</a:t>
            </a:r>
          </a:p>
          <a:p>
            <a:r>
              <a:rPr lang="it-IT" dirty="0"/>
              <a:t> d, Ricostruzione del neurocranio di un tetrapode primitivo (Palaeoherpeton) in visione posteriore (a sinistra) e laterale (a destra).</a:t>
            </a:r>
            <a:endParaRPr lang="en-US" dirty="0"/>
          </a:p>
        </p:txBody>
      </p:sp>
      <p:pic>
        <p:nvPicPr>
          <p:cNvPr id="3" name="Picture 2"/>
          <p:cNvPicPr>
            <a:picLocks noChangeAspect="1"/>
          </p:cNvPicPr>
          <p:nvPr/>
        </p:nvPicPr>
        <p:blipFill rotWithShape="1">
          <a:blip r:embed="rId2"/>
          <a:srcRect t="49340"/>
          <a:stretch/>
        </p:blipFill>
        <p:spPr>
          <a:xfrm>
            <a:off x="2605418" y="1881561"/>
            <a:ext cx="8776813" cy="4976439"/>
          </a:xfrm>
          <a:prstGeom prst="rect">
            <a:avLst/>
          </a:prstGeom>
        </p:spPr>
      </p:pic>
      <p:sp>
        <p:nvSpPr>
          <p:cNvPr id="4" name="Rectangle 3"/>
          <p:cNvSpPr/>
          <p:nvPr/>
        </p:nvSpPr>
        <p:spPr>
          <a:xfrm>
            <a:off x="9283519" y="2535996"/>
            <a:ext cx="2080121" cy="461665"/>
          </a:xfrm>
          <a:prstGeom prst="rect">
            <a:avLst/>
          </a:prstGeom>
        </p:spPr>
        <p:txBody>
          <a:bodyPr wrap="none">
            <a:spAutoFit/>
          </a:bodyPr>
          <a:lstStyle/>
          <a:p>
            <a:r>
              <a:rPr lang="it-IT" sz="2400" dirty="0"/>
              <a:t>cranio cinetico.</a:t>
            </a:r>
          </a:p>
        </p:txBody>
      </p:sp>
    </p:spTree>
    <p:extLst>
      <p:ext uri="{BB962C8B-B14F-4D97-AF65-F5344CB8AC3E}">
        <p14:creationId xmlns:p14="http://schemas.microsoft.com/office/powerpoint/2010/main" val="16108101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450196" y="594775"/>
            <a:ext cx="7429500" cy="5591175"/>
          </a:xfrm>
          <a:prstGeom prst="rect">
            <a:avLst/>
          </a:prstGeom>
        </p:spPr>
      </p:pic>
      <p:sp>
        <p:nvSpPr>
          <p:cNvPr id="4" name="Rectangle 3"/>
          <p:cNvSpPr/>
          <p:nvPr/>
        </p:nvSpPr>
        <p:spPr>
          <a:xfrm>
            <a:off x="437822" y="0"/>
            <a:ext cx="4215257" cy="707886"/>
          </a:xfrm>
          <a:prstGeom prst="rect">
            <a:avLst/>
          </a:prstGeom>
        </p:spPr>
        <p:txBody>
          <a:bodyPr wrap="none">
            <a:spAutoFit/>
          </a:bodyPr>
          <a:lstStyle/>
          <a:p>
            <a:r>
              <a:rPr lang="it-IT" sz="4000" dirty="0"/>
              <a:t>Neurocranio -anfibi</a:t>
            </a:r>
            <a:endParaRPr lang="en-US" sz="4000" dirty="0"/>
          </a:p>
        </p:txBody>
      </p:sp>
    </p:spTree>
    <p:extLst>
      <p:ext uri="{BB962C8B-B14F-4D97-AF65-F5344CB8AC3E}">
        <p14:creationId xmlns:p14="http://schemas.microsoft.com/office/powerpoint/2010/main" val="308715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9497" y="565116"/>
            <a:ext cx="10796789" cy="3970318"/>
          </a:xfrm>
          <a:prstGeom prst="rect">
            <a:avLst/>
          </a:prstGeom>
        </p:spPr>
        <p:txBody>
          <a:bodyPr wrap="square">
            <a:spAutoFit/>
          </a:bodyPr>
          <a:lstStyle/>
          <a:p>
            <a:pPr>
              <a:lnSpc>
                <a:spcPct val="150000"/>
              </a:lnSpc>
            </a:pPr>
            <a:r>
              <a:rPr lang="it-IT" sz="2400" dirty="0">
                <a:latin typeface="Arial" panose="020B0604020202020204" pitchFamily="34" charset="0"/>
              </a:rPr>
              <a:t>Alcuni vertebrati, oltre all’endoscheletro, presentano anche uno scheletro esterno o der-mascheletro o scheletro dermico</a:t>
            </a:r>
          </a:p>
          <a:p>
            <a:pPr>
              <a:lnSpc>
                <a:spcPct val="150000"/>
              </a:lnSpc>
            </a:pPr>
            <a:r>
              <a:rPr lang="it-IT" sz="2400" dirty="0">
                <a:latin typeface="Arial" panose="020B0604020202020204" pitchFamily="34" charset="0"/>
              </a:rPr>
              <a:t>	piastre mineralizzate o cheratinizzate a formare una sorta di corazza, </a:t>
            </a:r>
          </a:p>
          <a:p>
            <a:pPr>
              <a:lnSpc>
                <a:spcPct val="150000"/>
              </a:lnSpc>
            </a:pPr>
            <a:endParaRPr lang="it-IT" sz="2400" dirty="0">
              <a:latin typeface="Arial" panose="020B0604020202020204" pitchFamily="34" charset="0"/>
            </a:endParaRPr>
          </a:p>
          <a:p>
            <a:pPr>
              <a:lnSpc>
                <a:spcPct val="150000"/>
              </a:lnSpc>
            </a:pPr>
            <a:r>
              <a:rPr lang="it-IT" sz="2400" dirty="0">
                <a:latin typeface="Arial" panose="020B0604020202020204" pitchFamily="34" charset="0"/>
              </a:rPr>
              <a:t>A differenza dei vertebrati estinti, tra cui gli agnati eterostraci , sono pochi i taxaviventi che presentano un dermascheletro più o meno continuo; tra questi le testuggini e</a:t>
            </a:r>
            <a:endParaRPr lang="en-US" sz="2400" dirty="0"/>
          </a:p>
        </p:txBody>
      </p:sp>
    </p:spTree>
    <p:extLst>
      <p:ext uri="{BB962C8B-B14F-4D97-AF65-F5344CB8AC3E}">
        <p14:creationId xmlns:p14="http://schemas.microsoft.com/office/powerpoint/2010/main" val="42378048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822" y="0"/>
            <a:ext cx="4264757" cy="707886"/>
          </a:xfrm>
          <a:prstGeom prst="rect">
            <a:avLst/>
          </a:prstGeom>
        </p:spPr>
        <p:txBody>
          <a:bodyPr wrap="none">
            <a:spAutoFit/>
          </a:bodyPr>
          <a:lstStyle/>
          <a:p>
            <a:r>
              <a:rPr lang="it-IT" sz="4000" dirty="0"/>
              <a:t>Neurocranio -uomo</a:t>
            </a:r>
            <a:endParaRPr lang="en-US" sz="4000" dirty="0"/>
          </a:p>
        </p:txBody>
      </p:sp>
      <p:pic>
        <p:nvPicPr>
          <p:cNvPr id="4" name="Picture 3"/>
          <p:cNvPicPr>
            <a:picLocks noChangeAspect="1"/>
          </p:cNvPicPr>
          <p:nvPr/>
        </p:nvPicPr>
        <p:blipFill>
          <a:blip r:embed="rId2"/>
          <a:stretch>
            <a:fillRect/>
          </a:stretch>
        </p:blipFill>
        <p:spPr>
          <a:xfrm>
            <a:off x="1917611" y="707886"/>
            <a:ext cx="10070397" cy="5396700"/>
          </a:xfrm>
          <a:prstGeom prst="rect">
            <a:avLst/>
          </a:prstGeom>
        </p:spPr>
      </p:pic>
    </p:spTree>
    <p:extLst>
      <p:ext uri="{BB962C8B-B14F-4D97-AF65-F5344CB8AC3E}">
        <p14:creationId xmlns:p14="http://schemas.microsoft.com/office/powerpoint/2010/main" val="121121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41667" y="158375"/>
            <a:ext cx="1193044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it-IT" sz="3200" dirty="0"/>
              <a:t>Struttura della mandibola in varie specie di vertebrati estinti e viventi </a:t>
            </a:r>
            <a:r>
              <a:rPr kumimoji="0" lang="en-US" altLang="en-US" sz="3200" b="0" i="0" u="none" strike="noStrike" cap="none" normalizeH="0" baseline="0" dirty="0">
                <a:ln>
                  <a:noFill/>
                </a:ln>
                <a:solidFill>
                  <a:schemeClr val="tx1"/>
                </a:solidFill>
                <a:effectLst/>
                <a:latin typeface="Arial" panose="020B0604020202020204" pitchFamily="34" charset="0"/>
              </a:rPr>
              <a:t> </a:t>
            </a:r>
            <a:r>
              <a:rPr kumimoji="0" lang="en-US" altLang="en-US" sz="1000" b="0" i="0" u="none" strike="noStrike" cap="none" normalizeH="0" baseline="0" dirty="0">
                <a:ln>
                  <a:noFill/>
                </a:ln>
                <a:solidFill>
                  <a:schemeClr val="tx1"/>
                </a:solidFill>
                <a:effectLst/>
                <a:latin typeface="Arial" panose="020B0604020202020204" pitchFamily="34" charset="0"/>
              </a:rPr>
              <a:t> </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pic>
        <p:nvPicPr>
          <p:cNvPr id="2050" name="Picture 2" descr="https://fad.ediacademy.eu/fisiodb/pix/switch_minu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675" y="-136525"/>
            <a:ext cx="104775" cy="1047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49499" y="1811199"/>
            <a:ext cx="4009250" cy="4524315"/>
          </a:xfrm>
          <a:prstGeom prst="rect">
            <a:avLst/>
          </a:prstGeom>
        </p:spPr>
        <p:txBody>
          <a:bodyPr wrap="square">
            <a:spAutoFit/>
          </a:bodyPr>
          <a:lstStyle/>
          <a:p>
            <a:r>
              <a:rPr lang="it-IT" dirty="0"/>
              <a:t>espansione dell’osso dentale </a:t>
            </a:r>
          </a:p>
          <a:p>
            <a:r>
              <a:rPr lang="it-IT" dirty="0"/>
              <a:t>riduzione  degli  altri  elementi  fino  alla  loro  scomparsa  nei  mammiferi.</a:t>
            </a:r>
          </a:p>
          <a:p>
            <a:endParaRPr lang="it-IT" dirty="0"/>
          </a:p>
          <a:p>
            <a:r>
              <a:rPr lang="it-IT" dirty="0"/>
              <a:t>  an,  osso  angolare; </a:t>
            </a:r>
          </a:p>
          <a:p>
            <a:r>
              <a:rPr lang="it-IT" dirty="0"/>
              <a:t> art,  osso  articolare; </a:t>
            </a:r>
          </a:p>
          <a:p>
            <a:r>
              <a:rPr lang="it-IT" dirty="0"/>
              <a:t> asp,  osso  angolare  e  osso  spleniale  fusi;  </a:t>
            </a:r>
          </a:p>
          <a:p>
            <a:r>
              <a:rPr lang="it-IT" dirty="0"/>
              <a:t>de,  osso  dentale; </a:t>
            </a:r>
          </a:p>
          <a:p>
            <a:r>
              <a:rPr lang="it-IT" dirty="0"/>
              <a:t> fme,  finestra  mandibolare  esterna;  pan,  processo  angolare;  </a:t>
            </a:r>
          </a:p>
          <a:p>
            <a:r>
              <a:rPr lang="it-IT" dirty="0"/>
              <a:t>pcd,  processo  condiloideo;</a:t>
            </a:r>
          </a:p>
          <a:p>
            <a:r>
              <a:rPr lang="it-IT" dirty="0"/>
              <a:t>  pcr,  processo  coronoide; </a:t>
            </a:r>
          </a:p>
          <a:p>
            <a:r>
              <a:rPr lang="it-IT" dirty="0"/>
              <a:t> ps,  osso postspleniale;</a:t>
            </a:r>
          </a:p>
          <a:p>
            <a:r>
              <a:rPr lang="it-IT" dirty="0"/>
              <a:t> sa, osso soprangolare; sp, osso spleniale.</a:t>
            </a:r>
          </a:p>
        </p:txBody>
      </p:sp>
      <p:pic>
        <p:nvPicPr>
          <p:cNvPr id="5" name="Picture 4"/>
          <p:cNvPicPr>
            <a:picLocks noChangeAspect="1"/>
          </p:cNvPicPr>
          <p:nvPr/>
        </p:nvPicPr>
        <p:blipFill>
          <a:blip r:embed="rId3"/>
          <a:stretch>
            <a:fillRect/>
          </a:stretch>
        </p:blipFill>
        <p:spPr>
          <a:xfrm>
            <a:off x="5021485" y="743150"/>
            <a:ext cx="6428393" cy="6420151"/>
          </a:xfrm>
          <a:prstGeom prst="rect">
            <a:avLst/>
          </a:prstGeom>
        </p:spPr>
      </p:pic>
    </p:spTree>
    <p:extLst>
      <p:ext uri="{BB962C8B-B14F-4D97-AF65-F5344CB8AC3E}">
        <p14:creationId xmlns:p14="http://schemas.microsoft.com/office/powerpoint/2010/main" val="39617740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528" y="1049380"/>
            <a:ext cx="5529330" cy="5078313"/>
          </a:xfrm>
          <a:prstGeom prst="rect">
            <a:avLst/>
          </a:prstGeom>
        </p:spPr>
        <p:txBody>
          <a:bodyPr wrap="square">
            <a:spAutoFit/>
          </a:bodyPr>
          <a:lstStyle/>
          <a:p>
            <a:r>
              <a:rPr lang="it-IT" dirty="0">
                <a:latin typeface="Arial" panose="020B0604020202020204" pitchFamily="34" charset="0"/>
              </a:rPr>
              <a:t>DIVERSIFICAZIONE DEGLI AMNIOTI</a:t>
            </a:r>
          </a:p>
          <a:p>
            <a:endParaRPr lang="it-IT" dirty="0">
              <a:latin typeface="Arial" panose="020B0604020202020204" pitchFamily="34" charset="0"/>
            </a:endParaRPr>
          </a:p>
          <a:p>
            <a:r>
              <a:rPr lang="it-IT" dirty="0">
                <a:latin typeface="Arial" panose="020B0604020202020204" pitchFamily="34" charset="0"/>
              </a:rPr>
              <a:t>a partire dal loro adattamento iniziale a un modo di vita terrestre come piccoli e agili insettivori,</a:t>
            </a:r>
          </a:p>
          <a:p>
            <a:r>
              <a:rPr lang="it-IT" dirty="0">
                <a:latin typeface="Arial" panose="020B0604020202020204" pitchFamily="34" charset="0"/>
              </a:rPr>
              <a:t> i primi amnioti si diversificarono durante il carbonifero in numerosi gruppi tassonomici,</a:t>
            </a:r>
          </a:p>
          <a:p>
            <a:r>
              <a:rPr lang="it-IT" dirty="0">
                <a:latin typeface="Arial" panose="020B0604020202020204" pitchFamily="34" charset="0"/>
              </a:rPr>
              <a:t> la cui classificazione è largamente definita da</a:t>
            </a:r>
          </a:p>
          <a:p>
            <a:endParaRPr lang="it-IT" dirty="0">
              <a:latin typeface="Arial" panose="020B0604020202020204" pitchFamily="34" charset="0"/>
            </a:endParaRPr>
          </a:p>
          <a:p>
            <a:r>
              <a:rPr lang="it-IT" dirty="0">
                <a:latin typeface="Arial" panose="020B0604020202020204" pitchFamily="34" charset="0"/>
              </a:rPr>
              <a:t> numero </a:t>
            </a:r>
          </a:p>
          <a:p>
            <a:r>
              <a:rPr lang="it-IT" dirty="0">
                <a:latin typeface="Arial" panose="020B0604020202020204" pitchFamily="34" charset="0"/>
              </a:rPr>
              <a:t> disposizione </a:t>
            </a:r>
          </a:p>
          <a:p>
            <a:endParaRPr lang="it-IT" dirty="0">
              <a:latin typeface="Arial" panose="020B0604020202020204" pitchFamily="34" charset="0"/>
            </a:endParaRPr>
          </a:p>
          <a:p>
            <a:r>
              <a:rPr lang="it-IT" dirty="0">
                <a:latin typeface="Arial" panose="020B0604020202020204" pitchFamily="34" charset="0"/>
              </a:rPr>
              <a:t>di aperture nella volta cranica dermica dietro le orbite, </a:t>
            </a:r>
            <a:r>
              <a:rPr lang="it-IT" u="sng" dirty="0">
                <a:latin typeface="Arial" panose="020B0604020202020204" pitchFamily="34" charset="0"/>
              </a:rPr>
              <a:t>dette finestre temporali.</a:t>
            </a:r>
          </a:p>
          <a:p>
            <a:endParaRPr lang="it-IT" u="sng" dirty="0">
              <a:latin typeface="Arial" panose="020B0604020202020204" pitchFamily="34" charset="0"/>
            </a:endParaRPr>
          </a:p>
          <a:p>
            <a:r>
              <a:rPr lang="it-IT" dirty="0"/>
              <a:t>sviluppo di aperture temporali potrebbe essere attribuito a due fattori principali: la concentrazione differenziale di stress meccanici sul cranio e la concentrazione di aree di inserzione muscolare</a:t>
            </a:r>
            <a:endParaRPr lang="en-US" u="sng" dirty="0"/>
          </a:p>
        </p:txBody>
      </p:sp>
      <p:pic>
        <p:nvPicPr>
          <p:cNvPr id="3" name="Picture 2"/>
          <p:cNvPicPr>
            <a:picLocks noChangeAspect="1"/>
          </p:cNvPicPr>
          <p:nvPr/>
        </p:nvPicPr>
        <p:blipFill>
          <a:blip r:embed="rId2"/>
          <a:stretch>
            <a:fillRect/>
          </a:stretch>
        </p:blipFill>
        <p:spPr>
          <a:xfrm>
            <a:off x="5656066" y="159537"/>
            <a:ext cx="6134450" cy="6858000"/>
          </a:xfrm>
          <a:prstGeom prst="rect">
            <a:avLst/>
          </a:prstGeom>
        </p:spPr>
      </p:pic>
    </p:spTree>
    <p:extLst>
      <p:ext uri="{BB962C8B-B14F-4D97-AF65-F5344CB8AC3E}">
        <p14:creationId xmlns:p14="http://schemas.microsoft.com/office/powerpoint/2010/main" val="7692389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117" y="1972287"/>
            <a:ext cx="3983865" cy="3831818"/>
          </a:xfrm>
          <a:prstGeom prst="rect">
            <a:avLst/>
          </a:prstGeom>
        </p:spPr>
        <p:txBody>
          <a:bodyPr wrap="square">
            <a:spAutoFit/>
          </a:bodyPr>
          <a:lstStyle/>
          <a:p>
            <a:pPr>
              <a:lnSpc>
                <a:spcPct val="150000"/>
              </a:lnSpc>
            </a:pPr>
            <a:r>
              <a:rPr lang="it-IT" dirty="0">
                <a:latin typeface="Arial" panose="020B0604020202020204" pitchFamily="34" charset="0"/>
              </a:rPr>
              <a:t>Nei mammiferi moderni, il cranio è dominato da una scatola cranica grande e bulbosa, formata principalmente da ossa dermiche, quali l’osso frontale, l’osso parietale e l’osso squamoso mentre quella degli amnioti primitivi è costituita prevalentemente da cartilagine o da ossa di sostituzione</a:t>
            </a:r>
            <a:endParaRPr lang="en-US" dirty="0"/>
          </a:p>
        </p:txBody>
      </p:sp>
      <p:pic>
        <p:nvPicPr>
          <p:cNvPr id="3" name="Picture 2"/>
          <p:cNvPicPr>
            <a:picLocks noChangeAspect="1"/>
          </p:cNvPicPr>
          <p:nvPr/>
        </p:nvPicPr>
        <p:blipFill>
          <a:blip r:embed="rId2"/>
          <a:stretch>
            <a:fillRect/>
          </a:stretch>
        </p:blipFill>
        <p:spPr>
          <a:xfrm>
            <a:off x="5310171" y="0"/>
            <a:ext cx="6233809" cy="6858000"/>
          </a:xfrm>
          <a:prstGeom prst="rect">
            <a:avLst/>
          </a:prstGeom>
        </p:spPr>
      </p:pic>
    </p:spTree>
    <p:extLst>
      <p:ext uri="{BB962C8B-B14F-4D97-AF65-F5344CB8AC3E}">
        <p14:creationId xmlns:p14="http://schemas.microsoft.com/office/powerpoint/2010/main" val="18978205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282932" y="0"/>
            <a:ext cx="6030710" cy="6858000"/>
          </a:xfrm>
          <a:prstGeom prst="rect">
            <a:avLst/>
          </a:prstGeom>
        </p:spPr>
      </p:pic>
      <p:sp>
        <p:nvSpPr>
          <p:cNvPr id="5" name="Rectangle 4"/>
          <p:cNvSpPr/>
          <p:nvPr/>
        </p:nvSpPr>
        <p:spPr>
          <a:xfrm>
            <a:off x="407831" y="736122"/>
            <a:ext cx="4138411" cy="5632311"/>
          </a:xfrm>
          <a:prstGeom prst="rect">
            <a:avLst/>
          </a:prstGeom>
        </p:spPr>
        <p:txBody>
          <a:bodyPr wrap="square">
            <a:spAutoFit/>
          </a:bodyPr>
          <a:lstStyle/>
          <a:p>
            <a:r>
              <a:rPr lang="it-IT" sz="2400" dirty="0"/>
              <a:t>Modificazione del cranio dei mammiferi euteri in rapporto alle differenti strategie alimentari in conseguenza dei loro peculiari adattamenti</a:t>
            </a:r>
          </a:p>
          <a:p>
            <a:endParaRPr lang="it-IT" sz="2400" dirty="0"/>
          </a:p>
          <a:p>
            <a:r>
              <a:rPr lang="it-IT" dirty="0"/>
              <a:t>Scatola cranica composita, con la perdita del cinetismo tra le varie sezioni del cranio. </a:t>
            </a:r>
          </a:p>
          <a:p>
            <a:r>
              <a:rPr lang="it-IT" dirty="0"/>
              <a:t>Alcune ossa si sono espanse, mentre altre sono regredite fino a scomparire del tutto. </a:t>
            </a:r>
          </a:p>
          <a:p>
            <a:endParaRPr lang="it-IT" dirty="0"/>
          </a:p>
          <a:p>
            <a:r>
              <a:rPr lang="it-IT" dirty="0"/>
              <a:t>Le ossa della serie circumorbitale sono andate perse, tranne l’osso lacrimale e l’osso zigomatico, mentre sono regredite tutte le ossa della serie temporale; l’osso dentale persiste come unico elemento della mandibola</a:t>
            </a:r>
            <a:endParaRPr lang="en-US" dirty="0"/>
          </a:p>
        </p:txBody>
      </p:sp>
    </p:spTree>
    <p:extLst>
      <p:ext uri="{BB962C8B-B14F-4D97-AF65-F5344CB8AC3E}">
        <p14:creationId xmlns:p14="http://schemas.microsoft.com/office/powerpoint/2010/main" val="3544461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2868" y="215832"/>
            <a:ext cx="11144518" cy="1477328"/>
          </a:xfrm>
          <a:prstGeom prst="rect">
            <a:avLst/>
          </a:prstGeom>
        </p:spPr>
        <p:txBody>
          <a:bodyPr wrap="square">
            <a:spAutoFit/>
          </a:bodyPr>
          <a:lstStyle/>
          <a:p>
            <a:r>
              <a:rPr lang="it-IT" dirty="0"/>
              <a:t>Si ipotizza che la prima forma di scheletro mineralizzato sia stato il dermascheletro e solo successivamente si sia formato un endoscheletro mineralizzato. Gli attuali pesci ossei conservano lo scheletro dermico sotto forma di scaglie dermiche e raggi scheletrici nelle pinne. Con il passaggio alle forme terrestri, il dermascheletro si è fortemente ridotto o è andato perduto. Negli schemi, il grigio chiaro indica l’endoscheletro non mineralizzato, il blu il dermascheletro e il nero l’endoscheletro mineralizzato.</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8524" y="1693160"/>
            <a:ext cx="7033207" cy="4914228"/>
          </a:xfrm>
          <a:prstGeom prst="rect">
            <a:avLst/>
          </a:prstGeom>
        </p:spPr>
      </p:pic>
    </p:spTree>
    <p:extLst>
      <p:ext uri="{BB962C8B-B14F-4D97-AF65-F5344CB8AC3E}">
        <p14:creationId xmlns:p14="http://schemas.microsoft.com/office/powerpoint/2010/main" val="2858721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6017" y="2696673"/>
            <a:ext cx="10346028" cy="3170099"/>
          </a:xfrm>
          <a:prstGeom prst="rect">
            <a:avLst/>
          </a:prstGeom>
        </p:spPr>
        <p:txBody>
          <a:bodyPr wrap="square">
            <a:spAutoFit/>
          </a:bodyPr>
          <a:lstStyle/>
          <a:p>
            <a:pPr>
              <a:lnSpc>
                <a:spcPct val="200000"/>
              </a:lnSpc>
            </a:pPr>
            <a:r>
              <a:rPr lang="it-IT" sz="2000" dirty="0">
                <a:latin typeface="Arial" panose="020B0604020202020204" pitchFamily="34" charset="0"/>
              </a:rPr>
              <a:t>Da un punto di vista ontogenetico, negli attuali vertebrati lo scheletro è formato da: notocorda </a:t>
            </a:r>
          </a:p>
          <a:p>
            <a:pPr marL="342900" indent="-342900">
              <a:lnSpc>
                <a:spcPct val="200000"/>
              </a:lnSpc>
              <a:buFont typeface="Arial" panose="020B0604020202020204" pitchFamily="34" charset="0"/>
              <a:buChar char="•"/>
            </a:pPr>
            <a:r>
              <a:rPr lang="it-IT" sz="2000" dirty="0">
                <a:latin typeface="Arial" panose="020B0604020202020204" pitchFamily="34" charset="0"/>
              </a:rPr>
              <a:t>cartilagine durante la vita embrionale, </a:t>
            </a:r>
          </a:p>
          <a:p>
            <a:pPr>
              <a:lnSpc>
                <a:spcPct val="200000"/>
              </a:lnSpc>
            </a:pPr>
            <a:r>
              <a:rPr lang="it-IT" sz="2000" dirty="0">
                <a:latin typeface="Arial" panose="020B0604020202020204" pitchFamily="34" charset="0"/>
              </a:rPr>
              <a:t>prevalentemente osseo dopo la nascita, </a:t>
            </a:r>
          </a:p>
          <a:p>
            <a:pPr marL="342900" indent="-342900">
              <a:lnSpc>
                <a:spcPct val="200000"/>
              </a:lnSpc>
              <a:buFont typeface="Arial" panose="020B0604020202020204" pitchFamily="34" charset="0"/>
              <a:buChar char="•"/>
            </a:pPr>
            <a:r>
              <a:rPr lang="it-IT" sz="2000">
                <a:latin typeface="Arial" panose="020B0604020202020204" pitchFamily="34" charset="0"/>
              </a:rPr>
              <a:t>eccezione </a:t>
            </a:r>
            <a:r>
              <a:rPr lang="it-IT" sz="2000" dirty="0">
                <a:latin typeface="Arial" panose="020B0604020202020204" pitchFamily="34" charset="0"/>
              </a:rPr>
              <a:t>per ciclostomi e condroitti dove permane cartilagineo.</a:t>
            </a:r>
            <a:endParaRPr lang="en-US" sz="2000" dirty="0"/>
          </a:p>
        </p:txBody>
      </p:sp>
      <p:sp>
        <p:nvSpPr>
          <p:cNvPr id="3" name="Rectangle 2"/>
          <p:cNvSpPr/>
          <p:nvPr/>
        </p:nvSpPr>
        <p:spPr>
          <a:xfrm>
            <a:off x="1026017" y="736121"/>
            <a:ext cx="10255876" cy="1569660"/>
          </a:xfrm>
          <a:prstGeom prst="rect">
            <a:avLst/>
          </a:prstGeom>
        </p:spPr>
        <p:txBody>
          <a:bodyPr wrap="square">
            <a:spAutoFit/>
          </a:bodyPr>
          <a:lstStyle/>
          <a:p>
            <a:pPr>
              <a:lnSpc>
                <a:spcPct val="200000"/>
              </a:lnSpc>
            </a:pPr>
            <a:r>
              <a:rPr lang="it-IT" sz="2400" dirty="0">
                <a:latin typeface="Arial" panose="020B0604020202020204" pitchFamily="34" charset="0"/>
              </a:rPr>
              <a:t>Gli elementi che compongono lo scheletro possono essere di diversa natura istologica. </a:t>
            </a:r>
            <a:endParaRPr lang="en-US" sz="2400" dirty="0"/>
          </a:p>
        </p:txBody>
      </p:sp>
    </p:spTree>
    <p:extLst>
      <p:ext uri="{BB962C8B-B14F-4D97-AF65-F5344CB8AC3E}">
        <p14:creationId xmlns:p14="http://schemas.microsoft.com/office/powerpoint/2010/main" val="1487061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5578" y="530060"/>
            <a:ext cx="6096000" cy="1323439"/>
          </a:xfrm>
          <a:prstGeom prst="rect">
            <a:avLst/>
          </a:prstGeom>
        </p:spPr>
        <p:txBody>
          <a:bodyPr>
            <a:spAutoFit/>
          </a:bodyPr>
          <a:lstStyle/>
          <a:p>
            <a:r>
              <a:rPr lang="en-US" sz="4000" dirty="0"/>
              <a:t>TESSUTI SCHELETRICI </a:t>
            </a:r>
            <a:br>
              <a:rPr lang="en-US" sz="4000" dirty="0"/>
            </a:br>
            <a:endParaRPr lang="en-US" sz="4000" dirty="0"/>
          </a:p>
        </p:txBody>
      </p:sp>
      <p:sp>
        <p:nvSpPr>
          <p:cNvPr id="3" name="TextBox 2"/>
          <p:cNvSpPr txBox="1"/>
          <p:nvPr/>
        </p:nvSpPr>
        <p:spPr>
          <a:xfrm>
            <a:off x="540912" y="1853499"/>
            <a:ext cx="10457645" cy="3970318"/>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it-IT" sz="2800" dirty="0"/>
              <a:t>l tessuto cordoide</a:t>
            </a:r>
          </a:p>
          <a:p>
            <a:pPr marL="457200" indent="-457200">
              <a:lnSpc>
                <a:spcPct val="150000"/>
              </a:lnSpc>
              <a:buFont typeface="Arial" panose="020B0604020202020204" pitchFamily="34" charset="0"/>
              <a:buChar char="•"/>
            </a:pPr>
            <a:r>
              <a:rPr lang="it-IT" sz="2800" dirty="0"/>
              <a:t>Il tessuto cartilagineo</a:t>
            </a:r>
          </a:p>
          <a:p>
            <a:pPr marL="457200" indent="-457200">
              <a:lnSpc>
                <a:spcPct val="150000"/>
              </a:lnSpc>
              <a:buFont typeface="Arial" panose="020B0604020202020204" pitchFamily="34" charset="0"/>
              <a:buChar char="•"/>
            </a:pPr>
            <a:r>
              <a:rPr lang="it-IT" sz="2800" dirty="0"/>
              <a:t>Il tessuto osseo </a:t>
            </a:r>
          </a:p>
          <a:p>
            <a:pPr marL="457200" indent="-457200">
              <a:lnSpc>
                <a:spcPct val="150000"/>
              </a:lnSpc>
              <a:buFont typeface="Arial" panose="020B0604020202020204" pitchFamily="34" charset="0"/>
              <a:buChar char="•"/>
            </a:pPr>
            <a:r>
              <a:rPr lang="it-IT" sz="2800" dirty="0"/>
              <a:t>Altri tessuti scheletrici mineralizzati, quali la dentina e lo smalto, 	</a:t>
            </a:r>
          </a:p>
          <a:p>
            <a:pPr>
              <a:lnSpc>
                <a:spcPct val="150000"/>
              </a:lnSpc>
            </a:pPr>
            <a:r>
              <a:rPr lang="it-IT" sz="2800" dirty="0"/>
              <a:t>		a livello dello scheletro più superficiale di vertebrati, 			in acquatici estinti e nelle scaglie dei pesci moderni</a:t>
            </a:r>
            <a:endParaRPr lang="en-US" sz="2800" dirty="0"/>
          </a:p>
        </p:txBody>
      </p:sp>
    </p:spTree>
    <p:extLst>
      <p:ext uri="{BB962C8B-B14F-4D97-AF65-F5344CB8AC3E}">
        <p14:creationId xmlns:p14="http://schemas.microsoft.com/office/powerpoint/2010/main" val="3706421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94975" y="117936"/>
            <a:ext cx="6096000" cy="707886"/>
          </a:xfrm>
          <a:prstGeom prst="rect">
            <a:avLst/>
          </a:prstGeom>
        </p:spPr>
        <p:txBody>
          <a:bodyPr>
            <a:spAutoFit/>
          </a:bodyPr>
          <a:lstStyle/>
          <a:p>
            <a:r>
              <a:rPr lang="it-IT" sz="4000" dirty="0"/>
              <a:t>ll tessuto cordoide</a:t>
            </a:r>
            <a:endParaRPr lang="en-US" sz="4000" dirty="0"/>
          </a:p>
        </p:txBody>
      </p:sp>
      <p:sp>
        <p:nvSpPr>
          <p:cNvPr id="3" name="TextBox 2"/>
          <p:cNvSpPr txBox="1"/>
          <p:nvPr/>
        </p:nvSpPr>
        <p:spPr>
          <a:xfrm>
            <a:off x="502276" y="825822"/>
            <a:ext cx="9659155" cy="4154984"/>
          </a:xfrm>
          <a:prstGeom prst="rect">
            <a:avLst/>
          </a:prstGeom>
          <a:noFill/>
        </p:spPr>
        <p:txBody>
          <a:bodyPr wrap="square" rtlCol="0">
            <a:spAutoFit/>
          </a:bodyPr>
          <a:lstStyle/>
          <a:p>
            <a:r>
              <a:rPr lang="it-IT" sz="2400" dirty="0"/>
              <a:t>forma la notocorda, 	</a:t>
            </a:r>
          </a:p>
          <a:p>
            <a:r>
              <a:rPr lang="it-IT" sz="2400" dirty="0"/>
              <a:t>	</a:t>
            </a:r>
          </a:p>
          <a:p>
            <a:r>
              <a:rPr lang="it-IT" sz="2400" dirty="0"/>
              <a:t>l’organo di sostegno assiale dell’embrione di tutti i vertebrati. </a:t>
            </a:r>
          </a:p>
          <a:p>
            <a:endParaRPr lang="it-IT" sz="2400" dirty="0"/>
          </a:p>
          <a:p>
            <a:endParaRPr lang="it-IT" sz="2400" dirty="0"/>
          </a:p>
          <a:p>
            <a:r>
              <a:rPr lang="it-IT" sz="2400" dirty="0"/>
              <a:t>	Sostituita dalla colonna vertebrale nell’adulto di tutti i vertebrati, 	</a:t>
            </a:r>
          </a:p>
          <a:p>
            <a:endParaRPr lang="it-IT" sz="2400" dirty="0"/>
          </a:p>
          <a:p>
            <a:endParaRPr lang="it-IT" sz="2400" dirty="0"/>
          </a:p>
          <a:p>
            <a:r>
              <a:rPr lang="it-IT" sz="2400" dirty="0"/>
              <a:t>eccezione dei ciclostomi e dei condroitti, ove tutto lo scheletro è costituito da cartilagine (con acqua di supporto)</a:t>
            </a:r>
          </a:p>
          <a:p>
            <a:endParaRPr lang="it-IT" sz="2400" dirty="0"/>
          </a:p>
        </p:txBody>
      </p:sp>
    </p:spTree>
    <p:extLst>
      <p:ext uri="{BB962C8B-B14F-4D97-AF65-F5344CB8AC3E}">
        <p14:creationId xmlns:p14="http://schemas.microsoft.com/office/powerpoint/2010/main" val="259294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610</TotalTime>
  <Words>3381</Words>
  <Application>Microsoft Office PowerPoint</Application>
  <PresentationFormat>Widescreen</PresentationFormat>
  <Paragraphs>333</Paragraphs>
  <Slides>54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Calibri Light</vt:lpstr>
      <vt:lpstr>robotoregular</vt:lpstr>
      <vt:lpstr>Office Theme</vt:lpstr>
      <vt:lpstr>Anatomia Comparata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Gabriele Baj</dc:creator>
  <cp:lastModifiedBy>Gabriele Baj</cp:lastModifiedBy>
  <cp:revision>42</cp:revision>
  <dcterms:created xsi:type="dcterms:W3CDTF">2022-04-25T15:02:57Z</dcterms:created>
  <dcterms:modified xsi:type="dcterms:W3CDTF">2024-05-06T12:20:19Z</dcterms:modified>
</cp:coreProperties>
</file>