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6" r:id="rId3"/>
    <p:sldId id="304" r:id="rId4"/>
    <p:sldId id="305" r:id="rId5"/>
    <p:sldId id="297" r:id="rId6"/>
    <p:sldId id="336" r:id="rId7"/>
    <p:sldId id="307" r:id="rId8"/>
    <p:sldId id="306" r:id="rId9"/>
    <p:sldId id="308" r:id="rId10"/>
    <p:sldId id="309" r:id="rId11"/>
    <p:sldId id="316" r:id="rId12"/>
    <p:sldId id="311" r:id="rId13"/>
    <p:sldId id="312" r:id="rId14"/>
    <p:sldId id="313" r:id="rId15"/>
    <p:sldId id="314" r:id="rId16"/>
    <p:sldId id="315"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33" r:id="rId30"/>
    <p:sldId id="332" r:id="rId31"/>
    <p:sldId id="334" r:id="rId32"/>
    <p:sldId id="329" r:id="rId33"/>
    <p:sldId id="330" r:id="rId34"/>
    <p:sldId id="331"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26-May-22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53088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26-May-22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42414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26-May-22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99081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26-May-22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23431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85C92-8890-4C39-B674-9142BD1CF241}" type="datetimeFigureOut">
              <a:rPr lang="en-US" smtClean="0"/>
              <a:t>26-May-22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0468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85C92-8890-4C39-B674-9142BD1CF241}" type="datetimeFigureOut">
              <a:rPr lang="en-US" smtClean="0"/>
              <a:t>26-May-22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413798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85C92-8890-4C39-B674-9142BD1CF241}" type="datetimeFigureOut">
              <a:rPr lang="en-US" smtClean="0"/>
              <a:t>26-May-22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93594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85C92-8890-4C39-B674-9142BD1CF241}" type="datetimeFigureOut">
              <a:rPr lang="en-US" smtClean="0"/>
              <a:t>26-May-22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8848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5C92-8890-4C39-B674-9142BD1CF241}" type="datetimeFigureOut">
              <a:rPr lang="en-US" smtClean="0"/>
              <a:t>26-May-22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90771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5C92-8890-4C39-B674-9142BD1CF241}" type="datetimeFigureOut">
              <a:rPr lang="en-US" smtClean="0"/>
              <a:t>26-May-22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75559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5C92-8890-4C39-B674-9142BD1CF241}" type="datetimeFigureOut">
              <a:rPr lang="en-US" smtClean="0"/>
              <a:t>26-May-22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28476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5C92-8890-4C39-B674-9142BD1CF241}" type="datetimeFigureOut">
              <a:rPr lang="en-US" smtClean="0"/>
              <a:t>26-May-22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2E0A0-B647-4D61-AECA-3C3060C012B7}" type="slidenum">
              <a:rPr lang="en-US" smtClean="0"/>
              <a:t>‹#›</a:t>
            </a:fld>
            <a:endParaRPr lang="en-US"/>
          </a:p>
        </p:txBody>
      </p:sp>
    </p:spTree>
    <p:extLst>
      <p:ext uri="{BB962C8B-B14F-4D97-AF65-F5344CB8AC3E}">
        <p14:creationId xmlns:p14="http://schemas.microsoft.com/office/powerpoint/2010/main" val="132655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122363"/>
            <a:ext cx="9144000" cy="2387600"/>
          </a:xfrm>
        </p:spPr>
        <p:txBody>
          <a:bodyPr/>
          <a:lstStyle/>
          <a:p>
            <a:r>
              <a:rPr lang="en-US" dirty="0" err="1" smtClean="0"/>
              <a:t>Anatomia</a:t>
            </a:r>
            <a:r>
              <a:rPr lang="en-US" dirty="0" smtClean="0"/>
              <a:t> </a:t>
            </a:r>
            <a:r>
              <a:rPr lang="en-US" dirty="0" err="1" smtClean="0"/>
              <a:t>Comparata</a:t>
            </a:r>
            <a:endParaRPr lang="en-US" dirty="0"/>
          </a:p>
        </p:txBody>
      </p:sp>
      <p:sp>
        <p:nvSpPr>
          <p:cNvPr id="5" name="Subtitle 2"/>
          <p:cNvSpPr>
            <a:spLocks noGrp="1"/>
          </p:cNvSpPr>
          <p:nvPr>
            <p:ph type="subTitle" idx="1"/>
          </p:nvPr>
        </p:nvSpPr>
        <p:spPr>
          <a:xfrm>
            <a:off x="9470265" y="5649779"/>
            <a:ext cx="2056327" cy="905568"/>
          </a:xfrm>
        </p:spPr>
        <p:txBody>
          <a:bodyPr/>
          <a:lstStyle/>
          <a:p>
            <a:r>
              <a:rPr lang="en-US" dirty="0" smtClean="0"/>
              <a:t>Gabriele Baj</a:t>
            </a:r>
          </a:p>
          <a:p>
            <a:r>
              <a:rPr lang="en-US" dirty="0" smtClean="0"/>
              <a:t>gbaj@units.it</a:t>
            </a:r>
            <a:endParaRPr lang="en-US" dirty="0"/>
          </a:p>
        </p:txBody>
      </p:sp>
      <p:sp>
        <p:nvSpPr>
          <p:cNvPr id="6" name="TextBox 5"/>
          <p:cNvSpPr txBox="1"/>
          <p:nvPr/>
        </p:nvSpPr>
        <p:spPr>
          <a:xfrm>
            <a:off x="264768" y="5970572"/>
            <a:ext cx="2518463" cy="584775"/>
          </a:xfrm>
          <a:prstGeom prst="rect">
            <a:avLst/>
          </a:prstGeom>
          <a:noFill/>
        </p:spPr>
        <p:txBody>
          <a:bodyPr wrap="square" rtlCol="0">
            <a:spAutoFit/>
          </a:bodyPr>
          <a:lstStyle/>
          <a:p>
            <a:r>
              <a:rPr lang="en-US" sz="3200" dirty="0" err="1" smtClean="0"/>
              <a:t>Lezione</a:t>
            </a:r>
            <a:r>
              <a:rPr lang="en-US" sz="3200" dirty="0" smtClean="0"/>
              <a:t> 11</a:t>
            </a:r>
            <a:endParaRPr lang="en-US" sz="3200" dirty="0"/>
          </a:p>
        </p:txBody>
      </p:sp>
      <p:sp>
        <p:nvSpPr>
          <p:cNvPr id="7" name="Casella di testo 2"/>
          <p:cNvSpPr txBox="1">
            <a:spLocks noChangeArrowheads="1"/>
          </p:cNvSpPr>
          <p:nvPr/>
        </p:nvSpPr>
        <p:spPr bwMode="auto">
          <a:xfrm>
            <a:off x="10091578" y="210349"/>
            <a:ext cx="2400929" cy="62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spcBef>
                <a:spcPct val="0"/>
              </a:spcBef>
              <a:spcAft>
                <a:spcPts val="800"/>
              </a:spcAft>
              <a:buClrTx/>
              <a:buSzTx/>
              <a:buFontTx/>
              <a:buNone/>
              <a:tabLst/>
            </a:pPr>
            <a:r>
              <a:rPr kumimoji="0" lang="en-US" altLang="en-US" sz="1400" b="0" i="0" u="none" strike="noStrike" cap="none" normalizeH="0" baseline="0" dirty="0" err="1" smtClean="0">
                <a:ln>
                  <a:noFill/>
                </a:ln>
                <a:solidFill>
                  <a:srgbClr val="29395B"/>
                </a:solidFill>
                <a:effectLst/>
                <a:latin typeface="Arial" panose="020B0604020202020204" pitchFamily="34" charset="0"/>
              </a:rPr>
              <a:t>Dipartimento</a:t>
            </a:r>
            <a:r>
              <a:rPr kumimoji="0" lang="en-US" altLang="en-US" sz="1400" b="0" i="0" u="none" strike="noStrike" cap="none" normalizeH="0" baseline="0" dirty="0" smtClean="0">
                <a:ln>
                  <a:noFill/>
                </a:ln>
                <a:solidFill>
                  <a:srgbClr val="29395B"/>
                </a:solidFill>
                <a:effectLst/>
                <a:latin typeface="Arial" panose="020B0604020202020204" pitchFamily="34" charset="0"/>
              </a:rPr>
              <a:t> di</a:t>
            </a:r>
          </a:p>
          <a:p>
            <a:pPr marL="0" marR="0" lvl="0" indent="0" algn="l" defTabSz="914400" rtl="0" eaLnBrk="0" fontAlgn="base" latinLnBrk="0" hangingPunct="0">
              <a:spcBef>
                <a:spcPct val="0"/>
              </a:spcBef>
              <a:spcAft>
                <a:spcPts val="800"/>
              </a:spcAft>
              <a:buClrTx/>
              <a:buSzTx/>
              <a:buFontTx/>
              <a:buNone/>
              <a:tabLst/>
            </a:pPr>
            <a:r>
              <a:rPr kumimoji="0" lang="en-US" altLang="en-US" sz="1400" b="1" i="0" u="none" strike="noStrike" cap="none" normalizeH="0" baseline="0" dirty="0" err="1" smtClean="0">
                <a:ln>
                  <a:noFill/>
                </a:ln>
                <a:solidFill>
                  <a:srgbClr val="29395B"/>
                </a:solidFill>
                <a:effectLst/>
                <a:latin typeface="Arial" panose="020B0604020202020204" pitchFamily="34" charset="0"/>
              </a:rPr>
              <a:t>Scienze</a:t>
            </a:r>
            <a:r>
              <a:rPr kumimoji="0" lang="en-US" altLang="en-US" sz="1400" b="1" i="0" u="none" strike="noStrike" cap="none" normalizeH="0" baseline="0" dirty="0" smtClean="0">
                <a:ln>
                  <a:noFill/>
                </a:ln>
                <a:solidFill>
                  <a:srgbClr val="29395B"/>
                </a:solidFill>
                <a:effectLst/>
                <a:latin typeface="Arial" panose="020B0604020202020204" pitchFamily="34" charset="0"/>
              </a:rPr>
              <a:t> </a:t>
            </a:r>
            <a:r>
              <a:rPr kumimoji="0" lang="en-US" altLang="en-US" sz="1400" b="1" i="0" u="none" strike="noStrike" cap="none" normalizeH="0" baseline="0" dirty="0" err="1" smtClean="0">
                <a:ln>
                  <a:noFill/>
                </a:ln>
                <a:solidFill>
                  <a:srgbClr val="29395B"/>
                </a:solidFill>
                <a:effectLst/>
                <a:latin typeface="Arial" panose="020B0604020202020204" pitchFamily="34" charset="0"/>
              </a:rPr>
              <a:t>della</a:t>
            </a:r>
            <a:r>
              <a:rPr kumimoji="0" lang="en-US" altLang="en-US" sz="1400" b="1" i="0" u="none" strike="noStrike" cap="none" normalizeH="0" baseline="0" dirty="0" smtClean="0">
                <a:ln>
                  <a:noFill/>
                </a:ln>
                <a:solidFill>
                  <a:srgbClr val="29395B"/>
                </a:solidFill>
                <a:effectLst/>
                <a:latin typeface="Arial" panose="020B0604020202020204" pitchFamily="34" charset="0"/>
              </a:rPr>
              <a:t> Vita</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8829" y="210350"/>
            <a:ext cx="942749" cy="77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ogo_units_3rig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68" y="156756"/>
            <a:ext cx="2403586" cy="8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11103" y="724154"/>
            <a:ext cx="4545475" cy="400110"/>
          </a:xfrm>
          <a:prstGeom prst="rect">
            <a:avLst/>
          </a:prstGeom>
        </p:spPr>
        <p:txBody>
          <a:bodyPr wrap="none">
            <a:spAutoFit/>
          </a:bodyPr>
          <a:lstStyle/>
          <a:p>
            <a:r>
              <a:rPr lang="it-IT" sz="2000" dirty="0"/>
              <a:t>Laurea in Scienze e Tecnologie Biologiche</a:t>
            </a:r>
            <a:endParaRPr lang="it-IT" sz="2000" dirty="0">
              <a:effectLst/>
            </a:endParaRPr>
          </a:p>
        </p:txBody>
      </p:sp>
    </p:spTree>
    <p:extLst>
      <p:ext uri="{BB962C8B-B14F-4D97-AF65-F5344CB8AC3E}">
        <p14:creationId xmlns:p14="http://schemas.microsoft.com/office/powerpoint/2010/main" val="3494565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511" y="307949"/>
            <a:ext cx="9404720" cy="461665"/>
          </a:xfrm>
          <a:prstGeom prst="rect">
            <a:avLst/>
          </a:prstGeom>
        </p:spPr>
        <p:txBody>
          <a:bodyPr wrap="square">
            <a:spAutoFit/>
          </a:bodyPr>
          <a:lstStyle/>
          <a:p>
            <a:r>
              <a:rPr lang="it-IT" sz="2400" dirty="0"/>
              <a:t>Andamento della pressione parziale di ossigeno nel sangue</a:t>
            </a:r>
            <a:endParaRPr lang="en-US" sz="2400" dirty="0"/>
          </a:p>
        </p:txBody>
      </p:sp>
      <p:sp>
        <p:nvSpPr>
          <p:cNvPr id="3" name="Rectangle 2"/>
          <p:cNvSpPr/>
          <p:nvPr/>
        </p:nvSpPr>
        <p:spPr>
          <a:xfrm>
            <a:off x="6873024" y="1819386"/>
            <a:ext cx="5318976" cy="3693319"/>
          </a:xfrm>
          <a:prstGeom prst="rect">
            <a:avLst/>
          </a:prstGeom>
        </p:spPr>
        <p:txBody>
          <a:bodyPr wrap="square">
            <a:spAutoFit/>
          </a:bodyPr>
          <a:lstStyle/>
          <a:p>
            <a:r>
              <a:rPr lang="it-IT" dirty="0"/>
              <a:t>	Andamento della pressione parziale di ossigeno (PO2) nel sangue a contatto con un flusso di aria o acqua nell’ambiente che fluisca nella stessa direzione (flusso in corrente) (a) oppure in direzione opposta (flusso in controcorrente) (b). A parità di PO2 iniziale nell’ambiente, nel flusso in corrente il sistema raggiunge l’equilibrio e lo scambio non ha più luogo, mentre nel flusso in controcorrente l’equilibrio non è raggiunto e lo scambio può avvenire per tutta la lunghezza del capillare. Dunque, il meccanismo di scambio in controcorrente garantisce il raggiungimento di un valore più elevato di PO2 nel sangue refluo dal sistema.</a:t>
            </a:r>
            <a:endParaRPr lang="en-US" dirty="0"/>
          </a:p>
        </p:txBody>
      </p:sp>
      <p:pic>
        <p:nvPicPr>
          <p:cNvPr id="4" name="Picture 3"/>
          <p:cNvPicPr>
            <a:picLocks noChangeAspect="1"/>
          </p:cNvPicPr>
          <p:nvPr/>
        </p:nvPicPr>
        <p:blipFill rotWithShape="1">
          <a:blip r:embed="rId2"/>
          <a:srcRect b="10942"/>
          <a:stretch/>
        </p:blipFill>
        <p:spPr>
          <a:xfrm>
            <a:off x="123568" y="1392651"/>
            <a:ext cx="6749456" cy="3899392"/>
          </a:xfrm>
          <a:prstGeom prst="rect">
            <a:avLst/>
          </a:prstGeom>
        </p:spPr>
      </p:pic>
    </p:spTree>
    <p:extLst>
      <p:ext uri="{BB962C8B-B14F-4D97-AF65-F5344CB8AC3E}">
        <p14:creationId xmlns:p14="http://schemas.microsoft.com/office/powerpoint/2010/main" val="310919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7518"/>
          <a:stretch/>
        </p:blipFill>
        <p:spPr>
          <a:xfrm>
            <a:off x="552450" y="785613"/>
            <a:ext cx="11468637" cy="4365938"/>
          </a:xfrm>
          <a:prstGeom prst="rect">
            <a:avLst/>
          </a:prstGeom>
        </p:spPr>
      </p:pic>
      <p:sp>
        <p:nvSpPr>
          <p:cNvPr id="3" name="Rectangle 2"/>
          <p:cNvSpPr/>
          <p:nvPr/>
        </p:nvSpPr>
        <p:spPr>
          <a:xfrm>
            <a:off x="450761" y="5478715"/>
            <a:ext cx="11101588" cy="646331"/>
          </a:xfrm>
          <a:prstGeom prst="rect">
            <a:avLst/>
          </a:prstGeom>
        </p:spPr>
        <p:txBody>
          <a:bodyPr wrap="square">
            <a:spAutoFit/>
          </a:bodyPr>
          <a:lstStyle/>
          <a:p>
            <a:r>
              <a:rPr lang="it-IT" dirty="0"/>
              <a:t>	a, Branchie di pesce osservate al microscopio elettronico a scansione (SEM). </a:t>
            </a:r>
            <a:endParaRPr lang="it-IT" dirty="0" smtClean="0"/>
          </a:p>
          <a:p>
            <a:r>
              <a:rPr lang="it-IT" dirty="0" smtClean="0"/>
              <a:t>b</a:t>
            </a:r>
            <a:r>
              <a:rPr lang="it-IT" dirty="0"/>
              <a:t>, Schema della struttura di una lamella </a:t>
            </a:r>
            <a:r>
              <a:rPr lang="it-IT" dirty="0" smtClean="0"/>
              <a:t>secondaria</a:t>
            </a:r>
            <a:endParaRPr lang="en-US" dirty="0"/>
          </a:p>
        </p:txBody>
      </p:sp>
    </p:spTree>
    <p:extLst>
      <p:ext uri="{BB962C8B-B14F-4D97-AF65-F5344CB8AC3E}">
        <p14:creationId xmlns:p14="http://schemas.microsoft.com/office/powerpoint/2010/main" val="321303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0702"/>
          <a:stretch/>
        </p:blipFill>
        <p:spPr>
          <a:xfrm>
            <a:off x="1973677" y="594644"/>
            <a:ext cx="7798177" cy="4606712"/>
          </a:xfrm>
          <a:prstGeom prst="rect">
            <a:avLst/>
          </a:prstGeom>
        </p:spPr>
      </p:pic>
      <p:sp>
        <p:nvSpPr>
          <p:cNvPr id="3" name="Rectangle 2"/>
          <p:cNvSpPr/>
          <p:nvPr/>
        </p:nvSpPr>
        <p:spPr>
          <a:xfrm>
            <a:off x="476518" y="5201356"/>
            <a:ext cx="10792496" cy="1477328"/>
          </a:xfrm>
          <a:prstGeom prst="rect">
            <a:avLst/>
          </a:prstGeom>
        </p:spPr>
        <p:txBody>
          <a:bodyPr wrap="square">
            <a:spAutoFit/>
          </a:bodyPr>
          <a:lstStyle/>
          <a:p>
            <a:r>
              <a:rPr lang="it-IT" dirty="0"/>
              <a:t>l ciclo respiratorio è a flusso continuo unidirezionale. a, Durante la fase inspiratoria, gli opercoli si chiudono e la cavità orale si dilata, aspirando acqua nella bocca. Contemporaneamente, per il dispiegamento della membrana branchiostega, le camere branchiali si dilatano, in modo da far fluire l’acqua sulle </a:t>
            </a:r>
            <a:r>
              <a:rPr lang="it-IT" dirty="0" smtClean="0"/>
              <a:t>branchie</a:t>
            </a:r>
          </a:p>
          <a:p>
            <a:r>
              <a:rPr lang="it-IT" dirty="0" smtClean="0"/>
              <a:t>. </a:t>
            </a:r>
            <a:r>
              <a:rPr lang="it-IT" dirty="0"/>
              <a:t>b, Durante la fase espiratoria, la bocca si chiude e l’orofaringe è compressa; si crea, così, una pressione interna positiva, che fa defluire l’acqua all’esterno attraverso la cavità opercolare, ora aperta.</a:t>
            </a:r>
            <a:endParaRPr lang="en-US" dirty="0"/>
          </a:p>
        </p:txBody>
      </p:sp>
      <p:sp>
        <p:nvSpPr>
          <p:cNvPr id="4" name="Rectangle 3"/>
          <p:cNvSpPr/>
          <p:nvPr/>
        </p:nvSpPr>
        <p:spPr>
          <a:xfrm>
            <a:off x="476517" y="225312"/>
            <a:ext cx="3659976" cy="369332"/>
          </a:xfrm>
          <a:prstGeom prst="rect">
            <a:avLst/>
          </a:prstGeom>
        </p:spPr>
        <p:txBody>
          <a:bodyPr wrap="none">
            <a:spAutoFit/>
          </a:bodyPr>
          <a:lstStyle/>
          <a:p>
            <a:r>
              <a:rPr lang="en-US" dirty="0" err="1">
                <a:latin typeface="Arial" panose="020B0604020202020204" pitchFamily="34" charset="0"/>
              </a:rPr>
              <a:t>Meccanismi</a:t>
            </a:r>
            <a:r>
              <a:rPr lang="en-US" dirty="0">
                <a:latin typeface="Arial" panose="020B0604020202020204" pitchFamily="34" charset="0"/>
              </a:rPr>
              <a:t> </a:t>
            </a:r>
            <a:r>
              <a:rPr lang="en-US" dirty="0" err="1" smtClean="0">
                <a:latin typeface="Arial" panose="020B0604020202020204" pitchFamily="34" charset="0"/>
              </a:rPr>
              <a:t>respiratori</a:t>
            </a:r>
            <a:r>
              <a:rPr lang="en-US" dirty="0" smtClean="0">
                <a:latin typeface="Arial" panose="020B0604020202020204" pitchFamily="34" charset="0"/>
              </a:rPr>
              <a:t> </a:t>
            </a:r>
            <a:r>
              <a:rPr lang="en-US" dirty="0" err="1" smtClean="0">
                <a:latin typeface="Arial" panose="020B0604020202020204" pitchFamily="34" charset="0"/>
              </a:rPr>
              <a:t>nei</a:t>
            </a:r>
            <a:r>
              <a:rPr lang="en-US" dirty="0" smtClean="0">
                <a:latin typeface="Arial" panose="020B0604020202020204" pitchFamily="34" charset="0"/>
              </a:rPr>
              <a:t> </a:t>
            </a:r>
            <a:r>
              <a:rPr lang="en-US" dirty="0" err="1">
                <a:latin typeface="Arial" panose="020B0604020202020204" pitchFamily="34" charset="0"/>
              </a:rPr>
              <a:t>telostei</a:t>
            </a:r>
            <a:endParaRPr lang="en-US" dirty="0"/>
          </a:p>
        </p:txBody>
      </p:sp>
    </p:spTree>
    <p:extLst>
      <p:ext uri="{BB962C8B-B14F-4D97-AF65-F5344CB8AC3E}">
        <p14:creationId xmlns:p14="http://schemas.microsoft.com/office/powerpoint/2010/main" val="222932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93" y="452787"/>
            <a:ext cx="8195256" cy="369332"/>
          </a:xfrm>
          <a:prstGeom prst="rect">
            <a:avLst/>
          </a:prstGeom>
        </p:spPr>
        <p:txBody>
          <a:bodyPr wrap="square">
            <a:spAutoFit/>
          </a:bodyPr>
          <a:lstStyle/>
          <a:p>
            <a:r>
              <a:rPr lang="it-IT" dirty="0"/>
              <a:t>Effetti indotti sulle branchie dei pesci da inquinanti o da eccesso di cloro nell’acqu</a:t>
            </a:r>
            <a:endParaRPr lang="en-US" dirty="0"/>
          </a:p>
        </p:txBody>
      </p:sp>
      <p:pic>
        <p:nvPicPr>
          <p:cNvPr id="3" name="Picture 2"/>
          <p:cNvPicPr>
            <a:picLocks noChangeAspect="1"/>
          </p:cNvPicPr>
          <p:nvPr/>
        </p:nvPicPr>
        <p:blipFill>
          <a:blip r:embed="rId2"/>
          <a:stretch>
            <a:fillRect/>
          </a:stretch>
        </p:blipFill>
        <p:spPr>
          <a:xfrm>
            <a:off x="243357" y="1692867"/>
            <a:ext cx="11145545" cy="3472266"/>
          </a:xfrm>
          <a:prstGeom prst="rect">
            <a:avLst/>
          </a:prstGeom>
        </p:spPr>
      </p:pic>
      <p:sp>
        <p:nvSpPr>
          <p:cNvPr id="4" name="Rectangle 3"/>
          <p:cNvSpPr/>
          <p:nvPr/>
        </p:nvSpPr>
        <p:spPr>
          <a:xfrm>
            <a:off x="613893" y="5620382"/>
            <a:ext cx="11350580" cy="646331"/>
          </a:xfrm>
          <a:prstGeom prst="rect">
            <a:avLst/>
          </a:prstGeom>
        </p:spPr>
        <p:txBody>
          <a:bodyPr wrap="square">
            <a:spAutoFit/>
          </a:bodyPr>
          <a:lstStyle/>
          <a:p>
            <a:r>
              <a:rPr lang="it-IT" dirty="0"/>
              <a:t>	a, Ispessimento. b, Fusione di due lamelle secondarie. c, Lifting delle cellule epiteliali o delle cellule a cloruri (ridisegnato da Pawert, 1998)</a:t>
            </a:r>
            <a:endParaRPr lang="en-US" dirty="0"/>
          </a:p>
        </p:txBody>
      </p:sp>
    </p:spTree>
    <p:extLst>
      <p:ext uri="{BB962C8B-B14F-4D97-AF65-F5344CB8AC3E}">
        <p14:creationId xmlns:p14="http://schemas.microsoft.com/office/powerpoint/2010/main" val="386211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16" y="320830"/>
            <a:ext cx="6472541" cy="584775"/>
          </a:xfrm>
          <a:prstGeom prst="rect">
            <a:avLst/>
          </a:prstGeom>
        </p:spPr>
        <p:txBody>
          <a:bodyPr wrap="none">
            <a:spAutoFit/>
          </a:bodyPr>
          <a:lstStyle/>
          <a:p>
            <a:r>
              <a:rPr lang="it-IT" sz="3200" dirty="0"/>
              <a:t>Adattamenti per la respirazione aerea</a:t>
            </a:r>
            <a:endParaRPr lang="en-US" sz="3200" dirty="0"/>
          </a:p>
        </p:txBody>
      </p:sp>
      <p:pic>
        <p:nvPicPr>
          <p:cNvPr id="3" name="Picture 2"/>
          <p:cNvPicPr>
            <a:picLocks noChangeAspect="1"/>
          </p:cNvPicPr>
          <p:nvPr/>
        </p:nvPicPr>
        <p:blipFill>
          <a:blip r:embed="rId2"/>
          <a:stretch>
            <a:fillRect/>
          </a:stretch>
        </p:blipFill>
        <p:spPr>
          <a:xfrm>
            <a:off x="2729099" y="905605"/>
            <a:ext cx="7429500" cy="5781675"/>
          </a:xfrm>
          <a:prstGeom prst="rect">
            <a:avLst/>
          </a:prstGeom>
        </p:spPr>
      </p:pic>
    </p:spTree>
    <p:extLst>
      <p:ext uri="{BB962C8B-B14F-4D97-AF65-F5344CB8AC3E}">
        <p14:creationId xmlns:p14="http://schemas.microsoft.com/office/powerpoint/2010/main" val="264621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553" y="505897"/>
            <a:ext cx="7986243" cy="6450427"/>
          </a:xfrm>
          <a:prstGeom prst="rect">
            <a:avLst/>
          </a:prstGeom>
        </p:spPr>
      </p:pic>
      <p:sp>
        <p:nvSpPr>
          <p:cNvPr id="3" name="Rectangle 2"/>
          <p:cNvSpPr/>
          <p:nvPr/>
        </p:nvSpPr>
        <p:spPr>
          <a:xfrm>
            <a:off x="678287" y="182731"/>
            <a:ext cx="6096000" cy="646331"/>
          </a:xfrm>
          <a:prstGeom prst="rect">
            <a:avLst/>
          </a:prstGeom>
        </p:spPr>
        <p:txBody>
          <a:bodyPr>
            <a:spAutoFit/>
          </a:bodyPr>
          <a:lstStyle/>
          <a:p>
            <a:r>
              <a:rPr lang="it-IT" dirty="0"/>
              <a:t>Evoluzione degli organi e dei meccanismi per la respirazione aerea</a:t>
            </a:r>
            <a:endParaRPr lang="en-US" dirty="0"/>
          </a:p>
        </p:txBody>
      </p:sp>
    </p:spTree>
    <p:extLst>
      <p:ext uri="{BB962C8B-B14F-4D97-AF65-F5344CB8AC3E}">
        <p14:creationId xmlns:p14="http://schemas.microsoft.com/office/powerpoint/2010/main" val="420284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6209" y="269315"/>
            <a:ext cx="6446380" cy="523220"/>
          </a:xfrm>
          <a:prstGeom prst="rect">
            <a:avLst/>
          </a:prstGeom>
        </p:spPr>
        <p:txBody>
          <a:bodyPr wrap="none">
            <a:spAutoFit/>
          </a:bodyPr>
          <a:lstStyle/>
          <a:p>
            <a:r>
              <a:rPr lang="it-IT" sz="2800" dirty="0"/>
              <a:t>Meccanismi respiratori nei pesci polmonati</a:t>
            </a:r>
            <a:endParaRPr lang="en-US" sz="2800" dirty="0"/>
          </a:p>
        </p:txBody>
      </p:sp>
      <p:pic>
        <p:nvPicPr>
          <p:cNvPr id="3" name="Picture 2"/>
          <p:cNvPicPr>
            <a:picLocks noChangeAspect="1"/>
          </p:cNvPicPr>
          <p:nvPr/>
        </p:nvPicPr>
        <p:blipFill>
          <a:blip r:embed="rId2"/>
          <a:stretch>
            <a:fillRect/>
          </a:stretch>
        </p:blipFill>
        <p:spPr>
          <a:xfrm>
            <a:off x="1415335" y="1256833"/>
            <a:ext cx="8503890" cy="5156846"/>
          </a:xfrm>
          <a:prstGeom prst="rect">
            <a:avLst/>
          </a:prstGeom>
        </p:spPr>
      </p:pic>
    </p:spTree>
    <p:extLst>
      <p:ext uri="{BB962C8B-B14F-4D97-AF65-F5344CB8AC3E}">
        <p14:creationId xmlns:p14="http://schemas.microsoft.com/office/powerpoint/2010/main" val="368179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1341" y="152400"/>
            <a:ext cx="7172325" cy="6705600"/>
          </a:xfrm>
          <a:prstGeom prst="rect">
            <a:avLst/>
          </a:prstGeom>
        </p:spPr>
      </p:pic>
      <p:sp>
        <p:nvSpPr>
          <p:cNvPr id="3" name="Rectangle 2"/>
          <p:cNvSpPr/>
          <p:nvPr/>
        </p:nvSpPr>
        <p:spPr>
          <a:xfrm>
            <a:off x="5559380" y="1940194"/>
            <a:ext cx="6096000" cy="1200329"/>
          </a:xfrm>
          <a:prstGeom prst="rect">
            <a:avLst/>
          </a:prstGeom>
        </p:spPr>
        <p:txBody>
          <a:bodyPr>
            <a:spAutoFit/>
          </a:bodyPr>
          <a:lstStyle/>
          <a:p>
            <a:r>
              <a:rPr lang="it-IT" dirty="0"/>
              <a:t>	a, La vescica natatoria ha principalmente una funzione idrostatica, aiutando i pesci nel galleggiamento grazie alle variazioni di volume del gas al proprio interno. b, Localizzazione.</a:t>
            </a:r>
            <a:endParaRPr lang="en-US" dirty="0"/>
          </a:p>
        </p:txBody>
      </p:sp>
    </p:spTree>
    <p:extLst>
      <p:ext uri="{BB962C8B-B14F-4D97-AF65-F5344CB8AC3E}">
        <p14:creationId xmlns:p14="http://schemas.microsoft.com/office/powerpoint/2010/main" val="242101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124"/>
          <a:stretch/>
        </p:blipFill>
        <p:spPr>
          <a:xfrm>
            <a:off x="103030" y="309093"/>
            <a:ext cx="9409031" cy="5098155"/>
          </a:xfrm>
          <a:prstGeom prst="rect">
            <a:avLst/>
          </a:prstGeom>
        </p:spPr>
      </p:pic>
      <p:sp>
        <p:nvSpPr>
          <p:cNvPr id="2" name="Rectangle 1"/>
          <p:cNvSpPr/>
          <p:nvPr/>
        </p:nvSpPr>
        <p:spPr>
          <a:xfrm>
            <a:off x="489397" y="5271305"/>
            <a:ext cx="10959920" cy="1477328"/>
          </a:xfrm>
          <a:prstGeom prst="rect">
            <a:avLst/>
          </a:prstGeom>
        </p:spPr>
        <p:txBody>
          <a:bodyPr wrap="square">
            <a:spAutoFit/>
          </a:bodyPr>
          <a:lstStyle/>
          <a:p>
            <a:r>
              <a:rPr lang="it-IT" dirty="0"/>
              <a:t>	a, Le vesciche natatorie fisostome mantengono la loro connessione con la faringe mediante il dotto pneumatico. </a:t>
            </a:r>
            <a:endParaRPr lang="it-IT" dirty="0" smtClean="0"/>
          </a:p>
          <a:p>
            <a:r>
              <a:rPr lang="it-IT" dirty="0" smtClean="0"/>
              <a:t>b</a:t>
            </a:r>
            <a:r>
              <a:rPr lang="it-IT" dirty="0"/>
              <a:t>, Nella vescica natatoria fisoclista si perde il dotto pneumatico. </a:t>
            </a:r>
            <a:endParaRPr lang="it-IT" dirty="0" smtClean="0"/>
          </a:p>
          <a:p>
            <a:r>
              <a:rPr lang="it-IT" dirty="0" smtClean="0"/>
              <a:t>c</a:t>
            </a:r>
            <a:r>
              <a:rPr lang="it-IT" dirty="0"/>
              <a:t>, Il pesce regola la spinta idrostatica introducendo gas prodotti dalla rete mirabile del corpo rosso (valvola del gas). I gas vengono eliminati a livello dell’ovale o, nei fisostomi, attraverso la bocca.</a:t>
            </a:r>
            <a:endParaRPr lang="en-US" dirty="0"/>
          </a:p>
        </p:txBody>
      </p:sp>
      <p:sp>
        <p:nvSpPr>
          <p:cNvPr id="4" name="Rectangle 3"/>
          <p:cNvSpPr/>
          <p:nvPr/>
        </p:nvSpPr>
        <p:spPr>
          <a:xfrm>
            <a:off x="7679535" y="2686189"/>
            <a:ext cx="6096000" cy="2031325"/>
          </a:xfrm>
          <a:prstGeom prst="rect">
            <a:avLst/>
          </a:prstGeom>
        </p:spPr>
        <p:txBody>
          <a:bodyPr>
            <a:spAutoFit/>
          </a:bodyPr>
          <a:lstStyle/>
          <a:p>
            <a:r>
              <a:rPr lang="it-IT" dirty="0">
                <a:latin typeface="Arial" panose="020B0604020202020204" pitchFamily="34" charset="0"/>
              </a:rPr>
              <a:t>Funzioni</a:t>
            </a:r>
            <a:r>
              <a:rPr lang="it-IT" dirty="0" smtClean="0">
                <a:latin typeface="Arial" panose="020B0604020202020204" pitchFamily="34" charset="0"/>
              </a:rPr>
              <a:t>:</a:t>
            </a:r>
          </a:p>
          <a:p>
            <a:r>
              <a:rPr lang="it-IT" dirty="0" smtClean="0">
                <a:latin typeface="Arial" panose="020B0604020202020204" pitchFamily="34" charset="0"/>
              </a:rPr>
              <a:t>• idrostatica</a:t>
            </a:r>
          </a:p>
          <a:p>
            <a:r>
              <a:rPr lang="it-IT" dirty="0" smtClean="0">
                <a:latin typeface="Arial" panose="020B0604020202020204" pitchFamily="34" charset="0"/>
              </a:rPr>
              <a:t>• </a:t>
            </a:r>
            <a:r>
              <a:rPr lang="it-IT" dirty="0">
                <a:latin typeface="Arial" panose="020B0604020202020204" pitchFamily="34" charset="0"/>
              </a:rPr>
              <a:t>respiratoria </a:t>
            </a:r>
            <a:endParaRPr lang="it-IT" dirty="0" smtClean="0">
              <a:latin typeface="Arial" panose="020B0604020202020204" pitchFamily="34" charset="0"/>
            </a:endParaRPr>
          </a:p>
          <a:p>
            <a:r>
              <a:rPr lang="it-IT" dirty="0" smtClean="0">
                <a:latin typeface="Arial" panose="020B0604020202020204" pitchFamily="34" charset="0"/>
              </a:rPr>
              <a:t>• </a:t>
            </a:r>
            <a:r>
              <a:rPr lang="it-IT" dirty="0">
                <a:latin typeface="Arial" panose="020B0604020202020204" pitchFamily="34" charset="0"/>
              </a:rPr>
              <a:t>di conservazione </a:t>
            </a:r>
            <a:r>
              <a:rPr lang="it-IT" dirty="0" smtClean="0">
                <a:latin typeface="Arial" panose="020B0604020202020204" pitchFamily="34" charset="0"/>
              </a:rPr>
              <a:t>dell’ossigeno</a:t>
            </a:r>
          </a:p>
          <a:p>
            <a:r>
              <a:rPr lang="it-IT" dirty="0" smtClean="0">
                <a:latin typeface="Arial" panose="020B0604020202020204" pitchFamily="34" charset="0"/>
              </a:rPr>
              <a:t>• sensitiva</a:t>
            </a:r>
          </a:p>
          <a:p>
            <a:r>
              <a:rPr lang="it-IT" dirty="0" smtClean="0">
                <a:latin typeface="Arial" panose="020B0604020202020204" pitchFamily="34" charset="0"/>
              </a:rPr>
              <a:t>• </a:t>
            </a:r>
            <a:r>
              <a:rPr lang="it-IT" dirty="0">
                <a:latin typeface="Arial" panose="020B0604020202020204" pitchFamily="34" charset="0"/>
              </a:rPr>
              <a:t>di connessione con l’orecchio </a:t>
            </a:r>
            <a:r>
              <a:rPr lang="it-IT" dirty="0" smtClean="0">
                <a:latin typeface="Arial" panose="020B0604020202020204" pitchFamily="34" charset="0"/>
              </a:rPr>
              <a:t>interno</a:t>
            </a:r>
          </a:p>
          <a:p>
            <a:r>
              <a:rPr lang="it-IT" dirty="0" smtClean="0">
                <a:latin typeface="Arial" panose="020B0604020202020204" pitchFamily="34" charset="0"/>
              </a:rPr>
              <a:t>• </a:t>
            </a:r>
            <a:r>
              <a:rPr lang="it-IT" dirty="0">
                <a:latin typeface="Arial" panose="020B0604020202020204" pitchFamily="34" charset="0"/>
              </a:rPr>
              <a:t>di produzione di suon</a:t>
            </a:r>
            <a:endParaRPr lang="en-US" dirty="0"/>
          </a:p>
        </p:txBody>
      </p:sp>
    </p:spTree>
    <p:extLst>
      <p:ext uri="{BB962C8B-B14F-4D97-AF65-F5344CB8AC3E}">
        <p14:creationId xmlns:p14="http://schemas.microsoft.com/office/powerpoint/2010/main" val="221527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319"/>
          <a:stretch/>
        </p:blipFill>
        <p:spPr>
          <a:xfrm>
            <a:off x="706249" y="710971"/>
            <a:ext cx="7429500" cy="5414248"/>
          </a:xfrm>
          <a:prstGeom prst="rect">
            <a:avLst/>
          </a:prstGeom>
        </p:spPr>
      </p:pic>
      <p:sp>
        <p:nvSpPr>
          <p:cNvPr id="3" name="Rectangle 2"/>
          <p:cNvSpPr/>
          <p:nvPr/>
        </p:nvSpPr>
        <p:spPr>
          <a:xfrm>
            <a:off x="6877318" y="3418095"/>
            <a:ext cx="4769289" cy="1938992"/>
          </a:xfrm>
          <a:prstGeom prst="rect">
            <a:avLst/>
          </a:prstGeom>
        </p:spPr>
        <p:txBody>
          <a:bodyPr wrap="square">
            <a:spAutoFit/>
          </a:bodyPr>
          <a:lstStyle/>
          <a:p>
            <a:r>
              <a:rPr lang="it-IT" sz="2400" dirty="0"/>
              <a:t>Modificazioni nella struttura dei polmoni, con lo sviluppo di un sistema di setti interni sempre più complesso, e dell’albero respiratorio, via via sempre più lung</a:t>
            </a:r>
            <a:endParaRPr lang="en-US" sz="2400" dirty="0"/>
          </a:p>
        </p:txBody>
      </p:sp>
    </p:spTree>
    <p:extLst>
      <p:ext uri="{BB962C8B-B14F-4D97-AF65-F5344CB8AC3E}">
        <p14:creationId xmlns:p14="http://schemas.microsoft.com/office/powerpoint/2010/main" val="424760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27"/>
          <a:stretch/>
        </p:blipFill>
        <p:spPr>
          <a:xfrm>
            <a:off x="1099296" y="700931"/>
            <a:ext cx="9514915" cy="6157069"/>
          </a:xfrm>
          <a:prstGeom prst="rect">
            <a:avLst/>
          </a:prstGeom>
        </p:spPr>
      </p:pic>
      <p:sp>
        <p:nvSpPr>
          <p:cNvPr id="3" name="Rectangle 2"/>
          <p:cNvSpPr/>
          <p:nvPr/>
        </p:nvSpPr>
        <p:spPr>
          <a:xfrm>
            <a:off x="735105" y="239266"/>
            <a:ext cx="10605248" cy="461665"/>
          </a:xfrm>
          <a:prstGeom prst="rect">
            <a:avLst/>
          </a:prstGeom>
        </p:spPr>
        <p:txBody>
          <a:bodyPr wrap="square">
            <a:spAutoFit/>
          </a:bodyPr>
          <a:lstStyle/>
          <a:p>
            <a:r>
              <a:rPr lang="it-IT" sz="2400" dirty="0"/>
              <a:t>Variazioni nella concentrazione di ossigeno atmosferico e principali eventi evolutivi</a:t>
            </a:r>
            <a:endParaRPr lang="en-US" sz="2400" dirty="0"/>
          </a:p>
        </p:txBody>
      </p:sp>
    </p:spTree>
    <p:extLst>
      <p:ext uri="{BB962C8B-B14F-4D97-AF65-F5344CB8AC3E}">
        <p14:creationId xmlns:p14="http://schemas.microsoft.com/office/powerpoint/2010/main" val="210254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1997" y="392804"/>
            <a:ext cx="10015455" cy="5071929"/>
          </a:xfrm>
          <a:prstGeom prst="rect">
            <a:avLst/>
          </a:prstGeom>
        </p:spPr>
      </p:pic>
      <p:sp>
        <p:nvSpPr>
          <p:cNvPr id="3" name="Rectangle 2"/>
          <p:cNvSpPr/>
          <p:nvPr/>
        </p:nvSpPr>
        <p:spPr>
          <a:xfrm>
            <a:off x="974501" y="5464733"/>
            <a:ext cx="10590728" cy="830997"/>
          </a:xfrm>
          <a:prstGeom prst="rect">
            <a:avLst/>
          </a:prstGeom>
        </p:spPr>
        <p:txBody>
          <a:bodyPr wrap="square">
            <a:spAutoFit/>
          </a:bodyPr>
          <a:lstStyle/>
          <a:p>
            <a:r>
              <a:rPr lang="it-IT" sz="2400" dirty="0"/>
              <a:t>a, Schema del sistema respiratorio. b, Polmoni sacciformi di rana. CO2, anidride carbonica; O2, ossigeno (b, pgc Stefano Puzzuoli)</a:t>
            </a:r>
            <a:endParaRPr lang="en-US" sz="2400" dirty="0"/>
          </a:p>
        </p:txBody>
      </p:sp>
    </p:spTree>
    <p:extLst>
      <p:ext uri="{BB962C8B-B14F-4D97-AF65-F5344CB8AC3E}">
        <p14:creationId xmlns:p14="http://schemas.microsoft.com/office/powerpoint/2010/main" val="413892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555" y="196196"/>
            <a:ext cx="6114623" cy="584775"/>
          </a:xfrm>
          <a:prstGeom prst="rect">
            <a:avLst/>
          </a:prstGeom>
        </p:spPr>
        <p:txBody>
          <a:bodyPr wrap="none">
            <a:spAutoFit/>
          </a:bodyPr>
          <a:lstStyle/>
          <a:p>
            <a:r>
              <a:rPr lang="it-IT" sz="3200" dirty="0"/>
              <a:t>Ventilazione polmonare in una rana</a:t>
            </a:r>
            <a:endParaRPr lang="en-US" sz="3200" dirty="0"/>
          </a:p>
        </p:txBody>
      </p:sp>
      <p:pic>
        <p:nvPicPr>
          <p:cNvPr id="3" name="Picture 2"/>
          <p:cNvPicPr>
            <a:picLocks noChangeAspect="1"/>
          </p:cNvPicPr>
          <p:nvPr/>
        </p:nvPicPr>
        <p:blipFill rotWithShape="1">
          <a:blip r:embed="rId2"/>
          <a:srcRect b="9155"/>
          <a:stretch/>
        </p:blipFill>
        <p:spPr>
          <a:xfrm>
            <a:off x="2291098" y="1034672"/>
            <a:ext cx="7429500" cy="4776452"/>
          </a:xfrm>
          <a:prstGeom prst="rect">
            <a:avLst/>
          </a:prstGeom>
        </p:spPr>
      </p:pic>
      <p:sp>
        <p:nvSpPr>
          <p:cNvPr id="4" name="Rectangle 3"/>
          <p:cNvSpPr/>
          <p:nvPr/>
        </p:nvSpPr>
        <p:spPr>
          <a:xfrm>
            <a:off x="902921" y="5811124"/>
            <a:ext cx="10386158" cy="954107"/>
          </a:xfrm>
          <a:prstGeom prst="rect">
            <a:avLst/>
          </a:prstGeom>
        </p:spPr>
        <p:txBody>
          <a:bodyPr wrap="square">
            <a:spAutoFit/>
          </a:bodyPr>
          <a:lstStyle/>
          <a:p>
            <a:r>
              <a:rPr lang="it-IT" sz="2800" dirty="0"/>
              <a:t>	Andamento dei flussi d’aria in relazione alle fasi di apertura e chiusura delle narici e della glottide.</a:t>
            </a:r>
            <a:endParaRPr lang="en-US" sz="2800" dirty="0"/>
          </a:p>
        </p:txBody>
      </p:sp>
    </p:spTree>
    <p:extLst>
      <p:ext uri="{BB962C8B-B14F-4D97-AF65-F5344CB8AC3E}">
        <p14:creationId xmlns:p14="http://schemas.microsoft.com/office/powerpoint/2010/main" val="94397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291"/>
          <a:stretch/>
        </p:blipFill>
        <p:spPr>
          <a:xfrm>
            <a:off x="739308" y="206062"/>
            <a:ext cx="5381529" cy="6426557"/>
          </a:xfrm>
          <a:prstGeom prst="rect">
            <a:avLst/>
          </a:prstGeom>
        </p:spPr>
      </p:pic>
      <p:sp>
        <p:nvSpPr>
          <p:cNvPr id="3" name="Rectangle 2"/>
          <p:cNvSpPr/>
          <p:nvPr/>
        </p:nvSpPr>
        <p:spPr>
          <a:xfrm>
            <a:off x="6932206" y="1743842"/>
            <a:ext cx="4040594" cy="3539430"/>
          </a:xfrm>
          <a:prstGeom prst="rect">
            <a:avLst/>
          </a:prstGeom>
        </p:spPr>
        <p:txBody>
          <a:bodyPr wrap="square">
            <a:spAutoFit/>
          </a:bodyPr>
          <a:lstStyle/>
          <a:p>
            <a:r>
              <a:rPr lang="it-IT" sz="3200" dirty="0"/>
              <a:t>Contributo percentuale della respirazione cutanea agli scambi totali di gas (ossigeno, O2, e anidride carbonica, CO2) in alcuni vertebrati.</a:t>
            </a:r>
            <a:endParaRPr lang="en-US" sz="3200" dirty="0"/>
          </a:p>
        </p:txBody>
      </p:sp>
    </p:spTree>
    <p:extLst>
      <p:ext uri="{BB962C8B-B14F-4D97-AF65-F5344CB8AC3E}">
        <p14:creationId xmlns:p14="http://schemas.microsoft.com/office/powerpoint/2010/main" val="406760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536"/>
          <a:stretch/>
        </p:blipFill>
        <p:spPr>
          <a:xfrm>
            <a:off x="271382" y="888708"/>
            <a:ext cx="7429500" cy="5293151"/>
          </a:xfrm>
          <a:prstGeom prst="rect">
            <a:avLst/>
          </a:prstGeom>
        </p:spPr>
      </p:pic>
      <p:sp>
        <p:nvSpPr>
          <p:cNvPr id="3" name="Rectangle 2"/>
          <p:cNvSpPr/>
          <p:nvPr/>
        </p:nvSpPr>
        <p:spPr>
          <a:xfrm>
            <a:off x="3144470" y="210283"/>
            <a:ext cx="5684057" cy="584775"/>
          </a:xfrm>
          <a:prstGeom prst="rect">
            <a:avLst/>
          </a:prstGeom>
        </p:spPr>
        <p:txBody>
          <a:bodyPr wrap="none">
            <a:spAutoFit/>
          </a:bodyPr>
          <a:lstStyle/>
          <a:p>
            <a:r>
              <a:rPr lang="en-US" sz="3200" dirty="0" err="1"/>
              <a:t>Adattamenti</a:t>
            </a:r>
            <a:r>
              <a:rPr lang="en-US" sz="3200" dirty="0"/>
              <a:t> </a:t>
            </a:r>
            <a:r>
              <a:rPr lang="en-US" sz="3200" dirty="0" err="1"/>
              <a:t>respiratori</a:t>
            </a:r>
            <a:r>
              <a:rPr lang="en-US" sz="3200" dirty="0"/>
              <a:t> </a:t>
            </a:r>
            <a:r>
              <a:rPr lang="en-US" sz="3200" dirty="0" err="1"/>
              <a:t>dei</a:t>
            </a:r>
            <a:r>
              <a:rPr lang="en-US" sz="3200" dirty="0"/>
              <a:t> </a:t>
            </a:r>
            <a:r>
              <a:rPr lang="en-US" sz="3200" dirty="0" err="1"/>
              <a:t>rettili</a:t>
            </a:r>
            <a:endParaRPr lang="en-US" sz="3200" dirty="0"/>
          </a:p>
        </p:txBody>
      </p:sp>
      <p:sp>
        <p:nvSpPr>
          <p:cNvPr id="4" name="Rectangle 3"/>
          <p:cNvSpPr/>
          <p:nvPr/>
        </p:nvSpPr>
        <p:spPr>
          <a:xfrm>
            <a:off x="7941971" y="1211813"/>
            <a:ext cx="3906591" cy="5078313"/>
          </a:xfrm>
          <a:prstGeom prst="rect">
            <a:avLst/>
          </a:prstGeom>
        </p:spPr>
        <p:txBody>
          <a:bodyPr wrap="square">
            <a:spAutoFit/>
          </a:bodyPr>
          <a:lstStyle/>
          <a:p>
            <a:r>
              <a:rPr lang="it-IT" dirty="0"/>
              <a:t>	a, Serpenti. b, Cheloni. La coppia di muscoli trasversi dell’addome avvolgono la porzione posteriore dei polmoni e con la loro contrazione comprimono i polmoni consentendo l’espirazione. I muscoli obliqui dell’addome contraendosi aiutano ad ampliare il volume all’interno del carapace consentendo l’inspirazione. c, Coccodrilli. Durante l’inspirazione, i muscoli diaframmatici, contraendosi, spostano il fegato all’indietro, favorendo un ampliamento della cavità pleurica e una diminuzione della pressione endopolmonare. L’aria è aspirata nei polmoni come avviene quando il pistone di una siringa viene tirato indietro.</a:t>
            </a:r>
            <a:endParaRPr lang="en-US" dirty="0"/>
          </a:p>
        </p:txBody>
      </p:sp>
    </p:spTree>
    <p:extLst>
      <p:ext uri="{BB962C8B-B14F-4D97-AF65-F5344CB8AC3E}">
        <p14:creationId xmlns:p14="http://schemas.microsoft.com/office/powerpoint/2010/main" val="259074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560" y="189860"/>
            <a:ext cx="5349862" cy="523220"/>
          </a:xfrm>
          <a:prstGeom prst="rect">
            <a:avLst/>
          </a:prstGeom>
        </p:spPr>
        <p:txBody>
          <a:bodyPr wrap="none">
            <a:spAutoFit/>
          </a:bodyPr>
          <a:lstStyle/>
          <a:p>
            <a:r>
              <a:rPr lang="it-IT" sz="2800" dirty="0"/>
              <a:t>Ventilazione polmonare in un sauro</a:t>
            </a:r>
            <a:endParaRPr lang="en-US" sz="2800" dirty="0"/>
          </a:p>
        </p:txBody>
      </p:sp>
      <p:pic>
        <p:nvPicPr>
          <p:cNvPr id="4" name="Picture 3"/>
          <p:cNvPicPr>
            <a:picLocks noChangeAspect="1"/>
          </p:cNvPicPr>
          <p:nvPr/>
        </p:nvPicPr>
        <p:blipFill rotWithShape="1">
          <a:blip r:embed="rId2"/>
          <a:srcRect b="18069"/>
          <a:stretch/>
        </p:blipFill>
        <p:spPr>
          <a:xfrm>
            <a:off x="2118635" y="651525"/>
            <a:ext cx="7429500" cy="2903044"/>
          </a:xfrm>
          <a:prstGeom prst="rect">
            <a:avLst/>
          </a:prstGeom>
        </p:spPr>
      </p:pic>
      <p:sp>
        <p:nvSpPr>
          <p:cNvPr id="5" name="Rectangle 4"/>
          <p:cNvSpPr/>
          <p:nvPr/>
        </p:nvSpPr>
        <p:spPr>
          <a:xfrm>
            <a:off x="590939" y="3517546"/>
            <a:ext cx="10484892" cy="3046988"/>
          </a:xfrm>
          <a:prstGeom prst="rect">
            <a:avLst/>
          </a:prstGeom>
        </p:spPr>
        <p:txBody>
          <a:bodyPr wrap="square">
            <a:spAutoFit/>
          </a:bodyPr>
          <a:lstStyle/>
          <a:p>
            <a:r>
              <a:rPr lang="it-IT" sz="2400" dirty="0"/>
              <a:t>	a, I rettili ventilano i loro polmoni attraverso un meccanismo attivo di pompa aspirante: la contrazione dei muscoli intercostali, durante l’inspirazione, aiuta a espandere la gabbia toracica, la pressione al suo interno scende al di sotto di quella atmosferica, i polmoni si espandono e l’aria è risucchiata all’interno. Quando la glottide si chiude, l’aria è trattenuta nei polmoni. b, L’epitelio superficiale dei polmoni è stato asportato per mostrare i numerosi faveoli che conferiscono un aspetto a nido d’ape e aumentano l’area della superficie disponibile per gli scambi respiratori (b, pgc Marta Avanzi).</a:t>
            </a:r>
            <a:endParaRPr lang="en-US" sz="2400" dirty="0"/>
          </a:p>
        </p:txBody>
      </p:sp>
    </p:spTree>
    <p:extLst>
      <p:ext uri="{BB962C8B-B14F-4D97-AF65-F5344CB8AC3E}">
        <p14:creationId xmlns:p14="http://schemas.microsoft.com/office/powerpoint/2010/main" val="88978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999" y="153404"/>
            <a:ext cx="5562548" cy="584775"/>
          </a:xfrm>
          <a:prstGeom prst="rect">
            <a:avLst/>
          </a:prstGeom>
        </p:spPr>
        <p:txBody>
          <a:bodyPr wrap="none">
            <a:spAutoFit/>
          </a:bodyPr>
          <a:lstStyle/>
          <a:p>
            <a:r>
              <a:rPr lang="en-US" sz="3200" dirty="0"/>
              <a:t>Sistema </a:t>
            </a:r>
            <a:r>
              <a:rPr lang="en-US" sz="3200" dirty="0" err="1"/>
              <a:t>respiratorio</a:t>
            </a:r>
            <a:r>
              <a:rPr lang="en-US" sz="3200" dirty="0"/>
              <a:t> </a:t>
            </a:r>
            <a:r>
              <a:rPr lang="en-US" sz="3200" dirty="0" err="1"/>
              <a:t>degli</a:t>
            </a:r>
            <a:r>
              <a:rPr lang="en-US" sz="3200" dirty="0"/>
              <a:t> </a:t>
            </a:r>
            <a:r>
              <a:rPr lang="en-US" sz="3200" dirty="0" err="1"/>
              <a:t>uccelli</a:t>
            </a:r>
            <a:endParaRPr lang="en-US" sz="3200" dirty="0"/>
          </a:p>
        </p:txBody>
      </p:sp>
      <p:sp>
        <p:nvSpPr>
          <p:cNvPr id="3" name="Rectangle 2"/>
          <p:cNvSpPr/>
          <p:nvPr/>
        </p:nvSpPr>
        <p:spPr>
          <a:xfrm>
            <a:off x="721217" y="4919008"/>
            <a:ext cx="10985680" cy="1938992"/>
          </a:xfrm>
          <a:prstGeom prst="rect">
            <a:avLst/>
          </a:prstGeom>
        </p:spPr>
        <p:txBody>
          <a:bodyPr wrap="square">
            <a:spAutoFit/>
          </a:bodyPr>
          <a:lstStyle/>
          <a:p>
            <a:r>
              <a:rPr lang="it-IT" sz="2400" dirty="0"/>
              <a:t>	a, Localizzazione del polmone e degli annessi sacchi aeriferi; questi si trovano tra i visceri e si estendono nelle ossa pneumatiche adiacenti. b, Disposizione dei parabronchi. La freccia blu indica il flusso unidirezionale di aria. c, I capillari ematici decorrono nella parete dei parabronchi attorno al lume aereo. d, Schema delle strutture capillari vascolari e respiratorie</a:t>
            </a:r>
            <a:endParaRPr lang="en-US" sz="2400" dirty="0"/>
          </a:p>
        </p:txBody>
      </p:sp>
      <p:pic>
        <p:nvPicPr>
          <p:cNvPr id="4" name="Picture 3"/>
          <p:cNvPicPr>
            <a:picLocks noChangeAspect="1"/>
          </p:cNvPicPr>
          <p:nvPr/>
        </p:nvPicPr>
        <p:blipFill rotWithShape="1">
          <a:blip r:embed="rId2"/>
          <a:srcRect l="-1040" t="-2998" r="1040" b="12853"/>
          <a:stretch/>
        </p:blipFill>
        <p:spPr>
          <a:xfrm>
            <a:off x="2265341" y="660184"/>
            <a:ext cx="7429500" cy="4258824"/>
          </a:xfrm>
          <a:prstGeom prst="rect">
            <a:avLst/>
          </a:prstGeom>
        </p:spPr>
      </p:pic>
    </p:spTree>
    <p:extLst>
      <p:ext uri="{BB962C8B-B14F-4D97-AF65-F5344CB8AC3E}">
        <p14:creationId xmlns:p14="http://schemas.microsoft.com/office/powerpoint/2010/main" val="201258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7560" y="467794"/>
            <a:ext cx="4880247" cy="523220"/>
          </a:xfrm>
          <a:prstGeom prst="rect">
            <a:avLst/>
          </a:prstGeom>
        </p:spPr>
        <p:txBody>
          <a:bodyPr wrap="none">
            <a:spAutoFit/>
          </a:bodyPr>
          <a:lstStyle/>
          <a:p>
            <a:r>
              <a:rPr lang="en-US" sz="2800" dirty="0"/>
              <a:t>Sistema </a:t>
            </a:r>
            <a:r>
              <a:rPr lang="en-US" sz="2800" dirty="0" err="1"/>
              <a:t>respiratorio</a:t>
            </a:r>
            <a:r>
              <a:rPr lang="en-US" sz="2800" dirty="0"/>
              <a:t> </a:t>
            </a:r>
            <a:r>
              <a:rPr lang="en-US" sz="2800" dirty="0" err="1"/>
              <a:t>degli</a:t>
            </a:r>
            <a:r>
              <a:rPr lang="en-US" sz="2800" dirty="0"/>
              <a:t> </a:t>
            </a:r>
            <a:r>
              <a:rPr lang="en-US" sz="2800" dirty="0" err="1"/>
              <a:t>uccelli</a:t>
            </a:r>
            <a:endParaRPr lang="en-US" sz="2800" dirty="0"/>
          </a:p>
        </p:txBody>
      </p:sp>
      <p:sp>
        <p:nvSpPr>
          <p:cNvPr id="3" name="Rectangle 2"/>
          <p:cNvSpPr/>
          <p:nvPr/>
        </p:nvSpPr>
        <p:spPr>
          <a:xfrm>
            <a:off x="5739684" y="2812788"/>
            <a:ext cx="6096000" cy="1938992"/>
          </a:xfrm>
          <a:prstGeom prst="rect">
            <a:avLst/>
          </a:prstGeom>
        </p:spPr>
        <p:txBody>
          <a:bodyPr>
            <a:spAutoFit/>
          </a:bodyPr>
          <a:lstStyle/>
          <a:p>
            <a:r>
              <a:rPr lang="it-IT" sz="2400" dirty="0"/>
              <a:t>	Il caratteristico sistema respiratorio degli uccelli consente alle diverse specie di volare anche ad altezze elevate, dove la concentrazione di ossigeno è estremamente rarefatta.</a:t>
            </a:r>
            <a:endParaRPr lang="en-US" sz="2400" dirty="0"/>
          </a:p>
        </p:txBody>
      </p:sp>
      <p:pic>
        <p:nvPicPr>
          <p:cNvPr id="4" name="Picture 3"/>
          <p:cNvPicPr>
            <a:picLocks noChangeAspect="1"/>
          </p:cNvPicPr>
          <p:nvPr/>
        </p:nvPicPr>
        <p:blipFill rotWithShape="1">
          <a:blip r:embed="rId2"/>
          <a:srcRect b="8479"/>
          <a:stretch/>
        </p:blipFill>
        <p:spPr>
          <a:xfrm>
            <a:off x="653105" y="103031"/>
            <a:ext cx="4511323" cy="6634432"/>
          </a:xfrm>
          <a:prstGeom prst="rect">
            <a:avLst/>
          </a:prstGeom>
        </p:spPr>
      </p:pic>
    </p:spTree>
    <p:extLst>
      <p:ext uri="{BB962C8B-B14F-4D97-AF65-F5344CB8AC3E}">
        <p14:creationId xmlns:p14="http://schemas.microsoft.com/office/powerpoint/2010/main" val="312936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4039" y="192040"/>
            <a:ext cx="4224426" cy="584775"/>
          </a:xfrm>
          <a:prstGeom prst="rect">
            <a:avLst/>
          </a:prstGeom>
        </p:spPr>
        <p:txBody>
          <a:bodyPr wrap="none">
            <a:spAutoFit/>
          </a:bodyPr>
          <a:lstStyle/>
          <a:p>
            <a:r>
              <a:rPr lang="en-US" sz="3200" dirty="0"/>
              <a:t>Parabronchi </a:t>
            </a:r>
            <a:r>
              <a:rPr lang="en-US" sz="3200" dirty="0" err="1"/>
              <a:t>degli</a:t>
            </a:r>
            <a:r>
              <a:rPr lang="en-US" sz="3200" dirty="0"/>
              <a:t> </a:t>
            </a:r>
            <a:r>
              <a:rPr lang="en-US" sz="3200" dirty="0" err="1"/>
              <a:t>uccelli</a:t>
            </a:r>
            <a:endParaRPr lang="en-US" sz="3200" dirty="0"/>
          </a:p>
        </p:txBody>
      </p:sp>
      <p:pic>
        <p:nvPicPr>
          <p:cNvPr id="3" name="Picture 2"/>
          <p:cNvPicPr>
            <a:picLocks noChangeAspect="1"/>
          </p:cNvPicPr>
          <p:nvPr/>
        </p:nvPicPr>
        <p:blipFill rotWithShape="1">
          <a:blip r:embed="rId2"/>
          <a:srcRect b="13841"/>
          <a:stretch/>
        </p:blipFill>
        <p:spPr>
          <a:xfrm>
            <a:off x="2292506" y="1049830"/>
            <a:ext cx="7400925" cy="3766870"/>
          </a:xfrm>
          <a:prstGeom prst="rect">
            <a:avLst/>
          </a:prstGeom>
        </p:spPr>
      </p:pic>
      <p:sp>
        <p:nvSpPr>
          <p:cNvPr id="4" name="Rectangle 3"/>
          <p:cNvSpPr/>
          <p:nvPr/>
        </p:nvSpPr>
        <p:spPr>
          <a:xfrm>
            <a:off x="1111875" y="5421804"/>
            <a:ext cx="10672294" cy="1200329"/>
          </a:xfrm>
          <a:prstGeom prst="rect">
            <a:avLst/>
          </a:prstGeom>
        </p:spPr>
        <p:txBody>
          <a:bodyPr wrap="square">
            <a:spAutoFit/>
          </a:bodyPr>
          <a:lstStyle/>
          <a:p>
            <a:r>
              <a:rPr lang="it-IT" sz="2400" dirty="0"/>
              <a:t>a, Immagine al microscopio elettronico a scansione della struttura dei parabronchi (Pr); la freccia indica una deep costal impression. b, Scambio gassoso a correnti incrociate fra capillari aeriferi dei parabronchi e capillari sanguigni </a:t>
            </a:r>
            <a:endParaRPr lang="en-US" sz="2400" dirty="0"/>
          </a:p>
        </p:txBody>
      </p:sp>
    </p:spTree>
    <p:extLst>
      <p:ext uri="{BB962C8B-B14F-4D97-AF65-F5344CB8AC3E}">
        <p14:creationId xmlns:p14="http://schemas.microsoft.com/office/powerpoint/2010/main" val="42764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702" y="388245"/>
            <a:ext cx="7429500" cy="6210300"/>
          </a:xfrm>
          <a:prstGeom prst="rect">
            <a:avLst/>
          </a:prstGeom>
        </p:spPr>
      </p:pic>
      <p:sp>
        <p:nvSpPr>
          <p:cNvPr id="3" name="Rectangle 2"/>
          <p:cNvSpPr/>
          <p:nvPr/>
        </p:nvSpPr>
        <p:spPr>
          <a:xfrm>
            <a:off x="7740202" y="764843"/>
            <a:ext cx="4121239" cy="5262979"/>
          </a:xfrm>
          <a:prstGeom prst="rect">
            <a:avLst/>
          </a:prstGeom>
        </p:spPr>
        <p:txBody>
          <a:bodyPr wrap="square">
            <a:spAutoFit/>
          </a:bodyPr>
          <a:lstStyle/>
          <a:p>
            <a:r>
              <a:rPr lang="it-IT" sz="2400" dirty="0"/>
              <a:t>	a, Sistema respiratorio di un pinguino. b, La prima inspirazione fa entrare l’aria nei sacchi aeriferi posteriori. Con la prima espirazione, i sacchi aeriferi posteriori si contraggono e l’aria arriva nei polmoni, spingendo in avanti l’aria che già era nel loro interno. Con la seconda inspirazione l’aria passa nei sacchi aeriferi anteriori, da cui fuoriesce attraverso la trachea con la seconda espirazione</a:t>
            </a:r>
            <a:endParaRPr lang="en-US" sz="2400" dirty="0"/>
          </a:p>
        </p:txBody>
      </p:sp>
    </p:spTree>
    <p:extLst>
      <p:ext uri="{BB962C8B-B14F-4D97-AF65-F5344CB8AC3E}">
        <p14:creationId xmlns:p14="http://schemas.microsoft.com/office/powerpoint/2010/main" val="148417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9467" y="672451"/>
            <a:ext cx="6803370" cy="5818501"/>
          </a:xfrm>
          <a:prstGeom prst="rect">
            <a:avLst/>
          </a:prstGeom>
        </p:spPr>
      </p:pic>
    </p:spTree>
    <p:extLst>
      <p:ext uri="{BB962C8B-B14F-4D97-AF65-F5344CB8AC3E}">
        <p14:creationId xmlns:p14="http://schemas.microsoft.com/office/powerpoint/2010/main" val="317767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864"/>
          <a:stretch/>
        </p:blipFill>
        <p:spPr>
          <a:xfrm>
            <a:off x="518912" y="0"/>
            <a:ext cx="5972040" cy="6737183"/>
          </a:xfrm>
          <a:prstGeom prst="rect">
            <a:avLst/>
          </a:prstGeom>
        </p:spPr>
      </p:pic>
      <p:sp>
        <p:nvSpPr>
          <p:cNvPr id="3" name="Rectangle 2"/>
          <p:cNvSpPr/>
          <p:nvPr/>
        </p:nvSpPr>
        <p:spPr>
          <a:xfrm>
            <a:off x="6280595" y="1315464"/>
            <a:ext cx="5297512" cy="4708981"/>
          </a:xfrm>
          <a:prstGeom prst="rect">
            <a:avLst/>
          </a:prstGeom>
        </p:spPr>
        <p:txBody>
          <a:bodyPr wrap="square">
            <a:spAutoFit/>
          </a:bodyPr>
          <a:lstStyle/>
          <a:p>
            <a:pPr>
              <a:lnSpc>
                <a:spcPct val="150000"/>
              </a:lnSpc>
            </a:pPr>
            <a:r>
              <a:rPr lang="it-IT" sz="2000" dirty="0"/>
              <a:t>	La legge di Fick regola la diffusione dell’ossigeno (O2) e dell’anidride carbonica (CO2) tra capillare polmonare e alveolo. V, tasso di diffusione; </a:t>
            </a:r>
            <a:endParaRPr lang="it-IT" sz="2000" dirty="0" smtClean="0"/>
          </a:p>
          <a:p>
            <a:pPr>
              <a:lnSpc>
                <a:spcPct val="150000"/>
              </a:lnSpc>
            </a:pPr>
            <a:r>
              <a:rPr lang="it-IT" sz="2000" dirty="0" smtClean="0"/>
              <a:t>dP</a:t>
            </a:r>
            <a:r>
              <a:rPr lang="it-IT" sz="2000" dirty="0"/>
              <a:t>, differenza tra la pressione parziale dei gas posti sui due lati della membrana respiratoria; </a:t>
            </a:r>
            <a:endParaRPr lang="it-IT" sz="2000" dirty="0" smtClean="0"/>
          </a:p>
          <a:p>
            <a:pPr>
              <a:lnSpc>
                <a:spcPct val="150000"/>
              </a:lnSpc>
            </a:pPr>
            <a:r>
              <a:rPr lang="it-IT" sz="2000" dirty="0" smtClean="0"/>
              <a:t>A</a:t>
            </a:r>
            <a:r>
              <a:rPr lang="it-IT" sz="2000" dirty="0"/>
              <a:t>, superficie di scambio; </a:t>
            </a:r>
            <a:endParaRPr lang="it-IT" sz="2000" dirty="0" smtClean="0"/>
          </a:p>
          <a:p>
            <a:pPr>
              <a:lnSpc>
                <a:spcPct val="150000"/>
              </a:lnSpc>
            </a:pPr>
            <a:r>
              <a:rPr lang="it-IT" sz="2000" dirty="0" smtClean="0"/>
              <a:t>K</a:t>
            </a:r>
            <a:r>
              <a:rPr lang="it-IT" sz="2000" dirty="0"/>
              <a:t>, coefficiente di diffusione; </a:t>
            </a:r>
            <a:endParaRPr lang="it-IT" sz="2000" dirty="0" smtClean="0"/>
          </a:p>
          <a:p>
            <a:pPr>
              <a:lnSpc>
                <a:spcPct val="150000"/>
              </a:lnSpc>
            </a:pPr>
            <a:r>
              <a:rPr lang="it-IT" sz="2000" dirty="0" smtClean="0"/>
              <a:t>d</a:t>
            </a:r>
            <a:r>
              <a:rPr lang="it-IT" sz="2000" dirty="0"/>
              <a:t>, spessore della membrana attraverso cui avviene la diffusione</a:t>
            </a:r>
            <a:endParaRPr lang="en-US" sz="2000" dirty="0"/>
          </a:p>
        </p:txBody>
      </p:sp>
    </p:spTree>
    <p:extLst>
      <p:ext uri="{BB962C8B-B14F-4D97-AF65-F5344CB8AC3E}">
        <p14:creationId xmlns:p14="http://schemas.microsoft.com/office/powerpoint/2010/main" val="77751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9270" y="577871"/>
            <a:ext cx="6865210" cy="5603988"/>
          </a:xfrm>
          <a:prstGeom prst="rect">
            <a:avLst/>
          </a:prstGeom>
        </p:spPr>
      </p:pic>
    </p:spTree>
    <p:extLst>
      <p:ext uri="{BB962C8B-B14F-4D97-AF65-F5344CB8AC3E}">
        <p14:creationId xmlns:p14="http://schemas.microsoft.com/office/powerpoint/2010/main" val="157659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0033" y="349851"/>
            <a:ext cx="4149726" cy="584775"/>
          </a:xfrm>
          <a:prstGeom prst="rect">
            <a:avLst/>
          </a:prstGeom>
        </p:spPr>
        <p:txBody>
          <a:bodyPr wrap="none">
            <a:spAutoFit/>
          </a:bodyPr>
          <a:lstStyle/>
          <a:p>
            <a:r>
              <a:rPr lang="en-US" sz="3200" dirty="0" err="1"/>
              <a:t>Ventilazione</a:t>
            </a:r>
            <a:r>
              <a:rPr lang="en-US" sz="3200" dirty="0"/>
              <a:t> </a:t>
            </a:r>
            <a:r>
              <a:rPr lang="en-US" sz="3200" dirty="0" err="1"/>
              <a:t>polmonare</a:t>
            </a:r>
            <a:endParaRPr lang="en-US" sz="3200" dirty="0"/>
          </a:p>
        </p:txBody>
      </p:sp>
      <p:pic>
        <p:nvPicPr>
          <p:cNvPr id="3" name="Picture 2"/>
          <p:cNvPicPr>
            <a:picLocks noChangeAspect="1"/>
          </p:cNvPicPr>
          <p:nvPr/>
        </p:nvPicPr>
        <p:blipFill rotWithShape="1">
          <a:blip r:embed="rId2"/>
          <a:srcRect t="-6825" b="10866"/>
          <a:stretch/>
        </p:blipFill>
        <p:spPr>
          <a:xfrm>
            <a:off x="2695239" y="1146555"/>
            <a:ext cx="6981825" cy="2897411"/>
          </a:xfrm>
          <a:prstGeom prst="rect">
            <a:avLst/>
          </a:prstGeom>
        </p:spPr>
      </p:pic>
      <p:sp>
        <p:nvSpPr>
          <p:cNvPr id="4" name="Rectangle 3"/>
          <p:cNvSpPr/>
          <p:nvPr/>
        </p:nvSpPr>
        <p:spPr>
          <a:xfrm>
            <a:off x="746975" y="4467824"/>
            <a:ext cx="9131120" cy="2308324"/>
          </a:xfrm>
          <a:prstGeom prst="rect">
            <a:avLst/>
          </a:prstGeom>
        </p:spPr>
        <p:txBody>
          <a:bodyPr wrap="square">
            <a:spAutoFit/>
          </a:bodyPr>
          <a:lstStyle/>
          <a:p>
            <a:r>
              <a:rPr lang="it-IT" sz="2400" dirty="0"/>
              <a:t>Durante l’inspirazione il diaframma si contrae e appiattisce con conseguente dilatazione della cavità toracica ed espansione dei polmoni. </a:t>
            </a:r>
            <a:endParaRPr lang="it-IT" sz="2400" dirty="0" smtClean="0"/>
          </a:p>
          <a:p>
            <a:r>
              <a:rPr lang="it-IT" sz="2400" dirty="0" smtClean="0"/>
              <a:t>b</a:t>
            </a:r>
            <a:r>
              <a:rPr lang="it-IT" sz="2400" dirty="0"/>
              <a:t>, Durante l’espirazione il diaframma si rilascia e riprende la forma a cupola, con conseguente riduzione della cavità toracica e compressione dei polmon</a:t>
            </a:r>
            <a:endParaRPr lang="en-US" sz="2400" dirty="0"/>
          </a:p>
        </p:txBody>
      </p:sp>
    </p:spTree>
    <p:extLst>
      <p:ext uri="{BB962C8B-B14F-4D97-AF65-F5344CB8AC3E}">
        <p14:creationId xmlns:p14="http://schemas.microsoft.com/office/powerpoint/2010/main" val="240112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666"/>
          <a:stretch/>
        </p:blipFill>
        <p:spPr>
          <a:xfrm>
            <a:off x="395960" y="-1"/>
            <a:ext cx="4562405" cy="6930551"/>
          </a:xfrm>
          <a:prstGeom prst="rect">
            <a:avLst/>
          </a:prstGeom>
        </p:spPr>
      </p:pic>
      <p:sp>
        <p:nvSpPr>
          <p:cNvPr id="3" name="Rectangle 2"/>
          <p:cNvSpPr/>
          <p:nvPr/>
        </p:nvSpPr>
        <p:spPr>
          <a:xfrm>
            <a:off x="5224530" y="1531237"/>
            <a:ext cx="6096000" cy="3539430"/>
          </a:xfrm>
          <a:prstGeom prst="rect">
            <a:avLst/>
          </a:prstGeom>
        </p:spPr>
        <p:txBody>
          <a:bodyPr>
            <a:spAutoFit/>
          </a:bodyPr>
          <a:lstStyle/>
          <a:p>
            <a:r>
              <a:rPr lang="it-IT" sz="2800" dirty="0"/>
              <a:t>Suddivisione delle vie aeree nel polmone in generazioni di dotti di diametro progressivamente inferiore. Le prime sedici generazioni svolgono il ruolo di conduzione dei gas, mentre i successivi tratti costituiscono la sezione respiratoria vera e propria, nella quale si verificano gli scambi dei gas.</a:t>
            </a:r>
            <a:endParaRPr lang="en-US" sz="2800" dirty="0"/>
          </a:p>
        </p:txBody>
      </p:sp>
    </p:spTree>
    <p:extLst>
      <p:ext uri="{BB962C8B-B14F-4D97-AF65-F5344CB8AC3E}">
        <p14:creationId xmlns:p14="http://schemas.microsoft.com/office/powerpoint/2010/main" val="391057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850"/>
          <a:stretch/>
        </p:blipFill>
        <p:spPr>
          <a:xfrm>
            <a:off x="3464484" y="115910"/>
            <a:ext cx="5572125" cy="6593983"/>
          </a:xfrm>
          <a:prstGeom prst="rect">
            <a:avLst/>
          </a:prstGeom>
        </p:spPr>
      </p:pic>
    </p:spTree>
    <p:extLst>
      <p:ext uri="{BB962C8B-B14F-4D97-AF65-F5344CB8AC3E}">
        <p14:creationId xmlns:p14="http://schemas.microsoft.com/office/powerpoint/2010/main" val="381904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 t="-807" r="-395" b="6519"/>
          <a:stretch/>
        </p:blipFill>
        <p:spPr>
          <a:xfrm>
            <a:off x="2469122" y="595582"/>
            <a:ext cx="6524625" cy="4517331"/>
          </a:xfrm>
          <a:prstGeom prst="rect">
            <a:avLst/>
          </a:prstGeom>
        </p:spPr>
      </p:pic>
      <p:sp>
        <p:nvSpPr>
          <p:cNvPr id="3" name="Rectangle 2"/>
          <p:cNvSpPr/>
          <p:nvPr/>
        </p:nvSpPr>
        <p:spPr>
          <a:xfrm>
            <a:off x="965915" y="5309382"/>
            <a:ext cx="10212947" cy="830997"/>
          </a:xfrm>
          <a:prstGeom prst="rect">
            <a:avLst/>
          </a:prstGeom>
        </p:spPr>
        <p:txBody>
          <a:bodyPr wrap="square">
            <a:spAutoFit/>
          </a:bodyPr>
          <a:lstStyle/>
          <a:p>
            <a:r>
              <a:rPr lang="it-IT" sz="2400" dirty="0"/>
              <a:t>	Lo sfiatatoio è omologo alle narici degli altri mammiferi e permette ai cetacei di respirare meglio quando si trovano in superficie.</a:t>
            </a:r>
            <a:endParaRPr lang="en-US" sz="2400" dirty="0"/>
          </a:p>
        </p:txBody>
      </p:sp>
    </p:spTree>
    <p:extLst>
      <p:ext uri="{BB962C8B-B14F-4D97-AF65-F5344CB8AC3E}">
        <p14:creationId xmlns:p14="http://schemas.microsoft.com/office/powerpoint/2010/main" val="3449055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0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7" y="452787"/>
            <a:ext cx="10892845" cy="461665"/>
          </a:xfrm>
          <a:prstGeom prst="rect">
            <a:avLst/>
          </a:prstGeom>
        </p:spPr>
        <p:txBody>
          <a:bodyPr wrap="square">
            <a:spAutoFit/>
          </a:bodyPr>
          <a:lstStyle/>
          <a:p>
            <a:r>
              <a:rPr lang="it-IT" sz="2400" dirty="0"/>
              <a:t>Tipologie di sistema resporatorio e loro localizzazione rispetto alla superficie corporea</a:t>
            </a:r>
            <a:endParaRPr lang="en-US" sz="2400" dirty="0"/>
          </a:p>
        </p:txBody>
      </p:sp>
      <p:pic>
        <p:nvPicPr>
          <p:cNvPr id="3" name="Picture 2"/>
          <p:cNvPicPr>
            <a:picLocks noChangeAspect="1"/>
          </p:cNvPicPr>
          <p:nvPr/>
        </p:nvPicPr>
        <p:blipFill rotWithShape="1">
          <a:blip r:embed="rId2"/>
          <a:srcRect b="13252"/>
          <a:stretch/>
        </p:blipFill>
        <p:spPr>
          <a:xfrm>
            <a:off x="435198" y="914452"/>
            <a:ext cx="6324676" cy="4056793"/>
          </a:xfrm>
          <a:prstGeom prst="rect">
            <a:avLst/>
          </a:prstGeom>
        </p:spPr>
      </p:pic>
      <p:pic>
        <p:nvPicPr>
          <p:cNvPr id="4" name="Picture 3"/>
          <p:cNvPicPr>
            <a:picLocks noChangeAspect="1"/>
          </p:cNvPicPr>
          <p:nvPr/>
        </p:nvPicPr>
        <p:blipFill rotWithShape="1">
          <a:blip r:embed="rId3"/>
          <a:srcRect l="18169" t="33989" r="62500" b="37512"/>
          <a:stretch/>
        </p:blipFill>
        <p:spPr>
          <a:xfrm>
            <a:off x="5885646" y="1625956"/>
            <a:ext cx="5837930" cy="2966816"/>
          </a:xfrm>
          <a:prstGeom prst="rect">
            <a:avLst/>
          </a:prstGeom>
        </p:spPr>
      </p:pic>
    </p:spTree>
    <p:extLst>
      <p:ext uri="{BB962C8B-B14F-4D97-AF65-F5344CB8AC3E}">
        <p14:creationId xmlns:p14="http://schemas.microsoft.com/office/powerpoint/2010/main" val="212515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036"/>
          <a:stretch/>
        </p:blipFill>
        <p:spPr>
          <a:xfrm>
            <a:off x="751420" y="1902383"/>
            <a:ext cx="9899255" cy="4955617"/>
          </a:xfrm>
          <a:prstGeom prst="rect">
            <a:avLst/>
          </a:prstGeom>
        </p:spPr>
      </p:pic>
      <p:sp>
        <p:nvSpPr>
          <p:cNvPr id="3" name="Rectangle 2"/>
          <p:cNvSpPr/>
          <p:nvPr/>
        </p:nvSpPr>
        <p:spPr>
          <a:xfrm>
            <a:off x="5701048" y="4966729"/>
            <a:ext cx="6096000" cy="1200329"/>
          </a:xfrm>
          <a:prstGeom prst="rect">
            <a:avLst/>
          </a:prstGeom>
        </p:spPr>
        <p:txBody>
          <a:bodyPr>
            <a:spAutoFit/>
          </a:bodyPr>
          <a:lstStyle/>
          <a:p>
            <a:r>
              <a:rPr lang="en-US" dirty="0" smtClean="0"/>
              <a:t>a, </a:t>
            </a:r>
            <a:r>
              <a:rPr lang="en-US" dirty="0" err="1" smtClean="0"/>
              <a:t>Bichirornato</a:t>
            </a:r>
            <a:r>
              <a:rPr lang="en-US" dirty="0"/>
              <a:t>, </a:t>
            </a:r>
            <a:r>
              <a:rPr lang="en-US" dirty="0" err="1"/>
              <a:t>Polypterus</a:t>
            </a:r>
            <a:r>
              <a:rPr lang="en-US" dirty="0"/>
              <a:t> </a:t>
            </a:r>
            <a:r>
              <a:rPr lang="en-US" dirty="0" err="1"/>
              <a:t>ornatipinnis</a:t>
            </a:r>
            <a:r>
              <a:rPr lang="en-US" dirty="0"/>
              <a:t> (</a:t>
            </a:r>
            <a:r>
              <a:rPr lang="en-US" dirty="0" err="1"/>
              <a:t>classe</a:t>
            </a:r>
            <a:r>
              <a:rPr lang="en-US" dirty="0"/>
              <a:t>: Actinopterygii). b, </a:t>
            </a:r>
            <a:r>
              <a:rPr lang="en-US" dirty="0" err="1"/>
              <a:t>Tritone</a:t>
            </a:r>
            <a:r>
              <a:rPr lang="en-US" dirty="0"/>
              <a:t> </a:t>
            </a:r>
            <a:r>
              <a:rPr lang="en-US" dirty="0" err="1"/>
              <a:t>crestato</a:t>
            </a:r>
            <a:r>
              <a:rPr lang="en-US" dirty="0"/>
              <a:t>, </a:t>
            </a:r>
            <a:r>
              <a:rPr lang="en-US" dirty="0" err="1"/>
              <a:t>Triturus</a:t>
            </a:r>
            <a:r>
              <a:rPr lang="en-US" dirty="0"/>
              <a:t> </a:t>
            </a:r>
            <a:r>
              <a:rPr lang="en-US" dirty="0" err="1"/>
              <a:t>cristatus</a:t>
            </a:r>
            <a:r>
              <a:rPr lang="en-US" dirty="0"/>
              <a:t> (</a:t>
            </a:r>
            <a:r>
              <a:rPr lang="en-US" dirty="0" err="1"/>
              <a:t>ordine</a:t>
            </a:r>
            <a:r>
              <a:rPr lang="en-US" dirty="0"/>
              <a:t>: </a:t>
            </a:r>
            <a:r>
              <a:rPr lang="en-US" dirty="0" err="1"/>
              <a:t>Urodela</a:t>
            </a:r>
            <a:r>
              <a:rPr lang="en-US" dirty="0"/>
              <a:t>). </a:t>
            </a:r>
            <a:endParaRPr lang="en-US" dirty="0" smtClean="0"/>
          </a:p>
          <a:p>
            <a:r>
              <a:rPr lang="en-US" dirty="0" smtClean="0"/>
              <a:t>c</a:t>
            </a:r>
            <a:r>
              <a:rPr lang="en-US" dirty="0"/>
              <a:t>, </a:t>
            </a:r>
            <a:r>
              <a:rPr lang="en-US" dirty="0" err="1"/>
              <a:t>Girino</a:t>
            </a:r>
            <a:r>
              <a:rPr lang="en-US" dirty="0"/>
              <a:t> di rana (</a:t>
            </a:r>
            <a:r>
              <a:rPr lang="en-US" dirty="0" err="1"/>
              <a:t>ordine</a:t>
            </a:r>
            <a:r>
              <a:rPr lang="en-US" dirty="0"/>
              <a:t>: </a:t>
            </a:r>
            <a:r>
              <a:rPr lang="en-US" dirty="0" err="1"/>
              <a:t>Anura</a:t>
            </a:r>
            <a:r>
              <a:rPr lang="en-US" dirty="0"/>
              <a:t>); le </a:t>
            </a:r>
            <a:r>
              <a:rPr lang="en-US" dirty="0" err="1"/>
              <a:t>frecce</a:t>
            </a:r>
            <a:r>
              <a:rPr lang="en-US" dirty="0"/>
              <a:t> </a:t>
            </a:r>
            <a:r>
              <a:rPr lang="en-US" dirty="0" err="1"/>
              <a:t>indicano</a:t>
            </a:r>
            <a:r>
              <a:rPr lang="en-US" dirty="0"/>
              <a:t> le </a:t>
            </a:r>
            <a:r>
              <a:rPr lang="en-US" dirty="0" err="1"/>
              <a:t>branchie</a:t>
            </a:r>
            <a:r>
              <a:rPr lang="en-US" dirty="0"/>
              <a:t> </a:t>
            </a:r>
            <a:r>
              <a:rPr lang="en-US" dirty="0" err="1" smtClean="0"/>
              <a:t>esterne</a:t>
            </a:r>
            <a:endParaRPr lang="en-US" dirty="0"/>
          </a:p>
        </p:txBody>
      </p:sp>
      <p:sp>
        <p:nvSpPr>
          <p:cNvPr id="4" name="Rectangle 3"/>
          <p:cNvSpPr/>
          <p:nvPr/>
        </p:nvSpPr>
        <p:spPr>
          <a:xfrm>
            <a:off x="416416" y="423443"/>
            <a:ext cx="10835426" cy="1200329"/>
          </a:xfrm>
          <a:prstGeom prst="rect">
            <a:avLst/>
          </a:prstGeom>
        </p:spPr>
        <p:txBody>
          <a:bodyPr wrap="square">
            <a:spAutoFit/>
          </a:bodyPr>
          <a:lstStyle/>
          <a:p>
            <a:pPr algn="just"/>
            <a:r>
              <a:rPr lang="it-IT" sz="2400" dirty="0" smtClean="0">
                <a:latin typeface="Arial" panose="020B0604020202020204" pitchFamily="34" charset="0"/>
              </a:rPr>
              <a:t>Nelle </a:t>
            </a:r>
            <a:r>
              <a:rPr lang="it-IT" sz="2400" dirty="0">
                <a:latin typeface="Arial" panose="020B0604020202020204" pitchFamily="34" charset="0"/>
              </a:rPr>
              <a:t>larve di alcune specie di pesci e nelle forme larvali degli anfibi sono presenti, solo transitoriamente, ai lati della testa, strutture piumose, le branchie </a:t>
            </a:r>
            <a:r>
              <a:rPr lang="it-IT" sz="2400" dirty="0" smtClean="0">
                <a:latin typeface="Arial" panose="020B0604020202020204" pitchFamily="34" charset="0"/>
              </a:rPr>
              <a:t>esterne</a:t>
            </a:r>
            <a:r>
              <a:rPr lang="it-IT" sz="2400" dirty="0">
                <a:latin typeface="Arial" panose="020B0604020202020204" pitchFamily="34" charset="0"/>
              </a:rPr>
              <a:t>, </a:t>
            </a:r>
            <a:r>
              <a:rPr lang="it-IT" sz="2400" dirty="0" smtClean="0">
                <a:latin typeface="Arial" panose="020B0604020202020204" pitchFamily="34" charset="0"/>
              </a:rPr>
              <a:t>le </a:t>
            </a:r>
            <a:r>
              <a:rPr lang="it-IT" sz="2400" dirty="0">
                <a:latin typeface="Arial" panose="020B0604020202020204" pitchFamily="34" charset="0"/>
              </a:rPr>
              <a:t>branchie </a:t>
            </a:r>
            <a:r>
              <a:rPr lang="it-IT" sz="2400" dirty="0" smtClean="0">
                <a:latin typeface="Arial" panose="020B0604020202020204" pitchFamily="34" charset="0"/>
              </a:rPr>
              <a:t>interne sono invece definitive nell’adulto.</a:t>
            </a:r>
            <a:endParaRPr lang="en-US" sz="2400" dirty="0"/>
          </a:p>
        </p:txBody>
      </p:sp>
    </p:spTree>
    <p:extLst>
      <p:ext uri="{BB962C8B-B14F-4D97-AF65-F5344CB8AC3E}">
        <p14:creationId xmlns:p14="http://schemas.microsoft.com/office/powerpoint/2010/main" val="157723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863" y="2506863"/>
            <a:ext cx="10230119" cy="2274020"/>
          </a:xfrm>
          <a:prstGeom prst="rect">
            <a:avLst/>
          </a:prstGeom>
        </p:spPr>
        <p:txBody>
          <a:bodyPr wrap="square">
            <a:spAutoFit/>
          </a:bodyPr>
          <a:lstStyle/>
          <a:p>
            <a:pPr algn="just">
              <a:lnSpc>
                <a:spcPct val="250000"/>
              </a:lnSpc>
            </a:pPr>
            <a:r>
              <a:rPr lang="it-IT" sz="2000" dirty="0">
                <a:latin typeface="Arial" panose="020B0604020202020204" pitchFamily="34" charset="0"/>
              </a:rPr>
              <a:t>l numero delle tasche faringee è elevato negli agnati, fino a quindici paia negli estinti ostracodermi e fino a tredici nei ciclostomi moderni. negli gnatostomi, invece, raramente sono presenti più di sei paia di tasche </a:t>
            </a:r>
            <a:r>
              <a:rPr lang="it-IT" sz="2000" dirty="0" smtClean="0">
                <a:latin typeface="Arial" panose="020B0604020202020204" pitchFamily="34" charset="0"/>
              </a:rPr>
              <a:t>faringee.</a:t>
            </a:r>
            <a:endParaRPr lang="en-US" sz="2000" dirty="0"/>
          </a:p>
        </p:txBody>
      </p:sp>
      <p:sp>
        <p:nvSpPr>
          <p:cNvPr id="3" name="Rectangle 2"/>
          <p:cNvSpPr/>
          <p:nvPr/>
        </p:nvSpPr>
        <p:spPr>
          <a:xfrm>
            <a:off x="935864" y="0"/>
            <a:ext cx="10230119" cy="2274020"/>
          </a:xfrm>
          <a:prstGeom prst="rect">
            <a:avLst/>
          </a:prstGeom>
        </p:spPr>
        <p:txBody>
          <a:bodyPr wrap="square">
            <a:spAutoFit/>
          </a:bodyPr>
          <a:lstStyle/>
          <a:p>
            <a:pPr algn="just">
              <a:lnSpc>
                <a:spcPct val="250000"/>
              </a:lnSpc>
            </a:pPr>
            <a:r>
              <a:rPr lang="it-IT" sz="2000" dirty="0">
                <a:latin typeface="Arial" panose="020B0604020202020204" pitchFamily="34" charset="0"/>
              </a:rPr>
              <a:t>Sia le strutture respiratorie sia quelle deputate alla nutrizione si formano nell’embrione, durante il differenziamento della faringe, con la formazione, ai lati della testa, di una serie di protuberanze metameriche, di origine endodermica, le tasche faringee.</a:t>
            </a:r>
            <a:endParaRPr lang="en-US" sz="2000" dirty="0"/>
          </a:p>
        </p:txBody>
      </p:sp>
      <p:sp>
        <p:nvSpPr>
          <p:cNvPr id="4" name="Rectangle 3"/>
          <p:cNvSpPr/>
          <p:nvPr/>
        </p:nvSpPr>
        <p:spPr>
          <a:xfrm>
            <a:off x="7413937" y="4771848"/>
            <a:ext cx="9740722" cy="1815882"/>
          </a:xfrm>
          <a:prstGeom prst="rect">
            <a:avLst/>
          </a:prstGeom>
        </p:spPr>
        <p:txBody>
          <a:bodyPr wrap="square">
            <a:spAutoFit/>
          </a:bodyPr>
          <a:lstStyle/>
          <a:p>
            <a:r>
              <a:rPr lang="it-IT" sz="2800" dirty="0">
                <a:latin typeface="Arial" panose="020B0604020202020204" pitchFamily="34" charset="0"/>
              </a:rPr>
              <a:t>Tipi di </a:t>
            </a:r>
            <a:r>
              <a:rPr lang="it-IT" sz="2800" dirty="0" smtClean="0">
                <a:latin typeface="Arial" panose="020B0604020202020204" pitchFamily="34" charset="0"/>
              </a:rPr>
              <a:t>branchie:</a:t>
            </a:r>
          </a:p>
          <a:p>
            <a:r>
              <a:rPr lang="it-IT" sz="2800" dirty="0" smtClean="0">
                <a:latin typeface="Arial" panose="020B0604020202020204" pitchFamily="34" charset="0"/>
              </a:rPr>
              <a:t>– </a:t>
            </a:r>
            <a:r>
              <a:rPr lang="it-IT" sz="2800" dirty="0">
                <a:latin typeface="Arial" panose="020B0604020202020204" pitchFamily="34" charset="0"/>
              </a:rPr>
              <a:t>Sacculari (ciclostomi</a:t>
            </a:r>
            <a:r>
              <a:rPr lang="it-IT" sz="2800" dirty="0" smtClean="0">
                <a:latin typeface="Arial" panose="020B0604020202020204" pitchFamily="34" charset="0"/>
              </a:rPr>
              <a:t>)</a:t>
            </a:r>
          </a:p>
          <a:p>
            <a:r>
              <a:rPr lang="it-IT" sz="2800" dirty="0" smtClean="0">
                <a:latin typeface="Arial" panose="020B0604020202020204" pitchFamily="34" charset="0"/>
              </a:rPr>
              <a:t>– </a:t>
            </a:r>
            <a:r>
              <a:rPr lang="it-IT" sz="2800" dirty="0">
                <a:latin typeface="Arial" panose="020B0604020202020204" pitchFamily="34" charset="0"/>
              </a:rPr>
              <a:t>Settate (condroitti</a:t>
            </a:r>
            <a:r>
              <a:rPr lang="it-IT" sz="2800" dirty="0" smtClean="0">
                <a:latin typeface="Arial" panose="020B0604020202020204" pitchFamily="34" charset="0"/>
              </a:rPr>
              <a:t>)</a:t>
            </a:r>
          </a:p>
          <a:p>
            <a:r>
              <a:rPr lang="it-IT" sz="2800" dirty="0" smtClean="0">
                <a:latin typeface="Arial" panose="020B0604020202020204" pitchFamily="34" charset="0"/>
              </a:rPr>
              <a:t>– </a:t>
            </a:r>
            <a:r>
              <a:rPr lang="it-IT" sz="2800" dirty="0">
                <a:latin typeface="Arial" panose="020B0604020202020204" pitchFamily="34" charset="0"/>
              </a:rPr>
              <a:t>Lamellari (osteitti)</a:t>
            </a:r>
            <a:endParaRPr lang="en-US" sz="2800" dirty="0"/>
          </a:p>
        </p:txBody>
      </p:sp>
    </p:spTree>
    <p:extLst>
      <p:ext uri="{BB962C8B-B14F-4D97-AF65-F5344CB8AC3E}">
        <p14:creationId xmlns:p14="http://schemas.microsoft.com/office/powerpoint/2010/main" val="181183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209" y="18248"/>
            <a:ext cx="4024435" cy="584775"/>
          </a:xfrm>
          <a:prstGeom prst="rect">
            <a:avLst/>
          </a:prstGeom>
        </p:spPr>
        <p:txBody>
          <a:bodyPr wrap="none">
            <a:spAutoFit/>
          </a:bodyPr>
          <a:lstStyle/>
          <a:p>
            <a:r>
              <a:rPr lang="en-US" sz="3200" dirty="0" err="1"/>
              <a:t>Branchie</a:t>
            </a:r>
            <a:r>
              <a:rPr lang="en-US" sz="3200" dirty="0"/>
              <a:t> </a:t>
            </a:r>
            <a:r>
              <a:rPr lang="en-US" sz="3200" dirty="0" err="1"/>
              <a:t>dei</a:t>
            </a:r>
            <a:r>
              <a:rPr lang="en-US" sz="3200" dirty="0"/>
              <a:t> </a:t>
            </a:r>
            <a:r>
              <a:rPr lang="en-US" sz="3200" dirty="0" err="1" smtClean="0"/>
              <a:t>ciclostomi</a:t>
            </a:r>
            <a:endParaRPr lang="en-US" sz="3200" dirty="0"/>
          </a:p>
        </p:txBody>
      </p:sp>
      <p:pic>
        <p:nvPicPr>
          <p:cNvPr id="4" name="Picture 3"/>
          <p:cNvPicPr>
            <a:picLocks noChangeAspect="1"/>
          </p:cNvPicPr>
          <p:nvPr/>
        </p:nvPicPr>
        <p:blipFill>
          <a:blip r:embed="rId2"/>
          <a:stretch>
            <a:fillRect/>
          </a:stretch>
        </p:blipFill>
        <p:spPr>
          <a:xfrm>
            <a:off x="2710776" y="603023"/>
            <a:ext cx="7162800" cy="6134100"/>
          </a:xfrm>
          <a:prstGeom prst="rect">
            <a:avLst/>
          </a:prstGeom>
        </p:spPr>
      </p:pic>
      <p:sp>
        <p:nvSpPr>
          <p:cNvPr id="2" name="Rectangle 1"/>
          <p:cNvSpPr/>
          <p:nvPr/>
        </p:nvSpPr>
        <p:spPr>
          <a:xfrm>
            <a:off x="-180304" y="2466175"/>
            <a:ext cx="3644722" cy="2308324"/>
          </a:xfrm>
          <a:prstGeom prst="rect">
            <a:avLst/>
          </a:prstGeom>
        </p:spPr>
        <p:txBody>
          <a:bodyPr wrap="square">
            <a:spAutoFit/>
          </a:bodyPr>
          <a:lstStyle/>
          <a:p>
            <a:pPr algn="ctr"/>
            <a:r>
              <a:rPr lang="it-IT" sz="1600" dirty="0" smtClean="0">
                <a:latin typeface="Arial" panose="020B0604020202020204" pitchFamily="34" charset="0"/>
                <a:cs typeface="Arial" panose="020B0604020202020204" pitchFamily="34" charset="0"/>
              </a:rPr>
              <a:t>Da cinque </a:t>
            </a:r>
            <a:r>
              <a:rPr lang="it-IT" sz="1600" dirty="0">
                <a:latin typeface="Arial" panose="020B0604020202020204" pitchFamily="34" charset="0"/>
                <a:cs typeface="Arial" panose="020B0604020202020204" pitchFamily="34" charset="0"/>
              </a:rPr>
              <a:t>a tredici, </a:t>
            </a:r>
            <a:endParaRPr lang="it-IT" sz="1600" dirty="0" smtClean="0">
              <a:latin typeface="Arial" panose="020B0604020202020204" pitchFamily="34" charset="0"/>
              <a:cs typeface="Arial" panose="020B0604020202020204" pitchFamily="34" charset="0"/>
            </a:endParaRPr>
          </a:p>
          <a:p>
            <a:pPr algn="ctr"/>
            <a:r>
              <a:rPr lang="it-IT" sz="1600" dirty="0" smtClean="0">
                <a:latin typeface="Arial" panose="020B0604020202020204" pitchFamily="34" charset="0"/>
                <a:cs typeface="Arial" panose="020B0604020202020204" pitchFamily="34" charset="0"/>
              </a:rPr>
              <a:t>definite </a:t>
            </a:r>
            <a:r>
              <a:rPr lang="it-IT" sz="1600" dirty="0">
                <a:latin typeface="Arial" panose="020B0604020202020204" pitchFamily="34" charset="0"/>
                <a:cs typeface="Arial" panose="020B0604020202020204" pitchFamily="34" charset="0"/>
              </a:rPr>
              <a:t>branchie </a:t>
            </a:r>
            <a:r>
              <a:rPr lang="it-IT" sz="1600" dirty="0" smtClean="0">
                <a:latin typeface="Arial" panose="020B0604020202020204" pitchFamily="34" charset="0"/>
                <a:cs typeface="Arial" panose="020B0604020202020204" pitchFamily="34" charset="0"/>
              </a:rPr>
              <a:t>saccular</a:t>
            </a:r>
          </a:p>
          <a:p>
            <a:pPr algn="ctr"/>
            <a:endParaRPr lang="it-IT" sz="1600" dirty="0" smtClean="0">
              <a:latin typeface="Arial" panose="020B0604020202020204" pitchFamily="34" charset="0"/>
              <a:cs typeface="Arial" panose="020B0604020202020204" pitchFamily="34" charset="0"/>
            </a:endParaRPr>
          </a:p>
          <a:p>
            <a:pPr algn="ctr"/>
            <a:endParaRPr lang="it-IT" sz="1600" dirty="0">
              <a:latin typeface="Arial" panose="020B0604020202020204" pitchFamily="34" charset="0"/>
              <a:cs typeface="Arial" panose="020B0604020202020204" pitchFamily="34" charset="0"/>
            </a:endParaRPr>
          </a:p>
          <a:p>
            <a:pPr algn="ctr"/>
            <a:r>
              <a:rPr lang="it-IT" sz="1600" dirty="0">
                <a:latin typeface="Arial" panose="020B0604020202020204" pitchFamily="34" charset="0"/>
                <a:cs typeface="Arial" panose="020B0604020202020204" pitchFamily="34" charset="0"/>
              </a:rPr>
              <a:t>la camera del velo, una struttura muscolare che, contraendosi ritmicamente, pompa l’acqua nella </a:t>
            </a:r>
            <a:r>
              <a:rPr lang="it-IT" sz="1600" dirty="0" smtClean="0">
                <a:latin typeface="Arial" panose="020B0604020202020204" pitchFamily="34" charset="0"/>
                <a:cs typeface="Arial" panose="020B0604020202020204" pitchFamily="34" charset="0"/>
              </a:rPr>
              <a:t>faringe </a:t>
            </a:r>
            <a:r>
              <a:rPr lang="it-IT" sz="1600" dirty="0">
                <a:latin typeface="Arial" panose="020B0604020202020204" pitchFamily="34" charset="0"/>
                <a:cs typeface="Arial" panose="020B0604020202020204" pitchFamily="34" charset="0"/>
              </a:rPr>
              <a:t/>
            </a:r>
            <a:br>
              <a:rPr lang="it-IT"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9371527" y="1589012"/>
            <a:ext cx="2554310" cy="1754326"/>
          </a:xfrm>
          <a:prstGeom prst="rect">
            <a:avLst/>
          </a:prstGeom>
        </p:spPr>
        <p:txBody>
          <a:bodyPr wrap="square">
            <a:spAutoFit/>
          </a:bodyPr>
          <a:lstStyle/>
          <a:p>
            <a:pPr algn="ctr"/>
            <a:r>
              <a:rPr lang="it-IT" dirty="0" smtClean="0">
                <a:latin typeface="Arial" panose="020B0604020202020204" pitchFamily="34" charset="0"/>
              </a:rPr>
              <a:t>le </a:t>
            </a:r>
            <a:r>
              <a:rPr lang="it-IT" dirty="0">
                <a:latin typeface="Arial" panose="020B0604020202020204" pitchFamily="34" charset="0"/>
              </a:rPr>
              <a:t>stesse fessure branchiali che, contraendosi ritmicamente, </a:t>
            </a:r>
            <a:r>
              <a:rPr lang="it-IT" dirty="0" smtClean="0">
                <a:latin typeface="Arial" panose="020B0604020202020204" pitchFamily="34" charset="0"/>
              </a:rPr>
              <a:t>permettono </a:t>
            </a:r>
            <a:r>
              <a:rPr lang="it-IT" dirty="0">
                <a:latin typeface="Arial" panose="020B0604020202020204" pitchFamily="34" charset="0"/>
              </a:rPr>
              <a:t>il flusso e il deflusso dell’acqua</a:t>
            </a:r>
            <a:endParaRPr lang="en-US" dirty="0"/>
          </a:p>
        </p:txBody>
      </p:sp>
    </p:spTree>
    <p:extLst>
      <p:ext uri="{BB962C8B-B14F-4D97-AF65-F5344CB8AC3E}">
        <p14:creationId xmlns:p14="http://schemas.microsoft.com/office/powerpoint/2010/main" val="2658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2597"/>
          <a:stretch/>
        </p:blipFill>
        <p:spPr>
          <a:xfrm>
            <a:off x="1297949" y="770009"/>
            <a:ext cx="10334491" cy="4817415"/>
          </a:xfrm>
          <a:prstGeom prst="rect">
            <a:avLst/>
          </a:prstGeom>
        </p:spPr>
      </p:pic>
      <p:sp>
        <p:nvSpPr>
          <p:cNvPr id="5" name="Rectangle 4"/>
          <p:cNvSpPr/>
          <p:nvPr/>
        </p:nvSpPr>
        <p:spPr>
          <a:xfrm>
            <a:off x="515156" y="5587424"/>
            <a:ext cx="11117284" cy="923330"/>
          </a:xfrm>
          <a:prstGeom prst="rect">
            <a:avLst/>
          </a:prstGeom>
        </p:spPr>
        <p:txBody>
          <a:bodyPr wrap="square">
            <a:spAutoFit/>
          </a:bodyPr>
          <a:lstStyle/>
          <a:p>
            <a:pPr algn="just"/>
            <a:r>
              <a:rPr lang="it-IT" dirty="0" smtClean="0"/>
              <a:t>L’acqua </a:t>
            </a:r>
            <a:r>
              <a:rPr lang="it-IT" dirty="0"/>
              <a:t>introdotta dalla cavità orale è sospinta nelle branchie attraversando le lamelle branchiali, sede degli scambi respiratori. pesci cartilaginei possiedono da quattro a sette aperture branchiali, prive di opercolo, mentre i pesci ossei sono dotati di una sola apertura per lato, coperta da un opercolo</a:t>
            </a:r>
            <a:endParaRPr lang="en-US" dirty="0"/>
          </a:p>
        </p:txBody>
      </p:sp>
      <p:sp>
        <p:nvSpPr>
          <p:cNvPr id="6" name="Rectangle 5"/>
          <p:cNvSpPr/>
          <p:nvPr/>
        </p:nvSpPr>
        <p:spPr>
          <a:xfrm>
            <a:off x="515156" y="246789"/>
            <a:ext cx="11900078" cy="523220"/>
          </a:xfrm>
          <a:prstGeom prst="rect">
            <a:avLst/>
          </a:prstGeom>
        </p:spPr>
        <p:txBody>
          <a:bodyPr wrap="square">
            <a:spAutoFit/>
          </a:bodyPr>
          <a:lstStyle/>
          <a:p>
            <a:r>
              <a:rPr lang="it-IT" sz="2800" dirty="0"/>
              <a:t>Morfologia e disposizione funzionale delle branchie in pesci ossei e cartilaginei</a:t>
            </a:r>
            <a:endParaRPr lang="en-US" sz="2800" dirty="0"/>
          </a:p>
        </p:txBody>
      </p:sp>
      <p:sp>
        <p:nvSpPr>
          <p:cNvPr id="3" name="Rectangle 2"/>
          <p:cNvSpPr/>
          <p:nvPr/>
        </p:nvSpPr>
        <p:spPr>
          <a:xfrm>
            <a:off x="7310907" y="5587424"/>
            <a:ext cx="5310389" cy="646331"/>
          </a:xfrm>
          <a:prstGeom prst="rect">
            <a:avLst/>
          </a:prstGeom>
        </p:spPr>
        <p:txBody>
          <a:bodyPr wrap="square">
            <a:spAutoFit/>
          </a:bodyPr>
          <a:lstStyle/>
          <a:p>
            <a:r>
              <a:rPr lang="it-IT" dirty="0"/>
              <a:t/>
            </a:r>
            <a:br>
              <a:rPr lang="it-IT" dirty="0"/>
            </a:br>
            <a:endParaRPr lang="en-US" dirty="0"/>
          </a:p>
        </p:txBody>
      </p:sp>
    </p:spTree>
    <p:extLst>
      <p:ext uri="{BB962C8B-B14F-4D97-AF65-F5344CB8AC3E}">
        <p14:creationId xmlns:p14="http://schemas.microsoft.com/office/powerpoint/2010/main" val="57267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257" y="0"/>
            <a:ext cx="8395632" cy="584775"/>
          </a:xfrm>
          <a:prstGeom prst="rect">
            <a:avLst/>
          </a:prstGeom>
        </p:spPr>
        <p:txBody>
          <a:bodyPr wrap="none">
            <a:spAutoFit/>
          </a:bodyPr>
          <a:lstStyle/>
          <a:p>
            <a:r>
              <a:rPr lang="it-IT" sz="3200" dirty="0"/>
              <a:t>Ventilazione branchiale a pompa di un condroitto</a:t>
            </a:r>
            <a:endParaRPr lang="en-US" sz="3200" dirty="0"/>
          </a:p>
        </p:txBody>
      </p:sp>
      <p:sp>
        <p:nvSpPr>
          <p:cNvPr id="3" name="Rectangle 2"/>
          <p:cNvSpPr/>
          <p:nvPr/>
        </p:nvSpPr>
        <p:spPr>
          <a:xfrm>
            <a:off x="603966" y="4673227"/>
            <a:ext cx="10871110" cy="1891287"/>
          </a:xfrm>
          <a:prstGeom prst="rect">
            <a:avLst/>
          </a:prstGeom>
        </p:spPr>
        <p:txBody>
          <a:bodyPr wrap="square">
            <a:spAutoFit/>
          </a:bodyPr>
          <a:lstStyle/>
          <a:p>
            <a:pPr>
              <a:lnSpc>
                <a:spcPct val="150000"/>
              </a:lnSpc>
            </a:pPr>
            <a:r>
              <a:rPr lang="it-IT" sz="2000" dirty="0"/>
              <a:t>	a, Negli squali, l’acqua è aspirata attraverso la bocca, in seguito all’espansione della faringe, e quindi espulsa attraverso le branchie. b, Quando lo squalo apre la bocca per inghiottire l’acqua, le lamelle branchiali si chiudono, aderendo al corpo. c, Non appena la bocca viene chiusa, la faringe, compressa dai muscoli adduttori della mandibola, spinge l’acqua attraverso le branchie, che si aprono.</a:t>
            </a:r>
            <a:endParaRPr lang="en-US" sz="2000" dirty="0"/>
          </a:p>
        </p:txBody>
      </p:sp>
      <p:pic>
        <p:nvPicPr>
          <p:cNvPr id="4" name="Picture 3"/>
          <p:cNvPicPr>
            <a:picLocks noChangeAspect="1"/>
          </p:cNvPicPr>
          <p:nvPr/>
        </p:nvPicPr>
        <p:blipFill rotWithShape="1">
          <a:blip r:embed="rId2"/>
          <a:srcRect b="13212"/>
          <a:stretch/>
        </p:blipFill>
        <p:spPr>
          <a:xfrm>
            <a:off x="468659" y="697076"/>
            <a:ext cx="8694738" cy="3976151"/>
          </a:xfrm>
          <a:prstGeom prst="rect">
            <a:avLst/>
          </a:prstGeom>
        </p:spPr>
      </p:pic>
      <p:sp>
        <p:nvSpPr>
          <p:cNvPr id="6" name="Rectangle 5"/>
          <p:cNvSpPr/>
          <p:nvPr/>
        </p:nvSpPr>
        <p:spPr>
          <a:xfrm>
            <a:off x="9163397" y="1666569"/>
            <a:ext cx="2824766" cy="2031325"/>
          </a:xfrm>
          <a:prstGeom prst="rect">
            <a:avLst/>
          </a:prstGeom>
        </p:spPr>
        <p:txBody>
          <a:bodyPr wrap="square">
            <a:spAutoFit/>
          </a:bodyPr>
          <a:lstStyle/>
          <a:p>
            <a:pPr algn="ctr"/>
            <a:r>
              <a:rPr lang="it-IT" dirty="0" smtClean="0">
                <a:latin typeface="Arial" panose="020B0604020202020204" pitchFamily="34" charset="0"/>
              </a:rPr>
              <a:t>Spiracolo </a:t>
            </a:r>
          </a:p>
          <a:p>
            <a:pPr algn="ctr"/>
            <a:endParaRPr lang="it-IT" dirty="0">
              <a:latin typeface="Arial" panose="020B0604020202020204" pitchFamily="34" charset="0"/>
            </a:endParaRPr>
          </a:p>
          <a:p>
            <a:pPr algn="ctr"/>
            <a:r>
              <a:rPr lang="it-IT" dirty="0" smtClean="0">
                <a:latin typeface="Arial" panose="020B0604020202020204" pitchFamily="34" charset="0"/>
              </a:rPr>
              <a:t>Prima </a:t>
            </a:r>
            <a:r>
              <a:rPr lang="it-IT" dirty="0">
                <a:latin typeface="Arial" panose="020B0604020202020204" pitchFamily="34" charset="0"/>
              </a:rPr>
              <a:t>fessura branchiale </a:t>
            </a:r>
            <a:r>
              <a:rPr lang="it-IT" dirty="0" smtClean="0">
                <a:latin typeface="Arial" panose="020B0604020202020204" pitchFamily="34" charset="0"/>
              </a:rPr>
              <a:t>modificata </a:t>
            </a:r>
            <a:r>
              <a:rPr lang="it-IT" dirty="0">
                <a:latin typeface="Arial" panose="020B0604020202020204" pitchFamily="34" charset="0"/>
              </a:rPr>
              <a:t>per il trasporto dell’acqua all’interno della bocca durante la ventilazione.</a:t>
            </a:r>
            <a:endParaRPr lang="en-US" dirty="0"/>
          </a:p>
        </p:txBody>
      </p:sp>
    </p:spTree>
    <p:extLst>
      <p:ext uri="{BB962C8B-B14F-4D97-AF65-F5344CB8AC3E}">
        <p14:creationId xmlns:p14="http://schemas.microsoft.com/office/powerpoint/2010/main" val="317864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751</Words>
  <Application>Microsoft Office PowerPoint</Application>
  <PresentationFormat>Widescreen</PresentationFormat>
  <Paragraphs>82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Anatomia Comparata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Anatomia Comparata</dc:title>
  <dc:creator>Gabriele Baj</dc:creator>
  <cp:lastModifiedBy>Gabriele Baj</cp:lastModifiedBy>
  <cp:revision>69</cp:revision>
  <dcterms:created xsi:type="dcterms:W3CDTF">2022-05-19T04:41:45Z</dcterms:created>
  <dcterms:modified xsi:type="dcterms:W3CDTF">2022-05-26T05:17:01Z</dcterms:modified>
</cp:coreProperties>
</file>