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318" r:id="rId3"/>
    <p:sldId id="320" r:id="rId4"/>
    <p:sldId id="321" r:id="rId5"/>
    <p:sldId id="359" r:id="rId6"/>
    <p:sldId id="322" r:id="rId7"/>
    <p:sldId id="360" r:id="rId8"/>
    <p:sldId id="323" r:id="rId9"/>
    <p:sldId id="325" r:id="rId10"/>
    <p:sldId id="326" r:id="rId11"/>
    <p:sldId id="374" r:id="rId12"/>
    <p:sldId id="369" r:id="rId13"/>
    <p:sldId id="361" r:id="rId14"/>
    <p:sldId id="327" r:id="rId15"/>
    <p:sldId id="328" r:id="rId16"/>
    <p:sldId id="329" r:id="rId17"/>
    <p:sldId id="330" r:id="rId18"/>
    <p:sldId id="371" r:id="rId19"/>
    <p:sldId id="370" r:id="rId20"/>
    <p:sldId id="372" r:id="rId21"/>
    <p:sldId id="373" r:id="rId22"/>
    <p:sldId id="375" r:id="rId23"/>
    <p:sldId id="332" r:id="rId24"/>
    <p:sldId id="333" r:id="rId25"/>
    <p:sldId id="362" r:id="rId26"/>
    <p:sldId id="334" r:id="rId27"/>
    <p:sldId id="335" r:id="rId28"/>
    <p:sldId id="336" r:id="rId29"/>
    <p:sldId id="363" r:id="rId30"/>
    <p:sldId id="337" r:id="rId31"/>
    <p:sldId id="338" r:id="rId32"/>
    <p:sldId id="339" r:id="rId33"/>
    <p:sldId id="340" r:id="rId34"/>
    <p:sldId id="341" r:id="rId35"/>
    <p:sldId id="342" r:id="rId36"/>
    <p:sldId id="343" r:id="rId37"/>
    <p:sldId id="344" r:id="rId38"/>
    <p:sldId id="345" r:id="rId39"/>
    <p:sldId id="364" r:id="rId40"/>
    <p:sldId id="346" r:id="rId41"/>
    <p:sldId id="347" r:id="rId42"/>
    <p:sldId id="365" r:id="rId43"/>
    <p:sldId id="348" r:id="rId44"/>
    <p:sldId id="349" r:id="rId45"/>
    <p:sldId id="350" r:id="rId46"/>
    <p:sldId id="351" r:id="rId47"/>
    <p:sldId id="367" r:id="rId48"/>
    <p:sldId id="354" r:id="rId49"/>
    <p:sldId id="352" r:id="rId50"/>
    <p:sldId id="353" r:id="rId51"/>
    <p:sldId id="368" r:id="rId52"/>
    <p:sldId id="355" r:id="rId53"/>
    <p:sldId id="35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1E21C7-3B0D-4D78-92E7-835D0CF9A3CD}" v="3" dt="2024-04-17T08:41:58.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autoAdjust="0"/>
    <p:restoredTop sz="94660"/>
  </p:normalViewPr>
  <p:slideViewPr>
    <p:cSldViewPr snapToGrid="0">
      <p:cViewPr varScale="1">
        <p:scale>
          <a:sx n="111" d="100"/>
          <a:sy n="111"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e Baj" userId="37e9716d1ac12819" providerId="LiveId" clId="{101E21C7-3B0D-4D78-92E7-835D0CF9A3CD}"/>
    <pc:docChg chg="custSel addSld modSld sldOrd">
      <pc:chgData name="Gabriele Baj" userId="37e9716d1ac12819" providerId="LiveId" clId="{101E21C7-3B0D-4D78-92E7-835D0CF9A3CD}" dt="2024-04-17T08:46:35.044" v="248" actId="1076"/>
      <pc:docMkLst>
        <pc:docMk/>
      </pc:docMkLst>
      <pc:sldChg chg="addSp modSp new mod">
        <pc:chgData name="Gabriele Baj" userId="37e9716d1ac12819" providerId="LiveId" clId="{101E21C7-3B0D-4D78-92E7-835D0CF9A3CD}" dt="2024-04-17T08:41:27.021" v="27" actId="1076"/>
        <pc:sldMkLst>
          <pc:docMk/>
          <pc:sldMk cId="4201070792" sldId="369"/>
        </pc:sldMkLst>
        <pc:spChg chg="add mod">
          <ac:chgData name="Gabriele Baj" userId="37e9716d1ac12819" providerId="LiveId" clId="{101E21C7-3B0D-4D78-92E7-835D0CF9A3CD}" dt="2024-04-17T08:41:27.021" v="27" actId="1076"/>
          <ac:spMkLst>
            <pc:docMk/>
            <pc:sldMk cId="4201070792" sldId="369"/>
            <ac:spMk id="3" creationId="{E5CFCDA0-50EA-3526-955B-05D23D39A091}"/>
          </ac:spMkLst>
        </pc:spChg>
        <pc:picChg chg="add mod">
          <ac:chgData name="Gabriele Baj" userId="37e9716d1ac12819" providerId="LiveId" clId="{101E21C7-3B0D-4D78-92E7-835D0CF9A3CD}" dt="2024-04-17T08:41:19.873" v="25" actId="1076"/>
          <ac:picMkLst>
            <pc:docMk/>
            <pc:sldMk cId="4201070792" sldId="369"/>
            <ac:picMk id="2" creationId="{9944DBDD-98FC-06BB-D34A-55BD3D417626}"/>
          </ac:picMkLst>
        </pc:picChg>
      </pc:sldChg>
      <pc:sldChg chg="addSp modSp new mod">
        <pc:chgData name="Gabriele Baj" userId="37e9716d1ac12819" providerId="LiveId" clId="{101E21C7-3B0D-4D78-92E7-835D0CF9A3CD}" dt="2024-04-17T08:42:09.260" v="44" actId="1076"/>
        <pc:sldMkLst>
          <pc:docMk/>
          <pc:sldMk cId="2883315011" sldId="370"/>
        </pc:sldMkLst>
        <pc:spChg chg="add mod">
          <ac:chgData name="Gabriele Baj" userId="37e9716d1ac12819" providerId="LiveId" clId="{101E21C7-3B0D-4D78-92E7-835D0CF9A3CD}" dt="2024-04-17T08:42:09.260" v="44" actId="1076"/>
          <ac:spMkLst>
            <pc:docMk/>
            <pc:sldMk cId="2883315011" sldId="370"/>
            <ac:spMk id="6" creationId="{F7C5A40F-E736-D957-4B3D-BF485E393307}"/>
          </ac:spMkLst>
        </pc:spChg>
        <pc:picChg chg="add mod">
          <ac:chgData name="Gabriele Baj" userId="37e9716d1ac12819" providerId="LiveId" clId="{101E21C7-3B0D-4D78-92E7-835D0CF9A3CD}" dt="2024-04-17T08:15:36.915" v="12" actId="1076"/>
          <ac:picMkLst>
            <pc:docMk/>
            <pc:sldMk cId="2883315011" sldId="370"/>
            <ac:picMk id="3" creationId="{D3B046E0-1D70-9C8A-4E95-04E75C9A5A56}"/>
          </ac:picMkLst>
        </pc:picChg>
        <pc:picChg chg="add mod">
          <ac:chgData name="Gabriele Baj" userId="37e9716d1ac12819" providerId="LiveId" clId="{101E21C7-3B0D-4D78-92E7-835D0CF9A3CD}" dt="2024-04-17T08:15:38.053" v="13" actId="1076"/>
          <ac:picMkLst>
            <pc:docMk/>
            <pc:sldMk cId="2883315011" sldId="370"/>
            <ac:picMk id="5" creationId="{308720B7-E508-363E-A8AC-3441F7B17DAC}"/>
          </ac:picMkLst>
        </pc:picChg>
      </pc:sldChg>
      <pc:sldChg chg="addSp new mod ord">
        <pc:chgData name="Gabriele Baj" userId="37e9716d1ac12819" providerId="LiveId" clId="{101E21C7-3B0D-4D78-92E7-835D0CF9A3CD}" dt="2024-04-17T08:42:23.777" v="46"/>
        <pc:sldMkLst>
          <pc:docMk/>
          <pc:sldMk cId="2237620958" sldId="371"/>
        </pc:sldMkLst>
        <pc:picChg chg="add">
          <ac:chgData name="Gabriele Baj" userId="37e9716d1ac12819" providerId="LiveId" clId="{101E21C7-3B0D-4D78-92E7-835D0CF9A3CD}" dt="2024-04-17T08:16:07.530" v="15" actId="22"/>
          <ac:picMkLst>
            <pc:docMk/>
            <pc:sldMk cId="2237620958" sldId="371"/>
            <ac:picMk id="3" creationId="{20900F38-BE36-D669-BCC0-CEB034BA7B0F}"/>
          </ac:picMkLst>
        </pc:picChg>
      </pc:sldChg>
      <pc:sldChg chg="addSp new mod">
        <pc:chgData name="Gabriele Baj" userId="37e9716d1ac12819" providerId="LiveId" clId="{101E21C7-3B0D-4D78-92E7-835D0CF9A3CD}" dt="2024-04-17T08:17:12.079" v="17" actId="22"/>
        <pc:sldMkLst>
          <pc:docMk/>
          <pc:sldMk cId="844190403" sldId="372"/>
        </pc:sldMkLst>
        <pc:picChg chg="add">
          <ac:chgData name="Gabriele Baj" userId="37e9716d1ac12819" providerId="LiveId" clId="{101E21C7-3B0D-4D78-92E7-835D0CF9A3CD}" dt="2024-04-17T08:17:12.079" v="17" actId="22"/>
          <ac:picMkLst>
            <pc:docMk/>
            <pc:sldMk cId="844190403" sldId="372"/>
            <ac:picMk id="3" creationId="{46FA45A7-B956-81DC-1B7F-19A7542041BE}"/>
          </ac:picMkLst>
        </pc:picChg>
      </pc:sldChg>
      <pc:sldChg chg="addSp modSp new mod">
        <pc:chgData name="Gabriele Baj" userId="37e9716d1ac12819" providerId="LiveId" clId="{101E21C7-3B0D-4D78-92E7-835D0CF9A3CD}" dt="2024-04-17T08:44:59.876" v="220" actId="1076"/>
        <pc:sldMkLst>
          <pc:docMk/>
          <pc:sldMk cId="3076816137" sldId="373"/>
        </pc:sldMkLst>
        <pc:spChg chg="add mod">
          <ac:chgData name="Gabriele Baj" userId="37e9716d1ac12819" providerId="LiveId" clId="{101E21C7-3B0D-4D78-92E7-835D0CF9A3CD}" dt="2024-04-17T08:44:59.876" v="220" actId="1076"/>
          <ac:spMkLst>
            <pc:docMk/>
            <pc:sldMk cId="3076816137" sldId="373"/>
            <ac:spMk id="3" creationId="{41931CC3-0352-6235-9304-076FD72A312F}"/>
          </ac:spMkLst>
        </pc:spChg>
      </pc:sldChg>
      <pc:sldChg chg="addSp modSp new mod ord">
        <pc:chgData name="Gabriele Baj" userId="37e9716d1ac12819" providerId="LiveId" clId="{101E21C7-3B0D-4D78-92E7-835D0CF9A3CD}" dt="2024-04-17T08:46:35.044" v="248" actId="1076"/>
        <pc:sldMkLst>
          <pc:docMk/>
          <pc:sldMk cId="1819540736" sldId="374"/>
        </pc:sldMkLst>
        <pc:spChg chg="add mod">
          <ac:chgData name="Gabriele Baj" userId="37e9716d1ac12819" providerId="LiveId" clId="{101E21C7-3B0D-4D78-92E7-835D0CF9A3CD}" dt="2024-04-17T08:46:35.044" v="248" actId="1076"/>
          <ac:spMkLst>
            <pc:docMk/>
            <pc:sldMk cId="1819540736" sldId="374"/>
            <ac:spMk id="3" creationId="{D079C158-E44F-BDF9-909C-9DEAD2648465}"/>
          </ac:spMkLst>
        </pc:spChg>
      </pc:sldChg>
      <pc:sldChg chg="addSp modSp new mod">
        <pc:chgData name="Gabriele Baj" userId="37e9716d1ac12819" providerId="LiveId" clId="{101E21C7-3B0D-4D78-92E7-835D0CF9A3CD}" dt="2024-04-17T08:44:49.184" v="215" actId="1076"/>
        <pc:sldMkLst>
          <pc:docMk/>
          <pc:sldMk cId="4020077538" sldId="375"/>
        </pc:sldMkLst>
        <pc:spChg chg="add mod">
          <ac:chgData name="Gabriele Baj" userId="37e9716d1ac12819" providerId="LiveId" clId="{101E21C7-3B0D-4D78-92E7-835D0CF9A3CD}" dt="2024-04-17T08:44:49.184" v="215" actId="1076"/>
          <ac:spMkLst>
            <pc:docMk/>
            <pc:sldMk cId="4020077538" sldId="375"/>
            <ac:spMk id="3" creationId="{1E0E60AF-2852-E27E-F1F7-9B527EFFC78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81461D-B567-4A62-9AA5-023429173A60}"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D229EF-E2A8-4FBE-A32D-035370278B3A}" type="slidenum">
              <a:rPr lang="en-US" smtClean="0"/>
              <a:t>‹#›</a:t>
            </a:fld>
            <a:endParaRPr lang="en-US"/>
          </a:p>
        </p:txBody>
      </p:sp>
    </p:spTree>
    <p:extLst>
      <p:ext uri="{BB962C8B-B14F-4D97-AF65-F5344CB8AC3E}">
        <p14:creationId xmlns:p14="http://schemas.microsoft.com/office/powerpoint/2010/main" val="269913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1461D-B567-4A62-9AA5-023429173A60}"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D229EF-E2A8-4FBE-A32D-035370278B3A}" type="slidenum">
              <a:rPr lang="en-US" smtClean="0"/>
              <a:t>‹#›</a:t>
            </a:fld>
            <a:endParaRPr lang="en-US"/>
          </a:p>
        </p:txBody>
      </p:sp>
    </p:spTree>
    <p:extLst>
      <p:ext uri="{BB962C8B-B14F-4D97-AF65-F5344CB8AC3E}">
        <p14:creationId xmlns:p14="http://schemas.microsoft.com/office/powerpoint/2010/main" val="24038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1461D-B567-4A62-9AA5-023429173A60}"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D229EF-E2A8-4FBE-A32D-035370278B3A}" type="slidenum">
              <a:rPr lang="en-US" smtClean="0"/>
              <a:t>‹#›</a:t>
            </a:fld>
            <a:endParaRPr lang="en-US"/>
          </a:p>
        </p:txBody>
      </p:sp>
    </p:spTree>
    <p:extLst>
      <p:ext uri="{BB962C8B-B14F-4D97-AF65-F5344CB8AC3E}">
        <p14:creationId xmlns:p14="http://schemas.microsoft.com/office/powerpoint/2010/main" val="258663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1461D-B567-4A62-9AA5-023429173A60}"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D229EF-E2A8-4FBE-A32D-035370278B3A}" type="slidenum">
              <a:rPr lang="en-US" smtClean="0"/>
              <a:t>‹#›</a:t>
            </a:fld>
            <a:endParaRPr lang="en-US"/>
          </a:p>
        </p:txBody>
      </p:sp>
    </p:spTree>
    <p:extLst>
      <p:ext uri="{BB962C8B-B14F-4D97-AF65-F5344CB8AC3E}">
        <p14:creationId xmlns:p14="http://schemas.microsoft.com/office/powerpoint/2010/main" val="252513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81461D-B567-4A62-9AA5-023429173A60}"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D229EF-E2A8-4FBE-A32D-035370278B3A}" type="slidenum">
              <a:rPr lang="en-US" smtClean="0"/>
              <a:t>‹#›</a:t>
            </a:fld>
            <a:endParaRPr lang="en-US"/>
          </a:p>
        </p:txBody>
      </p:sp>
    </p:spTree>
    <p:extLst>
      <p:ext uri="{BB962C8B-B14F-4D97-AF65-F5344CB8AC3E}">
        <p14:creationId xmlns:p14="http://schemas.microsoft.com/office/powerpoint/2010/main" val="194626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81461D-B567-4A62-9AA5-023429173A60}"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D229EF-E2A8-4FBE-A32D-035370278B3A}" type="slidenum">
              <a:rPr lang="en-US" smtClean="0"/>
              <a:t>‹#›</a:t>
            </a:fld>
            <a:endParaRPr lang="en-US"/>
          </a:p>
        </p:txBody>
      </p:sp>
    </p:spTree>
    <p:extLst>
      <p:ext uri="{BB962C8B-B14F-4D97-AF65-F5344CB8AC3E}">
        <p14:creationId xmlns:p14="http://schemas.microsoft.com/office/powerpoint/2010/main" val="3007818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81461D-B567-4A62-9AA5-023429173A60}" type="datetimeFigureOut">
              <a:rPr lang="en-US" smtClean="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D229EF-E2A8-4FBE-A32D-035370278B3A}" type="slidenum">
              <a:rPr lang="en-US" smtClean="0"/>
              <a:t>‹#›</a:t>
            </a:fld>
            <a:endParaRPr lang="en-US"/>
          </a:p>
        </p:txBody>
      </p:sp>
    </p:spTree>
    <p:extLst>
      <p:ext uri="{BB962C8B-B14F-4D97-AF65-F5344CB8AC3E}">
        <p14:creationId xmlns:p14="http://schemas.microsoft.com/office/powerpoint/2010/main" val="365670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81461D-B567-4A62-9AA5-023429173A60}" type="datetimeFigureOut">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D229EF-E2A8-4FBE-A32D-035370278B3A}" type="slidenum">
              <a:rPr lang="en-US" smtClean="0"/>
              <a:t>‹#›</a:t>
            </a:fld>
            <a:endParaRPr lang="en-US"/>
          </a:p>
        </p:txBody>
      </p:sp>
    </p:spTree>
    <p:extLst>
      <p:ext uri="{BB962C8B-B14F-4D97-AF65-F5344CB8AC3E}">
        <p14:creationId xmlns:p14="http://schemas.microsoft.com/office/powerpoint/2010/main" val="208218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1461D-B567-4A62-9AA5-023429173A60}" type="datetimeFigureOut">
              <a:rPr lang="en-US" smtClean="0"/>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D229EF-E2A8-4FBE-A32D-035370278B3A}" type="slidenum">
              <a:rPr lang="en-US" smtClean="0"/>
              <a:t>‹#›</a:t>
            </a:fld>
            <a:endParaRPr lang="en-US"/>
          </a:p>
        </p:txBody>
      </p:sp>
    </p:spTree>
    <p:extLst>
      <p:ext uri="{BB962C8B-B14F-4D97-AF65-F5344CB8AC3E}">
        <p14:creationId xmlns:p14="http://schemas.microsoft.com/office/powerpoint/2010/main" val="3818458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81461D-B567-4A62-9AA5-023429173A60}"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D229EF-E2A8-4FBE-A32D-035370278B3A}" type="slidenum">
              <a:rPr lang="en-US" smtClean="0"/>
              <a:t>‹#›</a:t>
            </a:fld>
            <a:endParaRPr lang="en-US"/>
          </a:p>
        </p:txBody>
      </p:sp>
    </p:spTree>
    <p:extLst>
      <p:ext uri="{BB962C8B-B14F-4D97-AF65-F5344CB8AC3E}">
        <p14:creationId xmlns:p14="http://schemas.microsoft.com/office/powerpoint/2010/main" val="2449210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81461D-B567-4A62-9AA5-023429173A60}"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D229EF-E2A8-4FBE-A32D-035370278B3A}" type="slidenum">
              <a:rPr lang="en-US" smtClean="0"/>
              <a:t>‹#›</a:t>
            </a:fld>
            <a:endParaRPr lang="en-US"/>
          </a:p>
        </p:txBody>
      </p:sp>
    </p:spTree>
    <p:extLst>
      <p:ext uri="{BB962C8B-B14F-4D97-AF65-F5344CB8AC3E}">
        <p14:creationId xmlns:p14="http://schemas.microsoft.com/office/powerpoint/2010/main" val="3426851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1461D-B567-4A62-9AA5-023429173A60}" type="datetimeFigureOut">
              <a:rPr lang="en-US" smtClean="0"/>
              <a:t>4/17/2024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229EF-E2A8-4FBE-A32D-035370278B3A}" type="slidenum">
              <a:rPr lang="en-US" smtClean="0"/>
              <a:t>‹#›</a:t>
            </a:fld>
            <a:endParaRPr lang="en-US"/>
          </a:p>
        </p:txBody>
      </p:sp>
    </p:spTree>
    <p:extLst>
      <p:ext uri="{BB962C8B-B14F-4D97-AF65-F5344CB8AC3E}">
        <p14:creationId xmlns:p14="http://schemas.microsoft.com/office/powerpoint/2010/main" val="2942038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Anatomia</a:t>
            </a:r>
            <a:r>
              <a:rPr lang="en-US" dirty="0"/>
              <a:t> </a:t>
            </a:r>
            <a:r>
              <a:rPr lang="en-US" dirty="0" err="1"/>
              <a:t>Comparata</a:t>
            </a:r>
            <a:endParaRPr lang="en-US" dirty="0"/>
          </a:p>
        </p:txBody>
      </p:sp>
      <p:sp>
        <p:nvSpPr>
          <p:cNvPr id="3" name="Subtitle 2"/>
          <p:cNvSpPr>
            <a:spLocks noGrp="1"/>
          </p:cNvSpPr>
          <p:nvPr>
            <p:ph type="subTitle" idx="1"/>
          </p:nvPr>
        </p:nvSpPr>
        <p:spPr>
          <a:xfrm>
            <a:off x="9470265" y="5649779"/>
            <a:ext cx="2056327" cy="905568"/>
          </a:xfrm>
        </p:spPr>
        <p:txBody>
          <a:bodyPr/>
          <a:lstStyle/>
          <a:p>
            <a:r>
              <a:rPr lang="en-US" dirty="0"/>
              <a:t>Gabriele Baj</a:t>
            </a:r>
          </a:p>
          <a:p>
            <a:r>
              <a:rPr lang="en-US" dirty="0"/>
              <a:t>gbaj@units.it</a:t>
            </a:r>
          </a:p>
        </p:txBody>
      </p:sp>
      <p:sp>
        <p:nvSpPr>
          <p:cNvPr id="5" name="TextBox 4"/>
          <p:cNvSpPr txBox="1"/>
          <p:nvPr/>
        </p:nvSpPr>
        <p:spPr>
          <a:xfrm>
            <a:off x="264768" y="6102563"/>
            <a:ext cx="2518463" cy="584775"/>
          </a:xfrm>
          <a:prstGeom prst="rect">
            <a:avLst/>
          </a:prstGeom>
          <a:noFill/>
        </p:spPr>
        <p:txBody>
          <a:bodyPr wrap="square" rtlCol="0">
            <a:spAutoFit/>
          </a:bodyPr>
          <a:lstStyle/>
          <a:p>
            <a:r>
              <a:rPr lang="en-US" sz="3200" dirty="0" err="1"/>
              <a:t>Lezione</a:t>
            </a:r>
            <a:r>
              <a:rPr lang="en-US" sz="3200" dirty="0"/>
              <a:t> 5</a:t>
            </a:r>
          </a:p>
        </p:txBody>
      </p:sp>
      <p:sp>
        <p:nvSpPr>
          <p:cNvPr id="6" name="Casella di testo 2"/>
          <p:cNvSpPr txBox="1">
            <a:spLocks noChangeArrowheads="1"/>
          </p:cNvSpPr>
          <p:nvPr/>
        </p:nvSpPr>
        <p:spPr bwMode="auto">
          <a:xfrm>
            <a:off x="10091578" y="210349"/>
            <a:ext cx="2400929" cy="625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spcBef>
                <a:spcPct val="0"/>
              </a:spcBef>
              <a:spcAft>
                <a:spcPts val="800"/>
              </a:spcAft>
              <a:buClrTx/>
              <a:buSzTx/>
              <a:buFontTx/>
              <a:buNone/>
              <a:tabLst/>
            </a:pPr>
            <a:r>
              <a:rPr kumimoji="0" lang="en-US" altLang="en-US" sz="1400" b="0" i="0" u="none" strike="noStrike" cap="none" normalizeH="0" baseline="0" dirty="0" err="1">
                <a:ln>
                  <a:noFill/>
                </a:ln>
                <a:solidFill>
                  <a:srgbClr val="29395B"/>
                </a:solidFill>
                <a:effectLst/>
                <a:latin typeface="Arial" panose="020B0604020202020204" pitchFamily="34" charset="0"/>
              </a:rPr>
              <a:t>Dipartimento</a:t>
            </a:r>
            <a:r>
              <a:rPr kumimoji="0" lang="en-US" altLang="en-US" sz="1400" b="0" i="0" u="none" strike="noStrike" cap="none" normalizeH="0" baseline="0" dirty="0">
                <a:ln>
                  <a:noFill/>
                </a:ln>
                <a:solidFill>
                  <a:srgbClr val="29395B"/>
                </a:solidFill>
                <a:effectLst/>
                <a:latin typeface="Arial" panose="020B0604020202020204" pitchFamily="34" charset="0"/>
              </a:rPr>
              <a:t> di</a:t>
            </a:r>
          </a:p>
          <a:p>
            <a:pPr marL="0" marR="0" lvl="0" indent="0" algn="l" defTabSz="914400" rtl="0" eaLnBrk="0" fontAlgn="base" latinLnBrk="0" hangingPunct="0">
              <a:spcBef>
                <a:spcPct val="0"/>
              </a:spcBef>
              <a:spcAft>
                <a:spcPts val="800"/>
              </a:spcAft>
              <a:buClrTx/>
              <a:buSzTx/>
              <a:buFontTx/>
              <a:buNone/>
              <a:tabLst/>
            </a:pPr>
            <a:r>
              <a:rPr kumimoji="0" lang="en-US" altLang="en-US" sz="1400" b="1" i="0" u="none" strike="noStrike" cap="none" normalizeH="0" baseline="0" dirty="0" err="1">
                <a:ln>
                  <a:noFill/>
                </a:ln>
                <a:solidFill>
                  <a:srgbClr val="29395B"/>
                </a:solidFill>
                <a:effectLst/>
                <a:latin typeface="Arial" panose="020B0604020202020204" pitchFamily="34" charset="0"/>
              </a:rPr>
              <a:t>Scienze</a:t>
            </a:r>
            <a:r>
              <a:rPr kumimoji="0" lang="en-US" altLang="en-US" sz="1400" b="1" i="0" u="none" strike="noStrike" cap="none" normalizeH="0" baseline="0" dirty="0">
                <a:ln>
                  <a:noFill/>
                </a:ln>
                <a:solidFill>
                  <a:srgbClr val="29395B"/>
                </a:solidFill>
                <a:effectLst/>
                <a:latin typeface="Arial" panose="020B0604020202020204" pitchFamily="34" charset="0"/>
              </a:rPr>
              <a:t> </a:t>
            </a:r>
            <a:r>
              <a:rPr kumimoji="0" lang="en-US" altLang="en-US" sz="1400" b="1" i="0" u="none" strike="noStrike" cap="none" normalizeH="0" baseline="0" dirty="0" err="1">
                <a:ln>
                  <a:noFill/>
                </a:ln>
                <a:solidFill>
                  <a:srgbClr val="29395B"/>
                </a:solidFill>
                <a:effectLst/>
                <a:latin typeface="Arial" panose="020B0604020202020204" pitchFamily="34" charset="0"/>
              </a:rPr>
              <a:t>della</a:t>
            </a:r>
            <a:r>
              <a:rPr kumimoji="0" lang="en-US" altLang="en-US" sz="1400" b="1" i="0" u="none" strike="noStrike" cap="none" normalizeH="0" baseline="0" dirty="0">
                <a:ln>
                  <a:noFill/>
                </a:ln>
                <a:solidFill>
                  <a:srgbClr val="29395B"/>
                </a:solidFill>
                <a:effectLst/>
                <a:latin typeface="Arial" panose="020B0604020202020204" pitchFamily="34" charset="0"/>
              </a:rPr>
              <a:t> Vita</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8829" y="210350"/>
            <a:ext cx="942749" cy="77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logo_units_3righ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768" y="156756"/>
            <a:ext cx="2403586" cy="80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611103" y="724154"/>
            <a:ext cx="4545475" cy="400110"/>
          </a:xfrm>
          <a:prstGeom prst="rect">
            <a:avLst/>
          </a:prstGeom>
        </p:spPr>
        <p:txBody>
          <a:bodyPr wrap="none">
            <a:spAutoFit/>
          </a:bodyPr>
          <a:lstStyle/>
          <a:p>
            <a:r>
              <a:rPr lang="it-IT" sz="2000" dirty="0"/>
              <a:t>Laurea in Scienze e Tecnologie Biologiche</a:t>
            </a:r>
            <a:endParaRPr lang="it-IT" sz="2000" dirty="0">
              <a:effectLst/>
            </a:endParaRPr>
          </a:p>
        </p:txBody>
      </p:sp>
    </p:spTree>
    <p:extLst>
      <p:ext uri="{BB962C8B-B14F-4D97-AF65-F5344CB8AC3E}">
        <p14:creationId xmlns:p14="http://schemas.microsoft.com/office/powerpoint/2010/main" val="284222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9808" y="166282"/>
            <a:ext cx="7471148" cy="646331"/>
          </a:xfrm>
          <a:prstGeom prst="rect">
            <a:avLst/>
          </a:prstGeom>
        </p:spPr>
        <p:txBody>
          <a:bodyPr wrap="none">
            <a:spAutoFit/>
          </a:bodyPr>
          <a:lstStyle/>
          <a:p>
            <a:r>
              <a:rPr lang="en-US" sz="3600" dirty="0"/>
              <a:t>Classificazione </a:t>
            </a:r>
            <a:r>
              <a:rPr lang="en-US" sz="3600" dirty="0" err="1"/>
              <a:t>morfologica</a:t>
            </a:r>
            <a:r>
              <a:rPr lang="en-US" sz="3600" dirty="0"/>
              <a:t> </a:t>
            </a:r>
            <a:r>
              <a:rPr lang="en-US" sz="3600" dirty="0" err="1"/>
              <a:t>dei</a:t>
            </a:r>
            <a:r>
              <a:rPr lang="en-US" sz="3600" dirty="0"/>
              <a:t> </a:t>
            </a:r>
            <a:r>
              <a:rPr lang="en-US" sz="3600" dirty="0" err="1"/>
              <a:t>neuroni</a:t>
            </a:r>
            <a:endParaRPr lang="en-US" sz="3600" dirty="0"/>
          </a:p>
        </p:txBody>
      </p:sp>
      <p:pic>
        <p:nvPicPr>
          <p:cNvPr id="3" name="Picture 2"/>
          <p:cNvPicPr>
            <a:picLocks noChangeAspect="1"/>
          </p:cNvPicPr>
          <p:nvPr/>
        </p:nvPicPr>
        <p:blipFill>
          <a:blip r:embed="rId2"/>
          <a:stretch>
            <a:fillRect/>
          </a:stretch>
        </p:blipFill>
        <p:spPr>
          <a:xfrm>
            <a:off x="720073" y="812613"/>
            <a:ext cx="11471927" cy="6515466"/>
          </a:xfrm>
          <a:prstGeom prst="rect">
            <a:avLst/>
          </a:prstGeom>
        </p:spPr>
      </p:pic>
      <p:sp>
        <p:nvSpPr>
          <p:cNvPr id="4" name="Rectangle 3"/>
          <p:cNvSpPr/>
          <p:nvPr/>
        </p:nvSpPr>
        <p:spPr>
          <a:xfrm>
            <a:off x="24319" y="4968961"/>
            <a:ext cx="1159292" cy="646331"/>
          </a:xfrm>
          <a:prstGeom prst="rect">
            <a:avLst/>
          </a:prstGeom>
        </p:spPr>
        <p:txBody>
          <a:bodyPr wrap="none">
            <a:spAutoFit/>
          </a:bodyPr>
          <a:lstStyle/>
          <a:p>
            <a:r>
              <a:rPr lang="en-US" dirty="0" err="1">
                <a:latin typeface="Arial" panose="020B0604020202020204" pitchFamily="34" charset="0"/>
              </a:rPr>
              <a:t>assoni</a:t>
            </a:r>
            <a:r>
              <a:rPr lang="en-US" dirty="0">
                <a:latin typeface="Arial" panose="020B0604020202020204" pitchFamily="34" charset="0"/>
              </a:rPr>
              <a:t> </a:t>
            </a:r>
          </a:p>
          <a:p>
            <a:r>
              <a:rPr lang="en-US" dirty="0" err="1">
                <a:latin typeface="Arial" panose="020B0604020202020204" pitchFamily="34" charset="0"/>
              </a:rPr>
              <a:t>collaterali</a:t>
            </a:r>
            <a:endParaRPr lang="en-US" dirty="0"/>
          </a:p>
        </p:txBody>
      </p:sp>
    </p:spTree>
    <p:extLst>
      <p:ext uri="{BB962C8B-B14F-4D97-AF65-F5344CB8AC3E}">
        <p14:creationId xmlns:p14="http://schemas.microsoft.com/office/powerpoint/2010/main" val="985774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79C158-E44F-BDF9-909C-9DEAD2648465}"/>
              </a:ext>
            </a:extLst>
          </p:cNvPr>
          <p:cNvSpPr txBox="1"/>
          <p:nvPr/>
        </p:nvSpPr>
        <p:spPr>
          <a:xfrm>
            <a:off x="629728" y="641474"/>
            <a:ext cx="10644995" cy="5575052"/>
          </a:xfrm>
          <a:prstGeom prst="rect">
            <a:avLst/>
          </a:prstGeom>
          <a:noFill/>
        </p:spPr>
        <p:txBody>
          <a:bodyPr wrap="square">
            <a:spAutoFit/>
          </a:bodyPr>
          <a:lstStyle/>
          <a:p>
            <a:pPr algn="just">
              <a:lnSpc>
                <a:spcPct val="150000"/>
              </a:lnSpc>
            </a:pPr>
            <a:r>
              <a:rPr lang="it-IT" sz="2400" dirty="0"/>
              <a:t>Tutti i neuroni appartengono ad una delle tre seguenti categorie: </a:t>
            </a:r>
          </a:p>
          <a:p>
            <a:pPr marL="457200" indent="-457200" algn="just">
              <a:lnSpc>
                <a:spcPct val="150000"/>
              </a:lnSpc>
              <a:buAutoNum type="arabicParenBoth"/>
            </a:pPr>
            <a:r>
              <a:rPr lang="it-IT" sz="2400" dirty="0"/>
              <a:t>neuroni sensitivi primari, o afferenti (dal latino, ad = verso, in direzione di + fero, p. </a:t>
            </a:r>
            <a:r>
              <a:rPr lang="it-IT" sz="2400" dirty="0" err="1"/>
              <a:t>pres</a:t>
            </a:r>
            <a:r>
              <a:rPr lang="it-IT" sz="2400" dirty="0"/>
              <a:t>. </a:t>
            </a:r>
            <a:r>
              <a:rPr lang="it-IT" sz="2400" dirty="0" err="1"/>
              <a:t>ferens</a:t>
            </a:r>
            <a:r>
              <a:rPr lang="it-IT" sz="2400" dirty="0"/>
              <a:t> = portare), che portano impulsi dalle terminazioni nervose libere o dalle cellule recettoriali specializzate al SNC; </a:t>
            </a:r>
          </a:p>
          <a:p>
            <a:pPr marL="457200" indent="-457200" algn="just">
              <a:lnSpc>
                <a:spcPct val="150000"/>
              </a:lnSpc>
              <a:buAutoNum type="arabicParenBoth"/>
            </a:pPr>
            <a:r>
              <a:rPr lang="it-IT" sz="2400" dirty="0"/>
              <a:t>neuroni motori, o efferenti (dal latino, ex = fuori da), che portano segnali dal SNC agli effettori, come i muscoli o le ghiandole2; </a:t>
            </a:r>
          </a:p>
          <a:p>
            <a:pPr marL="457200" indent="-457200" algn="just">
              <a:lnSpc>
                <a:spcPct val="150000"/>
              </a:lnSpc>
              <a:buAutoNum type="arabicParenBoth"/>
            </a:pPr>
            <a:r>
              <a:rPr lang="it-IT" sz="2400" dirty="0"/>
              <a:t>interneuroni (dal latino, inter = tra, in mezzo a), confinati nel SNC, che ricevono segnali dai neuroni sensitivi primari, integrano queste informazioni attraverso le loro connessioni, spesso enormemente complesse, con altri interneuroni ed infine inviano segnali alla periferia tramite i neuroni motori</a:t>
            </a:r>
            <a:endParaRPr lang="en-GB" sz="2400" dirty="0"/>
          </a:p>
        </p:txBody>
      </p:sp>
    </p:spTree>
    <p:extLst>
      <p:ext uri="{BB962C8B-B14F-4D97-AF65-F5344CB8AC3E}">
        <p14:creationId xmlns:p14="http://schemas.microsoft.com/office/powerpoint/2010/main" val="1819540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44DBDD-98FC-06BB-D34A-55BD3D417626}"/>
              </a:ext>
            </a:extLst>
          </p:cNvPr>
          <p:cNvPicPr>
            <a:picLocks noChangeAspect="1"/>
          </p:cNvPicPr>
          <p:nvPr/>
        </p:nvPicPr>
        <p:blipFill>
          <a:blip r:embed="rId2"/>
          <a:stretch>
            <a:fillRect/>
          </a:stretch>
        </p:blipFill>
        <p:spPr>
          <a:xfrm>
            <a:off x="5051796" y="232914"/>
            <a:ext cx="6248034" cy="6858000"/>
          </a:xfrm>
          <a:prstGeom prst="rect">
            <a:avLst/>
          </a:prstGeom>
        </p:spPr>
      </p:pic>
      <p:sp>
        <p:nvSpPr>
          <p:cNvPr id="3" name="Rectangle 2">
            <a:extLst>
              <a:ext uri="{FF2B5EF4-FFF2-40B4-BE49-F238E27FC236}">
                <a16:creationId xmlns:a16="http://schemas.microsoft.com/office/drawing/2014/main" id="{E5CFCDA0-50EA-3526-955B-05D23D39A091}"/>
              </a:ext>
            </a:extLst>
          </p:cNvPr>
          <p:cNvSpPr/>
          <p:nvPr/>
        </p:nvSpPr>
        <p:spPr>
          <a:xfrm>
            <a:off x="167778" y="1977829"/>
            <a:ext cx="4884018" cy="1200329"/>
          </a:xfrm>
          <a:prstGeom prst="rect">
            <a:avLst/>
          </a:prstGeom>
        </p:spPr>
        <p:txBody>
          <a:bodyPr wrap="square">
            <a:spAutoFit/>
          </a:bodyPr>
          <a:lstStyle/>
          <a:p>
            <a:r>
              <a:rPr lang="en-US" sz="3600" dirty="0"/>
              <a:t>Classificazione </a:t>
            </a:r>
            <a:r>
              <a:rPr lang="en-US" sz="3600" dirty="0" err="1"/>
              <a:t>morfologica</a:t>
            </a:r>
            <a:r>
              <a:rPr lang="en-US" sz="3600" dirty="0"/>
              <a:t> </a:t>
            </a:r>
            <a:r>
              <a:rPr lang="en-US" sz="3600" dirty="0" err="1"/>
              <a:t>dei</a:t>
            </a:r>
            <a:r>
              <a:rPr lang="en-US" sz="3600" dirty="0"/>
              <a:t> </a:t>
            </a:r>
            <a:r>
              <a:rPr lang="en-US" sz="3600" dirty="0" err="1"/>
              <a:t>neuroni</a:t>
            </a:r>
            <a:endParaRPr lang="en-US" sz="3600" dirty="0"/>
          </a:p>
        </p:txBody>
      </p:sp>
    </p:spTree>
    <p:extLst>
      <p:ext uri="{BB962C8B-B14F-4D97-AF65-F5344CB8AC3E}">
        <p14:creationId xmlns:p14="http://schemas.microsoft.com/office/powerpoint/2010/main" val="4201070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8090" y="4290958"/>
            <a:ext cx="6096000" cy="1815882"/>
          </a:xfrm>
          <a:prstGeom prst="rect">
            <a:avLst/>
          </a:prstGeom>
        </p:spPr>
        <p:txBody>
          <a:bodyPr>
            <a:spAutoFit/>
          </a:bodyPr>
          <a:lstStyle/>
          <a:p>
            <a:r>
              <a:rPr lang="it-IT" sz="2800" dirty="0"/>
              <a:t>Classificazione  in  base  alla  lunghezza dell’assone:</a:t>
            </a:r>
          </a:p>
          <a:p>
            <a:r>
              <a:rPr lang="it-IT" sz="2800" dirty="0"/>
              <a:t>• </a:t>
            </a:r>
            <a:r>
              <a:rPr lang="it-IT" sz="2800" u="sng" dirty="0">
                <a:solidFill>
                  <a:srgbClr val="FF0000"/>
                </a:solidFill>
              </a:rPr>
              <a:t>di proiezione</a:t>
            </a:r>
          </a:p>
          <a:p>
            <a:r>
              <a:rPr lang="it-IT" sz="2800" dirty="0"/>
              <a:t>• a circuito locale</a:t>
            </a:r>
            <a:endParaRPr lang="en-US" sz="2800" dirty="0"/>
          </a:p>
        </p:txBody>
      </p:sp>
      <p:sp>
        <p:nvSpPr>
          <p:cNvPr id="3" name="Rectangle 2"/>
          <p:cNvSpPr/>
          <p:nvPr/>
        </p:nvSpPr>
        <p:spPr>
          <a:xfrm>
            <a:off x="1038896" y="793974"/>
            <a:ext cx="6096000" cy="1815882"/>
          </a:xfrm>
          <a:prstGeom prst="rect">
            <a:avLst/>
          </a:prstGeom>
        </p:spPr>
        <p:txBody>
          <a:bodyPr>
            <a:spAutoFit/>
          </a:bodyPr>
          <a:lstStyle/>
          <a:p>
            <a:r>
              <a:rPr lang="it-IT" sz="2800" dirty="0"/>
              <a:t>Neuroni Classificazione morfologica:</a:t>
            </a:r>
          </a:p>
          <a:p>
            <a:r>
              <a:rPr lang="it-IT" sz="2800" dirty="0"/>
              <a:t>• multipolari</a:t>
            </a:r>
          </a:p>
          <a:p>
            <a:r>
              <a:rPr lang="it-IT" sz="2800" dirty="0"/>
              <a:t>• </a:t>
            </a:r>
            <a:r>
              <a:rPr lang="it-IT" sz="2800" u="sng" dirty="0"/>
              <a:t>bipolari</a:t>
            </a:r>
          </a:p>
          <a:p>
            <a:r>
              <a:rPr lang="it-IT" sz="2800" dirty="0"/>
              <a:t>• </a:t>
            </a:r>
            <a:r>
              <a:rPr lang="it-IT" sz="2800" dirty="0">
                <a:solidFill>
                  <a:srgbClr val="FF0000"/>
                </a:solidFill>
              </a:rPr>
              <a:t>pseudounipolari</a:t>
            </a:r>
          </a:p>
        </p:txBody>
      </p:sp>
      <p:sp>
        <p:nvSpPr>
          <p:cNvPr id="4" name="Rectangle 3"/>
          <p:cNvSpPr/>
          <p:nvPr/>
        </p:nvSpPr>
        <p:spPr>
          <a:xfrm>
            <a:off x="6147516" y="2419355"/>
            <a:ext cx="6096000" cy="1815882"/>
          </a:xfrm>
          <a:prstGeom prst="rect">
            <a:avLst/>
          </a:prstGeom>
        </p:spPr>
        <p:txBody>
          <a:bodyPr>
            <a:spAutoFit/>
          </a:bodyPr>
          <a:lstStyle/>
          <a:p>
            <a:r>
              <a:rPr lang="it-IT" sz="2800" dirty="0"/>
              <a:t>Classificazione funzionale:</a:t>
            </a:r>
          </a:p>
          <a:p>
            <a:r>
              <a:rPr lang="it-IT" sz="2800" dirty="0"/>
              <a:t>• </a:t>
            </a:r>
            <a:r>
              <a:rPr lang="it-IT" sz="2800" dirty="0">
                <a:solidFill>
                  <a:srgbClr val="FF0000"/>
                </a:solidFill>
              </a:rPr>
              <a:t>neuroni sensitivi - afferenti</a:t>
            </a:r>
          </a:p>
          <a:p>
            <a:r>
              <a:rPr lang="it-IT" sz="2800" dirty="0"/>
              <a:t>• </a:t>
            </a:r>
            <a:r>
              <a:rPr lang="it-IT" sz="2800" u="sng" dirty="0"/>
              <a:t>motoneuroni - efferenti</a:t>
            </a:r>
          </a:p>
          <a:p>
            <a:r>
              <a:rPr lang="it-IT" sz="2800" dirty="0"/>
              <a:t>• interneuroni- associativi</a:t>
            </a:r>
          </a:p>
        </p:txBody>
      </p:sp>
    </p:spTree>
    <p:extLst>
      <p:ext uri="{BB962C8B-B14F-4D97-AF65-F5344CB8AC3E}">
        <p14:creationId xmlns:p14="http://schemas.microsoft.com/office/powerpoint/2010/main" val="3592037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5761" y="269314"/>
            <a:ext cx="2877070" cy="584775"/>
          </a:xfrm>
          <a:prstGeom prst="rect">
            <a:avLst/>
          </a:prstGeom>
        </p:spPr>
        <p:txBody>
          <a:bodyPr wrap="none">
            <a:spAutoFit/>
          </a:bodyPr>
          <a:lstStyle/>
          <a:p>
            <a:r>
              <a:rPr lang="en-US" sz="3200" dirty="0" err="1"/>
              <a:t>Oligodendrocito</a:t>
            </a:r>
            <a:endParaRPr lang="en-US" sz="3200" dirty="0"/>
          </a:p>
        </p:txBody>
      </p:sp>
      <p:pic>
        <p:nvPicPr>
          <p:cNvPr id="3" name="Picture 2"/>
          <p:cNvPicPr>
            <a:picLocks noChangeAspect="1"/>
          </p:cNvPicPr>
          <p:nvPr/>
        </p:nvPicPr>
        <p:blipFill rotWithShape="1">
          <a:blip r:embed="rId2"/>
          <a:srcRect r="8383" b="7306"/>
          <a:stretch/>
        </p:blipFill>
        <p:spPr>
          <a:xfrm>
            <a:off x="421045" y="854089"/>
            <a:ext cx="5915025" cy="5905500"/>
          </a:xfrm>
          <a:prstGeom prst="rect">
            <a:avLst/>
          </a:prstGeom>
        </p:spPr>
      </p:pic>
      <p:sp>
        <p:nvSpPr>
          <p:cNvPr id="4" name="Rectangle 3"/>
          <p:cNvSpPr/>
          <p:nvPr/>
        </p:nvSpPr>
        <p:spPr>
          <a:xfrm>
            <a:off x="4997003" y="5880922"/>
            <a:ext cx="7153293" cy="830997"/>
          </a:xfrm>
          <a:prstGeom prst="rect">
            <a:avLst/>
          </a:prstGeom>
        </p:spPr>
        <p:txBody>
          <a:bodyPr wrap="square">
            <a:spAutoFit/>
          </a:bodyPr>
          <a:lstStyle/>
          <a:p>
            <a:r>
              <a:rPr lang="it-IT" sz="2400" dirty="0"/>
              <a:t>Formazione della guaina mielinica avvolta a spirale attorno a assoni.</a:t>
            </a:r>
            <a:endParaRPr lang="en-US" sz="2400" dirty="0"/>
          </a:p>
        </p:txBody>
      </p:sp>
      <p:sp>
        <p:nvSpPr>
          <p:cNvPr id="5" name="Rectangle 4"/>
          <p:cNvSpPr/>
          <p:nvPr/>
        </p:nvSpPr>
        <p:spPr>
          <a:xfrm>
            <a:off x="6195183" y="2171806"/>
            <a:ext cx="6096000" cy="2308324"/>
          </a:xfrm>
          <a:prstGeom prst="rect">
            <a:avLst/>
          </a:prstGeom>
        </p:spPr>
        <p:txBody>
          <a:bodyPr>
            <a:spAutoFit/>
          </a:bodyPr>
          <a:lstStyle/>
          <a:p>
            <a:r>
              <a:rPr lang="it-IT" sz="2400" dirty="0"/>
              <a:t>Mielina: funzioni</a:t>
            </a:r>
          </a:p>
          <a:p>
            <a:r>
              <a:rPr lang="it-IT" sz="2400" dirty="0"/>
              <a:t>• Protezione degli assoni </a:t>
            </a:r>
          </a:p>
          <a:p>
            <a:r>
              <a:rPr lang="it-IT" sz="2400" dirty="0"/>
              <a:t>• Supporto trofico per gli assoni</a:t>
            </a:r>
          </a:p>
          <a:p>
            <a:r>
              <a:rPr lang="it-IT" sz="2400" dirty="0"/>
              <a:t>• Aumento della velocità di conduzione del potenziale d’azione Prolungamenti </a:t>
            </a:r>
          </a:p>
          <a:p>
            <a:endParaRPr lang="it-IT" sz="2400" dirty="0"/>
          </a:p>
        </p:txBody>
      </p:sp>
    </p:spTree>
    <p:extLst>
      <p:ext uri="{BB962C8B-B14F-4D97-AF65-F5344CB8AC3E}">
        <p14:creationId xmlns:p14="http://schemas.microsoft.com/office/powerpoint/2010/main" val="2776441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0526" y="192041"/>
            <a:ext cx="3373039" cy="584775"/>
          </a:xfrm>
          <a:prstGeom prst="rect">
            <a:avLst/>
          </a:prstGeom>
        </p:spPr>
        <p:txBody>
          <a:bodyPr wrap="none">
            <a:spAutoFit/>
          </a:bodyPr>
          <a:lstStyle/>
          <a:p>
            <a:r>
              <a:rPr lang="en-US" sz="3200" dirty="0" err="1"/>
              <a:t>Cellula</a:t>
            </a:r>
            <a:r>
              <a:rPr lang="en-US" sz="3200" dirty="0"/>
              <a:t> </a:t>
            </a:r>
            <a:r>
              <a:rPr lang="en-US" sz="3200" dirty="0" err="1"/>
              <a:t>ependimale</a:t>
            </a:r>
            <a:endParaRPr lang="en-US" sz="3200" dirty="0"/>
          </a:p>
        </p:txBody>
      </p:sp>
      <p:pic>
        <p:nvPicPr>
          <p:cNvPr id="3" name="Picture 2"/>
          <p:cNvPicPr>
            <a:picLocks noChangeAspect="1"/>
          </p:cNvPicPr>
          <p:nvPr/>
        </p:nvPicPr>
        <p:blipFill rotWithShape="1">
          <a:blip r:embed="rId2"/>
          <a:srcRect r="51645" b="10253"/>
          <a:stretch/>
        </p:blipFill>
        <p:spPr>
          <a:xfrm>
            <a:off x="901856" y="1451557"/>
            <a:ext cx="3154989" cy="4034843"/>
          </a:xfrm>
          <a:prstGeom prst="rect">
            <a:avLst/>
          </a:prstGeom>
        </p:spPr>
      </p:pic>
      <p:sp>
        <p:nvSpPr>
          <p:cNvPr id="5" name="Rectangle 4"/>
          <p:cNvSpPr/>
          <p:nvPr/>
        </p:nvSpPr>
        <p:spPr>
          <a:xfrm>
            <a:off x="4533364" y="2323391"/>
            <a:ext cx="6096000" cy="1938992"/>
          </a:xfrm>
          <a:prstGeom prst="rect">
            <a:avLst/>
          </a:prstGeom>
        </p:spPr>
        <p:txBody>
          <a:bodyPr>
            <a:spAutoFit/>
          </a:bodyPr>
          <a:lstStyle/>
          <a:p>
            <a:r>
              <a:rPr lang="it-IT" sz="2400" dirty="0">
                <a:latin typeface="Arial" panose="020B0604020202020204" pitchFamily="34" charset="0"/>
              </a:rPr>
              <a:t>Rivestire le cavità ventricolari dell’encefalo e il canale centrale del midollo spinale. </a:t>
            </a:r>
          </a:p>
          <a:p>
            <a:endParaRPr lang="it-IT" sz="2400" dirty="0">
              <a:latin typeface="Arial" panose="020B0604020202020204" pitchFamily="34" charset="0"/>
            </a:endParaRPr>
          </a:p>
          <a:p>
            <a:r>
              <a:rPr lang="it-IT" sz="2400" dirty="0">
                <a:latin typeface="Arial" panose="020B0604020202020204" pitchFamily="34" charset="0"/>
              </a:rPr>
              <a:t>nelle cellule ependimali la superficie rivolta verso il lume ventricolare è spesso ciliata</a:t>
            </a:r>
            <a:endParaRPr lang="en-US" sz="2400" dirty="0"/>
          </a:p>
        </p:txBody>
      </p:sp>
    </p:spTree>
    <p:extLst>
      <p:ext uri="{BB962C8B-B14F-4D97-AF65-F5344CB8AC3E}">
        <p14:creationId xmlns:p14="http://schemas.microsoft.com/office/powerpoint/2010/main" val="2291104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1628" y="259603"/>
            <a:ext cx="9908146" cy="461665"/>
          </a:xfrm>
          <a:prstGeom prst="rect">
            <a:avLst/>
          </a:prstGeom>
        </p:spPr>
        <p:txBody>
          <a:bodyPr wrap="square">
            <a:spAutoFit/>
          </a:bodyPr>
          <a:lstStyle/>
          <a:p>
            <a:r>
              <a:rPr lang="it-IT" sz="2400" dirty="0"/>
              <a:t>Cellula di Scwhann: formazione delle fibre mieliniche e amieliniche</a:t>
            </a:r>
            <a:endParaRPr lang="en-US" sz="2400" dirty="0"/>
          </a:p>
        </p:txBody>
      </p:sp>
      <p:pic>
        <p:nvPicPr>
          <p:cNvPr id="3" name="Picture 2"/>
          <p:cNvPicPr>
            <a:picLocks noChangeAspect="1"/>
          </p:cNvPicPr>
          <p:nvPr/>
        </p:nvPicPr>
        <p:blipFill rotWithShape="1">
          <a:blip r:embed="rId2"/>
          <a:srcRect b="7683"/>
          <a:stretch/>
        </p:blipFill>
        <p:spPr>
          <a:xfrm>
            <a:off x="944034" y="848966"/>
            <a:ext cx="7332297" cy="6009034"/>
          </a:xfrm>
          <a:prstGeom prst="rect">
            <a:avLst/>
          </a:prstGeom>
        </p:spPr>
      </p:pic>
      <p:sp>
        <p:nvSpPr>
          <p:cNvPr id="4" name="TextBox 3"/>
          <p:cNvSpPr txBox="1"/>
          <p:nvPr/>
        </p:nvSpPr>
        <p:spPr>
          <a:xfrm>
            <a:off x="755561" y="5333862"/>
            <a:ext cx="2080185" cy="461665"/>
          </a:xfrm>
          <a:prstGeom prst="rect">
            <a:avLst/>
          </a:prstGeom>
          <a:noFill/>
        </p:spPr>
        <p:txBody>
          <a:bodyPr wrap="none" rtlCol="0">
            <a:spAutoFit/>
          </a:bodyPr>
          <a:lstStyle/>
          <a:p>
            <a:r>
              <a:rPr lang="en-US" sz="2400" dirty="0" err="1"/>
              <a:t>Neuroni</a:t>
            </a:r>
            <a:r>
              <a:rPr lang="en-US" sz="2400" dirty="0"/>
              <a:t> “</a:t>
            </a:r>
            <a:r>
              <a:rPr lang="en-US" sz="2400" dirty="0" err="1"/>
              <a:t>corti</a:t>
            </a:r>
            <a:r>
              <a:rPr lang="en-US" sz="2400" dirty="0"/>
              <a:t>”</a:t>
            </a:r>
          </a:p>
        </p:txBody>
      </p:sp>
      <p:sp>
        <p:nvSpPr>
          <p:cNvPr id="5" name="TextBox 4"/>
          <p:cNvSpPr txBox="1"/>
          <p:nvPr/>
        </p:nvSpPr>
        <p:spPr>
          <a:xfrm>
            <a:off x="8665336" y="5333862"/>
            <a:ext cx="2295821" cy="461665"/>
          </a:xfrm>
          <a:prstGeom prst="rect">
            <a:avLst/>
          </a:prstGeom>
          <a:noFill/>
        </p:spPr>
        <p:txBody>
          <a:bodyPr wrap="none" rtlCol="0">
            <a:spAutoFit/>
          </a:bodyPr>
          <a:lstStyle/>
          <a:p>
            <a:r>
              <a:rPr lang="en-US" sz="2400" dirty="0" err="1"/>
              <a:t>Neuroni</a:t>
            </a:r>
            <a:r>
              <a:rPr lang="en-US" sz="2400" dirty="0"/>
              <a:t> “</a:t>
            </a:r>
            <a:r>
              <a:rPr lang="en-US" sz="2400" dirty="0" err="1"/>
              <a:t>lunghi</a:t>
            </a:r>
            <a:r>
              <a:rPr lang="en-US" sz="2400" dirty="0"/>
              <a:t>”</a:t>
            </a:r>
          </a:p>
        </p:txBody>
      </p:sp>
    </p:spTree>
    <p:extLst>
      <p:ext uri="{BB962C8B-B14F-4D97-AF65-F5344CB8AC3E}">
        <p14:creationId xmlns:p14="http://schemas.microsoft.com/office/powerpoint/2010/main" val="3467836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7119" y="181968"/>
            <a:ext cx="8952964" cy="523220"/>
          </a:xfrm>
          <a:prstGeom prst="rect">
            <a:avLst/>
          </a:prstGeom>
        </p:spPr>
        <p:txBody>
          <a:bodyPr wrap="none">
            <a:spAutoFit/>
          </a:bodyPr>
          <a:lstStyle/>
          <a:p>
            <a:r>
              <a:rPr lang="it-IT" sz="2800" dirty="0"/>
              <a:t>Una conquista dei vertebrati: la mielinizzazione degli assoni</a:t>
            </a:r>
            <a:endParaRPr lang="en-US" sz="2800" dirty="0"/>
          </a:p>
        </p:txBody>
      </p:sp>
      <p:pic>
        <p:nvPicPr>
          <p:cNvPr id="3" name="Picture 2"/>
          <p:cNvPicPr>
            <a:picLocks noChangeAspect="1"/>
          </p:cNvPicPr>
          <p:nvPr/>
        </p:nvPicPr>
        <p:blipFill rotWithShape="1">
          <a:blip r:embed="rId2"/>
          <a:srcRect b="10353"/>
          <a:stretch/>
        </p:blipFill>
        <p:spPr>
          <a:xfrm>
            <a:off x="427607" y="1442434"/>
            <a:ext cx="4162907" cy="4739426"/>
          </a:xfrm>
          <a:prstGeom prst="rect">
            <a:avLst/>
          </a:prstGeom>
        </p:spPr>
      </p:pic>
      <p:pic>
        <p:nvPicPr>
          <p:cNvPr id="5" name="Picture 4"/>
          <p:cNvPicPr>
            <a:picLocks noChangeAspect="1"/>
          </p:cNvPicPr>
          <p:nvPr/>
        </p:nvPicPr>
        <p:blipFill rotWithShape="1">
          <a:blip r:embed="rId3"/>
          <a:srcRect b="10929"/>
          <a:stretch/>
        </p:blipFill>
        <p:spPr>
          <a:xfrm>
            <a:off x="4590514" y="1870037"/>
            <a:ext cx="7476990" cy="3358786"/>
          </a:xfrm>
          <a:prstGeom prst="rect">
            <a:avLst/>
          </a:prstGeom>
        </p:spPr>
      </p:pic>
      <p:sp>
        <p:nvSpPr>
          <p:cNvPr id="6" name="Rectangle 5"/>
          <p:cNvSpPr/>
          <p:nvPr/>
        </p:nvSpPr>
        <p:spPr>
          <a:xfrm>
            <a:off x="4959685" y="1313128"/>
            <a:ext cx="6193427" cy="400110"/>
          </a:xfrm>
          <a:prstGeom prst="rect">
            <a:avLst/>
          </a:prstGeom>
        </p:spPr>
        <p:txBody>
          <a:bodyPr wrap="none">
            <a:spAutoFit/>
          </a:bodyPr>
          <a:lstStyle/>
          <a:p>
            <a:r>
              <a:rPr lang="it-IT" sz="2000" dirty="0"/>
              <a:t> Generico vertebrato                             Crostaceo decapode </a:t>
            </a:r>
            <a:endParaRPr lang="en-US" sz="2000" dirty="0"/>
          </a:p>
        </p:txBody>
      </p:sp>
      <p:sp>
        <p:nvSpPr>
          <p:cNvPr id="7" name="Rectangle 6"/>
          <p:cNvSpPr/>
          <p:nvPr/>
        </p:nvSpPr>
        <p:spPr>
          <a:xfrm>
            <a:off x="546541" y="808045"/>
            <a:ext cx="4839786" cy="369332"/>
          </a:xfrm>
          <a:prstGeom prst="rect">
            <a:avLst/>
          </a:prstGeom>
        </p:spPr>
        <p:txBody>
          <a:bodyPr wrap="none">
            <a:spAutoFit/>
          </a:bodyPr>
          <a:lstStyle/>
          <a:p>
            <a:r>
              <a:rPr lang="it-IT" dirty="0">
                <a:latin typeface="Arial" panose="020B0604020202020204" pitchFamily="34" charset="0"/>
              </a:rPr>
              <a:t>mielina e la bocca articolata degli gnatostomi</a:t>
            </a:r>
            <a:endParaRPr lang="en-US" dirty="0"/>
          </a:p>
        </p:txBody>
      </p:sp>
      <p:sp>
        <p:nvSpPr>
          <p:cNvPr id="8" name="Rectangle 7"/>
          <p:cNvSpPr/>
          <p:nvPr/>
        </p:nvSpPr>
        <p:spPr>
          <a:xfrm>
            <a:off x="4959685" y="5321318"/>
            <a:ext cx="7010392" cy="1200329"/>
          </a:xfrm>
          <a:prstGeom prst="rect">
            <a:avLst/>
          </a:prstGeom>
        </p:spPr>
        <p:txBody>
          <a:bodyPr wrap="square">
            <a:spAutoFit/>
          </a:bodyPr>
          <a:lstStyle/>
          <a:p>
            <a:r>
              <a:rPr lang="it-IT" dirty="0">
                <a:latin typeface="Arial" panose="020B0604020202020204" pitchFamily="34" charset="0"/>
              </a:rPr>
              <a:t>Nei placodermi, i primi pesci con bocca articolata, il diametro del nervo oculomotore è rimasto costante, mentre la lunghezza dello stesso nervo è dieci volte maggiore di quella riscontrata negli osteostraci, un gruppo di pesci agnati contemporanei</a:t>
            </a:r>
            <a:endParaRPr lang="en-US" dirty="0"/>
          </a:p>
        </p:txBody>
      </p:sp>
    </p:spTree>
    <p:extLst>
      <p:ext uri="{BB962C8B-B14F-4D97-AF65-F5344CB8AC3E}">
        <p14:creationId xmlns:p14="http://schemas.microsoft.com/office/powerpoint/2010/main" val="2506770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00F38-BE36-D669-BCC0-CEB034BA7B0F}"/>
              </a:ext>
            </a:extLst>
          </p:cNvPr>
          <p:cNvPicPr>
            <a:picLocks noChangeAspect="1"/>
          </p:cNvPicPr>
          <p:nvPr/>
        </p:nvPicPr>
        <p:blipFill>
          <a:blip r:embed="rId2"/>
          <a:stretch>
            <a:fillRect/>
          </a:stretch>
        </p:blipFill>
        <p:spPr>
          <a:xfrm>
            <a:off x="2068760" y="0"/>
            <a:ext cx="8054479" cy="6858000"/>
          </a:xfrm>
          <a:prstGeom prst="rect">
            <a:avLst/>
          </a:prstGeom>
        </p:spPr>
      </p:pic>
    </p:spTree>
    <p:extLst>
      <p:ext uri="{BB962C8B-B14F-4D97-AF65-F5344CB8AC3E}">
        <p14:creationId xmlns:p14="http://schemas.microsoft.com/office/powerpoint/2010/main" val="2237620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046E0-1D70-9C8A-4E95-04E75C9A5A56}"/>
              </a:ext>
            </a:extLst>
          </p:cNvPr>
          <p:cNvPicPr>
            <a:picLocks noChangeAspect="1"/>
          </p:cNvPicPr>
          <p:nvPr/>
        </p:nvPicPr>
        <p:blipFill>
          <a:blip r:embed="rId2"/>
          <a:stretch>
            <a:fillRect/>
          </a:stretch>
        </p:blipFill>
        <p:spPr>
          <a:xfrm>
            <a:off x="448737" y="1082615"/>
            <a:ext cx="5154937" cy="4692770"/>
          </a:xfrm>
          <a:prstGeom prst="rect">
            <a:avLst/>
          </a:prstGeom>
        </p:spPr>
      </p:pic>
      <p:pic>
        <p:nvPicPr>
          <p:cNvPr id="5" name="Picture 4">
            <a:extLst>
              <a:ext uri="{FF2B5EF4-FFF2-40B4-BE49-F238E27FC236}">
                <a16:creationId xmlns:a16="http://schemas.microsoft.com/office/drawing/2014/main" id="{308720B7-E508-363E-A8AC-3441F7B17DAC}"/>
              </a:ext>
            </a:extLst>
          </p:cNvPr>
          <p:cNvPicPr>
            <a:picLocks noChangeAspect="1"/>
          </p:cNvPicPr>
          <p:nvPr/>
        </p:nvPicPr>
        <p:blipFill>
          <a:blip r:embed="rId3"/>
          <a:stretch>
            <a:fillRect/>
          </a:stretch>
        </p:blipFill>
        <p:spPr>
          <a:xfrm>
            <a:off x="6096000" y="1229264"/>
            <a:ext cx="4948524" cy="4618242"/>
          </a:xfrm>
          <a:prstGeom prst="rect">
            <a:avLst/>
          </a:prstGeom>
        </p:spPr>
      </p:pic>
      <p:sp>
        <p:nvSpPr>
          <p:cNvPr id="6" name="TextBox 5">
            <a:extLst>
              <a:ext uri="{FF2B5EF4-FFF2-40B4-BE49-F238E27FC236}">
                <a16:creationId xmlns:a16="http://schemas.microsoft.com/office/drawing/2014/main" id="{F7C5A40F-E736-D957-4B3D-BF485E393307}"/>
              </a:ext>
            </a:extLst>
          </p:cNvPr>
          <p:cNvSpPr txBox="1"/>
          <p:nvPr/>
        </p:nvSpPr>
        <p:spPr>
          <a:xfrm>
            <a:off x="4787660" y="86264"/>
            <a:ext cx="2130711" cy="830997"/>
          </a:xfrm>
          <a:prstGeom prst="rect">
            <a:avLst/>
          </a:prstGeom>
          <a:noFill/>
        </p:spPr>
        <p:txBody>
          <a:bodyPr wrap="none" rtlCol="0">
            <a:spAutoFit/>
          </a:bodyPr>
          <a:lstStyle/>
          <a:p>
            <a:r>
              <a:rPr lang="en-GB" sz="4800" dirty="0"/>
              <a:t>SINAPSI</a:t>
            </a:r>
          </a:p>
        </p:txBody>
      </p:sp>
    </p:spTree>
    <p:extLst>
      <p:ext uri="{BB962C8B-B14F-4D97-AF65-F5344CB8AC3E}">
        <p14:creationId xmlns:p14="http://schemas.microsoft.com/office/powerpoint/2010/main" val="2883315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8360" y="489397"/>
            <a:ext cx="3785523" cy="646331"/>
          </a:xfrm>
          <a:prstGeom prst="rect">
            <a:avLst/>
          </a:prstGeom>
          <a:noFill/>
        </p:spPr>
        <p:txBody>
          <a:bodyPr wrap="none" rtlCol="0">
            <a:spAutoFit/>
          </a:bodyPr>
          <a:lstStyle/>
          <a:p>
            <a:r>
              <a:rPr lang="en-US" sz="3600" dirty="0"/>
              <a:t>SISTEMA NERVOSO</a:t>
            </a:r>
          </a:p>
        </p:txBody>
      </p:sp>
      <p:sp>
        <p:nvSpPr>
          <p:cNvPr id="3" name="TextBox 2"/>
          <p:cNvSpPr txBox="1"/>
          <p:nvPr/>
        </p:nvSpPr>
        <p:spPr>
          <a:xfrm>
            <a:off x="883115" y="2446985"/>
            <a:ext cx="9764728" cy="2677656"/>
          </a:xfrm>
          <a:prstGeom prst="rect">
            <a:avLst/>
          </a:prstGeom>
          <a:noFill/>
        </p:spPr>
        <p:txBody>
          <a:bodyPr wrap="square" rtlCol="0">
            <a:spAutoFit/>
          </a:bodyPr>
          <a:lstStyle/>
          <a:p>
            <a:r>
              <a:rPr lang="it-IT" sz="2800" dirty="0"/>
              <a:t>FUNZIONE :</a:t>
            </a:r>
          </a:p>
          <a:p>
            <a:pPr marL="457200" indent="-457200">
              <a:buFont typeface="Arial" panose="020B0604020202020204" pitchFamily="34" charset="0"/>
              <a:buChar char="•"/>
            </a:pPr>
            <a:r>
              <a:rPr lang="it-IT" sz="2800" dirty="0"/>
              <a:t>Risposte rapide alle modificazioni degli ambienti esterno e interno</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dirty="0"/>
              <a:t>Registra le informazioni sensoriali, le elabora e integra con altre precedentemente immagazzinate</a:t>
            </a:r>
            <a:endParaRPr lang="en-US" sz="2800" dirty="0"/>
          </a:p>
        </p:txBody>
      </p:sp>
    </p:spTree>
    <p:extLst>
      <p:ext uri="{BB962C8B-B14F-4D97-AF65-F5344CB8AC3E}">
        <p14:creationId xmlns:p14="http://schemas.microsoft.com/office/powerpoint/2010/main" val="1979643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A45A7-B956-81DC-1B7F-19A7542041BE}"/>
              </a:ext>
            </a:extLst>
          </p:cNvPr>
          <p:cNvPicPr>
            <a:picLocks noChangeAspect="1"/>
          </p:cNvPicPr>
          <p:nvPr/>
        </p:nvPicPr>
        <p:blipFill>
          <a:blip r:embed="rId2"/>
          <a:stretch>
            <a:fillRect/>
          </a:stretch>
        </p:blipFill>
        <p:spPr>
          <a:xfrm>
            <a:off x="2018368" y="0"/>
            <a:ext cx="8155263" cy="6858000"/>
          </a:xfrm>
          <a:prstGeom prst="rect">
            <a:avLst/>
          </a:prstGeom>
        </p:spPr>
      </p:pic>
    </p:spTree>
    <p:extLst>
      <p:ext uri="{BB962C8B-B14F-4D97-AF65-F5344CB8AC3E}">
        <p14:creationId xmlns:p14="http://schemas.microsoft.com/office/powerpoint/2010/main" val="844190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931CC3-0352-6235-9304-076FD72A312F}"/>
              </a:ext>
            </a:extLst>
          </p:cNvPr>
          <p:cNvSpPr txBox="1"/>
          <p:nvPr/>
        </p:nvSpPr>
        <p:spPr>
          <a:xfrm>
            <a:off x="724618" y="887459"/>
            <a:ext cx="10144665" cy="4801314"/>
          </a:xfrm>
          <a:prstGeom prst="rect">
            <a:avLst/>
          </a:prstGeom>
          <a:noFill/>
        </p:spPr>
        <p:txBody>
          <a:bodyPr wrap="square">
            <a:spAutoFit/>
          </a:bodyPr>
          <a:lstStyle/>
          <a:p>
            <a:r>
              <a:rPr lang="it-IT" sz="2400" dirty="0"/>
              <a:t>La struttura fondamentale e il piano di organizzazione del sistema nervoso sono simili in tutti i vertebrati.</a:t>
            </a:r>
          </a:p>
          <a:p>
            <a:endParaRPr lang="it-IT" sz="2400" dirty="0"/>
          </a:p>
          <a:p>
            <a:endParaRPr lang="it-IT" sz="2400" dirty="0"/>
          </a:p>
          <a:p>
            <a:r>
              <a:rPr lang="it-IT" sz="2400" dirty="0"/>
              <a:t>Il midollo spinale e l’encefalo dei vertebrati sono strutture cave, delimitate da un epitelio ependimale cigliato.</a:t>
            </a:r>
          </a:p>
          <a:p>
            <a:endParaRPr lang="it-IT" sz="2400" dirty="0"/>
          </a:p>
          <a:p>
            <a:r>
              <a:rPr lang="it-IT" sz="2400" dirty="0"/>
              <a:t>Il midollo spinale adulto presenta un piccolo canale centrale, che si dilata all’interno del cervello a formare una serie di ventricoli interconnessi tra loro.</a:t>
            </a:r>
          </a:p>
          <a:p>
            <a:endParaRPr lang="it-IT" sz="2400" dirty="0"/>
          </a:p>
          <a:p>
            <a:r>
              <a:rPr lang="it-IT" sz="2400" dirty="0"/>
              <a:t>All’interno di questi spazi circola lentamente un liquido cerebrospinale (indicato in inglese dall’acronimo CSF, </a:t>
            </a:r>
            <a:r>
              <a:rPr lang="it-IT" sz="2400" dirty="0" err="1"/>
              <a:t>cerebrospinal</a:t>
            </a:r>
            <a:r>
              <a:rPr lang="it-IT" sz="2400" dirty="0"/>
              <a:t> </a:t>
            </a:r>
            <a:r>
              <a:rPr lang="it-IT" sz="2400" dirty="0" err="1"/>
              <a:t>fluid</a:t>
            </a:r>
            <a:r>
              <a:rPr lang="it-IT" sz="2400" dirty="0"/>
              <a:t>). </a:t>
            </a:r>
          </a:p>
          <a:p>
            <a:endParaRPr lang="it-IT" dirty="0"/>
          </a:p>
        </p:txBody>
      </p:sp>
    </p:spTree>
    <p:extLst>
      <p:ext uri="{BB962C8B-B14F-4D97-AF65-F5344CB8AC3E}">
        <p14:creationId xmlns:p14="http://schemas.microsoft.com/office/powerpoint/2010/main" val="3076816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0E60AF-2852-E27E-F1F7-9B527EFFC783}"/>
              </a:ext>
            </a:extLst>
          </p:cNvPr>
          <p:cNvSpPr txBox="1"/>
          <p:nvPr/>
        </p:nvSpPr>
        <p:spPr>
          <a:xfrm>
            <a:off x="747623" y="451327"/>
            <a:ext cx="10696754" cy="5632311"/>
          </a:xfrm>
          <a:prstGeom prst="rect">
            <a:avLst/>
          </a:prstGeom>
          <a:noFill/>
        </p:spPr>
        <p:txBody>
          <a:bodyPr wrap="square">
            <a:spAutoFit/>
          </a:bodyPr>
          <a:lstStyle/>
          <a:p>
            <a:pPr marL="342900" indent="-342900">
              <a:buFont typeface="Arial" panose="020B0604020202020204" pitchFamily="34" charset="0"/>
              <a:buChar char="•"/>
            </a:pPr>
            <a:r>
              <a:rPr lang="it-IT" sz="2400" dirty="0"/>
              <a:t>Caratteristiche bilaterali del sistema nervoso sono spesso riportate con i termini opposti </a:t>
            </a:r>
            <a:r>
              <a:rPr lang="it-IT" sz="2400" dirty="0" err="1"/>
              <a:t>ipsilaterale</a:t>
            </a:r>
            <a:r>
              <a:rPr lang="it-IT" sz="2400" dirty="0"/>
              <a:t> (dal latino, ipse = stesso) e controlaterale (dal latino, contra = opposto). </a:t>
            </a:r>
          </a:p>
          <a:p>
            <a:pPr marL="342900" indent="-342900">
              <a:buFont typeface="Arial" panose="020B0604020202020204" pitchFamily="34" charset="0"/>
              <a:buChar char="•"/>
            </a:pPr>
            <a:endParaRPr lang="it-IT" sz="2400" dirty="0"/>
          </a:p>
          <a:p>
            <a:pPr marL="342900" indent="-342900">
              <a:buFont typeface="Arial" panose="020B0604020202020204" pitchFamily="34" charset="0"/>
              <a:buChar char="•"/>
            </a:pPr>
            <a:r>
              <a:rPr lang="it-IT" sz="2400" dirty="0"/>
              <a:t>Nervi spinali sono connessi al midollo spinale ad intervalli segmentali mediante le radici dorsali e ventrali </a:t>
            </a:r>
          </a:p>
          <a:p>
            <a:pPr marL="342900" indent="-342900">
              <a:buFont typeface="Arial" panose="020B0604020202020204" pitchFamily="34" charset="0"/>
              <a:buChar char="•"/>
            </a:pPr>
            <a:endParaRPr lang="it-IT" sz="2400" dirty="0"/>
          </a:p>
          <a:p>
            <a:pPr marL="342900" indent="-342900">
              <a:buFont typeface="Arial" panose="020B0604020202020204" pitchFamily="34" charset="0"/>
              <a:buChar char="•"/>
            </a:pPr>
            <a:r>
              <a:rPr lang="it-IT" sz="2400" dirty="0"/>
              <a:t>Nella maggior parte dei vertebrati (ad esclusione delle Lamprede), le radici dorsale e ventrale di un segmento del corpo si uniscono dopo un breve decorso verso la periferia, per formare un nervo spinale, nel quale si distinguono un ramo dorsale, uno ventrale e rami comunicanti, che si estendono verso regioni diverse del corpo. </a:t>
            </a:r>
          </a:p>
          <a:p>
            <a:pPr marL="342900" indent="-342900">
              <a:buFont typeface="Arial" panose="020B0604020202020204" pitchFamily="34" charset="0"/>
              <a:buChar char="•"/>
            </a:pPr>
            <a:endParaRPr lang="it-IT" sz="2400" dirty="0"/>
          </a:p>
          <a:p>
            <a:pPr marL="342900" indent="-342900">
              <a:buFont typeface="Arial" panose="020B0604020202020204" pitchFamily="34" charset="0"/>
              <a:buChar char="•"/>
            </a:pPr>
            <a:r>
              <a:rPr lang="it-IT" sz="2400" dirty="0"/>
              <a:t>La maggior parte dei nervi cranici sono omologhi seriali della radice ventrale o dorsale di un nervo spinale tipico.</a:t>
            </a:r>
            <a:endParaRPr lang="en-GB" sz="2400" dirty="0"/>
          </a:p>
        </p:txBody>
      </p:sp>
    </p:spTree>
    <p:extLst>
      <p:ext uri="{BB962C8B-B14F-4D97-AF65-F5344CB8AC3E}">
        <p14:creationId xmlns:p14="http://schemas.microsoft.com/office/powerpoint/2010/main" val="4020077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2302" y="243557"/>
            <a:ext cx="4407873" cy="523220"/>
          </a:xfrm>
          <a:prstGeom prst="rect">
            <a:avLst/>
          </a:prstGeom>
        </p:spPr>
        <p:txBody>
          <a:bodyPr wrap="none">
            <a:spAutoFit/>
          </a:bodyPr>
          <a:lstStyle/>
          <a:p>
            <a:r>
              <a:rPr lang="en-US" sz="2800" dirty="0" err="1"/>
              <a:t>Sviluppo</a:t>
            </a:r>
            <a:r>
              <a:rPr lang="en-US" sz="2800" dirty="0"/>
              <a:t> del </a:t>
            </a:r>
            <a:r>
              <a:rPr lang="en-US" sz="2800" dirty="0" err="1"/>
              <a:t>sistema</a:t>
            </a:r>
            <a:r>
              <a:rPr lang="en-US" sz="2800" dirty="0"/>
              <a:t> </a:t>
            </a:r>
            <a:r>
              <a:rPr lang="en-US" sz="2800" dirty="0" err="1"/>
              <a:t>nervoso</a:t>
            </a:r>
            <a:endParaRPr lang="en-US" sz="2800" dirty="0"/>
          </a:p>
        </p:txBody>
      </p:sp>
      <p:pic>
        <p:nvPicPr>
          <p:cNvPr id="4" name="Picture 3"/>
          <p:cNvPicPr>
            <a:picLocks noChangeAspect="1"/>
          </p:cNvPicPr>
          <p:nvPr/>
        </p:nvPicPr>
        <p:blipFill rotWithShape="1">
          <a:blip r:embed="rId2"/>
          <a:srcRect b="7214"/>
          <a:stretch/>
        </p:blipFill>
        <p:spPr>
          <a:xfrm>
            <a:off x="1207626" y="766777"/>
            <a:ext cx="6022995" cy="6026650"/>
          </a:xfrm>
          <a:prstGeom prst="rect">
            <a:avLst/>
          </a:prstGeom>
        </p:spPr>
      </p:pic>
      <p:sp>
        <p:nvSpPr>
          <p:cNvPr id="5" name="Rectangle 4"/>
          <p:cNvSpPr/>
          <p:nvPr/>
        </p:nvSpPr>
        <p:spPr>
          <a:xfrm>
            <a:off x="6435144" y="2442470"/>
            <a:ext cx="6096000" cy="1938992"/>
          </a:xfrm>
          <a:prstGeom prst="rect">
            <a:avLst/>
          </a:prstGeom>
        </p:spPr>
        <p:txBody>
          <a:bodyPr>
            <a:spAutoFit/>
          </a:bodyPr>
          <a:lstStyle/>
          <a:p>
            <a:pPr algn="ctr"/>
            <a:r>
              <a:rPr lang="it-IT" sz="2400" dirty="0">
                <a:solidFill>
                  <a:srgbClr val="212121"/>
                </a:solidFill>
                <a:latin typeface="Arial" panose="020B0604020202020204" pitchFamily="34" charset="0"/>
              </a:rPr>
              <a:t>Placca neurale con le creste neurali </a:t>
            </a:r>
          </a:p>
          <a:p>
            <a:pPr algn="ctr"/>
            <a:r>
              <a:rPr lang="it-IT" sz="2400" dirty="0">
                <a:solidFill>
                  <a:srgbClr val="212121"/>
                </a:solidFill>
                <a:latin typeface="Arial" panose="020B0604020202020204" pitchFamily="34" charset="0"/>
              </a:rPr>
              <a:t> i placodi, in cui sono visibili le future suddivisioni dell’encefalo.</a:t>
            </a:r>
            <a:endParaRPr lang="it-IT" sz="2400" dirty="0">
              <a:solidFill>
                <a:srgbClr val="212121"/>
              </a:solidFill>
              <a:latin typeface="robotoregular"/>
            </a:endParaRPr>
          </a:p>
          <a:p>
            <a:br>
              <a:rPr lang="it-IT" sz="2400" dirty="0"/>
            </a:br>
            <a:endParaRPr lang="en-US" sz="2400" dirty="0"/>
          </a:p>
        </p:txBody>
      </p:sp>
      <p:sp>
        <p:nvSpPr>
          <p:cNvPr id="6" name="Rectangle 5"/>
          <p:cNvSpPr/>
          <p:nvPr/>
        </p:nvSpPr>
        <p:spPr>
          <a:xfrm>
            <a:off x="7827990" y="4248886"/>
            <a:ext cx="2247731" cy="523220"/>
          </a:xfrm>
          <a:prstGeom prst="rect">
            <a:avLst/>
          </a:prstGeom>
        </p:spPr>
        <p:txBody>
          <a:bodyPr wrap="none">
            <a:spAutoFit/>
          </a:bodyPr>
          <a:lstStyle/>
          <a:p>
            <a:r>
              <a:rPr lang="en-US" sz="2800" dirty="0" err="1">
                <a:latin typeface="Arial" panose="020B0604020202020204" pitchFamily="34" charset="0"/>
              </a:rPr>
              <a:t>neurulazione</a:t>
            </a:r>
            <a:endParaRPr lang="en-US" sz="2800" dirty="0"/>
          </a:p>
        </p:txBody>
      </p:sp>
      <p:sp>
        <p:nvSpPr>
          <p:cNvPr id="7" name="Rectangle 6"/>
          <p:cNvSpPr/>
          <p:nvPr/>
        </p:nvSpPr>
        <p:spPr>
          <a:xfrm>
            <a:off x="-51693" y="2119304"/>
            <a:ext cx="2518638" cy="646331"/>
          </a:xfrm>
          <a:prstGeom prst="rect">
            <a:avLst/>
          </a:prstGeom>
        </p:spPr>
        <p:txBody>
          <a:bodyPr wrap="none">
            <a:spAutoFit/>
          </a:bodyPr>
          <a:lstStyle/>
          <a:p>
            <a:pPr algn="ctr"/>
            <a:r>
              <a:rPr lang="it-IT" dirty="0">
                <a:latin typeface="Arial" panose="020B0604020202020204" pitchFamily="34" charset="0"/>
              </a:rPr>
              <a:t>caratteristica distintiva </a:t>
            </a:r>
          </a:p>
          <a:p>
            <a:pPr algn="ctr"/>
            <a:r>
              <a:rPr lang="it-IT" dirty="0">
                <a:latin typeface="Arial" panose="020B0604020202020204" pitchFamily="34" charset="0"/>
              </a:rPr>
              <a:t>dei vertebrati</a:t>
            </a:r>
            <a:endParaRPr lang="en-US" dirty="0"/>
          </a:p>
        </p:txBody>
      </p:sp>
      <p:sp>
        <p:nvSpPr>
          <p:cNvPr id="8" name="Right Arrow 7"/>
          <p:cNvSpPr/>
          <p:nvPr/>
        </p:nvSpPr>
        <p:spPr>
          <a:xfrm>
            <a:off x="1545465" y="2765635"/>
            <a:ext cx="605307" cy="218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226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66" t="-2014" r="1266" b="61653"/>
          <a:stretch/>
        </p:blipFill>
        <p:spPr>
          <a:xfrm>
            <a:off x="593384" y="992395"/>
            <a:ext cx="11191978" cy="3868580"/>
          </a:xfrm>
          <a:prstGeom prst="rect">
            <a:avLst/>
          </a:prstGeom>
        </p:spPr>
      </p:pic>
      <p:sp>
        <p:nvSpPr>
          <p:cNvPr id="3" name="Rectangle 2"/>
          <p:cNvSpPr/>
          <p:nvPr/>
        </p:nvSpPr>
        <p:spPr>
          <a:xfrm>
            <a:off x="3534699" y="180380"/>
            <a:ext cx="5609934" cy="646331"/>
          </a:xfrm>
          <a:prstGeom prst="rect">
            <a:avLst/>
          </a:prstGeom>
        </p:spPr>
        <p:txBody>
          <a:bodyPr wrap="none">
            <a:spAutoFit/>
          </a:bodyPr>
          <a:lstStyle/>
          <a:p>
            <a:r>
              <a:rPr lang="en-US" sz="3600" dirty="0" err="1"/>
              <a:t>Sviluppo</a:t>
            </a:r>
            <a:r>
              <a:rPr lang="en-US" sz="3600" dirty="0"/>
              <a:t> del </a:t>
            </a:r>
            <a:r>
              <a:rPr lang="en-US" sz="3600" dirty="0" err="1"/>
              <a:t>sistema</a:t>
            </a:r>
            <a:r>
              <a:rPr lang="en-US" sz="3600" dirty="0"/>
              <a:t> </a:t>
            </a:r>
            <a:r>
              <a:rPr lang="en-US" sz="3600" dirty="0" err="1"/>
              <a:t>nervoso</a:t>
            </a:r>
            <a:endParaRPr lang="en-US" sz="3600" dirty="0"/>
          </a:p>
        </p:txBody>
      </p:sp>
      <p:sp>
        <p:nvSpPr>
          <p:cNvPr id="4" name="Rectangle 3"/>
          <p:cNvSpPr/>
          <p:nvPr/>
        </p:nvSpPr>
        <p:spPr>
          <a:xfrm>
            <a:off x="1350932" y="5349824"/>
            <a:ext cx="9977468" cy="923330"/>
          </a:xfrm>
          <a:prstGeom prst="rect">
            <a:avLst/>
          </a:prstGeom>
        </p:spPr>
        <p:txBody>
          <a:bodyPr wrap="square">
            <a:spAutoFit/>
          </a:bodyPr>
          <a:lstStyle/>
          <a:p>
            <a:r>
              <a:rPr lang="it-IT" dirty="0">
                <a:latin typeface="Arial" panose="020B0604020202020204" pitchFamily="34" charset="0"/>
              </a:rPr>
              <a:t>Le pieghe neurali, si estendono dorsalmente fino a fondersi formando il tubo neurale, le cui pareti sono ancora unicellulari. Dalla porzione allargata del tubo neurale rostrale (il futuro encefalo) ben presto si evidenzia la formazione di tre vescicole</a:t>
            </a:r>
            <a:endParaRPr lang="en-US" dirty="0"/>
          </a:p>
        </p:txBody>
      </p:sp>
    </p:spTree>
    <p:extLst>
      <p:ext uri="{BB962C8B-B14F-4D97-AF65-F5344CB8AC3E}">
        <p14:creationId xmlns:p14="http://schemas.microsoft.com/office/powerpoint/2010/main" val="3395418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344" t="39504" r="-852" b="7426"/>
          <a:stretch/>
        </p:blipFill>
        <p:spPr>
          <a:xfrm>
            <a:off x="1015999" y="503545"/>
            <a:ext cx="10801121" cy="5086672"/>
          </a:xfrm>
          <a:prstGeom prst="rect">
            <a:avLst/>
          </a:prstGeom>
        </p:spPr>
      </p:pic>
      <p:sp>
        <p:nvSpPr>
          <p:cNvPr id="3" name="Rectangle 2"/>
          <p:cNvSpPr/>
          <p:nvPr/>
        </p:nvSpPr>
        <p:spPr>
          <a:xfrm>
            <a:off x="3534699" y="180380"/>
            <a:ext cx="5609934" cy="646331"/>
          </a:xfrm>
          <a:prstGeom prst="rect">
            <a:avLst/>
          </a:prstGeom>
        </p:spPr>
        <p:txBody>
          <a:bodyPr wrap="none">
            <a:spAutoFit/>
          </a:bodyPr>
          <a:lstStyle/>
          <a:p>
            <a:r>
              <a:rPr lang="en-US" sz="3600" dirty="0" err="1"/>
              <a:t>Sviluppo</a:t>
            </a:r>
            <a:r>
              <a:rPr lang="en-US" sz="3600" dirty="0"/>
              <a:t> del </a:t>
            </a:r>
            <a:r>
              <a:rPr lang="en-US" sz="3600" dirty="0" err="1"/>
              <a:t>sistema</a:t>
            </a:r>
            <a:r>
              <a:rPr lang="en-US" sz="3600" dirty="0"/>
              <a:t> </a:t>
            </a:r>
            <a:r>
              <a:rPr lang="en-US" sz="3600" dirty="0" err="1"/>
              <a:t>nervoso</a:t>
            </a:r>
            <a:endParaRPr lang="en-US" sz="3600" dirty="0"/>
          </a:p>
        </p:txBody>
      </p:sp>
      <p:sp>
        <p:nvSpPr>
          <p:cNvPr id="4" name="Rectangle 3"/>
          <p:cNvSpPr/>
          <p:nvPr/>
        </p:nvSpPr>
        <p:spPr>
          <a:xfrm>
            <a:off x="743677" y="1070330"/>
            <a:ext cx="5660524" cy="369332"/>
          </a:xfrm>
          <a:prstGeom prst="rect">
            <a:avLst/>
          </a:prstGeom>
        </p:spPr>
        <p:txBody>
          <a:bodyPr wrap="none">
            <a:spAutoFit/>
          </a:bodyPr>
          <a:lstStyle/>
          <a:p>
            <a:r>
              <a:rPr lang="it-IT" dirty="0">
                <a:latin typeface="Arial" panose="020B0604020202020204" pitchFamily="34" charset="0"/>
              </a:rPr>
              <a:t>Stadio di sviluppo caratterizzato da cinque vescicole.</a:t>
            </a:r>
            <a:endParaRPr lang="en-US" dirty="0"/>
          </a:p>
        </p:txBody>
      </p:sp>
      <p:sp>
        <p:nvSpPr>
          <p:cNvPr id="5" name="Rectangle 4"/>
          <p:cNvSpPr/>
          <p:nvPr/>
        </p:nvSpPr>
        <p:spPr>
          <a:xfrm>
            <a:off x="371144" y="4477891"/>
            <a:ext cx="7824590" cy="2125069"/>
          </a:xfrm>
          <a:prstGeom prst="rect">
            <a:avLst/>
          </a:prstGeom>
        </p:spPr>
        <p:txBody>
          <a:bodyPr wrap="square">
            <a:spAutoFit/>
          </a:bodyPr>
          <a:lstStyle/>
          <a:p>
            <a:pPr>
              <a:lnSpc>
                <a:spcPct val="150000"/>
              </a:lnSpc>
            </a:pPr>
            <a:r>
              <a:rPr lang="it-IT" dirty="0">
                <a:latin typeface="Arial" panose="020B0604020202020204" pitchFamily="34" charset="0"/>
              </a:rPr>
              <a:t>– telencefalo = i bulbi olfattivi e gli emisferi cerebrali</a:t>
            </a:r>
          </a:p>
          <a:p>
            <a:pPr>
              <a:lnSpc>
                <a:spcPct val="150000"/>
              </a:lnSpc>
            </a:pPr>
            <a:r>
              <a:rPr lang="it-IT" dirty="0">
                <a:latin typeface="Arial" panose="020B0604020202020204" pitchFamily="34" charset="0"/>
              </a:rPr>
              <a:t>– diencefalo =epitalamo dorsale, un ipotalamo ventrale e un talamo laterale</a:t>
            </a:r>
          </a:p>
          <a:p>
            <a:pPr>
              <a:lnSpc>
                <a:spcPct val="150000"/>
              </a:lnSpc>
            </a:pPr>
            <a:r>
              <a:rPr lang="it-IT" dirty="0">
                <a:latin typeface="Arial" panose="020B0604020202020204" pitchFamily="34" charset="0"/>
              </a:rPr>
              <a:t>– mesencefalo,=tetto dorsale e un tegmento (o corpo) ventrale;</a:t>
            </a:r>
          </a:p>
          <a:p>
            <a:pPr>
              <a:lnSpc>
                <a:spcPct val="150000"/>
              </a:lnSpc>
            </a:pPr>
            <a:r>
              <a:rPr lang="it-IT" dirty="0">
                <a:latin typeface="Arial" panose="020B0604020202020204" pitchFamily="34" charset="0"/>
              </a:rPr>
              <a:t>– metencefalo= cervelletto, dorsale, ponte,ventrale;</a:t>
            </a:r>
          </a:p>
          <a:p>
            <a:pPr>
              <a:lnSpc>
                <a:spcPct val="150000"/>
              </a:lnSpc>
            </a:pPr>
            <a:r>
              <a:rPr lang="it-IT" dirty="0">
                <a:latin typeface="Arial" panose="020B0604020202020204" pitchFamily="34" charset="0"/>
              </a:rPr>
              <a:t>– mielencefalo = midollo allungato, continuità con il midollo spinale</a:t>
            </a:r>
            <a:endParaRPr lang="en-US" dirty="0"/>
          </a:p>
        </p:txBody>
      </p:sp>
    </p:spTree>
    <p:extLst>
      <p:ext uri="{BB962C8B-B14F-4D97-AF65-F5344CB8AC3E}">
        <p14:creationId xmlns:p14="http://schemas.microsoft.com/office/powerpoint/2010/main" val="1768314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2574" y="282193"/>
            <a:ext cx="8774453" cy="523220"/>
          </a:xfrm>
          <a:prstGeom prst="rect">
            <a:avLst/>
          </a:prstGeom>
        </p:spPr>
        <p:txBody>
          <a:bodyPr wrap="none">
            <a:spAutoFit/>
          </a:bodyPr>
          <a:lstStyle/>
          <a:p>
            <a:r>
              <a:rPr lang="it-IT" sz="2800" dirty="0"/>
              <a:t>Elementi costitutivi dei sistemi nervosi centrale e periferico</a:t>
            </a:r>
            <a:endParaRPr lang="en-US" sz="2800" dirty="0"/>
          </a:p>
        </p:txBody>
      </p:sp>
      <p:pic>
        <p:nvPicPr>
          <p:cNvPr id="3" name="Picture 2"/>
          <p:cNvPicPr>
            <a:picLocks noChangeAspect="1"/>
          </p:cNvPicPr>
          <p:nvPr/>
        </p:nvPicPr>
        <p:blipFill rotWithShape="1">
          <a:blip r:embed="rId2"/>
          <a:srcRect b="4506"/>
          <a:stretch/>
        </p:blipFill>
        <p:spPr>
          <a:xfrm>
            <a:off x="4002701" y="805413"/>
            <a:ext cx="5089783" cy="5867890"/>
          </a:xfrm>
          <a:prstGeom prst="rect">
            <a:avLst/>
          </a:prstGeom>
        </p:spPr>
      </p:pic>
    </p:spTree>
    <p:extLst>
      <p:ext uri="{BB962C8B-B14F-4D97-AF65-F5344CB8AC3E}">
        <p14:creationId xmlns:p14="http://schemas.microsoft.com/office/powerpoint/2010/main" val="4217737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8" t="-744" r="228" b="12250"/>
          <a:stretch/>
        </p:blipFill>
        <p:spPr>
          <a:xfrm>
            <a:off x="903368" y="729191"/>
            <a:ext cx="8428685" cy="4570942"/>
          </a:xfrm>
          <a:prstGeom prst="rect">
            <a:avLst/>
          </a:prstGeom>
        </p:spPr>
      </p:pic>
      <p:sp>
        <p:nvSpPr>
          <p:cNvPr id="3" name="Rectangle 2"/>
          <p:cNvSpPr/>
          <p:nvPr/>
        </p:nvSpPr>
        <p:spPr>
          <a:xfrm>
            <a:off x="1758649" y="95217"/>
            <a:ext cx="2680542" cy="769441"/>
          </a:xfrm>
          <a:prstGeom prst="rect">
            <a:avLst/>
          </a:prstGeom>
        </p:spPr>
        <p:txBody>
          <a:bodyPr wrap="none">
            <a:spAutoFit/>
          </a:bodyPr>
          <a:lstStyle/>
          <a:p>
            <a:r>
              <a:rPr lang="it-IT" sz="4400" dirty="0"/>
              <a:t>Le meningi</a:t>
            </a:r>
            <a:endParaRPr lang="en-US" sz="4400" dirty="0"/>
          </a:p>
        </p:txBody>
      </p:sp>
      <p:sp>
        <p:nvSpPr>
          <p:cNvPr id="4" name="Rectangle 3"/>
          <p:cNvSpPr/>
          <p:nvPr/>
        </p:nvSpPr>
        <p:spPr>
          <a:xfrm>
            <a:off x="592666" y="5472442"/>
            <a:ext cx="10566401" cy="1200329"/>
          </a:xfrm>
          <a:prstGeom prst="rect">
            <a:avLst/>
          </a:prstGeom>
        </p:spPr>
        <p:txBody>
          <a:bodyPr wrap="square">
            <a:spAutoFit/>
          </a:bodyPr>
          <a:lstStyle/>
          <a:p>
            <a:r>
              <a:rPr lang="it-IT" dirty="0">
                <a:latin typeface="Arial" panose="020B0604020202020204" pitchFamily="34" charset="0"/>
              </a:rPr>
              <a:t>Pesci =un singolo rivestimento molto vascolarizzato, la meninge primitiva</a:t>
            </a:r>
          </a:p>
          <a:p>
            <a:r>
              <a:rPr lang="it-IT" dirty="0">
                <a:latin typeface="Arial" panose="020B0604020202020204" pitchFamily="34" charset="0"/>
              </a:rPr>
              <a:t>Vita terrestre = meninge primitiva si delamina in una dura  madreesterna, formata da tessuto connettivo denso, e una meninge interna, o leptomeninge</a:t>
            </a:r>
          </a:p>
          <a:p>
            <a:r>
              <a:rPr lang="it-IT" dirty="0">
                <a:latin typeface="Arial" panose="020B0604020202020204" pitchFamily="34" charset="0"/>
              </a:rPr>
              <a:t>Mammiferi = leptomeninge separata in Aracnoide e Pia madre</a:t>
            </a:r>
            <a:endParaRPr lang="en-US" dirty="0"/>
          </a:p>
        </p:txBody>
      </p:sp>
    </p:spTree>
    <p:extLst>
      <p:ext uri="{BB962C8B-B14F-4D97-AF65-F5344CB8AC3E}">
        <p14:creationId xmlns:p14="http://schemas.microsoft.com/office/powerpoint/2010/main" val="1909391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177"/>
          <a:stretch/>
        </p:blipFill>
        <p:spPr>
          <a:xfrm>
            <a:off x="393473" y="584775"/>
            <a:ext cx="8701025" cy="5104825"/>
          </a:xfrm>
          <a:prstGeom prst="rect">
            <a:avLst/>
          </a:prstGeom>
        </p:spPr>
      </p:pic>
      <p:sp>
        <p:nvSpPr>
          <p:cNvPr id="3" name="Rectangle 2"/>
          <p:cNvSpPr/>
          <p:nvPr/>
        </p:nvSpPr>
        <p:spPr>
          <a:xfrm>
            <a:off x="8451031" y="1714744"/>
            <a:ext cx="3537769" cy="2585323"/>
          </a:xfrm>
          <a:prstGeom prst="rect">
            <a:avLst/>
          </a:prstGeom>
        </p:spPr>
        <p:txBody>
          <a:bodyPr wrap="square">
            <a:spAutoFit/>
          </a:bodyPr>
          <a:lstStyle/>
          <a:p>
            <a:r>
              <a:rPr lang="it-IT" dirty="0"/>
              <a:t>l liquido cerebrospinale si forma principalmente attraverso i plessi corioidei e circola all’interno dei ventricoli raggiungendo, tramite le aperture mediana e laterali del quarto ventricolo, lo spazio subaracnoideo, dove è riassorbito attraverso i villi e le granulazioni aracnoidee.</a:t>
            </a:r>
            <a:endParaRPr lang="en-US" dirty="0"/>
          </a:p>
        </p:txBody>
      </p:sp>
      <p:sp>
        <p:nvSpPr>
          <p:cNvPr id="4" name="Rectangle 3"/>
          <p:cNvSpPr/>
          <p:nvPr/>
        </p:nvSpPr>
        <p:spPr>
          <a:xfrm>
            <a:off x="3113315" y="0"/>
            <a:ext cx="5846088" cy="584775"/>
          </a:xfrm>
          <a:prstGeom prst="rect">
            <a:avLst/>
          </a:prstGeom>
        </p:spPr>
        <p:txBody>
          <a:bodyPr wrap="none">
            <a:spAutoFit/>
          </a:bodyPr>
          <a:lstStyle/>
          <a:p>
            <a:r>
              <a:rPr lang="it-IT" sz="3200" dirty="0"/>
              <a:t>Sistema nervoso centrale di uomo</a:t>
            </a:r>
            <a:endParaRPr lang="en-US" sz="3200" dirty="0"/>
          </a:p>
        </p:txBody>
      </p:sp>
      <p:sp>
        <p:nvSpPr>
          <p:cNvPr id="5" name="Rectangle 4"/>
          <p:cNvSpPr/>
          <p:nvPr/>
        </p:nvSpPr>
        <p:spPr>
          <a:xfrm>
            <a:off x="579405" y="5740737"/>
            <a:ext cx="10913908" cy="1015663"/>
          </a:xfrm>
          <a:prstGeom prst="rect">
            <a:avLst/>
          </a:prstGeom>
        </p:spPr>
        <p:txBody>
          <a:bodyPr wrap="square">
            <a:spAutoFit/>
          </a:bodyPr>
          <a:lstStyle/>
          <a:p>
            <a:r>
              <a:rPr lang="it-IT" sz="2000" dirty="0">
                <a:latin typeface="Arial" panose="020B0604020202020204" pitchFamily="34" charset="0"/>
              </a:rPr>
              <a:t>Tutti i vertebrati possiedono una barriera ematoencefalica, uno strato specializzato di cellule che controlla il traffico molecolare tra il sangue e l’Snc e contribuisce all’omeostasi del microambiente del tessuto nervoso</a:t>
            </a:r>
            <a:endParaRPr lang="en-US" sz="2000" dirty="0"/>
          </a:p>
        </p:txBody>
      </p:sp>
      <p:sp>
        <p:nvSpPr>
          <p:cNvPr id="6" name="Oval 5"/>
          <p:cNvSpPr/>
          <p:nvPr/>
        </p:nvSpPr>
        <p:spPr>
          <a:xfrm>
            <a:off x="2495774" y="3636085"/>
            <a:ext cx="617541" cy="2904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219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9519" y="653534"/>
            <a:ext cx="8428911" cy="584775"/>
          </a:xfrm>
          <a:prstGeom prst="rect">
            <a:avLst/>
          </a:prstGeom>
        </p:spPr>
        <p:txBody>
          <a:bodyPr wrap="none">
            <a:spAutoFit/>
          </a:bodyPr>
          <a:lstStyle/>
          <a:p>
            <a:r>
              <a:rPr lang="it-IT" sz="3200" dirty="0">
                <a:latin typeface="Arial" panose="020B0604020202020204" pitchFamily="34" charset="0"/>
              </a:rPr>
              <a:t>Sostanza bianca                     Sostanza grigia</a:t>
            </a:r>
            <a:endParaRPr lang="en-US" sz="3200" dirty="0"/>
          </a:p>
        </p:txBody>
      </p:sp>
      <p:sp>
        <p:nvSpPr>
          <p:cNvPr id="3" name="Rectangle 2"/>
          <p:cNvSpPr/>
          <p:nvPr/>
        </p:nvSpPr>
        <p:spPr>
          <a:xfrm>
            <a:off x="6749143" y="2104349"/>
            <a:ext cx="4712731" cy="3970318"/>
          </a:xfrm>
          <a:prstGeom prst="rect">
            <a:avLst/>
          </a:prstGeom>
        </p:spPr>
        <p:txBody>
          <a:bodyPr wrap="square">
            <a:spAutoFit/>
          </a:bodyPr>
          <a:lstStyle/>
          <a:p>
            <a:pPr>
              <a:lnSpc>
                <a:spcPct val="150000"/>
              </a:lnSpc>
            </a:pPr>
            <a:r>
              <a:rPr lang="it-IT" sz="2400" dirty="0"/>
              <a:t>aree ricche di corpi cellulari sono dette sostanza grigia</a:t>
            </a:r>
            <a:br>
              <a:rPr lang="it-IT" sz="2400" dirty="0"/>
            </a:br>
            <a:r>
              <a:rPr lang="it-IT" sz="2400" dirty="0"/>
              <a:t>organizzata in :</a:t>
            </a:r>
          </a:p>
          <a:p>
            <a:pPr>
              <a:lnSpc>
                <a:spcPct val="150000"/>
              </a:lnSpc>
            </a:pPr>
            <a:r>
              <a:rPr lang="it-IT" sz="2400" dirty="0"/>
              <a:t> nuclei, </a:t>
            </a:r>
          </a:p>
          <a:p>
            <a:pPr>
              <a:lnSpc>
                <a:spcPct val="150000"/>
              </a:lnSpc>
            </a:pPr>
            <a:r>
              <a:rPr lang="it-IT" sz="2400" dirty="0"/>
              <a:t>cortecce,</a:t>
            </a:r>
          </a:p>
          <a:p>
            <a:pPr>
              <a:lnSpc>
                <a:spcPct val="150000"/>
              </a:lnSpc>
            </a:pPr>
            <a:r>
              <a:rPr lang="it-IT" sz="2400" dirty="0"/>
              <a:t>lamine</a:t>
            </a:r>
            <a:br>
              <a:rPr lang="it-IT" sz="2400" dirty="0"/>
            </a:br>
            <a:endParaRPr lang="en-US" sz="2400" dirty="0"/>
          </a:p>
        </p:txBody>
      </p:sp>
      <p:sp>
        <p:nvSpPr>
          <p:cNvPr id="4" name="Rectangle 3"/>
          <p:cNvSpPr/>
          <p:nvPr/>
        </p:nvSpPr>
        <p:spPr>
          <a:xfrm>
            <a:off x="936635" y="2104349"/>
            <a:ext cx="4571536" cy="3416320"/>
          </a:xfrm>
          <a:prstGeom prst="rect">
            <a:avLst/>
          </a:prstGeom>
        </p:spPr>
        <p:txBody>
          <a:bodyPr wrap="square">
            <a:spAutoFit/>
          </a:bodyPr>
          <a:lstStyle/>
          <a:p>
            <a:pPr>
              <a:lnSpc>
                <a:spcPct val="150000"/>
              </a:lnSpc>
            </a:pPr>
            <a:r>
              <a:rPr lang="it-IT" sz="2400" dirty="0"/>
              <a:t>aree ricche di fibre assoniche spesso mieliniche </a:t>
            </a:r>
          </a:p>
          <a:p>
            <a:pPr>
              <a:lnSpc>
                <a:spcPct val="150000"/>
              </a:lnSpc>
            </a:pPr>
            <a:r>
              <a:rPr lang="it-IT" sz="2400" dirty="0"/>
              <a:t>Oragnizzata in :</a:t>
            </a:r>
          </a:p>
          <a:p>
            <a:pPr>
              <a:lnSpc>
                <a:spcPct val="150000"/>
              </a:lnSpc>
            </a:pPr>
            <a:r>
              <a:rPr lang="it-IT" sz="2400" dirty="0"/>
              <a:t>fasci o tratti o funicoli</a:t>
            </a:r>
          </a:p>
          <a:p>
            <a:pPr>
              <a:lnSpc>
                <a:spcPct val="150000"/>
              </a:lnSpc>
            </a:pPr>
            <a:r>
              <a:rPr lang="it-IT" sz="2400" dirty="0"/>
              <a:t>commensure</a:t>
            </a:r>
            <a:br>
              <a:rPr lang="it-IT" sz="2400" dirty="0"/>
            </a:br>
            <a:endParaRPr lang="en-US" sz="2400" dirty="0"/>
          </a:p>
        </p:txBody>
      </p:sp>
    </p:spTree>
    <p:extLst>
      <p:ext uri="{BB962C8B-B14F-4D97-AF65-F5344CB8AC3E}">
        <p14:creationId xmlns:p14="http://schemas.microsoft.com/office/powerpoint/2010/main" val="2070989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196"/>
          <a:stretch/>
        </p:blipFill>
        <p:spPr>
          <a:xfrm>
            <a:off x="481998" y="584775"/>
            <a:ext cx="8383320" cy="6135173"/>
          </a:xfrm>
          <a:prstGeom prst="rect">
            <a:avLst/>
          </a:prstGeom>
        </p:spPr>
      </p:pic>
      <p:sp>
        <p:nvSpPr>
          <p:cNvPr id="3" name="Rectangle 2"/>
          <p:cNvSpPr/>
          <p:nvPr/>
        </p:nvSpPr>
        <p:spPr>
          <a:xfrm>
            <a:off x="673544" y="0"/>
            <a:ext cx="7641003" cy="584775"/>
          </a:xfrm>
          <a:prstGeom prst="rect">
            <a:avLst/>
          </a:prstGeom>
        </p:spPr>
        <p:txBody>
          <a:bodyPr wrap="none">
            <a:spAutoFit/>
          </a:bodyPr>
          <a:lstStyle/>
          <a:p>
            <a:r>
              <a:rPr lang="it-IT" sz="3200" dirty="0"/>
              <a:t>Organizzazione generale del sistema nervoso</a:t>
            </a:r>
            <a:endParaRPr lang="en-US" sz="3200" dirty="0"/>
          </a:p>
        </p:txBody>
      </p:sp>
      <p:sp>
        <p:nvSpPr>
          <p:cNvPr id="7" name="Rectangle 6"/>
          <p:cNvSpPr/>
          <p:nvPr/>
        </p:nvSpPr>
        <p:spPr>
          <a:xfrm>
            <a:off x="302386" y="2355692"/>
            <a:ext cx="2225459" cy="1200329"/>
          </a:xfrm>
          <a:prstGeom prst="rect">
            <a:avLst/>
          </a:prstGeom>
        </p:spPr>
        <p:txBody>
          <a:bodyPr wrap="square">
            <a:spAutoFit/>
          </a:bodyPr>
          <a:lstStyle/>
          <a:p>
            <a:r>
              <a:rPr lang="it-IT" dirty="0"/>
              <a:t>visceri, vasi, articolazioni, muscolatura scheletrica</a:t>
            </a:r>
            <a:endParaRPr lang="en-US" dirty="0"/>
          </a:p>
        </p:txBody>
      </p:sp>
      <p:sp>
        <p:nvSpPr>
          <p:cNvPr id="8" name="Rectangle 7"/>
          <p:cNvSpPr/>
          <p:nvPr/>
        </p:nvSpPr>
        <p:spPr>
          <a:xfrm>
            <a:off x="6633006" y="2688812"/>
            <a:ext cx="2799008" cy="1200329"/>
          </a:xfrm>
          <a:prstGeom prst="rect">
            <a:avLst/>
          </a:prstGeom>
        </p:spPr>
        <p:txBody>
          <a:bodyPr wrap="square">
            <a:spAutoFit/>
          </a:bodyPr>
          <a:lstStyle/>
          <a:p>
            <a:pPr algn="ctr"/>
            <a:r>
              <a:rPr lang="it-IT" dirty="0"/>
              <a:t>cute e organi di senso speciali, quali quelli di udito, vista, olfatto, gusto e linea laterale</a:t>
            </a:r>
            <a:endParaRPr lang="en-US" dirty="0"/>
          </a:p>
        </p:txBody>
      </p:sp>
      <p:sp>
        <p:nvSpPr>
          <p:cNvPr id="9" name="Right Arrow 8"/>
          <p:cNvSpPr/>
          <p:nvPr/>
        </p:nvSpPr>
        <p:spPr>
          <a:xfrm rot="19381431">
            <a:off x="1589632" y="2276667"/>
            <a:ext cx="605307" cy="354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3875128">
            <a:off x="6844464" y="2364404"/>
            <a:ext cx="605307" cy="354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014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982"/>
          <a:stretch/>
        </p:blipFill>
        <p:spPr>
          <a:xfrm>
            <a:off x="1074475" y="1005404"/>
            <a:ext cx="5066158" cy="5547796"/>
          </a:xfrm>
          <a:prstGeom prst="rect">
            <a:avLst/>
          </a:prstGeom>
        </p:spPr>
      </p:pic>
      <p:sp>
        <p:nvSpPr>
          <p:cNvPr id="3" name="Rectangle 2"/>
          <p:cNvSpPr/>
          <p:nvPr/>
        </p:nvSpPr>
        <p:spPr>
          <a:xfrm>
            <a:off x="3492053" y="192041"/>
            <a:ext cx="4498604" cy="646331"/>
          </a:xfrm>
          <a:prstGeom prst="rect">
            <a:avLst/>
          </a:prstGeom>
        </p:spPr>
        <p:txBody>
          <a:bodyPr wrap="none">
            <a:spAutoFit/>
          </a:bodyPr>
          <a:lstStyle/>
          <a:p>
            <a:r>
              <a:rPr lang="en-US" sz="3600" dirty="0"/>
              <a:t>Nervi </a:t>
            </a:r>
            <a:r>
              <a:rPr lang="en-US" sz="3600" dirty="0" err="1"/>
              <a:t>periferici</a:t>
            </a:r>
            <a:r>
              <a:rPr lang="en-US" sz="3600" dirty="0"/>
              <a:t> e </a:t>
            </a:r>
            <a:r>
              <a:rPr lang="en-US" sz="3600" dirty="0" err="1"/>
              <a:t>gangli</a:t>
            </a:r>
            <a:endParaRPr lang="en-US" sz="3600" dirty="0"/>
          </a:p>
        </p:txBody>
      </p:sp>
      <p:sp>
        <p:nvSpPr>
          <p:cNvPr id="4" name="Rectangle 3"/>
          <p:cNvSpPr/>
          <p:nvPr/>
        </p:nvSpPr>
        <p:spPr>
          <a:xfrm>
            <a:off x="6140633" y="1167314"/>
            <a:ext cx="6096000" cy="4662815"/>
          </a:xfrm>
          <a:prstGeom prst="rect">
            <a:avLst/>
          </a:prstGeom>
        </p:spPr>
        <p:txBody>
          <a:bodyPr>
            <a:spAutoFit/>
          </a:bodyPr>
          <a:lstStyle/>
          <a:p>
            <a:pPr marL="285750" indent="-285750">
              <a:lnSpc>
                <a:spcPct val="150000"/>
              </a:lnSpc>
              <a:buFont typeface="Arial" panose="020B0604020202020204" pitchFamily="34" charset="0"/>
              <a:buChar char="•"/>
            </a:pPr>
            <a:r>
              <a:rPr lang="it-IT" dirty="0">
                <a:latin typeface="Arial" panose="020B0604020202020204" pitchFamily="34" charset="0"/>
              </a:rPr>
              <a:t>ogni nervo è costituito da uno o più fasci di assoni</a:t>
            </a:r>
          </a:p>
          <a:p>
            <a:pPr marL="285750" indent="-285750">
              <a:lnSpc>
                <a:spcPct val="150000"/>
              </a:lnSpc>
              <a:buFont typeface="Arial" panose="020B0604020202020204" pitchFamily="34" charset="0"/>
              <a:buChar char="•"/>
            </a:pPr>
            <a:r>
              <a:rPr lang="it-IT" dirty="0">
                <a:latin typeface="Arial" panose="020B0604020202020204" pitchFamily="34" charset="0"/>
              </a:rPr>
              <a:t>ogni singola fibra assonica con la sua cellula di Schwann è circondata dall’endonevrio (tessuto connettivo lasso).</a:t>
            </a:r>
          </a:p>
          <a:p>
            <a:pPr marL="285750" indent="-285750">
              <a:lnSpc>
                <a:spcPct val="150000"/>
              </a:lnSpc>
              <a:buFont typeface="Arial" panose="020B0604020202020204" pitchFamily="34" charset="0"/>
              <a:buChar char="•"/>
            </a:pPr>
            <a:r>
              <a:rPr lang="it-IT" dirty="0">
                <a:latin typeface="Arial" panose="020B0604020202020204" pitchFamily="34" charset="0"/>
              </a:rPr>
              <a:t>ogni fascio è circondato da perinevrio (tessuto connettivo spesso ). </a:t>
            </a:r>
          </a:p>
          <a:p>
            <a:pPr marL="285750" indent="-285750">
              <a:lnSpc>
                <a:spcPct val="150000"/>
              </a:lnSpc>
              <a:buFont typeface="Arial" panose="020B0604020202020204" pitchFamily="34" charset="0"/>
              <a:buChar char="•"/>
            </a:pPr>
            <a:r>
              <a:rPr lang="it-IT" dirty="0">
                <a:latin typeface="Arial" panose="020B0604020202020204" pitchFamily="34" charset="0"/>
              </a:rPr>
              <a:t>I nervi periferici formati da più fasci sono circondati dall’epinevrio, che riempie anche lo spazio tra i vari fasci</a:t>
            </a:r>
          </a:p>
          <a:p>
            <a:pPr marL="285750" indent="-285750">
              <a:lnSpc>
                <a:spcPct val="150000"/>
              </a:lnSpc>
              <a:buFont typeface="Arial" panose="020B0604020202020204" pitchFamily="34" charset="0"/>
              <a:buChar char="•"/>
            </a:pPr>
            <a:r>
              <a:rPr lang="it-IT" dirty="0">
                <a:latin typeface="Arial" panose="020B0604020202020204" pitchFamily="34" charset="0"/>
              </a:rPr>
              <a:t>I copri cellulari dei neuroni sensoriali sono esterni in gangli sensitivi</a:t>
            </a:r>
            <a:endParaRPr lang="en-US" dirty="0"/>
          </a:p>
        </p:txBody>
      </p:sp>
    </p:spTree>
    <p:extLst>
      <p:ext uri="{BB962C8B-B14F-4D97-AF65-F5344CB8AC3E}">
        <p14:creationId xmlns:p14="http://schemas.microsoft.com/office/powerpoint/2010/main" val="1147861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0975" y="166283"/>
            <a:ext cx="5148141" cy="584775"/>
          </a:xfrm>
          <a:prstGeom prst="rect">
            <a:avLst/>
          </a:prstGeom>
        </p:spPr>
        <p:txBody>
          <a:bodyPr wrap="none">
            <a:spAutoFit/>
          </a:bodyPr>
          <a:lstStyle/>
          <a:p>
            <a:r>
              <a:rPr lang="it-IT" sz="3200" dirty="0"/>
              <a:t>Midollo spinale e nervi spinali</a:t>
            </a:r>
            <a:endParaRPr lang="en-US" sz="3200" dirty="0"/>
          </a:p>
        </p:txBody>
      </p:sp>
      <p:pic>
        <p:nvPicPr>
          <p:cNvPr id="3" name="Picture 2"/>
          <p:cNvPicPr>
            <a:picLocks noChangeAspect="1"/>
          </p:cNvPicPr>
          <p:nvPr/>
        </p:nvPicPr>
        <p:blipFill rotWithShape="1">
          <a:blip r:embed="rId2"/>
          <a:srcRect r="18307" b="16432"/>
          <a:stretch/>
        </p:blipFill>
        <p:spPr>
          <a:xfrm>
            <a:off x="568432" y="605307"/>
            <a:ext cx="5857082" cy="6252693"/>
          </a:xfrm>
          <a:prstGeom prst="rect">
            <a:avLst/>
          </a:prstGeom>
        </p:spPr>
      </p:pic>
      <p:sp>
        <p:nvSpPr>
          <p:cNvPr id="4" name="Rectangle 3"/>
          <p:cNvSpPr/>
          <p:nvPr/>
        </p:nvSpPr>
        <p:spPr>
          <a:xfrm>
            <a:off x="6996659" y="1235921"/>
            <a:ext cx="4581622" cy="2554545"/>
          </a:xfrm>
          <a:prstGeom prst="rect">
            <a:avLst/>
          </a:prstGeom>
        </p:spPr>
        <p:txBody>
          <a:bodyPr wrap="square">
            <a:spAutoFit/>
          </a:bodyPr>
          <a:lstStyle/>
          <a:p>
            <a:r>
              <a:rPr lang="it-IT" sz="2000" dirty="0"/>
              <a:t>a, Nella visione laterale sono mostrati i rapporti del midollo spinale e dei nervi spinali con la colonna vertebrale. </a:t>
            </a:r>
          </a:p>
          <a:p>
            <a:endParaRPr lang="it-IT" sz="2000" dirty="0"/>
          </a:p>
          <a:p>
            <a:r>
              <a:rPr lang="it-IT" sz="2000" dirty="0"/>
              <a:t>b, midollo spinale in proiezione anteriore. </a:t>
            </a:r>
          </a:p>
          <a:p>
            <a:endParaRPr lang="it-IT" sz="2000" dirty="0"/>
          </a:p>
          <a:p>
            <a:r>
              <a:rPr lang="it-IT" sz="2000" dirty="0"/>
              <a:t>Nei tetrapodi il midollo è leggermente più corto della colonna vertebrale</a:t>
            </a:r>
          </a:p>
        </p:txBody>
      </p:sp>
    </p:spTree>
    <p:extLst>
      <p:ext uri="{BB962C8B-B14F-4D97-AF65-F5344CB8AC3E}">
        <p14:creationId xmlns:p14="http://schemas.microsoft.com/office/powerpoint/2010/main" val="288126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5635"/>
          <a:stretch/>
        </p:blipFill>
        <p:spPr>
          <a:xfrm>
            <a:off x="263627" y="1119628"/>
            <a:ext cx="11612863" cy="3655132"/>
          </a:xfrm>
          <a:prstGeom prst="rect">
            <a:avLst/>
          </a:prstGeom>
        </p:spPr>
      </p:pic>
      <p:sp>
        <p:nvSpPr>
          <p:cNvPr id="3" name="Rectangle 2"/>
          <p:cNvSpPr/>
          <p:nvPr/>
        </p:nvSpPr>
        <p:spPr>
          <a:xfrm>
            <a:off x="2309324" y="436740"/>
            <a:ext cx="6891245" cy="523220"/>
          </a:xfrm>
          <a:prstGeom prst="rect">
            <a:avLst/>
          </a:prstGeom>
        </p:spPr>
        <p:txBody>
          <a:bodyPr wrap="none">
            <a:spAutoFit/>
          </a:bodyPr>
          <a:lstStyle/>
          <a:p>
            <a:r>
              <a:rPr lang="it-IT" sz="2800" dirty="0"/>
              <a:t>Midollo spinale di uomo in sezione trasversale</a:t>
            </a:r>
            <a:endParaRPr lang="en-US" sz="2800" dirty="0"/>
          </a:p>
        </p:txBody>
      </p:sp>
      <p:sp>
        <p:nvSpPr>
          <p:cNvPr id="4" name="Rectangle 3"/>
          <p:cNvSpPr/>
          <p:nvPr/>
        </p:nvSpPr>
        <p:spPr>
          <a:xfrm>
            <a:off x="877330" y="4934428"/>
            <a:ext cx="9514702" cy="1711366"/>
          </a:xfrm>
          <a:prstGeom prst="rect">
            <a:avLst/>
          </a:prstGeom>
        </p:spPr>
        <p:txBody>
          <a:bodyPr wrap="square">
            <a:spAutoFit/>
          </a:bodyPr>
          <a:lstStyle/>
          <a:p>
            <a:pPr>
              <a:lnSpc>
                <a:spcPct val="150000"/>
              </a:lnSpc>
            </a:pPr>
            <a:r>
              <a:rPr lang="it-IT" dirty="0"/>
              <a:t>a, Distribuzione della sostanza grigia e della sostanza bianca e radici dei nervi spinali.</a:t>
            </a:r>
          </a:p>
          <a:p>
            <a:pPr>
              <a:lnSpc>
                <a:spcPct val="150000"/>
              </a:lnSpc>
            </a:pPr>
            <a:r>
              <a:rPr lang="it-IT" dirty="0"/>
              <a:t> b, Organizzazione della sostanza grigia: nella metà destra dell’immagine sono rappresentati i tipi di neuroni che si trovano nella sostanza grigia del midollo spinale, mentre nella metà sinistra sono mostrate le diverse colonne funzionali</a:t>
            </a:r>
            <a:endParaRPr lang="en-US" dirty="0"/>
          </a:p>
        </p:txBody>
      </p:sp>
      <p:sp>
        <p:nvSpPr>
          <p:cNvPr id="6" name="Oval 5"/>
          <p:cNvSpPr/>
          <p:nvPr/>
        </p:nvSpPr>
        <p:spPr>
          <a:xfrm>
            <a:off x="4226011" y="1705233"/>
            <a:ext cx="840259" cy="630194"/>
          </a:xfrm>
          <a:prstGeom prst="ellipse">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794422" y="2335427"/>
            <a:ext cx="840259" cy="630194"/>
          </a:xfrm>
          <a:prstGeom prst="ellipse">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06778" y="2990335"/>
            <a:ext cx="840259" cy="630194"/>
          </a:xfrm>
          <a:prstGeom prst="ellipse">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40259" y="3342503"/>
            <a:ext cx="1231556" cy="630194"/>
          </a:xfrm>
          <a:prstGeom prst="ellipse">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062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6600" y="298241"/>
            <a:ext cx="8942231" cy="523220"/>
          </a:xfrm>
          <a:prstGeom prst="rect">
            <a:avLst/>
          </a:prstGeom>
        </p:spPr>
        <p:txBody>
          <a:bodyPr wrap="square">
            <a:spAutoFit/>
          </a:bodyPr>
          <a:lstStyle/>
          <a:p>
            <a:r>
              <a:rPr lang="it-IT" sz="2800" dirty="0"/>
              <a:t>Sostanza grigia del midollo spinale in sezione trasversale</a:t>
            </a:r>
            <a:endParaRPr lang="en-US" sz="2800" dirty="0"/>
          </a:p>
        </p:txBody>
      </p:sp>
      <p:sp>
        <p:nvSpPr>
          <p:cNvPr id="3" name="Rectangle 2"/>
          <p:cNvSpPr/>
          <p:nvPr/>
        </p:nvSpPr>
        <p:spPr>
          <a:xfrm>
            <a:off x="3307906" y="969574"/>
            <a:ext cx="4621650" cy="369332"/>
          </a:xfrm>
          <a:prstGeom prst="rect">
            <a:avLst/>
          </a:prstGeom>
        </p:spPr>
        <p:txBody>
          <a:bodyPr wrap="none">
            <a:spAutoFit/>
          </a:bodyPr>
          <a:lstStyle/>
          <a:p>
            <a:r>
              <a:rPr lang="it-IT" dirty="0"/>
              <a:t>organizzazione in lamine in tre diversi tetrapodi</a:t>
            </a:r>
            <a:endParaRPr lang="en-US" dirty="0"/>
          </a:p>
        </p:txBody>
      </p:sp>
      <p:pic>
        <p:nvPicPr>
          <p:cNvPr id="4" name="Picture 3"/>
          <p:cNvPicPr>
            <a:picLocks noChangeAspect="1"/>
          </p:cNvPicPr>
          <p:nvPr/>
        </p:nvPicPr>
        <p:blipFill rotWithShape="1">
          <a:blip r:embed="rId2"/>
          <a:srcRect b="10305"/>
          <a:stretch/>
        </p:blipFill>
        <p:spPr>
          <a:xfrm>
            <a:off x="657893" y="1487019"/>
            <a:ext cx="10391233" cy="3047057"/>
          </a:xfrm>
          <a:prstGeom prst="rect">
            <a:avLst/>
          </a:prstGeom>
        </p:spPr>
      </p:pic>
      <p:sp>
        <p:nvSpPr>
          <p:cNvPr id="5" name="Rectangle 4"/>
          <p:cNvSpPr/>
          <p:nvPr/>
        </p:nvSpPr>
        <p:spPr>
          <a:xfrm>
            <a:off x="362273" y="5041220"/>
            <a:ext cx="11895692" cy="923330"/>
          </a:xfrm>
          <a:prstGeom prst="rect">
            <a:avLst/>
          </a:prstGeom>
        </p:spPr>
        <p:txBody>
          <a:bodyPr wrap="none">
            <a:spAutoFit/>
          </a:bodyPr>
          <a:lstStyle/>
          <a:p>
            <a:pPr algn="ctr"/>
            <a:r>
              <a:rPr lang="it-IT" dirty="0">
                <a:latin typeface="Arial" panose="020B0604020202020204" pitchFamily="34" charset="0"/>
              </a:rPr>
              <a:t>neuroni con caratteristiche morfologiche comuni</a:t>
            </a:r>
          </a:p>
          <a:p>
            <a:pPr algn="ctr"/>
            <a:endParaRPr lang="it-IT" dirty="0">
              <a:latin typeface="Arial" panose="020B0604020202020204" pitchFamily="34" charset="0"/>
            </a:endParaRPr>
          </a:p>
          <a:p>
            <a:pPr algn="ctr"/>
            <a:r>
              <a:rPr lang="it-IT" dirty="0"/>
              <a:t>corna dorsali (lamine I-VI), mentre nelle corna ventrali (lamine VII-IX e colonne) e nella commessura grigia (lamina X,colonne)</a:t>
            </a:r>
            <a:endParaRPr lang="en-US" dirty="0"/>
          </a:p>
        </p:txBody>
      </p:sp>
    </p:spTree>
    <p:extLst>
      <p:ext uri="{BB962C8B-B14F-4D97-AF65-F5344CB8AC3E}">
        <p14:creationId xmlns:p14="http://schemas.microsoft.com/office/powerpoint/2010/main" val="4165826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2804" t="32308" r="20135" b="18183"/>
          <a:stretch/>
        </p:blipFill>
        <p:spPr>
          <a:xfrm>
            <a:off x="4903537" y="3223648"/>
            <a:ext cx="6956854" cy="3393710"/>
          </a:xfrm>
          <a:prstGeom prst="rect">
            <a:avLst/>
          </a:prstGeom>
        </p:spPr>
      </p:pic>
      <p:sp>
        <p:nvSpPr>
          <p:cNvPr id="3" name="Rectangle 2"/>
          <p:cNvSpPr/>
          <p:nvPr/>
        </p:nvSpPr>
        <p:spPr>
          <a:xfrm>
            <a:off x="1244957" y="401271"/>
            <a:ext cx="10835426" cy="523220"/>
          </a:xfrm>
          <a:prstGeom prst="rect">
            <a:avLst/>
          </a:prstGeom>
        </p:spPr>
        <p:txBody>
          <a:bodyPr wrap="square">
            <a:spAutoFit/>
          </a:bodyPr>
          <a:lstStyle/>
          <a:p>
            <a:r>
              <a:rPr lang="it-IT" sz="2800" dirty="0"/>
              <a:t>Sostanza bianca del midollo spinale di uomo in sezione trasversale</a:t>
            </a:r>
            <a:endParaRPr lang="en-US" sz="2800" dirty="0"/>
          </a:p>
        </p:txBody>
      </p:sp>
      <p:pic>
        <p:nvPicPr>
          <p:cNvPr id="4" name="Picture 3"/>
          <p:cNvPicPr>
            <a:picLocks noChangeAspect="1"/>
          </p:cNvPicPr>
          <p:nvPr/>
        </p:nvPicPr>
        <p:blipFill rotWithShape="1">
          <a:blip r:embed="rId3"/>
          <a:srcRect b="19549"/>
          <a:stretch/>
        </p:blipFill>
        <p:spPr>
          <a:xfrm>
            <a:off x="0" y="1479756"/>
            <a:ext cx="5528014" cy="2784785"/>
          </a:xfrm>
          <a:prstGeom prst="rect">
            <a:avLst/>
          </a:prstGeom>
        </p:spPr>
      </p:pic>
      <p:sp>
        <p:nvSpPr>
          <p:cNvPr id="5" name="Rectangle 4"/>
          <p:cNvSpPr/>
          <p:nvPr/>
        </p:nvSpPr>
        <p:spPr>
          <a:xfrm>
            <a:off x="5764391" y="1372515"/>
            <a:ext cx="6096000" cy="1295868"/>
          </a:xfrm>
          <a:prstGeom prst="rect">
            <a:avLst/>
          </a:prstGeom>
        </p:spPr>
        <p:txBody>
          <a:bodyPr>
            <a:spAutoFit/>
          </a:bodyPr>
          <a:lstStyle/>
          <a:p>
            <a:pPr>
              <a:lnSpc>
                <a:spcPct val="150000"/>
              </a:lnSpc>
            </a:pPr>
            <a:r>
              <a:rPr lang="it-IT" dirty="0"/>
              <a:t>a, Suddivisione in cordoni. </a:t>
            </a:r>
          </a:p>
          <a:p>
            <a:pPr>
              <a:lnSpc>
                <a:spcPct val="150000"/>
              </a:lnSpc>
            </a:pPr>
            <a:r>
              <a:rPr lang="it-IT" dirty="0"/>
              <a:t>b, Distribuzione dei principali fasci di proiezione discendenti (rosso), ascendenti (blu) e di associazione (grigio).</a:t>
            </a:r>
            <a:endParaRPr lang="en-US" dirty="0"/>
          </a:p>
        </p:txBody>
      </p:sp>
      <p:sp>
        <p:nvSpPr>
          <p:cNvPr id="7" name="Rectangle 6"/>
          <p:cNvSpPr/>
          <p:nvPr/>
        </p:nvSpPr>
        <p:spPr>
          <a:xfrm>
            <a:off x="104333" y="5186552"/>
            <a:ext cx="4529312" cy="830997"/>
          </a:xfrm>
          <a:prstGeom prst="rect">
            <a:avLst/>
          </a:prstGeom>
        </p:spPr>
        <p:txBody>
          <a:bodyPr wrap="square">
            <a:spAutoFit/>
          </a:bodyPr>
          <a:lstStyle/>
          <a:p>
            <a:pPr algn="ctr"/>
            <a:r>
              <a:rPr lang="it-IT" sz="1600" dirty="0">
                <a:latin typeface="Arial" panose="020B0604020202020204" pitchFamily="34" charset="0"/>
              </a:rPr>
              <a:t>volume di sostanza bianca aumenta progressivamente rispetto a quello di sostanza grigia andando in direzione caudocefalica</a:t>
            </a:r>
            <a:endParaRPr lang="en-US" sz="1600" dirty="0"/>
          </a:p>
        </p:txBody>
      </p:sp>
    </p:spTree>
    <p:extLst>
      <p:ext uri="{BB962C8B-B14F-4D97-AF65-F5344CB8AC3E}">
        <p14:creationId xmlns:p14="http://schemas.microsoft.com/office/powerpoint/2010/main" val="2004886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897"/>
          <a:stretch/>
        </p:blipFill>
        <p:spPr>
          <a:xfrm>
            <a:off x="1919211" y="1535558"/>
            <a:ext cx="8888562" cy="5132370"/>
          </a:xfrm>
          <a:prstGeom prst="rect">
            <a:avLst/>
          </a:prstGeom>
        </p:spPr>
      </p:pic>
      <p:sp>
        <p:nvSpPr>
          <p:cNvPr id="3" name="Rectangle 2"/>
          <p:cNvSpPr/>
          <p:nvPr/>
        </p:nvSpPr>
        <p:spPr>
          <a:xfrm>
            <a:off x="1464833" y="307952"/>
            <a:ext cx="8860054" cy="584775"/>
          </a:xfrm>
          <a:prstGeom prst="rect">
            <a:avLst/>
          </a:prstGeom>
        </p:spPr>
        <p:txBody>
          <a:bodyPr wrap="none">
            <a:spAutoFit/>
          </a:bodyPr>
          <a:lstStyle/>
          <a:p>
            <a:r>
              <a:rPr lang="it-IT" sz="3200" dirty="0"/>
              <a:t>Sezioni trasverali di midollo spinale di vari vertebrati</a:t>
            </a:r>
            <a:endParaRPr lang="en-US" sz="3200" dirty="0"/>
          </a:p>
        </p:txBody>
      </p:sp>
      <p:sp>
        <p:nvSpPr>
          <p:cNvPr id="4" name="TextBox 3"/>
          <p:cNvSpPr txBox="1"/>
          <p:nvPr/>
        </p:nvSpPr>
        <p:spPr>
          <a:xfrm>
            <a:off x="236305" y="2568539"/>
            <a:ext cx="2269917" cy="646331"/>
          </a:xfrm>
          <a:prstGeom prst="rect">
            <a:avLst/>
          </a:prstGeom>
          <a:noFill/>
        </p:spPr>
        <p:txBody>
          <a:bodyPr wrap="none" rtlCol="0">
            <a:spAutoFit/>
          </a:bodyPr>
          <a:lstStyle/>
          <a:p>
            <a:pPr algn="ctr"/>
            <a:r>
              <a:rPr lang="en-US" dirty="0"/>
              <a:t>No </a:t>
            </a:r>
            <a:r>
              <a:rPr lang="en-US" dirty="0" err="1"/>
              <a:t>distinzione</a:t>
            </a:r>
            <a:r>
              <a:rPr lang="en-US" dirty="0"/>
              <a:t> </a:t>
            </a:r>
          </a:p>
          <a:p>
            <a:pPr algn="ctr"/>
            <a:r>
              <a:rPr lang="en-US" dirty="0" err="1"/>
              <a:t>tra</a:t>
            </a:r>
            <a:r>
              <a:rPr lang="en-US" dirty="0"/>
              <a:t> </a:t>
            </a:r>
            <a:r>
              <a:rPr lang="en-US" dirty="0" err="1"/>
              <a:t>S.Bianca</a:t>
            </a:r>
            <a:r>
              <a:rPr lang="en-US" dirty="0"/>
              <a:t> e S. </a:t>
            </a:r>
            <a:r>
              <a:rPr lang="en-US" dirty="0" err="1"/>
              <a:t>Grigia</a:t>
            </a:r>
            <a:endParaRPr lang="en-US" dirty="0"/>
          </a:p>
        </p:txBody>
      </p:sp>
    </p:spTree>
    <p:extLst>
      <p:ext uri="{BB962C8B-B14F-4D97-AF65-F5344CB8AC3E}">
        <p14:creationId xmlns:p14="http://schemas.microsoft.com/office/powerpoint/2010/main" val="1667807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137" y="316277"/>
            <a:ext cx="11591438" cy="523220"/>
          </a:xfrm>
          <a:prstGeom prst="rect">
            <a:avLst/>
          </a:prstGeom>
        </p:spPr>
        <p:txBody>
          <a:bodyPr wrap="square">
            <a:spAutoFit/>
          </a:bodyPr>
          <a:lstStyle/>
          <a:p>
            <a:r>
              <a:rPr lang="it-IT" sz="2800" dirty="0"/>
              <a:t>Circuiti nervosi delle cellule di Mauthner : reazione di evitamento nei teleostei</a:t>
            </a:r>
            <a:endParaRPr lang="en-US" sz="2800" dirty="0"/>
          </a:p>
        </p:txBody>
      </p:sp>
      <p:pic>
        <p:nvPicPr>
          <p:cNvPr id="3" name="Picture 2"/>
          <p:cNvPicPr>
            <a:picLocks noChangeAspect="1"/>
          </p:cNvPicPr>
          <p:nvPr/>
        </p:nvPicPr>
        <p:blipFill rotWithShape="1">
          <a:blip r:embed="rId2"/>
          <a:srcRect b="7089"/>
          <a:stretch/>
        </p:blipFill>
        <p:spPr>
          <a:xfrm>
            <a:off x="763567" y="1203156"/>
            <a:ext cx="6391211" cy="5689253"/>
          </a:xfrm>
          <a:prstGeom prst="rect">
            <a:avLst/>
          </a:prstGeom>
        </p:spPr>
      </p:pic>
      <p:sp>
        <p:nvSpPr>
          <p:cNvPr id="4" name="Rectangle 3"/>
          <p:cNvSpPr/>
          <p:nvPr/>
        </p:nvSpPr>
        <p:spPr>
          <a:xfrm>
            <a:off x="6978316" y="2459869"/>
            <a:ext cx="4492354" cy="1754326"/>
          </a:xfrm>
          <a:prstGeom prst="rect">
            <a:avLst/>
          </a:prstGeom>
        </p:spPr>
        <p:txBody>
          <a:bodyPr wrap="square">
            <a:spAutoFit/>
          </a:bodyPr>
          <a:lstStyle/>
          <a:p>
            <a:r>
              <a:rPr lang="it-IT" dirty="0"/>
              <a:t>solo due neuroni di Mauthner,</a:t>
            </a:r>
          </a:p>
          <a:p>
            <a:r>
              <a:rPr lang="it-IT" dirty="0"/>
              <a:t> uno destro e uno sinistro, caratterizzati da un corpo cellulare gigante localizzato nel midollo allungato.</a:t>
            </a:r>
          </a:p>
          <a:p>
            <a:r>
              <a:rPr lang="it-IT" dirty="0"/>
              <a:t> I dendriti e il corpo cellulare ricevono centinaia di migliaia di sinapsi</a:t>
            </a:r>
            <a:endParaRPr lang="en-US" dirty="0"/>
          </a:p>
        </p:txBody>
      </p:sp>
    </p:spTree>
    <p:extLst>
      <p:ext uri="{BB962C8B-B14F-4D97-AF65-F5344CB8AC3E}">
        <p14:creationId xmlns:p14="http://schemas.microsoft.com/office/powerpoint/2010/main" val="206273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4809" y="439908"/>
            <a:ext cx="9341478" cy="523220"/>
          </a:xfrm>
          <a:prstGeom prst="rect">
            <a:avLst/>
          </a:prstGeom>
        </p:spPr>
        <p:txBody>
          <a:bodyPr wrap="square">
            <a:spAutoFit/>
          </a:bodyPr>
          <a:lstStyle/>
          <a:p>
            <a:r>
              <a:rPr lang="it-IT" sz="2800" dirty="0"/>
              <a:t>Midollo spinale di tetrapodi con diverso uso degli arti</a:t>
            </a:r>
            <a:endParaRPr lang="en-US" sz="2800" dirty="0"/>
          </a:p>
        </p:txBody>
      </p:sp>
      <p:pic>
        <p:nvPicPr>
          <p:cNvPr id="3" name="Picture 2"/>
          <p:cNvPicPr>
            <a:picLocks noChangeAspect="1"/>
          </p:cNvPicPr>
          <p:nvPr/>
        </p:nvPicPr>
        <p:blipFill rotWithShape="1">
          <a:blip r:embed="rId2"/>
          <a:srcRect b="15043"/>
          <a:stretch/>
        </p:blipFill>
        <p:spPr>
          <a:xfrm>
            <a:off x="994611" y="1298333"/>
            <a:ext cx="9928696" cy="4076997"/>
          </a:xfrm>
          <a:prstGeom prst="rect">
            <a:avLst/>
          </a:prstGeom>
        </p:spPr>
      </p:pic>
      <p:sp>
        <p:nvSpPr>
          <p:cNvPr id="4" name="Rectangle 3"/>
          <p:cNvSpPr/>
          <p:nvPr/>
        </p:nvSpPr>
        <p:spPr>
          <a:xfrm>
            <a:off x="994611" y="5710535"/>
            <a:ext cx="10800855" cy="830997"/>
          </a:xfrm>
          <a:prstGeom prst="rect">
            <a:avLst/>
          </a:prstGeom>
        </p:spPr>
        <p:txBody>
          <a:bodyPr wrap="square">
            <a:spAutoFit/>
          </a:bodyPr>
          <a:lstStyle/>
          <a:p>
            <a:pPr algn="ctr"/>
            <a:r>
              <a:rPr lang="it-IT" sz="2400" dirty="0">
                <a:latin typeface="Arial" panose="020B0604020202020204" pitchFamily="34" charset="0"/>
              </a:rPr>
              <a:t>nei tetrapodi provvisti di arti ben sviluppati, il midollo spinale presenta rigonfiamenti nelle regioni cervicali e lombari</a:t>
            </a:r>
            <a:endParaRPr lang="en-US" sz="2400" dirty="0"/>
          </a:p>
        </p:txBody>
      </p:sp>
    </p:spTree>
    <p:extLst>
      <p:ext uri="{BB962C8B-B14F-4D97-AF65-F5344CB8AC3E}">
        <p14:creationId xmlns:p14="http://schemas.microsoft.com/office/powerpoint/2010/main" val="859895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5131" y="256435"/>
            <a:ext cx="3095463" cy="707886"/>
          </a:xfrm>
          <a:prstGeom prst="rect">
            <a:avLst/>
          </a:prstGeom>
        </p:spPr>
        <p:txBody>
          <a:bodyPr wrap="none">
            <a:spAutoFit/>
          </a:bodyPr>
          <a:lstStyle/>
          <a:p>
            <a:r>
              <a:rPr lang="en-US" sz="4000" dirty="0" err="1"/>
              <a:t>Innvervazione</a:t>
            </a:r>
            <a:endParaRPr lang="en-US" sz="4000" dirty="0"/>
          </a:p>
        </p:txBody>
      </p:sp>
      <p:pic>
        <p:nvPicPr>
          <p:cNvPr id="3" name="Picture 2"/>
          <p:cNvPicPr>
            <a:picLocks noChangeAspect="1"/>
          </p:cNvPicPr>
          <p:nvPr/>
        </p:nvPicPr>
        <p:blipFill rotWithShape="1">
          <a:blip r:embed="rId2"/>
          <a:srcRect t="58714" b="2456"/>
          <a:stretch/>
        </p:blipFill>
        <p:spPr>
          <a:xfrm>
            <a:off x="5723599" y="1411705"/>
            <a:ext cx="7224359" cy="5117432"/>
          </a:xfrm>
          <a:prstGeom prst="rect">
            <a:avLst/>
          </a:prstGeom>
        </p:spPr>
      </p:pic>
      <p:sp>
        <p:nvSpPr>
          <p:cNvPr id="4" name="Rectangle 3"/>
          <p:cNvSpPr/>
          <p:nvPr/>
        </p:nvSpPr>
        <p:spPr>
          <a:xfrm>
            <a:off x="359930" y="4994803"/>
            <a:ext cx="6096000" cy="967957"/>
          </a:xfrm>
          <a:prstGeom prst="rect">
            <a:avLst/>
          </a:prstGeom>
        </p:spPr>
        <p:txBody>
          <a:bodyPr>
            <a:spAutoFit/>
          </a:bodyPr>
          <a:lstStyle/>
          <a:p>
            <a:pPr>
              <a:lnSpc>
                <a:spcPct val="150000"/>
              </a:lnSpc>
            </a:pPr>
            <a:r>
              <a:rPr lang="it-IT" sz="2000" dirty="0"/>
              <a:t>Embrione di sei settimane dove è mostrata la distribuzione dei miotomi innervati dai nervi spinali.</a:t>
            </a:r>
            <a:endParaRPr lang="en-US" sz="2000" dirty="0"/>
          </a:p>
        </p:txBody>
      </p:sp>
      <p:sp>
        <p:nvSpPr>
          <p:cNvPr id="5" name="Rectangle 4"/>
          <p:cNvSpPr/>
          <p:nvPr/>
        </p:nvSpPr>
        <p:spPr>
          <a:xfrm>
            <a:off x="359930" y="1104440"/>
            <a:ext cx="6096000" cy="3323987"/>
          </a:xfrm>
          <a:prstGeom prst="rect">
            <a:avLst/>
          </a:prstGeom>
        </p:spPr>
        <p:txBody>
          <a:bodyPr>
            <a:spAutoFit/>
          </a:bodyPr>
          <a:lstStyle/>
          <a:p>
            <a:pPr>
              <a:lnSpc>
                <a:spcPct val="150000"/>
              </a:lnSpc>
            </a:pPr>
            <a:r>
              <a:rPr lang="it-IT" sz="2000" dirty="0"/>
              <a:t>Il numero dei nervi spinali cambia al variare del numero dei segmenti del tronco e della coda. La rana, specializzata nel salto con le zampe posteriori, possiede un tronco accorciato, una coda ridotta e solo dieci paia di nervi spinali. Un serpente, che si muove attraverso le ondulazioni laterali di un corpo molto lungo, può avere centinaia di paia di nervi spinali</a:t>
            </a:r>
            <a:endParaRPr lang="en-US" sz="2000" dirty="0"/>
          </a:p>
        </p:txBody>
      </p:sp>
    </p:spTree>
    <p:extLst>
      <p:ext uri="{BB962C8B-B14F-4D97-AF65-F5344CB8AC3E}">
        <p14:creationId xmlns:p14="http://schemas.microsoft.com/office/powerpoint/2010/main" val="3760067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137" y="1732093"/>
            <a:ext cx="5165558" cy="738664"/>
          </a:xfrm>
          <a:prstGeom prst="rect">
            <a:avLst/>
          </a:prstGeom>
        </p:spPr>
        <p:txBody>
          <a:bodyPr wrap="square">
            <a:spAutoFit/>
          </a:bodyPr>
          <a:lstStyle/>
          <a:p>
            <a:pPr>
              <a:lnSpc>
                <a:spcPct val="150000"/>
              </a:lnSpc>
            </a:pPr>
            <a:r>
              <a:rPr lang="it-IT" sz="2800" dirty="0"/>
              <a:t>Dermatomeri del corpo umano </a:t>
            </a:r>
          </a:p>
        </p:txBody>
      </p:sp>
      <p:pic>
        <p:nvPicPr>
          <p:cNvPr id="3" name="Picture 2"/>
          <p:cNvPicPr>
            <a:picLocks noChangeAspect="1"/>
          </p:cNvPicPr>
          <p:nvPr/>
        </p:nvPicPr>
        <p:blipFill rotWithShape="1">
          <a:blip r:embed="rId2"/>
          <a:srcRect l="2269" t="163" r="-2194" b="40557"/>
          <a:stretch/>
        </p:blipFill>
        <p:spPr>
          <a:xfrm>
            <a:off x="5598695" y="384555"/>
            <a:ext cx="5903494" cy="6388892"/>
          </a:xfrm>
          <a:prstGeom prst="rect">
            <a:avLst/>
          </a:prstGeom>
        </p:spPr>
      </p:pic>
      <p:sp>
        <p:nvSpPr>
          <p:cNvPr id="4" name="Rectangle 3"/>
          <p:cNvSpPr/>
          <p:nvPr/>
        </p:nvSpPr>
        <p:spPr>
          <a:xfrm>
            <a:off x="2323215" y="30612"/>
            <a:ext cx="3095463" cy="707886"/>
          </a:xfrm>
          <a:prstGeom prst="rect">
            <a:avLst/>
          </a:prstGeom>
        </p:spPr>
        <p:txBody>
          <a:bodyPr wrap="none">
            <a:spAutoFit/>
          </a:bodyPr>
          <a:lstStyle/>
          <a:p>
            <a:r>
              <a:rPr lang="en-US" sz="4000" dirty="0" err="1"/>
              <a:t>Innvervazione</a:t>
            </a:r>
            <a:endParaRPr lang="en-US" sz="4000" dirty="0"/>
          </a:p>
        </p:txBody>
      </p:sp>
      <p:sp>
        <p:nvSpPr>
          <p:cNvPr id="5" name="Rectangle 4"/>
          <p:cNvSpPr/>
          <p:nvPr/>
        </p:nvSpPr>
        <p:spPr>
          <a:xfrm>
            <a:off x="1042737" y="4341078"/>
            <a:ext cx="3946358" cy="1200329"/>
          </a:xfrm>
          <a:prstGeom prst="rect">
            <a:avLst/>
          </a:prstGeom>
        </p:spPr>
        <p:txBody>
          <a:bodyPr wrap="square">
            <a:spAutoFit/>
          </a:bodyPr>
          <a:lstStyle/>
          <a:p>
            <a:r>
              <a:rPr lang="it-IT" sz="2400" dirty="0">
                <a:latin typeface="Arial" panose="020B0604020202020204" pitchFamily="34" charset="0"/>
              </a:rPr>
              <a:t>Zona cutanea innervata dagli assoni sensitivi di un singolo nervo spinale</a:t>
            </a:r>
            <a:endParaRPr lang="en-US" sz="2400" dirty="0"/>
          </a:p>
        </p:txBody>
      </p:sp>
    </p:spTree>
    <p:extLst>
      <p:ext uri="{BB962C8B-B14F-4D97-AF65-F5344CB8AC3E}">
        <p14:creationId xmlns:p14="http://schemas.microsoft.com/office/powerpoint/2010/main" val="1424895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1912"/>
          <a:stretch/>
        </p:blipFill>
        <p:spPr>
          <a:xfrm>
            <a:off x="880055" y="1559046"/>
            <a:ext cx="10634826" cy="3396334"/>
          </a:xfrm>
          <a:prstGeom prst="rect">
            <a:avLst/>
          </a:prstGeom>
        </p:spPr>
      </p:pic>
      <p:sp>
        <p:nvSpPr>
          <p:cNvPr id="3" name="Rectangle 2"/>
          <p:cNvSpPr/>
          <p:nvPr/>
        </p:nvSpPr>
        <p:spPr>
          <a:xfrm>
            <a:off x="519447" y="375514"/>
            <a:ext cx="11672553" cy="523220"/>
          </a:xfrm>
          <a:prstGeom prst="rect">
            <a:avLst/>
          </a:prstGeom>
        </p:spPr>
        <p:txBody>
          <a:bodyPr wrap="square">
            <a:spAutoFit/>
          </a:bodyPr>
          <a:lstStyle/>
          <a:p>
            <a:r>
              <a:rPr lang="it-IT" sz="2800" dirty="0"/>
              <a:t>Attivazione delle cellule effettrici nei poriferi, negli cnidari e nei platelminti</a:t>
            </a:r>
            <a:endParaRPr lang="en-US" sz="2800" dirty="0"/>
          </a:p>
        </p:txBody>
      </p:sp>
      <p:sp>
        <p:nvSpPr>
          <p:cNvPr id="4" name="Rectangle 3"/>
          <p:cNvSpPr/>
          <p:nvPr/>
        </p:nvSpPr>
        <p:spPr>
          <a:xfrm>
            <a:off x="1485255" y="5200818"/>
            <a:ext cx="927498" cy="369332"/>
          </a:xfrm>
          <a:prstGeom prst="rect">
            <a:avLst/>
          </a:prstGeom>
        </p:spPr>
        <p:txBody>
          <a:bodyPr wrap="none">
            <a:spAutoFit/>
          </a:bodyPr>
          <a:lstStyle/>
          <a:p>
            <a:r>
              <a:rPr lang="it-IT" dirty="0"/>
              <a:t>poriferi </a:t>
            </a:r>
            <a:endParaRPr lang="en-US" dirty="0"/>
          </a:p>
        </p:txBody>
      </p:sp>
      <p:sp>
        <p:nvSpPr>
          <p:cNvPr id="5" name="Rectangle 4"/>
          <p:cNvSpPr/>
          <p:nvPr/>
        </p:nvSpPr>
        <p:spPr>
          <a:xfrm>
            <a:off x="3700630" y="5200818"/>
            <a:ext cx="875561" cy="369332"/>
          </a:xfrm>
          <a:prstGeom prst="rect">
            <a:avLst/>
          </a:prstGeom>
        </p:spPr>
        <p:txBody>
          <a:bodyPr wrap="none">
            <a:spAutoFit/>
          </a:bodyPr>
          <a:lstStyle/>
          <a:p>
            <a:r>
              <a:rPr lang="it-IT" dirty="0"/>
              <a:t>cnidari </a:t>
            </a:r>
            <a:endParaRPr lang="en-US" dirty="0"/>
          </a:p>
        </p:txBody>
      </p:sp>
      <p:sp>
        <p:nvSpPr>
          <p:cNvPr id="6" name="Rectangle 5"/>
          <p:cNvSpPr/>
          <p:nvPr/>
        </p:nvSpPr>
        <p:spPr>
          <a:xfrm>
            <a:off x="9192824" y="5200818"/>
            <a:ext cx="1250342" cy="369332"/>
          </a:xfrm>
          <a:prstGeom prst="rect">
            <a:avLst/>
          </a:prstGeom>
        </p:spPr>
        <p:txBody>
          <a:bodyPr wrap="none">
            <a:spAutoFit/>
          </a:bodyPr>
          <a:lstStyle/>
          <a:p>
            <a:r>
              <a:rPr lang="it-IT" dirty="0"/>
              <a:t>platelminti </a:t>
            </a:r>
            <a:endParaRPr lang="en-US" dirty="0"/>
          </a:p>
        </p:txBody>
      </p:sp>
      <p:sp>
        <p:nvSpPr>
          <p:cNvPr id="7" name="Rectangle 6"/>
          <p:cNvSpPr/>
          <p:nvPr/>
        </p:nvSpPr>
        <p:spPr>
          <a:xfrm>
            <a:off x="6473177" y="5200818"/>
            <a:ext cx="822661" cy="369332"/>
          </a:xfrm>
          <a:prstGeom prst="rect">
            <a:avLst/>
          </a:prstGeom>
        </p:spPr>
        <p:txBody>
          <a:bodyPr wrap="none">
            <a:spAutoFit/>
          </a:bodyPr>
          <a:lstStyle/>
          <a:p>
            <a:r>
              <a:rPr lang="it-IT" dirty="0"/>
              <a:t>cnidari</a:t>
            </a:r>
            <a:endParaRPr lang="en-US" dirty="0"/>
          </a:p>
        </p:txBody>
      </p:sp>
    </p:spTree>
    <p:extLst>
      <p:ext uri="{BB962C8B-B14F-4D97-AF65-F5344CB8AC3E}">
        <p14:creationId xmlns:p14="http://schemas.microsoft.com/office/powerpoint/2010/main" val="3459817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42540" y="45384"/>
            <a:ext cx="5814028" cy="523220"/>
          </a:xfrm>
          <a:prstGeom prst="rect">
            <a:avLst/>
          </a:prstGeom>
        </p:spPr>
        <p:txBody>
          <a:bodyPr wrap="none">
            <a:spAutoFit/>
          </a:bodyPr>
          <a:lstStyle/>
          <a:p>
            <a:r>
              <a:rPr lang="it-IT" sz="2800" dirty="0"/>
              <a:t>Midollo spinale in proiezione anteriore</a:t>
            </a:r>
            <a:endParaRPr lang="en-US" sz="2800" dirty="0"/>
          </a:p>
        </p:txBody>
      </p:sp>
      <p:pic>
        <p:nvPicPr>
          <p:cNvPr id="3" name="Picture 2"/>
          <p:cNvPicPr>
            <a:picLocks noChangeAspect="1"/>
          </p:cNvPicPr>
          <p:nvPr/>
        </p:nvPicPr>
        <p:blipFill rotWithShape="1">
          <a:blip r:embed="rId2"/>
          <a:srcRect b="11609"/>
          <a:stretch/>
        </p:blipFill>
        <p:spPr>
          <a:xfrm>
            <a:off x="704516" y="838807"/>
            <a:ext cx="7105650" cy="4512717"/>
          </a:xfrm>
          <a:prstGeom prst="rect">
            <a:avLst/>
          </a:prstGeom>
        </p:spPr>
      </p:pic>
      <p:sp>
        <p:nvSpPr>
          <p:cNvPr id="4" name="Rectangle 3"/>
          <p:cNvSpPr/>
          <p:nvPr/>
        </p:nvSpPr>
        <p:spPr>
          <a:xfrm>
            <a:off x="8149389" y="1571672"/>
            <a:ext cx="6096000" cy="3046988"/>
          </a:xfrm>
          <a:prstGeom prst="rect">
            <a:avLst/>
          </a:prstGeom>
        </p:spPr>
        <p:txBody>
          <a:bodyPr>
            <a:spAutoFit/>
          </a:bodyPr>
          <a:lstStyle/>
          <a:p>
            <a:br>
              <a:rPr lang="it-IT" sz="2400" dirty="0"/>
            </a:br>
            <a:r>
              <a:rPr lang="it-IT" sz="2400" dirty="0"/>
              <a:t>Fibre dei nervi spinali</a:t>
            </a:r>
          </a:p>
          <a:p>
            <a:r>
              <a:rPr lang="it-IT" sz="2400" dirty="0"/>
              <a:t>	</a:t>
            </a:r>
            <a:r>
              <a:rPr lang="en-US" sz="2400" dirty="0" err="1"/>
              <a:t>radici</a:t>
            </a:r>
            <a:r>
              <a:rPr lang="en-US" sz="2400" dirty="0"/>
              <a:t> </a:t>
            </a:r>
            <a:r>
              <a:rPr lang="en-US" sz="2400" dirty="0" err="1"/>
              <a:t>dorsali</a:t>
            </a:r>
            <a:r>
              <a:rPr lang="en-US" sz="2400" dirty="0"/>
              <a:t> </a:t>
            </a:r>
            <a:endParaRPr lang="it-IT" sz="2400" dirty="0"/>
          </a:p>
          <a:p>
            <a:r>
              <a:rPr lang="it-IT" sz="2400" dirty="0"/>
              <a:t>• Afferenti somatiche </a:t>
            </a:r>
          </a:p>
          <a:p>
            <a:r>
              <a:rPr lang="it-IT" sz="2400" dirty="0"/>
              <a:t>• Afferenti viscerali</a:t>
            </a:r>
          </a:p>
          <a:p>
            <a:r>
              <a:rPr lang="it-IT" sz="2400" dirty="0"/>
              <a:t>	</a:t>
            </a:r>
            <a:r>
              <a:rPr lang="en-US" sz="2400" dirty="0" err="1"/>
              <a:t>radici</a:t>
            </a:r>
            <a:r>
              <a:rPr lang="en-US" sz="2400" dirty="0"/>
              <a:t> </a:t>
            </a:r>
            <a:r>
              <a:rPr lang="en-US" sz="2400" dirty="0" err="1"/>
              <a:t>ventrali</a:t>
            </a:r>
            <a:r>
              <a:rPr lang="en-US" sz="2400" dirty="0"/>
              <a:t> </a:t>
            </a:r>
            <a:endParaRPr lang="it-IT" sz="2400" dirty="0"/>
          </a:p>
          <a:p>
            <a:r>
              <a:rPr lang="it-IT" sz="2400" dirty="0"/>
              <a:t>• Efferenti somatiche</a:t>
            </a:r>
          </a:p>
          <a:p>
            <a:r>
              <a:rPr lang="it-IT" sz="2400" dirty="0"/>
              <a:t>• Efferenti viscerali</a:t>
            </a:r>
            <a:endParaRPr lang="en-US" sz="2400" dirty="0"/>
          </a:p>
        </p:txBody>
      </p:sp>
      <p:sp>
        <p:nvSpPr>
          <p:cNvPr id="5" name="Rectangle 4"/>
          <p:cNvSpPr/>
          <p:nvPr/>
        </p:nvSpPr>
        <p:spPr>
          <a:xfrm>
            <a:off x="433136" y="5657671"/>
            <a:ext cx="11421979" cy="923330"/>
          </a:xfrm>
          <a:prstGeom prst="rect">
            <a:avLst/>
          </a:prstGeom>
        </p:spPr>
        <p:txBody>
          <a:bodyPr wrap="square">
            <a:spAutoFit/>
          </a:bodyPr>
          <a:lstStyle/>
          <a:p>
            <a:pPr marL="285750" indent="-285750">
              <a:buFont typeface="Arial" panose="020B0604020202020204" pitchFamily="34" charset="0"/>
              <a:buChar char="•"/>
            </a:pPr>
            <a:r>
              <a:rPr lang="it-IT" dirty="0">
                <a:latin typeface="Arial" panose="020B0604020202020204" pitchFamily="34" charset="0"/>
              </a:rPr>
              <a:t>negli gnatostomi e nelle missine le radici dorsali e ventrali tipicamente si fondono in un nervo spinale misto, </a:t>
            </a:r>
          </a:p>
          <a:p>
            <a:pPr marL="285750" indent="-285750">
              <a:buFont typeface="Arial" panose="020B0604020202020204" pitchFamily="34" charset="0"/>
              <a:buChar char="•"/>
            </a:pPr>
            <a:r>
              <a:rPr lang="it-IT" dirty="0">
                <a:latin typeface="Arial" panose="020B0604020202020204" pitchFamily="34" charset="0"/>
              </a:rPr>
              <a:t>nelle lamprede tale fusione non avviene e le radici formano, invece, nervi spinali dorsali e ventrali distinti. Quest’ultima situazione è da considerarsi una condizione ancestrale per i vertebrati.</a:t>
            </a:r>
            <a:endParaRPr lang="en-US" dirty="0"/>
          </a:p>
        </p:txBody>
      </p:sp>
    </p:spTree>
    <p:extLst>
      <p:ext uri="{BB962C8B-B14F-4D97-AF65-F5344CB8AC3E}">
        <p14:creationId xmlns:p14="http://schemas.microsoft.com/office/powerpoint/2010/main" val="1862623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4351" y="295072"/>
            <a:ext cx="10387203" cy="646331"/>
          </a:xfrm>
          <a:prstGeom prst="rect">
            <a:avLst/>
          </a:prstGeom>
        </p:spPr>
        <p:txBody>
          <a:bodyPr wrap="none">
            <a:spAutoFit/>
          </a:bodyPr>
          <a:lstStyle/>
          <a:p>
            <a:r>
              <a:rPr lang="it-IT" sz="3600" dirty="0"/>
              <a:t>Sezione trasversale del midollo spinale di un tetrapode</a:t>
            </a:r>
            <a:endParaRPr lang="en-US" sz="3600" dirty="0"/>
          </a:p>
        </p:txBody>
      </p:sp>
      <p:pic>
        <p:nvPicPr>
          <p:cNvPr id="3" name="Picture 2"/>
          <p:cNvPicPr>
            <a:picLocks noChangeAspect="1"/>
          </p:cNvPicPr>
          <p:nvPr/>
        </p:nvPicPr>
        <p:blipFill rotWithShape="1">
          <a:blip r:embed="rId2"/>
          <a:srcRect b="65414"/>
          <a:stretch/>
        </p:blipFill>
        <p:spPr>
          <a:xfrm>
            <a:off x="1434337" y="2424681"/>
            <a:ext cx="8654140" cy="4296961"/>
          </a:xfrm>
          <a:prstGeom prst="rect">
            <a:avLst/>
          </a:prstGeom>
        </p:spPr>
      </p:pic>
      <p:sp>
        <p:nvSpPr>
          <p:cNvPr id="4" name="Rectangle 3"/>
          <p:cNvSpPr/>
          <p:nvPr/>
        </p:nvSpPr>
        <p:spPr>
          <a:xfrm>
            <a:off x="2504859" y="1313710"/>
            <a:ext cx="7441246" cy="400110"/>
          </a:xfrm>
          <a:prstGeom prst="rect">
            <a:avLst/>
          </a:prstGeom>
        </p:spPr>
        <p:txBody>
          <a:bodyPr wrap="square">
            <a:spAutoFit/>
          </a:bodyPr>
          <a:lstStyle/>
          <a:p>
            <a:r>
              <a:rPr lang="it-IT" sz="2000" dirty="0"/>
              <a:t>Percorso delle fibre afferenti ed efferenti somatiche generali</a:t>
            </a:r>
            <a:endParaRPr lang="en-US" sz="2000" dirty="0"/>
          </a:p>
        </p:txBody>
      </p:sp>
    </p:spTree>
    <p:extLst>
      <p:ext uri="{BB962C8B-B14F-4D97-AF65-F5344CB8AC3E}">
        <p14:creationId xmlns:p14="http://schemas.microsoft.com/office/powerpoint/2010/main" val="470900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4351" y="295072"/>
            <a:ext cx="10387203" cy="646331"/>
          </a:xfrm>
          <a:prstGeom prst="rect">
            <a:avLst/>
          </a:prstGeom>
        </p:spPr>
        <p:txBody>
          <a:bodyPr wrap="none">
            <a:spAutoFit/>
          </a:bodyPr>
          <a:lstStyle/>
          <a:p>
            <a:r>
              <a:rPr lang="it-IT" sz="3600" dirty="0"/>
              <a:t>Sezione trasversale del midollo spinale di un tetrapode</a:t>
            </a:r>
            <a:endParaRPr lang="en-US" sz="3600" dirty="0"/>
          </a:p>
        </p:txBody>
      </p:sp>
      <p:pic>
        <p:nvPicPr>
          <p:cNvPr id="3" name="Picture 2"/>
          <p:cNvPicPr>
            <a:picLocks noChangeAspect="1"/>
          </p:cNvPicPr>
          <p:nvPr/>
        </p:nvPicPr>
        <p:blipFill rotWithShape="1">
          <a:blip r:embed="rId2"/>
          <a:srcRect l="2039" t="36282" r="-2039" b="6735"/>
          <a:stretch/>
        </p:blipFill>
        <p:spPr>
          <a:xfrm>
            <a:off x="984351" y="967945"/>
            <a:ext cx="7133505" cy="5835578"/>
          </a:xfrm>
          <a:prstGeom prst="rect">
            <a:avLst/>
          </a:prstGeom>
        </p:spPr>
      </p:pic>
      <p:sp>
        <p:nvSpPr>
          <p:cNvPr id="4" name="Rectangle 3"/>
          <p:cNvSpPr/>
          <p:nvPr/>
        </p:nvSpPr>
        <p:spPr>
          <a:xfrm>
            <a:off x="7802304" y="967945"/>
            <a:ext cx="7441246" cy="707886"/>
          </a:xfrm>
          <a:prstGeom prst="rect">
            <a:avLst/>
          </a:prstGeom>
        </p:spPr>
        <p:txBody>
          <a:bodyPr wrap="square">
            <a:spAutoFit/>
          </a:bodyPr>
          <a:lstStyle/>
          <a:p>
            <a:r>
              <a:rPr lang="it-IT" sz="2000" dirty="0"/>
              <a:t>Percorso delle fibre afferenti</a:t>
            </a:r>
          </a:p>
          <a:p>
            <a:r>
              <a:rPr lang="it-IT" sz="2000" dirty="0"/>
              <a:t> ed efferenti viscerali generali</a:t>
            </a:r>
            <a:endParaRPr lang="en-US" sz="2000" dirty="0"/>
          </a:p>
        </p:txBody>
      </p:sp>
      <p:sp>
        <p:nvSpPr>
          <p:cNvPr id="5" name="Rectangle 4"/>
          <p:cNvSpPr/>
          <p:nvPr/>
        </p:nvSpPr>
        <p:spPr>
          <a:xfrm>
            <a:off x="7022956" y="4406489"/>
            <a:ext cx="4897697" cy="1323439"/>
          </a:xfrm>
          <a:prstGeom prst="rect">
            <a:avLst/>
          </a:prstGeom>
        </p:spPr>
        <p:txBody>
          <a:bodyPr wrap="square">
            <a:spAutoFit/>
          </a:bodyPr>
          <a:lstStyle/>
          <a:p>
            <a:r>
              <a:rPr lang="it-IT" sz="1600" dirty="0">
                <a:latin typeface="Arial" panose="020B0604020202020204" pitchFamily="34" charset="0"/>
              </a:rPr>
              <a:t>Molti rami ventrali provenienti da nervi adiacenti si riuniscono a formare complesse reti o plessi prima che i nervi si distribuiscano ai muscoli. nei mam-miferi e negli uccelli i plessi raggiungono la loro massima complessità </a:t>
            </a:r>
            <a:endParaRPr lang="en-US" sz="1600" dirty="0"/>
          </a:p>
        </p:txBody>
      </p:sp>
    </p:spTree>
    <p:extLst>
      <p:ext uri="{BB962C8B-B14F-4D97-AF65-F5344CB8AC3E}">
        <p14:creationId xmlns:p14="http://schemas.microsoft.com/office/powerpoint/2010/main" val="566909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0" y="234954"/>
            <a:ext cx="6096000" cy="707886"/>
          </a:xfrm>
          <a:prstGeom prst="rect">
            <a:avLst/>
          </a:prstGeom>
        </p:spPr>
        <p:txBody>
          <a:bodyPr>
            <a:spAutoFit/>
          </a:bodyPr>
          <a:lstStyle/>
          <a:p>
            <a:r>
              <a:rPr lang="it-IT" sz="4000" dirty="0"/>
              <a:t>I RIFLESSI</a:t>
            </a:r>
            <a:endParaRPr lang="en-US" sz="4000" dirty="0"/>
          </a:p>
        </p:txBody>
      </p:sp>
      <p:pic>
        <p:nvPicPr>
          <p:cNvPr id="3" name="Picture 2"/>
          <p:cNvPicPr>
            <a:picLocks noChangeAspect="1"/>
          </p:cNvPicPr>
          <p:nvPr/>
        </p:nvPicPr>
        <p:blipFill>
          <a:blip r:embed="rId2"/>
          <a:stretch>
            <a:fillRect/>
          </a:stretch>
        </p:blipFill>
        <p:spPr>
          <a:xfrm>
            <a:off x="257034" y="234954"/>
            <a:ext cx="4833972" cy="6277986"/>
          </a:xfrm>
          <a:prstGeom prst="rect">
            <a:avLst/>
          </a:prstGeom>
        </p:spPr>
      </p:pic>
      <p:sp>
        <p:nvSpPr>
          <p:cNvPr id="4" name="Rectangle 3"/>
          <p:cNvSpPr/>
          <p:nvPr/>
        </p:nvSpPr>
        <p:spPr>
          <a:xfrm>
            <a:off x="5509749" y="3271782"/>
            <a:ext cx="6096000" cy="3276282"/>
          </a:xfrm>
          <a:prstGeom prst="rect">
            <a:avLst/>
          </a:prstGeom>
        </p:spPr>
        <p:txBody>
          <a:bodyPr>
            <a:spAutoFit/>
          </a:bodyPr>
          <a:lstStyle/>
          <a:p>
            <a:pPr>
              <a:lnSpc>
                <a:spcPct val="150000"/>
              </a:lnSpc>
            </a:pPr>
            <a:r>
              <a:rPr lang="it-IT" sz="2000" dirty="0"/>
              <a:t>Il contatto di un arto con uno stimolo nocivo provoca la contrazione dei muscoli flessori e l’allontanamento dell’arto dallo stimolo. </a:t>
            </a:r>
          </a:p>
          <a:p>
            <a:pPr>
              <a:lnSpc>
                <a:spcPct val="150000"/>
              </a:lnSpc>
            </a:pPr>
            <a:r>
              <a:rPr lang="it-IT" sz="2000" dirty="0"/>
              <a:t>Contemporaneamente si contraggono anche i muscoli estensori dell’arto controlaterale, per assicurare un adeguato supporto. Interneuroni inibitori impediscono la contrazione dei muscoli antagonisti nei due arti</a:t>
            </a:r>
            <a:endParaRPr lang="en-US" sz="2000" dirty="0"/>
          </a:p>
        </p:txBody>
      </p:sp>
      <p:sp>
        <p:nvSpPr>
          <p:cNvPr id="5" name="Rectangle 4"/>
          <p:cNvSpPr/>
          <p:nvPr/>
        </p:nvSpPr>
        <p:spPr>
          <a:xfrm>
            <a:off x="5509749" y="1161667"/>
            <a:ext cx="6096000" cy="1891287"/>
          </a:xfrm>
          <a:prstGeom prst="rect">
            <a:avLst/>
          </a:prstGeom>
        </p:spPr>
        <p:txBody>
          <a:bodyPr>
            <a:spAutoFit/>
          </a:bodyPr>
          <a:lstStyle/>
          <a:p>
            <a:pPr>
              <a:lnSpc>
                <a:spcPct val="150000"/>
              </a:lnSpc>
            </a:pPr>
            <a:r>
              <a:rPr lang="it-IT" sz="2000" dirty="0"/>
              <a:t>I riflessi spinali rappresentano il più semplice livello di integrazione nell’ambito del sistema nervoso e consistono in risposte automatiche a stimoli esogeni o endogeni</a:t>
            </a:r>
            <a:endParaRPr lang="en-US" sz="2000" dirty="0"/>
          </a:p>
        </p:txBody>
      </p:sp>
    </p:spTree>
    <p:extLst>
      <p:ext uri="{BB962C8B-B14F-4D97-AF65-F5344CB8AC3E}">
        <p14:creationId xmlns:p14="http://schemas.microsoft.com/office/powerpoint/2010/main" val="2399073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9355" y="140799"/>
            <a:ext cx="2770951" cy="707886"/>
          </a:xfrm>
          <a:prstGeom prst="rect">
            <a:avLst/>
          </a:prstGeom>
        </p:spPr>
        <p:txBody>
          <a:bodyPr wrap="none">
            <a:spAutoFit/>
          </a:bodyPr>
          <a:lstStyle/>
          <a:p>
            <a:r>
              <a:rPr lang="en-US" sz="4000" dirty="0"/>
              <a:t>Nervi </a:t>
            </a:r>
            <a:r>
              <a:rPr lang="en-US" sz="4000" dirty="0" err="1"/>
              <a:t>cranici</a:t>
            </a:r>
            <a:endParaRPr lang="en-US" sz="4000" dirty="0"/>
          </a:p>
        </p:txBody>
      </p:sp>
      <p:pic>
        <p:nvPicPr>
          <p:cNvPr id="3" name="Picture 2"/>
          <p:cNvPicPr>
            <a:picLocks noChangeAspect="1"/>
          </p:cNvPicPr>
          <p:nvPr/>
        </p:nvPicPr>
        <p:blipFill rotWithShape="1">
          <a:blip r:embed="rId2"/>
          <a:srcRect b="7913"/>
          <a:stretch/>
        </p:blipFill>
        <p:spPr>
          <a:xfrm>
            <a:off x="-229163" y="1196475"/>
            <a:ext cx="7273266" cy="4905388"/>
          </a:xfrm>
          <a:prstGeom prst="rect">
            <a:avLst/>
          </a:prstGeom>
        </p:spPr>
      </p:pic>
      <p:sp>
        <p:nvSpPr>
          <p:cNvPr id="4" name="Rectangle 3"/>
          <p:cNvSpPr/>
          <p:nvPr/>
        </p:nvSpPr>
        <p:spPr>
          <a:xfrm>
            <a:off x="5984629" y="2582652"/>
            <a:ext cx="5609493" cy="2554545"/>
          </a:xfrm>
          <a:prstGeom prst="rect">
            <a:avLst/>
          </a:prstGeom>
        </p:spPr>
        <p:txBody>
          <a:bodyPr wrap="square">
            <a:spAutoFit/>
          </a:bodyPr>
          <a:lstStyle/>
          <a:p>
            <a:pPr algn="ctr"/>
            <a:r>
              <a:rPr lang="it-IT" sz="2000" dirty="0"/>
              <a:t>Possono  essere:</a:t>
            </a:r>
          </a:p>
          <a:p>
            <a:pPr algn="ctr"/>
            <a:r>
              <a:rPr lang="it-IT" sz="2000" dirty="0"/>
              <a:t>  sensitivi,</a:t>
            </a:r>
          </a:p>
          <a:p>
            <a:pPr algn="ctr"/>
            <a:r>
              <a:rPr lang="it-IT" sz="2000" dirty="0"/>
              <a:t>  motorî  o  misti.</a:t>
            </a:r>
          </a:p>
          <a:p>
            <a:pPr algn="ctr"/>
            <a:endParaRPr lang="it-IT" sz="2000" dirty="0"/>
          </a:p>
          <a:p>
            <a:pPr algn="ctr"/>
            <a:r>
              <a:rPr lang="it-IT" sz="2000" dirty="0"/>
              <a:t>  La  numerazione  tradizionale,  basata  sull’anatomia umana, individua dodici paia di nervi, cui si devono aggiungere il nervo terminale e i nervi della linea laterale dei pesci</a:t>
            </a:r>
            <a:endParaRPr lang="en-US" sz="2000" dirty="0"/>
          </a:p>
        </p:txBody>
      </p:sp>
    </p:spTree>
    <p:extLst>
      <p:ext uri="{BB962C8B-B14F-4D97-AF65-F5344CB8AC3E}">
        <p14:creationId xmlns:p14="http://schemas.microsoft.com/office/powerpoint/2010/main" val="2214085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1061"/>
          <a:stretch/>
        </p:blipFill>
        <p:spPr>
          <a:xfrm>
            <a:off x="638235" y="902268"/>
            <a:ext cx="10722871" cy="5453109"/>
          </a:xfrm>
          <a:prstGeom prst="rect">
            <a:avLst/>
          </a:prstGeom>
        </p:spPr>
      </p:pic>
      <p:sp>
        <p:nvSpPr>
          <p:cNvPr id="3" name="Rectangle 2"/>
          <p:cNvSpPr/>
          <p:nvPr/>
        </p:nvSpPr>
        <p:spPr>
          <a:xfrm>
            <a:off x="2492122" y="0"/>
            <a:ext cx="6636176" cy="707886"/>
          </a:xfrm>
          <a:prstGeom prst="rect">
            <a:avLst/>
          </a:prstGeom>
        </p:spPr>
        <p:txBody>
          <a:bodyPr wrap="none">
            <a:spAutoFit/>
          </a:bodyPr>
          <a:lstStyle/>
          <a:p>
            <a:r>
              <a:rPr lang="en-US" sz="4000" dirty="0" err="1"/>
              <a:t>Confronto</a:t>
            </a:r>
            <a:r>
              <a:rPr lang="en-US" sz="4000" dirty="0"/>
              <a:t> </a:t>
            </a:r>
            <a:r>
              <a:rPr lang="en-US" sz="4000" dirty="0" err="1"/>
              <a:t>tra</a:t>
            </a:r>
            <a:r>
              <a:rPr lang="en-US" sz="4000" dirty="0"/>
              <a:t> </a:t>
            </a:r>
            <a:r>
              <a:rPr lang="en-US" sz="4000" dirty="0" err="1"/>
              <a:t>diversi</a:t>
            </a:r>
            <a:r>
              <a:rPr lang="en-US" sz="4000" dirty="0"/>
              <a:t> </a:t>
            </a:r>
            <a:r>
              <a:rPr lang="en-US" sz="4000" dirty="0" err="1"/>
              <a:t>vertebrati</a:t>
            </a:r>
            <a:endParaRPr lang="en-US" sz="4000" dirty="0"/>
          </a:p>
        </p:txBody>
      </p:sp>
      <p:sp>
        <p:nvSpPr>
          <p:cNvPr id="4" name="Rectangle 3"/>
          <p:cNvSpPr/>
          <p:nvPr/>
        </p:nvSpPr>
        <p:spPr>
          <a:xfrm>
            <a:off x="2245937" y="6488668"/>
            <a:ext cx="8404021" cy="369332"/>
          </a:xfrm>
          <a:prstGeom prst="rect">
            <a:avLst/>
          </a:prstGeom>
        </p:spPr>
        <p:txBody>
          <a:bodyPr wrap="square">
            <a:spAutoFit/>
          </a:bodyPr>
          <a:lstStyle/>
          <a:p>
            <a:r>
              <a:rPr lang="it-IT" dirty="0"/>
              <a:t>Encefali in visione ventrale N. LL, nervi cranici della linea laterale.</a:t>
            </a:r>
            <a:endParaRPr lang="en-US" dirty="0"/>
          </a:p>
        </p:txBody>
      </p:sp>
    </p:spTree>
    <p:extLst>
      <p:ext uri="{BB962C8B-B14F-4D97-AF65-F5344CB8AC3E}">
        <p14:creationId xmlns:p14="http://schemas.microsoft.com/office/powerpoint/2010/main" val="4032561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 b="34942"/>
          <a:stretch/>
        </p:blipFill>
        <p:spPr>
          <a:xfrm>
            <a:off x="4552045" y="232610"/>
            <a:ext cx="7098505" cy="6625390"/>
          </a:xfrm>
          <a:prstGeom prst="rect">
            <a:avLst/>
          </a:prstGeom>
        </p:spPr>
      </p:pic>
      <p:sp>
        <p:nvSpPr>
          <p:cNvPr id="3" name="Rectangle 2"/>
          <p:cNvSpPr/>
          <p:nvPr/>
        </p:nvSpPr>
        <p:spPr>
          <a:xfrm>
            <a:off x="0" y="2252775"/>
            <a:ext cx="4240071" cy="954107"/>
          </a:xfrm>
          <a:prstGeom prst="rect">
            <a:avLst/>
          </a:prstGeom>
        </p:spPr>
        <p:txBody>
          <a:bodyPr wrap="none">
            <a:spAutoFit/>
          </a:bodyPr>
          <a:lstStyle/>
          <a:p>
            <a:pPr algn="ctr"/>
            <a:r>
              <a:rPr lang="it-IT" sz="2800" dirty="0"/>
              <a:t>Nervi cranici dell'uomo:</a:t>
            </a:r>
          </a:p>
          <a:p>
            <a:pPr algn="ctr"/>
            <a:r>
              <a:rPr lang="it-IT" sz="2800" dirty="0"/>
              <a:t> componenti e innervazione</a:t>
            </a:r>
            <a:endParaRPr lang="en-US" sz="2800" dirty="0"/>
          </a:p>
        </p:txBody>
      </p:sp>
      <p:sp>
        <p:nvSpPr>
          <p:cNvPr id="4" name="Rectangle 3"/>
          <p:cNvSpPr/>
          <p:nvPr/>
        </p:nvSpPr>
        <p:spPr>
          <a:xfrm>
            <a:off x="3545305" y="5894359"/>
            <a:ext cx="3641557" cy="963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65303" y="5612135"/>
            <a:ext cx="4112810" cy="497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762631" y="6320589"/>
            <a:ext cx="3643306" cy="537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962147" y="5612135"/>
            <a:ext cx="2229853" cy="1245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89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43" t="35911" r="1443" b="5397"/>
          <a:stretch/>
        </p:blipFill>
        <p:spPr>
          <a:xfrm>
            <a:off x="4122822" y="303659"/>
            <a:ext cx="7784402" cy="6554341"/>
          </a:xfrm>
          <a:prstGeom prst="rect">
            <a:avLst/>
          </a:prstGeom>
        </p:spPr>
      </p:pic>
      <p:sp>
        <p:nvSpPr>
          <p:cNvPr id="3" name="Rectangle 2"/>
          <p:cNvSpPr/>
          <p:nvPr/>
        </p:nvSpPr>
        <p:spPr>
          <a:xfrm>
            <a:off x="0" y="2252775"/>
            <a:ext cx="4240071" cy="954107"/>
          </a:xfrm>
          <a:prstGeom prst="rect">
            <a:avLst/>
          </a:prstGeom>
        </p:spPr>
        <p:txBody>
          <a:bodyPr wrap="none">
            <a:spAutoFit/>
          </a:bodyPr>
          <a:lstStyle/>
          <a:p>
            <a:pPr algn="ctr"/>
            <a:r>
              <a:rPr lang="it-IT" sz="2800" dirty="0"/>
              <a:t>Nervi cranici dell'uomo:</a:t>
            </a:r>
          </a:p>
          <a:p>
            <a:pPr algn="ctr"/>
            <a:r>
              <a:rPr lang="it-IT" sz="2800" dirty="0"/>
              <a:t> componenti e innervazione</a:t>
            </a:r>
            <a:endParaRPr lang="en-US" sz="2800" dirty="0"/>
          </a:p>
        </p:txBody>
      </p:sp>
      <p:sp>
        <p:nvSpPr>
          <p:cNvPr id="4" name="Rectangle 3"/>
          <p:cNvSpPr/>
          <p:nvPr/>
        </p:nvSpPr>
        <p:spPr>
          <a:xfrm>
            <a:off x="7828546" y="770021"/>
            <a:ext cx="2261937" cy="2165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227551" y="0"/>
            <a:ext cx="4112810" cy="2252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139577" y="6127341"/>
            <a:ext cx="1510973" cy="497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901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6365" y="-13900"/>
            <a:ext cx="5799216" cy="584775"/>
          </a:xfrm>
          <a:prstGeom prst="rect">
            <a:avLst/>
          </a:prstGeom>
        </p:spPr>
        <p:txBody>
          <a:bodyPr wrap="none">
            <a:spAutoFit/>
          </a:bodyPr>
          <a:lstStyle/>
          <a:p>
            <a:r>
              <a:rPr lang="en-US" sz="3200" dirty="0" err="1"/>
              <a:t>Attività</a:t>
            </a:r>
            <a:r>
              <a:rPr lang="en-US" sz="3200" dirty="0"/>
              <a:t> </a:t>
            </a:r>
            <a:r>
              <a:rPr lang="en-US" sz="3200" dirty="0" err="1"/>
              <a:t>simpatica</a:t>
            </a:r>
            <a:r>
              <a:rPr lang="en-US" sz="3200" dirty="0"/>
              <a:t> e </a:t>
            </a:r>
            <a:r>
              <a:rPr lang="en-US" sz="3200" dirty="0" err="1"/>
              <a:t>parasimpatica</a:t>
            </a:r>
            <a:endParaRPr lang="en-US" sz="3200" dirty="0"/>
          </a:p>
        </p:txBody>
      </p:sp>
      <p:sp>
        <p:nvSpPr>
          <p:cNvPr id="3" name="Rectangle 2"/>
          <p:cNvSpPr/>
          <p:nvPr/>
        </p:nvSpPr>
        <p:spPr>
          <a:xfrm>
            <a:off x="767732" y="4746715"/>
            <a:ext cx="10180015" cy="1569660"/>
          </a:xfrm>
          <a:prstGeom prst="rect">
            <a:avLst/>
          </a:prstGeom>
        </p:spPr>
        <p:txBody>
          <a:bodyPr wrap="square">
            <a:spAutoFit/>
          </a:bodyPr>
          <a:lstStyle/>
          <a:p>
            <a:r>
              <a:rPr lang="it-IT" sz="2400" dirty="0"/>
              <a:t>Il sistema nervoso simpatico e quello parasimpatico innervano gli stessi organi esercitando un’azione antagonista: il sistema nervoso simpatico prepara l’organismo all’attività fisica (fight or flight), mentre quello parasimpatico riporta l’organismo a uno stato quiescente (rest and digest)</a:t>
            </a:r>
            <a:endParaRPr lang="en-US" sz="2400" dirty="0"/>
          </a:p>
        </p:txBody>
      </p:sp>
      <p:pic>
        <p:nvPicPr>
          <p:cNvPr id="4" name="Picture 3"/>
          <p:cNvPicPr>
            <a:picLocks noChangeAspect="1"/>
          </p:cNvPicPr>
          <p:nvPr/>
        </p:nvPicPr>
        <p:blipFill rotWithShape="1">
          <a:blip r:embed="rId2"/>
          <a:srcRect b="10194"/>
          <a:stretch/>
        </p:blipFill>
        <p:spPr>
          <a:xfrm>
            <a:off x="2429497" y="516461"/>
            <a:ext cx="7671494" cy="3951041"/>
          </a:xfrm>
          <a:prstGeom prst="rect">
            <a:avLst/>
          </a:prstGeom>
        </p:spPr>
      </p:pic>
      <p:sp>
        <p:nvSpPr>
          <p:cNvPr id="5" name="Rectangle 4"/>
          <p:cNvSpPr/>
          <p:nvPr/>
        </p:nvSpPr>
        <p:spPr>
          <a:xfrm>
            <a:off x="682488" y="693222"/>
            <a:ext cx="3342860" cy="1323439"/>
          </a:xfrm>
          <a:prstGeom prst="rect">
            <a:avLst/>
          </a:prstGeom>
        </p:spPr>
        <p:txBody>
          <a:bodyPr wrap="square">
            <a:spAutoFit/>
          </a:bodyPr>
          <a:lstStyle/>
          <a:p>
            <a:r>
              <a:rPr lang="en-US" sz="2000" dirty="0">
                <a:latin typeface="Arial" panose="020B0604020202020204" pitchFamily="34" charset="0"/>
              </a:rPr>
              <a:t>Sistema nervosa </a:t>
            </a:r>
            <a:r>
              <a:rPr lang="en-US" sz="2000" dirty="0" err="1">
                <a:latin typeface="Arial" panose="020B0604020202020204" pitchFamily="34" charset="0"/>
              </a:rPr>
              <a:t>autonomo</a:t>
            </a:r>
            <a:r>
              <a:rPr lang="en-US" sz="2000" dirty="0">
                <a:latin typeface="Arial" panose="020B0604020202020204" pitchFamily="34" charset="0"/>
              </a:rPr>
              <a:t>:</a:t>
            </a:r>
          </a:p>
          <a:p>
            <a:r>
              <a:rPr lang="en-US" sz="2000" dirty="0">
                <a:latin typeface="Arial" panose="020B0604020202020204" pitchFamily="34" charset="0"/>
              </a:rPr>
              <a:t>– Simpatico</a:t>
            </a:r>
          </a:p>
          <a:p>
            <a:r>
              <a:rPr lang="en-US" sz="2000" dirty="0">
                <a:latin typeface="Arial" panose="020B0604020202020204" pitchFamily="34" charset="0"/>
              </a:rPr>
              <a:t>– </a:t>
            </a:r>
            <a:r>
              <a:rPr lang="en-US" sz="2000" dirty="0" err="1">
                <a:latin typeface="Arial" panose="020B0604020202020204" pitchFamily="34" charset="0"/>
              </a:rPr>
              <a:t>Parasimpatico</a:t>
            </a:r>
            <a:endParaRPr lang="en-US" sz="2000" dirty="0">
              <a:latin typeface="Arial" panose="020B0604020202020204" pitchFamily="34" charset="0"/>
            </a:endParaRPr>
          </a:p>
          <a:p>
            <a:r>
              <a:rPr lang="en-US" sz="2000" dirty="0">
                <a:latin typeface="Arial" panose="020B0604020202020204" pitchFamily="34" charset="0"/>
              </a:rPr>
              <a:t>– </a:t>
            </a:r>
            <a:r>
              <a:rPr lang="en-US" sz="2000" dirty="0" err="1">
                <a:latin typeface="Arial" panose="020B0604020202020204" pitchFamily="34" charset="0"/>
              </a:rPr>
              <a:t>Enterico</a:t>
            </a:r>
            <a:endParaRPr lang="en-US" sz="2000" dirty="0"/>
          </a:p>
        </p:txBody>
      </p:sp>
    </p:spTree>
    <p:extLst>
      <p:ext uri="{BB962C8B-B14F-4D97-AF65-F5344CB8AC3E}">
        <p14:creationId xmlns:p14="http://schemas.microsoft.com/office/powerpoint/2010/main" val="4250519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40610" y="0"/>
            <a:ext cx="7151390" cy="6858000"/>
          </a:xfrm>
          <a:prstGeom prst="rect">
            <a:avLst/>
          </a:prstGeom>
        </p:spPr>
      </p:pic>
      <p:sp>
        <p:nvSpPr>
          <p:cNvPr id="4" name="Rectangle 3"/>
          <p:cNvSpPr/>
          <p:nvPr/>
        </p:nvSpPr>
        <p:spPr>
          <a:xfrm>
            <a:off x="288758" y="1951672"/>
            <a:ext cx="4680807" cy="3139321"/>
          </a:xfrm>
          <a:prstGeom prst="rect">
            <a:avLst/>
          </a:prstGeom>
        </p:spPr>
        <p:txBody>
          <a:bodyPr wrap="square">
            <a:spAutoFit/>
          </a:bodyPr>
          <a:lstStyle/>
          <a:p>
            <a:pPr algn="just">
              <a:lnSpc>
                <a:spcPct val="150000"/>
              </a:lnSpc>
            </a:pPr>
            <a:r>
              <a:rPr lang="it-IT" dirty="0">
                <a:solidFill>
                  <a:srgbClr val="212121"/>
                </a:solidFill>
                <a:latin typeface="Arial" panose="020B0604020202020204" pitchFamily="34" charset="0"/>
              </a:rPr>
              <a:t>Sistema nervoso autonomo: </a:t>
            </a:r>
          </a:p>
          <a:p>
            <a:pPr algn="just">
              <a:lnSpc>
                <a:spcPct val="150000"/>
              </a:lnSpc>
            </a:pPr>
            <a:r>
              <a:rPr lang="it-IT" dirty="0">
                <a:solidFill>
                  <a:srgbClr val="212121"/>
                </a:solidFill>
                <a:latin typeface="Arial" panose="020B0604020202020204" pitchFamily="34" charset="0"/>
              </a:rPr>
              <a:t>vie efferenti simpatiche e organi bersaglio. </a:t>
            </a:r>
          </a:p>
          <a:p>
            <a:pPr algn="just">
              <a:lnSpc>
                <a:spcPct val="150000"/>
              </a:lnSpc>
            </a:pPr>
            <a:endParaRPr lang="it-IT" dirty="0">
              <a:solidFill>
                <a:srgbClr val="212121"/>
              </a:solidFill>
              <a:latin typeface="Arial" panose="020B0604020202020204" pitchFamily="34" charset="0"/>
            </a:endParaRPr>
          </a:p>
          <a:p>
            <a:pPr marL="285750" indent="-285750" algn="just">
              <a:lnSpc>
                <a:spcPct val="150000"/>
              </a:lnSpc>
              <a:buFont typeface="Arial" panose="020B0604020202020204" pitchFamily="34" charset="0"/>
              <a:buChar char="•"/>
            </a:pPr>
            <a:r>
              <a:rPr lang="it-IT" dirty="0">
                <a:solidFill>
                  <a:srgbClr val="212121"/>
                </a:solidFill>
                <a:latin typeface="Arial" panose="020B0604020202020204" pitchFamily="34" charset="0"/>
              </a:rPr>
              <a:t>Le linee continue rappresentano le fibre pregangliari </a:t>
            </a:r>
          </a:p>
          <a:p>
            <a:pPr marL="285750" indent="-285750" algn="just">
              <a:lnSpc>
                <a:spcPct val="150000"/>
              </a:lnSpc>
              <a:buFont typeface="Arial" panose="020B0604020202020204" pitchFamily="34" charset="0"/>
              <a:buChar char="•"/>
            </a:pPr>
            <a:r>
              <a:rPr lang="it-IT" dirty="0">
                <a:solidFill>
                  <a:srgbClr val="212121"/>
                </a:solidFill>
                <a:latin typeface="Arial" panose="020B0604020202020204" pitchFamily="34" charset="0"/>
              </a:rPr>
              <a:t>Le linee tratteggiate le fibre postgangliari.</a:t>
            </a:r>
            <a:endParaRPr lang="it-IT" dirty="0">
              <a:solidFill>
                <a:srgbClr val="212121"/>
              </a:solidFill>
              <a:latin typeface="robotoregular"/>
            </a:endParaRPr>
          </a:p>
          <a:p>
            <a:br>
              <a:rPr lang="it-IT" dirty="0"/>
            </a:br>
            <a:endParaRPr lang="en-US" dirty="0"/>
          </a:p>
        </p:txBody>
      </p:sp>
    </p:spTree>
    <p:extLst>
      <p:ext uri="{BB962C8B-B14F-4D97-AF65-F5344CB8AC3E}">
        <p14:creationId xmlns:p14="http://schemas.microsoft.com/office/powerpoint/2010/main" val="3247221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77758" b="21912"/>
          <a:stretch/>
        </p:blipFill>
        <p:spPr>
          <a:xfrm>
            <a:off x="6302062" y="1262129"/>
            <a:ext cx="3756778" cy="5394081"/>
          </a:xfrm>
          <a:prstGeom prst="rect">
            <a:avLst/>
          </a:prstGeom>
        </p:spPr>
      </p:pic>
      <p:sp>
        <p:nvSpPr>
          <p:cNvPr id="3" name="Rectangle 2"/>
          <p:cNvSpPr/>
          <p:nvPr/>
        </p:nvSpPr>
        <p:spPr>
          <a:xfrm>
            <a:off x="729803" y="671728"/>
            <a:ext cx="4692203" cy="5386090"/>
          </a:xfrm>
          <a:prstGeom prst="rect">
            <a:avLst/>
          </a:prstGeom>
        </p:spPr>
        <p:txBody>
          <a:bodyPr wrap="square">
            <a:spAutoFit/>
          </a:bodyPr>
          <a:lstStyle/>
          <a:p>
            <a:pPr algn="ctr"/>
            <a:r>
              <a:rPr lang="it-IT" sz="3200" dirty="0"/>
              <a:t> Poriferi (le spugne)</a:t>
            </a:r>
          </a:p>
          <a:p>
            <a:endParaRPr lang="it-IT" sz="2400" dirty="0"/>
          </a:p>
          <a:p>
            <a:endParaRPr lang="it-IT" sz="2400" dirty="0"/>
          </a:p>
          <a:p>
            <a:r>
              <a:rPr lang="it-IT" sz="2400" dirty="0"/>
              <a:t>Sono invertebrati essenzialmente amorfi, che trascorrono la loro vita adulta immobili, NESSUN SISTEMA NERVOSO</a:t>
            </a:r>
          </a:p>
          <a:p>
            <a:endParaRPr lang="it-IT" sz="2400" dirty="0"/>
          </a:p>
          <a:p>
            <a:r>
              <a:rPr lang="it-IT" sz="2400" dirty="0"/>
              <a:t>cellule specializzate sono effettori indipendenti, perché la loro contrazione è indotta da stimoli di tipo meccanico (stiramenti) o chimico (molecole disperse nell’acqua)</a:t>
            </a:r>
            <a:endParaRPr lang="en-US" sz="2400" dirty="0"/>
          </a:p>
        </p:txBody>
      </p:sp>
    </p:spTree>
    <p:extLst>
      <p:ext uri="{BB962C8B-B14F-4D97-AF65-F5344CB8AC3E}">
        <p14:creationId xmlns:p14="http://schemas.microsoft.com/office/powerpoint/2010/main" val="3643392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5989" y="231292"/>
            <a:ext cx="6469127" cy="6626708"/>
          </a:xfrm>
          <a:prstGeom prst="rect">
            <a:avLst/>
          </a:prstGeom>
        </p:spPr>
      </p:pic>
      <p:sp>
        <p:nvSpPr>
          <p:cNvPr id="3" name="Rectangle 2"/>
          <p:cNvSpPr/>
          <p:nvPr/>
        </p:nvSpPr>
        <p:spPr>
          <a:xfrm>
            <a:off x="656695" y="676118"/>
            <a:ext cx="4601131" cy="369332"/>
          </a:xfrm>
          <a:prstGeom prst="rect">
            <a:avLst/>
          </a:prstGeom>
        </p:spPr>
        <p:txBody>
          <a:bodyPr wrap="none">
            <a:spAutoFit/>
          </a:bodyPr>
          <a:lstStyle/>
          <a:p>
            <a:r>
              <a:rPr lang="it-IT" dirty="0"/>
              <a:t> Vie efferenti parasimpatiche e organi bersaglio</a:t>
            </a:r>
            <a:endParaRPr lang="en-US" dirty="0"/>
          </a:p>
        </p:txBody>
      </p:sp>
      <p:sp>
        <p:nvSpPr>
          <p:cNvPr id="4" name="Rectangle 3"/>
          <p:cNvSpPr/>
          <p:nvPr/>
        </p:nvSpPr>
        <p:spPr>
          <a:xfrm>
            <a:off x="1110585" y="1415533"/>
            <a:ext cx="3057247" cy="369332"/>
          </a:xfrm>
          <a:prstGeom prst="rect">
            <a:avLst/>
          </a:prstGeom>
        </p:spPr>
        <p:txBody>
          <a:bodyPr wrap="none">
            <a:spAutoFit/>
          </a:bodyPr>
          <a:lstStyle/>
          <a:p>
            <a:r>
              <a:rPr lang="it-IT" dirty="0">
                <a:latin typeface="Arial" panose="020B0604020202020204" pitchFamily="34" charset="0"/>
              </a:rPr>
              <a:t>(nervi cranici III, VII, IX e X) </a:t>
            </a:r>
            <a:endParaRPr lang="en-US" dirty="0"/>
          </a:p>
        </p:txBody>
      </p:sp>
      <p:sp>
        <p:nvSpPr>
          <p:cNvPr id="5" name="Rectangle 4"/>
          <p:cNvSpPr/>
          <p:nvPr/>
        </p:nvSpPr>
        <p:spPr>
          <a:xfrm>
            <a:off x="443948" y="2004212"/>
            <a:ext cx="6096000" cy="1338828"/>
          </a:xfrm>
          <a:prstGeom prst="rect">
            <a:avLst/>
          </a:prstGeom>
        </p:spPr>
        <p:txBody>
          <a:bodyPr>
            <a:spAutoFit/>
          </a:bodyPr>
          <a:lstStyle/>
          <a:p>
            <a:pPr algn="just">
              <a:lnSpc>
                <a:spcPct val="150000"/>
              </a:lnSpc>
            </a:pPr>
            <a:endParaRPr lang="it-IT" dirty="0">
              <a:solidFill>
                <a:srgbClr val="212121"/>
              </a:solidFill>
              <a:latin typeface="Arial" panose="020B0604020202020204" pitchFamily="34" charset="0"/>
            </a:endParaRPr>
          </a:p>
          <a:p>
            <a:pPr marL="285750" indent="-285750" algn="just">
              <a:lnSpc>
                <a:spcPct val="150000"/>
              </a:lnSpc>
              <a:buFont typeface="Arial" panose="020B0604020202020204" pitchFamily="34" charset="0"/>
              <a:buChar char="•"/>
            </a:pPr>
            <a:r>
              <a:rPr lang="it-IT" dirty="0">
                <a:solidFill>
                  <a:srgbClr val="212121"/>
                </a:solidFill>
                <a:latin typeface="Arial" panose="020B0604020202020204" pitchFamily="34" charset="0"/>
              </a:rPr>
              <a:t>Le linee continue rappresentano le fibre pregangliari </a:t>
            </a:r>
          </a:p>
          <a:p>
            <a:pPr marL="285750" indent="-285750" algn="just">
              <a:lnSpc>
                <a:spcPct val="150000"/>
              </a:lnSpc>
              <a:buFont typeface="Arial" panose="020B0604020202020204" pitchFamily="34" charset="0"/>
              <a:buChar char="•"/>
            </a:pPr>
            <a:r>
              <a:rPr lang="it-IT" dirty="0">
                <a:solidFill>
                  <a:srgbClr val="212121"/>
                </a:solidFill>
                <a:latin typeface="Arial" panose="020B0604020202020204" pitchFamily="34" charset="0"/>
              </a:rPr>
              <a:t>Le linee tratteggiate le fibre postgangliari</a:t>
            </a:r>
            <a:endParaRPr lang="en-US" dirty="0"/>
          </a:p>
        </p:txBody>
      </p:sp>
    </p:spTree>
    <p:extLst>
      <p:ext uri="{BB962C8B-B14F-4D97-AF65-F5344CB8AC3E}">
        <p14:creationId xmlns:p14="http://schemas.microsoft.com/office/powerpoint/2010/main" val="698834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333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9833" y="462498"/>
            <a:ext cx="4651723" cy="369332"/>
          </a:xfrm>
          <a:prstGeom prst="rect">
            <a:avLst/>
          </a:prstGeom>
        </p:spPr>
        <p:txBody>
          <a:bodyPr wrap="none">
            <a:spAutoFit/>
          </a:bodyPr>
          <a:lstStyle/>
          <a:p>
            <a:r>
              <a:rPr lang="it-IT" dirty="0"/>
              <a:t>Suddivisione di base dell'encefalo dei vertebrati</a:t>
            </a:r>
            <a:endParaRPr lang="en-US" dirty="0"/>
          </a:p>
        </p:txBody>
      </p:sp>
      <p:pic>
        <p:nvPicPr>
          <p:cNvPr id="3" name="Picture 2"/>
          <p:cNvPicPr>
            <a:picLocks noChangeAspect="1"/>
          </p:cNvPicPr>
          <p:nvPr/>
        </p:nvPicPr>
        <p:blipFill>
          <a:blip r:embed="rId2"/>
          <a:stretch>
            <a:fillRect/>
          </a:stretch>
        </p:blipFill>
        <p:spPr>
          <a:xfrm>
            <a:off x="1312303" y="1318340"/>
            <a:ext cx="8731978" cy="5082459"/>
          </a:xfrm>
          <a:prstGeom prst="rect">
            <a:avLst/>
          </a:prstGeom>
        </p:spPr>
      </p:pic>
    </p:spTree>
    <p:extLst>
      <p:ext uri="{BB962C8B-B14F-4D97-AF65-F5344CB8AC3E}">
        <p14:creationId xmlns:p14="http://schemas.microsoft.com/office/powerpoint/2010/main" val="3484147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62299" y="-334851"/>
            <a:ext cx="5759798" cy="6858000"/>
          </a:xfrm>
          <a:prstGeom prst="rect">
            <a:avLst/>
          </a:prstGeom>
        </p:spPr>
      </p:pic>
      <p:sp>
        <p:nvSpPr>
          <p:cNvPr id="7" name="Rectangle 6"/>
          <p:cNvSpPr/>
          <p:nvPr/>
        </p:nvSpPr>
        <p:spPr>
          <a:xfrm>
            <a:off x="7226266" y="2724817"/>
            <a:ext cx="3741024" cy="369332"/>
          </a:xfrm>
          <a:prstGeom prst="rect">
            <a:avLst/>
          </a:prstGeom>
        </p:spPr>
        <p:txBody>
          <a:bodyPr wrap="none">
            <a:spAutoFit/>
          </a:bodyPr>
          <a:lstStyle/>
          <a:p>
            <a:r>
              <a:rPr lang="it-IT" dirty="0"/>
              <a:t>il sistema assiale dai centri soprassiali </a:t>
            </a:r>
            <a:endParaRPr lang="en-US" dirty="0"/>
          </a:p>
        </p:txBody>
      </p:sp>
    </p:spTree>
    <p:extLst>
      <p:ext uri="{BB962C8B-B14F-4D97-AF65-F5344CB8AC3E}">
        <p14:creationId xmlns:p14="http://schemas.microsoft.com/office/powerpoint/2010/main" val="231425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447" y="375514"/>
            <a:ext cx="11672553" cy="461665"/>
          </a:xfrm>
          <a:prstGeom prst="rect">
            <a:avLst/>
          </a:prstGeom>
        </p:spPr>
        <p:txBody>
          <a:bodyPr wrap="square">
            <a:spAutoFit/>
          </a:bodyPr>
          <a:lstStyle/>
          <a:p>
            <a:r>
              <a:rPr lang="it-IT" sz="2400" dirty="0"/>
              <a:t>Attivazione delle cellule effettrici negli cnidari (idre, meduse, coralli e anemoni di mare)</a:t>
            </a:r>
            <a:endParaRPr lang="en-US" sz="2400" dirty="0"/>
          </a:p>
        </p:txBody>
      </p:sp>
      <p:sp>
        <p:nvSpPr>
          <p:cNvPr id="3" name="Rectangle 2"/>
          <p:cNvSpPr/>
          <p:nvPr/>
        </p:nvSpPr>
        <p:spPr>
          <a:xfrm>
            <a:off x="519447" y="1159098"/>
            <a:ext cx="11112322" cy="1569660"/>
          </a:xfrm>
          <a:prstGeom prst="rect">
            <a:avLst/>
          </a:prstGeom>
        </p:spPr>
        <p:txBody>
          <a:bodyPr wrap="square">
            <a:spAutoFit/>
          </a:bodyPr>
          <a:lstStyle/>
          <a:p>
            <a:r>
              <a:rPr lang="it-IT" sz="2400" dirty="0"/>
              <a:t>b, Negli cnidari gli stimoli attivano i neuroni sensitivi bipolari presenti nell’ectoderma; alcuni di questi innervano direttamente le cellule effettrici. </a:t>
            </a:r>
          </a:p>
          <a:p>
            <a:r>
              <a:rPr lang="it-IT" sz="2400" dirty="0"/>
              <a:t>c, Altri neuroni sensitivi degli cnidari, invece, contattano con il loro assone i motoneuroni che a loro volta innervano le cellule effettrici. </a:t>
            </a:r>
            <a:endParaRPr lang="en-US" sz="2400" dirty="0"/>
          </a:p>
        </p:txBody>
      </p:sp>
      <p:pic>
        <p:nvPicPr>
          <p:cNvPr id="4" name="Picture 3"/>
          <p:cNvPicPr>
            <a:picLocks noChangeAspect="1"/>
          </p:cNvPicPr>
          <p:nvPr/>
        </p:nvPicPr>
        <p:blipFill rotWithShape="1">
          <a:blip r:embed="rId2"/>
          <a:srcRect l="21270" t="-184" r="28552" b="37514"/>
          <a:stretch/>
        </p:blipFill>
        <p:spPr>
          <a:xfrm>
            <a:off x="1268289" y="3302577"/>
            <a:ext cx="7315199" cy="3442393"/>
          </a:xfrm>
          <a:prstGeom prst="rect">
            <a:avLst/>
          </a:prstGeom>
        </p:spPr>
      </p:pic>
      <p:sp>
        <p:nvSpPr>
          <p:cNvPr id="5" name="Rectangle 4"/>
          <p:cNvSpPr/>
          <p:nvPr/>
        </p:nvSpPr>
        <p:spPr>
          <a:xfrm>
            <a:off x="8985161" y="3688552"/>
            <a:ext cx="2743200" cy="2677656"/>
          </a:xfrm>
          <a:prstGeom prst="rect">
            <a:avLst/>
          </a:prstGeom>
        </p:spPr>
        <p:txBody>
          <a:bodyPr wrap="square">
            <a:spAutoFit/>
          </a:bodyPr>
          <a:lstStyle/>
          <a:p>
            <a:pPr algn="ctr"/>
            <a:br>
              <a:rPr lang="en-US" sz="2400" dirty="0">
                <a:latin typeface="Arial" panose="020B0604020202020204" pitchFamily="34" charset="0"/>
              </a:rPr>
            </a:br>
            <a:r>
              <a:rPr lang="en-US" sz="2400" dirty="0">
                <a:latin typeface="Arial" panose="020B0604020202020204" pitchFamily="34" charset="0"/>
              </a:rPr>
              <a:t>rete nervosa -</a:t>
            </a:r>
            <a:r>
              <a:rPr lang="it-IT" sz="2400" dirty="0"/>
              <a:t>muscolatura intestinale (plessi del sistema nervoso enterico)</a:t>
            </a:r>
            <a:br>
              <a:rPr lang="en-US" sz="2400" dirty="0"/>
            </a:br>
            <a:endParaRPr lang="en-US" sz="2400" dirty="0"/>
          </a:p>
        </p:txBody>
      </p:sp>
    </p:spTree>
    <p:extLst>
      <p:ext uri="{BB962C8B-B14F-4D97-AF65-F5344CB8AC3E}">
        <p14:creationId xmlns:p14="http://schemas.microsoft.com/office/powerpoint/2010/main" val="4239487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7960" y="1045009"/>
            <a:ext cx="10895526" cy="1938992"/>
          </a:xfrm>
          <a:prstGeom prst="rect">
            <a:avLst/>
          </a:prstGeom>
        </p:spPr>
        <p:txBody>
          <a:bodyPr wrap="square">
            <a:spAutoFit/>
          </a:bodyPr>
          <a:lstStyle/>
          <a:p>
            <a:r>
              <a:rPr lang="it-IT" sz="2400" dirty="0"/>
              <a:t>d, I gangli del sistema nervoso dei platelminti contengono due tipi di neuroni: motoneuroni e interneuroni; a differenza dei neuroni dei vertebrati, questi solitamente sono neuroni unipolari in cui i dendriti hanno origine dall’assone; solo i motoneuroni possono innervare gli effettori. Le frecce indicano la direzione dei segnali.</a:t>
            </a:r>
            <a:endParaRPr lang="en-US" sz="2400" dirty="0"/>
          </a:p>
        </p:txBody>
      </p:sp>
      <p:sp>
        <p:nvSpPr>
          <p:cNvPr id="3" name="Rectangle 2"/>
          <p:cNvSpPr/>
          <p:nvPr/>
        </p:nvSpPr>
        <p:spPr>
          <a:xfrm>
            <a:off x="519447" y="375514"/>
            <a:ext cx="11672553" cy="523220"/>
          </a:xfrm>
          <a:prstGeom prst="rect">
            <a:avLst/>
          </a:prstGeom>
        </p:spPr>
        <p:txBody>
          <a:bodyPr wrap="square">
            <a:spAutoFit/>
          </a:bodyPr>
          <a:lstStyle/>
          <a:p>
            <a:r>
              <a:rPr lang="it-IT" sz="2800" dirty="0"/>
              <a:t>Attivazione delle cellule effettrici nei platelminti (</a:t>
            </a:r>
            <a:r>
              <a:rPr lang="en-US" sz="2800" dirty="0" err="1"/>
              <a:t>vermi</a:t>
            </a:r>
            <a:r>
              <a:rPr lang="en-US" sz="2800" dirty="0"/>
              <a:t> </a:t>
            </a:r>
            <a:r>
              <a:rPr lang="en-US" sz="2800" dirty="0" err="1"/>
              <a:t>piatti</a:t>
            </a:r>
            <a:r>
              <a:rPr lang="en-US" sz="2800" dirty="0"/>
              <a:t>)</a:t>
            </a:r>
          </a:p>
        </p:txBody>
      </p:sp>
      <p:pic>
        <p:nvPicPr>
          <p:cNvPr id="4" name="Picture 3"/>
          <p:cNvPicPr>
            <a:picLocks noChangeAspect="1"/>
          </p:cNvPicPr>
          <p:nvPr/>
        </p:nvPicPr>
        <p:blipFill rotWithShape="1">
          <a:blip r:embed="rId2"/>
          <a:srcRect l="71186" t="1425" r="-248" b="19930"/>
          <a:stretch/>
        </p:blipFill>
        <p:spPr>
          <a:xfrm>
            <a:off x="2363368" y="2803696"/>
            <a:ext cx="3651067" cy="3722633"/>
          </a:xfrm>
          <a:prstGeom prst="rect">
            <a:avLst/>
          </a:prstGeom>
        </p:spPr>
      </p:pic>
      <p:sp>
        <p:nvSpPr>
          <p:cNvPr id="5" name="Rectangle 4"/>
          <p:cNvSpPr/>
          <p:nvPr/>
        </p:nvSpPr>
        <p:spPr>
          <a:xfrm>
            <a:off x="7720884" y="3687206"/>
            <a:ext cx="2743200" cy="1200329"/>
          </a:xfrm>
          <a:prstGeom prst="rect">
            <a:avLst/>
          </a:prstGeom>
        </p:spPr>
        <p:txBody>
          <a:bodyPr wrap="square">
            <a:spAutoFit/>
          </a:bodyPr>
          <a:lstStyle/>
          <a:p>
            <a:pPr algn="ctr"/>
            <a:r>
              <a:rPr lang="en-US" sz="2400" dirty="0" err="1">
                <a:latin typeface="Arial" panose="020B0604020202020204" pitchFamily="34" charset="0"/>
              </a:rPr>
              <a:t>Gangli</a:t>
            </a:r>
            <a:r>
              <a:rPr lang="en-US" sz="2400" dirty="0">
                <a:latin typeface="Arial" panose="020B0604020202020204" pitchFamily="34" charset="0"/>
              </a:rPr>
              <a:t> - </a:t>
            </a:r>
            <a:r>
              <a:rPr lang="it-IT" sz="2400" dirty="0"/>
              <a:t>centralizzazione e cefalizzazione</a:t>
            </a:r>
            <a:endParaRPr lang="en-US" sz="2400" dirty="0"/>
          </a:p>
        </p:txBody>
      </p:sp>
    </p:spTree>
    <p:extLst>
      <p:ext uri="{BB962C8B-B14F-4D97-AF65-F5344CB8AC3E}">
        <p14:creationId xmlns:p14="http://schemas.microsoft.com/office/powerpoint/2010/main" val="1353000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58" y="414151"/>
            <a:ext cx="11702603" cy="523220"/>
          </a:xfrm>
          <a:prstGeom prst="rect">
            <a:avLst/>
          </a:prstGeom>
        </p:spPr>
        <p:txBody>
          <a:bodyPr wrap="square">
            <a:spAutoFit/>
          </a:bodyPr>
          <a:lstStyle/>
          <a:p>
            <a:r>
              <a:rPr lang="it-IT" sz="2800" dirty="0"/>
              <a:t>Organizzazione dei sistemi nervosi dell’idra, della planaria e del lombrico</a:t>
            </a:r>
            <a:endParaRPr lang="en-US" sz="2800" dirty="0"/>
          </a:p>
        </p:txBody>
      </p:sp>
      <p:pic>
        <p:nvPicPr>
          <p:cNvPr id="4" name="Picture 3"/>
          <p:cNvPicPr>
            <a:picLocks noChangeAspect="1"/>
          </p:cNvPicPr>
          <p:nvPr/>
        </p:nvPicPr>
        <p:blipFill rotWithShape="1">
          <a:blip r:embed="rId2"/>
          <a:srcRect b="13984"/>
          <a:stretch/>
        </p:blipFill>
        <p:spPr>
          <a:xfrm>
            <a:off x="402571" y="1238965"/>
            <a:ext cx="10940390" cy="4198517"/>
          </a:xfrm>
          <a:prstGeom prst="rect">
            <a:avLst/>
          </a:prstGeom>
        </p:spPr>
      </p:pic>
      <p:sp>
        <p:nvSpPr>
          <p:cNvPr id="5" name="Rectangle 4"/>
          <p:cNvSpPr/>
          <p:nvPr/>
        </p:nvSpPr>
        <p:spPr>
          <a:xfrm>
            <a:off x="695458" y="5620383"/>
            <a:ext cx="4486141" cy="923330"/>
          </a:xfrm>
          <a:prstGeom prst="rect">
            <a:avLst/>
          </a:prstGeom>
        </p:spPr>
        <p:txBody>
          <a:bodyPr wrap="square">
            <a:spAutoFit/>
          </a:bodyPr>
          <a:lstStyle/>
          <a:p>
            <a:pPr algn="just"/>
            <a:r>
              <a:rPr lang="it-IT" dirty="0"/>
              <a:t>cordoni nervosi longitudinali e trasversali e presenta due gangli cefalici in posizione rostrale</a:t>
            </a:r>
            <a:endParaRPr lang="en-US" dirty="0"/>
          </a:p>
        </p:txBody>
      </p:sp>
      <p:sp>
        <p:nvSpPr>
          <p:cNvPr id="6" name="Rectangle 5"/>
          <p:cNvSpPr/>
          <p:nvPr/>
        </p:nvSpPr>
        <p:spPr>
          <a:xfrm>
            <a:off x="6302061" y="5620383"/>
            <a:ext cx="6096000" cy="923330"/>
          </a:xfrm>
          <a:prstGeom prst="rect">
            <a:avLst/>
          </a:prstGeom>
        </p:spPr>
        <p:txBody>
          <a:bodyPr>
            <a:spAutoFit/>
          </a:bodyPr>
          <a:lstStyle/>
          <a:p>
            <a:r>
              <a:rPr lang="it-IT" dirty="0"/>
              <a:t>SN segmentato: cordone nervoso ventrale, contenente una coppia di gangli per ogni segmento, si dipartono nervi segmentali.</a:t>
            </a:r>
            <a:endParaRPr lang="en-US" dirty="0"/>
          </a:p>
        </p:txBody>
      </p:sp>
      <p:sp>
        <p:nvSpPr>
          <p:cNvPr id="7" name="Right Arrow 6"/>
          <p:cNvSpPr/>
          <p:nvPr/>
        </p:nvSpPr>
        <p:spPr>
          <a:xfrm rot="19771505">
            <a:off x="4212548" y="5012227"/>
            <a:ext cx="927279" cy="417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9771505">
            <a:off x="7687865" y="5043113"/>
            <a:ext cx="927279" cy="417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813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1234" y="230678"/>
            <a:ext cx="5843203" cy="707886"/>
          </a:xfrm>
          <a:prstGeom prst="rect">
            <a:avLst/>
          </a:prstGeom>
        </p:spPr>
        <p:txBody>
          <a:bodyPr wrap="none">
            <a:spAutoFit/>
          </a:bodyPr>
          <a:lstStyle/>
          <a:p>
            <a:r>
              <a:rPr lang="en-US" sz="4000" dirty="0"/>
              <a:t>Cellule del </a:t>
            </a:r>
            <a:r>
              <a:rPr lang="en-US" sz="4000" dirty="0" err="1"/>
              <a:t>sistema</a:t>
            </a:r>
            <a:r>
              <a:rPr lang="en-US" sz="4000" dirty="0"/>
              <a:t> </a:t>
            </a:r>
            <a:r>
              <a:rPr lang="en-US" sz="4000" dirty="0" err="1"/>
              <a:t>nervoso</a:t>
            </a:r>
            <a:endParaRPr lang="en-US" sz="4000" dirty="0"/>
          </a:p>
        </p:txBody>
      </p:sp>
      <p:pic>
        <p:nvPicPr>
          <p:cNvPr id="3" name="Picture 2"/>
          <p:cNvPicPr>
            <a:picLocks noChangeAspect="1"/>
          </p:cNvPicPr>
          <p:nvPr/>
        </p:nvPicPr>
        <p:blipFill rotWithShape="1">
          <a:blip r:embed="rId2"/>
          <a:srcRect b="9680"/>
          <a:stretch/>
        </p:blipFill>
        <p:spPr>
          <a:xfrm>
            <a:off x="380627" y="899926"/>
            <a:ext cx="10489142" cy="5975745"/>
          </a:xfrm>
          <a:prstGeom prst="rect">
            <a:avLst/>
          </a:prstGeom>
        </p:spPr>
      </p:pic>
      <p:sp>
        <p:nvSpPr>
          <p:cNvPr id="7" name="Rectangle 6"/>
          <p:cNvSpPr/>
          <p:nvPr/>
        </p:nvSpPr>
        <p:spPr>
          <a:xfrm>
            <a:off x="9465928" y="819246"/>
            <a:ext cx="2524345" cy="646331"/>
          </a:xfrm>
          <a:prstGeom prst="rect">
            <a:avLst/>
          </a:prstGeom>
        </p:spPr>
        <p:txBody>
          <a:bodyPr wrap="none">
            <a:spAutoFit/>
          </a:bodyPr>
          <a:lstStyle/>
          <a:p>
            <a:pPr algn="ctr"/>
            <a:r>
              <a:rPr lang="it-IT" dirty="0"/>
              <a:t>Cellule gliali del </a:t>
            </a:r>
          </a:p>
          <a:p>
            <a:pPr algn="ctr"/>
            <a:r>
              <a:rPr lang="it-IT" dirty="0"/>
              <a:t>sistema nervoso centrale</a:t>
            </a:r>
            <a:endParaRPr lang="en-US" dirty="0"/>
          </a:p>
        </p:txBody>
      </p:sp>
      <p:sp>
        <p:nvSpPr>
          <p:cNvPr id="8" name="Rectangle 7"/>
          <p:cNvSpPr/>
          <p:nvPr/>
        </p:nvSpPr>
        <p:spPr>
          <a:xfrm>
            <a:off x="4015309" y="6211669"/>
            <a:ext cx="2661370" cy="646331"/>
          </a:xfrm>
          <a:prstGeom prst="rect">
            <a:avLst/>
          </a:prstGeom>
        </p:spPr>
        <p:txBody>
          <a:bodyPr wrap="none">
            <a:spAutoFit/>
          </a:bodyPr>
          <a:lstStyle/>
          <a:p>
            <a:pPr algn="ctr"/>
            <a:r>
              <a:rPr lang="it-IT" dirty="0"/>
              <a:t>Cellule gliali del </a:t>
            </a:r>
          </a:p>
          <a:p>
            <a:pPr algn="ctr"/>
            <a:r>
              <a:rPr lang="it-IT" dirty="0"/>
              <a:t>sistema nervoso periferico</a:t>
            </a:r>
            <a:endParaRPr lang="en-US" dirty="0"/>
          </a:p>
        </p:txBody>
      </p:sp>
      <p:sp>
        <p:nvSpPr>
          <p:cNvPr id="10" name="Freeform 9"/>
          <p:cNvSpPr/>
          <p:nvPr/>
        </p:nvSpPr>
        <p:spPr>
          <a:xfrm>
            <a:off x="4015569" y="3992451"/>
            <a:ext cx="3054932" cy="2923504"/>
          </a:xfrm>
          <a:custGeom>
            <a:avLst/>
            <a:gdLst>
              <a:gd name="connsiteX0" fmla="*/ 118549 w 3054932"/>
              <a:gd name="connsiteY0" fmla="*/ 2833352 h 2923504"/>
              <a:gd name="connsiteX1" fmla="*/ 260217 w 3054932"/>
              <a:gd name="connsiteY1" fmla="*/ 2820473 h 2923504"/>
              <a:gd name="connsiteX2" fmla="*/ 324611 w 3054932"/>
              <a:gd name="connsiteY2" fmla="*/ 2794715 h 2923504"/>
              <a:gd name="connsiteX3" fmla="*/ 466279 w 3054932"/>
              <a:gd name="connsiteY3" fmla="*/ 2807594 h 2923504"/>
              <a:gd name="connsiteX4" fmla="*/ 504916 w 3054932"/>
              <a:gd name="connsiteY4" fmla="*/ 2820473 h 2923504"/>
              <a:gd name="connsiteX5" fmla="*/ 994313 w 3054932"/>
              <a:gd name="connsiteY5" fmla="*/ 2859110 h 2923504"/>
              <a:gd name="connsiteX6" fmla="*/ 1135980 w 3054932"/>
              <a:gd name="connsiteY6" fmla="*/ 2884867 h 2923504"/>
              <a:gd name="connsiteX7" fmla="*/ 1174617 w 3054932"/>
              <a:gd name="connsiteY7" fmla="*/ 2897746 h 2923504"/>
              <a:gd name="connsiteX8" fmla="*/ 1277648 w 3054932"/>
              <a:gd name="connsiteY8" fmla="*/ 2923504 h 2923504"/>
              <a:gd name="connsiteX9" fmla="*/ 1445073 w 3054932"/>
              <a:gd name="connsiteY9" fmla="*/ 2897746 h 2923504"/>
              <a:gd name="connsiteX10" fmla="*/ 1522346 w 3054932"/>
              <a:gd name="connsiteY10" fmla="*/ 2871988 h 2923504"/>
              <a:gd name="connsiteX11" fmla="*/ 1573862 w 3054932"/>
              <a:gd name="connsiteY11" fmla="*/ 2820473 h 2923504"/>
              <a:gd name="connsiteX12" fmla="*/ 1664014 w 3054932"/>
              <a:gd name="connsiteY12" fmla="*/ 2833352 h 2923504"/>
              <a:gd name="connsiteX13" fmla="*/ 1767045 w 3054932"/>
              <a:gd name="connsiteY13" fmla="*/ 2820473 h 2923504"/>
              <a:gd name="connsiteX14" fmla="*/ 2063259 w 3054932"/>
              <a:gd name="connsiteY14" fmla="*/ 2846231 h 2923504"/>
              <a:gd name="connsiteX15" fmla="*/ 2101896 w 3054932"/>
              <a:gd name="connsiteY15" fmla="*/ 2859110 h 2923504"/>
              <a:gd name="connsiteX16" fmla="*/ 2526899 w 3054932"/>
              <a:gd name="connsiteY16" fmla="*/ 2833352 h 2923504"/>
              <a:gd name="connsiteX17" fmla="*/ 2552656 w 3054932"/>
              <a:gd name="connsiteY17" fmla="*/ 2794715 h 2923504"/>
              <a:gd name="connsiteX18" fmla="*/ 2565535 w 3054932"/>
              <a:gd name="connsiteY18" fmla="*/ 2485622 h 2923504"/>
              <a:gd name="connsiteX19" fmla="*/ 2578414 w 3054932"/>
              <a:gd name="connsiteY19" fmla="*/ 2446986 h 2923504"/>
              <a:gd name="connsiteX20" fmla="*/ 2591293 w 3054932"/>
              <a:gd name="connsiteY20" fmla="*/ 2395470 h 2923504"/>
              <a:gd name="connsiteX21" fmla="*/ 2617051 w 3054932"/>
              <a:gd name="connsiteY21" fmla="*/ 2356834 h 2923504"/>
              <a:gd name="connsiteX22" fmla="*/ 2642808 w 3054932"/>
              <a:gd name="connsiteY22" fmla="*/ 2253803 h 2923504"/>
              <a:gd name="connsiteX23" fmla="*/ 2668566 w 3054932"/>
              <a:gd name="connsiteY23" fmla="*/ 2125014 h 2923504"/>
              <a:gd name="connsiteX24" fmla="*/ 2694324 w 3054932"/>
              <a:gd name="connsiteY24" fmla="*/ 2047741 h 2923504"/>
              <a:gd name="connsiteX25" fmla="*/ 2720082 w 3054932"/>
              <a:gd name="connsiteY25" fmla="*/ 1944710 h 2923504"/>
              <a:gd name="connsiteX26" fmla="*/ 2771597 w 3054932"/>
              <a:gd name="connsiteY26" fmla="*/ 1803042 h 2923504"/>
              <a:gd name="connsiteX27" fmla="*/ 2797355 w 3054932"/>
              <a:gd name="connsiteY27" fmla="*/ 1738648 h 2923504"/>
              <a:gd name="connsiteX28" fmla="*/ 2823113 w 3054932"/>
              <a:gd name="connsiteY28" fmla="*/ 1622738 h 2923504"/>
              <a:gd name="connsiteX29" fmla="*/ 2848870 w 3054932"/>
              <a:gd name="connsiteY29" fmla="*/ 1506828 h 2923504"/>
              <a:gd name="connsiteX30" fmla="*/ 2861749 w 3054932"/>
              <a:gd name="connsiteY30" fmla="*/ 1455312 h 2923504"/>
              <a:gd name="connsiteX31" fmla="*/ 2887507 w 3054932"/>
              <a:gd name="connsiteY31" fmla="*/ 1403797 h 2923504"/>
              <a:gd name="connsiteX32" fmla="*/ 2913265 w 3054932"/>
              <a:gd name="connsiteY32" fmla="*/ 1287887 h 2923504"/>
              <a:gd name="connsiteX33" fmla="*/ 2939023 w 3054932"/>
              <a:gd name="connsiteY33" fmla="*/ 1210614 h 2923504"/>
              <a:gd name="connsiteX34" fmla="*/ 2964780 w 3054932"/>
              <a:gd name="connsiteY34" fmla="*/ 1081825 h 2923504"/>
              <a:gd name="connsiteX35" fmla="*/ 2990538 w 3054932"/>
              <a:gd name="connsiteY35" fmla="*/ 1030310 h 2923504"/>
              <a:gd name="connsiteX36" fmla="*/ 3016296 w 3054932"/>
              <a:gd name="connsiteY36" fmla="*/ 940157 h 2923504"/>
              <a:gd name="connsiteX37" fmla="*/ 3042054 w 3054932"/>
              <a:gd name="connsiteY37" fmla="*/ 772732 h 2923504"/>
              <a:gd name="connsiteX38" fmla="*/ 3054932 w 3054932"/>
              <a:gd name="connsiteY38" fmla="*/ 734095 h 2923504"/>
              <a:gd name="connsiteX39" fmla="*/ 3042054 w 3054932"/>
              <a:gd name="connsiteY39" fmla="*/ 515155 h 2923504"/>
              <a:gd name="connsiteX40" fmla="*/ 3029175 w 3054932"/>
              <a:gd name="connsiteY40" fmla="*/ 476518 h 2923504"/>
              <a:gd name="connsiteX41" fmla="*/ 2977659 w 3054932"/>
              <a:gd name="connsiteY41" fmla="*/ 463639 h 2923504"/>
              <a:gd name="connsiteX42" fmla="*/ 2797355 w 3054932"/>
              <a:gd name="connsiteY42" fmla="*/ 476518 h 2923504"/>
              <a:gd name="connsiteX43" fmla="*/ 2745839 w 3054932"/>
              <a:gd name="connsiteY43" fmla="*/ 489397 h 2923504"/>
              <a:gd name="connsiteX44" fmla="*/ 2591293 w 3054932"/>
              <a:gd name="connsiteY44" fmla="*/ 476518 h 2923504"/>
              <a:gd name="connsiteX45" fmla="*/ 2488262 w 3054932"/>
              <a:gd name="connsiteY45" fmla="*/ 450760 h 2923504"/>
              <a:gd name="connsiteX46" fmla="*/ 2385231 w 3054932"/>
              <a:gd name="connsiteY46" fmla="*/ 437881 h 2923504"/>
              <a:gd name="connsiteX47" fmla="*/ 2282200 w 3054932"/>
              <a:gd name="connsiteY47" fmla="*/ 373487 h 2923504"/>
              <a:gd name="connsiteX48" fmla="*/ 2076138 w 3054932"/>
              <a:gd name="connsiteY48" fmla="*/ 257577 h 2923504"/>
              <a:gd name="connsiteX49" fmla="*/ 1882955 w 3054932"/>
              <a:gd name="connsiteY49" fmla="*/ 141667 h 2923504"/>
              <a:gd name="connsiteX50" fmla="*/ 1715530 w 3054932"/>
              <a:gd name="connsiteY50" fmla="*/ 64394 h 2923504"/>
              <a:gd name="connsiteX51" fmla="*/ 1548104 w 3054932"/>
              <a:gd name="connsiteY51" fmla="*/ 25757 h 2923504"/>
              <a:gd name="connsiteX52" fmla="*/ 1470831 w 3054932"/>
              <a:gd name="connsiteY52" fmla="*/ 0 h 2923504"/>
              <a:gd name="connsiteX53" fmla="*/ 1135980 w 3054932"/>
              <a:gd name="connsiteY53" fmla="*/ 25757 h 2923504"/>
              <a:gd name="connsiteX54" fmla="*/ 1084465 w 3054932"/>
              <a:gd name="connsiteY54" fmla="*/ 103031 h 2923504"/>
              <a:gd name="connsiteX55" fmla="*/ 1032949 w 3054932"/>
              <a:gd name="connsiteY55" fmla="*/ 218941 h 2923504"/>
              <a:gd name="connsiteX56" fmla="*/ 1032949 w 3054932"/>
              <a:gd name="connsiteY56" fmla="*/ 1197735 h 2923504"/>
              <a:gd name="connsiteX57" fmla="*/ 1020070 w 3054932"/>
              <a:gd name="connsiteY57" fmla="*/ 1828800 h 2923504"/>
              <a:gd name="connsiteX58" fmla="*/ 1007192 w 3054932"/>
              <a:gd name="connsiteY58" fmla="*/ 1880315 h 2923504"/>
              <a:gd name="connsiteX59" fmla="*/ 955676 w 3054932"/>
              <a:gd name="connsiteY59" fmla="*/ 1996225 h 2923504"/>
              <a:gd name="connsiteX60" fmla="*/ 929918 w 3054932"/>
              <a:gd name="connsiteY60" fmla="*/ 2034862 h 2923504"/>
              <a:gd name="connsiteX61" fmla="*/ 814008 w 3054932"/>
              <a:gd name="connsiteY61" fmla="*/ 2112135 h 2923504"/>
              <a:gd name="connsiteX62" fmla="*/ 646583 w 3054932"/>
              <a:gd name="connsiteY62" fmla="*/ 2150772 h 2923504"/>
              <a:gd name="connsiteX63" fmla="*/ 556431 w 3054932"/>
              <a:gd name="connsiteY63" fmla="*/ 2189408 h 2923504"/>
              <a:gd name="connsiteX64" fmla="*/ 492037 w 3054932"/>
              <a:gd name="connsiteY64" fmla="*/ 2202287 h 2923504"/>
              <a:gd name="connsiteX65" fmla="*/ 260217 w 3054932"/>
              <a:gd name="connsiteY65" fmla="*/ 2266681 h 2923504"/>
              <a:gd name="connsiteX66" fmla="*/ 131428 w 3054932"/>
              <a:gd name="connsiteY66" fmla="*/ 2318197 h 2923504"/>
              <a:gd name="connsiteX67" fmla="*/ 41276 w 3054932"/>
              <a:gd name="connsiteY67" fmla="*/ 2434107 h 2923504"/>
              <a:gd name="connsiteX68" fmla="*/ 15518 w 3054932"/>
              <a:gd name="connsiteY68" fmla="*/ 2472743 h 2923504"/>
              <a:gd name="connsiteX69" fmla="*/ 15518 w 3054932"/>
              <a:gd name="connsiteY69" fmla="*/ 2717442 h 2923504"/>
              <a:gd name="connsiteX70" fmla="*/ 41276 w 3054932"/>
              <a:gd name="connsiteY70" fmla="*/ 2794715 h 2923504"/>
              <a:gd name="connsiteX71" fmla="*/ 118549 w 3054932"/>
              <a:gd name="connsiteY71" fmla="*/ 2820473 h 2923504"/>
              <a:gd name="connsiteX72" fmla="*/ 118549 w 3054932"/>
              <a:gd name="connsiteY72" fmla="*/ 2833352 h 29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54932" h="2923504">
                <a:moveTo>
                  <a:pt x="118549" y="2833352"/>
                </a:moveTo>
                <a:cubicBezTo>
                  <a:pt x="165772" y="2829059"/>
                  <a:pt x="213612" y="2829212"/>
                  <a:pt x="260217" y="2820473"/>
                </a:cubicBezTo>
                <a:cubicBezTo>
                  <a:pt x="282939" y="2816213"/>
                  <a:pt x="301538" y="2796157"/>
                  <a:pt x="324611" y="2794715"/>
                </a:cubicBezTo>
                <a:cubicBezTo>
                  <a:pt x="371936" y="2791757"/>
                  <a:pt x="419056" y="2803301"/>
                  <a:pt x="466279" y="2807594"/>
                </a:cubicBezTo>
                <a:cubicBezTo>
                  <a:pt x="479158" y="2811887"/>
                  <a:pt x="491863" y="2816743"/>
                  <a:pt x="504916" y="2820473"/>
                </a:cubicBezTo>
                <a:cubicBezTo>
                  <a:pt x="667843" y="2867024"/>
                  <a:pt x="790170" y="2847101"/>
                  <a:pt x="994313" y="2859110"/>
                </a:cubicBezTo>
                <a:cubicBezTo>
                  <a:pt x="1028771" y="2864853"/>
                  <a:pt x="1099971" y="2875865"/>
                  <a:pt x="1135980" y="2884867"/>
                </a:cubicBezTo>
                <a:cubicBezTo>
                  <a:pt x="1149150" y="2888160"/>
                  <a:pt x="1161520" y="2894174"/>
                  <a:pt x="1174617" y="2897746"/>
                </a:cubicBezTo>
                <a:cubicBezTo>
                  <a:pt x="1208770" y="2907061"/>
                  <a:pt x="1277648" y="2923504"/>
                  <a:pt x="1277648" y="2923504"/>
                </a:cubicBezTo>
                <a:cubicBezTo>
                  <a:pt x="1359277" y="2914434"/>
                  <a:pt x="1379463" y="2917429"/>
                  <a:pt x="1445073" y="2897746"/>
                </a:cubicBezTo>
                <a:cubicBezTo>
                  <a:pt x="1471079" y="2889944"/>
                  <a:pt x="1522346" y="2871988"/>
                  <a:pt x="1522346" y="2871988"/>
                </a:cubicBezTo>
                <a:cubicBezTo>
                  <a:pt x="1539518" y="2854816"/>
                  <a:pt x="1550433" y="2826863"/>
                  <a:pt x="1573862" y="2820473"/>
                </a:cubicBezTo>
                <a:cubicBezTo>
                  <a:pt x="1603148" y="2812486"/>
                  <a:pt x="1633658" y="2833352"/>
                  <a:pt x="1664014" y="2833352"/>
                </a:cubicBezTo>
                <a:cubicBezTo>
                  <a:pt x="1698625" y="2833352"/>
                  <a:pt x="1732701" y="2824766"/>
                  <a:pt x="1767045" y="2820473"/>
                </a:cubicBezTo>
                <a:cubicBezTo>
                  <a:pt x="1893186" y="2827481"/>
                  <a:pt x="1959048" y="2820178"/>
                  <a:pt x="2063259" y="2846231"/>
                </a:cubicBezTo>
                <a:cubicBezTo>
                  <a:pt x="2076429" y="2849524"/>
                  <a:pt x="2089017" y="2854817"/>
                  <a:pt x="2101896" y="2859110"/>
                </a:cubicBezTo>
                <a:cubicBezTo>
                  <a:pt x="2243564" y="2850524"/>
                  <a:pt x="2386398" y="2853424"/>
                  <a:pt x="2526899" y="2833352"/>
                </a:cubicBezTo>
                <a:cubicBezTo>
                  <a:pt x="2542222" y="2831163"/>
                  <a:pt x="2550947" y="2810099"/>
                  <a:pt x="2552656" y="2794715"/>
                </a:cubicBezTo>
                <a:cubicBezTo>
                  <a:pt x="2564044" y="2692225"/>
                  <a:pt x="2557917" y="2588461"/>
                  <a:pt x="2565535" y="2485622"/>
                </a:cubicBezTo>
                <a:cubicBezTo>
                  <a:pt x="2566538" y="2472084"/>
                  <a:pt x="2574685" y="2460039"/>
                  <a:pt x="2578414" y="2446986"/>
                </a:cubicBezTo>
                <a:cubicBezTo>
                  <a:pt x="2583277" y="2429967"/>
                  <a:pt x="2584320" y="2411739"/>
                  <a:pt x="2591293" y="2395470"/>
                </a:cubicBezTo>
                <a:cubicBezTo>
                  <a:pt x="2597390" y="2381243"/>
                  <a:pt x="2608465" y="2369713"/>
                  <a:pt x="2617051" y="2356834"/>
                </a:cubicBezTo>
                <a:cubicBezTo>
                  <a:pt x="2625637" y="2322490"/>
                  <a:pt x="2635129" y="2288361"/>
                  <a:pt x="2642808" y="2253803"/>
                </a:cubicBezTo>
                <a:cubicBezTo>
                  <a:pt x="2652305" y="2211066"/>
                  <a:pt x="2657948" y="2167487"/>
                  <a:pt x="2668566" y="2125014"/>
                </a:cubicBezTo>
                <a:cubicBezTo>
                  <a:pt x="2675151" y="2098674"/>
                  <a:pt x="2686865" y="2073847"/>
                  <a:pt x="2694324" y="2047741"/>
                </a:cubicBezTo>
                <a:cubicBezTo>
                  <a:pt x="2704049" y="2013702"/>
                  <a:pt x="2706935" y="1977579"/>
                  <a:pt x="2720082" y="1944710"/>
                </a:cubicBezTo>
                <a:cubicBezTo>
                  <a:pt x="2784095" y="1784672"/>
                  <a:pt x="2705441" y="1984967"/>
                  <a:pt x="2771597" y="1803042"/>
                </a:cubicBezTo>
                <a:cubicBezTo>
                  <a:pt x="2779498" y="1781316"/>
                  <a:pt x="2788769" y="1760113"/>
                  <a:pt x="2797355" y="1738648"/>
                </a:cubicBezTo>
                <a:cubicBezTo>
                  <a:pt x="2832798" y="1525988"/>
                  <a:pt x="2791406" y="1749568"/>
                  <a:pt x="2823113" y="1622738"/>
                </a:cubicBezTo>
                <a:cubicBezTo>
                  <a:pt x="2832712" y="1584341"/>
                  <a:pt x="2839970" y="1545394"/>
                  <a:pt x="2848870" y="1506828"/>
                </a:cubicBezTo>
                <a:cubicBezTo>
                  <a:pt x="2852850" y="1489581"/>
                  <a:pt x="2855534" y="1471885"/>
                  <a:pt x="2861749" y="1455312"/>
                </a:cubicBezTo>
                <a:cubicBezTo>
                  <a:pt x="2868490" y="1437336"/>
                  <a:pt x="2878921" y="1420969"/>
                  <a:pt x="2887507" y="1403797"/>
                </a:cubicBezTo>
                <a:cubicBezTo>
                  <a:pt x="2896093" y="1365160"/>
                  <a:pt x="2903067" y="1326130"/>
                  <a:pt x="2913265" y="1287887"/>
                </a:cubicBezTo>
                <a:cubicBezTo>
                  <a:pt x="2920261" y="1261653"/>
                  <a:pt x="2932438" y="1236954"/>
                  <a:pt x="2939023" y="1210614"/>
                </a:cubicBezTo>
                <a:cubicBezTo>
                  <a:pt x="2949641" y="1168141"/>
                  <a:pt x="2952753" y="1123920"/>
                  <a:pt x="2964780" y="1081825"/>
                </a:cubicBezTo>
                <a:cubicBezTo>
                  <a:pt x="2970054" y="1063365"/>
                  <a:pt x="2983977" y="1048353"/>
                  <a:pt x="2990538" y="1030310"/>
                </a:cubicBezTo>
                <a:cubicBezTo>
                  <a:pt x="3001219" y="1000938"/>
                  <a:pt x="3007710" y="970208"/>
                  <a:pt x="3016296" y="940157"/>
                </a:cubicBezTo>
                <a:cubicBezTo>
                  <a:pt x="3024117" y="877588"/>
                  <a:pt x="3027303" y="831737"/>
                  <a:pt x="3042054" y="772732"/>
                </a:cubicBezTo>
                <a:cubicBezTo>
                  <a:pt x="3045346" y="759562"/>
                  <a:pt x="3050639" y="746974"/>
                  <a:pt x="3054932" y="734095"/>
                </a:cubicBezTo>
                <a:cubicBezTo>
                  <a:pt x="3050639" y="661115"/>
                  <a:pt x="3049328" y="587898"/>
                  <a:pt x="3042054" y="515155"/>
                </a:cubicBezTo>
                <a:cubicBezTo>
                  <a:pt x="3040703" y="501647"/>
                  <a:pt x="3039776" y="484999"/>
                  <a:pt x="3029175" y="476518"/>
                </a:cubicBezTo>
                <a:cubicBezTo>
                  <a:pt x="3015353" y="465461"/>
                  <a:pt x="2994831" y="467932"/>
                  <a:pt x="2977659" y="463639"/>
                </a:cubicBezTo>
                <a:cubicBezTo>
                  <a:pt x="2917558" y="467932"/>
                  <a:pt x="2857241" y="469864"/>
                  <a:pt x="2797355" y="476518"/>
                </a:cubicBezTo>
                <a:cubicBezTo>
                  <a:pt x="2779763" y="478473"/>
                  <a:pt x="2763539" y="489397"/>
                  <a:pt x="2745839" y="489397"/>
                </a:cubicBezTo>
                <a:cubicBezTo>
                  <a:pt x="2694145" y="489397"/>
                  <a:pt x="2642808" y="480811"/>
                  <a:pt x="2591293" y="476518"/>
                </a:cubicBezTo>
                <a:cubicBezTo>
                  <a:pt x="2556949" y="467932"/>
                  <a:pt x="2523056" y="457284"/>
                  <a:pt x="2488262" y="450760"/>
                </a:cubicBezTo>
                <a:cubicBezTo>
                  <a:pt x="2454244" y="444382"/>
                  <a:pt x="2417638" y="450034"/>
                  <a:pt x="2385231" y="437881"/>
                </a:cubicBezTo>
                <a:cubicBezTo>
                  <a:pt x="2347310" y="423661"/>
                  <a:pt x="2317183" y="393894"/>
                  <a:pt x="2282200" y="373487"/>
                </a:cubicBezTo>
                <a:cubicBezTo>
                  <a:pt x="2214127" y="333778"/>
                  <a:pt x="2139185" y="304862"/>
                  <a:pt x="2076138" y="257577"/>
                </a:cubicBezTo>
                <a:cubicBezTo>
                  <a:pt x="1993237" y="195401"/>
                  <a:pt x="2014280" y="207330"/>
                  <a:pt x="1882955" y="141667"/>
                </a:cubicBezTo>
                <a:cubicBezTo>
                  <a:pt x="1827978" y="114179"/>
                  <a:pt x="1773614" y="84500"/>
                  <a:pt x="1715530" y="64394"/>
                </a:cubicBezTo>
                <a:cubicBezTo>
                  <a:pt x="1661406" y="45659"/>
                  <a:pt x="1603494" y="40333"/>
                  <a:pt x="1548104" y="25757"/>
                </a:cubicBezTo>
                <a:cubicBezTo>
                  <a:pt x="1521847" y="18847"/>
                  <a:pt x="1496589" y="8586"/>
                  <a:pt x="1470831" y="0"/>
                </a:cubicBezTo>
                <a:cubicBezTo>
                  <a:pt x="1359214" y="8586"/>
                  <a:pt x="1244147" y="-3088"/>
                  <a:pt x="1135980" y="25757"/>
                </a:cubicBezTo>
                <a:cubicBezTo>
                  <a:pt x="1106068" y="33733"/>
                  <a:pt x="1094255" y="73663"/>
                  <a:pt x="1084465" y="103031"/>
                </a:cubicBezTo>
                <a:cubicBezTo>
                  <a:pt x="1053812" y="194988"/>
                  <a:pt x="1073768" y="157713"/>
                  <a:pt x="1032949" y="218941"/>
                </a:cubicBezTo>
                <a:cubicBezTo>
                  <a:pt x="992491" y="663971"/>
                  <a:pt x="1032949" y="163506"/>
                  <a:pt x="1032949" y="1197735"/>
                </a:cubicBezTo>
                <a:cubicBezTo>
                  <a:pt x="1032949" y="1408134"/>
                  <a:pt x="1028004" y="1618551"/>
                  <a:pt x="1020070" y="1828800"/>
                </a:cubicBezTo>
                <a:cubicBezTo>
                  <a:pt x="1019403" y="1846487"/>
                  <a:pt x="1012789" y="1863523"/>
                  <a:pt x="1007192" y="1880315"/>
                </a:cubicBezTo>
                <a:cubicBezTo>
                  <a:pt x="996152" y="1913436"/>
                  <a:pt x="973629" y="1964807"/>
                  <a:pt x="955676" y="1996225"/>
                </a:cubicBezTo>
                <a:cubicBezTo>
                  <a:pt x="947996" y="2009664"/>
                  <a:pt x="941898" y="2025060"/>
                  <a:pt x="929918" y="2034862"/>
                </a:cubicBezTo>
                <a:cubicBezTo>
                  <a:pt x="893979" y="2064267"/>
                  <a:pt x="857122" y="2094889"/>
                  <a:pt x="814008" y="2112135"/>
                </a:cubicBezTo>
                <a:cubicBezTo>
                  <a:pt x="717479" y="2150747"/>
                  <a:pt x="772554" y="2135026"/>
                  <a:pt x="646583" y="2150772"/>
                </a:cubicBezTo>
                <a:cubicBezTo>
                  <a:pt x="616532" y="2163651"/>
                  <a:pt x="587447" y="2179069"/>
                  <a:pt x="556431" y="2189408"/>
                </a:cubicBezTo>
                <a:cubicBezTo>
                  <a:pt x="535665" y="2196330"/>
                  <a:pt x="513218" y="2196762"/>
                  <a:pt x="492037" y="2202287"/>
                </a:cubicBezTo>
                <a:cubicBezTo>
                  <a:pt x="414435" y="2222531"/>
                  <a:pt x="334680" y="2236896"/>
                  <a:pt x="260217" y="2266681"/>
                </a:cubicBezTo>
                <a:lnTo>
                  <a:pt x="131428" y="2318197"/>
                </a:lnTo>
                <a:cubicBezTo>
                  <a:pt x="70902" y="2378725"/>
                  <a:pt x="102896" y="2341679"/>
                  <a:pt x="41276" y="2434107"/>
                </a:cubicBezTo>
                <a:lnTo>
                  <a:pt x="15518" y="2472743"/>
                </a:lnTo>
                <a:cubicBezTo>
                  <a:pt x="-2810" y="2582711"/>
                  <a:pt x="-7408" y="2572246"/>
                  <a:pt x="15518" y="2717442"/>
                </a:cubicBezTo>
                <a:cubicBezTo>
                  <a:pt x="19753" y="2744261"/>
                  <a:pt x="15518" y="2786129"/>
                  <a:pt x="41276" y="2794715"/>
                </a:cubicBezTo>
                <a:lnTo>
                  <a:pt x="118549" y="2820473"/>
                </a:lnTo>
                <a:lnTo>
                  <a:pt x="118549" y="2833352"/>
                </a:ln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216885" y="695459"/>
            <a:ext cx="8828572" cy="5714126"/>
          </a:xfrm>
          <a:custGeom>
            <a:avLst/>
            <a:gdLst>
              <a:gd name="connsiteX0" fmla="*/ 1689966 w 8828572"/>
              <a:gd name="connsiteY0" fmla="*/ 5100034 h 5714126"/>
              <a:gd name="connsiteX1" fmla="*/ 1702845 w 8828572"/>
              <a:gd name="connsiteY1" fmla="*/ 5228823 h 5714126"/>
              <a:gd name="connsiteX2" fmla="*/ 1677087 w 8828572"/>
              <a:gd name="connsiteY2" fmla="*/ 5280338 h 5714126"/>
              <a:gd name="connsiteX3" fmla="*/ 1471025 w 8828572"/>
              <a:gd name="connsiteY3" fmla="*/ 5306096 h 5714126"/>
              <a:gd name="connsiteX4" fmla="*/ 1213447 w 8828572"/>
              <a:gd name="connsiteY4" fmla="*/ 5306096 h 5714126"/>
              <a:gd name="connsiteX5" fmla="*/ 968749 w 8828572"/>
              <a:gd name="connsiteY5" fmla="*/ 5331854 h 5714126"/>
              <a:gd name="connsiteX6" fmla="*/ 711171 w 8828572"/>
              <a:gd name="connsiteY6" fmla="*/ 5318975 h 5714126"/>
              <a:gd name="connsiteX7" fmla="*/ 582383 w 8828572"/>
              <a:gd name="connsiteY7" fmla="*/ 5254580 h 5714126"/>
              <a:gd name="connsiteX8" fmla="*/ 440715 w 8828572"/>
              <a:gd name="connsiteY8" fmla="*/ 5228823 h 5714126"/>
              <a:gd name="connsiteX9" fmla="*/ 389200 w 8828572"/>
              <a:gd name="connsiteY9" fmla="*/ 5203065 h 5714126"/>
              <a:gd name="connsiteX10" fmla="*/ 273290 w 8828572"/>
              <a:gd name="connsiteY10" fmla="*/ 5228823 h 5714126"/>
              <a:gd name="connsiteX11" fmla="*/ 28591 w 8828572"/>
              <a:gd name="connsiteY11" fmla="*/ 5254580 h 5714126"/>
              <a:gd name="connsiteX12" fmla="*/ 15712 w 8828572"/>
              <a:gd name="connsiteY12" fmla="*/ 5087155 h 5714126"/>
              <a:gd name="connsiteX13" fmla="*/ 67228 w 8828572"/>
              <a:gd name="connsiteY13" fmla="*/ 4700789 h 5714126"/>
              <a:gd name="connsiteX14" fmla="*/ 92985 w 8828572"/>
              <a:gd name="connsiteY14" fmla="*/ 4572000 h 5714126"/>
              <a:gd name="connsiteX15" fmla="*/ 144501 w 8828572"/>
              <a:gd name="connsiteY15" fmla="*/ 4353059 h 5714126"/>
              <a:gd name="connsiteX16" fmla="*/ 157380 w 8828572"/>
              <a:gd name="connsiteY16" fmla="*/ 2691685 h 5714126"/>
              <a:gd name="connsiteX17" fmla="*/ 183138 w 8828572"/>
              <a:gd name="connsiteY17" fmla="*/ 1777285 h 5714126"/>
              <a:gd name="connsiteX18" fmla="*/ 208895 w 8828572"/>
              <a:gd name="connsiteY18" fmla="*/ 1545465 h 5714126"/>
              <a:gd name="connsiteX19" fmla="*/ 221774 w 8828572"/>
              <a:gd name="connsiteY19" fmla="*/ 1481071 h 5714126"/>
              <a:gd name="connsiteX20" fmla="*/ 273290 w 8828572"/>
              <a:gd name="connsiteY20" fmla="*/ 1326524 h 5714126"/>
              <a:gd name="connsiteX21" fmla="*/ 337684 w 8828572"/>
              <a:gd name="connsiteY21" fmla="*/ 1094704 h 5714126"/>
              <a:gd name="connsiteX22" fmla="*/ 505109 w 8828572"/>
              <a:gd name="connsiteY22" fmla="*/ 811369 h 5714126"/>
              <a:gd name="connsiteX23" fmla="*/ 569504 w 8828572"/>
              <a:gd name="connsiteY23" fmla="*/ 746975 h 5714126"/>
              <a:gd name="connsiteX24" fmla="*/ 659656 w 8828572"/>
              <a:gd name="connsiteY24" fmla="*/ 643944 h 5714126"/>
              <a:gd name="connsiteX25" fmla="*/ 891476 w 8828572"/>
              <a:gd name="connsiteY25" fmla="*/ 566671 h 5714126"/>
              <a:gd name="connsiteX26" fmla="*/ 930112 w 8828572"/>
              <a:gd name="connsiteY26" fmla="*/ 553792 h 5714126"/>
              <a:gd name="connsiteX27" fmla="*/ 1174811 w 8828572"/>
              <a:gd name="connsiteY27" fmla="*/ 515155 h 5714126"/>
              <a:gd name="connsiteX28" fmla="*/ 2166484 w 8828572"/>
              <a:gd name="connsiteY28" fmla="*/ 515155 h 5714126"/>
              <a:gd name="connsiteX29" fmla="*/ 2810428 w 8828572"/>
              <a:gd name="connsiteY29" fmla="*/ 360609 h 5714126"/>
              <a:gd name="connsiteX30" fmla="*/ 2939216 w 8828572"/>
              <a:gd name="connsiteY30" fmla="*/ 334851 h 5714126"/>
              <a:gd name="connsiteX31" fmla="*/ 3042247 w 8828572"/>
              <a:gd name="connsiteY31" fmla="*/ 309093 h 5714126"/>
              <a:gd name="connsiteX32" fmla="*/ 3209673 w 8828572"/>
              <a:gd name="connsiteY32" fmla="*/ 283335 h 5714126"/>
              <a:gd name="connsiteX33" fmla="*/ 3248309 w 8828572"/>
              <a:gd name="connsiteY33" fmla="*/ 270456 h 5714126"/>
              <a:gd name="connsiteX34" fmla="*/ 3338461 w 8828572"/>
              <a:gd name="connsiteY34" fmla="*/ 257578 h 5714126"/>
              <a:gd name="connsiteX35" fmla="*/ 3389977 w 8828572"/>
              <a:gd name="connsiteY35" fmla="*/ 231820 h 5714126"/>
              <a:gd name="connsiteX36" fmla="*/ 3557402 w 8828572"/>
              <a:gd name="connsiteY36" fmla="*/ 206062 h 5714126"/>
              <a:gd name="connsiteX37" fmla="*/ 3686191 w 8828572"/>
              <a:gd name="connsiteY37" fmla="*/ 180304 h 5714126"/>
              <a:gd name="connsiteX38" fmla="*/ 3943769 w 8828572"/>
              <a:gd name="connsiteY38" fmla="*/ 193183 h 5714126"/>
              <a:gd name="connsiteX39" fmla="*/ 4098315 w 8828572"/>
              <a:gd name="connsiteY39" fmla="*/ 244699 h 5714126"/>
              <a:gd name="connsiteX40" fmla="*/ 4317256 w 8828572"/>
              <a:gd name="connsiteY40" fmla="*/ 270456 h 5714126"/>
              <a:gd name="connsiteX41" fmla="*/ 4974078 w 8828572"/>
              <a:gd name="connsiteY41" fmla="*/ 296214 h 5714126"/>
              <a:gd name="connsiteX42" fmla="*/ 5476354 w 8828572"/>
              <a:gd name="connsiteY42" fmla="*/ 283335 h 5714126"/>
              <a:gd name="connsiteX43" fmla="*/ 5656659 w 8828572"/>
              <a:gd name="connsiteY43" fmla="*/ 257578 h 5714126"/>
              <a:gd name="connsiteX44" fmla="*/ 5914236 w 8828572"/>
              <a:gd name="connsiteY44" fmla="*/ 231820 h 5714126"/>
              <a:gd name="connsiteX45" fmla="*/ 6146056 w 8828572"/>
              <a:gd name="connsiteY45" fmla="*/ 206062 h 5714126"/>
              <a:gd name="connsiteX46" fmla="*/ 6287723 w 8828572"/>
              <a:gd name="connsiteY46" fmla="*/ 167426 h 5714126"/>
              <a:gd name="connsiteX47" fmla="*/ 6390754 w 8828572"/>
              <a:gd name="connsiteY47" fmla="*/ 154547 h 5714126"/>
              <a:gd name="connsiteX48" fmla="*/ 6828636 w 8828572"/>
              <a:gd name="connsiteY48" fmla="*/ 38637 h 5714126"/>
              <a:gd name="connsiteX49" fmla="*/ 7060456 w 8828572"/>
              <a:gd name="connsiteY49" fmla="*/ 0 h 5714126"/>
              <a:gd name="connsiteX50" fmla="*/ 7433943 w 8828572"/>
              <a:gd name="connsiteY50" fmla="*/ 25758 h 5714126"/>
              <a:gd name="connsiteX51" fmla="*/ 7562732 w 8828572"/>
              <a:gd name="connsiteY51" fmla="*/ 38637 h 5714126"/>
              <a:gd name="connsiteX52" fmla="*/ 7640005 w 8828572"/>
              <a:gd name="connsiteY52" fmla="*/ 64395 h 5714126"/>
              <a:gd name="connsiteX53" fmla="*/ 7743036 w 8828572"/>
              <a:gd name="connsiteY53" fmla="*/ 77273 h 5714126"/>
              <a:gd name="connsiteX54" fmla="*/ 8271070 w 8828572"/>
              <a:gd name="connsiteY54" fmla="*/ 206062 h 5714126"/>
              <a:gd name="connsiteX55" fmla="*/ 8580163 w 8828572"/>
              <a:gd name="connsiteY55" fmla="*/ 231820 h 5714126"/>
              <a:gd name="connsiteX56" fmla="*/ 8618800 w 8828572"/>
              <a:gd name="connsiteY56" fmla="*/ 244699 h 5714126"/>
              <a:gd name="connsiteX57" fmla="*/ 8657436 w 8828572"/>
              <a:gd name="connsiteY57" fmla="*/ 283335 h 5714126"/>
              <a:gd name="connsiteX58" fmla="*/ 8696073 w 8828572"/>
              <a:gd name="connsiteY58" fmla="*/ 309093 h 5714126"/>
              <a:gd name="connsiteX59" fmla="*/ 8786225 w 8828572"/>
              <a:gd name="connsiteY59" fmla="*/ 476518 h 5714126"/>
              <a:gd name="connsiteX60" fmla="*/ 8811983 w 8828572"/>
              <a:gd name="connsiteY60" fmla="*/ 566671 h 5714126"/>
              <a:gd name="connsiteX61" fmla="*/ 8773346 w 8828572"/>
              <a:gd name="connsiteY61" fmla="*/ 1056068 h 5714126"/>
              <a:gd name="connsiteX62" fmla="*/ 8721830 w 8828572"/>
              <a:gd name="connsiteY62" fmla="*/ 1146220 h 5714126"/>
              <a:gd name="connsiteX63" fmla="*/ 8567284 w 8828572"/>
              <a:gd name="connsiteY63" fmla="*/ 1223493 h 5714126"/>
              <a:gd name="connsiteX64" fmla="*/ 8490011 w 8828572"/>
              <a:gd name="connsiteY64" fmla="*/ 1313645 h 5714126"/>
              <a:gd name="connsiteX65" fmla="*/ 8374101 w 8828572"/>
              <a:gd name="connsiteY65" fmla="*/ 1429555 h 5714126"/>
              <a:gd name="connsiteX66" fmla="*/ 8180918 w 8828572"/>
              <a:gd name="connsiteY66" fmla="*/ 1700011 h 5714126"/>
              <a:gd name="connsiteX67" fmla="*/ 8103645 w 8828572"/>
              <a:gd name="connsiteY67" fmla="*/ 1854558 h 5714126"/>
              <a:gd name="connsiteX68" fmla="*/ 8026371 w 8828572"/>
              <a:gd name="connsiteY68" fmla="*/ 2047741 h 5714126"/>
              <a:gd name="connsiteX69" fmla="*/ 7974856 w 8828572"/>
              <a:gd name="connsiteY69" fmla="*/ 2073499 h 5714126"/>
              <a:gd name="connsiteX70" fmla="*/ 7936219 w 8828572"/>
              <a:gd name="connsiteY70" fmla="*/ 2318197 h 5714126"/>
              <a:gd name="connsiteX71" fmla="*/ 7987735 w 8828572"/>
              <a:gd name="connsiteY71" fmla="*/ 3515933 h 5714126"/>
              <a:gd name="connsiteX72" fmla="*/ 8000614 w 8828572"/>
              <a:gd name="connsiteY72" fmla="*/ 3670479 h 5714126"/>
              <a:gd name="connsiteX73" fmla="*/ 8026371 w 8828572"/>
              <a:gd name="connsiteY73" fmla="*/ 3940935 h 5714126"/>
              <a:gd name="connsiteX74" fmla="*/ 8013492 w 8828572"/>
              <a:gd name="connsiteY74" fmla="*/ 4636395 h 5714126"/>
              <a:gd name="connsiteX75" fmla="*/ 8000614 w 8828572"/>
              <a:gd name="connsiteY75" fmla="*/ 4675031 h 5714126"/>
              <a:gd name="connsiteX76" fmla="*/ 7987735 w 8828572"/>
              <a:gd name="connsiteY76" fmla="*/ 4739426 h 5714126"/>
              <a:gd name="connsiteX77" fmla="*/ 7961977 w 8828572"/>
              <a:gd name="connsiteY77" fmla="*/ 4855335 h 5714126"/>
              <a:gd name="connsiteX78" fmla="*/ 7949098 w 8828572"/>
              <a:gd name="connsiteY78" fmla="*/ 4919730 h 5714126"/>
              <a:gd name="connsiteX79" fmla="*/ 7910461 w 8828572"/>
              <a:gd name="connsiteY79" fmla="*/ 5022761 h 5714126"/>
              <a:gd name="connsiteX80" fmla="*/ 7897583 w 8828572"/>
              <a:gd name="connsiteY80" fmla="*/ 5061397 h 5714126"/>
              <a:gd name="connsiteX81" fmla="*/ 7884704 w 8828572"/>
              <a:gd name="connsiteY81" fmla="*/ 5125792 h 5714126"/>
              <a:gd name="connsiteX82" fmla="*/ 7858946 w 8828572"/>
              <a:gd name="connsiteY82" fmla="*/ 5203065 h 5714126"/>
              <a:gd name="connsiteX83" fmla="*/ 7794552 w 8828572"/>
              <a:gd name="connsiteY83" fmla="*/ 5396248 h 5714126"/>
              <a:gd name="connsiteX84" fmla="*/ 7755915 w 8828572"/>
              <a:gd name="connsiteY84" fmla="*/ 5422006 h 5714126"/>
              <a:gd name="connsiteX85" fmla="*/ 7743036 w 8828572"/>
              <a:gd name="connsiteY85" fmla="*/ 5460642 h 5714126"/>
              <a:gd name="connsiteX86" fmla="*/ 7588490 w 8828572"/>
              <a:gd name="connsiteY86" fmla="*/ 5576552 h 5714126"/>
              <a:gd name="connsiteX87" fmla="*/ 7524095 w 8828572"/>
              <a:gd name="connsiteY87" fmla="*/ 5628068 h 5714126"/>
              <a:gd name="connsiteX88" fmla="*/ 7266518 w 8828572"/>
              <a:gd name="connsiteY88" fmla="*/ 5679583 h 5714126"/>
              <a:gd name="connsiteX89" fmla="*/ 6751363 w 8828572"/>
              <a:gd name="connsiteY89" fmla="*/ 5679583 h 5714126"/>
              <a:gd name="connsiteX90" fmla="*/ 6583938 w 8828572"/>
              <a:gd name="connsiteY90" fmla="*/ 5653826 h 5714126"/>
              <a:gd name="connsiteX91" fmla="*/ 6377876 w 8828572"/>
              <a:gd name="connsiteY91" fmla="*/ 5628068 h 5714126"/>
              <a:gd name="connsiteX92" fmla="*/ 5901357 w 8828572"/>
              <a:gd name="connsiteY92" fmla="*/ 5499279 h 5714126"/>
              <a:gd name="connsiteX93" fmla="*/ 5502112 w 8828572"/>
              <a:gd name="connsiteY93" fmla="*/ 5409127 h 5714126"/>
              <a:gd name="connsiteX94" fmla="*/ 5128625 w 8828572"/>
              <a:gd name="connsiteY94" fmla="*/ 5306096 h 5714126"/>
              <a:gd name="connsiteX95" fmla="*/ 4909684 w 8828572"/>
              <a:gd name="connsiteY95" fmla="*/ 5254580 h 5714126"/>
              <a:gd name="connsiteX96" fmla="*/ 4755138 w 8828572"/>
              <a:gd name="connsiteY96" fmla="*/ 5215944 h 5714126"/>
              <a:gd name="connsiteX97" fmla="*/ 4471802 w 8828572"/>
              <a:gd name="connsiteY97" fmla="*/ 5164428 h 5714126"/>
              <a:gd name="connsiteX98" fmla="*/ 4343014 w 8828572"/>
              <a:gd name="connsiteY98" fmla="*/ 5087155 h 5714126"/>
              <a:gd name="connsiteX99" fmla="*/ 4239983 w 8828572"/>
              <a:gd name="connsiteY99" fmla="*/ 5048518 h 5714126"/>
              <a:gd name="connsiteX100" fmla="*/ 4201346 w 8828572"/>
              <a:gd name="connsiteY100" fmla="*/ 5022761 h 5714126"/>
              <a:gd name="connsiteX101" fmla="*/ 4098315 w 8828572"/>
              <a:gd name="connsiteY101" fmla="*/ 4945487 h 5714126"/>
              <a:gd name="connsiteX102" fmla="*/ 4072557 w 8828572"/>
              <a:gd name="connsiteY102" fmla="*/ 4906851 h 5714126"/>
              <a:gd name="connsiteX103" fmla="*/ 3969526 w 8828572"/>
              <a:gd name="connsiteY103" fmla="*/ 4790941 h 5714126"/>
              <a:gd name="connsiteX104" fmla="*/ 3879374 w 8828572"/>
              <a:gd name="connsiteY104" fmla="*/ 4662152 h 5714126"/>
              <a:gd name="connsiteX105" fmla="*/ 3866495 w 8828572"/>
              <a:gd name="connsiteY105" fmla="*/ 4584879 h 5714126"/>
              <a:gd name="connsiteX106" fmla="*/ 3840738 w 8828572"/>
              <a:gd name="connsiteY106" fmla="*/ 4481848 h 5714126"/>
              <a:gd name="connsiteX107" fmla="*/ 3827859 w 8828572"/>
              <a:gd name="connsiteY107" fmla="*/ 4430333 h 5714126"/>
              <a:gd name="connsiteX108" fmla="*/ 3814980 w 8828572"/>
              <a:gd name="connsiteY108" fmla="*/ 4353059 h 5714126"/>
              <a:gd name="connsiteX109" fmla="*/ 3827859 w 8828572"/>
              <a:gd name="connsiteY109" fmla="*/ 4134118 h 5714126"/>
              <a:gd name="connsiteX110" fmla="*/ 3840738 w 8828572"/>
              <a:gd name="connsiteY110" fmla="*/ 4005330 h 5714126"/>
              <a:gd name="connsiteX111" fmla="*/ 3814980 w 8828572"/>
              <a:gd name="connsiteY111" fmla="*/ 3837904 h 5714126"/>
              <a:gd name="connsiteX112" fmla="*/ 3789222 w 8828572"/>
              <a:gd name="connsiteY112" fmla="*/ 3799268 h 5714126"/>
              <a:gd name="connsiteX113" fmla="*/ 3673312 w 8828572"/>
              <a:gd name="connsiteY113" fmla="*/ 3734873 h 5714126"/>
              <a:gd name="connsiteX114" fmla="*/ 3608918 w 8828572"/>
              <a:gd name="connsiteY114" fmla="*/ 3709116 h 5714126"/>
              <a:gd name="connsiteX115" fmla="*/ 3454371 w 8828572"/>
              <a:gd name="connsiteY115" fmla="*/ 3696237 h 5714126"/>
              <a:gd name="connsiteX116" fmla="*/ 3235430 w 8828572"/>
              <a:gd name="connsiteY116" fmla="*/ 3657600 h 5714126"/>
              <a:gd name="connsiteX117" fmla="*/ 3055126 w 8828572"/>
              <a:gd name="connsiteY117" fmla="*/ 3618964 h 5714126"/>
              <a:gd name="connsiteX118" fmla="*/ 2939216 w 8828572"/>
              <a:gd name="connsiteY118" fmla="*/ 3490175 h 5714126"/>
              <a:gd name="connsiteX119" fmla="*/ 2900580 w 8828572"/>
              <a:gd name="connsiteY119" fmla="*/ 3451538 h 5714126"/>
              <a:gd name="connsiteX120" fmla="*/ 2797549 w 8828572"/>
              <a:gd name="connsiteY120" fmla="*/ 3361386 h 5714126"/>
              <a:gd name="connsiteX121" fmla="*/ 2630123 w 8828572"/>
              <a:gd name="connsiteY121" fmla="*/ 3232597 h 5714126"/>
              <a:gd name="connsiteX122" fmla="*/ 2514214 w 8828572"/>
              <a:gd name="connsiteY122" fmla="*/ 3206840 h 5714126"/>
              <a:gd name="connsiteX123" fmla="*/ 2282394 w 8828572"/>
              <a:gd name="connsiteY123" fmla="*/ 3078051 h 5714126"/>
              <a:gd name="connsiteX124" fmla="*/ 2127847 w 8828572"/>
              <a:gd name="connsiteY124" fmla="*/ 3026535 h 5714126"/>
              <a:gd name="connsiteX125" fmla="*/ 2024816 w 8828572"/>
              <a:gd name="connsiteY125" fmla="*/ 3078051 h 5714126"/>
              <a:gd name="connsiteX126" fmla="*/ 1934664 w 8828572"/>
              <a:gd name="connsiteY126" fmla="*/ 3296992 h 5714126"/>
              <a:gd name="connsiteX127" fmla="*/ 1908907 w 8828572"/>
              <a:gd name="connsiteY127" fmla="*/ 3348507 h 5714126"/>
              <a:gd name="connsiteX128" fmla="*/ 1857391 w 8828572"/>
              <a:gd name="connsiteY128" fmla="*/ 3387144 h 5714126"/>
              <a:gd name="connsiteX129" fmla="*/ 1831633 w 8828572"/>
              <a:gd name="connsiteY129" fmla="*/ 3438659 h 5714126"/>
              <a:gd name="connsiteX130" fmla="*/ 1805876 w 8828572"/>
              <a:gd name="connsiteY130" fmla="*/ 3477296 h 5714126"/>
              <a:gd name="connsiteX131" fmla="*/ 1792997 w 8828572"/>
              <a:gd name="connsiteY131" fmla="*/ 3515933 h 5714126"/>
              <a:gd name="connsiteX132" fmla="*/ 1767239 w 8828572"/>
              <a:gd name="connsiteY132" fmla="*/ 3567448 h 5714126"/>
              <a:gd name="connsiteX133" fmla="*/ 1741481 w 8828572"/>
              <a:gd name="connsiteY133" fmla="*/ 3683358 h 5714126"/>
              <a:gd name="connsiteX134" fmla="*/ 1715723 w 8828572"/>
              <a:gd name="connsiteY134" fmla="*/ 3747752 h 5714126"/>
              <a:gd name="connsiteX135" fmla="*/ 1689966 w 8828572"/>
              <a:gd name="connsiteY135" fmla="*/ 3837904 h 5714126"/>
              <a:gd name="connsiteX136" fmla="*/ 1664208 w 8828572"/>
              <a:gd name="connsiteY136" fmla="*/ 3902299 h 5714126"/>
              <a:gd name="connsiteX137" fmla="*/ 1625571 w 8828572"/>
              <a:gd name="connsiteY137" fmla="*/ 4069724 h 5714126"/>
              <a:gd name="connsiteX138" fmla="*/ 1599814 w 8828572"/>
              <a:gd name="connsiteY138" fmla="*/ 4146997 h 5714126"/>
              <a:gd name="connsiteX139" fmla="*/ 1612692 w 8828572"/>
              <a:gd name="connsiteY139" fmla="*/ 4430333 h 5714126"/>
              <a:gd name="connsiteX140" fmla="*/ 1638450 w 8828572"/>
              <a:gd name="connsiteY140" fmla="*/ 4559121 h 5714126"/>
              <a:gd name="connsiteX141" fmla="*/ 1651329 w 8828572"/>
              <a:gd name="connsiteY141" fmla="*/ 4649273 h 5714126"/>
              <a:gd name="connsiteX142" fmla="*/ 1664208 w 8828572"/>
              <a:gd name="connsiteY142" fmla="*/ 5022761 h 5714126"/>
              <a:gd name="connsiteX143" fmla="*/ 1689966 w 8828572"/>
              <a:gd name="connsiteY143" fmla="*/ 5100034 h 571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8828572" h="5714126">
                <a:moveTo>
                  <a:pt x="1689966" y="5100034"/>
                </a:moveTo>
                <a:cubicBezTo>
                  <a:pt x="1696405" y="5134378"/>
                  <a:pt x="1726589" y="5157590"/>
                  <a:pt x="1702845" y="5228823"/>
                </a:cubicBezTo>
                <a:cubicBezTo>
                  <a:pt x="1696774" y="5247036"/>
                  <a:pt x="1695300" y="5274267"/>
                  <a:pt x="1677087" y="5280338"/>
                </a:cubicBezTo>
                <a:cubicBezTo>
                  <a:pt x="1611417" y="5302228"/>
                  <a:pt x="1539712" y="5297510"/>
                  <a:pt x="1471025" y="5306096"/>
                </a:cubicBezTo>
                <a:cubicBezTo>
                  <a:pt x="1365573" y="5270945"/>
                  <a:pt x="1432264" y="5287861"/>
                  <a:pt x="1213447" y="5306096"/>
                </a:cubicBezTo>
                <a:cubicBezTo>
                  <a:pt x="1131714" y="5312907"/>
                  <a:pt x="1050315" y="5323268"/>
                  <a:pt x="968749" y="5331854"/>
                </a:cubicBezTo>
                <a:cubicBezTo>
                  <a:pt x="882890" y="5327561"/>
                  <a:pt x="796571" y="5328829"/>
                  <a:pt x="711171" y="5318975"/>
                </a:cubicBezTo>
                <a:cubicBezTo>
                  <a:pt x="608644" y="5307145"/>
                  <a:pt x="659485" y="5293131"/>
                  <a:pt x="582383" y="5254580"/>
                </a:cubicBezTo>
                <a:cubicBezTo>
                  <a:pt x="558098" y="5242437"/>
                  <a:pt x="451184" y="5230319"/>
                  <a:pt x="440715" y="5228823"/>
                </a:cubicBezTo>
                <a:cubicBezTo>
                  <a:pt x="423543" y="5220237"/>
                  <a:pt x="408281" y="5205185"/>
                  <a:pt x="389200" y="5203065"/>
                </a:cubicBezTo>
                <a:cubicBezTo>
                  <a:pt x="373331" y="5201302"/>
                  <a:pt x="292769" y="5225281"/>
                  <a:pt x="273290" y="5228823"/>
                </a:cubicBezTo>
                <a:cubicBezTo>
                  <a:pt x="187869" y="5244354"/>
                  <a:pt x="118184" y="5247114"/>
                  <a:pt x="28591" y="5254580"/>
                </a:cubicBezTo>
                <a:cubicBezTo>
                  <a:pt x="-13645" y="5170109"/>
                  <a:pt x="-1124" y="5218473"/>
                  <a:pt x="15712" y="5087155"/>
                </a:cubicBezTo>
                <a:cubicBezTo>
                  <a:pt x="32234" y="4958281"/>
                  <a:pt x="47954" y="4829280"/>
                  <a:pt x="67228" y="4700789"/>
                </a:cubicBezTo>
                <a:cubicBezTo>
                  <a:pt x="73722" y="4657494"/>
                  <a:pt x="85788" y="4615184"/>
                  <a:pt x="92985" y="4572000"/>
                </a:cubicBezTo>
                <a:cubicBezTo>
                  <a:pt x="127142" y="4367059"/>
                  <a:pt x="83483" y="4444586"/>
                  <a:pt x="144501" y="4353059"/>
                </a:cubicBezTo>
                <a:cubicBezTo>
                  <a:pt x="148794" y="3799268"/>
                  <a:pt x="149074" y="3245431"/>
                  <a:pt x="157380" y="2691685"/>
                </a:cubicBezTo>
                <a:cubicBezTo>
                  <a:pt x="161953" y="2386798"/>
                  <a:pt x="169448" y="2081898"/>
                  <a:pt x="183138" y="1777285"/>
                </a:cubicBezTo>
                <a:cubicBezTo>
                  <a:pt x="186629" y="1699615"/>
                  <a:pt x="198839" y="1622561"/>
                  <a:pt x="208895" y="1545465"/>
                </a:cubicBezTo>
                <a:cubicBezTo>
                  <a:pt x="211726" y="1523759"/>
                  <a:pt x="215597" y="1502071"/>
                  <a:pt x="221774" y="1481071"/>
                </a:cubicBezTo>
                <a:cubicBezTo>
                  <a:pt x="237096" y="1428975"/>
                  <a:pt x="260120" y="1379205"/>
                  <a:pt x="273290" y="1326524"/>
                </a:cubicBezTo>
                <a:cubicBezTo>
                  <a:pt x="290685" y="1256944"/>
                  <a:pt x="318895" y="1141677"/>
                  <a:pt x="337684" y="1094704"/>
                </a:cubicBezTo>
                <a:cubicBezTo>
                  <a:pt x="358942" y="1041558"/>
                  <a:pt x="472257" y="855171"/>
                  <a:pt x="505109" y="811369"/>
                </a:cubicBezTo>
                <a:cubicBezTo>
                  <a:pt x="523323" y="787084"/>
                  <a:pt x="548914" y="769281"/>
                  <a:pt x="569504" y="746975"/>
                </a:cubicBezTo>
                <a:cubicBezTo>
                  <a:pt x="600457" y="713443"/>
                  <a:pt x="624021" y="672452"/>
                  <a:pt x="659656" y="643944"/>
                </a:cubicBezTo>
                <a:cubicBezTo>
                  <a:pt x="734800" y="583828"/>
                  <a:pt x="801478" y="587440"/>
                  <a:pt x="891476" y="566671"/>
                </a:cubicBezTo>
                <a:cubicBezTo>
                  <a:pt x="904704" y="563618"/>
                  <a:pt x="916756" y="556220"/>
                  <a:pt x="930112" y="553792"/>
                </a:cubicBezTo>
                <a:cubicBezTo>
                  <a:pt x="1011357" y="539020"/>
                  <a:pt x="1093245" y="528034"/>
                  <a:pt x="1174811" y="515155"/>
                </a:cubicBezTo>
                <a:cubicBezTo>
                  <a:pt x="1611142" y="554822"/>
                  <a:pt x="1568420" y="563000"/>
                  <a:pt x="2166484" y="515155"/>
                </a:cubicBezTo>
                <a:cubicBezTo>
                  <a:pt x="2338366" y="501405"/>
                  <a:pt x="2668873" y="388920"/>
                  <a:pt x="2810428" y="360609"/>
                </a:cubicBezTo>
                <a:cubicBezTo>
                  <a:pt x="2853357" y="352023"/>
                  <a:pt x="2896479" y="344348"/>
                  <a:pt x="2939216" y="334851"/>
                </a:cubicBezTo>
                <a:cubicBezTo>
                  <a:pt x="2973774" y="327171"/>
                  <a:pt x="3007472" y="315717"/>
                  <a:pt x="3042247" y="309093"/>
                </a:cubicBezTo>
                <a:cubicBezTo>
                  <a:pt x="3097715" y="298528"/>
                  <a:pt x="3153864" y="291921"/>
                  <a:pt x="3209673" y="283335"/>
                </a:cubicBezTo>
                <a:cubicBezTo>
                  <a:pt x="3222552" y="279042"/>
                  <a:pt x="3234997" y="273118"/>
                  <a:pt x="3248309" y="270456"/>
                </a:cubicBezTo>
                <a:cubicBezTo>
                  <a:pt x="3278075" y="264503"/>
                  <a:pt x="3309175" y="265565"/>
                  <a:pt x="3338461" y="257578"/>
                </a:cubicBezTo>
                <a:cubicBezTo>
                  <a:pt x="3356983" y="252527"/>
                  <a:pt x="3371288" y="236217"/>
                  <a:pt x="3389977" y="231820"/>
                </a:cubicBezTo>
                <a:cubicBezTo>
                  <a:pt x="3444941" y="218887"/>
                  <a:pt x="3501772" y="215737"/>
                  <a:pt x="3557402" y="206062"/>
                </a:cubicBezTo>
                <a:cubicBezTo>
                  <a:pt x="3600534" y="198561"/>
                  <a:pt x="3643261" y="188890"/>
                  <a:pt x="3686191" y="180304"/>
                </a:cubicBezTo>
                <a:cubicBezTo>
                  <a:pt x="3772050" y="184597"/>
                  <a:pt x="3858292" y="184025"/>
                  <a:pt x="3943769" y="193183"/>
                </a:cubicBezTo>
                <a:cubicBezTo>
                  <a:pt x="4426576" y="244913"/>
                  <a:pt x="3819277" y="191549"/>
                  <a:pt x="4098315" y="244699"/>
                </a:cubicBezTo>
                <a:cubicBezTo>
                  <a:pt x="4170501" y="258449"/>
                  <a:pt x="4244041" y="264181"/>
                  <a:pt x="4317256" y="270456"/>
                </a:cubicBezTo>
                <a:cubicBezTo>
                  <a:pt x="4487402" y="285040"/>
                  <a:pt x="4843827" y="292267"/>
                  <a:pt x="4974078" y="296214"/>
                </a:cubicBezTo>
                <a:lnTo>
                  <a:pt x="5476354" y="283335"/>
                </a:lnTo>
                <a:cubicBezTo>
                  <a:pt x="5563283" y="279636"/>
                  <a:pt x="5576943" y="266776"/>
                  <a:pt x="5656659" y="257578"/>
                </a:cubicBezTo>
                <a:cubicBezTo>
                  <a:pt x="5742378" y="247688"/>
                  <a:pt x="5828423" y="240853"/>
                  <a:pt x="5914236" y="231820"/>
                </a:cubicBezTo>
                <a:lnTo>
                  <a:pt x="6146056" y="206062"/>
                </a:lnTo>
                <a:cubicBezTo>
                  <a:pt x="6193278" y="193183"/>
                  <a:pt x="6239826" y="177510"/>
                  <a:pt x="6287723" y="167426"/>
                </a:cubicBezTo>
                <a:cubicBezTo>
                  <a:pt x="6321592" y="160296"/>
                  <a:pt x="6356943" y="161943"/>
                  <a:pt x="6390754" y="154547"/>
                </a:cubicBezTo>
                <a:cubicBezTo>
                  <a:pt x="6893336" y="44606"/>
                  <a:pt x="6534817" y="116988"/>
                  <a:pt x="6828636" y="38637"/>
                </a:cubicBezTo>
                <a:cubicBezTo>
                  <a:pt x="6877634" y="25571"/>
                  <a:pt x="7053935" y="1003"/>
                  <a:pt x="7060456" y="0"/>
                </a:cubicBezTo>
                <a:lnTo>
                  <a:pt x="7433943" y="25758"/>
                </a:lnTo>
                <a:cubicBezTo>
                  <a:pt x="7476960" y="29067"/>
                  <a:pt x="7520327" y="30686"/>
                  <a:pt x="7562732" y="38637"/>
                </a:cubicBezTo>
                <a:cubicBezTo>
                  <a:pt x="7589418" y="43641"/>
                  <a:pt x="7613457" y="58706"/>
                  <a:pt x="7640005" y="64395"/>
                </a:cubicBezTo>
                <a:cubicBezTo>
                  <a:pt x="7673848" y="71647"/>
                  <a:pt x="7708692" y="72980"/>
                  <a:pt x="7743036" y="77273"/>
                </a:cubicBezTo>
                <a:cubicBezTo>
                  <a:pt x="7840022" y="103136"/>
                  <a:pt x="8119167" y="188702"/>
                  <a:pt x="8271070" y="206062"/>
                </a:cubicBezTo>
                <a:cubicBezTo>
                  <a:pt x="8373789" y="217801"/>
                  <a:pt x="8477132" y="223234"/>
                  <a:pt x="8580163" y="231820"/>
                </a:cubicBezTo>
                <a:cubicBezTo>
                  <a:pt x="8593042" y="236113"/>
                  <a:pt x="8607504" y="237169"/>
                  <a:pt x="8618800" y="244699"/>
                </a:cubicBezTo>
                <a:cubicBezTo>
                  <a:pt x="8633954" y="254802"/>
                  <a:pt x="8643444" y="271675"/>
                  <a:pt x="8657436" y="283335"/>
                </a:cubicBezTo>
                <a:cubicBezTo>
                  <a:pt x="8669327" y="293244"/>
                  <a:pt x="8683194" y="300507"/>
                  <a:pt x="8696073" y="309093"/>
                </a:cubicBezTo>
                <a:cubicBezTo>
                  <a:pt x="8767389" y="451726"/>
                  <a:pt x="8733843" y="397947"/>
                  <a:pt x="8786225" y="476518"/>
                </a:cubicBezTo>
                <a:cubicBezTo>
                  <a:pt x="8794811" y="506569"/>
                  <a:pt x="8811221" y="535427"/>
                  <a:pt x="8811983" y="566671"/>
                </a:cubicBezTo>
                <a:cubicBezTo>
                  <a:pt x="8819383" y="870087"/>
                  <a:pt x="8861667" y="894147"/>
                  <a:pt x="8773346" y="1056068"/>
                </a:cubicBezTo>
                <a:cubicBezTo>
                  <a:pt x="8756772" y="1086453"/>
                  <a:pt x="8748692" y="1124395"/>
                  <a:pt x="8721830" y="1146220"/>
                </a:cubicBezTo>
                <a:cubicBezTo>
                  <a:pt x="8677129" y="1182539"/>
                  <a:pt x="8618799" y="1197735"/>
                  <a:pt x="8567284" y="1223493"/>
                </a:cubicBezTo>
                <a:cubicBezTo>
                  <a:pt x="8541526" y="1253544"/>
                  <a:pt x="8517081" y="1284771"/>
                  <a:pt x="8490011" y="1313645"/>
                </a:cubicBezTo>
                <a:cubicBezTo>
                  <a:pt x="8452640" y="1353507"/>
                  <a:pt x="8411281" y="1389515"/>
                  <a:pt x="8374101" y="1429555"/>
                </a:cubicBezTo>
                <a:cubicBezTo>
                  <a:pt x="8320575" y="1487198"/>
                  <a:pt x="8186354" y="1689139"/>
                  <a:pt x="8180918" y="1700011"/>
                </a:cubicBezTo>
                <a:cubicBezTo>
                  <a:pt x="8155160" y="1751527"/>
                  <a:pt x="8125996" y="1801475"/>
                  <a:pt x="8103645" y="1854558"/>
                </a:cubicBezTo>
                <a:cubicBezTo>
                  <a:pt x="8066570" y="1942611"/>
                  <a:pt x="8092808" y="1964695"/>
                  <a:pt x="8026371" y="2047741"/>
                </a:cubicBezTo>
                <a:cubicBezTo>
                  <a:pt x="8014378" y="2062733"/>
                  <a:pt x="7992028" y="2064913"/>
                  <a:pt x="7974856" y="2073499"/>
                </a:cubicBezTo>
                <a:cubicBezTo>
                  <a:pt x="7950500" y="2170923"/>
                  <a:pt x="7935021" y="2210401"/>
                  <a:pt x="7936219" y="2318197"/>
                </a:cubicBezTo>
                <a:cubicBezTo>
                  <a:pt x="7955009" y="4009318"/>
                  <a:pt x="7915521" y="2890085"/>
                  <a:pt x="7987735" y="3515933"/>
                </a:cubicBezTo>
                <a:cubicBezTo>
                  <a:pt x="7993660" y="3567286"/>
                  <a:pt x="7995934" y="3618997"/>
                  <a:pt x="8000614" y="3670479"/>
                </a:cubicBezTo>
                <a:cubicBezTo>
                  <a:pt x="8008813" y="3760667"/>
                  <a:pt x="8017785" y="3850783"/>
                  <a:pt x="8026371" y="3940935"/>
                </a:cubicBezTo>
                <a:cubicBezTo>
                  <a:pt x="8022078" y="4172755"/>
                  <a:pt x="8021622" y="4404678"/>
                  <a:pt x="8013492" y="4636395"/>
                </a:cubicBezTo>
                <a:cubicBezTo>
                  <a:pt x="8013016" y="4649962"/>
                  <a:pt x="8003906" y="4661861"/>
                  <a:pt x="8000614" y="4675031"/>
                </a:cubicBezTo>
                <a:cubicBezTo>
                  <a:pt x="7995305" y="4696268"/>
                  <a:pt x="7992322" y="4718022"/>
                  <a:pt x="7987735" y="4739426"/>
                </a:cubicBezTo>
                <a:cubicBezTo>
                  <a:pt x="7979442" y="4778126"/>
                  <a:pt x="7970270" y="4816635"/>
                  <a:pt x="7961977" y="4855335"/>
                </a:cubicBezTo>
                <a:cubicBezTo>
                  <a:pt x="7957390" y="4876739"/>
                  <a:pt x="7955536" y="4898808"/>
                  <a:pt x="7949098" y="4919730"/>
                </a:cubicBezTo>
                <a:cubicBezTo>
                  <a:pt x="7938311" y="4954787"/>
                  <a:pt x="7922996" y="4988290"/>
                  <a:pt x="7910461" y="5022761"/>
                </a:cubicBezTo>
                <a:cubicBezTo>
                  <a:pt x="7905822" y="5035519"/>
                  <a:pt x="7900875" y="5048227"/>
                  <a:pt x="7897583" y="5061397"/>
                </a:cubicBezTo>
                <a:cubicBezTo>
                  <a:pt x="7892274" y="5082634"/>
                  <a:pt x="7890464" y="5104673"/>
                  <a:pt x="7884704" y="5125792"/>
                </a:cubicBezTo>
                <a:cubicBezTo>
                  <a:pt x="7877560" y="5151986"/>
                  <a:pt x="7865942" y="5176831"/>
                  <a:pt x="7858946" y="5203065"/>
                </a:cubicBezTo>
                <a:cubicBezTo>
                  <a:pt x="7838368" y="5280231"/>
                  <a:pt x="7842574" y="5332219"/>
                  <a:pt x="7794552" y="5396248"/>
                </a:cubicBezTo>
                <a:cubicBezTo>
                  <a:pt x="7785265" y="5408631"/>
                  <a:pt x="7768794" y="5413420"/>
                  <a:pt x="7755915" y="5422006"/>
                </a:cubicBezTo>
                <a:cubicBezTo>
                  <a:pt x="7751622" y="5434885"/>
                  <a:pt x="7751181" y="5449782"/>
                  <a:pt x="7743036" y="5460642"/>
                </a:cubicBezTo>
                <a:cubicBezTo>
                  <a:pt x="7684002" y="5539354"/>
                  <a:pt x="7670983" y="5521557"/>
                  <a:pt x="7588490" y="5576552"/>
                </a:cubicBezTo>
                <a:cubicBezTo>
                  <a:pt x="7565618" y="5591800"/>
                  <a:pt x="7548227" y="5614905"/>
                  <a:pt x="7524095" y="5628068"/>
                </a:cubicBezTo>
                <a:cubicBezTo>
                  <a:pt x="7460285" y="5662874"/>
                  <a:pt x="7314809" y="5672685"/>
                  <a:pt x="7266518" y="5679583"/>
                </a:cubicBezTo>
                <a:cubicBezTo>
                  <a:pt x="7080648" y="5741540"/>
                  <a:pt x="7200369" y="5706523"/>
                  <a:pt x="6751363" y="5679583"/>
                </a:cubicBezTo>
                <a:cubicBezTo>
                  <a:pt x="6694999" y="5676201"/>
                  <a:pt x="6639873" y="5661541"/>
                  <a:pt x="6583938" y="5653826"/>
                </a:cubicBezTo>
                <a:cubicBezTo>
                  <a:pt x="6515365" y="5644368"/>
                  <a:pt x="6446563" y="5636654"/>
                  <a:pt x="6377876" y="5628068"/>
                </a:cubicBezTo>
                <a:cubicBezTo>
                  <a:pt x="6195516" y="5536888"/>
                  <a:pt x="6348527" y="5608588"/>
                  <a:pt x="5901357" y="5499279"/>
                </a:cubicBezTo>
                <a:cubicBezTo>
                  <a:pt x="5627374" y="5432305"/>
                  <a:pt x="5859321" y="5484328"/>
                  <a:pt x="5502112" y="5409127"/>
                </a:cubicBezTo>
                <a:cubicBezTo>
                  <a:pt x="5331904" y="5324022"/>
                  <a:pt x="5461955" y="5381095"/>
                  <a:pt x="5128625" y="5306096"/>
                </a:cubicBezTo>
                <a:cubicBezTo>
                  <a:pt x="5055480" y="5289638"/>
                  <a:pt x="4982564" y="5272172"/>
                  <a:pt x="4909684" y="5254580"/>
                </a:cubicBezTo>
                <a:cubicBezTo>
                  <a:pt x="4858066" y="5242120"/>
                  <a:pt x="4807516" y="5224674"/>
                  <a:pt x="4755138" y="5215944"/>
                </a:cubicBezTo>
                <a:cubicBezTo>
                  <a:pt x="4557407" y="5182989"/>
                  <a:pt x="4651803" y="5200428"/>
                  <a:pt x="4471802" y="5164428"/>
                </a:cubicBezTo>
                <a:cubicBezTo>
                  <a:pt x="4421129" y="5130646"/>
                  <a:pt x="4395814" y="5109155"/>
                  <a:pt x="4343014" y="5087155"/>
                </a:cubicBezTo>
                <a:cubicBezTo>
                  <a:pt x="4309156" y="5073047"/>
                  <a:pt x="4273374" y="5063696"/>
                  <a:pt x="4239983" y="5048518"/>
                </a:cubicBezTo>
                <a:cubicBezTo>
                  <a:pt x="4225892" y="5042113"/>
                  <a:pt x="4213864" y="5031865"/>
                  <a:pt x="4201346" y="5022761"/>
                </a:cubicBezTo>
                <a:cubicBezTo>
                  <a:pt x="4166627" y="4997511"/>
                  <a:pt x="4130224" y="4974205"/>
                  <a:pt x="4098315" y="4945487"/>
                </a:cubicBezTo>
                <a:cubicBezTo>
                  <a:pt x="4086810" y="4935133"/>
                  <a:pt x="4082466" y="4918742"/>
                  <a:pt x="4072557" y="4906851"/>
                </a:cubicBezTo>
                <a:cubicBezTo>
                  <a:pt x="4009970" y="4831746"/>
                  <a:pt x="4046028" y="4905693"/>
                  <a:pt x="3969526" y="4790941"/>
                </a:cubicBezTo>
                <a:cubicBezTo>
                  <a:pt x="3870530" y="4642447"/>
                  <a:pt x="3992996" y="4775774"/>
                  <a:pt x="3879374" y="4662152"/>
                </a:cubicBezTo>
                <a:cubicBezTo>
                  <a:pt x="3875081" y="4636394"/>
                  <a:pt x="3871966" y="4610412"/>
                  <a:pt x="3866495" y="4584879"/>
                </a:cubicBezTo>
                <a:cubicBezTo>
                  <a:pt x="3859078" y="4550264"/>
                  <a:pt x="3849324" y="4516192"/>
                  <a:pt x="3840738" y="4481848"/>
                </a:cubicBezTo>
                <a:cubicBezTo>
                  <a:pt x="3836445" y="4464676"/>
                  <a:pt x="3830769" y="4447792"/>
                  <a:pt x="3827859" y="4430333"/>
                </a:cubicBezTo>
                <a:lnTo>
                  <a:pt x="3814980" y="4353059"/>
                </a:lnTo>
                <a:cubicBezTo>
                  <a:pt x="3819273" y="4280079"/>
                  <a:pt x="3822458" y="4207025"/>
                  <a:pt x="3827859" y="4134118"/>
                </a:cubicBezTo>
                <a:cubicBezTo>
                  <a:pt x="3831046" y="4091092"/>
                  <a:pt x="3842612" y="4048433"/>
                  <a:pt x="3840738" y="4005330"/>
                </a:cubicBezTo>
                <a:cubicBezTo>
                  <a:pt x="3838285" y="3948918"/>
                  <a:pt x="3828675" y="3892683"/>
                  <a:pt x="3814980" y="3837904"/>
                </a:cubicBezTo>
                <a:cubicBezTo>
                  <a:pt x="3811226" y="3822888"/>
                  <a:pt x="3800871" y="3809461"/>
                  <a:pt x="3789222" y="3799268"/>
                </a:cubicBezTo>
                <a:cubicBezTo>
                  <a:pt x="3724634" y="3742754"/>
                  <a:pt x="3730801" y="3756431"/>
                  <a:pt x="3673312" y="3734873"/>
                </a:cubicBezTo>
                <a:cubicBezTo>
                  <a:pt x="3651666" y="3726756"/>
                  <a:pt x="3631684" y="3713134"/>
                  <a:pt x="3608918" y="3709116"/>
                </a:cubicBezTo>
                <a:cubicBezTo>
                  <a:pt x="3558010" y="3700132"/>
                  <a:pt x="3505887" y="3700530"/>
                  <a:pt x="3454371" y="3696237"/>
                </a:cubicBezTo>
                <a:cubicBezTo>
                  <a:pt x="3075864" y="3612124"/>
                  <a:pt x="3577823" y="3719853"/>
                  <a:pt x="3235430" y="3657600"/>
                </a:cubicBezTo>
                <a:cubicBezTo>
                  <a:pt x="3174956" y="3646605"/>
                  <a:pt x="3115227" y="3631843"/>
                  <a:pt x="3055126" y="3618964"/>
                </a:cubicBezTo>
                <a:cubicBezTo>
                  <a:pt x="2940407" y="3527187"/>
                  <a:pt x="3035432" y="3613882"/>
                  <a:pt x="2939216" y="3490175"/>
                </a:cubicBezTo>
                <a:cubicBezTo>
                  <a:pt x="2928034" y="3475798"/>
                  <a:pt x="2914057" y="3463790"/>
                  <a:pt x="2900580" y="3451538"/>
                </a:cubicBezTo>
                <a:cubicBezTo>
                  <a:pt x="2866813" y="3420841"/>
                  <a:pt x="2833018" y="3390099"/>
                  <a:pt x="2797549" y="3361386"/>
                </a:cubicBezTo>
                <a:cubicBezTo>
                  <a:pt x="2742823" y="3317084"/>
                  <a:pt x="2691936" y="3266313"/>
                  <a:pt x="2630123" y="3232597"/>
                </a:cubicBezTo>
                <a:cubicBezTo>
                  <a:pt x="2595377" y="3213645"/>
                  <a:pt x="2552850" y="3215426"/>
                  <a:pt x="2514214" y="3206840"/>
                </a:cubicBezTo>
                <a:cubicBezTo>
                  <a:pt x="2436941" y="3163910"/>
                  <a:pt x="2367390" y="3102336"/>
                  <a:pt x="2282394" y="3078051"/>
                </a:cubicBezTo>
                <a:cubicBezTo>
                  <a:pt x="2170013" y="3045942"/>
                  <a:pt x="2221260" y="3063900"/>
                  <a:pt x="2127847" y="3026535"/>
                </a:cubicBezTo>
                <a:cubicBezTo>
                  <a:pt x="2113109" y="3032430"/>
                  <a:pt x="2039820" y="3056617"/>
                  <a:pt x="2024816" y="3078051"/>
                </a:cubicBezTo>
                <a:cubicBezTo>
                  <a:pt x="1972756" y="3152423"/>
                  <a:pt x="1966703" y="3213690"/>
                  <a:pt x="1934664" y="3296992"/>
                </a:cubicBezTo>
                <a:cubicBezTo>
                  <a:pt x="1927772" y="3314911"/>
                  <a:pt x="1921401" y="3333930"/>
                  <a:pt x="1908907" y="3348507"/>
                </a:cubicBezTo>
                <a:cubicBezTo>
                  <a:pt x="1894938" y="3364804"/>
                  <a:pt x="1874563" y="3374265"/>
                  <a:pt x="1857391" y="3387144"/>
                </a:cubicBezTo>
                <a:cubicBezTo>
                  <a:pt x="1848805" y="3404316"/>
                  <a:pt x="1841158" y="3421990"/>
                  <a:pt x="1831633" y="3438659"/>
                </a:cubicBezTo>
                <a:cubicBezTo>
                  <a:pt x="1823954" y="3452098"/>
                  <a:pt x="1812798" y="3463452"/>
                  <a:pt x="1805876" y="3477296"/>
                </a:cubicBezTo>
                <a:cubicBezTo>
                  <a:pt x="1799805" y="3489439"/>
                  <a:pt x="1798345" y="3503455"/>
                  <a:pt x="1792997" y="3515933"/>
                </a:cubicBezTo>
                <a:cubicBezTo>
                  <a:pt x="1785434" y="3533579"/>
                  <a:pt x="1775825" y="3550276"/>
                  <a:pt x="1767239" y="3567448"/>
                </a:cubicBezTo>
                <a:cubicBezTo>
                  <a:pt x="1758653" y="3606085"/>
                  <a:pt x="1752354" y="3645302"/>
                  <a:pt x="1741481" y="3683358"/>
                </a:cubicBezTo>
                <a:cubicBezTo>
                  <a:pt x="1735130" y="3705587"/>
                  <a:pt x="1723034" y="3725820"/>
                  <a:pt x="1715723" y="3747752"/>
                </a:cubicBezTo>
                <a:cubicBezTo>
                  <a:pt x="1705840" y="3777401"/>
                  <a:pt x="1699849" y="3808255"/>
                  <a:pt x="1689966" y="3837904"/>
                </a:cubicBezTo>
                <a:cubicBezTo>
                  <a:pt x="1682655" y="3859836"/>
                  <a:pt x="1671007" y="3880203"/>
                  <a:pt x="1664208" y="3902299"/>
                </a:cubicBezTo>
                <a:cubicBezTo>
                  <a:pt x="1586497" y="4154859"/>
                  <a:pt x="1674235" y="3891288"/>
                  <a:pt x="1625571" y="4069724"/>
                </a:cubicBezTo>
                <a:cubicBezTo>
                  <a:pt x="1618427" y="4095918"/>
                  <a:pt x="1608400" y="4121239"/>
                  <a:pt x="1599814" y="4146997"/>
                </a:cubicBezTo>
                <a:cubicBezTo>
                  <a:pt x="1604107" y="4241442"/>
                  <a:pt x="1605956" y="4336030"/>
                  <a:pt x="1612692" y="4430333"/>
                </a:cubicBezTo>
                <a:cubicBezTo>
                  <a:pt x="1618622" y="4513360"/>
                  <a:pt x="1625920" y="4490207"/>
                  <a:pt x="1638450" y="4559121"/>
                </a:cubicBezTo>
                <a:cubicBezTo>
                  <a:pt x="1643880" y="4588987"/>
                  <a:pt x="1647036" y="4619222"/>
                  <a:pt x="1651329" y="4649273"/>
                </a:cubicBezTo>
                <a:cubicBezTo>
                  <a:pt x="1655622" y="4773769"/>
                  <a:pt x="1657101" y="4898394"/>
                  <a:pt x="1664208" y="5022761"/>
                </a:cubicBezTo>
                <a:cubicBezTo>
                  <a:pt x="1669459" y="5114649"/>
                  <a:pt x="1683527" y="5065690"/>
                  <a:pt x="1689966" y="5100034"/>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9212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6547</TotalTime>
  <Words>2113</Words>
  <Application>Microsoft Office PowerPoint</Application>
  <PresentationFormat>Widescreen</PresentationFormat>
  <Paragraphs>216</Paragraphs>
  <Slides>53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robotoregular</vt:lpstr>
      <vt:lpstr>Office Theme</vt:lpstr>
      <vt:lpstr>Anatomia Comparata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Gabriele Baj</dc:creator>
  <cp:lastModifiedBy>Gabriele Baj</cp:lastModifiedBy>
  <cp:revision>107</cp:revision>
  <dcterms:created xsi:type="dcterms:W3CDTF">2022-04-25T15:02:57Z</dcterms:created>
  <dcterms:modified xsi:type="dcterms:W3CDTF">2024-04-17T12:44:59Z</dcterms:modified>
</cp:coreProperties>
</file>