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59" r:id="rId3"/>
    <p:sldId id="260" r:id="rId4"/>
    <p:sldId id="261" r:id="rId5"/>
    <p:sldId id="266" r:id="rId6"/>
    <p:sldId id="281" r:id="rId7"/>
    <p:sldId id="282" r:id="rId8"/>
    <p:sldId id="267" r:id="rId9"/>
    <p:sldId id="268" r:id="rId10"/>
    <p:sldId id="269" r:id="rId11"/>
    <p:sldId id="270" r:id="rId12"/>
    <p:sldId id="272" r:id="rId13"/>
    <p:sldId id="283" r:id="rId14"/>
    <p:sldId id="284" r:id="rId15"/>
    <p:sldId id="276" r:id="rId16"/>
    <p:sldId id="285" r:id="rId17"/>
    <p:sldId id="278" r:id="rId18"/>
    <p:sldId id="286" r:id="rId19"/>
    <p:sldId id="287" r:id="rId20"/>
    <p:sldId id="279" r:id="rId21"/>
    <p:sldId id="280" r:id="rId22"/>
    <p:sldId id="288" r:id="rId23"/>
    <p:sldId id="273" r:id="rId24"/>
    <p:sldId id="274" r:id="rId25"/>
    <p:sldId id="275" r:id="rId26"/>
    <p:sldId id="277" r:id="rId27"/>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A"/>
    <a:srgbClr val="76748A"/>
    <a:srgbClr val="8CC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5" autoAdjust="0"/>
    <p:restoredTop sz="90150" autoAdjust="0"/>
  </p:normalViewPr>
  <p:slideViewPr>
    <p:cSldViewPr snapToGrid="0">
      <p:cViewPr varScale="1">
        <p:scale>
          <a:sx n="61" d="100"/>
          <a:sy n="61" d="100"/>
        </p:scale>
        <p:origin x="1480"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75016C2-A31B-4F25-9C68-1C9B3C25887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it-IT"/>
          </a:p>
        </p:txBody>
      </p:sp>
      <p:sp>
        <p:nvSpPr>
          <p:cNvPr id="4099" name="Rectangle 3">
            <a:extLst>
              <a:ext uri="{FF2B5EF4-FFF2-40B4-BE49-F238E27FC236}">
                <a16:creationId xmlns:a16="http://schemas.microsoft.com/office/drawing/2014/main" id="{2409FEF4-D9BE-4D1B-93DB-748E0A3453A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it-IT"/>
          </a:p>
        </p:txBody>
      </p:sp>
      <p:sp>
        <p:nvSpPr>
          <p:cNvPr id="2052" name="Rectangle 4">
            <a:extLst>
              <a:ext uri="{FF2B5EF4-FFF2-40B4-BE49-F238E27FC236}">
                <a16:creationId xmlns:a16="http://schemas.microsoft.com/office/drawing/2014/main" id="{2757C306-97BA-4BD8-8ACF-B4CEA037E2F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3FAB4B52-5227-417B-8810-8E31C1B9FD15}"/>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102" name="Rectangle 6">
            <a:extLst>
              <a:ext uri="{FF2B5EF4-FFF2-40B4-BE49-F238E27FC236}">
                <a16:creationId xmlns:a16="http://schemas.microsoft.com/office/drawing/2014/main" id="{04667CCC-CBFE-49C6-8414-10EB696BE58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it-IT"/>
          </a:p>
        </p:txBody>
      </p:sp>
      <p:sp>
        <p:nvSpPr>
          <p:cNvPr id="4103" name="Rectangle 7">
            <a:extLst>
              <a:ext uri="{FF2B5EF4-FFF2-40B4-BE49-F238E27FC236}">
                <a16:creationId xmlns:a16="http://schemas.microsoft.com/office/drawing/2014/main" id="{5115551C-1830-45A7-BD84-94153587833F}"/>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C69F9BD-2246-462D-A9BC-5D1C8EC62AB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F8FA894-E6A4-46D4-82A9-6F9AF7375C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158C1DB-D5B7-4A8B-96B8-FC6BBE811B03}" type="slidenum">
              <a:rPr lang="it-IT" altLang="it-IT" smtClean="0"/>
              <a:pPr>
                <a:spcBef>
                  <a:spcPct val="0"/>
                </a:spcBef>
              </a:pPr>
              <a:t>2</a:t>
            </a:fld>
            <a:endParaRPr lang="it-IT" altLang="it-IT"/>
          </a:p>
        </p:txBody>
      </p:sp>
      <p:sp>
        <p:nvSpPr>
          <p:cNvPr id="5123" name="Rectangle 2">
            <a:extLst>
              <a:ext uri="{FF2B5EF4-FFF2-40B4-BE49-F238E27FC236}">
                <a16:creationId xmlns:a16="http://schemas.microsoft.com/office/drawing/2014/main" id="{E7F7B6EA-8C0C-4EBE-B53D-A04F9260E8A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533B876-4FF2-485D-B0A1-0C7C6C692D6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cs typeface="Times New Roman" panose="02020603050405020304" pitchFamily="18" charset="0"/>
              </a:rPr>
              <a:t>La differenziazione del gamete femminile segna, in molti modi, l'inizio di quel processo di sviluppo che produce una generazione successiva di organismi. Il gamete maschile è specializzato per consegnare il suo pacchetto nucleare all'uovo,  mentre l'uovo non contiene solo un nucleo aploide, ma ogni altra cosa che costituisce lo zigote. Inoltre, l'uovo contiene i materiali e le risorse energetiche necessari alla costruzione dell'embrione finché esso non può produrli da solo o ottenerli dall'ambiente.</a:t>
            </a:r>
            <a:r>
              <a:rPr lang="it-IT" altLang="it-IT"/>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8128BC4-F415-4990-97D7-8725D36644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C659E36-AD03-4F19-88A1-5C583AEE2BD6}" type="slidenum">
              <a:rPr lang="it-IT" altLang="it-IT" smtClean="0"/>
              <a:pPr>
                <a:spcBef>
                  <a:spcPct val="0"/>
                </a:spcBef>
              </a:pPr>
              <a:t>11</a:t>
            </a:fld>
            <a:endParaRPr lang="it-IT" altLang="it-IT"/>
          </a:p>
        </p:txBody>
      </p:sp>
      <p:sp>
        <p:nvSpPr>
          <p:cNvPr id="23555" name="Rectangle 2">
            <a:extLst>
              <a:ext uri="{FF2B5EF4-FFF2-40B4-BE49-F238E27FC236}">
                <a16:creationId xmlns:a16="http://schemas.microsoft.com/office/drawing/2014/main" id="{8FF05499-7621-47DE-B2AE-0D6EF2C6D707}"/>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52ED17AF-801E-4CC8-9FDF-A47F6AA76E9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cs typeface="Times New Roman" panose="02020603050405020304" pitchFamily="18" charset="0"/>
              </a:rPr>
              <a:t>Nella maggior parte delle specie il grosso della differenziazione delle uova avviene durante la profase I della meiosi. Nelle specie che producono uova con tuorlo questa fase viene divisa arbitrariamente in: 1) </a:t>
            </a:r>
            <a:r>
              <a:rPr lang="it-IT" altLang="it-IT" b="1">
                <a:cs typeface="Times New Roman" panose="02020603050405020304" pitchFamily="18" charset="0"/>
              </a:rPr>
              <a:t>previtellogenesi</a:t>
            </a:r>
            <a:r>
              <a:rPr lang="it-IT" altLang="it-IT">
                <a:cs typeface="Times New Roman" panose="02020603050405020304" pitchFamily="18" charset="0"/>
              </a:rPr>
              <a:t> (prima della deposizione del tuorlo), 2) </a:t>
            </a:r>
            <a:r>
              <a:rPr lang="it-IT" altLang="it-IT" b="1">
                <a:cs typeface="Times New Roman" panose="02020603050405020304" pitchFamily="18" charset="0"/>
              </a:rPr>
              <a:t>vitellogenesi</a:t>
            </a:r>
            <a:r>
              <a:rPr lang="it-IT" altLang="it-IT">
                <a:cs typeface="Times New Roman" panose="02020603050405020304" pitchFamily="18" charset="0"/>
              </a:rPr>
              <a:t> (deposizione del tuorlo), 3) </a:t>
            </a:r>
            <a:r>
              <a:rPr lang="it-IT" altLang="it-IT" b="1">
                <a:cs typeface="Times New Roman" panose="02020603050405020304" pitchFamily="18" charset="0"/>
              </a:rPr>
              <a:t>postvitellogenesi</a:t>
            </a:r>
            <a:r>
              <a:rPr lang="it-IT" altLang="it-IT">
                <a:cs typeface="Times New Roman" panose="02020603050405020304" pitchFamily="18" charset="0"/>
              </a:rPr>
              <a:t> (dopo la deposizione del tuorlo). L'oocita si accresce prevalentemente durante vitellogenesi. La ripresa della meiosi (maturazione) e l'ovulazione producono l'uovo maturo.</a:t>
            </a:r>
            <a:endParaRPr lang="it-IT" altLang="it-IT">
              <a:latin typeface="Tms Rmn" charset="0"/>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F0CEA67-D578-448A-A1F0-A84E7E3C3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4D8B4E6-73CC-4C43-ACE1-D1B19DBE2B6E}" type="slidenum">
              <a:rPr lang="it-IT" altLang="it-IT" smtClean="0"/>
              <a:pPr>
                <a:spcBef>
                  <a:spcPct val="0"/>
                </a:spcBef>
              </a:pPr>
              <a:t>12</a:t>
            </a:fld>
            <a:endParaRPr lang="it-IT" altLang="it-IT"/>
          </a:p>
        </p:txBody>
      </p:sp>
      <p:sp>
        <p:nvSpPr>
          <p:cNvPr id="25603" name="Rectangle 2">
            <a:extLst>
              <a:ext uri="{FF2B5EF4-FFF2-40B4-BE49-F238E27FC236}">
                <a16:creationId xmlns:a16="http://schemas.microsoft.com/office/drawing/2014/main" id="{6843EA2B-8CE1-451C-B5D9-3B4C2C7DDA49}"/>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5BC72CB7-296E-4DBA-B661-9B8E91EB118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t>L’immagazzinamento del programma molecolare e la maturazione meiotica dell’oocita sono entrambi fondamentali per sostenere le prime fasi dello sviluppo embrionale. Questi due processi sono collegati e devono essere temporalmente ordinati in modo che l’oocita raggiunga la maturità nucleare e citoplasmatica simultaneamente.</a:t>
            </a:r>
          </a:p>
          <a:p>
            <a:pPr eaLnBrk="1" hangingPunct="1"/>
            <a:r>
              <a:rPr lang="it-IT" altLang="it-IT" dirty="0"/>
              <a:t>Nei mammiferi, l’oogenesi inizia precocemente nello sviluppo fetale e termina mesi od anni più tardi nello stadio adulto sessualmente maturo. L’oogenesi inizia con la formazione delle cellule germinali primordiali (PGC). Sono molto mobili e rispondono a stimoli chemiotattici che ne permettono la migrazione dall’epiblasto embrionale alle creste genitali con una combinazione di movimenti morfogenetici ed autopropulsione.</a:t>
            </a:r>
          </a:p>
          <a:p>
            <a:pPr eaLnBrk="1" hangingPunct="1"/>
            <a:r>
              <a:rPr lang="it-IT" altLang="it-IT" dirty="0"/>
              <a:t>La sopravvivenza e la successiva migrazione delle PGC probabilmente dipende dalla locale produzione di citochine, compreso il </a:t>
            </a:r>
            <a:r>
              <a:rPr lang="it-IT" altLang="it-IT" i="1" dirty="0"/>
              <a:t>kit</a:t>
            </a:r>
            <a:r>
              <a:rPr lang="it-IT" altLang="it-IT" dirty="0"/>
              <a:t>-ligando ed il TGF-</a:t>
            </a:r>
            <a:r>
              <a:rPr lang="it-IT" altLang="it-IT" i="1" dirty="0">
                <a:sym typeface="Symbol" panose="05050102010706020507" pitchFamily="18" charset="2"/>
              </a:rPr>
              <a:t></a:t>
            </a:r>
            <a:r>
              <a:rPr lang="it-IT" altLang="it-IT" dirty="0">
                <a:sym typeface="Symbol" panose="05050102010706020507" pitchFamily="18" charset="2"/>
              </a:rPr>
              <a:t>1. </a:t>
            </a:r>
          </a:p>
          <a:p>
            <a:pPr eaLnBrk="1" hangingPunct="1"/>
            <a:r>
              <a:rPr lang="it-IT" altLang="it-IT" dirty="0">
                <a:sym typeface="Symbol" panose="05050102010706020507" pitchFamily="18" charset="2"/>
              </a:rPr>
              <a:t>Una volta arrivate nell’ovario in via di sviluppo, le </a:t>
            </a:r>
            <a:r>
              <a:rPr lang="it-IT" altLang="it-IT" dirty="0" err="1">
                <a:sym typeface="Symbol" panose="05050102010706020507" pitchFamily="18" charset="2"/>
              </a:rPr>
              <a:t>PGCs</a:t>
            </a:r>
            <a:r>
              <a:rPr lang="it-IT" altLang="it-IT" dirty="0">
                <a:sym typeface="Symbol" panose="05050102010706020507" pitchFamily="18" charset="2"/>
              </a:rPr>
              <a:t> perdono la loro mobilità e vengono dette oogoni. Le cellule germinali si espandono mediante vari cicli mitotici ed eventualmente replicano un’ultima volta il DNA prima di entrare nella meiosi e diventare oociti. Nell’ovario umano la meiosi comincia alla fine del terzo trimestre di gravidanza, ma questo step è molto meno sincronizzato che negli animali di laboratorio e pochi oogoni persistono fin quasi al termine della fertilità.</a:t>
            </a:r>
          </a:p>
          <a:p>
            <a:pPr eaLnBrk="1" hangingPunct="1"/>
            <a:r>
              <a:rPr lang="it-IT" altLang="it-IT" dirty="0">
                <a:sym typeface="Symbol" panose="05050102010706020507" pitchFamily="18" charset="2"/>
              </a:rPr>
              <a:t>Gli oociti primari rimangono in profase e non terminano la I divisione meiotica prima che sia raggiunta la pubertà, apparentemente a causa di un inibitore della maturazione degli oociti (</a:t>
            </a:r>
            <a:r>
              <a:rPr lang="it-IT" altLang="it-IT" b="1" dirty="0">
                <a:sym typeface="Symbol" panose="05050102010706020507" pitchFamily="18" charset="2"/>
              </a:rPr>
              <a:t>OMI</a:t>
            </a:r>
            <a:r>
              <a:rPr lang="it-IT" altLang="it-IT" dirty="0">
                <a:sym typeface="Symbol" panose="05050102010706020507" pitchFamily="18" charset="2"/>
              </a:rPr>
              <a:t>), una sostanza secreta dalle cellule follicolari.</a:t>
            </a:r>
          </a:p>
          <a:p>
            <a:pPr eaLnBrk="1" hangingPunct="1"/>
            <a:r>
              <a:rPr lang="it-IT" altLang="it-IT" dirty="0">
                <a:sym typeface="Symbol" panose="05050102010706020507" pitchFamily="18" charset="2"/>
              </a:rPr>
              <a:t>Gli oociti in </a:t>
            </a:r>
            <a:r>
              <a:rPr lang="it-IT" altLang="it-IT" dirty="0" err="1">
                <a:sym typeface="Symbol" panose="05050102010706020507" pitchFamily="18" charset="2"/>
              </a:rPr>
              <a:t>diplotene</a:t>
            </a:r>
            <a:r>
              <a:rPr lang="it-IT" altLang="it-IT" dirty="0">
                <a:sym typeface="Symbol" panose="05050102010706020507" pitchFamily="18" charset="2"/>
              </a:rPr>
              <a:t> sono più grandi degli oogoni, hanno più organelli citoplasmatici e hanno già subito la ricombinazione genetica del DNA di origine materna e paterna (equivale ad una fase G2 mitotica). Questo stadio non cambia finché il follicolo dominante viene stimolato dal “Surge” gonadotropico, o </a:t>
            </a:r>
            <a:r>
              <a:rPr lang="it-IT" altLang="it-IT" dirty="0" err="1">
                <a:sym typeface="Symbol" panose="05050102010706020507" pitchFamily="18" charset="2"/>
              </a:rPr>
              <a:t>finchè</a:t>
            </a:r>
            <a:r>
              <a:rPr lang="it-IT" altLang="it-IT" dirty="0">
                <a:sym typeface="Symbol" panose="05050102010706020507" pitchFamily="18" charset="2"/>
              </a:rPr>
              <a:t> il </a:t>
            </a:r>
            <a:r>
              <a:rPr lang="it-IT" altLang="it-IT" dirty="0" err="1">
                <a:sym typeface="Symbol" panose="05050102010706020507" pitchFamily="18" charset="2"/>
              </a:rPr>
              <a:t>follico</a:t>
            </a:r>
            <a:r>
              <a:rPr lang="it-IT" altLang="it-IT" dirty="0">
                <a:sym typeface="Symbol" panose="05050102010706020507" pitchFamily="18" charset="2"/>
              </a:rPr>
              <a:t> diventa atresico, quando si verifica una divisione </a:t>
            </a:r>
            <a:r>
              <a:rPr lang="it-IT" altLang="it-IT" dirty="0" err="1">
                <a:sym typeface="Symbol" panose="05050102010706020507" pitchFamily="18" charset="2"/>
              </a:rPr>
              <a:t>pseudomaturativa</a:t>
            </a:r>
            <a:r>
              <a:rPr lang="it-IT" altLang="it-IT" dirty="0">
                <a:sym typeface="Symbol" panose="05050102010706020507" pitchFamily="18" charset="2"/>
              </a:rPr>
              <a:t>.</a:t>
            </a:r>
          </a:p>
          <a:p>
            <a:pPr eaLnBrk="1" hangingPunct="1"/>
            <a:r>
              <a:rPr lang="it-IT" altLang="it-IT" dirty="0">
                <a:sym typeface="Symbol" panose="05050102010706020507" pitchFamily="18" charset="2"/>
              </a:rPr>
              <a:t>In coincidenza con l’inizio della meiosi, gli oociti nella midollare dell’ovario perdono ogni legame intercellulare e sono racchiusi da un singolo strato di cellule squamose </a:t>
            </a:r>
            <a:r>
              <a:rPr lang="it-IT" altLang="it-IT" dirty="0" err="1">
                <a:sym typeface="Symbol" panose="05050102010706020507" pitchFamily="18" charset="2"/>
              </a:rPr>
              <a:t>pregranulosa</a:t>
            </a:r>
            <a:r>
              <a:rPr lang="it-IT" altLang="it-IT" dirty="0">
                <a:sym typeface="Symbol" panose="05050102010706020507" pitchFamily="18" charset="2"/>
              </a:rPr>
              <a:t> poggianti su una membrana basale. Questo è il follicolo primordiale. In questo stadio, lo sviluppo delle cellule somatiche non è </a:t>
            </a:r>
            <a:r>
              <a:rPr lang="it-IT" altLang="it-IT" dirty="0" err="1">
                <a:sym typeface="Symbol" panose="05050102010706020507" pitchFamily="18" charset="2"/>
              </a:rPr>
              <a:t>endocrinamente</a:t>
            </a:r>
            <a:r>
              <a:rPr lang="it-IT" altLang="it-IT" dirty="0">
                <a:sym typeface="Symbol" panose="05050102010706020507" pitchFamily="18" charset="2"/>
              </a:rPr>
              <a:t> attivo, né esprimono recettori FSH finché non inizia la crescita follicolare. </a:t>
            </a:r>
          </a:p>
          <a:p>
            <a:pPr eaLnBrk="1" hangingPunct="1"/>
            <a:r>
              <a:rPr lang="it-IT" altLang="it-IT" dirty="0">
                <a:sym typeface="Symbol" panose="05050102010706020507" pitchFamily="18" charset="2"/>
              </a:rPr>
              <a:t>Nel follicolo in crescita, le cellule della granulosa sono metabolicamente accoppiate tra di loro e con l’oocita mediante processi che attraversano la ZP per formare delle gap </a:t>
            </a:r>
            <a:r>
              <a:rPr lang="it-IT" altLang="it-IT" dirty="0" err="1">
                <a:sym typeface="Symbol" panose="05050102010706020507" pitchFamily="18" charset="2"/>
              </a:rPr>
              <a:t>junctions</a:t>
            </a:r>
            <a:r>
              <a:rPr lang="it-IT" altLang="it-IT" dirty="0">
                <a:sym typeface="Symbol" panose="05050102010706020507" pitchFamily="18" charset="2"/>
              </a:rPr>
              <a:t> sull’</a:t>
            </a:r>
            <a:r>
              <a:rPr lang="it-IT" altLang="it-IT" dirty="0" err="1">
                <a:sym typeface="Symbol" panose="05050102010706020507" pitchFamily="18" charset="2"/>
              </a:rPr>
              <a:t>oolemma</a:t>
            </a:r>
            <a:r>
              <a:rPr lang="it-IT" altLang="it-IT" dirty="0">
                <a:sym typeface="Symbol" panose="05050102010706020507" pitchFamily="18" charset="2"/>
              </a:rPr>
              <a:t>. Le cellule tecali non sono morfologicamente differenziate finché il follicolo non inizia la crescita. Il follicolo rimarrà primordiale fino al reclutamento nella popolazione in crescita, che per gli oociti umani potrà essere 10-50 anni dopo.</a:t>
            </a:r>
          </a:p>
          <a:p>
            <a:pPr eaLnBrk="1" hangingPunct="1"/>
            <a:r>
              <a:rPr lang="it-IT" altLang="it-IT" dirty="0">
                <a:sym typeface="Symbol" panose="05050102010706020507" pitchFamily="18" charset="2"/>
              </a:rPr>
              <a:t>Gli oociti non sono inizialmente fertili, ma devono crescere nella componente follicolare per divenire competenti a riprendere la maturazione nucleare e affrontare la fecondazione e le segmentazioni.</a:t>
            </a:r>
          </a:p>
          <a:p>
            <a:pPr eaLnBrk="1" hangingPunct="1"/>
            <a:r>
              <a:rPr lang="it-IT" altLang="it-IT" dirty="0">
                <a:sym typeface="Symbol" panose="05050102010706020507" pitchFamily="18" charset="2"/>
              </a:rPr>
              <a:t>Il processo di crescita e maturazione dell’oocita di mammifero è molto lento e, a seconda della specie, l’intero spettro da primordiale a follicolo di Graaf, può richiedere molti mesi.</a:t>
            </a:r>
          </a:p>
          <a:p>
            <a:pPr eaLnBrk="1" hangingPunct="1"/>
            <a:r>
              <a:rPr lang="it-IT" altLang="it-IT" dirty="0">
                <a:sym typeface="Symbol" panose="05050102010706020507" pitchFamily="18" charset="2"/>
              </a:rPr>
              <a:t>Nel caso degli oociti umani, a seguito del reclutamento nel pool in crescita ed in un periodo di diversi mesi, la cellula si espande da 35 a 120 m che rappresenta un aumento di 100 volte in volume quando la cellula raggiunge la capacità di rottura della vescicola germinale (GVBD), coincidente con la formazione dell’antro. </a:t>
            </a:r>
          </a:p>
          <a:p>
            <a:pPr eaLnBrk="1" hangingPunct="1"/>
            <a:endParaRPr lang="it-IT" altLang="it-IT" dirty="0">
              <a:sym typeface="Symbol" panose="05050102010706020507" pitchFamily="18" charset="2"/>
            </a:endParaRPr>
          </a:p>
          <a:p>
            <a:pPr eaLnBrk="1" hangingPunct="1"/>
            <a:r>
              <a:rPr lang="it-IT" altLang="it-IT" dirty="0">
                <a:sym typeface="Symbol" panose="05050102010706020507" pitchFamily="18" charset="2"/>
              </a:rPr>
              <a:t>Durante la crescita gli oociti acquistano una complessa organizzazione citoplasmatica dipendente dalla produzione di nuovi prodotti genici ed organelli e sulla modificazione e ridistribuzione degli esistenti. L’ereditarietà citoplasmatica è quasi esclusivamente materna, ad eccezione del centriolo che scompare a metà della crescita dell’oocita ed è ereditato dallo spermatozoo con la fecondazione.</a:t>
            </a:r>
          </a:p>
          <a:p>
            <a:pPr eaLnBrk="1" hangingPunct="1"/>
            <a:r>
              <a:rPr lang="it-IT" altLang="it-IT" dirty="0">
                <a:sym typeface="Symbol" panose="05050102010706020507" pitchFamily="18" charset="2"/>
              </a:rPr>
              <a:t>I ribosomi aumentano di numero (10</a:t>
            </a:r>
            <a:r>
              <a:rPr lang="it-IT" altLang="it-IT" baseline="30000" dirty="0">
                <a:sym typeface="Symbol" panose="05050102010706020507" pitchFamily="18" charset="2"/>
              </a:rPr>
              <a:t>8</a:t>
            </a:r>
            <a:r>
              <a:rPr lang="it-IT" altLang="it-IT" dirty="0">
                <a:sym typeface="Symbol" panose="05050102010706020507" pitchFamily="18" charset="2"/>
              </a:rPr>
              <a:t>).</a:t>
            </a:r>
          </a:p>
          <a:p>
            <a:pPr eaLnBrk="1" hangingPunct="1"/>
            <a:r>
              <a:rPr lang="it-IT" altLang="it-IT" dirty="0">
                <a:sym typeface="Symbol" panose="05050102010706020507" pitchFamily="18" charset="2"/>
              </a:rPr>
              <a:t>Come la crescita degli oociti procede, gli organelli si disperdono verso la periferia. Per es., l’apparato del Golgi si allarga e trasforma da poche vescicole piatte a larghe e dilatate cisterne nel </a:t>
            </a:r>
            <a:r>
              <a:rPr lang="it-IT" altLang="it-IT" dirty="0" err="1">
                <a:sym typeface="Symbol" panose="05050102010706020507" pitchFamily="18" charset="2"/>
              </a:rPr>
              <a:t>cortex</a:t>
            </a:r>
            <a:r>
              <a:rPr lang="it-IT" altLang="it-IT" dirty="0">
                <a:sym typeface="Symbol" panose="05050102010706020507" pitchFamily="18" charset="2"/>
              </a:rPr>
              <a:t> della cellula dove è attivo nell’esportare glicoproteine alla ZP e nella formazione dei granuli corticali che sono richiesti nella fecondazione. L’esteso RE diventa progressivamente più corticale dove è implicato nel rilascio del calcio per esocitosi di granuli corticali. </a:t>
            </a:r>
          </a:p>
          <a:p>
            <a:pPr eaLnBrk="1" hangingPunct="1"/>
            <a:endParaRPr lang="it-IT" altLang="it-IT" dirty="0">
              <a:sym typeface="Symbol" panose="05050102010706020507" pitchFamily="18" charset="2"/>
            </a:endParaRPr>
          </a:p>
          <a:p>
            <a:pPr eaLnBrk="1" hangingPunct="1"/>
            <a:r>
              <a:rPr lang="it-IT" altLang="it-IT" dirty="0">
                <a:sym typeface="Symbol" panose="05050102010706020507" pitchFamily="18" charset="2"/>
              </a:rPr>
              <a:t>Gli oociti di mammifero maturi contengono una variabile quantità di “tuorlo” in forma di granuli di glicogeno, piccole gocce lipidiche e proteine sebbene apparentemente senza le specifiche proteine del tuorlo caratteristiche delle specie ovipare.</a:t>
            </a:r>
          </a:p>
          <a:p>
            <a:pPr eaLnBrk="1" hangingPunct="1"/>
            <a:endParaRPr lang="it-IT" altLang="it-IT" dirty="0">
              <a:sym typeface="Symbol" panose="05050102010706020507" pitchFamily="18" charset="2"/>
            </a:endParaRPr>
          </a:p>
          <a:p>
            <a:pPr eaLnBrk="1" hangingPunct="1"/>
            <a:r>
              <a:rPr lang="it-IT" altLang="it-IT" b="1" dirty="0">
                <a:sym typeface="Symbol" panose="05050102010706020507" pitchFamily="18" charset="2"/>
              </a:rPr>
              <a:t>ZONA PELLUCIDA</a:t>
            </a:r>
          </a:p>
          <a:p>
            <a:pPr eaLnBrk="1" hangingPunct="1"/>
            <a:r>
              <a:rPr lang="it-IT" altLang="it-IT" dirty="0">
                <a:sym typeface="Symbol" panose="05050102010706020507" pitchFamily="18" charset="2"/>
              </a:rPr>
              <a:t>Membrana proteica acellulare. Impermeabile a molecole superiori a 170 </a:t>
            </a:r>
            <a:r>
              <a:rPr lang="it-IT" altLang="it-IT" dirty="0" err="1">
                <a:sym typeface="Symbol" panose="05050102010706020507" pitchFamily="18" charset="2"/>
              </a:rPr>
              <a:t>kDa</a:t>
            </a:r>
            <a:r>
              <a:rPr lang="it-IT" altLang="it-IT" dirty="0">
                <a:sym typeface="Symbol" panose="05050102010706020507" pitchFamily="18" charset="2"/>
              </a:rPr>
              <a:t>.</a:t>
            </a:r>
          </a:p>
          <a:p>
            <a:pPr eaLnBrk="1" hangingPunct="1"/>
            <a:r>
              <a:rPr lang="it-IT" altLang="it-IT" dirty="0">
                <a:sym typeface="Symbol" panose="05050102010706020507" pitchFamily="18" charset="2"/>
              </a:rPr>
              <a:t>Dopo l’inizio della crescita follicolare, la ZP è secreta esclusivamente dall’oocita nello spazio perivitellino del follicolo primario.</a:t>
            </a:r>
          </a:p>
          <a:p>
            <a:pPr eaLnBrk="1" hangingPunct="1"/>
            <a:r>
              <a:rPr lang="it-IT" altLang="it-IT" dirty="0">
                <a:sym typeface="Symbol" panose="05050102010706020507" pitchFamily="18" charset="2"/>
              </a:rPr>
              <a:t>ZP1, ZP2, ZP3.</a:t>
            </a:r>
          </a:p>
          <a:p>
            <a:pPr eaLnBrk="1" hangingPunct="1"/>
            <a:r>
              <a:rPr lang="it-IT" altLang="it-IT" dirty="0">
                <a:sym typeface="Symbol" panose="05050102010706020507" pitchFamily="18" charset="2"/>
              </a:rPr>
              <a:t>Elevata omologia tra le glicoproteine delle varie specie.</a:t>
            </a:r>
          </a:p>
          <a:p>
            <a:pPr eaLnBrk="1" hangingPunct="1"/>
            <a:r>
              <a:rPr lang="it-IT" altLang="it-IT" dirty="0">
                <a:sym typeface="Symbol" panose="05050102010706020507" pitchFamily="18" charset="2"/>
              </a:rPr>
              <a:t>Filamenti formati da dimeri ZP2-ZP3 cross-linkati non covalentemente da dimeri ZP1.</a:t>
            </a:r>
          </a:p>
          <a:p>
            <a:pPr eaLnBrk="1" hangingPunct="1"/>
            <a:r>
              <a:rPr lang="it-IT" altLang="it-IT" dirty="0">
                <a:sym typeface="Symbol" panose="05050102010706020507" pitchFamily="18" charset="2"/>
              </a:rPr>
              <a:t>ZP3 funziona da recettore primario dello spermatozoo, legando la testa dello spermatozoo ed inducendo la reazione </a:t>
            </a:r>
            <a:r>
              <a:rPr lang="it-IT" altLang="it-IT" dirty="0" err="1">
                <a:sym typeface="Symbol" panose="05050102010706020507" pitchFamily="18" charset="2"/>
              </a:rPr>
              <a:t>acrosomiale</a:t>
            </a:r>
            <a:r>
              <a:rPr lang="it-IT" altLang="it-IT" dirty="0">
                <a:sym typeface="Symbol" panose="05050102010706020507" pitchFamily="18" charset="2"/>
              </a:rPr>
              <a:t>. </a:t>
            </a:r>
          </a:p>
          <a:p>
            <a:pPr eaLnBrk="1" hangingPunct="1"/>
            <a:r>
              <a:rPr lang="it-IT" altLang="it-IT" dirty="0">
                <a:sym typeface="Symbol" panose="05050102010706020507" pitchFamily="18" charset="2"/>
              </a:rPr>
              <a:t>In seguito alla reazione </a:t>
            </a:r>
            <a:r>
              <a:rPr lang="it-IT" altLang="it-IT" dirty="0" err="1">
                <a:sym typeface="Symbol" panose="05050102010706020507" pitchFamily="18" charset="2"/>
              </a:rPr>
              <a:t>acrosomiale</a:t>
            </a:r>
            <a:r>
              <a:rPr lang="it-IT" altLang="it-IT" dirty="0">
                <a:sym typeface="Symbol" panose="05050102010706020507" pitchFamily="18" charset="2"/>
              </a:rPr>
              <a:t> ZP2 agisce come recettore spermatico secondario per facilitare la penetrazione della zona da parte dello spermatozoo. Gli enzimi presenti nei granuli corticali </a:t>
            </a:r>
            <a:r>
              <a:rPr lang="it-IT" altLang="it-IT" dirty="0" err="1">
                <a:sym typeface="Symbol" panose="05050102010706020507" pitchFamily="18" charset="2"/>
              </a:rPr>
              <a:t>esocitati</a:t>
            </a:r>
            <a:r>
              <a:rPr lang="it-IT" altLang="it-IT" dirty="0">
                <a:sym typeface="Symbol" panose="05050102010706020507" pitchFamily="18" charset="2"/>
              </a:rPr>
              <a:t> prevengono la polispermia modificando le proteine della zona. Il blocco della zona è più importante in alcune specie, ad es. l’uomo, rispetto ad altre.</a:t>
            </a:r>
          </a:p>
          <a:p>
            <a:pPr eaLnBrk="1" hangingPunct="1"/>
            <a:r>
              <a:rPr lang="it-IT" altLang="it-IT" dirty="0">
                <a:sym typeface="Symbol" panose="05050102010706020507" pitchFamily="18" charset="2"/>
              </a:rPr>
              <a:t>I geni codificanti ZP1, 2 e 3, sono presenti rispettivamente sui cromosomi 19, 7, 5.</a:t>
            </a:r>
          </a:p>
          <a:p>
            <a:pPr eaLnBrk="1" hangingPunct="1"/>
            <a:endParaRPr lang="it-IT" altLang="it-IT" b="1" dirty="0">
              <a:sym typeface="Symbol" panose="05050102010706020507" pitchFamily="18" charset="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BFE33BB-2AA3-4A8A-861B-E130FDF878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EBA0CC-7B10-4CC4-924B-987236636B79}" type="slidenum">
              <a:rPr lang="it-IT" altLang="it-IT" smtClean="0"/>
              <a:pPr>
                <a:spcBef>
                  <a:spcPct val="0"/>
                </a:spcBef>
              </a:pPr>
              <a:t>13</a:t>
            </a:fld>
            <a:endParaRPr lang="it-IT" altLang="it-IT"/>
          </a:p>
        </p:txBody>
      </p:sp>
      <p:sp>
        <p:nvSpPr>
          <p:cNvPr id="29699" name="Rectangle 2">
            <a:extLst>
              <a:ext uri="{FF2B5EF4-FFF2-40B4-BE49-F238E27FC236}">
                <a16:creationId xmlns:a16="http://schemas.microsoft.com/office/drawing/2014/main" id="{94FE4970-8D15-4BC8-8BAC-0ACC8CCC65B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96B20E92-A177-4B11-9845-01B9BE4C5C5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it-IT" altLang="it-IT" sz="1200" dirty="0" err="1"/>
              <a:t>Overview</a:t>
            </a:r>
            <a:r>
              <a:rPr lang="it-IT" altLang="it-IT" sz="1200" dirty="0"/>
              <a:t> of </a:t>
            </a:r>
            <a:r>
              <a:rPr lang="it-IT" altLang="it-IT" sz="1200" dirty="0" err="1"/>
              <a:t>follicle</a:t>
            </a:r>
            <a:r>
              <a:rPr lang="it-IT" altLang="it-IT" sz="1200" dirty="0"/>
              <a:t> and </a:t>
            </a:r>
            <a:r>
              <a:rPr lang="it-IT" altLang="it-IT" sz="1200" dirty="0" err="1"/>
              <a:t>oocyte</a:t>
            </a:r>
            <a:r>
              <a:rPr lang="it-IT" altLang="it-IT" sz="1200" dirty="0"/>
              <a:t> </a:t>
            </a:r>
            <a:r>
              <a:rPr lang="it-IT" altLang="it-IT" sz="1200" dirty="0" err="1"/>
              <a:t>development</a:t>
            </a:r>
            <a:r>
              <a:rPr lang="it-IT" altLang="it-IT" sz="1200" dirty="0"/>
              <a:t> in vivo </a:t>
            </a:r>
          </a:p>
          <a:p>
            <a:pPr eaLnBrk="1" hangingPunct="1">
              <a:lnSpc>
                <a:spcPct val="80000"/>
              </a:lnSpc>
            </a:pPr>
            <a:r>
              <a:rPr lang="it-IT" altLang="it-IT" sz="1200" dirty="0"/>
              <a:t>In </a:t>
            </a:r>
            <a:r>
              <a:rPr lang="it-IT" altLang="it-IT" sz="1200" dirty="0" err="1"/>
              <a:t>all</a:t>
            </a:r>
            <a:r>
              <a:rPr lang="it-IT" altLang="it-IT" sz="1200" dirty="0"/>
              <a:t> </a:t>
            </a:r>
            <a:r>
              <a:rPr lang="it-IT" altLang="it-IT" sz="1200" dirty="0" err="1"/>
              <a:t>mammalian</a:t>
            </a:r>
            <a:r>
              <a:rPr lang="it-IT" altLang="it-IT" sz="1200" dirty="0"/>
              <a:t> </a:t>
            </a:r>
            <a:r>
              <a:rPr lang="it-IT" altLang="it-IT" sz="1200" dirty="0" err="1"/>
              <a:t>species</a:t>
            </a:r>
            <a:r>
              <a:rPr lang="it-IT" altLang="it-IT" sz="1200" dirty="0"/>
              <a:t>, </a:t>
            </a:r>
            <a:r>
              <a:rPr lang="it-IT" altLang="it-IT" sz="1200" dirty="0" err="1"/>
              <a:t>follicle</a:t>
            </a:r>
            <a:r>
              <a:rPr lang="it-IT" altLang="it-IT" sz="1200" dirty="0"/>
              <a:t> and </a:t>
            </a:r>
            <a:r>
              <a:rPr lang="it-IT" altLang="it-IT" sz="1200" dirty="0" err="1"/>
              <a:t>oocyte</a:t>
            </a:r>
            <a:r>
              <a:rPr lang="it-IT" altLang="it-IT" sz="1200" dirty="0"/>
              <a:t> </a:t>
            </a:r>
            <a:r>
              <a:rPr lang="it-IT" altLang="it-IT" sz="1200" dirty="0" err="1"/>
              <a:t>development</a:t>
            </a:r>
            <a:r>
              <a:rPr lang="it-IT" altLang="it-IT" sz="1200" dirty="0"/>
              <a:t> follow a </a:t>
            </a:r>
            <a:r>
              <a:rPr lang="it-IT" altLang="it-IT" sz="1200" dirty="0" err="1"/>
              <a:t>characteristic</a:t>
            </a:r>
            <a:r>
              <a:rPr lang="it-IT" altLang="it-IT" sz="1200" dirty="0"/>
              <a:t> </a:t>
            </a:r>
            <a:r>
              <a:rPr lang="it-IT" altLang="it-IT" sz="1200" dirty="0" err="1"/>
              <a:t>sequence</a:t>
            </a:r>
            <a:r>
              <a:rPr lang="it-IT" altLang="it-IT" sz="1200" dirty="0"/>
              <a:t> of events </a:t>
            </a:r>
            <a:r>
              <a:rPr lang="it-IT" altLang="it-IT" sz="1200" dirty="0" err="1"/>
              <a:t>that</a:t>
            </a:r>
            <a:r>
              <a:rPr lang="it-IT" altLang="it-IT" sz="1200" dirty="0"/>
              <a:t> </a:t>
            </a:r>
            <a:r>
              <a:rPr lang="it-IT" altLang="it-IT" sz="1200" dirty="0" err="1"/>
              <a:t>commences</a:t>
            </a:r>
            <a:r>
              <a:rPr lang="it-IT" altLang="it-IT" sz="1200" dirty="0"/>
              <a:t> with the establishment of the </a:t>
            </a:r>
            <a:r>
              <a:rPr lang="it-IT" altLang="it-IT" sz="1200" dirty="0" err="1"/>
              <a:t>ovary</a:t>
            </a:r>
            <a:r>
              <a:rPr lang="it-IT" altLang="it-IT" sz="1200" dirty="0"/>
              <a:t> </a:t>
            </a:r>
            <a:r>
              <a:rPr lang="it-IT" altLang="it-IT" sz="1200" dirty="0" err="1"/>
              <a:t>shortly</a:t>
            </a:r>
            <a:r>
              <a:rPr lang="it-IT" altLang="it-IT" sz="1200" dirty="0"/>
              <a:t> after </a:t>
            </a:r>
            <a:r>
              <a:rPr lang="it-IT" altLang="it-IT" sz="1200" dirty="0" err="1"/>
              <a:t>conception</a:t>
            </a:r>
            <a:r>
              <a:rPr lang="it-IT" altLang="it-IT" sz="1200" dirty="0"/>
              <a:t> and </a:t>
            </a:r>
            <a:r>
              <a:rPr lang="it-IT" altLang="it-IT" sz="1200" dirty="0" err="1"/>
              <a:t>terminates</a:t>
            </a:r>
            <a:r>
              <a:rPr lang="it-IT" altLang="it-IT" sz="1200" dirty="0"/>
              <a:t> with the </a:t>
            </a:r>
            <a:r>
              <a:rPr lang="it-IT" altLang="it-IT" sz="1200" dirty="0" err="1"/>
              <a:t>ovulation</a:t>
            </a:r>
            <a:r>
              <a:rPr lang="it-IT" altLang="it-IT" sz="1200" dirty="0"/>
              <a:t> of a fertile, </a:t>
            </a:r>
            <a:r>
              <a:rPr lang="it-IT" altLang="it-IT" sz="1200" dirty="0" err="1"/>
              <a:t>metaphase</a:t>
            </a:r>
            <a:r>
              <a:rPr lang="it-IT" altLang="it-IT" sz="1200" dirty="0"/>
              <a:t> II </a:t>
            </a:r>
            <a:r>
              <a:rPr lang="it-IT" altLang="it-IT" sz="1200" dirty="0" err="1"/>
              <a:t>oocyte</a:t>
            </a:r>
            <a:r>
              <a:rPr lang="it-IT" altLang="it-IT" sz="1200" dirty="0"/>
              <a:t>. </a:t>
            </a:r>
            <a:r>
              <a:rPr lang="it-IT" altLang="it-IT" sz="1200" dirty="0" err="1"/>
              <a:t>Throughout</a:t>
            </a:r>
            <a:r>
              <a:rPr lang="it-IT" altLang="it-IT" sz="1200" dirty="0"/>
              <a:t> the </a:t>
            </a:r>
            <a:r>
              <a:rPr lang="it-IT" altLang="it-IT" sz="1200" dirty="0" err="1"/>
              <a:t>lengthy</a:t>
            </a:r>
            <a:r>
              <a:rPr lang="it-IT" altLang="it-IT" sz="1200" dirty="0"/>
              <a:t> </a:t>
            </a:r>
            <a:r>
              <a:rPr lang="it-IT" altLang="it-IT" sz="1200" dirty="0" err="1"/>
              <a:t>preantral</a:t>
            </a:r>
            <a:r>
              <a:rPr lang="it-IT" altLang="it-IT" sz="1200" dirty="0"/>
              <a:t> </a:t>
            </a:r>
            <a:r>
              <a:rPr lang="it-IT" altLang="it-IT" sz="1200" dirty="0" err="1"/>
              <a:t>phase</a:t>
            </a:r>
            <a:r>
              <a:rPr lang="it-IT" altLang="it-IT" sz="1200" dirty="0"/>
              <a:t> of </a:t>
            </a:r>
            <a:r>
              <a:rPr lang="it-IT" altLang="it-IT" sz="1200" dirty="0" err="1"/>
              <a:t>mammalian</a:t>
            </a:r>
            <a:r>
              <a:rPr lang="it-IT" altLang="it-IT" sz="1200" dirty="0"/>
              <a:t> </a:t>
            </a:r>
            <a:r>
              <a:rPr lang="it-IT" altLang="it-IT" sz="1200" dirty="0" err="1"/>
              <a:t>folliculogenesis</a:t>
            </a:r>
            <a:r>
              <a:rPr lang="it-IT" altLang="it-IT" sz="1200" dirty="0"/>
              <a:t>, the </a:t>
            </a:r>
            <a:r>
              <a:rPr lang="it-IT" altLang="it-IT" sz="1200" dirty="0" err="1"/>
              <a:t>development</a:t>
            </a:r>
            <a:r>
              <a:rPr lang="it-IT" altLang="it-IT" sz="1200" dirty="0"/>
              <a:t> of the </a:t>
            </a:r>
            <a:r>
              <a:rPr lang="it-IT" altLang="it-IT" sz="1200" dirty="0" err="1"/>
              <a:t>oocyte</a:t>
            </a:r>
            <a:r>
              <a:rPr lang="it-IT" altLang="it-IT" sz="1200" dirty="0"/>
              <a:t> </a:t>
            </a:r>
            <a:r>
              <a:rPr lang="it-IT" altLang="it-IT" sz="1200" dirty="0" err="1"/>
              <a:t>is</a:t>
            </a:r>
            <a:r>
              <a:rPr lang="it-IT" altLang="it-IT" sz="1200" dirty="0"/>
              <a:t> </a:t>
            </a:r>
            <a:r>
              <a:rPr lang="it-IT" altLang="it-IT" sz="1200" dirty="0" err="1"/>
              <a:t>dependent</a:t>
            </a:r>
            <a:r>
              <a:rPr lang="it-IT" altLang="it-IT" sz="1200" dirty="0"/>
              <a:t> on, and </a:t>
            </a:r>
            <a:r>
              <a:rPr lang="it-IT" altLang="it-IT" sz="1200" dirty="0" err="1"/>
              <a:t>is</a:t>
            </a:r>
            <a:r>
              <a:rPr lang="it-IT" altLang="it-IT" sz="1200" dirty="0"/>
              <a:t> </a:t>
            </a:r>
            <a:r>
              <a:rPr lang="it-IT" altLang="it-IT" sz="1200" dirty="0" err="1"/>
              <a:t>concurrent</a:t>
            </a:r>
            <a:r>
              <a:rPr lang="it-IT" altLang="it-IT" sz="1200" dirty="0"/>
              <a:t> with </a:t>
            </a:r>
            <a:r>
              <a:rPr lang="it-IT" altLang="it-IT" sz="1200" dirty="0" err="1"/>
              <a:t>that</a:t>
            </a:r>
            <a:r>
              <a:rPr lang="it-IT" altLang="it-IT" sz="1200" dirty="0"/>
              <a:t> of the </a:t>
            </a:r>
            <a:r>
              <a:rPr lang="it-IT" altLang="it-IT" sz="1200" dirty="0" err="1"/>
              <a:t>follicular</a:t>
            </a:r>
            <a:r>
              <a:rPr lang="it-IT" altLang="it-IT" sz="1200" dirty="0"/>
              <a:t> granulosa </a:t>
            </a:r>
            <a:r>
              <a:rPr lang="it-IT" altLang="it-IT" sz="1200" dirty="0" err="1"/>
              <a:t>cell</a:t>
            </a:r>
            <a:r>
              <a:rPr lang="it-IT" altLang="it-IT" sz="1200" dirty="0"/>
              <a:t> (GC) </a:t>
            </a:r>
            <a:r>
              <a:rPr lang="it-IT" altLang="it-IT" sz="1200" dirty="0" err="1"/>
              <a:t>layers</a:t>
            </a:r>
            <a:r>
              <a:rPr lang="it-IT" altLang="it-IT" sz="1200" dirty="0"/>
              <a:t>. </a:t>
            </a:r>
            <a:r>
              <a:rPr lang="it-IT" altLang="it-IT" sz="1200" dirty="0" err="1"/>
              <a:t>Effective</a:t>
            </a:r>
            <a:r>
              <a:rPr lang="it-IT" altLang="it-IT" sz="1200" dirty="0"/>
              <a:t> </a:t>
            </a:r>
            <a:r>
              <a:rPr lang="it-IT" altLang="it-IT" sz="1200" dirty="0" err="1"/>
              <a:t>communication</a:t>
            </a:r>
            <a:r>
              <a:rPr lang="it-IT" altLang="it-IT" sz="1200" dirty="0"/>
              <a:t> </a:t>
            </a:r>
            <a:r>
              <a:rPr lang="it-IT" altLang="it-IT" sz="1200" dirty="0" err="1"/>
              <a:t>between</a:t>
            </a:r>
            <a:r>
              <a:rPr lang="it-IT" altLang="it-IT" sz="1200" dirty="0"/>
              <a:t> the </a:t>
            </a:r>
            <a:r>
              <a:rPr lang="it-IT" altLang="it-IT" sz="1200" dirty="0" err="1"/>
              <a:t>different</a:t>
            </a:r>
            <a:r>
              <a:rPr lang="it-IT" altLang="it-IT" sz="1200" dirty="0"/>
              <a:t> </a:t>
            </a:r>
            <a:r>
              <a:rPr lang="it-IT" altLang="it-IT" sz="1200" dirty="0" err="1"/>
              <a:t>follicular</a:t>
            </a:r>
            <a:r>
              <a:rPr lang="it-IT" altLang="it-IT" sz="1200" dirty="0"/>
              <a:t> </a:t>
            </a:r>
            <a:r>
              <a:rPr lang="it-IT" altLang="it-IT" sz="1200" dirty="0" err="1"/>
              <a:t>cell</a:t>
            </a:r>
            <a:r>
              <a:rPr lang="it-IT" altLang="it-IT" sz="1200" dirty="0"/>
              <a:t> </a:t>
            </a:r>
            <a:r>
              <a:rPr lang="it-IT" altLang="it-IT" sz="1200" dirty="0" err="1"/>
              <a:t>types</a:t>
            </a:r>
            <a:r>
              <a:rPr lang="it-IT" altLang="it-IT" sz="1200" dirty="0"/>
              <a:t> </a:t>
            </a:r>
            <a:r>
              <a:rPr lang="it-IT" altLang="it-IT" sz="1200" dirty="0" err="1"/>
              <a:t>is</a:t>
            </a:r>
            <a:r>
              <a:rPr lang="it-IT" altLang="it-IT" sz="1200" dirty="0"/>
              <a:t> </a:t>
            </a:r>
            <a:r>
              <a:rPr lang="it-IT" altLang="it-IT" sz="1200" dirty="0" err="1"/>
              <a:t>achieved</a:t>
            </a:r>
            <a:r>
              <a:rPr lang="it-IT" altLang="it-IT" sz="1200" dirty="0"/>
              <a:t> via </a:t>
            </a:r>
            <a:r>
              <a:rPr lang="it-IT" altLang="it-IT" sz="1200" dirty="0" err="1"/>
              <a:t>homologous</a:t>
            </a:r>
            <a:r>
              <a:rPr lang="it-IT" altLang="it-IT" sz="1200" dirty="0"/>
              <a:t> and </a:t>
            </a:r>
            <a:r>
              <a:rPr lang="it-IT" altLang="it-IT" sz="1200" dirty="0" err="1"/>
              <a:t>heterologous</a:t>
            </a:r>
            <a:r>
              <a:rPr lang="it-IT" altLang="it-IT" sz="1200" dirty="0"/>
              <a:t> gap </a:t>
            </a:r>
            <a:r>
              <a:rPr lang="it-IT" altLang="it-IT" sz="1200" dirty="0" err="1"/>
              <a:t>junctional</a:t>
            </a:r>
            <a:r>
              <a:rPr lang="it-IT" altLang="it-IT" sz="1200" dirty="0"/>
              <a:t> </a:t>
            </a:r>
            <a:r>
              <a:rPr lang="it-IT" altLang="it-IT" sz="1200" dirty="0" err="1"/>
              <a:t>contacts</a:t>
            </a:r>
            <a:r>
              <a:rPr lang="it-IT" altLang="it-IT" sz="1200" dirty="0"/>
              <a:t>. </a:t>
            </a:r>
            <a:r>
              <a:rPr lang="it-IT" altLang="it-IT" sz="1200" dirty="0" err="1"/>
              <a:t>Indeed</a:t>
            </a:r>
            <a:r>
              <a:rPr lang="it-IT" altLang="it-IT" sz="1200" dirty="0"/>
              <a:t>, the cross talk </a:t>
            </a:r>
            <a:r>
              <a:rPr lang="it-IT" altLang="it-IT" sz="1200" dirty="0" err="1"/>
              <a:t>between</a:t>
            </a:r>
            <a:r>
              <a:rPr lang="it-IT" altLang="it-IT" sz="1200" dirty="0"/>
              <a:t> the </a:t>
            </a:r>
            <a:r>
              <a:rPr lang="it-IT" altLang="it-IT" sz="1200" dirty="0" err="1"/>
              <a:t>somatic</a:t>
            </a:r>
            <a:r>
              <a:rPr lang="it-IT" altLang="it-IT" sz="1200" dirty="0"/>
              <a:t> </a:t>
            </a:r>
            <a:r>
              <a:rPr lang="it-IT" altLang="it-IT" sz="1200" dirty="0" err="1"/>
              <a:t>GCs</a:t>
            </a:r>
            <a:r>
              <a:rPr lang="it-IT" altLang="it-IT" sz="1200" dirty="0"/>
              <a:t> and the </a:t>
            </a:r>
            <a:r>
              <a:rPr lang="it-IT" altLang="it-IT" sz="1200" dirty="0" err="1"/>
              <a:t>oocyte</a:t>
            </a:r>
            <a:r>
              <a:rPr lang="it-IT" altLang="it-IT" sz="1200" dirty="0"/>
              <a:t> </a:t>
            </a:r>
            <a:r>
              <a:rPr lang="it-IT" altLang="it-IT" sz="1200" dirty="0" err="1"/>
              <a:t>is</a:t>
            </a:r>
            <a:r>
              <a:rPr lang="it-IT" altLang="it-IT" sz="1200" dirty="0"/>
              <a:t> </a:t>
            </a:r>
            <a:r>
              <a:rPr lang="it-IT" altLang="it-IT" sz="1200" dirty="0" err="1"/>
              <a:t>vital</a:t>
            </a:r>
            <a:r>
              <a:rPr lang="it-IT" altLang="it-IT" sz="1200" dirty="0"/>
              <a:t> to </a:t>
            </a:r>
            <a:r>
              <a:rPr lang="it-IT" altLang="it-IT" sz="1200" dirty="0" err="1"/>
              <a:t>sustain</a:t>
            </a:r>
            <a:r>
              <a:rPr lang="it-IT" altLang="it-IT" sz="1200" dirty="0"/>
              <a:t> </a:t>
            </a:r>
            <a:r>
              <a:rPr lang="it-IT" altLang="it-IT" sz="1200" dirty="0" err="1"/>
              <a:t>oocyte</a:t>
            </a:r>
            <a:r>
              <a:rPr lang="it-IT" altLang="it-IT" sz="1200" dirty="0"/>
              <a:t> </a:t>
            </a:r>
            <a:r>
              <a:rPr lang="it-IT" altLang="it-IT" sz="1200" dirty="0" err="1"/>
              <a:t>growth</a:t>
            </a:r>
            <a:r>
              <a:rPr lang="it-IT" altLang="it-IT" sz="1200" dirty="0"/>
              <a:t> </a:t>
            </a:r>
            <a:r>
              <a:rPr lang="it-IT" altLang="it-IT" sz="1200" dirty="0" err="1"/>
              <a:t>because</a:t>
            </a:r>
            <a:r>
              <a:rPr lang="it-IT" altLang="it-IT" sz="1200" dirty="0"/>
              <a:t> the major source of </a:t>
            </a:r>
            <a:r>
              <a:rPr lang="it-IT" altLang="it-IT" sz="1200" dirty="0" err="1"/>
              <a:t>nutrients</a:t>
            </a:r>
            <a:r>
              <a:rPr lang="it-IT" altLang="it-IT" sz="1200" dirty="0"/>
              <a:t> for the gamete </a:t>
            </a:r>
            <a:r>
              <a:rPr lang="it-IT" altLang="it-IT" sz="1200" dirty="0" err="1"/>
              <a:t>is</a:t>
            </a:r>
            <a:r>
              <a:rPr lang="it-IT" altLang="it-IT" sz="1200" dirty="0"/>
              <a:t> the </a:t>
            </a:r>
            <a:r>
              <a:rPr lang="it-IT" altLang="it-IT" sz="1200" dirty="0" err="1"/>
              <a:t>somatic</a:t>
            </a:r>
            <a:r>
              <a:rPr lang="it-IT" altLang="it-IT" sz="1200" dirty="0"/>
              <a:t> </a:t>
            </a:r>
            <a:r>
              <a:rPr lang="it-IT" altLang="it-IT" sz="1200" dirty="0" err="1"/>
              <a:t>compartment</a:t>
            </a:r>
            <a:r>
              <a:rPr lang="it-IT" altLang="it-IT" sz="1200" dirty="0"/>
              <a:t>. </a:t>
            </a:r>
            <a:r>
              <a:rPr lang="it-IT" altLang="it-IT" sz="1200" dirty="0" err="1"/>
              <a:t>During</a:t>
            </a:r>
            <a:r>
              <a:rPr lang="it-IT" altLang="it-IT" sz="1200" dirty="0"/>
              <a:t> </a:t>
            </a:r>
            <a:r>
              <a:rPr lang="it-IT" altLang="it-IT" sz="1200" dirty="0" err="1"/>
              <a:t>follicle</a:t>
            </a:r>
            <a:r>
              <a:rPr lang="it-IT" altLang="it-IT" sz="1200" dirty="0"/>
              <a:t> </a:t>
            </a:r>
            <a:r>
              <a:rPr lang="it-IT" altLang="it-IT" sz="1200" dirty="0" err="1"/>
              <a:t>growth</a:t>
            </a:r>
            <a:r>
              <a:rPr lang="it-IT" altLang="it-IT" sz="1200" dirty="0"/>
              <a:t>, </a:t>
            </a:r>
            <a:r>
              <a:rPr lang="it-IT" altLang="it-IT" sz="1200" dirty="0" err="1"/>
              <a:t>oocyte</a:t>
            </a:r>
            <a:r>
              <a:rPr lang="it-IT" altLang="it-IT" sz="1200" dirty="0"/>
              <a:t> volume and </a:t>
            </a:r>
            <a:r>
              <a:rPr lang="it-IT" altLang="it-IT" sz="1200" dirty="0" err="1"/>
              <a:t>diameter</a:t>
            </a:r>
            <a:r>
              <a:rPr lang="it-IT" altLang="it-IT" sz="1200" dirty="0"/>
              <a:t> </a:t>
            </a:r>
            <a:r>
              <a:rPr lang="it-IT" altLang="it-IT" sz="1200" dirty="0" err="1"/>
              <a:t>increases</a:t>
            </a:r>
            <a:r>
              <a:rPr lang="it-IT" altLang="it-IT" sz="1200" dirty="0"/>
              <a:t> </a:t>
            </a:r>
            <a:r>
              <a:rPr lang="it-IT" altLang="it-IT" sz="1200" dirty="0" err="1"/>
              <a:t>as</a:t>
            </a:r>
            <a:r>
              <a:rPr lang="it-IT" altLang="it-IT" sz="1200" dirty="0"/>
              <a:t> a </a:t>
            </a:r>
            <a:r>
              <a:rPr lang="it-IT" altLang="it-IT" sz="1200" dirty="0" err="1"/>
              <a:t>result</a:t>
            </a:r>
            <a:r>
              <a:rPr lang="it-IT" altLang="it-IT" sz="1200" dirty="0"/>
              <a:t> of the </a:t>
            </a:r>
            <a:r>
              <a:rPr lang="it-IT" altLang="it-IT" sz="1200" dirty="0" err="1"/>
              <a:t>accumulation</a:t>
            </a:r>
            <a:r>
              <a:rPr lang="it-IT" altLang="it-IT" sz="1200" dirty="0"/>
              <a:t> of water, </a:t>
            </a:r>
            <a:r>
              <a:rPr lang="it-IT" altLang="it-IT" sz="1200" dirty="0" err="1"/>
              <a:t>ions</a:t>
            </a:r>
            <a:r>
              <a:rPr lang="it-IT" altLang="it-IT" sz="1200" dirty="0"/>
              <a:t>, </a:t>
            </a:r>
            <a:r>
              <a:rPr lang="it-IT" altLang="it-IT" sz="1200" dirty="0" err="1"/>
              <a:t>carbohydrates</a:t>
            </a:r>
            <a:r>
              <a:rPr lang="it-IT" altLang="it-IT" sz="1200" dirty="0"/>
              <a:t> and </a:t>
            </a:r>
            <a:r>
              <a:rPr lang="it-IT" altLang="it-IT" sz="1200" dirty="0" err="1"/>
              <a:t>lipids</a:t>
            </a:r>
            <a:r>
              <a:rPr lang="it-IT" altLang="it-IT" sz="1200" dirty="0"/>
              <a:t> </a:t>
            </a:r>
            <a:r>
              <a:rPr lang="it-IT" altLang="it-IT" sz="1200" dirty="0" err="1"/>
              <a:t>such</a:t>
            </a:r>
            <a:r>
              <a:rPr lang="it-IT" altLang="it-IT" sz="1200" dirty="0"/>
              <a:t> </a:t>
            </a:r>
            <a:r>
              <a:rPr lang="it-IT" altLang="it-IT" sz="1200" dirty="0" err="1"/>
              <a:t>that</a:t>
            </a:r>
            <a:r>
              <a:rPr lang="it-IT" altLang="it-IT" sz="1200" dirty="0"/>
              <a:t>, in mice for </a:t>
            </a:r>
            <a:r>
              <a:rPr lang="it-IT" altLang="it-IT" sz="1200" dirty="0" err="1"/>
              <a:t>example</a:t>
            </a:r>
            <a:r>
              <a:rPr lang="it-IT" altLang="it-IT" sz="1200" dirty="0"/>
              <a:t>, </a:t>
            </a:r>
            <a:r>
              <a:rPr lang="it-IT" altLang="it-IT" sz="1200" dirty="0" err="1"/>
              <a:t>there</a:t>
            </a:r>
            <a:r>
              <a:rPr lang="it-IT" altLang="it-IT" sz="1200" dirty="0"/>
              <a:t> </a:t>
            </a:r>
            <a:r>
              <a:rPr lang="it-IT" altLang="it-IT" sz="1200" dirty="0" err="1"/>
              <a:t>is</a:t>
            </a:r>
            <a:r>
              <a:rPr lang="it-IT" altLang="it-IT" sz="1200" dirty="0"/>
              <a:t> a 150 </a:t>
            </a:r>
            <a:r>
              <a:rPr lang="it-IT" altLang="it-IT" sz="1200" dirty="0" err="1"/>
              <a:t>fold</a:t>
            </a:r>
            <a:r>
              <a:rPr lang="it-IT" altLang="it-IT" sz="1200" dirty="0"/>
              <a:t> </a:t>
            </a:r>
            <a:r>
              <a:rPr lang="it-IT" altLang="it-IT" sz="1200" dirty="0" err="1"/>
              <a:t>increase</a:t>
            </a:r>
            <a:r>
              <a:rPr lang="it-IT" altLang="it-IT" sz="1200" dirty="0"/>
              <a:t> in </a:t>
            </a:r>
            <a:r>
              <a:rPr lang="it-IT" altLang="it-IT" sz="1200" dirty="0" err="1"/>
              <a:t>oocyte</a:t>
            </a:r>
            <a:r>
              <a:rPr lang="it-IT" altLang="it-IT" sz="1200" dirty="0"/>
              <a:t> volume </a:t>
            </a:r>
            <a:r>
              <a:rPr lang="it-IT" altLang="it-IT" sz="1200" dirty="0" err="1"/>
              <a:t>between</a:t>
            </a:r>
            <a:r>
              <a:rPr lang="it-IT" altLang="it-IT" sz="1200" dirty="0"/>
              <a:t> </a:t>
            </a:r>
            <a:r>
              <a:rPr lang="it-IT" altLang="it-IT" sz="1200" dirty="0" err="1"/>
              <a:t>primordial</a:t>
            </a:r>
            <a:r>
              <a:rPr lang="it-IT" altLang="it-IT" sz="1200" dirty="0"/>
              <a:t> and </a:t>
            </a:r>
            <a:r>
              <a:rPr lang="it-IT" altLang="it-IT" sz="1200" dirty="0" err="1"/>
              <a:t>preovulatory</a:t>
            </a:r>
            <a:r>
              <a:rPr lang="it-IT" altLang="it-IT" sz="1200" dirty="0"/>
              <a:t> </a:t>
            </a:r>
            <a:r>
              <a:rPr lang="it-IT" altLang="it-IT" sz="1200" dirty="0" err="1"/>
              <a:t>oocytes</a:t>
            </a:r>
            <a:r>
              <a:rPr lang="it-IT" altLang="it-IT" sz="1200" dirty="0"/>
              <a:t>.</a:t>
            </a:r>
          </a:p>
          <a:p>
            <a:pPr eaLnBrk="1" hangingPunct="1">
              <a:lnSpc>
                <a:spcPct val="80000"/>
              </a:lnSpc>
            </a:pPr>
            <a:r>
              <a:rPr lang="it-IT" altLang="it-IT" sz="1200" dirty="0"/>
              <a:t>The </a:t>
            </a:r>
            <a:r>
              <a:rPr lang="it-IT" altLang="it-IT" sz="1200" dirty="0" err="1"/>
              <a:t>morphological</a:t>
            </a:r>
            <a:r>
              <a:rPr lang="it-IT" altLang="it-IT" sz="1200" dirty="0"/>
              <a:t> </a:t>
            </a:r>
            <a:r>
              <a:rPr lang="it-IT" altLang="it-IT" sz="1200" dirty="0" err="1"/>
              <a:t>changes</a:t>
            </a:r>
            <a:r>
              <a:rPr lang="it-IT" altLang="it-IT" sz="1200" dirty="0"/>
              <a:t> and </a:t>
            </a:r>
            <a:r>
              <a:rPr lang="it-IT" altLang="it-IT" sz="1200" dirty="0" err="1"/>
              <a:t>developmental</a:t>
            </a:r>
            <a:r>
              <a:rPr lang="it-IT" altLang="it-IT" sz="1200" dirty="0"/>
              <a:t> time frames </a:t>
            </a:r>
            <a:r>
              <a:rPr lang="it-IT" altLang="it-IT" sz="1200" dirty="0" err="1"/>
              <a:t>associated</a:t>
            </a:r>
            <a:r>
              <a:rPr lang="it-IT" altLang="it-IT" sz="1200" dirty="0"/>
              <a:t> with </a:t>
            </a:r>
            <a:r>
              <a:rPr lang="it-IT" altLang="it-IT" sz="1200" dirty="0" err="1"/>
              <a:t>follicle</a:t>
            </a:r>
            <a:r>
              <a:rPr lang="it-IT" altLang="it-IT" sz="1200" dirty="0"/>
              <a:t> and </a:t>
            </a:r>
            <a:r>
              <a:rPr lang="it-IT" altLang="it-IT" sz="1200" dirty="0" err="1"/>
              <a:t>oocyte</a:t>
            </a:r>
            <a:r>
              <a:rPr lang="it-IT" altLang="it-IT" sz="1200" dirty="0"/>
              <a:t> </a:t>
            </a:r>
            <a:r>
              <a:rPr lang="it-IT" altLang="it-IT" sz="1200" dirty="0" err="1"/>
              <a:t>development</a:t>
            </a:r>
            <a:r>
              <a:rPr lang="it-IT" altLang="it-IT" sz="1200" dirty="0"/>
              <a:t> are </a:t>
            </a:r>
            <a:r>
              <a:rPr lang="it-IT" altLang="it-IT" sz="1200" dirty="0" err="1"/>
              <a:t>well</a:t>
            </a:r>
            <a:r>
              <a:rPr lang="it-IT" altLang="it-IT" sz="1200" dirty="0"/>
              <a:t> </a:t>
            </a:r>
            <a:r>
              <a:rPr lang="it-IT" altLang="it-IT" sz="1200" dirty="0" err="1"/>
              <a:t>characterised</a:t>
            </a:r>
            <a:r>
              <a:rPr lang="it-IT" altLang="it-IT" sz="1200" dirty="0"/>
              <a:t> </a:t>
            </a:r>
            <a:r>
              <a:rPr lang="it-IT" altLang="it-IT" sz="1200" dirty="0" err="1"/>
              <a:t>across</a:t>
            </a:r>
            <a:r>
              <a:rPr lang="it-IT" altLang="it-IT" sz="1200" dirty="0"/>
              <a:t> the </a:t>
            </a:r>
            <a:r>
              <a:rPr lang="it-IT" altLang="it-IT" sz="1200" dirty="0" err="1"/>
              <a:t>species</a:t>
            </a:r>
            <a:r>
              <a:rPr lang="it-IT" altLang="it-IT" sz="1200" dirty="0"/>
              <a:t> and </a:t>
            </a:r>
            <a:r>
              <a:rPr lang="it-IT" altLang="it-IT" sz="1200" dirty="0" err="1"/>
              <a:t>antral</a:t>
            </a:r>
            <a:r>
              <a:rPr lang="it-IT" altLang="it-IT" sz="1200" dirty="0"/>
              <a:t> </a:t>
            </a:r>
            <a:r>
              <a:rPr lang="it-IT" altLang="it-IT" sz="1200" dirty="0" err="1"/>
              <a:t>cavity</a:t>
            </a:r>
            <a:r>
              <a:rPr lang="it-IT" altLang="it-IT" sz="1200" dirty="0"/>
              <a:t> </a:t>
            </a:r>
            <a:r>
              <a:rPr lang="it-IT" altLang="it-IT" sz="1200" dirty="0" err="1"/>
              <a:t>formation</a:t>
            </a:r>
            <a:r>
              <a:rPr lang="it-IT" altLang="it-IT" sz="1200" dirty="0"/>
              <a:t> </a:t>
            </a:r>
            <a:r>
              <a:rPr lang="it-IT" altLang="it-IT" sz="1200" dirty="0" err="1"/>
              <a:t>commonly</a:t>
            </a:r>
            <a:r>
              <a:rPr lang="it-IT" altLang="it-IT" sz="1200" dirty="0"/>
              <a:t> </a:t>
            </a:r>
            <a:r>
              <a:rPr lang="it-IT" altLang="it-IT" sz="1200" dirty="0" err="1"/>
              <a:t>occurs</a:t>
            </a:r>
            <a:r>
              <a:rPr lang="it-IT" altLang="it-IT" sz="1200" dirty="0"/>
              <a:t> </a:t>
            </a:r>
            <a:r>
              <a:rPr lang="it-IT" altLang="it-IT" sz="1200" dirty="0" err="1"/>
              <a:t>when</a:t>
            </a:r>
            <a:r>
              <a:rPr lang="it-IT" altLang="it-IT" sz="1200" dirty="0"/>
              <a:t> </a:t>
            </a:r>
            <a:r>
              <a:rPr lang="it-IT" altLang="it-IT" sz="1200" dirty="0" err="1"/>
              <a:t>follicular</a:t>
            </a:r>
            <a:r>
              <a:rPr lang="it-IT" altLang="it-IT" sz="1200" dirty="0"/>
              <a:t> </a:t>
            </a:r>
            <a:r>
              <a:rPr lang="it-IT" altLang="it-IT" sz="1200" dirty="0" err="1"/>
              <a:t>diameters</a:t>
            </a:r>
            <a:r>
              <a:rPr lang="it-IT" altLang="it-IT" sz="1200" dirty="0"/>
              <a:t> of </a:t>
            </a:r>
            <a:r>
              <a:rPr lang="it-IT" altLang="it-IT" sz="1200" dirty="0" err="1"/>
              <a:t>between</a:t>
            </a:r>
            <a:r>
              <a:rPr lang="it-IT" altLang="it-IT" sz="1200" dirty="0"/>
              <a:t> 180–250 mm are </a:t>
            </a:r>
            <a:r>
              <a:rPr lang="it-IT" altLang="it-IT" sz="1200" dirty="0" err="1"/>
              <a:t>reached</a:t>
            </a:r>
            <a:r>
              <a:rPr lang="it-IT" altLang="it-IT" sz="1200" dirty="0"/>
              <a:t>. By </a:t>
            </a:r>
            <a:r>
              <a:rPr lang="it-IT" altLang="it-IT" sz="1200" dirty="0" err="1"/>
              <a:t>this</a:t>
            </a:r>
            <a:r>
              <a:rPr lang="it-IT" altLang="it-IT" sz="1200" dirty="0"/>
              <a:t> stage, the </a:t>
            </a:r>
            <a:r>
              <a:rPr lang="it-IT" altLang="it-IT" sz="1200" dirty="0" err="1"/>
              <a:t>majority</a:t>
            </a:r>
            <a:r>
              <a:rPr lang="it-IT" altLang="it-IT" sz="1200" dirty="0"/>
              <a:t> of </a:t>
            </a:r>
            <a:r>
              <a:rPr lang="it-IT" altLang="it-IT" sz="1200" dirty="0" err="1"/>
              <a:t>oocyte</a:t>
            </a:r>
            <a:r>
              <a:rPr lang="it-IT" altLang="it-IT" sz="1200" dirty="0"/>
              <a:t> </a:t>
            </a:r>
            <a:r>
              <a:rPr lang="it-IT" altLang="it-IT" sz="1200" dirty="0" err="1"/>
              <a:t>growth</a:t>
            </a:r>
            <a:r>
              <a:rPr lang="it-IT" altLang="it-IT" sz="1200" dirty="0"/>
              <a:t> </a:t>
            </a:r>
            <a:r>
              <a:rPr lang="it-IT" altLang="it-IT" sz="1200" dirty="0" err="1"/>
              <a:t>has</a:t>
            </a:r>
            <a:r>
              <a:rPr lang="it-IT" altLang="it-IT" sz="1200" dirty="0"/>
              <a:t> </a:t>
            </a:r>
            <a:r>
              <a:rPr lang="it-IT" altLang="it-IT" sz="1200" dirty="0" err="1"/>
              <a:t>been</a:t>
            </a:r>
            <a:r>
              <a:rPr lang="it-IT" altLang="it-IT" sz="1200" dirty="0"/>
              <a:t> </a:t>
            </a:r>
            <a:r>
              <a:rPr lang="it-IT" altLang="it-IT" sz="1200" dirty="0" err="1"/>
              <a:t>completed</a:t>
            </a:r>
            <a:r>
              <a:rPr lang="it-IT" altLang="it-IT" sz="1200" dirty="0"/>
              <a:t>. In </a:t>
            </a:r>
            <a:r>
              <a:rPr lang="it-IT" altLang="it-IT" sz="1200" dirty="0" err="1"/>
              <a:t>contrast</a:t>
            </a:r>
            <a:r>
              <a:rPr lang="it-IT" altLang="it-IT" sz="1200" dirty="0"/>
              <a:t>, </a:t>
            </a:r>
            <a:r>
              <a:rPr lang="it-IT" altLang="it-IT" sz="1200" dirty="0" err="1"/>
              <a:t>species</a:t>
            </a:r>
            <a:r>
              <a:rPr lang="it-IT" altLang="it-IT" sz="1200" dirty="0"/>
              <a:t> </a:t>
            </a:r>
            <a:r>
              <a:rPr lang="it-IT" altLang="it-IT" sz="1200" dirty="0" err="1"/>
              <a:t>specific</a:t>
            </a:r>
            <a:r>
              <a:rPr lang="it-IT" altLang="it-IT" sz="1200" dirty="0"/>
              <a:t> </a:t>
            </a:r>
            <a:r>
              <a:rPr lang="it-IT" altLang="it-IT" sz="1200" dirty="0" err="1"/>
              <a:t>differences</a:t>
            </a:r>
            <a:r>
              <a:rPr lang="it-IT" altLang="it-IT" sz="1200" dirty="0"/>
              <a:t> </a:t>
            </a:r>
            <a:r>
              <a:rPr lang="it-IT" altLang="it-IT" sz="1200" dirty="0" err="1"/>
              <a:t>have</a:t>
            </a:r>
            <a:r>
              <a:rPr lang="it-IT" altLang="it-IT" sz="1200" dirty="0"/>
              <a:t> </a:t>
            </a:r>
            <a:r>
              <a:rPr lang="it-IT" altLang="it-IT" sz="1200" dirty="0" err="1"/>
              <a:t>been</a:t>
            </a:r>
            <a:r>
              <a:rPr lang="it-IT" altLang="it-IT" sz="1200" dirty="0"/>
              <a:t> </a:t>
            </a:r>
            <a:r>
              <a:rPr lang="it-IT" altLang="it-IT" sz="1200" dirty="0" err="1"/>
              <a:t>recorded</a:t>
            </a:r>
            <a:r>
              <a:rPr lang="it-IT" altLang="it-IT" sz="1200" dirty="0"/>
              <a:t> in a </a:t>
            </a:r>
            <a:r>
              <a:rPr lang="it-IT" altLang="it-IT" sz="1200" dirty="0" err="1"/>
              <a:t>number</a:t>
            </a:r>
            <a:r>
              <a:rPr lang="it-IT" altLang="it-IT" sz="1200" dirty="0"/>
              <a:t> of </a:t>
            </a:r>
            <a:r>
              <a:rPr lang="it-IT" altLang="it-IT" sz="1200" dirty="0" err="1"/>
              <a:t>parameters</a:t>
            </a:r>
            <a:r>
              <a:rPr lang="it-IT" altLang="it-IT" sz="1200" dirty="0"/>
              <a:t> </a:t>
            </a:r>
            <a:r>
              <a:rPr lang="it-IT" altLang="it-IT" sz="1200" dirty="0" err="1"/>
              <a:t>including</a:t>
            </a:r>
            <a:r>
              <a:rPr lang="it-IT" altLang="it-IT" sz="1200" dirty="0"/>
              <a:t>: i) the overall </a:t>
            </a:r>
            <a:r>
              <a:rPr lang="it-IT" altLang="it-IT" sz="1200" dirty="0" err="1"/>
              <a:t>timeframe</a:t>
            </a:r>
            <a:r>
              <a:rPr lang="it-IT" altLang="it-IT" sz="1200" dirty="0"/>
              <a:t> for </a:t>
            </a:r>
            <a:r>
              <a:rPr lang="it-IT" altLang="it-IT" sz="1200" dirty="0" err="1"/>
              <a:t>completion</a:t>
            </a:r>
            <a:r>
              <a:rPr lang="it-IT" altLang="it-IT" sz="1200" dirty="0"/>
              <a:t> of </a:t>
            </a:r>
            <a:r>
              <a:rPr lang="it-IT" altLang="it-IT" sz="1200" dirty="0" err="1"/>
              <a:t>folliculogenesis</a:t>
            </a:r>
            <a:r>
              <a:rPr lang="it-IT" altLang="it-IT" sz="1200" dirty="0"/>
              <a:t> and </a:t>
            </a:r>
            <a:r>
              <a:rPr lang="it-IT" altLang="it-IT" sz="1200" dirty="0" err="1"/>
              <a:t>oogenesis</a:t>
            </a:r>
            <a:r>
              <a:rPr lang="it-IT" altLang="it-IT" sz="1200" dirty="0"/>
              <a:t>; ii) the size of the </a:t>
            </a:r>
            <a:r>
              <a:rPr lang="it-IT" altLang="it-IT" sz="1200" dirty="0" err="1"/>
              <a:t>ovulatory</a:t>
            </a:r>
            <a:r>
              <a:rPr lang="it-IT" altLang="it-IT" sz="1200" dirty="0"/>
              <a:t> </a:t>
            </a:r>
            <a:r>
              <a:rPr lang="it-IT" altLang="it-IT" sz="1200" dirty="0" err="1"/>
              <a:t>follicles</a:t>
            </a:r>
            <a:r>
              <a:rPr lang="it-IT" altLang="it-IT" sz="1200" dirty="0"/>
              <a:t> and mature </a:t>
            </a:r>
            <a:r>
              <a:rPr lang="it-IT" altLang="it-IT" sz="1200" dirty="0" err="1"/>
              <a:t>oocytes</a:t>
            </a:r>
            <a:r>
              <a:rPr lang="it-IT" altLang="it-IT" sz="1200" dirty="0"/>
              <a:t>; and iii) </a:t>
            </a:r>
            <a:r>
              <a:rPr lang="it-IT" altLang="it-IT" sz="1200" dirty="0" err="1"/>
              <a:t>differences</a:t>
            </a:r>
            <a:r>
              <a:rPr lang="it-IT" altLang="it-IT" sz="1200" dirty="0"/>
              <a:t> in the nature, </a:t>
            </a:r>
            <a:r>
              <a:rPr lang="it-IT" altLang="it-IT" sz="1200" dirty="0" err="1"/>
              <a:t>concentrations</a:t>
            </a:r>
            <a:r>
              <a:rPr lang="it-IT" altLang="it-IT" sz="1200" dirty="0"/>
              <a:t> and </a:t>
            </a:r>
            <a:r>
              <a:rPr lang="it-IT" altLang="it-IT" sz="1200" dirty="0" err="1"/>
              <a:t>effects</a:t>
            </a:r>
            <a:r>
              <a:rPr lang="it-IT" altLang="it-IT" sz="1200" dirty="0"/>
              <a:t> of the putative </a:t>
            </a:r>
            <a:r>
              <a:rPr lang="it-IT" altLang="it-IT" sz="1200" dirty="0" err="1"/>
              <a:t>growth</a:t>
            </a:r>
            <a:r>
              <a:rPr lang="it-IT" altLang="it-IT" sz="1200" dirty="0"/>
              <a:t> </a:t>
            </a:r>
            <a:r>
              <a:rPr lang="it-IT" altLang="it-IT" sz="1200" dirty="0" err="1"/>
              <a:t>factors</a:t>
            </a:r>
            <a:r>
              <a:rPr lang="it-IT" altLang="it-IT" sz="1200" dirty="0"/>
              <a:t> </a:t>
            </a:r>
            <a:r>
              <a:rPr lang="it-IT" altLang="it-IT" sz="1200" dirty="0" err="1"/>
              <a:t>that</a:t>
            </a:r>
            <a:r>
              <a:rPr lang="it-IT" altLang="it-IT" sz="1200" dirty="0"/>
              <a:t> moderate </a:t>
            </a:r>
            <a:r>
              <a:rPr lang="it-IT" altLang="it-IT" sz="1200" dirty="0" err="1"/>
              <a:t>follicle</a:t>
            </a:r>
            <a:r>
              <a:rPr lang="it-IT" altLang="it-IT" sz="1200" dirty="0"/>
              <a:t> and </a:t>
            </a:r>
            <a:r>
              <a:rPr lang="it-IT" altLang="it-IT" sz="1200" dirty="0" err="1"/>
              <a:t>oocyte</a:t>
            </a:r>
            <a:r>
              <a:rPr lang="it-IT" altLang="it-IT" sz="1200" dirty="0"/>
              <a:t> production in vivo. </a:t>
            </a:r>
            <a:r>
              <a:rPr lang="it-IT" altLang="it-IT" sz="1200" dirty="0" err="1"/>
              <a:t>These</a:t>
            </a:r>
            <a:r>
              <a:rPr lang="it-IT" altLang="it-IT" sz="1200" dirty="0"/>
              <a:t> </a:t>
            </a:r>
            <a:r>
              <a:rPr lang="it-IT" altLang="it-IT" sz="1200" dirty="0" err="1"/>
              <a:t>differences</a:t>
            </a:r>
            <a:r>
              <a:rPr lang="it-IT" altLang="it-IT" sz="1200" dirty="0"/>
              <a:t> are </a:t>
            </a:r>
            <a:r>
              <a:rPr lang="it-IT" altLang="it-IT" sz="1200" dirty="0" err="1"/>
              <a:t>highly</a:t>
            </a:r>
            <a:r>
              <a:rPr lang="it-IT" altLang="it-IT" sz="1200" dirty="0"/>
              <a:t> </a:t>
            </a:r>
            <a:r>
              <a:rPr lang="it-IT" altLang="it-IT" sz="1200" dirty="0" err="1"/>
              <a:t>relevant</a:t>
            </a:r>
            <a:r>
              <a:rPr lang="it-IT" altLang="it-IT" sz="1200" dirty="0"/>
              <a:t> </a:t>
            </a:r>
            <a:r>
              <a:rPr lang="it-IT" altLang="it-IT" sz="1200" dirty="0" err="1"/>
              <a:t>when</a:t>
            </a:r>
            <a:r>
              <a:rPr lang="it-IT" altLang="it-IT" sz="1200" dirty="0"/>
              <a:t> </a:t>
            </a:r>
            <a:r>
              <a:rPr lang="it-IT" altLang="it-IT" sz="1200" dirty="0" err="1"/>
              <a:t>developing</a:t>
            </a:r>
            <a:r>
              <a:rPr lang="it-IT" altLang="it-IT" sz="1200" dirty="0"/>
              <a:t> systems </a:t>
            </a:r>
            <a:r>
              <a:rPr lang="it-IT" altLang="it-IT" sz="1200" dirty="0" err="1"/>
              <a:t>that</a:t>
            </a:r>
            <a:r>
              <a:rPr lang="it-IT" altLang="it-IT" sz="1200" dirty="0"/>
              <a:t> support the complete IVG and IVM of </a:t>
            </a:r>
            <a:r>
              <a:rPr lang="it-IT" altLang="it-IT" sz="1200" dirty="0" err="1"/>
              <a:t>follicles</a:t>
            </a:r>
            <a:r>
              <a:rPr lang="it-IT" altLang="it-IT" sz="1200" dirty="0"/>
              <a:t> and </a:t>
            </a:r>
            <a:r>
              <a:rPr lang="it-IT" altLang="it-IT" sz="1200" dirty="0" err="1"/>
              <a:t>oocytes</a:t>
            </a:r>
            <a:r>
              <a:rPr lang="it-IT" altLang="it-IT" sz="1200" dirty="0"/>
              <a:t>. </a:t>
            </a:r>
          </a:p>
          <a:p>
            <a:pPr eaLnBrk="1" hangingPunct="1">
              <a:lnSpc>
                <a:spcPct val="80000"/>
              </a:lnSpc>
            </a:pPr>
            <a:r>
              <a:rPr lang="it-IT" altLang="it-IT" sz="1200" dirty="0" err="1"/>
              <a:t>Recent</a:t>
            </a:r>
            <a:r>
              <a:rPr lang="it-IT" altLang="it-IT" sz="1200" dirty="0"/>
              <a:t> </a:t>
            </a:r>
            <a:r>
              <a:rPr lang="it-IT" altLang="it-IT" sz="1200" dirty="0" err="1"/>
              <a:t>research</a:t>
            </a:r>
            <a:r>
              <a:rPr lang="it-IT" altLang="it-IT" sz="1200" dirty="0"/>
              <a:t> </a:t>
            </a:r>
            <a:r>
              <a:rPr lang="it-IT" altLang="it-IT" sz="1200" dirty="0" err="1"/>
              <a:t>has</a:t>
            </a:r>
            <a:r>
              <a:rPr lang="it-IT" altLang="it-IT" sz="1200" dirty="0"/>
              <a:t> </a:t>
            </a:r>
            <a:r>
              <a:rPr lang="it-IT" altLang="it-IT" sz="1200" dirty="0" err="1"/>
              <a:t>revealed</a:t>
            </a:r>
            <a:r>
              <a:rPr lang="it-IT" altLang="it-IT" sz="1200" dirty="0"/>
              <a:t> </a:t>
            </a:r>
            <a:r>
              <a:rPr lang="it-IT" altLang="it-IT" sz="1200" dirty="0" err="1"/>
              <a:t>that</a:t>
            </a:r>
            <a:r>
              <a:rPr lang="it-IT" altLang="it-IT" sz="1200" dirty="0"/>
              <a:t> </a:t>
            </a:r>
            <a:r>
              <a:rPr lang="it-IT" altLang="it-IT" sz="1200" dirty="0" err="1"/>
              <a:t>oocyte</a:t>
            </a:r>
            <a:r>
              <a:rPr lang="it-IT" altLang="it-IT" sz="1200" dirty="0"/>
              <a:t> </a:t>
            </a:r>
            <a:r>
              <a:rPr lang="it-IT" altLang="it-IT" sz="1200" dirty="0" err="1"/>
              <a:t>secreted</a:t>
            </a:r>
            <a:r>
              <a:rPr lang="it-IT" altLang="it-IT" sz="1200" dirty="0"/>
              <a:t> </a:t>
            </a:r>
            <a:r>
              <a:rPr lang="it-IT" altLang="it-IT" sz="1200" dirty="0" err="1"/>
              <a:t>factors</a:t>
            </a:r>
            <a:r>
              <a:rPr lang="it-IT" altLang="it-IT" sz="1200" dirty="0"/>
              <a:t> </a:t>
            </a:r>
            <a:r>
              <a:rPr lang="it-IT" altLang="it-IT" sz="1200" dirty="0" err="1"/>
              <a:t>regulate</a:t>
            </a:r>
            <a:r>
              <a:rPr lang="it-IT" altLang="it-IT" sz="1200" dirty="0"/>
              <a:t> the </a:t>
            </a:r>
            <a:r>
              <a:rPr lang="it-IT" altLang="it-IT" sz="1200" dirty="0" err="1"/>
              <a:t>initiation</a:t>
            </a:r>
            <a:r>
              <a:rPr lang="it-IT" altLang="it-IT" sz="1200" dirty="0"/>
              <a:t> of </a:t>
            </a:r>
            <a:r>
              <a:rPr lang="it-IT" altLang="it-IT" sz="1200" dirty="0" err="1"/>
              <a:t>primordial</a:t>
            </a:r>
            <a:r>
              <a:rPr lang="it-IT" altLang="it-IT" sz="1200" dirty="0"/>
              <a:t> </a:t>
            </a:r>
            <a:r>
              <a:rPr lang="it-IT" altLang="it-IT" sz="1200" dirty="0" err="1"/>
              <a:t>follicle</a:t>
            </a:r>
            <a:r>
              <a:rPr lang="it-IT" altLang="it-IT" sz="1200" dirty="0"/>
              <a:t> </a:t>
            </a:r>
            <a:r>
              <a:rPr lang="it-IT" altLang="it-IT" sz="1200" dirty="0" err="1"/>
              <a:t>growth</a:t>
            </a:r>
            <a:r>
              <a:rPr lang="it-IT" altLang="it-IT" sz="1200" dirty="0"/>
              <a:t> and moderate the </a:t>
            </a:r>
            <a:r>
              <a:rPr lang="it-IT" altLang="it-IT" sz="1200" dirty="0" err="1"/>
              <a:t>known</a:t>
            </a:r>
            <a:r>
              <a:rPr lang="it-IT" altLang="it-IT" sz="1200" dirty="0"/>
              <a:t> </a:t>
            </a:r>
            <a:r>
              <a:rPr lang="it-IT" altLang="it-IT" sz="1200" dirty="0" err="1"/>
              <a:t>trophic</a:t>
            </a:r>
            <a:r>
              <a:rPr lang="it-IT" altLang="it-IT" sz="1200" dirty="0"/>
              <a:t> actions of the </a:t>
            </a:r>
            <a:r>
              <a:rPr lang="it-IT" altLang="it-IT" sz="1200" dirty="0" err="1"/>
              <a:t>gonadotrophins</a:t>
            </a:r>
            <a:r>
              <a:rPr lang="it-IT" altLang="it-IT" sz="1200" dirty="0"/>
              <a:t> FSH and LH on </a:t>
            </a:r>
            <a:r>
              <a:rPr lang="it-IT" altLang="it-IT" sz="1200" dirty="0" err="1"/>
              <a:t>preantral</a:t>
            </a:r>
            <a:r>
              <a:rPr lang="it-IT" altLang="it-IT" sz="1200" dirty="0"/>
              <a:t> and </a:t>
            </a:r>
            <a:r>
              <a:rPr lang="it-IT" altLang="it-IT" sz="1200" dirty="0" err="1"/>
              <a:t>antral</a:t>
            </a:r>
            <a:r>
              <a:rPr lang="it-IT" altLang="it-IT" sz="1200" dirty="0"/>
              <a:t> </a:t>
            </a:r>
            <a:r>
              <a:rPr lang="it-IT" altLang="it-IT" sz="1200" dirty="0" err="1"/>
              <a:t>follicle</a:t>
            </a:r>
            <a:r>
              <a:rPr lang="it-IT" altLang="it-IT" sz="1200" dirty="0"/>
              <a:t> </a:t>
            </a:r>
            <a:r>
              <a:rPr lang="it-IT" altLang="it-IT" sz="1200" dirty="0" err="1"/>
              <a:t>growth</a:t>
            </a:r>
            <a:r>
              <a:rPr lang="it-IT" altLang="it-IT" sz="1200" dirty="0"/>
              <a:t>. A </a:t>
            </a:r>
            <a:r>
              <a:rPr lang="it-IT" altLang="it-IT" sz="1200" dirty="0" err="1"/>
              <a:t>plethora</a:t>
            </a:r>
            <a:r>
              <a:rPr lang="it-IT" altLang="it-IT" sz="1200" dirty="0"/>
              <a:t> of putative </a:t>
            </a:r>
            <a:r>
              <a:rPr lang="it-IT" altLang="it-IT" sz="1200" dirty="0" err="1"/>
              <a:t>regulators</a:t>
            </a:r>
            <a:r>
              <a:rPr lang="it-IT" altLang="it-IT" sz="1200" dirty="0"/>
              <a:t> of </a:t>
            </a:r>
            <a:r>
              <a:rPr lang="it-IT" altLang="it-IT" sz="1200" dirty="0" err="1"/>
              <a:t>folliculogenesis</a:t>
            </a:r>
            <a:r>
              <a:rPr lang="it-IT" altLang="it-IT" sz="1200" dirty="0"/>
              <a:t> in vivo </a:t>
            </a:r>
            <a:r>
              <a:rPr lang="it-IT" altLang="it-IT" sz="1200" dirty="0" err="1"/>
              <a:t>have</a:t>
            </a:r>
            <a:r>
              <a:rPr lang="it-IT" altLang="it-IT" sz="1200" dirty="0"/>
              <a:t> </a:t>
            </a:r>
            <a:r>
              <a:rPr lang="it-IT" altLang="it-IT" sz="1200" dirty="0" err="1"/>
              <a:t>been</a:t>
            </a:r>
            <a:r>
              <a:rPr lang="it-IT" altLang="it-IT" sz="1200" dirty="0"/>
              <a:t> </a:t>
            </a:r>
            <a:r>
              <a:rPr lang="it-IT" altLang="it-IT" sz="1200" dirty="0" err="1"/>
              <a:t>identified</a:t>
            </a:r>
            <a:r>
              <a:rPr lang="it-IT" altLang="it-IT" sz="1200" dirty="0"/>
              <a:t>, some </a:t>
            </a:r>
            <a:r>
              <a:rPr lang="it-IT" altLang="it-IT" sz="1200" dirty="0" err="1"/>
              <a:t>examples</a:t>
            </a:r>
            <a:r>
              <a:rPr lang="it-IT" altLang="it-IT" sz="1200" dirty="0"/>
              <a:t> of </a:t>
            </a:r>
            <a:r>
              <a:rPr lang="it-IT" altLang="it-IT" sz="1200" dirty="0" err="1"/>
              <a:t>these</a:t>
            </a:r>
            <a:r>
              <a:rPr lang="it-IT" altLang="it-IT" sz="1200" dirty="0"/>
              <a:t> </a:t>
            </a:r>
            <a:r>
              <a:rPr lang="it-IT" altLang="it-IT" sz="1200" dirty="0" err="1"/>
              <a:t>factors</a:t>
            </a:r>
            <a:r>
              <a:rPr lang="it-IT" altLang="it-IT" sz="1200" dirty="0"/>
              <a:t> are </a:t>
            </a:r>
            <a:r>
              <a:rPr lang="it-IT" altLang="it-IT" sz="1200" dirty="0" err="1"/>
              <a:t>shown</a:t>
            </a:r>
            <a:r>
              <a:rPr lang="it-IT" altLang="it-IT" sz="1200" dirty="0"/>
              <a:t> in Fig. 1. The </a:t>
            </a:r>
            <a:r>
              <a:rPr lang="it-IT" altLang="it-IT" sz="1200" dirty="0" err="1"/>
              <a:t>tyrosine</a:t>
            </a:r>
            <a:r>
              <a:rPr lang="it-IT" altLang="it-IT" sz="1200" dirty="0"/>
              <a:t> </a:t>
            </a:r>
            <a:r>
              <a:rPr lang="it-IT" altLang="it-IT" sz="1200" dirty="0" err="1"/>
              <a:t>kinase</a:t>
            </a:r>
            <a:r>
              <a:rPr lang="it-IT" altLang="it-IT" sz="1200" dirty="0"/>
              <a:t> receptor Kit and the </a:t>
            </a:r>
            <a:r>
              <a:rPr lang="it-IT" altLang="it-IT" sz="1200" dirty="0" err="1"/>
              <a:t>two</a:t>
            </a:r>
            <a:r>
              <a:rPr lang="it-IT" altLang="it-IT" sz="1200" dirty="0"/>
              <a:t> </a:t>
            </a:r>
            <a:r>
              <a:rPr lang="it-IT" altLang="it-IT" sz="1200" dirty="0" err="1"/>
              <a:t>different</a:t>
            </a:r>
            <a:r>
              <a:rPr lang="it-IT" altLang="it-IT" sz="1200" dirty="0"/>
              <a:t> </a:t>
            </a:r>
            <a:r>
              <a:rPr lang="it-IT" altLang="it-IT" sz="1200" dirty="0" err="1"/>
              <a:t>isoforms</a:t>
            </a:r>
            <a:r>
              <a:rPr lang="it-IT" altLang="it-IT" sz="1200" dirty="0"/>
              <a:t> of </a:t>
            </a:r>
            <a:r>
              <a:rPr lang="it-IT" altLang="it-IT" sz="1200" dirty="0" err="1"/>
              <a:t>its</a:t>
            </a:r>
            <a:r>
              <a:rPr lang="it-IT" altLang="it-IT" sz="1200" dirty="0"/>
              <a:t> </a:t>
            </a:r>
            <a:r>
              <a:rPr lang="it-IT" altLang="it-IT" sz="1200" dirty="0" err="1"/>
              <a:t>ligand</a:t>
            </a:r>
            <a:r>
              <a:rPr lang="it-IT" altLang="it-IT" sz="1200" dirty="0"/>
              <a:t>, kit </a:t>
            </a:r>
            <a:r>
              <a:rPr lang="it-IT" altLang="it-IT" sz="1200" dirty="0" err="1"/>
              <a:t>ligand</a:t>
            </a:r>
            <a:r>
              <a:rPr lang="it-IT" altLang="it-IT" sz="1200" dirty="0"/>
              <a:t> (KL), </a:t>
            </a:r>
            <a:r>
              <a:rPr lang="it-IT" altLang="it-IT" sz="1200" dirty="0" err="1"/>
              <a:t>have</a:t>
            </a:r>
            <a:r>
              <a:rPr lang="it-IT" altLang="it-IT" sz="1200" dirty="0"/>
              <a:t> </a:t>
            </a:r>
            <a:r>
              <a:rPr lang="it-IT" altLang="it-IT" sz="1200" dirty="0" err="1"/>
              <a:t>been</a:t>
            </a:r>
            <a:r>
              <a:rPr lang="it-IT" altLang="it-IT" sz="1200" dirty="0"/>
              <a:t> </a:t>
            </a:r>
            <a:r>
              <a:rPr lang="it-IT" altLang="it-IT" sz="1200" dirty="0" err="1"/>
              <a:t>localised</a:t>
            </a:r>
            <a:r>
              <a:rPr lang="it-IT" altLang="it-IT" sz="1200" dirty="0"/>
              <a:t> to </a:t>
            </a:r>
            <a:r>
              <a:rPr lang="it-IT" altLang="it-IT" sz="1200" dirty="0" err="1"/>
              <a:t>oocytes</a:t>
            </a:r>
            <a:r>
              <a:rPr lang="it-IT" altLang="it-IT" sz="1200" dirty="0"/>
              <a:t> and </a:t>
            </a:r>
            <a:r>
              <a:rPr lang="it-IT" altLang="it-IT" sz="1200" dirty="0" err="1"/>
              <a:t>GCs</a:t>
            </a:r>
            <a:r>
              <a:rPr lang="it-IT" altLang="it-IT" sz="1200" dirty="0"/>
              <a:t> and </a:t>
            </a:r>
            <a:r>
              <a:rPr lang="it-IT" altLang="it-IT" sz="1200" dirty="0" err="1"/>
              <a:t>have</a:t>
            </a:r>
            <a:r>
              <a:rPr lang="it-IT" altLang="it-IT" sz="1200" dirty="0"/>
              <a:t> </a:t>
            </a:r>
            <a:r>
              <a:rPr lang="it-IT" altLang="it-IT" sz="1200" dirty="0" err="1"/>
              <a:t>been</a:t>
            </a:r>
            <a:r>
              <a:rPr lang="it-IT" altLang="it-IT" sz="1200" dirty="0"/>
              <a:t> </a:t>
            </a:r>
            <a:r>
              <a:rPr lang="it-IT" altLang="it-IT" sz="1200" dirty="0" err="1"/>
              <a:t>shown</a:t>
            </a:r>
            <a:r>
              <a:rPr lang="it-IT" altLang="it-IT" sz="1200" dirty="0"/>
              <a:t> to </a:t>
            </a:r>
            <a:r>
              <a:rPr lang="it-IT" altLang="it-IT" sz="1200" dirty="0" err="1"/>
              <a:t>promote</a:t>
            </a:r>
            <a:r>
              <a:rPr lang="it-IT" altLang="it-IT" sz="1200" dirty="0"/>
              <a:t> </a:t>
            </a:r>
            <a:r>
              <a:rPr lang="it-IT" altLang="it-IT" sz="1200" dirty="0" err="1"/>
              <a:t>oocyte</a:t>
            </a:r>
            <a:r>
              <a:rPr lang="it-IT" altLang="it-IT" sz="1200" dirty="0"/>
              <a:t> </a:t>
            </a:r>
            <a:r>
              <a:rPr lang="it-IT" altLang="it-IT" sz="1200" dirty="0" err="1"/>
              <a:t>growth</a:t>
            </a:r>
            <a:r>
              <a:rPr lang="it-IT" altLang="it-IT" sz="1200" dirty="0"/>
              <a:t> and </a:t>
            </a:r>
            <a:r>
              <a:rPr lang="it-IT" altLang="it-IT" sz="1200" dirty="0" err="1"/>
              <a:t>maintenance</a:t>
            </a:r>
            <a:r>
              <a:rPr lang="it-IT" altLang="it-IT" sz="1200" dirty="0"/>
              <a:t> of </a:t>
            </a:r>
            <a:r>
              <a:rPr lang="it-IT" altLang="it-IT" sz="1200" dirty="0" err="1"/>
              <a:t>meiotic</a:t>
            </a:r>
            <a:r>
              <a:rPr lang="it-IT" altLang="it-IT" sz="1200" dirty="0"/>
              <a:t> </a:t>
            </a:r>
            <a:r>
              <a:rPr lang="it-IT" altLang="it-IT" sz="1200" dirty="0" err="1"/>
              <a:t>arrest</a:t>
            </a:r>
            <a:r>
              <a:rPr lang="it-IT" altLang="it-IT" sz="1200" dirty="0"/>
              <a:t> in </a:t>
            </a:r>
            <a:r>
              <a:rPr lang="it-IT" altLang="it-IT" sz="1200" dirty="0" err="1"/>
              <a:t>response</a:t>
            </a:r>
            <a:r>
              <a:rPr lang="it-IT" altLang="it-IT" sz="1200" dirty="0"/>
              <a:t> to FSH receptor (FSHR) </a:t>
            </a:r>
            <a:r>
              <a:rPr lang="it-IT" altLang="it-IT" sz="1200" dirty="0" err="1"/>
              <a:t>levels</a:t>
            </a:r>
            <a:r>
              <a:rPr lang="it-IT" altLang="it-IT" sz="1200" dirty="0"/>
              <a:t>. </a:t>
            </a:r>
            <a:r>
              <a:rPr lang="it-IT" altLang="it-IT" sz="1200" dirty="0" err="1"/>
              <a:t>While</a:t>
            </a:r>
            <a:r>
              <a:rPr lang="it-IT" altLang="it-IT" sz="1200" dirty="0"/>
              <a:t> low </a:t>
            </a:r>
            <a:r>
              <a:rPr lang="it-IT" altLang="it-IT" sz="1200" dirty="0" err="1"/>
              <a:t>concentrations</a:t>
            </a:r>
            <a:r>
              <a:rPr lang="it-IT" altLang="it-IT" sz="1200" dirty="0"/>
              <a:t> of FSH </a:t>
            </a:r>
            <a:r>
              <a:rPr lang="it-IT" altLang="it-IT" sz="1200" dirty="0" err="1"/>
              <a:t>promote</a:t>
            </a:r>
            <a:r>
              <a:rPr lang="it-IT" altLang="it-IT" sz="1200" dirty="0"/>
              <a:t> </a:t>
            </a:r>
            <a:r>
              <a:rPr lang="it-IT" altLang="it-IT" sz="1200" dirty="0" err="1"/>
              <a:t>oocyte</a:t>
            </a:r>
            <a:r>
              <a:rPr lang="it-IT" altLang="it-IT" sz="1200" dirty="0"/>
              <a:t> </a:t>
            </a:r>
            <a:r>
              <a:rPr lang="it-IT" altLang="it-IT" sz="1200" dirty="0" err="1"/>
              <a:t>growth</a:t>
            </a:r>
            <a:r>
              <a:rPr lang="it-IT" altLang="it-IT" sz="1200" dirty="0"/>
              <a:t> by </a:t>
            </a:r>
            <a:r>
              <a:rPr lang="it-IT" altLang="it-IT" sz="1200" dirty="0" err="1"/>
              <a:t>increasing</a:t>
            </a:r>
            <a:r>
              <a:rPr lang="it-IT" altLang="it-IT" sz="1200" dirty="0"/>
              <a:t> KL-2 </a:t>
            </a:r>
            <a:r>
              <a:rPr lang="it-IT" altLang="it-IT" sz="1200" dirty="0" err="1"/>
              <a:t>expression</a:t>
            </a:r>
            <a:r>
              <a:rPr lang="it-IT" altLang="it-IT" sz="1200" dirty="0"/>
              <a:t> and by </a:t>
            </a:r>
            <a:r>
              <a:rPr lang="it-IT" altLang="it-IT" sz="1200" dirty="0" err="1"/>
              <a:t>reducing</a:t>
            </a:r>
            <a:r>
              <a:rPr lang="it-IT" altLang="it-IT" sz="1200" dirty="0"/>
              <a:t> the ratio of KL-1/KL-2, high </a:t>
            </a:r>
            <a:r>
              <a:rPr lang="it-IT" altLang="it-IT" sz="1200" dirty="0" err="1"/>
              <a:t>concentrations</a:t>
            </a:r>
            <a:r>
              <a:rPr lang="it-IT" altLang="it-IT" sz="1200" dirty="0"/>
              <a:t> of FSH </a:t>
            </a:r>
            <a:r>
              <a:rPr lang="it-IT" altLang="it-IT" sz="1200" dirty="0" err="1"/>
              <a:t>enhance</a:t>
            </a:r>
            <a:r>
              <a:rPr lang="it-IT" altLang="it-IT" sz="1200" dirty="0"/>
              <a:t> </a:t>
            </a:r>
            <a:r>
              <a:rPr lang="it-IT" altLang="it-IT" sz="1200" dirty="0" err="1"/>
              <a:t>follicle</a:t>
            </a:r>
            <a:r>
              <a:rPr lang="it-IT" altLang="it-IT" sz="1200" dirty="0"/>
              <a:t> </a:t>
            </a:r>
            <a:r>
              <a:rPr lang="it-IT" altLang="it-IT" sz="1200" dirty="0" err="1"/>
              <a:t>development</a:t>
            </a:r>
            <a:r>
              <a:rPr lang="it-IT" altLang="it-IT" sz="1200" dirty="0"/>
              <a:t> </a:t>
            </a:r>
            <a:r>
              <a:rPr lang="it-IT" altLang="it-IT" sz="1200" dirty="0" err="1"/>
              <a:t>but</a:t>
            </a:r>
            <a:r>
              <a:rPr lang="it-IT" altLang="it-IT" sz="1200" dirty="0"/>
              <a:t> </a:t>
            </a:r>
            <a:r>
              <a:rPr lang="it-IT" altLang="it-IT" sz="1200" dirty="0" err="1"/>
              <a:t>impair</a:t>
            </a:r>
            <a:r>
              <a:rPr lang="it-IT" altLang="it-IT" sz="1200" dirty="0"/>
              <a:t> </a:t>
            </a:r>
            <a:r>
              <a:rPr lang="it-IT" altLang="it-IT" sz="1200" dirty="0" err="1"/>
              <a:t>oocyte</a:t>
            </a:r>
            <a:r>
              <a:rPr lang="it-IT" altLang="it-IT" sz="1200" dirty="0"/>
              <a:t> </a:t>
            </a:r>
            <a:r>
              <a:rPr lang="it-IT" altLang="it-IT" sz="1200" dirty="0" err="1"/>
              <a:t>growth</a:t>
            </a:r>
            <a:r>
              <a:rPr lang="it-IT" altLang="it-IT" sz="1200" dirty="0"/>
              <a:t>. </a:t>
            </a:r>
            <a:r>
              <a:rPr lang="it-IT" altLang="it-IT" sz="1200" dirty="0" err="1"/>
              <a:t>Other</a:t>
            </a:r>
            <a:r>
              <a:rPr lang="it-IT" altLang="it-IT" sz="1200" dirty="0"/>
              <a:t> </a:t>
            </a:r>
            <a:r>
              <a:rPr lang="it-IT" altLang="it-IT" sz="1200" dirty="0" err="1"/>
              <a:t>regulators</a:t>
            </a:r>
            <a:r>
              <a:rPr lang="it-IT" altLang="it-IT" sz="1200" dirty="0"/>
              <a:t> of </a:t>
            </a:r>
            <a:r>
              <a:rPr lang="it-IT" altLang="it-IT" sz="1200" dirty="0" err="1"/>
              <a:t>follicle</a:t>
            </a:r>
            <a:r>
              <a:rPr lang="it-IT" altLang="it-IT" sz="1200" dirty="0"/>
              <a:t> </a:t>
            </a:r>
            <a:r>
              <a:rPr lang="it-IT" altLang="it-IT" sz="1200" dirty="0" err="1"/>
              <a:t>growth</a:t>
            </a:r>
            <a:r>
              <a:rPr lang="it-IT" altLang="it-IT" sz="1200" dirty="0"/>
              <a:t> include </a:t>
            </a:r>
            <a:r>
              <a:rPr lang="it-IT" altLang="it-IT" sz="1200" dirty="0" err="1"/>
              <a:t>epidermal</a:t>
            </a:r>
            <a:r>
              <a:rPr lang="it-IT" altLang="it-IT" sz="1200" dirty="0"/>
              <a:t> </a:t>
            </a:r>
            <a:r>
              <a:rPr lang="it-IT" altLang="it-IT" sz="1200" dirty="0" err="1"/>
              <a:t>growth</a:t>
            </a:r>
            <a:r>
              <a:rPr lang="it-IT" altLang="it-IT" sz="1200" dirty="0"/>
              <a:t> </a:t>
            </a:r>
            <a:r>
              <a:rPr lang="it-IT" altLang="it-IT" sz="1200" dirty="0" err="1"/>
              <a:t>factor</a:t>
            </a:r>
            <a:r>
              <a:rPr lang="it-IT" altLang="it-IT" sz="1200" dirty="0"/>
              <a:t> (EGF) and </a:t>
            </a:r>
            <a:r>
              <a:rPr lang="it-IT" altLang="it-IT" sz="1200" dirty="0" err="1"/>
              <a:t>its</a:t>
            </a:r>
            <a:r>
              <a:rPr lang="it-IT" altLang="it-IT" sz="1200" dirty="0"/>
              <a:t> receptor; </a:t>
            </a:r>
            <a:r>
              <a:rPr lang="it-IT" altLang="it-IT" sz="1200" dirty="0" err="1"/>
              <a:t>activin</a:t>
            </a:r>
            <a:r>
              <a:rPr lang="it-IT" altLang="it-IT" sz="1200" dirty="0"/>
              <a:t>; </a:t>
            </a:r>
            <a:r>
              <a:rPr lang="it-IT" altLang="it-IT" sz="1200" dirty="0" err="1"/>
              <a:t>basic</a:t>
            </a:r>
            <a:r>
              <a:rPr lang="it-IT" altLang="it-IT" sz="1200" dirty="0"/>
              <a:t> </a:t>
            </a:r>
            <a:r>
              <a:rPr lang="it-IT" altLang="it-IT" sz="1200" dirty="0" err="1"/>
              <a:t>fibroblastic</a:t>
            </a:r>
            <a:r>
              <a:rPr lang="it-IT" altLang="it-IT" sz="1200" dirty="0"/>
              <a:t> </a:t>
            </a:r>
            <a:r>
              <a:rPr lang="it-IT" altLang="it-IT" sz="1200" dirty="0" err="1"/>
              <a:t>growth</a:t>
            </a:r>
            <a:r>
              <a:rPr lang="it-IT" altLang="it-IT" sz="1200" dirty="0"/>
              <a:t> </a:t>
            </a:r>
            <a:r>
              <a:rPr lang="it-IT" altLang="it-IT" sz="1200" dirty="0" err="1"/>
              <a:t>factor</a:t>
            </a:r>
            <a:r>
              <a:rPr lang="it-IT" altLang="it-IT" sz="1200" dirty="0"/>
              <a:t> (</a:t>
            </a:r>
            <a:r>
              <a:rPr lang="it-IT" altLang="it-IT" sz="1200" dirty="0" err="1"/>
              <a:t>bFGF</a:t>
            </a:r>
            <a:r>
              <a:rPr lang="it-IT" altLang="it-IT" sz="1200" dirty="0"/>
              <a:t>); </a:t>
            </a:r>
            <a:r>
              <a:rPr lang="it-IT" altLang="it-IT" sz="1200" dirty="0" err="1"/>
              <a:t>members</a:t>
            </a:r>
            <a:r>
              <a:rPr lang="it-IT" altLang="it-IT" sz="1200" dirty="0"/>
              <a:t> of the </a:t>
            </a:r>
            <a:r>
              <a:rPr lang="it-IT" altLang="it-IT" sz="1200" dirty="0" err="1"/>
              <a:t>insulin</a:t>
            </a:r>
            <a:r>
              <a:rPr lang="it-IT" altLang="it-IT" sz="1200" dirty="0"/>
              <a:t> like </a:t>
            </a:r>
            <a:r>
              <a:rPr lang="it-IT" altLang="it-IT" sz="1200" dirty="0" err="1"/>
              <a:t>growth</a:t>
            </a:r>
            <a:r>
              <a:rPr lang="it-IT" altLang="it-IT" sz="1200" dirty="0"/>
              <a:t> </a:t>
            </a:r>
            <a:r>
              <a:rPr lang="it-IT" altLang="it-IT" sz="1200" dirty="0" err="1"/>
              <a:t>factor</a:t>
            </a:r>
            <a:r>
              <a:rPr lang="it-IT" altLang="it-IT" sz="1200" dirty="0"/>
              <a:t> (IGF) family and </a:t>
            </a:r>
            <a:r>
              <a:rPr lang="it-IT" altLang="it-IT" sz="1200" dirty="0" err="1"/>
              <a:t>their</a:t>
            </a:r>
            <a:r>
              <a:rPr lang="it-IT" altLang="it-IT" sz="1200" dirty="0"/>
              <a:t> </a:t>
            </a:r>
            <a:r>
              <a:rPr lang="it-IT" altLang="it-IT" sz="1200" dirty="0" err="1"/>
              <a:t>binding</a:t>
            </a:r>
            <a:r>
              <a:rPr lang="it-IT" altLang="it-IT" sz="1200" dirty="0"/>
              <a:t> </a:t>
            </a:r>
            <a:r>
              <a:rPr lang="it-IT" altLang="it-IT" sz="1200" dirty="0" err="1"/>
              <a:t>proteins</a:t>
            </a:r>
            <a:r>
              <a:rPr lang="it-IT" altLang="it-IT" sz="1200" dirty="0"/>
              <a:t>, </a:t>
            </a:r>
            <a:r>
              <a:rPr lang="it-IT" altLang="it-IT" sz="1200" dirty="0" err="1"/>
              <a:t>transforming</a:t>
            </a:r>
            <a:r>
              <a:rPr lang="it-IT" altLang="it-IT" sz="1200" dirty="0"/>
              <a:t> </a:t>
            </a:r>
            <a:r>
              <a:rPr lang="it-IT" altLang="it-IT" sz="1200" dirty="0" err="1"/>
              <a:t>growth</a:t>
            </a:r>
            <a:r>
              <a:rPr lang="it-IT" altLang="it-IT" sz="1200" dirty="0"/>
              <a:t> </a:t>
            </a:r>
            <a:r>
              <a:rPr lang="it-IT" altLang="it-IT" sz="1200" dirty="0" err="1"/>
              <a:t>factor</a:t>
            </a:r>
            <a:r>
              <a:rPr lang="it-IT" altLang="it-IT" sz="1200" dirty="0"/>
              <a:t>-</a:t>
            </a:r>
            <a:r>
              <a:rPr lang="el-GR" altLang="it-IT" sz="1200" dirty="0">
                <a:cs typeface="Times New Roman" panose="02020603050405020304" pitchFamily="18" charset="0"/>
              </a:rPr>
              <a:t>β</a:t>
            </a:r>
            <a:r>
              <a:rPr lang="it-IT" altLang="it-IT" sz="1200" dirty="0"/>
              <a:t> (TGFB) </a:t>
            </a:r>
            <a:r>
              <a:rPr lang="it-IT" altLang="it-IT" sz="1200" dirty="0" err="1"/>
              <a:t>superfamily</a:t>
            </a:r>
            <a:r>
              <a:rPr lang="it-IT" altLang="it-IT" sz="1200" dirty="0"/>
              <a:t> </a:t>
            </a:r>
            <a:r>
              <a:rPr lang="it-IT" altLang="it-IT" sz="1200" dirty="0" err="1"/>
              <a:t>members</a:t>
            </a:r>
            <a:r>
              <a:rPr lang="it-IT" altLang="it-IT" sz="1200" dirty="0"/>
              <a:t> </a:t>
            </a:r>
            <a:r>
              <a:rPr lang="it-IT" altLang="it-IT" sz="1200" dirty="0" err="1"/>
              <a:t>including</a:t>
            </a:r>
            <a:r>
              <a:rPr lang="it-IT" altLang="it-IT" sz="1200" dirty="0"/>
              <a:t> </a:t>
            </a:r>
            <a:r>
              <a:rPr lang="it-IT" altLang="it-IT" sz="1200" dirty="0" err="1"/>
              <a:t>somatic</a:t>
            </a:r>
            <a:r>
              <a:rPr lang="it-IT" altLang="it-IT" sz="1200" dirty="0"/>
              <a:t> </a:t>
            </a:r>
            <a:r>
              <a:rPr lang="it-IT" altLang="it-IT" sz="1200" dirty="0" err="1"/>
              <a:t>derived</a:t>
            </a:r>
            <a:r>
              <a:rPr lang="it-IT" altLang="it-IT" sz="1200" dirty="0"/>
              <a:t> anti-</a:t>
            </a:r>
            <a:r>
              <a:rPr lang="it-IT" altLang="it-IT" sz="1200" dirty="0" err="1"/>
              <a:t>Mullerian</a:t>
            </a:r>
            <a:r>
              <a:rPr lang="it-IT" altLang="it-IT" sz="1200" dirty="0"/>
              <a:t> </a:t>
            </a:r>
            <a:r>
              <a:rPr lang="it-IT" altLang="it-IT" sz="1200" dirty="0" err="1"/>
              <a:t>hormone</a:t>
            </a:r>
            <a:r>
              <a:rPr lang="it-IT" altLang="it-IT" sz="1200" dirty="0"/>
              <a:t> (AMH), </a:t>
            </a:r>
            <a:r>
              <a:rPr lang="it-IT" altLang="it-IT" sz="1200" dirty="0" err="1"/>
              <a:t>oocyte</a:t>
            </a:r>
            <a:r>
              <a:rPr lang="it-IT" altLang="it-IT" sz="1200" dirty="0"/>
              <a:t> </a:t>
            </a:r>
            <a:r>
              <a:rPr lang="it-IT" altLang="it-IT" sz="1200" dirty="0" err="1"/>
              <a:t>derived</a:t>
            </a:r>
            <a:r>
              <a:rPr lang="it-IT" altLang="it-IT" sz="1200" dirty="0"/>
              <a:t> </a:t>
            </a:r>
            <a:r>
              <a:rPr lang="it-IT" altLang="it-IT" sz="1200" dirty="0" err="1"/>
              <a:t>growth</a:t>
            </a:r>
            <a:r>
              <a:rPr lang="it-IT" altLang="it-IT" sz="1200" dirty="0"/>
              <a:t> </a:t>
            </a:r>
            <a:r>
              <a:rPr lang="it-IT" altLang="it-IT" sz="1200" dirty="0" err="1"/>
              <a:t>differentiation</a:t>
            </a:r>
            <a:r>
              <a:rPr lang="it-IT" altLang="it-IT" sz="1200" dirty="0"/>
              <a:t> factor-9 (GDF9); and the bone </a:t>
            </a:r>
            <a:r>
              <a:rPr lang="it-IT" altLang="it-IT" sz="1200" dirty="0" err="1"/>
              <a:t>morphogenetic</a:t>
            </a:r>
            <a:r>
              <a:rPr lang="it-IT" altLang="it-IT" sz="1200" dirty="0"/>
              <a:t> </a:t>
            </a:r>
            <a:r>
              <a:rPr lang="it-IT" altLang="it-IT" sz="1200" dirty="0" err="1"/>
              <a:t>proteins</a:t>
            </a:r>
            <a:r>
              <a:rPr lang="it-IT" altLang="it-IT" sz="1200" dirty="0"/>
              <a:t> (</a:t>
            </a:r>
            <a:r>
              <a:rPr lang="it-IT" altLang="it-IT" sz="1200" dirty="0" err="1"/>
              <a:t>BMPs</a:t>
            </a:r>
            <a:r>
              <a:rPr lang="it-IT" altLang="it-IT" sz="1200" dirty="0"/>
              <a:t>) </a:t>
            </a:r>
            <a:r>
              <a:rPr lang="it-IT" altLang="it-IT" sz="1200" dirty="0" err="1"/>
              <a:t>especially</a:t>
            </a:r>
            <a:r>
              <a:rPr lang="it-IT" altLang="it-IT" sz="1200" dirty="0"/>
              <a:t> BMP4, BMP7 and BMP15. </a:t>
            </a:r>
            <a:r>
              <a:rPr lang="it-IT" altLang="it-IT" sz="1200" dirty="0" err="1"/>
              <a:t>Other</a:t>
            </a:r>
            <a:r>
              <a:rPr lang="it-IT" altLang="it-IT" sz="1200" dirty="0"/>
              <a:t> </a:t>
            </a:r>
            <a:r>
              <a:rPr lang="it-IT" altLang="it-IT" sz="1200" dirty="0" err="1"/>
              <a:t>factors</a:t>
            </a:r>
            <a:r>
              <a:rPr lang="it-IT" altLang="it-IT" sz="1200" dirty="0"/>
              <a:t> </a:t>
            </a:r>
            <a:r>
              <a:rPr lang="it-IT" altLang="it-IT" sz="1200" dirty="0" err="1"/>
              <a:t>such</a:t>
            </a:r>
            <a:r>
              <a:rPr lang="it-IT" altLang="it-IT" sz="1200" dirty="0"/>
              <a:t> </a:t>
            </a:r>
            <a:r>
              <a:rPr lang="it-IT" altLang="it-IT" sz="1200" dirty="0" err="1"/>
              <a:t>as</a:t>
            </a:r>
            <a:r>
              <a:rPr lang="it-IT" altLang="it-IT" sz="1200" dirty="0"/>
              <a:t> retinoblastoma </a:t>
            </a:r>
            <a:r>
              <a:rPr lang="it-IT" altLang="it-IT" sz="1200" dirty="0" err="1"/>
              <a:t>protein</a:t>
            </a:r>
            <a:r>
              <a:rPr lang="it-IT" altLang="it-IT" sz="1200" dirty="0"/>
              <a:t> (RB1) </a:t>
            </a:r>
            <a:r>
              <a:rPr lang="it-IT" altLang="it-IT" sz="1200" dirty="0" err="1"/>
              <a:t>may</a:t>
            </a:r>
            <a:r>
              <a:rPr lang="it-IT" altLang="it-IT" sz="1200" dirty="0"/>
              <a:t> </a:t>
            </a:r>
            <a:r>
              <a:rPr lang="it-IT" altLang="it-IT" sz="1200" dirty="0" err="1"/>
              <a:t>also</a:t>
            </a:r>
            <a:r>
              <a:rPr lang="it-IT" altLang="it-IT" sz="1200" dirty="0"/>
              <a:t> be </a:t>
            </a:r>
            <a:r>
              <a:rPr lang="it-IT" altLang="it-IT" sz="1200" dirty="0" err="1"/>
              <a:t>important</a:t>
            </a:r>
            <a:r>
              <a:rPr lang="it-IT" altLang="it-IT" sz="1200" dirty="0"/>
              <a:t>. </a:t>
            </a:r>
            <a:r>
              <a:rPr lang="it-IT" altLang="it-IT" sz="1200" dirty="0" err="1"/>
              <a:t>Changes</a:t>
            </a:r>
            <a:r>
              <a:rPr lang="it-IT" altLang="it-IT" sz="1200" dirty="0"/>
              <a:t> in </a:t>
            </a:r>
            <a:r>
              <a:rPr lang="it-IT" altLang="it-IT" sz="1200" dirty="0" err="1"/>
              <a:t>follicle</a:t>
            </a:r>
            <a:r>
              <a:rPr lang="it-IT" altLang="it-IT" sz="1200" dirty="0"/>
              <a:t> </a:t>
            </a:r>
            <a:r>
              <a:rPr lang="it-IT" altLang="it-IT" sz="1200" dirty="0" err="1"/>
              <a:t>morphology</a:t>
            </a:r>
            <a:r>
              <a:rPr lang="it-IT" altLang="it-IT" sz="1200" dirty="0"/>
              <a:t> and </a:t>
            </a:r>
            <a:r>
              <a:rPr lang="it-IT" altLang="it-IT" sz="1200" dirty="0" err="1"/>
              <a:t>cell</a:t>
            </a:r>
            <a:r>
              <a:rPr lang="it-IT" altLang="it-IT" sz="1200" dirty="0"/>
              <a:t> </a:t>
            </a:r>
            <a:r>
              <a:rPr lang="it-IT" altLang="it-IT" sz="1200" dirty="0" err="1"/>
              <a:t>number</a:t>
            </a:r>
            <a:r>
              <a:rPr lang="it-IT" altLang="it-IT" sz="1200" dirty="0"/>
              <a:t>, </a:t>
            </a:r>
            <a:r>
              <a:rPr lang="it-IT" altLang="it-IT" sz="1200" dirty="0" err="1"/>
              <a:t>together</a:t>
            </a:r>
            <a:r>
              <a:rPr lang="it-IT" altLang="it-IT" sz="1200" dirty="0"/>
              <a:t> with the stage </a:t>
            </a:r>
            <a:r>
              <a:rPr lang="it-IT" altLang="it-IT" sz="1200" dirty="0" err="1"/>
              <a:t>specific</a:t>
            </a:r>
            <a:r>
              <a:rPr lang="it-IT" altLang="it-IT" sz="1200" dirty="0"/>
              <a:t> </a:t>
            </a:r>
            <a:r>
              <a:rPr lang="it-IT" altLang="it-IT" sz="1200" dirty="0" err="1"/>
              <a:t>follicular</a:t>
            </a:r>
            <a:r>
              <a:rPr lang="it-IT" altLang="it-IT" sz="1200" dirty="0"/>
              <a:t> </a:t>
            </a:r>
            <a:r>
              <a:rPr lang="it-IT" altLang="it-IT" sz="1200" dirty="0" err="1"/>
              <a:t>responsiveness</a:t>
            </a:r>
            <a:r>
              <a:rPr lang="it-IT" altLang="it-IT" sz="1200" dirty="0"/>
              <a:t> to the </a:t>
            </a:r>
            <a:r>
              <a:rPr lang="it-IT" altLang="it-IT" sz="1200" dirty="0" err="1"/>
              <a:t>growth</a:t>
            </a:r>
            <a:r>
              <a:rPr lang="it-IT" altLang="it-IT" sz="1200" dirty="0"/>
              <a:t> </a:t>
            </a:r>
            <a:r>
              <a:rPr lang="it-IT" altLang="it-IT" sz="1200" dirty="0" err="1"/>
              <a:t>factors</a:t>
            </a:r>
            <a:r>
              <a:rPr lang="it-IT" altLang="it-IT" sz="1200" dirty="0"/>
              <a:t> </a:t>
            </a:r>
            <a:r>
              <a:rPr lang="it-IT" altLang="it-IT" sz="1200" dirty="0" err="1"/>
              <a:t>detailed</a:t>
            </a:r>
            <a:r>
              <a:rPr lang="it-IT" altLang="it-IT" sz="1200" dirty="0"/>
              <a:t> </a:t>
            </a:r>
            <a:r>
              <a:rPr lang="it-IT" altLang="it-IT" sz="1200" dirty="0" err="1"/>
              <a:t>here</a:t>
            </a:r>
            <a:r>
              <a:rPr lang="it-IT" altLang="it-IT" sz="1200" dirty="0"/>
              <a:t> and the </a:t>
            </a:r>
            <a:r>
              <a:rPr lang="it-IT" altLang="it-IT" sz="1200" dirty="0" err="1"/>
              <a:t>development</a:t>
            </a:r>
            <a:r>
              <a:rPr lang="it-IT" altLang="it-IT" sz="1200" dirty="0"/>
              <a:t> of </a:t>
            </a:r>
            <a:r>
              <a:rPr lang="it-IT" altLang="it-IT" sz="1200" dirty="0" err="1"/>
              <a:t>steroidogenic</a:t>
            </a:r>
            <a:r>
              <a:rPr lang="it-IT" altLang="it-IT" sz="1200" dirty="0"/>
              <a:t> </a:t>
            </a:r>
            <a:r>
              <a:rPr lang="it-IT" altLang="it-IT" sz="1200" dirty="0" err="1"/>
              <a:t>capacity</a:t>
            </a:r>
            <a:r>
              <a:rPr lang="it-IT" altLang="it-IT" sz="1200" dirty="0"/>
              <a:t> can be </a:t>
            </a:r>
            <a:r>
              <a:rPr lang="it-IT" altLang="it-IT" sz="1200" dirty="0" err="1"/>
              <a:t>used</a:t>
            </a:r>
            <a:r>
              <a:rPr lang="it-IT" altLang="it-IT" sz="1200" dirty="0"/>
              <a:t> </a:t>
            </a:r>
            <a:r>
              <a:rPr lang="it-IT" altLang="it-IT" sz="1200" dirty="0" err="1"/>
              <a:t>as</a:t>
            </a:r>
            <a:r>
              <a:rPr lang="it-IT" altLang="it-IT" sz="1200" dirty="0"/>
              <a:t> </a:t>
            </a:r>
            <a:r>
              <a:rPr lang="it-IT" altLang="it-IT" sz="1200" dirty="0" err="1"/>
              <a:t>functional</a:t>
            </a:r>
            <a:r>
              <a:rPr lang="it-IT" altLang="it-IT" sz="1200" dirty="0"/>
              <a:t> markers to </a:t>
            </a:r>
            <a:r>
              <a:rPr lang="it-IT" altLang="it-IT" sz="1200" dirty="0" err="1"/>
              <a:t>confirm</a:t>
            </a:r>
            <a:r>
              <a:rPr lang="it-IT" altLang="it-IT" sz="1200" dirty="0"/>
              <a:t> the </a:t>
            </a:r>
            <a:r>
              <a:rPr lang="it-IT" altLang="it-IT" sz="1200" dirty="0" err="1"/>
              <a:t>normality</a:t>
            </a:r>
            <a:r>
              <a:rPr lang="it-IT" altLang="it-IT" sz="1200" dirty="0"/>
              <a:t> of </a:t>
            </a:r>
            <a:r>
              <a:rPr lang="it-IT" altLang="it-IT" sz="1200" dirty="0" err="1"/>
              <a:t>follicle</a:t>
            </a:r>
            <a:r>
              <a:rPr lang="it-IT" altLang="it-IT" sz="1200" dirty="0"/>
              <a:t> </a:t>
            </a:r>
            <a:r>
              <a:rPr lang="it-IT" altLang="it-IT" sz="1200" dirty="0" err="1"/>
              <a:t>development</a:t>
            </a:r>
            <a:r>
              <a:rPr lang="it-IT" altLang="it-IT" sz="1200" dirty="0"/>
              <a:t> in vitro. </a:t>
            </a:r>
            <a:r>
              <a:rPr lang="it-IT" altLang="it-IT" sz="1200" dirty="0" err="1"/>
              <a:t>Oocyte</a:t>
            </a:r>
            <a:r>
              <a:rPr lang="it-IT" altLang="it-IT" sz="1200" dirty="0"/>
              <a:t> </a:t>
            </a:r>
            <a:r>
              <a:rPr lang="it-IT" altLang="it-IT" sz="1200" dirty="0" err="1"/>
              <a:t>developmental</a:t>
            </a:r>
            <a:r>
              <a:rPr lang="it-IT" altLang="it-IT" sz="1200" dirty="0"/>
              <a:t> competence </a:t>
            </a:r>
            <a:r>
              <a:rPr lang="it-IT" altLang="it-IT" sz="1200" dirty="0" err="1"/>
              <a:t>is</a:t>
            </a:r>
            <a:r>
              <a:rPr lang="it-IT" altLang="it-IT" sz="1200" dirty="0"/>
              <a:t> </a:t>
            </a:r>
            <a:r>
              <a:rPr lang="it-IT" altLang="it-IT" sz="1200" dirty="0" err="1"/>
              <a:t>progressively</a:t>
            </a:r>
            <a:r>
              <a:rPr lang="it-IT" altLang="it-IT" sz="1200" dirty="0"/>
              <a:t> </a:t>
            </a:r>
            <a:r>
              <a:rPr lang="it-IT" altLang="it-IT" sz="1200" dirty="0" err="1"/>
              <a:t>acquired</a:t>
            </a:r>
            <a:r>
              <a:rPr lang="it-IT" altLang="it-IT" sz="1200" dirty="0"/>
              <a:t> following a </a:t>
            </a:r>
            <a:r>
              <a:rPr lang="it-IT" altLang="it-IT" sz="1200" dirty="0" err="1"/>
              <a:t>coordinated</a:t>
            </a:r>
            <a:r>
              <a:rPr lang="it-IT" altLang="it-IT" sz="1200" dirty="0"/>
              <a:t> </a:t>
            </a:r>
            <a:r>
              <a:rPr lang="it-IT" altLang="it-IT" sz="1200" dirty="0" err="1"/>
              <a:t>series</a:t>
            </a:r>
            <a:r>
              <a:rPr lang="it-IT" altLang="it-IT" sz="1200" dirty="0"/>
              <a:t> of </a:t>
            </a:r>
            <a:r>
              <a:rPr lang="it-IT" altLang="it-IT" sz="1200" dirty="0" err="1"/>
              <a:t>structural</a:t>
            </a:r>
            <a:r>
              <a:rPr lang="it-IT" altLang="it-IT" sz="1200" dirty="0"/>
              <a:t> and </a:t>
            </a:r>
            <a:r>
              <a:rPr lang="it-IT" altLang="it-IT" sz="1200" dirty="0" err="1"/>
              <a:t>functional</a:t>
            </a:r>
            <a:r>
              <a:rPr lang="it-IT" altLang="it-IT" sz="1200" dirty="0"/>
              <a:t> </a:t>
            </a:r>
            <a:r>
              <a:rPr lang="it-IT" altLang="it-IT" sz="1200" dirty="0" err="1"/>
              <a:t>changes</a:t>
            </a:r>
            <a:r>
              <a:rPr lang="it-IT" altLang="it-IT" sz="1200" dirty="0"/>
              <a:t> in the gamete and </a:t>
            </a:r>
            <a:r>
              <a:rPr lang="it-IT" altLang="it-IT" sz="1200" dirty="0" err="1"/>
              <a:t>surrounding</a:t>
            </a:r>
            <a:r>
              <a:rPr lang="it-IT" altLang="it-IT" sz="1200" dirty="0"/>
              <a:t> </a:t>
            </a:r>
            <a:r>
              <a:rPr lang="it-IT" altLang="it-IT" sz="1200" dirty="0" err="1"/>
              <a:t>cumulus</a:t>
            </a:r>
            <a:r>
              <a:rPr lang="it-IT" altLang="it-IT" sz="1200" dirty="0"/>
              <a:t> </a:t>
            </a:r>
            <a:r>
              <a:rPr lang="it-IT" altLang="it-IT" sz="1200" dirty="0" err="1"/>
              <a:t>cells</a:t>
            </a:r>
            <a:r>
              <a:rPr lang="it-IT" altLang="it-IT" sz="1200" dirty="0"/>
              <a:t>. </a:t>
            </a:r>
            <a:r>
              <a:rPr lang="it-IT" altLang="it-IT" sz="1200" dirty="0" err="1"/>
              <a:t>However</a:t>
            </a:r>
            <a:r>
              <a:rPr lang="it-IT" altLang="it-IT" sz="1200" dirty="0"/>
              <a:t>, </a:t>
            </a:r>
            <a:r>
              <a:rPr lang="it-IT" altLang="it-IT" sz="1200" dirty="0" err="1"/>
              <a:t>it</a:t>
            </a:r>
            <a:r>
              <a:rPr lang="it-IT" altLang="it-IT" sz="1200" dirty="0"/>
              <a:t> </a:t>
            </a:r>
            <a:r>
              <a:rPr lang="it-IT" altLang="it-IT" sz="1200" dirty="0" err="1"/>
              <a:t>is</a:t>
            </a:r>
            <a:r>
              <a:rPr lang="it-IT" altLang="it-IT" sz="1200" dirty="0"/>
              <a:t> </a:t>
            </a:r>
            <a:r>
              <a:rPr lang="it-IT" altLang="it-IT" sz="1200" dirty="0" err="1"/>
              <a:t>not</a:t>
            </a:r>
            <a:r>
              <a:rPr lang="it-IT" altLang="it-IT" sz="1200" dirty="0"/>
              <a:t> </a:t>
            </a:r>
            <a:r>
              <a:rPr lang="it-IT" altLang="it-IT" sz="1200" dirty="0" err="1"/>
              <a:t>until</a:t>
            </a:r>
            <a:r>
              <a:rPr lang="it-IT" altLang="it-IT" sz="1200" dirty="0"/>
              <a:t> the </a:t>
            </a:r>
            <a:r>
              <a:rPr lang="it-IT" altLang="it-IT" sz="1200" dirty="0" err="1"/>
              <a:t>final</a:t>
            </a:r>
            <a:r>
              <a:rPr lang="it-IT" altLang="it-IT" sz="1200" dirty="0"/>
              <a:t> days of </a:t>
            </a:r>
            <a:r>
              <a:rPr lang="it-IT" altLang="it-IT" sz="1200" dirty="0" err="1"/>
              <a:t>follicular</a:t>
            </a:r>
            <a:r>
              <a:rPr lang="it-IT" altLang="it-IT" sz="1200" dirty="0"/>
              <a:t> </a:t>
            </a:r>
            <a:r>
              <a:rPr lang="it-IT" altLang="it-IT" sz="1200" dirty="0" err="1"/>
              <a:t>development</a:t>
            </a:r>
            <a:r>
              <a:rPr lang="it-IT" altLang="it-IT" sz="1200" dirty="0"/>
              <a:t> </a:t>
            </a:r>
            <a:r>
              <a:rPr lang="it-IT" altLang="it-IT" sz="1200" dirty="0" err="1"/>
              <a:t>that</a:t>
            </a:r>
            <a:r>
              <a:rPr lang="it-IT" altLang="it-IT" sz="1200" dirty="0"/>
              <a:t> </a:t>
            </a:r>
            <a:r>
              <a:rPr lang="it-IT" altLang="it-IT" sz="1200" dirty="0" err="1"/>
              <a:t>oocytes</a:t>
            </a:r>
            <a:r>
              <a:rPr lang="it-IT" altLang="it-IT" sz="1200" dirty="0"/>
              <a:t> </a:t>
            </a:r>
            <a:r>
              <a:rPr lang="it-IT" altLang="it-IT" sz="1200" dirty="0" err="1"/>
              <a:t>acquire</a:t>
            </a:r>
            <a:r>
              <a:rPr lang="it-IT" altLang="it-IT" sz="1200" dirty="0"/>
              <a:t> the </a:t>
            </a:r>
            <a:r>
              <a:rPr lang="it-IT" altLang="it-IT" sz="1200" dirty="0" err="1"/>
              <a:t>capacity</a:t>
            </a:r>
            <a:r>
              <a:rPr lang="it-IT" altLang="it-IT" sz="1200" dirty="0"/>
              <a:t> to </a:t>
            </a:r>
            <a:r>
              <a:rPr lang="it-IT" altLang="it-IT" sz="1200" dirty="0" err="1"/>
              <a:t>undergo</a:t>
            </a:r>
            <a:r>
              <a:rPr lang="it-IT" altLang="it-IT" sz="1200" dirty="0"/>
              <a:t> </a:t>
            </a:r>
            <a:r>
              <a:rPr lang="it-IT" altLang="it-IT" sz="1200" dirty="0" err="1"/>
              <a:t>meiotic</a:t>
            </a:r>
            <a:r>
              <a:rPr lang="it-IT" altLang="it-IT" sz="1200" dirty="0"/>
              <a:t> </a:t>
            </a:r>
            <a:r>
              <a:rPr lang="it-IT" altLang="it-IT" sz="1200" dirty="0" err="1"/>
              <a:t>progression</a:t>
            </a:r>
            <a:r>
              <a:rPr lang="it-IT" altLang="it-IT" sz="1200" dirty="0"/>
              <a:t> to </a:t>
            </a:r>
            <a:r>
              <a:rPr lang="it-IT" altLang="it-IT" sz="1200" dirty="0" err="1"/>
              <a:t>metaphase</a:t>
            </a:r>
            <a:r>
              <a:rPr lang="it-IT" altLang="it-IT" sz="1200" dirty="0"/>
              <a:t> II. The </a:t>
            </a:r>
            <a:r>
              <a:rPr lang="it-IT" altLang="it-IT" sz="1200" dirty="0" err="1"/>
              <a:t>redistribution</a:t>
            </a:r>
            <a:r>
              <a:rPr lang="it-IT" altLang="it-IT" sz="1200" dirty="0"/>
              <a:t> of the </a:t>
            </a:r>
            <a:r>
              <a:rPr lang="it-IT" altLang="it-IT" sz="1200" dirty="0" err="1"/>
              <a:t>cortical</a:t>
            </a:r>
            <a:r>
              <a:rPr lang="it-IT" altLang="it-IT" sz="1200" dirty="0"/>
              <a:t> </a:t>
            </a:r>
            <a:r>
              <a:rPr lang="it-IT" altLang="it-IT" sz="1200" dirty="0" err="1"/>
              <a:t>granules</a:t>
            </a:r>
            <a:r>
              <a:rPr lang="it-IT" altLang="it-IT" sz="1200" dirty="0"/>
              <a:t> and </a:t>
            </a:r>
            <a:r>
              <a:rPr lang="it-IT" altLang="it-IT" sz="1200" dirty="0" err="1"/>
              <a:t>changes</a:t>
            </a:r>
            <a:r>
              <a:rPr lang="it-IT" altLang="it-IT" sz="1200" dirty="0"/>
              <a:t> in </a:t>
            </a:r>
            <a:r>
              <a:rPr lang="it-IT" altLang="it-IT" sz="1200" dirty="0" err="1"/>
              <a:t>mitochondrial</a:t>
            </a:r>
            <a:r>
              <a:rPr lang="it-IT" altLang="it-IT" sz="1200" dirty="0"/>
              <a:t> </a:t>
            </a:r>
            <a:r>
              <a:rPr lang="it-IT" altLang="it-IT" sz="1200" dirty="0" err="1"/>
              <a:t>number</a:t>
            </a:r>
            <a:r>
              <a:rPr lang="it-IT" altLang="it-IT" sz="1200" dirty="0"/>
              <a:t>, activity and </a:t>
            </a:r>
            <a:r>
              <a:rPr lang="it-IT" altLang="it-IT" sz="1200" dirty="0" err="1"/>
              <a:t>distribution</a:t>
            </a:r>
            <a:r>
              <a:rPr lang="it-IT" altLang="it-IT" sz="1200" dirty="0"/>
              <a:t> </a:t>
            </a:r>
            <a:r>
              <a:rPr lang="it-IT" altLang="it-IT" sz="1200" dirty="0" err="1"/>
              <a:t>occur</a:t>
            </a:r>
            <a:r>
              <a:rPr lang="it-IT" altLang="it-IT" sz="1200" dirty="0"/>
              <a:t> </a:t>
            </a:r>
            <a:r>
              <a:rPr lang="it-IT" altLang="it-IT" sz="1200" dirty="0" err="1"/>
              <a:t>during</a:t>
            </a:r>
            <a:r>
              <a:rPr lang="it-IT" altLang="it-IT" sz="1200" dirty="0"/>
              <a:t> the terminal stages of </a:t>
            </a:r>
            <a:r>
              <a:rPr lang="it-IT" altLang="it-IT" sz="1200" dirty="0" err="1"/>
              <a:t>oocyte</a:t>
            </a:r>
            <a:r>
              <a:rPr lang="it-IT" altLang="it-IT" sz="1200" dirty="0"/>
              <a:t> </a:t>
            </a:r>
            <a:r>
              <a:rPr lang="it-IT" altLang="it-IT" sz="1200" dirty="0" err="1"/>
              <a:t>maturation</a:t>
            </a:r>
            <a:r>
              <a:rPr lang="it-IT" altLang="it-IT" sz="1200" dirty="0"/>
              <a:t> in vivo. </a:t>
            </a:r>
            <a:r>
              <a:rPr lang="it-IT" altLang="it-IT" sz="1200" dirty="0" err="1"/>
              <a:t>Cytoplasmic</a:t>
            </a:r>
            <a:r>
              <a:rPr lang="it-IT" altLang="it-IT" sz="1200" dirty="0"/>
              <a:t> and </a:t>
            </a:r>
            <a:r>
              <a:rPr lang="it-IT" altLang="it-IT" sz="1200" dirty="0" err="1"/>
              <a:t>nuclear</a:t>
            </a:r>
            <a:r>
              <a:rPr lang="it-IT" altLang="it-IT" sz="1200" dirty="0"/>
              <a:t> </a:t>
            </a:r>
            <a:r>
              <a:rPr lang="it-IT" altLang="it-IT" sz="1200" dirty="0" err="1"/>
              <a:t>maturation</a:t>
            </a:r>
            <a:r>
              <a:rPr lang="it-IT" altLang="it-IT" sz="1200" dirty="0"/>
              <a:t> of the </a:t>
            </a:r>
            <a:r>
              <a:rPr lang="it-IT" altLang="it-IT" sz="1200" dirty="0" err="1"/>
              <a:t>oocyte</a:t>
            </a:r>
            <a:r>
              <a:rPr lang="it-IT" altLang="it-IT" sz="1200" dirty="0"/>
              <a:t> </a:t>
            </a:r>
            <a:r>
              <a:rPr lang="it-IT" altLang="it-IT" sz="1200" dirty="0" err="1"/>
              <a:t>is</a:t>
            </a:r>
            <a:r>
              <a:rPr lang="it-IT" altLang="it-IT" sz="1200" dirty="0"/>
              <a:t> </a:t>
            </a:r>
            <a:r>
              <a:rPr lang="it-IT" altLang="it-IT" sz="1200" dirty="0" err="1"/>
              <a:t>further</a:t>
            </a:r>
            <a:r>
              <a:rPr lang="it-IT" altLang="it-IT" sz="1200" dirty="0"/>
              <a:t> </a:t>
            </a:r>
            <a:r>
              <a:rPr lang="it-IT" altLang="it-IT" sz="1200" dirty="0" err="1"/>
              <a:t>characterised</a:t>
            </a:r>
            <a:r>
              <a:rPr lang="it-IT" altLang="it-IT" sz="1200" dirty="0"/>
              <a:t> by a </a:t>
            </a:r>
            <a:r>
              <a:rPr lang="it-IT" altLang="it-IT" sz="1200" dirty="0" err="1"/>
              <a:t>cascade</a:t>
            </a:r>
            <a:r>
              <a:rPr lang="it-IT" altLang="it-IT" sz="1200" dirty="0"/>
              <a:t> of </a:t>
            </a:r>
            <a:r>
              <a:rPr lang="it-IT" altLang="it-IT" sz="1200" dirty="0" err="1"/>
              <a:t>molecular</a:t>
            </a:r>
            <a:r>
              <a:rPr lang="it-IT" altLang="it-IT" sz="1200" dirty="0"/>
              <a:t> events and check points </a:t>
            </a:r>
            <a:r>
              <a:rPr lang="it-IT" altLang="it-IT" sz="1200" dirty="0" err="1"/>
              <a:t>which</a:t>
            </a:r>
            <a:r>
              <a:rPr lang="it-IT" altLang="it-IT" sz="1200" dirty="0"/>
              <a:t> include </a:t>
            </a:r>
            <a:r>
              <a:rPr lang="it-IT" altLang="it-IT" sz="1200" dirty="0" err="1"/>
              <a:t>changes</a:t>
            </a:r>
            <a:r>
              <a:rPr lang="it-IT" altLang="it-IT" sz="1200" dirty="0"/>
              <a:t> in the </a:t>
            </a:r>
            <a:r>
              <a:rPr lang="it-IT" altLang="it-IT" sz="1200" dirty="0" err="1"/>
              <a:t>transcription</a:t>
            </a:r>
            <a:r>
              <a:rPr lang="it-IT" altLang="it-IT" sz="1200" dirty="0"/>
              <a:t> and </a:t>
            </a:r>
            <a:r>
              <a:rPr lang="it-IT" altLang="it-IT" sz="1200" dirty="0" err="1"/>
              <a:t>translation</a:t>
            </a:r>
            <a:r>
              <a:rPr lang="it-IT" altLang="it-IT" sz="1200" dirty="0"/>
              <a:t> of RNA, DNA  </a:t>
            </a:r>
            <a:r>
              <a:rPr lang="it-IT" altLang="it-IT" sz="1200" dirty="0" err="1"/>
              <a:t>replication</a:t>
            </a:r>
            <a:r>
              <a:rPr lang="it-IT" altLang="it-IT" sz="1200" dirty="0"/>
              <a:t> and </a:t>
            </a:r>
            <a:r>
              <a:rPr lang="it-IT" altLang="it-IT" sz="1200" dirty="0" err="1"/>
              <a:t>repair</a:t>
            </a:r>
            <a:r>
              <a:rPr lang="it-IT" altLang="it-IT" sz="1200" dirty="0"/>
              <a:t>, </a:t>
            </a:r>
            <a:r>
              <a:rPr lang="it-IT" altLang="it-IT" sz="1200" dirty="0" err="1"/>
              <a:t>chromosome</a:t>
            </a:r>
            <a:r>
              <a:rPr lang="it-IT" altLang="it-IT" sz="1200" dirty="0"/>
              <a:t> </a:t>
            </a:r>
            <a:r>
              <a:rPr lang="it-IT" altLang="it-IT" sz="1200" dirty="0" err="1"/>
              <a:t>condensation</a:t>
            </a:r>
            <a:r>
              <a:rPr lang="it-IT" altLang="it-IT" sz="1200" dirty="0"/>
              <a:t>, </a:t>
            </a:r>
            <a:r>
              <a:rPr lang="it-IT" altLang="it-IT" sz="1200" dirty="0" err="1"/>
              <a:t>spindle</a:t>
            </a:r>
            <a:r>
              <a:rPr lang="it-IT" altLang="it-IT" sz="1200" dirty="0"/>
              <a:t> </a:t>
            </a:r>
            <a:r>
              <a:rPr lang="it-IT" altLang="it-IT" sz="1200" dirty="0" err="1"/>
              <a:t>formation</a:t>
            </a:r>
            <a:r>
              <a:rPr lang="it-IT" altLang="it-IT" sz="1200" dirty="0"/>
              <a:t> and </a:t>
            </a:r>
            <a:r>
              <a:rPr lang="it-IT" altLang="it-IT" sz="1200" dirty="0" err="1"/>
              <a:t>development</a:t>
            </a:r>
            <a:r>
              <a:rPr lang="it-IT" altLang="it-IT" sz="1200" dirty="0"/>
              <a:t> of the </a:t>
            </a:r>
            <a:r>
              <a:rPr lang="it-IT" altLang="it-IT" sz="1200" dirty="0" err="1"/>
              <a:t>mechanisms</a:t>
            </a:r>
            <a:r>
              <a:rPr lang="it-IT" altLang="it-IT" sz="1200" dirty="0"/>
              <a:t> for </a:t>
            </a:r>
            <a:r>
              <a:rPr lang="it-IT" altLang="it-IT" sz="1200" dirty="0" err="1"/>
              <a:t>sperm</a:t>
            </a:r>
            <a:r>
              <a:rPr lang="it-IT" altLang="it-IT" sz="1200" dirty="0"/>
              <a:t> head </a:t>
            </a:r>
            <a:r>
              <a:rPr lang="it-IT" altLang="it-IT" sz="1200" dirty="0" err="1"/>
              <a:t>penetration</a:t>
            </a:r>
            <a:r>
              <a:rPr lang="it-IT" altLang="it-IT" sz="1200" dirty="0"/>
              <a:t>. </a:t>
            </a:r>
            <a:r>
              <a:rPr lang="it-IT" altLang="it-IT" sz="1200" dirty="0" err="1"/>
              <a:t>Oocyte</a:t>
            </a:r>
            <a:r>
              <a:rPr lang="it-IT" altLang="it-IT" sz="1200" dirty="0"/>
              <a:t> </a:t>
            </a:r>
            <a:r>
              <a:rPr lang="it-IT" altLang="it-IT" sz="1200" dirty="0" err="1"/>
              <a:t>maturation</a:t>
            </a:r>
            <a:r>
              <a:rPr lang="it-IT" altLang="it-IT" sz="1200" dirty="0"/>
              <a:t> in vivo </a:t>
            </a:r>
            <a:r>
              <a:rPr lang="it-IT" altLang="it-IT" sz="1200" dirty="0" err="1"/>
              <a:t>is</a:t>
            </a:r>
            <a:r>
              <a:rPr lang="it-IT" altLang="it-IT" sz="1200" dirty="0"/>
              <a:t> </a:t>
            </a:r>
            <a:r>
              <a:rPr lang="it-IT" altLang="it-IT" sz="1200" dirty="0" err="1"/>
              <a:t>triggered</a:t>
            </a:r>
            <a:r>
              <a:rPr lang="it-IT" altLang="it-IT" sz="1200" dirty="0"/>
              <a:t> by the </a:t>
            </a:r>
            <a:r>
              <a:rPr lang="it-IT" altLang="it-IT" sz="1200" dirty="0" err="1"/>
              <a:t>preovulatory</a:t>
            </a:r>
            <a:r>
              <a:rPr lang="it-IT" altLang="it-IT" sz="1200" dirty="0"/>
              <a:t> surge of </a:t>
            </a:r>
            <a:r>
              <a:rPr lang="it-IT" altLang="it-IT" sz="1200" dirty="0" err="1"/>
              <a:t>gonadotrophins</a:t>
            </a:r>
            <a:r>
              <a:rPr lang="it-IT" altLang="it-IT" sz="1200" dirty="0"/>
              <a:t> and </a:t>
            </a:r>
            <a:r>
              <a:rPr lang="it-IT" altLang="it-IT" sz="1200" dirty="0" err="1"/>
              <a:t>particularly</a:t>
            </a:r>
            <a:r>
              <a:rPr lang="it-IT" altLang="it-IT" sz="1200" dirty="0"/>
              <a:t> by high </a:t>
            </a:r>
            <a:r>
              <a:rPr lang="it-IT" altLang="it-IT" sz="1200" dirty="0" err="1"/>
              <a:t>levels</a:t>
            </a:r>
            <a:r>
              <a:rPr lang="it-IT" altLang="it-IT" sz="1200" dirty="0"/>
              <a:t> of LH. The LH </a:t>
            </a:r>
            <a:r>
              <a:rPr lang="it-IT" altLang="it-IT" sz="1200" dirty="0" err="1"/>
              <a:t>driven</a:t>
            </a:r>
            <a:r>
              <a:rPr lang="it-IT" altLang="it-IT" sz="1200" dirty="0"/>
              <a:t> </a:t>
            </a:r>
            <a:r>
              <a:rPr lang="it-IT" altLang="it-IT" sz="1200" dirty="0" err="1"/>
              <a:t>follicular</a:t>
            </a:r>
            <a:r>
              <a:rPr lang="it-IT" altLang="it-IT" sz="1200" dirty="0"/>
              <a:t> </a:t>
            </a:r>
            <a:r>
              <a:rPr lang="it-IT" altLang="it-IT" sz="1200" dirty="0" err="1"/>
              <a:t>cascade</a:t>
            </a:r>
            <a:r>
              <a:rPr lang="it-IT" altLang="it-IT" sz="1200" dirty="0"/>
              <a:t> </a:t>
            </a:r>
            <a:r>
              <a:rPr lang="it-IT" altLang="it-IT" sz="1200" dirty="0" err="1"/>
              <a:t>results</a:t>
            </a:r>
            <a:r>
              <a:rPr lang="it-IT" altLang="it-IT" sz="1200" dirty="0"/>
              <a:t> in a shift in </a:t>
            </a:r>
            <a:r>
              <a:rPr lang="it-IT" altLang="it-IT" sz="1200" dirty="0" err="1"/>
              <a:t>steroid</a:t>
            </a:r>
            <a:r>
              <a:rPr lang="it-IT" altLang="it-IT" sz="1200" dirty="0"/>
              <a:t> production by </a:t>
            </a:r>
            <a:r>
              <a:rPr lang="it-IT" altLang="it-IT" sz="1200" dirty="0" err="1"/>
              <a:t>GCs</a:t>
            </a:r>
            <a:r>
              <a:rPr lang="it-IT" altLang="it-IT" sz="1200" dirty="0"/>
              <a:t> from </a:t>
            </a:r>
            <a:r>
              <a:rPr lang="it-IT" altLang="it-IT" sz="1200" dirty="0" err="1"/>
              <a:t>predominately</a:t>
            </a:r>
            <a:r>
              <a:rPr lang="it-IT" altLang="it-IT" sz="1200" dirty="0"/>
              <a:t> </a:t>
            </a:r>
            <a:r>
              <a:rPr lang="it-IT" altLang="it-IT" sz="1200" dirty="0" err="1"/>
              <a:t>oestrogen</a:t>
            </a:r>
            <a:r>
              <a:rPr lang="it-IT" altLang="it-IT" sz="1200" dirty="0"/>
              <a:t> to a </a:t>
            </a:r>
            <a:r>
              <a:rPr lang="it-IT" altLang="it-IT" sz="1200" dirty="0" err="1"/>
              <a:t>progesterogenic</a:t>
            </a:r>
            <a:r>
              <a:rPr lang="it-IT" altLang="it-IT" sz="1200" dirty="0"/>
              <a:t> </a:t>
            </a:r>
            <a:r>
              <a:rPr lang="it-IT" altLang="it-IT" sz="1200" dirty="0" err="1"/>
              <a:t>environment</a:t>
            </a:r>
            <a:r>
              <a:rPr lang="it-IT" altLang="it-IT" sz="1200" dirty="0"/>
              <a:t> and a </a:t>
            </a:r>
            <a:r>
              <a:rPr lang="it-IT" altLang="it-IT" sz="1200" dirty="0" err="1"/>
              <a:t>decrease</a:t>
            </a:r>
            <a:r>
              <a:rPr lang="it-IT" altLang="it-IT" sz="1200" dirty="0"/>
              <a:t> in </a:t>
            </a:r>
            <a:r>
              <a:rPr lang="it-IT" altLang="it-IT" sz="1200" dirty="0" err="1"/>
              <a:t>intracellular</a:t>
            </a:r>
            <a:r>
              <a:rPr lang="it-IT" altLang="it-IT" sz="1200" dirty="0"/>
              <a:t> </a:t>
            </a:r>
            <a:r>
              <a:rPr lang="it-IT" altLang="it-IT" sz="1200" dirty="0" err="1"/>
              <a:t>cAMP</a:t>
            </a:r>
            <a:r>
              <a:rPr lang="it-IT" altLang="it-IT" sz="1200" dirty="0"/>
              <a:t> in the </a:t>
            </a:r>
            <a:r>
              <a:rPr lang="it-IT" altLang="it-IT" sz="1200" dirty="0" err="1"/>
              <a:t>oocyte</a:t>
            </a:r>
            <a:r>
              <a:rPr lang="it-IT" altLang="it-IT" sz="1200" dirty="0"/>
              <a:t>, </a:t>
            </a:r>
            <a:r>
              <a:rPr lang="it-IT" altLang="it-IT" sz="1200" dirty="0" err="1"/>
              <a:t>which</a:t>
            </a:r>
            <a:r>
              <a:rPr lang="it-IT" altLang="it-IT" sz="1200" dirty="0"/>
              <a:t> </a:t>
            </a:r>
            <a:r>
              <a:rPr lang="it-IT" altLang="it-IT" sz="1200" dirty="0" err="1"/>
              <a:t>is</a:t>
            </a:r>
            <a:r>
              <a:rPr lang="it-IT" altLang="it-IT" sz="1200" dirty="0"/>
              <a:t> </a:t>
            </a:r>
            <a:r>
              <a:rPr lang="it-IT" altLang="it-IT" sz="1200" dirty="0" err="1"/>
              <a:t>induced</a:t>
            </a:r>
            <a:r>
              <a:rPr lang="it-IT" altLang="it-IT" sz="1200" dirty="0"/>
              <a:t> </a:t>
            </a:r>
            <a:r>
              <a:rPr lang="it-IT" altLang="it-IT" sz="1200" dirty="0" err="1"/>
              <a:t>at</a:t>
            </a:r>
            <a:r>
              <a:rPr lang="it-IT" altLang="it-IT" sz="1200" dirty="0"/>
              <a:t> </a:t>
            </a:r>
            <a:r>
              <a:rPr lang="it-IT" altLang="it-IT" sz="1200" dirty="0" err="1"/>
              <a:t>least</a:t>
            </a:r>
            <a:r>
              <a:rPr lang="it-IT" altLang="it-IT" sz="1200" dirty="0"/>
              <a:t> in part by the </a:t>
            </a:r>
            <a:r>
              <a:rPr lang="it-IT" altLang="it-IT" sz="1200" dirty="0" err="1"/>
              <a:t>loss</a:t>
            </a:r>
            <a:r>
              <a:rPr lang="it-IT" altLang="it-IT" sz="1200" dirty="0"/>
              <a:t> of </a:t>
            </a:r>
            <a:r>
              <a:rPr lang="it-IT" altLang="it-IT" sz="1200" dirty="0" err="1"/>
              <a:t>junctional</a:t>
            </a:r>
            <a:r>
              <a:rPr lang="it-IT" altLang="it-IT" sz="1200" dirty="0"/>
              <a:t> </a:t>
            </a:r>
            <a:r>
              <a:rPr lang="it-IT" altLang="it-IT" sz="1200" dirty="0" err="1"/>
              <a:t>contacts</a:t>
            </a:r>
            <a:r>
              <a:rPr lang="it-IT" altLang="it-IT" sz="1200" dirty="0"/>
              <a:t> </a:t>
            </a:r>
            <a:r>
              <a:rPr lang="it-IT" altLang="it-IT" sz="1200" dirty="0" err="1"/>
              <a:t>between</a:t>
            </a:r>
            <a:r>
              <a:rPr lang="it-IT" altLang="it-IT" sz="1200" dirty="0"/>
              <a:t> the </a:t>
            </a:r>
            <a:r>
              <a:rPr lang="it-IT" altLang="it-IT" sz="1200" dirty="0" err="1"/>
              <a:t>cumulus</a:t>
            </a:r>
            <a:r>
              <a:rPr lang="it-IT" altLang="it-IT" sz="1200" dirty="0"/>
              <a:t> </a:t>
            </a:r>
            <a:r>
              <a:rPr lang="it-IT" altLang="it-IT" sz="1200" dirty="0" err="1"/>
              <a:t>cells</a:t>
            </a:r>
            <a:r>
              <a:rPr lang="it-IT" altLang="it-IT" sz="1200" dirty="0"/>
              <a:t> and </a:t>
            </a:r>
            <a:r>
              <a:rPr lang="it-IT" altLang="it-IT" sz="1200" dirty="0" err="1"/>
              <a:t>oocyte</a:t>
            </a:r>
            <a:r>
              <a:rPr lang="it-IT" altLang="it-IT" sz="1200" dirty="0"/>
              <a:t>. </a:t>
            </a:r>
            <a:r>
              <a:rPr lang="it-IT" altLang="it-IT" sz="1200" dirty="0" err="1"/>
              <a:t>Activation</a:t>
            </a:r>
            <a:r>
              <a:rPr lang="it-IT" altLang="it-IT" sz="1200" dirty="0"/>
              <a:t> of the </a:t>
            </a:r>
            <a:r>
              <a:rPr lang="it-IT" altLang="it-IT" sz="1200" dirty="0" err="1"/>
              <a:t>molecular</a:t>
            </a:r>
            <a:r>
              <a:rPr lang="it-IT" altLang="it-IT" sz="1200" dirty="0"/>
              <a:t> pathways </a:t>
            </a:r>
            <a:r>
              <a:rPr lang="it-IT" altLang="it-IT" sz="1200" dirty="0" err="1"/>
              <a:t>leading</a:t>
            </a:r>
            <a:r>
              <a:rPr lang="it-IT" altLang="it-IT" sz="1200" dirty="0"/>
              <a:t> to the production of </a:t>
            </a:r>
            <a:r>
              <a:rPr lang="it-IT" altLang="it-IT" sz="1200" dirty="0" err="1"/>
              <a:t>hyaluronic</a:t>
            </a:r>
            <a:r>
              <a:rPr lang="it-IT" altLang="it-IT" sz="1200" dirty="0"/>
              <a:t> acid by the </a:t>
            </a:r>
            <a:r>
              <a:rPr lang="it-IT" altLang="it-IT" sz="1200" dirty="0" err="1"/>
              <a:t>cumulus</a:t>
            </a:r>
            <a:r>
              <a:rPr lang="it-IT" altLang="it-IT" sz="1200" dirty="0"/>
              <a:t> </a:t>
            </a:r>
            <a:r>
              <a:rPr lang="it-IT" altLang="it-IT" sz="1200" dirty="0" err="1"/>
              <a:t>cells</a:t>
            </a:r>
            <a:r>
              <a:rPr lang="it-IT" altLang="it-IT" sz="1200" dirty="0"/>
              <a:t> </a:t>
            </a:r>
            <a:r>
              <a:rPr lang="it-IT" altLang="it-IT" sz="1200" dirty="0" err="1"/>
              <a:t>occurs</a:t>
            </a:r>
            <a:r>
              <a:rPr lang="it-IT" altLang="it-IT" sz="1200" dirty="0"/>
              <a:t> in </a:t>
            </a:r>
            <a:r>
              <a:rPr lang="it-IT" altLang="it-IT" sz="1200" dirty="0" err="1"/>
              <a:t>response</a:t>
            </a:r>
            <a:r>
              <a:rPr lang="it-IT" altLang="it-IT" sz="1200" dirty="0"/>
              <a:t> to the LH surge leads to the </a:t>
            </a:r>
            <a:r>
              <a:rPr lang="it-IT" altLang="it-IT" sz="1200" dirty="0" err="1"/>
              <a:t>mucification</a:t>
            </a:r>
            <a:r>
              <a:rPr lang="it-IT" altLang="it-IT" sz="1200" dirty="0"/>
              <a:t> and </a:t>
            </a:r>
            <a:r>
              <a:rPr lang="it-IT" altLang="it-IT" sz="1200" dirty="0" err="1"/>
              <a:t>expansion</a:t>
            </a:r>
            <a:r>
              <a:rPr lang="it-IT" altLang="it-IT" sz="1200" dirty="0"/>
              <a:t> of the </a:t>
            </a:r>
            <a:r>
              <a:rPr lang="it-IT" altLang="it-IT" sz="1200" dirty="0" err="1"/>
              <a:t>cumulus</a:t>
            </a:r>
            <a:r>
              <a:rPr lang="it-IT" altLang="it-IT" sz="1200" dirty="0"/>
              <a:t>. The </a:t>
            </a:r>
            <a:r>
              <a:rPr lang="it-IT" altLang="it-IT" sz="1200" dirty="0" err="1"/>
              <a:t>loss</a:t>
            </a:r>
            <a:r>
              <a:rPr lang="it-IT" altLang="it-IT" sz="1200" dirty="0"/>
              <a:t> of </a:t>
            </a:r>
            <a:r>
              <a:rPr lang="it-IT" altLang="it-IT" sz="1200" dirty="0" err="1"/>
              <a:t>junctional</a:t>
            </a:r>
            <a:r>
              <a:rPr lang="it-IT" altLang="it-IT" sz="1200" dirty="0"/>
              <a:t> </a:t>
            </a:r>
            <a:r>
              <a:rPr lang="it-IT" altLang="it-IT" sz="1200" dirty="0" err="1"/>
              <a:t>contacts</a:t>
            </a:r>
            <a:r>
              <a:rPr lang="it-IT" altLang="it-IT" sz="1200" dirty="0"/>
              <a:t> </a:t>
            </a:r>
            <a:r>
              <a:rPr lang="it-IT" altLang="it-IT" sz="1200" dirty="0" err="1"/>
              <a:t>between</a:t>
            </a:r>
            <a:r>
              <a:rPr lang="it-IT" altLang="it-IT" sz="1200" dirty="0"/>
              <a:t> the </a:t>
            </a:r>
            <a:r>
              <a:rPr lang="it-IT" altLang="it-IT" sz="1200" dirty="0" err="1"/>
              <a:t>oocyte</a:t>
            </a:r>
            <a:r>
              <a:rPr lang="it-IT" altLang="it-IT" sz="1200" dirty="0"/>
              <a:t> and </a:t>
            </a:r>
            <a:r>
              <a:rPr lang="it-IT" altLang="it-IT" sz="1200" dirty="0" err="1"/>
              <a:t>somatic</a:t>
            </a:r>
            <a:r>
              <a:rPr lang="it-IT" altLang="it-IT" sz="1200" dirty="0"/>
              <a:t> </a:t>
            </a:r>
            <a:r>
              <a:rPr lang="it-IT" altLang="it-IT" sz="1200" dirty="0" err="1"/>
              <a:t>cells</a:t>
            </a:r>
            <a:r>
              <a:rPr lang="it-IT" altLang="it-IT" sz="1200" dirty="0"/>
              <a:t> in turn triggers the </a:t>
            </a:r>
            <a:r>
              <a:rPr lang="it-IT" altLang="it-IT" sz="1200" dirty="0" err="1"/>
              <a:t>resumption</a:t>
            </a:r>
            <a:r>
              <a:rPr lang="it-IT" altLang="it-IT" sz="1200" dirty="0"/>
              <a:t> of </a:t>
            </a:r>
            <a:r>
              <a:rPr lang="it-IT" altLang="it-IT" sz="1200" dirty="0" err="1"/>
              <a:t>meiosis</a:t>
            </a:r>
            <a:r>
              <a:rPr lang="it-IT" altLang="it-IT" sz="1200" dirty="0"/>
              <a:t> in mature </a:t>
            </a:r>
            <a:r>
              <a:rPr lang="it-IT" altLang="it-IT" sz="1200" dirty="0" err="1"/>
              <a:t>oocytes</a:t>
            </a:r>
            <a:r>
              <a:rPr lang="it-IT" altLang="it-IT" sz="1200" dirty="0"/>
              <a:t> </a:t>
            </a:r>
            <a:r>
              <a:rPr lang="it-IT" altLang="it-IT" sz="1200" dirty="0" err="1"/>
              <a:t>as</a:t>
            </a:r>
            <a:r>
              <a:rPr lang="it-IT" altLang="it-IT" sz="1200" dirty="0"/>
              <a:t> </a:t>
            </a:r>
            <a:r>
              <a:rPr lang="it-IT" altLang="it-IT" sz="1200" dirty="0" err="1"/>
              <a:t>it</a:t>
            </a:r>
            <a:r>
              <a:rPr lang="it-IT" altLang="it-IT" sz="1200" dirty="0"/>
              <a:t> </a:t>
            </a:r>
            <a:r>
              <a:rPr lang="it-IT" altLang="it-IT" sz="1200" dirty="0" err="1"/>
              <a:t>further</a:t>
            </a:r>
            <a:r>
              <a:rPr lang="it-IT" altLang="it-IT" sz="1200" dirty="0"/>
              <a:t> </a:t>
            </a:r>
            <a:r>
              <a:rPr lang="it-IT" altLang="it-IT" sz="1200" dirty="0" err="1"/>
              <a:t>reduces</a:t>
            </a:r>
            <a:r>
              <a:rPr lang="it-IT" altLang="it-IT" sz="1200" dirty="0"/>
              <a:t> </a:t>
            </a:r>
            <a:r>
              <a:rPr lang="it-IT" altLang="it-IT" sz="1200" dirty="0" err="1"/>
              <a:t>cAMP</a:t>
            </a:r>
            <a:r>
              <a:rPr lang="it-IT" altLang="it-IT" sz="1200" dirty="0"/>
              <a:t> </a:t>
            </a:r>
            <a:r>
              <a:rPr lang="it-IT" altLang="it-IT" sz="1200" dirty="0" err="1"/>
              <a:t>concentrations</a:t>
            </a:r>
            <a:r>
              <a:rPr lang="it-IT" altLang="it-IT" sz="1200" dirty="0"/>
              <a:t>, leads to </a:t>
            </a:r>
            <a:r>
              <a:rPr lang="it-IT" altLang="it-IT" sz="1200" dirty="0" err="1"/>
              <a:t>deactivation</a:t>
            </a:r>
            <a:r>
              <a:rPr lang="it-IT" altLang="it-IT" sz="1200" dirty="0"/>
              <a:t> of </a:t>
            </a:r>
            <a:r>
              <a:rPr lang="it-IT" altLang="it-IT" sz="1200" dirty="0" err="1"/>
              <a:t>cAMP</a:t>
            </a:r>
            <a:r>
              <a:rPr lang="it-IT" altLang="it-IT" sz="1200" dirty="0"/>
              <a:t> </a:t>
            </a:r>
            <a:r>
              <a:rPr lang="it-IT" altLang="it-IT" sz="1200" dirty="0" err="1"/>
              <a:t>dependent</a:t>
            </a:r>
            <a:r>
              <a:rPr lang="it-IT" altLang="it-IT" sz="1200" dirty="0"/>
              <a:t> </a:t>
            </a:r>
            <a:r>
              <a:rPr lang="it-IT" altLang="it-IT" sz="1200" dirty="0" err="1"/>
              <a:t>protein</a:t>
            </a:r>
            <a:r>
              <a:rPr lang="it-IT" altLang="it-IT" sz="1200" dirty="0"/>
              <a:t> </a:t>
            </a:r>
            <a:r>
              <a:rPr lang="it-IT" altLang="it-IT" sz="1200" dirty="0" err="1"/>
              <a:t>kinase</a:t>
            </a:r>
            <a:r>
              <a:rPr lang="it-IT" altLang="it-IT" sz="1200" dirty="0"/>
              <a:t> A and </a:t>
            </a:r>
            <a:r>
              <a:rPr lang="it-IT" altLang="it-IT" sz="1200" dirty="0" err="1"/>
              <a:t>reduces</a:t>
            </a:r>
            <a:r>
              <a:rPr lang="it-IT" altLang="it-IT" sz="1200" dirty="0"/>
              <a:t> the </a:t>
            </a:r>
            <a:r>
              <a:rPr lang="it-IT" altLang="it-IT" sz="1200" dirty="0" err="1"/>
              <a:t>inhibitory</a:t>
            </a:r>
            <a:r>
              <a:rPr lang="it-IT" altLang="it-IT" sz="1200" dirty="0"/>
              <a:t> </a:t>
            </a:r>
            <a:r>
              <a:rPr lang="it-IT" altLang="it-IT" sz="1200" dirty="0" err="1"/>
              <a:t>influences</a:t>
            </a:r>
            <a:r>
              <a:rPr lang="it-IT" altLang="it-IT" sz="1200" dirty="0"/>
              <a:t> of </a:t>
            </a:r>
            <a:r>
              <a:rPr lang="it-IT" altLang="it-IT" sz="1200" dirty="0" err="1"/>
              <a:t>purines</a:t>
            </a:r>
            <a:r>
              <a:rPr lang="it-IT" altLang="it-IT" sz="1200" dirty="0"/>
              <a:t> on the </a:t>
            </a:r>
            <a:r>
              <a:rPr lang="it-IT" altLang="it-IT" sz="1200" dirty="0" err="1"/>
              <a:t>maintenance</a:t>
            </a:r>
            <a:r>
              <a:rPr lang="it-IT" altLang="it-IT" sz="1200" dirty="0"/>
              <a:t> of </a:t>
            </a:r>
            <a:r>
              <a:rPr lang="it-IT" altLang="it-IT" sz="1200" dirty="0" err="1"/>
              <a:t>meiotic</a:t>
            </a:r>
            <a:r>
              <a:rPr lang="it-IT" altLang="it-IT" sz="1200" dirty="0"/>
              <a:t> </a:t>
            </a:r>
            <a:r>
              <a:rPr lang="it-IT" altLang="it-IT" sz="1200" dirty="0" err="1"/>
              <a:t>arrest</a:t>
            </a:r>
            <a:r>
              <a:rPr lang="it-IT" altLang="it-IT" sz="1200" dirty="0"/>
              <a:t>.</a:t>
            </a:r>
          </a:p>
          <a:p>
            <a:pPr eaLnBrk="1" hangingPunct="1"/>
            <a:endParaRPr lang="en-US" altLang="it-IT" sz="1200" b="1" dirty="0"/>
          </a:p>
          <a:p>
            <a:pPr eaLnBrk="1" hangingPunct="1"/>
            <a:endParaRPr lang="en-US" altLang="it-IT" sz="1200" b="1" dirty="0"/>
          </a:p>
          <a:p>
            <a:pPr eaLnBrk="1" hangingPunct="1"/>
            <a:r>
              <a:rPr lang="en-US" altLang="it-IT" sz="1200" b="1" dirty="0"/>
              <a:t>Dynamics of the development of follicles belonging to the cohort from which the follicle destined to ovulate will be selected</a:t>
            </a:r>
            <a:r>
              <a:rPr lang="en-US" altLang="it-IT" sz="1200" dirty="0"/>
              <a:t>. Growth commences with the entry of follicles into class 1 during the early luteal phase (EL). Twenty-five days later, during the late follicular phase (LF) of the following cycle, an entry of follicles into class 2 can be seen. The end of the follicular phase is a favorable period for the appearance of the antrum since the circulating levels of FSH have been high during the preceding days, and this hormone promotes the initiation of antrum formation. Twenty days later, follicles pass into class 3 during the late luteal phase (LL) and 15 days later into class 4 during the late follicular phase (LF) of the subsequent cycle. Follicles enter into class 5 (selectable stage) 10 days later, in the late luteal phase (LL), and constitute a population from which the follicle destined to ovulate during the subsequent cycle will be selected.</a:t>
            </a:r>
            <a:endParaRPr lang="it-IT" altLang="it-I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95E12EA-6BD2-4476-91AD-4C9647116F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6D6AA7B-E442-4097-B88C-BCF3B99EA2E7}" type="slidenum">
              <a:rPr lang="it-IT" altLang="it-IT" smtClean="0"/>
              <a:pPr>
                <a:spcBef>
                  <a:spcPct val="0"/>
                </a:spcBef>
              </a:pPr>
              <a:t>14</a:t>
            </a:fld>
            <a:endParaRPr lang="it-IT" altLang="it-IT"/>
          </a:p>
        </p:txBody>
      </p:sp>
      <p:sp>
        <p:nvSpPr>
          <p:cNvPr id="31747" name="Rectangle 2">
            <a:extLst>
              <a:ext uri="{FF2B5EF4-FFF2-40B4-BE49-F238E27FC236}">
                <a16:creationId xmlns:a16="http://schemas.microsoft.com/office/drawing/2014/main" id="{D95C7F76-CA08-4697-A7E2-9406C6BF05F9}"/>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DA00C05-023C-4CD0-A045-0C6FAF844EF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9E19AF1-E403-4276-B74C-0646349B71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68CA50E-041B-4B3B-A70E-E95A08E82E64}" type="slidenum">
              <a:rPr lang="it-IT" altLang="it-IT" smtClean="0"/>
              <a:pPr>
                <a:spcBef>
                  <a:spcPct val="0"/>
                </a:spcBef>
              </a:pPr>
              <a:t>15</a:t>
            </a:fld>
            <a:endParaRPr lang="it-IT" altLang="it-IT"/>
          </a:p>
        </p:txBody>
      </p:sp>
      <p:sp>
        <p:nvSpPr>
          <p:cNvPr id="33795" name="Rectangle 2">
            <a:extLst>
              <a:ext uri="{FF2B5EF4-FFF2-40B4-BE49-F238E27FC236}">
                <a16:creationId xmlns:a16="http://schemas.microsoft.com/office/drawing/2014/main" id="{A5C97D67-EBD9-477C-9C44-FD0E0CA755AD}"/>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BCD66E01-9C96-4E0A-80F8-A9C1426B364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cs typeface="Times New Roman" panose="02020603050405020304" pitchFamily="18" charset="0"/>
              </a:rPr>
              <a:t>Nei mammiferi, invece, tutte le divisioni oogoniali e le trasformazioni degli oogoni in oociti sono completati prima o poco dopo la nascita. Così l'oogenesi dura praticamente per tutto il periodo che va dalla nascita all'ovulazione. Tuttavia, l'oocita non si accresce fino alla pubertà dopo di che un gruppo di oociti riprende lo sviluppo ad ogni ciclo. La maggior parte degli oociti in accrescimento non raggiungono la maturazione durante il ciclo e degenerano. Se si confronta questo processo con la spermatogenesi, che è un processo continuo, si vede che la divisione degli spermatogoni nel maschio sessualmente maturo produce un flusso costante di cellule che entrano in meiosi e subiscono la spermatogenesi senza interruzioni.</a:t>
            </a:r>
            <a:endParaRPr lang="it-IT" altLang="it-IT">
              <a:latin typeface="Tms Rmn" charset="0"/>
              <a:cs typeface="Times New Roman" panose="02020603050405020304" pitchFamily="18" charset="0"/>
            </a:endParaRPr>
          </a:p>
          <a:p>
            <a:pPr eaLnBrk="1" hangingPunct="1"/>
            <a:r>
              <a:rPr lang="it-IT" altLang="it-IT" i="1">
                <a:cs typeface="Times New Roman" panose="02020603050405020304" pitchFamily="18" charset="0"/>
              </a:rPr>
              <a:t>Gli oogoni subiscono poche mitosi prima di entrare nella meiosi, gli spermatogoni presentano una mitosi continua (10x replicazioni rispetto alle uova). Da Congresso</a:t>
            </a:r>
            <a:r>
              <a:rPr lang="it-IT" altLang="it-IT"/>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E2F7DB9-4F8B-447D-A24A-843B6DA1F9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3DB3166-D832-4C74-A847-F89E7616CC10}" type="slidenum">
              <a:rPr lang="it-IT" altLang="it-IT" smtClean="0"/>
              <a:pPr>
                <a:spcBef>
                  <a:spcPct val="0"/>
                </a:spcBef>
              </a:pPr>
              <a:t>16</a:t>
            </a:fld>
            <a:endParaRPr lang="it-IT" altLang="it-IT"/>
          </a:p>
        </p:txBody>
      </p:sp>
      <p:sp>
        <p:nvSpPr>
          <p:cNvPr id="35843" name="Rectangle 2">
            <a:extLst>
              <a:ext uri="{FF2B5EF4-FFF2-40B4-BE49-F238E27FC236}">
                <a16:creationId xmlns:a16="http://schemas.microsoft.com/office/drawing/2014/main" id="{57CD3731-2218-42B4-A7D4-B63864F049E7}"/>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DA840014-83D0-4CC7-9BD7-E3BADA998D1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In quasi tutti i mammiferi lo sviluppo iniziale del follicolo primordiale non è determinato dallo stimolo indotto dalla gonadotropina ipofisaria follicolo-stimolante (FSH), ma da meccanismi intraovarici ancora sconosciuti. Molti follicoli primordiali iniziano lo sviluppo, pochi lo completeranno.</a:t>
            </a:r>
          </a:p>
          <a:p>
            <a:pPr eaLnBrk="1" hangingPunct="1"/>
            <a:r>
              <a:rPr lang="it-IT" altLang="it-IT"/>
              <a:t>Lo sviluppo dallo stadio di follicolo secondario preantrale richiede lo stimolo di FSH e LH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4CB1AAB2-57C3-4773-BE9C-C5BA8EAA45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8D8F29F-8F41-455A-8D10-E6323B0B0E48}" type="slidenum">
              <a:rPr lang="it-IT" altLang="it-IT" smtClean="0"/>
              <a:pPr>
                <a:spcBef>
                  <a:spcPct val="0"/>
                </a:spcBef>
              </a:pPr>
              <a:t>17</a:t>
            </a:fld>
            <a:endParaRPr lang="it-IT" altLang="it-IT"/>
          </a:p>
        </p:txBody>
      </p:sp>
      <p:sp>
        <p:nvSpPr>
          <p:cNvPr id="37891" name="Rectangle 2">
            <a:extLst>
              <a:ext uri="{FF2B5EF4-FFF2-40B4-BE49-F238E27FC236}">
                <a16:creationId xmlns:a16="http://schemas.microsoft.com/office/drawing/2014/main" id="{FDE839C4-0031-4C04-9419-A5E9FB5ACC99}"/>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E1524F65-3272-43D5-AC82-AA394EF3F36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63C2E237-057B-42F1-9636-27432C51F5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9E5E058-E1CC-46A6-A1ED-1DA7BE6CB747}" type="slidenum">
              <a:rPr lang="it-IT" altLang="it-IT"/>
              <a:pPr>
                <a:spcBef>
                  <a:spcPct val="0"/>
                </a:spcBef>
              </a:pPr>
              <a:t>20</a:t>
            </a:fld>
            <a:endParaRPr lang="it-IT" altLang="it-IT"/>
          </a:p>
        </p:txBody>
      </p:sp>
      <p:sp>
        <p:nvSpPr>
          <p:cNvPr id="4099" name="Rectangle 2">
            <a:extLst>
              <a:ext uri="{FF2B5EF4-FFF2-40B4-BE49-F238E27FC236}">
                <a16:creationId xmlns:a16="http://schemas.microsoft.com/office/drawing/2014/main" id="{3F771CB3-34D1-480C-B1CB-B93CAD7BBC97}"/>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B138A546-80C9-48A7-8921-1BF963EEC5A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dirty="0" err="1"/>
              <a:t>Gli</a:t>
            </a:r>
            <a:r>
              <a:rPr lang="en-US" altLang="it-IT" dirty="0"/>
              <a:t> </a:t>
            </a:r>
            <a:r>
              <a:rPr lang="en-US" altLang="it-IT" dirty="0" err="1"/>
              <a:t>estrogeni</a:t>
            </a:r>
            <a:r>
              <a:rPr lang="en-US" altLang="it-IT" dirty="0"/>
              <a:t> </a:t>
            </a:r>
            <a:r>
              <a:rPr lang="en-US" altLang="it-IT" dirty="0" err="1"/>
              <a:t>sono</a:t>
            </a:r>
            <a:r>
              <a:rPr lang="en-US" altLang="it-IT" dirty="0"/>
              <a:t> </a:t>
            </a:r>
            <a:r>
              <a:rPr lang="en-US" altLang="it-IT" dirty="0" err="1"/>
              <a:t>prodotti</a:t>
            </a:r>
            <a:r>
              <a:rPr lang="en-US" altLang="it-IT" dirty="0"/>
              <a:t> </a:t>
            </a:r>
            <a:r>
              <a:rPr lang="en-US" altLang="it-IT" dirty="0" err="1"/>
              <a:t>dai</a:t>
            </a:r>
            <a:r>
              <a:rPr lang="en-US" altLang="it-IT" dirty="0"/>
              <a:t> </a:t>
            </a:r>
            <a:r>
              <a:rPr lang="en-US" altLang="it-IT" dirty="0" err="1"/>
              <a:t>follicoli</a:t>
            </a:r>
            <a:r>
              <a:rPr lang="en-US" altLang="it-IT" dirty="0"/>
              <a:t> </a:t>
            </a:r>
            <a:r>
              <a:rPr lang="en-US" altLang="it-IT" dirty="0" err="1"/>
              <a:t>ovarici</a:t>
            </a:r>
            <a:r>
              <a:rPr lang="en-US" altLang="it-IT" dirty="0"/>
              <a:t>, dal </a:t>
            </a:r>
            <a:r>
              <a:rPr lang="en-US" altLang="it-IT" dirty="0" err="1"/>
              <a:t>corpo</a:t>
            </a:r>
            <a:r>
              <a:rPr lang="en-US" altLang="it-IT" dirty="0"/>
              <a:t> </a:t>
            </a:r>
            <a:r>
              <a:rPr lang="en-US" altLang="it-IT" dirty="0" err="1"/>
              <a:t>luteo</a:t>
            </a:r>
            <a:r>
              <a:rPr lang="en-US" altLang="it-IT" dirty="0"/>
              <a:t> e </a:t>
            </a:r>
            <a:r>
              <a:rPr lang="en-US" altLang="it-IT" dirty="0" err="1"/>
              <a:t>dalla</a:t>
            </a:r>
            <a:r>
              <a:rPr lang="en-US" altLang="it-IT" dirty="0"/>
              <a:t> placenta. </a:t>
            </a:r>
            <a:r>
              <a:rPr lang="en-US" altLang="it-IT" dirty="0" err="1"/>
              <a:t>Alcuni</a:t>
            </a:r>
            <a:r>
              <a:rPr lang="en-US" altLang="it-IT" dirty="0"/>
              <a:t> </a:t>
            </a:r>
            <a:r>
              <a:rPr lang="en-US" altLang="it-IT" dirty="0" err="1"/>
              <a:t>estrogeni</a:t>
            </a:r>
            <a:r>
              <a:rPr lang="en-US" altLang="it-IT" dirty="0"/>
              <a:t> </a:t>
            </a:r>
            <a:r>
              <a:rPr lang="en-US" altLang="it-IT" dirty="0" err="1"/>
              <a:t>sono</a:t>
            </a:r>
            <a:r>
              <a:rPr lang="en-US" altLang="it-IT" dirty="0"/>
              <a:t> </a:t>
            </a:r>
            <a:r>
              <a:rPr lang="en-US" altLang="it-IT" dirty="0" err="1"/>
              <a:t>prodotti</a:t>
            </a:r>
            <a:r>
              <a:rPr lang="en-US" altLang="it-IT" dirty="0"/>
              <a:t> in </a:t>
            </a:r>
            <a:r>
              <a:rPr lang="en-US" altLang="it-IT" dirty="0" err="1"/>
              <a:t>altri</a:t>
            </a:r>
            <a:r>
              <a:rPr lang="en-US" altLang="it-IT" dirty="0"/>
              <a:t> </a:t>
            </a:r>
            <a:r>
              <a:rPr lang="en-US" altLang="it-IT" dirty="0" err="1"/>
              <a:t>organi</a:t>
            </a:r>
            <a:r>
              <a:rPr lang="en-US" altLang="it-IT" dirty="0"/>
              <a:t> e </a:t>
            </a:r>
            <a:r>
              <a:rPr lang="en-US" altLang="it-IT" dirty="0" err="1"/>
              <a:t>tessuti</a:t>
            </a:r>
            <a:r>
              <a:rPr lang="en-US" altLang="it-IT" dirty="0"/>
              <a:t> in </a:t>
            </a:r>
            <a:r>
              <a:rPr lang="en-US" altLang="it-IT" dirty="0" err="1"/>
              <a:t>piccole</a:t>
            </a:r>
            <a:r>
              <a:rPr lang="en-US" altLang="it-IT" dirty="0"/>
              <a:t> </a:t>
            </a:r>
            <a:r>
              <a:rPr lang="en-US" altLang="it-IT" dirty="0" err="1"/>
              <a:t>quantità</a:t>
            </a:r>
            <a:r>
              <a:rPr lang="en-US" altLang="it-IT" dirty="0"/>
              <a:t>, come il </a:t>
            </a:r>
            <a:r>
              <a:rPr lang="en-US" altLang="it-IT" dirty="0" err="1"/>
              <a:t>fegato</a:t>
            </a:r>
            <a:r>
              <a:rPr lang="en-US" altLang="it-IT" dirty="0"/>
              <a:t> e le </a:t>
            </a:r>
            <a:r>
              <a:rPr lang="en-US" altLang="it-IT" dirty="0" err="1"/>
              <a:t>ghiandole</a:t>
            </a:r>
            <a:r>
              <a:rPr lang="en-US" altLang="it-IT" dirty="0"/>
              <a:t> </a:t>
            </a:r>
            <a:r>
              <a:rPr lang="en-US" altLang="it-IT" dirty="0" err="1"/>
              <a:t>surrenali</a:t>
            </a:r>
            <a:r>
              <a:rPr lang="en-US" altLang="it-IT" dirty="0"/>
              <a:t>. </a:t>
            </a:r>
            <a:r>
              <a:rPr lang="en-US" altLang="it-IT" dirty="0" err="1"/>
              <a:t>Queste</a:t>
            </a:r>
            <a:r>
              <a:rPr lang="en-US" altLang="it-IT" dirty="0"/>
              <a:t> </a:t>
            </a:r>
            <a:r>
              <a:rPr lang="en-US" altLang="it-IT" dirty="0" err="1"/>
              <a:t>fonti</a:t>
            </a:r>
            <a:r>
              <a:rPr lang="en-US" altLang="it-IT" dirty="0"/>
              <a:t> </a:t>
            </a:r>
            <a:r>
              <a:rPr lang="en-US" altLang="it-IT" dirty="0" err="1"/>
              <a:t>secondarie</a:t>
            </a:r>
            <a:r>
              <a:rPr lang="en-US" altLang="it-IT" dirty="0"/>
              <a:t> di </a:t>
            </a:r>
            <a:r>
              <a:rPr lang="en-US" altLang="it-IT" dirty="0" err="1"/>
              <a:t>estrogeni</a:t>
            </a:r>
            <a:r>
              <a:rPr lang="en-US" altLang="it-IT" dirty="0"/>
              <a:t> </a:t>
            </a:r>
            <a:r>
              <a:rPr lang="en-US" altLang="it-IT" dirty="0" err="1"/>
              <a:t>sono</a:t>
            </a:r>
            <a:r>
              <a:rPr lang="en-US" altLang="it-IT" dirty="0"/>
              <a:t> le </a:t>
            </a:r>
            <a:r>
              <a:rPr lang="en-US" altLang="it-IT" dirty="0" err="1"/>
              <a:t>uniche</a:t>
            </a:r>
            <a:r>
              <a:rPr lang="en-US" altLang="it-IT" dirty="0"/>
              <a:t> </a:t>
            </a:r>
            <a:r>
              <a:rPr lang="en-US" altLang="it-IT" dirty="0" err="1"/>
              <a:t>fonti</a:t>
            </a:r>
            <a:r>
              <a:rPr lang="en-US" altLang="it-IT" dirty="0"/>
              <a:t> per </a:t>
            </a:r>
            <a:r>
              <a:rPr lang="en-US" altLang="it-IT" dirty="0" err="1"/>
              <a:t>l'uomo</a:t>
            </a:r>
            <a:r>
              <a:rPr lang="en-US" altLang="it-IT" dirty="0"/>
              <a:t> e per la donna in post-</a:t>
            </a:r>
            <a:r>
              <a:rPr lang="en-US" altLang="it-IT" dirty="0" err="1"/>
              <a:t>menopausa</a:t>
            </a:r>
            <a:r>
              <a:rPr lang="en-US" altLang="it-IT" dirty="0"/>
              <a:t>. La </a:t>
            </a:r>
            <a:r>
              <a:rPr lang="en-US" altLang="it-IT" dirty="0" err="1"/>
              <a:t>sintesi</a:t>
            </a:r>
            <a:r>
              <a:rPr lang="en-US" altLang="it-IT" dirty="0"/>
              <a:t> </a:t>
            </a:r>
            <a:r>
              <a:rPr lang="en-US" altLang="it-IT" dirty="0" err="1"/>
              <a:t>degli</a:t>
            </a:r>
            <a:r>
              <a:rPr lang="en-US" altLang="it-IT" dirty="0"/>
              <a:t> </a:t>
            </a:r>
            <a:r>
              <a:rPr lang="en-US" altLang="it-IT" dirty="0" err="1"/>
              <a:t>estrogeni</a:t>
            </a:r>
            <a:r>
              <a:rPr lang="en-US" altLang="it-IT" dirty="0"/>
              <a:t> </a:t>
            </a:r>
            <a:r>
              <a:rPr lang="en-US" altLang="it-IT" dirty="0" err="1"/>
              <a:t>comincia</a:t>
            </a:r>
            <a:r>
              <a:rPr lang="en-US" altLang="it-IT" dirty="0"/>
              <a:t> </a:t>
            </a:r>
            <a:r>
              <a:rPr lang="en-US" altLang="it-IT" dirty="0" err="1"/>
              <a:t>nelle</a:t>
            </a:r>
            <a:r>
              <a:rPr lang="en-US" altLang="it-IT" dirty="0"/>
              <a:t> cellule </a:t>
            </a:r>
            <a:r>
              <a:rPr lang="en-US" altLang="it-IT" dirty="0" err="1"/>
              <a:t>della</a:t>
            </a:r>
            <a:r>
              <a:rPr lang="en-US" altLang="it-IT" dirty="0"/>
              <a:t> </a:t>
            </a:r>
            <a:r>
              <a:rPr lang="en-US" altLang="it-IT" dirty="0" err="1"/>
              <a:t>teca</a:t>
            </a:r>
            <a:r>
              <a:rPr lang="en-US" altLang="it-IT" dirty="0"/>
              <a:t> interna </a:t>
            </a:r>
            <a:r>
              <a:rPr lang="en-US" altLang="it-IT" dirty="0" err="1"/>
              <a:t>nelle</a:t>
            </a:r>
            <a:r>
              <a:rPr lang="en-US" altLang="it-IT" dirty="0"/>
              <a:t> </a:t>
            </a:r>
            <a:r>
              <a:rPr lang="en-US" altLang="it-IT" dirty="0" err="1"/>
              <a:t>ovaie</a:t>
            </a:r>
            <a:r>
              <a:rPr lang="en-US" altLang="it-IT" dirty="0"/>
              <a:t>, dal </a:t>
            </a:r>
            <a:r>
              <a:rPr lang="en-US" altLang="it-IT" dirty="0" err="1"/>
              <a:t>colesterolo</a:t>
            </a:r>
            <a:r>
              <a:rPr lang="en-US" altLang="it-IT" dirty="0"/>
              <a:t> </a:t>
            </a:r>
            <a:r>
              <a:rPr lang="en-US" altLang="it-IT" dirty="0" err="1"/>
              <a:t>passando</a:t>
            </a:r>
            <a:r>
              <a:rPr lang="en-US" altLang="it-IT" dirty="0"/>
              <a:t> per </a:t>
            </a:r>
            <a:r>
              <a:rPr lang="en-US" altLang="it-IT" dirty="0" err="1"/>
              <a:t>l'androstenedione</a:t>
            </a:r>
            <a:r>
              <a:rPr lang="en-US" altLang="it-IT" dirty="0"/>
              <a:t>. </a:t>
            </a:r>
            <a:r>
              <a:rPr lang="en-US" altLang="it-IT" dirty="0" err="1"/>
              <a:t>L'androstenedione</a:t>
            </a:r>
            <a:r>
              <a:rPr lang="en-US" altLang="it-IT" dirty="0"/>
              <a:t> è un </a:t>
            </a:r>
            <a:r>
              <a:rPr lang="en-US" altLang="it-IT" dirty="0" err="1"/>
              <a:t>precursore</a:t>
            </a:r>
            <a:r>
              <a:rPr lang="en-US" altLang="it-IT" dirty="0"/>
              <a:t> </a:t>
            </a:r>
            <a:r>
              <a:rPr lang="en-US" altLang="it-IT" dirty="0" err="1"/>
              <a:t>dotato</a:t>
            </a:r>
            <a:r>
              <a:rPr lang="en-US" altLang="it-IT" dirty="0"/>
              <a:t> di </a:t>
            </a:r>
            <a:r>
              <a:rPr lang="en-US" altLang="it-IT" dirty="0" err="1"/>
              <a:t>debole</a:t>
            </a:r>
            <a:r>
              <a:rPr lang="en-US" altLang="it-IT" dirty="0"/>
              <a:t> </a:t>
            </a:r>
            <a:r>
              <a:rPr lang="en-US" altLang="it-IT" dirty="0" err="1"/>
              <a:t>attività</a:t>
            </a:r>
            <a:r>
              <a:rPr lang="en-US" altLang="it-IT" dirty="0"/>
              <a:t> </a:t>
            </a:r>
            <a:r>
              <a:rPr lang="en-US" altLang="it-IT" dirty="0" err="1"/>
              <a:t>estroginica</a:t>
            </a:r>
            <a:r>
              <a:rPr lang="en-US" altLang="it-IT" dirty="0"/>
              <a:t>, </a:t>
            </a:r>
            <a:r>
              <a:rPr lang="en-US" altLang="it-IT" dirty="0" err="1"/>
              <a:t>questo</a:t>
            </a:r>
            <a:r>
              <a:rPr lang="en-US" altLang="it-IT" dirty="0"/>
              <a:t> una volta </a:t>
            </a:r>
            <a:r>
              <a:rPr lang="en-US" altLang="it-IT" dirty="0" err="1"/>
              <a:t>prodotto</a:t>
            </a:r>
            <a:r>
              <a:rPr lang="en-US" altLang="it-IT" dirty="0"/>
              <a:t> </a:t>
            </a:r>
            <a:r>
              <a:rPr lang="en-US" altLang="it-IT" dirty="0" err="1"/>
              <a:t>dalle</a:t>
            </a:r>
            <a:r>
              <a:rPr lang="en-US" altLang="it-IT" dirty="0"/>
              <a:t> cellule </a:t>
            </a:r>
            <a:r>
              <a:rPr lang="en-US" altLang="it-IT" dirty="0" err="1"/>
              <a:t>della</a:t>
            </a:r>
            <a:r>
              <a:rPr lang="en-US" altLang="it-IT" dirty="0"/>
              <a:t> </a:t>
            </a:r>
            <a:r>
              <a:rPr lang="en-US" altLang="it-IT" dirty="0" err="1"/>
              <a:t>teca</a:t>
            </a:r>
            <a:r>
              <a:rPr lang="en-US" altLang="it-IT" dirty="0"/>
              <a:t> interna, </a:t>
            </a:r>
            <a:r>
              <a:rPr lang="en-US" altLang="it-IT" dirty="0" err="1"/>
              <a:t>attraversa</a:t>
            </a:r>
            <a:r>
              <a:rPr lang="en-US" altLang="it-IT" dirty="0"/>
              <a:t> la </a:t>
            </a:r>
            <a:r>
              <a:rPr lang="en-US" altLang="it-IT" dirty="0" err="1"/>
              <a:t>membrana</a:t>
            </a:r>
            <a:r>
              <a:rPr lang="en-US" altLang="it-IT" dirty="0"/>
              <a:t> </a:t>
            </a:r>
            <a:r>
              <a:rPr lang="en-US" altLang="it-IT" dirty="0" err="1"/>
              <a:t>basale</a:t>
            </a:r>
            <a:r>
              <a:rPr lang="en-US" altLang="it-IT" dirty="0"/>
              <a:t> e </a:t>
            </a:r>
            <a:r>
              <a:rPr lang="en-US" altLang="it-IT" dirty="0" err="1"/>
              <a:t>giunge</a:t>
            </a:r>
            <a:r>
              <a:rPr lang="en-US" altLang="it-IT" dirty="0"/>
              <a:t> alle cellule </a:t>
            </a:r>
            <a:r>
              <a:rPr lang="en-US" altLang="it-IT" dirty="0" err="1"/>
              <a:t>della</a:t>
            </a:r>
            <a:r>
              <a:rPr lang="en-US" altLang="it-IT" dirty="0"/>
              <a:t> granulosa, dove </a:t>
            </a:r>
            <a:r>
              <a:rPr lang="en-US" altLang="it-IT" dirty="0" err="1"/>
              <a:t>viene</a:t>
            </a:r>
            <a:r>
              <a:rPr lang="en-US" altLang="it-IT" dirty="0"/>
              <a:t> </a:t>
            </a:r>
            <a:r>
              <a:rPr lang="en-US" altLang="it-IT" dirty="0" err="1"/>
              <a:t>convertito</a:t>
            </a:r>
            <a:r>
              <a:rPr lang="en-US" altLang="it-IT" dirty="0"/>
              <a:t> in estrone o </a:t>
            </a:r>
            <a:r>
              <a:rPr lang="en-US" altLang="it-IT" dirty="0" err="1"/>
              <a:t>estradiolo</a:t>
            </a:r>
            <a:r>
              <a:rPr lang="en-US" altLang="it-IT" dirty="0"/>
              <a:t>. </a:t>
            </a:r>
            <a:r>
              <a:rPr lang="en-US" altLang="it-IT" dirty="0" err="1"/>
              <a:t>Gli</a:t>
            </a:r>
            <a:r>
              <a:rPr lang="en-US" altLang="it-IT" dirty="0"/>
              <a:t> </a:t>
            </a:r>
            <a:r>
              <a:rPr lang="en-US" altLang="it-IT" dirty="0" err="1"/>
              <a:t>estrogeni</a:t>
            </a:r>
            <a:r>
              <a:rPr lang="en-US" altLang="it-IT" dirty="0"/>
              <a:t> </a:t>
            </a:r>
            <a:r>
              <a:rPr lang="en-US" altLang="it-IT" dirty="0" err="1"/>
              <a:t>possono</a:t>
            </a:r>
            <a:r>
              <a:rPr lang="en-US" altLang="it-IT" dirty="0"/>
              <a:t> </a:t>
            </a:r>
            <a:r>
              <a:rPr lang="en-US" altLang="it-IT" dirty="0" err="1"/>
              <a:t>essere</a:t>
            </a:r>
            <a:r>
              <a:rPr lang="en-US" altLang="it-IT" dirty="0"/>
              <a:t> </a:t>
            </a:r>
            <a:r>
              <a:rPr lang="en-US" altLang="it-IT" dirty="0" err="1"/>
              <a:t>prodotti</a:t>
            </a:r>
            <a:r>
              <a:rPr lang="en-US" altLang="it-IT" dirty="0"/>
              <a:t> </a:t>
            </a:r>
            <a:r>
              <a:rPr lang="en-US" altLang="it-IT" dirty="0" err="1"/>
              <a:t>dall'enzima</a:t>
            </a:r>
            <a:r>
              <a:rPr lang="en-US" altLang="it-IT" dirty="0"/>
              <a:t> </a:t>
            </a:r>
            <a:r>
              <a:rPr lang="en-US" altLang="it-IT" dirty="0" err="1"/>
              <a:t>aromatasi</a:t>
            </a:r>
            <a:r>
              <a:rPr lang="en-US" altLang="it-IT" dirty="0"/>
              <a:t>, </a:t>
            </a:r>
            <a:r>
              <a:rPr lang="en-US" altLang="it-IT" dirty="0" err="1"/>
              <a:t>che</a:t>
            </a:r>
            <a:r>
              <a:rPr lang="en-US" altLang="it-IT" dirty="0"/>
              <a:t> </a:t>
            </a:r>
            <a:r>
              <a:rPr lang="en-US" altLang="it-IT" dirty="0" err="1"/>
              <a:t>convertono</a:t>
            </a:r>
            <a:r>
              <a:rPr lang="en-US" altLang="it-IT" dirty="0"/>
              <a:t> </a:t>
            </a:r>
            <a:r>
              <a:rPr lang="en-US" altLang="it-IT" dirty="0" err="1"/>
              <a:t>gli</a:t>
            </a:r>
            <a:r>
              <a:rPr lang="en-US" altLang="it-IT" dirty="0"/>
              <a:t> </a:t>
            </a:r>
            <a:r>
              <a:rPr lang="en-US" altLang="it-IT" dirty="0" err="1"/>
              <a:t>androgeni</a:t>
            </a:r>
            <a:r>
              <a:rPr lang="en-US" altLang="it-IT" dirty="0"/>
              <a:t> in </a:t>
            </a:r>
            <a:r>
              <a:rPr lang="en-US" altLang="it-IT" dirty="0" err="1"/>
              <a:t>estradiolo</a:t>
            </a:r>
            <a:r>
              <a:rPr lang="en-US" altLang="it-IT" dirty="0"/>
              <a:t>.</a:t>
            </a:r>
          </a:p>
          <a:p>
            <a:pPr eaLnBrk="1" hangingPunct="1"/>
            <a:endParaRPr lang="en-US" altLang="it-IT" dirty="0"/>
          </a:p>
          <a:p>
            <a:pPr eaLnBrk="1" hangingPunct="1"/>
            <a:r>
              <a:rPr lang="en-US" altLang="it-IT" b="1" i="1" dirty="0" err="1"/>
              <a:t>Steroidogenesi</a:t>
            </a:r>
            <a:endParaRPr lang="en-US" altLang="it-IT" dirty="0"/>
          </a:p>
          <a:p>
            <a:pPr eaLnBrk="1" hangingPunct="1"/>
            <a:r>
              <a:rPr lang="en-US" altLang="it-IT" dirty="0"/>
              <a:t>Tutti </a:t>
            </a:r>
            <a:r>
              <a:rPr lang="en-US" altLang="it-IT" dirty="0" err="1"/>
              <a:t>i</a:t>
            </a:r>
            <a:r>
              <a:rPr lang="en-US" altLang="it-IT" dirty="0"/>
              <a:t> tipi </a:t>
            </a:r>
            <a:r>
              <a:rPr lang="en-US" altLang="it-IT" dirty="0" err="1"/>
              <a:t>cellulari</a:t>
            </a:r>
            <a:r>
              <a:rPr lang="en-US" altLang="it-IT" dirty="0"/>
              <a:t> </a:t>
            </a:r>
            <a:r>
              <a:rPr lang="en-US" altLang="it-IT" dirty="0" err="1"/>
              <a:t>dell'ovaio</a:t>
            </a:r>
            <a:r>
              <a:rPr lang="en-US" altLang="it-IT" dirty="0"/>
              <a:t> </a:t>
            </a:r>
            <a:r>
              <a:rPr lang="en-US" altLang="it-IT" dirty="0" err="1"/>
              <a:t>hanno</a:t>
            </a:r>
            <a:r>
              <a:rPr lang="en-US" altLang="it-IT" dirty="0"/>
              <a:t>  la </a:t>
            </a:r>
            <a:r>
              <a:rPr lang="en-US" altLang="it-IT" dirty="0" err="1"/>
              <a:t>capacità</a:t>
            </a:r>
            <a:r>
              <a:rPr lang="en-US" altLang="it-IT" dirty="0"/>
              <a:t> di </a:t>
            </a:r>
            <a:r>
              <a:rPr lang="en-US" altLang="it-IT" dirty="0" err="1"/>
              <a:t>secernere</a:t>
            </a:r>
            <a:r>
              <a:rPr lang="en-US" altLang="it-IT" dirty="0"/>
              <a:t> </a:t>
            </a:r>
            <a:r>
              <a:rPr lang="en-US" altLang="it-IT" dirty="0" err="1"/>
              <a:t>ormoni</a:t>
            </a:r>
            <a:r>
              <a:rPr lang="en-US" altLang="it-IT" dirty="0"/>
              <a:t> </a:t>
            </a:r>
            <a:r>
              <a:rPr lang="en-US" altLang="it-IT" dirty="0" err="1"/>
              <a:t>steroidei</a:t>
            </a:r>
            <a:r>
              <a:rPr lang="en-US" altLang="it-IT" dirty="0"/>
              <a:t>. La </a:t>
            </a:r>
            <a:r>
              <a:rPr lang="en-US" altLang="it-IT" dirty="0" err="1"/>
              <a:t>secrezione</a:t>
            </a:r>
            <a:r>
              <a:rPr lang="en-US" altLang="it-IT" dirty="0"/>
              <a:t> di </a:t>
            </a:r>
            <a:r>
              <a:rPr lang="en-US" altLang="it-IT" dirty="0" err="1"/>
              <a:t>ormoni</a:t>
            </a:r>
            <a:r>
              <a:rPr lang="en-US" altLang="it-IT" dirty="0"/>
              <a:t> da </a:t>
            </a:r>
            <a:r>
              <a:rPr lang="en-US" altLang="it-IT" dirty="0" err="1"/>
              <a:t>parte</a:t>
            </a:r>
            <a:r>
              <a:rPr lang="en-US" altLang="it-IT" dirty="0"/>
              <a:t> di un </a:t>
            </a:r>
            <a:r>
              <a:rPr lang="en-US" altLang="it-IT" dirty="0" err="1"/>
              <a:t>particolare</a:t>
            </a:r>
            <a:r>
              <a:rPr lang="en-US" altLang="it-IT" dirty="0"/>
              <a:t> </a:t>
            </a:r>
            <a:r>
              <a:rPr lang="en-US" altLang="it-IT" dirty="0" err="1"/>
              <a:t>tipo</a:t>
            </a:r>
            <a:r>
              <a:rPr lang="en-US" altLang="it-IT" dirty="0"/>
              <a:t> </a:t>
            </a:r>
            <a:r>
              <a:rPr lang="en-US" altLang="it-IT" dirty="0" err="1"/>
              <a:t>cellulare</a:t>
            </a:r>
            <a:r>
              <a:rPr lang="en-US" altLang="it-IT" dirty="0"/>
              <a:t> </a:t>
            </a:r>
            <a:r>
              <a:rPr lang="en-US" altLang="it-IT" dirty="0" err="1"/>
              <a:t>dipende</a:t>
            </a:r>
            <a:r>
              <a:rPr lang="en-US" altLang="it-IT" dirty="0"/>
              <a:t> </a:t>
            </a:r>
            <a:r>
              <a:rPr lang="en-US" altLang="it-IT" dirty="0" err="1"/>
              <a:t>dalla</a:t>
            </a:r>
            <a:r>
              <a:rPr lang="en-US" altLang="it-IT" dirty="0"/>
              <a:t> </a:t>
            </a:r>
            <a:r>
              <a:rPr lang="en-US" altLang="it-IT" dirty="0" err="1"/>
              <a:t>fase</a:t>
            </a:r>
            <a:r>
              <a:rPr lang="en-US" altLang="it-IT" dirty="0"/>
              <a:t> del </a:t>
            </a:r>
            <a:r>
              <a:rPr lang="en-US" altLang="it-IT" dirty="0" err="1"/>
              <a:t>ciclo</a:t>
            </a:r>
            <a:r>
              <a:rPr lang="en-US" altLang="it-IT" dirty="0"/>
              <a:t>. Il </a:t>
            </a:r>
            <a:r>
              <a:rPr lang="en-US" altLang="it-IT" dirty="0" err="1"/>
              <a:t>liquido</a:t>
            </a:r>
            <a:r>
              <a:rPr lang="en-US" altLang="it-IT" dirty="0"/>
              <a:t> </a:t>
            </a:r>
            <a:r>
              <a:rPr lang="en-US" altLang="it-IT" dirty="0" err="1"/>
              <a:t>follicolare</a:t>
            </a:r>
            <a:r>
              <a:rPr lang="en-US" altLang="it-IT" dirty="0"/>
              <a:t> è un </a:t>
            </a:r>
            <a:r>
              <a:rPr lang="en-US" altLang="it-IT" dirty="0" err="1"/>
              <a:t>trasudato</a:t>
            </a:r>
            <a:r>
              <a:rPr lang="en-US" altLang="it-IT" dirty="0"/>
              <a:t> del plasma </a:t>
            </a:r>
            <a:r>
              <a:rPr lang="en-US" altLang="it-IT" dirty="0" err="1"/>
              <a:t>ematico</a:t>
            </a:r>
            <a:r>
              <a:rPr lang="en-US" altLang="it-IT" dirty="0"/>
              <a:t> e </a:t>
            </a:r>
            <a:r>
              <a:rPr lang="en-US" altLang="it-IT" dirty="0" err="1"/>
              <a:t>costituisce</a:t>
            </a:r>
            <a:r>
              <a:rPr lang="en-US" altLang="it-IT" dirty="0"/>
              <a:t> un </a:t>
            </a:r>
            <a:r>
              <a:rPr lang="en-US" altLang="it-IT" dirty="0" err="1"/>
              <a:t>ambiente</a:t>
            </a:r>
            <a:r>
              <a:rPr lang="en-US" altLang="it-IT" dirty="0"/>
              <a:t> </a:t>
            </a:r>
            <a:r>
              <a:rPr lang="en-US" altLang="it-IT" dirty="0" err="1"/>
              <a:t>adatto</a:t>
            </a:r>
            <a:r>
              <a:rPr lang="en-US" altLang="it-IT" dirty="0"/>
              <a:t> per </a:t>
            </a:r>
            <a:r>
              <a:rPr lang="en-US" altLang="it-IT" dirty="0" err="1"/>
              <a:t>l'oocita</a:t>
            </a:r>
            <a:r>
              <a:rPr lang="en-US" altLang="it-IT" dirty="0"/>
              <a:t> in via di </a:t>
            </a:r>
            <a:r>
              <a:rPr lang="en-US" altLang="it-IT" dirty="0" err="1"/>
              <a:t>maturazione</a:t>
            </a:r>
            <a:r>
              <a:rPr lang="en-US" altLang="it-IT" dirty="0"/>
              <a:t>, </a:t>
            </a:r>
            <a:r>
              <a:rPr lang="en-US" altLang="it-IT" dirty="0" err="1"/>
              <a:t>esplica</a:t>
            </a:r>
            <a:r>
              <a:rPr lang="en-US" altLang="it-IT" dirty="0"/>
              <a:t> </a:t>
            </a:r>
            <a:r>
              <a:rPr lang="en-US" altLang="it-IT" dirty="0" err="1"/>
              <a:t>numerosi</a:t>
            </a:r>
            <a:r>
              <a:rPr lang="en-US" altLang="it-IT" dirty="0"/>
              <a:t> </a:t>
            </a:r>
            <a:r>
              <a:rPr lang="en-US" altLang="it-IT" dirty="0" err="1"/>
              <a:t>effetti</a:t>
            </a:r>
            <a:r>
              <a:rPr lang="en-US" altLang="it-IT" dirty="0"/>
              <a:t> </a:t>
            </a:r>
            <a:r>
              <a:rPr lang="en-US" altLang="it-IT" dirty="0" err="1"/>
              <a:t>sugli</a:t>
            </a:r>
            <a:r>
              <a:rPr lang="en-US" altLang="it-IT" dirty="0"/>
              <a:t> </a:t>
            </a:r>
            <a:r>
              <a:rPr lang="en-US" altLang="it-IT" dirty="0" err="1"/>
              <a:t>spermatozoi</a:t>
            </a:r>
            <a:r>
              <a:rPr lang="en-US" altLang="it-IT" dirty="0"/>
              <a:t>: ne </a:t>
            </a:r>
            <a:r>
              <a:rPr lang="en-US" altLang="it-IT" dirty="0" err="1"/>
              <a:t>stimola</a:t>
            </a:r>
            <a:r>
              <a:rPr lang="en-US" altLang="it-IT" dirty="0"/>
              <a:t> la </a:t>
            </a:r>
            <a:r>
              <a:rPr lang="en-US" altLang="it-IT" dirty="0" err="1"/>
              <a:t>respirazione</a:t>
            </a:r>
            <a:r>
              <a:rPr lang="en-US" altLang="it-IT" dirty="0"/>
              <a:t>, la </a:t>
            </a:r>
            <a:r>
              <a:rPr lang="en-US" altLang="it-IT" dirty="0" err="1"/>
              <a:t>motilità</a:t>
            </a:r>
            <a:r>
              <a:rPr lang="en-US" altLang="it-IT" dirty="0"/>
              <a:t> e </a:t>
            </a:r>
            <a:r>
              <a:rPr lang="en-US" altLang="it-IT" dirty="0" err="1"/>
              <a:t>l'ampiezza</a:t>
            </a:r>
            <a:r>
              <a:rPr lang="en-US" altLang="it-IT" dirty="0"/>
              <a:t> del </a:t>
            </a:r>
            <a:r>
              <a:rPr lang="en-US" altLang="it-IT" dirty="0" err="1"/>
              <a:t>movimento</a:t>
            </a:r>
            <a:r>
              <a:rPr lang="en-US" altLang="it-IT" dirty="0"/>
              <a:t> del </a:t>
            </a:r>
            <a:r>
              <a:rPr lang="en-US" altLang="it-IT" dirty="0" err="1"/>
              <a:t>flagello</a:t>
            </a:r>
            <a:r>
              <a:rPr lang="en-US" altLang="it-IT" dirty="0"/>
              <a:t> e </a:t>
            </a:r>
            <a:r>
              <a:rPr lang="en-US" altLang="it-IT" dirty="0" err="1"/>
              <a:t>provoca</a:t>
            </a:r>
            <a:r>
              <a:rPr lang="en-US" altLang="it-IT" dirty="0"/>
              <a:t> </a:t>
            </a:r>
            <a:r>
              <a:rPr lang="en-US" altLang="it-IT" dirty="0" err="1"/>
              <a:t>modificazioni</a:t>
            </a:r>
            <a:r>
              <a:rPr lang="en-US" altLang="it-IT" dirty="0"/>
              <a:t> </a:t>
            </a:r>
            <a:r>
              <a:rPr lang="en-US" altLang="it-IT" dirty="0" err="1"/>
              <a:t>all'acrosoma</a:t>
            </a:r>
            <a:r>
              <a:rPr lang="en-US" altLang="it-IT" dirty="0"/>
              <a:t>.</a:t>
            </a:r>
          </a:p>
          <a:p>
            <a:pPr eaLnBrk="1" hangingPunct="1"/>
            <a:r>
              <a:rPr lang="en-US" altLang="it-IT" dirty="0" err="1"/>
              <a:t>rottura</a:t>
            </a:r>
            <a:r>
              <a:rPr lang="en-US" altLang="it-IT" dirty="0"/>
              <a:t> del </a:t>
            </a:r>
            <a:r>
              <a:rPr lang="en-US" altLang="it-IT" dirty="0" err="1"/>
              <a:t>follicolo</a:t>
            </a:r>
            <a:r>
              <a:rPr lang="en-US" altLang="it-IT" dirty="0"/>
              <a:t> (</a:t>
            </a:r>
            <a:r>
              <a:rPr lang="en-US" altLang="it-IT" dirty="0" err="1"/>
              <a:t>ovulazione</a:t>
            </a:r>
            <a:r>
              <a:rPr lang="en-US" altLang="it-IT" dirty="0"/>
              <a:t>) </a:t>
            </a:r>
            <a:r>
              <a:rPr lang="en-US" altLang="it-IT" dirty="0" err="1"/>
              <a:t>questa</a:t>
            </a:r>
            <a:r>
              <a:rPr lang="en-US" altLang="it-IT" dirty="0"/>
              <a:t> </a:t>
            </a:r>
            <a:r>
              <a:rPr lang="en-US" altLang="it-IT" dirty="0" err="1"/>
              <a:t>avviene</a:t>
            </a:r>
            <a:r>
              <a:rPr lang="en-US" altLang="it-IT" dirty="0"/>
              <a:t> in </a:t>
            </a:r>
            <a:r>
              <a:rPr lang="en-US" altLang="it-IT" dirty="0" err="1"/>
              <a:t>risposta</a:t>
            </a:r>
            <a:r>
              <a:rPr lang="en-US" altLang="it-IT" dirty="0"/>
              <a:t> ad un </a:t>
            </a:r>
            <a:r>
              <a:rPr lang="en-US" altLang="it-IT" dirty="0" err="1"/>
              <a:t>aumento</a:t>
            </a:r>
            <a:r>
              <a:rPr lang="en-US" altLang="it-IT" dirty="0"/>
              <a:t> di </a:t>
            </a:r>
            <a:r>
              <a:rPr lang="en-US" altLang="it-IT" b="1" dirty="0"/>
              <a:t>LH</a:t>
            </a:r>
            <a:r>
              <a:rPr lang="en-US" altLang="it-IT" dirty="0"/>
              <a:t> </a:t>
            </a:r>
            <a:r>
              <a:rPr lang="en-US" altLang="it-IT" dirty="0" err="1"/>
              <a:t>ipofisario</a:t>
            </a:r>
            <a:r>
              <a:rPr lang="en-US" altLang="it-IT" dirty="0"/>
              <a:t>. </a:t>
            </a:r>
            <a:r>
              <a:rPr lang="en-US" altLang="it-IT" dirty="0" err="1"/>
              <a:t>L'oocita</a:t>
            </a:r>
            <a:r>
              <a:rPr lang="en-US" altLang="it-IT" dirty="0"/>
              <a:t> </a:t>
            </a:r>
            <a:r>
              <a:rPr lang="en-US" altLang="it-IT" dirty="0" err="1"/>
              <a:t>viene</a:t>
            </a:r>
            <a:r>
              <a:rPr lang="en-US" altLang="it-IT" dirty="0"/>
              <a:t> </a:t>
            </a:r>
            <a:r>
              <a:rPr lang="en-US" altLang="it-IT" dirty="0" err="1"/>
              <a:t>liberato</a:t>
            </a:r>
            <a:r>
              <a:rPr lang="en-US" altLang="it-IT" dirty="0"/>
              <a:t> </a:t>
            </a:r>
            <a:r>
              <a:rPr lang="en-US" altLang="it-IT" dirty="0" err="1"/>
              <a:t>avvolto</a:t>
            </a:r>
            <a:r>
              <a:rPr lang="en-US" altLang="it-IT" dirty="0"/>
              <a:t> </a:t>
            </a:r>
            <a:r>
              <a:rPr lang="en-US" altLang="it-IT" dirty="0" err="1"/>
              <a:t>dalle</a:t>
            </a:r>
            <a:r>
              <a:rPr lang="en-US" altLang="it-IT" dirty="0"/>
              <a:t> cellule </a:t>
            </a:r>
            <a:r>
              <a:rPr lang="en-US" altLang="it-IT" dirty="0" err="1"/>
              <a:t>follicolari</a:t>
            </a:r>
            <a:r>
              <a:rPr lang="en-US" altLang="it-IT" dirty="0"/>
              <a:t>, il </a:t>
            </a:r>
            <a:r>
              <a:rPr lang="en-US" altLang="it-IT" dirty="0" err="1"/>
              <a:t>cumolo</a:t>
            </a:r>
            <a:r>
              <a:rPr lang="en-US" altLang="it-IT" dirty="0"/>
              <a:t> </a:t>
            </a:r>
            <a:r>
              <a:rPr lang="en-US" altLang="it-IT" dirty="0" err="1"/>
              <a:t>ooforo</a:t>
            </a:r>
            <a:r>
              <a:rPr lang="en-US" altLang="it-IT" dirty="0"/>
              <a:t> </a:t>
            </a:r>
            <a:r>
              <a:rPr lang="en-US" altLang="it-IT" dirty="0" err="1"/>
              <a:t>che</a:t>
            </a:r>
            <a:r>
              <a:rPr lang="en-US" altLang="it-IT" dirty="0"/>
              <a:t> fa </a:t>
            </a:r>
            <a:r>
              <a:rPr lang="en-US" altLang="it-IT" dirty="0" err="1"/>
              <a:t>protrusione</a:t>
            </a:r>
            <a:r>
              <a:rPr lang="en-US" altLang="it-IT" dirty="0"/>
              <a:t> </a:t>
            </a:r>
            <a:r>
              <a:rPr lang="en-US" altLang="it-IT" dirty="0" err="1"/>
              <a:t>nell'antro</a:t>
            </a:r>
            <a:r>
              <a:rPr lang="en-US" altLang="it-IT" dirty="0"/>
              <a:t> </a:t>
            </a:r>
            <a:r>
              <a:rPr lang="en-US" altLang="it-IT" dirty="0" err="1"/>
              <a:t>pieno</a:t>
            </a:r>
            <a:r>
              <a:rPr lang="en-US" altLang="it-IT" dirty="0"/>
              <a:t> di liquor. </a:t>
            </a:r>
            <a:endParaRPr lang="en-US" altLang="it-IT" b="1" i="1" dirty="0"/>
          </a:p>
          <a:p>
            <a:pPr eaLnBrk="1" hangingPunct="1"/>
            <a:r>
              <a:rPr lang="en-US" altLang="it-IT" b="1" i="1" dirty="0"/>
              <a:t>    Atresia e </a:t>
            </a:r>
            <a:r>
              <a:rPr lang="en-US" altLang="it-IT" b="1" i="1" dirty="0" err="1"/>
              <a:t>degenerazione</a:t>
            </a:r>
            <a:endParaRPr lang="en-US" altLang="it-IT" dirty="0"/>
          </a:p>
          <a:p>
            <a:pPr eaLnBrk="1" hangingPunct="1"/>
            <a:r>
              <a:rPr lang="en-US" altLang="it-IT" dirty="0"/>
              <a:t>Non tutti </a:t>
            </a:r>
            <a:r>
              <a:rPr lang="en-US" altLang="it-IT" dirty="0" err="1"/>
              <a:t>gli</a:t>
            </a:r>
            <a:r>
              <a:rPr lang="en-US" altLang="it-IT" dirty="0"/>
              <a:t> </a:t>
            </a:r>
            <a:r>
              <a:rPr lang="en-US" altLang="it-IT" dirty="0" err="1"/>
              <a:t>oociti</a:t>
            </a:r>
            <a:r>
              <a:rPr lang="en-US" altLang="it-IT" dirty="0"/>
              <a:t> </a:t>
            </a:r>
            <a:r>
              <a:rPr lang="en-US" altLang="it-IT" dirty="0" err="1"/>
              <a:t>che</a:t>
            </a:r>
            <a:r>
              <a:rPr lang="en-US" altLang="it-IT" dirty="0"/>
              <a:t> </a:t>
            </a:r>
            <a:r>
              <a:rPr lang="en-US" altLang="it-IT" dirty="0" err="1"/>
              <a:t>incominciano</a:t>
            </a:r>
            <a:r>
              <a:rPr lang="en-US" altLang="it-IT" dirty="0"/>
              <a:t> a </a:t>
            </a:r>
            <a:r>
              <a:rPr lang="en-US" altLang="it-IT" dirty="0" err="1"/>
              <a:t>svilupparsi</a:t>
            </a:r>
            <a:r>
              <a:rPr lang="en-US" altLang="it-IT" dirty="0"/>
              <a:t> </a:t>
            </a:r>
            <a:r>
              <a:rPr lang="en-US" altLang="it-IT" dirty="0" err="1"/>
              <a:t>raggiungono</a:t>
            </a:r>
            <a:r>
              <a:rPr lang="en-US" altLang="it-IT" dirty="0"/>
              <a:t> la </a:t>
            </a:r>
            <a:r>
              <a:rPr lang="en-US" altLang="it-IT" dirty="0" err="1"/>
              <a:t>maturità</a:t>
            </a:r>
            <a:r>
              <a:rPr lang="en-US" altLang="it-IT" dirty="0"/>
              <a:t>, </a:t>
            </a:r>
            <a:r>
              <a:rPr lang="en-US" altLang="it-IT" dirty="0" err="1"/>
              <a:t>l'ovaio</a:t>
            </a:r>
            <a:r>
              <a:rPr lang="en-US" altLang="it-IT" dirty="0"/>
              <a:t> </a:t>
            </a:r>
            <a:r>
              <a:rPr lang="en-US" altLang="it-IT" dirty="0" err="1"/>
              <a:t>contiene</a:t>
            </a:r>
            <a:r>
              <a:rPr lang="en-US" altLang="it-IT" dirty="0"/>
              <a:t> </a:t>
            </a:r>
            <a:r>
              <a:rPr lang="en-US" altLang="it-IT" dirty="0" err="1"/>
              <a:t>alcuni</a:t>
            </a:r>
            <a:r>
              <a:rPr lang="en-US" altLang="it-IT" dirty="0"/>
              <a:t> </a:t>
            </a:r>
            <a:r>
              <a:rPr lang="en-US" altLang="it-IT" dirty="0" err="1"/>
              <a:t>oociti</a:t>
            </a:r>
            <a:r>
              <a:rPr lang="en-US" altLang="it-IT" dirty="0"/>
              <a:t> </a:t>
            </a:r>
            <a:r>
              <a:rPr lang="en-US" altLang="it-IT" dirty="0" err="1"/>
              <a:t>degenerati</a:t>
            </a:r>
            <a:r>
              <a:rPr lang="en-US" altLang="it-IT" dirty="0"/>
              <a:t> </a:t>
            </a:r>
            <a:r>
              <a:rPr lang="en-US" altLang="it-IT" dirty="0" err="1"/>
              <a:t>all'interno</a:t>
            </a:r>
            <a:r>
              <a:rPr lang="en-US" altLang="it-IT" dirty="0"/>
              <a:t> di </a:t>
            </a:r>
            <a:r>
              <a:rPr lang="en-US" altLang="it-IT" dirty="0" err="1"/>
              <a:t>follicoli</a:t>
            </a:r>
            <a:r>
              <a:rPr lang="en-US" altLang="it-IT" dirty="0"/>
              <a:t> </a:t>
            </a:r>
            <a:r>
              <a:rPr lang="en-US" altLang="it-IT" dirty="0" err="1"/>
              <a:t>che</a:t>
            </a:r>
            <a:r>
              <a:rPr lang="en-US" altLang="it-IT" dirty="0"/>
              <a:t> non </a:t>
            </a:r>
            <a:r>
              <a:rPr lang="en-US" altLang="it-IT" dirty="0" err="1"/>
              <a:t>sono</a:t>
            </a:r>
            <a:r>
              <a:rPr lang="en-US" altLang="it-IT" dirty="0"/>
              <a:t> </a:t>
            </a:r>
            <a:r>
              <a:rPr lang="en-US" altLang="it-IT" dirty="0" err="1"/>
              <a:t>riusciti</a:t>
            </a:r>
            <a:r>
              <a:rPr lang="en-US" altLang="it-IT" dirty="0"/>
              <a:t> ad </a:t>
            </a:r>
            <a:r>
              <a:rPr lang="en-US" altLang="it-IT" dirty="0" err="1"/>
              <a:t>ovulare</a:t>
            </a:r>
            <a:r>
              <a:rPr lang="en-US" altLang="it-IT" dirty="0"/>
              <a:t>. </a:t>
            </a:r>
            <a:r>
              <a:rPr lang="en-US" altLang="it-IT" dirty="0" err="1"/>
              <a:t>Nei</a:t>
            </a:r>
            <a:r>
              <a:rPr lang="en-US" altLang="it-IT" dirty="0"/>
              <a:t> </a:t>
            </a:r>
            <a:r>
              <a:rPr lang="en-US" altLang="it-IT" dirty="0" err="1"/>
              <a:t>follicoli</a:t>
            </a:r>
            <a:r>
              <a:rPr lang="en-US" altLang="it-IT" dirty="0"/>
              <a:t> </a:t>
            </a:r>
            <a:r>
              <a:rPr lang="en-US" altLang="it-IT" dirty="0" err="1"/>
              <a:t>atresici</a:t>
            </a:r>
            <a:r>
              <a:rPr lang="en-US" altLang="it-IT" dirty="0"/>
              <a:t> </a:t>
            </a:r>
            <a:r>
              <a:rPr lang="en-US" altLang="it-IT" dirty="0" err="1"/>
              <a:t>l'attività</a:t>
            </a:r>
            <a:r>
              <a:rPr lang="en-US" altLang="it-IT" dirty="0"/>
              <a:t> </a:t>
            </a:r>
            <a:r>
              <a:rPr lang="en-US" altLang="it-IT" dirty="0" err="1"/>
              <a:t>mitotica</a:t>
            </a:r>
            <a:r>
              <a:rPr lang="en-US" altLang="it-IT" dirty="0"/>
              <a:t> </a:t>
            </a:r>
            <a:r>
              <a:rPr lang="en-US" altLang="it-IT" dirty="0" err="1"/>
              <a:t>della</a:t>
            </a:r>
            <a:r>
              <a:rPr lang="en-US" altLang="it-IT" dirty="0"/>
              <a:t> granulosa </a:t>
            </a:r>
            <a:r>
              <a:rPr lang="en-US" altLang="it-IT" dirty="0" err="1"/>
              <a:t>cessa</a:t>
            </a:r>
            <a:r>
              <a:rPr lang="en-US" altLang="it-IT" dirty="0"/>
              <a:t>, </a:t>
            </a:r>
            <a:r>
              <a:rPr lang="en-US" altLang="it-IT" dirty="0" err="1"/>
              <a:t>nell’antro</a:t>
            </a:r>
            <a:r>
              <a:rPr lang="en-US" altLang="it-IT" dirty="0"/>
              <a:t> </a:t>
            </a:r>
            <a:r>
              <a:rPr lang="en-US" altLang="it-IT" dirty="0" err="1"/>
              <a:t>appaiono</a:t>
            </a:r>
            <a:r>
              <a:rPr lang="en-US" altLang="it-IT" dirty="0"/>
              <a:t> nuclei </a:t>
            </a:r>
            <a:r>
              <a:rPr lang="en-US" altLang="it-IT" dirty="0" err="1"/>
              <a:t>picnotici</a:t>
            </a:r>
            <a:r>
              <a:rPr lang="en-US" altLang="it-IT" dirty="0"/>
              <a:t>, le cellule del </a:t>
            </a:r>
            <a:r>
              <a:rPr lang="en-US" altLang="it-IT" dirty="0" err="1"/>
              <a:t>cumulo</a:t>
            </a:r>
            <a:r>
              <a:rPr lang="en-US" altLang="it-IT" dirty="0"/>
              <a:t> </a:t>
            </a:r>
            <a:r>
              <a:rPr lang="en-US" altLang="it-IT" dirty="0" err="1"/>
              <a:t>ooforo</a:t>
            </a:r>
            <a:r>
              <a:rPr lang="en-US" altLang="it-IT" dirty="0"/>
              <a:t> </a:t>
            </a:r>
            <a:r>
              <a:rPr lang="en-US" altLang="it-IT" dirty="0" err="1"/>
              <a:t>vanno</a:t>
            </a:r>
            <a:r>
              <a:rPr lang="en-US" altLang="it-IT" dirty="0"/>
              <a:t> </a:t>
            </a:r>
            <a:r>
              <a:rPr lang="en-US" altLang="it-IT" dirty="0" err="1"/>
              <a:t>incontro</a:t>
            </a:r>
            <a:r>
              <a:rPr lang="en-US" altLang="it-IT" dirty="0"/>
              <a:t> a </a:t>
            </a:r>
            <a:r>
              <a:rPr lang="en-US" altLang="it-IT" dirty="0" err="1"/>
              <a:t>necrosi</a:t>
            </a:r>
            <a:r>
              <a:rPr lang="en-US" altLang="it-IT" dirty="0"/>
              <a:t>. </a:t>
            </a:r>
            <a:r>
              <a:rPr lang="en-US" altLang="it-IT" dirty="0" err="1"/>
              <a:t>L'oocita</a:t>
            </a:r>
            <a:r>
              <a:rPr lang="en-US" altLang="it-IT" dirty="0"/>
              <a:t> in </a:t>
            </a:r>
            <a:r>
              <a:rPr lang="en-US" altLang="it-IT" dirty="0" err="1"/>
              <a:t>degenerazione</a:t>
            </a:r>
            <a:r>
              <a:rPr lang="en-US" altLang="it-IT" dirty="0"/>
              <a:t> è </a:t>
            </a:r>
            <a:r>
              <a:rPr lang="en-US" altLang="it-IT" dirty="0" err="1"/>
              <a:t>caratterizzato</a:t>
            </a:r>
            <a:r>
              <a:rPr lang="en-US" altLang="it-IT" dirty="0"/>
              <a:t> da </a:t>
            </a:r>
            <a:r>
              <a:rPr lang="en-US" altLang="it-IT" dirty="0" err="1"/>
              <a:t>ialinizzazione</a:t>
            </a:r>
            <a:r>
              <a:rPr lang="en-US" altLang="it-IT" dirty="0"/>
              <a:t>, </a:t>
            </a:r>
            <a:r>
              <a:rPr lang="en-US" altLang="it-IT" dirty="0" err="1"/>
              <a:t>ispessimento</a:t>
            </a:r>
            <a:r>
              <a:rPr lang="en-US" altLang="it-IT" dirty="0"/>
              <a:t> </a:t>
            </a:r>
            <a:r>
              <a:rPr lang="en-US" altLang="it-IT" dirty="0" err="1"/>
              <a:t>della</a:t>
            </a:r>
            <a:r>
              <a:rPr lang="en-US" altLang="it-IT" dirty="0"/>
              <a:t> zona pellucida e </a:t>
            </a:r>
            <a:r>
              <a:rPr lang="en-US" altLang="it-IT" dirty="0" err="1"/>
              <a:t>frammentazione</a:t>
            </a:r>
            <a:r>
              <a:rPr lang="en-US" altLang="it-IT" dirty="0"/>
              <a:t> del </a:t>
            </a:r>
            <a:r>
              <a:rPr lang="en-US" altLang="it-IT" dirty="0" err="1"/>
              <a:t>citoplasma</a:t>
            </a:r>
            <a:r>
              <a:rPr lang="en-US" altLang="it-IT" dirty="0"/>
              <a:t>, </a:t>
            </a:r>
            <a:r>
              <a:rPr lang="en-US" altLang="it-IT" dirty="0" err="1"/>
              <a:t>viene</a:t>
            </a:r>
            <a:r>
              <a:rPr lang="en-US" altLang="it-IT" dirty="0"/>
              <a:t> </a:t>
            </a:r>
            <a:r>
              <a:rPr lang="en-US" altLang="it-IT" dirty="0" err="1"/>
              <a:t>incamerato</a:t>
            </a:r>
            <a:r>
              <a:rPr lang="en-US" altLang="it-IT" dirty="0"/>
              <a:t> da </a:t>
            </a:r>
            <a:r>
              <a:rPr lang="en-US" altLang="it-IT" dirty="0" err="1"/>
              <a:t>fibrociti</a:t>
            </a:r>
            <a:r>
              <a:rPr lang="en-US" altLang="it-IT" dirty="0"/>
              <a:t> </a:t>
            </a:r>
            <a:r>
              <a:rPr lang="en-US" altLang="it-IT" dirty="0" err="1"/>
              <a:t>ovarici</a:t>
            </a:r>
            <a:r>
              <a:rPr lang="en-US" altLang="it-IT" dirty="0"/>
              <a:t> per </a:t>
            </a:r>
            <a:r>
              <a:rPr lang="en-US" altLang="it-IT" dirty="0" err="1"/>
              <a:t>fagocitosi</a:t>
            </a:r>
            <a:r>
              <a:rPr lang="en-US" altLang="it-IT" dirty="0"/>
              <a:t> ed </a:t>
            </a:r>
            <a:r>
              <a:rPr lang="en-US" altLang="it-IT" dirty="0" err="1"/>
              <a:t>eventualmente</a:t>
            </a:r>
            <a:r>
              <a:rPr lang="en-US" altLang="it-IT" dirty="0"/>
              <a:t> residua una cicatrice. Fra </a:t>
            </a:r>
            <a:r>
              <a:rPr lang="en-US" altLang="it-IT" dirty="0" err="1"/>
              <a:t>follicoli</a:t>
            </a:r>
            <a:r>
              <a:rPr lang="en-US" altLang="it-IT" dirty="0"/>
              <a:t> e </a:t>
            </a:r>
            <a:r>
              <a:rPr lang="en-US" altLang="it-IT" dirty="0" err="1"/>
              <a:t>corpi</a:t>
            </a:r>
            <a:r>
              <a:rPr lang="en-US" altLang="it-IT" dirty="0"/>
              <a:t> lutei </a:t>
            </a:r>
            <a:r>
              <a:rPr lang="en-US" altLang="it-IT" dirty="0" err="1"/>
              <a:t>esiste</a:t>
            </a:r>
            <a:r>
              <a:rPr lang="en-US" altLang="it-IT" dirty="0"/>
              <a:t> una </a:t>
            </a:r>
            <a:r>
              <a:rPr lang="en-US" altLang="it-IT" dirty="0" err="1"/>
              <a:t>correlazione</a:t>
            </a:r>
            <a:r>
              <a:rPr lang="en-US" altLang="it-IT" dirty="0"/>
              <a:t> </a:t>
            </a:r>
            <a:r>
              <a:rPr lang="en-US" altLang="it-IT" dirty="0" err="1"/>
              <a:t>fisiologica</a:t>
            </a:r>
            <a:r>
              <a:rPr lang="en-US" altLang="it-IT" dirty="0"/>
              <a:t> in </a:t>
            </a:r>
            <a:r>
              <a:rPr lang="en-US" altLang="it-IT" dirty="0" err="1"/>
              <a:t>quanto</a:t>
            </a:r>
            <a:r>
              <a:rPr lang="en-US" altLang="it-IT" dirty="0"/>
              <a:t> </a:t>
            </a:r>
            <a:r>
              <a:rPr lang="en-US" altLang="it-IT" dirty="0" err="1"/>
              <a:t>l'accrescimento</a:t>
            </a:r>
            <a:r>
              <a:rPr lang="en-US" altLang="it-IT" dirty="0"/>
              <a:t> </a:t>
            </a:r>
            <a:r>
              <a:rPr lang="en-US" altLang="it-IT" dirty="0" err="1"/>
              <a:t>follicolare</a:t>
            </a:r>
            <a:r>
              <a:rPr lang="en-US" altLang="it-IT" dirty="0"/>
              <a:t> è </a:t>
            </a:r>
            <a:r>
              <a:rPr lang="en-US" altLang="it-IT" dirty="0" err="1"/>
              <a:t>più</a:t>
            </a:r>
            <a:r>
              <a:rPr lang="en-US" altLang="it-IT" dirty="0"/>
              <a:t> </a:t>
            </a:r>
            <a:r>
              <a:rPr lang="en-US" altLang="it-IT" dirty="0" err="1"/>
              <a:t>rapido</a:t>
            </a:r>
            <a:r>
              <a:rPr lang="en-US" altLang="it-IT" dirty="0"/>
              <a:t> </a:t>
            </a:r>
            <a:r>
              <a:rPr lang="en-US" altLang="it-IT" dirty="0" err="1"/>
              <a:t>nell'ovaio</a:t>
            </a:r>
            <a:r>
              <a:rPr lang="en-US" altLang="it-IT" dirty="0"/>
              <a:t> </a:t>
            </a:r>
            <a:r>
              <a:rPr lang="en-US" altLang="it-IT" dirty="0" err="1"/>
              <a:t>sul</a:t>
            </a:r>
            <a:r>
              <a:rPr lang="en-US" altLang="it-IT" dirty="0"/>
              <a:t> quale è </a:t>
            </a:r>
            <a:r>
              <a:rPr lang="en-US" altLang="it-IT" dirty="0" err="1"/>
              <a:t>presente</a:t>
            </a:r>
            <a:r>
              <a:rPr lang="en-US" altLang="it-IT" dirty="0"/>
              <a:t> un </a:t>
            </a:r>
            <a:r>
              <a:rPr lang="en-US" altLang="it-IT" dirty="0" err="1"/>
              <a:t>corpo</a:t>
            </a:r>
            <a:r>
              <a:rPr lang="en-US" altLang="it-IT" dirty="0"/>
              <a:t> </a:t>
            </a:r>
            <a:r>
              <a:rPr lang="en-US" altLang="it-IT" dirty="0" err="1"/>
              <a:t>luteo</a:t>
            </a:r>
            <a:r>
              <a:rPr lang="en-US" altLang="it-IT" dirty="0"/>
              <a:t> </a:t>
            </a:r>
            <a:endParaRPr lang="en-US" altLang="it-IT" b="1" i="1" dirty="0"/>
          </a:p>
          <a:p>
            <a:pPr eaLnBrk="1" hangingPunct="1"/>
            <a:r>
              <a:rPr lang="en-US" altLang="it-IT" b="1" i="1" dirty="0"/>
              <a:t>     </a:t>
            </a:r>
            <a:r>
              <a:rPr lang="en-US" altLang="it-IT" b="1" i="1" dirty="0" err="1"/>
              <a:t>Cellula</a:t>
            </a:r>
            <a:r>
              <a:rPr lang="en-US" altLang="it-IT" b="1" i="1" dirty="0"/>
              <a:t> </a:t>
            </a:r>
            <a:r>
              <a:rPr lang="en-US" altLang="it-IT" b="1" i="1" dirty="0" err="1"/>
              <a:t>Uovo</a:t>
            </a:r>
            <a:r>
              <a:rPr lang="en-US" altLang="it-IT" u="sng" dirty="0"/>
              <a:t> </a:t>
            </a:r>
            <a:endParaRPr lang="en-US" altLang="it-IT" dirty="0"/>
          </a:p>
          <a:p>
            <a:pPr eaLnBrk="1" hangingPunct="1"/>
            <a:r>
              <a:rPr lang="en-US" altLang="it-IT" dirty="0" err="1"/>
              <a:t>L'accrescimento</a:t>
            </a:r>
            <a:r>
              <a:rPr lang="en-US" altLang="it-IT" dirty="0"/>
              <a:t> </a:t>
            </a:r>
            <a:r>
              <a:rPr lang="en-US" altLang="it-IT" dirty="0" err="1"/>
              <a:t>dell'oocita</a:t>
            </a:r>
            <a:r>
              <a:rPr lang="en-US" altLang="it-IT" dirty="0"/>
              <a:t> è </a:t>
            </a:r>
            <a:r>
              <a:rPr lang="en-US" altLang="it-IT" dirty="0" err="1"/>
              <a:t>caratterizzato</a:t>
            </a:r>
            <a:r>
              <a:rPr lang="en-US" altLang="it-IT" dirty="0"/>
              <a:t> da: </a:t>
            </a:r>
          </a:p>
          <a:p>
            <a:pPr eaLnBrk="1" hangingPunct="1"/>
            <a:r>
              <a:rPr lang="en-US" altLang="it-IT" dirty="0"/>
              <a:t>a)- </a:t>
            </a:r>
            <a:r>
              <a:rPr lang="en-US" altLang="it-IT" dirty="0" err="1"/>
              <a:t>aumento</a:t>
            </a:r>
            <a:r>
              <a:rPr lang="en-US" altLang="it-IT" dirty="0"/>
              <a:t> del </a:t>
            </a:r>
            <a:r>
              <a:rPr lang="en-US" altLang="it-IT" dirty="0" err="1"/>
              <a:t>citoplasma</a:t>
            </a:r>
            <a:r>
              <a:rPr lang="en-US" altLang="it-IT" dirty="0"/>
              <a:t>  per </a:t>
            </a:r>
            <a:r>
              <a:rPr lang="en-US" altLang="it-IT" dirty="0" err="1"/>
              <a:t>accumulo</a:t>
            </a:r>
            <a:r>
              <a:rPr lang="en-US" altLang="it-IT" dirty="0"/>
              <a:t> di </a:t>
            </a:r>
            <a:r>
              <a:rPr lang="en-US" altLang="it-IT" dirty="0" err="1"/>
              <a:t>granuli</a:t>
            </a:r>
            <a:r>
              <a:rPr lang="en-US" altLang="it-IT" dirty="0"/>
              <a:t> di </a:t>
            </a:r>
            <a:r>
              <a:rPr lang="en-US" altLang="it-IT" dirty="0" err="1"/>
              <a:t>deutoplasma</a:t>
            </a:r>
            <a:r>
              <a:rPr lang="en-US" altLang="it-IT" dirty="0"/>
              <a:t> (vitello), di </a:t>
            </a:r>
            <a:r>
              <a:rPr lang="en-US" altLang="it-IT" dirty="0" err="1"/>
              <a:t>varie</a:t>
            </a:r>
            <a:r>
              <a:rPr lang="en-US" altLang="it-IT" dirty="0"/>
              <a:t> </a:t>
            </a:r>
            <a:r>
              <a:rPr lang="en-US" altLang="it-IT" dirty="0" err="1"/>
              <a:t>dimensioni</a:t>
            </a:r>
            <a:r>
              <a:rPr lang="en-US" altLang="it-IT" dirty="0"/>
              <a:t> </a:t>
            </a:r>
          </a:p>
          <a:p>
            <a:pPr eaLnBrk="1" hangingPunct="1"/>
            <a:r>
              <a:rPr lang="en-US" altLang="it-IT" dirty="0"/>
              <a:t>b)- </a:t>
            </a:r>
            <a:r>
              <a:rPr lang="en-US" altLang="it-IT" dirty="0" err="1"/>
              <a:t>sviluppo</a:t>
            </a:r>
            <a:r>
              <a:rPr lang="en-US" altLang="it-IT" dirty="0"/>
              <a:t> </a:t>
            </a:r>
            <a:r>
              <a:rPr lang="en-US" altLang="it-IT" dirty="0" err="1"/>
              <a:t>della</a:t>
            </a:r>
            <a:r>
              <a:rPr lang="en-US" altLang="it-IT" dirty="0"/>
              <a:t> </a:t>
            </a:r>
            <a:r>
              <a:rPr lang="en-US" altLang="it-IT" dirty="0" err="1"/>
              <a:t>membrana</a:t>
            </a:r>
            <a:r>
              <a:rPr lang="en-US" altLang="it-IT" dirty="0"/>
              <a:t> </a:t>
            </a:r>
            <a:r>
              <a:rPr lang="en-US" altLang="it-IT" dirty="0" err="1"/>
              <a:t>citoplasmatica</a:t>
            </a:r>
            <a:r>
              <a:rPr lang="en-US" altLang="it-IT" dirty="0"/>
              <a:t> (zona pellucida) </a:t>
            </a:r>
          </a:p>
          <a:p>
            <a:pPr eaLnBrk="1" hangingPunct="1"/>
            <a:r>
              <a:rPr lang="en-US" altLang="it-IT" dirty="0"/>
              <a:t>c)- </a:t>
            </a:r>
            <a:r>
              <a:rPr lang="en-US" altLang="it-IT" dirty="0" err="1"/>
              <a:t>proliferazione</a:t>
            </a:r>
            <a:r>
              <a:rPr lang="en-US" altLang="it-IT" dirty="0"/>
              <a:t> </a:t>
            </a:r>
            <a:r>
              <a:rPr lang="en-US" altLang="it-IT" dirty="0" err="1"/>
              <a:t>mitotica</a:t>
            </a:r>
            <a:r>
              <a:rPr lang="en-US" altLang="it-IT" dirty="0"/>
              <a:t> </a:t>
            </a:r>
            <a:r>
              <a:rPr lang="en-US" altLang="it-IT" dirty="0" err="1"/>
              <a:t>dell'epitelio</a:t>
            </a:r>
            <a:r>
              <a:rPr lang="en-US" altLang="it-IT" dirty="0"/>
              <a:t> </a:t>
            </a:r>
            <a:r>
              <a:rPr lang="en-US" altLang="it-IT" dirty="0" err="1"/>
              <a:t>follicolare</a:t>
            </a:r>
            <a:r>
              <a:rPr lang="en-US" altLang="it-IT" dirty="0"/>
              <a:t> e del </a:t>
            </a:r>
            <a:r>
              <a:rPr lang="en-US" altLang="it-IT" dirty="0" err="1"/>
              <a:t>tessuto</a:t>
            </a:r>
            <a:r>
              <a:rPr lang="en-US" altLang="it-IT" dirty="0"/>
              <a:t> </a:t>
            </a:r>
            <a:r>
              <a:rPr lang="en-US" altLang="it-IT" dirty="0" err="1"/>
              <a:t>limitrofo</a:t>
            </a:r>
            <a:r>
              <a:rPr lang="en-US" altLang="it-IT" dirty="0"/>
              <a:t>. </a:t>
            </a:r>
          </a:p>
          <a:p>
            <a:pPr eaLnBrk="1" hangingPunct="1"/>
            <a:r>
              <a:rPr lang="en-US" altLang="it-IT" dirty="0" err="1"/>
              <a:t>Distinto</a:t>
            </a:r>
            <a:r>
              <a:rPr lang="en-US" altLang="it-IT" dirty="0"/>
              <a:t> in due </a:t>
            </a:r>
            <a:r>
              <a:rPr lang="en-US" altLang="it-IT" dirty="0" err="1"/>
              <a:t>fasi</a:t>
            </a:r>
            <a:r>
              <a:rPr lang="en-US" altLang="it-IT" dirty="0"/>
              <a:t>: </a:t>
            </a:r>
          </a:p>
          <a:p>
            <a:pPr eaLnBrk="1" hangingPunct="1"/>
            <a:r>
              <a:rPr lang="en-US" altLang="it-IT" dirty="0" err="1"/>
              <a:t>accrescimento</a:t>
            </a:r>
            <a:r>
              <a:rPr lang="en-US" altLang="it-IT" dirty="0"/>
              <a:t> </a:t>
            </a:r>
            <a:r>
              <a:rPr lang="en-US" altLang="it-IT" dirty="0" err="1"/>
              <a:t>rapido</a:t>
            </a:r>
            <a:r>
              <a:rPr lang="en-US" altLang="it-IT" dirty="0"/>
              <a:t> ed </a:t>
            </a:r>
            <a:r>
              <a:rPr lang="en-US" altLang="it-IT" dirty="0" err="1"/>
              <a:t>associato</a:t>
            </a:r>
            <a:r>
              <a:rPr lang="en-US" altLang="it-IT" dirty="0"/>
              <a:t> </a:t>
            </a:r>
            <a:r>
              <a:rPr lang="en-US" altLang="it-IT" dirty="0" err="1"/>
              <a:t>allo</a:t>
            </a:r>
            <a:r>
              <a:rPr lang="en-US" altLang="it-IT" dirty="0"/>
              <a:t> </a:t>
            </a:r>
            <a:r>
              <a:rPr lang="en-US" altLang="it-IT" dirty="0" err="1"/>
              <a:t>sviluppo</a:t>
            </a:r>
            <a:r>
              <a:rPr lang="en-US" altLang="it-IT" dirty="0"/>
              <a:t> del </a:t>
            </a:r>
            <a:r>
              <a:rPr lang="en-US" altLang="it-IT" dirty="0" err="1"/>
              <a:t>follicolo</a:t>
            </a:r>
            <a:r>
              <a:rPr lang="en-US" altLang="it-IT" dirty="0"/>
              <a:t>, la </a:t>
            </a:r>
            <a:r>
              <a:rPr lang="en-US" altLang="it-IT" dirty="0" err="1"/>
              <a:t>massima</a:t>
            </a:r>
            <a:r>
              <a:rPr lang="en-US" altLang="it-IT" dirty="0"/>
              <a:t> </a:t>
            </a:r>
            <a:r>
              <a:rPr lang="en-US" altLang="it-IT" dirty="0" err="1"/>
              <a:t>dimensione</a:t>
            </a:r>
            <a:r>
              <a:rPr lang="en-US" altLang="it-IT" dirty="0"/>
              <a:t> </a:t>
            </a:r>
            <a:r>
              <a:rPr lang="en-US" altLang="it-IT" dirty="0" err="1"/>
              <a:t>viene</a:t>
            </a:r>
            <a:r>
              <a:rPr lang="en-US" altLang="it-IT" dirty="0"/>
              <a:t> </a:t>
            </a:r>
            <a:r>
              <a:rPr lang="en-US" altLang="it-IT" dirty="0" err="1"/>
              <a:t>raggiunta</a:t>
            </a:r>
            <a:r>
              <a:rPr lang="en-US" altLang="it-IT" dirty="0"/>
              <a:t> al </a:t>
            </a:r>
            <a:r>
              <a:rPr lang="en-US" altLang="it-IT" dirty="0" err="1"/>
              <a:t>momento</a:t>
            </a:r>
            <a:r>
              <a:rPr lang="en-US" altLang="it-IT" dirty="0"/>
              <a:t> </a:t>
            </a:r>
            <a:r>
              <a:rPr lang="en-US" altLang="it-IT" dirty="0" err="1"/>
              <a:t>della</a:t>
            </a:r>
            <a:r>
              <a:rPr lang="en-US" altLang="it-IT" dirty="0"/>
              <a:t> </a:t>
            </a:r>
            <a:r>
              <a:rPr lang="en-US" altLang="it-IT" dirty="0" err="1"/>
              <a:t>formazione</a:t>
            </a:r>
            <a:r>
              <a:rPr lang="en-US" altLang="it-IT" dirty="0"/>
              <a:t> </a:t>
            </a:r>
            <a:r>
              <a:rPr lang="en-US" altLang="it-IT" dirty="0" err="1"/>
              <a:t>dell'antro</a:t>
            </a:r>
            <a:r>
              <a:rPr lang="en-US" altLang="it-IT" dirty="0"/>
              <a:t>. </a:t>
            </a:r>
          </a:p>
          <a:p>
            <a:pPr eaLnBrk="1" hangingPunct="1"/>
            <a:r>
              <a:rPr lang="en-US" altLang="it-IT" dirty="0" err="1"/>
              <a:t>cessa</a:t>
            </a:r>
            <a:r>
              <a:rPr lang="en-US" altLang="it-IT" dirty="0"/>
              <a:t> di </a:t>
            </a:r>
            <a:r>
              <a:rPr lang="en-US" altLang="it-IT" dirty="0" err="1"/>
              <a:t>crescere</a:t>
            </a:r>
            <a:r>
              <a:rPr lang="en-US" altLang="it-IT" dirty="0"/>
              <a:t> </a:t>
            </a:r>
            <a:r>
              <a:rPr lang="en-US" altLang="it-IT" dirty="0" err="1"/>
              <a:t>mentre</a:t>
            </a:r>
            <a:r>
              <a:rPr lang="en-US" altLang="it-IT" dirty="0"/>
              <a:t> il </a:t>
            </a:r>
            <a:r>
              <a:rPr lang="en-US" altLang="it-IT" dirty="0" err="1"/>
              <a:t>follicolo</a:t>
            </a:r>
            <a:r>
              <a:rPr lang="en-US" altLang="it-IT" dirty="0"/>
              <a:t>, in </a:t>
            </a:r>
            <a:r>
              <a:rPr lang="en-US" altLang="it-IT" dirty="0" err="1"/>
              <a:t>risposta</a:t>
            </a:r>
            <a:r>
              <a:rPr lang="en-US" altLang="it-IT" dirty="0"/>
              <a:t> </a:t>
            </a:r>
            <a:r>
              <a:rPr lang="en-US" altLang="it-IT" dirty="0" err="1"/>
              <a:t>agli</a:t>
            </a:r>
            <a:r>
              <a:rPr lang="en-US" altLang="it-IT" dirty="0"/>
              <a:t> </a:t>
            </a:r>
            <a:r>
              <a:rPr lang="en-US" altLang="it-IT" dirty="0" err="1"/>
              <a:t>ormoni</a:t>
            </a:r>
            <a:r>
              <a:rPr lang="en-US" altLang="it-IT" dirty="0"/>
              <a:t> </a:t>
            </a:r>
            <a:r>
              <a:rPr lang="en-US" altLang="it-IT" dirty="0" err="1"/>
              <a:t>ipofisari</a:t>
            </a:r>
            <a:r>
              <a:rPr lang="en-US" altLang="it-IT" dirty="0"/>
              <a:t>, </a:t>
            </a:r>
            <a:r>
              <a:rPr lang="en-US" altLang="it-IT" dirty="0" err="1"/>
              <a:t>aumenta</a:t>
            </a:r>
            <a:r>
              <a:rPr lang="en-US" altLang="it-IT" dirty="0"/>
              <a:t> </a:t>
            </a:r>
            <a:r>
              <a:rPr lang="en-US" altLang="it-IT" dirty="0" err="1"/>
              <a:t>rapidamente</a:t>
            </a:r>
            <a:r>
              <a:rPr lang="en-US" altLang="it-IT" dirty="0"/>
              <a:t> di </a:t>
            </a:r>
            <a:r>
              <a:rPr lang="en-US" altLang="it-IT" dirty="0" err="1"/>
              <a:t>diametro</a:t>
            </a:r>
            <a:r>
              <a:rPr lang="en-US" altLang="it-IT" dirty="0"/>
              <a:t>. </a:t>
            </a:r>
          </a:p>
          <a:p>
            <a:pPr eaLnBrk="1" hangingPunct="1"/>
            <a:r>
              <a:rPr lang="en-US" altLang="it-IT" dirty="0"/>
              <a:t>Il </a:t>
            </a:r>
            <a:r>
              <a:rPr lang="en-US" altLang="it-IT" dirty="0" err="1"/>
              <a:t>nucleo</a:t>
            </a:r>
            <a:r>
              <a:rPr lang="en-US" altLang="it-IT" dirty="0"/>
              <a:t>, </a:t>
            </a:r>
            <a:r>
              <a:rPr lang="en-US" altLang="it-IT" dirty="0" err="1"/>
              <a:t>bloccato</a:t>
            </a:r>
            <a:r>
              <a:rPr lang="en-US" altLang="it-IT" dirty="0"/>
              <a:t> </a:t>
            </a:r>
            <a:r>
              <a:rPr lang="en-US" altLang="it-IT" dirty="0" err="1"/>
              <a:t>nella</a:t>
            </a:r>
            <a:r>
              <a:rPr lang="en-US" altLang="it-IT" dirty="0"/>
              <a:t> </a:t>
            </a:r>
            <a:r>
              <a:rPr lang="en-US" altLang="it-IT" dirty="0" err="1"/>
              <a:t>profase</a:t>
            </a:r>
            <a:r>
              <a:rPr lang="en-US" altLang="it-IT" dirty="0"/>
              <a:t> </a:t>
            </a:r>
            <a:r>
              <a:rPr lang="en-US" altLang="it-IT" dirty="0" err="1"/>
              <a:t>meiotica</a:t>
            </a:r>
            <a:r>
              <a:rPr lang="en-US" altLang="it-IT" dirty="0"/>
              <a:t>, </a:t>
            </a:r>
            <a:r>
              <a:rPr lang="en-US" altLang="it-IT" dirty="0" err="1"/>
              <a:t>si</a:t>
            </a:r>
            <a:r>
              <a:rPr lang="en-US" altLang="it-IT" dirty="0"/>
              <a:t> </a:t>
            </a:r>
            <a:r>
              <a:rPr lang="en-US" altLang="it-IT" dirty="0" err="1"/>
              <a:t>prepara</a:t>
            </a:r>
            <a:r>
              <a:rPr lang="en-US" altLang="it-IT" dirty="0"/>
              <a:t> </a:t>
            </a:r>
            <a:r>
              <a:rPr lang="en-US" altLang="it-IT" dirty="0" err="1"/>
              <a:t>alla</a:t>
            </a:r>
            <a:r>
              <a:rPr lang="en-US" altLang="it-IT" dirty="0"/>
              <a:t> </a:t>
            </a:r>
            <a:r>
              <a:rPr lang="en-US" altLang="it-IT" dirty="0" err="1"/>
              <a:t>divisione</a:t>
            </a:r>
            <a:r>
              <a:rPr lang="en-US" altLang="it-IT" dirty="0"/>
              <a:t> ed </a:t>
            </a:r>
            <a:r>
              <a:rPr lang="en-US" altLang="it-IT" dirty="0" err="1"/>
              <a:t>i</a:t>
            </a:r>
            <a:r>
              <a:rPr lang="en-US" altLang="it-IT" dirty="0"/>
              <a:t> </a:t>
            </a:r>
            <a:r>
              <a:rPr lang="en-US" altLang="it-IT" dirty="0" err="1"/>
              <a:t>cromosomi</a:t>
            </a:r>
            <a:r>
              <a:rPr lang="en-US" altLang="it-IT" dirty="0"/>
              <a:t> </a:t>
            </a:r>
            <a:r>
              <a:rPr lang="en-US" altLang="it-IT" dirty="0" err="1"/>
              <a:t>si</a:t>
            </a:r>
            <a:r>
              <a:rPr lang="en-US" altLang="it-IT" dirty="0"/>
              <a:t> </a:t>
            </a:r>
            <a:r>
              <a:rPr lang="en-US" altLang="it-IT" dirty="0" err="1"/>
              <a:t>condensano</a:t>
            </a:r>
            <a:r>
              <a:rPr lang="en-US" altLang="it-IT" dirty="0"/>
              <a:t> in una </a:t>
            </a:r>
            <a:r>
              <a:rPr lang="en-US" altLang="it-IT" dirty="0" err="1"/>
              <a:t>massa</a:t>
            </a:r>
            <a:r>
              <a:rPr lang="en-US" altLang="it-IT" dirty="0"/>
              <a:t> </a:t>
            </a:r>
            <a:r>
              <a:rPr lang="en-US" altLang="it-IT" dirty="0" err="1"/>
              <a:t>compatta</a:t>
            </a:r>
            <a:r>
              <a:rPr lang="en-US" altLang="it-IT" dirty="0"/>
              <a:t>, </a:t>
            </a:r>
            <a:r>
              <a:rPr lang="en-US" altLang="it-IT" dirty="0" err="1"/>
              <a:t>si</a:t>
            </a:r>
            <a:r>
              <a:rPr lang="en-US" altLang="it-IT" dirty="0"/>
              <a:t> </a:t>
            </a:r>
            <a:r>
              <a:rPr lang="en-US" altLang="it-IT" dirty="0" err="1"/>
              <a:t>formano</a:t>
            </a:r>
            <a:r>
              <a:rPr lang="en-US" altLang="it-IT" dirty="0"/>
              <a:t> </a:t>
            </a:r>
            <a:r>
              <a:rPr lang="en-US" altLang="it-IT" dirty="0" err="1"/>
              <a:t>i</a:t>
            </a:r>
            <a:r>
              <a:rPr lang="en-US" altLang="it-IT" dirty="0"/>
              <a:t> due </a:t>
            </a:r>
            <a:r>
              <a:rPr lang="en-US" altLang="it-IT" dirty="0" err="1"/>
              <a:t>centrioli</a:t>
            </a:r>
            <a:r>
              <a:rPr lang="en-US" altLang="it-IT" dirty="0"/>
              <a:t> e </a:t>
            </a:r>
            <a:r>
              <a:rPr lang="en-US" altLang="it-IT" dirty="0" err="1"/>
              <a:t>tra</a:t>
            </a:r>
            <a:r>
              <a:rPr lang="en-US" altLang="it-IT" dirty="0"/>
              <a:t> </a:t>
            </a:r>
            <a:r>
              <a:rPr lang="en-US" altLang="it-IT" dirty="0" err="1"/>
              <a:t>essi</a:t>
            </a:r>
            <a:r>
              <a:rPr lang="en-US" altLang="it-IT" dirty="0"/>
              <a:t> il </a:t>
            </a:r>
            <a:r>
              <a:rPr lang="en-US" altLang="it-IT" dirty="0" err="1"/>
              <a:t>fuso</a:t>
            </a:r>
            <a:r>
              <a:rPr lang="en-US" altLang="it-IT" dirty="0"/>
              <a:t>. I </a:t>
            </a:r>
            <a:r>
              <a:rPr lang="en-US" altLang="it-IT" dirty="0" err="1"/>
              <a:t>cromosomi</a:t>
            </a:r>
            <a:r>
              <a:rPr lang="en-US" altLang="it-IT" dirty="0"/>
              <a:t>, in </a:t>
            </a:r>
            <a:r>
              <a:rPr lang="en-US" altLang="it-IT" dirty="0" err="1"/>
              <a:t>paia</a:t>
            </a:r>
            <a:r>
              <a:rPr lang="en-US" altLang="it-IT" dirty="0"/>
              <a:t> </a:t>
            </a:r>
            <a:r>
              <a:rPr lang="en-US" altLang="it-IT" dirty="0" err="1"/>
              <a:t>diploidi</a:t>
            </a:r>
            <a:r>
              <a:rPr lang="en-US" altLang="it-IT" dirty="0"/>
              <a:t>, </a:t>
            </a:r>
            <a:r>
              <a:rPr lang="en-US" altLang="it-IT" dirty="0" err="1"/>
              <a:t>si</a:t>
            </a:r>
            <a:r>
              <a:rPr lang="en-US" altLang="it-IT" dirty="0"/>
              <a:t> </a:t>
            </a:r>
            <a:r>
              <a:rPr lang="en-US" altLang="it-IT" dirty="0" err="1"/>
              <a:t>dispongono</a:t>
            </a:r>
            <a:r>
              <a:rPr lang="en-US" altLang="it-IT" dirty="0"/>
              <a:t> in </a:t>
            </a:r>
            <a:r>
              <a:rPr lang="en-US" altLang="it-IT" dirty="0" err="1"/>
              <a:t>corrispondenza</a:t>
            </a:r>
            <a:r>
              <a:rPr lang="en-US" altLang="it-IT" dirty="0"/>
              <a:t> </a:t>
            </a:r>
            <a:r>
              <a:rPr lang="en-US" altLang="it-IT" dirty="0" err="1"/>
              <a:t>della</a:t>
            </a:r>
            <a:r>
              <a:rPr lang="en-US" altLang="it-IT" dirty="0"/>
              <a:t> </a:t>
            </a:r>
            <a:r>
              <a:rPr lang="en-US" altLang="it-IT" dirty="0" err="1"/>
              <a:t>piastra</a:t>
            </a:r>
            <a:r>
              <a:rPr lang="en-US" altLang="it-IT" dirty="0"/>
              <a:t> </a:t>
            </a:r>
            <a:r>
              <a:rPr lang="en-US" altLang="it-IT" dirty="0" err="1"/>
              <a:t>equatoriale</a:t>
            </a:r>
            <a:r>
              <a:rPr lang="en-US" altLang="it-IT" dirty="0"/>
              <a:t> del </a:t>
            </a:r>
            <a:r>
              <a:rPr lang="en-US" altLang="it-IT" dirty="0" err="1"/>
              <a:t>fuso</a:t>
            </a:r>
            <a:r>
              <a:rPr lang="en-US" altLang="it-IT" dirty="0"/>
              <a:t> (</a:t>
            </a:r>
            <a:r>
              <a:rPr lang="en-US" altLang="it-IT" dirty="0" err="1"/>
              <a:t>ogni</a:t>
            </a:r>
            <a:r>
              <a:rPr lang="en-US" altLang="it-IT" dirty="0"/>
              <a:t> </a:t>
            </a:r>
            <a:r>
              <a:rPr lang="en-US" altLang="it-IT" dirty="0" err="1"/>
              <a:t>cromosoma</a:t>
            </a:r>
            <a:r>
              <a:rPr lang="en-US" altLang="it-IT" dirty="0"/>
              <a:t> </a:t>
            </a:r>
            <a:r>
              <a:rPr lang="en-US" altLang="it-IT" dirty="0" err="1"/>
              <a:t>omologo</a:t>
            </a:r>
            <a:r>
              <a:rPr lang="en-US" altLang="it-IT" dirty="0"/>
              <a:t> </a:t>
            </a:r>
            <a:r>
              <a:rPr lang="en-US" altLang="it-IT" dirty="0" err="1"/>
              <a:t>raggiunge</a:t>
            </a:r>
            <a:r>
              <a:rPr lang="en-US" altLang="it-IT" dirty="0"/>
              <a:t> </a:t>
            </a:r>
            <a:r>
              <a:rPr lang="en-US" altLang="it-IT" dirty="0" err="1"/>
              <a:t>i</a:t>
            </a:r>
            <a:r>
              <a:rPr lang="en-US" altLang="it-IT" dirty="0"/>
              <a:t> </a:t>
            </a:r>
            <a:r>
              <a:rPr lang="en-US" altLang="it-IT" dirty="0" err="1"/>
              <a:t>centrioli</a:t>
            </a:r>
            <a:r>
              <a:rPr lang="en-US" altLang="it-IT" dirty="0"/>
              <a:t> </a:t>
            </a:r>
            <a:r>
              <a:rPr lang="en-US" altLang="it-IT" dirty="0" err="1"/>
              <a:t>opposti</a:t>
            </a:r>
            <a:r>
              <a:rPr lang="en-US" altLang="it-IT" dirty="0"/>
              <a:t>). </a:t>
            </a:r>
            <a:r>
              <a:rPr lang="en-US" altLang="it-IT" dirty="0" err="1"/>
              <a:t>L'oocita</a:t>
            </a:r>
            <a:r>
              <a:rPr lang="en-US" altLang="it-IT" dirty="0"/>
              <a:t> </a:t>
            </a:r>
            <a:r>
              <a:rPr lang="en-US" altLang="it-IT" dirty="0" err="1"/>
              <a:t>va</a:t>
            </a:r>
            <a:r>
              <a:rPr lang="en-US" altLang="it-IT" dirty="0"/>
              <a:t> </a:t>
            </a:r>
            <a:r>
              <a:rPr lang="en-US" altLang="it-IT" dirty="0" err="1"/>
              <a:t>incontro</a:t>
            </a:r>
            <a:r>
              <a:rPr lang="en-US" altLang="it-IT" dirty="0"/>
              <a:t> a due </a:t>
            </a:r>
            <a:r>
              <a:rPr lang="en-US" altLang="it-IT" dirty="0" err="1"/>
              <a:t>divisioni</a:t>
            </a:r>
            <a:r>
              <a:rPr lang="en-US" altLang="it-IT" dirty="0"/>
              <a:t> </a:t>
            </a:r>
            <a:r>
              <a:rPr lang="en-US" altLang="it-IT" dirty="0" err="1"/>
              <a:t>meiotiche</a:t>
            </a:r>
            <a:r>
              <a:rPr lang="en-US" altLang="it-IT" dirty="0"/>
              <a:t>. La prima </a:t>
            </a:r>
            <a:r>
              <a:rPr lang="en-US" altLang="it-IT" dirty="0" err="1"/>
              <a:t>dà</a:t>
            </a:r>
            <a:r>
              <a:rPr lang="en-US" altLang="it-IT" dirty="0"/>
              <a:t> due cellule con </a:t>
            </a:r>
            <a:r>
              <a:rPr lang="en-US" altLang="it-IT" dirty="0" err="1"/>
              <a:t>metà</a:t>
            </a:r>
            <a:r>
              <a:rPr lang="en-US" altLang="it-IT" dirty="0"/>
              <a:t> del </a:t>
            </a:r>
            <a:r>
              <a:rPr lang="en-US" altLang="it-IT" dirty="0" err="1"/>
              <a:t>corredo</a:t>
            </a:r>
            <a:r>
              <a:rPr lang="en-US" altLang="it-IT" dirty="0"/>
              <a:t> </a:t>
            </a:r>
            <a:r>
              <a:rPr lang="en-US" altLang="it-IT" dirty="0" err="1"/>
              <a:t>cromosomi</a:t>
            </a:r>
            <a:r>
              <a:rPr lang="en-US" altLang="it-IT" dirty="0"/>
              <a:t> ma una </a:t>
            </a:r>
            <a:r>
              <a:rPr lang="en-US" altLang="it-IT" dirty="0" err="1"/>
              <a:t>normale</a:t>
            </a:r>
            <a:r>
              <a:rPr lang="en-US" altLang="it-IT" dirty="0"/>
              <a:t> </a:t>
            </a:r>
            <a:r>
              <a:rPr lang="en-US" altLang="it-IT" dirty="0" err="1"/>
              <a:t>quantità</a:t>
            </a:r>
            <a:r>
              <a:rPr lang="en-US" altLang="it-IT" dirty="0"/>
              <a:t> di </a:t>
            </a:r>
            <a:r>
              <a:rPr lang="en-US" altLang="it-IT" dirty="0" err="1"/>
              <a:t>materiale</a:t>
            </a:r>
            <a:r>
              <a:rPr lang="en-US" altLang="it-IT" dirty="0"/>
              <a:t> </a:t>
            </a:r>
            <a:r>
              <a:rPr lang="en-US" altLang="it-IT" dirty="0" err="1"/>
              <a:t>genetico</a:t>
            </a:r>
            <a:r>
              <a:rPr lang="en-US" altLang="it-IT" dirty="0"/>
              <a:t>  (DNA) </a:t>
            </a:r>
            <a:r>
              <a:rPr lang="en-US" altLang="it-IT" b="1" dirty="0"/>
              <a:t>2n</a:t>
            </a:r>
            <a:r>
              <a:rPr lang="en-US" altLang="it-IT" dirty="0"/>
              <a:t> (</a:t>
            </a:r>
            <a:r>
              <a:rPr lang="en-US" altLang="it-IT" dirty="0" err="1"/>
              <a:t>oocita</a:t>
            </a:r>
            <a:r>
              <a:rPr lang="en-US" altLang="it-IT" dirty="0"/>
              <a:t> di secondo </a:t>
            </a:r>
            <a:r>
              <a:rPr lang="en-US" altLang="it-IT" dirty="0" err="1"/>
              <a:t>ordine</a:t>
            </a:r>
            <a:r>
              <a:rPr lang="en-US" altLang="it-IT" dirty="0"/>
              <a:t> e primo </a:t>
            </a:r>
            <a:r>
              <a:rPr lang="en-US" altLang="it-IT" dirty="0" err="1"/>
              <a:t>corpo</a:t>
            </a:r>
            <a:r>
              <a:rPr lang="en-US" altLang="it-IT" dirty="0"/>
              <a:t> </a:t>
            </a:r>
            <a:r>
              <a:rPr lang="en-US" altLang="it-IT" dirty="0" err="1"/>
              <a:t>polare</a:t>
            </a:r>
            <a:r>
              <a:rPr lang="en-US" altLang="it-IT" dirty="0"/>
              <a:t>). </a:t>
            </a:r>
            <a:r>
              <a:rPr lang="en-US" altLang="it-IT" dirty="0" err="1"/>
              <a:t>Alla</a:t>
            </a:r>
            <a:r>
              <a:rPr lang="en-US" altLang="it-IT" dirty="0"/>
              <a:t> </a:t>
            </a:r>
            <a:r>
              <a:rPr lang="en-US" altLang="it-IT" dirty="0" err="1"/>
              <a:t>seconda</a:t>
            </a:r>
            <a:r>
              <a:rPr lang="en-US" altLang="it-IT" dirty="0"/>
              <a:t> </a:t>
            </a:r>
            <a:r>
              <a:rPr lang="en-US" altLang="it-IT" dirty="0" err="1"/>
              <a:t>divisione</a:t>
            </a:r>
            <a:r>
              <a:rPr lang="en-US" altLang="it-IT" dirty="0"/>
              <a:t> </a:t>
            </a:r>
            <a:r>
              <a:rPr lang="en-US" altLang="it-IT" dirty="0" err="1"/>
              <a:t>dell'oocita</a:t>
            </a:r>
            <a:r>
              <a:rPr lang="en-US" altLang="it-IT" dirty="0"/>
              <a:t> </a:t>
            </a:r>
            <a:r>
              <a:rPr lang="en-US" altLang="it-IT" dirty="0" err="1"/>
              <a:t>si</a:t>
            </a:r>
            <a:r>
              <a:rPr lang="en-US" altLang="it-IT" dirty="0"/>
              <a:t> </a:t>
            </a:r>
            <a:r>
              <a:rPr lang="en-US" altLang="it-IT" dirty="0" err="1"/>
              <a:t>avrà</a:t>
            </a:r>
            <a:r>
              <a:rPr lang="en-US" altLang="it-IT" dirty="0"/>
              <a:t> un </a:t>
            </a:r>
            <a:r>
              <a:rPr lang="en-US" altLang="it-IT" dirty="0" err="1"/>
              <a:t>ootide</a:t>
            </a:r>
            <a:r>
              <a:rPr lang="en-US" altLang="it-IT" dirty="0"/>
              <a:t> e un secondo </a:t>
            </a:r>
            <a:r>
              <a:rPr lang="en-US" altLang="it-IT" dirty="0" err="1"/>
              <a:t>corpo</a:t>
            </a:r>
            <a:r>
              <a:rPr lang="en-US" altLang="it-IT" dirty="0"/>
              <a:t> </a:t>
            </a:r>
            <a:r>
              <a:rPr lang="en-US" altLang="it-IT" dirty="0" err="1"/>
              <a:t>polare</a:t>
            </a:r>
            <a:r>
              <a:rPr lang="en-US" altLang="it-IT" dirty="0"/>
              <a:t> con </a:t>
            </a:r>
            <a:r>
              <a:rPr lang="en-US" altLang="it-IT" dirty="0" err="1"/>
              <a:t>metà</a:t>
            </a:r>
            <a:r>
              <a:rPr lang="en-US" altLang="it-IT" dirty="0"/>
              <a:t> </a:t>
            </a:r>
            <a:r>
              <a:rPr lang="en-US" altLang="it-IT" dirty="0" err="1"/>
              <a:t>sia</a:t>
            </a:r>
            <a:r>
              <a:rPr lang="en-US" altLang="it-IT" dirty="0"/>
              <a:t> di </a:t>
            </a:r>
            <a:r>
              <a:rPr lang="en-US" altLang="it-IT" dirty="0" err="1"/>
              <a:t>cromosomi</a:t>
            </a:r>
            <a:r>
              <a:rPr lang="en-US" altLang="it-IT" dirty="0"/>
              <a:t> </a:t>
            </a:r>
            <a:r>
              <a:rPr lang="en-US" altLang="it-IT" dirty="0" err="1"/>
              <a:t>che</a:t>
            </a:r>
            <a:r>
              <a:rPr lang="en-US" altLang="it-IT" dirty="0"/>
              <a:t> di DNA  (</a:t>
            </a:r>
            <a:r>
              <a:rPr lang="en-US" altLang="it-IT" dirty="0" err="1"/>
              <a:t>ogni</a:t>
            </a:r>
            <a:r>
              <a:rPr lang="en-US" altLang="it-IT" dirty="0"/>
              <a:t> </a:t>
            </a:r>
            <a:r>
              <a:rPr lang="en-US" altLang="it-IT" dirty="0" err="1"/>
              <a:t>cromatide</a:t>
            </a:r>
            <a:r>
              <a:rPr lang="en-US" altLang="it-IT" dirty="0"/>
              <a:t> di </a:t>
            </a:r>
            <a:r>
              <a:rPr lang="en-US" altLang="it-IT" dirty="0" err="1"/>
              <a:t>ciascun</a:t>
            </a:r>
            <a:r>
              <a:rPr lang="en-US" altLang="it-IT" dirty="0"/>
              <a:t> </a:t>
            </a:r>
            <a:r>
              <a:rPr lang="en-US" altLang="it-IT" dirty="0" err="1"/>
              <a:t>cromosoma</a:t>
            </a:r>
            <a:r>
              <a:rPr lang="en-US" altLang="it-IT" dirty="0"/>
              <a:t> </a:t>
            </a:r>
            <a:r>
              <a:rPr lang="en-US" altLang="it-IT" dirty="0" err="1"/>
              <a:t>raggiunge</a:t>
            </a:r>
            <a:r>
              <a:rPr lang="en-US" altLang="it-IT" dirty="0"/>
              <a:t> il polo </a:t>
            </a:r>
            <a:r>
              <a:rPr lang="en-US" altLang="it-IT" dirty="0" err="1"/>
              <a:t>opposto</a:t>
            </a:r>
            <a:r>
              <a:rPr lang="en-US" altLang="it-IT" dirty="0"/>
              <a:t> </a:t>
            </a:r>
            <a:r>
              <a:rPr lang="en-US" altLang="it-IT" dirty="0" err="1"/>
              <a:t>della</a:t>
            </a:r>
            <a:r>
              <a:rPr lang="en-US" altLang="it-IT" dirty="0"/>
              <a:t> </a:t>
            </a:r>
            <a:r>
              <a:rPr lang="en-US" altLang="it-IT" dirty="0" err="1"/>
              <a:t>cellula</a:t>
            </a:r>
            <a:r>
              <a:rPr lang="en-US" altLang="it-IT" dirty="0"/>
              <a:t>) </a:t>
            </a:r>
            <a:r>
              <a:rPr lang="en-US" altLang="it-IT" b="1" dirty="0"/>
              <a:t>n</a:t>
            </a:r>
            <a:r>
              <a:rPr lang="en-US" altLang="it-IT" dirty="0"/>
              <a:t>. I due </a:t>
            </a:r>
            <a:r>
              <a:rPr lang="en-US" altLang="it-IT" dirty="0" err="1"/>
              <a:t>corpi</a:t>
            </a:r>
            <a:r>
              <a:rPr lang="en-US" altLang="it-IT" dirty="0"/>
              <a:t> </a:t>
            </a:r>
            <a:r>
              <a:rPr lang="en-US" altLang="it-IT" dirty="0" err="1"/>
              <a:t>polari</a:t>
            </a:r>
            <a:r>
              <a:rPr lang="en-US" altLang="it-IT" dirty="0"/>
              <a:t> </a:t>
            </a:r>
            <a:r>
              <a:rPr lang="en-US" altLang="it-IT" dirty="0" err="1"/>
              <a:t>vengono</a:t>
            </a:r>
            <a:r>
              <a:rPr lang="en-US" altLang="it-IT" dirty="0"/>
              <a:t> </a:t>
            </a:r>
            <a:r>
              <a:rPr lang="en-US" altLang="it-IT" dirty="0" err="1"/>
              <a:t>inglobati</a:t>
            </a:r>
            <a:r>
              <a:rPr lang="en-US" altLang="it-IT" dirty="0"/>
              <a:t> </a:t>
            </a:r>
            <a:r>
              <a:rPr lang="en-US" altLang="it-IT" dirty="0" err="1"/>
              <a:t>all'interno</a:t>
            </a:r>
            <a:r>
              <a:rPr lang="en-US" altLang="it-IT" dirty="0"/>
              <a:t> </a:t>
            </a:r>
            <a:r>
              <a:rPr lang="en-US" altLang="it-IT" dirty="0" err="1"/>
              <a:t>della</a:t>
            </a:r>
            <a:r>
              <a:rPr lang="en-US" altLang="it-IT" dirty="0"/>
              <a:t> zona pellucida e qui </a:t>
            </a:r>
            <a:r>
              <a:rPr lang="en-US" altLang="it-IT" dirty="0" err="1"/>
              <a:t>degenerano</a:t>
            </a:r>
            <a:r>
              <a:rPr lang="en-US" altLang="it-IT" dirty="0"/>
              <a:t>; </a:t>
            </a:r>
            <a:r>
              <a:rPr lang="en-US" altLang="it-IT" dirty="0" err="1"/>
              <a:t>l’oocita</a:t>
            </a:r>
            <a:r>
              <a:rPr lang="en-US" altLang="it-IT" dirty="0"/>
              <a:t> di secondo </a:t>
            </a:r>
            <a:r>
              <a:rPr lang="en-US" altLang="it-IT" dirty="0" err="1"/>
              <a:t>ordine</a:t>
            </a:r>
            <a:r>
              <a:rPr lang="en-US" altLang="it-IT" dirty="0"/>
              <a:t> </a:t>
            </a:r>
            <a:r>
              <a:rPr lang="en-US" altLang="it-IT" dirty="0" err="1"/>
              <a:t>viene</a:t>
            </a:r>
            <a:r>
              <a:rPr lang="en-US" altLang="it-IT" dirty="0"/>
              <a:t> </a:t>
            </a:r>
            <a:r>
              <a:rPr lang="en-US" altLang="it-IT" dirty="0" err="1"/>
              <a:t>liberato</a:t>
            </a:r>
            <a:r>
              <a:rPr lang="en-US" altLang="it-IT" dirty="0"/>
              <a:t> </a:t>
            </a:r>
            <a:r>
              <a:rPr lang="en-US" altLang="it-IT" dirty="0" err="1"/>
              <a:t>all'ovulazione</a:t>
            </a:r>
            <a:r>
              <a:rPr lang="en-US" altLang="it-IT" dirty="0"/>
              <a:t> . </a:t>
            </a:r>
            <a:endParaRPr lang="en-US" altLang="it-IT" b="1" i="1" dirty="0"/>
          </a:p>
          <a:p>
            <a:pPr eaLnBrk="1" hangingPunct="1"/>
            <a:r>
              <a:rPr lang="en-US" altLang="it-IT" b="1" i="1" dirty="0"/>
              <a:t>     </a:t>
            </a:r>
            <a:r>
              <a:rPr lang="en-US" altLang="it-IT" b="1" i="1" dirty="0" err="1"/>
              <a:t>Corpo</a:t>
            </a:r>
            <a:r>
              <a:rPr lang="en-US" altLang="it-IT" b="1" i="1" dirty="0"/>
              <a:t> </a:t>
            </a:r>
            <a:r>
              <a:rPr lang="en-US" altLang="it-IT" b="1" i="1" dirty="0" err="1"/>
              <a:t>luteo</a:t>
            </a:r>
            <a:r>
              <a:rPr lang="en-US" altLang="it-IT" u="sng" dirty="0"/>
              <a:t> </a:t>
            </a:r>
            <a:endParaRPr lang="en-US" altLang="it-IT" dirty="0"/>
          </a:p>
          <a:p>
            <a:pPr eaLnBrk="1" hangingPunct="1"/>
            <a:r>
              <a:rPr lang="en-US" altLang="it-IT" dirty="0"/>
              <a:t>Si forma al </a:t>
            </a:r>
            <a:r>
              <a:rPr lang="en-US" altLang="it-IT" dirty="0" err="1"/>
              <a:t>momento</a:t>
            </a:r>
            <a:r>
              <a:rPr lang="en-US" altLang="it-IT" dirty="0"/>
              <a:t> </a:t>
            </a:r>
            <a:r>
              <a:rPr lang="en-US" altLang="it-IT" dirty="0" err="1"/>
              <a:t>dell'ovulazione</a:t>
            </a:r>
            <a:r>
              <a:rPr lang="en-US" altLang="it-IT" dirty="0"/>
              <a:t> dopo il </a:t>
            </a:r>
            <a:r>
              <a:rPr lang="en-US" altLang="it-IT" dirty="0" err="1"/>
              <a:t>collassamento</a:t>
            </a:r>
            <a:r>
              <a:rPr lang="en-US" altLang="it-IT" dirty="0"/>
              <a:t> </a:t>
            </a:r>
            <a:r>
              <a:rPr lang="en-US" altLang="it-IT" dirty="0" err="1"/>
              <a:t>delle</a:t>
            </a:r>
            <a:r>
              <a:rPr lang="en-US" altLang="it-IT" dirty="0"/>
              <a:t> </a:t>
            </a:r>
            <a:r>
              <a:rPr lang="en-US" altLang="it-IT" dirty="0" err="1"/>
              <a:t>pareti</a:t>
            </a:r>
            <a:r>
              <a:rPr lang="en-US" altLang="it-IT" dirty="0"/>
              <a:t> </a:t>
            </a:r>
            <a:r>
              <a:rPr lang="en-US" altLang="it-IT" dirty="0" err="1"/>
              <a:t>follicolari</a:t>
            </a:r>
            <a:r>
              <a:rPr lang="en-US" altLang="it-IT" dirty="0"/>
              <a:t>. le cellule </a:t>
            </a:r>
            <a:r>
              <a:rPr lang="en-US" altLang="it-IT" dirty="0" err="1"/>
              <a:t>della</a:t>
            </a:r>
            <a:r>
              <a:rPr lang="en-US" altLang="it-IT" dirty="0"/>
              <a:t> </a:t>
            </a:r>
            <a:r>
              <a:rPr lang="en-US" altLang="it-IT" dirty="0" err="1"/>
              <a:t>teca</a:t>
            </a:r>
            <a:r>
              <a:rPr lang="en-US" altLang="it-IT" dirty="0"/>
              <a:t> </a:t>
            </a:r>
            <a:r>
              <a:rPr lang="en-US" altLang="it-IT" dirty="0" err="1"/>
              <a:t>si</a:t>
            </a:r>
            <a:r>
              <a:rPr lang="en-US" altLang="it-IT" dirty="0"/>
              <a:t> </a:t>
            </a:r>
            <a:r>
              <a:rPr lang="en-US" altLang="it-IT" dirty="0" err="1"/>
              <a:t>sviluppano</a:t>
            </a:r>
            <a:r>
              <a:rPr lang="en-US" altLang="it-IT" dirty="0"/>
              <a:t> </a:t>
            </a:r>
            <a:r>
              <a:rPr lang="en-US" altLang="it-IT" dirty="0" err="1"/>
              <a:t>pochi</a:t>
            </a:r>
            <a:r>
              <a:rPr lang="en-US" altLang="it-IT" dirty="0"/>
              <a:t> </a:t>
            </a:r>
            <a:r>
              <a:rPr lang="en-US" altLang="it-IT" dirty="0" err="1"/>
              <a:t>giorni</a:t>
            </a:r>
            <a:r>
              <a:rPr lang="en-US" altLang="it-IT" dirty="0"/>
              <a:t> prima </a:t>
            </a:r>
            <a:r>
              <a:rPr lang="en-US" altLang="it-IT" dirty="0" err="1"/>
              <a:t>dell'ovulazione</a:t>
            </a:r>
            <a:r>
              <a:rPr lang="en-US" altLang="it-IT" dirty="0"/>
              <a:t>, </a:t>
            </a:r>
            <a:r>
              <a:rPr lang="en-US" altLang="it-IT" dirty="0" err="1"/>
              <a:t>quindi</a:t>
            </a:r>
            <a:r>
              <a:rPr lang="en-US" altLang="it-IT" dirty="0"/>
              <a:t> </a:t>
            </a:r>
            <a:r>
              <a:rPr lang="en-US" altLang="it-IT" dirty="0" err="1"/>
              <a:t>regrediscono</a:t>
            </a:r>
            <a:r>
              <a:rPr lang="en-US" altLang="it-IT" dirty="0"/>
              <a:t> </a:t>
            </a:r>
            <a:r>
              <a:rPr lang="en-US" altLang="it-IT" dirty="0" err="1"/>
              <a:t>rapidamente</a:t>
            </a:r>
            <a:r>
              <a:rPr lang="en-US" altLang="it-IT" dirty="0"/>
              <a:t> </a:t>
            </a:r>
            <a:r>
              <a:rPr lang="en-US" altLang="it-IT" dirty="0" err="1"/>
              <a:t>nelle</a:t>
            </a:r>
            <a:r>
              <a:rPr lang="en-US" altLang="it-IT" dirty="0"/>
              <a:t> 24 ore successive </a:t>
            </a:r>
            <a:r>
              <a:rPr lang="en-US" altLang="it-IT" dirty="0" err="1"/>
              <a:t>all'ovulazione</a:t>
            </a:r>
            <a:r>
              <a:rPr lang="en-US" altLang="it-IT" dirty="0"/>
              <a:t> </a:t>
            </a:r>
            <a:r>
              <a:rPr lang="en-US" altLang="it-IT" dirty="0" err="1"/>
              <a:t>stessa</a:t>
            </a:r>
            <a:r>
              <a:rPr lang="en-US" altLang="it-IT" dirty="0"/>
              <a:t>. </a:t>
            </a:r>
            <a:r>
              <a:rPr lang="en-US" altLang="it-IT" dirty="0" err="1"/>
              <a:t>L'ipertrofia</a:t>
            </a:r>
            <a:r>
              <a:rPr lang="en-US" altLang="it-IT" dirty="0"/>
              <a:t> e la </a:t>
            </a:r>
            <a:r>
              <a:rPr lang="en-US" altLang="it-IT" dirty="0" err="1"/>
              <a:t>luteinizzazione</a:t>
            </a:r>
            <a:r>
              <a:rPr lang="en-US" altLang="it-IT" dirty="0"/>
              <a:t> </a:t>
            </a:r>
            <a:r>
              <a:rPr lang="en-US" altLang="it-IT" dirty="0" err="1"/>
              <a:t>delle</a:t>
            </a:r>
            <a:r>
              <a:rPr lang="en-US" altLang="it-IT" dirty="0"/>
              <a:t> cellule </a:t>
            </a:r>
            <a:r>
              <a:rPr lang="en-US" altLang="it-IT" dirty="0" err="1"/>
              <a:t>della</a:t>
            </a:r>
            <a:r>
              <a:rPr lang="en-US" altLang="it-IT" dirty="0"/>
              <a:t> granulosa </a:t>
            </a:r>
            <a:r>
              <a:rPr lang="en-US" altLang="it-IT" dirty="0" err="1"/>
              <a:t>iniziano</a:t>
            </a:r>
            <a:r>
              <a:rPr lang="en-US" altLang="it-IT" dirty="0"/>
              <a:t> dopo </a:t>
            </a:r>
            <a:r>
              <a:rPr lang="en-US" altLang="it-IT" dirty="0" err="1"/>
              <a:t>l'ovulazione</a:t>
            </a:r>
            <a:r>
              <a:rPr lang="en-US" altLang="it-IT" dirty="0"/>
              <a:t>. Il </a:t>
            </a:r>
            <a:r>
              <a:rPr lang="en-US" altLang="it-IT" b="1" dirty="0"/>
              <a:t>progesterone</a:t>
            </a:r>
            <a:r>
              <a:rPr lang="en-US" altLang="it-IT" dirty="0"/>
              <a:t> </a:t>
            </a:r>
            <a:r>
              <a:rPr lang="en-US" altLang="it-IT" dirty="0" err="1"/>
              <a:t>viene</a:t>
            </a:r>
            <a:r>
              <a:rPr lang="en-US" altLang="it-IT" dirty="0"/>
              <a:t> </a:t>
            </a:r>
            <a:r>
              <a:rPr lang="en-US" altLang="it-IT" dirty="0" err="1"/>
              <a:t>secreto</a:t>
            </a:r>
            <a:r>
              <a:rPr lang="en-US" altLang="it-IT" dirty="0"/>
              <a:t> sotto forma di </a:t>
            </a:r>
            <a:r>
              <a:rPr lang="en-US" altLang="it-IT" dirty="0" err="1"/>
              <a:t>granuli</a:t>
            </a:r>
            <a:r>
              <a:rPr lang="en-US" altLang="it-IT" dirty="0"/>
              <a:t> </a:t>
            </a:r>
            <a:r>
              <a:rPr lang="en-US" altLang="it-IT" dirty="0" err="1"/>
              <a:t>dalle</a:t>
            </a:r>
            <a:r>
              <a:rPr lang="en-US" altLang="it-IT" dirty="0"/>
              <a:t> cellule </a:t>
            </a:r>
            <a:r>
              <a:rPr lang="en-US" altLang="it-IT" dirty="0" err="1"/>
              <a:t>luteiniche</a:t>
            </a:r>
            <a:r>
              <a:rPr lang="en-US" altLang="it-IT" dirty="0"/>
              <a:t>. </a:t>
            </a:r>
            <a:r>
              <a:rPr lang="en-US" altLang="it-IT" dirty="0" err="1"/>
              <a:t>Inizialmente</a:t>
            </a:r>
            <a:r>
              <a:rPr lang="en-US" altLang="it-IT" dirty="0"/>
              <a:t> </a:t>
            </a:r>
            <a:r>
              <a:rPr lang="en-US" altLang="it-IT" dirty="0" err="1"/>
              <a:t>cresce</a:t>
            </a:r>
            <a:r>
              <a:rPr lang="en-US" altLang="it-IT" dirty="0"/>
              <a:t> </a:t>
            </a:r>
            <a:r>
              <a:rPr lang="en-US" altLang="it-IT" dirty="0" err="1"/>
              <a:t>rapidamente</a:t>
            </a:r>
            <a:r>
              <a:rPr lang="en-US" altLang="it-IT" dirty="0"/>
              <a:t>, in </a:t>
            </a:r>
            <a:r>
              <a:rPr lang="en-US" altLang="it-IT" dirty="0" err="1"/>
              <a:t>generale</a:t>
            </a:r>
            <a:r>
              <a:rPr lang="en-US" altLang="it-IT" dirty="0"/>
              <a:t> il </a:t>
            </a:r>
            <a:r>
              <a:rPr lang="en-US" altLang="it-IT" dirty="0" err="1"/>
              <a:t>periodo</a:t>
            </a:r>
            <a:r>
              <a:rPr lang="en-US" altLang="it-IT" dirty="0"/>
              <a:t> di </a:t>
            </a:r>
            <a:r>
              <a:rPr lang="en-US" altLang="it-IT" dirty="0" err="1"/>
              <a:t>accrescimento</a:t>
            </a:r>
            <a:r>
              <a:rPr lang="en-US" altLang="it-IT" dirty="0"/>
              <a:t> </a:t>
            </a:r>
            <a:r>
              <a:rPr lang="en-US" altLang="it-IT" dirty="0" err="1"/>
              <a:t>si</a:t>
            </a:r>
            <a:r>
              <a:rPr lang="en-US" altLang="it-IT" dirty="0"/>
              <a:t> </a:t>
            </a:r>
            <a:r>
              <a:rPr lang="en-US" altLang="it-IT" dirty="0" err="1"/>
              <a:t>protrae</a:t>
            </a:r>
            <a:r>
              <a:rPr lang="en-US" altLang="it-IT" dirty="0"/>
              <a:t> per poco </a:t>
            </a:r>
            <a:r>
              <a:rPr lang="en-US" altLang="it-IT" dirty="0" err="1"/>
              <a:t>più</a:t>
            </a:r>
            <a:r>
              <a:rPr lang="en-US" altLang="it-IT" dirty="0"/>
              <a:t> di </a:t>
            </a:r>
            <a:r>
              <a:rPr lang="en-US" altLang="it-IT" dirty="0" err="1"/>
              <a:t>metà</a:t>
            </a:r>
            <a:r>
              <a:rPr lang="en-US" altLang="it-IT" dirty="0"/>
              <a:t> </a:t>
            </a:r>
            <a:r>
              <a:rPr lang="en-US" altLang="it-IT" dirty="0" err="1"/>
              <a:t>della</a:t>
            </a:r>
            <a:r>
              <a:rPr lang="en-US" altLang="it-IT" dirty="0"/>
              <a:t> </a:t>
            </a:r>
            <a:r>
              <a:rPr lang="en-US" altLang="it-IT" dirty="0" err="1"/>
              <a:t>lunghezza</a:t>
            </a:r>
            <a:r>
              <a:rPr lang="en-US" altLang="it-IT" dirty="0"/>
              <a:t> del </a:t>
            </a:r>
            <a:r>
              <a:rPr lang="en-US" altLang="it-IT" dirty="0" err="1"/>
              <a:t>ciclo</a:t>
            </a:r>
            <a:r>
              <a:rPr lang="en-US" altLang="it-IT" dirty="0"/>
              <a:t> </a:t>
            </a:r>
            <a:r>
              <a:rPr lang="en-US" altLang="it-IT" dirty="0" err="1"/>
              <a:t>estrale</a:t>
            </a:r>
            <a:r>
              <a:rPr lang="en-US" altLang="it-IT" dirty="0"/>
              <a:t>. Il </a:t>
            </a:r>
            <a:r>
              <a:rPr lang="en-US" altLang="it-IT" dirty="0" err="1"/>
              <a:t>diametro</a:t>
            </a:r>
            <a:r>
              <a:rPr lang="en-US" altLang="it-IT" dirty="0"/>
              <a:t> del </a:t>
            </a:r>
            <a:r>
              <a:rPr lang="en-US" altLang="it-IT" dirty="0" err="1"/>
              <a:t>c.l.</a:t>
            </a:r>
            <a:r>
              <a:rPr lang="en-US" altLang="it-IT" dirty="0"/>
              <a:t> </a:t>
            </a:r>
            <a:r>
              <a:rPr lang="en-US" altLang="it-IT" dirty="0" err="1"/>
              <a:t>maturo</a:t>
            </a:r>
            <a:r>
              <a:rPr lang="en-US" altLang="it-IT" dirty="0"/>
              <a:t> è </a:t>
            </a:r>
            <a:r>
              <a:rPr lang="en-US" altLang="it-IT" dirty="0" err="1"/>
              <a:t>maggiore</a:t>
            </a:r>
            <a:r>
              <a:rPr lang="en-US" altLang="it-IT" dirty="0"/>
              <a:t> di </a:t>
            </a:r>
            <a:r>
              <a:rPr lang="en-US" altLang="it-IT" dirty="0" err="1"/>
              <a:t>quello</a:t>
            </a:r>
            <a:r>
              <a:rPr lang="en-US" altLang="it-IT" dirty="0"/>
              <a:t> del </a:t>
            </a:r>
            <a:r>
              <a:rPr lang="en-US" altLang="it-IT" dirty="0" err="1"/>
              <a:t>follicolo</a:t>
            </a:r>
            <a:r>
              <a:rPr lang="en-US" altLang="it-IT" dirty="0"/>
              <a:t> (</a:t>
            </a:r>
            <a:r>
              <a:rPr lang="en-US" altLang="it-IT" dirty="0" err="1"/>
              <a:t>eccez</a:t>
            </a:r>
            <a:r>
              <a:rPr lang="en-US" altLang="it-IT" dirty="0"/>
              <a:t>: cavalla) . Se non </a:t>
            </a:r>
            <a:r>
              <a:rPr lang="en-US" altLang="it-IT" dirty="0" err="1"/>
              <a:t>avviene</a:t>
            </a:r>
            <a:r>
              <a:rPr lang="en-US" altLang="it-IT" dirty="0"/>
              <a:t> </a:t>
            </a:r>
            <a:r>
              <a:rPr lang="en-US" altLang="it-IT" dirty="0" err="1"/>
              <a:t>fecondazione</a:t>
            </a:r>
            <a:r>
              <a:rPr lang="en-US" altLang="it-IT" dirty="0"/>
              <a:t> il </a:t>
            </a:r>
            <a:r>
              <a:rPr lang="en-US" altLang="it-IT" dirty="0" err="1"/>
              <a:t>corpo</a:t>
            </a:r>
            <a:r>
              <a:rPr lang="en-US" altLang="it-IT" dirty="0"/>
              <a:t> </a:t>
            </a:r>
            <a:r>
              <a:rPr lang="en-US" altLang="it-IT" dirty="0" err="1"/>
              <a:t>luteo</a:t>
            </a:r>
            <a:r>
              <a:rPr lang="en-US" altLang="it-IT" dirty="0"/>
              <a:t> </a:t>
            </a:r>
            <a:r>
              <a:rPr lang="en-US" altLang="it-IT" dirty="0" err="1"/>
              <a:t>regredisce</a:t>
            </a:r>
            <a:r>
              <a:rPr lang="en-US" altLang="it-IT" dirty="0"/>
              <a:t>, </a:t>
            </a:r>
            <a:r>
              <a:rPr lang="en-US" altLang="it-IT" dirty="0" err="1"/>
              <a:t>permettendo</a:t>
            </a:r>
            <a:r>
              <a:rPr lang="en-US" altLang="it-IT" dirty="0"/>
              <a:t> la </a:t>
            </a:r>
            <a:r>
              <a:rPr lang="en-US" altLang="it-IT" dirty="0" err="1"/>
              <a:t>maturazione</a:t>
            </a:r>
            <a:r>
              <a:rPr lang="en-US" altLang="it-IT" dirty="0"/>
              <a:t> di </a:t>
            </a:r>
            <a:r>
              <a:rPr lang="en-US" altLang="it-IT" dirty="0" err="1"/>
              <a:t>altri</a:t>
            </a:r>
            <a:r>
              <a:rPr lang="en-US" altLang="it-IT" dirty="0"/>
              <a:t> </a:t>
            </a:r>
            <a:r>
              <a:rPr lang="en-US" altLang="it-IT" dirty="0" err="1"/>
              <a:t>follicoli</a:t>
            </a:r>
            <a:r>
              <a:rPr lang="en-US" altLang="it-IT" dirty="0"/>
              <a:t>. </a:t>
            </a:r>
            <a:r>
              <a:rPr lang="en-US" altLang="it-IT" dirty="0" err="1"/>
              <a:t>L’organo</a:t>
            </a:r>
            <a:r>
              <a:rPr lang="en-US" altLang="it-IT" dirty="0"/>
              <a:t> in toto </a:t>
            </a:r>
            <a:r>
              <a:rPr lang="en-US" altLang="it-IT" dirty="0" err="1"/>
              <a:t>diminuisce</a:t>
            </a:r>
            <a:r>
              <a:rPr lang="en-US" altLang="it-IT" dirty="0"/>
              <a:t> di </a:t>
            </a:r>
            <a:r>
              <a:rPr lang="en-US" altLang="it-IT" dirty="0" err="1"/>
              <a:t>dimensioni</a:t>
            </a:r>
            <a:r>
              <a:rPr lang="en-US" altLang="it-IT" dirty="0"/>
              <a:t> (</a:t>
            </a:r>
            <a:r>
              <a:rPr lang="en-US" altLang="it-IT" b="1" dirty="0" err="1"/>
              <a:t>corpo</a:t>
            </a:r>
            <a:r>
              <a:rPr lang="en-US" altLang="it-IT" b="1" dirty="0"/>
              <a:t> </a:t>
            </a:r>
            <a:r>
              <a:rPr lang="en-US" altLang="it-IT" b="1" dirty="0" err="1"/>
              <a:t>albicante</a:t>
            </a:r>
            <a:r>
              <a:rPr lang="en-US" altLang="it-IT" dirty="0"/>
              <a:t>). La </a:t>
            </a:r>
            <a:r>
              <a:rPr lang="en-US" altLang="it-IT" dirty="0" err="1"/>
              <a:t>luteolisi</a:t>
            </a:r>
            <a:r>
              <a:rPr lang="en-US" altLang="it-IT" dirty="0"/>
              <a:t> è </a:t>
            </a:r>
            <a:r>
              <a:rPr lang="en-US" altLang="it-IT" dirty="0" err="1"/>
              <a:t>indotta</a:t>
            </a:r>
            <a:r>
              <a:rPr lang="en-US" altLang="it-IT" dirty="0"/>
              <a:t> </a:t>
            </a:r>
            <a:r>
              <a:rPr lang="en-US" altLang="it-IT" dirty="0" err="1"/>
              <a:t>dalla</a:t>
            </a:r>
            <a:r>
              <a:rPr lang="en-US" altLang="it-IT" dirty="0"/>
              <a:t> </a:t>
            </a:r>
            <a:r>
              <a:rPr lang="en-US" altLang="it-IT" dirty="0" err="1"/>
              <a:t>produzione</a:t>
            </a:r>
            <a:r>
              <a:rPr lang="en-US" altLang="it-IT" dirty="0"/>
              <a:t> di </a:t>
            </a:r>
            <a:r>
              <a:rPr lang="en-US" altLang="it-IT" b="1" dirty="0" err="1"/>
              <a:t>prostaglandina</a:t>
            </a:r>
            <a:r>
              <a:rPr lang="en-US" altLang="it-IT" b="1" dirty="0"/>
              <a:t> PGF-2alfa</a:t>
            </a:r>
            <a:r>
              <a:rPr lang="en-US" altLang="it-IT" dirty="0"/>
              <a:t> da </a:t>
            </a:r>
            <a:r>
              <a:rPr lang="en-US" altLang="it-IT" dirty="0" err="1"/>
              <a:t>parte</a:t>
            </a:r>
            <a:r>
              <a:rPr lang="en-US" altLang="it-IT" dirty="0"/>
              <a:t> </a:t>
            </a:r>
            <a:r>
              <a:rPr lang="en-US" altLang="it-IT" dirty="0" err="1"/>
              <a:t>delle</a:t>
            </a:r>
            <a:r>
              <a:rPr lang="en-US" altLang="it-IT" dirty="0"/>
              <a:t> </a:t>
            </a:r>
            <a:r>
              <a:rPr lang="en-US" altLang="it-IT" dirty="0" err="1"/>
              <a:t>ghiandole</a:t>
            </a:r>
            <a:r>
              <a:rPr lang="en-US" altLang="it-IT" dirty="0"/>
              <a:t> </a:t>
            </a:r>
            <a:r>
              <a:rPr lang="en-US" altLang="it-IT" dirty="0" err="1"/>
              <a:t>dell'endometrio</a:t>
            </a:r>
            <a:r>
              <a:rPr lang="en-US" altLang="it-IT" dirty="0"/>
              <a:t> </a:t>
            </a:r>
            <a:r>
              <a:rPr lang="en-US" altLang="it-IT" dirty="0" err="1"/>
              <a:t>che</a:t>
            </a:r>
            <a:r>
              <a:rPr lang="en-US" altLang="it-IT" dirty="0"/>
              <a:t> </a:t>
            </a:r>
            <a:r>
              <a:rPr lang="en-US" altLang="it-IT" dirty="0" err="1"/>
              <a:t>sembra</a:t>
            </a:r>
            <a:r>
              <a:rPr lang="en-US" altLang="it-IT" dirty="0"/>
              <a:t> </a:t>
            </a:r>
            <a:r>
              <a:rPr lang="en-US" altLang="it-IT" dirty="0" err="1"/>
              <a:t>agire</a:t>
            </a:r>
            <a:r>
              <a:rPr lang="en-US" altLang="it-IT" dirty="0"/>
              <a:t> </a:t>
            </a:r>
            <a:r>
              <a:rPr lang="en-US" altLang="it-IT" dirty="0" err="1"/>
              <a:t>sul</a:t>
            </a:r>
            <a:r>
              <a:rPr lang="en-US" altLang="it-IT" dirty="0"/>
              <a:t> </a:t>
            </a:r>
            <a:r>
              <a:rPr lang="en-US" altLang="it-IT" dirty="0" err="1"/>
              <a:t>flusso</a:t>
            </a:r>
            <a:r>
              <a:rPr lang="en-US" altLang="it-IT" dirty="0"/>
              <a:t> </a:t>
            </a:r>
            <a:r>
              <a:rPr lang="en-US" altLang="it-IT" dirty="0" err="1"/>
              <a:t>ematico</a:t>
            </a:r>
            <a:r>
              <a:rPr lang="en-US" altLang="it-IT" dirty="0"/>
              <a:t> del </a:t>
            </a:r>
            <a:r>
              <a:rPr lang="en-US" altLang="it-IT" dirty="0" err="1"/>
              <a:t>corpo</a:t>
            </a:r>
            <a:r>
              <a:rPr lang="en-US" altLang="it-IT" dirty="0"/>
              <a:t> </a:t>
            </a:r>
            <a:r>
              <a:rPr lang="en-US" altLang="it-IT" dirty="0" err="1"/>
              <a:t>luteo</a:t>
            </a:r>
            <a:r>
              <a:rPr lang="en-US" altLang="it-IT" dirty="0"/>
              <a:t> </a:t>
            </a:r>
            <a:r>
              <a:rPr lang="en-US" altLang="it-IT" dirty="0" err="1"/>
              <a:t>portando</a:t>
            </a:r>
            <a:r>
              <a:rPr lang="en-US" altLang="it-IT" dirty="0"/>
              <a:t> ad una </a:t>
            </a:r>
            <a:r>
              <a:rPr lang="en-US" altLang="it-IT" dirty="0" err="1"/>
              <a:t>diminuzione</a:t>
            </a:r>
            <a:r>
              <a:rPr lang="en-US" altLang="it-IT" dirty="0"/>
              <a:t> </a:t>
            </a:r>
            <a:r>
              <a:rPr lang="en-US" altLang="it-IT" dirty="0" err="1"/>
              <a:t>della</a:t>
            </a:r>
            <a:r>
              <a:rPr lang="en-US" altLang="it-IT" dirty="0"/>
              <a:t> </a:t>
            </a:r>
            <a:r>
              <a:rPr lang="en-US" altLang="it-IT" dirty="0" err="1"/>
              <a:t>produzione</a:t>
            </a:r>
            <a:r>
              <a:rPr lang="en-US" altLang="it-IT" dirty="0"/>
              <a:t> di progesterone. La </a:t>
            </a:r>
            <a:r>
              <a:rPr lang="en-US" altLang="it-IT" dirty="0" err="1"/>
              <a:t>produzione</a:t>
            </a:r>
            <a:r>
              <a:rPr lang="en-US" altLang="it-IT" dirty="0"/>
              <a:t> di PGF-2a è </a:t>
            </a:r>
            <a:r>
              <a:rPr lang="en-US" altLang="it-IT" dirty="0" err="1"/>
              <a:t>favorita</a:t>
            </a:r>
            <a:r>
              <a:rPr lang="en-US" altLang="it-IT" dirty="0"/>
              <a:t> da un </a:t>
            </a:r>
            <a:r>
              <a:rPr lang="en-US" altLang="it-IT" dirty="0" err="1"/>
              <a:t>aumento</a:t>
            </a:r>
            <a:r>
              <a:rPr lang="en-US" altLang="it-IT" dirty="0"/>
              <a:t> </a:t>
            </a:r>
            <a:r>
              <a:rPr lang="en-US" altLang="it-IT" dirty="0" err="1"/>
              <a:t>degli</a:t>
            </a:r>
            <a:r>
              <a:rPr lang="en-US" altLang="it-IT" dirty="0"/>
              <a:t> </a:t>
            </a:r>
            <a:r>
              <a:rPr lang="en-US" altLang="it-IT" dirty="0" err="1"/>
              <a:t>estrogeni</a:t>
            </a:r>
            <a:r>
              <a:rPr lang="en-US" altLang="it-IT" dirty="0"/>
              <a:t> </a:t>
            </a:r>
            <a:r>
              <a:rPr lang="en-US" altLang="it-IT" dirty="0" err="1"/>
              <a:t>follicolari</a:t>
            </a:r>
            <a:r>
              <a:rPr lang="en-US" altLang="it-IT" dirty="0"/>
              <a:t>. La </a:t>
            </a:r>
            <a:r>
              <a:rPr lang="en-US" altLang="it-IT" dirty="0" err="1"/>
              <a:t>presenza</a:t>
            </a:r>
            <a:r>
              <a:rPr lang="en-US" altLang="it-IT" dirty="0"/>
              <a:t> </a:t>
            </a:r>
            <a:r>
              <a:rPr lang="en-US" altLang="it-IT" dirty="0" err="1"/>
              <a:t>dell'embrione</a:t>
            </a:r>
            <a:r>
              <a:rPr lang="en-US" altLang="it-IT" dirty="0"/>
              <a:t> ne </a:t>
            </a:r>
            <a:r>
              <a:rPr lang="en-US" altLang="it-IT" dirty="0" err="1"/>
              <a:t>diminuisce</a:t>
            </a:r>
            <a:r>
              <a:rPr lang="en-US" altLang="it-IT" dirty="0"/>
              <a:t> la </a:t>
            </a:r>
            <a:r>
              <a:rPr lang="en-US" altLang="it-IT" dirty="0" err="1"/>
              <a:t>sintesi</a:t>
            </a:r>
            <a:r>
              <a:rPr lang="en-US" altLang="it-IT" dirty="0"/>
              <a:t> e </a:t>
            </a:r>
            <a:r>
              <a:rPr lang="en-US" altLang="it-IT" dirty="0" err="1"/>
              <a:t>determina</a:t>
            </a:r>
            <a:r>
              <a:rPr lang="en-US" altLang="it-IT" dirty="0"/>
              <a:t> la </a:t>
            </a:r>
            <a:r>
              <a:rPr lang="en-US" altLang="it-IT" dirty="0" err="1"/>
              <a:t>produzione</a:t>
            </a:r>
            <a:r>
              <a:rPr lang="en-US" altLang="it-IT" dirty="0"/>
              <a:t> di  </a:t>
            </a:r>
            <a:r>
              <a:rPr lang="en-US" altLang="it-IT" dirty="0" err="1"/>
              <a:t>inibenti</a:t>
            </a:r>
            <a:r>
              <a:rPr lang="en-US" altLang="it-IT" dirty="0"/>
              <a:t> del </a:t>
            </a:r>
            <a:r>
              <a:rPr lang="en-US" altLang="it-IT" dirty="0" err="1"/>
              <a:t>fattore</a:t>
            </a:r>
            <a:r>
              <a:rPr lang="en-US" altLang="it-IT" dirty="0"/>
              <a:t> </a:t>
            </a:r>
            <a:r>
              <a:rPr lang="en-US" altLang="it-IT" dirty="0" err="1"/>
              <a:t>luteolitico</a:t>
            </a:r>
            <a:r>
              <a:rPr lang="en-US" altLang="it-IT" dirty="0"/>
              <a:t>. I </a:t>
            </a:r>
            <a:r>
              <a:rPr lang="en-US" altLang="it-IT" dirty="0" err="1"/>
              <a:t>progestageni</a:t>
            </a:r>
            <a:r>
              <a:rPr lang="en-US" altLang="it-IT" dirty="0"/>
              <a:t> </a:t>
            </a:r>
            <a:r>
              <a:rPr lang="en-US" altLang="it-IT" dirty="0" err="1"/>
              <a:t>sono</a:t>
            </a:r>
            <a:r>
              <a:rPr lang="en-US" altLang="it-IT" dirty="0"/>
              <a:t> </a:t>
            </a:r>
            <a:r>
              <a:rPr lang="en-US" altLang="it-IT" dirty="0" err="1"/>
              <a:t>necessari</a:t>
            </a:r>
            <a:r>
              <a:rPr lang="en-US" altLang="it-IT" dirty="0"/>
              <a:t> per il </a:t>
            </a:r>
            <a:r>
              <a:rPr lang="en-US" altLang="it-IT" dirty="0" err="1"/>
              <a:t>mantenimento</a:t>
            </a:r>
            <a:r>
              <a:rPr lang="en-US" altLang="it-IT" dirty="0"/>
              <a:t> </a:t>
            </a:r>
            <a:r>
              <a:rPr lang="en-US" altLang="it-IT" dirty="0" err="1"/>
              <a:t>della</a:t>
            </a:r>
            <a:r>
              <a:rPr lang="en-US" altLang="it-IT" dirty="0"/>
              <a:t> </a:t>
            </a:r>
            <a:r>
              <a:rPr lang="en-US" altLang="it-IT" dirty="0" err="1"/>
              <a:t>gravidanza</a:t>
            </a:r>
            <a:r>
              <a:rPr lang="en-US" altLang="it-IT" dirty="0"/>
              <a:t>, </a:t>
            </a:r>
            <a:r>
              <a:rPr lang="en-US" altLang="it-IT" dirty="0" err="1"/>
              <a:t>agiscono</a:t>
            </a:r>
            <a:r>
              <a:rPr lang="en-US" altLang="it-IT" dirty="0"/>
              <a:t> </a:t>
            </a:r>
            <a:r>
              <a:rPr lang="en-US" altLang="it-IT" dirty="0" err="1"/>
              <a:t>alterando</a:t>
            </a:r>
            <a:r>
              <a:rPr lang="en-US" altLang="it-IT" dirty="0"/>
              <a:t> la </a:t>
            </a:r>
            <a:r>
              <a:rPr lang="en-US" altLang="it-IT" dirty="0" err="1"/>
              <a:t>permeabilità</a:t>
            </a:r>
            <a:r>
              <a:rPr lang="en-US" altLang="it-IT" dirty="0"/>
              <a:t> </a:t>
            </a:r>
            <a:r>
              <a:rPr lang="en-US" altLang="it-IT" dirty="0" err="1"/>
              <a:t>ionica</a:t>
            </a:r>
            <a:r>
              <a:rPr lang="en-US" altLang="it-IT" dirty="0"/>
              <a:t> </a:t>
            </a:r>
            <a:r>
              <a:rPr lang="en-US" altLang="it-IT" dirty="0" err="1"/>
              <a:t>dell'endometrio</a:t>
            </a:r>
            <a:r>
              <a:rPr lang="en-US" altLang="it-IT" dirty="0"/>
              <a:t>  con il </a:t>
            </a:r>
            <a:r>
              <a:rPr lang="en-US" altLang="it-IT" dirty="0" err="1"/>
              <a:t>risultato</a:t>
            </a:r>
            <a:r>
              <a:rPr lang="en-US" altLang="it-IT" dirty="0"/>
              <a:t> </a:t>
            </a:r>
            <a:r>
              <a:rPr lang="en-US" altLang="it-IT" dirty="0" err="1"/>
              <a:t>che</a:t>
            </a:r>
            <a:r>
              <a:rPr lang="en-US" altLang="it-IT" dirty="0"/>
              <a:t> la </a:t>
            </a:r>
            <a:r>
              <a:rPr lang="en-US" altLang="it-IT" dirty="0" err="1"/>
              <a:t>iperpolarizzazione</a:t>
            </a:r>
            <a:r>
              <a:rPr lang="en-US" altLang="it-IT" dirty="0"/>
              <a:t> </a:t>
            </a:r>
            <a:r>
              <a:rPr lang="en-US" altLang="it-IT" dirty="0" err="1"/>
              <a:t>delle</a:t>
            </a:r>
            <a:r>
              <a:rPr lang="en-US" altLang="it-IT" dirty="0"/>
              <a:t> membrane </a:t>
            </a:r>
            <a:r>
              <a:rPr lang="en-US" altLang="it-IT" dirty="0" err="1"/>
              <a:t>cellulari</a:t>
            </a:r>
            <a:r>
              <a:rPr lang="en-US" altLang="it-IT" dirty="0"/>
              <a:t> ne </a:t>
            </a:r>
            <a:r>
              <a:rPr lang="en-US" altLang="it-IT" dirty="0" err="1"/>
              <a:t>riduce</a:t>
            </a:r>
            <a:r>
              <a:rPr lang="en-US" altLang="it-IT" dirty="0"/>
              <a:t> </a:t>
            </a:r>
            <a:r>
              <a:rPr lang="en-US" altLang="it-IT" dirty="0" err="1"/>
              <a:t>l'eccitabilità</a:t>
            </a:r>
            <a:r>
              <a:rPr lang="en-US" altLang="it-IT" dirty="0"/>
              <a:t>. </a:t>
            </a:r>
          </a:p>
          <a:p>
            <a:pPr eaLnBrk="1" hangingPunct="1"/>
            <a:r>
              <a:rPr lang="en-US" altLang="it-IT" dirty="0"/>
              <a:t> </a:t>
            </a:r>
            <a:r>
              <a:rPr lang="en-US" altLang="it-IT" b="1" dirty="0" err="1"/>
              <a:t>Ovidutto</a:t>
            </a:r>
            <a:r>
              <a:rPr lang="en-US" altLang="it-IT" dirty="0"/>
              <a:t> </a:t>
            </a:r>
          </a:p>
          <a:p>
            <a:pPr eaLnBrk="1" hangingPunct="1"/>
            <a:r>
              <a:rPr lang="en-US" altLang="it-IT" dirty="0"/>
              <a:t>Fra </a:t>
            </a:r>
            <a:r>
              <a:rPr lang="en-US" altLang="it-IT" dirty="0" err="1"/>
              <a:t>ovaio</a:t>
            </a:r>
            <a:r>
              <a:rPr lang="en-US" altLang="it-IT" dirty="0"/>
              <a:t> ed </a:t>
            </a:r>
            <a:r>
              <a:rPr lang="en-US" altLang="it-IT" dirty="0" err="1"/>
              <a:t>ovidutto</a:t>
            </a:r>
            <a:r>
              <a:rPr lang="en-US" altLang="it-IT" dirty="0"/>
              <a:t> </a:t>
            </a:r>
            <a:r>
              <a:rPr lang="en-US" altLang="it-IT" dirty="0" err="1"/>
              <a:t>esiste</a:t>
            </a:r>
            <a:r>
              <a:rPr lang="en-US" altLang="it-IT" dirty="0"/>
              <a:t> una intima </a:t>
            </a:r>
            <a:r>
              <a:rPr lang="en-US" altLang="it-IT" dirty="0" err="1"/>
              <a:t>correlazione</a:t>
            </a:r>
            <a:r>
              <a:rPr lang="en-US" altLang="it-IT" dirty="0"/>
              <a:t> </a:t>
            </a:r>
            <a:r>
              <a:rPr lang="en-US" altLang="it-IT" dirty="0" err="1"/>
              <a:t>anatomica</a:t>
            </a:r>
            <a:r>
              <a:rPr lang="en-US" altLang="it-IT" dirty="0"/>
              <a:t>. </a:t>
            </a:r>
            <a:r>
              <a:rPr lang="en-US" altLang="it-IT" dirty="0" err="1"/>
              <a:t>l'ovaio</a:t>
            </a:r>
            <a:r>
              <a:rPr lang="en-US" altLang="it-IT" dirty="0"/>
              <a:t> </a:t>
            </a:r>
            <a:r>
              <a:rPr lang="en-US" altLang="it-IT" dirty="0" err="1"/>
              <a:t>si</a:t>
            </a:r>
            <a:r>
              <a:rPr lang="en-US" altLang="it-IT" dirty="0"/>
              <a:t> </a:t>
            </a:r>
            <a:r>
              <a:rPr lang="en-US" altLang="it-IT" dirty="0" err="1"/>
              <a:t>trova</a:t>
            </a:r>
            <a:r>
              <a:rPr lang="en-US" altLang="it-IT" dirty="0"/>
              <a:t> </a:t>
            </a:r>
            <a:r>
              <a:rPr lang="en-US" altLang="it-IT" dirty="0" err="1"/>
              <a:t>all’interno</a:t>
            </a:r>
            <a:r>
              <a:rPr lang="en-US" altLang="it-IT" dirty="0"/>
              <a:t> di una </a:t>
            </a:r>
            <a:r>
              <a:rPr lang="en-US" altLang="it-IT" dirty="0" err="1"/>
              <a:t>borsa</a:t>
            </a:r>
            <a:r>
              <a:rPr lang="en-US" altLang="it-IT" dirty="0"/>
              <a:t> </a:t>
            </a:r>
            <a:r>
              <a:rPr lang="en-US" altLang="it-IT" dirty="0" err="1"/>
              <a:t>ovarica</a:t>
            </a:r>
            <a:r>
              <a:rPr lang="en-US" altLang="it-IT" dirty="0"/>
              <a:t> </a:t>
            </a:r>
            <a:r>
              <a:rPr lang="en-US" altLang="it-IT" dirty="0" err="1"/>
              <a:t>aperta</a:t>
            </a:r>
            <a:r>
              <a:rPr lang="en-US" altLang="it-IT" dirty="0"/>
              <a:t> </a:t>
            </a:r>
            <a:r>
              <a:rPr lang="en-US" altLang="it-IT" dirty="0" err="1"/>
              <a:t>costituita</a:t>
            </a:r>
            <a:r>
              <a:rPr lang="en-US" altLang="it-IT" dirty="0"/>
              <a:t> da una </a:t>
            </a:r>
            <a:r>
              <a:rPr lang="en-US" altLang="it-IT" dirty="0" err="1"/>
              <a:t>sottile</a:t>
            </a:r>
            <a:r>
              <a:rPr lang="en-US" altLang="it-IT" dirty="0"/>
              <a:t> </a:t>
            </a:r>
            <a:r>
              <a:rPr lang="en-US" altLang="it-IT" dirty="0" err="1"/>
              <a:t>piega</a:t>
            </a:r>
            <a:r>
              <a:rPr lang="en-US" altLang="it-IT" dirty="0"/>
              <a:t> </a:t>
            </a:r>
            <a:r>
              <a:rPr lang="en-US" altLang="it-IT" dirty="0" err="1"/>
              <a:t>peritoneale</a:t>
            </a:r>
            <a:r>
              <a:rPr lang="en-US" altLang="it-IT" dirty="0"/>
              <a:t> </a:t>
            </a:r>
            <a:r>
              <a:rPr lang="en-US" altLang="it-IT" dirty="0" err="1"/>
              <a:t>della</a:t>
            </a:r>
            <a:r>
              <a:rPr lang="en-US" altLang="it-IT" dirty="0"/>
              <a:t> </a:t>
            </a:r>
            <a:r>
              <a:rPr lang="en-US" altLang="it-IT" dirty="0" err="1"/>
              <a:t>mesosalpinge</a:t>
            </a:r>
            <a:r>
              <a:rPr lang="en-US" altLang="it-IT" dirty="0"/>
              <a:t> </a:t>
            </a:r>
            <a:r>
              <a:rPr lang="en-US" altLang="it-IT" dirty="0" err="1"/>
              <a:t>che</a:t>
            </a:r>
            <a:r>
              <a:rPr lang="en-US" altLang="it-IT" dirty="0"/>
              <a:t> </a:t>
            </a:r>
            <a:r>
              <a:rPr lang="en-US" altLang="it-IT" dirty="0" err="1"/>
              <a:t>aderisce</a:t>
            </a:r>
            <a:r>
              <a:rPr lang="en-US" altLang="it-IT" dirty="0"/>
              <a:t> </a:t>
            </a:r>
            <a:r>
              <a:rPr lang="en-US" altLang="it-IT" dirty="0" err="1"/>
              <a:t>all'ovidutto</a:t>
            </a:r>
            <a:r>
              <a:rPr lang="en-US" altLang="it-IT" dirty="0"/>
              <a:t>. </a:t>
            </a:r>
            <a:r>
              <a:rPr lang="en-US" altLang="it-IT" dirty="0" err="1"/>
              <a:t>Consta</a:t>
            </a:r>
            <a:r>
              <a:rPr lang="en-US" altLang="it-IT" dirty="0"/>
              <a:t> di quattro </a:t>
            </a:r>
            <a:r>
              <a:rPr lang="en-US" altLang="it-IT" dirty="0" err="1"/>
              <a:t>segmenti</a:t>
            </a:r>
            <a:r>
              <a:rPr lang="en-US" altLang="it-IT" b="1" dirty="0"/>
              <a:t> </a:t>
            </a:r>
            <a:r>
              <a:rPr lang="en-US" altLang="it-IT" b="1" dirty="0" err="1"/>
              <a:t>fimbrie</a:t>
            </a:r>
            <a:r>
              <a:rPr lang="en-US" altLang="it-IT" b="1" dirty="0"/>
              <a:t>, </a:t>
            </a:r>
            <a:r>
              <a:rPr lang="en-US" altLang="it-IT" b="1" dirty="0" err="1"/>
              <a:t>infundibulo</a:t>
            </a:r>
            <a:r>
              <a:rPr lang="en-US" altLang="it-IT" b="1" dirty="0"/>
              <a:t>, </a:t>
            </a:r>
            <a:r>
              <a:rPr lang="en-US" altLang="it-IT" b="1" dirty="0" err="1"/>
              <a:t>ampolla</a:t>
            </a:r>
            <a:r>
              <a:rPr lang="en-US" altLang="it-IT" b="1" dirty="0"/>
              <a:t> ed </a:t>
            </a:r>
            <a:r>
              <a:rPr lang="en-US" altLang="it-IT" b="1" dirty="0" err="1"/>
              <a:t>istmo</a:t>
            </a:r>
            <a:r>
              <a:rPr lang="en-US" altLang="it-IT" dirty="0"/>
              <a:t>. La </a:t>
            </a:r>
            <a:r>
              <a:rPr lang="en-US" altLang="it-IT" dirty="0" err="1"/>
              <a:t>funzione</a:t>
            </a:r>
            <a:r>
              <a:rPr lang="en-US" altLang="it-IT" dirty="0"/>
              <a:t> </a:t>
            </a:r>
            <a:r>
              <a:rPr lang="en-US" altLang="it-IT" dirty="0" err="1"/>
              <a:t>dell'ovidutto</a:t>
            </a:r>
            <a:r>
              <a:rPr lang="en-US" altLang="it-IT" dirty="0"/>
              <a:t> è </a:t>
            </a:r>
            <a:r>
              <a:rPr lang="en-US" altLang="it-IT" dirty="0" err="1"/>
              <a:t>quella</a:t>
            </a:r>
            <a:r>
              <a:rPr lang="en-US" altLang="it-IT" dirty="0"/>
              <a:t> di </a:t>
            </a:r>
            <a:r>
              <a:rPr lang="en-US" altLang="it-IT" dirty="0" err="1"/>
              <a:t>permettere</a:t>
            </a:r>
            <a:r>
              <a:rPr lang="en-US" altLang="it-IT" dirty="0"/>
              <a:t> il </a:t>
            </a:r>
            <a:r>
              <a:rPr lang="en-US" altLang="it-IT" dirty="0" err="1"/>
              <a:t>trasporto</a:t>
            </a:r>
            <a:r>
              <a:rPr lang="en-US" altLang="it-IT" dirty="0"/>
              <a:t> quasi </a:t>
            </a:r>
            <a:r>
              <a:rPr lang="en-US" altLang="it-IT" dirty="0" err="1"/>
              <a:t>simultaneo</a:t>
            </a:r>
            <a:r>
              <a:rPr lang="en-US" altLang="it-IT" dirty="0"/>
              <a:t> </a:t>
            </a:r>
            <a:r>
              <a:rPr lang="en-US" altLang="it-IT" dirty="0" err="1"/>
              <a:t>delle</a:t>
            </a:r>
            <a:r>
              <a:rPr lang="en-US" altLang="it-IT" dirty="0"/>
              <a:t> </a:t>
            </a:r>
            <a:r>
              <a:rPr lang="en-US" altLang="it-IT" dirty="0" err="1"/>
              <a:t>uova</a:t>
            </a:r>
            <a:r>
              <a:rPr lang="en-US" altLang="it-IT" dirty="0"/>
              <a:t> e </a:t>
            </a:r>
            <a:r>
              <a:rPr lang="en-US" altLang="it-IT" dirty="0" err="1"/>
              <a:t>degli</a:t>
            </a:r>
            <a:r>
              <a:rPr lang="en-US" altLang="it-IT" dirty="0"/>
              <a:t> </a:t>
            </a:r>
            <a:r>
              <a:rPr lang="en-US" altLang="it-IT" dirty="0" err="1"/>
              <a:t>spermatozoi</a:t>
            </a:r>
            <a:r>
              <a:rPr lang="en-US" altLang="it-IT" dirty="0"/>
              <a:t>, in </a:t>
            </a:r>
            <a:r>
              <a:rPr lang="en-US" altLang="it-IT" dirty="0" err="1"/>
              <a:t>direzioni</a:t>
            </a:r>
            <a:r>
              <a:rPr lang="en-US" altLang="it-IT" dirty="0"/>
              <a:t> </a:t>
            </a:r>
            <a:r>
              <a:rPr lang="en-US" altLang="it-IT" dirty="0" err="1"/>
              <a:t>opposte</a:t>
            </a:r>
            <a:r>
              <a:rPr lang="en-US" altLang="it-IT" dirty="0"/>
              <a:t>. Le </a:t>
            </a:r>
            <a:r>
              <a:rPr lang="en-US" altLang="it-IT" dirty="0" err="1"/>
              <a:t>fimbrie</a:t>
            </a:r>
            <a:r>
              <a:rPr lang="en-US" altLang="it-IT" dirty="0"/>
              <a:t> </a:t>
            </a:r>
            <a:r>
              <a:rPr lang="en-US" altLang="it-IT" dirty="0" err="1"/>
              <a:t>frangiate</a:t>
            </a:r>
            <a:r>
              <a:rPr lang="en-US" altLang="it-IT" dirty="0"/>
              <a:t> </a:t>
            </a:r>
            <a:r>
              <a:rPr lang="en-US" altLang="it-IT" dirty="0" err="1"/>
              <a:t>trasportano</a:t>
            </a:r>
            <a:r>
              <a:rPr lang="en-US" altLang="it-IT" dirty="0"/>
              <a:t> </a:t>
            </a:r>
            <a:r>
              <a:rPr lang="en-US" altLang="it-IT" dirty="0" err="1"/>
              <a:t>gli</a:t>
            </a:r>
            <a:r>
              <a:rPr lang="en-US" altLang="it-IT" dirty="0"/>
              <a:t> </a:t>
            </a:r>
            <a:r>
              <a:rPr lang="en-US" altLang="it-IT" dirty="0" err="1"/>
              <a:t>ovuli</a:t>
            </a:r>
            <a:r>
              <a:rPr lang="en-US" altLang="it-IT" dirty="0"/>
              <a:t> </a:t>
            </a:r>
            <a:r>
              <a:rPr lang="en-US" altLang="it-IT" dirty="0" err="1"/>
              <a:t>dalla</a:t>
            </a:r>
            <a:r>
              <a:rPr lang="en-US" altLang="it-IT" dirty="0"/>
              <a:t> </a:t>
            </a:r>
            <a:r>
              <a:rPr lang="en-US" altLang="it-IT" dirty="0" err="1"/>
              <a:t>superficie</a:t>
            </a:r>
            <a:r>
              <a:rPr lang="en-US" altLang="it-IT" dirty="0"/>
              <a:t> </a:t>
            </a:r>
            <a:r>
              <a:rPr lang="en-US" altLang="it-IT" dirty="0" err="1"/>
              <a:t>dell'ovaio</a:t>
            </a:r>
            <a:r>
              <a:rPr lang="en-US" altLang="it-IT" dirty="0"/>
              <a:t> </a:t>
            </a:r>
            <a:r>
              <a:rPr lang="en-US" altLang="it-IT" dirty="0" err="1"/>
              <a:t>all'infundibulo</a:t>
            </a:r>
            <a:r>
              <a:rPr lang="en-US" altLang="it-IT" dirty="0"/>
              <a:t>. </a:t>
            </a:r>
            <a:r>
              <a:rPr lang="en-US" altLang="it-IT" dirty="0" err="1"/>
              <a:t>gli</a:t>
            </a:r>
            <a:r>
              <a:rPr lang="en-US" altLang="it-IT" dirty="0"/>
              <a:t> </a:t>
            </a:r>
            <a:r>
              <a:rPr lang="en-US" altLang="it-IT" dirty="0" err="1"/>
              <a:t>ovuli</a:t>
            </a:r>
            <a:r>
              <a:rPr lang="en-US" altLang="it-IT" dirty="0"/>
              <a:t> </a:t>
            </a:r>
            <a:r>
              <a:rPr lang="en-US" altLang="it-IT" dirty="0" err="1"/>
              <a:t>vengono</a:t>
            </a:r>
            <a:r>
              <a:rPr lang="en-US" altLang="it-IT" dirty="0"/>
              <a:t> </a:t>
            </a:r>
            <a:r>
              <a:rPr lang="en-US" altLang="it-IT" dirty="0" err="1"/>
              <a:t>trasferiti</a:t>
            </a:r>
            <a:r>
              <a:rPr lang="en-US" altLang="it-IT" dirty="0"/>
              <a:t> </a:t>
            </a:r>
            <a:r>
              <a:rPr lang="en-US" altLang="it-IT" dirty="0" err="1"/>
              <a:t>attraverso</a:t>
            </a:r>
            <a:r>
              <a:rPr lang="en-US" altLang="it-IT" dirty="0"/>
              <a:t> </a:t>
            </a:r>
            <a:r>
              <a:rPr lang="en-US" altLang="it-IT" dirty="0" err="1"/>
              <a:t>pliche</a:t>
            </a:r>
            <a:r>
              <a:rPr lang="en-US" altLang="it-IT" dirty="0"/>
              <a:t> </a:t>
            </a:r>
            <a:r>
              <a:rPr lang="en-US" altLang="it-IT" dirty="0" err="1"/>
              <a:t>della</a:t>
            </a:r>
            <a:r>
              <a:rPr lang="en-US" altLang="it-IT" dirty="0"/>
              <a:t> mucosa </a:t>
            </a:r>
            <a:r>
              <a:rPr lang="en-US" altLang="it-IT" dirty="0" err="1"/>
              <a:t>fino</a:t>
            </a:r>
            <a:r>
              <a:rPr lang="en-US" altLang="it-IT" dirty="0"/>
              <a:t> </a:t>
            </a:r>
            <a:r>
              <a:rPr lang="en-US" altLang="it-IT" dirty="0" err="1"/>
              <a:t>all'ampolla</a:t>
            </a:r>
            <a:r>
              <a:rPr lang="en-US" altLang="it-IT" dirty="0"/>
              <a:t>, dove </a:t>
            </a:r>
            <a:r>
              <a:rPr lang="en-US" altLang="it-IT" dirty="0" err="1"/>
              <a:t>avviene</a:t>
            </a:r>
            <a:r>
              <a:rPr lang="en-US" altLang="it-IT" dirty="0"/>
              <a:t> la </a:t>
            </a:r>
            <a:r>
              <a:rPr lang="en-US" altLang="it-IT" dirty="0" err="1"/>
              <a:t>fecondazione</a:t>
            </a:r>
            <a:r>
              <a:rPr lang="en-US" altLang="it-IT" dirty="0"/>
              <a:t> e dove </a:t>
            </a:r>
            <a:r>
              <a:rPr lang="en-US" altLang="it-IT" dirty="0" err="1"/>
              <a:t>avvengono</a:t>
            </a:r>
            <a:r>
              <a:rPr lang="en-US" altLang="it-IT" dirty="0"/>
              <a:t> le prime </a:t>
            </a:r>
            <a:r>
              <a:rPr lang="en-US" altLang="it-IT" dirty="0" err="1"/>
              <a:t>segmentazioni</a:t>
            </a:r>
            <a:r>
              <a:rPr lang="en-US" altLang="it-IT" dirty="0"/>
              <a:t>. </a:t>
            </a:r>
            <a:r>
              <a:rPr lang="en-US" altLang="it-IT" dirty="0" err="1"/>
              <a:t>gli</a:t>
            </a:r>
            <a:r>
              <a:rPr lang="en-US" altLang="it-IT" dirty="0"/>
              <a:t> </a:t>
            </a:r>
            <a:r>
              <a:rPr lang="en-US" altLang="it-IT" dirty="0" err="1"/>
              <a:t>embrioni</a:t>
            </a:r>
            <a:r>
              <a:rPr lang="en-US" altLang="it-IT" dirty="0"/>
              <a:t> </a:t>
            </a:r>
            <a:r>
              <a:rPr lang="en-US" altLang="it-IT" dirty="0" err="1"/>
              <a:t>rimangono</a:t>
            </a:r>
            <a:r>
              <a:rPr lang="en-US" altLang="it-IT" dirty="0"/>
              <a:t> </a:t>
            </a:r>
            <a:r>
              <a:rPr lang="en-US" altLang="it-IT" dirty="0" err="1"/>
              <a:t>nell'ovidutto</a:t>
            </a:r>
            <a:r>
              <a:rPr lang="en-US" altLang="it-IT" dirty="0"/>
              <a:t> per </a:t>
            </a:r>
            <a:r>
              <a:rPr lang="en-US" altLang="it-IT" dirty="0" err="1"/>
              <a:t>tre</a:t>
            </a:r>
            <a:r>
              <a:rPr lang="en-US" altLang="it-IT" dirty="0"/>
              <a:t> </a:t>
            </a:r>
            <a:r>
              <a:rPr lang="en-US" altLang="it-IT" dirty="0" err="1"/>
              <a:t>giorni</a:t>
            </a:r>
            <a:r>
              <a:rPr lang="en-US" altLang="it-IT" dirty="0"/>
              <a:t> prima di </a:t>
            </a:r>
            <a:r>
              <a:rPr lang="en-US" altLang="it-IT" dirty="0" err="1"/>
              <a:t>esser</a:t>
            </a:r>
            <a:r>
              <a:rPr lang="en-US" altLang="it-IT" dirty="0"/>
              <a:t> </a:t>
            </a:r>
            <a:r>
              <a:rPr lang="en-US" altLang="it-IT" dirty="0" err="1"/>
              <a:t>introdotti</a:t>
            </a:r>
            <a:r>
              <a:rPr lang="en-US" altLang="it-IT" dirty="0"/>
              <a:t> </a:t>
            </a:r>
            <a:r>
              <a:rPr lang="en-US" altLang="it-IT" dirty="0" err="1"/>
              <a:t>nell'utero</a:t>
            </a:r>
            <a:r>
              <a:rPr lang="en-US" altLang="it-IT" dirty="0"/>
              <a:t>. Il </a:t>
            </a:r>
            <a:r>
              <a:rPr lang="en-US" altLang="it-IT" dirty="0" err="1"/>
              <a:t>liquido</a:t>
            </a:r>
            <a:r>
              <a:rPr lang="en-US" altLang="it-IT" dirty="0"/>
              <a:t> </a:t>
            </a:r>
            <a:r>
              <a:rPr lang="en-US" altLang="it-IT" dirty="0" err="1"/>
              <a:t>presente</a:t>
            </a:r>
            <a:r>
              <a:rPr lang="en-US" altLang="it-IT" dirty="0"/>
              <a:t> </a:t>
            </a:r>
            <a:r>
              <a:rPr lang="en-US" altLang="it-IT" dirty="0" err="1"/>
              <a:t>nell'ovidutto</a:t>
            </a:r>
            <a:r>
              <a:rPr lang="en-US" altLang="it-IT" dirty="0"/>
              <a:t>  </a:t>
            </a:r>
            <a:r>
              <a:rPr lang="en-US" altLang="it-IT" dirty="0" err="1"/>
              <a:t>costituisce</a:t>
            </a:r>
            <a:r>
              <a:rPr lang="en-US" altLang="it-IT" dirty="0"/>
              <a:t> un </a:t>
            </a:r>
            <a:r>
              <a:rPr lang="en-US" altLang="it-IT" dirty="0" err="1"/>
              <a:t>ambiente</a:t>
            </a:r>
            <a:r>
              <a:rPr lang="en-US" altLang="it-IT" dirty="0"/>
              <a:t> </a:t>
            </a:r>
            <a:r>
              <a:rPr lang="en-US" altLang="it-IT" dirty="0" err="1"/>
              <a:t>ottimale</a:t>
            </a:r>
            <a:r>
              <a:rPr lang="en-US" altLang="it-IT" dirty="0"/>
              <a:t> per la </a:t>
            </a:r>
            <a:r>
              <a:rPr lang="en-US" altLang="it-IT" dirty="0" err="1"/>
              <a:t>fecondazione</a:t>
            </a:r>
            <a:r>
              <a:rPr lang="en-US" altLang="it-IT" dirty="0"/>
              <a:t> e la </a:t>
            </a:r>
            <a:r>
              <a:rPr lang="en-US" altLang="it-IT" dirty="0" err="1"/>
              <a:t>segmentazione</a:t>
            </a:r>
            <a:r>
              <a:rPr lang="en-US" altLang="it-IT" dirty="0"/>
              <a:t>. Il </a:t>
            </a:r>
            <a:r>
              <a:rPr lang="en-US" altLang="it-IT" dirty="0" err="1"/>
              <a:t>suo</a:t>
            </a:r>
            <a:r>
              <a:rPr lang="en-US" altLang="it-IT" dirty="0"/>
              <a:t> volume è ridotto </a:t>
            </a:r>
            <a:r>
              <a:rPr lang="en-US" altLang="it-IT" dirty="0" err="1"/>
              <a:t>durante</a:t>
            </a:r>
            <a:r>
              <a:rPr lang="en-US" altLang="it-IT" dirty="0"/>
              <a:t> la </a:t>
            </a:r>
            <a:r>
              <a:rPr lang="en-US" altLang="it-IT" dirty="0" err="1"/>
              <a:t>fase</a:t>
            </a:r>
            <a:r>
              <a:rPr lang="en-US" altLang="it-IT" dirty="0"/>
              <a:t> </a:t>
            </a:r>
            <a:r>
              <a:rPr lang="en-US" altLang="it-IT" dirty="0" err="1"/>
              <a:t>luteinica</a:t>
            </a:r>
            <a:r>
              <a:rPr lang="en-US" altLang="it-IT" dirty="0"/>
              <a:t>, </a:t>
            </a:r>
            <a:r>
              <a:rPr lang="en-US" altLang="it-IT" dirty="0" err="1"/>
              <a:t>aumenta</a:t>
            </a:r>
            <a:r>
              <a:rPr lang="en-US" altLang="it-IT" dirty="0"/>
              <a:t> </a:t>
            </a:r>
            <a:r>
              <a:rPr lang="en-US" altLang="it-IT" dirty="0" err="1"/>
              <a:t>all'inizio</a:t>
            </a:r>
            <a:r>
              <a:rPr lang="en-US" altLang="it-IT" dirty="0"/>
              <a:t> </a:t>
            </a:r>
            <a:r>
              <a:rPr lang="en-US" altLang="it-IT" dirty="0" err="1"/>
              <a:t>dell'estro</a:t>
            </a:r>
            <a:r>
              <a:rPr lang="en-US" altLang="it-IT" dirty="0"/>
              <a:t> e </a:t>
            </a:r>
            <a:r>
              <a:rPr lang="en-US" altLang="it-IT" dirty="0" err="1"/>
              <a:t>raggiunge</a:t>
            </a:r>
            <a:r>
              <a:rPr lang="en-US" altLang="it-IT" dirty="0"/>
              <a:t> il </a:t>
            </a:r>
            <a:r>
              <a:rPr lang="en-US" altLang="it-IT" dirty="0" err="1"/>
              <a:t>massimo</a:t>
            </a:r>
            <a:r>
              <a:rPr lang="en-US" altLang="it-IT" dirty="0"/>
              <a:t> un </a:t>
            </a:r>
            <a:r>
              <a:rPr lang="en-US" altLang="it-IT" dirty="0" err="1"/>
              <a:t>giorno</a:t>
            </a:r>
            <a:r>
              <a:rPr lang="en-US" altLang="it-IT" dirty="0"/>
              <a:t> </a:t>
            </a:r>
            <a:r>
              <a:rPr lang="en-US" altLang="it-IT" dirty="0" err="1"/>
              <a:t>più</a:t>
            </a:r>
            <a:r>
              <a:rPr lang="en-US" altLang="it-IT" dirty="0"/>
              <a:t> </a:t>
            </a:r>
            <a:r>
              <a:rPr lang="en-US" altLang="it-IT" dirty="0" err="1"/>
              <a:t>tardi</a:t>
            </a:r>
            <a:r>
              <a:rPr lang="en-US" altLang="it-IT" dirty="0"/>
              <a:t>. Le </a:t>
            </a:r>
            <a:r>
              <a:rPr lang="en-US" altLang="it-IT" dirty="0" err="1"/>
              <a:t>contrazioni</a:t>
            </a:r>
            <a:r>
              <a:rPr lang="en-US" altLang="it-IT" dirty="0"/>
              <a:t> </a:t>
            </a:r>
            <a:r>
              <a:rPr lang="en-US" altLang="it-IT" dirty="0" err="1"/>
              <a:t>dell'ovidutto</a:t>
            </a:r>
            <a:r>
              <a:rPr lang="en-US" altLang="it-IT" dirty="0"/>
              <a:t> </a:t>
            </a:r>
            <a:r>
              <a:rPr lang="en-US" altLang="it-IT" dirty="0" err="1"/>
              <a:t>facilitano</a:t>
            </a:r>
            <a:r>
              <a:rPr lang="en-US" altLang="it-IT" dirty="0"/>
              <a:t> il </a:t>
            </a:r>
            <a:r>
              <a:rPr lang="en-US" altLang="it-IT" dirty="0" err="1"/>
              <a:t>mescolamento</a:t>
            </a:r>
            <a:r>
              <a:rPr lang="en-US" altLang="it-IT" dirty="0"/>
              <a:t> del </a:t>
            </a:r>
            <a:r>
              <a:rPr lang="en-US" altLang="it-IT" dirty="0" err="1"/>
              <a:t>suo</a:t>
            </a:r>
            <a:r>
              <a:rPr lang="en-US" altLang="it-IT" dirty="0"/>
              <a:t> </a:t>
            </a:r>
            <a:r>
              <a:rPr lang="en-US" altLang="it-IT" dirty="0" err="1"/>
              <a:t>contenuto</a:t>
            </a:r>
            <a:r>
              <a:rPr lang="en-US" altLang="it-IT" dirty="0"/>
              <a:t> e il </a:t>
            </a:r>
            <a:r>
              <a:rPr lang="en-US" altLang="it-IT" dirty="0" err="1"/>
              <a:t>denudamento</a:t>
            </a:r>
            <a:r>
              <a:rPr lang="en-US" altLang="it-IT" dirty="0"/>
              <a:t> </a:t>
            </a:r>
            <a:r>
              <a:rPr lang="en-US" altLang="it-IT" dirty="0" err="1"/>
              <a:t>delle</a:t>
            </a:r>
            <a:r>
              <a:rPr lang="en-US" altLang="it-IT" dirty="0"/>
              <a:t> </a:t>
            </a:r>
            <a:r>
              <a:rPr lang="en-US" altLang="it-IT" dirty="0" err="1"/>
              <a:t>uova</a:t>
            </a:r>
            <a:r>
              <a:rPr lang="en-US" altLang="it-IT" dirty="0"/>
              <a:t>, </a:t>
            </a:r>
            <a:r>
              <a:rPr lang="en-US" altLang="it-IT" dirty="0" err="1"/>
              <a:t>favoriscono</a:t>
            </a:r>
            <a:r>
              <a:rPr lang="en-US" altLang="it-IT" dirty="0"/>
              <a:t> la </a:t>
            </a:r>
            <a:r>
              <a:rPr lang="en-US" altLang="it-IT" dirty="0" err="1"/>
              <a:t>fecondazione</a:t>
            </a:r>
            <a:r>
              <a:rPr lang="en-US" altLang="it-IT" dirty="0"/>
              <a:t>, </a:t>
            </a:r>
            <a:r>
              <a:rPr lang="en-US" altLang="it-IT" dirty="0" err="1"/>
              <a:t>aumentano</a:t>
            </a:r>
            <a:r>
              <a:rPr lang="en-US" altLang="it-IT" dirty="0"/>
              <a:t> il </a:t>
            </a:r>
            <a:r>
              <a:rPr lang="en-US" altLang="it-IT" dirty="0" err="1"/>
              <a:t>contatto</a:t>
            </a:r>
            <a:r>
              <a:rPr lang="en-US" altLang="it-IT" dirty="0"/>
              <a:t> </a:t>
            </a:r>
            <a:r>
              <a:rPr lang="en-US" altLang="it-IT" dirty="0" err="1"/>
              <a:t>tra</a:t>
            </a:r>
            <a:r>
              <a:rPr lang="en-US" altLang="it-IT" dirty="0"/>
              <a:t> </a:t>
            </a:r>
            <a:r>
              <a:rPr lang="en-US" altLang="it-IT" dirty="0" err="1"/>
              <a:t>uova</a:t>
            </a:r>
            <a:r>
              <a:rPr lang="en-US" altLang="it-IT" dirty="0"/>
              <a:t> e </a:t>
            </a:r>
            <a:r>
              <a:rPr lang="en-US" altLang="it-IT" dirty="0" err="1"/>
              <a:t>spermatozoi</a:t>
            </a:r>
            <a:r>
              <a:rPr lang="en-US" altLang="it-IT" dirty="0"/>
              <a:t> e </a:t>
            </a:r>
            <a:r>
              <a:rPr lang="en-US" altLang="it-IT" dirty="0" err="1"/>
              <a:t>regolano</a:t>
            </a:r>
            <a:r>
              <a:rPr lang="en-US" altLang="it-IT" dirty="0"/>
              <a:t> in </a:t>
            </a:r>
            <a:r>
              <a:rPr lang="en-US" altLang="it-IT" dirty="0" err="1"/>
              <a:t>parte</a:t>
            </a:r>
            <a:r>
              <a:rPr lang="en-US" altLang="it-IT" dirty="0"/>
              <a:t> il </a:t>
            </a:r>
            <a:r>
              <a:rPr lang="en-US" altLang="it-IT" dirty="0" err="1"/>
              <a:t>trasporto</a:t>
            </a:r>
            <a:r>
              <a:rPr lang="en-US" altLang="it-IT" dirty="0"/>
              <a:t> </a:t>
            </a:r>
            <a:r>
              <a:rPr lang="en-US" altLang="it-IT" dirty="0" err="1"/>
              <a:t>dell'uovo</a:t>
            </a:r>
            <a:r>
              <a:rPr lang="en-US" altLang="it-IT" dirty="0"/>
              <a:t>. </a:t>
            </a:r>
            <a:r>
              <a:rPr lang="en-US" altLang="it-IT" dirty="0" err="1"/>
              <a:t>L'eccitabilità</a:t>
            </a:r>
            <a:r>
              <a:rPr lang="en-US" altLang="it-IT" dirty="0"/>
              <a:t> e le </a:t>
            </a:r>
            <a:r>
              <a:rPr lang="en-US" altLang="it-IT" dirty="0" err="1"/>
              <a:t>proprietà</a:t>
            </a:r>
            <a:r>
              <a:rPr lang="en-US" altLang="it-IT" dirty="0"/>
              <a:t> </a:t>
            </a:r>
            <a:r>
              <a:rPr lang="en-US" altLang="it-IT" dirty="0" err="1"/>
              <a:t>contrattili</a:t>
            </a:r>
            <a:r>
              <a:rPr lang="en-US" altLang="it-IT" dirty="0"/>
              <a:t> </a:t>
            </a:r>
            <a:r>
              <a:rPr lang="en-US" altLang="it-IT" dirty="0" err="1"/>
              <a:t>della</a:t>
            </a:r>
            <a:r>
              <a:rPr lang="en-US" altLang="it-IT" dirty="0"/>
              <a:t> </a:t>
            </a:r>
            <a:r>
              <a:rPr lang="en-US" altLang="it-IT" dirty="0" err="1"/>
              <a:t>muscolatura</a:t>
            </a:r>
            <a:r>
              <a:rPr lang="en-US" altLang="it-IT" dirty="0"/>
              <a:t> </a:t>
            </a:r>
            <a:r>
              <a:rPr lang="en-US" altLang="it-IT" dirty="0" err="1"/>
              <a:t>dell'ovidutto</a:t>
            </a:r>
            <a:r>
              <a:rPr lang="en-US" altLang="it-IT" dirty="0"/>
              <a:t> </a:t>
            </a:r>
            <a:r>
              <a:rPr lang="en-US" altLang="it-IT" dirty="0" err="1"/>
              <a:t>sono</a:t>
            </a:r>
            <a:r>
              <a:rPr lang="en-US" altLang="it-IT" dirty="0"/>
              <a:t> </a:t>
            </a:r>
            <a:r>
              <a:rPr lang="en-US" altLang="it-IT" dirty="0" err="1"/>
              <a:t>regolate</a:t>
            </a:r>
            <a:r>
              <a:rPr lang="en-US" altLang="it-IT" dirty="0"/>
              <a:t> </a:t>
            </a:r>
            <a:r>
              <a:rPr lang="en-US" altLang="it-IT" dirty="0" err="1"/>
              <a:t>dagli</a:t>
            </a:r>
            <a:r>
              <a:rPr lang="en-US" altLang="it-IT" dirty="0"/>
              <a:t> </a:t>
            </a:r>
            <a:r>
              <a:rPr lang="en-US" altLang="it-IT" dirty="0" err="1"/>
              <a:t>steroidi</a:t>
            </a:r>
            <a:r>
              <a:rPr lang="en-US" altLang="it-IT" dirty="0"/>
              <a:t> </a:t>
            </a:r>
            <a:r>
              <a:rPr lang="en-US" altLang="it-IT" dirty="0" err="1"/>
              <a:t>ovarici</a:t>
            </a:r>
            <a:r>
              <a:rPr lang="en-US" altLang="it-IT" dirty="0"/>
              <a:t> e </a:t>
            </a:r>
            <a:r>
              <a:rPr lang="en-US" altLang="it-IT" dirty="0" err="1"/>
              <a:t>dalle</a:t>
            </a:r>
            <a:r>
              <a:rPr lang="en-US" altLang="it-IT" dirty="0"/>
              <a:t> </a:t>
            </a:r>
            <a:r>
              <a:rPr lang="en-US" altLang="it-IT" dirty="0" err="1"/>
              <a:t>prostaglandine</a:t>
            </a:r>
            <a:r>
              <a:rPr lang="en-US" altLang="it-IT" dirty="0"/>
              <a:t> </a:t>
            </a:r>
          </a:p>
          <a:p>
            <a:pPr eaLnBrk="1" hangingPunct="1"/>
            <a:r>
              <a:rPr lang="en-US" altLang="it-IT" dirty="0"/>
              <a:t> </a:t>
            </a:r>
            <a:r>
              <a:rPr lang="en-US" altLang="it-IT" b="1" dirty="0"/>
              <a:t>Utero</a:t>
            </a:r>
            <a:r>
              <a:rPr lang="en-US" altLang="it-IT" dirty="0"/>
              <a:t> </a:t>
            </a:r>
          </a:p>
          <a:p>
            <a:pPr eaLnBrk="1" hangingPunct="1"/>
            <a:r>
              <a:rPr lang="en-US" altLang="it-IT" dirty="0" err="1"/>
              <a:t>L'utero</a:t>
            </a:r>
            <a:r>
              <a:rPr lang="en-US" altLang="it-IT" dirty="0"/>
              <a:t> è </a:t>
            </a:r>
            <a:r>
              <a:rPr lang="en-US" altLang="it-IT" dirty="0" err="1"/>
              <a:t>costituito</a:t>
            </a:r>
            <a:r>
              <a:rPr lang="en-US" altLang="it-IT" dirty="0"/>
              <a:t> da due </a:t>
            </a:r>
            <a:r>
              <a:rPr lang="en-US" altLang="it-IT" dirty="0" err="1"/>
              <a:t>corna</a:t>
            </a:r>
            <a:r>
              <a:rPr lang="en-US" altLang="it-IT" dirty="0"/>
              <a:t>, da un </a:t>
            </a:r>
            <a:r>
              <a:rPr lang="en-US" altLang="it-IT" dirty="0" err="1"/>
              <a:t>corpo</a:t>
            </a:r>
            <a:r>
              <a:rPr lang="en-US" altLang="it-IT" dirty="0"/>
              <a:t> e da una </a:t>
            </a:r>
            <a:r>
              <a:rPr lang="en-US" altLang="it-IT" dirty="0" err="1"/>
              <a:t>cervice</a:t>
            </a:r>
            <a:r>
              <a:rPr lang="en-US" altLang="it-IT" dirty="0"/>
              <a:t>. le </a:t>
            </a:r>
            <a:r>
              <a:rPr lang="en-US" altLang="it-IT" dirty="0" err="1"/>
              <a:t>proporzioni</a:t>
            </a:r>
            <a:r>
              <a:rPr lang="en-US" altLang="it-IT" dirty="0"/>
              <a:t> relative di </a:t>
            </a:r>
            <a:r>
              <a:rPr lang="en-US" altLang="it-IT" dirty="0" err="1"/>
              <a:t>ciascuna</a:t>
            </a:r>
            <a:r>
              <a:rPr lang="en-US" altLang="it-IT" dirty="0"/>
              <a:t> di </a:t>
            </a:r>
            <a:r>
              <a:rPr lang="en-US" altLang="it-IT" dirty="0" err="1"/>
              <a:t>queste</a:t>
            </a:r>
            <a:r>
              <a:rPr lang="en-US" altLang="it-IT" dirty="0"/>
              <a:t> parti, </a:t>
            </a:r>
            <a:r>
              <a:rPr lang="en-US" altLang="it-IT" dirty="0" err="1"/>
              <a:t>così</a:t>
            </a:r>
            <a:r>
              <a:rPr lang="en-US" altLang="it-IT" dirty="0"/>
              <a:t> come per la forma e la </a:t>
            </a:r>
            <a:r>
              <a:rPr lang="en-US" altLang="it-IT" dirty="0" err="1"/>
              <a:t>disposizione</a:t>
            </a:r>
            <a:r>
              <a:rPr lang="en-US" altLang="it-IT" dirty="0"/>
              <a:t> </a:t>
            </a:r>
            <a:r>
              <a:rPr lang="en-US" altLang="it-IT" dirty="0" err="1"/>
              <a:t>delle</a:t>
            </a:r>
            <a:r>
              <a:rPr lang="en-US" altLang="it-IT" dirty="0"/>
              <a:t> </a:t>
            </a:r>
            <a:r>
              <a:rPr lang="en-US" altLang="it-IT" dirty="0" err="1"/>
              <a:t>corna</a:t>
            </a:r>
            <a:r>
              <a:rPr lang="en-US" altLang="it-IT" dirty="0"/>
              <a:t> </a:t>
            </a:r>
            <a:r>
              <a:rPr lang="en-US" altLang="it-IT" dirty="0" err="1"/>
              <a:t>variano</a:t>
            </a:r>
            <a:r>
              <a:rPr lang="en-US" altLang="it-IT" dirty="0"/>
              <a:t> da specie a specie. E’ </a:t>
            </a:r>
            <a:r>
              <a:rPr lang="en-US" altLang="it-IT" dirty="0" err="1"/>
              <a:t>costituito</a:t>
            </a:r>
            <a:r>
              <a:rPr lang="en-US" altLang="it-IT" dirty="0"/>
              <a:t> da una </a:t>
            </a:r>
            <a:r>
              <a:rPr lang="en-US" altLang="it-IT" dirty="0" err="1"/>
              <a:t>tonaca</a:t>
            </a:r>
            <a:r>
              <a:rPr lang="en-US" altLang="it-IT" dirty="0"/>
              <a:t> </a:t>
            </a:r>
            <a:r>
              <a:rPr lang="en-US" altLang="it-IT" b="1" dirty="0" err="1"/>
              <a:t>sierosa</a:t>
            </a:r>
            <a:r>
              <a:rPr lang="en-US" altLang="it-IT" dirty="0"/>
              <a:t> </a:t>
            </a:r>
            <a:r>
              <a:rPr lang="en-US" altLang="it-IT" dirty="0" err="1"/>
              <a:t>esterna</a:t>
            </a:r>
            <a:r>
              <a:rPr lang="en-US" altLang="it-IT" dirty="0"/>
              <a:t>, una </a:t>
            </a:r>
            <a:r>
              <a:rPr lang="en-US" altLang="it-IT" dirty="0" err="1"/>
              <a:t>muscolare</a:t>
            </a:r>
            <a:r>
              <a:rPr lang="en-US" altLang="it-IT" dirty="0"/>
              <a:t> intermedia </a:t>
            </a:r>
            <a:r>
              <a:rPr lang="en-US" altLang="it-IT" b="1" dirty="0" err="1"/>
              <a:t>miometrio</a:t>
            </a:r>
            <a:r>
              <a:rPr lang="en-US" altLang="it-IT" b="1" dirty="0"/>
              <a:t> </a:t>
            </a:r>
            <a:r>
              <a:rPr lang="en-US" altLang="it-IT" dirty="0"/>
              <a:t>e una mucosa </a:t>
            </a:r>
            <a:r>
              <a:rPr lang="en-US" altLang="it-IT" b="1" dirty="0" err="1"/>
              <a:t>endometrio</a:t>
            </a:r>
            <a:r>
              <a:rPr lang="en-US" altLang="it-IT" dirty="0"/>
              <a:t>. </a:t>
            </a:r>
            <a:r>
              <a:rPr lang="en-US" altLang="it-IT" dirty="0" err="1"/>
              <a:t>L'innervazione</a:t>
            </a:r>
            <a:r>
              <a:rPr lang="en-US" altLang="it-IT" dirty="0"/>
              <a:t> </a:t>
            </a:r>
            <a:r>
              <a:rPr lang="en-US" altLang="it-IT" dirty="0" err="1"/>
              <a:t>simpatica</a:t>
            </a:r>
            <a:r>
              <a:rPr lang="en-US" altLang="it-IT" dirty="0"/>
              <a:t> </a:t>
            </a:r>
            <a:r>
              <a:rPr lang="en-US" altLang="it-IT" dirty="0" err="1"/>
              <a:t>proviene</a:t>
            </a:r>
            <a:r>
              <a:rPr lang="en-US" altLang="it-IT" dirty="0"/>
              <a:t> da </a:t>
            </a:r>
            <a:r>
              <a:rPr lang="en-US" altLang="it-IT" dirty="0" err="1"/>
              <a:t>plesso</a:t>
            </a:r>
            <a:r>
              <a:rPr lang="en-US" altLang="it-IT" dirty="0"/>
              <a:t> </a:t>
            </a:r>
            <a:r>
              <a:rPr lang="en-US" altLang="it-IT" dirty="0" err="1"/>
              <a:t>uterino</a:t>
            </a:r>
            <a:r>
              <a:rPr lang="en-US" altLang="it-IT" dirty="0"/>
              <a:t> e da </a:t>
            </a:r>
            <a:r>
              <a:rPr lang="en-US" altLang="it-IT" dirty="0" err="1"/>
              <a:t>quello</a:t>
            </a:r>
            <a:r>
              <a:rPr lang="en-US" altLang="it-IT" dirty="0"/>
              <a:t> </a:t>
            </a:r>
            <a:r>
              <a:rPr lang="en-US" altLang="it-IT" dirty="0" err="1"/>
              <a:t>pelvico</a:t>
            </a:r>
            <a:r>
              <a:rPr lang="en-US" altLang="it-IT" dirty="0"/>
              <a:t>. </a:t>
            </a:r>
          </a:p>
          <a:p>
            <a:pPr eaLnBrk="1" hangingPunct="1"/>
            <a:r>
              <a:rPr lang="en-US" altLang="it-IT" dirty="0"/>
              <a:t>Le </a:t>
            </a:r>
            <a:r>
              <a:rPr lang="en-US" altLang="it-IT" b="1" dirty="0" err="1"/>
              <a:t>ghiandole</a:t>
            </a:r>
            <a:r>
              <a:rPr lang="en-US" altLang="it-IT" b="1" dirty="0"/>
              <a:t> </a:t>
            </a:r>
            <a:r>
              <a:rPr lang="en-US" altLang="it-IT" b="1" dirty="0" err="1"/>
              <a:t>endometriali</a:t>
            </a:r>
            <a:r>
              <a:rPr lang="en-US" altLang="it-IT" dirty="0"/>
              <a:t>   </a:t>
            </a:r>
            <a:r>
              <a:rPr lang="en-US" altLang="it-IT" dirty="0" err="1"/>
              <a:t>sono</a:t>
            </a:r>
            <a:r>
              <a:rPr lang="en-US" altLang="it-IT" dirty="0"/>
              <a:t> </a:t>
            </a:r>
            <a:r>
              <a:rPr lang="en-US" altLang="it-IT" dirty="0" err="1"/>
              <a:t>tubulari</a:t>
            </a:r>
            <a:r>
              <a:rPr lang="en-US" altLang="it-IT" dirty="0"/>
              <a:t> </a:t>
            </a:r>
            <a:r>
              <a:rPr lang="en-US" altLang="it-IT" dirty="0" err="1"/>
              <a:t>ramificate</a:t>
            </a:r>
            <a:r>
              <a:rPr lang="en-US" altLang="it-IT" dirty="0"/>
              <a:t> </a:t>
            </a:r>
            <a:r>
              <a:rPr lang="en-US" altLang="it-IT" dirty="0" err="1"/>
              <a:t>sboccano</a:t>
            </a:r>
            <a:r>
              <a:rPr lang="en-US" altLang="it-IT" dirty="0"/>
              <a:t> </a:t>
            </a:r>
            <a:r>
              <a:rPr lang="en-US" altLang="it-IT" dirty="0" err="1"/>
              <a:t>sulla</a:t>
            </a:r>
            <a:r>
              <a:rPr lang="en-US" altLang="it-IT" dirty="0"/>
              <a:t> </a:t>
            </a:r>
            <a:r>
              <a:rPr lang="en-US" altLang="it-IT" dirty="0" err="1"/>
              <a:t>superficie</a:t>
            </a:r>
            <a:r>
              <a:rPr lang="en-US" altLang="it-IT" dirty="0"/>
              <a:t> </a:t>
            </a:r>
            <a:r>
              <a:rPr lang="en-US" altLang="it-IT" dirty="0" err="1"/>
              <a:t>della</a:t>
            </a:r>
            <a:r>
              <a:rPr lang="en-US" altLang="it-IT" dirty="0"/>
              <a:t> mucosa ad </a:t>
            </a:r>
            <a:r>
              <a:rPr lang="en-US" altLang="it-IT" dirty="0" err="1"/>
              <a:t>eccezione</a:t>
            </a:r>
            <a:r>
              <a:rPr lang="en-US" altLang="it-IT" dirty="0"/>
              <a:t> </a:t>
            </a:r>
            <a:r>
              <a:rPr lang="en-US" altLang="it-IT" dirty="0" err="1"/>
              <a:t>delle</a:t>
            </a:r>
            <a:r>
              <a:rPr lang="en-US" altLang="it-IT" dirty="0"/>
              <a:t> </a:t>
            </a:r>
            <a:r>
              <a:rPr lang="en-US" altLang="it-IT" dirty="0" err="1"/>
              <a:t>aree</a:t>
            </a:r>
            <a:r>
              <a:rPr lang="en-US" altLang="it-IT" dirty="0"/>
              <a:t> </a:t>
            </a:r>
            <a:r>
              <a:rPr lang="en-US" altLang="it-IT" dirty="0" err="1"/>
              <a:t>delle</a:t>
            </a:r>
            <a:r>
              <a:rPr lang="en-US" altLang="it-IT" dirty="0"/>
              <a:t> </a:t>
            </a:r>
            <a:r>
              <a:rPr lang="en-US" altLang="it-IT" dirty="0" err="1"/>
              <a:t>caruncole</a:t>
            </a:r>
            <a:r>
              <a:rPr lang="en-US" altLang="it-IT" dirty="0"/>
              <a:t>, </a:t>
            </a:r>
            <a:r>
              <a:rPr lang="en-US" altLang="it-IT" dirty="0" err="1"/>
              <a:t>proliferano</a:t>
            </a:r>
            <a:r>
              <a:rPr lang="en-US" altLang="it-IT" dirty="0"/>
              <a:t> </a:t>
            </a:r>
            <a:r>
              <a:rPr lang="en-US" altLang="it-IT" dirty="0" err="1"/>
              <a:t>nella</a:t>
            </a:r>
            <a:r>
              <a:rPr lang="en-US" altLang="it-IT" dirty="0"/>
              <a:t> </a:t>
            </a:r>
            <a:r>
              <a:rPr lang="en-US" altLang="it-IT" dirty="0" err="1"/>
              <a:t>fase</a:t>
            </a:r>
            <a:r>
              <a:rPr lang="en-US" altLang="it-IT" dirty="0"/>
              <a:t> </a:t>
            </a:r>
            <a:r>
              <a:rPr lang="en-US" altLang="it-IT" dirty="0" err="1"/>
              <a:t>diestrale</a:t>
            </a:r>
            <a:r>
              <a:rPr lang="en-US" altLang="it-IT" dirty="0"/>
              <a:t> sotto influenza del progesterone, il </a:t>
            </a:r>
            <a:r>
              <a:rPr lang="en-US" altLang="it-IT" dirty="0" err="1"/>
              <a:t>liquidoda</a:t>
            </a:r>
            <a:r>
              <a:rPr lang="en-US" altLang="it-IT" dirty="0"/>
              <a:t> </a:t>
            </a:r>
            <a:r>
              <a:rPr lang="en-US" altLang="it-IT" dirty="0" err="1"/>
              <a:t>esse</a:t>
            </a:r>
            <a:r>
              <a:rPr lang="en-US" altLang="it-IT" dirty="0"/>
              <a:t> </a:t>
            </a:r>
            <a:r>
              <a:rPr lang="en-US" altLang="it-IT" dirty="0" err="1"/>
              <a:t>prodotto</a:t>
            </a:r>
            <a:r>
              <a:rPr lang="en-US" altLang="it-IT" dirty="0"/>
              <a:t> </a:t>
            </a:r>
            <a:r>
              <a:rPr lang="en-US" altLang="it-IT" dirty="0" err="1"/>
              <a:t>contiene</a:t>
            </a:r>
            <a:r>
              <a:rPr lang="en-US" altLang="it-IT" dirty="0"/>
              <a:t> </a:t>
            </a:r>
            <a:r>
              <a:rPr lang="en-US" altLang="it-IT" dirty="0" err="1"/>
              <a:t>proteine</a:t>
            </a:r>
            <a:r>
              <a:rPr lang="en-US" altLang="it-IT" dirty="0"/>
              <a:t> </a:t>
            </a:r>
            <a:r>
              <a:rPr lang="en-US" altLang="it-IT" dirty="0" err="1"/>
              <a:t>seriche</a:t>
            </a:r>
            <a:r>
              <a:rPr lang="en-US" altLang="it-IT" dirty="0"/>
              <a:t> e uterine e </a:t>
            </a:r>
            <a:r>
              <a:rPr lang="en-US" altLang="it-IT" dirty="0" err="1"/>
              <a:t>fornisce</a:t>
            </a:r>
            <a:r>
              <a:rPr lang="en-US" altLang="it-IT" dirty="0"/>
              <a:t> </a:t>
            </a:r>
            <a:r>
              <a:rPr lang="en-US" altLang="it-IT" dirty="0" err="1"/>
              <a:t>condizioni</a:t>
            </a:r>
            <a:r>
              <a:rPr lang="en-US" altLang="it-IT" dirty="0"/>
              <a:t> </a:t>
            </a:r>
            <a:r>
              <a:rPr lang="en-US" altLang="it-IT" dirty="0" err="1"/>
              <a:t>ottimali</a:t>
            </a:r>
            <a:r>
              <a:rPr lang="en-US" altLang="it-IT" dirty="0"/>
              <a:t> per la </a:t>
            </a:r>
            <a:r>
              <a:rPr lang="en-US" altLang="it-IT" dirty="0" err="1"/>
              <a:t>capacitazione</a:t>
            </a:r>
            <a:r>
              <a:rPr lang="en-US" altLang="it-IT" dirty="0"/>
              <a:t> </a:t>
            </a:r>
            <a:r>
              <a:rPr lang="en-US" altLang="it-IT" dirty="0" err="1"/>
              <a:t>degli</a:t>
            </a:r>
            <a:r>
              <a:rPr lang="en-US" altLang="it-IT" dirty="0"/>
              <a:t> </a:t>
            </a:r>
            <a:r>
              <a:rPr lang="en-US" altLang="it-IT" dirty="0" err="1"/>
              <a:t>spermatozoi</a:t>
            </a:r>
            <a:r>
              <a:rPr lang="en-US" altLang="it-IT" dirty="0"/>
              <a:t> e </a:t>
            </a:r>
            <a:r>
              <a:rPr lang="en-US" altLang="it-IT" dirty="0" err="1"/>
              <a:t>costituisce</a:t>
            </a:r>
            <a:r>
              <a:rPr lang="en-US" altLang="it-IT" dirty="0"/>
              <a:t> </a:t>
            </a:r>
            <a:r>
              <a:rPr lang="en-US" altLang="it-IT" dirty="0" err="1"/>
              <a:t>nutrimento</a:t>
            </a:r>
            <a:r>
              <a:rPr lang="en-US" altLang="it-IT" dirty="0"/>
              <a:t> per la </a:t>
            </a:r>
            <a:r>
              <a:rPr lang="en-US" altLang="it-IT" dirty="0" err="1"/>
              <a:t>blastocisti</a:t>
            </a:r>
            <a:r>
              <a:rPr lang="en-US" altLang="it-IT" dirty="0"/>
              <a:t> </a:t>
            </a:r>
            <a:r>
              <a:rPr lang="en-US" altLang="it-IT" dirty="0" err="1"/>
              <a:t>fino</a:t>
            </a:r>
            <a:r>
              <a:rPr lang="en-US" altLang="it-IT" dirty="0"/>
              <a:t> al </a:t>
            </a:r>
            <a:r>
              <a:rPr lang="en-US" altLang="it-IT" dirty="0" err="1"/>
              <a:t>completo</a:t>
            </a:r>
            <a:r>
              <a:rPr lang="en-US" altLang="it-IT" dirty="0"/>
              <a:t> </a:t>
            </a:r>
            <a:r>
              <a:rPr lang="en-US" altLang="it-IT" dirty="0" err="1"/>
              <a:t>annidamento</a:t>
            </a:r>
            <a:r>
              <a:rPr lang="en-US" altLang="it-IT" dirty="0"/>
              <a:t>. Le </a:t>
            </a:r>
            <a:r>
              <a:rPr lang="en-US" altLang="it-IT" dirty="0" err="1"/>
              <a:t>contrazioni</a:t>
            </a:r>
            <a:r>
              <a:rPr lang="en-US" altLang="it-IT" dirty="0"/>
              <a:t> uterine </a:t>
            </a:r>
            <a:r>
              <a:rPr lang="en-US" altLang="it-IT" dirty="0" err="1"/>
              <a:t>sono</a:t>
            </a:r>
            <a:r>
              <a:rPr lang="en-US" altLang="it-IT" dirty="0"/>
              <a:t> coordinate con quelle </a:t>
            </a:r>
            <a:r>
              <a:rPr lang="en-US" altLang="it-IT" dirty="0" err="1"/>
              <a:t>dell'ovidutto</a:t>
            </a:r>
            <a:r>
              <a:rPr lang="en-US" altLang="it-IT" dirty="0"/>
              <a:t> e </a:t>
            </a:r>
            <a:r>
              <a:rPr lang="en-US" altLang="it-IT" dirty="0" err="1"/>
              <a:t>dell'ovaio</a:t>
            </a:r>
            <a:r>
              <a:rPr lang="en-US" altLang="it-IT" dirty="0"/>
              <a:t>, </a:t>
            </a:r>
            <a:r>
              <a:rPr lang="en-US" altLang="it-IT" dirty="0" err="1"/>
              <a:t>gli</a:t>
            </a:r>
            <a:r>
              <a:rPr lang="en-US" altLang="it-IT" dirty="0"/>
              <a:t> </a:t>
            </a:r>
            <a:r>
              <a:rPr lang="en-US" altLang="it-IT" dirty="0" err="1"/>
              <a:t>estrogene</a:t>
            </a:r>
            <a:r>
              <a:rPr lang="en-US" altLang="it-IT" dirty="0"/>
              <a:t> </a:t>
            </a:r>
            <a:r>
              <a:rPr lang="en-US" altLang="it-IT" dirty="0" err="1"/>
              <a:t>endogeni</a:t>
            </a:r>
            <a:r>
              <a:rPr lang="en-US" altLang="it-IT" dirty="0"/>
              <a:t> </a:t>
            </a:r>
            <a:r>
              <a:rPr lang="en-US" altLang="it-IT" dirty="0" err="1"/>
              <a:t>provocano</a:t>
            </a:r>
            <a:r>
              <a:rPr lang="en-US" altLang="it-IT" dirty="0"/>
              <a:t> la </a:t>
            </a:r>
            <a:r>
              <a:rPr lang="en-US" altLang="it-IT" dirty="0" err="1"/>
              <a:t>motilità</a:t>
            </a:r>
            <a:r>
              <a:rPr lang="en-US" altLang="it-IT" dirty="0"/>
              <a:t> </a:t>
            </a:r>
            <a:r>
              <a:rPr lang="en-US" altLang="it-IT" dirty="0" err="1"/>
              <a:t>uterina</a:t>
            </a:r>
            <a:r>
              <a:rPr lang="en-US" altLang="it-IT" dirty="0"/>
              <a:t>. </a:t>
            </a:r>
          </a:p>
          <a:p>
            <a:pPr eaLnBrk="1" hangingPunct="1"/>
            <a:r>
              <a:rPr lang="en-US" altLang="it-IT" dirty="0" err="1"/>
              <a:t>Metabolismo</a:t>
            </a:r>
            <a:r>
              <a:rPr lang="en-US" altLang="it-IT" dirty="0"/>
              <a:t> </a:t>
            </a:r>
            <a:r>
              <a:rPr lang="en-US" altLang="it-IT" dirty="0" err="1"/>
              <a:t>dell'utero</a:t>
            </a:r>
            <a:r>
              <a:rPr lang="en-US" altLang="it-IT" dirty="0"/>
              <a:t> </a:t>
            </a:r>
          </a:p>
          <a:p>
            <a:pPr eaLnBrk="1" hangingPunct="1"/>
            <a:r>
              <a:rPr lang="en-US" altLang="it-IT" dirty="0" err="1"/>
              <a:t>Vengono</a:t>
            </a:r>
            <a:r>
              <a:rPr lang="en-US" altLang="it-IT" dirty="0"/>
              <a:t> </a:t>
            </a:r>
            <a:r>
              <a:rPr lang="en-US" altLang="it-IT" dirty="0" err="1"/>
              <a:t>metabolizzati</a:t>
            </a:r>
            <a:r>
              <a:rPr lang="en-US" altLang="it-IT" dirty="0"/>
              <a:t> </a:t>
            </a:r>
            <a:r>
              <a:rPr lang="en-US" altLang="it-IT" dirty="0" err="1"/>
              <a:t>glucidi</a:t>
            </a:r>
            <a:r>
              <a:rPr lang="en-US" altLang="it-IT" dirty="0"/>
              <a:t>, </a:t>
            </a:r>
            <a:r>
              <a:rPr lang="en-US" altLang="it-IT" dirty="0" err="1"/>
              <a:t>lipidi</a:t>
            </a:r>
            <a:r>
              <a:rPr lang="en-US" altLang="it-IT" dirty="0"/>
              <a:t>   e </a:t>
            </a:r>
            <a:r>
              <a:rPr lang="en-US" altLang="it-IT" dirty="0" err="1"/>
              <a:t>proteine</a:t>
            </a:r>
            <a:r>
              <a:rPr lang="en-US" altLang="it-IT" dirty="0"/>
              <a:t> per la </a:t>
            </a:r>
            <a:r>
              <a:rPr lang="en-US" altLang="it-IT" dirty="0" err="1"/>
              <a:t>rapida</a:t>
            </a:r>
            <a:r>
              <a:rPr lang="en-US" altLang="it-IT" dirty="0"/>
              <a:t> </a:t>
            </a:r>
            <a:r>
              <a:rPr lang="en-US" altLang="it-IT" dirty="0" err="1"/>
              <a:t>proliferazione</a:t>
            </a:r>
            <a:r>
              <a:rPr lang="en-US" altLang="it-IT" dirty="0"/>
              <a:t> del </a:t>
            </a:r>
            <a:r>
              <a:rPr lang="en-US" altLang="it-IT" dirty="0" err="1"/>
              <a:t>tessuto</a:t>
            </a:r>
            <a:r>
              <a:rPr lang="en-US" altLang="it-IT" dirty="0"/>
              <a:t> </a:t>
            </a:r>
            <a:r>
              <a:rPr lang="en-US" altLang="it-IT" dirty="0" err="1"/>
              <a:t>uterino</a:t>
            </a:r>
            <a:r>
              <a:rPr lang="en-US" altLang="it-IT" dirty="0"/>
              <a:t> e </a:t>
            </a:r>
            <a:r>
              <a:rPr lang="en-US" altLang="it-IT" dirty="0" err="1"/>
              <a:t>l'accrescimento</a:t>
            </a:r>
            <a:r>
              <a:rPr lang="en-US" altLang="it-IT" dirty="0"/>
              <a:t> del </a:t>
            </a:r>
            <a:r>
              <a:rPr lang="en-US" altLang="it-IT" dirty="0" err="1"/>
              <a:t>feto</a:t>
            </a:r>
            <a:r>
              <a:rPr lang="en-US" altLang="it-IT" dirty="0"/>
              <a:t>. Le </a:t>
            </a:r>
            <a:r>
              <a:rPr lang="en-US" altLang="it-IT" dirty="0" err="1"/>
              <a:t>modificazioni</a:t>
            </a:r>
            <a:r>
              <a:rPr lang="en-US" altLang="it-IT" dirty="0"/>
              <a:t> </a:t>
            </a:r>
            <a:r>
              <a:rPr lang="en-US" altLang="it-IT" dirty="0" err="1"/>
              <a:t>metaboliche</a:t>
            </a:r>
            <a:r>
              <a:rPr lang="en-US" altLang="it-IT" dirty="0"/>
              <a:t> </a:t>
            </a:r>
            <a:r>
              <a:rPr lang="en-US" altLang="it-IT" dirty="0" err="1"/>
              <a:t>cicliche</a:t>
            </a:r>
            <a:r>
              <a:rPr lang="en-US" altLang="it-IT" dirty="0"/>
              <a:t> </a:t>
            </a:r>
            <a:r>
              <a:rPr lang="en-US" altLang="it-IT" dirty="0" err="1"/>
              <a:t>consistono</a:t>
            </a:r>
            <a:r>
              <a:rPr lang="en-US" altLang="it-IT" dirty="0"/>
              <a:t> </a:t>
            </a:r>
            <a:r>
              <a:rPr lang="en-US" altLang="it-IT" dirty="0" err="1"/>
              <a:t>nella</a:t>
            </a:r>
            <a:r>
              <a:rPr lang="en-US" altLang="it-IT" dirty="0"/>
              <a:t> </a:t>
            </a:r>
            <a:r>
              <a:rPr lang="en-US" altLang="it-IT" dirty="0" err="1"/>
              <a:t>sintesi</a:t>
            </a:r>
            <a:r>
              <a:rPr lang="en-US" altLang="it-IT" dirty="0"/>
              <a:t> di ac. </a:t>
            </a:r>
            <a:r>
              <a:rPr lang="en-US" altLang="it-IT" dirty="0" err="1"/>
              <a:t>nucleico</a:t>
            </a:r>
            <a:r>
              <a:rPr lang="en-US" altLang="it-IT" dirty="0"/>
              <a:t> e </a:t>
            </a:r>
            <a:r>
              <a:rPr lang="en-US" altLang="it-IT" dirty="0" err="1"/>
              <a:t>nella</a:t>
            </a:r>
            <a:r>
              <a:rPr lang="en-US" altLang="it-IT" dirty="0"/>
              <a:t> </a:t>
            </a:r>
            <a:r>
              <a:rPr lang="en-US" altLang="it-IT" dirty="0" err="1"/>
              <a:t>disponibilità</a:t>
            </a:r>
            <a:r>
              <a:rPr lang="en-US" altLang="it-IT" dirty="0"/>
              <a:t> di </a:t>
            </a:r>
            <a:r>
              <a:rPr lang="en-US" altLang="it-IT" dirty="0" err="1"/>
              <a:t>glucosio</a:t>
            </a:r>
            <a:r>
              <a:rPr lang="en-US" altLang="it-IT" dirty="0"/>
              <a:t> (</a:t>
            </a:r>
            <a:r>
              <a:rPr lang="en-US" altLang="it-IT" dirty="0" err="1"/>
              <a:t>glicogeno</a:t>
            </a:r>
            <a:r>
              <a:rPr lang="en-US" altLang="it-IT" dirty="0"/>
              <a:t>); </a:t>
            </a:r>
            <a:r>
              <a:rPr lang="en-US" altLang="it-IT" dirty="0" err="1"/>
              <a:t>dipende</a:t>
            </a:r>
            <a:r>
              <a:rPr lang="en-US" altLang="it-IT" dirty="0"/>
              <a:t> da quattro </a:t>
            </a:r>
            <a:r>
              <a:rPr lang="en-US" altLang="it-IT" dirty="0" err="1"/>
              <a:t>fattori</a:t>
            </a:r>
            <a:r>
              <a:rPr lang="en-US" altLang="it-IT" dirty="0"/>
              <a:t>: </a:t>
            </a:r>
          </a:p>
          <a:p>
            <a:pPr eaLnBrk="1" hangingPunct="1"/>
            <a:r>
              <a:rPr lang="en-US" altLang="it-IT" dirty="0" err="1"/>
              <a:t>dalle</a:t>
            </a:r>
            <a:r>
              <a:rPr lang="en-US" altLang="it-IT" dirty="0"/>
              <a:t> </a:t>
            </a:r>
            <a:r>
              <a:rPr lang="en-US" altLang="it-IT" dirty="0" err="1"/>
              <a:t>reazioni</a:t>
            </a:r>
            <a:r>
              <a:rPr lang="en-US" altLang="it-IT" dirty="0"/>
              <a:t> </a:t>
            </a:r>
            <a:r>
              <a:rPr lang="en-US" altLang="it-IT" dirty="0" err="1"/>
              <a:t>enzimatiche</a:t>
            </a:r>
            <a:r>
              <a:rPr lang="en-US" altLang="it-IT" dirty="0"/>
              <a:t> del </a:t>
            </a:r>
            <a:r>
              <a:rPr lang="en-US" altLang="it-IT" dirty="0" err="1"/>
              <a:t>metabolismo</a:t>
            </a:r>
            <a:r>
              <a:rPr lang="en-US" altLang="it-IT" dirty="0"/>
              <a:t> del </a:t>
            </a:r>
            <a:r>
              <a:rPr lang="en-US" altLang="it-IT" dirty="0" err="1"/>
              <a:t>glucosio</a:t>
            </a:r>
            <a:r>
              <a:rPr lang="en-US" altLang="it-IT" dirty="0"/>
              <a:t> </a:t>
            </a:r>
          </a:p>
          <a:p>
            <a:pPr eaLnBrk="1" hangingPunct="1"/>
            <a:r>
              <a:rPr lang="en-US" altLang="it-IT" dirty="0" err="1"/>
              <a:t>dall'aumento</a:t>
            </a:r>
            <a:r>
              <a:rPr lang="en-US" altLang="it-IT" dirty="0"/>
              <a:t> </a:t>
            </a:r>
            <a:r>
              <a:rPr lang="en-US" altLang="it-IT" dirty="0" err="1"/>
              <a:t>dell'apporto</a:t>
            </a:r>
            <a:r>
              <a:rPr lang="en-US" altLang="it-IT" dirty="0"/>
              <a:t> di </a:t>
            </a:r>
            <a:r>
              <a:rPr lang="en-US" altLang="it-IT" dirty="0" err="1"/>
              <a:t>sangue</a:t>
            </a:r>
            <a:r>
              <a:rPr lang="en-US" altLang="it-IT" dirty="0"/>
              <a:t> </a:t>
            </a:r>
            <a:r>
              <a:rPr lang="en-US" altLang="it-IT" dirty="0" err="1"/>
              <a:t>lungo</a:t>
            </a:r>
            <a:r>
              <a:rPr lang="en-US" altLang="it-IT" dirty="0"/>
              <a:t> le arteriole </a:t>
            </a:r>
          </a:p>
          <a:p>
            <a:pPr eaLnBrk="1" hangingPunct="1"/>
            <a:r>
              <a:rPr lang="en-US" altLang="it-IT" dirty="0" err="1"/>
              <a:t>dalle</a:t>
            </a:r>
            <a:r>
              <a:rPr lang="en-US" altLang="it-IT" dirty="0"/>
              <a:t> </a:t>
            </a:r>
            <a:r>
              <a:rPr lang="en-US" altLang="it-IT" dirty="0" err="1"/>
              <a:t>modificazioni</a:t>
            </a:r>
            <a:r>
              <a:rPr lang="en-US" altLang="it-IT" dirty="0"/>
              <a:t> </a:t>
            </a:r>
            <a:r>
              <a:rPr lang="en-US" altLang="it-IT" dirty="0" err="1"/>
              <a:t>morfologiche</a:t>
            </a:r>
            <a:r>
              <a:rPr lang="en-US" altLang="it-IT" dirty="0"/>
              <a:t> del </a:t>
            </a:r>
            <a:r>
              <a:rPr lang="en-US" altLang="it-IT" dirty="0" err="1"/>
              <a:t>miometrio</a:t>
            </a:r>
            <a:r>
              <a:rPr lang="en-US" altLang="it-IT" dirty="0"/>
              <a:t> ed </a:t>
            </a:r>
            <a:r>
              <a:rPr lang="en-US" altLang="it-IT" dirty="0" err="1"/>
              <a:t>endometrio</a:t>
            </a:r>
            <a:r>
              <a:rPr lang="en-US" altLang="it-IT" dirty="0"/>
              <a:t> </a:t>
            </a:r>
          </a:p>
          <a:p>
            <a:pPr eaLnBrk="1" hangingPunct="1"/>
            <a:r>
              <a:rPr lang="en-US" altLang="it-IT" dirty="0" err="1"/>
              <a:t>dall'attività</a:t>
            </a:r>
            <a:r>
              <a:rPr lang="en-US" altLang="it-IT" dirty="0"/>
              <a:t> di </a:t>
            </a:r>
            <a:r>
              <a:rPr lang="en-US" altLang="it-IT" dirty="0" err="1"/>
              <a:t>stimolazione</a:t>
            </a:r>
            <a:r>
              <a:rPr lang="en-US" altLang="it-IT" dirty="0"/>
              <a:t> </a:t>
            </a:r>
            <a:r>
              <a:rPr lang="en-US" altLang="it-IT" dirty="0" err="1"/>
              <a:t>degli</a:t>
            </a:r>
            <a:r>
              <a:rPr lang="en-US" altLang="it-IT" dirty="0"/>
              <a:t> </a:t>
            </a:r>
            <a:r>
              <a:rPr lang="en-US" altLang="it-IT" dirty="0" err="1"/>
              <a:t>ormoni</a:t>
            </a:r>
            <a:r>
              <a:rPr lang="en-US" altLang="it-IT" dirty="0"/>
              <a:t> </a:t>
            </a:r>
            <a:r>
              <a:rPr lang="en-US" altLang="it-IT" dirty="0" err="1"/>
              <a:t>ovarici</a:t>
            </a:r>
            <a:r>
              <a:rPr lang="en-US" altLang="it-IT" dirty="0"/>
              <a:t> o non. </a:t>
            </a:r>
          </a:p>
          <a:p>
            <a:pPr eaLnBrk="1" hangingPunct="1"/>
            <a:r>
              <a:rPr lang="en-US" altLang="it-IT" dirty="0"/>
              <a:t>  </a:t>
            </a:r>
            <a:r>
              <a:rPr lang="en-US" altLang="it-IT" dirty="0" err="1"/>
              <a:t>Funzioni</a:t>
            </a:r>
            <a:r>
              <a:rPr lang="en-US" altLang="it-IT" dirty="0"/>
              <a:t> </a:t>
            </a:r>
            <a:r>
              <a:rPr lang="en-US" altLang="it-IT" dirty="0" err="1"/>
              <a:t>dell'utero</a:t>
            </a:r>
            <a:r>
              <a:rPr lang="en-US" altLang="it-IT" u="sng" dirty="0"/>
              <a:t> </a:t>
            </a:r>
            <a:endParaRPr lang="en-US" altLang="it-IT" dirty="0"/>
          </a:p>
          <a:p>
            <a:pPr eaLnBrk="1" hangingPunct="1"/>
            <a:r>
              <a:rPr lang="en-US" altLang="it-IT" b="1" dirty="0" err="1"/>
              <a:t>Trasporto</a:t>
            </a:r>
            <a:r>
              <a:rPr lang="en-US" altLang="it-IT" b="1" dirty="0"/>
              <a:t> </a:t>
            </a:r>
            <a:r>
              <a:rPr lang="en-US" altLang="it-IT" b="1" dirty="0" err="1"/>
              <a:t>dello</a:t>
            </a:r>
            <a:r>
              <a:rPr lang="en-US" altLang="it-IT" b="1" dirty="0"/>
              <a:t> </a:t>
            </a:r>
            <a:r>
              <a:rPr lang="en-US" altLang="it-IT" b="1" dirty="0" err="1"/>
              <a:t>sperma</a:t>
            </a:r>
            <a:r>
              <a:rPr lang="en-US" altLang="it-IT" dirty="0"/>
              <a:t> : la </a:t>
            </a:r>
            <a:r>
              <a:rPr lang="en-US" altLang="it-IT" dirty="0" err="1"/>
              <a:t>contrazione</a:t>
            </a:r>
            <a:r>
              <a:rPr lang="en-US" altLang="it-IT" dirty="0"/>
              <a:t> del </a:t>
            </a:r>
            <a:r>
              <a:rPr lang="en-US" altLang="it-IT" dirty="0" err="1"/>
              <a:t>miometrio</a:t>
            </a:r>
            <a:r>
              <a:rPr lang="en-US" altLang="it-IT" dirty="0"/>
              <a:t>, al </a:t>
            </a:r>
            <a:r>
              <a:rPr lang="en-US" altLang="it-IT" dirty="0" err="1"/>
              <a:t>momento</a:t>
            </a:r>
            <a:r>
              <a:rPr lang="en-US" altLang="it-IT" dirty="0"/>
              <a:t> </a:t>
            </a:r>
            <a:r>
              <a:rPr lang="en-US" altLang="it-IT" dirty="0" err="1"/>
              <a:t>dell'accoppiamento</a:t>
            </a:r>
            <a:r>
              <a:rPr lang="en-US" altLang="it-IT" dirty="0"/>
              <a:t>, è </a:t>
            </a:r>
            <a:r>
              <a:rPr lang="en-US" altLang="it-IT" dirty="0" err="1"/>
              <a:t>essenziale</a:t>
            </a:r>
            <a:r>
              <a:rPr lang="en-US" altLang="it-IT" dirty="0"/>
              <a:t> per il </a:t>
            </a:r>
            <a:r>
              <a:rPr lang="en-US" altLang="it-IT" dirty="0" err="1"/>
              <a:t>trasporto</a:t>
            </a:r>
            <a:r>
              <a:rPr lang="en-US" altLang="it-IT" dirty="0"/>
              <a:t> </a:t>
            </a:r>
            <a:r>
              <a:rPr lang="en-US" altLang="it-IT" dirty="0" err="1"/>
              <a:t>degli</a:t>
            </a:r>
            <a:r>
              <a:rPr lang="en-US" altLang="it-IT" dirty="0"/>
              <a:t> </a:t>
            </a:r>
            <a:r>
              <a:rPr lang="en-US" altLang="it-IT" dirty="0" err="1"/>
              <a:t>spermi</a:t>
            </a:r>
            <a:r>
              <a:rPr lang="en-US" altLang="it-IT" dirty="0"/>
              <a:t>, </a:t>
            </a:r>
            <a:r>
              <a:rPr lang="en-US" altLang="it-IT" dirty="0" err="1"/>
              <a:t>che</a:t>
            </a:r>
            <a:r>
              <a:rPr lang="en-US" altLang="it-IT" dirty="0"/>
              <a:t> </a:t>
            </a:r>
            <a:r>
              <a:rPr lang="en-US" altLang="it-IT" dirty="0" err="1"/>
              <a:t>mentre</a:t>
            </a:r>
            <a:r>
              <a:rPr lang="en-US" altLang="it-IT" dirty="0"/>
              <a:t> </a:t>
            </a:r>
            <a:r>
              <a:rPr lang="en-US" altLang="it-IT" dirty="0" err="1"/>
              <a:t>vengono</a:t>
            </a:r>
            <a:r>
              <a:rPr lang="en-US" altLang="it-IT" dirty="0"/>
              <a:t> </a:t>
            </a:r>
            <a:r>
              <a:rPr lang="en-US" altLang="it-IT" dirty="0" err="1"/>
              <a:t>trasportati</a:t>
            </a:r>
            <a:r>
              <a:rPr lang="en-US" altLang="it-IT" dirty="0"/>
              <a:t> </a:t>
            </a:r>
            <a:r>
              <a:rPr lang="en-US" altLang="it-IT" dirty="0" err="1"/>
              <a:t>lungo</a:t>
            </a:r>
            <a:r>
              <a:rPr lang="en-US" altLang="it-IT" dirty="0"/>
              <a:t> il </a:t>
            </a:r>
            <a:r>
              <a:rPr lang="en-US" altLang="it-IT" dirty="0" err="1"/>
              <a:t>lume</a:t>
            </a:r>
            <a:r>
              <a:rPr lang="en-US" altLang="it-IT" dirty="0"/>
              <a:t> </a:t>
            </a:r>
            <a:r>
              <a:rPr lang="en-US" altLang="it-IT" dirty="0" err="1"/>
              <a:t>uterino</a:t>
            </a:r>
            <a:r>
              <a:rPr lang="en-US" altLang="it-IT" dirty="0"/>
              <a:t>, verso </a:t>
            </a:r>
            <a:r>
              <a:rPr lang="en-US" altLang="it-IT" dirty="0" err="1"/>
              <a:t>gli</a:t>
            </a:r>
            <a:r>
              <a:rPr lang="en-US" altLang="it-IT" dirty="0"/>
              <a:t> </a:t>
            </a:r>
            <a:r>
              <a:rPr lang="en-US" altLang="it-IT" dirty="0" err="1"/>
              <a:t>ovidutti</a:t>
            </a:r>
            <a:r>
              <a:rPr lang="en-US" altLang="it-IT" dirty="0"/>
              <a:t>, </a:t>
            </a:r>
            <a:r>
              <a:rPr lang="en-US" altLang="it-IT" dirty="0" err="1"/>
              <a:t>vengono</a:t>
            </a:r>
            <a:r>
              <a:rPr lang="en-US" altLang="it-IT" dirty="0"/>
              <a:t> </a:t>
            </a:r>
            <a:r>
              <a:rPr lang="en-US" altLang="it-IT" dirty="0" err="1"/>
              <a:t>capacitati</a:t>
            </a:r>
            <a:r>
              <a:rPr lang="en-US" altLang="it-IT" dirty="0"/>
              <a:t> </a:t>
            </a:r>
            <a:r>
              <a:rPr lang="en-US" altLang="it-IT" dirty="0" err="1"/>
              <a:t>nei</a:t>
            </a:r>
            <a:r>
              <a:rPr lang="en-US" altLang="it-IT" dirty="0"/>
              <a:t> </a:t>
            </a:r>
            <a:r>
              <a:rPr lang="en-US" altLang="it-IT" dirty="0" err="1"/>
              <a:t>secreti</a:t>
            </a:r>
            <a:r>
              <a:rPr lang="en-US" altLang="it-IT" dirty="0"/>
              <a:t> </a:t>
            </a:r>
            <a:r>
              <a:rPr lang="en-US" altLang="it-IT" dirty="0" err="1"/>
              <a:t>endometriali</a:t>
            </a:r>
            <a:r>
              <a:rPr lang="en-US" altLang="it-IT" dirty="0"/>
              <a:t>. </a:t>
            </a:r>
          </a:p>
          <a:p>
            <a:pPr eaLnBrk="1" hangingPunct="1"/>
            <a:r>
              <a:rPr lang="en-US" altLang="it-IT" b="1" dirty="0" err="1"/>
              <a:t>Meccanismi</a:t>
            </a:r>
            <a:r>
              <a:rPr lang="en-US" altLang="it-IT" b="1" dirty="0"/>
              <a:t> </a:t>
            </a:r>
            <a:r>
              <a:rPr lang="en-US" altLang="it-IT" b="1" dirty="0" err="1"/>
              <a:t>luteolitici</a:t>
            </a:r>
            <a:r>
              <a:rPr lang="en-US" altLang="it-IT" dirty="0"/>
              <a:t> : la </a:t>
            </a:r>
            <a:r>
              <a:rPr lang="en-US" altLang="it-IT" dirty="0" err="1"/>
              <a:t>presenza</a:t>
            </a:r>
            <a:r>
              <a:rPr lang="en-US" altLang="it-IT" dirty="0"/>
              <a:t> di una </a:t>
            </a:r>
            <a:r>
              <a:rPr lang="en-US" altLang="it-IT" dirty="0" err="1"/>
              <a:t>circolazione</a:t>
            </a:r>
            <a:r>
              <a:rPr lang="en-US" altLang="it-IT" dirty="0"/>
              <a:t> locale utero-</a:t>
            </a:r>
            <a:r>
              <a:rPr lang="en-US" altLang="it-IT" dirty="0" err="1"/>
              <a:t>ovarica</a:t>
            </a:r>
            <a:r>
              <a:rPr lang="en-US" altLang="it-IT" dirty="0"/>
              <a:t> </a:t>
            </a:r>
            <a:r>
              <a:rPr lang="en-US" altLang="it-IT" dirty="0" err="1"/>
              <a:t>permette</a:t>
            </a:r>
            <a:r>
              <a:rPr lang="en-US" altLang="it-IT" dirty="0"/>
              <a:t>  </a:t>
            </a:r>
            <a:r>
              <a:rPr lang="en-US" altLang="it-IT" dirty="0" err="1"/>
              <a:t>all'ovaio</a:t>
            </a:r>
            <a:r>
              <a:rPr lang="en-US" altLang="it-IT" dirty="0"/>
              <a:t> di </a:t>
            </a:r>
            <a:r>
              <a:rPr lang="en-US" altLang="it-IT" dirty="0" err="1"/>
              <a:t>stimolare</a:t>
            </a:r>
            <a:r>
              <a:rPr lang="en-US" altLang="it-IT" dirty="0"/>
              <a:t> </a:t>
            </a:r>
            <a:r>
              <a:rPr lang="en-US" altLang="it-IT" dirty="0" err="1"/>
              <a:t>l'utero</a:t>
            </a:r>
            <a:r>
              <a:rPr lang="en-US" altLang="it-IT" dirty="0"/>
              <a:t> a </a:t>
            </a:r>
            <a:r>
              <a:rPr lang="en-US" altLang="it-IT" dirty="0" err="1"/>
              <a:t>produrre</a:t>
            </a:r>
            <a:r>
              <a:rPr lang="en-US" altLang="it-IT" dirty="0"/>
              <a:t> una </a:t>
            </a:r>
            <a:r>
              <a:rPr lang="en-US" altLang="it-IT" dirty="0" err="1"/>
              <a:t>sostanza</a:t>
            </a:r>
            <a:r>
              <a:rPr lang="en-US" altLang="it-IT" dirty="0"/>
              <a:t> (PGF2alfa) </a:t>
            </a:r>
            <a:r>
              <a:rPr lang="en-US" altLang="it-IT" dirty="0" err="1"/>
              <a:t>che</a:t>
            </a:r>
            <a:r>
              <a:rPr lang="en-US" altLang="it-IT" dirty="0"/>
              <a:t> a </a:t>
            </a:r>
            <a:r>
              <a:rPr lang="en-US" altLang="it-IT" dirty="0" err="1"/>
              <a:t>sua</a:t>
            </a:r>
            <a:r>
              <a:rPr lang="en-US" altLang="it-IT" dirty="0"/>
              <a:t> volta </a:t>
            </a:r>
            <a:r>
              <a:rPr lang="en-US" altLang="it-IT" dirty="0" err="1"/>
              <a:t>lisa</a:t>
            </a:r>
            <a:r>
              <a:rPr lang="en-US" altLang="it-IT" dirty="0"/>
              <a:t> il </a:t>
            </a:r>
            <a:r>
              <a:rPr lang="en-US" altLang="it-IT" dirty="0" err="1"/>
              <a:t>corpo</a:t>
            </a:r>
            <a:r>
              <a:rPr lang="en-US" altLang="it-IT" dirty="0"/>
              <a:t> </a:t>
            </a:r>
            <a:r>
              <a:rPr lang="en-US" altLang="it-IT" dirty="0" err="1"/>
              <a:t>luteo</a:t>
            </a:r>
            <a:r>
              <a:rPr lang="en-US" altLang="it-IT" dirty="0"/>
              <a:t>. </a:t>
            </a:r>
          </a:p>
          <a:p>
            <a:pPr eaLnBrk="1" hangingPunct="1"/>
            <a:r>
              <a:rPr lang="en-US" altLang="it-IT" b="1" dirty="0" err="1"/>
              <a:t>Impianto</a:t>
            </a:r>
            <a:r>
              <a:rPr lang="en-US" altLang="it-IT" b="1" dirty="0"/>
              <a:t> e </a:t>
            </a:r>
            <a:r>
              <a:rPr lang="en-US" altLang="it-IT" b="1" dirty="0" err="1"/>
              <a:t>gravidanza</a:t>
            </a:r>
            <a:r>
              <a:rPr lang="en-US" altLang="it-IT" b="1" dirty="0"/>
              <a:t>:</a:t>
            </a:r>
            <a:r>
              <a:rPr lang="en-US" altLang="it-IT" dirty="0"/>
              <a:t> le </a:t>
            </a:r>
            <a:r>
              <a:rPr lang="en-US" altLang="it-IT" dirty="0" err="1"/>
              <a:t>modificazioni</a:t>
            </a:r>
            <a:r>
              <a:rPr lang="en-US" altLang="it-IT" dirty="0"/>
              <a:t> </a:t>
            </a:r>
            <a:r>
              <a:rPr lang="en-US" altLang="it-IT" dirty="0" err="1"/>
              <a:t>indotte</a:t>
            </a:r>
            <a:r>
              <a:rPr lang="en-US" altLang="it-IT" dirty="0"/>
              <a:t> </a:t>
            </a:r>
            <a:r>
              <a:rPr lang="en-US" altLang="it-IT" dirty="0" err="1"/>
              <a:t>dagli</a:t>
            </a:r>
            <a:r>
              <a:rPr lang="en-US" altLang="it-IT" dirty="0"/>
              <a:t> </a:t>
            </a:r>
            <a:r>
              <a:rPr lang="en-US" altLang="it-IT" dirty="0" err="1"/>
              <a:t>ormoni</a:t>
            </a:r>
            <a:r>
              <a:rPr lang="en-US" altLang="it-IT" dirty="0"/>
              <a:t> </a:t>
            </a:r>
            <a:r>
              <a:rPr lang="en-US" altLang="it-IT" dirty="0" err="1"/>
              <a:t>ovarici</a:t>
            </a:r>
            <a:r>
              <a:rPr lang="en-US" altLang="it-IT" dirty="0"/>
              <a:t> </a:t>
            </a:r>
            <a:r>
              <a:rPr lang="en-US" altLang="it-IT" dirty="0" err="1"/>
              <a:t>evolvono</a:t>
            </a:r>
            <a:r>
              <a:rPr lang="en-US" altLang="it-IT" dirty="0"/>
              <a:t> </a:t>
            </a:r>
            <a:r>
              <a:rPr lang="en-US" altLang="it-IT" dirty="0" err="1"/>
              <a:t>fino</a:t>
            </a:r>
            <a:r>
              <a:rPr lang="en-US" altLang="it-IT" dirty="0"/>
              <a:t> ad una </a:t>
            </a:r>
            <a:r>
              <a:rPr lang="en-US" altLang="it-IT" dirty="0" err="1"/>
              <a:t>fase</a:t>
            </a:r>
            <a:r>
              <a:rPr lang="en-US" altLang="it-IT" dirty="0"/>
              <a:t> in cui </a:t>
            </a:r>
            <a:r>
              <a:rPr lang="en-US" altLang="it-IT" dirty="0" err="1"/>
              <a:t>l'utero</a:t>
            </a:r>
            <a:r>
              <a:rPr lang="en-US" altLang="it-IT" dirty="0"/>
              <a:t> </a:t>
            </a:r>
            <a:r>
              <a:rPr lang="en-US" altLang="it-IT" dirty="0" err="1"/>
              <a:t>accetta</a:t>
            </a:r>
            <a:r>
              <a:rPr lang="en-US" altLang="it-IT" dirty="0"/>
              <a:t> in modo </a:t>
            </a:r>
            <a:r>
              <a:rPr lang="en-US" altLang="it-IT" dirty="0" err="1"/>
              <a:t>selettivo</a:t>
            </a:r>
            <a:r>
              <a:rPr lang="en-US" altLang="it-IT" dirty="0"/>
              <a:t> la </a:t>
            </a:r>
            <a:r>
              <a:rPr lang="en-US" altLang="it-IT" dirty="0" err="1"/>
              <a:t>blastocisti</a:t>
            </a:r>
            <a:r>
              <a:rPr lang="en-US" altLang="it-IT" dirty="0"/>
              <a:t>. Dopo </a:t>
            </a:r>
            <a:r>
              <a:rPr lang="en-US" altLang="it-IT" dirty="0" err="1"/>
              <a:t>l'impianto</a:t>
            </a:r>
            <a:r>
              <a:rPr lang="en-US" altLang="it-IT" dirty="0"/>
              <a:t>, </a:t>
            </a:r>
            <a:r>
              <a:rPr lang="en-US" altLang="it-IT" dirty="0" err="1"/>
              <a:t>durante</a:t>
            </a:r>
            <a:r>
              <a:rPr lang="en-US" altLang="it-IT" dirty="0"/>
              <a:t> la </a:t>
            </a:r>
            <a:r>
              <a:rPr lang="en-US" altLang="it-IT" dirty="0" err="1"/>
              <a:t>gestazione</a:t>
            </a:r>
            <a:r>
              <a:rPr lang="en-US" altLang="it-IT" dirty="0"/>
              <a:t>, </a:t>
            </a:r>
            <a:r>
              <a:rPr lang="en-US" altLang="it-IT" dirty="0" err="1"/>
              <a:t>va</a:t>
            </a:r>
            <a:r>
              <a:rPr lang="en-US" altLang="it-IT" dirty="0"/>
              <a:t> </a:t>
            </a:r>
            <a:r>
              <a:rPr lang="en-US" altLang="it-IT" dirty="0" err="1"/>
              <a:t>incontro</a:t>
            </a:r>
            <a:r>
              <a:rPr lang="en-US" altLang="it-IT" dirty="0"/>
              <a:t> a </a:t>
            </a:r>
            <a:r>
              <a:rPr lang="en-US" altLang="it-IT" dirty="0" err="1"/>
              <a:t>imponenti</a:t>
            </a:r>
            <a:r>
              <a:rPr lang="en-US" altLang="it-IT" dirty="0"/>
              <a:t> </a:t>
            </a:r>
            <a:r>
              <a:rPr lang="en-US" altLang="it-IT" dirty="0" err="1"/>
              <a:t>modificazioni</a:t>
            </a:r>
            <a:r>
              <a:rPr lang="en-US" altLang="it-IT" dirty="0"/>
              <a:t> di </a:t>
            </a:r>
            <a:r>
              <a:rPr lang="en-US" altLang="it-IT" dirty="0" err="1"/>
              <a:t>struttura</a:t>
            </a:r>
            <a:r>
              <a:rPr lang="en-US" altLang="it-IT" dirty="0"/>
              <a:t>, </a:t>
            </a:r>
            <a:r>
              <a:rPr lang="en-US" altLang="it-IT" dirty="0" err="1"/>
              <a:t>dimensioni</a:t>
            </a:r>
            <a:r>
              <a:rPr lang="en-US" altLang="it-IT" dirty="0"/>
              <a:t> e </a:t>
            </a:r>
            <a:r>
              <a:rPr lang="en-US" altLang="it-IT" dirty="0" err="1"/>
              <a:t>posizione</a:t>
            </a:r>
            <a:r>
              <a:rPr lang="en-US" altLang="it-IT" dirty="0"/>
              <a:t> per </a:t>
            </a:r>
            <a:r>
              <a:rPr lang="en-US" altLang="it-IT" dirty="0" err="1"/>
              <a:t>sopperire</a:t>
            </a:r>
            <a:r>
              <a:rPr lang="en-US" altLang="it-IT" dirty="0"/>
              <a:t> alle </a:t>
            </a:r>
            <a:r>
              <a:rPr lang="en-US" altLang="it-IT" dirty="0" err="1"/>
              <a:t>necessità</a:t>
            </a:r>
            <a:r>
              <a:rPr lang="en-US" altLang="it-IT" dirty="0"/>
              <a:t> del conceptus </a:t>
            </a:r>
            <a:r>
              <a:rPr lang="en-US" altLang="it-IT" dirty="0" err="1"/>
              <a:t>che</a:t>
            </a:r>
            <a:r>
              <a:rPr lang="en-US" altLang="it-IT" dirty="0"/>
              <a:t> </a:t>
            </a:r>
            <a:r>
              <a:rPr lang="en-US" altLang="it-IT" dirty="0" err="1"/>
              <a:t>sta</a:t>
            </a:r>
            <a:r>
              <a:rPr lang="en-US" altLang="it-IT" dirty="0"/>
              <a:t> crescendo. </a:t>
            </a:r>
          </a:p>
          <a:p>
            <a:pPr eaLnBrk="1" hangingPunct="1"/>
            <a:r>
              <a:rPr lang="en-US" altLang="it-IT" dirty="0" err="1"/>
              <a:t>Parto</a:t>
            </a:r>
            <a:r>
              <a:rPr lang="en-US" altLang="it-IT" dirty="0"/>
              <a:t> ed </a:t>
            </a:r>
            <a:r>
              <a:rPr lang="en-US" altLang="it-IT" dirty="0" err="1"/>
              <a:t>involuzione</a:t>
            </a:r>
            <a:r>
              <a:rPr lang="en-US" altLang="it-IT" dirty="0"/>
              <a:t> </a:t>
            </a:r>
            <a:r>
              <a:rPr lang="en-US" altLang="it-IT" dirty="0" err="1"/>
              <a:t>postparto</a:t>
            </a:r>
            <a:r>
              <a:rPr lang="en-US" altLang="it-IT" dirty="0"/>
              <a:t> : </a:t>
            </a:r>
            <a:r>
              <a:rPr lang="en-US" altLang="it-IT" dirty="0" err="1"/>
              <a:t>l'attività</a:t>
            </a:r>
            <a:r>
              <a:rPr lang="en-US" altLang="it-IT" dirty="0"/>
              <a:t> </a:t>
            </a:r>
            <a:r>
              <a:rPr lang="en-US" altLang="it-IT" dirty="0" err="1"/>
              <a:t>contrattile</a:t>
            </a:r>
            <a:r>
              <a:rPr lang="en-US" altLang="it-IT" dirty="0"/>
              <a:t> </a:t>
            </a:r>
            <a:r>
              <a:rPr lang="en-US" altLang="it-IT" dirty="0" err="1"/>
              <a:t>dell'utero</a:t>
            </a:r>
            <a:r>
              <a:rPr lang="en-US" altLang="it-IT" dirty="0"/>
              <a:t> </a:t>
            </a:r>
            <a:r>
              <a:rPr lang="en-US" altLang="it-IT" dirty="0" err="1"/>
              <a:t>si</a:t>
            </a:r>
            <a:r>
              <a:rPr lang="en-US" altLang="it-IT" dirty="0"/>
              <a:t> </a:t>
            </a:r>
            <a:r>
              <a:rPr lang="en-US" altLang="it-IT" dirty="0" err="1"/>
              <a:t>manifesta</a:t>
            </a:r>
            <a:r>
              <a:rPr lang="en-US" altLang="it-IT" dirty="0"/>
              <a:t> solo al </a:t>
            </a:r>
            <a:r>
              <a:rPr lang="en-US" altLang="it-IT" dirty="0" err="1"/>
              <a:t>momento</a:t>
            </a:r>
            <a:r>
              <a:rPr lang="en-US" altLang="it-IT" dirty="0"/>
              <a:t> del </a:t>
            </a:r>
            <a:r>
              <a:rPr lang="en-US" altLang="it-IT" dirty="0" err="1"/>
              <a:t>parto</a:t>
            </a:r>
            <a:r>
              <a:rPr lang="en-US" altLang="it-IT" dirty="0"/>
              <a:t> per </a:t>
            </a:r>
            <a:r>
              <a:rPr lang="en-US" altLang="it-IT" dirty="0" err="1"/>
              <a:t>l'espulsione</a:t>
            </a:r>
            <a:r>
              <a:rPr lang="en-US" altLang="it-IT" dirty="0"/>
              <a:t> del </a:t>
            </a:r>
            <a:r>
              <a:rPr lang="en-US" altLang="it-IT" dirty="0" err="1"/>
              <a:t>feto</a:t>
            </a:r>
            <a:r>
              <a:rPr lang="en-US" altLang="it-IT" dirty="0"/>
              <a:t>, dopo </a:t>
            </a:r>
            <a:r>
              <a:rPr lang="en-US" altLang="it-IT" dirty="0" err="1"/>
              <a:t>riacquista</a:t>
            </a:r>
            <a:r>
              <a:rPr lang="en-US" altLang="it-IT" dirty="0"/>
              <a:t> le </a:t>
            </a:r>
            <a:r>
              <a:rPr lang="en-US" altLang="it-IT" dirty="0" err="1"/>
              <a:t>dimensioni</a:t>
            </a:r>
            <a:r>
              <a:rPr lang="en-US" altLang="it-IT" dirty="0"/>
              <a:t> e </a:t>
            </a:r>
            <a:r>
              <a:rPr lang="en-US" altLang="it-IT" dirty="0" err="1"/>
              <a:t>condizioni</a:t>
            </a:r>
            <a:r>
              <a:rPr lang="en-US" altLang="it-IT" dirty="0"/>
              <a:t> </a:t>
            </a:r>
            <a:r>
              <a:rPr lang="en-US" altLang="it-IT" dirty="0" err="1"/>
              <a:t>precedenti</a:t>
            </a:r>
            <a:r>
              <a:rPr lang="en-US" altLang="it-IT" dirty="0"/>
              <a:t> . Durante </a:t>
            </a:r>
            <a:r>
              <a:rPr lang="en-US" altLang="it-IT" dirty="0" err="1"/>
              <a:t>questa</a:t>
            </a:r>
            <a:r>
              <a:rPr lang="en-US" altLang="it-IT" dirty="0"/>
              <a:t> </a:t>
            </a:r>
            <a:r>
              <a:rPr lang="en-US" altLang="it-IT" dirty="0" err="1"/>
              <a:t>fase</a:t>
            </a:r>
            <a:r>
              <a:rPr lang="en-US" altLang="it-IT" dirty="0"/>
              <a:t> la </a:t>
            </a:r>
            <a:r>
              <a:rPr lang="en-US" altLang="it-IT" dirty="0" err="1"/>
              <a:t>regressione</a:t>
            </a:r>
            <a:r>
              <a:rPr lang="en-US" altLang="it-IT" dirty="0"/>
              <a:t> del </a:t>
            </a:r>
            <a:r>
              <a:rPr lang="en-US" altLang="it-IT" dirty="0" err="1"/>
              <a:t>miometrio</a:t>
            </a:r>
            <a:r>
              <a:rPr lang="en-US" altLang="it-IT" dirty="0"/>
              <a:t> è </a:t>
            </a:r>
            <a:r>
              <a:rPr lang="en-US" altLang="it-IT" dirty="0" err="1"/>
              <a:t>accompagnata</a:t>
            </a:r>
            <a:r>
              <a:rPr lang="en-US" altLang="it-IT" dirty="0"/>
              <a:t> da una </a:t>
            </a:r>
            <a:r>
              <a:rPr lang="en-US" altLang="it-IT" dirty="0" err="1"/>
              <a:t>notevole</a:t>
            </a:r>
            <a:r>
              <a:rPr lang="en-US" altLang="it-IT" dirty="0"/>
              <a:t> </a:t>
            </a:r>
            <a:r>
              <a:rPr lang="en-US" altLang="it-IT" dirty="0" err="1"/>
              <a:t>presenza</a:t>
            </a:r>
            <a:r>
              <a:rPr lang="en-US" altLang="it-IT" dirty="0"/>
              <a:t> di </a:t>
            </a:r>
            <a:r>
              <a:rPr lang="en-US" altLang="it-IT" dirty="0" err="1"/>
              <a:t>leucociti</a:t>
            </a:r>
            <a:r>
              <a:rPr lang="en-US" altLang="it-IT" dirty="0"/>
              <a:t> e </a:t>
            </a:r>
            <a:r>
              <a:rPr lang="en-US" altLang="it-IT" dirty="0" err="1"/>
              <a:t>dalla</a:t>
            </a:r>
            <a:r>
              <a:rPr lang="en-US" altLang="it-IT" dirty="0"/>
              <a:t> </a:t>
            </a:r>
            <a:r>
              <a:rPr lang="en-US" altLang="it-IT" dirty="0" err="1"/>
              <a:t>riduzione</a:t>
            </a:r>
            <a:r>
              <a:rPr lang="en-US" altLang="it-IT" dirty="0"/>
              <a:t> </a:t>
            </a:r>
            <a:r>
              <a:rPr lang="en-US" altLang="it-IT" dirty="0" err="1"/>
              <a:t>della</a:t>
            </a:r>
            <a:r>
              <a:rPr lang="en-US" altLang="it-IT" dirty="0"/>
              <a:t> rete </a:t>
            </a:r>
            <a:r>
              <a:rPr lang="en-US" altLang="it-IT" dirty="0" err="1"/>
              <a:t>vascolare</a:t>
            </a:r>
            <a:r>
              <a:rPr lang="en-US" altLang="it-IT" dirty="0"/>
              <a:t>; </a:t>
            </a:r>
            <a:r>
              <a:rPr lang="en-US" altLang="it-IT" dirty="0" err="1"/>
              <a:t>mentre</a:t>
            </a:r>
            <a:r>
              <a:rPr lang="en-US" altLang="it-IT" dirty="0"/>
              <a:t> le cellule del </a:t>
            </a:r>
            <a:r>
              <a:rPr lang="en-US" altLang="it-IT" dirty="0" err="1"/>
              <a:t>miometrio</a:t>
            </a:r>
            <a:r>
              <a:rPr lang="en-US" altLang="it-IT" dirty="0"/>
              <a:t> </a:t>
            </a:r>
            <a:r>
              <a:rPr lang="en-US" altLang="it-IT" dirty="0" err="1"/>
              <a:t>si</a:t>
            </a:r>
            <a:r>
              <a:rPr lang="en-US" altLang="it-IT" dirty="0"/>
              <a:t> </a:t>
            </a:r>
            <a:r>
              <a:rPr lang="en-US" altLang="it-IT" dirty="0" err="1"/>
              <a:t>riducono</a:t>
            </a:r>
            <a:r>
              <a:rPr lang="en-US" altLang="it-IT" dirty="0"/>
              <a:t> di </a:t>
            </a:r>
            <a:r>
              <a:rPr lang="en-US" altLang="it-IT" dirty="0" err="1"/>
              <a:t>numero</a:t>
            </a:r>
            <a:r>
              <a:rPr lang="en-US" altLang="it-IT" dirty="0"/>
              <a:t> e </a:t>
            </a:r>
            <a:r>
              <a:rPr lang="en-US" altLang="it-IT" dirty="0" err="1"/>
              <a:t>dimensioni.Queste</a:t>
            </a:r>
            <a:r>
              <a:rPr lang="en-US" altLang="it-IT" dirty="0"/>
              <a:t> </a:t>
            </a:r>
            <a:r>
              <a:rPr lang="en-US" altLang="it-IT" dirty="0" err="1"/>
              <a:t>modificazioni</a:t>
            </a:r>
            <a:r>
              <a:rPr lang="en-US" altLang="it-IT" dirty="0"/>
              <a:t> </a:t>
            </a:r>
            <a:r>
              <a:rPr lang="en-US" altLang="it-IT" dirty="0" err="1"/>
              <a:t>rapide</a:t>
            </a:r>
            <a:r>
              <a:rPr lang="en-US" altLang="it-IT" dirty="0"/>
              <a:t> e non </a:t>
            </a:r>
            <a:r>
              <a:rPr lang="en-US" altLang="it-IT" dirty="0" err="1"/>
              <a:t>uniformi</a:t>
            </a:r>
            <a:r>
              <a:rPr lang="en-US" altLang="it-IT" dirty="0"/>
              <a:t> del </a:t>
            </a:r>
            <a:r>
              <a:rPr lang="en-US" altLang="it-IT" dirty="0" err="1"/>
              <a:t>tessuto</a:t>
            </a:r>
            <a:r>
              <a:rPr lang="en-US" altLang="it-IT" dirty="0"/>
              <a:t> </a:t>
            </a:r>
            <a:r>
              <a:rPr lang="en-US" altLang="it-IT" dirty="0" err="1"/>
              <a:t>uterino</a:t>
            </a:r>
            <a:r>
              <a:rPr lang="en-US" altLang="it-IT" dirty="0"/>
              <a:t> </a:t>
            </a:r>
            <a:r>
              <a:rPr lang="en-US" altLang="it-IT" dirty="0" err="1"/>
              <a:t>possono</a:t>
            </a:r>
            <a:r>
              <a:rPr lang="en-US" altLang="it-IT" dirty="0"/>
              <a:t> </a:t>
            </a:r>
            <a:r>
              <a:rPr lang="en-US" altLang="it-IT" dirty="0" err="1"/>
              <a:t>esser</a:t>
            </a:r>
            <a:r>
              <a:rPr lang="en-US" altLang="it-IT" dirty="0"/>
              <a:t> una </a:t>
            </a:r>
            <a:r>
              <a:rPr lang="en-US" altLang="it-IT" dirty="0" err="1"/>
              <a:t>delle</a:t>
            </a:r>
            <a:r>
              <a:rPr lang="en-US" altLang="it-IT" dirty="0"/>
              <a:t> cause </a:t>
            </a:r>
            <a:r>
              <a:rPr lang="en-US" altLang="it-IT" dirty="0" err="1"/>
              <a:t>della</a:t>
            </a:r>
            <a:r>
              <a:rPr lang="en-US" altLang="it-IT" dirty="0"/>
              <a:t> </a:t>
            </a:r>
            <a:r>
              <a:rPr lang="en-US" altLang="it-IT" dirty="0" err="1"/>
              <a:t>ridotta</a:t>
            </a:r>
            <a:r>
              <a:rPr lang="en-US" altLang="it-IT" dirty="0"/>
              <a:t> </a:t>
            </a:r>
            <a:r>
              <a:rPr lang="en-US" altLang="it-IT" dirty="0" err="1"/>
              <a:t>percentuale</a:t>
            </a:r>
            <a:r>
              <a:rPr lang="en-US" altLang="it-IT" dirty="0"/>
              <a:t> di </a:t>
            </a:r>
            <a:r>
              <a:rPr lang="en-US" altLang="it-IT" dirty="0" err="1"/>
              <a:t>fertilità</a:t>
            </a:r>
            <a:r>
              <a:rPr lang="en-US" altLang="it-IT" dirty="0"/>
              <a:t> </a:t>
            </a:r>
            <a:r>
              <a:rPr lang="en-US" altLang="it-IT" dirty="0" err="1"/>
              <a:t>nel</a:t>
            </a:r>
            <a:r>
              <a:rPr lang="en-US" altLang="it-IT" dirty="0"/>
              <a:t> </a:t>
            </a:r>
            <a:r>
              <a:rPr lang="en-US" altLang="it-IT" dirty="0" err="1"/>
              <a:t>postparto</a:t>
            </a:r>
            <a:r>
              <a:rPr lang="en-US" altLang="it-IT" dirty="0"/>
              <a:t>.</a:t>
            </a:r>
            <a:endParaRPr lang="en-US" altLang="it-IT" b="1" dirty="0"/>
          </a:p>
          <a:p>
            <a:pPr eaLnBrk="1" hangingPunct="1"/>
            <a:br>
              <a:rPr lang="en-US" altLang="it-IT" b="1" dirty="0"/>
            </a:br>
            <a:r>
              <a:rPr lang="en-US" altLang="it-IT" b="1" dirty="0"/>
              <a:t>FISIOLOGIA RIPRODUTTORE FEMMINILE </a:t>
            </a:r>
            <a:endParaRPr lang="en-US" altLang="it-IT" dirty="0"/>
          </a:p>
          <a:p>
            <a:pPr eaLnBrk="1" hangingPunct="1"/>
            <a:r>
              <a:rPr lang="en-US" altLang="it-IT" dirty="0"/>
              <a:t>  </a:t>
            </a:r>
            <a:endParaRPr lang="en-US" altLang="it-IT" b="1" dirty="0"/>
          </a:p>
          <a:p>
            <a:pPr eaLnBrk="1" hangingPunct="1"/>
            <a:r>
              <a:rPr lang="en-US" altLang="it-IT" b="1" dirty="0" err="1"/>
              <a:t>Ormoni</a:t>
            </a:r>
            <a:r>
              <a:rPr lang="en-US" altLang="it-IT" b="1" dirty="0"/>
              <a:t> </a:t>
            </a:r>
            <a:r>
              <a:rPr lang="en-US" altLang="it-IT" b="1" dirty="0" err="1"/>
              <a:t>Steroidei</a:t>
            </a:r>
            <a:r>
              <a:rPr lang="en-US" altLang="it-IT" b="1" dirty="0"/>
              <a:t> </a:t>
            </a:r>
            <a:r>
              <a:rPr lang="en-US" altLang="it-IT" b="1" dirty="0" err="1"/>
              <a:t>delle</a:t>
            </a:r>
            <a:r>
              <a:rPr lang="en-US" altLang="it-IT" b="1" dirty="0"/>
              <a:t> </a:t>
            </a:r>
            <a:r>
              <a:rPr lang="en-US" altLang="it-IT" b="1" dirty="0" err="1"/>
              <a:t>Gonadi</a:t>
            </a:r>
            <a:r>
              <a:rPr lang="en-US" altLang="it-IT" b="1" dirty="0"/>
              <a:t> </a:t>
            </a:r>
            <a:endParaRPr lang="en-US" altLang="it-IT" dirty="0"/>
          </a:p>
          <a:p>
            <a:pPr eaLnBrk="1" hangingPunct="1"/>
            <a:r>
              <a:rPr lang="en-US" altLang="it-IT" dirty="0" err="1"/>
              <a:t>Steroidogenesi</a:t>
            </a:r>
            <a:r>
              <a:rPr lang="en-US" altLang="it-IT" dirty="0"/>
              <a:t> </a:t>
            </a:r>
          </a:p>
          <a:p>
            <a:pPr eaLnBrk="1" hangingPunct="1"/>
            <a:r>
              <a:rPr lang="en-US" altLang="it-IT" dirty="0"/>
              <a:t> </a:t>
            </a:r>
            <a:r>
              <a:rPr lang="en-US" altLang="it-IT" dirty="0" err="1"/>
              <a:t>Gli</a:t>
            </a:r>
            <a:r>
              <a:rPr lang="en-US" altLang="it-IT" dirty="0"/>
              <a:t> </a:t>
            </a:r>
            <a:r>
              <a:rPr lang="en-US" altLang="it-IT" dirty="0" err="1"/>
              <a:t>ormoni</a:t>
            </a:r>
            <a:r>
              <a:rPr lang="en-US" altLang="it-IT" dirty="0"/>
              <a:t> </a:t>
            </a:r>
            <a:r>
              <a:rPr lang="en-US" altLang="it-IT" dirty="0" err="1"/>
              <a:t>delle</a:t>
            </a:r>
            <a:r>
              <a:rPr lang="en-US" altLang="it-IT" dirty="0"/>
              <a:t> </a:t>
            </a:r>
            <a:r>
              <a:rPr lang="en-US" altLang="it-IT" dirty="0" err="1"/>
              <a:t>gonadi</a:t>
            </a:r>
            <a:r>
              <a:rPr lang="en-US" altLang="it-IT" dirty="0"/>
              <a:t> </a:t>
            </a:r>
            <a:r>
              <a:rPr lang="en-US" altLang="it-IT" dirty="0" err="1"/>
              <a:t>sono</a:t>
            </a:r>
            <a:r>
              <a:rPr lang="en-US" altLang="it-IT" dirty="0"/>
              <a:t> </a:t>
            </a:r>
            <a:r>
              <a:rPr lang="en-US" altLang="it-IT" dirty="0" err="1"/>
              <a:t>dei</a:t>
            </a:r>
            <a:r>
              <a:rPr lang="en-US" altLang="it-IT" dirty="0"/>
              <a:t> </a:t>
            </a:r>
            <a:r>
              <a:rPr lang="en-US" altLang="it-IT" dirty="0" err="1"/>
              <a:t>composti</a:t>
            </a:r>
            <a:r>
              <a:rPr lang="en-US" altLang="it-IT" dirty="0"/>
              <a:t> </a:t>
            </a:r>
            <a:r>
              <a:rPr lang="en-US" altLang="it-IT" dirty="0" err="1"/>
              <a:t>lipidici</a:t>
            </a:r>
            <a:r>
              <a:rPr lang="en-US" altLang="it-IT" dirty="0"/>
              <a:t> </a:t>
            </a:r>
            <a:r>
              <a:rPr lang="en-US" altLang="it-IT" dirty="0" err="1"/>
              <a:t>conosciuti</a:t>
            </a:r>
            <a:r>
              <a:rPr lang="en-US" altLang="it-IT" dirty="0"/>
              <a:t> come </a:t>
            </a:r>
            <a:r>
              <a:rPr lang="en-US" altLang="it-IT" dirty="0" err="1"/>
              <a:t>steroidi</a:t>
            </a:r>
            <a:r>
              <a:rPr lang="en-US" altLang="it-IT" dirty="0"/>
              <a:t>.  Hanno in </a:t>
            </a:r>
            <a:r>
              <a:rPr lang="en-US" altLang="it-IT" dirty="0" err="1"/>
              <a:t>comune</a:t>
            </a:r>
            <a:r>
              <a:rPr lang="en-US" altLang="it-IT" dirty="0"/>
              <a:t> un </a:t>
            </a:r>
            <a:r>
              <a:rPr lang="en-US" altLang="it-IT" dirty="0" err="1"/>
              <a:t>nucleo</a:t>
            </a:r>
            <a:r>
              <a:rPr lang="en-US" altLang="it-IT" dirty="0"/>
              <a:t> </a:t>
            </a:r>
            <a:r>
              <a:rPr lang="en-US" altLang="it-IT" dirty="0" err="1"/>
              <a:t>ciclopentanoperidrofenantrene</a:t>
            </a:r>
            <a:r>
              <a:rPr lang="en-US" altLang="it-IT" dirty="0"/>
              <a:t> </a:t>
            </a:r>
            <a:r>
              <a:rPr lang="en-US" altLang="it-IT" dirty="0" err="1"/>
              <a:t>composto</a:t>
            </a:r>
            <a:r>
              <a:rPr lang="en-US" altLang="it-IT" dirty="0"/>
              <a:t> da </a:t>
            </a:r>
            <a:r>
              <a:rPr lang="en-US" altLang="it-IT" dirty="0" err="1"/>
              <a:t>tre</a:t>
            </a:r>
            <a:r>
              <a:rPr lang="en-US" altLang="it-IT" dirty="0"/>
              <a:t> </a:t>
            </a:r>
            <a:r>
              <a:rPr lang="en-US" altLang="it-IT" dirty="0" err="1"/>
              <a:t>anelli</a:t>
            </a:r>
            <a:r>
              <a:rPr lang="en-US" altLang="it-IT" dirty="0"/>
              <a:t> (A,B,C) a sei </a:t>
            </a:r>
            <a:r>
              <a:rPr lang="en-US" altLang="it-IT" dirty="0" err="1"/>
              <a:t>unità</a:t>
            </a:r>
            <a:r>
              <a:rPr lang="en-US" altLang="it-IT" dirty="0"/>
              <a:t> </a:t>
            </a:r>
            <a:r>
              <a:rPr lang="en-US" altLang="it-IT" dirty="0" err="1"/>
              <a:t>carboniose</a:t>
            </a:r>
            <a:r>
              <a:rPr lang="en-US" altLang="it-IT" dirty="0"/>
              <a:t> (</a:t>
            </a:r>
            <a:r>
              <a:rPr lang="en-US" altLang="it-IT" dirty="0" err="1"/>
              <a:t>fenantrenica</a:t>
            </a:r>
            <a:r>
              <a:rPr lang="en-US" altLang="it-IT" dirty="0"/>
              <a:t>) e un </a:t>
            </a:r>
            <a:r>
              <a:rPr lang="en-US" altLang="it-IT" dirty="0" err="1"/>
              <a:t>anello</a:t>
            </a:r>
            <a:r>
              <a:rPr lang="en-US" altLang="it-IT" dirty="0"/>
              <a:t> (D) (</a:t>
            </a:r>
            <a:r>
              <a:rPr lang="en-US" altLang="it-IT" dirty="0" err="1"/>
              <a:t>ciclopentano</a:t>
            </a:r>
            <a:r>
              <a:rPr lang="en-US" altLang="it-IT" dirty="0"/>
              <a:t>) di cinque </a:t>
            </a:r>
            <a:r>
              <a:rPr lang="en-US" altLang="it-IT" dirty="0" err="1"/>
              <a:t>unità</a:t>
            </a:r>
            <a:r>
              <a:rPr lang="en-US" altLang="it-IT" dirty="0"/>
              <a:t> </a:t>
            </a:r>
            <a:r>
              <a:rPr lang="en-US" altLang="it-IT" dirty="0" err="1"/>
              <a:t>carboniose</a:t>
            </a:r>
            <a:r>
              <a:rPr lang="en-US" altLang="it-IT" dirty="0"/>
              <a:t> . </a:t>
            </a:r>
          </a:p>
          <a:p>
            <a:pPr eaLnBrk="1" hangingPunct="1"/>
            <a:r>
              <a:rPr lang="en-US" altLang="it-IT" dirty="0"/>
              <a:t>    </a:t>
            </a:r>
          </a:p>
          <a:p>
            <a:pPr eaLnBrk="1" hangingPunct="1"/>
            <a:r>
              <a:rPr lang="en-US" altLang="it-IT" dirty="0"/>
              <a:t> Il </a:t>
            </a:r>
            <a:r>
              <a:rPr lang="en-US" altLang="it-IT" dirty="0" err="1"/>
              <a:t>nucleo</a:t>
            </a:r>
            <a:r>
              <a:rPr lang="en-US" altLang="it-IT" dirty="0"/>
              <a:t> base </a:t>
            </a:r>
            <a:r>
              <a:rPr lang="en-US" altLang="it-IT" dirty="0" err="1"/>
              <a:t>contiene</a:t>
            </a:r>
            <a:r>
              <a:rPr lang="en-US" altLang="it-IT" dirty="0"/>
              <a:t> 17 </a:t>
            </a:r>
            <a:r>
              <a:rPr lang="en-US" altLang="it-IT" dirty="0" err="1"/>
              <a:t>atomi</a:t>
            </a:r>
            <a:r>
              <a:rPr lang="en-US" altLang="it-IT" dirty="0"/>
              <a:t> di </a:t>
            </a:r>
            <a:r>
              <a:rPr lang="en-US" altLang="it-IT" dirty="0" err="1"/>
              <a:t>carbonio</a:t>
            </a:r>
            <a:r>
              <a:rPr lang="en-US" altLang="it-IT" dirty="0"/>
              <a:t>, </a:t>
            </a:r>
            <a:r>
              <a:rPr lang="en-US" altLang="it-IT" dirty="0" err="1"/>
              <a:t>i</a:t>
            </a:r>
            <a:r>
              <a:rPr lang="en-US" altLang="it-IT" dirty="0"/>
              <a:t> </a:t>
            </a:r>
            <a:r>
              <a:rPr lang="en-US" altLang="it-IT" dirty="0" err="1"/>
              <a:t>carbonio</a:t>
            </a:r>
            <a:r>
              <a:rPr lang="en-US" altLang="it-IT" dirty="0"/>
              <a:t> 18 e 19, </a:t>
            </a:r>
            <a:r>
              <a:rPr lang="en-US" altLang="it-IT" dirty="0" err="1"/>
              <a:t>gruppi</a:t>
            </a:r>
            <a:r>
              <a:rPr lang="en-US" altLang="it-IT" dirty="0"/>
              <a:t> </a:t>
            </a:r>
            <a:r>
              <a:rPr lang="en-US" altLang="it-IT" dirty="0" err="1"/>
              <a:t>metilici</a:t>
            </a:r>
            <a:r>
              <a:rPr lang="en-US" altLang="it-IT" dirty="0"/>
              <a:t> </a:t>
            </a:r>
            <a:r>
              <a:rPr lang="en-US" altLang="it-IT" dirty="0" err="1"/>
              <a:t>angolari</a:t>
            </a:r>
            <a:r>
              <a:rPr lang="en-US" altLang="it-IT" dirty="0"/>
              <a:t>, </a:t>
            </a:r>
            <a:r>
              <a:rPr lang="en-US" altLang="it-IT" dirty="0" err="1"/>
              <a:t>si</a:t>
            </a:r>
            <a:r>
              <a:rPr lang="en-US" altLang="it-IT" dirty="0"/>
              <a:t> </a:t>
            </a:r>
            <a:r>
              <a:rPr lang="en-US" altLang="it-IT" dirty="0" err="1"/>
              <a:t>staccano</a:t>
            </a:r>
            <a:r>
              <a:rPr lang="en-US" altLang="it-IT" dirty="0"/>
              <a:t> da </a:t>
            </a:r>
            <a:r>
              <a:rPr lang="en-US" altLang="it-IT" dirty="0" err="1"/>
              <a:t>carbonio</a:t>
            </a:r>
            <a:r>
              <a:rPr lang="en-US" altLang="it-IT" dirty="0"/>
              <a:t> 13 e 10. I </a:t>
            </a:r>
            <a:r>
              <a:rPr lang="en-US" altLang="it-IT" dirty="0" err="1"/>
              <a:t>carbonio</a:t>
            </a:r>
            <a:r>
              <a:rPr lang="en-US" altLang="it-IT" dirty="0"/>
              <a:t> 20 e 21 come catena </a:t>
            </a:r>
            <a:r>
              <a:rPr lang="en-US" altLang="it-IT" dirty="0" err="1"/>
              <a:t>laterale</a:t>
            </a:r>
            <a:r>
              <a:rPr lang="en-US" altLang="it-IT" dirty="0"/>
              <a:t> dal </a:t>
            </a:r>
            <a:r>
              <a:rPr lang="en-US" altLang="it-IT" dirty="0" err="1"/>
              <a:t>carbonio</a:t>
            </a:r>
            <a:r>
              <a:rPr lang="en-US" altLang="it-IT" dirty="0"/>
              <a:t> 17. Il </a:t>
            </a:r>
            <a:r>
              <a:rPr lang="en-US" altLang="it-IT" dirty="0" err="1"/>
              <a:t>precursore</a:t>
            </a:r>
            <a:r>
              <a:rPr lang="en-US" altLang="it-IT" dirty="0"/>
              <a:t> di tutti </a:t>
            </a:r>
            <a:r>
              <a:rPr lang="en-US" altLang="it-IT" dirty="0" err="1"/>
              <a:t>gli</a:t>
            </a:r>
            <a:r>
              <a:rPr lang="en-US" altLang="it-IT" dirty="0"/>
              <a:t> </a:t>
            </a:r>
            <a:r>
              <a:rPr lang="en-US" altLang="it-IT" dirty="0" err="1"/>
              <a:t>steroidi</a:t>
            </a:r>
            <a:r>
              <a:rPr lang="en-US" altLang="it-IT" dirty="0"/>
              <a:t> è il pregnenolone </a:t>
            </a:r>
            <a:r>
              <a:rPr lang="en-US" altLang="it-IT" dirty="0" err="1"/>
              <a:t>derivato</a:t>
            </a:r>
            <a:r>
              <a:rPr lang="en-US" altLang="it-IT" dirty="0"/>
              <a:t>  dal </a:t>
            </a:r>
            <a:r>
              <a:rPr lang="en-US" altLang="it-IT" dirty="0" err="1"/>
              <a:t>colesterolo</a:t>
            </a:r>
            <a:r>
              <a:rPr lang="en-US" altLang="it-IT" dirty="0"/>
              <a:t>. Le cellule </a:t>
            </a:r>
            <a:r>
              <a:rPr lang="en-US" altLang="it-IT" dirty="0" err="1"/>
              <a:t>steroidogeniche</a:t>
            </a:r>
            <a:r>
              <a:rPr lang="en-US" altLang="it-IT" dirty="0"/>
              <a:t> </a:t>
            </a:r>
            <a:r>
              <a:rPr lang="en-US" altLang="it-IT" dirty="0" err="1"/>
              <a:t>hanno</a:t>
            </a:r>
            <a:r>
              <a:rPr lang="en-US" altLang="it-IT" dirty="0"/>
              <a:t> la </a:t>
            </a:r>
            <a:r>
              <a:rPr lang="en-US" altLang="it-IT" dirty="0" err="1"/>
              <a:t>capacità</a:t>
            </a:r>
            <a:r>
              <a:rPr lang="en-US" altLang="it-IT" dirty="0"/>
              <a:t> di </a:t>
            </a:r>
            <a:r>
              <a:rPr lang="en-US" altLang="it-IT" dirty="0" err="1"/>
              <a:t>effettuare</a:t>
            </a:r>
            <a:r>
              <a:rPr lang="en-US" altLang="it-IT" dirty="0"/>
              <a:t> la </a:t>
            </a:r>
            <a:r>
              <a:rPr lang="en-US" altLang="it-IT" dirty="0" err="1"/>
              <a:t>biosintesi</a:t>
            </a:r>
            <a:r>
              <a:rPr lang="en-US" altLang="it-IT" dirty="0"/>
              <a:t> del </a:t>
            </a:r>
            <a:r>
              <a:rPr lang="en-US" altLang="it-IT" dirty="0" err="1"/>
              <a:t>colesterolo</a:t>
            </a:r>
            <a:r>
              <a:rPr lang="en-US" altLang="it-IT" dirty="0"/>
              <a:t> a </a:t>
            </a:r>
            <a:r>
              <a:rPr lang="en-US" altLang="it-IT" dirty="0" err="1"/>
              <a:t>partire</a:t>
            </a:r>
            <a:r>
              <a:rPr lang="en-US" altLang="it-IT" dirty="0"/>
              <a:t> </a:t>
            </a:r>
            <a:r>
              <a:rPr lang="en-US" altLang="it-IT" dirty="0" err="1"/>
              <a:t>dall’Acetil-coenzima</a:t>
            </a:r>
            <a:r>
              <a:rPr lang="en-US" altLang="it-IT" dirty="0"/>
              <a:t> A (CoA) (con il passaggio </a:t>
            </a:r>
            <a:r>
              <a:rPr lang="en-US" altLang="it-IT" dirty="0" err="1"/>
              <a:t>intermedio</a:t>
            </a:r>
            <a:r>
              <a:rPr lang="en-US" altLang="it-IT" dirty="0"/>
              <a:t> di </a:t>
            </a:r>
            <a:r>
              <a:rPr lang="en-US" altLang="it-IT" dirty="0" err="1"/>
              <a:t>Idrossi</a:t>
            </a:r>
            <a:r>
              <a:rPr lang="en-US" altLang="it-IT" dirty="0"/>
              <a:t>-</a:t>
            </a:r>
            <a:r>
              <a:rPr lang="en-US" altLang="it-IT" dirty="0" err="1"/>
              <a:t>Metil</a:t>
            </a:r>
            <a:r>
              <a:rPr lang="en-US" altLang="it-IT" dirty="0"/>
              <a:t>-</a:t>
            </a:r>
            <a:r>
              <a:rPr lang="en-US" altLang="it-IT" dirty="0" err="1"/>
              <a:t>Glutaril</a:t>
            </a:r>
            <a:r>
              <a:rPr lang="en-US" altLang="it-IT" dirty="0"/>
              <a:t>-CoA -HMG-CoA) </a:t>
            </a:r>
            <a:r>
              <a:rPr lang="en-US" altLang="it-IT" dirty="0" err="1"/>
              <a:t>che</a:t>
            </a:r>
            <a:r>
              <a:rPr lang="en-US" altLang="it-IT" dirty="0"/>
              <a:t> </a:t>
            </a:r>
            <a:r>
              <a:rPr lang="en-US" altLang="it-IT" dirty="0" err="1"/>
              <a:t>contiene</a:t>
            </a:r>
            <a:r>
              <a:rPr lang="en-US" altLang="it-IT" dirty="0"/>
              <a:t> solo due </a:t>
            </a:r>
            <a:r>
              <a:rPr lang="en-US" altLang="it-IT" dirty="0" err="1"/>
              <a:t>atomi</a:t>
            </a:r>
            <a:r>
              <a:rPr lang="en-US" altLang="it-IT" dirty="0"/>
              <a:t> di </a:t>
            </a:r>
            <a:r>
              <a:rPr lang="en-US" altLang="it-IT" dirty="0" err="1"/>
              <a:t>carbonio</a:t>
            </a:r>
            <a:r>
              <a:rPr lang="en-US" altLang="it-IT" dirty="0"/>
              <a:t>, con un </a:t>
            </a:r>
            <a:r>
              <a:rPr lang="en-US" altLang="it-IT" dirty="0" err="1"/>
              <a:t>procedimento</a:t>
            </a:r>
            <a:r>
              <a:rPr lang="en-US" altLang="it-IT" dirty="0"/>
              <a:t> </a:t>
            </a:r>
            <a:r>
              <a:rPr lang="en-US" altLang="it-IT" dirty="0" err="1"/>
              <a:t>complesso</a:t>
            </a:r>
            <a:r>
              <a:rPr lang="en-US" altLang="it-IT" dirty="0"/>
              <a:t> </a:t>
            </a:r>
            <a:r>
              <a:rPr lang="en-US" altLang="it-IT" dirty="0" err="1"/>
              <a:t>che</a:t>
            </a:r>
            <a:r>
              <a:rPr lang="en-US" altLang="it-IT" dirty="0"/>
              <a:t> </a:t>
            </a:r>
            <a:r>
              <a:rPr lang="en-US" altLang="it-IT" dirty="0" err="1"/>
              <a:t>passa</a:t>
            </a:r>
            <a:r>
              <a:rPr lang="en-US" altLang="it-IT" dirty="0"/>
              <a:t> </a:t>
            </a:r>
            <a:r>
              <a:rPr lang="en-US" altLang="it-IT" dirty="0" err="1"/>
              <a:t>attraverso</a:t>
            </a:r>
            <a:r>
              <a:rPr lang="en-US" altLang="it-IT" dirty="0"/>
              <a:t> diverse </a:t>
            </a:r>
            <a:r>
              <a:rPr lang="en-US" altLang="it-IT" dirty="0" err="1"/>
              <a:t>fasi</a:t>
            </a:r>
            <a:r>
              <a:rPr lang="en-US" altLang="it-IT" dirty="0"/>
              <a:t>  </a:t>
            </a:r>
            <a:r>
              <a:rPr lang="en-US" altLang="it-IT" dirty="0" err="1"/>
              <a:t>che</a:t>
            </a:r>
            <a:r>
              <a:rPr lang="en-US" altLang="it-IT" dirty="0"/>
              <a:t> </a:t>
            </a:r>
            <a:r>
              <a:rPr lang="en-US" altLang="it-IT" dirty="0" err="1"/>
              <a:t>avviene</a:t>
            </a:r>
            <a:r>
              <a:rPr lang="en-US" altLang="it-IT" dirty="0"/>
              <a:t> </a:t>
            </a:r>
            <a:r>
              <a:rPr lang="en-US" altLang="it-IT" dirty="0" err="1"/>
              <a:t>nel</a:t>
            </a:r>
            <a:r>
              <a:rPr lang="en-US" altLang="it-IT" dirty="0"/>
              <a:t> </a:t>
            </a:r>
            <a:r>
              <a:rPr lang="en-US" altLang="it-IT" dirty="0" err="1"/>
              <a:t>reticolo</a:t>
            </a:r>
            <a:r>
              <a:rPr lang="en-US" altLang="it-IT" dirty="0"/>
              <a:t> </a:t>
            </a:r>
            <a:r>
              <a:rPr lang="en-US" altLang="it-IT" dirty="0" err="1"/>
              <a:t>endoplasmatico</a:t>
            </a:r>
            <a:r>
              <a:rPr lang="en-US" altLang="it-IT" dirty="0"/>
              <a:t> </a:t>
            </a:r>
            <a:r>
              <a:rPr lang="en-US" altLang="it-IT" dirty="0" err="1"/>
              <a:t>liscio</a:t>
            </a:r>
            <a:r>
              <a:rPr lang="en-US" altLang="it-IT" dirty="0"/>
              <a:t> </a:t>
            </a:r>
            <a:r>
              <a:rPr lang="en-US" altLang="it-IT" dirty="0" err="1"/>
              <a:t>della</a:t>
            </a:r>
            <a:r>
              <a:rPr lang="en-US" altLang="it-IT" dirty="0"/>
              <a:t> </a:t>
            </a:r>
            <a:r>
              <a:rPr lang="en-US" altLang="it-IT" dirty="0" err="1"/>
              <a:t>cellula</a:t>
            </a:r>
            <a:r>
              <a:rPr lang="en-US" altLang="it-IT" dirty="0"/>
              <a:t>. </a:t>
            </a:r>
            <a:r>
              <a:rPr lang="en-US" altLang="it-IT" dirty="0" err="1"/>
              <a:t>Tuttavia</a:t>
            </a:r>
            <a:r>
              <a:rPr lang="en-US" altLang="it-IT" dirty="0"/>
              <a:t> </a:t>
            </a:r>
            <a:r>
              <a:rPr lang="en-US" altLang="it-IT" dirty="0" err="1"/>
              <a:t>questa</a:t>
            </a:r>
            <a:r>
              <a:rPr lang="en-US" altLang="it-IT" dirty="0"/>
              <a:t> </a:t>
            </a:r>
            <a:r>
              <a:rPr lang="en-US" altLang="it-IT" dirty="0" err="1"/>
              <a:t>capacità</a:t>
            </a:r>
            <a:r>
              <a:rPr lang="en-US" altLang="it-IT" dirty="0"/>
              <a:t> è </a:t>
            </a:r>
            <a:r>
              <a:rPr lang="en-US" altLang="it-IT" dirty="0" err="1"/>
              <a:t>limitata</a:t>
            </a:r>
            <a:r>
              <a:rPr lang="en-US" altLang="it-IT" dirty="0"/>
              <a:t> e il </a:t>
            </a:r>
            <a:r>
              <a:rPr lang="en-US" altLang="it-IT" dirty="0" err="1"/>
              <a:t>fabbisogno</a:t>
            </a:r>
            <a:r>
              <a:rPr lang="en-US" altLang="it-IT" dirty="0"/>
              <a:t> di </a:t>
            </a:r>
            <a:r>
              <a:rPr lang="en-US" altLang="it-IT" dirty="0" err="1"/>
              <a:t>colesterolo</a:t>
            </a:r>
            <a:r>
              <a:rPr lang="en-US" altLang="it-IT" dirty="0"/>
              <a:t> per la </a:t>
            </a:r>
            <a:r>
              <a:rPr lang="en-US" altLang="it-IT" dirty="0" err="1"/>
              <a:t>steroidogenesi</a:t>
            </a:r>
            <a:r>
              <a:rPr lang="en-US" altLang="it-IT" dirty="0"/>
              <a:t> è </a:t>
            </a:r>
            <a:r>
              <a:rPr lang="en-US" altLang="it-IT" dirty="0" err="1"/>
              <a:t>assicurato</a:t>
            </a:r>
            <a:r>
              <a:rPr lang="en-US" altLang="it-IT" dirty="0"/>
              <a:t> dal </a:t>
            </a:r>
            <a:r>
              <a:rPr lang="en-US" altLang="it-IT" dirty="0" err="1"/>
              <a:t>colesterolo</a:t>
            </a:r>
            <a:r>
              <a:rPr lang="en-US" altLang="it-IT" dirty="0"/>
              <a:t> </a:t>
            </a:r>
            <a:r>
              <a:rPr lang="en-US" altLang="it-IT" dirty="0" err="1"/>
              <a:t>trasportato</a:t>
            </a:r>
            <a:r>
              <a:rPr lang="en-US" altLang="it-IT" dirty="0"/>
              <a:t> </a:t>
            </a:r>
            <a:r>
              <a:rPr lang="en-US" altLang="it-IT" dirty="0" err="1"/>
              <a:t>dalle</a:t>
            </a:r>
            <a:r>
              <a:rPr lang="en-US" altLang="it-IT" dirty="0"/>
              <a:t> </a:t>
            </a:r>
            <a:r>
              <a:rPr lang="en-US" altLang="it-IT" dirty="0" err="1"/>
              <a:t>proteine</a:t>
            </a:r>
            <a:r>
              <a:rPr lang="en-US" altLang="it-IT" dirty="0"/>
              <a:t> a </a:t>
            </a:r>
            <a:r>
              <a:rPr lang="en-US" altLang="it-IT" dirty="0" err="1"/>
              <a:t>bassa</a:t>
            </a:r>
            <a:r>
              <a:rPr lang="en-US" altLang="it-IT" dirty="0"/>
              <a:t> </a:t>
            </a:r>
            <a:r>
              <a:rPr lang="en-US" altLang="it-IT" dirty="0" err="1"/>
              <a:t>densità</a:t>
            </a:r>
            <a:r>
              <a:rPr lang="en-US" altLang="it-IT" dirty="0"/>
              <a:t> (LDL). Il </a:t>
            </a:r>
            <a:r>
              <a:rPr lang="en-US" altLang="it-IT" dirty="0" err="1"/>
              <a:t>colesterolo</a:t>
            </a:r>
            <a:r>
              <a:rPr lang="en-US" altLang="it-IT" dirty="0"/>
              <a:t> </a:t>
            </a:r>
            <a:r>
              <a:rPr lang="en-US" altLang="it-IT" dirty="0" err="1"/>
              <a:t>viene</a:t>
            </a:r>
            <a:r>
              <a:rPr lang="en-US" altLang="it-IT" dirty="0"/>
              <a:t> poi </a:t>
            </a:r>
            <a:r>
              <a:rPr lang="en-US" altLang="it-IT" dirty="0" err="1"/>
              <a:t>trasportato</a:t>
            </a:r>
            <a:r>
              <a:rPr lang="en-US" altLang="it-IT" dirty="0"/>
              <a:t> </a:t>
            </a:r>
            <a:r>
              <a:rPr lang="en-US" altLang="it-IT" dirty="0" err="1"/>
              <a:t>nel</a:t>
            </a:r>
            <a:r>
              <a:rPr lang="en-US" altLang="it-IT" dirty="0"/>
              <a:t> </a:t>
            </a:r>
            <a:r>
              <a:rPr lang="en-US" altLang="it-IT" dirty="0" err="1"/>
              <a:t>mitocondrio</a:t>
            </a:r>
            <a:r>
              <a:rPr lang="en-US" altLang="it-IT" dirty="0"/>
              <a:t>  dove il </a:t>
            </a:r>
            <a:r>
              <a:rPr lang="en-US" altLang="it-IT" dirty="0" err="1"/>
              <a:t>distacco</a:t>
            </a:r>
            <a:r>
              <a:rPr lang="en-US" altLang="it-IT" dirty="0"/>
              <a:t> </a:t>
            </a:r>
            <a:r>
              <a:rPr lang="en-US" altLang="it-IT" dirty="0" err="1"/>
              <a:t>della</a:t>
            </a:r>
            <a:r>
              <a:rPr lang="en-US" altLang="it-IT" dirty="0"/>
              <a:t> catena </a:t>
            </a:r>
            <a:r>
              <a:rPr lang="en-US" altLang="it-IT" dirty="0" err="1"/>
              <a:t>laterale</a:t>
            </a:r>
            <a:r>
              <a:rPr lang="en-US" altLang="it-IT" dirty="0"/>
              <a:t> dal </a:t>
            </a:r>
            <a:r>
              <a:rPr lang="en-US" altLang="it-IT" dirty="0" err="1"/>
              <a:t>carbonio</a:t>
            </a:r>
            <a:r>
              <a:rPr lang="en-US" altLang="it-IT" dirty="0"/>
              <a:t> 20 al 22 e </a:t>
            </a:r>
            <a:r>
              <a:rPr lang="en-US" altLang="it-IT" dirty="0" err="1"/>
              <a:t>si</a:t>
            </a:r>
            <a:r>
              <a:rPr lang="en-US" altLang="it-IT" dirty="0"/>
              <a:t> </a:t>
            </a:r>
            <a:r>
              <a:rPr lang="en-US" altLang="it-IT" dirty="0" err="1"/>
              <a:t>trasforma</a:t>
            </a:r>
            <a:r>
              <a:rPr lang="en-US" altLang="it-IT" dirty="0"/>
              <a:t> in pregnenolone, </a:t>
            </a:r>
            <a:r>
              <a:rPr lang="en-US" altLang="it-IT" dirty="0" err="1"/>
              <a:t>questo</a:t>
            </a:r>
            <a:r>
              <a:rPr lang="en-US" altLang="it-IT" dirty="0"/>
              <a:t> è </a:t>
            </a:r>
            <a:r>
              <a:rPr lang="en-US" altLang="it-IT" dirty="0" err="1"/>
              <a:t>successivamente</a:t>
            </a:r>
            <a:r>
              <a:rPr lang="en-US" altLang="it-IT" dirty="0"/>
              <a:t> </a:t>
            </a:r>
            <a:r>
              <a:rPr lang="en-US" altLang="it-IT" dirty="0" err="1"/>
              <a:t>convertito</a:t>
            </a:r>
            <a:r>
              <a:rPr lang="en-US" altLang="it-IT" dirty="0"/>
              <a:t> in progesterone </a:t>
            </a:r>
            <a:r>
              <a:rPr lang="en-US" altLang="it-IT" dirty="0" err="1"/>
              <a:t>nel</a:t>
            </a:r>
            <a:r>
              <a:rPr lang="en-US" altLang="it-IT" dirty="0"/>
              <a:t> </a:t>
            </a:r>
            <a:r>
              <a:rPr lang="en-US" altLang="it-IT" dirty="0" err="1"/>
              <a:t>reticolo</a:t>
            </a:r>
            <a:r>
              <a:rPr lang="en-US" altLang="it-IT" dirty="0"/>
              <a:t> </a:t>
            </a:r>
            <a:r>
              <a:rPr lang="en-US" altLang="it-IT" dirty="0" err="1"/>
              <a:t>endoplasmatico</a:t>
            </a:r>
            <a:r>
              <a:rPr lang="en-US" altLang="it-IT" dirty="0"/>
              <a:t>; </a:t>
            </a:r>
            <a:r>
              <a:rPr lang="en-US" altLang="it-IT" dirty="0" err="1"/>
              <a:t>nel</a:t>
            </a:r>
            <a:r>
              <a:rPr lang="en-US" altLang="it-IT" dirty="0"/>
              <a:t> </a:t>
            </a:r>
            <a:r>
              <a:rPr lang="en-US" altLang="it-IT" dirty="0" err="1"/>
              <a:t>citoplasma</a:t>
            </a:r>
            <a:r>
              <a:rPr lang="en-US" altLang="it-IT" dirty="0"/>
              <a:t> </a:t>
            </a:r>
            <a:r>
              <a:rPr lang="en-US" altLang="it-IT" dirty="0" err="1"/>
              <a:t>si</a:t>
            </a:r>
            <a:r>
              <a:rPr lang="en-US" altLang="it-IT" dirty="0"/>
              <a:t> </a:t>
            </a:r>
            <a:r>
              <a:rPr lang="en-US" altLang="it-IT" dirty="0" err="1"/>
              <a:t>compiono</a:t>
            </a:r>
            <a:r>
              <a:rPr lang="en-US" altLang="it-IT" dirty="0"/>
              <a:t> </a:t>
            </a:r>
            <a:r>
              <a:rPr lang="en-US" altLang="it-IT" dirty="0" err="1"/>
              <a:t>l'idrossilazione</a:t>
            </a:r>
            <a:r>
              <a:rPr lang="en-US" altLang="it-IT" dirty="0"/>
              <a:t> e la </a:t>
            </a:r>
            <a:r>
              <a:rPr lang="en-US" altLang="it-IT" dirty="0" err="1"/>
              <a:t>perdita</a:t>
            </a:r>
            <a:r>
              <a:rPr lang="en-US" altLang="it-IT" dirty="0"/>
              <a:t> di due C del P4 </a:t>
            </a:r>
            <a:r>
              <a:rPr lang="en-US" altLang="it-IT" dirty="0" err="1"/>
              <a:t>che</a:t>
            </a:r>
            <a:r>
              <a:rPr lang="en-US" altLang="it-IT" dirty="0"/>
              <a:t> </a:t>
            </a:r>
            <a:r>
              <a:rPr lang="en-US" altLang="it-IT" dirty="0" err="1"/>
              <a:t>portano</a:t>
            </a:r>
            <a:r>
              <a:rPr lang="en-US" altLang="it-IT" dirty="0"/>
              <a:t> </a:t>
            </a:r>
            <a:r>
              <a:rPr lang="en-US" altLang="it-IT" dirty="0" err="1"/>
              <a:t>alla</a:t>
            </a:r>
            <a:r>
              <a:rPr lang="en-US" altLang="it-IT" dirty="0"/>
              <a:t> </a:t>
            </a:r>
            <a:r>
              <a:rPr lang="en-US" altLang="it-IT" dirty="0" err="1"/>
              <a:t>formazione</a:t>
            </a:r>
            <a:r>
              <a:rPr lang="en-US" altLang="it-IT" dirty="0"/>
              <a:t> </a:t>
            </a:r>
            <a:r>
              <a:rPr lang="en-US" altLang="it-IT" dirty="0" err="1"/>
              <a:t>degli</a:t>
            </a:r>
            <a:r>
              <a:rPr lang="en-US" altLang="it-IT" dirty="0"/>
              <a:t> </a:t>
            </a:r>
            <a:r>
              <a:rPr lang="en-US" altLang="it-IT" dirty="0" err="1"/>
              <a:t>androgeni</a:t>
            </a:r>
            <a:r>
              <a:rPr lang="en-US" altLang="it-IT" dirty="0"/>
              <a:t>.  </a:t>
            </a:r>
            <a:r>
              <a:rPr lang="en-US" altLang="it-IT" dirty="0" err="1"/>
              <a:t>Gli</a:t>
            </a:r>
            <a:r>
              <a:rPr lang="en-US" altLang="it-IT" dirty="0"/>
              <a:t> </a:t>
            </a:r>
            <a:r>
              <a:rPr lang="en-US" altLang="it-IT" dirty="0" err="1"/>
              <a:t>estrogeni</a:t>
            </a:r>
            <a:r>
              <a:rPr lang="en-US" altLang="it-IT" dirty="0"/>
              <a:t> </a:t>
            </a:r>
            <a:r>
              <a:rPr lang="en-US" altLang="it-IT" dirty="0" err="1"/>
              <a:t>derivano</a:t>
            </a:r>
            <a:r>
              <a:rPr lang="en-US" altLang="it-IT" dirty="0"/>
              <a:t> </a:t>
            </a:r>
            <a:r>
              <a:rPr lang="en-US" altLang="it-IT" dirty="0" err="1"/>
              <a:t>dagli</a:t>
            </a:r>
            <a:r>
              <a:rPr lang="en-US" altLang="it-IT" dirty="0"/>
              <a:t> </a:t>
            </a:r>
            <a:r>
              <a:rPr lang="en-US" altLang="it-IT" dirty="0" err="1"/>
              <a:t>androgeni</a:t>
            </a:r>
            <a:r>
              <a:rPr lang="en-US" altLang="it-IT" dirty="0"/>
              <a:t> per </a:t>
            </a:r>
            <a:r>
              <a:rPr lang="en-US" altLang="it-IT" dirty="0" err="1"/>
              <a:t>perdita</a:t>
            </a:r>
            <a:r>
              <a:rPr lang="en-US" altLang="it-IT" dirty="0"/>
              <a:t> del </a:t>
            </a:r>
            <a:r>
              <a:rPr lang="en-US" altLang="it-IT" dirty="0" err="1"/>
              <a:t>gruppo</a:t>
            </a:r>
            <a:r>
              <a:rPr lang="en-US" altLang="it-IT" dirty="0"/>
              <a:t> </a:t>
            </a:r>
            <a:r>
              <a:rPr lang="en-US" altLang="it-IT" dirty="0" err="1"/>
              <a:t>metilico</a:t>
            </a:r>
            <a:r>
              <a:rPr lang="en-US" altLang="it-IT" dirty="0"/>
              <a:t> in C 19 e per </a:t>
            </a:r>
            <a:r>
              <a:rPr lang="en-US" altLang="it-IT" dirty="0" err="1"/>
              <a:t>aromatizzazione</a:t>
            </a:r>
            <a:r>
              <a:rPr lang="en-US" altLang="it-IT" dirty="0"/>
              <a:t> </a:t>
            </a:r>
            <a:r>
              <a:rPr lang="en-US" altLang="it-IT" dirty="0" err="1"/>
              <a:t>dell'anello</a:t>
            </a:r>
            <a:r>
              <a:rPr lang="en-US" altLang="it-IT" dirty="0"/>
              <a:t> A </a:t>
            </a:r>
          </a:p>
          <a:p>
            <a:pPr eaLnBrk="1" hangingPunct="1"/>
            <a:r>
              <a:rPr lang="en-US" altLang="it-IT" dirty="0"/>
              <a:t> </a:t>
            </a:r>
            <a:r>
              <a:rPr lang="en-US" altLang="it-IT" dirty="0" err="1"/>
              <a:t>Meccanismo</a:t>
            </a:r>
            <a:r>
              <a:rPr lang="en-US" altLang="it-IT" dirty="0"/>
              <a:t> </a:t>
            </a:r>
            <a:r>
              <a:rPr lang="en-US" altLang="it-IT" dirty="0" err="1"/>
              <a:t>d'azione</a:t>
            </a:r>
            <a:r>
              <a:rPr lang="en-US" altLang="it-IT" dirty="0"/>
              <a:t> </a:t>
            </a:r>
          </a:p>
          <a:p>
            <a:pPr eaLnBrk="1" hangingPunct="1"/>
            <a:r>
              <a:rPr lang="en-US" altLang="it-IT" dirty="0"/>
              <a:t>Il passaggio </a:t>
            </a:r>
            <a:r>
              <a:rPr lang="en-US" altLang="it-IT" dirty="0" err="1"/>
              <a:t>degli</a:t>
            </a:r>
            <a:r>
              <a:rPr lang="en-US" altLang="it-IT" dirty="0"/>
              <a:t> </a:t>
            </a:r>
            <a:r>
              <a:rPr lang="en-US" altLang="it-IT" dirty="0" err="1"/>
              <a:t>steroidi</a:t>
            </a:r>
            <a:r>
              <a:rPr lang="en-US" altLang="it-IT" dirty="0"/>
              <a:t> </a:t>
            </a:r>
            <a:r>
              <a:rPr lang="en-US" altLang="it-IT" dirty="0" err="1"/>
              <a:t>attraverso</a:t>
            </a:r>
            <a:r>
              <a:rPr lang="en-US" altLang="it-IT" dirty="0"/>
              <a:t> la </a:t>
            </a:r>
            <a:r>
              <a:rPr lang="en-US" altLang="it-IT" dirty="0" err="1"/>
              <a:t>membrana</a:t>
            </a:r>
            <a:r>
              <a:rPr lang="en-US" altLang="it-IT" dirty="0"/>
              <a:t> </a:t>
            </a:r>
            <a:r>
              <a:rPr lang="en-US" altLang="it-IT" dirty="0" err="1"/>
              <a:t>cellulare</a:t>
            </a:r>
            <a:r>
              <a:rPr lang="en-US" altLang="it-IT" dirty="0"/>
              <a:t> </a:t>
            </a:r>
            <a:r>
              <a:rPr lang="en-US" altLang="it-IT" dirty="0" err="1"/>
              <a:t>avviene</a:t>
            </a:r>
            <a:r>
              <a:rPr lang="en-US" altLang="it-IT" dirty="0"/>
              <a:t> per semplice </a:t>
            </a:r>
            <a:r>
              <a:rPr lang="en-US" altLang="it-IT" dirty="0" err="1"/>
              <a:t>diffusione</a:t>
            </a:r>
            <a:r>
              <a:rPr lang="en-US" altLang="it-IT" dirty="0"/>
              <a:t>. Nel </a:t>
            </a:r>
            <a:r>
              <a:rPr lang="en-US" altLang="it-IT" dirty="0" err="1"/>
              <a:t>citoplasma</a:t>
            </a:r>
            <a:r>
              <a:rPr lang="en-US" altLang="it-IT" dirty="0"/>
              <a:t> </a:t>
            </a:r>
            <a:r>
              <a:rPr lang="en-US" altLang="it-IT" dirty="0" err="1"/>
              <a:t>gli</a:t>
            </a:r>
            <a:r>
              <a:rPr lang="en-US" altLang="it-IT" dirty="0"/>
              <a:t> </a:t>
            </a:r>
            <a:r>
              <a:rPr lang="en-US" altLang="it-IT" dirty="0" err="1"/>
              <a:t>steroidi</a:t>
            </a:r>
            <a:r>
              <a:rPr lang="en-US" altLang="it-IT" dirty="0"/>
              <a:t> </a:t>
            </a:r>
            <a:r>
              <a:rPr lang="en-US" altLang="it-IT" dirty="0" err="1"/>
              <a:t>sono</a:t>
            </a:r>
            <a:r>
              <a:rPr lang="en-US" altLang="it-IT" dirty="0"/>
              <a:t> </a:t>
            </a:r>
            <a:r>
              <a:rPr lang="en-US" altLang="it-IT" dirty="0" err="1"/>
              <a:t>legati</a:t>
            </a:r>
            <a:r>
              <a:rPr lang="en-US" altLang="it-IT" dirty="0"/>
              <a:t>  </a:t>
            </a:r>
            <a:r>
              <a:rPr lang="en-US" altLang="it-IT" dirty="0" err="1"/>
              <a:t>specificatamente</a:t>
            </a:r>
            <a:r>
              <a:rPr lang="en-US" altLang="it-IT" dirty="0"/>
              <a:t> a </a:t>
            </a:r>
            <a:r>
              <a:rPr lang="en-US" altLang="it-IT" dirty="0" err="1"/>
              <a:t>proteine</a:t>
            </a:r>
            <a:r>
              <a:rPr lang="en-US" altLang="it-IT" dirty="0"/>
              <a:t> </a:t>
            </a:r>
            <a:r>
              <a:rPr lang="en-US" altLang="it-IT" dirty="0" err="1"/>
              <a:t>citoplasmatiche</a:t>
            </a:r>
            <a:r>
              <a:rPr lang="en-US" altLang="it-IT" dirty="0"/>
              <a:t> : </a:t>
            </a:r>
            <a:r>
              <a:rPr lang="en-US" altLang="it-IT" dirty="0" err="1"/>
              <a:t>i</a:t>
            </a:r>
            <a:r>
              <a:rPr lang="en-US" altLang="it-IT" dirty="0"/>
              <a:t> </a:t>
            </a:r>
            <a:r>
              <a:rPr lang="en-US" altLang="it-IT" dirty="0" err="1"/>
              <a:t>recettori</a:t>
            </a:r>
            <a:r>
              <a:rPr lang="en-US" altLang="it-IT" dirty="0"/>
              <a:t>. il </a:t>
            </a:r>
            <a:r>
              <a:rPr lang="en-US" altLang="it-IT" dirty="0" err="1"/>
              <a:t>complesso</a:t>
            </a:r>
            <a:r>
              <a:rPr lang="en-US" altLang="it-IT" dirty="0"/>
              <a:t> </a:t>
            </a:r>
            <a:r>
              <a:rPr lang="en-US" altLang="it-IT" dirty="0" err="1"/>
              <a:t>recettore-ormone</a:t>
            </a:r>
            <a:r>
              <a:rPr lang="en-US" altLang="it-IT" dirty="0"/>
              <a:t>  </a:t>
            </a:r>
            <a:r>
              <a:rPr lang="en-US" altLang="it-IT" dirty="0" err="1"/>
              <a:t>viene</a:t>
            </a:r>
            <a:r>
              <a:rPr lang="en-US" altLang="it-IT" dirty="0"/>
              <a:t> </a:t>
            </a:r>
            <a:r>
              <a:rPr lang="en-US" altLang="it-IT" dirty="0" err="1"/>
              <a:t>traslocato</a:t>
            </a:r>
            <a:r>
              <a:rPr lang="en-US" altLang="it-IT" dirty="0"/>
              <a:t> </a:t>
            </a:r>
            <a:r>
              <a:rPr lang="en-US" altLang="it-IT" dirty="0" err="1"/>
              <a:t>nel</a:t>
            </a:r>
            <a:r>
              <a:rPr lang="en-US" altLang="it-IT" dirty="0"/>
              <a:t> </a:t>
            </a:r>
            <a:r>
              <a:rPr lang="en-US" altLang="it-IT" dirty="0" err="1"/>
              <a:t>nucleo</a:t>
            </a:r>
            <a:r>
              <a:rPr lang="en-US" altLang="it-IT" dirty="0"/>
              <a:t>. </a:t>
            </a:r>
            <a:r>
              <a:rPr lang="en-US" altLang="it-IT" dirty="0" err="1"/>
              <a:t>L'entrata</a:t>
            </a:r>
            <a:r>
              <a:rPr lang="en-US" altLang="it-IT" dirty="0"/>
              <a:t> </a:t>
            </a:r>
            <a:r>
              <a:rPr lang="en-US" altLang="it-IT" dirty="0" err="1"/>
              <a:t>nel</a:t>
            </a:r>
            <a:r>
              <a:rPr lang="en-US" altLang="it-IT" dirty="0"/>
              <a:t> </a:t>
            </a:r>
            <a:r>
              <a:rPr lang="en-US" altLang="it-IT" dirty="0" err="1"/>
              <a:t>nucleo</a:t>
            </a:r>
            <a:r>
              <a:rPr lang="en-US" altLang="it-IT" dirty="0"/>
              <a:t> </a:t>
            </a:r>
            <a:r>
              <a:rPr lang="en-US" altLang="it-IT" dirty="0" err="1"/>
              <a:t>provoca</a:t>
            </a:r>
            <a:r>
              <a:rPr lang="en-US" altLang="it-IT" dirty="0"/>
              <a:t> </a:t>
            </a:r>
            <a:r>
              <a:rPr lang="en-US" altLang="it-IT" dirty="0" err="1"/>
              <a:t>comunque</a:t>
            </a:r>
            <a:r>
              <a:rPr lang="en-US" altLang="it-IT" dirty="0"/>
              <a:t> una </a:t>
            </a:r>
            <a:r>
              <a:rPr lang="en-US" altLang="it-IT" dirty="0" err="1"/>
              <a:t>sintesi</a:t>
            </a:r>
            <a:r>
              <a:rPr lang="en-US" altLang="it-IT" dirty="0"/>
              <a:t> di RNA </a:t>
            </a:r>
            <a:r>
              <a:rPr lang="en-US" altLang="it-IT" dirty="0" err="1"/>
              <a:t>messaggero</a:t>
            </a:r>
            <a:r>
              <a:rPr lang="en-US" altLang="it-IT" dirty="0"/>
              <a:t> </a:t>
            </a:r>
            <a:r>
              <a:rPr lang="en-US" altLang="it-IT" dirty="0" err="1"/>
              <a:t>specifico</a:t>
            </a:r>
            <a:r>
              <a:rPr lang="en-US" altLang="it-IT" dirty="0"/>
              <a:t> </a:t>
            </a:r>
            <a:r>
              <a:rPr lang="en-US" altLang="it-IT" dirty="0" err="1"/>
              <a:t>che</a:t>
            </a:r>
            <a:r>
              <a:rPr lang="en-US" altLang="it-IT" dirty="0"/>
              <a:t> è </a:t>
            </a:r>
            <a:r>
              <a:rPr lang="en-US" altLang="it-IT" dirty="0" err="1"/>
              <a:t>trasferito</a:t>
            </a:r>
            <a:r>
              <a:rPr lang="en-US" altLang="it-IT" dirty="0"/>
              <a:t> al </a:t>
            </a:r>
            <a:r>
              <a:rPr lang="en-US" altLang="it-IT" dirty="0" err="1"/>
              <a:t>citoplasma</a:t>
            </a:r>
            <a:r>
              <a:rPr lang="en-US" altLang="it-IT" dirty="0"/>
              <a:t> dove </a:t>
            </a:r>
            <a:r>
              <a:rPr lang="en-US" altLang="it-IT" dirty="0" err="1"/>
              <a:t>controlla</a:t>
            </a:r>
            <a:r>
              <a:rPr lang="en-US" altLang="it-IT" dirty="0"/>
              <a:t> la </a:t>
            </a:r>
            <a:r>
              <a:rPr lang="en-US" altLang="it-IT" dirty="0" err="1"/>
              <a:t>sintesi</a:t>
            </a:r>
            <a:r>
              <a:rPr lang="en-US" altLang="it-IT" dirty="0"/>
              <a:t> di </a:t>
            </a:r>
            <a:r>
              <a:rPr lang="en-US" altLang="it-IT" dirty="0" err="1"/>
              <a:t>proteine</a:t>
            </a:r>
            <a:r>
              <a:rPr lang="en-US" altLang="it-IT" dirty="0"/>
              <a:t> </a:t>
            </a:r>
            <a:r>
              <a:rPr lang="en-US" altLang="it-IT" dirty="0" err="1"/>
              <a:t>specifiche</a:t>
            </a:r>
            <a:r>
              <a:rPr lang="en-US" altLang="it-IT" dirty="0"/>
              <a:t> . </a:t>
            </a:r>
          </a:p>
          <a:p>
            <a:pPr eaLnBrk="1" hangingPunct="1"/>
            <a:r>
              <a:rPr lang="en-US" altLang="it-IT" b="1" u="sng" dirty="0" err="1"/>
              <a:t>Estrogeni</a:t>
            </a:r>
            <a:r>
              <a:rPr lang="en-US" altLang="it-IT" b="1" u="sng" dirty="0"/>
              <a:t> </a:t>
            </a:r>
            <a:endParaRPr lang="en-US" altLang="it-IT" dirty="0"/>
          </a:p>
          <a:p>
            <a:pPr eaLnBrk="1" hangingPunct="1"/>
            <a:r>
              <a:rPr lang="en-US" altLang="it-IT" dirty="0" err="1"/>
              <a:t>Gli</a:t>
            </a:r>
            <a:r>
              <a:rPr lang="en-US" altLang="it-IT" dirty="0"/>
              <a:t> </a:t>
            </a:r>
            <a:r>
              <a:rPr lang="en-US" altLang="it-IT" dirty="0" err="1"/>
              <a:t>steroidi</a:t>
            </a:r>
            <a:r>
              <a:rPr lang="en-US" altLang="it-IT" dirty="0"/>
              <a:t> ad azione </a:t>
            </a:r>
            <a:r>
              <a:rPr lang="en-US" altLang="it-IT" dirty="0" err="1"/>
              <a:t>steroidogenica</a:t>
            </a:r>
            <a:r>
              <a:rPr lang="en-US" altLang="it-IT" dirty="0"/>
              <a:t> </a:t>
            </a:r>
            <a:r>
              <a:rPr lang="en-US" altLang="it-IT" dirty="0" err="1"/>
              <a:t>sono</a:t>
            </a:r>
            <a:r>
              <a:rPr lang="en-US" altLang="it-IT" dirty="0"/>
              <a:t> </a:t>
            </a:r>
            <a:r>
              <a:rPr lang="en-US" altLang="it-IT" dirty="0" err="1"/>
              <a:t>caratterizzati</a:t>
            </a:r>
            <a:r>
              <a:rPr lang="en-US" altLang="it-IT" dirty="0"/>
              <a:t> </a:t>
            </a:r>
            <a:r>
              <a:rPr lang="en-US" altLang="it-IT" dirty="0" err="1"/>
              <a:t>dall’aromatizzazione</a:t>
            </a:r>
            <a:r>
              <a:rPr lang="en-US" altLang="it-IT" dirty="0"/>
              <a:t> </a:t>
            </a:r>
            <a:r>
              <a:rPr lang="en-US" altLang="it-IT" dirty="0" err="1"/>
              <a:t>dell’anello</a:t>
            </a:r>
            <a:r>
              <a:rPr lang="en-US" altLang="it-IT" dirty="0"/>
              <a:t> A.  Il </a:t>
            </a:r>
            <a:r>
              <a:rPr lang="en-US" altLang="it-IT" dirty="0" err="1"/>
              <a:t>più</a:t>
            </a:r>
            <a:r>
              <a:rPr lang="en-US" altLang="it-IT" dirty="0"/>
              <a:t> </a:t>
            </a:r>
            <a:r>
              <a:rPr lang="en-US" altLang="it-IT" dirty="0" err="1"/>
              <a:t>importante</a:t>
            </a:r>
            <a:r>
              <a:rPr lang="en-US" altLang="it-IT" dirty="0"/>
              <a:t> è il </a:t>
            </a:r>
            <a:r>
              <a:rPr lang="en-US" altLang="it-IT" b="1" dirty="0"/>
              <a:t>17 b-</a:t>
            </a:r>
            <a:r>
              <a:rPr lang="en-US" altLang="it-IT" b="1" dirty="0" err="1"/>
              <a:t>estradiolo</a:t>
            </a:r>
            <a:r>
              <a:rPr lang="en-US" altLang="it-IT" dirty="0"/>
              <a:t> (E2 17b ).Vi è poi </a:t>
            </a:r>
            <a:r>
              <a:rPr lang="en-US" altLang="it-IT" dirty="0" err="1"/>
              <a:t>l'estrone</a:t>
            </a:r>
            <a:r>
              <a:rPr lang="en-US" altLang="it-IT" dirty="0"/>
              <a:t> (E 1 ) </a:t>
            </a:r>
            <a:r>
              <a:rPr lang="en-US" altLang="it-IT" dirty="0" err="1"/>
              <a:t>trova</a:t>
            </a:r>
            <a:r>
              <a:rPr lang="en-US" altLang="it-IT" dirty="0"/>
              <a:t> </a:t>
            </a:r>
            <a:r>
              <a:rPr lang="en-US" altLang="it-IT" dirty="0" err="1"/>
              <a:t>nelle</a:t>
            </a:r>
            <a:r>
              <a:rPr lang="en-US" altLang="it-IT" dirty="0"/>
              <a:t> urine e </a:t>
            </a:r>
            <a:r>
              <a:rPr lang="en-US" altLang="it-IT" dirty="0" err="1"/>
              <a:t>nel</a:t>
            </a:r>
            <a:r>
              <a:rPr lang="en-US" altLang="it-IT" dirty="0"/>
              <a:t> plasma ed è come </a:t>
            </a:r>
            <a:r>
              <a:rPr lang="en-US" altLang="it-IT" dirty="0" err="1"/>
              <a:t>altri</a:t>
            </a:r>
            <a:r>
              <a:rPr lang="en-US" altLang="it-IT" dirty="0"/>
              <a:t> </a:t>
            </a:r>
            <a:r>
              <a:rPr lang="en-US" altLang="it-IT" dirty="0" err="1"/>
              <a:t>composti</a:t>
            </a:r>
            <a:r>
              <a:rPr lang="en-US" altLang="it-IT" dirty="0"/>
              <a:t> </a:t>
            </a:r>
            <a:r>
              <a:rPr lang="en-US" altLang="it-IT" dirty="0" err="1"/>
              <a:t>prodotto</a:t>
            </a:r>
            <a:r>
              <a:rPr lang="en-US" altLang="it-IT" dirty="0"/>
              <a:t> del </a:t>
            </a:r>
            <a:r>
              <a:rPr lang="en-US" altLang="it-IT" dirty="0" err="1"/>
              <a:t>metabolismo</a:t>
            </a:r>
            <a:r>
              <a:rPr lang="en-US" altLang="it-IT" dirty="0"/>
              <a:t> </a:t>
            </a:r>
            <a:r>
              <a:rPr lang="en-US" altLang="it-IT" dirty="0" err="1"/>
              <a:t>dell'estradiolo</a:t>
            </a:r>
            <a:r>
              <a:rPr lang="en-US" altLang="it-IT" dirty="0"/>
              <a:t> ma a </a:t>
            </a:r>
            <a:r>
              <a:rPr lang="en-US" altLang="it-IT" dirty="0" err="1"/>
              <a:t>differenza</a:t>
            </a:r>
            <a:r>
              <a:rPr lang="en-US" altLang="it-IT" dirty="0"/>
              <a:t> </a:t>
            </a:r>
            <a:r>
              <a:rPr lang="en-US" altLang="it-IT" dirty="0" err="1"/>
              <a:t>dell'estriolo</a:t>
            </a:r>
            <a:r>
              <a:rPr lang="en-US" altLang="it-IT" dirty="0"/>
              <a:t> ha una non </a:t>
            </a:r>
            <a:r>
              <a:rPr lang="en-US" altLang="it-IT" dirty="0" err="1"/>
              <a:t>trascurabile</a:t>
            </a:r>
            <a:r>
              <a:rPr lang="en-US" altLang="it-IT" dirty="0"/>
              <a:t> </a:t>
            </a:r>
            <a:r>
              <a:rPr lang="en-US" altLang="it-IT" dirty="0" err="1"/>
              <a:t>attività</a:t>
            </a:r>
            <a:r>
              <a:rPr lang="en-US" altLang="it-IT" dirty="0"/>
              <a:t>. </a:t>
            </a:r>
          </a:p>
          <a:p>
            <a:pPr eaLnBrk="1" hangingPunct="1"/>
            <a:r>
              <a:rPr lang="en-US" altLang="it-IT" dirty="0"/>
              <a:t>  </a:t>
            </a:r>
          </a:p>
          <a:p>
            <a:pPr eaLnBrk="1" hangingPunct="1"/>
            <a:r>
              <a:rPr lang="en-US" altLang="it-IT" dirty="0"/>
              <a:t> </a:t>
            </a:r>
            <a:r>
              <a:rPr lang="en-US" altLang="it-IT" dirty="0" err="1"/>
              <a:t>Vengono</a:t>
            </a:r>
            <a:r>
              <a:rPr lang="en-US" altLang="it-IT" dirty="0"/>
              <a:t> </a:t>
            </a:r>
            <a:r>
              <a:rPr lang="en-US" altLang="it-IT" dirty="0" err="1"/>
              <a:t>sintetizzati</a:t>
            </a:r>
            <a:r>
              <a:rPr lang="en-US" altLang="it-IT" dirty="0"/>
              <a:t> dal </a:t>
            </a:r>
            <a:r>
              <a:rPr lang="en-US" altLang="it-IT" dirty="0" err="1"/>
              <a:t>follicolo</a:t>
            </a:r>
            <a:r>
              <a:rPr lang="en-US" altLang="it-IT" dirty="0"/>
              <a:t> </a:t>
            </a:r>
            <a:r>
              <a:rPr lang="en-US" altLang="it-IT" dirty="0" err="1"/>
              <a:t>ovarico</a:t>
            </a:r>
            <a:r>
              <a:rPr lang="en-US" altLang="it-IT" dirty="0"/>
              <a:t> in </a:t>
            </a:r>
            <a:r>
              <a:rPr lang="en-US" altLang="it-IT" dirty="0" err="1"/>
              <a:t>accrescimento</a:t>
            </a:r>
            <a:r>
              <a:rPr lang="en-US" altLang="it-IT" dirty="0"/>
              <a:t> sotto </a:t>
            </a:r>
            <a:r>
              <a:rPr lang="en-US" altLang="it-IT" dirty="0" err="1"/>
              <a:t>stimolo</a:t>
            </a:r>
            <a:r>
              <a:rPr lang="en-US" altLang="it-IT" dirty="0"/>
              <a:t> </a:t>
            </a:r>
            <a:r>
              <a:rPr lang="en-US" altLang="it-IT" dirty="0" err="1"/>
              <a:t>delle</a:t>
            </a:r>
            <a:r>
              <a:rPr lang="en-US" altLang="it-IT" dirty="0"/>
              <a:t> </a:t>
            </a:r>
            <a:r>
              <a:rPr lang="en-US" altLang="it-IT" dirty="0" err="1"/>
              <a:t>gonadotropine</a:t>
            </a:r>
            <a:r>
              <a:rPr lang="en-US" altLang="it-IT" dirty="0"/>
              <a:t> </a:t>
            </a:r>
            <a:r>
              <a:rPr lang="en-US" altLang="it-IT" dirty="0" err="1"/>
              <a:t>ipofisarie</a:t>
            </a:r>
            <a:r>
              <a:rPr lang="en-US" altLang="it-IT" dirty="0"/>
              <a:t>. Le cellule </a:t>
            </a:r>
            <a:r>
              <a:rPr lang="en-US" altLang="it-IT" dirty="0" err="1"/>
              <a:t>della</a:t>
            </a:r>
            <a:r>
              <a:rPr lang="en-US" altLang="it-IT" dirty="0"/>
              <a:t> </a:t>
            </a:r>
            <a:r>
              <a:rPr lang="en-US" altLang="it-IT" dirty="0" err="1"/>
              <a:t>teca</a:t>
            </a:r>
            <a:r>
              <a:rPr lang="en-US" altLang="it-IT" dirty="0"/>
              <a:t> interna </a:t>
            </a:r>
            <a:r>
              <a:rPr lang="en-US" altLang="it-IT" dirty="0" err="1"/>
              <a:t>producono</a:t>
            </a:r>
            <a:r>
              <a:rPr lang="en-US" altLang="it-IT" dirty="0"/>
              <a:t>, per influenza </a:t>
            </a:r>
            <a:r>
              <a:rPr lang="en-US" altLang="it-IT" dirty="0" err="1"/>
              <a:t>dell'LH</a:t>
            </a:r>
            <a:r>
              <a:rPr lang="en-US" altLang="it-IT" dirty="0"/>
              <a:t>, </a:t>
            </a:r>
            <a:r>
              <a:rPr lang="en-US" altLang="it-IT" dirty="0" err="1"/>
              <a:t>steroidi</a:t>
            </a:r>
            <a:r>
              <a:rPr lang="en-US" altLang="it-IT" dirty="0"/>
              <a:t> </a:t>
            </a:r>
            <a:r>
              <a:rPr lang="en-US" altLang="it-IT" dirty="0" err="1"/>
              <a:t>androgeni</a:t>
            </a:r>
            <a:r>
              <a:rPr lang="en-US" altLang="it-IT" dirty="0"/>
              <a:t> (testosterone, androstenedione) </a:t>
            </a:r>
            <a:r>
              <a:rPr lang="en-US" altLang="it-IT" dirty="0" err="1"/>
              <a:t>che</a:t>
            </a:r>
            <a:r>
              <a:rPr lang="en-US" altLang="it-IT" dirty="0"/>
              <a:t> </a:t>
            </a:r>
            <a:r>
              <a:rPr lang="en-US" altLang="it-IT" dirty="0" err="1"/>
              <a:t>diffondono</a:t>
            </a:r>
            <a:r>
              <a:rPr lang="en-US" altLang="it-IT" dirty="0"/>
              <a:t> </a:t>
            </a:r>
            <a:r>
              <a:rPr lang="en-US" altLang="it-IT" dirty="0" err="1"/>
              <a:t>all'interno</a:t>
            </a:r>
            <a:r>
              <a:rPr lang="en-US" altLang="it-IT" dirty="0"/>
              <a:t> del </a:t>
            </a:r>
            <a:r>
              <a:rPr lang="en-US" altLang="it-IT" dirty="0" err="1"/>
              <a:t>follicolo</a:t>
            </a:r>
            <a:r>
              <a:rPr lang="en-US" altLang="it-IT" dirty="0"/>
              <a:t>, dove le cellule </a:t>
            </a:r>
            <a:r>
              <a:rPr lang="en-US" altLang="it-IT" dirty="0" err="1"/>
              <a:t>della</a:t>
            </a:r>
            <a:r>
              <a:rPr lang="en-US" altLang="it-IT" dirty="0"/>
              <a:t> granulosa li </a:t>
            </a:r>
            <a:r>
              <a:rPr lang="en-US" altLang="it-IT" dirty="0" err="1"/>
              <a:t>trasformano</a:t>
            </a:r>
            <a:r>
              <a:rPr lang="en-US" altLang="it-IT" dirty="0"/>
              <a:t> sotto influenza </a:t>
            </a:r>
            <a:r>
              <a:rPr lang="en-US" altLang="it-IT" dirty="0" err="1"/>
              <a:t>dell’FSH</a:t>
            </a:r>
            <a:r>
              <a:rPr lang="en-US" altLang="it-IT" dirty="0"/>
              <a:t> in </a:t>
            </a:r>
            <a:r>
              <a:rPr lang="en-US" altLang="it-IT" dirty="0" err="1"/>
              <a:t>estrogeni</a:t>
            </a:r>
            <a:r>
              <a:rPr lang="en-US" altLang="it-IT" dirty="0"/>
              <a:t> e li </a:t>
            </a:r>
            <a:r>
              <a:rPr lang="en-US" altLang="it-IT" dirty="0" err="1"/>
              <a:t>riversano</a:t>
            </a:r>
            <a:r>
              <a:rPr lang="en-US" altLang="it-IT" dirty="0"/>
              <a:t> </a:t>
            </a:r>
            <a:r>
              <a:rPr lang="en-US" altLang="it-IT" dirty="0" err="1"/>
              <a:t>nel</a:t>
            </a:r>
            <a:r>
              <a:rPr lang="en-US" altLang="it-IT" dirty="0"/>
              <a:t> </a:t>
            </a:r>
            <a:r>
              <a:rPr lang="en-US" altLang="it-IT" dirty="0" err="1"/>
              <a:t>sangue</a:t>
            </a:r>
            <a:r>
              <a:rPr lang="en-US" altLang="it-IT" dirty="0"/>
              <a:t> dove </a:t>
            </a:r>
            <a:r>
              <a:rPr lang="en-US" altLang="it-IT" dirty="0" err="1"/>
              <a:t>circolano</a:t>
            </a:r>
            <a:r>
              <a:rPr lang="en-US" altLang="it-IT" dirty="0"/>
              <a:t> </a:t>
            </a:r>
            <a:r>
              <a:rPr lang="en-US" altLang="it-IT" dirty="0" err="1"/>
              <a:t>prevalentemente</a:t>
            </a:r>
            <a:r>
              <a:rPr lang="en-US" altLang="it-IT" dirty="0"/>
              <a:t> </a:t>
            </a:r>
            <a:r>
              <a:rPr lang="en-US" altLang="it-IT" dirty="0" err="1"/>
              <a:t>legati</a:t>
            </a:r>
            <a:r>
              <a:rPr lang="en-US" altLang="it-IT" dirty="0"/>
              <a:t> </a:t>
            </a:r>
            <a:r>
              <a:rPr lang="en-US" altLang="it-IT" dirty="0" err="1"/>
              <a:t>all'alfa</a:t>
            </a:r>
            <a:r>
              <a:rPr lang="en-US" altLang="it-IT" dirty="0"/>
              <a:t>- </a:t>
            </a:r>
            <a:r>
              <a:rPr lang="en-US" altLang="it-IT" dirty="0" err="1"/>
              <a:t>globulina</a:t>
            </a:r>
            <a:r>
              <a:rPr lang="en-US" altLang="it-IT" dirty="0"/>
              <a:t> (SHBG = Sex </a:t>
            </a:r>
            <a:r>
              <a:rPr lang="en-US" altLang="it-IT" dirty="0" err="1"/>
              <a:t>Hormon</a:t>
            </a:r>
            <a:r>
              <a:rPr lang="en-US" altLang="it-IT" dirty="0"/>
              <a:t> Binding Globulin). Nel </a:t>
            </a:r>
            <a:r>
              <a:rPr lang="en-US" altLang="it-IT" dirty="0" err="1"/>
              <a:t>liquido</a:t>
            </a:r>
            <a:r>
              <a:rPr lang="en-US" altLang="it-IT" dirty="0"/>
              <a:t> </a:t>
            </a:r>
            <a:r>
              <a:rPr lang="en-US" altLang="it-IT" dirty="0" err="1"/>
              <a:t>follicolare</a:t>
            </a:r>
            <a:r>
              <a:rPr lang="en-US" altLang="it-IT" dirty="0"/>
              <a:t> </a:t>
            </a:r>
            <a:r>
              <a:rPr lang="en-US" altLang="it-IT" dirty="0" err="1"/>
              <a:t>raggiungono</a:t>
            </a:r>
            <a:r>
              <a:rPr lang="en-US" altLang="it-IT" dirty="0"/>
              <a:t> </a:t>
            </a:r>
            <a:r>
              <a:rPr lang="en-US" altLang="it-IT" dirty="0" err="1"/>
              <a:t>concentrazioni</a:t>
            </a:r>
            <a:r>
              <a:rPr lang="en-US" altLang="it-IT" dirty="0"/>
              <a:t> 1000&gt;del </a:t>
            </a:r>
            <a:r>
              <a:rPr lang="en-US" altLang="it-IT" dirty="0" err="1"/>
              <a:t>sangue</a:t>
            </a:r>
            <a:r>
              <a:rPr lang="en-US" altLang="it-IT" dirty="0"/>
              <a:t>. </a:t>
            </a:r>
            <a:r>
              <a:rPr lang="en-US" altLang="it-IT" dirty="0" err="1"/>
              <a:t>L'emivita</a:t>
            </a:r>
            <a:r>
              <a:rPr lang="en-US" altLang="it-IT" dirty="0"/>
              <a:t> </a:t>
            </a:r>
            <a:r>
              <a:rPr lang="en-US" altLang="it-IT" dirty="0" err="1"/>
              <a:t>dell'estradiolo</a:t>
            </a:r>
            <a:r>
              <a:rPr lang="en-US" altLang="it-IT" dirty="0"/>
              <a:t> </a:t>
            </a:r>
            <a:r>
              <a:rPr lang="en-US" altLang="it-IT" dirty="0" err="1"/>
              <a:t>circolante</a:t>
            </a:r>
            <a:r>
              <a:rPr lang="en-US" altLang="it-IT" dirty="0"/>
              <a:t> è di circa 15-30 </a:t>
            </a:r>
            <a:r>
              <a:rPr lang="en-US" altLang="it-IT" dirty="0" err="1"/>
              <a:t>minuti</a:t>
            </a:r>
            <a:r>
              <a:rPr lang="en-US" altLang="it-IT" dirty="0"/>
              <a:t>, </a:t>
            </a:r>
            <a:r>
              <a:rPr lang="en-US" altLang="it-IT" dirty="0" err="1"/>
              <a:t>viene</a:t>
            </a:r>
            <a:r>
              <a:rPr lang="en-US" altLang="it-IT" dirty="0"/>
              <a:t> </a:t>
            </a:r>
            <a:r>
              <a:rPr lang="en-US" altLang="it-IT" dirty="0" err="1"/>
              <a:t>inattivato</a:t>
            </a:r>
            <a:r>
              <a:rPr lang="en-US" altLang="it-IT" dirty="0"/>
              <a:t> dal </a:t>
            </a:r>
            <a:r>
              <a:rPr lang="en-US" altLang="it-IT" dirty="0" err="1"/>
              <a:t>fegato</a:t>
            </a:r>
            <a:r>
              <a:rPr lang="en-US" altLang="it-IT" dirty="0"/>
              <a:t> per </a:t>
            </a:r>
            <a:r>
              <a:rPr lang="en-US" altLang="it-IT" dirty="0" err="1"/>
              <a:t>coniugazione</a:t>
            </a:r>
            <a:r>
              <a:rPr lang="en-US" altLang="it-IT" dirty="0"/>
              <a:t> con </a:t>
            </a:r>
            <a:r>
              <a:rPr lang="en-US" altLang="it-IT" dirty="0" err="1"/>
              <a:t>ac.glucoronico</a:t>
            </a:r>
            <a:r>
              <a:rPr lang="en-US" altLang="it-IT" dirty="0"/>
              <a:t> o </a:t>
            </a:r>
            <a:r>
              <a:rPr lang="en-US" altLang="it-IT" dirty="0" err="1"/>
              <a:t>solfato</a:t>
            </a:r>
            <a:r>
              <a:rPr lang="en-US" altLang="it-IT" dirty="0"/>
              <a:t>; </a:t>
            </a:r>
            <a:r>
              <a:rPr lang="en-US" altLang="it-IT" dirty="0" err="1"/>
              <a:t>l'eliminazione</a:t>
            </a:r>
            <a:r>
              <a:rPr lang="en-US" altLang="it-IT" dirty="0"/>
              <a:t> </a:t>
            </a:r>
            <a:r>
              <a:rPr lang="en-US" altLang="it-IT" dirty="0" err="1"/>
              <a:t>degli</a:t>
            </a:r>
            <a:r>
              <a:rPr lang="en-US" altLang="it-IT" dirty="0"/>
              <a:t> </a:t>
            </a:r>
            <a:r>
              <a:rPr lang="en-US" altLang="it-IT" dirty="0" err="1"/>
              <a:t>estrogeni</a:t>
            </a:r>
            <a:r>
              <a:rPr lang="en-US" altLang="it-IT" dirty="0"/>
              <a:t> </a:t>
            </a:r>
            <a:r>
              <a:rPr lang="en-US" altLang="it-IT" dirty="0" err="1"/>
              <a:t>coniugati</a:t>
            </a:r>
            <a:r>
              <a:rPr lang="en-US" altLang="it-IT" dirty="0"/>
              <a:t> </a:t>
            </a:r>
            <a:r>
              <a:rPr lang="en-US" altLang="it-IT" dirty="0" err="1"/>
              <a:t>avviene</a:t>
            </a:r>
            <a:r>
              <a:rPr lang="en-US" altLang="it-IT" dirty="0"/>
              <a:t> per via </a:t>
            </a:r>
            <a:r>
              <a:rPr lang="en-US" altLang="it-IT" dirty="0" err="1"/>
              <a:t>biliare</a:t>
            </a:r>
            <a:r>
              <a:rPr lang="en-US" altLang="it-IT" dirty="0"/>
              <a:t> e </a:t>
            </a:r>
            <a:r>
              <a:rPr lang="en-US" altLang="it-IT" dirty="0" err="1"/>
              <a:t>renale</a:t>
            </a:r>
            <a:r>
              <a:rPr lang="en-US" altLang="it-IT" dirty="0"/>
              <a:t>. Il </a:t>
            </a:r>
            <a:r>
              <a:rPr lang="en-US" altLang="it-IT" dirty="0" err="1"/>
              <a:t>meccanismo</a:t>
            </a:r>
            <a:r>
              <a:rPr lang="en-US" altLang="it-IT" dirty="0"/>
              <a:t> </a:t>
            </a:r>
            <a:r>
              <a:rPr lang="en-US" altLang="it-IT" dirty="0" err="1"/>
              <a:t>d'azione</a:t>
            </a:r>
            <a:r>
              <a:rPr lang="en-US" altLang="it-IT" dirty="0"/>
              <a:t> </a:t>
            </a:r>
            <a:r>
              <a:rPr lang="en-US" altLang="it-IT" dirty="0" err="1"/>
              <a:t>degli</a:t>
            </a:r>
            <a:r>
              <a:rPr lang="en-US" altLang="it-IT" dirty="0"/>
              <a:t> </a:t>
            </a:r>
            <a:r>
              <a:rPr lang="en-US" altLang="it-IT" dirty="0" err="1"/>
              <a:t>estrogeni</a:t>
            </a:r>
            <a:r>
              <a:rPr lang="en-US" altLang="it-IT" dirty="0"/>
              <a:t> è </a:t>
            </a:r>
            <a:r>
              <a:rPr lang="en-US" altLang="it-IT" dirty="0" err="1"/>
              <a:t>quello</a:t>
            </a:r>
            <a:r>
              <a:rPr lang="en-US" altLang="it-IT" dirty="0"/>
              <a:t> </a:t>
            </a:r>
            <a:r>
              <a:rPr lang="en-US" altLang="it-IT" dirty="0" err="1"/>
              <a:t>tipico</a:t>
            </a:r>
            <a:r>
              <a:rPr lang="en-US" altLang="it-IT" dirty="0"/>
              <a:t> </a:t>
            </a:r>
            <a:r>
              <a:rPr lang="en-US" altLang="it-IT" dirty="0" err="1"/>
              <a:t>degli</a:t>
            </a:r>
            <a:r>
              <a:rPr lang="en-US" altLang="it-IT" dirty="0"/>
              <a:t> </a:t>
            </a:r>
            <a:r>
              <a:rPr lang="en-US" altLang="it-IT" dirty="0" err="1"/>
              <a:t>steroidei</a:t>
            </a:r>
            <a:r>
              <a:rPr lang="en-US" altLang="it-IT" dirty="0"/>
              <a:t> con azione </a:t>
            </a:r>
            <a:r>
              <a:rPr lang="en-US" altLang="it-IT" dirty="0" err="1"/>
              <a:t>diretta</a:t>
            </a:r>
            <a:r>
              <a:rPr lang="en-US" altLang="it-IT" dirty="0"/>
              <a:t> </a:t>
            </a:r>
            <a:r>
              <a:rPr lang="en-US" altLang="it-IT" dirty="0" err="1"/>
              <a:t>sul</a:t>
            </a:r>
            <a:r>
              <a:rPr lang="en-US" altLang="it-IT" dirty="0"/>
              <a:t> </a:t>
            </a:r>
            <a:r>
              <a:rPr lang="en-US" altLang="it-IT" dirty="0" err="1"/>
              <a:t>materiale</a:t>
            </a:r>
            <a:r>
              <a:rPr lang="en-US" altLang="it-IT" dirty="0"/>
              <a:t> </a:t>
            </a:r>
            <a:r>
              <a:rPr lang="en-US" altLang="it-IT" dirty="0" err="1"/>
              <a:t>genetico</a:t>
            </a:r>
            <a:r>
              <a:rPr lang="en-US" altLang="it-IT" dirty="0"/>
              <a:t>. I </a:t>
            </a:r>
            <a:r>
              <a:rPr lang="en-US" altLang="it-IT" dirty="0" err="1"/>
              <a:t>recettori</a:t>
            </a:r>
            <a:r>
              <a:rPr lang="en-US" altLang="it-IT" dirty="0"/>
              <a:t> </a:t>
            </a:r>
            <a:r>
              <a:rPr lang="en-US" altLang="it-IT" dirty="0" err="1"/>
              <a:t>degli</a:t>
            </a:r>
            <a:r>
              <a:rPr lang="en-US" altLang="it-IT" dirty="0"/>
              <a:t> </a:t>
            </a:r>
            <a:r>
              <a:rPr lang="en-US" altLang="it-IT" dirty="0" err="1"/>
              <a:t>ormoni</a:t>
            </a:r>
            <a:r>
              <a:rPr lang="en-US" altLang="it-IT" dirty="0"/>
              <a:t> </a:t>
            </a:r>
            <a:r>
              <a:rPr lang="en-US" altLang="it-IT" dirty="0" err="1"/>
              <a:t>steroidei</a:t>
            </a:r>
            <a:r>
              <a:rPr lang="en-US" altLang="it-IT" dirty="0"/>
              <a:t> </a:t>
            </a:r>
            <a:r>
              <a:rPr lang="en-US" altLang="it-IT" dirty="0" err="1"/>
              <a:t>sono</a:t>
            </a:r>
            <a:r>
              <a:rPr lang="en-US" altLang="it-IT" dirty="0"/>
              <a:t> </a:t>
            </a:r>
            <a:r>
              <a:rPr lang="en-US" altLang="it-IT" dirty="0" err="1"/>
              <a:t>delle</a:t>
            </a:r>
            <a:r>
              <a:rPr lang="en-US" altLang="it-IT" dirty="0"/>
              <a:t> </a:t>
            </a:r>
            <a:r>
              <a:rPr lang="en-US" altLang="it-IT" dirty="0" err="1"/>
              <a:t>proteine</a:t>
            </a:r>
            <a:r>
              <a:rPr lang="en-US" altLang="it-IT" dirty="0"/>
              <a:t> </a:t>
            </a:r>
            <a:r>
              <a:rPr lang="en-US" altLang="it-IT" dirty="0" err="1"/>
              <a:t>solubili</a:t>
            </a:r>
            <a:r>
              <a:rPr lang="en-US" altLang="it-IT" dirty="0"/>
              <a:t> </a:t>
            </a:r>
            <a:r>
              <a:rPr lang="en-US" altLang="it-IT" dirty="0" err="1"/>
              <a:t>intracellulari</a:t>
            </a:r>
            <a:r>
              <a:rPr lang="en-US" altLang="it-IT" dirty="0"/>
              <a:t> </a:t>
            </a:r>
            <a:r>
              <a:rPr lang="en-US" altLang="it-IT" dirty="0" err="1"/>
              <a:t>responsabili</a:t>
            </a:r>
            <a:r>
              <a:rPr lang="en-US" altLang="it-IT" dirty="0"/>
              <a:t> del </a:t>
            </a:r>
            <a:r>
              <a:rPr lang="en-US" altLang="it-IT" dirty="0" err="1"/>
              <a:t>riconoscimento</a:t>
            </a:r>
            <a:r>
              <a:rPr lang="en-US" altLang="it-IT" dirty="0"/>
              <a:t> e </a:t>
            </a:r>
            <a:r>
              <a:rPr lang="en-US" altLang="it-IT" dirty="0" err="1"/>
              <a:t>della</a:t>
            </a:r>
            <a:r>
              <a:rPr lang="en-US" altLang="it-IT" dirty="0"/>
              <a:t> </a:t>
            </a:r>
            <a:r>
              <a:rPr lang="en-US" altLang="it-IT" dirty="0" err="1"/>
              <a:t>trasduzione</a:t>
            </a:r>
            <a:r>
              <a:rPr lang="en-US" altLang="it-IT" dirty="0"/>
              <a:t> del </a:t>
            </a:r>
            <a:r>
              <a:rPr lang="en-US" altLang="it-IT" dirty="0" err="1"/>
              <a:t>messaggio</a:t>
            </a:r>
            <a:r>
              <a:rPr lang="en-US" altLang="it-IT" dirty="0"/>
              <a:t> </a:t>
            </a:r>
            <a:r>
              <a:rPr lang="en-US" altLang="it-IT" dirty="0" err="1"/>
              <a:t>ormonale</a:t>
            </a:r>
            <a:r>
              <a:rPr lang="en-US" altLang="it-IT" dirty="0"/>
              <a:t> </a:t>
            </a:r>
          </a:p>
          <a:p>
            <a:pPr eaLnBrk="1" hangingPunct="1"/>
            <a:r>
              <a:rPr lang="en-US" altLang="it-IT" dirty="0"/>
              <a:t> </a:t>
            </a:r>
            <a:r>
              <a:rPr lang="en-US" altLang="it-IT" b="1" dirty="0"/>
              <a:t>Azione </a:t>
            </a:r>
            <a:r>
              <a:rPr lang="en-US" altLang="it-IT" b="1" dirty="0" err="1"/>
              <a:t>degli</a:t>
            </a:r>
            <a:r>
              <a:rPr lang="en-US" altLang="it-IT" b="1" dirty="0"/>
              <a:t> </a:t>
            </a:r>
            <a:r>
              <a:rPr lang="en-US" altLang="it-IT" b="1" dirty="0" err="1"/>
              <a:t>estrogeni</a:t>
            </a:r>
            <a:r>
              <a:rPr lang="en-US" altLang="it-IT" dirty="0"/>
              <a:t> </a:t>
            </a:r>
          </a:p>
          <a:p>
            <a:pPr eaLnBrk="1" hangingPunct="1"/>
            <a:r>
              <a:rPr lang="en-US" altLang="it-IT" dirty="0" err="1"/>
              <a:t>Agiscono</a:t>
            </a:r>
            <a:r>
              <a:rPr lang="en-US" altLang="it-IT" dirty="0"/>
              <a:t> </a:t>
            </a:r>
            <a:r>
              <a:rPr lang="en-US" altLang="it-IT" dirty="0" err="1"/>
              <a:t>su</a:t>
            </a:r>
            <a:r>
              <a:rPr lang="en-US" altLang="it-IT" dirty="0"/>
              <a:t> </a:t>
            </a:r>
            <a:r>
              <a:rPr lang="en-US" altLang="it-IT" dirty="0" err="1"/>
              <a:t>molti</a:t>
            </a:r>
            <a:r>
              <a:rPr lang="en-US" altLang="it-IT" dirty="0"/>
              <a:t> </a:t>
            </a:r>
            <a:r>
              <a:rPr lang="en-US" altLang="it-IT" dirty="0" err="1"/>
              <a:t>organi</a:t>
            </a:r>
            <a:r>
              <a:rPr lang="en-US" altLang="it-IT" dirty="0"/>
              <a:t> e </a:t>
            </a:r>
            <a:r>
              <a:rPr lang="en-US" altLang="it-IT" dirty="0" err="1"/>
              <a:t>tessuti</a:t>
            </a:r>
            <a:r>
              <a:rPr lang="en-US" altLang="it-IT" dirty="0"/>
              <a:t> </a:t>
            </a:r>
            <a:r>
              <a:rPr lang="en-US" altLang="it-IT" dirty="0" err="1"/>
              <a:t>dell'organismo</a:t>
            </a:r>
            <a:r>
              <a:rPr lang="en-US" altLang="it-IT" dirty="0"/>
              <a:t>. </a:t>
            </a:r>
          </a:p>
          <a:p>
            <a:pPr eaLnBrk="1" hangingPunct="1"/>
            <a:r>
              <a:rPr lang="en-US" altLang="it-IT" dirty="0"/>
              <a:t>Utero e vie </a:t>
            </a:r>
            <a:r>
              <a:rPr lang="en-US" altLang="it-IT" dirty="0" err="1"/>
              <a:t>genitali</a:t>
            </a:r>
            <a:r>
              <a:rPr lang="en-US" altLang="it-IT" dirty="0"/>
              <a:t> </a:t>
            </a:r>
          </a:p>
          <a:p>
            <a:pPr eaLnBrk="1" hangingPunct="1"/>
            <a:r>
              <a:rPr lang="en-US" altLang="it-IT" dirty="0"/>
              <a:t>L’E.2   causa </a:t>
            </a:r>
            <a:r>
              <a:rPr lang="en-US" altLang="it-IT" dirty="0" err="1"/>
              <a:t>iperemia</a:t>
            </a:r>
            <a:r>
              <a:rPr lang="en-US" altLang="it-IT" dirty="0"/>
              <a:t> </a:t>
            </a:r>
            <a:r>
              <a:rPr lang="en-US" altLang="it-IT" dirty="0" err="1"/>
              <a:t>ipertrofia</a:t>
            </a:r>
            <a:r>
              <a:rPr lang="en-US" altLang="it-IT" dirty="0"/>
              <a:t> ed </a:t>
            </a:r>
            <a:r>
              <a:rPr lang="en-US" altLang="it-IT" dirty="0" err="1"/>
              <a:t>iperplasia</a:t>
            </a:r>
            <a:r>
              <a:rPr lang="en-US" altLang="it-IT" dirty="0"/>
              <a:t>; </a:t>
            </a:r>
            <a:r>
              <a:rPr lang="en-US" altLang="it-IT" dirty="0" err="1"/>
              <a:t>l'endometrio</a:t>
            </a:r>
            <a:r>
              <a:rPr lang="en-US" altLang="it-IT" dirty="0"/>
              <a:t> </a:t>
            </a:r>
            <a:r>
              <a:rPr lang="en-US" altLang="it-IT" dirty="0" err="1"/>
              <a:t>aumenta</a:t>
            </a:r>
            <a:r>
              <a:rPr lang="en-US" altLang="it-IT" dirty="0"/>
              <a:t> lo </a:t>
            </a:r>
            <a:r>
              <a:rPr lang="en-US" altLang="it-IT" dirty="0" err="1"/>
              <a:t>spessore</a:t>
            </a:r>
            <a:r>
              <a:rPr lang="en-US" altLang="it-IT" dirty="0"/>
              <a:t> </a:t>
            </a:r>
            <a:r>
              <a:rPr lang="en-US" altLang="it-IT" dirty="0" err="1"/>
              <a:t>dell'epitelio</a:t>
            </a:r>
            <a:r>
              <a:rPr lang="en-US" altLang="it-IT" dirty="0"/>
              <a:t>, le cellule </a:t>
            </a:r>
            <a:r>
              <a:rPr lang="en-US" altLang="it-IT" dirty="0" err="1"/>
              <a:t>muscolari</a:t>
            </a:r>
            <a:r>
              <a:rPr lang="en-US" altLang="it-IT" dirty="0"/>
              <a:t> </a:t>
            </a:r>
            <a:r>
              <a:rPr lang="en-US" altLang="it-IT" dirty="0" err="1"/>
              <a:t>aumentano</a:t>
            </a:r>
            <a:r>
              <a:rPr lang="en-US" altLang="it-IT" dirty="0"/>
              <a:t> di volume e </a:t>
            </a:r>
            <a:r>
              <a:rPr lang="en-US" altLang="it-IT" dirty="0" err="1"/>
              <a:t>lunghezza</a:t>
            </a:r>
            <a:r>
              <a:rPr lang="en-US" altLang="it-IT" dirty="0"/>
              <a:t> con </a:t>
            </a:r>
            <a:r>
              <a:rPr lang="en-US" altLang="it-IT" dirty="0" err="1"/>
              <a:t>attiva</a:t>
            </a:r>
            <a:r>
              <a:rPr lang="en-US" altLang="it-IT" dirty="0"/>
              <a:t> </a:t>
            </a:r>
            <a:r>
              <a:rPr lang="en-US" altLang="it-IT" dirty="0" err="1"/>
              <a:t>sintesi</a:t>
            </a:r>
            <a:r>
              <a:rPr lang="en-US" altLang="it-IT" dirty="0"/>
              <a:t> di </a:t>
            </a:r>
            <a:r>
              <a:rPr lang="en-US" altLang="it-IT" dirty="0" err="1"/>
              <a:t>proteine</a:t>
            </a:r>
            <a:r>
              <a:rPr lang="en-US" altLang="it-IT" dirty="0"/>
              <a:t> </a:t>
            </a:r>
            <a:r>
              <a:rPr lang="en-US" altLang="it-IT" dirty="0" err="1"/>
              <a:t>contrattili</a:t>
            </a:r>
            <a:r>
              <a:rPr lang="en-US" altLang="it-IT" dirty="0"/>
              <a:t>. </a:t>
            </a:r>
            <a:r>
              <a:rPr lang="en-US" altLang="it-IT" dirty="0" err="1"/>
              <a:t>Aumenta</a:t>
            </a:r>
            <a:r>
              <a:rPr lang="en-US" altLang="it-IT" dirty="0"/>
              <a:t> </a:t>
            </a:r>
            <a:r>
              <a:rPr lang="en-US" altLang="it-IT" dirty="0" err="1"/>
              <a:t>l'eccitabilità</a:t>
            </a:r>
            <a:r>
              <a:rPr lang="en-US" altLang="it-IT" dirty="0"/>
              <a:t> </a:t>
            </a:r>
            <a:r>
              <a:rPr lang="en-US" altLang="it-IT" dirty="0" err="1"/>
              <a:t>portando</a:t>
            </a:r>
            <a:r>
              <a:rPr lang="en-US" altLang="it-IT" dirty="0"/>
              <a:t> </a:t>
            </a:r>
            <a:r>
              <a:rPr lang="en-US" altLang="it-IT" dirty="0" err="1"/>
              <a:t>i</a:t>
            </a:r>
            <a:r>
              <a:rPr lang="en-US" altLang="it-IT" dirty="0"/>
              <a:t> </a:t>
            </a:r>
            <a:r>
              <a:rPr lang="en-US" altLang="it-IT" dirty="0" err="1"/>
              <a:t>potenziali</a:t>
            </a:r>
            <a:r>
              <a:rPr lang="en-US" altLang="it-IT" dirty="0"/>
              <a:t> di </a:t>
            </a:r>
            <a:r>
              <a:rPr lang="en-US" altLang="it-IT" dirty="0" err="1"/>
              <a:t>riposo</a:t>
            </a:r>
            <a:r>
              <a:rPr lang="en-US" altLang="it-IT" dirty="0"/>
              <a:t> a </a:t>
            </a:r>
            <a:r>
              <a:rPr lang="en-US" altLang="it-IT" dirty="0" err="1"/>
              <a:t>valori</a:t>
            </a:r>
            <a:r>
              <a:rPr lang="en-US" altLang="it-IT" dirty="0"/>
              <a:t> </a:t>
            </a:r>
            <a:r>
              <a:rPr lang="en-US" altLang="it-IT" dirty="0" err="1"/>
              <a:t>prossimi</a:t>
            </a:r>
            <a:r>
              <a:rPr lang="en-US" altLang="it-IT" dirty="0"/>
              <a:t> a </a:t>
            </a:r>
            <a:r>
              <a:rPr lang="en-US" altLang="it-IT" dirty="0" err="1"/>
              <a:t>quelli</a:t>
            </a:r>
            <a:r>
              <a:rPr lang="en-US" altLang="it-IT" dirty="0"/>
              <a:t> di </a:t>
            </a:r>
            <a:r>
              <a:rPr lang="en-US" altLang="it-IT" dirty="0" err="1"/>
              <a:t>scarica</a:t>
            </a:r>
            <a:r>
              <a:rPr lang="en-US" altLang="it-IT" dirty="0"/>
              <a:t>; </a:t>
            </a:r>
            <a:r>
              <a:rPr lang="en-US" altLang="it-IT" dirty="0" err="1"/>
              <a:t>inoltre</a:t>
            </a:r>
            <a:r>
              <a:rPr lang="en-US" altLang="it-IT" dirty="0"/>
              <a:t> le </a:t>
            </a:r>
            <a:r>
              <a:rPr lang="en-US" altLang="it-IT" dirty="0" err="1"/>
              <a:t>miocellule</a:t>
            </a:r>
            <a:r>
              <a:rPr lang="en-US" altLang="it-IT" dirty="0"/>
              <a:t> </a:t>
            </a:r>
            <a:r>
              <a:rPr lang="en-US" altLang="it-IT" dirty="0" err="1"/>
              <a:t>sintetizzano</a:t>
            </a:r>
            <a:r>
              <a:rPr lang="en-US" altLang="it-IT" dirty="0"/>
              <a:t> </a:t>
            </a:r>
            <a:r>
              <a:rPr lang="en-US" altLang="it-IT" dirty="0" err="1"/>
              <a:t>recettori</a:t>
            </a:r>
            <a:r>
              <a:rPr lang="en-US" altLang="it-IT" dirty="0"/>
              <a:t> di </a:t>
            </a:r>
            <a:r>
              <a:rPr lang="en-US" altLang="it-IT" dirty="0" err="1"/>
              <a:t>membrana</a:t>
            </a:r>
            <a:r>
              <a:rPr lang="en-US" altLang="it-IT" dirty="0"/>
              <a:t> </a:t>
            </a:r>
            <a:r>
              <a:rPr lang="en-US" altLang="it-IT" dirty="0" err="1"/>
              <a:t>sensibili</a:t>
            </a:r>
            <a:r>
              <a:rPr lang="en-US" altLang="it-IT" dirty="0"/>
              <a:t> </a:t>
            </a:r>
            <a:r>
              <a:rPr lang="en-US" altLang="it-IT" dirty="0" err="1"/>
              <a:t>all'ossitocina</a:t>
            </a:r>
            <a:r>
              <a:rPr lang="en-US" altLang="it-IT" dirty="0"/>
              <a:t> e alle </a:t>
            </a:r>
            <a:r>
              <a:rPr lang="en-US" altLang="it-IT" dirty="0" err="1"/>
              <a:t>catecolamine</a:t>
            </a:r>
            <a:r>
              <a:rPr lang="en-US" altLang="it-IT" dirty="0"/>
              <a:t>. </a:t>
            </a:r>
            <a:r>
              <a:rPr lang="en-US" altLang="it-IT" dirty="0" err="1"/>
              <a:t>Anche</a:t>
            </a:r>
            <a:r>
              <a:rPr lang="en-US" altLang="it-IT" dirty="0"/>
              <a:t> a </a:t>
            </a:r>
            <a:r>
              <a:rPr lang="en-US" altLang="it-IT" dirty="0" err="1"/>
              <a:t>livello</a:t>
            </a:r>
            <a:r>
              <a:rPr lang="en-US" altLang="it-IT" dirty="0"/>
              <a:t> </a:t>
            </a:r>
            <a:r>
              <a:rPr lang="en-US" altLang="it-IT" dirty="0" err="1"/>
              <a:t>dell'ovidutto</a:t>
            </a:r>
            <a:r>
              <a:rPr lang="en-US" altLang="it-IT" dirty="0"/>
              <a:t> </a:t>
            </a:r>
            <a:r>
              <a:rPr lang="en-US" altLang="it-IT" dirty="0" err="1"/>
              <a:t>esercita</a:t>
            </a:r>
            <a:r>
              <a:rPr lang="en-US" altLang="it-IT" dirty="0"/>
              <a:t> azione </a:t>
            </a:r>
            <a:r>
              <a:rPr lang="en-US" altLang="it-IT" dirty="0" err="1"/>
              <a:t>iperemica</a:t>
            </a:r>
            <a:r>
              <a:rPr lang="en-US" altLang="it-IT" dirty="0"/>
              <a:t> ed </a:t>
            </a:r>
            <a:r>
              <a:rPr lang="en-US" altLang="it-IT" dirty="0" err="1"/>
              <a:t>ipertrofica</a:t>
            </a:r>
            <a:r>
              <a:rPr lang="en-US" altLang="it-IT" dirty="0"/>
              <a:t>, </a:t>
            </a:r>
            <a:r>
              <a:rPr lang="en-US" altLang="it-IT" dirty="0" err="1"/>
              <a:t>aumenta</a:t>
            </a:r>
            <a:r>
              <a:rPr lang="en-US" altLang="it-IT" dirty="0"/>
              <a:t> il </a:t>
            </a:r>
            <a:r>
              <a:rPr lang="en-US" altLang="it-IT" dirty="0" err="1"/>
              <a:t>numero</a:t>
            </a:r>
            <a:r>
              <a:rPr lang="en-US" altLang="it-IT" dirty="0"/>
              <a:t> e la </a:t>
            </a:r>
            <a:r>
              <a:rPr lang="en-US" altLang="it-IT" dirty="0" err="1"/>
              <a:t>motilità</a:t>
            </a:r>
            <a:r>
              <a:rPr lang="en-US" altLang="it-IT" dirty="0"/>
              <a:t> </a:t>
            </a:r>
            <a:r>
              <a:rPr lang="en-US" altLang="it-IT" dirty="0" err="1"/>
              <a:t>delle</a:t>
            </a:r>
            <a:r>
              <a:rPr lang="en-US" altLang="it-IT" dirty="0"/>
              <a:t> cilia </a:t>
            </a:r>
            <a:r>
              <a:rPr lang="en-US" altLang="it-IT" dirty="0" err="1"/>
              <a:t>vibratili</a:t>
            </a:r>
            <a:r>
              <a:rPr lang="en-US" altLang="it-IT" dirty="0"/>
              <a:t> </a:t>
            </a:r>
            <a:r>
              <a:rPr lang="en-US" altLang="it-IT" dirty="0" err="1"/>
              <a:t>epiteliali</a:t>
            </a:r>
            <a:r>
              <a:rPr lang="en-US" altLang="it-IT" dirty="0"/>
              <a:t> e </a:t>
            </a:r>
            <a:r>
              <a:rPr lang="en-US" altLang="it-IT" dirty="0" err="1"/>
              <a:t>l’attività</a:t>
            </a:r>
            <a:r>
              <a:rPr lang="en-US" altLang="it-IT" dirty="0"/>
              <a:t> </a:t>
            </a:r>
            <a:r>
              <a:rPr lang="en-US" altLang="it-IT" dirty="0" err="1"/>
              <a:t>motoria</a:t>
            </a:r>
            <a:r>
              <a:rPr lang="en-US" altLang="it-IT" dirty="0"/>
              <a:t> </a:t>
            </a:r>
            <a:r>
              <a:rPr lang="en-US" altLang="it-IT" dirty="0" err="1"/>
              <a:t>della</a:t>
            </a:r>
            <a:r>
              <a:rPr lang="en-US" altLang="it-IT" dirty="0"/>
              <a:t> </a:t>
            </a:r>
            <a:r>
              <a:rPr lang="en-US" altLang="it-IT" dirty="0" err="1"/>
              <a:t>muscolatura</a:t>
            </a:r>
            <a:r>
              <a:rPr lang="en-US" altLang="it-IT" dirty="0"/>
              <a:t>, la vagina </a:t>
            </a:r>
            <a:r>
              <a:rPr lang="en-US" altLang="it-IT" dirty="0" err="1"/>
              <a:t>aumenta</a:t>
            </a:r>
            <a:r>
              <a:rPr lang="en-US" altLang="it-IT" dirty="0"/>
              <a:t> </a:t>
            </a:r>
            <a:r>
              <a:rPr lang="en-US" altLang="it-IT" dirty="0" err="1"/>
              <a:t>l'attività</a:t>
            </a:r>
            <a:r>
              <a:rPr lang="en-US" altLang="it-IT" dirty="0"/>
              <a:t> </a:t>
            </a:r>
            <a:r>
              <a:rPr lang="en-US" altLang="it-IT" dirty="0" err="1"/>
              <a:t>mitotica</a:t>
            </a:r>
            <a:r>
              <a:rPr lang="en-US" altLang="it-IT" dirty="0"/>
              <a:t> con </a:t>
            </a:r>
            <a:r>
              <a:rPr lang="en-US" altLang="it-IT" dirty="0" err="1"/>
              <a:t>aumento</a:t>
            </a:r>
            <a:r>
              <a:rPr lang="en-US" altLang="it-IT" dirty="0"/>
              <a:t> </a:t>
            </a:r>
            <a:r>
              <a:rPr lang="en-US" altLang="it-IT" dirty="0" err="1"/>
              <a:t>degli</a:t>
            </a:r>
            <a:r>
              <a:rPr lang="en-US" altLang="it-IT" dirty="0"/>
              <a:t> strati </a:t>
            </a:r>
            <a:r>
              <a:rPr lang="en-US" altLang="it-IT" dirty="0" err="1"/>
              <a:t>epiteliali</a:t>
            </a:r>
            <a:r>
              <a:rPr lang="en-US" altLang="it-IT" dirty="0"/>
              <a:t>,  la vulva </a:t>
            </a:r>
            <a:r>
              <a:rPr lang="en-US" altLang="it-IT" dirty="0" err="1"/>
              <a:t>durante</a:t>
            </a:r>
            <a:r>
              <a:rPr lang="en-US" altLang="it-IT" dirty="0"/>
              <a:t> </a:t>
            </a:r>
            <a:r>
              <a:rPr lang="en-US" altLang="it-IT" dirty="0" err="1"/>
              <a:t>l'estro</a:t>
            </a:r>
            <a:r>
              <a:rPr lang="en-US" altLang="it-IT" dirty="0"/>
              <a:t> ha un </a:t>
            </a:r>
            <a:r>
              <a:rPr lang="en-US" altLang="it-IT" dirty="0" err="1"/>
              <a:t>aspetto</a:t>
            </a:r>
            <a:r>
              <a:rPr lang="en-US" altLang="it-IT" dirty="0"/>
              <a:t> </a:t>
            </a:r>
            <a:r>
              <a:rPr lang="en-US" altLang="it-IT" dirty="0" err="1"/>
              <a:t>edematoso</a:t>
            </a:r>
            <a:r>
              <a:rPr lang="en-US" altLang="it-IT" dirty="0"/>
              <a:t>.  In </a:t>
            </a:r>
            <a:r>
              <a:rPr lang="en-US" altLang="it-IT" dirty="0" err="1"/>
              <a:t>tutto</a:t>
            </a:r>
            <a:r>
              <a:rPr lang="en-US" altLang="it-IT" dirty="0"/>
              <a:t> </a:t>
            </a:r>
            <a:r>
              <a:rPr lang="en-US" altLang="it-IT" dirty="0" err="1"/>
              <a:t>l'apparato</a:t>
            </a:r>
            <a:r>
              <a:rPr lang="en-US" altLang="it-IT" dirty="0"/>
              <a:t> </a:t>
            </a:r>
            <a:r>
              <a:rPr lang="en-US" altLang="it-IT" dirty="0" err="1"/>
              <a:t>genitale</a:t>
            </a:r>
            <a:r>
              <a:rPr lang="en-US" altLang="it-IT" dirty="0"/>
              <a:t> </a:t>
            </a:r>
            <a:r>
              <a:rPr lang="en-US" altLang="it-IT" dirty="0" err="1"/>
              <a:t>creano</a:t>
            </a:r>
            <a:r>
              <a:rPr lang="en-US" altLang="it-IT" dirty="0"/>
              <a:t> le </a:t>
            </a:r>
            <a:r>
              <a:rPr lang="en-US" altLang="it-IT" dirty="0" err="1"/>
              <a:t>condizioni</a:t>
            </a:r>
            <a:r>
              <a:rPr lang="en-US" altLang="it-IT" dirty="0"/>
              <a:t> </a:t>
            </a:r>
            <a:r>
              <a:rPr lang="en-US" altLang="it-IT" dirty="0" err="1"/>
              <a:t>migliori</a:t>
            </a:r>
            <a:r>
              <a:rPr lang="en-US" altLang="it-IT" dirty="0"/>
              <a:t> di </a:t>
            </a:r>
            <a:r>
              <a:rPr lang="en-US" altLang="it-IT" dirty="0" err="1"/>
              <a:t>sopravvivenza</a:t>
            </a:r>
            <a:r>
              <a:rPr lang="en-US" altLang="it-IT" dirty="0"/>
              <a:t> ed il </a:t>
            </a:r>
            <a:r>
              <a:rPr lang="en-US" altLang="it-IT" dirty="0" err="1"/>
              <a:t>trasporto</a:t>
            </a:r>
            <a:r>
              <a:rPr lang="en-US" altLang="it-IT" dirty="0"/>
              <a:t> </a:t>
            </a:r>
            <a:r>
              <a:rPr lang="en-US" altLang="it-IT" dirty="0" err="1"/>
              <a:t>degli</a:t>
            </a:r>
            <a:r>
              <a:rPr lang="en-US" altLang="it-IT" dirty="0"/>
              <a:t> </a:t>
            </a:r>
            <a:r>
              <a:rPr lang="en-US" altLang="it-IT" dirty="0" err="1"/>
              <a:t>spermatozoi</a:t>
            </a:r>
            <a:r>
              <a:rPr lang="en-US" altLang="it-IT" dirty="0"/>
              <a:t> e </a:t>
            </a:r>
            <a:r>
              <a:rPr lang="en-US" altLang="it-IT" dirty="0" err="1"/>
              <a:t>preparano</a:t>
            </a:r>
            <a:r>
              <a:rPr lang="en-US" altLang="it-IT" dirty="0"/>
              <a:t> </a:t>
            </a:r>
            <a:r>
              <a:rPr lang="en-US" altLang="it-IT" dirty="0" err="1"/>
              <a:t>l'utero</a:t>
            </a:r>
            <a:r>
              <a:rPr lang="en-US" altLang="it-IT" dirty="0"/>
              <a:t> ad </a:t>
            </a:r>
            <a:r>
              <a:rPr lang="en-US" altLang="it-IT" dirty="0" err="1"/>
              <a:t>accogliere</a:t>
            </a:r>
            <a:r>
              <a:rPr lang="en-US" altLang="it-IT" dirty="0"/>
              <a:t> il </a:t>
            </a:r>
            <a:r>
              <a:rPr lang="en-US" altLang="it-IT" dirty="0" err="1"/>
              <a:t>prodotto</a:t>
            </a:r>
            <a:r>
              <a:rPr lang="en-US" altLang="it-IT" dirty="0"/>
              <a:t> del </a:t>
            </a:r>
            <a:r>
              <a:rPr lang="en-US" altLang="it-IT" dirty="0" err="1"/>
              <a:t>concepimento</a:t>
            </a:r>
            <a:r>
              <a:rPr lang="en-US" altLang="it-IT" dirty="0"/>
              <a:t>. </a:t>
            </a:r>
          </a:p>
          <a:p>
            <a:pPr eaLnBrk="1" hangingPunct="1"/>
            <a:r>
              <a:rPr lang="en-US" altLang="it-IT" dirty="0" err="1"/>
              <a:t>Ovaio</a:t>
            </a:r>
            <a:r>
              <a:rPr lang="en-US" altLang="it-IT" dirty="0"/>
              <a:t> </a:t>
            </a:r>
          </a:p>
          <a:p>
            <a:pPr eaLnBrk="1" hangingPunct="1"/>
            <a:r>
              <a:rPr lang="en-US" altLang="it-IT" dirty="0" err="1"/>
              <a:t>Effetto</a:t>
            </a:r>
            <a:r>
              <a:rPr lang="en-US" altLang="it-IT" dirty="0"/>
              <a:t> </a:t>
            </a:r>
            <a:r>
              <a:rPr lang="en-US" altLang="it-IT" dirty="0" err="1"/>
              <a:t>diretto</a:t>
            </a:r>
            <a:r>
              <a:rPr lang="en-US" altLang="it-IT" dirty="0"/>
              <a:t>:  </a:t>
            </a:r>
            <a:r>
              <a:rPr lang="en-US" altLang="it-IT" dirty="0" err="1"/>
              <a:t>aumento</a:t>
            </a:r>
            <a:r>
              <a:rPr lang="en-US" altLang="it-IT" dirty="0"/>
              <a:t> in peso, a </a:t>
            </a:r>
            <a:r>
              <a:rPr lang="en-US" altLang="it-IT" dirty="0" err="1"/>
              <a:t>livello</a:t>
            </a:r>
            <a:r>
              <a:rPr lang="en-US" altLang="it-IT" dirty="0"/>
              <a:t> del </a:t>
            </a:r>
            <a:r>
              <a:rPr lang="en-US" altLang="it-IT" dirty="0" err="1"/>
              <a:t>follicolo</a:t>
            </a:r>
            <a:r>
              <a:rPr lang="en-US" altLang="it-IT" dirty="0"/>
              <a:t> in </a:t>
            </a:r>
            <a:r>
              <a:rPr lang="en-US" altLang="it-IT" dirty="0" err="1"/>
              <a:t>sinergia</a:t>
            </a:r>
            <a:r>
              <a:rPr lang="en-US" altLang="it-IT" dirty="0"/>
              <a:t> con </a:t>
            </a:r>
            <a:r>
              <a:rPr lang="en-US" altLang="it-IT" dirty="0" err="1"/>
              <a:t>l'FSH</a:t>
            </a:r>
            <a:r>
              <a:rPr lang="en-US" altLang="it-IT" dirty="0"/>
              <a:t> </a:t>
            </a:r>
            <a:r>
              <a:rPr lang="en-US" altLang="it-IT" dirty="0" err="1"/>
              <a:t>inducono</a:t>
            </a:r>
            <a:r>
              <a:rPr lang="en-US" altLang="it-IT" dirty="0"/>
              <a:t> la </a:t>
            </a:r>
            <a:r>
              <a:rPr lang="en-US" altLang="it-IT" dirty="0" err="1"/>
              <a:t>proliferazione</a:t>
            </a:r>
            <a:r>
              <a:rPr lang="en-US" altLang="it-IT" dirty="0"/>
              <a:t> e la </a:t>
            </a:r>
            <a:r>
              <a:rPr lang="en-US" altLang="it-IT" dirty="0" err="1"/>
              <a:t>maturazione</a:t>
            </a:r>
            <a:r>
              <a:rPr lang="en-US" altLang="it-IT" dirty="0"/>
              <a:t> </a:t>
            </a:r>
            <a:r>
              <a:rPr lang="en-US" altLang="it-IT" dirty="0" err="1"/>
              <a:t>delle</a:t>
            </a:r>
            <a:r>
              <a:rPr lang="en-US" altLang="it-IT" dirty="0"/>
              <a:t> cellule </a:t>
            </a:r>
            <a:r>
              <a:rPr lang="en-US" altLang="it-IT" dirty="0" err="1"/>
              <a:t>della</a:t>
            </a:r>
            <a:r>
              <a:rPr lang="en-US" altLang="it-IT" dirty="0"/>
              <a:t> granulosa, la </a:t>
            </a:r>
            <a:r>
              <a:rPr lang="en-US" altLang="it-IT" dirty="0" err="1"/>
              <a:t>formazione</a:t>
            </a:r>
            <a:r>
              <a:rPr lang="en-US" altLang="it-IT" dirty="0"/>
              <a:t> </a:t>
            </a:r>
            <a:r>
              <a:rPr lang="en-US" altLang="it-IT" dirty="0" err="1"/>
              <a:t>su</a:t>
            </a:r>
            <a:r>
              <a:rPr lang="en-US" altLang="it-IT" dirty="0"/>
              <a:t> di </a:t>
            </a:r>
            <a:r>
              <a:rPr lang="en-US" altLang="it-IT" dirty="0" err="1"/>
              <a:t>esse</a:t>
            </a:r>
            <a:r>
              <a:rPr lang="en-US" altLang="it-IT" dirty="0"/>
              <a:t> </a:t>
            </a:r>
            <a:r>
              <a:rPr lang="en-US" altLang="it-IT" dirty="0" err="1"/>
              <a:t>dei</a:t>
            </a:r>
            <a:r>
              <a:rPr lang="en-US" altLang="it-IT" dirty="0"/>
              <a:t> </a:t>
            </a:r>
            <a:r>
              <a:rPr lang="en-US" altLang="it-IT" dirty="0" err="1"/>
              <a:t>recettori</a:t>
            </a:r>
            <a:r>
              <a:rPr lang="en-US" altLang="it-IT" dirty="0"/>
              <a:t> per le </a:t>
            </a:r>
            <a:r>
              <a:rPr lang="en-US" altLang="it-IT" dirty="0" err="1"/>
              <a:t>gonadotropine</a:t>
            </a:r>
            <a:r>
              <a:rPr lang="en-US" altLang="it-IT" dirty="0"/>
              <a:t>, e la </a:t>
            </a:r>
            <a:r>
              <a:rPr lang="en-US" altLang="it-IT" dirty="0" err="1"/>
              <a:t>formazione</a:t>
            </a:r>
            <a:r>
              <a:rPr lang="en-US" altLang="it-IT" dirty="0"/>
              <a:t> </a:t>
            </a:r>
            <a:r>
              <a:rPr lang="en-US" altLang="it-IT" dirty="0" err="1"/>
              <a:t>dell'antro</a:t>
            </a:r>
            <a:r>
              <a:rPr lang="en-US" altLang="it-IT" dirty="0"/>
              <a:t>. </a:t>
            </a:r>
          </a:p>
          <a:p>
            <a:pPr eaLnBrk="1" hangingPunct="1"/>
            <a:r>
              <a:rPr lang="en-US" altLang="it-IT" dirty="0" err="1"/>
              <a:t>Effetto</a:t>
            </a:r>
            <a:r>
              <a:rPr lang="en-US" altLang="it-IT" dirty="0"/>
              <a:t> </a:t>
            </a:r>
            <a:r>
              <a:rPr lang="en-US" altLang="it-IT" dirty="0" err="1"/>
              <a:t>indiretto</a:t>
            </a:r>
            <a:r>
              <a:rPr lang="en-US" altLang="it-IT" dirty="0"/>
              <a:t>: </a:t>
            </a:r>
            <a:r>
              <a:rPr lang="en-US" altLang="it-IT" dirty="0" err="1"/>
              <a:t>sull'ovulazione</a:t>
            </a:r>
            <a:r>
              <a:rPr lang="en-US" altLang="it-IT" dirty="0"/>
              <a:t> per </a:t>
            </a:r>
            <a:r>
              <a:rPr lang="en-US" altLang="it-IT" dirty="0" err="1"/>
              <a:t>l'effetto</a:t>
            </a:r>
            <a:r>
              <a:rPr lang="en-US" altLang="it-IT" dirty="0"/>
              <a:t> a feedback </a:t>
            </a:r>
            <a:r>
              <a:rPr lang="en-US" altLang="it-IT" dirty="0" err="1"/>
              <a:t>negativo</a:t>
            </a:r>
            <a:r>
              <a:rPr lang="en-US" altLang="it-IT" dirty="0"/>
              <a:t> </a:t>
            </a:r>
            <a:r>
              <a:rPr lang="en-US" altLang="it-IT" dirty="0" err="1"/>
              <a:t>sull'ipotalamo-ipofisi</a:t>
            </a:r>
            <a:r>
              <a:rPr lang="en-US" altLang="it-IT" dirty="0"/>
              <a:t>. </a:t>
            </a:r>
          </a:p>
          <a:p>
            <a:pPr eaLnBrk="1" hangingPunct="1"/>
            <a:r>
              <a:rPr lang="en-US" altLang="it-IT" dirty="0"/>
              <a:t> </a:t>
            </a:r>
            <a:r>
              <a:rPr lang="en-US" altLang="it-IT" dirty="0" err="1"/>
              <a:t>Ghiandola</a:t>
            </a:r>
            <a:r>
              <a:rPr lang="en-US" altLang="it-IT" dirty="0"/>
              <a:t> </a:t>
            </a:r>
            <a:r>
              <a:rPr lang="en-US" altLang="it-IT" dirty="0" err="1"/>
              <a:t>mammaria</a:t>
            </a:r>
            <a:r>
              <a:rPr lang="en-US" altLang="it-IT" dirty="0"/>
              <a:t> </a:t>
            </a:r>
          </a:p>
          <a:p>
            <a:pPr eaLnBrk="1" hangingPunct="1"/>
            <a:r>
              <a:rPr lang="en-US" altLang="it-IT" dirty="0" err="1"/>
              <a:t>Stimolano</a:t>
            </a:r>
            <a:r>
              <a:rPr lang="en-US" altLang="it-IT" dirty="0"/>
              <a:t> la </a:t>
            </a:r>
            <a:r>
              <a:rPr lang="en-US" altLang="it-IT" dirty="0" err="1"/>
              <a:t>crescita</a:t>
            </a:r>
            <a:r>
              <a:rPr lang="en-US" altLang="it-IT" dirty="0"/>
              <a:t>  </a:t>
            </a:r>
            <a:r>
              <a:rPr lang="en-US" altLang="it-IT" dirty="0" err="1"/>
              <a:t>essenzialmente</a:t>
            </a:r>
            <a:r>
              <a:rPr lang="en-US" altLang="it-IT" dirty="0"/>
              <a:t> </a:t>
            </a:r>
            <a:r>
              <a:rPr lang="en-US" altLang="it-IT" dirty="0" err="1"/>
              <a:t>dei</a:t>
            </a:r>
            <a:r>
              <a:rPr lang="en-US" altLang="it-IT" dirty="0"/>
              <a:t> </a:t>
            </a:r>
            <a:r>
              <a:rPr lang="en-US" altLang="it-IT" dirty="0" err="1"/>
              <a:t>dotti</a:t>
            </a:r>
            <a:r>
              <a:rPr lang="en-US" altLang="it-IT" dirty="0"/>
              <a:t> </a:t>
            </a:r>
            <a:r>
              <a:rPr lang="en-US" altLang="it-IT" dirty="0" err="1"/>
              <a:t>galattofori</a:t>
            </a:r>
            <a:r>
              <a:rPr lang="en-US" altLang="it-IT" dirty="0"/>
              <a:t> (</a:t>
            </a:r>
            <a:r>
              <a:rPr lang="en-US" altLang="it-IT" dirty="0" err="1"/>
              <a:t>gatta</a:t>
            </a:r>
            <a:r>
              <a:rPr lang="en-US" altLang="it-IT" dirty="0"/>
              <a:t>, </a:t>
            </a:r>
            <a:r>
              <a:rPr lang="en-US" altLang="it-IT" dirty="0" err="1"/>
              <a:t>coniglia</a:t>
            </a:r>
            <a:r>
              <a:rPr lang="en-US" altLang="it-IT" dirty="0"/>
              <a:t>, </a:t>
            </a:r>
            <a:r>
              <a:rPr lang="en-US" altLang="it-IT" dirty="0" err="1"/>
              <a:t>ratta</a:t>
            </a:r>
            <a:r>
              <a:rPr lang="en-US" altLang="it-IT" dirty="0"/>
              <a:t>) ed </a:t>
            </a:r>
            <a:r>
              <a:rPr lang="en-US" altLang="it-IT" dirty="0" err="1"/>
              <a:t>anche</a:t>
            </a:r>
            <a:r>
              <a:rPr lang="en-US" altLang="it-IT" dirty="0"/>
              <a:t> </a:t>
            </a:r>
            <a:r>
              <a:rPr lang="en-US" altLang="it-IT" dirty="0" err="1"/>
              <a:t>dei</a:t>
            </a:r>
            <a:r>
              <a:rPr lang="en-US" altLang="it-IT" dirty="0"/>
              <a:t> </a:t>
            </a:r>
            <a:r>
              <a:rPr lang="en-US" altLang="it-IT" dirty="0" err="1"/>
              <a:t>lobuli</a:t>
            </a:r>
            <a:r>
              <a:rPr lang="en-US" altLang="it-IT" dirty="0"/>
              <a:t> </a:t>
            </a:r>
            <a:r>
              <a:rPr lang="en-US" altLang="it-IT" dirty="0" err="1"/>
              <a:t>ghiandolari</a:t>
            </a:r>
            <a:r>
              <a:rPr lang="en-US" altLang="it-IT" dirty="0"/>
              <a:t> (bovina, </a:t>
            </a:r>
            <a:r>
              <a:rPr lang="en-US" altLang="it-IT" dirty="0" err="1"/>
              <a:t>capra</a:t>
            </a:r>
            <a:r>
              <a:rPr lang="en-US" altLang="it-IT" dirty="0"/>
              <a:t>). </a:t>
            </a:r>
            <a:r>
              <a:rPr lang="en-US" altLang="it-IT" dirty="0" err="1"/>
              <a:t>L'azione</a:t>
            </a:r>
            <a:r>
              <a:rPr lang="en-US" altLang="it-IT" dirty="0"/>
              <a:t> </a:t>
            </a:r>
            <a:r>
              <a:rPr lang="en-US" altLang="it-IT" dirty="0" err="1"/>
              <a:t>dipende</a:t>
            </a:r>
            <a:r>
              <a:rPr lang="en-US" altLang="it-IT" dirty="0"/>
              <a:t> </a:t>
            </a:r>
            <a:r>
              <a:rPr lang="en-US" altLang="it-IT" dirty="0" err="1"/>
              <a:t>dalla</a:t>
            </a:r>
            <a:r>
              <a:rPr lang="en-US" altLang="it-IT" dirty="0"/>
              <a:t> </a:t>
            </a:r>
            <a:r>
              <a:rPr lang="en-US" altLang="it-IT" dirty="0" err="1"/>
              <a:t>stimolazione</a:t>
            </a:r>
            <a:r>
              <a:rPr lang="en-US" altLang="it-IT" dirty="0"/>
              <a:t> </a:t>
            </a:r>
            <a:r>
              <a:rPr lang="en-US" altLang="it-IT" dirty="0" err="1"/>
              <a:t>della</a:t>
            </a:r>
            <a:r>
              <a:rPr lang="en-US" altLang="it-IT" dirty="0"/>
              <a:t> </a:t>
            </a:r>
            <a:r>
              <a:rPr lang="en-US" altLang="it-IT" dirty="0" err="1"/>
              <a:t>sintesi</a:t>
            </a:r>
            <a:r>
              <a:rPr lang="en-US" altLang="it-IT" dirty="0"/>
              <a:t> di DNA e RNA </a:t>
            </a:r>
            <a:r>
              <a:rPr lang="en-US" altLang="it-IT" dirty="0" err="1"/>
              <a:t>nelle</a:t>
            </a:r>
            <a:r>
              <a:rPr lang="en-US" altLang="it-IT" dirty="0"/>
              <a:t> cellule </a:t>
            </a:r>
            <a:r>
              <a:rPr lang="en-US" altLang="it-IT" dirty="0" err="1"/>
              <a:t>dell'epitelio</a:t>
            </a:r>
            <a:r>
              <a:rPr lang="en-US" altLang="it-IT" dirty="0"/>
              <a:t> </a:t>
            </a:r>
            <a:r>
              <a:rPr lang="en-US" altLang="it-IT" dirty="0" err="1"/>
              <a:t>ghiandolare</a:t>
            </a:r>
            <a:r>
              <a:rPr lang="en-US" altLang="it-IT" dirty="0"/>
              <a:t>. </a:t>
            </a:r>
          </a:p>
          <a:p>
            <a:pPr eaLnBrk="1" hangingPunct="1"/>
            <a:r>
              <a:rPr lang="en-US" altLang="it-IT" dirty="0"/>
              <a:t> </a:t>
            </a:r>
            <a:r>
              <a:rPr lang="en-US" altLang="it-IT" dirty="0" err="1"/>
              <a:t>Tessuto</a:t>
            </a:r>
            <a:r>
              <a:rPr lang="en-US" altLang="it-IT" dirty="0"/>
              <a:t> </a:t>
            </a:r>
            <a:r>
              <a:rPr lang="en-US" altLang="it-IT" dirty="0" err="1"/>
              <a:t>connettivo</a:t>
            </a:r>
            <a:r>
              <a:rPr lang="en-US" altLang="it-IT" dirty="0"/>
              <a:t> </a:t>
            </a:r>
          </a:p>
          <a:p>
            <a:pPr eaLnBrk="1" hangingPunct="1"/>
            <a:r>
              <a:rPr lang="en-US" altLang="it-IT" dirty="0" err="1"/>
              <a:t>Favoriscono</a:t>
            </a:r>
            <a:r>
              <a:rPr lang="en-US" altLang="it-IT" dirty="0"/>
              <a:t> il </a:t>
            </a:r>
            <a:r>
              <a:rPr lang="en-US" altLang="it-IT" dirty="0" err="1"/>
              <a:t>deposito</a:t>
            </a:r>
            <a:r>
              <a:rPr lang="en-US" altLang="it-IT" dirty="0"/>
              <a:t> di Ca </a:t>
            </a:r>
            <a:r>
              <a:rPr lang="en-US" altLang="it-IT" dirty="0" err="1"/>
              <a:t>nell'osso</a:t>
            </a:r>
            <a:r>
              <a:rPr lang="en-US" altLang="it-IT" dirty="0"/>
              <a:t> e la </a:t>
            </a:r>
            <a:r>
              <a:rPr lang="en-US" altLang="it-IT" dirty="0" err="1"/>
              <a:t>saldatura</a:t>
            </a:r>
            <a:r>
              <a:rPr lang="en-US" altLang="it-IT" dirty="0"/>
              <a:t> </a:t>
            </a:r>
            <a:r>
              <a:rPr lang="en-US" altLang="it-IT" dirty="0" err="1"/>
              <a:t>delle</a:t>
            </a:r>
            <a:r>
              <a:rPr lang="en-US" altLang="it-IT" dirty="0"/>
              <a:t> </a:t>
            </a:r>
            <a:r>
              <a:rPr lang="en-US" altLang="it-IT" dirty="0" err="1"/>
              <a:t>cartilagini</a:t>
            </a:r>
            <a:r>
              <a:rPr lang="en-US" altLang="it-IT" dirty="0"/>
              <a:t> in </a:t>
            </a:r>
            <a:r>
              <a:rPr lang="en-US" altLang="it-IT" dirty="0" err="1"/>
              <a:t>accrescimento</a:t>
            </a:r>
            <a:r>
              <a:rPr lang="en-US" altLang="it-IT" dirty="0"/>
              <a:t> </a:t>
            </a:r>
          </a:p>
          <a:p>
            <a:pPr eaLnBrk="1" hangingPunct="1"/>
            <a:r>
              <a:rPr lang="en-US" altLang="it-IT" dirty="0"/>
              <a:t>Sistema </a:t>
            </a:r>
            <a:r>
              <a:rPr lang="en-US" altLang="it-IT" dirty="0" err="1"/>
              <a:t>cardiocircolatorio</a:t>
            </a:r>
            <a:r>
              <a:rPr lang="en-US" altLang="it-IT" dirty="0"/>
              <a:t> </a:t>
            </a:r>
          </a:p>
          <a:p>
            <a:pPr eaLnBrk="1" hangingPunct="1"/>
            <a:r>
              <a:rPr lang="en-US" altLang="it-IT" dirty="0" err="1"/>
              <a:t>Riducono</a:t>
            </a:r>
            <a:r>
              <a:rPr lang="en-US" altLang="it-IT" dirty="0"/>
              <a:t> la </a:t>
            </a:r>
            <a:r>
              <a:rPr lang="en-US" altLang="it-IT" dirty="0" err="1"/>
              <a:t>permeabilità</a:t>
            </a:r>
            <a:r>
              <a:rPr lang="en-US" altLang="it-IT" dirty="0"/>
              <a:t> </a:t>
            </a:r>
            <a:r>
              <a:rPr lang="en-US" altLang="it-IT" dirty="0" err="1"/>
              <a:t>dei</a:t>
            </a:r>
            <a:r>
              <a:rPr lang="en-US" altLang="it-IT" dirty="0"/>
              <a:t> </a:t>
            </a:r>
            <a:r>
              <a:rPr lang="en-US" altLang="it-IT" dirty="0" err="1"/>
              <a:t>capillari</a:t>
            </a:r>
            <a:r>
              <a:rPr lang="en-US" altLang="it-IT" dirty="0"/>
              <a:t>, la </a:t>
            </a:r>
            <a:r>
              <a:rPr lang="en-US" altLang="it-IT" dirty="0" err="1"/>
              <a:t>pressione</a:t>
            </a:r>
            <a:r>
              <a:rPr lang="en-US" altLang="it-IT" dirty="0"/>
              <a:t> </a:t>
            </a:r>
            <a:r>
              <a:rPr lang="en-US" altLang="it-IT" dirty="0" err="1"/>
              <a:t>ematica</a:t>
            </a:r>
            <a:r>
              <a:rPr lang="en-US" altLang="it-IT" dirty="0"/>
              <a:t> </a:t>
            </a:r>
            <a:r>
              <a:rPr lang="en-US" altLang="it-IT" dirty="0" err="1"/>
              <a:t>sembra</a:t>
            </a:r>
            <a:r>
              <a:rPr lang="en-US" altLang="it-IT" dirty="0"/>
              <a:t> </a:t>
            </a:r>
            <a:r>
              <a:rPr lang="en-US" altLang="it-IT" dirty="0" err="1"/>
              <a:t>risentirne</a:t>
            </a:r>
            <a:r>
              <a:rPr lang="en-US" altLang="it-IT" dirty="0"/>
              <a:t> </a:t>
            </a:r>
            <a:r>
              <a:rPr lang="en-US" altLang="it-IT" dirty="0" err="1"/>
              <a:t>l'influenza</a:t>
            </a:r>
            <a:r>
              <a:rPr lang="en-US" altLang="it-IT" dirty="0"/>
              <a:t>, </a:t>
            </a:r>
            <a:r>
              <a:rPr lang="en-US" altLang="it-IT" dirty="0" err="1"/>
              <a:t>si</a:t>
            </a:r>
            <a:r>
              <a:rPr lang="en-US" altLang="it-IT" dirty="0"/>
              <a:t> ha una </a:t>
            </a:r>
            <a:r>
              <a:rPr lang="en-US" altLang="it-IT" dirty="0" err="1"/>
              <a:t>maggiore</a:t>
            </a:r>
            <a:r>
              <a:rPr lang="en-US" altLang="it-IT" dirty="0"/>
              <a:t> </a:t>
            </a:r>
            <a:r>
              <a:rPr lang="en-US" altLang="it-IT" dirty="0" err="1"/>
              <a:t>resistenza</a:t>
            </a:r>
            <a:r>
              <a:rPr lang="en-US" altLang="it-IT" dirty="0"/>
              <a:t> alle </a:t>
            </a:r>
            <a:r>
              <a:rPr lang="en-US" altLang="it-IT" dirty="0" err="1"/>
              <a:t>alte</a:t>
            </a:r>
            <a:r>
              <a:rPr lang="en-US" altLang="it-IT" dirty="0"/>
              <a:t> </a:t>
            </a:r>
            <a:r>
              <a:rPr lang="en-US" altLang="it-IT" dirty="0" err="1"/>
              <a:t>pressioni</a:t>
            </a:r>
            <a:r>
              <a:rPr lang="en-US" altLang="it-IT" dirty="0"/>
              <a:t> </a:t>
            </a:r>
            <a:r>
              <a:rPr lang="en-US" altLang="it-IT" dirty="0" err="1"/>
              <a:t>arteriose</a:t>
            </a:r>
            <a:r>
              <a:rPr lang="en-US" altLang="it-IT" dirty="0"/>
              <a:t>. </a:t>
            </a:r>
          </a:p>
          <a:p>
            <a:pPr eaLnBrk="1" hangingPunct="1"/>
            <a:r>
              <a:rPr lang="en-US" altLang="it-IT" dirty="0"/>
              <a:t> </a:t>
            </a:r>
            <a:r>
              <a:rPr lang="en-US" altLang="it-IT" dirty="0" err="1"/>
              <a:t>Ghiandole</a:t>
            </a:r>
            <a:r>
              <a:rPr lang="en-US" altLang="it-IT" dirty="0"/>
              <a:t> endocrine e </a:t>
            </a:r>
            <a:r>
              <a:rPr lang="en-US" altLang="it-IT" dirty="0" err="1"/>
              <a:t>metabolismo</a:t>
            </a:r>
            <a:r>
              <a:rPr lang="en-US" altLang="it-IT" dirty="0"/>
              <a:t> </a:t>
            </a:r>
          </a:p>
          <a:p>
            <a:pPr eaLnBrk="1" hangingPunct="1"/>
            <a:r>
              <a:rPr lang="en-US" altLang="it-IT" dirty="0"/>
              <a:t>Sul</a:t>
            </a:r>
            <a:r>
              <a:rPr lang="en-US" altLang="it-IT" b="1" dirty="0"/>
              <a:t> </a:t>
            </a:r>
            <a:r>
              <a:rPr lang="en-US" altLang="it-IT" b="1" dirty="0" err="1"/>
              <a:t>metabolismo</a:t>
            </a:r>
            <a:r>
              <a:rPr lang="en-US" altLang="it-IT" b="1" dirty="0"/>
              <a:t> </a:t>
            </a:r>
            <a:r>
              <a:rPr lang="en-US" altLang="it-IT" b="1" dirty="0" err="1"/>
              <a:t>proteico</a:t>
            </a:r>
            <a:r>
              <a:rPr lang="en-US" altLang="it-IT" b="1" dirty="0"/>
              <a:t> </a:t>
            </a:r>
            <a:r>
              <a:rPr lang="en-US" altLang="it-IT" dirty="0"/>
              <a:t>azione </a:t>
            </a:r>
            <a:r>
              <a:rPr lang="en-US" altLang="it-IT" dirty="0" err="1"/>
              <a:t>positiva</a:t>
            </a:r>
            <a:r>
              <a:rPr lang="en-US" altLang="it-IT" dirty="0"/>
              <a:t> (</a:t>
            </a:r>
            <a:r>
              <a:rPr lang="en-US" altLang="it-IT" dirty="0" err="1"/>
              <a:t>ruminanti</a:t>
            </a:r>
            <a:r>
              <a:rPr lang="en-US" altLang="it-IT" dirty="0"/>
              <a:t>) con </a:t>
            </a:r>
            <a:r>
              <a:rPr lang="en-US" altLang="it-IT" dirty="0" err="1"/>
              <a:t>ritenzione</a:t>
            </a:r>
            <a:r>
              <a:rPr lang="en-US" altLang="it-IT" dirty="0"/>
              <a:t> </a:t>
            </a:r>
            <a:r>
              <a:rPr lang="en-US" altLang="it-IT" dirty="0" err="1"/>
              <a:t>azoto</a:t>
            </a:r>
            <a:r>
              <a:rPr lang="en-US" altLang="it-IT" dirty="0"/>
              <a:t> e </a:t>
            </a:r>
            <a:r>
              <a:rPr lang="en-US" altLang="it-IT" dirty="0" err="1"/>
              <a:t>crescita</a:t>
            </a:r>
            <a:r>
              <a:rPr lang="en-US" altLang="it-IT" dirty="0"/>
              <a:t> </a:t>
            </a:r>
            <a:r>
              <a:rPr lang="en-US" altLang="it-IT" dirty="0" err="1"/>
              <a:t>tissutale</a:t>
            </a:r>
            <a:r>
              <a:rPr lang="en-US" altLang="it-IT" dirty="0"/>
              <a:t> (</a:t>
            </a:r>
            <a:r>
              <a:rPr lang="en-US" altLang="it-IT" dirty="0" err="1"/>
              <a:t>anabolizzanti</a:t>
            </a:r>
            <a:r>
              <a:rPr lang="en-US" altLang="it-IT" dirty="0"/>
              <a:t>). In </a:t>
            </a:r>
            <a:r>
              <a:rPr lang="en-US" altLang="it-IT" dirty="0" err="1"/>
              <a:t>altre</a:t>
            </a:r>
            <a:r>
              <a:rPr lang="en-US" altLang="it-IT" dirty="0"/>
              <a:t> specie </a:t>
            </a:r>
            <a:r>
              <a:rPr lang="en-US" altLang="it-IT" dirty="0" err="1"/>
              <a:t>hanno</a:t>
            </a:r>
            <a:r>
              <a:rPr lang="en-US" altLang="it-IT" dirty="0"/>
              <a:t> azione </a:t>
            </a:r>
            <a:r>
              <a:rPr lang="en-US" altLang="it-IT" dirty="0" err="1"/>
              <a:t>catabolica</a:t>
            </a:r>
            <a:r>
              <a:rPr lang="en-US" altLang="it-IT" dirty="0"/>
              <a:t> in </a:t>
            </a:r>
            <a:r>
              <a:rPr lang="en-US" altLang="it-IT" dirty="0" err="1"/>
              <a:t>quanto</a:t>
            </a:r>
            <a:r>
              <a:rPr lang="en-US" altLang="it-IT" dirty="0"/>
              <a:t> </a:t>
            </a:r>
            <a:r>
              <a:rPr lang="en-US" altLang="it-IT" dirty="0" err="1"/>
              <a:t>stimolano</a:t>
            </a:r>
            <a:r>
              <a:rPr lang="en-US" altLang="it-IT" dirty="0"/>
              <a:t> la </a:t>
            </a:r>
            <a:r>
              <a:rPr lang="en-US" altLang="it-IT" dirty="0" err="1"/>
              <a:t>secrezione</a:t>
            </a:r>
            <a:r>
              <a:rPr lang="en-US" altLang="it-IT" dirty="0"/>
              <a:t> di </a:t>
            </a:r>
            <a:r>
              <a:rPr lang="en-US" altLang="it-IT" dirty="0" err="1"/>
              <a:t>glicocorticoidi</a:t>
            </a:r>
            <a:r>
              <a:rPr lang="en-US" altLang="it-IT" dirty="0"/>
              <a:t> da </a:t>
            </a:r>
            <a:r>
              <a:rPr lang="en-US" altLang="it-IT" dirty="0" err="1"/>
              <a:t>parte</a:t>
            </a:r>
            <a:r>
              <a:rPr lang="en-US" altLang="it-IT" dirty="0"/>
              <a:t> del </a:t>
            </a:r>
            <a:r>
              <a:rPr lang="en-US" altLang="it-IT" dirty="0" err="1"/>
              <a:t>corticosurrene</a:t>
            </a:r>
            <a:r>
              <a:rPr lang="en-US" altLang="it-IT" dirty="0"/>
              <a:t>. </a:t>
            </a:r>
          </a:p>
          <a:p>
            <a:pPr eaLnBrk="1" hangingPunct="1"/>
            <a:r>
              <a:rPr lang="en-US" altLang="it-IT" dirty="0"/>
              <a:t>Sul </a:t>
            </a:r>
            <a:r>
              <a:rPr lang="en-US" altLang="it-IT" b="1" dirty="0" err="1"/>
              <a:t>metabolismo</a:t>
            </a:r>
            <a:r>
              <a:rPr lang="en-US" altLang="it-IT" b="1" dirty="0"/>
              <a:t> </a:t>
            </a:r>
            <a:r>
              <a:rPr lang="en-US" altLang="it-IT" b="1" dirty="0" err="1"/>
              <a:t>lipidico</a:t>
            </a:r>
            <a:r>
              <a:rPr lang="en-US" altLang="it-IT" dirty="0"/>
              <a:t> </a:t>
            </a:r>
            <a:r>
              <a:rPr lang="en-US" altLang="it-IT" dirty="0" err="1"/>
              <a:t>l'azione</a:t>
            </a:r>
            <a:r>
              <a:rPr lang="en-US" altLang="it-IT" dirty="0"/>
              <a:t> è </a:t>
            </a:r>
            <a:r>
              <a:rPr lang="en-US" altLang="it-IT" dirty="0" err="1"/>
              <a:t>lipotropa</a:t>
            </a:r>
            <a:r>
              <a:rPr lang="en-US" altLang="it-IT" dirty="0"/>
              <a:t>, </a:t>
            </a:r>
            <a:r>
              <a:rPr lang="en-US" altLang="it-IT" dirty="0" err="1"/>
              <a:t>diminuiscono</a:t>
            </a:r>
            <a:r>
              <a:rPr lang="en-US" altLang="it-IT" dirty="0"/>
              <a:t> </a:t>
            </a:r>
            <a:r>
              <a:rPr lang="en-US" altLang="it-IT" dirty="0" err="1"/>
              <a:t>i</a:t>
            </a:r>
            <a:r>
              <a:rPr lang="en-US" altLang="it-IT" dirty="0"/>
              <a:t> </a:t>
            </a:r>
            <a:r>
              <a:rPr lang="en-US" altLang="it-IT" dirty="0" err="1"/>
              <a:t>lipidi</a:t>
            </a:r>
            <a:r>
              <a:rPr lang="en-US" altLang="it-IT" dirty="0"/>
              <a:t> </a:t>
            </a:r>
            <a:r>
              <a:rPr lang="en-US" altLang="it-IT" dirty="0" err="1"/>
              <a:t>nel</a:t>
            </a:r>
            <a:r>
              <a:rPr lang="en-US" altLang="it-IT" dirty="0"/>
              <a:t> </a:t>
            </a:r>
            <a:r>
              <a:rPr lang="en-US" altLang="it-IT" dirty="0" err="1"/>
              <a:t>sangue</a:t>
            </a:r>
            <a:r>
              <a:rPr lang="en-US" altLang="it-IT" dirty="0"/>
              <a:t> e </a:t>
            </a:r>
            <a:r>
              <a:rPr lang="en-US" altLang="it-IT" dirty="0" err="1"/>
              <a:t>prevengono</a:t>
            </a:r>
            <a:r>
              <a:rPr lang="en-US" altLang="it-IT" dirty="0"/>
              <a:t> la </a:t>
            </a:r>
            <a:r>
              <a:rPr lang="en-US" altLang="it-IT" dirty="0" err="1"/>
              <a:t>loro</a:t>
            </a:r>
            <a:r>
              <a:rPr lang="en-US" altLang="it-IT" dirty="0"/>
              <a:t> </a:t>
            </a:r>
            <a:r>
              <a:rPr lang="en-US" altLang="it-IT" dirty="0" err="1"/>
              <a:t>deposizione</a:t>
            </a:r>
            <a:r>
              <a:rPr lang="en-US" altLang="it-IT" dirty="0"/>
              <a:t> a </a:t>
            </a:r>
            <a:r>
              <a:rPr lang="en-US" altLang="it-IT" dirty="0" err="1"/>
              <a:t>livello</a:t>
            </a:r>
            <a:r>
              <a:rPr lang="en-US" altLang="it-IT" dirty="0"/>
              <a:t> </a:t>
            </a:r>
            <a:r>
              <a:rPr lang="en-US" altLang="it-IT" dirty="0" err="1"/>
              <a:t>epatico</a:t>
            </a:r>
            <a:r>
              <a:rPr lang="en-US" altLang="it-IT" dirty="0"/>
              <a:t>, il </a:t>
            </a:r>
            <a:r>
              <a:rPr lang="en-US" altLang="it-IT" dirty="0" err="1"/>
              <a:t>livello</a:t>
            </a:r>
            <a:r>
              <a:rPr lang="en-US" altLang="it-IT" dirty="0"/>
              <a:t> di </a:t>
            </a:r>
            <a:r>
              <a:rPr lang="en-US" altLang="it-IT" dirty="0" err="1"/>
              <a:t>colesterolo</a:t>
            </a:r>
            <a:r>
              <a:rPr lang="en-US" altLang="it-IT" dirty="0"/>
              <a:t> </a:t>
            </a:r>
            <a:r>
              <a:rPr lang="en-US" altLang="it-IT" dirty="0" err="1"/>
              <a:t>viene</a:t>
            </a:r>
            <a:r>
              <a:rPr lang="en-US" altLang="it-IT" dirty="0"/>
              <a:t> ridotto in </a:t>
            </a:r>
            <a:r>
              <a:rPr lang="en-US" altLang="it-IT" dirty="0" err="1"/>
              <a:t>quanto</a:t>
            </a:r>
            <a:r>
              <a:rPr lang="en-US" altLang="it-IT" dirty="0"/>
              <a:t> </a:t>
            </a:r>
            <a:r>
              <a:rPr lang="en-US" altLang="it-IT" dirty="0" err="1"/>
              <a:t>determinano</a:t>
            </a:r>
            <a:r>
              <a:rPr lang="en-US" altLang="it-IT" dirty="0"/>
              <a:t> una </a:t>
            </a:r>
            <a:r>
              <a:rPr lang="en-US" altLang="it-IT" dirty="0" err="1"/>
              <a:t>ridistribuzione</a:t>
            </a:r>
            <a:r>
              <a:rPr lang="en-US" altLang="it-IT" dirty="0"/>
              <a:t> </a:t>
            </a:r>
            <a:r>
              <a:rPr lang="en-US" altLang="it-IT" dirty="0" err="1"/>
              <a:t>fra</a:t>
            </a:r>
            <a:r>
              <a:rPr lang="en-US" altLang="it-IT" dirty="0"/>
              <a:t> </a:t>
            </a:r>
            <a:r>
              <a:rPr lang="en-US" altLang="it-IT" dirty="0" err="1"/>
              <a:t>fegato</a:t>
            </a:r>
            <a:r>
              <a:rPr lang="en-US" altLang="it-IT" dirty="0"/>
              <a:t> e plasma ed </a:t>
            </a:r>
            <a:r>
              <a:rPr lang="en-US" altLang="it-IT" dirty="0" err="1"/>
              <a:t>esaltano</a:t>
            </a:r>
            <a:r>
              <a:rPr lang="en-US" altLang="it-IT" dirty="0"/>
              <a:t> la </a:t>
            </a:r>
            <a:r>
              <a:rPr lang="en-US" altLang="it-IT" dirty="0" err="1"/>
              <a:t>degradazione</a:t>
            </a:r>
            <a:r>
              <a:rPr lang="en-US" altLang="it-IT" dirty="0"/>
              <a:t> ed </a:t>
            </a:r>
            <a:r>
              <a:rPr lang="en-US" altLang="it-IT" dirty="0" err="1"/>
              <a:t>escrezione</a:t>
            </a:r>
            <a:r>
              <a:rPr lang="en-US" altLang="it-IT" dirty="0"/>
              <a:t>. </a:t>
            </a:r>
          </a:p>
          <a:p>
            <a:pPr eaLnBrk="1" hangingPunct="1"/>
            <a:r>
              <a:rPr lang="en-US" altLang="it-IT" dirty="0"/>
              <a:t>Sul </a:t>
            </a:r>
            <a:r>
              <a:rPr lang="en-US" altLang="it-IT" b="1" dirty="0" err="1"/>
              <a:t>metabolismo</a:t>
            </a:r>
            <a:r>
              <a:rPr lang="en-US" altLang="it-IT" b="1" dirty="0"/>
              <a:t> </a:t>
            </a:r>
            <a:r>
              <a:rPr lang="en-US" altLang="it-IT" b="1" dirty="0" err="1"/>
              <a:t>glucidico</a:t>
            </a:r>
            <a:r>
              <a:rPr lang="en-US" altLang="it-IT" dirty="0"/>
              <a:t> </a:t>
            </a:r>
            <a:r>
              <a:rPr lang="en-US" altLang="it-IT" dirty="0" err="1"/>
              <a:t>agiscono</a:t>
            </a:r>
            <a:r>
              <a:rPr lang="en-US" altLang="it-IT" dirty="0"/>
              <a:t> </a:t>
            </a:r>
            <a:r>
              <a:rPr lang="en-US" altLang="it-IT" dirty="0" err="1"/>
              <a:t>indirettamente</a:t>
            </a:r>
            <a:r>
              <a:rPr lang="en-US" altLang="it-IT" dirty="0"/>
              <a:t> </a:t>
            </a:r>
            <a:r>
              <a:rPr lang="en-US" altLang="it-IT" dirty="0" err="1"/>
              <a:t>stimolando</a:t>
            </a:r>
            <a:r>
              <a:rPr lang="en-US" altLang="it-IT" dirty="0"/>
              <a:t> la </a:t>
            </a:r>
            <a:r>
              <a:rPr lang="en-US" altLang="it-IT" dirty="0" err="1"/>
              <a:t>secrezione</a:t>
            </a:r>
            <a:r>
              <a:rPr lang="en-US" altLang="it-IT" dirty="0"/>
              <a:t> di </a:t>
            </a:r>
            <a:r>
              <a:rPr lang="en-US" altLang="it-IT" dirty="0" err="1"/>
              <a:t>glucocorticoidi</a:t>
            </a:r>
            <a:r>
              <a:rPr lang="en-US" altLang="it-IT" dirty="0"/>
              <a:t> e </a:t>
            </a:r>
            <a:r>
              <a:rPr lang="en-US" altLang="it-IT" dirty="0" err="1"/>
              <a:t>perciò</a:t>
            </a:r>
            <a:r>
              <a:rPr lang="en-US" altLang="it-IT" dirty="0"/>
              <a:t> </a:t>
            </a:r>
            <a:r>
              <a:rPr lang="en-US" altLang="it-IT" dirty="0" err="1"/>
              <a:t>l'iperglicemia</a:t>
            </a:r>
            <a:r>
              <a:rPr lang="en-US" altLang="it-IT" dirty="0"/>
              <a:t> </a:t>
            </a:r>
          </a:p>
          <a:p>
            <a:pPr eaLnBrk="1" hangingPunct="1"/>
            <a:r>
              <a:rPr lang="en-US" altLang="it-IT" dirty="0"/>
              <a:t>Sul </a:t>
            </a:r>
            <a:r>
              <a:rPr lang="en-US" altLang="it-IT" b="1" dirty="0" err="1"/>
              <a:t>metabolismo</a:t>
            </a:r>
            <a:r>
              <a:rPr lang="en-US" altLang="it-IT" b="1" dirty="0"/>
              <a:t> </a:t>
            </a:r>
            <a:r>
              <a:rPr lang="en-US" altLang="it-IT" b="1" dirty="0" err="1"/>
              <a:t>idrico-salino</a:t>
            </a:r>
            <a:r>
              <a:rPr lang="en-US" altLang="it-IT" dirty="0"/>
              <a:t> </a:t>
            </a:r>
            <a:r>
              <a:rPr lang="en-US" altLang="it-IT" dirty="0" err="1"/>
              <a:t>aumentano</a:t>
            </a:r>
            <a:r>
              <a:rPr lang="en-US" altLang="it-IT" dirty="0"/>
              <a:t> la </a:t>
            </a:r>
            <a:r>
              <a:rPr lang="en-US" altLang="it-IT" dirty="0" err="1"/>
              <a:t>ritenzione</a:t>
            </a:r>
            <a:r>
              <a:rPr lang="en-US" altLang="it-IT" dirty="0"/>
              <a:t> di </a:t>
            </a:r>
            <a:r>
              <a:rPr lang="en-US" altLang="it-IT" dirty="0" err="1"/>
              <a:t>acqua</a:t>
            </a:r>
            <a:r>
              <a:rPr lang="en-US" altLang="it-IT" dirty="0"/>
              <a:t> e </a:t>
            </a:r>
            <a:r>
              <a:rPr lang="en-US" altLang="it-IT" dirty="0" err="1"/>
              <a:t>sali</a:t>
            </a:r>
            <a:r>
              <a:rPr lang="en-US" altLang="it-IT" dirty="0"/>
              <a:t> </a:t>
            </a:r>
            <a:r>
              <a:rPr lang="en-US" altLang="it-IT" dirty="0" err="1"/>
              <a:t>minerali</a:t>
            </a:r>
            <a:r>
              <a:rPr lang="en-US" altLang="it-IT" dirty="0"/>
              <a:t> ed </a:t>
            </a:r>
            <a:r>
              <a:rPr lang="en-US" altLang="it-IT" dirty="0" err="1"/>
              <a:t>aumentano</a:t>
            </a:r>
            <a:r>
              <a:rPr lang="en-US" altLang="it-IT" dirty="0"/>
              <a:t> il </a:t>
            </a:r>
            <a:r>
              <a:rPr lang="en-US" altLang="it-IT" dirty="0" err="1"/>
              <a:t>flusso</a:t>
            </a:r>
            <a:r>
              <a:rPr lang="en-US" altLang="it-IT" dirty="0"/>
              <a:t> </a:t>
            </a:r>
            <a:r>
              <a:rPr lang="en-US" altLang="it-IT" dirty="0" err="1"/>
              <a:t>dai</a:t>
            </a:r>
            <a:r>
              <a:rPr lang="en-US" altLang="it-IT" dirty="0"/>
              <a:t> </a:t>
            </a:r>
            <a:r>
              <a:rPr lang="en-US" altLang="it-IT" dirty="0" err="1"/>
              <a:t>capillari</a:t>
            </a:r>
            <a:r>
              <a:rPr lang="en-US" altLang="it-IT" dirty="0"/>
              <a:t> </a:t>
            </a:r>
            <a:r>
              <a:rPr lang="en-US" altLang="it-IT" dirty="0" err="1"/>
              <a:t>allo</a:t>
            </a:r>
            <a:r>
              <a:rPr lang="en-US" altLang="it-IT" dirty="0"/>
              <a:t> </a:t>
            </a:r>
            <a:r>
              <a:rPr lang="en-US" altLang="it-IT" dirty="0" err="1"/>
              <a:t>spazio</a:t>
            </a:r>
            <a:r>
              <a:rPr lang="en-US" altLang="it-IT" dirty="0"/>
              <a:t> </a:t>
            </a:r>
            <a:r>
              <a:rPr lang="en-US" altLang="it-IT" dirty="0" err="1"/>
              <a:t>intracellulare</a:t>
            </a:r>
            <a:r>
              <a:rPr lang="en-US" altLang="it-IT" dirty="0"/>
              <a:t>  = edema. </a:t>
            </a:r>
          </a:p>
          <a:p>
            <a:pPr eaLnBrk="1" hangingPunct="1"/>
            <a:r>
              <a:rPr lang="en-US" altLang="it-IT" dirty="0" err="1"/>
              <a:t>Bassi</a:t>
            </a:r>
            <a:r>
              <a:rPr lang="en-US" altLang="it-IT" dirty="0"/>
              <a:t> </a:t>
            </a:r>
            <a:r>
              <a:rPr lang="en-US" altLang="it-IT" dirty="0" err="1"/>
              <a:t>livelli</a:t>
            </a:r>
            <a:r>
              <a:rPr lang="en-US" altLang="it-IT" dirty="0"/>
              <a:t> di </a:t>
            </a:r>
            <a:r>
              <a:rPr lang="en-US" altLang="it-IT" dirty="0" err="1"/>
              <a:t>estrogeni</a:t>
            </a:r>
            <a:r>
              <a:rPr lang="en-US" altLang="it-IT" dirty="0"/>
              <a:t> </a:t>
            </a:r>
            <a:r>
              <a:rPr lang="en-US" altLang="it-IT" dirty="0" err="1"/>
              <a:t>favoriscono</a:t>
            </a:r>
            <a:r>
              <a:rPr lang="en-US" altLang="it-IT" dirty="0"/>
              <a:t> la </a:t>
            </a:r>
            <a:r>
              <a:rPr lang="en-US" altLang="it-IT" dirty="0" err="1"/>
              <a:t>secrezione</a:t>
            </a:r>
            <a:r>
              <a:rPr lang="en-US" altLang="it-IT" dirty="0"/>
              <a:t> di </a:t>
            </a:r>
            <a:r>
              <a:rPr lang="en-US" altLang="it-IT" dirty="0" err="1"/>
              <a:t>tiroxina</a:t>
            </a:r>
            <a:r>
              <a:rPr lang="en-US" altLang="it-IT" dirty="0"/>
              <a:t> </a:t>
            </a:r>
          </a:p>
          <a:p>
            <a:pPr eaLnBrk="1" hangingPunct="1"/>
            <a:r>
              <a:rPr lang="en-US" altLang="it-IT" dirty="0"/>
              <a:t> </a:t>
            </a:r>
            <a:r>
              <a:rPr lang="en-US" altLang="it-IT" dirty="0" err="1"/>
              <a:t>Caratteri</a:t>
            </a:r>
            <a:r>
              <a:rPr lang="en-US" altLang="it-IT" dirty="0"/>
              <a:t> </a:t>
            </a:r>
            <a:r>
              <a:rPr lang="en-US" altLang="it-IT" dirty="0" err="1"/>
              <a:t>sessuali</a:t>
            </a:r>
            <a:r>
              <a:rPr lang="en-US" altLang="it-IT" dirty="0"/>
              <a:t> </a:t>
            </a:r>
            <a:r>
              <a:rPr lang="en-US" altLang="it-IT" dirty="0" err="1"/>
              <a:t>femminili</a:t>
            </a:r>
            <a:r>
              <a:rPr lang="en-US" altLang="it-IT" b="1" dirty="0"/>
              <a:t> </a:t>
            </a:r>
            <a:endParaRPr lang="en-US" altLang="it-IT" dirty="0"/>
          </a:p>
          <a:p>
            <a:pPr eaLnBrk="1" hangingPunct="1"/>
            <a:r>
              <a:rPr lang="en-US" altLang="it-IT" dirty="0"/>
              <a:t>Durante la </a:t>
            </a:r>
            <a:r>
              <a:rPr lang="en-US" altLang="it-IT" dirty="0" err="1"/>
              <a:t>pubertà</a:t>
            </a:r>
            <a:r>
              <a:rPr lang="en-US" altLang="it-IT" dirty="0"/>
              <a:t> </a:t>
            </a:r>
            <a:r>
              <a:rPr lang="en-US" altLang="it-IT" dirty="0" err="1"/>
              <a:t>gli</a:t>
            </a:r>
            <a:r>
              <a:rPr lang="en-US" altLang="it-IT" dirty="0"/>
              <a:t> </a:t>
            </a:r>
            <a:r>
              <a:rPr lang="en-US" altLang="it-IT" dirty="0" err="1"/>
              <a:t>estrogeni</a:t>
            </a:r>
            <a:r>
              <a:rPr lang="en-US" altLang="it-IT" dirty="0"/>
              <a:t> </a:t>
            </a:r>
            <a:r>
              <a:rPr lang="en-US" altLang="it-IT" dirty="0" err="1"/>
              <a:t>determinano</a:t>
            </a:r>
            <a:r>
              <a:rPr lang="en-US" altLang="it-IT" dirty="0"/>
              <a:t> lo </a:t>
            </a:r>
            <a:r>
              <a:rPr lang="en-US" altLang="it-IT" dirty="0" err="1"/>
              <a:t>sviluppo</a:t>
            </a:r>
            <a:r>
              <a:rPr lang="en-US" altLang="it-IT" dirty="0"/>
              <a:t> </a:t>
            </a:r>
            <a:r>
              <a:rPr lang="en-US" altLang="it-IT" dirty="0" err="1"/>
              <a:t>delle</a:t>
            </a:r>
            <a:r>
              <a:rPr lang="en-US" altLang="it-IT" dirty="0"/>
              <a:t> </a:t>
            </a:r>
            <a:r>
              <a:rPr lang="en-US" altLang="it-IT" dirty="0" err="1"/>
              <a:t>caratteristiche</a:t>
            </a:r>
            <a:r>
              <a:rPr lang="en-US" altLang="it-IT" dirty="0"/>
              <a:t> </a:t>
            </a:r>
            <a:r>
              <a:rPr lang="en-US" altLang="it-IT" dirty="0" err="1"/>
              <a:t>femminili.Sono</a:t>
            </a:r>
            <a:r>
              <a:rPr lang="en-US" altLang="it-IT" dirty="0"/>
              <a:t> </a:t>
            </a:r>
            <a:r>
              <a:rPr lang="en-US" altLang="it-IT" dirty="0" err="1"/>
              <a:t>influenzate</a:t>
            </a:r>
            <a:r>
              <a:rPr lang="en-US" altLang="it-IT" dirty="0"/>
              <a:t> </a:t>
            </a:r>
            <a:r>
              <a:rPr lang="en-US" altLang="it-IT" dirty="0" err="1"/>
              <a:t>sia</a:t>
            </a:r>
            <a:r>
              <a:rPr lang="en-US" altLang="it-IT" dirty="0"/>
              <a:t> le </a:t>
            </a:r>
            <a:r>
              <a:rPr lang="en-US" altLang="it-IT" dirty="0" err="1"/>
              <a:t>strutture</a:t>
            </a:r>
            <a:r>
              <a:rPr lang="en-US" altLang="it-IT" dirty="0"/>
              <a:t> </a:t>
            </a:r>
            <a:r>
              <a:rPr lang="en-US" altLang="it-IT" dirty="0" err="1"/>
              <a:t>sessuali</a:t>
            </a:r>
            <a:r>
              <a:rPr lang="en-US" altLang="it-IT" dirty="0"/>
              <a:t> </a:t>
            </a:r>
            <a:r>
              <a:rPr lang="en-US" altLang="it-IT" dirty="0" err="1"/>
              <a:t>primarie</a:t>
            </a:r>
            <a:r>
              <a:rPr lang="en-US" altLang="it-IT" dirty="0"/>
              <a:t> (utero, vagina, </a:t>
            </a:r>
            <a:r>
              <a:rPr lang="en-US" altLang="it-IT" dirty="0" err="1"/>
              <a:t>ovaio</a:t>
            </a:r>
            <a:r>
              <a:rPr lang="en-US" altLang="it-IT" dirty="0"/>
              <a:t>, </a:t>
            </a:r>
            <a:r>
              <a:rPr lang="en-US" altLang="it-IT" dirty="0" err="1"/>
              <a:t>mammella</a:t>
            </a:r>
            <a:r>
              <a:rPr lang="en-US" altLang="it-IT" dirty="0"/>
              <a:t>, vulva) ma </a:t>
            </a:r>
            <a:r>
              <a:rPr lang="en-US" altLang="it-IT" dirty="0" err="1"/>
              <a:t>anche</a:t>
            </a:r>
            <a:r>
              <a:rPr lang="en-US" altLang="it-IT" dirty="0"/>
              <a:t> quelle </a:t>
            </a:r>
            <a:r>
              <a:rPr lang="en-US" altLang="it-IT" dirty="0" err="1"/>
              <a:t>secondarie</a:t>
            </a:r>
            <a:r>
              <a:rPr lang="en-US" altLang="it-IT" dirty="0"/>
              <a:t> </a:t>
            </a:r>
            <a:r>
              <a:rPr lang="en-US" altLang="it-IT" dirty="0" err="1"/>
              <a:t>dovute</a:t>
            </a:r>
            <a:r>
              <a:rPr lang="en-US" altLang="it-IT" dirty="0"/>
              <a:t> </a:t>
            </a:r>
            <a:r>
              <a:rPr lang="en-US" altLang="it-IT" dirty="0" err="1"/>
              <a:t>anche</a:t>
            </a:r>
            <a:r>
              <a:rPr lang="en-US" altLang="it-IT" dirty="0"/>
              <a:t> in </a:t>
            </a:r>
            <a:r>
              <a:rPr lang="en-US" altLang="it-IT" dirty="0" err="1"/>
              <a:t>parte</a:t>
            </a:r>
            <a:r>
              <a:rPr lang="en-US" altLang="it-IT" dirty="0"/>
              <a:t> </a:t>
            </a:r>
            <a:r>
              <a:rPr lang="en-US" altLang="it-IT" dirty="0" err="1"/>
              <a:t>alla</a:t>
            </a:r>
            <a:r>
              <a:rPr lang="en-US" altLang="it-IT" dirty="0"/>
              <a:t> </a:t>
            </a:r>
            <a:r>
              <a:rPr lang="en-US" altLang="it-IT" dirty="0" err="1"/>
              <a:t>mancanza</a:t>
            </a:r>
            <a:r>
              <a:rPr lang="en-US" altLang="it-IT" dirty="0"/>
              <a:t> di </a:t>
            </a:r>
            <a:r>
              <a:rPr lang="en-US" altLang="it-IT" dirty="0" err="1"/>
              <a:t>androgeni</a:t>
            </a:r>
            <a:r>
              <a:rPr lang="en-US" altLang="it-IT" dirty="0"/>
              <a:t> : </a:t>
            </a:r>
            <a:r>
              <a:rPr lang="en-US" altLang="it-IT" dirty="0" err="1"/>
              <a:t>diversa</a:t>
            </a:r>
            <a:r>
              <a:rPr lang="en-US" altLang="it-IT" dirty="0"/>
              <a:t> </a:t>
            </a:r>
            <a:r>
              <a:rPr lang="en-US" altLang="it-IT" dirty="0" err="1"/>
              <a:t>conformazione</a:t>
            </a:r>
            <a:r>
              <a:rPr lang="en-US" altLang="it-IT" dirty="0"/>
              <a:t> </a:t>
            </a:r>
            <a:r>
              <a:rPr lang="en-US" altLang="it-IT" dirty="0" err="1"/>
              <a:t>scheletrica</a:t>
            </a:r>
            <a:r>
              <a:rPr lang="en-US" altLang="it-IT" dirty="0"/>
              <a:t>, </a:t>
            </a:r>
            <a:r>
              <a:rPr lang="en-US" altLang="it-IT" dirty="0" err="1"/>
              <a:t>distribuzione</a:t>
            </a:r>
            <a:r>
              <a:rPr lang="en-US" altLang="it-IT" dirty="0"/>
              <a:t> del </a:t>
            </a:r>
            <a:r>
              <a:rPr lang="en-US" altLang="it-IT" dirty="0" err="1"/>
              <a:t>grasso</a:t>
            </a:r>
            <a:r>
              <a:rPr lang="en-US" altLang="it-IT" dirty="0"/>
              <a:t>, </a:t>
            </a:r>
            <a:r>
              <a:rPr lang="en-US" altLang="it-IT" dirty="0" err="1"/>
              <a:t>dimensione</a:t>
            </a:r>
            <a:r>
              <a:rPr lang="en-US" altLang="it-IT" dirty="0"/>
              <a:t> </a:t>
            </a:r>
            <a:r>
              <a:rPr lang="en-US" altLang="it-IT" dirty="0" err="1"/>
              <a:t>della</a:t>
            </a:r>
            <a:r>
              <a:rPr lang="en-US" altLang="it-IT" dirty="0"/>
              <a:t> </a:t>
            </a:r>
            <a:r>
              <a:rPr lang="en-US" altLang="it-IT" dirty="0" err="1"/>
              <a:t>laringe</a:t>
            </a:r>
            <a:r>
              <a:rPr lang="en-US" altLang="it-IT" dirty="0"/>
              <a:t>, </a:t>
            </a:r>
            <a:r>
              <a:rPr lang="en-US" altLang="it-IT" dirty="0" err="1"/>
              <a:t>caratteristiche</a:t>
            </a:r>
            <a:r>
              <a:rPr lang="en-US" altLang="it-IT" dirty="0"/>
              <a:t> </a:t>
            </a:r>
            <a:r>
              <a:rPr lang="en-US" altLang="it-IT" dirty="0" err="1"/>
              <a:t>della</a:t>
            </a:r>
            <a:r>
              <a:rPr lang="en-US" altLang="it-IT" dirty="0"/>
              <a:t> </a:t>
            </a:r>
            <a:r>
              <a:rPr lang="en-US" altLang="it-IT" dirty="0" err="1"/>
              <a:t>distribuzione</a:t>
            </a:r>
            <a:r>
              <a:rPr lang="en-US" altLang="it-IT" dirty="0"/>
              <a:t> del </a:t>
            </a:r>
            <a:r>
              <a:rPr lang="en-US" altLang="it-IT" dirty="0" err="1"/>
              <a:t>pelame</a:t>
            </a:r>
            <a:r>
              <a:rPr lang="en-US" altLang="it-IT" dirty="0"/>
              <a:t> o del </a:t>
            </a:r>
            <a:r>
              <a:rPr lang="en-US" altLang="it-IT" dirty="0" err="1"/>
              <a:t>piumaggio</a:t>
            </a:r>
            <a:r>
              <a:rPr lang="en-US" altLang="it-IT" dirty="0"/>
              <a:t>..) </a:t>
            </a:r>
          </a:p>
          <a:p>
            <a:pPr eaLnBrk="1" hangingPunct="1"/>
            <a:r>
              <a:rPr lang="en-US" altLang="it-IT" dirty="0"/>
              <a:t> </a:t>
            </a:r>
            <a:r>
              <a:rPr lang="en-US" altLang="it-IT" dirty="0" err="1"/>
              <a:t>Comportamento</a:t>
            </a:r>
            <a:r>
              <a:rPr lang="en-US" altLang="it-IT" b="1" dirty="0"/>
              <a:t> </a:t>
            </a:r>
            <a:endParaRPr lang="en-US" altLang="it-IT" dirty="0"/>
          </a:p>
          <a:p>
            <a:pPr eaLnBrk="1" hangingPunct="1"/>
            <a:r>
              <a:rPr lang="en-US" altLang="it-IT" dirty="0" err="1"/>
              <a:t>Gli</a:t>
            </a:r>
            <a:r>
              <a:rPr lang="en-US" altLang="it-IT" dirty="0"/>
              <a:t> </a:t>
            </a:r>
            <a:r>
              <a:rPr lang="en-US" altLang="it-IT" dirty="0" err="1"/>
              <a:t>effetti</a:t>
            </a:r>
            <a:r>
              <a:rPr lang="en-US" altLang="it-IT" dirty="0"/>
              <a:t> </a:t>
            </a:r>
            <a:r>
              <a:rPr lang="en-US" altLang="it-IT" dirty="0" err="1"/>
              <a:t>variano</a:t>
            </a:r>
            <a:r>
              <a:rPr lang="en-US" altLang="it-IT" dirty="0"/>
              <a:t> a </a:t>
            </a:r>
            <a:r>
              <a:rPr lang="en-US" altLang="it-IT" dirty="0" err="1"/>
              <a:t>seconda</a:t>
            </a:r>
            <a:r>
              <a:rPr lang="en-US" altLang="it-IT" dirty="0"/>
              <a:t> </a:t>
            </a:r>
            <a:r>
              <a:rPr lang="en-US" altLang="it-IT" dirty="0" err="1"/>
              <a:t>delle</a:t>
            </a:r>
            <a:r>
              <a:rPr lang="en-US" altLang="it-IT" dirty="0"/>
              <a:t> specie </a:t>
            </a:r>
            <a:r>
              <a:rPr lang="en-US" altLang="it-IT" dirty="0" err="1"/>
              <a:t>animali</a:t>
            </a:r>
            <a:r>
              <a:rPr lang="en-US" altLang="it-IT" dirty="0"/>
              <a:t>. </a:t>
            </a:r>
            <a:r>
              <a:rPr lang="en-US" altLang="it-IT" dirty="0" err="1"/>
              <a:t>determinano</a:t>
            </a:r>
            <a:r>
              <a:rPr lang="en-US" altLang="it-IT" dirty="0"/>
              <a:t> un </a:t>
            </a:r>
            <a:r>
              <a:rPr lang="en-US" altLang="it-IT" dirty="0" err="1"/>
              <a:t>aumento</a:t>
            </a:r>
            <a:r>
              <a:rPr lang="en-US" altLang="it-IT" dirty="0"/>
              <a:t> </a:t>
            </a:r>
            <a:r>
              <a:rPr lang="en-US" altLang="it-IT" dirty="0" err="1"/>
              <a:t>dell'attività</a:t>
            </a:r>
            <a:r>
              <a:rPr lang="en-US" altLang="it-IT" dirty="0"/>
              <a:t> </a:t>
            </a:r>
            <a:r>
              <a:rPr lang="en-US" altLang="it-IT" dirty="0" err="1"/>
              <a:t>motoria</a:t>
            </a:r>
            <a:r>
              <a:rPr lang="en-US" altLang="it-IT" dirty="0"/>
              <a:t>, </a:t>
            </a:r>
            <a:r>
              <a:rPr lang="en-US" altLang="it-IT" dirty="0" err="1"/>
              <a:t>esplorativa</a:t>
            </a:r>
            <a:r>
              <a:rPr lang="en-US" altLang="it-IT" dirty="0"/>
              <a:t>, </a:t>
            </a:r>
            <a:r>
              <a:rPr lang="en-US" altLang="it-IT" dirty="0" err="1"/>
              <a:t>agonistica</a:t>
            </a:r>
            <a:r>
              <a:rPr lang="en-US" altLang="it-IT" dirty="0"/>
              <a:t> e </a:t>
            </a:r>
            <a:r>
              <a:rPr lang="en-US" altLang="it-IT" dirty="0" err="1"/>
              <a:t>stimolano</a:t>
            </a:r>
            <a:r>
              <a:rPr lang="en-US" altLang="it-IT" dirty="0"/>
              <a:t> la </a:t>
            </a:r>
            <a:r>
              <a:rPr lang="en-US" altLang="it-IT" dirty="0" err="1"/>
              <a:t>ricerca</a:t>
            </a:r>
            <a:r>
              <a:rPr lang="en-US" altLang="it-IT" dirty="0"/>
              <a:t> </a:t>
            </a:r>
            <a:r>
              <a:rPr lang="en-US" altLang="it-IT" dirty="0" err="1"/>
              <a:t>attiva</a:t>
            </a:r>
            <a:r>
              <a:rPr lang="en-US" altLang="it-IT" dirty="0"/>
              <a:t> del </a:t>
            </a:r>
            <a:r>
              <a:rPr lang="en-US" altLang="it-IT" dirty="0" err="1"/>
              <a:t>maschio</a:t>
            </a:r>
            <a:r>
              <a:rPr lang="en-US" altLang="it-IT" dirty="0"/>
              <a:t>, </a:t>
            </a:r>
            <a:r>
              <a:rPr lang="en-US" altLang="it-IT" dirty="0" err="1"/>
              <a:t>mentre</a:t>
            </a:r>
            <a:r>
              <a:rPr lang="en-US" altLang="it-IT" dirty="0"/>
              <a:t> </a:t>
            </a:r>
            <a:r>
              <a:rPr lang="en-US" altLang="it-IT" dirty="0" err="1"/>
              <a:t>diminuisce</a:t>
            </a:r>
            <a:r>
              <a:rPr lang="en-US" altLang="it-IT" dirty="0"/>
              <a:t> </a:t>
            </a:r>
            <a:r>
              <a:rPr lang="en-US" altLang="it-IT" dirty="0" err="1"/>
              <a:t>l'ingestione</a:t>
            </a:r>
            <a:r>
              <a:rPr lang="en-US" altLang="it-IT" dirty="0"/>
              <a:t> di </a:t>
            </a:r>
            <a:r>
              <a:rPr lang="en-US" altLang="it-IT" dirty="0" err="1"/>
              <a:t>alimenti</a:t>
            </a:r>
            <a:r>
              <a:rPr lang="en-US" altLang="it-IT" dirty="0"/>
              <a:t>. In </a:t>
            </a:r>
            <a:r>
              <a:rPr lang="en-US" altLang="it-IT" dirty="0" err="1"/>
              <a:t>tutte</a:t>
            </a:r>
            <a:r>
              <a:rPr lang="en-US" altLang="it-IT" dirty="0"/>
              <a:t> le specie </a:t>
            </a:r>
            <a:r>
              <a:rPr lang="en-US" altLang="it-IT" dirty="0" err="1"/>
              <a:t>determinano</a:t>
            </a:r>
            <a:r>
              <a:rPr lang="en-US" altLang="it-IT" dirty="0"/>
              <a:t> il </a:t>
            </a:r>
            <a:r>
              <a:rPr lang="en-US" altLang="it-IT" dirty="0" err="1"/>
              <a:t>comportamento</a:t>
            </a:r>
            <a:r>
              <a:rPr lang="en-US" altLang="it-IT" dirty="0"/>
              <a:t>  di </a:t>
            </a:r>
            <a:r>
              <a:rPr lang="en-US" altLang="it-IT" dirty="0" err="1"/>
              <a:t>accettazione</a:t>
            </a:r>
            <a:r>
              <a:rPr lang="en-US" altLang="it-IT" dirty="0"/>
              <a:t> </a:t>
            </a:r>
            <a:r>
              <a:rPr lang="en-US" altLang="it-IT" dirty="0" err="1"/>
              <a:t>della</a:t>
            </a:r>
            <a:r>
              <a:rPr lang="en-US" altLang="it-IT" dirty="0"/>
              <a:t> </a:t>
            </a:r>
            <a:r>
              <a:rPr lang="en-US" altLang="it-IT" dirty="0" err="1"/>
              <a:t>monta</a:t>
            </a:r>
            <a:r>
              <a:rPr lang="en-US" altLang="it-IT" dirty="0"/>
              <a:t> da </a:t>
            </a:r>
            <a:r>
              <a:rPr lang="en-US" altLang="it-IT" dirty="0" err="1"/>
              <a:t>parte</a:t>
            </a:r>
            <a:r>
              <a:rPr lang="en-US" altLang="it-IT" dirty="0"/>
              <a:t> del </a:t>
            </a:r>
            <a:r>
              <a:rPr lang="en-US" altLang="it-IT" dirty="0" err="1"/>
              <a:t>maschio</a:t>
            </a:r>
            <a:r>
              <a:rPr lang="en-US" altLang="it-IT" dirty="0"/>
              <a:t> </a:t>
            </a:r>
            <a:r>
              <a:rPr lang="en-US" altLang="it-IT" dirty="0" err="1"/>
              <a:t>che</a:t>
            </a:r>
            <a:r>
              <a:rPr lang="en-US" altLang="it-IT" dirty="0"/>
              <a:t> </a:t>
            </a:r>
            <a:r>
              <a:rPr lang="en-US" altLang="it-IT" dirty="0" err="1"/>
              <a:t>si</a:t>
            </a:r>
            <a:r>
              <a:rPr lang="en-US" altLang="it-IT" dirty="0"/>
              <a:t> </a:t>
            </a:r>
            <a:r>
              <a:rPr lang="en-US" altLang="it-IT" dirty="0" err="1"/>
              <a:t>manifesta</a:t>
            </a:r>
            <a:r>
              <a:rPr lang="en-US" altLang="it-IT" dirty="0"/>
              <a:t> solo </a:t>
            </a:r>
            <a:r>
              <a:rPr lang="en-US" altLang="it-IT" dirty="0" err="1"/>
              <a:t>all'acme</a:t>
            </a:r>
            <a:r>
              <a:rPr lang="en-US" altLang="it-IT" dirty="0"/>
              <a:t> </a:t>
            </a:r>
            <a:r>
              <a:rPr lang="en-US" altLang="it-IT" dirty="0" err="1"/>
              <a:t>dell'estro</a:t>
            </a:r>
            <a:r>
              <a:rPr lang="en-US" altLang="it-IT" dirty="0"/>
              <a:t>; </a:t>
            </a:r>
            <a:r>
              <a:rPr lang="en-US" altLang="it-IT" dirty="0" err="1"/>
              <a:t>tuttavia</a:t>
            </a:r>
            <a:r>
              <a:rPr lang="en-US" altLang="it-IT" dirty="0"/>
              <a:t> </a:t>
            </a:r>
            <a:r>
              <a:rPr lang="en-US" altLang="it-IT" dirty="0" err="1"/>
              <a:t>necessita</a:t>
            </a:r>
            <a:r>
              <a:rPr lang="en-US" altLang="it-IT" dirty="0"/>
              <a:t> di una pre-</a:t>
            </a:r>
            <a:r>
              <a:rPr lang="en-US" altLang="it-IT" dirty="0" err="1"/>
              <a:t>sensibilizzazione</a:t>
            </a:r>
            <a:r>
              <a:rPr lang="en-US" altLang="it-IT" dirty="0"/>
              <a:t> del progesterone. </a:t>
            </a:r>
            <a:r>
              <a:rPr lang="en-US" altLang="it-IT" dirty="0" err="1"/>
              <a:t>Gli</a:t>
            </a:r>
            <a:r>
              <a:rPr lang="en-US" altLang="it-IT" dirty="0"/>
              <a:t> </a:t>
            </a:r>
            <a:r>
              <a:rPr lang="en-US" altLang="it-IT" dirty="0" err="1"/>
              <a:t>estrogeni</a:t>
            </a:r>
            <a:r>
              <a:rPr lang="en-US" altLang="it-IT" dirty="0"/>
              <a:t> </a:t>
            </a:r>
            <a:r>
              <a:rPr lang="en-US" altLang="it-IT" dirty="0" err="1"/>
              <a:t>concorrono</a:t>
            </a:r>
            <a:r>
              <a:rPr lang="en-US" altLang="it-IT" dirty="0"/>
              <a:t> </a:t>
            </a:r>
            <a:r>
              <a:rPr lang="en-US" altLang="it-IT" dirty="0" err="1"/>
              <a:t>anche</a:t>
            </a:r>
            <a:r>
              <a:rPr lang="en-US" altLang="it-IT" dirty="0"/>
              <a:t> </a:t>
            </a:r>
            <a:r>
              <a:rPr lang="en-US" altLang="it-IT" dirty="0" err="1"/>
              <a:t>all’instaurarsi</a:t>
            </a:r>
            <a:r>
              <a:rPr lang="en-US" altLang="it-IT" dirty="0"/>
              <a:t> del </a:t>
            </a:r>
            <a:r>
              <a:rPr lang="en-US" altLang="it-IT" dirty="0" err="1"/>
              <a:t>comportamento</a:t>
            </a:r>
            <a:r>
              <a:rPr lang="en-US" altLang="it-IT" dirty="0"/>
              <a:t> </a:t>
            </a:r>
            <a:r>
              <a:rPr lang="en-US" altLang="it-IT" dirty="0" err="1"/>
              <a:t>materno</a:t>
            </a:r>
            <a:r>
              <a:rPr lang="en-US" altLang="it-IT" dirty="0"/>
              <a:t> :  </a:t>
            </a:r>
            <a:r>
              <a:rPr lang="en-US" altLang="it-IT" dirty="0" err="1"/>
              <a:t>suscita</a:t>
            </a:r>
            <a:r>
              <a:rPr lang="en-US" altLang="it-IT" dirty="0"/>
              <a:t> interesse per il </a:t>
            </a:r>
            <a:r>
              <a:rPr lang="en-US" altLang="it-IT" dirty="0" err="1"/>
              <a:t>neonato</a:t>
            </a:r>
            <a:r>
              <a:rPr lang="en-US" altLang="it-IT" dirty="0"/>
              <a:t>, e ne </a:t>
            </a:r>
            <a:r>
              <a:rPr lang="en-US" altLang="it-IT" dirty="0" err="1"/>
              <a:t>stimolano</a:t>
            </a:r>
            <a:r>
              <a:rPr lang="en-US" altLang="it-IT" dirty="0"/>
              <a:t> il </a:t>
            </a:r>
            <a:r>
              <a:rPr lang="en-US" altLang="it-IT" dirty="0" err="1"/>
              <a:t>leccamento</a:t>
            </a:r>
            <a:r>
              <a:rPr lang="en-US" altLang="it-IT" dirty="0"/>
              <a:t> . </a:t>
            </a:r>
          </a:p>
          <a:p>
            <a:pPr eaLnBrk="1" hangingPunct="1"/>
            <a:r>
              <a:rPr lang="en-US" altLang="it-IT" dirty="0"/>
              <a:t> </a:t>
            </a:r>
            <a:r>
              <a:rPr lang="en-US" altLang="it-IT" b="1" u="sng" dirty="0"/>
              <a:t>Progesterone </a:t>
            </a:r>
            <a:endParaRPr lang="en-US" altLang="it-IT" dirty="0"/>
          </a:p>
          <a:p>
            <a:pPr eaLnBrk="1" hangingPunct="1"/>
            <a:r>
              <a:rPr lang="en-US" altLang="it-IT" dirty="0"/>
              <a:t>È uno </a:t>
            </a:r>
            <a:r>
              <a:rPr lang="en-US" altLang="it-IT" dirty="0" err="1"/>
              <a:t>steroide</a:t>
            </a:r>
            <a:r>
              <a:rPr lang="en-US" altLang="it-IT" dirty="0"/>
              <a:t> di 21 </a:t>
            </a:r>
            <a:r>
              <a:rPr lang="en-US" altLang="it-IT" dirty="0" err="1"/>
              <a:t>atomi</a:t>
            </a:r>
            <a:r>
              <a:rPr lang="en-US" altLang="it-IT" dirty="0"/>
              <a:t> di C ( D4.pregene.3,20.dione) </a:t>
            </a:r>
            <a:r>
              <a:rPr lang="en-US" altLang="it-IT" dirty="0" err="1"/>
              <a:t>identificato</a:t>
            </a:r>
            <a:r>
              <a:rPr lang="en-US" altLang="it-IT" dirty="0"/>
              <a:t> con la sigla P4. </a:t>
            </a:r>
            <a:r>
              <a:rPr lang="en-US" altLang="it-IT" dirty="0" err="1"/>
              <a:t>Viene</a:t>
            </a:r>
            <a:r>
              <a:rPr lang="en-US" altLang="it-IT" dirty="0"/>
              <a:t> </a:t>
            </a:r>
            <a:r>
              <a:rPr lang="en-US" altLang="it-IT" dirty="0" err="1"/>
              <a:t>prodotto</a:t>
            </a:r>
            <a:r>
              <a:rPr lang="en-US" altLang="it-IT" dirty="0"/>
              <a:t> </a:t>
            </a:r>
            <a:r>
              <a:rPr lang="en-US" altLang="it-IT" dirty="0" err="1"/>
              <a:t>dalle</a:t>
            </a:r>
            <a:r>
              <a:rPr lang="en-US" altLang="it-IT" dirty="0"/>
              <a:t> cellule del </a:t>
            </a:r>
            <a:r>
              <a:rPr lang="en-US" altLang="it-IT" dirty="0" err="1"/>
              <a:t>corpo</a:t>
            </a:r>
            <a:r>
              <a:rPr lang="en-US" altLang="it-IT" dirty="0"/>
              <a:t> </a:t>
            </a:r>
            <a:r>
              <a:rPr lang="en-US" altLang="it-IT" dirty="0" err="1"/>
              <a:t>luteo</a:t>
            </a:r>
            <a:r>
              <a:rPr lang="en-US" altLang="it-IT" dirty="0"/>
              <a:t> sotto lo </a:t>
            </a:r>
            <a:r>
              <a:rPr lang="en-US" altLang="it-IT" dirty="0" err="1"/>
              <a:t>stimolo</a:t>
            </a:r>
            <a:r>
              <a:rPr lang="en-US" altLang="it-IT" dirty="0"/>
              <a:t> </a:t>
            </a:r>
            <a:r>
              <a:rPr lang="en-US" altLang="it-IT" dirty="0" err="1"/>
              <a:t>dell'LH</a:t>
            </a:r>
            <a:r>
              <a:rPr lang="en-US" altLang="it-IT" dirty="0"/>
              <a:t> , e </a:t>
            </a:r>
            <a:r>
              <a:rPr lang="en-US" altLang="it-IT" dirty="0" err="1"/>
              <a:t>dalla</a:t>
            </a:r>
            <a:r>
              <a:rPr lang="en-US" altLang="it-IT" dirty="0"/>
              <a:t> placenta e </a:t>
            </a:r>
            <a:r>
              <a:rPr lang="en-US" altLang="it-IT" dirty="0" err="1"/>
              <a:t>dai</a:t>
            </a:r>
            <a:r>
              <a:rPr lang="en-US" altLang="it-IT" dirty="0"/>
              <a:t> </a:t>
            </a:r>
            <a:r>
              <a:rPr lang="en-US" altLang="it-IT" dirty="0" err="1"/>
              <a:t>surreni</a:t>
            </a:r>
            <a:r>
              <a:rPr lang="en-US" altLang="it-IT" dirty="0"/>
              <a:t>. Nel </a:t>
            </a:r>
            <a:r>
              <a:rPr lang="en-US" altLang="it-IT" dirty="0" err="1"/>
              <a:t>sangue</a:t>
            </a:r>
            <a:r>
              <a:rPr lang="en-US" altLang="it-IT" dirty="0"/>
              <a:t> è in </a:t>
            </a:r>
            <a:r>
              <a:rPr lang="en-US" altLang="it-IT" dirty="0" err="1"/>
              <a:t>parte</a:t>
            </a:r>
            <a:r>
              <a:rPr lang="en-US" altLang="it-IT" dirty="0"/>
              <a:t> libero ed in </a:t>
            </a:r>
            <a:r>
              <a:rPr lang="en-US" altLang="it-IT" dirty="0" err="1"/>
              <a:t>parte</a:t>
            </a:r>
            <a:r>
              <a:rPr lang="en-US" altLang="it-IT" dirty="0"/>
              <a:t> legato </a:t>
            </a:r>
            <a:r>
              <a:rPr lang="en-US" altLang="it-IT" dirty="0" err="1"/>
              <a:t>alla</a:t>
            </a:r>
            <a:r>
              <a:rPr lang="en-US" altLang="it-IT" dirty="0"/>
              <a:t> </a:t>
            </a:r>
            <a:r>
              <a:rPr lang="en-US" altLang="it-IT" dirty="0" err="1"/>
              <a:t>transcortina</a:t>
            </a:r>
            <a:r>
              <a:rPr lang="en-US" altLang="it-IT" dirty="0"/>
              <a:t> (CBG Corticosteroid Binding Globulin). La </a:t>
            </a:r>
            <a:r>
              <a:rPr lang="en-US" altLang="it-IT" dirty="0" err="1"/>
              <a:t>sua</a:t>
            </a:r>
            <a:r>
              <a:rPr lang="en-US" altLang="it-IT" dirty="0"/>
              <a:t> </a:t>
            </a:r>
            <a:r>
              <a:rPr lang="en-US" altLang="it-IT" dirty="0" err="1"/>
              <a:t>inattivazione</a:t>
            </a:r>
            <a:r>
              <a:rPr lang="en-US" altLang="it-IT" dirty="0"/>
              <a:t> </a:t>
            </a:r>
            <a:r>
              <a:rPr lang="en-US" altLang="it-IT" dirty="0" err="1"/>
              <a:t>avviene</a:t>
            </a:r>
            <a:r>
              <a:rPr lang="en-US" altLang="it-IT" dirty="0"/>
              <a:t> </a:t>
            </a:r>
            <a:r>
              <a:rPr lang="en-US" altLang="it-IT" dirty="0" err="1"/>
              <a:t>nel</a:t>
            </a:r>
            <a:r>
              <a:rPr lang="en-US" altLang="it-IT" dirty="0"/>
              <a:t> </a:t>
            </a:r>
            <a:r>
              <a:rPr lang="en-US" altLang="it-IT" dirty="0" err="1"/>
              <a:t>fegato</a:t>
            </a:r>
            <a:r>
              <a:rPr lang="en-US" altLang="it-IT" dirty="0"/>
              <a:t> dove </a:t>
            </a:r>
            <a:r>
              <a:rPr lang="en-US" altLang="it-IT" dirty="0" err="1"/>
              <a:t>viene</a:t>
            </a:r>
            <a:r>
              <a:rPr lang="en-US" altLang="it-IT" dirty="0"/>
              <a:t> </a:t>
            </a:r>
            <a:r>
              <a:rPr lang="en-US" altLang="it-IT" dirty="0" err="1"/>
              <a:t>trasformato</a:t>
            </a:r>
            <a:r>
              <a:rPr lang="en-US" altLang="it-IT" dirty="0"/>
              <a:t> in </a:t>
            </a:r>
            <a:r>
              <a:rPr lang="en-US" altLang="it-IT" dirty="0" err="1"/>
              <a:t>pregnandiolo</a:t>
            </a:r>
            <a:r>
              <a:rPr lang="en-US" altLang="it-IT" dirty="0"/>
              <a:t> e </a:t>
            </a:r>
            <a:r>
              <a:rPr lang="en-US" altLang="it-IT" dirty="0" err="1"/>
              <a:t>glicuronato</a:t>
            </a:r>
            <a:r>
              <a:rPr lang="en-US" altLang="it-IT" dirty="0"/>
              <a:t> per </a:t>
            </a:r>
            <a:r>
              <a:rPr lang="en-US" altLang="it-IT" dirty="0" err="1"/>
              <a:t>esser</a:t>
            </a:r>
            <a:r>
              <a:rPr lang="en-US" altLang="it-IT" dirty="0"/>
              <a:t> poi </a:t>
            </a:r>
            <a:r>
              <a:rPr lang="en-US" altLang="it-IT" dirty="0" err="1"/>
              <a:t>eliminato</a:t>
            </a:r>
            <a:r>
              <a:rPr lang="en-US" altLang="it-IT" dirty="0"/>
              <a:t> con le urine; </a:t>
            </a:r>
            <a:r>
              <a:rPr lang="en-US" altLang="it-IT" dirty="0" err="1"/>
              <a:t>l'emivita</a:t>
            </a:r>
            <a:r>
              <a:rPr lang="en-US" altLang="it-IT" dirty="0"/>
              <a:t> </a:t>
            </a:r>
            <a:r>
              <a:rPr lang="en-US" altLang="it-IT" dirty="0" err="1"/>
              <a:t>circolatoria</a:t>
            </a:r>
            <a:r>
              <a:rPr lang="en-US" altLang="it-IT" dirty="0"/>
              <a:t> è di circa 20 </a:t>
            </a:r>
            <a:r>
              <a:rPr lang="en-US" altLang="it-IT" dirty="0" err="1"/>
              <a:t>minuti</a:t>
            </a:r>
            <a:r>
              <a:rPr lang="en-US" altLang="it-IT" dirty="0"/>
              <a:t>. La </a:t>
            </a:r>
            <a:r>
              <a:rPr lang="en-US" altLang="it-IT" dirty="0" err="1"/>
              <a:t>cessazione</a:t>
            </a:r>
            <a:r>
              <a:rPr lang="en-US" altLang="it-IT" dirty="0"/>
              <a:t> </a:t>
            </a:r>
            <a:r>
              <a:rPr lang="en-US" altLang="it-IT" dirty="0" err="1"/>
              <a:t>della</a:t>
            </a:r>
            <a:r>
              <a:rPr lang="en-US" altLang="it-IT" dirty="0"/>
              <a:t> </a:t>
            </a:r>
            <a:r>
              <a:rPr lang="en-US" altLang="it-IT" dirty="0" err="1"/>
              <a:t>secrezione</a:t>
            </a:r>
            <a:r>
              <a:rPr lang="en-US" altLang="it-IT" dirty="0"/>
              <a:t> è </a:t>
            </a:r>
            <a:r>
              <a:rPr lang="en-US" altLang="it-IT" dirty="0" err="1"/>
              <a:t>dovuta</a:t>
            </a:r>
            <a:r>
              <a:rPr lang="en-US" altLang="it-IT" dirty="0"/>
              <a:t> </a:t>
            </a:r>
            <a:r>
              <a:rPr lang="en-US" altLang="it-IT" dirty="0" err="1"/>
              <a:t>alla</a:t>
            </a:r>
            <a:r>
              <a:rPr lang="en-US" altLang="it-IT" dirty="0"/>
              <a:t> </a:t>
            </a:r>
            <a:r>
              <a:rPr lang="en-US" altLang="it-IT" dirty="0" err="1"/>
              <a:t>lisi</a:t>
            </a:r>
            <a:r>
              <a:rPr lang="en-US" altLang="it-IT" dirty="0"/>
              <a:t> del </a:t>
            </a:r>
            <a:r>
              <a:rPr lang="en-US" altLang="it-IT" dirty="0" err="1"/>
              <a:t>c.l.</a:t>
            </a:r>
            <a:r>
              <a:rPr lang="en-US" altLang="it-IT" dirty="0"/>
              <a:t>, </a:t>
            </a:r>
            <a:r>
              <a:rPr lang="en-US" altLang="it-IT" dirty="0" err="1"/>
              <a:t>che</a:t>
            </a:r>
            <a:r>
              <a:rPr lang="en-US" altLang="it-IT" dirty="0"/>
              <a:t> </a:t>
            </a:r>
            <a:r>
              <a:rPr lang="en-US" altLang="it-IT" dirty="0" err="1"/>
              <a:t>sopravviene</a:t>
            </a:r>
            <a:r>
              <a:rPr lang="en-US" altLang="it-IT" dirty="0"/>
              <a:t> in </a:t>
            </a:r>
            <a:r>
              <a:rPr lang="en-US" altLang="it-IT" dirty="0" err="1"/>
              <a:t>caso</a:t>
            </a:r>
            <a:r>
              <a:rPr lang="en-US" altLang="it-IT" dirty="0"/>
              <a:t> di non </a:t>
            </a:r>
            <a:r>
              <a:rPr lang="en-US" altLang="it-IT" dirty="0" err="1"/>
              <a:t>fecondazione</a:t>
            </a:r>
            <a:r>
              <a:rPr lang="en-US" altLang="it-IT" dirty="0"/>
              <a:t>. </a:t>
            </a:r>
            <a:r>
              <a:rPr lang="en-US" altLang="it-IT" dirty="0" err="1"/>
              <a:t>L'organismo</a:t>
            </a:r>
            <a:r>
              <a:rPr lang="en-US" altLang="it-IT" dirty="0"/>
              <a:t> </a:t>
            </a:r>
            <a:r>
              <a:rPr lang="en-US" altLang="it-IT" dirty="0" err="1"/>
              <a:t>materno</a:t>
            </a:r>
            <a:r>
              <a:rPr lang="en-US" altLang="it-IT" dirty="0"/>
              <a:t> </a:t>
            </a:r>
            <a:r>
              <a:rPr lang="en-US" altLang="it-IT" dirty="0" err="1"/>
              <a:t>si</a:t>
            </a:r>
            <a:r>
              <a:rPr lang="en-US" altLang="it-IT" dirty="0"/>
              <a:t> </a:t>
            </a:r>
            <a:r>
              <a:rPr lang="en-US" altLang="it-IT" dirty="0" err="1"/>
              <a:t>accorge</a:t>
            </a:r>
            <a:r>
              <a:rPr lang="en-US" altLang="it-IT" dirty="0"/>
              <a:t> </a:t>
            </a:r>
            <a:r>
              <a:rPr lang="en-US" altLang="it-IT" dirty="0" err="1"/>
              <a:t>dell'avvio</a:t>
            </a:r>
            <a:r>
              <a:rPr lang="en-US" altLang="it-IT" dirty="0"/>
              <a:t> </a:t>
            </a:r>
            <a:r>
              <a:rPr lang="en-US" altLang="it-IT" dirty="0" err="1"/>
              <a:t>della</a:t>
            </a:r>
            <a:r>
              <a:rPr lang="en-US" altLang="it-IT" dirty="0"/>
              <a:t> </a:t>
            </a:r>
            <a:r>
              <a:rPr lang="en-US" altLang="it-IT" dirty="0" err="1"/>
              <a:t>gravidanza</a:t>
            </a:r>
            <a:r>
              <a:rPr lang="en-US" altLang="it-IT" dirty="0"/>
              <a:t> </a:t>
            </a:r>
            <a:r>
              <a:rPr lang="en-US" altLang="it-IT" dirty="0" err="1"/>
              <a:t>perché</a:t>
            </a:r>
            <a:r>
              <a:rPr lang="en-US" altLang="it-IT" dirty="0"/>
              <a:t> </a:t>
            </a:r>
            <a:r>
              <a:rPr lang="en-US" altLang="it-IT" dirty="0" err="1"/>
              <a:t>l'embrione</a:t>
            </a:r>
            <a:r>
              <a:rPr lang="en-US" altLang="it-IT" dirty="0"/>
              <a:t> </a:t>
            </a:r>
            <a:r>
              <a:rPr lang="en-US" altLang="it-IT" dirty="0" err="1"/>
              <a:t>rilascia</a:t>
            </a:r>
            <a:r>
              <a:rPr lang="en-US" altLang="it-IT" dirty="0"/>
              <a:t> </a:t>
            </a:r>
            <a:r>
              <a:rPr lang="en-US" altLang="it-IT" dirty="0" err="1"/>
              <a:t>delle</a:t>
            </a:r>
            <a:r>
              <a:rPr lang="en-US" altLang="it-IT" dirty="0"/>
              <a:t> </a:t>
            </a:r>
            <a:r>
              <a:rPr lang="en-US" altLang="it-IT" dirty="0" err="1"/>
              <a:t>sostanze</a:t>
            </a:r>
            <a:r>
              <a:rPr lang="en-US" altLang="it-IT" dirty="0"/>
              <a:t> </a:t>
            </a:r>
            <a:r>
              <a:rPr lang="en-US" altLang="it-IT" dirty="0" err="1"/>
              <a:t>dette</a:t>
            </a:r>
            <a:r>
              <a:rPr lang="en-US" altLang="it-IT" dirty="0"/>
              <a:t>  "</a:t>
            </a:r>
            <a:r>
              <a:rPr lang="en-US" altLang="it-IT" dirty="0" err="1"/>
              <a:t>fattori</a:t>
            </a:r>
            <a:r>
              <a:rPr lang="en-US" altLang="it-IT" dirty="0"/>
              <a:t> </a:t>
            </a:r>
            <a:r>
              <a:rPr lang="en-US" altLang="it-IT" dirty="0" err="1"/>
              <a:t>precoci</a:t>
            </a:r>
            <a:r>
              <a:rPr lang="en-US" altLang="it-IT" dirty="0"/>
              <a:t> di </a:t>
            </a:r>
            <a:r>
              <a:rPr lang="en-US" altLang="it-IT" dirty="0" err="1"/>
              <a:t>gravidanza</a:t>
            </a:r>
            <a:r>
              <a:rPr lang="en-US" altLang="it-IT" dirty="0"/>
              <a:t>" o EPF (Early Pregnancy Factor), se il </a:t>
            </a:r>
            <a:r>
              <a:rPr lang="en-US" altLang="it-IT" dirty="0" err="1"/>
              <a:t>segnale</a:t>
            </a:r>
            <a:r>
              <a:rPr lang="en-US" altLang="it-IT" dirty="0"/>
              <a:t> di </a:t>
            </a:r>
            <a:r>
              <a:rPr lang="en-US" altLang="it-IT" dirty="0" err="1"/>
              <a:t>gravidanza</a:t>
            </a:r>
            <a:r>
              <a:rPr lang="en-US" altLang="it-IT" dirty="0"/>
              <a:t> in </a:t>
            </a:r>
            <a:r>
              <a:rPr lang="en-US" altLang="it-IT" dirty="0" err="1"/>
              <a:t>atto</a:t>
            </a:r>
            <a:r>
              <a:rPr lang="en-US" altLang="it-IT" dirty="0"/>
              <a:t> non </a:t>
            </a:r>
            <a:r>
              <a:rPr lang="en-US" altLang="it-IT" dirty="0" err="1"/>
              <a:t>interviene</a:t>
            </a:r>
            <a:r>
              <a:rPr lang="en-US" altLang="it-IT" dirty="0"/>
              <a:t>,  il </a:t>
            </a:r>
            <a:r>
              <a:rPr lang="en-US" altLang="it-IT" dirty="0" err="1"/>
              <a:t>corpo</a:t>
            </a:r>
            <a:r>
              <a:rPr lang="en-US" altLang="it-IT" dirty="0"/>
              <a:t> </a:t>
            </a:r>
            <a:r>
              <a:rPr lang="en-US" altLang="it-IT" dirty="0" err="1"/>
              <a:t>luteo</a:t>
            </a:r>
            <a:r>
              <a:rPr lang="en-US" altLang="it-IT" dirty="0"/>
              <a:t> </a:t>
            </a:r>
            <a:r>
              <a:rPr lang="en-US" altLang="it-IT" dirty="0" err="1"/>
              <a:t>degenera</a:t>
            </a:r>
            <a:r>
              <a:rPr lang="en-US" altLang="it-IT" dirty="0"/>
              <a:t> ad opera </a:t>
            </a:r>
            <a:r>
              <a:rPr lang="en-US" altLang="it-IT" dirty="0" err="1"/>
              <a:t>delle</a:t>
            </a:r>
            <a:r>
              <a:rPr lang="en-US" altLang="it-IT" dirty="0"/>
              <a:t> </a:t>
            </a:r>
            <a:r>
              <a:rPr lang="en-US" altLang="it-IT" dirty="0" err="1"/>
              <a:t>prostaglandine</a:t>
            </a:r>
            <a:r>
              <a:rPr lang="en-US" altLang="it-IT" dirty="0"/>
              <a:t> secrete </a:t>
            </a:r>
            <a:r>
              <a:rPr lang="en-US" altLang="it-IT" dirty="0" err="1"/>
              <a:t>dall'utero</a:t>
            </a:r>
            <a:r>
              <a:rPr lang="en-US" altLang="it-IT" dirty="0"/>
              <a:t>. </a:t>
            </a:r>
          </a:p>
          <a:p>
            <a:pPr eaLnBrk="1" hangingPunct="1"/>
            <a:r>
              <a:rPr lang="en-US" altLang="it-IT" dirty="0"/>
              <a:t>  </a:t>
            </a:r>
          </a:p>
          <a:p>
            <a:pPr eaLnBrk="1" hangingPunct="1"/>
            <a:r>
              <a:rPr lang="en-US" altLang="it-IT" dirty="0"/>
              <a:t>l progesterone </a:t>
            </a:r>
            <a:r>
              <a:rPr lang="en-US" altLang="it-IT" dirty="0" err="1"/>
              <a:t>agisce</a:t>
            </a:r>
            <a:r>
              <a:rPr lang="en-US" altLang="it-IT" dirty="0"/>
              <a:t> a </a:t>
            </a:r>
            <a:r>
              <a:rPr lang="en-US" altLang="it-IT" dirty="0" err="1"/>
              <a:t>concentrazioni</a:t>
            </a:r>
            <a:r>
              <a:rPr lang="en-US" altLang="it-IT" dirty="0"/>
              <a:t> </a:t>
            </a:r>
            <a:r>
              <a:rPr lang="en-US" altLang="it-IT" dirty="0" err="1"/>
              <a:t>più</a:t>
            </a:r>
            <a:r>
              <a:rPr lang="en-US" altLang="it-IT" dirty="0"/>
              <a:t> elevate </a:t>
            </a:r>
            <a:r>
              <a:rPr lang="en-US" altLang="it-IT" dirty="0" err="1"/>
              <a:t>degli</a:t>
            </a:r>
            <a:r>
              <a:rPr lang="en-US" altLang="it-IT" dirty="0"/>
              <a:t> </a:t>
            </a:r>
            <a:r>
              <a:rPr lang="en-US" altLang="it-IT" dirty="0" err="1"/>
              <a:t>estrogeni</a:t>
            </a:r>
            <a:r>
              <a:rPr lang="en-US" altLang="it-IT" dirty="0"/>
              <a:t>  </a:t>
            </a:r>
            <a:r>
              <a:rPr lang="en-US" altLang="it-IT" dirty="0" err="1"/>
              <a:t>dell’ordine</a:t>
            </a:r>
            <a:r>
              <a:rPr lang="en-US" altLang="it-IT" dirty="0"/>
              <a:t> di ng/ml (</a:t>
            </a:r>
            <a:r>
              <a:rPr lang="en-US" altLang="it-IT" dirty="0" err="1"/>
              <a:t>nanogrammi</a:t>
            </a:r>
            <a:r>
              <a:rPr lang="en-US" altLang="it-IT" dirty="0"/>
              <a:t>= 10-9 </a:t>
            </a:r>
            <a:r>
              <a:rPr lang="en-US" altLang="it-IT" dirty="0" err="1"/>
              <a:t>grammi</a:t>
            </a:r>
            <a:r>
              <a:rPr lang="en-US" altLang="it-IT" dirty="0"/>
              <a:t>). </a:t>
            </a:r>
          </a:p>
          <a:p>
            <a:pPr eaLnBrk="1" hangingPunct="1"/>
            <a:r>
              <a:rPr lang="en-US" altLang="it-IT" b="1" dirty="0"/>
              <a:t>Azione </a:t>
            </a:r>
            <a:r>
              <a:rPr lang="en-US" altLang="it-IT" b="1" dirty="0" err="1"/>
              <a:t>su</a:t>
            </a:r>
            <a:r>
              <a:rPr lang="en-US" altLang="it-IT" b="1" dirty="0"/>
              <a:t> </a:t>
            </a:r>
            <a:r>
              <a:rPr lang="en-US" altLang="it-IT" b="1" dirty="0" err="1"/>
              <a:t>organi</a:t>
            </a:r>
            <a:r>
              <a:rPr lang="en-US" altLang="it-IT" b="1" dirty="0"/>
              <a:t> e </a:t>
            </a:r>
            <a:r>
              <a:rPr lang="en-US" altLang="it-IT" b="1" dirty="0" err="1"/>
              <a:t>tessuti</a:t>
            </a:r>
            <a:r>
              <a:rPr lang="en-US" altLang="it-IT" dirty="0"/>
              <a:t> </a:t>
            </a:r>
          </a:p>
          <a:p>
            <a:pPr eaLnBrk="1" hangingPunct="1"/>
            <a:r>
              <a:rPr lang="en-US" altLang="it-IT" dirty="0"/>
              <a:t>Per </a:t>
            </a:r>
            <a:r>
              <a:rPr lang="en-US" altLang="it-IT" dirty="0" err="1"/>
              <a:t>espletare</a:t>
            </a:r>
            <a:r>
              <a:rPr lang="en-US" altLang="it-IT" dirty="0"/>
              <a:t> le sue </a:t>
            </a:r>
            <a:r>
              <a:rPr lang="en-US" altLang="it-IT" dirty="0" err="1"/>
              <a:t>azioni</a:t>
            </a:r>
            <a:r>
              <a:rPr lang="en-US" altLang="it-IT" dirty="0"/>
              <a:t> il P4 </a:t>
            </a:r>
            <a:r>
              <a:rPr lang="en-US" altLang="it-IT" dirty="0" err="1"/>
              <a:t>necessita</a:t>
            </a:r>
            <a:r>
              <a:rPr lang="en-US" altLang="it-IT" dirty="0"/>
              <a:t> </a:t>
            </a:r>
            <a:r>
              <a:rPr lang="en-US" altLang="it-IT" dirty="0" err="1"/>
              <a:t>che</a:t>
            </a:r>
            <a:r>
              <a:rPr lang="en-US" altLang="it-IT" dirty="0"/>
              <a:t> </a:t>
            </a:r>
            <a:r>
              <a:rPr lang="en-US" altLang="it-IT" dirty="0" err="1"/>
              <a:t>i</a:t>
            </a:r>
            <a:r>
              <a:rPr lang="en-US" altLang="it-IT" dirty="0"/>
              <a:t> </a:t>
            </a:r>
            <a:r>
              <a:rPr lang="en-US" altLang="it-IT" dirty="0" err="1"/>
              <a:t>tessuti</a:t>
            </a:r>
            <a:r>
              <a:rPr lang="en-US" altLang="it-IT" dirty="0"/>
              <a:t> </a:t>
            </a:r>
            <a:r>
              <a:rPr lang="en-US" altLang="it-IT" dirty="0" err="1"/>
              <a:t>abbiano</a:t>
            </a:r>
            <a:r>
              <a:rPr lang="en-US" altLang="it-IT" dirty="0"/>
              <a:t> </a:t>
            </a:r>
            <a:r>
              <a:rPr lang="en-US" altLang="it-IT" dirty="0" err="1"/>
              <a:t>precedentemente</a:t>
            </a:r>
            <a:r>
              <a:rPr lang="en-US" altLang="it-IT" dirty="0"/>
              <a:t> subito </a:t>
            </a:r>
            <a:r>
              <a:rPr lang="en-US" altLang="it-IT" dirty="0" err="1"/>
              <a:t>l’azione</a:t>
            </a:r>
            <a:r>
              <a:rPr lang="en-US" altLang="it-IT" dirty="0"/>
              <a:t> </a:t>
            </a:r>
            <a:r>
              <a:rPr lang="en-US" altLang="it-IT" dirty="0" err="1"/>
              <a:t>degli</a:t>
            </a:r>
            <a:r>
              <a:rPr lang="en-US" altLang="it-IT" dirty="0"/>
              <a:t> </a:t>
            </a:r>
            <a:r>
              <a:rPr lang="en-US" altLang="it-IT" dirty="0" err="1"/>
              <a:t>estrogeni</a:t>
            </a:r>
            <a:r>
              <a:rPr lang="en-US" altLang="it-IT" dirty="0"/>
              <a:t>. In </a:t>
            </a:r>
            <a:r>
              <a:rPr lang="en-US" altLang="it-IT" dirty="0" err="1"/>
              <a:t>generale</a:t>
            </a:r>
            <a:r>
              <a:rPr lang="en-US" altLang="it-IT" dirty="0"/>
              <a:t> il progesterone ha </a:t>
            </a:r>
            <a:r>
              <a:rPr lang="en-US" altLang="it-IT" dirty="0" err="1"/>
              <a:t>un'azione</a:t>
            </a:r>
            <a:r>
              <a:rPr lang="en-US" altLang="it-IT" dirty="0"/>
              <a:t> di </a:t>
            </a:r>
            <a:r>
              <a:rPr lang="en-US" altLang="it-IT" dirty="0" err="1"/>
              <a:t>preparazione</a:t>
            </a:r>
            <a:r>
              <a:rPr lang="en-US" altLang="it-IT" dirty="0"/>
              <a:t> e di </a:t>
            </a:r>
            <a:r>
              <a:rPr lang="en-US" altLang="it-IT" dirty="0" err="1"/>
              <a:t>mantenimento</a:t>
            </a:r>
            <a:r>
              <a:rPr lang="en-US" altLang="it-IT" dirty="0"/>
              <a:t> </a:t>
            </a:r>
            <a:r>
              <a:rPr lang="en-US" altLang="it-IT" dirty="0" err="1"/>
              <a:t>della</a:t>
            </a:r>
            <a:r>
              <a:rPr lang="en-US" altLang="it-IT" dirty="0"/>
              <a:t> </a:t>
            </a:r>
            <a:r>
              <a:rPr lang="en-US" altLang="it-IT" dirty="0" err="1"/>
              <a:t>gravidanza</a:t>
            </a:r>
            <a:r>
              <a:rPr lang="en-US" altLang="it-IT" dirty="0"/>
              <a:t>. </a:t>
            </a:r>
          </a:p>
          <a:p>
            <a:pPr eaLnBrk="1" hangingPunct="1"/>
            <a:r>
              <a:rPr lang="en-US" altLang="it-IT" dirty="0"/>
              <a:t> Utero e vie </a:t>
            </a:r>
            <a:r>
              <a:rPr lang="en-US" altLang="it-IT" dirty="0" err="1"/>
              <a:t>genitali</a:t>
            </a:r>
            <a:r>
              <a:rPr lang="en-US" altLang="it-IT" dirty="0"/>
              <a:t> </a:t>
            </a:r>
          </a:p>
          <a:p>
            <a:pPr eaLnBrk="1" hangingPunct="1"/>
            <a:r>
              <a:rPr lang="en-US" altLang="it-IT" dirty="0" err="1"/>
              <a:t>Sulle</a:t>
            </a:r>
            <a:r>
              <a:rPr lang="en-US" altLang="it-IT" dirty="0"/>
              <a:t> cellule </a:t>
            </a:r>
            <a:r>
              <a:rPr lang="en-US" altLang="it-IT" dirty="0" err="1"/>
              <a:t>mioemetriali</a:t>
            </a:r>
            <a:r>
              <a:rPr lang="en-US" altLang="it-IT" dirty="0"/>
              <a:t>  </a:t>
            </a:r>
            <a:r>
              <a:rPr lang="en-US" altLang="it-IT" dirty="0" err="1"/>
              <a:t>aumenta</a:t>
            </a:r>
            <a:r>
              <a:rPr lang="en-US" altLang="it-IT" dirty="0"/>
              <a:t> il </a:t>
            </a:r>
            <a:r>
              <a:rPr lang="en-US" altLang="it-IT" dirty="0" err="1"/>
              <a:t>potenziale</a:t>
            </a:r>
            <a:r>
              <a:rPr lang="en-US" altLang="it-IT" dirty="0"/>
              <a:t> di </a:t>
            </a:r>
            <a:r>
              <a:rPr lang="en-US" altLang="it-IT" dirty="0" err="1"/>
              <a:t>membrana</a:t>
            </a:r>
            <a:r>
              <a:rPr lang="en-US" altLang="it-IT" dirty="0"/>
              <a:t> </a:t>
            </a:r>
            <a:r>
              <a:rPr lang="en-US" altLang="it-IT" dirty="0" err="1"/>
              <a:t>inibendo</a:t>
            </a:r>
            <a:r>
              <a:rPr lang="en-US" altLang="it-IT" dirty="0"/>
              <a:t> la </a:t>
            </a:r>
            <a:r>
              <a:rPr lang="en-US" altLang="it-IT" dirty="0" err="1"/>
              <a:t>contrattilità</a:t>
            </a:r>
            <a:r>
              <a:rPr lang="en-US" altLang="it-IT" dirty="0"/>
              <a:t> </a:t>
            </a:r>
            <a:r>
              <a:rPr lang="en-US" altLang="it-IT" dirty="0" err="1"/>
              <a:t>spontanea</a:t>
            </a:r>
            <a:r>
              <a:rPr lang="en-US" altLang="it-IT" dirty="0"/>
              <a:t> e </a:t>
            </a:r>
            <a:r>
              <a:rPr lang="en-US" altLang="it-IT" dirty="0" err="1"/>
              <a:t>diminuisce</a:t>
            </a:r>
            <a:r>
              <a:rPr lang="en-US" altLang="it-IT" dirty="0"/>
              <a:t> la </a:t>
            </a:r>
            <a:r>
              <a:rPr lang="en-US" altLang="it-IT" dirty="0" err="1"/>
              <a:t>sensibilità</a:t>
            </a:r>
            <a:r>
              <a:rPr lang="en-US" altLang="it-IT" dirty="0"/>
              <a:t> </a:t>
            </a:r>
            <a:r>
              <a:rPr lang="en-US" altLang="it-IT" dirty="0" err="1"/>
              <a:t>all’ossitocina</a:t>
            </a:r>
            <a:r>
              <a:rPr lang="en-US" altLang="it-IT" dirty="0"/>
              <a:t>. </a:t>
            </a:r>
            <a:r>
              <a:rPr lang="en-US" altLang="it-IT" dirty="0" err="1"/>
              <a:t>L'endometrio</a:t>
            </a:r>
            <a:r>
              <a:rPr lang="en-US" altLang="it-IT" dirty="0"/>
              <a:t> </a:t>
            </a:r>
            <a:r>
              <a:rPr lang="en-US" altLang="it-IT" dirty="0" err="1"/>
              <a:t>diventa</a:t>
            </a:r>
            <a:r>
              <a:rPr lang="en-US" altLang="it-IT" dirty="0"/>
              <a:t> una mucosa </a:t>
            </a:r>
            <a:r>
              <a:rPr lang="en-US" altLang="it-IT" dirty="0" err="1"/>
              <a:t>secretoria</a:t>
            </a:r>
            <a:r>
              <a:rPr lang="en-US" altLang="it-IT" dirty="0"/>
              <a:t>, </a:t>
            </a:r>
            <a:r>
              <a:rPr lang="en-US" altLang="it-IT" dirty="0" err="1"/>
              <a:t>producendosi</a:t>
            </a:r>
            <a:r>
              <a:rPr lang="en-US" altLang="it-IT" dirty="0"/>
              <a:t> </a:t>
            </a:r>
            <a:r>
              <a:rPr lang="en-US" altLang="it-IT" dirty="0" err="1"/>
              <a:t>cosi</a:t>
            </a:r>
            <a:r>
              <a:rPr lang="en-US" altLang="it-IT" dirty="0"/>
              <a:t> le </a:t>
            </a:r>
            <a:r>
              <a:rPr lang="en-US" altLang="it-IT" dirty="0" err="1"/>
              <a:t>migliori</a:t>
            </a:r>
            <a:r>
              <a:rPr lang="en-US" altLang="it-IT" dirty="0"/>
              <a:t> </a:t>
            </a:r>
            <a:r>
              <a:rPr lang="en-US" altLang="it-IT" dirty="0" err="1"/>
              <a:t>condizioni</a:t>
            </a:r>
            <a:r>
              <a:rPr lang="en-US" altLang="it-IT" dirty="0"/>
              <a:t>  per il </a:t>
            </a:r>
            <a:r>
              <a:rPr lang="en-US" altLang="it-IT" dirty="0" err="1"/>
              <a:t>successo</a:t>
            </a:r>
            <a:r>
              <a:rPr lang="en-US" altLang="it-IT" dirty="0"/>
              <a:t> </a:t>
            </a:r>
            <a:r>
              <a:rPr lang="en-US" altLang="it-IT" dirty="0" err="1"/>
              <a:t>della</a:t>
            </a:r>
            <a:r>
              <a:rPr lang="en-US" altLang="it-IT" dirty="0"/>
              <a:t> </a:t>
            </a:r>
            <a:r>
              <a:rPr lang="en-US" altLang="it-IT" dirty="0" err="1"/>
              <a:t>fecondazione</a:t>
            </a:r>
            <a:r>
              <a:rPr lang="en-US" altLang="it-IT" dirty="0"/>
              <a:t> (</a:t>
            </a:r>
            <a:r>
              <a:rPr lang="en-US" altLang="it-IT" dirty="0" err="1"/>
              <a:t>capacitazione</a:t>
            </a:r>
            <a:r>
              <a:rPr lang="en-US" altLang="it-IT" dirty="0"/>
              <a:t> </a:t>
            </a:r>
            <a:r>
              <a:rPr lang="en-US" altLang="it-IT" dirty="0" err="1"/>
              <a:t>degli</a:t>
            </a:r>
            <a:r>
              <a:rPr lang="en-US" altLang="it-IT" dirty="0"/>
              <a:t> </a:t>
            </a:r>
            <a:r>
              <a:rPr lang="en-US" altLang="it-IT" dirty="0" err="1"/>
              <a:t>spermi</a:t>
            </a:r>
            <a:r>
              <a:rPr lang="en-US" altLang="it-IT" dirty="0"/>
              <a:t>) e la </a:t>
            </a:r>
            <a:r>
              <a:rPr lang="en-US" altLang="it-IT" dirty="0" err="1"/>
              <a:t>sopravvivenza</a:t>
            </a:r>
            <a:r>
              <a:rPr lang="en-US" altLang="it-IT" dirty="0"/>
              <a:t> </a:t>
            </a:r>
            <a:r>
              <a:rPr lang="en-US" altLang="it-IT" dirty="0" err="1"/>
              <a:t>intrauterina</a:t>
            </a:r>
            <a:r>
              <a:rPr lang="en-US" altLang="it-IT" dirty="0"/>
              <a:t> </a:t>
            </a:r>
            <a:r>
              <a:rPr lang="en-US" altLang="it-IT" dirty="0" err="1"/>
              <a:t>degli</a:t>
            </a:r>
            <a:r>
              <a:rPr lang="en-US" altLang="it-IT" dirty="0"/>
              <a:t> </a:t>
            </a:r>
            <a:r>
              <a:rPr lang="en-US" altLang="it-IT" dirty="0" err="1"/>
              <a:t>embrioni</a:t>
            </a:r>
            <a:r>
              <a:rPr lang="en-US" altLang="it-IT" dirty="0"/>
              <a:t> </a:t>
            </a:r>
            <a:r>
              <a:rPr lang="en-US" altLang="it-IT" dirty="0" err="1"/>
              <a:t>fini</a:t>
            </a:r>
            <a:r>
              <a:rPr lang="en-US" altLang="it-IT" dirty="0"/>
              <a:t> </a:t>
            </a:r>
            <a:r>
              <a:rPr lang="en-US" altLang="it-IT" dirty="0" err="1"/>
              <a:t>all'impianto</a:t>
            </a:r>
            <a:r>
              <a:rPr lang="en-US" altLang="it-IT" dirty="0"/>
              <a:t>.("latte </a:t>
            </a:r>
            <a:r>
              <a:rPr lang="en-US" altLang="it-IT" dirty="0" err="1"/>
              <a:t>uterino</a:t>
            </a:r>
            <a:r>
              <a:rPr lang="en-US" altLang="it-IT" dirty="0"/>
              <a:t>"). La </a:t>
            </a:r>
            <a:r>
              <a:rPr lang="en-US" altLang="it-IT" dirty="0" err="1"/>
              <a:t>capacità</a:t>
            </a:r>
            <a:r>
              <a:rPr lang="en-US" altLang="it-IT" dirty="0"/>
              <a:t> di </a:t>
            </a:r>
            <a:r>
              <a:rPr lang="en-US" altLang="it-IT" dirty="0" err="1"/>
              <a:t>accogliere</a:t>
            </a:r>
            <a:r>
              <a:rPr lang="en-US" altLang="it-IT" dirty="0"/>
              <a:t> la </a:t>
            </a:r>
            <a:r>
              <a:rPr lang="en-US" altLang="it-IT" dirty="0" err="1"/>
              <a:t>blastocisti</a:t>
            </a:r>
            <a:r>
              <a:rPr lang="en-US" altLang="it-IT" dirty="0"/>
              <a:t>, </a:t>
            </a:r>
            <a:r>
              <a:rPr lang="en-US" altLang="it-IT" dirty="0" err="1"/>
              <a:t>nell'endometrio</a:t>
            </a:r>
            <a:r>
              <a:rPr lang="en-US" altLang="it-IT" dirty="0"/>
              <a:t> è </a:t>
            </a:r>
            <a:r>
              <a:rPr lang="en-US" altLang="it-IT" dirty="0" err="1"/>
              <a:t>dovuta</a:t>
            </a:r>
            <a:r>
              <a:rPr lang="en-US" altLang="it-IT" dirty="0"/>
              <a:t> al </a:t>
            </a:r>
            <a:r>
              <a:rPr lang="en-US" altLang="it-IT" dirty="0" err="1"/>
              <a:t>fatto</a:t>
            </a:r>
            <a:r>
              <a:rPr lang="en-US" altLang="it-IT" dirty="0"/>
              <a:t> </a:t>
            </a:r>
            <a:r>
              <a:rPr lang="en-US" altLang="it-IT" dirty="0" err="1"/>
              <a:t>che</a:t>
            </a:r>
            <a:r>
              <a:rPr lang="en-US" altLang="it-IT" dirty="0"/>
              <a:t> </a:t>
            </a:r>
            <a:r>
              <a:rPr lang="en-US" altLang="it-IT" dirty="0" err="1"/>
              <a:t>l'ormone</a:t>
            </a:r>
            <a:r>
              <a:rPr lang="en-US" altLang="it-IT" dirty="0"/>
              <a:t> induce la </a:t>
            </a:r>
            <a:r>
              <a:rPr lang="en-US" altLang="it-IT" dirty="0" err="1"/>
              <a:t>sintesi</a:t>
            </a:r>
            <a:r>
              <a:rPr lang="en-US" altLang="it-IT" dirty="0"/>
              <a:t> di </a:t>
            </a:r>
            <a:r>
              <a:rPr lang="en-US" altLang="it-IT" dirty="0" err="1"/>
              <a:t>proteine</a:t>
            </a:r>
            <a:r>
              <a:rPr lang="en-US" altLang="it-IT" dirty="0"/>
              <a:t> </a:t>
            </a:r>
            <a:r>
              <a:rPr lang="en-US" altLang="it-IT" dirty="0" err="1"/>
              <a:t>anche</a:t>
            </a:r>
            <a:r>
              <a:rPr lang="en-US" altLang="it-IT" dirty="0"/>
              <a:t> </a:t>
            </a:r>
            <a:r>
              <a:rPr lang="en-US" altLang="it-IT" dirty="0" err="1"/>
              <a:t>enzimatiche</a:t>
            </a:r>
            <a:r>
              <a:rPr lang="en-US" altLang="it-IT" dirty="0"/>
              <a:t>, </a:t>
            </a:r>
            <a:r>
              <a:rPr lang="en-US" altLang="it-IT" dirty="0" err="1"/>
              <a:t>che</a:t>
            </a:r>
            <a:r>
              <a:rPr lang="en-US" altLang="it-IT" dirty="0"/>
              <a:t> </a:t>
            </a:r>
            <a:r>
              <a:rPr lang="en-US" altLang="it-IT" dirty="0" err="1"/>
              <a:t>agevolano</a:t>
            </a:r>
            <a:r>
              <a:rPr lang="en-US" altLang="it-IT" dirty="0"/>
              <a:t> </a:t>
            </a:r>
            <a:r>
              <a:rPr lang="en-US" altLang="it-IT" dirty="0" err="1"/>
              <a:t>l'impianto</a:t>
            </a:r>
            <a:r>
              <a:rPr lang="en-US" altLang="it-IT" dirty="0"/>
              <a:t>, ed </a:t>
            </a:r>
            <a:r>
              <a:rPr lang="en-US" altLang="it-IT" dirty="0" err="1"/>
              <a:t>proteine</a:t>
            </a:r>
            <a:r>
              <a:rPr lang="en-US" altLang="it-IT" dirty="0"/>
              <a:t> </a:t>
            </a:r>
            <a:r>
              <a:rPr lang="en-US" altLang="it-IT" dirty="0" err="1"/>
              <a:t>presenti</a:t>
            </a:r>
            <a:r>
              <a:rPr lang="en-US" altLang="it-IT" dirty="0"/>
              <a:t> </a:t>
            </a:r>
            <a:r>
              <a:rPr lang="en-US" altLang="it-IT" dirty="0" err="1"/>
              <a:t>nel</a:t>
            </a:r>
            <a:r>
              <a:rPr lang="en-US" altLang="it-IT" dirty="0"/>
              <a:t> </a:t>
            </a:r>
            <a:r>
              <a:rPr lang="en-US" altLang="it-IT" dirty="0" err="1"/>
              <a:t>secreto</a:t>
            </a:r>
            <a:r>
              <a:rPr lang="en-US" altLang="it-IT" dirty="0"/>
              <a:t> come la </a:t>
            </a:r>
            <a:r>
              <a:rPr lang="en-US" altLang="it-IT" dirty="0" err="1"/>
              <a:t>uteroglobulina</a:t>
            </a:r>
            <a:r>
              <a:rPr lang="en-US" altLang="it-IT" dirty="0"/>
              <a:t> </a:t>
            </a:r>
            <a:r>
              <a:rPr lang="en-US" altLang="it-IT" dirty="0" err="1"/>
              <a:t>che</a:t>
            </a:r>
            <a:r>
              <a:rPr lang="en-US" altLang="it-IT" dirty="0"/>
              <a:t> influenza lo </a:t>
            </a:r>
            <a:r>
              <a:rPr lang="en-US" altLang="it-IT" dirty="0" err="1"/>
              <a:t>sviluppo</a:t>
            </a:r>
            <a:r>
              <a:rPr lang="en-US" altLang="it-IT" dirty="0"/>
              <a:t> </a:t>
            </a:r>
            <a:r>
              <a:rPr lang="en-US" altLang="it-IT" dirty="0" err="1"/>
              <a:t>della</a:t>
            </a:r>
            <a:r>
              <a:rPr lang="en-US" altLang="it-IT" dirty="0"/>
              <a:t> </a:t>
            </a:r>
            <a:r>
              <a:rPr lang="en-US" altLang="it-IT" dirty="0" err="1"/>
              <a:t>blastocisti.Sull'utero</a:t>
            </a:r>
            <a:r>
              <a:rPr lang="en-US" altLang="it-IT" dirty="0"/>
              <a:t> ha </a:t>
            </a:r>
            <a:r>
              <a:rPr lang="en-US" altLang="it-IT" dirty="0" err="1"/>
              <a:t>anche</a:t>
            </a:r>
            <a:r>
              <a:rPr lang="en-US" altLang="it-IT" dirty="0"/>
              <a:t> un </a:t>
            </a:r>
            <a:r>
              <a:rPr lang="en-US" altLang="it-IT" dirty="0" err="1"/>
              <a:t>effetto</a:t>
            </a:r>
            <a:r>
              <a:rPr lang="en-US" altLang="it-IT" dirty="0"/>
              <a:t> di </a:t>
            </a:r>
            <a:r>
              <a:rPr lang="en-US" altLang="it-IT" dirty="0" err="1"/>
              <a:t>immunodepressione</a:t>
            </a:r>
            <a:r>
              <a:rPr lang="en-US" altLang="it-IT" dirty="0"/>
              <a:t> </a:t>
            </a:r>
            <a:r>
              <a:rPr lang="en-US" altLang="it-IT" dirty="0" err="1"/>
              <a:t>evitando</a:t>
            </a:r>
            <a:r>
              <a:rPr lang="en-US" altLang="it-IT" dirty="0"/>
              <a:t> un </a:t>
            </a:r>
            <a:r>
              <a:rPr lang="en-US" altLang="it-IT" dirty="0" err="1"/>
              <a:t>eventuale</a:t>
            </a:r>
            <a:r>
              <a:rPr lang="en-US" altLang="it-IT" dirty="0"/>
              <a:t> </a:t>
            </a:r>
            <a:r>
              <a:rPr lang="en-US" altLang="it-IT" dirty="0" err="1"/>
              <a:t>rigetto</a:t>
            </a:r>
            <a:r>
              <a:rPr lang="en-US" altLang="it-IT" dirty="0"/>
              <a:t> del </a:t>
            </a:r>
            <a:r>
              <a:rPr lang="en-US" altLang="it-IT" dirty="0" err="1"/>
              <a:t>conceptus.Il</a:t>
            </a:r>
            <a:r>
              <a:rPr lang="en-US" altLang="it-IT" dirty="0"/>
              <a:t> </a:t>
            </a:r>
            <a:r>
              <a:rPr lang="en-US" altLang="it-IT" dirty="0" err="1"/>
              <a:t>muco</a:t>
            </a:r>
            <a:r>
              <a:rPr lang="en-US" altLang="it-IT" dirty="0"/>
              <a:t> cervicale </a:t>
            </a:r>
            <a:r>
              <a:rPr lang="en-US" altLang="it-IT" dirty="0" err="1"/>
              <a:t>diventa</a:t>
            </a:r>
            <a:r>
              <a:rPr lang="en-US" altLang="it-IT" dirty="0"/>
              <a:t> </a:t>
            </a:r>
            <a:r>
              <a:rPr lang="en-US" altLang="it-IT" dirty="0" err="1"/>
              <a:t>più</a:t>
            </a:r>
            <a:r>
              <a:rPr lang="en-US" altLang="it-IT" dirty="0"/>
              <a:t> </a:t>
            </a:r>
            <a:r>
              <a:rPr lang="en-US" altLang="it-IT" dirty="0" err="1"/>
              <a:t>denso</a:t>
            </a:r>
            <a:r>
              <a:rPr lang="en-US" altLang="it-IT" dirty="0"/>
              <a:t> e forma il </a:t>
            </a:r>
            <a:r>
              <a:rPr lang="en-US" altLang="it-IT" dirty="0" err="1"/>
              <a:t>tappo</a:t>
            </a:r>
            <a:r>
              <a:rPr lang="en-US" altLang="it-IT" dirty="0"/>
              <a:t> </a:t>
            </a:r>
            <a:r>
              <a:rPr lang="en-US" altLang="it-IT" dirty="0" err="1"/>
              <a:t>mucoso</a:t>
            </a:r>
            <a:r>
              <a:rPr lang="en-US" altLang="it-IT" dirty="0"/>
              <a:t> </a:t>
            </a:r>
            <a:r>
              <a:rPr lang="en-US" altLang="it-IT" dirty="0" err="1"/>
              <a:t>che</a:t>
            </a:r>
            <a:r>
              <a:rPr lang="en-US" altLang="it-IT" dirty="0"/>
              <a:t> </a:t>
            </a:r>
            <a:r>
              <a:rPr lang="en-US" altLang="it-IT" dirty="0" err="1"/>
              <a:t>difende</a:t>
            </a:r>
            <a:r>
              <a:rPr lang="en-US" altLang="it-IT" dirty="0"/>
              <a:t> </a:t>
            </a:r>
            <a:r>
              <a:rPr lang="en-US" altLang="it-IT" dirty="0" err="1"/>
              <a:t>l'interno</a:t>
            </a:r>
            <a:r>
              <a:rPr lang="en-US" altLang="it-IT" dirty="0"/>
              <a:t> </a:t>
            </a:r>
            <a:r>
              <a:rPr lang="en-US" altLang="it-IT" dirty="0" err="1"/>
              <a:t>dell'utero</a:t>
            </a:r>
            <a:r>
              <a:rPr lang="en-US" altLang="it-IT" dirty="0"/>
              <a:t> del mondo </a:t>
            </a:r>
            <a:r>
              <a:rPr lang="en-US" altLang="it-IT" dirty="0" err="1"/>
              <a:t>esterno</a:t>
            </a:r>
            <a:r>
              <a:rPr lang="en-US" altLang="it-IT" dirty="0"/>
              <a:t>. </a:t>
            </a:r>
          </a:p>
          <a:p>
            <a:pPr eaLnBrk="1" hangingPunct="1"/>
            <a:r>
              <a:rPr lang="en-US" altLang="it-IT" dirty="0"/>
              <a:t> </a:t>
            </a:r>
            <a:r>
              <a:rPr lang="en-US" altLang="it-IT" dirty="0" err="1"/>
              <a:t>Ghiandola</a:t>
            </a:r>
            <a:r>
              <a:rPr lang="en-US" altLang="it-IT" dirty="0"/>
              <a:t> </a:t>
            </a:r>
            <a:r>
              <a:rPr lang="en-US" altLang="it-IT" dirty="0" err="1"/>
              <a:t>mammaria</a:t>
            </a:r>
            <a:r>
              <a:rPr lang="en-US" altLang="it-IT" dirty="0"/>
              <a:t> </a:t>
            </a:r>
          </a:p>
          <a:p>
            <a:pPr eaLnBrk="1" hangingPunct="1"/>
            <a:r>
              <a:rPr lang="en-US" altLang="it-IT" dirty="0"/>
              <a:t>Ha </a:t>
            </a:r>
            <a:r>
              <a:rPr lang="en-US" altLang="it-IT" dirty="0" err="1"/>
              <a:t>un’azione</a:t>
            </a:r>
            <a:r>
              <a:rPr lang="en-US" altLang="it-IT" dirty="0"/>
              <a:t> </a:t>
            </a:r>
            <a:r>
              <a:rPr lang="en-US" altLang="it-IT" dirty="0" err="1"/>
              <a:t>trofica</a:t>
            </a:r>
            <a:r>
              <a:rPr lang="en-US" altLang="it-IT" dirty="0"/>
              <a:t> </a:t>
            </a:r>
            <a:r>
              <a:rPr lang="en-US" altLang="it-IT" dirty="0" err="1"/>
              <a:t>completando</a:t>
            </a:r>
            <a:r>
              <a:rPr lang="en-US" altLang="it-IT" dirty="0"/>
              <a:t> </a:t>
            </a:r>
            <a:r>
              <a:rPr lang="en-US" altLang="it-IT" dirty="0" err="1"/>
              <a:t>quella</a:t>
            </a:r>
            <a:r>
              <a:rPr lang="en-US" altLang="it-IT" dirty="0"/>
              <a:t> </a:t>
            </a:r>
            <a:r>
              <a:rPr lang="en-US" altLang="it-IT" dirty="0" err="1"/>
              <a:t>degli</a:t>
            </a:r>
            <a:r>
              <a:rPr lang="en-US" altLang="it-IT" dirty="0"/>
              <a:t> </a:t>
            </a:r>
            <a:r>
              <a:rPr lang="en-US" altLang="it-IT" dirty="0" err="1"/>
              <a:t>estrogeni</a:t>
            </a:r>
            <a:r>
              <a:rPr lang="en-US" altLang="it-IT" dirty="0"/>
              <a:t> Induce lo </a:t>
            </a:r>
            <a:r>
              <a:rPr lang="en-US" altLang="it-IT" dirty="0" err="1"/>
              <a:t>sviluppo</a:t>
            </a:r>
            <a:r>
              <a:rPr lang="en-US" altLang="it-IT" dirty="0"/>
              <a:t> </a:t>
            </a:r>
            <a:r>
              <a:rPr lang="en-US" altLang="it-IT" dirty="0" err="1"/>
              <a:t>dei</a:t>
            </a:r>
            <a:r>
              <a:rPr lang="en-US" altLang="it-IT" dirty="0"/>
              <a:t> </a:t>
            </a:r>
            <a:r>
              <a:rPr lang="en-US" altLang="it-IT" dirty="0" err="1"/>
              <a:t>lobuli</a:t>
            </a:r>
            <a:r>
              <a:rPr lang="en-US" altLang="it-IT" dirty="0"/>
              <a:t> </a:t>
            </a:r>
            <a:r>
              <a:rPr lang="en-US" altLang="it-IT" dirty="0" err="1"/>
              <a:t>alveolari</a:t>
            </a:r>
            <a:r>
              <a:rPr lang="en-US" altLang="it-IT" dirty="0"/>
              <a:t> </a:t>
            </a:r>
            <a:r>
              <a:rPr lang="en-US" altLang="it-IT" dirty="0" err="1"/>
              <a:t>durante</a:t>
            </a:r>
            <a:r>
              <a:rPr lang="en-US" altLang="it-IT" dirty="0"/>
              <a:t> il </a:t>
            </a:r>
            <a:r>
              <a:rPr lang="en-US" altLang="it-IT" dirty="0" err="1"/>
              <a:t>ciclo</a:t>
            </a:r>
            <a:r>
              <a:rPr lang="en-US" altLang="it-IT" dirty="0"/>
              <a:t> e </a:t>
            </a:r>
            <a:r>
              <a:rPr lang="en-US" altLang="it-IT" dirty="0" err="1"/>
              <a:t>maggiormente</a:t>
            </a:r>
            <a:r>
              <a:rPr lang="en-US" altLang="it-IT" dirty="0"/>
              <a:t> </a:t>
            </a:r>
            <a:r>
              <a:rPr lang="en-US" altLang="it-IT" dirty="0" err="1"/>
              <a:t>durante</a:t>
            </a:r>
            <a:r>
              <a:rPr lang="en-US" altLang="it-IT" dirty="0"/>
              <a:t> la </a:t>
            </a:r>
            <a:r>
              <a:rPr lang="en-US" altLang="it-IT" dirty="0" err="1"/>
              <a:t>gravidanza</a:t>
            </a:r>
            <a:r>
              <a:rPr lang="en-US" altLang="it-IT" dirty="0"/>
              <a:t>. </a:t>
            </a:r>
          </a:p>
          <a:p>
            <a:pPr eaLnBrk="1" hangingPunct="1"/>
            <a:r>
              <a:rPr lang="en-US" altLang="it-IT" dirty="0" err="1"/>
              <a:t>Effetti</a:t>
            </a:r>
            <a:r>
              <a:rPr lang="en-US" altLang="it-IT" dirty="0"/>
              <a:t> </a:t>
            </a:r>
            <a:r>
              <a:rPr lang="en-US" altLang="it-IT" dirty="0" err="1"/>
              <a:t>metabolici</a:t>
            </a:r>
            <a:r>
              <a:rPr lang="en-US" altLang="it-IT" dirty="0"/>
              <a:t> </a:t>
            </a:r>
          </a:p>
          <a:p>
            <a:pPr eaLnBrk="1" hangingPunct="1"/>
            <a:r>
              <a:rPr lang="en-US" altLang="it-IT" dirty="0"/>
              <a:t>Sul </a:t>
            </a:r>
            <a:r>
              <a:rPr lang="en-US" altLang="it-IT" dirty="0" err="1"/>
              <a:t>metabolismo</a:t>
            </a:r>
            <a:r>
              <a:rPr lang="en-US" altLang="it-IT" dirty="0"/>
              <a:t> </a:t>
            </a:r>
            <a:r>
              <a:rPr lang="en-US" altLang="it-IT" dirty="0" err="1"/>
              <a:t>proteico</a:t>
            </a:r>
            <a:r>
              <a:rPr lang="en-US" altLang="it-IT" dirty="0"/>
              <a:t> ha un </a:t>
            </a:r>
            <a:r>
              <a:rPr lang="en-US" altLang="it-IT" dirty="0" err="1"/>
              <a:t>effetto</a:t>
            </a:r>
            <a:r>
              <a:rPr lang="en-US" altLang="it-IT" dirty="0"/>
              <a:t> </a:t>
            </a:r>
            <a:r>
              <a:rPr lang="en-US" altLang="it-IT" dirty="0" err="1"/>
              <a:t>catabolizzante</a:t>
            </a:r>
            <a:r>
              <a:rPr lang="en-US" altLang="it-IT" dirty="0"/>
              <a:t> , </a:t>
            </a:r>
            <a:r>
              <a:rPr lang="en-US" altLang="it-IT" dirty="0" err="1"/>
              <a:t>sebbene</a:t>
            </a:r>
            <a:r>
              <a:rPr lang="en-US" altLang="it-IT" dirty="0"/>
              <a:t> </a:t>
            </a:r>
            <a:r>
              <a:rPr lang="en-US" altLang="it-IT" dirty="0" err="1"/>
              <a:t>promuova</a:t>
            </a:r>
            <a:r>
              <a:rPr lang="en-US" altLang="it-IT" dirty="0"/>
              <a:t> la </a:t>
            </a:r>
            <a:r>
              <a:rPr lang="en-US" altLang="it-IT" dirty="0" err="1"/>
              <a:t>crescita</a:t>
            </a:r>
            <a:r>
              <a:rPr lang="en-US" altLang="it-IT" dirty="0"/>
              <a:t> </a:t>
            </a:r>
            <a:r>
              <a:rPr lang="en-US" altLang="it-IT" dirty="0" err="1"/>
              <a:t>dell'endometrio</a:t>
            </a:r>
            <a:r>
              <a:rPr lang="en-US" altLang="it-IT" dirty="0"/>
              <a:t> e </a:t>
            </a:r>
            <a:r>
              <a:rPr lang="en-US" altLang="it-IT" dirty="0" err="1"/>
              <a:t>della</a:t>
            </a:r>
            <a:r>
              <a:rPr lang="en-US" altLang="it-IT" dirty="0"/>
              <a:t> </a:t>
            </a:r>
            <a:r>
              <a:rPr lang="en-US" altLang="it-IT" dirty="0" err="1"/>
              <a:t>mammella</a:t>
            </a:r>
            <a:r>
              <a:rPr lang="en-US" altLang="it-IT" dirty="0"/>
              <a:t>, </a:t>
            </a:r>
            <a:r>
              <a:rPr lang="en-US" altLang="it-IT" dirty="0" err="1"/>
              <a:t>ciò</a:t>
            </a:r>
            <a:r>
              <a:rPr lang="en-US" altLang="it-IT" dirty="0"/>
              <a:t> porta ad un </a:t>
            </a:r>
            <a:r>
              <a:rPr lang="en-US" altLang="it-IT" dirty="0" err="1"/>
              <a:t>aumento</a:t>
            </a:r>
            <a:r>
              <a:rPr lang="en-US" altLang="it-IT" dirty="0"/>
              <a:t> </a:t>
            </a:r>
            <a:r>
              <a:rPr lang="en-US" altLang="it-IT" dirty="0" err="1"/>
              <a:t>dell'assunzione</a:t>
            </a:r>
            <a:r>
              <a:rPr lang="en-US" altLang="it-IT" dirty="0"/>
              <a:t> di </a:t>
            </a:r>
            <a:r>
              <a:rPr lang="en-US" altLang="it-IT" dirty="0" err="1"/>
              <a:t>cibo</a:t>
            </a:r>
            <a:r>
              <a:rPr lang="en-US" altLang="it-IT" dirty="0"/>
              <a:t> </a:t>
            </a:r>
            <a:r>
              <a:rPr lang="en-US" altLang="it-IT" dirty="0" err="1"/>
              <a:t>mantenendo</a:t>
            </a:r>
            <a:r>
              <a:rPr lang="en-US" altLang="it-IT" dirty="0"/>
              <a:t> </a:t>
            </a:r>
            <a:r>
              <a:rPr lang="en-US" altLang="it-IT" dirty="0" err="1"/>
              <a:t>positivo</a:t>
            </a:r>
            <a:r>
              <a:rPr lang="en-US" altLang="it-IT" dirty="0"/>
              <a:t> il </a:t>
            </a:r>
            <a:r>
              <a:rPr lang="en-US" altLang="it-IT" dirty="0" err="1"/>
              <a:t>bilancio</a:t>
            </a:r>
            <a:r>
              <a:rPr lang="en-US" altLang="it-IT" dirty="0"/>
              <a:t> </a:t>
            </a:r>
            <a:r>
              <a:rPr lang="en-US" altLang="it-IT" dirty="0" err="1"/>
              <a:t>energetico</a:t>
            </a:r>
            <a:r>
              <a:rPr lang="en-US" altLang="it-IT" dirty="0"/>
              <a:t> in </a:t>
            </a:r>
            <a:r>
              <a:rPr lang="en-US" altLang="it-IT" dirty="0" err="1"/>
              <a:t>gravidanza</a:t>
            </a:r>
            <a:r>
              <a:rPr lang="en-US" altLang="it-IT" dirty="0"/>
              <a:t>, in </a:t>
            </a:r>
            <a:r>
              <a:rPr lang="en-US" altLang="it-IT" dirty="0" err="1"/>
              <a:t>quanto</a:t>
            </a:r>
            <a:r>
              <a:rPr lang="en-US" altLang="it-IT" dirty="0"/>
              <a:t> </a:t>
            </a:r>
            <a:r>
              <a:rPr lang="en-US" altLang="it-IT" dirty="0" err="1"/>
              <a:t>favorisce</a:t>
            </a:r>
            <a:r>
              <a:rPr lang="en-US" altLang="it-IT" dirty="0"/>
              <a:t> una </a:t>
            </a:r>
            <a:r>
              <a:rPr lang="en-US" altLang="it-IT" dirty="0" err="1"/>
              <a:t>maggiore</a:t>
            </a:r>
            <a:r>
              <a:rPr lang="en-US" altLang="it-IT" dirty="0"/>
              <a:t> </a:t>
            </a:r>
            <a:r>
              <a:rPr lang="en-US" altLang="it-IT" dirty="0" err="1"/>
              <a:t>efficienza</a:t>
            </a:r>
            <a:r>
              <a:rPr lang="en-US" altLang="it-IT" dirty="0"/>
              <a:t> </a:t>
            </a:r>
            <a:r>
              <a:rPr lang="en-US" altLang="it-IT" dirty="0" err="1"/>
              <a:t>nutrizionale</a:t>
            </a:r>
            <a:r>
              <a:rPr lang="en-US" altLang="it-IT" dirty="0"/>
              <a:t> e le </a:t>
            </a:r>
            <a:r>
              <a:rPr lang="en-US" altLang="it-IT" dirty="0" err="1"/>
              <a:t>femmine</a:t>
            </a:r>
            <a:r>
              <a:rPr lang="en-US" altLang="it-IT" dirty="0"/>
              <a:t> </a:t>
            </a:r>
            <a:r>
              <a:rPr lang="en-US" altLang="it-IT" dirty="0" err="1"/>
              <a:t>gravide</a:t>
            </a:r>
            <a:r>
              <a:rPr lang="en-US" altLang="it-IT" dirty="0"/>
              <a:t> </a:t>
            </a:r>
            <a:r>
              <a:rPr lang="en-US" altLang="it-IT" dirty="0" err="1"/>
              <a:t>tendono</a:t>
            </a:r>
            <a:r>
              <a:rPr lang="en-US" altLang="it-IT" dirty="0"/>
              <a:t> ad </a:t>
            </a:r>
            <a:r>
              <a:rPr lang="en-US" altLang="it-IT" dirty="0" err="1"/>
              <a:t>aumentare</a:t>
            </a:r>
            <a:r>
              <a:rPr lang="en-US" altLang="it-IT" dirty="0"/>
              <a:t> di </a:t>
            </a:r>
            <a:r>
              <a:rPr lang="en-US" altLang="it-IT" dirty="0" err="1"/>
              <a:t>perso</a:t>
            </a:r>
            <a:r>
              <a:rPr lang="en-US" altLang="it-IT" dirty="0"/>
              <a:t>. A </a:t>
            </a:r>
            <a:r>
              <a:rPr lang="en-US" altLang="it-IT" dirty="0" err="1"/>
              <a:t>lungo</a:t>
            </a:r>
            <a:r>
              <a:rPr lang="en-US" altLang="it-IT" dirty="0"/>
              <a:t> </a:t>
            </a:r>
            <a:r>
              <a:rPr lang="en-US" altLang="it-IT" dirty="0" err="1"/>
              <a:t>andare</a:t>
            </a:r>
            <a:r>
              <a:rPr lang="en-US" altLang="it-IT" dirty="0"/>
              <a:t>, con la </a:t>
            </a:r>
            <a:r>
              <a:rPr lang="en-US" altLang="it-IT" dirty="0" err="1"/>
              <a:t>gravidanza</a:t>
            </a:r>
            <a:r>
              <a:rPr lang="en-US" altLang="it-IT" dirty="0"/>
              <a:t>, </a:t>
            </a:r>
            <a:r>
              <a:rPr lang="en-US" altLang="it-IT" dirty="0" err="1"/>
              <a:t>l'ormone</a:t>
            </a:r>
            <a:r>
              <a:rPr lang="en-US" altLang="it-IT" dirty="0"/>
              <a:t> </a:t>
            </a:r>
            <a:r>
              <a:rPr lang="en-US" altLang="it-IT" dirty="0" err="1"/>
              <a:t>diminuisce</a:t>
            </a:r>
            <a:r>
              <a:rPr lang="en-US" altLang="it-IT" dirty="0"/>
              <a:t> la </a:t>
            </a:r>
            <a:r>
              <a:rPr lang="en-US" altLang="it-IT" dirty="0" err="1"/>
              <a:t>risposta</a:t>
            </a:r>
            <a:r>
              <a:rPr lang="en-US" altLang="it-IT" dirty="0"/>
              <a:t> </a:t>
            </a:r>
            <a:r>
              <a:rPr lang="en-US" altLang="it-IT" dirty="0" err="1"/>
              <a:t>all'insulina.Nel</a:t>
            </a:r>
            <a:r>
              <a:rPr lang="en-US" altLang="it-IT" dirty="0"/>
              <a:t> </a:t>
            </a:r>
            <a:r>
              <a:rPr lang="en-US" altLang="it-IT" dirty="0" err="1"/>
              <a:t>metabolismo</a:t>
            </a:r>
            <a:r>
              <a:rPr lang="en-US" altLang="it-IT" dirty="0"/>
              <a:t> </a:t>
            </a:r>
            <a:r>
              <a:rPr lang="en-US" altLang="it-IT" dirty="0" err="1"/>
              <a:t>minerale</a:t>
            </a:r>
            <a:r>
              <a:rPr lang="en-US" altLang="it-IT" dirty="0"/>
              <a:t> </a:t>
            </a:r>
            <a:r>
              <a:rPr lang="en-US" altLang="it-IT" dirty="0" err="1"/>
              <a:t>esalta</a:t>
            </a:r>
            <a:r>
              <a:rPr lang="en-US" altLang="it-IT" dirty="0"/>
              <a:t> </a:t>
            </a:r>
            <a:r>
              <a:rPr lang="en-US" altLang="it-IT" dirty="0" err="1"/>
              <a:t>l'escrezione</a:t>
            </a:r>
            <a:r>
              <a:rPr lang="en-US" altLang="it-IT" dirty="0"/>
              <a:t> </a:t>
            </a:r>
            <a:r>
              <a:rPr lang="en-US" altLang="it-IT" dirty="0" err="1"/>
              <a:t>renale</a:t>
            </a:r>
            <a:r>
              <a:rPr lang="en-US" altLang="it-IT" dirty="0"/>
              <a:t> di Na e Cl. Ha </a:t>
            </a:r>
            <a:r>
              <a:rPr lang="en-US" altLang="it-IT" dirty="0" err="1"/>
              <a:t>effetto</a:t>
            </a:r>
            <a:r>
              <a:rPr lang="en-US" altLang="it-IT" dirty="0"/>
              <a:t> </a:t>
            </a:r>
            <a:r>
              <a:rPr lang="en-US" altLang="it-IT" dirty="0" err="1"/>
              <a:t>termogeno</a:t>
            </a:r>
            <a:r>
              <a:rPr lang="en-US" altLang="it-IT" dirty="0"/>
              <a:t> con </a:t>
            </a:r>
            <a:r>
              <a:rPr lang="en-US" altLang="it-IT" dirty="0" err="1"/>
              <a:t>aumento</a:t>
            </a:r>
            <a:r>
              <a:rPr lang="en-US" altLang="it-IT" dirty="0"/>
              <a:t> </a:t>
            </a:r>
            <a:r>
              <a:rPr lang="en-US" altLang="it-IT" dirty="0" err="1"/>
              <a:t>della</a:t>
            </a:r>
            <a:r>
              <a:rPr lang="en-US" altLang="it-IT" dirty="0"/>
              <a:t> </a:t>
            </a:r>
            <a:r>
              <a:rPr lang="en-US" altLang="it-IT" dirty="0" err="1"/>
              <a:t>temperatura</a:t>
            </a:r>
            <a:r>
              <a:rPr lang="en-US" altLang="it-IT" dirty="0"/>
              <a:t> </a:t>
            </a:r>
            <a:r>
              <a:rPr lang="en-US" altLang="it-IT" dirty="0" err="1"/>
              <a:t>basale</a:t>
            </a:r>
            <a:r>
              <a:rPr lang="en-US" altLang="it-IT" dirty="0"/>
              <a:t> </a:t>
            </a:r>
          </a:p>
          <a:p>
            <a:pPr eaLnBrk="1" hangingPunct="1"/>
            <a:r>
              <a:rPr lang="en-US" altLang="it-IT" dirty="0"/>
              <a:t> </a:t>
            </a:r>
            <a:r>
              <a:rPr lang="en-US" altLang="it-IT" dirty="0" err="1"/>
              <a:t>Comportamento</a:t>
            </a:r>
            <a:r>
              <a:rPr lang="en-US" altLang="it-IT" dirty="0"/>
              <a:t> </a:t>
            </a:r>
          </a:p>
          <a:p>
            <a:pPr eaLnBrk="1" hangingPunct="1"/>
            <a:r>
              <a:rPr lang="en-US" altLang="it-IT" dirty="0"/>
              <a:t>È, come </a:t>
            </a:r>
            <a:r>
              <a:rPr lang="en-US" altLang="it-IT" dirty="0" err="1"/>
              <a:t>già</a:t>
            </a:r>
            <a:r>
              <a:rPr lang="en-US" altLang="it-IT" dirty="0"/>
              <a:t> </a:t>
            </a:r>
            <a:r>
              <a:rPr lang="en-US" altLang="it-IT" dirty="0" err="1"/>
              <a:t>detto</a:t>
            </a:r>
            <a:r>
              <a:rPr lang="en-US" altLang="it-IT" dirty="0"/>
              <a:t>, </a:t>
            </a:r>
            <a:r>
              <a:rPr lang="en-US" altLang="it-IT" dirty="0" err="1"/>
              <a:t>indispensabile</a:t>
            </a:r>
            <a:r>
              <a:rPr lang="en-US" altLang="it-IT" dirty="0"/>
              <a:t> per </a:t>
            </a:r>
            <a:r>
              <a:rPr lang="en-US" altLang="it-IT" dirty="0" err="1"/>
              <a:t>l'induzione</a:t>
            </a:r>
            <a:r>
              <a:rPr lang="en-US" altLang="it-IT" dirty="0"/>
              <a:t> </a:t>
            </a:r>
            <a:r>
              <a:rPr lang="en-US" altLang="it-IT" dirty="0" err="1"/>
              <a:t>delle</a:t>
            </a:r>
            <a:r>
              <a:rPr lang="en-US" altLang="it-IT" dirty="0"/>
              <a:t> </a:t>
            </a:r>
            <a:r>
              <a:rPr lang="en-US" altLang="it-IT" dirty="0" err="1"/>
              <a:t>manifestazioni</a:t>
            </a:r>
            <a:r>
              <a:rPr lang="en-US" altLang="it-IT" dirty="0"/>
              <a:t> </a:t>
            </a:r>
            <a:r>
              <a:rPr lang="en-US" altLang="it-IT" dirty="0" err="1"/>
              <a:t>estrali</a:t>
            </a:r>
            <a:r>
              <a:rPr lang="en-US" altLang="it-IT" dirty="0"/>
              <a:t> </a:t>
            </a:r>
            <a:r>
              <a:rPr lang="en-US" altLang="it-IT" dirty="0" err="1"/>
              <a:t>insieme</a:t>
            </a:r>
            <a:r>
              <a:rPr lang="en-US" altLang="it-IT" dirty="0"/>
              <a:t> </a:t>
            </a:r>
            <a:r>
              <a:rPr lang="en-US" altLang="it-IT" dirty="0" err="1"/>
              <a:t>agli</a:t>
            </a:r>
            <a:r>
              <a:rPr lang="en-US" altLang="it-IT" dirty="0"/>
              <a:t> </a:t>
            </a:r>
            <a:r>
              <a:rPr lang="en-US" altLang="it-IT" dirty="0" err="1"/>
              <a:t>estrogeni.In</a:t>
            </a:r>
            <a:r>
              <a:rPr lang="en-US" altLang="it-IT" dirty="0"/>
              <a:t> </a:t>
            </a:r>
            <a:r>
              <a:rPr lang="en-US" altLang="it-IT" dirty="0" err="1"/>
              <a:t>gravidanza</a:t>
            </a:r>
            <a:r>
              <a:rPr lang="en-US" altLang="it-IT" dirty="0"/>
              <a:t> </a:t>
            </a:r>
            <a:r>
              <a:rPr lang="en-US" altLang="it-IT" dirty="0" err="1"/>
              <a:t>l'influenza</a:t>
            </a:r>
            <a:r>
              <a:rPr lang="en-US" altLang="it-IT" dirty="0"/>
              <a:t> </a:t>
            </a:r>
            <a:r>
              <a:rPr lang="en-US" altLang="it-IT" dirty="0" err="1"/>
              <a:t>sulla</a:t>
            </a:r>
            <a:r>
              <a:rPr lang="en-US" altLang="it-IT" dirty="0"/>
              <a:t> </a:t>
            </a:r>
            <a:r>
              <a:rPr lang="en-US" altLang="it-IT" dirty="0" err="1"/>
              <a:t>sfera</a:t>
            </a:r>
            <a:r>
              <a:rPr lang="en-US" altLang="it-IT" dirty="0"/>
              <a:t> </a:t>
            </a:r>
            <a:r>
              <a:rPr lang="en-US" altLang="it-IT" dirty="0" err="1"/>
              <a:t>psichica</a:t>
            </a:r>
            <a:r>
              <a:rPr lang="en-US" altLang="it-IT" dirty="0"/>
              <a:t> </a:t>
            </a:r>
            <a:r>
              <a:rPr lang="en-US" altLang="it-IT" dirty="0" err="1"/>
              <a:t>sembra</a:t>
            </a:r>
            <a:r>
              <a:rPr lang="en-US" altLang="it-IT" dirty="0"/>
              <a:t> </a:t>
            </a:r>
            <a:r>
              <a:rPr lang="en-US" altLang="it-IT" dirty="0" err="1"/>
              <a:t>esser</a:t>
            </a:r>
            <a:r>
              <a:rPr lang="en-US" altLang="it-IT" dirty="0"/>
              <a:t> </a:t>
            </a:r>
            <a:r>
              <a:rPr lang="en-US" altLang="it-IT" dirty="0" err="1"/>
              <a:t>quella</a:t>
            </a:r>
            <a:r>
              <a:rPr lang="en-US" altLang="it-IT" dirty="0"/>
              <a:t> di </a:t>
            </a:r>
            <a:r>
              <a:rPr lang="en-US" altLang="it-IT" dirty="0" err="1"/>
              <a:t>indurre</a:t>
            </a:r>
            <a:r>
              <a:rPr lang="en-US" altLang="it-IT" dirty="0"/>
              <a:t> una </a:t>
            </a:r>
            <a:r>
              <a:rPr lang="en-US" altLang="it-IT" dirty="0" err="1"/>
              <a:t>generica</a:t>
            </a:r>
            <a:r>
              <a:rPr lang="en-US" altLang="it-IT" dirty="0"/>
              <a:t> "</a:t>
            </a:r>
            <a:r>
              <a:rPr lang="en-US" altLang="it-IT" dirty="0" err="1"/>
              <a:t>tranquillità</a:t>
            </a:r>
            <a:r>
              <a:rPr lang="en-US" altLang="it-IT" dirty="0"/>
              <a:t>'" </a:t>
            </a:r>
            <a:r>
              <a:rPr lang="en-US" altLang="it-IT" dirty="0" err="1"/>
              <a:t>dell'animale</a:t>
            </a:r>
            <a:r>
              <a:rPr lang="en-US" altLang="it-IT" dirty="0"/>
              <a:t> , </a:t>
            </a:r>
            <a:r>
              <a:rPr lang="en-US" altLang="it-IT" dirty="0" err="1"/>
              <a:t>che</a:t>
            </a:r>
            <a:r>
              <a:rPr lang="en-US" altLang="it-IT" dirty="0"/>
              <a:t> la </a:t>
            </a:r>
            <a:r>
              <a:rPr lang="en-US" altLang="it-IT" dirty="0" err="1"/>
              <a:t>manifesta</a:t>
            </a:r>
            <a:r>
              <a:rPr lang="en-US" altLang="it-IT" dirty="0"/>
              <a:t> con una </a:t>
            </a:r>
            <a:r>
              <a:rPr lang="en-US" altLang="it-IT" dirty="0" err="1"/>
              <a:t>minore</a:t>
            </a:r>
            <a:r>
              <a:rPr lang="en-US" altLang="it-IT" dirty="0"/>
              <a:t> </a:t>
            </a:r>
            <a:r>
              <a:rPr lang="en-US" altLang="it-IT" dirty="0" err="1"/>
              <a:t>tendenza</a:t>
            </a:r>
            <a:r>
              <a:rPr lang="en-US" altLang="it-IT" dirty="0"/>
              <a:t> </a:t>
            </a:r>
            <a:r>
              <a:rPr lang="en-US" altLang="it-IT" dirty="0" err="1"/>
              <a:t>all'attività</a:t>
            </a:r>
            <a:r>
              <a:rPr lang="en-US" altLang="it-IT" dirty="0"/>
              <a:t> </a:t>
            </a:r>
            <a:r>
              <a:rPr lang="en-US" altLang="it-IT" dirty="0" err="1"/>
              <a:t>fisica</a:t>
            </a:r>
            <a:r>
              <a:rPr lang="en-US" altLang="it-IT" dirty="0"/>
              <a:t> </a:t>
            </a:r>
          </a:p>
          <a:p>
            <a:pPr eaLnBrk="1" hangingPunct="1"/>
            <a:r>
              <a:rPr lang="en-US" altLang="it-IT" dirty="0"/>
              <a:t>  </a:t>
            </a:r>
          </a:p>
          <a:p>
            <a:pPr eaLnBrk="1" hangingPunct="1"/>
            <a:r>
              <a:rPr lang="en-US" altLang="it-IT" dirty="0"/>
              <a:t> NEUROENDOCRINOLOGIA DELLA RIPRODUZIONE </a:t>
            </a:r>
          </a:p>
          <a:p>
            <a:pPr eaLnBrk="1" hangingPunct="1"/>
            <a:r>
              <a:rPr lang="en-US" altLang="it-IT" dirty="0"/>
              <a:t> </a:t>
            </a:r>
            <a:r>
              <a:rPr lang="en-US" altLang="it-IT" dirty="0" err="1"/>
              <a:t>L'alternarsi</a:t>
            </a:r>
            <a:r>
              <a:rPr lang="en-US" altLang="it-IT" dirty="0"/>
              <a:t> </a:t>
            </a:r>
            <a:r>
              <a:rPr lang="en-US" altLang="it-IT" dirty="0" err="1"/>
              <a:t>dei</a:t>
            </a:r>
            <a:r>
              <a:rPr lang="en-US" altLang="it-IT" dirty="0"/>
              <a:t> </a:t>
            </a:r>
            <a:r>
              <a:rPr lang="en-US" altLang="it-IT" dirty="0" err="1"/>
              <a:t>periodi</a:t>
            </a:r>
            <a:r>
              <a:rPr lang="en-US" altLang="it-IT" dirty="0"/>
              <a:t> di </a:t>
            </a:r>
            <a:r>
              <a:rPr lang="en-US" altLang="it-IT" dirty="0" err="1"/>
              <a:t>attività</a:t>
            </a:r>
            <a:r>
              <a:rPr lang="en-US" altLang="it-IT" dirty="0"/>
              <a:t> </a:t>
            </a:r>
            <a:r>
              <a:rPr lang="en-US" altLang="it-IT" dirty="0" err="1"/>
              <a:t>riproduttiva</a:t>
            </a:r>
            <a:r>
              <a:rPr lang="en-US" altLang="it-IT" dirty="0"/>
              <a:t> e di </a:t>
            </a:r>
            <a:r>
              <a:rPr lang="en-US" altLang="it-IT" dirty="0" err="1"/>
              <a:t>anestro</a:t>
            </a:r>
            <a:r>
              <a:rPr lang="en-US" altLang="it-IT" dirty="0"/>
              <a:t> </a:t>
            </a:r>
            <a:r>
              <a:rPr lang="en-US" altLang="it-IT" dirty="0" err="1"/>
              <a:t>nelle</a:t>
            </a:r>
            <a:r>
              <a:rPr lang="en-US" altLang="it-IT" dirty="0"/>
              <a:t> diverse specie è </a:t>
            </a:r>
            <a:r>
              <a:rPr lang="en-US" altLang="it-IT" dirty="0" err="1"/>
              <a:t>correlato</a:t>
            </a:r>
            <a:r>
              <a:rPr lang="en-US" altLang="it-IT" dirty="0"/>
              <a:t> con </a:t>
            </a:r>
            <a:r>
              <a:rPr lang="en-US" altLang="it-IT" dirty="0" err="1"/>
              <a:t>l'alternarsi</a:t>
            </a:r>
            <a:r>
              <a:rPr lang="en-US" altLang="it-IT" dirty="0"/>
              <a:t> </a:t>
            </a:r>
            <a:r>
              <a:rPr lang="en-US" altLang="it-IT" dirty="0" err="1"/>
              <a:t>delle</a:t>
            </a:r>
            <a:r>
              <a:rPr lang="en-US" altLang="it-IT" dirty="0"/>
              <a:t> </a:t>
            </a:r>
            <a:r>
              <a:rPr lang="en-US" altLang="it-IT" dirty="0" err="1"/>
              <a:t>stagioni</a:t>
            </a:r>
            <a:r>
              <a:rPr lang="en-US" altLang="it-IT" dirty="0"/>
              <a:t> e </a:t>
            </a:r>
            <a:r>
              <a:rPr lang="en-US" altLang="it-IT" dirty="0" err="1"/>
              <a:t>delle</a:t>
            </a:r>
            <a:r>
              <a:rPr lang="en-US" altLang="it-IT" dirty="0"/>
              <a:t> </a:t>
            </a:r>
            <a:r>
              <a:rPr lang="en-US" altLang="it-IT" dirty="0" err="1"/>
              <a:t>condizioni</a:t>
            </a:r>
            <a:r>
              <a:rPr lang="en-US" altLang="it-IT" dirty="0"/>
              <a:t> </a:t>
            </a:r>
            <a:r>
              <a:rPr lang="en-US" altLang="it-IT" dirty="0" err="1"/>
              <a:t>climatiche</a:t>
            </a:r>
            <a:r>
              <a:rPr lang="en-US" altLang="it-IT" dirty="0"/>
              <a:t>. </a:t>
            </a:r>
            <a:r>
              <a:rPr lang="en-US" altLang="it-IT" dirty="0" err="1"/>
              <a:t>ciò</a:t>
            </a:r>
            <a:r>
              <a:rPr lang="en-US" altLang="it-IT" dirty="0"/>
              <a:t> </a:t>
            </a:r>
            <a:r>
              <a:rPr lang="en-US" altLang="it-IT" dirty="0" err="1"/>
              <a:t>trova</a:t>
            </a:r>
            <a:r>
              <a:rPr lang="en-US" altLang="it-IT" dirty="0"/>
              <a:t> </a:t>
            </a:r>
            <a:r>
              <a:rPr lang="en-US" altLang="it-IT" dirty="0" err="1"/>
              <a:t>spiegazione</a:t>
            </a:r>
            <a:r>
              <a:rPr lang="en-US" altLang="it-IT" dirty="0"/>
              <a:t> </a:t>
            </a:r>
            <a:r>
              <a:rPr lang="en-US" altLang="it-IT" dirty="0" err="1"/>
              <a:t>nel</a:t>
            </a:r>
            <a:r>
              <a:rPr lang="en-US" altLang="it-IT" dirty="0"/>
              <a:t> </a:t>
            </a:r>
            <a:r>
              <a:rPr lang="en-US" altLang="it-IT" dirty="0" err="1"/>
              <a:t>fatto</a:t>
            </a:r>
            <a:r>
              <a:rPr lang="en-US" altLang="it-IT" dirty="0"/>
              <a:t> </a:t>
            </a:r>
            <a:r>
              <a:rPr lang="en-US" altLang="it-IT" dirty="0" err="1"/>
              <a:t>che</a:t>
            </a:r>
            <a:r>
              <a:rPr lang="en-US" altLang="it-IT" dirty="0"/>
              <a:t> le </a:t>
            </a:r>
            <a:r>
              <a:rPr lang="en-US" altLang="it-IT" dirty="0" err="1"/>
              <a:t>strutture</a:t>
            </a:r>
            <a:r>
              <a:rPr lang="en-US" altLang="it-IT" dirty="0"/>
              <a:t> </a:t>
            </a:r>
            <a:r>
              <a:rPr lang="en-US" altLang="it-IT" dirty="0" err="1"/>
              <a:t>nervose</a:t>
            </a:r>
            <a:r>
              <a:rPr lang="en-US" altLang="it-IT" dirty="0"/>
              <a:t> </a:t>
            </a:r>
            <a:r>
              <a:rPr lang="en-US" altLang="it-IT" dirty="0" err="1"/>
              <a:t>fungono</a:t>
            </a:r>
            <a:r>
              <a:rPr lang="en-US" altLang="it-IT" dirty="0"/>
              <a:t> da </a:t>
            </a:r>
            <a:r>
              <a:rPr lang="en-US" altLang="it-IT" dirty="0" err="1"/>
              <a:t>tramite</a:t>
            </a:r>
            <a:r>
              <a:rPr lang="en-US" altLang="it-IT" dirty="0"/>
              <a:t> </a:t>
            </a:r>
            <a:r>
              <a:rPr lang="en-US" altLang="it-IT" dirty="0" err="1"/>
              <a:t>tra</a:t>
            </a:r>
            <a:r>
              <a:rPr lang="en-US" altLang="it-IT" dirty="0"/>
              <a:t> </a:t>
            </a:r>
            <a:r>
              <a:rPr lang="en-US" altLang="it-IT" dirty="0" err="1"/>
              <a:t>ambiente</a:t>
            </a:r>
            <a:r>
              <a:rPr lang="en-US" altLang="it-IT" dirty="0"/>
              <a:t> </a:t>
            </a:r>
            <a:r>
              <a:rPr lang="en-US" altLang="it-IT" dirty="0" err="1"/>
              <a:t>esterno</a:t>
            </a:r>
            <a:r>
              <a:rPr lang="en-US" altLang="it-IT" dirty="0"/>
              <a:t> e </a:t>
            </a:r>
            <a:r>
              <a:rPr lang="en-US" altLang="it-IT" dirty="0" err="1"/>
              <a:t>sistema</a:t>
            </a:r>
            <a:r>
              <a:rPr lang="en-US" altLang="it-IT" dirty="0"/>
              <a:t> </a:t>
            </a:r>
            <a:r>
              <a:rPr lang="en-US" altLang="it-IT" dirty="0" err="1"/>
              <a:t>endocrino</a:t>
            </a:r>
            <a:r>
              <a:rPr lang="en-US" altLang="it-IT" dirty="0"/>
              <a:t>. Tre tipi </a:t>
            </a:r>
            <a:r>
              <a:rPr lang="en-US" altLang="it-IT" dirty="0" err="1"/>
              <a:t>cellulari</a:t>
            </a:r>
            <a:r>
              <a:rPr lang="en-US" altLang="it-IT" dirty="0"/>
              <a:t> </a:t>
            </a:r>
            <a:r>
              <a:rPr lang="en-US" altLang="it-IT" dirty="0" err="1"/>
              <a:t>sono</a:t>
            </a:r>
            <a:r>
              <a:rPr lang="en-US" altLang="it-IT" dirty="0"/>
              <a:t> </a:t>
            </a:r>
            <a:r>
              <a:rPr lang="en-US" altLang="it-IT" dirty="0" err="1"/>
              <a:t>mediatori</a:t>
            </a:r>
            <a:r>
              <a:rPr lang="en-US" altLang="it-IT" dirty="0"/>
              <a:t> </a:t>
            </a:r>
            <a:r>
              <a:rPr lang="en-US" altLang="it-IT" dirty="0" err="1"/>
              <a:t>delle</a:t>
            </a:r>
            <a:r>
              <a:rPr lang="en-US" altLang="it-IT" dirty="0"/>
              <a:t> </a:t>
            </a:r>
            <a:r>
              <a:rPr lang="en-US" altLang="it-IT" dirty="0" err="1"/>
              <a:t>correlazioni</a:t>
            </a:r>
            <a:r>
              <a:rPr lang="en-US" altLang="it-IT" dirty="0"/>
              <a:t> </a:t>
            </a:r>
            <a:r>
              <a:rPr lang="en-US" altLang="it-IT" dirty="0" err="1"/>
              <a:t>tra</a:t>
            </a:r>
            <a:r>
              <a:rPr lang="en-US" altLang="it-IT" dirty="0"/>
              <a:t> </a:t>
            </a:r>
            <a:r>
              <a:rPr lang="en-US" altLang="it-IT" dirty="0" err="1"/>
              <a:t>i</a:t>
            </a:r>
            <a:r>
              <a:rPr lang="en-US" altLang="it-IT" dirty="0"/>
              <a:t> </a:t>
            </a:r>
            <a:r>
              <a:rPr lang="en-US" altLang="it-IT" dirty="0" err="1"/>
              <a:t>diversi</a:t>
            </a:r>
            <a:r>
              <a:rPr lang="en-US" altLang="it-IT" dirty="0"/>
              <a:t> </a:t>
            </a:r>
            <a:r>
              <a:rPr lang="en-US" altLang="it-IT" dirty="0" err="1"/>
              <a:t>organi</a:t>
            </a:r>
            <a:r>
              <a:rPr lang="en-US" altLang="it-IT" dirty="0"/>
              <a:t>: </a:t>
            </a:r>
          </a:p>
          <a:p>
            <a:pPr eaLnBrk="1" hangingPunct="1"/>
            <a:r>
              <a:rPr lang="en-US" altLang="it-IT" b="1" dirty="0" err="1"/>
              <a:t>neuroni</a:t>
            </a:r>
            <a:r>
              <a:rPr lang="en-US" altLang="it-IT" b="1" dirty="0"/>
              <a:t> - cellule neuroendocrine -cellule endocrine</a:t>
            </a:r>
            <a:r>
              <a:rPr lang="en-US" altLang="it-IT" dirty="0"/>
              <a:t> </a:t>
            </a:r>
          </a:p>
          <a:p>
            <a:pPr eaLnBrk="1" hangingPunct="1"/>
            <a:r>
              <a:rPr lang="en-US" altLang="it-IT" dirty="0"/>
              <a:t>Le cellule neuroendocrine </a:t>
            </a:r>
            <a:r>
              <a:rPr lang="en-US" altLang="it-IT" dirty="0" err="1"/>
              <a:t>convertono</a:t>
            </a:r>
            <a:r>
              <a:rPr lang="en-US" altLang="it-IT" dirty="0"/>
              <a:t> un </a:t>
            </a:r>
            <a:r>
              <a:rPr lang="en-US" altLang="it-IT" dirty="0" err="1"/>
              <a:t>segnale</a:t>
            </a:r>
            <a:r>
              <a:rPr lang="en-US" altLang="it-IT" dirty="0"/>
              <a:t> di </a:t>
            </a:r>
            <a:r>
              <a:rPr lang="en-US" altLang="it-IT" dirty="0" err="1"/>
              <a:t>entrata</a:t>
            </a:r>
            <a:r>
              <a:rPr lang="en-US" altLang="it-IT" dirty="0"/>
              <a:t> </a:t>
            </a:r>
            <a:r>
              <a:rPr lang="en-US" altLang="it-IT" dirty="0" err="1"/>
              <a:t>nervoso</a:t>
            </a:r>
            <a:r>
              <a:rPr lang="en-US" altLang="it-IT" dirty="0"/>
              <a:t> in un </a:t>
            </a:r>
            <a:r>
              <a:rPr lang="en-US" altLang="it-IT" dirty="0" err="1"/>
              <a:t>segnale</a:t>
            </a:r>
            <a:r>
              <a:rPr lang="en-US" altLang="it-IT" dirty="0"/>
              <a:t> di </a:t>
            </a:r>
            <a:r>
              <a:rPr lang="en-US" altLang="it-IT" dirty="0" err="1"/>
              <a:t>uscita</a:t>
            </a:r>
            <a:r>
              <a:rPr lang="en-US" altLang="it-IT" dirty="0"/>
              <a:t> </a:t>
            </a:r>
            <a:r>
              <a:rPr lang="en-US" altLang="it-IT" dirty="0" err="1"/>
              <a:t>endocrino</a:t>
            </a:r>
            <a:r>
              <a:rPr lang="en-US" altLang="it-IT" dirty="0"/>
              <a:t>. Le cellule neuroendocrine </a:t>
            </a:r>
            <a:r>
              <a:rPr lang="en-US" altLang="it-IT" dirty="0" err="1"/>
              <a:t>liberano</a:t>
            </a:r>
            <a:r>
              <a:rPr lang="en-US" altLang="it-IT" dirty="0"/>
              <a:t> un </a:t>
            </a:r>
            <a:r>
              <a:rPr lang="en-US" altLang="it-IT" dirty="0" err="1"/>
              <a:t>prodotto</a:t>
            </a:r>
            <a:r>
              <a:rPr lang="en-US" altLang="it-IT" dirty="0"/>
              <a:t> di </a:t>
            </a:r>
            <a:r>
              <a:rPr lang="en-US" altLang="it-IT" dirty="0" err="1"/>
              <a:t>neurosecrezione</a:t>
            </a:r>
            <a:r>
              <a:rPr lang="en-US" altLang="it-IT" dirty="0"/>
              <a:t> (</a:t>
            </a:r>
            <a:r>
              <a:rPr lang="en-US" altLang="it-IT" dirty="0" err="1"/>
              <a:t>ormone</a:t>
            </a:r>
            <a:r>
              <a:rPr lang="en-US" altLang="it-IT" dirty="0"/>
              <a:t>) </a:t>
            </a:r>
            <a:r>
              <a:rPr lang="en-US" altLang="it-IT" dirty="0" err="1"/>
              <a:t>che</a:t>
            </a:r>
            <a:r>
              <a:rPr lang="en-US" altLang="it-IT" dirty="0"/>
              <a:t> </a:t>
            </a:r>
            <a:r>
              <a:rPr lang="en-US" altLang="it-IT" dirty="0" err="1"/>
              <a:t>viene</a:t>
            </a:r>
            <a:r>
              <a:rPr lang="en-US" altLang="it-IT" dirty="0"/>
              <a:t> </a:t>
            </a:r>
            <a:r>
              <a:rPr lang="en-US" altLang="it-IT" dirty="0" err="1"/>
              <a:t>trasportato</a:t>
            </a:r>
            <a:r>
              <a:rPr lang="en-US" altLang="it-IT" dirty="0"/>
              <a:t> in </a:t>
            </a:r>
            <a:r>
              <a:rPr lang="en-US" altLang="it-IT" dirty="0" err="1"/>
              <a:t>circolo</a:t>
            </a:r>
            <a:r>
              <a:rPr lang="en-US" altLang="it-IT" dirty="0"/>
              <a:t>; al </a:t>
            </a:r>
            <a:r>
              <a:rPr lang="en-US" altLang="it-IT" dirty="0" err="1"/>
              <a:t>contrario</a:t>
            </a:r>
            <a:r>
              <a:rPr lang="en-US" altLang="it-IT" dirty="0"/>
              <a:t>, il </a:t>
            </a:r>
            <a:r>
              <a:rPr lang="en-US" altLang="it-IT" dirty="0" err="1"/>
              <a:t>neurone</a:t>
            </a:r>
            <a:r>
              <a:rPr lang="en-US" altLang="it-IT" dirty="0"/>
              <a:t> libera un neuro-</a:t>
            </a:r>
            <a:r>
              <a:rPr lang="en-US" altLang="it-IT" dirty="0" err="1"/>
              <a:t>mediatore</a:t>
            </a:r>
            <a:r>
              <a:rPr lang="en-US" altLang="it-IT" dirty="0"/>
              <a:t> </a:t>
            </a:r>
            <a:r>
              <a:rPr lang="en-US" altLang="it-IT" dirty="0" err="1"/>
              <a:t>che</a:t>
            </a:r>
            <a:r>
              <a:rPr lang="en-US" altLang="it-IT" dirty="0"/>
              <a:t> </a:t>
            </a:r>
            <a:r>
              <a:rPr lang="en-US" altLang="it-IT" dirty="0" err="1"/>
              <a:t>diffonde</a:t>
            </a:r>
            <a:r>
              <a:rPr lang="en-US" altLang="it-IT" dirty="0"/>
              <a:t> solo a breve </a:t>
            </a:r>
            <a:r>
              <a:rPr lang="en-US" altLang="it-IT" dirty="0" err="1"/>
              <a:t>distanza</a:t>
            </a:r>
            <a:r>
              <a:rPr lang="en-US" altLang="it-IT" dirty="0"/>
              <a:t> </a:t>
            </a:r>
            <a:r>
              <a:rPr lang="en-US" altLang="it-IT" dirty="0" err="1"/>
              <a:t>nella</a:t>
            </a:r>
            <a:r>
              <a:rPr lang="en-US" altLang="it-IT" dirty="0"/>
              <a:t> </a:t>
            </a:r>
            <a:r>
              <a:rPr lang="en-US" altLang="it-IT" dirty="0" err="1"/>
              <a:t>fessura</a:t>
            </a:r>
            <a:r>
              <a:rPr lang="en-US" altLang="it-IT" dirty="0"/>
              <a:t> </a:t>
            </a:r>
            <a:r>
              <a:rPr lang="en-US" altLang="it-IT" dirty="0" err="1"/>
              <a:t>sinaptica</a:t>
            </a:r>
            <a:r>
              <a:rPr lang="en-US" altLang="it-IT" dirty="0"/>
              <a:t>. Il </a:t>
            </a:r>
            <a:r>
              <a:rPr lang="en-US" altLang="it-IT" dirty="0" err="1"/>
              <a:t>neuromediatore</a:t>
            </a:r>
            <a:r>
              <a:rPr lang="en-US" altLang="it-IT" dirty="0"/>
              <a:t> </a:t>
            </a:r>
            <a:r>
              <a:rPr lang="en-US" altLang="it-IT" dirty="0" err="1"/>
              <a:t>secreto</a:t>
            </a:r>
            <a:r>
              <a:rPr lang="en-US" altLang="it-IT" dirty="0"/>
              <a:t> dal </a:t>
            </a:r>
            <a:r>
              <a:rPr lang="en-US" altLang="it-IT" dirty="0" err="1"/>
              <a:t>neurone</a:t>
            </a:r>
            <a:r>
              <a:rPr lang="en-US" altLang="it-IT" dirty="0"/>
              <a:t> </a:t>
            </a:r>
            <a:r>
              <a:rPr lang="en-US" altLang="it-IT" dirty="0" err="1"/>
              <a:t>presinaptico</a:t>
            </a:r>
            <a:r>
              <a:rPr lang="en-US" altLang="it-IT" dirty="0"/>
              <a:t>, </a:t>
            </a:r>
            <a:r>
              <a:rPr lang="en-US" altLang="it-IT" dirty="0" err="1"/>
              <a:t>entra</a:t>
            </a:r>
            <a:r>
              <a:rPr lang="en-US" altLang="it-IT" dirty="0"/>
              <a:t> in </a:t>
            </a:r>
            <a:r>
              <a:rPr lang="en-US" altLang="it-IT" dirty="0" err="1"/>
              <a:t>contatto</a:t>
            </a:r>
            <a:r>
              <a:rPr lang="en-US" altLang="it-IT" dirty="0"/>
              <a:t> solo con un </a:t>
            </a:r>
            <a:r>
              <a:rPr lang="en-US" altLang="it-IT" dirty="0" err="1"/>
              <a:t>numero</a:t>
            </a:r>
            <a:r>
              <a:rPr lang="en-US" altLang="it-IT" dirty="0"/>
              <a:t> </a:t>
            </a:r>
            <a:r>
              <a:rPr lang="en-US" altLang="it-IT" dirty="0" err="1"/>
              <a:t>limitato</a:t>
            </a:r>
            <a:r>
              <a:rPr lang="en-US" altLang="it-IT" dirty="0"/>
              <a:t> di cellule, </a:t>
            </a:r>
            <a:r>
              <a:rPr lang="en-US" altLang="it-IT" dirty="0" err="1"/>
              <a:t>mentre</a:t>
            </a:r>
            <a:r>
              <a:rPr lang="en-US" altLang="it-IT" dirty="0"/>
              <a:t> il </a:t>
            </a:r>
            <a:r>
              <a:rPr lang="en-US" altLang="it-IT" dirty="0" err="1"/>
              <a:t>neurormone</a:t>
            </a:r>
            <a:r>
              <a:rPr lang="en-US" altLang="it-IT" dirty="0"/>
              <a:t> è </a:t>
            </a:r>
            <a:r>
              <a:rPr lang="en-US" altLang="it-IT" dirty="0" err="1"/>
              <a:t>distribuito</a:t>
            </a:r>
            <a:r>
              <a:rPr lang="en-US" altLang="it-IT" dirty="0"/>
              <a:t> </a:t>
            </a:r>
            <a:r>
              <a:rPr lang="en-US" altLang="it-IT" dirty="0" err="1"/>
              <a:t>mediante</a:t>
            </a:r>
            <a:r>
              <a:rPr lang="en-US" altLang="it-IT" dirty="0"/>
              <a:t> il </a:t>
            </a:r>
            <a:r>
              <a:rPr lang="en-US" altLang="it-IT" dirty="0" err="1"/>
              <a:t>torrente</a:t>
            </a:r>
            <a:r>
              <a:rPr lang="en-US" altLang="it-IT" dirty="0"/>
              <a:t> </a:t>
            </a:r>
            <a:r>
              <a:rPr lang="en-US" altLang="it-IT" dirty="0" err="1"/>
              <a:t>circolatorio</a:t>
            </a:r>
            <a:r>
              <a:rPr lang="en-US" altLang="it-IT" dirty="0"/>
              <a:t> a diverse cellule </a:t>
            </a:r>
            <a:r>
              <a:rPr lang="en-US" altLang="it-IT" dirty="0" err="1"/>
              <a:t>dell'organismo</a:t>
            </a:r>
            <a:r>
              <a:rPr lang="en-US" altLang="it-IT" dirty="0"/>
              <a:t>. </a:t>
            </a:r>
            <a:r>
              <a:rPr lang="en-US" altLang="it-IT" dirty="0" err="1"/>
              <a:t>Tra</a:t>
            </a:r>
            <a:r>
              <a:rPr lang="en-US" altLang="it-IT" dirty="0"/>
              <a:t> le </a:t>
            </a:r>
            <a:r>
              <a:rPr lang="en-US" altLang="it-IT" dirty="0" err="1"/>
              <a:t>ghiandole</a:t>
            </a:r>
            <a:r>
              <a:rPr lang="en-US" altLang="it-IT" dirty="0"/>
              <a:t> neuroendocrine </a:t>
            </a:r>
            <a:r>
              <a:rPr lang="en-US" altLang="it-IT" dirty="0" err="1"/>
              <a:t>si</a:t>
            </a:r>
            <a:r>
              <a:rPr lang="en-US" altLang="it-IT" dirty="0"/>
              <a:t> </a:t>
            </a:r>
            <a:r>
              <a:rPr lang="en-US" altLang="it-IT" dirty="0" err="1"/>
              <a:t>comprendono</a:t>
            </a:r>
            <a:r>
              <a:rPr lang="en-US" altLang="it-IT" dirty="0"/>
              <a:t> </a:t>
            </a:r>
            <a:r>
              <a:rPr lang="en-US" altLang="it-IT" dirty="0" err="1"/>
              <a:t>l'ipotalamo</a:t>
            </a:r>
            <a:r>
              <a:rPr lang="en-US" altLang="it-IT" dirty="0"/>
              <a:t>, la </a:t>
            </a:r>
            <a:r>
              <a:rPr lang="en-US" altLang="it-IT" dirty="0" err="1"/>
              <a:t>neuroipofisi</a:t>
            </a:r>
            <a:r>
              <a:rPr lang="en-US" altLang="it-IT" dirty="0"/>
              <a:t>, </a:t>
            </a:r>
            <a:r>
              <a:rPr lang="en-US" altLang="it-IT" dirty="0" err="1"/>
              <a:t>l'epifisi</a:t>
            </a:r>
            <a:r>
              <a:rPr lang="en-US" altLang="it-IT" dirty="0"/>
              <a:t> e la </a:t>
            </a:r>
            <a:r>
              <a:rPr lang="en-US" altLang="it-IT" dirty="0" err="1"/>
              <a:t>midollare</a:t>
            </a:r>
            <a:r>
              <a:rPr lang="en-US" altLang="it-IT" dirty="0"/>
              <a:t> </a:t>
            </a:r>
            <a:r>
              <a:rPr lang="en-US" altLang="it-IT" dirty="0" err="1"/>
              <a:t>surrenale</a:t>
            </a:r>
            <a:r>
              <a:rPr lang="en-US" altLang="it-IT" dirty="0"/>
              <a:t>. </a:t>
            </a:r>
          </a:p>
          <a:p>
            <a:pPr eaLnBrk="1" hangingPunct="1"/>
            <a:r>
              <a:rPr lang="en-US" altLang="it-IT" dirty="0"/>
              <a:t>IPOTALAMO </a:t>
            </a:r>
          </a:p>
          <a:p>
            <a:pPr eaLnBrk="1" hangingPunct="1"/>
            <a:r>
              <a:rPr lang="en-US" altLang="it-IT" dirty="0" err="1"/>
              <a:t>L'ipotalamo</a:t>
            </a:r>
            <a:r>
              <a:rPr lang="en-US" altLang="it-IT" dirty="0"/>
              <a:t> è </a:t>
            </a:r>
            <a:r>
              <a:rPr lang="en-US" altLang="it-IT" dirty="0" err="1"/>
              <a:t>posto</a:t>
            </a:r>
            <a:r>
              <a:rPr lang="en-US" altLang="it-IT" dirty="0"/>
              <a:t> </a:t>
            </a:r>
            <a:r>
              <a:rPr lang="en-US" altLang="it-IT" dirty="0" err="1"/>
              <a:t>alla</a:t>
            </a:r>
            <a:r>
              <a:rPr lang="en-US" altLang="it-IT" dirty="0"/>
              <a:t> base del </a:t>
            </a:r>
            <a:r>
              <a:rPr lang="en-US" altLang="it-IT" dirty="0" err="1"/>
              <a:t>cervello</a:t>
            </a:r>
            <a:r>
              <a:rPr lang="en-US" altLang="it-IT" dirty="0"/>
              <a:t>, </a:t>
            </a:r>
            <a:r>
              <a:rPr lang="en-US" altLang="it-IT" dirty="0" err="1"/>
              <a:t>esso</a:t>
            </a:r>
            <a:r>
              <a:rPr lang="en-US" altLang="it-IT" dirty="0"/>
              <a:t> è </a:t>
            </a:r>
            <a:r>
              <a:rPr lang="en-US" altLang="it-IT" dirty="0" err="1"/>
              <a:t>delimitato</a:t>
            </a:r>
            <a:r>
              <a:rPr lang="en-US" altLang="it-IT" dirty="0"/>
              <a:t> </a:t>
            </a:r>
            <a:r>
              <a:rPr lang="en-US" altLang="it-IT" dirty="0" err="1"/>
              <a:t>anteriormente</a:t>
            </a:r>
            <a:r>
              <a:rPr lang="en-US" altLang="it-IT" dirty="0"/>
              <a:t> dal chiasma </a:t>
            </a:r>
            <a:r>
              <a:rPr lang="en-US" altLang="it-IT" dirty="0" err="1"/>
              <a:t>ottico</a:t>
            </a:r>
            <a:r>
              <a:rPr lang="en-US" altLang="it-IT" dirty="0"/>
              <a:t>, </a:t>
            </a:r>
            <a:r>
              <a:rPr lang="en-US" altLang="it-IT" dirty="0" err="1"/>
              <a:t>posteriormente</a:t>
            </a:r>
            <a:r>
              <a:rPr lang="en-US" altLang="it-IT" dirty="0"/>
              <a:t> </a:t>
            </a:r>
            <a:r>
              <a:rPr lang="en-US" altLang="it-IT" dirty="0" err="1"/>
              <a:t>dai</a:t>
            </a:r>
            <a:r>
              <a:rPr lang="en-US" altLang="it-IT" dirty="0"/>
              <a:t> </a:t>
            </a:r>
            <a:r>
              <a:rPr lang="en-US" altLang="it-IT" dirty="0" err="1"/>
              <a:t>corpi</a:t>
            </a:r>
            <a:r>
              <a:rPr lang="en-US" altLang="it-IT" dirty="0"/>
              <a:t> </a:t>
            </a:r>
            <a:r>
              <a:rPr lang="en-US" altLang="it-IT" dirty="0" err="1"/>
              <a:t>mammillari</a:t>
            </a:r>
            <a:r>
              <a:rPr lang="en-US" altLang="it-IT" dirty="0"/>
              <a:t>, </a:t>
            </a:r>
            <a:r>
              <a:rPr lang="en-US" altLang="it-IT" dirty="0" err="1"/>
              <a:t>dorsalmente</a:t>
            </a:r>
            <a:r>
              <a:rPr lang="en-US" altLang="it-IT" dirty="0"/>
              <a:t> dal </a:t>
            </a:r>
            <a:r>
              <a:rPr lang="en-US" altLang="it-IT" dirty="0" err="1"/>
              <a:t>talamo</a:t>
            </a:r>
            <a:r>
              <a:rPr lang="en-US" altLang="it-IT" dirty="0"/>
              <a:t> e </a:t>
            </a:r>
            <a:r>
              <a:rPr lang="en-US" altLang="it-IT" dirty="0" err="1"/>
              <a:t>ventralmente</a:t>
            </a:r>
            <a:r>
              <a:rPr lang="en-US" altLang="it-IT" dirty="0"/>
              <a:t> </a:t>
            </a:r>
            <a:r>
              <a:rPr lang="en-US" altLang="it-IT" dirty="0" err="1"/>
              <a:t>dall'osso</a:t>
            </a:r>
            <a:r>
              <a:rPr lang="en-US" altLang="it-IT" dirty="0"/>
              <a:t> </a:t>
            </a:r>
            <a:r>
              <a:rPr lang="en-US" altLang="it-IT" dirty="0" err="1"/>
              <a:t>sfenoide</a:t>
            </a:r>
            <a:r>
              <a:rPr lang="en-US" altLang="it-IT" dirty="0"/>
              <a:t>. È </a:t>
            </a:r>
            <a:r>
              <a:rPr lang="en-US" altLang="it-IT" dirty="0" err="1"/>
              <a:t>composto</a:t>
            </a:r>
            <a:r>
              <a:rPr lang="en-US" altLang="it-IT" dirty="0"/>
              <a:t> di </a:t>
            </a:r>
            <a:r>
              <a:rPr lang="en-US" altLang="it-IT" dirty="0" err="1"/>
              <a:t>diversi</a:t>
            </a:r>
            <a:r>
              <a:rPr lang="en-US" altLang="it-IT" dirty="0"/>
              <a:t> nuclei </a:t>
            </a:r>
            <a:r>
              <a:rPr lang="en-US" altLang="it-IT" dirty="0" err="1"/>
              <a:t>pari</a:t>
            </a:r>
            <a:r>
              <a:rPr lang="en-US" altLang="it-IT" dirty="0"/>
              <a:t> e </a:t>
            </a:r>
            <a:r>
              <a:rPr lang="en-US" altLang="it-IT" dirty="0" err="1"/>
              <a:t>simmetrici</a:t>
            </a:r>
            <a:r>
              <a:rPr lang="en-US" altLang="it-IT" dirty="0"/>
              <a:t>, </a:t>
            </a:r>
            <a:r>
              <a:rPr lang="en-US" altLang="it-IT" dirty="0" err="1"/>
              <a:t>esiste</a:t>
            </a:r>
            <a:r>
              <a:rPr lang="en-US" altLang="it-IT" dirty="0"/>
              <a:t> una </a:t>
            </a:r>
            <a:r>
              <a:rPr lang="en-US" altLang="it-IT" dirty="0" err="1"/>
              <a:t>particolare</a:t>
            </a:r>
            <a:r>
              <a:rPr lang="en-US" altLang="it-IT" dirty="0"/>
              <a:t> </a:t>
            </a:r>
            <a:r>
              <a:rPr lang="en-US" altLang="it-IT" dirty="0" err="1"/>
              <a:t>connessione</a:t>
            </a:r>
            <a:r>
              <a:rPr lang="en-US" altLang="it-IT" dirty="0"/>
              <a:t> </a:t>
            </a:r>
            <a:r>
              <a:rPr lang="en-US" altLang="it-IT" dirty="0" err="1"/>
              <a:t>vascolare</a:t>
            </a:r>
            <a:r>
              <a:rPr lang="en-US" altLang="it-IT" dirty="0"/>
              <a:t> </a:t>
            </a:r>
            <a:r>
              <a:rPr lang="en-US" altLang="it-IT" dirty="0" err="1"/>
              <a:t>tra</a:t>
            </a:r>
            <a:r>
              <a:rPr lang="en-US" altLang="it-IT" dirty="0"/>
              <a:t> </a:t>
            </a:r>
            <a:r>
              <a:rPr lang="en-US" altLang="it-IT" dirty="0" err="1"/>
              <a:t>ipotalamo</a:t>
            </a:r>
            <a:r>
              <a:rPr lang="en-US" altLang="it-IT" dirty="0"/>
              <a:t> ed </a:t>
            </a:r>
            <a:r>
              <a:rPr lang="en-US" altLang="it-IT" dirty="0" err="1"/>
              <a:t>ipofisi</a:t>
            </a:r>
            <a:r>
              <a:rPr lang="en-US" altLang="it-IT" dirty="0"/>
              <a:t> </a:t>
            </a:r>
            <a:r>
              <a:rPr lang="en-US" altLang="it-IT" dirty="0" err="1"/>
              <a:t>anteriore</a:t>
            </a:r>
            <a:r>
              <a:rPr lang="en-US" altLang="it-IT" dirty="0"/>
              <a:t>.  </a:t>
            </a:r>
          </a:p>
          <a:p>
            <a:pPr eaLnBrk="1" hangingPunct="1"/>
            <a:r>
              <a:rPr lang="en-US" altLang="it-IT" u="sng" dirty="0"/>
              <a:t>Sistema </a:t>
            </a:r>
            <a:r>
              <a:rPr lang="en-US" altLang="it-IT" u="sng" dirty="0" err="1"/>
              <a:t>portale</a:t>
            </a:r>
            <a:r>
              <a:rPr lang="en-US" altLang="it-IT" dirty="0"/>
              <a:t>:  il </a:t>
            </a:r>
            <a:r>
              <a:rPr lang="en-US" altLang="it-IT" dirty="0" err="1"/>
              <a:t>sangue</a:t>
            </a:r>
            <a:r>
              <a:rPr lang="en-US" altLang="it-IT" dirty="0"/>
              <a:t> </a:t>
            </a:r>
            <a:r>
              <a:rPr lang="en-US" altLang="it-IT" dirty="0" err="1"/>
              <a:t>arterioso</a:t>
            </a:r>
            <a:r>
              <a:rPr lang="en-US" altLang="it-IT" dirty="0"/>
              <a:t> </a:t>
            </a:r>
            <a:r>
              <a:rPr lang="en-US" altLang="it-IT" dirty="0" err="1"/>
              <a:t>entra</a:t>
            </a:r>
            <a:r>
              <a:rPr lang="en-US" altLang="it-IT" dirty="0"/>
              <a:t> </a:t>
            </a:r>
            <a:r>
              <a:rPr lang="en-US" altLang="it-IT" dirty="0" err="1"/>
              <a:t>nell'ipofisi</a:t>
            </a:r>
            <a:r>
              <a:rPr lang="en-US" altLang="it-IT" dirty="0"/>
              <a:t> </a:t>
            </a:r>
            <a:r>
              <a:rPr lang="en-US" altLang="it-IT" dirty="0" err="1"/>
              <a:t>tramite</a:t>
            </a:r>
            <a:r>
              <a:rPr lang="en-US" altLang="it-IT" dirty="0"/>
              <a:t> le </a:t>
            </a:r>
            <a:r>
              <a:rPr lang="en-US" altLang="it-IT" dirty="0" err="1"/>
              <a:t>arterie</a:t>
            </a:r>
            <a:r>
              <a:rPr lang="en-US" altLang="it-IT" dirty="0"/>
              <a:t> </a:t>
            </a:r>
            <a:r>
              <a:rPr lang="en-US" altLang="it-IT" dirty="0" err="1"/>
              <a:t>ipofisarie</a:t>
            </a:r>
            <a:r>
              <a:rPr lang="en-US" altLang="it-IT" dirty="0"/>
              <a:t> </a:t>
            </a:r>
            <a:r>
              <a:rPr lang="en-US" altLang="it-IT" dirty="0" err="1"/>
              <a:t>anteriore</a:t>
            </a:r>
            <a:r>
              <a:rPr lang="en-US" altLang="it-IT" dirty="0"/>
              <a:t> e </a:t>
            </a:r>
            <a:r>
              <a:rPr lang="en-US" altLang="it-IT" dirty="0" err="1"/>
              <a:t>posteriore</a:t>
            </a:r>
            <a:r>
              <a:rPr lang="en-US" altLang="it-IT" dirty="0"/>
              <a:t>, </a:t>
            </a:r>
            <a:r>
              <a:rPr lang="en-US" altLang="it-IT" dirty="0" err="1"/>
              <a:t>parte</a:t>
            </a:r>
            <a:r>
              <a:rPr lang="en-US" altLang="it-IT" dirty="0"/>
              <a:t> del </a:t>
            </a:r>
            <a:r>
              <a:rPr lang="en-US" altLang="it-IT" dirty="0" err="1"/>
              <a:t>sangue</a:t>
            </a:r>
            <a:r>
              <a:rPr lang="en-US" altLang="it-IT" dirty="0"/>
              <a:t> </a:t>
            </a:r>
            <a:r>
              <a:rPr lang="en-US" altLang="it-IT" dirty="0" err="1"/>
              <a:t>venoso</a:t>
            </a:r>
            <a:r>
              <a:rPr lang="en-US" altLang="it-IT" dirty="0"/>
              <a:t> </a:t>
            </a:r>
            <a:r>
              <a:rPr lang="en-US" altLang="it-IT" dirty="0" err="1"/>
              <a:t>dell'ipofisi</a:t>
            </a:r>
            <a:r>
              <a:rPr lang="en-US" altLang="it-IT" dirty="0"/>
              <a:t> </a:t>
            </a:r>
            <a:r>
              <a:rPr lang="en-US" altLang="it-IT" dirty="0" err="1"/>
              <a:t>anteriore</a:t>
            </a:r>
            <a:r>
              <a:rPr lang="en-US" altLang="it-IT" dirty="0"/>
              <a:t> </a:t>
            </a:r>
            <a:r>
              <a:rPr lang="en-US" altLang="it-IT" dirty="0" err="1"/>
              <a:t>ritorna</a:t>
            </a:r>
            <a:r>
              <a:rPr lang="en-US" altLang="it-IT" dirty="0"/>
              <a:t> </a:t>
            </a:r>
            <a:r>
              <a:rPr lang="en-US" altLang="it-IT" dirty="0" err="1"/>
              <a:t>all'ipotalamo</a:t>
            </a:r>
            <a:r>
              <a:rPr lang="en-US" altLang="it-IT" dirty="0"/>
              <a:t>. </a:t>
            </a:r>
            <a:r>
              <a:rPr lang="en-US" altLang="it-IT" dirty="0" err="1"/>
              <a:t>L'importanza</a:t>
            </a:r>
            <a:r>
              <a:rPr lang="en-US" altLang="it-IT" dirty="0"/>
              <a:t> </a:t>
            </a:r>
            <a:r>
              <a:rPr lang="en-US" altLang="it-IT" dirty="0" err="1"/>
              <a:t>fisiologica</a:t>
            </a:r>
            <a:r>
              <a:rPr lang="en-US" altLang="it-IT" dirty="0"/>
              <a:t> di </a:t>
            </a:r>
            <a:r>
              <a:rPr lang="en-US" altLang="it-IT" dirty="0" err="1"/>
              <a:t>questi</a:t>
            </a:r>
            <a:r>
              <a:rPr lang="en-US" altLang="it-IT" dirty="0"/>
              <a:t> </a:t>
            </a:r>
            <a:r>
              <a:rPr lang="en-US" altLang="it-IT" dirty="0" err="1"/>
              <a:t>meccanismi</a:t>
            </a:r>
            <a:r>
              <a:rPr lang="en-US" altLang="it-IT" dirty="0"/>
              <a:t> è </a:t>
            </a:r>
            <a:r>
              <a:rPr lang="en-US" altLang="it-IT" dirty="0" err="1"/>
              <a:t>notevole</a:t>
            </a:r>
            <a:r>
              <a:rPr lang="en-US" altLang="it-IT" dirty="0"/>
              <a:t> in </a:t>
            </a:r>
            <a:r>
              <a:rPr lang="en-US" altLang="it-IT" dirty="0" err="1"/>
              <a:t>quanto</a:t>
            </a:r>
            <a:r>
              <a:rPr lang="en-US" altLang="it-IT" dirty="0"/>
              <a:t> </a:t>
            </a:r>
            <a:r>
              <a:rPr lang="en-US" altLang="it-IT" dirty="0" err="1"/>
              <a:t>permettono</a:t>
            </a:r>
            <a:r>
              <a:rPr lang="en-US" altLang="it-IT" dirty="0"/>
              <a:t> una </a:t>
            </a:r>
            <a:r>
              <a:rPr lang="en-US" altLang="it-IT" dirty="0" err="1"/>
              <a:t>regolazione</a:t>
            </a:r>
            <a:r>
              <a:rPr lang="en-US" altLang="it-IT" dirty="0"/>
              <a:t> a feedback </a:t>
            </a:r>
            <a:r>
              <a:rPr lang="en-US" altLang="it-IT" dirty="0" err="1"/>
              <a:t>negativo</a:t>
            </a:r>
            <a:r>
              <a:rPr lang="en-US" altLang="it-IT" dirty="0"/>
              <a:t> </a:t>
            </a:r>
            <a:r>
              <a:rPr lang="en-US" altLang="it-IT" dirty="0" err="1"/>
              <a:t>dell'ipotalamo</a:t>
            </a:r>
            <a:r>
              <a:rPr lang="en-US" altLang="it-IT" dirty="0"/>
              <a:t> da </a:t>
            </a:r>
            <a:r>
              <a:rPr lang="en-US" altLang="it-IT" dirty="0" err="1"/>
              <a:t>parte</a:t>
            </a:r>
            <a:r>
              <a:rPr lang="en-US" altLang="it-IT" dirty="0"/>
              <a:t> </a:t>
            </a:r>
            <a:r>
              <a:rPr lang="en-US" altLang="it-IT" dirty="0" err="1"/>
              <a:t>degli</a:t>
            </a:r>
            <a:r>
              <a:rPr lang="en-US" altLang="it-IT" dirty="0"/>
              <a:t> </a:t>
            </a:r>
            <a:r>
              <a:rPr lang="en-US" altLang="it-IT" dirty="0" err="1"/>
              <a:t>ormoni</a:t>
            </a:r>
            <a:r>
              <a:rPr lang="en-US" altLang="it-IT" dirty="0"/>
              <a:t> </a:t>
            </a:r>
            <a:r>
              <a:rPr lang="en-US" altLang="it-IT" dirty="0" err="1"/>
              <a:t>ipofisari</a:t>
            </a:r>
            <a:r>
              <a:rPr lang="en-US" altLang="it-IT" dirty="0"/>
              <a:t> (short loop). </a:t>
            </a:r>
          </a:p>
          <a:p>
            <a:pPr eaLnBrk="1" hangingPunct="1"/>
            <a:r>
              <a:rPr lang="en-US" altLang="it-IT" dirty="0"/>
              <a:t> </a:t>
            </a:r>
            <a:r>
              <a:rPr lang="en-US" altLang="it-IT" dirty="0" err="1"/>
              <a:t>Ormone</a:t>
            </a:r>
            <a:r>
              <a:rPr lang="en-US" altLang="it-IT" dirty="0"/>
              <a:t> </a:t>
            </a:r>
            <a:r>
              <a:rPr lang="en-US" altLang="it-IT" dirty="0" err="1"/>
              <a:t>liberante</a:t>
            </a:r>
            <a:r>
              <a:rPr lang="en-US" altLang="it-IT" dirty="0"/>
              <a:t> </a:t>
            </a:r>
            <a:r>
              <a:rPr lang="en-US" altLang="it-IT" dirty="0" err="1"/>
              <a:t>l'ormone</a:t>
            </a:r>
            <a:r>
              <a:rPr lang="en-US" altLang="it-IT" dirty="0"/>
              <a:t> </a:t>
            </a:r>
            <a:r>
              <a:rPr lang="en-US" altLang="it-IT" dirty="0" err="1"/>
              <a:t>luteinizzante</a:t>
            </a:r>
            <a:r>
              <a:rPr lang="en-US" altLang="it-IT" dirty="0"/>
              <a:t> GnRH/LH </a:t>
            </a:r>
          </a:p>
          <a:p>
            <a:pPr eaLnBrk="1" hangingPunct="1"/>
            <a:r>
              <a:rPr lang="en-US" altLang="it-IT" dirty="0"/>
              <a:t> GnRH/LH è un decapeptide (10 </a:t>
            </a:r>
            <a:r>
              <a:rPr lang="en-US" altLang="it-IT" dirty="0" err="1"/>
              <a:t>aminoacidi</a:t>
            </a:r>
            <a:r>
              <a:rPr lang="en-US" altLang="it-IT" dirty="0"/>
              <a:t>) dal pm 1183 è </a:t>
            </a:r>
            <a:r>
              <a:rPr lang="en-US" altLang="it-IT" dirty="0" err="1"/>
              <a:t>identico</a:t>
            </a:r>
            <a:r>
              <a:rPr lang="en-US" altLang="it-IT" dirty="0"/>
              <a:t> </a:t>
            </a:r>
            <a:r>
              <a:rPr lang="en-US" altLang="it-IT" dirty="0" err="1"/>
              <a:t>presso</a:t>
            </a:r>
            <a:r>
              <a:rPr lang="en-US" altLang="it-IT" dirty="0"/>
              <a:t> tutti </a:t>
            </a:r>
            <a:r>
              <a:rPr lang="en-US" altLang="it-IT" dirty="0" err="1"/>
              <a:t>i</a:t>
            </a:r>
            <a:r>
              <a:rPr lang="en-US" altLang="it-IT" dirty="0"/>
              <a:t> </a:t>
            </a:r>
            <a:r>
              <a:rPr lang="en-US" altLang="it-IT" dirty="0" err="1"/>
              <a:t>mammiferi</a:t>
            </a:r>
            <a:r>
              <a:rPr lang="en-US" altLang="it-IT" dirty="0"/>
              <a:t>. </a:t>
            </a:r>
          </a:p>
          <a:p>
            <a:pPr eaLnBrk="1" hangingPunct="1"/>
            <a:r>
              <a:rPr lang="en-US" altLang="it-IT" dirty="0" err="1"/>
              <a:t>Sono</a:t>
            </a:r>
            <a:r>
              <a:rPr lang="en-US" altLang="it-IT" dirty="0"/>
              <a:t> </a:t>
            </a:r>
            <a:r>
              <a:rPr lang="en-US" altLang="it-IT" dirty="0" err="1"/>
              <a:t>stati</a:t>
            </a:r>
            <a:r>
              <a:rPr lang="en-US" altLang="it-IT" dirty="0"/>
              <a:t> </a:t>
            </a:r>
            <a:r>
              <a:rPr lang="en-US" altLang="it-IT" dirty="0" err="1"/>
              <a:t>sintetizzati</a:t>
            </a:r>
            <a:r>
              <a:rPr lang="en-US" altLang="it-IT" dirty="0"/>
              <a:t> </a:t>
            </a:r>
            <a:r>
              <a:rPr lang="en-US" altLang="it-IT" dirty="0" err="1"/>
              <a:t>diversi</a:t>
            </a:r>
            <a:r>
              <a:rPr lang="en-US" altLang="it-IT" dirty="0"/>
              <a:t> </a:t>
            </a:r>
            <a:r>
              <a:rPr lang="en-US" altLang="it-IT" dirty="0" err="1"/>
              <a:t>molecole</a:t>
            </a:r>
            <a:r>
              <a:rPr lang="en-US" altLang="it-IT" dirty="0"/>
              <a:t> di </a:t>
            </a:r>
            <a:r>
              <a:rPr lang="en-US" altLang="it-IT" dirty="0" err="1"/>
              <a:t>analoghi</a:t>
            </a:r>
            <a:r>
              <a:rPr lang="en-US" altLang="it-IT" dirty="0"/>
              <a:t> : </a:t>
            </a:r>
          </a:p>
          <a:p>
            <a:pPr eaLnBrk="1" hangingPunct="1"/>
            <a:r>
              <a:rPr lang="en-US" altLang="it-IT" dirty="0"/>
              <a:t>-</a:t>
            </a:r>
            <a:r>
              <a:rPr lang="en-US" altLang="it-IT" dirty="0" err="1"/>
              <a:t>Gli</a:t>
            </a:r>
            <a:r>
              <a:rPr lang="en-US" altLang="it-IT" dirty="0"/>
              <a:t> </a:t>
            </a:r>
            <a:r>
              <a:rPr lang="en-US" altLang="it-IT" dirty="0" err="1"/>
              <a:t>analoghi</a:t>
            </a:r>
            <a:r>
              <a:rPr lang="en-US" altLang="it-IT" dirty="0"/>
              <a:t> </a:t>
            </a:r>
            <a:r>
              <a:rPr lang="en-US" altLang="it-IT" dirty="0" err="1"/>
              <a:t>antagonisti</a:t>
            </a:r>
            <a:r>
              <a:rPr lang="en-US" altLang="it-IT" dirty="0"/>
              <a:t> </a:t>
            </a:r>
            <a:r>
              <a:rPr lang="en-US" altLang="it-IT" dirty="0" err="1"/>
              <a:t>che</a:t>
            </a:r>
            <a:r>
              <a:rPr lang="en-US" altLang="it-IT" dirty="0"/>
              <a:t> </a:t>
            </a:r>
            <a:r>
              <a:rPr lang="en-US" altLang="it-IT" dirty="0" err="1"/>
              <a:t>sembrano</a:t>
            </a:r>
            <a:r>
              <a:rPr lang="en-US" altLang="it-IT" dirty="0"/>
              <a:t> </a:t>
            </a:r>
            <a:r>
              <a:rPr lang="en-US" altLang="it-IT" dirty="0" err="1"/>
              <a:t>legarsi</a:t>
            </a:r>
            <a:r>
              <a:rPr lang="en-US" altLang="it-IT" dirty="0"/>
              <a:t> ai </a:t>
            </a:r>
            <a:r>
              <a:rPr lang="en-US" altLang="it-IT" dirty="0" err="1"/>
              <a:t>siti</a:t>
            </a:r>
            <a:r>
              <a:rPr lang="en-US" altLang="it-IT" dirty="0"/>
              <a:t> </a:t>
            </a:r>
            <a:r>
              <a:rPr lang="en-US" altLang="it-IT" dirty="0" err="1"/>
              <a:t>recettoriali</a:t>
            </a:r>
            <a:r>
              <a:rPr lang="en-US" altLang="it-IT" dirty="0"/>
              <a:t> </a:t>
            </a:r>
            <a:r>
              <a:rPr lang="en-US" altLang="it-IT" dirty="0" err="1"/>
              <a:t>nell'ipofisi</a:t>
            </a:r>
            <a:r>
              <a:rPr lang="en-US" altLang="it-IT" dirty="0"/>
              <a:t> ma non </a:t>
            </a:r>
            <a:r>
              <a:rPr lang="en-US" altLang="it-IT" dirty="0" err="1"/>
              <a:t>inducono</a:t>
            </a:r>
            <a:r>
              <a:rPr lang="en-US" altLang="it-IT" dirty="0"/>
              <a:t> la </a:t>
            </a:r>
            <a:r>
              <a:rPr lang="en-US" altLang="it-IT" dirty="0" err="1"/>
              <a:t>liberazione</a:t>
            </a:r>
            <a:r>
              <a:rPr lang="en-US" altLang="it-IT" dirty="0"/>
              <a:t> </a:t>
            </a:r>
            <a:r>
              <a:rPr lang="en-US" altLang="it-IT" dirty="0" err="1"/>
              <a:t>dell'ormone</a:t>
            </a:r>
            <a:r>
              <a:rPr lang="en-US" altLang="it-IT" dirty="0"/>
              <a:t> LH o FSH e </a:t>
            </a:r>
            <a:r>
              <a:rPr lang="en-US" altLang="it-IT" dirty="0" err="1"/>
              <a:t>bloccano</a:t>
            </a:r>
            <a:r>
              <a:rPr lang="en-US" altLang="it-IT" dirty="0"/>
              <a:t> </a:t>
            </a:r>
            <a:r>
              <a:rPr lang="en-US" altLang="it-IT" dirty="0" err="1"/>
              <a:t>l'azione</a:t>
            </a:r>
            <a:r>
              <a:rPr lang="en-US" altLang="it-IT" dirty="0"/>
              <a:t> </a:t>
            </a:r>
            <a:r>
              <a:rPr lang="en-US" altLang="it-IT" dirty="0" err="1"/>
              <a:t>dell'ormone</a:t>
            </a:r>
            <a:r>
              <a:rPr lang="en-US" altLang="it-IT" dirty="0"/>
              <a:t> </a:t>
            </a:r>
            <a:r>
              <a:rPr lang="en-US" altLang="it-IT" dirty="0" err="1"/>
              <a:t>naturale</a:t>
            </a:r>
            <a:r>
              <a:rPr lang="en-US" altLang="it-IT" dirty="0"/>
              <a:t>. </a:t>
            </a:r>
          </a:p>
          <a:p>
            <a:pPr eaLnBrk="1" hangingPunct="1"/>
            <a:r>
              <a:rPr lang="en-US" altLang="it-IT" dirty="0"/>
              <a:t>-</a:t>
            </a:r>
            <a:r>
              <a:rPr lang="en-US" altLang="it-IT" dirty="0" err="1"/>
              <a:t>Gli</a:t>
            </a:r>
            <a:r>
              <a:rPr lang="en-US" altLang="it-IT" dirty="0"/>
              <a:t> </a:t>
            </a:r>
            <a:r>
              <a:rPr lang="en-US" altLang="it-IT" dirty="0" err="1"/>
              <a:t>analoghi</a:t>
            </a:r>
            <a:r>
              <a:rPr lang="en-US" altLang="it-IT" dirty="0"/>
              <a:t> </a:t>
            </a:r>
            <a:r>
              <a:rPr lang="en-US" altLang="it-IT" dirty="0" err="1"/>
              <a:t>agonisti</a:t>
            </a:r>
            <a:r>
              <a:rPr lang="en-US" altLang="it-IT" dirty="0"/>
              <a:t> </a:t>
            </a:r>
            <a:r>
              <a:rPr lang="en-US" altLang="it-IT" dirty="0" err="1"/>
              <a:t>inducono</a:t>
            </a:r>
            <a:r>
              <a:rPr lang="en-US" altLang="it-IT" dirty="0"/>
              <a:t> </a:t>
            </a:r>
            <a:r>
              <a:rPr lang="en-US" altLang="it-IT" dirty="0" err="1"/>
              <a:t>liberazioni</a:t>
            </a:r>
            <a:r>
              <a:rPr lang="en-US" altLang="it-IT" dirty="0"/>
              <a:t> </a:t>
            </a:r>
            <a:r>
              <a:rPr lang="en-US" altLang="it-IT" dirty="0" err="1"/>
              <a:t>maggiori</a:t>
            </a:r>
            <a:r>
              <a:rPr lang="en-US" altLang="it-IT" dirty="0"/>
              <a:t> di LH ed FSH .   </a:t>
            </a:r>
          </a:p>
          <a:p>
            <a:pPr eaLnBrk="1" hangingPunct="1"/>
            <a:r>
              <a:rPr lang="en-US" altLang="it-IT" dirty="0"/>
              <a:t>  </a:t>
            </a:r>
            <a:r>
              <a:rPr lang="en-US" altLang="it-IT" dirty="0" err="1"/>
              <a:t>Liberazione</a:t>
            </a:r>
            <a:r>
              <a:rPr lang="en-US" altLang="it-IT" dirty="0"/>
              <a:t> </a:t>
            </a:r>
            <a:r>
              <a:rPr lang="en-US" altLang="it-IT" dirty="0" err="1"/>
              <a:t>tonica</a:t>
            </a:r>
            <a:r>
              <a:rPr lang="en-US" altLang="it-IT" dirty="0"/>
              <a:t> </a:t>
            </a:r>
          </a:p>
          <a:p>
            <a:pPr eaLnBrk="1" hangingPunct="1"/>
            <a:r>
              <a:rPr lang="en-US" altLang="it-IT" dirty="0"/>
              <a:t>LH ed FSH </a:t>
            </a:r>
            <a:r>
              <a:rPr lang="en-US" altLang="it-IT" dirty="0" err="1"/>
              <a:t>serici</a:t>
            </a:r>
            <a:r>
              <a:rPr lang="en-US" altLang="it-IT" dirty="0"/>
              <a:t> </a:t>
            </a:r>
            <a:r>
              <a:rPr lang="en-US" altLang="it-IT" dirty="0" err="1"/>
              <a:t>vengono</a:t>
            </a:r>
            <a:r>
              <a:rPr lang="en-US" altLang="it-IT" dirty="0"/>
              <a:t> </a:t>
            </a:r>
            <a:r>
              <a:rPr lang="en-US" altLang="it-IT" dirty="0" err="1"/>
              <a:t>liberati</a:t>
            </a:r>
            <a:r>
              <a:rPr lang="en-US" altLang="it-IT" dirty="0"/>
              <a:t>, </a:t>
            </a:r>
            <a:r>
              <a:rPr lang="en-US" altLang="it-IT" dirty="0" err="1"/>
              <a:t>sia</a:t>
            </a:r>
            <a:r>
              <a:rPr lang="en-US" altLang="it-IT" dirty="0"/>
              <a:t> </a:t>
            </a:r>
            <a:r>
              <a:rPr lang="en-US" altLang="it-IT" dirty="0" err="1"/>
              <a:t>nel</a:t>
            </a:r>
            <a:r>
              <a:rPr lang="en-US" altLang="it-IT" dirty="0"/>
              <a:t> </a:t>
            </a:r>
            <a:r>
              <a:rPr lang="en-US" altLang="it-IT" dirty="0" err="1"/>
              <a:t>maschio</a:t>
            </a:r>
            <a:r>
              <a:rPr lang="en-US" altLang="it-IT" dirty="0"/>
              <a:t> </a:t>
            </a:r>
            <a:r>
              <a:rPr lang="en-US" altLang="it-IT" dirty="0" err="1"/>
              <a:t>che</a:t>
            </a:r>
            <a:r>
              <a:rPr lang="en-US" altLang="it-IT" dirty="0"/>
              <a:t> </a:t>
            </a:r>
            <a:r>
              <a:rPr lang="en-US" altLang="it-IT" dirty="0" err="1"/>
              <a:t>nella</a:t>
            </a:r>
            <a:r>
              <a:rPr lang="en-US" altLang="it-IT" dirty="0"/>
              <a:t> </a:t>
            </a:r>
            <a:r>
              <a:rPr lang="en-US" altLang="it-IT" dirty="0" err="1"/>
              <a:t>femmina</a:t>
            </a:r>
            <a:r>
              <a:rPr lang="en-US" altLang="it-IT" dirty="0"/>
              <a:t>, in modo </a:t>
            </a:r>
            <a:r>
              <a:rPr lang="en-US" altLang="it-IT" dirty="0" err="1"/>
              <a:t>tonico</a:t>
            </a:r>
            <a:r>
              <a:rPr lang="en-US" altLang="it-IT" dirty="0"/>
              <a:t> o </a:t>
            </a:r>
            <a:r>
              <a:rPr lang="en-US" altLang="it-IT" dirty="0" err="1"/>
              <a:t>basale</a:t>
            </a:r>
            <a:r>
              <a:rPr lang="en-US" altLang="it-IT" dirty="0"/>
              <a:t> con </a:t>
            </a:r>
            <a:r>
              <a:rPr lang="en-US" altLang="it-IT" dirty="0" err="1"/>
              <a:t>controllo</a:t>
            </a:r>
            <a:r>
              <a:rPr lang="en-US" altLang="it-IT" dirty="0"/>
              <a:t> a feedback </a:t>
            </a:r>
            <a:r>
              <a:rPr lang="en-US" altLang="it-IT" dirty="0" err="1"/>
              <a:t>negativo</a:t>
            </a:r>
            <a:r>
              <a:rPr lang="en-US" altLang="it-IT" dirty="0"/>
              <a:t> da </a:t>
            </a:r>
            <a:r>
              <a:rPr lang="en-US" altLang="it-IT" dirty="0" err="1"/>
              <a:t>parte</a:t>
            </a:r>
            <a:r>
              <a:rPr lang="en-US" altLang="it-IT" dirty="0"/>
              <a:t> </a:t>
            </a:r>
            <a:r>
              <a:rPr lang="en-US" altLang="it-IT" dirty="0" err="1"/>
              <a:t>delle</a:t>
            </a:r>
            <a:r>
              <a:rPr lang="en-US" altLang="it-IT" dirty="0"/>
              <a:t> </a:t>
            </a:r>
            <a:r>
              <a:rPr lang="en-US" altLang="it-IT" dirty="0" err="1"/>
              <a:t>gonadi.I</a:t>
            </a:r>
            <a:r>
              <a:rPr lang="en-US" altLang="it-IT" dirty="0"/>
              <a:t> </a:t>
            </a:r>
            <a:r>
              <a:rPr lang="en-US" altLang="it-IT" dirty="0" err="1"/>
              <a:t>livelli</a:t>
            </a:r>
            <a:r>
              <a:rPr lang="en-US" altLang="it-IT" dirty="0"/>
              <a:t> </a:t>
            </a:r>
            <a:r>
              <a:rPr lang="en-US" altLang="it-IT" dirty="0" err="1"/>
              <a:t>tonici</a:t>
            </a:r>
            <a:r>
              <a:rPr lang="en-US" altLang="it-IT" dirty="0"/>
              <a:t> dell' LH </a:t>
            </a:r>
            <a:r>
              <a:rPr lang="en-US" altLang="it-IT" dirty="0" err="1"/>
              <a:t>sono</a:t>
            </a:r>
            <a:r>
              <a:rPr lang="en-US" altLang="it-IT" dirty="0"/>
              <a:t> </a:t>
            </a:r>
            <a:r>
              <a:rPr lang="en-US" altLang="it-IT" dirty="0" err="1"/>
              <a:t>stabili</a:t>
            </a:r>
            <a:r>
              <a:rPr lang="en-US" altLang="it-IT" dirty="0"/>
              <a:t> ma </a:t>
            </a:r>
            <a:r>
              <a:rPr lang="en-US" altLang="it-IT" dirty="0" err="1"/>
              <a:t>mostrano</a:t>
            </a:r>
            <a:r>
              <a:rPr lang="en-US" altLang="it-IT" dirty="0"/>
              <a:t> </a:t>
            </a:r>
            <a:r>
              <a:rPr lang="en-US" altLang="it-IT" dirty="0" err="1"/>
              <a:t>oscillazioni</a:t>
            </a:r>
            <a:r>
              <a:rPr lang="en-US" altLang="it-IT" dirty="0"/>
              <a:t> circa </a:t>
            </a:r>
            <a:r>
              <a:rPr lang="en-US" altLang="it-IT" dirty="0" err="1"/>
              <a:t>ogni</a:t>
            </a:r>
            <a:r>
              <a:rPr lang="en-US" altLang="it-IT" dirty="0"/>
              <a:t> </a:t>
            </a:r>
            <a:r>
              <a:rPr lang="en-US" altLang="it-IT" dirty="0" err="1"/>
              <a:t>ora</a:t>
            </a:r>
            <a:r>
              <a:rPr lang="en-US" altLang="it-IT" dirty="0"/>
              <a:t> </a:t>
            </a:r>
            <a:r>
              <a:rPr lang="en-US" altLang="it-IT" dirty="0" err="1"/>
              <a:t>ritmi</a:t>
            </a:r>
            <a:r>
              <a:rPr lang="en-US" altLang="it-IT" dirty="0"/>
              <a:t> </a:t>
            </a:r>
            <a:r>
              <a:rPr lang="en-US" altLang="it-IT" dirty="0" err="1"/>
              <a:t>circaorari</a:t>
            </a:r>
            <a:r>
              <a:rPr lang="en-US" altLang="it-IT" dirty="0"/>
              <a:t>. </a:t>
            </a:r>
          </a:p>
          <a:p>
            <a:pPr eaLnBrk="1" hangingPunct="1"/>
            <a:r>
              <a:rPr lang="en-US" altLang="it-IT" dirty="0"/>
              <a:t> </a:t>
            </a:r>
            <a:r>
              <a:rPr lang="en-US" altLang="it-IT" dirty="0" err="1"/>
              <a:t>Liberazione</a:t>
            </a:r>
            <a:r>
              <a:rPr lang="en-US" altLang="it-IT" dirty="0"/>
              <a:t> </a:t>
            </a:r>
            <a:r>
              <a:rPr lang="en-US" altLang="it-IT" dirty="0" err="1"/>
              <a:t>preovulatoria</a:t>
            </a:r>
            <a:r>
              <a:rPr lang="en-US" altLang="it-IT" dirty="0"/>
              <a:t> </a:t>
            </a:r>
          </a:p>
          <a:p>
            <a:pPr lvl="1" eaLnBrk="1" hangingPunct="1"/>
            <a:r>
              <a:rPr lang="en-US" altLang="it-IT" dirty="0"/>
              <a:t>Nella </a:t>
            </a:r>
            <a:r>
              <a:rPr lang="en-US" altLang="it-IT" dirty="0" err="1"/>
              <a:t>femmina</a:t>
            </a:r>
            <a:r>
              <a:rPr lang="en-US" altLang="it-IT" dirty="0"/>
              <a:t> prima </a:t>
            </a:r>
            <a:r>
              <a:rPr lang="en-US" altLang="it-IT" dirty="0" err="1"/>
              <a:t>dell'ovulazione</a:t>
            </a:r>
            <a:r>
              <a:rPr lang="en-US" altLang="it-IT" dirty="0"/>
              <a:t> </a:t>
            </a:r>
            <a:r>
              <a:rPr lang="en-US" altLang="it-IT" dirty="0" err="1"/>
              <a:t>si</a:t>
            </a:r>
            <a:r>
              <a:rPr lang="en-US" altLang="it-IT" dirty="0"/>
              <a:t> </a:t>
            </a:r>
            <a:r>
              <a:rPr lang="en-US" altLang="it-IT" dirty="0" err="1"/>
              <a:t>evidenzia</a:t>
            </a:r>
            <a:r>
              <a:rPr lang="en-US" altLang="it-IT" dirty="0"/>
              <a:t> un  </a:t>
            </a:r>
            <a:r>
              <a:rPr lang="en-US" altLang="it-IT" dirty="0" err="1"/>
              <a:t>aumento</a:t>
            </a:r>
            <a:r>
              <a:rPr lang="en-US" altLang="it-IT" dirty="0"/>
              <a:t> </a:t>
            </a:r>
            <a:r>
              <a:rPr lang="en-US" altLang="it-IT" dirty="0" err="1"/>
              <a:t>sia</a:t>
            </a:r>
            <a:r>
              <a:rPr lang="en-US" altLang="it-IT" dirty="0"/>
              <a:t> </a:t>
            </a:r>
            <a:r>
              <a:rPr lang="en-US" altLang="it-IT" dirty="0" err="1"/>
              <a:t>dell'LH</a:t>
            </a:r>
            <a:r>
              <a:rPr lang="en-US" altLang="it-IT" dirty="0"/>
              <a:t> </a:t>
            </a:r>
            <a:r>
              <a:rPr lang="en-US" altLang="it-IT" dirty="0" err="1"/>
              <a:t>che</a:t>
            </a:r>
            <a:r>
              <a:rPr lang="en-US" altLang="it-IT" dirty="0"/>
              <a:t> </a:t>
            </a:r>
            <a:r>
              <a:rPr lang="en-US" altLang="it-IT" dirty="0" err="1"/>
              <a:t>dell'FSH</a:t>
            </a:r>
            <a:r>
              <a:rPr lang="en-US" altLang="it-IT" dirty="0"/>
              <a:t> </a:t>
            </a:r>
            <a:r>
              <a:rPr lang="en-US" altLang="it-IT" dirty="0" err="1"/>
              <a:t>responsabile</a:t>
            </a:r>
            <a:r>
              <a:rPr lang="en-US" altLang="it-IT" dirty="0"/>
              <a:t> </a:t>
            </a:r>
            <a:r>
              <a:rPr lang="en-US" altLang="it-IT" dirty="0" err="1"/>
              <a:t>dell'ovulazione</a:t>
            </a:r>
            <a:r>
              <a:rPr lang="en-US" altLang="it-IT" dirty="0"/>
              <a:t>. LH è </a:t>
            </a:r>
            <a:r>
              <a:rPr lang="en-US" altLang="it-IT" dirty="0" err="1"/>
              <a:t>avviato</a:t>
            </a:r>
            <a:r>
              <a:rPr lang="en-US" altLang="it-IT" dirty="0"/>
              <a:t> </a:t>
            </a:r>
            <a:r>
              <a:rPr lang="en-US" altLang="it-IT" dirty="0" err="1"/>
              <a:t>dall'aumento</a:t>
            </a:r>
            <a:r>
              <a:rPr lang="en-US" altLang="it-IT" dirty="0"/>
              <a:t> </a:t>
            </a:r>
            <a:r>
              <a:rPr lang="en-US" altLang="it-IT" dirty="0" err="1"/>
              <a:t>della</a:t>
            </a:r>
            <a:r>
              <a:rPr lang="en-US" altLang="it-IT" dirty="0"/>
              <a:t> </a:t>
            </a:r>
            <a:r>
              <a:rPr lang="en-US" altLang="it-IT" dirty="0" err="1"/>
              <a:t>concentrazione</a:t>
            </a:r>
            <a:r>
              <a:rPr lang="en-US" altLang="it-IT" dirty="0"/>
              <a:t>  </a:t>
            </a:r>
            <a:r>
              <a:rPr lang="en-US" altLang="it-IT" dirty="0" err="1"/>
              <a:t>ematica</a:t>
            </a:r>
            <a:r>
              <a:rPr lang="en-US" altLang="it-IT" dirty="0"/>
              <a:t> di </a:t>
            </a:r>
            <a:r>
              <a:rPr lang="en-US" altLang="it-IT" dirty="0" err="1"/>
              <a:t>estrogeni</a:t>
            </a:r>
            <a:r>
              <a:rPr lang="en-US" altLang="it-IT" dirty="0"/>
              <a:t>, </a:t>
            </a:r>
            <a:r>
              <a:rPr lang="en-US" altLang="it-IT" dirty="0" err="1"/>
              <a:t>che</a:t>
            </a:r>
            <a:r>
              <a:rPr lang="en-US" altLang="it-IT" dirty="0"/>
              <a:t> ha un </a:t>
            </a:r>
            <a:r>
              <a:rPr lang="en-US" altLang="it-IT" dirty="0" err="1"/>
              <a:t>effetto</a:t>
            </a:r>
            <a:r>
              <a:rPr lang="en-US" altLang="it-IT" dirty="0"/>
              <a:t> </a:t>
            </a:r>
            <a:r>
              <a:rPr lang="en-US" altLang="it-IT" dirty="0" err="1"/>
              <a:t>positivo</a:t>
            </a:r>
            <a:r>
              <a:rPr lang="en-US" altLang="it-IT" dirty="0"/>
              <a:t> </a:t>
            </a:r>
            <a:r>
              <a:rPr lang="en-US" altLang="it-IT" dirty="0" err="1"/>
              <a:t>sull'asse</a:t>
            </a:r>
            <a:r>
              <a:rPr lang="en-US" altLang="it-IT" dirty="0"/>
              <a:t> </a:t>
            </a:r>
            <a:r>
              <a:rPr lang="en-US" altLang="it-IT" dirty="0" err="1"/>
              <a:t>ipotalamo-ipofisario.È</a:t>
            </a:r>
            <a:r>
              <a:rPr lang="en-US" altLang="it-IT" dirty="0"/>
              <a:t> </a:t>
            </a:r>
            <a:r>
              <a:rPr lang="en-US" altLang="it-IT" dirty="0" err="1"/>
              <a:t>stato</a:t>
            </a:r>
            <a:r>
              <a:rPr lang="en-US" altLang="it-IT" dirty="0"/>
              <a:t> </a:t>
            </a:r>
            <a:r>
              <a:rPr lang="en-US" altLang="it-IT" dirty="0" err="1"/>
              <a:t>dimostrato</a:t>
            </a:r>
            <a:r>
              <a:rPr lang="en-US" altLang="it-IT" dirty="0"/>
              <a:t> </a:t>
            </a:r>
            <a:r>
              <a:rPr lang="en-US" altLang="it-IT" dirty="0" err="1"/>
              <a:t>che</a:t>
            </a:r>
            <a:r>
              <a:rPr lang="en-US" altLang="it-IT" dirty="0"/>
              <a:t> </a:t>
            </a:r>
            <a:r>
              <a:rPr lang="en-US" altLang="it-IT" dirty="0" err="1"/>
              <a:t>i</a:t>
            </a:r>
            <a:r>
              <a:rPr lang="en-US" altLang="it-IT" dirty="0"/>
              <a:t> nuclei </a:t>
            </a:r>
            <a:r>
              <a:rPr lang="en-US" altLang="it-IT" dirty="0" err="1"/>
              <a:t>preottici</a:t>
            </a:r>
            <a:r>
              <a:rPr lang="en-US" altLang="it-IT" dirty="0"/>
              <a:t> ed </a:t>
            </a:r>
            <a:r>
              <a:rPr lang="en-US" altLang="it-IT" dirty="0" err="1"/>
              <a:t>anteriori</a:t>
            </a:r>
            <a:r>
              <a:rPr lang="en-US" altLang="it-IT" dirty="0"/>
              <a:t> </a:t>
            </a:r>
            <a:r>
              <a:rPr lang="en-US" altLang="it-IT" dirty="0" err="1"/>
              <a:t>dell'ipotalamo</a:t>
            </a:r>
            <a:r>
              <a:rPr lang="en-US" altLang="it-IT" dirty="0"/>
              <a:t> </a:t>
            </a:r>
            <a:r>
              <a:rPr lang="en-US" altLang="it-IT" dirty="0" err="1"/>
              <a:t>controllano</a:t>
            </a:r>
            <a:r>
              <a:rPr lang="en-US" altLang="it-IT" dirty="0"/>
              <a:t> </a:t>
            </a:r>
            <a:r>
              <a:rPr lang="en-US" altLang="it-IT" dirty="0" err="1"/>
              <a:t>l'aumento</a:t>
            </a:r>
            <a:r>
              <a:rPr lang="en-US" altLang="it-IT" dirty="0"/>
              <a:t> </a:t>
            </a:r>
            <a:r>
              <a:rPr lang="en-US" altLang="it-IT" dirty="0" err="1"/>
              <a:t>preovulatorio</a:t>
            </a:r>
            <a:r>
              <a:rPr lang="en-US" altLang="it-IT" dirty="0"/>
              <a:t> </a:t>
            </a:r>
            <a:r>
              <a:rPr lang="en-US" altLang="it-IT" dirty="0" err="1"/>
              <a:t>dell'LH</a:t>
            </a:r>
            <a:r>
              <a:rPr lang="en-US" altLang="it-IT" dirty="0"/>
              <a:t> </a:t>
            </a:r>
            <a:r>
              <a:rPr lang="en-US" altLang="it-IT" dirty="0" err="1"/>
              <a:t>mentre</a:t>
            </a:r>
            <a:r>
              <a:rPr lang="en-US" altLang="it-IT" dirty="0"/>
              <a:t> il </a:t>
            </a:r>
            <a:r>
              <a:rPr lang="en-US" altLang="it-IT" dirty="0" err="1"/>
              <a:t>nucleo</a:t>
            </a:r>
            <a:r>
              <a:rPr lang="en-US" altLang="it-IT" dirty="0"/>
              <a:t> </a:t>
            </a:r>
            <a:r>
              <a:rPr lang="en-US" altLang="it-IT" dirty="0" err="1"/>
              <a:t>arcuato</a:t>
            </a:r>
            <a:r>
              <a:rPr lang="en-US" altLang="it-IT" dirty="0"/>
              <a:t>, il </a:t>
            </a:r>
            <a:r>
              <a:rPr lang="en-US" altLang="it-IT" dirty="0" err="1"/>
              <a:t>nucleo</a:t>
            </a:r>
            <a:r>
              <a:rPr lang="en-US" altLang="it-IT" dirty="0"/>
              <a:t> </a:t>
            </a:r>
            <a:r>
              <a:rPr lang="en-US" altLang="it-IT" dirty="0" err="1"/>
              <a:t>venteromediale</a:t>
            </a:r>
            <a:r>
              <a:rPr lang="en-US" altLang="it-IT" dirty="0"/>
              <a:t> e </a:t>
            </a:r>
            <a:r>
              <a:rPr lang="en-US" altLang="it-IT" dirty="0" err="1"/>
              <a:t>l'eminenza</a:t>
            </a:r>
            <a:r>
              <a:rPr lang="en-US" altLang="it-IT" dirty="0"/>
              <a:t> </a:t>
            </a:r>
            <a:r>
              <a:rPr lang="en-US" altLang="it-IT" dirty="0" err="1"/>
              <a:t>mediana</a:t>
            </a:r>
            <a:r>
              <a:rPr lang="en-US" altLang="it-IT" dirty="0"/>
              <a:t> </a:t>
            </a:r>
            <a:r>
              <a:rPr lang="en-US" altLang="it-IT" dirty="0" err="1"/>
              <a:t>controllano</a:t>
            </a:r>
            <a:r>
              <a:rPr lang="en-US" altLang="it-IT" dirty="0"/>
              <a:t> la </a:t>
            </a:r>
            <a:r>
              <a:rPr lang="en-US" altLang="it-IT" dirty="0" err="1"/>
              <a:t>liberazione</a:t>
            </a:r>
            <a:r>
              <a:rPr lang="en-US" altLang="it-IT" dirty="0"/>
              <a:t> </a:t>
            </a:r>
            <a:r>
              <a:rPr lang="en-US" altLang="it-IT" dirty="0" err="1"/>
              <a:t>tonica</a:t>
            </a:r>
            <a:r>
              <a:rPr lang="en-US" altLang="it-IT" dirty="0"/>
              <a:t>. </a:t>
            </a:r>
            <a:r>
              <a:rPr lang="en-US" altLang="it-IT" dirty="0" err="1"/>
              <a:t>Gli</a:t>
            </a:r>
            <a:r>
              <a:rPr lang="en-US" altLang="it-IT" dirty="0"/>
              <a:t> </a:t>
            </a:r>
            <a:r>
              <a:rPr lang="en-US" altLang="it-IT" dirty="0" err="1"/>
              <a:t>estrogeni</a:t>
            </a:r>
            <a:r>
              <a:rPr lang="en-US" altLang="it-IT" dirty="0"/>
              <a:t> </a:t>
            </a:r>
            <a:r>
              <a:rPr lang="en-US" altLang="it-IT" dirty="0" err="1"/>
              <a:t>possono</a:t>
            </a:r>
            <a:r>
              <a:rPr lang="en-US" altLang="it-IT" dirty="0"/>
              <a:t> </a:t>
            </a:r>
            <a:r>
              <a:rPr lang="en-US" altLang="it-IT" dirty="0" err="1"/>
              <a:t>stimolare</a:t>
            </a:r>
            <a:r>
              <a:rPr lang="en-US" altLang="it-IT" dirty="0"/>
              <a:t> </a:t>
            </a:r>
            <a:r>
              <a:rPr lang="en-US" altLang="it-IT" dirty="0" err="1"/>
              <a:t>l'aumento</a:t>
            </a:r>
            <a:r>
              <a:rPr lang="en-US" altLang="it-IT" dirty="0"/>
              <a:t> </a:t>
            </a:r>
            <a:r>
              <a:rPr lang="en-US" altLang="it-IT" dirty="0" err="1"/>
              <a:t>preovulatorio</a:t>
            </a:r>
            <a:r>
              <a:rPr lang="en-US" altLang="it-IT" dirty="0"/>
              <a:t> di LH e di FSH con un feedback </a:t>
            </a:r>
            <a:r>
              <a:rPr lang="en-US" altLang="it-IT" dirty="0" err="1"/>
              <a:t>positivo</a:t>
            </a:r>
            <a:r>
              <a:rPr lang="en-US" altLang="it-IT" dirty="0"/>
              <a:t> </a:t>
            </a:r>
            <a:r>
              <a:rPr lang="en-US" altLang="it-IT" dirty="0" err="1"/>
              <a:t>sulle</a:t>
            </a:r>
            <a:r>
              <a:rPr lang="en-US" altLang="it-IT" dirty="0"/>
              <a:t> </a:t>
            </a:r>
            <a:r>
              <a:rPr lang="en-US" altLang="it-IT" dirty="0" err="1"/>
              <a:t>aree</a:t>
            </a:r>
            <a:r>
              <a:rPr lang="en-US" altLang="it-IT" dirty="0"/>
              <a:t> </a:t>
            </a:r>
            <a:r>
              <a:rPr lang="en-US" altLang="it-IT" dirty="0" err="1"/>
              <a:t>preottiche</a:t>
            </a:r>
            <a:r>
              <a:rPr lang="en-US" altLang="it-IT" dirty="0"/>
              <a:t> </a:t>
            </a:r>
            <a:r>
              <a:rPr lang="en-US" altLang="it-IT" dirty="0" err="1"/>
              <a:t>ipotalamiche</a:t>
            </a:r>
            <a:r>
              <a:rPr lang="en-US" altLang="it-IT" dirty="0"/>
              <a:t> e </a:t>
            </a:r>
            <a:r>
              <a:rPr lang="en-US" altLang="it-IT" dirty="0" err="1"/>
              <a:t>possono</a:t>
            </a:r>
            <a:r>
              <a:rPr lang="en-US" altLang="it-IT" dirty="0"/>
              <a:t> </a:t>
            </a:r>
            <a:r>
              <a:rPr lang="en-US" altLang="it-IT" dirty="0" err="1"/>
              <a:t>diminuire</a:t>
            </a:r>
            <a:r>
              <a:rPr lang="en-US" altLang="it-IT" dirty="0"/>
              <a:t> la </a:t>
            </a:r>
            <a:r>
              <a:rPr lang="en-US" altLang="it-IT" dirty="0" err="1"/>
              <a:t>liberazione</a:t>
            </a:r>
            <a:r>
              <a:rPr lang="en-US" altLang="it-IT" dirty="0"/>
              <a:t> </a:t>
            </a:r>
            <a:r>
              <a:rPr lang="en-US" altLang="it-IT" dirty="0" err="1"/>
              <a:t>tonica</a:t>
            </a:r>
            <a:r>
              <a:rPr lang="en-US" altLang="it-IT" dirty="0"/>
              <a:t> con un feedback </a:t>
            </a:r>
            <a:r>
              <a:rPr lang="en-US" altLang="it-IT" dirty="0" err="1"/>
              <a:t>negativo</a:t>
            </a:r>
            <a:r>
              <a:rPr lang="en-US" altLang="it-IT" dirty="0"/>
              <a:t> </a:t>
            </a:r>
            <a:r>
              <a:rPr lang="en-US" altLang="it-IT" dirty="0" err="1"/>
              <a:t>sul</a:t>
            </a:r>
            <a:r>
              <a:rPr lang="en-US" altLang="it-IT" dirty="0"/>
              <a:t> </a:t>
            </a:r>
            <a:r>
              <a:rPr lang="en-US" altLang="it-IT" dirty="0" err="1"/>
              <a:t>nucleo</a:t>
            </a:r>
            <a:r>
              <a:rPr lang="en-US" altLang="it-IT" dirty="0"/>
              <a:t> </a:t>
            </a:r>
            <a:r>
              <a:rPr lang="en-US" altLang="it-IT" dirty="0" err="1"/>
              <a:t>arcuato</a:t>
            </a:r>
            <a:r>
              <a:rPr lang="en-US" altLang="it-IT" dirty="0"/>
              <a:t>, </a:t>
            </a:r>
            <a:r>
              <a:rPr lang="en-US" altLang="it-IT" dirty="0" err="1"/>
              <a:t>sul</a:t>
            </a:r>
            <a:r>
              <a:rPr lang="en-US" altLang="it-IT" dirty="0"/>
              <a:t> </a:t>
            </a:r>
            <a:r>
              <a:rPr lang="en-US" altLang="it-IT" dirty="0" err="1"/>
              <a:t>nucleo</a:t>
            </a:r>
            <a:r>
              <a:rPr lang="en-US" altLang="it-IT" dirty="0"/>
              <a:t> </a:t>
            </a:r>
            <a:r>
              <a:rPr lang="en-US" altLang="it-IT" dirty="0" err="1"/>
              <a:t>venteromediale</a:t>
            </a:r>
            <a:r>
              <a:rPr lang="en-US" altLang="it-IT" dirty="0"/>
              <a:t> e </a:t>
            </a:r>
            <a:r>
              <a:rPr lang="en-US" altLang="it-IT" dirty="0" err="1"/>
              <a:t>sull'eminenza</a:t>
            </a:r>
            <a:r>
              <a:rPr lang="en-US" altLang="it-IT" dirty="0"/>
              <a:t> </a:t>
            </a:r>
            <a:r>
              <a:rPr lang="en-US" altLang="it-IT" dirty="0" err="1"/>
              <a:t>mediana</a:t>
            </a:r>
            <a:r>
              <a:rPr lang="en-US" altLang="it-IT" dirty="0"/>
              <a:t>. </a:t>
            </a:r>
            <a:r>
              <a:rPr lang="en-US" altLang="it-IT" dirty="0" err="1"/>
              <a:t>Questo</a:t>
            </a:r>
            <a:r>
              <a:rPr lang="en-US" altLang="it-IT" dirty="0"/>
              <a:t> </a:t>
            </a:r>
            <a:r>
              <a:rPr lang="en-US" altLang="it-IT" dirty="0" err="1"/>
              <a:t>meccanismo</a:t>
            </a:r>
            <a:r>
              <a:rPr lang="en-US" altLang="it-IT" dirty="0"/>
              <a:t> </a:t>
            </a:r>
            <a:r>
              <a:rPr lang="en-US" altLang="it-IT" dirty="0" err="1"/>
              <a:t>può</a:t>
            </a:r>
            <a:r>
              <a:rPr lang="en-US" altLang="it-IT" dirty="0"/>
              <a:t> </a:t>
            </a:r>
            <a:r>
              <a:rPr lang="en-US" altLang="it-IT" dirty="0" err="1"/>
              <a:t>spiegare</a:t>
            </a:r>
            <a:r>
              <a:rPr lang="en-US" altLang="it-IT" dirty="0"/>
              <a:t> </a:t>
            </a:r>
            <a:r>
              <a:rPr lang="en-US" altLang="it-IT" dirty="0" err="1"/>
              <a:t>l'anestro</a:t>
            </a:r>
            <a:r>
              <a:rPr lang="en-US" altLang="it-IT" dirty="0"/>
              <a:t> </a:t>
            </a:r>
            <a:r>
              <a:rPr lang="en-US" altLang="it-IT" dirty="0" err="1"/>
              <a:t>stagionale</a:t>
            </a:r>
            <a:r>
              <a:rPr lang="en-US" altLang="it-IT" dirty="0"/>
              <a:t> </a:t>
            </a:r>
            <a:r>
              <a:rPr lang="en-US" altLang="it-IT" dirty="0" err="1"/>
              <a:t>delle</a:t>
            </a:r>
            <a:r>
              <a:rPr lang="en-US" altLang="it-IT" dirty="0"/>
              <a:t> </a:t>
            </a:r>
            <a:r>
              <a:rPr lang="en-US" altLang="it-IT" dirty="0" err="1"/>
              <a:t>pecore</a:t>
            </a:r>
            <a:r>
              <a:rPr lang="en-US" altLang="it-IT" dirty="0"/>
              <a:t>. </a:t>
            </a:r>
          </a:p>
          <a:p>
            <a:pPr eaLnBrk="1" hangingPunct="1"/>
            <a:r>
              <a:rPr lang="en-US" altLang="it-IT" dirty="0"/>
              <a:t>  GHIANDOLA PINEALE O EPIFISI                         </a:t>
            </a:r>
          </a:p>
          <a:p>
            <a:pPr eaLnBrk="1" hangingPunct="1"/>
            <a:r>
              <a:rPr lang="en-US" altLang="it-IT" dirty="0" err="1"/>
              <a:t>Deriva</a:t>
            </a:r>
            <a:r>
              <a:rPr lang="en-US" altLang="it-IT" dirty="0"/>
              <a:t> da una </a:t>
            </a:r>
            <a:r>
              <a:rPr lang="en-US" altLang="it-IT" dirty="0" err="1"/>
              <a:t>evaginazione</a:t>
            </a:r>
            <a:r>
              <a:rPr lang="en-US" altLang="it-IT" dirty="0"/>
              <a:t> </a:t>
            </a:r>
            <a:r>
              <a:rPr lang="en-US" altLang="it-IT" dirty="0" err="1"/>
              <a:t>neuroepiteliale</a:t>
            </a:r>
            <a:r>
              <a:rPr lang="en-US" altLang="it-IT" dirty="0"/>
              <a:t> </a:t>
            </a:r>
            <a:r>
              <a:rPr lang="en-US" altLang="it-IT" dirty="0" err="1"/>
              <a:t>che</a:t>
            </a:r>
            <a:r>
              <a:rPr lang="en-US" altLang="it-IT" dirty="0"/>
              <a:t> </a:t>
            </a:r>
            <a:r>
              <a:rPr lang="en-US" altLang="it-IT" dirty="0" err="1"/>
              <a:t>protende</a:t>
            </a:r>
            <a:r>
              <a:rPr lang="en-US" altLang="it-IT" dirty="0"/>
              <a:t> dal </a:t>
            </a:r>
            <a:r>
              <a:rPr lang="en-US" altLang="it-IT" dirty="0" err="1"/>
              <a:t>tetto</a:t>
            </a:r>
            <a:r>
              <a:rPr lang="en-US" altLang="it-IT" dirty="0"/>
              <a:t> </a:t>
            </a:r>
            <a:r>
              <a:rPr lang="en-US" altLang="it-IT" dirty="0" err="1"/>
              <a:t>dell'encefalo</a:t>
            </a:r>
            <a:r>
              <a:rPr lang="en-US" altLang="it-IT" dirty="0"/>
              <a:t>, di forma </a:t>
            </a:r>
            <a:r>
              <a:rPr lang="en-US" altLang="it-IT" dirty="0" err="1"/>
              <a:t>conica</a:t>
            </a:r>
            <a:r>
              <a:rPr lang="en-US" altLang="it-IT" dirty="0"/>
              <a:t> ed è </a:t>
            </a:r>
            <a:r>
              <a:rPr lang="en-US" altLang="it-IT" dirty="0" err="1"/>
              <a:t>situato</a:t>
            </a:r>
            <a:r>
              <a:rPr lang="en-US" altLang="it-IT" dirty="0"/>
              <a:t> </a:t>
            </a:r>
            <a:r>
              <a:rPr lang="en-US" altLang="it-IT" dirty="0" err="1"/>
              <a:t>nel</a:t>
            </a:r>
            <a:r>
              <a:rPr lang="en-US" altLang="it-IT" dirty="0"/>
              <a:t> </a:t>
            </a:r>
            <a:r>
              <a:rPr lang="en-US" altLang="it-IT" dirty="0" err="1"/>
              <a:t>margine</a:t>
            </a:r>
            <a:r>
              <a:rPr lang="en-US" altLang="it-IT" dirty="0"/>
              <a:t> </a:t>
            </a:r>
            <a:r>
              <a:rPr lang="en-US" altLang="it-IT" dirty="0" err="1"/>
              <a:t>posteriore</a:t>
            </a:r>
            <a:r>
              <a:rPr lang="en-US" altLang="it-IT" dirty="0"/>
              <a:t> del </a:t>
            </a:r>
            <a:r>
              <a:rPr lang="en-US" altLang="it-IT" dirty="0" err="1"/>
              <a:t>corpo</a:t>
            </a:r>
            <a:r>
              <a:rPr lang="en-US" altLang="it-IT" dirty="0"/>
              <a:t> </a:t>
            </a:r>
            <a:r>
              <a:rPr lang="en-US" altLang="it-IT" dirty="0" err="1"/>
              <a:t>calloso</a:t>
            </a:r>
            <a:r>
              <a:rPr lang="en-US" altLang="it-IT" dirty="0"/>
              <a:t>, non ha </a:t>
            </a:r>
            <a:r>
              <a:rPr lang="en-US" altLang="it-IT" dirty="0" err="1"/>
              <a:t>connessioni</a:t>
            </a:r>
            <a:r>
              <a:rPr lang="en-US" altLang="it-IT" dirty="0"/>
              <a:t> </a:t>
            </a:r>
            <a:r>
              <a:rPr lang="en-US" altLang="it-IT" dirty="0" err="1"/>
              <a:t>dirette</a:t>
            </a:r>
            <a:r>
              <a:rPr lang="en-US" altLang="it-IT" dirty="0"/>
              <a:t> con il </a:t>
            </a:r>
            <a:r>
              <a:rPr lang="en-US" altLang="it-IT" dirty="0" err="1"/>
              <a:t>sistema</a:t>
            </a:r>
            <a:r>
              <a:rPr lang="en-US" altLang="it-IT" dirty="0"/>
              <a:t> </a:t>
            </a:r>
            <a:r>
              <a:rPr lang="en-US" altLang="it-IT" dirty="0" err="1"/>
              <a:t>nervoso</a:t>
            </a:r>
            <a:r>
              <a:rPr lang="en-US" altLang="it-IT" dirty="0"/>
              <a:t> </a:t>
            </a:r>
            <a:r>
              <a:rPr lang="en-US" altLang="it-IT" dirty="0" err="1"/>
              <a:t>centrale.Il</a:t>
            </a:r>
            <a:r>
              <a:rPr lang="en-US" altLang="it-IT" dirty="0"/>
              <a:t> </a:t>
            </a:r>
            <a:r>
              <a:rPr lang="en-US" altLang="it-IT" dirty="0" err="1"/>
              <a:t>metabolismo</a:t>
            </a:r>
            <a:r>
              <a:rPr lang="en-US" altLang="it-IT" dirty="0"/>
              <a:t> </a:t>
            </a:r>
            <a:r>
              <a:rPr lang="en-US" altLang="it-IT" dirty="0" err="1"/>
              <a:t>della</a:t>
            </a:r>
            <a:r>
              <a:rPr lang="en-US" altLang="it-IT" dirty="0"/>
              <a:t> </a:t>
            </a:r>
            <a:r>
              <a:rPr lang="en-US" altLang="it-IT" dirty="0" err="1"/>
              <a:t>ghiandola</a:t>
            </a:r>
            <a:r>
              <a:rPr lang="en-US" altLang="it-IT" dirty="0"/>
              <a:t> è </a:t>
            </a:r>
            <a:r>
              <a:rPr lang="en-US" altLang="it-IT" dirty="0" err="1"/>
              <a:t>controllato</a:t>
            </a:r>
            <a:r>
              <a:rPr lang="en-US" altLang="it-IT" dirty="0"/>
              <a:t> </a:t>
            </a:r>
            <a:r>
              <a:rPr lang="en-US" altLang="it-IT" dirty="0" err="1"/>
              <a:t>dalla</a:t>
            </a:r>
            <a:r>
              <a:rPr lang="en-US" altLang="it-IT" dirty="0"/>
              <a:t> </a:t>
            </a:r>
            <a:r>
              <a:rPr lang="en-US" altLang="it-IT" dirty="0" err="1"/>
              <a:t>illuminazione</a:t>
            </a:r>
            <a:r>
              <a:rPr lang="en-US" altLang="it-IT" dirty="0"/>
              <a:t> </a:t>
            </a:r>
            <a:r>
              <a:rPr lang="en-US" altLang="it-IT" dirty="0" err="1"/>
              <a:t>ambientale</a:t>
            </a:r>
            <a:r>
              <a:rPr lang="en-US" altLang="it-IT" dirty="0"/>
              <a:t> </a:t>
            </a:r>
            <a:r>
              <a:rPr lang="en-US" altLang="it-IT" dirty="0" err="1"/>
              <a:t>attraverso</a:t>
            </a:r>
            <a:r>
              <a:rPr lang="en-US" altLang="it-IT" dirty="0"/>
              <a:t> vie </a:t>
            </a:r>
            <a:r>
              <a:rPr lang="en-US" altLang="it-IT" dirty="0" err="1"/>
              <a:t>dirette</a:t>
            </a:r>
            <a:r>
              <a:rPr lang="en-US" altLang="it-IT" dirty="0"/>
              <a:t> </a:t>
            </a:r>
            <a:r>
              <a:rPr lang="en-US" altLang="it-IT" dirty="0" err="1"/>
              <a:t>che</a:t>
            </a:r>
            <a:r>
              <a:rPr lang="en-US" altLang="it-IT" dirty="0"/>
              <a:t> </a:t>
            </a:r>
            <a:r>
              <a:rPr lang="en-US" altLang="it-IT" dirty="0" err="1"/>
              <a:t>coinvolgono</a:t>
            </a:r>
            <a:r>
              <a:rPr lang="en-US" altLang="it-IT" dirty="0"/>
              <a:t> </a:t>
            </a:r>
            <a:r>
              <a:rPr lang="en-US" altLang="it-IT" dirty="0" err="1"/>
              <a:t>i</a:t>
            </a:r>
            <a:r>
              <a:rPr lang="en-US" altLang="it-IT" dirty="0"/>
              <a:t> </a:t>
            </a:r>
            <a:r>
              <a:rPr lang="en-US" altLang="it-IT" dirty="0" err="1"/>
              <a:t>nervi</a:t>
            </a:r>
            <a:r>
              <a:rPr lang="en-US" altLang="it-IT" dirty="0"/>
              <a:t> </a:t>
            </a:r>
            <a:r>
              <a:rPr lang="en-US" altLang="it-IT" dirty="0" err="1"/>
              <a:t>simpatici</a:t>
            </a:r>
            <a:r>
              <a:rPr lang="en-US" altLang="it-IT" dirty="0"/>
              <a:t> </a:t>
            </a:r>
            <a:r>
              <a:rPr lang="en-US" altLang="it-IT" dirty="0" err="1"/>
              <a:t>l'informazione</a:t>
            </a:r>
            <a:r>
              <a:rPr lang="en-US" altLang="it-IT" dirty="0"/>
              <a:t> </a:t>
            </a:r>
            <a:r>
              <a:rPr lang="en-US" altLang="it-IT" dirty="0" err="1"/>
              <a:t>luminosa</a:t>
            </a:r>
            <a:r>
              <a:rPr lang="en-US" altLang="it-IT" dirty="0"/>
              <a:t>, </a:t>
            </a:r>
            <a:r>
              <a:rPr lang="en-US" altLang="it-IT" dirty="0" err="1"/>
              <a:t>percepita</a:t>
            </a:r>
            <a:r>
              <a:rPr lang="en-US" altLang="it-IT" dirty="0"/>
              <a:t> </a:t>
            </a:r>
            <a:r>
              <a:rPr lang="en-US" altLang="it-IT" dirty="0" err="1"/>
              <a:t>dall'occhio</a:t>
            </a:r>
            <a:r>
              <a:rPr lang="en-US" altLang="it-IT" dirty="0"/>
              <a:t>, </a:t>
            </a:r>
            <a:r>
              <a:rPr lang="en-US" altLang="it-IT" dirty="0" err="1"/>
              <a:t>tramite</a:t>
            </a:r>
            <a:r>
              <a:rPr lang="en-US" altLang="it-IT" dirty="0"/>
              <a:t> il </a:t>
            </a:r>
            <a:r>
              <a:rPr lang="en-US" altLang="it-IT" dirty="0" err="1"/>
              <a:t>nervo</a:t>
            </a:r>
            <a:r>
              <a:rPr lang="en-US" altLang="it-IT" dirty="0"/>
              <a:t> </a:t>
            </a:r>
            <a:r>
              <a:rPr lang="en-US" altLang="it-IT" dirty="0" err="1"/>
              <a:t>ottico</a:t>
            </a:r>
            <a:r>
              <a:rPr lang="en-US" altLang="it-IT" dirty="0"/>
              <a:t> </a:t>
            </a:r>
            <a:r>
              <a:rPr lang="en-US" altLang="it-IT" dirty="0" err="1"/>
              <a:t>passando</a:t>
            </a:r>
            <a:r>
              <a:rPr lang="en-US" altLang="it-IT" dirty="0"/>
              <a:t> </a:t>
            </a:r>
            <a:r>
              <a:rPr lang="en-US" altLang="it-IT" dirty="0" err="1"/>
              <a:t>i</a:t>
            </a:r>
            <a:r>
              <a:rPr lang="en-US" altLang="it-IT" dirty="0"/>
              <a:t> nuclei </a:t>
            </a:r>
            <a:r>
              <a:rPr lang="en-US" altLang="it-IT" dirty="0" err="1"/>
              <a:t>dell'ipotalamo</a:t>
            </a:r>
            <a:r>
              <a:rPr lang="en-US" altLang="it-IT" dirty="0"/>
              <a:t> e le vie </a:t>
            </a:r>
            <a:r>
              <a:rPr lang="en-US" altLang="it-IT" dirty="0" err="1"/>
              <a:t>ipotalamo</a:t>
            </a:r>
            <a:r>
              <a:rPr lang="en-US" altLang="it-IT" dirty="0"/>
              <a:t> </a:t>
            </a:r>
            <a:r>
              <a:rPr lang="en-US" altLang="it-IT" dirty="0" err="1"/>
              <a:t>spinali</a:t>
            </a:r>
            <a:r>
              <a:rPr lang="en-US" altLang="it-IT" dirty="0"/>
              <a:t> </a:t>
            </a:r>
            <a:r>
              <a:rPr lang="en-US" altLang="it-IT" dirty="0" err="1"/>
              <a:t>simpatiche</a:t>
            </a:r>
            <a:r>
              <a:rPr lang="en-US" altLang="it-IT" dirty="0"/>
              <a:t> </a:t>
            </a:r>
            <a:r>
              <a:rPr lang="en-US" altLang="it-IT" dirty="0" err="1"/>
              <a:t>raggiunge</a:t>
            </a:r>
            <a:r>
              <a:rPr lang="en-US" altLang="it-IT" dirty="0"/>
              <a:t> il </a:t>
            </a:r>
            <a:r>
              <a:rPr lang="en-US" altLang="it-IT" dirty="0" err="1"/>
              <a:t>ganglio</a:t>
            </a:r>
            <a:r>
              <a:rPr lang="en-US" altLang="it-IT" dirty="0"/>
              <a:t> cervicale </a:t>
            </a:r>
            <a:r>
              <a:rPr lang="en-US" altLang="it-IT" dirty="0" err="1"/>
              <a:t>superiore</a:t>
            </a:r>
            <a:r>
              <a:rPr lang="en-US" altLang="it-IT" dirty="0"/>
              <a:t>. da qui </a:t>
            </a:r>
            <a:r>
              <a:rPr lang="en-US" altLang="it-IT" dirty="0" err="1"/>
              <a:t>fibre</a:t>
            </a:r>
            <a:r>
              <a:rPr lang="en-US" altLang="it-IT" dirty="0"/>
              <a:t> </a:t>
            </a:r>
            <a:r>
              <a:rPr lang="en-US" altLang="it-IT" dirty="0" err="1"/>
              <a:t>postgangliari</a:t>
            </a:r>
            <a:r>
              <a:rPr lang="en-US" altLang="it-IT" dirty="0"/>
              <a:t> </a:t>
            </a:r>
            <a:r>
              <a:rPr lang="en-US" altLang="it-IT" dirty="0" err="1"/>
              <a:t>raggiungono</a:t>
            </a:r>
            <a:r>
              <a:rPr lang="en-US" altLang="it-IT" dirty="0"/>
              <a:t> </a:t>
            </a:r>
            <a:r>
              <a:rPr lang="en-US" altLang="it-IT" dirty="0" err="1"/>
              <a:t>l'epifisi</a:t>
            </a:r>
            <a:r>
              <a:rPr lang="en-US" altLang="it-IT" dirty="0"/>
              <a:t> e ne </a:t>
            </a:r>
            <a:r>
              <a:rPr lang="en-US" altLang="it-IT" dirty="0" err="1"/>
              <a:t>regolano</a:t>
            </a:r>
            <a:r>
              <a:rPr lang="en-US" altLang="it-IT" dirty="0"/>
              <a:t> </a:t>
            </a:r>
            <a:r>
              <a:rPr lang="en-US" altLang="it-IT" dirty="0" err="1"/>
              <a:t>l'attività</a:t>
            </a:r>
            <a:r>
              <a:rPr lang="en-US" altLang="it-IT" dirty="0"/>
              <a:t>. </a:t>
            </a:r>
          </a:p>
          <a:p>
            <a:pPr eaLnBrk="1" hangingPunct="1"/>
            <a:r>
              <a:rPr lang="en-US" altLang="it-IT" dirty="0"/>
              <a:t> </a:t>
            </a:r>
            <a:r>
              <a:rPr lang="en-US" altLang="it-IT" b="1" dirty="0" err="1"/>
              <a:t>Melatonina</a:t>
            </a:r>
            <a:r>
              <a:rPr lang="en-US" altLang="it-IT" dirty="0"/>
              <a:t> </a:t>
            </a:r>
          </a:p>
          <a:p>
            <a:pPr eaLnBrk="1" hangingPunct="1"/>
            <a:r>
              <a:rPr lang="en-US" altLang="it-IT" dirty="0"/>
              <a:t>I  </a:t>
            </a:r>
            <a:r>
              <a:rPr lang="en-US" altLang="it-IT" dirty="0" err="1"/>
              <a:t>pinealociti</a:t>
            </a:r>
            <a:r>
              <a:rPr lang="en-US" altLang="it-IT" dirty="0"/>
              <a:t> </a:t>
            </a:r>
            <a:r>
              <a:rPr lang="en-US" altLang="it-IT" dirty="0" err="1"/>
              <a:t>assumono</a:t>
            </a:r>
            <a:r>
              <a:rPr lang="en-US" altLang="it-IT" dirty="0"/>
              <a:t> dal </a:t>
            </a:r>
            <a:r>
              <a:rPr lang="en-US" altLang="it-IT" dirty="0" err="1"/>
              <a:t>circolo</a:t>
            </a:r>
            <a:r>
              <a:rPr lang="en-US" altLang="it-IT" dirty="0"/>
              <a:t> il </a:t>
            </a:r>
            <a:r>
              <a:rPr lang="en-US" altLang="it-IT" dirty="0" err="1"/>
              <a:t>triptofano</a:t>
            </a:r>
            <a:r>
              <a:rPr lang="en-US" altLang="it-IT" dirty="0"/>
              <a:t> </a:t>
            </a:r>
            <a:r>
              <a:rPr lang="en-US" altLang="it-IT" dirty="0" err="1"/>
              <a:t>che</a:t>
            </a:r>
            <a:r>
              <a:rPr lang="en-US" altLang="it-IT" dirty="0"/>
              <a:t> </a:t>
            </a:r>
            <a:r>
              <a:rPr lang="en-US" altLang="it-IT" dirty="0" err="1"/>
              <a:t>viene</a:t>
            </a:r>
            <a:r>
              <a:rPr lang="en-US" altLang="it-IT" dirty="0"/>
              <a:t> </a:t>
            </a:r>
            <a:r>
              <a:rPr lang="en-US" altLang="it-IT" dirty="0" err="1"/>
              <a:t>trasformato</a:t>
            </a:r>
            <a:r>
              <a:rPr lang="en-US" altLang="it-IT" dirty="0"/>
              <a:t> in </a:t>
            </a:r>
            <a:r>
              <a:rPr lang="en-US" altLang="it-IT" dirty="0" err="1"/>
              <a:t>serotonina</a:t>
            </a:r>
            <a:r>
              <a:rPr lang="en-US" altLang="it-IT" dirty="0"/>
              <a:t>. Questa per azione di una N-</a:t>
            </a:r>
            <a:r>
              <a:rPr lang="en-US" altLang="it-IT" dirty="0" err="1"/>
              <a:t>acetil</a:t>
            </a:r>
            <a:r>
              <a:rPr lang="en-US" altLang="it-IT" dirty="0"/>
              <a:t> </a:t>
            </a:r>
            <a:r>
              <a:rPr lang="en-US" altLang="it-IT" dirty="0" err="1"/>
              <a:t>tranferasi</a:t>
            </a:r>
            <a:r>
              <a:rPr lang="en-US" altLang="it-IT" dirty="0"/>
              <a:t> </a:t>
            </a:r>
            <a:r>
              <a:rPr lang="en-US" altLang="it-IT" dirty="0" err="1"/>
              <a:t>si</a:t>
            </a:r>
            <a:r>
              <a:rPr lang="en-US" altLang="it-IT" dirty="0"/>
              <a:t> </a:t>
            </a:r>
            <a:r>
              <a:rPr lang="en-US" altLang="it-IT" dirty="0" err="1"/>
              <a:t>trasforma</a:t>
            </a:r>
            <a:r>
              <a:rPr lang="en-US" altLang="it-IT" dirty="0"/>
              <a:t> in N-</a:t>
            </a:r>
            <a:r>
              <a:rPr lang="en-US" altLang="it-IT" dirty="0" err="1"/>
              <a:t>acetilserotonina</a:t>
            </a:r>
            <a:r>
              <a:rPr lang="en-US" altLang="it-IT" dirty="0"/>
              <a:t> , </a:t>
            </a:r>
            <a:r>
              <a:rPr lang="en-US" altLang="it-IT" dirty="0" err="1"/>
              <a:t>successivamente</a:t>
            </a:r>
            <a:r>
              <a:rPr lang="en-US" altLang="it-IT" dirty="0"/>
              <a:t> con </a:t>
            </a:r>
            <a:r>
              <a:rPr lang="en-US" altLang="it-IT" dirty="0" err="1"/>
              <a:t>l’intervento</a:t>
            </a:r>
            <a:r>
              <a:rPr lang="en-US" altLang="it-IT" dirty="0"/>
              <a:t> di un </a:t>
            </a:r>
            <a:r>
              <a:rPr lang="en-US" altLang="it-IT" dirty="0" err="1"/>
              <a:t>idrossi</a:t>
            </a:r>
            <a:r>
              <a:rPr lang="en-US" altLang="it-IT" dirty="0"/>
              <a:t>-o-</a:t>
            </a:r>
            <a:r>
              <a:rPr lang="en-US" altLang="it-IT" dirty="0" err="1"/>
              <a:t>metil</a:t>
            </a:r>
            <a:r>
              <a:rPr lang="en-US" altLang="it-IT" dirty="0"/>
              <a:t> </a:t>
            </a:r>
            <a:r>
              <a:rPr lang="en-US" altLang="it-IT" dirty="0" err="1"/>
              <a:t>transferasi</a:t>
            </a:r>
            <a:r>
              <a:rPr lang="en-US" altLang="it-IT" dirty="0"/>
              <a:t> in </a:t>
            </a:r>
            <a:r>
              <a:rPr lang="en-US" altLang="it-IT" dirty="0" err="1"/>
              <a:t>melatonina</a:t>
            </a:r>
            <a:r>
              <a:rPr lang="en-US" altLang="it-IT" dirty="0"/>
              <a:t>. Le </a:t>
            </a:r>
            <a:r>
              <a:rPr lang="en-US" altLang="it-IT" dirty="0" err="1"/>
              <a:t>fasi</a:t>
            </a:r>
            <a:r>
              <a:rPr lang="en-US" altLang="it-IT" dirty="0"/>
              <a:t> del </a:t>
            </a:r>
            <a:r>
              <a:rPr lang="en-US" altLang="it-IT" dirty="0" err="1"/>
              <a:t>metabolismo</a:t>
            </a:r>
            <a:r>
              <a:rPr lang="en-US" altLang="it-IT" dirty="0"/>
              <a:t> </a:t>
            </a:r>
            <a:r>
              <a:rPr lang="en-US" altLang="it-IT" dirty="0" err="1"/>
              <a:t>sono</a:t>
            </a:r>
            <a:r>
              <a:rPr lang="en-US" altLang="it-IT" dirty="0"/>
              <a:t> sotto </a:t>
            </a:r>
            <a:r>
              <a:rPr lang="en-US" altLang="it-IT" dirty="0" err="1"/>
              <a:t>controllo</a:t>
            </a:r>
            <a:r>
              <a:rPr lang="en-US" altLang="it-IT" dirty="0"/>
              <a:t> </a:t>
            </a:r>
            <a:r>
              <a:rPr lang="en-US" altLang="it-IT" dirty="0" err="1"/>
              <a:t>nervoso</a:t>
            </a:r>
            <a:r>
              <a:rPr lang="en-US" altLang="it-IT" dirty="0"/>
              <a:t>. </a:t>
            </a:r>
            <a:r>
              <a:rPr lang="en-US" altLang="it-IT" dirty="0" err="1"/>
              <a:t>L'enzima</a:t>
            </a:r>
            <a:r>
              <a:rPr lang="en-US" altLang="it-IT" dirty="0"/>
              <a:t> </a:t>
            </a:r>
            <a:r>
              <a:rPr lang="en-US" altLang="it-IT" dirty="0" err="1"/>
              <a:t>serotoni</a:t>
            </a:r>
            <a:r>
              <a:rPr lang="en-US" altLang="it-IT" dirty="0"/>
              <a:t>-N-</a:t>
            </a:r>
            <a:r>
              <a:rPr lang="en-US" altLang="it-IT" dirty="0" err="1"/>
              <a:t>acetil</a:t>
            </a:r>
            <a:r>
              <a:rPr lang="en-US" altLang="it-IT" dirty="0"/>
              <a:t> </a:t>
            </a:r>
            <a:r>
              <a:rPr lang="en-US" altLang="it-IT" dirty="0" err="1"/>
              <a:t>transferasi</a:t>
            </a:r>
            <a:r>
              <a:rPr lang="en-US" altLang="it-IT" dirty="0"/>
              <a:t> </a:t>
            </a:r>
            <a:r>
              <a:rPr lang="en-US" altLang="it-IT" dirty="0" err="1"/>
              <a:t>presenta</a:t>
            </a:r>
            <a:r>
              <a:rPr lang="en-US" altLang="it-IT" dirty="0"/>
              <a:t> un </a:t>
            </a:r>
            <a:r>
              <a:rPr lang="en-US" altLang="it-IT" dirty="0" err="1"/>
              <a:t>ritmo</a:t>
            </a:r>
            <a:r>
              <a:rPr lang="en-US" altLang="it-IT" dirty="0"/>
              <a:t> </a:t>
            </a:r>
            <a:r>
              <a:rPr lang="en-US" altLang="it-IT" dirty="0" err="1"/>
              <a:t>circadiano</a:t>
            </a:r>
            <a:r>
              <a:rPr lang="en-US" altLang="it-IT" dirty="0"/>
              <a:t>  </a:t>
            </a:r>
            <a:r>
              <a:rPr lang="en-US" altLang="it-IT" dirty="0" err="1"/>
              <a:t>nella</a:t>
            </a:r>
            <a:r>
              <a:rPr lang="en-US" altLang="it-IT" dirty="0"/>
              <a:t> </a:t>
            </a:r>
            <a:r>
              <a:rPr lang="en-US" altLang="it-IT" dirty="0" err="1"/>
              <a:t>sua</a:t>
            </a:r>
            <a:r>
              <a:rPr lang="en-US" altLang="it-IT" dirty="0"/>
              <a:t> </a:t>
            </a:r>
            <a:r>
              <a:rPr lang="en-US" altLang="it-IT" dirty="0" err="1"/>
              <a:t>attività</a:t>
            </a:r>
            <a:r>
              <a:rPr lang="en-US" altLang="it-IT" dirty="0"/>
              <a:t> e </a:t>
            </a:r>
            <a:r>
              <a:rPr lang="en-US" altLang="it-IT" dirty="0" err="1"/>
              <a:t>sembra</a:t>
            </a:r>
            <a:r>
              <a:rPr lang="en-US" altLang="it-IT" dirty="0"/>
              <a:t> </a:t>
            </a:r>
            <a:r>
              <a:rPr lang="en-US" altLang="it-IT" dirty="0" err="1"/>
              <a:t>esser</a:t>
            </a:r>
            <a:r>
              <a:rPr lang="en-US" altLang="it-IT" dirty="0"/>
              <a:t> </a:t>
            </a:r>
            <a:r>
              <a:rPr lang="en-US" altLang="it-IT" dirty="0" err="1"/>
              <a:t>l'enzima</a:t>
            </a:r>
            <a:r>
              <a:rPr lang="en-US" altLang="it-IT" dirty="0"/>
              <a:t> </a:t>
            </a:r>
            <a:r>
              <a:rPr lang="en-US" altLang="it-IT" dirty="0" err="1"/>
              <a:t>limitante</a:t>
            </a:r>
            <a:r>
              <a:rPr lang="en-US" altLang="it-IT" dirty="0"/>
              <a:t> la </a:t>
            </a:r>
            <a:r>
              <a:rPr lang="en-US" altLang="it-IT" dirty="0" err="1"/>
              <a:t>produzione</a:t>
            </a:r>
            <a:r>
              <a:rPr lang="en-US" altLang="it-IT" dirty="0"/>
              <a:t> di </a:t>
            </a:r>
            <a:r>
              <a:rPr lang="en-US" altLang="it-IT" dirty="0" err="1"/>
              <a:t>melatonina</a:t>
            </a:r>
            <a:r>
              <a:rPr lang="en-US" altLang="it-IT" dirty="0"/>
              <a:t>. </a:t>
            </a:r>
            <a:r>
              <a:rPr lang="en-US" altLang="it-IT" dirty="0" err="1"/>
              <a:t>Ritmo</a:t>
            </a:r>
            <a:r>
              <a:rPr lang="en-US" altLang="it-IT" dirty="0"/>
              <a:t> </a:t>
            </a:r>
            <a:r>
              <a:rPr lang="en-US" altLang="it-IT" dirty="0" err="1"/>
              <a:t>nictamerale</a:t>
            </a:r>
            <a:r>
              <a:rPr lang="en-US" altLang="it-IT" dirty="0"/>
              <a:t> con </a:t>
            </a:r>
            <a:r>
              <a:rPr lang="en-US" altLang="it-IT" dirty="0" err="1"/>
              <a:t>picchi</a:t>
            </a:r>
            <a:r>
              <a:rPr lang="en-US" altLang="it-IT" dirty="0"/>
              <a:t> di </a:t>
            </a:r>
            <a:r>
              <a:rPr lang="en-US" altLang="it-IT" dirty="0" err="1"/>
              <a:t>produzione</a:t>
            </a:r>
            <a:r>
              <a:rPr lang="en-US" altLang="it-IT" dirty="0"/>
              <a:t> notturni. </a:t>
            </a:r>
          </a:p>
          <a:p>
            <a:pPr eaLnBrk="1" hangingPunct="1"/>
            <a:r>
              <a:rPr lang="en-US" altLang="it-IT" dirty="0"/>
              <a:t> </a:t>
            </a:r>
            <a:r>
              <a:rPr lang="en-US" altLang="it-IT" dirty="0" err="1"/>
              <a:t>Effetti</a:t>
            </a:r>
            <a:r>
              <a:rPr lang="en-US" altLang="it-IT" dirty="0"/>
              <a:t> </a:t>
            </a:r>
            <a:r>
              <a:rPr lang="en-US" altLang="it-IT" dirty="0" err="1"/>
              <a:t>della</a:t>
            </a:r>
            <a:r>
              <a:rPr lang="en-US" altLang="it-IT" dirty="0"/>
              <a:t> </a:t>
            </a:r>
            <a:r>
              <a:rPr lang="en-US" altLang="it-IT" dirty="0" err="1"/>
              <a:t>melatonina</a:t>
            </a:r>
            <a:r>
              <a:rPr lang="en-US" altLang="it-IT" dirty="0"/>
              <a:t> </a:t>
            </a:r>
          </a:p>
          <a:p>
            <a:pPr eaLnBrk="1" hangingPunct="1"/>
            <a:r>
              <a:rPr lang="en-US" altLang="it-IT" dirty="0" err="1"/>
              <a:t>Nei</a:t>
            </a:r>
            <a:r>
              <a:rPr lang="en-US" altLang="it-IT" dirty="0"/>
              <a:t> </a:t>
            </a:r>
            <a:r>
              <a:rPr lang="en-US" altLang="it-IT" dirty="0" err="1"/>
              <a:t>vertebrati</a:t>
            </a:r>
            <a:r>
              <a:rPr lang="en-US" altLang="it-IT" dirty="0"/>
              <a:t> </a:t>
            </a:r>
            <a:r>
              <a:rPr lang="en-US" altLang="it-IT" dirty="0" err="1"/>
              <a:t>superiori</a:t>
            </a:r>
            <a:r>
              <a:rPr lang="en-US" altLang="it-IT" dirty="0"/>
              <a:t> </a:t>
            </a:r>
            <a:r>
              <a:rPr lang="en-US" altLang="it-IT" dirty="0" err="1"/>
              <a:t>sembra</a:t>
            </a:r>
            <a:r>
              <a:rPr lang="en-US" altLang="it-IT" dirty="0"/>
              <a:t> </a:t>
            </a:r>
            <a:r>
              <a:rPr lang="en-US" altLang="it-IT" dirty="0" err="1"/>
              <a:t>assumere</a:t>
            </a:r>
            <a:r>
              <a:rPr lang="en-US" altLang="it-IT" dirty="0"/>
              <a:t> il </a:t>
            </a:r>
            <a:r>
              <a:rPr lang="en-US" altLang="it-IT" dirty="0" err="1"/>
              <a:t>ruolo</a:t>
            </a:r>
            <a:r>
              <a:rPr lang="en-US" altLang="it-IT" dirty="0"/>
              <a:t> </a:t>
            </a:r>
            <a:r>
              <a:rPr lang="en-US" altLang="it-IT" dirty="0" err="1"/>
              <a:t>fondamentale</a:t>
            </a:r>
            <a:r>
              <a:rPr lang="en-US" altLang="it-IT" dirty="0"/>
              <a:t> di </a:t>
            </a:r>
            <a:r>
              <a:rPr lang="en-US" altLang="it-IT" dirty="0" err="1"/>
              <a:t>orologio</a:t>
            </a:r>
            <a:r>
              <a:rPr lang="en-US" altLang="it-IT" dirty="0"/>
              <a:t> </a:t>
            </a:r>
            <a:r>
              <a:rPr lang="en-US" altLang="it-IT" dirty="0" err="1"/>
              <a:t>biologico</a:t>
            </a:r>
            <a:r>
              <a:rPr lang="en-US" altLang="it-IT" dirty="0"/>
              <a:t> </a:t>
            </a:r>
            <a:r>
              <a:rPr lang="en-US" altLang="it-IT" dirty="0" err="1"/>
              <a:t>implicato</a:t>
            </a:r>
            <a:r>
              <a:rPr lang="en-US" altLang="it-IT" dirty="0"/>
              <a:t> </a:t>
            </a:r>
            <a:r>
              <a:rPr lang="en-US" altLang="it-IT" dirty="0" err="1"/>
              <a:t>nella</a:t>
            </a:r>
            <a:r>
              <a:rPr lang="en-US" altLang="it-IT" dirty="0"/>
              <a:t> </a:t>
            </a:r>
            <a:r>
              <a:rPr lang="en-US" altLang="it-IT" dirty="0" err="1"/>
              <a:t>regolazione</a:t>
            </a:r>
            <a:r>
              <a:rPr lang="en-US" altLang="it-IT" dirty="0"/>
              <a:t> </a:t>
            </a:r>
            <a:r>
              <a:rPr lang="en-US" altLang="it-IT" dirty="0" err="1"/>
              <a:t>dei</a:t>
            </a:r>
            <a:r>
              <a:rPr lang="en-US" altLang="it-IT" dirty="0"/>
              <a:t> </a:t>
            </a:r>
            <a:r>
              <a:rPr lang="en-US" altLang="it-IT" dirty="0" err="1"/>
              <a:t>processi</a:t>
            </a:r>
            <a:r>
              <a:rPr lang="en-US" altLang="it-IT" dirty="0"/>
              <a:t> </a:t>
            </a:r>
            <a:r>
              <a:rPr lang="en-US" altLang="it-IT" dirty="0" err="1"/>
              <a:t>biologici</a:t>
            </a:r>
            <a:r>
              <a:rPr lang="en-US" altLang="it-IT" dirty="0"/>
              <a:t> </a:t>
            </a:r>
            <a:r>
              <a:rPr lang="en-US" altLang="it-IT" dirty="0" err="1"/>
              <a:t>ciclici</a:t>
            </a:r>
            <a:r>
              <a:rPr lang="en-US" altLang="it-IT" dirty="0"/>
              <a:t>, </a:t>
            </a:r>
            <a:r>
              <a:rPr lang="en-US" altLang="it-IT" dirty="0" err="1"/>
              <a:t>sia</a:t>
            </a:r>
            <a:r>
              <a:rPr lang="en-US" altLang="it-IT" dirty="0"/>
              <a:t> </a:t>
            </a:r>
            <a:r>
              <a:rPr lang="en-US" altLang="it-IT" dirty="0" err="1"/>
              <a:t>circadiani</a:t>
            </a:r>
            <a:r>
              <a:rPr lang="en-US" altLang="it-IT" dirty="0"/>
              <a:t> </a:t>
            </a:r>
            <a:r>
              <a:rPr lang="en-US" altLang="it-IT" dirty="0" err="1"/>
              <a:t>sia</a:t>
            </a:r>
            <a:r>
              <a:rPr lang="en-US" altLang="it-IT" dirty="0"/>
              <a:t> </a:t>
            </a:r>
            <a:r>
              <a:rPr lang="en-US" altLang="it-IT" dirty="0" err="1"/>
              <a:t>circannuali</a:t>
            </a:r>
            <a:r>
              <a:rPr lang="en-US" altLang="it-IT" dirty="0"/>
              <a:t>, </a:t>
            </a:r>
            <a:r>
              <a:rPr lang="en-US" altLang="it-IT" dirty="0" err="1"/>
              <a:t>tra</a:t>
            </a:r>
            <a:r>
              <a:rPr lang="en-US" altLang="it-IT" dirty="0"/>
              <a:t> </a:t>
            </a:r>
            <a:r>
              <a:rPr lang="en-US" altLang="it-IT" dirty="0" err="1"/>
              <a:t>i</a:t>
            </a:r>
            <a:r>
              <a:rPr lang="en-US" altLang="it-IT" dirty="0"/>
              <a:t> </a:t>
            </a:r>
            <a:r>
              <a:rPr lang="en-US" altLang="it-IT" dirty="0" err="1"/>
              <a:t>quali</a:t>
            </a:r>
            <a:r>
              <a:rPr lang="en-US" altLang="it-IT" dirty="0"/>
              <a:t> la </a:t>
            </a:r>
            <a:r>
              <a:rPr lang="en-US" altLang="it-IT" dirty="0" err="1"/>
              <a:t>riproduzione</a:t>
            </a:r>
            <a:r>
              <a:rPr lang="en-US" altLang="it-IT" dirty="0"/>
              <a:t>. La </a:t>
            </a:r>
            <a:r>
              <a:rPr lang="en-US" altLang="it-IT" dirty="0" err="1"/>
              <a:t>sua</a:t>
            </a:r>
            <a:r>
              <a:rPr lang="en-US" altLang="it-IT" dirty="0"/>
              <a:t> </a:t>
            </a:r>
            <a:r>
              <a:rPr lang="en-US" altLang="it-IT" dirty="0" err="1"/>
              <a:t>produzione</a:t>
            </a:r>
            <a:r>
              <a:rPr lang="en-US" altLang="it-IT" dirty="0"/>
              <a:t> </a:t>
            </a:r>
            <a:r>
              <a:rPr lang="en-US" altLang="it-IT" dirty="0" err="1"/>
              <a:t>presenta</a:t>
            </a:r>
            <a:r>
              <a:rPr lang="en-US" altLang="it-IT" dirty="0"/>
              <a:t> un </a:t>
            </a:r>
            <a:r>
              <a:rPr lang="en-US" altLang="it-IT" dirty="0" err="1"/>
              <a:t>notevole</a:t>
            </a:r>
            <a:r>
              <a:rPr lang="en-US" altLang="it-IT" dirty="0"/>
              <a:t> </a:t>
            </a:r>
            <a:r>
              <a:rPr lang="en-US" altLang="it-IT" dirty="0" err="1"/>
              <a:t>ritmo</a:t>
            </a:r>
            <a:r>
              <a:rPr lang="en-US" altLang="it-IT" dirty="0"/>
              <a:t> </a:t>
            </a:r>
            <a:r>
              <a:rPr lang="en-US" altLang="it-IT" dirty="0" err="1"/>
              <a:t>secretorio</a:t>
            </a:r>
            <a:r>
              <a:rPr lang="en-US" altLang="it-IT" dirty="0"/>
              <a:t> con la </a:t>
            </a:r>
            <a:r>
              <a:rPr lang="en-US" altLang="it-IT" dirty="0" err="1"/>
              <a:t>maggiore</a:t>
            </a:r>
            <a:r>
              <a:rPr lang="en-US" altLang="it-IT" dirty="0"/>
              <a:t> </a:t>
            </a:r>
            <a:r>
              <a:rPr lang="en-US" altLang="it-IT" dirty="0" err="1"/>
              <a:t>attività</a:t>
            </a:r>
            <a:r>
              <a:rPr lang="en-US" altLang="it-IT" dirty="0"/>
              <a:t> </a:t>
            </a:r>
            <a:r>
              <a:rPr lang="en-US" altLang="it-IT" dirty="0" err="1"/>
              <a:t>durante</a:t>
            </a:r>
            <a:r>
              <a:rPr lang="en-US" altLang="it-IT" dirty="0"/>
              <a:t> la </a:t>
            </a:r>
            <a:r>
              <a:rPr lang="en-US" altLang="it-IT" dirty="0" err="1"/>
              <a:t>notte</a:t>
            </a:r>
            <a:r>
              <a:rPr lang="en-US" altLang="it-IT" dirty="0"/>
              <a:t> </a:t>
            </a:r>
            <a:r>
              <a:rPr lang="en-US" altLang="it-IT" dirty="0" err="1"/>
              <a:t>sia</a:t>
            </a:r>
            <a:r>
              <a:rPr lang="en-US" altLang="it-IT" dirty="0"/>
              <a:t> </a:t>
            </a:r>
            <a:r>
              <a:rPr lang="en-US" altLang="it-IT" dirty="0" err="1"/>
              <a:t>negli</a:t>
            </a:r>
            <a:r>
              <a:rPr lang="en-US" altLang="it-IT" dirty="0"/>
              <a:t> </a:t>
            </a:r>
            <a:r>
              <a:rPr lang="en-US" altLang="it-IT" dirty="0" err="1"/>
              <a:t>animali</a:t>
            </a:r>
            <a:r>
              <a:rPr lang="en-US" altLang="it-IT" dirty="0"/>
              <a:t> </a:t>
            </a:r>
            <a:r>
              <a:rPr lang="en-US" altLang="it-IT" dirty="0" err="1"/>
              <a:t>diurni</a:t>
            </a:r>
            <a:r>
              <a:rPr lang="en-US" altLang="it-IT" dirty="0"/>
              <a:t> </a:t>
            </a:r>
            <a:r>
              <a:rPr lang="en-US" altLang="it-IT" dirty="0" err="1"/>
              <a:t>che</a:t>
            </a:r>
            <a:r>
              <a:rPr lang="en-US" altLang="it-IT" dirty="0"/>
              <a:t> in </a:t>
            </a:r>
            <a:r>
              <a:rPr lang="en-US" altLang="it-IT" dirty="0" err="1"/>
              <a:t>quelli</a:t>
            </a:r>
            <a:r>
              <a:rPr lang="en-US" altLang="it-IT" dirty="0"/>
              <a:t> notturni. </a:t>
            </a:r>
            <a:r>
              <a:rPr lang="en-US" altLang="it-IT" dirty="0" err="1"/>
              <a:t>Questo</a:t>
            </a:r>
            <a:r>
              <a:rPr lang="en-US" altLang="it-IT" dirty="0"/>
              <a:t> </a:t>
            </a:r>
            <a:r>
              <a:rPr lang="en-US" altLang="it-IT" dirty="0" err="1"/>
              <a:t>ritmo</a:t>
            </a:r>
            <a:r>
              <a:rPr lang="en-US" altLang="it-IT" dirty="0"/>
              <a:t> è </a:t>
            </a:r>
            <a:r>
              <a:rPr lang="en-US" altLang="it-IT" dirty="0" err="1"/>
              <a:t>determinato</a:t>
            </a:r>
            <a:r>
              <a:rPr lang="en-US" altLang="it-IT" dirty="0"/>
              <a:t> </a:t>
            </a:r>
            <a:r>
              <a:rPr lang="en-US" altLang="it-IT" dirty="0" err="1"/>
              <a:t>dall’influenza</a:t>
            </a:r>
            <a:r>
              <a:rPr lang="en-US" altLang="it-IT" dirty="0"/>
              <a:t> </a:t>
            </a:r>
            <a:r>
              <a:rPr lang="en-US" altLang="it-IT" dirty="0" err="1"/>
              <a:t>dell’innervazione</a:t>
            </a:r>
            <a:r>
              <a:rPr lang="en-US" altLang="it-IT" dirty="0"/>
              <a:t> del simpatico. Dopo </a:t>
            </a:r>
            <a:r>
              <a:rPr lang="en-US" altLang="it-IT" dirty="0" err="1"/>
              <a:t>improvvisi</a:t>
            </a:r>
            <a:r>
              <a:rPr lang="en-US" altLang="it-IT" dirty="0"/>
              <a:t> </a:t>
            </a:r>
            <a:r>
              <a:rPr lang="en-US" altLang="it-IT" dirty="0" err="1"/>
              <a:t>cambiamenti</a:t>
            </a:r>
            <a:r>
              <a:rPr lang="en-US" altLang="it-IT" dirty="0"/>
              <a:t> </a:t>
            </a:r>
            <a:r>
              <a:rPr lang="en-US" altLang="it-IT" dirty="0" err="1"/>
              <a:t>della</a:t>
            </a:r>
            <a:r>
              <a:rPr lang="en-US" altLang="it-IT" dirty="0"/>
              <a:t> </a:t>
            </a:r>
            <a:r>
              <a:rPr lang="en-US" altLang="it-IT" dirty="0" err="1"/>
              <a:t>periodicità</a:t>
            </a:r>
            <a:r>
              <a:rPr lang="en-US" altLang="it-IT" dirty="0"/>
              <a:t> luce-</a:t>
            </a:r>
            <a:r>
              <a:rPr lang="en-US" altLang="it-IT" dirty="0" err="1"/>
              <a:t>buio</a:t>
            </a:r>
            <a:r>
              <a:rPr lang="en-US" altLang="it-IT" dirty="0"/>
              <a:t> il </a:t>
            </a:r>
            <a:r>
              <a:rPr lang="en-US" altLang="it-IT" dirty="0" err="1"/>
              <a:t>ritmo</a:t>
            </a:r>
            <a:r>
              <a:rPr lang="en-US" altLang="it-IT" dirty="0"/>
              <a:t> di </a:t>
            </a:r>
            <a:r>
              <a:rPr lang="en-US" altLang="it-IT" dirty="0" err="1"/>
              <a:t>produzione</a:t>
            </a:r>
            <a:r>
              <a:rPr lang="en-US" altLang="it-IT" dirty="0"/>
              <a:t> di </a:t>
            </a:r>
            <a:r>
              <a:rPr lang="en-US" altLang="it-IT" dirty="0" err="1"/>
              <a:t>melatonina</a:t>
            </a:r>
            <a:r>
              <a:rPr lang="en-US" altLang="it-IT" dirty="0"/>
              <a:t> </a:t>
            </a:r>
            <a:r>
              <a:rPr lang="en-US" altLang="it-IT" dirty="0" err="1"/>
              <a:t>si</a:t>
            </a:r>
            <a:r>
              <a:rPr lang="en-US" altLang="it-IT" dirty="0"/>
              <a:t> </a:t>
            </a:r>
            <a:r>
              <a:rPr lang="en-US" altLang="it-IT" dirty="0" err="1"/>
              <a:t>adatta</a:t>
            </a:r>
            <a:r>
              <a:rPr lang="en-US" altLang="it-IT" dirty="0"/>
              <a:t> </a:t>
            </a:r>
            <a:r>
              <a:rPr lang="en-US" altLang="it-IT" dirty="0" err="1"/>
              <a:t>alla</a:t>
            </a:r>
            <a:r>
              <a:rPr lang="en-US" altLang="it-IT" dirty="0"/>
              <a:t> </a:t>
            </a:r>
            <a:r>
              <a:rPr lang="en-US" altLang="it-IT" dirty="0" err="1"/>
              <a:t>nuova</a:t>
            </a:r>
            <a:r>
              <a:rPr lang="en-US" altLang="it-IT" dirty="0"/>
              <a:t> </a:t>
            </a:r>
            <a:r>
              <a:rPr lang="en-US" altLang="it-IT" dirty="0" err="1"/>
              <a:t>condizione</a:t>
            </a:r>
            <a:r>
              <a:rPr lang="en-US" altLang="it-IT" dirty="0"/>
              <a:t> in </a:t>
            </a:r>
            <a:r>
              <a:rPr lang="en-US" altLang="it-IT" dirty="0" err="1"/>
              <a:t>alcuni</a:t>
            </a:r>
            <a:r>
              <a:rPr lang="en-US" altLang="it-IT" dirty="0"/>
              <a:t> </a:t>
            </a:r>
            <a:r>
              <a:rPr lang="en-US" altLang="it-IT" dirty="0" err="1"/>
              <a:t>giorni</a:t>
            </a:r>
            <a:r>
              <a:rPr lang="en-US" altLang="it-IT" dirty="0"/>
              <a:t>. </a:t>
            </a:r>
            <a:r>
              <a:rPr lang="en-US" altLang="it-IT" dirty="0" err="1"/>
              <a:t>L’epifisi</a:t>
            </a:r>
            <a:r>
              <a:rPr lang="en-US" altLang="it-IT" dirty="0"/>
              <a:t> ha </a:t>
            </a:r>
            <a:r>
              <a:rPr lang="en-US" altLang="it-IT" dirty="0" err="1"/>
              <a:t>quindi</a:t>
            </a:r>
            <a:r>
              <a:rPr lang="en-US" altLang="it-IT" dirty="0"/>
              <a:t> il </a:t>
            </a:r>
            <a:r>
              <a:rPr lang="en-US" altLang="it-IT" dirty="0" err="1"/>
              <a:t>ruolo</a:t>
            </a:r>
            <a:r>
              <a:rPr lang="en-US" altLang="it-IT" dirty="0"/>
              <a:t> di </a:t>
            </a:r>
            <a:r>
              <a:rPr lang="en-US" altLang="it-IT" dirty="0" err="1"/>
              <a:t>tarare</a:t>
            </a:r>
            <a:r>
              <a:rPr lang="en-US" altLang="it-IT" dirty="0"/>
              <a:t> </a:t>
            </a:r>
            <a:r>
              <a:rPr lang="en-US" altLang="it-IT" dirty="0" err="1"/>
              <a:t>i</a:t>
            </a:r>
            <a:r>
              <a:rPr lang="en-US" altLang="it-IT" dirty="0"/>
              <a:t> </a:t>
            </a:r>
            <a:r>
              <a:rPr lang="en-US" altLang="it-IT" dirty="0" err="1"/>
              <a:t>ritmi</a:t>
            </a:r>
            <a:r>
              <a:rPr lang="en-US" altLang="it-IT" dirty="0"/>
              <a:t> </a:t>
            </a:r>
            <a:r>
              <a:rPr lang="en-US" altLang="it-IT" dirty="0" err="1"/>
              <a:t>biologici</a:t>
            </a:r>
            <a:r>
              <a:rPr lang="en-US" altLang="it-IT" dirty="0"/>
              <a:t> </a:t>
            </a:r>
            <a:r>
              <a:rPr lang="en-US" altLang="it-IT" dirty="0" err="1"/>
              <a:t>sull’alternanza</a:t>
            </a:r>
            <a:r>
              <a:rPr lang="en-US" altLang="it-IT" dirty="0"/>
              <a:t> di </a:t>
            </a:r>
            <a:r>
              <a:rPr lang="en-US" altLang="it-IT" dirty="0" err="1"/>
              <a:t>notte-giorno</a:t>
            </a:r>
            <a:r>
              <a:rPr lang="en-US" altLang="it-IT" dirty="0"/>
              <a:t> , </a:t>
            </a:r>
            <a:r>
              <a:rPr lang="en-US" altLang="it-IT" dirty="0" err="1"/>
              <a:t>migliorando</a:t>
            </a:r>
            <a:r>
              <a:rPr lang="en-US" altLang="it-IT" dirty="0"/>
              <a:t> la </a:t>
            </a:r>
            <a:r>
              <a:rPr lang="en-US" altLang="it-IT" dirty="0" err="1"/>
              <a:t>sensibilità</a:t>
            </a:r>
            <a:r>
              <a:rPr lang="en-US" altLang="it-IT" dirty="0"/>
              <a:t> di un </a:t>
            </a:r>
            <a:r>
              <a:rPr lang="en-US" altLang="it-IT" dirty="0" err="1"/>
              <a:t>segnatempo</a:t>
            </a:r>
            <a:r>
              <a:rPr lang="en-US" altLang="it-IT" dirty="0"/>
              <a:t> </a:t>
            </a:r>
            <a:r>
              <a:rPr lang="en-US" altLang="it-IT" dirty="0" err="1"/>
              <a:t>primario</a:t>
            </a:r>
            <a:r>
              <a:rPr lang="en-US" altLang="it-IT" dirty="0"/>
              <a:t> </a:t>
            </a:r>
            <a:r>
              <a:rPr lang="en-US" altLang="it-IT" dirty="0" err="1"/>
              <a:t>situato</a:t>
            </a:r>
            <a:r>
              <a:rPr lang="en-US" altLang="it-IT" dirty="0"/>
              <a:t> </a:t>
            </a:r>
            <a:r>
              <a:rPr lang="en-US" altLang="it-IT" dirty="0" err="1"/>
              <a:t>nei</a:t>
            </a:r>
            <a:r>
              <a:rPr lang="en-US" altLang="it-IT" dirty="0"/>
              <a:t> nuclei </a:t>
            </a:r>
            <a:r>
              <a:rPr lang="en-US" altLang="it-IT" dirty="0" err="1"/>
              <a:t>soprachiasmatici</a:t>
            </a:r>
            <a:r>
              <a:rPr lang="en-US" altLang="it-IT" dirty="0"/>
              <a:t> </a:t>
            </a:r>
            <a:r>
              <a:rPr lang="en-US" altLang="it-IT" dirty="0" err="1"/>
              <a:t>che</a:t>
            </a:r>
            <a:r>
              <a:rPr lang="en-US" altLang="it-IT" dirty="0"/>
              <a:t> </a:t>
            </a:r>
            <a:r>
              <a:rPr lang="en-US" altLang="it-IT" dirty="0" err="1"/>
              <a:t>sembra</a:t>
            </a:r>
            <a:r>
              <a:rPr lang="en-US" altLang="it-IT" dirty="0"/>
              <a:t> </a:t>
            </a:r>
            <a:r>
              <a:rPr lang="en-US" altLang="it-IT" dirty="0" err="1"/>
              <a:t>regolare</a:t>
            </a:r>
            <a:r>
              <a:rPr lang="en-US" altLang="it-IT" dirty="0"/>
              <a:t> le </a:t>
            </a:r>
            <a:r>
              <a:rPr lang="en-US" altLang="it-IT" dirty="0" err="1"/>
              <a:t>funzioni</a:t>
            </a:r>
            <a:r>
              <a:rPr lang="en-US" altLang="it-IT" dirty="0"/>
              <a:t> </a:t>
            </a:r>
            <a:r>
              <a:rPr lang="en-US" altLang="it-IT" dirty="0" err="1"/>
              <a:t>dell’organismo</a:t>
            </a:r>
            <a:r>
              <a:rPr lang="en-US" altLang="it-IT" dirty="0"/>
              <a:t> </a:t>
            </a:r>
            <a:r>
              <a:rPr lang="en-US" altLang="it-IT" dirty="0" err="1"/>
              <a:t>quali</a:t>
            </a:r>
            <a:r>
              <a:rPr lang="en-US" altLang="it-IT" dirty="0"/>
              <a:t> </a:t>
            </a:r>
            <a:r>
              <a:rPr lang="en-US" altLang="it-IT" dirty="0" err="1"/>
              <a:t>alternanza</a:t>
            </a:r>
            <a:r>
              <a:rPr lang="en-US" altLang="it-IT" dirty="0"/>
              <a:t> </a:t>
            </a:r>
            <a:r>
              <a:rPr lang="en-US" altLang="it-IT" dirty="0" err="1"/>
              <a:t>sonno</a:t>
            </a:r>
            <a:r>
              <a:rPr lang="en-US" altLang="it-IT" dirty="0"/>
              <a:t>/</a:t>
            </a:r>
            <a:r>
              <a:rPr lang="en-US" altLang="it-IT" dirty="0" err="1"/>
              <a:t>veglia</a:t>
            </a:r>
            <a:r>
              <a:rPr lang="en-US" altLang="it-IT" dirty="0"/>
              <a:t>, </a:t>
            </a:r>
            <a:r>
              <a:rPr lang="en-US" altLang="it-IT" dirty="0" err="1"/>
              <a:t>ritmo</a:t>
            </a:r>
            <a:r>
              <a:rPr lang="en-US" altLang="it-IT" dirty="0"/>
              <a:t> del corticosterone, </a:t>
            </a:r>
            <a:r>
              <a:rPr lang="en-US" altLang="it-IT" dirty="0" err="1"/>
              <a:t>della</a:t>
            </a:r>
            <a:r>
              <a:rPr lang="en-US" altLang="it-IT" dirty="0"/>
              <a:t> </a:t>
            </a:r>
            <a:r>
              <a:rPr lang="en-US" altLang="it-IT" dirty="0" err="1"/>
              <a:t>temperatura</a:t>
            </a:r>
            <a:r>
              <a:rPr lang="en-US" altLang="it-IT" dirty="0"/>
              <a:t> </a:t>
            </a:r>
            <a:r>
              <a:rPr lang="en-US" altLang="it-IT" dirty="0" err="1"/>
              <a:t>corporea</a:t>
            </a:r>
            <a:r>
              <a:rPr lang="en-US" altLang="it-IT" dirty="0"/>
              <a:t> </a:t>
            </a:r>
            <a:r>
              <a:rPr lang="en-US" altLang="it-IT" dirty="0" err="1"/>
              <a:t>ecc</a:t>
            </a:r>
            <a:r>
              <a:rPr lang="en-US" altLang="it-IT" dirty="0"/>
              <a:t>..</a:t>
            </a:r>
            <a:r>
              <a:rPr lang="en-US" altLang="it-IT" dirty="0" err="1"/>
              <a:t>Altro</a:t>
            </a:r>
            <a:r>
              <a:rPr lang="en-US" altLang="it-IT" dirty="0"/>
              <a:t> </a:t>
            </a:r>
            <a:r>
              <a:rPr lang="en-US" altLang="it-IT" dirty="0" err="1"/>
              <a:t>compito</a:t>
            </a:r>
            <a:r>
              <a:rPr lang="en-US" altLang="it-IT" dirty="0"/>
              <a:t> è </a:t>
            </a:r>
            <a:r>
              <a:rPr lang="en-US" altLang="it-IT" dirty="0" err="1"/>
              <a:t>quello</a:t>
            </a:r>
            <a:r>
              <a:rPr lang="en-US" altLang="it-IT" dirty="0"/>
              <a:t> di </a:t>
            </a:r>
            <a:r>
              <a:rPr lang="en-US" altLang="it-IT" dirty="0" err="1"/>
              <a:t>segnare</a:t>
            </a:r>
            <a:r>
              <a:rPr lang="en-US" altLang="it-IT" dirty="0"/>
              <a:t> il </a:t>
            </a:r>
            <a:r>
              <a:rPr lang="en-US" altLang="it-IT" dirty="0" err="1"/>
              <a:t>ritmo</a:t>
            </a:r>
            <a:r>
              <a:rPr lang="en-US" altLang="it-IT" dirty="0"/>
              <a:t> </a:t>
            </a:r>
            <a:r>
              <a:rPr lang="en-US" altLang="it-IT" dirty="0" err="1"/>
              <a:t>annuale</a:t>
            </a:r>
            <a:r>
              <a:rPr lang="en-US" altLang="it-IT" dirty="0"/>
              <a:t>: la </a:t>
            </a:r>
            <a:r>
              <a:rPr lang="en-US" altLang="it-IT" dirty="0" err="1"/>
              <a:t>secrezione</a:t>
            </a:r>
            <a:r>
              <a:rPr lang="en-US" altLang="it-IT" dirty="0"/>
              <a:t> </a:t>
            </a:r>
            <a:r>
              <a:rPr lang="en-US" altLang="it-IT" dirty="0" err="1"/>
              <a:t>notturna</a:t>
            </a:r>
            <a:r>
              <a:rPr lang="en-US" altLang="it-IT" dirty="0"/>
              <a:t> </a:t>
            </a:r>
            <a:r>
              <a:rPr lang="en-US" altLang="it-IT" dirty="0" err="1"/>
              <a:t>della</a:t>
            </a:r>
            <a:r>
              <a:rPr lang="en-US" altLang="it-IT" dirty="0"/>
              <a:t> </a:t>
            </a:r>
            <a:r>
              <a:rPr lang="en-US" altLang="it-IT" dirty="0" err="1"/>
              <a:t>melatonina</a:t>
            </a:r>
            <a:r>
              <a:rPr lang="en-US" altLang="it-IT" dirty="0"/>
              <a:t> </a:t>
            </a:r>
            <a:r>
              <a:rPr lang="en-US" altLang="it-IT" dirty="0" err="1"/>
              <a:t>agirebbe</a:t>
            </a:r>
            <a:r>
              <a:rPr lang="en-US" altLang="it-IT" dirty="0"/>
              <a:t> da </a:t>
            </a:r>
            <a:r>
              <a:rPr lang="en-US" altLang="it-IT" dirty="0" err="1"/>
              <a:t>misuratore</a:t>
            </a:r>
            <a:r>
              <a:rPr lang="en-US" altLang="it-IT" dirty="0"/>
              <a:t> del </a:t>
            </a:r>
            <a:r>
              <a:rPr lang="en-US" altLang="it-IT" dirty="0" err="1"/>
              <a:t>fotoperiodo</a:t>
            </a:r>
            <a:r>
              <a:rPr lang="en-US" altLang="it-IT" dirty="0"/>
              <a:t> . Il </a:t>
            </a:r>
            <a:r>
              <a:rPr lang="en-US" altLang="it-IT" dirty="0" err="1"/>
              <a:t>funzionamento</a:t>
            </a:r>
            <a:r>
              <a:rPr lang="en-US" altLang="it-IT" dirty="0"/>
              <a:t> è </a:t>
            </a:r>
            <a:r>
              <a:rPr lang="en-US" altLang="it-IT" dirty="0" err="1"/>
              <a:t>quindi</a:t>
            </a:r>
            <a:r>
              <a:rPr lang="en-US" altLang="it-IT" dirty="0"/>
              <a:t> </a:t>
            </a:r>
            <a:r>
              <a:rPr lang="en-US" altLang="it-IT" dirty="0" err="1"/>
              <a:t>regolato</a:t>
            </a:r>
            <a:r>
              <a:rPr lang="en-US" altLang="it-IT" dirty="0"/>
              <a:t> </a:t>
            </a:r>
            <a:r>
              <a:rPr lang="en-US" altLang="it-IT" dirty="0" err="1"/>
              <a:t>dalla</a:t>
            </a:r>
            <a:r>
              <a:rPr lang="en-US" altLang="it-IT" dirty="0"/>
              <a:t> luce, </a:t>
            </a:r>
            <a:r>
              <a:rPr lang="en-US" altLang="it-IT" dirty="0" err="1"/>
              <a:t>deprimendo</a:t>
            </a:r>
            <a:r>
              <a:rPr lang="en-US" altLang="it-IT" dirty="0"/>
              <a:t> la </a:t>
            </a:r>
            <a:r>
              <a:rPr lang="en-US" altLang="it-IT" dirty="0" err="1"/>
              <a:t>sua</a:t>
            </a:r>
            <a:r>
              <a:rPr lang="en-US" altLang="it-IT" dirty="0"/>
              <a:t> </a:t>
            </a:r>
            <a:r>
              <a:rPr lang="en-US" altLang="it-IT" dirty="0" err="1"/>
              <a:t>attività</a:t>
            </a:r>
            <a:r>
              <a:rPr lang="en-US" altLang="it-IT" dirty="0"/>
              <a:t> in </a:t>
            </a:r>
            <a:r>
              <a:rPr lang="en-US" altLang="it-IT" dirty="0" err="1"/>
              <a:t>condizioni</a:t>
            </a:r>
            <a:r>
              <a:rPr lang="en-US" altLang="it-IT" dirty="0"/>
              <a:t> di </a:t>
            </a:r>
            <a:r>
              <a:rPr lang="en-US" altLang="it-IT" dirty="0" err="1"/>
              <a:t>illuminazione</a:t>
            </a:r>
            <a:r>
              <a:rPr lang="en-US" altLang="it-IT" dirty="0"/>
              <a:t>. La </a:t>
            </a:r>
            <a:r>
              <a:rPr lang="en-US" altLang="it-IT" dirty="0" err="1"/>
              <a:t>somministrazione</a:t>
            </a:r>
            <a:r>
              <a:rPr lang="en-US" altLang="it-IT" dirty="0"/>
              <a:t> di </a:t>
            </a:r>
            <a:r>
              <a:rPr lang="en-US" altLang="it-IT" dirty="0" err="1"/>
              <a:t>melatonina</a:t>
            </a:r>
            <a:r>
              <a:rPr lang="en-US" altLang="it-IT" dirty="0"/>
              <a:t> ha </a:t>
            </a:r>
            <a:r>
              <a:rPr lang="en-US" altLang="it-IT" dirty="0" err="1"/>
              <a:t>sull’animale</a:t>
            </a:r>
            <a:r>
              <a:rPr lang="en-US" altLang="it-IT" dirty="0"/>
              <a:t> </a:t>
            </a:r>
            <a:r>
              <a:rPr lang="en-US" altLang="it-IT" dirty="0" err="1"/>
              <a:t>gli</a:t>
            </a:r>
            <a:r>
              <a:rPr lang="en-US" altLang="it-IT" dirty="0"/>
              <a:t> </a:t>
            </a:r>
            <a:r>
              <a:rPr lang="en-US" altLang="it-IT" dirty="0" err="1"/>
              <a:t>stessi</a:t>
            </a:r>
            <a:r>
              <a:rPr lang="en-US" altLang="it-IT" dirty="0"/>
              <a:t> </a:t>
            </a:r>
            <a:r>
              <a:rPr lang="en-US" altLang="it-IT" dirty="0" err="1"/>
              <a:t>effetti</a:t>
            </a:r>
            <a:r>
              <a:rPr lang="en-US" altLang="it-IT" dirty="0"/>
              <a:t> </a:t>
            </a:r>
            <a:r>
              <a:rPr lang="en-US" altLang="it-IT" dirty="0" err="1"/>
              <a:t>dell’esposizione</a:t>
            </a:r>
            <a:r>
              <a:rPr lang="en-US" altLang="it-IT" dirty="0"/>
              <a:t> al </a:t>
            </a:r>
            <a:r>
              <a:rPr lang="en-US" altLang="it-IT" dirty="0" err="1"/>
              <a:t>buio</a:t>
            </a:r>
            <a:r>
              <a:rPr lang="en-US" altLang="it-IT" dirty="0"/>
              <a:t>. </a:t>
            </a:r>
            <a:r>
              <a:rPr lang="en-US" altLang="it-IT" dirty="0" err="1"/>
              <a:t>parallelamente</a:t>
            </a:r>
            <a:r>
              <a:rPr lang="en-US" altLang="it-IT" dirty="0"/>
              <a:t> alle </a:t>
            </a:r>
            <a:r>
              <a:rPr lang="en-US" altLang="it-IT" dirty="0" err="1"/>
              <a:t>variazioni</a:t>
            </a:r>
            <a:r>
              <a:rPr lang="en-US" altLang="it-IT" dirty="0"/>
              <a:t> di </a:t>
            </a:r>
            <a:r>
              <a:rPr lang="en-US" altLang="it-IT" dirty="0" err="1"/>
              <a:t>melatonina</a:t>
            </a:r>
            <a:r>
              <a:rPr lang="en-US" altLang="it-IT" dirty="0"/>
              <a:t> </a:t>
            </a:r>
            <a:r>
              <a:rPr lang="en-US" altLang="it-IT" dirty="0" err="1"/>
              <a:t>si</a:t>
            </a:r>
            <a:r>
              <a:rPr lang="en-US" altLang="it-IT" dirty="0"/>
              <a:t> </a:t>
            </a:r>
            <a:r>
              <a:rPr lang="en-US" altLang="it-IT" dirty="0" err="1"/>
              <a:t>hanno</a:t>
            </a:r>
            <a:r>
              <a:rPr lang="en-US" altLang="it-IT" dirty="0"/>
              <a:t> </a:t>
            </a:r>
            <a:r>
              <a:rPr lang="en-US" altLang="it-IT" dirty="0" err="1"/>
              <a:t>variazioni</a:t>
            </a:r>
            <a:r>
              <a:rPr lang="en-US" altLang="it-IT" dirty="0"/>
              <a:t> di </a:t>
            </a:r>
            <a:r>
              <a:rPr lang="en-US" altLang="it-IT" dirty="0" err="1"/>
              <a:t>altre</a:t>
            </a:r>
            <a:r>
              <a:rPr lang="en-US" altLang="it-IT" dirty="0"/>
              <a:t> </a:t>
            </a:r>
            <a:r>
              <a:rPr lang="en-US" altLang="it-IT" dirty="0" err="1"/>
              <a:t>sostanze</a:t>
            </a:r>
            <a:r>
              <a:rPr lang="en-US" altLang="it-IT" dirty="0"/>
              <a:t> </a:t>
            </a:r>
            <a:r>
              <a:rPr lang="en-US" altLang="it-IT" dirty="0" err="1"/>
              <a:t>nella</a:t>
            </a:r>
            <a:r>
              <a:rPr lang="en-US" altLang="it-IT" dirty="0"/>
              <a:t> </a:t>
            </a:r>
            <a:r>
              <a:rPr lang="en-US" altLang="it-IT" dirty="0" err="1"/>
              <a:t>ghiandola</a:t>
            </a:r>
            <a:r>
              <a:rPr lang="en-US" altLang="it-IT" dirty="0"/>
              <a:t>, </a:t>
            </a:r>
            <a:r>
              <a:rPr lang="en-US" altLang="it-IT" dirty="0" err="1"/>
              <a:t>sarebbero</a:t>
            </a:r>
            <a:r>
              <a:rPr lang="en-US" altLang="it-IT" dirty="0"/>
              <a:t> </a:t>
            </a:r>
            <a:r>
              <a:rPr lang="en-US" altLang="it-IT" dirty="0" err="1"/>
              <a:t>questi</a:t>
            </a:r>
            <a:r>
              <a:rPr lang="en-US" altLang="it-IT" dirty="0"/>
              <a:t> </a:t>
            </a:r>
            <a:r>
              <a:rPr lang="en-US" altLang="it-IT" dirty="0" err="1"/>
              <a:t>neuroormoni</a:t>
            </a:r>
            <a:r>
              <a:rPr lang="en-US" altLang="it-IT" dirty="0"/>
              <a:t> (</a:t>
            </a:r>
            <a:r>
              <a:rPr lang="en-US" altLang="it-IT" dirty="0" err="1"/>
              <a:t>ipotetici</a:t>
            </a:r>
            <a:r>
              <a:rPr lang="en-US" altLang="it-IT" dirty="0"/>
              <a:t>) </a:t>
            </a:r>
            <a:r>
              <a:rPr lang="en-US" altLang="it-IT" dirty="0" err="1"/>
              <a:t>che</a:t>
            </a:r>
            <a:r>
              <a:rPr lang="en-US" altLang="it-IT" dirty="0"/>
              <a:t> </a:t>
            </a:r>
            <a:r>
              <a:rPr lang="en-US" altLang="it-IT" dirty="0" err="1"/>
              <a:t>influenzano</a:t>
            </a:r>
            <a:r>
              <a:rPr lang="en-US" altLang="it-IT" dirty="0"/>
              <a:t> la </a:t>
            </a:r>
            <a:r>
              <a:rPr lang="en-US" altLang="it-IT" dirty="0" err="1"/>
              <a:t>liberazione</a:t>
            </a:r>
            <a:r>
              <a:rPr lang="en-US" altLang="it-IT" dirty="0"/>
              <a:t> </a:t>
            </a:r>
            <a:r>
              <a:rPr lang="en-US" altLang="it-IT" dirty="0" err="1"/>
              <a:t>ipotalamica</a:t>
            </a:r>
            <a:r>
              <a:rPr lang="en-US" altLang="it-IT" dirty="0"/>
              <a:t> o </a:t>
            </a:r>
            <a:r>
              <a:rPr lang="en-US" altLang="it-IT" dirty="0" err="1"/>
              <a:t>ipofisaria</a:t>
            </a:r>
            <a:r>
              <a:rPr lang="en-US" altLang="it-IT" dirty="0"/>
              <a:t> di </a:t>
            </a:r>
            <a:r>
              <a:rPr lang="en-US" altLang="it-IT" dirty="0" err="1"/>
              <a:t>fattori</a:t>
            </a:r>
            <a:r>
              <a:rPr lang="en-US" altLang="it-IT" dirty="0"/>
              <a:t> </a:t>
            </a:r>
            <a:r>
              <a:rPr lang="en-US" altLang="it-IT" dirty="0" err="1"/>
              <a:t>regolanti</a:t>
            </a:r>
            <a:r>
              <a:rPr lang="en-US" altLang="it-IT" dirty="0"/>
              <a:t> </a:t>
            </a:r>
            <a:r>
              <a:rPr lang="en-US" altLang="it-IT" dirty="0" err="1"/>
              <a:t>l'attività</a:t>
            </a:r>
            <a:r>
              <a:rPr lang="en-US" altLang="it-IT" dirty="0"/>
              <a:t> di </a:t>
            </a:r>
            <a:r>
              <a:rPr lang="en-US" altLang="it-IT" dirty="0" err="1"/>
              <a:t>altre</a:t>
            </a:r>
            <a:r>
              <a:rPr lang="en-US" altLang="it-IT" dirty="0"/>
              <a:t> </a:t>
            </a:r>
            <a:r>
              <a:rPr lang="en-US" altLang="it-IT" dirty="0" err="1"/>
              <a:t>ghiandole</a:t>
            </a:r>
            <a:r>
              <a:rPr lang="en-US" altLang="it-IT" dirty="0"/>
              <a:t> endocrine. </a:t>
            </a:r>
          </a:p>
          <a:p>
            <a:pPr eaLnBrk="1" hangingPunct="1"/>
            <a:r>
              <a:rPr lang="en-US" altLang="it-IT" dirty="0"/>
              <a:t> </a:t>
            </a:r>
            <a:r>
              <a:rPr lang="en-US" altLang="it-IT" dirty="0" err="1"/>
              <a:t>Ruolo</a:t>
            </a:r>
            <a:r>
              <a:rPr lang="en-US" altLang="it-IT" dirty="0"/>
              <a:t> </a:t>
            </a:r>
            <a:r>
              <a:rPr lang="en-US" altLang="it-IT" dirty="0" err="1"/>
              <a:t>dell’epifisi</a:t>
            </a:r>
            <a:r>
              <a:rPr lang="en-US" altLang="it-IT" dirty="0"/>
              <a:t> </a:t>
            </a:r>
            <a:r>
              <a:rPr lang="en-US" altLang="it-IT" dirty="0" err="1"/>
              <a:t>nella</a:t>
            </a:r>
            <a:r>
              <a:rPr lang="en-US" altLang="it-IT" dirty="0"/>
              <a:t> </a:t>
            </a:r>
            <a:r>
              <a:rPr lang="en-US" altLang="it-IT" dirty="0" err="1"/>
              <a:t>stagionalità</a:t>
            </a:r>
            <a:r>
              <a:rPr lang="en-US" altLang="it-IT" dirty="0"/>
              <a:t> </a:t>
            </a:r>
            <a:r>
              <a:rPr lang="en-US" altLang="it-IT" dirty="0" err="1"/>
              <a:t>riproduttiva</a:t>
            </a:r>
            <a:r>
              <a:rPr lang="en-US" altLang="it-IT" dirty="0"/>
              <a:t> </a:t>
            </a:r>
          </a:p>
          <a:p>
            <a:pPr eaLnBrk="1" hangingPunct="1"/>
            <a:r>
              <a:rPr lang="en-US" altLang="it-IT" dirty="0"/>
              <a:t>In </a:t>
            </a:r>
            <a:r>
              <a:rPr lang="en-US" altLang="it-IT" dirty="0" err="1"/>
              <a:t>molte</a:t>
            </a:r>
            <a:r>
              <a:rPr lang="en-US" altLang="it-IT" dirty="0"/>
              <a:t> specie di </a:t>
            </a:r>
            <a:r>
              <a:rPr lang="en-US" altLang="it-IT" dirty="0" err="1"/>
              <a:t>mammiferi</a:t>
            </a:r>
            <a:r>
              <a:rPr lang="en-US" altLang="it-IT" dirty="0"/>
              <a:t> e </a:t>
            </a:r>
            <a:r>
              <a:rPr lang="en-US" altLang="it-IT" dirty="0" err="1"/>
              <a:t>nella</a:t>
            </a:r>
            <a:r>
              <a:rPr lang="en-US" altLang="it-IT" dirty="0"/>
              <a:t> gran </a:t>
            </a:r>
            <a:r>
              <a:rPr lang="en-US" altLang="it-IT" dirty="0" err="1"/>
              <a:t>parte</a:t>
            </a:r>
            <a:r>
              <a:rPr lang="en-US" altLang="it-IT" dirty="0"/>
              <a:t> </a:t>
            </a:r>
            <a:r>
              <a:rPr lang="en-US" altLang="it-IT" dirty="0" err="1"/>
              <a:t>degli</a:t>
            </a:r>
            <a:r>
              <a:rPr lang="en-US" altLang="it-IT" dirty="0"/>
              <a:t> </a:t>
            </a:r>
            <a:r>
              <a:rPr lang="en-US" altLang="it-IT" dirty="0" err="1"/>
              <a:t>uccelli</a:t>
            </a:r>
            <a:r>
              <a:rPr lang="en-US" altLang="it-IT" dirty="0"/>
              <a:t> la </a:t>
            </a:r>
            <a:r>
              <a:rPr lang="en-US" altLang="it-IT" dirty="0" err="1"/>
              <a:t>riproduzione</a:t>
            </a:r>
            <a:r>
              <a:rPr lang="en-US" altLang="it-IT" dirty="0"/>
              <a:t> è </a:t>
            </a:r>
            <a:r>
              <a:rPr lang="en-US" altLang="it-IT" dirty="0" err="1"/>
              <a:t>stagionale</a:t>
            </a:r>
            <a:r>
              <a:rPr lang="en-US" altLang="it-IT" dirty="0"/>
              <a:t> e </a:t>
            </a:r>
            <a:r>
              <a:rPr lang="en-US" altLang="it-IT" dirty="0" err="1"/>
              <a:t>legata</a:t>
            </a:r>
            <a:r>
              <a:rPr lang="en-US" altLang="it-IT" dirty="0"/>
              <a:t> alle </a:t>
            </a:r>
            <a:r>
              <a:rPr lang="en-US" altLang="it-IT" dirty="0" err="1"/>
              <a:t>variazione</a:t>
            </a:r>
            <a:r>
              <a:rPr lang="en-US" altLang="it-IT" dirty="0"/>
              <a:t> del </a:t>
            </a:r>
            <a:r>
              <a:rPr lang="en-US" altLang="it-IT" dirty="0" err="1"/>
              <a:t>fotoperiodo</a:t>
            </a:r>
            <a:r>
              <a:rPr lang="en-US" altLang="it-IT" dirty="0"/>
              <a:t>. </a:t>
            </a:r>
            <a:r>
              <a:rPr lang="en-US" altLang="it-IT" dirty="0" err="1"/>
              <a:t>Esistono</a:t>
            </a:r>
            <a:r>
              <a:rPr lang="en-US" altLang="it-IT" dirty="0"/>
              <a:t> specie a</a:t>
            </a:r>
            <a:r>
              <a:rPr lang="en-US" altLang="it-IT" u="sng" dirty="0"/>
              <a:t> </a:t>
            </a:r>
            <a:r>
              <a:rPr lang="en-US" altLang="it-IT" b="1" dirty="0" err="1"/>
              <a:t>Giorni</a:t>
            </a:r>
            <a:r>
              <a:rPr lang="en-US" altLang="it-IT" b="1" dirty="0"/>
              <a:t> </a:t>
            </a:r>
            <a:r>
              <a:rPr lang="en-US" altLang="it-IT" b="1" dirty="0" err="1"/>
              <a:t>lunghi</a:t>
            </a:r>
            <a:r>
              <a:rPr lang="en-US" altLang="it-IT" b="1" dirty="0"/>
              <a:t> </a:t>
            </a:r>
            <a:r>
              <a:rPr lang="en-US" altLang="it-IT" dirty="0"/>
              <a:t>, </a:t>
            </a:r>
            <a:r>
              <a:rPr lang="en-US" altLang="it-IT" dirty="0" err="1"/>
              <a:t>cioè</a:t>
            </a:r>
            <a:r>
              <a:rPr lang="en-US" altLang="it-IT" dirty="0"/>
              <a:t> </a:t>
            </a:r>
            <a:r>
              <a:rPr lang="en-US" altLang="it-IT" dirty="0" err="1"/>
              <a:t>si</a:t>
            </a:r>
            <a:r>
              <a:rPr lang="en-US" altLang="it-IT" dirty="0"/>
              <a:t> </a:t>
            </a:r>
            <a:r>
              <a:rPr lang="en-US" altLang="it-IT" dirty="0" err="1"/>
              <a:t>riproducono</a:t>
            </a:r>
            <a:r>
              <a:rPr lang="en-US" altLang="it-IT" dirty="0"/>
              <a:t> </a:t>
            </a:r>
            <a:r>
              <a:rPr lang="en-US" altLang="it-IT" dirty="0" err="1"/>
              <a:t>quando</a:t>
            </a:r>
            <a:r>
              <a:rPr lang="en-US" altLang="it-IT" dirty="0"/>
              <a:t> le </a:t>
            </a:r>
            <a:r>
              <a:rPr lang="en-US" altLang="it-IT" dirty="0" err="1"/>
              <a:t>giornate</a:t>
            </a:r>
            <a:r>
              <a:rPr lang="en-US" altLang="it-IT" dirty="0"/>
              <a:t> </a:t>
            </a:r>
            <a:r>
              <a:rPr lang="en-US" altLang="it-IT" dirty="0" err="1"/>
              <a:t>si</a:t>
            </a:r>
            <a:r>
              <a:rPr lang="en-US" altLang="it-IT" dirty="0"/>
              <a:t> </a:t>
            </a:r>
            <a:r>
              <a:rPr lang="en-US" altLang="it-IT" dirty="0" err="1"/>
              <a:t>allungano</a:t>
            </a:r>
            <a:r>
              <a:rPr lang="en-US" altLang="it-IT" dirty="0"/>
              <a:t>, </a:t>
            </a:r>
            <a:r>
              <a:rPr lang="en-US" altLang="it-IT" dirty="0" err="1"/>
              <a:t>tra</a:t>
            </a:r>
            <a:r>
              <a:rPr lang="en-US" altLang="it-IT" dirty="0"/>
              <a:t> </a:t>
            </a:r>
            <a:r>
              <a:rPr lang="en-US" altLang="it-IT" dirty="0" err="1"/>
              <a:t>queste</a:t>
            </a:r>
            <a:r>
              <a:rPr lang="en-US" altLang="it-IT" dirty="0"/>
              <a:t> il cavallo; </a:t>
            </a:r>
            <a:r>
              <a:rPr lang="en-US" altLang="it-IT" dirty="0" err="1"/>
              <a:t>altre</a:t>
            </a:r>
            <a:r>
              <a:rPr lang="en-US" altLang="it-IT" dirty="0"/>
              <a:t> specie </a:t>
            </a:r>
            <a:r>
              <a:rPr lang="en-US" altLang="it-IT" dirty="0" err="1"/>
              <a:t>sono</a:t>
            </a:r>
            <a:r>
              <a:rPr lang="en-US" altLang="it-IT" dirty="0"/>
              <a:t> a </a:t>
            </a:r>
            <a:r>
              <a:rPr lang="en-US" altLang="it-IT" b="1" dirty="0" err="1"/>
              <a:t>Giorni</a:t>
            </a:r>
            <a:r>
              <a:rPr lang="en-US" altLang="it-IT" b="1" dirty="0"/>
              <a:t> </a:t>
            </a:r>
            <a:r>
              <a:rPr lang="en-US" altLang="it-IT" b="1" dirty="0" err="1"/>
              <a:t>brevi</a:t>
            </a:r>
            <a:r>
              <a:rPr lang="en-US" altLang="it-IT" dirty="0"/>
              <a:t> con </a:t>
            </a:r>
            <a:r>
              <a:rPr lang="en-US" altLang="it-IT" dirty="0" err="1"/>
              <a:t>stagione</a:t>
            </a:r>
            <a:r>
              <a:rPr lang="en-US" altLang="it-IT" dirty="0"/>
              <a:t> </a:t>
            </a:r>
            <a:r>
              <a:rPr lang="en-US" altLang="it-IT" dirty="0" err="1"/>
              <a:t>della</a:t>
            </a:r>
            <a:r>
              <a:rPr lang="en-US" altLang="it-IT" dirty="0"/>
              <a:t> </a:t>
            </a:r>
            <a:r>
              <a:rPr lang="en-US" altLang="it-IT" dirty="0" err="1"/>
              <a:t>riproduzione</a:t>
            </a:r>
            <a:r>
              <a:rPr lang="en-US" altLang="it-IT" dirty="0"/>
              <a:t> </a:t>
            </a:r>
            <a:r>
              <a:rPr lang="en-US" altLang="it-IT" dirty="0" err="1"/>
              <a:t>quando</a:t>
            </a:r>
            <a:r>
              <a:rPr lang="en-US" altLang="it-IT" dirty="0"/>
              <a:t> le </a:t>
            </a:r>
            <a:r>
              <a:rPr lang="en-US" altLang="it-IT" dirty="0" err="1"/>
              <a:t>giornate</a:t>
            </a:r>
            <a:r>
              <a:rPr lang="en-US" altLang="it-IT" dirty="0"/>
              <a:t> </a:t>
            </a:r>
            <a:r>
              <a:rPr lang="en-US" altLang="it-IT" dirty="0" err="1"/>
              <a:t>si</a:t>
            </a:r>
            <a:r>
              <a:rPr lang="en-US" altLang="it-IT" dirty="0"/>
              <a:t> </a:t>
            </a:r>
            <a:r>
              <a:rPr lang="en-US" altLang="it-IT" dirty="0" err="1"/>
              <a:t>accorciano</a:t>
            </a:r>
            <a:r>
              <a:rPr lang="en-US" altLang="it-IT" dirty="0"/>
              <a:t>, </a:t>
            </a:r>
            <a:r>
              <a:rPr lang="en-US" altLang="it-IT" dirty="0" err="1"/>
              <a:t>tipiche</a:t>
            </a:r>
            <a:r>
              <a:rPr lang="en-US" altLang="it-IT" dirty="0"/>
              <a:t> </a:t>
            </a:r>
            <a:r>
              <a:rPr lang="en-US" altLang="it-IT" dirty="0" err="1"/>
              <a:t>sono</a:t>
            </a:r>
            <a:r>
              <a:rPr lang="en-US" altLang="it-IT" dirty="0"/>
              <a:t> la </a:t>
            </a:r>
            <a:r>
              <a:rPr lang="en-US" altLang="it-IT" dirty="0" err="1"/>
              <a:t>pecora</a:t>
            </a:r>
            <a:r>
              <a:rPr lang="en-US" altLang="it-IT" dirty="0"/>
              <a:t> la </a:t>
            </a:r>
            <a:r>
              <a:rPr lang="en-US" altLang="it-IT" dirty="0" err="1"/>
              <a:t>capra.Il</a:t>
            </a:r>
            <a:r>
              <a:rPr lang="en-US" altLang="it-IT" dirty="0"/>
              <a:t> </a:t>
            </a:r>
            <a:r>
              <a:rPr lang="en-US" altLang="it-IT" dirty="0" err="1"/>
              <a:t>meccanismo</a:t>
            </a:r>
            <a:r>
              <a:rPr lang="en-US" altLang="it-IT" dirty="0"/>
              <a:t> con cui </a:t>
            </a:r>
            <a:r>
              <a:rPr lang="en-US" altLang="it-IT" dirty="0" err="1"/>
              <a:t>l’epifisi</a:t>
            </a:r>
            <a:r>
              <a:rPr lang="en-US" altLang="it-IT" dirty="0"/>
              <a:t> influenza la </a:t>
            </a:r>
            <a:r>
              <a:rPr lang="en-US" altLang="it-IT" dirty="0" err="1"/>
              <a:t>stagionalità</a:t>
            </a:r>
            <a:r>
              <a:rPr lang="en-US" altLang="it-IT" dirty="0"/>
              <a:t> </a:t>
            </a:r>
            <a:r>
              <a:rPr lang="en-US" altLang="it-IT" dirty="0" err="1"/>
              <a:t>della</a:t>
            </a:r>
            <a:r>
              <a:rPr lang="en-US" altLang="it-IT" dirty="0"/>
              <a:t> </a:t>
            </a:r>
            <a:r>
              <a:rPr lang="en-US" altLang="it-IT" dirty="0" err="1"/>
              <a:t>riproduzione</a:t>
            </a:r>
            <a:r>
              <a:rPr lang="en-US" altLang="it-IT" dirty="0"/>
              <a:t> non è del </a:t>
            </a:r>
            <a:r>
              <a:rPr lang="en-US" altLang="it-IT" dirty="0" err="1"/>
              <a:t>tutto</a:t>
            </a:r>
            <a:r>
              <a:rPr lang="en-US" altLang="it-IT" dirty="0"/>
              <a:t> </a:t>
            </a:r>
            <a:r>
              <a:rPr lang="en-US" altLang="it-IT" dirty="0" err="1"/>
              <a:t>chiarita</a:t>
            </a:r>
            <a:r>
              <a:rPr lang="en-US" altLang="it-IT" dirty="0"/>
              <a:t>, </a:t>
            </a:r>
            <a:r>
              <a:rPr lang="en-US" altLang="it-IT" dirty="0" err="1"/>
              <a:t>nella</a:t>
            </a:r>
            <a:r>
              <a:rPr lang="en-US" altLang="it-IT" dirty="0"/>
              <a:t> </a:t>
            </a:r>
            <a:r>
              <a:rPr lang="en-US" altLang="it-IT" dirty="0" err="1"/>
              <a:t>pecora</a:t>
            </a:r>
            <a:r>
              <a:rPr lang="en-US" altLang="it-IT" dirty="0"/>
              <a:t> </a:t>
            </a:r>
            <a:r>
              <a:rPr lang="en-US" altLang="it-IT" dirty="0" err="1"/>
              <a:t>sembra</a:t>
            </a:r>
            <a:r>
              <a:rPr lang="en-US" altLang="it-IT" dirty="0"/>
              <a:t> </a:t>
            </a:r>
            <a:r>
              <a:rPr lang="en-US" altLang="it-IT" dirty="0" err="1"/>
              <a:t>agire</a:t>
            </a:r>
            <a:r>
              <a:rPr lang="en-US" altLang="it-IT" dirty="0"/>
              <a:t> </a:t>
            </a:r>
            <a:r>
              <a:rPr lang="en-US" altLang="it-IT" dirty="0" err="1"/>
              <a:t>sul</a:t>
            </a:r>
            <a:r>
              <a:rPr lang="en-US" altLang="it-IT" dirty="0"/>
              <a:t> </a:t>
            </a:r>
            <a:r>
              <a:rPr lang="en-US" altLang="it-IT" dirty="0" err="1"/>
              <a:t>centro</a:t>
            </a:r>
            <a:r>
              <a:rPr lang="en-US" altLang="it-IT" dirty="0"/>
              <a:t> pulsatile o </a:t>
            </a:r>
            <a:r>
              <a:rPr lang="en-US" altLang="it-IT" dirty="0" err="1"/>
              <a:t>tonico</a:t>
            </a:r>
            <a:r>
              <a:rPr lang="en-US" altLang="it-IT" dirty="0"/>
              <a:t> </a:t>
            </a:r>
            <a:r>
              <a:rPr lang="en-US" altLang="it-IT" dirty="0" err="1"/>
              <a:t>dell’LHRH</a:t>
            </a:r>
            <a:r>
              <a:rPr lang="en-US" altLang="it-IT" dirty="0"/>
              <a:t>, la cui </a:t>
            </a:r>
            <a:r>
              <a:rPr lang="en-US" altLang="it-IT" dirty="0" err="1"/>
              <a:t>attività</a:t>
            </a:r>
            <a:r>
              <a:rPr lang="en-US" altLang="it-IT" dirty="0"/>
              <a:t> </a:t>
            </a:r>
            <a:r>
              <a:rPr lang="en-US" altLang="it-IT" dirty="0" err="1"/>
              <a:t>ritmica</a:t>
            </a:r>
            <a:r>
              <a:rPr lang="en-US" altLang="it-IT" dirty="0"/>
              <a:t> </a:t>
            </a:r>
            <a:r>
              <a:rPr lang="en-US" altLang="it-IT" dirty="0" err="1"/>
              <a:t>diventa</a:t>
            </a:r>
            <a:r>
              <a:rPr lang="en-US" altLang="it-IT" dirty="0"/>
              <a:t> </a:t>
            </a:r>
            <a:r>
              <a:rPr lang="en-US" altLang="it-IT" dirty="0" err="1"/>
              <a:t>più</a:t>
            </a:r>
            <a:r>
              <a:rPr lang="en-US" altLang="it-IT" dirty="0"/>
              <a:t> </a:t>
            </a:r>
            <a:r>
              <a:rPr lang="en-US" altLang="it-IT" dirty="0" err="1"/>
              <a:t>frequente.Il</a:t>
            </a:r>
            <a:r>
              <a:rPr lang="en-US" altLang="it-IT" dirty="0"/>
              <a:t>  </a:t>
            </a:r>
            <a:r>
              <a:rPr lang="en-US" altLang="it-IT" dirty="0" err="1"/>
              <a:t>funzionamento</a:t>
            </a:r>
            <a:r>
              <a:rPr lang="en-US" altLang="it-IT" dirty="0"/>
              <a:t> è </a:t>
            </a:r>
            <a:r>
              <a:rPr lang="en-US" altLang="it-IT" dirty="0" err="1"/>
              <a:t>regolato</a:t>
            </a:r>
            <a:r>
              <a:rPr lang="en-US" altLang="it-IT" dirty="0"/>
              <a:t> </a:t>
            </a:r>
            <a:r>
              <a:rPr lang="en-US" altLang="it-IT" dirty="0" err="1"/>
              <a:t>dalla</a:t>
            </a:r>
            <a:r>
              <a:rPr lang="en-US" altLang="it-IT" dirty="0"/>
              <a:t> luce , non tanto </a:t>
            </a:r>
            <a:r>
              <a:rPr lang="en-US" altLang="it-IT" dirty="0" err="1"/>
              <a:t>però</a:t>
            </a:r>
            <a:r>
              <a:rPr lang="en-US" altLang="it-IT" dirty="0"/>
              <a:t> </a:t>
            </a:r>
            <a:r>
              <a:rPr lang="en-US" altLang="it-IT" dirty="0" err="1"/>
              <a:t>dalla</a:t>
            </a:r>
            <a:r>
              <a:rPr lang="en-US" altLang="it-IT" dirty="0"/>
              <a:t> </a:t>
            </a:r>
            <a:r>
              <a:rPr lang="en-US" altLang="it-IT" dirty="0" err="1"/>
              <a:t>sua</a:t>
            </a:r>
            <a:r>
              <a:rPr lang="en-US" altLang="it-IT" dirty="0"/>
              <a:t> </a:t>
            </a:r>
            <a:r>
              <a:rPr lang="en-US" altLang="it-IT" dirty="0" err="1"/>
              <a:t>quantità</a:t>
            </a:r>
            <a:r>
              <a:rPr lang="en-US" altLang="it-IT" dirty="0"/>
              <a:t> di luce </a:t>
            </a:r>
            <a:r>
              <a:rPr lang="en-US" altLang="it-IT" dirty="0" err="1"/>
              <a:t>giornaliera</a:t>
            </a:r>
            <a:r>
              <a:rPr lang="en-US" altLang="it-IT" dirty="0"/>
              <a:t>, </a:t>
            </a:r>
            <a:r>
              <a:rPr lang="en-US" altLang="it-IT" dirty="0" err="1"/>
              <a:t>quanto</a:t>
            </a:r>
            <a:r>
              <a:rPr lang="en-US" altLang="it-IT" dirty="0"/>
              <a:t> la </a:t>
            </a:r>
            <a:r>
              <a:rPr lang="en-US" altLang="it-IT" dirty="0" err="1"/>
              <a:t>percezione</a:t>
            </a:r>
            <a:r>
              <a:rPr lang="en-US" altLang="it-IT" dirty="0"/>
              <a:t> di un </a:t>
            </a:r>
            <a:r>
              <a:rPr lang="en-US" altLang="it-IT" dirty="0" err="1"/>
              <a:t>certo</a:t>
            </a:r>
            <a:r>
              <a:rPr lang="en-US" altLang="it-IT" dirty="0"/>
              <a:t> </a:t>
            </a:r>
            <a:r>
              <a:rPr lang="en-US" altLang="it-IT" dirty="0" err="1"/>
              <a:t>numero</a:t>
            </a:r>
            <a:r>
              <a:rPr lang="en-US" altLang="it-IT" dirty="0"/>
              <a:t> di ore di luce dopo </a:t>
            </a:r>
            <a:r>
              <a:rPr lang="en-US" altLang="it-IT" dirty="0" err="1"/>
              <a:t>l’alba</a:t>
            </a:r>
            <a:r>
              <a:rPr lang="en-US" altLang="it-IT" dirty="0"/>
              <a:t>. Per </a:t>
            </a:r>
            <a:r>
              <a:rPr lang="en-US" altLang="it-IT" dirty="0" err="1"/>
              <a:t>gli</a:t>
            </a:r>
            <a:r>
              <a:rPr lang="en-US" altLang="it-IT" dirty="0"/>
              <a:t> </a:t>
            </a:r>
            <a:r>
              <a:rPr lang="en-US" altLang="it-IT" dirty="0" err="1"/>
              <a:t>arieti</a:t>
            </a:r>
            <a:r>
              <a:rPr lang="en-US" altLang="it-IT" dirty="0"/>
              <a:t> per </a:t>
            </a:r>
            <a:r>
              <a:rPr lang="en-US" altLang="it-IT" dirty="0" err="1"/>
              <a:t>esempio</a:t>
            </a:r>
            <a:r>
              <a:rPr lang="en-US" altLang="it-IT" dirty="0"/>
              <a:t> lo </a:t>
            </a:r>
            <a:r>
              <a:rPr lang="en-US" altLang="it-IT" dirty="0" err="1"/>
              <a:t>stesso</a:t>
            </a:r>
            <a:r>
              <a:rPr lang="en-US" altLang="it-IT" dirty="0"/>
              <a:t> </a:t>
            </a:r>
            <a:r>
              <a:rPr lang="en-US" altLang="it-IT" dirty="0" err="1"/>
              <a:t>numero</a:t>
            </a:r>
            <a:r>
              <a:rPr lang="en-US" altLang="it-IT" dirty="0"/>
              <a:t> di ore di </a:t>
            </a:r>
            <a:r>
              <a:rPr lang="en-US" altLang="it-IT" dirty="0" err="1"/>
              <a:t>illuminazione</a:t>
            </a:r>
            <a:r>
              <a:rPr lang="en-US" altLang="it-IT" dirty="0"/>
              <a:t> produce </a:t>
            </a:r>
            <a:r>
              <a:rPr lang="en-US" altLang="it-IT" dirty="0" err="1"/>
              <a:t>risultati</a:t>
            </a:r>
            <a:r>
              <a:rPr lang="en-US" altLang="it-IT" dirty="0"/>
              <a:t> </a:t>
            </a:r>
            <a:r>
              <a:rPr lang="en-US" altLang="it-IT" dirty="0" err="1"/>
              <a:t>diversi</a:t>
            </a:r>
            <a:r>
              <a:rPr lang="en-US" altLang="it-IT" dirty="0"/>
              <a:t> se </a:t>
            </a:r>
            <a:r>
              <a:rPr lang="en-US" altLang="it-IT" dirty="0" err="1"/>
              <a:t>sono</a:t>
            </a:r>
            <a:r>
              <a:rPr lang="en-US" altLang="it-IT" dirty="0"/>
              <a:t> </a:t>
            </a:r>
            <a:r>
              <a:rPr lang="en-US" altLang="it-IT" dirty="0" err="1"/>
              <a:t>somministrate</a:t>
            </a:r>
            <a:r>
              <a:rPr lang="en-US" altLang="it-IT" dirty="0"/>
              <a:t> </a:t>
            </a:r>
            <a:r>
              <a:rPr lang="en-US" altLang="it-IT" dirty="0" err="1"/>
              <a:t>continuativamente</a:t>
            </a:r>
            <a:r>
              <a:rPr lang="en-US" altLang="it-IT" dirty="0"/>
              <a:t> o se </a:t>
            </a:r>
            <a:r>
              <a:rPr lang="en-US" altLang="it-IT" dirty="0" err="1"/>
              <a:t>tra</a:t>
            </a:r>
            <a:r>
              <a:rPr lang="en-US" altLang="it-IT" dirty="0"/>
              <a:t> </a:t>
            </a:r>
            <a:r>
              <a:rPr lang="en-US" altLang="it-IT" dirty="0" err="1"/>
              <a:t>esse</a:t>
            </a:r>
            <a:r>
              <a:rPr lang="en-US" altLang="it-IT" dirty="0"/>
              <a:t> </a:t>
            </a:r>
            <a:r>
              <a:rPr lang="en-US" altLang="it-IT" dirty="0" err="1"/>
              <a:t>c’è</a:t>
            </a:r>
            <a:r>
              <a:rPr lang="en-US" altLang="it-IT" dirty="0"/>
              <a:t> un intervallo di </a:t>
            </a:r>
            <a:r>
              <a:rPr lang="en-US" altLang="it-IT" dirty="0" err="1"/>
              <a:t>buio</a:t>
            </a:r>
            <a:r>
              <a:rPr lang="en-US" altLang="it-IT" dirty="0"/>
              <a:t> : in </a:t>
            </a:r>
            <a:r>
              <a:rPr lang="en-US" altLang="it-IT" dirty="0" err="1"/>
              <a:t>questo</a:t>
            </a:r>
            <a:r>
              <a:rPr lang="en-US" altLang="it-IT" dirty="0"/>
              <a:t> secondo </a:t>
            </a:r>
            <a:r>
              <a:rPr lang="en-US" altLang="it-IT" dirty="0" err="1"/>
              <a:t>caso</a:t>
            </a:r>
            <a:r>
              <a:rPr lang="en-US" altLang="it-IT" dirty="0"/>
              <a:t> </a:t>
            </a:r>
            <a:r>
              <a:rPr lang="en-US" altLang="it-IT" dirty="0" err="1"/>
              <a:t>viene</a:t>
            </a:r>
            <a:r>
              <a:rPr lang="en-US" altLang="it-IT" dirty="0"/>
              <a:t> </a:t>
            </a:r>
            <a:r>
              <a:rPr lang="en-US" altLang="it-IT" dirty="0" err="1"/>
              <a:t>interpretato</a:t>
            </a:r>
            <a:r>
              <a:rPr lang="en-US" altLang="it-IT" dirty="0"/>
              <a:t> come </a:t>
            </a:r>
            <a:r>
              <a:rPr lang="en-US" altLang="it-IT" dirty="0" err="1"/>
              <a:t>giorno</a:t>
            </a:r>
            <a:r>
              <a:rPr lang="en-US" altLang="it-IT" dirty="0"/>
              <a:t> </a:t>
            </a:r>
            <a:r>
              <a:rPr lang="en-US" altLang="it-IT" dirty="0" err="1"/>
              <a:t>più</a:t>
            </a:r>
            <a:r>
              <a:rPr lang="en-US" altLang="it-IT" dirty="0"/>
              <a:t> </a:t>
            </a:r>
            <a:r>
              <a:rPr lang="en-US" altLang="it-IT" dirty="0" err="1"/>
              <a:t>lungo</a:t>
            </a:r>
            <a:r>
              <a:rPr lang="en-US" altLang="it-IT" dirty="0"/>
              <a:t>. </a:t>
            </a:r>
          </a:p>
          <a:p>
            <a:pPr eaLnBrk="1" hangingPunct="1"/>
            <a:r>
              <a:rPr lang="en-US" altLang="it-IT" dirty="0"/>
              <a:t>    ORMONI IPOFISARI </a:t>
            </a:r>
          </a:p>
          <a:p>
            <a:pPr eaLnBrk="1" hangingPunct="1"/>
            <a:r>
              <a:rPr lang="en-US" altLang="it-IT" dirty="0"/>
              <a:t>Le </a:t>
            </a:r>
            <a:r>
              <a:rPr lang="en-US" altLang="it-IT" dirty="0" err="1"/>
              <a:t>gonadotropine</a:t>
            </a:r>
            <a:r>
              <a:rPr lang="en-US" altLang="it-IT" dirty="0"/>
              <a:t> </a:t>
            </a:r>
            <a:r>
              <a:rPr lang="en-US" altLang="it-IT" dirty="0" err="1"/>
              <a:t>ipofisarie</a:t>
            </a:r>
            <a:r>
              <a:rPr lang="en-US" altLang="it-IT" dirty="0"/>
              <a:t> </a:t>
            </a:r>
            <a:r>
              <a:rPr lang="en-US" altLang="it-IT" dirty="0" err="1"/>
              <a:t>sono</a:t>
            </a:r>
            <a:r>
              <a:rPr lang="en-US" altLang="it-IT" dirty="0"/>
              <a:t> </a:t>
            </a:r>
            <a:r>
              <a:rPr lang="en-US" altLang="it-IT" dirty="0" err="1"/>
              <a:t>l'ormone</a:t>
            </a:r>
            <a:r>
              <a:rPr lang="en-US" altLang="it-IT" dirty="0"/>
              <a:t> </a:t>
            </a:r>
            <a:r>
              <a:rPr lang="en-US" altLang="it-IT" dirty="0" err="1"/>
              <a:t>luteinizzante</a:t>
            </a:r>
            <a:r>
              <a:rPr lang="en-US" altLang="it-IT" dirty="0"/>
              <a:t> </a:t>
            </a:r>
            <a:r>
              <a:rPr lang="en-US" altLang="it-IT" b="1" dirty="0"/>
              <a:t>LH</a:t>
            </a:r>
            <a:r>
              <a:rPr lang="en-US" altLang="it-IT" dirty="0"/>
              <a:t> (Luteinizing </a:t>
            </a:r>
            <a:r>
              <a:rPr lang="en-US" altLang="it-IT" dirty="0" err="1"/>
              <a:t>Hormon</a:t>
            </a:r>
            <a:r>
              <a:rPr lang="en-US" altLang="it-IT" dirty="0"/>
              <a:t>) o, </a:t>
            </a:r>
            <a:r>
              <a:rPr lang="en-US" altLang="it-IT" dirty="0" err="1"/>
              <a:t>nel</a:t>
            </a:r>
            <a:r>
              <a:rPr lang="en-US" altLang="it-IT" dirty="0"/>
              <a:t> </a:t>
            </a:r>
            <a:r>
              <a:rPr lang="en-US" altLang="it-IT" dirty="0" err="1"/>
              <a:t>maschio</a:t>
            </a:r>
            <a:r>
              <a:rPr lang="en-US" altLang="it-IT" b="1" dirty="0"/>
              <a:t> ICSH</a:t>
            </a:r>
            <a:r>
              <a:rPr lang="en-US" altLang="it-IT" dirty="0"/>
              <a:t> (Interstitial Cells Stimulating Hormone), e </a:t>
            </a:r>
            <a:r>
              <a:rPr lang="en-US" altLang="it-IT" dirty="0" err="1"/>
              <a:t>l'ormone</a:t>
            </a:r>
            <a:r>
              <a:rPr lang="en-US" altLang="it-IT" dirty="0"/>
              <a:t> </a:t>
            </a:r>
            <a:r>
              <a:rPr lang="en-US" altLang="it-IT" dirty="0" err="1"/>
              <a:t>follicolostimolante</a:t>
            </a:r>
            <a:r>
              <a:rPr lang="en-US" altLang="it-IT" dirty="0"/>
              <a:t> </a:t>
            </a:r>
            <a:r>
              <a:rPr lang="en-US" altLang="it-IT" b="1" dirty="0"/>
              <a:t>FSH </a:t>
            </a:r>
            <a:r>
              <a:rPr lang="en-US" altLang="it-IT" dirty="0"/>
              <a:t>(Follicle Stimulating Hormone). Hanno </a:t>
            </a:r>
            <a:r>
              <a:rPr lang="en-US" altLang="it-IT" dirty="0" err="1"/>
              <a:t>struttura</a:t>
            </a:r>
            <a:r>
              <a:rPr lang="en-US" altLang="it-IT" dirty="0"/>
              <a:t> </a:t>
            </a:r>
            <a:r>
              <a:rPr lang="en-US" altLang="it-IT" dirty="0" err="1"/>
              <a:t>glicoproteica</a:t>
            </a:r>
            <a:r>
              <a:rPr lang="en-US" altLang="it-IT" dirty="0"/>
              <a:t> e </a:t>
            </a:r>
            <a:r>
              <a:rPr lang="en-US" altLang="it-IT" dirty="0" err="1"/>
              <a:t>sono</a:t>
            </a:r>
            <a:r>
              <a:rPr lang="en-US" altLang="it-IT" dirty="0"/>
              <a:t> </a:t>
            </a:r>
            <a:r>
              <a:rPr lang="en-US" altLang="it-IT" dirty="0" err="1"/>
              <a:t>prodotti</a:t>
            </a:r>
            <a:r>
              <a:rPr lang="en-US" altLang="it-IT" dirty="0"/>
              <a:t> </a:t>
            </a:r>
            <a:r>
              <a:rPr lang="en-US" altLang="it-IT" dirty="0" err="1"/>
              <a:t>dalle</a:t>
            </a:r>
            <a:r>
              <a:rPr lang="en-US" altLang="it-IT" dirty="0"/>
              <a:t> cellule </a:t>
            </a:r>
            <a:r>
              <a:rPr lang="en-US" altLang="it-IT" dirty="0" err="1"/>
              <a:t>basofile</a:t>
            </a:r>
            <a:r>
              <a:rPr lang="en-US" altLang="it-IT" dirty="0"/>
              <a:t> </a:t>
            </a:r>
            <a:r>
              <a:rPr lang="en-US" altLang="it-IT" dirty="0" err="1"/>
              <a:t>adenoipofisarie</a:t>
            </a:r>
            <a:r>
              <a:rPr lang="en-US" altLang="it-IT" dirty="0"/>
              <a:t>. </a:t>
            </a:r>
            <a:r>
              <a:rPr lang="en-US" altLang="it-IT" dirty="0" err="1"/>
              <a:t>Sono</a:t>
            </a:r>
            <a:r>
              <a:rPr lang="en-US" altLang="it-IT" dirty="0"/>
              <a:t> </a:t>
            </a:r>
            <a:r>
              <a:rPr lang="en-US" altLang="it-IT" dirty="0" err="1"/>
              <a:t>formate</a:t>
            </a:r>
            <a:r>
              <a:rPr lang="en-US" altLang="it-IT" dirty="0"/>
              <a:t> da due </a:t>
            </a:r>
            <a:r>
              <a:rPr lang="en-US" altLang="it-IT" dirty="0" err="1"/>
              <a:t>catene</a:t>
            </a:r>
            <a:r>
              <a:rPr lang="en-US" altLang="it-IT" dirty="0"/>
              <a:t> </a:t>
            </a:r>
            <a:r>
              <a:rPr lang="en-US" altLang="it-IT" dirty="0" err="1"/>
              <a:t>polipeptidiche</a:t>
            </a:r>
            <a:r>
              <a:rPr lang="en-US" altLang="it-IT" dirty="0"/>
              <a:t>, sub </a:t>
            </a:r>
            <a:r>
              <a:rPr lang="en-US" altLang="it-IT" dirty="0" err="1"/>
              <a:t>unità</a:t>
            </a:r>
            <a:r>
              <a:rPr lang="en-US" altLang="it-IT" dirty="0"/>
              <a:t> alfa e beta le </a:t>
            </a:r>
            <a:r>
              <a:rPr lang="en-US" altLang="it-IT" dirty="0" err="1"/>
              <a:t>catene</a:t>
            </a:r>
            <a:r>
              <a:rPr lang="en-US" altLang="it-IT" dirty="0"/>
              <a:t>, alfa </a:t>
            </a:r>
            <a:r>
              <a:rPr lang="en-US" altLang="it-IT" dirty="0" err="1"/>
              <a:t>presentano</a:t>
            </a:r>
            <a:r>
              <a:rPr lang="en-US" altLang="it-IT" dirty="0"/>
              <a:t> </a:t>
            </a:r>
            <a:r>
              <a:rPr lang="en-US" altLang="it-IT" dirty="0" err="1"/>
              <a:t>minime</a:t>
            </a:r>
            <a:r>
              <a:rPr lang="en-US" altLang="it-IT" dirty="0"/>
              <a:t> </a:t>
            </a:r>
            <a:r>
              <a:rPr lang="en-US" altLang="it-IT" dirty="0" err="1"/>
              <a:t>differenze</a:t>
            </a:r>
            <a:r>
              <a:rPr lang="en-US" altLang="it-IT" dirty="0"/>
              <a:t> </a:t>
            </a:r>
            <a:r>
              <a:rPr lang="en-US" altLang="it-IT" dirty="0" err="1"/>
              <a:t>tra</a:t>
            </a:r>
            <a:r>
              <a:rPr lang="en-US" altLang="it-IT" dirty="0"/>
              <a:t> specie, </a:t>
            </a:r>
            <a:r>
              <a:rPr lang="en-US" altLang="it-IT" dirty="0" err="1"/>
              <a:t>mentre</a:t>
            </a:r>
            <a:r>
              <a:rPr lang="en-US" altLang="it-IT" dirty="0"/>
              <a:t> le beta </a:t>
            </a:r>
            <a:r>
              <a:rPr lang="en-US" altLang="it-IT" dirty="0" err="1"/>
              <a:t>conferisce</a:t>
            </a:r>
            <a:r>
              <a:rPr lang="en-US" altLang="it-IT" dirty="0"/>
              <a:t> la </a:t>
            </a:r>
            <a:r>
              <a:rPr lang="en-US" altLang="it-IT" dirty="0" err="1"/>
              <a:t>specificità</a:t>
            </a:r>
            <a:r>
              <a:rPr lang="en-US" altLang="it-IT" dirty="0"/>
              <a:t> </a:t>
            </a:r>
            <a:r>
              <a:rPr lang="en-US" altLang="it-IT" dirty="0" err="1"/>
              <a:t>all'ormone</a:t>
            </a:r>
            <a:r>
              <a:rPr lang="en-US" altLang="it-IT" dirty="0"/>
              <a:t>.  Il peso </a:t>
            </a:r>
            <a:r>
              <a:rPr lang="en-US" altLang="it-IT" dirty="0" err="1"/>
              <a:t>molecolare</a:t>
            </a:r>
            <a:r>
              <a:rPr lang="en-US" altLang="it-IT" dirty="0"/>
              <a:t> è di circa 30.000 </a:t>
            </a:r>
            <a:r>
              <a:rPr lang="en-US" altLang="it-IT" dirty="0" err="1"/>
              <a:t>dalton</a:t>
            </a:r>
            <a:r>
              <a:rPr lang="en-US" altLang="it-IT" dirty="0"/>
              <a:t> ed è </a:t>
            </a:r>
            <a:r>
              <a:rPr lang="en-US" altLang="it-IT" dirty="0" err="1"/>
              <a:t>variabile</a:t>
            </a:r>
            <a:r>
              <a:rPr lang="en-US" altLang="it-IT" dirty="0"/>
              <a:t>  a </a:t>
            </a:r>
            <a:r>
              <a:rPr lang="en-US" altLang="it-IT" dirty="0" err="1"/>
              <a:t>seconda</a:t>
            </a:r>
            <a:r>
              <a:rPr lang="en-US" altLang="it-IT" dirty="0"/>
              <a:t> </a:t>
            </a:r>
            <a:r>
              <a:rPr lang="en-US" altLang="it-IT" dirty="0" err="1"/>
              <a:t>della</a:t>
            </a:r>
            <a:r>
              <a:rPr lang="en-US" altLang="it-IT" dirty="0"/>
              <a:t> specie.  </a:t>
            </a:r>
            <a:r>
              <a:rPr lang="en-US" altLang="it-IT" dirty="0" err="1"/>
              <a:t>Circolano</a:t>
            </a:r>
            <a:r>
              <a:rPr lang="en-US" altLang="it-IT" dirty="0"/>
              <a:t> </a:t>
            </a:r>
            <a:r>
              <a:rPr lang="en-US" altLang="it-IT" dirty="0" err="1"/>
              <a:t>nel</a:t>
            </a:r>
            <a:r>
              <a:rPr lang="en-US" altLang="it-IT" dirty="0"/>
              <a:t> </a:t>
            </a:r>
            <a:r>
              <a:rPr lang="en-US" altLang="it-IT" dirty="0" err="1"/>
              <a:t>sangue</a:t>
            </a:r>
            <a:r>
              <a:rPr lang="en-US" altLang="it-IT" dirty="0"/>
              <a:t> in forma libera: </a:t>
            </a:r>
            <a:r>
              <a:rPr lang="en-US" altLang="it-IT" dirty="0" err="1"/>
              <a:t>l'emivita</a:t>
            </a:r>
            <a:r>
              <a:rPr lang="en-US" altLang="it-IT" dirty="0"/>
              <a:t> è di 30-50 min. per </a:t>
            </a:r>
            <a:r>
              <a:rPr lang="en-US" altLang="it-IT" dirty="0" err="1"/>
              <a:t>l’LH</a:t>
            </a:r>
            <a:r>
              <a:rPr lang="en-US" altLang="it-IT" dirty="0"/>
              <a:t> e di 3-4 ore per </a:t>
            </a:r>
            <a:r>
              <a:rPr lang="en-US" altLang="it-IT" dirty="0" err="1"/>
              <a:t>l'FSH</a:t>
            </a:r>
            <a:r>
              <a:rPr lang="en-US" altLang="it-IT" dirty="0"/>
              <a:t> </a:t>
            </a:r>
          </a:p>
          <a:p>
            <a:pPr eaLnBrk="1" hangingPunct="1"/>
            <a:r>
              <a:rPr lang="en-US" altLang="it-IT" dirty="0"/>
              <a:t> Azione </a:t>
            </a:r>
            <a:r>
              <a:rPr lang="en-US" altLang="it-IT" dirty="0" err="1"/>
              <a:t>biologica</a:t>
            </a:r>
            <a:r>
              <a:rPr lang="en-US" altLang="it-IT" dirty="0"/>
              <a:t> </a:t>
            </a:r>
          </a:p>
          <a:p>
            <a:pPr eaLnBrk="1" hangingPunct="1"/>
            <a:r>
              <a:rPr lang="en-US" altLang="it-IT" dirty="0"/>
              <a:t>Sia </a:t>
            </a:r>
            <a:r>
              <a:rPr lang="en-US" altLang="it-IT" dirty="0" err="1"/>
              <a:t>nel</a:t>
            </a:r>
            <a:r>
              <a:rPr lang="en-US" altLang="it-IT" dirty="0"/>
              <a:t> </a:t>
            </a:r>
            <a:r>
              <a:rPr lang="en-US" altLang="it-IT" dirty="0" err="1"/>
              <a:t>maschio</a:t>
            </a:r>
            <a:r>
              <a:rPr lang="en-US" altLang="it-IT" dirty="0"/>
              <a:t> </a:t>
            </a:r>
            <a:r>
              <a:rPr lang="en-US" altLang="it-IT" dirty="0" err="1"/>
              <a:t>che</a:t>
            </a:r>
            <a:r>
              <a:rPr lang="en-US" altLang="it-IT" dirty="0"/>
              <a:t> </a:t>
            </a:r>
            <a:r>
              <a:rPr lang="en-US" altLang="it-IT" dirty="0" err="1"/>
              <a:t>nella</a:t>
            </a:r>
            <a:r>
              <a:rPr lang="en-US" altLang="it-IT" dirty="0"/>
              <a:t> </a:t>
            </a:r>
            <a:r>
              <a:rPr lang="en-US" altLang="it-IT" dirty="0" err="1"/>
              <a:t>femmina</a:t>
            </a:r>
            <a:r>
              <a:rPr lang="en-US" altLang="it-IT" dirty="0"/>
              <a:t> </a:t>
            </a:r>
            <a:r>
              <a:rPr lang="en-US" altLang="it-IT" dirty="0" err="1"/>
              <a:t>sono</a:t>
            </a:r>
            <a:r>
              <a:rPr lang="en-US" altLang="it-IT" dirty="0"/>
              <a:t> </a:t>
            </a:r>
            <a:r>
              <a:rPr lang="en-US" altLang="it-IT" dirty="0" err="1"/>
              <a:t>essenziali</a:t>
            </a:r>
            <a:r>
              <a:rPr lang="en-US" altLang="it-IT" dirty="0"/>
              <a:t> per </a:t>
            </a:r>
            <a:r>
              <a:rPr lang="en-US" altLang="it-IT" dirty="0" err="1"/>
              <a:t>promuovere</a:t>
            </a:r>
            <a:r>
              <a:rPr lang="en-US" altLang="it-IT" dirty="0"/>
              <a:t> lo </a:t>
            </a:r>
            <a:r>
              <a:rPr lang="en-US" altLang="it-IT" dirty="0" err="1"/>
              <a:t>sviluppo</a:t>
            </a:r>
            <a:r>
              <a:rPr lang="en-US" altLang="it-IT" dirty="0"/>
              <a:t> </a:t>
            </a:r>
            <a:r>
              <a:rPr lang="en-US" altLang="it-IT" dirty="0" err="1"/>
              <a:t>delle</a:t>
            </a:r>
            <a:r>
              <a:rPr lang="en-US" altLang="it-IT" dirty="0"/>
              <a:t> </a:t>
            </a:r>
            <a:r>
              <a:rPr lang="en-US" altLang="it-IT" dirty="0" err="1"/>
              <a:t>gonadi</a:t>
            </a:r>
            <a:r>
              <a:rPr lang="en-US" altLang="it-IT" dirty="0"/>
              <a:t>, </a:t>
            </a:r>
            <a:r>
              <a:rPr lang="en-US" altLang="it-IT" dirty="0" err="1"/>
              <a:t>della</a:t>
            </a:r>
            <a:r>
              <a:rPr lang="en-US" altLang="it-IT" dirty="0"/>
              <a:t> </a:t>
            </a:r>
            <a:r>
              <a:rPr lang="en-US" altLang="it-IT" dirty="0" err="1"/>
              <a:t>steroidogenesi</a:t>
            </a:r>
            <a:r>
              <a:rPr lang="en-US" altLang="it-IT" dirty="0"/>
              <a:t> e </a:t>
            </a:r>
            <a:r>
              <a:rPr lang="en-US" altLang="it-IT" dirty="0" err="1"/>
              <a:t>della</a:t>
            </a:r>
            <a:r>
              <a:rPr lang="en-US" altLang="it-IT" dirty="0"/>
              <a:t> </a:t>
            </a:r>
            <a:r>
              <a:rPr lang="en-US" altLang="it-IT" dirty="0" err="1"/>
              <a:t>produzione</a:t>
            </a:r>
            <a:r>
              <a:rPr lang="en-US" altLang="it-IT" dirty="0"/>
              <a:t> di </a:t>
            </a:r>
            <a:r>
              <a:rPr lang="en-US" altLang="it-IT" dirty="0" err="1"/>
              <a:t>gameti.La</a:t>
            </a:r>
            <a:r>
              <a:rPr lang="en-US" altLang="it-IT" dirty="0"/>
              <a:t> </a:t>
            </a:r>
            <a:r>
              <a:rPr lang="en-US" altLang="it-IT" dirty="0" err="1"/>
              <a:t>subunità</a:t>
            </a:r>
            <a:r>
              <a:rPr lang="en-US" altLang="it-IT" dirty="0"/>
              <a:t> beta è </a:t>
            </a:r>
            <a:r>
              <a:rPr lang="en-US" altLang="it-IT" dirty="0" err="1"/>
              <a:t>responsabile</a:t>
            </a:r>
            <a:r>
              <a:rPr lang="en-US" altLang="it-IT" dirty="0"/>
              <a:t> </a:t>
            </a:r>
            <a:r>
              <a:rPr lang="en-US" altLang="it-IT" dirty="0" err="1"/>
              <a:t>dello</a:t>
            </a:r>
            <a:r>
              <a:rPr lang="en-US" altLang="it-IT" dirty="0"/>
              <a:t> </a:t>
            </a:r>
            <a:r>
              <a:rPr lang="en-US" altLang="it-IT" dirty="0" err="1"/>
              <a:t>specifico</a:t>
            </a:r>
            <a:r>
              <a:rPr lang="en-US" altLang="it-IT" dirty="0"/>
              <a:t> </a:t>
            </a:r>
            <a:r>
              <a:rPr lang="en-US" altLang="it-IT" dirty="0" err="1"/>
              <a:t>legame</a:t>
            </a:r>
            <a:r>
              <a:rPr lang="en-US" altLang="it-IT" dirty="0"/>
              <a:t> al </a:t>
            </a:r>
            <a:r>
              <a:rPr lang="en-US" altLang="it-IT" dirty="0" err="1"/>
              <a:t>recettore</a:t>
            </a:r>
            <a:r>
              <a:rPr lang="en-US" altLang="it-IT" dirty="0"/>
              <a:t> </a:t>
            </a:r>
            <a:r>
              <a:rPr lang="en-US" altLang="it-IT" dirty="0" err="1"/>
              <a:t>delle</a:t>
            </a:r>
            <a:r>
              <a:rPr lang="en-US" altLang="it-IT" dirty="0"/>
              <a:t> cellule </a:t>
            </a:r>
            <a:r>
              <a:rPr lang="en-US" altLang="it-IT" dirty="0" err="1"/>
              <a:t>bersaglio</a:t>
            </a:r>
            <a:r>
              <a:rPr lang="en-US" altLang="it-IT" dirty="0"/>
              <a:t>, </a:t>
            </a:r>
            <a:r>
              <a:rPr lang="en-US" altLang="it-IT" dirty="0" err="1"/>
              <a:t>legame</a:t>
            </a:r>
            <a:r>
              <a:rPr lang="en-US" altLang="it-IT" dirty="0"/>
              <a:t> </a:t>
            </a:r>
            <a:r>
              <a:rPr lang="en-US" altLang="it-IT" dirty="0" err="1"/>
              <a:t>che</a:t>
            </a:r>
            <a:r>
              <a:rPr lang="en-US" altLang="it-IT" dirty="0"/>
              <a:t> </a:t>
            </a:r>
            <a:r>
              <a:rPr lang="en-US" altLang="it-IT" dirty="0" err="1"/>
              <a:t>attiva</a:t>
            </a:r>
            <a:r>
              <a:rPr lang="en-US" altLang="it-IT" dirty="0"/>
              <a:t> </a:t>
            </a:r>
            <a:r>
              <a:rPr lang="en-US" altLang="it-IT" dirty="0" err="1"/>
              <a:t>l'adenilato-ciclasi</a:t>
            </a:r>
            <a:r>
              <a:rPr lang="en-US" altLang="it-IT" dirty="0"/>
              <a:t> e </a:t>
            </a:r>
            <a:r>
              <a:rPr lang="en-US" altLang="it-IT" dirty="0" err="1"/>
              <a:t>quindi</a:t>
            </a:r>
            <a:r>
              <a:rPr lang="en-US" altLang="it-IT" dirty="0"/>
              <a:t> la </a:t>
            </a:r>
            <a:r>
              <a:rPr lang="en-US" altLang="it-IT" dirty="0" err="1"/>
              <a:t>produzione</a:t>
            </a:r>
            <a:r>
              <a:rPr lang="en-US" altLang="it-IT" dirty="0"/>
              <a:t> di AMP </a:t>
            </a:r>
            <a:r>
              <a:rPr lang="en-US" altLang="it-IT" dirty="0" err="1"/>
              <a:t>ciclico</a:t>
            </a:r>
            <a:r>
              <a:rPr lang="en-US" altLang="it-IT" dirty="0"/>
              <a:t>, </a:t>
            </a:r>
            <a:r>
              <a:rPr lang="en-US" altLang="it-IT" dirty="0" err="1"/>
              <a:t>questi</a:t>
            </a:r>
            <a:r>
              <a:rPr lang="en-US" altLang="it-IT" dirty="0"/>
              <a:t> </a:t>
            </a:r>
            <a:r>
              <a:rPr lang="en-US" altLang="it-IT" dirty="0" err="1"/>
              <a:t>attiva</a:t>
            </a:r>
            <a:r>
              <a:rPr lang="en-US" altLang="it-IT" dirty="0"/>
              <a:t> una </a:t>
            </a:r>
            <a:r>
              <a:rPr lang="en-US" altLang="it-IT" dirty="0" err="1"/>
              <a:t>specifica</a:t>
            </a:r>
            <a:r>
              <a:rPr lang="en-US" altLang="it-IT" dirty="0"/>
              <a:t> </a:t>
            </a:r>
            <a:r>
              <a:rPr lang="en-US" altLang="it-IT" dirty="0" err="1"/>
              <a:t>proteinochinasi</a:t>
            </a:r>
            <a:r>
              <a:rPr lang="en-US" altLang="it-IT" dirty="0"/>
              <a:t> </a:t>
            </a:r>
            <a:r>
              <a:rPr lang="en-US" altLang="it-IT" dirty="0" err="1"/>
              <a:t>che</a:t>
            </a:r>
            <a:r>
              <a:rPr lang="en-US" altLang="it-IT" dirty="0"/>
              <a:t> </a:t>
            </a:r>
            <a:r>
              <a:rPr lang="en-US" altLang="it-IT" dirty="0" err="1"/>
              <a:t>determinando</a:t>
            </a:r>
            <a:r>
              <a:rPr lang="en-US" altLang="it-IT" dirty="0"/>
              <a:t> la </a:t>
            </a:r>
            <a:r>
              <a:rPr lang="en-US" altLang="it-IT" dirty="0" err="1"/>
              <a:t>fosforilazione</a:t>
            </a:r>
            <a:r>
              <a:rPr lang="en-US" altLang="it-IT" dirty="0"/>
              <a:t> di </a:t>
            </a:r>
            <a:r>
              <a:rPr lang="en-US" altLang="it-IT" dirty="0" err="1"/>
              <a:t>altri</a:t>
            </a:r>
            <a:r>
              <a:rPr lang="en-US" altLang="it-IT" dirty="0"/>
              <a:t> </a:t>
            </a:r>
            <a:r>
              <a:rPr lang="en-US" altLang="it-IT" dirty="0" err="1"/>
              <a:t>enzimi</a:t>
            </a:r>
            <a:r>
              <a:rPr lang="en-US" altLang="it-IT" dirty="0"/>
              <a:t> induce </a:t>
            </a:r>
            <a:r>
              <a:rPr lang="en-US" altLang="it-IT" dirty="0" err="1"/>
              <a:t>l'azione</a:t>
            </a:r>
            <a:r>
              <a:rPr lang="en-US" altLang="it-IT" dirty="0"/>
              <a:t> </a:t>
            </a:r>
            <a:r>
              <a:rPr lang="en-US" altLang="it-IT" dirty="0" err="1"/>
              <a:t>biologica</a:t>
            </a:r>
            <a:r>
              <a:rPr lang="en-US" altLang="it-IT" dirty="0"/>
              <a:t>. </a:t>
            </a:r>
          </a:p>
          <a:p>
            <a:pPr eaLnBrk="1" hangingPunct="1"/>
            <a:r>
              <a:rPr lang="en-US" altLang="it-IT" dirty="0"/>
              <a:t>A </a:t>
            </a:r>
            <a:r>
              <a:rPr lang="en-US" altLang="it-IT" dirty="0" err="1"/>
              <a:t>livello</a:t>
            </a:r>
            <a:r>
              <a:rPr lang="en-US" altLang="it-IT" dirty="0"/>
              <a:t> </a:t>
            </a:r>
            <a:r>
              <a:rPr lang="en-US" altLang="it-IT" dirty="0" err="1"/>
              <a:t>ovarico</a:t>
            </a:r>
            <a:r>
              <a:rPr lang="en-US" altLang="it-IT" dirty="0"/>
              <a:t> </a:t>
            </a:r>
            <a:r>
              <a:rPr lang="en-US" altLang="it-IT" dirty="0" err="1"/>
              <a:t>l’LH</a:t>
            </a:r>
            <a:r>
              <a:rPr lang="en-US" altLang="it-IT" dirty="0"/>
              <a:t> </a:t>
            </a:r>
            <a:r>
              <a:rPr lang="en-US" altLang="it-IT" dirty="0" err="1"/>
              <a:t>stimola</a:t>
            </a:r>
            <a:r>
              <a:rPr lang="en-US" altLang="it-IT" dirty="0"/>
              <a:t> la </a:t>
            </a:r>
            <a:r>
              <a:rPr lang="en-US" altLang="it-IT" dirty="0" err="1"/>
              <a:t>produzione</a:t>
            </a:r>
            <a:r>
              <a:rPr lang="en-US" altLang="it-IT" dirty="0"/>
              <a:t> di progesterone da </a:t>
            </a:r>
            <a:r>
              <a:rPr lang="en-US" altLang="it-IT" dirty="0" err="1"/>
              <a:t>parte</a:t>
            </a:r>
            <a:r>
              <a:rPr lang="en-US" altLang="it-IT" dirty="0"/>
              <a:t> del </a:t>
            </a:r>
            <a:r>
              <a:rPr lang="en-US" altLang="it-IT" dirty="0" err="1"/>
              <a:t>corpo</a:t>
            </a:r>
            <a:r>
              <a:rPr lang="en-US" altLang="it-IT" dirty="0"/>
              <a:t> </a:t>
            </a:r>
            <a:r>
              <a:rPr lang="en-US" altLang="it-IT" dirty="0" err="1"/>
              <a:t>luteo</a:t>
            </a:r>
            <a:r>
              <a:rPr lang="en-US" altLang="it-IT" dirty="0"/>
              <a:t> </a:t>
            </a:r>
          </a:p>
          <a:p>
            <a:pPr eaLnBrk="1" hangingPunct="1"/>
            <a:r>
              <a:rPr lang="en-US" altLang="it-IT" dirty="0"/>
              <a:t>Nel </a:t>
            </a:r>
            <a:r>
              <a:rPr lang="en-US" altLang="it-IT" dirty="0" err="1"/>
              <a:t>maschio</a:t>
            </a:r>
            <a:r>
              <a:rPr lang="en-US" altLang="it-IT" dirty="0"/>
              <a:t> </a:t>
            </a:r>
            <a:r>
              <a:rPr lang="en-US" altLang="it-IT" dirty="0" err="1"/>
              <a:t>l’ICSH</a:t>
            </a:r>
            <a:r>
              <a:rPr lang="en-US" altLang="it-IT" dirty="0"/>
              <a:t> </a:t>
            </a:r>
            <a:r>
              <a:rPr lang="en-US" altLang="it-IT" dirty="0" err="1"/>
              <a:t>stimola</a:t>
            </a:r>
            <a:r>
              <a:rPr lang="en-US" altLang="it-IT" dirty="0"/>
              <a:t> le cellule di </a:t>
            </a:r>
            <a:r>
              <a:rPr lang="en-US" altLang="it-IT" dirty="0" err="1"/>
              <a:t>Leyding</a:t>
            </a:r>
            <a:r>
              <a:rPr lang="en-US" altLang="it-IT" dirty="0"/>
              <a:t> a </a:t>
            </a:r>
            <a:r>
              <a:rPr lang="en-US" altLang="it-IT" dirty="0" err="1"/>
              <a:t>produrre</a:t>
            </a:r>
            <a:r>
              <a:rPr lang="en-US" altLang="it-IT" dirty="0"/>
              <a:t> testosterone </a:t>
            </a:r>
          </a:p>
          <a:p>
            <a:pPr eaLnBrk="1" hangingPunct="1"/>
            <a:r>
              <a:rPr lang="en-US" altLang="it-IT" dirty="0"/>
              <a:t>L’FSH è </a:t>
            </a:r>
            <a:r>
              <a:rPr lang="en-US" altLang="it-IT" dirty="0" err="1"/>
              <a:t>determinante</a:t>
            </a:r>
            <a:r>
              <a:rPr lang="en-US" altLang="it-IT" dirty="0"/>
              <a:t> per lo </a:t>
            </a:r>
            <a:r>
              <a:rPr lang="en-US" altLang="it-IT" dirty="0" err="1"/>
              <a:t>sviluppo</a:t>
            </a:r>
            <a:r>
              <a:rPr lang="en-US" altLang="it-IT" dirty="0"/>
              <a:t> </a:t>
            </a:r>
            <a:r>
              <a:rPr lang="en-US" altLang="it-IT" dirty="0" err="1"/>
              <a:t>follicolare</a:t>
            </a:r>
            <a:r>
              <a:rPr lang="en-US" altLang="it-IT" dirty="0"/>
              <a:t> a </a:t>
            </a:r>
            <a:r>
              <a:rPr lang="en-US" altLang="it-IT" dirty="0" err="1"/>
              <a:t>partire</a:t>
            </a:r>
            <a:r>
              <a:rPr lang="en-US" altLang="it-IT" dirty="0"/>
              <a:t> </a:t>
            </a:r>
            <a:r>
              <a:rPr lang="en-US" altLang="it-IT" dirty="0" err="1"/>
              <a:t>dalla</a:t>
            </a:r>
            <a:r>
              <a:rPr lang="en-US" altLang="it-IT" dirty="0"/>
              <a:t> </a:t>
            </a:r>
            <a:r>
              <a:rPr lang="en-US" altLang="it-IT" dirty="0" err="1"/>
              <a:t>formazione</a:t>
            </a:r>
            <a:r>
              <a:rPr lang="en-US" altLang="it-IT" dirty="0"/>
              <a:t> </a:t>
            </a:r>
            <a:r>
              <a:rPr lang="en-US" altLang="it-IT" dirty="0" err="1"/>
              <a:t>dell’antro</a:t>
            </a:r>
            <a:r>
              <a:rPr lang="en-US" altLang="it-IT" dirty="0"/>
              <a:t>. L’LH , </a:t>
            </a:r>
            <a:r>
              <a:rPr lang="en-US" altLang="it-IT" dirty="0" err="1"/>
              <a:t>oltre</a:t>
            </a:r>
            <a:r>
              <a:rPr lang="en-US" altLang="it-IT" dirty="0"/>
              <a:t> a </a:t>
            </a:r>
            <a:r>
              <a:rPr lang="en-US" altLang="it-IT" dirty="0" err="1"/>
              <a:t>concorre</a:t>
            </a:r>
            <a:r>
              <a:rPr lang="en-US" altLang="it-IT" dirty="0"/>
              <a:t> per la </a:t>
            </a:r>
            <a:r>
              <a:rPr lang="en-US" altLang="it-IT" dirty="0" err="1"/>
              <a:t>maturazione</a:t>
            </a:r>
            <a:r>
              <a:rPr lang="en-US" altLang="it-IT" dirty="0"/>
              <a:t> del </a:t>
            </a:r>
            <a:r>
              <a:rPr lang="en-US" altLang="it-IT" dirty="0" err="1"/>
              <a:t>follicolo</a:t>
            </a:r>
            <a:r>
              <a:rPr lang="en-US" altLang="it-IT" dirty="0"/>
              <a:t>, è </a:t>
            </a:r>
            <a:r>
              <a:rPr lang="en-US" altLang="it-IT" dirty="0" err="1"/>
              <a:t>determinante</a:t>
            </a:r>
            <a:r>
              <a:rPr lang="en-US" altLang="it-IT" dirty="0"/>
              <a:t> per la </a:t>
            </a:r>
            <a:r>
              <a:rPr lang="en-US" altLang="it-IT" dirty="0" err="1"/>
              <a:t>sua</a:t>
            </a:r>
            <a:r>
              <a:rPr lang="en-US" altLang="it-IT" dirty="0"/>
              <a:t> </a:t>
            </a:r>
            <a:r>
              <a:rPr lang="en-US" altLang="it-IT" dirty="0" err="1"/>
              <a:t>deiscenza</a:t>
            </a:r>
            <a:r>
              <a:rPr lang="en-US" altLang="it-IT" dirty="0"/>
              <a:t> e </a:t>
            </a:r>
            <a:r>
              <a:rPr lang="en-US" altLang="it-IT" dirty="0" err="1"/>
              <a:t>nella</a:t>
            </a:r>
            <a:r>
              <a:rPr lang="en-US" altLang="it-IT" dirty="0"/>
              <a:t> </a:t>
            </a:r>
            <a:r>
              <a:rPr lang="en-US" altLang="it-IT" dirty="0" err="1"/>
              <a:t>successiva</a:t>
            </a:r>
            <a:r>
              <a:rPr lang="en-US" altLang="it-IT" dirty="0"/>
              <a:t> </a:t>
            </a:r>
            <a:r>
              <a:rPr lang="en-US" altLang="it-IT" dirty="0" err="1"/>
              <a:t>formazione</a:t>
            </a:r>
            <a:r>
              <a:rPr lang="en-US" altLang="it-IT" dirty="0"/>
              <a:t> del </a:t>
            </a:r>
            <a:r>
              <a:rPr lang="en-US" altLang="it-IT" dirty="0" err="1"/>
              <a:t>corpo</a:t>
            </a:r>
            <a:r>
              <a:rPr lang="en-US" altLang="it-IT" dirty="0"/>
              <a:t> </a:t>
            </a:r>
            <a:r>
              <a:rPr lang="en-US" altLang="it-IT" dirty="0" err="1"/>
              <a:t>luteo</a:t>
            </a:r>
            <a:r>
              <a:rPr lang="en-US" altLang="it-IT" dirty="0"/>
              <a:t>. </a:t>
            </a:r>
          </a:p>
          <a:p>
            <a:pPr eaLnBrk="1" hangingPunct="1"/>
            <a:r>
              <a:rPr lang="en-US" altLang="it-IT" dirty="0"/>
              <a:t>Nel </a:t>
            </a:r>
            <a:r>
              <a:rPr lang="en-US" altLang="it-IT" dirty="0" err="1"/>
              <a:t>maschio</a:t>
            </a:r>
            <a:r>
              <a:rPr lang="en-US" altLang="it-IT" dirty="0"/>
              <a:t> </a:t>
            </a:r>
            <a:r>
              <a:rPr lang="en-US" altLang="it-IT" dirty="0" err="1"/>
              <a:t>l’FSH</a:t>
            </a:r>
            <a:r>
              <a:rPr lang="en-US" altLang="it-IT" dirty="0"/>
              <a:t> da </a:t>
            </a:r>
            <a:r>
              <a:rPr lang="en-US" altLang="it-IT" dirty="0" err="1"/>
              <a:t>inizio</a:t>
            </a:r>
            <a:r>
              <a:rPr lang="en-US" altLang="it-IT" dirty="0"/>
              <a:t> </a:t>
            </a:r>
            <a:r>
              <a:rPr lang="en-US" altLang="it-IT" dirty="0" err="1"/>
              <a:t>alla</a:t>
            </a:r>
            <a:r>
              <a:rPr lang="en-US" altLang="it-IT" dirty="0"/>
              <a:t> </a:t>
            </a:r>
            <a:r>
              <a:rPr lang="en-US" altLang="it-IT" dirty="0" err="1"/>
              <a:t>spermatogenesi</a:t>
            </a:r>
            <a:r>
              <a:rPr lang="en-US" altLang="it-IT" dirty="0"/>
              <a:t> in </a:t>
            </a:r>
            <a:r>
              <a:rPr lang="en-US" altLang="it-IT" dirty="0" err="1"/>
              <a:t>seguito</a:t>
            </a:r>
            <a:r>
              <a:rPr lang="en-US" altLang="it-IT" dirty="0"/>
              <a:t> </a:t>
            </a:r>
            <a:r>
              <a:rPr lang="en-US" altLang="it-IT" dirty="0" err="1"/>
              <a:t>mantenuta</a:t>
            </a:r>
            <a:r>
              <a:rPr lang="en-US" altLang="it-IT" dirty="0"/>
              <a:t> da </a:t>
            </a:r>
            <a:r>
              <a:rPr lang="en-US" altLang="it-IT" dirty="0" err="1"/>
              <a:t>livelli</a:t>
            </a:r>
            <a:r>
              <a:rPr lang="en-US" altLang="it-IT" dirty="0"/>
              <a:t> </a:t>
            </a:r>
            <a:r>
              <a:rPr lang="en-US" altLang="it-IT" dirty="0" err="1"/>
              <a:t>elevati</a:t>
            </a:r>
            <a:r>
              <a:rPr lang="en-US" altLang="it-IT" dirty="0"/>
              <a:t> di testosterone </a:t>
            </a:r>
            <a:r>
              <a:rPr lang="en-US" altLang="it-IT" dirty="0" err="1"/>
              <a:t>intratesticolare</a:t>
            </a:r>
            <a:r>
              <a:rPr lang="en-US" altLang="it-IT" dirty="0"/>
              <a:t>. </a:t>
            </a:r>
            <a:r>
              <a:rPr lang="en-US" altLang="it-IT" dirty="0" err="1"/>
              <a:t>Agisce</a:t>
            </a:r>
            <a:r>
              <a:rPr lang="en-US" altLang="it-IT" dirty="0"/>
              <a:t> </a:t>
            </a:r>
            <a:r>
              <a:rPr lang="en-US" altLang="it-IT" dirty="0" err="1"/>
              <a:t>sulle</a:t>
            </a:r>
            <a:r>
              <a:rPr lang="en-US" altLang="it-IT" dirty="0"/>
              <a:t> cellule del Sertoli </a:t>
            </a:r>
            <a:r>
              <a:rPr lang="en-US" altLang="it-IT" dirty="0" err="1"/>
              <a:t>dei</a:t>
            </a:r>
            <a:r>
              <a:rPr lang="en-US" altLang="it-IT" dirty="0"/>
              <a:t> </a:t>
            </a:r>
            <a:r>
              <a:rPr lang="en-US" altLang="it-IT" dirty="0" err="1"/>
              <a:t>tubuli</a:t>
            </a:r>
            <a:r>
              <a:rPr lang="en-US" altLang="it-IT" dirty="0"/>
              <a:t> </a:t>
            </a:r>
            <a:r>
              <a:rPr lang="en-US" altLang="it-IT" dirty="0" err="1"/>
              <a:t>seminiferi</a:t>
            </a:r>
            <a:r>
              <a:rPr lang="en-US" altLang="it-IT" dirty="0"/>
              <a:t> </a:t>
            </a:r>
            <a:r>
              <a:rPr lang="en-US" altLang="it-IT" dirty="0" err="1"/>
              <a:t>inducendo</a:t>
            </a:r>
            <a:r>
              <a:rPr lang="en-US" altLang="it-IT" dirty="0"/>
              <a:t> la </a:t>
            </a:r>
            <a:r>
              <a:rPr lang="en-US" altLang="it-IT" dirty="0" err="1"/>
              <a:t>formazione</a:t>
            </a:r>
            <a:r>
              <a:rPr lang="en-US" altLang="it-IT" dirty="0"/>
              <a:t> di diverse </a:t>
            </a:r>
            <a:r>
              <a:rPr lang="en-US" altLang="it-IT" dirty="0" err="1"/>
              <a:t>proteine</a:t>
            </a:r>
            <a:r>
              <a:rPr lang="en-US" altLang="it-IT" dirty="0"/>
              <a:t> </a:t>
            </a:r>
            <a:r>
              <a:rPr lang="en-US" altLang="it-IT" dirty="0" err="1"/>
              <a:t>tra</a:t>
            </a:r>
            <a:r>
              <a:rPr lang="en-US" altLang="it-IT" dirty="0"/>
              <a:t> cui la ABP ( Androgen Binding Protein)  </a:t>
            </a:r>
            <a:r>
              <a:rPr lang="en-US" altLang="it-IT" dirty="0" err="1"/>
              <a:t>che</a:t>
            </a:r>
            <a:r>
              <a:rPr lang="en-US" altLang="it-IT" dirty="0"/>
              <a:t> ha il </a:t>
            </a:r>
            <a:r>
              <a:rPr lang="en-US" altLang="it-IT" dirty="0" err="1"/>
              <a:t>compito</a:t>
            </a:r>
            <a:r>
              <a:rPr lang="en-US" altLang="it-IT" dirty="0"/>
              <a:t> di </a:t>
            </a:r>
            <a:r>
              <a:rPr lang="en-US" altLang="it-IT" dirty="0" err="1"/>
              <a:t>legare</a:t>
            </a:r>
            <a:r>
              <a:rPr lang="en-US" altLang="it-IT" dirty="0"/>
              <a:t> il testosterone per </a:t>
            </a:r>
            <a:r>
              <a:rPr lang="en-US" altLang="it-IT" dirty="0" err="1"/>
              <a:t>mantenerlo</a:t>
            </a:r>
            <a:r>
              <a:rPr lang="en-US" altLang="it-IT" dirty="0"/>
              <a:t> in elevate </a:t>
            </a:r>
            <a:r>
              <a:rPr lang="en-US" altLang="it-IT" dirty="0" err="1"/>
              <a:t>concentrazioni</a:t>
            </a:r>
            <a:r>
              <a:rPr lang="en-US" altLang="it-IT" dirty="0"/>
              <a:t> </a:t>
            </a:r>
            <a:r>
              <a:rPr lang="en-US" altLang="it-IT" dirty="0" err="1"/>
              <a:t>nel</a:t>
            </a:r>
            <a:r>
              <a:rPr lang="en-US" altLang="it-IT" dirty="0"/>
              <a:t> </a:t>
            </a:r>
            <a:r>
              <a:rPr lang="en-US" altLang="it-IT" dirty="0" err="1"/>
              <a:t>lume</a:t>
            </a:r>
            <a:r>
              <a:rPr lang="en-US" altLang="it-IT" dirty="0"/>
              <a:t> del </a:t>
            </a:r>
            <a:r>
              <a:rPr lang="en-US" altLang="it-IT" dirty="0" err="1"/>
              <a:t>tubulo</a:t>
            </a:r>
            <a:r>
              <a:rPr lang="en-US" altLang="it-IT" dirty="0"/>
              <a:t> </a:t>
            </a:r>
            <a:r>
              <a:rPr lang="en-US" altLang="it-IT" dirty="0" err="1"/>
              <a:t>seminifero</a:t>
            </a:r>
            <a:r>
              <a:rPr lang="en-US" altLang="it-IT" dirty="0"/>
              <a:t>, dove </a:t>
            </a:r>
            <a:r>
              <a:rPr lang="en-US" altLang="it-IT" dirty="0" err="1"/>
              <a:t>svolge</a:t>
            </a:r>
            <a:r>
              <a:rPr lang="en-US" altLang="it-IT" dirty="0"/>
              <a:t> la </a:t>
            </a:r>
            <a:r>
              <a:rPr lang="en-US" altLang="it-IT" dirty="0" err="1"/>
              <a:t>sua</a:t>
            </a:r>
            <a:r>
              <a:rPr lang="en-US" altLang="it-IT" dirty="0"/>
              <a:t> azione </a:t>
            </a:r>
            <a:r>
              <a:rPr lang="en-US" altLang="it-IT" dirty="0" err="1"/>
              <a:t>determinante</a:t>
            </a:r>
            <a:r>
              <a:rPr lang="en-US" altLang="it-IT" dirty="0"/>
              <a:t> per la </a:t>
            </a:r>
            <a:r>
              <a:rPr lang="en-US" altLang="it-IT" dirty="0" err="1"/>
              <a:t>maturazione</a:t>
            </a:r>
            <a:r>
              <a:rPr lang="en-US" altLang="it-IT" dirty="0"/>
              <a:t> </a:t>
            </a:r>
            <a:r>
              <a:rPr lang="en-US" altLang="it-IT" dirty="0" err="1"/>
              <a:t>delle</a:t>
            </a:r>
            <a:r>
              <a:rPr lang="en-US" altLang="it-IT" dirty="0"/>
              <a:t> cellule </a:t>
            </a:r>
            <a:r>
              <a:rPr lang="en-US" altLang="it-IT" dirty="0" err="1"/>
              <a:t>germinali</a:t>
            </a:r>
            <a:r>
              <a:rPr lang="en-US" altLang="it-IT" dirty="0"/>
              <a:t>. </a:t>
            </a:r>
          </a:p>
          <a:p>
            <a:pPr eaLnBrk="1" hangingPunct="1"/>
            <a:r>
              <a:rPr lang="en-US" altLang="it-IT" dirty="0"/>
              <a:t>Nel </a:t>
            </a:r>
            <a:r>
              <a:rPr lang="en-US" altLang="it-IT" dirty="0" err="1"/>
              <a:t>maschio</a:t>
            </a:r>
            <a:r>
              <a:rPr lang="en-US" altLang="it-IT" dirty="0"/>
              <a:t> LH (ICSH) ha </a:t>
            </a:r>
            <a:r>
              <a:rPr lang="en-US" altLang="it-IT" dirty="0" err="1"/>
              <a:t>effetto</a:t>
            </a:r>
            <a:r>
              <a:rPr lang="en-US" altLang="it-IT" dirty="0"/>
              <a:t> </a:t>
            </a:r>
            <a:r>
              <a:rPr lang="en-US" altLang="it-IT" dirty="0" err="1"/>
              <a:t>sulla</a:t>
            </a:r>
            <a:r>
              <a:rPr lang="en-US" altLang="it-IT" dirty="0"/>
              <a:t> </a:t>
            </a:r>
            <a:r>
              <a:rPr lang="en-US" altLang="it-IT" dirty="0" err="1"/>
              <a:t>spermatogenesi</a:t>
            </a:r>
            <a:r>
              <a:rPr lang="en-US" altLang="it-IT" dirty="0"/>
              <a:t> in modo </a:t>
            </a:r>
            <a:r>
              <a:rPr lang="en-US" altLang="it-IT" dirty="0" err="1"/>
              <a:t>indiretto</a:t>
            </a:r>
            <a:r>
              <a:rPr lang="en-US" altLang="it-IT" dirty="0"/>
              <a:t> data la </a:t>
            </a:r>
            <a:r>
              <a:rPr lang="en-US" altLang="it-IT" dirty="0" err="1"/>
              <a:t>sua</a:t>
            </a:r>
            <a:r>
              <a:rPr lang="en-US" altLang="it-IT" dirty="0"/>
              <a:t> influenza </a:t>
            </a:r>
            <a:r>
              <a:rPr lang="en-US" altLang="it-IT" dirty="0" err="1"/>
              <a:t>sulla</a:t>
            </a:r>
            <a:r>
              <a:rPr lang="en-US" altLang="it-IT" dirty="0"/>
              <a:t> </a:t>
            </a:r>
            <a:r>
              <a:rPr lang="en-US" altLang="it-IT" dirty="0" err="1"/>
              <a:t>produzione</a:t>
            </a:r>
            <a:r>
              <a:rPr lang="en-US" altLang="it-IT" dirty="0"/>
              <a:t> di testosterone. </a:t>
            </a:r>
          </a:p>
          <a:p>
            <a:pPr eaLnBrk="1" hangingPunct="1"/>
            <a:r>
              <a:rPr lang="en-US" altLang="it-IT" dirty="0"/>
              <a:t> Vi </a:t>
            </a:r>
            <a:r>
              <a:rPr lang="en-US" altLang="it-IT" dirty="0" err="1"/>
              <a:t>sono</a:t>
            </a:r>
            <a:r>
              <a:rPr lang="en-US" altLang="it-IT" dirty="0"/>
              <a:t> </a:t>
            </a:r>
            <a:r>
              <a:rPr lang="en-US" altLang="it-IT" dirty="0" err="1"/>
              <a:t>altre</a:t>
            </a:r>
            <a:r>
              <a:rPr lang="en-US" altLang="it-IT" dirty="0"/>
              <a:t> </a:t>
            </a:r>
            <a:r>
              <a:rPr lang="en-US" altLang="it-IT" dirty="0" err="1"/>
              <a:t>gonadotropine</a:t>
            </a:r>
            <a:r>
              <a:rPr lang="en-US" altLang="it-IT" dirty="0"/>
              <a:t> di </a:t>
            </a:r>
            <a:r>
              <a:rPr lang="en-US" altLang="it-IT" dirty="0" err="1"/>
              <a:t>origine</a:t>
            </a:r>
            <a:r>
              <a:rPr lang="en-US" altLang="it-IT" dirty="0"/>
              <a:t> </a:t>
            </a:r>
            <a:r>
              <a:rPr lang="en-US" altLang="it-IT" dirty="0" err="1"/>
              <a:t>extraipofisaria</a:t>
            </a:r>
            <a:r>
              <a:rPr lang="en-US" altLang="it-IT" dirty="0"/>
              <a:t> : </a:t>
            </a:r>
          </a:p>
          <a:p>
            <a:pPr eaLnBrk="1" hangingPunct="1"/>
            <a:r>
              <a:rPr lang="en-US" altLang="it-IT" dirty="0"/>
              <a:t>HCG (Human Chorionic Gonadotropin) </a:t>
            </a:r>
            <a:r>
              <a:rPr lang="en-US" altLang="it-IT" dirty="0" err="1"/>
              <a:t>prodotta</a:t>
            </a:r>
            <a:r>
              <a:rPr lang="en-US" altLang="it-IT" dirty="0"/>
              <a:t> </a:t>
            </a:r>
            <a:r>
              <a:rPr lang="en-US" altLang="it-IT" dirty="0" err="1"/>
              <a:t>dalla</a:t>
            </a:r>
            <a:r>
              <a:rPr lang="en-US" altLang="it-IT" dirty="0"/>
              <a:t> placenta </a:t>
            </a:r>
            <a:r>
              <a:rPr lang="en-US" altLang="it-IT" dirty="0" err="1"/>
              <a:t>della</a:t>
            </a:r>
            <a:r>
              <a:rPr lang="en-US" altLang="it-IT" dirty="0"/>
              <a:t> donna ed ha un </a:t>
            </a:r>
            <a:r>
              <a:rPr lang="en-US" altLang="it-IT" dirty="0" err="1"/>
              <a:t>effetto</a:t>
            </a:r>
            <a:r>
              <a:rPr lang="en-US" altLang="it-IT" dirty="0"/>
              <a:t> simile </a:t>
            </a:r>
            <a:r>
              <a:rPr lang="en-US" altLang="it-IT" dirty="0" err="1"/>
              <a:t>all'LH</a:t>
            </a:r>
            <a:r>
              <a:rPr lang="en-US" altLang="it-IT" dirty="0"/>
              <a:t> </a:t>
            </a:r>
          </a:p>
          <a:p>
            <a:pPr eaLnBrk="1" hangingPunct="1"/>
            <a:r>
              <a:rPr lang="en-US" altLang="it-IT" dirty="0"/>
              <a:t>HMG (Human Menopausal Gonadotropin) </a:t>
            </a:r>
            <a:r>
              <a:rPr lang="en-US" altLang="it-IT" dirty="0" err="1"/>
              <a:t>viene</a:t>
            </a:r>
            <a:r>
              <a:rPr lang="en-US" altLang="it-IT" dirty="0"/>
              <a:t> </a:t>
            </a:r>
            <a:r>
              <a:rPr lang="en-US" altLang="it-IT" dirty="0" err="1"/>
              <a:t>recuperata</a:t>
            </a:r>
            <a:r>
              <a:rPr lang="en-US" altLang="it-IT" dirty="0"/>
              <a:t> </a:t>
            </a:r>
            <a:r>
              <a:rPr lang="en-US" altLang="it-IT" dirty="0" err="1"/>
              <a:t>dalle</a:t>
            </a:r>
            <a:r>
              <a:rPr lang="en-US" altLang="it-IT" dirty="0"/>
              <a:t> urine di donna in </a:t>
            </a:r>
            <a:r>
              <a:rPr lang="en-US" altLang="it-IT" dirty="0" err="1"/>
              <a:t>periodo</a:t>
            </a:r>
            <a:r>
              <a:rPr lang="en-US" altLang="it-IT" dirty="0"/>
              <a:t> post-</a:t>
            </a:r>
            <a:r>
              <a:rPr lang="en-US" altLang="it-IT" dirty="0" err="1"/>
              <a:t>menopausale</a:t>
            </a:r>
            <a:r>
              <a:rPr lang="en-US" altLang="it-IT" dirty="0"/>
              <a:t> e </a:t>
            </a:r>
            <a:r>
              <a:rPr lang="en-US" altLang="it-IT" dirty="0" err="1"/>
              <a:t>presenta</a:t>
            </a:r>
            <a:r>
              <a:rPr lang="en-US" altLang="it-IT" dirty="0"/>
              <a:t> </a:t>
            </a:r>
            <a:r>
              <a:rPr lang="en-US" altLang="it-IT" dirty="0" err="1"/>
              <a:t>attività</a:t>
            </a:r>
            <a:r>
              <a:rPr lang="en-US" altLang="it-IT" dirty="0"/>
              <a:t> di LH e FSH in parti </a:t>
            </a:r>
            <a:r>
              <a:rPr lang="en-US" altLang="it-IT" dirty="0" err="1"/>
              <a:t>eguali</a:t>
            </a:r>
            <a:r>
              <a:rPr lang="en-US" altLang="it-IT" dirty="0"/>
              <a:t> </a:t>
            </a:r>
          </a:p>
          <a:p>
            <a:pPr eaLnBrk="1" hangingPunct="1"/>
            <a:r>
              <a:rPr lang="it-IT" altLang="it-IT" dirty="0"/>
              <a:t>PMSG (</a:t>
            </a:r>
            <a:r>
              <a:rPr lang="it-IT" altLang="it-IT" dirty="0" err="1"/>
              <a:t>Pregnant</a:t>
            </a:r>
            <a:r>
              <a:rPr lang="it-IT" altLang="it-IT" dirty="0"/>
              <a:t> Mare </a:t>
            </a:r>
            <a:r>
              <a:rPr lang="it-IT" altLang="it-IT" dirty="0" err="1"/>
              <a:t>Serum</a:t>
            </a:r>
            <a:r>
              <a:rPr lang="it-IT" altLang="it-IT" dirty="0"/>
              <a:t> </a:t>
            </a:r>
            <a:r>
              <a:rPr lang="it-IT" altLang="it-IT" dirty="0" err="1"/>
              <a:t>Gonadotropin</a:t>
            </a:r>
            <a:r>
              <a:rPr lang="it-IT" altLang="it-IT" dirty="0"/>
              <a:t>) viene prodotta dalle coppe endometriali di cavalla gravida, determina lo sviluppo dei corpi lutei accessori, ha attività LH e FSH simile con prevalenza</a:t>
            </a:r>
            <a:r>
              <a:rPr lang="en-US" altLang="it-IT" dirty="0"/>
              <a:t> </a:t>
            </a:r>
          </a:p>
          <a:p>
            <a:pPr eaLnBrk="1" hangingPunct="1"/>
            <a:endParaRPr lang="en-US" altLang="it-IT"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7C5880D-9831-43FB-8A91-7D275D3C3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A107058-89AD-4D8D-838F-9701046B7718}" type="slidenum">
              <a:rPr lang="it-IT" altLang="it-IT"/>
              <a:pPr>
                <a:spcBef>
                  <a:spcPct val="0"/>
                </a:spcBef>
              </a:pPr>
              <a:t>22</a:t>
            </a:fld>
            <a:endParaRPr lang="it-IT" altLang="it-IT"/>
          </a:p>
        </p:txBody>
      </p:sp>
      <p:sp>
        <p:nvSpPr>
          <p:cNvPr id="7171" name="Rectangle 2">
            <a:extLst>
              <a:ext uri="{FF2B5EF4-FFF2-40B4-BE49-F238E27FC236}">
                <a16:creationId xmlns:a16="http://schemas.microsoft.com/office/drawing/2014/main" id="{7AA163B0-7630-47EE-982B-AFC3A8A06729}"/>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51B73FDE-C189-4FB3-B3B0-80A9AA47402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i="1" dirty="0" err="1"/>
              <a:t>Corpo</a:t>
            </a:r>
            <a:r>
              <a:rPr lang="en-US" altLang="it-IT" b="1" i="1" dirty="0"/>
              <a:t> </a:t>
            </a:r>
            <a:r>
              <a:rPr lang="en-US" altLang="it-IT" b="1" i="1" dirty="0" err="1"/>
              <a:t>luteo</a:t>
            </a:r>
            <a:r>
              <a:rPr lang="en-US" altLang="it-IT" u="sng" dirty="0"/>
              <a:t> </a:t>
            </a:r>
            <a:endParaRPr lang="en-US" altLang="it-IT" dirty="0"/>
          </a:p>
          <a:p>
            <a:r>
              <a:rPr lang="en-US" altLang="it-IT" dirty="0"/>
              <a:t>Si forma al </a:t>
            </a:r>
            <a:r>
              <a:rPr lang="en-US" altLang="it-IT" dirty="0" err="1"/>
              <a:t>momento</a:t>
            </a:r>
            <a:r>
              <a:rPr lang="en-US" altLang="it-IT" dirty="0"/>
              <a:t> </a:t>
            </a:r>
            <a:r>
              <a:rPr lang="en-US" altLang="it-IT" dirty="0" err="1"/>
              <a:t>dell'ovulazione</a:t>
            </a:r>
            <a:r>
              <a:rPr lang="en-US" altLang="it-IT" dirty="0"/>
              <a:t> dopo il </a:t>
            </a:r>
            <a:r>
              <a:rPr lang="en-US" altLang="it-IT" dirty="0" err="1"/>
              <a:t>collassamento</a:t>
            </a:r>
            <a:r>
              <a:rPr lang="en-US" altLang="it-IT" dirty="0"/>
              <a:t> </a:t>
            </a:r>
            <a:r>
              <a:rPr lang="en-US" altLang="it-IT" dirty="0" err="1"/>
              <a:t>delle</a:t>
            </a:r>
            <a:r>
              <a:rPr lang="en-US" altLang="it-IT" dirty="0"/>
              <a:t> </a:t>
            </a:r>
            <a:r>
              <a:rPr lang="en-US" altLang="it-IT" dirty="0" err="1"/>
              <a:t>pareti</a:t>
            </a:r>
            <a:r>
              <a:rPr lang="en-US" altLang="it-IT" dirty="0"/>
              <a:t> </a:t>
            </a:r>
            <a:r>
              <a:rPr lang="en-US" altLang="it-IT" dirty="0" err="1"/>
              <a:t>follicolari</a:t>
            </a:r>
            <a:r>
              <a:rPr lang="en-US" altLang="it-IT" dirty="0"/>
              <a:t>. le cellule </a:t>
            </a:r>
            <a:r>
              <a:rPr lang="en-US" altLang="it-IT" dirty="0" err="1"/>
              <a:t>della</a:t>
            </a:r>
            <a:r>
              <a:rPr lang="en-US" altLang="it-IT" dirty="0"/>
              <a:t> </a:t>
            </a:r>
            <a:r>
              <a:rPr lang="en-US" altLang="it-IT" dirty="0" err="1"/>
              <a:t>teca</a:t>
            </a:r>
            <a:r>
              <a:rPr lang="en-US" altLang="it-IT" dirty="0"/>
              <a:t> </a:t>
            </a:r>
            <a:r>
              <a:rPr lang="en-US" altLang="it-IT" dirty="0" err="1"/>
              <a:t>si</a:t>
            </a:r>
            <a:r>
              <a:rPr lang="en-US" altLang="it-IT" dirty="0"/>
              <a:t> </a:t>
            </a:r>
            <a:r>
              <a:rPr lang="en-US" altLang="it-IT" dirty="0" err="1"/>
              <a:t>sviluppano</a:t>
            </a:r>
            <a:r>
              <a:rPr lang="en-US" altLang="it-IT" dirty="0"/>
              <a:t> </a:t>
            </a:r>
            <a:r>
              <a:rPr lang="en-US" altLang="it-IT" dirty="0" err="1"/>
              <a:t>pochi</a:t>
            </a:r>
            <a:r>
              <a:rPr lang="en-US" altLang="it-IT" dirty="0"/>
              <a:t> </a:t>
            </a:r>
            <a:r>
              <a:rPr lang="en-US" altLang="it-IT" dirty="0" err="1"/>
              <a:t>giorni</a:t>
            </a:r>
            <a:r>
              <a:rPr lang="en-US" altLang="it-IT" dirty="0"/>
              <a:t> prima </a:t>
            </a:r>
            <a:r>
              <a:rPr lang="en-US" altLang="it-IT" dirty="0" err="1"/>
              <a:t>dell'ovulazione</a:t>
            </a:r>
            <a:r>
              <a:rPr lang="en-US" altLang="it-IT" dirty="0"/>
              <a:t>, </a:t>
            </a:r>
            <a:r>
              <a:rPr lang="en-US" altLang="it-IT" dirty="0" err="1"/>
              <a:t>quindi</a:t>
            </a:r>
            <a:r>
              <a:rPr lang="en-US" altLang="it-IT" dirty="0"/>
              <a:t> </a:t>
            </a:r>
            <a:r>
              <a:rPr lang="en-US" altLang="it-IT" dirty="0" err="1"/>
              <a:t>regrediscono</a:t>
            </a:r>
            <a:r>
              <a:rPr lang="en-US" altLang="it-IT" dirty="0"/>
              <a:t> </a:t>
            </a:r>
            <a:r>
              <a:rPr lang="en-US" altLang="it-IT" dirty="0" err="1"/>
              <a:t>rapidamente</a:t>
            </a:r>
            <a:r>
              <a:rPr lang="en-US" altLang="it-IT" dirty="0"/>
              <a:t> </a:t>
            </a:r>
            <a:r>
              <a:rPr lang="en-US" altLang="it-IT" dirty="0" err="1"/>
              <a:t>nelle</a:t>
            </a:r>
            <a:r>
              <a:rPr lang="en-US" altLang="it-IT" dirty="0"/>
              <a:t> 24 ore successive </a:t>
            </a:r>
            <a:r>
              <a:rPr lang="en-US" altLang="it-IT" dirty="0" err="1"/>
              <a:t>all'ovulazione</a:t>
            </a:r>
            <a:r>
              <a:rPr lang="en-US" altLang="it-IT" dirty="0"/>
              <a:t> </a:t>
            </a:r>
            <a:r>
              <a:rPr lang="en-US" altLang="it-IT" dirty="0" err="1"/>
              <a:t>stessa</a:t>
            </a:r>
            <a:r>
              <a:rPr lang="en-US" altLang="it-IT" dirty="0"/>
              <a:t>. </a:t>
            </a:r>
            <a:r>
              <a:rPr lang="en-US" altLang="it-IT" dirty="0" err="1"/>
              <a:t>L'ipertrofia</a:t>
            </a:r>
            <a:r>
              <a:rPr lang="en-US" altLang="it-IT" dirty="0"/>
              <a:t> e la </a:t>
            </a:r>
            <a:r>
              <a:rPr lang="en-US" altLang="it-IT" dirty="0" err="1"/>
              <a:t>luteinizzazione</a:t>
            </a:r>
            <a:r>
              <a:rPr lang="en-US" altLang="it-IT" dirty="0"/>
              <a:t> </a:t>
            </a:r>
            <a:r>
              <a:rPr lang="en-US" altLang="it-IT" dirty="0" err="1"/>
              <a:t>delle</a:t>
            </a:r>
            <a:r>
              <a:rPr lang="en-US" altLang="it-IT" dirty="0"/>
              <a:t> cellule </a:t>
            </a:r>
            <a:r>
              <a:rPr lang="en-US" altLang="it-IT" dirty="0" err="1"/>
              <a:t>della</a:t>
            </a:r>
            <a:r>
              <a:rPr lang="en-US" altLang="it-IT" dirty="0"/>
              <a:t> granulosa </a:t>
            </a:r>
            <a:r>
              <a:rPr lang="en-US" altLang="it-IT" dirty="0" err="1"/>
              <a:t>iniziano</a:t>
            </a:r>
            <a:r>
              <a:rPr lang="en-US" altLang="it-IT" dirty="0"/>
              <a:t> dopo </a:t>
            </a:r>
            <a:r>
              <a:rPr lang="en-US" altLang="it-IT" dirty="0" err="1"/>
              <a:t>l'ovulazione</a:t>
            </a:r>
            <a:r>
              <a:rPr lang="en-US" altLang="it-IT" dirty="0"/>
              <a:t>. Il </a:t>
            </a:r>
            <a:r>
              <a:rPr lang="en-US" altLang="it-IT" b="1" dirty="0"/>
              <a:t>progesterone</a:t>
            </a:r>
            <a:r>
              <a:rPr lang="en-US" altLang="it-IT" dirty="0"/>
              <a:t> </a:t>
            </a:r>
            <a:r>
              <a:rPr lang="en-US" altLang="it-IT" dirty="0" err="1"/>
              <a:t>viene</a:t>
            </a:r>
            <a:r>
              <a:rPr lang="en-US" altLang="it-IT" dirty="0"/>
              <a:t> </a:t>
            </a:r>
            <a:r>
              <a:rPr lang="en-US" altLang="it-IT" dirty="0" err="1"/>
              <a:t>secreto</a:t>
            </a:r>
            <a:r>
              <a:rPr lang="en-US" altLang="it-IT" dirty="0"/>
              <a:t> sotto forma di </a:t>
            </a:r>
            <a:r>
              <a:rPr lang="en-US" altLang="it-IT" dirty="0" err="1"/>
              <a:t>granuli</a:t>
            </a:r>
            <a:r>
              <a:rPr lang="en-US" altLang="it-IT" dirty="0"/>
              <a:t> </a:t>
            </a:r>
            <a:r>
              <a:rPr lang="en-US" altLang="it-IT" dirty="0" err="1"/>
              <a:t>dalle</a:t>
            </a:r>
            <a:r>
              <a:rPr lang="en-US" altLang="it-IT" dirty="0"/>
              <a:t> cellule </a:t>
            </a:r>
            <a:r>
              <a:rPr lang="en-US" altLang="it-IT" dirty="0" err="1"/>
              <a:t>luteiniche</a:t>
            </a:r>
            <a:r>
              <a:rPr lang="en-US" altLang="it-IT" dirty="0"/>
              <a:t>. </a:t>
            </a:r>
            <a:r>
              <a:rPr lang="en-US" altLang="it-IT" dirty="0" err="1"/>
              <a:t>Inizialmente</a:t>
            </a:r>
            <a:r>
              <a:rPr lang="en-US" altLang="it-IT" dirty="0"/>
              <a:t> </a:t>
            </a:r>
            <a:r>
              <a:rPr lang="en-US" altLang="it-IT" dirty="0" err="1"/>
              <a:t>cresce</a:t>
            </a:r>
            <a:r>
              <a:rPr lang="en-US" altLang="it-IT" dirty="0"/>
              <a:t> </a:t>
            </a:r>
            <a:r>
              <a:rPr lang="en-US" altLang="it-IT" dirty="0" err="1"/>
              <a:t>rapidamente</a:t>
            </a:r>
            <a:r>
              <a:rPr lang="en-US" altLang="it-IT" dirty="0"/>
              <a:t>, in </a:t>
            </a:r>
            <a:r>
              <a:rPr lang="en-US" altLang="it-IT" dirty="0" err="1"/>
              <a:t>generale</a:t>
            </a:r>
            <a:r>
              <a:rPr lang="en-US" altLang="it-IT" dirty="0"/>
              <a:t> il </a:t>
            </a:r>
            <a:r>
              <a:rPr lang="en-US" altLang="it-IT" dirty="0" err="1"/>
              <a:t>periodo</a:t>
            </a:r>
            <a:r>
              <a:rPr lang="en-US" altLang="it-IT" dirty="0"/>
              <a:t> di </a:t>
            </a:r>
            <a:r>
              <a:rPr lang="en-US" altLang="it-IT" dirty="0" err="1"/>
              <a:t>accrescimento</a:t>
            </a:r>
            <a:r>
              <a:rPr lang="en-US" altLang="it-IT" dirty="0"/>
              <a:t> </a:t>
            </a:r>
            <a:r>
              <a:rPr lang="en-US" altLang="it-IT" dirty="0" err="1"/>
              <a:t>si</a:t>
            </a:r>
            <a:r>
              <a:rPr lang="en-US" altLang="it-IT" dirty="0"/>
              <a:t> </a:t>
            </a:r>
            <a:r>
              <a:rPr lang="en-US" altLang="it-IT" dirty="0" err="1"/>
              <a:t>protrae</a:t>
            </a:r>
            <a:r>
              <a:rPr lang="en-US" altLang="it-IT" dirty="0"/>
              <a:t> per poco </a:t>
            </a:r>
            <a:r>
              <a:rPr lang="en-US" altLang="it-IT" dirty="0" err="1"/>
              <a:t>più</a:t>
            </a:r>
            <a:r>
              <a:rPr lang="en-US" altLang="it-IT" dirty="0"/>
              <a:t> di </a:t>
            </a:r>
            <a:r>
              <a:rPr lang="en-US" altLang="it-IT" dirty="0" err="1"/>
              <a:t>metà</a:t>
            </a:r>
            <a:r>
              <a:rPr lang="en-US" altLang="it-IT" dirty="0"/>
              <a:t> </a:t>
            </a:r>
            <a:r>
              <a:rPr lang="en-US" altLang="it-IT" dirty="0" err="1"/>
              <a:t>della</a:t>
            </a:r>
            <a:r>
              <a:rPr lang="en-US" altLang="it-IT" dirty="0"/>
              <a:t> </a:t>
            </a:r>
            <a:r>
              <a:rPr lang="en-US" altLang="it-IT" dirty="0" err="1"/>
              <a:t>lunghezza</a:t>
            </a:r>
            <a:r>
              <a:rPr lang="en-US" altLang="it-IT" dirty="0"/>
              <a:t> del </a:t>
            </a:r>
            <a:r>
              <a:rPr lang="en-US" altLang="it-IT" dirty="0" err="1"/>
              <a:t>ciclo</a:t>
            </a:r>
            <a:r>
              <a:rPr lang="en-US" altLang="it-IT" dirty="0"/>
              <a:t> </a:t>
            </a:r>
            <a:r>
              <a:rPr lang="en-US" altLang="it-IT" dirty="0" err="1"/>
              <a:t>estrale</a:t>
            </a:r>
            <a:r>
              <a:rPr lang="en-US" altLang="it-IT" dirty="0"/>
              <a:t>. Il </a:t>
            </a:r>
            <a:r>
              <a:rPr lang="en-US" altLang="it-IT" dirty="0" err="1"/>
              <a:t>diametro</a:t>
            </a:r>
            <a:r>
              <a:rPr lang="en-US" altLang="it-IT" dirty="0"/>
              <a:t> del </a:t>
            </a:r>
            <a:r>
              <a:rPr lang="en-US" altLang="it-IT" dirty="0" err="1"/>
              <a:t>c.l.</a:t>
            </a:r>
            <a:r>
              <a:rPr lang="en-US" altLang="it-IT" dirty="0"/>
              <a:t> </a:t>
            </a:r>
            <a:r>
              <a:rPr lang="en-US" altLang="it-IT" dirty="0" err="1"/>
              <a:t>maturo</a:t>
            </a:r>
            <a:r>
              <a:rPr lang="en-US" altLang="it-IT" dirty="0"/>
              <a:t> è </a:t>
            </a:r>
            <a:r>
              <a:rPr lang="en-US" altLang="it-IT" dirty="0" err="1"/>
              <a:t>maggiore</a:t>
            </a:r>
            <a:r>
              <a:rPr lang="en-US" altLang="it-IT" dirty="0"/>
              <a:t> di </a:t>
            </a:r>
            <a:r>
              <a:rPr lang="en-US" altLang="it-IT" dirty="0" err="1"/>
              <a:t>quello</a:t>
            </a:r>
            <a:r>
              <a:rPr lang="en-US" altLang="it-IT" dirty="0"/>
              <a:t> del </a:t>
            </a:r>
            <a:r>
              <a:rPr lang="en-US" altLang="it-IT" dirty="0" err="1"/>
              <a:t>follicolo</a:t>
            </a:r>
            <a:r>
              <a:rPr lang="en-US" altLang="it-IT" dirty="0"/>
              <a:t> (</a:t>
            </a:r>
            <a:r>
              <a:rPr lang="en-US" altLang="it-IT" dirty="0" err="1"/>
              <a:t>eccez</a:t>
            </a:r>
            <a:r>
              <a:rPr lang="en-US" altLang="it-IT" dirty="0"/>
              <a:t>: cavalla). Se non </a:t>
            </a:r>
            <a:r>
              <a:rPr lang="en-US" altLang="it-IT" dirty="0" err="1"/>
              <a:t>avviene</a:t>
            </a:r>
            <a:r>
              <a:rPr lang="en-US" altLang="it-IT" dirty="0"/>
              <a:t> </a:t>
            </a:r>
            <a:r>
              <a:rPr lang="en-US" altLang="it-IT" dirty="0" err="1"/>
              <a:t>fecondazione</a:t>
            </a:r>
            <a:r>
              <a:rPr lang="en-US" altLang="it-IT" dirty="0"/>
              <a:t> il </a:t>
            </a:r>
            <a:r>
              <a:rPr lang="en-US" altLang="it-IT" dirty="0" err="1"/>
              <a:t>corpo</a:t>
            </a:r>
            <a:r>
              <a:rPr lang="en-US" altLang="it-IT" dirty="0"/>
              <a:t> </a:t>
            </a:r>
            <a:r>
              <a:rPr lang="en-US" altLang="it-IT" dirty="0" err="1"/>
              <a:t>luteo</a:t>
            </a:r>
            <a:r>
              <a:rPr lang="en-US" altLang="it-IT" dirty="0"/>
              <a:t> </a:t>
            </a:r>
            <a:r>
              <a:rPr lang="en-US" altLang="it-IT" dirty="0" err="1"/>
              <a:t>regredisce</a:t>
            </a:r>
            <a:r>
              <a:rPr lang="en-US" altLang="it-IT" dirty="0"/>
              <a:t>, </a:t>
            </a:r>
            <a:r>
              <a:rPr lang="en-US" altLang="it-IT" dirty="0" err="1"/>
              <a:t>permettendo</a:t>
            </a:r>
            <a:r>
              <a:rPr lang="en-US" altLang="it-IT" dirty="0"/>
              <a:t> la </a:t>
            </a:r>
            <a:r>
              <a:rPr lang="en-US" altLang="it-IT" dirty="0" err="1"/>
              <a:t>maturazione</a:t>
            </a:r>
            <a:r>
              <a:rPr lang="en-US" altLang="it-IT" dirty="0"/>
              <a:t> di </a:t>
            </a:r>
            <a:r>
              <a:rPr lang="en-US" altLang="it-IT" dirty="0" err="1"/>
              <a:t>altri</a:t>
            </a:r>
            <a:r>
              <a:rPr lang="en-US" altLang="it-IT" dirty="0"/>
              <a:t> </a:t>
            </a:r>
            <a:r>
              <a:rPr lang="en-US" altLang="it-IT" dirty="0" err="1"/>
              <a:t>follicoli</a:t>
            </a:r>
            <a:r>
              <a:rPr lang="en-US" altLang="it-IT" dirty="0"/>
              <a:t>. </a:t>
            </a:r>
            <a:r>
              <a:rPr lang="en-US" altLang="it-IT" dirty="0" err="1"/>
              <a:t>L’organo</a:t>
            </a:r>
            <a:r>
              <a:rPr lang="en-US" altLang="it-IT" dirty="0"/>
              <a:t> in toto </a:t>
            </a:r>
            <a:r>
              <a:rPr lang="en-US" altLang="it-IT" dirty="0" err="1"/>
              <a:t>diminuisce</a:t>
            </a:r>
            <a:r>
              <a:rPr lang="en-US" altLang="it-IT" dirty="0"/>
              <a:t> di </a:t>
            </a:r>
            <a:r>
              <a:rPr lang="en-US" altLang="it-IT" dirty="0" err="1"/>
              <a:t>dimensioni</a:t>
            </a:r>
            <a:r>
              <a:rPr lang="en-US" altLang="it-IT" dirty="0"/>
              <a:t> (</a:t>
            </a:r>
            <a:r>
              <a:rPr lang="en-US" altLang="it-IT" dirty="0" err="1"/>
              <a:t>corpo</a:t>
            </a:r>
            <a:r>
              <a:rPr lang="en-US" altLang="it-IT" dirty="0"/>
              <a:t> </a:t>
            </a:r>
            <a:r>
              <a:rPr lang="en-US" altLang="it-IT" dirty="0" err="1"/>
              <a:t>albicante</a:t>
            </a:r>
            <a:r>
              <a:rPr lang="en-US" altLang="it-IT" dirty="0"/>
              <a:t>). La </a:t>
            </a:r>
            <a:r>
              <a:rPr lang="en-US" altLang="it-IT" dirty="0" err="1"/>
              <a:t>luteolisi</a:t>
            </a:r>
            <a:r>
              <a:rPr lang="en-US" altLang="it-IT" dirty="0"/>
              <a:t> è </a:t>
            </a:r>
            <a:r>
              <a:rPr lang="en-US" altLang="it-IT" dirty="0" err="1"/>
              <a:t>indotta</a:t>
            </a:r>
            <a:r>
              <a:rPr lang="en-US" altLang="it-IT" dirty="0"/>
              <a:t> </a:t>
            </a:r>
            <a:r>
              <a:rPr lang="en-US" altLang="it-IT" dirty="0" err="1"/>
              <a:t>dalla</a:t>
            </a:r>
            <a:r>
              <a:rPr lang="en-US" altLang="it-IT" dirty="0"/>
              <a:t> </a:t>
            </a:r>
            <a:r>
              <a:rPr lang="en-US" altLang="it-IT" dirty="0" err="1"/>
              <a:t>produzione</a:t>
            </a:r>
            <a:r>
              <a:rPr lang="en-US" altLang="it-IT" dirty="0"/>
              <a:t> di </a:t>
            </a:r>
            <a:r>
              <a:rPr lang="en-US" altLang="it-IT" b="1" dirty="0" err="1"/>
              <a:t>prostaglandina</a:t>
            </a:r>
            <a:r>
              <a:rPr lang="en-US" altLang="it-IT" b="1" dirty="0"/>
              <a:t> PGF-2alfa</a:t>
            </a:r>
            <a:r>
              <a:rPr lang="en-US" altLang="it-IT" dirty="0"/>
              <a:t> da </a:t>
            </a:r>
            <a:r>
              <a:rPr lang="en-US" altLang="it-IT" dirty="0" err="1"/>
              <a:t>parte</a:t>
            </a:r>
            <a:r>
              <a:rPr lang="en-US" altLang="it-IT" dirty="0"/>
              <a:t> </a:t>
            </a:r>
            <a:r>
              <a:rPr lang="en-US" altLang="it-IT" dirty="0" err="1"/>
              <a:t>delle</a:t>
            </a:r>
            <a:r>
              <a:rPr lang="en-US" altLang="it-IT" dirty="0"/>
              <a:t> </a:t>
            </a:r>
            <a:r>
              <a:rPr lang="en-US" altLang="it-IT" dirty="0" err="1"/>
              <a:t>ghiandole</a:t>
            </a:r>
            <a:r>
              <a:rPr lang="en-US" altLang="it-IT" dirty="0"/>
              <a:t> </a:t>
            </a:r>
            <a:r>
              <a:rPr lang="en-US" altLang="it-IT" dirty="0" err="1"/>
              <a:t>dell'endometrio</a:t>
            </a:r>
            <a:r>
              <a:rPr lang="en-US" altLang="it-IT" dirty="0"/>
              <a:t> </a:t>
            </a:r>
            <a:r>
              <a:rPr lang="en-US" altLang="it-IT" dirty="0" err="1"/>
              <a:t>che</a:t>
            </a:r>
            <a:r>
              <a:rPr lang="en-US" altLang="it-IT" dirty="0"/>
              <a:t> </a:t>
            </a:r>
            <a:r>
              <a:rPr lang="en-US" altLang="it-IT" dirty="0" err="1"/>
              <a:t>sembra</a:t>
            </a:r>
            <a:r>
              <a:rPr lang="en-US" altLang="it-IT" dirty="0"/>
              <a:t> </a:t>
            </a:r>
            <a:r>
              <a:rPr lang="en-US" altLang="it-IT" dirty="0" err="1"/>
              <a:t>agire</a:t>
            </a:r>
            <a:r>
              <a:rPr lang="en-US" altLang="it-IT" dirty="0"/>
              <a:t> </a:t>
            </a:r>
            <a:r>
              <a:rPr lang="en-US" altLang="it-IT" dirty="0" err="1"/>
              <a:t>sul</a:t>
            </a:r>
            <a:r>
              <a:rPr lang="en-US" altLang="it-IT" dirty="0"/>
              <a:t> </a:t>
            </a:r>
            <a:r>
              <a:rPr lang="en-US" altLang="it-IT" dirty="0" err="1"/>
              <a:t>flusso</a:t>
            </a:r>
            <a:r>
              <a:rPr lang="en-US" altLang="it-IT" dirty="0"/>
              <a:t> </a:t>
            </a:r>
            <a:r>
              <a:rPr lang="en-US" altLang="it-IT" dirty="0" err="1"/>
              <a:t>ematico</a:t>
            </a:r>
            <a:r>
              <a:rPr lang="en-US" altLang="it-IT" dirty="0"/>
              <a:t> del </a:t>
            </a:r>
            <a:r>
              <a:rPr lang="en-US" altLang="it-IT" dirty="0" err="1"/>
              <a:t>corpo</a:t>
            </a:r>
            <a:r>
              <a:rPr lang="en-US" altLang="it-IT" dirty="0"/>
              <a:t> </a:t>
            </a:r>
            <a:r>
              <a:rPr lang="en-US" altLang="it-IT" dirty="0" err="1"/>
              <a:t>luteo</a:t>
            </a:r>
            <a:r>
              <a:rPr lang="en-US" altLang="it-IT" dirty="0"/>
              <a:t> </a:t>
            </a:r>
            <a:r>
              <a:rPr lang="en-US" altLang="it-IT" dirty="0" err="1"/>
              <a:t>portando</a:t>
            </a:r>
            <a:r>
              <a:rPr lang="en-US" altLang="it-IT" dirty="0"/>
              <a:t> ad una </a:t>
            </a:r>
            <a:r>
              <a:rPr lang="en-US" altLang="it-IT" dirty="0" err="1"/>
              <a:t>diminuzione</a:t>
            </a:r>
            <a:r>
              <a:rPr lang="en-US" altLang="it-IT" dirty="0"/>
              <a:t> </a:t>
            </a:r>
            <a:r>
              <a:rPr lang="en-US" altLang="it-IT" dirty="0" err="1"/>
              <a:t>della</a:t>
            </a:r>
            <a:r>
              <a:rPr lang="en-US" altLang="it-IT" dirty="0"/>
              <a:t> </a:t>
            </a:r>
            <a:r>
              <a:rPr lang="en-US" altLang="it-IT" dirty="0" err="1"/>
              <a:t>produzione</a:t>
            </a:r>
            <a:r>
              <a:rPr lang="en-US" altLang="it-IT" dirty="0"/>
              <a:t> di progesterone. La </a:t>
            </a:r>
            <a:r>
              <a:rPr lang="en-US" altLang="it-IT" dirty="0" err="1"/>
              <a:t>produzione</a:t>
            </a:r>
            <a:r>
              <a:rPr lang="en-US" altLang="it-IT" dirty="0"/>
              <a:t> di PGF-2a è </a:t>
            </a:r>
            <a:r>
              <a:rPr lang="en-US" altLang="it-IT" dirty="0" err="1"/>
              <a:t>favorita</a:t>
            </a:r>
            <a:r>
              <a:rPr lang="en-US" altLang="it-IT" dirty="0"/>
              <a:t> da un </a:t>
            </a:r>
            <a:r>
              <a:rPr lang="en-US" altLang="it-IT" dirty="0" err="1"/>
              <a:t>aumento</a:t>
            </a:r>
            <a:r>
              <a:rPr lang="en-US" altLang="it-IT" dirty="0"/>
              <a:t> </a:t>
            </a:r>
            <a:r>
              <a:rPr lang="en-US" altLang="it-IT" dirty="0" err="1"/>
              <a:t>degli</a:t>
            </a:r>
            <a:r>
              <a:rPr lang="en-US" altLang="it-IT" dirty="0"/>
              <a:t> </a:t>
            </a:r>
            <a:r>
              <a:rPr lang="en-US" altLang="it-IT" dirty="0" err="1"/>
              <a:t>estrogeni</a:t>
            </a:r>
            <a:r>
              <a:rPr lang="en-US" altLang="it-IT" dirty="0"/>
              <a:t> </a:t>
            </a:r>
            <a:r>
              <a:rPr lang="en-US" altLang="it-IT" dirty="0" err="1"/>
              <a:t>follicolari</a:t>
            </a:r>
            <a:r>
              <a:rPr lang="en-US" altLang="it-IT" dirty="0"/>
              <a:t>. La </a:t>
            </a:r>
            <a:r>
              <a:rPr lang="en-US" altLang="it-IT" dirty="0" err="1"/>
              <a:t>presenza</a:t>
            </a:r>
            <a:r>
              <a:rPr lang="en-US" altLang="it-IT" dirty="0"/>
              <a:t> </a:t>
            </a:r>
            <a:r>
              <a:rPr lang="en-US" altLang="it-IT" dirty="0" err="1"/>
              <a:t>dell'embrione</a:t>
            </a:r>
            <a:r>
              <a:rPr lang="en-US" altLang="it-IT" dirty="0"/>
              <a:t> ne </a:t>
            </a:r>
            <a:r>
              <a:rPr lang="en-US" altLang="it-IT" dirty="0" err="1"/>
              <a:t>diminuisce</a:t>
            </a:r>
            <a:r>
              <a:rPr lang="en-US" altLang="it-IT" dirty="0"/>
              <a:t> la </a:t>
            </a:r>
            <a:r>
              <a:rPr lang="en-US" altLang="it-IT" dirty="0" err="1"/>
              <a:t>sintesi</a:t>
            </a:r>
            <a:r>
              <a:rPr lang="en-US" altLang="it-IT" dirty="0"/>
              <a:t> e </a:t>
            </a:r>
            <a:r>
              <a:rPr lang="en-US" altLang="it-IT" dirty="0" err="1"/>
              <a:t>determina</a:t>
            </a:r>
            <a:r>
              <a:rPr lang="en-US" altLang="it-IT" dirty="0"/>
              <a:t> la </a:t>
            </a:r>
            <a:r>
              <a:rPr lang="en-US" altLang="it-IT" dirty="0" err="1"/>
              <a:t>produzione</a:t>
            </a:r>
            <a:r>
              <a:rPr lang="en-US" altLang="it-IT" dirty="0"/>
              <a:t> di  </a:t>
            </a:r>
            <a:r>
              <a:rPr lang="en-US" altLang="it-IT" dirty="0" err="1"/>
              <a:t>inibenti</a:t>
            </a:r>
            <a:r>
              <a:rPr lang="en-US" altLang="it-IT" dirty="0"/>
              <a:t> del </a:t>
            </a:r>
            <a:r>
              <a:rPr lang="en-US" altLang="it-IT" dirty="0" err="1"/>
              <a:t>fattore</a:t>
            </a:r>
            <a:r>
              <a:rPr lang="en-US" altLang="it-IT" dirty="0"/>
              <a:t> </a:t>
            </a:r>
            <a:r>
              <a:rPr lang="en-US" altLang="it-IT" dirty="0" err="1"/>
              <a:t>luteolitico</a:t>
            </a:r>
            <a:r>
              <a:rPr lang="en-US" altLang="it-IT" dirty="0"/>
              <a:t>. I </a:t>
            </a:r>
            <a:r>
              <a:rPr lang="en-US" altLang="it-IT" dirty="0" err="1"/>
              <a:t>progestogeni</a:t>
            </a:r>
            <a:r>
              <a:rPr lang="en-US" altLang="it-IT" dirty="0"/>
              <a:t> </a:t>
            </a:r>
            <a:r>
              <a:rPr lang="en-US" altLang="it-IT" dirty="0" err="1"/>
              <a:t>sono</a:t>
            </a:r>
            <a:r>
              <a:rPr lang="en-US" altLang="it-IT" dirty="0"/>
              <a:t> </a:t>
            </a:r>
            <a:r>
              <a:rPr lang="en-US" altLang="it-IT" dirty="0" err="1"/>
              <a:t>necessari</a:t>
            </a:r>
            <a:r>
              <a:rPr lang="en-US" altLang="it-IT" dirty="0"/>
              <a:t> per il </a:t>
            </a:r>
            <a:r>
              <a:rPr lang="en-US" altLang="it-IT" dirty="0" err="1"/>
              <a:t>mantenimento</a:t>
            </a:r>
            <a:r>
              <a:rPr lang="en-US" altLang="it-IT" dirty="0"/>
              <a:t> </a:t>
            </a:r>
            <a:r>
              <a:rPr lang="en-US" altLang="it-IT" dirty="0" err="1"/>
              <a:t>della</a:t>
            </a:r>
            <a:r>
              <a:rPr lang="en-US" altLang="it-IT" dirty="0"/>
              <a:t> </a:t>
            </a:r>
            <a:r>
              <a:rPr lang="en-US" altLang="it-IT" dirty="0" err="1"/>
              <a:t>gravidanza</a:t>
            </a:r>
            <a:r>
              <a:rPr lang="en-US" altLang="it-IT" dirty="0"/>
              <a:t>, </a:t>
            </a:r>
            <a:r>
              <a:rPr lang="en-US" altLang="it-IT" dirty="0" err="1"/>
              <a:t>agiscono</a:t>
            </a:r>
            <a:r>
              <a:rPr lang="en-US" altLang="it-IT" dirty="0"/>
              <a:t> </a:t>
            </a:r>
            <a:r>
              <a:rPr lang="en-US" altLang="it-IT" dirty="0" err="1"/>
              <a:t>alterando</a:t>
            </a:r>
            <a:r>
              <a:rPr lang="en-US" altLang="it-IT" dirty="0"/>
              <a:t> la </a:t>
            </a:r>
            <a:r>
              <a:rPr lang="en-US" altLang="it-IT" dirty="0" err="1"/>
              <a:t>permeabilità</a:t>
            </a:r>
            <a:r>
              <a:rPr lang="en-US" altLang="it-IT" dirty="0"/>
              <a:t> </a:t>
            </a:r>
            <a:r>
              <a:rPr lang="en-US" altLang="it-IT" dirty="0" err="1"/>
              <a:t>ionica</a:t>
            </a:r>
            <a:r>
              <a:rPr lang="en-US" altLang="it-IT" dirty="0"/>
              <a:t> </a:t>
            </a:r>
            <a:r>
              <a:rPr lang="en-US" altLang="it-IT" dirty="0" err="1"/>
              <a:t>dell'endometrio</a:t>
            </a:r>
            <a:r>
              <a:rPr lang="en-US" altLang="it-IT" dirty="0"/>
              <a:t>  con il </a:t>
            </a:r>
            <a:r>
              <a:rPr lang="en-US" altLang="it-IT" dirty="0" err="1"/>
              <a:t>risultato</a:t>
            </a:r>
            <a:r>
              <a:rPr lang="en-US" altLang="it-IT" dirty="0"/>
              <a:t> </a:t>
            </a:r>
            <a:r>
              <a:rPr lang="en-US" altLang="it-IT" dirty="0" err="1"/>
              <a:t>che</a:t>
            </a:r>
            <a:r>
              <a:rPr lang="en-US" altLang="it-IT" dirty="0"/>
              <a:t> la </a:t>
            </a:r>
            <a:r>
              <a:rPr lang="en-US" altLang="it-IT" dirty="0" err="1"/>
              <a:t>iperpolarizzazione</a:t>
            </a:r>
            <a:r>
              <a:rPr lang="en-US" altLang="it-IT" dirty="0"/>
              <a:t> </a:t>
            </a:r>
            <a:r>
              <a:rPr lang="en-US" altLang="it-IT" dirty="0" err="1"/>
              <a:t>delle</a:t>
            </a:r>
            <a:r>
              <a:rPr lang="en-US" altLang="it-IT" dirty="0"/>
              <a:t> membrane </a:t>
            </a:r>
            <a:r>
              <a:rPr lang="en-US" altLang="it-IT" dirty="0" err="1"/>
              <a:t>cellulari</a:t>
            </a:r>
            <a:r>
              <a:rPr lang="en-US" altLang="it-IT" dirty="0"/>
              <a:t> ne </a:t>
            </a:r>
            <a:r>
              <a:rPr lang="en-US" altLang="it-IT" dirty="0" err="1"/>
              <a:t>riduce</a:t>
            </a:r>
            <a:r>
              <a:rPr lang="en-US" altLang="it-IT" dirty="0"/>
              <a:t> </a:t>
            </a:r>
            <a:r>
              <a:rPr lang="en-US" altLang="it-IT" dirty="0" err="1"/>
              <a:t>l'eccitabilità</a:t>
            </a:r>
            <a:r>
              <a:rPr lang="en-US" altLang="it-IT" dirty="0"/>
              <a:t>.</a:t>
            </a:r>
          </a:p>
          <a:p>
            <a:r>
              <a:rPr lang="it-IT" altLang="it-IT" dirty="0"/>
              <a:t>L'</a:t>
            </a:r>
            <a:r>
              <a:rPr lang="it-IT" altLang="it-IT" b="1" dirty="0" err="1"/>
              <a:t>hCG</a:t>
            </a:r>
            <a:r>
              <a:rPr lang="it-IT" altLang="it-IT" dirty="0"/>
              <a:t> (</a:t>
            </a:r>
            <a:r>
              <a:rPr lang="it-IT" altLang="it-IT" i="1" dirty="0"/>
              <a:t>Human </a:t>
            </a:r>
            <a:r>
              <a:rPr lang="it-IT" altLang="it-IT" i="1" dirty="0" err="1"/>
              <a:t>chorionic</a:t>
            </a:r>
            <a:r>
              <a:rPr lang="it-IT" altLang="it-IT" i="1" dirty="0"/>
              <a:t> </a:t>
            </a:r>
            <a:r>
              <a:rPr lang="it-IT" altLang="it-IT" i="1" dirty="0" err="1"/>
              <a:t>gonadotropin</a:t>
            </a:r>
            <a:r>
              <a:rPr lang="it-IT" altLang="it-IT" dirty="0"/>
              <a:t>) o </a:t>
            </a:r>
            <a:r>
              <a:rPr lang="it-IT" altLang="it-IT" b="1" dirty="0"/>
              <a:t>gonadotropina corionica</a:t>
            </a:r>
            <a:r>
              <a:rPr lang="it-IT" altLang="it-IT" dirty="0"/>
              <a:t> è un ormone prodotto dall'embrione all'inizio della seconda settimana di sviluppo, in particolare dalle cellule del </a:t>
            </a:r>
            <a:r>
              <a:rPr lang="it-IT" altLang="it-IT" dirty="0" err="1"/>
              <a:t>sinciziotrofoblasto</a:t>
            </a:r>
            <a:r>
              <a:rPr lang="it-IT" altLang="it-IT" dirty="0"/>
              <a:t>.</a:t>
            </a:r>
          </a:p>
          <a:p>
            <a:r>
              <a:rPr lang="it-IT" altLang="it-IT" dirty="0"/>
              <a:t>Questo ormone ha la funzione di evitare i fenomeni di atresia del corpo luteo, che prende il nome di "corpo luteo gravidico", il quale ha la funzione di produrre progesterone, indispensabile per i fenomeni di </a:t>
            </a:r>
            <a:r>
              <a:rPr lang="it-IT" altLang="it-IT" dirty="0" err="1"/>
              <a:t>decidualizzazione</a:t>
            </a:r>
            <a:r>
              <a:rPr lang="it-IT" altLang="it-IT" dirty="0"/>
              <a:t> dell'utero. </a:t>
            </a:r>
          </a:p>
          <a:p>
            <a:endParaRPr lang="en-US" altLang="it-IT"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7D8C46B-6D07-46F4-909F-FD1A70A7C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D4AA52F-1A51-427E-8DC6-0ABE36EB0331}" type="slidenum">
              <a:rPr lang="it-IT" altLang="it-IT"/>
              <a:pPr>
                <a:spcBef>
                  <a:spcPct val="0"/>
                </a:spcBef>
              </a:pPr>
              <a:t>23</a:t>
            </a:fld>
            <a:endParaRPr lang="it-IT" altLang="it-IT"/>
          </a:p>
        </p:txBody>
      </p:sp>
      <p:sp>
        <p:nvSpPr>
          <p:cNvPr id="9219" name="Rectangle 2">
            <a:extLst>
              <a:ext uri="{FF2B5EF4-FFF2-40B4-BE49-F238E27FC236}">
                <a16:creationId xmlns:a16="http://schemas.microsoft.com/office/drawing/2014/main" id="{115839F1-2DAE-46E3-8240-DCF1A38D1A05}"/>
              </a:ext>
            </a:extLst>
          </p:cNvPr>
          <p:cNvSpPr>
            <a:spLocks noGrp="1" noRot="1" noChangeAspect="1" noChangeArrowheads="1" noTextEdit="1"/>
          </p:cNvSpPr>
          <p:nvPr>
            <p:ph type="sldImg"/>
          </p:nvPr>
        </p:nvSpPr>
        <p:spPr>
          <a:xfrm>
            <a:off x="2711450" y="633413"/>
            <a:ext cx="3816350" cy="2862262"/>
          </a:xfrm>
          <a:ln/>
        </p:spPr>
      </p:sp>
      <p:sp>
        <p:nvSpPr>
          <p:cNvPr id="9220" name="Rectangle 3">
            <a:extLst>
              <a:ext uri="{FF2B5EF4-FFF2-40B4-BE49-F238E27FC236}">
                <a16:creationId xmlns:a16="http://schemas.microsoft.com/office/drawing/2014/main" id="{C58DCF1B-0CB7-401E-A984-77DD0AC7E5FD}"/>
              </a:ext>
            </a:extLst>
          </p:cNvPr>
          <p:cNvSpPr>
            <a:spLocks noGrp="1" noChangeArrowheads="1"/>
          </p:cNvSpPr>
          <p:nvPr>
            <p:ph type="body" idx="1"/>
          </p:nvPr>
        </p:nvSpPr>
        <p:spPr>
          <a:xfrm>
            <a:off x="266700" y="4160838"/>
            <a:ext cx="6402388" cy="45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933D52B-6FCA-470B-941A-A6D7617555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41D59CA-36D8-4177-80AD-AC7A80267930}" type="slidenum">
              <a:rPr lang="it-IT" altLang="it-IT" smtClean="0"/>
              <a:pPr>
                <a:spcBef>
                  <a:spcPct val="0"/>
                </a:spcBef>
              </a:pPr>
              <a:t>3</a:t>
            </a:fld>
            <a:endParaRPr lang="it-IT" altLang="it-IT"/>
          </a:p>
        </p:txBody>
      </p:sp>
      <p:sp>
        <p:nvSpPr>
          <p:cNvPr id="7171" name="Rectangle 2">
            <a:extLst>
              <a:ext uri="{FF2B5EF4-FFF2-40B4-BE49-F238E27FC236}">
                <a16:creationId xmlns:a16="http://schemas.microsoft.com/office/drawing/2014/main" id="{5C27CA1D-89C4-4A7C-BF3D-D209998BDF0D}"/>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2575AF6C-3548-4807-BDFD-FE2037F3089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049B975-6D5E-4ECB-B0DB-1F3C662972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2114A1F-A249-46DA-8DED-016B34ACBDD2}" type="slidenum">
              <a:rPr lang="it-IT" altLang="it-IT"/>
              <a:pPr>
                <a:spcBef>
                  <a:spcPct val="0"/>
                </a:spcBef>
              </a:pPr>
              <a:t>24</a:t>
            </a:fld>
            <a:endParaRPr lang="it-IT" altLang="it-IT"/>
          </a:p>
        </p:txBody>
      </p:sp>
      <p:sp>
        <p:nvSpPr>
          <p:cNvPr id="11267" name="Rectangle 2">
            <a:extLst>
              <a:ext uri="{FF2B5EF4-FFF2-40B4-BE49-F238E27FC236}">
                <a16:creationId xmlns:a16="http://schemas.microsoft.com/office/drawing/2014/main" id="{A029B6C2-C342-434C-B638-D053E385A78B}"/>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F0D53547-5652-4BC9-81A4-3D440C320A2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Alcuni gruppi di cellule follicolari sono impegnate nella secrezione del liquido follicolare, mentre altre si indirizzano nella trasformazione degli ormoni androgeni in estrogeni, mediante l’attivazione di enzimi aromatizzanti. Le cellule follicolari sintetizzano un ormone proteico detto inibina o gonadostatina o follicolostatina, che ostacola, a livello ipofisario, la sintesi e la increzione di FSH e, a dosi più elevate, dell’LH.</a:t>
            </a:r>
          </a:p>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51DCC72-FFB5-4BFD-B72D-BCCA7F46C6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078EEEA-C421-467F-8443-C31E3BF3A422}" type="slidenum">
              <a:rPr lang="it-IT" altLang="it-IT"/>
              <a:pPr>
                <a:spcBef>
                  <a:spcPct val="0"/>
                </a:spcBef>
              </a:pPr>
              <a:t>25</a:t>
            </a:fld>
            <a:endParaRPr lang="it-IT" altLang="it-IT"/>
          </a:p>
        </p:txBody>
      </p:sp>
      <p:sp>
        <p:nvSpPr>
          <p:cNvPr id="13315" name="Rectangle 2">
            <a:extLst>
              <a:ext uri="{FF2B5EF4-FFF2-40B4-BE49-F238E27FC236}">
                <a16:creationId xmlns:a16="http://schemas.microsoft.com/office/drawing/2014/main" id="{9AE96060-A582-4AD8-997A-D28052B0C375}"/>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550F4C9C-BE83-47C1-BA96-DDDDE38870F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t>Da Comparative </a:t>
            </a:r>
            <a:r>
              <a:rPr lang="it-IT" altLang="it-IT" dirty="0" err="1"/>
              <a:t>Hepatology</a:t>
            </a:r>
            <a:r>
              <a:rPr lang="it-IT" altLang="it-IT" dirty="0"/>
              <a:t> 2003, 2: 4</a:t>
            </a:r>
          </a:p>
          <a:p>
            <a:r>
              <a:rPr lang="it-IT" altLang="it-IT" dirty="0"/>
              <a:t>Nei Teleostei la crescita dell’oocita viene normalmente divisa in 4 stadi principali, la crescita primaria, la formazione degli alveoli corticali, il periodo </a:t>
            </a:r>
            <a:r>
              <a:rPr lang="it-IT" altLang="it-IT" dirty="0" err="1"/>
              <a:t>vitellogenico</a:t>
            </a:r>
            <a:r>
              <a:rPr lang="it-IT" altLang="it-IT" dirty="0"/>
              <a:t> e la maturazione finale.</a:t>
            </a:r>
          </a:p>
          <a:p>
            <a:r>
              <a:rPr lang="it-IT" altLang="it-IT" dirty="0"/>
              <a:t>Istologicamente la crescita primaria può essere separata in diversi stadi. Il nucleo contiene inizialmente un nucleolo, quindi moltiplica i nucleoli e successivamente si sviluppa un “anello circolare” di materiale </a:t>
            </a:r>
            <a:r>
              <a:rPr lang="it-IT" altLang="it-IT" dirty="0" err="1"/>
              <a:t>ribonucleare</a:t>
            </a:r>
            <a:r>
              <a:rPr lang="it-IT" altLang="it-IT" dirty="0"/>
              <a:t> che contiene un distinto nucleo di tuorlo (corpo vitellino di Balbiani). Alla fine del periodo </a:t>
            </a:r>
            <a:r>
              <a:rPr lang="it-IT" altLang="it-IT" dirty="0" err="1"/>
              <a:t>vitellogenico</a:t>
            </a:r>
            <a:r>
              <a:rPr lang="it-IT" altLang="it-IT" dirty="0"/>
              <a:t>, o all’inizio della maturazione finale, la vescicola germinale (nucleo), che negli stadi iniziali è posizionata centralmente, si sposta alla periferia, vicino al micropilo. </a:t>
            </a:r>
          </a:p>
          <a:p>
            <a:endParaRPr lang="it-IT" altLang="it-IT" dirty="0"/>
          </a:p>
          <a:p>
            <a:r>
              <a:rPr lang="it-IT" altLang="it-IT" dirty="0"/>
              <a:t>L’oocita in via di sviluppo è situato al centro del follicolo ed è circondato da cellule follicolare producenti steroidi. Lo strato di cellule follicolari generalmente consiste di un substrato interno, strato delle cellule della granulosa, ed uno o due substrati esterni di cellule tecali. Le cellule della teca e della granulosa sono separate da una membrana basale. Tra la superficie dell’oocita e le cellule della granulosa c’è uno strato acellulare, la </a:t>
            </a:r>
            <a:r>
              <a:rPr lang="it-IT" altLang="it-IT" i="1" dirty="0"/>
              <a:t>zona radiata</a:t>
            </a:r>
            <a:r>
              <a:rPr lang="it-IT" altLang="it-IT" dirty="0"/>
              <a:t> o guscio dell’uovo.  Durante lo sviluppo dell’oocita, le proteine della </a:t>
            </a:r>
            <a:r>
              <a:rPr lang="it-IT" altLang="it-IT" i="1" dirty="0"/>
              <a:t>zona radiata</a:t>
            </a:r>
            <a:r>
              <a:rPr lang="it-IT" altLang="it-IT" dirty="0"/>
              <a:t> (</a:t>
            </a:r>
            <a:r>
              <a:rPr lang="it-IT" altLang="it-IT" dirty="0" err="1"/>
              <a:t>Zrp</a:t>
            </a:r>
            <a:r>
              <a:rPr lang="it-IT" altLang="it-IT" dirty="0"/>
              <a:t>) vengono acquisite dal plasma e depositate in questa posizione. Allo stesso tempo, l’oocita si riempie di proteine del tuorlo (</a:t>
            </a:r>
            <a:r>
              <a:rPr lang="it-IT" altLang="it-IT" dirty="0" err="1"/>
              <a:t>lipovitellina</a:t>
            </a:r>
            <a:r>
              <a:rPr lang="it-IT" altLang="it-IT" dirty="0"/>
              <a:t>, </a:t>
            </a:r>
            <a:r>
              <a:rPr lang="it-IT" altLang="it-IT" dirty="0" err="1"/>
              <a:t>fosfovitina</a:t>
            </a:r>
            <a:r>
              <a:rPr lang="it-IT" altLang="it-IT" dirty="0"/>
              <a:t>), derivate dalla </a:t>
            </a:r>
            <a:r>
              <a:rPr lang="it-IT" altLang="it-IT" dirty="0" err="1"/>
              <a:t>vitellogenina</a:t>
            </a:r>
            <a:r>
              <a:rPr lang="it-IT" altLang="it-IT" dirty="0"/>
              <a:t> (</a:t>
            </a:r>
            <a:r>
              <a:rPr lang="it-IT" altLang="it-IT" dirty="0" err="1"/>
              <a:t>Vtg</a:t>
            </a:r>
            <a:r>
              <a:rPr lang="it-IT" altLang="it-IT" dirty="0"/>
              <a:t>), un’altra proteina plasmatica trovata nelle femmine di pesce sessualmente mature. </a:t>
            </a:r>
            <a:r>
              <a:rPr lang="it-IT" altLang="it-IT" dirty="0" err="1"/>
              <a:t>Zrp</a:t>
            </a:r>
            <a:r>
              <a:rPr lang="it-IT" altLang="it-IT" dirty="0"/>
              <a:t> e </a:t>
            </a:r>
            <a:r>
              <a:rPr lang="it-IT" altLang="it-IT" dirty="0" err="1"/>
              <a:t>Vtg</a:t>
            </a:r>
            <a:r>
              <a:rPr lang="it-IT" altLang="it-IT" dirty="0"/>
              <a:t> sono sintetizzate nel fegato. </a:t>
            </a:r>
            <a:r>
              <a:rPr lang="it-IT" altLang="it-IT" dirty="0" err="1"/>
              <a:t>Vgt</a:t>
            </a:r>
            <a:r>
              <a:rPr lang="it-IT" altLang="it-IT" dirty="0"/>
              <a:t> è una grossa (MW 250-600 </a:t>
            </a:r>
            <a:r>
              <a:rPr lang="it-IT" altLang="it-IT" dirty="0" err="1"/>
              <a:t>kDa</a:t>
            </a:r>
            <a:r>
              <a:rPr lang="it-IT" altLang="it-IT" dirty="0"/>
              <a:t>)  </a:t>
            </a:r>
            <a:r>
              <a:rPr lang="it-IT" altLang="it-IT" dirty="0" err="1"/>
              <a:t>calcium-binding</a:t>
            </a:r>
            <a:r>
              <a:rPr lang="it-IT" altLang="it-IT" dirty="0"/>
              <a:t> </a:t>
            </a:r>
            <a:r>
              <a:rPr lang="it-IT" altLang="it-IT" dirty="0" err="1"/>
              <a:t>fosfolipoglicoproteina</a:t>
            </a:r>
            <a:r>
              <a:rPr lang="it-IT" altLang="it-IT" dirty="0"/>
              <a:t>. </a:t>
            </a:r>
          </a:p>
          <a:p>
            <a:r>
              <a:rPr lang="it-IT" altLang="it-IT" dirty="0"/>
              <a:t>La membrana esterna dell’uovo, viene spesso indicata nei pesci come zona radiata a causa del suo aspetto striato al microscopio ottico. Nei mammiferi queste proteine fungono da recettori per lo spermatozoo e si induriscono (anche nei pesci) dopo la fecondazione. Questo processo è importante per prevenire la polispermia, poiché il guscio dell’uovo contiene solamente uno stretto canale o micropilo attraverso cui lo spermatozoo arriva all’uovo. Nei pesci il rivestimento dell’uovo è molto più spesso che nei mammiferi, fornendo protezione fisica dall’ambiente e giocando un ruolo nella diffusione dei gas. Il micropilo viene chiuso entro qualche minuto dopo che le uova sono attivate con acqua dolce, che inizia una reazione corticale necessaria per lo sviluppo delle uova fecondate. Dopo l’attivazione, la zona radiata assorbe acqua e diventa più resistente alla rottura e può sopportare un peso 100 volte maggiore rispetto alle uova </a:t>
            </a:r>
            <a:r>
              <a:rPr lang="it-IT" altLang="it-IT" dirty="0" err="1"/>
              <a:t>oviduttali</a:t>
            </a:r>
            <a:r>
              <a:rPr lang="it-IT" altLang="it-IT" dirty="0"/>
              <a:t>.</a:t>
            </a:r>
          </a:p>
          <a:p>
            <a:r>
              <a:rPr lang="it-IT" altLang="it-IT" dirty="0"/>
              <a:t>Recentemente è stato stabilito che le proteine della zona pellucida dei mammiferi sono correlate a quelle della zona radiata dei teleostei (quindi 3-4 glicoproteine molto conservate,  e usate come proteine di rivestimento dell’uovo in specie che si sono separate 650 milioni di anni fa). Il luogo di sintesi è il fegato (sotto influenza degli estrogeni) nella maggior parte dei teleostei, ma in alcune è l’ovario.</a:t>
            </a:r>
          </a:p>
          <a:p>
            <a:endParaRPr lang="it-IT" altLang="it-IT" dirty="0"/>
          </a:p>
          <a:p>
            <a:r>
              <a:rPr lang="it-IT" altLang="it-IT" i="1" dirty="0" err="1"/>
              <a:t>Biochemistry</a:t>
            </a:r>
            <a:r>
              <a:rPr lang="it-IT" altLang="it-IT" i="1" dirty="0"/>
              <a:t> </a:t>
            </a:r>
            <a:r>
              <a:rPr lang="it-IT" altLang="it-IT" b="1" dirty="0"/>
              <a:t>2004, </a:t>
            </a:r>
            <a:r>
              <a:rPr lang="it-IT" altLang="it-IT" i="1" dirty="0"/>
              <a:t>43, </a:t>
            </a:r>
            <a:r>
              <a:rPr lang="it-IT" altLang="it-IT" dirty="0"/>
              <a:t>7459-7478</a:t>
            </a:r>
          </a:p>
          <a:p>
            <a:r>
              <a:rPr lang="it-IT" altLang="it-IT" dirty="0"/>
              <a:t>The plasma membrane of vertebrate </a:t>
            </a:r>
            <a:r>
              <a:rPr lang="it-IT" altLang="it-IT" dirty="0" err="1"/>
              <a:t>eggs</a:t>
            </a:r>
            <a:r>
              <a:rPr lang="it-IT" altLang="it-IT" dirty="0"/>
              <a:t> </a:t>
            </a:r>
            <a:r>
              <a:rPr lang="it-IT" altLang="it-IT" dirty="0" err="1"/>
              <a:t>is</a:t>
            </a:r>
            <a:r>
              <a:rPr lang="it-IT" altLang="it-IT" dirty="0"/>
              <a:t> </a:t>
            </a:r>
            <a:r>
              <a:rPr lang="it-IT" altLang="it-IT" dirty="0" err="1"/>
              <a:t>surrounded</a:t>
            </a:r>
            <a:r>
              <a:rPr lang="it-IT" altLang="it-IT" dirty="0"/>
              <a:t> by an </a:t>
            </a:r>
            <a:r>
              <a:rPr lang="it-IT" altLang="it-IT" dirty="0" err="1"/>
              <a:t>extracellular</a:t>
            </a:r>
            <a:r>
              <a:rPr lang="it-IT" altLang="it-IT" dirty="0"/>
              <a:t> </a:t>
            </a:r>
            <a:r>
              <a:rPr lang="it-IT" altLang="it-IT" dirty="0" err="1"/>
              <a:t>envelope</a:t>
            </a:r>
            <a:r>
              <a:rPr lang="it-IT" altLang="it-IT" dirty="0"/>
              <a:t>, </a:t>
            </a:r>
            <a:r>
              <a:rPr lang="it-IT" altLang="it-IT" dirty="0" err="1"/>
              <a:t>often</a:t>
            </a:r>
            <a:r>
              <a:rPr lang="it-IT" altLang="it-IT" dirty="0"/>
              <a:t> </a:t>
            </a:r>
            <a:r>
              <a:rPr lang="it-IT" altLang="it-IT" dirty="0" err="1"/>
              <a:t>referred</a:t>
            </a:r>
            <a:r>
              <a:rPr lang="it-IT" altLang="it-IT" dirty="0"/>
              <a:t> to </a:t>
            </a:r>
            <a:r>
              <a:rPr lang="it-IT" altLang="it-IT" dirty="0" err="1"/>
              <a:t>as</a:t>
            </a:r>
            <a:r>
              <a:rPr lang="it-IT" altLang="it-IT" dirty="0"/>
              <a:t> a </a:t>
            </a:r>
            <a:r>
              <a:rPr lang="it-IT" altLang="it-IT" dirty="0" err="1"/>
              <a:t>chorion</a:t>
            </a:r>
            <a:r>
              <a:rPr lang="it-IT" altLang="it-IT" dirty="0"/>
              <a:t>, vitelline </a:t>
            </a:r>
            <a:r>
              <a:rPr lang="it-IT" altLang="it-IT" dirty="0" err="1"/>
              <a:t>envelope</a:t>
            </a:r>
            <a:r>
              <a:rPr lang="it-IT" altLang="it-IT" dirty="0"/>
              <a:t> (VE), or zona pellucida (ZP). In general, the </a:t>
            </a:r>
            <a:r>
              <a:rPr lang="it-IT" altLang="it-IT" dirty="0" err="1"/>
              <a:t>coats</a:t>
            </a:r>
            <a:r>
              <a:rPr lang="it-IT" altLang="it-IT" dirty="0"/>
              <a:t> </a:t>
            </a:r>
            <a:r>
              <a:rPr lang="it-IT" altLang="it-IT" dirty="0" err="1"/>
              <a:t>surrounding</a:t>
            </a:r>
            <a:r>
              <a:rPr lang="it-IT" altLang="it-IT" dirty="0"/>
              <a:t> </a:t>
            </a:r>
            <a:r>
              <a:rPr lang="it-IT" altLang="it-IT" dirty="0" err="1"/>
              <a:t>fish</a:t>
            </a:r>
            <a:r>
              <a:rPr lang="it-IT" altLang="it-IT" dirty="0"/>
              <a:t> </a:t>
            </a:r>
            <a:r>
              <a:rPr lang="it-IT" altLang="it-IT" dirty="0" err="1"/>
              <a:t>eggs</a:t>
            </a:r>
            <a:r>
              <a:rPr lang="it-IT" altLang="it-IT" dirty="0"/>
              <a:t> and </a:t>
            </a:r>
            <a:r>
              <a:rPr lang="it-IT" altLang="it-IT" dirty="0" err="1"/>
              <a:t>mammalian</a:t>
            </a:r>
            <a:r>
              <a:rPr lang="it-IT" altLang="it-IT" dirty="0"/>
              <a:t> </a:t>
            </a:r>
            <a:r>
              <a:rPr lang="it-IT" altLang="it-IT" dirty="0" err="1"/>
              <a:t>eggs</a:t>
            </a:r>
            <a:r>
              <a:rPr lang="it-IT" altLang="it-IT" dirty="0"/>
              <a:t> </a:t>
            </a:r>
            <a:r>
              <a:rPr lang="it-IT" altLang="it-IT" dirty="0" err="1"/>
              <a:t>have</a:t>
            </a:r>
            <a:r>
              <a:rPr lang="it-IT" altLang="it-IT" dirty="0"/>
              <a:t> </a:t>
            </a:r>
            <a:r>
              <a:rPr lang="it-IT" altLang="it-IT" dirty="0" err="1"/>
              <a:t>been</a:t>
            </a:r>
            <a:r>
              <a:rPr lang="it-IT" altLang="it-IT" dirty="0"/>
              <a:t> </a:t>
            </a:r>
            <a:r>
              <a:rPr lang="it-IT" altLang="it-IT" dirty="0" err="1"/>
              <a:t>designated</a:t>
            </a:r>
            <a:r>
              <a:rPr lang="it-IT" altLang="it-IT" dirty="0"/>
              <a:t> VE and ZP, </a:t>
            </a:r>
            <a:r>
              <a:rPr lang="it-IT" altLang="it-IT" dirty="0" err="1"/>
              <a:t>respectively</a:t>
            </a:r>
            <a:r>
              <a:rPr lang="it-IT" altLang="it-IT" dirty="0"/>
              <a:t>. </a:t>
            </a:r>
            <a:r>
              <a:rPr lang="it-IT" altLang="it-IT" dirty="0" err="1"/>
              <a:t>These</a:t>
            </a:r>
            <a:r>
              <a:rPr lang="it-IT" altLang="it-IT" dirty="0"/>
              <a:t> </a:t>
            </a:r>
            <a:r>
              <a:rPr lang="it-IT" altLang="it-IT" dirty="0" err="1"/>
              <a:t>extracellular</a:t>
            </a:r>
            <a:r>
              <a:rPr lang="it-IT" altLang="it-IT" dirty="0"/>
              <a:t> </a:t>
            </a:r>
            <a:r>
              <a:rPr lang="it-IT" altLang="it-IT" dirty="0" err="1"/>
              <a:t>coats</a:t>
            </a:r>
            <a:r>
              <a:rPr lang="it-IT" altLang="it-IT" dirty="0"/>
              <a:t> </a:t>
            </a:r>
            <a:r>
              <a:rPr lang="it-IT" altLang="it-IT" dirty="0" err="1"/>
              <a:t>apparently</a:t>
            </a:r>
            <a:r>
              <a:rPr lang="it-IT" altLang="it-IT" dirty="0"/>
              <a:t> </a:t>
            </a:r>
            <a:r>
              <a:rPr lang="it-IT" altLang="it-IT" dirty="0" err="1"/>
              <a:t>function</a:t>
            </a:r>
            <a:r>
              <a:rPr lang="it-IT" altLang="it-IT" dirty="0"/>
              <a:t> to </a:t>
            </a:r>
            <a:r>
              <a:rPr lang="it-IT" altLang="it-IT" dirty="0" err="1"/>
              <a:t>restrict</a:t>
            </a:r>
            <a:r>
              <a:rPr lang="it-IT" altLang="it-IT" dirty="0"/>
              <a:t> </a:t>
            </a:r>
            <a:r>
              <a:rPr lang="it-IT" altLang="it-IT" dirty="0" err="1"/>
              <a:t>fertilization</a:t>
            </a:r>
            <a:r>
              <a:rPr lang="it-IT" altLang="it-IT" dirty="0"/>
              <a:t> of </a:t>
            </a:r>
            <a:r>
              <a:rPr lang="it-IT" altLang="it-IT" dirty="0" err="1"/>
              <a:t>eggs</a:t>
            </a:r>
            <a:r>
              <a:rPr lang="it-IT" altLang="it-IT" dirty="0"/>
              <a:t> to </a:t>
            </a:r>
            <a:r>
              <a:rPr lang="it-IT" altLang="it-IT" dirty="0" err="1"/>
              <a:t>sperm</a:t>
            </a:r>
            <a:r>
              <a:rPr lang="it-IT" altLang="it-IT" dirty="0"/>
              <a:t> from the </a:t>
            </a:r>
            <a:r>
              <a:rPr lang="it-IT" altLang="it-IT" dirty="0" err="1"/>
              <a:t>same</a:t>
            </a:r>
            <a:r>
              <a:rPr lang="it-IT" altLang="it-IT" dirty="0"/>
              <a:t> </a:t>
            </a:r>
            <a:r>
              <a:rPr lang="it-IT" altLang="it-IT" dirty="0" err="1"/>
              <a:t>species</a:t>
            </a:r>
            <a:r>
              <a:rPr lang="it-IT" altLang="it-IT" dirty="0"/>
              <a:t>, to </a:t>
            </a:r>
            <a:r>
              <a:rPr lang="it-IT" altLang="it-IT" dirty="0" err="1"/>
              <a:t>limit</a:t>
            </a:r>
            <a:r>
              <a:rPr lang="it-IT" altLang="it-IT" dirty="0"/>
              <a:t> </a:t>
            </a:r>
            <a:r>
              <a:rPr lang="it-IT" altLang="it-IT" dirty="0" err="1"/>
              <a:t>fertilization</a:t>
            </a:r>
            <a:r>
              <a:rPr lang="it-IT" altLang="it-IT" dirty="0"/>
              <a:t> to a single </a:t>
            </a:r>
            <a:r>
              <a:rPr lang="it-IT" altLang="it-IT" dirty="0" err="1"/>
              <a:t>sperm</a:t>
            </a:r>
            <a:r>
              <a:rPr lang="it-IT" altLang="it-IT" dirty="0"/>
              <a:t>, and to </a:t>
            </a:r>
            <a:r>
              <a:rPr lang="it-IT" altLang="it-IT" dirty="0" err="1"/>
              <a:t>protect</a:t>
            </a:r>
            <a:r>
              <a:rPr lang="it-IT" altLang="it-IT" dirty="0"/>
              <a:t> </a:t>
            </a:r>
            <a:r>
              <a:rPr lang="it-IT" altLang="it-IT" dirty="0" err="1"/>
              <a:t>developing</a:t>
            </a:r>
            <a:r>
              <a:rPr lang="it-IT" altLang="it-IT" dirty="0"/>
              <a:t> </a:t>
            </a:r>
            <a:r>
              <a:rPr lang="it-IT" altLang="it-IT" dirty="0" err="1"/>
              <a:t>embryos</a:t>
            </a:r>
            <a:r>
              <a:rPr lang="it-IT" altLang="it-IT" dirty="0"/>
              <a:t> </a:t>
            </a:r>
            <a:r>
              <a:rPr lang="it-IT" altLang="it-IT" dirty="0" err="1"/>
              <a:t>either</a:t>
            </a:r>
            <a:r>
              <a:rPr lang="it-IT" altLang="it-IT" dirty="0"/>
              <a:t> </a:t>
            </a:r>
            <a:r>
              <a:rPr lang="it-IT" altLang="it-IT" dirty="0" err="1"/>
              <a:t>outside</a:t>
            </a:r>
            <a:r>
              <a:rPr lang="it-IT" altLang="it-IT" dirty="0"/>
              <a:t> or </a:t>
            </a:r>
            <a:r>
              <a:rPr lang="it-IT" altLang="it-IT" dirty="0" err="1"/>
              <a:t>within</a:t>
            </a:r>
            <a:r>
              <a:rPr lang="it-IT" altLang="it-IT" dirty="0"/>
              <a:t> the </a:t>
            </a:r>
            <a:r>
              <a:rPr lang="it-IT" altLang="it-IT" dirty="0" err="1"/>
              <a:t>female</a:t>
            </a:r>
            <a:r>
              <a:rPr lang="it-IT" altLang="it-IT" dirty="0"/>
              <a:t> </a:t>
            </a:r>
            <a:r>
              <a:rPr lang="it-IT" altLang="it-IT" dirty="0" err="1"/>
              <a:t>reproductive</a:t>
            </a:r>
            <a:r>
              <a:rPr lang="it-IT" altLang="it-IT" dirty="0"/>
              <a:t> </a:t>
            </a:r>
            <a:r>
              <a:rPr lang="it-IT" altLang="it-IT" dirty="0" err="1"/>
              <a:t>tract</a:t>
            </a:r>
            <a:r>
              <a:rPr lang="it-IT" altLang="it-IT" dirty="0"/>
              <a:t>. In some </a:t>
            </a:r>
            <a:r>
              <a:rPr lang="it-IT" altLang="it-IT" dirty="0" err="1"/>
              <a:t>cases</a:t>
            </a:r>
            <a:r>
              <a:rPr lang="it-IT" altLang="it-IT" dirty="0"/>
              <a:t>, </a:t>
            </a:r>
            <a:r>
              <a:rPr lang="it-IT" altLang="it-IT" dirty="0" err="1"/>
              <a:t>these</a:t>
            </a:r>
            <a:r>
              <a:rPr lang="it-IT" altLang="it-IT" dirty="0"/>
              <a:t> </a:t>
            </a:r>
            <a:r>
              <a:rPr lang="it-IT" altLang="it-IT" dirty="0" err="1"/>
              <a:t>functions</a:t>
            </a:r>
            <a:r>
              <a:rPr lang="it-IT" altLang="it-IT" dirty="0"/>
              <a:t> </a:t>
            </a:r>
            <a:r>
              <a:rPr lang="it-IT" altLang="it-IT" dirty="0" err="1"/>
              <a:t>have</a:t>
            </a:r>
            <a:r>
              <a:rPr lang="it-IT" altLang="it-IT" dirty="0"/>
              <a:t> </a:t>
            </a:r>
            <a:r>
              <a:rPr lang="it-IT" altLang="it-IT" dirty="0" err="1"/>
              <a:t>been</a:t>
            </a:r>
            <a:r>
              <a:rPr lang="it-IT" altLang="it-IT" dirty="0"/>
              <a:t> </a:t>
            </a:r>
            <a:r>
              <a:rPr lang="it-IT" altLang="it-IT" dirty="0" err="1"/>
              <a:t>assigned</a:t>
            </a:r>
            <a:r>
              <a:rPr lang="it-IT" altLang="it-IT" dirty="0"/>
              <a:t> to </a:t>
            </a:r>
            <a:r>
              <a:rPr lang="it-IT" altLang="it-IT" dirty="0" err="1"/>
              <a:t>particular</a:t>
            </a:r>
            <a:r>
              <a:rPr lang="it-IT" altLang="it-IT" dirty="0"/>
              <a:t> VE or ZP </a:t>
            </a:r>
            <a:r>
              <a:rPr lang="it-IT" altLang="it-IT" dirty="0" err="1"/>
              <a:t>proteins</a:t>
            </a:r>
            <a:r>
              <a:rPr lang="it-IT" altLang="it-IT" dirty="0"/>
              <a:t>, and the </a:t>
            </a:r>
            <a:r>
              <a:rPr lang="it-IT" altLang="it-IT" dirty="0" err="1"/>
              <a:t>mechanisms</a:t>
            </a:r>
            <a:r>
              <a:rPr lang="it-IT" altLang="it-IT" dirty="0"/>
              <a:t> of action </a:t>
            </a:r>
            <a:r>
              <a:rPr lang="it-IT" altLang="it-IT" dirty="0" err="1"/>
              <a:t>have</a:t>
            </a:r>
            <a:r>
              <a:rPr lang="it-IT" altLang="it-IT" dirty="0"/>
              <a:t> </a:t>
            </a:r>
            <a:r>
              <a:rPr lang="it-IT" altLang="it-IT" dirty="0" err="1"/>
              <a:t>been</a:t>
            </a:r>
            <a:r>
              <a:rPr lang="it-IT" altLang="it-IT" dirty="0"/>
              <a:t> </a:t>
            </a:r>
            <a:r>
              <a:rPr lang="it-IT" altLang="it-IT" dirty="0" err="1"/>
              <a:t>investigated</a:t>
            </a:r>
            <a:r>
              <a:rPr lang="it-IT" altLang="it-IT" dirty="0"/>
              <a:t>. In </a:t>
            </a:r>
            <a:r>
              <a:rPr lang="it-IT" altLang="it-IT" dirty="0" err="1"/>
              <a:t>recent</a:t>
            </a:r>
            <a:r>
              <a:rPr lang="it-IT" altLang="it-IT" dirty="0"/>
              <a:t> </a:t>
            </a:r>
            <a:r>
              <a:rPr lang="it-IT" altLang="it-IT" dirty="0" err="1"/>
              <a:t>years</a:t>
            </a:r>
            <a:r>
              <a:rPr lang="it-IT" altLang="it-IT" dirty="0"/>
              <a:t>, </a:t>
            </a:r>
            <a:r>
              <a:rPr lang="it-IT" altLang="it-IT" dirty="0" err="1"/>
              <a:t>extensive</a:t>
            </a:r>
            <a:r>
              <a:rPr lang="it-IT" altLang="it-IT" dirty="0"/>
              <a:t> </a:t>
            </a:r>
            <a:r>
              <a:rPr lang="it-IT" altLang="it-IT" dirty="0" err="1"/>
              <a:t>molecular</a:t>
            </a:r>
            <a:r>
              <a:rPr lang="it-IT" altLang="it-IT" dirty="0"/>
              <a:t> </a:t>
            </a:r>
            <a:r>
              <a:rPr lang="it-IT" altLang="it-IT" dirty="0" err="1"/>
              <a:t>analyses</a:t>
            </a:r>
            <a:r>
              <a:rPr lang="it-IT" altLang="it-IT" dirty="0"/>
              <a:t> of </a:t>
            </a:r>
            <a:r>
              <a:rPr lang="it-IT" altLang="it-IT" dirty="0" err="1"/>
              <a:t>egg</a:t>
            </a:r>
            <a:r>
              <a:rPr lang="it-IT" altLang="it-IT" dirty="0"/>
              <a:t> </a:t>
            </a:r>
            <a:r>
              <a:rPr lang="it-IT" altLang="it-IT" dirty="0" err="1"/>
              <a:t>coat</a:t>
            </a:r>
            <a:r>
              <a:rPr lang="it-IT" altLang="it-IT" dirty="0"/>
              <a:t> </a:t>
            </a:r>
            <a:r>
              <a:rPr lang="it-IT" altLang="it-IT" dirty="0" err="1"/>
              <a:t>proteins</a:t>
            </a:r>
            <a:r>
              <a:rPr lang="it-IT" altLang="it-IT" dirty="0"/>
              <a:t> from </a:t>
            </a:r>
            <a:r>
              <a:rPr lang="it-IT" altLang="it-IT" dirty="0" err="1"/>
              <a:t>many</a:t>
            </a:r>
            <a:r>
              <a:rPr lang="it-IT" altLang="it-IT" dirty="0"/>
              <a:t> </a:t>
            </a:r>
            <a:r>
              <a:rPr lang="it-IT" altLang="it-IT" dirty="0" err="1"/>
              <a:t>animal</a:t>
            </a:r>
            <a:r>
              <a:rPr lang="it-IT" altLang="it-IT" dirty="0"/>
              <a:t> </a:t>
            </a:r>
            <a:r>
              <a:rPr lang="it-IT" altLang="it-IT" dirty="0" err="1"/>
              <a:t>species</a:t>
            </a:r>
            <a:r>
              <a:rPr lang="it-IT" altLang="it-IT" dirty="0"/>
              <a:t> </a:t>
            </a:r>
            <a:r>
              <a:rPr lang="it-IT" altLang="it-IT" dirty="0" err="1"/>
              <a:t>have</a:t>
            </a:r>
            <a:r>
              <a:rPr lang="it-IT" altLang="it-IT" dirty="0"/>
              <a:t> </a:t>
            </a:r>
            <a:r>
              <a:rPr lang="it-IT" altLang="it-IT" dirty="0" err="1"/>
              <a:t>revealed</a:t>
            </a:r>
            <a:r>
              <a:rPr lang="it-IT" altLang="it-IT" dirty="0"/>
              <a:t> </a:t>
            </a:r>
            <a:r>
              <a:rPr lang="it-IT" altLang="it-IT" dirty="0" err="1"/>
              <a:t>that</a:t>
            </a:r>
            <a:r>
              <a:rPr lang="it-IT" altLang="it-IT" dirty="0"/>
              <a:t> </a:t>
            </a:r>
            <a:r>
              <a:rPr lang="it-IT" altLang="it-IT" dirty="0" err="1"/>
              <a:t>these</a:t>
            </a:r>
            <a:r>
              <a:rPr lang="it-IT" altLang="it-IT" dirty="0"/>
              <a:t> </a:t>
            </a:r>
            <a:r>
              <a:rPr lang="it-IT" altLang="it-IT" dirty="0" err="1"/>
              <a:t>proteins</a:t>
            </a:r>
            <a:r>
              <a:rPr lang="it-IT" altLang="it-IT" dirty="0"/>
              <a:t> are </a:t>
            </a:r>
            <a:r>
              <a:rPr lang="it-IT" altLang="it-IT" dirty="0" err="1"/>
              <a:t>highly</a:t>
            </a:r>
            <a:r>
              <a:rPr lang="it-IT" altLang="it-IT" dirty="0"/>
              <a:t> </a:t>
            </a:r>
            <a:r>
              <a:rPr lang="it-IT" altLang="it-IT" dirty="0" err="1"/>
              <a:t>conserved</a:t>
            </a:r>
            <a:r>
              <a:rPr lang="it-IT" altLang="it-IT" dirty="0"/>
              <a:t> and are </a:t>
            </a:r>
            <a:r>
              <a:rPr lang="it-IT" altLang="it-IT" dirty="0" err="1"/>
              <a:t>related</a:t>
            </a:r>
            <a:r>
              <a:rPr lang="it-IT" altLang="it-IT" dirty="0"/>
              <a:t> to </a:t>
            </a:r>
            <a:r>
              <a:rPr lang="it-IT" altLang="it-IT" dirty="0" err="1"/>
              <a:t>each</a:t>
            </a:r>
            <a:r>
              <a:rPr lang="it-IT" altLang="it-IT" dirty="0"/>
              <a:t> </a:t>
            </a:r>
            <a:r>
              <a:rPr lang="it-IT" altLang="it-IT" dirty="0" err="1"/>
              <a:t>other</a:t>
            </a:r>
            <a:r>
              <a:rPr lang="it-IT" altLang="it-IT" dirty="0"/>
              <a:t>. A major feature common to the </a:t>
            </a:r>
            <a:r>
              <a:rPr lang="it-IT" altLang="it-IT" dirty="0" err="1"/>
              <a:t>proteins</a:t>
            </a:r>
            <a:r>
              <a:rPr lang="it-IT" altLang="it-IT" dirty="0"/>
              <a:t> </a:t>
            </a:r>
            <a:r>
              <a:rPr lang="it-IT" altLang="it-IT" dirty="0" err="1"/>
              <a:t>is</a:t>
            </a:r>
            <a:r>
              <a:rPr lang="it-IT" altLang="it-IT" dirty="0"/>
              <a:t> the </a:t>
            </a:r>
            <a:r>
              <a:rPr lang="it-IT" altLang="it-IT" dirty="0" err="1"/>
              <a:t>presence</a:t>
            </a:r>
            <a:r>
              <a:rPr lang="it-IT" altLang="it-IT" dirty="0"/>
              <a:t> of a so-</a:t>
            </a:r>
            <a:r>
              <a:rPr lang="it-IT" altLang="it-IT" dirty="0" err="1"/>
              <a:t>called</a:t>
            </a:r>
            <a:r>
              <a:rPr lang="it-IT" altLang="it-IT" dirty="0"/>
              <a:t> ZP domain, a </a:t>
            </a:r>
            <a:r>
              <a:rPr lang="it-IT" altLang="it-IT" dirty="0" err="1"/>
              <a:t>sequence</a:t>
            </a:r>
            <a:r>
              <a:rPr lang="it-IT" altLang="it-IT" dirty="0"/>
              <a:t> of 260 amino acids </a:t>
            </a:r>
            <a:r>
              <a:rPr lang="it-IT" altLang="it-IT" dirty="0" err="1"/>
              <a:t>containing</a:t>
            </a:r>
            <a:r>
              <a:rPr lang="it-IT" altLang="it-IT" dirty="0"/>
              <a:t> 8 </a:t>
            </a:r>
            <a:r>
              <a:rPr lang="it-IT" altLang="it-IT" dirty="0" err="1"/>
              <a:t>conserved</a:t>
            </a:r>
            <a:r>
              <a:rPr lang="it-IT" altLang="it-IT" dirty="0"/>
              <a:t> </a:t>
            </a:r>
            <a:r>
              <a:rPr lang="it-IT" altLang="it-IT" dirty="0" err="1"/>
              <a:t>cysteine</a:t>
            </a:r>
            <a:r>
              <a:rPr lang="it-IT" altLang="it-IT" dirty="0"/>
              <a:t> (C) </a:t>
            </a:r>
            <a:r>
              <a:rPr lang="it-IT" altLang="it-IT" dirty="0" err="1"/>
              <a:t>residues</a:t>
            </a:r>
            <a:r>
              <a:rPr lang="it-IT" altLang="it-IT" dirty="0"/>
              <a:t>. </a:t>
            </a:r>
          </a:p>
          <a:p>
            <a:r>
              <a:rPr lang="it-IT" altLang="it-IT" dirty="0"/>
              <a:t>For </a:t>
            </a:r>
            <a:r>
              <a:rPr lang="it-IT" altLang="it-IT" dirty="0" err="1"/>
              <a:t>example</a:t>
            </a:r>
            <a:r>
              <a:rPr lang="it-IT" altLang="it-IT" dirty="0"/>
              <a:t>, </a:t>
            </a:r>
            <a:r>
              <a:rPr lang="it-IT" altLang="it-IT" dirty="0" err="1"/>
              <a:t>rainbow</a:t>
            </a:r>
            <a:r>
              <a:rPr lang="it-IT" altLang="it-IT" dirty="0"/>
              <a:t> </a:t>
            </a:r>
            <a:r>
              <a:rPr lang="it-IT" altLang="it-IT" dirty="0" err="1"/>
              <a:t>trout</a:t>
            </a:r>
            <a:r>
              <a:rPr lang="it-IT" altLang="it-IT" dirty="0"/>
              <a:t> (</a:t>
            </a:r>
            <a:r>
              <a:rPr lang="it-IT" altLang="it-IT" i="1" dirty="0" err="1"/>
              <a:t>Oncorhynchus</a:t>
            </a:r>
            <a:r>
              <a:rPr lang="it-IT" altLang="it-IT" i="1" dirty="0"/>
              <a:t> </a:t>
            </a:r>
            <a:r>
              <a:rPr lang="it-IT" altLang="it-IT" i="1" dirty="0" err="1"/>
              <a:t>mykiss</a:t>
            </a:r>
            <a:r>
              <a:rPr lang="it-IT" altLang="it-IT" dirty="0"/>
              <a:t>) </a:t>
            </a:r>
            <a:r>
              <a:rPr lang="it-IT" altLang="it-IT" dirty="0" err="1"/>
              <a:t>VEs</a:t>
            </a:r>
            <a:r>
              <a:rPr lang="it-IT" altLang="it-IT" dirty="0"/>
              <a:t> </a:t>
            </a:r>
            <a:r>
              <a:rPr lang="it-IT" altLang="it-IT" dirty="0" err="1"/>
              <a:t>consist</a:t>
            </a:r>
            <a:r>
              <a:rPr lang="it-IT" altLang="it-IT" dirty="0"/>
              <a:t> of </a:t>
            </a:r>
            <a:r>
              <a:rPr lang="it-IT" altLang="it-IT" dirty="0" err="1"/>
              <a:t>at</a:t>
            </a:r>
            <a:r>
              <a:rPr lang="it-IT" altLang="it-IT" dirty="0"/>
              <a:t> </a:t>
            </a:r>
            <a:r>
              <a:rPr lang="it-IT" altLang="it-IT" dirty="0" err="1"/>
              <a:t>least</a:t>
            </a:r>
            <a:r>
              <a:rPr lang="it-IT" altLang="it-IT" dirty="0"/>
              <a:t> </a:t>
            </a:r>
            <a:r>
              <a:rPr lang="it-IT" altLang="it-IT" dirty="0" err="1"/>
              <a:t>three</a:t>
            </a:r>
            <a:r>
              <a:rPr lang="it-IT" altLang="it-IT" dirty="0"/>
              <a:t> </a:t>
            </a:r>
            <a:r>
              <a:rPr lang="it-IT" altLang="it-IT" dirty="0" err="1"/>
              <a:t>proteins</a:t>
            </a:r>
            <a:r>
              <a:rPr lang="it-IT" altLang="it-IT" dirty="0"/>
              <a:t>, </a:t>
            </a:r>
            <a:r>
              <a:rPr lang="it-IT" altLang="it-IT" dirty="0" err="1"/>
              <a:t>called</a:t>
            </a:r>
            <a:r>
              <a:rPr lang="it-IT" altLang="it-IT" dirty="0"/>
              <a:t> VE</a:t>
            </a:r>
            <a:r>
              <a:rPr lang="el-GR" altLang="it-IT" dirty="0">
                <a:cs typeface="Times New Roman" panose="02020603050405020304" pitchFamily="18" charset="0"/>
              </a:rPr>
              <a:t>α</a:t>
            </a:r>
            <a:r>
              <a:rPr lang="it-IT" altLang="it-IT" dirty="0"/>
              <a:t>, VE</a:t>
            </a:r>
            <a:r>
              <a:rPr lang="el-GR" altLang="it-IT" dirty="0">
                <a:cs typeface="Times New Roman" panose="02020603050405020304" pitchFamily="18" charset="0"/>
              </a:rPr>
              <a:t>β</a:t>
            </a:r>
            <a:r>
              <a:rPr lang="it-IT" altLang="it-IT" dirty="0"/>
              <a:t> and VE</a:t>
            </a:r>
            <a:r>
              <a:rPr lang="el-GR" altLang="it-IT" dirty="0">
                <a:cs typeface="Times New Roman" panose="02020603050405020304" pitchFamily="18" charset="0"/>
              </a:rPr>
              <a:t>γ</a:t>
            </a:r>
            <a:r>
              <a:rPr lang="it-IT" altLang="it-IT" dirty="0"/>
              <a:t>, </a:t>
            </a:r>
            <a:r>
              <a:rPr lang="it-IT" altLang="it-IT" dirty="0" err="1"/>
              <a:t>that</a:t>
            </a:r>
            <a:r>
              <a:rPr lang="it-IT" altLang="it-IT" dirty="0"/>
              <a:t> </a:t>
            </a:r>
            <a:r>
              <a:rPr lang="it-IT" altLang="it-IT" dirty="0" err="1"/>
              <a:t>possess</a:t>
            </a:r>
            <a:r>
              <a:rPr lang="it-IT" altLang="it-IT" dirty="0"/>
              <a:t> an N-terminal </a:t>
            </a:r>
            <a:r>
              <a:rPr lang="it-IT" altLang="it-IT" dirty="0" err="1"/>
              <a:t>signal</a:t>
            </a:r>
            <a:r>
              <a:rPr lang="it-IT" altLang="it-IT" dirty="0"/>
              <a:t> </a:t>
            </a:r>
            <a:r>
              <a:rPr lang="it-IT" altLang="it-IT" dirty="0" err="1"/>
              <a:t>sequence</a:t>
            </a:r>
            <a:r>
              <a:rPr lang="it-IT" altLang="it-IT" dirty="0"/>
              <a:t>, a proline-</a:t>
            </a:r>
            <a:r>
              <a:rPr lang="it-IT" altLang="it-IT" dirty="0" err="1"/>
              <a:t>glutamine</a:t>
            </a:r>
            <a:r>
              <a:rPr lang="it-IT" altLang="it-IT" dirty="0"/>
              <a:t>- (PQ-) </a:t>
            </a:r>
            <a:r>
              <a:rPr lang="it-IT" altLang="it-IT" dirty="0" err="1"/>
              <a:t>rich</a:t>
            </a:r>
            <a:r>
              <a:rPr lang="it-IT" altLang="it-IT" dirty="0"/>
              <a:t> </a:t>
            </a:r>
            <a:r>
              <a:rPr lang="it-IT" altLang="it-IT" dirty="0" err="1"/>
              <a:t>region</a:t>
            </a:r>
            <a:r>
              <a:rPr lang="it-IT" altLang="it-IT" dirty="0"/>
              <a:t>, and a ZP domain </a:t>
            </a:r>
            <a:r>
              <a:rPr lang="it-IT" altLang="it-IT" dirty="0" err="1"/>
              <a:t>that</a:t>
            </a:r>
            <a:r>
              <a:rPr lang="it-IT" altLang="it-IT" dirty="0"/>
              <a:t> </a:t>
            </a:r>
            <a:r>
              <a:rPr lang="it-IT" altLang="it-IT" dirty="0" err="1"/>
              <a:t>is</a:t>
            </a:r>
            <a:r>
              <a:rPr lang="it-IT" altLang="it-IT" dirty="0"/>
              <a:t> common to </a:t>
            </a:r>
            <a:r>
              <a:rPr lang="it-IT" altLang="it-IT" dirty="0" err="1"/>
              <a:t>all</a:t>
            </a:r>
            <a:r>
              <a:rPr lang="it-IT" altLang="it-IT" dirty="0"/>
              <a:t> ZP-like </a:t>
            </a:r>
            <a:r>
              <a:rPr lang="it-IT" altLang="it-IT" dirty="0" err="1"/>
              <a:t>proteins</a:t>
            </a:r>
            <a:r>
              <a:rPr lang="it-IT" altLang="it-IT" dirty="0"/>
              <a:t>. VE</a:t>
            </a:r>
            <a:r>
              <a:rPr lang="el-GR" altLang="it-IT" dirty="0">
                <a:cs typeface="Times New Roman" panose="02020603050405020304" pitchFamily="18" charset="0"/>
              </a:rPr>
              <a:t>α</a:t>
            </a:r>
            <a:r>
              <a:rPr lang="it-IT" altLang="it-IT" dirty="0"/>
              <a:t> and VE </a:t>
            </a:r>
            <a:r>
              <a:rPr lang="el-GR" altLang="it-IT" dirty="0">
                <a:cs typeface="Times New Roman" panose="02020603050405020304" pitchFamily="18" charset="0"/>
              </a:rPr>
              <a:t>β</a:t>
            </a:r>
            <a:r>
              <a:rPr lang="it-IT" altLang="it-IT" i="1" dirty="0"/>
              <a:t> </a:t>
            </a:r>
            <a:r>
              <a:rPr lang="it-IT" altLang="it-IT" dirty="0" err="1"/>
              <a:t>also</a:t>
            </a:r>
            <a:r>
              <a:rPr lang="it-IT" altLang="it-IT" dirty="0"/>
              <a:t> </a:t>
            </a:r>
            <a:r>
              <a:rPr lang="it-IT" altLang="it-IT" dirty="0" err="1"/>
              <a:t>have</a:t>
            </a:r>
            <a:r>
              <a:rPr lang="it-IT" altLang="it-IT" dirty="0"/>
              <a:t> a </a:t>
            </a:r>
            <a:r>
              <a:rPr lang="it-IT" altLang="it-IT" dirty="0" err="1"/>
              <a:t>trefoil</a:t>
            </a:r>
            <a:r>
              <a:rPr lang="it-IT" altLang="it-IT" dirty="0"/>
              <a:t> domain, just upstream of the ZP domain. VE </a:t>
            </a:r>
            <a:r>
              <a:rPr lang="it-IT" altLang="it-IT" dirty="0" err="1"/>
              <a:t>proteins</a:t>
            </a:r>
            <a:r>
              <a:rPr lang="it-IT" altLang="it-IT" dirty="0"/>
              <a:t> </a:t>
            </a:r>
            <a:r>
              <a:rPr lang="it-IT" altLang="it-IT" dirty="0" err="1"/>
              <a:t>contain</a:t>
            </a:r>
            <a:r>
              <a:rPr lang="it-IT" altLang="it-IT" dirty="0"/>
              <a:t> a large </a:t>
            </a:r>
            <a:r>
              <a:rPr lang="it-IT" altLang="it-IT" dirty="0" err="1"/>
              <a:t>number</a:t>
            </a:r>
            <a:r>
              <a:rPr lang="it-IT" altLang="it-IT" dirty="0"/>
              <a:t> of C </a:t>
            </a:r>
            <a:r>
              <a:rPr lang="it-IT" altLang="it-IT" dirty="0" err="1"/>
              <a:t>residues</a:t>
            </a:r>
            <a:r>
              <a:rPr lang="it-IT" altLang="it-IT" dirty="0"/>
              <a:t> (VE</a:t>
            </a:r>
            <a:r>
              <a:rPr lang="el-GR" altLang="it-IT" dirty="0">
                <a:cs typeface="Times New Roman" panose="02020603050405020304" pitchFamily="18" charset="0"/>
              </a:rPr>
              <a:t>α</a:t>
            </a:r>
            <a:r>
              <a:rPr lang="it-IT" altLang="it-IT" dirty="0"/>
              <a:t>, 18; VE</a:t>
            </a:r>
            <a:r>
              <a:rPr lang="el-GR" altLang="it-IT" dirty="0">
                <a:cs typeface="Times New Roman" panose="02020603050405020304" pitchFamily="18" charset="0"/>
              </a:rPr>
              <a:t>β</a:t>
            </a:r>
            <a:r>
              <a:rPr lang="it-IT" altLang="it-IT" dirty="0"/>
              <a:t>, 18; VE</a:t>
            </a:r>
            <a:r>
              <a:rPr lang="el-GR" altLang="it-IT" dirty="0">
                <a:cs typeface="Times New Roman" panose="02020603050405020304" pitchFamily="18" charset="0"/>
              </a:rPr>
              <a:t>γ</a:t>
            </a:r>
            <a:r>
              <a:rPr lang="it-IT" altLang="it-IT" dirty="0"/>
              <a:t>, 12), and the first 6 C </a:t>
            </a:r>
            <a:r>
              <a:rPr lang="it-IT" altLang="it-IT" dirty="0" err="1"/>
              <a:t>residues</a:t>
            </a:r>
            <a:r>
              <a:rPr lang="it-IT" altLang="it-IT" dirty="0"/>
              <a:t> of VE</a:t>
            </a:r>
            <a:r>
              <a:rPr lang="el-GR" altLang="it-IT" dirty="0">
                <a:cs typeface="Times New Roman" panose="02020603050405020304" pitchFamily="18" charset="0"/>
              </a:rPr>
              <a:t>α</a:t>
            </a:r>
            <a:r>
              <a:rPr lang="it-IT" altLang="it-IT" dirty="0"/>
              <a:t> and VE</a:t>
            </a:r>
            <a:r>
              <a:rPr lang="el-GR" altLang="it-IT" dirty="0">
                <a:cs typeface="Times New Roman" panose="02020603050405020304" pitchFamily="18" charset="0"/>
              </a:rPr>
              <a:t>β</a:t>
            </a:r>
            <a:r>
              <a:rPr lang="it-IT" altLang="it-IT" i="1" dirty="0"/>
              <a:t> </a:t>
            </a:r>
            <a:r>
              <a:rPr lang="it-IT" altLang="it-IT" dirty="0" err="1"/>
              <a:t>apparently</a:t>
            </a:r>
            <a:r>
              <a:rPr lang="it-IT" altLang="it-IT" dirty="0"/>
              <a:t> are </a:t>
            </a:r>
            <a:r>
              <a:rPr lang="it-IT" altLang="it-IT" dirty="0" err="1"/>
              <a:t>present</a:t>
            </a:r>
            <a:r>
              <a:rPr lang="it-IT" altLang="it-IT" dirty="0"/>
              <a:t> </a:t>
            </a:r>
            <a:r>
              <a:rPr lang="it-IT" altLang="it-IT" dirty="0" err="1"/>
              <a:t>as</a:t>
            </a:r>
            <a:r>
              <a:rPr lang="it-IT" altLang="it-IT" dirty="0"/>
              <a:t> </a:t>
            </a:r>
            <a:r>
              <a:rPr lang="it-IT" altLang="it-IT" dirty="0" err="1"/>
              <a:t>disulfides</a:t>
            </a:r>
            <a:r>
              <a:rPr lang="it-IT" altLang="it-IT" dirty="0"/>
              <a:t> (C1-C4, C2-C5, C3-C6) in </a:t>
            </a:r>
            <a:r>
              <a:rPr lang="it-IT" altLang="it-IT" dirty="0" err="1"/>
              <a:t>trefoil</a:t>
            </a:r>
            <a:r>
              <a:rPr lang="it-IT" altLang="it-IT" dirty="0"/>
              <a:t> domains. </a:t>
            </a:r>
            <a:r>
              <a:rPr lang="it-IT" altLang="it-IT" dirty="0" err="1"/>
              <a:t>Disulfide</a:t>
            </a:r>
            <a:r>
              <a:rPr lang="it-IT" altLang="it-IT" dirty="0"/>
              <a:t> linkages for the </a:t>
            </a:r>
            <a:r>
              <a:rPr lang="it-IT" altLang="it-IT" dirty="0" err="1"/>
              <a:t>remaining</a:t>
            </a:r>
            <a:r>
              <a:rPr lang="it-IT" altLang="it-IT" dirty="0"/>
              <a:t> 12 C </a:t>
            </a:r>
            <a:r>
              <a:rPr lang="it-IT" altLang="it-IT" dirty="0" err="1"/>
              <a:t>residues</a:t>
            </a:r>
            <a:r>
              <a:rPr lang="it-IT" altLang="it-IT" dirty="0"/>
              <a:t> </a:t>
            </a:r>
            <a:r>
              <a:rPr lang="it-IT" altLang="it-IT" dirty="0" err="1"/>
              <a:t>have</a:t>
            </a:r>
            <a:r>
              <a:rPr lang="it-IT" altLang="it-IT" dirty="0"/>
              <a:t> </a:t>
            </a:r>
            <a:r>
              <a:rPr lang="it-IT" altLang="it-IT" dirty="0" err="1"/>
              <a:t>not</a:t>
            </a:r>
            <a:r>
              <a:rPr lang="it-IT" altLang="it-IT" dirty="0"/>
              <a:t> </a:t>
            </a:r>
            <a:r>
              <a:rPr lang="it-IT" altLang="it-IT" dirty="0" err="1"/>
              <a:t>been</a:t>
            </a:r>
            <a:r>
              <a:rPr lang="it-IT" altLang="it-IT" dirty="0"/>
              <a:t> </a:t>
            </a:r>
            <a:r>
              <a:rPr lang="it-IT" altLang="it-IT" dirty="0" err="1"/>
              <a:t>reported</a:t>
            </a:r>
            <a:r>
              <a:rPr lang="it-IT" altLang="it-IT" dirty="0"/>
              <a:t> </a:t>
            </a:r>
            <a:r>
              <a:rPr lang="it-IT" altLang="it-IT" dirty="0" err="1"/>
              <a:t>as</a:t>
            </a:r>
            <a:r>
              <a:rPr lang="it-IT" altLang="it-IT" dirty="0"/>
              <a:t> </a:t>
            </a:r>
            <a:r>
              <a:rPr lang="it-IT" altLang="it-IT" dirty="0" err="1"/>
              <a:t>yet</a:t>
            </a:r>
            <a:r>
              <a:rPr lang="it-IT" altLang="it-IT" dirty="0"/>
              <a:t>, </a:t>
            </a:r>
            <a:r>
              <a:rPr lang="it-IT" altLang="it-IT" dirty="0" err="1"/>
              <a:t>although</a:t>
            </a:r>
            <a:r>
              <a:rPr lang="it-IT" altLang="it-IT" dirty="0"/>
              <a:t> </a:t>
            </a:r>
            <a:r>
              <a:rPr lang="it-IT" altLang="it-IT" dirty="0" err="1"/>
              <a:t>partial</a:t>
            </a:r>
            <a:r>
              <a:rPr lang="it-IT" altLang="it-IT" dirty="0"/>
              <a:t> </a:t>
            </a:r>
            <a:r>
              <a:rPr lang="it-IT" altLang="it-IT" dirty="0" err="1"/>
              <a:t>disulfide</a:t>
            </a:r>
            <a:r>
              <a:rPr lang="it-IT" altLang="it-IT" dirty="0"/>
              <a:t> </a:t>
            </a:r>
            <a:r>
              <a:rPr lang="it-IT" altLang="it-IT" dirty="0" err="1"/>
              <a:t>assignments</a:t>
            </a:r>
            <a:r>
              <a:rPr lang="it-IT" altLang="it-IT" dirty="0"/>
              <a:t> for mouse ZP </a:t>
            </a:r>
            <a:r>
              <a:rPr lang="it-IT" altLang="it-IT" dirty="0" err="1"/>
              <a:t>glycoproteins</a:t>
            </a:r>
            <a:r>
              <a:rPr lang="it-IT" altLang="it-IT" dirty="0"/>
              <a:t>, ZP1-3, </a:t>
            </a:r>
            <a:r>
              <a:rPr lang="it-IT" altLang="it-IT" dirty="0" err="1"/>
              <a:t>have</a:t>
            </a:r>
            <a:r>
              <a:rPr lang="it-IT" altLang="it-IT" dirty="0"/>
              <a:t> </a:t>
            </a:r>
            <a:r>
              <a:rPr lang="it-IT" altLang="it-IT" dirty="0" err="1"/>
              <a:t>been</a:t>
            </a:r>
            <a:r>
              <a:rPr lang="it-IT" altLang="it-IT" dirty="0"/>
              <a:t> </a:t>
            </a:r>
            <a:r>
              <a:rPr lang="it-IT" altLang="it-IT" dirty="0" err="1"/>
              <a:t>reported</a:t>
            </a:r>
            <a:r>
              <a:rPr lang="it-IT" altLang="it-IT" dirty="0"/>
              <a:t> </a:t>
            </a:r>
            <a:r>
              <a:rPr lang="it-IT" altLang="it-IT" dirty="0" err="1"/>
              <a:t>recently</a:t>
            </a:r>
            <a:r>
              <a:rPr lang="it-IT" altLang="it-IT" dirty="0"/>
              <a:t>.</a:t>
            </a:r>
          </a:p>
          <a:p>
            <a:endParaRPr lang="it-IT" altLang="it-IT" dirty="0"/>
          </a:p>
          <a:p>
            <a:r>
              <a:rPr lang="it-IT" altLang="it-IT" dirty="0" err="1"/>
              <a:t>Trefoil</a:t>
            </a:r>
            <a:r>
              <a:rPr lang="it-IT" altLang="it-IT" dirty="0"/>
              <a:t>: trilobato, trifoglio</a:t>
            </a:r>
          </a:p>
          <a:p>
            <a:endParaRPr lang="it-IT" altLang="it-IT" dirty="0"/>
          </a:p>
          <a:p>
            <a:r>
              <a:rPr lang="en-US" b="0" i="0" dirty="0">
                <a:solidFill>
                  <a:srgbClr val="202122"/>
                </a:solidFill>
                <a:effectLst/>
                <a:latin typeface="Arial" panose="020B0604020202020204" pitchFamily="34" charset="0"/>
              </a:rPr>
              <a:t>An </a:t>
            </a:r>
            <a:r>
              <a:rPr lang="en-US" b="1" i="0" dirty="0">
                <a:solidFill>
                  <a:srgbClr val="202122"/>
                </a:solidFill>
                <a:effectLst/>
                <a:latin typeface="Arial" panose="020B0604020202020204" pitchFamily="34" charset="0"/>
              </a:rPr>
              <a:t>egg case</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egg capsule</a:t>
            </a:r>
            <a:r>
              <a:rPr lang="en-US" b="0" i="0" dirty="0">
                <a:solidFill>
                  <a:srgbClr val="202122"/>
                </a:solidFill>
                <a:effectLst/>
                <a:latin typeface="Arial" panose="020B0604020202020204" pitchFamily="34" charset="0"/>
              </a:rPr>
              <a:t> is the casing that surrounds the </a:t>
            </a:r>
            <a:r>
              <a:rPr lang="en-US" b="0" i="0" u="none" strike="noStrike" dirty="0">
                <a:solidFill>
                  <a:srgbClr val="0645AD"/>
                </a:solidFill>
                <a:effectLst/>
                <a:latin typeface="Arial" panose="020B0604020202020204" pitchFamily="34" charset="0"/>
              </a:rPr>
              <a:t>eggs</a:t>
            </a:r>
            <a:r>
              <a:rPr lang="en-US" b="0" i="0" dirty="0">
                <a:solidFill>
                  <a:srgbClr val="202122"/>
                </a:solidFill>
                <a:effectLst/>
                <a:latin typeface="Arial" panose="020B0604020202020204" pitchFamily="34" charset="0"/>
              </a:rPr>
              <a:t> of </a:t>
            </a:r>
            <a:r>
              <a:rPr lang="en-US" b="0" i="0" u="none" strike="noStrike" dirty="0">
                <a:solidFill>
                  <a:srgbClr val="0645AD"/>
                </a:solidFill>
                <a:effectLst/>
                <a:latin typeface="Arial" panose="020B0604020202020204" pitchFamily="34" charset="0"/>
              </a:rPr>
              <a:t>oviparous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rPr>
              <a:t>sharks</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rPr>
              <a:t>skates</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rPr>
              <a:t>chimaeras</a:t>
            </a:r>
            <a:r>
              <a:rPr lang="en-US" b="0" i="0" dirty="0">
                <a:solidFill>
                  <a:srgbClr val="202122"/>
                </a:solidFill>
                <a:effectLst/>
                <a:latin typeface="Arial" panose="020B0604020202020204" pitchFamily="34" charset="0"/>
              </a:rPr>
              <a:t>. Egg cases typically contain one embryo, except for </a:t>
            </a:r>
            <a:r>
              <a:rPr lang="en-US" b="0" i="0" u="none" strike="noStrike" dirty="0">
                <a:solidFill>
                  <a:srgbClr val="0645AD"/>
                </a:solidFill>
                <a:effectLst/>
                <a:latin typeface="Arial" panose="020B0604020202020204" pitchFamily="34" charset="0"/>
              </a:rPr>
              <a:t>big skate</a:t>
            </a:r>
            <a:r>
              <a:rPr lang="en-US" b="0" i="0" dirty="0">
                <a:solidFill>
                  <a:srgbClr val="202122"/>
                </a:solidFill>
                <a:effectLst/>
                <a:latin typeface="Arial" panose="020B0604020202020204" pitchFamily="34" charset="0"/>
              </a:rPr>
              <a:t> and </a:t>
            </a:r>
            <a:r>
              <a:rPr lang="en-US" b="0" i="0" u="none" strike="noStrike" dirty="0">
                <a:solidFill>
                  <a:srgbClr val="0645AD"/>
                </a:solidFill>
                <a:effectLst/>
                <a:latin typeface="Arial" panose="020B0604020202020204" pitchFamily="34" charset="0"/>
              </a:rPr>
              <a:t>mottled skate</a:t>
            </a:r>
            <a:r>
              <a:rPr lang="en-US" b="0" i="0" dirty="0">
                <a:solidFill>
                  <a:srgbClr val="202122"/>
                </a:solidFill>
                <a:effectLst/>
                <a:latin typeface="Arial" panose="020B0604020202020204" pitchFamily="34" charset="0"/>
              </a:rPr>
              <a:t> egg cases, which contain up to 7 embryos. </a:t>
            </a:r>
            <a:r>
              <a:rPr lang="en-US" b="0" i="0" u="none" strike="noStrike" dirty="0">
                <a:solidFill>
                  <a:srgbClr val="0645AD"/>
                </a:solidFill>
                <a:effectLst/>
                <a:latin typeface="Arial" panose="020B0604020202020204" pitchFamily="34" charset="0"/>
              </a:rPr>
              <a:t>Oviparity</a:t>
            </a:r>
            <a:r>
              <a:rPr lang="en-US" b="0" i="0" dirty="0">
                <a:solidFill>
                  <a:srgbClr val="202122"/>
                </a:solidFill>
                <a:effectLst/>
                <a:latin typeface="Arial" panose="020B0604020202020204" pitchFamily="34" charset="0"/>
              </a:rPr>
              <a:t> is completely absent in the superorder </a:t>
            </a:r>
            <a:r>
              <a:rPr lang="en-US" b="0" i="0" u="none" strike="noStrike" dirty="0" err="1">
                <a:solidFill>
                  <a:srgbClr val="0645AD"/>
                </a:solidFill>
                <a:effectLst/>
                <a:latin typeface="Arial" panose="020B0604020202020204" pitchFamily="34" charset="0"/>
              </a:rPr>
              <a:t>Squalomorphii</a:t>
            </a:r>
            <a:r>
              <a:rPr lang="en-US" b="0" i="0" dirty="0">
                <a:solidFill>
                  <a:srgbClr val="202122"/>
                </a:solidFill>
                <a:effectLst/>
                <a:latin typeface="Arial" panose="020B0604020202020204" pitchFamily="34" charset="0"/>
              </a:rPr>
              <a:t>.</a:t>
            </a:r>
          </a:p>
          <a:p>
            <a:r>
              <a:rPr lang="en-US" b="0" i="0" dirty="0">
                <a:solidFill>
                  <a:srgbClr val="202122"/>
                </a:solidFill>
                <a:effectLst/>
                <a:latin typeface="Arial" panose="020B0604020202020204" pitchFamily="34" charset="0"/>
              </a:rPr>
              <a:t>Egg cases are made of </a:t>
            </a:r>
            <a:r>
              <a:rPr lang="en-US" b="0" i="0" u="none" strike="noStrike" dirty="0">
                <a:solidFill>
                  <a:srgbClr val="0645AD"/>
                </a:solidFill>
                <a:effectLst/>
                <a:latin typeface="Arial" panose="020B0604020202020204" pitchFamily="34" charset="0"/>
              </a:rPr>
              <a:t>collagen</a:t>
            </a:r>
            <a:r>
              <a:rPr lang="en-US" b="0" i="0" dirty="0">
                <a:solidFill>
                  <a:srgbClr val="202122"/>
                </a:solidFill>
                <a:effectLst/>
                <a:latin typeface="Arial" panose="020B0604020202020204" pitchFamily="34" charset="0"/>
              </a:rPr>
              <a:t> protein strands,</a:t>
            </a:r>
            <a:r>
              <a:rPr lang="en-US" b="0" i="0" u="none" strike="noStrike"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and are often described as feeling rough and leathery.</a:t>
            </a:r>
            <a:r>
              <a:rPr lang="en-US" b="0" i="0" u="none" strike="noStrike" baseline="3000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Some egg cases have a fibrous material covering the outside of the egg case, thought to aid in attachment to substrate.</a:t>
            </a:r>
            <a:r>
              <a:rPr lang="en-US" b="0" i="0" u="none" strike="noStrike" baseline="30000" dirty="0">
                <a:solidFill>
                  <a:srgbClr val="0645AD"/>
                </a:solidFill>
                <a:effectLst/>
                <a:latin typeface="Arial" panose="020B0604020202020204" pitchFamily="34" charset="0"/>
              </a:rPr>
              <a:t> </a:t>
            </a:r>
            <a:r>
              <a:rPr lang="en-US" b="0" i="0" u="none" strike="noStrike" baseline="0" dirty="0">
                <a:solidFill>
                  <a:srgbClr val="0645AD"/>
                </a:solidFill>
                <a:effectLst/>
                <a:latin typeface="Arial" panose="020B0604020202020204" pitchFamily="34" charset="0"/>
              </a:rPr>
              <a:t>E</a:t>
            </a:r>
            <a:r>
              <a:rPr lang="en-US" b="0" i="0" dirty="0">
                <a:solidFill>
                  <a:srgbClr val="202122"/>
                </a:solidFill>
                <a:effectLst/>
                <a:latin typeface="Arial" panose="020B0604020202020204" pitchFamily="34" charset="0"/>
              </a:rPr>
              <a:t>gg cases without a fibrous outer layer can be striated, bumpy, or smooth and glossy. With the exception of bullhead shark eggs, egg cases are typically rectangular in shape with projections, called horns, at each corner.</a:t>
            </a:r>
            <a:r>
              <a:rPr lang="en-US" b="0" i="0" u="none" strike="noStrike" baseline="30000" dirty="0">
                <a:solidFill>
                  <a:srgbClr val="0645AD"/>
                </a:solidFill>
                <a:effectLst/>
                <a:latin typeface="Arial" panose="020B0604020202020204" pitchFamily="34" charset="0"/>
              </a:rPr>
              <a:t> </a:t>
            </a:r>
            <a:r>
              <a:rPr lang="en-US" b="0" i="0" u="none" strike="noStrike" baseline="0" dirty="0">
                <a:solidFill>
                  <a:srgbClr val="0645AD"/>
                </a:solidFill>
                <a:effectLst/>
                <a:latin typeface="Arial" panose="020B0604020202020204" pitchFamily="34" charset="0"/>
              </a:rPr>
              <a:t> </a:t>
            </a:r>
            <a:r>
              <a:rPr lang="en-US" b="0" i="0" dirty="0">
                <a:solidFill>
                  <a:srgbClr val="202122"/>
                </a:solidFill>
                <a:effectLst/>
                <a:latin typeface="Arial" panose="020B0604020202020204" pitchFamily="34" charset="0"/>
              </a:rPr>
              <a:t>Depending on the species, egg cases may have one or more tendrils.</a:t>
            </a:r>
            <a:endParaRPr lang="it-IT" alt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1D6C4C2A-ADF5-4893-947D-08D4A0B381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C92F11F-17D8-49E2-9999-D3020A2DBE67}" type="slidenum">
              <a:rPr lang="it-IT" altLang="it-IT" smtClean="0"/>
              <a:pPr>
                <a:spcBef>
                  <a:spcPct val="0"/>
                </a:spcBef>
              </a:pPr>
              <a:t>4</a:t>
            </a:fld>
            <a:endParaRPr lang="it-IT" altLang="it-IT"/>
          </a:p>
        </p:txBody>
      </p:sp>
      <p:sp>
        <p:nvSpPr>
          <p:cNvPr id="9219" name="Rectangle 2">
            <a:extLst>
              <a:ext uri="{FF2B5EF4-FFF2-40B4-BE49-F238E27FC236}">
                <a16:creationId xmlns:a16="http://schemas.microsoft.com/office/drawing/2014/main" id="{C61127C1-6B2A-4A06-A322-C03CA2257799}"/>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BD5A42FA-FEA4-4697-A137-D371159F8A8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b="1">
                <a:cs typeface="Times New Roman" panose="02020603050405020304" pitchFamily="18" charset="0"/>
              </a:rPr>
              <a:t>Organizzazione dell'uovo</a:t>
            </a:r>
          </a:p>
          <a:p>
            <a:pPr eaLnBrk="1" hangingPunct="1"/>
            <a:r>
              <a:rPr lang="it-IT" altLang="it-IT">
                <a:cs typeface="Times New Roman" panose="02020603050405020304" pitchFamily="18" charset="0"/>
              </a:rPr>
              <a:t>Per molti aspetti un uovo è una comune cellula con organuli cellulari tipici. Tuttavia per il suo ruolo unico nella fecondazione e nel provvedere al mantenimento dell'embrione in sviluppo, l'uovo acquista un numero di specializzazioni durante l’oogenesi, che mancano nelle cellule somatiche. Una delle caratteristiche più straordinarie della morfologia dell'uovo è l'organizzazione spaziale degli organuli e di altre inclusioni del citoplasma (spesso chiamato ooplasma). Questa organizzazione spaziale può essere determinante nell'indirizzare lo sviluppo delle diverse regioni dell'embrione.</a:t>
            </a:r>
            <a:endParaRPr lang="it-IT" altLang="it-IT">
              <a:latin typeface="Tms Rmn" charset="0"/>
              <a:cs typeface="Times New Roman" panose="02020603050405020304" pitchFamily="18" charset="0"/>
            </a:endParaRPr>
          </a:p>
          <a:p>
            <a:pPr eaLnBrk="1" hangingPunct="1"/>
            <a:r>
              <a:rPr lang="it-IT" altLang="it-IT">
                <a:cs typeface="Times New Roman" panose="02020603050405020304" pitchFamily="18" charset="0"/>
              </a:rPr>
              <a:t>Un aspetto importante della disposizione spaziale dei costituenti dell'uovo è la sua polarità. I costituenti dell'uovo possono essere distribuiti in modo ineguale lungo l'asse maggiore dell'uovo. Questo asse è una linea immaginaria che collega i due poli: il polo animale e il polo vegetativo. Il nucleo dell'uovo è spostato verso il polo animale, e, quando si verifica la maturazione meiotica, è da questo polo che vengono espulsi i globuli polari. Nelle specie in cui le uova possiedono una considerevole quantità di tuorlo questo si accumula all'estremità opposta dell'uovo. Si applica il termine “vegetativo” a questo polo perchè il tuorlo funziona da nutrimento per l'embrione. L'accumulo del tuorlo al polo vegetativo può causare uno spostamento del citoplasma verso il polo animale. Così, la metà vegetativa dell'uovo (l'emisfero vegetativo) può essere ricca di tuorlo e relativamente carente di citoplasma, mentre l'emisfero animale, che contiene il nucleo, può essere carente di tuorlo e ricco di citoplasma (granuli di glicogeno, ribosomi, lipocondri e RE).</a:t>
            </a:r>
            <a:r>
              <a:rPr lang="it-IT" altLang="it-IT"/>
              <a:t> </a:t>
            </a:r>
          </a:p>
          <a:p>
            <a:pPr eaLnBrk="1" hangingPunct="1"/>
            <a:r>
              <a:rPr lang="it-IT" altLang="it-IT"/>
              <a:t>Alla fine della vitellogenesi i granuli corticali, mitocondri, granuli pigmentati si trovano alla periferia della cellula e costituiscono il cortex.</a:t>
            </a:r>
          </a:p>
          <a:p>
            <a:pPr eaLnBrk="1" hangingPunct="1"/>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EE7313E-F0C6-4580-A9A2-D4B8D49A7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1497CE6-CB9B-4FEC-ACD0-7AF13F97F467}" type="slidenum">
              <a:rPr lang="it-IT" altLang="it-IT" smtClean="0"/>
              <a:pPr>
                <a:spcBef>
                  <a:spcPct val="0"/>
                </a:spcBef>
              </a:pPr>
              <a:t>5</a:t>
            </a:fld>
            <a:endParaRPr lang="it-IT" altLang="it-IT"/>
          </a:p>
        </p:txBody>
      </p:sp>
      <p:sp>
        <p:nvSpPr>
          <p:cNvPr id="11267" name="Rectangle 2">
            <a:extLst>
              <a:ext uri="{FF2B5EF4-FFF2-40B4-BE49-F238E27FC236}">
                <a16:creationId xmlns:a16="http://schemas.microsoft.com/office/drawing/2014/main" id="{780ED16A-AA3C-43E7-BCC2-839038E4424F}"/>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134443F2-F715-410A-AEF9-E67313DD674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t>Corpus albicans: massa di tessuto fibrotico che deriva dalla degenerazione del corpo luteo, in assenza di fecondazione.</a:t>
            </a:r>
          </a:p>
          <a:p>
            <a:pPr eaLnBrk="1" hangingPunct="1"/>
            <a:r>
              <a:rPr lang="en-US" altLang="it-IT"/>
              <a:t>Follicolo atresico: follicolo degenerato senza raggiungere la maturità.</a:t>
            </a:r>
          </a:p>
          <a:p>
            <a:pPr eaLnBrk="1" hangingPunct="1"/>
            <a:endParaRPr lang="en-US"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8D4739CD-3674-482F-A8F9-87D375AC0B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168C33-1163-43DC-A1FD-969248406FCA}" type="slidenum">
              <a:rPr lang="it-IT" altLang="it-IT" smtClean="0"/>
              <a:pPr>
                <a:spcBef>
                  <a:spcPct val="0"/>
                </a:spcBef>
              </a:pPr>
              <a:t>6</a:t>
            </a:fld>
            <a:endParaRPr lang="it-IT" altLang="it-IT"/>
          </a:p>
        </p:txBody>
      </p:sp>
      <p:sp>
        <p:nvSpPr>
          <p:cNvPr id="13315" name="Rectangle 2">
            <a:extLst>
              <a:ext uri="{FF2B5EF4-FFF2-40B4-BE49-F238E27FC236}">
                <a16:creationId xmlns:a16="http://schemas.microsoft.com/office/drawing/2014/main" id="{6E90934D-810D-43D0-8823-CEE112A5E749}"/>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E8B49C4-929B-4F7F-8832-0FC83AF7C03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i="1" dirty="0"/>
              <a:t>Ovary, germinal epithelium.  Normal ovary from an adult female.  Arrows indicate the germinal epithelium which,</a:t>
            </a:r>
          </a:p>
          <a:p>
            <a:r>
              <a:rPr lang="en-US" altLang="it-IT" dirty="0"/>
              <a:t>at this magnification, is a membranous structure that separates the ovarian lumen (L) from the extravascular space</a:t>
            </a:r>
          </a:p>
          <a:p>
            <a:r>
              <a:rPr lang="en-US" altLang="it-IT" dirty="0"/>
              <a:t>(EVS) of the ovarian stroma.  The germinative parenchyma of the ovary, the membrane bound germinal epithelium</a:t>
            </a:r>
          </a:p>
          <a:p>
            <a:r>
              <a:rPr lang="en-US" altLang="it-IT" dirty="0"/>
              <a:t>constitutively contains oogonia, pre-follicular and pre-thecal cells, epithelial cells, and occasionally small chromatin</a:t>
            </a:r>
          </a:p>
          <a:p>
            <a:r>
              <a:rPr lang="en-US" altLang="it-IT" dirty="0"/>
              <a:t>nucleolar (primary growth) oocytes (Norberg et al., 1999; Parenti and Grier, 2003).  The germinal epithelium</a:t>
            </a:r>
          </a:p>
          <a:p>
            <a:r>
              <a:rPr lang="en-US" altLang="it-IT" dirty="0"/>
              <a:t>separates the ovarian lumen from the stroma, the latter of which often contains </a:t>
            </a:r>
            <a:r>
              <a:rPr lang="en-US" altLang="it-IT" dirty="0" err="1"/>
              <a:t>perinucleolar</a:t>
            </a:r>
            <a:r>
              <a:rPr lang="en-US" altLang="it-IT" dirty="0"/>
              <a:t>, cortical alveolar, and</a:t>
            </a:r>
          </a:p>
          <a:p>
            <a:r>
              <a:rPr lang="en-US" altLang="it-IT" dirty="0" err="1"/>
              <a:t>vitellogenic</a:t>
            </a:r>
            <a:r>
              <a:rPr lang="en-US" altLang="it-IT" dirty="0"/>
              <a:t> follicles within a variably-apparent extravascular space.  Bar = 100 µm.</a:t>
            </a:r>
          </a:p>
          <a:p>
            <a:r>
              <a:rPr lang="it-IT" altLang="it-IT" b="1" dirty="0"/>
              <a:t> </a:t>
            </a:r>
            <a:endParaRPr lang="it-IT" altLang="it-IT" dirty="0"/>
          </a:p>
          <a:p>
            <a:r>
              <a:rPr lang="en-US" altLang="it-IT" b="1" i="1" dirty="0"/>
              <a:t>Ovary, </a:t>
            </a:r>
            <a:r>
              <a:rPr lang="en-US" altLang="it-IT" b="1" i="1" dirty="0" err="1"/>
              <a:t>oogenic</a:t>
            </a:r>
            <a:r>
              <a:rPr lang="en-US" altLang="it-IT" b="1" i="1" dirty="0"/>
              <a:t> cell types.  A: Oogonia (arrow).  Unlike mammalian oogonia, which traditionally are considered</a:t>
            </a:r>
          </a:p>
          <a:p>
            <a:r>
              <a:rPr lang="en-US" altLang="it-IT" dirty="0"/>
              <a:t>to be non-proliferative following the early post-natal period, piscine oogonia continue to divide in juvenile and adult</a:t>
            </a:r>
          </a:p>
          <a:p>
            <a:r>
              <a:rPr lang="en-US" altLang="it-IT" dirty="0"/>
              <a:t>fish.  The smallest of the </a:t>
            </a:r>
            <a:r>
              <a:rPr lang="en-US" altLang="it-IT" dirty="0" err="1"/>
              <a:t>oocytic</a:t>
            </a:r>
            <a:r>
              <a:rPr lang="en-US" altLang="it-IT" dirty="0"/>
              <a:t> cells, oogonia reside within the ovarian germinal epithelium, usually in</a:t>
            </a:r>
          </a:p>
          <a:p>
            <a:r>
              <a:rPr lang="en-US" altLang="it-IT" dirty="0"/>
              <a:t>comparatively low numbers.  Oogonia are characterized by a relatively large nucleus with small or inapparent</a:t>
            </a:r>
          </a:p>
          <a:p>
            <a:r>
              <a:rPr lang="en-US" altLang="it-IT" dirty="0"/>
              <a:t>nucleolus, and minimal amounts of cytoplasm.  B: </a:t>
            </a:r>
            <a:r>
              <a:rPr lang="en-US" altLang="it-IT" b="1" dirty="0" err="1"/>
              <a:t>Perinucleolar</a:t>
            </a:r>
            <a:r>
              <a:rPr lang="en-US" altLang="it-IT" b="1" dirty="0"/>
              <a:t> phase oocytes (p).  Concomitant with oocyte</a:t>
            </a:r>
          </a:p>
          <a:p>
            <a:r>
              <a:rPr lang="en-US" altLang="it-IT" dirty="0"/>
              <a:t>growth, the nucleus (germinal vesicle) increases in size and multiple nucleoli appear, generally at the periphery of</a:t>
            </a:r>
          </a:p>
          <a:p>
            <a:r>
              <a:rPr lang="en-US" altLang="it-IT" dirty="0"/>
              <a:t>the nucleus.  The cytoplasm stains uniformly dark, although late </a:t>
            </a:r>
            <a:r>
              <a:rPr lang="en-US" altLang="it-IT" dirty="0" err="1"/>
              <a:t>perinucleolar</a:t>
            </a:r>
            <a:r>
              <a:rPr lang="en-US" altLang="it-IT" dirty="0"/>
              <a:t> oocytes may have small clear or</a:t>
            </a:r>
          </a:p>
          <a:p>
            <a:r>
              <a:rPr lang="en-US" altLang="it-IT" dirty="0"/>
              <a:t>amphophilic vacuoles in the cytoplasm.  These cells tend to be abundant in normal adult ovaries.  C: </a:t>
            </a:r>
            <a:r>
              <a:rPr lang="en-US" altLang="it-IT" b="1" dirty="0"/>
              <a:t>Cortical</a:t>
            </a:r>
          </a:p>
          <a:p>
            <a:r>
              <a:rPr lang="en-US" altLang="it-IT" b="1" dirty="0"/>
              <a:t>alveolar oocytes (arrow).  Generally larger than </a:t>
            </a:r>
            <a:r>
              <a:rPr lang="en-US" altLang="it-IT" b="1" dirty="0" err="1"/>
              <a:t>perinucleolar</a:t>
            </a:r>
            <a:r>
              <a:rPr lang="en-US" altLang="it-IT" b="1" dirty="0"/>
              <a:t> oocytes, this phase is characterized by the</a:t>
            </a:r>
          </a:p>
          <a:p>
            <a:r>
              <a:rPr lang="en-US" altLang="it-IT" dirty="0"/>
              <a:t>appearance of cortical alveoli (yolk vesicles) within the ooplasm.  The cortical alveoli are technically not yolk, as</a:t>
            </a:r>
          </a:p>
          <a:p>
            <a:r>
              <a:rPr lang="en-US" altLang="it-IT" dirty="0"/>
              <a:t>they do not provide nourishment for the embryo (Selman and Wallace, 1989).  The chorion becomes distinctly</a:t>
            </a:r>
          </a:p>
          <a:p>
            <a:r>
              <a:rPr lang="en-US" altLang="it-IT" dirty="0"/>
              <a:t>evident in this phase, the nucleus becomes reduced, and the perifollicular cells are more easily visualized.  D: </a:t>
            </a:r>
          </a:p>
          <a:p>
            <a:r>
              <a:rPr lang="en-US" altLang="it-IT" b="1" i="1" dirty="0"/>
              <a:t>Early </a:t>
            </a:r>
            <a:r>
              <a:rPr lang="en-US" altLang="it-IT" b="1" i="1" dirty="0" err="1"/>
              <a:t>vitellogenic</a:t>
            </a:r>
            <a:r>
              <a:rPr lang="en-US" altLang="it-IT" b="1" i="1" dirty="0"/>
              <a:t> oocytes (large arrow).  Larger than cortical alveolar oocytes, these cells are characterized by</a:t>
            </a:r>
          </a:p>
          <a:p>
            <a:r>
              <a:rPr lang="en-US" altLang="it-IT" dirty="0"/>
              <a:t>the centralized appearance of spherical, eosinophilic, </a:t>
            </a:r>
            <a:r>
              <a:rPr lang="en-US" altLang="it-IT" dirty="0" err="1"/>
              <a:t>vitellogenic</a:t>
            </a:r>
            <a:r>
              <a:rPr lang="en-US" altLang="it-IT" dirty="0"/>
              <a:t> yolk granules / globules (small arrows).  The</a:t>
            </a:r>
          </a:p>
          <a:p>
            <a:r>
              <a:rPr lang="en-US" altLang="it-IT" dirty="0"/>
              <a:t>nucleus has moved to the periphery of the cell and dissolved.  E: </a:t>
            </a:r>
            <a:r>
              <a:rPr lang="en-US" altLang="it-IT" b="1" dirty="0"/>
              <a:t>Late </a:t>
            </a:r>
            <a:r>
              <a:rPr lang="en-US" altLang="it-IT" b="1" dirty="0" err="1"/>
              <a:t>vitellogenic</a:t>
            </a:r>
            <a:r>
              <a:rPr lang="en-US" altLang="it-IT" b="1" dirty="0"/>
              <a:t> oocytes (arrow).  These cells </a:t>
            </a:r>
          </a:p>
          <a:p>
            <a:r>
              <a:rPr lang="en-US" altLang="it-IT" dirty="0"/>
              <a:t>are characterized by an increased accumulation of yolk material that fuses into a central liquid mass which </a:t>
            </a:r>
          </a:p>
          <a:p>
            <a:r>
              <a:rPr lang="en-US" altLang="it-IT" dirty="0"/>
              <a:t>displaces the cortical alveolar material to the periphery of the cytoplasm.  F: </a:t>
            </a:r>
            <a:r>
              <a:rPr lang="en-US" altLang="it-IT" b="1" dirty="0"/>
              <a:t>Mature spawning follicle (arrow).  In</a:t>
            </a:r>
          </a:p>
          <a:p>
            <a:r>
              <a:rPr lang="en-US" altLang="it-IT" dirty="0"/>
              <a:t>this phase of development, vitellogenesis has reached its peak, the cell has become larger and more hydrated,</a:t>
            </a:r>
          </a:p>
          <a:p>
            <a:r>
              <a:rPr lang="en-US" altLang="it-IT" dirty="0"/>
              <a:t>and ooplasm consists almost entirely of yolk.  Because of the transient nature of these cells in fractional spawning</a:t>
            </a:r>
          </a:p>
          <a:p>
            <a:r>
              <a:rPr lang="en-US" altLang="it-IT" dirty="0"/>
              <a:t>fish, mature / spawning oocytes are uncommonly observed.  Bar = 25 µm (A), 50 µm (B through D), 100 µm (E and</a:t>
            </a:r>
          </a:p>
          <a:p>
            <a:r>
              <a:rPr lang="it-IT" altLang="it-IT" dirty="0"/>
              <a:t>F).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3ADA1BA-38AA-4BC8-A351-6E580D582C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D7DF92-C4F8-4A1D-BE10-7AA0F44D91D1}" type="slidenum">
              <a:rPr lang="it-IT" altLang="it-IT" smtClean="0"/>
              <a:pPr>
                <a:spcBef>
                  <a:spcPct val="0"/>
                </a:spcBef>
              </a:pPr>
              <a:t>7</a:t>
            </a:fld>
            <a:endParaRPr lang="it-IT" altLang="it-IT"/>
          </a:p>
        </p:txBody>
      </p:sp>
      <p:sp>
        <p:nvSpPr>
          <p:cNvPr id="15363" name="Rectangle 2">
            <a:extLst>
              <a:ext uri="{FF2B5EF4-FFF2-40B4-BE49-F238E27FC236}">
                <a16:creationId xmlns:a16="http://schemas.microsoft.com/office/drawing/2014/main" id="{CC1D89B2-6E11-4433-A67F-E2992B5EA832}"/>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3267C69A-9A04-4D89-807B-352854070E1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dirty="0"/>
              <a:t>Da Stingo et al.</a:t>
            </a:r>
          </a:p>
          <a:p>
            <a:pPr eaLnBrk="1" hangingPunct="1"/>
            <a:r>
              <a:rPr lang="en-US" altLang="it-IT" dirty="0"/>
              <a:t>Nella </a:t>
            </a:r>
            <a:r>
              <a:rPr lang="en-US" altLang="it-IT" dirty="0" err="1"/>
              <a:t>maggior</a:t>
            </a:r>
            <a:r>
              <a:rPr lang="en-US" altLang="it-IT" dirty="0"/>
              <a:t> </a:t>
            </a:r>
            <a:r>
              <a:rPr lang="en-US" altLang="it-IT" dirty="0" err="1"/>
              <a:t>parte</a:t>
            </a:r>
            <a:r>
              <a:rPr lang="en-US" altLang="it-IT" dirty="0"/>
              <a:t> </a:t>
            </a:r>
            <a:r>
              <a:rPr lang="en-US" altLang="it-IT" dirty="0" err="1"/>
              <a:t>degli</a:t>
            </a:r>
            <a:r>
              <a:rPr lang="en-US" altLang="it-IT" dirty="0"/>
              <a:t> </a:t>
            </a:r>
            <a:r>
              <a:rPr lang="en-US" altLang="it-IT" dirty="0" err="1"/>
              <a:t>uccelli</a:t>
            </a:r>
            <a:r>
              <a:rPr lang="en-US" altLang="it-IT" dirty="0"/>
              <a:t>, I </a:t>
            </a:r>
            <a:r>
              <a:rPr lang="en-US" altLang="it-IT" dirty="0" err="1"/>
              <a:t>follicoli</a:t>
            </a:r>
            <a:r>
              <a:rPr lang="en-US" altLang="it-IT" dirty="0"/>
              <a:t> </a:t>
            </a:r>
            <a:r>
              <a:rPr lang="en-US" altLang="it-IT" dirty="0" err="1"/>
              <a:t>ovarici</a:t>
            </a:r>
            <a:r>
              <a:rPr lang="en-US" altLang="it-IT" dirty="0"/>
              <a:t> </a:t>
            </a:r>
            <a:r>
              <a:rPr lang="en-US" altLang="it-IT" dirty="0" err="1"/>
              <a:t>hanno</a:t>
            </a:r>
            <a:r>
              <a:rPr lang="en-US" altLang="it-IT" dirty="0"/>
              <a:t> </a:t>
            </a:r>
            <a:r>
              <a:rPr lang="en-US" altLang="it-IT" dirty="0" err="1"/>
              <a:t>caratteristiche</a:t>
            </a:r>
            <a:r>
              <a:rPr lang="en-US" altLang="it-IT" dirty="0"/>
              <a:t> </a:t>
            </a:r>
            <a:r>
              <a:rPr lang="en-US" altLang="it-IT" dirty="0" err="1"/>
              <a:t>peculiari</a:t>
            </a:r>
            <a:r>
              <a:rPr lang="en-US" altLang="it-IT" dirty="0"/>
              <a:t> per la </a:t>
            </a:r>
            <a:r>
              <a:rPr lang="en-US" altLang="it-IT" dirty="0" err="1"/>
              <a:t>presenza</a:t>
            </a:r>
            <a:r>
              <a:rPr lang="en-US" altLang="it-IT" dirty="0"/>
              <a:t> di un </a:t>
            </a:r>
            <a:r>
              <a:rPr lang="en-US" altLang="it-IT" dirty="0" err="1"/>
              <a:t>peduncolo</a:t>
            </a:r>
            <a:r>
              <a:rPr lang="en-US" altLang="it-IT" dirty="0"/>
              <a:t> </a:t>
            </a:r>
            <a:r>
              <a:rPr lang="en-US" altLang="it-IT" dirty="0" err="1"/>
              <a:t>che</a:t>
            </a:r>
            <a:r>
              <a:rPr lang="en-US" altLang="it-IT" dirty="0"/>
              <a:t> li </a:t>
            </a:r>
            <a:r>
              <a:rPr lang="en-US" altLang="it-IT" dirty="0" err="1"/>
              <a:t>ancora</a:t>
            </a:r>
            <a:r>
              <a:rPr lang="en-US" altLang="it-IT" dirty="0"/>
              <a:t> </a:t>
            </a:r>
            <a:r>
              <a:rPr lang="en-US" altLang="it-IT" dirty="0" err="1"/>
              <a:t>alla</a:t>
            </a:r>
            <a:r>
              <a:rPr lang="en-US" altLang="it-IT" dirty="0"/>
              <a:t> </a:t>
            </a:r>
            <a:r>
              <a:rPr lang="en-US" altLang="it-IT" dirty="0" err="1"/>
              <a:t>parete</a:t>
            </a:r>
            <a:r>
              <a:rPr lang="en-US" altLang="it-IT" dirty="0"/>
              <a:t> </a:t>
            </a:r>
            <a:r>
              <a:rPr lang="en-US" altLang="it-IT" dirty="0" err="1"/>
              <a:t>corticale</a:t>
            </a:r>
            <a:r>
              <a:rPr lang="en-US" altLang="it-IT" dirty="0"/>
              <a:t> </a:t>
            </a:r>
            <a:r>
              <a:rPr lang="en-US" altLang="it-IT" dirty="0" err="1"/>
              <a:t>dell’ovario</a:t>
            </a:r>
            <a:r>
              <a:rPr lang="en-US" altLang="it-IT" dirty="0"/>
              <a:t>, da cui </a:t>
            </a:r>
            <a:r>
              <a:rPr lang="en-US" altLang="it-IT" dirty="0" err="1"/>
              <a:t>si</a:t>
            </a:r>
            <a:r>
              <a:rPr lang="en-US" altLang="it-IT" dirty="0"/>
              <a:t> </a:t>
            </a:r>
            <a:r>
              <a:rPr lang="en-US" altLang="it-IT" dirty="0" err="1"/>
              <a:t>sollevano</a:t>
            </a:r>
            <a:r>
              <a:rPr lang="en-US" altLang="it-IT" dirty="0"/>
              <a:t> man mano </a:t>
            </a:r>
            <a:r>
              <a:rPr lang="en-US" altLang="it-IT" dirty="0" err="1"/>
              <a:t>che</a:t>
            </a:r>
            <a:r>
              <a:rPr lang="en-US" altLang="it-IT" dirty="0"/>
              <a:t> la </a:t>
            </a:r>
            <a:r>
              <a:rPr lang="en-US" altLang="it-IT" dirty="0" err="1"/>
              <a:t>maturazione</a:t>
            </a:r>
            <a:r>
              <a:rPr lang="en-US" altLang="it-IT" dirty="0"/>
              <a:t> </a:t>
            </a:r>
            <a:r>
              <a:rPr lang="en-US" altLang="it-IT" dirty="0" err="1"/>
              <a:t>prosegue</a:t>
            </a:r>
            <a:r>
              <a:rPr lang="en-US" altLang="it-IT" dirty="0"/>
              <a:t>. Al </a:t>
            </a:r>
            <a:r>
              <a:rPr lang="en-US" altLang="it-IT" dirty="0" err="1"/>
              <a:t>momento</a:t>
            </a:r>
            <a:r>
              <a:rPr lang="en-US" altLang="it-IT" dirty="0"/>
              <a:t> </a:t>
            </a:r>
            <a:r>
              <a:rPr lang="en-US" altLang="it-IT" dirty="0" err="1"/>
              <a:t>dell’ovulazione</a:t>
            </a:r>
            <a:r>
              <a:rPr lang="en-US" altLang="it-IT" dirty="0"/>
              <a:t>, </a:t>
            </a:r>
            <a:r>
              <a:rPr lang="en-US" altLang="it-IT" dirty="0" err="1"/>
              <a:t>quando</a:t>
            </a:r>
            <a:r>
              <a:rPr lang="en-US" altLang="it-IT" dirty="0"/>
              <a:t> </a:t>
            </a:r>
            <a:r>
              <a:rPr lang="en-US" altLang="it-IT" dirty="0" err="1"/>
              <a:t>l’oocito</a:t>
            </a:r>
            <a:r>
              <a:rPr lang="en-US" altLang="it-IT" dirty="0"/>
              <a:t> è </a:t>
            </a:r>
            <a:r>
              <a:rPr lang="en-US" altLang="it-IT" dirty="0" err="1"/>
              <a:t>maturo</a:t>
            </a:r>
            <a:r>
              <a:rPr lang="en-US" altLang="it-IT" dirty="0"/>
              <a:t>, il </a:t>
            </a:r>
            <a:r>
              <a:rPr lang="en-US" altLang="it-IT" dirty="0" err="1"/>
              <a:t>follicolo</a:t>
            </a:r>
            <a:r>
              <a:rPr lang="en-US" altLang="it-IT" dirty="0"/>
              <a:t> </a:t>
            </a:r>
            <a:r>
              <a:rPr lang="en-US" altLang="it-IT" dirty="0" err="1"/>
              <a:t>si</a:t>
            </a:r>
            <a:r>
              <a:rPr lang="en-US" altLang="it-IT" dirty="0"/>
              <a:t> </a:t>
            </a:r>
            <a:r>
              <a:rPr lang="en-US" altLang="it-IT" dirty="0" err="1"/>
              <a:t>rompe</a:t>
            </a:r>
            <a:r>
              <a:rPr lang="en-US" altLang="it-IT" dirty="0"/>
              <a:t> in modo da </a:t>
            </a:r>
            <a:r>
              <a:rPr lang="en-US" altLang="it-IT" dirty="0" err="1"/>
              <a:t>permettere</a:t>
            </a:r>
            <a:r>
              <a:rPr lang="en-US" altLang="it-IT" dirty="0"/>
              <a:t> la </a:t>
            </a:r>
            <a:r>
              <a:rPr lang="en-US" altLang="it-IT" dirty="0" err="1"/>
              <a:t>sua</a:t>
            </a:r>
            <a:r>
              <a:rPr lang="en-US" altLang="it-IT" dirty="0"/>
              <a:t> </a:t>
            </a:r>
            <a:r>
              <a:rPr lang="en-US" altLang="it-IT" dirty="0" err="1"/>
              <a:t>deiescenza</a:t>
            </a:r>
            <a:r>
              <a:rPr lang="en-US" altLang="it-IT" dirty="0"/>
              <a:t>. Dopo </a:t>
            </a:r>
            <a:r>
              <a:rPr lang="en-US" altLang="it-IT" dirty="0" err="1"/>
              <a:t>l’ovulazione</a:t>
            </a:r>
            <a:r>
              <a:rPr lang="en-US" altLang="it-IT" dirty="0"/>
              <a:t> il </a:t>
            </a:r>
            <a:r>
              <a:rPr lang="en-US" altLang="it-IT" dirty="0" err="1"/>
              <a:t>follicolo</a:t>
            </a:r>
            <a:r>
              <a:rPr lang="en-US" altLang="it-IT" dirty="0"/>
              <a:t>, </a:t>
            </a:r>
            <a:r>
              <a:rPr lang="en-US" altLang="it-IT" dirty="0" err="1"/>
              <a:t>nonostante</a:t>
            </a:r>
            <a:r>
              <a:rPr lang="en-US" altLang="it-IT" dirty="0"/>
              <a:t> non </a:t>
            </a:r>
            <a:r>
              <a:rPr lang="en-US" altLang="it-IT" dirty="0" err="1"/>
              <a:t>dia</a:t>
            </a:r>
            <a:r>
              <a:rPr lang="en-US" altLang="it-IT" dirty="0"/>
              <a:t> </a:t>
            </a:r>
            <a:r>
              <a:rPr lang="en-US" altLang="it-IT" dirty="0" err="1"/>
              <a:t>origine</a:t>
            </a:r>
            <a:r>
              <a:rPr lang="en-US" altLang="it-IT" dirty="0"/>
              <a:t> ad un </a:t>
            </a:r>
            <a:r>
              <a:rPr lang="en-US" altLang="it-IT" dirty="0" err="1"/>
              <a:t>corpo</a:t>
            </a:r>
            <a:r>
              <a:rPr lang="en-US" altLang="it-IT" dirty="0"/>
              <a:t> </a:t>
            </a:r>
            <a:r>
              <a:rPr lang="en-US" altLang="it-IT" dirty="0" err="1"/>
              <a:t>luteo</a:t>
            </a:r>
            <a:r>
              <a:rPr lang="en-US" altLang="it-IT" dirty="0"/>
              <a:t>, come </a:t>
            </a:r>
            <a:r>
              <a:rPr lang="en-US" altLang="it-IT" dirty="0" err="1"/>
              <a:t>nei</a:t>
            </a:r>
            <a:r>
              <a:rPr lang="en-US" altLang="it-IT" dirty="0"/>
              <a:t> </a:t>
            </a:r>
            <a:r>
              <a:rPr lang="en-US" altLang="it-IT" dirty="0" err="1"/>
              <a:t>mammiferi</a:t>
            </a:r>
            <a:r>
              <a:rPr lang="en-US" altLang="it-IT" dirty="0"/>
              <a:t>, </a:t>
            </a:r>
            <a:r>
              <a:rPr lang="en-US" altLang="it-IT" dirty="0" err="1"/>
              <a:t>rimane</a:t>
            </a:r>
            <a:r>
              <a:rPr lang="en-US" altLang="it-IT" dirty="0"/>
              <a:t> </a:t>
            </a:r>
            <a:r>
              <a:rPr lang="en-US" altLang="it-IT" dirty="0" err="1"/>
              <a:t>attivo</a:t>
            </a:r>
            <a:r>
              <a:rPr lang="en-US" altLang="it-IT" dirty="0"/>
              <a:t> per un </a:t>
            </a:r>
            <a:r>
              <a:rPr lang="en-US" altLang="it-IT" dirty="0" err="1"/>
              <a:t>certo</a:t>
            </a:r>
            <a:r>
              <a:rPr lang="en-US" altLang="it-IT" dirty="0"/>
              <a:t> tempo </a:t>
            </a:r>
            <a:r>
              <a:rPr lang="en-US" altLang="it-IT" dirty="0" err="1"/>
              <a:t>secernendo</a:t>
            </a:r>
            <a:r>
              <a:rPr lang="en-US" altLang="it-IT" dirty="0"/>
              <a:t> </a:t>
            </a:r>
            <a:r>
              <a:rPr lang="en-US" altLang="it-IT" dirty="0" err="1"/>
              <a:t>ormoni</a:t>
            </a:r>
            <a:r>
              <a:rPr lang="en-US" altLang="it-IT" dirty="0"/>
              <a:t> </a:t>
            </a:r>
            <a:r>
              <a:rPr lang="en-US" altLang="it-IT" dirty="0" err="1"/>
              <a:t>steroidei</a:t>
            </a:r>
            <a:r>
              <a:rPr lang="en-US" altLang="it-IT" dirty="0"/>
              <a:t>. </a:t>
            </a:r>
            <a:r>
              <a:rPr lang="en-US" altLang="it-IT" dirty="0" err="1"/>
              <a:t>Questi</a:t>
            </a:r>
            <a:r>
              <a:rPr lang="en-US" altLang="it-IT" dirty="0"/>
              <a:t> </a:t>
            </a:r>
            <a:r>
              <a:rPr lang="en-US" altLang="it-IT" dirty="0" err="1"/>
              <a:t>follicoli</a:t>
            </a:r>
            <a:r>
              <a:rPr lang="en-US" altLang="it-IT" dirty="0"/>
              <a:t> </a:t>
            </a:r>
            <a:r>
              <a:rPr lang="en-US" altLang="it-IT" dirty="0" err="1"/>
              <a:t>postovulatori</a:t>
            </a:r>
            <a:r>
              <a:rPr lang="en-US" altLang="it-IT" dirty="0"/>
              <a:t> </a:t>
            </a:r>
            <a:r>
              <a:rPr lang="en-US" altLang="it-IT" dirty="0" err="1"/>
              <a:t>regrediscono</a:t>
            </a:r>
            <a:r>
              <a:rPr lang="en-US" altLang="it-IT" dirty="0"/>
              <a:t> </a:t>
            </a:r>
            <a:r>
              <a:rPr lang="en-US" altLang="it-IT" dirty="0" err="1"/>
              <a:t>rapidamente</a:t>
            </a:r>
            <a:r>
              <a:rPr lang="en-US" altLang="it-IT" dirty="0"/>
              <a:t> dopo </a:t>
            </a:r>
            <a:r>
              <a:rPr lang="en-US" altLang="it-IT" dirty="0" err="1"/>
              <a:t>pochi</a:t>
            </a:r>
            <a:r>
              <a:rPr lang="en-US" altLang="it-IT" dirty="0"/>
              <a:t> </a:t>
            </a:r>
            <a:r>
              <a:rPr lang="en-US" altLang="it-IT" dirty="0" err="1"/>
              <a:t>giorni</a:t>
            </a:r>
            <a:r>
              <a:rPr lang="en-US" altLang="it-IT" dirty="0"/>
              <a:t>. Non tutti </a:t>
            </a:r>
            <a:r>
              <a:rPr lang="en-US" altLang="it-IT" dirty="0" err="1"/>
              <a:t>i</a:t>
            </a:r>
            <a:r>
              <a:rPr lang="en-US" altLang="it-IT" dirty="0"/>
              <a:t> </a:t>
            </a:r>
            <a:r>
              <a:rPr lang="en-US" altLang="it-IT" dirty="0" err="1"/>
              <a:t>follicoli</a:t>
            </a:r>
            <a:r>
              <a:rPr lang="en-US" altLang="it-IT" dirty="0"/>
              <a:t> </a:t>
            </a:r>
            <a:r>
              <a:rPr lang="en-US" altLang="it-IT" dirty="0" err="1"/>
              <a:t>giungono</a:t>
            </a:r>
            <a:r>
              <a:rPr lang="en-US" altLang="it-IT" dirty="0"/>
              <a:t> a </a:t>
            </a:r>
            <a:r>
              <a:rPr lang="en-US" altLang="it-IT" dirty="0" err="1"/>
              <a:t>maturazione</a:t>
            </a:r>
            <a:r>
              <a:rPr lang="en-US" altLang="it-IT" dirty="0"/>
              <a:t>: </a:t>
            </a:r>
            <a:r>
              <a:rPr lang="en-US" altLang="it-IT" dirty="0" err="1"/>
              <a:t>una</a:t>
            </a:r>
            <a:r>
              <a:rPr lang="en-US" altLang="it-IT" dirty="0"/>
              <a:t> quota </a:t>
            </a:r>
            <a:r>
              <a:rPr lang="en-US" altLang="it-IT" dirty="0" err="1"/>
              <a:t>notevole</a:t>
            </a:r>
            <a:r>
              <a:rPr lang="en-US" altLang="it-IT" dirty="0"/>
              <a:t>, in </a:t>
            </a:r>
            <a:r>
              <a:rPr lang="en-US" altLang="it-IT" dirty="0" err="1"/>
              <a:t>differenti</a:t>
            </a:r>
            <a:r>
              <a:rPr lang="en-US" altLang="it-IT" dirty="0"/>
              <a:t> </a:t>
            </a:r>
            <a:r>
              <a:rPr lang="en-US" altLang="it-IT" dirty="0" err="1"/>
              <a:t>stadi</a:t>
            </a:r>
            <a:r>
              <a:rPr lang="en-US" altLang="it-IT" dirty="0"/>
              <a:t> di </a:t>
            </a:r>
            <a:r>
              <a:rPr lang="en-US" altLang="it-IT" dirty="0" err="1"/>
              <a:t>sviluppo</a:t>
            </a:r>
            <a:r>
              <a:rPr lang="en-US" altLang="it-IT" dirty="0"/>
              <a:t>, </a:t>
            </a:r>
            <a:r>
              <a:rPr lang="en-US" altLang="it-IT" dirty="0" err="1"/>
              <a:t>degenera</a:t>
            </a:r>
            <a:r>
              <a:rPr lang="en-US" altLang="it-IT" dirty="0"/>
              <a:t> e </a:t>
            </a:r>
            <a:r>
              <a:rPr lang="en-US" altLang="it-IT" dirty="0" err="1"/>
              <a:t>viene</a:t>
            </a:r>
            <a:r>
              <a:rPr lang="en-US" altLang="it-IT" dirty="0"/>
              <a:t> </a:t>
            </a:r>
            <a:r>
              <a:rPr lang="en-US" altLang="it-IT" dirty="0" err="1"/>
              <a:t>riassorbita</a:t>
            </a:r>
            <a:r>
              <a:rPr lang="en-US" altLang="it-IT" dirty="0"/>
              <a:t> (</a:t>
            </a:r>
            <a:r>
              <a:rPr lang="en-US" altLang="it-IT" dirty="0" err="1"/>
              <a:t>follicoli</a:t>
            </a:r>
            <a:r>
              <a:rPr lang="en-US" altLang="it-IT" dirty="0"/>
              <a:t> </a:t>
            </a:r>
            <a:r>
              <a:rPr lang="en-US" altLang="it-IT" dirty="0" err="1"/>
              <a:t>atresici</a:t>
            </a:r>
            <a:r>
              <a:rPr lang="en-US" altLang="it-IT" dirty="0"/>
              <a:t>).</a:t>
            </a:r>
          </a:p>
          <a:p>
            <a:pPr eaLnBrk="1" hangingPunct="1"/>
            <a:endParaRPr lang="en-US" altLang="it-IT" dirty="0"/>
          </a:p>
          <a:p>
            <a:pPr eaLnBrk="1" hangingPunct="1"/>
            <a:r>
              <a:rPr lang="en-US" altLang="it-IT" dirty="0"/>
              <a:t>Adv Exp Med Biol. 2017;1001:91-103.</a:t>
            </a:r>
          </a:p>
          <a:p>
            <a:pPr eaLnBrk="1" hangingPunct="1"/>
            <a:r>
              <a:rPr lang="en-US" altLang="it-IT" dirty="0"/>
              <a:t>In birds in the reproductive season, an egg is ovulated without cumulus cells from the largest follicle with the highest hierarchy in the ovary. The outermost part of the ovulated eggs is the perivitelline layer, a glycoprotein matrix consisting of a few ZP-glycoproteins. </a:t>
            </a:r>
            <a:endParaRPr lang="it-IT" alt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27D6EF2-2936-4F7C-A227-56449DB22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C81394-0CB5-48EC-B901-5D0C1134F6FF}" type="slidenum">
              <a:rPr lang="it-IT" altLang="it-IT" smtClean="0"/>
              <a:pPr>
                <a:spcBef>
                  <a:spcPct val="0"/>
                </a:spcBef>
              </a:pPr>
              <a:t>8</a:t>
            </a:fld>
            <a:endParaRPr lang="it-IT" altLang="it-IT"/>
          </a:p>
        </p:txBody>
      </p:sp>
      <p:sp>
        <p:nvSpPr>
          <p:cNvPr id="17411" name="Rectangle 2">
            <a:extLst>
              <a:ext uri="{FF2B5EF4-FFF2-40B4-BE49-F238E27FC236}">
                <a16:creationId xmlns:a16="http://schemas.microsoft.com/office/drawing/2014/main" id="{1ED79116-7ED5-49A2-9C33-B020ACD4C47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30FF826A-3AE5-4EE6-BCAF-26939B61D5D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cs typeface="Times New Roman" panose="02020603050405020304" pitchFamily="18" charset="0"/>
              </a:rPr>
              <a:t>Nei mammiferi tutte le divisioni oogoniali e le trasformazioni degli oogoni in oociti sono completati prima o poco dopo la nascita. Così l'oogenesi dura praticamente per tutto il periodo che va dalla nascita all'ovulazione. Tuttavia, l'oocita non si accresce fino alla pubertà dopo di che un gruppo di oociti riprende lo sviluppo ad ogni ciclo. La maggior parte degli oociti in accrescimento non raggiungono la maturazione durante il ciclo e degenerano. Se si confronta questo processo con la spermatogenesi, che è un processo continuo, si vede che la divisione degli spermatogoni nel maschio sessualmente maturo produce un flusso costante di cellule che entrano in meiosi e subiscono la spermatogenesi senza interruzioni.</a:t>
            </a:r>
            <a:r>
              <a:rPr lang="it-IT" altLang="it-IT"/>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86535FD-998A-4D9A-8C91-B3AC430D49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5F655C9-30D8-41BA-B59F-FBB5F2F4B0CF}" type="slidenum">
              <a:rPr lang="it-IT" altLang="it-IT" smtClean="0"/>
              <a:pPr>
                <a:spcBef>
                  <a:spcPct val="0"/>
                </a:spcBef>
              </a:pPr>
              <a:t>9</a:t>
            </a:fld>
            <a:endParaRPr lang="it-IT" altLang="it-IT"/>
          </a:p>
        </p:txBody>
      </p:sp>
      <p:sp>
        <p:nvSpPr>
          <p:cNvPr id="19459" name="Rectangle 2">
            <a:extLst>
              <a:ext uri="{FF2B5EF4-FFF2-40B4-BE49-F238E27FC236}">
                <a16:creationId xmlns:a16="http://schemas.microsoft.com/office/drawing/2014/main" id="{1B1720B3-E347-4B5D-A2DF-B6B9BC363A8D}"/>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A5AC342-13F6-4889-B21C-6EF6A333D82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cs typeface="Times New Roman" panose="02020603050405020304" pitchFamily="18" charset="0"/>
              </a:rPr>
              <a:t>L'oogenesi può essere lunga se confrontata con il ciclo vitale dell'organismo. Nella rana (rana leopardo), </a:t>
            </a:r>
            <a:r>
              <a:rPr lang="it-IT" altLang="it-IT" i="1">
                <a:cs typeface="Times New Roman" panose="02020603050405020304" pitchFamily="18" charset="0"/>
              </a:rPr>
              <a:t>Rana pipiens</a:t>
            </a:r>
            <a:r>
              <a:rPr lang="it-IT" altLang="it-IT">
                <a:cs typeface="Times New Roman" panose="02020603050405020304" pitchFamily="18" charset="0"/>
              </a:rPr>
              <a:t>, ad esempio, l'oogenesi dura tre anni. Dopo la metamorfosi dei girini in giovani rane, ogni anno le divisioni oogoniali (mitotiche) producono una nuova generazione di oociti. Cosi l'ovario contiene simultaneamente tre generazioni di oociti con una generazione che matura ogni anno ed è sostituita da una nuova.</a:t>
            </a:r>
            <a:r>
              <a:rPr lang="it-IT" altLang="it-IT"/>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F8B40AC-2F8C-4ED1-B6D5-44294A5D3F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50B3796-DEA5-455A-B89D-886A055ADFB6}" type="slidenum">
              <a:rPr lang="it-IT" altLang="it-IT" smtClean="0"/>
              <a:pPr>
                <a:spcBef>
                  <a:spcPct val="0"/>
                </a:spcBef>
              </a:pPr>
              <a:t>10</a:t>
            </a:fld>
            <a:endParaRPr lang="it-IT" altLang="it-IT"/>
          </a:p>
        </p:txBody>
      </p:sp>
      <p:sp>
        <p:nvSpPr>
          <p:cNvPr id="21507" name="Rectangle 2">
            <a:extLst>
              <a:ext uri="{FF2B5EF4-FFF2-40B4-BE49-F238E27FC236}">
                <a16:creationId xmlns:a16="http://schemas.microsoft.com/office/drawing/2014/main" id="{BF5DD8D4-2B39-4D71-8CFA-252ED75B44E5}"/>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1A101A0C-127B-4900-878E-8C3F350CFB9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cs typeface="Times New Roman" panose="02020603050405020304" pitchFamily="18" charset="0"/>
              </a:rPr>
              <a:t>L'oogenesi è regolata da modulazioni nella concentrazione degli ormoni in circolo. </a:t>
            </a:r>
            <a:endParaRPr lang="it-IT" altLang="it-IT">
              <a:latin typeface="Tms Rmn" charset="0"/>
              <a:cs typeface="Times New Roman" panose="02020603050405020304" pitchFamily="18" charset="0"/>
            </a:endParaRPr>
          </a:p>
          <a:p>
            <a:pPr algn="just" eaLnBrk="1" hangingPunct="1"/>
            <a:r>
              <a:rPr lang="it-IT" altLang="it-IT">
                <a:cs typeface="Times New Roman" panose="02020603050405020304" pitchFamily="18" charset="0"/>
              </a:rPr>
              <a:t>Nei Vertebrati, la funzione gonadica è regolata dagli ormoni gonadotropi, liberati dall'ipofisi. Le funzioni secretrici dell'ipofisi sono, a loro volta, regolate da fattori neuroendocrini liberati dall'ipotalamo. Le gonadotropine agiscono sull'ovario ad indurre la crescita delle uova e, alla fine, l'ovulazione. Questi ormoni stimolano anche le cellule follicolari dell'ovario a sintetizzare ormoni steroidi.</a:t>
            </a:r>
            <a:endParaRPr lang="it-IT" altLang="it-IT">
              <a:latin typeface="Tms Rmn" charset="0"/>
              <a:cs typeface="Times New Roman" panose="02020603050405020304" pitchFamily="18" charset="0"/>
            </a:endParaRPr>
          </a:p>
          <a:p>
            <a:pPr eaLnBrk="1" hangingPunct="1"/>
            <a:r>
              <a:rPr lang="it-IT" altLang="it-IT">
                <a:cs typeface="Times New Roman" panose="02020603050405020304" pitchFamily="18" charset="0"/>
              </a:rPr>
              <a:t>Il ciclo stagionale dell'oogenesi negli Anfibi illustra le interazioni ormonali che operano nelle specie ovipare in cui una funzione principale, durante l'oogenesi, è la sintesi e la deposizione del tuorlo. L'inizio dell'accrescimento periodico delle uova scatta per opera di stimoli ambientali che inducono l'ipotalamo a stimolare l'ipofisi a secernere gonadotropina. La gonadotropina è trasportata agli ovari dalla circolazione sanguigna e fa sì che le cellule follicolari sintetizzino estrogeno.</a:t>
            </a:r>
          </a:p>
          <a:p>
            <a:pPr eaLnBrk="1" hangingPunct="1"/>
            <a:r>
              <a:rPr lang="it-IT" altLang="it-IT">
                <a:cs typeface="Times New Roman" panose="02020603050405020304" pitchFamily="18" charset="0"/>
              </a:rPr>
              <a:t>Quest'ormone è poi portato in circolo e stimola il fegato a sintetizzare vitellogenina. Successivamente, la vitellogenina è anch'essa versata in circolo e trasportata agli ovari, dove la gonadotropina promuove la sua assunzione da parte degli oociti. Durante questa tappa la vitellogenina è incorporata negli organuli contenenti tuorlo, le </a:t>
            </a:r>
            <a:r>
              <a:rPr lang="it-IT" altLang="it-IT" b="1">
                <a:cs typeface="Times New Roman" panose="02020603050405020304" pitchFamily="18" charset="0"/>
              </a:rPr>
              <a:t>placchette del tuorlo</a:t>
            </a:r>
            <a:r>
              <a:rPr lang="it-IT" altLang="it-IT">
                <a:cs typeface="Times New Roman" panose="02020603050405020304" pitchFamily="18" charset="0"/>
              </a:rPr>
              <a:t>. Quando l'oogenesi è completa, le gonadotropine inducono anche la maturazione meiotica e l'ovulazione. Questi ultimi processi sono mediati da un altro ormone steroideo, il progesterone, che viene sintetizzato dalle cellule follicolari sotto l'influenza delle gonadotropine.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63E90DC6-4B42-4498-AF23-60E84AFB7AE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4B12438-1AFF-436B-B040-6CF4D122287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851296E-C345-4FC8-9D38-1AECD6861E5C}"/>
              </a:ext>
            </a:extLst>
          </p:cNvPr>
          <p:cNvSpPr>
            <a:spLocks noGrp="1" noChangeArrowheads="1"/>
          </p:cNvSpPr>
          <p:nvPr>
            <p:ph type="sldNum" sz="quarter" idx="12"/>
          </p:nvPr>
        </p:nvSpPr>
        <p:spPr>
          <a:ln/>
        </p:spPr>
        <p:txBody>
          <a:bodyPr/>
          <a:lstStyle>
            <a:lvl1pPr>
              <a:defRPr/>
            </a:lvl1pPr>
          </a:lstStyle>
          <a:p>
            <a:pPr>
              <a:defRPr/>
            </a:pPr>
            <a:fld id="{B1AFB140-9824-4F42-BD36-87E94E6F7DC3}" type="slidenum">
              <a:rPr lang="it-IT" altLang="it-IT"/>
              <a:pPr>
                <a:defRPr/>
              </a:pPr>
              <a:t>‹N›</a:t>
            </a:fld>
            <a:endParaRPr lang="it-IT" altLang="it-IT"/>
          </a:p>
        </p:txBody>
      </p:sp>
    </p:spTree>
    <p:extLst>
      <p:ext uri="{BB962C8B-B14F-4D97-AF65-F5344CB8AC3E}">
        <p14:creationId xmlns:p14="http://schemas.microsoft.com/office/powerpoint/2010/main" val="1537199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F0AEDAA-9094-4FC1-A4A9-9E50F98B713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DD06055-A336-4EB0-B14F-5EBD8AEF008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08C41C2-F600-4156-A666-FED938902DAA}"/>
              </a:ext>
            </a:extLst>
          </p:cNvPr>
          <p:cNvSpPr>
            <a:spLocks noGrp="1" noChangeArrowheads="1"/>
          </p:cNvSpPr>
          <p:nvPr>
            <p:ph type="sldNum" sz="quarter" idx="12"/>
          </p:nvPr>
        </p:nvSpPr>
        <p:spPr>
          <a:ln/>
        </p:spPr>
        <p:txBody>
          <a:bodyPr/>
          <a:lstStyle>
            <a:lvl1pPr>
              <a:defRPr/>
            </a:lvl1pPr>
          </a:lstStyle>
          <a:p>
            <a:pPr>
              <a:defRPr/>
            </a:pPr>
            <a:fld id="{58868299-4317-49B8-8AC1-467063286206}" type="slidenum">
              <a:rPr lang="it-IT" altLang="it-IT"/>
              <a:pPr>
                <a:defRPr/>
              </a:pPr>
              <a:t>‹N›</a:t>
            </a:fld>
            <a:endParaRPr lang="it-IT" altLang="it-IT"/>
          </a:p>
        </p:txBody>
      </p:sp>
    </p:spTree>
    <p:extLst>
      <p:ext uri="{BB962C8B-B14F-4D97-AF65-F5344CB8AC3E}">
        <p14:creationId xmlns:p14="http://schemas.microsoft.com/office/powerpoint/2010/main" val="1631629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075CEDF-9A74-4B73-8D77-6A5545E3C8C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2261259-DC17-45E9-816C-4910C06F295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9D6AAD8-D853-4399-B9F0-5A23769F56CB}"/>
              </a:ext>
            </a:extLst>
          </p:cNvPr>
          <p:cNvSpPr>
            <a:spLocks noGrp="1" noChangeArrowheads="1"/>
          </p:cNvSpPr>
          <p:nvPr>
            <p:ph type="sldNum" sz="quarter" idx="12"/>
          </p:nvPr>
        </p:nvSpPr>
        <p:spPr>
          <a:ln/>
        </p:spPr>
        <p:txBody>
          <a:bodyPr/>
          <a:lstStyle>
            <a:lvl1pPr>
              <a:defRPr/>
            </a:lvl1pPr>
          </a:lstStyle>
          <a:p>
            <a:pPr>
              <a:defRPr/>
            </a:pPr>
            <a:fld id="{08942CC8-ACD3-44EE-B266-4F0BD8E15E86}" type="slidenum">
              <a:rPr lang="it-IT" altLang="it-IT"/>
              <a:pPr>
                <a:defRPr/>
              </a:pPr>
              <a:t>‹N›</a:t>
            </a:fld>
            <a:endParaRPr lang="it-IT" altLang="it-IT"/>
          </a:p>
        </p:txBody>
      </p:sp>
    </p:spTree>
    <p:extLst>
      <p:ext uri="{BB962C8B-B14F-4D97-AF65-F5344CB8AC3E}">
        <p14:creationId xmlns:p14="http://schemas.microsoft.com/office/powerpoint/2010/main" val="322335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0347FC9-FA23-4C75-B356-733C22E30A3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C3D43D5-179F-448B-B42A-0EB0E5130BB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51F63D5-AF5D-4533-A736-492DAD2E30CB}"/>
              </a:ext>
            </a:extLst>
          </p:cNvPr>
          <p:cNvSpPr>
            <a:spLocks noGrp="1" noChangeArrowheads="1"/>
          </p:cNvSpPr>
          <p:nvPr>
            <p:ph type="sldNum" sz="quarter" idx="12"/>
          </p:nvPr>
        </p:nvSpPr>
        <p:spPr>
          <a:ln/>
        </p:spPr>
        <p:txBody>
          <a:bodyPr/>
          <a:lstStyle>
            <a:lvl1pPr>
              <a:defRPr/>
            </a:lvl1pPr>
          </a:lstStyle>
          <a:p>
            <a:pPr>
              <a:defRPr/>
            </a:pPr>
            <a:fld id="{18F44408-4636-4157-B061-045141937714}" type="slidenum">
              <a:rPr lang="it-IT" altLang="it-IT"/>
              <a:pPr>
                <a:defRPr/>
              </a:pPr>
              <a:t>‹N›</a:t>
            </a:fld>
            <a:endParaRPr lang="it-IT" altLang="it-IT"/>
          </a:p>
        </p:txBody>
      </p:sp>
    </p:spTree>
    <p:extLst>
      <p:ext uri="{BB962C8B-B14F-4D97-AF65-F5344CB8AC3E}">
        <p14:creationId xmlns:p14="http://schemas.microsoft.com/office/powerpoint/2010/main" val="268980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9D7108C2-18A6-441B-B155-8D03D7EA14C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A86924B-3123-4F93-8994-33AB4BF7BBB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8C0EADF-FE48-47B4-B512-C1CAF805CB36}"/>
              </a:ext>
            </a:extLst>
          </p:cNvPr>
          <p:cNvSpPr>
            <a:spLocks noGrp="1" noChangeArrowheads="1"/>
          </p:cNvSpPr>
          <p:nvPr>
            <p:ph type="sldNum" sz="quarter" idx="12"/>
          </p:nvPr>
        </p:nvSpPr>
        <p:spPr>
          <a:ln/>
        </p:spPr>
        <p:txBody>
          <a:bodyPr/>
          <a:lstStyle>
            <a:lvl1pPr>
              <a:defRPr/>
            </a:lvl1pPr>
          </a:lstStyle>
          <a:p>
            <a:pPr>
              <a:defRPr/>
            </a:pPr>
            <a:fld id="{F0D4BBF0-DE61-4DD7-A5C3-372D77081B07}" type="slidenum">
              <a:rPr lang="it-IT" altLang="it-IT"/>
              <a:pPr>
                <a:defRPr/>
              </a:pPr>
              <a:t>‹N›</a:t>
            </a:fld>
            <a:endParaRPr lang="it-IT" altLang="it-IT"/>
          </a:p>
        </p:txBody>
      </p:sp>
    </p:spTree>
    <p:extLst>
      <p:ext uri="{BB962C8B-B14F-4D97-AF65-F5344CB8AC3E}">
        <p14:creationId xmlns:p14="http://schemas.microsoft.com/office/powerpoint/2010/main" val="299133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7BF208D-53C3-489A-BACE-67CE29F479C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9A63A3B-E504-45F7-B61B-CD99565DD17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7A3F8DA-CE7B-4499-8A51-EB45D8317913}"/>
              </a:ext>
            </a:extLst>
          </p:cNvPr>
          <p:cNvSpPr>
            <a:spLocks noGrp="1" noChangeArrowheads="1"/>
          </p:cNvSpPr>
          <p:nvPr>
            <p:ph type="sldNum" sz="quarter" idx="12"/>
          </p:nvPr>
        </p:nvSpPr>
        <p:spPr>
          <a:ln/>
        </p:spPr>
        <p:txBody>
          <a:bodyPr/>
          <a:lstStyle>
            <a:lvl1pPr>
              <a:defRPr/>
            </a:lvl1pPr>
          </a:lstStyle>
          <a:p>
            <a:pPr>
              <a:defRPr/>
            </a:pPr>
            <a:fld id="{C9EE9A40-DF67-4C82-9DFA-BCBF1191CB65}" type="slidenum">
              <a:rPr lang="it-IT" altLang="it-IT"/>
              <a:pPr>
                <a:defRPr/>
              </a:pPr>
              <a:t>‹N›</a:t>
            </a:fld>
            <a:endParaRPr lang="it-IT" altLang="it-IT"/>
          </a:p>
        </p:txBody>
      </p:sp>
    </p:spTree>
    <p:extLst>
      <p:ext uri="{BB962C8B-B14F-4D97-AF65-F5344CB8AC3E}">
        <p14:creationId xmlns:p14="http://schemas.microsoft.com/office/powerpoint/2010/main" val="3379991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33E1EF6E-A656-4D6A-96EB-4B528CC14282}"/>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A8BD399A-202D-4B81-91B8-F0F122E923A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BD9AD845-5EA0-438F-B855-09EF90C70F81}"/>
              </a:ext>
            </a:extLst>
          </p:cNvPr>
          <p:cNvSpPr>
            <a:spLocks noGrp="1" noChangeArrowheads="1"/>
          </p:cNvSpPr>
          <p:nvPr>
            <p:ph type="sldNum" sz="quarter" idx="12"/>
          </p:nvPr>
        </p:nvSpPr>
        <p:spPr>
          <a:ln/>
        </p:spPr>
        <p:txBody>
          <a:bodyPr/>
          <a:lstStyle>
            <a:lvl1pPr>
              <a:defRPr/>
            </a:lvl1pPr>
          </a:lstStyle>
          <a:p>
            <a:pPr>
              <a:defRPr/>
            </a:pPr>
            <a:fld id="{A63A8A80-32D4-4D54-A79D-4C97C23D6424}" type="slidenum">
              <a:rPr lang="it-IT" altLang="it-IT"/>
              <a:pPr>
                <a:defRPr/>
              </a:pPr>
              <a:t>‹N›</a:t>
            </a:fld>
            <a:endParaRPr lang="it-IT" altLang="it-IT"/>
          </a:p>
        </p:txBody>
      </p:sp>
    </p:spTree>
    <p:extLst>
      <p:ext uri="{BB962C8B-B14F-4D97-AF65-F5344CB8AC3E}">
        <p14:creationId xmlns:p14="http://schemas.microsoft.com/office/powerpoint/2010/main" val="3164971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ADD190D7-238A-447B-B6CA-AB3B286B17EC}"/>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BAEB8A7D-11FF-41E5-8342-6D6A5D32C74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C4611FB7-F3B5-4093-BADC-8AD95AA7B6AE}"/>
              </a:ext>
            </a:extLst>
          </p:cNvPr>
          <p:cNvSpPr>
            <a:spLocks noGrp="1" noChangeArrowheads="1"/>
          </p:cNvSpPr>
          <p:nvPr>
            <p:ph type="sldNum" sz="quarter" idx="12"/>
          </p:nvPr>
        </p:nvSpPr>
        <p:spPr>
          <a:ln/>
        </p:spPr>
        <p:txBody>
          <a:bodyPr/>
          <a:lstStyle>
            <a:lvl1pPr>
              <a:defRPr/>
            </a:lvl1pPr>
          </a:lstStyle>
          <a:p>
            <a:pPr>
              <a:defRPr/>
            </a:pPr>
            <a:fld id="{527E4CA7-A6E9-46C0-B2AF-D927BC5F0201}" type="slidenum">
              <a:rPr lang="it-IT" altLang="it-IT"/>
              <a:pPr>
                <a:defRPr/>
              </a:pPr>
              <a:t>‹N›</a:t>
            </a:fld>
            <a:endParaRPr lang="it-IT" altLang="it-IT"/>
          </a:p>
        </p:txBody>
      </p:sp>
    </p:spTree>
    <p:extLst>
      <p:ext uri="{BB962C8B-B14F-4D97-AF65-F5344CB8AC3E}">
        <p14:creationId xmlns:p14="http://schemas.microsoft.com/office/powerpoint/2010/main" val="79909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479AF3-AFB5-4B95-8CF4-05D6639D6F40}"/>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35A75E6F-5373-44E4-9142-69CFB58D892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09E952BC-6AF8-4DA4-ABD0-C5345F8D2125}"/>
              </a:ext>
            </a:extLst>
          </p:cNvPr>
          <p:cNvSpPr>
            <a:spLocks noGrp="1" noChangeArrowheads="1"/>
          </p:cNvSpPr>
          <p:nvPr>
            <p:ph type="sldNum" sz="quarter" idx="12"/>
          </p:nvPr>
        </p:nvSpPr>
        <p:spPr>
          <a:ln/>
        </p:spPr>
        <p:txBody>
          <a:bodyPr/>
          <a:lstStyle>
            <a:lvl1pPr>
              <a:defRPr/>
            </a:lvl1pPr>
          </a:lstStyle>
          <a:p>
            <a:pPr>
              <a:defRPr/>
            </a:pPr>
            <a:fld id="{6013BF2B-104B-4893-BEA3-B6D85303AA55}" type="slidenum">
              <a:rPr lang="it-IT" altLang="it-IT"/>
              <a:pPr>
                <a:defRPr/>
              </a:pPr>
              <a:t>‹N›</a:t>
            </a:fld>
            <a:endParaRPr lang="it-IT" altLang="it-IT"/>
          </a:p>
        </p:txBody>
      </p:sp>
    </p:spTree>
    <p:extLst>
      <p:ext uri="{BB962C8B-B14F-4D97-AF65-F5344CB8AC3E}">
        <p14:creationId xmlns:p14="http://schemas.microsoft.com/office/powerpoint/2010/main" val="38915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2DF74D79-752D-40EA-8774-302A30AA27A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C7FFA56-17F9-4755-99A0-3C257CA6811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9A8D851-64FE-487E-A874-A669043C27E3}"/>
              </a:ext>
            </a:extLst>
          </p:cNvPr>
          <p:cNvSpPr>
            <a:spLocks noGrp="1" noChangeArrowheads="1"/>
          </p:cNvSpPr>
          <p:nvPr>
            <p:ph type="sldNum" sz="quarter" idx="12"/>
          </p:nvPr>
        </p:nvSpPr>
        <p:spPr>
          <a:ln/>
        </p:spPr>
        <p:txBody>
          <a:bodyPr/>
          <a:lstStyle>
            <a:lvl1pPr>
              <a:defRPr/>
            </a:lvl1pPr>
          </a:lstStyle>
          <a:p>
            <a:pPr>
              <a:defRPr/>
            </a:pPr>
            <a:fld id="{E9CCF5C5-F928-4B0C-92A3-57B9CD7FA974}" type="slidenum">
              <a:rPr lang="it-IT" altLang="it-IT"/>
              <a:pPr>
                <a:defRPr/>
              </a:pPr>
              <a:t>‹N›</a:t>
            </a:fld>
            <a:endParaRPr lang="it-IT" altLang="it-IT"/>
          </a:p>
        </p:txBody>
      </p:sp>
    </p:spTree>
    <p:extLst>
      <p:ext uri="{BB962C8B-B14F-4D97-AF65-F5344CB8AC3E}">
        <p14:creationId xmlns:p14="http://schemas.microsoft.com/office/powerpoint/2010/main" val="38295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6548E166-A2AD-475E-BAAC-B1F54E83AF1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BAB0B59-C787-420A-B270-1B3A830203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34B91FC-EB48-4871-9FB6-DF0C6E6BD332}"/>
              </a:ext>
            </a:extLst>
          </p:cNvPr>
          <p:cNvSpPr>
            <a:spLocks noGrp="1" noChangeArrowheads="1"/>
          </p:cNvSpPr>
          <p:nvPr>
            <p:ph type="sldNum" sz="quarter" idx="12"/>
          </p:nvPr>
        </p:nvSpPr>
        <p:spPr>
          <a:ln/>
        </p:spPr>
        <p:txBody>
          <a:bodyPr/>
          <a:lstStyle>
            <a:lvl1pPr>
              <a:defRPr/>
            </a:lvl1pPr>
          </a:lstStyle>
          <a:p>
            <a:pPr>
              <a:defRPr/>
            </a:pPr>
            <a:fld id="{2278F6A8-3D8C-4A4E-8715-E11992C68160}" type="slidenum">
              <a:rPr lang="it-IT" altLang="it-IT"/>
              <a:pPr>
                <a:defRPr/>
              </a:pPr>
              <a:t>‹N›</a:t>
            </a:fld>
            <a:endParaRPr lang="it-IT" altLang="it-IT"/>
          </a:p>
        </p:txBody>
      </p:sp>
    </p:spTree>
    <p:extLst>
      <p:ext uri="{BB962C8B-B14F-4D97-AF65-F5344CB8AC3E}">
        <p14:creationId xmlns:p14="http://schemas.microsoft.com/office/powerpoint/2010/main" val="265628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F5C7789-1B38-4131-A279-B1DBE43D00A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45F85AFF-67C6-4A18-9BA4-D3176E0CB9B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89C2BE7E-8D67-4A67-AB4D-5C815E3345A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it-IT"/>
          </a:p>
        </p:txBody>
      </p:sp>
      <p:sp>
        <p:nvSpPr>
          <p:cNvPr id="1029" name="Rectangle 5">
            <a:extLst>
              <a:ext uri="{FF2B5EF4-FFF2-40B4-BE49-F238E27FC236}">
                <a16:creationId xmlns:a16="http://schemas.microsoft.com/office/drawing/2014/main" id="{CCFEEBAD-8DC0-4941-BAF1-FF1E5A01CC2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it-IT"/>
          </a:p>
        </p:txBody>
      </p:sp>
      <p:sp>
        <p:nvSpPr>
          <p:cNvPr id="1030" name="Rectangle 6">
            <a:extLst>
              <a:ext uri="{FF2B5EF4-FFF2-40B4-BE49-F238E27FC236}">
                <a16:creationId xmlns:a16="http://schemas.microsoft.com/office/drawing/2014/main" id="{CD61B255-AFA0-4A96-B6C7-518A4DB4738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A8BB3EF-46BA-46F8-8972-9B09E0812F15}"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w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wmf"/><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hyperlink" Target="http://upload.wikimedia.org/wikipedia/commons/e/e3/Testosterone.png"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4F98EFE-7FDC-4326-B6B3-FBF56D94D984}"/>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pic>
        <p:nvPicPr>
          <p:cNvPr id="3075" name="Picture 4">
            <a:extLst>
              <a:ext uri="{FF2B5EF4-FFF2-40B4-BE49-F238E27FC236}">
                <a16:creationId xmlns:a16="http://schemas.microsoft.com/office/drawing/2014/main" id="{2465315A-609A-4C9C-A302-ACA354D41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270625"/>
            <a:ext cx="16414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6" name="Text Box 5">
            <a:extLst>
              <a:ext uri="{FF2B5EF4-FFF2-40B4-BE49-F238E27FC236}">
                <a16:creationId xmlns:a16="http://schemas.microsoft.com/office/drawing/2014/main" id="{A0620857-2BF3-48F7-AECA-327C0DCC9285}"/>
              </a:ext>
            </a:extLst>
          </p:cNvPr>
          <p:cNvSpPr txBox="1">
            <a:spLocks noChangeArrowheads="1"/>
          </p:cNvSpPr>
          <p:nvPr/>
        </p:nvSpPr>
        <p:spPr bwMode="auto">
          <a:xfrm>
            <a:off x="3365500" y="466725"/>
            <a:ext cx="2430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b="1">
                <a:solidFill>
                  <a:srgbClr val="0F4696"/>
                </a:solidFill>
                <a:latin typeface="Verdana" panose="020B0604030504040204" pitchFamily="34" charset="0"/>
              </a:rPr>
              <a:t>EMBRIOGENESI</a:t>
            </a:r>
          </a:p>
        </p:txBody>
      </p:sp>
      <p:sp>
        <p:nvSpPr>
          <p:cNvPr id="6" name="Rettangolo arrotondato 5">
            <a:extLst>
              <a:ext uri="{FF2B5EF4-FFF2-40B4-BE49-F238E27FC236}">
                <a16:creationId xmlns:a16="http://schemas.microsoft.com/office/drawing/2014/main" id="{BFB922F3-80B8-4CFB-8347-87CC5549D264}"/>
              </a:ext>
            </a:extLst>
          </p:cNvPr>
          <p:cNvSpPr/>
          <p:nvPr/>
        </p:nvSpPr>
        <p:spPr>
          <a:xfrm>
            <a:off x="200025" y="3300413"/>
            <a:ext cx="2058988" cy="209550"/>
          </a:xfrm>
          <a:prstGeom prst="roundRect">
            <a:avLst/>
          </a:prstGeom>
          <a:solidFill>
            <a:srgbClr val="8CCBD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nvGrpSpPr>
          <p:cNvPr id="3078" name="Gruppo 7">
            <a:extLst>
              <a:ext uri="{FF2B5EF4-FFF2-40B4-BE49-F238E27FC236}">
                <a16:creationId xmlns:a16="http://schemas.microsoft.com/office/drawing/2014/main" id="{E681AED5-CDE0-49B4-821D-E53B5C122153}"/>
              </a:ext>
            </a:extLst>
          </p:cNvPr>
          <p:cNvGrpSpPr>
            <a:grpSpLocks/>
          </p:cNvGrpSpPr>
          <p:nvPr/>
        </p:nvGrpSpPr>
        <p:grpSpPr bwMode="auto">
          <a:xfrm>
            <a:off x="179388" y="1484313"/>
            <a:ext cx="8750300" cy="2855912"/>
            <a:chOff x="179388" y="1484313"/>
            <a:chExt cx="8750300" cy="2855912"/>
          </a:xfrm>
        </p:grpSpPr>
        <p:pic>
          <p:nvPicPr>
            <p:cNvPr id="3080" name="Picture 3">
              <a:extLst>
                <a:ext uri="{FF2B5EF4-FFF2-40B4-BE49-F238E27FC236}">
                  <a16:creationId xmlns:a16="http://schemas.microsoft.com/office/drawing/2014/main" id="{900BCEBB-4823-4241-BCFF-7424169A2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87503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CasellaDiTesto 6">
              <a:extLst>
                <a:ext uri="{FF2B5EF4-FFF2-40B4-BE49-F238E27FC236}">
                  <a16:creationId xmlns:a16="http://schemas.microsoft.com/office/drawing/2014/main" id="{10D34119-42E1-4855-A6D6-01C9EB68BF2E}"/>
                </a:ext>
              </a:extLst>
            </p:cNvPr>
            <p:cNvSpPr txBox="1">
              <a:spLocks noChangeArrowheads="1"/>
            </p:cNvSpPr>
            <p:nvPr/>
          </p:nvSpPr>
          <p:spPr bwMode="auto">
            <a:xfrm>
              <a:off x="283775" y="2680139"/>
              <a:ext cx="1861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b="1">
                  <a:solidFill>
                    <a:srgbClr val="004F8A"/>
                  </a:solidFill>
                </a:rPr>
                <a:t>(Metamorfosi) Indiretto</a:t>
              </a:r>
            </a:p>
            <a:p>
              <a:pPr eaLnBrk="1" hangingPunct="1">
                <a:spcBef>
                  <a:spcPct val="0"/>
                </a:spcBef>
                <a:buFontTx/>
                <a:buNone/>
              </a:pPr>
              <a:r>
                <a:rPr lang="it-IT" altLang="it-IT" sz="1200" b="1">
                  <a:solidFill>
                    <a:srgbClr val="004F8A"/>
                  </a:solidFill>
                </a:rPr>
                <a:t>                         Diretto </a:t>
              </a:r>
            </a:p>
          </p:txBody>
        </p:sp>
      </p:grpSp>
      <p:sp>
        <p:nvSpPr>
          <p:cNvPr id="3079" name="CasellaDiTesto 8">
            <a:extLst>
              <a:ext uri="{FF2B5EF4-FFF2-40B4-BE49-F238E27FC236}">
                <a16:creationId xmlns:a16="http://schemas.microsoft.com/office/drawing/2014/main" id="{58491BCE-EAA2-4C04-B619-E91BADFB52D7}"/>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F89D3691-3677-45BF-BDDC-46F969A30D87}"/>
              </a:ext>
            </a:extLst>
          </p:cNvPr>
          <p:cNvSpPr txBox="1">
            <a:spLocks noChangeArrowheads="1"/>
          </p:cNvSpPr>
          <p:nvPr/>
        </p:nvSpPr>
        <p:spPr bwMode="auto">
          <a:xfrm>
            <a:off x="1257300" y="168275"/>
            <a:ext cx="6653213" cy="457200"/>
          </a:xfrm>
          <a:prstGeom prst="rect">
            <a:avLst/>
          </a:prstGeom>
          <a:noFill/>
          <a:ln w="9525">
            <a:noFill/>
            <a:miter lim="800000"/>
            <a:headEnd/>
            <a:tailEnd/>
          </a:ln>
          <a:effectLst/>
        </p:spPr>
        <p:txBody>
          <a:bodyPr wrap="none">
            <a:spAutoFit/>
          </a:bodyPr>
          <a:lstStyle/>
          <a:p>
            <a:pPr algn="ctr" eaLnBrk="1" hangingPunct="1">
              <a:defRPr/>
            </a:pPr>
            <a:r>
              <a:rPr lang="it-IT" sz="2400" b="1">
                <a:solidFill>
                  <a:srgbClr val="FF3300"/>
                </a:solidFill>
                <a:effectLst>
                  <a:outerShdw blurRad="38100" dist="38100" dir="2700000" algn="tl">
                    <a:srgbClr val="C0C0C0"/>
                  </a:outerShdw>
                </a:effectLst>
                <a:latin typeface="Comic Sans MS" pitchFamily="66" charset="0"/>
              </a:rPr>
              <a:t>CONTROLLO ORMONALE DELL’OOGENESI</a:t>
            </a:r>
          </a:p>
        </p:txBody>
      </p:sp>
      <p:sp>
        <p:nvSpPr>
          <p:cNvPr id="20483" name="Text Box 3">
            <a:extLst>
              <a:ext uri="{FF2B5EF4-FFF2-40B4-BE49-F238E27FC236}">
                <a16:creationId xmlns:a16="http://schemas.microsoft.com/office/drawing/2014/main" id="{D7938CC3-F0BC-4FE0-A070-2A1F503336B1}"/>
              </a:ext>
            </a:extLst>
          </p:cNvPr>
          <p:cNvSpPr txBox="1">
            <a:spLocks noChangeArrowheads="1"/>
          </p:cNvSpPr>
          <p:nvPr/>
        </p:nvSpPr>
        <p:spPr bwMode="auto">
          <a:xfrm>
            <a:off x="4926013" y="1931988"/>
            <a:ext cx="4038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a:solidFill>
                  <a:srgbClr val="FF3300"/>
                </a:solidFill>
              </a:rPr>
              <a:t>FSH</a:t>
            </a:r>
            <a:r>
              <a:rPr lang="it-IT" altLang="it-IT" sz="1400">
                <a:solidFill>
                  <a:srgbClr val="FF3300"/>
                </a:solidFill>
              </a:rPr>
              <a:t>:</a:t>
            </a:r>
            <a:r>
              <a:rPr lang="it-IT" altLang="it-IT" sz="1400">
                <a:solidFill>
                  <a:srgbClr val="FFFF00"/>
                </a:solidFill>
              </a:rPr>
              <a:t> </a:t>
            </a:r>
            <a:r>
              <a:rPr lang="it-IT" altLang="it-IT" sz="1400"/>
              <a:t>STIMOLA LE CELLULE FOLLICOLARI A</a:t>
            </a:r>
          </a:p>
          <a:p>
            <a:pPr eaLnBrk="1" hangingPunct="1">
              <a:spcBef>
                <a:spcPct val="0"/>
              </a:spcBef>
              <a:buFontTx/>
              <a:buNone/>
            </a:pPr>
            <a:r>
              <a:rPr lang="it-IT" altLang="it-IT" sz="1400"/>
              <a:t>PRODURRE ESTROGENI, CHE INDUCONO IL </a:t>
            </a:r>
          </a:p>
          <a:p>
            <a:pPr eaLnBrk="1" hangingPunct="1">
              <a:spcBef>
                <a:spcPct val="0"/>
              </a:spcBef>
              <a:buFontTx/>
              <a:buNone/>
            </a:pPr>
            <a:r>
              <a:rPr lang="it-IT" altLang="it-IT" sz="1400"/>
              <a:t>FEGATO A PRODURRE VITELLOGENINA.</a:t>
            </a:r>
          </a:p>
        </p:txBody>
      </p:sp>
      <p:sp>
        <p:nvSpPr>
          <p:cNvPr id="20484" name="Text Box 4">
            <a:extLst>
              <a:ext uri="{FF2B5EF4-FFF2-40B4-BE49-F238E27FC236}">
                <a16:creationId xmlns:a16="http://schemas.microsoft.com/office/drawing/2014/main" id="{0361A850-0090-444D-B0A2-AE7BD69685FD}"/>
              </a:ext>
            </a:extLst>
          </p:cNvPr>
          <p:cNvSpPr txBox="1">
            <a:spLocks noChangeArrowheads="1"/>
          </p:cNvSpPr>
          <p:nvPr/>
        </p:nvSpPr>
        <p:spPr bwMode="auto">
          <a:xfrm>
            <a:off x="4926013" y="3149600"/>
            <a:ext cx="421798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a:solidFill>
                  <a:srgbClr val="FF3300"/>
                </a:solidFill>
              </a:rPr>
              <a:t>LH</a:t>
            </a:r>
            <a:r>
              <a:rPr lang="it-IT" altLang="it-IT" sz="1400">
                <a:solidFill>
                  <a:srgbClr val="FF3300"/>
                </a:solidFill>
              </a:rPr>
              <a:t>:</a:t>
            </a:r>
            <a:r>
              <a:rPr lang="it-IT" altLang="it-IT" sz="1400">
                <a:solidFill>
                  <a:srgbClr val="FFFF00"/>
                </a:solidFill>
              </a:rPr>
              <a:t> </a:t>
            </a:r>
            <a:r>
              <a:rPr lang="it-IT" altLang="it-IT" sz="1400"/>
              <a:t>DOPO LA VITELLOGENESI, IN PRESENZA </a:t>
            </a:r>
          </a:p>
          <a:p>
            <a:pPr eaLnBrk="1" hangingPunct="1">
              <a:spcBef>
                <a:spcPct val="0"/>
              </a:spcBef>
              <a:buFontTx/>
              <a:buNone/>
            </a:pPr>
            <a:r>
              <a:rPr lang="it-IT" altLang="it-IT" sz="1400"/>
              <a:t>DI QUESTO ORMONE, LE CELLULE FOLLICO-</a:t>
            </a:r>
          </a:p>
          <a:p>
            <a:pPr eaLnBrk="1" hangingPunct="1">
              <a:spcBef>
                <a:spcPct val="0"/>
              </a:spcBef>
              <a:buFontTx/>
              <a:buNone/>
            </a:pPr>
            <a:r>
              <a:rPr lang="it-IT" altLang="it-IT" sz="1400"/>
              <a:t>LARI SECERNONO PROGESTERONE.</a:t>
            </a:r>
          </a:p>
          <a:p>
            <a:pPr eaLnBrk="1" hangingPunct="1">
              <a:spcBef>
                <a:spcPct val="0"/>
              </a:spcBef>
              <a:buFontTx/>
              <a:buNone/>
            </a:pPr>
            <a:r>
              <a:rPr lang="it-IT" altLang="it-IT" sz="1400"/>
              <a:t>ENTRO 6 ORE DALLA STIMOLAZIONE CON IL </a:t>
            </a:r>
          </a:p>
          <a:p>
            <a:pPr eaLnBrk="1" hangingPunct="1">
              <a:spcBef>
                <a:spcPct val="0"/>
              </a:spcBef>
              <a:buFontTx/>
              <a:buNone/>
            </a:pPr>
            <a:r>
              <a:rPr lang="it-IT" altLang="it-IT" sz="1400"/>
              <a:t>PROGESTERONE, LA VESCICOLA GERMINALE </a:t>
            </a:r>
          </a:p>
          <a:p>
            <a:pPr eaLnBrk="1" hangingPunct="1">
              <a:spcBef>
                <a:spcPct val="0"/>
              </a:spcBef>
              <a:buFontTx/>
              <a:buNone/>
            </a:pPr>
            <a:r>
              <a:rPr lang="it-IT" altLang="it-IT" sz="1400"/>
              <a:t>SI ROMPE, IL PRIMO DEGLI EVENTI CHE POR-</a:t>
            </a:r>
          </a:p>
          <a:p>
            <a:pPr eaLnBrk="1" hangingPunct="1">
              <a:spcBef>
                <a:spcPct val="0"/>
              </a:spcBef>
              <a:buFontTx/>
              <a:buNone/>
            </a:pPr>
            <a:r>
              <a:rPr lang="it-IT" altLang="it-IT" sz="1400"/>
              <a:t>TANO ALL’OVULAZIONE.</a:t>
            </a:r>
          </a:p>
        </p:txBody>
      </p:sp>
      <p:sp>
        <p:nvSpPr>
          <p:cNvPr id="20485" name="Rectangle 17">
            <a:extLst>
              <a:ext uri="{FF2B5EF4-FFF2-40B4-BE49-F238E27FC236}">
                <a16:creationId xmlns:a16="http://schemas.microsoft.com/office/drawing/2014/main" id="{B97CD661-0296-42A9-9B9E-842DB988AA07}"/>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grpSp>
        <p:nvGrpSpPr>
          <p:cNvPr id="20486" name="Gruppo 21">
            <a:extLst>
              <a:ext uri="{FF2B5EF4-FFF2-40B4-BE49-F238E27FC236}">
                <a16:creationId xmlns:a16="http://schemas.microsoft.com/office/drawing/2014/main" id="{9BE778BC-7283-48CB-A808-71EA78D21E3F}"/>
              </a:ext>
            </a:extLst>
          </p:cNvPr>
          <p:cNvGrpSpPr>
            <a:grpSpLocks/>
          </p:cNvGrpSpPr>
          <p:nvPr/>
        </p:nvGrpSpPr>
        <p:grpSpPr bwMode="auto">
          <a:xfrm>
            <a:off x="579438" y="909638"/>
            <a:ext cx="4238625" cy="5948362"/>
            <a:chOff x="579438" y="909638"/>
            <a:chExt cx="4238625" cy="5948362"/>
          </a:xfrm>
        </p:grpSpPr>
        <p:grpSp>
          <p:nvGrpSpPr>
            <p:cNvPr id="20488" name="Group 6">
              <a:extLst>
                <a:ext uri="{FF2B5EF4-FFF2-40B4-BE49-F238E27FC236}">
                  <a16:creationId xmlns:a16="http://schemas.microsoft.com/office/drawing/2014/main" id="{76D2CD12-422C-42C5-A791-53884ECB7EA7}"/>
                </a:ext>
              </a:extLst>
            </p:cNvPr>
            <p:cNvGrpSpPr>
              <a:grpSpLocks/>
            </p:cNvGrpSpPr>
            <p:nvPr/>
          </p:nvGrpSpPr>
          <p:grpSpPr bwMode="auto">
            <a:xfrm>
              <a:off x="579438" y="909638"/>
              <a:ext cx="4238625" cy="5948362"/>
              <a:chOff x="365" y="573"/>
              <a:chExt cx="2670" cy="3747"/>
            </a:xfrm>
          </p:grpSpPr>
          <p:grpSp>
            <p:nvGrpSpPr>
              <p:cNvPr id="20490" name="Group 7">
                <a:extLst>
                  <a:ext uri="{FF2B5EF4-FFF2-40B4-BE49-F238E27FC236}">
                    <a16:creationId xmlns:a16="http://schemas.microsoft.com/office/drawing/2014/main" id="{D1028D3A-06AE-4BDA-9511-C2CB1F8115D3}"/>
                  </a:ext>
                </a:extLst>
              </p:cNvPr>
              <p:cNvGrpSpPr>
                <a:grpSpLocks/>
              </p:cNvGrpSpPr>
              <p:nvPr/>
            </p:nvGrpSpPr>
            <p:grpSpPr bwMode="auto">
              <a:xfrm>
                <a:off x="365" y="573"/>
                <a:ext cx="2670" cy="3747"/>
                <a:chOff x="365" y="573"/>
                <a:chExt cx="2670" cy="3747"/>
              </a:xfrm>
            </p:grpSpPr>
            <p:grpSp>
              <p:nvGrpSpPr>
                <p:cNvPr id="20492" name="Group 8">
                  <a:extLst>
                    <a:ext uri="{FF2B5EF4-FFF2-40B4-BE49-F238E27FC236}">
                      <a16:creationId xmlns:a16="http://schemas.microsoft.com/office/drawing/2014/main" id="{246E3222-4489-4769-A7A8-C8A99F2E11AE}"/>
                    </a:ext>
                  </a:extLst>
                </p:cNvPr>
                <p:cNvGrpSpPr>
                  <a:grpSpLocks/>
                </p:cNvGrpSpPr>
                <p:nvPr/>
              </p:nvGrpSpPr>
              <p:grpSpPr bwMode="auto">
                <a:xfrm>
                  <a:off x="365" y="573"/>
                  <a:ext cx="2670" cy="3747"/>
                  <a:chOff x="1507" y="390"/>
                  <a:chExt cx="2670" cy="3747"/>
                </a:xfrm>
              </p:grpSpPr>
              <p:pic>
                <p:nvPicPr>
                  <p:cNvPr id="20494" name="Picture 9" descr="Browder fig">
                    <a:extLst>
                      <a:ext uri="{FF2B5EF4-FFF2-40B4-BE49-F238E27FC236}">
                        <a16:creationId xmlns:a16="http://schemas.microsoft.com/office/drawing/2014/main" id="{A006C28B-320A-4E54-9A63-B9E6FACD0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 y="871"/>
                    <a:ext cx="2670" cy="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10">
                    <a:extLst>
                      <a:ext uri="{FF2B5EF4-FFF2-40B4-BE49-F238E27FC236}">
                        <a16:creationId xmlns:a16="http://schemas.microsoft.com/office/drawing/2014/main" id="{AE6465A1-694B-4436-80C2-0C43105BE3EF}"/>
                      </a:ext>
                    </a:extLst>
                  </p:cNvPr>
                  <p:cNvSpPr txBox="1">
                    <a:spLocks noChangeArrowheads="1"/>
                  </p:cNvSpPr>
                  <p:nvPr/>
                </p:nvSpPr>
                <p:spPr bwMode="auto">
                  <a:xfrm>
                    <a:off x="3632" y="3983"/>
                    <a:ext cx="5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000"/>
                      <a:t>BROWDER</a:t>
                    </a:r>
                  </a:p>
                </p:txBody>
              </p:sp>
              <p:sp>
                <p:nvSpPr>
                  <p:cNvPr id="20496" name="Text Box 11">
                    <a:extLst>
                      <a:ext uri="{FF2B5EF4-FFF2-40B4-BE49-F238E27FC236}">
                        <a16:creationId xmlns:a16="http://schemas.microsoft.com/office/drawing/2014/main" id="{2F583577-CB3C-4EE0-9127-0FEEACD9F81A}"/>
                      </a:ext>
                    </a:extLst>
                  </p:cNvPr>
                  <p:cNvSpPr txBox="1">
                    <a:spLocks noChangeArrowheads="1"/>
                  </p:cNvSpPr>
                  <p:nvPr/>
                </p:nvSpPr>
                <p:spPr bwMode="auto">
                  <a:xfrm>
                    <a:off x="2059" y="390"/>
                    <a:ext cx="129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b="1">
                        <a:solidFill>
                          <a:srgbClr val="66FF33"/>
                        </a:solidFill>
                      </a:rPr>
                      <a:t>STIMOLI AMBIENTALI</a:t>
                    </a:r>
                  </a:p>
                  <a:p>
                    <a:pPr algn="ctr" eaLnBrk="1" hangingPunct="1">
                      <a:spcBef>
                        <a:spcPct val="0"/>
                      </a:spcBef>
                      <a:buFontTx/>
                      <a:buNone/>
                    </a:pPr>
                    <a:r>
                      <a:rPr lang="it-IT" altLang="it-IT" sz="1400" b="1">
                        <a:solidFill>
                          <a:srgbClr val="66FF33"/>
                        </a:solidFill>
                      </a:rPr>
                      <a:t>CONTATTO FISICO</a:t>
                    </a:r>
                  </a:p>
                </p:txBody>
              </p:sp>
              <p:sp>
                <p:nvSpPr>
                  <p:cNvPr id="20497" name="AutoShape 12">
                    <a:extLst>
                      <a:ext uri="{FF2B5EF4-FFF2-40B4-BE49-F238E27FC236}">
                        <a16:creationId xmlns:a16="http://schemas.microsoft.com/office/drawing/2014/main" id="{142F689E-0500-4FB7-B7DA-DDE70ADA4EE5}"/>
                      </a:ext>
                    </a:extLst>
                  </p:cNvPr>
                  <p:cNvSpPr>
                    <a:spLocks noChangeArrowheads="1"/>
                  </p:cNvSpPr>
                  <p:nvPr/>
                </p:nvSpPr>
                <p:spPr bwMode="auto">
                  <a:xfrm>
                    <a:off x="2688" y="701"/>
                    <a:ext cx="56" cy="134"/>
                  </a:xfrm>
                  <a:prstGeom prst="downArrow">
                    <a:avLst>
                      <a:gd name="adj1" fmla="val 50000"/>
                      <a:gd name="adj2" fmla="val 59821"/>
                    </a:avLst>
                  </a:prstGeom>
                  <a:solidFill>
                    <a:srgbClr val="66FF33"/>
                  </a:solidFill>
                  <a:ln w="9525">
                    <a:solidFill>
                      <a:srgbClr val="66FF33"/>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0498" name="Text Box 13">
                    <a:extLst>
                      <a:ext uri="{FF2B5EF4-FFF2-40B4-BE49-F238E27FC236}">
                        <a16:creationId xmlns:a16="http://schemas.microsoft.com/office/drawing/2014/main" id="{A3345E5F-2395-46C8-9F49-27417DF94B53}"/>
                      </a:ext>
                    </a:extLst>
                  </p:cNvPr>
                  <p:cNvSpPr txBox="1">
                    <a:spLocks noChangeArrowheads="1"/>
                  </p:cNvSpPr>
                  <p:nvPr/>
                </p:nvSpPr>
                <p:spPr bwMode="auto">
                  <a:xfrm>
                    <a:off x="3468" y="1554"/>
                    <a:ext cx="2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b="1">
                        <a:solidFill>
                          <a:srgbClr val="FF3300"/>
                        </a:solidFill>
                      </a:rPr>
                      <a:t>LH</a:t>
                    </a:r>
                  </a:p>
                </p:txBody>
              </p:sp>
              <p:sp>
                <p:nvSpPr>
                  <p:cNvPr id="20499" name="Text Box 14">
                    <a:extLst>
                      <a:ext uri="{FF2B5EF4-FFF2-40B4-BE49-F238E27FC236}">
                        <a16:creationId xmlns:a16="http://schemas.microsoft.com/office/drawing/2014/main" id="{1183D48D-E9D6-4DC9-9878-5E0DFC0170FE}"/>
                      </a:ext>
                    </a:extLst>
                  </p:cNvPr>
                  <p:cNvSpPr txBox="1">
                    <a:spLocks noChangeArrowheads="1"/>
                  </p:cNvSpPr>
                  <p:nvPr/>
                </p:nvSpPr>
                <p:spPr bwMode="auto">
                  <a:xfrm>
                    <a:off x="1563" y="1554"/>
                    <a:ext cx="3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b="1">
                        <a:solidFill>
                          <a:srgbClr val="FF3300"/>
                        </a:solidFill>
                      </a:rPr>
                      <a:t>FSH</a:t>
                    </a:r>
                  </a:p>
                </p:txBody>
              </p:sp>
            </p:grpSp>
            <p:sp>
              <p:nvSpPr>
                <p:cNvPr id="20493" name="Text Box 15">
                  <a:extLst>
                    <a:ext uri="{FF2B5EF4-FFF2-40B4-BE49-F238E27FC236}">
                      <a16:creationId xmlns:a16="http://schemas.microsoft.com/office/drawing/2014/main" id="{6A711C89-0BF9-44F6-B0C5-C92B7628DE9E}"/>
                    </a:ext>
                  </a:extLst>
                </p:cNvPr>
                <p:cNvSpPr txBox="1">
                  <a:spLocks noChangeArrowheads="1"/>
                </p:cNvSpPr>
                <p:nvPr/>
              </p:nvSpPr>
              <p:spPr bwMode="auto">
                <a:xfrm>
                  <a:off x="1833" y="1094"/>
                  <a:ext cx="5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000"/>
                    <a:t>IPOTALAMO</a:t>
                  </a:r>
                </a:p>
              </p:txBody>
            </p:sp>
          </p:grpSp>
          <p:sp>
            <p:nvSpPr>
              <p:cNvPr id="20491" name="Text Box 16">
                <a:extLst>
                  <a:ext uri="{FF2B5EF4-FFF2-40B4-BE49-F238E27FC236}">
                    <a16:creationId xmlns:a16="http://schemas.microsoft.com/office/drawing/2014/main" id="{0DE8F733-DB4C-439F-94BB-5E74C9324A53}"/>
                  </a:ext>
                </a:extLst>
              </p:cNvPr>
              <p:cNvSpPr txBox="1">
                <a:spLocks noChangeArrowheads="1"/>
              </p:cNvSpPr>
              <p:nvPr/>
            </p:nvSpPr>
            <p:spPr bwMode="auto">
              <a:xfrm>
                <a:off x="2341" y="1040"/>
                <a:ext cx="47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1600" b="1">
                    <a:solidFill>
                      <a:srgbClr val="FF0000"/>
                    </a:solidFill>
                  </a:rPr>
                  <a:t>GnRH</a:t>
                </a:r>
                <a:endParaRPr lang="it-IT" altLang="it-IT" sz="1600" b="1">
                  <a:solidFill>
                    <a:srgbClr val="FF0000"/>
                  </a:solidFill>
                </a:endParaRPr>
              </a:p>
            </p:txBody>
          </p:sp>
        </p:grpSp>
        <p:sp>
          <p:nvSpPr>
            <p:cNvPr id="20489" name="CasellaDiTesto 19">
              <a:extLst>
                <a:ext uri="{FF2B5EF4-FFF2-40B4-BE49-F238E27FC236}">
                  <a16:creationId xmlns:a16="http://schemas.microsoft.com/office/drawing/2014/main" id="{B1F69B38-AF4A-4A42-9DF0-DEB7F505DDA5}"/>
                </a:ext>
              </a:extLst>
            </p:cNvPr>
            <p:cNvSpPr txBox="1">
              <a:spLocks noChangeArrowheads="1"/>
            </p:cNvSpPr>
            <p:nvPr/>
          </p:nvSpPr>
          <p:spPr bwMode="auto">
            <a:xfrm>
              <a:off x="2089006" y="4956600"/>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000" b="1">
                  <a:solidFill>
                    <a:srgbClr val="FF0000"/>
                  </a:solidFill>
                </a:rPr>
                <a:t>FSH</a:t>
              </a:r>
            </a:p>
          </p:txBody>
        </p:sp>
      </p:grpSp>
      <p:sp>
        <p:nvSpPr>
          <p:cNvPr id="20487" name="CasellaDiTesto 19">
            <a:extLst>
              <a:ext uri="{FF2B5EF4-FFF2-40B4-BE49-F238E27FC236}">
                <a16:creationId xmlns:a16="http://schemas.microsoft.com/office/drawing/2014/main" id="{A3A15D94-91D5-49E3-8F08-A6C4D7BFB831}"/>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7411480A-6E21-465E-963E-0E2D6C4CB4ED}"/>
              </a:ext>
            </a:extLst>
          </p:cNvPr>
          <p:cNvSpPr txBox="1">
            <a:spLocks noChangeArrowheads="1"/>
          </p:cNvSpPr>
          <p:nvPr/>
        </p:nvSpPr>
        <p:spPr bwMode="auto">
          <a:xfrm>
            <a:off x="3128963" y="150813"/>
            <a:ext cx="2886075" cy="457200"/>
          </a:xfrm>
          <a:prstGeom prst="rect">
            <a:avLst/>
          </a:prstGeom>
          <a:noFill/>
          <a:ln w="9525">
            <a:noFill/>
            <a:miter lim="800000"/>
            <a:headEnd/>
            <a:tailEnd/>
          </a:ln>
          <a:effectLst/>
        </p:spPr>
        <p:txBody>
          <a:bodyPr wrap="none">
            <a:spAutoFit/>
          </a:bodyPr>
          <a:lstStyle/>
          <a:p>
            <a:pPr eaLnBrk="1" hangingPunct="1">
              <a:defRPr/>
            </a:pPr>
            <a:r>
              <a:rPr lang="it-IT" sz="2400" b="1">
                <a:solidFill>
                  <a:srgbClr val="FF3300"/>
                </a:solidFill>
                <a:effectLst>
                  <a:outerShdw blurRad="38100" dist="38100" dir="2700000" algn="tl">
                    <a:srgbClr val="C0C0C0"/>
                  </a:outerShdw>
                </a:effectLst>
                <a:latin typeface="Comic Sans MS" pitchFamily="66" charset="0"/>
              </a:rPr>
              <a:t>VITELLOGENESI </a:t>
            </a:r>
          </a:p>
        </p:txBody>
      </p:sp>
      <p:sp>
        <p:nvSpPr>
          <p:cNvPr id="22531" name="Text Box 3">
            <a:extLst>
              <a:ext uri="{FF2B5EF4-FFF2-40B4-BE49-F238E27FC236}">
                <a16:creationId xmlns:a16="http://schemas.microsoft.com/office/drawing/2014/main" id="{7FC34596-850F-4FEC-A05C-8E5DED786BB0}"/>
              </a:ext>
            </a:extLst>
          </p:cNvPr>
          <p:cNvSpPr txBox="1">
            <a:spLocks noChangeArrowheads="1"/>
          </p:cNvSpPr>
          <p:nvPr/>
        </p:nvSpPr>
        <p:spPr bwMode="auto">
          <a:xfrm>
            <a:off x="155575" y="849313"/>
            <a:ext cx="88471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93675" indent="-1936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L’OOCITA È NELLO STADIO DIPLOTENE DELLA PROFASE I.</a:t>
            </a:r>
          </a:p>
          <a:p>
            <a:pPr eaLnBrk="1" hangingPunct="1">
              <a:spcBef>
                <a:spcPct val="0"/>
              </a:spcBef>
              <a:buFontTx/>
              <a:buNone/>
            </a:pPr>
            <a:endParaRPr lang="it-IT" altLang="it-IT" sz="1400"/>
          </a:p>
          <a:p>
            <a:pPr eaLnBrk="1" hangingPunct="1">
              <a:spcBef>
                <a:spcPct val="0"/>
              </a:spcBef>
              <a:buFontTx/>
              <a:buNone/>
            </a:pPr>
            <a:r>
              <a:rPr lang="it-IT" altLang="it-IT" sz="1400"/>
              <a:t>LA DIFFERENZIAZIONE DELL’UOVO VIENE SUDDIVISA NELLE FASI DI:</a:t>
            </a:r>
          </a:p>
          <a:p>
            <a:pPr eaLnBrk="1" hangingPunct="1">
              <a:spcBef>
                <a:spcPct val="0"/>
              </a:spcBef>
              <a:buFontTx/>
              <a:buChar char="-"/>
            </a:pPr>
            <a:r>
              <a:rPr lang="it-IT" altLang="it-IT" sz="1400"/>
              <a:t>PREVITELLOGENESI</a:t>
            </a:r>
          </a:p>
          <a:p>
            <a:pPr eaLnBrk="1" hangingPunct="1">
              <a:spcBef>
                <a:spcPct val="0"/>
              </a:spcBef>
              <a:buFontTx/>
              <a:buChar char="-"/>
            </a:pPr>
            <a:r>
              <a:rPr lang="it-IT" altLang="it-IT" sz="1400"/>
              <a:t>VITELLOGENESI</a:t>
            </a:r>
          </a:p>
          <a:p>
            <a:pPr eaLnBrk="1" hangingPunct="1">
              <a:spcBef>
                <a:spcPct val="0"/>
              </a:spcBef>
              <a:buFontTx/>
              <a:buChar char="-"/>
            </a:pPr>
            <a:endParaRPr lang="it-IT" altLang="it-IT" sz="1400"/>
          </a:p>
          <a:p>
            <a:pPr eaLnBrk="1" hangingPunct="1">
              <a:spcBef>
                <a:spcPct val="0"/>
              </a:spcBef>
              <a:buFontTx/>
              <a:buChar char="-"/>
            </a:pPr>
            <a:r>
              <a:rPr lang="it-IT" altLang="it-IT" sz="1400"/>
              <a:t>VENGONO ACCUMULATI NEL CITOPLASMA: SOSTANZE FONTI DI ENERGIA (</a:t>
            </a:r>
            <a:r>
              <a:rPr lang="it-IT" altLang="it-IT" sz="1400" b="1">
                <a:solidFill>
                  <a:srgbClr val="66FF33"/>
                </a:solidFill>
              </a:rPr>
              <a:t>VITELLO, GRANULI </a:t>
            </a:r>
          </a:p>
          <a:p>
            <a:pPr eaLnBrk="1" hangingPunct="1">
              <a:spcBef>
                <a:spcPct val="0"/>
              </a:spcBef>
              <a:buFontTx/>
              <a:buNone/>
            </a:pPr>
            <a:r>
              <a:rPr lang="it-IT" altLang="it-IT" sz="1400" b="1">
                <a:solidFill>
                  <a:srgbClr val="66FF33"/>
                </a:solidFill>
              </a:rPr>
              <a:t>    DI GLICOGENO, LIPOCONDRI</a:t>
            </a:r>
            <a:r>
              <a:rPr lang="it-IT" altLang="it-IT" sz="1400"/>
              <a:t>), ORGANULI, ENZIMI E PRECURSORI DEL DNA, DELL’RNA E DELLA </a:t>
            </a:r>
          </a:p>
          <a:p>
            <a:pPr eaLnBrk="1" hangingPunct="1">
              <a:spcBef>
                <a:spcPct val="0"/>
              </a:spcBef>
              <a:buFontTx/>
              <a:buNone/>
            </a:pPr>
            <a:r>
              <a:rPr lang="it-IT" altLang="it-IT" sz="1400"/>
              <a:t>    SINTESI PROTEICA, mRNA, PROTEINE STRUTTURALI, FATTORI MORFOGENETICI.</a:t>
            </a:r>
            <a:r>
              <a:rPr lang="it-IT" altLang="it-IT" sz="1400">
                <a:solidFill>
                  <a:srgbClr val="FFFF00"/>
                </a:solidFill>
              </a:rPr>
              <a:t> </a:t>
            </a:r>
          </a:p>
        </p:txBody>
      </p:sp>
      <p:pic>
        <p:nvPicPr>
          <p:cNvPr id="22532" name="Picture 4" descr="Gilbert Tab">
            <a:extLst>
              <a:ext uri="{FF2B5EF4-FFF2-40B4-BE49-F238E27FC236}">
                <a16:creationId xmlns:a16="http://schemas.microsoft.com/office/drawing/2014/main" id="{7CA61F93-E977-411E-8E55-4A6147CB4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200400"/>
            <a:ext cx="3032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id="{A50F6E4A-0E7D-40C4-B808-A522F04C08CC}"/>
              </a:ext>
            </a:extLst>
          </p:cNvPr>
          <p:cNvSpPr txBox="1">
            <a:spLocks noChangeArrowheads="1"/>
          </p:cNvSpPr>
          <p:nvPr/>
        </p:nvSpPr>
        <p:spPr bwMode="auto">
          <a:xfrm>
            <a:off x="427038" y="6397625"/>
            <a:ext cx="6496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t>COMPONENTI CELLULARI IMMAGAZZINATI NELL’OOCITA MATURO DI </a:t>
            </a:r>
            <a:r>
              <a:rPr lang="it-IT" altLang="it-IT" sz="1200" i="1"/>
              <a:t>Xenopus laevis</a:t>
            </a:r>
            <a:r>
              <a:rPr lang="it-IT" altLang="it-IT" sz="1200"/>
              <a:t>.</a:t>
            </a:r>
          </a:p>
        </p:txBody>
      </p:sp>
      <p:sp>
        <p:nvSpPr>
          <p:cNvPr id="22534" name="Text Box 6">
            <a:extLst>
              <a:ext uri="{FF2B5EF4-FFF2-40B4-BE49-F238E27FC236}">
                <a16:creationId xmlns:a16="http://schemas.microsoft.com/office/drawing/2014/main" id="{B944E42F-FA9E-4930-8D5C-3DC9A166D942}"/>
              </a:ext>
            </a:extLst>
          </p:cNvPr>
          <p:cNvSpPr txBox="1">
            <a:spLocks noChangeArrowheads="1"/>
          </p:cNvSpPr>
          <p:nvPr/>
        </p:nvSpPr>
        <p:spPr bwMode="auto">
          <a:xfrm>
            <a:off x="3810000" y="3489325"/>
            <a:ext cx="50609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PRINCIPALE COMPONENTE DEL TUORLO, PROTEINA </a:t>
            </a:r>
          </a:p>
          <a:p>
            <a:pPr eaLnBrk="1" hangingPunct="1">
              <a:spcBef>
                <a:spcPct val="0"/>
              </a:spcBef>
              <a:buFontTx/>
              <a:buNone/>
            </a:pPr>
            <a:r>
              <a:rPr lang="it-IT" altLang="it-IT" sz="1400"/>
              <a:t>DI 470 KDa:</a:t>
            </a:r>
            <a:r>
              <a:rPr lang="it-IT" altLang="it-IT" sz="1400">
                <a:solidFill>
                  <a:srgbClr val="FFFF00"/>
                </a:solidFill>
              </a:rPr>
              <a:t> </a:t>
            </a:r>
            <a:r>
              <a:rPr lang="it-IT" altLang="it-IT" sz="1400" b="1">
                <a:solidFill>
                  <a:srgbClr val="FF3300"/>
                </a:solidFill>
              </a:rPr>
              <a:t>VITELLOGENINA</a:t>
            </a:r>
            <a:r>
              <a:rPr lang="it-IT" altLang="it-IT" sz="1400">
                <a:solidFill>
                  <a:srgbClr val="FFFF00"/>
                </a:solidFill>
              </a:rPr>
              <a:t>.</a:t>
            </a:r>
          </a:p>
          <a:p>
            <a:pPr eaLnBrk="1" hangingPunct="1">
              <a:spcBef>
                <a:spcPct val="0"/>
              </a:spcBef>
              <a:buFontTx/>
              <a:buNone/>
            </a:pPr>
            <a:r>
              <a:rPr lang="it-IT" altLang="it-IT" sz="1400"/>
              <a:t>PRODOTTA DAL FEGATO E INCORPORATA DALL’OOCITA</a:t>
            </a:r>
          </a:p>
          <a:p>
            <a:pPr eaLnBrk="1" hangingPunct="1">
              <a:spcBef>
                <a:spcPct val="0"/>
              </a:spcBef>
              <a:buFontTx/>
              <a:buNone/>
            </a:pPr>
            <a:r>
              <a:rPr lang="it-IT" altLang="it-IT" sz="1400"/>
              <a:t>PER MICROPINOCITOSI E INGLOBATA IN VESCICOLE.</a:t>
            </a:r>
          </a:p>
          <a:p>
            <a:pPr eaLnBrk="1" hangingPunct="1">
              <a:spcBef>
                <a:spcPct val="0"/>
              </a:spcBef>
              <a:buFontTx/>
              <a:buNone/>
            </a:pPr>
            <a:r>
              <a:rPr lang="it-IT" altLang="it-IT" sz="1400"/>
              <a:t>È SCISSA IN DUE COMPONENTI: </a:t>
            </a:r>
          </a:p>
          <a:p>
            <a:pPr eaLnBrk="1" hangingPunct="1">
              <a:spcBef>
                <a:spcPct val="0"/>
              </a:spcBef>
              <a:buFontTx/>
              <a:buNone/>
            </a:pPr>
            <a:endParaRPr lang="it-IT" altLang="it-IT" sz="1400"/>
          </a:p>
          <a:p>
            <a:pPr eaLnBrk="1" hangingPunct="1">
              <a:spcBef>
                <a:spcPct val="0"/>
              </a:spcBef>
              <a:buFontTx/>
              <a:buChar char="-"/>
            </a:pPr>
            <a:r>
              <a:rPr lang="it-IT" altLang="it-IT" sz="1400">
                <a:solidFill>
                  <a:srgbClr val="FF3300"/>
                </a:solidFill>
              </a:rPr>
              <a:t> </a:t>
            </a:r>
            <a:r>
              <a:rPr lang="it-IT" altLang="it-IT" sz="1400" b="1">
                <a:solidFill>
                  <a:srgbClr val="FF3300"/>
                </a:solidFill>
              </a:rPr>
              <a:t>FOSFOVITINA</a:t>
            </a:r>
            <a:r>
              <a:rPr lang="it-IT" altLang="it-IT" sz="1400">
                <a:solidFill>
                  <a:srgbClr val="FFFF00"/>
                </a:solidFill>
              </a:rPr>
              <a:t>, </a:t>
            </a:r>
            <a:r>
              <a:rPr lang="it-IT" altLang="it-IT" sz="1400"/>
              <a:t>MOLTO FOSFORILATA</a:t>
            </a:r>
          </a:p>
          <a:p>
            <a:pPr eaLnBrk="1" hangingPunct="1">
              <a:spcBef>
                <a:spcPct val="0"/>
              </a:spcBef>
              <a:buFontTx/>
              <a:buChar char="-"/>
            </a:pPr>
            <a:r>
              <a:rPr lang="it-IT" altLang="it-IT" sz="1400">
                <a:solidFill>
                  <a:srgbClr val="FF3300"/>
                </a:solidFill>
              </a:rPr>
              <a:t> </a:t>
            </a:r>
            <a:r>
              <a:rPr lang="it-IT" altLang="it-IT" sz="1400" b="1">
                <a:solidFill>
                  <a:srgbClr val="FF3300"/>
                </a:solidFill>
              </a:rPr>
              <a:t>LIPOVITELLINA</a:t>
            </a:r>
            <a:r>
              <a:rPr lang="it-IT" altLang="it-IT" sz="1400">
                <a:solidFill>
                  <a:srgbClr val="FFFF00"/>
                </a:solidFill>
              </a:rPr>
              <a:t>, </a:t>
            </a:r>
            <a:r>
              <a:rPr lang="it-IT" altLang="it-IT" sz="1400"/>
              <a:t>FOSFOLIPOPROTEINA</a:t>
            </a:r>
          </a:p>
          <a:p>
            <a:pPr eaLnBrk="1" hangingPunct="1">
              <a:spcBef>
                <a:spcPct val="0"/>
              </a:spcBef>
              <a:buFontTx/>
              <a:buNone/>
            </a:pPr>
            <a:endParaRPr lang="it-IT" altLang="it-IT" sz="1400"/>
          </a:p>
          <a:p>
            <a:pPr eaLnBrk="1" hangingPunct="1">
              <a:spcBef>
                <a:spcPct val="0"/>
              </a:spcBef>
              <a:buFontTx/>
              <a:buNone/>
            </a:pPr>
            <a:r>
              <a:rPr lang="it-IT" altLang="it-IT" sz="1400"/>
              <a:t>IMPACCHETTATE NELLE PLACCHETTE DI TUORLO</a:t>
            </a:r>
          </a:p>
          <a:p>
            <a:pPr eaLnBrk="1" hangingPunct="1">
              <a:spcBef>
                <a:spcPct val="0"/>
              </a:spcBef>
              <a:buFontTx/>
              <a:buNone/>
            </a:pPr>
            <a:endParaRPr lang="it-IT" altLang="it-IT" sz="1400"/>
          </a:p>
        </p:txBody>
      </p:sp>
      <p:sp>
        <p:nvSpPr>
          <p:cNvPr id="22535" name="Rectangle 7">
            <a:extLst>
              <a:ext uri="{FF2B5EF4-FFF2-40B4-BE49-F238E27FC236}">
                <a16:creationId xmlns:a16="http://schemas.microsoft.com/office/drawing/2014/main" id="{AB7A14A8-2A5D-409B-ADC4-37EF1EFD6E34}"/>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2536" name="CasellaDiTesto 7">
            <a:extLst>
              <a:ext uri="{FF2B5EF4-FFF2-40B4-BE49-F238E27FC236}">
                <a16:creationId xmlns:a16="http://schemas.microsoft.com/office/drawing/2014/main" id="{43F937F4-EDE8-4962-A2D6-A2F46EAC83E3}"/>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C4670674-C61A-4DF7-BF91-7FD7E1B36802}"/>
              </a:ext>
            </a:extLst>
          </p:cNvPr>
          <p:cNvGrpSpPr>
            <a:grpSpLocks/>
          </p:cNvGrpSpPr>
          <p:nvPr/>
        </p:nvGrpSpPr>
        <p:grpSpPr bwMode="auto">
          <a:xfrm>
            <a:off x="0" y="179388"/>
            <a:ext cx="9117013" cy="6583362"/>
            <a:chOff x="0" y="113"/>
            <a:chExt cx="5743" cy="4147"/>
          </a:xfrm>
        </p:grpSpPr>
        <p:sp>
          <p:nvSpPr>
            <p:cNvPr id="24581" name="Text Box 3">
              <a:extLst>
                <a:ext uri="{FF2B5EF4-FFF2-40B4-BE49-F238E27FC236}">
                  <a16:creationId xmlns:a16="http://schemas.microsoft.com/office/drawing/2014/main" id="{68C13EEF-D33C-4165-8111-4A27457EBFBF}"/>
                </a:ext>
              </a:extLst>
            </p:cNvPr>
            <p:cNvSpPr txBox="1">
              <a:spLocks noChangeArrowheads="1"/>
            </p:cNvSpPr>
            <p:nvPr/>
          </p:nvSpPr>
          <p:spPr bwMode="auto">
            <a:xfrm>
              <a:off x="0" y="2872"/>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FF0000"/>
                  </a:solidFill>
                </a:rPr>
                <a:t>PGC</a:t>
              </a:r>
            </a:p>
          </p:txBody>
        </p:sp>
        <p:grpSp>
          <p:nvGrpSpPr>
            <p:cNvPr id="24582" name="Group 4">
              <a:extLst>
                <a:ext uri="{FF2B5EF4-FFF2-40B4-BE49-F238E27FC236}">
                  <a16:creationId xmlns:a16="http://schemas.microsoft.com/office/drawing/2014/main" id="{6E856AC9-41A9-44D6-B199-A340A6DE5AB5}"/>
                </a:ext>
              </a:extLst>
            </p:cNvPr>
            <p:cNvGrpSpPr>
              <a:grpSpLocks/>
            </p:cNvGrpSpPr>
            <p:nvPr/>
          </p:nvGrpSpPr>
          <p:grpSpPr bwMode="auto">
            <a:xfrm>
              <a:off x="18" y="113"/>
              <a:ext cx="5725" cy="4147"/>
              <a:chOff x="18" y="113"/>
              <a:chExt cx="5725" cy="4147"/>
            </a:xfrm>
          </p:grpSpPr>
          <p:sp>
            <p:nvSpPr>
              <p:cNvPr id="24583" name="Rectangle 5">
                <a:extLst>
                  <a:ext uri="{FF2B5EF4-FFF2-40B4-BE49-F238E27FC236}">
                    <a16:creationId xmlns:a16="http://schemas.microsoft.com/office/drawing/2014/main" id="{B3653E95-C4B4-44C9-89C2-0D540DA1FC37}"/>
                  </a:ext>
                </a:extLst>
              </p:cNvPr>
              <p:cNvSpPr>
                <a:spLocks noChangeArrowheads="1"/>
              </p:cNvSpPr>
              <p:nvPr/>
            </p:nvSpPr>
            <p:spPr bwMode="auto">
              <a:xfrm>
                <a:off x="1142" y="3610"/>
                <a:ext cx="164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4584" name="Rectangle 6">
                <a:extLst>
                  <a:ext uri="{FF2B5EF4-FFF2-40B4-BE49-F238E27FC236}">
                    <a16:creationId xmlns:a16="http://schemas.microsoft.com/office/drawing/2014/main" id="{A5404F9D-A9D5-4860-9131-4066497079AD}"/>
                  </a:ext>
                </a:extLst>
              </p:cNvPr>
              <p:cNvSpPr>
                <a:spLocks noChangeArrowheads="1"/>
              </p:cNvSpPr>
              <p:nvPr/>
            </p:nvSpPr>
            <p:spPr bwMode="auto">
              <a:xfrm>
                <a:off x="1123" y="3610"/>
                <a:ext cx="1651"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2400">
                  <a:solidFill>
                    <a:srgbClr val="FFFF00"/>
                  </a:solidFill>
                  <a:latin typeface="Times New Roman" panose="02020603050405020304" pitchFamily="18" charset="0"/>
                </a:endParaRPr>
              </a:p>
            </p:txBody>
          </p:sp>
          <p:sp>
            <p:nvSpPr>
              <p:cNvPr id="24585" name="AutoShape 7">
                <a:extLst>
                  <a:ext uri="{FF2B5EF4-FFF2-40B4-BE49-F238E27FC236}">
                    <a16:creationId xmlns:a16="http://schemas.microsoft.com/office/drawing/2014/main" id="{EACDE5D6-8951-44DB-B239-4CDFA23ADF25}"/>
                  </a:ext>
                </a:extLst>
              </p:cNvPr>
              <p:cNvSpPr>
                <a:spLocks noChangeArrowheads="1"/>
              </p:cNvSpPr>
              <p:nvPr/>
            </p:nvSpPr>
            <p:spPr bwMode="auto">
              <a:xfrm>
                <a:off x="1853" y="2822"/>
                <a:ext cx="163" cy="788"/>
              </a:xfrm>
              <a:prstGeom prst="upArrow">
                <a:avLst>
                  <a:gd name="adj1" fmla="val 50000"/>
                  <a:gd name="adj2" fmla="val 12085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4586" name="Rectangle 8">
                <a:extLst>
                  <a:ext uri="{FF2B5EF4-FFF2-40B4-BE49-F238E27FC236}">
                    <a16:creationId xmlns:a16="http://schemas.microsoft.com/office/drawing/2014/main" id="{FA2F016B-BDD4-4D90-AF65-02DEC0F10982}"/>
                  </a:ext>
                </a:extLst>
              </p:cNvPr>
              <p:cNvSpPr>
                <a:spLocks noChangeArrowheads="1"/>
              </p:cNvSpPr>
              <p:nvPr/>
            </p:nvSpPr>
            <p:spPr bwMode="auto">
              <a:xfrm>
                <a:off x="1123" y="3610"/>
                <a:ext cx="1603"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4587" name="Text Box 9">
                <a:extLst>
                  <a:ext uri="{FF2B5EF4-FFF2-40B4-BE49-F238E27FC236}">
                    <a16:creationId xmlns:a16="http://schemas.microsoft.com/office/drawing/2014/main" id="{6A29D3F6-705A-431F-89A5-27F8A8CD60A5}"/>
                  </a:ext>
                </a:extLst>
              </p:cNvPr>
              <p:cNvSpPr txBox="1">
                <a:spLocks noChangeArrowheads="1"/>
              </p:cNvSpPr>
              <p:nvPr/>
            </p:nvSpPr>
            <p:spPr bwMode="auto">
              <a:xfrm>
                <a:off x="1826" y="113"/>
                <a:ext cx="21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000" b="1">
                    <a:solidFill>
                      <a:srgbClr val="000099"/>
                    </a:solidFill>
                  </a:rPr>
                  <a:t>SVILUPPO FOLLICOLARE</a:t>
                </a:r>
              </a:p>
            </p:txBody>
          </p:sp>
          <p:sp>
            <p:nvSpPr>
              <p:cNvPr id="24588" name="Text Box 10">
                <a:extLst>
                  <a:ext uri="{FF2B5EF4-FFF2-40B4-BE49-F238E27FC236}">
                    <a16:creationId xmlns:a16="http://schemas.microsoft.com/office/drawing/2014/main" id="{49D86731-4C44-414A-8962-097F192E29C5}"/>
                  </a:ext>
                </a:extLst>
              </p:cNvPr>
              <p:cNvSpPr txBox="1">
                <a:spLocks noChangeArrowheads="1"/>
              </p:cNvSpPr>
              <p:nvPr/>
            </p:nvSpPr>
            <p:spPr bwMode="auto">
              <a:xfrm>
                <a:off x="2084" y="4010"/>
                <a:ext cx="15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000" b="1">
                    <a:solidFill>
                      <a:srgbClr val="FF3300"/>
                    </a:solidFill>
                  </a:rPr>
                  <a:t>SVILUPPO OOCITA</a:t>
                </a:r>
              </a:p>
            </p:txBody>
          </p:sp>
          <p:graphicFrame>
            <p:nvGraphicFramePr>
              <p:cNvPr id="24589" name="Object 11">
                <a:extLst>
                  <a:ext uri="{FF2B5EF4-FFF2-40B4-BE49-F238E27FC236}">
                    <a16:creationId xmlns:a16="http://schemas.microsoft.com/office/drawing/2014/main" id="{0B9DEE35-50D8-48D6-96DA-CBFEAC72413A}"/>
                  </a:ext>
                </a:extLst>
              </p:cNvPr>
              <p:cNvGraphicFramePr>
                <a:graphicFrameLocks noChangeAspect="1"/>
              </p:cNvGraphicFramePr>
              <p:nvPr/>
            </p:nvGraphicFramePr>
            <p:xfrm>
              <a:off x="61" y="1656"/>
              <a:ext cx="5603" cy="978"/>
            </p:xfrm>
            <a:graphic>
              <a:graphicData uri="http://schemas.openxmlformats.org/presentationml/2006/ole">
                <mc:AlternateContent xmlns:mc="http://schemas.openxmlformats.org/markup-compatibility/2006">
                  <mc:Choice xmlns:v="urn:schemas-microsoft-com:vml" Requires="v">
                    <p:oleObj name="PhotoImpact" r:id="rId3" imgW="6552381" imgH="1142857" progId="PI3.Image">
                      <p:embed/>
                    </p:oleObj>
                  </mc:Choice>
                  <mc:Fallback>
                    <p:oleObj name="PhotoImpact" r:id="rId3" imgW="6552381" imgH="1142857" progId="PI3.Image">
                      <p:embed/>
                      <p:pic>
                        <p:nvPicPr>
                          <p:cNvPr id="24589" name="Object 11">
                            <a:extLst>
                              <a:ext uri="{FF2B5EF4-FFF2-40B4-BE49-F238E27FC236}">
                                <a16:creationId xmlns:a16="http://schemas.microsoft.com/office/drawing/2014/main" id="{0B9DEE35-50D8-48D6-96DA-CBFEAC724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 y="1656"/>
                            <a:ext cx="5603"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0" name="Text Box 12">
                <a:extLst>
                  <a:ext uri="{FF2B5EF4-FFF2-40B4-BE49-F238E27FC236}">
                    <a16:creationId xmlns:a16="http://schemas.microsoft.com/office/drawing/2014/main" id="{AAFB4098-83E5-40C9-9304-66150C2C02D7}"/>
                  </a:ext>
                </a:extLst>
              </p:cNvPr>
              <p:cNvSpPr txBox="1">
                <a:spLocks noChangeArrowheads="1"/>
              </p:cNvSpPr>
              <p:nvPr/>
            </p:nvSpPr>
            <p:spPr bwMode="auto">
              <a:xfrm>
                <a:off x="82" y="264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FF0000"/>
                    </a:solidFill>
                  </a:rPr>
                  <a:t>1</a:t>
                </a:r>
              </a:p>
            </p:txBody>
          </p:sp>
          <p:sp>
            <p:nvSpPr>
              <p:cNvPr id="24591" name="Text Box 13">
                <a:extLst>
                  <a:ext uri="{FF2B5EF4-FFF2-40B4-BE49-F238E27FC236}">
                    <a16:creationId xmlns:a16="http://schemas.microsoft.com/office/drawing/2014/main" id="{98254FBF-D8C7-493D-BD1E-F17A03317208}"/>
                  </a:ext>
                </a:extLst>
              </p:cNvPr>
              <p:cNvSpPr txBox="1">
                <a:spLocks noChangeArrowheads="1"/>
              </p:cNvSpPr>
              <p:nvPr/>
            </p:nvSpPr>
            <p:spPr bwMode="auto">
              <a:xfrm>
                <a:off x="533" y="264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FF0000"/>
                    </a:solidFill>
                  </a:rPr>
                  <a:t>2</a:t>
                </a:r>
              </a:p>
            </p:txBody>
          </p:sp>
          <p:sp>
            <p:nvSpPr>
              <p:cNvPr id="24592" name="Text Box 14">
                <a:extLst>
                  <a:ext uri="{FF2B5EF4-FFF2-40B4-BE49-F238E27FC236}">
                    <a16:creationId xmlns:a16="http://schemas.microsoft.com/office/drawing/2014/main" id="{EBA24D1C-A867-4E6A-877A-5B5B2E814892}"/>
                  </a:ext>
                </a:extLst>
              </p:cNvPr>
              <p:cNvSpPr txBox="1">
                <a:spLocks noChangeArrowheads="1"/>
              </p:cNvSpPr>
              <p:nvPr/>
            </p:nvSpPr>
            <p:spPr bwMode="auto">
              <a:xfrm>
                <a:off x="955" y="264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FF0000"/>
                    </a:solidFill>
                  </a:rPr>
                  <a:t>3</a:t>
                </a:r>
              </a:p>
            </p:txBody>
          </p:sp>
          <p:sp>
            <p:nvSpPr>
              <p:cNvPr id="24593" name="Text Box 15">
                <a:extLst>
                  <a:ext uri="{FF2B5EF4-FFF2-40B4-BE49-F238E27FC236}">
                    <a16:creationId xmlns:a16="http://schemas.microsoft.com/office/drawing/2014/main" id="{68AC1C9F-05A4-4B0F-B94C-15A700DCFCEB}"/>
                  </a:ext>
                </a:extLst>
              </p:cNvPr>
              <p:cNvSpPr txBox="1">
                <a:spLocks noChangeArrowheads="1"/>
              </p:cNvSpPr>
              <p:nvPr/>
            </p:nvSpPr>
            <p:spPr bwMode="auto">
              <a:xfrm>
                <a:off x="1522" y="264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FF0000"/>
                    </a:solidFill>
                  </a:rPr>
                  <a:t>4</a:t>
                </a:r>
              </a:p>
            </p:txBody>
          </p:sp>
          <p:sp>
            <p:nvSpPr>
              <p:cNvPr id="24594" name="Text Box 16">
                <a:extLst>
                  <a:ext uri="{FF2B5EF4-FFF2-40B4-BE49-F238E27FC236}">
                    <a16:creationId xmlns:a16="http://schemas.microsoft.com/office/drawing/2014/main" id="{4F1C1AF0-DDE7-4830-B02F-2386487A2F78}"/>
                  </a:ext>
                </a:extLst>
              </p:cNvPr>
              <p:cNvSpPr txBox="1">
                <a:spLocks noChangeArrowheads="1"/>
              </p:cNvSpPr>
              <p:nvPr/>
            </p:nvSpPr>
            <p:spPr bwMode="auto">
              <a:xfrm>
                <a:off x="3336" y="264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FF0000"/>
                    </a:solidFill>
                  </a:rPr>
                  <a:t>5</a:t>
                </a:r>
              </a:p>
            </p:txBody>
          </p:sp>
          <p:sp>
            <p:nvSpPr>
              <p:cNvPr id="24595" name="Text Box 17">
                <a:extLst>
                  <a:ext uri="{FF2B5EF4-FFF2-40B4-BE49-F238E27FC236}">
                    <a16:creationId xmlns:a16="http://schemas.microsoft.com/office/drawing/2014/main" id="{0E0C38FE-A350-4A19-8C4D-D8DE5F544011}"/>
                  </a:ext>
                </a:extLst>
              </p:cNvPr>
              <p:cNvSpPr txBox="1">
                <a:spLocks noChangeArrowheads="1"/>
              </p:cNvSpPr>
              <p:nvPr/>
            </p:nvSpPr>
            <p:spPr bwMode="auto">
              <a:xfrm>
                <a:off x="5112" y="264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FF0000"/>
                    </a:solidFill>
                  </a:rPr>
                  <a:t>6</a:t>
                </a:r>
              </a:p>
            </p:txBody>
          </p:sp>
          <p:sp>
            <p:nvSpPr>
              <p:cNvPr id="24596" name="Text Box 18">
                <a:extLst>
                  <a:ext uri="{FF2B5EF4-FFF2-40B4-BE49-F238E27FC236}">
                    <a16:creationId xmlns:a16="http://schemas.microsoft.com/office/drawing/2014/main" id="{97B4653C-586B-46AE-A730-EF8304171F23}"/>
                  </a:ext>
                </a:extLst>
              </p:cNvPr>
              <p:cNvSpPr txBox="1">
                <a:spLocks noChangeArrowheads="1"/>
              </p:cNvSpPr>
              <p:nvPr/>
            </p:nvSpPr>
            <p:spPr bwMode="auto">
              <a:xfrm>
                <a:off x="2031" y="48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000099"/>
                    </a:solidFill>
                  </a:rPr>
                  <a:t>1</a:t>
                </a:r>
              </a:p>
            </p:txBody>
          </p:sp>
          <p:sp>
            <p:nvSpPr>
              <p:cNvPr id="24597" name="Text Box 19">
                <a:extLst>
                  <a:ext uri="{FF2B5EF4-FFF2-40B4-BE49-F238E27FC236}">
                    <a16:creationId xmlns:a16="http://schemas.microsoft.com/office/drawing/2014/main" id="{0BC8ACF0-1831-4669-8BBB-41741A12BF51}"/>
                  </a:ext>
                </a:extLst>
              </p:cNvPr>
              <p:cNvSpPr txBox="1">
                <a:spLocks noChangeArrowheads="1"/>
              </p:cNvSpPr>
              <p:nvPr/>
            </p:nvSpPr>
            <p:spPr bwMode="auto">
              <a:xfrm>
                <a:off x="2953" y="48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000099"/>
                    </a:solidFill>
                  </a:rPr>
                  <a:t>2</a:t>
                </a:r>
              </a:p>
            </p:txBody>
          </p:sp>
          <p:sp>
            <p:nvSpPr>
              <p:cNvPr id="24598" name="Text Box 20">
                <a:extLst>
                  <a:ext uri="{FF2B5EF4-FFF2-40B4-BE49-F238E27FC236}">
                    <a16:creationId xmlns:a16="http://schemas.microsoft.com/office/drawing/2014/main" id="{70B46991-2552-4A8F-B10A-A599D6DD976C}"/>
                  </a:ext>
                </a:extLst>
              </p:cNvPr>
              <p:cNvSpPr txBox="1">
                <a:spLocks noChangeArrowheads="1"/>
              </p:cNvSpPr>
              <p:nvPr/>
            </p:nvSpPr>
            <p:spPr bwMode="auto">
              <a:xfrm>
                <a:off x="3836" y="48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000099"/>
                    </a:solidFill>
                  </a:rPr>
                  <a:t>3</a:t>
                </a:r>
              </a:p>
            </p:txBody>
          </p:sp>
          <p:sp>
            <p:nvSpPr>
              <p:cNvPr id="24599" name="Text Box 21">
                <a:extLst>
                  <a:ext uri="{FF2B5EF4-FFF2-40B4-BE49-F238E27FC236}">
                    <a16:creationId xmlns:a16="http://schemas.microsoft.com/office/drawing/2014/main" id="{93BA9BA9-6069-4797-8A74-C9E7AC068A8B}"/>
                  </a:ext>
                </a:extLst>
              </p:cNvPr>
              <p:cNvSpPr txBox="1">
                <a:spLocks noChangeArrowheads="1"/>
              </p:cNvSpPr>
              <p:nvPr/>
            </p:nvSpPr>
            <p:spPr bwMode="auto">
              <a:xfrm>
                <a:off x="5132" y="480"/>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rgbClr val="000099"/>
                    </a:solidFill>
                  </a:rPr>
                  <a:t>4</a:t>
                </a:r>
              </a:p>
            </p:txBody>
          </p:sp>
          <p:sp>
            <p:nvSpPr>
              <p:cNvPr id="24600" name="Text Box 22">
                <a:extLst>
                  <a:ext uri="{FF2B5EF4-FFF2-40B4-BE49-F238E27FC236}">
                    <a16:creationId xmlns:a16="http://schemas.microsoft.com/office/drawing/2014/main" id="{6664485E-5D0F-4769-9FDD-0A3D61C5B7CB}"/>
                  </a:ext>
                </a:extLst>
              </p:cNvPr>
              <p:cNvSpPr txBox="1">
                <a:spLocks noChangeArrowheads="1"/>
              </p:cNvSpPr>
              <p:nvPr/>
            </p:nvSpPr>
            <p:spPr bwMode="auto">
              <a:xfrm>
                <a:off x="332" y="2872"/>
                <a:ext cx="5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FF0000"/>
                    </a:solidFill>
                  </a:rPr>
                  <a:t>OOGONI</a:t>
                </a:r>
              </a:p>
            </p:txBody>
          </p:sp>
          <p:sp>
            <p:nvSpPr>
              <p:cNvPr id="24601" name="Text Box 23">
                <a:extLst>
                  <a:ext uri="{FF2B5EF4-FFF2-40B4-BE49-F238E27FC236}">
                    <a16:creationId xmlns:a16="http://schemas.microsoft.com/office/drawing/2014/main" id="{118106E3-3B8F-40BB-9E31-D24B2B4054DD}"/>
                  </a:ext>
                </a:extLst>
              </p:cNvPr>
              <p:cNvSpPr txBox="1">
                <a:spLocks noChangeArrowheads="1"/>
              </p:cNvSpPr>
              <p:nvPr/>
            </p:nvSpPr>
            <p:spPr bwMode="auto">
              <a:xfrm>
                <a:off x="785" y="2872"/>
                <a:ext cx="4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FF0000"/>
                    </a:solidFill>
                  </a:rPr>
                  <a:t>INIZIO</a:t>
                </a:r>
              </a:p>
              <a:p>
                <a:pPr algn="ctr" eaLnBrk="1" hangingPunct="1">
                  <a:spcBef>
                    <a:spcPct val="0"/>
                  </a:spcBef>
                  <a:buFontTx/>
                  <a:buNone/>
                </a:pPr>
                <a:r>
                  <a:rPr lang="it-IT" altLang="it-IT" sz="1200">
                    <a:solidFill>
                      <a:srgbClr val="FF0000"/>
                    </a:solidFill>
                  </a:rPr>
                  <a:t>MEIOSI</a:t>
                </a:r>
              </a:p>
            </p:txBody>
          </p:sp>
          <p:sp>
            <p:nvSpPr>
              <p:cNvPr id="24602" name="Text Box 24">
                <a:extLst>
                  <a:ext uri="{FF2B5EF4-FFF2-40B4-BE49-F238E27FC236}">
                    <a16:creationId xmlns:a16="http://schemas.microsoft.com/office/drawing/2014/main" id="{48A80247-77DE-49F4-9BB6-777AFC6EBF4A}"/>
                  </a:ext>
                </a:extLst>
              </p:cNvPr>
              <p:cNvSpPr txBox="1">
                <a:spLocks noChangeArrowheads="1"/>
              </p:cNvSpPr>
              <p:nvPr/>
            </p:nvSpPr>
            <p:spPr bwMode="auto">
              <a:xfrm>
                <a:off x="1286" y="2872"/>
                <a:ext cx="59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FF0000"/>
                    </a:solidFill>
                  </a:rPr>
                  <a:t>OOCITA</a:t>
                </a:r>
              </a:p>
              <a:p>
                <a:pPr algn="ctr" eaLnBrk="1" hangingPunct="1">
                  <a:spcBef>
                    <a:spcPct val="0"/>
                  </a:spcBef>
                  <a:buFontTx/>
                  <a:buNone/>
                </a:pPr>
                <a:r>
                  <a:rPr lang="it-IT" altLang="it-IT" sz="1200">
                    <a:solidFill>
                      <a:srgbClr val="FF0000"/>
                    </a:solidFill>
                  </a:rPr>
                  <a:t>PRIMARIO</a:t>
                </a:r>
              </a:p>
              <a:p>
                <a:pPr algn="ctr" eaLnBrk="1" hangingPunct="1">
                  <a:spcBef>
                    <a:spcPct val="0"/>
                  </a:spcBef>
                  <a:buFontTx/>
                  <a:buNone/>
                </a:pPr>
                <a:r>
                  <a:rPr lang="it-IT" altLang="it-IT" sz="1200">
                    <a:solidFill>
                      <a:srgbClr val="FF0000"/>
                    </a:solidFill>
                  </a:rPr>
                  <a:t>(2n4c)</a:t>
                </a:r>
              </a:p>
            </p:txBody>
          </p:sp>
          <p:sp>
            <p:nvSpPr>
              <p:cNvPr id="24603" name="Text Box 25">
                <a:extLst>
                  <a:ext uri="{FF2B5EF4-FFF2-40B4-BE49-F238E27FC236}">
                    <a16:creationId xmlns:a16="http://schemas.microsoft.com/office/drawing/2014/main" id="{2A94406D-5C6A-4B00-8A39-9ADB02179643}"/>
                  </a:ext>
                </a:extLst>
              </p:cNvPr>
              <p:cNvSpPr txBox="1">
                <a:spLocks noChangeArrowheads="1"/>
              </p:cNvSpPr>
              <p:nvPr/>
            </p:nvSpPr>
            <p:spPr bwMode="auto">
              <a:xfrm>
                <a:off x="4657" y="2872"/>
                <a:ext cx="101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FF0000"/>
                    </a:solidFill>
                  </a:rPr>
                  <a:t>OOCITA PRIMARIO </a:t>
                </a:r>
              </a:p>
              <a:p>
                <a:pPr algn="ctr" eaLnBrk="1" hangingPunct="1">
                  <a:spcBef>
                    <a:spcPct val="0"/>
                  </a:spcBef>
                  <a:buFontTx/>
                  <a:buNone/>
                </a:pPr>
                <a:r>
                  <a:rPr lang="it-IT" altLang="it-IT" sz="1200">
                    <a:solidFill>
                      <a:srgbClr val="FF0000"/>
                    </a:solidFill>
                  </a:rPr>
                  <a:t>CON GV MATURA</a:t>
                </a:r>
              </a:p>
              <a:p>
                <a:pPr algn="ctr" eaLnBrk="1" hangingPunct="1">
                  <a:spcBef>
                    <a:spcPct val="0"/>
                  </a:spcBef>
                  <a:buFontTx/>
                  <a:buNone/>
                </a:pPr>
                <a:r>
                  <a:rPr lang="it-IT" altLang="it-IT" sz="1200">
                    <a:solidFill>
                      <a:srgbClr val="FF0000"/>
                    </a:solidFill>
                  </a:rPr>
                  <a:t>MEIOTICAMENTE</a:t>
                </a:r>
              </a:p>
              <a:p>
                <a:pPr algn="ctr" eaLnBrk="1" hangingPunct="1">
                  <a:spcBef>
                    <a:spcPct val="0"/>
                  </a:spcBef>
                  <a:buFontTx/>
                  <a:buNone/>
                </a:pPr>
                <a:r>
                  <a:rPr lang="it-IT" altLang="it-IT" sz="1200">
                    <a:solidFill>
                      <a:srgbClr val="FF0000"/>
                    </a:solidFill>
                  </a:rPr>
                  <a:t>COMPETENTE</a:t>
                </a:r>
              </a:p>
              <a:p>
                <a:pPr algn="ctr" eaLnBrk="1" hangingPunct="1">
                  <a:spcBef>
                    <a:spcPct val="0"/>
                  </a:spcBef>
                  <a:buFontTx/>
                  <a:buNone/>
                </a:pPr>
                <a:r>
                  <a:rPr lang="it-IT" altLang="it-IT" sz="1200">
                    <a:solidFill>
                      <a:srgbClr val="FF0000"/>
                    </a:solidFill>
                  </a:rPr>
                  <a:t>(2n4C)</a:t>
                </a:r>
              </a:p>
            </p:txBody>
          </p:sp>
          <p:sp>
            <p:nvSpPr>
              <p:cNvPr id="24604" name="Text Box 26">
                <a:extLst>
                  <a:ext uri="{FF2B5EF4-FFF2-40B4-BE49-F238E27FC236}">
                    <a16:creationId xmlns:a16="http://schemas.microsoft.com/office/drawing/2014/main" id="{CDABF987-C9CB-4090-978B-31AADE27FCCD}"/>
                  </a:ext>
                </a:extLst>
              </p:cNvPr>
              <p:cNvSpPr txBox="1">
                <a:spLocks noChangeArrowheads="1"/>
              </p:cNvSpPr>
              <p:nvPr/>
            </p:nvSpPr>
            <p:spPr bwMode="auto">
              <a:xfrm>
                <a:off x="2131" y="2872"/>
                <a:ext cx="2454"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000">
                    <a:solidFill>
                      <a:srgbClr val="FF0000"/>
                    </a:solidFill>
                  </a:rPr>
                  <a:t>CRESCITA DELL’OOCITA  MEIOTICAMENTE INCOMPETENTE:</a:t>
                </a:r>
              </a:p>
              <a:p>
                <a:pPr algn="ctr" eaLnBrk="1" hangingPunct="1">
                  <a:spcBef>
                    <a:spcPct val="0"/>
                  </a:spcBef>
                  <a:buFontTx/>
                  <a:buNone/>
                </a:pPr>
                <a:r>
                  <a:rPr lang="it-IT" altLang="it-IT" sz="1000">
                    <a:solidFill>
                      <a:srgbClr val="FF0000"/>
                    </a:solidFill>
                  </a:rPr>
                  <a:t>REPLICAZIONE E RIDISTRIBUZIONE DEGLI ORGANELLI</a:t>
                </a:r>
              </a:p>
              <a:p>
                <a:pPr algn="ctr" eaLnBrk="1" hangingPunct="1">
                  <a:spcBef>
                    <a:spcPct val="0"/>
                  </a:spcBef>
                  <a:buFontTx/>
                  <a:buNone/>
                </a:pPr>
                <a:r>
                  <a:rPr lang="it-IT" altLang="it-IT" sz="1000">
                    <a:solidFill>
                      <a:srgbClr val="FF0000"/>
                    </a:solidFill>
                  </a:rPr>
                  <a:t>CITOPLASMATICI, TRASCRIZIONE mRNA, TRADUZIONE</a:t>
                </a:r>
              </a:p>
              <a:p>
                <a:pPr algn="ctr" eaLnBrk="1" hangingPunct="1">
                  <a:spcBef>
                    <a:spcPct val="0"/>
                  </a:spcBef>
                  <a:buFontTx/>
                  <a:buNone/>
                </a:pPr>
                <a:r>
                  <a:rPr lang="it-IT" altLang="it-IT" sz="1000">
                    <a:solidFill>
                      <a:srgbClr val="FF0000"/>
                    </a:solidFill>
                  </a:rPr>
                  <a:t> E IMMAGAZZINAMENTO PROTEINE</a:t>
                </a:r>
              </a:p>
              <a:p>
                <a:pPr algn="ctr" eaLnBrk="1" hangingPunct="1">
                  <a:spcBef>
                    <a:spcPct val="0"/>
                  </a:spcBef>
                  <a:buFontTx/>
                  <a:buNone/>
                </a:pPr>
                <a:r>
                  <a:rPr lang="it-IT" altLang="it-IT" sz="1000">
                    <a:solidFill>
                      <a:srgbClr val="FF0000"/>
                    </a:solidFill>
                  </a:rPr>
                  <a:t>SINTESI ZONA PELLUCIDA</a:t>
                </a:r>
              </a:p>
            </p:txBody>
          </p:sp>
          <p:sp>
            <p:nvSpPr>
              <p:cNvPr id="24605" name="Text Box 27">
                <a:extLst>
                  <a:ext uri="{FF2B5EF4-FFF2-40B4-BE49-F238E27FC236}">
                    <a16:creationId xmlns:a16="http://schemas.microsoft.com/office/drawing/2014/main" id="{1A9D0834-2801-444A-8ABE-9076633395E1}"/>
                  </a:ext>
                </a:extLst>
              </p:cNvPr>
              <p:cNvSpPr txBox="1">
                <a:spLocks noChangeArrowheads="1"/>
              </p:cNvSpPr>
              <p:nvPr/>
            </p:nvSpPr>
            <p:spPr bwMode="auto">
              <a:xfrm>
                <a:off x="1125" y="3496"/>
                <a:ext cx="1632" cy="29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t>BLOCCO MEIOTICO</a:t>
                </a:r>
              </a:p>
              <a:p>
                <a:pPr algn="ctr" eaLnBrk="1" hangingPunct="1">
                  <a:spcBef>
                    <a:spcPct val="0"/>
                  </a:spcBef>
                  <a:buFontTx/>
                  <a:buNone/>
                </a:pPr>
                <a:r>
                  <a:rPr lang="it-IT" altLang="it-IT" sz="1200"/>
                  <a:t>(DIPLOTENE DELLA PROFASE I)</a:t>
                </a:r>
              </a:p>
            </p:txBody>
          </p:sp>
          <p:sp>
            <p:nvSpPr>
              <p:cNvPr id="24606" name="Rectangle 28">
                <a:extLst>
                  <a:ext uri="{FF2B5EF4-FFF2-40B4-BE49-F238E27FC236}">
                    <a16:creationId xmlns:a16="http://schemas.microsoft.com/office/drawing/2014/main" id="{5B43BA8D-70A0-4FD8-8DB2-EC1F51FE49C3}"/>
                  </a:ext>
                </a:extLst>
              </p:cNvPr>
              <p:cNvSpPr>
                <a:spLocks noChangeArrowheads="1"/>
              </p:cNvSpPr>
              <p:nvPr/>
            </p:nvSpPr>
            <p:spPr bwMode="auto">
              <a:xfrm>
                <a:off x="1154" y="3475"/>
                <a:ext cx="16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2400">
                  <a:latin typeface="Times New Roman" panose="02020603050405020304" pitchFamily="18" charset="0"/>
                </a:endParaRPr>
              </a:p>
            </p:txBody>
          </p:sp>
          <p:sp>
            <p:nvSpPr>
              <p:cNvPr id="24607" name="AutoShape 29">
                <a:extLst>
                  <a:ext uri="{FF2B5EF4-FFF2-40B4-BE49-F238E27FC236}">
                    <a16:creationId xmlns:a16="http://schemas.microsoft.com/office/drawing/2014/main" id="{4371D2E3-A77A-4C28-A791-982DF49CDA13}"/>
                  </a:ext>
                </a:extLst>
              </p:cNvPr>
              <p:cNvSpPr>
                <a:spLocks noChangeArrowheads="1"/>
              </p:cNvSpPr>
              <p:nvPr/>
            </p:nvSpPr>
            <p:spPr bwMode="auto">
              <a:xfrm>
                <a:off x="1855" y="2698"/>
                <a:ext cx="125" cy="797"/>
              </a:xfrm>
              <a:prstGeom prst="upArrow">
                <a:avLst>
                  <a:gd name="adj1" fmla="val 50000"/>
                  <a:gd name="adj2" fmla="val 159400"/>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4608" name="Text Box 30">
                <a:extLst>
                  <a:ext uri="{FF2B5EF4-FFF2-40B4-BE49-F238E27FC236}">
                    <a16:creationId xmlns:a16="http://schemas.microsoft.com/office/drawing/2014/main" id="{C7E69027-B141-4F5A-9914-ACE85CEC1B8B}"/>
                  </a:ext>
                </a:extLst>
              </p:cNvPr>
              <p:cNvSpPr txBox="1">
                <a:spLocks noChangeArrowheads="1"/>
              </p:cNvSpPr>
              <p:nvPr/>
            </p:nvSpPr>
            <p:spPr bwMode="auto">
              <a:xfrm>
                <a:off x="1710" y="713"/>
                <a:ext cx="777"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000099"/>
                    </a:solidFill>
                  </a:rPr>
                  <a:t>FORMAZIONE</a:t>
                </a:r>
              </a:p>
              <a:p>
                <a:pPr algn="ctr" eaLnBrk="1" hangingPunct="1">
                  <a:spcBef>
                    <a:spcPct val="0"/>
                  </a:spcBef>
                  <a:buFontTx/>
                  <a:buNone/>
                </a:pPr>
                <a:r>
                  <a:rPr lang="it-IT" altLang="it-IT" sz="1200">
                    <a:solidFill>
                      <a:srgbClr val="000099"/>
                    </a:solidFill>
                  </a:rPr>
                  <a:t>FOLLICOLO</a:t>
                </a:r>
              </a:p>
              <a:p>
                <a:pPr algn="ctr" eaLnBrk="1" hangingPunct="1">
                  <a:spcBef>
                    <a:spcPct val="0"/>
                  </a:spcBef>
                  <a:buFontTx/>
                  <a:buNone/>
                </a:pPr>
                <a:r>
                  <a:rPr lang="it-IT" altLang="it-IT" sz="1200">
                    <a:solidFill>
                      <a:srgbClr val="000099"/>
                    </a:solidFill>
                  </a:rPr>
                  <a:t>PRIMORDIALE</a:t>
                </a:r>
              </a:p>
              <a:p>
                <a:pPr algn="ctr" eaLnBrk="1" hangingPunct="1">
                  <a:spcBef>
                    <a:spcPct val="0"/>
                  </a:spcBef>
                  <a:buFontTx/>
                  <a:buNone/>
                </a:pPr>
                <a:r>
                  <a:rPr lang="it-IT" altLang="it-IT" sz="1200">
                    <a:solidFill>
                      <a:srgbClr val="000099"/>
                    </a:solidFill>
                  </a:rPr>
                  <a:t>(35 </a:t>
                </a:r>
                <a:r>
                  <a:rPr lang="it-IT" altLang="it-IT" sz="1200">
                    <a:solidFill>
                      <a:srgbClr val="000099"/>
                    </a:solidFill>
                    <a:sym typeface="Symbol" panose="05050102010706020507" pitchFamily="18" charset="2"/>
                  </a:rPr>
                  <a:t></a:t>
                </a:r>
                <a:r>
                  <a:rPr lang="it-IT" altLang="it-IT" sz="1200">
                    <a:solidFill>
                      <a:srgbClr val="000099"/>
                    </a:solidFill>
                  </a:rPr>
                  <a:t>m)</a:t>
                </a:r>
              </a:p>
            </p:txBody>
          </p:sp>
          <p:sp>
            <p:nvSpPr>
              <p:cNvPr id="24609" name="Text Box 31">
                <a:extLst>
                  <a:ext uri="{FF2B5EF4-FFF2-40B4-BE49-F238E27FC236}">
                    <a16:creationId xmlns:a16="http://schemas.microsoft.com/office/drawing/2014/main" id="{0E5DDA17-3CD5-44E7-B639-1EA4817197D9}"/>
                  </a:ext>
                </a:extLst>
              </p:cNvPr>
              <p:cNvSpPr txBox="1">
                <a:spLocks noChangeArrowheads="1"/>
              </p:cNvSpPr>
              <p:nvPr/>
            </p:nvSpPr>
            <p:spPr bwMode="auto">
              <a:xfrm>
                <a:off x="2431" y="713"/>
                <a:ext cx="9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000099"/>
                    </a:solidFill>
                  </a:rPr>
                  <a:t>RECLUTAMENTO</a:t>
                </a:r>
              </a:p>
              <a:p>
                <a:pPr algn="ctr" eaLnBrk="1" hangingPunct="1">
                  <a:spcBef>
                    <a:spcPct val="0"/>
                  </a:spcBef>
                  <a:buFontTx/>
                  <a:buNone/>
                </a:pPr>
                <a:r>
                  <a:rPr lang="it-IT" altLang="it-IT" sz="1200">
                    <a:solidFill>
                      <a:srgbClr val="000099"/>
                    </a:solidFill>
                  </a:rPr>
                  <a:t>FOLLICOLI E</a:t>
                </a:r>
              </a:p>
              <a:p>
                <a:pPr algn="ctr" eaLnBrk="1" hangingPunct="1">
                  <a:spcBef>
                    <a:spcPct val="0"/>
                  </a:spcBef>
                  <a:buFontTx/>
                  <a:buNone/>
                </a:pPr>
                <a:r>
                  <a:rPr lang="it-IT" altLang="it-IT" sz="1200">
                    <a:solidFill>
                      <a:srgbClr val="000099"/>
                    </a:solidFill>
                  </a:rPr>
                  <a:t>CRESCITA</a:t>
                </a:r>
              </a:p>
              <a:p>
                <a:pPr algn="ctr" eaLnBrk="1" hangingPunct="1">
                  <a:spcBef>
                    <a:spcPct val="0"/>
                  </a:spcBef>
                  <a:buFontTx/>
                  <a:buNone/>
                </a:pPr>
                <a:r>
                  <a:rPr lang="it-IT" altLang="it-IT" sz="1200">
                    <a:solidFill>
                      <a:srgbClr val="000099"/>
                    </a:solidFill>
                  </a:rPr>
                  <a:t>(46-200 </a:t>
                </a:r>
                <a:r>
                  <a:rPr lang="it-IT" altLang="it-IT" sz="1200">
                    <a:solidFill>
                      <a:srgbClr val="000099"/>
                    </a:solidFill>
                    <a:sym typeface="Symbol" panose="05050102010706020507" pitchFamily="18" charset="2"/>
                  </a:rPr>
                  <a:t></a:t>
                </a:r>
                <a:r>
                  <a:rPr lang="it-IT" altLang="it-IT" sz="1200">
                    <a:solidFill>
                      <a:srgbClr val="000099"/>
                    </a:solidFill>
                  </a:rPr>
                  <a:t>m)</a:t>
                </a:r>
              </a:p>
            </p:txBody>
          </p:sp>
          <p:sp>
            <p:nvSpPr>
              <p:cNvPr id="24610" name="Text Box 32">
                <a:extLst>
                  <a:ext uri="{FF2B5EF4-FFF2-40B4-BE49-F238E27FC236}">
                    <a16:creationId xmlns:a16="http://schemas.microsoft.com/office/drawing/2014/main" id="{8AD3E1A4-CE63-45C7-A55B-223D37F07920}"/>
                  </a:ext>
                </a:extLst>
              </p:cNvPr>
              <p:cNvSpPr txBox="1">
                <a:spLocks noChangeArrowheads="1"/>
              </p:cNvSpPr>
              <p:nvPr/>
            </p:nvSpPr>
            <p:spPr bwMode="auto">
              <a:xfrm>
                <a:off x="3330" y="713"/>
                <a:ext cx="959"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000099"/>
                    </a:solidFill>
                  </a:rPr>
                  <a:t>FORMAZIONE</a:t>
                </a:r>
              </a:p>
              <a:p>
                <a:pPr algn="ctr" eaLnBrk="1" hangingPunct="1">
                  <a:spcBef>
                    <a:spcPct val="0"/>
                  </a:spcBef>
                  <a:buFontTx/>
                  <a:buNone/>
                </a:pPr>
                <a:r>
                  <a:rPr lang="it-IT" altLang="it-IT" sz="1200">
                    <a:solidFill>
                      <a:srgbClr val="000099"/>
                    </a:solidFill>
                  </a:rPr>
                  <a:t>CAVITÀ  ANTRALE</a:t>
                </a:r>
              </a:p>
              <a:p>
                <a:pPr algn="ctr" eaLnBrk="1" hangingPunct="1">
                  <a:spcBef>
                    <a:spcPct val="0"/>
                  </a:spcBef>
                  <a:buFontTx/>
                  <a:buNone/>
                </a:pPr>
                <a:r>
                  <a:rPr lang="it-IT" altLang="it-IT" sz="1200">
                    <a:solidFill>
                      <a:srgbClr val="000099"/>
                    </a:solidFill>
                  </a:rPr>
                  <a:t>(200-500 </a:t>
                </a:r>
                <a:r>
                  <a:rPr lang="it-IT" altLang="it-IT" sz="1200">
                    <a:solidFill>
                      <a:srgbClr val="000099"/>
                    </a:solidFill>
                    <a:sym typeface="Symbol" panose="05050102010706020507" pitchFamily="18" charset="2"/>
                  </a:rPr>
                  <a:t></a:t>
                </a:r>
                <a:r>
                  <a:rPr lang="it-IT" altLang="it-IT" sz="1200">
                    <a:solidFill>
                      <a:srgbClr val="000099"/>
                    </a:solidFill>
                  </a:rPr>
                  <a:t>m)</a:t>
                </a:r>
              </a:p>
            </p:txBody>
          </p:sp>
          <p:sp>
            <p:nvSpPr>
              <p:cNvPr id="24611" name="Text Box 33">
                <a:extLst>
                  <a:ext uri="{FF2B5EF4-FFF2-40B4-BE49-F238E27FC236}">
                    <a16:creationId xmlns:a16="http://schemas.microsoft.com/office/drawing/2014/main" id="{770E97F1-BFAB-4795-BBE7-59D57DF8733D}"/>
                  </a:ext>
                </a:extLst>
              </p:cNvPr>
              <p:cNvSpPr txBox="1">
                <a:spLocks noChangeArrowheads="1"/>
              </p:cNvSpPr>
              <p:nvPr/>
            </p:nvSpPr>
            <p:spPr bwMode="auto">
              <a:xfrm>
                <a:off x="3939" y="1299"/>
                <a:ext cx="110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000099"/>
                    </a:solidFill>
                  </a:rPr>
                  <a:t>ESPANSIONE ANTRO</a:t>
                </a:r>
              </a:p>
            </p:txBody>
          </p:sp>
          <p:sp>
            <p:nvSpPr>
              <p:cNvPr id="24612" name="Text Box 34">
                <a:extLst>
                  <a:ext uri="{FF2B5EF4-FFF2-40B4-BE49-F238E27FC236}">
                    <a16:creationId xmlns:a16="http://schemas.microsoft.com/office/drawing/2014/main" id="{3D1D4336-AF65-4553-AAD5-4043D6911CCF}"/>
                  </a:ext>
                </a:extLst>
              </p:cNvPr>
              <p:cNvSpPr txBox="1">
                <a:spLocks noChangeArrowheads="1"/>
              </p:cNvSpPr>
              <p:nvPr/>
            </p:nvSpPr>
            <p:spPr bwMode="auto">
              <a:xfrm>
                <a:off x="4325" y="713"/>
                <a:ext cx="141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000099"/>
                    </a:solidFill>
                  </a:rPr>
                  <a:t>CRESCITA E MATURAZIONE</a:t>
                </a:r>
              </a:p>
              <a:p>
                <a:pPr algn="ctr" eaLnBrk="1" hangingPunct="1">
                  <a:spcBef>
                    <a:spcPct val="0"/>
                  </a:spcBef>
                  <a:buFontTx/>
                  <a:buNone/>
                </a:pPr>
                <a:r>
                  <a:rPr lang="it-IT" altLang="it-IT" sz="1200">
                    <a:solidFill>
                      <a:srgbClr val="000099"/>
                    </a:solidFill>
                  </a:rPr>
                  <a:t>DEL FOLLICOLO DI GRAAF</a:t>
                </a:r>
              </a:p>
              <a:p>
                <a:pPr algn="ctr" eaLnBrk="1" hangingPunct="1">
                  <a:spcBef>
                    <a:spcPct val="0"/>
                  </a:spcBef>
                  <a:buFontTx/>
                  <a:buNone/>
                </a:pPr>
                <a:r>
                  <a:rPr lang="it-IT" altLang="it-IT" sz="1200">
                    <a:solidFill>
                      <a:srgbClr val="000099"/>
                    </a:solidFill>
                  </a:rPr>
                  <a:t>(&gt;6000 </a:t>
                </a:r>
                <a:r>
                  <a:rPr lang="it-IT" altLang="it-IT" sz="1200">
                    <a:solidFill>
                      <a:srgbClr val="000099"/>
                    </a:solidFill>
                    <a:sym typeface="Symbol" panose="05050102010706020507" pitchFamily="18" charset="2"/>
                  </a:rPr>
                  <a:t></a:t>
                </a:r>
                <a:r>
                  <a:rPr lang="it-IT" altLang="it-IT" sz="1200">
                    <a:solidFill>
                      <a:srgbClr val="000099"/>
                    </a:solidFill>
                  </a:rPr>
                  <a:t>m)</a:t>
                </a:r>
              </a:p>
            </p:txBody>
          </p:sp>
          <p:sp>
            <p:nvSpPr>
              <p:cNvPr id="24613" name="Text Box 35">
                <a:extLst>
                  <a:ext uri="{FF2B5EF4-FFF2-40B4-BE49-F238E27FC236}">
                    <a16:creationId xmlns:a16="http://schemas.microsoft.com/office/drawing/2014/main" id="{78DC411B-2158-4D1C-8B7E-1CCB81416502}"/>
                  </a:ext>
                </a:extLst>
              </p:cNvPr>
              <p:cNvSpPr txBox="1">
                <a:spLocks noChangeArrowheads="1"/>
              </p:cNvSpPr>
              <p:nvPr/>
            </p:nvSpPr>
            <p:spPr bwMode="auto">
              <a:xfrm>
                <a:off x="129" y="1487"/>
                <a:ext cx="206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000"/>
                  <a:t>Molecular and Cellular Endocrinology 145 (1998) 27-37</a:t>
                </a:r>
              </a:p>
            </p:txBody>
          </p:sp>
          <p:sp>
            <p:nvSpPr>
              <p:cNvPr id="12324" name="Text Box 36">
                <a:extLst>
                  <a:ext uri="{FF2B5EF4-FFF2-40B4-BE49-F238E27FC236}">
                    <a16:creationId xmlns:a16="http://schemas.microsoft.com/office/drawing/2014/main" id="{AF6F1470-1A3E-4C3F-927D-F05E3374A6B5}"/>
                  </a:ext>
                </a:extLst>
              </p:cNvPr>
              <p:cNvSpPr txBox="1">
                <a:spLocks noChangeArrowheads="1"/>
              </p:cNvSpPr>
              <p:nvPr/>
            </p:nvSpPr>
            <p:spPr bwMode="auto">
              <a:xfrm>
                <a:off x="18" y="116"/>
                <a:ext cx="1334" cy="288"/>
              </a:xfrm>
              <a:prstGeom prst="rect">
                <a:avLst/>
              </a:prstGeom>
              <a:noFill/>
              <a:ln w="9525">
                <a:noFill/>
                <a:miter lim="800000"/>
                <a:headEnd/>
                <a:tailEnd/>
              </a:ln>
              <a:effectLst/>
            </p:spPr>
            <p:txBody>
              <a:bodyPr wrap="none">
                <a:spAutoFit/>
              </a:bodyPr>
              <a:lstStyle/>
              <a:p>
                <a:pPr algn="ctr" eaLnBrk="1" hangingPunct="1">
                  <a:defRPr/>
                </a:pPr>
                <a:r>
                  <a:rPr lang="it-IT" sz="2400" b="1">
                    <a:solidFill>
                      <a:srgbClr val="660033"/>
                    </a:solidFill>
                    <a:effectLst>
                      <a:outerShdw blurRad="38100" dist="38100" dir="2700000" algn="tl">
                        <a:srgbClr val="C0C0C0"/>
                      </a:outerShdw>
                    </a:effectLst>
                    <a:latin typeface="Comic Sans MS" pitchFamily="66" charset="0"/>
                  </a:rPr>
                  <a:t>MAMMIFERI</a:t>
                </a:r>
              </a:p>
            </p:txBody>
          </p:sp>
          <p:sp>
            <p:nvSpPr>
              <p:cNvPr id="24615" name="Text Box 37">
                <a:extLst>
                  <a:ext uri="{FF2B5EF4-FFF2-40B4-BE49-F238E27FC236}">
                    <a16:creationId xmlns:a16="http://schemas.microsoft.com/office/drawing/2014/main" id="{65A29D96-0F11-48A4-8EDA-D6AFE73B2C3B}"/>
                  </a:ext>
                </a:extLst>
              </p:cNvPr>
              <p:cNvSpPr txBox="1">
                <a:spLocks noChangeArrowheads="1"/>
              </p:cNvSpPr>
              <p:nvPr/>
            </p:nvSpPr>
            <p:spPr bwMode="auto">
              <a:xfrm>
                <a:off x="1719" y="3808"/>
                <a:ext cx="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1800" b="1"/>
                  <a:t>OMI</a:t>
                </a:r>
                <a:endParaRPr lang="it-IT" altLang="it-IT" sz="1800" b="1"/>
              </a:p>
            </p:txBody>
          </p:sp>
        </p:grpSp>
      </p:grpSp>
      <p:sp>
        <p:nvSpPr>
          <p:cNvPr id="24579" name="Rectangle 39">
            <a:extLst>
              <a:ext uri="{FF2B5EF4-FFF2-40B4-BE49-F238E27FC236}">
                <a16:creationId xmlns:a16="http://schemas.microsoft.com/office/drawing/2014/main" id="{0DCA03A1-DB75-4229-9C45-C2D19E848E5D}"/>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24580" name="CasellaDiTesto 39">
            <a:extLst>
              <a:ext uri="{FF2B5EF4-FFF2-40B4-BE49-F238E27FC236}">
                <a16:creationId xmlns:a16="http://schemas.microsoft.com/office/drawing/2014/main" id="{12A524E6-7B44-4E5E-A658-36F8586EB74F}"/>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sviluppo oocita">
            <a:extLst>
              <a:ext uri="{FF2B5EF4-FFF2-40B4-BE49-F238E27FC236}">
                <a16:creationId xmlns:a16="http://schemas.microsoft.com/office/drawing/2014/main" id="{2994F9F6-C6C5-42DE-9666-5CB9B095C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614" y="2305775"/>
            <a:ext cx="5840337" cy="377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CasellaDiTesto 9">
            <a:extLst>
              <a:ext uri="{FF2B5EF4-FFF2-40B4-BE49-F238E27FC236}">
                <a16:creationId xmlns:a16="http://schemas.microsoft.com/office/drawing/2014/main" id="{07953935-E4B8-4353-9EF9-9712C4E1352C}"/>
              </a:ext>
            </a:extLst>
          </p:cNvPr>
          <p:cNvSpPr txBox="1">
            <a:spLocks noChangeArrowheads="1"/>
          </p:cNvSpPr>
          <p:nvPr/>
        </p:nvSpPr>
        <p:spPr bwMode="auto">
          <a:xfrm rot="16200000">
            <a:off x="8077199" y="5759757"/>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28677" name="Rectangle 39">
            <a:extLst>
              <a:ext uri="{FF2B5EF4-FFF2-40B4-BE49-F238E27FC236}">
                <a16:creationId xmlns:a16="http://schemas.microsoft.com/office/drawing/2014/main" id="{359B2FD2-2925-47A1-8E90-8BC75BB978FA}"/>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grpSp>
        <p:nvGrpSpPr>
          <p:cNvPr id="2" name="Group 4">
            <a:extLst>
              <a:ext uri="{FF2B5EF4-FFF2-40B4-BE49-F238E27FC236}">
                <a16:creationId xmlns:a16="http://schemas.microsoft.com/office/drawing/2014/main" id="{3165CD37-AAF2-F89A-A501-7375D1B5828B}"/>
              </a:ext>
            </a:extLst>
          </p:cNvPr>
          <p:cNvGrpSpPr>
            <a:grpSpLocks/>
          </p:cNvGrpSpPr>
          <p:nvPr/>
        </p:nvGrpSpPr>
        <p:grpSpPr bwMode="auto">
          <a:xfrm>
            <a:off x="2631321" y="357304"/>
            <a:ext cx="5662601" cy="1793151"/>
            <a:chOff x="611" y="1474"/>
            <a:chExt cx="4721" cy="1628"/>
          </a:xfrm>
        </p:grpSpPr>
        <p:grpSp>
          <p:nvGrpSpPr>
            <p:cNvPr id="3" name="Group 5">
              <a:extLst>
                <a:ext uri="{FF2B5EF4-FFF2-40B4-BE49-F238E27FC236}">
                  <a16:creationId xmlns:a16="http://schemas.microsoft.com/office/drawing/2014/main" id="{3A784BEB-4E0C-CAAA-F06F-CE2B5634602C}"/>
                </a:ext>
              </a:extLst>
            </p:cNvPr>
            <p:cNvGrpSpPr>
              <a:grpSpLocks/>
            </p:cNvGrpSpPr>
            <p:nvPr/>
          </p:nvGrpSpPr>
          <p:grpSpPr bwMode="auto">
            <a:xfrm>
              <a:off x="611" y="1474"/>
              <a:ext cx="4721" cy="1471"/>
              <a:chOff x="611" y="1474"/>
              <a:chExt cx="4721" cy="1471"/>
            </a:xfrm>
          </p:grpSpPr>
          <p:pic>
            <p:nvPicPr>
              <p:cNvPr id="5" name="Picture 6">
                <a:extLst>
                  <a:ext uri="{FF2B5EF4-FFF2-40B4-BE49-F238E27FC236}">
                    <a16:creationId xmlns:a16="http://schemas.microsoft.com/office/drawing/2014/main" id="{C998E0FE-B494-6815-3D60-47D62FB74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 y="1474"/>
                <a:ext cx="4721"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6BF13899-EAAC-ADA3-4DAF-B5CBD234A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4" y="2810"/>
                <a:ext cx="38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 Box 8">
              <a:extLst>
                <a:ext uri="{FF2B5EF4-FFF2-40B4-BE49-F238E27FC236}">
                  <a16:creationId xmlns:a16="http://schemas.microsoft.com/office/drawing/2014/main" id="{A4CB4EC2-0E30-26D0-C117-E205100EF540}"/>
                </a:ext>
              </a:extLst>
            </p:cNvPr>
            <p:cNvSpPr txBox="1">
              <a:spLocks noChangeArrowheads="1"/>
            </p:cNvSpPr>
            <p:nvPr/>
          </p:nvSpPr>
          <p:spPr bwMode="auto">
            <a:xfrm>
              <a:off x="2679" y="2948"/>
              <a:ext cx="21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000" dirty="0" err="1">
                  <a:latin typeface="Verdana" panose="020B0604030504040204" pitchFamily="34" charset="0"/>
                </a:rPr>
                <a:t>Modified</a:t>
              </a:r>
              <a:r>
                <a:rPr lang="it-IT" altLang="it-IT" sz="1000" dirty="0">
                  <a:latin typeface="Verdana" panose="020B0604030504040204" pitchFamily="34" charset="0"/>
                </a:rPr>
                <a:t> from </a:t>
              </a:r>
              <a:r>
                <a:rPr lang="it-IT" altLang="it-IT" sz="1000" dirty="0" err="1">
                  <a:latin typeface="Verdana" panose="020B0604030504040204" pitchFamily="34" charset="0"/>
                </a:rPr>
                <a:t>Reproduction</a:t>
              </a:r>
              <a:r>
                <a:rPr lang="it-IT" altLang="it-IT" sz="1000" dirty="0">
                  <a:latin typeface="Verdana" panose="020B0604030504040204" pitchFamily="34" charset="0"/>
                </a:rPr>
                <a:t> (2008) 136 703–715</a:t>
              </a:r>
            </a:p>
          </p:txBody>
        </p:sp>
      </p:grpSp>
      <p:grpSp>
        <p:nvGrpSpPr>
          <p:cNvPr id="28" name="Gruppo 27">
            <a:extLst>
              <a:ext uri="{FF2B5EF4-FFF2-40B4-BE49-F238E27FC236}">
                <a16:creationId xmlns:a16="http://schemas.microsoft.com/office/drawing/2014/main" id="{A12F2B37-C34F-0A1A-5F0E-D9418283770A}"/>
              </a:ext>
            </a:extLst>
          </p:cNvPr>
          <p:cNvGrpSpPr/>
          <p:nvPr/>
        </p:nvGrpSpPr>
        <p:grpSpPr>
          <a:xfrm>
            <a:off x="777875" y="5984875"/>
            <a:ext cx="7559670" cy="821690"/>
            <a:chOff x="777875" y="5984875"/>
            <a:chExt cx="7559670" cy="821690"/>
          </a:xfrm>
        </p:grpSpPr>
        <p:cxnSp>
          <p:nvCxnSpPr>
            <p:cNvPr id="8" name="Connettore diritto 7">
              <a:extLst>
                <a:ext uri="{FF2B5EF4-FFF2-40B4-BE49-F238E27FC236}">
                  <a16:creationId xmlns:a16="http://schemas.microsoft.com/office/drawing/2014/main" id="{E1C8CC21-D42D-934F-31BE-2D54F56D1563}"/>
                </a:ext>
              </a:extLst>
            </p:cNvPr>
            <p:cNvCxnSpPr/>
            <p:nvPr/>
          </p:nvCxnSpPr>
          <p:spPr>
            <a:xfrm>
              <a:off x="1965960" y="6311900"/>
              <a:ext cx="57861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26EC13C2-08B6-E451-59C2-1D22A1D2B331}"/>
                </a:ext>
              </a:extLst>
            </p:cNvPr>
            <p:cNvCxnSpPr/>
            <p:nvPr/>
          </p:nvCxnSpPr>
          <p:spPr>
            <a:xfrm>
              <a:off x="1965960" y="6136640"/>
              <a:ext cx="0" cy="3429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DFE092A6-13E0-2083-1DD8-FBBC4D2683B0}"/>
                </a:ext>
              </a:extLst>
            </p:cNvPr>
            <p:cNvCxnSpPr/>
            <p:nvPr/>
          </p:nvCxnSpPr>
          <p:spPr>
            <a:xfrm>
              <a:off x="7752080" y="6136640"/>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8BF16D19-5783-7683-E10C-5E19EBE735B5}"/>
                </a:ext>
              </a:extLst>
            </p:cNvPr>
            <p:cNvCxnSpPr/>
            <p:nvPr/>
          </p:nvCxnSpPr>
          <p:spPr>
            <a:xfrm>
              <a:off x="4785360" y="6136640"/>
              <a:ext cx="0" cy="3429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C95512B0-D7AB-01EC-176A-1AF105368C77}"/>
                </a:ext>
              </a:extLst>
            </p:cNvPr>
            <p:cNvCxnSpPr>
              <a:cxnSpLocks/>
            </p:cNvCxnSpPr>
            <p:nvPr/>
          </p:nvCxnSpPr>
          <p:spPr>
            <a:xfrm>
              <a:off x="3121660" y="6136640"/>
              <a:ext cx="0" cy="3429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66335CDA-C63F-1A24-ED4F-D68C55110D9F}"/>
                </a:ext>
              </a:extLst>
            </p:cNvPr>
            <p:cNvCxnSpPr>
              <a:cxnSpLocks/>
            </p:cNvCxnSpPr>
            <p:nvPr/>
          </p:nvCxnSpPr>
          <p:spPr>
            <a:xfrm>
              <a:off x="6079155" y="6136640"/>
              <a:ext cx="0" cy="1869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2EB9BF9C-8445-EFB8-6407-DF7DE13404EF}"/>
                </a:ext>
              </a:extLst>
            </p:cNvPr>
            <p:cNvSpPr txBox="1"/>
            <p:nvPr/>
          </p:nvSpPr>
          <p:spPr>
            <a:xfrm>
              <a:off x="777875" y="6398078"/>
              <a:ext cx="920750" cy="307777"/>
            </a:xfrm>
            <a:prstGeom prst="rect">
              <a:avLst/>
            </a:prstGeom>
            <a:noFill/>
          </p:spPr>
          <p:txBody>
            <a:bodyPr wrap="square" rtlCol="0">
              <a:spAutoFit/>
            </a:bodyPr>
            <a:lstStyle/>
            <a:p>
              <a:r>
                <a:rPr lang="it-IT" sz="1400" dirty="0"/>
                <a:t>Giorni:</a:t>
              </a:r>
            </a:p>
          </p:txBody>
        </p:sp>
        <p:sp>
          <p:nvSpPr>
            <p:cNvPr id="20" name="CasellaDiTesto 19">
              <a:extLst>
                <a:ext uri="{FF2B5EF4-FFF2-40B4-BE49-F238E27FC236}">
                  <a16:creationId xmlns:a16="http://schemas.microsoft.com/office/drawing/2014/main" id="{A633C2B1-9F43-CF43-9C95-F4A30AEA4402}"/>
                </a:ext>
              </a:extLst>
            </p:cNvPr>
            <p:cNvSpPr txBox="1"/>
            <p:nvPr/>
          </p:nvSpPr>
          <p:spPr>
            <a:xfrm>
              <a:off x="2172335" y="6398078"/>
              <a:ext cx="742950" cy="307777"/>
            </a:xfrm>
            <a:prstGeom prst="rect">
              <a:avLst/>
            </a:prstGeom>
            <a:noFill/>
          </p:spPr>
          <p:txBody>
            <a:bodyPr wrap="square" rtlCol="0">
              <a:spAutoFit/>
            </a:bodyPr>
            <a:lstStyle/>
            <a:p>
              <a:r>
                <a:rPr lang="it-IT" sz="1400" dirty="0"/>
                <a:t>&gt;120</a:t>
              </a:r>
            </a:p>
          </p:txBody>
        </p:sp>
        <p:sp>
          <p:nvSpPr>
            <p:cNvPr id="21" name="CasellaDiTesto 20">
              <a:extLst>
                <a:ext uri="{FF2B5EF4-FFF2-40B4-BE49-F238E27FC236}">
                  <a16:creationId xmlns:a16="http://schemas.microsoft.com/office/drawing/2014/main" id="{C936907F-CBDD-1FD6-3C47-17C6B7B60C91}"/>
                </a:ext>
              </a:extLst>
            </p:cNvPr>
            <p:cNvSpPr txBox="1"/>
            <p:nvPr/>
          </p:nvSpPr>
          <p:spPr>
            <a:xfrm>
              <a:off x="6088380" y="6398078"/>
              <a:ext cx="742950" cy="307777"/>
            </a:xfrm>
            <a:prstGeom prst="rect">
              <a:avLst/>
            </a:prstGeom>
            <a:noFill/>
          </p:spPr>
          <p:txBody>
            <a:bodyPr wrap="square" rtlCol="0">
              <a:spAutoFit/>
            </a:bodyPr>
            <a:lstStyle/>
            <a:p>
              <a:r>
                <a:rPr lang="it-IT" sz="1400" dirty="0"/>
                <a:t>14</a:t>
              </a:r>
            </a:p>
          </p:txBody>
        </p:sp>
        <p:sp>
          <p:nvSpPr>
            <p:cNvPr id="22" name="CasellaDiTesto 21">
              <a:extLst>
                <a:ext uri="{FF2B5EF4-FFF2-40B4-BE49-F238E27FC236}">
                  <a16:creationId xmlns:a16="http://schemas.microsoft.com/office/drawing/2014/main" id="{0E40DA37-5013-1E90-3A6F-4617A697DF29}"/>
                </a:ext>
              </a:extLst>
            </p:cNvPr>
            <p:cNvSpPr txBox="1"/>
            <p:nvPr/>
          </p:nvSpPr>
          <p:spPr>
            <a:xfrm>
              <a:off x="3527306" y="6398078"/>
              <a:ext cx="742950" cy="307777"/>
            </a:xfrm>
            <a:prstGeom prst="rect">
              <a:avLst/>
            </a:prstGeom>
            <a:noFill/>
          </p:spPr>
          <p:txBody>
            <a:bodyPr wrap="square" rtlCol="0">
              <a:spAutoFit/>
            </a:bodyPr>
            <a:lstStyle/>
            <a:p>
              <a:r>
                <a:rPr lang="it-IT" sz="1400" dirty="0"/>
                <a:t>70</a:t>
              </a:r>
            </a:p>
          </p:txBody>
        </p:sp>
        <p:sp>
          <p:nvSpPr>
            <p:cNvPr id="23" name="CasellaDiTesto 22">
              <a:extLst>
                <a:ext uri="{FF2B5EF4-FFF2-40B4-BE49-F238E27FC236}">
                  <a16:creationId xmlns:a16="http://schemas.microsoft.com/office/drawing/2014/main" id="{B59049DC-0CE4-44CF-477E-50C152EE92DB}"/>
                </a:ext>
              </a:extLst>
            </p:cNvPr>
            <p:cNvSpPr txBox="1"/>
            <p:nvPr/>
          </p:nvSpPr>
          <p:spPr>
            <a:xfrm>
              <a:off x="2092325" y="5984875"/>
              <a:ext cx="930063" cy="307777"/>
            </a:xfrm>
            <a:prstGeom prst="rect">
              <a:avLst/>
            </a:prstGeom>
            <a:noFill/>
          </p:spPr>
          <p:txBody>
            <a:bodyPr wrap="none" rtlCol="0">
              <a:spAutoFit/>
            </a:bodyPr>
            <a:lstStyle/>
            <a:p>
              <a:r>
                <a:rPr lang="it-IT" sz="1400" dirty="0" err="1"/>
                <a:t>preantrali</a:t>
              </a:r>
              <a:endParaRPr lang="it-IT" sz="1400" dirty="0"/>
            </a:p>
          </p:txBody>
        </p:sp>
        <p:sp>
          <p:nvSpPr>
            <p:cNvPr id="24" name="CasellaDiTesto 23">
              <a:extLst>
                <a:ext uri="{FF2B5EF4-FFF2-40B4-BE49-F238E27FC236}">
                  <a16:creationId xmlns:a16="http://schemas.microsoft.com/office/drawing/2014/main" id="{B4B74C64-CA84-14FE-9040-95867D502887}"/>
                </a:ext>
              </a:extLst>
            </p:cNvPr>
            <p:cNvSpPr txBox="1"/>
            <p:nvPr/>
          </p:nvSpPr>
          <p:spPr>
            <a:xfrm>
              <a:off x="3615691" y="5992440"/>
              <a:ext cx="671979" cy="307777"/>
            </a:xfrm>
            <a:prstGeom prst="rect">
              <a:avLst/>
            </a:prstGeom>
            <a:noFill/>
          </p:spPr>
          <p:txBody>
            <a:bodyPr wrap="none" rtlCol="0">
              <a:spAutoFit/>
            </a:bodyPr>
            <a:lstStyle/>
            <a:p>
              <a:r>
                <a:rPr lang="it-IT" sz="1400" dirty="0"/>
                <a:t>antrali</a:t>
              </a:r>
            </a:p>
          </p:txBody>
        </p:sp>
        <p:sp>
          <p:nvSpPr>
            <p:cNvPr id="25" name="CasellaDiTesto 24">
              <a:extLst>
                <a:ext uri="{FF2B5EF4-FFF2-40B4-BE49-F238E27FC236}">
                  <a16:creationId xmlns:a16="http://schemas.microsoft.com/office/drawing/2014/main" id="{1B66632B-F698-FD08-0309-2B9B2119CD08}"/>
                </a:ext>
              </a:extLst>
            </p:cNvPr>
            <p:cNvSpPr txBox="1"/>
            <p:nvPr/>
          </p:nvSpPr>
          <p:spPr>
            <a:xfrm>
              <a:off x="4901370" y="5996955"/>
              <a:ext cx="1090363" cy="307777"/>
            </a:xfrm>
            <a:prstGeom prst="rect">
              <a:avLst/>
            </a:prstGeom>
            <a:noFill/>
          </p:spPr>
          <p:txBody>
            <a:bodyPr wrap="none" rtlCol="0">
              <a:spAutoFit/>
            </a:bodyPr>
            <a:lstStyle/>
            <a:p>
              <a:r>
                <a:rPr lang="it-IT" sz="1400" dirty="0"/>
                <a:t>selezionato</a:t>
              </a:r>
            </a:p>
          </p:txBody>
        </p:sp>
        <p:sp>
          <p:nvSpPr>
            <p:cNvPr id="26" name="CasellaDiTesto 25">
              <a:extLst>
                <a:ext uri="{FF2B5EF4-FFF2-40B4-BE49-F238E27FC236}">
                  <a16:creationId xmlns:a16="http://schemas.microsoft.com/office/drawing/2014/main" id="{B54AB313-68A5-0BE7-6464-56DE3A08A12F}"/>
                </a:ext>
              </a:extLst>
            </p:cNvPr>
            <p:cNvSpPr txBox="1"/>
            <p:nvPr/>
          </p:nvSpPr>
          <p:spPr>
            <a:xfrm>
              <a:off x="6424132" y="6044998"/>
              <a:ext cx="1019831" cy="307777"/>
            </a:xfrm>
            <a:prstGeom prst="rect">
              <a:avLst/>
            </a:prstGeom>
            <a:noFill/>
          </p:spPr>
          <p:txBody>
            <a:bodyPr wrap="none" rtlCol="0">
              <a:spAutoFit/>
            </a:bodyPr>
            <a:lstStyle/>
            <a:p>
              <a:r>
                <a:rPr lang="it-IT" sz="1400" dirty="0"/>
                <a:t>dominante</a:t>
              </a:r>
            </a:p>
          </p:txBody>
        </p:sp>
        <p:sp>
          <p:nvSpPr>
            <p:cNvPr id="27" name="CasellaDiTesto 26">
              <a:extLst>
                <a:ext uri="{FF2B5EF4-FFF2-40B4-BE49-F238E27FC236}">
                  <a16:creationId xmlns:a16="http://schemas.microsoft.com/office/drawing/2014/main" id="{45673791-89A8-D826-E058-A794DB52AD2E}"/>
                </a:ext>
              </a:extLst>
            </p:cNvPr>
            <p:cNvSpPr txBox="1"/>
            <p:nvPr/>
          </p:nvSpPr>
          <p:spPr>
            <a:xfrm>
              <a:off x="7265220" y="6498788"/>
              <a:ext cx="1072325" cy="307777"/>
            </a:xfrm>
            <a:prstGeom prst="rect">
              <a:avLst/>
            </a:prstGeom>
            <a:noFill/>
          </p:spPr>
          <p:txBody>
            <a:bodyPr wrap="square" rtlCol="0">
              <a:spAutoFit/>
            </a:bodyPr>
            <a:lstStyle/>
            <a:p>
              <a:r>
                <a:rPr lang="it-IT" sz="1400" dirty="0"/>
                <a:t>ovulazione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lberts fig">
            <a:extLst>
              <a:ext uri="{FF2B5EF4-FFF2-40B4-BE49-F238E27FC236}">
                <a16:creationId xmlns:a16="http://schemas.microsoft.com/office/drawing/2014/main" id="{65BDBE5C-3DBC-4272-8220-BD2A8B3B0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314325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169972CC-AD4D-463A-8CA9-F3114F8CC687}"/>
              </a:ext>
            </a:extLst>
          </p:cNvPr>
          <p:cNvSpPr txBox="1">
            <a:spLocks noChangeArrowheads="1"/>
          </p:cNvSpPr>
          <p:nvPr/>
        </p:nvSpPr>
        <p:spPr bwMode="auto">
          <a:xfrm>
            <a:off x="5054600" y="304800"/>
            <a:ext cx="3135313" cy="457200"/>
          </a:xfrm>
          <a:prstGeom prst="rect">
            <a:avLst/>
          </a:prstGeom>
          <a:noFill/>
          <a:ln w="9525">
            <a:noFill/>
            <a:miter lim="800000"/>
            <a:headEnd/>
            <a:tailEnd/>
          </a:ln>
          <a:effectLst/>
        </p:spPr>
        <p:txBody>
          <a:bodyPr wrap="none">
            <a:spAutoFit/>
          </a:bodyPr>
          <a:lstStyle/>
          <a:p>
            <a:pPr eaLnBrk="1" hangingPunct="1">
              <a:defRPr/>
            </a:pPr>
            <a:r>
              <a:rPr lang="it-IT" sz="2400" b="1">
                <a:solidFill>
                  <a:srgbClr val="FF0000"/>
                </a:solidFill>
                <a:effectLst>
                  <a:outerShdw blurRad="38100" dist="38100" dir="2700000" algn="tl">
                    <a:srgbClr val="C0C0C0"/>
                  </a:outerShdw>
                </a:effectLst>
                <a:latin typeface="Comic Sans MS" pitchFamily="66" charset="0"/>
              </a:rPr>
              <a:t>SVILUPPO OOCITA</a:t>
            </a:r>
          </a:p>
        </p:txBody>
      </p:sp>
      <p:sp>
        <p:nvSpPr>
          <p:cNvPr id="30724" name="Text Box 4">
            <a:extLst>
              <a:ext uri="{FF2B5EF4-FFF2-40B4-BE49-F238E27FC236}">
                <a16:creationId xmlns:a16="http://schemas.microsoft.com/office/drawing/2014/main" id="{6E8CF7E0-6E18-434E-82CE-68B675B63B2B}"/>
              </a:ext>
            </a:extLst>
          </p:cNvPr>
          <p:cNvSpPr txBox="1">
            <a:spLocks noChangeArrowheads="1"/>
          </p:cNvSpPr>
          <p:nvPr/>
        </p:nvSpPr>
        <p:spPr bwMode="auto">
          <a:xfrm>
            <a:off x="4502150" y="5722938"/>
            <a:ext cx="201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800" b="1">
                <a:solidFill>
                  <a:srgbClr val="009900"/>
                </a:solidFill>
              </a:rPr>
              <a:t>FECONDAZIONE</a:t>
            </a:r>
            <a:endParaRPr lang="en-US" altLang="it-IT" sz="1800" b="1">
              <a:solidFill>
                <a:srgbClr val="009900"/>
              </a:solidFill>
            </a:endParaRPr>
          </a:p>
        </p:txBody>
      </p:sp>
      <p:sp>
        <p:nvSpPr>
          <p:cNvPr id="30725" name="Text Box 5">
            <a:extLst>
              <a:ext uri="{FF2B5EF4-FFF2-40B4-BE49-F238E27FC236}">
                <a16:creationId xmlns:a16="http://schemas.microsoft.com/office/drawing/2014/main" id="{463A7946-E59E-4322-A7DE-8C96ABFCCCEF}"/>
              </a:ext>
            </a:extLst>
          </p:cNvPr>
          <p:cNvSpPr txBox="1">
            <a:spLocks noChangeArrowheads="1"/>
          </p:cNvSpPr>
          <p:nvPr/>
        </p:nvSpPr>
        <p:spPr bwMode="auto">
          <a:xfrm>
            <a:off x="4502150" y="5330825"/>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800" b="1">
                <a:solidFill>
                  <a:srgbClr val="009900"/>
                </a:solidFill>
              </a:rPr>
              <a:t>OVULAZIONE</a:t>
            </a:r>
            <a:endParaRPr lang="en-US" altLang="it-IT" sz="1800" b="1">
              <a:solidFill>
                <a:srgbClr val="009900"/>
              </a:solidFill>
            </a:endParaRPr>
          </a:p>
        </p:txBody>
      </p:sp>
      <p:sp>
        <p:nvSpPr>
          <p:cNvPr id="30726" name="Line 6">
            <a:extLst>
              <a:ext uri="{FF2B5EF4-FFF2-40B4-BE49-F238E27FC236}">
                <a16:creationId xmlns:a16="http://schemas.microsoft.com/office/drawing/2014/main" id="{04E94757-B33E-4625-999A-03B469B45E1E}"/>
              </a:ext>
            </a:extLst>
          </p:cNvPr>
          <p:cNvSpPr>
            <a:spLocks noChangeShapeType="1"/>
          </p:cNvSpPr>
          <p:nvPr/>
        </p:nvSpPr>
        <p:spPr bwMode="auto">
          <a:xfrm flipH="1" flipV="1">
            <a:off x="1992313" y="5908675"/>
            <a:ext cx="2520950" cy="23813"/>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7" name="Line 7">
            <a:extLst>
              <a:ext uri="{FF2B5EF4-FFF2-40B4-BE49-F238E27FC236}">
                <a16:creationId xmlns:a16="http://schemas.microsoft.com/office/drawing/2014/main" id="{CC18DD5F-6FE7-43A9-AEF4-CAC43E81ABFE}"/>
              </a:ext>
            </a:extLst>
          </p:cNvPr>
          <p:cNvSpPr>
            <a:spLocks noChangeShapeType="1"/>
          </p:cNvSpPr>
          <p:nvPr/>
        </p:nvSpPr>
        <p:spPr bwMode="auto">
          <a:xfrm flipH="1" flipV="1">
            <a:off x="3792538" y="5526088"/>
            <a:ext cx="681037" cy="0"/>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0728" name="CasellaDiTesto 9">
            <a:extLst>
              <a:ext uri="{FF2B5EF4-FFF2-40B4-BE49-F238E27FC236}">
                <a16:creationId xmlns:a16="http://schemas.microsoft.com/office/drawing/2014/main" id="{27C5B543-FD84-4559-8A9F-F1C7ECC882BA}"/>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0729" name="Rectangle 39">
            <a:extLst>
              <a:ext uri="{FF2B5EF4-FFF2-40B4-BE49-F238E27FC236}">
                <a16:creationId xmlns:a16="http://schemas.microsoft.com/office/drawing/2014/main" id="{A52D35FB-A9BA-4497-8D06-A8E64CFFC051}"/>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1218">
            <a:extLst>
              <a:ext uri="{FF2B5EF4-FFF2-40B4-BE49-F238E27FC236}">
                <a16:creationId xmlns:a16="http://schemas.microsoft.com/office/drawing/2014/main" id="{2EAA580D-5AD5-4B40-A5B6-E5BD34A2A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228600"/>
            <a:ext cx="31559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3A9E95B9-42F9-4585-A11A-E643E3F72C3B}"/>
              </a:ext>
            </a:extLst>
          </p:cNvPr>
          <p:cNvSpPr txBox="1">
            <a:spLocks noChangeArrowheads="1"/>
          </p:cNvSpPr>
          <p:nvPr/>
        </p:nvSpPr>
        <p:spPr bwMode="auto">
          <a:xfrm>
            <a:off x="3227388" y="209550"/>
            <a:ext cx="5922962" cy="396875"/>
          </a:xfrm>
          <a:prstGeom prst="rect">
            <a:avLst/>
          </a:prstGeom>
          <a:noFill/>
          <a:ln w="9525">
            <a:noFill/>
            <a:miter lim="800000"/>
            <a:headEnd/>
            <a:tailEnd/>
          </a:ln>
          <a:effectLst/>
        </p:spPr>
        <p:txBody>
          <a:bodyPr wrap="none">
            <a:spAutoFit/>
          </a:bodyPr>
          <a:lstStyle/>
          <a:p>
            <a:pPr eaLnBrk="1" hangingPunct="1">
              <a:defRPr/>
            </a:pPr>
            <a:r>
              <a:rPr lang="it-IT" sz="2000" b="1">
                <a:solidFill>
                  <a:srgbClr val="FF3300"/>
                </a:solidFill>
                <a:effectLst>
                  <a:outerShdw blurRad="38100" dist="38100" dir="2700000" algn="tl">
                    <a:srgbClr val="C0C0C0"/>
                  </a:outerShdw>
                </a:effectLst>
                <a:latin typeface="Comic Sans MS" pitchFamily="66" charset="0"/>
              </a:rPr>
              <a:t>DIFFERENZE OOGENESI/SPERMATOGENESI</a:t>
            </a:r>
          </a:p>
        </p:txBody>
      </p:sp>
      <p:sp>
        <p:nvSpPr>
          <p:cNvPr id="32772" name="Text Box 4">
            <a:extLst>
              <a:ext uri="{FF2B5EF4-FFF2-40B4-BE49-F238E27FC236}">
                <a16:creationId xmlns:a16="http://schemas.microsoft.com/office/drawing/2014/main" id="{BEA3D496-5C58-457A-B3A1-A9B85D2E3E5E}"/>
              </a:ext>
            </a:extLst>
          </p:cNvPr>
          <p:cNvSpPr txBox="1">
            <a:spLocks noChangeArrowheads="1"/>
          </p:cNvSpPr>
          <p:nvPr/>
        </p:nvSpPr>
        <p:spPr bwMode="auto">
          <a:xfrm>
            <a:off x="3467100" y="838200"/>
            <a:ext cx="54641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a:solidFill>
                  <a:srgbClr val="FF0066"/>
                </a:solidFill>
              </a:rPr>
              <a:t>FEMMINA</a:t>
            </a:r>
            <a:r>
              <a:rPr lang="it-IT" altLang="it-IT" sz="1400"/>
              <a:t>: POOL DI OOCITI GIÀ PRESENTI ALLA NASCITA.</a:t>
            </a:r>
          </a:p>
          <a:p>
            <a:pPr eaLnBrk="1" hangingPunct="1">
              <a:spcBef>
                <a:spcPct val="0"/>
              </a:spcBef>
              <a:buFontTx/>
              <a:buNone/>
            </a:pPr>
            <a:r>
              <a:rPr lang="it-IT" altLang="it-IT" sz="1400"/>
              <a:t>BLOCCATI NELLO STADIO DICTIOTENE. ALLA MATURITÀ</a:t>
            </a:r>
          </a:p>
          <a:p>
            <a:pPr eaLnBrk="1" hangingPunct="1">
              <a:spcBef>
                <a:spcPct val="0"/>
              </a:spcBef>
              <a:buFontTx/>
              <a:buNone/>
            </a:pPr>
            <a:r>
              <a:rPr lang="it-IT" altLang="it-IT" sz="1400"/>
              <a:t>SESSUALE CICLICAMENTE ALCUNI RIPRENDONO LA CRE-</a:t>
            </a:r>
          </a:p>
          <a:p>
            <a:pPr eaLnBrk="1" hangingPunct="1">
              <a:spcBef>
                <a:spcPct val="0"/>
              </a:spcBef>
              <a:buFontTx/>
              <a:buNone/>
            </a:pPr>
            <a:r>
              <a:rPr lang="it-IT" altLang="it-IT" sz="1400"/>
              <a:t>SCITA: SI FORMANO I RIVESTIMENTI ESTERNI E I GRANULI</a:t>
            </a:r>
          </a:p>
          <a:p>
            <a:pPr eaLnBrk="1" hangingPunct="1">
              <a:spcBef>
                <a:spcPct val="0"/>
              </a:spcBef>
              <a:buFontTx/>
              <a:buNone/>
            </a:pPr>
            <a:r>
              <a:rPr lang="it-IT" altLang="it-IT" sz="1400"/>
              <a:t>CORTICALI. LA MATURAZIONE È CONTROLLATA ORMONAL-</a:t>
            </a:r>
          </a:p>
          <a:p>
            <a:pPr eaLnBrk="1" hangingPunct="1">
              <a:spcBef>
                <a:spcPct val="0"/>
              </a:spcBef>
              <a:buFontTx/>
              <a:buNone/>
            </a:pPr>
            <a:r>
              <a:rPr lang="it-IT" altLang="it-IT" sz="1400"/>
              <a:t>MENTE. LA I</a:t>
            </a:r>
            <a:r>
              <a:rPr lang="it-IT" altLang="it-IT" sz="1400" baseline="30000"/>
              <a:t>a</a:t>
            </a:r>
            <a:r>
              <a:rPr lang="it-IT" altLang="it-IT" sz="1400"/>
              <a:t> DIVISIONE MEIOTICA RIPRENDE DURANTE</a:t>
            </a:r>
          </a:p>
          <a:p>
            <a:pPr eaLnBrk="1" hangingPunct="1">
              <a:spcBef>
                <a:spcPct val="0"/>
              </a:spcBef>
              <a:buFontTx/>
              <a:buNone/>
            </a:pPr>
            <a:r>
              <a:rPr lang="it-IT" altLang="it-IT" sz="1400"/>
              <a:t>L’OVULAZIONE, MA SI BLOCCA NELLA METAFASE DELLA</a:t>
            </a:r>
          </a:p>
          <a:p>
            <a:pPr eaLnBrk="1" hangingPunct="1">
              <a:spcBef>
                <a:spcPct val="0"/>
              </a:spcBef>
              <a:buFontTx/>
              <a:buNone/>
            </a:pPr>
            <a:r>
              <a:rPr lang="it-IT" altLang="it-IT" sz="1400"/>
              <a:t>II</a:t>
            </a:r>
            <a:r>
              <a:rPr lang="it-IT" altLang="it-IT" sz="1400" baseline="30000"/>
              <a:t>a</a:t>
            </a:r>
            <a:r>
              <a:rPr lang="it-IT" altLang="it-IT" sz="1400"/>
              <a:t> DIVISIONE MEIOTICA E SI COMPLETA SOLO DOPO L’EVEN-</a:t>
            </a:r>
          </a:p>
          <a:p>
            <a:pPr eaLnBrk="1" hangingPunct="1">
              <a:spcBef>
                <a:spcPct val="0"/>
              </a:spcBef>
              <a:buFontTx/>
              <a:buNone/>
            </a:pPr>
            <a:r>
              <a:rPr lang="it-IT" altLang="it-IT" sz="1400"/>
              <a:t>TUALE FECONDAZIONE.</a:t>
            </a:r>
          </a:p>
        </p:txBody>
      </p:sp>
      <p:sp>
        <p:nvSpPr>
          <p:cNvPr id="32773" name="Text Box 5">
            <a:extLst>
              <a:ext uri="{FF2B5EF4-FFF2-40B4-BE49-F238E27FC236}">
                <a16:creationId xmlns:a16="http://schemas.microsoft.com/office/drawing/2014/main" id="{D55EFD69-4EB1-4077-B533-18EBB4F36576}"/>
              </a:ext>
            </a:extLst>
          </p:cNvPr>
          <p:cNvSpPr txBox="1">
            <a:spLocks noChangeArrowheads="1"/>
          </p:cNvSpPr>
          <p:nvPr/>
        </p:nvSpPr>
        <p:spPr bwMode="auto">
          <a:xfrm>
            <a:off x="3467100" y="3135313"/>
            <a:ext cx="55816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a:solidFill>
                  <a:srgbClr val="000099"/>
                </a:solidFill>
              </a:rPr>
              <a:t>MASCHIO</a:t>
            </a:r>
            <a:r>
              <a:rPr lang="it-IT" altLang="it-IT" sz="1400"/>
              <a:t>: ARRESTO IN FASE G1 DEL CICLO CELLULARE. </a:t>
            </a:r>
          </a:p>
          <a:p>
            <a:pPr eaLnBrk="1" hangingPunct="1">
              <a:spcBef>
                <a:spcPct val="0"/>
              </a:spcBef>
              <a:buFontTx/>
              <a:buNone/>
            </a:pPr>
            <a:r>
              <a:rPr lang="it-IT" altLang="it-IT" sz="1400"/>
              <a:t>RIPRESA DELLE MOLTIPLICAZIONI PER MITOSI ALLA MATURI-</a:t>
            </a:r>
          </a:p>
          <a:p>
            <a:pPr eaLnBrk="1" hangingPunct="1">
              <a:spcBef>
                <a:spcPct val="0"/>
              </a:spcBef>
              <a:buFontTx/>
              <a:buNone/>
            </a:pPr>
            <a:r>
              <a:rPr lang="it-IT" altLang="it-IT" sz="1400"/>
              <a:t>TÀ SESSUALE. GLI SPERMATOGONI DOPO UN NUMERO FIS-</a:t>
            </a:r>
          </a:p>
          <a:p>
            <a:pPr eaLnBrk="1" hangingPunct="1">
              <a:spcBef>
                <a:spcPct val="0"/>
              </a:spcBef>
              <a:buFontTx/>
              <a:buNone/>
            </a:pPr>
            <a:r>
              <a:rPr lang="it-IT" altLang="it-IT" sz="1400"/>
              <a:t>SO DI DIVISIONI SI DIFFERENZIANO IN SPERMATOCITI PRIMA-</a:t>
            </a:r>
          </a:p>
          <a:p>
            <a:pPr eaLnBrk="1" hangingPunct="1">
              <a:spcBef>
                <a:spcPct val="0"/>
              </a:spcBef>
              <a:buFontTx/>
              <a:buNone/>
            </a:pPr>
            <a:r>
              <a:rPr lang="it-IT" altLang="it-IT" sz="1400"/>
              <a:t>RI CHE INIZIANO LA DIVISIONE MEIOTICA. SI OTTENGONO 4 </a:t>
            </a:r>
          </a:p>
          <a:p>
            <a:pPr eaLnBrk="1" hangingPunct="1">
              <a:spcBef>
                <a:spcPct val="0"/>
              </a:spcBef>
              <a:buFontTx/>
              <a:buNone/>
            </a:pPr>
            <a:r>
              <a:rPr lang="it-IT" altLang="it-IT" sz="1400"/>
              <a:t>SPERMATIDI CHE INTRAPRENDONO LA SPERMIOISTOGENESI.</a:t>
            </a:r>
          </a:p>
          <a:p>
            <a:pPr eaLnBrk="1" hangingPunct="1">
              <a:spcBef>
                <a:spcPct val="0"/>
              </a:spcBef>
              <a:buFontTx/>
              <a:buNone/>
            </a:pPr>
            <a:r>
              <a:rPr lang="it-IT" altLang="it-IT" sz="1400"/>
              <a:t>OGNI FASE HA UNA DURATA COSTANTE, TIPICA DELLA SPE-</a:t>
            </a:r>
          </a:p>
          <a:p>
            <a:pPr eaLnBrk="1" hangingPunct="1">
              <a:spcBef>
                <a:spcPct val="0"/>
              </a:spcBef>
              <a:buFontTx/>
              <a:buNone/>
            </a:pPr>
            <a:r>
              <a:rPr lang="it-IT" altLang="it-IT" sz="1400"/>
              <a:t>CIE. IL PROCESSO È CONTINUO.</a:t>
            </a:r>
          </a:p>
        </p:txBody>
      </p:sp>
      <p:sp>
        <p:nvSpPr>
          <p:cNvPr id="32774" name="CasellaDiTesto 9">
            <a:extLst>
              <a:ext uri="{FF2B5EF4-FFF2-40B4-BE49-F238E27FC236}">
                <a16:creationId xmlns:a16="http://schemas.microsoft.com/office/drawing/2014/main" id="{9B297DE0-8282-430C-8012-F4F56D987EC9}"/>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2775" name="Rectangle 39">
            <a:extLst>
              <a:ext uri="{FF2B5EF4-FFF2-40B4-BE49-F238E27FC236}">
                <a16:creationId xmlns:a16="http://schemas.microsoft.com/office/drawing/2014/main" id="{CA8891F4-1FC1-4160-9FD2-4DB2C5DA622A}"/>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uppo 17">
            <a:extLst>
              <a:ext uri="{FF2B5EF4-FFF2-40B4-BE49-F238E27FC236}">
                <a16:creationId xmlns:a16="http://schemas.microsoft.com/office/drawing/2014/main" id="{3BAF0DD9-1D59-4F4E-BA59-3291D2148C7A}"/>
              </a:ext>
            </a:extLst>
          </p:cNvPr>
          <p:cNvGrpSpPr>
            <a:grpSpLocks/>
          </p:cNvGrpSpPr>
          <p:nvPr/>
        </p:nvGrpSpPr>
        <p:grpSpPr bwMode="auto">
          <a:xfrm>
            <a:off x="4622800" y="3824288"/>
            <a:ext cx="3211513" cy="2817812"/>
            <a:chOff x="4622800" y="3376454"/>
            <a:chExt cx="3323407" cy="3265645"/>
          </a:xfrm>
        </p:grpSpPr>
        <p:pic>
          <p:nvPicPr>
            <p:cNvPr id="34834" name="Picture 4" descr="Rosati fig">
              <a:extLst>
                <a:ext uri="{FF2B5EF4-FFF2-40B4-BE49-F238E27FC236}">
                  <a16:creationId xmlns:a16="http://schemas.microsoft.com/office/drawing/2014/main" id="{49DDB6D6-E330-485D-B278-9E13F92C5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376454"/>
              <a:ext cx="3016596" cy="326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Text Box 7">
              <a:extLst>
                <a:ext uri="{FF2B5EF4-FFF2-40B4-BE49-F238E27FC236}">
                  <a16:creationId xmlns:a16="http://schemas.microsoft.com/office/drawing/2014/main" id="{66030A2B-BA96-4357-BD63-574F4509D480}"/>
                </a:ext>
              </a:extLst>
            </p:cNvPr>
            <p:cNvSpPr txBox="1">
              <a:spLocks noChangeArrowheads="1"/>
            </p:cNvSpPr>
            <p:nvPr/>
          </p:nvSpPr>
          <p:spPr bwMode="auto">
            <a:xfrm>
              <a:off x="7577907" y="62436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000">
                  <a:solidFill>
                    <a:srgbClr val="FF0000"/>
                  </a:solidFill>
                </a:rPr>
                <a:t>C</a:t>
              </a:r>
            </a:p>
          </p:txBody>
        </p:sp>
      </p:grpSp>
      <p:grpSp>
        <p:nvGrpSpPr>
          <p:cNvPr id="34819" name="Gruppo 15">
            <a:extLst>
              <a:ext uri="{FF2B5EF4-FFF2-40B4-BE49-F238E27FC236}">
                <a16:creationId xmlns:a16="http://schemas.microsoft.com/office/drawing/2014/main" id="{98209A58-C0CD-4204-9CAE-EEE7BC7C65D3}"/>
              </a:ext>
            </a:extLst>
          </p:cNvPr>
          <p:cNvGrpSpPr>
            <a:grpSpLocks/>
          </p:cNvGrpSpPr>
          <p:nvPr/>
        </p:nvGrpSpPr>
        <p:grpSpPr bwMode="auto">
          <a:xfrm>
            <a:off x="222250" y="185738"/>
            <a:ext cx="2447925" cy="2360612"/>
            <a:chOff x="221571" y="185738"/>
            <a:chExt cx="2449057" cy="2360272"/>
          </a:xfrm>
        </p:grpSpPr>
        <p:pic>
          <p:nvPicPr>
            <p:cNvPr id="34830" name="Picture 2" descr="Rosati fig">
              <a:extLst>
                <a:ext uri="{FF2B5EF4-FFF2-40B4-BE49-F238E27FC236}">
                  <a16:creationId xmlns:a16="http://schemas.microsoft.com/office/drawing/2014/main" id="{E2C00E35-516E-49FE-8E3B-CD64CCF52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21" y="615154"/>
              <a:ext cx="2045607" cy="193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 Box 5">
              <a:extLst>
                <a:ext uri="{FF2B5EF4-FFF2-40B4-BE49-F238E27FC236}">
                  <a16:creationId xmlns:a16="http://schemas.microsoft.com/office/drawing/2014/main" id="{D4B5F5CC-810F-4797-B485-14376561E5AE}"/>
                </a:ext>
              </a:extLst>
            </p:cNvPr>
            <p:cNvSpPr txBox="1">
              <a:spLocks noChangeArrowheads="1"/>
            </p:cNvSpPr>
            <p:nvPr/>
          </p:nvSpPr>
          <p:spPr bwMode="auto">
            <a:xfrm>
              <a:off x="221571" y="2137645"/>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000">
                  <a:solidFill>
                    <a:srgbClr val="FF0000"/>
                  </a:solidFill>
                </a:rPr>
                <a:t>A</a:t>
              </a:r>
            </a:p>
          </p:txBody>
        </p:sp>
        <p:sp>
          <p:nvSpPr>
            <p:cNvPr id="34832" name="Text Box 8">
              <a:extLst>
                <a:ext uri="{FF2B5EF4-FFF2-40B4-BE49-F238E27FC236}">
                  <a16:creationId xmlns:a16="http://schemas.microsoft.com/office/drawing/2014/main" id="{74325AC8-EEBB-4004-9C4A-E0BDEA1D1C75}"/>
                </a:ext>
              </a:extLst>
            </p:cNvPr>
            <p:cNvSpPr txBox="1">
              <a:spLocks noChangeArrowheads="1"/>
            </p:cNvSpPr>
            <p:nvPr/>
          </p:nvSpPr>
          <p:spPr bwMode="auto">
            <a:xfrm>
              <a:off x="668338" y="185738"/>
              <a:ext cx="1698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FF0000"/>
                  </a:solidFill>
                </a:rPr>
                <a:t>MEMBRANA BASALE</a:t>
              </a:r>
            </a:p>
          </p:txBody>
        </p:sp>
        <p:sp>
          <p:nvSpPr>
            <p:cNvPr id="34833" name="Line 9">
              <a:extLst>
                <a:ext uri="{FF2B5EF4-FFF2-40B4-BE49-F238E27FC236}">
                  <a16:creationId xmlns:a16="http://schemas.microsoft.com/office/drawing/2014/main" id="{813455D3-528F-419B-A4DF-91742D2FDFC2}"/>
                </a:ext>
              </a:extLst>
            </p:cNvPr>
            <p:cNvSpPr>
              <a:spLocks noChangeShapeType="1"/>
            </p:cNvSpPr>
            <p:nvPr/>
          </p:nvSpPr>
          <p:spPr bwMode="auto">
            <a:xfrm>
              <a:off x="1127126" y="457200"/>
              <a:ext cx="261408" cy="575733"/>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pic>
        <p:nvPicPr>
          <p:cNvPr id="34820" name="Picture 3" descr="Rosati fig">
            <a:extLst>
              <a:ext uri="{FF2B5EF4-FFF2-40B4-BE49-F238E27FC236}">
                <a16:creationId xmlns:a16="http://schemas.microsoft.com/office/drawing/2014/main" id="{61929316-CB07-4307-841C-B4D87F5E6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3990975"/>
            <a:ext cx="28511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6">
            <a:extLst>
              <a:ext uri="{FF2B5EF4-FFF2-40B4-BE49-F238E27FC236}">
                <a16:creationId xmlns:a16="http://schemas.microsoft.com/office/drawing/2014/main" id="{442064AB-3A56-4429-BCDC-0C50A85FFA35}"/>
              </a:ext>
            </a:extLst>
          </p:cNvPr>
          <p:cNvSpPr txBox="1">
            <a:spLocks noChangeArrowheads="1"/>
          </p:cNvSpPr>
          <p:nvPr/>
        </p:nvSpPr>
        <p:spPr bwMode="auto">
          <a:xfrm>
            <a:off x="280988" y="6273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000">
                <a:solidFill>
                  <a:srgbClr val="FF0000"/>
                </a:solidFill>
              </a:rPr>
              <a:t>B</a:t>
            </a:r>
          </a:p>
        </p:txBody>
      </p:sp>
      <p:sp>
        <p:nvSpPr>
          <p:cNvPr id="34822" name="Text Box 10">
            <a:extLst>
              <a:ext uri="{FF2B5EF4-FFF2-40B4-BE49-F238E27FC236}">
                <a16:creationId xmlns:a16="http://schemas.microsoft.com/office/drawing/2014/main" id="{39C3E116-ACBA-40B4-B7B3-73794BCD6F47}"/>
              </a:ext>
            </a:extLst>
          </p:cNvPr>
          <p:cNvSpPr txBox="1">
            <a:spLocks noChangeArrowheads="1"/>
          </p:cNvSpPr>
          <p:nvPr/>
        </p:nvSpPr>
        <p:spPr bwMode="auto">
          <a:xfrm>
            <a:off x="207963" y="4651375"/>
            <a:ext cx="56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a:solidFill>
                  <a:srgbClr val="FF0000"/>
                </a:solidFill>
              </a:rPr>
              <a:t>ZP</a:t>
            </a:r>
          </a:p>
        </p:txBody>
      </p:sp>
      <p:sp>
        <p:nvSpPr>
          <p:cNvPr id="34823" name="Line 11">
            <a:extLst>
              <a:ext uri="{FF2B5EF4-FFF2-40B4-BE49-F238E27FC236}">
                <a16:creationId xmlns:a16="http://schemas.microsoft.com/office/drawing/2014/main" id="{244354A5-0DF2-45C0-A5AB-236C8C08CC66}"/>
              </a:ext>
            </a:extLst>
          </p:cNvPr>
          <p:cNvSpPr>
            <a:spLocks noChangeShapeType="1"/>
          </p:cNvSpPr>
          <p:nvPr/>
        </p:nvSpPr>
        <p:spPr bwMode="auto">
          <a:xfrm rot="-3661659">
            <a:off x="1013619" y="4506119"/>
            <a:ext cx="200025" cy="842963"/>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01" name="Text Box 13">
            <a:extLst>
              <a:ext uri="{FF2B5EF4-FFF2-40B4-BE49-F238E27FC236}">
                <a16:creationId xmlns:a16="http://schemas.microsoft.com/office/drawing/2014/main" id="{55FAC49E-24AC-4ACA-8FA5-AD33B5839BB6}"/>
              </a:ext>
            </a:extLst>
          </p:cNvPr>
          <p:cNvSpPr txBox="1">
            <a:spLocks noChangeArrowheads="1"/>
          </p:cNvSpPr>
          <p:nvPr/>
        </p:nvSpPr>
        <p:spPr bwMode="auto">
          <a:xfrm>
            <a:off x="3341688" y="298450"/>
            <a:ext cx="5802312" cy="1123950"/>
          </a:xfrm>
          <a:prstGeom prst="rect">
            <a:avLst/>
          </a:prstGeom>
          <a:noFill/>
          <a:ln w="9525">
            <a:noFill/>
            <a:miter lim="800000"/>
            <a:headEnd/>
            <a:tailEnd/>
          </a:ln>
        </p:spPr>
        <p:txBody>
          <a:bodyPr>
            <a:spAutoFit/>
          </a:bodyPr>
          <a:lstStyle/>
          <a:p>
            <a:pPr marL="457200" indent="-457200" eaLnBrk="1" hangingPunct="1">
              <a:buFontTx/>
              <a:buAutoNum type="alphaUcPeriod"/>
              <a:defRPr/>
            </a:pPr>
            <a:r>
              <a:rPr lang="it-IT" sz="1400" b="1" dirty="0">
                <a:solidFill>
                  <a:srgbClr val="FF0066"/>
                </a:solidFill>
              </a:rPr>
              <a:t>FOLLICOLO PRIMORDIALE</a:t>
            </a:r>
            <a:r>
              <a:rPr lang="it-IT" sz="1400" dirty="0"/>
              <a:t> (Ø 40 </a:t>
            </a:r>
            <a:r>
              <a:rPr lang="it-IT" sz="1400" dirty="0">
                <a:sym typeface="Symbol" pitchFamily="18" charset="2"/>
              </a:rPr>
              <a:t>m. OOCITA </a:t>
            </a:r>
            <a:r>
              <a:rPr lang="it-IT" sz="1400" dirty="0"/>
              <a:t>20 </a:t>
            </a:r>
            <a:r>
              <a:rPr lang="it-IT" sz="1400" dirty="0">
                <a:sym typeface="Symbol" pitchFamily="18" charset="2"/>
              </a:rPr>
              <a:t>m)</a:t>
            </a:r>
          </a:p>
          <a:p>
            <a:pPr eaLnBrk="1" hangingPunct="1">
              <a:spcAft>
                <a:spcPts val="600"/>
              </a:spcAft>
              <a:defRPr/>
            </a:pPr>
            <a:r>
              <a:rPr lang="it-IT" sz="1200" dirty="0"/>
              <a:t>OOCITI PRIMORDIALI CIRCONDATI DA CELLULE DELLA PREGRANULOSA PIATTE</a:t>
            </a:r>
            <a:endParaRPr lang="it-IT" sz="1200" dirty="0">
              <a:sym typeface="Symbol" pitchFamily="18" charset="2"/>
            </a:endParaRPr>
          </a:p>
          <a:p>
            <a:pPr marL="457200" indent="-457200" eaLnBrk="1" hangingPunct="1">
              <a:defRPr/>
            </a:pPr>
            <a:r>
              <a:rPr lang="it-IT" sz="1200" dirty="0">
                <a:sym typeface="Symbol" pitchFamily="18" charset="2"/>
              </a:rPr>
              <a:t>CORPO VITELLINO DEL BALBIANI: GOLGI, RER, REL, LISOSOMI,</a:t>
            </a:r>
          </a:p>
          <a:p>
            <a:pPr marL="457200" indent="-457200" eaLnBrk="1" hangingPunct="1">
              <a:defRPr/>
            </a:pPr>
            <a:r>
              <a:rPr lang="it-IT" sz="1200" dirty="0">
                <a:sym typeface="Symbol" pitchFamily="18" charset="2"/>
              </a:rPr>
              <a:t>MITOCONDRI, LAMELLE ANNULATE (TRASPORTO </a:t>
            </a:r>
            <a:r>
              <a:rPr lang="it-IT" sz="1200" dirty="0" err="1">
                <a:sym typeface="Symbol" pitchFamily="18" charset="2"/>
              </a:rPr>
              <a:t>rRNA</a:t>
            </a:r>
            <a:r>
              <a:rPr lang="it-IT" sz="1200" dirty="0">
                <a:sym typeface="Symbol" pitchFamily="18" charset="2"/>
              </a:rPr>
              <a:t>)</a:t>
            </a:r>
          </a:p>
        </p:txBody>
      </p:sp>
      <p:sp>
        <p:nvSpPr>
          <p:cNvPr id="34825" name="Text Box 14">
            <a:extLst>
              <a:ext uri="{FF2B5EF4-FFF2-40B4-BE49-F238E27FC236}">
                <a16:creationId xmlns:a16="http://schemas.microsoft.com/office/drawing/2014/main" id="{2C594956-5808-4D97-A206-509515A35504}"/>
              </a:ext>
            </a:extLst>
          </p:cNvPr>
          <p:cNvSpPr txBox="1">
            <a:spLocks noChangeArrowheads="1"/>
          </p:cNvSpPr>
          <p:nvPr/>
        </p:nvSpPr>
        <p:spPr bwMode="auto">
          <a:xfrm>
            <a:off x="3341688" y="1587500"/>
            <a:ext cx="54800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a:solidFill>
                  <a:srgbClr val="FF0000"/>
                </a:solidFill>
              </a:rPr>
              <a:t>B. FOLLICOLO </a:t>
            </a:r>
            <a:r>
              <a:rPr lang="it-IT" altLang="it-IT" sz="1400" b="1">
                <a:solidFill>
                  <a:srgbClr val="FF0066"/>
                </a:solidFill>
              </a:rPr>
              <a:t>PRIMARIO</a:t>
            </a:r>
            <a:r>
              <a:rPr lang="it-IT" altLang="it-IT" sz="1400"/>
              <a:t> (Ø 60-80 </a:t>
            </a:r>
            <a:r>
              <a:rPr lang="it-IT" altLang="it-IT" sz="1400">
                <a:sym typeface="Symbol" panose="05050102010706020507" pitchFamily="18" charset="2"/>
              </a:rPr>
              <a:t>m. OOCITA </a:t>
            </a:r>
            <a:r>
              <a:rPr lang="it-IT" altLang="it-IT" sz="1400"/>
              <a:t>40 </a:t>
            </a:r>
            <a:r>
              <a:rPr lang="it-IT" altLang="it-IT" sz="1400">
                <a:sym typeface="Symbol" panose="05050102010706020507" pitchFamily="18" charset="2"/>
              </a:rPr>
              <a:t>m) </a:t>
            </a:r>
          </a:p>
          <a:p>
            <a:pPr eaLnBrk="1" hangingPunct="1">
              <a:spcBef>
                <a:spcPct val="0"/>
              </a:spcBef>
              <a:buFontTx/>
              <a:buNone/>
            </a:pPr>
            <a:r>
              <a:rPr lang="it-IT" altLang="it-IT" sz="1200"/>
              <a:t>OOCITI CIRCONDATI DA UNO STRATO DI CELL. DELLA GRANULOSA </a:t>
            </a:r>
          </a:p>
          <a:p>
            <a:pPr eaLnBrk="1" hangingPunct="1">
              <a:spcBef>
                <a:spcPct val="0"/>
              </a:spcBef>
              <a:spcAft>
                <a:spcPts val="600"/>
              </a:spcAft>
              <a:buFontTx/>
              <a:buNone/>
            </a:pPr>
            <a:r>
              <a:rPr lang="it-IT" altLang="it-IT" sz="1200"/>
              <a:t>CUBOIDALI ED IN ATTIVA DIVISIONE</a:t>
            </a:r>
            <a:endParaRPr lang="it-IT" altLang="it-IT" sz="1200">
              <a:sym typeface="Symbol" panose="05050102010706020507" pitchFamily="18" charset="2"/>
            </a:endParaRPr>
          </a:p>
          <a:p>
            <a:pPr eaLnBrk="1" hangingPunct="1">
              <a:spcBef>
                <a:spcPct val="0"/>
              </a:spcBef>
              <a:buFontTx/>
              <a:buNone/>
            </a:pPr>
            <a:r>
              <a:rPr lang="it-IT" altLang="it-IT" sz="1200">
                <a:sym typeface="Symbol" panose="05050102010706020507" pitchFamily="18" charset="2"/>
              </a:rPr>
              <a:t>AUMENTO ATTIVIT</a:t>
            </a:r>
            <a:r>
              <a:rPr lang="it-IT" altLang="it-IT" sz="1200"/>
              <a:t>À</a:t>
            </a:r>
            <a:r>
              <a:rPr lang="it-IT" altLang="it-IT" sz="1200">
                <a:sym typeface="Symbol" panose="05050102010706020507" pitchFamily="18" charset="2"/>
              </a:rPr>
              <a:t> METABOLICA DELL’OOCITA E CELLULE </a:t>
            </a:r>
          </a:p>
          <a:p>
            <a:pPr eaLnBrk="1" hangingPunct="1">
              <a:spcBef>
                <a:spcPct val="0"/>
              </a:spcBef>
              <a:buFontTx/>
              <a:buNone/>
            </a:pPr>
            <a:r>
              <a:rPr lang="it-IT" altLang="it-IT" sz="1200">
                <a:sym typeface="Symbol" panose="05050102010706020507" pitchFamily="18" charset="2"/>
              </a:rPr>
              <a:t>FOLLICOLARI (MICROVILLI). ORGANULI DELL’OVOCITA DISPERSI </a:t>
            </a:r>
          </a:p>
          <a:p>
            <a:pPr eaLnBrk="1" hangingPunct="1">
              <a:spcBef>
                <a:spcPct val="0"/>
              </a:spcBef>
              <a:buFontTx/>
              <a:buNone/>
            </a:pPr>
            <a:r>
              <a:rPr lang="it-IT" altLang="it-IT" sz="1200">
                <a:sym typeface="Symbol" panose="05050102010706020507" pitchFamily="18" charset="2"/>
              </a:rPr>
              <a:t>NELL’OOPLASMA. </a:t>
            </a:r>
            <a:r>
              <a:rPr lang="it-IT" altLang="it-IT" sz="1200"/>
              <a:t>INIZIA LA FORMAZIONE DELLA ZONA PELLUCIDA (ZP)</a:t>
            </a:r>
          </a:p>
          <a:p>
            <a:pPr eaLnBrk="1" hangingPunct="1">
              <a:spcBef>
                <a:spcPct val="0"/>
              </a:spcBef>
              <a:buFontTx/>
              <a:buNone/>
            </a:pPr>
            <a:endParaRPr lang="it-IT" altLang="it-IT" sz="1200">
              <a:sym typeface="Symbol" panose="05050102010706020507" pitchFamily="18" charset="2"/>
            </a:endParaRPr>
          </a:p>
        </p:txBody>
      </p:sp>
      <p:sp>
        <p:nvSpPr>
          <p:cNvPr id="34826" name="Text Box 15">
            <a:extLst>
              <a:ext uri="{FF2B5EF4-FFF2-40B4-BE49-F238E27FC236}">
                <a16:creationId xmlns:a16="http://schemas.microsoft.com/office/drawing/2014/main" id="{E8504126-4C83-4852-8223-FFD940AEBF9D}"/>
              </a:ext>
            </a:extLst>
          </p:cNvPr>
          <p:cNvSpPr txBox="1">
            <a:spLocks noChangeArrowheads="1"/>
          </p:cNvSpPr>
          <p:nvPr/>
        </p:nvSpPr>
        <p:spPr bwMode="auto">
          <a:xfrm>
            <a:off x="3341688" y="3044825"/>
            <a:ext cx="574198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a:solidFill>
                  <a:srgbClr val="FF0000"/>
                </a:solidFill>
              </a:rPr>
              <a:t>C. FOLLICOLO PRIMARIO</a:t>
            </a:r>
            <a:r>
              <a:rPr lang="it-IT" altLang="it-IT" sz="1200"/>
              <a:t> PIU’ AVANZATO I FIBROBLASTI ANCORA INDIFFERENZIATI SI ORGANIZZANO CONCENTRICAMENTE ATTORNO AL FOLLICOLO</a:t>
            </a:r>
            <a:r>
              <a:rPr lang="it-IT" altLang="it-IT" sz="1200">
                <a:solidFill>
                  <a:srgbClr val="FFFF00"/>
                </a:solidFill>
              </a:rPr>
              <a:t> </a:t>
            </a:r>
          </a:p>
        </p:txBody>
      </p:sp>
      <p:cxnSp>
        <p:nvCxnSpPr>
          <p:cNvPr id="20" name="Connettore 2 19">
            <a:extLst>
              <a:ext uri="{FF2B5EF4-FFF2-40B4-BE49-F238E27FC236}">
                <a16:creationId xmlns:a16="http://schemas.microsoft.com/office/drawing/2014/main" id="{371EBE3E-3305-418B-A806-600532BA614F}"/>
              </a:ext>
            </a:extLst>
          </p:cNvPr>
          <p:cNvCxnSpPr/>
          <p:nvPr/>
        </p:nvCxnSpPr>
        <p:spPr>
          <a:xfrm flipH="1">
            <a:off x="2119313" y="1204913"/>
            <a:ext cx="1216025" cy="4778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828" name="CasellaDiTesto 9">
            <a:extLst>
              <a:ext uri="{FF2B5EF4-FFF2-40B4-BE49-F238E27FC236}">
                <a16:creationId xmlns:a16="http://schemas.microsoft.com/office/drawing/2014/main" id="{46331E91-54F9-4983-82C9-7569613F7651}"/>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4829" name="Rectangle 39">
            <a:extLst>
              <a:ext uri="{FF2B5EF4-FFF2-40B4-BE49-F238E27FC236}">
                <a16:creationId xmlns:a16="http://schemas.microsoft.com/office/drawing/2014/main" id="{CB145085-59C2-4320-BD66-EA72928ACD11}"/>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Rosati fig">
            <a:extLst>
              <a:ext uri="{FF2B5EF4-FFF2-40B4-BE49-F238E27FC236}">
                <a16:creationId xmlns:a16="http://schemas.microsoft.com/office/drawing/2014/main" id="{AE350E00-D247-4A71-809E-E3C44D73F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287338"/>
            <a:ext cx="31845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Rosati fig">
            <a:extLst>
              <a:ext uri="{FF2B5EF4-FFF2-40B4-BE49-F238E27FC236}">
                <a16:creationId xmlns:a16="http://schemas.microsoft.com/office/drawing/2014/main" id="{AE4E4CA7-7145-4C14-A1CE-B82051FD2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313" y="644525"/>
            <a:ext cx="2697162"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id="{DAD68BEF-3F50-492B-9B81-1036270F88F2}"/>
              </a:ext>
            </a:extLst>
          </p:cNvPr>
          <p:cNvSpPr txBox="1">
            <a:spLocks noChangeArrowheads="1"/>
          </p:cNvSpPr>
          <p:nvPr/>
        </p:nvSpPr>
        <p:spPr bwMode="auto">
          <a:xfrm>
            <a:off x="3514725" y="254000"/>
            <a:ext cx="5341938" cy="396875"/>
          </a:xfrm>
          <a:prstGeom prst="rect">
            <a:avLst/>
          </a:prstGeom>
          <a:noFill/>
          <a:ln w="9525">
            <a:noFill/>
            <a:miter lim="800000"/>
            <a:headEnd/>
            <a:tailEnd/>
          </a:ln>
          <a:effectLst/>
        </p:spPr>
        <p:txBody>
          <a:bodyPr>
            <a:spAutoFit/>
          </a:bodyPr>
          <a:lstStyle/>
          <a:p>
            <a:pPr eaLnBrk="1" hangingPunct="1">
              <a:defRPr/>
            </a:pPr>
            <a:r>
              <a:rPr lang="it-IT" sz="2000" b="1">
                <a:solidFill>
                  <a:srgbClr val="FF0066"/>
                </a:solidFill>
                <a:effectLst>
                  <a:outerShdw blurRad="38100" dist="38100" dir="2700000" algn="tl">
                    <a:srgbClr val="C0C0C0"/>
                  </a:outerShdw>
                </a:effectLst>
                <a:latin typeface="Comic Sans MS" pitchFamily="66" charset="0"/>
              </a:rPr>
              <a:t>FOLLICOLO SECONDARIO PREANTRALE</a:t>
            </a:r>
          </a:p>
        </p:txBody>
      </p:sp>
      <p:sp>
        <p:nvSpPr>
          <p:cNvPr id="36869" name="Text Box 5">
            <a:extLst>
              <a:ext uri="{FF2B5EF4-FFF2-40B4-BE49-F238E27FC236}">
                <a16:creationId xmlns:a16="http://schemas.microsoft.com/office/drawing/2014/main" id="{C0498E1C-D81C-4A4B-9720-0880C839B8A3}"/>
              </a:ext>
            </a:extLst>
          </p:cNvPr>
          <p:cNvSpPr txBox="1">
            <a:spLocks noChangeArrowheads="1"/>
          </p:cNvSpPr>
          <p:nvPr/>
        </p:nvSpPr>
        <p:spPr bwMode="auto">
          <a:xfrm>
            <a:off x="192088" y="4814888"/>
            <a:ext cx="4273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solidFill>
                  <a:srgbClr val="FF0000"/>
                </a:solidFill>
              </a:rPr>
              <a:t>MOLTIPLICAZIONE DELLE CELLULE FOLLICOLARI:</a:t>
            </a:r>
          </a:p>
          <a:p>
            <a:pPr eaLnBrk="1" hangingPunct="1">
              <a:spcBef>
                <a:spcPct val="0"/>
              </a:spcBef>
              <a:buFontTx/>
              <a:buNone/>
            </a:pPr>
            <a:r>
              <a:rPr lang="it-IT" altLang="it-IT" sz="1200">
                <a:solidFill>
                  <a:srgbClr val="FF0000"/>
                </a:solidFill>
              </a:rPr>
              <a:t>RECETTORI PER FSH, PER ESTROGENI (ESTRADIOLO)</a:t>
            </a:r>
          </a:p>
          <a:p>
            <a:pPr eaLnBrk="1" hangingPunct="1">
              <a:spcBef>
                <a:spcPct val="0"/>
              </a:spcBef>
              <a:buFontTx/>
              <a:buNone/>
            </a:pPr>
            <a:r>
              <a:rPr lang="it-IT" altLang="it-IT" sz="1200">
                <a:solidFill>
                  <a:srgbClr val="FF0000"/>
                </a:solidFill>
              </a:rPr>
              <a:t>E ANDROGENI</a:t>
            </a:r>
          </a:p>
        </p:txBody>
      </p:sp>
      <p:sp>
        <p:nvSpPr>
          <p:cNvPr id="36870" name="Text Box 6">
            <a:extLst>
              <a:ext uri="{FF2B5EF4-FFF2-40B4-BE49-F238E27FC236}">
                <a16:creationId xmlns:a16="http://schemas.microsoft.com/office/drawing/2014/main" id="{48D5AED4-2421-4736-8B1B-AB384B0ADF95}"/>
              </a:ext>
            </a:extLst>
          </p:cNvPr>
          <p:cNvSpPr txBox="1">
            <a:spLocks noChangeArrowheads="1"/>
          </p:cNvSpPr>
          <p:nvPr/>
        </p:nvSpPr>
        <p:spPr bwMode="auto">
          <a:xfrm>
            <a:off x="192088" y="2601913"/>
            <a:ext cx="1487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b="1">
                <a:sym typeface="Symbol" panose="05050102010706020507" pitchFamily="18" charset="2"/>
              </a:rPr>
              <a:t>OOCITA </a:t>
            </a:r>
            <a:r>
              <a:rPr lang="it-IT" altLang="it-IT" sz="1400" b="1"/>
              <a:t>80 </a:t>
            </a:r>
            <a:r>
              <a:rPr lang="it-IT" altLang="it-IT" sz="1400" b="1">
                <a:sym typeface="Symbol" panose="05050102010706020507" pitchFamily="18" charset="2"/>
              </a:rPr>
              <a:t>m</a:t>
            </a:r>
          </a:p>
        </p:txBody>
      </p:sp>
      <p:sp>
        <p:nvSpPr>
          <p:cNvPr id="36871" name="Text Box 7">
            <a:extLst>
              <a:ext uri="{FF2B5EF4-FFF2-40B4-BE49-F238E27FC236}">
                <a16:creationId xmlns:a16="http://schemas.microsoft.com/office/drawing/2014/main" id="{8B8ECC97-ECA5-4375-8FA9-E6739E78B4E2}"/>
              </a:ext>
            </a:extLst>
          </p:cNvPr>
          <p:cNvSpPr txBox="1">
            <a:spLocks noChangeArrowheads="1"/>
          </p:cNvSpPr>
          <p:nvPr/>
        </p:nvSpPr>
        <p:spPr bwMode="auto">
          <a:xfrm>
            <a:off x="192088" y="5578475"/>
            <a:ext cx="5091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solidFill>
                  <a:srgbClr val="FF0000"/>
                </a:solidFill>
              </a:rPr>
              <a:t>LO STRATO DELLA TECA INTERNA INIZIA A DIFFERENZIARSI </a:t>
            </a:r>
          </a:p>
          <a:p>
            <a:pPr eaLnBrk="1" hangingPunct="1">
              <a:spcBef>
                <a:spcPct val="0"/>
              </a:spcBef>
              <a:buFontTx/>
              <a:buNone/>
            </a:pPr>
            <a:r>
              <a:rPr lang="it-IT" altLang="it-IT" sz="1200">
                <a:solidFill>
                  <a:srgbClr val="FF0000"/>
                </a:solidFill>
              </a:rPr>
              <a:t>FIBROBLASTI TRASFORMATI IN CELLULE STEROIDOSINTETICHE: </a:t>
            </a:r>
          </a:p>
          <a:p>
            <a:pPr eaLnBrk="1" hangingPunct="1">
              <a:spcBef>
                <a:spcPct val="0"/>
              </a:spcBef>
              <a:buFontTx/>
              <a:buNone/>
            </a:pPr>
            <a:r>
              <a:rPr lang="it-IT" altLang="it-IT" sz="1200">
                <a:solidFill>
                  <a:srgbClr val="FF0000"/>
                </a:solidFill>
              </a:rPr>
              <a:t>RECETTORI PER LH </a:t>
            </a:r>
            <a:r>
              <a:rPr lang="it-IT" altLang="it-IT" sz="1200">
                <a:solidFill>
                  <a:srgbClr val="FF0000"/>
                </a:solidFill>
                <a:sym typeface="Symbol" panose="05050102010706020507" pitchFamily="18" charset="2"/>
              </a:rPr>
              <a:t> ANDROGENI ED ESTROGENI</a:t>
            </a:r>
            <a:endParaRPr lang="it-IT" altLang="it-IT" sz="1200">
              <a:solidFill>
                <a:srgbClr val="FF0000"/>
              </a:solidFill>
            </a:endParaRPr>
          </a:p>
        </p:txBody>
      </p:sp>
      <p:sp>
        <p:nvSpPr>
          <p:cNvPr id="36872" name="Text Box 8">
            <a:extLst>
              <a:ext uri="{FF2B5EF4-FFF2-40B4-BE49-F238E27FC236}">
                <a16:creationId xmlns:a16="http://schemas.microsoft.com/office/drawing/2014/main" id="{625D0A43-D858-49CD-A2FB-2164597DA48B}"/>
              </a:ext>
            </a:extLst>
          </p:cNvPr>
          <p:cNvSpPr txBox="1">
            <a:spLocks noChangeArrowheads="1"/>
          </p:cNvSpPr>
          <p:nvPr/>
        </p:nvSpPr>
        <p:spPr bwMode="auto">
          <a:xfrm>
            <a:off x="192088" y="6340475"/>
            <a:ext cx="486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t>TECA ESTERNA: MENO VASCOLARIZZATA, PIU’ FIBRE </a:t>
            </a:r>
          </a:p>
          <a:p>
            <a:pPr eaLnBrk="1" hangingPunct="1">
              <a:spcBef>
                <a:spcPct val="0"/>
              </a:spcBef>
              <a:buFontTx/>
              <a:buNone/>
            </a:pPr>
            <a:r>
              <a:rPr lang="it-IT" altLang="it-IT" sz="1200"/>
              <a:t>COLLAGENE, QUALCHE FIBRA MUSCOLARE LISCIA</a:t>
            </a:r>
          </a:p>
        </p:txBody>
      </p:sp>
      <p:sp>
        <p:nvSpPr>
          <p:cNvPr id="36873" name="Text Box 9">
            <a:extLst>
              <a:ext uri="{FF2B5EF4-FFF2-40B4-BE49-F238E27FC236}">
                <a16:creationId xmlns:a16="http://schemas.microsoft.com/office/drawing/2014/main" id="{9D77BB30-B0C0-4188-929A-684FFA653DF3}"/>
              </a:ext>
            </a:extLst>
          </p:cNvPr>
          <p:cNvSpPr txBox="1">
            <a:spLocks noChangeArrowheads="1"/>
          </p:cNvSpPr>
          <p:nvPr/>
        </p:nvSpPr>
        <p:spPr bwMode="auto">
          <a:xfrm>
            <a:off x="192088" y="4052888"/>
            <a:ext cx="3578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t>NUMEROSI MICROVILLI (GIUNZIONI SERRATE</a:t>
            </a:r>
          </a:p>
          <a:p>
            <a:pPr eaLnBrk="1" hangingPunct="1">
              <a:spcBef>
                <a:spcPct val="0"/>
              </a:spcBef>
              <a:buFontTx/>
              <a:buNone/>
            </a:pPr>
            <a:r>
              <a:rPr lang="it-IT" altLang="it-IT" sz="1200"/>
              <a:t>CON LA SUPERFICIE DELL’OVOCITO) </a:t>
            </a:r>
          </a:p>
          <a:p>
            <a:pPr eaLnBrk="1" hangingPunct="1">
              <a:spcBef>
                <a:spcPct val="0"/>
              </a:spcBef>
              <a:buFontTx/>
              <a:buNone/>
            </a:pPr>
            <a:r>
              <a:rPr lang="it-IT" altLang="it-IT" sz="1200"/>
              <a:t>CONTINUA LA FORMAZIONE DELLA ZP</a:t>
            </a:r>
          </a:p>
        </p:txBody>
      </p:sp>
      <p:sp>
        <p:nvSpPr>
          <p:cNvPr id="36874" name="Text Box 11">
            <a:extLst>
              <a:ext uri="{FF2B5EF4-FFF2-40B4-BE49-F238E27FC236}">
                <a16:creationId xmlns:a16="http://schemas.microsoft.com/office/drawing/2014/main" id="{1703A879-2922-47CE-816F-031F8D932566}"/>
              </a:ext>
            </a:extLst>
          </p:cNvPr>
          <p:cNvSpPr txBox="1">
            <a:spLocks noChangeArrowheads="1"/>
          </p:cNvSpPr>
          <p:nvPr/>
        </p:nvSpPr>
        <p:spPr bwMode="auto">
          <a:xfrm>
            <a:off x="192088" y="3067050"/>
            <a:ext cx="41370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ts val="300"/>
              </a:spcAft>
              <a:buFontTx/>
              <a:buNone/>
            </a:pPr>
            <a:r>
              <a:rPr lang="it-IT" altLang="it-IT" sz="1200"/>
              <a:t>OOCITA IN CRESCITA CIRCONDATO DA PIÙ DI 2 STRATI DI CELLULE DELLA  GRANULOSA</a:t>
            </a:r>
          </a:p>
          <a:p>
            <a:pPr eaLnBrk="1" hangingPunct="1">
              <a:spcBef>
                <a:spcPct val="0"/>
              </a:spcBef>
              <a:buFontTx/>
              <a:buNone/>
            </a:pPr>
            <a:r>
              <a:rPr lang="it-IT" altLang="it-IT" sz="1200"/>
              <a:t>CELLULE PIÙ INTERNE: INTENSA ATTIVITÀ METABOLICA SINCRONIZZATA  (GAP JUNCTIONS)</a:t>
            </a:r>
          </a:p>
        </p:txBody>
      </p:sp>
      <p:pic>
        <p:nvPicPr>
          <p:cNvPr id="36875" name="Picture 12">
            <a:extLst>
              <a:ext uri="{FF2B5EF4-FFF2-40B4-BE49-F238E27FC236}">
                <a16:creationId xmlns:a16="http://schemas.microsoft.com/office/drawing/2014/main" id="{DB26C4AF-9EF5-4F15-B669-FE33B6A78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825" y="2035175"/>
            <a:ext cx="26130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Text Box 13">
            <a:extLst>
              <a:ext uri="{FF2B5EF4-FFF2-40B4-BE49-F238E27FC236}">
                <a16:creationId xmlns:a16="http://schemas.microsoft.com/office/drawing/2014/main" id="{05F8E371-E77D-4976-B273-3CD5A33F1F1C}"/>
              </a:ext>
            </a:extLst>
          </p:cNvPr>
          <p:cNvSpPr txBox="1">
            <a:spLocks noChangeArrowheads="1"/>
          </p:cNvSpPr>
          <p:nvPr/>
        </p:nvSpPr>
        <p:spPr bwMode="auto">
          <a:xfrm>
            <a:off x="5248275" y="4783138"/>
            <a:ext cx="38528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t>Confocal micrograph depicting trans-zonal projections</a:t>
            </a:r>
          </a:p>
          <a:p>
            <a:pPr eaLnBrk="1" hangingPunct="1">
              <a:spcBef>
                <a:spcPct val="0"/>
              </a:spcBef>
              <a:buFontTx/>
              <a:buNone/>
            </a:pPr>
            <a:r>
              <a:rPr lang="it-IT" altLang="it-IT" sz="1200"/>
              <a:t>(arrows) emanating trom cumulus celis and contacting</a:t>
            </a:r>
          </a:p>
          <a:p>
            <a:pPr eaLnBrk="1" hangingPunct="1">
              <a:spcBef>
                <a:spcPct val="0"/>
              </a:spcBef>
              <a:buFontTx/>
              <a:buNone/>
            </a:pPr>
            <a:r>
              <a:rPr lang="it-IT" altLang="it-IT" sz="1200"/>
              <a:t>the oolemma of a germinal vesicle (GV)-.stage oocyte.</a:t>
            </a:r>
          </a:p>
        </p:txBody>
      </p:sp>
      <p:sp>
        <p:nvSpPr>
          <p:cNvPr id="36877" name="Rectangle 14">
            <a:extLst>
              <a:ext uri="{FF2B5EF4-FFF2-40B4-BE49-F238E27FC236}">
                <a16:creationId xmlns:a16="http://schemas.microsoft.com/office/drawing/2014/main" id="{62881A93-EB2B-4EBD-9E78-7E5D5B849587}"/>
              </a:ext>
            </a:extLst>
          </p:cNvPr>
          <p:cNvSpPr>
            <a:spLocks noChangeArrowheads="1"/>
          </p:cNvSpPr>
          <p:nvPr/>
        </p:nvSpPr>
        <p:spPr bwMode="auto">
          <a:xfrm>
            <a:off x="5360988" y="5441950"/>
            <a:ext cx="2533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000"/>
              <a:t>Reprod BioMed Online 14(6) 2007 758-64</a:t>
            </a:r>
          </a:p>
        </p:txBody>
      </p:sp>
      <p:sp>
        <p:nvSpPr>
          <p:cNvPr id="36878" name="CasellaDiTesto 9">
            <a:extLst>
              <a:ext uri="{FF2B5EF4-FFF2-40B4-BE49-F238E27FC236}">
                <a16:creationId xmlns:a16="http://schemas.microsoft.com/office/drawing/2014/main" id="{1B7CBC4D-F06F-4E21-ACBD-5F47594496D0}"/>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6879" name="Rectangle 39">
            <a:extLst>
              <a:ext uri="{FF2B5EF4-FFF2-40B4-BE49-F238E27FC236}">
                <a16:creationId xmlns:a16="http://schemas.microsoft.com/office/drawing/2014/main" id="{8580CBBA-0254-4D35-B563-BA6D9A34A317}"/>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Rosati fig">
            <a:extLst>
              <a:ext uri="{FF2B5EF4-FFF2-40B4-BE49-F238E27FC236}">
                <a16:creationId xmlns:a16="http://schemas.microsoft.com/office/drawing/2014/main" id="{5F083353-77FF-4DCA-8A18-EFD55FE60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641350"/>
            <a:ext cx="342582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05C88AC8-CA5D-467E-B00F-F3A7BC903126}"/>
              </a:ext>
            </a:extLst>
          </p:cNvPr>
          <p:cNvSpPr txBox="1">
            <a:spLocks noChangeArrowheads="1"/>
          </p:cNvSpPr>
          <p:nvPr/>
        </p:nvSpPr>
        <p:spPr bwMode="auto">
          <a:xfrm>
            <a:off x="3043238" y="215900"/>
            <a:ext cx="3124200" cy="400050"/>
          </a:xfrm>
          <a:prstGeom prst="rect">
            <a:avLst/>
          </a:prstGeom>
          <a:noFill/>
          <a:ln w="9525">
            <a:noFill/>
            <a:miter lim="800000"/>
            <a:headEnd/>
            <a:tailEnd/>
          </a:ln>
          <a:effectLst/>
        </p:spPr>
        <p:txBody>
          <a:bodyPr wrap="none">
            <a:spAutoFit/>
          </a:bodyPr>
          <a:lstStyle/>
          <a:p>
            <a:pPr algn="ctr" eaLnBrk="1" hangingPunct="1">
              <a:defRPr/>
            </a:pPr>
            <a:r>
              <a:rPr lang="it-IT" sz="2000" b="1" dirty="0">
                <a:solidFill>
                  <a:srgbClr val="CC0000"/>
                </a:solidFill>
                <a:effectLst>
                  <a:outerShdw blurRad="38100" dist="38100" dir="2700000" algn="tl">
                    <a:srgbClr val="C0C0C0"/>
                  </a:outerShdw>
                </a:effectLst>
                <a:latin typeface="Comic Sans MS" pitchFamily="66" charset="0"/>
              </a:rPr>
              <a:t>FOLLICOLO ANTRALE</a:t>
            </a:r>
          </a:p>
        </p:txBody>
      </p:sp>
      <p:sp>
        <p:nvSpPr>
          <p:cNvPr id="38916" name="Text Box 5">
            <a:extLst>
              <a:ext uri="{FF2B5EF4-FFF2-40B4-BE49-F238E27FC236}">
                <a16:creationId xmlns:a16="http://schemas.microsoft.com/office/drawing/2014/main" id="{32BAF988-1E56-46C0-A85C-41054888C893}"/>
              </a:ext>
            </a:extLst>
          </p:cNvPr>
          <p:cNvSpPr txBox="1">
            <a:spLocks noChangeArrowheads="1"/>
          </p:cNvSpPr>
          <p:nvPr/>
        </p:nvSpPr>
        <p:spPr bwMode="auto">
          <a:xfrm>
            <a:off x="414338" y="4667250"/>
            <a:ext cx="7150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t>ALCUNE CELLULE DELLA GRANULOSA SECERNONO IL </a:t>
            </a:r>
            <a:r>
              <a:rPr lang="it-IT" altLang="it-IT" sz="1200" i="1"/>
              <a:t>LIQUOR FOLLICULI</a:t>
            </a:r>
            <a:r>
              <a:rPr lang="it-IT" altLang="it-IT" sz="1200"/>
              <a:t> CHE CONFLUISCE </a:t>
            </a:r>
          </a:p>
          <a:p>
            <a:pPr eaLnBrk="1" hangingPunct="1">
              <a:spcBef>
                <a:spcPct val="0"/>
              </a:spcBef>
              <a:buFontTx/>
              <a:buNone/>
            </a:pPr>
            <a:r>
              <a:rPr lang="it-IT" altLang="it-IT" sz="1200">
                <a:solidFill>
                  <a:srgbClr val="000099"/>
                </a:solidFill>
              </a:rPr>
              <a:t>NELL’</a:t>
            </a:r>
            <a:r>
              <a:rPr lang="it-IT" altLang="it-IT" sz="1200" b="1">
                <a:solidFill>
                  <a:srgbClr val="000099"/>
                </a:solidFill>
              </a:rPr>
              <a:t>ANTRO</a:t>
            </a:r>
          </a:p>
          <a:p>
            <a:pPr eaLnBrk="1" hangingPunct="1">
              <a:spcBef>
                <a:spcPct val="0"/>
              </a:spcBef>
              <a:buFontTx/>
              <a:buNone/>
            </a:pPr>
            <a:r>
              <a:rPr lang="it-IT" altLang="it-IT" sz="1200" b="1" i="1">
                <a:solidFill>
                  <a:srgbClr val="000099"/>
                </a:solidFill>
              </a:rPr>
              <a:t>LIQUOR FOLLICULI</a:t>
            </a:r>
            <a:r>
              <a:rPr lang="it-IT" altLang="it-IT" sz="1200" b="1">
                <a:solidFill>
                  <a:srgbClr val="000099"/>
                </a:solidFill>
              </a:rPr>
              <a:t>: </a:t>
            </a:r>
            <a:r>
              <a:rPr lang="it-IT" altLang="it-IT" sz="1200"/>
              <a:t>PROTEINE, GLICOPROTEINE, MUCOPOLISACCARIDI, AC. IALURONICO, </a:t>
            </a:r>
          </a:p>
          <a:p>
            <a:pPr eaLnBrk="1" hangingPunct="1">
              <a:spcBef>
                <a:spcPct val="0"/>
              </a:spcBef>
              <a:buFontTx/>
              <a:buNone/>
            </a:pPr>
            <a:r>
              <a:rPr lang="it-IT" altLang="it-IT" sz="1200"/>
              <a:t>CONDROITINSOLFATO, ESTRADIOLO, ANDROGENI, FSH, LH, PROLATTINA</a:t>
            </a:r>
            <a:endParaRPr lang="it-IT" altLang="it-IT" sz="1200" i="1"/>
          </a:p>
        </p:txBody>
      </p:sp>
      <p:sp>
        <p:nvSpPr>
          <p:cNvPr id="38917" name="Text Box 6">
            <a:extLst>
              <a:ext uri="{FF2B5EF4-FFF2-40B4-BE49-F238E27FC236}">
                <a16:creationId xmlns:a16="http://schemas.microsoft.com/office/drawing/2014/main" id="{E427CA8E-2362-49E7-88E6-B3AE62D83D74}"/>
              </a:ext>
            </a:extLst>
          </p:cNvPr>
          <p:cNvSpPr txBox="1">
            <a:spLocks noChangeArrowheads="1"/>
          </p:cNvSpPr>
          <p:nvPr/>
        </p:nvSpPr>
        <p:spPr bwMode="auto">
          <a:xfrm>
            <a:off x="414338" y="5600700"/>
            <a:ext cx="704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b="1">
                <a:solidFill>
                  <a:srgbClr val="000099"/>
                </a:solidFill>
              </a:rPr>
              <a:t>CUMULO OOFORO</a:t>
            </a:r>
            <a:r>
              <a:rPr lang="it-IT" altLang="it-IT" sz="1200"/>
              <a:t>: CELLULE FOLLICOLARI CHE CIRCONDANO L’OOCITA. IL PRIMO STRATO </a:t>
            </a:r>
          </a:p>
          <a:p>
            <a:pPr eaLnBrk="1" hangingPunct="1">
              <a:spcBef>
                <a:spcPct val="0"/>
              </a:spcBef>
              <a:buFontTx/>
              <a:buNone/>
            </a:pPr>
            <a:r>
              <a:rPr lang="it-IT" altLang="it-IT" sz="1200"/>
              <a:t>FORMA LA</a:t>
            </a:r>
            <a:r>
              <a:rPr lang="it-IT" altLang="it-IT" sz="1200">
                <a:solidFill>
                  <a:srgbClr val="FFFF00"/>
                </a:solidFill>
              </a:rPr>
              <a:t> </a:t>
            </a:r>
            <a:r>
              <a:rPr lang="it-IT" altLang="it-IT" sz="1200" b="1">
                <a:solidFill>
                  <a:srgbClr val="000099"/>
                </a:solidFill>
              </a:rPr>
              <a:t>CORONA RADIATA</a:t>
            </a:r>
          </a:p>
        </p:txBody>
      </p:sp>
      <p:sp>
        <p:nvSpPr>
          <p:cNvPr id="38918" name="Text Box 7">
            <a:extLst>
              <a:ext uri="{FF2B5EF4-FFF2-40B4-BE49-F238E27FC236}">
                <a16:creationId xmlns:a16="http://schemas.microsoft.com/office/drawing/2014/main" id="{C4C22583-AD34-4BAD-83E4-1E3B8878A76F}"/>
              </a:ext>
            </a:extLst>
          </p:cNvPr>
          <p:cNvSpPr txBox="1">
            <a:spLocks noChangeArrowheads="1"/>
          </p:cNvSpPr>
          <p:nvPr/>
        </p:nvSpPr>
        <p:spPr bwMode="auto">
          <a:xfrm>
            <a:off x="414338" y="6162675"/>
            <a:ext cx="6784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solidFill>
                  <a:srgbClr val="FF0000"/>
                </a:solidFill>
              </a:rPr>
              <a:t>COMPAIONO RECETTORI PER L’LH E PER LA PROLATTINA SULLE CELLULE FOLLICOLARI</a:t>
            </a:r>
          </a:p>
        </p:txBody>
      </p:sp>
      <p:sp>
        <p:nvSpPr>
          <p:cNvPr id="38919" name="Text Box 8">
            <a:extLst>
              <a:ext uri="{FF2B5EF4-FFF2-40B4-BE49-F238E27FC236}">
                <a16:creationId xmlns:a16="http://schemas.microsoft.com/office/drawing/2014/main" id="{99A5ABB7-44A5-4CA7-88F4-A83E23A9DB7D}"/>
              </a:ext>
            </a:extLst>
          </p:cNvPr>
          <p:cNvSpPr txBox="1">
            <a:spLocks noChangeArrowheads="1"/>
          </p:cNvSpPr>
          <p:nvPr/>
        </p:nvSpPr>
        <p:spPr bwMode="auto">
          <a:xfrm>
            <a:off x="4646613" y="3467100"/>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b="1">
                <a:sym typeface="Symbol" panose="05050102010706020507" pitchFamily="18" charset="2"/>
              </a:rPr>
              <a:t>OOCITA 100-15</a:t>
            </a:r>
            <a:r>
              <a:rPr lang="it-IT" altLang="it-IT" sz="1400" b="1"/>
              <a:t>0 </a:t>
            </a:r>
            <a:r>
              <a:rPr lang="it-IT" altLang="it-IT" sz="1400" b="1">
                <a:sym typeface="Symbol" panose="05050102010706020507" pitchFamily="18" charset="2"/>
              </a:rPr>
              <a:t>m</a:t>
            </a:r>
          </a:p>
        </p:txBody>
      </p:sp>
      <p:sp>
        <p:nvSpPr>
          <p:cNvPr id="38920" name="Text Box 7">
            <a:extLst>
              <a:ext uri="{FF2B5EF4-FFF2-40B4-BE49-F238E27FC236}">
                <a16:creationId xmlns:a16="http://schemas.microsoft.com/office/drawing/2014/main" id="{4046E91F-5A31-4027-9B2C-1DBF1FE2E3A3}"/>
              </a:ext>
            </a:extLst>
          </p:cNvPr>
          <p:cNvSpPr txBox="1">
            <a:spLocks noChangeArrowheads="1"/>
          </p:cNvSpPr>
          <p:nvPr/>
        </p:nvSpPr>
        <p:spPr bwMode="auto">
          <a:xfrm>
            <a:off x="414338" y="4283075"/>
            <a:ext cx="77073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t>OOCITA IN CRESCITA CIRCONDATO DA MOLTI STRATI DI CELLULE DELLA GRANULOSA E DELLA TECA</a:t>
            </a:r>
          </a:p>
        </p:txBody>
      </p:sp>
      <p:grpSp>
        <p:nvGrpSpPr>
          <p:cNvPr id="38921" name="Gruppo 21">
            <a:extLst>
              <a:ext uri="{FF2B5EF4-FFF2-40B4-BE49-F238E27FC236}">
                <a16:creationId xmlns:a16="http://schemas.microsoft.com/office/drawing/2014/main" id="{9B4078FC-DDE2-4913-994D-B51C2FDFA2B0}"/>
              </a:ext>
            </a:extLst>
          </p:cNvPr>
          <p:cNvGrpSpPr>
            <a:grpSpLocks/>
          </p:cNvGrpSpPr>
          <p:nvPr/>
        </p:nvGrpSpPr>
        <p:grpSpPr bwMode="auto">
          <a:xfrm>
            <a:off x="4664075" y="642938"/>
            <a:ext cx="3929063" cy="3113087"/>
            <a:chOff x="4664075" y="642938"/>
            <a:chExt cx="3929063" cy="3113119"/>
          </a:xfrm>
        </p:grpSpPr>
        <p:pic>
          <p:nvPicPr>
            <p:cNvPr id="38924" name="Picture 3" descr="Rosati fig">
              <a:extLst>
                <a:ext uri="{FF2B5EF4-FFF2-40B4-BE49-F238E27FC236}">
                  <a16:creationId xmlns:a16="http://schemas.microsoft.com/office/drawing/2014/main" id="{8185F57E-AFFA-4D4F-B5D1-B40151C70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642938"/>
              <a:ext cx="39290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5" name="Gruppo 20">
              <a:extLst>
                <a:ext uri="{FF2B5EF4-FFF2-40B4-BE49-F238E27FC236}">
                  <a16:creationId xmlns:a16="http://schemas.microsoft.com/office/drawing/2014/main" id="{8AE961E5-F58B-475F-B5DA-CA4C68AE1BF7}"/>
                </a:ext>
              </a:extLst>
            </p:cNvPr>
            <p:cNvGrpSpPr>
              <a:grpSpLocks/>
            </p:cNvGrpSpPr>
            <p:nvPr/>
          </p:nvGrpSpPr>
          <p:grpSpPr bwMode="auto">
            <a:xfrm>
              <a:off x="6665207" y="2269477"/>
              <a:ext cx="1107957" cy="1486580"/>
              <a:chOff x="6665207" y="2269477"/>
              <a:chExt cx="1107957" cy="1486580"/>
            </a:xfrm>
          </p:grpSpPr>
          <p:sp>
            <p:nvSpPr>
              <p:cNvPr id="38926" name="CasellaDiTesto 11">
                <a:extLst>
                  <a:ext uri="{FF2B5EF4-FFF2-40B4-BE49-F238E27FC236}">
                    <a16:creationId xmlns:a16="http://schemas.microsoft.com/office/drawing/2014/main" id="{9959D6FB-4FF4-464E-A5C1-1B228C68856D}"/>
                  </a:ext>
                </a:extLst>
              </p:cNvPr>
              <p:cNvSpPr txBox="1">
                <a:spLocks noChangeArrowheads="1"/>
              </p:cNvSpPr>
              <p:nvPr/>
            </p:nvSpPr>
            <p:spPr bwMode="auto">
              <a:xfrm>
                <a:off x="7359268" y="3448280"/>
                <a:ext cx="4138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b="1">
                    <a:solidFill>
                      <a:srgbClr val="0070C0"/>
                    </a:solidFill>
                  </a:rPr>
                  <a:t>ZP</a:t>
                </a:r>
              </a:p>
            </p:txBody>
          </p:sp>
          <p:cxnSp>
            <p:nvCxnSpPr>
              <p:cNvPr id="14" name="Connettore 2 13">
                <a:extLst>
                  <a:ext uri="{FF2B5EF4-FFF2-40B4-BE49-F238E27FC236}">
                    <a16:creationId xmlns:a16="http://schemas.microsoft.com/office/drawing/2014/main" id="{A67B9CBC-2A3E-4510-8956-0C59C2419788}"/>
                  </a:ext>
                </a:extLst>
              </p:cNvPr>
              <p:cNvCxnSpPr>
                <a:stCxn id="38926" idx="0"/>
              </p:cNvCxnSpPr>
              <p:nvPr/>
            </p:nvCxnSpPr>
            <p:spPr>
              <a:xfrm flipH="1" flipV="1">
                <a:off x="6665913" y="2270142"/>
                <a:ext cx="900112" cy="1177937"/>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38922" name="CasellaDiTesto 9">
            <a:extLst>
              <a:ext uri="{FF2B5EF4-FFF2-40B4-BE49-F238E27FC236}">
                <a16:creationId xmlns:a16="http://schemas.microsoft.com/office/drawing/2014/main" id="{3061C304-ACAB-400B-B8A8-6510B4734C61}"/>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8923" name="Rectangle 39">
            <a:extLst>
              <a:ext uri="{FF2B5EF4-FFF2-40B4-BE49-F238E27FC236}">
                <a16:creationId xmlns:a16="http://schemas.microsoft.com/office/drawing/2014/main" id="{5CF8C613-FDD4-4E0F-9849-EC2416217F47}"/>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Rosati fig">
            <a:extLst>
              <a:ext uri="{FF2B5EF4-FFF2-40B4-BE49-F238E27FC236}">
                <a16:creationId xmlns:a16="http://schemas.microsoft.com/office/drawing/2014/main" id="{32CF2902-BC07-4190-B2AE-EA820F0F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175" y="422275"/>
            <a:ext cx="1447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Rosati fig">
            <a:extLst>
              <a:ext uri="{FF2B5EF4-FFF2-40B4-BE49-F238E27FC236}">
                <a16:creationId xmlns:a16="http://schemas.microsoft.com/office/drawing/2014/main" id="{0F2334B4-5ED6-41ED-B430-2EBB5B94D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466725"/>
            <a:ext cx="361791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a:extLst>
              <a:ext uri="{FF2B5EF4-FFF2-40B4-BE49-F238E27FC236}">
                <a16:creationId xmlns:a16="http://schemas.microsoft.com/office/drawing/2014/main" id="{25E61255-A917-4634-8B55-30676587D58B}"/>
              </a:ext>
            </a:extLst>
          </p:cNvPr>
          <p:cNvSpPr txBox="1">
            <a:spLocks noChangeArrowheads="1"/>
          </p:cNvSpPr>
          <p:nvPr/>
        </p:nvSpPr>
        <p:spPr bwMode="auto">
          <a:xfrm>
            <a:off x="279400" y="3363913"/>
            <a:ext cx="6861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IL FOLLICOLO ESTROGENICO HA ELEVATE CONCENTRAZIONI DI ESTROGENI</a:t>
            </a:r>
          </a:p>
          <a:p>
            <a:pPr eaLnBrk="1" hangingPunct="1">
              <a:spcBef>
                <a:spcPct val="0"/>
              </a:spcBef>
              <a:buFontTx/>
              <a:buNone/>
            </a:pPr>
            <a:r>
              <a:rPr lang="it-IT" altLang="it-IT" sz="1400"/>
              <a:t>NEL LIQUIDO FOLLICOLARE CHE POTENZIA L’AZIONE DELL’FSH</a:t>
            </a:r>
          </a:p>
        </p:txBody>
      </p:sp>
      <p:sp>
        <p:nvSpPr>
          <p:cNvPr id="39941" name="Text Box 5">
            <a:extLst>
              <a:ext uri="{FF2B5EF4-FFF2-40B4-BE49-F238E27FC236}">
                <a16:creationId xmlns:a16="http://schemas.microsoft.com/office/drawing/2014/main" id="{945ACBC1-30B6-4657-88B7-D5ED7597E3C4}"/>
              </a:ext>
            </a:extLst>
          </p:cNvPr>
          <p:cNvSpPr txBox="1">
            <a:spLocks noChangeArrowheads="1"/>
          </p:cNvSpPr>
          <p:nvPr/>
        </p:nvSpPr>
        <p:spPr bwMode="auto">
          <a:xfrm>
            <a:off x="279400" y="3973513"/>
            <a:ext cx="6853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IL FOLLICOLO DIVENTA PIU’ SUPERFICIALE E RAGGIUNGE LA TONACA ALBU-</a:t>
            </a:r>
          </a:p>
          <a:p>
            <a:pPr eaLnBrk="1" hangingPunct="1">
              <a:spcBef>
                <a:spcPct val="0"/>
              </a:spcBef>
              <a:buFontTx/>
              <a:buNone/>
            </a:pPr>
            <a:r>
              <a:rPr lang="it-IT" altLang="it-IT" sz="1400"/>
              <a:t>GINEA E L’EPITELIO DI RIVESTIMENTO DELL’OVAIO</a:t>
            </a:r>
          </a:p>
        </p:txBody>
      </p:sp>
      <p:sp>
        <p:nvSpPr>
          <p:cNvPr id="39942" name="Text Box 6">
            <a:extLst>
              <a:ext uri="{FF2B5EF4-FFF2-40B4-BE49-F238E27FC236}">
                <a16:creationId xmlns:a16="http://schemas.microsoft.com/office/drawing/2014/main" id="{BB2FD251-2E3B-4F33-B285-3F7A6D286FC7}"/>
              </a:ext>
            </a:extLst>
          </p:cNvPr>
          <p:cNvSpPr txBox="1">
            <a:spLocks noChangeArrowheads="1"/>
          </p:cNvSpPr>
          <p:nvPr/>
        </p:nvSpPr>
        <p:spPr bwMode="auto">
          <a:xfrm>
            <a:off x="279400" y="4918075"/>
            <a:ext cx="82454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LE CELLULE DELLA TECA INTERNA SINTETIZZANO ANDROGENI ED ESTROGENI.</a:t>
            </a:r>
          </a:p>
          <a:p>
            <a:pPr eaLnBrk="1" hangingPunct="1">
              <a:spcBef>
                <a:spcPct val="0"/>
              </a:spcBef>
              <a:buFontTx/>
              <a:buNone/>
            </a:pPr>
            <a:r>
              <a:rPr lang="it-IT" altLang="it-IT" sz="1400"/>
              <a:t>I PRIMI TRASFORMATI IN ESTROGENI DALL’ATTIVITÀ DEGLI ENZIMI AROMATIZZANTI</a:t>
            </a:r>
          </a:p>
          <a:p>
            <a:pPr eaLnBrk="1" hangingPunct="1">
              <a:spcBef>
                <a:spcPct val="0"/>
              </a:spcBef>
              <a:buFontTx/>
              <a:buNone/>
            </a:pPr>
            <a:r>
              <a:rPr lang="it-IT" altLang="it-IT" sz="1400"/>
              <a:t>DELLE CELLULE DELLA GRANULOSA SI ACCUMULANO NEL LIQUOR.</a:t>
            </a:r>
          </a:p>
          <a:p>
            <a:pPr eaLnBrk="1" hangingPunct="1">
              <a:spcBef>
                <a:spcPct val="0"/>
              </a:spcBef>
              <a:buFontTx/>
              <a:buNone/>
            </a:pPr>
            <a:r>
              <a:rPr lang="it-IT" altLang="it-IT" sz="1400"/>
              <a:t>PRESENTANO REL E MITOCONDRI ROTONDEGGIANTI CON CRESTE LAMELLARI O TUBULARI.</a:t>
            </a:r>
          </a:p>
        </p:txBody>
      </p:sp>
      <p:sp>
        <p:nvSpPr>
          <p:cNvPr id="29703" name="Text Box 7">
            <a:extLst>
              <a:ext uri="{FF2B5EF4-FFF2-40B4-BE49-F238E27FC236}">
                <a16:creationId xmlns:a16="http://schemas.microsoft.com/office/drawing/2014/main" id="{63173BAB-189C-44FC-A53D-87C5DBBAB7E5}"/>
              </a:ext>
            </a:extLst>
          </p:cNvPr>
          <p:cNvSpPr txBox="1">
            <a:spLocks noChangeArrowheads="1"/>
          </p:cNvSpPr>
          <p:nvPr/>
        </p:nvSpPr>
        <p:spPr bwMode="auto">
          <a:xfrm>
            <a:off x="-25400" y="406400"/>
            <a:ext cx="3614738" cy="915988"/>
          </a:xfrm>
          <a:prstGeom prst="rect">
            <a:avLst/>
          </a:prstGeom>
          <a:noFill/>
          <a:ln w="9525">
            <a:noFill/>
            <a:miter lim="800000"/>
            <a:headEnd/>
            <a:tailEnd/>
          </a:ln>
          <a:effectLst/>
        </p:spPr>
        <p:txBody>
          <a:bodyPr wrap="none">
            <a:spAutoFit/>
          </a:bodyPr>
          <a:lstStyle/>
          <a:p>
            <a:pPr algn="ctr" eaLnBrk="1" hangingPunct="1">
              <a:defRPr/>
            </a:pPr>
            <a:r>
              <a:rPr lang="it-IT" b="1">
                <a:solidFill>
                  <a:srgbClr val="CC0000"/>
                </a:solidFill>
                <a:effectLst>
                  <a:outerShdw blurRad="38100" dist="38100" dir="2700000" algn="tl">
                    <a:srgbClr val="C0C0C0"/>
                  </a:outerShdw>
                </a:effectLst>
                <a:latin typeface="Comic Sans MS" pitchFamily="66" charset="0"/>
              </a:rPr>
              <a:t>FOLLICOLO PREOVULATORIO</a:t>
            </a:r>
          </a:p>
          <a:p>
            <a:pPr algn="ctr" eaLnBrk="1" hangingPunct="1">
              <a:defRPr/>
            </a:pPr>
            <a:r>
              <a:rPr lang="it-IT" b="1">
                <a:solidFill>
                  <a:srgbClr val="CC0000"/>
                </a:solidFill>
                <a:effectLst>
                  <a:outerShdw blurRad="38100" dist="38100" dir="2700000" algn="tl">
                    <a:srgbClr val="C0C0C0"/>
                  </a:outerShdw>
                </a:effectLst>
                <a:latin typeface="Comic Sans MS" pitchFamily="66" charset="0"/>
              </a:rPr>
              <a:t>MATURO O DI GRAAF</a:t>
            </a:r>
          </a:p>
          <a:p>
            <a:pPr algn="ctr" eaLnBrk="1" hangingPunct="1">
              <a:defRPr/>
            </a:pPr>
            <a:r>
              <a:rPr lang="it-IT" b="1">
                <a:solidFill>
                  <a:srgbClr val="CC0000"/>
                </a:solidFill>
                <a:effectLst>
                  <a:outerShdw blurRad="38100" dist="38100" dir="2700000" algn="tl">
                    <a:srgbClr val="C0C0C0"/>
                  </a:outerShdw>
                </a:effectLst>
                <a:latin typeface="Comic Sans MS" pitchFamily="66" charset="0"/>
              </a:rPr>
              <a:t>(20-25 mm)</a:t>
            </a:r>
          </a:p>
        </p:txBody>
      </p:sp>
      <p:sp>
        <p:nvSpPr>
          <p:cNvPr id="39944" name="CasellaDiTesto 9">
            <a:extLst>
              <a:ext uri="{FF2B5EF4-FFF2-40B4-BE49-F238E27FC236}">
                <a16:creationId xmlns:a16="http://schemas.microsoft.com/office/drawing/2014/main" id="{B7AE7987-F560-4EA8-BC6C-77318A4C141B}"/>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39945" name="Rectangle 39">
            <a:extLst>
              <a:ext uri="{FF2B5EF4-FFF2-40B4-BE49-F238E27FC236}">
                <a16:creationId xmlns:a16="http://schemas.microsoft.com/office/drawing/2014/main" id="{3A51CD20-3B55-4A9E-AAE2-CF5E1B8AF123}"/>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1B32A157-4BB8-4224-B94A-A4489333FA3A}"/>
              </a:ext>
            </a:extLst>
          </p:cNvPr>
          <p:cNvSpPr txBox="1">
            <a:spLocks noChangeArrowheads="1"/>
          </p:cNvSpPr>
          <p:nvPr/>
        </p:nvSpPr>
        <p:spPr bwMode="auto">
          <a:xfrm>
            <a:off x="674688" y="1231900"/>
            <a:ext cx="8113712" cy="2954338"/>
          </a:xfrm>
          <a:prstGeom prst="rect">
            <a:avLst/>
          </a:prstGeom>
          <a:noFill/>
          <a:ln w="9525">
            <a:noFill/>
            <a:miter lim="800000"/>
            <a:headEnd/>
            <a:tailEnd/>
          </a:ln>
          <a:effectLst/>
        </p:spPr>
        <p:txBody>
          <a:bodyPr wrap="none">
            <a:spAutoFit/>
          </a:bodyPr>
          <a:lstStyle/>
          <a:p>
            <a:pPr marL="193675" indent="-193675" eaLnBrk="1" hangingPunct="1">
              <a:defRPr/>
            </a:pPr>
            <a:r>
              <a:rPr lang="it-IT" sz="2400" b="1" dirty="0">
                <a:solidFill>
                  <a:srgbClr val="FF3300"/>
                </a:solidFill>
                <a:effectLst>
                  <a:outerShdw blurRad="38100" dist="38100" dir="2700000" algn="tl">
                    <a:srgbClr val="C0C0C0"/>
                  </a:outerShdw>
                </a:effectLst>
                <a:latin typeface="Comic Sans MS" pitchFamily="66" charset="0"/>
              </a:rPr>
              <a:t>SPECIALIZZAZIONI GAMETI</a:t>
            </a:r>
          </a:p>
          <a:p>
            <a:pPr marL="193675" indent="-193675" eaLnBrk="1" hangingPunct="1">
              <a:defRPr/>
            </a:pPr>
            <a:endParaRPr lang="it-IT" sz="2400" b="1" dirty="0">
              <a:solidFill>
                <a:srgbClr val="FF3300"/>
              </a:solidFill>
              <a:effectLst>
                <a:outerShdw blurRad="38100" dist="38100" dir="2700000" algn="tl">
                  <a:srgbClr val="C0C0C0"/>
                </a:outerShdw>
              </a:effectLst>
              <a:latin typeface="Comic Sans MS" pitchFamily="66" charset="0"/>
            </a:endParaRPr>
          </a:p>
          <a:p>
            <a:pPr marL="193675" indent="-193675" eaLnBrk="1" hangingPunct="1">
              <a:defRPr/>
            </a:pPr>
            <a:endParaRPr lang="it-IT" sz="2400" b="1" dirty="0">
              <a:solidFill>
                <a:srgbClr val="FF3300"/>
              </a:solidFill>
              <a:effectLst>
                <a:outerShdw blurRad="38100" dist="38100" dir="2700000" algn="tl">
                  <a:srgbClr val="C0C0C0"/>
                </a:outerShdw>
              </a:effectLst>
              <a:latin typeface="Comic Sans MS" pitchFamily="66" charset="0"/>
            </a:endParaRPr>
          </a:p>
          <a:p>
            <a:pPr marL="193675" indent="-193675" eaLnBrk="1" hangingPunct="1">
              <a:defRPr/>
            </a:pPr>
            <a:endParaRPr lang="it-IT" sz="2400" dirty="0">
              <a:solidFill>
                <a:srgbClr val="FFFF00"/>
              </a:solidFill>
              <a:effectLst>
                <a:outerShdw blurRad="38100" dist="38100" dir="2700000" algn="tl">
                  <a:srgbClr val="C0C0C0"/>
                </a:outerShdw>
              </a:effectLst>
              <a:latin typeface="Comic Sans MS" pitchFamily="66" charset="0"/>
            </a:endParaRPr>
          </a:p>
          <a:p>
            <a:pPr marL="193675" indent="-193675" eaLnBrk="1" hangingPunct="1">
              <a:buFontTx/>
              <a:buChar char="-"/>
              <a:defRPr/>
            </a:pPr>
            <a:r>
              <a:rPr lang="it-IT" dirty="0">
                <a:solidFill>
                  <a:srgbClr val="6600CC"/>
                </a:solidFill>
              </a:rPr>
              <a:t>NUCLEO APLOIDE</a:t>
            </a:r>
          </a:p>
          <a:p>
            <a:pPr marL="193675" indent="-193675" eaLnBrk="1" hangingPunct="1">
              <a:buFontTx/>
              <a:buChar char="-"/>
              <a:defRPr/>
            </a:pPr>
            <a:r>
              <a:rPr lang="it-IT" dirty="0">
                <a:solidFill>
                  <a:srgbClr val="6600CC"/>
                </a:solidFill>
              </a:rPr>
              <a:t>SPERMATOZOO: MOBILITÀ</a:t>
            </a:r>
          </a:p>
          <a:p>
            <a:pPr marL="193675" indent="-193675" eaLnBrk="1" hangingPunct="1">
              <a:buFontTx/>
              <a:buChar char="-"/>
              <a:defRPr/>
            </a:pPr>
            <a:r>
              <a:rPr lang="it-IT" dirty="0">
                <a:solidFill>
                  <a:srgbClr val="6600CC"/>
                </a:solidFill>
              </a:rPr>
              <a:t>CELLULA UOVO: ACQUISIZIONE </a:t>
            </a:r>
            <a:r>
              <a:rPr lang="it-IT" dirty="0" err="1">
                <a:solidFill>
                  <a:srgbClr val="6600CC"/>
                </a:solidFill>
              </a:rPr>
              <a:t>DI</a:t>
            </a:r>
            <a:r>
              <a:rPr lang="it-IT" dirty="0">
                <a:solidFill>
                  <a:srgbClr val="6600CC"/>
                </a:solidFill>
              </a:rPr>
              <a:t> UNA RISERVA </a:t>
            </a:r>
            <a:r>
              <a:rPr lang="it-IT" dirty="0" err="1">
                <a:solidFill>
                  <a:srgbClr val="6600CC"/>
                </a:solidFill>
              </a:rPr>
              <a:t>DI</a:t>
            </a:r>
            <a:r>
              <a:rPr lang="it-IT" dirty="0">
                <a:solidFill>
                  <a:srgbClr val="6600CC"/>
                </a:solidFill>
              </a:rPr>
              <a:t> ENZIMI CITOPLA-</a:t>
            </a:r>
          </a:p>
          <a:p>
            <a:pPr marL="193675" indent="-193675" eaLnBrk="1" hangingPunct="1">
              <a:defRPr/>
            </a:pPr>
            <a:r>
              <a:rPr lang="it-IT" dirty="0">
                <a:solidFill>
                  <a:srgbClr val="6600CC"/>
                </a:solidFill>
              </a:rPr>
              <a:t>	SMATICI, </a:t>
            </a:r>
            <a:r>
              <a:rPr lang="it-IT" dirty="0" err="1">
                <a:solidFill>
                  <a:srgbClr val="6600CC"/>
                </a:solidFill>
              </a:rPr>
              <a:t>mRNA</a:t>
            </a:r>
            <a:r>
              <a:rPr lang="it-IT" dirty="0">
                <a:solidFill>
                  <a:srgbClr val="6600CC"/>
                </a:solidFill>
              </a:rPr>
              <a:t>, ORGANULI E SUBSTRATI METABOLICI.</a:t>
            </a:r>
          </a:p>
          <a:p>
            <a:pPr marL="193675" indent="-193675" eaLnBrk="1" hangingPunct="1">
              <a:buFontTx/>
              <a:buChar char="-"/>
              <a:defRPr/>
            </a:pPr>
            <a:endParaRPr lang="it-IT" dirty="0">
              <a:solidFill>
                <a:srgbClr val="6600CC"/>
              </a:solidFill>
            </a:endParaRPr>
          </a:p>
        </p:txBody>
      </p:sp>
      <p:sp>
        <p:nvSpPr>
          <p:cNvPr id="4099" name="Rectangle 4">
            <a:extLst>
              <a:ext uri="{FF2B5EF4-FFF2-40B4-BE49-F238E27FC236}">
                <a16:creationId xmlns:a16="http://schemas.microsoft.com/office/drawing/2014/main" id="{35A6BEEB-1C82-4CE9-9248-66799A5E136E}"/>
              </a:ext>
            </a:extLst>
          </p:cNvPr>
          <p:cNvSpPr>
            <a:spLocks noChangeArrowheads="1"/>
          </p:cNvSpPr>
          <p:nvPr/>
        </p:nvSpPr>
        <p:spPr bwMode="auto">
          <a:xfrm>
            <a:off x="0" y="-26988"/>
            <a:ext cx="9144000" cy="6858001"/>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4100" name="CasellaDiTesto 4">
            <a:extLst>
              <a:ext uri="{FF2B5EF4-FFF2-40B4-BE49-F238E27FC236}">
                <a16:creationId xmlns:a16="http://schemas.microsoft.com/office/drawing/2014/main" id="{A18BE0AA-6236-4835-B78E-61EB9219E91F}"/>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osati fig">
            <a:extLst>
              <a:ext uri="{FF2B5EF4-FFF2-40B4-BE49-F238E27FC236}">
                <a16:creationId xmlns:a16="http://schemas.microsoft.com/office/drawing/2014/main" id="{EC275E53-6E74-487C-9172-8B99B12C9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427038"/>
            <a:ext cx="3265487"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274C820E-271B-4C9E-B111-959F52E4D588}"/>
              </a:ext>
            </a:extLst>
          </p:cNvPr>
          <p:cNvSpPr txBox="1">
            <a:spLocks noChangeArrowheads="1"/>
          </p:cNvSpPr>
          <p:nvPr/>
        </p:nvSpPr>
        <p:spPr bwMode="auto">
          <a:xfrm>
            <a:off x="3746500" y="336550"/>
            <a:ext cx="5280025" cy="701675"/>
          </a:xfrm>
          <a:prstGeom prst="rect">
            <a:avLst/>
          </a:prstGeom>
          <a:noFill/>
          <a:ln w="9525">
            <a:noFill/>
            <a:miter lim="800000"/>
            <a:headEnd/>
            <a:tailEnd/>
          </a:ln>
          <a:effectLst/>
        </p:spPr>
        <p:txBody>
          <a:bodyPr wrap="none">
            <a:spAutoFit/>
          </a:bodyPr>
          <a:lstStyle/>
          <a:p>
            <a:pPr eaLnBrk="1" hangingPunct="1">
              <a:defRPr/>
            </a:pPr>
            <a:r>
              <a:rPr lang="it-IT" sz="2000" b="1">
                <a:solidFill>
                  <a:srgbClr val="CC0000"/>
                </a:solidFill>
                <a:effectLst>
                  <a:outerShdw blurRad="38100" dist="38100" dir="2700000" algn="tl">
                    <a:srgbClr val="C0C0C0"/>
                  </a:outerShdw>
                </a:effectLst>
                <a:latin typeface="Comic Sans MS" pitchFamily="66" charset="0"/>
              </a:rPr>
              <a:t>STRUTTURA CHIMICA DI  ESTROGENI</a:t>
            </a:r>
          </a:p>
          <a:p>
            <a:pPr eaLnBrk="1" hangingPunct="1">
              <a:defRPr/>
            </a:pPr>
            <a:r>
              <a:rPr lang="it-IT" sz="2000" b="1">
                <a:solidFill>
                  <a:srgbClr val="CC0000"/>
                </a:solidFill>
                <a:effectLst>
                  <a:outerShdw blurRad="38100" dist="38100" dir="2700000" algn="tl">
                    <a:srgbClr val="C0C0C0"/>
                  </a:outerShdw>
                </a:effectLst>
                <a:latin typeface="Comic Sans MS" pitchFamily="66" charset="0"/>
              </a:rPr>
              <a:t>ANDROGENI E PROGESTINICI</a:t>
            </a:r>
          </a:p>
        </p:txBody>
      </p:sp>
      <p:sp>
        <p:nvSpPr>
          <p:cNvPr id="3076" name="Text Box 4">
            <a:extLst>
              <a:ext uri="{FF2B5EF4-FFF2-40B4-BE49-F238E27FC236}">
                <a16:creationId xmlns:a16="http://schemas.microsoft.com/office/drawing/2014/main" id="{A73011FC-951C-4726-BCCD-1A1CA9EBA592}"/>
              </a:ext>
            </a:extLst>
          </p:cNvPr>
          <p:cNvSpPr txBox="1">
            <a:spLocks noChangeArrowheads="1"/>
          </p:cNvSpPr>
          <p:nvPr/>
        </p:nvSpPr>
        <p:spPr bwMode="auto">
          <a:xfrm>
            <a:off x="4059238" y="1366838"/>
            <a:ext cx="50847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LE CELLULE DELLA TECA INTERNA IN PRESENZA DI LH </a:t>
            </a:r>
          </a:p>
          <a:p>
            <a:pPr eaLnBrk="1" hangingPunct="1">
              <a:spcBef>
                <a:spcPct val="0"/>
              </a:spcBef>
              <a:buFontTx/>
              <a:buNone/>
            </a:pPr>
            <a:r>
              <a:rPr lang="it-IT" altLang="it-IT" sz="1400"/>
              <a:t>PRODUCONO TESTOSTERONE ED ANDROSTENEDIONE.</a:t>
            </a:r>
          </a:p>
          <a:p>
            <a:pPr eaLnBrk="1" hangingPunct="1">
              <a:spcBef>
                <a:spcPct val="0"/>
              </a:spcBef>
              <a:buFontTx/>
              <a:buNone/>
            </a:pPr>
            <a:r>
              <a:rPr lang="it-IT" altLang="it-IT" sz="1400"/>
              <a:t>ALCUNE CELLULE DELLA GRANULOSA, STIMOLATE DAL-</a:t>
            </a:r>
          </a:p>
          <a:p>
            <a:pPr eaLnBrk="1" hangingPunct="1">
              <a:spcBef>
                <a:spcPct val="0"/>
              </a:spcBef>
              <a:buFontTx/>
              <a:buNone/>
            </a:pPr>
            <a:r>
              <a:rPr lang="it-IT" altLang="it-IT" sz="1400"/>
              <a:t>L’FSH, ATTIVANO GLI ENZIMI AROMATIZZANTI CHE TRA-</a:t>
            </a:r>
          </a:p>
          <a:p>
            <a:pPr eaLnBrk="1" hangingPunct="1">
              <a:spcBef>
                <a:spcPct val="0"/>
              </a:spcBef>
              <a:buFontTx/>
              <a:buNone/>
            </a:pPr>
            <a:r>
              <a:rPr lang="it-IT" altLang="it-IT" sz="1400"/>
              <a:t>SFORMANO GLI ANDROGENI IN ESTROGENI.</a:t>
            </a:r>
          </a:p>
        </p:txBody>
      </p:sp>
      <p:pic>
        <p:nvPicPr>
          <p:cNvPr id="3077" name="Picture 5" descr="Rosati fig">
            <a:extLst>
              <a:ext uri="{FF2B5EF4-FFF2-40B4-BE49-F238E27FC236}">
                <a16:creationId xmlns:a16="http://schemas.microsoft.com/office/drawing/2014/main" id="{4E94B912-DA41-4D26-81C8-AD9599E9D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3976688"/>
            <a:ext cx="39322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a:extLst>
              <a:ext uri="{FF2B5EF4-FFF2-40B4-BE49-F238E27FC236}">
                <a16:creationId xmlns:a16="http://schemas.microsoft.com/office/drawing/2014/main" id="{A6D124BE-1E8C-4072-9681-3C8F0B4061F1}"/>
              </a:ext>
            </a:extLst>
          </p:cNvPr>
          <p:cNvSpPr txBox="1">
            <a:spLocks noChangeArrowheads="1"/>
          </p:cNvSpPr>
          <p:nvPr/>
        </p:nvSpPr>
        <p:spPr bwMode="auto">
          <a:xfrm>
            <a:off x="4059238" y="2692400"/>
            <a:ext cx="48863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GLI ANDROGENI INDUCONO L’ATRESIA FOLLICOLARE,</a:t>
            </a:r>
          </a:p>
          <a:p>
            <a:pPr eaLnBrk="1" hangingPunct="1">
              <a:spcBef>
                <a:spcPct val="0"/>
              </a:spcBef>
              <a:buFontTx/>
              <a:buNone/>
            </a:pPr>
            <a:r>
              <a:rPr lang="it-IT" altLang="it-IT" sz="1400"/>
              <a:t>PREVENUTA DAGLI ESTROGENI.</a:t>
            </a:r>
          </a:p>
        </p:txBody>
      </p:sp>
      <p:sp>
        <p:nvSpPr>
          <p:cNvPr id="3079" name="Text Box 7">
            <a:extLst>
              <a:ext uri="{FF2B5EF4-FFF2-40B4-BE49-F238E27FC236}">
                <a16:creationId xmlns:a16="http://schemas.microsoft.com/office/drawing/2014/main" id="{8E27A17D-0F6B-4CBB-88EC-8C6200DFC74C}"/>
              </a:ext>
            </a:extLst>
          </p:cNvPr>
          <p:cNvSpPr txBox="1">
            <a:spLocks noChangeArrowheads="1"/>
          </p:cNvSpPr>
          <p:nvPr/>
        </p:nvSpPr>
        <p:spPr bwMode="auto">
          <a:xfrm>
            <a:off x="4059238" y="3257550"/>
            <a:ext cx="4767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FOLLICOLI PRIMARI: </a:t>
            </a:r>
            <a:r>
              <a:rPr lang="it-IT" altLang="it-IT" sz="1400" b="1">
                <a:solidFill>
                  <a:srgbClr val="003399"/>
                </a:solidFill>
              </a:rPr>
              <a:t>CORPI RESTIFORMI</a:t>
            </a:r>
          </a:p>
          <a:p>
            <a:pPr eaLnBrk="1" hangingPunct="1">
              <a:spcBef>
                <a:spcPct val="0"/>
              </a:spcBef>
              <a:buFontTx/>
              <a:buNone/>
            </a:pPr>
            <a:r>
              <a:rPr lang="it-IT" altLang="it-IT" sz="1400"/>
              <a:t>FOLLICOLI SECONDARI E TERZIARI: </a:t>
            </a:r>
            <a:r>
              <a:rPr lang="it-IT" altLang="it-IT" sz="1400" b="1">
                <a:solidFill>
                  <a:srgbClr val="003399"/>
                </a:solidFill>
              </a:rPr>
              <a:t>CORPI ATRESICI</a:t>
            </a:r>
          </a:p>
        </p:txBody>
      </p:sp>
      <p:sp>
        <p:nvSpPr>
          <p:cNvPr id="3080" name="Rectangle 2">
            <a:extLst>
              <a:ext uri="{FF2B5EF4-FFF2-40B4-BE49-F238E27FC236}">
                <a16:creationId xmlns:a16="http://schemas.microsoft.com/office/drawing/2014/main" id="{A7A977E0-54A6-4211-8698-76743B8246F5}"/>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3081" name="CasellaDiTesto 9">
            <a:extLst>
              <a:ext uri="{FF2B5EF4-FFF2-40B4-BE49-F238E27FC236}">
                <a16:creationId xmlns:a16="http://schemas.microsoft.com/office/drawing/2014/main" id="{3B2F08A9-4D85-4373-A64B-A8FA9FA15583}"/>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8267914B-11DB-40CE-ACA6-4518FC2403B3}"/>
              </a:ext>
            </a:extLst>
          </p:cNvPr>
          <p:cNvGrpSpPr>
            <a:grpSpLocks/>
          </p:cNvGrpSpPr>
          <p:nvPr/>
        </p:nvGrpSpPr>
        <p:grpSpPr bwMode="auto">
          <a:xfrm>
            <a:off x="590550" y="5446713"/>
            <a:ext cx="3903663" cy="1309687"/>
            <a:chOff x="372" y="3089"/>
            <a:chExt cx="2459" cy="825"/>
          </a:xfrm>
        </p:grpSpPr>
        <p:sp>
          <p:nvSpPr>
            <p:cNvPr id="5135" name="Rectangle 3">
              <a:extLst>
                <a:ext uri="{FF2B5EF4-FFF2-40B4-BE49-F238E27FC236}">
                  <a16:creationId xmlns:a16="http://schemas.microsoft.com/office/drawing/2014/main" id="{25278FCF-A09D-4568-8AA0-CEE2102EAB68}"/>
                </a:ext>
              </a:extLst>
            </p:cNvPr>
            <p:cNvSpPr>
              <a:spLocks noChangeArrowheads="1"/>
            </p:cNvSpPr>
            <p:nvPr/>
          </p:nvSpPr>
          <p:spPr bwMode="auto">
            <a:xfrm>
              <a:off x="372" y="3089"/>
              <a:ext cx="2459"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Figure 1. The two cell-two gonadotrophin concept of oestradiol production (reproduced </a:t>
              </a:r>
              <a:r>
                <a:rPr lang="it-IT" altLang="it-IT" sz="1400" i="1"/>
                <a:t>from </a:t>
              </a:r>
              <a:r>
                <a:rPr lang="it-IT" altLang="it-IT" sz="1400"/>
                <a:t>Erickson and Shimasaki, 2001, with permission from Elsevier).</a:t>
              </a:r>
            </a:p>
          </p:txBody>
        </p:sp>
        <p:sp>
          <p:nvSpPr>
            <p:cNvPr id="5136" name="Rectangle 4">
              <a:extLst>
                <a:ext uri="{FF2B5EF4-FFF2-40B4-BE49-F238E27FC236}">
                  <a16:creationId xmlns:a16="http://schemas.microsoft.com/office/drawing/2014/main" id="{2FAF6AB2-A232-4392-8725-FD1319993FE7}"/>
                </a:ext>
              </a:extLst>
            </p:cNvPr>
            <p:cNvSpPr>
              <a:spLocks noChangeArrowheads="1"/>
            </p:cNvSpPr>
            <p:nvPr/>
          </p:nvSpPr>
          <p:spPr bwMode="auto">
            <a:xfrm>
              <a:off x="372" y="3760"/>
              <a:ext cx="155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000"/>
                <a:t>Reprod BioMed Online 5(3) 2007 326-37</a:t>
              </a:r>
            </a:p>
          </p:txBody>
        </p:sp>
      </p:grpSp>
      <p:grpSp>
        <p:nvGrpSpPr>
          <p:cNvPr id="5123" name="Group 5">
            <a:extLst>
              <a:ext uri="{FF2B5EF4-FFF2-40B4-BE49-F238E27FC236}">
                <a16:creationId xmlns:a16="http://schemas.microsoft.com/office/drawing/2014/main" id="{9F1617E3-3495-4EC0-864A-20954E49C577}"/>
              </a:ext>
            </a:extLst>
          </p:cNvPr>
          <p:cNvGrpSpPr>
            <a:grpSpLocks/>
          </p:cNvGrpSpPr>
          <p:nvPr/>
        </p:nvGrpSpPr>
        <p:grpSpPr bwMode="auto">
          <a:xfrm>
            <a:off x="546100" y="365125"/>
            <a:ext cx="3876675" cy="5043488"/>
            <a:chOff x="344" y="230"/>
            <a:chExt cx="2357" cy="2800"/>
          </a:xfrm>
        </p:grpSpPr>
        <p:pic>
          <p:nvPicPr>
            <p:cNvPr id="5133" name="Picture 6">
              <a:extLst>
                <a:ext uri="{FF2B5EF4-FFF2-40B4-BE49-F238E27FC236}">
                  <a16:creationId xmlns:a16="http://schemas.microsoft.com/office/drawing/2014/main" id="{6A693C76-D950-4AA9-8211-C76ECE5B9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 y="230"/>
              <a:ext cx="2357" cy="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AutoShape 7">
              <a:extLst>
                <a:ext uri="{FF2B5EF4-FFF2-40B4-BE49-F238E27FC236}">
                  <a16:creationId xmlns:a16="http://schemas.microsoft.com/office/drawing/2014/main" id="{0DD2CBD4-CAB8-48D5-8F3D-145E14D59361}"/>
                </a:ext>
              </a:extLst>
            </p:cNvPr>
            <p:cNvSpPr>
              <a:spLocks noChangeArrowheads="1"/>
            </p:cNvSpPr>
            <p:nvPr/>
          </p:nvSpPr>
          <p:spPr bwMode="auto">
            <a:xfrm>
              <a:off x="1523" y="2019"/>
              <a:ext cx="173" cy="56"/>
            </a:xfrm>
            <a:prstGeom prst="roundRect">
              <a:avLst>
                <a:gd name="adj" fmla="val 16667"/>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grpSp>
      <p:grpSp>
        <p:nvGrpSpPr>
          <p:cNvPr id="5124" name="Group 8">
            <a:extLst>
              <a:ext uri="{FF2B5EF4-FFF2-40B4-BE49-F238E27FC236}">
                <a16:creationId xmlns:a16="http://schemas.microsoft.com/office/drawing/2014/main" id="{CD2104EE-E63B-48C8-84BD-ACE50A621EFE}"/>
              </a:ext>
            </a:extLst>
          </p:cNvPr>
          <p:cNvGrpSpPr>
            <a:grpSpLocks/>
          </p:cNvGrpSpPr>
          <p:nvPr/>
        </p:nvGrpSpPr>
        <p:grpSpPr bwMode="auto">
          <a:xfrm>
            <a:off x="5843588" y="600075"/>
            <a:ext cx="2405062" cy="4421188"/>
            <a:chOff x="3681" y="162"/>
            <a:chExt cx="1515" cy="2785"/>
          </a:xfrm>
        </p:grpSpPr>
        <p:grpSp>
          <p:nvGrpSpPr>
            <p:cNvPr id="5127" name="Group 9">
              <a:extLst>
                <a:ext uri="{FF2B5EF4-FFF2-40B4-BE49-F238E27FC236}">
                  <a16:creationId xmlns:a16="http://schemas.microsoft.com/office/drawing/2014/main" id="{A790C42F-8093-4886-B9E7-465944DBF6BB}"/>
                </a:ext>
              </a:extLst>
            </p:cNvPr>
            <p:cNvGrpSpPr>
              <a:grpSpLocks/>
            </p:cNvGrpSpPr>
            <p:nvPr/>
          </p:nvGrpSpPr>
          <p:grpSpPr bwMode="auto">
            <a:xfrm>
              <a:off x="3681" y="162"/>
              <a:ext cx="1515" cy="1172"/>
              <a:chOff x="63" y="486"/>
              <a:chExt cx="1822" cy="1445"/>
            </a:xfrm>
          </p:grpSpPr>
          <p:pic>
            <p:nvPicPr>
              <p:cNvPr id="5131" name="Picture 10" descr="Immagine:Testosterone.png">
                <a:hlinkClick r:id="rId3"/>
                <a:extLst>
                  <a:ext uri="{FF2B5EF4-FFF2-40B4-BE49-F238E27FC236}">
                    <a16:creationId xmlns:a16="http://schemas.microsoft.com/office/drawing/2014/main" id="{DCE20389-6150-4E14-80CE-460EEC70E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 y="486"/>
                <a:ext cx="1410"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 Box 11">
                <a:extLst>
                  <a:ext uri="{FF2B5EF4-FFF2-40B4-BE49-F238E27FC236}">
                    <a16:creationId xmlns:a16="http://schemas.microsoft.com/office/drawing/2014/main" id="{CC197AEE-729C-4D9D-B315-6B9C584F9590}"/>
                  </a:ext>
                </a:extLst>
              </p:cNvPr>
              <p:cNvSpPr txBox="1">
                <a:spLocks noChangeArrowheads="1"/>
              </p:cNvSpPr>
              <p:nvPr/>
            </p:nvSpPr>
            <p:spPr bwMode="auto">
              <a:xfrm>
                <a:off x="63" y="1670"/>
                <a:ext cx="182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1600"/>
                  <a:t>TESTOSTERONE (19C)</a:t>
                </a:r>
              </a:p>
            </p:txBody>
          </p:sp>
        </p:grpSp>
        <p:grpSp>
          <p:nvGrpSpPr>
            <p:cNvPr id="5128" name="Group 12">
              <a:extLst>
                <a:ext uri="{FF2B5EF4-FFF2-40B4-BE49-F238E27FC236}">
                  <a16:creationId xmlns:a16="http://schemas.microsoft.com/office/drawing/2014/main" id="{8A493FA7-AB28-4271-AC96-7FF5C03B8B36}"/>
                </a:ext>
              </a:extLst>
            </p:cNvPr>
            <p:cNvGrpSpPr>
              <a:grpSpLocks/>
            </p:cNvGrpSpPr>
            <p:nvPr/>
          </p:nvGrpSpPr>
          <p:grpSpPr bwMode="auto">
            <a:xfrm>
              <a:off x="3699" y="1542"/>
              <a:ext cx="1497" cy="1405"/>
              <a:chOff x="1904" y="409"/>
              <a:chExt cx="1734" cy="1637"/>
            </a:xfrm>
          </p:grpSpPr>
          <p:pic>
            <p:nvPicPr>
              <p:cNvPr id="5129" name="Picture 13" descr="appara12">
                <a:extLst>
                  <a:ext uri="{FF2B5EF4-FFF2-40B4-BE49-F238E27FC236}">
                    <a16:creationId xmlns:a16="http://schemas.microsoft.com/office/drawing/2014/main" id="{995E1A5C-18A9-4968-9B7A-A2653C37A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 y="409"/>
                <a:ext cx="1734"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 Box 14">
                <a:extLst>
                  <a:ext uri="{FF2B5EF4-FFF2-40B4-BE49-F238E27FC236}">
                    <a16:creationId xmlns:a16="http://schemas.microsoft.com/office/drawing/2014/main" id="{21EAE163-6CE9-4F27-8D93-84E6A4E01004}"/>
                  </a:ext>
                </a:extLst>
              </p:cNvPr>
              <p:cNvSpPr txBox="1">
                <a:spLocks noChangeArrowheads="1"/>
              </p:cNvSpPr>
              <p:nvPr/>
            </p:nvSpPr>
            <p:spPr bwMode="auto">
              <a:xfrm>
                <a:off x="2616" y="1799"/>
                <a:ext cx="50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it-IT" sz="1600"/>
                  <a:t>(18C)</a:t>
                </a:r>
              </a:p>
            </p:txBody>
          </p:sp>
        </p:grpSp>
      </p:grpSp>
      <p:sp>
        <p:nvSpPr>
          <p:cNvPr id="5125" name="Rectangle 2">
            <a:extLst>
              <a:ext uri="{FF2B5EF4-FFF2-40B4-BE49-F238E27FC236}">
                <a16:creationId xmlns:a16="http://schemas.microsoft.com/office/drawing/2014/main" id="{209B0B6F-2838-42E3-95A2-CD910422E87C}"/>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5126" name="CasellaDiTesto 9">
            <a:extLst>
              <a:ext uri="{FF2B5EF4-FFF2-40B4-BE49-F238E27FC236}">
                <a16:creationId xmlns:a16="http://schemas.microsoft.com/office/drawing/2014/main" id="{72ABB985-79BD-46D0-B671-6C626DE5FFA6}"/>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osati fig">
            <a:extLst>
              <a:ext uri="{FF2B5EF4-FFF2-40B4-BE49-F238E27FC236}">
                <a16:creationId xmlns:a16="http://schemas.microsoft.com/office/drawing/2014/main" id="{28E74354-0A2B-48FA-B93C-1B9173367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17513"/>
            <a:ext cx="39131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Rosati fig">
            <a:extLst>
              <a:ext uri="{FF2B5EF4-FFF2-40B4-BE49-F238E27FC236}">
                <a16:creationId xmlns:a16="http://schemas.microsoft.com/office/drawing/2014/main" id="{1C737A39-1E09-4006-AE84-55D8C8477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53" y="3300363"/>
            <a:ext cx="264795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a:extLst>
              <a:ext uri="{FF2B5EF4-FFF2-40B4-BE49-F238E27FC236}">
                <a16:creationId xmlns:a16="http://schemas.microsoft.com/office/drawing/2014/main" id="{C5B2EE2B-F3E9-4173-A5B0-A367816C4C8B}"/>
              </a:ext>
            </a:extLst>
          </p:cNvPr>
          <p:cNvSpPr txBox="1">
            <a:spLocks noChangeArrowheads="1"/>
          </p:cNvSpPr>
          <p:nvPr/>
        </p:nvSpPr>
        <p:spPr bwMode="auto">
          <a:xfrm>
            <a:off x="5286375" y="290513"/>
            <a:ext cx="2019300" cy="396875"/>
          </a:xfrm>
          <a:prstGeom prst="rect">
            <a:avLst/>
          </a:prstGeom>
          <a:noFill/>
          <a:ln w="9525">
            <a:noFill/>
            <a:miter lim="800000"/>
            <a:headEnd/>
            <a:tailEnd/>
          </a:ln>
          <a:effectLst/>
        </p:spPr>
        <p:txBody>
          <a:bodyPr wrap="none">
            <a:spAutoFit/>
          </a:bodyPr>
          <a:lstStyle/>
          <a:p>
            <a:pPr algn="ctr" eaLnBrk="1" hangingPunct="1">
              <a:defRPr/>
            </a:pPr>
            <a:r>
              <a:rPr lang="it-IT" sz="2000" b="1">
                <a:solidFill>
                  <a:srgbClr val="CC0000"/>
                </a:solidFill>
                <a:effectLst>
                  <a:outerShdw blurRad="38100" dist="38100" dir="2700000" algn="tl">
                    <a:srgbClr val="C0C0C0"/>
                  </a:outerShdw>
                </a:effectLst>
                <a:latin typeface="Comic Sans MS" pitchFamily="66" charset="0"/>
              </a:rPr>
              <a:t>CORPO LUTEO</a:t>
            </a:r>
          </a:p>
        </p:txBody>
      </p:sp>
      <p:grpSp>
        <p:nvGrpSpPr>
          <p:cNvPr id="6149" name="Group 5">
            <a:extLst>
              <a:ext uri="{FF2B5EF4-FFF2-40B4-BE49-F238E27FC236}">
                <a16:creationId xmlns:a16="http://schemas.microsoft.com/office/drawing/2014/main" id="{D43902DD-B63F-4B9A-A57C-AB8B1ABEB2D4}"/>
              </a:ext>
            </a:extLst>
          </p:cNvPr>
          <p:cNvGrpSpPr>
            <a:grpSpLocks/>
          </p:cNvGrpSpPr>
          <p:nvPr/>
        </p:nvGrpSpPr>
        <p:grpSpPr bwMode="auto">
          <a:xfrm>
            <a:off x="4389438" y="804863"/>
            <a:ext cx="4729162" cy="2560637"/>
            <a:chOff x="2765" y="593"/>
            <a:chExt cx="2979" cy="1528"/>
          </a:xfrm>
        </p:grpSpPr>
        <p:sp>
          <p:nvSpPr>
            <p:cNvPr id="6155" name="Text Box 6">
              <a:extLst>
                <a:ext uri="{FF2B5EF4-FFF2-40B4-BE49-F238E27FC236}">
                  <a16:creationId xmlns:a16="http://schemas.microsoft.com/office/drawing/2014/main" id="{24F95C1E-90BB-49BC-B858-791C34527A7D}"/>
                </a:ext>
              </a:extLst>
            </p:cNvPr>
            <p:cNvSpPr txBox="1">
              <a:spLocks noChangeArrowheads="1"/>
            </p:cNvSpPr>
            <p:nvPr/>
          </p:nvSpPr>
          <p:spPr bwMode="auto">
            <a:xfrm>
              <a:off x="2765" y="593"/>
              <a:ext cx="2979"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DAL 4-5° FINO ALL’11° GIORNO DOPO L’OVULAZIONE</a:t>
              </a:r>
            </a:p>
            <a:p>
              <a:pPr eaLnBrk="1" hangingPunct="1">
                <a:spcBef>
                  <a:spcPct val="0"/>
                </a:spcBef>
                <a:buFontTx/>
                <a:buNone/>
              </a:pPr>
              <a:r>
                <a:rPr lang="it-IT" altLang="it-IT" sz="1400"/>
                <a:t>IL FOLLICOLO POSTOVULATORIO SI TRASFORMA IN</a:t>
              </a:r>
            </a:p>
            <a:p>
              <a:pPr eaLnBrk="1" hangingPunct="1">
                <a:spcBef>
                  <a:spcPct val="0"/>
                </a:spcBef>
                <a:buFontTx/>
                <a:buNone/>
              </a:pPr>
              <a:r>
                <a:rPr lang="it-IT" altLang="it-IT" sz="1400"/>
                <a:t>CORPO LUTEO. 30 mm</a:t>
              </a:r>
            </a:p>
          </p:txBody>
        </p:sp>
        <p:sp>
          <p:nvSpPr>
            <p:cNvPr id="6156" name="Text Box 7">
              <a:extLst>
                <a:ext uri="{FF2B5EF4-FFF2-40B4-BE49-F238E27FC236}">
                  <a16:creationId xmlns:a16="http://schemas.microsoft.com/office/drawing/2014/main" id="{39864919-ABB0-4A99-960F-AEA8CC0AD3D8}"/>
                </a:ext>
              </a:extLst>
            </p:cNvPr>
            <p:cNvSpPr txBox="1">
              <a:spLocks noChangeArrowheads="1"/>
            </p:cNvSpPr>
            <p:nvPr/>
          </p:nvSpPr>
          <p:spPr bwMode="auto">
            <a:xfrm>
              <a:off x="2765" y="1207"/>
              <a:ext cx="296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LH, PROLATTINA ED ESTROGENI TRASFORMANO LE CELLULE DELLA GRANULOSA E DELLA TECA IN CELLULE LUTEINICHE</a:t>
              </a:r>
            </a:p>
          </p:txBody>
        </p:sp>
        <p:sp>
          <p:nvSpPr>
            <p:cNvPr id="6157" name="Text Box 8">
              <a:extLst>
                <a:ext uri="{FF2B5EF4-FFF2-40B4-BE49-F238E27FC236}">
                  <a16:creationId xmlns:a16="http://schemas.microsoft.com/office/drawing/2014/main" id="{497E52A0-1F8E-4DB4-9B11-3D19DF574973}"/>
                </a:ext>
              </a:extLst>
            </p:cNvPr>
            <p:cNvSpPr txBox="1">
              <a:spLocks noChangeArrowheads="1"/>
            </p:cNvSpPr>
            <p:nvPr/>
          </p:nvSpPr>
          <p:spPr bwMode="auto">
            <a:xfrm>
              <a:off x="2765" y="1685"/>
              <a:ext cx="2876"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LH: AUMENTO ATTIVITÀ RER </a:t>
              </a:r>
              <a:r>
                <a:rPr lang="it-IT" altLang="it-IT" sz="1400">
                  <a:sym typeface="Symbol" panose="05050102010706020507" pitchFamily="18" charset="2"/>
                </a:rPr>
                <a:t> ENZIMI STEROIDO-</a:t>
              </a:r>
            </a:p>
            <a:p>
              <a:pPr eaLnBrk="1" hangingPunct="1">
                <a:spcBef>
                  <a:spcPct val="0"/>
                </a:spcBef>
                <a:buFontTx/>
                <a:buNone/>
              </a:pPr>
              <a:r>
                <a:rPr lang="it-IT" altLang="it-IT" sz="1400">
                  <a:sym typeface="Symbol" panose="05050102010706020507" pitchFamily="18" charset="2"/>
                </a:rPr>
                <a:t>GENICI.</a:t>
              </a:r>
            </a:p>
            <a:p>
              <a:pPr eaLnBrk="1" hangingPunct="1">
                <a:spcBef>
                  <a:spcPct val="0"/>
                </a:spcBef>
                <a:buFontTx/>
                <a:buNone/>
              </a:pPr>
              <a:r>
                <a:rPr lang="it-IT" altLang="it-IT" sz="1400">
                  <a:sym typeface="Symbol" panose="05050102010706020507" pitchFamily="18" charset="2"/>
                </a:rPr>
                <a:t>AUMENTO REL, ACCUMULO GOCCE LIPIDICHE</a:t>
              </a:r>
              <a:endParaRPr lang="it-IT" altLang="it-IT" sz="1400"/>
            </a:p>
          </p:txBody>
        </p:sp>
      </p:grpSp>
      <p:grpSp>
        <p:nvGrpSpPr>
          <p:cNvPr id="6150" name="Group 9">
            <a:extLst>
              <a:ext uri="{FF2B5EF4-FFF2-40B4-BE49-F238E27FC236}">
                <a16:creationId xmlns:a16="http://schemas.microsoft.com/office/drawing/2014/main" id="{E1FC2DE2-D3F4-4D75-ACD8-8792FEA1CC1B}"/>
              </a:ext>
            </a:extLst>
          </p:cNvPr>
          <p:cNvGrpSpPr>
            <a:grpSpLocks/>
          </p:cNvGrpSpPr>
          <p:nvPr/>
        </p:nvGrpSpPr>
        <p:grpSpPr bwMode="auto">
          <a:xfrm>
            <a:off x="3449638" y="3630613"/>
            <a:ext cx="5670550" cy="3074987"/>
            <a:chOff x="2269" y="2340"/>
            <a:chExt cx="3572" cy="1937"/>
          </a:xfrm>
        </p:grpSpPr>
        <p:sp>
          <p:nvSpPr>
            <p:cNvPr id="6153" name="Text Box 10">
              <a:extLst>
                <a:ext uri="{FF2B5EF4-FFF2-40B4-BE49-F238E27FC236}">
                  <a16:creationId xmlns:a16="http://schemas.microsoft.com/office/drawing/2014/main" id="{FD01430F-7A3B-47CE-ABEF-2119BAB701E3}"/>
                </a:ext>
              </a:extLst>
            </p:cNvPr>
            <p:cNvSpPr txBox="1">
              <a:spLocks noChangeArrowheads="1"/>
            </p:cNvSpPr>
            <p:nvPr/>
          </p:nvSpPr>
          <p:spPr bwMode="auto">
            <a:xfrm>
              <a:off x="2269" y="2340"/>
              <a:ext cx="3446"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CELLULE DELLA GRANULOSA, PIU’ NUMEROSE, ASPETTO </a:t>
              </a:r>
            </a:p>
            <a:p>
              <a:pPr eaLnBrk="1" hangingPunct="1">
                <a:spcBef>
                  <a:spcPct val="0"/>
                </a:spcBef>
                <a:buFontTx/>
                <a:buNone/>
              </a:pPr>
              <a:r>
                <a:rPr lang="it-IT" altLang="it-IT" sz="1400"/>
                <a:t>CHIARO, VACUOLATO (GOCCE LIPIDICHE).</a:t>
              </a:r>
            </a:p>
            <a:p>
              <a:pPr eaLnBrk="1" hangingPunct="1">
                <a:spcBef>
                  <a:spcPct val="0"/>
                </a:spcBef>
                <a:buFontTx/>
                <a:buNone/>
              </a:pPr>
              <a:r>
                <a:rPr lang="it-IT" altLang="it-IT" sz="1400"/>
                <a:t>CELLULE TECALI PIU’ PICCOLE, CON NUCLEI E CITOPLASMA </a:t>
              </a:r>
            </a:p>
            <a:p>
              <a:pPr eaLnBrk="1" hangingPunct="1">
                <a:spcBef>
                  <a:spcPct val="0"/>
                </a:spcBef>
                <a:buFontTx/>
                <a:buNone/>
              </a:pPr>
              <a:r>
                <a:rPr lang="it-IT" altLang="it-IT" sz="1400"/>
                <a:t>PIU’ COLORATI.</a:t>
              </a:r>
            </a:p>
            <a:p>
              <a:pPr eaLnBrk="1" hangingPunct="1">
                <a:spcBef>
                  <a:spcPct val="0"/>
                </a:spcBef>
                <a:buFontTx/>
                <a:buNone/>
              </a:pPr>
              <a:endParaRPr lang="it-IT" altLang="it-IT" sz="1400"/>
            </a:p>
            <a:p>
              <a:pPr eaLnBrk="1" hangingPunct="1">
                <a:spcBef>
                  <a:spcPct val="0"/>
                </a:spcBef>
                <a:buFontTx/>
                <a:buNone/>
              </a:pPr>
              <a:r>
                <a:rPr lang="it-IT" altLang="it-IT" sz="1400"/>
                <a:t>PRODUCONO PROGESTERONE CHE AGISCE SULL’ENDOME-</a:t>
              </a:r>
            </a:p>
            <a:p>
              <a:pPr eaLnBrk="1" hangingPunct="1">
                <a:spcBef>
                  <a:spcPct val="0"/>
                </a:spcBef>
                <a:buFontTx/>
                <a:buNone/>
              </a:pPr>
              <a:r>
                <a:rPr lang="it-IT" altLang="it-IT" sz="1400"/>
                <a:t>TRIO PREPARANDOLO ALL’EVENTUALE ANNIDAMENTO DEL-</a:t>
              </a:r>
            </a:p>
            <a:p>
              <a:pPr eaLnBrk="1" hangingPunct="1">
                <a:spcBef>
                  <a:spcPct val="0"/>
                </a:spcBef>
                <a:buFontTx/>
                <a:buNone/>
              </a:pPr>
              <a:r>
                <a:rPr lang="it-IT" altLang="it-IT" sz="1400"/>
                <a:t>L’EMBRIONE.</a:t>
              </a:r>
            </a:p>
          </p:txBody>
        </p:sp>
        <p:sp>
          <p:nvSpPr>
            <p:cNvPr id="6154" name="Text Box 11">
              <a:extLst>
                <a:ext uri="{FF2B5EF4-FFF2-40B4-BE49-F238E27FC236}">
                  <a16:creationId xmlns:a16="http://schemas.microsoft.com/office/drawing/2014/main" id="{537AE33C-32DD-4DBE-91B8-9C7B50C42B71}"/>
                </a:ext>
              </a:extLst>
            </p:cNvPr>
            <p:cNvSpPr txBox="1">
              <a:spLocks noChangeArrowheads="1"/>
            </p:cNvSpPr>
            <p:nvPr/>
          </p:nvSpPr>
          <p:spPr bwMode="auto">
            <a:xfrm>
              <a:off x="2278" y="3549"/>
              <a:ext cx="3563"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FECONDAZIONE: </a:t>
              </a:r>
              <a:r>
                <a:rPr lang="it-IT" altLang="it-IT" sz="1400" b="1">
                  <a:solidFill>
                    <a:srgbClr val="CC0000"/>
                  </a:solidFill>
                </a:rPr>
                <a:t>CORPO LUTEO GRAVIDICO</a:t>
              </a:r>
              <a:r>
                <a:rPr lang="it-IT" altLang="it-IT" sz="1400"/>
                <a:t> (6° MESE) (hCG)</a:t>
              </a:r>
            </a:p>
            <a:p>
              <a:pPr eaLnBrk="1" hangingPunct="1">
                <a:spcBef>
                  <a:spcPct val="0"/>
                </a:spcBef>
                <a:buFontTx/>
                <a:buNone/>
              </a:pPr>
              <a:r>
                <a:rPr lang="it-IT" altLang="it-IT" sz="1400"/>
                <a:t>NO FECONDAZIONE: </a:t>
              </a:r>
              <a:r>
                <a:rPr lang="it-IT" altLang="it-IT" sz="1400" b="1">
                  <a:solidFill>
                    <a:srgbClr val="CC0000"/>
                  </a:solidFill>
                </a:rPr>
                <a:t>CORPO LUTEO MESTRUALE</a:t>
              </a:r>
              <a:r>
                <a:rPr lang="it-IT" altLang="it-IT" sz="1400"/>
                <a:t>. DOPO </a:t>
              </a:r>
            </a:p>
            <a:p>
              <a:pPr eaLnBrk="1" hangingPunct="1">
                <a:spcBef>
                  <a:spcPct val="0"/>
                </a:spcBef>
                <a:buFontTx/>
                <a:buNone/>
              </a:pPr>
              <a:r>
                <a:rPr lang="it-IT" altLang="it-IT" sz="1400"/>
                <a:t>12-13 GIORNI DEGENERA. </a:t>
              </a:r>
              <a:r>
                <a:rPr lang="en-US" altLang="it-IT" sz="1400" b="1"/>
                <a:t>PGF-2alfa</a:t>
              </a:r>
              <a:r>
                <a:rPr lang="it-IT" altLang="it-IT" sz="1400"/>
                <a:t> CADUTA DELLA PRODUZ.</a:t>
              </a:r>
            </a:p>
            <a:p>
              <a:pPr eaLnBrk="1" hangingPunct="1">
                <a:spcBef>
                  <a:spcPct val="0"/>
                </a:spcBef>
                <a:buFontTx/>
                <a:buNone/>
              </a:pPr>
              <a:r>
                <a:rPr lang="it-IT" altLang="it-IT" sz="1400"/>
                <a:t>DI PROGESTERONE </a:t>
              </a:r>
              <a:r>
                <a:rPr lang="it-IT" altLang="it-IT" sz="1400">
                  <a:sym typeface="Symbol" panose="05050102010706020507" pitchFamily="18" charset="2"/>
                </a:rPr>
                <a:t> </a:t>
              </a:r>
              <a:r>
                <a:rPr lang="it-IT" altLang="it-IT" sz="1400" b="1" i="1">
                  <a:solidFill>
                    <a:srgbClr val="CC0000"/>
                  </a:solidFill>
                  <a:sym typeface="Symbol" panose="05050102010706020507" pitchFamily="18" charset="2"/>
                </a:rPr>
                <a:t>CORPUS ALBICANS</a:t>
              </a:r>
              <a:r>
                <a:rPr lang="it-IT" altLang="it-IT" sz="1400">
                  <a:sym typeface="Symbol" panose="05050102010706020507" pitchFamily="18" charset="2"/>
                </a:rPr>
                <a:t> (CONNETTIVIZZA E </a:t>
              </a:r>
            </a:p>
            <a:p>
              <a:pPr eaLnBrk="1" hangingPunct="1">
                <a:spcBef>
                  <a:spcPct val="0"/>
                </a:spcBef>
                <a:buFontTx/>
                <a:buNone/>
              </a:pPr>
              <a:r>
                <a:rPr lang="it-IT" altLang="it-IT" sz="1400">
                  <a:sym typeface="Symbol" panose="05050102010706020507" pitchFamily="18" charset="2"/>
                </a:rPr>
                <a:t>SCOMPARE NELL’ARCO DI QUALCHE MESE-1 ANNO)</a:t>
              </a:r>
            </a:p>
          </p:txBody>
        </p:sp>
      </p:grpSp>
      <p:sp>
        <p:nvSpPr>
          <p:cNvPr id="6151" name="Rectangle 2">
            <a:extLst>
              <a:ext uri="{FF2B5EF4-FFF2-40B4-BE49-F238E27FC236}">
                <a16:creationId xmlns:a16="http://schemas.microsoft.com/office/drawing/2014/main" id="{0ECB6351-944C-4D5E-8835-5D9E5E74BD68}"/>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6152" name="CasellaDiTesto 9">
            <a:extLst>
              <a:ext uri="{FF2B5EF4-FFF2-40B4-BE49-F238E27FC236}">
                <a16:creationId xmlns:a16="http://schemas.microsoft.com/office/drawing/2014/main" id="{11AF52F5-25DC-4F10-8179-9DF0F32F8C58}"/>
              </a:ext>
            </a:extLst>
          </p:cNvPr>
          <p:cNvSpPr txBox="1">
            <a:spLocks noChangeArrowheads="1"/>
          </p:cNvSpPr>
          <p:nvPr/>
        </p:nvSpPr>
        <p:spPr bwMode="auto">
          <a:xfrm>
            <a:off x="46038"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4D3F578-0A5B-4FCB-8702-0830E1136EBE}"/>
              </a:ext>
            </a:extLst>
          </p:cNvPr>
          <p:cNvSpPr>
            <a:spLocks noGrp="1" noChangeArrowheads="1"/>
          </p:cNvSpPr>
          <p:nvPr>
            <p:ph type="ctrTitle"/>
          </p:nvPr>
        </p:nvSpPr>
        <p:spPr>
          <a:xfrm>
            <a:off x="685800" y="0"/>
            <a:ext cx="7772400" cy="838200"/>
          </a:xfrm>
        </p:spPr>
        <p:txBody>
          <a:bodyPr/>
          <a:lstStyle/>
          <a:p>
            <a:r>
              <a:rPr lang="en-US" altLang="it-IT"/>
              <a:t>The ovarian cycle</a:t>
            </a:r>
          </a:p>
        </p:txBody>
      </p:sp>
      <p:pic>
        <p:nvPicPr>
          <p:cNvPr id="8195" name="Picture 3" descr="p~gam01">
            <a:extLst>
              <a:ext uri="{FF2B5EF4-FFF2-40B4-BE49-F238E27FC236}">
                <a16:creationId xmlns:a16="http://schemas.microsoft.com/office/drawing/2014/main" id="{03DDD784-A2B3-4796-BCF9-9BFC4405A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a:extLst>
              <a:ext uri="{FF2B5EF4-FFF2-40B4-BE49-F238E27FC236}">
                <a16:creationId xmlns:a16="http://schemas.microsoft.com/office/drawing/2014/main" id="{687D292C-4190-49FA-B1F8-6489E354E990}"/>
              </a:ext>
            </a:extLst>
          </p:cNvPr>
          <p:cNvSpPr>
            <a:spLocks noChangeArrowheads="1"/>
          </p:cNvSpPr>
          <p:nvPr/>
        </p:nvSpPr>
        <p:spPr bwMode="auto">
          <a:xfrm>
            <a:off x="1152525" y="111125"/>
            <a:ext cx="69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4000">
                <a:solidFill>
                  <a:srgbClr val="990099"/>
                </a:solidFill>
                <a:latin typeface="Times New Roman" panose="02020603050405020304" pitchFamily="18" charset="0"/>
                <a:sym typeface="Webdings" panose="05030102010509060703" pitchFamily="18" charset="2"/>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osati fig">
            <a:extLst>
              <a:ext uri="{FF2B5EF4-FFF2-40B4-BE49-F238E27FC236}">
                <a16:creationId xmlns:a16="http://schemas.microsoft.com/office/drawing/2014/main" id="{7963ECE9-6D34-48A2-81E5-35B0C7536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82625"/>
            <a:ext cx="7250113"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79CB4B46-7FAF-42B7-8AD5-525FE439CFA8}"/>
              </a:ext>
            </a:extLst>
          </p:cNvPr>
          <p:cNvSpPr txBox="1">
            <a:spLocks noChangeArrowheads="1"/>
          </p:cNvSpPr>
          <p:nvPr/>
        </p:nvSpPr>
        <p:spPr bwMode="auto">
          <a:xfrm>
            <a:off x="3224213" y="152400"/>
            <a:ext cx="2736850" cy="457200"/>
          </a:xfrm>
          <a:prstGeom prst="rect">
            <a:avLst/>
          </a:prstGeom>
          <a:noFill/>
          <a:ln w="9525">
            <a:noFill/>
            <a:miter lim="800000"/>
            <a:headEnd/>
            <a:tailEnd/>
          </a:ln>
          <a:effectLst/>
        </p:spPr>
        <p:txBody>
          <a:bodyPr wrap="none">
            <a:spAutoFit/>
          </a:bodyPr>
          <a:lstStyle/>
          <a:p>
            <a:pPr algn="ctr" eaLnBrk="1" hangingPunct="1">
              <a:defRPr/>
            </a:pPr>
            <a:r>
              <a:rPr lang="it-IT" sz="2400" b="1">
                <a:solidFill>
                  <a:srgbClr val="FF0000"/>
                </a:solidFill>
                <a:effectLst>
                  <a:outerShdw blurRad="38100" dist="38100" dir="2700000" algn="tl">
                    <a:srgbClr val="C0C0C0"/>
                  </a:outerShdw>
                </a:effectLst>
                <a:latin typeface="Comic Sans MS" pitchFamily="66" charset="0"/>
              </a:rPr>
              <a:t>CICLO OVARICO</a:t>
            </a:r>
          </a:p>
        </p:txBody>
      </p:sp>
      <p:sp>
        <p:nvSpPr>
          <p:cNvPr id="8196" name="Text Box 4">
            <a:extLst>
              <a:ext uri="{FF2B5EF4-FFF2-40B4-BE49-F238E27FC236}">
                <a16:creationId xmlns:a16="http://schemas.microsoft.com/office/drawing/2014/main" id="{0A3C4A4C-1F4E-419B-BEA4-234023B76DCE}"/>
              </a:ext>
            </a:extLst>
          </p:cNvPr>
          <p:cNvSpPr txBox="1">
            <a:spLocks noChangeArrowheads="1"/>
          </p:cNvSpPr>
          <p:nvPr/>
        </p:nvSpPr>
        <p:spPr bwMode="auto">
          <a:xfrm>
            <a:off x="1447800" y="6049963"/>
            <a:ext cx="2224088" cy="336550"/>
          </a:xfrm>
          <a:prstGeom prst="rect">
            <a:avLst/>
          </a:prstGeom>
          <a:noFill/>
          <a:ln w="9525">
            <a:noFill/>
            <a:miter lim="800000"/>
            <a:headEnd/>
            <a:tailEnd/>
          </a:ln>
          <a:effectLst/>
        </p:spPr>
        <p:txBody>
          <a:bodyPr wrap="none">
            <a:spAutoFit/>
          </a:bodyPr>
          <a:lstStyle/>
          <a:p>
            <a:pPr algn="ctr" eaLnBrk="1" hangingPunct="1">
              <a:defRPr/>
            </a:pPr>
            <a:r>
              <a:rPr lang="it-IT" sz="1600" b="1">
                <a:solidFill>
                  <a:srgbClr val="0000FF"/>
                </a:solidFill>
                <a:effectLst>
                  <a:outerShdw blurRad="38100" dist="38100" dir="2700000" algn="tl">
                    <a:srgbClr val="C0C0C0"/>
                  </a:outerShdw>
                </a:effectLst>
              </a:rPr>
              <a:t>FASE FOLLICOLARE</a:t>
            </a:r>
          </a:p>
        </p:txBody>
      </p:sp>
      <p:sp>
        <p:nvSpPr>
          <p:cNvPr id="8197" name="Text Box 5">
            <a:extLst>
              <a:ext uri="{FF2B5EF4-FFF2-40B4-BE49-F238E27FC236}">
                <a16:creationId xmlns:a16="http://schemas.microsoft.com/office/drawing/2014/main" id="{FC29F29F-31E5-4336-9161-470D4A5E92D8}"/>
              </a:ext>
            </a:extLst>
          </p:cNvPr>
          <p:cNvSpPr txBox="1">
            <a:spLocks noChangeArrowheads="1"/>
          </p:cNvSpPr>
          <p:nvPr/>
        </p:nvSpPr>
        <p:spPr bwMode="auto">
          <a:xfrm>
            <a:off x="5305425" y="6049963"/>
            <a:ext cx="1862138" cy="336550"/>
          </a:xfrm>
          <a:prstGeom prst="rect">
            <a:avLst/>
          </a:prstGeom>
          <a:noFill/>
          <a:ln w="9525">
            <a:noFill/>
            <a:miter lim="800000"/>
            <a:headEnd/>
            <a:tailEnd/>
          </a:ln>
          <a:effectLst/>
        </p:spPr>
        <p:txBody>
          <a:bodyPr wrap="none">
            <a:spAutoFit/>
          </a:bodyPr>
          <a:lstStyle/>
          <a:p>
            <a:pPr algn="ctr" eaLnBrk="1" hangingPunct="1">
              <a:defRPr/>
            </a:pPr>
            <a:r>
              <a:rPr lang="it-IT" sz="1600" b="1">
                <a:solidFill>
                  <a:srgbClr val="0000FF"/>
                </a:solidFill>
                <a:effectLst>
                  <a:outerShdw blurRad="38100" dist="38100" dir="2700000" algn="tl">
                    <a:srgbClr val="C0C0C0"/>
                  </a:outerShdw>
                </a:effectLst>
              </a:rPr>
              <a:t>FASE LUTEINICA</a:t>
            </a:r>
          </a:p>
        </p:txBody>
      </p:sp>
      <p:sp>
        <p:nvSpPr>
          <p:cNvPr id="10246" name="Rectangle 2">
            <a:extLst>
              <a:ext uri="{FF2B5EF4-FFF2-40B4-BE49-F238E27FC236}">
                <a16:creationId xmlns:a16="http://schemas.microsoft.com/office/drawing/2014/main" id="{2C7E225E-7E89-49B3-9CF0-90E9F07C01AB}"/>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0247" name="CasellaDiTesto 9">
            <a:extLst>
              <a:ext uri="{FF2B5EF4-FFF2-40B4-BE49-F238E27FC236}">
                <a16:creationId xmlns:a16="http://schemas.microsoft.com/office/drawing/2014/main" id="{B1864915-A677-4103-941A-10FD8892473C}"/>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6A0C03DD-C24F-418C-9BAA-E776BB0F1C9D}"/>
              </a:ext>
            </a:extLst>
          </p:cNvPr>
          <p:cNvSpPr txBox="1">
            <a:spLocks noChangeArrowheads="1"/>
          </p:cNvSpPr>
          <p:nvPr/>
        </p:nvSpPr>
        <p:spPr bwMode="auto">
          <a:xfrm>
            <a:off x="2725738" y="152400"/>
            <a:ext cx="3825875" cy="457200"/>
          </a:xfrm>
          <a:prstGeom prst="rect">
            <a:avLst/>
          </a:prstGeom>
          <a:noFill/>
          <a:ln w="9525">
            <a:noFill/>
            <a:miter lim="800000"/>
            <a:headEnd/>
            <a:tailEnd/>
          </a:ln>
          <a:effectLst/>
        </p:spPr>
        <p:txBody>
          <a:bodyPr wrap="none">
            <a:spAutoFit/>
          </a:bodyPr>
          <a:lstStyle/>
          <a:p>
            <a:pPr algn="ctr" eaLnBrk="1" hangingPunct="1">
              <a:defRPr/>
            </a:pPr>
            <a:r>
              <a:rPr lang="it-IT" sz="2400" b="1">
                <a:solidFill>
                  <a:srgbClr val="FF3300"/>
                </a:solidFill>
                <a:effectLst>
                  <a:outerShdw blurRad="38100" dist="38100" dir="2700000" algn="tl">
                    <a:srgbClr val="C0C0C0"/>
                  </a:outerShdw>
                </a:effectLst>
                <a:latin typeface="Comic Sans MS" pitchFamily="66" charset="0"/>
              </a:rPr>
              <a:t>MEMBRANE DELL’UOVO</a:t>
            </a:r>
          </a:p>
        </p:txBody>
      </p:sp>
      <p:grpSp>
        <p:nvGrpSpPr>
          <p:cNvPr id="2" name="Gruppo 1">
            <a:extLst>
              <a:ext uri="{FF2B5EF4-FFF2-40B4-BE49-F238E27FC236}">
                <a16:creationId xmlns:a16="http://schemas.microsoft.com/office/drawing/2014/main" id="{94FFC82B-DB4E-41D4-9F59-8BBF63961506}"/>
              </a:ext>
            </a:extLst>
          </p:cNvPr>
          <p:cNvGrpSpPr/>
          <p:nvPr/>
        </p:nvGrpSpPr>
        <p:grpSpPr>
          <a:xfrm>
            <a:off x="175731" y="3897313"/>
            <a:ext cx="5836552" cy="2798762"/>
            <a:chOff x="175731" y="3897313"/>
            <a:chExt cx="5836552" cy="2798762"/>
          </a:xfrm>
        </p:grpSpPr>
        <p:pic>
          <p:nvPicPr>
            <p:cNvPr id="12298" name="Picture 5" descr="Houillon fig">
              <a:extLst>
                <a:ext uri="{FF2B5EF4-FFF2-40B4-BE49-F238E27FC236}">
                  <a16:creationId xmlns:a16="http://schemas.microsoft.com/office/drawing/2014/main" id="{490B7C45-932C-40E5-9331-E8F49B86F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056" y="3897313"/>
              <a:ext cx="3249613"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 Box 6">
              <a:extLst>
                <a:ext uri="{FF2B5EF4-FFF2-40B4-BE49-F238E27FC236}">
                  <a16:creationId xmlns:a16="http://schemas.microsoft.com/office/drawing/2014/main" id="{D5F9BFD6-948C-4C36-B8DB-5A169ABB3129}"/>
                </a:ext>
              </a:extLst>
            </p:cNvPr>
            <p:cNvSpPr txBox="1">
              <a:spLocks noChangeArrowheads="1"/>
            </p:cNvSpPr>
            <p:nvPr/>
          </p:nvSpPr>
          <p:spPr bwMode="auto">
            <a:xfrm>
              <a:off x="179808" y="6178550"/>
              <a:ext cx="5832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dirty="0"/>
                <a:t>UOVO DI RANA AL MOMENTO DELLA DEPOSIZIONE: </a:t>
              </a:r>
            </a:p>
            <a:p>
              <a:pPr eaLnBrk="1" hangingPunct="1">
                <a:spcBef>
                  <a:spcPct val="0"/>
                </a:spcBef>
                <a:buFontTx/>
                <a:buNone/>
              </a:pPr>
              <a:r>
                <a:rPr lang="it-IT" altLang="it-IT" sz="1400" dirty="0"/>
                <a:t>IL POLO ANIMALE E’ PIGMENTATO, IL POLO VITELLINO E’ CHIARO</a:t>
              </a:r>
            </a:p>
          </p:txBody>
        </p:sp>
        <p:sp>
          <p:nvSpPr>
            <p:cNvPr id="12300" name="Text Box 7">
              <a:extLst>
                <a:ext uri="{FF2B5EF4-FFF2-40B4-BE49-F238E27FC236}">
                  <a16:creationId xmlns:a16="http://schemas.microsoft.com/office/drawing/2014/main" id="{51A05911-6B73-4E26-982F-D88ED20A835B}"/>
                </a:ext>
              </a:extLst>
            </p:cNvPr>
            <p:cNvSpPr txBox="1">
              <a:spLocks noChangeArrowheads="1"/>
            </p:cNvSpPr>
            <p:nvPr/>
          </p:nvSpPr>
          <p:spPr bwMode="auto">
            <a:xfrm>
              <a:off x="175731" y="3987800"/>
              <a:ext cx="1101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a:solidFill>
                    <a:srgbClr val="000099"/>
                  </a:solidFill>
                </a:rPr>
                <a:t>OVIDUTTO</a:t>
              </a:r>
            </a:p>
          </p:txBody>
        </p:sp>
        <p:sp>
          <p:nvSpPr>
            <p:cNvPr id="12301" name="Text Box 8">
              <a:extLst>
                <a:ext uri="{FF2B5EF4-FFF2-40B4-BE49-F238E27FC236}">
                  <a16:creationId xmlns:a16="http://schemas.microsoft.com/office/drawing/2014/main" id="{A3DFA690-C903-4BF7-893B-F94042FFB500}"/>
                </a:ext>
              </a:extLst>
            </p:cNvPr>
            <p:cNvSpPr txBox="1">
              <a:spLocks noChangeArrowheads="1"/>
            </p:cNvSpPr>
            <p:nvPr/>
          </p:nvSpPr>
          <p:spPr bwMode="auto">
            <a:xfrm>
              <a:off x="401156" y="4297363"/>
              <a:ext cx="876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a:solidFill>
                    <a:srgbClr val="FF572F"/>
                  </a:solidFill>
                </a:rPr>
                <a:t>OVARIO</a:t>
              </a:r>
            </a:p>
          </p:txBody>
        </p:sp>
        <p:sp>
          <p:nvSpPr>
            <p:cNvPr id="12302" name="AutoShape 9">
              <a:extLst>
                <a:ext uri="{FF2B5EF4-FFF2-40B4-BE49-F238E27FC236}">
                  <a16:creationId xmlns:a16="http://schemas.microsoft.com/office/drawing/2014/main" id="{9B0DFD65-97FB-40D6-9C51-09B470500227}"/>
                </a:ext>
              </a:extLst>
            </p:cNvPr>
            <p:cNvSpPr>
              <a:spLocks/>
            </p:cNvSpPr>
            <p:nvPr/>
          </p:nvSpPr>
          <p:spPr bwMode="auto">
            <a:xfrm>
              <a:off x="1418744" y="3927475"/>
              <a:ext cx="88900" cy="365125"/>
            </a:xfrm>
            <a:prstGeom prst="leftBrace">
              <a:avLst>
                <a:gd name="adj1" fmla="val 34226"/>
                <a:gd name="adj2" fmla="val 50000"/>
              </a:avLst>
            </a:prstGeom>
            <a:noFill/>
            <a:ln w="9525">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sz="2400">
                <a:solidFill>
                  <a:srgbClr val="000099"/>
                </a:solidFill>
                <a:latin typeface="Times New Roman" panose="02020603050405020304" pitchFamily="18" charset="0"/>
              </a:endParaRPr>
            </a:p>
          </p:txBody>
        </p:sp>
        <p:sp>
          <p:nvSpPr>
            <p:cNvPr id="12303" name="AutoShape 10">
              <a:extLst>
                <a:ext uri="{FF2B5EF4-FFF2-40B4-BE49-F238E27FC236}">
                  <a16:creationId xmlns:a16="http://schemas.microsoft.com/office/drawing/2014/main" id="{79BF3F20-58D6-4CB0-B619-022491A61535}"/>
                </a:ext>
              </a:extLst>
            </p:cNvPr>
            <p:cNvSpPr>
              <a:spLocks/>
            </p:cNvSpPr>
            <p:nvPr/>
          </p:nvSpPr>
          <p:spPr bwMode="auto">
            <a:xfrm>
              <a:off x="1418744" y="4343400"/>
              <a:ext cx="57150" cy="198437"/>
            </a:xfrm>
            <a:prstGeom prst="leftBrace">
              <a:avLst>
                <a:gd name="adj1" fmla="val 28935"/>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grpSp>
      <p:pic>
        <p:nvPicPr>
          <p:cNvPr id="12296" name="Picture 2" descr="Houillon fig">
            <a:extLst>
              <a:ext uri="{FF2B5EF4-FFF2-40B4-BE49-F238E27FC236}">
                <a16:creationId xmlns:a16="http://schemas.microsoft.com/office/drawing/2014/main" id="{BFC3339F-3E6F-4831-ADE3-8297330F5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6321" y="507797"/>
            <a:ext cx="509746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11">
            <a:extLst>
              <a:ext uri="{FF2B5EF4-FFF2-40B4-BE49-F238E27FC236}">
                <a16:creationId xmlns:a16="http://schemas.microsoft.com/office/drawing/2014/main" id="{5A0CBA5E-01A3-42E9-A5F0-AA41A225309E}"/>
              </a:ext>
            </a:extLst>
          </p:cNvPr>
          <p:cNvSpPr txBox="1">
            <a:spLocks noChangeArrowheads="1"/>
          </p:cNvSpPr>
          <p:nvPr/>
        </p:nvSpPr>
        <p:spPr bwMode="auto">
          <a:xfrm>
            <a:off x="212725" y="626997"/>
            <a:ext cx="331311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dirty="0"/>
              <a:t>UOVO DI PESCE:</a:t>
            </a:r>
          </a:p>
          <a:p>
            <a:pPr eaLnBrk="1" hangingPunct="1">
              <a:spcBef>
                <a:spcPct val="0"/>
              </a:spcBef>
              <a:buFontTx/>
              <a:buNone/>
            </a:pPr>
            <a:r>
              <a:rPr lang="it-IT" altLang="it-IT" sz="1400" b="1" dirty="0">
                <a:solidFill>
                  <a:srgbClr val="009900"/>
                </a:solidFill>
              </a:rPr>
              <a:t>ZONA RADIATA</a:t>
            </a:r>
            <a:r>
              <a:rPr lang="it-IT" altLang="it-IT" sz="1400" dirty="0"/>
              <a:t> (</a:t>
            </a:r>
            <a:r>
              <a:rPr lang="it-IT" altLang="it-IT" sz="1400" dirty="0">
                <a:solidFill>
                  <a:srgbClr val="009900"/>
                </a:solidFill>
              </a:rPr>
              <a:t>CORION O INVOLU-</a:t>
            </a:r>
          </a:p>
          <a:p>
            <a:pPr eaLnBrk="1" hangingPunct="1">
              <a:spcBef>
                <a:spcPct val="0"/>
              </a:spcBef>
              <a:buFontTx/>
              <a:buNone/>
            </a:pPr>
            <a:r>
              <a:rPr lang="it-IT" altLang="it-IT" sz="1400" dirty="0">
                <a:solidFill>
                  <a:srgbClr val="009900"/>
                </a:solidFill>
              </a:rPr>
              <a:t>CRO VITELLINO</a:t>
            </a:r>
            <a:r>
              <a:rPr lang="it-IT" altLang="it-IT" sz="1400" dirty="0"/>
              <a:t>), SCLERIFICATO E </a:t>
            </a:r>
          </a:p>
          <a:p>
            <a:pPr eaLnBrk="1" hangingPunct="1">
              <a:spcBef>
                <a:spcPct val="0"/>
              </a:spcBef>
              <a:buFontTx/>
              <a:buNone/>
            </a:pPr>
            <a:r>
              <a:rPr lang="it-IT" altLang="it-IT" sz="1400" dirty="0"/>
              <a:t>CON MICROPILO.</a:t>
            </a:r>
          </a:p>
          <a:p>
            <a:pPr eaLnBrk="1" hangingPunct="1">
              <a:spcBef>
                <a:spcPct val="0"/>
              </a:spcBef>
              <a:buFontTx/>
              <a:buNone/>
            </a:pPr>
            <a:r>
              <a:rPr lang="it-IT" altLang="it-IT" sz="1400" dirty="0"/>
              <a:t>SINTESI: FEGATO (SOTTO INFLUEN-</a:t>
            </a:r>
          </a:p>
          <a:p>
            <a:pPr eaLnBrk="1" hangingPunct="1">
              <a:spcBef>
                <a:spcPct val="0"/>
              </a:spcBef>
              <a:buFontTx/>
              <a:buNone/>
            </a:pPr>
            <a:r>
              <a:rPr lang="it-IT" altLang="it-IT" sz="1400" dirty="0"/>
              <a:t>ZA DEGLI ESTROGENI) NELLA MAG-</a:t>
            </a:r>
          </a:p>
          <a:p>
            <a:pPr eaLnBrk="1" hangingPunct="1">
              <a:spcBef>
                <a:spcPct val="0"/>
              </a:spcBef>
              <a:buFontTx/>
              <a:buNone/>
            </a:pPr>
            <a:r>
              <a:rPr lang="it-IT" altLang="it-IT" sz="1400" dirty="0"/>
              <a:t>GIOR PARTE DEI TELEOSTEI, MA IN </a:t>
            </a:r>
          </a:p>
          <a:p>
            <a:pPr eaLnBrk="1" hangingPunct="1">
              <a:spcBef>
                <a:spcPct val="0"/>
              </a:spcBef>
              <a:buFontTx/>
              <a:buNone/>
            </a:pPr>
            <a:r>
              <a:rPr lang="it-IT" altLang="it-IT" sz="1400" dirty="0"/>
              <a:t>ALCUNE SPECIE È L’OVARIO</a:t>
            </a:r>
            <a:r>
              <a:rPr lang="it-IT" altLang="it-IT" sz="1400" dirty="0">
                <a:latin typeface="Times New Roman" panose="02020603050405020304" pitchFamily="18" charset="0"/>
              </a:rPr>
              <a:t>.</a:t>
            </a:r>
          </a:p>
          <a:p>
            <a:pPr eaLnBrk="1" hangingPunct="1">
              <a:spcBef>
                <a:spcPct val="0"/>
              </a:spcBef>
              <a:buFontTx/>
              <a:buNone/>
            </a:pPr>
            <a:endParaRPr lang="it-IT" altLang="it-IT" sz="1400" dirty="0"/>
          </a:p>
        </p:txBody>
      </p:sp>
      <p:pic>
        <p:nvPicPr>
          <p:cNvPr id="12297" name="Picture 13">
            <a:extLst>
              <a:ext uri="{FF2B5EF4-FFF2-40B4-BE49-F238E27FC236}">
                <a16:creationId xmlns:a16="http://schemas.microsoft.com/office/drawing/2014/main" id="{AE799C4B-F808-4FCC-BAC5-03EF824BD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5838" y="2480990"/>
            <a:ext cx="17716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a:extLst>
              <a:ext uri="{FF2B5EF4-FFF2-40B4-BE49-F238E27FC236}">
                <a16:creationId xmlns:a16="http://schemas.microsoft.com/office/drawing/2014/main" id="{71FBC845-33C3-472E-A512-6FF3DF2BD138}"/>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5" name="CasellaDiTesto 9">
            <a:extLst>
              <a:ext uri="{FF2B5EF4-FFF2-40B4-BE49-F238E27FC236}">
                <a16:creationId xmlns:a16="http://schemas.microsoft.com/office/drawing/2014/main" id="{735CF8FF-18AA-4BD1-A886-FD703503D3E4}"/>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grpSp>
        <p:nvGrpSpPr>
          <p:cNvPr id="8" name="Gruppo 7">
            <a:extLst>
              <a:ext uri="{FF2B5EF4-FFF2-40B4-BE49-F238E27FC236}">
                <a16:creationId xmlns:a16="http://schemas.microsoft.com/office/drawing/2014/main" id="{D285D1F3-8F99-4D71-9053-B335C1BF7A02}"/>
              </a:ext>
            </a:extLst>
          </p:cNvPr>
          <p:cNvGrpSpPr/>
          <p:nvPr/>
        </p:nvGrpSpPr>
        <p:grpSpPr>
          <a:xfrm>
            <a:off x="5993053" y="4619850"/>
            <a:ext cx="1573149" cy="1044321"/>
            <a:chOff x="5993053" y="4619850"/>
            <a:chExt cx="1573149" cy="1044321"/>
          </a:xfrm>
        </p:grpSpPr>
        <p:pic>
          <p:nvPicPr>
            <p:cNvPr id="12311" name="Picture 23" descr="What Are Those Weird Corkscrew Things On Beaches?">
              <a:extLst>
                <a:ext uri="{FF2B5EF4-FFF2-40B4-BE49-F238E27FC236}">
                  <a16:creationId xmlns:a16="http://schemas.microsoft.com/office/drawing/2014/main" id="{D0769875-5D71-4022-924D-382AFF9570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283" y="4619850"/>
              <a:ext cx="1553919" cy="81025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E34A9FB-E366-4D34-96C5-BB0AE8827D53}"/>
                </a:ext>
              </a:extLst>
            </p:cNvPr>
            <p:cNvSpPr txBox="1"/>
            <p:nvPr/>
          </p:nvSpPr>
          <p:spPr>
            <a:xfrm>
              <a:off x="5993053" y="5417950"/>
              <a:ext cx="1269899" cy="246221"/>
            </a:xfrm>
            <a:prstGeom prst="rect">
              <a:avLst/>
            </a:prstGeom>
            <a:noFill/>
          </p:spPr>
          <p:txBody>
            <a:bodyPr wrap="none" rtlCol="0">
              <a:spAutoFit/>
            </a:bodyPr>
            <a:lstStyle/>
            <a:p>
              <a:r>
                <a:rPr lang="it-IT" sz="1000" dirty="0"/>
                <a:t>Port Jackson </a:t>
              </a:r>
              <a:r>
                <a:rPr lang="it-IT" sz="1000" dirty="0" err="1"/>
                <a:t>shark</a:t>
              </a:r>
              <a:endParaRPr lang="it-IT" sz="1000" dirty="0"/>
            </a:p>
          </p:txBody>
        </p:sp>
      </p:grpSp>
      <p:grpSp>
        <p:nvGrpSpPr>
          <p:cNvPr id="7" name="Gruppo 6">
            <a:extLst>
              <a:ext uri="{FF2B5EF4-FFF2-40B4-BE49-F238E27FC236}">
                <a16:creationId xmlns:a16="http://schemas.microsoft.com/office/drawing/2014/main" id="{32B43CAC-96D2-494C-ABC0-0EAB21E257AB}"/>
              </a:ext>
            </a:extLst>
          </p:cNvPr>
          <p:cNvGrpSpPr/>
          <p:nvPr/>
        </p:nvGrpSpPr>
        <p:grpSpPr>
          <a:xfrm>
            <a:off x="5403719" y="2703534"/>
            <a:ext cx="2836783" cy="1965974"/>
            <a:chOff x="5403719" y="2703534"/>
            <a:chExt cx="2836783" cy="1965974"/>
          </a:xfrm>
        </p:grpSpPr>
        <p:pic>
          <p:nvPicPr>
            <p:cNvPr id="12307" name="Picture 19" descr="Nicholas Bezio - Trilogy of Eggs">
              <a:extLst>
                <a:ext uri="{FF2B5EF4-FFF2-40B4-BE49-F238E27FC236}">
                  <a16:creationId xmlns:a16="http://schemas.microsoft.com/office/drawing/2014/main" id="{A485DDDD-E6F9-44A6-8CA2-2AA69572FD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719" y="2785587"/>
              <a:ext cx="2825882" cy="188392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B28DBAF-4BCC-41B1-A474-D277BB71D3BC}"/>
                </a:ext>
              </a:extLst>
            </p:cNvPr>
            <p:cNvSpPr txBox="1"/>
            <p:nvPr/>
          </p:nvSpPr>
          <p:spPr>
            <a:xfrm>
              <a:off x="5757245" y="2703534"/>
              <a:ext cx="510076" cy="246221"/>
            </a:xfrm>
            <a:prstGeom prst="rect">
              <a:avLst/>
            </a:prstGeom>
            <a:noFill/>
          </p:spPr>
          <p:txBody>
            <a:bodyPr wrap="none" rtlCol="0">
              <a:spAutoFit/>
            </a:bodyPr>
            <a:lstStyle/>
            <a:p>
              <a:r>
                <a:rPr lang="it-IT" sz="1000" dirty="0"/>
                <a:t>Skate</a:t>
              </a:r>
            </a:p>
          </p:txBody>
        </p:sp>
        <p:sp>
          <p:nvSpPr>
            <p:cNvPr id="5" name="CasellaDiTesto 4">
              <a:extLst>
                <a:ext uri="{FF2B5EF4-FFF2-40B4-BE49-F238E27FC236}">
                  <a16:creationId xmlns:a16="http://schemas.microsoft.com/office/drawing/2014/main" id="{D45FD400-2966-44A2-88F9-90808AC0683B}"/>
                </a:ext>
              </a:extLst>
            </p:cNvPr>
            <p:cNvSpPr txBox="1"/>
            <p:nvPr/>
          </p:nvSpPr>
          <p:spPr>
            <a:xfrm>
              <a:off x="6343650" y="2703534"/>
              <a:ext cx="977900" cy="400110"/>
            </a:xfrm>
            <a:prstGeom prst="rect">
              <a:avLst/>
            </a:prstGeom>
            <a:noFill/>
          </p:spPr>
          <p:txBody>
            <a:bodyPr wrap="square" rtlCol="0">
              <a:spAutoFit/>
            </a:bodyPr>
            <a:lstStyle/>
            <a:p>
              <a:r>
                <a:rPr lang="it-IT" sz="1000" dirty="0" err="1"/>
                <a:t>Mexican</a:t>
              </a:r>
              <a:r>
                <a:rPr lang="it-IT" sz="1000" dirty="0"/>
                <a:t> </a:t>
              </a:r>
              <a:r>
                <a:rPr lang="it-IT" sz="1000" dirty="0" err="1"/>
                <a:t>horn</a:t>
              </a:r>
              <a:r>
                <a:rPr lang="it-IT" sz="1000" dirty="0"/>
                <a:t> </a:t>
              </a:r>
              <a:r>
                <a:rPr lang="it-IT" sz="1000" dirty="0" err="1"/>
                <a:t>shark</a:t>
              </a:r>
              <a:endParaRPr lang="it-IT" sz="1000" dirty="0"/>
            </a:p>
          </p:txBody>
        </p:sp>
        <p:sp>
          <p:nvSpPr>
            <p:cNvPr id="6" name="CasellaDiTesto 5">
              <a:extLst>
                <a:ext uri="{FF2B5EF4-FFF2-40B4-BE49-F238E27FC236}">
                  <a16:creationId xmlns:a16="http://schemas.microsoft.com/office/drawing/2014/main" id="{DD62EF8F-662D-4EBF-9AD2-8A15BAD2F2A2}"/>
                </a:ext>
              </a:extLst>
            </p:cNvPr>
            <p:cNvSpPr txBox="1"/>
            <p:nvPr/>
          </p:nvSpPr>
          <p:spPr>
            <a:xfrm>
              <a:off x="7401811" y="2703534"/>
              <a:ext cx="838691" cy="246221"/>
            </a:xfrm>
            <a:prstGeom prst="rect">
              <a:avLst/>
            </a:prstGeom>
            <a:noFill/>
          </p:spPr>
          <p:txBody>
            <a:bodyPr wrap="none" rtlCol="0">
              <a:spAutoFit/>
            </a:bodyPr>
            <a:lstStyle/>
            <a:p>
              <a:r>
                <a:rPr lang="it-IT" sz="1000" dirty="0" err="1"/>
                <a:t>Swell</a:t>
              </a:r>
              <a:r>
                <a:rPr lang="it-IT" sz="1000" dirty="0"/>
                <a:t> </a:t>
              </a:r>
              <a:r>
                <a:rPr lang="it-IT" sz="1000" dirty="0" err="1"/>
                <a:t>shark</a:t>
              </a:r>
              <a:endParaRPr lang="it-IT" sz="1000"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a:extLst>
              <a:ext uri="{FF2B5EF4-FFF2-40B4-BE49-F238E27FC236}">
                <a16:creationId xmlns:a16="http://schemas.microsoft.com/office/drawing/2014/main" id="{7C271226-1B10-45BA-AC9D-355CE4A971FC}"/>
              </a:ext>
            </a:extLst>
          </p:cNvPr>
          <p:cNvSpPr txBox="1">
            <a:spLocks noChangeArrowheads="1"/>
          </p:cNvSpPr>
          <p:nvPr/>
        </p:nvSpPr>
        <p:spPr bwMode="auto">
          <a:xfrm>
            <a:off x="1268413" y="123825"/>
            <a:ext cx="7150100" cy="457200"/>
          </a:xfrm>
          <a:prstGeom prst="rect">
            <a:avLst/>
          </a:prstGeom>
          <a:noFill/>
          <a:ln w="9525">
            <a:noFill/>
            <a:miter lim="800000"/>
            <a:headEnd/>
            <a:tailEnd/>
          </a:ln>
          <a:effectLst/>
        </p:spPr>
        <p:txBody>
          <a:bodyPr wrap="none">
            <a:spAutoFit/>
          </a:bodyPr>
          <a:lstStyle/>
          <a:p>
            <a:pPr eaLnBrk="1" hangingPunct="1">
              <a:defRPr/>
            </a:pPr>
            <a:r>
              <a:rPr lang="it-IT" sz="2400" b="1">
                <a:solidFill>
                  <a:srgbClr val="FF0000"/>
                </a:solidFill>
                <a:effectLst>
                  <a:outerShdw blurRad="38100" dist="38100" dir="2700000" algn="tl">
                    <a:srgbClr val="C0C0C0"/>
                  </a:outerShdw>
                </a:effectLst>
                <a:latin typeface="Comic Sans MS" pitchFamily="66" charset="0"/>
              </a:rPr>
              <a:t>VIE GENITALI DEL POLLO</a:t>
            </a:r>
            <a:r>
              <a:rPr lang="it-IT" sz="2000">
                <a:solidFill>
                  <a:srgbClr val="FF0000"/>
                </a:solidFill>
                <a:effectLst>
                  <a:outerShdw blurRad="38100" dist="38100" dir="2700000" algn="tl">
                    <a:srgbClr val="C0C0C0"/>
                  </a:outerShdw>
                </a:effectLst>
                <a:latin typeface="Comic Sans MS" pitchFamily="66" charset="0"/>
              </a:rPr>
              <a:t>: </a:t>
            </a:r>
            <a:r>
              <a:rPr lang="it-IT" sz="2000">
                <a:solidFill>
                  <a:srgbClr val="FF0000"/>
                </a:solidFill>
              </a:rPr>
              <a:t>SOLO LATO SINISTRO</a:t>
            </a:r>
          </a:p>
        </p:txBody>
      </p:sp>
      <p:sp>
        <p:nvSpPr>
          <p:cNvPr id="15365" name="Line 5">
            <a:extLst>
              <a:ext uri="{FF2B5EF4-FFF2-40B4-BE49-F238E27FC236}">
                <a16:creationId xmlns:a16="http://schemas.microsoft.com/office/drawing/2014/main" id="{0E5BF079-358A-4F02-A8B9-E379A78F9BE5}"/>
              </a:ext>
            </a:extLst>
          </p:cNvPr>
          <p:cNvSpPr>
            <a:spLocks noChangeShapeType="1"/>
          </p:cNvSpPr>
          <p:nvPr/>
        </p:nvSpPr>
        <p:spPr bwMode="auto">
          <a:xfrm>
            <a:off x="7752522" y="4006850"/>
            <a:ext cx="0" cy="2211388"/>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2" name="Gruppo 1">
            <a:extLst>
              <a:ext uri="{FF2B5EF4-FFF2-40B4-BE49-F238E27FC236}">
                <a16:creationId xmlns:a16="http://schemas.microsoft.com/office/drawing/2014/main" id="{7C067104-070B-4E7A-B142-C59C8BB5B64C}"/>
              </a:ext>
            </a:extLst>
          </p:cNvPr>
          <p:cNvGrpSpPr/>
          <p:nvPr/>
        </p:nvGrpSpPr>
        <p:grpSpPr>
          <a:xfrm>
            <a:off x="3567873" y="828675"/>
            <a:ext cx="3573463" cy="5632450"/>
            <a:chOff x="692150" y="828675"/>
            <a:chExt cx="3573463" cy="5632450"/>
          </a:xfrm>
        </p:grpSpPr>
        <p:pic>
          <p:nvPicPr>
            <p:cNvPr id="15362" name="Picture 2" descr="Houillon fig">
              <a:extLst>
                <a:ext uri="{FF2B5EF4-FFF2-40B4-BE49-F238E27FC236}">
                  <a16:creationId xmlns:a16="http://schemas.microsoft.com/office/drawing/2014/main" id="{46712045-ABDF-453A-90E5-3B6B0B132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828675"/>
              <a:ext cx="35734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a:extLst>
                <a:ext uri="{FF2B5EF4-FFF2-40B4-BE49-F238E27FC236}">
                  <a16:creationId xmlns:a16="http://schemas.microsoft.com/office/drawing/2014/main" id="{E2A286AB-A6DB-4971-B06D-D0B7E6ED2866}"/>
                </a:ext>
              </a:extLst>
            </p:cNvPr>
            <p:cNvSpPr txBox="1">
              <a:spLocks noChangeArrowheads="1"/>
            </p:cNvSpPr>
            <p:nvPr/>
          </p:nvSpPr>
          <p:spPr bwMode="auto">
            <a:xfrm>
              <a:off x="1905000" y="2928938"/>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b="1">
                  <a:solidFill>
                    <a:srgbClr val="6600CC"/>
                  </a:solidFill>
                </a:rPr>
                <a:t>3 ORE</a:t>
              </a:r>
            </a:p>
          </p:txBody>
        </p:sp>
        <p:sp>
          <p:nvSpPr>
            <p:cNvPr id="15368" name="Text Box 8">
              <a:extLst>
                <a:ext uri="{FF2B5EF4-FFF2-40B4-BE49-F238E27FC236}">
                  <a16:creationId xmlns:a16="http://schemas.microsoft.com/office/drawing/2014/main" id="{D46FA0DF-5791-4262-B011-CEC2214BFDD0}"/>
                </a:ext>
              </a:extLst>
            </p:cNvPr>
            <p:cNvSpPr txBox="1">
              <a:spLocks noChangeArrowheads="1"/>
            </p:cNvSpPr>
            <p:nvPr/>
          </p:nvSpPr>
          <p:spPr bwMode="auto">
            <a:xfrm>
              <a:off x="1960563" y="3889375"/>
              <a:ext cx="649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b="1">
                  <a:solidFill>
                    <a:srgbClr val="6600CC"/>
                  </a:solidFill>
                </a:rPr>
                <a:t>1 ORA</a:t>
              </a:r>
            </a:p>
          </p:txBody>
        </p:sp>
        <p:sp>
          <p:nvSpPr>
            <p:cNvPr id="15369" name="Text Box 9">
              <a:extLst>
                <a:ext uri="{FF2B5EF4-FFF2-40B4-BE49-F238E27FC236}">
                  <a16:creationId xmlns:a16="http://schemas.microsoft.com/office/drawing/2014/main" id="{3E57942B-6519-48D8-9960-4348A6D47BBD}"/>
                </a:ext>
              </a:extLst>
            </p:cNvPr>
            <p:cNvSpPr txBox="1">
              <a:spLocks noChangeArrowheads="1"/>
            </p:cNvSpPr>
            <p:nvPr/>
          </p:nvSpPr>
          <p:spPr bwMode="auto">
            <a:xfrm>
              <a:off x="1495458" y="4378325"/>
              <a:ext cx="944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b="1" dirty="0">
                  <a:solidFill>
                    <a:srgbClr val="6600CC"/>
                  </a:solidFill>
                </a:rPr>
                <a:t>20-22 ORE</a:t>
              </a:r>
            </a:p>
          </p:txBody>
        </p:sp>
      </p:grpSp>
      <p:sp>
        <p:nvSpPr>
          <p:cNvPr id="15364" name="Text Box 4">
            <a:extLst>
              <a:ext uri="{FF2B5EF4-FFF2-40B4-BE49-F238E27FC236}">
                <a16:creationId xmlns:a16="http://schemas.microsoft.com/office/drawing/2014/main" id="{6D071BE7-5E22-40BD-8E2C-7A878241BDF4}"/>
              </a:ext>
            </a:extLst>
          </p:cNvPr>
          <p:cNvSpPr txBox="1">
            <a:spLocks noChangeArrowheads="1"/>
          </p:cNvSpPr>
          <p:nvPr/>
        </p:nvSpPr>
        <p:spPr bwMode="auto">
          <a:xfrm>
            <a:off x="6427511" y="941388"/>
            <a:ext cx="25693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dirty="0"/>
              <a:t>TUORLO: 6-7 GIORNI PRIMA DELL’OVULAZIONE</a:t>
            </a:r>
          </a:p>
        </p:txBody>
      </p:sp>
      <p:sp>
        <p:nvSpPr>
          <p:cNvPr id="15366" name="Text Box 6">
            <a:extLst>
              <a:ext uri="{FF2B5EF4-FFF2-40B4-BE49-F238E27FC236}">
                <a16:creationId xmlns:a16="http://schemas.microsoft.com/office/drawing/2014/main" id="{CF2F32CC-FEBB-4ED2-B6EF-157D62A91EB5}"/>
              </a:ext>
            </a:extLst>
          </p:cNvPr>
          <p:cNvSpPr txBox="1">
            <a:spLocks noChangeArrowheads="1"/>
          </p:cNvSpPr>
          <p:nvPr/>
        </p:nvSpPr>
        <p:spPr bwMode="auto">
          <a:xfrm>
            <a:off x="7174672" y="3698875"/>
            <a:ext cx="107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a:t>24-36 ORE</a:t>
            </a:r>
          </a:p>
        </p:txBody>
      </p:sp>
      <p:sp>
        <p:nvSpPr>
          <p:cNvPr id="15370" name="Line 10">
            <a:extLst>
              <a:ext uri="{FF2B5EF4-FFF2-40B4-BE49-F238E27FC236}">
                <a16:creationId xmlns:a16="http://schemas.microsoft.com/office/drawing/2014/main" id="{69C223AC-AF59-4C86-8DF4-C6106F748263}"/>
              </a:ext>
            </a:extLst>
          </p:cNvPr>
          <p:cNvSpPr>
            <a:spLocks noChangeShapeType="1"/>
          </p:cNvSpPr>
          <p:nvPr/>
        </p:nvSpPr>
        <p:spPr bwMode="auto">
          <a:xfrm>
            <a:off x="7749347" y="1428750"/>
            <a:ext cx="0" cy="2211388"/>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371" name="Rectangle 2">
            <a:extLst>
              <a:ext uri="{FF2B5EF4-FFF2-40B4-BE49-F238E27FC236}">
                <a16:creationId xmlns:a16="http://schemas.microsoft.com/office/drawing/2014/main" id="{539D44BB-38AB-488A-8C21-DB21E778C9AD}"/>
              </a:ext>
            </a:extLst>
          </p:cNvPr>
          <p:cNvSpPr>
            <a:spLocks noChangeArrowheads="1"/>
          </p:cNvSpPr>
          <p:nvPr/>
        </p:nvSpPr>
        <p:spPr bwMode="auto">
          <a:xfrm>
            <a:off x="0" y="0"/>
            <a:ext cx="9101138"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72" name="CasellaDiTesto 9">
            <a:extLst>
              <a:ext uri="{FF2B5EF4-FFF2-40B4-BE49-F238E27FC236}">
                <a16:creationId xmlns:a16="http://schemas.microsoft.com/office/drawing/2014/main" id="{BDFCB491-DB61-480C-B1B7-AC8F1D1313E1}"/>
              </a:ext>
            </a:extLst>
          </p:cNvPr>
          <p:cNvSpPr txBox="1">
            <a:spLocks noChangeArrowheads="1"/>
          </p:cNvSpPr>
          <p:nvPr/>
        </p:nvSpPr>
        <p:spPr bwMode="auto">
          <a:xfrm>
            <a:off x="6951663" y="6462713"/>
            <a:ext cx="2105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15" name="Text Box 4">
            <a:extLst>
              <a:ext uri="{FF2B5EF4-FFF2-40B4-BE49-F238E27FC236}">
                <a16:creationId xmlns:a16="http://schemas.microsoft.com/office/drawing/2014/main" id="{C5BE7A86-0541-4041-9272-F13415F20E84}"/>
              </a:ext>
            </a:extLst>
          </p:cNvPr>
          <p:cNvSpPr txBox="1">
            <a:spLocks noChangeArrowheads="1"/>
          </p:cNvSpPr>
          <p:nvPr/>
        </p:nvSpPr>
        <p:spPr bwMode="auto">
          <a:xfrm>
            <a:off x="373995" y="1624841"/>
            <a:ext cx="2735263" cy="762000"/>
          </a:xfrm>
          <a:prstGeom prst="rect">
            <a:avLst/>
          </a:prstGeom>
          <a:noFill/>
          <a:ln w="9525">
            <a:noFill/>
            <a:miter lim="800000"/>
            <a:headEnd/>
            <a:tailEnd/>
          </a:ln>
          <a:effectLst/>
        </p:spPr>
        <p:txBody>
          <a:bodyPr wrap="none">
            <a:spAutoFit/>
          </a:bodyPr>
          <a:lstStyle/>
          <a:p>
            <a:pPr eaLnBrk="1" hangingPunct="1">
              <a:defRPr/>
            </a:pPr>
            <a:r>
              <a:rPr lang="it-IT" sz="2400" b="1" dirty="0">
                <a:solidFill>
                  <a:srgbClr val="FF0000"/>
                </a:solidFill>
                <a:effectLst>
                  <a:outerShdw blurRad="38100" dist="38100" dir="2700000" algn="tl">
                    <a:srgbClr val="C0C0C0"/>
                  </a:outerShdw>
                </a:effectLst>
                <a:latin typeface="Comic Sans MS" pitchFamily="66" charset="0"/>
              </a:rPr>
              <a:t>UOVO DI POLLO</a:t>
            </a:r>
          </a:p>
          <a:p>
            <a:pPr eaLnBrk="1" hangingPunct="1">
              <a:defRPr/>
            </a:pPr>
            <a:r>
              <a:rPr lang="it-IT" sz="2000" b="1" dirty="0">
                <a:solidFill>
                  <a:srgbClr val="FF0000"/>
                </a:solidFill>
                <a:effectLst>
                  <a:outerShdw blurRad="38100" dist="38100" dir="2700000" algn="tl">
                    <a:srgbClr val="C0C0C0"/>
                  </a:outerShdw>
                </a:effectLst>
              </a:rPr>
              <a:t>MEMBRANE</a:t>
            </a:r>
          </a:p>
        </p:txBody>
      </p:sp>
      <p:grpSp>
        <p:nvGrpSpPr>
          <p:cNvPr id="6" name="Gruppo 5">
            <a:extLst>
              <a:ext uri="{FF2B5EF4-FFF2-40B4-BE49-F238E27FC236}">
                <a16:creationId xmlns:a16="http://schemas.microsoft.com/office/drawing/2014/main" id="{E324E5EE-B325-4272-8C58-6B8363060EC3}"/>
              </a:ext>
            </a:extLst>
          </p:cNvPr>
          <p:cNvGrpSpPr/>
          <p:nvPr/>
        </p:nvGrpSpPr>
        <p:grpSpPr>
          <a:xfrm>
            <a:off x="42862" y="2365514"/>
            <a:ext cx="3810279" cy="3450431"/>
            <a:chOff x="42862" y="2365514"/>
            <a:chExt cx="3810279" cy="3450431"/>
          </a:xfrm>
        </p:grpSpPr>
        <p:pic>
          <p:nvPicPr>
            <p:cNvPr id="14" name="Picture 3" descr="Houillon fig">
              <a:extLst>
                <a:ext uri="{FF2B5EF4-FFF2-40B4-BE49-F238E27FC236}">
                  <a16:creationId xmlns:a16="http://schemas.microsoft.com/office/drawing/2014/main" id="{246E319D-E266-408F-9C31-0F914868F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 y="2365514"/>
              <a:ext cx="3810279" cy="285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DB1698B4-CD07-41B2-B00C-766AB430C5E5}"/>
                </a:ext>
              </a:extLst>
            </p:cNvPr>
            <p:cNvSpPr txBox="1"/>
            <p:nvPr/>
          </p:nvSpPr>
          <p:spPr>
            <a:xfrm>
              <a:off x="536575" y="5292725"/>
              <a:ext cx="1944763" cy="523220"/>
            </a:xfrm>
            <a:prstGeom prst="rect">
              <a:avLst/>
            </a:prstGeom>
            <a:noFill/>
          </p:spPr>
          <p:txBody>
            <a:bodyPr wrap="none" rtlCol="0">
              <a:spAutoFit/>
            </a:bodyPr>
            <a:lstStyle/>
            <a:p>
              <a:r>
                <a:rPr lang="it-IT" sz="1400" dirty="0">
                  <a:solidFill>
                    <a:srgbClr val="6600CC"/>
                  </a:solidFill>
                </a:rPr>
                <a:t>Membrana plasmatica</a:t>
              </a:r>
            </a:p>
            <a:p>
              <a:r>
                <a:rPr lang="it-IT" sz="1400" dirty="0">
                  <a:solidFill>
                    <a:srgbClr val="6600CC"/>
                  </a:solidFill>
                </a:rPr>
                <a:t>Membrana vitellina</a:t>
              </a:r>
            </a:p>
          </p:txBody>
        </p:sp>
        <p:cxnSp>
          <p:nvCxnSpPr>
            <p:cNvPr id="5" name="Connettore 2 4">
              <a:extLst>
                <a:ext uri="{FF2B5EF4-FFF2-40B4-BE49-F238E27FC236}">
                  <a16:creationId xmlns:a16="http://schemas.microsoft.com/office/drawing/2014/main" id="{963ECF6A-F7D0-419B-A2C2-C06CFDBF3C47}"/>
                </a:ext>
              </a:extLst>
            </p:cNvPr>
            <p:cNvCxnSpPr/>
            <p:nvPr/>
          </p:nvCxnSpPr>
          <p:spPr>
            <a:xfrm flipV="1">
              <a:off x="1133475" y="4111625"/>
              <a:ext cx="400050" cy="1266825"/>
            </a:xfrm>
            <a:prstGeom prst="straightConnector1">
              <a:avLst/>
            </a:prstGeom>
            <a:ln w="19050">
              <a:solidFill>
                <a:srgbClr val="6600CC"/>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lberts fig">
            <a:extLst>
              <a:ext uri="{FF2B5EF4-FFF2-40B4-BE49-F238E27FC236}">
                <a16:creationId xmlns:a16="http://schemas.microsoft.com/office/drawing/2014/main" id="{AD73FF23-A659-47D5-8F31-BC41FE508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20447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Alberts fig">
            <a:extLst>
              <a:ext uri="{FF2B5EF4-FFF2-40B4-BE49-F238E27FC236}">
                <a16:creationId xmlns:a16="http://schemas.microsoft.com/office/drawing/2014/main" id="{762992FA-96C5-44EC-9D7A-A3ACF05AE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14400"/>
            <a:ext cx="26860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2A6C2FF7-32D1-4EFD-BAF6-356946F2BBAF}"/>
              </a:ext>
            </a:extLst>
          </p:cNvPr>
          <p:cNvSpPr txBox="1">
            <a:spLocks noChangeArrowheads="1"/>
          </p:cNvSpPr>
          <p:nvPr/>
        </p:nvSpPr>
        <p:spPr bwMode="auto">
          <a:xfrm>
            <a:off x="3028950" y="234950"/>
            <a:ext cx="3084513" cy="457200"/>
          </a:xfrm>
          <a:prstGeom prst="rect">
            <a:avLst/>
          </a:prstGeom>
          <a:noFill/>
          <a:ln w="9525">
            <a:noFill/>
            <a:miter lim="800000"/>
            <a:headEnd/>
            <a:tailEnd/>
          </a:ln>
          <a:effectLst/>
        </p:spPr>
        <p:txBody>
          <a:bodyPr wrap="none">
            <a:spAutoFit/>
          </a:bodyPr>
          <a:lstStyle/>
          <a:p>
            <a:pPr algn="ctr" eaLnBrk="1" hangingPunct="1">
              <a:defRPr/>
            </a:pPr>
            <a:r>
              <a:rPr lang="it-IT" sz="2400" b="1">
                <a:solidFill>
                  <a:srgbClr val="FF572F"/>
                </a:solidFill>
                <a:effectLst>
                  <a:outerShdw blurRad="38100" dist="38100" dir="2700000" algn="tl">
                    <a:srgbClr val="C0C0C0"/>
                  </a:outerShdw>
                </a:effectLst>
                <a:latin typeface="Comic Sans MS" pitchFamily="66" charset="0"/>
              </a:rPr>
              <a:t>LA CELLULA UOVO</a:t>
            </a:r>
          </a:p>
        </p:txBody>
      </p:sp>
      <p:sp>
        <p:nvSpPr>
          <p:cNvPr id="6149" name="Text Box 5">
            <a:extLst>
              <a:ext uri="{FF2B5EF4-FFF2-40B4-BE49-F238E27FC236}">
                <a16:creationId xmlns:a16="http://schemas.microsoft.com/office/drawing/2014/main" id="{CA23E61D-4A64-4D7E-A670-625DFA213716}"/>
              </a:ext>
            </a:extLst>
          </p:cNvPr>
          <p:cNvSpPr txBox="1">
            <a:spLocks noChangeArrowheads="1"/>
          </p:cNvSpPr>
          <p:nvPr/>
        </p:nvSpPr>
        <p:spPr bwMode="auto">
          <a:xfrm>
            <a:off x="288925" y="5421313"/>
            <a:ext cx="3435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COMPARAZIONE NELLA GRANDEZZA </a:t>
            </a:r>
          </a:p>
          <a:p>
            <a:pPr eaLnBrk="1" hangingPunct="1">
              <a:spcBef>
                <a:spcPct val="0"/>
              </a:spcBef>
              <a:buFontTx/>
              <a:buNone/>
            </a:pPr>
            <a:r>
              <a:rPr lang="it-IT" altLang="it-IT" sz="1400"/>
              <a:t>DI TRE UOVA</a:t>
            </a:r>
          </a:p>
        </p:txBody>
      </p:sp>
      <p:sp>
        <p:nvSpPr>
          <p:cNvPr id="6150" name="Text Box 6">
            <a:extLst>
              <a:ext uri="{FF2B5EF4-FFF2-40B4-BE49-F238E27FC236}">
                <a16:creationId xmlns:a16="http://schemas.microsoft.com/office/drawing/2014/main" id="{C8D0A0A3-4941-4E16-AC5E-93463477CEF5}"/>
              </a:ext>
            </a:extLst>
          </p:cNvPr>
          <p:cNvSpPr txBox="1">
            <a:spLocks noChangeArrowheads="1"/>
          </p:cNvSpPr>
          <p:nvPr/>
        </p:nvSpPr>
        <p:spPr bwMode="auto">
          <a:xfrm>
            <a:off x="4479925" y="5421313"/>
            <a:ext cx="41767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GRANDEZZA RELATIVA TRA CELLULE UOVO E</a:t>
            </a:r>
          </a:p>
          <a:p>
            <a:pPr eaLnBrk="1" hangingPunct="1">
              <a:spcBef>
                <a:spcPct val="0"/>
              </a:spcBef>
              <a:buFontTx/>
              <a:buNone/>
            </a:pPr>
            <a:r>
              <a:rPr lang="it-IT" altLang="it-IT" sz="1400"/>
              <a:t>CELLULE SOMATICHE </a:t>
            </a:r>
          </a:p>
        </p:txBody>
      </p:sp>
      <p:sp>
        <p:nvSpPr>
          <p:cNvPr id="6151" name="Text Box 7">
            <a:extLst>
              <a:ext uri="{FF2B5EF4-FFF2-40B4-BE49-F238E27FC236}">
                <a16:creationId xmlns:a16="http://schemas.microsoft.com/office/drawing/2014/main" id="{1BE6759B-C65E-459C-B386-FA39F013A93F}"/>
              </a:ext>
            </a:extLst>
          </p:cNvPr>
          <p:cNvSpPr txBox="1">
            <a:spLocks noChangeArrowheads="1"/>
          </p:cNvSpPr>
          <p:nvPr/>
        </p:nvSpPr>
        <p:spPr bwMode="auto">
          <a:xfrm>
            <a:off x="4479925" y="6015038"/>
            <a:ext cx="466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VOLUME  UOVO =9X10</a:t>
            </a:r>
            <a:r>
              <a:rPr lang="it-IT" altLang="it-IT" sz="1400" baseline="30000"/>
              <a:t>9</a:t>
            </a:r>
            <a:r>
              <a:rPr lang="it-IT" altLang="it-IT" sz="1400"/>
              <a:t>/CELLULA SOMATICA</a:t>
            </a:r>
          </a:p>
        </p:txBody>
      </p:sp>
      <p:sp>
        <p:nvSpPr>
          <p:cNvPr id="6152" name="Rectangle 9">
            <a:extLst>
              <a:ext uri="{FF2B5EF4-FFF2-40B4-BE49-F238E27FC236}">
                <a16:creationId xmlns:a16="http://schemas.microsoft.com/office/drawing/2014/main" id="{23D16C08-5FAC-482F-817D-34B5CB659045}"/>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6153" name="CasellaDiTesto 9">
            <a:extLst>
              <a:ext uri="{FF2B5EF4-FFF2-40B4-BE49-F238E27FC236}">
                <a16:creationId xmlns:a16="http://schemas.microsoft.com/office/drawing/2014/main" id="{5E096155-87E7-4E4F-8564-B11B7F844472}"/>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CDBA05D2-5CC0-4EFB-9DF8-1E0D628E3DA3}"/>
              </a:ext>
            </a:extLst>
          </p:cNvPr>
          <p:cNvSpPr txBox="1">
            <a:spLocks noChangeArrowheads="1"/>
          </p:cNvSpPr>
          <p:nvPr/>
        </p:nvSpPr>
        <p:spPr bwMode="auto">
          <a:xfrm>
            <a:off x="133350" y="5888038"/>
            <a:ext cx="8853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a:t>POLARITÀ: MAGGIORE DISTRIBUZIONE DEL TUORLO AL </a:t>
            </a:r>
            <a:r>
              <a:rPr lang="it-IT" altLang="it-IT" sz="1600" b="1"/>
              <a:t>POLO VEGETATIVO</a:t>
            </a:r>
            <a:r>
              <a:rPr lang="it-IT" altLang="it-IT" sz="1600"/>
              <a:t> RISPETTO </a:t>
            </a:r>
          </a:p>
          <a:p>
            <a:pPr eaLnBrk="1" hangingPunct="1">
              <a:spcBef>
                <a:spcPct val="0"/>
              </a:spcBef>
              <a:buFontTx/>
              <a:buNone/>
            </a:pPr>
            <a:r>
              <a:rPr lang="it-IT" altLang="it-IT" sz="1600"/>
              <a:t>A QUELLO </a:t>
            </a:r>
            <a:r>
              <a:rPr lang="it-IT" altLang="it-IT" sz="1600" b="1"/>
              <a:t>ANIMALE</a:t>
            </a:r>
            <a:r>
              <a:rPr lang="it-IT" altLang="it-IT" sz="1600"/>
              <a:t> CONTENENTE IL NUCLEO</a:t>
            </a:r>
          </a:p>
        </p:txBody>
      </p:sp>
      <p:sp>
        <p:nvSpPr>
          <p:cNvPr id="8195" name="Rectangle 4">
            <a:extLst>
              <a:ext uri="{FF2B5EF4-FFF2-40B4-BE49-F238E27FC236}">
                <a16:creationId xmlns:a16="http://schemas.microsoft.com/office/drawing/2014/main" id="{BF71D556-75D9-4149-9180-AE920FF2A278}"/>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grpSp>
        <p:nvGrpSpPr>
          <p:cNvPr id="8196" name="Group 5">
            <a:extLst>
              <a:ext uri="{FF2B5EF4-FFF2-40B4-BE49-F238E27FC236}">
                <a16:creationId xmlns:a16="http://schemas.microsoft.com/office/drawing/2014/main" id="{7C80EEEC-E4B1-4158-89F9-829D5497BFB0}"/>
              </a:ext>
            </a:extLst>
          </p:cNvPr>
          <p:cNvGrpSpPr>
            <a:grpSpLocks/>
          </p:cNvGrpSpPr>
          <p:nvPr/>
        </p:nvGrpSpPr>
        <p:grpSpPr bwMode="auto">
          <a:xfrm>
            <a:off x="179388" y="681038"/>
            <a:ext cx="8745537" cy="4999037"/>
            <a:chOff x="113" y="164"/>
            <a:chExt cx="5509" cy="3149"/>
          </a:xfrm>
        </p:grpSpPr>
        <p:pic>
          <p:nvPicPr>
            <p:cNvPr id="8199" name="Picture 6" descr="Houillon fig">
              <a:extLst>
                <a:ext uri="{FF2B5EF4-FFF2-40B4-BE49-F238E27FC236}">
                  <a16:creationId xmlns:a16="http://schemas.microsoft.com/office/drawing/2014/main" id="{7318A741-09A1-4FCE-AE1A-6AA857853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 y="735"/>
              <a:ext cx="5484" cy="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a:extLst>
                <a:ext uri="{FF2B5EF4-FFF2-40B4-BE49-F238E27FC236}">
                  <a16:creationId xmlns:a16="http://schemas.microsoft.com/office/drawing/2014/main" id="{C3541C6F-9A6B-4F92-9170-498396844376}"/>
                </a:ext>
              </a:extLst>
            </p:cNvPr>
            <p:cNvSpPr txBox="1">
              <a:spLocks noChangeArrowheads="1"/>
            </p:cNvSpPr>
            <p:nvPr/>
          </p:nvSpPr>
          <p:spPr bwMode="auto">
            <a:xfrm>
              <a:off x="2216" y="221"/>
              <a:ext cx="2569" cy="288"/>
            </a:xfrm>
            <a:prstGeom prst="rect">
              <a:avLst/>
            </a:prstGeom>
            <a:noFill/>
            <a:ln w="9525">
              <a:noFill/>
              <a:miter lim="800000"/>
              <a:headEnd/>
              <a:tailEnd/>
            </a:ln>
            <a:effectLst/>
          </p:spPr>
          <p:txBody>
            <a:bodyPr wrap="none">
              <a:spAutoFit/>
            </a:bodyPr>
            <a:lstStyle/>
            <a:p>
              <a:pPr algn="ctr" eaLnBrk="1" hangingPunct="1">
                <a:defRPr/>
              </a:pPr>
              <a:r>
                <a:rPr lang="it-IT" sz="2400" b="1">
                  <a:solidFill>
                    <a:srgbClr val="FF3300"/>
                  </a:solidFill>
                  <a:effectLst>
                    <a:outerShdw blurRad="38100" dist="38100" dir="2700000" algn="tl">
                      <a:srgbClr val="C0C0C0"/>
                    </a:outerShdw>
                  </a:effectLst>
                  <a:latin typeface="Comic Sans MS" pitchFamily="66" charset="0"/>
                </a:rPr>
                <a:t>TIPI DI UOVA (TUORLO)</a:t>
              </a:r>
            </a:p>
          </p:txBody>
        </p:sp>
        <p:sp>
          <p:nvSpPr>
            <p:cNvPr id="8201" name="Text Box 8">
              <a:extLst>
                <a:ext uri="{FF2B5EF4-FFF2-40B4-BE49-F238E27FC236}">
                  <a16:creationId xmlns:a16="http://schemas.microsoft.com/office/drawing/2014/main" id="{E7D98DCF-5FD2-4B60-81E6-3FB9E16E6AB3}"/>
                </a:ext>
              </a:extLst>
            </p:cNvPr>
            <p:cNvSpPr txBox="1">
              <a:spLocks noChangeArrowheads="1"/>
            </p:cNvSpPr>
            <p:nvPr/>
          </p:nvSpPr>
          <p:spPr bwMode="auto">
            <a:xfrm>
              <a:off x="359" y="2793"/>
              <a:ext cx="7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t>ANFIOSSO</a:t>
              </a:r>
            </a:p>
          </p:txBody>
        </p:sp>
        <p:sp>
          <p:nvSpPr>
            <p:cNvPr id="8202" name="Text Box 9">
              <a:extLst>
                <a:ext uri="{FF2B5EF4-FFF2-40B4-BE49-F238E27FC236}">
                  <a16:creationId xmlns:a16="http://schemas.microsoft.com/office/drawing/2014/main" id="{040DE9A6-45CF-4B18-B366-D49229B6EC8E}"/>
                </a:ext>
              </a:extLst>
            </p:cNvPr>
            <p:cNvSpPr txBox="1">
              <a:spLocks noChangeArrowheads="1"/>
            </p:cNvSpPr>
            <p:nvPr/>
          </p:nvSpPr>
          <p:spPr bwMode="auto">
            <a:xfrm>
              <a:off x="1723" y="2793"/>
              <a:ext cx="5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t>ANFIBI</a:t>
              </a:r>
            </a:p>
          </p:txBody>
        </p:sp>
        <p:sp>
          <p:nvSpPr>
            <p:cNvPr id="8203" name="Text Box 10">
              <a:extLst>
                <a:ext uri="{FF2B5EF4-FFF2-40B4-BE49-F238E27FC236}">
                  <a16:creationId xmlns:a16="http://schemas.microsoft.com/office/drawing/2014/main" id="{494544ED-42E2-4EB7-B8C8-8871823C0111}"/>
                </a:ext>
              </a:extLst>
            </p:cNvPr>
            <p:cNvSpPr txBox="1">
              <a:spLocks noChangeArrowheads="1"/>
            </p:cNvSpPr>
            <p:nvPr/>
          </p:nvSpPr>
          <p:spPr bwMode="auto">
            <a:xfrm>
              <a:off x="2682" y="2793"/>
              <a:ext cx="163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t>ALCUNI PESCI</a:t>
              </a:r>
            </a:p>
            <a:p>
              <a:pPr algn="ctr" eaLnBrk="1" hangingPunct="1">
                <a:spcBef>
                  <a:spcPct val="0"/>
                </a:spcBef>
                <a:buFontTx/>
                <a:buNone/>
              </a:pPr>
              <a:r>
                <a:rPr lang="it-IT" altLang="it-IT" sz="1600"/>
                <a:t>SAUROPSIDI</a:t>
              </a:r>
            </a:p>
            <a:p>
              <a:pPr algn="ctr" eaLnBrk="1" hangingPunct="1">
                <a:spcBef>
                  <a:spcPct val="0"/>
                </a:spcBef>
                <a:buFontTx/>
                <a:buNone/>
              </a:pPr>
              <a:r>
                <a:rPr lang="it-IT" altLang="it-IT" sz="1600"/>
                <a:t>MAMMIFERI PROTOTERI</a:t>
              </a:r>
            </a:p>
          </p:txBody>
        </p:sp>
        <p:sp>
          <p:nvSpPr>
            <p:cNvPr id="8204" name="Text Box 11">
              <a:extLst>
                <a:ext uri="{FF2B5EF4-FFF2-40B4-BE49-F238E27FC236}">
                  <a16:creationId xmlns:a16="http://schemas.microsoft.com/office/drawing/2014/main" id="{9DA54437-4504-4430-86F6-2E9762A67BDE}"/>
                </a:ext>
              </a:extLst>
            </p:cNvPr>
            <p:cNvSpPr txBox="1">
              <a:spLocks noChangeArrowheads="1"/>
            </p:cNvSpPr>
            <p:nvPr/>
          </p:nvSpPr>
          <p:spPr bwMode="auto">
            <a:xfrm>
              <a:off x="4556" y="2793"/>
              <a:ext cx="95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t>DROSOPHILA</a:t>
              </a:r>
            </a:p>
          </p:txBody>
        </p:sp>
        <p:pic>
          <p:nvPicPr>
            <p:cNvPr id="8205" name="Picture 12">
              <a:extLst>
                <a:ext uri="{FF2B5EF4-FFF2-40B4-BE49-F238E27FC236}">
                  <a16:creationId xmlns:a16="http://schemas.microsoft.com/office/drawing/2014/main" id="{D6FF60C9-B402-4E0A-8B44-D03114D7F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 y="164"/>
              <a:ext cx="122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6" name="Group 13">
              <a:extLst>
                <a:ext uri="{FF2B5EF4-FFF2-40B4-BE49-F238E27FC236}">
                  <a16:creationId xmlns:a16="http://schemas.microsoft.com/office/drawing/2014/main" id="{41E73E52-98BC-4081-85C5-95D0B531F2D9}"/>
                </a:ext>
              </a:extLst>
            </p:cNvPr>
            <p:cNvGrpSpPr>
              <a:grpSpLocks/>
            </p:cNvGrpSpPr>
            <p:nvPr/>
          </p:nvGrpSpPr>
          <p:grpSpPr bwMode="auto">
            <a:xfrm>
              <a:off x="113" y="164"/>
              <a:ext cx="5484" cy="2615"/>
              <a:chOff x="158" y="183"/>
              <a:chExt cx="5484" cy="2615"/>
            </a:xfrm>
          </p:grpSpPr>
          <p:pic>
            <p:nvPicPr>
              <p:cNvPr id="8207" name="Picture 14" descr="Houillon fig">
                <a:extLst>
                  <a:ext uri="{FF2B5EF4-FFF2-40B4-BE49-F238E27FC236}">
                    <a16:creationId xmlns:a16="http://schemas.microsoft.com/office/drawing/2014/main" id="{E3DDC4DA-9EBB-417E-A259-DF506FCB9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754"/>
                <a:ext cx="5484" cy="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5">
                <a:extLst>
                  <a:ext uri="{FF2B5EF4-FFF2-40B4-BE49-F238E27FC236}">
                    <a16:creationId xmlns:a16="http://schemas.microsoft.com/office/drawing/2014/main" id="{F424FDC0-A86D-4D9B-B0A3-3AB4D20E5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 y="183"/>
                <a:ext cx="122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197" name="CasellaDiTesto 15">
            <a:extLst>
              <a:ext uri="{FF2B5EF4-FFF2-40B4-BE49-F238E27FC236}">
                <a16:creationId xmlns:a16="http://schemas.microsoft.com/office/drawing/2014/main" id="{145C96CB-2739-4773-924C-D9713F50E93A}"/>
              </a:ext>
            </a:extLst>
          </p:cNvPr>
          <p:cNvSpPr txBox="1">
            <a:spLocks noChangeArrowheads="1"/>
          </p:cNvSpPr>
          <p:nvPr/>
        </p:nvSpPr>
        <p:spPr bwMode="auto">
          <a:xfrm>
            <a:off x="430213" y="252413"/>
            <a:ext cx="19700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MAMMIFERI EUTERI </a:t>
            </a:r>
          </a:p>
          <a:p>
            <a:pPr eaLnBrk="1" hangingPunct="1">
              <a:spcBef>
                <a:spcPct val="0"/>
              </a:spcBef>
              <a:buFontTx/>
              <a:buNone/>
            </a:pPr>
            <a:r>
              <a:rPr lang="it-IT" altLang="it-IT" sz="1400"/>
              <a:t>E METATERI</a:t>
            </a:r>
          </a:p>
        </p:txBody>
      </p:sp>
      <p:sp>
        <p:nvSpPr>
          <p:cNvPr id="8198" name="CasellaDiTesto 9">
            <a:extLst>
              <a:ext uri="{FF2B5EF4-FFF2-40B4-BE49-F238E27FC236}">
                <a16:creationId xmlns:a16="http://schemas.microsoft.com/office/drawing/2014/main" id="{EDF4F3B7-9106-40FB-8351-89DCA90FDD2F}"/>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Browder fig">
            <a:extLst>
              <a:ext uri="{FF2B5EF4-FFF2-40B4-BE49-F238E27FC236}">
                <a16:creationId xmlns:a16="http://schemas.microsoft.com/office/drawing/2014/main" id="{6C27928B-1482-4D92-BFDA-B94300119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936625"/>
            <a:ext cx="3951287"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a:extLst>
              <a:ext uri="{FF2B5EF4-FFF2-40B4-BE49-F238E27FC236}">
                <a16:creationId xmlns:a16="http://schemas.microsoft.com/office/drawing/2014/main" id="{6B8D6A44-BC85-425D-9254-6883973E77A1}"/>
              </a:ext>
            </a:extLst>
          </p:cNvPr>
          <p:cNvSpPr txBox="1">
            <a:spLocks noChangeArrowheads="1"/>
          </p:cNvSpPr>
          <p:nvPr/>
        </p:nvSpPr>
        <p:spPr bwMode="auto">
          <a:xfrm>
            <a:off x="5956300" y="2089150"/>
            <a:ext cx="3101975" cy="400050"/>
          </a:xfrm>
          <a:prstGeom prst="rect">
            <a:avLst/>
          </a:prstGeom>
          <a:noFill/>
          <a:ln w="9525">
            <a:noFill/>
            <a:miter lim="800000"/>
            <a:headEnd/>
            <a:tailEnd/>
          </a:ln>
          <a:effectLst/>
        </p:spPr>
        <p:txBody>
          <a:bodyPr wrap="none">
            <a:spAutoFit/>
          </a:bodyPr>
          <a:lstStyle/>
          <a:p>
            <a:pPr algn="ctr" eaLnBrk="1" hangingPunct="1">
              <a:defRPr/>
            </a:pPr>
            <a:r>
              <a:rPr lang="it-IT" sz="2000" b="1" dirty="0">
                <a:solidFill>
                  <a:srgbClr val="FF3300"/>
                </a:solidFill>
                <a:effectLst>
                  <a:outerShdw blurRad="38100" dist="38100" dir="2700000" algn="tl">
                    <a:srgbClr val="C0C0C0"/>
                  </a:outerShdw>
                </a:effectLst>
                <a:latin typeface="Comic Sans MS" pitchFamily="66" charset="0"/>
              </a:rPr>
              <a:t>OVARIO SACCIFORME</a:t>
            </a:r>
          </a:p>
        </p:txBody>
      </p:sp>
      <p:sp>
        <p:nvSpPr>
          <p:cNvPr id="13317" name="Rectangle 5">
            <a:extLst>
              <a:ext uri="{FF2B5EF4-FFF2-40B4-BE49-F238E27FC236}">
                <a16:creationId xmlns:a16="http://schemas.microsoft.com/office/drawing/2014/main" id="{7107891B-0990-4382-888A-F469ECBDF130}"/>
              </a:ext>
            </a:extLst>
          </p:cNvPr>
          <p:cNvSpPr>
            <a:spLocks noChangeArrowheads="1"/>
          </p:cNvSpPr>
          <p:nvPr/>
        </p:nvSpPr>
        <p:spPr bwMode="auto">
          <a:xfrm>
            <a:off x="257175" y="155575"/>
            <a:ext cx="2901950" cy="646113"/>
          </a:xfrm>
          <a:prstGeom prst="rect">
            <a:avLst/>
          </a:prstGeom>
          <a:noFill/>
          <a:ln w="9525">
            <a:noFill/>
            <a:miter lim="800000"/>
            <a:headEnd/>
            <a:tailEnd/>
          </a:ln>
          <a:effectLst/>
        </p:spPr>
        <p:txBody>
          <a:bodyPr wrap="none">
            <a:spAutoFit/>
          </a:bodyPr>
          <a:lstStyle/>
          <a:p>
            <a:pPr eaLnBrk="1" hangingPunct="1">
              <a:defRPr/>
            </a:pPr>
            <a:r>
              <a:rPr lang="it-IT" sz="2000" b="1" dirty="0">
                <a:solidFill>
                  <a:srgbClr val="FF3300"/>
                </a:solidFill>
                <a:effectLst>
                  <a:outerShdw blurRad="38100" dist="38100" dir="2700000" algn="tl">
                    <a:srgbClr val="C0C0C0"/>
                  </a:outerShdw>
                </a:effectLst>
                <a:latin typeface="Comic Sans MS" pitchFamily="66" charset="0"/>
              </a:rPr>
              <a:t>OVARIO COMPATTO</a:t>
            </a:r>
            <a:r>
              <a:rPr lang="it-IT" sz="1600" b="1" dirty="0">
                <a:solidFill>
                  <a:srgbClr val="FF3300"/>
                </a:solidFill>
              </a:rPr>
              <a:t> </a:t>
            </a:r>
          </a:p>
          <a:p>
            <a:pPr eaLnBrk="1" hangingPunct="1">
              <a:defRPr/>
            </a:pPr>
            <a:r>
              <a:rPr lang="it-IT" sz="1600" dirty="0">
                <a:solidFill>
                  <a:schemeClr val="accent2"/>
                </a:solidFill>
              </a:rPr>
              <a:t>UMANO</a:t>
            </a:r>
          </a:p>
        </p:txBody>
      </p:sp>
      <p:sp>
        <p:nvSpPr>
          <p:cNvPr id="10245" name="Text Box 6">
            <a:extLst>
              <a:ext uri="{FF2B5EF4-FFF2-40B4-BE49-F238E27FC236}">
                <a16:creationId xmlns:a16="http://schemas.microsoft.com/office/drawing/2014/main" id="{3B5D31B4-00B4-4C1F-9AA7-811FC685F363}"/>
              </a:ext>
            </a:extLst>
          </p:cNvPr>
          <p:cNvSpPr txBox="1">
            <a:spLocks noChangeArrowheads="1"/>
          </p:cNvSpPr>
          <p:nvPr/>
        </p:nvSpPr>
        <p:spPr bwMode="auto">
          <a:xfrm>
            <a:off x="6038850" y="2678113"/>
            <a:ext cx="2857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t>LE CELLULE FOLLICOLARI DEGENE-</a:t>
            </a:r>
          </a:p>
          <a:p>
            <a:pPr algn="ctr" eaLnBrk="1" hangingPunct="1">
              <a:spcBef>
                <a:spcPct val="0"/>
              </a:spcBef>
              <a:buFontTx/>
              <a:buNone/>
            </a:pPr>
            <a:r>
              <a:rPr lang="it-IT" altLang="it-IT" sz="1200"/>
              <a:t>RANO DOPO L’OVULAZIONE</a:t>
            </a:r>
          </a:p>
        </p:txBody>
      </p:sp>
      <p:sp>
        <p:nvSpPr>
          <p:cNvPr id="10246" name="Text Box 7">
            <a:extLst>
              <a:ext uri="{FF2B5EF4-FFF2-40B4-BE49-F238E27FC236}">
                <a16:creationId xmlns:a16="http://schemas.microsoft.com/office/drawing/2014/main" id="{54DC4EBB-D154-41CC-957C-C91D51750A1C}"/>
              </a:ext>
            </a:extLst>
          </p:cNvPr>
          <p:cNvSpPr txBox="1">
            <a:spLocks noChangeArrowheads="1"/>
          </p:cNvSpPr>
          <p:nvPr/>
        </p:nvSpPr>
        <p:spPr bwMode="auto">
          <a:xfrm>
            <a:off x="7037388" y="2416175"/>
            <a:ext cx="846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600">
                <a:solidFill>
                  <a:schemeClr val="accent2"/>
                </a:solidFill>
              </a:rPr>
              <a:t>ANFIBI</a:t>
            </a:r>
          </a:p>
        </p:txBody>
      </p:sp>
      <p:sp>
        <p:nvSpPr>
          <p:cNvPr id="10247" name="Text Box 8">
            <a:extLst>
              <a:ext uri="{FF2B5EF4-FFF2-40B4-BE49-F238E27FC236}">
                <a16:creationId xmlns:a16="http://schemas.microsoft.com/office/drawing/2014/main" id="{4D122CE1-473A-48EE-85DC-80A616A5395D}"/>
              </a:ext>
            </a:extLst>
          </p:cNvPr>
          <p:cNvSpPr txBox="1">
            <a:spLocks noChangeArrowheads="1"/>
          </p:cNvSpPr>
          <p:nvPr/>
        </p:nvSpPr>
        <p:spPr bwMode="auto">
          <a:xfrm>
            <a:off x="4400550" y="104775"/>
            <a:ext cx="18272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a:t>EPITELIO GERMINALE</a:t>
            </a:r>
          </a:p>
        </p:txBody>
      </p:sp>
      <p:sp>
        <p:nvSpPr>
          <p:cNvPr id="10248" name="Text Box 11">
            <a:extLst>
              <a:ext uri="{FF2B5EF4-FFF2-40B4-BE49-F238E27FC236}">
                <a16:creationId xmlns:a16="http://schemas.microsoft.com/office/drawing/2014/main" id="{25815456-8A56-4129-800C-876C0168DBF0}"/>
              </a:ext>
            </a:extLst>
          </p:cNvPr>
          <p:cNvSpPr txBox="1">
            <a:spLocks noChangeArrowheads="1"/>
          </p:cNvSpPr>
          <p:nvPr/>
        </p:nvSpPr>
        <p:spPr bwMode="auto">
          <a:xfrm>
            <a:off x="5849938" y="51435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b="1">
                <a:solidFill>
                  <a:srgbClr val="FF3300"/>
                </a:solidFill>
              </a:rPr>
              <a:t>P.A.</a:t>
            </a:r>
          </a:p>
        </p:txBody>
      </p:sp>
      <p:sp>
        <p:nvSpPr>
          <p:cNvPr id="10249" name="Text Box 13">
            <a:extLst>
              <a:ext uri="{FF2B5EF4-FFF2-40B4-BE49-F238E27FC236}">
                <a16:creationId xmlns:a16="http://schemas.microsoft.com/office/drawing/2014/main" id="{1C748B5C-6F61-4160-9F48-FEC9CB4FDA41}"/>
              </a:ext>
            </a:extLst>
          </p:cNvPr>
          <p:cNvSpPr txBox="1">
            <a:spLocks noChangeArrowheads="1"/>
          </p:cNvSpPr>
          <p:nvPr/>
        </p:nvSpPr>
        <p:spPr bwMode="auto">
          <a:xfrm>
            <a:off x="381000" y="6243638"/>
            <a:ext cx="309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t>LE</a:t>
            </a:r>
            <a:r>
              <a:rPr lang="it-IT" altLang="it-IT" sz="1200">
                <a:solidFill>
                  <a:srgbClr val="FFFF00"/>
                </a:solidFill>
              </a:rPr>
              <a:t> </a:t>
            </a:r>
            <a:r>
              <a:rPr lang="it-IT" altLang="it-IT" sz="1200"/>
              <a:t>CELLULE FOLLICOLARI FORMANO </a:t>
            </a:r>
          </a:p>
          <a:p>
            <a:pPr eaLnBrk="1" hangingPunct="1">
              <a:spcBef>
                <a:spcPct val="0"/>
              </a:spcBef>
              <a:buFontTx/>
              <a:buNone/>
            </a:pPr>
            <a:r>
              <a:rPr lang="it-IT" altLang="it-IT" sz="1200"/>
              <a:t>IL CORPO LUTEO DOPO L’OVULAZIONE</a:t>
            </a:r>
          </a:p>
        </p:txBody>
      </p:sp>
      <p:sp>
        <p:nvSpPr>
          <p:cNvPr id="10250" name="Rectangle 15">
            <a:extLst>
              <a:ext uri="{FF2B5EF4-FFF2-40B4-BE49-F238E27FC236}">
                <a16:creationId xmlns:a16="http://schemas.microsoft.com/office/drawing/2014/main" id="{EC4C3D14-3268-4A47-9AA8-D020A131D8B5}"/>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16" name="Parentesi graffa chiusa 15">
            <a:extLst>
              <a:ext uri="{FF2B5EF4-FFF2-40B4-BE49-F238E27FC236}">
                <a16:creationId xmlns:a16="http://schemas.microsoft.com/office/drawing/2014/main" id="{DCB880DE-9EF9-47C2-ACA9-14BE9E870AAD}"/>
              </a:ext>
            </a:extLst>
          </p:cNvPr>
          <p:cNvSpPr/>
          <p:nvPr/>
        </p:nvSpPr>
        <p:spPr>
          <a:xfrm>
            <a:off x="5140325" y="368300"/>
            <a:ext cx="125413" cy="49371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pic>
        <p:nvPicPr>
          <p:cNvPr id="10252" name="Picture 2" descr="Houillon fig">
            <a:extLst>
              <a:ext uri="{FF2B5EF4-FFF2-40B4-BE49-F238E27FC236}">
                <a16:creationId xmlns:a16="http://schemas.microsoft.com/office/drawing/2014/main" id="{E457DD0D-1D51-487C-B43A-BBF2B0708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688" y="381000"/>
            <a:ext cx="527367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CasellaDiTesto 16">
            <a:extLst>
              <a:ext uri="{FF2B5EF4-FFF2-40B4-BE49-F238E27FC236}">
                <a16:creationId xmlns:a16="http://schemas.microsoft.com/office/drawing/2014/main" id="{766E84DC-46E0-4CEC-B24B-A3147DC0E492}"/>
              </a:ext>
            </a:extLst>
          </p:cNvPr>
          <p:cNvSpPr txBox="1">
            <a:spLocks noChangeArrowheads="1"/>
          </p:cNvSpPr>
          <p:nvPr/>
        </p:nvSpPr>
        <p:spPr bwMode="auto">
          <a:xfrm>
            <a:off x="4687888" y="3625850"/>
            <a:ext cx="42989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b="1"/>
              <a:t>Morphologically, the ovaries of vertebrates may be divided into the following two types:</a:t>
            </a:r>
            <a:endParaRPr lang="it-IT" altLang="it-IT" sz="1800"/>
          </a:p>
          <a:p>
            <a:pPr eaLnBrk="1" hangingPunct="1">
              <a:spcBef>
                <a:spcPct val="0"/>
              </a:spcBef>
              <a:buFontTx/>
              <a:buNone/>
            </a:pPr>
            <a:r>
              <a:rPr lang="en-US" altLang="it-IT" sz="1800" b="1"/>
              <a:t>Compact type ovaries:</a:t>
            </a:r>
            <a:endParaRPr lang="it-IT" altLang="it-IT" sz="1800"/>
          </a:p>
          <a:p>
            <a:pPr eaLnBrk="1" hangingPunct="1">
              <a:spcBef>
                <a:spcPct val="0"/>
              </a:spcBef>
              <a:buFontTx/>
              <a:buNone/>
            </a:pPr>
            <a:r>
              <a:rPr lang="en-US" altLang="it-IT" sz="1800"/>
              <a:t>This type of ovary is found in cyclostomes, elasmobranchs, teleosts, turtles, crocodiles, birds and mammals.</a:t>
            </a:r>
          </a:p>
          <a:p>
            <a:pPr eaLnBrk="1" hangingPunct="1">
              <a:spcBef>
                <a:spcPct val="0"/>
              </a:spcBef>
              <a:buFontTx/>
              <a:buNone/>
            </a:pPr>
            <a:r>
              <a:rPr lang="it-IT" altLang="it-IT" sz="1800" b="1"/>
              <a:t>Saccular type ovaries:</a:t>
            </a:r>
            <a:endParaRPr lang="it-IT" altLang="it-IT" sz="1800"/>
          </a:p>
          <a:p>
            <a:pPr eaLnBrk="1" hangingPunct="1">
              <a:spcBef>
                <a:spcPct val="0"/>
              </a:spcBef>
              <a:buFontTx/>
              <a:buNone/>
            </a:pPr>
            <a:r>
              <a:rPr lang="en-US" altLang="it-IT" sz="1800"/>
              <a:t>The saccular type ovaries are found only in amphibians among the vertebrates.</a:t>
            </a:r>
            <a:endParaRPr lang="it-IT" altLang="it-IT" sz="1800"/>
          </a:p>
        </p:txBody>
      </p:sp>
      <p:sp>
        <p:nvSpPr>
          <p:cNvPr id="10254" name="CasellaDiTesto 14">
            <a:extLst>
              <a:ext uri="{FF2B5EF4-FFF2-40B4-BE49-F238E27FC236}">
                <a16:creationId xmlns:a16="http://schemas.microsoft.com/office/drawing/2014/main" id="{88882AD4-FD32-4139-8194-63B3EF7753B6}"/>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5">
            <a:extLst>
              <a:ext uri="{FF2B5EF4-FFF2-40B4-BE49-F238E27FC236}">
                <a16:creationId xmlns:a16="http://schemas.microsoft.com/office/drawing/2014/main" id="{FF69FF6B-9C75-4014-B0A3-25091EA4E10E}"/>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grpSp>
        <p:nvGrpSpPr>
          <p:cNvPr id="12291" name="Gruppo 16">
            <a:extLst>
              <a:ext uri="{FF2B5EF4-FFF2-40B4-BE49-F238E27FC236}">
                <a16:creationId xmlns:a16="http://schemas.microsoft.com/office/drawing/2014/main" id="{395E253D-DDC9-47D7-95B2-32E2FC024821}"/>
              </a:ext>
            </a:extLst>
          </p:cNvPr>
          <p:cNvGrpSpPr>
            <a:grpSpLocks/>
          </p:cNvGrpSpPr>
          <p:nvPr/>
        </p:nvGrpSpPr>
        <p:grpSpPr bwMode="auto">
          <a:xfrm>
            <a:off x="4451350" y="390525"/>
            <a:ext cx="4598988" cy="5122863"/>
            <a:chOff x="4450976" y="389964"/>
            <a:chExt cx="4598895" cy="5123330"/>
          </a:xfrm>
        </p:grpSpPr>
        <p:pic>
          <p:nvPicPr>
            <p:cNvPr id="12303" name="Picture 11">
              <a:extLst>
                <a:ext uri="{FF2B5EF4-FFF2-40B4-BE49-F238E27FC236}">
                  <a16:creationId xmlns:a16="http://schemas.microsoft.com/office/drawing/2014/main" id="{9435992A-2815-493E-984B-2286DE938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558" y="739588"/>
              <a:ext cx="4589313" cy="477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CasellaDiTesto 14">
              <a:extLst>
                <a:ext uri="{FF2B5EF4-FFF2-40B4-BE49-F238E27FC236}">
                  <a16:creationId xmlns:a16="http://schemas.microsoft.com/office/drawing/2014/main" id="{7CC6486B-1DA3-4FF7-90F5-CEC1031B1356}"/>
                </a:ext>
              </a:extLst>
            </p:cNvPr>
            <p:cNvSpPr txBox="1">
              <a:spLocks noChangeArrowheads="1"/>
            </p:cNvSpPr>
            <p:nvPr/>
          </p:nvSpPr>
          <p:spPr bwMode="auto">
            <a:xfrm>
              <a:off x="4450976" y="389964"/>
              <a:ext cx="2958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b="1"/>
                <a:t>Ovary, oogenic cell types</a:t>
              </a:r>
              <a:endParaRPr lang="it-IT" altLang="it-IT" sz="1800"/>
            </a:p>
          </p:txBody>
        </p:sp>
      </p:grpSp>
      <p:grpSp>
        <p:nvGrpSpPr>
          <p:cNvPr id="12292" name="Gruppo 17">
            <a:extLst>
              <a:ext uri="{FF2B5EF4-FFF2-40B4-BE49-F238E27FC236}">
                <a16:creationId xmlns:a16="http://schemas.microsoft.com/office/drawing/2014/main" id="{90A66C3B-F694-4735-9F36-6033F1F85484}"/>
              </a:ext>
            </a:extLst>
          </p:cNvPr>
          <p:cNvGrpSpPr>
            <a:grpSpLocks/>
          </p:cNvGrpSpPr>
          <p:nvPr/>
        </p:nvGrpSpPr>
        <p:grpSpPr bwMode="auto">
          <a:xfrm>
            <a:off x="249238" y="3482975"/>
            <a:ext cx="4222750" cy="3294063"/>
            <a:chOff x="249103" y="3482788"/>
            <a:chExt cx="4222606" cy="3294529"/>
          </a:xfrm>
        </p:grpSpPr>
        <p:pic>
          <p:nvPicPr>
            <p:cNvPr id="12301" name="Picture 10">
              <a:extLst>
                <a:ext uri="{FF2B5EF4-FFF2-40B4-BE49-F238E27FC236}">
                  <a16:creationId xmlns:a16="http://schemas.microsoft.com/office/drawing/2014/main" id="{0AEDCB7B-C262-437C-844E-C368BC89B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03" y="3865469"/>
              <a:ext cx="4222606" cy="291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CasellaDiTesto 15">
              <a:extLst>
                <a:ext uri="{FF2B5EF4-FFF2-40B4-BE49-F238E27FC236}">
                  <a16:creationId xmlns:a16="http://schemas.microsoft.com/office/drawing/2014/main" id="{8914F879-ED8E-4E9F-9CD1-E37C932D767E}"/>
                </a:ext>
              </a:extLst>
            </p:cNvPr>
            <p:cNvSpPr txBox="1">
              <a:spLocks noChangeArrowheads="1"/>
            </p:cNvSpPr>
            <p:nvPr/>
          </p:nvSpPr>
          <p:spPr bwMode="auto">
            <a:xfrm>
              <a:off x="309283" y="3482788"/>
              <a:ext cx="3202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b="1"/>
                <a:t>Ovary, germinal epithelium.</a:t>
              </a:r>
              <a:endParaRPr lang="it-IT" altLang="it-IT" sz="1800"/>
            </a:p>
          </p:txBody>
        </p:sp>
      </p:grpSp>
      <p:grpSp>
        <p:nvGrpSpPr>
          <p:cNvPr id="12293" name="Gruppo 19">
            <a:extLst>
              <a:ext uri="{FF2B5EF4-FFF2-40B4-BE49-F238E27FC236}">
                <a16:creationId xmlns:a16="http://schemas.microsoft.com/office/drawing/2014/main" id="{02E68F0E-FDA8-43B3-AA0A-E77A5C2243B7}"/>
              </a:ext>
            </a:extLst>
          </p:cNvPr>
          <p:cNvGrpSpPr>
            <a:grpSpLocks/>
          </p:cNvGrpSpPr>
          <p:nvPr/>
        </p:nvGrpSpPr>
        <p:grpSpPr bwMode="auto">
          <a:xfrm>
            <a:off x="260350" y="268288"/>
            <a:ext cx="3240088" cy="3013075"/>
            <a:chOff x="259977" y="267915"/>
            <a:chExt cx="3240836" cy="3013821"/>
          </a:xfrm>
        </p:grpSpPr>
        <p:grpSp>
          <p:nvGrpSpPr>
            <p:cNvPr id="12295" name="Gruppo 12">
              <a:extLst>
                <a:ext uri="{FF2B5EF4-FFF2-40B4-BE49-F238E27FC236}">
                  <a16:creationId xmlns:a16="http://schemas.microsoft.com/office/drawing/2014/main" id="{7504D218-C94C-416D-BACB-BA3158720099}"/>
                </a:ext>
              </a:extLst>
            </p:cNvPr>
            <p:cNvGrpSpPr>
              <a:grpSpLocks/>
            </p:cNvGrpSpPr>
            <p:nvPr/>
          </p:nvGrpSpPr>
          <p:grpSpPr bwMode="auto">
            <a:xfrm>
              <a:off x="259977" y="267915"/>
              <a:ext cx="3240836" cy="3013821"/>
              <a:chOff x="421341" y="267915"/>
              <a:chExt cx="3240836" cy="3013821"/>
            </a:xfrm>
          </p:grpSpPr>
          <p:grpSp>
            <p:nvGrpSpPr>
              <p:cNvPr id="12297" name="Gruppo 11">
                <a:extLst>
                  <a:ext uri="{FF2B5EF4-FFF2-40B4-BE49-F238E27FC236}">
                    <a16:creationId xmlns:a16="http://schemas.microsoft.com/office/drawing/2014/main" id="{8315E6EE-7D0D-4A05-97D8-D4908A292560}"/>
                  </a:ext>
                </a:extLst>
              </p:cNvPr>
              <p:cNvGrpSpPr>
                <a:grpSpLocks/>
              </p:cNvGrpSpPr>
              <p:nvPr/>
            </p:nvGrpSpPr>
            <p:grpSpPr bwMode="auto">
              <a:xfrm>
                <a:off x="466539" y="267915"/>
                <a:ext cx="3195638" cy="2732087"/>
                <a:chOff x="641350" y="388938"/>
                <a:chExt cx="3195638" cy="2732087"/>
              </a:xfrm>
            </p:grpSpPr>
            <p:pic>
              <p:nvPicPr>
                <p:cNvPr id="12299" name="Immagine 14" descr="http://zfin.org/hh_atlas/img/013ovref.gif">
                  <a:extLst>
                    <a:ext uri="{FF2B5EF4-FFF2-40B4-BE49-F238E27FC236}">
                      <a16:creationId xmlns:a16="http://schemas.microsoft.com/office/drawing/2014/main" id="{F145977C-E83A-4A39-BE43-02C048B5A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13" y="819150"/>
                  <a:ext cx="31908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CasellaDiTesto 16">
                  <a:extLst>
                    <a:ext uri="{FF2B5EF4-FFF2-40B4-BE49-F238E27FC236}">
                      <a16:creationId xmlns:a16="http://schemas.microsoft.com/office/drawing/2014/main" id="{6D4E38DC-1D28-46B4-9B60-93203819719D}"/>
                    </a:ext>
                  </a:extLst>
                </p:cNvPr>
                <p:cNvSpPr txBox="1">
                  <a:spLocks noChangeArrowheads="1"/>
                </p:cNvSpPr>
                <p:nvPr/>
              </p:nvSpPr>
              <p:spPr bwMode="auto">
                <a:xfrm>
                  <a:off x="641350" y="388938"/>
                  <a:ext cx="2436614" cy="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dirty="0"/>
                    <a:t>OVARIO DI ZEBRAFISH</a:t>
                  </a:r>
                </a:p>
              </p:txBody>
            </p:sp>
          </p:grpSp>
          <p:sp>
            <p:nvSpPr>
              <p:cNvPr id="12298" name="CasellaDiTesto 17">
                <a:extLst>
                  <a:ext uri="{FF2B5EF4-FFF2-40B4-BE49-F238E27FC236}">
                    <a16:creationId xmlns:a16="http://schemas.microsoft.com/office/drawing/2014/main" id="{E8C398D8-BDC1-4068-8028-EB5770BE4B22}"/>
                  </a:ext>
                </a:extLst>
              </p:cNvPr>
              <p:cNvSpPr txBox="1">
                <a:spLocks noChangeArrowheads="1"/>
              </p:cNvSpPr>
              <p:nvPr/>
            </p:nvSpPr>
            <p:spPr bwMode="auto">
              <a:xfrm>
                <a:off x="421341" y="3035673"/>
                <a:ext cx="2836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000"/>
                  <a:t>Environ Health Perspect.112:1725-1733; 2004.</a:t>
                </a:r>
              </a:p>
            </p:txBody>
          </p:sp>
        </p:grpSp>
        <p:sp>
          <p:nvSpPr>
            <p:cNvPr id="12296" name="CasellaDiTesto 18">
              <a:extLst>
                <a:ext uri="{FF2B5EF4-FFF2-40B4-BE49-F238E27FC236}">
                  <a16:creationId xmlns:a16="http://schemas.microsoft.com/office/drawing/2014/main" id="{0323E2CB-3615-4EE2-B435-BD8EE6801414}"/>
                </a:ext>
              </a:extLst>
            </p:cNvPr>
            <p:cNvSpPr txBox="1">
              <a:spLocks noChangeArrowheads="1"/>
            </p:cNvSpPr>
            <p:nvPr/>
          </p:nvSpPr>
          <p:spPr bwMode="auto">
            <a:xfrm>
              <a:off x="1721224" y="1600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t>L</a:t>
              </a:r>
            </a:p>
          </p:txBody>
        </p:sp>
      </p:grpSp>
      <p:sp>
        <p:nvSpPr>
          <p:cNvPr id="12294" name="CasellaDiTesto 15">
            <a:extLst>
              <a:ext uri="{FF2B5EF4-FFF2-40B4-BE49-F238E27FC236}">
                <a16:creationId xmlns:a16="http://schemas.microsoft.com/office/drawing/2014/main" id="{CAEF043D-153B-4C38-9AE8-EFD28F1C2487}"/>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5">
            <a:extLst>
              <a:ext uri="{FF2B5EF4-FFF2-40B4-BE49-F238E27FC236}">
                <a16:creationId xmlns:a16="http://schemas.microsoft.com/office/drawing/2014/main" id="{39A24A59-A780-4869-BB72-52430F76426E}"/>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grpSp>
        <p:nvGrpSpPr>
          <p:cNvPr id="14339" name="Gruppo 9">
            <a:extLst>
              <a:ext uri="{FF2B5EF4-FFF2-40B4-BE49-F238E27FC236}">
                <a16:creationId xmlns:a16="http://schemas.microsoft.com/office/drawing/2014/main" id="{5DF81C97-8182-4761-9A85-1F8A0FC98417}"/>
              </a:ext>
            </a:extLst>
          </p:cNvPr>
          <p:cNvGrpSpPr>
            <a:grpSpLocks/>
          </p:cNvGrpSpPr>
          <p:nvPr/>
        </p:nvGrpSpPr>
        <p:grpSpPr bwMode="auto">
          <a:xfrm>
            <a:off x="2043113" y="1312863"/>
            <a:ext cx="4448175" cy="3227387"/>
            <a:chOff x="3709988" y="3289300"/>
            <a:chExt cx="4448175" cy="3227388"/>
          </a:xfrm>
        </p:grpSpPr>
        <p:pic>
          <p:nvPicPr>
            <p:cNvPr id="14341" name="Immagine 18" descr="https://www.nature-microscope-photo-video.com/pub/media/catalog/product/cache/316b754b0892e403c09ed131ee51fc48/0/1/010505c02040401previewen-01b.jpg">
              <a:extLst>
                <a:ext uri="{FF2B5EF4-FFF2-40B4-BE49-F238E27FC236}">
                  <a16:creationId xmlns:a16="http://schemas.microsoft.com/office/drawing/2014/main" id="{E1BE4DB2-9014-4B11-8A61-4B0CEC8BC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738" y="3654425"/>
              <a:ext cx="44164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CasellaDiTesto 19">
              <a:extLst>
                <a:ext uri="{FF2B5EF4-FFF2-40B4-BE49-F238E27FC236}">
                  <a16:creationId xmlns:a16="http://schemas.microsoft.com/office/drawing/2014/main" id="{D737B156-10A9-4DB2-AF36-19BCC4B8ED8E}"/>
                </a:ext>
              </a:extLst>
            </p:cNvPr>
            <p:cNvSpPr txBox="1">
              <a:spLocks noChangeArrowheads="1"/>
            </p:cNvSpPr>
            <p:nvPr/>
          </p:nvSpPr>
          <p:spPr bwMode="auto">
            <a:xfrm>
              <a:off x="3709988" y="3289300"/>
              <a:ext cx="30114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600" i="1"/>
                <a:t>Gallus gallus domesticus</a:t>
              </a:r>
              <a:r>
                <a:rPr lang="en-US" altLang="it-IT" sz="1600"/>
                <a:t> ovary</a:t>
              </a:r>
              <a:endParaRPr lang="it-IT" altLang="it-IT" sz="1600"/>
            </a:p>
          </p:txBody>
        </p:sp>
      </p:grpSp>
      <p:sp>
        <p:nvSpPr>
          <p:cNvPr id="14340" name="CasellaDiTesto 5">
            <a:extLst>
              <a:ext uri="{FF2B5EF4-FFF2-40B4-BE49-F238E27FC236}">
                <a16:creationId xmlns:a16="http://schemas.microsoft.com/office/drawing/2014/main" id="{7BF75E2F-DFBF-4D91-B8D2-9F9A071FE002}"/>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ilbert fig">
            <a:extLst>
              <a:ext uri="{FF2B5EF4-FFF2-40B4-BE49-F238E27FC236}">
                <a16:creationId xmlns:a16="http://schemas.microsoft.com/office/drawing/2014/main" id="{95D93A83-47AF-42BC-B07B-1CBC6AB5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352800"/>
            <a:ext cx="28829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EB6ED939-6206-4285-A865-ED57FCED112C}"/>
              </a:ext>
            </a:extLst>
          </p:cNvPr>
          <p:cNvSpPr txBox="1">
            <a:spLocks noChangeArrowheads="1"/>
          </p:cNvSpPr>
          <p:nvPr/>
        </p:nvSpPr>
        <p:spPr bwMode="auto">
          <a:xfrm>
            <a:off x="609600" y="6096000"/>
            <a:ext cx="4591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t>VARIAZIONE NEL NUMERO DI CELLULE GERMINALI</a:t>
            </a:r>
          </a:p>
          <a:p>
            <a:pPr eaLnBrk="1" hangingPunct="1">
              <a:spcBef>
                <a:spcPct val="0"/>
              </a:spcBef>
              <a:buFontTx/>
              <a:buNone/>
            </a:pPr>
            <a:r>
              <a:rPr lang="it-IT" altLang="it-IT" sz="1400"/>
              <a:t>NELL’OVAIO UMANO.</a:t>
            </a:r>
          </a:p>
        </p:txBody>
      </p:sp>
      <p:sp>
        <p:nvSpPr>
          <p:cNvPr id="15364" name="Text Box 4">
            <a:extLst>
              <a:ext uri="{FF2B5EF4-FFF2-40B4-BE49-F238E27FC236}">
                <a16:creationId xmlns:a16="http://schemas.microsoft.com/office/drawing/2014/main" id="{364FF64C-CEDA-4866-8BFA-41E59FB27892}"/>
              </a:ext>
            </a:extLst>
          </p:cNvPr>
          <p:cNvSpPr txBox="1">
            <a:spLocks noChangeArrowheads="1"/>
          </p:cNvSpPr>
          <p:nvPr/>
        </p:nvSpPr>
        <p:spPr bwMode="auto">
          <a:xfrm>
            <a:off x="746125" y="274638"/>
            <a:ext cx="5068888" cy="457200"/>
          </a:xfrm>
          <a:prstGeom prst="rect">
            <a:avLst/>
          </a:prstGeom>
          <a:noFill/>
          <a:ln w="9525">
            <a:noFill/>
            <a:miter lim="800000"/>
            <a:headEnd/>
            <a:tailEnd/>
          </a:ln>
          <a:effectLst/>
        </p:spPr>
        <p:txBody>
          <a:bodyPr wrap="none">
            <a:spAutoFit/>
          </a:bodyPr>
          <a:lstStyle/>
          <a:p>
            <a:pPr eaLnBrk="1" hangingPunct="1">
              <a:defRPr/>
            </a:pPr>
            <a:r>
              <a:rPr lang="it-IT" sz="2400" b="1">
                <a:solidFill>
                  <a:srgbClr val="FF3300"/>
                </a:solidFill>
                <a:effectLst>
                  <a:outerShdw blurRad="38100" dist="38100" dir="2700000" algn="tl">
                    <a:srgbClr val="C0C0C0"/>
                  </a:outerShdw>
                </a:effectLst>
                <a:latin typeface="Comic Sans MS" pitchFamily="66" charset="0"/>
              </a:rPr>
              <a:t>VARIABILITA’ NELL’OOGENESI</a:t>
            </a:r>
          </a:p>
        </p:txBody>
      </p:sp>
      <p:sp>
        <p:nvSpPr>
          <p:cNvPr id="16389" name="Text Box 5">
            <a:extLst>
              <a:ext uri="{FF2B5EF4-FFF2-40B4-BE49-F238E27FC236}">
                <a16:creationId xmlns:a16="http://schemas.microsoft.com/office/drawing/2014/main" id="{514A741B-9936-4A2C-9D34-A11FEE019801}"/>
              </a:ext>
            </a:extLst>
          </p:cNvPr>
          <p:cNvSpPr txBox="1">
            <a:spLocks noChangeArrowheads="1"/>
          </p:cNvSpPr>
          <p:nvPr/>
        </p:nvSpPr>
        <p:spPr bwMode="auto">
          <a:xfrm>
            <a:off x="381000" y="990600"/>
            <a:ext cx="87630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3675" indent="-1936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solidFill>
                  <a:schemeClr val="accent2"/>
                </a:solidFill>
              </a:rPr>
              <a:t>- 	SPECIE CHE PRODUCONO MIGLIAIA DI UOVA AD OGNI STAGIONE RIPRODUTTIVA (RANE, PESCI).</a:t>
            </a:r>
          </a:p>
          <a:p>
            <a:pPr eaLnBrk="1" hangingPunct="1">
              <a:spcBef>
                <a:spcPct val="0"/>
              </a:spcBef>
              <a:buFontTx/>
              <a:buNone/>
            </a:pPr>
            <a:r>
              <a:rPr lang="it-IT" altLang="it-IT" sz="1400">
                <a:solidFill>
                  <a:srgbClr val="660033"/>
                </a:solidFill>
              </a:rPr>
              <a:t>-	SPECIE CHE PRODUCONO POCHE UOVA.</a:t>
            </a:r>
          </a:p>
          <a:p>
            <a:pPr eaLnBrk="1" hangingPunct="1">
              <a:spcBef>
                <a:spcPct val="0"/>
              </a:spcBef>
              <a:buFontTx/>
              <a:buNone/>
            </a:pPr>
            <a:endParaRPr lang="it-IT" altLang="it-IT" sz="1400">
              <a:solidFill>
                <a:schemeClr val="accent2"/>
              </a:solidFill>
            </a:endParaRPr>
          </a:p>
          <a:p>
            <a:pPr eaLnBrk="1" hangingPunct="1">
              <a:spcBef>
                <a:spcPct val="0"/>
              </a:spcBef>
              <a:buFontTx/>
              <a:buNone/>
            </a:pPr>
            <a:r>
              <a:rPr lang="it-IT" altLang="it-IT" sz="1400">
                <a:solidFill>
                  <a:schemeClr val="accent2"/>
                </a:solidFill>
              </a:rPr>
              <a:t>NELLE SPECIE CHE PRODUCONO MOLTE UOVA GLI OOGONI SONO CELLULE STAMINALI CHE SI </a:t>
            </a:r>
          </a:p>
          <a:p>
            <a:pPr eaLnBrk="1" hangingPunct="1">
              <a:spcBef>
                <a:spcPct val="0"/>
              </a:spcBef>
              <a:buFontTx/>
              <a:buNone/>
            </a:pPr>
            <a:r>
              <a:rPr lang="it-IT" altLang="it-IT" sz="1400">
                <a:solidFill>
                  <a:schemeClr val="accent2"/>
                </a:solidFill>
              </a:rPr>
              <a:t>AUTORINNOVANO E SOPRAVVIVONO PER TUTTO IL CICLO VITALE DELL’ORGANISMO.</a:t>
            </a:r>
          </a:p>
          <a:p>
            <a:pPr eaLnBrk="1" hangingPunct="1">
              <a:spcBef>
                <a:spcPct val="0"/>
              </a:spcBef>
              <a:buFontTx/>
              <a:buNone/>
            </a:pPr>
            <a:endParaRPr lang="it-IT" altLang="it-IT" sz="1400">
              <a:solidFill>
                <a:schemeClr val="accent2"/>
              </a:solidFill>
            </a:endParaRPr>
          </a:p>
          <a:p>
            <a:pPr eaLnBrk="1" hangingPunct="1">
              <a:spcBef>
                <a:spcPct val="0"/>
              </a:spcBef>
              <a:buFontTx/>
              <a:buNone/>
            </a:pPr>
            <a:r>
              <a:rPr lang="it-IT" altLang="it-IT" sz="1400">
                <a:solidFill>
                  <a:srgbClr val="660033"/>
                </a:solidFill>
              </a:rPr>
              <a:t>NELLE SPECIE CHE PRODUCONO POCHE UOVA (UOMO E GLl ALTRI MAMMIFERI), GLI OOGONI PRODUCONO UN NUMERO LIMITATO DI PRECURSORI DELLE UOVA.</a:t>
            </a:r>
          </a:p>
        </p:txBody>
      </p:sp>
      <p:sp>
        <p:nvSpPr>
          <p:cNvPr id="16390" name="Text Box 6">
            <a:extLst>
              <a:ext uri="{FF2B5EF4-FFF2-40B4-BE49-F238E27FC236}">
                <a16:creationId xmlns:a16="http://schemas.microsoft.com/office/drawing/2014/main" id="{B4604A21-EB22-4DD4-9684-11B9BDA242DC}"/>
              </a:ext>
            </a:extLst>
          </p:cNvPr>
          <p:cNvSpPr txBox="1">
            <a:spLocks noChangeArrowheads="1"/>
          </p:cNvSpPr>
          <p:nvPr/>
        </p:nvSpPr>
        <p:spPr bwMode="auto">
          <a:xfrm>
            <a:off x="3810000" y="3581400"/>
            <a:ext cx="515143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i="1">
                <a:solidFill>
                  <a:srgbClr val="333333"/>
                </a:solidFill>
              </a:rPr>
              <a:t>Homo</a:t>
            </a:r>
            <a:r>
              <a:rPr lang="it-IT" altLang="it-IT" sz="1400">
                <a:solidFill>
                  <a:srgbClr val="333333"/>
                </a:solidFill>
              </a:rPr>
              <a:t>: 1000 OOGONI, CIRCA, SI DIVIDONO DAL 2° AL 7°</a:t>
            </a:r>
          </a:p>
          <a:p>
            <a:pPr eaLnBrk="1" hangingPunct="1">
              <a:spcBef>
                <a:spcPct val="0"/>
              </a:spcBef>
              <a:buFontTx/>
              <a:buNone/>
            </a:pPr>
            <a:r>
              <a:rPr lang="it-IT" altLang="it-IT" sz="1400">
                <a:solidFill>
                  <a:srgbClr val="333333"/>
                </a:solidFill>
              </a:rPr>
              <a:t>MESE (7x10</a:t>
            </a:r>
            <a:r>
              <a:rPr lang="it-IT" altLang="it-IT" sz="1400" baseline="30000">
                <a:solidFill>
                  <a:srgbClr val="333333"/>
                </a:solidFill>
              </a:rPr>
              <a:t>6</a:t>
            </a:r>
            <a:r>
              <a:rPr lang="it-IT" altLang="it-IT" sz="1400">
                <a:solidFill>
                  <a:srgbClr val="333333"/>
                </a:solidFill>
              </a:rPr>
              <a:t> CELLULE GERMINALI). </a:t>
            </a:r>
          </a:p>
          <a:p>
            <a:pPr eaLnBrk="1" hangingPunct="1">
              <a:spcBef>
                <a:spcPct val="0"/>
              </a:spcBef>
              <a:buFontTx/>
              <a:buNone/>
            </a:pPr>
            <a:r>
              <a:rPr lang="it-IT" altLang="it-IT" sz="1400">
                <a:solidFill>
                  <a:srgbClr val="333333"/>
                </a:solidFill>
              </a:rPr>
              <a:t>RAPIDO CALO DEL NUMERO DELLE CELLULE, LE RIMA-</a:t>
            </a:r>
          </a:p>
          <a:p>
            <a:pPr eaLnBrk="1" hangingPunct="1">
              <a:spcBef>
                <a:spcPct val="0"/>
              </a:spcBef>
              <a:buFontTx/>
              <a:buNone/>
            </a:pPr>
            <a:r>
              <a:rPr lang="it-IT" altLang="it-IT" sz="1400">
                <a:solidFill>
                  <a:srgbClr val="333333"/>
                </a:solidFill>
              </a:rPr>
              <a:t>NENTI DIVENTANO OOCITI PRIMARI, INIZIANO LA DIVISIO-</a:t>
            </a:r>
          </a:p>
          <a:p>
            <a:pPr eaLnBrk="1" hangingPunct="1">
              <a:spcBef>
                <a:spcPct val="0"/>
              </a:spcBef>
              <a:buFontTx/>
              <a:buNone/>
            </a:pPr>
            <a:r>
              <a:rPr lang="it-IT" altLang="it-IT" sz="1400">
                <a:solidFill>
                  <a:srgbClr val="333333"/>
                </a:solidFill>
              </a:rPr>
              <a:t>NE MEIOTICA BLOCCANDOSI NELLO STADIO DICTIOTE-</a:t>
            </a:r>
          </a:p>
          <a:p>
            <a:pPr eaLnBrk="1" hangingPunct="1">
              <a:spcBef>
                <a:spcPct val="0"/>
              </a:spcBef>
              <a:buFontTx/>
              <a:buNone/>
            </a:pPr>
            <a:r>
              <a:rPr lang="it-IT" altLang="it-IT" sz="1400">
                <a:solidFill>
                  <a:srgbClr val="333333"/>
                </a:solidFill>
              </a:rPr>
              <a:t>NE DELLA 1° PROFASE MEIOTICA RIMANENDOVI 10-40 </a:t>
            </a:r>
          </a:p>
          <a:p>
            <a:pPr eaLnBrk="1" hangingPunct="1">
              <a:spcBef>
                <a:spcPct val="0"/>
              </a:spcBef>
              <a:buFontTx/>
              <a:buNone/>
            </a:pPr>
            <a:r>
              <a:rPr lang="it-IT" altLang="it-IT" sz="1400">
                <a:solidFill>
                  <a:srgbClr val="333333"/>
                </a:solidFill>
              </a:rPr>
              <a:t>ANNI.</a:t>
            </a:r>
          </a:p>
          <a:p>
            <a:pPr eaLnBrk="1" hangingPunct="1">
              <a:spcBef>
                <a:spcPct val="0"/>
              </a:spcBef>
              <a:buFontTx/>
              <a:buNone/>
            </a:pPr>
            <a:r>
              <a:rPr lang="it-IT" altLang="it-IT" sz="1400">
                <a:solidFill>
                  <a:srgbClr val="333333"/>
                </a:solidFill>
              </a:rPr>
              <a:t>CIRCA 400 OOCITI PRIMARI MATURANO DURANTE IL </a:t>
            </a:r>
          </a:p>
          <a:p>
            <a:pPr eaLnBrk="1" hangingPunct="1">
              <a:spcBef>
                <a:spcPct val="0"/>
              </a:spcBef>
              <a:buFontTx/>
              <a:buNone/>
            </a:pPr>
            <a:r>
              <a:rPr lang="it-IT" altLang="it-IT" sz="1400">
                <a:solidFill>
                  <a:srgbClr val="333333"/>
                </a:solidFill>
              </a:rPr>
              <a:t>CICLO VITALE DI UNA DONNA.</a:t>
            </a:r>
          </a:p>
        </p:txBody>
      </p:sp>
      <p:sp>
        <p:nvSpPr>
          <p:cNvPr id="16391" name="Rectangle 8">
            <a:extLst>
              <a:ext uri="{FF2B5EF4-FFF2-40B4-BE49-F238E27FC236}">
                <a16:creationId xmlns:a16="http://schemas.microsoft.com/office/drawing/2014/main" id="{29F47B13-3F07-4220-8D3B-04495F46B44B}"/>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16392" name="CasellaDiTesto 8">
            <a:extLst>
              <a:ext uri="{FF2B5EF4-FFF2-40B4-BE49-F238E27FC236}">
                <a16:creationId xmlns:a16="http://schemas.microsoft.com/office/drawing/2014/main" id="{6ADD4A58-ED1D-42A2-991E-6FCE6F74942F}"/>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C72B2CE9-571C-4422-B53D-EE67B7132546}"/>
              </a:ext>
            </a:extLst>
          </p:cNvPr>
          <p:cNvGrpSpPr>
            <a:grpSpLocks/>
          </p:cNvGrpSpPr>
          <p:nvPr/>
        </p:nvGrpSpPr>
        <p:grpSpPr bwMode="auto">
          <a:xfrm>
            <a:off x="381000" y="234950"/>
            <a:ext cx="8553450" cy="6196013"/>
            <a:chOff x="240" y="148"/>
            <a:chExt cx="5388" cy="3903"/>
          </a:xfrm>
        </p:grpSpPr>
        <p:pic>
          <p:nvPicPr>
            <p:cNvPr id="18437" name="Picture 3" descr="Browder fig">
              <a:extLst>
                <a:ext uri="{FF2B5EF4-FFF2-40B4-BE49-F238E27FC236}">
                  <a16:creationId xmlns:a16="http://schemas.microsoft.com/office/drawing/2014/main" id="{2FE4B7E1-E93D-40E3-B46E-3017B5515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 y="528"/>
              <a:ext cx="3840" cy="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F63ADD15-A9C9-4132-BFE2-085E58A5C4FE}"/>
                </a:ext>
              </a:extLst>
            </p:cNvPr>
            <p:cNvSpPr txBox="1">
              <a:spLocks noChangeArrowheads="1"/>
            </p:cNvSpPr>
            <p:nvPr/>
          </p:nvSpPr>
          <p:spPr bwMode="auto">
            <a:xfrm>
              <a:off x="871" y="148"/>
              <a:ext cx="4560" cy="288"/>
            </a:xfrm>
            <a:prstGeom prst="rect">
              <a:avLst/>
            </a:prstGeom>
            <a:noFill/>
            <a:ln w="9525">
              <a:noFill/>
              <a:miter lim="800000"/>
              <a:headEnd/>
              <a:tailEnd/>
            </a:ln>
            <a:effectLst/>
          </p:spPr>
          <p:txBody>
            <a:bodyPr wrap="none">
              <a:spAutoFit/>
            </a:bodyPr>
            <a:lstStyle/>
            <a:p>
              <a:pPr eaLnBrk="1" hangingPunct="1">
                <a:defRPr/>
              </a:pPr>
              <a:r>
                <a:rPr lang="it-IT" sz="2400" b="1">
                  <a:solidFill>
                    <a:srgbClr val="FF3300"/>
                  </a:solidFill>
                  <a:effectLst>
                    <a:outerShdw blurRad="38100" dist="38100" dir="2700000" algn="tl">
                      <a:srgbClr val="C0C0C0"/>
                    </a:outerShdw>
                  </a:effectLst>
                  <a:latin typeface="Comic Sans MS" pitchFamily="66" charset="0"/>
                </a:rPr>
                <a:t>MATURAZIONE DELL’OOCITA NEGLI ANFIBI</a:t>
              </a:r>
            </a:p>
          </p:txBody>
        </p:sp>
        <p:sp>
          <p:nvSpPr>
            <p:cNvPr id="18439" name="Text Box 5">
              <a:extLst>
                <a:ext uri="{FF2B5EF4-FFF2-40B4-BE49-F238E27FC236}">
                  <a16:creationId xmlns:a16="http://schemas.microsoft.com/office/drawing/2014/main" id="{B8489B88-F0C9-453C-895F-1CE7795899A8}"/>
                </a:ext>
              </a:extLst>
            </p:cNvPr>
            <p:cNvSpPr txBox="1">
              <a:spLocks noChangeArrowheads="1"/>
            </p:cNvSpPr>
            <p:nvPr/>
          </p:nvSpPr>
          <p:spPr bwMode="auto">
            <a:xfrm>
              <a:off x="240" y="3648"/>
              <a:ext cx="538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t>NELLA </a:t>
              </a:r>
              <a:r>
                <a:rPr lang="it-IT" altLang="it-IT" sz="1200" i="1"/>
                <a:t>Rana Pipiens</a:t>
              </a:r>
              <a:r>
                <a:rPr lang="it-IT" altLang="it-IT" sz="1200"/>
                <a:t> L’OOGENESI DURA TRE ANNI. DOPO LA METAMORFOSI, LE DIVISIONI OOGONIALI PRODUCO-</a:t>
              </a:r>
            </a:p>
            <a:p>
              <a:pPr eaLnBrk="1" hangingPunct="1">
                <a:spcBef>
                  <a:spcPct val="0"/>
                </a:spcBef>
                <a:buFontTx/>
                <a:buNone/>
              </a:pPr>
              <a:r>
                <a:rPr lang="it-IT" altLang="it-IT" sz="1200"/>
                <a:t>NO, OGNI ANNO, UNA NUOVA COORTE DI OOCITI. NELL’OVARIO TROVIAMO CONTEMPORANEAMENTE TRE </a:t>
              </a:r>
            </a:p>
            <a:p>
              <a:pPr eaLnBrk="1" hangingPunct="1">
                <a:spcBef>
                  <a:spcPct val="0"/>
                </a:spcBef>
                <a:buFontTx/>
                <a:buNone/>
              </a:pPr>
              <a:r>
                <a:rPr lang="it-IT" altLang="it-IT" sz="1200"/>
                <a:t>DIVERSE GENERAZIONI AD UN DIVERSO GRADO DI MATURAZIONE.</a:t>
              </a:r>
            </a:p>
          </p:txBody>
        </p:sp>
      </p:grpSp>
      <p:sp>
        <p:nvSpPr>
          <p:cNvPr id="18435" name="Rectangle 7">
            <a:extLst>
              <a:ext uri="{FF2B5EF4-FFF2-40B4-BE49-F238E27FC236}">
                <a16:creationId xmlns:a16="http://schemas.microsoft.com/office/drawing/2014/main" id="{CAE9C7A9-434B-4500-919E-666D43FFAADB}"/>
              </a:ext>
            </a:extLst>
          </p:cNvPr>
          <p:cNvSpPr>
            <a:spLocks noChangeArrowheads="1"/>
          </p:cNvSpPr>
          <p:nvPr/>
        </p:nvSpPr>
        <p:spPr bwMode="auto">
          <a:xfrm>
            <a:off x="0" y="0"/>
            <a:ext cx="9144000" cy="6858000"/>
          </a:xfrm>
          <a:prstGeom prst="rect">
            <a:avLst/>
          </a:prstGeom>
          <a:noFill/>
          <a:ln w="76200">
            <a:solidFill>
              <a:srgbClr val="08609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p>
        </p:txBody>
      </p:sp>
      <p:sp>
        <p:nvSpPr>
          <p:cNvPr id="18436" name="CasellaDiTesto 7">
            <a:extLst>
              <a:ext uri="{FF2B5EF4-FFF2-40B4-BE49-F238E27FC236}">
                <a16:creationId xmlns:a16="http://schemas.microsoft.com/office/drawing/2014/main" id="{612F81E4-C0D3-4C69-975E-9205F93FBCC9}"/>
              </a:ext>
            </a:extLst>
          </p:cNvPr>
          <p:cNvSpPr txBox="1">
            <a:spLocks noChangeArrowheads="1"/>
          </p:cNvSpPr>
          <p:nvPr/>
        </p:nvSpPr>
        <p:spPr bwMode="auto">
          <a:xfrm>
            <a:off x="7486650" y="6486525"/>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74A77"/>
                </a:solidFill>
                <a:latin typeface="Vijaya" panose="02020604020202020204" pitchFamily="18" charset="0"/>
                <a:cs typeface="Vijaya" panose="02020604020202020204" pitchFamily="18" charset="0"/>
              </a:rPr>
              <a:t>AC 029SV_Florian</a:t>
            </a:r>
          </a:p>
        </p:txBody>
      </p:sp>
    </p:spTree>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11445</Words>
  <Application>Microsoft Office PowerPoint</Application>
  <PresentationFormat>Presentazione su schermo (4:3)</PresentationFormat>
  <Paragraphs>592</Paragraphs>
  <Slides>26</Slides>
  <Notes>21</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26</vt:i4>
      </vt:variant>
    </vt:vector>
  </HeadingPairs>
  <TitlesOfParts>
    <vt:vector size="35" baseType="lpstr">
      <vt:lpstr>Arial</vt:lpstr>
      <vt:lpstr>Comic Sans MS</vt:lpstr>
      <vt:lpstr>Symbol</vt:lpstr>
      <vt:lpstr>Times New Roman</vt:lpstr>
      <vt:lpstr>Tms Rmn</vt:lpstr>
      <vt:lpstr>Verdana</vt:lpstr>
      <vt:lpstr>Vijaya</vt:lpstr>
      <vt:lpstr>Struttura predefinita</vt:lpstr>
      <vt:lpstr>PhotoImpact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ovarian cycle</vt:lpstr>
      <vt:lpstr>Presentazione standard di PowerPoint</vt:lpstr>
      <vt:lpstr>Presentazione standard di PowerPoint</vt:lpstr>
      <vt:lpstr>Presentazione standard di PowerPoint</vt:lpstr>
    </vt:vector>
  </TitlesOfParts>
  <Company>ASUS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Fiorella</dc:creator>
  <cp:lastModifiedBy>FLORIAN FIORELLA</cp:lastModifiedBy>
  <cp:revision>37</cp:revision>
  <dcterms:created xsi:type="dcterms:W3CDTF">2016-11-09T10:58:11Z</dcterms:created>
  <dcterms:modified xsi:type="dcterms:W3CDTF">2025-03-20T10:34:29Z</dcterms:modified>
</cp:coreProperties>
</file>