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1" r:id="rId2"/>
    <p:sldId id="275" r:id="rId3"/>
    <p:sldId id="277" r:id="rId4"/>
    <p:sldId id="256" r:id="rId5"/>
    <p:sldId id="262" r:id="rId6"/>
    <p:sldId id="290" r:id="rId7"/>
    <p:sldId id="295" r:id="rId8"/>
    <p:sldId id="296" r:id="rId9"/>
    <p:sldId id="301" r:id="rId10"/>
    <p:sldId id="312" r:id="rId11"/>
    <p:sldId id="302" r:id="rId12"/>
    <p:sldId id="303" r:id="rId13"/>
    <p:sldId id="304" r:id="rId14"/>
    <p:sldId id="305" r:id="rId15"/>
    <p:sldId id="306" r:id="rId16"/>
    <p:sldId id="307" r:id="rId17"/>
    <p:sldId id="308" r:id="rId18"/>
    <p:sldId id="289" r:id="rId19"/>
    <p:sldId id="294" r:id="rId20"/>
    <p:sldId id="309" r:id="rId21"/>
    <p:sldId id="310" r:id="rId22"/>
  </p:sldIdLst>
  <p:sldSz cx="9144000" cy="6858000" type="screen4x3"/>
  <p:notesSz cx="6858000" cy="9144000"/>
  <p:defaultTextStyle>
    <a:defPPr>
      <a:defRPr lang="it-IT"/>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0000"/>
    <a:srgbClr val="00FF00"/>
    <a:srgbClr val="D60093"/>
    <a:srgbClr val="800000"/>
    <a:srgbClr val="9900CC"/>
    <a:srgbClr val="9966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97" autoAdjust="0"/>
    <p:restoredTop sz="94202" autoAdjust="0"/>
  </p:normalViewPr>
  <p:slideViewPr>
    <p:cSldViewPr snapToGrid="0">
      <p:cViewPr>
        <p:scale>
          <a:sx n="100" d="100"/>
          <a:sy n="100" d="100"/>
        </p:scale>
        <p:origin x="48" y="-666"/>
      </p:cViewPr>
      <p:guideLst>
        <p:guide orient="horz" pos="2160"/>
        <p:guide pos="2880"/>
      </p:guideLst>
    </p:cSldViewPr>
  </p:slideViewPr>
  <p:outlineViewPr>
    <p:cViewPr>
      <p:scale>
        <a:sx n="33" d="100"/>
        <a:sy n="33" d="100"/>
      </p:scale>
      <p:origin x="0" y="0"/>
    </p:cViewPr>
    <p:sldLst>
      <p:sld r:id="rId1" collapse="1"/>
    </p:sldLst>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6FE5960-6E63-451D-B21D-1B8D39C3610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it-IT"/>
          </a:p>
        </p:txBody>
      </p:sp>
      <p:sp>
        <p:nvSpPr>
          <p:cNvPr id="19459" name="Rectangle 3">
            <a:extLst>
              <a:ext uri="{FF2B5EF4-FFF2-40B4-BE49-F238E27FC236}">
                <a16:creationId xmlns:a16="http://schemas.microsoft.com/office/drawing/2014/main" id="{D4D5D48E-C097-4E54-8900-406938378EBC}"/>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it-IT"/>
          </a:p>
        </p:txBody>
      </p:sp>
      <p:sp>
        <p:nvSpPr>
          <p:cNvPr id="2052" name="Rectangle 4">
            <a:extLst>
              <a:ext uri="{FF2B5EF4-FFF2-40B4-BE49-F238E27FC236}">
                <a16:creationId xmlns:a16="http://schemas.microsoft.com/office/drawing/2014/main" id="{1C1B1695-39F0-458D-9423-5FB77D5C3F0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a:extLst>
              <a:ext uri="{FF2B5EF4-FFF2-40B4-BE49-F238E27FC236}">
                <a16:creationId xmlns:a16="http://schemas.microsoft.com/office/drawing/2014/main" id="{F6499490-A8E1-4A90-A51F-7B4BBAFBF11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9462" name="Rectangle 6">
            <a:extLst>
              <a:ext uri="{FF2B5EF4-FFF2-40B4-BE49-F238E27FC236}">
                <a16:creationId xmlns:a16="http://schemas.microsoft.com/office/drawing/2014/main" id="{629EC0DE-1834-48F7-965B-F10D6094D54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it-IT"/>
          </a:p>
        </p:txBody>
      </p:sp>
      <p:sp>
        <p:nvSpPr>
          <p:cNvPr id="19463" name="Rectangle 7">
            <a:extLst>
              <a:ext uri="{FF2B5EF4-FFF2-40B4-BE49-F238E27FC236}">
                <a16:creationId xmlns:a16="http://schemas.microsoft.com/office/drawing/2014/main" id="{52475503-6B8B-4891-8A52-64332AA0B92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C4DF534D-8236-4A2F-87ED-B084AE7EC7D1}"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1D4E85E-E50B-41A3-B62B-A6D96EF76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402EC9-0B20-4C4E-81FD-D222026FE3C8}" type="slidenum">
              <a:rPr lang="it-IT" altLang="it-IT" smtClean="0">
                <a:latin typeface="Arial" panose="020B0604020202020204" pitchFamily="34" charset="0"/>
              </a:rPr>
              <a:pPr>
                <a:spcBef>
                  <a:spcPct val="0"/>
                </a:spcBef>
              </a:pPr>
              <a:t>2</a:t>
            </a:fld>
            <a:endParaRPr lang="it-IT" altLang="it-IT">
              <a:latin typeface="Arial" panose="020B0604020202020204" pitchFamily="34" charset="0"/>
            </a:endParaRPr>
          </a:p>
        </p:txBody>
      </p:sp>
      <p:sp>
        <p:nvSpPr>
          <p:cNvPr id="4099" name="Rectangle 2">
            <a:extLst>
              <a:ext uri="{FF2B5EF4-FFF2-40B4-BE49-F238E27FC236}">
                <a16:creationId xmlns:a16="http://schemas.microsoft.com/office/drawing/2014/main" id="{A5CDAB60-6F28-45D1-8864-2B9B819FA0C5}"/>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D1016BB-DD20-4F82-AAE7-55E9AE2B13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dirty="0"/>
              <a:t>Tunica Albuginea: </a:t>
            </a:r>
            <a:r>
              <a:rPr lang="en-US" altLang="it-IT" dirty="0" err="1"/>
              <a:t>membrana</a:t>
            </a:r>
            <a:r>
              <a:rPr lang="en-US" altLang="it-IT" dirty="0"/>
              <a:t> di </a:t>
            </a:r>
            <a:r>
              <a:rPr lang="en-US" altLang="it-IT" dirty="0" err="1"/>
              <a:t>tessuto</a:t>
            </a:r>
            <a:r>
              <a:rPr lang="en-US" altLang="it-IT" dirty="0"/>
              <a:t> </a:t>
            </a:r>
            <a:r>
              <a:rPr lang="en-US" altLang="it-IT" dirty="0" err="1"/>
              <a:t>connettivo</a:t>
            </a:r>
            <a:r>
              <a:rPr lang="en-US" altLang="it-IT" dirty="0"/>
              <a:t> </a:t>
            </a:r>
            <a:r>
              <a:rPr lang="en-US" altLang="it-IT" dirty="0" err="1"/>
              <a:t>fibroso</a:t>
            </a:r>
            <a:r>
              <a:rPr lang="en-US" altLang="it-IT" dirty="0"/>
              <a:t>. </a:t>
            </a:r>
            <a:r>
              <a:rPr lang="en-US" altLang="it-IT" dirty="0" err="1"/>
              <a:t>Posteriormente</a:t>
            </a:r>
            <a:r>
              <a:rPr lang="en-US" altLang="it-IT" dirty="0" err="1">
                <a:sym typeface="Symbol" panose="05050102010706020507" pitchFamily="18" charset="2"/>
              </a:rPr>
              <a:t>mediastino</a:t>
            </a:r>
            <a:r>
              <a:rPr lang="en-US" altLang="it-IT" dirty="0">
                <a:sym typeface="Symbol" panose="05050102010706020507" pitchFamily="18" charset="2"/>
              </a:rPr>
              <a:t> </a:t>
            </a:r>
            <a:r>
              <a:rPr lang="en-US" altLang="it-IT" dirty="0" err="1">
                <a:sym typeface="Symbol" panose="05050102010706020507" pitchFamily="18" charset="2"/>
              </a:rPr>
              <a:t>testicolare</a:t>
            </a:r>
            <a:r>
              <a:rPr lang="en-US" altLang="it-IT" dirty="0">
                <a:sym typeface="Symbol" panose="05050102010706020507" pitchFamily="18" charset="2"/>
              </a:rPr>
              <a:t>.</a:t>
            </a:r>
            <a:r>
              <a:rPr lang="en-US" altLang="it-IT" dirty="0"/>
              <a:t> </a:t>
            </a:r>
          </a:p>
          <a:p>
            <a:pPr eaLnBrk="1" hangingPunct="1"/>
            <a:r>
              <a:rPr lang="en-US" altLang="it-IT" dirty="0" err="1"/>
              <a:t>Setti</a:t>
            </a:r>
            <a:r>
              <a:rPr lang="en-US" altLang="it-IT" dirty="0"/>
              <a:t>: 250 </a:t>
            </a:r>
            <a:r>
              <a:rPr lang="en-US" altLang="it-IT" dirty="0" err="1"/>
              <a:t>logge</a:t>
            </a:r>
            <a:r>
              <a:rPr lang="en-US" altLang="it-IT" dirty="0"/>
              <a:t>/</a:t>
            </a:r>
            <a:r>
              <a:rPr lang="en-US" altLang="it-IT" dirty="0" err="1"/>
              <a:t>testicolo</a:t>
            </a:r>
            <a:r>
              <a:rPr lang="en-US" altLang="it-IT" dirty="0"/>
              <a:t>.</a:t>
            </a:r>
          </a:p>
          <a:p>
            <a:pPr eaLnBrk="1" hangingPunct="1"/>
            <a:r>
              <a:rPr lang="en-US" altLang="it-IT" dirty="0"/>
              <a:t>1-4 </a:t>
            </a:r>
            <a:r>
              <a:rPr lang="en-US" altLang="it-IT" dirty="0" err="1"/>
              <a:t>tubuli</a:t>
            </a:r>
            <a:r>
              <a:rPr lang="en-US" altLang="it-IT" dirty="0"/>
              <a:t> </a:t>
            </a:r>
            <a:r>
              <a:rPr lang="en-US" altLang="it-IT" dirty="0" err="1"/>
              <a:t>seminiferi</a:t>
            </a:r>
            <a:r>
              <a:rPr lang="en-US" altLang="it-IT" dirty="0"/>
              <a:t>/loggia (30cm-1.5m </a:t>
            </a:r>
            <a:r>
              <a:rPr lang="en-US" altLang="it-IT" dirty="0" err="1"/>
              <a:t>ciascuno</a:t>
            </a:r>
            <a:r>
              <a:rPr lang="en-US" altLang="it-IT" dirty="0"/>
              <a:t>).                                                                                                                                                                                                                                                       </a:t>
            </a:r>
            <a:endParaRPr lang="it-IT" alt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FADFD1D0-844F-421A-ACA4-B627FDC12F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356A3B-DD31-4F31-84AF-55385FAFD575}" type="slidenum">
              <a:rPr lang="it-IT" altLang="it-IT" smtClean="0">
                <a:latin typeface="Arial" panose="020B0604020202020204" pitchFamily="34" charset="0"/>
              </a:rPr>
              <a:pPr>
                <a:spcBef>
                  <a:spcPct val="0"/>
                </a:spcBef>
              </a:pPr>
              <a:t>14</a:t>
            </a:fld>
            <a:endParaRPr lang="it-IT" altLang="it-IT">
              <a:latin typeface="Arial" panose="020B0604020202020204" pitchFamily="34" charset="0"/>
            </a:endParaRPr>
          </a:p>
        </p:txBody>
      </p:sp>
      <p:sp>
        <p:nvSpPr>
          <p:cNvPr id="18435" name="Rectangle 2">
            <a:extLst>
              <a:ext uri="{FF2B5EF4-FFF2-40B4-BE49-F238E27FC236}">
                <a16:creationId xmlns:a16="http://schemas.microsoft.com/office/drawing/2014/main" id="{E4CF042A-76B3-4944-9EB1-AE75C527724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C9E88D0-96AD-4591-9A4A-488662056F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dirty="0"/>
              <a:t>NATURE |VOL 434 | 31 MARCH 2005, 583-9</a:t>
            </a:r>
          </a:p>
          <a:p>
            <a:pPr eaLnBrk="1" hangingPunct="1"/>
            <a:r>
              <a:rPr lang="en-US" altLang="it-IT" dirty="0" err="1"/>
              <a:t>Protamines</a:t>
            </a:r>
            <a:r>
              <a:rPr lang="en-US" altLang="it-IT" dirty="0"/>
              <a:t> are small proteins (relative molecular mass 4,000–12,000 ) that are evolutionarily related to histone H1, but have significantly different biochemical properties. Somatic histone H1s have lysine-rich N- and C-terminal tails, and very low arginine content. In contrast, </a:t>
            </a:r>
            <a:r>
              <a:rPr lang="en-US" altLang="it-IT" dirty="0" err="1"/>
              <a:t>protamines</a:t>
            </a:r>
            <a:r>
              <a:rPr lang="en-US" altLang="it-IT" dirty="0"/>
              <a:t> have very low lysine content, and more than 50% of their residues are arginine, which is probably responsible for their high DNA-binding affinity. This can be attributed to the fact that arginine has a greater flexibility in the formation of hydrogen bonds with the DNA backbone owing to its complex guanidinium group. It seems likely that during the evolution of </a:t>
            </a:r>
            <a:r>
              <a:rPr lang="en-US" altLang="it-IT" dirty="0" err="1"/>
              <a:t>protamines</a:t>
            </a:r>
            <a:r>
              <a:rPr lang="en-US" altLang="it-IT" dirty="0"/>
              <a:t> from H1 histone, </a:t>
            </a:r>
            <a:r>
              <a:rPr lang="en-US" altLang="it-IT" dirty="0" err="1"/>
              <a:t>protamines</a:t>
            </a:r>
            <a:r>
              <a:rPr lang="en-US" altLang="it-IT" dirty="0"/>
              <a:t> acquired higher arginine content, which may have resulted in their improved chromatin condensing properties.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a:extLst>
              <a:ext uri="{FF2B5EF4-FFF2-40B4-BE49-F238E27FC236}">
                <a16:creationId xmlns:a16="http://schemas.microsoft.com/office/drawing/2014/main" id="{52E6B84D-0F98-473D-A104-60EC00A2B380}"/>
              </a:ext>
            </a:extLst>
          </p:cNvPr>
          <p:cNvSpPr>
            <a:spLocks noGrp="1" noRot="1" noChangeAspect="1" noChangeArrowheads="1" noTextEdit="1"/>
          </p:cNvSpPr>
          <p:nvPr>
            <p:ph type="sldImg"/>
          </p:nvPr>
        </p:nvSpPr>
        <p:spPr>
          <a:ln/>
        </p:spPr>
      </p:sp>
      <p:sp>
        <p:nvSpPr>
          <p:cNvPr id="21507" name="Segnaposto note 2">
            <a:extLst>
              <a:ext uri="{FF2B5EF4-FFF2-40B4-BE49-F238E27FC236}">
                <a16:creationId xmlns:a16="http://schemas.microsoft.com/office/drawing/2014/main" id="{A764FBB2-E198-4DEE-8105-C64E195ABF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t>Le cellule di </a:t>
            </a:r>
            <a:r>
              <a:rPr lang="it-IT" altLang="it-IT" dirty="0" err="1"/>
              <a:t>Leydig</a:t>
            </a:r>
            <a:r>
              <a:rPr lang="it-IT" altLang="it-IT" dirty="0"/>
              <a:t> rilasciano una categoria di ormoni chiamati androgeni. Secernono testosterone, androstenedione e </a:t>
            </a:r>
            <a:r>
              <a:rPr lang="it-IT" altLang="it-IT" dirty="0" err="1"/>
              <a:t>deidroepiandrosterone</a:t>
            </a:r>
            <a:r>
              <a:rPr lang="it-IT" altLang="it-IT" dirty="0"/>
              <a:t> (DHEA), quando sono stimolate dall'ormone luteinizzante ipofisario (LH). l'LH aumenta l'attività dell'enzima colesterolo </a:t>
            </a:r>
            <a:r>
              <a:rPr lang="it-IT" altLang="it-IT" dirty="0" err="1"/>
              <a:t>desmolasi</a:t>
            </a:r>
            <a:r>
              <a:rPr lang="it-IT" altLang="it-IT" dirty="0"/>
              <a:t> (associato alla trasformazione del colesterolo in pregnenolone), incentivando la sintesi e secrezione di testosterone da parte delle cellule di </a:t>
            </a:r>
            <a:r>
              <a:rPr lang="it-IT" altLang="it-IT" dirty="0" err="1"/>
              <a:t>Leydig</a:t>
            </a:r>
            <a:r>
              <a:rPr lang="it-IT" altLang="it-IT" dirty="0"/>
              <a:t>. </a:t>
            </a:r>
          </a:p>
          <a:p>
            <a:r>
              <a:rPr lang="it-IT" altLang="it-IT" dirty="0"/>
              <a:t>L'ormone follicolo-stimolante (FSH) aumenta la risposta delle cellule di </a:t>
            </a:r>
            <a:r>
              <a:rPr lang="it-IT" altLang="it-IT" dirty="0" err="1"/>
              <a:t>Leydig</a:t>
            </a:r>
            <a:r>
              <a:rPr lang="it-IT" altLang="it-IT" dirty="0"/>
              <a:t> all'LH aumentando il numero di recettori per tale ormone. </a:t>
            </a:r>
          </a:p>
          <a:p>
            <a:r>
              <a:rPr lang="it-IT" altLang="it-IT" dirty="0"/>
              <a:t>Le cellule di </a:t>
            </a:r>
            <a:r>
              <a:rPr lang="it-IT" altLang="it-IT" dirty="0" err="1"/>
              <a:t>Leydig</a:t>
            </a:r>
            <a:r>
              <a:rPr lang="it-IT" altLang="it-IT" dirty="0"/>
              <a:t> sono grossi elementi di oltre 20 µm di diametro di forma poliedrica. Presentano un citoplasma eosinofilo granuloso contenente gocciole lipidiche, con un nucleo vescicolare circolare. Hanno un abbondante reticolo endoplasmatico liscio (REL), che spiega l'</a:t>
            </a:r>
            <a:r>
              <a:rPr lang="it-IT" altLang="it-IT" dirty="0" err="1"/>
              <a:t>acidofilia</a:t>
            </a:r>
            <a:r>
              <a:rPr lang="it-IT" altLang="it-IT" dirty="0"/>
              <a:t> citoplasmatica, attivamente coinvolto nella sintesi ormonale. Contengono inoltre spesso </a:t>
            </a:r>
            <a:r>
              <a:rPr lang="it-IT" altLang="it-IT" dirty="0" err="1"/>
              <a:t>lipofuscine</a:t>
            </a:r>
            <a:r>
              <a:rPr lang="it-IT" altLang="it-IT" dirty="0"/>
              <a:t>.</a:t>
            </a:r>
          </a:p>
        </p:txBody>
      </p:sp>
      <p:sp>
        <p:nvSpPr>
          <p:cNvPr id="21508" name="Segnaposto numero diapositiva 3">
            <a:extLst>
              <a:ext uri="{FF2B5EF4-FFF2-40B4-BE49-F238E27FC236}">
                <a16:creationId xmlns:a16="http://schemas.microsoft.com/office/drawing/2014/main" id="{5275B0CF-CCDC-49CE-BF6F-9627F62882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6334BA-4F5F-4A7F-B8E4-F271E0BD2D0D}" type="slidenum">
              <a:rPr lang="it-IT" altLang="it-IT" smtClean="0">
                <a:latin typeface="Arial" panose="020B0604020202020204" pitchFamily="34" charset="0"/>
              </a:rPr>
              <a:pPr>
                <a:spcBef>
                  <a:spcPct val="0"/>
                </a:spcBef>
              </a:pPr>
              <a:t>16</a:t>
            </a:fld>
            <a:endParaRPr lang="it-IT" altLang="it-IT">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7715C6C6-BE80-46FA-AEAE-4EBA9F6D3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245065-2564-40A8-8571-E60096FE3EFF}" type="slidenum">
              <a:rPr lang="it-IT" altLang="it-IT" smtClean="0">
                <a:latin typeface="Arial" panose="020B0604020202020204" pitchFamily="34" charset="0"/>
              </a:rPr>
              <a:pPr>
                <a:spcBef>
                  <a:spcPct val="0"/>
                </a:spcBef>
              </a:pPr>
              <a:t>17</a:t>
            </a:fld>
            <a:endParaRPr lang="it-IT" altLang="it-IT">
              <a:latin typeface="Arial" panose="020B0604020202020204" pitchFamily="34" charset="0"/>
            </a:endParaRPr>
          </a:p>
        </p:txBody>
      </p:sp>
      <p:sp>
        <p:nvSpPr>
          <p:cNvPr id="23555" name="Rectangle 2">
            <a:extLst>
              <a:ext uri="{FF2B5EF4-FFF2-40B4-BE49-F238E27FC236}">
                <a16:creationId xmlns:a16="http://schemas.microsoft.com/office/drawing/2014/main" id="{097D3053-2E9B-4248-AD76-7782D83DCE9B}"/>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6FC58891-7B5E-4AA8-929F-246989074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t>La struttura delle cellule del </a:t>
            </a:r>
            <a:r>
              <a:rPr lang="it-IT" altLang="it-IT" dirty="0" err="1"/>
              <a:t>Leydig</a:t>
            </a:r>
            <a:r>
              <a:rPr lang="it-IT" altLang="it-IT" dirty="0"/>
              <a:t> e la loro funzione esocrina sono sotto il controllo di LH o ICSH (</a:t>
            </a:r>
            <a:r>
              <a:rPr lang="it-IT" altLang="it-IT" dirty="0" err="1"/>
              <a:t>Interstitial</a:t>
            </a:r>
            <a:r>
              <a:rPr lang="it-IT" altLang="it-IT" dirty="0"/>
              <a:t> Cell </a:t>
            </a:r>
            <a:r>
              <a:rPr lang="it-IT" altLang="it-IT" dirty="0" err="1"/>
              <a:t>Stimulating</a:t>
            </a:r>
            <a:r>
              <a:rPr lang="it-IT" altLang="it-IT" dirty="0"/>
              <a:t> </a:t>
            </a:r>
            <a:r>
              <a:rPr lang="it-IT" altLang="it-IT" dirty="0" err="1"/>
              <a:t>Hormone</a:t>
            </a:r>
            <a:r>
              <a:rPr lang="it-IT" altLang="it-IT" dirty="0"/>
              <a:t>) e delle HCG (gonadotropine coriali).</a:t>
            </a:r>
          </a:p>
          <a:p>
            <a:pPr eaLnBrk="1" hangingPunct="1"/>
            <a:r>
              <a:rPr lang="it-IT" altLang="it-IT" dirty="0"/>
              <a:t>No LH </a:t>
            </a:r>
            <a:r>
              <a:rPr lang="it-IT" altLang="it-IT" dirty="0">
                <a:sym typeface="Symbol" panose="05050102010706020507" pitchFamily="18" charset="2"/>
              </a:rPr>
              <a:t> </a:t>
            </a:r>
            <a:r>
              <a:rPr lang="it-IT" altLang="it-IT" dirty="0" err="1">
                <a:sym typeface="Symbol" panose="05050102010706020507" pitchFamily="18" charset="2"/>
              </a:rPr>
              <a:t>Leydig</a:t>
            </a:r>
            <a:r>
              <a:rPr lang="it-IT" altLang="it-IT" dirty="0">
                <a:sym typeface="Symbol" panose="05050102010706020507" pitchFamily="18" charset="2"/>
              </a:rPr>
              <a:t> diventano atrofiche e non producono testosterone. La spermatogenesi si arresta prima della meiosi.</a:t>
            </a:r>
          </a:p>
          <a:p>
            <a:pPr eaLnBrk="1" hangingPunct="1"/>
            <a:endParaRPr lang="it-IT" altLang="it-IT" dirty="0">
              <a:sym typeface="Symbol" panose="05050102010706020507" pitchFamily="18" charset="2"/>
            </a:endParaRPr>
          </a:p>
          <a:p>
            <a:pPr eaLnBrk="1" hangingPunct="1"/>
            <a:r>
              <a:rPr lang="it-IT" altLang="it-IT" dirty="0">
                <a:sym typeface="Symbol" panose="05050102010706020507" pitchFamily="18" charset="2"/>
              </a:rPr>
              <a:t>LH si lega a un recettore di membrana su </a:t>
            </a:r>
            <a:r>
              <a:rPr lang="it-IT" altLang="it-IT" dirty="0" err="1">
                <a:sym typeface="Symbol" panose="05050102010706020507" pitchFamily="18" charset="2"/>
              </a:rPr>
              <a:t>Leydig</a:t>
            </a:r>
            <a:r>
              <a:rPr lang="it-IT" altLang="it-IT" dirty="0">
                <a:sym typeface="Symbol" panose="05050102010706020507" pitchFamily="18" charset="2"/>
              </a:rPr>
              <a:t>  attiva </a:t>
            </a:r>
            <a:r>
              <a:rPr lang="it-IT" altLang="it-IT" dirty="0" err="1">
                <a:sym typeface="Symbol" panose="05050102010706020507" pitchFamily="18" charset="2"/>
              </a:rPr>
              <a:t>adenilciclasi</a:t>
            </a:r>
            <a:r>
              <a:rPr lang="it-IT" altLang="it-IT" dirty="0">
                <a:sym typeface="Symbol" panose="05050102010706020507" pitchFamily="18" charset="2"/>
              </a:rPr>
              <a:t>  aumenta </a:t>
            </a:r>
            <a:r>
              <a:rPr lang="it-IT" altLang="it-IT" dirty="0" err="1">
                <a:sym typeface="Symbol" panose="05050102010706020507" pitchFamily="18" charset="2"/>
              </a:rPr>
              <a:t>cAMP</a:t>
            </a:r>
            <a:r>
              <a:rPr lang="it-IT" altLang="it-IT" dirty="0">
                <a:sym typeface="Symbol" panose="05050102010706020507" pitchFamily="18" charset="2"/>
              </a:rPr>
              <a:t> intracellulare e il rilascio di chinasi attive. Viene così stimolata l’idrolisi degli esteri del colesterolo, aumentando il precursore effettivo e stimolando la steroidogenesi. </a:t>
            </a:r>
          </a:p>
          <a:p>
            <a:pPr eaLnBrk="1" hangingPunct="1"/>
            <a:r>
              <a:rPr lang="it-IT" altLang="it-IT" dirty="0">
                <a:sym typeface="Symbol" panose="05050102010706020507" pitchFamily="18" charset="2"/>
              </a:rPr>
              <a:t>La  membrana possiede anche recettori per androgeni, estrogeni, </a:t>
            </a:r>
            <a:r>
              <a:rPr lang="it-IT" altLang="it-IT" dirty="0" err="1">
                <a:sym typeface="Symbol" panose="05050102010706020507" pitchFamily="18" charset="2"/>
              </a:rPr>
              <a:t>glicocorticoidi</a:t>
            </a:r>
            <a:r>
              <a:rPr lang="it-IT" altLang="it-IT" dirty="0">
                <a:sym typeface="Symbol" panose="05050102010706020507" pitchFamily="18" charset="2"/>
              </a:rPr>
              <a:t> e prolattina. Anche questi ormoni sono quindi in grado di influenzare la funzione delle cellule del </a:t>
            </a:r>
            <a:r>
              <a:rPr lang="it-IT" altLang="it-IT" dirty="0" err="1">
                <a:sym typeface="Symbol" panose="05050102010706020507" pitchFamily="18" charset="2"/>
              </a:rPr>
              <a:t>Leydig</a:t>
            </a:r>
            <a:r>
              <a:rPr lang="it-IT" altLang="it-IT" dirty="0">
                <a:sym typeface="Symbol" panose="05050102010706020507" pitchFamily="18" charset="2"/>
              </a:rPr>
              <a:t> in alcune fasi dello sviluppo testicolare.</a:t>
            </a:r>
          </a:p>
          <a:p>
            <a:pPr eaLnBrk="1" hangingPunct="1"/>
            <a:r>
              <a:rPr lang="it-IT" altLang="it-IT" dirty="0">
                <a:sym typeface="Symbol" panose="05050102010706020507" pitchFamily="18" charset="2"/>
              </a:rPr>
              <a:t>La differenziazione e l’attivazione delle cellule del </a:t>
            </a:r>
            <a:r>
              <a:rPr lang="it-IT" altLang="it-IT" dirty="0" err="1">
                <a:sym typeface="Symbol" panose="05050102010706020507" pitchFamily="18" charset="2"/>
              </a:rPr>
              <a:t>Leydig</a:t>
            </a:r>
            <a:r>
              <a:rPr lang="it-IT" altLang="it-IT" dirty="0">
                <a:sym typeface="Symbol" panose="05050102010706020507" pitchFamily="18" charset="2"/>
              </a:rPr>
              <a:t>, nell’uomo e nella scimmia sono correlati con la secrezione di HCG </a:t>
            </a:r>
            <a:r>
              <a:rPr lang="it-IT" altLang="it-IT" dirty="0"/>
              <a:t>(cellule germinali)</a:t>
            </a:r>
            <a:r>
              <a:rPr lang="it-IT" altLang="it-IT" dirty="0">
                <a:sym typeface="Symbol" panose="05050102010706020507" pitchFamily="18" charset="2"/>
              </a:rPr>
              <a:t>.</a:t>
            </a:r>
          </a:p>
          <a:p>
            <a:pPr eaLnBrk="1" hangingPunct="1"/>
            <a:endParaRPr lang="it-IT" altLang="it-IT" dirty="0">
              <a:sym typeface="Symbol" panose="05050102010706020507" pitchFamily="18" charset="2"/>
            </a:endParaRPr>
          </a:p>
          <a:p>
            <a:pPr eaLnBrk="1" hangingPunct="1"/>
            <a:r>
              <a:rPr lang="it-IT" altLang="it-IT" dirty="0">
                <a:sym typeface="Symbol" panose="05050102010706020507" pitchFamily="18" charset="2"/>
              </a:rPr>
              <a:t>FSH influenza le cellule del Sertoli che ne possiedono i recettori. </a:t>
            </a:r>
          </a:p>
          <a:p>
            <a:pPr eaLnBrk="1" hangingPunct="1"/>
            <a:r>
              <a:rPr lang="it-IT" altLang="it-IT" dirty="0">
                <a:sym typeface="Symbol" panose="05050102010706020507" pitchFamily="18" charset="2"/>
              </a:rPr>
              <a:t>Si FSH  Sertoli secernono ABP, questa lega il testosterone e ne mantiene alta la concentrazione nel tubulo seminifero dove stimola la spermatogenesi. Producono anche </a:t>
            </a:r>
            <a:r>
              <a:rPr lang="it-IT" altLang="it-IT" i="1" dirty="0">
                <a:sym typeface="Symbol" panose="05050102010706020507" pitchFamily="18" charset="2"/>
              </a:rPr>
              <a:t>inibine</a:t>
            </a:r>
            <a:r>
              <a:rPr lang="it-IT" altLang="it-IT" dirty="0">
                <a:sym typeface="Symbol" panose="05050102010706020507" pitchFamily="18" charset="2"/>
              </a:rPr>
              <a:t> che hanno un effetto di feedback negativo sull’ipofisi.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E923A5CC-DECD-4F4F-AE2B-4410151D8B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8B49E7-ED16-4EA8-9544-18FC796CF11D}" type="slidenum">
              <a:rPr lang="it-IT" altLang="it-IT" smtClean="0">
                <a:latin typeface="Arial" panose="020B0604020202020204" pitchFamily="34" charset="0"/>
              </a:rPr>
              <a:pPr>
                <a:spcBef>
                  <a:spcPct val="0"/>
                </a:spcBef>
              </a:pPr>
              <a:t>18</a:t>
            </a:fld>
            <a:endParaRPr lang="it-IT" altLang="it-IT">
              <a:latin typeface="Arial" panose="020B0604020202020204" pitchFamily="34" charset="0"/>
            </a:endParaRPr>
          </a:p>
        </p:txBody>
      </p:sp>
      <p:sp>
        <p:nvSpPr>
          <p:cNvPr id="12291" name="Rectangle 2">
            <a:extLst>
              <a:ext uri="{FF2B5EF4-FFF2-40B4-BE49-F238E27FC236}">
                <a16:creationId xmlns:a16="http://schemas.microsoft.com/office/drawing/2014/main" id="{60DF219C-BBE6-43B2-8374-1B9020F35603}"/>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C2AFE5A-7167-4416-B476-C870AEFA37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i="1" dirty="0" err="1"/>
              <a:t>Hoplias</a:t>
            </a:r>
            <a:r>
              <a:rPr lang="it-IT" altLang="it-IT" i="1" dirty="0"/>
              <a:t> </a:t>
            </a:r>
            <a:r>
              <a:rPr lang="it-IT" altLang="it-IT" i="1" dirty="0" err="1"/>
              <a:t>malabaricus</a:t>
            </a:r>
            <a:r>
              <a:rPr lang="it-IT" altLang="it-IT" dirty="0"/>
              <a:t>, </a:t>
            </a:r>
            <a:r>
              <a:rPr lang="it-IT" altLang="it-IT" dirty="0" err="1"/>
              <a:t>also</a:t>
            </a:r>
            <a:r>
              <a:rPr lang="it-IT" altLang="it-IT" dirty="0"/>
              <a:t> </a:t>
            </a:r>
            <a:r>
              <a:rPr lang="it-IT" altLang="it-IT" dirty="0" err="1"/>
              <a:t>known</a:t>
            </a:r>
            <a:r>
              <a:rPr lang="it-IT" altLang="it-IT" dirty="0"/>
              <a:t> </a:t>
            </a:r>
            <a:r>
              <a:rPr lang="it-IT" altLang="it-IT" dirty="0" err="1"/>
              <a:t>as</a:t>
            </a:r>
            <a:r>
              <a:rPr lang="it-IT" altLang="it-IT" dirty="0"/>
              <a:t> the Wolf Fish, Tiger Fish or </a:t>
            </a:r>
            <a:r>
              <a:rPr lang="it-IT" altLang="it-IT" dirty="0" err="1"/>
              <a:t>Trahira</a:t>
            </a:r>
            <a:r>
              <a:rPr lang="it-IT" altLang="it-IT" dirty="0"/>
              <a:t>, </a:t>
            </a:r>
            <a:r>
              <a:rPr lang="it-IT" altLang="it-IT" dirty="0" err="1"/>
              <a:t>is</a:t>
            </a:r>
            <a:r>
              <a:rPr lang="it-IT" altLang="it-IT" dirty="0"/>
              <a:t> a </a:t>
            </a:r>
            <a:r>
              <a:rPr lang="it-IT" altLang="it-IT" dirty="0" err="1"/>
              <a:t>predatory</a:t>
            </a:r>
            <a:r>
              <a:rPr lang="it-IT" altLang="it-IT" dirty="0"/>
              <a:t> </a:t>
            </a:r>
            <a:r>
              <a:rPr lang="it-IT" altLang="it-IT" dirty="0" err="1"/>
              <a:t>central</a:t>
            </a:r>
            <a:r>
              <a:rPr lang="it-IT" altLang="it-IT" dirty="0"/>
              <a:t> and south American </a:t>
            </a:r>
            <a:r>
              <a:rPr lang="it-IT" altLang="it-IT" dirty="0" err="1"/>
              <a:t>freshwater</a:t>
            </a:r>
            <a:r>
              <a:rPr lang="it-IT" altLang="it-IT" dirty="0"/>
              <a:t> ray </a:t>
            </a:r>
            <a:r>
              <a:rPr lang="it-IT" altLang="it-IT" dirty="0" err="1"/>
              <a:t>finned</a:t>
            </a:r>
            <a:r>
              <a:rPr lang="it-IT" altLang="it-IT" dirty="0"/>
              <a:t> </a:t>
            </a:r>
            <a:r>
              <a:rPr lang="it-IT" altLang="it-IT" dirty="0" err="1"/>
              <a:t>fish</a:t>
            </a:r>
            <a:r>
              <a:rPr lang="it-IT" altLang="it-IT" dirty="0"/>
              <a:t> of the </a:t>
            </a:r>
            <a:r>
              <a:rPr lang="it-IT" altLang="it-IT" dirty="0" err="1"/>
              <a:t>Characin</a:t>
            </a:r>
            <a:r>
              <a:rPr lang="it-IT" altLang="it-IT" dirty="0"/>
              <a:t> (</a:t>
            </a:r>
            <a:r>
              <a:rPr lang="it-IT" altLang="it-IT" dirty="0" err="1"/>
              <a:t>Characiformes</a:t>
            </a:r>
            <a:r>
              <a:rPr lang="it-IT" altLang="it-IT" dirty="0"/>
              <a:t>) family </a:t>
            </a:r>
            <a:r>
              <a:rPr lang="it-IT" altLang="it-IT" dirty="0" err="1"/>
              <a:t>Erythrinidae</a:t>
            </a:r>
            <a:r>
              <a:rPr lang="it-IT" altLang="it-IT" dirty="0"/>
              <a:t>.</a:t>
            </a:r>
          </a:p>
          <a:p>
            <a:pPr eaLnBrk="1" hangingPunct="1"/>
            <a:endParaRPr lang="it-IT" altLang="it-IT" dirty="0"/>
          </a:p>
        </p:txBody>
      </p:sp>
    </p:spTree>
    <p:extLst>
      <p:ext uri="{BB962C8B-B14F-4D97-AF65-F5344CB8AC3E}">
        <p14:creationId xmlns:p14="http://schemas.microsoft.com/office/powerpoint/2010/main" val="1022091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a:extLst>
              <a:ext uri="{FF2B5EF4-FFF2-40B4-BE49-F238E27FC236}">
                <a16:creationId xmlns:a16="http://schemas.microsoft.com/office/drawing/2014/main" id="{828F6841-F14B-4DA0-BE46-CDCD16EE1E41}"/>
              </a:ext>
            </a:extLst>
          </p:cNvPr>
          <p:cNvSpPr>
            <a:spLocks noGrp="1" noRot="1" noChangeAspect="1" noChangeArrowheads="1" noTextEdit="1"/>
          </p:cNvSpPr>
          <p:nvPr>
            <p:ph type="sldImg"/>
          </p:nvPr>
        </p:nvSpPr>
        <p:spPr>
          <a:ln/>
        </p:spPr>
      </p:sp>
      <p:sp>
        <p:nvSpPr>
          <p:cNvPr id="3" name="Segnaposto note 2">
            <a:extLst>
              <a:ext uri="{FF2B5EF4-FFF2-40B4-BE49-F238E27FC236}">
                <a16:creationId xmlns:a16="http://schemas.microsoft.com/office/drawing/2014/main" id="{1CFAC151-D466-40D4-95ED-8DC76D0EC33E}"/>
              </a:ext>
            </a:extLst>
          </p:cNvPr>
          <p:cNvSpPr>
            <a:spLocks noGrp="1"/>
          </p:cNvSpPr>
          <p:nvPr>
            <p:ph type="body" idx="1"/>
          </p:nvPr>
        </p:nvSpPr>
        <p:spPr/>
        <p:txBody>
          <a:bodyPr>
            <a:normAutofit fontScale="70000" lnSpcReduction="20000"/>
          </a:bodyPr>
          <a:lstStyle/>
          <a:p>
            <a:pPr>
              <a:defRPr/>
            </a:pPr>
            <a:r>
              <a:rPr lang="en-US" b="1" i="1" dirty="0"/>
              <a:t>Testis, germinal epithelium.  Normal testis from an adult male </a:t>
            </a:r>
            <a:r>
              <a:rPr lang="en-US" b="1" i="1" dirty="0" err="1"/>
              <a:t>medaka</a:t>
            </a:r>
            <a:r>
              <a:rPr lang="en-US" b="1" i="1" dirty="0"/>
              <a:t>.  </a:t>
            </a:r>
            <a:r>
              <a:rPr lang="en-US" dirty="0"/>
              <a:t>The double arrow indicates width of germinal epithelium, which extends from the tunica albuginea to the efferent duct.  Germ cell maturation occurs </a:t>
            </a:r>
            <a:r>
              <a:rPr lang="it-IT" dirty="0"/>
              <a:t>from the </a:t>
            </a:r>
            <a:r>
              <a:rPr lang="it-IT" dirty="0" err="1"/>
              <a:t>periphery</a:t>
            </a:r>
            <a:r>
              <a:rPr lang="it-IT" dirty="0"/>
              <a:t> </a:t>
            </a:r>
            <a:r>
              <a:rPr lang="it-IT" dirty="0" err="1"/>
              <a:t>inward</a:t>
            </a:r>
            <a:r>
              <a:rPr lang="it-IT" dirty="0"/>
              <a:t>.  </a:t>
            </a:r>
            <a:r>
              <a:rPr lang="it-IT" dirty="0" err="1"/>
              <a:t>sg</a:t>
            </a:r>
            <a:r>
              <a:rPr lang="it-IT" dirty="0"/>
              <a:t> = </a:t>
            </a:r>
            <a:r>
              <a:rPr lang="it-IT" dirty="0" err="1"/>
              <a:t>spermatogonia</a:t>
            </a:r>
            <a:r>
              <a:rPr lang="it-IT" dirty="0"/>
              <a:t>, </a:t>
            </a:r>
            <a:r>
              <a:rPr lang="it-IT" dirty="0" err="1"/>
              <a:t>sc</a:t>
            </a:r>
            <a:r>
              <a:rPr lang="it-IT" dirty="0"/>
              <a:t> = </a:t>
            </a:r>
            <a:r>
              <a:rPr lang="it-IT" dirty="0" err="1"/>
              <a:t>spermatocytes</a:t>
            </a:r>
            <a:r>
              <a:rPr lang="it-IT" dirty="0"/>
              <a:t>, </a:t>
            </a:r>
            <a:r>
              <a:rPr lang="it-IT" dirty="0" err="1"/>
              <a:t>st</a:t>
            </a:r>
            <a:r>
              <a:rPr lang="it-IT" dirty="0"/>
              <a:t> = </a:t>
            </a:r>
            <a:r>
              <a:rPr lang="it-IT" dirty="0" err="1"/>
              <a:t>spermatids</a:t>
            </a:r>
            <a:r>
              <a:rPr lang="it-IT" dirty="0"/>
              <a:t>, </a:t>
            </a:r>
            <a:r>
              <a:rPr lang="it-IT" dirty="0" err="1"/>
              <a:t>sz</a:t>
            </a:r>
            <a:r>
              <a:rPr lang="it-IT" dirty="0"/>
              <a:t> = </a:t>
            </a:r>
            <a:r>
              <a:rPr lang="it-IT" dirty="0" err="1"/>
              <a:t>spermatozoa</a:t>
            </a:r>
            <a:r>
              <a:rPr lang="it-IT" dirty="0"/>
              <a:t>. Bar =25µm.</a:t>
            </a:r>
          </a:p>
          <a:p>
            <a:pPr>
              <a:defRPr/>
            </a:pPr>
            <a:r>
              <a:rPr lang="it-IT" dirty="0"/>
              <a:t> </a:t>
            </a:r>
          </a:p>
          <a:p>
            <a:pPr>
              <a:defRPr/>
            </a:pPr>
            <a:r>
              <a:rPr lang="en-US" b="1" i="1" dirty="0"/>
              <a:t>Testis, </a:t>
            </a:r>
            <a:r>
              <a:rPr lang="en-US" b="1" i="1" dirty="0" err="1"/>
              <a:t>Sertoli</a:t>
            </a:r>
            <a:r>
              <a:rPr lang="en-US" b="1" i="1" dirty="0"/>
              <a:t> cells.  </a:t>
            </a:r>
            <a:r>
              <a:rPr lang="en-US" b="1" i="1" dirty="0" err="1"/>
              <a:t>Sertoli</a:t>
            </a:r>
            <a:r>
              <a:rPr lang="en-US" b="1" i="1" dirty="0"/>
              <a:t> cells (arrows) tend to have sharply-defined elongated or triangular nuclei, variably</a:t>
            </a:r>
          </a:p>
          <a:p>
            <a:pPr>
              <a:defRPr/>
            </a:pPr>
            <a:r>
              <a:rPr lang="en-US" dirty="0"/>
              <a:t>evident nucleoli, and cytoplasm that is often indistinct.  The </a:t>
            </a:r>
            <a:r>
              <a:rPr lang="en-US" dirty="0" err="1"/>
              <a:t>cytoplasmic</a:t>
            </a:r>
            <a:r>
              <a:rPr lang="en-US" dirty="0"/>
              <a:t> arms of a </a:t>
            </a:r>
            <a:r>
              <a:rPr lang="en-US" dirty="0" err="1"/>
              <a:t>Sertoli</a:t>
            </a:r>
            <a:r>
              <a:rPr lang="en-US" dirty="0"/>
              <a:t> cell encircle a </a:t>
            </a:r>
            <a:r>
              <a:rPr lang="en-US" dirty="0" err="1"/>
              <a:t>clonal</a:t>
            </a:r>
            <a:endParaRPr lang="en-US" dirty="0"/>
          </a:p>
          <a:p>
            <a:pPr>
              <a:defRPr/>
            </a:pPr>
            <a:r>
              <a:rPr lang="en-US" dirty="0"/>
              <a:t>group of </a:t>
            </a:r>
            <a:r>
              <a:rPr lang="en-US" dirty="0" err="1"/>
              <a:t>spermatogenic</a:t>
            </a:r>
            <a:r>
              <a:rPr lang="en-US" dirty="0"/>
              <a:t> cells, forming a </a:t>
            </a:r>
            <a:r>
              <a:rPr lang="en-US" dirty="0" err="1"/>
              <a:t>spermatocyst</a:t>
            </a:r>
            <a:r>
              <a:rPr lang="en-US" dirty="0"/>
              <a:t>.  Compared to germinal cells, </a:t>
            </a:r>
            <a:r>
              <a:rPr lang="en-US" dirty="0" err="1"/>
              <a:t>Sertoli</a:t>
            </a:r>
            <a:r>
              <a:rPr lang="en-US" dirty="0"/>
              <a:t> cells are usually</a:t>
            </a:r>
          </a:p>
          <a:p>
            <a:pPr>
              <a:defRPr/>
            </a:pPr>
            <a:r>
              <a:rPr lang="en-US" dirty="0"/>
              <a:t>present in low numbers, usually as single cells located adjacent to lobular septa.  Bar = 8 µm. </a:t>
            </a:r>
          </a:p>
          <a:p>
            <a:pPr>
              <a:defRPr/>
            </a:pPr>
            <a:endParaRPr lang="en-US" dirty="0"/>
          </a:p>
          <a:p>
            <a:pPr>
              <a:defRPr/>
            </a:pPr>
            <a:r>
              <a:rPr lang="en-US" b="1" i="1" dirty="0"/>
              <a:t>Testis, </a:t>
            </a:r>
            <a:r>
              <a:rPr lang="en-US" b="1" i="1" dirty="0" err="1"/>
              <a:t>spermatocysts</a:t>
            </a:r>
            <a:r>
              <a:rPr lang="en-US" b="1" i="1" dirty="0"/>
              <a:t>.  The functional unit of the testis, this structure consists of a clonal group of spermatogenic </a:t>
            </a:r>
            <a:r>
              <a:rPr lang="en-US" dirty="0"/>
              <a:t>cells (spermatogonia, spermatocytes, or spermatids) that are surrounded by the cytoplasmic arms of (usually) one Sertoli cell.  Cells within </a:t>
            </a:r>
            <a:r>
              <a:rPr lang="en-US" dirty="0" err="1"/>
              <a:t>spermatocysts</a:t>
            </a:r>
            <a:r>
              <a:rPr lang="en-US" dirty="0"/>
              <a:t> exist as syncytia, maintained by intercellular attachments (cytoplasmic bridges), until final maturation and release of spermatozoa occurs (spermiogenesis) (Grier, 1976).  Each </a:t>
            </a:r>
            <a:r>
              <a:rPr lang="en-US" dirty="0" err="1"/>
              <a:t>spermatocyst</a:t>
            </a:r>
            <a:r>
              <a:rPr lang="en-US" dirty="0"/>
              <a:t> (packet of cells) represents a cohort of germ cells in approximately the same developmental phase. Circled is a </a:t>
            </a:r>
            <a:r>
              <a:rPr lang="en-US" dirty="0" err="1"/>
              <a:t>spermatocyst</a:t>
            </a:r>
            <a:r>
              <a:rPr lang="en-US" dirty="0"/>
              <a:t> containing spermatogonia, and the arrow indicates the Sertoli cell that appears to be associated with that particular </a:t>
            </a:r>
            <a:r>
              <a:rPr lang="en-US" dirty="0" err="1"/>
              <a:t>spermatocyst</a:t>
            </a:r>
            <a:r>
              <a:rPr lang="en-US" dirty="0"/>
              <a:t> .  Bar = 15 µm. </a:t>
            </a:r>
          </a:p>
          <a:p>
            <a:pPr>
              <a:defRPr/>
            </a:pPr>
            <a:endParaRPr lang="it-IT" dirty="0"/>
          </a:p>
          <a:p>
            <a:pPr>
              <a:defRPr/>
            </a:pPr>
            <a:r>
              <a:rPr lang="en-US" b="1" i="1" dirty="0"/>
              <a:t>Testis, interstitial (</a:t>
            </a:r>
            <a:r>
              <a:rPr lang="en-US" b="1" i="1" dirty="0" err="1"/>
              <a:t>Leydig</a:t>
            </a:r>
            <a:r>
              <a:rPr lang="en-US" b="1" i="1" dirty="0"/>
              <a:t>) cells.  Testis from a 16-week old control male.  These androgen-producing cells have</a:t>
            </a:r>
          </a:p>
          <a:p>
            <a:pPr>
              <a:defRPr/>
            </a:pPr>
            <a:r>
              <a:rPr lang="en-US" dirty="0"/>
              <a:t>dense, dark round or oval nuclei with little detail and moderate amounts of variably-evident, faintly vacuolated</a:t>
            </a:r>
          </a:p>
          <a:p>
            <a:pPr>
              <a:defRPr/>
            </a:pPr>
            <a:r>
              <a:rPr lang="en-US" dirty="0"/>
              <a:t>cytoplasm.  Compared to germinal cells, interstitial cells are usually present in low numbers, usually as single cells</a:t>
            </a:r>
          </a:p>
          <a:p>
            <a:pPr>
              <a:defRPr/>
            </a:pPr>
            <a:r>
              <a:rPr lang="en-US" dirty="0"/>
              <a:t>or small aggregates, scattered irregularly throughout the interlobular </a:t>
            </a:r>
            <a:r>
              <a:rPr lang="en-US" dirty="0" err="1"/>
              <a:t>interstitium</a:t>
            </a:r>
            <a:r>
              <a:rPr lang="en-US" dirty="0"/>
              <a:t>.  Although they may resemble</a:t>
            </a:r>
          </a:p>
          <a:p>
            <a:pPr>
              <a:defRPr/>
            </a:pPr>
            <a:r>
              <a:rPr lang="en-US" dirty="0" err="1"/>
              <a:t>spermatocytes</a:t>
            </a:r>
            <a:r>
              <a:rPr lang="en-US" dirty="0"/>
              <a:t>, interstitial cells are only present in </a:t>
            </a:r>
            <a:r>
              <a:rPr lang="en-US" dirty="0" err="1"/>
              <a:t>intertubular</a:t>
            </a:r>
            <a:r>
              <a:rPr lang="en-US" dirty="0"/>
              <a:t> areas.  Bar = 25 µm. </a:t>
            </a:r>
          </a:p>
          <a:p>
            <a:pPr>
              <a:defRPr/>
            </a:pPr>
            <a:endParaRPr lang="it-IT" dirty="0">
              <a:solidFill>
                <a:srgbClr val="666666"/>
              </a:solidFill>
              <a:latin typeface="Roboto"/>
            </a:endParaRPr>
          </a:p>
          <a:p>
            <a:pPr>
              <a:defRPr/>
            </a:pPr>
            <a:r>
              <a:rPr lang="it-IT" dirty="0">
                <a:solidFill>
                  <a:srgbClr val="666666"/>
                </a:solidFill>
                <a:latin typeface="Roboto"/>
              </a:rPr>
              <a:t>Il</a:t>
            </a:r>
            <a:r>
              <a:rPr lang="it-IT" b="1" dirty="0">
                <a:solidFill>
                  <a:srgbClr val="767676"/>
                </a:solidFill>
                <a:latin typeface="Roboto"/>
              </a:rPr>
              <a:t> </a:t>
            </a:r>
            <a:r>
              <a:rPr lang="it-IT" b="1" dirty="0" err="1">
                <a:solidFill>
                  <a:srgbClr val="767676"/>
                </a:solidFill>
                <a:latin typeface="Roboto"/>
              </a:rPr>
              <a:t>Medaka</a:t>
            </a:r>
            <a:r>
              <a:rPr lang="it-IT" dirty="0">
                <a:solidFill>
                  <a:srgbClr val="666666"/>
                </a:solidFill>
                <a:latin typeface="Roboto"/>
              </a:rPr>
              <a:t> o </a:t>
            </a:r>
            <a:r>
              <a:rPr lang="it-IT" dirty="0" err="1">
                <a:solidFill>
                  <a:srgbClr val="666666"/>
                </a:solidFill>
                <a:latin typeface="Roboto"/>
              </a:rPr>
              <a:t>Japanese</a:t>
            </a:r>
            <a:r>
              <a:rPr lang="it-IT" dirty="0">
                <a:solidFill>
                  <a:srgbClr val="666666"/>
                </a:solidFill>
                <a:latin typeface="Roboto"/>
              </a:rPr>
              <a:t> </a:t>
            </a:r>
            <a:r>
              <a:rPr lang="it-IT" dirty="0" err="1">
                <a:solidFill>
                  <a:srgbClr val="666666"/>
                </a:solidFill>
                <a:latin typeface="Roboto"/>
              </a:rPr>
              <a:t>Ricefish</a:t>
            </a:r>
            <a:r>
              <a:rPr lang="it-IT" dirty="0">
                <a:solidFill>
                  <a:srgbClr val="666666"/>
                </a:solidFill>
                <a:latin typeface="Roboto"/>
              </a:rPr>
              <a:t> (</a:t>
            </a:r>
            <a:r>
              <a:rPr lang="it-IT" dirty="0" err="1">
                <a:solidFill>
                  <a:srgbClr val="666666"/>
                </a:solidFill>
                <a:latin typeface="Roboto"/>
              </a:rPr>
              <a:t>Oryzias</a:t>
            </a:r>
            <a:r>
              <a:rPr lang="it-IT" dirty="0">
                <a:solidFill>
                  <a:srgbClr val="666666"/>
                </a:solidFill>
                <a:latin typeface="Roboto"/>
              </a:rPr>
              <a:t> </a:t>
            </a:r>
            <a:r>
              <a:rPr lang="it-IT" dirty="0" err="1">
                <a:solidFill>
                  <a:srgbClr val="666666"/>
                </a:solidFill>
                <a:latin typeface="Roboto"/>
              </a:rPr>
              <a:t>latipes</a:t>
            </a:r>
            <a:r>
              <a:rPr lang="it-IT" dirty="0">
                <a:solidFill>
                  <a:srgbClr val="666666"/>
                </a:solidFill>
                <a:latin typeface="Roboto"/>
              </a:rPr>
              <a:t>) è un piccolo pesce appartenente alla famiglia </a:t>
            </a:r>
            <a:r>
              <a:rPr lang="it-IT" dirty="0" err="1">
                <a:solidFill>
                  <a:srgbClr val="666666"/>
                </a:solidFill>
                <a:latin typeface="Roboto"/>
              </a:rPr>
              <a:t>Adrianichthyidae</a:t>
            </a:r>
            <a:r>
              <a:rPr lang="it-IT" dirty="0">
                <a:solidFill>
                  <a:srgbClr val="666666"/>
                </a:solidFill>
                <a:latin typeface="Roboto"/>
              </a:rPr>
              <a:t>. E’ diffuso nelle risaie, nelle paludi e negli stagni di Giappone, Cina, Corea e Vietnam. Le dimensioni non superano i 4 cm, il corpo si presenta lungo e snello e gli occhi sono grandi;</a:t>
            </a:r>
            <a:endParaRPr lang="en-US" dirty="0"/>
          </a:p>
          <a:p>
            <a:pPr>
              <a:defRPr/>
            </a:pPr>
            <a:r>
              <a:rPr lang="it-IT" dirty="0"/>
              <a:t> </a:t>
            </a:r>
          </a:p>
        </p:txBody>
      </p:sp>
      <p:sp>
        <p:nvSpPr>
          <p:cNvPr id="14340" name="Segnaposto numero diapositiva 3">
            <a:extLst>
              <a:ext uri="{FF2B5EF4-FFF2-40B4-BE49-F238E27FC236}">
                <a16:creationId xmlns:a16="http://schemas.microsoft.com/office/drawing/2014/main" id="{1BA82CBA-C84B-4876-808C-1C6916B930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ADFCC4-BFBF-4863-8FAD-F26E6282A3BF}" type="slidenum">
              <a:rPr lang="it-IT" altLang="it-IT" smtClean="0">
                <a:latin typeface="Arial" panose="020B0604020202020204" pitchFamily="34" charset="0"/>
              </a:rPr>
              <a:pPr>
                <a:spcBef>
                  <a:spcPct val="0"/>
                </a:spcBef>
              </a:pPr>
              <a:t>19</a:t>
            </a:fld>
            <a:endParaRPr lang="it-IT" altLang="it-IT">
              <a:latin typeface="Arial" panose="020B0604020202020204" pitchFamily="34" charset="0"/>
            </a:endParaRPr>
          </a:p>
        </p:txBody>
      </p:sp>
    </p:spTree>
    <p:extLst>
      <p:ext uri="{BB962C8B-B14F-4D97-AF65-F5344CB8AC3E}">
        <p14:creationId xmlns:p14="http://schemas.microsoft.com/office/powerpoint/2010/main" val="3346673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4DF534D-8236-4A2F-87ED-B084AE7EC7D1}" type="slidenum">
              <a:rPr lang="it-IT" altLang="it-IT" smtClean="0"/>
              <a:pPr>
                <a:defRPr/>
              </a:pPr>
              <a:t>20</a:t>
            </a:fld>
            <a:endParaRPr lang="it-IT" altLang="it-IT"/>
          </a:p>
        </p:txBody>
      </p:sp>
    </p:spTree>
    <p:extLst>
      <p:ext uri="{BB962C8B-B14F-4D97-AF65-F5344CB8AC3E}">
        <p14:creationId xmlns:p14="http://schemas.microsoft.com/office/powerpoint/2010/main" val="254933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EA1EFD56-E43B-4857-94E3-D638566C4C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DD1322-A81D-47A9-9097-B65E02C36D70}" type="slidenum">
              <a:rPr lang="it-IT" altLang="it-IT" smtClean="0">
                <a:latin typeface="Arial" panose="020B0604020202020204" pitchFamily="34" charset="0"/>
              </a:rPr>
              <a:pPr>
                <a:spcBef>
                  <a:spcPct val="0"/>
                </a:spcBef>
              </a:pPr>
              <a:t>3</a:t>
            </a:fld>
            <a:endParaRPr lang="it-IT" altLang="it-IT">
              <a:latin typeface="Arial" panose="020B0604020202020204" pitchFamily="34" charset="0"/>
            </a:endParaRPr>
          </a:p>
        </p:txBody>
      </p:sp>
      <p:sp>
        <p:nvSpPr>
          <p:cNvPr id="8195" name="Rectangle 2">
            <a:extLst>
              <a:ext uri="{FF2B5EF4-FFF2-40B4-BE49-F238E27FC236}">
                <a16:creationId xmlns:a16="http://schemas.microsoft.com/office/drawing/2014/main" id="{C3CA22B0-D0EB-406C-A55C-34BF626D2CCA}"/>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BBBC7D0E-B54F-4021-947D-20C8425A7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Tunica propria o membrana limitante: lamina basale + fitto intreccio di fibre connettivali + cellule mioidi (filamenti di actina). </a:t>
            </a:r>
          </a:p>
          <a:p>
            <a:pPr eaLnBrk="1" hangingPunct="1"/>
            <a:r>
              <a:rPr lang="it-IT" altLang="it-IT"/>
              <a:t>Tunica propria, which is composed of an acellular (basement membrane and type I collagen fibril layer) and a cellular (myoid cell layer and the lymphatic structure) zone. The basement membrane is a modified form of ECM in the testis.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1A7399F-8FD7-41F0-B724-B00C5CF458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4AD27C-7323-4BA7-8163-347AD6D5969F}" type="slidenum">
              <a:rPr lang="it-IT" altLang="it-IT" smtClean="0">
                <a:latin typeface="Arial" panose="020B0604020202020204" pitchFamily="34" charset="0"/>
              </a:rPr>
              <a:pPr>
                <a:spcBef>
                  <a:spcPct val="0"/>
                </a:spcBef>
              </a:pPr>
              <a:t>4</a:t>
            </a:fld>
            <a:endParaRPr lang="it-IT" altLang="it-IT">
              <a:latin typeface="Arial" panose="020B0604020202020204" pitchFamily="34" charset="0"/>
            </a:endParaRPr>
          </a:p>
        </p:txBody>
      </p:sp>
      <p:sp>
        <p:nvSpPr>
          <p:cNvPr id="10243" name="Rectangle 2">
            <a:extLst>
              <a:ext uri="{FF2B5EF4-FFF2-40B4-BE49-F238E27FC236}">
                <a16:creationId xmlns:a16="http://schemas.microsoft.com/office/drawing/2014/main" id="{2F176EA2-418C-4AD5-815A-4E4432D961F8}"/>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5C4782A6-AC2C-4AE3-89F5-45A96EB3D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dirty="0" err="1"/>
              <a:t>Glial</a:t>
            </a:r>
            <a:r>
              <a:rPr lang="it-IT" altLang="it-IT" b="1" dirty="0"/>
              <a:t> </a:t>
            </a:r>
            <a:r>
              <a:rPr lang="it-IT" altLang="it-IT" b="1" dirty="0" err="1"/>
              <a:t>cell-derived</a:t>
            </a:r>
            <a:r>
              <a:rPr lang="it-IT" altLang="it-IT" b="1" dirty="0"/>
              <a:t> </a:t>
            </a:r>
            <a:r>
              <a:rPr lang="it-IT" altLang="it-IT" b="1" dirty="0" err="1"/>
              <a:t>neurotrophic</a:t>
            </a:r>
            <a:r>
              <a:rPr lang="it-IT" altLang="it-IT" b="1" dirty="0"/>
              <a:t> </a:t>
            </a:r>
            <a:r>
              <a:rPr lang="it-IT" altLang="it-IT" b="1" dirty="0" err="1"/>
              <a:t>factor</a:t>
            </a:r>
            <a:r>
              <a:rPr lang="it-IT" altLang="it-IT" b="1" dirty="0"/>
              <a:t>: GDNF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4DF534D-8236-4A2F-87ED-B084AE7EC7D1}" type="slidenum">
              <a:rPr lang="it-IT" altLang="it-IT" smtClean="0"/>
              <a:pPr>
                <a:defRPr/>
              </a:pPr>
              <a:t>5</a:t>
            </a:fld>
            <a:endParaRPr lang="it-IT" altLang="it-IT"/>
          </a:p>
        </p:txBody>
      </p:sp>
    </p:spTree>
    <p:extLst>
      <p:ext uri="{BB962C8B-B14F-4D97-AF65-F5344CB8AC3E}">
        <p14:creationId xmlns:p14="http://schemas.microsoft.com/office/powerpoint/2010/main" val="283845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4DF534D-8236-4A2F-87ED-B084AE7EC7D1}" type="slidenum">
              <a:rPr lang="it-IT" altLang="it-IT" smtClean="0"/>
              <a:pPr>
                <a:defRPr/>
              </a:pPr>
              <a:t>7</a:t>
            </a:fld>
            <a:endParaRPr lang="it-IT" altLang="it-IT"/>
          </a:p>
        </p:txBody>
      </p:sp>
    </p:spTree>
    <p:extLst>
      <p:ext uri="{BB962C8B-B14F-4D97-AF65-F5344CB8AC3E}">
        <p14:creationId xmlns:p14="http://schemas.microsoft.com/office/powerpoint/2010/main" val="35977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en-US" altLang="it-IT" sz="1200" i="1" dirty="0" err="1"/>
              <a:t>Microsc</a:t>
            </a:r>
            <a:r>
              <a:rPr lang="en-US" altLang="it-IT" sz="1200" i="1" dirty="0"/>
              <a:t>. Res. Tech. 61:103–115, 2003</a:t>
            </a:r>
            <a:endParaRPr lang="en-US" altLang="it-IT" sz="1200" dirty="0"/>
          </a:p>
          <a:p>
            <a:pPr eaLnBrk="1" hangingPunct="1"/>
            <a:r>
              <a:rPr lang="en-US" altLang="it-IT" sz="1200" dirty="0"/>
              <a:t>The fibrous sheath (</a:t>
            </a:r>
            <a:r>
              <a:rPr lang="en-US" altLang="it-IT" sz="1200" dirty="0" err="1"/>
              <a:t>guaina</a:t>
            </a:r>
            <a:r>
              <a:rPr lang="en-US" altLang="it-IT" sz="1200" dirty="0"/>
              <a:t>) is a unique cytoskeletal structure surrounding the axoneme and outer dense fibers and defines the extent of the principal piece region of the sperm flagellum. It consists of two longitudinal columns connected by closely arrayed semicircular ribs that assemble from distal to proximal throughout spermiogenesis. The fibrous sheath is believed to influence the degree of flexibility, plane of flagellar motion, and the shape of the flagellar beat. Nearly half of the protein in fibrous sheaths isolated from mouse sperm is AKAP4 [cAMP-dependent protein kinase (PKA) anchoring proteins (AKAP)]. This protein and two others, AKAP3 and TAKAP-80 [(testis A-kinase anchoring protein (TAKAP)], have anchoring sites for cAMP-dependent protein kinase. AKAP3 also anchors </a:t>
            </a:r>
            <a:r>
              <a:rPr lang="en-US" altLang="it-IT" sz="1200" dirty="0" err="1"/>
              <a:t>ropporin</a:t>
            </a:r>
            <a:r>
              <a:rPr lang="en-US" altLang="it-IT" sz="1200" dirty="0"/>
              <a:t>, a spermatogenic cell-specific protein that is linked through </a:t>
            </a:r>
            <a:r>
              <a:rPr lang="en-US" altLang="it-IT" sz="1200" dirty="0" err="1"/>
              <a:t>rhophilin</a:t>
            </a:r>
            <a:r>
              <a:rPr lang="en-US" altLang="it-IT" sz="1200" dirty="0"/>
              <a:t> to the small GTPase Rho. Other proteins associated with the fibrous sheath include two enzymes in the glycolytic pathway. Glyceraldehyde 3-phosphate dehydrogenase-s (GAPDS) is the product of a gene expressed only in spermatogenic cells, while hexokinase type 1-s (HK1-S) is derived from alternative transcripts present only in spermatogenic cells. Most of the other glycolytic enzymes in sperm have unique structural or functional properties. The fibrous sheath also contains a spermatogenic cell-specific member of the -class glutathione S-transferase family (GSTM5) and an intermediate filament-like protein (FS39). These and other observations indicate that the fibrous sheath functions as a scaffold for proteins in signaling pathways that might be involved in regulating sperm maturation, motility, capacitation, hyperactivation, and/or acrosome reaction and for enzymes in the glycolytic pathway that provide energy for the hyperactivated motility of sperm that allows them to penetrate the zona pellucida.</a:t>
            </a:r>
            <a:endParaRPr lang="it-IT" dirty="0"/>
          </a:p>
        </p:txBody>
      </p:sp>
      <p:sp>
        <p:nvSpPr>
          <p:cNvPr id="4" name="Segnaposto numero diapositiva 3"/>
          <p:cNvSpPr>
            <a:spLocks noGrp="1"/>
          </p:cNvSpPr>
          <p:nvPr>
            <p:ph type="sldNum" sz="quarter" idx="5"/>
          </p:nvPr>
        </p:nvSpPr>
        <p:spPr/>
        <p:txBody>
          <a:bodyPr/>
          <a:lstStyle/>
          <a:p>
            <a:pPr>
              <a:defRPr/>
            </a:pPr>
            <a:fld id="{C4DF534D-8236-4A2F-87ED-B084AE7EC7D1}" type="slidenum">
              <a:rPr lang="it-IT" altLang="it-IT" smtClean="0"/>
              <a:pPr>
                <a:defRPr/>
              </a:pPr>
              <a:t>8</a:t>
            </a:fld>
            <a:endParaRPr lang="it-IT" altLang="it-IT"/>
          </a:p>
        </p:txBody>
      </p:sp>
    </p:spTree>
    <p:extLst>
      <p:ext uri="{BB962C8B-B14F-4D97-AF65-F5344CB8AC3E}">
        <p14:creationId xmlns:p14="http://schemas.microsoft.com/office/powerpoint/2010/main" val="30559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id="{F08AB71B-E32F-4942-B5FF-432A2075E687}"/>
              </a:ext>
            </a:extLst>
          </p:cNvPr>
          <p:cNvSpPr>
            <a:spLocks noGrp="1" noRot="1" noChangeAspect="1" noChangeArrowheads="1" noTextEdit="1"/>
          </p:cNvSpPr>
          <p:nvPr>
            <p:ph type="sldImg"/>
          </p:nvPr>
        </p:nvSpPr>
        <p:spPr>
          <a:ln/>
        </p:spPr>
      </p:sp>
      <p:sp>
        <p:nvSpPr>
          <p:cNvPr id="11267" name="Segnaposto note 2">
            <a:extLst>
              <a:ext uri="{FF2B5EF4-FFF2-40B4-BE49-F238E27FC236}">
                <a16:creationId xmlns:a16="http://schemas.microsoft.com/office/drawing/2014/main" id="{F84A775C-1B5C-4B04-BBCF-67BB58B513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268" name="Segnaposto numero diapositiva 3">
            <a:extLst>
              <a:ext uri="{FF2B5EF4-FFF2-40B4-BE49-F238E27FC236}">
                <a16:creationId xmlns:a16="http://schemas.microsoft.com/office/drawing/2014/main" id="{267A4470-5655-41CA-9D82-7048FA6CDB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3EB44-8272-498B-A88A-1D3F1E00CC59}" type="slidenum">
              <a:rPr lang="it-IT" altLang="it-IT" smtClean="0">
                <a:latin typeface="Arial" panose="020B0604020202020204" pitchFamily="34" charset="0"/>
              </a:rPr>
              <a:pPr>
                <a:spcBef>
                  <a:spcPct val="0"/>
                </a:spcBef>
              </a:pPr>
              <a:t>9</a:t>
            </a:fld>
            <a:endParaRPr lang="it-IT" altLang="it-IT">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50693AA-ECD4-43C4-83E1-E18CEA188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B93657-2549-4A5F-AA00-39B278285234}" type="slidenum">
              <a:rPr lang="it-IT" altLang="it-IT" smtClean="0">
                <a:latin typeface="Arial" panose="020B0604020202020204" pitchFamily="34" charset="0"/>
              </a:rPr>
              <a:pPr>
                <a:spcBef>
                  <a:spcPct val="0"/>
                </a:spcBef>
              </a:pPr>
              <a:t>11</a:t>
            </a:fld>
            <a:endParaRPr lang="it-IT" altLang="it-IT">
              <a:latin typeface="Arial" panose="020B0604020202020204" pitchFamily="34" charset="0"/>
            </a:endParaRPr>
          </a:p>
        </p:txBody>
      </p:sp>
      <p:sp>
        <p:nvSpPr>
          <p:cNvPr id="13315" name="Rectangle 2">
            <a:extLst>
              <a:ext uri="{FF2B5EF4-FFF2-40B4-BE49-F238E27FC236}">
                <a16:creationId xmlns:a16="http://schemas.microsoft.com/office/drawing/2014/main" id="{DA346119-96C0-446E-A8CB-8D19C22730B2}"/>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CC76CAF-35E7-4679-B95B-4F4168D4F1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b="1" dirty="0" err="1"/>
              <a:t>Adv</a:t>
            </a:r>
            <a:r>
              <a:rPr lang="it-IT" altLang="it-IT" b="1" dirty="0"/>
              <a:t> </a:t>
            </a:r>
            <a:r>
              <a:rPr lang="it-IT" altLang="it-IT" b="1" dirty="0" err="1"/>
              <a:t>Anat</a:t>
            </a:r>
            <a:r>
              <a:rPr lang="it-IT" altLang="it-IT" b="1" dirty="0"/>
              <a:t> </a:t>
            </a:r>
            <a:r>
              <a:rPr lang="it-IT" altLang="it-IT" b="1" dirty="0" err="1"/>
              <a:t>Embryol</a:t>
            </a:r>
            <a:r>
              <a:rPr lang="it-IT" altLang="it-IT" b="1" dirty="0"/>
              <a:t> Cell </a:t>
            </a:r>
            <a:r>
              <a:rPr lang="it-IT" altLang="it-IT" b="1" dirty="0" err="1"/>
              <a:t>Biol</a:t>
            </a:r>
            <a:r>
              <a:rPr lang="it-IT" altLang="it-IT" b="1" dirty="0"/>
              <a:t>. 2016 ; 220: 15–33. doi:10.1007/978-3-319-30567-7_2.</a:t>
            </a:r>
          </a:p>
          <a:p>
            <a:endParaRPr lang="it-IT" altLang="it-IT" dirty="0"/>
          </a:p>
          <a:p>
            <a:r>
              <a:rPr lang="it-IT" altLang="it-IT" dirty="0"/>
              <a:t>The </a:t>
            </a:r>
            <a:r>
              <a:rPr lang="it-IT" altLang="it-IT" dirty="0" err="1"/>
              <a:t>sperm</a:t>
            </a:r>
            <a:r>
              <a:rPr lang="it-IT" altLang="it-IT" dirty="0"/>
              <a:t> of </a:t>
            </a:r>
            <a:r>
              <a:rPr lang="it-IT" altLang="it-IT" dirty="0" err="1"/>
              <a:t>each</a:t>
            </a:r>
            <a:r>
              <a:rPr lang="it-IT" altLang="it-IT" dirty="0"/>
              <a:t> </a:t>
            </a:r>
            <a:r>
              <a:rPr lang="en-US" altLang="it-IT" dirty="0"/>
              <a:t>species has a characteristic configuration with defined acrosomal shapes that are determined, in part, by the underlying nuclear morphologies. However, each acrosome shares the common features of an inner acrosomal membrane (IAM) that is laminated to the nuclear foundation, a </a:t>
            </a:r>
            <a:r>
              <a:rPr lang="en-US" altLang="it-IT" dirty="0" err="1"/>
              <a:t>fusogenic</a:t>
            </a:r>
            <a:r>
              <a:rPr lang="en-US" altLang="it-IT" dirty="0"/>
              <a:t> outer acrosomal membrane (OAM) that is closely apposed to the plasma membrane over the acrosome, and an equatorial segment (ES), which forms the posterior acrosomal margin where the IAM and OAM meet. Acrosomal formation begins during late meiosis when small, proacrosomal vesicles form in pachytene spermatocytes. After the meiotic divisions, the resulting haploid spermatids inherit the proacrosomal vesicles and continue acrosome biogenesis in earnest. Proacrosomal vesicles eventually coalesce into a single acrosomal vesicle that then attaches to and begins to spread over the future anterior segment of the nucleus. The points of contact between the developing acrosome and spermatid nucleus define the prospective IAM. The acrosome and the nucleus continue developing throughout spermiogenesis until they coordinately achieve structures similar to those found in ejaculated sperm. Final steps of metamorphosis occur during epididymal tr</a:t>
            </a:r>
            <a:r>
              <a:rPr lang="it-IT" altLang="it-IT" dirty="0" err="1"/>
              <a:t>ansit</a:t>
            </a:r>
            <a:r>
              <a:rPr lang="it-IT" altLang="it-IT" dirty="0"/>
              <a:t>.</a:t>
            </a:r>
          </a:p>
          <a:p>
            <a:endParaRPr lang="en-US" altLang="it-IT" dirty="0"/>
          </a:p>
          <a:p>
            <a:r>
              <a:rPr lang="it-IT" altLang="it-IT" dirty="0"/>
              <a:t> Some </a:t>
            </a:r>
            <a:r>
              <a:rPr lang="en-US" altLang="it-IT" dirty="0"/>
              <a:t>reports refer to the acrosomal matrix as a particulate compartment of the acrosomal contents. Others make reference to a crystalloid nature observed by transmission electron microscopy. Still others classify the acrosomal matrix </a:t>
            </a:r>
            <a:r>
              <a:rPr lang="it-IT" altLang="it-IT" dirty="0" err="1"/>
              <a:t>as</a:t>
            </a:r>
            <a:r>
              <a:rPr lang="it-IT" altLang="it-IT" dirty="0"/>
              <a:t> an </a:t>
            </a:r>
            <a:r>
              <a:rPr lang="it-IT" altLang="it-IT" dirty="0" err="1"/>
              <a:t>amyloid</a:t>
            </a:r>
            <a:r>
              <a:rPr lang="it-IT" altLang="it-IT" dirty="0"/>
              <a:t>.</a:t>
            </a:r>
            <a:endParaRPr lang="en-US" alt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immagine diapositiva 1">
            <a:extLst>
              <a:ext uri="{FF2B5EF4-FFF2-40B4-BE49-F238E27FC236}">
                <a16:creationId xmlns:a16="http://schemas.microsoft.com/office/drawing/2014/main" id="{1380F0ED-30D4-42E0-8A1D-52E035BA8F00}"/>
              </a:ext>
            </a:extLst>
          </p:cNvPr>
          <p:cNvSpPr>
            <a:spLocks noGrp="1" noRot="1" noChangeAspect="1" noChangeArrowheads="1" noTextEdit="1"/>
          </p:cNvSpPr>
          <p:nvPr>
            <p:ph type="sldImg"/>
          </p:nvPr>
        </p:nvSpPr>
        <p:spPr>
          <a:ln/>
        </p:spPr>
      </p:sp>
      <p:sp>
        <p:nvSpPr>
          <p:cNvPr id="16387" name="Segnaposto note 2">
            <a:extLst>
              <a:ext uri="{FF2B5EF4-FFF2-40B4-BE49-F238E27FC236}">
                <a16:creationId xmlns:a16="http://schemas.microsoft.com/office/drawing/2014/main" id="{E3AFF681-CB0C-463F-835A-DC0FB5AFE3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6388" name="Segnaposto numero diapositiva 3">
            <a:extLst>
              <a:ext uri="{FF2B5EF4-FFF2-40B4-BE49-F238E27FC236}">
                <a16:creationId xmlns:a16="http://schemas.microsoft.com/office/drawing/2014/main" id="{6B23422C-0503-49E5-9D1E-1434DF7496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5CF0F3-BEAB-4D5C-9551-A2106897DB01}" type="slidenum">
              <a:rPr lang="it-IT" altLang="it-IT" smtClean="0">
                <a:latin typeface="Arial" panose="020B0604020202020204" pitchFamily="34" charset="0"/>
              </a:rPr>
              <a:pPr>
                <a:spcBef>
                  <a:spcPct val="0"/>
                </a:spcBef>
              </a:pPr>
              <a:t>13</a:t>
            </a:fld>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5637362-E5FC-438E-8C32-95645090AAA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906DBDA-1CE6-4147-98BF-51C0C20D778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90E5B24-A956-42A2-986C-ACEF0740591B}"/>
              </a:ext>
            </a:extLst>
          </p:cNvPr>
          <p:cNvSpPr>
            <a:spLocks noGrp="1" noChangeArrowheads="1"/>
          </p:cNvSpPr>
          <p:nvPr>
            <p:ph type="sldNum" sz="quarter" idx="12"/>
          </p:nvPr>
        </p:nvSpPr>
        <p:spPr>
          <a:ln/>
        </p:spPr>
        <p:txBody>
          <a:bodyPr/>
          <a:lstStyle>
            <a:lvl1pPr>
              <a:defRPr/>
            </a:lvl1pPr>
          </a:lstStyle>
          <a:p>
            <a:pPr>
              <a:defRPr/>
            </a:pPr>
            <a:fld id="{EFF14FF6-CD6C-4846-A35F-57AD401A86DE}" type="slidenum">
              <a:rPr lang="it-IT" altLang="it-IT"/>
              <a:pPr>
                <a:defRPr/>
              </a:pPr>
              <a:t>‹N›</a:t>
            </a:fld>
            <a:endParaRPr lang="it-IT" altLang="it-IT"/>
          </a:p>
        </p:txBody>
      </p:sp>
    </p:spTree>
    <p:extLst>
      <p:ext uri="{BB962C8B-B14F-4D97-AF65-F5344CB8AC3E}">
        <p14:creationId xmlns:p14="http://schemas.microsoft.com/office/powerpoint/2010/main" val="141550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E3C01F7-17D7-4F14-A2F3-2864FA5E1BE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F5B14DE-8567-44FE-971A-160155D6AB9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D240201-CCCB-4EA9-8789-F0E4C3E64772}"/>
              </a:ext>
            </a:extLst>
          </p:cNvPr>
          <p:cNvSpPr>
            <a:spLocks noGrp="1" noChangeArrowheads="1"/>
          </p:cNvSpPr>
          <p:nvPr>
            <p:ph type="sldNum" sz="quarter" idx="12"/>
          </p:nvPr>
        </p:nvSpPr>
        <p:spPr>
          <a:ln/>
        </p:spPr>
        <p:txBody>
          <a:bodyPr/>
          <a:lstStyle>
            <a:lvl1pPr>
              <a:defRPr/>
            </a:lvl1pPr>
          </a:lstStyle>
          <a:p>
            <a:pPr>
              <a:defRPr/>
            </a:pPr>
            <a:fld id="{F125232A-B5BE-4E8F-A2C6-1A810AA6BDA7}" type="slidenum">
              <a:rPr lang="it-IT" altLang="it-IT"/>
              <a:pPr>
                <a:defRPr/>
              </a:pPr>
              <a:t>‹N›</a:t>
            </a:fld>
            <a:endParaRPr lang="it-IT" altLang="it-IT"/>
          </a:p>
        </p:txBody>
      </p:sp>
    </p:spTree>
    <p:extLst>
      <p:ext uri="{BB962C8B-B14F-4D97-AF65-F5344CB8AC3E}">
        <p14:creationId xmlns:p14="http://schemas.microsoft.com/office/powerpoint/2010/main" val="2154464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F6C13D19-F062-4EC7-A4F8-B253F1254A9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F7626E3-319E-4BDE-BA91-A3255D84EFF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57FE4C2-5EFE-417B-9641-72B54574DD60}"/>
              </a:ext>
            </a:extLst>
          </p:cNvPr>
          <p:cNvSpPr>
            <a:spLocks noGrp="1" noChangeArrowheads="1"/>
          </p:cNvSpPr>
          <p:nvPr>
            <p:ph type="sldNum" sz="quarter" idx="12"/>
          </p:nvPr>
        </p:nvSpPr>
        <p:spPr>
          <a:ln/>
        </p:spPr>
        <p:txBody>
          <a:bodyPr/>
          <a:lstStyle>
            <a:lvl1pPr>
              <a:defRPr/>
            </a:lvl1pPr>
          </a:lstStyle>
          <a:p>
            <a:pPr>
              <a:defRPr/>
            </a:pPr>
            <a:fld id="{9DEE8FF0-BBA9-4253-98F8-FE30ED62CE15}" type="slidenum">
              <a:rPr lang="it-IT" altLang="it-IT"/>
              <a:pPr>
                <a:defRPr/>
              </a:pPr>
              <a:t>‹N›</a:t>
            </a:fld>
            <a:endParaRPr lang="it-IT" altLang="it-IT"/>
          </a:p>
        </p:txBody>
      </p:sp>
    </p:spTree>
    <p:extLst>
      <p:ext uri="{BB962C8B-B14F-4D97-AF65-F5344CB8AC3E}">
        <p14:creationId xmlns:p14="http://schemas.microsoft.com/office/powerpoint/2010/main" val="3190260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Titolo, contenuto 2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half" idx="3"/>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35A51A81-E089-4C34-9B01-69A077CD243E}"/>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C1645AF4-156A-4F3F-82FF-B1EEF037ED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6425EF90-F7A6-40BA-97AD-89E741A22924}"/>
              </a:ext>
            </a:extLst>
          </p:cNvPr>
          <p:cNvSpPr>
            <a:spLocks noGrp="1" noChangeArrowheads="1"/>
          </p:cNvSpPr>
          <p:nvPr>
            <p:ph type="sldNum" sz="quarter" idx="12"/>
          </p:nvPr>
        </p:nvSpPr>
        <p:spPr>
          <a:ln/>
        </p:spPr>
        <p:txBody>
          <a:bodyPr/>
          <a:lstStyle>
            <a:lvl1pPr>
              <a:defRPr/>
            </a:lvl1pPr>
          </a:lstStyle>
          <a:p>
            <a:pPr>
              <a:defRPr/>
            </a:pPr>
            <a:fld id="{24F37F01-2169-4950-BDD4-78538C825D25}" type="slidenum">
              <a:rPr lang="it-IT" altLang="it-IT"/>
              <a:pPr>
                <a:defRPr/>
              </a:pPr>
              <a:t>‹N›</a:t>
            </a:fld>
            <a:endParaRPr lang="it-IT" altLang="it-IT"/>
          </a:p>
        </p:txBody>
      </p:sp>
    </p:spTree>
    <p:extLst>
      <p:ext uri="{BB962C8B-B14F-4D97-AF65-F5344CB8AC3E}">
        <p14:creationId xmlns:p14="http://schemas.microsoft.com/office/powerpoint/2010/main" val="109063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F774ED6-CD76-41F2-8846-5F4A492021D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E104B6C-AB69-45A0-A615-F72646D376C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A6A69E8-AAE5-4AAB-881B-21B08DD19604}"/>
              </a:ext>
            </a:extLst>
          </p:cNvPr>
          <p:cNvSpPr>
            <a:spLocks noGrp="1" noChangeArrowheads="1"/>
          </p:cNvSpPr>
          <p:nvPr>
            <p:ph type="sldNum" sz="quarter" idx="12"/>
          </p:nvPr>
        </p:nvSpPr>
        <p:spPr>
          <a:ln/>
        </p:spPr>
        <p:txBody>
          <a:bodyPr/>
          <a:lstStyle>
            <a:lvl1pPr>
              <a:defRPr/>
            </a:lvl1pPr>
          </a:lstStyle>
          <a:p>
            <a:pPr>
              <a:defRPr/>
            </a:pPr>
            <a:fld id="{DA10563C-8BF1-433E-AFCA-C50EE3218DBE}" type="slidenum">
              <a:rPr lang="it-IT" altLang="it-IT"/>
              <a:pPr>
                <a:defRPr/>
              </a:pPr>
              <a:t>‹N›</a:t>
            </a:fld>
            <a:endParaRPr lang="it-IT" altLang="it-IT"/>
          </a:p>
        </p:txBody>
      </p:sp>
    </p:spTree>
    <p:extLst>
      <p:ext uri="{BB962C8B-B14F-4D97-AF65-F5344CB8AC3E}">
        <p14:creationId xmlns:p14="http://schemas.microsoft.com/office/powerpoint/2010/main" val="138782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FCC5919C-5A02-4451-BE02-6B23B8C31CF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A84536F-54D2-44F6-9A97-1E94D8BF6B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457EAA8-EF8E-4C5C-8BDE-8D357621DB9B}"/>
              </a:ext>
            </a:extLst>
          </p:cNvPr>
          <p:cNvSpPr>
            <a:spLocks noGrp="1" noChangeArrowheads="1"/>
          </p:cNvSpPr>
          <p:nvPr>
            <p:ph type="sldNum" sz="quarter" idx="12"/>
          </p:nvPr>
        </p:nvSpPr>
        <p:spPr>
          <a:ln/>
        </p:spPr>
        <p:txBody>
          <a:bodyPr/>
          <a:lstStyle>
            <a:lvl1pPr>
              <a:defRPr/>
            </a:lvl1pPr>
          </a:lstStyle>
          <a:p>
            <a:pPr>
              <a:defRPr/>
            </a:pPr>
            <a:fld id="{7763F2FC-C2B2-404B-8ADC-6CC635F41F55}" type="slidenum">
              <a:rPr lang="it-IT" altLang="it-IT"/>
              <a:pPr>
                <a:defRPr/>
              </a:pPr>
              <a:t>‹N›</a:t>
            </a:fld>
            <a:endParaRPr lang="it-IT" altLang="it-IT"/>
          </a:p>
        </p:txBody>
      </p:sp>
    </p:spTree>
    <p:extLst>
      <p:ext uri="{BB962C8B-B14F-4D97-AF65-F5344CB8AC3E}">
        <p14:creationId xmlns:p14="http://schemas.microsoft.com/office/powerpoint/2010/main" val="113903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B643EC1F-663C-4793-A57B-6527D0E06B2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D66F040-FDE5-47DA-8FF5-AEDEDAE5E24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5E1BDD8-C2B7-4E7A-A94B-86D911465C39}"/>
              </a:ext>
            </a:extLst>
          </p:cNvPr>
          <p:cNvSpPr>
            <a:spLocks noGrp="1" noChangeArrowheads="1"/>
          </p:cNvSpPr>
          <p:nvPr>
            <p:ph type="sldNum" sz="quarter" idx="12"/>
          </p:nvPr>
        </p:nvSpPr>
        <p:spPr>
          <a:ln/>
        </p:spPr>
        <p:txBody>
          <a:bodyPr/>
          <a:lstStyle>
            <a:lvl1pPr>
              <a:defRPr/>
            </a:lvl1pPr>
          </a:lstStyle>
          <a:p>
            <a:pPr>
              <a:defRPr/>
            </a:pPr>
            <a:fld id="{51C46965-8845-4834-93AA-0037AAB5C754}" type="slidenum">
              <a:rPr lang="it-IT" altLang="it-IT"/>
              <a:pPr>
                <a:defRPr/>
              </a:pPr>
              <a:t>‹N›</a:t>
            </a:fld>
            <a:endParaRPr lang="it-IT" altLang="it-IT"/>
          </a:p>
        </p:txBody>
      </p:sp>
    </p:spTree>
    <p:extLst>
      <p:ext uri="{BB962C8B-B14F-4D97-AF65-F5344CB8AC3E}">
        <p14:creationId xmlns:p14="http://schemas.microsoft.com/office/powerpoint/2010/main" val="303290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3FA1A836-4F31-433A-BD95-793CDECCE7A3}"/>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C066DC50-4529-4C8A-AA32-BA4A5EF89C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CF751379-2D0F-475E-A01C-E6E54E847FB1}"/>
              </a:ext>
            </a:extLst>
          </p:cNvPr>
          <p:cNvSpPr>
            <a:spLocks noGrp="1" noChangeArrowheads="1"/>
          </p:cNvSpPr>
          <p:nvPr>
            <p:ph type="sldNum" sz="quarter" idx="12"/>
          </p:nvPr>
        </p:nvSpPr>
        <p:spPr>
          <a:ln/>
        </p:spPr>
        <p:txBody>
          <a:bodyPr/>
          <a:lstStyle>
            <a:lvl1pPr>
              <a:defRPr/>
            </a:lvl1pPr>
          </a:lstStyle>
          <a:p>
            <a:pPr>
              <a:defRPr/>
            </a:pPr>
            <a:fld id="{F59CD315-964B-429D-81BE-30B84129565A}" type="slidenum">
              <a:rPr lang="it-IT" altLang="it-IT"/>
              <a:pPr>
                <a:defRPr/>
              </a:pPr>
              <a:t>‹N›</a:t>
            </a:fld>
            <a:endParaRPr lang="it-IT" altLang="it-IT"/>
          </a:p>
        </p:txBody>
      </p:sp>
    </p:spTree>
    <p:extLst>
      <p:ext uri="{BB962C8B-B14F-4D97-AF65-F5344CB8AC3E}">
        <p14:creationId xmlns:p14="http://schemas.microsoft.com/office/powerpoint/2010/main" val="303300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C2E3FC63-38EB-4C8C-AE62-002EDF32EBF3}"/>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B347A0E4-8ED9-4C16-80C7-1E312B33337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CA902453-EE50-4C5D-92DA-FCA945F537B5}"/>
              </a:ext>
            </a:extLst>
          </p:cNvPr>
          <p:cNvSpPr>
            <a:spLocks noGrp="1" noChangeArrowheads="1"/>
          </p:cNvSpPr>
          <p:nvPr>
            <p:ph type="sldNum" sz="quarter" idx="12"/>
          </p:nvPr>
        </p:nvSpPr>
        <p:spPr>
          <a:ln/>
        </p:spPr>
        <p:txBody>
          <a:bodyPr/>
          <a:lstStyle>
            <a:lvl1pPr>
              <a:defRPr/>
            </a:lvl1pPr>
          </a:lstStyle>
          <a:p>
            <a:pPr>
              <a:defRPr/>
            </a:pPr>
            <a:fld id="{5371A907-7C7B-4694-BAE4-63FCDC2D4E55}" type="slidenum">
              <a:rPr lang="it-IT" altLang="it-IT"/>
              <a:pPr>
                <a:defRPr/>
              </a:pPr>
              <a:t>‹N›</a:t>
            </a:fld>
            <a:endParaRPr lang="it-IT" altLang="it-IT"/>
          </a:p>
        </p:txBody>
      </p:sp>
    </p:spTree>
    <p:extLst>
      <p:ext uri="{BB962C8B-B14F-4D97-AF65-F5344CB8AC3E}">
        <p14:creationId xmlns:p14="http://schemas.microsoft.com/office/powerpoint/2010/main" val="152385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D128D5-78B9-401C-B3C4-8EBBCA72AE3D}"/>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8EFA8FF9-B41E-4A76-AABF-816AFFBFE6F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2C7C6AE1-03D4-44E8-AB2A-E5EB180F41C2}"/>
              </a:ext>
            </a:extLst>
          </p:cNvPr>
          <p:cNvSpPr>
            <a:spLocks noGrp="1" noChangeArrowheads="1"/>
          </p:cNvSpPr>
          <p:nvPr>
            <p:ph type="sldNum" sz="quarter" idx="12"/>
          </p:nvPr>
        </p:nvSpPr>
        <p:spPr>
          <a:ln/>
        </p:spPr>
        <p:txBody>
          <a:bodyPr/>
          <a:lstStyle>
            <a:lvl1pPr>
              <a:defRPr/>
            </a:lvl1pPr>
          </a:lstStyle>
          <a:p>
            <a:pPr>
              <a:defRPr/>
            </a:pPr>
            <a:fld id="{9EB848FD-A54C-41C3-8413-D42AF09C3EC7}" type="slidenum">
              <a:rPr lang="it-IT" altLang="it-IT"/>
              <a:pPr>
                <a:defRPr/>
              </a:pPr>
              <a:t>‹N›</a:t>
            </a:fld>
            <a:endParaRPr lang="it-IT" altLang="it-IT"/>
          </a:p>
        </p:txBody>
      </p:sp>
    </p:spTree>
    <p:extLst>
      <p:ext uri="{BB962C8B-B14F-4D97-AF65-F5344CB8AC3E}">
        <p14:creationId xmlns:p14="http://schemas.microsoft.com/office/powerpoint/2010/main" val="299074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AE2C5C8A-7A37-46F5-958C-E24AECF1A380}"/>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D6A6AE0-2488-4441-A549-0BFF52C13E5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851DFB5-C7BD-4326-99EE-CEE3D3BDD4F7}"/>
              </a:ext>
            </a:extLst>
          </p:cNvPr>
          <p:cNvSpPr>
            <a:spLocks noGrp="1" noChangeArrowheads="1"/>
          </p:cNvSpPr>
          <p:nvPr>
            <p:ph type="sldNum" sz="quarter" idx="12"/>
          </p:nvPr>
        </p:nvSpPr>
        <p:spPr>
          <a:ln/>
        </p:spPr>
        <p:txBody>
          <a:bodyPr/>
          <a:lstStyle>
            <a:lvl1pPr>
              <a:defRPr/>
            </a:lvl1pPr>
          </a:lstStyle>
          <a:p>
            <a:pPr>
              <a:defRPr/>
            </a:pPr>
            <a:fld id="{E881ACF4-19E8-4CE2-AFBD-AC2D750F9221}" type="slidenum">
              <a:rPr lang="it-IT" altLang="it-IT"/>
              <a:pPr>
                <a:defRPr/>
              </a:pPr>
              <a:t>‹N›</a:t>
            </a:fld>
            <a:endParaRPr lang="it-IT" altLang="it-IT"/>
          </a:p>
        </p:txBody>
      </p:sp>
    </p:spTree>
    <p:extLst>
      <p:ext uri="{BB962C8B-B14F-4D97-AF65-F5344CB8AC3E}">
        <p14:creationId xmlns:p14="http://schemas.microsoft.com/office/powerpoint/2010/main" val="2496068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AA3E71FC-B4BE-447F-95D9-6D068029AF5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3032D6F-018E-4FD4-986E-8B533E18AAA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D25F40D-65F7-45A4-96CA-70310CCB355F}"/>
              </a:ext>
            </a:extLst>
          </p:cNvPr>
          <p:cNvSpPr>
            <a:spLocks noGrp="1" noChangeArrowheads="1"/>
          </p:cNvSpPr>
          <p:nvPr>
            <p:ph type="sldNum" sz="quarter" idx="12"/>
          </p:nvPr>
        </p:nvSpPr>
        <p:spPr>
          <a:ln/>
        </p:spPr>
        <p:txBody>
          <a:bodyPr/>
          <a:lstStyle>
            <a:lvl1pPr>
              <a:defRPr/>
            </a:lvl1pPr>
          </a:lstStyle>
          <a:p>
            <a:pPr>
              <a:defRPr/>
            </a:pPr>
            <a:fld id="{F7CE4EAA-559F-468C-AC66-B74292F627B0}" type="slidenum">
              <a:rPr lang="it-IT" altLang="it-IT"/>
              <a:pPr>
                <a:defRPr/>
              </a:pPr>
              <a:t>‹N›</a:t>
            </a:fld>
            <a:endParaRPr lang="it-IT" altLang="it-IT"/>
          </a:p>
        </p:txBody>
      </p:sp>
    </p:spTree>
    <p:extLst>
      <p:ext uri="{BB962C8B-B14F-4D97-AF65-F5344CB8AC3E}">
        <p14:creationId xmlns:p14="http://schemas.microsoft.com/office/powerpoint/2010/main" val="257862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BB5581-4C2A-4CC0-9D8F-9479AF16AB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Rectangle 3">
            <a:extLst>
              <a:ext uri="{FF2B5EF4-FFF2-40B4-BE49-F238E27FC236}">
                <a16:creationId xmlns:a16="http://schemas.microsoft.com/office/drawing/2014/main" id="{8B53B37A-8FCD-4862-97D7-A6197593F1B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2D92CF88-54B5-4F60-9083-B5BA24E0320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it-IT"/>
          </a:p>
        </p:txBody>
      </p:sp>
      <p:sp>
        <p:nvSpPr>
          <p:cNvPr id="1029" name="Rectangle 5">
            <a:extLst>
              <a:ext uri="{FF2B5EF4-FFF2-40B4-BE49-F238E27FC236}">
                <a16:creationId xmlns:a16="http://schemas.microsoft.com/office/drawing/2014/main" id="{ACF94416-9065-4DCC-8D09-887A00F4AE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it-IT"/>
          </a:p>
        </p:txBody>
      </p:sp>
      <p:sp>
        <p:nvSpPr>
          <p:cNvPr id="1030" name="Rectangle 6">
            <a:extLst>
              <a:ext uri="{FF2B5EF4-FFF2-40B4-BE49-F238E27FC236}">
                <a16:creationId xmlns:a16="http://schemas.microsoft.com/office/drawing/2014/main" id="{E7504672-4667-450A-8FED-20C87961A6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a:defRPr/>
            </a:pPr>
            <a:fld id="{5FFDA14B-003A-471D-AE16-F3A902C583C4}"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www.idexxbioresearch.com/radil/userfiles/download_files/Week3_Image7_633p.jpg"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lberts fig">
            <a:extLst>
              <a:ext uri="{FF2B5EF4-FFF2-40B4-BE49-F238E27FC236}">
                <a16:creationId xmlns:a16="http://schemas.microsoft.com/office/drawing/2014/main" id="{7C9FD04E-4319-4ED7-BCC4-1F625215E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2024063"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85E2119E-60C7-448C-95DE-E8BE357D7D47}"/>
              </a:ext>
            </a:extLst>
          </p:cNvPr>
          <p:cNvSpPr txBox="1">
            <a:spLocks noChangeArrowheads="1"/>
          </p:cNvSpPr>
          <p:nvPr/>
        </p:nvSpPr>
        <p:spPr bwMode="auto">
          <a:xfrm>
            <a:off x="1905000" y="387350"/>
            <a:ext cx="5984331" cy="461665"/>
          </a:xfrm>
          <a:prstGeom prst="rect">
            <a:avLst/>
          </a:prstGeom>
          <a:noFill/>
          <a:ln w="9525">
            <a:noFill/>
            <a:miter lim="800000"/>
            <a:headEnd/>
            <a:tailEnd/>
          </a:ln>
          <a:effectLst/>
        </p:spPr>
        <p:txBody>
          <a:bodyPr wrap="none">
            <a:spAutoFit/>
          </a:bodyPr>
          <a:lstStyle/>
          <a:p>
            <a:pPr eaLnBrk="1" hangingPunct="1">
              <a:defRPr/>
            </a:pPr>
            <a:r>
              <a:rPr lang="it-IT" dirty="0">
                <a:solidFill>
                  <a:srgbClr val="FF3300"/>
                </a:solidFill>
                <a:effectLst>
                  <a:outerShdw blurRad="38100" dist="38100" dir="2700000" algn="tl">
                    <a:srgbClr val="C0C0C0"/>
                  </a:outerShdw>
                </a:effectLst>
                <a:latin typeface="Comic Sans MS" pitchFamily="66" charset="0"/>
              </a:rPr>
              <a:t>GAMETE MASCHILE: SPERMATOZOO</a:t>
            </a:r>
          </a:p>
        </p:txBody>
      </p:sp>
      <p:sp>
        <p:nvSpPr>
          <p:cNvPr id="5124" name="Text Box 4">
            <a:extLst>
              <a:ext uri="{FF2B5EF4-FFF2-40B4-BE49-F238E27FC236}">
                <a16:creationId xmlns:a16="http://schemas.microsoft.com/office/drawing/2014/main" id="{2DC1BEB8-CBAD-4B29-A8EC-A9B5AD62CDCF}"/>
              </a:ext>
            </a:extLst>
          </p:cNvPr>
          <p:cNvSpPr txBox="1">
            <a:spLocks noChangeArrowheads="1"/>
          </p:cNvSpPr>
          <p:nvPr/>
        </p:nvSpPr>
        <p:spPr bwMode="auto">
          <a:xfrm>
            <a:off x="3870325" y="2220913"/>
            <a:ext cx="47259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FINALIZZATO  AL TRASPORTO DELLA COMPONENTE</a:t>
            </a:r>
          </a:p>
          <a:p>
            <a:pPr eaLnBrk="1" hangingPunct="1">
              <a:spcBef>
                <a:spcPct val="0"/>
              </a:spcBef>
              <a:buFontTx/>
              <a:buNone/>
            </a:pPr>
            <a:r>
              <a:rPr lang="it-IT" altLang="it-IT" sz="1400" b="0">
                <a:latin typeface="Arial" panose="020B0604020202020204" pitchFamily="34" charset="0"/>
              </a:rPr>
              <a:t>GENETICA PATERNA ALL’UOVO</a:t>
            </a:r>
          </a:p>
        </p:txBody>
      </p:sp>
      <p:sp>
        <p:nvSpPr>
          <p:cNvPr id="5125" name="Rectangle 2">
            <a:extLst>
              <a:ext uri="{FF2B5EF4-FFF2-40B4-BE49-F238E27FC236}">
                <a16:creationId xmlns:a16="http://schemas.microsoft.com/office/drawing/2014/main" id="{1A05EAA6-589E-485B-8E9E-59A89907FA62}"/>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5126" name="CasellaDiTesto 9">
            <a:extLst>
              <a:ext uri="{FF2B5EF4-FFF2-40B4-BE49-F238E27FC236}">
                <a16:creationId xmlns:a16="http://schemas.microsoft.com/office/drawing/2014/main" id="{ACD552D7-1DAC-44EA-A02D-8762CFCADD82}"/>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AD2CF77A-B4DA-4AFE-2BF2-EACA98DC5FD6}"/>
              </a:ext>
            </a:extLst>
          </p:cNvPr>
          <p:cNvGrpSpPr/>
          <p:nvPr/>
        </p:nvGrpSpPr>
        <p:grpSpPr>
          <a:xfrm>
            <a:off x="556733" y="5386781"/>
            <a:ext cx="7692448" cy="335438"/>
            <a:chOff x="556733" y="5386781"/>
            <a:chExt cx="7692448" cy="335438"/>
          </a:xfrm>
        </p:grpSpPr>
        <p:pic>
          <p:nvPicPr>
            <p:cNvPr id="5" name="Immagine 4">
              <a:extLst>
                <a:ext uri="{FF2B5EF4-FFF2-40B4-BE49-F238E27FC236}">
                  <a16:creationId xmlns:a16="http://schemas.microsoft.com/office/drawing/2014/main" id="{1A39AFD2-B917-BA8A-6538-2EAB28C83967}"/>
                </a:ext>
              </a:extLst>
            </p:cNvPr>
            <p:cNvPicPr>
              <a:picLocks noChangeAspect="1"/>
            </p:cNvPicPr>
            <p:nvPr/>
          </p:nvPicPr>
          <p:blipFill>
            <a:blip r:embed="rId2"/>
            <a:stretch>
              <a:fillRect/>
            </a:stretch>
          </p:blipFill>
          <p:spPr>
            <a:xfrm>
              <a:off x="556733" y="5386781"/>
              <a:ext cx="7692448" cy="335438"/>
            </a:xfrm>
            <a:prstGeom prst="rect">
              <a:avLst/>
            </a:prstGeom>
          </p:spPr>
        </p:pic>
        <p:sp>
          <p:nvSpPr>
            <p:cNvPr id="2" name="Rettangolo 1">
              <a:extLst>
                <a:ext uri="{FF2B5EF4-FFF2-40B4-BE49-F238E27FC236}">
                  <a16:creationId xmlns:a16="http://schemas.microsoft.com/office/drawing/2014/main" id="{371D474E-1090-4A95-7D38-A1DBB0FFD2DC}"/>
                </a:ext>
              </a:extLst>
            </p:cNvPr>
            <p:cNvSpPr/>
            <p:nvPr/>
          </p:nvSpPr>
          <p:spPr bwMode="auto">
            <a:xfrm>
              <a:off x="4244842" y="5554500"/>
              <a:ext cx="1539970" cy="167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ndParaRPr>
            </a:p>
          </p:txBody>
        </p:sp>
      </p:grpSp>
      <p:grpSp>
        <p:nvGrpSpPr>
          <p:cNvPr id="7" name="Gruppo 6">
            <a:extLst>
              <a:ext uri="{FF2B5EF4-FFF2-40B4-BE49-F238E27FC236}">
                <a16:creationId xmlns:a16="http://schemas.microsoft.com/office/drawing/2014/main" id="{58FAFA8D-8C42-DD60-A55E-E069F1FF324A}"/>
              </a:ext>
            </a:extLst>
          </p:cNvPr>
          <p:cNvGrpSpPr/>
          <p:nvPr/>
        </p:nvGrpSpPr>
        <p:grpSpPr>
          <a:xfrm>
            <a:off x="354956" y="687650"/>
            <a:ext cx="8274473" cy="4303938"/>
            <a:chOff x="354956" y="687650"/>
            <a:chExt cx="8274473" cy="4303938"/>
          </a:xfrm>
        </p:grpSpPr>
        <p:pic>
          <p:nvPicPr>
            <p:cNvPr id="3" name="Immagine 2">
              <a:extLst>
                <a:ext uri="{FF2B5EF4-FFF2-40B4-BE49-F238E27FC236}">
                  <a16:creationId xmlns:a16="http://schemas.microsoft.com/office/drawing/2014/main" id="{86C8E797-49C5-E61C-7C92-BC4EF7BF679A}"/>
                </a:ext>
              </a:extLst>
            </p:cNvPr>
            <p:cNvPicPr>
              <a:picLocks noChangeAspect="1"/>
            </p:cNvPicPr>
            <p:nvPr/>
          </p:nvPicPr>
          <p:blipFill>
            <a:blip r:embed="rId3"/>
            <a:stretch>
              <a:fillRect/>
            </a:stretch>
          </p:blipFill>
          <p:spPr>
            <a:xfrm>
              <a:off x="354956" y="687650"/>
              <a:ext cx="8274473" cy="4303938"/>
            </a:xfrm>
            <a:prstGeom prst="rect">
              <a:avLst/>
            </a:prstGeom>
          </p:spPr>
        </p:pic>
        <p:sp>
          <p:nvSpPr>
            <p:cNvPr id="6" name="CasellaDiTesto 5">
              <a:extLst>
                <a:ext uri="{FF2B5EF4-FFF2-40B4-BE49-F238E27FC236}">
                  <a16:creationId xmlns:a16="http://schemas.microsoft.com/office/drawing/2014/main" id="{A9CF46B0-B4D6-CF41-DEDB-43495742B60A}"/>
                </a:ext>
              </a:extLst>
            </p:cNvPr>
            <p:cNvSpPr txBox="1"/>
            <p:nvPr/>
          </p:nvSpPr>
          <p:spPr>
            <a:xfrm>
              <a:off x="1442380" y="2238173"/>
              <a:ext cx="724878" cy="315471"/>
            </a:xfrm>
            <a:prstGeom prst="rect">
              <a:avLst/>
            </a:prstGeom>
            <a:noFill/>
          </p:spPr>
          <p:txBody>
            <a:bodyPr wrap="none" rtlCol="0">
              <a:spAutoFit/>
            </a:bodyPr>
            <a:lstStyle/>
            <a:p>
              <a:r>
                <a:rPr lang="it-IT" sz="1450" b="0" dirty="0">
                  <a:solidFill>
                    <a:schemeClr val="tx2">
                      <a:lumMod val="65000"/>
                      <a:lumOff val="35000"/>
                    </a:schemeClr>
                  </a:solidFill>
                </a:rPr>
                <a:t>distale</a:t>
              </a:r>
            </a:p>
          </p:txBody>
        </p:sp>
      </p:grpSp>
    </p:spTree>
    <p:extLst>
      <p:ext uri="{BB962C8B-B14F-4D97-AF65-F5344CB8AC3E}">
        <p14:creationId xmlns:p14="http://schemas.microsoft.com/office/powerpoint/2010/main" val="160869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26">
            <a:extLst>
              <a:ext uri="{FF2B5EF4-FFF2-40B4-BE49-F238E27FC236}">
                <a16:creationId xmlns:a16="http://schemas.microsoft.com/office/drawing/2014/main" id="{05D3A036-AC19-4F3C-9EA3-285A7F438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1716088"/>
            <a:ext cx="366077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1027">
            <a:extLst>
              <a:ext uri="{FF2B5EF4-FFF2-40B4-BE49-F238E27FC236}">
                <a16:creationId xmlns:a16="http://schemas.microsoft.com/office/drawing/2014/main" id="{1D5EE4D0-039B-468F-8EFF-BAE74C0CCD45}"/>
              </a:ext>
            </a:extLst>
          </p:cNvPr>
          <p:cNvSpPr txBox="1">
            <a:spLocks noChangeArrowheads="1"/>
          </p:cNvSpPr>
          <p:nvPr/>
        </p:nvSpPr>
        <p:spPr bwMode="auto">
          <a:xfrm>
            <a:off x="5940425" y="204788"/>
            <a:ext cx="1979613" cy="457200"/>
          </a:xfrm>
          <a:prstGeom prst="rect">
            <a:avLst/>
          </a:prstGeom>
          <a:noFill/>
          <a:ln w="9525">
            <a:noFill/>
            <a:miter lim="800000"/>
            <a:headEnd/>
            <a:tailEnd/>
          </a:ln>
          <a:effectLst/>
        </p:spPr>
        <p:txBody>
          <a:bodyPr wrap="none">
            <a:spAutoFit/>
          </a:bodyPr>
          <a:lstStyle/>
          <a:p>
            <a:pPr eaLnBrk="1" hangingPunct="1">
              <a:defRPr/>
            </a:pPr>
            <a:r>
              <a:rPr lang="it-IT">
                <a:solidFill>
                  <a:srgbClr val="204162"/>
                </a:solidFill>
                <a:effectLst>
                  <a:outerShdw blurRad="38100" dist="38100" dir="2700000" algn="tl">
                    <a:srgbClr val="C0C0C0"/>
                  </a:outerShdw>
                </a:effectLst>
                <a:latin typeface="Comic Sans MS" pitchFamily="66" charset="0"/>
              </a:rPr>
              <a:t>ACROSOMA</a:t>
            </a:r>
          </a:p>
        </p:txBody>
      </p:sp>
      <p:sp>
        <p:nvSpPr>
          <p:cNvPr id="12292" name="Text Box 1028">
            <a:extLst>
              <a:ext uri="{FF2B5EF4-FFF2-40B4-BE49-F238E27FC236}">
                <a16:creationId xmlns:a16="http://schemas.microsoft.com/office/drawing/2014/main" id="{4C18B572-1DF0-4510-9BC8-55F33F029050}"/>
              </a:ext>
            </a:extLst>
          </p:cNvPr>
          <p:cNvSpPr txBox="1">
            <a:spLocks noChangeArrowheads="1"/>
          </p:cNvSpPr>
          <p:nvPr/>
        </p:nvSpPr>
        <p:spPr bwMode="auto">
          <a:xfrm>
            <a:off x="4570413" y="4237038"/>
            <a:ext cx="391636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a:latin typeface="Arial" panose="020B0604020202020204" pitchFamily="34" charset="0"/>
              </a:rPr>
              <a:t>ENZIMI IDROLITICI: </a:t>
            </a:r>
            <a:r>
              <a:rPr lang="en-US" altLang="it-IT" sz="1400" b="0">
                <a:solidFill>
                  <a:srgbClr val="FF0000"/>
                </a:solidFill>
                <a:latin typeface="Arial" panose="020B0604020202020204" pitchFamily="34" charset="0"/>
              </a:rPr>
              <a:t>IALURONIDASI</a:t>
            </a:r>
            <a:r>
              <a:rPr lang="en-US" altLang="it-IT" sz="1400" b="0">
                <a:latin typeface="Arial" panose="020B0604020202020204" pitchFamily="34" charset="0"/>
              </a:rPr>
              <a:t>, NEURAMINIDASI, FOSFATASI ACIDA, GLUCOSAMINIDASI,  </a:t>
            </a:r>
            <a:r>
              <a:rPr lang="en-US" altLang="it-IT" sz="1400" b="0">
                <a:solidFill>
                  <a:srgbClr val="FF0000"/>
                </a:solidFill>
                <a:latin typeface="Arial" panose="020B0604020202020204" pitchFamily="34" charset="0"/>
              </a:rPr>
              <a:t>ACROSINA</a:t>
            </a:r>
            <a:r>
              <a:rPr lang="en-US" altLang="it-IT" sz="1400" b="0">
                <a:latin typeface="Arial" panose="020B0604020202020204" pitchFamily="34" charset="0"/>
              </a:rPr>
              <a:t>, ENZIMA DI PENETRAZIONE DELLA CORONA, etc.</a:t>
            </a:r>
            <a:endParaRPr lang="it-IT" altLang="it-IT" sz="1400" b="0">
              <a:latin typeface="Arial" panose="020B0604020202020204" pitchFamily="34" charset="0"/>
            </a:endParaRPr>
          </a:p>
        </p:txBody>
      </p:sp>
      <p:grpSp>
        <p:nvGrpSpPr>
          <p:cNvPr id="12293" name="Gruppo 9">
            <a:extLst>
              <a:ext uri="{FF2B5EF4-FFF2-40B4-BE49-F238E27FC236}">
                <a16:creationId xmlns:a16="http://schemas.microsoft.com/office/drawing/2014/main" id="{F6135AC7-174A-45CF-83ED-AEBF73B784E9}"/>
              </a:ext>
            </a:extLst>
          </p:cNvPr>
          <p:cNvGrpSpPr>
            <a:grpSpLocks/>
          </p:cNvGrpSpPr>
          <p:nvPr/>
        </p:nvGrpSpPr>
        <p:grpSpPr bwMode="auto">
          <a:xfrm>
            <a:off x="1528763" y="1500188"/>
            <a:ext cx="1900237" cy="3438525"/>
            <a:chOff x="1528763" y="1500188"/>
            <a:chExt cx="1900237" cy="3438525"/>
          </a:xfrm>
        </p:grpSpPr>
        <p:pic>
          <p:nvPicPr>
            <p:cNvPr id="12297" name="Picture 8">
              <a:extLst>
                <a:ext uri="{FF2B5EF4-FFF2-40B4-BE49-F238E27FC236}">
                  <a16:creationId xmlns:a16="http://schemas.microsoft.com/office/drawing/2014/main" id="{5B1C519F-9D6B-4D44-8EA4-8604F35DB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63" y="1500188"/>
              <a:ext cx="18383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ttangolo 8">
              <a:extLst>
                <a:ext uri="{FF2B5EF4-FFF2-40B4-BE49-F238E27FC236}">
                  <a16:creationId xmlns:a16="http://schemas.microsoft.com/office/drawing/2014/main" id="{48FC13D7-214F-4BD2-8607-23F7685368B9}"/>
                </a:ext>
              </a:extLst>
            </p:cNvPr>
            <p:cNvSpPr>
              <a:spLocks noChangeArrowheads="1"/>
            </p:cNvSpPr>
            <p:nvPr/>
          </p:nvSpPr>
          <p:spPr bwMode="auto">
            <a:xfrm>
              <a:off x="2895600" y="2571750"/>
              <a:ext cx="5334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grpSp>
      <p:sp>
        <p:nvSpPr>
          <p:cNvPr id="12294" name="CasellaDiTesto 10">
            <a:extLst>
              <a:ext uri="{FF2B5EF4-FFF2-40B4-BE49-F238E27FC236}">
                <a16:creationId xmlns:a16="http://schemas.microsoft.com/office/drawing/2014/main" id="{11B8E0B3-5935-4218-BF7B-31F7AE2446B9}"/>
              </a:ext>
            </a:extLst>
          </p:cNvPr>
          <p:cNvSpPr txBox="1">
            <a:spLocks noChangeArrowheads="1"/>
          </p:cNvSpPr>
          <p:nvPr/>
        </p:nvSpPr>
        <p:spPr bwMode="auto">
          <a:xfrm>
            <a:off x="533400" y="5200650"/>
            <a:ext cx="40671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a:latin typeface="Arial" panose="020B0604020202020204" pitchFamily="34" charset="0"/>
              </a:rPr>
              <a:t>PM plasma membrane; </a:t>
            </a:r>
            <a:r>
              <a:rPr lang="pt-BR" altLang="it-IT" sz="1400" b="0">
                <a:latin typeface="Arial" panose="020B0604020202020204" pitchFamily="34" charset="0"/>
              </a:rPr>
              <a:t>OAM outer acrosomal membrane; </a:t>
            </a:r>
            <a:r>
              <a:rPr lang="en-US" altLang="it-IT" sz="1400" b="0">
                <a:latin typeface="Arial" panose="020B0604020202020204" pitchFamily="34" charset="0"/>
              </a:rPr>
              <a:t>IAM inner acrosomal membrane</a:t>
            </a:r>
          </a:p>
          <a:p>
            <a:pPr eaLnBrk="1" hangingPunct="1">
              <a:spcBef>
                <a:spcPct val="0"/>
              </a:spcBef>
              <a:buFontTx/>
              <a:buNone/>
            </a:pPr>
            <a:r>
              <a:rPr lang="pt-BR" altLang="it-IT" sz="1400" b="0">
                <a:latin typeface="Arial" panose="020B0604020202020204" pitchFamily="34" charset="0"/>
              </a:rPr>
              <a:t>ES equatorial segement; </a:t>
            </a:r>
            <a:r>
              <a:rPr lang="en-US" altLang="it-IT" sz="1400" b="0">
                <a:latin typeface="Arial" panose="020B0604020202020204" pitchFamily="34" charset="0"/>
              </a:rPr>
              <a:t>PS postacrosomal sheath (yellow).</a:t>
            </a:r>
          </a:p>
          <a:p>
            <a:pPr eaLnBrk="1" hangingPunct="1">
              <a:spcBef>
                <a:spcPct val="0"/>
              </a:spcBef>
              <a:buFontTx/>
              <a:buNone/>
            </a:pPr>
            <a:r>
              <a:rPr lang="it-IT" altLang="it-IT" sz="1000" b="0">
                <a:latin typeface="Arial" panose="020B0604020202020204" pitchFamily="34" charset="0"/>
              </a:rPr>
              <a:t>Cell Tissue Res (2012) 349:881–895</a:t>
            </a:r>
            <a:endParaRPr lang="en-US" altLang="it-IT" sz="1000" b="0">
              <a:latin typeface="Arial" panose="020B0604020202020204" pitchFamily="34" charset="0"/>
            </a:endParaRPr>
          </a:p>
        </p:txBody>
      </p:sp>
      <p:sp>
        <p:nvSpPr>
          <p:cNvPr id="12295" name="Rectangle 2">
            <a:extLst>
              <a:ext uri="{FF2B5EF4-FFF2-40B4-BE49-F238E27FC236}">
                <a16:creationId xmlns:a16="http://schemas.microsoft.com/office/drawing/2014/main" id="{9F39848E-9DF2-4EBB-B31D-7B50A13FA363}"/>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2296" name="CasellaDiTesto 9">
            <a:extLst>
              <a:ext uri="{FF2B5EF4-FFF2-40B4-BE49-F238E27FC236}">
                <a16:creationId xmlns:a16="http://schemas.microsoft.com/office/drawing/2014/main" id="{DC1B92ED-DBDD-4144-B61C-95FA66F2E2A9}"/>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rowder fig">
            <a:extLst>
              <a:ext uri="{FF2B5EF4-FFF2-40B4-BE49-F238E27FC236}">
                <a16:creationId xmlns:a16="http://schemas.microsoft.com/office/drawing/2014/main" id="{EC67D831-BE26-4572-ABB3-5C601A7F7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4565650"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a:extLst>
              <a:ext uri="{FF2B5EF4-FFF2-40B4-BE49-F238E27FC236}">
                <a16:creationId xmlns:a16="http://schemas.microsoft.com/office/drawing/2014/main" id="{5F261E49-8D98-40AF-A425-2F3468789216}"/>
              </a:ext>
            </a:extLst>
          </p:cNvPr>
          <p:cNvSpPr txBox="1">
            <a:spLocks noChangeArrowheads="1"/>
          </p:cNvSpPr>
          <p:nvPr/>
        </p:nvSpPr>
        <p:spPr bwMode="auto">
          <a:xfrm>
            <a:off x="5257800" y="5562600"/>
            <a:ext cx="3560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SEZIONI SAGITTALI DI TESTE DI SPERMA-</a:t>
            </a:r>
          </a:p>
          <a:p>
            <a:pPr eaLnBrk="1" hangingPunct="1">
              <a:spcBef>
                <a:spcPct val="0"/>
              </a:spcBef>
              <a:buFontTx/>
              <a:buNone/>
            </a:pPr>
            <a:r>
              <a:rPr lang="it-IT" altLang="it-IT" sz="1200" b="0">
                <a:latin typeface="Arial" panose="020B0604020202020204" pitchFamily="34" charset="0"/>
              </a:rPr>
              <a:t>TOZOI DI VARIE SPECIE DI MAMMIFERI, PER</a:t>
            </a:r>
          </a:p>
          <a:p>
            <a:pPr eaLnBrk="1" hangingPunct="1">
              <a:spcBef>
                <a:spcPct val="0"/>
              </a:spcBef>
              <a:buFontTx/>
              <a:buNone/>
            </a:pPr>
            <a:r>
              <a:rPr lang="it-IT" altLang="it-IT" sz="1200" b="0">
                <a:latin typeface="Arial" panose="020B0604020202020204" pitchFamily="34" charset="0"/>
              </a:rPr>
              <a:t>CONFRONTARE LA DIMENSIONE E LA FOR-</a:t>
            </a:r>
          </a:p>
          <a:p>
            <a:pPr eaLnBrk="1" hangingPunct="1">
              <a:spcBef>
                <a:spcPct val="0"/>
              </a:spcBef>
              <a:buFontTx/>
              <a:buNone/>
            </a:pPr>
            <a:r>
              <a:rPr lang="it-IT" altLang="it-IT" sz="1200" b="0">
                <a:latin typeface="Arial" panose="020B0604020202020204" pitchFamily="34" charset="0"/>
              </a:rPr>
              <a:t>MA DELLA PARTE APICALE DELL’ACROSOMA.</a:t>
            </a:r>
          </a:p>
        </p:txBody>
      </p:sp>
      <p:sp>
        <p:nvSpPr>
          <p:cNvPr id="14340" name="Rectangle 2">
            <a:extLst>
              <a:ext uri="{FF2B5EF4-FFF2-40B4-BE49-F238E27FC236}">
                <a16:creationId xmlns:a16="http://schemas.microsoft.com/office/drawing/2014/main" id="{68EC4290-9A43-4D67-A052-9646F20C6C1B}"/>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4341" name="CasellaDiTesto 9">
            <a:extLst>
              <a:ext uri="{FF2B5EF4-FFF2-40B4-BE49-F238E27FC236}">
                <a16:creationId xmlns:a16="http://schemas.microsoft.com/office/drawing/2014/main" id="{928DB942-6E24-493A-9190-B8BA75134ED0}"/>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a:extLst>
              <a:ext uri="{FF2B5EF4-FFF2-40B4-BE49-F238E27FC236}">
                <a16:creationId xmlns:a16="http://schemas.microsoft.com/office/drawing/2014/main" id="{D89EAF57-1E5F-43A0-A974-4C943144F9DD}"/>
              </a:ext>
            </a:extLst>
          </p:cNvPr>
          <p:cNvSpPr txBox="1">
            <a:spLocks noChangeArrowheads="1"/>
          </p:cNvSpPr>
          <p:nvPr/>
        </p:nvSpPr>
        <p:spPr bwMode="auto">
          <a:xfrm>
            <a:off x="146050" y="550863"/>
            <a:ext cx="8831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solidFill>
                  <a:srgbClr val="0069D2"/>
                </a:solidFill>
                <a:latin typeface="Comic Sans MS" panose="030F0702030302020204" pitchFamily="66" charset="0"/>
              </a:rPr>
              <a:t>RIMODELLAMENTO DELLA CROMATINA NELLA SPERMATOGENESI</a:t>
            </a:r>
          </a:p>
        </p:txBody>
      </p:sp>
      <p:grpSp>
        <p:nvGrpSpPr>
          <p:cNvPr id="15363" name="Group 5">
            <a:extLst>
              <a:ext uri="{FF2B5EF4-FFF2-40B4-BE49-F238E27FC236}">
                <a16:creationId xmlns:a16="http://schemas.microsoft.com/office/drawing/2014/main" id="{3FECE34D-EB64-4F29-ACB7-32B9DF27004C}"/>
              </a:ext>
            </a:extLst>
          </p:cNvPr>
          <p:cNvGrpSpPr>
            <a:grpSpLocks/>
          </p:cNvGrpSpPr>
          <p:nvPr/>
        </p:nvGrpSpPr>
        <p:grpSpPr bwMode="auto">
          <a:xfrm>
            <a:off x="1538288" y="1352550"/>
            <a:ext cx="6067425" cy="4344988"/>
            <a:chOff x="891" y="852"/>
            <a:chExt cx="3822" cy="2737"/>
          </a:xfrm>
        </p:grpSpPr>
        <p:pic>
          <p:nvPicPr>
            <p:cNvPr id="15367" name="Picture 2">
              <a:extLst>
                <a:ext uri="{FF2B5EF4-FFF2-40B4-BE49-F238E27FC236}">
                  <a16:creationId xmlns:a16="http://schemas.microsoft.com/office/drawing/2014/main" id="{A41B1DBA-4941-410D-A26A-C9E3163EA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 y="852"/>
              <a:ext cx="3822" cy="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4">
              <a:extLst>
                <a:ext uri="{FF2B5EF4-FFF2-40B4-BE49-F238E27FC236}">
                  <a16:creationId xmlns:a16="http://schemas.microsoft.com/office/drawing/2014/main" id="{015BD177-D487-47FE-A928-EF48B1136BB3}"/>
                </a:ext>
              </a:extLst>
            </p:cNvPr>
            <p:cNvSpPr txBox="1">
              <a:spLocks noChangeArrowheads="1"/>
            </p:cNvSpPr>
            <p:nvPr/>
          </p:nvSpPr>
          <p:spPr bwMode="auto">
            <a:xfrm>
              <a:off x="940" y="3435"/>
              <a:ext cx="11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000" b="0">
                  <a:latin typeface="Arial" panose="020B0604020202020204" pitchFamily="34" charset="0"/>
                </a:rPr>
                <a:t>SCIENCE 296: 2176-78, 2002</a:t>
              </a:r>
            </a:p>
          </p:txBody>
        </p:sp>
      </p:grpSp>
      <p:sp>
        <p:nvSpPr>
          <p:cNvPr id="15364" name="Text Box 6">
            <a:extLst>
              <a:ext uri="{FF2B5EF4-FFF2-40B4-BE49-F238E27FC236}">
                <a16:creationId xmlns:a16="http://schemas.microsoft.com/office/drawing/2014/main" id="{4DD775AD-CE0D-4A05-B6FE-07988140D30C}"/>
              </a:ext>
            </a:extLst>
          </p:cNvPr>
          <p:cNvSpPr txBox="1">
            <a:spLocks noChangeArrowheads="1"/>
          </p:cNvSpPr>
          <p:nvPr/>
        </p:nvSpPr>
        <p:spPr bwMode="auto">
          <a:xfrm>
            <a:off x="212725" y="5959475"/>
            <a:ext cx="240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0">
                <a:latin typeface="Arial" panose="020B0604020202020204" pitchFamily="34" charset="0"/>
              </a:rPr>
              <a:t>TP: transition proteins</a:t>
            </a:r>
          </a:p>
        </p:txBody>
      </p:sp>
      <p:sp>
        <p:nvSpPr>
          <p:cNvPr id="15365" name="Rectangle 2">
            <a:extLst>
              <a:ext uri="{FF2B5EF4-FFF2-40B4-BE49-F238E27FC236}">
                <a16:creationId xmlns:a16="http://schemas.microsoft.com/office/drawing/2014/main" id="{E2011999-670C-4A24-81B2-AC5993BA7FE1}"/>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5366" name="CasellaDiTesto 9">
            <a:extLst>
              <a:ext uri="{FF2B5EF4-FFF2-40B4-BE49-F238E27FC236}">
                <a16:creationId xmlns:a16="http://schemas.microsoft.com/office/drawing/2014/main" id="{D93B33D3-9206-4C80-A3DB-1B72ACBECB04}"/>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a:extLst>
              <a:ext uri="{FF2B5EF4-FFF2-40B4-BE49-F238E27FC236}">
                <a16:creationId xmlns:a16="http://schemas.microsoft.com/office/drawing/2014/main" id="{CE2D4B16-3DE4-405A-93C8-563A49EB0D5A}"/>
              </a:ext>
            </a:extLst>
          </p:cNvPr>
          <p:cNvSpPr txBox="1">
            <a:spLocks noChangeArrowheads="1"/>
          </p:cNvSpPr>
          <p:nvPr/>
        </p:nvSpPr>
        <p:spPr bwMode="auto">
          <a:xfrm>
            <a:off x="1155700" y="234950"/>
            <a:ext cx="6811963" cy="701675"/>
          </a:xfrm>
          <a:prstGeom prst="rect">
            <a:avLst/>
          </a:prstGeom>
          <a:noFill/>
          <a:ln w="9525">
            <a:noFill/>
            <a:miter lim="800000"/>
            <a:headEnd/>
            <a:tailEnd/>
          </a:ln>
          <a:effectLst/>
        </p:spPr>
        <p:txBody>
          <a:bodyPr wrap="none">
            <a:spAutoFit/>
          </a:bodyPr>
          <a:lstStyle/>
          <a:p>
            <a:pPr algn="ctr" eaLnBrk="1" hangingPunct="1">
              <a:defRPr/>
            </a:pPr>
            <a:r>
              <a:rPr lang="it-IT" sz="2000">
                <a:solidFill>
                  <a:srgbClr val="D60093"/>
                </a:solidFill>
                <a:effectLst>
                  <a:outerShdw blurRad="38100" dist="38100" dir="2700000" algn="tl">
                    <a:srgbClr val="C0C0C0"/>
                  </a:outerShdw>
                </a:effectLst>
                <a:latin typeface="Comic Sans MS" pitchFamily="66" charset="0"/>
              </a:rPr>
              <a:t>IMPACCHETTAMENTO DEI CROMOSOMI PATERNI </a:t>
            </a:r>
          </a:p>
          <a:p>
            <a:pPr algn="ctr" eaLnBrk="1" hangingPunct="1">
              <a:defRPr/>
            </a:pPr>
            <a:r>
              <a:rPr lang="it-IT" sz="2000">
                <a:solidFill>
                  <a:srgbClr val="D60093"/>
                </a:solidFill>
                <a:effectLst>
                  <a:outerShdw blurRad="38100" dist="38100" dir="2700000" algn="tl">
                    <a:srgbClr val="C0C0C0"/>
                  </a:outerShdw>
                </a:effectLst>
                <a:latin typeface="Comic Sans MS" pitchFamily="66" charset="0"/>
              </a:rPr>
              <a:t>CON LE PROTAMINE</a:t>
            </a:r>
          </a:p>
        </p:txBody>
      </p:sp>
      <p:sp>
        <p:nvSpPr>
          <p:cNvPr id="17411" name="Text Box 6">
            <a:extLst>
              <a:ext uri="{FF2B5EF4-FFF2-40B4-BE49-F238E27FC236}">
                <a16:creationId xmlns:a16="http://schemas.microsoft.com/office/drawing/2014/main" id="{0945B595-04E4-4BB0-9192-A528076702A4}"/>
              </a:ext>
            </a:extLst>
          </p:cNvPr>
          <p:cNvSpPr txBox="1">
            <a:spLocks noChangeArrowheads="1"/>
          </p:cNvSpPr>
          <p:nvPr/>
        </p:nvSpPr>
        <p:spPr bwMode="auto">
          <a:xfrm>
            <a:off x="7461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it-IT" sz="2400" b="0">
              <a:latin typeface="Arial" panose="020B0604020202020204" pitchFamily="34" charset="0"/>
            </a:endParaRPr>
          </a:p>
        </p:txBody>
      </p:sp>
      <p:sp>
        <p:nvSpPr>
          <p:cNvPr id="17412" name="Text Box 7">
            <a:extLst>
              <a:ext uri="{FF2B5EF4-FFF2-40B4-BE49-F238E27FC236}">
                <a16:creationId xmlns:a16="http://schemas.microsoft.com/office/drawing/2014/main" id="{74B27F91-D8EF-4CCC-B228-26B002D243CC}"/>
              </a:ext>
            </a:extLst>
          </p:cNvPr>
          <p:cNvSpPr txBox="1">
            <a:spLocks noChangeArrowheads="1"/>
          </p:cNvSpPr>
          <p:nvPr/>
        </p:nvSpPr>
        <p:spPr bwMode="auto">
          <a:xfrm>
            <a:off x="6151563" y="3878802"/>
            <a:ext cx="29924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dirty="0">
                <a:latin typeface="Arial" panose="020B0604020202020204" pitchFamily="34" charset="0"/>
              </a:rPr>
              <a:t>I CROMOSOMI DEGLI SPERMA-TOZOI SONO STRETTAMENTE IMPACCHETTATI IN COMPLESSI DI DNA E PROTAMINE. LA CON-VERSIONE DELLA CROMATINA DA UNA </a:t>
            </a:r>
            <a:r>
              <a:rPr lang="it-IT" altLang="it-IT" sz="1200" b="0" dirty="0">
                <a:latin typeface="Arial" panose="020B0604020202020204" pitchFamily="34" charset="0"/>
              </a:rPr>
              <a:t>STRUTTURA</a:t>
            </a:r>
            <a:r>
              <a:rPr lang="it-IT" altLang="it-IT" sz="1400" b="0" dirty="0">
                <a:latin typeface="Arial" panose="020B0604020202020204" pitchFamily="34" charset="0"/>
              </a:rPr>
              <a:t> NUCLEO-ISTONICA A NUCLEOPROTAMI-NA PUO’ AVERE SIA UNA FUNZIONE BIOFISICA CHE DI SVILUPPO. </a:t>
            </a:r>
          </a:p>
        </p:txBody>
      </p:sp>
      <p:sp>
        <p:nvSpPr>
          <p:cNvPr id="17414" name="Rectangle 2">
            <a:extLst>
              <a:ext uri="{FF2B5EF4-FFF2-40B4-BE49-F238E27FC236}">
                <a16:creationId xmlns:a16="http://schemas.microsoft.com/office/drawing/2014/main" id="{D82DF5D5-354F-4B26-BFC2-70B789AD5AED}"/>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7415" name="CasellaDiTesto 9">
            <a:extLst>
              <a:ext uri="{FF2B5EF4-FFF2-40B4-BE49-F238E27FC236}">
                <a16:creationId xmlns:a16="http://schemas.microsoft.com/office/drawing/2014/main" id="{87BA7FB6-31C2-4C42-BFC6-1D34122E0BE3}"/>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2" name="Rettangolo 1">
            <a:extLst>
              <a:ext uri="{FF2B5EF4-FFF2-40B4-BE49-F238E27FC236}">
                <a16:creationId xmlns:a16="http://schemas.microsoft.com/office/drawing/2014/main" id="{466419D0-21D2-1A95-9B92-FB01F22F697A}"/>
              </a:ext>
            </a:extLst>
          </p:cNvPr>
          <p:cNvSpPr/>
          <p:nvPr/>
        </p:nvSpPr>
        <p:spPr bwMode="auto">
          <a:xfrm>
            <a:off x="2885715" y="3047132"/>
            <a:ext cx="1588489" cy="253477"/>
          </a:xfrm>
          <a:prstGeom prst="rect">
            <a:avLst/>
          </a:prstGeom>
          <a:solidFill>
            <a:srgbClr val="FFFF00">
              <a:alpha val="4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ndParaRPr>
          </a:p>
        </p:txBody>
      </p:sp>
      <p:grpSp>
        <p:nvGrpSpPr>
          <p:cNvPr id="4" name="Gruppo 3">
            <a:extLst>
              <a:ext uri="{FF2B5EF4-FFF2-40B4-BE49-F238E27FC236}">
                <a16:creationId xmlns:a16="http://schemas.microsoft.com/office/drawing/2014/main" id="{1E33CB4A-8BCB-5570-385A-1176613893CC}"/>
              </a:ext>
            </a:extLst>
          </p:cNvPr>
          <p:cNvGrpSpPr/>
          <p:nvPr/>
        </p:nvGrpSpPr>
        <p:grpSpPr>
          <a:xfrm>
            <a:off x="87312" y="1041537"/>
            <a:ext cx="6019801" cy="5606120"/>
            <a:chOff x="87312" y="1041537"/>
            <a:chExt cx="6019801" cy="5606120"/>
          </a:xfrm>
        </p:grpSpPr>
        <p:grpSp>
          <p:nvGrpSpPr>
            <p:cNvPr id="17413" name="Group 16">
              <a:extLst>
                <a:ext uri="{FF2B5EF4-FFF2-40B4-BE49-F238E27FC236}">
                  <a16:creationId xmlns:a16="http://schemas.microsoft.com/office/drawing/2014/main" id="{9982EF4C-E0B4-47DB-8EC8-2BEC0E2C1D4F}"/>
                </a:ext>
              </a:extLst>
            </p:cNvPr>
            <p:cNvGrpSpPr>
              <a:grpSpLocks/>
            </p:cNvGrpSpPr>
            <p:nvPr/>
          </p:nvGrpSpPr>
          <p:grpSpPr bwMode="auto">
            <a:xfrm>
              <a:off x="87312" y="1041537"/>
              <a:ext cx="6019801" cy="5606120"/>
              <a:chOff x="200" y="914"/>
              <a:chExt cx="3629" cy="3406"/>
            </a:xfrm>
          </p:grpSpPr>
          <p:sp>
            <p:nvSpPr>
              <p:cNvPr id="17416" name="Text Box 8">
                <a:extLst>
                  <a:ext uri="{FF2B5EF4-FFF2-40B4-BE49-F238E27FC236}">
                    <a16:creationId xmlns:a16="http://schemas.microsoft.com/office/drawing/2014/main" id="{38E45F39-9AB3-4DD0-8907-92E95F7829E3}"/>
                  </a:ext>
                </a:extLst>
              </p:cNvPr>
              <p:cNvSpPr txBox="1">
                <a:spLocks noChangeArrowheads="1"/>
              </p:cNvSpPr>
              <p:nvPr/>
            </p:nvSpPr>
            <p:spPr bwMode="auto">
              <a:xfrm>
                <a:off x="2705" y="4185"/>
                <a:ext cx="107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800" b="0">
                    <a:latin typeface="Arial" panose="020B0604020202020204" pitchFamily="34" charset="0"/>
                  </a:rPr>
                  <a:t>Nature Genetics, 2001, </a:t>
                </a:r>
                <a:r>
                  <a:rPr lang="it-IT" altLang="it-IT" sz="800">
                    <a:latin typeface="Arial" panose="020B0604020202020204" pitchFamily="34" charset="0"/>
                  </a:rPr>
                  <a:t>28</a:t>
                </a:r>
                <a:r>
                  <a:rPr lang="it-IT" altLang="it-IT" sz="800" b="0">
                    <a:latin typeface="Arial" panose="020B0604020202020204" pitchFamily="34" charset="0"/>
                  </a:rPr>
                  <a:t>: 10-12</a:t>
                </a:r>
              </a:p>
            </p:txBody>
          </p:sp>
          <p:grpSp>
            <p:nvGrpSpPr>
              <p:cNvPr id="17417" name="Group 15">
                <a:extLst>
                  <a:ext uri="{FF2B5EF4-FFF2-40B4-BE49-F238E27FC236}">
                    <a16:creationId xmlns:a16="http://schemas.microsoft.com/office/drawing/2014/main" id="{28A40F84-6706-4EA8-B3A2-DAA5580AB226}"/>
                  </a:ext>
                </a:extLst>
              </p:cNvPr>
              <p:cNvGrpSpPr>
                <a:grpSpLocks/>
              </p:cNvGrpSpPr>
              <p:nvPr/>
            </p:nvGrpSpPr>
            <p:grpSpPr bwMode="auto">
              <a:xfrm>
                <a:off x="200" y="914"/>
                <a:ext cx="3629" cy="3242"/>
                <a:chOff x="200" y="824"/>
                <a:chExt cx="3629" cy="3242"/>
              </a:xfrm>
            </p:grpSpPr>
            <p:pic>
              <p:nvPicPr>
                <p:cNvPr id="17418" name="Picture 4" descr="may 2001, pag">
                  <a:extLst>
                    <a:ext uri="{FF2B5EF4-FFF2-40B4-BE49-F238E27FC236}">
                      <a16:creationId xmlns:a16="http://schemas.microsoft.com/office/drawing/2014/main" id="{1E37C0F4-63CA-4AE2-8C85-823FEAEB7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 y="824"/>
                  <a:ext cx="3629"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9" name="Group 14">
                  <a:extLst>
                    <a:ext uri="{FF2B5EF4-FFF2-40B4-BE49-F238E27FC236}">
                      <a16:creationId xmlns:a16="http://schemas.microsoft.com/office/drawing/2014/main" id="{DDBDA4FA-BCB1-43E8-8A33-BEAD2B483588}"/>
                    </a:ext>
                  </a:extLst>
                </p:cNvPr>
                <p:cNvGrpSpPr>
                  <a:grpSpLocks/>
                </p:cNvGrpSpPr>
                <p:nvPr/>
              </p:nvGrpSpPr>
              <p:grpSpPr bwMode="auto">
                <a:xfrm>
                  <a:off x="1887" y="2020"/>
                  <a:ext cx="1000" cy="162"/>
                  <a:chOff x="1887" y="2020"/>
                  <a:chExt cx="1000" cy="162"/>
                </a:xfrm>
              </p:grpSpPr>
              <p:sp>
                <p:nvSpPr>
                  <p:cNvPr id="17420" name="Text Box 9">
                    <a:extLst>
                      <a:ext uri="{FF2B5EF4-FFF2-40B4-BE49-F238E27FC236}">
                        <a16:creationId xmlns:a16="http://schemas.microsoft.com/office/drawing/2014/main" id="{2FDBBA46-D5D5-4F00-8810-9943A6B08280}"/>
                      </a:ext>
                    </a:extLst>
                  </p:cNvPr>
                  <p:cNvSpPr txBox="1">
                    <a:spLocks noChangeArrowheads="1"/>
                  </p:cNvSpPr>
                  <p:nvPr/>
                </p:nvSpPr>
                <p:spPr bwMode="auto">
                  <a:xfrm>
                    <a:off x="1887" y="2028"/>
                    <a:ext cx="40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000" b="0">
                        <a:latin typeface="Arial" panose="020B0604020202020204" pitchFamily="34" charset="0"/>
                      </a:rPr>
                      <a:t>(BASIC)</a:t>
                    </a:r>
                  </a:p>
                </p:txBody>
              </p:sp>
              <p:sp>
                <p:nvSpPr>
                  <p:cNvPr id="17421" name="Text Box 10">
                    <a:extLst>
                      <a:ext uri="{FF2B5EF4-FFF2-40B4-BE49-F238E27FC236}">
                        <a16:creationId xmlns:a16="http://schemas.microsoft.com/office/drawing/2014/main" id="{3CDF95DF-C00C-488D-9ADC-EAF93B65A841}"/>
                      </a:ext>
                    </a:extLst>
                  </p:cNvPr>
                  <p:cNvSpPr txBox="1">
                    <a:spLocks noChangeArrowheads="1"/>
                  </p:cNvSpPr>
                  <p:nvPr/>
                </p:nvSpPr>
                <p:spPr bwMode="auto">
                  <a:xfrm>
                    <a:off x="2329" y="2020"/>
                    <a:ext cx="55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000" b="0">
                        <a:latin typeface="Arial" panose="020B0604020202020204" pitchFamily="34" charset="0"/>
                      </a:rPr>
                      <a:t>R (50%) + C</a:t>
                    </a:r>
                  </a:p>
                </p:txBody>
              </p:sp>
            </p:grpSp>
          </p:grpSp>
        </p:grpSp>
        <p:sp>
          <p:nvSpPr>
            <p:cNvPr id="3" name="CasellaDiTesto 2">
              <a:extLst>
                <a:ext uri="{FF2B5EF4-FFF2-40B4-BE49-F238E27FC236}">
                  <a16:creationId xmlns:a16="http://schemas.microsoft.com/office/drawing/2014/main" id="{A30ADBC9-4614-C8C8-1F85-B662CE688F85}"/>
                </a:ext>
              </a:extLst>
            </p:cNvPr>
            <p:cNvSpPr txBox="1"/>
            <p:nvPr/>
          </p:nvSpPr>
          <p:spPr>
            <a:xfrm>
              <a:off x="3031701" y="2348609"/>
              <a:ext cx="532465" cy="307777"/>
            </a:xfrm>
            <a:prstGeom prst="rect">
              <a:avLst/>
            </a:prstGeom>
            <a:noFill/>
          </p:spPr>
          <p:txBody>
            <a:bodyPr wrap="square" rtlCol="0">
              <a:spAutoFit/>
            </a:bodyPr>
            <a:lstStyle/>
            <a:p>
              <a:r>
                <a:rPr lang="it-IT" sz="1400" dirty="0">
                  <a:solidFill>
                    <a:srgbClr val="FF0000"/>
                  </a:solidFill>
                </a:rPr>
                <a:t>H1</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a:extLst>
              <a:ext uri="{FF2B5EF4-FFF2-40B4-BE49-F238E27FC236}">
                <a16:creationId xmlns:a16="http://schemas.microsoft.com/office/drawing/2014/main" id="{50E7D043-3A22-4893-A6E5-6542DA84E524}"/>
              </a:ext>
            </a:extLst>
          </p:cNvPr>
          <p:cNvSpPr txBox="1">
            <a:spLocks noChangeArrowheads="1"/>
          </p:cNvSpPr>
          <p:nvPr/>
        </p:nvSpPr>
        <p:spPr bwMode="auto">
          <a:xfrm>
            <a:off x="2667000" y="381000"/>
            <a:ext cx="394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0">
                <a:latin typeface="Arial" panose="020B0604020202020204" pitchFamily="34" charset="0"/>
              </a:rPr>
              <a:t>TESSUTO INTERSTIZIALE</a:t>
            </a:r>
          </a:p>
        </p:txBody>
      </p:sp>
      <p:sp>
        <p:nvSpPr>
          <p:cNvPr id="19459" name="Text Box 4">
            <a:extLst>
              <a:ext uri="{FF2B5EF4-FFF2-40B4-BE49-F238E27FC236}">
                <a16:creationId xmlns:a16="http://schemas.microsoft.com/office/drawing/2014/main" id="{19C79AB3-77B9-44AF-A6EF-D8D5F267D90A}"/>
              </a:ext>
            </a:extLst>
          </p:cNvPr>
          <p:cNvSpPr txBox="1">
            <a:spLocks noChangeArrowheads="1"/>
          </p:cNvSpPr>
          <p:nvPr/>
        </p:nvSpPr>
        <p:spPr bwMode="auto">
          <a:xfrm>
            <a:off x="533400" y="5486400"/>
            <a:ext cx="8169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MICROFOTOGRAFIA AL MICROSCOPIO OTTICO DI TESSUTO INTERSTIZIALE DEL TESTICOLO</a:t>
            </a:r>
          </a:p>
          <a:p>
            <a:pPr eaLnBrk="1" hangingPunct="1">
              <a:spcBef>
                <a:spcPct val="0"/>
              </a:spcBef>
              <a:buFontTx/>
              <a:buNone/>
            </a:pPr>
            <a:r>
              <a:rPr lang="it-IT" altLang="it-IT" sz="1400" b="0">
                <a:latin typeface="Arial" panose="020B0604020202020204" pitchFamily="34" charset="0"/>
              </a:rPr>
              <a:t>DOVE SONO BEN EVIDENTI LE CELLULE DEL LEYDIG RIUNITE IN GRUPPI.</a:t>
            </a:r>
          </a:p>
        </p:txBody>
      </p:sp>
      <p:sp>
        <p:nvSpPr>
          <p:cNvPr id="19460" name="Text Box 5">
            <a:extLst>
              <a:ext uri="{FF2B5EF4-FFF2-40B4-BE49-F238E27FC236}">
                <a16:creationId xmlns:a16="http://schemas.microsoft.com/office/drawing/2014/main" id="{FBD844B0-DEBC-4CB6-8EF1-FED5EE5DEE66}"/>
              </a:ext>
            </a:extLst>
          </p:cNvPr>
          <p:cNvSpPr txBox="1">
            <a:spLocks noChangeArrowheads="1"/>
          </p:cNvSpPr>
          <p:nvPr/>
        </p:nvSpPr>
        <p:spPr bwMode="auto">
          <a:xfrm>
            <a:off x="3352800" y="4876800"/>
            <a:ext cx="3921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000" b="0">
                <a:latin typeface="Arial" panose="020B0604020202020204" pitchFamily="34" charset="0"/>
              </a:rPr>
              <a:t>EMBRIOLOGIA GENERALE, ROSATI P. </a:t>
            </a:r>
            <a:r>
              <a:rPr lang="it-IT" altLang="it-IT" sz="1000" b="0" i="1">
                <a:latin typeface="Arial" panose="020B0604020202020204" pitchFamily="34" charset="0"/>
              </a:rPr>
              <a:t>et al</a:t>
            </a:r>
            <a:r>
              <a:rPr lang="it-IT" altLang="it-IT" sz="1000" b="0">
                <a:latin typeface="Arial" panose="020B0604020202020204" pitchFamily="34" charset="0"/>
              </a:rPr>
              <a:t>., 1993, EDI-ERMES</a:t>
            </a:r>
          </a:p>
        </p:txBody>
      </p:sp>
      <p:sp>
        <p:nvSpPr>
          <p:cNvPr id="19461" name="Rectangle 2">
            <a:extLst>
              <a:ext uri="{FF2B5EF4-FFF2-40B4-BE49-F238E27FC236}">
                <a16:creationId xmlns:a16="http://schemas.microsoft.com/office/drawing/2014/main" id="{808E2291-EB7B-41B3-BA6D-C0687F45D4B5}"/>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9462" name="CasellaDiTesto 9">
            <a:extLst>
              <a:ext uri="{FF2B5EF4-FFF2-40B4-BE49-F238E27FC236}">
                <a16:creationId xmlns:a16="http://schemas.microsoft.com/office/drawing/2014/main" id="{63EF848C-1A8D-4CEF-A51A-4D41CA303D59}"/>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grpSp>
        <p:nvGrpSpPr>
          <p:cNvPr id="19463" name="Gruppo 8">
            <a:extLst>
              <a:ext uri="{FF2B5EF4-FFF2-40B4-BE49-F238E27FC236}">
                <a16:creationId xmlns:a16="http://schemas.microsoft.com/office/drawing/2014/main" id="{D6695B73-EB1D-4D6E-B36B-95D67EE75210}"/>
              </a:ext>
            </a:extLst>
          </p:cNvPr>
          <p:cNvGrpSpPr>
            <a:grpSpLocks/>
          </p:cNvGrpSpPr>
          <p:nvPr/>
        </p:nvGrpSpPr>
        <p:grpSpPr bwMode="auto">
          <a:xfrm>
            <a:off x="600075" y="1447800"/>
            <a:ext cx="6694488" cy="3443288"/>
            <a:chOff x="600503" y="1447800"/>
            <a:chExt cx="6694060" cy="3443288"/>
          </a:xfrm>
        </p:grpSpPr>
        <p:pic>
          <p:nvPicPr>
            <p:cNvPr id="19464" name="Picture 2" descr="Rosati fig">
              <a:extLst>
                <a:ext uri="{FF2B5EF4-FFF2-40B4-BE49-F238E27FC236}">
                  <a16:creationId xmlns:a16="http://schemas.microsoft.com/office/drawing/2014/main" id="{461694BC-6E0C-43F7-AAAB-44517A51C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5160963"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2 4">
              <a:extLst>
                <a:ext uri="{FF2B5EF4-FFF2-40B4-BE49-F238E27FC236}">
                  <a16:creationId xmlns:a16="http://schemas.microsoft.com/office/drawing/2014/main" id="{EBF14F7D-C60E-48FC-923D-197A6940A916}"/>
                </a:ext>
              </a:extLst>
            </p:cNvPr>
            <p:cNvCxnSpPr/>
            <p:nvPr/>
          </p:nvCxnSpPr>
          <p:spPr bwMode="auto">
            <a:xfrm>
              <a:off x="1746605" y="2733675"/>
              <a:ext cx="2369986" cy="336550"/>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
          <p:nvSpPr>
            <p:cNvPr id="6" name="CasellaDiTesto 5">
              <a:extLst>
                <a:ext uri="{FF2B5EF4-FFF2-40B4-BE49-F238E27FC236}">
                  <a16:creationId xmlns:a16="http://schemas.microsoft.com/office/drawing/2014/main" id="{0EF60607-951A-47BB-9885-730F24F9FE43}"/>
                </a:ext>
              </a:extLst>
            </p:cNvPr>
            <p:cNvSpPr txBox="1"/>
            <p:nvPr/>
          </p:nvSpPr>
          <p:spPr>
            <a:xfrm>
              <a:off x="600503" y="2495550"/>
              <a:ext cx="1319129" cy="522288"/>
            </a:xfrm>
            <a:prstGeom prst="rect">
              <a:avLst/>
            </a:prstGeom>
            <a:noFill/>
          </p:spPr>
          <p:txBody>
            <a:bodyPr>
              <a:spAutoFit/>
            </a:bodyPr>
            <a:lstStyle/>
            <a:p>
              <a:pPr>
                <a:defRPr/>
              </a:pPr>
              <a:r>
                <a:rPr lang="it-IT" sz="1400" b="0" dirty="0">
                  <a:solidFill>
                    <a:schemeClr val="accent6"/>
                  </a:solidFill>
                </a:rPr>
                <a:t>CELLULE  DEL LEYDIG</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a:extLst>
              <a:ext uri="{FF2B5EF4-FFF2-40B4-BE49-F238E27FC236}">
                <a16:creationId xmlns:a16="http://schemas.microsoft.com/office/drawing/2014/main" id="{8D16F907-703E-4E57-9183-B44C5A965DDA}"/>
              </a:ext>
            </a:extLst>
          </p:cNvPr>
          <p:cNvSpPr txBox="1">
            <a:spLocks noChangeArrowheads="1"/>
          </p:cNvSpPr>
          <p:nvPr/>
        </p:nvSpPr>
        <p:spPr bwMode="auto">
          <a:xfrm>
            <a:off x="2895600" y="457200"/>
            <a:ext cx="3421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0">
                <a:latin typeface="Arial" panose="020B0604020202020204" pitchFamily="34" charset="0"/>
              </a:rPr>
              <a:t>CELLULA DEL LEYDIG</a:t>
            </a:r>
          </a:p>
        </p:txBody>
      </p:sp>
      <p:sp>
        <p:nvSpPr>
          <p:cNvPr id="20483" name="Text Box 6">
            <a:extLst>
              <a:ext uri="{FF2B5EF4-FFF2-40B4-BE49-F238E27FC236}">
                <a16:creationId xmlns:a16="http://schemas.microsoft.com/office/drawing/2014/main" id="{0DFA4CFC-E55A-40EA-ADD0-E66C5F033195}"/>
              </a:ext>
            </a:extLst>
          </p:cNvPr>
          <p:cNvSpPr txBox="1">
            <a:spLocks noChangeArrowheads="1"/>
          </p:cNvSpPr>
          <p:nvPr/>
        </p:nvSpPr>
        <p:spPr bwMode="auto">
          <a:xfrm>
            <a:off x="669925" y="5726113"/>
            <a:ext cx="8054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4163" indent="-2841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A- 	ULTRASTRUTTURA DI CELLULA DEL LEYDIG.</a:t>
            </a:r>
          </a:p>
          <a:p>
            <a:pPr eaLnBrk="1" hangingPunct="1">
              <a:spcBef>
                <a:spcPct val="0"/>
              </a:spcBef>
              <a:buFontTx/>
              <a:buNone/>
            </a:pPr>
            <a:r>
              <a:rPr lang="it-IT" altLang="it-IT" sz="1400" b="0">
                <a:latin typeface="Arial" panose="020B0604020202020204" pitchFamily="34" charset="0"/>
              </a:rPr>
              <a:t>B- 	CRISTALLI DI REINKE( microtubuli  paralleli strettamente impacchettati) NEL NUCLEO DI UNA </a:t>
            </a:r>
          </a:p>
          <a:p>
            <a:pPr eaLnBrk="1" hangingPunct="1">
              <a:spcBef>
                <a:spcPct val="0"/>
              </a:spcBef>
              <a:buFontTx/>
              <a:buNone/>
            </a:pPr>
            <a:r>
              <a:rPr lang="it-IT" altLang="it-IT" sz="1400" b="0">
                <a:latin typeface="Arial" panose="020B0604020202020204" pitchFamily="34" charset="0"/>
              </a:rPr>
              <a:t>	CELLULA DEL LEYDIG VISTA AL MICROSCOPIO ELETTRONICO.</a:t>
            </a:r>
          </a:p>
        </p:txBody>
      </p:sp>
      <p:grpSp>
        <p:nvGrpSpPr>
          <p:cNvPr id="20484" name="Gruppo 6">
            <a:extLst>
              <a:ext uri="{FF2B5EF4-FFF2-40B4-BE49-F238E27FC236}">
                <a16:creationId xmlns:a16="http://schemas.microsoft.com/office/drawing/2014/main" id="{06614F45-C67A-4A6A-A1E2-1A55F08869FD}"/>
              </a:ext>
            </a:extLst>
          </p:cNvPr>
          <p:cNvGrpSpPr>
            <a:grpSpLocks/>
          </p:cNvGrpSpPr>
          <p:nvPr/>
        </p:nvGrpSpPr>
        <p:grpSpPr bwMode="auto">
          <a:xfrm>
            <a:off x="2314575" y="1508125"/>
            <a:ext cx="6165850" cy="4070350"/>
            <a:chOff x="1638991" y="1508125"/>
            <a:chExt cx="6165159" cy="4070350"/>
          </a:xfrm>
        </p:grpSpPr>
        <p:pic>
          <p:nvPicPr>
            <p:cNvPr id="20491" name="Picture 2" descr="Rosati fig">
              <a:extLst>
                <a:ext uri="{FF2B5EF4-FFF2-40B4-BE49-F238E27FC236}">
                  <a16:creationId xmlns:a16="http://schemas.microsoft.com/office/drawing/2014/main" id="{B8661082-C095-4990-AC5E-04E58AF22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508125"/>
              <a:ext cx="570865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 Box 4">
              <a:extLst>
                <a:ext uri="{FF2B5EF4-FFF2-40B4-BE49-F238E27FC236}">
                  <a16:creationId xmlns:a16="http://schemas.microsoft.com/office/drawing/2014/main" id="{3D198F55-EBE3-424B-BC28-45D43FD7C4A1}"/>
                </a:ext>
              </a:extLst>
            </p:cNvPr>
            <p:cNvSpPr txBox="1">
              <a:spLocks noChangeArrowheads="1"/>
            </p:cNvSpPr>
            <p:nvPr/>
          </p:nvSpPr>
          <p:spPr bwMode="auto">
            <a:xfrm>
              <a:off x="1638991" y="4913313"/>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0">
                  <a:latin typeface="Arial" panose="020B0604020202020204" pitchFamily="34" charset="0"/>
                </a:rPr>
                <a:t>A</a:t>
              </a:r>
            </a:p>
          </p:txBody>
        </p:sp>
        <p:sp>
          <p:nvSpPr>
            <p:cNvPr id="20493" name="Text Box 5">
              <a:extLst>
                <a:ext uri="{FF2B5EF4-FFF2-40B4-BE49-F238E27FC236}">
                  <a16:creationId xmlns:a16="http://schemas.microsoft.com/office/drawing/2014/main" id="{8822A869-A515-496F-AB0D-83F00FB1B44E}"/>
                </a:ext>
              </a:extLst>
            </p:cNvPr>
            <p:cNvSpPr txBox="1">
              <a:spLocks noChangeArrowheads="1"/>
            </p:cNvSpPr>
            <p:nvPr/>
          </p:nvSpPr>
          <p:spPr bwMode="auto">
            <a:xfrm>
              <a:off x="7467600" y="49530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0">
                  <a:latin typeface="Arial" panose="020B0604020202020204" pitchFamily="34" charset="0"/>
                </a:rPr>
                <a:t>B</a:t>
              </a:r>
            </a:p>
          </p:txBody>
        </p:sp>
        <p:sp>
          <p:nvSpPr>
            <p:cNvPr id="20494" name="Text Box 7">
              <a:extLst>
                <a:ext uri="{FF2B5EF4-FFF2-40B4-BE49-F238E27FC236}">
                  <a16:creationId xmlns:a16="http://schemas.microsoft.com/office/drawing/2014/main" id="{A671E3BF-F2B4-425E-8CA7-A0CDDD50827F}"/>
                </a:ext>
              </a:extLst>
            </p:cNvPr>
            <p:cNvSpPr txBox="1">
              <a:spLocks noChangeArrowheads="1"/>
            </p:cNvSpPr>
            <p:nvPr/>
          </p:nvSpPr>
          <p:spPr bwMode="auto">
            <a:xfrm>
              <a:off x="3581400" y="5334000"/>
              <a:ext cx="3921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000" b="0">
                  <a:latin typeface="Arial" panose="020B0604020202020204" pitchFamily="34" charset="0"/>
                </a:rPr>
                <a:t>EMBRIOLOGIA GENERALE, ROSATI P. </a:t>
              </a:r>
              <a:r>
                <a:rPr lang="it-IT" altLang="it-IT" sz="1000" b="0" i="1">
                  <a:latin typeface="Arial" panose="020B0604020202020204" pitchFamily="34" charset="0"/>
                </a:rPr>
                <a:t>et al</a:t>
              </a:r>
              <a:r>
                <a:rPr lang="it-IT" altLang="it-IT" sz="1000" b="0">
                  <a:latin typeface="Arial" panose="020B0604020202020204" pitchFamily="34" charset="0"/>
                </a:rPr>
                <a:t>., 1993, EDI-ERMES</a:t>
              </a:r>
            </a:p>
          </p:txBody>
        </p:sp>
      </p:grpSp>
      <p:sp>
        <p:nvSpPr>
          <p:cNvPr id="20485" name="Rectangle 2">
            <a:extLst>
              <a:ext uri="{FF2B5EF4-FFF2-40B4-BE49-F238E27FC236}">
                <a16:creationId xmlns:a16="http://schemas.microsoft.com/office/drawing/2014/main" id="{409C26D2-525D-4C8A-90CF-DE28F8FF7D11}"/>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20486" name="CasellaDiTesto 9">
            <a:extLst>
              <a:ext uri="{FF2B5EF4-FFF2-40B4-BE49-F238E27FC236}">
                <a16:creationId xmlns:a16="http://schemas.microsoft.com/office/drawing/2014/main" id="{A775DB4B-E0AB-41D0-9D56-ACA08C7F6FA7}"/>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20487" name="CasellaDiTesto 1">
            <a:extLst>
              <a:ext uri="{FF2B5EF4-FFF2-40B4-BE49-F238E27FC236}">
                <a16:creationId xmlns:a16="http://schemas.microsoft.com/office/drawing/2014/main" id="{A26B04A2-3C1D-4E32-AEDF-94AFD75E151F}"/>
              </a:ext>
            </a:extLst>
          </p:cNvPr>
          <p:cNvSpPr txBox="1">
            <a:spLocks noChangeArrowheads="1"/>
          </p:cNvSpPr>
          <p:nvPr/>
        </p:nvSpPr>
        <p:spPr bwMode="auto">
          <a:xfrm>
            <a:off x="339725" y="1431925"/>
            <a:ext cx="2032000"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it-IT" altLang="it-IT" sz="1400" b="0"/>
              <a:t>testosterone, androstenedione e deidroepiandrosterone (DHEA)</a:t>
            </a:r>
          </a:p>
        </p:txBody>
      </p:sp>
      <p:sp>
        <p:nvSpPr>
          <p:cNvPr id="20488" name="CasellaDiTesto 2">
            <a:extLst>
              <a:ext uri="{FF2B5EF4-FFF2-40B4-BE49-F238E27FC236}">
                <a16:creationId xmlns:a16="http://schemas.microsoft.com/office/drawing/2014/main" id="{CF5A7587-4373-4D34-AA78-27A5F46BF697}"/>
              </a:ext>
            </a:extLst>
          </p:cNvPr>
          <p:cNvSpPr txBox="1">
            <a:spLocks noChangeArrowheads="1"/>
          </p:cNvSpPr>
          <p:nvPr/>
        </p:nvSpPr>
        <p:spPr bwMode="auto">
          <a:xfrm>
            <a:off x="623888" y="614363"/>
            <a:ext cx="588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it-IT" altLang="it-IT" sz="1800" b="0"/>
              <a:t>LH</a:t>
            </a:r>
          </a:p>
        </p:txBody>
      </p:sp>
      <p:cxnSp>
        <p:nvCxnSpPr>
          <p:cNvPr id="20489" name="Connettore 2 4">
            <a:extLst>
              <a:ext uri="{FF2B5EF4-FFF2-40B4-BE49-F238E27FC236}">
                <a16:creationId xmlns:a16="http://schemas.microsoft.com/office/drawing/2014/main" id="{84B1E382-D4AB-433E-99D8-F19764DBC182}"/>
              </a:ext>
            </a:extLst>
          </p:cNvPr>
          <p:cNvCxnSpPr>
            <a:cxnSpLocks noChangeShapeType="1"/>
            <a:stCxn id="20488" idx="2"/>
          </p:cNvCxnSpPr>
          <p:nvPr/>
        </p:nvCxnSpPr>
        <p:spPr bwMode="auto">
          <a:xfrm>
            <a:off x="919163" y="984250"/>
            <a:ext cx="0" cy="327025"/>
          </a:xfrm>
          <a:prstGeom prst="straightConnector1">
            <a:avLst/>
          </a:prstGeom>
          <a:noFill/>
          <a:ln w="9525" algn="ctr">
            <a:solidFill>
              <a:schemeClr val="tx1"/>
            </a:solidFill>
            <a:round/>
            <a:headEnd/>
            <a:tailEnd type="triangle" w="med" len="med"/>
          </a:ln>
        </p:spPr>
      </p:cxnSp>
      <p:sp>
        <p:nvSpPr>
          <p:cNvPr id="20490" name="CasellaDiTesto 5">
            <a:extLst>
              <a:ext uri="{FF2B5EF4-FFF2-40B4-BE49-F238E27FC236}">
                <a16:creationId xmlns:a16="http://schemas.microsoft.com/office/drawing/2014/main" id="{35505205-DF12-4143-AA04-2A3A70A525BE}"/>
              </a:ext>
            </a:extLst>
          </p:cNvPr>
          <p:cNvSpPr txBox="1">
            <a:spLocks noChangeArrowheads="1"/>
          </p:cNvSpPr>
          <p:nvPr/>
        </p:nvSpPr>
        <p:spPr bwMode="auto">
          <a:xfrm>
            <a:off x="339725" y="2670175"/>
            <a:ext cx="1808163" cy="2678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it-IT" altLang="it-IT" sz="1400" b="0"/>
              <a:t>Citoplasma eosinofilo granuloso contenente gocciole lipidiche. Abbondante reticolo endoplasmatico liscio (REL), che spiega l'acidofilia citoplasmatica, attivamente coinvolto nella sintesi ormonale.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a:extLst>
              <a:ext uri="{FF2B5EF4-FFF2-40B4-BE49-F238E27FC236}">
                <a16:creationId xmlns:a16="http://schemas.microsoft.com/office/drawing/2014/main" id="{06BDDBB4-5E7D-44D7-95DD-23EB55A0C574}"/>
              </a:ext>
            </a:extLst>
          </p:cNvPr>
          <p:cNvSpPr txBox="1">
            <a:spLocks noChangeArrowheads="1"/>
          </p:cNvSpPr>
          <p:nvPr/>
        </p:nvSpPr>
        <p:spPr bwMode="auto">
          <a:xfrm>
            <a:off x="1139825" y="322263"/>
            <a:ext cx="6824663" cy="396875"/>
          </a:xfrm>
          <a:prstGeom prst="rect">
            <a:avLst/>
          </a:prstGeom>
          <a:noFill/>
          <a:ln w="9525">
            <a:noFill/>
            <a:miter lim="800000"/>
            <a:headEnd/>
            <a:tailEnd/>
          </a:ln>
          <a:effectLst/>
        </p:spPr>
        <p:txBody>
          <a:bodyPr wrap="none">
            <a:spAutoFit/>
          </a:bodyPr>
          <a:lstStyle/>
          <a:p>
            <a:pPr eaLnBrk="1" hangingPunct="1">
              <a:defRPr/>
            </a:pPr>
            <a:r>
              <a:rPr lang="it-IT" sz="2000">
                <a:solidFill>
                  <a:schemeClr val="accent2"/>
                </a:solidFill>
                <a:effectLst>
                  <a:outerShdw blurRad="38100" dist="38100" dir="2700000" algn="tl">
                    <a:srgbClr val="C0C0C0"/>
                  </a:outerShdw>
                </a:effectLst>
                <a:latin typeface="Comic Sans MS" pitchFamily="66" charset="0"/>
              </a:rPr>
              <a:t>CONTROLLO ORMONALE DELLA SPERMATOGENESI</a:t>
            </a:r>
          </a:p>
        </p:txBody>
      </p:sp>
      <p:sp>
        <p:nvSpPr>
          <p:cNvPr id="22532" name="Text Box 4">
            <a:extLst>
              <a:ext uri="{FF2B5EF4-FFF2-40B4-BE49-F238E27FC236}">
                <a16:creationId xmlns:a16="http://schemas.microsoft.com/office/drawing/2014/main" id="{E3A14AFD-CF1A-4255-8FD8-B4CDDA28752D}"/>
              </a:ext>
            </a:extLst>
          </p:cNvPr>
          <p:cNvSpPr txBox="1">
            <a:spLocks noChangeArrowheads="1"/>
          </p:cNvSpPr>
          <p:nvPr/>
        </p:nvSpPr>
        <p:spPr bwMode="auto">
          <a:xfrm>
            <a:off x="593725" y="5754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it-IT" sz="2400" b="0">
              <a:latin typeface="Arial" panose="020B0604020202020204" pitchFamily="34" charset="0"/>
            </a:endParaRPr>
          </a:p>
        </p:txBody>
      </p:sp>
      <p:sp>
        <p:nvSpPr>
          <p:cNvPr id="22533" name="Text Box 5">
            <a:extLst>
              <a:ext uri="{FF2B5EF4-FFF2-40B4-BE49-F238E27FC236}">
                <a16:creationId xmlns:a16="http://schemas.microsoft.com/office/drawing/2014/main" id="{482A79C7-CD2D-4316-A679-78C6260AC32E}"/>
              </a:ext>
            </a:extLst>
          </p:cNvPr>
          <p:cNvSpPr txBox="1">
            <a:spLocks noChangeArrowheads="1"/>
          </p:cNvSpPr>
          <p:nvPr/>
        </p:nvSpPr>
        <p:spPr bwMode="auto">
          <a:xfrm>
            <a:off x="609600" y="5867400"/>
            <a:ext cx="7959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AZIONE DEGLI ORMONI IPOFISARI GONADOTROPI SULL’APPARATO GENITALE MASCHILE.</a:t>
            </a:r>
          </a:p>
        </p:txBody>
      </p:sp>
      <p:grpSp>
        <p:nvGrpSpPr>
          <p:cNvPr id="11" name="Gruppo 10">
            <a:extLst>
              <a:ext uri="{FF2B5EF4-FFF2-40B4-BE49-F238E27FC236}">
                <a16:creationId xmlns:a16="http://schemas.microsoft.com/office/drawing/2014/main" id="{5AF439AC-592D-1D83-4DF5-EF4C4328EB03}"/>
              </a:ext>
            </a:extLst>
          </p:cNvPr>
          <p:cNvGrpSpPr/>
          <p:nvPr/>
        </p:nvGrpSpPr>
        <p:grpSpPr>
          <a:xfrm>
            <a:off x="0" y="1481882"/>
            <a:ext cx="2593975" cy="2308324"/>
            <a:chOff x="0" y="1481882"/>
            <a:chExt cx="2593975" cy="2308324"/>
          </a:xfrm>
        </p:grpSpPr>
        <p:sp>
          <p:nvSpPr>
            <p:cNvPr id="22534" name="Text Box 6">
              <a:extLst>
                <a:ext uri="{FF2B5EF4-FFF2-40B4-BE49-F238E27FC236}">
                  <a16:creationId xmlns:a16="http://schemas.microsoft.com/office/drawing/2014/main" id="{7052943A-F82C-44EB-A4DD-0406E7308656}"/>
                </a:ext>
              </a:extLst>
            </p:cNvPr>
            <p:cNvSpPr txBox="1">
              <a:spLocks noChangeArrowheads="1"/>
            </p:cNvSpPr>
            <p:nvPr/>
          </p:nvSpPr>
          <p:spPr bwMode="auto">
            <a:xfrm>
              <a:off x="0" y="1481882"/>
              <a:ext cx="2593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dirty="0">
                  <a:solidFill>
                    <a:srgbClr val="990000"/>
                  </a:solidFill>
                  <a:latin typeface="Arial" panose="020B0604020202020204" pitchFamily="34" charset="0"/>
                </a:rPr>
                <a:t>LH </a:t>
              </a:r>
              <a:r>
                <a:rPr lang="it-IT" altLang="it-IT" sz="1200" b="0" dirty="0">
                  <a:solidFill>
                    <a:srgbClr val="990000"/>
                  </a:solidFill>
                  <a:latin typeface="Arial" panose="020B0604020202020204" pitchFamily="34" charset="0"/>
                  <a:sym typeface="Symbol" panose="05050102010706020507" pitchFamily="18" charset="2"/>
                </a:rPr>
                <a:t> LEYDIG DIVENTANO ATROFICHE E NON PRODUCONO TESTOSTERONE (T) E LA SPERMATOGENESI SI ARRESTA PRIMA DELLA MEIOSI. TRATTAMENTO CON T LA RIPRISTINA. NON SONO NECESSARI ALTRI FATTORI, SE NON QUELLI REGOLATI DAL T PER PERMETTERE LO SVILUPPO DELLE CELL. SPERMATOGENETICHE.</a:t>
              </a:r>
              <a:endParaRPr lang="en-US" altLang="it-IT" sz="1200" b="0" dirty="0">
                <a:solidFill>
                  <a:srgbClr val="990000"/>
                </a:solidFill>
                <a:latin typeface="Arial" panose="020B0604020202020204" pitchFamily="34" charset="0"/>
                <a:sym typeface="Symbol" panose="05050102010706020507" pitchFamily="18" charset="2"/>
              </a:endParaRPr>
            </a:p>
          </p:txBody>
        </p:sp>
        <p:sp>
          <p:nvSpPr>
            <p:cNvPr id="22536" name="Line 8">
              <a:extLst>
                <a:ext uri="{FF2B5EF4-FFF2-40B4-BE49-F238E27FC236}">
                  <a16:creationId xmlns:a16="http://schemas.microsoft.com/office/drawing/2014/main" id="{A57314ED-5B9E-43E7-9EEF-38A12CBA9197}"/>
                </a:ext>
              </a:extLst>
            </p:cNvPr>
            <p:cNvSpPr>
              <a:spLocks noChangeShapeType="1"/>
            </p:cNvSpPr>
            <p:nvPr/>
          </p:nvSpPr>
          <p:spPr bwMode="auto">
            <a:xfrm>
              <a:off x="98743" y="1546543"/>
              <a:ext cx="185737" cy="173037"/>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37" name="Line 9">
              <a:extLst>
                <a:ext uri="{FF2B5EF4-FFF2-40B4-BE49-F238E27FC236}">
                  <a16:creationId xmlns:a16="http://schemas.microsoft.com/office/drawing/2014/main" id="{6A7734AA-35F3-40F0-A9B7-C2D5D4DB07D3}"/>
                </a:ext>
              </a:extLst>
            </p:cNvPr>
            <p:cNvSpPr>
              <a:spLocks noChangeShapeType="1"/>
            </p:cNvSpPr>
            <p:nvPr/>
          </p:nvSpPr>
          <p:spPr bwMode="auto">
            <a:xfrm flipV="1">
              <a:off x="98743" y="1546543"/>
              <a:ext cx="214312" cy="15240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2538" name="Text Box 10">
            <a:extLst>
              <a:ext uri="{FF2B5EF4-FFF2-40B4-BE49-F238E27FC236}">
                <a16:creationId xmlns:a16="http://schemas.microsoft.com/office/drawing/2014/main" id="{1870D1B3-AC00-4ED2-B533-81FD55B18FD8}"/>
              </a:ext>
            </a:extLst>
          </p:cNvPr>
          <p:cNvSpPr txBox="1">
            <a:spLocks noChangeArrowheads="1"/>
          </p:cNvSpPr>
          <p:nvPr/>
        </p:nvSpPr>
        <p:spPr bwMode="auto">
          <a:xfrm>
            <a:off x="3995738" y="288290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900" b="0">
                <a:latin typeface="Arial" panose="020B0604020202020204" pitchFamily="34" charset="0"/>
              </a:rPr>
              <a:t>(ICSH)</a:t>
            </a:r>
          </a:p>
        </p:txBody>
      </p:sp>
      <p:sp>
        <p:nvSpPr>
          <p:cNvPr id="22539" name="Rectangle 2">
            <a:extLst>
              <a:ext uri="{FF2B5EF4-FFF2-40B4-BE49-F238E27FC236}">
                <a16:creationId xmlns:a16="http://schemas.microsoft.com/office/drawing/2014/main" id="{9F685BA7-CC6A-4B42-8B0E-B3B6E1ADC4F7}"/>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22540" name="CasellaDiTesto 9">
            <a:extLst>
              <a:ext uri="{FF2B5EF4-FFF2-40B4-BE49-F238E27FC236}">
                <a16:creationId xmlns:a16="http://schemas.microsoft.com/office/drawing/2014/main" id="{8F26DC24-3062-4564-BD95-4582EFA1A2D2}"/>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grpSp>
        <p:nvGrpSpPr>
          <p:cNvPr id="3" name="Gruppo 2">
            <a:extLst>
              <a:ext uri="{FF2B5EF4-FFF2-40B4-BE49-F238E27FC236}">
                <a16:creationId xmlns:a16="http://schemas.microsoft.com/office/drawing/2014/main" id="{D2E72059-5122-3287-2325-A5B48BAE87EC}"/>
              </a:ext>
            </a:extLst>
          </p:cNvPr>
          <p:cNvGrpSpPr/>
          <p:nvPr/>
        </p:nvGrpSpPr>
        <p:grpSpPr>
          <a:xfrm>
            <a:off x="2590800" y="986631"/>
            <a:ext cx="3922713" cy="4529138"/>
            <a:chOff x="2590800" y="986631"/>
            <a:chExt cx="3922713" cy="4529138"/>
          </a:xfrm>
        </p:grpSpPr>
        <p:pic>
          <p:nvPicPr>
            <p:cNvPr id="22530" name="Picture 2" descr="Barbieri fig">
              <a:extLst>
                <a:ext uri="{FF2B5EF4-FFF2-40B4-BE49-F238E27FC236}">
                  <a16:creationId xmlns:a16="http://schemas.microsoft.com/office/drawing/2014/main" id="{32E7E4D8-845F-4B21-A58F-0B373F697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986631"/>
              <a:ext cx="39227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0AED8FA5-4CD9-4C0C-571B-E0A160C8AD58}"/>
                </a:ext>
              </a:extLst>
            </p:cNvPr>
            <p:cNvSpPr txBox="1"/>
            <p:nvPr/>
          </p:nvSpPr>
          <p:spPr>
            <a:xfrm>
              <a:off x="5892196" y="3242412"/>
              <a:ext cx="486959" cy="276999"/>
            </a:xfrm>
            <a:prstGeom prst="rect">
              <a:avLst/>
            </a:prstGeom>
            <a:noFill/>
          </p:spPr>
          <p:txBody>
            <a:bodyPr wrap="square" rtlCol="0">
              <a:spAutoFit/>
            </a:bodyPr>
            <a:lstStyle/>
            <a:p>
              <a:r>
                <a:rPr lang="it-IT" sz="1200" b="0" dirty="0"/>
                <a:t>B</a:t>
              </a:r>
            </a:p>
          </p:txBody>
        </p:sp>
      </p:grpSp>
      <p:grpSp>
        <p:nvGrpSpPr>
          <p:cNvPr id="9" name="Gruppo 8">
            <a:extLst>
              <a:ext uri="{FF2B5EF4-FFF2-40B4-BE49-F238E27FC236}">
                <a16:creationId xmlns:a16="http://schemas.microsoft.com/office/drawing/2014/main" id="{62488A50-9DC6-4016-1B19-5B4B0EA48577}"/>
              </a:ext>
            </a:extLst>
          </p:cNvPr>
          <p:cNvGrpSpPr/>
          <p:nvPr/>
        </p:nvGrpSpPr>
        <p:grpSpPr>
          <a:xfrm>
            <a:off x="6379155" y="1481882"/>
            <a:ext cx="2562225" cy="2308324"/>
            <a:chOff x="100950" y="4478116"/>
            <a:chExt cx="2562225" cy="2308324"/>
          </a:xfrm>
        </p:grpSpPr>
        <p:sp>
          <p:nvSpPr>
            <p:cNvPr id="22535" name="Text Box 7">
              <a:extLst>
                <a:ext uri="{FF2B5EF4-FFF2-40B4-BE49-F238E27FC236}">
                  <a16:creationId xmlns:a16="http://schemas.microsoft.com/office/drawing/2014/main" id="{8889227C-A36F-45A6-8958-47061FC9F1BC}"/>
                </a:ext>
              </a:extLst>
            </p:cNvPr>
            <p:cNvSpPr txBox="1">
              <a:spLocks noChangeArrowheads="1"/>
            </p:cNvSpPr>
            <p:nvPr/>
          </p:nvSpPr>
          <p:spPr bwMode="auto">
            <a:xfrm>
              <a:off x="100950" y="4478116"/>
              <a:ext cx="2562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dirty="0">
                  <a:solidFill>
                    <a:srgbClr val="990000"/>
                  </a:solidFill>
                  <a:latin typeface="Arial" panose="020B0604020202020204" pitchFamily="34" charset="0"/>
                  <a:sym typeface="Symbol" panose="05050102010706020507" pitchFamily="18" charset="2"/>
                </a:rPr>
                <a:t>FSH: PRODOTTO 3° MESE DI GRAVIDANZA, 4-5 MESI E DALLA PUBERTÀ. </a:t>
              </a:r>
            </a:p>
            <a:p>
              <a:pPr eaLnBrk="1" hangingPunct="1">
                <a:spcBef>
                  <a:spcPct val="0"/>
                </a:spcBef>
                <a:buFontTx/>
                <a:buNone/>
              </a:pPr>
              <a:r>
                <a:rPr lang="it-IT" altLang="it-IT" sz="1200" b="0" dirty="0">
                  <a:solidFill>
                    <a:srgbClr val="990000"/>
                  </a:solidFill>
                  <a:latin typeface="Arial" panose="020B0604020202020204" pitchFamily="34" charset="0"/>
                  <a:sym typeface="Symbol" panose="05050102010706020507" pitchFamily="18" charset="2"/>
                </a:rPr>
                <a:t>FSH O SUO RECETTORE: RIDUZIONE N° SPERMATOZOI E LORO MORFOLOGIA, MA NON STERILITÀ.</a:t>
              </a:r>
            </a:p>
            <a:p>
              <a:pPr eaLnBrk="1" hangingPunct="1">
                <a:spcBef>
                  <a:spcPct val="0"/>
                </a:spcBef>
                <a:buFontTx/>
                <a:buNone/>
              </a:pPr>
              <a:r>
                <a:rPr lang="it-IT" altLang="it-IT" sz="1200" b="0" dirty="0">
                  <a:solidFill>
                    <a:srgbClr val="990000"/>
                  </a:solidFill>
                  <a:latin typeface="Arial" panose="020B0604020202020204" pitchFamily="34" charset="0"/>
                  <a:sym typeface="Symbol" panose="05050102010706020507" pitchFamily="18" charset="2"/>
                </a:rPr>
                <a:t>AZIONI: PROLIFERAZ. DELLE CELL. DEL SERTOLI, PRODUZIONE DA PARTE DI QUESTE DI GDNF, INIBINA B, SCF, ABP, AMH.</a:t>
              </a:r>
              <a:endParaRPr lang="en-US" altLang="it-IT" sz="1200" b="0" dirty="0">
                <a:solidFill>
                  <a:srgbClr val="990000"/>
                </a:solidFill>
                <a:latin typeface="Arial" panose="020B0604020202020204" pitchFamily="34" charset="0"/>
                <a:sym typeface="Symbol" panose="05050102010706020507" pitchFamily="18" charset="2"/>
              </a:endParaRPr>
            </a:p>
          </p:txBody>
        </p:sp>
        <p:grpSp>
          <p:nvGrpSpPr>
            <p:cNvPr id="8" name="Gruppo 7">
              <a:extLst>
                <a:ext uri="{FF2B5EF4-FFF2-40B4-BE49-F238E27FC236}">
                  <a16:creationId xmlns:a16="http://schemas.microsoft.com/office/drawing/2014/main" id="{56E10325-41BD-C912-AEEF-D2EA48CC41B6}"/>
                </a:ext>
              </a:extLst>
            </p:cNvPr>
            <p:cNvGrpSpPr/>
            <p:nvPr/>
          </p:nvGrpSpPr>
          <p:grpSpPr>
            <a:xfrm>
              <a:off x="258763" y="5066702"/>
              <a:ext cx="214312" cy="173037"/>
              <a:chOff x="258763" y="1897063"/>
              <a:chExt cx="214312" cy="173037"/>
            </a:xfrm>
          </p:grpSpPr>
          <p:sp>
            <p:nvSpPr>
              <p:cNvPr id="6" name="Line 8">
                <a:extLst>
                  <a:ext uri="{FF2B5EF4-FFF2-40B4-BE49-F238E27FC236}">
                    <a16:creationId xmlns:a16="http://schemas.microsoft.com/office/drawing/2014/main" id="{35D3E213-52D5-1755-1154-B0E62A8AB906}"/>
                  </a:ext>
                </a:extLst>
              </p:cNvPr>
              <p:cNvSpPr>
                <a:spLocks noChangeShapeType="1"/>
              </p:cNvSpPr>
              <p:nvPr/>
            </p:nvSpPr>
            <p:spPr bwMode="auto">
              <a:xfrm>
                <a:off x="258763" y="1897063"/>
                <a:ext cx="185737" cy="173037"/>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 name="Line 9">
                <a:extLst>
                  <a:ext uri="{FF2B5EF4-FFF2-40B4-BE49-F238E27FC236}">
                    <a16:creationId xmlns:a16="http://schemas.microsoft.com/office/drawing/2014/main" id="{9BE870AD-4B88-52BE-AE28-07A86D757913}"/>
                  </a:ext>
                </a:extLst>
              </p:cNvPr>
              <p:cNvSpPr>
                <a:spLocks noChangeShapeType="1"/>
              </p:cNvSpPr>
              <p:nvPr/>
            </p:nvSpPr>
            <p:spPr bwMode="auto">
              <a:xfrm flipV="1">
                <a:off x="258763" y="1903364"/>
                <a:ext cx="214312" cy="15240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a:extLst>
              <a:ext uri="{FF2B5EF4-FFF2-40B4-BE49-F238E27FC236}">
                <a16:creationId xmlns:a16="http://schemas.microsoft.com/office/drawing/2014/main" id="{E85FDC54-D058-46D1-A7D9-201D4EF4B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3" y="560388"/>
            <a:ext cx="32956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2">
            <a:extLst>
              <a:ext uri="{FF2B5EF4-FFF2-40B4-BE49-F238E27FC236}">
                <a16:creationId xmlns:a16="http://schemas.microsoft.com/office/drawing/2014/main" id="{064D4B95-0568-4AB9-9D08-28F64164A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88" y="2128838"/>
            <a:ext cx="35052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15">
            <a:extLst>
              <a:ext uri="{FF2B5EF4-FFF2-40B4-BE49-F238E27FC236}">
                <a16:creationId xmlns:a16="http://schemas.microsoft.com/office/drawing/2014/main" id="{5CF2621F-9C9D-4389-98E5-5F0710E38340}"/>
              </a:ext>
            </a:extLst>
          </p:cNvPr>
          <p:cNvSpPr txBox="1">
            <a:spLocks noChangeArrowheads="1"/>
          </p:cNvSpPr>
          <p:nvPr/>
        </p:nvSpPr>
        <p:spPr bwMode="auto">
          <a:xfrm>
            <a:off x="457200" y="5378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1269" name="Text Box 24">
            <a:extLst>
              <a:ext uri="{FF2B5EF4-FFF2-40B4-BE49-F238E27FC236}">
                <a16:creationId xmlns:a16="http://schemas.microsoft.com/office/drawing/2014/main" id="{6FE2E391-7B42-46D0-B418-C7695A157D56}"/>
              </a:ext>
            </a:extLst>
          </p:cNvPr>
          <p:cNvSpPr txBox="1">
            <a:spLocks noChangeArrowheads="1"/>
          </p:cNvSpPr>
          <p:nvPr/>
        </p:nvSpPr>
        <p:spPr bwMode="auto">
          <a:xfrm>
            <a:off x="550863" y="4883150"/>
            <a:ext cx="37195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Transverse section of a seminiferous tubule (=lobule) of trahira </a:t>
            </a:r>
            <a:r>
              <a:rPr lang="it-IT" altLang="it-IT" sz="1200" b="0" i="1">
                <a:latin typeface="Arial" panose="020B0604020202020204" pitchFamily="34" charset="0"/>
              </a:rPr>
              <a:t>Hoplias malabaricus</a:t>
            </a:r>
            <a:r>
              <a:rPr lang="it-IT" altLang="it-IT" sz="1200" b="0">
                <a:latin typeface="Arial" panose="020B0604020202020204" pitchFamily="34" charset="0"/>
              </a:rPr>
              <a:t>. Cysts of spermatogonia (SPG), primary spermatocytes (PST), secondary spermatocytes (SST), and spermatids (SPD); Sertoli cell nuclei (S) located at at the cyst periphery; seminiferous tubule lumen contains few spermatozoa (only spermatozoon heads, stained in black, are seen, Z)</a:t>
            </a:r>
          </a:p>
        </p:txBody>
      </p:sp>
      <p:sp>
        <p:nvSpPr>
          <p:cNvPr id="11270" name="Text Box 29">
            <a:extLst>
              <a:ext uri="{FF2B5EF4-FFF2-40B4-BE49-F238E27FC236}">
                <a16:creationId xmlns:a16="http://schemas.microsoft.com/office/drawing/2014/main" id="{A39E408A-CD27-4448-B791-436F23D4AB35}"/>
              </a:ext>
            </a:extLst>
          </p:cNvPr>
          <p:cNvSpPr txBox="1">
            <a:spLocks noChangeArrowheads="1"/>
          </p:cNvSpPr>
          <p:nvPr/>
        </p:nvSpPr>
        <p:spPr bwMode="auto">
          <a:xfrm>
            <a:off x="479425" y="106363"/>
            <a:ext cx="3951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0">
                <a:latin typeface="Comic Sans MS" panose="030F0702030302020204" pitchFamily="66" charset="0"/>
              </a:rPr>
              <a:t>Cystic seminiferous tubule</a:t>
            </a:r>
          </a:p>
        </p:txBody>
      </p:sp>
      <p:sp>
        <p:nvSpPr>
          <p:cNvPr id="11271" name="Text Box 30">
            <a:extLst>
              <a:ext uri="{FF2B5EF4-FFF2-40B4-BE49-F238E27FC236}">
                <a16:creationId xmlns:a16="http://schemas.microsoft.com/office/drawing/2014/main" id="{0F24E74D-95ED-4258-B73D-234A22BE3739}"/>
              </a:ext>
            </a:extLst>
          </p:cNvPr>
          <p:cNvSpPr txBox="1">
            <a:spLocks noChangeArrowheads="1"/>
          </p:cNvSpPr>
          <p:nvPr/>
        </p:nvSpPr>
        <p:spPr bwMode="auto">
          <a:xfrm>
            <a:off x="1263650" y="1760538"/>
            <a:ext cx="224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0" i="1">
                <a:latin typeface="Arial" panose="020B0604020202020204" pitchFamily="34" charset="0"/>
              </a:rPr>
              <a:t>Hoplias malabaricus</a:t>
            </a:r>
          </a:p>
        </p:txBody>
      </p:sp>
      <p:pic>
        <p:nvPicPr>
          <p:cNvPr id="11272" name="Picture 32" descr="Week3_Image7_633p">
            <a:extLst>
              <a:ext uri="{FF2B5EF4-FFF2-40B4-BE49-F238E27FC236}">
                <a16:creationId xmlns:a16="http://schemas.microsoft.com/office/drawing/2014/main" id="{17FC847D-1529-4560-95C7-A0645A780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88638"/>
            <a:ext cx="354647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36">
            <a:extLst>
              <a:ext uri="{FF2B5EF4-FFF2-40B4-BE49-F238E27FC236}">
                <a16:creationId xmlns:a16="http://schemas.microsoft.com/office/drawing/2014/main" id="{4C0DABAE-187D-4C59-A60B-1BD1E47B4E65}"/>
              </a:ext>
            </a:extLst>
          </p:cNvPr>
          <p:cNvSpPr txBox="1">
            <a:spLocks noChangeArrowheads="1"/>
          </p:cNvSpPr>
          <p:nvPr/>
        </p:nvSpPr>
        <p:spPr bwMode="auto">
          <a:xfrm>
            <a:off x="4843463" y="2927350"/>
            <a:ext cx="35861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dirty="0" err="1">
                <a:latin typeface="Arial" panose="020B0604020202020204" pitchFamily="34" charset="0"/>
              </a:rPr>
              <a:t>Normal</a:t>
            </a:r>
            <a:r>
              <a:rPr lang="it-IT" altLang="it-IT" sz="1200" dirty="0">
                <a:latin typeface="Arial" panose="020B0604020202020204" pitchFamily="34" charset="0"/>
              </a:rPr>
              <a:t> </a:t>
            </a:r>
            <a:r>
              <a:rPr lang="it-IT" altLang="it-IT" sz="1200" dirty="0" err="1">
                <a:latin typeface="Arial" panose="020B0604020202020204" pitchFamily="34" charset="0"/>
              </a:rPr>
              <a:t>rat</a:t>
            </a:r>
            <a:r>
              <a:rPr lang="it-IT" altLang="it-IT" sz="1200" dirty="0">
                <a:latin typeface="Arial" panose="020B0604020202020204" pitchFamily="34" charset="0"/>
              </a:rPr>
              <a:t> </a:t>
            </a:r>
            <a:r>
              <a:rPr lang="it-IT" altLang="it-IT" sz="1200" dirty="0" err="1">
                <a:latin typeface="Arial" panose="020B0604020202020204" pitchFamily="34" charset="0"/>
              </a:rPr>
              <a:t>Testis</a:t>
            </a:r>
            <a:r>
              <a:rPr lang="it-IT" altLang="it-IT" sz="1200" b="0" dirty="0">
                <a:latin typeface="Arial" panose="020B0604020202020204" pitchFamily="34" charset="0"/>
              </a:rPr>
              <a:t> </a:t>
            </a:r>
            <a:r>
              <a:rPr lang="it-IT" altLang="it-IT" sz="1200" b="0" dirty="0">
                <a:latin typeface="Arial" panose="020B0604020202020204" pitchFamily="34" charset="0"/>
                <a:hlinkClick r:id="rId6"/>
              </a:rPr>
              <a:t> </a:t>
            </a:r>
            <a:br>
              <a:rPr lang="it-IT" altLang="it-IT" sz="1200" b="0" dirty="0">
                <a:latin typeface="Arial" panose="020B0604020202020204" pitchFamily="34" charset="0"/>
              </a:rPr>
            </a:br>
            <a:r>
              <a:rPr lang="it-IT" altLang="it-IT" sz="1200" b="0" dirty="0">
                <a:latin typeface="Arial" panose="020B0604020202020204" pitchFamily="34" charset="0"/>
              </a:rPr>
              <a:t>Note the </a:t>
            </a:r>
            <a:r>
              <a:rPr lang="it-IT" altLang="it-IT" sz="1200" b="0" dirty="0" err="1">
                <a:latin typeface="Arial" panose="020B0604020202020204" pitchFamily="34" charset="0"/>
              </a:rPr>
              <a:t>seminiferous</a:t>
            </a:r>
            <a:r>
              <a:rPr lang="it-IT" altLang="it-IT" sz="1200" b="0" dirty="0">
                <a:latin typeface="Arial" panose="020B0604020202020204" pitchFamily="34" charset="0"/>
              </a:rPr>
              <a:t> </a:t>
            </a:r>
            <a:r>
              <a:rPr lang="it-IT" altLang="it-IT" sz="1200" b="0" dirty="0" err="1">
                <a:latin typeface="Arial" panose="020B0604020202020204" pitchFamily="34" charset="0"/>
              </a:rPr>
              <a:t>tubules</a:t>
            </a:r>
            <a:r>
              <a:rPr lang="it-IT" altLang="it-IT" sz="1200" b="0" dirty="0">
                <a:latin typeface="Arial" panose="020B0604020202020204" pitchFamily="34" charset="0"/>
              </a:rPr>
              <a:t> with multiple </a:t>
            </a:r>
            <a:r>
              <a:rPr lang="it-IT" altLang="it-IT" sz="1200" b="0" dirty="0" err="1">
                <a:latin typeface="Arial" panose="020B0604020202020204" pitchFamily="34" charset="0"/>
              </a:rPr>
              <a:t>layers</a:t>
            </a:r>
            <a:r>
              <a:rPr lang="it-IT" altLang="it-IT" sz="1200" b="0" dirty="0">
                <a:latin typeface="Arial" panose="020B0604020202020204" pitchFamily="34" charset="0"/>
              </a:rPr>
              <a:t> of </a:t>
            </a:r>
            <a:r>
              <a:rPr lang="it-IT" altLang="it-IT" sz="1200" b="0" dirty="0" err="1">
                <a:latin typeface="Arial" panose="020B0604020202020204" pitchFamily="34" charset="0"/>
              </a:rPr>
              <a:t>spermatogenic</a:t>
            </a:r>
            <a:r>
              <a:rPr lang="it-IT" altLang="it-IT" sz="1200" b="0" dirty="0">
                <a:latin typeface="Arial" panose="020B0604020202020204" pitchFamily="34" charset="0"/>
              </a:rPr>
              <a:t> </a:t>
            </a:r>
            <a:r>
              <a:rPr lang="it-IT" altLang="it-IT" sz="1200" b="0" dirty="0" err="1">
                <a:latin typeface="Arial" panose="020B0604020202020204" pitchFamily="34" charset="0"/>
              </a:rPr>
              <a:t>cells</a:t>
            </a:r>
            <a:r>
              <a:rPr lang="it-IT" altLang="it-IT" sz="1200" b="0" dirty="0">
                <a:latin typeface="Arial" panose="020B0604020202020204" pitchFamily="34" charset="0"/>
              </a:rPr>
              <a:t> and mature </a:t>
            </a:r>
            <a:r>
              <a:rPr lang="it-IT" altLang="it-IT" sz="1200" b="0" dirty="0" err="1">
                <a:latin typeface="Arial" panose="020B0604020202020204" pitchFamily="34" charset="0"/>
              </a:rPr>
              <a:t>spermatids</a:t>
            </a:r>
            <a:r>
              <a:rPr lang="it-IT" altLang="it-IT" sz="1200" b="0" dirty="0">
                <a:latin typeface="Arial" panose="020B0604020202020204" pitchFamily="34" charset="0"/>
              </a:rPr>
              <a:t> in lumina.</a:t>
            </a:r>
          </a:p>
        </p:txBody>
      </p:sp>
      <p:grpSp>
        <p:nvGrpSpPr>
          <p:cNvPr id="11274" name="Gruppo 27">
            <a:extLst>
              <a:ext uri="{FF2B5EF4-FFF2-40B4-BE49-F238E27FC236}">
                <a16:creationId xmlns:a16="http://schemas.microsoft.com/office/drawing/2014/main" id="{A70C086A-FF65-4B44-9D35-B04BA6E2CEE1}"/>
              </a:ext>
            </a:extLst>
          </p:cNvPr>
          <p:cNvGrpSpPr>
            <a:grpSpLocks/>
          </p:cNvGrpSpPr>
          <p:nvPr/>
        </p:nvGrpSpPr>
        <p:grpSpPr bwMode="auto">
          <a:xfrm>
            <a:off x="4854575" y="3848100"/>
            <a:ext cx="3530600" cy="2906713"/>
            <a:chOff x="4854575" y="3848100"/>
            <a:chExt cx="3530600" cy="2906713"/>
          </a:xfrm>
        </p:grpSpPr>
        <p:pic>
          <p:nvPicPr>
            <p:cNvPr id="11277" name="Picture 38" descr="Cross Section of Human Seminiferous Tubule in the Testis Lined by Stratified Cells Photographic Print">
              <a:extLst>
                <a:ext uri="{FF2B5EF4-FFF2-40B4-BE49-F238E27FC236}">
                  <a16:creationId xmlns:a16="http://schemas.microsoft.com/office/drawing/2014/main" id="{F308F0B3-21FA-4203-9196-E857F6F138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1563" y="3862388"/>
              <a:ext cx="3503612"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39">
              <a:extLst>
                <a:ext uri="{FF2B5EF4-FFF2-40B4-BE49-F238E27FC236}">
                  <a16:creationId xmlns:a16="http://schemas.microsoft.com/office/drawing/2014/main" id="{CA5B9F08-DB62-41B2-BB08-3600B8690BAC}"/>
                </a:ext>
              </a:extLst>
            </p:cNvPr>
            <p:cNvSpPr txBox="1">
              <a:spLocks noChangeArrowheads="1"/>
            </p:cNvSpPr>
            <p:nvPr/>
          </p:nvSpPr>
          <p:spPr bwMode="auto">
            <a:xfrm>
              <a:off x="4854575" y="6480175"/>
              <a:ext cx="203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Human seminiferous tubule</a:t>
              </a:r>
            </a:p>
          </p:txBody>
        </p:sp>
        <p:cxnSp>
          <p:nvCxnSpPr>
            <p:cNvPr id="11279" name="Connettore 1 12">
              <a:extLst>
                <a:ext uri="{FF2B5EF4-FFF2-40B4-BE49-F238E27FC236}">
                  <a16:creationId xmlns:a16="http://schemas.microsoft.com/office/drawing/2014/main" id="{A328E457-A410-42AE-A08E-BBFD3F870B3D}"/>
                </a:ext>
              </a:extLst>
            </p:cNvPr>
            <p:cNvCxnSpPr>
              <a:cxnSpLocks noChangeShapeType="1"/>
            </p:cNvCxnSpPr>
            <p:nvPr/>
          </p:nvCxnSpPr>
          <p:spPr bwMode="auto">
            <a:xfrm flipH="1">
              <a:off x="5029200" y="5067300"/>
              <a:ext cx="1282700" cy="914400"/>
            </a:xfrm>
            <a:prstGeom prst="line">
              <a:avLst/>
            </a:prstGeom>
            <a:noFill/>
            <a:ln w="25400" algn="ctr">
              <a:solidFill>
                <a:srgbClr val="9966FF"/>
              </a:solidFill>
              <a:round/>
              <a:headEnd/>
              <a:tailEnd/>
            </a:ln>
            <a:extLst>
              <a:ext uri="{909E8E84-426E-40DD-AFC4-6F175D3DCCD1}">
                <a14:hiddenFill xmlns:a14="http://schemas.microsoft.com/office/drawing/2010/main">
                  <a:noFill/>
                </a14:hiddenFill>
              </a:ext>
            </a:extLst>
          </p:spPr>
        </p:cxnSp>
        <p:cxnSp>
          <p:nvCxnSpPr>
            <p:cNvPr id="11280" name="Connettore 1 13">
              <a:extLst>
                <a:ext uri="{FF2B5EF4-FFF2-40B4-BE49-F238E27FC236}">
                  <a16:creationId xmlns:a16="http://schemas.microsoft.com/office/drawing/2014/main" id="{3A6D3D89-45EC-44F7-9D7E-D0991A214558}"/>
                </a:ext>
              </a:extLst>
            </p:cNvPr>
            <p:cNvCxnSpPr>
              <a:cxnSpLocks noChangeShapeType="1"/>
            </p:cNvCxnSpPr>
            <p:nvPr/>
          </p:nvCxnSpPr>
          <p:spPr bwMode="auto">
            <a:xfrm flipH="1" flipV="1">
              <a:off x="5803900" y="3848100"/>
              <a:ext cx="622300" cy="584200"/>
            </a:xfrm>
            <a:prstGeom prst="line">
              <a:avLst/>
            </a:prstGeom>
            <a:noFill/>
            <a:ln w="25400" algn="ctr">
              <a:solidFill>
                <a:srgbClr val="9966FF"/>
              </a:solidFill>
              <a:round/>
              <a:headEnd/>
              <a:tailEnd/>
            </a:ln>
            <a:extLst>
              <a:ext uri="{909E8E84-426E-40DD-AFC4-6F175D3DCCD1}">
                <a14:hiddenFill xmlns:a14="http://schemas.microsoft.com/office/drawing/2010/main">
                  <a:noFill/>
                </a14:hiddenFill>
              </a:ext>
            </a:extLst>
          </p:spPr>
        </p:cxnSp>
        <p:cxnSp>
          <p:nvCxnSpPr>
            <p:cNvPr id="11281" name="Connettore 1 14">
              <a:extLst>
                <a:ext uri="{FF2B5EF4-FFF2-40B4-BE49-F238E27FC236}">
                  <a16:creationId xmlns:a16="http://schemas.microsoft.com/office/drawing/2014/main" id="{F2565643-86B9-4560-B074-976F0F5A66A9}"/>
                </a:ext>
              </a:extLst>
            </p:cNvPr>
            <p:cNvCxnSpPr>
              <a:cxnSpLocks noChangeShapeType="1"/>
            </p:cNvCxnSpPr>
            <p:nvPr/>
          </p:nvCxnSpPr>
          <p:spPr bwMode="auto">
            <a:xfrm flipH="1">
              <a:off x="7239000" y="4267200"/>
              <a:ext cx="1054100" cy="533400"/>
            </a:xfrm>
            <a:prstGeom prst="line">
              <a:avLst/>
            </a:prstGeom>
            <a:noFill/>
            <a:ln w="25400" algn="ctr">
              <a:solidFill>
                <a:srgbClr val="9966FF"/>
              </a:solidFill>
              <a:round/>
              <a:headEnd/>
              <a:tailEnd/>
            </a:ln>
            <a:extLst>
              <a:ext uri="{909E8E84-426E-40DD-AFC4-6F175D3DCCD1}">
                <a14:hiddenFill xmlns:a14="http://schemas.microsoft.com/office/drawing/2010/main">
                  <a:noFill/>
                </a14:hiddenFill>
              </a:ext>
            </a:extLst>
          </p:spPr>
        </p:cxnSp>
        <p:cxnSp>
          <p:nvCxnSpPr>
            <p:cNvPr id="11282" name="Connettore 1 15">
              <a:extLst>
                <a:ext uri="{FF2B5EF4-FFF2-40B4-BE49-F238E27FC236}">
                  <a16:creationId xmlns:a16="http://schemas.microsoft.com/office/drawing/2014/main" id="{04FB26E3-F2D3-49FB-8927-A0C11802C3D2}"/>
                </a:ext>
              </a:extLst>
            </p:cNvPr>
            <p:cNvCxnSpPr>
              <a:cxnSpLocks noChangeShapeType="1"/>
            </p:cNvCxnSpPr>
            <p:nvPr/>
          </p:nvCxnSpPr>
          <p:spPr bwMode="auto">
            <a:xfrm>
              <a:off x="6781800" y="5219700"/>
              <a:ext cx="127000" cy="1206500"/>
            </a:xfrm>
            <a:prstGeom prst="line">
              <a:avLst/>
            </a:prstGeom>
            <a:noFill/>
            <a:ln w="25400" algn="ctr">
              <a:solidFill>
                <a:srgbClr val="9966FF"/>
              </a:solidFill>
              <a:round/>
              <a:headEnd/>
              <a:tailEnd/>
            </a:ln>
            <a:extLst>
              <a:ext uri="{909E8E84-426E-40DD-AFC4-6F175D3DCCD1}">
                <a14:hiddenFill xmlns:a14="http://schemas.microsoft.com/office/drawing/2010/main">
                  <a:noFill/>
                </a14:hiddenFill>
              </a:ext>
            </a:extLst>
          </p:spPr>
        </p:cxnSp>
        <p:cxnSp>
          <p:nvCxnSpPr>
            <p:cNvPr id="11283" name="Connettore 1 16">
              <a:extLst>
                <a:ext uri="{FF2B5EF4-FFF2-40B4-BE49-F238E27FC236}">
                  <a16:creationId xmlns:a16="http://schemas.microsoft.com/office/drawing/2014/main" id="{4D89AB53-C4A9-4D78-BF10-F0E350B4FECF}"/>
                </a:ext>
              </a:extLst>
            </p:cNvPr>
            <p:cNvCxnSpPr>
              <a:cxnSpLocks noChangeShapeType="1"/>
            </p:cNvCxnSpPr>
            <p:nvPr/>
          </p:nvCxnSpPr>
          <p:spPr bwMode="auto">
            <a:xfrm flipH="1" flipV="1">
              <a:off x="4914900" y="4165600"/>
              <a:ext cx="1295400" cy="571500"/>
            </a:xfrm>
            <a:prstGeom prst="line">
              <a:avLst/>
            </a:prstGeom>
            <a:noFill/>
            <a:ln w="25400" algn="ctr">
              <a:solidFill>
                <a:srgbClr val="9966FF"/>
              </a:solidFill>
              <a:round/>
              <a:headEnd/>
              <a:tailEnd/>
            </a:ln>
            <a:extLst>
              <a:ext uri="{909E8E84-426E-40DD-AFC4-6F175D3DCCD1}">
                <a14:hiddenFill xmlns:a14="http://schemas.microsoft.com/office/drawing/2010/main">
                  <a:noFill/>
                </a14:hiddenFill>
              </a:ext>
            </a:extLst>
          </p:spPr>
        </p:cxnSp>
        <p:cxnSp>
          <p:nvCxnSpPr>
            <p:cNvPr id="11284" name="Connettore 1 23">
              <a:extLst>
                <a:ext uri="{FF2B5EF4-FFF2-40B4-BE49-F238E27FC236}">
                  <a16:creationId xmlns:a16="http://schemas.microsoft.com/office/drawing/2014/main" id="{26A8B71B-0AE1-431F-BAE4-CD39BEF08EDD}"/>
                </a:ext>
              </a:extLst>
            </p:cNvPr>
            <p:cNvCxnSpPr>
              <a:cxnSpLocks noChangeShapeType="1"/>
            </p:cNvCxnSpPr>
            <p:nvPr/>
          </p:nvCxnSpPr>
          <p:spPr bwMode="auto">
            <a:xfrm>
              <a:off x="7162800" y="4953000"/>
              <a:ext cx="800100" cy="1320800"/>
            </a:xfrm>
            <a:prstGeom prst="line">
              <a:avLst/>
            </a:prstGeom>
            <a:noFill/>
            <a:ln w="25400" algn="ctr">
              <a:solidFill>
                <a:srgbClr val="9966FF"/>
              </a:solidFill>
              <a:round/>
              <a:headEnd/>
              <a:tailEnd/>
            </a:ln>
            <a:extLst>
              <a:ext uri="{909E8E84-426E-40DD-AFC4-6F175D3DCCD1}">
                <a14:hiddenFill xmlns:a14="http://schemas.microsoft.com/office/drawing/2010/main">
                  <a:noFill/>
                </a14:hiddenFill>
              </a:ext>
            </a:extLst>
          </p:spPr>
        </p:cxnSp>
      </p:grpSp>
      <p:sp>
        <p:nvSpPr>
          <p:cNvPr id="11275" name="Rectangle 2">
            <a:extLst>
              <a:ext uri="{FF2B5EF4-FFF2-40B4-BE49-F238E27FC236}">
                <a16:creationId xmlns:a16="http://schemas.microsoft.com/office/drawing/2014/main" id="{126407FF-6265-4A76-9E5F-0FC90AFAAB4A}"/>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1276" name="CasellaDiTesto 9">
            <a:extLst>
              <a:ext uri="{FF2B5EF4-FFF2-40B4-BE49-F238E27FC236}">
                <a16:creationId xmlns:a16="http://schemas.microsoft.com/office/drawing/2014/main" id="{BF0A944F-EAF0-4872-B51D-D86104097C6A}"/>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extLst>
      <p:ext uri="{BB962C8B-B14F-4D97-AF65-F5344CB8AC3E}">
        <p14:creationId xmlns:p14="http://schemas.microsoft.com/office/powerpoint/2010/main" val="3504590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9">
            <a:extLst>
              <a:ext uri="{FF2B5EF4-FFF2-40B4-BE49-F238E27FC236}">
                <a16:creationId xmlns:a16="http://schemas.microsoft.com/office/drawing/2014/main" id="{67A9A61B-6FF6-454F-8243-5EDE6D465FE1}"/>
              </a:ext>
            </a:extLst>
          </p:cNvPr>
          <p:cNvSpPr txBox="1">
            <a:spLocks noChangeArrowheads="1"/>
          </p:cNvSpPr>
          <p:nvPr/>
        </p:nvSpPr>
        <p:spPr bwMode="auto">
          <a:xfrm>
            <a:off x="2555875" y="0"/>
            <a:ext cx="409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solidFill>
                  <a:srgbClr val="D60093"/>
                </a:solidFill>
                <a:latin typeface="Comic Sans MS" panose="030F0702030302020204" pitchFamily="66" charset="0"/>
              </a:rPr>
              <a:t>Cystic seminiferous tubule</a:t>
            </a:r>
          </a:p>
        </p:txBody>
      </p:sp>
      <p:grpSp>
        <p:nvGrpSpPr>
          <p:cNvPr id="13315" name="Gruppo 7">
            <a:extLst>
              <a:ext uri="{FF2B5EF4-FFF2-40B4-BE49-F238E27FC236}">
                <a16:creationId xmlns:a16="http://schemas.microsoft.com/office/drawing/2014/main" id="{E518C14E-85EF-4349-99E6-C3D6EEE497E3}"/>
              </a:ext>
            </a:extLst>
          </p:cNvPr>
          <p:cNvGrpSpPr>
            <a:grpSpLocks/>
          </p:cNvGrpSpPr>
          <p:nvPr/>
        </p:nvGrpSpPr>
        <p:grpSpPr bwMode="auto">
          <a:xfrm>
            <a:off x="477838" y="429914"/>
            <a:ext cx="3943350" cy="3003550"/>
            <a:chOff x="342900" y="101600"/>
            <a:chExt cx="3922580" cy="2892738"/>
          </a:xfrm>
        </p:grpSpPr>
        <p:pic>
          <p:nvPicPr>
            <p:cNvPr id="13327" name="Picture 6">
              <a:extLst>
                <a:ext uri="{FF2B5EF4-FFF2-40B4-BE49-F238E27FC236}">
                  <a16:creationId xmlns:a16="http://schemas.microsoft.com/office/drawing/2014/main" id="{7F60F1DA-86D4-4278-A758-E0380FC35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8299"/>
              <a:ext cx="3808280" cy="262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CasellaDiTesto 6">
              <a:extLst>
                <a:ext uri="{FF2B5EF4-FFF2-40B4-BE49-F238E27FC236}">
                  <a16:creationId xmlns:a16="http://schemas.microsoft.com/office/drawing/2014/main" id="{0A774B27-2F56-42BB-BD97-D97ACE866ADC}"/>
                </a:ext>
              </a:extLst>
            </p:cNvPr>
            <p:cNvSpPr txBox="1">
              <a:spLocks noChangeArrowheads="1"/>
            </p:cNvSpPr>
            <p:nvPr/>
          </p:nvSpPr>
          <p:spPr bwMode="auto">
            <a:xfrm>
              <a:off x="342900" y="101600"/>
              <a:ext cx="2819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Arial" panose="020B0604020202020204" pitchFamily="34" charset="0"/>
                  <a:cs typeface="Arial" panose="020B0604020202020204" pitchFamily="34" charset="0"/>
                </a:rPr>
                <a:t>Testis, germinal epithelium</a:t>
              </a:r>
              <a:endParaRPr lang="it-IT" altLang="it-IT" sz="1600">
                <a:latin typeface="Arial" panose="020B0604020202020204" pitchFamily="34" charset="0"/>
                <a:cs typeface="Arial" panose="020B0604020202020204" pitchFamily="34" charset="0"/>
              </a:endParaRPr>
            </a:p>
          </p:txBody>
        </p:sp>
      </p:grpSp>
      <p:grpSp>
        <p:nvGrpSpPr>
          <p:cNvPr id="13316" name="Gruppo 16">
            <a:extLst>
              <a:ext uri="{FF2B5EF4-FFF2-40B4-BE49-F238E27FC236}">
                <a16:creationId xmlns:a16="http://schemas.microsoft.com/office/drawing/2014/main" id="{01329CCC-7592-4055-ABCB-81A8F0C3C366}"/>
              </a:ext>
            </a:extLst>
          </p:cNvPr>
          <p:cNvGrpSpPr>
            <a:grpSpLocks/>
          </p:cNvGrpSpPr>
          <p:nvPr/>
        </p:nvGrpSpPr>
        <p:grpSpPr bwMode="auto">
          <a:xfrm>
            <a:off x="4559300" y="3453653"/>
            <a:ext cx="4160838" cy="3087687"/>
            <a:chOff x="4559300" y="3605476"/>
            <a:chExt cx="4161620" cy="3087424"/>
          </a:xfrm>
        </p:grpSpPr>
        <p:pic>
          <p:nvPicPr>
            <p:cNvPr id="13325" name="Picture 7">
              <a:extLst>
                <a:ext uri="{FF2B5EF4-FFF2-40B4-BE49-F238E27FC236}">
                  <a16:creationId xmlns:a16="http://schemas.microsoft.com/office/drawing/2014/main" id="{542961B9-E87C-4A29-BF97-69DDEAA16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6" y="3897724"/>
              <a:ext cx="4050494" cy="279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CasellaDiTesto 9">
              <a:extLst>
                <a:ext uri="{FF2B5EF4-FFF2-40B4-BE49-F238E27FC236}">
                  <a16:creationId xmlns:a16="http://schemas.microsoft.com/office/drawing/2014/main" id="{9EEAAE90-3883-4010-B1B2-21D7F54DF70B}"/>
                </a:ext>
              </a:extLst>
            </p:cNvPr>
            <p:cNvSpPr txBox="1">
              <a:spLocks noChangeArrowheads="1"/>
            </p:cNvSpPr>
            <p:nvPr/>
          </p:nvSpPr>
          <p:spPr bwMode="auto">
            <a:xfrm>
              <a:off x="4559300" y="3605476"/>
              <a:ext cx="32327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Arial" panose="020B0604020202020204" pitchFamily="34" charset="0"/>
                  <a:cs typeface="Arial" panose="020B0604020202020204" pitchFamily="34" charset="0"/>
                </a:rPr>
                <a:t>Testis, interstitial (Leydig) cells</a:t>
              </a:r>
              <a:endParaRPr lang="it-IT" altLang="it-IT" sz="1600">
                <a:latin typeface="Arial" panose="020B0604020202020204" pitchFamily="34" charset="0"/>
                <a:cs typeface="Arial" panose="020B0604020202020204" pitchFamily="34" charset="0"/>
              </a:endParaRPr>
            </a:p>
          </p:txBody>
        </p:sp>
      </p:grpSp>
      <p:grpSp>
        <p:nvGrpSpPr>
          <p:cNvPr id="13317" name="Gruppo 12">
            <a:extLst>
              <a:ext uri="{FF2B5EF4-FFF2-40B4-BE49-F238E27FC236}">
                <a16:creationId xmlns:a16="http://schemas.microsoft.com/office/drawing/2014/main" id="{F4431170-5E0E-4D06-9B9E-6045575EDA39}"/>
              </a:ext>
            </a:extLst>
          </p:cNvPr>
          <p:cNvGrpSpPr>
            <a:grpSpLocks/>
          </p:cNvGrpSpPr>
          <p:nvPr/>
        </p:nvGrpSpPr>
        <p:grpSpPr bwMode="auto">
          <a:xfrm>
            <a:off x="4559300" y="345776"/>
            <a:ext cx="4148138" cy="3068638"/>
            <a:chOff x="4559300" y="406400"/>
            <a:chExt cx="4147802" cy="3068638"/>
          </a:xfrm>
        </p:grpSpPr>
        <p:pic>
          <p:nvPicPr>
            <p:cNvPr id="13323" name="Picture 8">
              <a:extLst>
                <a:ext uri="{FF2B5EF4-FFF2-40B4-BE49-F238E27FC236}">
                  <a16:creationId xmlns:a16="http://schemas.microsoft.com/office/drawing/2014/main" id="{9FCCABB4-4D8F-4DA2-8308-318956B18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014" y="698500"/>
              <a:ext cx="403508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CasellaDiTesto 11">
              <a:extLst>
                <a:ext uri="{FF2B5EF4-FFF2-40B4-BE49-F238E27FC236}">
                  <a16:creationId xmlns:a16="http://schemas.microsoft.com/office/drawing/2014/main" id="{45BA9EED-0928-4E0C-912B-E419A4E2BBA9}"/>
                </a:ext>
              </a:extLst>
            </p:cNvPr>
            <p:cNvSpPr txBox="1">
              <a:spLocks noChangeArrowheads="1"/>
            </p:cNvSpPr>
            <p:nvPr/>
          </p:nvSpPr>
          <p:spPr bwMode="auto">
            <a:xfrm>
              <a:off x="4559300" y="406400"/>
              <a:ext cx="2032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Arial" panose="020B0604020202020204" pitchFamily="34" charset="0"/>
                  <a:cs typeface="Arial" panose="020B0604020202020204" pitchFamily="34" charset="0"/>
                </a:rPr>
                <a:t>Testis, Sertoli cells</a:t>
              </a:r>
              <a:endParaRPr lang="it-IT" altLang="it-IT" sz="1600">
                <a:latin typeface="Arial" panose="020B0604020202020204" pitchFamily="34" charset="0"/>
                <a:cs typeface="Arial" panose="020B0604020202020204" pitchFamily="34" charset="0"/>
              </a:endParaRPr>
            </a:p>
          </p:txBody>
        </p:sp>
      </p:grpSp>
      <p:grpSp>
        <p:nvGrpSpPr>
          <p:cNvPr id="13318" name="Gruppo 15">
            <a:extLst>
              <a:ext uri="{FF2B5EF4-FFF2-40B4-BE49-F238E27FC236}">
                <a16:creationId xmlns:a16="http://schemas.microsoft.com/office/drawing/2014/main" id="{63438141-B3EF-4A2E-8A67-375CF3D8CF7F}"/>
              </a:ext>
            </a:extLst>
          </p:cNvPr>
          <p:cNvGrpSpPr>
            <a:grpSpLocks/>
          </p:cNvGrpSpPr>
          <p:nvPr/>
        </p:nvGrpSpPr>
        <p:grpSpPr bwMode="auto">
          <a:xfrm>
            <a:off x="482600" y="3369515"/>
            <a:ext cx="3938588" cy="3159125"/>
            <a:chOff x="482600" y="3390900"/>
            <a:chExt cx="4064000" cy="3289299"/>
          </a:xfrm>
        </p:grpSpPr>
        <p:pic>
          <p:nvPicPr>
            <p:cNvPr id="13321" name="Picture 9">
              <a:extLst>
                <a:ext uri="{FF2B5EF4-FFF2-40B4-BE49-F238E27FC236}">
                  <a16:creationId xmlns:a16="http://schemas.microsoft.com/office/drawing/2014/main" id="{FB5B62CA-E8AA-4EA8-94E0-EF2E528566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57" y="3687302"/>
              <a:ext cx="3965043" cy="299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CasellaDiTesto 14">
              <a:extLst>
                <a:ext uri="{FF2B5EF4-FFF2-40B4-BE49-F238E27FC236}">
                  <a16:creationId xmlns:a16="http://schemas.microsoft.com/office/drawing/2014/main" id="{8A939974-F59E-4F87-B457-9C51B27B4519}"/>
                </a:ext>
              </a:extLst>
            </p:cNvPr>
            <p:cNvSpPr txBox="1">
              <a:spLocks noChangeArrowheads="1"/>
            </p:cNvSpPr>
            <p:nvPr/>
          </p:nvSpPr>
          <p:spPr bwMode="auto">
            <a:xfrm>
              <a:off x="482600" y="3390900"/>
              <a:ext cx="2325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Arial" panose="020B0604020202020204" pitchFamily="34" charset="0"/>
                  <a:cs typeface="Arial" panose="020B0604020202020204" pitchFamily="34" charset="0"/>
                </a:rPr>
                <a:t>Testis, spermatocysts</a:t>
              </a:r>
              <a:endParaRPr lang="it-IT" altLang="it-IT" sz="1600">
                <a:latin typeface="Arial" panose="020B0604020202020204" pitchFamily="34" charset="0"/>
                <a:cs typeface="Arial" panose="020B0604020202020204" pitchFamily="34" charset="0"/>
              </a:endParaRPr>
            </a:p>
          </p:txBody>
        </p:sp>
      </p:grpSp>
      <p:sp>
        <p:nvSpPr>
          <p:cNvPr id="13319" name="Rectangle 2">
            <a:extLst>
              <a:ext uri="{FF2B5EF4-FFF2-40B4-BE49-F238E27FC236}">
                <a16:creationId xmlns:a16="http://schemas.microsoft.com/office/drawing/2014/main" id="{466DBD4D-6F46-4304-BA4F-948B85E388AC}"/>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3320" name="CasellaDiTesto 9">
            <a:extLst>
              <a:ext uri="{FF2B5EF4-FFF2-40B4-BE49-F238E27FC236}">
                <a16:creationId xmlns:a16="http://schemas.microsoft.com/office/drawing/2014/main" id="{81F4D7AF-EAC8-4B68-82F3-717A83CE62C0}"/>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extLst>
      <p:ext uri="{BB962C8B-B14F-4D97-AF65-F5344CB8AC3E}">
        <p14:creationId xmlns:p14="http://schemas.microsoft.com/office/powerpoint/2010/main" val="195901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027">
            <a:extLst>
              <a:ext uri="{FF2B5EF4-FFF2-40B4-BE49-F238E27FC236}">
                <a16:creationId xmlns:a16="http://schemas.microsoft.com/office/drawing/2014/main" id="{3F5267A3-4CEF-4EB0-BE82-57F54D05050E}"/>
              </a:ext>
            </a:extLst>
          </p:cNvPr>
          <p:cNvSpPr txBox="1">
            <a:spLocks noChangeArrowheads="1"/>
          </p:cNvSpPr>
          <p:nvPr/>
        </p:nvSpPr>
        <p:spPr bwMode="auto">
          <a:xfrm>
            <a:off x="3305175" y="274638"/>
            <a:ext cx="3861955" cy="461665"/>
          </a:xfrm>
          <a:prstGeom prst="rect">
            <a:avLst/>
          </a:prstGeom>
          <a:noFill/>
          <a:ln w="9525">
            <a:noFill/>
            <a:miter lim="800000"/>
            <a:headEnd/>
            <a:tailEnd/>
          </a:ln>
          <a:effectLst/>
        </p:spPr>
        <p:txBody>
          <a:bodyPr wrap="none">
            <a:spAutoFit/>
          </a:bodyPr>
          <a:lstStyle/>
          <a:p>
            <a:pPr eaLnBrk="1" hangingPunct="1">
              <a:defRPr/>
            </a:pPr>
            <a:r>
              <a:rPr lang="it-IT" dirty="0">
                <a:solidFill>
                  <a:srgbClr val="FF0000"/>
                </a:solidFill>
                <a:effectLst>
                  <a:outerShdw blurRad="38100" dist="38100" dir="2700000" algn="tl">
                    <a:srgbClr val="C0C0C0"/>
                  </a:outerShdw>
                </a:effectLst>
                <a:latin typeface="Comic Sans MS" pitchFamily="66" charset="0"/>
              </a:rPr>
              <a:t>IL TESTICOLO UMANO</a:t>
            </a:r>
          </a:p>
        </p:txBody>
      </p:sp>
      <p:sp>
        <p:nvSpPr>
          <p:cNvPr id="3075" name="Text Box 1028">
            <a:extLst>
              <a:ext uri="{FF2B5EF4-FFF2-40B4-BE49-F238E27FC236}">
                <a16:creationId xmlns:a16="http://schemas.microsoft.com/office/drawing/2014/main" id="{6A44434B-F860-4BA4-8781-F7C3C9B13569}"/>
              </a:ext>
            </a:extLst>
          </p:cNvPr>
          <p:cNvSpPr txBox="1">
            <a:spLocks noChangeArrowheads="1"/>
          </p:cNvSpPr>
          <p:nvPr/>
        </p:nvSpPr>
        <p:spPr bwMode="auto">
          <a:xfrm>
            <a:off x="534988" y="6030913"/>
            <a:ext cx="80724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1. ALBUGINEA; 2. TUBULI CONTORTI; 3. RETE TESTIS; 4. TESTA DELL’EPIDIDIMO; 5. CORPO </a:t>
            </a:r>
          </a:p>
          <a:p>
            <a:pPr eaLnBrk="1" hangingPunct="1">
              <a:spcBef>
                <a:spcPct val="0"/>
              </a:spcBef>
              <a:buFontTx/>
              <a:buNone/>
            </a:pPr>
            <a:r>
              <a:rPr lang="it-IT" altLang="it-IT" sz="1400" b="0">
                <a:latin typeface="Arial" panose="020B0604020202020204" pitchFamily="34" charset="0"/>
              </a:rPr>
              <a:t> DELL’EPIDIDIMO; 6. CODA DELL’EPIDIDIMO; 7. CONDOTTO DEFERENTE, 8. TUBULI RETTI, </a:t>
            </a:r>
          </a:p>
          <a:p>
            <a:pPr eaLnBrk="1" hangingPunct="1">
              <a:spcBef>
                <a:spcPct val="0"/>
              </a:spcBef>
              <a:buFontTx/>
              <a:buNone/>
            </a:pPr>
            <a:r>
              <a:rPr lang="it-IT" altLang="it-IT" sz="1400" b="0">
                <a:latin typeface="Arial" panose="020B0604020202020204" pitchFamily="34" charset="0"/>
              </a:rPr>
              <a:t> 9. DOTTI EFFERENTI.</a:t>
            </a:r>
          </a:p>
        </p:txBody>
      </p:sp>
      <p:sp>
        <p:nvSpPr>
          <p:cNvPr id="3076" name="Text Box 1029">
            <a:extLst>
              <a:ext uri="{FF2B5EF4-FFF2-40B4-BE49-F238E27FC236}">
                <a16:creationId xmlns:a16="http://schemas.microsoft.com/office/drawing/2014/main" id="{AFA65BE5-BABA-406E-ABB1-529C2FBDAB19}"/>
              </a:ext>
            </a:extLst>
          </p:cNvPr>
          <p:cNvSpPr txBox="1">
            <a:spLocks noChangeArrowheads="1"/>
          </p:cNvSpPr>
          <p:nvPr/>
        </p:nvSpPr>
        <p:spPr bwMode="auto">
          <a:xfrm>
            <a:off x="3124200" y="5715000"/>
            <a:ext cx="3921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000" b="0">
                <a:latin typeface="Arial" panose="020B0604020202020204" pitchFamily="34" charset="0"/>
              </a:rPr>
              <a:t>EMBRIOLOGIA GENERALE, ROSATI P. </a:t>
            </a:r>
            <a:r>
              <a:rPr lang="it-IT" altLang="it-IT" sz="1000" b="0" i="1">
                <a:latin typeface="Arial" panose="020B0604020202020204" pitchFamily="34" charset="0"/>
              </a:rPr>
              <a:t>et al</a:t>
            </a:r>
            <a:r>
              <a:rPr lang="it-IT" altLang="it-IT" sz="1000" b="0">
                <a:latin typeface="Arial" panose="020B0604020202020204" pitchFamily="34" charset="0"/>
              </a:rPr>
              <a:t>., 1993, EDI-ERMES</a:t>
            </a:r>
          </a:p>
        </p:txBody>
      </p:sp>
      <p:sp>
        <p:nvSpPr>
          <p:cNvPr id="3077" name="Text Box 1030">
            <a:extLst>
              <a:ext uri="{FF2B5EF4-FFF2-40B4-BE49-F238E27FC236}">
                <a16:creationId xmlns:a16="http://schemas.microsoft.com/office/drawing/2014/main" id="{AAFE0160-8FB9-4FB5-B55E-5CD5F6F1C50C}"/>
              </a:ext>
            </a:extLst>
          </p:cNvPr>
          <p:cNvSpPr txBox="1">
            <a:spLocks noChangeArrowheads="1"/>
          </p:cNvSpPr>
          <p:nvPr/>
        </p:nvSpPr>
        <p:spPr bwMode="auto">
          <a:xfrm>
            <a:off x="6340475" y="47307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Arial" panose="020B0604020202020204" pitchFamily="34" charset="0"/>
              </a:rPr>
              <a:t>8</a:t>
            </a:r>
            <a:endParaRPr lang="it-IT" altLang="it-IT" sz="1800" b="0">
              <a:latin typeface="Arial" panose="020B0604020202020204" pitchFamily="34" charset="0"/>
            </a:endParaRPr>
          </a:p>
        </p:txBody>
      </p:sp>
      <p:sp>
        <p:nvSpPr>
          <p:cNvPr id="3078" name="Line 1031">
            <a:extLst>
              <a:ext uri="{FF2B5EF4-FFF2-40B4-BE49-F238E27FC236}">
                <a16:creationId xmlns:a16="http://schemas.microsoft.com/office/drawing/2014/main" id="{DFFE5DF5-AFEA-4742-BB01-2B0893D0A193}"/>
              </a:ext>
            </a:extLst>
          </p:cNvPr>
          <p:cNvSpPr>
            <a:spLocks noChangeShapeType="1"/>
          </p:cNvSpPr>
          <p:nvPr/>
        </p:nvSpPr>
        <p:spPr bwMode="auto">
          <a:xfrm>
            <a:off x="4602163" y="4038600"/>
            <a:ext cx="1768475" cy="8540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79" name="Text Box 1032">
            <a:extLst>
              <a:ext uri="{FF2B5EF4-FFF2-40B4-BE49-F238E27FC236}">
                <a16:creationId xmlns:a16="http://schemas.microsoft.com/office/drawing/2014/main" id="{3147E2EC-7B6D-4A35-B138-77515F2CFBC3}"/>
              </a:ext>
            </a:extLst>
          </p:cNvPr>
          <p:cNvSpPr txBox="1">
            <a:spLocks noChangeArrowheads="1"/>
          </p:cNvSpPr>
          <p:nvPr/>
        </p:nvSpPr>
        <p:spPr bwMode="auto">
          <a:xfrm>
            <a:off x="3552825" y="30210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Arial" panose="020B0604020202020204" pitchFamily="34" charset="0"/>
              </a:rPr>
              <a:t>9</a:t>
            </a:r>
            <a:endParaRPr lang="it-IT" altLang="it-IT" sz="2000">
              <a:latin typeface="Arial" panose="020B0604020202020204" pitchFamily="34" charset="0"/>
            </a:endParaRPr>
          </a:p>
        </p:txBody>
      </p:sp>
      <p:sp>
        <p:nvSpPr>
          <p:cNvPr id="3081" name="CasellaDiTesto 14">
            <a:extLst>
              <a:ext uri="{FF2B5EF4-FFF2-40B4-BE49-F238E27FC236}">
                <a16:creationId xmlns:a16="http://schemas.microsoft.com/office/drawing/2014/main" id="{D9F63F6A-47AE-42A4-9CA6-DBA9475BF5EC}"/>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082" name="Rectangle 2">
            <a:extLst>
              <a:ext uri="{FF2B5EF4-FFF2-40B4-BE49-F238E27FC236}">
                <a16:creationId xmlns:a16="http://schemas.microsoft.com/office/drawing/2014/main" id="{0BA8F977-910B-49B8-9FB5-2C689744D855}"/>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grpSp>
        <p:nvGrpSpPr>
          <p:cNvPr id="3083" name="Gruppo 7">
            <a:extLst>
              <a:ext uri="{FF2B5EF4-FFF2-40B4-BE49-F238E27FC236}">
                <a16:creationId xmlns:a16="http://schemas.microsoft.com/office/drawing/2014/main" id="{EF196403-3D35-4191-98FC-3FB507A22476}"/>
              </a:ext>
            </a:extLst>
          </p:cNvPr>
          <p:cNvGrpSpPr>
            <a:grpSpLocks/>
          </p:cNvGrpSpPr>
          <p:nvPr/>
        </p:nvGrpSpPr>
        <p:grpSpPr bwMode="auto">
          <a:xfrm>
            <a:off x="2516188" y="1092200"/>
            <a:ext cx="6638232" cy="4622800"/>
            <a:chOff x="2516188" y="1066800"/>
            <a:chExt cx="6638232" cy="4622800"/>
          </a:xfrm>
        </p:grpSpPr>
        <p:grpSp>
          <p:nvGrpSpPr>
            <p:cNvPr id="3084" name="Gruppo 18">
              <a:extLst>
                <a:ext uri="{FF2B5EF4-FFF2-40B4-BE49-F238E27FC236}">
                  <a16:creationId xmlns:a16="http://schemas.microsoft.com/office/drawing/2014/main" id="{3E6AB993-0D2B-4973-8E14-77500986533D}"/>
                </a:ext>
              </a:extLst>
            </p:cNvPr>
            <p:cNvGrpSpPr>
              <a:grpSpLocks/>
            </p:cNvGrpSpPr>
            <p:nvPr/>
          </p:nvGrpSpPr>
          <p:grpSpPr bwMode="auto">
            <a:xfrm>
              <a:off x="2516188" y="1066800"/>
              <a:ext cx="6638232" cy="4622800"/>
              <a:chOff x="2136775" y="1066800"/>
              <a:chExt cx="6637572" cy="4622800"/>
            </a:xfrm>
          </p:grpSpPr>
          <p:pic>
            <p:nvPicPr>
              <p:cNvPr id="3089" name="Picture 1026" descr="Rosati fig">
                <a:extLst>
                  <a:ext uri="{FF2B5EF4-FFF2-40B4-BE49-F238E27FC236}">
                    <a16:creationId xmlns:a16="http://schemas.microsoft.com/office/drawing/2014/main" id="{ADF68454-2DF9-4268-89C5-48192C73C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1066800"/>
                <a:ext cx="48688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Parentesi graffa chiusa 14">
                <a:extLst>
                  <a:ext uri="{FF2B5EF4-FFF2-40B4-BE49-F238E27FC236}">
                    <a16:creationId xmlns:a16="http://schemas.microsoft.com/office/drawing/2014/main" id="{2C2E9B1B-6F82-4830-8D51-E0D9234297E4}"/>
                  </a:ext>
                </a:extLst>
              </p:cNvPr>
              <p:cNvSpPr>
                <a:spLocks/>
              </p:cNvSpPr>
              <p:nvPr/>
            </p:nvSpPr>
            <p:spPr bwMode="auto">
              <a:xfrm rot="-634170">
                <a:off x="6133853" y="2624003"/>
                <a:ext cx="214519" cy="622300"/>
              </a:xfrm>
              <a:prstGeom prst="rightBrace">
                <a:avLst>
                  <a:gd name="adj1" fmla="val 8327"/>
                  <a:gd name="adj2" fmla="val 51796"/>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cxnSp>
            <p:nvCxnSpPr>
              <p:cNvPr id="3091" name="Connettore 1 16">
                <a:extLst>
                  <a:ext uri="{FF2B5EF4-FFF2-40B4-BE49-F238E27FC236}">
                    <a16:creationId xmlns:a16="http://schemas.microsoft.com/office/drawing/2014/main" id="{388291FF-412E-4725-BE70-0C1FFA78CBD5}"/>
                  </a:ext>
                </a:extLst>
              </p:cNvPr>
              <p:cNvCxnSpPr>
                <a:cxnSpLocks noChangeShapeType="1"/>
                <a:endCxn id="3090" idx="1"/>
              </p:cNvCxnSpPr>
              <p:nvPr/>
            </p:nvCxnSpPr>
            <p:spPr bwMode="auto">
              <a:xfrm flipH="1">
                <a:off x="6348602" y="2667000"/>
                <a:ext cx="788798" cy="259466"/>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sp>
            <p:nvSpPr>
              <p:cNvPr id="3092" name="CasellaDiTesto 17">
                <a:extLst>
                  <a:ext uri="{FF2B5EF4-FFF2-40B4-BE49-F238E27FC236}">
                    <a16:creationId xmlns:a16="http://schemas.microsoft.com/office/drawing/2014/main" id="{A373E4C5-B652-4765-B7A1-426920779DD9}"/>
                  </a:ext>
                </a:extLst>
              </p:cNvPr>
              <p:cNvSpPr txBox="1">
                <a:spLocks noChangeArrowheads="1"/>
              </p:cNvSpPr>
              <p:nvPr/>
            </p:nvSpPr>
            <p:spPr bwMode="auto">
              <a:xfrm>
                <a:off x="7124700" y="2489200"/>
                <a:ext cx="1649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dirty="0">
                    <a:latin typeface="Arial" panose="020B0604020202020204" pitchFamily="34" charset="0"/>
                  </a:rPr>
                  <a:t>LOGGIA/LOBULO</a:t>
                </a:r>
              </a:p>
            </p:txBody>
          </p:sp>
        </p:grpSp>
        <p:cxnSp>
          <p:nvCxnSpPr>
            <p:cNvPr id="3085" name="Connettore diritto 2">
              <a:extLst>
                <a:ext uri="{FF2B5EF4-FFF2-40B4-BE49-F238E27FC236}">
                  <a16:creationId xmlns:a16="http://schemas.microsoft.com/office/drawing/2014/main" id="{985B37DA-39C5-4393-B486-C5CB10B42B2E}"/>
                </a:ext>
              </a:extLst>
            </p:cNvPr>
            <p:cNvCxnSpPr>
              <a:cxnSpLocks/>
            </p:cNvCxnSpPr>
            <p:nvPr/>
          </p:nvCxnSpPr>
          <p:spPr bwMode="auto">
            <a:xfrm>
              <a:off x="5264563" y="3308943"/>
              <a:ext cx="1845850" cy="887347"/>
            </a:xfrm>
            <a:prstGeom prst="line">
              <a:avLst/>
            </a:prstGeom>
            <a:noFill/>
            <a:ln w="19050" algn="ctr">
              <a:solidFill>
                <a:schemeClr val="tx1"/>
              </a:solidFill>
              <a:round/>
              <a:headEnd/>
              <a:tailEnd/>
            </a:ln>
          </p:spPr>
        </p:cxnSp>
        <p:cxnSp>
          <p:nvCxnSpPr>
            <p:cNvPr id="3086" name="Connettore diritto 18">
              <a:extLst>
                <a:ext uri="{FF2B5EF4-FFF2-40B4-BE49-F238E27FC236}">
                  <a16:creationId xmlns:a16="http://schemas.microsoft.com/office/drawing/2014/main" id="{C71C2200-A936-4061-92A5-DFF5A4C4645F}"/>
                </a:ext>
              </a:extLst>
            </p:cNvPr>
            <p:cNvCxnSpPr>
              <a:cxnSpLocks/>
            </p:cNvCxnSpPr>
            <p:nvPr/>
          </p:nvCxnSpPr>
          <p:spPr bwMode="auto">
            <a:xfrm flipV="1">
              <a:off x="4404270" y="1692275"/>
              <a:ext cx="1783218" cy="845892"/>
            </a:xfrm>
            <a:prstGeom prst="line">
              <a:avLst/>
            </a:prstGeom>
            <a:noFill/>
            <a:ln w="19050" algn="ctr">
              <a:solidFill>
                <a:schemeClr val="tx1"/>
              </a:solidFill>
              <a:round/>
              <a:headEnd/>
              <a:tailEnd/>
            </a:ln>
          </p:spPr>
        </p:cxnSp>
        <p:sp>
          <p:nvSpPr>
            <p:cNvPr id="3087" name="CasellaDiTesto 6">
              <a:extLst>
                <a:ext uri="{FF2B5EF4-FFF2-40B4-BE49-F238E27FC236}">
                  <a16:creationId xmlns:a16="http://schemas.microsoft.com/office/drawing/2014/main" id="{54ED7E92-5BB1-47FB-A8D9-0C3F71927CAE}"/>
                </a:ext>
              </a:extLst>
            </p:cNvPr>
            <p:cNvSpPr txBox="1">
              <a:spLocks noChangeArrowheads="1"/>
            </p:cNvSpPr>
            <p:nvPr/>
          </p:nvSpPr>
          <p:spPr bwMode="auto">
            <a:xfrm>
              <a:off x="6176713" y="1427155"/>
              <a:ext cx="397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it-IT" altLang="it-IT" sz="2000"/>
                <a:t>9</a:t>
              </a:r>
            </a:p>
          </p:txBody>
        </p:sp>
        <p:sp>
          <p:nvSpPr>
            <p:cNvPr id="3088" name="CasellaDiTesto 22">
              <a:extLst>
                <a:ext uri="{FF2B5EF4-FFF2-40B4-BE49-F238E27FC236}">
                  <a16:creationId xmlns:a16="http://schemas.microsoft.com/office/drawing/2014/main" id="{94DFDAC7-8245-49E5-A84C-D9DE23065931}"/>
                </a:ext>
              </a:extLst>
            </p:cNvPr>
            <p:cNvSpPr txBox="1">
              <a:spLocks noChangeArrowheads="1"/>
            </p:cNvSpPr>
            <p:nvPr/>
          </p:nvSpPr>
          <p:spPr bwMode="auto">
            <a:xfrm>
              <a:off x="7100327" y="3996235"/>
              <a:ext cx="397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it-IT" altLang="it-IT" sz="2000"/>
                <a:t>8</a:t>
              </a:r>
            </a:p>
          </p:txBody>
        </p:sp>
      </p:grpSp>
      <p:sp>
        <p:nvSpPr>
          <p:cNvPr id="3080" name="CasellaDiTesto 10">
            <a:extLst>
              <a:ext uri="{FF2B5EF4-FFF2-40B4-BE49-F238E27FC236}">
                <a16:creationId xmlns:a16="http://schemas.microsoft.com/office/drawing/2014/main" id="{3EF27DFB-3874-40D8-AF8A-1C1CDAB204BB}"/>
              </a:ext>
            </a:extLst>
          </p:cNvPr>
          <p:cNvSpPr txBox="1">
            <a:spLocks noChangeArrowheads="1"/>
          </p:cNvSpPr>
          <p:nvPr/>
        </p:nvSpPr>
        <p:spPr bwMode="auto">
          <a:xfrm>
            <a:off x="231774" y="4616450"/>
            <a:ext cx="26119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100" dirty="0" err="1">
                <a:latin typeface="Verdana" panose="020B0604030504040204" pitchFamily="34" charset="0"/>
                <a:ea typeface="Verdana" panose="020B0604030504040204" pitchFamily="34" charset="0"/>
                <a:cs typeface="Verdana" panose="020B0604030504040204" pitchFamily="34" charset="0"/>
              </a:rPr>
              <a:t>Setti</a:t>
            </a:r>
            <a:r>
              <a:rPr lang="en-US" altLang="it-IT" sz="1100" dirty="0">
                <a:latin typeface="Verdana" panose="020B0604030504040204" pitchFamily="34" charset="0"/>
                <a:ea typeface="Verdana" panose="020B0604030504040204" pitchFamily="34" charset="0"/>
                <a:cs typeface="Verdana" panose="020B0604030504040204" pitchFamily="34" charset="0"/>
              </a:rPr>
              <a:t>: 250 </a:t>
            </a:r>
            <a:r>
              <a:rPr lang="en-US" altLang="it-IT" sz="1100" dirty="0" err="1">
                <a:latin typeface="Verdana" panose="020B0604030504040204" pitchFamily="34" charset="0"/>
                <a:ea typeface="Verdana" panose="020B0604030504040204" pitchFamily="34" charset="0"/>
                <a:cs typeface="Verdana" panose="020B0604030504040204" pitchFamily="34" charset="0"/>
              </a:rPr>
              <a:t>logge</a:t>
            </a:r>
            <a:r>
              <a:rPr lang="en-US" altLang="it-IT" sz="1100" dirty="0">
                <a:latin typeface="Verdana" panose="020B0604030504040204" pitchFamily="34" charset="0"/>
                <a:ea typeface="Verdana" panose="020B0604030504040204" pitchFamily="34" charset="0"/>
                <a:cs typeface="Verdana" panose="020B0604030504040204" pitchFamily="34" charset="0"/>
              </a:rPr>
              <a:t>/</a:t>
            </a:r>
            <a:r>
              <a:rPr lang="en-US" altLang="it-IT" sz="1100" dirty="0" err="1">
                <a:latin typeface="Verdana" panose="020B0604030504040204" pitchFamily="34" charset="0"/>
                <a:ea typeface="Verdana" panose="020B0604030504040204" pitchFamily="34" charset="0"/>
                <a:cs typeface="Verdana" panose="020B0604030504040204" pitchFamily="34" charset="0"/>
              </a:rPr>
              <a:t>testicolo</a:t>
            </a:r>
            <a:r>
              <a:rPr lang="en-US" altLang="it-IT" sz="1100" dirty="0">
                <a:latin typeface="Verdana" panose="020B0604030504040204" pitchFamily="34" charset="0"/>
                <a:ea typeface="Verdana" panose="020B0604030504040204" pitchFamily="34" charset="0"/>
                <a:cs typeface="Verdana" panose="020B0604030504040204" pitchFamily="34" charset="0"/>
              </a:rPr>
              <a:t>.</a:t>
            </a:r>
          </a:p>
          <a:p>
            <a:pPr eaLnBrk="1" hangingPunct="1">
              <a:spcBef>
                <a:spcPct val="0"/>
              </a:spcBef>
              <a:buFontTx/>
              <a:buNone/>
            </a:pPr>
            <a:r>
              <a:rPr lang="en-US" altLang="it-IT" sz="1100" dirty="0">
                <a:latin typeface="Verdana" panose="020B0604030504040204" pitchFamily="34" charset="0"/>
                <a:ea typeface="Verdana" panose="020B0604030504040204" pitchFamily="34" charset="0"/>
                <a:cs typeface="Verdana" panose="020B0604030504040204" pitchFamily="34" charset="0"/>
              </a:rPr>
              <a:t>1-4 </a:t>
            </a:r>
            <a:r>
              <a:rPr lang="en-US" altLang="it-IT" sz="1100" dirty="0" err="1">
                <a:latin typeface="Verdana" panose="020B0604030504040204" pitchFamily="34" charset="0"/>
                <a:ea typeface="Verdana" panose="020B0604030504040204" pitchFamily="34" charset="0"/>
                <a:cs typeface="Verdana" panose="020B0604030504040204" pitchFamily="34" charset="0"/>
              </a:rPr>
              <a:t>tubuli</a:t>
            </a:r>
            <a:r>
              <a:rPr lang="en-US" altLang="it-IT" sz="1100" dirty="0">
                <a:latin typeface="Verdana" panose="020B0604030504040204" pitchFamily="34" charset="0"/>
                <a:ea typeface="Verdana" panose="020B0604030504040204" pitchFamily="34" charset="0"/>
                <a:cs typeface="Verdana" panose="020B0604030504040204" pitchFamily="34" charset="0"/>
              </a:rPr>
              <a:t> </a:t>
            </a:r>
            <a:r>
              <a:rPr lang="en-US" altLang="it-IT" sz="1100" dirty="0" err="1">
                <a:latin typeface="Verdana" panose="020B0604030504040204" pitchFamily="34" charset="0"/>
                <a:ea typeface="Verdana" panose="020B0604030504040204" pitchFamily="34" charset="0"/>
                <a:cs typeface="Verdana" panose="020B0604030504040204" pitchFamily="34" charset="0"/>
              </a:rPr>
              <a:t>seminiferi</a:t>
            </a:r>
            <a:r>
              <a:rPr lang="en-US" altLang="it-IT" sz="1100" dirty="0">
                <a:latin typeface="Verdana" panose="020B0604030504040204" pitchFamily="34" charset="0"/>
                <a:ea typeface="Verdana" panose="020B0604030504040204" pitchFamily="34" charset="0"/>
                <a:cs typeface="Verdana" panose="020B0604030504040204" pitchFamily="34" charset="0"/>
              </a:rPr>
              <a:t>/loggia (30cm-1.5m </a:t>
            </a:r>
            <a:r>
              <a:rPr lang="en-US" altLang="it-IT" sz="1100" dirty="0" err="1">
                <a:latin typeface="Verdana" panose="020B0604030504040204" pitchFamily="34" charset="0"/>
                <a:ea typeface="Verdana" panose="020B0604030504040204" pitchFamily="34" charset="0"/>
                <a:cs typeface="Verdana" panose="020B0604030504040204" pitchFamily="34" charset="0"/>
              </a:rPr>
              <a:t>ciascuno</a:t>
            </a:r>
            <a:r>
              <a:rPr lang="en-US" altLang="it-IT" sz="1100" dirty="0">
                <a:latin typeface="Verdana" panose="020B0604030504040204" pitchFamily="34" charset="0"/>
                <a:ea typeface="Verdana" panose="020B0604030504040204" pitchFamily="34" charset="0"/>
                <a:cs typeface="Verdana" panose="020B0604030504040204" pitchFamily="34" charset="0"/>
              </a:rPr>
              <a:t>)</a:t>
            </a:r>
          </a:p>
          <a:p>
            <a:pPr eaLnBrk="1" hangingPunct="1">
              <a:spcBef>
                <a:spcPct val="0"/>
              </a:spcBef>
              <a:buFontTx/>
              <a:buNone/>
            </a:pPr>
            <a:r>
              <a:rPr lang="en-US" altLang="it-IT" sz="1100" dirty="0" err="1">
                <a:latin typeface="Verdana" panose="020B0604030504040204" pitchFamily="34" charset="0"/>
                <a:ea typeface="Verdana" panose="020B0604030504040204" pitchFamily="34" charset="0"/>
                <a:cs typeface="Verdana" panose="020B0604030504040204" pitchFamily="34" charset="0"/>
              </a:rPr>
              <a:t>Stima</a:t>
            </a:r>
            <a:r>
              <a:rPr lang="en-US" altLang="it-IT" sz="1100" dirty="0">
                <a:latin typeface="Verdana" panose="020B0604030504040204" pitchFamily="34" charset="0"/>
                <a:ea typeface="Verdana" panose="020B0604030504040204" pitchFamily="34" charset="0"/>
                <a:cs typeface="Verdana" panose="020B0604030504040204" pitchFamily="34" charset="0"/>
              </a:rPr>
              <a:t> </a:t>
            </a:r>
            <a:r>
              <a:rPr lang="en-US" altLang="it-IT" sz="1100" dirty="0" err="1">
                <a:latin typeface="Verdana" panose="020B0604030504040204" pitchFamily="34" charset="0"/>
                <a:ea typeface="Verdana" panose="020B0604030504040204" pitchFamily="34" charset="0"/>
                <a:cs typeface="Verdana" panose="020B0604030504040204" pitchFamily="34" charset="0"/>
              </a:rPr>
              <a:t>dei</a:t>
            </a:r>
            <a:r>
              <a:rPr lang="en-US" altLang="it-IT" sz="1100" dirty="0">
                <a:latin typeface="Verdana" panose="020B0604030504040204" pitchFamily="34" charset="0"/>
                <a:ea typeface="Verdana" panose="020B0604030504040204" pitchFamily="34" charset="0"/>
                <a:cs typeface="Verdana" panose="020B0604030504040204" pitchFamily="34" charset="0"/>
              </a:rPr>
              <a:t> due </a:t>
            </a:r>
            <a:r>
              <a:rPr lang="en-US" altLang="it-IT" sz="1100" dirty="0" err="1">
                <a:latin typeface="Verdana" panose="020B0604030504040204" pitchFamily="34" charset="0"/>
                <a:ea typeface="Verdana" panose="020B0604030504040204" pitchFamily="34" charset="0"/>
                <a:cs typeface="Verdana" panose="020B0604030504040204" pitchFamily="34" charset="0"/>
              </a:rPr>
              <a:t>testicoli</a:t>
            </a:r>
            <a:r>
              <a:rPr lang="en-US" altLang="it-IT" sz="1100" dirty="0">
                <a:latin typeface="Verdana" panose="020B0604030504040204" pitchFamily="34" charset="0"/>
                <a:ea typeface="Verdana" panose="020B0604030504040204" pitchFamily="34" charset="0"/>
                <a:cs typeface="Verdana" panose="020B0604030504040204" pitchFamily="34" charset="0"/>
              </a:rPr>
              <a:t>: 600m</a:t>
            </a:r>
            <a:endParaRPr lang="it-IT" altLang="it-IT" sz="1100" dirty="0">
              <a:latin typeface="Verdana" panose="020B0604030504040204" pitchFamily="34" charset="0"/>
              <a:ea typeface="Verdana" panose="020B0604030504040204" pitchFamily="34" charset="0"/>
              <a:cs typeface="Verdana" panose="020B0604030504040204" pitchFamily="34" charset="0"/>
            </a:endParaRPr>
          </a:p>
        </p:txBody>
      </p:sp>
      <p:sp>
        <p:nvSpPr>
          <p:cNvPr id="2" name="CasellaDiTesto 1">
            <a:extLst>
              <a:ext uri="{FF2B5EF4-FFF2-40B4-BE49-F238E27FC236}">
                <a16:creationId xmlns:a16="http://schemas.microsoft.com/office/drawing/2014/main" id="{2B3094C9-4264-2E4A-D738-574E03BDF3B5}"/>
              </a:ext>
            </a:extLst>
          </p:cNvPr>
          <p:cNvSpPr txBox="1"/>
          <p:nvPr/>
        </p:nvSpPr>
        <p:spPr>
          <a:xfrm>
            <a:off x="534988" y="1143000"/>
            <a:ext cx="2469385" cy="523220"/>
          </a:xfrm>
          <a:prstGeom prst="rect">
            <a:avLst/>
          </a:prstGeom>
          <a:noFill/>
        </p:spPr>
        <p:txBody>
          <a:bodyPr wrap="square" rtlCol="0">
            <a:spAutoFit/>
          </a:bodyPr>
          <a:lstStyle/>
          <a:p>
            <a:r>
              <a:rPr lang="it-IT" sz="1400" b="0" dirty="0"/>
              <a:t>DOTTO EIACULATORE </a:t>
            </a:r>
            <a:r>
              <a:rPr lang="it-IT" sz="1400" b="0" dirty="0">
                <a:latin typeface="Calibri" panose="020F0502020204030204" pitchFamily="34" charset="0"/>
                <a:cs typeface="Calibri" panose="020F0502020204030204" pitchFamily="34" charset="0"/>
              </a:rPr>
              <a:t>→ URETRA PROSTATICA</a:t>
            </a:r>
            <a:endParaRPr lang="it-IT" sz="140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D45400B-9A53-A52F-200F-51EF2F2FEF1F}"/>
              </a:ext>
            </a:extLst>
          </p:cNvPr>
          <p:cNvPicPr>
            <a:picLocks noChangeAspect="1"/>
          </p:cNvPicPr>
          <p:nvPr/>
        </p:nvPicPr>
        <p:blipFill>
          <a:blip r:embed="rId3"/>
          <a:stretch>
            <a:fillRect/>
          </a:stretch>
        </p:blipFill>
        <p:spPr>
          <a:xfrm>
            <a:off x="1222408" y="72495"/>
            <a:ext cx="3474720" cy="6785505"/>
          </a:xfrm>
          <a:prstGeom prst="rect">
            <a:avLst/>
          </a:prstGeom>
        </p:spPr>
      </p:pic>
      <p:pic>
        <p:nvPicPr>
          <p:cNvPr id="5" name="Immagine 4">
            <a:extLst>
              <a:ext uri="{FF2B5EF4-FFF2-40B4-BE49-F238E27FC236}">
                <a16:creationId xmlns:a16="http://schemas.microsoft.com/office/drawing/2014/main" id="{255F80D7-C93D-3DD0-9BBF-47297013144C}"/>
              </a:ext>
            </a:extLst>
          </p:cNvPr>
          <p:cNvPicPr>
            <a:picLocks noChangeAspect="1"/>
          </p:cNvPicPr>
          <p:nvPr/>
        </p:nvPicPr>
        <p:blipFill>
          <a:blip r:embed="rId4"/>
          <a:stretch>
            <a:fillRect/>
          </a:stretch>
        </p:blipFill>
        <p:spPr>
          <a:xfrm>
            <a:off x="5060797" y="4588679"/>
            <a:ext cx="3038862" cy="2206756"/>
          </a:xfrm>
          <a:prstGeom prst="rect">
            <a:avLst/>
          </a:prstGeom>
        </p:spPr>
      </p:pic>
      <p:grpSp>
        <p:nvGrpSpPr>
          <p:cNvPr id="6" name="Gruppo 5">
            <a:extLst>
              <a:ext uri="{FF2B5EF4-FFF2-40B4-BE49-F238E27FC236}">
                <a16:creationId xmlns:a16="http://schemas.microsoft.com/office/drawing/2014/main" id="{9A449F7C-5212-4A15-2719-C72E295B62CC}"/>
              </a:ext>
            </a:extLst>
          </p:cNvPr>
          <p:cNvGrpSpPr/>
          <p:nvPr/>
        </p:nvGrpSpPr>
        <p:grpSpPr>
          <a:xfrm>
            <a:off x="5104993" y="37502"/>
            <a:ext cx="2562275" cy="2198654"/>
            <a:chOff x="5104993" y="-21176"/>
            <a:chExt cx="2562275" cy="2198654"/>
          </a:xfrm>
        </p:grpSpPr>
        <p:pic>
          <p:nvPicPr>
            <p:cNvPr id="2" name="Picture 32" descr="Week3_Image7_633p">
              <a:extLst>
                <a:ext uri="{FF2B5EF4-FFF2-40B4-BE49-F238E27FC236}">
                  <a16:creationId xmlns:a16="http://schemas.microsoft.com/office/drawing/2014/main" id="{CCAA3544-EC82-5FE4-9C57-297330A9D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4993" y="-21176"/>
              <a:ext cx="2562275" cy="193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6">
              <a:extLst>
                <a:ext uri="{FF2B5EF4-FFF2-40B4-BE49-F238E27FC236}">
                  <a16:creationId xmlns:a16="http://schemas.microsoft.com/office/drawing/2014/main" id="{2071E9CB-6499-FFBA-6A7C-43F0427353BC}"/>
                </a:ext>
              </a:extLst>
            </p:cNvPr>
            <p:cNvSpPr txBox="1">
              <a:spLocks noChangeArrowheads="1"/>
            </p:cNvSpPr>
            <p:nvPr/>
          </p:nvSpPr>
          <p:spPr bwMode="auto">
            <a:xfrm>
              <a:off x="5104993" y="1900479"/>
              <a:ext cx="1586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dirty="0" err="1">
                  <a:latin typeface="Arial" panose="020B0604020202020204" pitchFamily="34" charset="0"/>
                </a:rPr>
                <a:t>Normal</a:t>
              </a:r>
              <a:r>
                <a:rPr lang="it-IT" altLang="it-IT" sz="1200" dirty="0">
                  <a:latin typeface="Arial" panose="020B0604020202020204" pitchFamily="34" charset="0"/>
                </a:rPr>
                <a:t> </a:t>
              </a:r>
              <a:r>
                <a:rPr lang="it-IT" altLang="it-IT" sz="1200" dirty="0" err="1">
                  <a:latin typeface="Arial" panose="020B0604020202020204" pitchFamily="34" charset="0"/>
                </a:rPr>
                <a:t>rat</a:t>
              </a:r>
              <a:r>
                <a:rPr lang="it-IT" altLang="it-IT" sz="1200" dirty="0">
                  <a:latin typeface="Arial" panose="020B0604020202020204" pitchFamily="34" charset="0"/>
                </a:rPr>
                <a:t> </a:t>
              </a:r>
              <a:r>
                <a:rPr lang="it-IT" altLang="it-IT" sz="1200" dirty="0" err="1">
                  <a:latin typeface="Arial" panose="020B0604020202020204" pitchFamily="34" charset="0"/>
                </a:rPr>
                <a:t>Testis</a:t>
              </a:r>
              <a:endParaRPr lang="it-IT" altLang="it-IT" sz="1200" b="0" dirty="0">
                <a:latin typeface="Arial" panose="020B0604020202020204" pitchFamily="34" charset="0"/>
              </a:endParaRPr>
            </a:p>
          </p:txBody>
        </p:sp>
      </p:grpSp>
    </p:spTree>
    <p:extLst>
      <p:ext uri="{BB962C8B-B14F-4D97-AF65-F5344CB8AC3E}">
        <p14:creationId xmlns:p14="http://schemas.microsoft.com/office/powerpoint/2010/main" val="41583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0C7827E-A127-1C74-3F87-33BE9848F4C6}"/>
              </a:ext>
            </a:extLst>
          </p:cNvPr>
          <p:cNvPicPr>
            <a:picLocks noChangeAspect="1"/>
          </p:cNvPicPr>
          <p:nvPr/>
        </p:nvPicPr>
        <p:blipFill>
          <a:blip r:embed="rId2"/>
          <a:stretch>
            <a:fillRect/>
          </a:stretch>
        </p:blipFill>
        <p:spPr>
          <a:xfrm>
            <a:off x="567438" y="105877"/>
            <a:ext cx="5004863" cy="5962852"/>
          </a:xfrm>
          <a:prstGeom prst="rect">
            <a:avLst/>
          </a:prstGeom>
        </p:spPr>
      </p:pic>
      <p:pic>
        <p:nvPicPr>
          <p:cNvPr id="5" name="Immagine 4">
            <a:extLst>
              <a:ext uri="{FF2B5EF4-FFF2-40B4-BE49-F238E27FC236}">
                <a16:creationId xmlns:a16="http://schemas.microsoft.com/office/drawing/2014/main" id="{717C2C0A-2F0A-10F9-E473-44772F5F96BD}"/>
              </a:ext>
            </a:extLst>
          </p:cNvPr>
          <p:cNvPicPr>
            <a:picLocks noChangeAspect="1"/>
          </p:cNvPicPr>
          <p:nvPr/>
        </p:nvPicPr>
        <p:blipFill>
          <a:blip r:embed="rId3"/>
          <a:stretch>
            <a:fillRect/>
          </a:stretch>
        </p:blipFill>
        <p:spPr>
          <a:xfrm>
            <a:off x="703761" y="6197386"/>
            <a:ext cx="6138684" cy="554737"/>
          </a:xfrm>
          <a:prstGeom prst="rect">
            <a:avLst/>
          </a:prstGeom>
        </p:spPr>
      </p:pic>
    </p:spTree>
    <p:extLst>
      <p:ext uri="{BB962C8B-B14F-4D97-AF65-F5344CB8AC3E}">
        <p14:creationId xmlns:p14="http://schemas.microsoft.com/office/powerpoint/2010/main" val="312442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484B1099-89F2-46CB-BD0E-B7B8E959CCD7}"/>
              </a:ext>
            </a:extLst>
          </p:cNvPr>
          <p:cNvSpPr txBox="1">
            <a:spLocks noChangeArrowheads="1"/>
          </p:cNvSpPr>
          <p:nvPr/>
        </p:nvSpPr>
        <p:spPr bwMode="auto">
          <a:xfrm>
            <a:off x="2759075" y="158750"/>
            <a:ext cx="3646488" cy="457200"/>
          </a:xfrm>
          <a:prstGeom prst="rect">
            <a:avLst/>
          </a:prstGeom>
          <a:noFill/>
          <a:ln w="9525">
            <a:noFill/>
            <a:miter lim="800000"/>
            <a:headEnd/>
            <a:tailEnd/>
          </a:ln>
          <a:effectLst/>
        </p:spPr>
        <p:txBody>
          <a:bodyPr wrap="none">
            <a:spAutoFit/>
          </a:bodyPr>
          <a:lstStyle/>
          <a:p>
            <a:pPr eaLnBrk="1" hangingPunct="1">
              <a:defRPr/>
            </a:pPr>
            <a:r>
              <a:rPr lang="it-IT">
                <a:solidFill>
                  <a:schemeClr val="accent2"/>
                </a:solidFill>
                <a:effectLst>
                  <a:outerShdw blurRad="38100" dist="38100" dir="2700000" algn="tl">
                    <a:srgbClr val="C0C0C0"/>
                  </a:outerShdw>
                </a:effectLst>
                <a:latin typeface="Comic Sans MS" pitchFamily="66" charset="0"/>
              </a:rPr>
              <a:t>TUBULO SEMINIFERO</a:t>
            </a:r>
          </a:p>
        </p:txBody>
      </p:sp>
      <p:sp>
        <p:nvSpPr>
          <p:cNvPr id="7171" name="Text Box 4">
            <a:extLst>
              <a:ext uri="{FF2B5EF4-FFF2-40B4-BE49-F238E27FC236}">
                <a16:creationId xmlns:a16="http://schemas.microsoft.com/office/drawing/2014/main" id="{9C943FAE-24FB-488E-9076-28189B2C29C2}"/>
              </a:ext>
            </a:extLst>
          </p:cNvPr>
          <p:cNvSpPr txBox="1">
            <a:spLocks noChangeArrowheads="1"/>
          </p:cNvSpPr>
          <p:nvPr/>
        </p:nvSpPr>
        <p:spPr bwMode="auto">
          <a:xfrm>
            <a:off x="185999" y="5325846"/>
            <a:ext cx="88056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dirty="0">
                <a:latin typeface="Arial" panose="020B0604020202020204" pitchFamily="34" charset="0"/>
              </a:rPr>
              <a:t>LE CELLULE DEL SERTOLI (EPITELIO CELOMATICO, SOMATICHE) NUTRONO E PROTEGGONO GLI SPERMATOZOI IN SVILUPPO (SENSIBILI A RADIAZIONI IONIZZANTI, CALORE, AGENTI FISICO-CHIMICI).</a:t>
            </a:r>
          </a:p>
          <a:p>
            <a:pPr eaLnBrk="1" hangingPunct="1">
              <a:spcBef>
                <a:spcPct val="0"/>
              </a:spcBef>
              <a:buFontTx/>
              <a:buNone/>
            </a:pPr>
            <a:r>
              <a:rPr lang="it-IT" altLang="it-IT" sz="1200" b="0" dirty="0">
                <a:latin typeface="Arial" panose="020B0604020202020204" pitchFamily="34" charset="0"/>
              </a:rPr>
              <a:t>FETO: EPITELIO FORMATO DA SPERMATOGONI E CELLULE DI SOSTEGNO.</a:t>
            </a:r>
          </a:p>
          <a:p>
            <a:pPr eaLnBrk="1" hangingPunct="1">
              <a:spcBef>
                <a:spcPct val="0"/>
              </a:spcBef>
              <a:buFontTx/>
              <a:buNone/>
            </a:pPr>
            <a:r>
              <a:rPr lang="it-IT" altLang="it-IT" sz="1200" b="0" dirty="0">
                <a:latin typeface="Arial" panose="020B0604020202020204" pitchFamily="34" charset="0"/>
              </a:rPr>
              <a:t>ADULTO: TUBULO CAVITATO, PLURISTRATIFICATO. CELLULE PROLIFERANTI: SPERMATOGONI (PGC) E NON PROLI-FERANTI: SERTOLI.</a:t>
            </a:r>
          </a:p>
          <a:p>
            <a:pPr eaLnBrk="1" hangingPunct="1">
              <a:spcBef>
                <a:spcPct val="0"/>
              </a:spcBef>
              <a:buFontTx/>
              <a:buNone/>
            </a:pPr>
            <a:r>
              <a:rPr lang="it-IT" altLang="it-IT" sz="1200" b="0" dirty="0">
                <a:latin typeface="Arial" panose="020B0604020202020204" pitchFamily="34" charset="0"/>
              </a:rPr>
              <a:t>SOLO </a:t>
            </a:r>
            <a:r>
              <a:rPr lang="it-IT" altLang="it-IT" sz="1200" b="0" dirty="0">
                <a:latin typeface="Arial" panose="020B0604020202020204" pitchFamily="34" charset="0"/>
                <a:sym typeface="Symbol" panose="05050102010706020507" pitchFamily="18" charset="2"/>
              </a:rPr>
              <a:t> L’1% DELLE CELLULE DELLA LINEA GERMINALE SONO SPERMATOGONI, QUINDI CELLULE STAMINALI.</a:t>
            </a:r>
            <a:endParaRPr lang="it-IT" altLang="it-IT" sz="1200" b="0" dirty="0">
              <a:latin typeface="Arial" panose="020B0604020202020204" pitchFamily="34" charset="0"/>
            </a:endParaRPr>
          </a:p>
        </p:txBody>
      </p:sp>
      <p:grpSp>
        <p:nvGrpSpPr>
          <p:cNvPr id="7172" name="Gruppo 1">
            <a:extLst>
              <a:ext uri="{FF2B5EF4-FFF2-40B4-BE49-F238E27FC236}">
                <a16:creationId xmlns:a16="http://schemas.microsoft.com/office/drawing/2014/main" id="{6D9A6F91-5282-42A5-897C-61A232F4CE5A}"/>
              </a:ext>
            </a:extLst>
          </p:cNvPr>
          <p:cNvGrpSpPr>
            <a:grpSpLocks/>
          </p:cNvGrpSpPr>
          <p:nvPr/>
        </p:nvGrpSpPr>
        <p:grpSpPr bwMode="auto">
          <a:xfrm>
            <a:off x="44450" y="582613"/>
            <a:ext cx="8916988" cy="4729162"/>
            <a:chOff x="-38100" y="838200"/>
            <a:chExt cx="8916988" cy="4729163"/>
          </a:xfrm>
        </p:grpSpPr>
        <p:pic>
          <p:nvPicPr>
            <p:cNvPr id="7179" name="Picture 2" descr="Gilbert fig">
              <a:extLst>
                <a:ext uri="{FF2B5EF4-FFF2-40B4-BE49-F238E27FC236}">
                  <a16:creationId xmlns:a16="http://schemas.microsoft.com/office/drawing/2014/main" id="{99FCF84B-D4E8-4A06-8824-2F4F0D2AD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38200"/>
              <a:ext cx="6324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5">
              <a:extLst>
                <a:ext uri="{FF2B5EF4-FFF2-40B4-BE49-F238E27FC236}">
                  <a16:creationId xmlns:a16="http://schemas.microsoft.com/office/drawing/2014/main" id="{18597166-EA45-4E53-BE96-2FFDCEF3A4DB}"/>
                </a:ext>
              </a:extLst>
            </p:cNvPr>
            <p:cNvSpPr txBox="1">
              <a:spLocks noChangeArrowheads="1"/>
            </p:cNvSpPr>
            <p:nvPr/>
          </p:nvSpPr>
          <p:spPr bwMode="auto">
            <a:xfrm>
              <a:off x="1370013" y="4948238"/>
              <a:ext cx="1239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solidFill>
                    <a:srgbClr val="990000"/>
                  </a:solidFill>
                  <a:latin typeface="Arial" panose="020B0604020202020204" pitchFamily="34" charset="0"/>
                </a:rPr>
                <a:t>Cellule Mioidi</a:t>
              </a:r>
            </a:p>
          </p:txBody>
        </p:sp>
        <p:sp>
          <p:nvSpPr>
            <p:cNvPr id="7181" name="Text Box 6">
              <a:extLst>
                <a:ext uri="{FF2B5EF4-FFF2-40B4-BE49-F238E27FC236}">
                  <a16:creationId xmlns:a16="http://schemas.microsoft.com/office/drawing/2014/main" id="{38C9664D-6069-4662-A008-421C81F0EB66}"/>
                </a:ext>
              </a:extLst>
            </p:cNvPr>
            <p:cNvSpPr txBox="1">
              <a:spLocks noChangeArrowheads="1"/>
            </p:cNvSpPr>
            <p:nvPr/>
          </p:nvSpPr>
          <p:spPr bwMode="auto">
            <a:xfrm>
              <a:off x="6324600" y="5040313"/>
              <a:ext cx="1357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solidFill>
                    <a:srgbClr val="990000"/>
                  </a:solidFill>
                  <a:latin typeface="Arial" panose="020B0604020202020204" pitchFamily="34" charset="0"/>
                </a:rPr>
                <a:t>Lamina Basale</a:t>
              </a:r>
            </a:p>
          </p:txBody>
        </p:sp>
        <p:sp>
          <p:nvSpPr>
            <p:cNvPr id="7182" name="Text Box 7">
              <a:extLst>
                <a:ext uri="{FF2B5EF4-FFF2-40B4-BE49-F238E27FC236}">
                  <a16:creationId xmlns:a16="http://schemas.microsoft.com/office/drawing/2014/main" id="{7797AD8C-2A92-44A3-AABC-2A2627C0B32F}"/>
                </a:ext>
              </a:extLst>
            </p:cNvPr>
            <p:cNvSpPr txBox="1">
              <a:spLocks noChangeArrowheads="1"/>
            </p:cNvSpPr>
            <p:nvPr/>
          </p:nvSpPr>
          <p:spPr bwMode="auto">
            <a:xfrm>
              <a:off x="6980238" y="3922713"/>
              <a:ext cx="9223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solidFill>
                    <a:srgbClr val="FF0000"/>
                  </a:solidFill>
                  <a:latin typeface="Verdana" panose="020B0604030504040204" pitchFamily="34" charset="0"/>
                </a:rPr>
                <a:t>Tight</a:t>
              </a:r>
            </a:p>
            <a:p>
              <a:pPr eaLnBrk="1" hangingPunct="1">
                <a:spcBef>
                  <a:spcPct val="0"/>
                </a:spcBef>
                <a:buFontTx/>
                <a:buNone/>
              </a:pPr>
              <a:r>
                <a:rPr lang="it-IT" altLang="it-IT" sz="1400" b="0">
                  <a:solidFill>
                    <a:srgbClr val="FF0000"/>
                  </a:solidFill>
                  <a:latin typeface="Verdana" panose="020B0604030504040204" pitchFamily="34" charset="0"/>
                </a:rPr>
                <a:t>Junction</a:t>
              </a:r>
            </a:p>
          </p:txBody>
        </p:sp>
        <p:sp>
          <p:nvSpPr>
            <p:cNvPr id="7183" name="Line 8">
              <a:extLst>
                <a:ext uri="{FF2B5EF4-FFF2-40B4-BE49-F238E27FC236}">
                  <a16:creationId xmlns:a16="http://schemas.microsoft.com/office/drawing/2014/main" id="{71645514-D602-4715-BF94-6316942CD883}"/>
                </a:ext>
              </a:extLst>
            </p:cNvPr>
            <p:cNvSpPr>
              <a:spLocks noChangeShapeType="1"/>
            </p:cNvSpPr>
            <p:nvPr/>
          </p:nvSpPr>
          <p:spPr bwMode="auto">
            <a:xfrm flipV="1">
              <a:off x="2606675" y="4845050"/>
              <a:ext cx="350838" cy="261938"/>
            </a:xfrm>
            <a:prstGeom prst="line">
              <a:avLst/>
            </a:prstGeom>
            <a:noFill/>
            <a:ln w="254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84" name="Line 9">
              <a:extLst>
                <a:ext uri="{FF2B5EF4-FFF2-40B4-BE49-F238E27FC236}">
                  <a16:creationId xmlns:a16="http://schemas.microsoft.com/office/drawing/2014/main" id="{AE661488-7B90-465B-8DA2-368AC3CDE635}"/>
                </a:ext>
              </a:extLst>
            </p:cNvPr>
            <p:cNvSpPr>
              <a:spLocks noChangeShapeType="1"/>
            </p:cNvSpPr>
            <p:nvPr/>
          </p:nvSpPr>
          <p:spPr bwMode="auto">
            <a:xfrm flipH="1" flipV="1">
              <a:off x="6249988" y="4811713"/>
              <a:ext cx="76200" cy="355600"/>
            </a:xfrm>
            <a:prstGeom prst="line">
              <a:avLst/>
            </a:prstGeom>
            <a:noFill/>
            <a:ln w="254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85" name="AutoShape 10">
              <a:extLst>
                <a:ext uri="{FF2B5EF4-FFF2-40B4-BE49-F238E27FC236}">
                  <a16:creationId xmlns:a16="http://schemas.microsoft.com/office/drawing/2014/main" id="{7630CE5A-35E7-4CF3-8F86-06457AA264C4}"/>
                </a:ext>
              </a:extLst>
            </p:cNvPr>
            <p:cNvSpPr>
              <a:spLocks noChangeArrowheads="1"/>
            </p:cNvSpPr>
            <p:nvPr/>
          </p:nvSpPr>
          <p:spPr bwMode="auto">
            <a:xfrm flipH="1">
              <a:off x="6797675" y="4160838"/>
              <a:ext cx="212725" cy="119062"/>
            </a:xfrm>
            <a:prstGeom prst="chevron">
              <a:avLst>
                <a:gd name="adj" fmla="val 44667"/>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7186" name="Text Box 11">
              <a:extLst>
                <a:ext uri="{FF2B5EF4-FFF2-40B4-BE49-F238E27FC236}">
                  <a16:creationId xmlns:a16="http://schemas.microsoft.com/office/drawing/2014/main" id="{D9F41E7F-1FF8-41BC-B009-EEA3A43781C6}"/>
                </a:ext>
              </a:extLst>
            </p:cNvPr>
            <p:cNvSpPr txBox="1">
              <a:spLocks noChangeArrowheads="1"/>
            </p:cNvSpPr>
            <p:nvPr/>
          </p:nvSpPr>
          <p:spPr bwMode="auto">
            <a:xfrm>
              <a:off x="422275" y="4152900"/>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solidFill>
                    <a:schemeClr val="accent2"/>
                  </a:solidFill>
                  <a:latin typeface="Verdana" panose="020B0604030504040204" pitchFamily="34" charset="0"/>
                </a:rPr>
                <a:t>Basale</a:t>
              </a:r>
            </a:p>
          </p:txBody>
        </p:sp>
        <p:sp>
          <p:nvSpPr>
            <p:cNvPr id="7187" name="Text Box 12">
              <a:extLst>
                <a:ext uri="{FF2B5EF4-FFF2-40B4-BE49-F238E27FC236}">
                  <a16:creationId xmlns:a16="http://schemas.microsoft.com/office/drawing/2014/main" id="{D9824755-B5A7-42FB-9325-F0E80DC6D769}"/>
                </a:ext>
              </a:extLst>
            </p:cNvPr>
            <p:cNvSpPr txBox="1">
              <a:spLocks noChangeArrowheads="1"/>
            </p:cNvSpPr>
            <p:nvPr/>
          </p:nvSpPr>
          <p:spPr bwMode="auto">
            <a:xfrm>
              <a:off x="422275" y="2882900"/>
              <a:ext cx="116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solidFill>
                    <a:srgbClr val="3333CC"/>
                  </a:solidFill>
                  <a:latin typeface="Verdana" panose="020B0604030504040204" pitchFamily="34" charset="0"/>
                </a:rPr>
                <a:t>adluminale</a:t>
              </a:r>
            </a:p>
          </p:txBody>
        </p:sp>
        <p:sp>
          <p:nvSpPr>
            <p:cNvPr id="7188" name="Text Box 13">
              <a:extLst>
                <a:ext uri="{FF2B5EF4-FFF2-40B4-BE49-F238E27FC236}">
                  <a16:creationId xmlns:a16="http://schemas.microsoft.com/office/drawing/2014/main" id="{5F027AD2-14B0-4405-8A76-E5DF8EB69F34}"/>
                </a:ext>
              </a:extLst>
            </p:cNvPr>
            <p:cNvSpPr txBox="1">
              <a:spLocks noChangeArrowheads="1"/>
            </p:cNvSpPr>
            <p:nvPr/>
          </p:nvSpPr>
          <p:spPr bwMode="auto">
            <a:xfrm>
              <a:off x="7769225" y="3829050"/>
              <a:ext cx="11096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solidFill>
                    <a:srgbClr val="FF0000"/>
                  </a:solidFill>
                  <a:latin typeface="Verdana" panose="020B0604030504040204" pitchFamily="34" charset="0"/>
                </a:rPr>
                <a:t>Barriera </a:t>
              </a:r>
            </a:p>
            <a:p>
              <a:pPr eaLnBrk="1" hangingPunct="1">
                <a:spcBef>
                  <a:spcPct val="0"/>
                </a:spcBef>
                <a:buFontTx/>
                <a:buNone/>
              </a:pPr>
              <a:r>
                <a:rPr lang="it-IT" altLang="it-IT" sz="1400" b="0">
                  <a:solidFill>
                    <a:srgbClr val="FF0000"/>
                  </a:solidFill>
                  <a:latin typeface="Verdana" panose="020B0604030504040204" pitchFamily="34" charset="0"/>
                </a:rPr>
                <a:t>emato-</a:t>
              </a:r>
            </a:p>
            <a:p>
              <a:pPr eaLnBrk="1" hangingPunct="1">
                <a:spcBef>
                  <a:spcPct val="0"/>
                </a:spcBef>
                <a:buFontTx/>
                <a:buNone/>
              </a:pPr>
              <a:r>
                <a:rPr lang="it-IT" altLang="it-IT" sz="1400" b="0">
                  <a:solidFill>
                    <a:srgbClr val="FF0000"/>
                  </a:solidFill>
                  <a:latin typeface="Verdana" panose="020B0604030504040204" pitchFamily="34" charset="0"/>
                </a:rPr>
                <a:t>testicolare</a:t>
              </a:r>
            </a:p>
          </p:txBody>
        </p:sp>
        <p:sp>
          <p:nvSpPr>
            <p:cNvPr id="7189" name="Text Box 14">
              <a:extLst>
                <a:ext uri="{FF2B5EF4-FFF2-40B4-BE49-F238E27FC236}">
                  <a16:creationId xmlns:a16="http://schemas.microsoft.com/office/drawing/2014/main" id="{49990C1A-281C-4B28-B057-D561F7979D00}"/>
                </a:ext>
              </a:extLst>
            </p:cNvPr>
            <p:cNvSpPr txBox="1">
              <a:spLocks noChangeArrowheads="1"/>
            </p:cNvSpPr>
            <p:nvPr/>
          </p:nvSpPr>
          <p:spPr bwMode="auto">
            <a:xfrm>
              <a:off x="-38100" y="4622800"/>
              <a:ext cx="1528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a:solidFill>
                    <a:srgbClr val="990000"/>
                  </a:solidFill>
                  <a:latin typeface="Verdana" panose="020B0604030504040204" pitchFamily="34" charset="0"/>
                </a:rPr>
                <a:t>Tunica propria </a:t>
              </a:r>
            </a:p>
            <a:p>
              <a:pPr eaLnBrk="1" hangingPunct="1">
                <a:spcBef>
                  <a:spcPct val="0"/>
                </a:spcBef>
                <a:buFontTx/>
                <a:buNone/>
              </a:pPr>
              <a:r>
                <a:rPr lang="en-US" altLang="it-IT" sz="1400" b="0">
                  <a:solidFill>
                    <a:srgbClr val="990000"/>
                  </a:solidFill>
                  <a:latin typeface="Verdana" panose="020B0604030504040204" pitchFamily="34" charset="0"/>
                </a:rPr>
                <a:t>o membrana </a:t>
              </a:r>
            </a:p>
            <a:p>
              <a:pPr eaLnBrk="1" hangingPunct="1">
                <a:spcBef>
                  <a:spcPct val="0"/>
                </a:spcBef>
                <a:buFontTx/>
                <a:buNone/>
              </a:pPr>
              <a:r>
                <a:rPr lang="en-US" altLang="it-IT" sz="1400" b="0">
                  <a:solidFill>
                    <a:srgbClr val="990000"/>
                  </a:solidFill>
                  <a:latin typeface="Verdana" panose="020B0604030504040204" pitchFamily="34" charset="0"/>
                </a:rPr>
                <a:t>limitante</a:t>
              </a:r>
            </a:p>
          </p:txBody>
        </p:sp>
        <p:sp>
          <p:nvSpPr>
            <p:cNvPr id="7190" name="Line 15">
              <a:extLst>
                <a:ext uri="{FF2B5EF4-FFF2-40B4-BE49-F238E27FC236}">
                  <a16:creationId xmlns:a16="http://schemas.microsoft.com/office/drawing/2014/main" id="{F8E8F163-A6AF-472C-A432-4087D5D0ABB7}"/>
                </a:ext>
              </a:extLst>
            </p:cNvPr>
            <p:cNvSpPr>
              <a:spLocks noChangeShapeType="1"/>
            </p:cNvSpPr>
            <p:nvPr/>
          </p:nvSpPr>
          <p:spPr bwMode="auto">
            <a:xfrm flipV="1">
              <a:off x="1501775" y="4741863"/>
              <a:ext cx="719138" cy="130175"/>
            </a:xfrm>
            <a:prstGeom prst="line">
              <a:avLst/>
            </a:prstGeom>
            <a:noFill/>
            <a:ln w="254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91" name="AutoShape 17">
              <a:extLst>
                <a:ext uri="{FF2B5EF4-FFF2-40B4-BE49-F238E27FC236}">
                  <a16:creationId xmlns:a16="http://schemas.microsoft.com/office/drawing/2014/main" id="{56AC5DC4-FB8E-44C3-B865-1C1335E9BEC3}"/>
                </a:ext>
              </a:extLst>
            </p:cNvPr>
            <p:cNvSpPr>
              <a:spLocks/>
            </p:cNvSpPr>
            <p:nvPr/>
          </p:nvSpPr>
          <p:spPr bwMode="auto">
            <a:xfrm>
              <a:off x="361950" y="2355850"/>
              <a:ext cx="88900" cy="2108200"/>
            </a:xfrm>
            <a:prstGeom prst="leftBrace">
              <a:avLst>
                <a:gd name="adj1" fmla="val 197619"/>
                <a:gd name="adj2" fmla="val 50000"/>
              </a:avLst>
            </a:prstGeom>
            <a:noFill/>
            <a:ln w="127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7192" name="Text Box 18">
              <a:extLst>
                <a:ext uri="{FF2B5EF4-FFF2-40B4-BE49-F238E27FC236}">
                  <a16:creationId xmlns:a16="http://schemas.microsoft.com/office/drawing/2014/main" id="{9120CE6D-8601-4C77-BA49-BCB5FAA79351}"/>
                </a:ext>
              </a:extLst>
            </p:cNvPr>
            <p:cNvSpPr txBox="1">
              <a:spLocks noChangeArrowheads="1"/>
            </p:cNvSpPr>
            <p:nvPr/>
          </p:nvSpPr>
          <p:spPr bwMode="auto">
            <a:xfrm rot="-5400000">
              <a:off x="-685800" y="3290888"/>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a:solidFill>
                    <a:schemeClr val="accent2"/>
                  </a:solidFill>
                  <a:latin typeface="Verdana" panose="020B0604030504040204" pitchFamily="34" charset="0"/>
                </a:rPr>
                <a:t>COMPARTIMENTI</a:t>
              </a:r>
              <a:endParaRPr lang="it-IT" altLang="it-IT" sz="1400" b="0">
                <a:solidFill>
                  <a:schemeClr val="accent2"/>
                </a:solidFill>
                <a:latin typeface="Verdana" panose="020B0604030504040204" pitchFamily="34" charset="0"/>
              </a:endParaRPr>
            </a:p>
          </p:txBody>
        </p:sp>
      </p:grpSp>
      <p:sp>
        <p:nvSpPr>
          <p:cNvPr id="7173" name="Rectangle 2">
            <a:extLst>
              <a:ext uri="{FF2B5EF4-FFF2-40B4-BE49-F238E27FC236}">
                <a16:creationId xmlns:a16="http://schemas.microsoft.com/office/drawing/2014/main" id="{EC7DBECE-849E-42DE-A447-ECE0FC016108}"/>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7174" name="CasellaDiTesto 9">
            <a:extLst>
              <a:ext uri="{FF2B5EF4-FFF2-40B4-BE49-F238E27FC236}">
                <a16:creationId xmlns:a16="http://schemas.microsoft.com/office/drawing/2014/main" id="{4E545848-838D-405B-8567-5FBA2D174923}"/>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grpSp>
        <p:nvGrpSpPr>
          <p:cNvPr id="7175" name="Gruppo 6">
            <a:extLst>
              <a:ext uri="{FF2B5EF4-FFF2-40B4-BE49-F238E27FC236}">
                <a16:creationId xmlns:a16="http://schemas.microsoft.com/office/drawing/2014/main" id="{29EFC14B-AB2A-4CC8-BAC0-206247C16D4A}"/>
              </a:ext>
            </a:extLst>
          </p:cNvPr>
          <p:cNvGrpSpPr>
            <a:grpSpLocks/>
          </p:cNvGrpSpPr>
          <p:nvPr/>
        </p:nvGrpSpPr>
        <p:grpSpPr bwMode="auto">
          <a:xfrm>
            <a:off x="7150100" y="2547938"/>
            <a:ext cx="1841500" cy="1028700"/>
            <a:chOff x="7149364" y="2547713"/>
            <a:chExt cx="1841465" cy="1028181"/>
          </a:xfrm>
        </p:grpSpPr>
        <p:pic>
          <p:nvPicPr>
            <p:cNvPr id="7177" name="Immagine 4">
              <a:extLst>
                <a:ext uri="{FF2B5EF4-FFF2-40B4-BE49-F238E27FC236}">
                  <a16:creationId xmlns:a16="http://schemas.microsoft.com/office/drawing/2014/main" id="{0B211B4C-A963-46E8-8081-D4A7D593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364" y="2878434"/>
              <a:ext cx="1841465" cy="69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CasellaDiTesto 5">
              <a:extLst>
                <a:ext uri="{FF2B5EF4-FFF2-40B4-BE49-F238E27FC236}">
                  <a16:creationId xmlns:a16="http://schemas.microsoft.com/office/drawing/2014/main" id="{F49CA1F7-21A7-4246-80BB-EEC1A8EF87BE}"/>
                </a:ext>
              </a:extLst>
            </p:cNvPr>
            <p:cNvSpPr txBox="1">
              <a:spLocks noChangeArrowheads="1"/>
            </p:cNvSpPr>
            <p:nvPr/>
          </p:nvSpPr>
          <p:spPr bwMode="auto">
            <a:xfrm>
              <a:off x="7798187" y="2547713"/>
              <a:ext cx="588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it-IT" altLang="it-IT" sz="1800">
                  <a:solidFill>
                    <a:srgbClr val="00FF00"/>
                  </a:solidFill>
                </a:rPr>
                <a:t>TJ</a:t>
              </a:r>
            </a:p>
          </p:txBody>
        </p:sp>
      </p:grpSp>
      <p:sp>
        <p:nvSpPr>
          <p:cNvPr id="7176" name="CasellaDiTesto 7">
            <a:extLst>
              <a:ext uri="{FF2B5EF4-FFF2-40B4-BE49-F238E27FC236}">
                <a16:creationId xmlns:a16="http://schemas.microsoft.com/office/drawing/2014/main" id="{D4AFFBDF-87BB-4FC8-87E8-FEBE320DABEF}"/>
              </a:ext>
            </a:extLst>
          </p:cNvPr>
          <p:cNvSpPr txBox="1">
            <a:spLocks noChangeArrowheads="1"/>
          </p:cNvSpPr>
          <p:nvPr/>
        </p:nvSpPr>
        <p:spPr bwMode="auto">
          <a:xfrm flipH="1">
            <a:off x="6992938" y="4191000"/>
            <a:ext cx="2066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it-IT" altLang="it-IT" sz="1400" b="0" dirty="0">
                <a:solidFill>
                  <a:srgbClr val="3333CC"/>
                </a:solidFill>
                <a:latin typeface="Verdana" panose="020B0604030504040204" pitchFamily="34" charset="0"/>
                <a:ea typeface="Verdana" panose="020B0604030504040204" pitchFamily="34" charset="0"/>
                <a:cs typeface="Verdana" panose="020B0604030504040204" pitchFamily="34" charset="0"/>
              </a:rPr>
              <a:t>Spermatociti I </a:t>
            </a:r>
            <a:r>
              <a:rPr lang="it-IT" altLang="it-IT" sz="1400" b="0" dirty="0" err="1">
                <a:solidFill>
                  <a:srgbClr val="3333CC"/>
                </a:solidFill>
                <a:latin typeface="Verdana" panose="020B0604030504040204" pitchFamily="34" charset="0"/>
                <a:ea typeface="Verdana" panose="020B0604030504040204" pitchFamily="34" charset="0"/>
                <a:cs typeface="Verdana" panose="020B0604030504040204" pitchFamily="34" charset="0"/>
              </a:rPr>
              <a:t>pre</a:t>
            </a:r>
            <a:r>
              <a:rPr lang="it-IT" altLang="it-IT" sz="1400" b="0" dirty="0">
                <a:solidFill>
                  <a:srgbClr val="3333CC"/>
                </a:solidFill>
                <a:latin typeface="Verdana" panose="020B0604030504040204" pitchFamily="34" charset="0"/>
                <a:ea typeface="Verdana" panose="020B0604030504040204" pitchFamily="34" charset="0"/>
                <a:cs typeface="Verdana" panose="020B0604030504040204" pitchFamily="34" charset="0"/>
              </a:rPr>
              <a:t>-leptotene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 name="Text Box 18">
            <a:extLst>
              <a:ext uri="{FF2B5EF4-FFF2-40B4-BE49-F238E27FC236}">
                <a16:creationId xmlns:a16="http://schemas.microsoft.com/office/drawing/2014/main" id="{E42777E0-F6D4-4914-A07D-08A66BD7CE9C}"/>
              </a:ext>
            </a:extLst>
          </p:cNvPr>
          <p:cNvSpPr txBox="1">
            <a:spLocks noChangeArrowheads="1"/>
          </p:cNvSpPr>
          <p:nvPr/>
        </p:nvSpPr>
        <p:spPr bwMode="auto">
          <a:xfrm>
            <a:off x="604838" y="52388"/>
            <a:ext cx="7834312" cy="396875"/>
          </a:xfrm>
          <a:prstGeom prst="rect">
            <a:avLst/>
          </a:prstGeom>
          <a:noFill/>
          <a:ln w="9525">
            <a:noFill/>
            <a:miter lim="800000"/>
            <a:headEnd/>
            <a:tailEnd/>
          </a:ln>
          <a:effectLst/>
        </p:spPr>
        <p:txBody>
          <a:bodyPr wrap="none">
            <a:spAutoFit/>
          </a:bodyPr>
          <a:lstStyle/>
          <a:p>
            <a:pPr algn="ctr" eaLnBrk="1" hangingPunct="1">
              <a:defRPr/>
            </a:pPr>
            <a:r>
              <a:rPr lang="it-IT" sz="2000" dirty="0">
                <a:solidFill>
                  <a:schemeClr val="accent2"/>
                </a:solidFill>
                <a:effectLst>
                  <a:outerShdw blurRad="38100" dist="38100" dir="2700000" algn="tl">
                    <a:srgbClr val="C0C0C0"/>
                  </a:outerShdw>
                </a:effectLst>
                <a:latin typeface="Comic Sans MS" pitchFamily="66" charset="0"/>
              </a:rPr>
              <a:t>MITOSI E MEIOSI DELLE CELLULE GERMINALI MASCHILI</a:t>
            </a:r>
          </a:p>
        </p:txBody>
      </p:sp>
      <p:grpSp>
        <p:nvGrpSpPr>
          <p:cNvPr id="9219" name="Gruppo 24">
            <a:extLst>
              <a:ext uri="{FF2B5EF4-FFF2-40B4-BE49-F238E27FC236}">
                <a16:creationId xmlns:a16="http://schemas.microsoft.com/office/drawing/2014/main" id="{4B4D7601-FD54-4EFB-8635-9686B0C20AC2}"/>
              </a:ext>
            </a:extLst>
          </p:cNvPr>
          <p:cNvGrpSpPr>
            <a:grpSpLocks/>
          </p:cNvGrpSpPr>
          <p:nvPr/>
        </p:nvGrpSpPr>
        <p:grpSpPr bwMode="auto">
          <a:xfrm>
            <a:off x="161925" y="449263"/>
            <a:ext cx="8855075" cy="6070600"/>
            <a:chOff x="161925" y="449263"/>
            <a:chExt cx="8855075" cy="6070600"/>
          </a:xfrm>
        </p:grpSpPr>
        <p:grpSp>
          <p:nvGrpSpPr>
            <p:cNvPr id="9222" name="Gruppo 22">
              <a:extLst>
                <a:ext uri="{FF2B5EF4-FFF2-40B4-BE49-F238E27FC236}">
                  <a16:creationId xmlns:a16="http://schemas.microsoft.com/office/drawing/2014/main" id="{8215C44F-9C55-4B47-8795-84BA4E0F890C}"/>
                </a:ext>
              </a:extLst>
            </p:cNvPr>
            <p:cNvGrpSpPr>
              <a:grpSpLocks/>
            </p:cNvGrpSpPr>
            <p:nvPr/>
          </p:nvGrpSpPr>
          <p:grpSpPr bwMode="auto">
            <a:xfrm>
              <a:off x="161925" y="449263"/>
              <a:ext cx="8855075" cy="6070600"/>
              <a:chOff x="288925" y="449263"/>
              <a:chExt cx="8855075" cy="6070600"/>
            </a:xfrm>
          </p:grpSpPr>
          <p:grpSp>
            <p:nvGrpSpPr>
              <p:cNvPr id="9225" name="Group 28">
                <a:extLst>
                  <a:ext uri="{FF2B5EF4-FFF2-40B4-BE49-F238E27FC236}">
                    <a16:creationId xmlns:a16="http://schemas.microsoft.com/office/drawing/2014/main" id="{D22F8177-E9C6-4312-A0D5-54341DBAF7A1}"/>
                  </a:ext>
                </a:extLst>
              </p:cNvPr>
              <p:cNvGrpSpPr>
                <a:grpSpLocks/>
              </p:cNvGrpSpPr>
              <p:nvPr/>
            </p:nvGrpSpPr>
            <p:grpSpPr bwMode="auto">
              <a:xfrm>
                <a:off x="288925" y="449263"/>
                <a:ext cx="8855075" cy="6070600"/>
                <a:chOff x="182" y="283"/>
                <a:chExt cx="5578" cy="3824"/>
              </a:xfrm>
            </p:grpSpPr>
            <p:sp>
              <p:nvSpPr>
                <p:cNvPr id="9227" name="Text Box 5">
                  <a:extLst>
                    <a:ext uri="{FF2B5EF4-FFF2-40B4-BE49-F238E27FC236}">
                      <a16:creationId xmlns:a16="http://schemas.microsoft.com/office/drawing/2014/main" id="{C232BFD7-7084-4DFB-856F-034F044CE2E8}"/>
                    </a:ext>
                  </a:extLst>
                </p:cNvPr>
                <p:cNvSpPr txBox="1">
                  <a:spLocks noChangeArrowheads="1"/>
                </p:cNvSpPr>
                <p:nvPr/>
              </p:nvSpPr>
              <p:spPr bwMode="auto">
                <a:xfrm>
                  <a:off x="191" y="628"/>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000" b="0">
                      <a:latin typeface="Arial" panose="020B0604020202020204" pitchFamily="34" charset="0"/>
                    </a:rPr>
                    <a:t>1</a:t>
                  </a:r>
                </a:p>
              </p:txBody>
            </p:sp>
            <p:sp>
              <p:nvSpPr>
                <p:cNvPr id="9228" name="Text Box 6">
                  <a:extLst>
                    <a:ext uri="{FF2B5EF4-FFF2-40B4-BE49-F238E27FC236}">
                      <a16:creationId xmlns:a16="http://schemas.microsoft.com/office/drawing/2014/main" id="{49302E2E-3EB9-4454-B901-D4ABD8F4453D}"/>
                    </a:ext>
                  </a:extLst>
                </p:cNvPr>
                <p:cNvSpPr txBox="1">
                  <a:spLocks noChangeArrowheads="1"/>
                </p:cNvSpPr>
                <p:nvPr/>
              </p:nvSpPr>
              <p:spPr bwMode="auto">
                <a:xfrm>
                  <a:off x="182" y="852"/>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2</a:t>
                  </a:r>
                </a:p>
              </p:txBody>
            </p:sp>
            <p:sp>
              <p:nvSpPr>
                <p:cNvPr id="9229" name="Text Box 7">
                  <a:extLst>
                    <a:ext uri="{FF2B5EF4-FFF2-40B4-BE49-F238E27FC236}">
                      <a16:creationId xmlns:a16="http://schemas.microsoft.com/office/drawing/2014/main" id="{3FBFE174-1B97-4F0B-BA05-E9B5CA879F6E}"/>
                    </a:ext>
                  </a:extLst>
                </p:cNvPr>
                <p:cNvSpPr txBox="1">
                  <a:spLocks noChangeArrowheads="1"/>
                </p:cNvSpPr>
                <p:nvPr/>
              </p:nvSpPr>
              <p:spPr bwMode="auto">
                <a:xfrm>
                  <a:off x="182" y="104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3</a:t>
                  </a:r>
                </a:p>
              </p:txBody>
            </p:sp>
            <p:sp>
              <p:nvSpPr>
                <p:cNvPr id="9230" name="Text Box 8">
                  <a:extLst>
                    <a:ext uri="{FF2B5EF4-FFF2-40B4-BE49-F238E27FC236}">
                      <a16:creationId xmlns:a16="http://schemas.microsoft.com/office/drawing/2014/main" id="{666945B5-4995-4F34-8E81-57425F406BF6}"/>
                    </a:ext>
                  </a:extLst>
                </p:cNvPr>
                <p:cNvSpPr txBox="1">
                  <a:spLocks noChangeArrowheads="1"/>
                </p:cNvSpPr>
                <p:nvPr/>
              </p:nvSpPr>
              <p:spPr bwMode="auto">
                <a:xfrm>
                  <a:off x="182" y="128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4</a:t>
                  </a:r>
                </a:p>
              </p:txBody>
            </p:sp>
            <p:sp>
              <p:nvSpPr>
                <p:cNvPr id="9231" name="Text Box 9">
                  <a:extLst>
                    <a:ext uri="{FF2B5EF4-FFF2-40B4-BE49-F238E27FC236}">
                      <a16:creationId xmlns:a16="http://schemas.microsoft.com/office/drawing/2014/main" id="{FC32F8E9-8E71-4FCF-9470-DF96C30DFDA8}"/>
                    </a:ext>
                  </a:extLst>
                </p:cNvPr>
                <p:cNvSpPr txBox="1">
                  <a:spLocks noChangeArrowheads="1"/>
                </p:cNvSpPr>
                <p:nvPr/>
              </p:nvSpPr>
              <p:spPr bwMode="auto">
                <a:xfrm>
                  <a:off x="182" y="1572"/>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5</a:t>
                  </a:r>
                </a:p>
              </p:txBody>
            </p:sp>
            <p:sp>
              <p:nvSpPr>
                <p:cNvPr id="9232" name="Text Box 10">
                  <a:extLst>
                    <a:ext uri="{FF2B5EF4-FFF2-40B4-BE49-F238E27FC236}">
                      <a16:creationId xmlns:a16="http://schemas.microsoft.com/office/drawing/2014/main" id="{62FC6B3E-F9B6-4DD5-9AEB-FD0AF283A5A4}"/>
                    </a:ext>
                  </a:extLst>
                </p:cNvPr>
                <p:cNvSpPr txBox="1">
                  <a:spLocks noChangeArrowheads="1"/>
                </p:cNvSpPr>
                <p:nvPr/>
              </p:nvSpPr>
              <p:spPr bwMode="auto">
                <a:xfrm>
                  <a:off x="182" y="1812"/>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6</a:t>
                  </a:r>
                </a:p>
              </p:txBody>
            </p:sp>
            <p:grpSp>
              <p:nvGrpSpPr>
                <p:cNvPr id="9233" name="Group 27">
                  <a:extLst>
                    <a:ext uri="{FF2B5EF4-FFF2-40B4-BE49-F238E27FC236}">
                      <a16:creationId xmlns:a16="http://schemas.microsoft.com/office/drawing/2014/main" id="{1B4FC5D7-7F57-49F8-A4F2-A21639411452}"/>
                    </a:ext>
                  </a:extLst>
                </p:cNvPr>
                <p:cNvGrpSpPr>
                  <a:grpSpLocks/>
                </p:cNvGrpSpPr>
                <p:nvPr/>
              </p:nvGrpSpPr>
              <p:grpSpPr bwMode="auto">
                <a:xfrm>
                  <a:off x="292" y="283"/>
                  <a:ext cx="5468" cy="3824"/>
                  <a:chOff x="336" y="240"/>
                  <a:chExt cx="5468" cy="3824"/>
                </a:xfrm>
              </p:grpSpPr>
              <p:pic>
                <p:nvPicPr>
                  <p:cNvPr id="9234" name="Picture 2" descr="Gilbert fig">
                    <a:extLst>
                      <a:ext uri="{FF2B5EF4-FFF2-40B4-BE49-F238E27FC236}">
                        <a16:creationId xmlns:a16="http://schemas.microsoft.com/office/drawing/2014/main" id="{D72436A7-7F18-4F98-AF52-5B44994D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683" cy="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AutoShape 11">
                    <a:extLst>
                      <a:ext uri="{FF2B5EF4-FFF2-40B4-BE49-F238E27FC236}">
                        <a16:creationId xmlns:a16="http://schemas.microsoft.com/office/drawing/2014/main" id="{609919B3-73BC-4260-85B2-384DF963B434}"/>
                      </a:ext>
                    </a:extLst>
                  </p:cNvPr>
                  <p:cNvSpPr>
                    <a:spLocks noChangeArrowheads="1"/>
                  </p:cNvSpPr>
                  <p:nvPr/>
                </p:nvSpPr>
                <p:spPr bwMode="auto">
                  <a:xfrm rot="-5400000">
                    <a:off x="2832" y="768"/>
                    <a:ext cx="768" cy="192"/>
                  </a:xfrm>
                  <a:prstGeom prst="curvedUpArrow">
                    <a:avLst>
                      <a:gd name="adj1" fmla="val 80000"/>
                      <a:gd name="adj2" fmla="val 160000"/>
                      <a:gd name="adj3" fmla="val 32810"/>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9236" name="Text Box 12">
                    <a:extLst>
                      <a:ext uri="{FF2B5EF4-FFF2-40B4-BE49-F238E27FC236}">
                        <a16:creationId xmlns:a16="http://schemas.microsoft.com/office/drawing/2014/main" id="{2DE6BB72-CD2F-453B-AF55-337957621711}"/>
                      </a:ext>
                    </a:extLst>
                  </p:cNvPr>
                  <p:cNvSpPr txBox="1">
                    <a:spLocks noChangeArrowheads="1"/>
                  </p:cNvSpPr>
                  <p:nvPr/>
                </p:nvSpPr>
                <p:spPr bwMode="auto">
                  <a:xfrm>
                    <a:off x="1143" y="240"/>
                    <a:ext cx="14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solidFill>
                          <a:srgbClr val="3333CC"/>
                        </a:solidFill>
                        <a:latin typeface="Arial" panose="020B0604020202020204" pitchFamily="34" charset="0"/>
                      </a:rPr>
                      <a:t>CELL. STAMINALI (A SCURO)</a:t>
                    </a:r>
                  </a:p>
                </p:txBody>
              </p:sp>
              <p:sp>
                <p:nvSpPr>
                  <p:cNvPr id="9237" name="Text Box 14">
                    <a:extLst>
                      <a:ext uri="{FF2B5EF4-FFF2-40B4-BE49-F238E27FC236}">
                        <a16:creationId xmlns:a16="http://schemas.microsoft.com/office/drawing/2014/main" id="{DD5DA8C3-75F5-417B-9776-8272AC381780}"/>
                      </a:ext>
                    </a:extLst>
                  </p:cNvPr>
                  <p:cNvSpPr txBox="1">
                    <a:spLocks noChangeArrowheads="1"/>
                  </p:cNvSpPr>
                  <p:nvPr/>
                </p:nvSpPr>
                <p:spPr bwMode="auto">
                  <a:xfrm>
                    <a:off x="3072" y="1824"/>
                    <a:ext cx="25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ROMPONO GIUNZIONI OCCLUDENTI E SI PORTANO</a:t>
                    </a:r>
                  </a:p>
                  <a:p>
                    <a:pPr eaLnBrk="1" hangingPunct="1">
                      <a:spcBef>
                        <a:spcPct val="0"/>
                      </a:spcBef>
                      <a:buFontTx/>
                      <a:buNone/>
                    </a:pPr>
                    <a:r>
                      <a:rPr lang="it-IT" altLang="it-IT" sz="1200" b="0">
                        <a:latin typeface="Arial" panose="020B0604020202020204" pitchFamily="34" charset="0"/>
                      </a:rPr>
                      <a:t>NEL COMPARTIMENTO ADLUMINALE</a:t>
                    </a:r>
                  </a:p>
                </p:txBody>
              </p:sp>
              <p:sp>
                <p:nvSpPr>
                  <p:cNvPr id="9238" name="Text Box 15">
                    <a:extLst>
                      <a:ext uri="{FF2B5EF4-FFF2-40B4-BE49-F238E27FC236}">
                        <a16:creationId xmlns:a16="http://schemas.microsoft.com/office/drawing/2014/main" id="{01F7AE7E-6A4F-443B-9C13-61E435145078}"/>
                      </a:ext>
                    </a:extLst>
                  </p:cNvPr>
                  <p:cNvSpPr txBox="1">
                    <a:spLocks noChangeArrowheads="1"/>
                  </p:cNvSpPr>
                  <p:nvPr/>
                </p:nvSpPr>
                <p:spPr bwMode="auto">
                  <a:xfrm>
                    <a:off x="3072" y="2181"/>
                    <a:ext cx="26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LA RICOMBINAZIONE LI RENDE VULNERABILI, ALCUNI</a:t>
                    </a:r>
                  </a:p>
                  <a:p>
                    <a:pPr eaLnBrk="1" hangingPunct="1">
                      <a:spcBef>
                        <a:spcPct val="0"/>
                      </a:spcBef>
                      <a:buFontTx/>
                      <a:buNone/>
                    </a:pPr>
                    <a:r>
                      <a:rPr lang="it-IT" altLang="it-IT" sz="1200" b="0">
                        <a:latin typeface="Arial" panose="020B0604020202020204" pitchFamily="34" charset="0"/>
                      </a:rPr>
                      <a:t>DEGENERANO</a:t>
                    </a:r>
                  </a:p>
                </p:txBody>
              </p:sp>
              <p:sp>
                <p:nvSpPr>
                  <p:cNvPr id="9239" name="Text Box 17">
                    <a:extLst>
                      <a:ext uri="{FF2B5EF4-FFF2-40B4-BE49-F238E27FC236}">
                        <a16:creationId xmlns:a16="http://schemas.microsoft.com/office/drawing/2014/main" id="{E880D0BB-111F-4430-BDDF-2A01F0E4A34F}"/>
                      </a:ext>
                    </a:extLst>
                  </p:cNvPr>
                  <p:cNvSpPr txBox="1">
                    <a:spLocks noChangeArrowheads="1"/>
                  </p:cNvSpPr>
                  <p:nvPr/>
                </p:nvSpPr>
                <p:spPr bwMode="auto">
                  <a:xfrm>
                    <a:off x="3072" y="2880"/>
                    <a:ext cx="273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a:latin typeface="Arial" panose="020B0604020202020204" pitchFamily="34" charset="0"/>
                      </a:rPr>
                      <a:t>PGCs </a:t>
                    </a:r>
                    <a:r>
                      <a:rPr lang="it-IT" altLang="it-IT" sz="1200" b="0">
                        <a:latin typeface="Arial" panose="020B0604020202020204" pitchFamily="34" charset="0"/>
                        <a:sym typeface="Symbol" panose="05050102010706020507" pitchFamily="18" charset="2"/>
                      </a:rPr>
                      <a:t> SPERMATOGONI. SI BLOCCANO IN INTERFASE </a:t>
                    </a:r>
                  </a:p>
                  <a:p>
                    <a:pPr eaLnBrk="1" hangingPunct="1">
                      <a:spcBef>
                        <a:spcPct val="0"/>
                      </a:spcBef>
                      <a:buFontTx/>
                      <a:buNone/>
                    </a:pPr>
                    <a:r>
                      <a:rPr lang="it-IT" altLang="it-IT" sz="1200" b="0">
                        <a:latin typeface="Arial" panose="020B0604020202020204" pitchFamily="34" charset="0"/>
                        <a:sym typeface="Symbol" panose="05050102010706020507" pitchFamily="18" charset="2"/>
                      </a:rPr>
                      <a:t>PRIMA DELLA NASCITA (3 MESI). RARAMENTE ALLA </a:t>
                    </a:r>
                  </a:p>
                  <a:p>
                    <a:pPr eaLnBrk="1" hangingPunct="1">
                      <a:spcBef>
                        <a:spcPct val="0"/>
                      </a:spcBef>
                      <a:buFontTx/>
                      <a:buNone/>
                    </a:pPr>
                    <a:r>
                      <a:rPr lang="it-IT" altLang="it-IT" sz="1200" b="0">
                        <a:latin typeface="Arial" panose="020B0604020202020204" pitchFamily="34" charset="0"/>
                        <a:sym typeface="Symbol" panose="05050102010706020507" pitchFamily="18" charset="2"/>
                      </a:rPr>
                      <a:t>NASCITA, INIZIANO A MOLTIPLICARSI A  10 ANNI, </a:t>
                    </a:r>
                  </a:p>
                  <a:p>
                    <a:pPr eaLnBrk="1" hangingPunct="1">
                      <a:spcBef>
                        <a:spcPct val="0"/>
                      </a:spcBef>
                      <a:buFontTx/>
                      <a:buNone/>
                    </a:pPr>
                    <a:r>
                      <a:rPr lang="it-IT" altLang="it-IT" sz="1200" b="0">
                        <a:latin typeface="Arial" panose="020B0604020202020204" pitchFamily="34" charset="0"/>
                        <a:sym typeface="Symbol" panose="05050102010706020507" pitchFamily="18" charset="2"/>
                      </a:rPr>
                      <a:t>ENTRANO IN SPERMATOGENESI ALLA PUBERTA’. </a:t>
                    </a:r>
                  </a:p>
                  <a:p>
                    <a:pPr eaLnBrk="1" hangingPunct="1">
                      <a:spcBef>
                        <a:spcPct val="0"/>
                      </a:spcBef>
                      <a:buFontTx/>
                      <a:buNone/>
                    </a:pPr>
                    <a:r>
                      <a:rPr lang="it-IT" altLang="it-IT" sz="1200" b="0">
                        <a:latin typeface="Arial" panose="020B0604020202020204" pitchFamily="34" charset="0"/>
                        <a:sym typeface="Symbol" panose="05050102010706020507" pitchFamily="18" charset="2"/>
                      </a:rPr>
                      <a:t>GLI SPERMATOGONI DI TIPO A SCURO SI DIFFEREN-</a:t>
                    </a:r>
                  </a:p>
                  <a:p>
                    <a:pPr eaLnBrk="1" hangingPunct="1">
                      <a:spcBef>
                        <a:spcPct val="0"/>
                      </a:spcBef>
                      <a:buFontTx/>
                      <a:buNone/>
                    </a:pPr>
                    <a:r>
                      <a:rPr lang="it-IT" altLang="it-IT" sz="1200" b="0">
                        <a:latin typeface="Arial" panose="020B0604020202020204" pitchFamily="34" charset="0"/>
                        <a:sym typeface="Symbol" panose="05050102010706020507" pitchFamily="18" charset="2"/>
                      </a:rPr>
                      <a:t>ZIANO IN SPERMATOGONI DI TIPO A CHIARO.</a:t>
                    </a:r>
                    <a:endParaRPr lang="it-IT" altLang="it-IT" sz="1200" b="0">
                      <a:latin typeface="Arial" panose="020B0604020202020204" pitchFamily="34" charset="0"/>
                    </a:endParaRPr>
                  </a:p>
                </p:txBody>
              </p:sp>
              <p:sp>
                <p:nvSpPr>
                  <p:cNvPr id="9240" name="Line 23">
                    <a:extLst>
                      <a:ext uri="{FF2B5EF4-FFF2-40B4-BE49-F238E27FC236}">
                        <a16:creationId xmlns:a16="http://schemas.microsoft.com/office/drawing/2014/main" id="{4E5E81BD-8E41-4A30-86D4-242DD00961BF}"/>
                      </a:ext>
                    </a:extLst>
                  </p:cNvPr>
                  <p:cNvSpPr>
                    <a:spLocks noChangeShapeType="1"/>
                  </p:cNvSpPr>
                  <p:nvPr/>
                </p:nvSpPr>
                <p:spPr bwMode="auto">
                  <a:xfrm>
                    <a:off x="1790" y="398"/>
                    <a:ext cx="5" cy="120"/>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241" name="Text Box 24">
                    <a:extLst>
                      <a:ext uri="{FF2B5EF4-FFF2-40B4-BE49-F238E27FC236}">
                        <a16:creationId xmlns:a16="http://schemas.microsoft.com/office/drawing/2014/main" id="{3C9AB90E-EF4A-4E70-BA73-139A7CD0FFF6}"/>
                      </a:ext>
                    </a:extLst>
                  </p:cNvPr>
                  <p:cNvSpPr txBox="1">
                    <a:spLocks noChangeArrowheads="1"/>
                  </p:cNvSpPr>
                  <p:nvPr/>
                </p:nvSpPr>
                <p:spPr bwMode="auto">
                  <a:xfrm>
                    <a:off x="3873" y="758"/>
                    <a:ext cx="184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b="0">
                        <a:solidFill>
                          <a:srgbClr val="FF0000"/>
                        </a:solidFill>
                        <a:latin typeface="Arial" panose="020B0604020202020204" pitchFamily="34" charset="0"/>
                      </a:rPr>
                      <a:t>GDNF cell. del Sertoli</a:t>
                    </a:r>
                  </a:p>
                  <a:p>
                    <a:pPr eaLnBrk="1" hangingPunct="1">
                      <a:spcBef>
                        <a:spcPct val="0"/>
                      </a:spcBef>
                      <a:buFontTx/>
                      <a:buNone/>
                    </a:pPr>
                    <a:r>
                      <a:rPr lang="en-US" altLang="it-IT" sz="1600" b="0">
                        <a:solidFill>
                          <a:srgbClr val="FF0000"/>
                        </a:solidFill>
                        <a:latin typeface="Arial" panose="020B0604020202020204" pitchFamily="34" charset="0"/>
                      </a:rPr>
                      <a:t>Alto GDNF: autorinnovamento</a:t>
                    </a:r>
                    <a:endParaRPr lang="it-IT" altLang="it-IT" sz="1600" b="0">
                      <a:solidFill>
                        <a:srgbClr val="FF0000"/>
                      </a:solidFill>
                      <a:latin typeface="Arial" panose="020B0604020202020204" pitchFamily="34" charset="0"/>
                    </a:endParaRPr>
                  </a:p>
                </p:txBody>
              </p:sp>
              <p:sp>
                <p:nvSpPr>
                  <p:cNvPr id="9242" name="Line 25">
                    <a:extLst>
                      <a:ext uri="{FF2B5EF4-FFF2-40B4-BE49-F238E27FC236}">
                        <a16:creationId xmlns:a16="http://schemas.microsoft.com/office/drawing/2014/main" id="{5119745B-DEC2-4179-93D8-922260468E69}"/>
                      </a:ext>
                    </a:extLst>
                  </p:cNvPr>
                  <p:cNvSpPr>
                    <a:spLocks noChangeShapeType="1"/>
                  </p:cNvSpPr>
                  <p:nvPr/>
                </p:nvSpPr>
                <p:spPr bwMode="auto">
                  <a:xfrm>
                    <a:off x="3802" y="628"/>
                    <a:ext cx="0" cy="1163"/>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sp>
            <p:nvSpPr>
              <p:cNvPr id="9226" name="CasellaDiTesto 21">
                <a:extLst>
                  <a:ext uri="{FF2B5EF4-FFF2-40B4-BE49-F238E27FC236}">
                    <a16:creationId xmlns:a16="http://schemas.microsoft.com/office/drawing/2014/main" id="{AF0BF2A5-DEF2-4A15-B777-03B74E828578}"/>
                  </a:ext>
                </a:extLst>
              </p:cNvPr>
              <p:cNvSpPr txBox="1">
                <a:spLocks noChangeArrowheads="1"/>
              </p:cNvSpPr>
              <p:nvPr/>
            </p:nvSpPr>
            <p:spPr bwMode="auto">
              <a:xfrm>
                <a:off x="6086034" y="2540000"/>
                <a:ext cx="3019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b="0">
                    <a:solidFill>
                      <a:srgbClr val="FF0000"/>
                    </a:solidFill>
                    <a:latin typeface="Arial" panose="020B0604020202020204" pitchFamily="34" charset="0"/>
                  </a:rPr>
                  <a:t>Basso GDNF: differenziamento</a:t>
                </a:r>
                <a:endParaRPr lang="it-IT" altLang="it-IT" sz="1600">
                  <a:latin typeface="Arial" panose="020B0604020202020204" pitchFamily="34" charset="0"/>
                </a:endParaRPr>
              </a:p>
            </p:txBody>
          </p:sp>
        </p:grpSp>
        <p:sp>
          <p:nvSpPr>
            <p:cNvPr id="9223" name="Text Box 13">
              <a:extLst>
                <a:ext uri="{FF2B5EF4-FFF2-40B4-BE49-F238E27FC236}">
                  <a16:creationId xmlns:a16="http://schemas.microsoft.com/office/drawing/2014/main" id="{1880703E-16FB-4CE5-AED5-58C9E0B18D41}"/>
                </a:ext>
              </a:extLst>
            </p:cNvPr>
            <p:cNvSpPr txBox="1">
              <a:spLocks noChangeArrowheads="1"/>
            </p:cNvSpPr>
            <p:nvPr/>
          </p:nvSpPr>
          <p:spPr bwMode="auto">
            <a:xfrm>
              <a:off x="3768725" y="1608138"/>
              <a:ext cx="713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solidFill>
                    <a:srgbClr val="3333CC"/>
                  </a:solidFill>
                  <a:latin typeface="Arial" panose="020B0604020202020204" pitchFamily="34" charset="0"/>
                </a:rPr>
                <a:t>CHIARI</a:t>
              </a:r>
            </a:p>
          </p:txBody>
        </p:sp>
        <p:sp>
          <p:nvSpPr>
            <p:cNvPr id="9224" name="Parentesi graffa chiusa 23">
              <a:extLst>
                <a:ext uri="{FF2B5EF4-FFF2-40B4-BE49-F238E27FC236}">
                  <a16:creationId xmlns:a16="http://schemas.microsoft.com/office/drawing/2014/main" id="{6167EE24-DAFD-49AA-815D-3D5D467F4BC6}"/>
                </a:ext>
              </a:extLst>
            </p:cNvPr>
            <p:cNvSpPr>
              <a:spLocks/>
            </p:cNvSpPr>
            <p:nvPr/>
          </p:nvSpPr>
          <p:spPr bwMode="auto">
            <a:xfrm rot="-2645914">
              <a:off x="3708807" y="763398"/>
              <a:ext cx="264796" cy="2324324"/>
            </a:xfrm>
            <a:prstGeom prst="rightBrace">
              <a:avLst>
                <a:gd name="adj1" fmla="val 8331"/>
                <a:gd name="adj2" fmla="val 50000"/>
              </a:avLst>
            </a:prstGeom>
            <a:noFill/>
            <a:ln w="25400" algn="ctr">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grpSp>
      <p:sp>
        <p:nvSpPr>
          <p:cNvPr id="9220" name="Rectangle 2">
            <a:extLst>
              <a:ext uri="{FF2B5EF4-FFF2-40B4-BE49-F238E27FC236}">
                <a16:creationId xmlns:a16="http://schemas.microsoft.com/office/drawing/2014/main" id="{F17B8EB3-88F5-46A1-9DE6-940A5F2106C6}"/>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9221" name="CasellaDiTesto 9">
            <a:extLst>
              <a:ext uri="{FF2B5EF4-FFF2-40B4-BE49-F238E27FC236}">
                <a16:creationId xmlns:a16="http://schemas.microsoft.com/office/drawing/2014/main" id="{30CED9E1-8F22-418C-974F-92312A16DE29}"/>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2" name="Rettangolo con angoli arrotondati 1">
            <a:extLst>
              <a:ext uri="{FF2B5EF4-FFF2-40B4-BE49-F238E27FC236}">
                <a16:creationId xmlns:a16="http://schemas.microsoft.com/office/drawing/2014/main" id="{44284DA6-8E2D-EDB3-2338-DE8E02AF03DE}"/>
              </a:ext>
            </a:extLst>
          </p:cNvPr>
          <p:cNvSpPr/>
          <p:nvPr/>
        </p:nvSpPr>
        <p:spPr bwMode="auto">
          <a:xfrm>
            <a:off x="3352800" y="3000375"/>
            <a:ext cx="1063625" cy="193675"/>
          </a:xfrm>
          <a:prstGeom prst="roundRect">
            <a:avLst/>
          </a:prstGeom>
          <a:solidFill>
            <a:schemeClr val="accent1">
              <a:lumMod val="20000"/>
              <a:lumOff val="80000"/>
              <a:alpha val="36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lberts fig">
            <a:extLst>
              <a:ext uri="{FF2B5EF4-FFF2-40B4-BE49-F238E27FC236}">
                <a16:creationId xmlns:a16="http://schemas.microsoft.com/office/drawing/2014/main" id="{43334BAE-0E4B-4CE7-B82D-9D4FCD570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30337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69E7A184-AA3A-4A1C-996D-3EB0CC9B3D63}"/>
              </a:ext>
            </a:extLst>
          </p:cNvPr>
          <p:cNvSpPr txBox="1">
            <a:spLocks noChangeArrowheads="1"/>
          </p:cNvSpPr>
          <p:nvPr/>
        </p:nvSpPr>
        <p:spPr bwMode="auto">
          <a:xfrm>
            <a:off x="4267200" y="463550"/>
            <a:ext cx="4722813" cy="396875"/>
          </a:xfrm>
          <a:prstGeom prst="rect">
            <a:avLst/>
          </a:prstGeom>
          <a:noFill/>
          <a:ln w="9525">
            <a:noFill/>
            <a:miter lim="800000"/>
            <a:headEnd/>
            <a:tailEnd/>
          </a:ln>
          <a:effectLst/>
        </p:spPr>
        <p:txBody>
          <a:bodyPr wrap="none">
            <a:spAutoFit/>
          </a:bodyPr>
          <a:lstStyle/>
          <a:p>
            <a:pPr eaLnBrk="1" hangingPunct="1">
              <a:defRPr/>
            </a:pPr>
            <a:r>
              <a:rPr lang="it-IT" sz="2000">
                <a:solidFill>
                  <a:srgbClr val="990000"/>
                </a:solidFill>
                <a:effectLst>
                  <a:outerShdw blurRad="38100" dist="38100" dir="2700000" algn="tl">
                    <a:srgbClr val="C0C0C0"/>
                  </a:outerShdw>
                </a:effectLst>
                <a:latin typeface="Comic Sans MS" pitchFamily="66" charset="0"/>
              </a:rPr>
              <a:t>DIVISIONI DELLO SPERMATOZOO</a:t>
            </a:r>
          </a:p>
        </p:txBody>
      </p:sp>
      <p:sp>
        <p:nvSpPr>
          <p:cNvPr id="6148" name="Text Box 4">
            <a:extLst>
              <a:ext uri="{FF2B5EF4-FFF2-40B4-BE49-F238E27FC236}">
                <a16:creationId xmlns:a16="http://schemas.microsoft.com/office/drawing/2014/main" id="{0EC64017-6154-4291-A70D-6B166BE06D17}"/>
              </a:ext>
            </a:extLst>
          </p:cNvPr>
          <p:cNvSpPr txBox="1">
            <a:spLocks noChangeArrowheads="1"/>
          </p:cNvSpPr>
          <p:nvPr/>
        </p:nvSpPr>
        <p:spPr bwMode="auto">
          <a:xfrm>
            <a:off x="3962400" y="5867400"/>
            <a:ext cx="4926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4 SPERMATOZOI PER OGNI SPERMATOCITA PRIMARIO</a:t>
            </a:r>
          </a:p>
        </p:txBody>
      </p:sp>
      <p:sp>
        <p:nvSpPr>
          <p:cNvPr id="6149" name="Rectangle 2">
            <a:extLst>
              <a:ext uri="{FF2B5EF4-FFF2-40B4-BE49-F238E27FC236}">
                <a16:creationId xmlns:a16="http://schemas.microsoft.com/office/drawing/2014/main" id="{367C7455-0B46-465A-AB5B-AE312EB6FCD2}"/>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6150" name="CasellaDiTesto 9">
            <a:extLst>
              <a:ext uri="{FF2B5EF4-FFF2-40B4-BE49-F238E27FC236}">
                <a16:creationId xmlns:a16="http://schemas.microsoft.com/office/drawing/2014/main" id="{74A304D1-F62F-4957-8BF2-BE4E77B3B7F8}"/>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657B1761-CFB3-47DC-B230-E72A50521177}"/>
              </a:ext>
            </a:extLst>
          </p:cNvPr>
          <p:cNvSpPr txBox="1">
            <a:spLocks noChangeArrowheads="1"/>
          </p:cNvSpPr>
          <p:nvPr/>
        </p:nvSpPr>
        <p:spPr bwMode="auto">
          <a:xfrm>
            <a:off x="355600" y="234950"/>
            <a:ext cx="7847013" cy="830263"/>
          </a:xfrm>
          <a:prstGeom prst="rect">
            <a:avLst/>
          </a:prstGeom>
          <a:noFill/>
          <a:ln w="9525">
            <a:noFill/>
            <a:miter lim="800000"/>
            <a:headEnd/>
            <a:tailEnd/>
          </a:ln>
          <a:effectLst/>
        </p:spPr>
        <p:txBody>
          <a:bodyPr wrap="none">
            <a:spAutoFit/>
          </a:bodyPr>
          <a:lstStyle/>
          <a:p>
            <a:pPr eaLnBrk="1" hangingPunct="1">
              <a:defRPr/>
            </a:pPr>
            <a:r>
              <a:rPr lang="it-IT" dirty="0">
                <a:solidFill>
                  <a:schemeClr val="accent2"/>
                </a:solidFill>
                <a:effectLst>
                  <a:outerShdw blurRad="38100" dist="38100" dir="2700000" algn="tl">
                    <a:srgbClr val="C0C0C0"/>
                  </a:outerShdw>
                </a:effectLst>
                <a:latin typeface="Comic Sans MS" pitchFamily="66" charset="0"/>
              </a:rPr>
              <a:t>DURATA SPERMATOGENESI E SPERMIOGENESI </a:t>
            </a:r>
          </a:p>
          <a:p>
            <a:pPr eaLnBrk="1" hangingPunct="1">
              <a:defRPr/>
            </a:pPr>
            <a:r>
              <a:rPr lang="it-IT" dirty="0">
                <a:solidFill>
                  <a:schemeClr val="accent2"/>
                </a:solidFill>
                <a:effectLst>
                  <a:outerShdw blurRad="38100" dist="38100" dir="2700000" algn="tl">
                    <a:srgbClr val="C0C0C0"/>
                  </a:outerShdw>
                </a:effectLst>
                <a:latin typeface="Comic Sans MS" pitchFamily="66" charset="0"/>
              </a:rPr>
              <a:t>                                    (SPERMATELIOSI)</a:t>
            </a:r>
          </a:p>
        </p:txBody>
      </p:sp>
      <p:sp>
        <p:nvSpPr>
          <p:cNvPr id="20483" name="Text Box 3">
            <a:extLst>
              <a:ext uri="{FF2B5EF4-FFF2-40B4-BE49-F238E27FC236}">
                <a16:creationId xmlns:a16="http://schemas.microsoft.com/office/drawing/2014/main" id="{78503EB6-2DDE-40C3-97EB-F7D405B87925}"/>
              </a:ext>
            </a:extLst>
          </p:cNvPr>
          <p:cNvSpPr txBox="1">
            <a:spLocks noChangeArrowheads="1"/>
          </p:cNvSpPr>
          <p:nvPr/>
        </p:nvSpPr>
        <p:spPr bwMode="auto">
          <a:xfrm>
            <a:off x="822325" y="1255713"/>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solidFill>
                  <a:srgbClr val="FF0000"/>
                </a:solidFill>
                <a:latin typeface="Arial" panose="020B0604020202020204" pitchFamily="34" charset="0"/>
              </a:rPr>
              <a:t>SPECIE SPECIFICA</a:t>
            </a:r>
          </a:p>
        </p:txBody>
      </p:sp>
      <p:sp>
        <p:nvSpPr>
          <p:cNvPr id="20484" name="Text Box 4">
            <a:extLst>
              <a:ext uri="{FF2B5EF4-FFF2-40B4-BE49-F238E27FC236}">
                <a16:creationId xmlns:a16="http://schemas.microsoft.com/office/drawing/2014/main" id="{4CDC3BF2-9779-4A36-8F29-118BE262657E}"/>
              </a:ext>
            </a:extLst>
          </p:cNvPr>
          <p:cNvSpPr txBox="1">
            <a:spLocks noChangeArrowheads="1"/>
          </p:cNvSpPr>
          <p:nvPr/>
        </p:nvSpPr>
        <p:spPr bwMode="auto">
          <a:xfrm>
            <a:off x="822325" y="1992313"/>
            <a:ext cx="3590925"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08163" indent="-1808163">
              <a:spcBef>
                <a:spcPct val="20000"/>
              </a:spcBef>
              <a:buChar char="•"/>
              <a:tabLst>
                <a:tab pos="0" algn="l"/>
              </a:tabLst>
              <a:defRPr sz="3200">
                <a:solidFill>
                  <a:schemeClr val="tx1"/>
                </a:solidFill>
                <a:latin typeface="Times New Roman" panose="02020603050405020304" pitchFamily="18" charset="0"/>
              </a:defRPr>
            </a:lvl1pPr>
            <a:lvl2pPr marL="742950" indent="-285750">
              <a:spcBef>
                <a:spcPct val="20000"/>
              </a:spcBef>
              <a:buChar char="–"/>
              <a:tabLst>
                <a:tab pos="0" algn="l"/>
              </a:tabLst>
              <a:defRPr sz="2800">
                <a:solidFill>
                  <a:schemeClr val="tx1"/>
                </a:solidFill>
                <a:latin typeface="Times New Roman" panose="02020603050405020304" pitchFamily="18" charset="0"/>
              </a:defRPr>
            </a:lvl2pPr>
            <a:lvl3pPr marL="1143000" indent="-228600">
              <a:spcBef>
                <a:spcPct val="20000"/>
              </a:spcBef>
              <a:buChar char="•"/>
              <a:tabLst>
                <a:tab pos="0" algn="l"/>
              </a:tabLst>
              <a:defRPr sz="2400">
                <a:solidFill>
                  <a:schemeClr val="tx1"/>
                </a:solidFill>
                <a:latin typeface="Times New Roman" panose="02020603050405020304" pitchFamily="18" charset="0"/>
              </a:defRPr>
            </a:lvl3pPr>
            <a:lvl4pPr marL="1600200" indent="-228600">
              <a:spcBef>
                <a:spcPct val="20000"/>
              </a:spcBef>
              <a:buChar char="–"/>
              <a:tabLst>
                <a:tab pos="0" algn="l"/>
              </a:tabLst>
              <a:defRPr sz="2000">
                <a:solidFill>
                  <a:schemeClr val="tx1"/>
                </a:solidFill>
                <a:latin typeface="Times New Roman" panose="02020603050405020304" pitchFamily="18" charset="0"/>
              </a:defRPr>
            </a:lvl4pPr>
            <a:lvl5pPr marL="2057400" indent="-228600">
              <a:spcBef>
                <a:spcPct val="20000"/>
              </a:spcBef>
              <a:buChar char="»"/>
              <a:tabLst>
                <a:tab pos="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Lst>
              <a:defRPr sz="2000">
                <a:solidFill>
                  <a:schemeClr val="tx1"/>
                </a:solidFill>
                <a:latin typeface="Times New Roman" panose="02020603050405020304" pitchFamily="18" charset="0"/>
              </a:defRPr>
            </a:lvl9pPr>
          </a:lstStyle>
          <a:p>
            <a:pPr eaLnBrk="1" hangingPunct="1">
              <a:spcBef>
                <a:spcPct val="0"/>
              </a:spcBef>
              <a:spcAft>
                <a:spcPts val="600"/>
              </a:spcAft>
              <a:buFontTx/>
              <a:buNone/>
            </a:pPr>
            <a:r>
              <a:rPr lang="it-IT" altLang="it-IT" sz="1400" b="0" dirty="0">
                <a:solidFill>
                  <a:srgbClr val="990000"/>
                </a:solidFill>
                <a:latin typeface="Arial" panose="020B0604020202020204" pitchFamily="34" charset="0"/>
              </a:rPr>
              <a:t>UOMO: 74 GIORNI</a:t>
            </a:r>
          </a:p>
          <a:p>
            <a:pPr eaLnBrk="1" hangingPunct="1">
              <a:spcBef>
                <a:spcPct val="0"/>
              </a:spcBef>
              <a:buFontTx/>
              <a:buNone/>
            </a:pPr>
            <a:r>
              <a:rPr lang="it-IT" altLang="it-IT" sz="1800" b="0" dirty="0">
                <a:solidFill>
                  <a:srgbClr val="990000"/>
                </a:solidFill>
                <a:latin typeface="Arial" panose="020B0604020202020204" pitchFamily="34" charset="0"/>
                <a:sym typeface="Symbol" panose="05050102010706020507" pitchFamily="18" charset="2"/>
              </a:rPr>
              <a:t>SPERMATOGENESI</a:t>
            </a:r>
            <a:endParaRPr lang="it-IT" altLang="it-IT" sz="1800" b="0" dirty="0">
              <a:solidFill>
                <a:srgbClr val="990000"/>
              </a:solidFill>
              <a:latin typeface="Arial" panose="020B0604020202020204" pitchFamily="34" charset="0"/>
            </a:endParaRPr>
          </a:p>
          <a:p>
            <a:pPr eaLnBrk="1" hangingPunct="1">
              <a:spcBef>
                <a:spcPct val="0"/>
              </a:spcBef>
              <a:buFontTx/>
              <a:buNone/>
            </a:pPr>
            <a:r>
              <a:rPr lang="it-IT" altLang="it-IT" sz="1400" b="0" dirty="0">
                <a:solidFill>
                  <a:srgbClr val="990000"/>
                </a:solidFill>
                <a:latin typeface="Arial" panose="020B0604020202020204" pitchFamily="34" charset="0"/>
              </a:rPr>
              <a:t>20 GIORNI DIVISIONI MITOTICHE (6)</a:t>
            </a:r>
          </a:p>
          <a:p>
            <a:pPr eaLnBrk="1" hangingPunct="1">
              <a:spcBef>
                <a:spcPct val="0"/>
              </a:spcBef>
              <a:buFontTx/>
              <a:buNone/>
            </a:pPr>
            <a:r>
              <a:rPr lang="it-IT" altLang="it-IT" sz="1400" b="0" dirty="0">
                <a:solidFill>
                  <a:srgbClr val="990000"/>
                </a:solidFill>
                <a:latin typeface="Arial" panose="020B0604020202020204" pitchFamily="34" charset="0"/>
              </a:rPr>
              <a:t>	24 GIORNI ACCRESCIMENTO </a:t>
            </a:r>
            <a:r>
              <a:rPr lang="it-IT" altLang="it-IT" sz="1400" b="0" dirty="0">
                <a:solidFill>
                  <a:srgbClr val="990000"/>
                </a:solidFill>
                <a:latin typeface="Arial" panose="020B0604020202020204" pitchFamily="34" charset="0"/>
                <a:sym typeface="Symbol" panose="05050102010706020507" pitchFamily="18" charset="2"/>
              </a:rPr>
              <a:t> MEIOSI</a:t>
            </a:r>
          </a:p>
          <a:p>
            <a:pPr eaLnBrk="1" hangingPunct="1">
              <a:spcBef>
                <a:spcPct val="0"/>
              </a:spcBef>
              <a:buFontTx/>
              <a:buNone/>
            </a:pPr>
            <a:r>
              <a:rPr lang="it-IT" altLang="it-IT" sz="1400" b="0" dirty="0">
                <a:solidFill>
                  <a:srgbClr val="990000"/>
                </a:solidFill>
                <a:latin typeface="Arial" panose="020B0604020202020204" pitchFamily="34" charset="0"/>
                <a:sym typeface="Symbol" panose="05050102010706020507" pitchFamily="18" charset="2"/>
              </a:rPr>
              <a:t>	</a:t>
            </a:r>
          </a:p>
          <a:p>
            <a:pPr eaLnBrk="1" hangingPunct="1">
              <a:spcBef>
                <a:spcPct val="0"/>
              </a:spcBef>
              <a:buFontTx/>
              <a:buNone/>
            </a:pPr>
            <a:r>
              <a:rPr lang="it-IT" altLang="it-IT" sz="1800" b="0" dirty="0">
                <a:solidFill>
                  <a:srgbClr val="990000"/>
                </a:solidFill>
                <a:latin typeface="Arial" panose="020B0604020202020204" pitchFamily="34" charset="0"/>
                <a:sym typeface="Symbol" panose="05050102010706020507" pitchFamily="18" charset="2"/>
              </a:rPr>
              <a:t>	SPERMIOGENESI</a:t>
            </a:r>
          </a:p>
          <a:p>
            <a:pPr eaLnBrk="1" hangingPunct="1">
              <a:spcBef>
                <a:spcPct val="0"/>
              </a:spcBef>
              <a:buFontTx/>
              <a:buNone/>
            </a:pPr>
            <a:r>
              <a:rPr lang="it-IT" altLang="it-IT" sz="1400" b="0" dirty="0">
                <a:solidFill>
                  <a:srgbClr val="990000"/>
                </a:solidFill>
                <a:latin typeface="Arial" panose="020B0604020202020204" pitchFamily="34" charset="0"/>
                <a:sym typeface="Symbol" panose="05050102010706020507" pitchFamily="18" charset="2"/>
              </a:rPr>
              <a:t>	30 GIORNI MATURAZIONE</a:t>
            </a:r>
          </a:p>
          <a:p>
            <a:pPr eaLnBrk="1" hangingPunct="1">
              <a:spcBef>
                <a:spcPct val="0"/>
              </a:spcBef>
              <a:buFontTx/>
              <a:buNone/>
            </a:pPr>
            <a:endParaRPr lang="it-IT" altLang="it-IT" sz="1400" b="0" dirty="0">
              <a:solidFill>
                <a:srgbClr val="990000"/>
              </a:solidFill>
              <a:latin typeface="Arial" panose="020B0604020202020204" pitchFamily="34" charset="0"/>
              <a:sym typeface="Symbol" panose="05050102010706020507" pitchFamily="18" charset="2"/>
            </a:endParaRPr>
          </a:p>
          <a:p>
            <a:pPr eaLnBrk="1" hangingPunct="1">
              <a:spcBef>
                <a:spcPct val="0"/>
              </a:spcBef>
              <a:buFontTx/>
              <a:buNone/>
            </a:pPr>
            <a:endParaRPr lang="it-IT" altLang="it-IT" sz="1400" b="0" dirty="0">
              <a:latin typeface="Arial" panose="020B0604020202020204" pitchFamily="34" charset="0"/>
              <a:sym typeface="Symbol" panose="05050102010706020507" pitchFamily="18" charset="2"/>
            </a:endParaRPr>
          </a:p>
          <a:p>
            <a:pPr eaLnBrk="1" hangingPunct="1">
              <a:spcBef>
                <a:spcPct val="0"/>
              </a:spcBef>
              <a:buFontTx/>
              <a:buNone/>
            </a:pPr>
            <a:endParaRPr lang="it-IT" altLang="it-IT" sz="1400" b="0" dirty="0">
              <a:latin typeface="Arial" panose="020B0604020202020204" pitchFamily="34" charset="0"/>
              <a:sym typeface="Symbol" panose="05050102010706020507" pitchFamily="18" charset="2"/>
            </a:endParaRPr>
          </a:p>
          <a:p>
            <a:pPr eaLnBrk="1" hangingPunct="1">
              <a:spcBef>
                <a:spcPct val="0"/>
              </a:spcBef>
              <a:buFontTx/>
              <a:buNone/>
            </a:pPr>
            <a:r>
              <a:rPr lang="it-IT" altLang="it-IT" sz="1400" b="0" dirty="0">
                <a:latin typeface="Arial" panose="020B0604020202020204" pitchFamily="34" charset="0"/>
                <a:sym typeface="Symbol" panose="05050102010706020507" pitchFamily="18" charset="2"/>
              </a:rPr>
              <a:t>BUE: 56 GIORNI</a:t>
            </a:r>
          </a:p>
          <a:p>
            <a:pPr eaLnBrk="1" hangingPunct="1">
              <a:spcBef>
                <a:spcPct val="0"/>
              </a:spcBef>
              <a:buFontTx/>
              <a:buNone/>
            </a:pPr>
            <a:endParaRPr lang="it-IT" altLang="it-IT" sz="1400" b="0" dirty="0">
              <a:latin typeface="Arial" panose="020B0604020202020204" pitchFamily="34" charset="0"/>
              <a:sym typeface="Symbol" panose="05050102010706020507" pitchFamily="18" charset="2"/>
            </a:endParaRPr>
          </a:p>
          <a:p>
            <a:pPr eaLnBrk="1" hangingPunct="1">
              <a:spcBef>
                <a:spcPct val="0"/>
              </a:spcBef>
              <a:buFontTx/>
              <a:buNone/>
            </a:pPr>
            <a:r>
              <a:rPr lang="it-IT" altLang="it-IT" sz="1400" b="0" dirty="0">
                <a:latin typeface="Arial" panose="020B0604020202020204" pitchFamily="34" charset="0"/>
                <a:sym typeface="Symbol" panose="05050102010706020507" pitchFamily="18" charset="2"/>
              </a:rPr>
              <a:t>RATTO: 48 GIORNI</a:t>
            </a:r>
          </a:p>
          <a:p>
            <a:pPr eaLnBrk="1" hangingPunct="1">
              <a:spcBef>
                <a:spcPct val="0"/>
              </a:spcBef>
              <a:buFontTx/>
              <a:buNone/>
            </a:pPr>
            <a:endParaRPr lang="it-IT" altLang="it-IT" sz="1400" b="0" dirty="0">
              <a:latin typeface="Arial" panose="020B0604020202020204" pitchFamily="34" charset="0"/>
              <a:sym typeface="Symbol" panose="05050102010706020507" pitchFamily="18" charset="2"/>
            </a:endParaRPr>
          </a:p>
          <a:p>
            <a:pPr eaLnBrk="1" hangingPunct="1">
              <a:spcBef>
                <a:spcPct val="0"/>
              </a:spcBef>
              <a:buFontTx/>
              <a:buNone/>
            </a:pPr>
            <a:r>
              <a:rPr lang="it-IT" altLang="it-IT" sz="1400" b="0" dirty="0">
                <a:solidFill>
                  <a:srgbClr val="990000"/>
                </a:solidFill>
                <a:latin typeface="Arial" panose="020B0604020202020204" pitchFamily="34" charset="0"/>
                <a:sym typeface="Symbol" panose="05050102010706020507" pitchFamily="18" charset="2"/>
              </a:rPr>
              <a:t>TOPO: 34 GIORNI E MEZZO (8+13+13</a:t>
            </a:r>
            <a:r>
              <a:rPr lang="it-IT" altLang="it-IT" sz="1400" b="0" dirty="0">
                <a:solidFill>
                  <a:srgbClr val="990000"/>
                </a:solidFill>
                <a:latin typeface="Arial" panose="020B0604020202020204" pitchFamily="34" charset="0"/>
                <a:cs typeface="Arial" panose="020B0604020202020204" pitchFamily="34" charset="0"/>
                <a:sym typeface="Symbol" panose="05050102010706020507" pitchFamily="18" charset="2"/>
              </a:rPr>
              <a:t>½)</a:t>
            </a:r>
            <a:endParaRPr lang="it-IT" altLang="it-IT" sz="1400" b="0" dirty="0">
              <a:solidFill>
                <a:srgbClr val="990000"/>
              </a:solidFill>
              <a:latin typeface="Arial" panose="020B0604020202020204" pitchFamily="34" charset="0"/>
              <a:sym typeface="Symbol" panose="05050102010706020507" pitchFamily="18" charset="2"/>
            </a:endParaRPr>
          </a:p>
          <a:p>
            <a:pPr eaLnBrk="1" hangingPunct="1">
              <a:spcBef>
                <a:spcPct val="0"/>
              </a:spcBef>
              <a:buFontTx/>
              <a:buNone/>
            </a:pPr>
            <a:endParaRPr lang="it-IT" altLang="it-IT" sz="1400" b="0" dirty="0">
              <a:solidFill>
                <a:srgbClr val="990000"/>
              </a:solidFill>
              <a:latin typeface="Arial" panose="020B0604020202020204" pitchFamily="34" charset="0"/>
              <a:sym typeface="Symbol" panose="05050102010706020507" pitchFamily="18" charset="2"/>
            </a:endParaRPr>
          </a:p>
          <a:p>
            <a:pPr eaLnBrk="1" hangingPunct="1">
              <a:spcBef>
                <a:spcPct val="0"/>
              </a:spcBef>
              <a:buFontTx/>
              <a:buNone/>
            </a:pPr>
            <a:r>
              <a:rPr lang="it-IT" altLang="it-IT" sz="1400" b="0" dirty="0">
                <a:latin typeface="Arial" panose="020B0604020202020204" pitchFamily="34" charset="0"/>
                <a:sym typeface="Symbol" panose="05050102010706020507" pitchFamily="18" charset="2"/>
              </a:rPr>
              <a:t>PECORA: 40 GIORNI</a:t>
            </a:r>
          </a:p>
          <a:p>
            <a:pPr eaLnBrk="1" hangingPunct="1">
              <a:spcBef>
                <a:spcPct val="0"/>
              </a:spcBef>
              <a:buFontTx/>
              <a:buNone/>
            </a:pPr>
            <a:endParaRPr lang="it-IT" altLang="it-IT" sz="1400" b="0" dirty="0">
              <a:latin typeface="Arial" panose="020B0604020202020204" pitchFamily="34" charset="0"/>
              <a:sym typeface="Symbol" panose="05050102010706020507" pitchFamily="18" charset="2"/>
            </a:endParaRPr>
          </a:p>
          <a:p>
            <a:pPr eaLnBrk="1" hangingPunct="1">
              <a:spcBef>
                <a:spcPct val="0"/>
              </a:spcBef>
              <a:buFontTx/>
              <a:buNone/>
            </a:pPr>
            <a:r>
              <a:rPr lang="it-IT" altLang="it-IT" sz="1400" b="0" dirty="0">
                <a:latin typeface="Arial" panose="020B0604020202020204" pitchFamily="34" charset="0"/>
                <a:sym typeface="Symbol" panose="05050102010706020507" pitchFamily="18" charset="2"/>
              </a:rPr>
              <a:t>MAIALE: 32 GIORNI</a:t>
            </a:r>
            <a:endParaRPr lang="it-IT" altLang="it-IT" sz="1400" b="0" dirty="0">
              <a:latin typeface="Arial" panose="020B0604020202020204" pitchFamily="34" charset="0"/>
            </a:endParaRPr>
          </a:p>
        </p:txBody>
      </p:sp>
      <p:sp>
        <p:nvSpPr>
          <p:cNvPr id="20485" name="Rectangle 2">
            <a:extLst>
              <a:ext uri="{FF2B5EF4-FFF2-40B4-BE49-F238E27FC236}">
                <a16:creationId xmlns:a16="http://schemas.microsoft.com/office/drawing/2014/main" id="{37876AC2-AA70-4B93-9139-3FB25B29B769}"/>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20486" name="CasellaDiTesto 9">
            <a:extLst>
              <a:ext uri="{FF2B5EF4-FFF2-40B4-BE49-F238E27FC236}">
                <a16:creationId xmlns:a16="http://schemas.microsoft.com/office/drawing/2014/main" id="{EE275D16-9FFF-4ED1-B98D-B30EB074B2F6}"/>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uppo 3">
            <a:extLst>
              <a:ext uri="{FF2B5EF4-FFF2-40B4-BE49-F238E27FC236}">
                <a16:creationId xmlns:a16="http://schemas.microsoft.com/office/drawing/2014/main" id="{A78A94F5-73C3-4FB7-B4A3-DCA50EF20B43}"/>
              </a:ext>
            </a:extLst>
          </p:cNvPr>
          <p:cNvGrpSpPr>
            <a:grpSpLocks/>
          </p:cNvGrpSpPr>
          <p:nvPr/>
        </p:nvGrpSpPr>
        <p:grpSpPr bwMode="auto">
          <a:xfrm>
            <a:off x="1581150" y="344488"/>
            <a:ext cx="5964238" cy="2322512"/>
            <a:chOff x="746125" y="344074"/>
            <a:chExt cx="5964238" cy="2322512"/>
          </a:xfrm>
        </p:grpSpPr>
        <p:sp>
          <p:nvSpPr>
            <p:cNvPr id="3082" name="Text Box 2">
              <a:extLst>
                <a:ext uri="{FF2B5EF4-FFF2-40B4-BE49-F238E27FC236}">
                  <a16:creationId xmlns:a16="http://schemas.microsoft.com/office/drawing/2014/main" id="{1BC127F2-38FB-4CD4-A80D-7458693504B7}"/>
                </a:ext>
              </a:extLst>
            </p:cNvPr>
            <p:cNvSpPr txBox="1">
              <a:spLocks noChangeArrowheads="1"/>
            </p:cNvSpPr>
            <p:nvPr/>
          </p:nvSpPr>
          <p:spPr bwMode="auto">
            <a:xfrm>
              <a:off x="746125" y="344074"/>
              <a:ext cx="59642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0">
                  <a:latin typeface="Arial" panose="020B0604020202020204" pitchFamily="34" charset="0"/>
                </a:rPr>
                <a:t>COMPOSIZIONE FLUIDO TESTICOLARE</a:t>
              </a:r>
            </a:p>
          </p:txBody>
        </p:sp>
        <p:sp>
          <p:nvSpPr>
            <p:cNvPr id="3083" name="Text Box 3">
              <a:extLst>
                <a:ext uri="{FF2B5EF4-FFF2-40B4-BE49-F238E27FC236}">
                  <a16:creationId xmlns:a16="http://schemas.microsoft.com/office/drawing/2014/main" id="{70CB83C6-6FBB-4700-BC90-BD798E9BE9A9}"/>
                </a:ext>
              </a:extLst>
            </p:cNvPr>
            <p:cNvSpPr txBox="1">
              <a:spLocks noChangeArrowheads="1"/>
            </p:cNvSpPr>
            <p:nvPr/>
          </p:nvSpPr>
          <p:spPr bwMode="auto">
            <a:xfrm>
              <a:off x="746125" y="1382299"/>
              <a:ext cx="2307042" cy="11695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 K</a:t>
              </a:r>
              <a:r>
                <a:rPr lang="it-IT" altLang="it-IT" sz="1400" b="0" baseline="30000">
                  <a:latin typeface="Arial" panose="020B0604020202020204" pitchFamily="34" charset="0"/>
                </a:rPr>
                <a:t>+</a:t>
              </a:r>
            </a:p>
            <a:p>
              <a:pPr eaLnBrk="1" hangingPunct="1">
                <a:spcBef>
                  <a:spcPct val="0"/>
                </a:spcBef>
                <a:buFontTx/>
                <a:buChar char="-"/>
              </a:pPr>
              <a:r>
                <a:rPr lang="it-IT" altLang="it-IT" sz="1400" b="0">
                  <a:latin typeface="Arial" panose="020B0604020202020204" pitchFamily="34" charset="0"/>
                </a:rPr>
                <a:t> Na</a:t>
              </a:r>
              <a:r>
                <a:rPr lang="it-IT" altLang="it-IT" sz="1400" b="0" baseline="30000">
                  <a:latin typeface="Arial" panose="020B0604020202020204" pitchFamily="34" charset="0"/>
                </a:rPr>
                <a:t>+</a:t>
              </a:r>
            </a:p>
            <a:p>
              <a:pPr eaLnBrk="1" hangingPunct="1">
                <a:spcBef>
                  <a:spcPct val="0"/>
                </a:spcBef>
                <a:buFontTx/>
                <a:buChar char="-"/>
              </a:pPr>
              <a:r>
                <a:rPr lang="it-IT" altLang="it-IT" sz="1400" b="0">
                  <a:latin typeface="Arial" panose="020B0604020202020204" pitchFamily="34" charset="0"/>
                </a:rPr>
                <a:t> PROTEINE</a:t>
              </a:r>
            </a:p>
            <a:p>
              <a:pPr eaLnBrk="1" hangingPunct="1">
                <a:spcBef>
                  <a:spcPct val="0"/>
                </a:spcBef>
                <a:buFontTx/>
                <a:buNone/>
              </a:pPr>
              <a:r>
                <a:rPr lang="it-IT" altLang="it-IT" sz="1400">
                  <a:solidFill>
                    <a:srgbClr val="FF0000"/>
                  </a:solidFill>
                  <a:latin typeface="Arial" panose="020B0604020202020204" pitchFamily="34" charset="0"/>
                </a:rPr>
                <a:t>NO IMMUNOGLOBULINE</a:t>
              </a:r>
            </a:p>
            <a:p>
              <a:pPr eaLnBrk="1" hangingPunct="1">
                <a:spcBef>
                  <a:spcPct val="0"/>
                </a:spcBef>
                <a:buFontTx/>
                <a:buNone/>
              </a:pPr>
              <a:r>
                <a:rPr lang="it-IT" altLang="it-IT" sz="1400" b="0">
                  <a:latin typeface="Arial" panose="020B0604020202020204" pitchFamily="34" charset="0"/>
                </a:rPr>
                <a:t>NO GLUCOSIO</a:t>
              </a:r>
            </a:p>
          </p:txBody>
        </p:sp>
        <p:sp>
          <p:nvSpPr>
            <p:cNvPr id="3084" name="AutoShape 4">
              <a:extLst>
                <a:ext uri="{FF2B5EF4-FFF2-40B4-BE49-F238E27FC236}">
                  <a16:creationId xmlns:a16="http://schemas.microsoft.com/office/drawing/2014/main" id="{AF0BBDC0-F671-4C7D-A1CC-6479DB3611DF}"/>
                </a:ext>
              </a:extLst>
            </p:cNvPr>
            <p:cNvSpPr>
              <a:spLocks/>
            </p:cNvSpPr>
            <p:nvPr/>
          </p:nvSpPr>
          <p:spPr bwMode="auto">
            <a:xfrm>
              <a:off x="3429000" y="1371186"/>
              <a:ext cx="228600" cy="1295400"/>
            </a:xfrm>
            <a:prstGeom prst="rightBrace">
              <a:avLst>
                <a:gd name="adj1" fmla="val 4722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it-IT" sz="2400" b="0">
                <a:latin typeface="Arial" panose="020B0604020202020204" pitchFamily="34" charset="0"/>
              </a:endParaRPr>
            </a:p>
          </p:txBody>
        </p:sp>
        <p:sp>
          <p:nvSpPr>
            <p:cNvPr id="3085" name="Text Box 6">
              <a:extLst>
                <a:ext uri="{FF2B5EF4-FFF2-40B4-BE49-F238E27FC236}">
                  <a16:creationId xmlns:a16="http://schemas.microsoft.com/office/drawing/2014/main" id="{9D51093C-4194-447C-A8CA-F5BADF5E772E}"/>
                </a:ext>
              </a:extLst>
            </p:cNvPr>
            <p:cNvSpPr txBox="1">
              <a:spLocks noChangeArrowheads="1"/>
            </p:cNvSpPr>
            <p:nvPr/>
          </p:nvSpPr>
          <p:spPr bwMode="auto">
            <a:xfrm>
              <a:off x="4022725" y="1916113"/>
              <a:ext cx="2120900"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0">
                  <a:latin typeface="Arial" panose="020B0604020202020204" pitchFamily="34" charset="0"/>
                </a:rPr>
                <a:t>RISPETTO AL PLASMA</a:t>
              </a:r>
            </a:p>
          </p:txBody>
        </p:sp>
      </p:grpSp>
      <p:sp>
        <p:nvSpPr>
          <p:cNvPr id="3075" name="Rectangle 2">
            <a:extLst>
              <a:ext uri="{FF2B5EF4-FFF2-40B4-BE49-F238E27FC236}">
                <a16:creationId xmlns:a16="http://schemas.microsoft.com/office/drawing/2014/main" id="{EBD8F194-4648-419C-AA70-F91DF4CB718B}"/>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3076" name="CasellaDiTesto 9">
            <a:extLst>
              <a:ext uri="{FF2B5EF4-FFF2-40B4-BE49-F238E27FC236}">
                <a16:creationId xmlns:a16="http://schemas.microsoft.com/office/drawing/2014/main" id="{24742756-0B4B-49A9-9F94-37916E6A5A08}"/>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077" name="Text Box 5">
            <a:extLst>
              <a:ext uri="{FF2B5EF4-FFF2-40B4-BE49-F238E27FC236}">
                <a16:creationId xmlns:a16="http://schemas.microsoft.com/office/drawing/2014/main" id="{C99AE832-0F42-41AC-B70E-9CDACAA355DF}"/>
              </a:ext>
            </a:extLst>
          </p:cNvPr>
          <p:cNvSpPr txBox="1">
            <a:spLocks noChangeArrowheads="1"/>
          </p:cNvSpPr>
          <p:nvPr/>
        </p:nvSpPr>
        <p:spPr bwMode="auto">
          <a:xfrm>
            <a:off x="1136650" y="6234113"/>
            <a:ext cx="520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0">
                <a:latin typeface="Arial" panose="020B0604020202020204" pitchFamily="34" charset="0"/>
              </a:rPr>
              <a:t>FORME DI SPERMATOZOI DI ALCUNI ANIMALI</a:t>
            </a:r>
          </a:p>
        </p:txBody>
      </p:sp>
      <p:grpSp>
        <p:nvGrpSpPr>
          <p:cNvPr id="3078" name="Gruppo 2">
            <a:extLst>
              <a:ext uri="{FF2B5EF4-FFF2-40B4-BE49-F238E27FC236}">
                <a16:creationId xmlns:a16="http://schemas.microsoft.com/office/drawing/2014/main" id="{8486CF1D-4240-4B1F-A8B5-6C9C0F1BA9A3}"/>
              </a:ext>
            </a:extLst>
          </p:cNvPr>
          <p:cNvGrpSpPr>
            <a:grpSpLocks/>
          </p:cNvGrpSpPr>
          <p:nvPr/>
        </p:nvGrpSpPr>
        <p:grpSpPr bwMode="auto">
          <a:xfrm>
            <a:off x="1066800" y="3383252"/>
            <a:ext cx="7010400" cy="2619375"/>
            <a:chOff x="1066800" y="3378200"/>
            <a:chExt cx="7010400" cy="2619375"/>
          </a:xfrm>
        </p:grpSpPr>
        <p:pic>
          <p:nvPicPr>
            <p:cNvPr id="3079" name="Picture 4" descr="Browder fig">
              <a:extLst>
                <a:ext uri="{FF2B5EF4-FFF2-40B4-BE49-F238E27FC236}">
                  <a16:creationId xmlns:a16="http://schemas.microsoft.com/office/drawing/2014/main" id="{EFA8CC23-B659-42B4-A4D8-53CE8B5EE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357"/>
            <a:stretch>
              <a:fillRect/>
            </a:stretch>
          </p:blipFill>
          <p:spPr bwMode="auto">
            <a:xfrm>
              <a:off x="1066800" y="3479800"/>
              <a:ext cx="70104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ttangolo 1">
              <a:extLst>
                <a:ext uri="{FF2B5EF4-FFF2-40B4-BE49-F238E27FC236}">
                  <a16:creationId xmlns:a16="http://schemas.microsoft.com/office/drawing/2014/main" id="{422ACA6D-FDDB-48BA-BDE7-72FA0E5A09A1}"/>
                </a:ext>
              </a:extLst>
            </p:cNvPr>
            <p:cNvSpPr>
              <a:spLocks noChangeArrowheads="1"/>
            </p:cNvSpPr>
            <p:nvPr/>
          </p:nvSpPr>
          <p:spPr bwMode="auto">
            <a:xfrm>
              <a:off x="1306994" y="3409950"/>
              <a:ext cx="188843" cy="136580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endParaRPr lang="it-IT" altLang="it-IT"/>
            </a:p>
          </p:txBody>
        </p:sp>
        <p:sp>
          <p:nvSpPr>
            <p:cNvPr id="3081" name="Rettangolo 10">
              <a:extLst>
                <a:ext uri="{FF2B5EF4-FFF2-40B4-BE49-F238E27FC236}">
                  <a16:creationId xmlns:a16="http://schemas.microsoft.com/office/drawing/2014/main" id="{0FA5A371-CF1A-4A00-9F33-33B71AA04E63}"/>
                </a:ext>
              </a:extLst>
            </p:cNvPr>
            <p:cNvSpPr>
              <a:spLocks noChangeArrowheads="1"/>
            </p:cNvSpPr>
            <p:nvPr/>
          </p:nvSpPr>
          <p:spPr bwMode="auto">
            <a:xfrm>
              <a:off x="2392015" y="3378200"/>
              <a:ext cx="188843" cy="61236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endParaRPr lang="it-IT" altLang="it-IT"/>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uppo 2">
            <a:extLst>
              <a:ext uri="{FF2B5EF4-FFF2-40B4-BE49-F238E27FC236}">
                <a16:creationId xmlns:a16="http://schemas.microsoft.com/office/drawing/2014/main" id="{2B8AB22C-EE2C-4B8A-B3A1-9E8F6D7E7800}"/>
              </a:ext>
            </a:extLst>
          </p:cNvPr>
          <p:cNvGrpSpPr>
            <a:grpSpLocks/>
          </p:cNvGrpSpPr>
          <p:nvPr/>
        </p:nvGrpSpPr>
        <p:grpSpPr bwMode="auto">
          <a:xfrm>
            <a:off x="219075" y="221276"/>
            <a:ext cx="5186370" cy="6262074"/>
            <a:chOff x="219032" y="221276"/>
            <a:chExt cx="5186406" cy="6262074"/>
          </a:xfrm>
        </p:grpSpPr>
        <p:pic>
          <p:nvPicPr>
            <p:cNvPr id="4102" name="Picture 2" descr="Browder fig">
              <a:extLst>
                <a:ext uri="{FF2B5EF4-FFF2-40B4-BE49-F238E27FC236}">
                  <a16:creationId xmlns:a16="http://schemas.microsoft.com/office/drawing/2014/main" id="{0846E226-024D-4B36-A39A-BD7938632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5100638"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5">
              <a:extLst>
                <a:ext uri="{FF2B5EF4-FFF2-40B4-BE49-F238E27FC236}">
                  <a16:creationId xmlns:a16="http://schemas.microsoft.com/office/drawing/2014/main" id="{02E2358F-AD04-47A3-9272-76E0ACA7B98C}"/>
                </a:ext>
              </a:extLst>
            </p:cNvPr>
            <p:cNvSpPr txBox="1">
              <a:spLocks noChangeArrowheads="1"/>
            </p:cNvSpPr>
            <p:nvPr/>
          </p:nvSpPr>
          <p:spPr bwMode="auto">
            <a:xfrm>
              <a:off x="1240475" y="221276"/>
              <a:ext cx="1182688"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latin typeface="Arial" panose="020B0604020202020204" pitchFamily="34" charset="0"/>
                </a:rPr>
                <a:t>TESTA</a:t>
              </a:r>
            </a:p>
          </p:txBody>
        </p:sp>
        <p:sp>
          <p:nvSpPr>
            <p:cNvPr id="4104" name="Text Box 6">
              <a:extLst>
                <a:ext uri="{FF2B5EF4-FFF2-40B4-BE49-F238E27FC236}">
                  <a16:creationId xmlns:a16="http://schemas.microsoft.com/office/drawing/2014/main" id="{FB3A16B5-579D-461A-9237-79B0A5477E07}"/>
                </a:ext>
              </a:extLst>
            </p:cNvPr>
            <p:cNvSpPr txBox="1">
              <a:spLocks noChangeArrowheads="1"/>
            </p:cNvSpPr>
            <p:nvPr/>
          </p:nvSpPr>
          <p:spPr bwMode="auto">
            <a:xfrm>
              <a:off x="2597648" y="3331523"/>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latin typeface="Arial" panose="020B0604020202020204" pitchFamily="34" charset="0"/>
                </a:rPr>
                <a:t>CODA</a:t>
              </a:r>
            </a:p>
          </p:txBody>
        </p:sp>
        <p:sp>
          <p:nvSpPr>
            <p:cNvPr id="4105" name="Rettangolo con angoli arrotondati 1">
              <a:extLst>
                <a:ext uri="{FF2B5EF4-FFF2-40B4-BE49-F238E27FC236}">
                  <a16:creationId xmlns:a16="http://schemas.microsoft.com/office/drawing/2014/main" id="{6B7ACA9B-18A3-4414-9699-2790849D6A60}"/>
                </a:ext>
              </a:extLst>
            </p:cNvPr>
            <p:cNvSpPr>
              <a:spLocks noChangeArrowheads="1"/>
            </p:cNvSpPr>
            <p:nvPr/>
          </p:nvSpPr>
          <p:spPr bwMode="auto">
            <a:xfrm>
              <a:off x="2423163" y="353706"/>
              <a:ext cx="809767" cy="283191"/>
            </a:xfrm>
            <a:prstGeom prst="roundRect">
              <a:avLst>
                <a:gd name="adj" fmla="val 16667"/>
              </a:avLst>
            </a:prstGeom>
            <a:noFill/>
            <a:ln w="254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endParaRPr lang="it-IT" altLang="it-IT"/>
            </a:p>
          </p:txBody>
        </p:sp>
        <p:sp>
          <p:nvSpPr>
            <p:cNvPr id="4106" name="Rettangolo con angoli arrotondati 7">
              <a:extLst>
                <a:ext uri="{FF2B5EF4-FFF2-40B4-BE49-F238E27FC236}">
                  <a16:creationId xmlns:a16="http://schemas.microsoft.com/office/drawing/2014/main" id="{E53BCE63-8A32-4E99-8B3F-4B1D71CCE5EC}"/>
                </a:ext>
              </a:extLst>
            </p:cNvPr>
            <p:cNvSpPr>
              <a:spLocks noChangeArrowheads="1"/>
            </p:cNvSpPr>
            <p:nvPr/>
          </p:nvSpPr>
          <p:spPr bwMode="auto">
            <a:xfrm>
              <a:off x="4151878" y="760863"/>
              <a:ext cx="1196454" cy="421943"/>
            </a:xfrm>
            <a:prstGeom prst="roundRect">
              <a:avLst>
                <a:gd name="adj" fmla="val 16667"/>
              </a:avLst>
            </a:prstGeom>
            <a:noFill/>
            <a:ln w="254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endParaRPr lang="it-IT" altLang="it-IT"/>
            </a:p>
          </p:txBody>
        </p:sp>
        <p:sp>
          <p:nvSpPr>
            <p:cNvPr id="4107" name="Rettangolo con angoli arrotondati 8">
              <a:extLst>
                <a:ext uri="{FF2B5EF4-FFF2-40B4-BE49-F238E27FC236}">
                  <a16:creationId xmlns:a16="http://schemas.microsoft.com/office/drawing/2014/main" id="{D5AE9F33-CDB6-4A9A-90F4-08170F4DB938}"/>
                </a:ext>
              </a:extLst>
            </p:cNvPr>
            <p:cNvSpPr>
              <a:spLocks noChangeArrowheads="1"/>
            </p:cNvSpPr>
            <p:nvPr/>
          </p:nvSpPr>
          <p:spPr bwMode="auto">
            <a:xfrm>
              <a:off x="3138985" y="4974609"/>
              <a:ext cx="878006" cy="461749"/>
            </a:xfrm>
            <a:prstGeom prst="roundRect">
              <a:avLst>
                <a:gd name="adj" fmla="val 16667"/>
              </a:avLst>
            </a:prstGeom>
            <a:noFill/>
            <a:ln w="254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endParaRPr lang="it-IT" altLang="it-IT"/>
            </a:p>
          </p:txBody>
        </p:sp>
        <p:sp>
          <p:nvSpPr>
            <p:cNvPr id="4108" name="Rettangolo con angoli arrotondati 9">
              <a:extLst>
                <a:ext uri="{FF2B5EF4-FFF2-40B4-BE49-F238E27FC236}">
                  <a16:creationId xmlns:a16="http://schemas.microsoft.com/office/drawing/2014/main" id="{9791EE60-85A2-4CE9-93C5-5B600A789C89}"/>
                </a:ext>
              </a:extLst>
            </p:cNvPr>
            <p:cNvSpPr>
              <a:spLocks noChangeArrowheads="1"/>
            </p:cNvSpPr>
            <p:nvPr/>
          </p:nvSpPr>
          <p:spPr bwMode="auto">
            <a:xfrm>
              <a:off x="219032" y="2561230"/>
              <a:ext cx="1185097" cy="278902"/>
            </a:xfrm>
            <a:prstGeom prst="roundRect">
              <a:avLst>
                <a:gd name="adj" fmla="val 16667"/>
              </a:avLst>
            </a:prstGeom>
            <a:noFill/>
            <a:ln w="254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endParaRPr lang="it-IT" altLang="it-IT"/>
            </a:p>
          </p:txBody>
        </p:sp>
      </p:grpSp>
      <p:sp>
        <p:nvSpPr>
          <p:cNvPr id="4100" name="Rectangle 2">
            <a:extLst>
              <a:ext uri="{FF2B5EF4-FFF2-40B4-BE49-F238E27FC236}">
                <a16:creationId xmlns:a16="http://schemas.microsoft.com/office/drawing/2014/main" id="{440F1EB2-443F-4897-9E09-0C7C4801A329}"/>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4101" name="CasellaDiTesto 9">
            <a:extLst>
              <a:ext uri="{FF2B5EF4-FFF2-40B4-BE49-F238E27FC236}">
                <a16:creationId xmlns:a16="http://schemas.microsoft.com/office/drawing/2014/main" id="{E60E6131-8C88-42B1-B886-8CF5C36279E5}"/>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4098" name="Text Box 3">
            <a:extLst>
              <a:ext uri="{FF2B5EF4-FFF2-40B4-BE49-F238E27FC236}">
                <a16:creationId xmlns:a16="http://schemas.microsoft.com/office/drawing/2014/main" id="{69F77017-FC53-41C0-AD8F-AF117F59FC5A}"/>
              </a:ext>
            </a:extLst>
          </p:cNvPr>
          <p:cNvSpPr txBox="1">
            <a:spLocks noChangeArrowheads="1"/>
          </p:cNvSpPr>
          <p:nvPr/>
        </p:nvSpPr>
        <p:spPr bwMode="auto">
          <a:xfrm>
            <a:off x="82342" y="4829629"/>
            <a:ext cx="159157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0" dirty="0">
                <a:latin typeface="Arial" panose="020B0604020202020204" pitchFamily="34" charset="0"/>
              </a:rPr>
              <a:t>ULTRASTRUTTU-RA DELLO SPER-MATOZOO DI MAM-MIFERO. LA MEM-BRANA CELLULA-RE </a:t>
            </a:r>
            <a:r>
              <a:rPr lang="it-IT" altLang="it-IT" sz="1200" b="0" dirty="0">
                <a:latin typeface="Arial" panose="020B0604020202020204" pitchFamily="34" charset="0"/>
                <a:cs typeface="Arial" panose="020B0604020202020204" pitchFamily="34" charset="0"/>
              </a:rPr>
              <a:t>È</a:t>
            </a:r>
            <a:r>
              <a:rPr lang="it-IT" altLang="it-IT" sz="1200" b="0" dirty="0">
                <a:latin typeface="Arial" panose="020B0604020202020204" pitchFamily="34" charset="0"/>
              </a:rPr>
              <a:t> STATA TOLTA. SONO RIPORTATE LE SEZIONI TRA-SVERSALI AI DIVERSI LIVELLI.</a:t>
            </a:r>
          </a:p>
        </p:txBody>
      </p:sp>
      <p:pic>
        <p:nvPicPr>
          <p:cNvPr id="4" name="Picture 2" descr="Browder fig">
            <a:extLst>
              <a:ext uri="{FF2B5EF4-FFF2-40B4-BE49-F238E27FC236}">
                <a16:creationId xmlns:a16="http://schemas.microsoft.com/office/drawing/2014/main" id="{1C217340-F11C-6BC2-3A34-28B2D798E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896" y="3720200"/>
            <a:ext cx="3966958" cy="22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6">
            <a:extLst>
              <a:ext uri="{FF2B5EF4-FFF2-40B4-BE49-F238E27FC236}">
                <a16:creationId xmlns:a16="http://schemas.microsoft.com/office/drawing/2014/main" id="{EA8E9C9E-91B2-020D-9324-B538063956BC}"/>
              </a:ext>
            </a:extLst>
          </p:cNvPr>
          <p:cNvGrpSpPr/>
          <p:nvPr/>
        </p:nvGrpSpPr>
        <p:grpSpPr>
          <a:xfrm>
            <a:off x="5812946" y="300195"/>
            <a:ext cx="2880691" cy="2205984"/>
            <a:chOff x="5812946" y="300195"/>
            <a:chExt cx="2880691" cy="2205984"/>
          </a:xfrm>
        </p:grpSpPr>
        <p:pic>
          <p:nvPicPr>
            <p:cNvPr id="2" name="Picture 2" descr="Browder fig">
              <a:extLst>
                <a:ext uri="{FF2B5EF4-FFF2-40B4-BE49-F238E27FC236}">
                  <a16:creationId xmlns:a16="http://schemas.microsoft.com/office/drawing/2014/main" id="{787E43DE-B51C-4B2F-7155-95E32BE52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2946" y="300195"/>
              <a:ext cx="2880691" cy="22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F0AADEC2-6DC1-3920-3FC7-36600F56DE8E}"/>
                </a:ext>
              </a:extLst>
            </p:cNvPr>
            <p:cNvSpPr txBox="1"/>
            <p:nvPr/>
          </p:nvSpPr>
          <p:spPr>
            <a:xfrm>
              <a:off x="6072809" y="646562"/>
              <a:ext cx="695739" cy="307777"/>
            </a:xfrm>
            <a:prstGeom prst="rect">
              <a:avLst/>
            </a:prstGeom>
            <a:noFill/>
          </p:spPr>
          <p:txBody>
            <a:bodyPr wrap="square" rtlCol="0">
              <a:spAutoFit/>
            </a:bodyPr>
            <a:lstStyle/>
            <a:p>
              <a:r>
                <a:rPr lang="it-IT" sz="1400" dirty="0"/>
                <a:t>~ 100</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6ED7CC13-20B8-4C9B-9247-B4EEFE6E7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82563"/>
            <a:ext cx="804386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a:extLst>
              <a:ext uri="{FF2B5EF4-FFF2-40B4-BE49-F238E27FC236}">
                <a16:creationId xmlns:a16="http://schemas.microsoft.com/office/drawing/2014/main" id="{338E5C96-1028-4203-B6C5-E75F9DCDB4B5}"/>
              </a:ext>
            </a:extLst>
          </p:cNvPr>
          <p:cNvSpPr>
            <a:spLocks noChangeArrowheads="1"/>
          </p:cNvSpPr>
          <p:nvPr/>
        </p:nvSpPr>
        <p:spPr bwMode="auto">
          <a:xfrm>
            <a:off x="0" y="3305175"/>
            <a:ext cx="9144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dirty="0">
                <a:latin typeface="Verdana" panose="020B0604030504040204" pitchFamily="34" charset="0"/>
              </a:rPr>
              <a:t>During spermiogenesis three major developmental processes occur: </a:t>
            </a:r>
            <a:r>
              <a:rPr lang="en-US" altLang="it-IT" sz="1400" b="0" dirty="0">
                <a:highlight>
                  <a:srgbClr val="FFFF00"/>
                </a:highlight>
                <a:latin typeface="Verdana" panose="020B0604030504040204" pitchFamily="34" charset="0"/>
              </a:rPr>
              <a:t>1) the condensation of the nucleus</a:t>
            </a:r>
            <a:r>
              <a:rPr lang="en-US" altLang="it-IT" sz="1400" b="0" dirty="0">
                <a:latin typeface="Verdana" panose="020B0604030504040204" pitchFamily="34" charset="0"/>
              </a:rPr>
              <a:t>, </a:t>
            </a:r>
            <a:r>
              <a:rPr lang="en-US" altLang="it-IT" sz="1400" b="0" dirty="0">
                <a:highlight>
                  <a:srgbClr val="00FF00"/>
                </a:highlight>
                <a:latin typeface="Verdana" panose="020B0604030504040204" pitchFamily="34" charset="0"/>
              </a:rPr>
              <a:t>2) the formation of the flagellum</a:t>
            </a:r>
            <a:r>
              <a:rPr lang="en-US" altLang="it-IT" sz="1400" b="0" dirty="0">
                <a:latin typeface="Verdana" panose="020B0604030504040204" pitchFamily="34" charset="0"/>
              </a:rPr>
              <a:t>, and </a:t>
            </a:r>
            <a:r>
              <a:rPr lang="en-US" altLang="it-IT" sz="1400" b="0" dirty="0">
                <a:highlight>
                  <a:srgbClr val="00FFFF"/>
                </a:highlight>
                <a:latin typeface="Verdana" panose="020B0604030504040204" pitchFamily="34" charset="0"/>
              </a:rPr>
              <a:t>3) the formation of the acrosome</a:t>
            </a:r>
            <a:r>
              <a:rPr lang="en-US" altLang="it-IT" sz="1400" b="0" dirty="0">
                <a:latin typeface="Verdana" panose="020B0604030504040204" pitchFamily="34" charset="0"/>
              </a:rPr>
              <a:t>. Early round spermatids (1) have a round nucleus (blue), marked by the presence of a large Golgi complex and several proacrosomal vesicles. The flagellum has started to differentiate and lies near the Golgi area. Later on (2), the PAGs fuse to each other and form the acrosomal vesicle over the nucleus, which starts to grow because of fusion of Golgi-derived vesicles. The flagellum moves toward the opposite site of the acrosome, near the nucleus. One of the most dramatic transformations during spermiogenesis happens when the acrosomal-nucleus complex turns upside down and moves toward the plasma membrane (3). During this process the Golgi apparatus migrates toward the opposite pole of the nascent acrosome, and the acrosomal vesicle lies underneath the plasma membrane (4, 5). The Golgi apparatus remains in the cytoplasmic lobe and, along with other cytoplasmic organelles, is discarded in the cytoplasmic droplet. In the final steps of differentiation, the acrosomal vesicle flattens and spreads over the nucleus, covering up to two-thirds of its surface. Some selected mitochondria (white ovals) move to the sperm flagellum, and others are discarded in the cytoplasmic droplet. Concomitant with all these events, the nucleus reaches its final shape, and the sperm is released to the lumen of the seminiferous tubule.</a:t>
            </a:r>
          </a:p>
        </p:txBody>
      </p:sp>
      <p:sp>
        <p:nvSpPr>
          <p:cNvPr id="10244" name="Rectangle 6">
            <a:extLst>
              <a:ext uri="{FF2B5EF4-FFF2-40B4-BE49-F238E27FC236}">
                <a16:creationId xmlns:a16="http://schemas.microsoft.com/office/drawing/2014/main" id="{7F823722-F53C-490A-AA90-22A52337D6E2}"/>
              </a:ext>
            </a:extLst>
          </p:cNvPr>
          <p:cNvSpPr>
            <a:spLocks noChangeArrowheads="1"/>
          </p:cNvSpPr>
          <p:nvPr/>
        </p:nvSpPr>
        <p:spPr bwMode="auto">
          <a:xfrm>
            <a:off x="404813" y="3097213"/>
            <a:ext cx="27051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800" b="0">
                <a:latin typeface="Arial" panose="020B0604020202020204" pitchFamily="34" charset="0"/>
              </a:rPr>
              <a:t>BIOLOGY OF REPRODUCTION </a:t>
            </a:r>
            <a:r>
              <a:rPr lang="en-US" altLang="it-IT" sz="800">
                <a:latin typeface="Arial" panose="020B0604020202020204" pitchFamily="34" charset="0"/>
              </a:rPr>
              <a:t>67, </a:t>
            </a:r>
            <a:r>
              <a:rPr lang="en-US" altLang="it-IT" sz="800" b="0">
                <a:latin typeface="Arial" panose="020B0604020202020204" pitchFamily="34" charset="0"/>
              </a:rPr>
              <a:t>1043–1051 (2002)</a:t>
            </a:r>
          </a:p>
        </p:txBody>
      </p:sp>
      <p:sp>
        <p:nvSpPr>
          <p:cNvPr id="10245" name="Rectangle 2">
            <a:extLst>
              <a:ext uri="{FF2B5EF4-FFF2-40B4-BE49-F238E27FC236}">
                <a16:creationId xmlns:a16="http://schemas.microsoft.com/office/drawing/2014/main" id="{16B85FB5-0013-4B64-BEF6-29FD19FE4200}"/>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
        <p:nvSpPr>
          <p:cNvPr id="10246" name="CasellaDiTesto 9">
            <a:extLst>
              <a:ext uri="{FF2B5EF4-FFF2-40B4-BE49-F238E27FC236}">
                <a16:creationId xmlns:a16="http://schemas.microsoft.com/office/drawing/2014/main" id="{A6613E52-8808-48BE-A034-5871A13C3881}"/>
              </a:ext>
            </a:extLst>
          </p:cNvPr>
          <p:cNvSpPr txBox="1">
            <a:spLocks noChangeArrowheads="1"/>
          </p:cNvSpPr>
          <p:nvPr/>
        </p:nvSpPr>
        <p:spPr bwMode="auto">
          <a:xfrm>
            <a:off x="7278688" y="6462713"/>
            <a:ext cx="1770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 name="CasellaDiTesto 2">
            <a:extLst>
              <a:ext uri="{FF2B5EF4-FFF2-40B4-BE49-F238E27FC236}">
                <a16:creationId xmlns:a16="http://schemas.microsoft.com/office/drawing/2014/main" id="{8C6907EC-87D9-94FF-817A-144BB8F5A30B}"/>
              </a:ext>
            </a:extLst>
          </p:cNvPr>
          <p:cNvSpPr txBox="1"/>
          <p:nvPr/>
        </p:nvSpPr>
        <p:spPr>
          <a:xfrm flipH="1">
            <a:off x="403226" y="182563"/>
            <a:ext cx="2355193" cy="369332"/>
          </a:xfrm>
          <a:prstGeom prst="rect">
            <a:avLst/>
          </a:prstGeom>
          <a:noFill/>
        </p:spPr>
        <p:txBody>
          <a:bodyPr wrap="square" rtlCol="0">
            <a:spAutoFit/>
          </a:bodyPr>
          <a:lstStyle/>
          <a:p>
            <a:r>
              <a:rPr lang="en-US" altLang="it-IT" sz="1800" b="0" dirty="0"/>
              <a:t>Pachytene II </a:t>
            </a:r>
            <a:r>
              <a:rPr lang="en-US" altLang="it-IT" sz="1800" b="0" dirty="0" err="1"/>
              <a:t>meiosi</a:t>
            </a:r>
            <a:endParaRPr lang="it-IT" sz="1800" b="0" dirty="0"/>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2918</Words>
  <Application>Microsoft Office PowerPoint</Application>
  <PresentationFormat>Presentazione su schermo (4:3)</PresentationFormat>
  <Paragraphs>230</Paragraphs>
  <Slides>21</Slides>
  <Notes>15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21</vt:i4>
      </vt:variant>
    </vt:vector>
  </HeadingPairs>
  <TitlesOfParts>
    <vt:vector size="30" baseType="lpstr">
      <vt:lpstr>Arial</vt:lpstr>
      <vt:lpstr>Calibri</vt:lpstr>
      <vt:lpstr>Comic Sans MS</vt:lpstr>
      <vt:lpstr>Roboto</vt:lpstr>
      <vt:lpstr>Symbol</vt:lpstr>
      <vt:lpstr>Times New Roman</vt:lpstr>
      <vt:lpstr>Verdana</vt:lpstr>
      <vt:lpstr>Vijaya</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Fiorella Florian</dc:creator>
  <cp:lastModifiedBy>FLORIAN FIORELLA</cp:lastModifiedBy>
  <cp:revision>160</cp:revision>
  <dcterms:created xsi:type="dcterms:W3CDTF">2000-10-23T16:58:10Z</dcterms:created>
  <dcterms:modified xsi:type="dcterms:W3CDTF">2025-03-21T07:57:17Z</dcterms:modified>
</cp:coreProperties>
</file>