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74"/>
  </p:notesMasterIdLst>
  <p:sldIdLst>
    <p:sldId id="486" r:id="rId6"/>
    <p:sldId id="487" r:id="rId7"/>
    <p:sldId id="485" r:id="rId8"/>
    <p:sldId id="390" r:id="rId9"/>
    <p:sldId id="391" r:id="rId10"/>
    <p:sldId id="392" r:id="rId11"/>
    <p:sldId id="480" r:id="rId12"/>
    <p:sldId id="393" r:id="rId13"/>
    <p:sldId id="380" r:id="rId14"/>
    <p:sldId id="411" r:id="rId15"/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386" r:id="rId29"/>
    <p:sldId id="269" r:id="rId30"/>
    <p:sldId id="496" r:id="rId31"/>
    <p:sldId id="270" r:id="rId32"/>
    <p:sldId id="271" r:id="rId33"/>
    <p:sldId id="272" r:id="rId34"/>
    <p:sldId id="273" r:id="rId35"/>
    <p:sldId id="275" r:id="rId36"/>
    <p:sldId id="274" r:id="rId37"/>
    <p:sldId id="276" r:id="rId38"/>
    <p:sldId id="349" r:id="rId39"/>
    <p:sldId id="281" r:id="rId40"/>
    <p:sldId id="481" r:id="rId41"/>
    <p:sldId id="282" r:id="rId42"/>
    <p:sldId id="283" r:id="rId43"/>
    <p:sldId id="284" r:id="rId44"/>
    <p:sldId id="489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387" r:id="rId55"/>
    <p:sldId id="296" r:id="rId56"/>
    <p:sldId id="297" r:id="rId57"/>
    <p:sldId id="299" r:id="rId58"/>
    <p:sldId id="301" r:id="rId59"/>
    <p:sldId id="302" r:id="rId60"/>
    <p:sldId id="440" r:id="rId61"/>
    <p:sldId id="498" r:id="rId62"/>
    <p:sldId id="304" r:id="rId63"/>
    <p:sldId id="478" r:id="rId64"/>
    <p:sldId id="494" r:id="rId65"/>
    <p:sldId id="495" r:id="rId66"/>
    <p:sldId id="307" r:id="rId67"/>
    <p:sldId id="308" r:id="rId68"/>
    <p:sldId id="437" r:id="rId69"/>
    <p:sldId id="279" r:id="rId70"/>
    <p:sldId id="278" r:id="rId71"/>
    <p:sldId id="475" r:id="rId72"/>
    <p:sldId id="310" r:id="rId73"/>
  </p:sldIdLst>
  <p:sldSz cx="9144000" cy="6858000" type="screen4x3"/>
  <p:notesSz cx="68580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FFFF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3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1T06:57:22.23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1T06:58:12.73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73 24575,'14'-1'0,"0"2"0,0 0 0,24 4 0,-32-3 0,0 0 0,-1 0 0,1 1 0,-1-1 0,1 1 0,-1 0 0,0 1 0,0-1 0,0 1 0,0 0 0,4 5 0,12 17 0,0 0 0,-2 1 0,21 37 0,28 42 0,-66-103 0,1-1 0,-1 1 0,1 0 0,-1-1 0,1 1 0,0-1 0,0 0 0,0 0 0,0 0 0,0-1 0,0 1 0,0-1 0,1 1 0,-1-1 0,1 0 0,-1 0 0,1-1 0,-1 1 0,1-1 0,-1 0 0,1 0 0,-1 0 0,1 0 0,0 0 0,-1-1 0,1 0 0,5-1 0,7-4 0,1-1 0,-2 0 0,1-1 0,23-17 0,-8 6 0,507-253 0,-464 240-1365,-16 10-5461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1T06:58:15.94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101 1 24575,'0'1033'0,"-2"-1001"0,-1 0 0,-8 32 0,-2 20 0,-12 49 0,17-98 0,1 0 0,1 0 0,0 46 0,6-57 0,-1 0 0,-1 0 0,-10 45 0,8-48-1365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Fai clic per spostare la diapositiva</a:t>
            </a: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b="0" strike="noStrike" spc="-1">
                <a:latin typeface="Arial" panose="020B0604020202020204"/>
              </a:rPr>
              <a:t>Fai clic per modificare il formato delle note</a:t>
            </a:r>
          </a:p>
        </p:txBody>
      </p:sp>
      <p:sp>
        <p:nvSpPr>
          <p:cNvPr id="24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b="0" strike="noStrike" spc="-1">
                <a:latin typeface="Times New Roman" panose="02020603050405020304"/>
              </a:rPr>
              <a:t>&lt;intestazione&gt;</a:t>
            </a:r>
          </a:p>
        </p:txBody>
      </p:sp>
      <p:sp>
        <p:nvSpPr>
          <p:cNvPr id="25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 b="0" strike="noStrike" spc="-1">
                <a:latin typeface="Times New Roman" panose="02020603050405020304"/>
              </a:rPr>
              <a:t>&lt;data/ora&gt;</a:t>
            </a:r>
          </a:p>
        </p:txBody>
      </p:sp>
      <p:sp>
        <p:nvSpPr>
          <p:cNvPr id="25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 b="0" strike="noStrike" spc="-1">
                <a:latin typeface="Times New Roman" panose="02020603050405020304"/>
              </a:rPr>
              <a:t>&lt;piè di pagina&gt;</a:t>
            </a:r>
          </a:p>
        </p:txBody>
      </p:sp>
      <p:sp>
        <p:nvSpPr>
          <p:cNvPr id="25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9AC1B42-FF06-4375-88F0-AC6F257AF53F}" type="slidenum">
              <a:rPr lang="it-IT" sz="1400" b="0" strike="noStrike" spc="-1">
                <a:latin typeface="Times New Roman" panose="02020603050405020304"/>
              </a:rPr>
              <a:t>‹N›</a:t>
            </a:fld>
            <a:endParaRPr lang="it-IT" sz="1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3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33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r>
              <a:rPr lang="it-IT" sz="2000" b="0" strike="noStrike" spc="-1" dirty="0">
                <a:latin typeface="Arial" panose="020B0604020202020204"/>
              </a:rPr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5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54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7385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5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60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6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63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6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66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6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69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7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78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8139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8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81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8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81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53296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8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84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8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prstGeom prst="rect">
            <a:avLst/>
          </a:prstGeom>
        </p:spPr>
      </p:sp>
      <p:sp>
        <p:nvSpPr>
          <p:cNvPr id="787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3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36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8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90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9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prstGeom prst="rect">
            <a:avLst/>
          </a:prstGeom>
        </p:spPr>
      </p:sp>
      <p:sp>
        <p:nvSpPr>
          <p:cNvPr id="793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9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96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9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4440" y="685800"/>
            <a:ext cx="4571640" cy="3428640"/>
          </a:xfrm>
          <a:prstGeom prst="rect">
            <a:avLst/>
          </a:prstGeom>
        </p:spPr>
      </p:sp>
      <p:sp>
        <p:nvSpPr>
          <p:cNvPr id="799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0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prstGeom prst="rect">
            <a:avLst/>
          </a:prstGeom>
        </p:spPr>
      </p:sp>
      <p:sp>
        <p:nvSpPr>
          <p:cNvPr id="805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0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prstGeom prst="rect">
            <a:avLst/>
          </a:prstGeom>
        </p:spPr>
      </p:sp>
      <p:sp>
        <p:nvSpPr>
          <p:cNvPr id="808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1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814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1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820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2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823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6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69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3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prstGeom prst="rect">
            <a:avLst/>
          </a:prstGeom>
        </p:spPr>
      </p:sp>
      <p:sp>
        <p:nvSpPr>
          <p:cNvPr id="739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8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81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50309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8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81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863915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7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75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3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832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4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4440" y="685800"/>
            <a:ext cx="4571640" cy="3428640"/>
          </a:xfrm>
          <a:prstGeom prst="rect">
            <a:avLst/>
          </a:prstGeom>
        </p:spPr>
      </p:sp>
      <p:sp>
        <p:nvSpPr>
          <p:cNvPr id="742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4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prstGeom prst="rect">
            <a:avLst/>
          </a:prstGeom>
        </p:spPr>
      </p:sp>
      <p:sp>
        <p:nvSpPr>
          <p:cNvPr id="745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4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prstGeom prst="rect">
            <a:avLst/>
          </a:prstGeom>
        </p:spPr>
      </p:sp>
      <p:sp>
        <p:nvSpPr>
          <p:cNvPr id="748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5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51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5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54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75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757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313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94144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313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94144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313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594144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313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594144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313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94144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313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594144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313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94144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313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594144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3313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594144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 type="body"/>
          </p:nvPr>
        </p:nvSpPr>
        <p:spPr>
          <a:xfrm>
            <a:off x="3313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 type="body"/>
          </p:nvPr>
        </p:nvSpPr>
        <p:spPr>
          <a:xfrm>
            <a:off x="594144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lo stile del titolo</a:t>
            </a:r>
            <a:endParaRPr lang="en-US" sz="4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stili del testo dello schema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Secondo livello</a:t>
            </a:r>
            <a:endParaRPr lang="en-US" sz="28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143000" lvl="2" indent="-227965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Terzo livello</a:t>
            </a:r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600200" lvl="3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Quarto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057400" lvl="4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Quinto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lo stile del titolo</a:t>
            </a:r>
            <a:endParaRPr lang="en-US" sz="4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</a:rPr>
              <a:t>Fai clic per modificare il formato del testo della struttura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Secondo livello struttura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Terzo livello struttura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Quarto livello struttura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Quinto livello struttura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Sesto livello struttura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lo stile del titolo</a:t>
            </a:r>
            <a:endParaRPr lang="en-US" sz="4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</a:rPr>
              <a:t>Fai clic per modificare il formato del testo della struttura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Secondo livello struttura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Terzo livello struttura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Quarto livello struttura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Quinto livello struttura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Sesto livello struttura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Fai clic per modificare il formato del testo del titolo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</a:rPr>
              <a:t>Fai clic per modificare il formato del testo della struttura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Secondo livello struttura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Terzo livello struttura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Quarto livello struttura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Quinto livello struttura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Sesto livello struttura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lo stile del titolo</a:t>
            </a:r>
            <a:endParaRPr lang="en-US" sz="4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809520" cy="411444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stili del testo dello schema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Secondo livello</a:t>
            </a:r>
            <a:endParaRPr lang="en-US" sz="28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143000" lvl="2" indent="-227965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Terzo livello</a:t>
            </a:r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600200" lvl="3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Quarto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057400" lvl="4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Quinto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648320" y="1981080"/>
            <a:ext cx="3809520" cy="411444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stili del testo dello schema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Secondo livello</a:t>
            </a:r>
            <a:endParaRPr lang="en-US" sz="28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143000" lvl="2" indent="-227965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Terzo livello</a:t>
            </a:r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600200" lvl="3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Quarto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057400" lvl="4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Quinto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3.wdp"/><Relationship Id="rId5" Type="http://schemas.openxmlformats.org/officeDocument/2006/relationships/image" Target="../media/image61.png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jpeg"/><Relationship Id="rId5" Type="http://schemas.openxmlformats.org/officeDocument/2006/relationships/image" Target="../media/image35.jpeg"/><Relationship Id="rId4" Type="http://schemas.openxmlformats.org/officeDocument/2006/relationships/image" Target="../media/image3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7" Type="http://schemas.openxmlformats.org/officeDocument/2006/relationships/customXml" Target="../ink/ink3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customXml" Target="../ink/ink2.xml"/><Relationship Id="rId4" Type="http://schemas.openxmlformats.org/officeDocument/2006/relationships/image" Target="../media/image570.png"/><Relationship Id="rId9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EA2BC24-9296-B135-9453-39AF0DF34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48" y="4550630"/>
            <a:ext cx="8348353" cy="179434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2785CB6-B3B9-54F8-EE75-8C320E93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78" y="688183"/>
            <a:ext cx="3651447" cy="274081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F99DAA2-90CD-0FF7-078C-E3AB3F7FD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649" y="137577"/>
            <a:ext cx="2915673" cy="38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58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CA132D7E-AD52-4E26-90DA-C2E40CFB8E4E}" type="slidenum">
              <a:rPr lang="en-US" altLang="it-IT" smtClean="0"/>
              <a:pPr/>
              <a:t>10</a:t>
            </a:fld>
            <a:endParaRPr lang="en-US" alt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176" t="5201" r="17714" b="10800"/>
          <a:stretch>
            <a:fillRect/>
          </a:stretch>
        </p:blipFill>
        <p:spPr>
          <a:xfrm>
            <a:off x="863588" y="692696"/>
            <a:ext cx="7416824" cy="43204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285840" y="357120"/>
            <a:ext cx="81720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Causes of fluorescence and bioluminescence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4" name="TextShape 2"/>
          <p:cNvSpPr txBox="1"/>
          <p:nvPr/>
        </p:nvSpPr>
        <p:spPr>
          <a:xfrm>
            <a:off x="685800" y="1981080"/>
            <a:ext cx="7772040" cy="4114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Luciferase / luciferin</a:t>
            </a:r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480"/>
              </a:spcBef>
            </a:pPr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Fluorescent proteins</a:t>
            </a:r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Also mediate color without fluorescence</a:t>
            </a:r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0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Orange – phycoerythrin in red algae, cyanobacteria, some corals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480"/>
              </a:spcBef>
            </a:pP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0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Pigments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480"/>
              </a:spcBef>
            </a:pP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480"/>
              </a:spcBef>
            </a:pP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5" name="TextShape 3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685800" y="228600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Fluorescent proteins</a:t>
            </a:r>
            <a:endParaRPr lang="en-US" sz="4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7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259" name="Picture 2"/>
          <p:cNvPicPr/>
          <p:nvPr/>
        </p:nvPicPr>
        <p:blipFill>
          <a:blip r:embed="rId2"/>
          <a:srcRect l="14173" t="50904" r="45075" b="12246"/>
          <a:stretch>
            <a:fillRect/>
          </a:stretch>
        </p:blipFill>
        <p:spPr>
          <a:xfrm>
            <a:off x="1547640" y="1268640"/>
            <a:ext cx="6114600" cy="345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261" name="Picture 2"/>
          <p:cNvPicPr/>
          <p:nvPr/>
        </p:nvPicPr>
        <p:blipFill>
          <a:blip r:embed="rId2"/>
          <a:srcRect t="15938" r="28519" b="7186"/>
          <a:stretch>
            <a:fillRect/>
          </a:stretch>
        </p:blipFill>
        <p:spPr>
          <a:xfrm>
            <a:off x="438197" y="301817"/>
            <a:ext cx="8714880" cy="585756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https://www.biolegend.com/media_assets/blog/05292013GFP/GFPsculp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0" y="3552453"/>
            <a:ext cx="1756228" cy="166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E2CF88F-F8FC-4998-DDE5-E358F5D0F45E}"/>
              </a:ext>
            </a:extLst>
          </p:cNvPr>
          <p:cNvSpPr/>
          <p:nvPr/>
        </p:nvSpPr>
        <p:spPr>
          <a:xfrm>
            <a:off x="2000250" y="2371725"/>
            <a:ext cx="5162550" cy="676275"/>
          </a:xfrm>
          <a:prstGeom prst="rect">
            <a:avLst/>
          </a:prstGeom>
          <a:noFill/>
          <a:ln w="5715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76000" y="2558880"/>
            <a:ext cx="3635640" cy="3917880"/>
          </a:xfrm>
          <a:prstGeom prst="rect">
            <a:avLst/>
          </a:prstGeom>
          <a:ln>
            <a:noFill/>
          </a:ln>
        </p:spPr>
      </p:pic>
      <p:sp>
        <p:nvSpPr>
          <p:cNvPr id="263" name="TextShape 1"/>
          <p:cNvSpPr txBox="1"/>
          <p:nvPr/>
        </p:nvSpPr>
        <p:spPr>
          <a:xfrm>
            <a:off x="540900" y="543045"/>
            <a:ext cx="80622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Where </a:t>
            </a:r>
            <a:r>
              <a:rPr lang="en-US" sz="3200" b="1" strike="noStrike" spc="-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MS PGothic" panose="020B0600070205080204" charset="-128"/>
              </a:rPr>
              <a:t>G</a:t>
            </a:r>
            <a:r>
              <a:rPr lang="en-US" sz="32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REEN </a:t>
            </a:r>
            <a:r>
              <a:rPr lang="en-US" sz="3200" b="1" strike="noStrike" spc="-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MS PGothic" panose="020B0600070205080204" charset="-128"/>
              </a:rPr>
              <a:t>F</a:t>
            </a:r>
            <a:r>
              <a:rPr lang="en-US" sz="32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LUORESCENT </a:t>
            </a:r>
            <a:r>
              <a:rPr lang="en-US" sz="3200" b="1" strike="noStrike" spc="-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MS PGothic" panose="020B0600070205080204" charset="-128"/>
              </a:rPr>
              <a:t>P</a:t>
            </a:r>
            <a:r>
              <a:rPr lang="en-US" sz="32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ROTEIN - </a:t>
            </a:r>
            <a:r>
              <a:rPr lang="en-US" sz="3200" b="1" strike="noStrike" spc="-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MS PGothic" panose="020B0600070205080204" charset="-128"/>
              </a:rPr>
              <a:t>GFP</a:t>
            </a:r>
            <a:r>
              <a:rPr lang="en-US" sz="32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comes from</a:t>
            </a: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265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323640" y="2349000"/>
            <a:ext cx="4527360" cy="3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685800" y="152280"/>
            <a:ext cx="7772040" cy="9140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Osamu Shimomura </a:t>
            </a:r>
            <a:r>
              <a:rPr lang="it-IT" altLang="en-US" sz="32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(1928 - 2018)</a:t>
            </a:r>
          </a:p>
        </p:txBody>
      </p:sp>
      <p:sp>
        <p:nvSpPr>
          <p:cNvPr id="267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268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475640" y="1196640"/>
            <a:ext cx="5904360" cy="4864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652327" y="527684"/>
            <a:ext cx="5319395" cy="4114560"/>
          </a:xfrm>
          <a:prstGeom prst="rect">
            <a:avLst/>
          </a:prstGeom>
          <a:ln>
            <a:noFill/>
          </a:ln>
        </p:spPr>
      </p:pic>
      <p:sp>
        <p:nvSpPr>
          <p:cNvPr id="270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68122" y="5177669"/>
            <a:ext cx="83940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Over the summers of </a:t>
            </a:r>
            <a:r>
              <a:rPr lang="en-US" b="1" dirty="0"/>
              <a:t>19 years</a:t>
            </a:r>
            <a:r>
              <a:rPr lang="en-US" dirty="0"/>
              <a:t>, Shimomura and co-workers collected </a:t>
            </a:r>
            <a:r>
              <a:rPr lang="en-US" b="1" dirty="0"/>
              <a:t>85</a:t>
            </a:r>
            <a:r>
              <a:rPr lang="it-IT" altLang="en-US" b="1" dirty="0"/>
              <a:t>.</a:t>
            </a:r>
            <a:r>
              <a:rPr lang="en-US" b="1" dirty="0"/>
              <a:t>000 </a:t>
            </a:r>
            <a:r>
              <a:rPr lang="en-US" dirty="0"/>
              <a:t>jellyfish off Friday Harbor in Washington on the West Coast of North America</a:t>
            </a:r>
            <a:r>
              <a:rPr lang="it-IT" altLang="en-US" dirty="0"/>
              <a:t>.</a:t>
            </a:r>
          </a:p>
          <a:p>
            <a:endParaRPr lang="en-US" dirty="0"/>
          </a:p>
          <a:p>
            <a:r>
              <a:rPr lang="it-IT" altLang="en-US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n undertaking it is difficult to contemplate in modern day science.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6465FB-32E8-5A32-C2EA-92E6A8939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4" y="238467"/>
            <a:ext cx="3142989" cy="16750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9B63C78-16E1-AEDA-8DEA-7DDEEAEC2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78" y="2083201"/>
            <a:ext cx="2923920" cy="255280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/>
          <p:cNvPicPr/>
          <p:nvPr/>
        </p:nvPicPr>
        <p:blipFill>
          <a:blip r:embed="rId3"/>
          <a:srcRect b="39998"/>
          <a:stretch>
            <a:fillRect/>
          </a:stretch>
        </p:blipFill>
        <p:spPr>
          <a:xfrm>
            <a:off x="3565770" y="1277265"/>
            <a:ext cx="5567040" cy="5172480"/>
          </a:xfrm>
          <a:prstGeom prst="rect">
            <a:avLst/>
          </a:prstGeom>
          <a:ln>
            <a:noFill/>
          </a:ln>
        </p:spPr>
      </p:pic>
      <p:grpSp>
        <p:nvGrpSpPr>
          <p:cNvPr id="272" name="Group 1"/>
          <p:cNvGrpSpPr/>
          <p:nvPr/>
        </p:nvGrpSpPr>
        <p:grpSpPr>
          <a:xfrm>
            <a:off x="4406370" y="2706927"/>
            <a:ext cx="3885840" cy="2020680"/>
            <a:chOff x="4470480" y="2666880"/>
            <a:chExt cx="3885840" cy="2020680"/>
          </a:xfrm>
        </p:grpSpPr>
        <p:sp>
          <p:nvSpPr>
            <p:cNvPr id="273" name="CustomShape 2"/>
            <p:cNvSpPr/>
            <p:nvPr/>
          </p:nvSpPr>
          <p:spPr>
            <a:xfrm>
              <a:off x="4470480" y="3392640"/>
              <a:ext cx="1676160" cy="837720"/>
            </a:xfrm>
            <a:prstGeom prst="ellipse">
              <a:avLst/>
            </a:prstGeom>
            <a:solidFill>
              <a:schemeClr val="accent1"/>
            </a:solidFill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 anchor="ctr"/>
            <a:lstStyle/>
            <a:p>
              <a:pPr>
                <a:lnSpc>
                  <a:spcPct val="100000"/>
                </a:lnSpc>
              </a:pPr>
              <a:r>
                <a:rPr lang="it-IT" sz="1800" b="0" strike="noStrike" spc="-1" dirty="0" err="1">
                  <a:solidFill>
                    <a:srgbClr val="000000"/>
                  </a:solidFill>
                  <a:latin typeface="Arial Rounded MT Bold" panose="020F0704030504030204"/>
                  <a:ea typeface="MS PGothic" panose="020B0600070205080204" charset="-128"/>
                </a:rPr>
                <a:t>Aequorin</a:t>
              </a:r>
              <a:endParaRPr lang="it-IT" sz="1800" b="0" strike="noStrike" spc="-1" dirty="0">
                <a:latin typeface="Arial" panose="020B0604020202020204"/>
              </a:endParaRPr>
            </a:p>
          </p:txBody>
        </p:sp>
        <p:sp>
          <p:nvSpPr>
            <p:cNvPr id="274" name="Line 3"/>
            <p:cNvSpPr/>
            <p:nvPr/>
          </p:nvSpPr>
          <p:spPr>
            <a:xfrm>
              <a:off x="6375240" y="3849480"/>
              <a:ext cx="762120" cy="360"/>
            </a:xfrm>
            <a:prstGeom prst="line">
              <a:avLst/>
            </a:prstGeom>
            <a:ln w="57240">
              <a:solidFill>
                <a:srgbClr val="00FFFF"/>
              </a:solidFill>
              <a:round/>
              <a:tailEnd type="triangle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275" name="CustomShape 4"/>
            <p:cNvSpPr/>
            <p:nvPr/>
          </p:nvSpPr>
          <p:spPr>
            <a:xfrm>
              <a:off x="7365960" y="3544920"/>
              <a:ext cx="685440" cy="1142640"/>
            </a:xfrm>
            <a:prstGeom prst="rect">
              <a:avLst/>
            </a:prstGeom>
            <a:solidFill>
              <a:schemeClr val="folHlink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76" name="Line 5"/>
            <p:cNvSpPr/>
            <p:nvPr/>
          </p:nvSpPr>
          <p:spPr>
            <a:xfrm flipV="1">
              <a:off x="7899120" y="2706480"/>
              <a:ext cx="457200" cy="685800"/>
            </a:xfrm>
            <a:prstGeom prst="line">
              <a:avLst/>
            </a:prstGeom>
            <a:ln w="76320">
              <a:solidFill>
                <a:srgbClr val="00FF00"/>
              </a:solidFill>
              <a:round/>
              <a:tailEnd type="triangle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77" name="CustomShape 6"/>
            <p:cNvSpPr/>
            <p:nvPr/>
          </p:nvSpPr>
          <p:spPr>
            <a:xfrm>
              <a:off x="7429680" y="3962520"/>
              <a:ext cx="6534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800" b="0" strike="noStrike" spc="-1">
                  <a:solidFill>
                    <a:srgbClr val="000000"/>
                  </a:solidFill>
                  <a:latin typeface="Arial Rounded MT Bold" panose="020F0704030504030204"/>
                  <a:ea typeface="MS PGothic" panose="020B0600070205080204" charset="-128"/>
                </a:rPr>
                <a:t>GFP</a:t>
              </a:r>
              <a:endParaRPr lang="it-IT" sz="1800" b="0" strike="noStrike" spc="-1">
                <a:latin typeface="Arial" panose="020B0604020202020204"/>
              </a:endParaRPr>
            </a:p>
          </p:txBody>
        </p:sp>
        <p:sp>
          <p:nvSpPr>
            <p:cNvPr id="278" name="CustomShape 7"/>
            <p:cNvSpPr/>
            <p:nvPr/>
          </p:nvSpPr>
          <p:spPr>
            <a:xfrm>
              <a:off x="4613040" y="2666880"/>
              <a:ext cx="7542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800" b="0" strike="noStrike" spc="-1">
                  <a:solidFill>
                    <a:srgbClr val="FFFFFF"/>
                  </a:solidFill>
                  <a:latin typeface="Arial Rounded MT Bold" panose="020F0704030504030204"/>
                  <a:ea typeface="MS PGothic" panose="020B0600070205080204" charset="-128"/>
                </a:rPr>
                <a:t>Ca2+</a:t>
              </a:r>
              <a:endParaRPr lang="it-IT" sz="1800" b="0" strike="noStrike" spc="-1">
                <a:latin typeface="Arial" panose="020B0604020202020204"/>
              </a:endParaRPr>
            </a:p>
          </p:txBody>
        </p:sp>
        <p:sp>
          <p:nvSpPr>
            <p:cNvPr id="279" name="Line 8"/>
            <p:cNvSpPr/>
            <p:nvPr/>
          </p:nvSpPr>
          <p:spPr>
            <a:xfrm>
              <a:off x="5155920" y="2935080"/>
              <a:ext cx="228600" cy="609480"/>
            </a:xfrm>
            <a:prstGeom prst="line">
              <a:avLst/>
            </a:prstGeom>
            <a:ln w="9360">
              <a:solidFill>
                <a:schemeClr val="tx1"/>
              </a:solidFill>
              <a:round/>
              <a:tailEnd type="triangle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80" name="TextShape 9"/>
          <p:cNvSpPr txBox="1"/>
          <p:nvPr/>
        </p:nvSpPr>
        <p:spPr>
          <a:xfrm>
            <a:off x="520350" y="202869"/>
            <a:ext cx="7772040" cy="5929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00B050"/>
                </a:solidFill>
                <a:latin typeface="Arial Narrow" panose="020B0606020202030204"/>
                <a:ea typeface="MS PGothic" panose="020B0600070205080204" charset="-128"/>
              </a:rPr>
              <a:t>GFP</a:t>
            </a:r>
            <a:r>
              <a:rPr lang="en-US" sz="32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natural function</a:t>
            </a: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81" name="TextShape 10"/>
          <p:cNvSpPr txBox="1"/>
          <p:nvPr/>
        </p:nvSpPr>
        <p:spPr>
          <a:xfrm>
            <a:off x="21683" y="1965960"/>
            <a:ext cx="3384030" cy="2926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Aequorin</a:t>
            </a: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emits </a:t>
            </a:r>
            <a:r>
              <a:rPr lang="en-US" sz="2400" b="1" strike="noStrike" spc="-1" dirty="0">
                <a:solidFill>
                  <a:srgbClr val="2D2D8A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blue light</a:t>
            </a:r>
            <a:r>
              <a:rPr lang="en-US" sz="2000" b="1" strike="noStrike" spc="-1" dirty="0">
                <a:solidFill>
                  <a:srgbClr val="2D2D8A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in the presence of calcium</a:t>
            </a:r>
            <a:endParaRPr lang="en-US" sz="20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0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Aequorin binds to GFP</a:t>
            </a:r>
            <a:endParaRPr lang="en-US" sz="20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0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Blue light from Aequorin excites GFP and GFP emits </a:t>
            </a:r>
            <a:r>
              <a:rPr lang="en-US" sz="2400" b="1" strike="noStrike" spc="-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green light</a:t>
            </a:r>
            <a:endParaRPr lang="en-US" sz="24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TextShape 1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860015" y="289717"/>
            <a:ext cx="5845710" cy="627856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79EC9F-0FBB-5B6F-90AC-92BB56DB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921DA85-E979-B9AD-55E0-7BB2AAAFA38E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Immagine che contiene testo, schermata, diagramma&#10;&#10;Descrizione generata automaticamente">
            <a:extLst>
              <a:ext uri="{FF2B5EF4-FFF2-40B4-BE49-F238E27FC236}">
                <a16:creationId xmlns:a16="http://schemas.microsoft.com/office/drawing/2014/main" id="{A4A1B001-5049-9E3E-D9CE-F731A09A8D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41" y="323595"/>
            <a:ext cx="8705106" cy="64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86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352800" y="94863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000000"/>
                </a:solidFill>
                <a:ea typeface="MS PGothic" panose="020B0600070205080204" charset="-128"/>
              </a:rPr>
              <a:t>GFP</a:t>
            </a:r>
            <a:endParaRPr lang="en-US" sz="3200" b="0" strike="noStrike" spc="-1" dirty="0">
              <a:solidFill>
                <a:srgbClr val="000000"/>
              </a:solidFill>
            </a:endParaRPr>
          </a:p>
        </p:txBody>
      </p:sp>
      <p:sp>
        <p:nvSpPr>
          <p:cNvPr id="285" name="TextShape 2"/>
          <p:cNvSpPr txBox="1"/>
          <p:nvPr/>
        </p:nvSpPr>
        <p:spPr>
          <a:xfrm>
            <a:off x="228760" y="1443778"/>
            <a:ext cx="8686440" cy="1079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200" b="1" strike="noStrike" spc="-1" dirty="0">
                <a:solidFill>
                  <a:srgbClr val="000000"/>
                </a:solidFill>
                <a:ea typeface="MS PGothic" panose="020B0600070205080204" charset="-128"/>
              </a:rPr>
              <a:t>1962 </a:t>
            </a:r>
            <a:r>
              <a:rPr lang="en-US" sz="22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- GFP purified from 10,000 jellyfish  </a:t>
            </a:r>
            <a:r>
              <a:rPr lang="en-US" sz="2200" b="0" i="1" strike="noStrike" spc="-1" dirty="0">
                <a:solidFill>
                  <a:srgbClr val="000000"/>
                </a:solidFill>
                <a:ea typeface="MS PGothic" panose="020B0600070205080204" charset="-128"/>
              </a:rPr>
              <a:t>Aequorea </a:t>
            </a:r>
            <a:r>
              <a:rPr lang="en-US" sz="2200" b="0" i="1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victoria</a:t>
            </a:r>
            <a:endParaRPr lang="en-US" sz="2200" b="0" strike="noStrike" spc="-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200" b="1" strike="noStrike" spc="-1" dirty="0">
                <a:solidFill>
                  <a:srgbClr val="000000"/>
                </a:solidFill>
                <a:ea typeface="MS PGothic" panose="020B0600070205080204" charset="-128"/>
              </a:rPr>
              <a:t>1969</a:t>
            </a:r>
            <a:r>
              <a:rPr lang="en-US" sz="22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 "Green protein" named </a:t>
            </a:r>
            <a:r>
              <a:rPr lang="en-US" sz="2200" b="1" strike="noStrike" spc="-1" dirty="0">
                <a:solidFill>
                  <a:srgbClr val="000000"/>
                </a:solidFill>
                <a:ea typeface="MS PGothic" panose="020B0600070205080204" charset="-128"/>
              </a:rPr>
              <a:t>green fluorescent protein</a:t>
            </a:r>
            <a:r>
              <a:rPr lang="en-US" sz="22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.</a:t>
            </a:r>
            <a:endParaRPr lang="en-US" sz="2200" b="0" strike="noStrike" spc="-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560"/>
              </a:spcBef>
            </a:pPr>
            <a:endParaRPr lang="en-US" sz="2200" b="0" strike="noStrike" spc="-1" dirty="0">
              <a:solidFill>
                <a:srgbClr val="000000"/>
              </a:solidFill>
            </a:endParaRPr>
          </a:p>
        </p:txBody>
      </p:sp>
      <p:sp>
        <p:nvSpPr>
          <p:cNvPr id="286" name="TextShape 3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/>
          </a:p>
        </p:txBody>
      </p:sp>
      <p:pic>
        <p:nvPicPr>
          <p:cNvPr id="287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27990" y="3876108"/>
            <a:ext cx="8097480" cy="2571480"/>
          </a:xfrm>
          <a:prstGeom prst="rect">
            <a:avLst/>
          </a:prstGeom>
          <a:ln>
            <a:noFill/>
          </a:ln>
        </p:spPr>
      </p:pic>
      <p:sp>
        <p:nvSpPr>
          <p:cNvPr id="288" name="CustomShape 4"/>
          <p:cNvSpPr/>
          <p:nvPr/>
        </p:nvSpPr>
        <p:spPr>
          <a:xfrm>
            <a:off x="251640" y="3219300"/>
            <a:ext cx="7974360" cy="4194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 marL="342900" indent="-342900">
              <a:lnSpc>
                <a:spcPct val="90000"/>
              </a:lnSpc>
              <a:buClr>
                <a:srgbClr val="000000"/>
              </a:buClr>
              <a:buFont typeface="Arial" panose="020B0604020202020204"/>
              <a:buChar char="•"/>
            </a:pPr>
            <a:r>
              <a:rPr lang="it-IT" sz="2400" b="1" strike="noStrike" spc="-1" dirty="0">
                <a:solidFill>
                  <a:srgbClr val="000000"/>
                </a:solidFill>
                <a:ea typeface="MS PGothic" panose="020B0600070205080204" charset="-128"/>
              </a:rPr>
              <a:t>1992</a:t>
            </a:r>
            <a:r>
              <a:rPr lang="it-IT" sz="24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 - </a:t>
            </a:r>
            <a:r>
              <a:rPr lang="it-IT" sz="2400" b="0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sequence</a:t>
            </a:r>
            <a:r>
              <a:rPr lang="it-IT" sz="24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 of GFP </a:t>
            </a:r>
            <a:r>
              <a:rPr lang="it-IT" sz="2400" b="0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published</a:t>
            </a:r>
            <a:r>
              <a:rPr lang="it-IT" sz="24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 in Gene</a:t>
            </a:r>
            <a:endParaRPr lang="it-IT" sz="2400" b="0" strike="noStrike" spc="-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290" name="CustomShape 2"/>
          <p:cNvSpPr/>
          <p:nvPr/>
        </p:nvSpPr>
        <p:spPr>
          <a:xfrm>
            <a:off x="539640" y="548640"/>
            <a:ext cx="8034120" cy="53550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 marL="215900" indent="-215900">
              <a:lnSpc>
                <a:spcPct val="90000"/>
              </a:lnSpc>
              <a:buClr>
                <a:srgbClr val="000000"/>
              </a:buClr>
              <a:buFont typeface="Arial" panose="020B0604020202020204"/>
              <a:buChar char="•"/>
            </a:pPr>
            <a:r>
              <a:rPr lang="it-IT" sz="24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1994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- GFP gene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sequence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alone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mediates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fluorescence</a:t>
            </a:r>
            <a:endParaRPr lang="it-IT" sz="2400" b="0" strike="noStrike" spc="-1" dirty="0">
              <a:latin typeface="Arial" panose="020B0604020202020204"/>
            </a:endParaRPr>
          </a:p>
          <a:p>
            <a:pPr marL="457200" lvl="1" indent="-215900">
              <a:lnSpc>
                <a:spcPct val="90000"/>
              </a:lnSpc>
              <a:buClr>
                <a:srgbClr val="000000"/>
              </a:buClr>
              <a:buFont typeface="Arial" panose="020B0604020202020204"/>
              <a:buChar char="•"/>
            </a:pP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No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need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for co-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factors</a:t>
            </a:r>
            <a:endParaRPr lang="it-IT" sz="2400" b="0" strike="noStrike" spc="-1" dirty="0">
              <a:latin typeface="Arial" panose="020B0604020202020204"/>
            </a:endParaRPr>
          </a:p>
          <a:p>
            <a:pPr marL="457200" lvl="1" indent="-215900">
              <a:lnSpc>
                <a:spcPct val="90000"/>
              </a:lnSpc>
              <a:buClr>
                <a:srgbClr val="000000"/>
              </a:buClr>
              <a:buFont typeface="Arial" panose="020B0604020202020204"/>
              <a:buChar char="•"/>
            </a:pP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Expressed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in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neurons</a:t>
            </a:r>
            <a:endParaRPr lang="it-IT" sz="2400" b="0" strike="noStrike" spc="-1" dirty="0">
              <a:latin typeface="Arial" panose="020B0604020202020204"/>
            </a:endParaRPr>
          </a:p>
          <a:p>
            <a:pPr>
              <a:lnSpc>
                <a:spcPct val="90000"/>
              </a:lnSpc>
            </a:pPr>
            <a:endParaRPr lang="it-IT" sz="2400" b="0" strike="noStrike" spc="-1" dirty="0">
              <a:latin typeface="Arial" panose="020B0604020202020204"/>
            </a:endParaRPr>
          </a:p>
          <a:p>
            <a:pPr>
              <a:lnSpc>
                <a:spcPct val="90000"/>
              </a:lnSpc>
            </a:pPr>
            <a:endParaRPr lang="it-IT" sz="2400" b="0" strike="noStrike" spc="-1" dirty="0">
              <a:latin typeface="Arial" panose="020B0604020202020204"/>
            </a:endParaRPr>
          </a:p>
          <a:p>
            <a:pPr marL="215900" indent="-215900">
              <a:lnSpc>
                <a:spcPct val="90000"/>
              </a:lnSpc>
              <a:buClr>
                <a:srgbClr val="000000"/>
              </a:buClr>
              <a:buFont typeface="Arial" panose="020B0604020202020204"/>
              <a:buChar char="•"/>
            </a:pPr>
            <a:r>
              <a:rPr lang="it-IT" sz="24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1995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- </a:t>
            </a:r>
            <a:r>
              <a:rPr lang="it-IT" sz="24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S65T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mutation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discovered</a:t>
            </a:r>
            <a:endParaRPr lang="it-IT" sz="2400" b="0" strike="noStrike" spc="-1" dirty="0">
              <a:latin typeface="Arial" panose="020B0604020202020204"/>
            </a:endParaRPr>
          </a:p>
          <a:p>
            <a:pPr marL="457200" lvl="1" indent="-215900">
              <a:lnSpc>
                <a:spcPct val="90000"/>
              </a:lnSpc>
              <a:buClr>
                <a:srgbClr val="000000"/>
              </a:buClr>
              <a:buFont typeface="Arial" panose="020B0604020202020204"/>
              <a:buChar char="•"/>
            </a:pP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Improved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emission</a:t>
            </a:r>
            <a:endParaRPr lang="it-IT" sz="2400" b="0" strike="noStrike" spc="-1" dirty="0">
              <a:latin typeface="Arial" panose="020B0604020202020204"/>
            </a:endParaRPr>
          </a:p>
          <a:p>
            <a:pPr>
              <a:lnSpc>
                <a:spcPct val="90000"/>
              </a:lnSpc>
            </a:pPr>
            <a:endParaRPr lang="it-IT" sz="2400" b="0" strike="noStrike" spc="-1" dirty="0">
              <a:latin typeface="Arial" panose="020B0604020202020204"/>
            </a:endParaRPr>
          </a:p>
          <a:p>
            <a:pPr>
              <a:lnSpc>
                <a:spcPct val="90000"/>
              </a:lnSpc>
            </a:pPr>
            <a:endParaRPr lang="it-IT" sz="2400" b="0" strike="noStrike" spc="-1" dirty="0">
              <a:latin typeface="Arial" panose="020B0604020202020204"/>
            </a:endParaRPr>
          </a:p>
          <a:p>
            <a:pPr marL="215900" indent="-215900">
              <a:lnSpc>
                <a:spcPct val="90000"/>
              </a:lnSpc>
              <a:buClr>
                <a:srgbClr val="000000"/>
              </a:buClr>
              <a:buFont typeface="Arial" panose="020B0604020202020204"/>
              <a:buChar char="•"/>
            </a:pPr>
            <a:r>
              <a:rPr lang="it-IT" sz="24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1996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-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structure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determined</a:t>
            </a:r>
            <a:endParaRPr lang="it-IT" sz="2400" b="0" strike="noStrike" spc="-1" dirty="0">
              <a:latin typeface="Arial" panose="020B0604020202020204"/>
            </a:endParaRPr>
          </a:p>
          <a:p>
            <a:pPr>
              <a:lnSpc>
                <a:spcPct val="90000"/>
              </a:lnSpc>
            </a:pPr>
            <a:endParaRPr lang="it-IT" sz="2400" b="0" strike="noStrike" spc="-1" dirty="0">
              <a:latin typeface="Arial" panose="020B0604020202020204"/>
            </a:endParaRPr>
          </a:p>
          <a:p>
            <a:pPr>
              <a:lnSpc>
                <a:spcPct val="90000"/>
              </a:lnSpc>
            </a:pPr>
            <a:endParaRPr lang="it-IT" sz="2400" b="0" strike="noStrike" spc="-1" dirty="0">
              <a:latin typeface="Arial" panose="020B0604020202020204"/>
            </a:endParaRPr>
          </a:p>
          <a:p>
            <a:pPr marL="215900" indent="-215900">
              <a:lnSpc>
                <a:spcPct val="90000"/>
              </a:lnSpc>
              <a:buClr>
                <a:srgbClr val="000000"/>
              </a:buClr>
              <a:buFont typeface="Arial" panose="020B0604020202020204"/>
              <a:buChar char="•"/>
            </a:pPr>
            <a:r>
              <a:rPr lang="it-IT" sz="24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1996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-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Improved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version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evolved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by DNA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shuffling</a:t>
            </a:r>
            <a:endParaRPr lang="it-IT" sz="2400" b="0" strike="noStrike" spc="-1" dirty="0">
              <a:latin typeface="Arial" panose="020B0604020202020204"/>
            </a:endParaRPr>
          </a:p>
          <a:p>
            <a:pPr>
              <a:lnSpc>
                <a:spcPct val="90000"/>
              </a:lnSpc>
            </a:pPr>
            <a:endParaRPr lang="it-IT" sz="2400" b="0" strike="noStrike" spc="-1" dirty="0">
              <a:latin typeface="Arial" panose="020B0604020202020204"/>
            </a:endParaRPr>
          </a:p>
          <a:p>
            <a:pPr>
              <a:lnSpc>
                <a:spcPct val="90000"/>
              </a:lnSpc>
            </a:pPr>
            <a:endParaRPr lang="it-IT" sz="2400" b="0" strike="noStrike" spc="-1" dirty="0">
              <a:latin typeface="Arial" panose="020B0604020202020204"/>
            </a:endParaRPr>
          </a:p>
          <a:p>
            <a:pPr marL="215900" indent="-215900">
              <a:lnSpc>
                <a:spcPct val="90000"/>
              </a:lnSpc>
              <a:buClr>
                <a:srgbClr val="000000"/>
              </a:buClr>
              <a:buFont typeface="Arial" panose="020B0604020202020204"/>
              <a:buChar char="•"/>
            </a:pPr>
            <a:r>
              <a:rPr lang="it-IT" sz="24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1999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-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fluorescent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proteins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from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coral</a:t>
            </a:r>
            <a:endParaRPr lang="it-IT" sz="2400" b="0" strike="noStrike" spc="-1" dirty="0">
              <a:latin typeface="Arial" panose="020B0604020202020204"/>
            </a:endParaRPr>
          </a:p>
        </p:txBody>
      </p:sp>
      <p:pic>
        <p:nvPicPr>
          <p:cNvPr id="291" name="Immagine 7"/>
          <p:cNvPicPr/>
          <p:nvPr/>
        </p:nvPicPr>
        <p:blipFill>
          <a:blip r:embed="rId2"/>
          <a:stretch>
            <a:fillRect/>
          </a:stretch>
        </p:blipFill>
        <p:spPr>
          <a:xfrm>
            <a:off x="4578840" y="2853000"/>
            <a:ext cx="865440" cy="1339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170180" y="1584426"/>
            <a:ext cx="4214520" cy="1499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1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239 aa, 28 </a:t>
            </a:r>
            <a:r>
              <a:rPr lang="en-US" sz="2000" b="1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kDa</a:t>
            </a:r>
            <a:endParaRPr lang="en-US" sz="2000" b="0" strike="noStrike" spc="-1" dirty="0">
              <a:solidFill>
                <a:srgbClr val="000000"/>
              </a:solidFill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0" strike="noStrike" spc="-1" dirty="0">
                <a:solidFill>
                  <a:srgbClr val="FF0000"/>
                </a:solidFill>
                <a:ea typeface="MS PGothic" panose="020B0600070205080204" charset="-128"/>
                <a:cs typeface="+mn-lt"/>
              </a:rPr>
              <a:t>11</a:t>
            </a:r>
            <a:r>
              <a:rPr lang="en-US" sz="20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stranded beta can</a:t>
            </a:r>
            <a:endParaRPr lang="en-US" sz="2000" b="0" strike="noStrike" spc="-1" dirty="0">
              <a:solidFill>
                <a:srgbClr val="000000"/>
              </a:solidFill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0" strike="noStrike" spc="-1" dirty="0">
                <a:solidFill>
                  <a:srgbClr val="FF0000"/>
                </a:solidFill>
                <a:ea typeface="MS PGothic" panose="020B0600070205080204" charset="-128"/>
                <a:cs typeface="+mn-lt"/>
              </a:rPr>
              <a:t>6</a:t>
            </a:r>
            <a:r>
              <a:rPr lang="en-US" sz="20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loops at each end</a:t>
            </a:r>
            <a:endParaRPr lang="en-US" sz="2000" b="0" strike="noStrike" spc="-1" dirty="0">
              <a:solidFill>
                <a:srgbClr val="000000"/>
              </a:solidFill>
              <a:cs typeface="+mn-lt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lang="en-US" sz="2000" b="0" strike="noStrike" spc="-1" dirty="0">
              <a:solidFill>
                <a:srgbClr val="000000"/>
              </a:solidFill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480"/>
              </a:spcBef>
            </a:pPr>
            <a:endParaRPr lang="en-US" sz="2400" b="0" strike="noStrike" spc="-1" dirty="0">
              <a:solidFill>
                <a:srgbClr val="000000"/>
              </a:solidFill>
              <a:cs typeface="+mn-lt"/>
            </a:endParaRPr>
          </a:p>
          <a:p>
            <a:pPr>
              <a:lnSpc>
                <a:spcPct val="90000"/>
              </a:lnSpc>
              <a:spcBef>
                <a:spcPts val="400"/>
              </a:spcBef>
            </a:pPr>
            <a:endParaRPr lang="en-US" sz="2000" b="0" strike="noStrike" spc="-1" dirty="0">
              <a:solidFill>
                <a:srgbClr val="000000"/>
              </a:solidFill>
              <a:cs typeface="+mn-lt"/>
            </a:endParaRPr>
          </a:p>
          <a:p>
            <a:pPr>
              <a:lnSpc>
                <a:spcPct val="90000"/>
              </a:lnSpc>
              <a:spcBef>
                <a:spcPts val="400"/>
              </a:spcBef>
            </a:pPr>
            <a:endParaRPr lang="en-US" sz="2000" b="0" strike="noStrike" spc="-1" dirty="0">
              <a:solidFill>
                <a:srgbClr val="000000"/>
              </a:solidFill>
              <a:cs typeface="+mn-lt"/>
            </a:endParaRPr>
          </a:p>
        </p:txBody>
      </p:sp>
      <p:sp>
        <p:nvSpPr>
          <p:cNvPr id="293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295" name="CustomShape 3"/>
          <p:cNvSpPr/>
          <p:nvPr/>
        </p:nvSpPr>
        <p:spPr>
          <a:xfrm>
            <a:off x="2369230" y="-390025"/>
            <a:ext cx="8910360" cy="4495320"/>
          </a:xfrm>
          <a:prstGeom prst="rect">
            <a:avLst/>
          </a:prstGeom>
          <a:noFill/>
          <a:ln w="936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pic>
        <p:nvPicPr>
          <p:cNvPr id="297" name="Immagine 8"/>
          <p:cNvPicPr/>
          <p:nvPr/>
        </p:nvPicPr>
        <p:blipFill>
          <a:blip r:embed="rId3"/>
          <a:stretch>
            <a:fillRect/>
          </a:stretch>
        </p:blipFill>
        <p:spPr>
          <a:xfrm>
            <a:off x="6824410" y="229424"/>
            <a:ext cx="2199960" cy="2680920"/>
          </a:xfrm>
          <a:prstGeom prst="rect">
            <a:avLst/>
          </a:prstGeom>
          <a:ln>
            <a:noFill/>
          </a:ln>
        </p:spPr>
      </p:pic>
      <p:sp>
        <p:nvSpPr>
          <p:cNvPr id="298" name="TextShape 4"/>
          <p:cNvSpPr txBox="1"/>
          <p:nvPr/>
        </p:nvSpPr>
        <p:spPr>
          <a:xfrm>
            <a:off x="277495" y="422275"/>
            <a:ext cx="3305810" cy="7137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 properties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0" name="Picture 2" descr="Difference Between GFP and EGF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3562" y="127834"/>
            <a:ext cx="2738755" cy="34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681" y="3939341"/>
            <a:ext cx="452437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106619" y="5026949"/>
            <a:ext cx="3773805" cy="983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1800" b="1" strike="noStrike" spc="-1" dirty="0">
                <a:solidFill>
                  <a:srgbClr val="000000"/>
                </a:solidFill>
                <a:highlight>
                  <a:srgbClr val="FFFF00"/>
                </a:highlight>
                <a:ea typeface="MS PGothic" panose="020B0600070205080204" charset="-128"/>
                <a:cs typeface="+mn-lt"/>
              </a:rPr>
              <a:t>Chromophore</a:t>
            </a:r>
            <a:r>
              <a:rPr lang="en-US" sz="18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protected from  Outside</a:t>
            </a:r>
            <a:endParaRPr lang="en-US" sz="2000" b="0" strike="noStrike" spc="-1" dirty="0">
              <a:solidFill>
                <a:srgbClr val="000000"/>
              </a:solidFill>
              <a:cs typeface="+mn-lt"/>
            </a:endParaRPr>
          </a:p>
          <a:p>
            <a:pPr marL="342900" indent="-3429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18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Chromophore </a:t>
            </a:r>
            <a:r>
              <a:rPr lang="en-US" sz="1800" b="1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forms  alone</a:t>
            </a:r>
            <a:endParaRPr lang="en-US" sz="1800" b="0" strike="noStrike" spc="-1" dirty="0">
              <a:solidFill>
                <a:srgbClr val="000000"/>
              </a:solidFill>
              <a:cs typeface="+mn-l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1259640" y="188640"/>
            <a:ext cx="6472800" cy="494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 structure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0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301" name="TextShape 3"/>
          <p:cNvSpPr txBox="1"/>
          <p:nvPr/>
        </p:nvSpPr>
        <p:spPr>
          <a:xfrm>
            <a:off x="467639" y="908640"/>
            <a:ext cx="8152485" cy="4114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Stable:</a:t>
            </a: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10M urea,  85°C, pH 4-11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480"/>
              </a:spcBef>
            </a:pP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very well Expressed </a:t>
            </a: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80 mg / liter -&gt; 5g / liter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480"/>
              </a:spcBef>
            </a:pP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Monomeric when expressed in cytoplasm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Can be dimeric at high concentrations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Folds slowly </a:t>
            </a: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- t/2 </a:t>
            </a:r>
            <a:r>
              <a:rPr lang="it-IT" alt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 </a:t>
            </a:r>
            <a:r>
              <a:rPr lang="en-US" sz="24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5-50 minutes</a:t>
            </a: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from denatured and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preoxidised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Does not tolerate insertions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480"/>
              </a:spcBef>
            </a:pP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Stable chromophore </a:t>
            </a:r>
            <a:r>
              <a:rPr lang="en-US" sz="24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requires no other cofactors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Detection limits (no. GFP molecules):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CHO 10,000 cytoplasm; 2,000 on surface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Bacteria 1,000 cytoplasm; 400 on surface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63855" y="194310"/>
            <a:ext cx="814197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/>
              <a:t>The original </a:t>
            </a:r>
            <a:r>
              <a:rPr lang="en-US" b="1" dirty="0" err="1"/>
              <a:t>wt</a:t>
            </a:r>
            <a:r>
              <a:rPr lang="en-US" b="1" dirty="0"/>
              <a:t> GFP had several major drawbacks</a:t>
            </a:r>
            <a:r>
              <a:rPr lang="en-US" dirty="0"/>
              <a:t> that reduced its effectiveness as a tool for cell imaging. </a:t>
            </a:r>
          </a:p>
          <a:p>
            <a:endParaRPr lang="en-US" dirty="0"/>
          </a:p>
          <a:p>
            <a:r>
              <a:rPr lang="it-IT" altLang="en-US" dirty="0"/>
              <a:t>- </a:t>
            </a:r>
            <a:r>
              <a:rPr lang="en-US" dirty="0"/>
              <a:t>Its </a:t>
            </a:r>
            <a:r>
              <a:rPr lang="en-US" b="1" dirty="0">
                <a:solidFill>
                  <a:srgbClr val="FF0000"/>
                </a:solidFill>
              </a:rPr>
              <a:t>folding efficiency</a:t>
            </a:r>
            <a:r>
              <a:rPr lang="en-US" b="1" dirty="0"/>
              <a:t> </a:t>
            </a:r>
            <a:r>
              <a:rPr lang="en-US" dirty="0"/>
              <a:t>and thus fluorescent signal drops dramatically at physiologically relevant temperatures such as 37°C, </a:t>
            </a:r>
          </a:p>
          <a:p>
            <a:endParaRPr lang="en-US" dirty="0"/>
          </a:p>
          <a:p>
            <a:r>
              <a:rPr lang="it-IT" altLang="en-US" dirty="0"/>
              <a:t>- </a:t>
            </a:r>
            <a:r>
              <a:rPr lang="en-US" dirty="0"/>
              <a:t>its </a:t>
            </a:r>
            <a:r>
              <a:rPr lang="en-US" b="1" dirty="0">
                <a:solidFill>
                  <a:srgbClr val="FF0000"/>
                </a:solidFill>
              </a:rPr>
              <a:t>maturation rate</a:t>
            </a:r>
            <a:r>
              <a:rPr lang="en-US" b="1" dirty="0"/>
              <a:t> </a:t>
            </a:r>
            <a:r>
              <a:rPr lang="en-US" dirty="0"/>
              <a:t>is very slow and it had a strong tendency to aggregate.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5" name="Picture 2"/>
          <p:cNvPicPr/>
          <p:nvPr/>
        </p:nvPicPr>
        <p:blipFill>
          <a:blip r:embed="rId2"/>
          <a:srcRect r="49496" b="-368"/>
          <a:stretch>
            <a:fillRect/>
          </a:stretch>
        </p:blipFill>
        <p:spPr>
          <a:xfrm>
            <a:off x="5599429" y="3158428"/>
            <a:ext cx="3325495" cy="2861310"/>
          </a:xfrm>
          <a:prstGeom prst="rect">
            <a:avLst/>
          </a:prstGeom>
          <a:ln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19076" y="3037840"/>
            <a:ext cx="491426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dirty="0">
                <a:sym typeface="+mn-ea"/>
              </a:rPr>
              <a:t>- </a:t>
            </a:r>
            <a:r>
              <a:rPr lang="en-US" b="1" dirty="0">
                <a:sym typeface="+mn-ea"/>
              </a:rPr>
              <a:t>Two separate excitation peaks </a:t>
            </a:r>
            <a:r>
              <a:rPr lang="en-US" dirty="0">
                <a:sym typeface="+mn-ea"/>
              </a:rPr>
              <a:t>were also observed due to the coexistence of neutral (λex∼395 nm) and phenolate (λex∼475 nm) forms of the chromophore. </a:t>
            </a:r>
            <a:endParaRPr lang="en-US" dirty="0"/>
          </a:p>
          <a:p>
            <a:endParaRPr lang="en-US" dirty="0"/>
          </a:p>
          <a:p>
            <a:r>
              <a:rPr lang="it-IT" altLang="en-US" dirty="0">
                <a:sym typeface="+mn-ea"/>
              </a:rPr>
              <a:t>- </a:t>
            </a:r>
            <a:r>
              <a:rPr lang="en-US" dirty="0">
                <a:sym typeface="+mn-ea"/>
              </a:rPr>
              <a:t>Excitation at ∼475 nm was preferred as its lower energy is less damaging to the cell. However, the 475 nm excitation wavelength was only a minor contributor to fluorescence (</a:t>
            </a:r>
            <a:r>
              <a:rPr lang="en-US" dirty="0">
                <a:solidFill>
                  <a:srgbClr val="FF0000"/>
                </a:solidFill>
                <a:sym typeface="+mn-ea"/>
              </a:rPr>
              <a:t>∼15% compared to excitation at ∼395 nm).</a:t>
            </a:r>
            <a:r>
              <a:rPr lang="en-US" dirty="0">
                <a:sym typeface="+mn-ea"/>
              </a:rPr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6528497" y="6210142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192687" y="3592095"/>
            <a:ext cx="8354880" cy="21013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The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excitation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maximum of green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fluorescent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protein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is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readily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shifted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to </a:t>
            </a:r>
            <a:r>
              <a:rPr lang="it-IT" sz="1700" b="1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488 </a:t>
            </a:r>
            <a:r>
              <a:rPr lang="it-IT" sz="1700" b="1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nanometers</a:t>
            </a:r>
            <a:r>
              <a:rPr lang="it-IT" sz="1700" b="1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(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in the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cyan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region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) by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introducing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a single point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mutation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altering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the serine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at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position 65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into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a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threonine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residue (</a:t>
            </a:r>
            <a:r>
              <a:rPr lang="it-IT" sz="1700" b="1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S65T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). </a:t>
            </a:r>
            <a:endParaRPr lang="it-IT" sz="1700" b="0" strike="noStrike" spc="-1" dirty="0">
              <a:cs typeface="+mn-lt"/>
            </a:endParaRPr>
          </a:p>
          <a:p>
            <a:pPr>
              <a:lnSpc>
                <a:spcPct val="100000"/>
              </a:lnSpc>
            </a:pPr>
            <a:endParaRPr lang="it-IT" sz="1700" b="0" strike="noStrike" spc="-1" dirty="0">
              <a:cs typeface="+mn-lt"/>
            </a:endParaRPr>
          </a:p>
          <a:p>
            <a:pPr>
              <a:lnSpc>
                <a:spcPct val="100000"/>
              </a:lnSpc>
            </a:pP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This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mutation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is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featured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in the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most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popular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variant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of green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fluorescent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protein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, </a:t>
            </a:r>
            <a:r>
              <a:rPr lang="it-IT" sz="1700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termed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 </a:t>
            </a:r>
            <a:r>
              <a:rPr lang="it-IT" sz="1700" b="1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enhanced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 GFP (</a:t>
            </a:r>
            <a:r>
              <a:rPr lang="it-IT" sz="1700" b="1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EGFP</a:t>
            </a:r>
            <a:r>
              <a:rPr lang="it-IT" sz="17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), </a:t>
            </a:r>
            <a:endParaRPr lang="it-IT" sz="1700" b="0" strike="noStrike" spc="-1" dirty="0">
              <a:cs typeface="+mn-lt"/>
            </a:endParaRPr>
          </a:p>
        </p:txBody>
      </p:sp>
      <p:pic>
        <p:nvPicPr>
          <p:cNvPr id="304" name="Picture 2"/>
          <p:cNvPicPr/>
          <p:nvPr/>
        </p:nvPicPr>
        <p:blipFill rotWithShape="1">
          <a:blip r:embed="rId2"/>
          <a:srcRect l="4083" t="5372" r="66380" b="58331"/>
          <a:stretch>
            <a:fillRect/>
          </a:stretch>
        </p:blipFill>
        <p:spPr>
          <a:xfrm>
            <a:off x="7894999" y="5350736"/>
            <a:ext cx="1233895" cy="1394278"/>
          </a:xfrm>
          <a:prstGeom prst="rect">
            <a:avLst/>
          </a:prstGeom>
          <a:ln>
            <a:noFill/>
          </a:ln>
        </p:spPr>
      </p:pic>
      <p:pic>
        <p:nvPicPr>
          <p:cNvPr id="305" name="Picture 2"/>
          <p:cNvPicPr/>
          <p:nvPr/>
        </p:nvPicPr>
        <p:blipFill rotWithShape="1">
          <a:blip r:embed="rId3"/>
          <a:srcRect l="1683" t="1127" r="47823"/>
          <a:stretch>
            <a:fillRect/>
          </a:stretch>
        </p:blipFill>
        <p:spPr>
          <a:xfrm>
            <a:off x="353770" y="466123"/>
            <a:ext cx="2856646" cy="2599113"/>
          </a:xfrm>
          <a:prstGeom prst="rect">
            <a:avLst/>
          </a:prstGeom>
          <a:ln>
            <a:noFill/>
          </a:ln>
        </p:spPr>
      </p:pic>
      <p:sp>
        <p:nvSpPr>
          <p:cNvPr id="306" name="CustomShape 3"/>
          <p:cNvSpPr/>
          <p:nvPr/>
        </p:nvSpPr>
        <p:spPr>
          <a:xfrm>
            <a:off x="97553" y="5745960"/>
            <a:ext cx="7709592" cy="928365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b="0" strike="noStrike" spc="-1" dirty="0">
                <a:solidFill>
                  <a:srgbClr val="222222"/>
                </a:solidFill>
                <a:ea typeface="MS PGothic" panose="020B0600070205080204" charset="-128"/>
                <a:cs typeface="+mn-lt"/>
              </a:rPr>
              <a:t> </a:t>
            </a:r>
            <a:r>
              <a:rPr lang="it-IT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This</a:t>
            </a:r>
            <a:r>
              <a:rPr lang="it-IT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matched</a:t>
            </a:r>
            <a:r>
              <a:rPr lang="it-IT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the </a:t>
            </a:r>
            <a:r>
              <a:rPr lang="it-IT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spectral</a:t>
            </a:r>
            <a:r>
              <a:rPr lang="it-IT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characteristics</a:t>
            </a:r>
            <a:r>
              <a:rPr lang="it-IT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of </a:t>
            </a:r>
            <a:r>
              <a:rPr lang="it-IT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commonly</a:t>
            </a:r>
            <a:r>
              <a:rPr lang="it-IT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available</a:t>
            </a:r>
            <a:r>
              <a:rPr lang="it-IT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 FITC filter sets,</a:t>
            </a:r>
            <a:r>
              <a:rPr lang="it-IT" b="1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</a:t>
            </a:r>
            <a:r>
              <a:rPr lang="it-IT" b="1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increasing</a:t>
            </a:r>
            <a:r>
              <a:rPr lang="it-IT" b="1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the </a:t>
            </a:r>
            <a:r>
              <a:rPr lang="it-IT" b="1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practicality</a:t>
            </a:r>
            <a:r>
              <a:rPr lang="it-IT" b="1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of use by the general </a:t>
            </a:r>
            <a:r>
              <a:rPr lang="it-IT" b="1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researcher</a:t>
            </a:r>
            <a:endParaRPr lang="it-IT" b="0" strike="noStrike" spc="-1" dirty="0">
              <a:cs typeface="+mn-lt"/>
            </a:endParaRPr>
          </a:p>
        </p:txBody>
      </p:sp>
      <p:pic>
        <p:nvPicPr>
          <p:cNvPr id="7" name="Immagine 8"/>
          <p:cNvPicPr/>
          <p:nvPr/>
        </p:nvPicPr>
        <p:blipFill rotWithShape="1">
          <a:blip r:embed="rId4"/>
          <a:srcRect t="52961" r="49998" b="1392"/>
          <a:stretch>
            <a:fillRect/>
          </a:stretch>
        </p:blipFill>
        <p:spPr>
          <a:xfrm>
            <a:off x="4073906" y="2158114"/>
            <a:ext cx="1859680" cy="1292966"/>
          </a:xfrm>
          <a:prstGeom prst="rect">
            <a:avLst/>
          </a:prstGeom>
          <a:ln>
            <a:noFill/>
          </a:ln>
        </p:spPr>
      </p:pic>
      <p:pic>
        <p:nvPicPr>
          <p:cNvPr id="8" name="Picture 2"/>
          <p:cNvPicPr/>
          <p:nvPr/>
        </p:nvPicPr>
        <p:blipFill rotWithShape="1">
          <a:blip r:embed="rId3"/>
          <a:srcRect l="49506" b="-2154"/>
          <a:stretch>
            <a:fillRect/>
          </a:stretch>
        </p:blipFill>
        <p:spPr>
          <a:xfrm>
            <a:off x="6272247" y="357809"/>
            <a:ext cx="2856647" cy="2685347"/>
          </a:xfrm>
          <a:prstGeom prst="rect">
            <a:avLst/>
          </a:prstGeom>
          <a:ln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9" t="24706"/>
          <a:stretch>
            <a:fillRect/>
          </a:stretch>
        </p:blipFill>
        <p:spPr bwMode="auto">
          <a:xfrm>
            <a:off x="3511554" y="162070"/>
            <a:ext cx="1981544" cy="17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102036" y="2782517"/>
            <a:ext cx="751437" cy="260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585364" y="2804597"/>
            <a:ext cx="751437" cy="260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144348" y="1181772"/>
            <a:ext cx="751437" cy="359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210416" y="2370086"/>
            <a:ext cx="751437" cy="359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272247" y="112986"/>
            <a:ext cx="1981544" cy="359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1" animBg="1"/>
      <p:bldP spid="303" grpId="2"/>
      <p:bldP spid="30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170180" y="1584426"/>
            <a:ext cx="4214520" cy="1499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1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239 aa, 28 </a:t>
            </a:r>
            <a:r>
              <a:rPr lang="en-US" sz="2000" b="1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kDa</a:t>
            </a:r>
            <a:endParaRPr lang="en-US" sz="2000" b="0" strike="noStrike" spc="-1" dirty="0">
              <a:solidFill>
                <a:srgbClr val="000000"/>
              </a:solidFill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0" strike="noStrike" spc="-1" dirty="0">
                <a:solidFill>
                  <a:srgbClr val="FF0000"/>
                </a:solidFill>
                <a:ea typeface="MS PGothic" panose="020B0600070205080204" charset="-128"/>
                <a:cs typeface="+mn-lt"/>
              </a:rPr>
              <a:t>11</a:t>
            </a:r>
            <a:r>
              <a:rPr lang="en-US" sz="20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stranded beta can</a:t>
            </a:r>
            <a:endParaRPr lang="en-US" sz="2000" b="0" strike="noStrike" spc="-1" dirty="0">
              <a:solidFill>
                <a:srgbClr val="000000"/>
              </a:solidFill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0" strike="noStrike" spc="-1" dirty="0">
                <a:solidFill>
                  <a:srgbClr val="FF0000"/>
                </a:solidFill>
                <a:ea typeface="MS PGothic" panose="020B0600070205080204" charset="-128"/>
                <a:cs typeface="+mn-lt"/>
              </a:rPr>
              <a:t>6</a:t>
            </a:r>
            <a:r>
              <a:rPr lang="en-US" sz="20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loops at each end</a:t>
            </a:r>
            <a:endParaRPr lang="en-US" sz="2000" b="0" strike="noStrike" spc="-1" dirty="0">
              <a:solidFill>
                <a:srgbClr val="000000"/>
              </a:solidFill>
              <a:cs typeface="+mn-lt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lang="en-US" sz="2000" b="0" strike="noStrike" spc="-1" dirty="0">
              <a:solidFill>
                <a:srgbClr val="000000"/>
              </a:solidFill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480"/>
              </a:spcBef>
            </a:pPr>
            <a:endParaRPr lang="en-US" sz="2400" b="0" strike="noStrike" spc="-1" dirty="0">
              <a:solidFill>
                <a:srgbClr val="000000"/>
              </a:solidFill>
              <a:cs typeface="+mn-lt"/>
            </a:endParaRPr>
          </a:p>
          <a:p>
            <a:pPr>
              <a:lnSpc>
                <a:spcPct val="90000"/>
              </a:lnSpc>
              <a:spcBef>
                <a:spcPts val="400"/>
              </a:spcBef>
            </a:pPr>
            <a:endParaRPr lang="en-US" sz="2000" b="0" strike="noStrike" spc="-1" dirty="0">
              <a:solidFill>
                <a:srgbClr val="000000"/>
              </a:solidFill>
              <a:cs typeface="+mn-lt"/>
            </a:endParaRPr>
          </a:p>
          <a:p>
            <a:pPr>
              <a:lnSpc>
                <a:spcPct val="90000"/>
              </a:lnSpc>
              <a:spcBef>
                <a:spcPts val="400"/>
              </a:spcBef>
            </a:pPr>
            <a:endParaRPr lang="en-US" sz="2000" b="0" strike="noStrike" spc="-1" dirty="0">
              <a:solidFill>
                <a:srgbClr val="000000"/>
              </a:solidFill>
              <a:cs typeface="+mn-lt"/>
            </a:endParaRPr>
          </a:p>
        </p:txBody>
      </p:sp>
      <p:sp>
        <p:nvSpPr>
          <p:cNvPr id="293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295" name="CustomShape 3"/>
          <p:cNvSpPr/>
          <p:nvPr/>
        </p:nvSpPr>
        <p:spPr>
          <a:xfrm>
            <a:off x="2369230" y="-390025"/>
            <a:ext cx="8910360" cy="4495320"/>
          </a:xfrm>
          <a:prstGeom prst="rect">
            <a:avLst/>
          </a:prstGeom>
          <a:noFill/>
          <a:ln w="936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pic>
        <p:nvPicPr>
          <p:cNvPr id="297" name="Immagine 8"/>
          <p:cNvPicPr/>
          <p:nvPr/>
        </p:nvPicPr>
        <p:blipFill>
          <a:blip r:embed="rId3"/>
          <a:stretch>
            <a:fillRect/>
          </a:stretch>
        </p:blipFill>
        <p:spPr>
          <a:xfrm>
            <a:off x="6824410" y="229424"/>
            <a:ext cx="2199960" cy="2680920"/>
          </a:xfrm>
          <a:prstGeom prst="rect">
            <a:avLst/>
          </a:prstGeom>
          <a:ln>
            <a:noFill/>
          </a:ln>
        </p:spPr>
      </p:pic>
      <p:sp>
        <p:nvSpPr>
          <p:cNvPr id="298" name="TextShape 4"/>
          <p:cNvSpPr txBox="1"/>
          <p:nvPr/>
        </p:nvSpPr>
        <p:spPr>
          <a:xfrm>
            <a:off x="277495" y="422275"/>
            <a:ext cx="3305810" cy="7137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 properties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0" name="Picture 2" descr="Difference Between GFP and EGF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3562" y="127834"/>
            <a:ext cx="2738755" cy="34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681" y="3939341"/>
            <a:ext cx="452437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106619" y="5026949"/>
            <a:ext cx="3773805" cy="983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1800" b="1" strike="noStrike" spc="-1" dirty="0">
                <a:solidFill>
                  <a:srgbClr val="000000"/>
                </a:solidFill>
                <a:highlight>
                  <a:srgbClr val="FFFF00"/>
                </a:highlight>
                <a:ea typeface="MS PGothic" panose="020B0600070205080204" charset="-128"/>
                <a:cs typeface="+mn-lt"/>
              </a:rPr>
              <a:t>Chromophore</a:t>
            </a:r>
            <a:r>
              <a:rPr lang="en-US" sz="18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protected from  Outside</a:t>
            </a:r>
            <a:endParaRPr lang="en-US" sz="2000" b="0" strike="noStrike" spc="-1" dirty="0">
              <a:solidFill>
                <a:srgbClr val="000000"/>
              </a:solidFill>
              <a:cs typeface="+mn-lt"/>
            </a:endParaRPr>
          </a:p>
          <a:p>
            <a:pPr marL="342900" indent="-3429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1800" b="0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Chromophore </a:t>
            </a:r>
            <a:r>
              <a:rPr lang="en-US" sz="1800" b="1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forms  alone</a:t>
            </a:r>
            <a:endParaRPr lang="en-US" sz="1800" b="0" strike="noStrike" spc="-1" dirty="0">
              <a:solidFill>
                <a:srgbClr val="000000"/>
              </a:solidFill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9409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Shape 1"/>
          <p:cNvSpPr txBox="1"/>
          <p:nvPr/>
        </p:nvSpPr>
        <p:spPr>
          <a:xfrm>
            <a:off x="440335" y="53975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What about other colors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8" name="TextShape 2"/>
          <p:cNvSpPr txBox="1"/>
          <p:nvPr/>
        </p:nvSpPr>
        <p:spPr>
          <a:xfrm>
            <a:off x="685800" y="1981080"/>
            <a:ext cx="7772040" cy="4114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3200" b="0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Mutate GFP to different colors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720"/>
              </a:spcBef>
              <a:buClr>
                <a:srgbClr val="FF0000"/>
              </a:buClr>
              <a:buFont typeface="Symbol" panose="05050102010706020507" charset="2"/>
              <a:buChar char=""/>
            </a:pPr>
            <a:r>
              <a:rPr lang="en-US" sz="3600" b="1" strike="noStrike" spc="-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/>
                <a:ea typeface="MS PGothic" panose="020B0600070205080204" charset="-128"/>
              </a:rPr>
              <a:t>BFP</a:t>
            </a:r>
            <a:r>
              <a:rPr lang="en-US" sz="3600" b="1" strike="noStrike" spc="-1">
                <a:solidFill>
                  <a:srgbClr val="FF0000"/>
                </a:solidFill>
                <a:latin typeface="Arial Narrow" panose="020B0606020202030204"/>
                <a:ea typeface="MS PGothic" panose="020B0600070205080204" charset="-128"/>
              </a:rPr>
              <a:t> -</a:t>
            </a:r>
            <a:r>
              <a:rPr lang="en-US" sz="36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en-US" sz="3600" b="1" strike="noStrike" spc="-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/>
                <a:ea typeface="MS PGothic" panose="020B0600070205080204" charset="-128"/>
              </a:rPr>
              <a:t>CFP</a:t>
            </a:r>
            <a:r>
              <a:rPr lang="en-US" sz="3600" b="1" strike="noStrike" spc="-1">
                <a:solidFill>
                  <a:srgbClr val="00FFFF"/>
                </a:solidFill>
                <a:latin typeface="Arial Narrow" panose="020B0606020202030204"/>
                <a:ea typeface="MS PGothic" panose="020B0600070205080204" charset="-128"/>
              </a:rPr>
              <a:t> - </a:t>
            </a:r>
            <a:r>
              <a:rPr lang="en-US" sz="3600" b="1" strike="noStrike" spc="-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/>
                <a:ea typeface="MS PGothic" panose="020B0600070205080204" charset="-128"/>
              </a:rPr>
              <a:t>YFP</a:t>
            </a:r>
            <a:endParaRPr lang="en-US" sz="36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457200">
              <a:lnSpc>
                <a:spcPct val="100000"/>
              </a:lnSpc>
              <a:spcBef>
                <a:spcPts val="560"/>
              </a:spcBef>
            </a:pPr>
            <a:endParaRPr lang="en-US" sz="36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3200" b="0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Look for other natural proteins, and mutate if necessary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dsRed, Fp611, mFruit series</a:t>
            </a:r>
            <a:endParaRPr lang="en-US" sz="2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9" name="TextShape 3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Shape 1"/>
          <p:cNvSpPr txBox="1"/>
          <p:nvPr/>
        </p:nvSpPr>
        <p:spPr>
          <a:xfrm>
            <a:off x="685800" y="14292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Other colors based on GFP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533520" y="3657600"/>
            <a:ext cx="1066320" cy="609120"/>
          </a:xfrm>
          <a:prstGeom prst="rect">
            <a:avLst/>
          </a:prstGeom>
          <a:solidFill>
            <a:schemeClr val="bg1"/>
          </a:solidFill>
          <a:ln w="9360">
            <a:solidFill>
              <a:schemeClr val="bg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12" name="CustomShape 3"/>
          <p:cNvSpPr/>
          <p:nvPr/>
        </p:nvSpPr>
        <p:spPr>
          <a:xfrm>
            <a:off x="228600" y="4952880"/>
            <a:ext cx="1066320" cy="609120"/>
          </a:xfrm>
          <a:prstGeom prst="rect">
            <a:avLst/>
          </a:prstGeom>
          <a:solidFill>
            <a:schemeClr val="bg1"/>
          </a:solidFill>
          <a:ln w="9360">
            <a:solidFill>
              <a:schemeClr val="bg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13" name="CustomShape 4"/>
          <p:cNvSpPr/>
          <p:nvPr/>
        </p:nvSpPr>
        <p:spPr>
          <a:xfrm>
            <a:off x="0" y="6566301"/>
            <a:ext cx="372888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2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Shaner</a:t>
            </a:r>
            <a:r>
              <a:rPr lang="it-IT" sz="12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et al.,. J Cell Sci 2007;120(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Pt</a:t>
            </a:r>
            <a:r>
              <a:rPr lang="it-IT" sz="12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24):4247-4260</a:t>
            </a:r>
            <a:endParaRPr lang="it-IT" sz="1200" b="0" strike="noStrike" spc="-1" dirty="0">
              <a:latin typeface="Arial" panose="020B0604020202020204"/>
            </a:endParaRPr>
          </a:p>
        </p:txBody>
      </p:sp>
      <p:pic>
        <p:nvPicPr>
          <p:cNvPr id="314" name="Immagine 8"/>
          <p:cNvPicPr/>
          <p:nvPr/>
        </p:nvPicPr>
        <p:blipFill>
          <a:blip r:embed="rId3"/>
          <a:stretch>
            <a:fillRect/>
          </a:stretch>
        </p:blipFill>
        <p:spPr>
          <a:xfrm>
            <a:off x="1288860" y="1247459"/>
            <a:ext cx="6565920" cy="4628985"/>
          </a:xfrm>
          <a:prstGeom prst="rect">
            <a:avLst/>
          </a:prstGeom>
          <a:ln>
            <a:noFill/>
          </a:ln>
        </p:spPr>
      </p:pic>
      <p:sp>
        <p:nvSpPr>
          <p:cNvPr id="315" name="TextShape 5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17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31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76190" y="1112040"/>
            <a:ext cx="8191620" cy="38790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200AB60-6E3F-0DA6-4203-959E29DB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90" y="940378"/>
            <a:ext cx="7786254" cy="437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55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320" name="CustomShape 2"/>
          <p:cNvSpPr/>
          <p:nvPr/>
        </p:nvSpPr>
        <p:spPr>
          <a:xfrm>
            <a:off x="322615" y="558555"/>
            <a:ext cx="8424720" cy="19191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The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construction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of </a:t>
            </a:r>
            <a:r>
              <a:rPr lang="it-IT" b="1" strike="noStrike" spc="-1" dirty="0">
                <a:solidFill>
                  <a:srgbClr val="FF0000"/>
                </a:solidFill>
                <a:latin typeface="Arial" panose="020B0604020202020204"/>
                <a:ea typeface="MS PGothic" panose="020B0600070205080204" charset="-128"/>
              </a:rPr>
              <a:t>red-</a:t>
            </a:r>
            <a:r>
              <a:rPr lang="it-IT" b="1" strike="noStrike" spc="-1" dirty="0" err="1">
                <a:solidFill>
                  <a:srgbClr val="FF0000"/>
                </a:solidFill>
                <a:latin typeface="Arial" panose="020B0604020202020204"/>
                <a:ea typeface="MS PGothic" panose="020B0600070205080204" charset="-128"/>
              </a:rPr>
              <a:t>shifted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mutants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from the </a:t>
            </a:r>
            <a:r>
              <a:rPr lang="it-IT" b="1" i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Aequorea</a:t>
            </a:r>
            <a:r>
              <a:rPr lang="it-IT" b="1" i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victoria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 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jellyfish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green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fluorescent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protein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beyond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the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yellow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spectral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region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has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proven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largely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unsuccessful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,</a:t>
            </a:r>
          </a:p>
          <a:p>
            <a:pPr>
              <a:lnSpc>
                <a:spcPct val="100000"/>
              </a:lnSpc>
            </a:pPr>
            <a:endParaRPr lang="it-IT" spc="-1" dirty="0">
              <a:solidFill>
                <a:srgbClr val="000000"/>
              </a:solidFill>
              <a:latin typeface="Arial" panose="020B0604020202020204"/>
              <a:ea typeface="MS PGothic" panose="020B0600070205080204" charset="-128"/>
            </a:endParaRPr>
          </a:p>
          <a:p>
            <a:pPr>
              <a:lnSpc>
                <a:spcPct val="100000"/>
              </a:lnSpc>
            </a:pP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investigators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have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turned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their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search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to the </a:t>
            </a:r>
            <a:r>
              <a:rPr lang="it-IT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tropical</a:t>
            </a:r>
            <a:r>
              <a:rPr lang="it-IT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reef </a:t>
            </a:r>
            <a:r>
              <a:rPr lang="it-IT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corals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.</a:t>
            </a:r>
            <a:endParaRPr lang="it-IT" b="0" strike="noStrike" spc="-1" dirty="0">
              <a:latin typeface="Arial" panose="020B0604020202020204"/>
            </a:endParaRPr>
          </a:p>
        </p:txBody>
      </p:sp>
      <p:sp>
        <p:nvSpPr>
          <p:cNvPr id="321" name="CustomShape 3"/>
          <p:cNvSpPr/>
          <p:nvPr/>
        </p:nvSpPr>
        <p:spPr>
          <a:xfrm>
            <a:off x="505495" y="3518197"/>
            <a:ext cx="4392000" cy="22849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The first </a:t>
            </a:r>
            <a:r>
              <a:rPr lang="it-IT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coral-derived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fluorescent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protein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to be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extensively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utilized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was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derived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from </a:t>
            </a:r>
            <a:r>
              <a:rPr lang="it-IT" b="1" i="1" strike="noStrike" spc="-1" dirty="0" err="1">
                <a:solidFill>
                  <a:srgbClr val="FF0000"/>
                </a:solidFill>
                <a:latin typeface="Arial" panose="020B0604020202020204"/>
                <a:ea typeface="MS PGothic" panose="020B0600070205080204" charset="-128"/>
              </a:rPr>
              <a:t>Discosoma</a:t>
            </a:r>
            <a:r>
              <a:rPr lang="it-IT" b="1" i="1" strike="noStrike" spc="-1" dirty="0">
                <a:solidFill>
                  <a:srgbClr val="FF0000"/>
                </a:solidFill>
                <a:latin typeface="Arial" panose="020B0604020202020204"/>
                <a:ea typeface="MS PGothic" panose="020B0600070205080204" charset="-128"/>
              </a:rPr>
              <a:t> striata</a:t>
            </a:r>
            <a:r>
              <a:rPr lang="it-IT" b="1" strike="noStrike" spc="-1" dirty="0">
                <a:solidFill>
                  <a:srgbClr val="FF0000"/>
                </a:solidFill>
                <a:latin typeface="Arial" panose="020B0604020202020204"/>
                <a:ea typeface="MS PGothic" panose="020B0600070205080204" charset="-128"/>
              </a:rPr>
              <a:t> 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and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is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commonly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referred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to </a:t>
            </a:r>
            <a:r>
              <a:rPr lang="it-IT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as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 </a:t>
            </a:r>
            <a:r>
              <a:rPr lang="it-IT" b="1" strike="noStrike" spc="-1" dirty="0" err="1">
                <a:solidFill>
                  <a:srgbClr val="FF0000"/>
                </a:solidFill>
                <a:latin typeface="Arial" panose="020B0604020202020204"/>
                <a:ea typeface="MS PGothic" panose="020B0600070205080204" charset="-128"/>
              </a:rPr>
              <a:t>DsRed</a:t>
            </a:r>
            <a:r>
              <a:rPr lang="it-IT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.</a:t>
            </a:r>
            <a:endParaRPr lang="it-IT" b="0" strike="noStrike" spc="-1" dirty="0">
              <a:latin typeface="Arial" panose="020B0604020202020204"/>
            </a:endParaRPr>
          </a:p>
        </p:txBody>
      </p:sp>
      <p:pic>
        <p:nvPicPr>
          <p:cNvPr id="322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5146396" y="2923117"/>
            <a:ext cx="3840120" cy="288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/>
      <p:bldP spid="32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 txBox="1"/>
          <p:nvPr/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Cambria" panose="02040503050406030204"/>
                <a:ea typeface="MS PGothic" panose="020B0600070205080204" charset="-128"/>
              </a:rPr>
              <a:t>Excitation / emission curves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26" name="CustomShape 2"/>
          <p:cNvSpPr/>
          <p:nvPr/>
        </p:nvSpPr>
        <p:spPr>
          <a:xfrm>
            <a:off x="4267080" y="5638680"/>
            <a:ext cx="1142640" cy="456840"/>
          </a:xfrm>
          <a:prstGeom prst="rect">
            <a:avLst/>
          </a:prstGeom>
          <a:solidFill>
            <a:schemeClr val="bg1"/>
          </a:solidFill>
          <a:ln w="9360">
            <a:solidFill>
              <a:schemeClr val="bg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pic>
        <p:nvPicPr>
          <p:cNvPr id="327" name="Immagine 6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719360"/>
            <a:ext cx="9143640" cy="3924000"/>
          </a:xfrm>
          <a:prstGeom prst="rect">
            <a:avLst/>
          </a:prstGeom>
          <a:ln>
            <a:noFill/>
          </a:ln>
        </p:spPr>
      </p:pic>
      <p:sp>
        <p:nvSpPr>
          <p:cNvPr id="328" name="TextShape 3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32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96045" y="1008090"/>
            <a:ext cx="5951910" cy="412588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4"/>
          <p:cNvPicPr/>
          <p:nvPr/>
        </p:nvPicPr>
        <p:blipFill>
          <a:blip r:embed="rId3"/>
          <a:srcRect l="427" t="622" r="530" b="622"/>
          <a:stretch>
            <a:fillRect/>
          </a:stretch>
        </p:blipFill>
        <p:spPr>
          <a:xfrm>
            <a:off x="393840" y="1030320"/>
            <a:ext cx="8305560" cy="5649480"/>
          </a:xfrm>
          <a:prstGeom prst="rect">
            <a:avLst/>
          </a:prstGeom>
          <a:ln>
            <a:noFill/>
          </a:ln>
        </p:spPr>
      </p:pic>
      <p:sp>
        <p:nvSpPr>
          <p:cNvPr id="330" name="TextShape 1"/>
          <p:cNvSpPr txBox="1"/>
          <p:nvPr/>
        </p:nvSpPr>
        <p:spPr>
          <a:xfrm>
            <a:off x="685800" y="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400" b="0" strike="noStrike" spc="-1" dirty="0">
                <a:solidFill>
                  <a:srgbClr val="FFFFFF"/>
                </a:solidFill>
                <a:latin typeface="Arial" panose="020B0604020202020204"/>
                <a:ea typeface="MS PGothic" panose="020B0600070205080204" charset="-128"/>
              </a:rPr>
              <a:t>The fluorescent protein palette</a:t>
            </a:r>
            <a:endParaRPr lang="en-US" sz="34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331" name="Immagine 5"/>
          <p:cNvPicPr/>
          <p:nvPr/>
        </p:nvPicPr>
        <p:blipFill>
          <a:blip r:embed="rId4"/>
          <a:stretch>
            <a:fillRect/>
          </a:stretch>
        </p:blipFill>
        <p:spPr>
          <a:xfrm>
            <a:off x="604711" y="1032028"/>
            <a:ext cx="7557967" cy="4795652"/>
          </a:xfrm>
          <a:prstGeom prst="rect">
            <a:avLst/>
          </a:prstGeom>
          <a:ln>
            <a:noFill/>
          </a:ln>
        </p:spPr>
      </p:pic>
      <p:sp>
        <p:nvSpPr>
          <p:cNvPr id="332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F3D1CF5-CF2E-6E5E-3664-6F433D7E93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973"/>
          <a:stretch/>
        </p:blipFill>
        <p:spPr>
          <a:xfrm>
            <a:off x="-8208" y="4366466"/>
            <a:ext cx="8305560" cy="193920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09372" y="860556"/>
            <a:ext cx="369697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/>
              <a:t>https://www.fpbase.org/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CED1C1A-DF9F-308D-912D-8B276FDA8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11" y="1823545"/>
            <a:ext cx="3367377" cy="381776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FE25DC4-A726-9A63-7279-269587EB8F4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70307" y="2080381"/>
            <a:ext cx="3872070" cy="330409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594110" y="342454"/>
            <a:ext cx="7955780" cy="4773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strike="noStrike" spc="-1" dirty="0" err="1">
                <a:solidFill>
                  <a:srgbClr val="66FF33"/>
                </a:solidFill>
                <a:latin typeface="Arial" panose="020B0604020202020204"/>
                <a:ea typeface="MS PGothic" panose="020B0600070205080204" charset="-128"/>
              </a:rPr>
              <a:t>Fluorescent</a:t>
            </a:r>
            <a:r>
              <a:rPr lang="it-IT" sz="2400" b="1" strike="noStrike" spc="-1" dirty="0">
                <a:solidFill>
                  <a:srgbClr val="66FF33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2400" b="1" strike="noStrike" spc="-1" dirty="0" err="1">
                <a:solidFill>
                  <a:srgbClr val="66FF33"/>
                </a:solidFill>
                <a:latin typeface="Arial" panose="020B0604020202020204"/>
                <a:ea typeface="MS PGothic" panose="020B0600070205080204" charset="-128"/>
              </a:rPr>
              <a:t>Protein</a:t>
            </a:r>
            <a:r>
              <a:rPr lang="it-IT" sz="2400" b="1" strike="noStrike" spc="-1" dirty="0">
                <a:solidFill>
                  <a:srgbClr val="66FF33"/>
                </a:solidFill>
                <a:latin typeface="Arial" panose="020B0604020202020204"/>
                <a:ea typeface="MS PGothic" panose="020B0600070205080204" charset="-128"/>
              </a:rPr>
              <a:t>  </a:t>
            </a:r>
            <a:r>
              <a:rPr lang="it-IT" sz="24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in  </a:t>
            </a:r>
            <a:r>
              <a:rPr lang="it-IT" sz="2400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cell</a:t>
            </a:r>
            <a:r>
              <a:rPr lang="it-IT" sz="24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and </a:t>
            </a:r>
            <a:r>
              <a:rPr lang="it-IT" sz="2400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Molecular</a:t>
            </a:r>
            <a:r>
              <a:rPr lang="it-IT" sz="24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 </a:t>
            </a:r>
            <a:r>
              <a:rPr lang="it-IT" sz="2400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biology</a:t>
            </a:r>
            <a:endParaRPr lang="it-IT" sz="2400" b="1" spc="-1" dirty="0">
              <a:solidFill>
                <a:srgbClr val="000000"/>
              </a:solidFill>
              <a:latin typeface="Arial" panose="020B0604020202020204"/>
              <a:ea typeface="MS PGothic" panose="020B0600070205080204" charset="-128"/>
            </a:endParaRPr>
          </a:p>
          <a:p>
            <a:pPr>
              <a:lnSpc>
                <a:spcPct val="100000"/>
              </a:lnSpc>
            </a:pPr>
            <a:endParaRPr lang="it-IT" sz="2000" b="0" strike="noStrike" spc="-1" dirty="0">
              <a:latin typeface="Arial" panose="020B0604020202020204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04184E-6C5D-4155-1DC3-DF9CE09DBD95}"/>
              </a:ext>
            </a:extLst>
          </p:cNvPr>
          <p:cNvSpPr txBox="1"/>
          <p:nvPr/>
        </p:nvSpPr>
        <p:spPr>
          <a:xfrm>
            <a:off x="442827" y="3812490"/>
            <a:ext cx="80629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Fluorescent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proteins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are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quite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versatile and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have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been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successfully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employed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in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almost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every</a:t>
            </a:r>
            <a:r>
              <a:rPr lang="it-IT" sz="18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</a:t>
            </a:r>
            <a:r>
              <a:rPr lang="it-IT" sz="1800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biological</a:t>
            </a:r>
            <a:r>
              <a:rPr lang="it-IT" sz="18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discipline from </a:t>
            </a:r>
            <a:r>
              <a:rPr lang="it-IT" sz="1800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microbiology</a:t>
            </a:r>
            <a:r>
              <a:rPr lang="it-IT" sz="18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to systems </a:t>
            </a:r>
            <a:r>
              <a:rPr lang="it-IT" sz="1800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physiology</a:t>
            </a:r>
            <a:r>
              <a:rPr lang="it-IT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. </a:t>
            </a:r>
            <a:endParaRPr lang="it-IT" sz="18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latin typeface="Arial" panose="020B0604020202020204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5927346-A46E-AE7E-AEA9-F21411BCF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596" y="1096159"/>
            <a:ext cx="4122633" cy="2318981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9DB21832-AAF5-826D-364D-3D12F12B6869}"/>
              </a:ext>
            </a:extLst>
          </p:cNvPr>
          <p:cNvPicPr/>
          <p:nvPr/>
        </p:nvPicPr>
        <p:blipFill rotWithShape="1">
          <a:blip r:embed="rId3"/>
          <a:srcRect l="51123" t="-5341" r="-1123" b="5341"/>
          <a:stretch/>
        </p:blipFill>
        <p:spPr>
          <a:xfrm>
            <a:off x="405605" y="5148029"/>
            <a:ext cx="1942959" cy="1361086"/>
          </a:xfrm>
          <a:prstGeom prst="rect">
            <a:avLst/>
          </a:prstGeom>
          <a:ln>
            <a:noFill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D991259-5759-DF82-2DFC-1DEFA854950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822950" y="5148028"/>
            <a:ext cx="2172562" cy="1361087"/>
          </a:xfrm>
          <a:prstGeom prst="rect">
            <a:avLst/>
          </a:prstGeom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53891DC-8477-C1CD-6BE2-0FF7A03AE4B3}"/>
              </a:ext>
            </a:extLst>
          </p:cNvPr>
          <p:cNvPicPr/>
          <p:nvPr/>
        </p:nvPicPr>
        <p:blipFill>
          <a:blip r:embed="rId5"/>
          <a:srcRect r="537"/>
          <a:stretch>
            <a:fillRect/>
          </a:stretch>
        </p:blipFill>
        <p:spPr>
          <a:xfrm>
            <a:off x="5646007" y="5012819"/>
            <a:ext cx="2448839" cy="163150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Shape 1"/>
          <p:cNvSpPr txBox="1"/>
          <p:nvPr/>
        </p:nvSpPr>
        <p:spPr>
          <a:xfrm>
            <a:off x="281501" y="344557"/>
            <a:ext cx="8100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Two ways to use fluorescent proteins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" name="TextShape 2"/>
          <p:cNvSpPr txBox="1"/>
          <p:nvPr/>
        </p:nvSpPr>
        <p:spPr>
          <a:xfrm>
            <a:off x="4470750" y="2729727"/>
            <a:ext cx="4164660" cy="1947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8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As  </a:t>
            </a:r>
            <a:r>
              <a:rPr lang="en-US" sz="2800" b="1" strike="noStrike" spc="-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gene reporter</a:t>
            </a:r>
            <a:endParaRPr lang="en-US" sz="2800" b="0" strike="noStrike" spc="-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lang="en-US" sz="28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8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As  </a:t>
            </a:r>
            <a:r>
              <a:rPr lang="en-US" sz="28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fusion-protein</a:t>
            </a:r>
            <a:endParaRPr lang="en-US" sz="2800" b="1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0" name="TextShape 3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D57C40B-17B4-5263-3962-EBD54389F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62" y="1794646"/>
            <a:ext cx="3367377" cy="381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78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 txBox="1"/>
          <p:nvPr/>
        </p:nvSpPr>
        <p:spPr>
          <a:xfrm>
            <a:off x="506865" y="223665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i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Use of Green Fluorescent </a:t>
            </a:r>
            <a:br>
              <a:rPr lang="en-US" sz="2400" b="1" i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</a:br>
            <a:r>
              <a:rPr lang="en-US" sz="2400" b="1" i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Protein (GFP)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TextShape 2"/>
          <p:cNvSpPr txBox="1"/>
          <p:nvPr/>
        </p:nvSpPr>
        <p:spPr>
          <a:xfrm>
            <a:off x="346140" y="1952972"/>
            <a:ext cx="8451720" cy="3103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As a </a:t>
            </a:r>
            <a:r>
              <a:rPr lang="en-US" sz="20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reporter</a:t>
            </a: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molecule to </a:t>
            </a:r>
            <a:r>
              <a:rPr lang="en-US" sz="2000" b="1" u="sng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monitor gene expression</a:t>
            </a:r>
            <a:endParaRPr lang="en-US" sz="2000" b="0" u="sng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lang="en-US" sz="20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lang="en-US" sz="20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Transgenic organism made with </a:t>
            </a:r>
            <a:r>
              <a:rPr lang="en-US" sz="2000" b="0" strike="noStrike" spc="-1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the </a:t>
            </a:r>
            <a:r>
              <a:rPr lang="en-US" sz="2000" b="0" strike="noStrike" spc="-1" dirty="0">
                <a:solidFill>
                  <a:srgbClr val="00B05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GFP-coding sequence </a:t>
            </a:r>
          </a:p>
          <a:p>
            <a:pPr lvl="1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under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transcriptional control of the promoter belonging to the gene of interest</a:t>
            </a:r>
            <a:endParaRPr lang="en-US" sz="20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2"/>
          <p:cNvSpPr/>
          <p:nvPr/>
        </p:nvSpPr>
        <p:spPr>
          <a:xfrm>
            <a:off x="2756520" y="1322280"/>
            <a:ext cx="1447560" cy="228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56" name="CustomShape 3"/>
          <p:cNvSpPr/>
          <p:nvPr/>
        </p:nvSpPr>
        <p:spPr>
          <a:xfrm>
            <a:off x="4204440" y="1322280"/>
            <a:ext cx="1447560" cy="228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57" name="CustomShape 4"/>
          <p:cNvSpPr/>
          <p:nvPr/>
        </p:nvSpPr>
        <p:spPr>
          <a:xfrm>
            <a:off x="3487680" y="616680"/>
            <a:ext cx="10468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Gene A</a:t>
            </a:r>
            <a:endParaRPr lang="it-IT" sz="2400" b="0" strike="noStrike" spc="-1">
              <a:latin typeface="Arial" panose="020B0604020202020204"/>
            </a:endParaRPr>
          </a:p>
        </p:txBody>
      </p:sp>
      <p:sp>
        <p:nvSpPr>
          <p:cNvPr id="358" name="CustomShape 5"/>
          <p:cNvSpPr/>
          <p:nvPr/>
        </p:nvSpPr>
        <p:spPr>
          <a:xfrm>
            <a:off x="1308600" y="1557180"/>
            <a:ext cx="11091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Promoter </a:t>
            </a:r>
          </a:p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for gene A</a:t>
            </a:r>
            <a:endParaRPr lang="it-IT" sz="2000" b="0" strike="noStrike" spc="-1" dirty="0">
              <a:latin typeface="Arial" panose="020B0604020202020204"/>
            </a:endParaRPr>
          </a:p>
        </p:txBody>
      </p:sp>
      <p:sp>
        <p:nvSpPr>
          <p:cNvPr id="359" name="CustomShape 6"/>
          <p:cNvSpPr/>
          <p:nvPr/>
        </p:nvSpPr>
        <p:spPr>
          <a:xfrm>
            <a:off x="3106080" y="1655640"/>
            <a:ext cx="15984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Coding region</a:t>
            </a:r>
            <a:endParaRPr lang="it-IT" sz="2000" b="0" strike="noStrike" spc="-1">
              <a:latin typeface="Arial" panose="020B0604020202020204"/>
            </a:endParaRPr>
          </a:p>
        </p:txBody>
      </p:sp>
      <p:sp>
        <p:nvSpPr>
          <p:cNvPr id="360" name="CustomShape 7"/>
          <p:cNvSpPr/>
          <p:nvPr/>
        </p:nvSpPr>
        <p:spPr>
          <a:xfrm>
            <a:off x="1281240" y="4191120"/>
            <a:ext cx="1447560" cy="2282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62" name="CustomShape 9"/>
          <p:cNvSpPr/>
          <p:nvPr/>
        </p:nvSpPr>
        <p:spPr>
          <a:xfrm>
            <a:off x="1724760" y="3416040"/>
            <a:ext cx="35982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/>
                <a:ea typeface="MS PGothic" panose="020B0600070205080204" charset="-128"/>
              </a:rPr>
              <a:t>GFP</a:t>
            </a:r>
            <a:r>
              <a:rPr lang="it-IT" sz="24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-reporter gene construct</a:t>
            </a:r>
            <a:endParaRPr lang="it-IT" sz="2400" b="0" strike="noStrike" spc="-1">
              <a:latin typeface="Arial" panose="020B0604020202020204"/>
            </a:endParaRPr>
          </a:p>
        </p:txBody>
      </p:sp>
      <p:sp>
        <p:nvSpPr>
          <p:cNvPr id="363" name="CustomShape 10"/>
          <p:cNvSpPr/>
          <p:nvPr/>
        </p:nvSpPr>
        <p:spPr>
          <a:xfrm>
            <a:off x="1056960" y="4495680"/>
            <a:ext cx="1299600" cy="7610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 </a:t>
            </a:r>
            <a:r>
              <a:rPr lang="it-IT" sz="20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Promoter</a:t>
            </a:r>
            <a:endParaRPr lang="it-IT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for Gene A</a:t>
            </a:r>
            <a:endParaRPr lang="it-IT" sz="2000" b="0" strike="noStrike" spc="-1">
              <a:latin typeface="Arial" panose="020B0604020202020204"/>
            </a:endParaRPr>
          </a:p>
        </p:txBody>
      </p:sp>
      <p:sp>
        <p:nvSpPr>
          <p:cNvPr id="364" name="CustomShape 11"/>
          <p:cNvSpPr/>
          <p:nvPr/>
        </p:nvSpPr>
        <p:spPr>
          <a:xfrm>
            <a:off x="3094200" y="4516560"/>
            <a:ext cx="234180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/>
                <a:ea typeface="MS PGothic" panose="020B0600070205080204" charset="-128"/>
              </a:rPr>
              <a:t>Coding </a:t>
            </a:r>
            <a:r>
              <a:rPr lang="it-IT" sz="2000" b="1" strike="noStrike" spc="-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/>
                <a:ea typeface="MS PGothic" panose="020B0600070205080204" charset="-128"/>
              </a:rPr>
              <a:t>region</a:t>
            </a:r>
            <a:r>
              <a:rPr lang="it-IT" sz="2000" b="1" strike="noStrike" spc="-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/>
                <a:ea typeface="MS PGothic" panose="020B0600070205080204" charset="-128"/>
              </a:rPr>
              <a:t> for</a:t>
            </a:r>
            <a:endParaRPr lang="it-IT" sz="20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/>
                <a:ea typeface="MS PGothic" panose="020B0600070205080204" charset="-128"/>
              </a:rPr>
              <a:t>        GFP</a:t>
            </a:r>
            <a:endParaRPr lang="it-IT" sz="20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</p:txBody>
      </p:sp>
      <p:sp>
        <p:nvSpPr>
          <p:cNvPr id="365" name="CustomShape 12"/>
          <p:cNvSpPr/>
          <p:nvPr/>
        </p:nvSpPr>
        <p:spPr>
          <a:xfrm>
            <a:off x="864577" y="4429617"/>
            <a:ext cx="1997205" cy="1039920"/>
          </a:xfrm>
          <a:prstGeom prst="ellipse">
            <a:avLst/>
          </a:prstGeom>
          <a:noFill/>
          <a:ln w="38160">
            <a:solidFill>
              <a:srgbClr val="333399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66" name="CustomShape 13"/>
          <p:cNvSpPr/>
          <p:nvPr/>
        </p:nvSpPr>
        <p:spPr>
          <a:xfrm>
            <a:off x="7093800" y="2631060"/>
            <a:ext cx="3025635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Can be </a:t>
            </a:r>
            <a:r>
              <a:rPr lang="it-IT" sz="2000" b="0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used</a:t>
            </a:r>
            <a:r>
              <a:rPr lang="it-IT" sz="20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 to</a:t>
            </a:r>
            <a:endParaRPr lang="it-IT" sz="2000" b="0" strike="noStrike" spc="-1" dirty="0"/>
          </a:p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 </a:t>
            </a:r>
            <a:r>
              <a:rPr lang="it-IT" sz="2000" b="1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visualize</a:t>
            </a:r>
            <a:r>
              <a:rPr lang="it-IT" sz="20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 the </a:t>
            </a:r>
            <a:endParaRPr lang="it-IT" sz="2000" b="0" strike="noStrike" spc="-1" dirty="0"/>
          </a:p>
          <a:p>
            <a:pPr>
              <a:lnSpc>
                <a:spcPct val="100000"/>
              </a:lnSpc>
            </a:pPr>
            <a:r>
              <a:rPr lang="it-IT" sz="2000" b="0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expression</a:t>
            </a:r>
            <a:r>
              <a:rPr lang="it-IT" sz="20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 of</a:t>
            </a:r>
            <a:endParaRPr lang="it-IT" sz="2000" b="0" strike="noStrike" spc="-1" dirty="0"/>
          </a:p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0000"/>
                </a:solidFill>
                <a:ea typeface="MS PGothic" panose="020B0600070205080204" charset="-128"/>
              </a:rPr>
              <a:t>     </a:t>
            </a:r>
            <a:r>
              <a:rPr lang="it-IT" sz="2000" b="1" strike="noStrike" spc="-1" dirty="0">
                <a:solidFill>
                  <a:srgbClr val="000000"/>
                </a:solidFill>
                <a:ea typeface="MS PGothic" panose="020B0600070205080204" charset="-128"/>
              </a:rPr>
              <a:t>Gene A</a:t>
            </a:r>
            <a:endParaRPr lang="it-IT" sz="2000" b="1" strike="noStrike" spc="-1" dirty="0"/>
          </a:p>
        </p:txBody>
      </p:sp>
      <p:sp>
        <p:nvSpPr>
          <p:cNvPr id="367" name="CustomShape 14"/>
          <p:cNvSpPr/>
          <p:nvPr/>
        </p:nvSpPr>
        <p:spPr>
          <a:xfrm>
            <a:off x="816480" y="5943600"/>
            <a:ext cx="62773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Promoter for Gene A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regulates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the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expression</a:t>
            </a:r>
            <a:r>
              <a:rPr lang="it-IT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of GFP</a:t>
            </a:r>
            <a:endParaRPr lang="it-IT" sz="2400" b="0" strike="noStrike" spc="-1" dirty="0">
              <a:latin typeface="Arial" panose="020B0604020202020204"/>
            </a:endParaRPr>
          </a:p>
        </p:txBody>
      </p:sp>
      <p:sp>
        <p:nvSpPr>
          <p:cNvPr id="17" name="CustomShape 2"/>
          <p:cNvSpPr/>
          <p:nvPr/>
        </p:nvSpPr>
        <p:spPr>
          <a:xfrm>
            <a:off x="2728800" y="4184460"/>
            <a:ext cx="2594160" cy="234900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cxnSp>
        <p:nvCxnSpPr>
          <p:cNvPr id="2" name="Straight Arrow Connector 1"/>
          <p:cNvCxnSpPr>
            <a:cxnSpLocks/>
          </p:cNvCxnSpPr>
          <p:nvPr/>
        </p:nvCxnSpPr>
        <p:spPr>
          <a:xfrm>
            <a:off x="5583150" y="4387496"/>
            <a:ext cx="1084350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>
            <a:cxnSpLocks/>
          </p:cNvCxnSpPr>
          <p:nvPr/>
        </p:nvCxnSpPr>
        <p:spPr>
          <a:xfrm flipH="1" flipV="1">
            <a:off x="5392800" y="1797892"/>
            <a:ext cx="1438645" cy="1107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1BCC7FE0-FF27-0E0A-F4F1-B0D69EB0EA3A}"/>
              </a:ext>
            </a:extLst>
          </p:cNvPr>
          <p:cNvCxnSpPr>
            <a:cxnSpLocks/>
          </p:cNvCxnSpPr>
          <p:nvPr/>
        </p:nvCxnSpPr>
        <p:spPr>
          <a:xfrm>
            <a:off x="465144" y="1436400"/>
            <a:ext cx="8527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AFC9B179-9F19-393C-29CB-8F434BBEDFA9}"/>
              </a:ext>
            </a:extLst>
          </p:cNvPr>
          <p:cNvCxnSpPr>
            <a:cxnSpLocks/>
          </p:cNvCxnSpPr>
          <p:nvPr/>
        </p:nvCxnSpPr>
        <p:spPr>
          <a:xfrm>
            <a:off x="5613240" y="1436400"/>
            <a:ext cx="8527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F78E0CA-1922-5F6F-BC57-CCBB082788E8}"/>
              </a:ext>
            </a:extLst>
          </p:cNvPr>
          <p:cNvCxnSpPr>
            <a:cxnSpLocks/>
          </p:cNvCxnSpPr>
          <p:nvPr/>
        </p:nvCxnSpPr>
        <p:spPr>
          <a:xfrm>
            <a:off x="475590" y="1484025"/>
            <a:ext cx="8527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544C9EF1-C1A8-9C1C-812F-0614080CE5D9}"/>
              </a:ext>
            </a:extLst>
          </p:cNvPr>
          <p:cNvCxnSpPr>
            <a:cxnSpLocks/>
          </p:cNvCxnSpPr>
          <p:nvPr/>
        </p:nvCxnSpPr>
        <p:spPr>
          <a:xfrm>
            <a:off x="5613240" y="1484025"/>
            <a:ext cx="8527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4" name="CustomShape 1"/>
          <p:cNvSpPr/>
          <p:nvPr/>
        </p:nvSpPr>
        <p:spPr>
          <a:xfrm>
            <a:off x="1308600" y="1322280"/>
            <a:ext cx="1447560" cy="2282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3C737EB4-EC6E-8AC7-23ED-641E4C08D1C7}"/>
              </a:ext>
            </a:extLst>
          </p:cNvPr>
          <p:cNvSpPr/>
          <p:nvPr/>
        </p:nvSpPr>
        <p:spPr>
          <a:xfrm rot="5400000">
            <a:off x="1736383" y="623836"/>
            <a:ext cx="493710" cy="429117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0DD8779-9066-9398-1BB2-8C6CBA50449F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8236">
            <a:off x="7165604" y="4101769"/>
            <a:ext cx="930993" cy="99049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roup 1"/>
          <p:cNvGrpSpPr/>
          <p:nvPr/>
        </p:nvGrpSpPr>
        <p:grpSpPr>
          <a:xfrm>
            <a:off x="418692" y="1245629"/>
            <a:ext cx="3364920" cy="1064708"/>
            <a:chOff x="356935" y="4211366"/>
            <a:chExt cx="3364920" cy="1064708"/>
          </a:xfrm>
        </p:grpSpPr>
        <p:sp>
          <p:nvSpPr>
            <p:cNvPr id="369" name="Line 2"/>
            <p:cNvSpPr/>
            <p:nvPr/>
          </p:nvSpPr>
          <p:spPr>
            <a:xfrm>
              <a:off x="564840" y="5133184"/>
              <a:ext cx="3124440" cy="36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370" name="CustomShape 3"/>
            <p:cNvSpPr/>
            <p:nvPr/>
          </p:nvSpPr>
          <p:spPr>
            <a:xfrm>
              <a:off x="1664900" y="4971960"/>
              <a:ext cx="1447560" cy="303394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371" name="CustomShape 4"/>
            <p:cNvSpPr/>
            <p:nvPr/>
          </p:nvSpPr>
          <p:spPr>
            <a:xfrm>
              <a:off x="1022400" y="4971960"/>
              <a:ext cx="609120" cy="304114"/>
            </a:xfrm>
            <a:prstGeom prst="rect">
              <a:avLst/>
            </a:prstGeom>
            <a:solidFill>
              <a:srgbClr val="FF0000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372" name="CustomShape 5"/>
            <p:cNvSpPr/>
            <p:nvPr/>
          </p:nvSpPr>
          <p:spPr>
            <a:xfrm>
              <a:off x="356935" y="4211366"/>
              <a:ext cx="1182240" cy="45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2400" b="1" strike="noStrike" spc="-1" dirty="0">
                  <a:solidFill>
                    <a:srgbClr val="000000"/>
                  </a:solidFill>
                  <a:latin typeface="Arial Narrow" panose="020B0606020202030204"/>
                  <a:ea typeface="MS PGothic" panose="020B0600070205080204" charset="-128"/>
                </a:rPr>
                <a:t>promoter</a:t>
              </a:r>
            </a:p>
          </p:txBody>
        </p:sp>
        <p:sp>
          <p:nvSpPr>
            <p:cNvPr id="373" name="CustomShape 6"/>
            <p:cNvSpPr/>
            <p:nvPr/>
          </p:nvSpPr>
          <p:spPr>
            <a:xfrm>
              <a:off x="2406775" y="4215675"/>
              <a:ext cx="1315080" cy="45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2400" b="1" strike="noStrike" spc="-1" dirty="0">
                  <a:solidFill>
                    <a:srgbClr val="000000"/>
                  </a:solidFill>
                  <a:latin typeface="Arial Narrow" panose="020B0606020202030204"/>
                  <a:ea typeface="MS PGothic" panose="020B0600070205080204" charset="-128"/>
                </a:rPr>
                <a:t>GFP</a:t>
              </a:r>
              <a:r>
                <a:rPr lang="it-IT" sz="2400" b="0" strike="noStrike" spc="-1" dirty="0">
                  <a:solidFill>
                    <a:srgbClr val="000000"/>
                  </a:solidFill>
                  <a:latin typeface="Arial Narrow" panose="020B0606020202030204"/>
                  <a:ea typeface="MS PGothic" panose="020B0600070205080204" charset="-128"/>
                </a:rPr>
                <a:t> gene</a:t>
              </a:r>
              <a:endParaRPr lang="it-IT" sz="2400" b="0" strike="noStrike" spc="-1" dirty="0">
                <a:latin typeface="Arial" panose="020B0604020202020204"/>
              </a:endParaRPr>
            </a:p>
          </p:txBody>
        </p:sp>
        <p:sp>
          <p:nvSpPr>
            <p:cNvPr id="374" name="CustomShape 7"/>
            <p:cNvSpPr/>
            <p:nvPr/>
          </p:nvSpPr>
          <p:spPr>
            <a:xfrm>
              <a:off x="1022400" y="4667486"/>
              <a:ext cx="304200" cy="30411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375" name="CustomShape 8"/>
            <p:cNvSpPr/>
            <p:nvPr/>
          </p:nvSpPr>
          <p:spPr>
            <a:xfrm flipH="1">
              <a:off x="2535480" y="4676835"/>
              <a:ext cx="401400" cy="223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376" name="TextShape 9"/>
          <p:cNvSpPr txBox="1"/>
          <p:nvPr/>
        </p:nvSpPr>
        <p:spPr>
          <a:xfrm>
            <a:off x="463680" y="85680"/>
            <a:ext cx="8100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Using fluorescent proteins as gene reporters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10" name="TextShape 43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EA1CD58-688D-B52F-E79C-062422594ED1}"/>
              </a:ext>
            </a:extLst>
          </p:cNvPr>
          <p:cNvGrpSpPr/>
          <p:nvPr/>
        </p:nvGrpSpPr>
        <p:grpSpPr>
          <a:xfrm>
            <a:off x="875023" y="3269155"/>
            <a:ext cx="4062140" cy="2707053"/>
            <a:chOff x="875023" y="3269155"/>
            <a:chExt cx="3651298" cy="2321725"/>
          </a:xfrm>
        </p:grpSpPr>
        <p:sp>
          <p:nvSpPr>
            <p:cNvPr id="378" name="CustomShape 11"/>
            <p:cNvSpPr/>
            <p:nvPr/>
          </p:nvSpPr>
          <p:spPr>
            <a:xfrm>
              <a:off x="875023" y="3269155"/>
              <a:ext cx="3651298" cy="2321725"/>
            </a:xfrm>
            <a:custGeom>
              <a:avLst/>
              <a:gdLst/>
              <a:ahLst/>
              <a:cxnLst/>
              <a:rect l="l" t="t" r="r" b="b"/>
              <a:pathLst>
                <a:path w="2232" h="1125">
                  <a:moveTo>
                    <a:pt x="328" y="240"/>
                  </a:moveTo>
                  <a:cubicBezTo>
                    <a:pt x="412" y="183"/>
                    <a:pt x="294" y="266"/>
                    <a:pt x="368" y="200"/>
                  </a:cubicBezTo>
                  <a:cubicBezTo>
                    <a:pt x="414" y="157"/>
                    <a:pt x="468" y="124"/>
                    <a:pt x="520" y="88"/>
                  </a:cubicBezTo>
                  <a:cubicBezTo>
                    <a:pt x="523" y="85"/>
                    <a:pt x="566" y="51"/>
                    <a:pt x="576" y="48"/>
                  </a:cubicBezTo>
                  <a:cubicBezTo>
                    <a:pt x="672" y="7"/>
                    <a:pt x="616" y="35"/>
                    <a:pt x="688" y="16"/>
                  </a:cubicBezTo>
                  <a:cubicBezTo>
                    <a:pt x="704" y="11"/>
                    <a:pt x="736" y="0"/>
                    <a:pt x="736" y="0"/>
                  </a:cubicBezTo>
                  <a:cubicBezTo>
                    <a:pt x="762" y="2"/>
                    <a:pt x="789" y="1"/>
                    <a:pt x="816" y="8"/>
                  </a:cubicBezTo>
                  <a:cubicBezTo>
                    <a:pt x="873" y="21"/>
                    <a:pt x="885" y="103"/>
                    <a:pt x="912" y="144"/>
                  </a:cubicBezTo>
                  <a:cubicBezTo>
                    <a:pt x="956" y="211"/>
                    <a:pt x="994" y="235"/>
                    <a:pt x="1072" y="248"/>
                  </a:cubicBezTo>
                  <a:cubicBezTo>
                    <a:pt x="1141" y="239"/>
                    <a:pt x="1198" y="214"/>
                    <a:pt x="1256" y="176"/>
                  </a:cubicBezTo>
                  <a:cubicBezTo>
                    <a:pt x="1277" y="143"/>
                    <a:pt x="1289" y="129"/>
                    <a:pt x="1328" y="120"/>
                  </a:cubicBezTo>
                  <a:cubicBezTo>
                    <a:pt x="1365" y="91"/>
                    <a:pt x="1393" y="59"/>
                    <a:pt x="1440" y="48"/>
                  </a:cubicBezTo>
                  <a:cubicBezTo>
                    <a:pt x="1479" y="21"/>
                    <a:pt x="1538" y="6"/>
                    <a:pt x="1584" y="0"/>
                  </a:cubicBezTo>
                  <a:cubicBezTo>
                    <a:pt x="1589" y="0"/>
                    <a:pt x="1767" y="1"/>
                    <a:pt x="1824" y="16"/>
                  </a:cubicBezTo>
                  <a:cubicBezTo>
                    <a:pt x="1903" y="35"/>
                    <a:pt x="1976" y="72"/>
                    <a:pt x="2048" y="112"/>
                  </a:cubicBezTo>
                  <a:cubicBezTo>
                    <a:pt x="2073" y="126"/>
                    <a:pt x="2139" y="166"/>
                    <a:pt x="2152" y="184"/>
                  </a:cubicBezTo>
                  <a:cubicBezTo>
                    <a:pt x="2182" y="225"/>
                    <a:pt x="2166" y="206"/>
                    <a:pt x="2200" y="240"/>
                  </a:cubicBezTo>
                  <a:cubicBezTo>
                    <a:pt x="2205" y="253"/>
                    <a:pt x="2211" y="266"/>
                    <a:pt x="2216" y="280"/>
                  </a:cubicBezTo>
                  <a:cubicBezTo>
                    <a:pt x="2221" y="295"/>
                    <a:pt x="2232" y="328"/>
                    <a:pt x="2232" y="328"/>
                  </a:cubicBezTo>
                  <a:cubicBezTo>
                    <a:pt x="2229" y="352"/>
                    <a:pt x="2229" y="376"/>
                    <a:pt x="2224" y="400"/>
                  </a:cubicBezTo>
                  <a:cubicBezTo>
                    <a:pt x="2203" y="480"/>
                    <a:pt x="2088" y="519"/>
                    <a:pt x="2024" y="552"/>
                  </a:cubicBezTo>
                  <a:cubicBezTo>
                    <a:pt x="1886" y="620"/>
                    <a:pt x="1714" y="646"/>
                    <a:pt x="1560" y="656"/>
                  </a:cubicBezTo>
                  <a:cubicBezTo>
                    <a:pt x="1504" y="659"/>
                    <a:pt x="1448" y="661"/>
                    <a:pt x="1392" y="664"/>
                  </a:cubicBezTo>
                  <a:cubicBezTo>
                    <a:pt x="1356" y="675"/>
                    <a:pt x="1330" y="692"/>
                    <a:pt x="1296" y="704"/>
                  </a:cubicBezTo>
                  <a:cubicBezTo>
                    <a:pt x="1264" y="750"/>
                    <a:pt x="1249" y="846"/>
                    <a:pt x="1216" y="880"/>
                  </a:cubicBezTo>
                  <a:cubicBezTo>
                    <a:pt x="1100" y="995"/>
                    <a:pt x="996" y="1006"/>
                    <a:pt x="840" y="1024"/>
                  </a:cubicBezTo>
                  <a:cubicBezTo>
                    <a:pt x="724" y="1062"/>
                    <a:pt x="609" y="1092"/>
                    <a:pt x="488" y="1104"/>
                  </a:cubicBezTo>
                  <a:cubicBezTo>
                    <a:pt x="386" y="1100"/>
                    <a:pt x="278" y="1125"/>
                    <a:pt x="184" y="1088"/>
                  </a:cubicBezTo>
                  <a:cubicBezTo>
                    <a:pt x="153" y="1075"/>
                    <a:pt x="131" y="1050"/>
                    <a:pt x="104" y="1032"/>
                  </a:cubicBezTo>
                  <a:cubicBezTo>
                    <a:pt x="96" y="1026"/>
                    <a:pt x="80" y="1016"/>
                    <a:pt x="80" y="1016"/>
                  </a:cubicBezTo>
                  <a:cubicBezTo>
                    <a:pt x="53" y="976"/>
                    <a:pt x="37" y="931"/>
                    <a:pt x="16" y="888"/>
                  </a:cubicBezTo>
                  <a:cubicBezTo>
                    <a:pt x="11" y="863"/>
                    <a:pt x="0" y="840"/>
                    <a:pt x="0" y="816"/>
                  </a:cubicBezTo>
                  <a:cubicBezTo>
                    <a:pt x="0" y="730"/>
                    <a:pt x="68" y="659"/>
                    <a:pt x="112" y="592"/>
                  </a:cubicBezTo>
                  <a:cubicBezTo>
                    <a:pt x="174" y="494"/>
                    <a:pt x="131" y="533"/>
                    <a:pt x="192" y="488"/>
                  </a:cubicBezTo>
                  <a:cubicBezTo>
                    <a:pt x="201" y="451"/>
                    <a:pt x="203" y="436"/>
                    <a:pt x="240" y="424"/>
                  </a:cubicBezTo>
                  <a:cubicBezTo>
                    <a:pt x="289" y="374"/>
                    <a:pt x="314" y="308"/>
                    <a:pt x="328" y="24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E7B41061-4B9F-8085-5964-E27E20727791}"/>
                </a:ext>
              </a:extLst>
            </p:cNvPr>
            <p:cNvSpPr/>
            <p:nvPr/>
          </p:nvSpPr>
          <p:spPr>
            <a:xfrm>
              <a:off x="1249070" y="4404985"/>
              <a:ext cx="1032146" cy="8215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81B7136-FE57-5DC7-3FDD-15BA4931404F}"/>
              </a:ext>
            </a:extLst>
          </p:cNvPr>
          <p:cNvSpPr txBox="1"/>
          <p:nvPr/>
        </p:nvSpPr>
        <p:spPr>
          <a:xfrm>
            <a:off x="4747342" y="1738737"/>
            <a:ext cx="414789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1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 expressed wherever </a:t>
            </a:r>
            <a:r>
              <a:rPr lang="en-US" sz="18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original promoter is active</a:t>
            </a:r>
            <a:endParaRPr lang="en-US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3269A6AB-A06E-9749-7E43-2F671EAF0CD5}"/>
              </a:ext>
            </a:extLst>
          </p:cNvPr>
          <p:cNvGrpSpPr/>
          <p:nvPr/>
        </p:nvGrpSpPr>
        <p:grpSpPr>
          <a:xfrm>
            <a:off x="1372409" y="4936015"/>
            <a:ext cx="1067031" cy="259812"/>
            <a:chOff x="778997" y="2158623"/>
            <a:chExt cx="3124440" cy="304114"/>
          </a:xfrm>
        </p:grpSpPr>
        <p:sp>
          <p:nvSpPr>
            <p:cNvPr id="19" name="Line 2">
              <a:extLst>
                <a:ext uri="{FF2B5EF4-FFF2-40B4-BE49-F238E27FC236}">
                  <a16:creationId xmlns:a16="http://schemas.microsoft.com/office/drawing/2014/main" id="{A451EE5A-A7B0-E5CA-9085-D85805377434}"/>
                </a:ext>
              </a:extLst>
            </p:cNvPr>
            <p:cNvSpPr/>
            <p:nvPr/>
          </p:nvSpPr>
          <p:spPr>
            <a:xfrm>
              <a:off x="778997" y="2319847"/>
              <a:ext cx="3124440" cy="36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0" name="CustomShape 3">
              <a:extLst>
                <a:ext uri="{FF2B5EF4-FFF2-40B4-BE49-F238E27FC236}">
                  <a16:creationId xmlns:a16="http://schemas.microsoft.com/office/drawing/2014/main" id="{7FF804B7-0211-6933-E335-3AAE80F2599F}"/>
                </a:ext>
              </a:extLst>
            </p:cNvPr>
            <p:cNvSpPr/>
            <p:nvPr/>
          </p:nvSpPr>
          <p:spPr>
            <a:xfrm>
              <a:off x="1879057" y="2158623"/>
              <a:ext cx="1447560" cy="303394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21" name="CustomShape 4">
              <a:extLst>
                <a:ext uri="{FF2B5EF4-FFF2-40B4-BE49-F238E27FC236}">
                  <a16:creationId xmlns:a16="http://schemas.microsoft.com/office/drawing/2014/main" id="{4A50BDCA-4EA8-D3A1-9AEE-E8C1DCE77346}"/>
                </a:ext>
              </a:extLst>
            </p:cNvPr>
            <p:cNvSpPr/>
            <p:nvPr/>
          </p:nvSpPr>
          <p:spPr>
            <a:xfrm>
              <a:off x="1236557" y="2158623"/>
              <a:ext cx="609120" cy="304114"/>
            </a:xfrm>
            <a:prstGeom prst="rect">
              <a:avLst/>
            </a:prstGeom>
            <a:solidFill>
              <a:srgbClr val="FF0000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49A3E94F-50F7-443B-8C74-F5983B0DEA3C}" type="slidenum">
              <a:rPr lang="en-US" altLang="it-IT" smtClean="0"/>
              <a:pPr/>
              <a:t>4</a:t>
            </a:fld>
            <a:endParaRPr lang="en-US" altLang="it-IT"/>
          </a:p>
        </p:txBody>
      </p:sp>
      <p:sp>
        <p:nvSpPr>
          <p:cNvPr id="6" name="AutoShape 6" descr="Risultati immagini per direct immunofluorescence"/>
          <p:cNvSpPr>
            <a:spLocks noChangeAspect="1" noChangeArrowheads="1"/>
          </p:cNvSpPr>
          <p:nvPr/>
        </p:nvSpPr>
        <p:spPr bwMode="auto">
          <a:xfrm>
            <a:off x="4944123" y="2700536"/>
            <a:ext cx="239438" cy="23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t-IT"/>
          </a:p>
        </p:txBody>
      </p:sp>
      <p:sp>
        <p:nvSpPr>
          <p:cNvPr id="7" name="AutoShape 8" descr="Risultati immagini per direct immunofluorescence"/>
          <p:cNvSpPr>
            <a:spLocks noChangeAspect="1" noChangeArrowheads="1"/>
          </p:cNvSpPr>
          <p:nvPr/>
        </p:nvSpPr>
        <p:spPr bwMode="auto">
          <a:xfrm>
            <a:off x="5096523" y="2852936"/>
            <a:ext cx="239438" cy="23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395" y="4046803"/>
            <a:ext cx="6110580" cy="2589229"/>
          </a:xfrm>
          <a:prstGeom prst="rect">
            <a:avLst/>
          </a:prstGeom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79DA5E22-4D21-5A62-F731-CBAB81CDA8BA}"/>
              </a:ext>
            </a:extLst>
          </p:cNvPr>
          <p:cNvSpPr txBox="1">
            <a:spLocks noChangeArrowheads="1"/>
          </p:cNvSpPr>
          <p:nvPr/>
        </p:nvSpPr>
        <p:spPr>
          <a:xfrm>
            <a:off x="189319" y="928707"/>
            <a:ext cx="8765361" cy="264088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it-IT" sz="1800" kern="0" dirty="0">
                <a:cs typeface="+mn-lt"/>
              </a:rPr>
              <a:t>Major Function: </a:t>
            </a:r>
            <a:r>
              <a:rPr lang="en-US" altLang="it-IT" sz="1800" b="1" kern="0" dirty="0">
                <a:cs typeface="+mn-lt"/>
              </a:rPr>
              <a:t>Localization of specific cellular molecules </a:t>
            </a:r>
            <a:r>
              <a:rPr lang="en-US" altLang="it-IT" sz="1800" kern="0" dirty="0">
                <a:cs typeface="+mn-lt"/>
              </a:rPr>
              <a:t>– example proteins</a:t>
            </a:r>
          </a:p>
          <a:p>
            <a:pPr>
              <a:lnSpc>
                <a:spcPct val="90000"/>
              </a:lnSpc>
            </a:pPr>
            <a:endParaRPr lang="en-US" altLang="it-IT" sz="1800" kern="0" dirty="0"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altLang="it-IT" sz="1800" b="1" kern="0" dirty="0">
                <a:cs typeface="+mn-lt"/>
              </a:rPr>
              <a:t>Major Advantages</a:t>
            </a:r>
            <a:r>
              <a:rPr lang="en-US" altLang="it-IT" sz="1800" kern="0" dirty="0">
                <a:cs typeface="+mn-lt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en-US" altLang="it-IT" sz="1800" kern="0" dirty="0" err="1">
                <a:cs typeface="+mn-lt"/>
              </a:rPr>
              <a:t>Sensitivity:“</a:t>
            </a:r>
            <a:r>
              <a:rPr lang="en-US" altLang="it-IT" sz="1800" b="1" kern="0" dirty="0" err="1">
                <a:solidFill>
                  <a:srgbClr val="00B050"/>
                </a:solidFill>
                <a:cs typeface="+mn-lt"/>
              </a:rPr>
              <a:t>glow</a:t>
            </a:r>
            <a:r>
              <a:rPr lang="en-US" altLang="it-IT" sz="1800" kern="0" dirty="0">
                <a:cs typeface="+mn-lt"/>
              </a:rPr>
              <a:t>” against </a:t>
            </a:r>
            <a:r>
              <a:rPr lang="en-US" altLang="it-IT" sz="1800" b="1" kern="0" dirty="0">
                <a:cs typeface="+mn-lt"/>
              </a:rPr>
              <a:t>dark background</a:t>
            </a:r>
          </a:p>
          <a:p>
            <a:pPr lvl="1">
              <a:lnSpc>
                <a:spcPct val="90000"/>
              </a:lnSpc>
            </a:pPr>
            <a:r>
              <a:rPr lang="en-US" altLang="it-IT" sz="1800" kern="0" dirty="0">
                <a:cs typeface="+mn-lt"/>
              </a:rPr>
              <a:t>Cells may be fixed or living</a:t>
            </a:r>
          </a:p>
          <a:p>
            <a:pPr lvl="1">
              <a:lnSpc>
                <a:spcPct val="90000"/>
              </a:lnSpc>
            </a:pPr>
            <a:endParaRPr lang="en-US" altLang="it-IT" sz="1800" kern="0" dirty="0"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altLang="it-IT" sz="1800" b="1" kern="0" dirty="0">
                <a:cs typeface="+mn-lt"/>
              </a:rPr>
              <a:t>Fluorescent dyes or proteins (</a:t>
            </a:r>
            <a:r>
              <a:rPr lang="en-US" altLang="it-IT" sz="1800" b="1" kern="0" dirty="0" err="1">
                <a:cs typeface="+mn-lt"/>
              </a:rPr>
              <a:t>Flurochromes</a:t>
            </a:r>
            <a:r>
              <a:rPr lang="en-US" altLang="it-IT" sz="1800" b="1" kern="0" dirty="0">
                <a:cs typeface="+mn-lt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it-IT" sz="1800" kern="0" dirty="0" err="1">
                <a:cs typeface="+mn-lt"/>
              </a:rPr>
              <a:t>flurochromes</a:t>
            </a:r>
            <a:r>
              <a:rPr lang="en-US" altLang="it-IT" sz="1800" kern="0" dirty="0">
                <a:cs typeface="+mn-lt"/>
              </a:rPr>
              <a:t> may be </a:t>
            </a:r>
            <a:r>
              <a:rPr lang="en-US" altLang="it-IT" sz="1800" kern="0" dirty="0">
                <a:solidFill>
                  <a:schemeClr val="accent2"/>
                </a:solidFill>
                <a:cs typeface="+mn-lt"/>
              </a:rPr>
              <a:t>indirectly or directly</a:t>
            </a:r>
            <a:r>
              <a:rPr lang="en-US" altLang="it-IT" sz="1800" kern="0" dirty="0">
                <a:cs typeface="+mn-lt"/>
              </a:rPr>
              <a:t> associated with the cellular molecule</a:t>
            </a:r>
          </a:p>
          <a:p>
            <a:pPr lvl="1">
              <a:lnSpc>
                <a:spcPct val="90000"/>
              </a:lnSpc>
            </a:pPr>
            <a:r>
              <a:rPr lang="en-US" altLang="it-IT" sz="1800" b="1" kern="0" dirty="0">
                <a:cs typeface="+mn-lt"/>
              </a:rPr>
              <a:t>Multiple </a:t>
            </a:r>
            <a:r>
              <a:rPr lang="en-US" altLang="it-IT" sz="1800" b="1" kern="0" dirty="0" err="1">
                <a:cs typeface="+mn-lt"/>
              </a:rPr>
              <a:t>flurochromes</a:t>
            </a:r>
            <a:r>
              <a:rPr lang="en-US" altLang="it-IT" sz="1800" b="1" kern="0" dirty="0">
                <a:cs typeface="+mn-lt"/>
              </a:rPr>
              <a:t> </a:t>
            </a:r>
            <a:r>
              <a:rPr lang="en-US" altLang="it-IT" sz="1800" kern="0" dirty="0">
                <a:cs typeface="+mn-lt"/>
              </a:rPr>
              <a:t>may be used simultaneously</a:t>
            </a:r>
          </a:p>
          <a:p>
            <a:pPr>
              <a:lnSpc>
                <a:spcPct val="90000"/>
              </a:lnSpc>
            </a:pPr>
            <a:endParaRPr lang="en-US" altLang="it-IT" sz="1800" kern="0" dirty="0">
              <a:cs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69D02B-B627-D2E7-562A-A995DE1F4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554" y="59654"/>
            <a:ext cx="5687421" cy="548680"/>
          </a:xfrm>
        </p:spPr>
        <p:txBody>
          <a:bodyPr/>
          <a:lstStyle/>
          <a:p>
            <a:r>
              <a:rPr lang="en-US" altLang="it-IT" sz="2400" b="1" dirty="0">
                <a:latin typeface="+mn-lt"/>
                <a:cs typeface="+mn-lt"/>
              </a:rPr>
              <a:t>Fluorescence Microscopy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roup 1"/>
          <p:cNvGrpSpPr/>
          <p:nvPr/>
        </p:nvGrpSpPr>
        <p:grpSpPr>
          <a:xfrm>
            <a:off x="418692" y="1245629"/>
            <a:ext cx="3364920" cy="1064708"/>
            <a:chOff x="356935" y="4211366"/>
            <a:chExt cx="3364920" cy="1064708"/>
          </a:xfrm>
        </p:grpSpPr>
        <p:sp>
          <p:nvSpPr>
            <p:cNvPr id="369" name="Line 2"/>
            <p:cNvSpPr/>
            <p:nvPr/>
          </p:nvSpPr>
          <p:spPr>
            <a:xfrm>
              <a:off x="564840" y="5133184"/>
              <a:ext cx="3124440" cy="36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370" name="CustomShape 3"/>
            <p:cNvSpPr/>
            <p:nvPr/>
          </p:nvSpPr>
          <p:spPr>
            <a:xfrm>
              <a:off x="1664900" y="4971960"/>
              <a:ext cx="1447560" cy="303394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371" name="CustomShape 4"/>
            <p:cNvSpPr/>
            <p:nvPr/>
          </p:nvSpPr>
          <p:spPr>
            <a:xfrm>
              <a:off x="1022400" y="4971960"/>
              <a:ext cx="609120" cy="304114"/>
            </a:xfrm>
            <a:prstGeom prst="rect">
              <a:avLst/>
            </a:prstGeom>
            <a:solidFill>
              <a:srgbClr val="FF0000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372" name="CustomShape 5"/>
            <p:cNvSpPr/>
            <p:nvPr/>
          </p:nvSpPr>
          <p:spPr>
            <a:xfrm>
              <a:off x="356935" y="4211366"/>
              <a:ext cx="1182240" cy="45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2400" b="1" strike="noStrike" spc="-1" dirty="0">
                  <a:solidFill>
                    <a:srgbClr val="000000"/>
                  </a:solidFill>
                  <a:latin typeface="Arial Narrow" panose="020B0606020202030204"/>
                  <a:ea typeface="MS PGothic" panose="020B0600070205080204" charset="-128"/>
                </a:rPr>
                <a:t>promoter</a:t>
              </a:r>
            </a:p>
          </p:txBody>
        </p:sp>
        <p:sp>
          <p:nvSpPr>
            <p:cNvPr id="373" name="CustomShape 6"/>
            <p:cNvSpPr/>
            <p:nvPr/>
          </p:nvSpPr>
          <p:spPr>
            <a:xfrm>
              <a:off x="2406775" y="4215675"/>
              <a:ext cx="1315080" cy="45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2400" b="1" strike="noStrike" spc="-1" dirty="0">
                  <a:solidFill>
                    <a:srgbClr val="000000"/>
                  </a:solidFill>
                  <a:latin typeface="Arial Narrow" panose="020B0606020202030204"/>
                  <a:ea typeface="MS PGothic" panose="020B0600070205080204" charset="-128"/>
                </a:rPr>
                <a:t>GFP</a:t>
              </a:r>
              <a:r>
                <a:rPr lang="it-IT" sz="2400" b="0" strike="noStrike" spc="-1" dirty="0">
                  <a:solidFill>
                    <a:srgbClr val="000000"/>
                  </a:solidFill>
                  <a:latin typeface="Arial Narrow" panose="020B0606020202030204"/>
                  <a:ea typeface="MS PGothic" panose="020B0600070205080204" charset="-128"/>
                </a:rPr>
                <a:t> gene</a:t>
              </a:r>
              <a:endParaRPr lang="it-IT" sz="2400" b="0" strike="noStrike" spc="-1" dirty="0">
                <a:latin typeface="Arial" panose="020B0604020202020204"/>
              </a:endParaRPr>
            </a:p>
          </p:txBody>
        </p:sp>
        <p:sp>
          <p:nvSpPr>
            <p:cNvPr id="374" name="CustomShape 7"/>
            <p:cNvSpPr/>
            <p:nvPr/>
          </p:nvSpPr>
          <p:spPr>
            <a:xfrm>
              <a:off x="1022400" y="4667486"/>
              <a:ext cx="304200" cy="30411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375" name="CustomShape 8"/>
            <p:cNvSpPr/>
            <p:nvPr/>
          </p:nvSpPr>
          <p:spPr>
            <a:xfrm flipH="1">
              <a:off x="2535480" y="4676835"/>
              <a:ext cx="401400" cy="223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376" name="TextShape 9"/>
          <p:cNvSpPr txBox="1"/>
          <p:nvPr/>
        </p:nvSpPr>
        <p:spPr>
          <a:xfrm>
            <a:off x="463680" y="85680"/>
            <a:ext cx="8100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Using fluorescent proteins as gene reporters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77" name="TextShape 10"/>
          <p:cNvSpPr txBox="1"/>
          <p:nvPr/>
        </p:nvSpPr>
        <p:spPr>
          <a:xfrm>
            <a:off x="4533466" y="5704936"/>
            <a:ext cx="3417977" cy="685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Whole cell is fluorescent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10" name="TextShape 43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EA1CD58-688D-B52F-E79C-062422594ED1}"/>
              </a:ext>
            </a:extLst>
          </p:cNvPr>
          <p:cNvGrpSpPr/>
          <p:nvPr/>
        </p:nvGrpSpPr>
        <p:grpSpPr>
          <a:xfrm>
            <a:off x="875023" y="3269155"/>
            <a:ext cx="4062140" cy="2707053"/>
            <a:chOff x="875023" y="3269155"/>
            <a:chExt cx="3651298" cy="2321725"/>
          </a:xfrm>
        </p:grpSpPr>
        <p:sp>
          <p:nvSpPr>
            <p:cNvPr id="378" name="CustomShape 11"/>
            <p:cNvSpPr/>
            <p:nvPr/>
          </p:nvSpPr>
          <p:spPr>
            <a:xfrm>
              <a:off x="875023" y="3269155"/>
              <a:ext cx="3651298" cy="2321725"/>
            </a:xfrm>
            <a:custGeom>
              <a:avLst/>
              <a:gdLst/>
              <a:ahLst/>
              <a:cxnLst/>
              <a:rect l="l" t="t" r="r" b="b"/>
              <a:pathLst>
                <a:path w="2232" h="1125">
                  <a:moveTo>
                    <a:pt x="328" y="240"/>
                  </a:moveTo>
                  <a:cubicBezTo>
                    <a:pt x="412" y="183"/>
                    <a:pt x="294" y="266"/>
                    <a:pt x="368" y="200"/>
                  </a:cubicBezTo>
                  <a:cubicBezTo>
                    <a:pt x="414" y="157"/>
                    <a:pt x="468" y="124"/>
                    <a:pt x="520" y="88"/>
                  </a:cubicBezTo>
                  <a:cubicBezTo>
                    <a:pt x="523" y="85"/>
                    <a:pt x="566" y="51"/>
                    <a:pt x="576" y="48"/>
                  </a:cubicBezTo>
                  <a:cubicBezTo>
                    <a:pt x="672" y="7"/>
                    <a:pt x="616" y="35"/>
                    <a:pt x="688" y="16"/>
                  </a:cubicBezTo>
                  <a:cubicBezTo>
                    <a:pt x="704" y="11"/>
                    <a:pt x="736" y="0"/>
                    <a:pt x="736" y="0"/>
                  </a:cubicBezTo>
                  <a:cubicBezTo>
                    <a:pt x="762" y="2"/>
                    <a:pt x="789" y="1"/>
                    <a:pt x="816" y="8"/>
                  </a:cubicBezTo>
                  <a:cubicBezTo>
                    <a:pt x="873" y="21"/>
                    <a:pt x="885" y="103"/>
                    <a:pt x="912" y="144"/>
                  </a:cubicBezTo>
                  <a:cubicBezTo>
                    <a:pt x="956" y="211"/>
                    <a:pt x="994" y="235"/>
                    <a:pt x="1072" y="248"/>
                  </a:cubicBezTo>
                  <a:cubicBezTo>
                    <a:pt x="1141" y="239"/>
                    <a:pt x="1198" y="214"/>
                    <a:pt x="1256" y="176"/>
                  </a:cubicBezTo>
                  <a:cubicBezTo>
                    <a:pt x="1277" y="143"/>
                    <a:pt x="1289" y="129"/>
                    <a:pt x="1328" y="120"/>
                  </a:cubicBezTo>
                  <a:cubicBezTo>
                    <a:pt x="1365" y="91"/>
                    <a:pt x="1393" y="59"/>
                    <a:pt x="1440" y="48"/>
                  </a:cubicBezTo>
                  <a:cubicBezTo>
                    <a:pt x="1479" y="21"/>
                    <a:pt x="1538" y="6"/>
                    <a:pt x="1584" y="0"/>
                  </a:cubicBezTo>
                  <a:cubicBezTo>
                    <a:pt x="1589" y="0"/>
                    <a:pt x="1767" y="1"/>
                    <a:pt x="1824" y="16"/>
                  </a:cubicBezTo>
                  <a:cubicBezTo>
                    <a:pt x="1903" y="35"/>
                    <a:pt x="1976" y="72"/>
                    <a:pt x="2048" y="112"/>
                  </a:cubicBezTo>
                  <a:cubicBezTo>
                    <a:pt x="2073" y="126"/>
                    <a:pt x="2139" y="166"/>
                    <a:pt x="2152" y="184"/>
                  </a:cubicBezTo>
                  <a:cubicBezTo>
                    <a:pt x="2182" y="225"/>
                    <a:pt x="2166" y="206"/>
                    <a:pt x="2200" y="240"/>
                  </a:cubicBezTo>
                  <a:cubicBezTo>
                    <a:pt x="2205" y="253"/>
                    <a:pt x="2211" y="266"/>
                    <a:pt x="2216" y="280"/>
                  </a:cubicBezTo>
                  <a:cubicBezTo>
                    <a:pt x="2221" y="295"/>
                    <a:pt x="2232" y="328"/>
                    <a:pt x="2232" y="328"/>
                  </a:cubicBezTo>
                  <a:cubicBezTo>
                    <a:pt x="2229" y="352"/>
                    <a:pt x="2229" y="376"/>
                    <a:pt x="2224" y="400"/>
                  </a:cubicBezTo>
                  <a:cubicBezTo>
                    <a:pt x="2203" y="480"/>
                    <a:pt x="2088" y="519"/>
                    <a:pt x="2024" y="552"/>
                  </a:cubicBezTo>
                  <a:cubicBezTo>
                    <a:pt x="1886" y="620"/>
                    <a:pt x="1714" y="646"/>
                    <a:pt x="1560" y="656"/>
                  </a:cubicBezTo>
                  <a:cubicBezTo>
                    <a:pt x="1504" y="659"/>
                    <a:pt x="1448" y="661"/>
                    <a:pt x="1392" y="664"/>
                  </a:cubicBezTo>
                  <a:cubicBezTo>
                    <a:pt x="1356" y="675"/>
                    <a:pt x="1330" y="692"/>
                    <a:pt x="1296" y="704"/>
                  </a:cubicBezTo>
                  <a:cubicBezTo>
                    <a:pt x="1264" y="750"/>
                    <a:pt x="1249" y="846"/>
                    <a:pt x="1216" y="880"/>
                  </a:cubicBezTo>
                  <a:cubicBezTo>
                    <a:pt x="1100" y="995"/>
                    <a:pt x="996" y="1006"/>
                    <a:pt x="840" y="1024"/>
                  </a:cubicBezTo>
                  <a:cubicBezTo>
                    <a:pt x="724" y="1062"/>
                    <a:pt x="609" y="1092"/>
                    <a:pt x="488" y="1104"/>
                  </a:cubicBezTo>
                  <a:cubicBezTo>
                    <a:pt x="386" y="1100"/>
                    <a:pt x="278" y="1125"/>
                    <a:pt x="184" y="1088"/>
                  </a:cubicBezTo>
                  <a:cubicBezTo>
                    <a:pt x="153" y="1075"/>
                    <a:pt x="131" y="1050"/>
                    <a:pt x="104" y="1032"/>
                  </a:cubicBezTo>
                  <a:cubicBezTo>
                    <a:pt x="96" y="1026"/>
                    <a:pt x="80" y="1016"/>
                    <a:pt x="80" y="1016"/>
                  </a:cubicBezTo>
                  <a:cubicBezTo>
                    <a:pt x="53" y="976"/>
                    <a:pt x="37" y="931"/>
                    <a:pt x="16" y="888"/>
                  </a:cubicBezTo>
                  <a:cubicBezTo>
                    <a:pt x="11" y="863"/>
                    <a:pt x="0" y="840"/>
                    <a:pt x="0" y="816"/>
                  </a:cubicBezTo>
                  <a:cubicBezTo>
                    <a:pt x="0" y="730"/>
                    <a:pt x="68" y="659"/>
                    <a:pt x="112" y="592"/>
                  </a:cubicBezTo>
                  <a:cubicBezTo>
                    <a:pt x="174" y="494"/>
                    <a:pt x="131" y="533"/>
                    <a:pt x="192" y="488"/>
                  </a:cubicBezTo>
                  <a:cubicBezTo>
                    <a:pt x="201" y="451"/>
                    <a:pt x="203" y="436"/>
                    <a:pt x="240" y="424"/>
                  </a:cubicBezTo>
                  <a:cubicBezTo>
                    <a:pt x="289" y="374"/>
                    <a:pt x="314" y="308"/>
                    <a:pt x="328" y="240"/>
                  </a:cubicBezTo>
                  <a:close/>
                </a:path>
              </a:pathLst>
            </a:custGeom>
            <a:solidFill>
              <a:srgbClr val="00FF00"/>
            </a:solidFill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E7B41061-4B9F-8085-5964-E27E20727791}"/>
                </a:ext>
              </a:extLst>
            </p:cNvPr>
            <p:cNvSpPr/>
            <p:nvPr/>
          </p:nvSpPr>
          <p:spPr>
            <a:xfrm>
              <a:off x="1249070" y="4404985"/>
              <a:ext cx="1032146" cy="8215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75F3EE2-8D63-B0C5-D08D-F138332E7362}"/>
              </a:ext>
            </a:extLst>
          </p:cNvPr>
          <p:cNvGrpSpPr/>
          <p:nvPr/>
        </p:nvGrpSpPr>
        <p:grpSpPr>
          <a:xfrm>
            <a:off x="5473800" y="2848441"/>
            <a:ext cx="2158560" cy="2161829"/>
            <a:chOff x="5590927" y="2617845"/>
            <a:chExt cx="2158560" cy="2161829"/>
          </a:xfrm>
        </p:grpSpPr>
        <p:sp>
          <p:nvSpPr>
            <p:cNvPr id="381" name="CustomShape 14"/>
            <p:cNvSpPr/>
            <p:nvPr/>
          </p:nvSpPr>
          <p:spPr>
            <a:xfrm>
              <a:off x="5590927" y="2617845"/>
              <a:ext cx="2158560" cy="2158560"/>
            </a:xfrm>
            <a:prstGeom prst="ellipse">
              <a:avLst/>
            </a:prstGeom>
            <a:solidFill>
              <a:srgbClr val="00FF00">
                <a:alpha val="28000"/>
              </a:srgbClr>
            </a:solidFill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pic>
          <p:nvPicPr>
            <p:cNvPr id="3" name="Immagine 7">
              <a:extLst>
                <a:ext uri="{FF2B5EF4-FFF2-40B4-BE49-F238E27FC236}">
                  <a16:creationId xmlns:a16="http://schemas.microsoft.com/office/drawing/2014/main" id="{69D23C62-0297-F5CD-5A77-015B2D3CD112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98657">
              <a:off x="5981101" y="2732026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Immagine 7">
              <a:extLst>
                <a:ext uri="{FF2B5EF4-FFF2-40B4-BE49-F238E27FC236}">
                  <a16:creationId xmlns:a16="http://schemas.microsoft.com/office/drawing/2014/main" id="{FF4698D3-B2DD-7C1D-3233-902BBC9A9FD2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98657">
              <a:off x="6632630" y="2739875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Immagine 7">
              <a:extLst>
                <a:ext uri="{FF2B5EF4-FFF2-40B4-BE49-F238E27FC236}">
                  <a16:creationId xmlns:a16="http://schemas.microsoft.com/office/drawing/2014/main" id="{1A88526D-5008-57EF-6162-C7313A2BE435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27735">
              <a:off x="7073818" y="3164117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Immagine 7">
              <a:extLst>
                <a:ext uri="{FF2B5EF4-FFF2-40B4-BE49-F238E27FC236}">
                  <a16:creationId xmlns:a16="http://schemas.microsoft.com/office/drawing/2014/main" id="{2C833ADF-99D8-B966-5575-94CDD15C492D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27735">
              <a:off x="6901863" y="3803247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magine 7">
              <a:extLst>
                <a:ext uri="{FF2B5EF4-FFF2-40B4-BE49-F238E27FC236}">
                  <a16:creationId xmlns:a16="http://schemas.microsoft.com/office/drawing/2014/main" id="{266BBCFC-6A25-E2A3-AED4-BD1EB237156B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58236">
              <a:off x="6393227" y="3946123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CA57201-F22C-CF90-9587-BDEA67045A19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58236">
              <a:off x="6227606" y="3352408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11B281F-953E-CF9D-468F-9797FAACEB92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372695">
              <a:off x="5617806" y="3334212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E90C08A4-B01E-DD73-6F61-61599D30E7C2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372695">
              <a:off x="5912072" y="3850642"/>
              <a:ext cx="522709" cy="83355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79" name="CustomShape 12"/>
          <p:cNvSpPr/>
          <p:nvPr/>
        </p:nvSpPr>
        <p:spPr>
          <a:xfrm>
            <a:off x="3772614" y="3813287"/>
            <a:ext cx="323135" cy="330088"/>
          </a:xfrm>
          <a:prstGeom prst="ellipse">
            <a:avLst/>
          </a:prstGeom>
          <a:solidFill>
            <a:srgbClr val="00FF00">
              <a:alpha val="28000"/>
            </a:srgbClr>
          </a:solidFill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81B7136-FE57-5DC7-3FDD-15BA4931404F}"/>
              </a:ext>
            </a:extLst>
          </p:cNvPr>
          <p:cNvSpPr txBox="1"/>
          <p:nvPr/>
        </p:nvSpPr>
        <p:spPr>
          <a:xfrm>
            <a:off x="4681956" y="1674399"/>
            <a:ext cx="376344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1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 expressed wherever </a:t>
            </a:r>
            <a:r>
              <a:rPr lang="en-US" sz="18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original promoter is active</a:t>
            </a:r>
            <a:endParaRPr lang="en-US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71D29E42-E6F8-BA11-0C00-90730949CB13}"/>
              </a:ext>
            </a:extLst>
          </p:cNvPr>
          <p:cNvGrpSpPr/>
          <p:nvPr/>
        </p:nvGrpSpPr>
        <p:grpSpPr>
          <a:xfrm>
            <a:off x="1372409" y="4936015"/>
            <a:ext cx="1067031" cy="259812"/>
            <a:chOff x="778997" y="2158623"/>
            <a:chExt cx="3124440" cy="304114"/>
          </a:xfrm>
        </p:grpSpPr>
        <p:sp>
          <p:nvSpPr>
            <p:cNvPr id="13" name="Line 2">
              <a:extLst>
                <a:ext uri="{FF2B5EF4-FFF2-40B4-BE49-F238E27FC236}">
                  <a16:creationId xmlns:a16="http://schemas.microsoft.com/office/drawing/2014/main" id="{74E6CC2F-4ED9-1CD6-D19C-AB732FB04596}"/>
                </a:ext>
              </a:extLst>
            </p:cNvPr>
            <p:cNvSpPr/>
            <p:nvPr/>
          </p:nvSpPr>
          <p:spPr>
            <a:xfrm>
              <a:off x="778997" y="2319847"/>
              <a:ext cx="3124440" cy="36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15" name="CustomShape 3">
              <a:extLst>
                <a:ext uri="{FF2B5EF4-FFF2-40B4-BE49-F238E27FC236}">
                  <a16:creationId xmlns:a16="http://schemas.microsoft.com/office/drawing/2014/main" id="{9D6BEB39-2D59-0377-7EB6-153561E88FDD}"/>
                </a:ext>
              </a:extLst>
            </p:cNvPr>
            <p:cNvSpPr/>
            <p:nvPr/>
          </p:nvSpPr>
          <p:spPr>
            <a:xfrm>
              <a:off x="1879057" y="2158623"/>
              <a:ext cx="1447560" cy="303394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787EC73E-603E-0DF6-39F4-B3741C85488E}"/>
                </a:ext>
              </a:extLst>
            </p:cNvPr>
            <p:cNvSpPr/>
            <p:nvPr/>
          </p:nvSpPr>
          <p:spPr>
            <a:xfrm>
              <a:off x="1236557" y="2158623"/>
              <a:ext cx="609120" cy="304114"/>
            </a:xfrm>
            <a:prstGeom prst="rect">
              <a:avLst/>
            </a:prstGeom>
            <a:solidFill>
              <a:srgbClr val="FF0000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337946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Picture 5"/>
          <p:cNvPicPr/>
          <p:nvPr/>
        </p:nvPicPr>
        <p:blipFill rotWithShape="1">
          <a:blip r:embed="rId3"/>
          <a:srcRect r="50000"/>
          <a:stretch/>
        </p:blipFill>
        <p:spPr>
          <a:xfrm>
            <a:off x="5141235" y="1141326"/>
            <a:ext cx="3103245" cy="2206084"/>
          </a:xfrm>
          <a:prstGeom prst="rect">
            <a:avLst/>
          </a:prstGeom>
          <a:ln>
            <a:noFill/>
          </a:ln>
        </p:spPr>
      </p:pic>
      <p:sp>
        <p:nvSpPr>
          <p:cNvPr id="419" name="TextShape 8"/>
          <p:cNvSpPr txBox="1"/>
          <p:nvPr/>
        </p:nvSpPr>
        <p:spPr>
          <a:xfrm>
            <a:off x="310515" y="-20370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Using fluorescent proteins </a:t>
            </a:r>
            <a:r>
              <a:rPr lang="en-US" sz="2400" b="1" strike="noStrike" spc="-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as gene reporters</a:t>
            </a:r>
            <a:endParaRPr lang="en-US" sz="2400" b="0" strike="noStrike" spc="-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" name="TextShape 9"/>
          <p:cNvSpPr txBox="1"/>
          <p:nvPr/>
        </p:nvSpPr>
        <p:spPr>
          <a:xfrm>
            <a:off x="1644427" y="6130685"/>
            <a:ext cx="6280785" cy="5746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 expressed wherever original promoter is active</a:t>
            </a:r>
            <a:endParaRPr lang="en-US" sz="20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21" name="TextShape 10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8929A00-CF0C-E047-231A-4F048A657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43" y="1024869"/>
            <a:ext cx="4277264" cy="5132717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F49780B1-9908-0296-7DF3-D7037F6DFBBB}"/>
              </a:ext>
            </a:extLst>
          </p:cNvPr>
          <p:cNvPicPr/>
          <p:nvPr/>
        </p:nvPicPr>
        <p:blipFill rotWithShape="1">
          <a:blip r:embed="rId3"/>
          <a:srcRect l="51123" t="-5341" r="-1123" b="5341"/>
          <a:stretch/>
        </p:blipFill>
        <p:spPr>
          <a:xfrm>
            <a:off x="5141235" y="3643766"/>
            <a:ext cx="3103246" cy="220608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292640" y="1357200"/>
            <a:ext cx="4152600" cy="2623680"/>
          </a:xfrm>
          <a:prstGeom prst="rect">
            <a:avLst/>
          </a:prstGeom>
          <a:ln>
            <a:noFill/>
          </a:ln>
        </p:spPr>
      </p:pic>
      <p:pic>
        <p:nvPicPr>
          <p:cNvPr id="423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4305240" y="4049640"/>
            <a:ext cx="4165200" cy="2657160"/>
          </a:xfrm>
          <a:prstGeom prst="rect">
            <a:avLst/>
          </a:prstGeom>
          <a:ln>
            <a:noFill/>
          </a:ln>
        </p:spPr>
      </p:pic>
      <p:sp>
        <p:nvSpPr>
          <p:cNvPr id="424" name="CustomShape 1"/>
          <p:cNvSpPr/>
          <p:nvPr/>
        </p:nvSpPr>
        <p:spPr>
          <a:xfrm>
            <a:off x="698760" y="2128665"/>
            <a:ext cx="22215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Under normal light</a:t>
            </a:r>
          </a:p>
        </p:txBody>
      </p:sp>
      <p:sp>
        <p:nvSpPr>
          <p:cNvPr id="425" name="TextShape 2"/>
          <p:cNvSpPr txBox="1"/>
          <p:nvPr/>
        </p:nvSpPr>
        <p:spPr>
          <a:xfrm>
            <a:off x="642960" y="21420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Transgenic GFP mice</a:t>
            </a:r>
          </a:p>
        </p:txBody>
      </p:sp>
      <p:sp>
        <p:nvSpPr>
          <p:cNvPr id="426" name="CustomShape 3"/>
          <p:cNvSpPr/>
          <p:nvPr/>
        </p:nvSpPr>
        <p:spPr>
          <a:xfrm>
            <a:off x="642960" y="4922100"/>
            <a:ext cx="19292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Under </a:t>
            </a:r>
            <a:r>
              <a:rPr lang="it-IT" sz="2400" b="1" strike="noStrike" spc="-1" dirty="0">
                <a:solidFill>
                  <a:srgbClr val="0070C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blue light</a:t>
            </a:r>
          </a:p>
        </p:txBody>
      </p:sp>
      <p:sp>
        <p:nvSpPr>
          <p:cNvPr id="427" name="TextShape 4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51640" y="116640"/>
            <a:ext cx="5257440" cy="3943080"/>
          </a:xfrm>
          <a:prstGeom prst="rect">
            <a:avLst/>
          </a:prstGeom>
          <a:ln>
            <a:noFill/>
          </a:ln>
        </p:spPr>
      </p:pic>
      <p:sp>
        <p:nvSpPr>
          <p:cNvPr id="429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430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4716000" y="2520360"/>
            <a:ext cx="3960000" cy="4185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85011" y="1385015"/>
            <a:ext cx="7863840" cy="4707777"/>
          </a:xfrm>
          <a:prstGeom prst="rect">
            <a:avLst/>
          </a:prstGeom>
          <a:ln>
            <a:noFill/>
          </a:ln>
        </p:spPr>
      </p:pic>
      <p:sp>
        <p:nvSpPr>
          <p:cNvPr id="432" name="TextShape 1"/>
          <p:cNvSpPr txBox="1"/>
          <p:nvPr/>
        </p:nvSpPr>
        <p:spPr>
          <a:xfrm>
            <a:off x="609480" y="152640"/>
            <a:ext cx="7772040" cy="990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Transgenic pigs</a:t>
            </a:r>
            <a:endParaRPr lang="en-US" sz="28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3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435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40" y="476640"/>
            <a:ext cx="6715440" cy="518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Shape 1"/>
          <p:cNvSpPr txBox="1"/>
          <p:nvPr/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Cambria" panose="02040503050406030204"/>
                <a:ea typeface="MS PGothic" panose="020B0600070205080204" charset="-128"/>
              </a:rPr>
              <a:t>…and cats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437" name="Immagine 5"/>
          <p:cNvPicPr/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71280" y="1860480"/>
            <a:ext cx="4571640" cy="3136680"/>
          </a:xfrm>
          <a:prstGeom prst="rect">
            <a:avLst/>
          </a:prstGeom>
          <a:ln>
            <a:noFill/>
          </a:ln>
        </p:spPr>
      </p:pic>
      <p:sp>
        <p:nvSpPr>
          <p:cNvPr id="438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439" name="Immagine 5"/>
          <p:cNvPicPr/>
          <p:nvPr/>
        </p:nvPicPr>
        <p:blipFill>
          <a:blip r:embed="rId3"/>
          <a:srcRect l="50000"/>
          <a:stretch>
            <a:fillRect/>
          </a:stretch>
        </p:blipFill>
        <p:spPr>
          <a:xfrm>
            <a:off x="4500720" y="1857240"/>
            <a:ext cx="4571640" cy="3136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441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23640" y="476640"/>
            <a:ext cx="8297280" cy="5328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extShape 1"/>
          <p:cNvSpPr txBox="1"/>
          <p:nvPr/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43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444" name="Content Placeholder 4"/>
          <p:cNvPicPr/>
          <p:nvPr/>
        </p:nvPicPr>
        <p:blipFill>
          <a:blip r:embed="rId2"/>
          <a:stretch>
            <a:fillRect/>
          </a:stretch>
        </p:blipFill>
        <p:spPr>
          <a:xfrm>
            <a:off x="483840" y="724679"/>
            <a:ext cx="8315776" cy="470234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roup 1"/>
          <p:cNvGrpSpPr/>
          <p:nvPr/>
        </p:nvGrpSpPr>
        <p:grpSpPr>
          <a:xfrm>
            <a:off x="990720" y="1066680"/>
            <a:ext cx="7009920" cy="5584320"/>
            <a:chOff x="990720" y="1066680"/>
            <a:chExt cx="7009920" cy="5584320"/>
          </a:xfrm>
        </p:grpSpPr>
        <p:pic>
          <p:nvPicPr>
            <p:cNvPr id="446" name="Picture 3"/>
            <p:cNvPicPr/>
            <p:nvPr/>
          </p:nvPicPr>
          <p:blipFill>
            <a:blip r:embed="rId3"/>
            <a:srcRect l="8850" t="24418" r="6513" b="15767"/>
            <a:stretch>
              <a:fillRect/>
            </a:stretch>
          </p:blipFill>
          <p:spPr>
            <a:xfrm>
              <a:off x="4555080" y="1066680"/>
              <a:ext cx="3420720" cy="3222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7" name="Picture 4"/>
            <p:cNvPicPr/>
            <p:nvPr/>
          </p:nvPicPr>
          <p:blipFill>
            <a:blip r:embed="rId4">
              <a:lum contrast="12000"/>
            </a:blip>
            <a:srcRect l="9765" t="23195" r="5598" b="16990"/>
            <a:stretch>
              <a:fillRect/>
            </a:stretch>
          </p:blipFill>
          <p:spPr>
            <a:xfrm>
              <a:off x="990720" y="1066680"/>
              <a:ext cx="3420720" cy="3222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8" name="CustomShape 2"/>
            <p:cNvSpPr/>
            <p:nvPr/>
          </p:nvSpPr>
          <p:spPr>
            <a:xfrm>
              <a:off x="3640320" y="1777320"/>
              <a:ext cx="4431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FF0000"/>
                  </a:solidFill>
                  <a:latin typeface="Times New Roman" panose="02020603050405020304"/>
                  <a:ea typeface="MS PGothic" panose="020B0600070205080204" charset="-128"/>
                </a:rPr>
                <a:t>Red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49" name="CustomShape 3"/>
            <p:cNvSpPr/>
            <p:nvPr/>
          </p:nvSpPr>
          <p:spPr>
            <a:xfrm>
              <a:off x="3408480" y="2183400"/>
              <a:ext cx="6717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FF6600"/>
                  </a:solidFill>
                  <a:latin typeface="Times New Roman" panose="02020603050405020304"/>
                  <a:ea typeface="MS PGothic" panose="020B0600070205080204" charset="-128"/>
                </a:rPr>
                <a:t>Orange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50" name="CustomShape 4"/>
            <p:cNvSpPr/>
            <p:nvPr/>
          </p:nvSpPr>
          <p:spPr>
            <a:xfrm>
              <a:off x="3592800" y="2648520"/>
              <a:ext cx="6123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FFFF00"/>
                  </a:solidFill>
                  <a:latin typeface="Times New Roman" panose="02020603050405020304"/>
                  <a:ea typeface="MS PGothic" panose="020B0600070205080204" charset="-128"/>
                </a:rPr>
                <a:t>Yellow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51" name="CustomShape 5"/>
            <p:cNvSpPr/>
            <p:nvPr/>
          </p:nvSpPr>
          <p:spPr>
            <a:xfrm>
              <a:off x="3466440" y="3170880"/>
              <a:ext cx="58500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00FF00"/>
                  </a:solidFill>
                  <a:latin typeface="Times New Roman" panose="02020603050405020304"/>
                  <a:ea typeface="MS PGothic" panose="020B0600070205080204" charset="-128"/>
                </a:rPr>
                <a:t>Green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52" name="CustomShape 6"/>
            <p:cNvSpPr/>
            <p:nvPr/>
          </p:nvSpPr>
          <p:spPr>
            <a:xfrm>
              <a:off x="3138840" y="3658680"/>
              <a:ext cx="85464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000000"/>
                  </a:solidFill>
                  <a:latin typeface="Times New Roman" panose="02020603050405020304"/>
                  <a:ea typeface="MS PGothic" panose="020B0600070205080204" charset="-128"/>
                </a:rPr>
                <a:t>Wild Type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53" name="CustomShape 7"/>
            <p:cNvSpPr/>
            <p:nvPr/>
          </p:nvSpPr>
          <p:spPr>
            <a:xfrm>
              <a:off x="6920280" y="1423440"/>
              <a:ext cx="4431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FF0000"/>
                  </a:solidFill>
                  <a:latin typeface="Times New Roman" panose="02020603050405020304"/>
                  <a:ea typeface="MS PGothic" panose="020B0600070205080204" charset="-128"/>
                </a:rPr>
                <a:t>Red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54" name="CustomShape 8"/>
            <p:cNvSpPr/>
            <p:nvPr/>
          </p:nvSpPr>
          <p:spPr>
            <a:xfrm>
              <a:off x="6690960" y="1831680"/>
              <a:ext cx="6717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FF6600"/>
                  </a:solidFill>
                  <a:latin typeface="Times New Roman" panose="02020603050405020304"/>
                  <a:ea typeface="MS PGothic" panose="020B0600070205080204" charset="-128"/>
                </a:rPr>
                <a:t>Orange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55" name="CustomShape 9"/>
            <p:cNvSpPr/>
            <p:nvPr/>
          </p:nvSpPr>
          <p:spPr>
            <a:xfrm>
              <a:off x="6872760" y="2294640"/>
              <a:ext cx="6123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FFFF00"/>
                  </a:solidFill>
                  <a:latin typeface="Times New Roman" panose="02020603050405020304"/>
                  <a:ea typeface="MS PGothic" panose="020B0600070205080204" charset="-128"/>
                </a:rPr>
                <a:t>Yellow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56" name="CustomShape 10"/>
            <p:cNvSpPr/>
            <p:nvPr/>
          </p:nvSpPr>
          <p:spPr>
            <a:xfrm>
              <a:off x="6746400" y="2817000"/>
              <a:ext cx="58500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00FF00"/>
                  </a:solidFill>
                  <a:latin typeface="Times New Roman" panose="02020603050405020304"/>
                  <a:ea typeface="MS PGothic" panose="020B0600070205080204" charset="-128"/>
                </a:rPr>
                <a:t>Green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sp>
          <p:nvSpPr>
            <p:cNvPr id="457" name="CustomShape 11"/>
            <p:cNvSpPr/>
            <p:nvPr/>
          </p:nvSpPr>
          <p:spPr>
            <a:xfrm>
              <a:off x="6584400" y="3450600"/>
              <a:ext cx="85464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200" b="1" strike="noStrike" spc="-1">
                  <a:solidFill>
                    <a:srgbClr val="FFFFFF"/>
                  </a:solidFill>
                  <a:latin typeface="Times New Roman" panose="02020603050405020304"/>
                  <a:ea typeface="MS PGothic" panose="020B0600070205080204" charset="-128"/>
                </a:rPr>
                <a:t>Wild Type</a:t>
              </a:r>
              <a:endParaRPr lang="it-IT" sz="1200" b="0" strike="noStrike" spc="-1">
                <a:latin typeface="Arial" panose="020B0604020202020204"/>
              </a:endParaRPr>
            </a:p>
          </p:txBody>
        </p:sp>
        <p:pic>
          <p:nvPicPr>
            <p:cNvPr id="458" name="Picture 15"/>
            <p:cNvPicPr/>
            <p:nvPr/>
          </p:nvPicPr>
          <p:blipFill>
            <a:blip r:embed="rId5"/>
            <a:srcRect l="13507" t="38778" r="16667"/>
            <a:stretch>
              <a:fillRect/>
            </a:stretch>
          </p:blipFill>
          <p:spPr>
            <a:xfrm>
              <a:off x="4555080" y="4354200"/>
              <a:ext cx="3445560" cy="2296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9" name="Picture 16"/>
            <p:cNvPicPr/>
            <p:nvPr/>
          </p:nvPicPr>
          <p:blipFill>
            <a:blip r:embed="rId6"/>
            <a:srcRect l="7834" t="27157" r="35608" b="23835"/>
            <a:stretch>
              <a:fillRect/>
            </a:stretch>
          </p:blipFill>
          <p:spPr>
            <a:xfrm>
              <a:off x="990720" y="4393800"/>
              <a:ext cx="3445560" cy="2239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60" name="CustomShape 12"/>
            <p:cNvSpPr/>
            <p:nvPr/>
          </p:nvSpPr>
          <p:spPr>
            <a:xfrm>
              <a:off x="992160" y="1066680"/>
              <a:ext cx="36540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2000" b="1" strike="noStrike" spc="-1">
                  <a:solidFill>
                    <a:srgbClr val="000000"/>
                  </a:solidFill>
                  <a:latin typeface="Arial" panose="020B0604020202020204"/>
                  <a:ea typeface="MS PGothic" panose="020B0600070205080204" charset="-128"/>
                </a:rPr>
                <a:t>A</a:t>
              </a:r>
              <a:endParaRPr lang="it-IT" sz="2000" b="0" strike="noStrike" spc="-1">
                <a:latin typeface="Arial" panose="020B0604020202020204"/>
              </a:endParaRPr>
            </a:p>
          </p:txBody>
        </p:sp>
        <p:sp>
          <p:nvSpPr>
            <p:cNvPr id="461" name="CustomShape 13"/>
            <p:cNvSpPr/>
            <p:nvPr/>
          </p:nvSpPr>
          <p:spPr>
            <a:xfrm>
              <a:off x="4556520" y="4393800"/>
              <a:ext cx="36540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2000" b="1" strike="noStrike" spc="-1">
                  <a:solidFill>
                    <a:srgbClr val="FFFFFF"/>
                  </a:solidFill>
                  <a:latin typeface="Arial" panose="020B0604020202020204"/>
                  <a:ea typeface="MS PGothic" panose="020B0600070205080204" charset="-128"/>
                </a:rPr>
                <a:t>D</a:t>
              </a:r>
              <a:endParaRPr lang="it-IT" sz="2000" b="0" strike="noStrike" spc="-1">
                <a:latin typeface="Arial" panose="020B0604020202020204"/>
              </a:endParaRPr>
            </a:p>
          </p:txBody>
        </p:sp>
        <p:sp>
          <p:nvSpPr>
            <p:cNvPr id="462" name="CustomShape 14"/>
            <p:cNvSpPr/>
            <p:nvPr/>
          </p:nvSpPr>
          <p:spPr>
            <a:xfrm>
              <a:off x="992160" y="4393800"/>
              <a:ext cx="36540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2000" b="1" strike="noStrike" spc="-1">
                  <a:solidFill>
                    <a:srgbClr val="000000"/>
                  </a:solidFill>
                  <a:latin typeface="Arial" panose="020B0604020202020204"/>
                  <a:ea typeface="MS PGothic" panose="020B0600070205080204" charset="-128"/>
                </a:rPr>
                <a:t>C</a:t>
              </a:r>
              <a:endParaRPr lang="it-IT" sz="2000" b="0" strike="noStrike" spc="-1">
                <a:latin typeface="Arial" panose="020B0604020202020204"/>
              </a:endParaRPr>
            </a:p>
          </p:txBody>
        </p:sp>
        <p:sp>
          <p:nvSpPr>
            <p:cNvPr id="463" name="CustomShape 15"/>
            <p:cNvSpPr/>
            <p:nvPr/>
          </p:nvSpPr>
          <p:spPr>
            <a:xfrm>
              <a:off x="4556520" y="1066680"/>
              <a:ext cx="36540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2000" b="1" strike="noStrike" spc="-1">
                  <a:solidFill>
                    <a:srgbClr val="FFFFFF"/>
                  </a:solidFill>
                  <a:latin typeface="Arial" panose="020B0604020202020204"/>
                  <a:ea typeface="MS PGothic" panose="020B0600070205080204" charset="-128"/>
                </a:rPr>
                <a:t>B</a:t>
              </a:r>
              <a:endParaRPr lang="it-IT" sz="2000" b="0" strike="noStrike" spc="-1">
                <a:latin typeface="Arial" panose="020B0604020202020204"/>
              </a:endParaRPr>
            </a:p>
          </p:txBody>
        </p:sp>
        <p:sp>
          <p:nvSpPr>
            <p:cNvPr id="464" name="Line 16"/>
            <p:cNvSpPr/>
            <p:nvPr/>
          </p:nvSpPr>
          <p:spPr>
            <a:xfrm>
              <a:off x="5030280" y="5582160"/>
              <a:ext cx="360" cy="356400"/>
            </a:xfrm>
            <a:prstGeom prst="line">
              <a:avLst/>
            </a:prstGeom>
            <a:ln w="12600">
              <a:solidFill>
                <a:schemeClr val="bg1"/>
              </a:solidFill>
              <a:round/>
              <a:tailEnd type="triangle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465" name="Line 17"/>
            <p:cNvSpPr/>
            <p:nvPr/>
          </p:nvSpPr>
          <p:spPr>
            <a:xfrm>
              <a:off x="1346760" y="5700960"/>
              <a:ext cx="360" cy="356400"/>
            </a:xfrm>
            <a:prstGeom prst="line">
              <a:avLst/>
            </a:prstGeom>
            <a:ln w="12600">
              <a:solidFill>
                <a:schemeClr val="tx1"/>
              </a:solidFill>
              <a:round/>
              <a:tailEnd type="triangle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466" name="TextShape 18"/>
          <p:cNvSpPr txBox="1"/>
          <p:nvPr/>
        </p:nvSpPr>
        <p:spPr>
          <a:xfrm>
            <a:off x="596880" y="10152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Cambria" panose="02040503050406030204"/>
                <a:ea typeface="MS PGothic" panose="020B0600070205080204" charset="-128"/>
              </a:rPr>
              <a:t>…and fish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67" name="TextShape 19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49A3E94F-50F7-443B-8C74-F5983B0DEA3C}" type="slidenum">
              <a:rPr lang="en-US" altLang="it-IT" smtClean="0"/>
              <a:pPr/>
              <a:t>5</a:t>
            </a:fld>
            <a:endParaRPr lang="en-US" alt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7858" t="39622" r="25984" b="54895"/>
          <a:stretch/>
        </p:blipFill>
        <p:spPr>
          <a:xfrm>
            <a:off x="1141413" y="152400"/>
            <a:ext cx="7016935" cy="46298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31066" t="45098" r="58854" b="6198"/>
          <a:stretch>
            <a:fillRect/>
          </a:stretch>
        </p:blipFill>
        <p:spPr>
          <a:xfrm>
            <a:off x="179512" y="854110"/>
            <a:ext cx="2160240" cy="587069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46253" t="44524" r="45499" b="6198"/>
          <a:stretch>
            <a:fillRect/>
          </a:stretch>
        </p:blipFill>
        <p:spPr>
          <a:xfrm>
            <a:off x="2667000" y="806676"/>
            <a:ext cx="1760984" cy="59181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73288" t="39622" r="13386" b="22674"/>
          <a:stretch>
            <a:fillRect/>
          </a:stretch>
        </p:blipFill>
        <p:spPr>
          <a:xfrm>
            <a:off x="6738136" y="1170237"/>
            <a:ext cx="2492675" cy="396709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59724" t="45324" r="29071" b="7428"/>
          <a:stretch>
            <a:fillRect/>
          </a:stretch>
        </p:blipFill>
        <p:spPr>
          <a:xfrm>
            <a:off x="4464968" y="994388"/>
            <a:ext cx="2337050" cy="5542701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3385" t="3241" r="7031" b="16901"/>
          <a:stretch>
            <a:fillRect/>
          </a:stretch>
        </p:blipFill>
        <p:spPr>
          <a:xfrm>
            <a:off x="274320" y="1023620"/>
            <a:ext cx="8595995" cy="431038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Picture 2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425" y="4181235"/>
            <a:ext cx="3180990" cy="2524125"/>
          </a:xfrm>
          <a:prstGeom prst="rect">
            <a:avLst/>
          </a:prstGeom>
          <a:ln>
            <a:noFill/>
          </a:ln>
        </p:spPr>
      </p:pic>
      <p:sp>
        <p:nvSpPr>
          <p:cNvPr id="474" name="TextShape 1"/>
          <p:cNvSpPr txBox="1"/>
          <p:nvPr/>
        </p:nvSpPr>
        <p:spPr>
          <a:xfrm>
            <a:off x="-95250" y="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000000"/>
                </a:solidFill>
                <a:latin typeface="Cambria" panose="02040503050406030204"/>
                <a:ea typeface="MS PGothic" panose="020B0600070205080204" charset="-128"/>
              </a:rPr>
              <a:t>Mice with FP expressing tumors</a:t>
            </a: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475" name="Picture 4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518" b="1520"/>
          <a:stretch>
            <a:fillRect/>
          </a:stretch>
        </p:blipFill>
        <p:spPr>
          <a:xfrm>
            <a:off x="5058372" y="2734322"/>
            <a:ext cx="3967606" cy="3117784"/>
          </a:xfrm>
          <a:prstGeom prst="rect">
            <a:avLst/>
          </a:prstGeom>
          <a:ln>
            <a:noFill/>
          </a:ln>
        </p:spPr>
      </p:pic>
      <p:sp>
        <p:nvSpPr>
          <p:cNvPr id="476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F9FC679-4286-4EBF-20DA-CD6A8BB31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022" y="946829"/>
            <a:ext cx="4453977" cy="311778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icture 2"/>
          <p:cNvPicPr/>
          <p:nvPr/>
        </p:nvPicPr>
        <p:blipFill>
          <a:blip r:embed="rId3"/>
          <a:srcRect r="537"/>
          <a:stretch>
            <a:fillRect/>
          </a:stretch>
        </p:blipFill>
        <p:spPr>
          <a:xfrm>
            <a:off x="544618" y="1179070"/>
            <a:ext cx="5089605" cy="3772535"/>
          </a:xfrm>
          <a:prstGeom prst="rect">
            <a:avLst/>
          </a:prstGeom>
          <a:ln>
            <a:noFill/>
          </a:ln>
        </p:spPr>
      </p:pic>
      <p:sp>
        <p:nvSpPr>
          <p:cNvPr id="478" name="TextShape 1"/>
          <p:cNvSpPr txBox="1"/>
          <p:nvPr/>
        </p:nvSpPr>
        <p:spPr>
          <a:xfrm>
            <a:off x="0" y="0"/>
            <a:ext cx="91436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Visualizing tumor angiogenesis</a:t>
            </a:r>
          </a:p>
        </p:txBody>
      </p:sp>
      <p:sp>
        <p:nvSpPr>
          <p:cNvPr id="479" name="CustomShape 2"/>
          <p:cNvSpPr/>
          <p:nvPr/>
        </p:nvSpPr>
        <p:spPr>
          <a:xfrm>
            <a:off x="1606295" y="5851312"/>
            <a:ext cx="32626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36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MS PGothic" panose="020B0600070205080204" charset="-128"/>
              </a:rPr>
              <a:t>RFP</a:t>
            </a:r>
            <a:r>
              <a:rPr lang="it-IT" sz="24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MS PGothic" panose="020B0600070205080204" charset="-128"/>
              </a:rPr>
              <a:t> </a:t>
            </a:r>
            <a:r>
              <a:rPr lang="it-IT" sz="2400" b="1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expressing</a:t>
            </a:r>
            <a:r>
              <a:rPr lang="it-IT" sz="2400" b="1" strike="noStrike" spc="-1" dirty="0">
                <a:solidFill>
                  <a:srgbClr val="000000"/>
                </a:solidFill>
                <a:ea typeface="MS PGothic" panose="020B0600070205080204" charset="-128"/>
              </a:rPr>
              <a:t> </a:t>
            </a:r>
            <a:r>
              <a:rPr lang="it-IT" sz="2400" b="1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tumor</a:t>
            </a:r>
            <a:endParaRPr lang="it-IT" sz="2400" b="0" strike="noStrike" spc="-1" dirty="0"/>
          </a:p>
        </p:txBody>
      </p:sp>
      <p:sp>
        <p:nvSpPr>
          <p:cNvPr id="480" name="CustomShape 3"/>
          <p:cNvSpPr/>
          <p:nvPr/>
        </p:nvSpPr>
        <p:spPr>
          <a:xfrm>
            <a:off x="6061162" y="4863184"/>
            <a:ext cx="2802236" cy="1413838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3200" b="1" strike="noStrike" spc="-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charset="-128"/>
              </a:rPr>
              <a:t>GFP</a:t>
            </a:r>
            <a:r>
              <a:rPr lang="it-IT" sz="2400" b="1" strike="noStrike" spc="-1" dirty="0">
                <a:solidFill>
                  <a:srgbClr val="000000"/>
                </a:solidFill>
                <a:ea typeface="MS PGothic" panose="020B0600070205080204" charset="-128"/>
              </a:rPr>
              <a:t> </a:t>
            </a:r>
            <a:r>
              <a:rPr lang="it-IT" sz="2400" b="1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expressing</a:t>
            </a:r>
            <a:r>
              <a:rPr lang="it-IT" sz="2400" b="1" strike="noStrike" spc="-1" dirty="0">
                <a:solidFill>
                  <a:srgbClr val="000000"/>
                </a:solidFill>
                <a:ea typeface="MS PGothic" panose="020B0600070205080204" charset="-128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it-IT" sz="2400" b="1" strike="noStrike" spc="-1" dirty="0" err="1">
                <a:solidFill>
                  <a:srgbClr val="000000"/>
                </a:solidFill>
                <a:ea typeface="MS PGothic" panose="020B0600070205080204" charset="-128"/>
              </a:rPr>
              <a:t>blood</a:t>
            </a:r>
            <a:r>
              <a:rPr lang="it-IT" sz="2400" b="1" strike="noStrike" spc="-1" dirty="0">
                <a:solidFill>
                  <a:srgbClr val="000000"/>
                </a:solidFill>
                <a:ea typeface="MS PGothic" panose="020B0600070205080204" charset="-128"/>
              </a:rPr>
              <a:t> vessels</a:t>
            </a:r>
            <a:endParaRPr lang="it-IT" sz="2400" b="0" strike="noStrike" spc="-1" dirty="0"/>
          </a:p>
        </p:txBody>
      </p:sp>
      <p:sp>
        <p:nvSpPr>
          <p:cNvPr id="483" name="TextShape 6"/>
          <p:cNvSpPr txBox="1"/>
          <p:nvPr/>
        </p:nvSpPr>
        <p:spPr>
          <a:xfrm>
            <a:off x="6509900" y="623963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0718433A-DDA7-D3EC-47F6-5892C167DA4E}"/>
              </a:ext>
            </a:extLst>
          </p:cNvPr>
          <p:cNvSpPr/>
          <p:nvPr/>
        </p:nvSpPr>
        <p:spPr>
          <a:xfrm rot="11443598">
            <a:off x="2665825" y="2934152"/>
            <a:ext cx="405984" cy="28363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322BC5FB-4710-19AB-2521-22CB5C0D64C6}"/>
              </a:ext>
            </a:extLst>
          </p:cNvPr>
          <p:cNvSpPr/>
          <p:nvPr/>
        </p:nvSpPr>
        <p:spPr>
          <a:xfrm rot="8530983">
            <a:off x="5567954" y="3595684"/>
            <a:ext cx="405984" cy="1362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685800" y="21420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In tissue culture cells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488" name="Immagin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52280" y="1247760"/>
            <a:ext cx="8838720" cy="5181120"/>
          </a:xfrm>
          <a:prstGeom prst="rect">
            <a:avLst/>
          </a:prstGeom>
          <a:ln>
            <a:noFill/>
          </a:ln>
        </p:spPr>
      </p:pic>
      <p:sp>
        <p:nvSpPr>
          <p:cNvPr id="489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Immagine 4"/>
          <p:cNvPicPr/>
          <p:nvPr/>
        </p:nvPicPr>
        <p:blipFill>
          <a:blip r:embed="rId3"/>
          <a:stretch>
            <a:fillRect/>
          </a:stretch>
        </p:blipFill>
        <p:spPr>
          <a:xfrm>
            <a:off x="76320" y="990720"/>
            <a:ext cx="8991360" cy="4876560"/>
          </a:xfrm>
          <a:prstGeom prst="rect">
            <a:avLst/>
          </a:prstGeom>
          <a:ln>
            <a:noFill/>
          </a:ln>
        </p:spPr>
      </p:pic>
      <p:sp>
        <p:nvSpPr>
          <p:cNvPr id="494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Immagine 9"/>
          <p:cNvPicPr/>
          <p:nvPr/>
        </p:nvPicPr>
        <p:blipFill>
          <a:blip r:embed="rId3"/>
          <a:stretch>
            <a:fillRect/>
          </a:stretch>
        </p:blipFill>
        <p:spPr>
          <a:xfrm>
            <a:off x="285840" y="1785960"/>
            <a:ext cx="8356320" cy="4330440"/>
          </a:xfrm>
          <a:prstGeom prst="rect">
            <a:avLst/>
          </a:prstGeom>
          <a:ln>
            <a:noFill/>
          </a:ln>
        </p:spPr>
      </p:pic>
      <p:sp>
        <p:nvSpPr>
          <p:cNvPr id="496" name="TextShape 1"/>
          <p:cNvSpPr txBox="1"/>
          <p:nvPr/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Cambria" panose="02040503050406030204"/>
                <a:ea typeface="MS PGothic" panose="020B0600070205080204" charset="-128"/>
              </a:rPr>
              <a:t>Individual neurons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97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4"/>
          <p:cNvPicPr/>
          <p:nvPr/>
        </p:nvPicPr>
        <p:blipFill>
          <a:blip r:embed="rId3"/>
          <a:srcRect l="427" t="622" r="530" b="622"/>
          <a:stretch>
            <a:fillRect/>
          </a:stretch>
        </p:blipFill>
        <p:spPr>
          <a:xfrm>
            <a:off x="393840" y="1030320"/>
            <a:ext cx="8305560" cy="5649480"/>
          </a:xfrm>
          <a:prstGeom prst="rect">
            <a:avLst/>
          </a:prstGeom>
          <a:ln>
            <a:noFill/>
          </a:ln>
        </p:spPr>
      </p:pic>
      <p:sp>
        <p:nvSpPr>
          <p:cNvPr id="330" name="TextShape 1"/>
          <p:cNvSpPr txBox="1"/>
          <p:nvPr/>
        </p:nvSpPr>
        <p:spPr>
          <a:xfrm>
            <a:off x="685800" y="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FFFFFF"/>
                </a:solidFill>
                <a:latin typeface="Arial" panose="020B0604020202020204"/>
                <a:ea typeface="MS PGothic" panose="020B0600070205080204" charset="-128"/>
              </a:rPr>
              <a:t>The fluorescent protein palette</a:t>
            </a:r>
            <a:endParaRPr lang="en-US" sz="4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331" name="Immagine 5"/>
          <p:cNvPicPr/>
          <p:nvPr/>
        </p:nvPicPr>
        <p:blipFill rotWithShape="1">
          <a:blip r:embed="rId4"/>
          <a:srcRect b="33360"/>
          <a:stretch>
            <a:fillRect/>
          </a:stretch>
        </p:blipFill>
        <p:spPr>
          <a:xfrm>
            <a:off x="1244892" y="3839047"/>
            <a:ext cx="6603455" cy="2824740"/>
          </a:xfrm>
          <a:prstGeom prst="rect">
            <a:avLst/>
          </a:prstGeom>
          <a:ln>
            <a:noFill/>
          </a:ln>
        </p:spPr>
      </p:pic>
      <p:sp>
        <p:nvSpPr>
          <p:cNvPr id="332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6" name="Immagine 6"/>
          <p:cNvPicPr/>
          <p:nvPr/>
        </p:nvPicPr>
        <p:blipFill>
          <a:blip r:embed="rId5"/>
          <a:stretch>
            <a:fillRect/>
          </a:stretch>
        </p:blipFill>
        <p:spPr>
          <a:xfrm>
            <a:off x="97276" y="573109"/>
            <a:ext cx="5310700" cy="2535012"/>
          </a:xfrm>
          <a:prstGeom prst="rect">
            <a:avLst/>
          </a:prstGeom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32" y="713739"/>
            <a:ext cx="3811261" cy="235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A55496-1B67-17AC-08AC-0EB6C375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Multicolor “DiOlistic” Labeling of the Nervous System Using Lipophilic Dye  Combinations: Neuron">
            <a:extLst>
              <a:ext uri="{FF2B5EF4-FFF2-40B4-BE49-F238E27FC236}">
                <a16:creationId xmlns:a16="http://schemas.microsoft.com/office/drawing/2014/main" id="{4CAF2EEC-5A39-7C50-7BE9-7EA92F3AB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711" y="924487"/>
            <a:ext cx="4979807" cy="532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119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extShape 1"/>
          <p:cNvSpPr txBox="1"/>
          <p:nvPr/>
        </p:nvSpPr>
        <p:spPr>
          <a:xfrm>
            <a:off x="614362" y="0"/>
            <a:ext cx="7915275" cy="67591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Use of Green Fluorescent Protein (GFP)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00" name="TextShape 2"/>
          <p:cNvSpPr txBox="1"/>
          <p:nvPr/>
        </p:nvSpPr>
        <p:spPr>
          <a:xfrm>
            <a:off x="1709241" y="1015555"/>
            <a:ext cx="6568485" cy="88345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As a </a:t>
            </a:r>
            <a:r>
              <a:rPr lang="en-US" sz="2400" b="1" strike="noStrike" spc="-1" dirty="0">
                <a:solidFill>
                  <a:srgbClr val="00B050"/>
                </a:solidFill>
                <a:latin typeface="Arial" panose="020B0604020202020204"/>
                <a:ea typeface="MS PGothic" panose="020B0600070205080204" charset="-128"/>
              </a:rPr>
              <a:t>tag to localize proteins</a:t>
            </a:r>
            <a:r>
              <a:rPr lang="en-US" sz="32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	</a:t>
            </a: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72751648-20ED-5C02-9F5A-786E337E44EF}"/>
                  </a:ext>
                </a:extLst>
              </p14:cNvPr>
              <p14:cNvContentPartPr/>
              <p14:nvPr/>
            </p14:nvContentPartPr>
            <p14:xfrm>
              <a:off x="9810735" y="2095275"/>
              <a:ext cx="36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72751648-20ED-5C02-9F5A-786E337E44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4615" y="208915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FB762B5A-7EAF-D854-6B02-37313E7B3FF1}"/>
                  </a:ext>
                </a:extLst>
              </p14:cNvPr>
              <p14:cNvContentPartPr/>
              <p14:nvPr/>
            </p14:nvContentPartPr>
            <p14:xfrm rot="2138151">
              <a:off x="7248597" y="2209394"/>
              <a:ext cx="438480" cy="14544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FB762B5A-7EAF-D854-6B02-37313E7B3F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2138151">
                <a:off x="7212567" y="2173305"/>
                <a:ext cx="510179" cy="217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DE67C3C0-1389-3BED-D9FD-7BF888C3B4C4}"/>
                  </a:ext>
                </a:extLst>
              </p14:cNvPr>
              <p14:cNvContentPartPr/>
              <p14:nvPr/>
            </p14:nvContentPartPr>
            <p14:xfrm rot="2138151">
              <a:off x="7605681" y="1708015"/>
              <a:ext cx="36360" cy="62172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DE67C3C0-1389-3BED-D9FD-7BF888C3B4C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2138151">
                <a:off x="7569681" y="1672015"/>
                <a:ext cx="108000" cy="693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magine 4">
            <a:extLst>
              <a:ext uri="{FF2B5EF4-FFF2-40B4-BE49-F238E27FC236}">
                <a16:creationId xmlns:a16="http://schemas.microsoft.com/office/drawing/2014/main" id="{95CD2E56-11FF-5C1E-4BCC-B0DE80681E88}"/>
              </a:ext>
            </a:extLst>
          </p:cNvPr>
          <p:cNvPicPr/>
          <p:nvPr/>
        </p:nvPicPr>
        <p:blipFill>
          <a:blip r:embed="rId9"/>
          <a:srcRect l="27165" t="30404" r="28334" b="30404"/>
          <a:stretch>
            <a:fillRect/>
          </a:stretch>
        </p:blipFill>
        <p:spPr>
          <a:xfrm>
            <a:off x="713252" y="2676821"/>
            <a:ext cx="7717495" cy="360379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extShape 1"/>
          <p:cNvSpPr txBox="1"/>
          <p:nvPr/>
        </p:nvSpPr>
        <p:spPr>
          <a:xfrm>
            <a:off x="323280" y="248760"/>
            <a:ext cx="8546040" cy="5989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Use of Green Fluorescent  Protein (GFP)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00" name="TextShape 2"/>
          <p:cNvSpPr txBox="1"/>
          <p:nvPr/>
        </p:nvSpPr>
        <p:spPr>
          <a:xfrm>
            <a:off x="0" y="898258"/>
            <a:ext cx="4889956" cy="3319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As a </a:t>
            </a:r>
            <a:r>
              <a:rPr lang="en-US" sz="2400" b="1" strike="noStrike" spc="-1" dirty="0">
                <a:solidFill>
                  <a:srgbClr val="00B050"/>
                </a:solidFill>
                <a:latin typeface="Arial" panose="020B0604020202020204"/>
                <a:ea typeface="MS PGothic" panose="020B0600070205080204" charset="-128"/>
              </a:rPr>
              <a:t>tag to localize proteins</a:t>
            </a:r>
            <a:r>
              <a:rPr lang="en-US" sz="32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	</a:t>
            </a: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The GFP-encoding sequence is placed at the </a:t>
            </a:r>
            <a:r>
              <a:rPr lang="en-US" sz="18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beginning</a:t>
            </a:r>
            <a:r>
              <a:rPr lang="en-US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or </a:t>
            </a:r>
            <a:r>
              <a:rPr lang="en-US" sz="18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end</a:t>
            </a:r>
            <a:r>
              <a:rPr lang="en-US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of the gene for another protein</a:t>
            </a:r>
          </a:p>
          <a:p>
            <a:pPr marL="742950" lvl="1" indent="-28575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endParaRPr lang="en-US" spc="-1" dirty="0">
              <a:solidFill>
                <a:srgbClr val="000000"/>
              </a:solidFill>
              <a:latin typeface="Arial" panose="020B0604020202020204"/>
              <a:ea typeface="MS PGothic" panose="020B0600070205080204" charset="-128"/>
            </a:endParaRPr>
          </a:p>
          <a:p>
            <a:endParaRPr lang="en-US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This yields a </a:t>
            </a:r>
            <a:r>
              <a:rPr lang="en-US" sz="18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chimeric protein </a:t>
            </a:r>
            <a:r>
              <a:rPr lang="en-US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consisting of the protein of interest with a GFP domain attached</a:t>
            </a:r>
            <a:endParaRPr lang="en-US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endParaRPr lang="en-US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endParaRPr lang="en-US" spc="-1" dirty="0">
              <a:solidFill>
                <a:srgbClr val="000000"/>
              </a:solidFill>
              <a:latin typeface="Arial" panose="020B0604020202020204"/>
            </a:endParaRPr>
          </a:p>
          <a:p>
            <a:endParaRPr lang="en-US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18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GFP-fusion protein often behaves like the original protein,</a:t>
            </a:r>
            <a:r>
              <a:rPr lang="en-US" sz="18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directly revealing its subcellular location</a:t>
            </a:r>
            <a:endParaRPr lang="en-US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spcBef>
                <a:spcPts val="640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	</a:t>
            </a: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4A0F0E4-C508-0487-C6F3-E3457EA28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412"/>
          <a:stretch/>
        </p:blipFill>
        <p:spPr>
          <a:xfrm>
            <a:off x="5246091" y="1138605"/>
            <a:ext cx="3749985" cy="155646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3984671-336B-FEF1-3949-EC89466878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6" t="58691" b="9206"/>
          <a:stretch/>
        </p:blipFill>
        <p:spPr>
          <a:xfrm>
            <a:off x="5183688" y="3304989"/>
            <a:ext cx="3897909" cy="171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CA132D7E-AD52-4E26-90DA-C2E40CFB8E4E}" type="slidenum">
              <a:rPr lang="en-US" altLang="it-IT" smtClean="0"/>
              <a:pPr/>
              <a:t>6</a:t>
            </a:fld>
            <a:endParaRPr lang="en-US" altLang="it-IT"/>
          </a:p>
        </p:txBody>
      </p:sp>
      <p:sp>
        <p:nvSpPr>
          <p:cNvPr id="3" name="Rettangolo 2"/>
          <p:cNvSpPr/>
          <p:nvPr/>
        </p:nvSpPr>
        <p:spPr>
          <a:xfrm>
            <a:off x="395536" y="404664"/>
            <a:ext cx="835292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cs typeface="Arial" panose="020B0604020202020204" pitchFamily="34" charset="0"/>
              </a:rPr>
              <a:t>MitoTracker</a:t>
            </a:r>
            <a:r>
              <a:rPr lang="en-US" b="1" dirty="0">
                <a:solidFill>
                  <a:srgbClr val="333333"/>
                </a:solidFill>
                <a:cs typeface="Arial" panose="020B0604020202020204" pitchFamily="34" charset="0"/>
              </a:rPr>
              <a:t>® probes for live cells</a:t>
            </a:r>
          </a:p>
          <a:p>
            <a:endParaRPr lang="en-US" sz="2000" b="1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MitoTracker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® probes are cationic dyes that are </a:t>
            </a:r>
            <a:r>
              <a:rPr lang="en-US" sz="2000" b="1" dirty="0">
                <a:solidFill>
                  <a:srgbClr val="333333"/>
                </a:solidFill>
                <a:cs typeface="Arial" panose="020B0604020202020204" pitchFamily="34" charset="0"/>
              </a:rPr>
              <a:t>selectively sequestered by mitochondria in live cells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because of their charge—like other mitochondrial dyes, they depend on the membrane potential for loading </a:t>
            </a:r>
            <a:endParaRPr lang="en-US" sz="2000" b="0" i="0" dirty="0">
              <a:solidFill>
                <a:srgbClr val="333333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13314" name="Picture 2" descr="MitoTracker® Green F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24064"/>
            <a:ext cx="331304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4514ADB-D3AF-A460-1C7F-C4A64B72D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139171"/>
            <a:ext cx="4352921" cy="310922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roup 1"/>
          <p:cNvGrpSpPr/>
          <p:nvPr/>
        </p:nvGrpSpPr>
        <p:grpSpPr>
          <a:xfrm>
            <a:off x="149998" y="1274713"/>
            <a:ext cx="4579606" cy="1035624"/>
            <a:chOff x="88241" y="4240450"/>
            <a:chExt cx="4579606" cy="1035624"/>
          </a:xfrm>
        </p:grpSpPr>
        <p:sp>
          <p:nvSpPr>
            <p:cNvPr id="369" name="Line 2"/>
            <p:cNvSpPr/>
            <p:nvPr/>
          </p:nvSpPr>
          <p:spPr>
            <a:xfrm>
              <a:off x="564840" y="5133184"/>
              <a:ext cx="3124440" cy="36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370" name="CustomShape 3"/>
            <p:cNvSpPr/>
            <p:nvPr/>
          </p:nvSpPr>
          <p:spPr>
            <a:xfrm>
              <a:off x="2519458" y="4963737"/>
              <a:ext cx="897023" cy="303394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371" name="CustomShape 4"/>
            <p:cNvSpPr/>
            <p:nvPr/>
          </p:nvSpPr>
          <p:spPr>
            <a:xfrm>
              <a:off x="1022400" y="4971960"/>
              <a:ext cx="609120" cy="304114"/>
            </a:xfrm>
            <a:prstGeom prst="rect">
              <a:avLst/>
            </a:prstGeom>
            <a:solidFill>
              <a:srgbClr val="FF0000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372" name="CustomShape 5"/>
            <p:cNvSpPr/>
            <p:nvPr/>
          </p:nvSpPr>
          <p:spPr>
            <a:xfrm>
              <a:off x="88241" y="4240450"/>
              <a:ext cx="1182240" cy="45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400" b="1" strike="noStrike" spc="-1" dirty="0">
                  <a:solidFill>
                    <a:srgbClr val="000000"/>
                  </a:solidFill>
                  <a:latin typeface="Arial Narrow" panose="020B0606020202030204"/>
                  <a:ea typeface="MS PGothic" panose="020B0600070205080204" charset="-128"/>
                </a:rPr>
                <a:t>promoter</a:t>
              </a:r>
            </a:p>
          </p:txBody>
        </p:sp>
        <p:sp>
          <p:nvSpPr>
            <p:cNvPr id="373" name="CustomShape 6"/>
            <p:cNvSpPr/>
            <p:nvPr/>
          </p:nvSpPr>
          <p:spPr>
            <a:xfrm>
              <a:off x="3352767" y="4318564"/>
              <a:ext cx="1315080" cy="45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600" b="1" strike="noStrike" spc="-1" dirty="0">
                  <a:solidFill>
                    <a:srgbClr val="000000"/>
                  </a:solidFill>
                  <a:latin typeface="Arial Narrow" panose="020B0606020202030204"/>
                  <a:ea typeface="MS PGothic" panose="020B0600070205080204" charset="-128"/>
                </a:rPr>
                <a:t>GFP</a:t>
              </a:r>
              <a:r>
                <a:rPr lang="it-IT" sz="1600" b="0" strike="noStrike" spc="-1" dirty="0">
                  <a:solidFill>
                    <a:srgbClr val="000000"/>
                  </a:solidFill>
                  <a:latin typeface="Arial Narrow" panose="020B0606020202030204"/>
                  <a:ea typeface="MS PGothic" panose="020B0600070205080204" charset="-128"/>
                </a:rPr>
                <a:t> gene</a:t>
              </a:r>
              <a:endParaRPr lang="it-IT" sz="1600" b="0" strike="noStrike" spc="-1" dirty="0">
                <a:latin typeface="Arial" panose="020B0604020202020204"/>
              </a:endParaRPr>
            </a:p>
          </p:txBody>
        </p:sp>
        <p:sp>
          <p:nvSpPr>
            <p:cNvPr id="374" name="CustomShape 7"/>
            <p:cNvSpPr/>
            <p:nvPr/>
          </p:nvSpPr>
          <p:spPr>
            <a:xfrm>
              <a:off x="1022400" y="4667486"/>
              <a:ext cx="304200" cy="30411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375" name="CustomShape 8"/>
            <p:cNvSpPr/>
            <p:nvPr/>
          </p:nvSpPr>
          <p:spPr>
            <a:xfrm flipH="1">
              <a:off x="2967690" y="4696570"/>
              <a:ext cx="401400" cy="223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410" name="TextShape 43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EA1CD58-688D-B52F-E79C-062422594ED1}"/>
              </a:ext>
            </a:extLst>
          </p:cNvPr>
          <p:cNvGrpSpPr/>
          <p:nvPr/>
        </p:nvGrpSpPr>
        <p:grpSpPr>
          <a:xfrm>
            <a:off x="615718" y="3371955"/>
            <a:ext cx="4062140" cy="2707053"/>
            <a:chOff x="875023" y="3269155"/>
            <a:chExt cx="3651298" cy="2321725"/>
          </a:xfrm>
        </p:grpSpPr>
        <p:sp>
          <p:nvSpPr>
            <p:cNvPr id="378" name="CustomShape 11"/>
            <p:cNvSpPr/>
            <p:nvPr/>
          </p:nvSpPr>
          <p:spPr>
            <a:xfrm>
              <a:off x="875023" y="3269155"/>
              <a:ext cx="3651298" cy="2321725"/>
            </a:xfrm>
            <a:custGeom>
              <a:avLst/>
              <a:gdLst/>
              <a:ahLst/>
              <a:cxnLst/>
              <a:rect l="l" t="t" r="r" b="b"/>
              <a:pathLst>
                <a:path w="2232" h="1125">
                  <a:moveTo>
                    <a:pt x="328" y="240"/>
                  </a:moveTo>
                  <a:cubicBezTo>
                    <a:pt x="412" y="183"/>
                    <a:pt x="294" y="266"/>
                    <a:pt x="368" y="200"/>
                  </a:cubicBezTo>
                  <a:cubicBezTo>
                    <a:pt x="414" y="157"/>
                    <a:pt x="468" y="124"/>
                    <a:pt x="520" y="88"/>
                  </a:cubicBezTo>
                  <a:cubicBezTo>
                    <a:pt x="523" y="85"/>
                    <a:pt x="566" y="51"/>
                    <a:pt x="576" y="48"/>
                  </a:cubicBezTo>
                  <a:cubicBezTo>
                    <a:pt x="672" y="7"/>
                    <a:pt x="616" y="35"/>
                    <a:pt x="688" y="16"/>
                  </a:cubicBezTo>
                  <a:cubicBezTo>
                    <a:pt x="704" y="11"/>
                    <a:pt x="736" y="0"/>
                    <a:pt x="736" y="0"/>
                  </a:cubicBezTo>
                  <a:cubicBezTo>
                    <a:pt x="762" y="2"/>
                    <a:pt x="789" y="1"/>
                    <a:pt x="816" y="8"/>
                  </a:cubicBezTo>
                  <a:cubicBezTo>
                    <a:pt x="873" y="21"/>
                    <a:pt x="885" y="103"/>
                    <a:pt x="912" y="144"/>
                  </a:cubicBezTo>
                  <a:cubicBezTo>
                    <a:pt x="956" y="211"/>
                    <a:pt x="994" y="235"/>
                    <a:pt x="1072" y="248"/>
                  </a:cubicBezTo>
                  <a:cubicBezTo>
                    <a:pt x="1141" y="239"/>
                    <a:pt x="1198" y="214"/>
                    <a:pt x="1256" y="176"/>
                  </a:cubicBezTo>
                  <a:cubicBezTo>
                    <a:pt x="1277" y="143"/>
                    <a:pt x="1289" y="129"/>
                    <a:pt x="1328" y="120"/>
                  </a:cubicBezTo>
                  <a:cubicBezTo>
                    <a:pt x="1365" y="91"/>
                    <a:pt x="1393" y="59"/>
                    <a:pt x="1440" y="48"/>
                  </a:cubicBezTo>
                  <a:cubicBezTo>
                    <a:pt x="1479" y="21"/>
                    <a:pt x="1538" y="6"/>
                    <a:pt x="1584" y="0"/>
                  </a:cubicBezTo>
                  <a:cubicBezTo>
                    <a:pt x="1589" y="0"/>
                    <a:pt x="1767" y="1"/>
                    <a:pt x="1824" y="16"/>
                  </a:cubicBezTo>
                  <a:cubicBezTo>
                    <a:pt x="1903" y="35"/>
                    <a:pt x="1976" y="72"/>
                    <a:pt x="2048" y="112"/>
                  </a:cubicBezTo>
                  <a:cubicBezTo>
                    <a:pt x="2073" y="126"/>
                    <a:pt x="2139" y="166"/>
                    <a:pt x="2152" y="184"/>
                  </a:cubicBezTo>
                  <a:cubicBezTo>
                    <a:pt x="2182" y="225"/>
                    <a:pt x="2166" y="206"/>
                    <a:pt x="2200" y="240"/>
                  </a:cubicBezTo>
                  <a:cubicBezTo>
                    <a:pt x="2205" y="253"/>
                    <a:pt x="2211" y="266"/>
                    <a:pt x="2216" y="280"/>
                  </a:cubicBezTo>
                  <a:cubicBezTo>
                    <a:pt x="2221" y="295"/>
                    <a:pt x="2232" y="328"/>
                    <a:pt x="2232" y="328"/>
                  </a:cubicBezTo>
                  <a:cubicBezTo>
                    <a:pt x="2229" y="352"/>
                    <a:pt x="2229" y="376"/>
                    <a:pt x="2224" y="400"/>
                  </a:cubicBezTo>
                  <a:cubicBezTo>
                    <a:pt x="2203" y="480"/>
                    <a:pt x="2088" y="519"/>
                    <a:pt x="2024" y="552"/>
                  </a:cubicBezTo>
                  <a:cubicBezTo>
                    <a:pt x="1886" y="620"/>
                    <a:pt x="1714" y="646"/>
                    <a:pt x="1560" y="656"/>
                  </a:cubicBezTo>
                  <a:cubicBezTo>
                    <a:pt x="1504" y="659"/>
                    <a:pt x="1448" y="661"/>
                    <a:pt x="1392" y="664"/>
                  </a:cubicBezTo>
                  <a:cubicBezTo>
                    <a:pt x="1356" y="675"/>
                    <a:pt x="1330" y="692"/>
                    <a:pt x="1296" y="704"/>
                  </a:cubicBezTo>
                  <a:cubicBezTo>
                    <a:pt x="1264" y="750"/>
                    <a:pt x="1249" y="846"/>
                    <a:pt x="1216" y="880"/>
                  </a:cubicBezTo>
                  <a:cubicBezTo>
                    <a:pt x="1100" y="995"/>
                    <a:pt x="996" y="1006"/>
                    <a:pt x="840" y="1024"/>
                  </a:cubicBezTo>
                  <a:cubicBezTo>
                    <a:pt x="724" y="1062"/>
                    <a:pt x="609" y="1092"/>
                    <a:pt x="488" y="1104"/>
                  </a:cubicBezTo>
                  <a:cubicBezTo>
                    <a:pt x="386" y="1100"/>
                    <a:pt x="278" y="1125"/>
                    <a:pt x="184" y="1088"/>
                  </a:cubicBezTo>
                  <a:cubicBezTo>
                    <a:pt x="153" y="1075"/>
                    <a:pt x="131" y="1050"/>
                    <a:pt x="104" y="1032"/>
                  </a:cubicBezTo>
                  <a:cubicBezTo>
                    <a:pt x="96" y="1026"/>
                    <a:pt x="80" y="1016"/>
                    <a:pt x="80" y="1016"/>
                  </a:cubicBezTo>
                  <a:cubicBezTo>
                    <a:pt x="53" y="976"/>
                    <a:pt x="37" y="931"/>
                    <a:pt x="16" y="888"/>
                  </a:cubicBezTo>
                  <a:cubicBezTo>
                    <a:pt x="11" y="863"/>
                    <a:pt x="0" y="840"/>
                    <a:pt x="0" y="816"/>
                  </a:cubicBezTo>
                  <a:cubicBezTo>
                    <a:pt x="0" y="730"/>
                    <a:pt x="68" y="659"/>
                    <a:pt x="112" y="592"/>
                  </a:cubicBezTo>
                  <a:cubicBezTo>
                    <a:pt x="174" y="494"/>
                    <a:pt x="131" y="533"/>
                    <a:pt x="192" y="488"/>
                  </a:cubicBezTo>
                  <a:cubicBezTo>
                    <a:pt x="201" y="451"/>
                    <a:pt x="203" y="436"/>
                    <a:pt x="240" y="424"/>
                  </a:cubicBezTo>
                  <a:cubicBezTo>
                    <a:pt x="289" y="374"/>
                    <a:pt x="314" y="308"/>
                    <a:pt x="328" y="24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E7B41061-4B9F-8085-5964-E27E20727791}"/>
                </a:ext>
              </a:extLst>
            </p:cNvPr>
            <p:cNvSpPr/>
            <p:nvPr/>
          </p:nvSpPr>
          <p:spPr>
            <a:xfrm>
              <a:off x="1249070" y="4404985"/>
              <a:ext cx="1032146" cy="8215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TextShape 17">
            <a:extLst>
              <a:ext uri="{FF2B5EF4-FFF2-40B4-BE49-F238E27FC236}">
                <a16:creationId xmlns:a16="http://schemas.microsoft.com/office/drawing/2014/main" id="{26C3D564-001C-A616-EDC1-54B72CB11DCE}"/>
              </a:ext>
            </a:extLst>
          </p:cNvPr>
          <p:cNvSpPr txBox="1"/>
          <p:nvPr/>
        </p:nvSpPr>
        <p:spPr>
          <a:xfrm>
            <a:off x="418692" y="231197"/>
            <a:ext cx="7772040" cy="56805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Using fluorescent proteins as fusion proteins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969640-8D13-1C75-7C39-A78711A1273C}"/>
              </a:ext>
            </a:extLst>
          </p:cNvPr>
          <p:cNvSpPr txBox="1"/>
          <p:nvPr/>
        </p:nvSpPr>
        <p:spPr>
          <a:xfrm>
            <a:off x="4815118" y="1715272"/>
            <a:ext cx="4154155" cy="904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1800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GFP- protein  X Fusion</a:t>
            </a:r>
          </a:p>
          <a:p>
            <a:pPr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</a:pPr>
            <a:r>
              <a:rPr lang="en-US" sz="1800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expressed wherever (</a:t>
            </a:r>
            <a:r>
              <a:rPr lang="en-US" sz="1800" i="1" spc="-1" dirty="0">
                <a:solidFill>
                  <a:srgbClr val="FF0000"/>
                </a:solidFill>
                <a:latin typeface="Arial Narrow" panose="020B0606020202030204"/>
                <a:ea typeface="MS PGothic" panose="020B0600070205080204" charset="-128"/>
              </a:rPr>
              <a:t>original</a:t>
            </a:r>
            <a:r>
              <a:rPr lang="en-US" sz="1800" i="1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) </a:t>
            </a:r>
            <a:r>
              <a:rPr lang="en-US" sz="1800" b="1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promoter is active</a:t>
            </a:r>
            <a:endParaRPr lang="en-US" sz="1800" b="1" spc="-1" dirty="0">
              <a:solidFill>
                <a:srgbClr val="000000"/>
              </a:solidFill>
            </a:endParaRP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D2447BA7-19D3-6DCA-2DEF-38A1F0F81529}"/>
              </a:ext>
            </a:extLst>
          </p:cNvPr>
          <p:cNvSpPr/>
          <p:nvPr/>
        </p:nvSpPr>
        <p:spPr>
          <a:xfrm>
            <a:off x="1794513" y="1997194"/>
            <a:ext cx="779352" cy="3033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6" name="CustomShape 6">
            <a:extLst>
              <a:ext uri="{FF2B5EF4-FFF2-40B4-BE49-F238E27FC236}">
                <a16:creationId xmlns:a16="http://schemas.microsoft.com/office/drawing/2014/main" id="{99F124C4-0B11-7C6B-8048-8D6EEFD94260}"/>
              </a:ext>
            </a:extLst>
          </p:cNvPr>
          <p:cNvSpPr/>
          <p:nvPr/>
        </p:nvSpPr>
        <p:spPr>
          <a:xfrm>
            <a:off x="1858948" y="1408649"/>
            <a:ext cx="13150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b="1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Protein</a:t>
            </a:r>
            <a:r>
              <a:rPr lang="it-IT" sz="16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X</a:t>
            </a:r>
            <a:endParaRPr lang="it-IT" sz="1600" b="0" strike="noStrike" spc="-1" dirty="0">
              <a:latin typeface="Arial" panose="020B0604020202020204"/>
            </a:endParaRP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FE6AA17A-1B67-5564-DE14-8AA2D5591038}"/>
              </a:ext>
            </a:extLst>
          </p:cNvPr>
          <p:cNvGrpSpPr/>
          <p:nvPr/>
        </p:nvGrpSpPr>
        <p:grpSpPr>
          <a:xfrm>
            <a:off x="1124525" y="5048935"/>
            <a:ext cx="996804" cy="153831"/>
            <a:chOff x="4739876" y="6094689"/>
            <a:chExt cx="3124440" cy="313143"/>
          </a:xfrm>
        </p:grpSpPr>
        <p:grpSp>
          <p:nvGrpSpPr>
            <p:cNvPr id="17" name="Group 1">
              <a:extLst>
                <a:ext uri="{FF2B5EF4-FFF2-40B4-BE49-F238E27FC236}">
                  <a16:creationId xmlns:a16="http://schemas.microsoft.com/office/drawing/2014/main" id="{F77B5E72-542F-9AF8-49A8-3EEAE816F6D3}"/>
                </a:ext>
              </a:extLst>
            </p:cNvPr>
            <p:cNvGrpSpPr/>
            <p:nvPr/>
          </p:nvGrpSpPr>
          <p:grpSpPr>
            <a:xfrm>
              <a:off x="4739876" y="6095495"/>
              <a:ext cx="3124440" cy="312337"/>
              <a:chOff x="564840" y="4963737"/>
              <a:chExt cx="3124440" cy="312337"/>
            </a:xfrm>
          </p:grpSpPr>
          <p:sp>
            <p:nvSpPr>
              <p:cNvPr id="22" name="Line 2">
                <a:extLst>
                  <a:ext uri="{FF2B5EF4-FFF2-40B4-BE49-F238E27FC236}">
                    <a16:creationId xmlns:a16="http://schemas.microsoft.com/office/drawing/2014/main" id="{E90E2A62-4A26-58D1-6E76-0C549243E345}"/>
                  </a:ext>
                </a:extLst>
              </p:cNvPr>
              <p:cNvSpPr/>
              <p:nvPr/>
            </p:nvSpPr>
            <p:spPr>
              <a:xfrm>
                <a:off x="564840" y="5133184"/>
                <a:ext cx="3124440" cy="360"/>
              </a:xfrm>
              <a:prstGeom prst="line">
                <a:avLst/>
              </a:prstGeom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23" name="CustomShape 3">
                <a:extLst>
                  <a:ext uri="{FF2B5EF4-FFF2-40B4-BE49-F238E27FC236}">
                    <a16:creationId xmlns:a16="http://schemas.microsoft.com/office/drawing/2014/main" id="{6553CFF6-856B-B847-BA9B-EFAA8AC3C80D}"/>
                  </a:ext>
                </a:extLst>
              </p:cNvPr>
              <p:cNvSpPr/>
              <p:nvPr/>
            </p:nvSpPr>
            <p:spPr>
              <a:xfrm>
                <a:off x="2519458" y="4963737"/>
                <a:ext cx="897023" cy="303394"/>
              </a:xfrm>
              <a:prstGeom prst="rect">
                <a:avLst/>
              </a:prstGeom>
              <a:solidFill>
                <a:srgbClr val="00FF00"/>
              </a:solidFill>
              <a:ln w="9360">
                <a:solidFill>
                  <a:schemeClr val="tx1"/>
                </a:solidFill>
                <a:miter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CustomShape 4">
                <a:extLst>
                  <a:ext uri="{FF2B5EF4-FFF2-40B4-BE49-F238E27FC236}">
                    <a16:creationId xmlns:a16="http://schemas.microsoft.com/office/drawing/2014/main" id="{D266A565-0715-C987-6C19-184AC38E3CD8}"/>
                  </a:ext>
                </a:extLst>
              </p:cNvPr>
              <p:cNvSpPr/>
              <p:nvPr/>
            </p:nvSpPr>
            <p:spPr>
              <a:xfrm>
                <a:off x="1022400" y="4971960"/>
                <a:ext cx="609120" cy="304114"/>
              </a:xfrm>
              <a:prstGeom prst="rect">
                <a:avLst/>
              </a:prstGeom>
              <a:solidFill>
                <a:srgbClr val="FF0000"/>
              </a:solidFill>
              <a:ln w="9360">
                <a:solidFill>
                  <a:schemeClr val="tx1"/>
                </a:solidFill>
                <a:miter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 dirty="0"/>
              </a:p>
            </p:txBody>
          </p:sp>
        </p:grpSp>
        <p:sp>
          <p:nvSpPr>
            <p:cNvPr id="29" name="CustomShape 3">
              <a:extLst>
                <a:ext uri="{FF2B5EF4-FFF2-40B4-BE49-F238E27FC236}">
                  <a16:creationId xmlns:a16="http://schemas.microsoft.com/office/drawing/2014/main" id="{FA8F7B55-9AB3-D5D9-78B5-AC12365757A5}"/>
                </a:ext>
              </a:extLst>
            </p:cNvPr>
            <p:cNvSpPr/>
            <p:nvPr/>
          </p:nvSpPr>
          <p:spPr>
            <a:xfrm>
              <a:off x="5907792" y="6094689"/>
              <a:ext cx="779352" cy="30339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1232623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roup 1"/>
          <p:cNvGrpSpPr/>
          <p:nvPr/>
        </p:nvGrpSpPr>
        <p:grpSpPr>
          <a:xfrm>
            <a:off x="149998" y="1274713"/>
            <a:ext cx="4579606" cy="1035624"/>
            <a:chOff x="88241" y="4240450"/>
            <a:chExt cx="4579606" cy="1035624"/>
          </a:xfrm>
        </p:grpSpPr>
        <p:sp>
          <p:nvSpPr>
            <p:cNvPr id="369" name="Line 2"/>
            <p:cNvSpPr/>
            <p:nvPr/>
          </p:nvSpPr>
          <p:spPr>
            <a:xfrm>
              <a:off x="564840" y="5133184"/>
              <a:ext cx="3124440" cy="360"/>
            </a:xfrm>
            <a:prstGeom prst="line">
              <a:avLst/>
            </a:prstGeom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370" name="CustomShape 3"/>
            <p:cNvSpPr/>
            <p:nvPr/>
          </p:nvSpPr>
          <p:spPr>
            <a:xfrm>
              <a:off x="2519458" y="4963737"/>
              <a:ext cx="897023" cy="303394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371" name="CustomShape 4"/>
            <p:cNvSpPr/>
            <p:nvPr/>
          </p:nvSpPr>
          <p:spPr>
            <a:xfrm>
              <a:off x="1022400" y="4971960"/>
              <a:ext cx="609120" cy="304114"/>
            </a:xfrm>
            <a:prstGeom prst="rect">
              <a:avLst/>
            </a:prstGeom>
            <a:solidFill>
              <a:srgbClr val="FF0000"/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372" name="CustomShape 5"/>
            <p:cNvSpPr/>
            <p:nvPr/>
          </p:nvSpPr>
          <p:spPr>
            <a:xfrm>
              <a:off x="88241" y="4240450"/>
              <a:ext cx="1182240" cy="45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400" b="1" strike="noStrike" spc="-1" dirty="0">
                  <a:solidFill>
                    <a:srgbClr val="000000"/>
                  </a:solidFill>
                  <a:latin typeface="Arial Narrow" panose="020B0606020202030204"/>
                  <a:ea typeface="MS PGothic" panose="020B0600070205080204" charset="-128"/>
                </a:rPr>
                <a:t>promoter</a:t>
              </a:r>
            </a:p>
          </p:txBody>
        </p:sp>
        <p:sp>
          <p:nvSpPr>
            <p:cNvPr id="373" name="CustomShape 6"/>
            <p:cNvSpPr/>
            <p:nvPr/>
          </p:nvSpPr>
          <p:spPr>
            <a:xfrm>
              <a:off x="3352767" y="4318564"/>
              <a:ext cx="1315080" cy="45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600" b="1" strike="noStrike" spc="-1" dirty="0">
                  <a:solidFill>
                    <a:srgbClr val="000000"/>
                  </a:solidFill>
                  <a:latin typeface="Arial Narrow" panose="020B0606020202030204"/>
                  <a:ea typeface="MS PGothic" panose="020B0600070205080204" charset="-128"/>
                </a:rPr>
                <a:t>GFP</a:t>
              </a:r>
              <a:r>
                <a:rPr lang="it-IT" sz="1600" b="0" strike="noStrike" spc="-1" dirty="0">
                  <a:solidFill>
                    <a:srgbClr val="000000"/>
                  </a:solidFill>
                  <a:latin typeface="Arial Narrow" panose="020B0606020202030204"/>
                  <a:ea typeface="MS PGothic" panose="020B0600070205080204" charset="-128"/>
                </a:rPr>
                <a:t> gene</a:t>
              </a:r>
              <a:endParaRPr lang="it-IT" sz="1600" b="0" strike="noStrike" spc="-1" dirty="0">
                <a:latin typeface="Arial" panose="020B0604020202020204"/>
              </a:endParaRPr>
            </a:p>
          </p:txBody>
        </p:sp>
        <p:sp>
          <p:nvSpPr>
            <p:cNvPr id="374" name="CustomShape 7"/>
            <p:cNvSpPr/>
            <p:nvPr/>
          </p:nvSpPr>
          <p:spPr>
            <a:xfrm>
              <a:off x="1022400" y="4667486"/>
              <a:ext cx="304200" cy="30411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375" name="CustomShape 8"/>
            <p:cNvSpPr/>
            <p:nvPr/>
          </p:nvSpPr>
          <p:spPr>
            <a:xfrm flipH="1">
              <a:off x="2967690" y="4696570"/>
              <a:ext cx="401400" cy="223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410" name="TextShape 43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EA1CD58-688D-B52F-E79C-062422594ED1}"/>
              </a:ext>
            </a:extLst>
          </p:cNvPr>
          <p:cNvGrpSpPr/>
          <p:nvPr/>
        </p:nvGrpSpPr>
        <p:grpSpPr>
          <a:xfrm>
            <a:off x="620490" y="3322590"/>
            <a:ext cx="4062140" cy="2707053"/>
            <a:chOff x="875023" y="3269155"/>
            <a:chExt cx="3651298" cy="2321725"/>
          </a:xfrm>
        </p:grpSpPr>
        <p:sp>
          <p:nvSpPr>
            <p:cNvPr id="378" name="CustomShape 11"/>
            <p:cNvSpPr/>
            <p:nvPr/>
          </p:nvSpPr>
          <p:spPr>
            <a:xfrm>
              <a:off x="875023" y="3269155"/>
              <a:ext cx="3651298" cy="2321725"/>
            </a:xfrm>
            <a:custGeom>
              <a:avLst/>
              <a:gdLst/>
              <a:ahLst/>
              <a:cxnLst/>
              <a:rect l="l" t="t" r="r" b="b"/>
              <a:pathLst>
                <a:path w="2232" h="1125">
                  <a:moveTo>
                    <a:pt x="328" y="240"/>
                  </a:moveTo>
                  <a:cubicBezTo>
                    <a:pt x="412" y="183"/>
                    <a:pt x="294" y="266"/>
                    <a:pt x="368" y="200"/>
                  </a:cubicBezTo>
                  <a:cubicBezTo>
                    <a:pt x="414" y="157"/>
                    <a:pt x="468" y="124"/>
                    <a:pt x="520" y="88"/>
                  </a:cubicBezTo>
                  <a:cubicBezTo>
                    <a:pt x="523" y="85"/>
                    <a:pt x="566" y="51"/>
                    <a:pt x="576" y="48"/>
                  </a:cubicBezTo>
                  <a:cubicBezTo>
                    <a:pt x="672" y="7"/>
                    <a:pt x="616" y="35"/>
                    <a:pt x="688" y="16"/>
                  </a:cubicBezTo>
                  <a:cubicBezTo>
                    <a:pt x="704" y="11"/>
                    <a:pt x="736" y="0"/>
                    <a:pt x="736" y="0"/>
                  </a:cubicBezTo>
                  <a:cubicBezTo>
                    <a:pt x="762" y="2"/>
                    <a:pt x="789" y="1"/>
                    <a:pt x="816" y="8"/>
                  </a:cubicBezTo>
                  <a:cubicBezTo>
                    <a:pt x="873" y="21"/>
                    <a:pt x="885" y="103"/>
                    <a:pt x="912" y="144"/>
                  </a:cubicBezTo>
                  <a:cubicBezTo>
                    <a:pt x="956" y="211"/>
                    <a:pt x="994" y="235"/>
                    <a:pt x="1072" y="248"/>
                  </a:cubicBezTo>
                  <a:cubicBezTo>
                    <a:pt x="1141" y="239"/>
                    <a:pt x="1198" y="214"/>
                    <a:pt x="1256" y="176"/>
                  </a:cubicBezTo>
                  <a:cubicBezTo>
                    <a:pt x="1277" y="143"/>
                    <a:pt x="1289" y="129"/>
                    <a:pt x="1328" y="120"/>
                  </a:cubicBezTo>
                  <a:cubicBezTo>
                    <a:pt x="1365" y="91"/>
                    <a:pt x="1393" y="59"/>
                    <a:pt x="1440" y="48"/>
                  </a:cubicBezTo>
                  <a:cubicBezTo>
                    <a:pt x="1479" y="21"/>
                    <a:pt x="1538" y="6"/>
                    <a:pt x="1584" y="0"/>
                  </a:cubicBezTo>
                  <a:cubicBezTo>
                    <a:pt x="1589" y="0"/>
                    <a:pt x="1767" y="1"/>
                    <a:pt x="1824" y="16"/>
                  </a:cubicBezTo>
                  <a:cubicBezTo>
                    <a:pt x="1903" y="35"/>
                    <a:pt x="1976" y="72"/>
                    <a:pt x="2048" y="112"/>
                  </a:cubicBezTo>
                  <a:cubicBezTo>
                    <a:pt x="2073" y="126"/>
                    <a:pt x="2139" y="166"/>
                    <a:pt x="2152" y="184"/>
                  </a:cubicBezTo>
                  <a:cubicBezTo>
                    <a:pt x="2182" y="225"/>
                    <a:pt x="2166" y="206"/>
                    <a:pt x="2200" y="240"/>
                  </a:cubicBezTo>
                  <a:cubicBezTo>
                    <a:pt x="2205" y="253"/>
                    <a:pt x="2211" y="266"/>
                    <a:pt x="2216" y="280"/>
                  </a:cubicBezTo>
                  <a:cubicBezTo>
                    <a:pt x="2221" y="295"/>
                    <a:pt x="2232" y="328"/>
                    <a:pt x="2232" y="328"/>
                  </a:cubicBezTo>
                  <a:cubicBezTo>
                    <a:pt x="2229" y="352"/>
                    <a:pt x="2229" y="376"/>
                    <a:pt x="2224" y="400"/>
                  </a:cubicBezTo>
                  <a:cubicBezTo>
                    <a:pt x="2203" y="480"/>
                    <a:pt x="2088" y="519"/>
                    <a:pt x="2024" y="552"/>
                  </a:cubicBezTo>
                  <a:cubicBezTo>
                    <a:pt x="1886" y="620"/>
                    <a:pt x="1714" y="646"/>
                    <a:pt x="1560" y="656"/>
                  </a:cubicBezTo>
                  <a:cubicBezTo>
                    <a:pt x="1504" y="659"/>
                    <a:pt x="1448" y="661"/>
                    <a:pt x="1392" y="664"/>
                  </a:cubicBezTo>
                  <a:cubicBezTo>
                    <a:pt x="1356" y="675"/>
                    <a:pt x="1330" y="692"/>
                    <a:pt x="1296" y="704"/>
                  </a:cubicBezTo>
                  <a:cubicBezTo>
                    <a:pt x="1264" y="750"/>
                    <a:pt x="1249" y="846"/>
                    <a:pt x="1216" y="880"/>
                  </a:cubicBezTo>
                  <a:cubicBezTo>
                    <a:pt x="1100" y="995"/>
                    <a:pt x="996" y="1006"/>
                    <a:pt x="840" y="1024"/>
                  </a:cubicBezTo>
                  <a:cubicBezTo>
                    <a:pt x="724" y="1062"/>
                    <a:pt x="609" y="1092"/>
                    <a:pt x="488" y="1104"/>
                  </a:cubicBezTo>
                  <a:cubicBezTo>
                    <a:pt x="386" y="1100"/>
                    <a:pt x="278" y="1125"/>
                    <a:pt x="184" y="1088"/>
                  </a:cubicBezTo>
                  <a:cubicBezTo>
                    <a:pt x="153" y="1075"/>
                    <a:pt x="131" y="1050"/>
                    <a:pt x="104" y="1032"/>
                  </a:cubicBezTo>
                  <a:cubicBezTo>
                    <a:pt x="96" y="1026"/>
                    <a:pt x="80" y="1016"/>
                    <a:pt x="80" y="1016"/>
                  </a:cubicBezTo>
                  <a:cubicBezTo>
                    <a:pt x="53" y="976"/>
                    <a:pt x="37" y="931"/>
                    <a:pt x="16" y="888"/>
                  </a:cubicBezTo>
                  <a:cubicBezTo>
                    <a:pt x="11" y="863"/>
                    <a:pt x="0" y="840"/>
                    <a:pt x="0" y="816"/>
                  </a:cubicBezTo>
                  <a:cubicBezTo>
                    <a:pt x="0" y="730"/>
                    <a:pt x="68" y="659"/>
                    <a:pt x="112" y="592"/>
                  </a:cubicBezTo>
                  <a:cubicBezTo>
                    <a:pt x="174" y="494"/>
                    <a:pt x="131" y="533"/>
                    <a:pt x="192" y="488"/>
                  </a:cubicBezTo>
                  <a:cubicBezTo>
                    <a:pt x="201" y="451"/>
                    <a:pt x="203" y="436"/>
                    <a:pt x="240" y="424"/>
                  </a:cubicBezTo>
                  <a:cubicBezTo>
                    <a:pt x="289" y="374"/>
                    <a:pt x="314" y="308"/>
                    <a:pt x="328" y="24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360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E7B41061-4B9F-8085-5964-E27E20727791}"/>
                </a:ext>
              </a:extLst>
            </p:cNvPr>
            <p:cNvSpPr/>
            <p:nvPr/>
          </p:nvSpPr>
          <p:spPr>
            <a:xfrm>
              <a:off x="1249070" y="4404985"/>
              <a:ext cx="1032146" cy="8215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TextShape 17">
            <a:extLst>
              <a:ext uri="{FF2B5EF4-FFF2-40B4-BE49-F238E27FC236}">
                <a16:creationId xmlns:a16="http://schemas.microsoft.com/office/drawing/2014/main" id="{26C3D564-001C-A616-EDC1-54B72CB11DCE}"/>
              </a:ext>
            </a:extLst>
          </p:cNvPr>
          <p:cNvSpPr txBox="1"/>
          <p:nvPr/>
        </p:nvSpPr>
        <p:spPr>
          <a:xfrm>
            <a:off x="418692" y="231197"/>
            <a:ext cx="7772040" cy="56805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Using fluorescent proteins as fusion proteins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969640-8D13-1C75-7C39-A78711A1273C}"/>
              </a:ext>
            </a:extLst>
          </p:cNvPr>
          <p:cNvSpPr txBox="1"/>
          <p:nvPr/>
        </p:nvSpPr>
        <p:spPr>
          <a:xfrm>
            <a:off x="4656151" y="1536022"/>
            <a:ext cx="4154155" cy="904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1800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GFP- Fusion</a:t>
            </a:r>
          </a:p>
          <a:p>
            <a:pPr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</a:pPr>
            <a:r>
              <a:rPr lang="en-US" sz="1800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expressed wherever (</a:t>
            </a:r>
            <a:r>
              <a:rPr lang="en-US" sz="1800" i="1" spc="-1" dirty="0">
                <a:solidFill>
                  <a:srgbClr val="FF0000"/>
                </a:solidFill>
                <a:latin typeface="Arial Narrow" panose="020B0606020202030204"/>
                <a:ea typeface="MS PGothic" panose="020B0600070205080204" charset="-128"/>
              </a:rPr>
              <a:t>original</a:t>
            </a:r>
            <a:r>
              <a:rPr lang="en-US" sz="1800" i="1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) </a:t>
            </a:r>
            <a:r>
              <a:rPr lang="en-US" sz="1800" b="1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promoter is active</a:t>
            </a:r>
            <a:endParaRPr lang="en-US" sz="1800" b="1" spc="-1" dirty="0">
              <a:solidFill>
                <a:srgbClr val="000000"/>
              </a:solidFill>
            </a:endParaRP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D2447BA7-19D3-6DCA-2DEF-38A1F0F81529}"/>
              </a:ext>
            </a:extLst>
          </p:cNvPr>
          <p:cNvSpPr/>
          <p:nvPr/>
        </p:nvSpPr>
        <p:spPr>
          <a:xfrm>
            <a:off x="1794513" y="1997194"/>
            <a:ext cx="779352" cy="3033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6" name="CustomShape 6">
            <a:extLst>
              <a:ext uri="{FF2B5EF4-FFF2-40B4-BE49-F238E27FC236}">
                <a16:creationId xmlns:a16="http://schemas.microsoft.com/office/drawing/2014/main" id="{99F124C4-0B11-7C6B-8048-8D6EEFD94260}"/>
              </a:ext>
            </a:extLst>
          </p:cNvPr>
          <p:cNvSpPr/>
          <p:nvPr/>
        </p:nvSpPr>
        <p:spPr>
          <a:xfrm>
            <a:off x="1858948" y="1408649"/>
            <a:ext cx="13150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b="1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Protein</a:t>
            </a:r>
            <a:r>
              <a:rPr lang="it-IT" sz="16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X</a:t>
            </a:r>
            <a:endParaRPr lang="it-IT" sz="1600" b="0" strike="noStrike" spc="-1" dirty="0">
              <a:latin typeface="Arial" panose="020B0604020202020204"/>
            </a:endParaRP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FE6AA17A-1B67-5564-DE14-8AA2D5591038}"/>
              </a:ext>
            </a:extLst>
          </p:cNvPr>
          <p:cNvGrpSpPr/>
          <p:nvPr/>
        </p:nvGrpSpPr>
        <p:grpSpPr>
          <a:xfrm>
            <a:off x="1124525" y="5048935"/>
            <a:ext cx="996804" cy="153831"/>
            <a:chOff x="4739876" y="6094689"/>
            <a:chExt cx="3124440" cy="313143"/>
          </a:xfrm>
        </p:grpSpPr>
        <p:grpSp>
          <p:nvGrpSpPr>
            <p:cNvPr id="17" name="Group 1">
              <a:extLst>
                <a:ext uri="{FF2B5EF4-FFF2-40B4-BE49-F238E27FC236}">
                  <a16:creationId xmlns:a16="http://schemas.microsoft.com/office/drawing/2014/main" id="{F77B5E72-542F-9AF8-49A8-3EEAE816F6D3}"/>
                </a:ext>
              </a:extLst>
            </p:cNvPr>
            <p:cNvGrpSpPr/>
            <p:nvPr/>
          </p:nvGrpSpPr>
          <p:grpSpPr>
            <a:xfrm>
              <a:off x="4739876" y="6095495"/>
              <a:ext cx="3124440" cy="312337"/>
              <a:chOff x="564840" y="4963737"/>
              <a:chExt cx="3124440" cy="312337"/>
            </a:xfrm>
          </p:grpSpPr>
          <p:sp>
            <p:nvSpPr>
              <p:cNvPr id="22" name="Line 2">
                <a:extLst>
                  <a:ext uri="{FF2B5EF4-FFF2-40B4-BE49-F238E27FC236}">
                    <a16:creationId xmlns:a16="http://schemas.microsoft.com/office/drawing/2014/main" id="{E90E2A62-4A26-58D1-6E76-0C549243E345}"/>
                  </a:ext>
                </a:extLst>
              </p:cNvPr>
              <p:cNvSpPr/>
              <p:nvPr/>
            </p:nvSpPr>
            <p:spPr>
              <a:xfrm>
                <a:off x="564840" y="5133184"/>
                <a:ext cx="3124440" cy="360"/>
              </a:xfrm>
              <a:prstGeom prst="line">
                <a:avLst/>
              </a:prstGeom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23" name="CustomShape 3">
                <a:extLst>
                  <a:ext uri="{FF2B5EF4-FFF2-40B4-BE49-F238E27FC236}">
                    <a16:creationId xmlns:a16="http://schemas.microsoft.com/office/drawing/2014/main" id="{6553CFF6-856B-B847-BA9B-EFAA8AC3C80D}"/>
                  </a:ext>
                </a:extLst>
              </p:cNvPr>
              <p:cNvSpPr/>
              <p:nvPr/>
            </p:nvSpPr>
            <p:spPr>
              <a:xfrm>
                <a:off x="2519458" y="4963737"/>
                <a:ext cx="897023" cy="303394"/>
              </a:xfrm>
              <a:prstGeom prst="rect">
                <a:avLst/>
              </a:prstGeom>
              <a:solidFill>
                <a:srgbClr val="00FF00"/>
              </a:solidFill>
              <a:ln w="9360">
                <a:solidFill>
                  <a:schemeClr val="tx1"/>
                </a:solidFill>
                <a:miter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CustomShape 4">
                <a:extLst>
                  <a:ext uri="{FF2B5EF4-FFF2-40B4-BE49-F238E27FC236}">
                    <a16:creationId xmlns:a16="http://schemas.microsoft.com/office/drawing/2014/main" id="{D266A565-0715-C987-6C19-184AC38E3CD8}"/>
                  </a:ext>
                </a:extLst>
              </p:cNvPr>
              <p:cNvSpPr/>
              <p:nvPr/>
            </p:nvSpPr>
            <p:spPr>
              <a:xfrm>
                <a:off x="1022400" y="4971960"/>
                <a:ext cx="609120" cy="304114"/>
              </a:xfrm>
              <a:prstGeom prst="rect">
                <a:avLst/>
              </a:prstGeom>
              <a:solidFill>
                <a:srgbClr val="FF0000"/>
              </a:solidFill>
              <a:ln w="9360">
                <a:solidFill>
                  <a:schemeClr val="tx1"/>
                </a:solidFill>
                <a:miter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 dirty="0"/>
              </a:p>
            </p:txBody>
          </p:sp>
        </p:grpSp>
        <p:sp>
          <p:nvSpPr>
            <p:cNvPr id="29" name="CustomShape 3">
              <a:extLst>
                <a:ext uri="{FF2B5EF4-FFF2-40B4-BE49-F238E27FC236}">
                  <a16:creationId xmlns:a16="http://schemas.microsoft.com/office/drawing/2014/main" id="{FA8F7B55-9AB3-D5D9-78B5-AC12365757A5}"/>
                </a:ext>
              </a:extLst>
            </p:cNvPr>
            <p:cNvSpPr/>
            <p:nvPr/>
          </p:nvSpPr>
          <p:spPr>
            <a:xfrm>
              <a:off x="5907792" y="6094689"/>
              <a:ext cx="779352" cy="30339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360">
              <a:solidFill>
                <a:schemeClr val="tx1"/>
              </a:solidFill>
              <a:miter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32" name="Figura a mano libera: forma 31">
            <a:extLst>
              <a:ext uri="{FF2B5EF4-FFF2-40B4-BE49-F238E27FC236}">
                <a16:creationId xmlns:a16="http://schemas.microsoft.com/office/drawing/2014/main" id="{46106BBA-C590-1F9C-7102-1F75ABF031E1}"/>
              </a:ext>
            </a:extLst>
          </p:cNvPr>
          <p:cNvSpPr/>
          <p:nvPr/>
        </p:nvSpPr>
        <p:spPr>
          <a:xfrm>
            <a:off x="1540020" y="3638349"/>
            <a:ext cx="154026" cy="1001028"/>
          </a:xfrm>
          <a:custGeom>
            <a:avLst/>
            <a:gdLst>
              <a:gd name="connsiteX0" fmla="*/ 154026 w 154026"/>
              <a:gd name="connsiteY0" fmla="*/ 1001028 h 1001028"/>
              <a:gd name="connsiteX1" fmla="*/ 125151 w 154026"/>
              <a:gd name="connsiteY1" fmla="*/ 635268 h 1001028"/>
              <a:gd name="connsiteX2" fmla="*/ 96275 w 154026"/>
              <a:gd name="connsiteY2" fmla="*/ 500514 h 1001028"/>
              <a:gd name="connsiteX3" fmla="*/ 86649 w 154026"/>
              <a:gd name="connsiteY3" fmla="*/ 442763 h 1001028"/>
              <a:gd name="connsiteX4" fmla="*/ 57774 w 154026"/>
              <a:gd name="connsiteY4" fmla="*/ 365760 h 1001028"/>
              <a:gd name="connsiteX5" fmla="*/ 9647 w 154026"/>
              <a:gd name="connsiteY5" fmla="*/ 231007 h 1001028"/>
              <a:gd name="connsiteX6" fmla="*/ 9647 w 154026"/>
              <a:gd name="connsiteY6" fmla="*/ 57752 h 1001028"/>
              <a:gd name="connsiteX7" fmla="*/ 28898 w 154026"/>
              <a:gd name="connsiteY7" fmla="*/ 0 h 100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026" h="1001028">
                <a:moveTo>
                  <a:pt x="154026" y="1001028"/>
                </a:moveTo>
                <a:cubicBezTo>
                  <a:pt x="144401" y="879108"/>
                  <a:pt x="139169" y="756761"/>
                  <a:pt x="125151" y="635268"/>
                </a:cubicBezTo>
                <a:cubicBezTo>
                  <a:pt x="119885" y="589633"/>
                  <a:pt x="105284" y="545560"/>
                  <a:pt x="96275" y="500514"/>
                </a:cubicBezTo>
                <a:cubicBezTo>
                  <a:pt x="92448" y="481377"/>
                  <a:pt x="92010" y="461528"/>
                  <a:pt x="86649" y="442763"/>
                </a:cubicBezTo>
                <a:cubicBezTo>
                  <a:pt x="79118" y="416405"/>
                  <a:pt x="66897" y="391610"/>
                  <a:pt x="57774" y="365760"/>
                </a:cubicBezTo>
                <a:cubicBezTo>
                  <a:pt x="6278" y="219852"/>
                  <a:pt x="49941" y="331740"/>
                  <a:pt x="9647" y="231007"/>
                </a:cubicBezTo>
                <a:cubicBezTo>
                  <a:pt x="1308" y="147617"/>
                  <a:pt x="-7074" y="135783"/>
                  <a:pt x="9647" y="57752"/>
                </a:cubicBezTo>
                <a:cubicBezTo>
                  <a:pt x="13899" y="37910"/>
                  <a:pt x="28898" y="0"/>
                  <a:pt x="28898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igura a mano libera: forma 32">
            <a:extLst>
              <a:ext uri="{FF2B5EF4-FFF2-40B4-BE49-F238E27FC236}">
                <a16:creationId xmlns:a16="http://schemas.microsoft.com/office/drawing/2014/main" id="{06A2814B-2697-6E23-B2E3-7FAE0EEADA96}"/>
              </a:ext>
            </a:extLst>
          </p:cNvPr>
          <p:cNvSpPr/>
          <p:nvPr/>
        </p:nvSpPr>
        <p:spPr>
          <a:xfrm>
            <a:off x="1925053" y="3763075"/>
            <a:ext cx="336884" cy="934053"/>
          </a:xfrm>
          <a:custGeom>
            <a:avLst/>
            <a:gdLst>
              <a:gd name="connsiteX0" fmla="*/ 0 w 336884"/>
              <a:gd name="connsiteY0" fmla="*/ 934053 h 934053"/>
              <a:gd name="connsiteX1" fmla="*/ 38501 w 336884"/>
              <a:gd name="connsiteY1" fmla="*/ 876302 h 934053"/>
              <a:gd name="connsiteX2" fmla="*/ 57751 w 336884"/>
              <a:gd name="connsiteY2" fmla="*/ 760799 h 934053"/>
              <a:gd name="connsiteX3" fmla="*/ 77002 w 336884"/>
              <a:gd name="connsiteY3" fmla="*/ 683797 h 934053"/>
              <a:gd name="connsiteX4" fmla="*/ 67376 w 336884"/>
              <a:gd name="connsiteY4" fmla="*/ 443165 h 934053"/>
              <a:gd name="connsiteX5" fmla="*/ 48126 w 336884"/>
              <a:gd name="connsiteY5" fmla="*/ 231409 h 934053"/>
              <a:gd name="connsiteX6" fmla="*/ 96252 w 336884"/>
              <a:gd name="connsiteY6" fmla="*/ 67780 h 934053"/>
              <a:gd name="connsiteX7" fmla="*/ 182880 w 336884"/>
              <a:gd name="connsiteY7" fmla="*/ 19653 h 934053"/>
              <a:gd name="connsiteX8" fmla="*/ 336884 w 336884"/>
              <a:gd name="connsiteY8" fmla="*/ 403 h 934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884" h="934053">
                <a:moveTo>
                  <a:pt x="0" y="934053"/>
                </a:moveTo>
                <a:cubicBezTo>
                  <a:pt x="12834" y="914803"/>
                  <a:pt x="31185" y="898251"/>
                  <a:pt x="38501" y="876302"/>
                </a:cubicBezTo>
                <a:cubicBezTo>
                  <a:pt x="50844" y="839273"/>
                  <a:pt x="50096" y="799073"/>
                  <a:pt x="57751" y="760799"/>
                </a:cubicBezTo>
                <a:cubicBezTo>
                  <a:pt x="62940" y="734855"/>
                  <a:pt x="70585" y="709464"/>
                  <a:pt x="77002" y="683797"/>
                </a:cubicBezTo>
                <a:cubicBezTo>
                  <a:pt x="73793" y="603586"/>
                  <a:pt x="72490" y="523277"/>
                  <a:pt x="67376" y="443165"/>
                </a:cubicBezTo>
                <a:cubicBezTo>
                  <a:pt x="62861" y="372433"/>
                  <a:pt x="48126" y="231409"/>
                  <a:pt x="48126" y="231409"/>
                </a:cubicBezTo>
                <a:cubicBezTo>
                  <a:pt x="64168" y="176866"/>
                  <a:pt x="65729" y="115745"/>
                  <a:pt x="96252" y="67780"/>
                </a:cubicBezTo>
                <a:cubicBezTo>
                  <a:pt x="113987" y="39911"/>
                  <a:pt x="152093" y="31626"/>
                  <a:pt x="182880" y="19653"/>
                </a:cubicBezTo>
                <a:cubicBezTo>
                  <a:pt x="244908" y="-4469"/>
                  <a:pt x="275250" y="403"/>
                  <a:pt x="336884" y="403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1CF904DB-F669-5E0E-CBEB-484D3ED829FA}"/>
              </a:ext>
            </a:extLst>
          </p:cNvPr>
          <p:cNvSpPr/>
          <p:nvPr/>
        </p:nvSpPr>
        <p:spPr>
          <a:xfrm>
            <a:off x="2127183" y="3801979"/>
            <a:ext cx="760448" cy="1039528"/>
          </a:xfrm>
          <a:custGeom>
            <a:avLst/>
            <a:gdLst>
              <a:gd name="connsiteX0" fmla="*/ 0 w 760448"/>
              <a:gd name="connsiteY0" fmla="*/ 1039528 h 1039528"/>
              <a:gd name="connsiteX1" fmla="*/ 57752 w 760448"/>
              <a:gd name="connsiteY1" fmla="*/ 991402 h 1039528"/>
              <a:gd name="connsiteX2" fmla="*/ 211756 w 760448"/>
              <a:gd name="connsiteY2" fmla="*/ 712269 h 1039528"/>
              <a:gd name="connsiteX3" fmla="*/ 298383 w 760448"/>
              <a:gd name="connsiteY3" fmla="*/ 548640 h 1039528"/>
              <a:gd name="connsiteX4" fmla="*/ 327259 w 760448"/>
              <a:gd name="connsiteY4" fmla="*/ 452387 h 1039528"/>
              <a:gd name="connsiteX5" fmla="*/ 471638 w 760448"/>
              <a:gd name="connsiteY5" fmla="*/ 346509 h 1039528"/>
              <a:gd name="connsiteX6" fmla="*/ 510139 w 760448"/>
              <a:gd name="connsiteY6" fmla="*/ 317634 h 1039528"/>
              <a:gd name="connsiteX7" fmla="*/ 539015 w 760448"/>
              <a:gd name="connsiteY7" fmla="*/ 288758 h 1039528"/>
              <a:gd name="connsiteX8" fmla="*/ 616017 w 760448"/>
              <a:gd name="connsiteY8" fmla="*/ 202130 h 1039528"/>
              <a:gd name="connsiteX9" fmla="*/ 654518 w 760448"/>
              <a:gd name="connsiteY9" fmla="*/ 173255 h 1039528"/>
              <a:gd name="connsiteX10" fmla="*/ 741145 w 760448"/>
              <a:gd name="connsiteY10" fmla="*/ 77002 h 1039528"/>
              <a:gd name="connsiteX11" fmla="*/ 760396 w 760448"/>
              <a:gd name="connsiteY11" fmla="*/ 0 h 103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0448" h="1039528">
                <a:moveTo>
                  <a:pt x="0" y="1039528"/>
                </a:moveTo>
                <a:cubicBezTo>
                  <a:pt x="19251" y="1023486"/>
                  <a:pt x="42717" y="1011449"/>
                  <a:pt x="57752" y="991402"/>
                </a:cubicBezTo>
                <a:cubicBezTo>
                  <a:pt x="142256" y="878731"/>
                  <a:pt x="144299" y="830317"/>
                  <a:pt x="211756" y="712269"/>
                </a:cubicBezTo>
                <a:cubicBezTo>
                  <a:pt x="239359" y="663964"/>
                  <a:pt x="278483" y="598391"/>
                  <a:pt x="298383" y="548640"/>
                </a:cubicBezTo>
                <a:cubicBezTo>
                  <a:pt x="310823" y="517539"/>
                  <a:pt x="305459" y="477820"/>
                  <a:pt x="327259" y="452387"/>
                </a:cubicBezTo>
                <a:cubicBezTo>
                  <a:pt x="366098" y="407074"/>
                  <a:pt x="423592" y="381911"/>
                  <a:pt x="471638" y="346509"/>
                </a:cubicBezTo>
                <a:cubicBezTo>
                  <a:pt x="484553" y="336993"/>
                  <a:pt x="498796" y="328977"/>
                  <a:pt x="510139" y="317634"/>
                </a:cubicBezTo>
                <a:cubicBezTo>
                  <a:pt x="519764" y="308009"/>
                  <a:pt x="529972" y="298932"/>
                  <a:pt x="539015" y="288758"/>
                </a:cubicBezTo>
                <a:cubicBezTo>
                  <a:pt x="566024" y="258373"/>
                  <a:pt x="585627" y="228178"/>
                  <a:pt x="616017" y="202130"/>
                </a:cubicBezTo>
                <a:cubicBezTo>
                  <a:pt x="628197" y="191690"/>
                  <a:pt x="642594" y="183986"/>
                  <a:pt x="654518" y="173255"/>
                </a:cubicBezTo>
                <a:cubicBezTo>
                  <a:pt x="707669" y="125420"/>
                  <a:pt x="705331" y="124755"/>
                  <a:pt x="741145" y="77002"/>
                </a:cubicBezTo>
                <a:cubicBezTo>
                  <a:pt x="762425" y="13163"/>
                  <a:pt x="760396" y="39542"/>
                  <a:pt x="760396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igura a mano libera: forma 34">
            <a:extLst>
              <a:ext uri="{FF2B5EF4-FFF2-40B4-BE49-F238E27FC236}">
                <a16:creationId xmlns:a16="http://schemas.microsoft.com/office/drawing/2014/main" id="{86CEB043-54E1-A61B-8F7A-5CC09506F49F}"/>
              </a:ext>
            </a:extLst>
          </p:cNvPr>
          <p:cNvSpPr/>
          <p:nvPr/>
        </p:nvSpPr>
        <p:spPr>
          <a:xfrm>
            <a:off x="2233061" y="3359217"/>
            <a:ext cx="1742173" cy="1722922"/>
          </a:xfrm>
          <a:custGeom>
            <a:avLst/>
            <a:gdLst>
              <a:gd name="connsiteX0" fmla="*/ 0 w 1742173"/>
              <a:gd name="connsiteY0" fmla="*/ 1722922 h 1722922"/>
              <a:gd name="connsiteX1" fmla="*/ 250257 w 1742173"/>
              <a:gd name="connsiteY1" fmla="*/ 1597794 h 1722922"/>
              <a:gd name="connsiteX2" fmla="*/ 442762 w 1742173"/>
              <a:gd name="connsiteY2" fmla="*/ 1463040 h 1722922"/>
              <a:gd name="connsiteX3" fmla="*/ 567891 w 1742173"/>
              <a:gd name="connsiteY3" fmla="*/ 1251284 h 1722922"/>
              <a:gd name="connsiteX4" fmla="*/ 837398 w 1742173"/>
              <a:gd name="connsiteY4" fmla="*/ 847023 h 1722922"/>
              <a:gd name="connsiteX5" fmla="*/ 885524 w 1742173"/>
              <a:gd name="connsiteY5" fmla="*/ 750770 h 1722922"/>
              <a:gd name="connsiteX6" fmla="*/ 972152 w 1742173"/>
              <a:gd name="connsiteY6" fmla="*/ 481263 h 1722922"/>
              <a:gd name="connsiteX7" fmla="*/ 1087655 w 1742173"/>
              <a:gd name="connsiteY7" fmla="*/ 231006 h 1722922"/>
              <a:gd name="connsiteX8" fmla="*/ 1405288 w 1742173"/>
              <a:gd name="connsiteY8" fmla="*/ 67377 h 1722922"/>
              <a:gd name="connsiteX9" fmla="*/ 1597794 w 1742173"/>
              <a:gd name="connsiteY9" fmla="*/ 19250 h 1722922"/>
              <a:gd name="connsiteX10" fmla="*/ 1742173 w 1742173"/>
              <a:gd name="connsiteY10" fmla="*/ 0 h 172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42173" h="1722922">
                <a:moveTo>
                  <a:pt x="0" y="1722922"/>
                </a:moveTo>
                <a:cubicBezTo>
                  <a:pt x="174868" y="1659334"/>
                  <a:pt x="49399" y="1712570"/>
                  <a:pt x="250257" y="1597794"/>
                </a:cubicBezTo>
                <a:cubicBezTo>
                  <a:pt x="374569" y="1526759"/>
                  <a:pt x="361186" y="1556270"/>
                  <a:pt x="442762" y="1463040"/>
                </a:cubicBezTo>
                <a:cubicBezTo>
                  <a:pt x="576877" y="1309765"/>
                  <a:pt x="446418" y="1447784"/>
                  <a:pt x="567891" y="1251284"/>
                </a:cubicBezTo>
                <a:cubicBezTo>
                  <a:pt x="653050" y="1113527"/>
                  <a:pt x="764971" y="991879"/>
                  <a:pt x="837398" y="847023"/>
                </a:cubicBezTo>
                <a:cubicBezTo>
                  <a:pt x="853440" y="814939"/>
                  <a:pt x="873123" y="784430"/>
                  <a:pt x="885524" y="750770"/>
                </a:cubicBezTo>
                <a:cubicBezTo>
                  <a:pt x="918146" y="662226"/>
                  <a:pt x="944250" y="571406"/>
                  <a:pt x="972152" y="481263"/>
                </a:cubicBezTo>
                <a:cubicBezTo>
                  <a:pt x="1010332" y="357914"/>
                  <a:pt x="997650" y="330012"/>
                  <a:pt x="1087655" y="231006"/>
                </a:cubicBezTo>
                <a:cubicBezTo>
                  <a:pt x="1192672" y="115487"/>
                  <a:pt x="1247790" y="113474"/>
                  <a:pt x="1405288" y="67377"/>
                </a:cubicBezTo>
                <a:cubicBezTo>
                  <a:pt x="1468768" y="48797"/>
                  <a:pt x="1532783" y="31440"/>
                  <a:pt x="1597794" y="19250"/>
                </a:cubicBezTo>
                <a:cubicBezTo>
                  <a:pt x="1813143" y="-21128"/>
                  <a:pt x="1653079" y="29697"/>
                  <a:pt x="1742173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igura a mano libera: forma 35">
            <a:extLst>
              <a:ext uri="{FF2B5EF4-FFF2-40B4-BE49-F238E27FC236}">
                <a16:creationId xmlns:a16="http://schemas.microsoft.com/office/drawing/2014/main" id="{83078143-F731-A772-E3B1-9ACA63262FEB}"/>
              </a:ext>
            </a:extLst>
          </p:cNvPr>
          <p:cNvSpPr/>
          <p:nvPr/>
        </p:nvSpPr>
        <p:spPr>
          <a:xfrm>
            <a:off x="2204185" y="5178300"/>
            <a:ext cx="462013" cy="394727"/>
          </a:xfrm>
          <a:custGeom>
            <a:avLst/>
            <a:gdLst>
              <a:gd name="connsiteX0" fmla="*/ 0 w 462013"/>
              <a:gd name="connsiteY0" fmla="*/ 19342 h 394727"/>
              <a:gd name="connsiteX1" fmla="*/ 134754 w 462013"/>
              <a:gd name="connsiteY1" fmla="*/ 9717 h 394727"/>
              <a:gd name="connsiteX2" fmla="*/ 192506 w 462013"/>
              <a:gd name="connsiteY2" fmla="*/ 92 h 394727"/>
              <a:gd name="connsiteX3" fmla="*/ 308009 w 462013"/>
              <a:gd name="connsiteY3" fmla="*/ 19342 h 394727"/>
              <a:gd name="connsiteX4" fmla="*/ 346510 w 462013"/>
              <a:gd name="connsiteY4" fmla="*/ 57843 h 394727"/>
              <a:gd name="connsiteX5" fmla="*/ 365760 w 462013"/>
              <a:gd name="connsiteY5" fmla="*/ 86719 h 394727"/>
              <a:gd name="connsiteX6" fmla="*/ 413887 w 462013"/>
              <a:gd name="connsiteY6" fmla="*/ 154096 h 394727"/>
              <a:gd name="connsiteX7" fmla="*/ 433137 w 462013"/>
              <a:gd name="connsiteY7" fmla="*/ 269599 h 394727"/>
              <a:gd name="connsiteX8" fmla="*/ 452388 w 462013"/>
              <a:gd name="connsiteY8" fmla="*/ 308100 h 394727"/>
              <a:gd name="connsiteX9" fmla="*/ 462013 w 462013"/>
              <a:gd name="connsiteY9" fmla="*/ 356226 h 394727"/>
              <a:gd name="connsiteX10" fmla="*/ 452388 w 462013"/>
              <a:gd name="connsiteY10" fmla="*/ 394727 h 394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2013" h="394727">
                <a:moveTo>
                  <a:pt x="0" y="19342"/>
                </a:moveTo>
                <a:cubicBezTo>
                  <a:pt x="44918" y="16134"/>
                  <a:pt x="89945" y="14198"/>
                  <a:pt x="134754" y="9717"/>
                </a:cubicBezTo>
                <a:cubicBezTo>
                  <a:pt x="154173" y="7775"/>
                  <a:pt x="173020" y="-991"/>
                  <a:pt x="192506" y="92"/>
                </a:cubicBezTo>
                <a:cubicBezTo>
                  <a:pt x="231478" y="2257"/>
                  <a:pt x="269508" y="12925"/>
                  <a:pt x="308009" y="19342"/>
                </a:cubicBezTo>
                <a:cubicBezTo>
                  <a:pt x="320843" y="32176"/>
                  <a:pt x="334699" y="44063"/>
                  <a:pt x="346510" y="57843"/>
                </a:cubicBezTo>
                <a:cubicBezTo>
                  <a:pt x="354038" y="66626"/>
                  <a:pt x="359036" y="77306"/>
                  <a:pt x="365760" y="86719"/>
                </a:cubicBezTo>
                <a:cubicBezTo>
                  <a:pt x="425473" y="170318"/>
                  <a:pt x="368506" y="86025"/>
                  <a:pt x="413887" y="154096"/>
                </a:cubicBezTo>
                <a:cubicBezTo>
                  <a:pt x="417380" y="182044"/>
                  <a:pt x="421213" y="237803"/>
                  <a:pt x="433137" y="269599"/>
                </a:cubicBezTo>
                <a:cubicBezTo>
                  <a:pt x="438175" y="283034"/>
                  <a:pt x="445971" y="295266"/>
                  <a:pt x="452388" y="308100"/>
                </a:cubicBezTo>
                <a:cubicBezTo>
                  <a:pt x="455596" y="324142"/>
                  <a:pt x="462013" y="339866"/>
                  <a:pt x="462013" y="356226"/>
                </a:cubicBezTo>
                <a:cubicBezTo>
                  <a:pt x="462013" y="369455"/>
                  <a:pt x="452388" y="394727"/>
                  <a:pt x="452388" y="394727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id="{DFECB5D6-BD2F-EDC1-8CE8-0A44C9663C46}"/>
              </a:ext>
            </a:extLst>
          </p:cNvPr>
          <p:cNvSpPr/>
          <p:nvPr/>
        </p:nvSpPr>
        <p:spPr>
          <a:xfrm>
            <a:off x="1818752" y="5207267"/>
            <a:ext cx="404684" cy="664144"/>
          </a:xfrm>
          <a:custGeom>
            <a:avLst/>
            <a:gdLst>
              <a:gd name="connsiteX0" fmla="*/ 404684 w 404684"/>
              <a:gd name="connsiteY0" fmla="*/ 0 h 664144"/>
              <a:gd name="connsiteX1" fmla="*/ 318056 w 404684"/>
              <a:gd name="connsiteY1" fmla="*/ 96253 h 664144"/>
              <a:gd name="connsiteX2" fmla="*/ 221804 w 404684"/>
              <a:gd name="connsiteY2" fmla="*/ 173255 h 664144"/>
              <a:gd name="connsiteX3" fmla="*/ 202553 w 404684"/>
              <a:gd name="connsiteY3" fmla="*/ 221381 h 664144"/>
              <a:gd name="connsiteX4" fmla="*/ 173677 w 404684"/>
              <a:gd name="connsiteY4" fmla="*/ 279133 h 664144"/>
              <a:gd name="connsiteX5" fmla="*/ 135176 w 404684"/>
              <a:gd name="connsiteY5" fmla="*/ 385011 h 664144"/>
              <a:gd name="connsiteX6" fmla="*/ 77425 w 404684"/>
              <a:gd name="connsiteY6" fmla="*/ 490889 h 664144"/>
              <a:gd name="connsiteX7" fmla="*/ 48549 w 404684"/>
              <a:gd name="connsiteY7" fmla="*/ 606392 h 664144"/>
              <a:gd name="connsiteX8" fmla="*/ 423 w 404684"/>
              <a:gd name="connsiteY8" fmla="*/ 664144 h 664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684" h="664144">
                <a:moveTo>
                  <a:pt x="404684" y="0"/>
                </a:moveTo>
                <a:cubicBezTo>
                  <a:pt x="374701" y="37479"/>
                  <a:pt x="355652" y="64923"/>
                  <a:pt x="318056" y="96253"/>
                </a:cubicBezTo>
                <a:cubicBezTo>
                  <a:pt x="183571" y="208323"/>
                  <a:pt x="297831" y="97228"/>
                  <a:pt x="221804" y="173255"/>
                </a:cubicBezTo>
                <a:cubicBezTo>
                  <a:pt x="215387" y="189297"/>
                  <a:pt x="209703" y="205652"/>
                  <a:pt x="202553" y="221381"/>
                </a:cubicBezTo>
                <a:cubicBezTo>
                  <a:pt x="193647" y="240975"/>
                  <a:pt x="181955" y="259266"/>
                  <a:pt x="173677" y="279133"/>
                </a:cubicBezTo>
                <a:cubicBezTo>
                  <a:pt x="160946" y="309688"/>
                  <a:pt x="151761" y="355158"/>
                  <a:pt x="135176" y="385011"/>
                </a:cubicBezTo>
                <a:cubicBezTo>
                  <a:pt x="90865" y="464771"/>
                  <a:pt x="113802" y="375697"/>
                  <a:pt x="77425" y="490889"/>
                </a:cubicBezTo>
                <a:cubicBezTo>
                  <a:pt x="65474" y="528733"/>
                  <a:pt x="67225" y="571375"/>
                  <a:pt x="48549" y="606392"/>
                </a:cubicBezTo>
                <a:cubicBezTo>
                  <a:pt x="-7831" y="712104"/>
                  <a:pt x="423" y="579576"/>
                  <a:pt x="423" y="664144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668F2D25-B26D-24A2-EE6C-21E667F40F75}"/>
              </a:ext>
            </a:extLst>
          </p:cNvPr>
          <p:cNvSpPr/>
          <p:nvPr/>
        </p:nvSpPr>
        <p:spPr>
          <a:xfrm>
            <a:off x="991402" y="4398391"/>
            <a:ext cx="490889" cy="279487"/>
          </a:xfrm>
          <a:custGeom>
            <a:avLst/>
            <a:gdLst>
              <a:gd name="connsiteX0" fmla="*/ 490889 w 490889"/>
              <a:gd name="connsiteY0" fmla="*/ 279487 h 279487"/>
              <a:gd name="connsiteX1" fmla="*/ 481263 w 490889"/>
              <a:gd name="connsiteY1" fmla="*/ 231361 h 279487"/>
              <a:gd name="connsiteX2" fmla="*/ 404261 w 490889"/>
              <a:gd name="connsiteY2" fmla="*/ 135108 h 279487"/>
              <a:gd name="connsiteX3" fmla="*/ 385011 w 490889"/>
              <a:gd name="connsiteY3" fmla="*/ 106232 h 279487"/>
              <a:gd name="connsiteX4" fmla="*/ 346510 w 490889"/>
              <a:gd name="connsiteY4" fmla="*/ 67731 h 279487"/>
              <a:gd name="connsiteX5" fmla="*/ 317634 w 490889"/>
              <a:gd name="connsiteY5" fmla="*/ 58106 h 279487"/>
              <a:gd name="connsiteX6" fmla="*/ 231006 w 490889"/>
              <a:gd name="connsiteY6" fmla="*/ 9980 h 279487"/>
              <a:gd name="connsiteX7" fmla="*/ 0 w 490889"/>
              <a:gd name="connsiteY7" fmla="*/ 354 h 279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889" h="279487">
                <a:moveTo>
                  <a:pt x="490889" y="279487"/>
                </a:moveTo>
                <a:cubicBezTo>
                  <a:pt x="487680" y="263445"/>
                  <a:pt x="489680" y="245389"/>
                  <a:pt x="481263" y="231361"/>
                </a:cubicBezTo>
                <a:cubicBezTo>
                  <a:pt x="460123" y="196128"/>
                  <a:pt x="427052" y="169296"/>
                  <a:pt x="404261" y="135108"/>
                </a:cubicBezTo>
                <a:cubicBezTo>
                  <a:pt x="397844" y="125483"/>
                  <a:pt x="392539" y="115015"/>
                  <a:pt x="385011" y="106232"/>
                </a:cubicBezTo>
                <a:cubicBezTo>
                  <a:pt x="373200" y="92452"/>
                  <a:pt x="361279" y="78280"/>
                  <a:pt x="346510" y="67731"/>
                </a:cubicBezTo>
                <a:cubicBezTo>
                  <a:pt x="338254" y="61834"/>
                  <a:pt x="326709" y="62643"/>
                  <a:pt x="317634" y="58106"/>
                </a:cubicBezTo>
                <a:cubicBezTo>
                  <a:pt x="309881" y="54230"/>
                  <a:pt x="245839" y="12761"/>
                  <a:pt x="231006" y="9980"/>
                </a:cubicBezTo>
                <a:cubicBezTo>
                  <a:pt x="162614" y="-2844"/>
                  <a:pt x="68954" y="354"/>
                  <a:pt x="0" y="354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igura a mano libera: forma 38">
            <a:extLst>
              <a:ext uri="{FF2B5EF4-FFF2-40B4-BE49-F238E27FC236}">
                <a16:creationId xmlns:a16="http://schemas.microsoft.com/office/drawing/2014/main" id="{F49662B8-14FE-897F-A7FD-132D15B8C38A}"/>
              </a:ext>
            </a:extLst>
          </p:cNvPr>
          <p:cNvSpPr/>
          <p:nvPr/>
        </p:nvSpPr>
        <p:spPr>
          <a:xfrm>
            <a:off x="663720" y="4899259"/>
            <a:ext cx="423935" cy="182880"/>
          </a:xfrm>
          <a:custGeom>
            <a:avLst/>
            <a:gdLst>
              <a:gd name="connsiteX0" fmla="*/ 423935 w 423935"/>
              <a:gd name="connsiteY0" fmla="*/ 96253 h 182880"/>
              <a:gd name="connsiteX1" fmla="*/ 385434 w 423935"/>
              <a:gd name="connsiteY1" fmla="*/ 48126 h 182880"/>
              <a:gd name="connsiteX2" fmla="*/ 346933 w 423935"/>
              <a:gd name="connsiteY2" fmla="*/ 28876 h 182880"/>
              <a:gd name="connsiteX3" fmla="*/ 260305 w 423935"/>
              <a:gd name="connsiteY3" fmla="*/ 0 h 182880"/>
              <a:gd name="connsiteX4" fmla="*/ 135177 w 423935"/>
              <a:gd name="connsiteY4" fmla="*/ 57752 h 182880"/>
              <a:gd name="connsiteX5" fmla="*/ 48549 w 423935"/>
              <a:gd name="connsiteY5" fmla="*/ 125128 h 182880"/>
              <a:gd name="connsiteX6" fmla="*/ 423 w 423935"/>
              <a:gd name="connsiteY6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935" h="182880">
                <a:moveTo>
                  <a:pt x="423935" y="96253"/>
                </a:moveTo>
                <a:cubicBezTo>
                  <a:pt x="411101" y="80211"/>
                  <a:pt x="400895" y="61654"/>
                  <a:pt x="385434" y="48126"/>
                </a:cubicBezTo>
                <a:cubicBezTo>
                  <a:pt x="374636" y="38677"/>
                  <a:pt x="360045" y="34703"/>
                  <a:pt x="346933" y="28876"/>
                </a:cubicBezTo>
                <a:cubicBezTo>
                  <a:pt x="300329" y="8163"/>
                  <a:pt x="304999" y="11173"/>
                  <a:pt x="260305" y="0"/>
                </a:cubicBezTo>
                <a:cubicBezTo>
                  <a:pt x="218596" y="19251"/>
                  <a:pt x="174726" y="34382"/>
                  <a:pt x="135177" y="57752"/>
                </a:cubicBezTo>
                <a:cubicBezTo>
                  <a:pt x="103683" y="76362"/>
                  <a:pt x="79917" y="106307"/>
                  <a:pt x="48549" y="125128"/>
                </a:cubicBezTo>
                <a:cubicBezTo>
                  <a:pt x="-7831" y="158956"/>
                  <a:pt x="423" y="135296"/>
                  <a:pt x="423" y="18288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68627807-AAEE-B529-404C-A24C9B0B02CC}"/>
              </a:ext>
            </a:extLst>
          </p:cNvPr>
          <p:cNvSpPr/>
          <p:nvPr/>
        </p:nvSpPr>
        <p:spPr>
          <a:xfrm>
            <a:off x="730122" y="5418945"/>
            <a:ext cx="424910" cy="259960"/>
          </a:xfrm>
          <a:custGeom>
            <a:avLst/>
            <a:gdLst>
              <a:gd name="connsiteX0" fmla="*/ 424910 w 424910"/>
              <a:gd name="connsiteY0" fmla="*/ 19329 h 259960"/>
              <a:gd name="connsiteX1" fmla="*/ 299781 w 424910"/>
              <a:gd name="connsiteY1" fmla="*/ 78 h 259960"/>
              <a:gd name="connsiteX2" fmla="*/ 155402 w 424910"/>
              <a:gd name="connsiteY2" fmla="*/ 19329 h 259960"/>
              <a:gd name="connsiteX3" fmla="*/ 49524 w 424910"/>
              <a:gd name="connsiteY3" fmla="*/ 115581 h 259960"/>
              <a:gd name="connsiteX4" fmla="*/ 20649 w 424910"/>
              <a:gd name="connsiteY4" fmla="*/ 163708 h 259960"/>
              <a:gd name="connsiteX5" fmla="*/ 1398 w 424910"/>
              <a:gd name="connsiteY5" fmla="*/ 211834 h 259960"/>
              <a:gd name="connsiteX6" fmla="*/ 1398 w 424910"/>
              <a:gd name="connsiteY6" fmla="*/ 259960 h 25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910" h="259960">
                <a:moveTo>
                  <a:pt x="424910" y="19329"/>
                </a:moveTo>
                <a:cubicBezTo>
                  <a:pt x="392220" y="12791"/>
                  <a:pt x="328505" y="-1171"/>
                  <a:pt x="299781" y="78"/>
                </a:cubicBezTo>
                <a:cubicBezTo>
                  <a:pt x="251275" y="2187"/>
                  <a:pt x="203528" y="12912"/>
                  <a:pt x="155402" y="19329"/>
                </a:cubicBezTo>
                <a:cubicBezTo>
                  <a:pt x="114727" y="51869"/>
                  <a:pt x="83757" y="73740"/>
                  <a:pt x="49524" y="115581"/>
                </a:cubicBezTo>
                <a:cubicBezTo>
                  <a:pt x="37677" y="130060"/>
                  <a:pt x="29015" y="146975"/>
                  <a:pt x="20649" y="163708"/>
                </a:cubicBezTo>
                <a:cubicBezTo>
                  <a:pt x="12922" y="179162"/>
                  <a:pt x="4787" y="194892"/>
                  <a:pt x="1398" y="211834"/>
                </a:cubicBezTo>
                <a:cubicBezTo>
                  <a:pt x="-1748" y="227564"/>
                  <a:pt x="1398" y="243918"/>
                  <a:pt x="1398" y="25996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igura a mano libera: forma 40">
            <a:extLst>
              <a:ext uri="{FF2B5EF4-FFF2-40B4-BE49-F238E27FC236}">
                <a16:creationId xmlns:a16="http://schemas.microsoft.com/office/drawing/2014/main" id="{1BB91687-911F-2099-2ABC-5D98E2F32A7E}"/>
              </a:ext>
            </a:extLst>
          </p:cNvPr>
          <p:cNvSpPr/>
          <p:nvPr/>
        </p:nvSpPr>
        <p:spPr>
          <a:xfrm>
            <a:off x="2271562" y="3869356"/>
            <a:ext cx="2329392" cy="1241659"/>
          </a:xfrm>
          <a:custGeom>
            <a:avLst/>
            <a:gdLst>
              <a:gd name="connsiteX0" fmla="*/ 0 w 2329392"/>
              <a:gd name="connsiteY0" fmla="*/ 1241659 h 1241659"/>
              <a:gd name="connsiteX1" fmla="*/ 182880 w 2329392"/>
              <a:gd name="connsiteY1" fmla="*/ 1232033 h 1241659"/>
              <a:gd name="connsiteX2" fmla="*/ 288758 w 2329392"/>
              <a:gd name="connsiteY2" fmla="*/ 1193532 h 1241659"/>
              <a:gd name="connsiteX3" fmla="*/ 327259 w 2329392"/>
              <a:gd name="connsiteY3" fmla="*/ 1183907 h 1241659"/>
              <a:gd name="connsiteX4" fmla="*/ 510139 w 2329392"/>
              <a:gd name="connsiteY4" fmla="*/ 1126156 h 1241659"/>
              <a:gd name="connsiteX5" fmla="*/ 577516 w 2329392"/>
              <a:gd name="connsiteY5" fmla="*/ 1078029 h 1241659"/>
              <a:gd name="connsiteX6" fmla="*/ 616017 w 2329392"/>
              <a:gd name="connsiteY6" fmla="*/ 1058779 h 1241659"/>
              <a:gd name="connsiteX7" fmla="*/ 673769 w 2329392"/>
              <a:gd name="connsiteY7" fmla="*/ 1020278 h 1241659"/>
              <a:gd name="connsiteX8" fmla="*/ 731520 w 2329392"/>
              <a:gd name="connsiteY8" fmla="*/ 914400 h 1241659"/>
              <a:gd name="connsiteX9" fmla="*/ 798897 w 2329392"/>
              <a:gd name="connsiteY9" fmla="*/ 798897 h 1241659"/>
              <a:gd name="connsiteX10" fmla="*/ 875899 w 2329392"/>
              <a:gd name="connsiteY10" fmla="*/ 712269 h 1241659"/>
              <a:gd name="connsiteX11" fmla="*/ 962526 w 2329392"/>
              <a:gd name="connsiteY11" fmla="*/ 625642 h 1241659"/>
              <a:gd name="connsiteX12" fmla="*/ 991402 w 2329392"/>
              <a:gd name="connsiteY12" fmla="*/ 596766 h 1241659"/>
              <a:gd name="connsiteX13" fmla="*/ 1087655 w 2329392"/>
              <a:gd name="connsiteY13" fmla="*/ 519764 h 1241659"/>
              <a:gd name="connsiteX14" fmla="*/ 1193533 w 2329392"/>
              <a:gd name="connsiteY14" fmla="*/ 404261 h 1241659"/>
              <a:gd name="connsiteX15" fmla="*/ 1212783 w 2329392"/>
              <a:gd name="connsiteY15" fmla="*/ 375385 h 1241659"/>
              <a:gd name="connsiteX16" fmla="*/ 1280160 w 2329392"/>
              <a:gd name="connsiteY16" fmla="*/ 317633 h 1241659"/>
              <a:gd name="connsiteX17" fmla="*/ 1328286 w 2329392"/>
              <a:gd name="connsiteY17" fmla="*/ 269507 h 1241659"/>
              <a:gd name="connsiteX18" fmla="*/ 1366787 w 2329392"/>
              <a:gd name="connsiteY18" fmla="*/ 240631 h 1241659"/>
              <a:gd name="connsiteX19" fmla="*/ 1386038 w 2329392"/>
              <a:gd name="connsiteY19" fmla="*/ 211756 h 1241659"/>
              <a:gd name="connsiteX20" fmla="*/ 1453415 w 2329392"/>
              <a:gd name="connsiteY20" fmla="*/ 154004 h 1241659"/>
              <a:gd name="connsiteX21" fmla="*/ 1501541 w 2329392"/>
              <a:gd name="connsiteY21" fmla="*/ 115503 h 1241659"/>
              <a:gd name="connsiteX22" fmla="*/ 1540042 w 2329392"/>
              <a:gd name="connsiteY22" fmla="*/ 105878 h 1241659"/>
              <a:gd name="connsiteX23" fmla="*/ 1588169 w 2329392"/>
              <a:gd name="connsiteY23" fmla="*/ 86627 h 1241659"/>
              <a:gd name="connsiteX24" fmla="*/ 1665171 w 2329392"/>
              <a:gd name="connsiteY24" fmla="*/ 67377 h 1241659"/>
              <a:gd name="connsiteX25" fmla="*/ 1780674 w 2329392"/>
              <a:gd name="connsiteY25" fmla="*/ 28876 h 1241659"/>
              <a:gd name="connsiteX26" fmla="*/ 1886552 w 2329392"/>
              <a:gd name="connsiteY26" fmla="*/ 19250 h 1241659"/>
              <a:gd name="connsiteX27" fmla="*/ 1963554 w 2329392"/>
              <a:gd name="connsiteY27" fmla="*/ 9625 h 1241659"/>
              <a:gd name="connsiteX28" fmla="*/ 2069432 w 2329392"/>
              <a:gd name="connsiteY28" fmla="*/ 0 h 1241659"/>
              <a:gd name="connsiteX29" fmla="*/ 2175310 w 2329392"/>
              <a:gd name="connsiteY29" fmla="*/ 19250 h 1241659"/>
              <a:gd name="connsiteX30" fmla="*/ 2300438 w 2329392"/>
              <a:gd name="connsiteY30" fmla="*/ 57751 h 1241659"/>
              <a:gd name="connsiteX31" fmla="*/ 2329314 w 2329392"/>
              <a:gd name="connsiteY31" fmla="*/ 77002 h 1241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29392" h="1241659">
                <a:moveTo>
                  <a:pt x="0" y="1241659"/>
                </a:moveTo>
                <a:cubicBezTo>
                  <a:pt x="60960" y="1238450"/>
                  <a:pt x="122666" y="1242069"/>
                  <a:pt x="182880" y="1232033"/>
                </a:cubicBezTo>
                <a:cubicBezTo>
                  <a:pt x="219923" y="1225859"/>
                  <a:pt x="253131" y="1205407"/>
                  <a:pt x="288758" y="1193532"/>
                </a:cubicBezTo>
                <a:cubicBezTo>
                  <a:pt x="301308" y="1189349"/>
                  <a:pt x="314633" y="1187853"/>
                  <a:pt x="327259" y="1183907"/>
                </a:cubicBezTo>
                <a:cubicBezTo>
                  <a:pt x="571972" y="1107434"/>
                  <a:pt x="342127" y="1174158"/>
                  <a:pt x="510139" y="1126156"/>
                </a:cubicBezTo>
                <a:cubicBezTo>
                  <a:pt x="532598" y="1110114"/>
                  <a:pt x="554231" y="1092847"/>
                  <a:pt x="577516" y="1078029"/>
                </a:cubicBezTo>
                <a:cubicBezTo>
                  <a:pt x="589621" y="1070326"/>
                  <a:pt x="603713" y="1066161"/>
                  <a:pt x="616017" y="1058779"/>
                </a:cubicBezTo>
                <a:cubicBezTo>
                  <a:pt x="635856" y="1046876"/>
                  <a:pt x="654518" y="1033112"/>
                  <a:pt x="673769" y="1020278"/>
                </a:cubicBezTo>
                <a:cubicBezTo>
                  <a:pt x="707281" y="936495"/>
                  <a:pt x="675843" y="1005507"/>
                  <a:pt x="731520" y="914400"/>
                </a:cubicBezTo>
                <a:cubicBezTo>
                  <a:pt x="754763" y="876367"/>
                  <a:pt x="767379" y="830415"/>
                  <a:pt x="798897" y="798897"/>
                </a:cubicBezTo>
                <a:cubicBezTo>
                  <a:pt x="901070" y="696724"/>
                  <a:pt x="716746" y="882791"/>
                  <a:pt x="875899" y="712269"/>
                </a:cubicBezTo>
                <a:cubicBezTo>
                  <a:pt x="903762" y="682415"/>
                  <a:pt x="933650" y="654518"/>
                  <a:pt x="962526" y="625642"/>
                </a:cubicBezTo>
                <a:cubicBezTo>
                  <a:pt x="972151" y="616017"/>
                  <a:pt x="980512" y="604933"/>
                  <a:pt x="991402" y="596766"/>
                </a:cubicBezTo>
                <a:cubicBezTo>
                  <a:pt x="1028584" y="568879"/>
                  <a:pt x="1050953" y="553129"/>
                  <a:pt x="1087655" y="519764"/>
                </a:cubicBezTo>
                <a:cubicBezTo>
                  <a:pt x="1124689" y="486097"/>
                  <a:pt x="1162751" y="442738"/>
                  <a:pt x="1193533" y="404261"/>
                </a:cubicBezTo>
                <a:cubicBezTo>
                  <a:pt x="1200760" y="395228"/>
                  <a:pt x="1205255" y="384168"/>
                  <a:pt x="1212783" y="375385"/>
                </a:cubicBezTo>
                <a:cubicBezTo>
                  <a:pt x="1282067" y="294553"/>
                  <a:pt x="1221776" y="368719"/>
                  <a:pt x="1280160" y="317633"/>
                </a:cubicBezTo>
                <a:cubicBezTo>
                  <a:pt x="1297234" y="302694"/>
                  <a:pt x="1311330" y="284579"/>
                  <a:pt x="1328286" y="269507"/>
                </a:cubicBezTo>
                <a:cubicBezTo>
                  <a:pt x="1340276" y="258849"/>
                  <a:pt x="1355443" y="251974"/>
                  <a:pt x="1366787" y="240631"/>
                </a:cubicBezTo>
                <a:cubicBezTo>
                  <a:pt x="1374967" y="232451"/>
                  <a:pt x="1378510" y="220539"/>
                  <a:pt x="1386038" y="211756"/>
                </a:cubicBezTo>
                <a:cubicBezTo>
                  <a:pt x="1427847" y="162980"/>
                  <a:pt x="1412543" y="184658"/>
                  <a:pt x="1453415" y="154004"/>
                </a:cubicBezTo>
                <a:cubicBezTo>
                  <a:pt x="1469850" y="141678"/>
                  <a:pt x="1483582" y="125480"/>
                  <a:pt x="1501541" y="115503"/>
                </a:cubicBezTo>
                <a:cubicBezTo>
                  <a:pt x="1513105" y="109079"/>
                  <a:pt x="1527492" y="110061"/>
                  <a:pt x="1540042" y="105878"/>
                </a:cubicBezTo>
                <a:cubicBezTo>
                  <a:pt x="1556433" y="100414"/>
                  <a:pt x="1571655" y="91708"/>
                  <a:pt x="1588169" y="86627"/>
                </a:cubicBezTo>
                <a:cubicBezTo>
                  <a:pt x="1613456" y="78846"/>
                  <a:pt x="1639830" y="74979"/>
                  <a:pt x="1665171" y="67377"/>
                </a:cubicBezTo>
                <a:cubicBezTo>
                  <a:pt x="1704043" y="55715"/>
                  <a:pt x="1740257" y="32551"/>
                  <a:pt x="1780674" y="28876"/>
                </a:cubicBezTo>
                <a:lnTo>
                  <a:pt x="1886552" y="19250"/>
                </a:lnTo>
                <a:cubicBezTo>
                  <a:pt x="1912277" y="16542"/>
                  <a:pt x="1937829" y="12333"/>
                  <a:pt x="1963554" y="9625"/>
                </a:cubicBezTo>
                <a:cubicBezTo>
                  <a:pt x="1998797" y="5915"/>
                  <a:pt x="2034139" y="3208"/>
                  <a:pt x="2069432" y="0"/>
                </a:cubicBezTo>
                <a:cubicBezTo>
                  <a:pt x="2104725" y="6417"/>
                  <a:pt x="2140208" y="11860"/>
                  <a:pt x="2175310" y="19250"/>
                </a:cubicBezTo>
                <a:cubicBezTo>
                  <a:pt x="2263478" y="37812"/>
                  <a:pt x="2231401" y="31862"/>
                  <a:pt x="2300438" y="57751"/>
                </a:cubicBezTo>
                <a:cubicBezTo>
                  <a:pt x="2332358" y="69721"/>
                  <a:pt x="2329314" y="56811"/>
                  <a:pt x="2329314" y="77002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A7FFEB46-F7C9-798E-6B47-24125257A103}"/>
              </a:ext>
            </a:extLst>
          </p:cNvPr>
          <p:cNvGrpSpPr/>
          <p:nvPr/>
        </p:nvGrpSpPr>
        <p:grpSpPr>
          <a:xfrm>
            <a:off x="5371858" y="3289178"/>
            <a:ext cx="2501640" cy="2298240"/>
            <a:chOff x="6033709" y="3368339"/>
            <a:chExt cx="2501640" cy="2298240"/>
          </a:xfrm>
        </p:grpSpPr>
        <p:grpSp>
          <p:nvGrpSpPr>
            <p:cNvPr id="43" name="Group 23">
              <a:extLst>
                <a:ext uri="{FF2B5EF4-FFF2-40B4-BE49-F238E27FC236}">
                  <a16:creationId xmlns:a16="http://schemas.microsoft.com/office/drawing/2014/main" id="{9959DE3E-F12F-1B47-189C-A9474EF4D81B}"/>
                </a:ext>
              </a:extLst>
            </p:cNvPr>
            <p:cNvGrpSpPr/>
            <p:nvPr/>
          </p:nvGrpSpPr>
          <p:grpSpPr>
            <a:xfrm>
              <a:off x="6033709" y="3368339"/>
              <a:ext cx="2501640" cy="2298240"/>
              <a:chOff x="927000" y="1765440"/>
              <a:chExt cx="2501640" cy="2298240"/>
            </a:xfrm>
          </p:grpSpPr>
          <p:sp>
            <p:nvSpPr>
              <p:cNvPr id="52" name="CustomShape 24">
                <a:extLst>
                  <a:ext uri="{FF2B5EF4-FFF2-40B4-BE49-F238E27FC236}">
                    <a16:creationId xmlns:a16="http://schemas.microsoft.com/office/drawing/2014/main" id="{6E239632-6756-5170-783B-60F15481E60A}"/>
                  </a:ext>
                </a:extLst>
              </p:cNvPr>
              <p:cNvSpPr/>
              <p:nvPr/>
            </p:nvSpPr>
            <p:spPr>
              <a:xfrm rot="20973600">
                <a:off x="987480" y="2605320"/>
                <a:ext cx="2128320" cy="533160"/>
              </a:xfrm>
              <a:prstGeom prst="rect">
                <a:avLst/>
              </a:prstGeom>
              <a:solidFill>
                <a:srgbClr val="FF0000"/>
              </a:solidFill>
              <a:ln w="9360">
                <a:solidFill>
                  <a:schemeClr val="bg1"/>
                </a:solidFill>
                <a:miter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3" name="CustomShape 57">
                <a:extLst>
                  <a:ext uri="{FF2B5EF4-FFF2-40B4-BE49-F238E27FC236}">
                    <a16:creationId xmlns:a16="http://schemas.microsoft.com/office/drawing/2014/main" id="{A46BBDAD-5515-BF79-598B-3C31E25EFD3B}"/>
                  </a:ext>
                </a:extLst>
              </p:cNvPr>
              <p:cNvSpPr/>
              <p:nvPr/>
            </p:nvSpPr>
            <p:spPr>
              <a:xfrm>
                <a:off x="1003320" y="1841400"/>
                <a:ext cx="2158560" cy="2158560"/>
              </a:xfrm>
              <a:prstGeom prst="ellipse">
                <a:avLst/>
              </a:prstGeom>
              <a:noFill/>
              <a:ln w="76320">
                <a:solidFill>
                  <a:schemeClr val="bg1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4" name="CustomShape 58">
                <a:extLst>
                  <a:ext uri="{FF2B5EF4-FFF2-40B4-BE49-F238E27FC236}">
                    <a16:creationId xmlns:a16="http://schemas.microsoft.com/office/drawing/2014/main" id="{BF27FC61-25AF-D972-D50A-2F34D4EC68EF}"/>
                  </a:ext>
                </a:extLst>
              </p:cNvPr>
              <p:cNvSpPr/>
              <p:nvPr/>
            </p:nvSpPr>
            <p:spPr>
              <a:xfrm>
                <a:off x="1035000" y="1860480"/>
                <a:ext cx="2082600" cy="2069640"/>
              </a:xfrm>
              <a:prstGeom prst="ellipse">
                <a:avLst/>
              </a:prstGeom>
              <a:noFill/>
              <a:ln w="12600">
                <a:solidFill>
                  <a:schemeClr val="tx1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5" name="CustomShape 59">
                <a:extLst>
                  <a:ext uri="{FF2B5EF4-FFF2-40B4-BE49-F238E27FC236}">
                    <a16:creationId xmlns:a16="http://schemas.microsoft.com/office/drawing/2014/main" id="{36EB9DB2-995E-5BBE-1254-ED240FCECEDB}"/>
                  </a:ext>
                </a:extLst>
              </p:cNvPr>
              <p:cNvSpPr/>
              <p:nvPr/>
            </p:nvSpPr>
            <p:spPr>
              <a:xfrm>
                <a:off x="927000" y="1765440"/>
                <a:ext cx="2311200" cy="2298240"/>
              </a:xfrm>
              <a:prstGeom prst="ellipse">
                <a:avLst/>
              </a:prstGeom>
              <a:noFill/>
              <a:ln w="76320">
                <a:solidFill>
                  <a:schemeClr val="bg1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6" name="CustomShape 60">
                <a:extLst>
                  <a:ext uri="{FF2B5EF4-FFF2-40B4-BE49-F238E27FC236}">
                    <a16:creationId xmlns:a16="http://schemas.microsoft.com/office/drawing/2014/main" id="{61E181D6-7D25-7034-808B-33AA5CAFD5A6}"/>
                  </a:ext>
                </a:extLst>
              </p:cNvPr>
              <p:cNvSpPr/>
              <p:nvPr/>
            </p:nvSpPr>
            <p:spPr>
              <a:xfrm>
                <a:off x="3162240" y="2641680"/>
                <a:ext cx="266400" cy="736200"/>
              </a:xfrm>
              <a:prstGeom prst="rect">
                <a:avLst/>
              </a:prstGeom>
              <a:solidFill>
                <a:schemeClr val="bg1"/>
              </a:solidFill>
              <a:ln w="9360">
                <a:solidFill>
                  <a:schemeClr val="bg1"/>
                </a:solidFill>
                <a:miter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57" name="CustomShape 61">
                <a:extLst>
                  <a:ext uri="{FF2B5EF4-FFF2-40B4-BE49-F238E27FC236}">
                    <a16:creationId xmlns:a16="http://schemas.microsoft.com/office/drawing/2014/main" id="{8F1702AC-F249-4B74-932F-6F9E90B0B7EA}"/>
                  </a:ext>
                </a:extLst>
              </p:cNvPr>
              <p:cNvSpPr/>
              <p:nvPr/>
            </p:nvSpPr>
            <p:spPr>
              <a:xfrm rot="20173200">
                <a:off x="3060360" y="2031840"/>
                <a:ext cx="266400" cy="736200"/>
              </a:xfrm>
              <a:prstGeom prst="rect">
                <a:avLst/>
              </a:prstGeom>
              <a:solidFill>
                <a:schemeClr val="bg1"/>
              </a:solidFill>
              <a:ln w="9360">
                <a:solidFill>
                  <a:schemeClr val="bg1"/>
                </a:solidFill>
                <a:miter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</p:grpSp>
        <p:pic>
          <p:nvPicPr>
            <p:cNvPr id="44" name="Immagine 7">
              <a:extLst>
                <a:ext uri="{FF2B5EF4-FFF2-40B4-BE49-F238E27FC236}">
                  <a16:creationId xmlns:a16="http://schemas.microsoft.com/office/drawing/2014/main" id="{6821D0CA-EEFA-7B90-3836-220F6671A6EE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58236">
              <a:off x="6265182" y="3858622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Immagine 7">
              <a:extLst>
                <a:ext uri="{FF2B5EF4-FFF2-40B4-BE49-F238E27FC236}">
                  <a16:creationId xmlns:a16="http://schemas.microsoft.com/office/drawing/2014/main" id="{A602B96E-A48D-8BD8-ECF4-E3E293E11153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58236">
              <a:off x="6776706" y="3783075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Immagine 7">
              <a:extLst>
                <a:ext uri="{FF2B5EF4-FFF2-40B4-BE49-F238E27FC236}">
                  <a16:creationId xmlns:a16="http://schemas.microsoft.com/office/drawing/2014/main" id="{8CCE9CB0-9FD6-4109-EDAD-549393B4A525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58236">
              <a:off x="7264871" y="3686865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Immagine 7">
              <a:extLst>
                <a:ext uri="{FF2B5EF4-FFF2-40B4-BE49-F238E27FC236}">
                  <a16:creationId xmlns:a16="http://schemas.microsoft.com/office/drawing/2014/main" id="{4E898AA8-5FA8-6794-279E-94CD7A46294C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58236">
              <a:off x="7726990" y="3717999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Immagine 7">
              <a:extLst>
                <a:ext uri="{FF2B5EF4-FFF2-40B4-BE49-F238E27FC236}">
                  <a16:creationId xmlns:a16="http://schemas.microsoft.com/office/drawing/2014/main" id="{32C9585B-528B-9513-DC6D-9D5E91E43871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641703">
              <a:off x="7544502" y="4323818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465F3033-1939-888A-36FC-D1536EE7DB9D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641703">
              <a:off x="7034701" y="4360223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A974C401-92EF-E065-7A76-5DA3940F0EBB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641703">
              <a:off x="6595388" y="4427455"/>
              <a:ext cx="522709" cy="8335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5A352E77-1AAF-3EFC-D82D-DAD0397C1AC1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641703">
              <a:off x="6213288" y="4494687"/>
              <a:ext cx="522709" cy="833551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763619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CustomShape 1"/>
          <p:cNvSpPr/>
          <p:nvPr/>
        </p:nvSpPr>
        <p:spPr>
          <a:xfrm>
            <a:off x="786810" y="2149345"/>
            <a:ext cx="3047760" cy="761760"/>
          </a:xfrm>
          <a:prstGeom prst="rect">
            <a:avLst/>
          </a:prstGeom>
          <a:solidFill>
            <a:srgbClr val="CCCCCC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PROTEIN X</a:t>
            </a:r>
            <a:endParaRPr lang="it-IT" sz="2800" b="0" strike="noStrike" spc="-1" dirty="0">
              <a:latin typeface="Arial" panose="020B0604020202020204"/>
            </a:endParaRPr>
          </a:p>
        </p:txBody>
      </p:sp>
      <p:sp>
        <p:nvSpPr>
          <p:cNvPr id="582" name="CustomShape 2"/>
          <p:cNvSpPr/>
          <p:nvPr/>
        </p:nvSpPr>
        <p:spPr>
          <a:xfrm>
            <a:off x="2387010" y="3444625"/>
            <a:ext cx="3047760" cy="761760"/>
          </a:xfrm>
          <a:prstGeom prst="rect">
            <a:avLst/>
          </a:prstGeom>
          <a:solidFill>
            <a:srgbClr val="CCCCCC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PROTEIN Y</a:t>
            </a:r>
            <a:endParaRPr lang="it-IT" sz="2800" b="0" strike="noStrike" spc="-1">
              <a:latin typeface="Arial" panose="020B0604020202020204"/>
            </a:endParaRPr>
          </a:p>
        </p:txBody>
      </p:sp>
      <p:sp>
        <p:nvSpPr>
          <p:cNvPr id="583" name="CustomShape 3"/>
          <p:cNvSpPr/>
          <p:nvPr/>
        </p:nvSpPr>
        <p:spPr>
          <a:xfrm>
            <a:off x="4063530" y="2149345"/>
            <a:ext cx="1371240" cy="761760"/>
          </a:xfrm>
          <a:prstGeom prst="rect">
            <a:avLst/>
          </a:prstGeom>
          <a:solidFill>
            <a:srgbClr val="00FF00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36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</a:t>
            </a:r>
            <a:endParaRPr lang="it-IT" sz="3600" b="0" strike="noStrike" spc="-1" dirty="0">
              <a:latin typeface="Arial" panose="020B0604020202020204"/>
            </a:endParaRPr>
          </a:p>
        </p:txBody>
      </p:sp>
      <p:sp>
        <p:nvSpPr>
          <p:cNvPr id="584" name="CustomShape 4"/>
          <p:cNvSpPr/>
          <p:nvPr/>
        </p:nvSpPr>
        <p:spPr>
          <a:xfrm>
            <a:off x="786810" y="3444625"/>
            <a:ext cx="1371240" cy="761760"/>
          </a:xfrm>
          <a:prstGeom prst="rect">
            <a:avLst/>
          </a:prstGeom>
          <a:solidFill>
            <a:srgbClr val="00FF00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36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</a:t>
            </a:r>
            <a:endParaRPr lang="it-IT" sz="3600" b="0" strike="noStrike" spc="-1" dirty="0">
              <a:latin typeface="Arial" panose="020B0604020202020204"/>
            </a:endParaRPr>
          </a:p>
        </p:txBody>
      </p:sp>
      <p:sp>
        <p:nvSpPr>
          <p:cNvPr id="585" name="CustomShape 5"/>
          <p:cNvSpPr/>
          <p:nvPr/>
        </p:nvSpPr>
        <p:spPr>
          <a:xfrm>
            <a:off x="3504960" y="5426029"/>
            <a:ext cx="1371240" cy="761760"/>
          </a:xfrm>
          <a:prstGeom prst="rect">
            <a:avLst/>
          </a:prstGeom>
          <a:solidFill>
            <a:srgbClr val="00FF00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3600" b="0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</a:t>
            </a:r>
            <a:endParaRPr lang="it-IT" sz="3600" b="0" strike="noStrike" spc="-1">
              <a:latin typeface="Arial" panose="020B0604020202020204"/>
            </a:endParaRPr>
          </a:p>
        </p:txBody>
      </p:sp>
      <p:sp>
        <p:nvSpPr>
          <p:cNvPr id="586" name="CustomShape 6"/>
          <p:cNvSpPr/>
          <p:nvPr/>
        </p:nvSpPr>
        <p:spPr>
          <a:xfrm>
            <a:off x="5105160" y="5426029"/>
            <a:ext cx="1447560" cy="761760"/>
          </a:xfrm>
          <a:prstGeom prst="rect">
            <a:avLst/>
          </a:prstGeom>
          <a:solidFill>
            <a:srgbClr val="CCCCCC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-in Z</a:t>
            </a:r>
            <a:endParaRPr lang="it-IT" sz="2800" b="0" strike="noStrike" spc="-1" dirty="0">
              <a:latin typeface="Arial" panose="020B0604020202020204"/>
            </a:endParaRPr>
          </a:p>
        </p:txBody>
      </p:sp>
      <p:sp>
        <p:nvSpPr>
          <p:cNvPr id="587" name="CustomShape 7"/>
          <p:cNvSpPr/>
          <p:nvPr/>
        </p:nvSpPr>
        <p:spPr>
          <a:xfrm>
            <a:off x="1904760" y="5426029"/>
            <a:ext cx="1371240" cy="761760"/>
          </a:xfrm>
          <a:prstGeom prst="rect">
            <a:avLst/>
          </a:prstGeom>
          <a:solidFill>
            <a:srgbClr val="CCCCCC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PROTE-</a:t>
            </a:r>
            <a:endParaRPr lang="it-IT" sz="2000" b="0" strike="noStrike" spc="-1" dirty="0">
              <a:latin typeface="Arial" panose="020B0604020202020204"/>
            </a:endParaRPr>
          </a:p>
        </p:txBody>
      </p:sp>
      <p:sp>
        <p:nvSpPr>
          <p:cNvPr id="588" name="Line 8"/>
          <p:cNvSpPr/>
          <p:nvPr/>
        </p:nvSpPr>
        <p:spPr>
          <a:xfrm>
            <a:off x="3834570" y="2530225"/>
            <a:ext cx="22860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589" name="Line 9"/>
          <p:cNvSpPr/>
          <p:nvPr/>
        </p:nvSpPr>
        <p:spPr>
          <a:xfrm>
            <a:off x="2158410" y="3825505"/>
            <a:ext cx="22860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590" name="Line 10"/>
          <p:cNvSpPr/>
          <p:nvPr/>
        </p:nvSpPr>
        <p:spPr>
          <a:xfrm>
            <a:off x="3276360" y="5806909"/>
            <a:ext cx="22860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591" name="Line 11"/>
          <p:cNvSpPr/>
          <p:nvPr/>
        </p:nvSpPr>
        <p:spPr>
          <a:xfrm>
            <a:off x="4876560" y="5806909"/>
            <a:ext cx="22860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592" name="CustomShape 12"/>
          <p:cNvSpPr/>
          <p:nvPr/>
        </p:nvSpPr>
        <p:spPr>
          <a:xfrm>
            <a:off x="476250" y="367020"/>
            <a:ext cx="792432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Three ways to make Green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fluorescent</a:t>
            </a:r>
            <a:r>
              <a:rPr lang="it-IT" sz="2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protein</a:t>
            </a:r>
            <a:r>
              <a:rPr lang="it-IT" sz="2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 “GFP” fusion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constructs</a:t>
            </a:r>
            <a:r>
              <a:rPr lang="it-IT" sz="2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:</a:t>
            </a:r>
            <a:endParaRPr lang="it-IT" sz="2800" b="0" strike="noStrike" spc="-1" dirty="0">
              <a:latin typeface="Arial" panose="020B0604020202020204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87E09E-22CF-8500-799E-273149523E86}"/>
              </a:ext>
            </a:extLst>
          </p:cNvPr>
          <p:cNvSpPr txBox="1"/>
          <p:nvPr/>
        </p:nvSpPr>
        <p:spPr>
          <a:xfrm>
            <a:off x="6212478" y="2345558"/>
            <a:ext cx="156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C-Ter Fusion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21C029-81B4-6E78-D2F1-508AEBCF3FDC}"/>
              </a:ext>
            </a:extLst>
          </p:cNvPr>
          <p:cNvSpPr txBox="1"/>
          <p:nvPr/>
        </p:nvSpPr>
        <p:spPr>
          <a:xfrm>
            <a:off x="6272430" y="3621893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N-Ter Fusion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595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83817" y="152640"/>
            <a:ext cx="6601773" cy="5046321"/>
          </a:xfrm>
          <a:prstGeom prst="rect">
            <a:avLst/>
          </a:prstGeom>
          <a:ln>
            <a:noFill/>
          </a:ln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F8CD26D4-6094-5FDE-CF62-C191E313EB53}"/>
              </a:ext>
            </a:extLst>
          </p:cNvPr>
          <p:cNvSpPr/>
          <p:nvPr/>
        </p:nvSpPr>
        <p:spPr>
          <a:xfrm>
            <a:off x="2076450" y="5696070"/>
            <a:ext cx="3047760" cy="761760"/>
          </a:xfrm>
          <a:prstGeom prst="rect">
            <a:avLst/>
          </a:prstGeom>
          <a:solidFill>
            <a:srgbClr val="CCCCCC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PROTEIN X</a:t>
            </a:r>
            <a:endParaRPr lang="it-IT" sz="2800" b="0" strike="noStrike" spc="-1" dirty="0">
              <a:latin typeface="Arial" panose="020B0604020202020204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F91ED991-D8DC-E0AD-D18C-DDFF95C253C7}"/>
              </a:ext>
            </a:extLst>
          </p:cNvPr>
          <p:cNvSpPr/>
          <p:nvPr/>
        </p:nvSpPr>
        <p:spPr>
          <a:xfrm>
            <a:off x="5353170" y="5696070"/>
            <a:ext cx="1371240" cy="761760"/>
          </a:xfrm>
          <a:prstGeom prst="rect">
            <a:avLst/>
          </a:prstGeom>
          <a:solidFill>
            <a:srgbClr val="00FF00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36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</a:t>
            </a:r>
            <a:endParaRPr lang="it-IT" sz="3600" b="0" strike="noStrike" spc="-1" dirty="0">
              <a:latin typeface="Arial" panose="020B0604020202020204"/>
            </a:endParaRPr>
          </a:p>
        </p:txBody>
      </p:sp>
      <p:sp>
        <p:nvSpPr>
          <p:cNvPr id="4" name="Line 8">
            <a:extLst>
              <a:ext uri="{FF2B5EF4-FFF2-40B4-BE49-F238E27FC236}">
                <a16:creationId xmlns:a16="http://schemas.microsoft.com/office/drawing/2014/main" id="{BA799745-2757-7B05-21CE-521DA390C778}"/>
              </a:ext>
            </a:extLst>
          </p:cNvPr>
          <p:cNvSpPr/>
          <p:nvPr/>
        </p:nvSpPr>
        <p:spPr>
          <a:xfrm>
            <a:off x="5124210" y="6076950"/>
            <a:ext cx="22860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E9C127B5-8E07-B94F-CCE5-04C234E75D61}"/>
              </a:ext>
            </a:extLst>
          </p:cNvPr>
          <p:cNvSpPr/>
          <p:nvPr/>
        </p:nvSpPr>
        <p:spPr>
          <a:xfrm rot="10800000">
            <a:off x="4971690" y="2002022"/>
            <a:ext cx="762240" cy="438150"/>
          </a:xfrm>
          <a:prstGeom prst="right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9BF2CD5A-E01C-55ED-FC87-270547C2DE73}"/>
              </a:ext>
            </a:extLst>
          </p:cNvPr>
          <p:cNvSpPr/>
          <p:nvPr/>
        </p:nvSpPr>
        <p:spPr>
          <a:xfrm rot="10800000">
            <a:off x="5352810" y="1229289"/>
            <a:ext cx="762240" cy="4381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B5AD0D-D332-EC17-FEBA-4603E83497A6}"/>
              </a:ext>
            </a:extLst>
          </p:cNvPr>
          <p:cNvSpPr txBox="1"/>
          <p:nvPr/>
        </p:nvSpPr>
        <p:spPr>
          <a:xfrm>
            <a:off x="6374381" y="126369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Clone </a:t>
            </a:r>
            <a:r>
              <a:rPr lang="it-IT" dirty="0" err="1"/>
              <a:t>protein</a:t>
            </a:r>
            <a:r>
              <a:rPr lang="it-IT" dirty="0"/>
              <a:t> HERE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Content Placeholder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4526" y="451319"/>
            <a:ext cx="6269855" cy="4535516"/>
          </a:xfrm>
          <a:prstGeom prst="rect">
            <a:avLst/>
          </a:prstGeom>
          <a:ln>
            <a:noFill/>
          </a:ln>
        </p:spPr>
      </p:pic>
      <p:sp>
        <p:nvSpPr>
          <p:cNvPr id="16" name="Line 9"/>
          <p:cNvSpPr/>
          <p:nvPr/>
        </p:nvSpPr>
        <p:spPr>
          <a:xfrm>
            <a:off x="3200400" y="3809880"/>
            <a:ext cx="22860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607DFA69-7ED6-BEF4-24B0-7B28C743C8E4}"/>
              </a:ext>
            </a:extLst>
          </p:cNvPr>
          <p:cNvSpPr/>
          <p:nvPr/>
        </p:nvSpPr>
        <p:spPr>
          <a:xfrm>
            <a:off x="3724275" y="5534025"/>
            <a:ext cx="3047760" cy="761760"/>
          </a:xfrm>
          <a:prstGeom prst="rect">
            <a:avLst/>
          </a:prstGeom>
          <a:solidFill>
            <a:srgbClr val="CCCCCC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PROTEIN Y</a:t>
            </a:r>
            <a:endParaRPr lang="it-IT" sz="2800" b="0" strike="noStrike" spc="-1">
              <a:latin typeface="Arial" panose="020B0604020202020204"/>
            </a:endParaRPr>
          </a:p>
        </p:txBody>
      </p:sp>
      <p:sp>
        <p:nvSpPr>
          <p:cNvPr id="3" name="CustomShape 4">
            <a:extLst>
              <a:ext uri="{FF2B5EF4-FFF2-40B4-BE49-F238E27FC236}">
                <a16:creationId xmlns:a16="http://schemas.microsoft.com/office/drawing/2014/main" id="{38818D15-F4F0-EE27-8EE0-3B92A90EA974}"/>
              </a:ext>
            </a:extLst>
          </p:cNvPr>
          <p:cNvSpPr/>
          <p:nvPr/>
        </p:nvSpPr>
        <p:spPr>
          <a:xfrm>
            <a:off x="2124075" y="5534025"/>
            <a:ext cx="1371240" cy="761760"/>
          </a:xfrm>
          <a:prstGeom prst="rect">
            <a:avLst/>
          </a:prstGeom>
          <a:solidFill>
            <a:srgbClr val="00FF00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36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GFP</a:t>
            </a:r>
            <a:endParaRPr lang="it-IT" sz="3600" b="0" strike="noStrike" spc="-1" dirty="0">
              <a:latin typeface="Arial" panose="020B0604020202020204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6C11B93-33E0-56E5-C999-ECF66BCAE4C5}"/>
              </a:ext>
            </a:extLst>
          </p:cNvPr>
          <p:cNvSpPr/>
          <p:nvPr/>
        </p:nvSpPr>
        <p:spPr>
          <a:xfrm>
            <a:off x="3495675" y="5914905"/>
            <a:ext cx="22860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0F959E71-DDDB-C1E0-C328-2458A4C200C5}"/>
              </a:ext>
            </a:extLst>
          </p:cNvPr>
          <p:cNvSpPr/>
          <p:nvPr/>
        </p:nvSpPr>
        <p:spPr>
          <a:xfrm rot="10800000">
            <a:off x="4485915" y="1897027"/>
            <a:ext cx="762240" cy="438150"/>
          </a:xfrm>
          <a:prstGeom prst="right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908848D3-6EBE-C3BD-455E-872957E6AC75}"/>
              </a:ext>
            </a:extLst>
          </p:cNvPr>
          <p:cNvSpPr/>
          <p:nvPr/>
        </p:nvSpPr>
        <p:spPr>
          <a:xfrm rot="10800000">
            <a:off x="5352810" y="2763942"/>
            <a:ext cx="762240" cy="4381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7ACC103-AF49-204E-04D6-425221CE550C}"/>
              </a:ext>
            </a:extLst>
          </p:cNvPr>
          <p:cNvSpPr txBox="1"/>
          <p:nvPr/>
        </p:nvSpPr>
        <p:spPr>
          <a:xfrm>
            <a:off x="6289321" y="283276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Clone </a:t>
            </a:r>
            <a:r>
              <a:rPr lang="it-IT" dirty="0" err="1"/>
              <a:t>protein</a:t>
            </a:r>
            <a:r>
              <a:rPr lang="it-IT" dirty="0"/>
              <a:t> HERE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714240" y="357120"/>
            <a:ext cx="7772040" cy="685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latin typeface="Cambria" panose="02040503050406030204"/>
                <a:ea typeface="MS PGothic" panose="020B0600070205080204" charset="-128"/>
              </a:rPr>
              <a:t>How to Image Fluorescence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960480" y="1371600"/>
            <a:ext cx="7224480" cy="5028840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pic>
        <p:nvPicPr>
          <p:cNvPr id="340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360520" y="1371600"/>
            <a:ext cx="4914720" cy="5028840"/>
          </a:xfrm>
          <a:prstGeom prst="rect">
            <a:avLst/>
          </a:prstGeom>
          <a:ln>
            <a:noFill/>
          </a:ln>
        </p:spPr>
      </p:pic>
      <p:sp>
        <p:nvSpPr>
          <p:cNvPr id="341" name="CustomShape 3"/>
          <p:cNvSpPr/>
          <p:nvPr/>
        </p:nvSpPr>
        <p:spPr>
          <a:xfrm>
            <a:off x="6319800" y="4775040"/>
            <a:ext cx="155844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it-IT" sz="2400" b="0" strike="noStrike" spc="-1">
                <a:solidFill>
                  <a:srgbClr val="FFFF00"/>
                </a:solidFill>
                <a:latin typeface="Cambria" panose="02040503050406030204"/>
                <a:ea typeface="MS PGothic" panose="020B0600070205080204" charset="-128"/>
              </a:rPr>
              <a:t>Barrier filter</a:t>
            </a:r>
            <a:endParaRPr lang="it-IT" sz="2400" b="0" strike="noStrike" spc="-1">
              <a:latin typeface="Arial" panose="020B0604020202020204"/>
            </a:endParaRPr>
          </a:p>
        </p:txBody>
      </p:sp>
      <p:sp>
        <p:nvSpPr>
          <p:cNvPr id="342" name="Line 4"/>
          <p:cNvSpPr/>
          <p:nvPr/>
        </p:nvSpPr>
        <p:spPr>
          <a:xfrm flipH="1">
            <a:off x="5970240" y="5003640"/>
            <a:ext cx="338400" cy="360"/>
          </a:xfrm>
          <a:prstGeom prst="line">
            <a:avLst/>
          </a:prstGeom>
          <a:ln w="28440">
            <a:solidFill>
              <a:schemeClr val="bg1"/>
            </a:solidFill>
            <a:round/>
            <a:tailEnd type="triangle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43" name="Line 5"/>
          <p:cNvSpPr/>
          <p:nvPr/>
        </p:nvSpPr>
        <p:spPr>
          <a:xfrm>
            <a:off x="2823840" y="3124080"/>
            <a:ext cx="338400" cy="304920"/>
          </a:xfrm>
          <a:prstGeom prst="line">
            <a:avLst/>
          </a:prstGeom>
          <a:ln w="28440">
            <a:solidFill>
              <a:schemeClr val="bg1"/>
            </a:solidFill>
            <a:round/>
            <a:tailEnd type="triangle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44" name="CustomShape 6"/>
          <p:cNvSpPr/>
          <p:nvPr/>
        </p:nvSpPr>
        <p:spPr>
          <a:xfrm>
            <a:off x="1979640" y="2438280"/>
            <a:ext cx="155844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it-IT" sz="2400" b="0" strike="noStrike" spc="-1">
                <a:solidFill>
                  <a:srgbClr val="FFFF00"/>
                </a:solidFill>
                <a:latin typeface="Cambria" panose="02040503050406030204"/>
                <a:ea typeface="MS PGothic" panose="020B0600070205080204" charset="-128"/>
              </a:rPr>
              <a:t>Exciter filter</a:t>
            </a:r>
            <a:endParaRPr lang="it-IT" sz="2400" b="0" strike="noStrike" spc="-1">
              <a:latin typeface="Arial" panose="020B0604020202020204"/>
            </a:endParaRPr>
          </a:p>
        </p:txBody>
      </p:sp>
      <p:sp>
        <p:nvSpPr>
          <p:cNvPr id="345" name="CustomShape 7"/>
          <p:cNvSpPr/>
          <p:nvPr/>
        </p:nvSpPr>
        <p:spPr>
          <a:xfrm>
            <a:off x="3892680" y="5486400"/>
            <a:ext cx="189684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it-IT" sz="2400" b="0" strike="noStrike" spc="-1">
                <a:solidFill>
                  <a:srgbClr val="FFFF00"/>
                </a:solidFill>
                <a:latin typeface="Cambria" panose="02040503050406030204"/>
                <a:ea typeface="MS PGothic" panose="020B0600070205080204" charset="-128"/>
              </a:rPr>
              <a:t>Imaging device</a:t>
            </a:r>
            <a:endParaRPr lang="it-IT" sz="2400" b="0" strike="noStrike" spc="-1">
              <a:latin typeface="Arial" panose="020B0604020202020204"/>
            </a:endParaRPr>
          </a:p>
        </p:txBody>
      </p:sp>
      <p:sp>
        <p:nvSpPr>
          <p:cNvPr id="346" name="CustomShape 8"/>
          <p:cNvSpPr/>
          <p:nvPr/>
        </p:nvSpPr>
        <p:spPr>
          <a:xfrm>
            <a:off x="1198440" y="4921200"/>
            <a:ext cx="182988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it-IT" sz="2400" b="0" strike="noStrike" spc="-1">
                <a:solidFill>
                  <a:srgbClr val="FFFF00"/>
                </a:solidFill>
                <a:latin typeface="Cambria" panose="02040503050406030204"/>
                <a:ea typeface="MS PGothic" panose="020B0600070205080204" charset="-128"/>
              </a:rPr>
              <a:t>Excitation source</a:t>
            </a:r>
            <a:endParaRPr lang="it-IT" sz="2400" b="0" strike="noStrike" spc="-1">
              <a:latin typeface="Arial" panose="020B0604020202020204"/>
            </a:endParaRPr>
          </a:p>
        </p:txBody>
      </p:sp>
      <p:sp>
        <p:nvSpPr>
          <p:cNvPr id="347" name="TextShape 9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336" name="Immagine 4"/>
          <p:cNvPicPr/>
          <p:nvPr/>
        </p:nvPicPr>
        <p:blipFill>
          <a:blip r:embed="rId2"/>
          <a:srcRect l="27165" t="30404" r="28334" b="30404"/>
          <a:stretch>
            <a:fillRect/>
          </a:stretch>
        </p:blipFill>
        <p:spPr>
          <a:xfrm>
            <a:off x="323640" y="548640"/>
            <a:ext cx="8719920" cy="4320000"/>
          </a:xfrm>
          <a:prstGeom prst="rect">
            <a:avLst/>
          </a:prstGeom>
          <a:ln>
            <a:noFill/>
          </a:ln>
        </p:spPr>
      </p:pic>
      <p:sp>
        <p:nvSpPr>
          <p:cNvPr id="337" name="CustomShape 2"/>
          <p:cNvSpPr/>
          <p:nvPr/>
        </p:nvSpPr>
        <p:spPr>
          <a:xfrm>
            <a:off x="909555" y="5175140"/>
            <a:ext cx="720036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333333"/>
                </a:solidFill>
                <a:ea typeface="MS PGothic" panose="020B0600070205080204" charset="-128"/>
                <a:cs typeface="+mn-lt"/>
              </a:rPr>
              <a:t>multiple fluorescent protein labeling in living cells using fusion products targeted at sub-cellular (organelle) locations.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" y="560070"/>
            <a:ext cx="6476365" cy="61525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496050" y="504825"/>
            <a:ext cx="2647315" cy="5909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900" dirty="0"/>
              <a:t> (A) EBFP2-mito-N-7 (human cytochrome C oxidase subunit VIII; </a:t>
            </a:r>
            <a:r>
              <a:rPr lang="en-US" sz="900" b="1" dirty="0"/>
              <a:t>mitochondria</a:t>
            </a:r>
            <a:r>
              <a:rPr lang="en-US" sz="900" dirty="0"/>
              <a:t>);</a:t>
            </a:r>
          </a:p>
          <a:p>
            <a:endParaRPr lang="en-US" sz="900" dirty="0"/>
          </a:p>
          <a:p>
            <a:r>
              <a:rPr lang="en-US" sz="900" dirty="0"/>
              <a:t>(B)mCerulean-paxillin-N-22 (chicken;</a:t>
            </a:r>
          </a:p>
          <a:p>
            <a:r>
              <a:rPr lang="en-US" sz="900" b="1" dirty="0"/>
              <a:t>focal adhesions</a:t>
            </a:r>
            <a:r>
              <a:rPr lang="en-US" sz="900" dirty="0"/>
              <a:t>); </a:t>
            </a:r>
          </a:p>
          <a:p>
            <a:endParaRPr lang="en-US" sz="900" dirty="0"/>
          </a:p>
          <a:p>
            <a:r>
              <a:rPr lang="en-US" sz="900" dirty="0"/>
              <a:t>(C) mTFP1-actin-C-7</a:t>
            </a:r>
            <a:r>
              <a:rPr lang="it-IT" altLang="en-US" sz="900" dirty="0"/>
              <a:t> </a:t>
            </a:r>
            <a:r>
              <a:rPr lang="en-US" sz="900" dirty="0"/>
              <a:t>(human _x0004_-actin; f</a:t>
            </a:r>
            <a:r>
              <a:rPr lang="en-US" sz="900" b="1" dirty="0"/>
              <a:t>ilamentous actin</a:t>
            </a:r>
            <a:r>
              <a:rPr lang="en-US" sz="900" dirty="0"/>
              <a:t>);</a:t>
            </a:r>
          </a:p>
          <a:p>
            <a:endParaRPr lang="en-US" sz="900" dirty="0"/>
          </a:p>
          <a:p>
            <a:r>
              <a:rPr lang="en-US" sz="900" dirty="0"/>
              <a:t>(D)mEmerald-keratin-N-17 (human</a:t>
            </a:r>
            <a:r>
              <a:rPr lang="it-IT" altLang="en-US" sz="900" dirty="0"/>
              <a:t> </a:t>
            </a:r>
            <a:r>
              <a:rPr lang="en-US" sz="900" dirty="0"/>
              <a:t>cytokeratin </a:t>
            </a:r>
          </a:p>
          <a:p>
            <a:r>
              <a:rPr lang="en-US" sz="900" dirty="0"/>
              <a:t>18; </a:t>
            </a:r>
            <a:r>
              <a:rPr lang="en-US" sz="900" b="1" dirty="0"/>
              <a:t>intermediate filaments</a:t>
            </a:r>
            <a:r>
              <a:rPr lang="en-US" sz="900" dirty="0"/>
              <a:t>);</a:t>
            </a:r>
          </a:p>
          <a:p>
            <a:endParaRPr lang="en-US" sz="900" dirty="0"/>
          </a:p>
          <a:p>
            <a:r>
              <a:rPr lang="en-US" sz="900" dirty="0"/>
              <a:t>(E) </a:t>
            </a:r>
            <a:r>
              <a:rPr lang="en-US" sz="900" dirty="0" err="1"/>
              <a:t>superfolder</a:t>
            </a:r>
            <a:r>
              <a:rPr lang="en-US" sz="900" dirty="0"/>
              <a:t> GFP-</a:t>
            </a:r>
            <a:r>
              <a:rPr lang="en-US" sz="900" dirty="0" err="1"/>
              <a:t>lamin</a:t>
            </a:r>
            <a:r>
              <a:rPr lang="en-US" sz="900" dirty="0"/>
              <a:t> B1-C-10</a:t>
            </a:r>
          </a:p>
          <a:p>
            <a:r>
              <a:rPr lang="en-US" sz="900" dirty="0"/>
              <a:t>(human </a:t>
            </a:r>
            <a:r>
              <a:rPr lang="en-US" sz="900" dirty="0" err="1"/>
              <a:t>lamin</a:t>
            </a:r>
            <a:r>
              <a:rPr lang="en-US" sz="900" dirty="0"/>
              <a:t> B1; </a:t>
            </a:r>
            <a:r>
              <a:rPr lang="en-US" sz="900" b="1" dirty="0"/>
              <a:t>nuclear envelope</a:t>
            </a:r>
            <a:r>
              <a:rPr lang="en-US" sz="900" dirty="0"/>
              <a:t>);</a:t>
            </a:r>
          </a:p>
          <a:p>
            <a:endParaRPr lang="en-US" sz="900" dirty="0"/>
          </a:p>
          <a:p>
            <a:r>
              <a:rPr lang="en-US" sz="900" dirty="0"/>
              <a:t>(F) mVenus-Cx43-N-7 (rat _x0005_-1 connexin-43; </a:t>
            </a:r>
            <a:r>
              <a:rPr lang="en-US" sz="900" b="1" dirty="0"/>
              <a:t>gap junctions</a:t>
            </a:r>
            <a:r>
              <a:rPr lang="en-US" sz="900" dirty="0"/>
              <a:t>); </a:t>
            </a:r>
          </a:p>
          <a:p>
            <a:endParaRPr lang="en-US" sz="900" dirty="0"/>
          </a:p>
          <a:p>
            <a:r>
              <a:rPr lang="en-US" sz="900" dirty="0"/>
              <a:t>(G) YPet-EB3-N-7</a:t>
            </a:r>
            <a:r>
              <a:rPr lang="it-IT" altLang="en-US" sz="900" dirty="0"/>
              <a:t> YPet-EB3-N-7 </a:t>
            </a:r>
            <a:r>
              <a:rPr lang="en-US" sz="900" dirty="0"/>
              <a:t>(human microtubule-associated protein; RP/EB family</a:t>
            </a:r>
          </a:p>
          <a:p>
            <a:endParaRPr lang="en-US" sz="900" dirty="0"/>
          </a:p>
          <a:p>
            <a:r>
              <a:rPr lang="en-US" sz="900" dirty="0"/>
              <a:t>(H) mKO-Golgi-N-7 (</a:t>
            </a:r>
            <a:r>
              <a:rPr lang="en-US" sz="900" dirty="0" err="1"/>
              <a:t>Nterminal</a:t>
            </a:r>
            <a:r>
              <a:rPr lang="en-US" sz="900" dirty="0"/>
              <a:t> </a:t>
            </a:r>
          </a:p>
          <a:p>
            <a:r>
              <a:rPr lang="en-US" sz="900" dirty="0"/>
              <a:t>81 amino acids of human _x0004_-1,4-</a:t>
            </a:r>
          </a:p>
          <a:p>
            <a:r>
              <a:rPr lang="en-US" sz="900" dirty="0" err="1"/>
              <a:t>glactosyltransferase</a:t>
            </a:r>
            <a:r>
              <a:rPr lang="en-US" sz="900" dirty="0"/>
              <a:t>; </a:t>
            </a:r>
            <a:r>
              <a:rPr lang="en-US" sz="900" b="1" dirty="0"/>
              <a:t>Golgi complex</a:t>
            </a:r>
            <a:r>
              <a:rPr lang="en-US" sz="900" dirty="0"/>
              <a:t>);</a:t>
            </a:r>
          </a:p>
          <a:p>
            <a:endParaRPr lang="en-US" sz="900" dirty="0"/>
          </a:p>
          <a:p>
            <a:r>
              <a:rPr lang="en-US" sz="900" dirty="0"/>
              <a:t>(I) tdTomato-zyxin-N-7 (human zyxin;</a:t>
            </a:r>
          </a:p>
          <a:p>
            <a:r>
              <a:rPr lang="en-US" sz="900" b="1" dirty="0"/>
              <a:t>focal adhesions</a:t>
            </a:r>
            <a:r>
              <a:rPr lang="en-US" sz="900" dirty="0"/>
              <a:t>); </a:t>
            </a:r>
          </a:p>
          <a:p>
            <a:endParaRPr lang="en-US" sz="900" dirty="0"/>
          </a:p>
          <a:p>
            <a:r>
              <a:rPr lang="en-US" sz="900" dirty="0"/>
              <a:t>(J) </a:t>
            </a:r>
            <a:r>
              <a:rPr lang="en-US" sz="900" dirty="0" err="1"/>
              <a:t>TagRFP</a:t>
            </a:r>
            <a:r>
              <a:rPr lang="en-US" sz="900" dirty="0"/>
              <a:t>-tubulin-C-</a:t>
            </a:r>
            <a:r>
              <a:rPr lang="it-IT" altLang="en-US" sz="900" dirty="0"/>
              <a:t> </a:t>
            </a:r>
            <a:r>
              <a:rPr lang="en-US" sz="900" dirty="0"/>
              <a:t>6 (human _x0005_-</a:t>
            </a:r>
            <a:r>
              <a:rPr lang="en-US" sz="900" b="1" dirty="0"/>
              <a:t>tubulin; microtubules</a:t>
            </a:r>
            <a:r>
              <a:rPr lang="en-US" sz="900" dirty="0"/>
              <a:t>);</a:t>
            </a:r>
          </a:p>
          <a:p>
            <a:endParaRPr lang="en-US" sz="900" dirty="0"/>
          </a:p>
          <a:p>
            <a:r>
              <a:rPr lang="en-US" sz="900" dirty="0"/>
              <a:t>(K)mCherry-vimentin-N-7 (human</a:t>
            </a:r>
          </a:p>
          <a:p>
            <a:r>
              <a:rPr lang="en-US" sz="900" dirty="0"/>
              <a:t>vimentin; </a:t>
            </a:r>
            <a:r>
              <a:rPr lang="en-US" sz="900" b="1" dirty="0"/>
              <a:t>intermediate filaments)</a:t>
            </a:r>
            <a:r>
              <a:rPr lang="en-US" sz="900" dirty="0"/>
              <a:t>;</a:t>
            </a:r>
          </a:p>
          <a:p>
            <a:endParaRPr lang="en-US" sz="900" dirty="0"/>
          </a:p>
          <a:p>
            <a:r>
              <a:rPr lang="en-US" sz="900" dirty="0"/>
              <a:t>(L)mPlum-_x0005_-actinin-N-19 (human </a:t>
            </a:r>
            <a:r>
              <a:rPr lang="en-US" sz="900" dirty="0" err="1"/>
              <a:t>nonmuscle</a:t>
            </a:r>
            <a:r>
              <a:rPr lang="en-US" sz="900" dirty="0"/>
              <a:t>; </a:t>
            </a:r>
            <a:r>
              <a:rPr lang="en-US" sz="900" b="1" dirty="0"/>
              <a:t>cytoskeleton</a:t>
            </a:r>
            <a:r>
              <a:rPr lang="en-US" sz="900" dirty="0"/>
              <a:t>). </a:t>
            </a:r>
          </a:p>
          <a:p>
            <a:endParaRPr lang="en-US" sz="900"/>
          </a:p>
          <a:p>
            <a:endParaRPr lang="en-US" sz="900" dirty="0"/>
          </a:p>
          <a:p>
            <a:r>
              <a:rPr lang="en-US" sz="900" dirty="0"/>
              <a:t>M-Q) Fusion of</a:t>
            </a:r>
            <a:r>
              <a:rPr lang="it-IT" altLang="en-US" sz="900" dirty="0"/>
              <a:t> </a:t>
            </a:r>
            <a:r>
              <a:rPr lang="en-US" sz="900" dirty="0" err="1"/>
              <a:t>mEGFP</a:t>
            </a:r>
            <a:r>
              <a:rPr lang="en-US" sz="900" dirty="0"/>
              <a:t> with </a:t>
            </a:r>
            <a:r>
              <a:rPr lang="en-US" sz="900" b="1" dirty="0"/>
              <a:t>human histone H2B</a:t>
            </a:r>
            <a:r>
              <a:rPr lang="it-IT" altLang="en-US" sz="900" dirty="0"/>
              <a:t> </a:t>
            </a:r>
            <a:r>
              <a:rPr lang="en-US" sz="900" dirty="0"/>
              <a:t>(mEGFP-H2B-N-6). (M) interphase;</a:t>
            </a:r>
          </a:p>
          <a:p>
            <a:r>
              <a:rPr lang="en-US" sz="900" dirty="0"/>
              <a:t>(N)prophase; (O) prometaphase;</a:t>
            </a:r>
          </a:p>
          <a:p>
            <a:r>
              <a:rPr lang="en-US" sz="900" dirty="0"/>
              <a:t>(P)metaphase; (Q) anaphase.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7790" y="161290"/>
            <a:ext cx="65405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>
                <a:sym typeface="+mn-ea"/>
              </a:rPr>
              <a:t>Fig. 3. (A-L) Subcellular localization of</a:t>
            </a:r>
            <a:r>
              <a:rPr lang="it-IT" altLang="en-US" sz="1000">
                <a:sym typeface="+mn-ea"/>
              </a:rPr>
              <a:t> </a:t>
            </a:r>
            <a:r>
              <a:rPr lang="en-US" sz="1000">
                <a:sym typeface="+mn-ea"/>
              </a:rPr>
              <a:t>selected monomeric FP fusions (listed in</a:t>
            </a:r>
            <a:r>
              <a:rPr lang="it-IT" altLang="en-US" sz="1000">
                <a:sym typeface="+mn-ea"/>
              </a:rPr>
              <a:t> </a:t>
            </a:r>
            <a:r>
              <a:rPr lang="en-US" sz="1000">
                <a:sym typeface="+mn-ea"/>
              </a:rPr>
              <a:t>Table 1) with targeting proteins imaged</a:t>
            </a:r>
            <a:r>
              <a:rPr lang="it-IT" altLang="en-US" sz="1000">
                <a:sym typeface="+mn-ea"/>
              </a:rPr>
              <a:t> </a:t>
            </a:r>
            <a:r>
              <a:rPr lang="en-US" sz="1000">
                <a:sym typeface="+mn-ea"/>
              </a:rPr>
              <a:t>in widefield fluorescence. Images are</a:t>
            </a:r>
            <a:r>
              <a:rPr lang="it-IT" altLang="en-US" sz="1000">
                <a:sym typeface="+mn-ea"/>
              </a:rPr>
              <a:t> </a:t>
            </a:r>
            <a:r>
              <a:rPr lang="en-US" sz="1000">
                <a:sym typeface="+mn-ea"/>
              </a:rPr>
              <a:t>pseudocolored to match the FP emission</a:t>
            </a:r>
            <a:r>
              <a:rPr lang="it-IT" altLang="en-US" sz="1000">
                <a:sym typeface="+mn-ea"/>
              </a:rPr>
              <a:t> </a:t>
            </a:r>
            <a:r>
              <a:rPr lang="en-US" sz="1000">
                <a:sym typeface="+mn-ea"/>
              </a:rPr>
              <a:t>profile. </a:t>
            </a:r>
            <a:endParaRPr lang="en-US" sz="10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CustomShape 1"/>
          <p:cNvSpPr/>
          <p:nvPr/>
        </p:nvSpPr>
        <p:spPr>
          <a:xfrm>
            <a:off x="7058160" y="0"/>
            <a:ext cx="20786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b="0" strike="noStrike" spc="-1">
                <a:solidFill>
                  <a:srgbClr val="FFFFFF"/>
                </a:solidFill>
                <a:latin typeface="Arial" panose="020B0604020202020204"/>
                <a:ea typeface="MS PGothic" panose="020B0600070205080204" charset="-128"/>
              </a:rPr>
              <a:t>Michael W. Davidson</a:t>
            </a:r>
            <a:endParaRPr lang="it-IT" sz="1600" b="0" strike="noStrike" spc="-1">
              <a:latin typeface="Arial" panose="020B0604020202020204"/>
            </a:endParaRPr>
          </a:p>
        </p:txBody>
      </p:sp>
      <p:pic>
        <p:nvPicPr>
          <p:cNvPr id="601" name="Immagine 6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602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17805" y="260648"/>
            <a:ext cx="8841740" cy="32316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 err="1"/>
              <a:t>MitoTracker</a:t>
            </a:r>
            <a:r>
              <a:rPr lang="en-US" sz="2000" b="1" dirty="0"/>
              <a:t> </a:t>
            </a:r>
            <a:r>
              <a:rPr lang="en-US" sz="2000" dirty="0"/>
              <a:t>dyes are  cationic fluorophores that </a:t>
            </a:r>
            <a:r>
              <a:rPr lang="en-US" sz="2000" b="1" dirty="0"/>
              <a:t>accumulate </a:t>
            </a:r>
            <a:r>
              <a:rPr lang="en-US" sz="2000" b="1" dirty="0" err="1"/>
              <a:t>electrophoretically</a:t>
            </a:r>
            <a:r>
              <a:rPr lang="en-US" sz="2000" b="1" dirty="0"/>
              <a:t> into mitochondria in response to the highly negative mitochondrial membrane potential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However, unlike rhodamine </a:t>
            </a:r>
            <a:r>
              <a:rPr lang="en-US" sz="2000" dirty="0" err="1"/>
              <a:t>MitoTracker</a:t>
            </a:r>
            <a:r>
              <a:rPr lang="en-US" sz="2000" dirty="0"/>
              <a:t> dyes possess a reactive chloromethyl group that forms </a:t>
            </a:r>
            <a:r>
              <a:rPr lang="en-US" sz="2000" b="1" dirty="0"/>
              <a:t>a covalent bond with thiols on proteins and peptides, which </a:t>
            </a:r>
            <a:r>
              <a:rPr lang="en-US" sz="2000" b="1" u="sng" dirty="0"/>
              <a:t>traps </a:t>
            </a:r>
            <a:r>
              <a:rPr lang="en-US" sz="2000" b="1" u="sng" dirty="0" err="1"/>
              <a:t>MitoTracker</a:t>
            </a:r>
            <a:r>
              <a:rPr lang="en-US" sz="2000" b="1" u="sng" dirty="0"/>
              <a:t> dyes within mitochondria</a:t>
            </a:r>
            <a:r>
              <a:rPr lang="en-US" b="1" u="sng" dirty="0"/>
              <a:t>. </a:t>
            </a:r>
          </a:p>
          <a:p>
            <a:endParaRPr lang="en-US" sz="2000" b="1" dirty="0"/>
          </a:p>
          <a:p>
            <a:r>
              <a:rPr lang="en-US" sz="2000" dirty="0"/>
              <a:t>Two of the more popular probes are </a:t>
            </a:r>
            <a:r>
              <a:rPr lang="en-US" sz="2000" dirty="0" err="1"/>
              <a:t>MitoTracker</a:t>
            </a:r>
            <a:r>
              <a:rPr lang="en-US" sz="2000" dirty="0"/>
              <a:t>® Deep Red and </a:t>
            </a:r>
            <a:r>
              <a:rPr lang="en-US" sz="2000" dirty="0" err="1"/>
              <a:t>MitoTracker</a:t>
            </a:r>
            <a:r>
              <a:rPr lang="en-US" sz="2000" dirty="0"/>
              <a:t>® Green. </a:t>
            </a:r>
          </a:p>
        </p:txBody>
      </p:sp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302895" y="3724910"/>
            <a:ext cx="4130675" cy="2823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4509770" y="3623945"/>
            <a:ext cx="4187825" cy="3025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CA132D7E-AD52-4E26-90DA-C2E40CFB8E4E}" type="slidenum">
              <a:rPr lang="en-US" altLang="it-IT" smtClean="0"/>
              <a:pPr/>
              <a:t>8</a:t>
            </a:fld>
            <a:endParaRPr lang="en-US" altLang="it-IT"/>
          </a:p>
        </p:txBody>
      </p:sp>
      <p:sp>
        <p:nvSpPr>
          <p:cNvPr id="3" name="Rettangolo 2"/>
          <p:cNvSpPr/>
          <p:nvPr/>
        </p:nvSpPr>
        <p:spPr>
          <a:xfrm>
            <a:off x="251520" y="260648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cs typeface="Arial" panose="020B0604020202020204" pitchFamily="34" charset="0"/>
              </a:rPr>
              <a:t>CellLight</a:t>
            </a:r>
            <a:r>
              <a:rPr lang="en-US" b="1" dirty="0">
                <a:cs typeface="Arial" panose="020B0604020202020204" pitchFamily="34" charset="0"/>
              </a:rPr>
              <a:t>® reagents for Golgi complex</a:t>
            </a:r>
          </a:p>
          <a:p>
            <a:endParaRPr lang="en-US" b="1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Use </a:t>
            </a:r>
            <a:r>
              <a:rPr lang="en-US" sz="2000" dirty="0" err="1">
                <a:cs typeface="Arial" panose="020B0604020202020204" pitchFamily="34" charset="0"/>
              </a:rPr>
              <a:t>CellLight</a:t>
            </a:r>
            <a:r>
              <a:rPr lang="en-US" sz="2000" dirty="0">
                <a:cs typeface="Arial" panose="020B0604020202020204" pitchFamily="34" charset="0"/>
              </a:rPr>
              <a:t>® reagents when you want to label the Golgi complex in live cells to follow the dynamics of intracellular behavior.</a:t>
            </a:r>
          </a:p>
        </p:txBody>
      </p:sp>
      <p:pic>
        <p:nvPicPr>
          <p:cNvPr id="14338" name="Picture 2" descr="CellLight® reag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13" y="2830706"/>
            <a:ext cx="4765748" cy="366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Documents and Settings\WardY\My Documents\Jpeg images\jane1.jpg"/>
          <p:cNvPicPr>
            <a:picLocks noChangeAspect="1" noChangeArrowheads="1"/>
          </p:cNvPicPr>
          <p:nvPr/>
        </p:nvPicPr>
        <p:blipFill>
          <a:blip r:embed="rId2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0"/>
            <a:ext cx="3441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800" b="1">
                <a:solidFill>
                  <a:schemeClr val="bg1"/>
                </a:solidFill>
              </a:rPr>
              <a:t>MitoTracker-Orange CMTMRos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800600" y="0"/>
            <a:ext cx="390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800" b="1">
                <a:solidFill>
                  <a:schemeClr val="bg1"/>
                </a:solidFill>
              </a:rPr>
              <a:t>4’,6-diamidino-2-phenylindole (DAPI)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it-IT"/>
              <a:t>4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0" y="3657600"/>
            <a:ext cx="2838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800" b="1">
                <a:solidFill>
                  <a:schemeClr val="bg1"/>
                </a:solidFill>
              </a:rPr>
              <a:t>TRAP1 Mouse Monoclonal</a:t>
            </a:r>
          </a:p>
          <a:p>
            <a:r>
              <a:rPr lang="en-US" altLang="it-IT" sz="1800" b="1">
                <a:solidFill>
                  <a:schemeClr val="bg1"/>
                </a:solidFill>
              </a:rPr>
              <a:t>+ Goat anti-Mouse-FITC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6876782" y="6521450"/>
            <a:ext cx="20653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600" b="1" dirty="0">
                <a:solidFill>
                  <a:schemeClr val="bg1"/>
                </a:solidFill>
              </a:rPr>
              <a:t>Felts et al., JBC, 2000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1520</Words>
  <Application>Microsoft Office PowerPoint</Application>
  <PresentationFormat>Presentazione su schermo (4:3)</PresentationFormat>
  <Paragraphs>284</Paragraphs>
  <Slides>68</Slides>
  <Notes>33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68</vt:i4>
      </vt:variant>
    </vt:vector>
  </HeadingPairs>
  <TitlesOfParts>
    <vt:vector size="82" baseType="lpstr">
      <vt:lpstr>MS PGothic</vt:lpstr>
      <vt:lpstr>Arial</vt:lpstr>
      <vt:lpstr>Arial Narrow</vt:lpstr>
      <vt:lpstr>Arial Rounded MT Bold</vt:lpstr>
      <vt:lpstr>Cambria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Fluorescence Microscopy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4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Ilia Aranda 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Bioluminsecence, fluorescence and fluorescent proteins</dc:title>
  <dc:creator>Ilia Aranda  User</dc:creator>
  <cp:lastModifiedBy>SBLATTERO DANIELE</cp:lastModifiedBy>
  <cp:revision>249</cp:revision>
  <dcterms:created xsi:type="dcterms:W3CDTF">2008-07-02T15:10:00Z</dcterms:created>
  <dcterms:modified xsi:type="dcterms:W3CDTF">2025-04-03T10:22:25Z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Ilia Aranda  User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KSOProductBuildVer">
    <vt:lpwstr>1033-11.2.0.11042</vt:lpwstr>
  </property>
  <property fmtid="{D5CDD505-2E9C-101B-9397-08002B2CF9AE}" pid="7" name="LinksUpToDate">
    <vt:bool>false</vt:bool>
  </property>
  <property fmtid="{D5CDD505-2E9C-101B-9397-08002B2CF9AE}" pid="8" name="MMClips">
    <vt:i4>1</vt:i4>
  </property>
  <property fmtid="{D5CDD505-2E9C-101B-9397-08002B2CF9AE}" pid="9" name="Notes">
    <vt:i4>43</vt:i4>
  </property>
  <property fmtid="{D5CDD505-2E9C-101B-9397-08002B2CF9AE}" pid="10" name="PresentationFormat">
    <vt:lpwstr>Presentazione su schermo (4:3)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88</vt:i4>
  </property>
  <property fmtid="{D5CDD505-2E9C-101B-9397-08002B2CF9AE}" pid="14" name="ICV">
    <vt:lpwstr>79213BB43B1B4E958D12AE7B482397D5</vt:lpwstr>
  </property>
</Properties>
</file>