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47"/>
  </p:notesMasterIdLst>
  <p:sldIdLst>
    <p:sldId id="312" r:id="rId6"/>
    <p:sldId id="313" r:id="rId7"/>
    <p:sldId id="416" r:id="rId8"/>
    <p:sldId id="316" r:id="rId9"/>
    <p:sldId id="317" r:id="rId10"/>
    <p:sldId id="401" r:id="rId11"/>
    <p:sldId id="403" r:id="rId12"/>
    <p:sldId id="318" r:id="rId13"/>
    <p:sldId id="319" r:id="rId14"/>
    <p:sldId id="402" r:id="rId15"/>
    <p:sldId id="320" r:id="rId16"/>
    <p:sldId id="321" r:id="rId17"/>
    <p:sldId id="370" r:id="rId18"/>
    <p:sldId id="322" r:id="rId19"/>
    <p:sldId id="323" r:id="rId20"/>
    <p:sldId id="326" r:id="rId21"/>
    <p:sldId id="327" r:id="rId22"/>
    <p:sldId id="346" r:id="rId23"/>
    <p:sldId id="328" r:id="rId24"/>
    <p:sldId id="329" r:id="rId25"/>
    <p:sldId id="377" r:id="rId26"/>
    <p:sldId id="371" r:id="rId27"/>
    <p:sldId id="331" r:id="rId28"/>
    <p:sldId id="332" r:id="rId29"/>
    <p:sldId id="410" r:id="rId30"/>
    <p:sldId id="411" r:id="rId31"/>
    <p:sldId id="412" r:id="rId32"/>
    <p:sldId id="413" r:id="rId33"/>
    <p:sldId id="414" r:id="rId34"/>
    <p:sldId id="417" r:id="rId35"/>
    <p:sldId id="380" r:id="rId36"/>
    <p:sldId id="381" r:id="rId37"/>
    <p:sldId id="415" r:id="rId38"/>
    <p:sldId id="336" r:id="rId39"/>
    <p:sldId id="339" r:id="rId40"/>
    <p:sldId id="338" r:id="rId41"/>
    <p:sldId id="340" r:id="rId42"/>
    <p:sldId id="341" r:id="rId43"/>
    <p:sldId id="342" r:id="rId44"/>
    <p:sldId id="344" r:id="rId45"/>
    <p:sldId id="343" r:id="rId46"/>
  </p:sldIdLst>
  <p:sldSz cx="9144000" cy="6858000" type="screen4x3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9971"/>
    <a:srgbClr val="A38669"/>
    <a:srgbClr val="BE996E"/>
    <a:srgbClr val="A98865"/>
    <a:srgbClr val="B99D78"/>
    <a:srgbClr val="FFD195"/>
    <a:srgbClr val="C0A079"/>
    <a:srgbClr val="CCA77D"/>
    <a:srgbClr val="C5A37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29" autoAdjust="0"/>
  </p:normalViewPr>
  <p:slideViewPr>
    <p:cSldViewPr snapToGrid="0">
      <p:cViewPr varScale="1">
        <p:scale>
          <a:sx n="74" d="100"/>
          <a:sy n="74" d="100"/>
        </p:scale>
        <p:origin x="136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spostare la diapositiva</a:t>
            </a: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 panose="020B0604020202020204"/>
              </a:rPr>
              <a:t>Fai clic per modificare il formato delle note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 panose="02020603050405020304"/>
              </a:rPr>
              <a:t>&lt;intestazione&gt;</a:t>
            </a:r>
          </a:p>
        </p:txBody>
      </p:sp>
      <p:sp>
        <p:nvSpPr>
          <p:cNvPr id="25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 panose="02020603050405020304"/>
              </a:rPr>
              <a:t>&lt;data/ora&gt;</a:t>
            </a:r>
          </a:p>
        </p:txBody>
      </p:sp>
      <p:sp>
        <p:nvSpPr>
          <p:cNvPr id="25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 panose="02020603050405020304"/>
              </a:rPr>
              <a:t>&lt;piè di pagina&gt;</a:t>
            </a:r>
          </a:p>
        </p:txBody>
      </p:sp>
      <p:sp>
        <p:nvSpPr>
          <p:cNvPr id="25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9AC1B42-FF06-4375-88F0-AC6F257AF53F}" type="slidenum">
              <a:rPr lang="it-IT" sz="1400" b="0" strike="noStrike" spc="-1">
                <a:latin typeface="Times New Roman" panose="02020603050405020304"/>
              </a:rPr>
              <a:t>‹N›</a:t>
            </a:fld>
            <a:endParaRPr lang="it-IT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3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35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3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3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4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4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163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4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4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4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850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5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prstGeom prst="rect">
            <a:avLst/>
          </a:prstGeom>
        </p:spPr>
      </p:sp>
      <p:sp>
        <p:nvSpPr>
          <p:cNvPr id="85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5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5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extShape 1"/>
          <p:cNvSpPr txBox="1"/>
          <p:nvPr/>
        </p:nvSpPr>
        <p:spPr>
          <a:xfrm>
            <a:off x="3886200" y="868680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5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85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331380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5941440" y="19810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 type="body"/>
          </p:nvPr>
        </p:nvSpPr>
        <p:spPr>
          <a:xfrm>
            <a:off x="331380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 type="body"/>
          </p:nvPr>
        </p:nvSpPr>
        <p:spPr>
          <a:xfrm>
            <a:off x="5941440" y="4130280"/>
            <a:ext cx="250236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lo stile del titolo</a:t>
            </a:r>
            <a:endParaRPr lang="en-US" sz="44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 titolo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della struttura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Secondo livello struttura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Terzo livello struttura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Quarto livello struttura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Quinto livello struttura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Sesto livello struttura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609480"/>
            <a:ext cx="7772040" cy="548604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4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Fare clic per modificare stili del testo dello schema</a:t>
            </a:r>
            <a:endParaRPr lang="en-US" sz="32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56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Secondo livello</a:t>
            </a:r>
            <a:endParaRPr lang="en-US" sz="28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43000" lvl="2" indent="-227965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Terzo livello</a:t>
            </a:r>
            <a:endParaRPr lang="en-US" sz="24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600200" lvl="3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Quarto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057400" lvl="4" indent="-227965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Quinto livello</a:t>
            </a:r>
            <a:endParaRPr lang="en-US" sz="2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400" b="0" strike="noStrike" spc="-1">
                <a:solidFill>
                  <a:srgbClr val="000000"/>
                </a:solidFill>
                <a:latin typeface="Arial" panose="020B0604020202020204"/>
              </a:rPr>
              <a:t>Fai clic per modificare il formato del testo del titolo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685800" y="1857375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Luciferins and luciferases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6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95488A-CFC9-C080-DDDF-EEA75286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Description unavailable">
            <a:extLst>
              <a:ext uri="{FF2B5EF4-FFF2-40B4-BE49-F238E27FC236}">
                <a16:creationId xmlns:a16="http://schemas.microsoft.com/office/drawing/2014/main" id="{904222E6-D5B2-4ECD-C1FD-F393C49F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4" y="2247899"/>
            <a:ext cx="634278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8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661" name="CustomShape 2"/>
          <p:cNvSpPr/>
          <p:nvPr/>
        </p:nvSpPr>
        <p:spPr>
          <a:xfrm>
            <a:off x="482679" y="364294"/>
            <a:ext cx="27568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 algn="l"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Renilla reniformis</a:t>
            </a:r>
          </a:p>
          <a:p>
            <a:pPr algn="l">
              <a:lnSpc>
                <a:spcPct val="100000"/>
              </a:lnSpc>
            </a:pPr>
            <a:endParaRPr lang="it-IT" sz="2400" b="0" strike="noStrike" spc="-1" dirty="0">
              <a:latin typeface="Arial" panose="020B0604020202020204"/>
            </a:endParaRPr>
          </a:p>
        </p:txBody>
      </p:sp>
      <p:pic>
        <p:nvPicPr>
          <p:cNvPr id="662" name="Picture 2"/>
          <p:cNvPicPr/>
          <p:nvPr/>
        </p:nvPicPr>
        <p:blipFill rotWithShape="1">
          <a:blip r:embed="rId2"/>
          <a:srcRect t="37622"/>
          <a:stretch/>
        </p:blipFill>
        <p:spPr>
          <a:xfrm>
            <a:off x="264738" y="4524988"/>
            <a:ext cx="4379998" cy="1532911"/>
          </a:xfrm>
          <a:prstGeom prst="rect">
            <a:avLst/>
          </a:prstGeom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D178735-BF54-2E06-A4F3-F24BDE13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977" y="1367945"/>
            <a:ext cx="1783052" cy="206105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DB7A27-67AF-4439-8016-9C05E543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364" y="3829755"/>
            <a:ext cx="3421563" cy="24187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C9D4D7-F0EE-7E65-EBC3-907EE5D72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519" y="1568979"/>
            <a:ext cx="1464845" cy="19531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FD8EBF-CD26-CCA7-0738-CBDFDC1BA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23" y="1439323"/>
            <a:ext cx="2779802" cy="22124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382742-C579-7F16-016C-E6A3E74CE8D4}"/>
              </a:ext>
            </a:extLst>
          </p:cNvPr>
          <p:cNvSpPr txBox="1"/>
          <p:nvPr/>
        </p:nvSpPr>
        <p:spPr>
          <a:xfrm>
            <a:off x="3616312" y="4076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it-IT" sz="1800" b="0" strike="noStrike" spc="-1" dirty="0">
                <a:latin typeface="Arial" panose="020B0604020202020204"/>
              </a:rPr>
              <a:t>è un celenterato coloniale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665" name="CustomShape 2"/>
          <p:cNvSpPr/>
          <p:nvPr/>
        </p:nvSpPr>
        <p:spPr>
          <a:xfrm>
            <a:off x="290829" y="356870"/>
            <a:ext cx="3479232" cy="22631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 algn="l">
              <a:lnSpc>
                <a:spcPct val="100000"/>
              </a:lnSpc>
            </a:pPr>
            <a:r>
              <a:rPr lang="it-IT" sz="2400" b="1" strike="noStrike" spc="-1" dirty="0" err="1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Gaussia</a:t>
            </a:r>
            <a:r>
              <a:rPr lang="it-IT" sz="2400" b="1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 Princeps</a:t>
            </a:r>
          </a:p>
          <a:p>
            <a:pPr algn="l">
              <a:lnSpc>
                <a:spcPct val="100000"/>
              </a:lnSpc>
            </a:pPr>
            <a:endParaRPr lang="it-IT" sz="2400" b="1" strike="noStrike" spc="-1" dirty="0">
              <a:solidFill>
                <a:srgbClr val="000000"/>
              </a:solidFill>
              <a:ea typeface="MS PGothic" panose="020B0600070205080204" charset="-128"/>
              <a:cs typeface="+mn-lt"/>
            </a:endParaRPr>
          </a:p>
          <a:p>
            <a:pPr algn="l">
              <a:lnSpc>
                <a:spcPct val="100000"/>
              </a:lnSpc>
            </a:pPr>
            <a:r>
              <a:rPr lang="it-IT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è un copepode mesopelagico </a:t>
            </a:r>
          </a:p>
          <a:p>
            <a:pPr algn="l">
              <a:lnSpc>
                <a:spcPct val="100000"/>
              </a:lnSpc>
            </a:pPr>
            <a:r>
              <a:rPr lang="it-IT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si trova nelle acque temperate e </a:t>
            </a:r>
          </a:p>
          <a:p>
            <a:pPr algn="l">
              <a:lnSpc>
                <a:spcPct val="100000"/>
              </a:lnSpc>
            </a:pPr>
            <a:r>
              <a:rPr lang="it-IT" strike="noStrike" spc="-1" dirty="0">
                <a:solidFill>
                  <a:srgbClr val="000000"/>
                </a:solidFill>
                <a:ea typeface="MS PGothic" panose="020B0600070205080204" charset="-128"/>
                <a:cs typeface="+mn-lt"/>
              </a:rPr>
              <a:t>tropicali di tutto il mondo</a:t>
            </a:r>
          </a:p>
        </p:txBody>
      </p:sp>
      <p:pic>
        <p:nvPicPr>
          <p:cNvPr id="66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310379" y="4253350"/>
            <a:ext cx="4497705" cy="199517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Gaussia princeps">
            <a:extLst>
              <a:ext uri="{FF2B5EF4-FFF2-40B4-BE49-F238E27FC236}">
                <a16:creationId xmlns:a16="http://schemas.microsoft.com/office/drawing/2014/main" id="{09E4D5D9-5733-BC37-1DEB-B0A84E904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47" y="152640"/>
            <a:ext cx="4280437" cy="31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0F2FCE6-E2C7-D66F-4448-43E4C4B39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65" y="2620010"/>
            <a:ext cx="3967914" cy="30685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6753" t="18975" r="25719" b="21068"/>
          <a:stretch>
            <a:fillRect/>
          </a:stretch>
        </p:blipFill>
        <p:spPr>
          <a:xfrm>
            <a:off x="226060" y="345122"/>
            <a:ext cx="8691880" cy="616775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0" y="4146550"/>
            <a:ext cx="5683250" cy="24714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1"/>
          <p:cNvSpPr/>
          <p:nvPr/>
        </p:nvSpPr>
        <p:spPr>
          <a:xfrm>
            <a:off x="5682615" y="4146550"/>
            <a:ext cx="3397250" cy="247142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21B37B2-CE28-895A-1731-8B5D7A0E0806}"/>
              </a:ext>
            </a:extLst>
          </p:cNvPr>
          <p:cNvSpPr/>
          <p:nvPr/>
        </p:nvSpPr>
        <p:spPr>
          <a:xfrm>
            <a:off x="6033155" y="1251936"/>
            <a:ext cx="2884785" cy="2855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B26385-A05D-35F8-45B6-1AA25CE09891}"/>
              </a:ext>
            </a:extLst>
          </p:cNvPr>
          <p:cNvSpPr/>
          <p:nvPr/>
        </p:nvSpPr>
        <p:spPr>
          <a:xfrm>
            <a:off x="3782728" y="3253339"/>
            <a:ext cx="1899887" cy="413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32764B0-9475-D0F2-5FD8-DAF530D1E413}"/>
              </a:ext>
            </a:extLst>
          </p:cNvPr>
          <p:cNvSpPr/>
          <p:nvPr/>
        </p:nvSpPr>
        <p:spPr>
          <a:xfrm>
            <a:off x="4485373" y="4658627"/>
            <a:ext cx="1197242" cy="14437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  <p:bldP spid="3" grpId="1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6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70760" y="0"/>
            <a:ext cx="4789805" cy="3447415"/>
          </a:xfrm>
          <a:prstGeom prst="rect">
            <a:avLst/>
          </a:prstGeom>
          <a:ln>
            <a:noFill/>
          </a:ln>
        </p:spPr>
      </p:pic>
      <p:pic>
        <p:nvPicPr>
          <p:cNvPr id="67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22470" y="3447415"/>
            <a:ext cx="4621530" cy="2865120"/>
          </a:xfrm>
          <a:prstGeom prst="rect">
            <a:avLst/>
          </a:prstGeom>
          <a:ln>
            <a:noFill/>
          </a:ln>
        </p:spPr>
      </p:pic>
      <p:pic>
        <p:nvPicPr>
          <p:cNvPr id="671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47345" y="3662680"/>
            <a:ext cx="4175125" cy="2654935"/>
          </a:xfrm>
          <a:prstGeom prst="rect">
            <a:avLst/>
          </a:prstGeom>
          <a:ln>
            <a:noFill/>
          </a:ln>
        </p:spPr>
      </p:pic>
      <p:sp>
        <p:nvSpPr>
          <p:cNvPr id="672" name="CustomShape 2"/>
          <p:cNvSpPr/>
          <p:nvPr/>
        </p:nvSpPr>
        <p:spPr>
          <a:xfrm>
            <a:off x="4822825" y="3274695"/>
            <a:ext cx="4321175" cy="3430905"/>
          </a:xfrm>
          <a:prstGeom prst="rect">
            <a:avLst/>
          </a:prstGeom>
          <a:solidFill>
            <a:schemeClr val="bg1"/>
          </a:solidFill>
          <a:ln w="9360">
            <a:noFill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73" name="CustomShape 3"/>
          <p:cNvSpPr/>
          <p:nvPr/>
        </p:nvSpPr>
        <p:spPr>
          <a:xfrm>
            <a:off x="157116" y="3275620"/>
            <a:ext cx="4665756" cy="3430020"/>
          </a:xfrm>
          <a:prstGeom prst="rect">
            <a:avLst/>
          </a:prstGeom>
          <a:solidFill>
            <a:schemeClr val="bg1"/>
          </a:solidFill>
          <a:ln w="9360">
            <a:noFill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2584580" y="240756"/>
            <a:ext cx="3968500" cy="1079485"/>
            <a:chOff x="2584580" y="240756"/>
            <a:chExt cx="3968500" cy="1079485"/>
          </a:xfrm>
        </p:grpSpPr>
        <p:sp>
          <p:nvSpPr>
            <p:cNvPr id="2" name="Rettangolo 1"/>
            <p:cNvSpPr/>
            <p:nvPr/>
          </p:nvSpPr>
          <p:spPr>
            <a:xfrm>
              <a:off x="2584580" y="240756"/>
              <a:ext cx="1091681" cy="111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4026159" y="833509"/>
              <a:ext cx="1091681" cy="143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461399" y="1205411"/>
              <a:ext cx="1091681" cy="11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435240" y="2196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Biotechnological uses of luciferase</a:t>
            </a:r>
          </a:p>
        </p:txBody>
      </p:sp>
      <p:sp>
        <p:nvSpPr>
          <p:cNvPr id="675" name="TextShape 2"/>
          <p:cNvSpPr txBox="1"/>
          <p:nvPr/>
        </p:nvSpPr>
        <p:spPr>
          <a:xfrm>
            <a:off x="539640" y="1846440"/>
            <a:ext cx="8156160" cy="411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spc="-1" dirty="0">
                <a:solidFill>
                  <a:srgbClr val="000000"/>
                </a:solidFill>
                <a:ea typeface="MS PGothic" panose="020B0600070205080204" charset="-128"/>
              </a:rPr>
              <a:t>Pyrosequencing (</a:t>
            </a:r>
            <a:r>
              <a:rPr lang="en-US" sz="2000" b="1" spc="-1" dirty="0">
                <a:solidFill>
                  <a:srgbClr val="000000"/>
                </a:solidFill>
                <a:ea typeface="MS PGothic" panose="020B0600070205080204" charset="-128"/>
              </a:rPr>
              <a:t>454 sequencing</a:t>
            </a:r>
            <a:r>
              <a:rPr lang="en-US" sz="2000" spc="-1" dirty="0">
                <a:solidFill>
                  <a:srgbClr val="000000"/>
                </a:solidFill>
                <a:ea typeface="MS PGothic" panose="020B0600070205080204" charset="-128"/>
              </a:rPr>
              <a:t>)</a:t>
            </a:r>
            <a:endParaRPr lang="en-US" sz="2000" spc="-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PCA</a:t>
            </a: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to monitor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protein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protein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 interactions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To test for anti-oxidants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Font typeface="Symbol" panose="05050102010706020507" charset="2"/>
              <a:buChar char=""/>
            </a:pP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As a reporter gene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To assess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promoter strength and activity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1" i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In vivo </a:t>
            </a:r>
            <a:r>
              <a:rPr lang="en-US" sz="2000" b="1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imaging</a:t>
            </a:r>
            <a:endParaRPr lang="en-US" sz="20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lvl="1" indent="-2857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panose="05050102010706020507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Cancer biology</a:t>
            </a: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742950" indent="-285750">
              <a:lnSpc>
                <a:spcPct val="100000"/>
              </a:lnSpc>
              <a:spcBef>
                <a:spcPts val="48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560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76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82" name="Picture 2"/>
          <p:cNvPicPr/>
          <p:nvPr/>
        </p:nvPicPr>
        <p:blipFill>
          <a:blip r:embed="rId3"/>
          <a:srcRect l="39144" t="17018" r="2317" b="22873"/>
          <a:stretch>
            <a:fillRect/>
          </a:stretch>
        </p:blipFill>
        <p:spPr>
          <a:xfrm>
            <a:off x="3082290" y="1174750"/>
            <a:ext cx="5764530" cy="4100830"/>
          </a:xfrm>
          <a:prstGeom prst="rect">
            <a:avLst/>
          </a:prstGeom>
          <a:ln>
            <a:noFill/>
          </a:ln>
        </p:spPr>
      </p:pic>
      <p:pic>
        <p:nvPicPr>
          <p:cNvPr id="683" name="Content Placeholder 1"/>
          <p:cNvPicPr/>
          <p:nvPr/>
        </p:nvPicPr>
        <p:blipFill>
          <a:blip r:embed="rId4"/>
          <a:stretch>
            <a:fillRect/>
          </a:stretch>
        </p:blipFill>
        <p:spPr>
          <a:xfrm>
            <a:off x="136445" y="1331690"/>
            <a:ext cx="2945880" cy="220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85" name="Immagine 4"/>
          <p:cNvPicPr/>
          <p:nvPr/>
        </p:nvPicPr>
        <p:blipFill>
          <a:blip r:embed="rId2"/>
          <a:srcRect l="13854" t="14721" r="37246" b="8841"/>
          <a:stretch>
            <a:fillRect/>
          </a:stretch>
        </p:blipFill>
        <p:spPr>
          <a:xfrm>
            <a:off x="1207440" y="282240"/>
            <a:ext cx="6912360" cy="607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44940" y="1088345"/>
            <a:ext cx="5854320" cy="3744000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559560" y="3062605"/>
            <a:ext cx="1584325" cy="1367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61970" y="3178810"/>
            <a:ext cx="1584325" cy="1367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52720" y="3062605"/>
            <a:ext cx="1584325" cy="1367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4425" y="1811020"/>
            <a:ext cx="1584325" cy="1367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38015" y="3673475"/>
            <a:ext cx="3489325" cy="1367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87975" y="2895600"/>
            <a:ext cx="452755" cy="1240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8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24595" y="908640"/>
            <a:ext cx="5854320" cy="374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Shape 1"/>
          <p:cNvSpPr txBox="1"/>
          <p:nvPr/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 common piddock</a:t>
            </a:r>
            <a:endParaRPr lang="en-US" sz="4400" b="0" strike="noStrike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8" name="CustomShape 2"/>
          <p:cNvSpPr/>
          <p:nvPr/>
        </p:nvSpPr>
        <p:spPr>
          <a:xfrm>
            <a:off x="685980" y="2084040"/>
            <a:ext cx="68194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fluorescent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clam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that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drills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its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way </a:t>
            </a: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into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rock</a:t>
            </a:r>
            <a:endParaRPr lang="it-IT" sz="32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9" name="Immagin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088759" y="2993760"/>
            <a:ext cx="4785840" cy="3281040"/>
          </a:xfrm>
          <a:prstGeom prst="rect">
            <a:avLst/>
          </a:prstGeom>
          <a:ln>
            <a:noFill/>
          </a:ln>
        </p:spPr>
      </p:pic>
      <p:sp>
        <p:nvSpPr>
          <p:cNvPr id="610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91" name="Picture 2"/>
          <p:cNvPicPr/>
          <p:nvPr/>
        </p:nvPicPr>
        <p:blipFill>
          <a:blip r:embed="rId2"/>
          <a:srcRect b="55509"/>
          <a:stretch>
            <a:fillRect/>
          </a:stretch>
        </p:blipFill>
        <p:spPr>
          <a:xfrm>
            <a:off x="0" y="514985"/>
            <a:ext cx="9035415" cy="2555240"/>
          </a:xfrm>
          <a:prstGeom prst="rect">
            <a:avLst/>
          </a:prstGeom>
          <a:ln>
            <a:noFill/>
          </a:ln>
        </p:spPr>
      </p:pic>
      <p:pic>
        <p:nvPicPr>
          <p:cNvPr id="2" name="Picture 2"/>
          <p:cNvPicPr/>
          <p:nvPr/>
        </p:nvPicPr>
        <p:blipFill>
          <a:blip r:embed="rId2"/>
          <a:srcRect t="44913" r="46662"/>
          <a:stretch>
            <a:fillRect/>
          </a:stretch>
        </p:blipFill>
        <p:spPr>
          <a:xfrm>
            <a:off x="2035175" y="3305175"/>
            <a:ext cx="5443220" cy="30721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40" y="609480"/>
            <a:ext cx="8462453" cy="556498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18" y="467240"/>
            <a:ext cx="8519393" cy="5466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6553080" y="6248520"/>
            <a:ext cx="21819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Arial Narrow" panose="020B0606020202030204" pitchFamily="34" charset="0"/>
            </a:endParaRPr>
          </a:p>
        </p:txBody>
      </p:sp>
      <p:sp>
        <p:nvSpPr>
          <p:cNvPr id="694" name="CustomShape 2"/>
          <p:cNvSpPr/>
          <p:nvPr/>
        </p:nvSpPr>
        <p:spPr>
          <a:xfrm>
            <a:off x="179640" y="114098"/>
            <a:ext cx="8352720" cy="16149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The luciferase reporter </a:t>
            </a:r>
            <a:r>
              <a:rPr lang="it-IT" sz="20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assay</a:t>
            </a:r>
            <a:r>
              <a:rPr lang="it-IT" sz="20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is</a:t>
            </a:r>
            <a:r>
              <a:rPr lang="it-IT" sz="20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commonly</a:t>
            </a:r>
            <a:r>
              <a:rPr lang="it-IT" sz="20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used</a:t>
            </a:r>
            <a:r>
              <a:rPr lang="it-IT" sz="20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as</a:t>
            </a:r>
            <a:r>
              <a:rPr lang="it-IT" sz="20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a tool </a:t>
            </a:r>
            <a:r>
              <a:rPr lang="it-IT" sz="200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to </a:t>
            </a:r>
            <a:r>
              <a:rPr lang="it-IT" sz="2000" strike="noStrike" spc="-1" dirty="0">
                <a:latin typeface="Arial Narrow" panose="020B0606020202030204" pitchFamily="34" charset="0"/>
                <a:ea typeface="MS PGothic" panose="020B0600070205080204" charset="-128"/>
              </a:rPr>
              <a:t>study </a:t>
            </a:r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- gene </a:t>
            </a:r>
            <a:r>
              <a:rPr lang="it-IT" sz="2000" b="1" strike="noStrike" spc="-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expression</a:t>
            </a:r>
            <a:r>
              <a:rPr lang="it-IT" sz="2000" b="1" strike="noStrike" spc="-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- </a:t>
            </a:r>
            <a:r>
              <a:rPr lang="it-IT" sz="2000" b="1" strike="noStrike" spc="-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at</a:t>
            </a:r>
            <a:r>
              <a:rPr lang="it-IT" sz="2000" b="1" strike="noStrike" spc="-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 the </a:t>
            </a:r>
            <a:r>
              <a:rPr lang="it-IT" sz="2400" b="1" strike="noStrike" spc="-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transcriptional</a:t>
            </a:r>
            <a:r>
              <a:rPr lang="it-IT" sz="2400" b="1" strike="noStrike" spc="-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2400" b="1" strike="noStrike" spc="-1" dirty="0" err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level</a:t>
            </a:r>
            <a:r>
              <a:rPr lang="it-IT" sz="2400" b="1" strike="noStrike" spc="-1" dirty="0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charset="-128"/>
              </a:rPr>
              <a:t>.</a:t>
            </a:r>
            <a:endParaRPr lang="it-IT" sz="2400" b="1" strike="noStrike" spc="-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5" name="CustomShape 3"/>
          <p:cNvSpPr/>
          <p:nvPr/>
        </p:nvSpPr>
        <p:spPr>
          <a:xfrm>
            <a:off x="164640" y="5936422"/>
            <a:ext cx="9144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It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has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broad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applications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across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various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fields of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cell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and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molecular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biology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–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wherever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you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want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to </a:t>
            </a:r>
            <a:r>
              <a:rPr lang="it-IT" sz="1800" b="1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measure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or </a:t>
            </a:r>
            <a:r>
              <a:rPr lang="it-IT" sz="1800" b="1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track </a:t>
            </a:r>
            <a:r>
              <a:rPr lang="it-IT" sz="1800" b="1" u="sng" strike="noStrike" spc="-1" dirty="0" err="1">
                <a:solidFill>
                  <a:srgbClr val="009999"/>
                </a:solidFill>
                <a:uFillTx/>
                <a:latin typeface="Arial Narrow" panose="020B0606020202030204" pitchFamily="34" charset="0"/>
                <a:ea typeface="MS PGothic" panose="020B0600070205080204" charset="-128"/>
              </a:rPr>
              <a:t>expression</a:t>
            </a:r>
            <a:r>
              <a:rPr lang="it-IT" sz="1800" b="1" u="sng" strike="noStrike" spc="-1" dirty="0">
                <a:solidFill>
                  <a:srgbClr val="009999"/>
                </a:solidFill>
                <a:uFillTx/>
                <a:latin typeface="Arial Narrow" panose="020B0606020202030204" pitchFamily="34" charset="0"/>
                <a:ea typeface="MS PGothic" panose="020B0600070205080204" charset="-128"/>
              </a:rPr>
              <a:t> of a </a:t>
            </a:r>
            <a:r>
              <a:rPr lang="it-IT" sz="1800" b="1" u="sng" strike="noStrike" spc="-1" dirty="0" err="1">
                <a:solidFill>
                  <a:srgbClr val="009999"/>
                </a:solidFill>
                <a:uFillTx/>
                <a:latin typeface="Arial Narrow" panose="020B0606020202030204" pitchFamily="34" charset="0"/>
                <a:ea typeface="MS PGothic" panose="020B0600070205080204" charset="-128"/>
              </a:rPr>
              <a:t>cloned</a:t>
            </a:r>
            <a:r>
              <a:rPr lang="it-IT" sz="1800" b="1" u="sng" strike="noStrike" spc="-1" dirty="0">
                <a:solidFill>
                  <a:srgbClr val="009999"/>
                </a:solidFill>
                <a:uFillTx/>
                <a:latin typeface="Arial Narrow" panose="020B0606020202030204" pitchFamily="34" charset="0"/>
                <a:ea typeface="MS PGothic" panose="020B0600070205080204" charset="-128"/>
              </a:rPr>
              <a:t> gene</a:t>
            </a:r>
            <a:r>
              <a:rPr lang="it-IT" sz="1800" b="1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.</a:t>
            </a:r>
            <a:endParaRPr lang="it-IT" sz="1800" b="0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69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39" y="1438275"/>
            <a:ext cx="5963985" cy="4176480"/>
          </a:xfrm>
          <a:prstGeom prst="rect">
            <a:avLst/>
          </a:prstGeom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5598815" y="3036893"/>
            <a:ext cx="34417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It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widely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used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because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it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it-IT" sz="1800" b="1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convenient</a:t>
            </a:r>
            <a:r>
              <a:rPr lang="it-IT" sz="1800" b="1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,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it-IT" sz="1800" b="0" strike="noStrike" spc="-1" dirty="0">
              <a:solidFill>
                <a:srgbClr val="555555"/>
              </a:solidFill>
              <a:latin typeface="Arial Narrow" panose="020B0606020202030204" pitchFamily="34" charset="0"/>
              <a:ea typeface="MS PGothic" panose="020B0600070205080204" charset="-128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it-IT" sz="1800" b="1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relatively</a:t>
            </a:r>
            <a:r>
              <a:rPr lang="it-IT" sz="1800" b="1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1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inexpensive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,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it-IT" sz="1800" b="0" strike="noStrike" spc="-1" dirty="0">
              <a:solidFill>
                <a:srgbClr val="555555"/>
              </a:solidFill>
              <a:latin typeface="Arial Narrow" panose="020B0606020202030204" pitchFamily="34" charset="0"/>
              <a:ea typeface="MS PGothic" panose="020B0600070205080204" charset="-128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0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gives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1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quantitative </a:t>
            </a:r>
            <a:r>
              <a:rPr lang="it-IT" sz="1800" b="1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measurements</a:t>
            </a:r>
            <a:r>
              <a:rPr lang="it-IT" sz="1800" b="1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 </a:t>
            </a:r>
            <a:r>
              <a:rPr lang="it-IT" sz="1800" b="1" strike="noStrike" spc="-1" dirty="0" err="1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instantaneously</a:t>
            </a:r>
            <a:r>
              <a:rPr lang="it-IT" sz="1800" b="0" strike="noStrike" spc="-1" dirty="0">
                <a:solidFill>
                  <a:srgbClr val="555555"/>
                </a:solidFill>
                <a:latin typeface="Arial Narrow" panose="020B0606020202030204" pitchFamily="34" charset="0"/>
                <a:ea typeface="MS PGothic" panose="020B0600070205080204" charset="-128"/>
              </a:rPr>
              <a:t>.</a:t>
            </a:r>
            <a:endParaRPr lang="it-IT" sz="1800" b="0" strike="noStrike" spc="-1" dirty="0">
              <a:latin typeface="Arial Narrow" panose="020B0606020202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F831F78-E535-333E-E40F-3AB64CA1F977}"/>
              </a:ext>
            </a:extLst>
          </p:cNvPr>
          <p:cNvPicPr/>
          <p:nvPr/>
        </p:nvPicPr>
        <p:blipFill rotWithShape="1">
          <a:blip r:embed="rId2"/>
          <a:srcRect l="57011" b="67817"/>
          <a:stretch/>
        </p:blipFill>
        <p:spPr>
          <a:xfrm>
            <a:off x="4093865" y="921578"/>
            <a:ext cx="3009900" cy="1933575"/>
          </a:xfrm>
          <a:prstGeom prst="rect">
            <a:avLst/>
          </a:prstGeom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C7BB331-C38B-AF4D-3226-147D114BD65B}"/>
              </a:ext>
            </a:extLst>
          </p:cNvPr>
          <p:cNvSpPr/>
          <p:nvPr/>
        </p:nvSpPr>
        <p:spPr>
          <a:xfrm>
            <a:off x="3552825" y="1554990"/>
            <a:ext cx="7620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95BBADC-E9E2-CDA6-4F75-0F55C9F99D4F}"/>
              </a:ext>
            </a:extLst>
          </p:cNvPr>
          <p:cNvSpPr/>
          <p:nvPr/>
        </p:nvSpPr>
        <p:spPr>
          <a:xfrm>
            <a:off x="3975000" y="2226705"/>
            <a:ext cx="7620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10165" y="485141"/>
            <a:ext cx="8123670" cy="55822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7" y="1043543"/>
            <a:ext cx="6459609" cy="41983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104028-4787-352F-EE00-B12FA06925D7}"/>
              </a:ext>
            </a:extLst>
          </p:cNvPr>
          <p:cNvSpPr/>
          <p:nvPr/>
        </p:nvSpPr>
        <p:spPr>
          <a:xfrm>
            <a:off x="3429000" y="1607442"/>
            <a:ext cx="2821132" cy="4291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7" y="1019862"/>
            <a:ext cx="4575585" cy="192855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B1E34DF-A6E2-CA4D-C02D-7781451E8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938" y="1019862"/>
            <a:ext cx="2669367" cy="17613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A3DD62F-D70D-2833-7E1E-396E46158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62" y="3581602"/>
            <a:ext cx="3279740" cy="21575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C18E7E3-E010-0B34-49FA-5CFB40B71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505" y="3531309"/>
            <a:ext cx="3418112" cy="2258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Shape 1"/>
          <p:cNvSpPr txBox="1"/>
          <p:nvPr/>
        </p:nvSpPr>
        <p:spPr>
          <a:xfrm>
            <a:off x="5730551" y="6438792"/>
            <a:ext cx="1428570" cy="34263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pc="-1">
              <a:latin typeface="Times New Roman" panose="02020603050405020304"/>
            </a:endParaRPr>
          </a:p>
        </p:txBody>
      </p:sp>
      <p:pic>
        <p:nvPicPr>
          <p:cNvPr id="699" name="Immagine 4"/>
          <p:cNvPicPr/>
          <p:nvPr/>
        </p:nvPicPr>
        <p:blipFill>
          <a:blip r:embed="rId2"/>
          <a:srcRect l="18114" t="34441" r="49839" b="28602"/>
          <a:stretch>
            <a:fillRect/>
          </a:stretch>
        </p:blipFill>
        <p:spPr>
          <a:xfrm>
            <a:off x="1617736" y="2189861"/>
            <a:ext cx="6256989" cy="4100600"/>
          </a:xfrm>
          <a:prstGeom prst="rect">
            <a:avLst/>
          </a:prstGeom>
          <a:ln>
            <a:noFill/>
          </a:ln>
        </p:spPr>
      </p:pic>
      <p:pic>
        <p:nvPicPr>
          <p:cNvPr id="700" name="Immagine 5"/>
          <p:cNvPicPr/>
          <p:nvPr/>
        </p:nvPicPr>
        <p:blipFill>
          <a:blip r:embed="rId2"/>
          <a:srcRect l="51033" t="53682" r="29509" b="28602"/>
          <a:stretch>
            <a:fillRect/>
          </a:stretch>
        </p:blipFill>
        <p:spPr>
          <a:xfrm>
            <a:off x="1" y="5523895"/>
            <a:ext cx="3413450" cy="1257528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1356853" y="3218259"/>
            <a:ext cx="3215148" cy="238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04C79C-2211-3DBD-CC4B-ACD497FE2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19" t="24147" r="-889" b="24598"/>
          <a:stretch/>
        </p:blipFill>
        <p:spPr>
          <a:xfrm>
            <a:off x="4572000" y="90399"/>
            <a:ext cx="3941374" cy="9884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8AE04B-7044-879F-D462-BAA8BBD5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80" r="68040" b="31916"/>
          <a:stretch/>
        </p:blipFill>
        <p:spPr>
          <a:xfrm>
            <a:off x="1768875" y="76578"/>
            <a:ext cx="2803125" cy="8368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0F291D5-7129-8B3A-9CF2-4DC65BCFA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80" r="68040" b="31916"/>
          <a:stretch/>
        </p:blipFill>
        <p:spPr>
          <a:xfrm>
            <a:off x="1714721" y="934652"/>
            <a:ext cx="2803125" cy="83680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00BB81B-AE17-4E08-C7EB-D261DEAA432E}"/>
              </a:ext>
            </a:extLst>
          </p:cNvPr>
          <p:cNvSpPr/>
          <p:nvPr/>
        </p:nvSpPr>
        <p:spPr>
          <a:xfrm>
            <a:off x="4517846" y="1353055"/>
            <a:ext cx="3499998" cy="27361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LUCIFERASE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979AD14-2B6D-0D87-426B-B26512281E54}"/>
              </a:ext>
            </a:extLst>
          </p:cNvPr>
          <p:cNvSpPr/>
          <p:nvPr/>
        </p:nvSpPr>
        <p:spPr>
          <a:xfrm>
            <a:off x="4615789" y="3321498"/>
            <a:ext cx="3215148" cy="238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3341433"/>
            <a:ext cx="6606278" cy="2295741"/>
          </a:xfrm>
          <a:prstGeom prst="rect">
            <a:avLst/>
          </a:prstGeom>
        </p:spPr>
      </p:pic>
      <p:pic>
        <p:nvPicPr>
          <p:cNvPr id="6" name="Immagine 4"/>
          <p:cNvPicPr/>
          <p:nvPr/>
        </p:nvPicPr>
        <p:blipFill rotWithShape="1">
          <a:blip r:embed="rId3"/>
          <a:srcRect l="18114" t="34441" r="49839" b="51143"/>
          <a:stretch>
            <a:fillRect/>
          </a:stretch>
        </p:blipFill>
        <p:spPr>
          <a:xfrm>
            <a:off x="1507491" y="1032015"/>
            <a:ext cx="6181820" cy="19283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Shape 1"/>
          <p:cNvSpPr txBox="1"/>
          <p:nvPr/>
        </p:nvSpPr>
        <p:spPr>
          <a:xfrm>
            <a:off x="6057810" y="5543640"/>
            <a:ext cx="1428570" cy="34263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pc="-1">
              <a:latin typeface="Times New Roman" panose="02020603050405020304"/>
            </a:endParaRPr>
          </a:p>
        </p:txBody>
      </p:sp>
      <p:pic>
        <p:nvPicPr>
          <p:cNvPr id="702" name="Immagine 4"/>
          <p:cNvPicPr/>
          <p:nvPr/>
        </p:nvPicPr>
        <p:blipFill>
          <a:blip r:embed="rId2"/>
          <a:srcRect l="14122" t="28164" r="34539" b="28583"/>
          <a:stretch>
            <a:fillRect/>
          </a:stretch>
        </p:blipFill>
        <p:spPr>
          <a:xfrm>
            <a:off x="1766895" y="1554359"/>
            <a:ext cx="5719485" cy="3794374"/>
          </a:xfrm>
          <a:prstGeom prst="rect">
            <a:avLst/>
          </a:prstGeom>
          <a:ln>
            <a:noFill/>
          </a:ln>
        </p:spPr>
      </p:pic>
      <p:sp>
        <p:nvSpPr>
          <p:cNvPr id="703" name="CustomShape 2"/>
          <p:cNvSpPr/>
          <p:nvPr/>
        </p:nvSpPr>
        <p:spPr>
          <a:xfrm>
            <a:off x="2259330" y="971730"/>
            <a:ext cx="6034770" cy="3877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it-IT" sz="2100" b="1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Dual-Luciferase</a:t>
            </a:r>
            <a:r>
              <a:rPr lang="it-IT" sz="2100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Reporter </a:t>
            </a:r>
            <a:r>
              <a:rPr lang="it-IT" sz="2100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Assay</a:t>
            </a:r>
            <a:r>
              <a:rPr lang="it-IT" sz="2100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System</a:t>
            </a:r>
            <a:endParaRPr lang="it-IT" sz="2100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icture 3"/>
          <p:cNvPicPr/>
          <p:nvPr/>
        </p:nvPicPr>
        <p:blipFill>
          <a:blip r:embed="rId3"/>
          <a:srcRect b="1478"/>
          <a:stretch>
            <a:fillRect/>
          </a:stretch>
        </p:blipFill>
        <p:spPr>
          <a:xfrm>
            <a:off x="495002" y="883920"/>
            <a:ext cx="7772040" cy="5700022"/>
          </a:xfrm>
          <a:prstGeom prst="rect">
            <a:avLst/>
          </a:prstGeom>
          <a:ln>
            <a:noFill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F0677DA-AA4A-AA2E-2F8B-B5DC51D19C30}"/>
              </a:ext>
            </a:extLst>
          </p:cNvPr>
          <p:cNvSpPr/>
          <p:nvPr/>
        </p:nvSpPr>
        <p:spPr>
          <a:xfrm>
            <a:off x="5041955" y="1162050"/>
            <a:ext cx="1459203" cy="438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3" name="CustomShape 2"/>
          <p:cNvSpPr/>
          <p:nvPr/>
        </p:nvSpPr>
        <p:spPr>
          <a:xfrm>
            <a:off x="243022" y="5641881"/>
            <a:ext cx="2782907" cy="1205768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First </a:t>
            </a:r>
            <a:r>
              <a:rPr lang="it-IT" sz="1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carried</a:t>
            </a:r>
            <a:r>
              <a:rPr lang="it-IT" sz="1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out on the common </a:t>
            </a:r>
            <a:r>
              <a:rPr lang="it-IT" sz="1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piddock</a:t>
            </a:r>
            <a:r>
              <a:rPr lang="it-IT" sz="1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, </a:t>
            </a:r>
            <a:r>
              <a:rPr lang="it-IT" sz="1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then</a:t>
            </a:r>
            <a:r>
              <a:rPr lang="it-IT" sz="1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on </a:t>
            </a:r>
            <a:r>
              <a:rPr lang="it-IT" sz="1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firefly</a:t>
            </a:r>
            <a:r>
              <a:rPr lang="it-IT" sz="1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1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extracts</a:t>
            </a:r>
            <a:endParaRPr lang="it-IT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6" name="Immagin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364078" y="2127613"/>
            <a:ext cx="816002" cy="646067"/>
          </a:xfrm>
          <a:prstGeom prst="rect">
            <a:avLst/>
          </a:prstGeom>
          <a:ln>
            <a:noFill/>
          </a:ln>
        </p:spPr>
      </p:pic>
      <p:pic>
        <p:nvPicPr>
          <p:cNvPr id="7" name="Immagine 7"/>
          <p:cNvPicPr/>
          <p:nvPr/>
        </p:nvPicPr>
        <p:blipFill>
          <a:blip r:embed="rId4"/>
          <a:stretch>
            <a:fillRect/>
          </a:stretch>
        </p:blipFill>
        <p:spPr>
          <a:xfrm>
            <a:off x="7666438" y="1082062"/>
            <a:ext cx="1067492" cy="768568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4679866" y="605253"/>
            <a:ext cx="4149463" cy="3627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11" name="TextShape 1"/>
          <p:cNvSpPr txBox="1"/>
          <p:nvPr/>
        </p:nvSpPr>
        <p:spPr>
          <a:xfrm>
            <a:off x="-148119" y="228789"/>
            <a:ext cx="8882049" cy="5337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</a:rPr>
              <a:t>The luciferin (substrate) / luciferase (enzyme) reaction (Dubois 1885-7)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F063165-6EED-B0A3-9BCE-B3BFD284E2EC}"/>
              </a:ext>
            </a:extLst>
          </p:cNvPr>
          <p:cNvSpPr/>
          <p:nvPr/>
        </p:nvSpPr>
        <p:spPr>
          <a:xfrm>
            <a:off x="904875" y="1162050"/>
            <a:ext cx="1459203" cy="4381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10D5575-FC30-3B3D-C93F-049C932A0FE7}"/>
              </a:ext>
            </a:extLst>
          </p:cNvPr>
          <p:cNvSpPr/>
          <p:nvPr/>
        </p:nvSpPr>
        <p:spPr>
          <a:xfrm>
            <a:off x="3314700" y="2476500"/>
            <a:ext cx="12573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75D4B77-55E1-44B9-3AD7-F7945881540B}"/>
              </a:ext>
            </a:extLst>
          </p:cNvPr>
          <p:cNvSpPr/>
          <p:nvPr/>
        </p:nvSpPr>
        <p:spPr>
          <a:xfrm>
            <a:off x="6501158" y="2703969"/>
            <a:ext cx="1257300" cy="610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754AA04B-4669-FC99-C987-99A0EDC0DBAF}"/>
              </a:ext>
            </a:extLst>
          </p:cNvPr>
          <p:cNvSpPr/>
          <p:nvPr/>
        </p:nvSpPr>
        <p:spPr>
          <a:xfrm>
            <a:off x="3067665" y="3726426"/>
            <a:ext cx="3765754" cy="3044225"/>
          </a:xfrm>
          <a:custGeom>
            <a:avLst/>
            <a:gdLst>
              <a:gd name="connsiteX0" fmla="*/ 1120877 w 3765754"/>
              <a:gd name="connsiteY0" fmla="*/ 127819 h 3044225"/>
              <a:gd name="connsiteX1" fmla="*/ 1032387 w 3765754"/>
              <a:gd name="connsiteY1" fmla="*/ 157316 h 3044225"/>
              <a:gd name="connsiteX2" fmla="*/ 943896 w 3765754"/>
              <a:gd name="connsiteY2" fmla="*/ 147484 h 3044225"/>
              <a:gd name="connsiteX3" fmla="*/ 924232 w 3765754"/>
              <a:gd name="connsiteY3" fmla="*/ 117987 h 3044225"/>
              <a:gd name="connsiteX4" fmla="*/ 904567 w 3765754"/>
              <a:gd name="connsiteY4" fmla="*/ 29497 h 3044225"/>
              <a:gd name="connsiteX5" fmla="*/ 835741 w 3765754"/>
              <a:gd name="connsiteY5" fmla="*/ 19664 h 3044225"/>
              <a:gd name="connsiteX6" fmla="*/ 766916 w 3765754"/>
              <a:gd name="connsiteY6" fmla="*/ 0 h 3044225"/>
              <a:gd name="connsiteX7" fmla="*/ 639096 w 3765754"/>
              <a:gd name="connsiteY7" fmla="*/ 29497 h 3044225"/>
              <a:gd name="connsiteX8" fmla="*/ 619432 w 3765754"/>
              <a:gd name="connsiteY8" fmla="*/ 58993 h 3044225"/>
              <a:gd name="connsiteX9" fmla="*/ 560438 w 3765754"/>
              <a:gd name="connsiteY9" fmla="*/ 108155 h 3044225"/>
              <a:gd name="connsiteX10" fmla="*/ 540774 w 3765754"/>
              <a:gd name="connsiteY10" fmla="*/ 137651 h 3044225"/>
              <a:gd name="connsiteX11" fmla="*/ 422787 w 3765754"/>
              <a:gd name="connsiteY11" fmla="*/ 275303 h 3044225"/>
              <a:gd name="connsiteX12" fmla="*/ 334296 w 3765754"/>
              <a:gd name="connsiteY12" fmla="*/ 353961 h 3044225"/>
              <a:gd name="connsiteX13" fmla="*/ 235974 w 3765754"/>
              <a:gd name="connsiteY13" fmla="*/ 501445 h 3044225"/>
              <a:gd name="connsiteX14" fmla="*/ 196645 w 3765754"/>
              <a:gd name="connsiteY14" fmla="*/ 580103 h 3044225"/>
              <a:gd name="connsiteX15" fmla="*/ 176980 w 3765754"/>
              <a:gd name="connsiteY15" fmla="*/ 648929 h 3044225"/>
              <a:gd name="connsiteX16" fmla="*/ 127819 w 3765754"/>
              <a:gd name="connsiteY16" fmla="*/ 737419 h 3044225"/>
              <a:gd name="connsiteX17" fmla="*/ 117987 w 3765754"/>
              <a:gd name="connsiteY17" fmla="*/ 786580 h 3044225"/>
              <a:gd name="connsiteX18" fmla="*/ 68825 w 3765754"/>
              <a:gd name="connsiteY18" fmla="*/ 884903 h 3044225"/>
              <a:gd name="connsiteX19" fmla="*/ 58993 w 3765754"/>
              <a:gd name="connsiteY19" fmla="*/ 943897 h 3044225"/>
              <a:gd name="connsiteX20" fmla="*/ 39329 w 3765754"/>
              <a:gd name="connsiteY20" fmla="*/ 1563329 h 3044225"/>
              <a:gd name="connsiteX21" fmla="*/ 9832 w 3765754"/>
              <a:gd name="connsiteY21" fmla="*/ 1691148 h 3044225"/>
              <a:gd name="connsiteX22" fmla="*/ 0 w 3765754"/>
              <a:gd name="connsiteY22" fmla="*/ 1759974 h 3044225"/>
              <a:gd name="connsiteX23" fmla="*/ 98322 w 3765754"/>
              <a:gd name="connsiteY23" fmla="*/ 2369574 h 3044225"/>
              <a:gd name="connsiteX24" fmla="*/ 245806 w 3765754"/>
              <a:gd name="connsiteY24" fmla="*/ 2536722 h 3044225"/>
              <a:gd name="connsiteX25" fmla="*/ 393290 w 3765754"/>
              <a:gd name="connsiteY25" fmla="*/ 2625213 h 3044225"/>
              <a:gd name="connsiteX26" fmla="*/ 442451 w 3765754"/>
              <a:gd name="connsiteY26" fmla="*/ 2654709 h 3044225"/>
              <a:gd name="connsiteX27" fmla="*/ 521109 w 3765754"/>
              <a:gd name="connsiteY27" fmla="*/ 2684206 h 3044225"/>
              <a:gd name="connsiteX28" fmla="*/ 580103 w 3765754"/>
              <a:gd name="connsiteY28" fmla="*/ 2713703 h 3044225"/>
              <a:gd name="connsiteX29" fmla="*/ 668593 w 3765754"/>
              <a:gd name="connsiteY29" fmla="*/ 2743200 h 3044225"/>
              <a:gd name="connsiteX30" fmla="*/ 747251 w 3765754"/>
              <a:gd name="connsiteY30" fmla="*/ 2782529 h 3044225"/>
              <a:gd name="connsiteX31" fmla="*/ 855406 w 3765754"/>
              <a:gd name="connsiteY31" fmla="*/ 2802193 h 3044225"/>
              <a:gd name="connsiteX32" fmla="*/ 924232 w 3765754"/>
              <a:gd name="connsiteY32" fmla="*/ 2821858 h 3044225"/>
              <a:gd name="connsiteX33" fmla="*/ 1032387 w 3765754"/>
              <a:gd name="connsiteY33" fmla="*/ 2841522 h 3044225"/>
              <a:gd name="connsiteX34" fmla="*/ 1150374 w 3765754"/>
              <a:gd name="connsiteY34" fmla="*/ 2890684 h 3044225"/>
              <a:gd name="connsiteX35" fmla="*/ 1229032 w 3765754"/>
              <a:gd name="connsiteY35" fmla="*/ 2930013 h 3044225"/>
              <a:gd name="connsiteX36" fmla="*/ 1278193 w 3765754"/>
              <a:gd name="connsiteY36" fmla="*/ 2939845 h 3044225"/>
              <a:gd name="connsiteX37" fmla="*/ 1337187 w 3765754"/>
              <a:gd name="connsiteY37" fmla="*/ 2959509 h 3044225"/>
              <a:gd name="connsiteX38" fmla="*/ 1396180 w 3765754"/>
              <a:gd name="connsiteY38" fmla="*/ 2969342 h 3044225"/>
              <a:gd name="connsiteX39" fmla="*/ 1818967 w 3765754"/>
              <a:gd name="connsiteY39" fmla="*/ 2998839 h 3044225"/>
              <a:gd name="connsiteX40" fmla="*/ 2438400 w 3765754"/>
              <a:gd name="connsiteY40" fmla="*/ 3028335 h 3044225"/>
              <a:gd name="connsiteX41" fmla="*/ 3175819 w 3765754"/>
              <a:gd name="connsiteY41" fmla="*/ 3018503 h 3044225"/>
              <a:gd name="connsiteX42" fmla="*/ 3519948 w 3765754"/>
              <a:gd name="connsiteY42" fmla="*/ 2979174 h 3044225"/>
              <a:gd name="connsiteX43" fmla="*/ 3647767 w 3765754"/>
              <a:gd name="connsiteY43" fmla="*/ 2930013 h 3044225"/>
              <a:gd name="connsiteX44" fmla="*/ 3706761 w 3765754"/>
              <a:gd name="connsiteY44" fmla="*/ 2762864 h 3044225"/>
              <a:gd name="connsiteX45" fmla="*/ 3746090 w 3765754"/>
              <a:gd name="connsiteY45" fmla="*/ 2644877 h 3044225"/>
              <a:gd name="connsiteX46" fmla="*/ 3755922 w 3765754"/>
              <a:gd name="connsiteY46" fmla="*/ 2556387 h 3044225"/>
              <a:gd name="connsiteX47" fmla="*/ 3765754 w 3765754"/>
              <a:gd name="connsiteY47" fmla="*/ 2487561 h 3044225"/>
              <a:gd name="connsiteX48" fmla="*/ 3755922 w 3765754"/>
              <a:gd name="connsiteY48" fmla="*/ 2310580 h 3044225"/>
              <a:gd name="connsiteX49" fmla="*/ 3696929 w 3765754"/>
              <a:gd name="connsiteY49" fmla="*/ 2123768 h 3044225"/>
              <a:gd name="connsiteX50" fmla="*/ 3677264 w 3765754"/>
              <a:gd name="connsiteY50" fmla="*/ 2045109 h 3044225"/>
              <a:gd name="connsiteX51" fmla="*/ 3598606 w 3765754"/>
              <a:gd name="connsiteY51" fmla="*/ 1887793 h 3044225"/>
              <a:gd name="connsiteX52" fmla="*/ 3569109 w 3765754"/>
              <a:gd name="connsiteY52" fmla="*/ 1838632 h 3044225"/>
              <a:gd name="connsiteX53" fmla="*/ 3539612 w 3765754"/>
              <a:gd name="connsiteY53" fmla="*/ 1769806 h 3044225"/>
              <a:gd name="connsiteX54" fmla="*/ 3480619 w 3765754"/>
              <a:gd name="connsiteY54" fmla="*/ 1661651 h 3044225"/>
              <a:gd name="connsiteX55" fmla="*/ 3333135 w 3765754"/>
              <a:gd name="connsiteY55" fmla="*/ 1366684 h 3044225"/>
              <a:gd name="connsiteX56" fmla="*/ 3146322 w 3765754"/>
              <a:gd name="connsiteY56" fmla="*/ 1071716 h 3044225"/>
              <a:gd name="connsiteX57" fmla="*/ 3126658 w 3765754"/>
              <a:gd name="connsiteY57" fmla="*/ 1022555 h 3044225"/>
              <a:gd name="connsiteX58" fmla="*/ 3038167 w 3765754"/>
              <a:gd name="connsiteY58" fmla="*/ 776748 h 3044225"/>
              <a:gd name="connsiteX59" fmla="*/ 2959509 w 3765754"/>
              <a:gd name="connsiteY59" fmla="*/ 589935 h 3044225"/>
              <a:gd name="connsiteX60" fmla="*/ 2900516 w 3765754"/>
              <a:gd name="connsiteY60" fmla="*/ 462116 h 3044225"/>
              <a:gd name="connsiteX61" fmla="*/ 2890683 w 3765754"/>
              <a:gd name="connsiteY61" fmla="*/ 403122 h 3044225"/>
              <a:gd name="connsiteX62" fmla="*/ 2930012 w 3765754"/>
              <a:gd name="connsiteY62" fmla="*/ 314632 h 3044225"/>
              <a:gd name="connsiteX63" fmla="*/ 2939845 w 3765754"/>
              <a:gd name="connsiteY63" fmla="*/ 275303 h 3044225"/>
              <a:gd name="connsiteX64" fmla="*/ 2949677 w 3765754"/>
              <a:gd name="connsiteY64" fmla="*/ 176980 h 3044225"/>
              <a:gd name="connsiteX65" fmla="*/ 2910348 w 3765754"/>
              <a:gd name="connsiteY65" fmla="*/ 157316 h 3044225"/>
              <a:gd name="connsiteX66" fmla="*/ 2369574 w 3765754"/>
              <a:gd name="connsiteY66" fmla="*/ 176980 h 3044225"/>
              <a:gd name="connsiteX67" fmla="*/ 2094270 w 3765754"/>
              <a:gd name="connsiteY67" fmla="*/ 167148 h 3044225"/>
              <a:gd name="connsiteX68" fmla="*/ 1612490 w 3765754"/>
              <a:gd name="connsiteY68" fmla="*/ 157316 h 3044225"/>
              <a:gd name="connsiteX69" fmla="*/ 1563329 w 3765754"/>
              <a:gd name="connsiteY69" fmla="*/ 147484 h 3044225"/>
              <a:gd name="connsiteX70" fmla="*/ 1120877 w 3765754"/>
              <a:gd name="connsiteY70" fmla="*/ 127819 h 30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65754" h="3044225">
                <a:moveTo>
                  <a:pt x="1120877" y="127819"/>
                </a:moveTo>
                <a:cubicBezTo>
                  <a:pt x="1032387" y="129458"/>
                  <a:pt x="1053558" y="157316"/>
                  <a:pt x="1032387" y="157316"/>
                </a:cubicBezTo>
                <a:cubicBezTo>
                  <a:pt x="1002708" y="157316"/>
                  <a:pt x="973393" y="150761"/>
                  <a:pt x="943896" y="147484"/>
                </a:cubicBezTo>
                <a:cubicBezTo>
                  <a:pt x="937341" y="137652"/>
                  <a:pt x="927969" y="129197"/>
                  <a:pt x="924232" y="117987"/>
                </a:cubicBezTo>
                <a:cubicBezTo>
                  <a:pt x="914677" y="89321"/>
                  <a:pt x="924781" y="51957"/>
                  <a:pt x="904567" y="29497"/>
                </a:cubicBezTo>
                <a:cubicBezTo>
                  <a:pt x="889064" y="12271"/>
                  <a:pt x="858542" y="23810"/>
                  <a:pt x="835741" y="19664"/>
                </a:cubicBezTo>
                <a:cubicBezTo>
                  <a:pt x="808577" y="14725"/>
                  <a:pt x="792190" y="8425"/>
                  <a:pt x="766916" y="0"/>
                </a:cubicBezTo>
                <a:cubicBezTo>
                  <a:pt x="724309" y="9832"/>
                  <a:pt x="679695" y="13258"/>
                  <a:pt x="639096" y="29497"/>
                </a:cubicBezTo>
                <a:cubicBezTo>
                  <a:pt x="628125" y="33886"/>
                  <a:pt x="627788" y="50637"/>
                  <a:pt x="619432" y="58993"/>
                </a:cubicBezTo>
                <a:cubicBezTo>
                  <a:pt x="601332" y="77093"/>
                  <a:pt x="578538" y="90055"/>
                  <a:pt x="560438" y="108155"/>
                </a:cubicBezTo>
                <a:cubicBezTo>
                  <a:pt x="552082" y="116511"/>
                  <a:pt x="548286" y="128529"/>
                  <a:pt x="540774" y="137651"/>
                </a:cubicBezTo>
                <a:cubicBezTo>
                  <a:pt x="502357" y="184301"/>
                  <a:pt x="467955" y="235154"/>
                  <a:pt x="422787" y="275303"/>
                </a:cubicBezTo>
                <a:cubicBezTo>
                  <a:pt x="393290" y="301522"/>
                  <a:pt x="361288" y="325169"/>
                  <a:pt x="334296" y="353961"/>
                </a:cubicBezTo>
                <a:cubicBezTo>
                  <a:pt x="294804" y="396086"/>
                  <a:pt x="263059" y="450660"/>
                  <a:pt x="235974" y="501445"/>
                </a:cubicBezTo>
                <a:cubicBezTo>
                  <a:pt x="222179" y="527310"/>
                  <a:pt x="207532" y="552886"/>
                  <a:pt x="196645" y="580103"/>
                </a:cubicBezTo>
                <a:cubicBezTo>
                  <a:pt x="187784" y="602257"/>
                  <a:pt x="186853" y="627208"/>
                  <a:pt x="176980" y="648929"/>
                </a:cubicBezTo>
                <a:cubicBezTo>
                  <a:pt x="123821" y="765878"/>
                  <a:pt x="167648" y="604651"/>
                  <a:pt x="127819" y="737419"/>
                </a:cubicBezTo>
                <a:cubicBezTo>
                  <a:pt x="123017" y="753426"/>
                  <a:pt x="124194" y="771064"/>
                  <a:pt x="117987" y="786580"/>
                </a:cubicBezTo>
                <a:cubicBezTo>
                  <a:pt x="104378" y="820602"/>
                  <a:pt x="68825" y="884903"/>
                  <a:pt x="68825" y="884903"/>
                </a:cubicBezTo>
                <a:cubicBezTo>
                  <a:pt x="65548" y="904568"/>
                  <a:pt x="61080" y="924071"/>
                  <a:pt x="58993" y="943897"/>
                </a:cubicBezTo>
                <a:cubicBezTo>
                  <a:pt x="37515" y="1147940"/>
                  <a:pt x="46468" y="1363445"/>
                  <a:pt x="39329" y="1563329"/>
                </a:cubicBezTo>
                <a:cubicBezTo>
                  <a:pt x="37493" y="1614737"/>
                  <a:pt x="20706" y="1640400"/>
                  <a:pt x="9832" y="1691148"/>
                </a:cubicBezTo>
                <a:cubicBezTo>
                  <a:pt x="4976" y="1713809"/>
                  <a:pt x="3277" y="1737032"/>
                  <a:pt x="0" y="1759974"/>
                </a:cubicBezTo>
                <a:cubicBezTo>
                  <a:pt x="18754" y="1951269"/>
                  <a:pt x="-12256" y="2190947"/>
                  <a:pt x="98322" y="2369574"/>
                </a:cubicBezTo>
                <a:cubicBezTo>
                  <a:pt x="122472" y="2408585"/>
                  <a:pt x="205105" y="2503652"/>
                  <a:pt x="245806" y="2536722"/>
                </a:cubicBezTo>
                <a:cubicBezTo>
                  <a:pt x="319170" y="2596330"/>
                  <a:pt x="323314" y="2587045"/>
                  <a:pt x="393290" y="2625213"/>
                </a:cubicBezTo>
                <a:cubicBezTo>
                  <a:pt x="410067" y="2634364"/>
                  <a:pt x="425100" y="2646701"/>
                  <a:pt x="442451" y="2654709"/>
                </a:cubicBezTo>
                <a:cubicBezTo>
                  <a:pt x="467876" y="2666444"/>
                  <a:pt x="495371" y="2673175"/>
                  <a:pt x="521109" y="2684206"/>
                </a:cubicBezTo>
                <a:cubicBezTo>
                  <a:pt x="541317" y="2692867"/>
                  <a:pt x="559690" y="2705538"/>
                  <a:pt x="580103" y="2713703"/>
                </a:cubicBezTo>
                <a:cubicBezTo>
                  <a:pt x="608971" y="2725250"/>
                  <a:pt x="639843" y="2731362"/>
                  <a:pt x="668593" y="2743200"/>
                </a:cubicBezTo>
                <a:cubicBezTo>
                  <a:pt x="695699" y="2754361"/>
                  <a:pt x="719298" y="2773702"/>
                  <a:pt x="747251" y="2782529"/>
                </a:cubicBezTo>
                <a:cubicBezTo>
                  <a:pt x="782193" y="2793563"/>
                  <a:pt x="819636" y="2794244"/>
                  <a:pt x="855406" y="2802193"/>
                </a:cubicBezTo>
                <a:cubicBezTo>
                  <a:pt x="878698" y="2807369"/>
                  <a:pt x="900902" y="2816859"/>
                  <a:pt x="924232" y="2821858"/>
                </a:cubicBezTo>
                <a:cubicBezTo>
                  <a:pt x="960517" y="2829633"/>
                  <a:pt x="997350" y="2828383"/>
                  <a:pt x="1032387" y="2841522"/>
                </a:cubicBezTo>
                <a:cubicBezTo>
                  <a:pt x="1072281" y="2856482"/>
                  <a:pt x="1112266" y="2871630"/>
                  <a:pt x="1150374" y="2890684"/>
                </a:cubicBezTo>
                <a:cubicBezTo>
                  <a:pt x="1176593" y="2903794"/>
                  <a:pt x="1201672" y="2919490"/>
                  <a:pt x="1229032" y="2930013"/>
                </a:cubicBezTo>
                <a:cubicBezTo>
                  <a:pt x="1244630" y="2936012"/>
                  <a:pt x="1262070" y="2935448"/>
                  <a:pt x="1278193" y="2939845"/>
                </a:cubicBezTo>
                <a:cubicBezTo>
                  <a:pt x="1298191" y="2945299"/>
                  <a:pt x="1317078" y="2954482"/>
                  <a:pt x="1337187" y="2959509"/>
                </a:cubicBezTo>
                <a:cubicBezTo>
                  <a:pt x="1356527" y="2964344"/>
                  <a:pt x="1376310" y="2967720"/>
                  <a:pt x="1396180" y="2969342"/>
                </a:cubicBezTo>
                <a:cubicBezTo>
                  <a:pt x="1536983" y="2980836"/>
                  <a:pt x="1678183" y="2987107"/>
                  <a:pt x="1818967" y="2998839"/>
                </a:cubicBezTo>
                <a:cubicBezTo>
                  <a:pt x="2182361" y="3029121"/>
                  <a:pt x="1976036" y="3016480"/>
                  <a:pt x="2438400" y="3028335"/>
                </a:cubicBezTo>
                <a:cubicBezTo>
                  <a:pt x="2739686" y="3051513"/>
                  <a:pt x="2662620" y="3050247"/>
                  <a:pt x="3175819" y="3018503"/>
                </a:cubicBezTo>
                <a:cubicBezTo>
                  <a:pt x="3291055" y="3011375"/>
                  <a:pt x="3405238" y="2992284"/>
                  <a:pt x="3519948" y="2979174"/>
                </a:cubicBezTo>
                <a:cubicBezTo>
                  <a:pt x="3562554" y="2962787"/>
                  <a:pt x="3610473" y="2956338"/>
                  <a:pt x="3647767" y="2930013"/>
                </a:cubicBezTo>
                <a:cubicBezTo>
                  <a:pt x="3692807" y="2898220"/>
                  <a:pt x="3695666" y="2803546"/>
                  <a:pt x="3706761" y="2762864"/>
                </a:cubicBezTo>
                <a:cubicBezTo>
                  <a:pt x="3717669" y="2722868"/>
                  <a:pt x="3732980" y="2684206"/>
                  <a:pt x="3746090" y="2644877"/>
                </a:cubicBezTo>
                <a:cubicBezTo>
                  <a:pt x="3749367" y="2615380"/>
                  <a:pt x="3752241" y="2585836"/>
                  <a:pt x="3755922" y="2556387"/>
                </a:cubicBezTo>
                <a:cubicBezTo>
                  <a:pt x="3758796" y="2533391"/>
                  <a:pt x="3765754" y="2510736"/>
                  <a:pt x="3765754" y="2487561"/>
                </a:cubicBezTo>
                <a:cubicBezTo>
                  <a:pt x="3765754" y="2428476"/>
                  <a:pt x="3762447" y="2369303"/>
                  <a:pt x="3755922" y="2310580"/>
                </a:cubicBezTo>
                <a:cubicBezTo>
                  <a:pt x="3745486" y="2216650"/>
                  <a:pt x="3727755" y="2216246"/>
                  <a:pt x="3696929" y="2123768"/>
                </a:cubicBezTo>
                <a:cubicBezTo>
                  <a:pt x="3688382" y="2098128"/>
                  <a:pt x="3689351" y="2069282"/>
                  <a:pt x="3677264" y="2045109"/>
                </a:cubicBezTo>
                <a:cubicBezTo>
                  <a:pt x="3651045" y="1992670"/>
                  <a:pt x="3628770" y="1938066"/>
                  <a:pt x="3598606" y="1887793"/>
                </a:cubicBezTo>
                <a:cubicBezTo>
                  <a:pt x="3588774" y="1871406"/>
                  <a:pt x="3577656" y="1855725"/>
                  <a:pt x="3569109" y="1838632"/>
                </a:cubicBezTo>
                <a:cubicBezTo>
                  <a:pt x="3557946" y="1816307"/>
                  <a:pt x="3550774" y="1792131"/>
                  <a:pt x="3539612" y="1769806"/>
                </a:cubicBezTo>
                <a:cubicBezTo>
                  <a:pt x="3521247" y="1733075"/>
                  <a:pt x="3498984" y="1698381"/>
                  <a:pt x="3480619" y="1661651"/>
                </a:cubicBezTo>
                <a:cubicBezTo>
                  <a:pt x="3412048" y="1524508"/>
                  <a:pt x="3412863" y="1499564"/>
                  <a:pt x="3333135" y="1366684"/>
                </a:cubicBezTo>
                <a:cubicBezTo>
                  <a:pt x="3182401" y="1115460"/>
                  <a:pt x="3285209" y="1324239"/>
                  <a:pt x="3146322" y="1071716"/>
                </a:cubicBezTo>
                <a:cubicBezTo>
                  <a:pt x="3137817" y="1056251"/>
                  <a:pt x="3132734" y="1039125"/>
                  <a:pt x="3126658" y="1022555"/>
                </a:cubicBezTo>
                <a:cubicBezTo>
                  <a:pt x="3096679" y="940794"/>
                  <a:pt x="3071960" y="857007"/>
                  <a:pt x="3038167" y="776748"/>
                </a:cubicBezTo>
                <a:cubicBezTo>
                  <a:pt x="3011948" y="714477"/>
                  <a:pt x="2989725" y="650368"/>
                  <a:pt x="2959509" y="589935"/>
                </a:cubicBezTo>
                <a:cubicBezTo>
                  <a:pt x="2912287" y="495491"/>
                  <a:pt x="2931067" y="538495"/>
                  <a:pt x="2900516" y="462116"/>
                </a:cubicBezTo>
                <a:cubicBezTo>
                  <a:pt x="2897238" y="442451"/>
                  <a:pt x="2886773" y="422671"/>
                  <a:pt x="2890683" y="403122"/>
                </a:cubicBezTo>
                <a:cubicBezTo>
                  <a:pt x="2897013" y="371470"/>
                  <a:pt x="2918424" y="344759"/>
                  <a:pt x="2930012" y="314632"/>
                </a:cubicBezTo>
                <a:cubicBezTo>
                  <a:pt x="2934863" y="302020"/>
                  <a:pt x="2936567" y="288413"/>
                  <a:pt x="2939845" y="275303"/>
                </a:cubicBezTo>
                <a:cubicBezTo>
                  <a:pt x="2943122" y="242529"/>
                  <a:pt x="2957666" y="208934"/>
                  <a:pt x="2949677" y="176980"/>
                </a:cubicBezTo>
                <a:cubicBezTo>
                  <a:pt x="2946122" y="162761"/>
                  <a:pt x="2925000" y="157702"/>
                  <a:pt x="2910348" y="157316"/>
                </a:cubicBezTo>
                <a:cubicBezTo>
                  <a:pt x="2811062" y="154703"/>
                  <a:pt x="2499581" y="170789"/>
                  <a:pt x="2369574" y="176980"/>
                </a:cubicBezTo>
                <a:lnTo>
                  <a:pt x="2094270" y="167148"/>
                </a:lnTo>
                <a:lnTo>
                  <a:pt x="1612490" y="157316"/>
                </a:lnTo>
                <a:cubicBezTo>
                  <a:pt x="1595790" y="156697"/>
                  <a:pt x="1580037" y="147825"/>
                  <a:pt x="1563329" y="147484"/>
                </a:cubicBezTo>
                <a:cubicBezTo>
                  <a:pt x="1419152" y="144542"/>
                  <a:pt x="1209367" y="126180"/>
                  <a:pt x="1120877" y="12781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0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animBg="1"/>
      <p:bldP spid="8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8DCF04-1392-5B85-46CE-BDB65CC2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6744"/>
            <a:ext cx="2797362" cy="233792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C7A5FC-312A-3610-9896-AE69F6669D7F}"/>
              </a:ext>
            </a:extLst>
          </p:cNvPr>
          <p:cNvSpPr txBox="1"/>
          <p:nvPr/>
        </p:nvSpPr>
        <p:spPr>
          <a:xfrm>
            <a:off x="1246532" y="482855"/>
            <a:ext cx="40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13D6EA-1C10-58C8-ADBB-E2FAD2A9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25" y="3628405"/>
            <a:ext cx="2797362" cy="23379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616662D-C396-880F-8D10-8A500A567CDC}"/>
              </a:ext>
            </a:extLst>
          </p:cNvPr>
          <p:cNvSpPr txBox="1"/>
          <p:nvPr/>
        </p:nvSpPr>
        <p:spPr>
          <a:xfrm>
            <a:off x="1386374" y="3429000"/>
            <a:ext cx="40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</a:rPr>
              <a:t>B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C5B2535-9D8B-7A4B-39B5-5AA11618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565" y="898605"/>
            <a:ext cx="5351950" cy="3858756"/>
          </a:xfrm>
          <a:prstGeom prst="rect">
            <a:avLst/>
          </a:prstGeom>
        </p:spPr>
      </p:pic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B23CD972-1385-BF8E-717A-3C7780E89282}"/>
              </a:ext>
            </a:extLst>
          </p:cNvPr>
          <p:cNvSpPr/>
          <p:nvPr/>
        </p:nvSpPr>
        <p:spPr>
          <a:xfrm>
            <a:off x="1419073" y="4060098"/>
            <a:ext cx="252778" cy="238947"/>
          </a:xfrm>
          <a:custGeom>
            <a:avLst/>
            <a:gdLst>
              <a:gd name="connsiteX0" fmla="*/ 129948 w 252778"/>
              <a:gd name="connsiteY0" fmla="*/ 27406 h 238947"/>
              <a:gd name="connsiteX1" fmla="*/ 95828 w 252778"/>
              <a:gd name="connsiteY1" fmla="*/ 111 h 238947"/>
              <a:gd name="connsiteX2" fmla="*/ 61709 w 252778"/>
              <a:gd name="connsiteY2" fmla="*/ 34230 h 238947"/>
              <a:gd name="connsiteX3" fmla="*/ 7118 w 252778"/>
              <a:gd name="connsiteY3" fmla="*/ 61526 h 238947"/>
              <a:gd name="connsiteX4" fmla="*/ 294 w 252778"/>
              <a:gd name="connsiteY4" fmla="*/ 88821 h 238947"/>
              <a:gd name="connsiteX5" fmla="*/ 7118 w 252778"/>
              <a:gd name="connsiteY5" fmla="*/ 198003 h 238947"/>
              <a:gd name="connsiteX6" fmla="*/ 34414 w 252778"/>
              <a:gd name="connsiteY6" fmla="*/ 218475 h 238947"/>
              <a:gd name="connsiteX7" fmla="*/ 54885 w 252778"/>
              <a:gd name="connsiteY7" fmla="*/ 225299 h 238947"/>
              <a:gd name="connsiteX8" fmla="*/ 129948 w 252778"/>
              <a:gd name="connsiteY8" fmla="*/ 238947 h 238947"/>
              <a:gd name="connsiteX9" fmla="*/ 211834 w 252778"/>
              <a:gd name="connsiteY9" fmla="*/ 232123 h 238947"/>
              <a:gd name="connsiteX10" fmla="*/ 232306 w 252778"/>
              <a:gd name="connsiteY10" fmla="*/ 225299 h 238947"/>
              <a:gd name="connsiteX11" fmla="*/ 239130 w 252778"/>
              <a:gd name="connsiteY11" fmla="*/ 204827 h 238947"/>
              <a:gd name="connsiteX12" fmla="*/ 252778 w 252778"/>
              <a:gd name="connsiteY12" fmla="*/ 177532 h 238947"/>
              <a:gd name="connsiteX13" fmla="*/ 225482 w 252778"/>
              <a:gd name="connsiteY13" fmla="*/ 116117 h 238947"/>
              <a:gd name="connsiteX14" fmla="*/ 198187 w 252778"/>
              <a:gd name="connsiteY14" fmla="*/ 102469 h 238947"/>
              <a:gd name="connsiteX15" fmla="*/ 116300 w 252778"/>
              <a:gd name="connsiteY15" fmla="*/ 95645 h 238947"/>
              <a:gd name="connsiteX16" fmla="*/ 129948 w 252778"/>
              <a:gd name="connsiteY16" fmla="*/ 27406 h 23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778" h="238947">
                <a:moveTo>
                  <a:pt x="129948" y="27406"/>
                </a:moveTo>
                <a:cubicBezTo>
                  <a:pt x="126536" y="11484"/>
                  <a:pt x="110320" y="-1338"/>
                  <a:pt x="95828" y="111"/>
                </a:cubicBezTo>
                <a:cubicBezTo>
                  <a:pt x="79824" y="1711"/>
                  <a:pt x="73730" y="23544"/>
                  <a:pt x="61709" y="34230"/>
                </a:cubicBezTo>
                <a:cubicBezTo>
                  <a:pt x="34475" y="58438"/>
                  <a:pt x="39210" y="53503"/>
                  <a:pt x="7118" y="61526"/>
                </a:cubicBezTo>
                <a:cubicBezTo>
                  <a:pt x="4843" y="70624"/>
                  <a:pt x="294" y="79443"/>
                  <a:pt x="294" y="88821"/>
                </a:cubicBezTo>
                <a:cubicBezTo>
                  <a:pt x="294" y="125286"/>
                  <a:pt x="-2162" y="162739"/>
                  <a:pt x="7118" y="198003"/>
                </a:cubicBezTo>
                <a:cubicBezTo>
                  <a:pt x="10012" y="209002"/>
                  <a:pt x="24539" y="212832"/>
                  <a:pt x="34414" y="218475"/>
                </a:cubicBezTo>
                <a:cubicBezTo>
                  <a:pt x="40659" y="222044"/>
                  <a:pt x="47907" y="223554"/>
                  <a:pt x="54885" y="225299"/>
                </a:cubicBezTo>
                <a:cubicBezTo>
                  <a:pt x="73957" y="230067"/>
                  <a:pt x="111699" y="235905"/>
                  <a:pt x="129948" y="238947"/>
                </a:cubicBezTo>
                <a:cubicBezTo>
                  <a:pt x="157243" y="236672"/>
                  <a:pt x="184684" y="235743"/>
                  <a:pt x="211834" y="232123"/>
                </a:cubicBezTo>
                <a:cubicBezTo>
                  <a:pt x="218964" y="231172"/>
                  <a:pt x="227220" y="230385"/>
                  <a:pt x="232306" y="225299"/>
                </a:cubicBezTo>
                <a:cubicBezTo>
                  <a:pt x="237392" y="220213"/>
                  <a:pt x="236296" y="211439"/>
                  <a:pt x="239130" y="204827"/>
                </a:cubicBezTo>
                <a:cubicBezTo>
                  <a:pt x="243137" y="195477"/>
                  <a:pt x="248229" y="186630"/>
                  <a:pt x="252778" y="177532"/>
                </a:cubicBezTo>
                <a:cubicBezTo>
                  <a:pt x="248209" y="163827"/>
                  <a:pt x="240455" y="128595"/>
                  <a:pt x="225482" y="116117"/>
                </a:cubicBezTo>
                <a:cubicBezTo>
                  <a:pt x="217667" y="109605"/>
                  <a:pt x="208185" y="104344"/>
                  <a:pt x="198187" y="102469"/>
                </a:cubicBezTo>
                <a:cubicBezTo>
                  <a:pt x="171266" y="97421"/>
                  <a:pt x="138212" y="112079"/>
                  <a:pt x="116300" y="95645"/>
                </a:cubicBezTo>
                <a:cubicBezTo>
                  <a:pt x="101742" y="84727"/>
                  <a:pt x="133360" y="43328"/>
                  <a:pt x="129948" y="27406"/>
                </a:cubicBezTo>
                <a:close/>
              </a:path>
            </a:pathLst>
          </a:custGeom>
          <a:solidFill>
            <a:srgbClr val="CCA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977304CC-4A02-7A77-68B0-72319CB332F1}"/>
              </a:ext>
            </a:extLst>
          </p:cNvPr>
          <p:cNvSpPr/>
          <p:nvPr/>
        </p:nvSpPr>
        <p:spPr>
          <a:xfrm>
            <a:off x="2142699" y="4285397"/>
            <a:ext cx="246794" cy="240037"/>
          </a:xfrm>
          <a:custGeom>
            <a:avLst/>
            <a:gdLst>
              <a:gd name="connsiteX0" fmla="*/ 143301 w 246794"/>
              <a:gd name="connsiteY0" fmla="*/ 109182 h 240037"/>
              <a:gd name="connsiteX1" fmla="*/ 150125 w 246794"/>
              <a:gd name="connsiteY1" fmla="*/ 75063 h 240037"/>
              <a:gd name="connsiteX2" fmla="*/ 156949 w 246794"/>
              <a:gd name="connsiteY2" fmla="*/ 54591 h 240037"/>
              <a:gd name="connsiteX3" fmla="*/ 143301 w 246794"/>
              <a:gd name="connsiteY3" fmla="*/ 20472 h 240037"/>
              <a:gd name="connsiteX4" fmla="*/ 136477 w 246794"/>
              <a:gd name="connsiteY4" fmla="*/ 0 h 240037"/>
              <a:gd name="connsiteX5" fmla="*/ 81886 w 246794"/>
              <a:gd name="connsiteY5" fmla="*/ 6824 h 240037"/>
              <a:gd name="connsiteX6" fmla="*/ 68238 w 246794"/>
              <a:gd name="connsiteY6" fmla="*/ 27296 h 240037"/>
              <a:gd name="connsiteX7" fmla="*/ 40943 w 246794"/>
              <a:gd name="connsiteY7" fmla="*/ 40943 h 240037"/>
              <a:gd name="connsiteX8" fmla="*/ 27295 w 246794"/>
              <a:gd name="connsiteY8" fmla="*/ 61415 h 240037"/>
              <a:gd name="connsiteX9" fmla="*/ 6823 w 246794"/>
              <a:gd name="connsiteY9" fmla="*/ 81887 h 240037"/>
              <a:gd name="connsiteX10" fmla="*/ 0 w 246794"/>
              <a:gd name="connsiteY10" fmla="*/ 109182 h 240037"/>
              <a:gd name="connsiteX11" fmla="*/ 6823 w 246794"/>
              <a:gd name="connsiteY11" fmla="*/ 156949 h 240037"/>
              <a:gd name="connsiteX12" fmla="*/ 27295 w 246794"/>
              <a:gd name="connsiteY12" fmla="*/ 177421 h 240037"/>
              <a:gd name="connsiteX13" fmla="*/ 61414 w 246794"/>
              <a:gd name="connsiteY13" fmla="*/ 218364 h 240037"/>
              <a:gd name="connsiteX14" fmla="*/ 75062 w 246794"/>
              <a:gd name="connsiteY14" fmla="*/ 238836 h 240037"/>
              <a:gd name="connsiteX15" fmla="*/ 184244 w 246794"/>
              <a:gd name="connsiteY15" fmla="*/ 218364 h 240037"/>
              <a:gd name="connsiteX16" fmla="*/ 218364 w 246794"/>
              <a:gd name="connsiteY16" fmla="*/ 211540 h 240037"/>
              <a:gd name="connsiteX17" fmla="*/ 245659 w 246794"/>
              <a:gd name="connsiteY17" fmla="*/ 197893 h 240037"/>
              <a:gd name="connsiteX18" fmla="*/ 225188 w 246794"/>
              <a:gd name="connsiteY18" fmla="*/ 122830 h 240037"/>
              <a:gd name="connsiteX19" fmla="*/ 204716 w 246794"/>
              <a:gd name="connsiteY19" fmla="*/ 109182 h 240037"/>
              <a:gd name="connsiteX20" fmla="*/ 143301 w 246794"/>
              <a:gd name="connsiteY20" fmla="*/ 109182 h 24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6794" h="240037">
                <a:moveTo>
                  <a:pt x="143301" y="109182"/>
                </a:moveTo>
                <a:cubicBezTo>
                  <a:pt x="134202" y="103495"/>
                  <a:pt x="147312" y="86315"/>
                  <a:pt x="150125" y="75063"/>
                </a:cubicBezTo>
                <a:cubicBezTo>
                  <a:pt x="151870" y="68085"/>
                  <a:pt x="157841" y="61729"/>
                  <a:pt x="156949" y="54591"/>
                </a:cubicBezTo>
                <a:cubicBezTo>
                  <a:pt x="155430" y="42436"/>
                  <a:pt x="147602" y="31941"/>
                  <a:pt x="143301" y="20472"/>
                </a:cubicBezTo>
                <a:cubicBezTo>
                  <a:pt x="140775" y="13737"/>
                  <a:pt x="138752" y="6824"/>
                  <a:pt x="136477" y="0"/>
                </a:cubicBezTo>
                <a:cubicBezTo>
                  <a:pt x="118280" y="2275"/>
                  <a:pt x="98913" y="13"/>
                  <a:pt x="81886" y="6824"/>
                </a:cubicBezTo>
                <a:cubicBezTo>
                  <a:pt x="74271" y="9870"/>
                  <a:pt x="74539" y="22046"/>
                  <a:pt x="68238" y="27296"/>
                </a:cubicBezTo>
                <a:cubicBezTo>
                  <a:pt x="60424" y="33808"/>
                  <a:pt x="50041" y="36394"/>
                  <a:pt x="40943" y="40943"/>
                </a:cubicBezTo>
                <a:cubicBezTo>
                  <a:pt x="36394" y="47767"/>
                  <a:pt x="32545" y="55114"/>
                  <a:pt x="27295" y="61415"/>
                </a:cubicBezTo>
                <a:cubicBezTo>
                  <a:pt x="21117" y="68829"/>
                  <a:pt x="11611" y="73508"/>
                  <a:pt x="6823" y="81887"/>
                </a:cubicBezTo>
                <a:cubicBezTo>
                  <a:pt x="2170" y="90030"/>
                  <a:pt x="2274" y="100084"/>
                  <a:pt x="0" y="109182"/>
                </a:cubicBezTo>
                <a:cubicBezTo>
                  <a:pt x="2274" y="125104"/>
                  <a:pt x="850" y="142015"/>
                  <a:pt x="6823" y="156949"/>
                </a:cubicBezTo>
                <a:cubicBezTo>
                  <a:pt x="10407" y="165909"/>
                  <a:pt x="21942" y="169391"/>
                  <a:pt x="27295" y="177421"/>
                </a:cubicBezTo>
                <a:cubicBezTo>
                  <a:pt x="58556" y="224312"/>
                  <a:pt x="-4586" y="168865"/>
                  <a:pt x="61414" y="218364"/>
                </a:cubicBezTo>
                <a:cubicBezTo>
                  <a:pt x="65963" y="225188"/>
                  <a:pt x="66879" y="238290"/>
                  <a:pt x="75062" y="238836"/>
                </a:cubicBezTo>
                <a:cubicBezTo>
                  <a:pt x="157639" y="244341"/>
                  <a:pt x="138574" y="229782"/>
                  <a:pt x="184244" y="218364"/>
                </a:cubicBezTo>
                <a:cubicBezTo>
                  <a:pt x="195496" y="215551"/>
                  <a:pt x="206991" y="213815"/>
                  <a:pt x="218364" y="211540"/>
                </a:cubicBezTo>
                <a:cubicBezTo>
                  <a:pt x="227462" y="206991"/>
                  <a:pt x="242442" y="207543"/>
                  <a:pt x="245659" y="197893"/>
                </a:cubicBezTo>
                <a:cubicBezTo>
                  <a:pt x="250792" y="182494"/>
                  <a:pt x="237556" y="137672"/>
                  <a:pt x="225188" y="122830"/>
                </a:cubicBezTo>
                <a:cubicBezTo>
                  <a:pt x="219938" y="116529"/>
                  <a:pt x="212395" y="112062"/>
                  <a:pt x="204716" y="109182"/>
                </a:cubicBezTo>
                <a:cubicBezTo>
                  <a:pt x="193856" y="105110"/>
                  <a:pt x="152400" y="114869"/>
                  <a:pt x="143301" y="109182"/>
                </a:cubicBezTo>
                <a:close/>
              </a:path>
            </a:pathLst>
          </a:custGeom>
          <a:solidFill>
            <a:srgbClr val="C0A0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4FBA7261-F6E9-62F3-1818-D89F162E32B3}"/>
              </a:ext>
            </a:extLst>
          </p:cNvPr>
          <p:cNvSpPr/>
          <p:nvPr/>
        </p:nvSpPr>
        <p:spPr>
          <a:xfrm>
            <a:off x="940860" y="1985749"/>
            <a:ext cx="1174543" cy="711013"/>
          </a:xfrm>
          <a:custGeom>
            <a:avLst/>
            <a:gdLst>
              <a:gd name="connsiteX0" fmla="*/ 417092 w 1174543"/>
              <a:gd name="connsiteY0" fmla="*/ 75063 h 711013"/>
              <a:gd name="connsiteX1" fmla="*/ 260143 w 1174543"/>
              <a:gd name="connsiteY1" fmla="*/ 81887 h 711013"/>
              <a:gd name="connsiteX2" fmla="*/ 232847 w 1174543"/>
              <a:gd name="connsiteY2" fmla="*/ 95535 h 711013"/>
              <a:gd name="connsiteX3" fmla="*/ 212376 w 1174543"/>
              <a:gd name="connsiteY3" fmla="*/ 102358 h 711013"/>
              <a:gd name="connsiteX4" fmla="*/ 150961 w 1174543"/>
              <a:gd name="connsiteY4" fmla="*/ 129654 h 711013"/>
              <a:gd name="connsiteX5" fmla="*/ 130489 w 1174543"/>
              <a:gd name="connsiteY5" fmla="*/ 150126 h 711013"/>
              <a:gd name="connsiteX6" fmla="*/ 110018 w 1174543"/>
              <a:gd name="connsiteY6" fmla="*/ 156950 h 711013"/>
              <a:gd name="connsiteX7" fmla="*/ 82722 w 1174543"/>
              <a:gd name="connsiteY7" fmla="*/ 170597 h 711013"/>
              <a:gd name="connsiteX8" fmla="*/ 62250 w 1174543"/>
              <a:gd name="connsiteY8" fmla="*/ 191069 h 711013"/>
              <a:gd name="connsiteX9" fmla="*/ 41779 w 1174543"/>
              <a:gd name="connsiteY9" fmla="*/ 197893 h 711013"/>
              <a:gd name="connsiteX10" fmla="*/ 34955 w 1174543"/>
              <a:gd name="connsiteY10" fmla="*/ 218364 h 711013"/>
              <a:gd name="connsiteX11" fmla="*/ 21307 w 1174543"/>
              <a:gd name="connsiteY11" fmla="*/ 245660 h 711013"/>
              <a:gd name="connsiteX12" fmla="*/ 7659 w 1174543"/>
              <a:gd name="connsiteY12" fmla="*/ 313899 h 711013"/>
              <a:gd name="connsiteX13" fmla="*/ 836 w 1174543"/>
              <a:gd name="connsiteY13" fmla="*/ 477672 h 711013"/>
              <a:gd name="connsiteX14" fmla="*/ 21307 w 1174543"/>
              <a:gd name="connsiteY14" fmla="*/ 532263 h 711013"/>
              <a:gd name="connsiteX15" fmla="*/ 103194 w 1174543"/>
              <a:gd name="connsiteY15" fmla="*/ 607326 h 711013"/>
              <a:gd name="connsiteX16" fmla="*/ 123665 w 1174543"/>
              <a:gd name="connsiteY16" fmla="*/ 620973 h 711013"/>
              <a:gd name="connsiteX17" fmla="*/ 171433 w 1174543"/>
              <a:gd name="connsiteY17" fmla="*/ 655093 h 711013"/>
              <a:gd name="connsiteX18" fmla="*/ 191904 w 1174543"/>
              <a:gd name="connsiteY18" fmla="*/ 668741 h 711013"/>
              <a:gd name="connsiteX19" fmla="*/ 232847 w 1174543"/>
              <a:gd name="connsiteY19" fmla="*/ 682388 h 711013"/>
              <a:gd name="connsiteX20" fmla="*/ 253319 w 1174543"/>
              <a:gd name="connsiteY20" fmla="*/ 689212 h 711013"/>
              <a:gd name="connsiteX21" fmla="*/ 321558 w 1174543"/>
              <a:gd name="connsiteY21" fmla="*/ 696036 h 711013"/>
              <a:gd name="connsiteX22" fmla="*/ 369325 w 1174543"/>
              <a:gd name="connsiteY22" fmla="*/ 702860 h 711013"/>
              <a:gd name="connsiteX23" fmla="*/ 423916 w 1174543"/>
              <a:gd name="connsiteY23" fmla="*/ 709684 h 711013"/>
              <a:gd name="connsiteX24" fmla="*/ 621809 w 1174543"/>
              <a:gd name="connsiteY24" fmla="*/ 661917 h 711013"/>
              <a:gd name="connsiteX25" fmla="*/ 642280 w 1174543"/>
              <a:gd name="connsiteY25" fmla="*/ 620973 h 711013"/>
              <a:gd name="connsiteX26" fmla="*/ 649104 w 1174543"/>
              <a:gd name="connsiteY26" fmla="*/ 580030 h 711013"/>
              <a:gd name="connsiteX27" fmla="*/ 655928 w 1174543"/>
              <a:gd name="connsiteY27" fmla="*/ 559558 h 711013"/>
              <a:gd name="connsiteX28" fmla="*/ 635456 w 1174543"/>
              <a:gd name="connsiteY28" fmla="*/ 464024 h 711013"/>
              <a:gd name="connsiteX29" fmla="*/ 621809 w 1174543"/>
              <a:gd name="connsiteY29" fmla="*/ 402609 h 711013"/>
              <a:gd name="connsiteX30" fmla="*/ 669576 w 1174543"/>
              <a:gd name="connsiteY30" fmla="*/ 361666 h 711013"/>
              <a:gd name="connsiteX31" fmla="*/ 1010770 w 1174543"/>
              <a:gd name="connsiteY31" fmla="*/ 354842 h 711013"/>
              <a:gd name="connsiteX32" fmla="*/ 1031241 w 1174543"/>
              <a:gd name="connsiteY32" fmla="*/ 341194 h 711013"/>
              <a:gd name="connsiteX33" fmla="*/ 1079009 w 1174543"/>
              <a:gd name="connsiteY33" fmla="*/ 313899 h 711013"/>
              <a:gd name="connsiteX34" fmla="*/ 1099480 w 1174543"/>
              <a:gd name="connsiteY34" fmla="*/ 293427 h 711013"/>
              <a:gd name="connsiteX35" fmla="*/ 1126776 w 1174543"/>
              <a:gd name="connsiteY35" fmla="*/ 279779 h 711013"/>
              <a:gd name="connsiteX36" fmla="*/ 1154071 w 1174543"/>
              <a:gd name="connsiteY36" fmla="*/ 259308 h 711013"/>
              <a:gd name="connsiteX37" fmla="*/ 1167719 w 1174543"/>
              <a:gd name="connsiteY37" fmla="*/ 218364 h 711013"/>
              <a:gd name="connsiteX38" fmla="*/ 1174543 w 1174543"/>
              <a:gd name="connsiteY38" fmla="*/ 197893 h 711013"/>
              <a:gd name="connsiteX39" fmla="*/ 1160895 w 1174543"/>
              <a:gd name="connsiteY39" fmla="*/ 136478 h 711013"/>
              <a:gd name="connsiteX40" fmla="*/ 1106304 w 1174543"/>
              <a:gd name="connsiteY40" fmla="*/ 81887 h 711013"/>
              <a:gd name="connsiteX41" fmla="*/ 1099480 w 1174543"/>
              <a:gd name="connsiteY41" fmla="*/ 61415 h 711013"/>
              <a:gd name="connsiteX42" fmla="*/ 1079009 w 1174543"/>
              <a:gd name="connsiteY42" fmla="*/ 47767 h 711013"/>
              <a:gd name="connsiteX43" fmla="*/ 983474 w 1174543"/>
              <a:gd name="connsiteY43" fmla="*/ 27296 h 711013"/>
              <a:gd name="connsiteX44" fmla="*/ 942531 w 1174543"/>
              <a:gd name="connsiteY44" fmla="*/ 20472 h 711013"/>
              <a:gd name="connsiteX45" fmla="*/ 806053 w 1174543"/>
              <a:gd name="connsiteY45" fmla="*/ 6824 h 711013"/>
              <a:gd name="connsiteX46" fmla="*/ 717343 w 1174543"/>
              <a:gd name="connsiteY46" fmla="*/ 13648 h 711013"/>
              <a:gd name="connsiteX47" fmla="*/ 690047 w 1174543"/>
              <a:gd name="connsiteY47" fmla="*/ 20472 h 711013"/>
              <a:gd name="connsiteX48" fmla="*/ 608161 w 1174543"/>
              <a:gd name="connsiteY48" fmla="*/ 13648 h 711013"/>
              <a:gd name="connsiteX49" fmla="*/ 533098 w 1174543"/>
              <a:gd name="connsiteY49" fmla="*/ 0 h 711013"/>
              <a:gd name="connsiteX50" fmla="*/ 451212 w 1174543"/>
              <a:gd name="connsiteY50" fmla="*/ 6824 h 711013"/>
              <a:gd name="connsiteX51" fmla="*/ 430740 w 1174543"/>
              <a:gd name="connsiteY51" fmla="*/ 13648 h 711013"/>
              <a:gd name="connsiteX52" fmla="*/ 430740 w 1174543"/>
              <a:gd name="connsiteY52" fmla="*/ 54591 h 711013"/>
              <a:gd name="connsiteX53" fmla="*/ 417092 w 1174543"/>
              <a:gd name="connsiteY53" fmla="*/ 75063 h 7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4543" h="711013">
                <a:moveTo>
                  <a:pt x="417092" y="75063"/>
                </a:moveTo>
                <a:cubicBezTo>
                  <a:pt x="364776" y="77338"/>
                  <a:pt x="312188" y="76104"/>
                  <a:pt x="260143" y="81887"/>
                </a:cubicBezTo>
                <a:cubicBezTo>
                  <a:pt x="250033" y="83010"/>
                  <a:pt x="242197" y="91528"/>
                  <a:pt x="232847" y="95535"/>
                </a:cubicBezTo>
                <a:cubicBezTo>
                  <a:pt x="226236" y="98368"/>
                  <a:pt x="218809" y="99141"/>
                  <a:pt x="212376" y="102358"/>
                </a:cubicBezTo>
                <a:cubicBezTo>
                  <a:pt x="153347" y="131872"/>
                  <a:pt x="203050" y="116631"/>
                  <a:pt x="150961" y="129654"/>
                </a:cubicBezTo>
                <a:cubicBezTo>
                  <a:pt x="144137" y="136478"/>
                  <a:pt x="138519" y="144773"/>
                  <a:pt x="130489" y="150126"/>
                </a:cubicBezTo>
                <a:cubicBezTo>
                  <a:pt x="124504" y="154116"/>
                  <a:pt x="116629" y="154117"/>
                  <a:pt x="110018" y="156950"/>
                </a:cubicBezTo>
                <a:cubicBezTo>
                  <a:pt x="100668" y="160957"/>
                  <a:pt x="91821" y="166048"/>
                  <a:pt x="82722" y="170597"/>
                </a:cubicBezTo>
                <a:cubicBezTo>
                  <a:pt x="75898" y="177421"/>
                  <a:pt x="70280" y="185716"/>
                  <a:pt x="62250" y="191069"/>
                </a:cubicBezTo>
                <a:cubicBezTo>
                  <a:pt x="56265" y="195059"/>
                  <a:pt x="46865" y="192807"/>
                  <a:pt x="41779" y="197893"/>
                </a:cubicBezTo>
                <a:cubicBezTo>
                  <a:pt x="36693" y="202979"/>
                  <a:pt x="37788" y="211753"/>
                  <a:pt x="34955" y="218364"/>
                </a:cubicBezTo>
                <a:cubicBezTo>
                  <a:pt x="30948" y="227714"/>
                  <a:pt x="24879" y="236135"/>
                  <a:pt x="21307" y="245660"/>
                </a:cubicBezTo>
                <a:cubicBezTo>
                  <a:pt x="15199" y="261948"/>
                  <a:pt x="10018" y="299746"/>
                  <a:pt x="7659" y="313899"/>
                </a:cubicBezTo>
                <a:cubicBezTo>
                  <a:pt x="5385" y="368490"/>
                  <a:pt x="-2572" y="423140"/>
                  <a:pt x="836" y="477672"/>
                </a:cubicBezTo>
                <a:cubicBezTo>
                  <a:pt x="2048" y="497068"/>
                  <a:pt x="12616" y="514880"/>
                  <a:pt x="21307" y="532263"/>
                </a:cubicBezTo>
                <a:cubicBezTo>
                  <a:pt x="36750" y="563148"/>
                  <a:pt x="79757" y="591701"/>
                  <a:pt x="103194" y="607326"/>
                </a:cubicBezTo>
                <a:cubicBezTo>
                  <a:pt x="110018" y="611875"/>
                  <a:pt x="117438" y="615636"/>
                  <a:pt x="123665" y="620973"/>
                </a:cubicBezTo>
                <a:cubicBezTo>
                  <a:pt x="164879" y="656299"/>
                  <a:pt x="133817" y="642554"/>
                  <a:pt x="171433" y="655093"/>
                </a:cubicBezTo>
                <a:cubicBezTo>
                  <a:pt x="178257" y="659642"/>
                  <a:pt x="184410" y="665410"/>
                  <a:pt x="191904" y="668741"/>
                </a:cubicBezTo>
                <a:cubicBezTo>
                  <a:pt x="205050" y="674584"/>
                  <a:pt x="219199" y="677839"/>
                  <a:pt x="232847" y="682388"/>
                </a:cubicBezTo>
                <a:cubicBezTo>
                  <a:pt x="239671" y="684663"/>
                  <a:pt x="246162" y="688496"/>
                  <a:pt x="253319" y="689212"/>
                </a:cubicBezTo>
                <a:lnTo>
                  <a:pt x="321558" y="696036"/>
                </a:lnTo>
                <a:cubicBezTo>
                  <a:pt x="337532" y="697915"/>
                  <a:pt x="353382" y="700734"/>
                  <a:pt x="369325" y="702860"/>
                </a:cubicBezTo>
                <a:lnTo>
                  <a:pt x="423916" y="709684"/>
                </a:lnTo>
                <a:cubicBezTo>
                  <a:pt x="555899" y="699125"/>
                  <a:pt x="572440" y="739497"/>
                  <a:pt x="621809" y="661917"/>
                </a:cubicBezTo>
                <a:cubicBezTo>
                  <a:pt x="630001" y="649044"/>
                  <a:pt x="635456" y="634621"/>
                  <a:pt x="642280" y="620973"/>
                </a:cubicBezTo>
                <a:cubicBezTo>
                  <a:pt x="644555" y="607325"/>
                  <a:pt x="646103" y="593536"/>
                  <a:pt x="649104" y="580030"/>
                </a:cubicBezTo>
                <a:cubicBezTo>
                  <a:pt x="650664" y="573008"/>
                  <a:pt x="655928" y="566751"/>
                  <a:pt x="655928" y="559558"/>
                </a:cubicBezTo>
                <a:cubicBezTo>
                  <a:pt x="655928" y="492591"/>
                  <a:pt x="651891" y="513330"/>
                  <a:pt x="635456" y="464024"/>
                </a:cubicBezTo>
                <a:cubicBezTo>
                  <a:pt x="630640" y="449576"/>
                  <a:pt x="624511" y="416121"/>
                  <a:pt x="621809" y="402609"/>
                </a:cubicBezTo>
                <a:cubicBezTo>
                  <a:pt x="629819" y="370571"/>
                  <a:pt x="623269" y="364147"/>
                  <a:pt x="669576" y="361666"/>
                </a:cubicBezTo>
                <a:cubicBezTo>
                  <a:pt x="783167" y="355581"/>
                  <a:pt x="897039" y="357117"/>
                  <a:pt x="1010770" y="354842"/>
                </a:cubicBezTo>
                <a:cubicBezTo>
                  <a:pt x="1017594" y="350293"/>
                  <a:pt x="1024120" y="345263"/>
                  <a:pt x="1031241" y="341194"/>
                </a:cubicBezTo>
                <a:cubicBezTo>
                  <a:pt x="1052481" y="329057"/>
                  <a:pt x="1060870" y="329015"/>
                  <a:pt x="1079009" y="313899"/>
                </a:cubicBezTo>
                <a:cubicBezTo>
                  <a:pt x="1086423" y="307721"/>
                  <a:pt x="1091627" y="299036"/>
                  <a:pt x="1099480" y="293427"/>
                </a:cubicBezTo>
                <a:cubicBezTo>
                  <a:pt x="1107758" y="287514"/>
                  <a:pt x="1118150" y="285170"/>
                  <a:pt x="1126776" y="279779"/>
                </a:cubicBezTo>
                <a:cubicBezTo>
                  <a:pt x="1136420" y="273751"/>
                  <a:pt x="1144973" y="266132"/>
                  <a:pt x="1154071" y="259308"/>
                </a:cubicBezTo>
                <a:lnTo>
                  <a:pt x="1167719" y="218364"/>
                </a:lnTo>
                <a:lnTo>
                  <a:pt x="1174543" y="197893"/>
                </a:lnTo>
                <a:cubicBezTo>
                  <a:pt x="1169994" y="177421"/>
                  <a:pt x="1169156" y="155753"/>
                  <a:pt x="1160895" y="136478"/>
                </a:cubicBezTo>
                <a:cubicBezTo>
                  <a:pt x="1150031" y="111128"/>
                  <a:pt x="1126874" y="97314"/>
                  <a:pt x="1106304" y="81887"/>
                </a:cubicBezTo>
                <a:cubicBezTo>
                  <a:pt x="1104029" y="75063"/>
                  <a:pt x="1103973" y="67032"/>
                  <a:pt x="1099480" y="61415"/>
                </a:cubicBezTo>
                <a:cubicBezTo>
                  <a:pt x="1094357" y="55011"/>
                  <a:pt x="1086344" y="51435"/>
                  <a:pt x="1079009" y="47767"/>
                </a:cubicBezTo>
                <a:cubicBezTo>
                  <a:pt x="1037637" y="27081"/>
                  <a:pt x="1037100" y="34446"/>
                  <a:pt x="983474" y="27296"/>
                </a:cubicBezTo>
                <a:cubicBezTo>
                  <a:pt x="969759" y="25467"/>
                  <a:pt x="956276" y="22058"/>
                  <a:pt x="942531" y="20472"/>
                </a:cubicBezTo>
                <a:cubicBezTo>
                  <a:pt x="897113" y="15231"/>
                  <a:pt x="806053" y="6824"/>
                  <a:pt x="806053" y="6824"/>
                </a:cubicBezTo>
                <a:cubicBezTo>
                  <a:pt x="776483" y="9099"/>
                  <a:pt x="746797" y="10183"/>
                  <a:pt x="717343" y="13648"/>
                </a:cubicBezTo>
                <a:cubicBezTo>
                  <a:pt x="708029" y="14744"/>
                  <a:pt x="699426" y="20472"/>
                  <a:pt x="690047" y="20472"/>
                </a:cubicBezTo>
                <a:cubicBezTo>
                  <a:pt x="662657" y="20472"/>
                  <a:pt x="635456" y="15923"/>
                  <a:pt x="608161" y="13648"/>
                </a:cubicBezTo>
                <a:cubicBezTo>
                  <a:pt x="584271" y="7676"/>
                  <a:pt x="557548" y="0"/>
                  <a:pt x="533098" y="0"/>
                </a:cubicBezTo>
                <a:cubicBezTo>
                  <a:pt x="505708" y="0"/>
                  <a:pt x="478507" y="4549"/>
                  <a:pt x="451212" y="6824"/>
                </a:cubicBezTo>
                <a:cubicBezTo>
                  <a:pt x="444388" y="9099"/>
                  <a:pt x="435826" y="8562"/>
                  <a:pt x="430740" y="13648"/>
                </a:cubicBezTo>
                <a:lnTo>
                  <a:pt x="430740" y="54591"/>
                </a:lnTo>
                <a:lnTo>
                  <a:pt x="417092" y="75063"/>
                </a:lnTo>
                <a:close/>
              </a:path>
            </a:pathLst>
          </a:custGeom>
          <a:solidFill>
            <a:srgbClr val="FFD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DA2555C9-866C-49B7-DF95-9EE4351DE733}"/>
              </a:ext>
            </a:extLst>
          </p:cNvPr>
          <p:cNvSpPr/>
          <p:nvPr/>
        </p:nvSpPr>
        <p:spPr>
          <a:xfrm>
            <a:off x="1094818" y="4952786"/>
            <a:ext cx="1174543" cy="711013"/>
          </a:xfrm>
          <a:custGeom>
            <a:avLst/>
            <a:gdLst>
              <a:gd name="connsiteX0" fmla="*/ 417092 w 1174543"/>
              <a:gd name="connsiteY0" fmla="*/ 75063 h 711013"/>
              <a:gd name="connsiteX1" fmla="*/ 260143 w 1174543"/>
              <a:gd name="connsiteY1" fmla="*/ 81887 h 711013"/>
              <a:gd name="connsiteX2" fmla="*/ 232847 w 1174543"/>
              <a:gd name="connsiteY2" fmla="*/ 95535 h 711013"/>
              <a:gd name="connsiteX3" fmla="*/ 212376 w 1174543"/>
              <a:gd name="connsiteY3" fmla="*/ 102358 h 711013"/>
              <a:gd name="connsiteX4" fmla="*/ 150961 w 1174543"/>
              <a:gd name="connsiteY4" fmla="*/ 129654 h 711013"/>
              <a:gd name="connsiteX5" fmla="*/ 130489 w 1174543"/>
              <a:gd name="connsiteY5" fmla="*/ 150126 h 711013"/>
              <a:gd name="connsiteX6" fmla="*/ 110018 w 1174543"/>
              <a:gd name="connsiteY6" fmla="*/ 156950 h 711013"/>
              <a:gd name="connsiteX7" fmla="*/ 82722 w 1174543"/>
              <a:gd name="connsiteY7" fmla="*/ 170597 h 711013"/>
              <a:gd name="connsiteX8" fmla="*/ 62250 w 1174543"/>
              <a:gd name="connsiteY8" fmla="*/ 191069 h 711013"/>
              <a:gd name="connsiteX9" fmla="*/ 41779 w 1174543"/>
              <a:gd name="connsiteY9" fmla="*/ 197893 h 711013"/>
              <a:gd name="connsiteX10" fmla="*/ 34955 w 1174543"/>
              <a:gd name="connsiteY10" fmla="*/ 218364 h 711013"/>
              <a:gd name="connsiteX11" fmla="*/ 21307 w 1174543"/>
              <a:gd name="connsiteY11" fmla="*/ 245660 h 711013"/>
              <a:gd name="connsiteX12" fmla="*/ 7659 w 1174543"/>
              <a:gd name="connsiteY12" fmla="*/ 313899 h 711013"/>
              <a:gd name="connsiteX13" fmla="*/ 836 w 1174543"/>
              <a:gd name="connsiteY13" fmla="*/ 477672 h 711013"/>
              <a:gd name="connsiteX14" fmla="*/ 21307 w 1174543"/>
              <a:gd name="connsiteY14" fmla="*/ 532263 h 711013"/>
              <a:gd name="connsiteX15" fmla="*/ 103194 w 1174543"/>
              <a:gd name="connsiteY15" fmla="*/ 607326 h 711013"/>
              <a:gd name="connsiteX16" fmla="*/ 123665 w 1174543"/>
              <a:gd name="connsiteY16" fmla="*/ 620973 h 711013"/>
              <a:gd name="connsiteX17" fmla="*/ 171433 w 1174543"/>
              <a:gd name="connsiteY17" fmla="*/ 655093 h 711013"/>
              <a:gd name="connsiteX18" fmla="*/ 191904 w 1174543"/>
              <a:gd name="connsiteY18" fmla="*/ 668741 h 711013"/>
              <a:gd name="connsiteX19" fmla="*/ 232847 w 1174543"/>
              <a:gd name="connsiteY19" fmla="*/ 682388 h 711013"/>
              <a:gd name="connsiteX20" fmla="*/ 253319 w 1174543"/>
              <a:gd name="connsiteY20" fmla="*/ 689212 h 711013"/>
              <a:gd name="connsiteX21" fmla="*/ 321558 w 1174543"/>
              <a:gd name="connsiteY21" fmla="*/ 696036 h 711013"/>
              <a:gd name="connsiteX22" fmla="*/ 369325 w 1174543"/>
              <a:gd name="connsiteY22" fmla="*/ 702860 h 711013"/>
              <a:gd name="connsiteX23" fmla="*/ 423916 w 1174543"/>
              <a:gd name="connsiteY23" fmla="*/ 709684 h 711013"/>
              <a:gd name="connsiteX24" fmla="*/ 621809 w 1174543"/>
              <a:gd name="connsiteY24" fmla="*/ 661917 h 711013"/>
              <a:gd name="connsiteX25" fmla="*/ 642280 w 1174543"/>
              <a:gd name="connsiteY25" fmla="*/ 620973 h 711013"/>
              <a:gd name="connsiteX26" fmla="*/ 649104 w 1174543"/>
              <a:gd name="connsiteY26" fmla="*/ 580030 h 711013"/>
              <a:gd name="connsiteX27" fmla="*/ 655928 w 1174543"/>
              <a:gd name="connsiteY27" fmla="*/ 559558 h 711013"/>
              <a:gd name="connsiteX28" fmla="*/ 635456 w 1174543"/>
              <a:gd name="connsiteY28" fmla="*/ 464024 h 711013"/>
              <a:gd name="connsiteX29" fmla="*/ 621809 w 1174543"/>
              <a:gd name="connsiteY29" fmla="*/ 402609 h 711013"/>
              <a:gd name="connsiteX30" fmla="*/ 669576 w 1174543"/>
              <a:gd name="connsiteY30" fmla="*/ 361666 h 711013"/>
              <a:gd name="connsiteX31" fmla="*/ 1010770 w 1174543"/>
              <a:gd name="connsiteY31" fmla="*/ 354842 h 711013"/>
              <a:gd name="connsiteX32" fmla="*/ 1031241 w 1174543"/>
              <a:gd name="connsiteY32" fmla="*/ 341194 h 711013"/>
              <a:gd name="connsiteX33" fmla="*/ 1079009 w 1174543"/>
              <a:gd name="connsiteY33" fmla="*/ 313899 h 711013"/>
              <a:gd name="connsiteX34" fmla="*/ 1099480 w 1174543"/>
              <a:gd name="connsiteY34" fmla="*/ 293427 h 711013"/>
              <a:gd name="connsiteX35" fmla="*/ 1126776 w 1174543"/>
              <a:gd name="connsiteY35" fmla="*/ 279779 h 711013"/>
              <a:gd name="connsiteX36" fmla="*/ 1154071 w 1174543"/>
              <a:gd name="connsiteY36" fmla="*/ 259308 h 711013"/>
              <a:gd name="connsiteX37" fmla="*/ 1167719 w 1174543"/>
              <a:gd name="connsiteY37" fmla="*/ 218364 h 711013"/>
              <a:gd name="connsiteX38" fmla="*/ 1174543 w 1174543"/>
              <a:gd name="connsiteY38" fmla="*/ 197893 h 711013"/>
              <a:gd name="connsiteX39" fmla="*/ 1160895 w 1174543"/>
              <a:gd name="connsiteY39" fmla="*/ 136478 h 711013"/>
              <a:gd name="connsiteX40" fmla="*/ 1106304 w 1174543"/>
              <a:gd name="connsiteY40" fmla="*/ 81887 h 711013"/>
              <a:gd name="connsiteX41" fmla="*/ 1099480 w 1174543"/>
              <a:gd name="connsiteY41" fmla="*/ 61415 h 711013"/>
              <a:gd name="connsiteX42" fmla="*/ 1079009 w 1174543"/>
              <a:gd name="connsiteY42" fmla="*/ 47767 h 711013"/>
              <a:gd name="connsiteX43" fmla="*/ 983474 w 1174543"/>
              <a:gd name="connsiteY43" fmla="*/ 27296 h 711013"/>
              <a:gd name="connsiteX44" fmla="*/ 942531 w 1174543"/>
              <a:gd name="connsiteY44" fmla="*/ 20472 h 711013"/>
              <a:gd name="connsiteX45" fmla="*/ 806053 w 1174543"/>
              <a:gd name="connsiteY45" fmla="*/ 6824 h 711013"/>
              <a:gd name="connsiteX46" fmla="*/ 717343 w 1174543"/>
              <a:gd name="connsiteY46" fmla="*/ 13648 h 711013"/>
              <a:gd name="connsiteX47" fmla="*/ 690047 w 1174543"/>
              <a:gd name="connsiteY47" fmla="*/ 20472 h 711013"/>
              <a:gd name="connsiteX48" fmla="*/ 608161 w 1174543"/>
              <a:gd name="connsiteY48" fmla="*/ 13648 h 711013"/>
              <a:gd name="connsiteX49" fmla="*/ 533098 w 1174543"/>
              <a:gd name="connsiteY49" fmla="*/ 0 h 711013"/>
              <a:gd name="connsiteX50" fmla="*/ 451212 w 1174543"/>
              <a:gd name="connsiteY50" fmla="*/ 6824 h 711013"/>
              <a:gd name="connsiteX51" fmla="*/ 430740 w 1174543"/>
              <a:gd name="connsiteY51" fmla="*/ 13648 h 711013"/>
              <a:gd name="connsiteX52" fmla="*/ 430740 w 1174543"/>
              <a:gd name="connsiteY52" fmla="*/ 54591 h 711013"/>
              <a:gd name="connsiteX53" fmla="*/ 417092 w 1174543"/>
              <a:gd name="connsiteY53" fmla="*/ 75063 h 7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4543" h="711013">
                <a:moveTo>
                  <a:pt x="417092" y="75063"/>
                </a:moveTo>
                <a:cubicBezTo>
                  <a:pt x="364776" y="77338"/>
                  <a:pt x="312188" y="76104"/>
                  <a:pt x="260143" y="81887"/>
                </a:cubicBezTo>
                <a:cubicBezTo>
                  <a:pt x="250033" y="83010"/>
                  <a:pt x="242197" y="91528"/>
                  <a:pt x="232847" y="95535"/>
                </a:cubicBezTo>
                <a:cubicBezTo>
                  <a:pt x="226236" y="98368"/>
                  <a:pt x="218809" y="99141"/>
                  <a:pt x="212376" y="102358"/>
                </a:cubicBezTo>
                <a:cubicBezTo>
                  <a:pt x="153347" y="131872"/>
                  <a:pt x="203050" y="116631"/>
                  <a:pt x="150961" y="129654"/>
                </a:cubicBezTo>
                <a:cubicBezTo>
                  <a:pt x="144137" y="136478"/>
                  <a:pt x="138519" y="144773"/>
                  <a:pt x="130489" y="150126"/>
                </a:cubicBezTo>
                <a:cubicBezTo>
                  <a:pt x="124504" y="154116"/>
                  <a:pt x="116629" y="154117"/>
                  <a:pt x="110018" y="156950"/>
                </a:cubicBezTo>
                <a:cubicBezTo>
                  <a:pt x="100668" y="160957"/>
                  <a:pt x="91821" y="166048"/>
                  <a:pt x="82722" y="170597"/>
                </a:cubicBezTo>
                <a:cubicBezTo>
                  <a:pt x="75898" y="177421"/>
                  <a:pt x="70280" y="185716"/>
                  <a:pt x="62250" y="191069"/>
                </a:cubicBezTo>
                <a:cubicBezTo>
                  <a:pt x="56265" y="195059"/>
                  <a:pt x="46865" y="192807"/>
                  <a:pt x="41779" y="197893"/>
                </a:cubicBezTo>
                <a:cubicBezTo>
                  <a:pt x="36693" y="202979"/>
                  <a:pt x="37788" y="211753"/>
                  <a:pt x="34955" y="218364"/>
                </a:cubicBezTo>
                <a:cubicBezTo>
                  <a:pt x="30948" y="227714"/>
                  <a:pt x="24879" y="236135"/>
                  <a:pt x="21307" y="245660"/>
                </a:cubicBezTo>
                <a:cubicBezTo>
                  <a:pt x="15199" y="261948"/>
                  <a:pt x="10018" y="299746"/>
                  <a:pt x="7659" y="313899"/>
                </a:cubicBezTo>
                <a:cubicBezTo>
                  <a:pt x="5385" y="368490"/>
                  <a:pt x="-2572" y="423140"/>
                  <a:pt x="836" y="477672"/>
                </a:cubicBezTo>
                <a:cubicBezTo>
                  <a:pt x="2048" y="497068"/>
                  <a:pt x="12616" y="514880"/>
                  <a:pt x="21307" y="532263"/>
                </a:cubicBezTo>
                <a:cubicBezTo>
                  <a:pt x="36750" y="563148"/>
                  <a:pt x="79757" y="591701"/>
                  <a:pt x="103194" y="607326"/>
                </a:cubicBezTo>
                <a:cubicBezTo>
                  <a:pt x="110018" y="611875"/>
                  <a:pt x="117438" y="615636"/>
                  <a:pt x="123665" y="620973"/>
                </a:cubicBezTo>
                <a:cubicBezTo>
                  <a:pt x="164879" y="656299"/>
                  <a:pt x="133817" y="642554"/>
                  <a:pt x="171433" y="655093"/>
                </a:cubicBezTo>
                <a:cubicBezTo>
                  <a:pt x="178257" y="659642"/>
                  <a:pt x="184410" y="665410"/>
                  <a:pt x="191904" y="668741"/>
                </a:cubicBezTo>
                <a:cubicBezTo>
                  <a:pt x="205050" y="674584"/>
                  <a:pt x="219199" y="677839"/>
                  <a:pt x="232847" y="682388"/>
                </a:cubicBezTo>
                <a:cubicBezTo>
                  <a:pt x="239671" y="684663"/>
                  <a:pt x="246162" y="688496"/>
                  <a:pt x="253319" y="689212"/>
                </a:cubicBezTo>
                <a:lnTo>
                  <a:pt x="321558" y="696036"/>
                </a:lnTo>
                <a:cubicBezTo>
                  <a:pt x="337532" y="697915"/>
                  <a:pt x="353382" y="700734"/>
                  <a:pt x="369325" y="702860"/>
                </a:cubicBezTo>
                <a:lnTo>
                  <a:pt x="423916" y="709684"/>
                </a:lnTo>
                <a:cubicBezTo>
                  <a:pt x="555899" y="699125"/>
                  <a:pt x="572440" y="739497"/>
                  <a:pt x="621809" y="661917"/>
                </a:cubicBezTo>
                <a:cubicBezTo>
                  <a:pt x="630001" y="649044"/>
                  <a:pt x="635456" y="634621"/>
                  <a:pt x="642280" y="620973"/>
                </a:cubicBezTo>
                <a:cubicBezTo>
                  <a:pt x="644555" y="607325"/>
                  <a:pt x="646103" y="593536"/>
                  <a:pt x="649104" y="580030"/>
                </a:cubicBezTo>
                <a:cubicBezTo>
                  <a:pt x="650664" y="573008"/>
                  <a:pt x="655928" y="566751"/>
                  <a:pt x="655928" y="559558"/>
                </a:cubicBezTo>
                <a:cubicBezTo>
                  <a:pt x="655928" y="492591"/>
                  <a:pt x="651891" y="513330"/>
                  <a:pt x="635456" y="464024"/>
                </a:cubicBezTo>
                <a:cubicBezTo>
                  <a:pt x="630640" y="449576"/>
                  <a:pt x="624511" y="416121"/>
                  <a:pt x="621809" y="402609"/>
                </a:cubicBezTo>
                <a:cubicBezTo>
                  <a:pt x="629819" y="370571"/>
                  <a:pt x="623269" y="364147"/>
                  <a:pt x="669576" y="361666"/>
                </a:cubicBezTo>
                <a:cubicBezTo>
                  <a:pt x="783167" y="355581"/>
                  <a:pt x="897039" y="357117"/>
                  <a:pt x="1010770" y="354842"/>
                </a:cubicBezTo>
                <a:cubicBezTo>
                  <a:pt x="1017594" y="350293"/>
                  <a:pt x="1024120" y="345263"/>
                  <a:pt x="1031241" y="341194"/>
                </a:cubicBezTo>
                <a:cubicBezTo>
                  <a:pt x="1052481" y="329057"/>
                  <a:pt x="1060870" y="329015"/>
                  <a:pt x="1079009" y="313899"/>
                </a:cubicBezTo>
                <a:cubicBezTo>
                  <a:pt x="1086423" y="307721"/>
                  <a:pt x="1091627" y="299036"/>
                  <a:pt x="1099480" y="293427"/>
                </a:cubicBezTo>
                <a:cubicBezTo>
                  <a:pt x="1107758" y="287514"/>
                  <a:pt x="1118150" y="285170"/>
                  <a:pt x="1126776" y="279779"/>
                </a:cubicBezTo>
                <a:cubicBezTo>
                  <a:pt x="1136420" y="273751"/>
                  <a:pt x="1144973" y="266132"/>
                  <a:pt x="1154071" y="259308"/>
                </a:cubicBezTo>
                <a:lnTo>
                  <a:pt x="1167719" y="218364"/>
                </a:lnTo>
                <a:lnTo>
                  <a:pt x="1174543" y="197893"/>
                </a:lnTo>
                <a:cubicBezTo>
                  <a:pt x="1169994" y="177421"/>
                  <a:pt x="1169156" y="155753"/>
                  <a:pt x="1160895" y="136478"/>
                </a:cubicBezTo>
                <a:cubicBezTo>
                  <a:pt x="1150031" y="111128"/>
                  <a:pt x="1126874" y="97314"/>
                  <a:pt x="1106304" y="81887"/>
                </a:cubicBezTo>
                <a:cubicBezTo>
                  <a:pt x="1104029" y="75063"/>
                  <a:pt x="1103973" y="67032"/>
                  <a:pt x="1099480" y="61415"/>
                </a:cubicBezTo>
                <a:cubicBezTo>
                  <a:pt x="1094357" y="55011"/>
                  <a:pt x="1086344" y="51435"/>
                  <a:pt x="1079009" y="47767"/>
                </a:cubicBezTo>
                <a:cubicBezTo>
                  <a:pt x="1037637" y="27081"/>
                  <a:pt x="1037100" y="34446"/>
                  <a:pt x="983474" y="27296"/>
                </a:cubicBezTo>
                <a:cubicBezTo>
                  <a:pt x="969759" y="25467"/>
                  <a:pt x="956276" y="22058"/>
                  <a:pt x="942531" y="20472"/>
                </a:cubicBezTo>
                <a:cubicBezTo>
                  <a:pt x="897113" y="15231"/>
                  <a:pt x="806053" y="6824"/>
                  <a:pt x="806053" y="6824"/>
                </a:cubicBezTo>
                <a:cubicBezTo>
                  <a:pt x="776483" y="9099"/>
                  <a:pt x="746797" y="10183"/>
                  <a:pt x="717343" y="13648"/>
                </a:cubicBezTo>
                <a:cubicBezTo>
                  <a:pt x="708029" y="14744"/>
                  <a:pt x="699426" y="20472"/>
                  <a:pt x="690047" y="20472"/>
                </a:cubicBezTo>
                <a:cubicBezTo>
                  <a:pt x="662657" y="20472"/>
                  <a:pt x="635456" y="15923"/>
                  <a:pt x="608161" y="13648"/>
                </a:cubicBezTo>
                <a:cubicBezTo>
                  <a:pt x="584271" y="7676"/>
                  <a:pt x="557548" y="0"/>
                  <a:pt x="533098" y="0"/>
                </a:cubicBezTo>
                <a:cubicBezTo>
                  <a:pt x="505708" y="0"/>
                  <a:pt x="478507" y="4549"/>
                  <a:pt x="451212" y="6824"/>
                </a:cubicBezTo>
                <a:cubicBezTo>
                  <a:pt x="444388" y="9099"/>
                  <a:pt x="435826" y="8562"/>
                  <a:pt x="430740" y="13648"/>
                </a:cubicBezTo>
                <a:lnTo>
                  <a:pt x="430740" y="54591"/>
                </a:lnTo>
                <a:lnTo>
                  <a:pt x="417092" y="75063"/>
                </a:lnTo>
                <a:close/>
              </a:path>
            </a:pathLst>
          </a:custGeom>
          <a:solidFill>
            <a:srgbClr val="FFD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7CE036C9-544E-AC65-7E74-90F1DC522BDE}"/>
              </a:ext>
            </a:extLst>
          </p:cNvPr>
          <p:cNvSpPr/>
          <p:nvPr/>
        </p:nvSpPr>
        <p:spPr>
          <a:xfrm>
            <a:off x="2312581" y="1547037"/>
            <a:ext cx="255182" cy="244549"/>
          </a:xfrm>
          <a:custGeom>
            <a:avLst/>
            <a:gdLst>
              <a:gd name="connsiteX0" fmla="*/ 138224 w 255182"/>
              <a:gd name="connsiteY0" fmla="*/ 106326 h 244549"/>
              <a:gd name="connsiteX1" fmla="*/ 132907 w 255182"/>
              <a:gd name="connsiteY1" fmla="*/ 69112 h 244549"/>
              <a:gd name="connsiteX2" fmla="*/ 127591 w 255182"/>
              <a:gd name="connsiteY2" fmla="*/ 53163 h 244549"/>
              <a:gd name="connsiteX3" fmla="*/ 116959 w 255182"/>
              <a:gd name="connsiteY3" fmla="*/ 0 h 244549"/>
              <a:gd name="connsiteX4" fmla="*/ 69112 w 255182"/>
              <a:gd name="connsiteY4" fmla="*/ 10633 h 244549"/>
              <a:gd name="connsiteX5" fmla="*/ 63796 w 255182"/>
              <a:gd name="connsiteY5" fmla="*/ 26582 h 244549"/>
              <a:gd name="connsiteX6" fmla="*/ 37214 w 255182"/>
              <a:gd name="connsiteY6" fmla="*/ 53163 h 244549"/>
              <a:gd name="connsiteX7" fmla="*/ 10633 w 255182"/>
              <a:gd name="connsiteY7" fmla="*/ 90377 h 244549"/>
              <a:gd name="connsiteX8" fmla="*/ 0 w 255182"/>
              <a:gd name="connsiteY8" fmla="*/ 132907 h 244549"/>
              <a:gd name="connsiteX9" fmla="*/ 15949 w 255182"/>
              <a:gd name="connsiteY9" fmla="*/ 180754 h 244549"/>
              <a:gd name="connsiteX10" fmla="*/ 42531 w 255182"/>
              <a:gd name="connsiteY10" fmla="*/ 212651 h 244549"/>
              <a:gd name="connsiteX11" fmla="*/ 58479 w 255182"/>
              <a:gd name="connsiteY11" fmla="*/ 223284 h 244549"/>
              <a:gd name="connsiteX12" fmla="*/ 74428 w 255182"/>
              <a:gd name="connsiteY12" fmla="*/ 239233 h 244549"/>
              <a:gd name="connsiteX13" fmla="*/ 101010 w 255182"/>
              <a:gd name="connsiteY13" fmla="*/ 244549 h 244549"/>
              <a:gd name="connsiteX14" fmla="*/ 154172 w 255182"/>
              <a:gd name="connsiteY14" fmla="*/ 233916 h 244549"/>
              <a:gd name="connsiteX15" fmla="*/ 191386 w 255182"/>
              <a:gd name="connsiteY15" fmla="*/ 212651 h 244549"/>
              <a:gd name="connsiteX16" fmla="*/ 212652 w 255182"/>
              <a:gd name="connsiteY16" fmla="*/ 207335 h 244549"/>
              <a:gd name="connsiteX17" fmla="*/ 228600 w 255182"/>
              <a:gd name="connsiteY17" fmla="*/ 202019 h 244549"/>
              <a:gd name="connsiteX18" fmla="*/ 239233 w 255182"/>
              <a:gd name="connsiteY18" fmla="*/ 180754 h 244549"/>
              <a:gd name="connsiteX19" fmla="*/ 255182 w 255182"/>
              <a:gd name="connsiteY19" fmla="*/ 122275 h 244549"/>
              <a:gd name="connsiteX20" fmla="*/ 239233 w 255182"/>
              <a:gd name="connsiteY20" fmla="*/ 106326 h 244549"/>
              <a:gd name="connsiteX21" fmla="*/ 217968 w 255182"/>
              <a:gd name="connsiteY21" fmla="*/ 101010 h 244549"/>
              <a:gd name="connsiteX22" fmla="*/ 138224 w 255182"/>
              <a:gd name="connsiteY22" fmla="*/ 106326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5182" h="244549">
                <a:moveTo>
                  <a:pt x="138224" y="106326"/>
                </a:moveTo>
                <a:cubicBezTo>
                  <a:pt x="124047" y="101010"/>
                  <a:pt x="135365" y="81399"/>
                  <a:pt x="132907" y="69112"/>
                </a:cubicBezTo>
                <a:cubicBezTo>
                  <a:pt x="131808" y="63617"/>
                  <a:pt x="128851" y="58623"/>
                  <a:pt x="127591" y="53163"/>
                </a:cubicBezTo>
                <a:cubicBezTo>
                  <a:pt x="123528" y="35554"/>
                  <a:pt x="120503" y="17721"/>
                  <a:pt x="116959" y="0"/>
                </a:cubicBezTo>
                <a:cubicBezTo>
                  <a:pt x="101010" y="3544"/>
                  <a:pt x="83725" y="3326"/>
                  <a:pt x="69112" y="10633"/>
                </a:cubicBezTo>
                <a:cubicBezTo>
                  <a:pt x="64100" y="13139"/>
                  <a:pt x="66302" y="21570"/>
                  <a:pt x="63796" y="26582"/>
                </a:cubicBezTo>
                <a:cubicBezTo>
                  <a:pt x="54936" y="44301"/>
                  <a:pt x="53161" y="42531"/>
                  <a:pt x="37214" y="53163"/>
                </a:cubicBezTo>
                <a:cubicBezTo>
                  <a:pt x="36457" y="54172"/>
                  <a:pt x="12461" y="85350"/>
                  <a:pt x="10633" y="90377"/>
                </a:cubicBezTo>
                <a:cubicBezTo>
                  <a:pt x="5639" y="104110"/>
                  <a:pt x="0" y="132907"/>
                  <a:pt x="0" y="132907"/>
                </a:cubicBezTo>
                <a:cubicBezTo>
                  <a:pt x="5316" y="148856"/>
                  <a:pt x="9483" y="165236"/>
                  <a:pt x="15949" y="180754"/>
                </a:cubicBezTo>
                <a:cubicBezTo>
                  <a:pt x="20398" y="191432"/>
                  <a:pt x="34247" y="205748"/>
                  <a:pt x="42531" y="212651"/>
                </a:cubicBezTo>
                <a:cubicBezTo>
                  <a:pt x="47439" y="216741"/>
                  <a:pt x="53571" y="219194"/>
                  <a:pt x="58479" y="223284"/>
                </a:cubicBezTo>
                <a:cubicBezTo>
                  <a:pt x="64255" y="228097"/>
                  <a:pt x="67703" y="235871"/>
                  <a:pt x="74428" y="239233"/>
                </a:cubicBezTo>
                <a:cubicBezTo>
                  <a:pt x="82510" y="243274"/>
                  <a:pt x="92149" y="242777"/>
                  <a:pt x="101010" y="244549"/>
                </a:cubicBezTo>
                <a:cubicBezTo>
                  <a:pt x="118731" y="241005"/>
                  <a:pt x="136796" y="238881"/>
                  <a:pt x="154172" y="233916"/>
                </a:cubicBezTo>
                <a:cubicBezTo>
                  <a:pt x="187303" y="224450"/>
                  <a:pt x="163885" y="224437"/>
                  <a:pt x="191386" y="212651"/>
                </a:cubicBezTo>
                <a:cubicBezTo>
                  <a:pt x="198102" y="209773"/>
                  <a:pt x="205626" y="209342"/>
                  <a:pt x="212652" y="207335"/>
                </a:cubicBezTo>
                <a:cubicBezTo>
                  <a:pt x="218040" y="205796"/>
                  <a:pt x="223284" y="203791"/>
                  <a:pt x="228600" y="202019"/>
                </a:cubicBezTo>
                <a:cubicBezTo>
                  <a:pt x="232144" y="194931"/>
                  <a:pt x="237148" y="188400"/>
                  <a:pt x="239233" y="180754"/>
                </a:cubicBezTo>
                <a:cubicBezTo>
                  <a:pt x="258544" y="109946"/>
                  <a:pt x="230802" y="171032"/>
                  <a:pt x="255182" y="122275"/>
                </a:cubicBezTo>
                <a:cubicBezTo>
                  <a:pt x="249866" y="116959"/>
                  <a:pt x="245761" y="110056"/>
                  <a:pt x="239233" y="106326"/>
                </a:cubicBezTo>
                <a:cubicBezTo>
                  <a:pt x="232889" y="102701"/>
                  <a:pt x="224966" y="103110"/>
                  <a:pt x="217968" y="101010"/>
                </a:cubicBezTo>
                <a:cubicBezTo>
                  <a:pt x="167581" y="85894"/>
                  <a:pt x="152401" y="111642"/>
                  <a:pt x="138224" y="106326"/>
                </a:cubicBezTo>
                <a:close/>
              </a:path>
            </a:pathLst>
          </a:custGeom>
          <a:solidFill>
            <a:srgbClr val="BA99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D396858A-DA77-3B00-0CD6-0A0784567616}"/>
              </a:ext>
            </a:extLst>
          </p:cNvPr>
          <p:cNvSpPr/>
          <p:nvPr/>
        </p:nvSpPr>
        <p:spPr>
          <a:xfrm>
            <a:off x="2442965" y="4525434"/>
            <a:ext cx="255182" cy="244549"/>
          </a:xfrm>
          <a:custGeom>
            <a:avLst/>
            <a:gdLst>
              <a:gd name="connsiteX0" fmla="*/ 138224 w 255182"/>
              <a:gd name="connsiteY0" fmla="*/ 106326 h 244549"/>
              <a:gd name="connsiteX1" fmla="*/ 132907 w 255182"/>
              <a:gd name="connsiteY1" fmla="*/ 69112 h 244549"/>
              <a:gd name="connsiteX2" fmla="*/ 127591 w 255182"/>
              <a:gd name="connsiteY2" fmla="*/ 53163 h 244549"/>
              <a:gd name="connsiteX3" fmla="*/ 116959 w 255182"/>
              <a:gd name="connsiteY3" fmla="*/ 0 h 244549"/>
              <a:gd name="connsiteX4" fmla="*/ 69112 w 255182"/>
              <a:gd name="connsiteY4" fmla="*/ 10633 h 244549"/>
              <a:gd name="connsiteX5" fmla="*/ 63796 w 255182"/>
              <a:gd name="connsiteY5" fmla="*/ 26582 h 244549"/>
              <a:gd name="connsiteX6" fmla="*/ 37214 w 255182"/>
              <a:gd name="connsiteY6" fmla="*/ 53163 h 244549"/>
              <a:gd name="connsiteX7" fmla="*/ 10633 w 255182"/>
              <a:gd name="connsiteY7" fmla="*/ 90377 h 244549"/>
              <a:gd name="connsiteX8" fmla="*/ 0 w 255182"/>
              <a:gd name="connsiteY8" fmla="*/ 132907 h 244549"/>
              <a:gd name="connsiteX9" fmla="*/ 15949 w 255182"/>
              <a:gd name="connsiteY9" fmla="*/ 180754 h 244549"/>
              <a:gd name="connsiteX10" fmla="*/ 42531 w 255182"/>
              <a:gd name="connsiteY10" fmla="*/ 212651 h 244549"/>
              <a:gd name="connsiteX11" fmla="*/ 58479 w 255182"/>
              <a:gd name="connsiteY11" fmla="*/ 223284 h 244549"/>
              <a:gd name="connsiteX12" fmla="*/ 74428 w 255182"/>
              <a:gd name="connsiteY12" fmla="*/ 239233 h 244549"/>
              <a:gd name="connsiteX13" fmla="*/ 101010 w 255182"/>
              <a:gd name="connsiteY13" fmla="*/ 244549 h 244549"/>
              <a:gd name="connsiteX14" fmla="*/ 154172 w 255182"/>
              <a:gd name="connsiteY14" fmla="*/ 233916 h 244549"/>
              <a:gd name="connsiteX15" fmla="*/ 191386 w 255182"/>
              <a:gd name="connsiteY15" fmla="*/ 212651 h 244549"/>
              <a:gd name="connsiteX16" fmla="*/ 212652 w 255182"/>
              <a:gd name="connsiteY16" fmla="*/ 207335 h 244549"/>
              <a:gd name="connsiteX17" fmla="*/ 228600 w 255182"/>
              <a:gd name="connsiteY17" fmla="*/ 202019 h 244549"/>
              <a:gd name="connsiteX18" fmla="*/ 239233 w 255182"/>
              <a:gd name="connsiteY18" fmla="*/ 180754 h 244549"/>
              <a:gd name="connsiteX19" fmla="*/ 255182 w 255182"/>
              <a:gd name="connsiteY19" fmla="*/ 122275 h 244549"/>
              <a:gd name="connsiteX20" fmla="*/ 239233 w 255182"/>
              <a:gd name="connsiteY20" fmla="*/ 106326 h 244549"/>
              <a:gd name="connsiteX21" fmla="*/ 217968 w 255182"/>
              <a:gd name="connsiteY21" fmla="*/ 101010 h 244549"/>
              <a:gd name="connsiteX22" fmla="*/ 138224 w 255182"/>
              <a:gd name="connsiteY22" fmla="*/ 106326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5182" h="244549">
                <a:moveTo>
                  <a:pt x="138224" y="106326"/>
                </a:moveTo>
                <a:cubicBezTo>
                  <a:pt x="124047" y="101010"/>
                  <a:pt x="135365" y="81399"/>
                  <a:pt x="132907" y="69112"/>
                </a:cubicBezTo>
                <a:cubicBezTo>
                  <a:pt x="131808" y="63617"/>
                  <a:pt x="128851" y="58623"/>
                  <a:pt x="127591" y="53163"/>
                </a:cubicBezTo>
                <a:cubicBezTo>
                  <a:pt x="123528" y="35554"/>
                  <a:pt x="120503" y="17721"/>
                  <a:pt x="116959" y="0"/>
                </a:cubicBezTo>
                <a:cubicBezTo>
                  <a:pt x="101010" y="3544"/>
                  <a:pt x="83725" y="3326"/>
                  <a:pt x="69112" y="10633"/>
                </a:cubicBezTo>
                <a:cubicBezTo>
                  <a:pt x="64100" y="13139"/>
                  <a:pt x="66302" y="21570"/>
                  <a:pt x="63796" y="26582"/>
                </a:cubicBezTo>
                <a:cubicBezTo>
                  <a:pt x="54936" y="44301"/>
                  <a:pt x="53161" y="42531"/>
                  <a:pt x="37214" y="53163"/>
                </a:cubicBezTo>
                <a:cubicBezTo>
                  <a:pt x="36457" y="54172"/>
                  <a:pt x="12461" y="85350"/>
                  <a:pt x="10633" y="90377"/>
                </a:cubicBezTo>
                <a:cubicBezTo>
                  <a:pt x="5639" y="104110"/>
                  <a:pt x="0" y="132907"/>
                  <a:pt x="0" y="132907"/>
                </a:cubicBezTo>
                <a:cubicBezTo>
                  <a:pt x="5316" y="148856"/>
                  <a:pt x="9483" y="165236"/>
                  <a:pt x="15949" y="180754"/>
                </a:cubicBezTo>
                <a:cubicBezTo>
                  <a:pt x="20398" y="191432"/>
                  <a:pt x="34247" y="205748"/>
                  <a:pt x="42531" y="212651"/>
                </a:cubicBezTo>
                <a:cubicBezTo>
                  <a:pt x="47439" y="216741"/>
                  <a:pt x="53571" y="219194"/>
                  <a:pt x="58479" y="223284"/>
                </a:cubicBezTo>
                <a:cubicBezTo>
                  <a:pt x="64255" y="228097"/>
                  <a:pt x="67703" y="235871"/>
                  <a:pt x="74428" y="239233"/>
                </a:cubicBezTo>
                <a:cubicBezTo>
                  <a:pt x="82510" y="243274"/>
                  <a:pt x="92149" y="242777"/>
                  <a:pt x="101010" y="244549"/>
                </a:cubicBezTo>
                <a:cubicBezTo>
                  <a:pt x="118731" y="241005"/>
                  <a:pt x="136796" y="238881"/>
                  <a:pt x="154172" y="233916"/>
                </a:cubicBezTo>
                <a:cubicBezTo>
                  <a:pt x="187303" y="224450"/>
                  <a:pt x="163885" y="224437"/>
                  <a:pt x="191386" y="212651"/>
                </a:cubicBezTo>
                <a:cubicBezTo>
                  <a:pt x="198102" y="209773"/>
                  <a:pt x="205626" y="209342"/>
                  <a:pt x="212652" y="207335"/>
                </a:cubicBezTo>
                <a:cubicBezTo>
                  <a:pt x="218040" y="205796"/>
                  <a:pt x="223284" y="203791"/>
                  <a:pt x="228600" y="202019"/>
                </a:cubicBezTo>
                <a:cubicBezTo>
                  <a:pt x="232144" y="194931"/>
                  <a:pt x="237148" y="188400"/>
                  <a:pt x="239233" y="180754"/>
                </a:cubicBezTo>
                <a:cubicBezTo>
                  <a:pt x="258544" y="109946"/>
                  <a:pt x="230802" y="171032"/>
                  <a:pt x="255182" y="122275"/>
                </a:cubicBezTo>
                <a:cubicBezTo>
                  <a:pt x="249866" y="116959"/>
                  <a:pt x="245761" y="110056"/>
                  <a:pt x="239233" y="106326"/>
                </a:cubicBezTo>
                <a:cubicBezTo>
                  <a:pt x="232889" y="102701"/>
                  <a:pt x="224966" y="103110"/>
                  <a:pt x="217968" y="101010"/>
                </a:cubicBezTo>
                <a:cubicBezTo>
                  <a:pt x="167581" y="85894"/>
                  <a:pt x="152401" y="111642"/>
                  <a:pt x="138224" y="106326"/>
                </a:cubicBezTo>
                <a:close/>
              </a:path>
            </a:pathLst>
          </a:custGeom>
          <a:solidFill>
            <a:srgbClr val="BE99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A134D5C3-648A-773B-5FE5-10B2606D950B}"/>
              </a:ext>
            </a:extLst>
          </p:cNvPr>
          <p:cNvSpPr/>
          <p:nvPr/>
        </p:nvSpPr>
        <p:spPr>
          <a:xfrm>
            <a:off x="2427381" y="1791586"/>
            <a:ext cx="255182" cy="244549"/>
          </a:xfrm>
          <a:custGeom>
            <a:avLst/>
            <a:gdLst>
              <a:gd name="connsiteX0" fmla="*/ 138224 w 255182"/>
              <a:gd name="connsiteY0" fmla="*/ 106326 h 244549"/>
              <a:gd name="connsiteX1" fmla="*/ 132907 w 255182"/>
              <a:gd name="connsiteY1" fmla="*/ 69112 h 244549"/>
              <a:gd name="connsiteX2" fmla="*/ 127591 w 255182"/>
              <a:gd name="connsiteY2" fmla="*/ 53163 h 244549"/>
              <a:gd name="connsiteX3" fmla="*/ 116959 w 255182"/>
              <a:gd name="connsiteY3" fmla="*/ 0 h 244549"/>
              <a:gd name="connsiteX4" fmla="*/ 69112 w 255182"/>
              <a:gd name="connsiteY4" fmla="*/ 10633 h 244549"/>
              <a:gd name="connsiteX5" fmla="*/ 63796 w 255182"/>
              <a:gd name="connsiteY5" fmla="*/ 26582 h 244549"/>
              <a:gd name="connsiteX6" fmla="*/ 37214 w 255182"/>
              <a:gd name="connsiteY6" fmla="*/ 53163 h 244549"/>
              <a:gd name="connsiteX7" fmla="*/ 10633 w 255182"/>
              <a:gd name="connsiteY7" fmla="*/ 90377 h 244549"/>
              <a:gd name="connsiteX8" fmla="*/ 0 w 255182"/>
              <a:gd name="connsiteY8" fmla="*/ 132907 h 244549"/>
              <a:gd name="connsiteX9" fmla="*/ 15949 w 255182"/>
              <a:gd name="connsiteY9" fmla="*/ 180754 h 244549"/>
              <a:gd name="connsiteX10" fmla="*/ 42531 w 255182"/>
              <a:gd name="connsiteY10" fmla="*/ 212651 h 244549"/>
              <a:gd name="connsiteX11" fmla="*/ 58479 w 255182"/>
              <a:gd name="connsiteY11" fmla="*/ 223284 h 244549"/>
              <a:gd name="connsiteX12" fmla="*/ 74428 w 255182"/>
              <a:gd name="connsiteY12" fmla="*/ 239233 h 244549"/>
              <a:gd name="connsiteX13" fmla="*/ 101010 w 255182"/>
              <a:gd name="connsiteY13" fmla="*/ 244549 h 244549"/>
              <a:gd name="connsiteX14" fmla="*/ 154172 w 255182"/>
              <a:gd name="connsiteY14" fmla="*/ 233916 h 244549"/>
              <a:gd name="connsiteX15" fmla="*/ 191386 w 255182"/>
              <a:gd name="connsiteY15" fmla="*/ 212651 h 244549"/>
              <a:gd name="connsiteX16" fmla="*/ 212652 w 255182"/>
              <a:gd name="connsiteY16" fmla="*/ 207335 h 244549"/>
              <a:gd name="connsiteX17" fmla="*/ 228600 w 255182"/>
              <a:gd name="connsiteY17" fmla="*/ 202019 h 244549"/>
              <a:gd name="connsiteX18" fmla="*/ 239233 w 255182"/>
              <a:gd name="connsiteY18" fmla="*/ 180754 h 244549"/>
              <a:gd name="connsiteX19" fmla="*/ 255182 w 255182"/>
              <a:gd name="connsiteY19" fmla="*/ 122275 h 244549"/>
              <a:gd name="connsiteX20" fmla="*/ 239233 w 255182"/>
              <a:gd name="connsiteY20" fmla="*/ 106326 h 244549"/>
              <a:gd name="connsiteX21" fmla="*/ 217968 w 255182"/>
              <a:gd name="connsiteY21" fmla="*/ 101010 h 244549"/>
              <a:gd name="connsiteX22" fmla="*/ 138224 w 255182"/>
              <a:gd name="connsiteY22" fmla="*/ 106326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5182" h="244549">
                <a:moveTo>
                  <a:pt x="138224" y="106326"/>
                </a:moveTo>
                <a:cubicBezTo>
                  <a:pt x="124047" y="101010"/>
                  <a:pt x="135365" y="81399"/>
                  <a:pt x="132907" y="69112"/>
                </a:cubicBezTo>
                <a:cubicBezTo>
                  <a:pt x="131808" y="63617"/>
                  <a:pt x="128851" y="58623"/>
                  <a:pt x="127591" y="53163"/>
                </a:cubicBezTo>
                <a:cubicBezTo>
                  <a:pt x="123528" y="35554"/>
                  <a:pt x="120503" y="17721"/>
                  <a:pt x="116959" y="0"/>
                </a:cubicBezTo>
                <a:cubicBezTo>
                  <a:pt x="101010" y="3544"/>
                  <a:pt x="83725" y="3326"/>
                  <a:pt x="69112" y="10633"/>
                </a:cubicBezTo>
                <a:cubicBezTo>
                  <a:pt x="64100" y="13139"/>
                  <a:pt x="66302" y="21570"/>
                  <a:pt x="63796" y="26582"/>
                </a:cubicBezTo>
                <a:cubicBezTo>
                  <a:pt x="54936" y="44301"/>
                  <a:pt x="53161" y="42531"/>
                  <a:pt x="37214" y="53163"/>
                </a:cubicBezTo>
                <a:cubicBezTo>
                  <a:pt x="36457" y="54172"/>
                  <a:pt x="12461" y="85350"/>
                  <a:pt x="10633" y="90377"/>
                </a:cubicBezTo>
                <a:cubicBezTo>
                  <a:pt x="5639" y="104110"/>
                  <a:pt x="0" y="132907"/>
                  <a:pt x="0" y="132907"/>
                </a:cubicBezTo>
                <a:cubicBezTo>
                  <a:pt x="5316" y="148856"/>
                  <a:pt x="9483" y="165236"/>
                  <a:pt x="15949" y="180754"/>
                </a:cubicBezTo>
                <a:cubicBezTo>
                  <a:pt x="20398" y="191432"/>
                  <a:pt x="34247" y="205748"/>
                  <a:pt x="42531" y="212651"/>
                </a:cubicBezTo>
                <a:cubicBezTo>
                  <a:pt x="47439" y="216741"/>
                  <a:pt x="53571" y="219194"/>
                  <a:pt x="58479" y="223284"/>
                </a:cubicBezTo>
                <a:cubicBezTo>
                  <a:pt x="64255" y="228097"/>
                  <a:pt x="67703" y="235871"/>
                  <a:pt x="74428" y="239233"/>
                </a:cubicBezTo>
                <a:cubicBezTo>
                  <a:pt x="82510" y="243274"/>
                  <a:pt x="92149" y="242777"/>
                  <a:pt x="101010" y="244549"/>
                </a:cubicBezTo>
                <a:cubicBezTo>
                  <a:pt x="118731" y="241005"/>
                  <a:pt x="136796" y="238881"/>
                  <a:pt x="154172" y="233916"/>
                </a:cubicBezTo>
                <a:cubicBezTo>
                  <a:pt x="187303" y="224450"/>
                  <a:pt x="163885" y="224437"/>
                  <a:pt x="191386" y="212651"/>
                </a:cubicBezTo>
                <a:cubicBezTo>
                  <a:pt x="198102" y="209773"/>
                  <a:pt x="205626" y="209342"/>
                  <a:pt x="212652" y="207335"/>
                </a:cubicBezTo>
                <a:cubicBezTo>
                  <a:pt x="218040" y="205796"/>
                  <a:pt x="223284" y="203791"/>
                  <a:pt x="228600" y="202019"/>
                </a:cubicBezTo>
                <a:cubicBezTo>
                  <a:pt x="232144" y="194931"/>
                  <a:pt x="237148" y="188400"/>
                  <a:pt x="239233" y="180754"/>
                </a:cubicBezTo>
                <a:cubicBezTo>
                  <a:pt x="258544" y="109946"/>
                  <a:pt x="230802" y="171032"/>
                  <a:pt x="255182" y="122275"/>
                </a:cubicBezTo>
                <a:cubicBezTo>
                  <a:pt x="249866" y="116959"/>
                  <a:pt x="245761" y="110056"/>
                  <a:pt x="239233" y="106326"/>
                </a:cubicBezTo>
                <a:cubicBezTo>
                  <a:pt x="232889" y="102701"/>
                  <a:pt x="224966" y="103110"/>
                  <a:pt x="217968" y="101010"/>
                </a:cubicBezTo>
                <a:cubicBezTo>
                  <a:pt x="167581" y="85894"/>
                  <a:pt x="152401" y="111642"/>
                  <a:pt x="138224" y="106326"/>
                </a:cubicBezTo>
                <a:close/>
              </a:path>
            </a:pathLst>
          </a:custGeom>
          <a:solidFill>
            <a:srgbClr val="A38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3A040CB-0B26-D630-F9CE-AC712D05859D}"/>
              </a:ext>
            </a:extLst>
          </p:cNvPr>
          <p:cNvSpPr/>
          <p:nvPr/>
        </p:nvSpPr>
        <p:spPr>
          <a:xfrm>
            <a:off x="2567763" y="4781767"/>
            <a:ext cx="255182" cy="244549"/>
          </a:xfrm>
          <a:custGeom>
            <a:avLst/>
            <a:gdLst>
              <a:gd name="connsiteX0" fmla="*/ 138224 w 255182"/>
              <a:gd name="connsiteY0" fmla="*/ 106326 h 244549"/>
              <a:gd name="connsiteX1" fmla="*/ 132907 w 255182"/>
              <a:gd name="connsiteY1" fmla="*/ 69112 h 244549"/>
              <a:gd name="connsiteX2" fmla="*/ 127591 w 255182"/>
              <a:gd name="connsiteY2" fmla="*/ 53163 h 244549"/>
              <a:gd name="connsiteX3" fmla="*/ 116959 w 255182"/>
              <a:gd name="connsiteY3" fmla="*/ 0 h 244549"/>
              <a:gd name="connsiteX4" fmla="*/ 69112 w 255182"/>
              <a:gd name="connsiteY4" fmla="*/ 10633 h 244549"/>
              <a:gd name="connsiteX5" fmla="*/ 63796 w 255182"/>
              <a:gd name="connsiteY5" fmla="*/ 26582 h 244549"/>
              <a:gd name="connsiteX6" fmla="*/ 37214 w 255182"/>
              <a:gd name="connsiteY6" fmla="*/ 53163 h 244549"/>
              <a:gd name="connsiteX7" fmla="*/ 10633 w 255182"/>
              <a:gd name="connsiteY7" fmla="*/ 90377 h 244549"/>
              <a:gd name="connsiteX8" fmla="*/ 0 w 255182"/>
              <a:gd name="connsiteY8" fmla="*/ 132907 h 244549"/>
              <a:gd name="connsiteX9" fmla="*/ 15949 w 255182"/>
              <a:gd name="connsiteY9" fmla="*/ 180754 h 244549"/>
              <a:gd name="connsiteX10" fmla="*/ 42531 w 255182"/>
              <a:gd name="connsiteY10" fmla="*/ 212651 h 244549"/>
              <a:gd name="connsiteX11" fmla="*/ 58479 w 255182"/>
              <a:gd name="connsiteY11" fmla="*/ 223284 h 244549"/>
              <a:gd name="connsiteX12" fmla="*/ 74428 w 255182"/>
              <a:gd name="connsiteY12" fmla="*/ 239233 h 244549"/>
              <a:gd name="connsiteX13" fmla="*/ 101010 w 255182"/>
              <a:gd name="connsiteY13" fmla="*/ 244549 h 244549"/>
              <a:gd name="connsiteX14" fmla="*/ 154172 w 255182"/>
              <a:gd name="connsiteY14" fmla="*/ 233916 h 244549"/>
              <a:gd name="connsiteX15" fmla="*/ 191386 w 255182"/>
              <a:gd name="connsiteY15" fmla="*/ 212651 h 244549"/>
              <a:gd name="connsiteX16" fmla="*/ 212652 w 255182"/>
              <a:gd name="connsiteY16" fmla="*/ 207335 h 244549"/>
              <a:gd name="connsiteX17" fmla="*/ 228600 w 255182"/>
              <a:gd name="connsiteY17" fmla="*/ 202019 h 244549"/>
              <a:gd name="connsiteX18" fmla="*/ 239233 w 255182"/>
              <a:gd name="connsiteY18" fmla="*/ 180754 h 244549"/>
              <a:gd name="connsiteX19" fmla="*/ 255182 w 255182"/>
              <a:gd name="connsiteY19" fmla="*/ 122275 h 244549"/>
              <a:gd name="connsiteX20" fmla="*/ 239233 w 255182"/>
              <a:gd name="connsiteY20" fmla="*/ 106326 h 244549"/>
              <a:gd name="connsiteX21" fmla="*/ 217968 w 255182"/>
              <a:gd name="connsiteY21" fmla="*/ 101010 h 244549"/>
              <a:gd name="connsiteX22" fmla="*/ 138224 w 255182"/>
              <a:gd name="connsiteY22" fmla="*/ 106326 h 24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5182" h="244549">
                <a:moveTo>
                  <a:pt x="138224" y="106326"/>
                </a:moveTo>
                <a:cubicBezTo>
                  <a:pt x="124047" y="101010"/>
                  <a:pt x="135365" y="81399"/>
                  <a:pt x="132907" y="69112"/>
                </a:cubicBezTo>
                <a:cubicBezTo>
                  <a:pt x="131808" y="63617"/>
                  <a:pt x="128851" y="58623"/>
                  <a:pt x="127591" y="53163"/>
                </a:cubicBezTo>
                <a:cubicBezTo>
                  <a:pt x="123528" y="35554"/>
                  <a:pt x="120503" y="17721"/>
                  <a:pt x="116959" y="0"/>
                </a:cubicBezTo>
                <a:cubicBezTo>
                  <a:pt x="101010" y="3544"/>
                  <a:pt x="83725" y="3326"/>
                  <a:pt x="69112" y="10633"/>
                </a:cubicBezTo>
                <a:cubicBezTo>
                  <a:pt x="64100" y="13139"/>
                  <a:pt x="66302" y="21570"/>
                  <a:pt x="63796" y="26582"/>
                </a:cubicBezTo>
                <a:cubicBezTo>
                  <a:pt x="54936" y="44301"/>
                  <a:pt x="53161" y="42531"/>
                  <a:pt x="37214" y="53163"/>
                </a:cubicBezTo>
                <a:cubicBezTo>
                  <a:pt x="36457" y="54172"/>
                  <a:pt x="12461" y="85350"/>
                  <a:pt x="10633" y="90377"/>
                </a:cubicBezTo>
                <a:cubicBezTo>
                  <a:pt x="5639" y="104110"/>
                  <a:pt x="0" y="132907"/>
                  <a:pt x="0" y="132907"/>
                </a:cubicBezTo>
                <a:cubicBezTo>
                  <a:pt x="5316" y="148856"/>
                  <a:pt x="9483" y="165236"/>
                  <a:pt x="15949" y="180754"/>
                </a:cubicBezTo>
                <a:cubicBezTo>
                  <a:pt x="20398" y="191432"/>
                  <a:pt x="34247" y="205748"/>
                  <a:pt x="42531" y="212651"/>
                </a:cubicBezTo>
                <a:cubicBezTo>
                  <a:pt x="47439" y="216741"/>
                  <a:pt x="53571" y="219194"/>
                  <a:pt x="58479" y="223284"/>
                </a:cubicBezTo>
                <a:cubicBezTo>
                  <a:pt x="64255" y="228097"/>
                  <a:pt x="67703" y="235871"/>
                  <a:pt x="74428" y="239233"/>
                </a:cubicBezTo>
                <a:cubicBezTo>
                  <a:pt x="82510" y="243274"/>
                  <a:pt x="92149" y="242777"/>
                  <a:pt x="101010" y="244549"/>
                </a:cubicBezTo>
                <a:cubicBezTo>
                  <a:pt x="118731" y="241005"/>
                  <a:pt x="136796" y="238881"/>
                  <a:pt x="154172" y="233916"/>
                </a:cubicBezTo>
                <a:cubicBezTo>
                  <a:pt x="187303" y="224450"/>
                  <a:pt x="163885" y="224437"/>
                  <a:pt x="191386" y="212651"/>
                </a:cubicBezTo>
                <a:cubicBezTo>
                  <a:pt x="198102" y="209773"/>
                  <a:pt x="205626" y="209342"/>
                  <a:pt x="212652" y="207335"/>
                </a:cubicBezTo>
                <a:cubicBezTo>
                  <a:pt x="218040" y="205796"/>
                  <a:pt x="223284" y="203791"/>
                  <a:pt x="228600" y="202019"/>
                </a:cubicBezTo>
                <a:cubicBezTo>
                  <a:pt x="232144" y="194931"/>
                  <a:pt x="237148" y="188400"/>
                  <a:pt x="239233" y="180754"/>
                </a:cubicBezTo>
                <a:cubicBezTo>
                  <a:pt x="258544" y="109946"/>
                  <a:pt x="230802" y="171032"/>
                  <a:pt x="255182" y="122275"/>
                </a:cubicBezTo>
                <a:cubicBezTo>
                  <a:pt x="249866" y="116959"/>
                  <a:pt x="245761" y="110056"/>
                  <a:pt x="239233" y="106326"/>
                </a:cubicBezTo>
                <a:cubicBezTo>
                  <a:pt x="232889" y="102701"/>
                  <a:pt x="224966" y="103110"/>
                  <a:pt x="217968" y="101010"/>
                </a:cubicBezTo>
                <a:cubicBezTo>
                  <a:pt x="167581" y="85894"/>
                  <a:pt x="152401" y="111642"/>
                  <a:pt x="138224" y="106326"/>
                </a:cubicBezTo>
                <a:close/>
              </a:path>
            </a:pathLst>
          </a:custGeom>
          <a:solidFill>
            <a:srgbClr val="A988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99E9B85-C544-2C58-F25C-C335A3E99A28}"/>
              </a:ext>
            </a:extLst>
          </p:cNvPr>
          <p:cNvSpPr/>
          <p:nvPr/>
        </p:nvSpPr>
        <p:spPr>
          <a:xfrm>
            <a:off x="3246565" y="3071037"/>
            <a:ext cx="5659310" cy="197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5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41" y="979010"/>
            <a:ext cx="5629249" cy="2034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771D9-1E3A-8DA6-16A8-04792469F5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25013" y="3175798"/>
            <a:ext cx="3632951" cy="261032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96" y="1314360"/>
            <a:ext cx="6459609" cy="41983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104028-4787-352F-EE00-B12FA06925D7}"/>
              </a:ext>
            </a:extLst>
          </p:cNvPr>
          <p:cNvSpPr/>
          <p:nvPr/>
        </p:nvSpPr>
        <p:spPr>
          <a:xfrm>
            <a:off x="3499158" y="1897316"/>
            <a:ext cx="2821132" cy="4291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651F7F8-EEDE-490F-FE36-2AF7C65BB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79" t="13713"/>
          <a:stretch/>
        </p:blipFill>
        <p:spPr>
          <a:xfrm>
            <a:off x="4686399" y="2030716"/>
            <a:ext cx="3011558" cy="36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17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54" y="1548167"/>
            <a:ext cx="3659810" cy="2398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91620" y="257560"/>
            <a:ext cx="9143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In vivo imaging </a:t>
            </a:r>
            <a:r>
              <a:rPr lang="en-US" sz="3200" b="0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of luciferase expression in mice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07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05840" y="4114800"/>
            <a:ext cx="7315200" cy="2485640"/>
          </a:xfrm>
          <a:prstGeom prst="rect">
            <a:avLst/>
          </a:prstGeom>
          <a:ln>
            <a:noFill/>
          </a:ln>
        </p:spPr>
      </p:pic>
      <p:sp>
        <p:nvSpPr>
          <p:cNvPr id="708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467460" y="1566400"/>
            <a:ext cx="8208720" cy="16149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 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Since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the luciferase gene can be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stably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transfected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into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cells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under the control of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most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any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promoter, </a:t>
            </a:r>
            <a:r>
              <a:rPr lang="it-IT" sz="2000" b="1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signal</a:t>
            </a:r>
            <a:r>
              <a:rPr lang="it-IT" sz="2000" b="1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1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will</a:t>
            </a:r>
            <a:r>
              <a:rPr lang="it-IT" sz="2000" b="1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not be </a:t>
            </a:r>
            <a:r>
              <a:rPr lang="it-IT" sz="2000" b="1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lost</a:t>
            </a:r>
            <a:r>
              <a:rPr lang="it-IT" sz="2000" b="1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following </a:t>
            </a:r>
            <a:r>
              <a:rPr lang="it-IT" sz="2000" b="1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dilution</a:t>
            </a:r>
            <a:r>
              <a:rPr lang="it-IT" sz="2000" b="1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by </a:t>
            </a:r>
            <a:r>
              <a:rPr lang="it-IT" sz="2000" b="1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cell</a:t>
            </a:r>
            <a:r>
              <a:rPr lang="it-IT" sz="2000" b="1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1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division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. </a:t>
            </a:r>
            <a:endParaRPr lang="it-IT" sz="2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it-IT" sz="2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Luciferase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assays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in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mammalian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systems are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particularly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sensitive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because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they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are </a:t>
            </a:r>
            <a:r>
              <a:rPr lang="it-IT" sz="2000" b="1" strike="noStrike" spc="-1" dirty="0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not </a:t>
            </a:r>
            <a:r>
              <a:rPr lang="it-IT" sz="2000" b="1" strike="noStrike" spc="-1" dirty="0" err="1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subject</a:t>
            </a:r>
            <a:r>
              <a:rPr lang="it-IT" sz="2000" b="1" strike="noStrike" spc="-1" dirty="0">
                <a:solidFill>
                  <a:srgbClr val="FF0000"/>
                </a:solidFill>
                <a:latin typeface="Arial Narrow" panose="020B0606020202030204"/>
                <a:ea typeface="MS PGothic" panose="020B0600070205080204" charset="-128"/>
              </a:rPr>
              <a:t> to high background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as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a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result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of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tissue</a:t>
            </a:r>
            <a:r>
              <a:rPr lang="it-IT" sz="2000" b="0" strike="noStrike" spc="-1" dirty="0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 </a:t>
            </a:r>
            <a:r>
              <a:rPr lang="it-IT" sz="2000" b="0" strike="noStrike" spc="-1" dirty="0" err="1">
                <a:solidFill>
                  <a:srgbClr val="333333"/>
                </a:solidFill>
                <a:latin typeface="Arial Narrow" panose="020B0606020202030204"/>
                <a:ea typeface="MS PGothic" panose="020B0600070205080204" charset="-128"/>
              </a:rPr>
              <a:t>autofluorescence</a:t>
            </a:r>
            <a:endParaRPr lang="it-IT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560400" y="2763520"/>
            <a:ext cx="5390560" cy="4094480"/>
          </a:xfrm>
          <a:prstGeom prst="rect">
            <a:avLst/>
          </a:prstGeom>
          <a:ln>
            <a:noFill/>
          </a:ln>
        </p:spPr>
      </p:pic>
      <p:sp>
        <p:nvSpPr>
          <p:cNvPr id="4" name="CustomShape 3"/>
          <p:cNvSpPr/>
          <p:nvPr/>
        </p:nvSpPr>
        <p:spPr>
          <a:xfrm>
            <a:off x="193040" y="289440"/>
            <a:ext cx="8352720" cy="31395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Bioluminescent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imaging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is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dependent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on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highly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sensitive detectors. </a:t>
            </a: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Typically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a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charged-coupled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device (CCD) camera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is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used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to image luciferase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signal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in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whole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animals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. </a:t>
            </a: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CCD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cameras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can be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cooled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to reduce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thermal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noise, and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therefore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background. </a:t>
            </a: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.</a:t>
            </a:r>
            <a:endParaRPr lang="it-IT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7626" y="2090171"/>
            <a:ext cx="44543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Additionally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, CCD systems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detect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entire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visible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spectrum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and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near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infrared</a:t>
            </a:r>
            <a:r>
              <a:rPr lang="it-IT" b="1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1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wavelengths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,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allowing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them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to </a:t>
            </a:r>
            <a:r>
              <a:rPr lang="it-IT" b="0" strike="noStrike" spc="-1" dirty="0" err="1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detect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the </a:t>
            </a:r>
            <a:r>
              <a:rPr lang="it-IT" b="0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light </a:t>
            </a:r>
            <a:r>
              <a:rPr lang="it-IT" b="0" strike="noStrike" spc="-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that</a:t>
            </a:r>
            <a:r>
              <a:rPr lang="it-IT" b="0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0" strike="noStrike" spc="-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is</a:t>
            </a:r>
            <a:r>
              <a:rPr lang="it-IT" b="0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not </a:t>
            </a:r>
            <a:r>
              <a:rPr lang="it-IT" b="0" strike="noStrike" spc="-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absorbed</a:t>
            </a:r>
            <a:r>
              <a:rPr lang="it-IT" b="0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by </a:t>
            </a:r>
            <a:r>
              <a:rPr lang="it-IT" b="0" strike="noStrike" spc="-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mammalian</a:t>
            </a:r>
            <a:r>
              <a:rPr lang="it-IT" b="0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b="0" strike="noStrike" spc="-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tissues</a:t>
            </a:r>
            <a:r>
              <a:rPr lang="it-IT" b="0" strike="noStrike" spc="-1" dirty="0">
                <a:solidFill>
                  <a:srgbClr val="333333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 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713" name="Picture 2"/>
          <p:cNvPicPr/>
          <p:nvPr/>
        </p:nvPicPr>
        <p:blipFill>
          <a:blip r:embed="rId2"/>
          <a:srcRect l="2932" t="14067" r="43751" b="9999"/>
          <a:stretch>
            <a:fillRect/>
          </a:stretch>
        </p:blipFill>
        <p:spPr>
          <a:xfrm>
            <a:off x="683640" y="116640"/>
            <a:ext cx="7214760" cy="6422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717" name="Immagine 4"/>
          <p:cNvPicPr/>
          <p:nvPr/>
        </p:nvPicPr>
        <p:blipFill>
          <a:blip r:embed="rId2"/>
          <a:srcRect l="19053" t="27323" r="29211" b="10523"/>
          <a:stretch>
            <a:fillRect/>
          </a:stretch>
        </p:blipFill>
        <p:spPr>
          <a:xfrm>
            <a:off x="251640" y="219915"/>
            <a:ext cx="8649764" cy="6171553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558800" y="1432560"/>
            <a:ext cx="308864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952240" y="1432560"/>
            <a:ext cx="4940120" cy="5039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71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0080" y="212400"/>
            <a:ext cx="6571800" cy="5889240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387012" y="1138335"/>
            <a:ext cx="1782147" cy="473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321559" y="1063690"/>
            <a:ext cx="1965649" cy="473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721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20" y="857160"/>
            <a:ext cx="3789000" cy="2499840"/>
          </a:xfrm>
          <a:prstGeom prst="rect">
            <a:avLst/>
          </a:prstGeom>
          <a:ln>
            <a:noFill/>
          </a:ln>
        </p:spPr>
      </p:pic>
      <p:sp>
        <p:nvSpPr>
          <p:cNvPr id="722" name="CustomShape 2"/>
          <p:cNvSpPr/>
          <p:nvPr/>
        </p:nvSpPr>
        <p:spPr>
          <a:xfrm>
            <a:off x="727560" y="214200"/>
            <a:ext cx="243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Bone metastasis</a:t>
            </a:r>
            <a:endParaRPr lang="it-IT" sz="2400" b="0" strike="noStrike" spc="-1">
              <a:latin typeface="Arial" panose="020B0604020202020204"/>
            </a:endParaRPr>
          </a:p>
        </p:txBody>
      </p:sp>
      <p:pic>
        <p:nvPicPr>
          <p:cNvPr id="72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714920" y="714240"/>
            <a:ext cx="3857400" cy="2626920"/>
          </a:xfrm>
          <a:prstGeom prst="rect">
            <a:avLst/>
          </a:prstGeom>
          <a:ln>
            <a:noFill/>
          </a:ln>
        </p:spPr>
      </p:pic>
      <p:sp>
        <p:nvSpPr>
          <p:cNvPr id="724" name="CustomShape 3"/>
          <p:cNvSpPr/>
          <p:nvPr/>
        </p:nvSpPr>
        <p:spPr>
          <a:xfrm>
            <a:off x="5298480" y="214200"/>
            <a:ext cx="2230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Prostate model</a:t>
            </a:r>
            <a:endParaRPr lang="it-IT" sz="2400" b="0" strike="noStrike" spc="-1">
              <a:latin typeface="Arial" panose="020B0604020202020204"/>
            </a:endParaRPr>
          </a:p>
        </p:txBody>
      </p:sp>
      <p:pic>
        <p:nvPicPr>
          <p:cNvPr id="725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57120" y="4105440"/>
            <a:ext cx="3494880" cy="2279160"/>
          </a:xfrm>
          <a:prstGeom prst="rect">
            <a:avLst/>
          </a:prstGeom>
          <a:ln>
            <a:noFill/>
          </a:ln>
        </p:spPr>
      </p:pic>
      <p:sp>
        <p:nvSpPr>
          <p:cNvPr id="726" name="CustomShape 4"/>
          <p:cNvSpPr/>
          <p:nvPr/>
        </p:nvSpPr>
        <p:spPr>
          <a:xfrm>
            <a:off x="1153440" y="3500280"/>
            <a:ext cx="16884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Melanoma </a:t>
            </a:r>
            <a:endParaRPr lang="it-IT" sz="2400" b="0" strike="noStrike" spc="-1">
              <a:latin typeface="Arial" panose="020B0604020202020204"/>
            </a:endParaRPr>
          </a:p>
        </p:txBody>
      </p:sp>
      <p:pic>
        <p:nvPicPr>
          <p:cNvPr id="72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105080" y="4221000"/>
            <a:ext cx="4896360" cy="1730160"/>
          </a:xfrm>
          <a:prstGeom prst="rect">
            <a:avLst/>
          </a:prstGeom>
          <a:ln>
            <a:noFill/>
          </a:ln>
        </p:spPr>
      </p:pic>
      <p:sp>
        <p:nvSpPr>
          <p:cNvPr id="728" name="CustomShape 5"/>
          <p:cNvSpPr/>
          <p:nvPr/>
        </p:nvSpPr>
        <p:spPr>
          <a:xfrm>
            <a:off x="5522040" y="3538440"/>
            <a:ext cx="2061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Arial" panose="020B0604020202020204"/>
                <a:ea typeface="MS PGothic" panose="020B0600070205080204" charset="-128"/>
              </a:rPr>
              <a:t>Breast cancer</a:t>
            </a:r>
            <a:endParaRPr lang="it-IT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5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3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6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5"/>
          <p:cNvPicPr/>
          <p:nvPr/>
        </p:nvPicPr>
        <p:blipFill>
          <a:blip r:embed="rId3"/>
          <a:srcRect r="11767"/>
          <a:stretch>
            <a:fillRect/>
          </a:stretch>
        </p:blipFill>
        <p:spPr>
          <a:xfrm>
            <a:off x="174625" y="107950"/>
            <a:ext cx="8839200" cy="6597650"/>
          </a:xfrm>
          <a:prstGeom prst="rect">
            <a:avLst/>
          </a:prstGeom>
          <a:ln>
            <a:noFill/>
          </a:ln>
        </p:spPr>
      </p:pic>
      <p:sp>
        <p:nvSpPr>
          <p:cNvPr id="61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pc="-1">
              <a:latin typeface="Times New Roman" panose="02020603050405020304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174625" y="348791"/>
            <a:ext cx="3115330" cy="27337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889000"/>
            <a:ext cx="650430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extShape 1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pic>
        <p:nvPicPr>
          <p:cNvPr id="730" name="Immagine 4"/>
          <p:cNvPicPr/>
          <p:nvPr/>
        </p:nvPicPr>
        <p:blipFill>
          <a:blip r:embed="rId2"/>
          <a:srcRect l="13854" t="14721" r="37246" b="8841"/>
          <a:stretch>
            <a:fillRect/>
          </a:stretch>
        </p:blipFill>
        <p:spPr>
          <a:xfrm>
            <a:off x="1259640" y="365400"/>
            <a:ext cx="6912360" cy="607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2"/>
          <p:cNvPicPr/>
          <p:nvPr/>
        </p:nvPicPr>
        <p:blipFill>
          <a:blip r:embed="rId3"/>
          <a:srcRect r="1027"/>
          <a:stretch>
            <a:fillRect/>
          </a:stretch>
        </p:blipFill>
        <p:spPr>
          <a:xfrm>
            <a:off x="5293360" y="1748760"/>
            <a:ext cx="3850640" cy="2609880"/>
          </a:xfrm>
          <a:prstGeom prst="rect">
            <a:avLst/>
          </a:prstGeom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621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179640" y="0"/>
            <a:ext cx="4860360" cy="6563360"/>
          </a:xfrm>
          <a:prstGeom prst="rect">
            <a:avLst/>
          </a:prstGeom>
          <a:ln w="9360">
            <a:noFill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22" name="TextShape 1"/>
          <p:cNvSpPr txBox="1"/>
          <p:nvPr/>
        </p:nvSpPr>
        <p:spPr>
          <a:xfrm>
            <a:off x="5203680" y="106080"/>
            <a:ext cx="4071600" cy="1642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000000"/>
                </a:solidFill>
                <a:latin typeface="Arial Narrow" panose="020B0606020202030204"/>
                <a:ea typeface="MS PGothic" panose="020B0600070205080204" charset="-128"/>
              </a:rPr>
              <a:t>Understanding luciferase</a:t>
            </a:r>
            <a:endParaRPr lang="en-US" sz="32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  <p:sp>
        <p:nvSpPr>
          <p:cNvPr id="2" name="Freccia a sinistra 1"/>
          <p:cNvSpPr/>
          <p:nvPr/>
        </p:nvSpPr>
        <p:spPr>
          <a:xfrm>
            <a:off x="4013835" y="5055235"/>
            <a:ext cx="1564640" cy="834390"/>
          </a:xfrm>
          <a:prstGeom prst="leftArrow">
            <a:avLst/>
          </a:prstGeom>
          <a:solidFill>
            <a:srgbClr val="66FF3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274053" y="1"/>
            <a:ext cx="4595895" cy="68579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46578-E1A7-17AE-530A-2C34AE883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Premium Vector | Bioluminescence chemical reaction scientific illustration  vector diagram">
            <a:extLst>
              <a:ext uri="{FF2B5EF4-FFF2-40B4-BE49-F238E27FC236}">
                <a16:creationId xmlns:a16="http://schemas.microsoft.com/office/drawing/2014/main" id="{DF772B62-824C-030B-7458-D8120FFE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00" y="526047"/>
            <a:ext cx="5983646" cy="59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4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"/>
          <p:cNvSpPr/>
          <p:nvPr/>
        </p:nvSpPr>
        <p:spPr>
          <a:xfrm>
            <a:off x="924353" y="717090"/>
            <a:ext cx="624816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it-IT" sz="32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Luciferase</a:t>
            </a:r>
            <a:r>
              <a:rPr lang="it-IT" sz="32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:</a:t>
            </a:r>
            <a:endParaRPr lang="it-IT" sz="32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5" name="CustomShape 2"/>
          <p:cNvSpPr/>
          <p:nvPr/>
        </p:nvSpPr>
        <p:spPr>
          <a:xfrm>
            <a:off x="4440240" y="2165400"/>
            <a:ext cx="8534160" cy="461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626" name="CustomShape 3"/>
          <p:cNvSpPr/>
          <p:nvPr/>
        </p:nvSpPr>
        <p:spPr>
          <a:xfrm>
            <a:off x="97200" y="1831710"/>
            <a:ext cx="8610120" cy="3726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40000"/>
              <a:buFont typeface="Times"/>
              <a:buChar char="•"/>
            </a:pPr>
            <a:r>
              <a:rPr lang="it-IT" sz="2000" b="1" strike="noStrike" spc="-1" dirty="0" err="1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Firefly</a:t>
            </a:r>
            <a:r>
              <a:rPr lang="it-IT" sz="2000" b="0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000" b="1" strike="noStrike" spc="-1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luciferase </a:t>
            </a:r>
            <a:r>
              <a:rPr lang="it-IT" sz="2000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(</a:t>
            </a:r>
            <a:r>
              <a:rPr lang="it-IT" sz="2000" i="1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Photinus</a:t>
            </a:r>
            <a:r>
              <a:rPr lang="it-IT" sz="2000" i="1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000" i="1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pyralis</a:t>
            </a:r>
            <a:r>
              <a:rPr lang="it-IT" sz="2000" i="1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) </a:t>
            </a:r>
            <a:endParaRPr lang="it-IT" sz="20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50000"/>
              <a:buFont typeface="Times"/>
              <a:buChar char="•"/>
            </a:pPr>
            <a:r>
              <a:rPr lang="it-IT" sz="20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Firefly</a:t>
            </a:r>
            <a:r>
              <a:rPr lang="it-IT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luciferase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produces</a:t>
            </a:r>
            <a:r>
              <a:rPr lang="it-IT" sz="20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light by </a:t>
            </a:r>
            <a:r>
              <a:rPr lang="it-IT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ATP-</a:t>
            </a:r>
            <a:r>
              <a:rPr lang="it-IT" sz="20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dependent</a:t>
            </a:r>
            <a:r>
              <a:rPr lang="it-IT" sz="20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0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oxidation</a:t>
            </a: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4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4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4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4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8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8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0000"/>
              </a:lnSpc>
              <a:spcBef>
                <a:spcPts val="480"/>
              </a:spcBef>
            </a:pP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7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885114"/>
            <a:ext cx="6109981" cy="1927440"/>
          </a:xfrm>
          <a:prstGeom prst="rect">
            <a:avLst/>
          </a:prstGeom>
          <a:ln>
            <a:noFill/>
          </a:ln>
        </p:spPr>
      </p:pic>
      <p:sp>
        <p:nvSpPr>
          <p:cNvPr id="628" name="CustomShape 4"/>
          <p:cNvSpPr/>
          <p:nvPr/>
        </p:nvSpPr>
        <p:spPr>
          <a:xfrm>
            <a:off x="6772275" y="523302"/>
            <a:ext cx="1706760" cy="395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it-IT" sz="2000" b="0" i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Photinus</a:t>
            </a:r>
            <a:r>
              <a:rPr lang="it-IT" sz="2000" b="0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000" b="0" i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pyralis</a:t>
            </a:r>
            <a:r>
              <a:rPr lang="it-IT" sz="2000" b="0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endParaRPr lang="it-IT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9" name="Picture 8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6367406" y="3141787"/>
            <a:ext cx="1610214" cy="1414094"/>
          </a:xfrm>
          <a:prstGeom prst="rect">
            <a:avLst/>
          </a:prstGeom>
          <a:ln>
            <a:noFill/>
          </a:ln>
        </p:spPr>
      </p:pic>
      <p:sp>
        <p:nvSpPr>
          <p:cNvPr id="630" name="CustomShape 5"/>
          <p:cNvSpPr/>
          <p:nvPr/>
        </p:nvSpPr>
        <p:spPr>
          <a:xfrm>
            <a:off x="3271680" y="2548080"/>
            <a:ext cx="2599920" cy="17618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1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5005800" y="148320"/>
            <a:ext cx="1676160" cy="1466640"/>
          </a:xfrm>
          <a:prstGeom prst="rect">
            <a:avLst/>
          </a:prstGeom>
          <a:ln>
            <a:noFill/>
          </a:ln>
        </p:spPr>
      </p:pic>
      <p:sp>
        <p:nvSpPr>
          <p:cNvPr id="632" name="CustomShape 6"/>
          <p:cNvSpPr/>
          <p:nvPr/>
        </p:nvSpPr>
        <p:spPr>
          <a:xfrm>
            <a:off x="4477155" y="3064656"/>
            <a:ext cx="1268865" cy="1367640"/>
          </a:xfrm>
          <a:prstGeom prst="ellipse">
            <a:avLst/>
          </a:prstGeom>
          <a:solidFill>
            <a:srgbClr val="FFFF00">
              <a:alpha val="9000"/>
            </a:srgbClr>
          </a:solidFill>
          <a:ln w="9360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3" name="CustomShape 7"/>
          <p:cNvSpPr/>
          <p:nvPr/>
        </p:nvSpPr>
        <p:spPr>
          <a:xfrm>
            <a:off x="270150" y="5057147"/>
            <a:ext cx="8602980" cy="82169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215900" indent="-215900">
              <a:lnSpc>
                <a:spcPct val="100000"/>
              </a:lnSpc>
              <a:buClr>
                <a:srgbClr val="000000"/>
              </a:buClr>
              <a:buSzPct val="50000"/>
              <a:buFont typeface="Times"/>
              <a:buChar char="•"/>
            </a:pPr>
            <a:r>
              <a:rPr lang="it-IT" sz="28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Bioluminescence</a:t>
            </a:r>
            <a:r>
              <a:rPr lang="it-IT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or light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emission</a:t>
            </a:r>
            <a:r>
              <a:rPr lang="it-IT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is</a:t>
            </a:r>
            <a:r>
              <a:rPr lang="it-IT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determined</a:t>
            </a:r>
            <a:r>
              <a:rPr lang="it-IT" sz="28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by a 		</a:t>
            </a:r>
            <a:r>
              <a:rPr lang="it-IT" sz="28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luminometer</a:t>
            </a:r>
            <a:endParaRPr lang="it-IT" sz="28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304920" y="2320920"/>
            <a:ext cx="4135320" cy="407952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635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527560" y="4489920"/>
            <a:ext cx="1947600" cy="1864800"/>
          </a:xfrm>
          <a:prstGeom prst="rect">
            <a:avLst/>
          </a:prstGeom>
          <a:ln>
            <a:noFill/>
          </a:ln>
        </p:spPr>
      </p:pic>
      <p:sp>
        <p:nvSpPr>
          <p:cNvPr id="636" name="CustomShape 2"/>
          <p:cNvSpPr/>
          <p:nvPr/>
        </p:nvSpPr>
        <p:spPr>
          <a:xfrm>
            <a:off x="2822040" y="4114800"/>
            <a:ext cx="10620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FFFFFF"/>
                </a:solidFill>
                <a:latin typeface="Arial Narrow" panose="020B0606020202030204"/>
                <a:ea typeface="MS PGothic" panose="020B0600070205080204" charset="-128"/>
              </a:rPr>
              <a:t>Dinoflagellate</a:t>
            </a:r>
            <a:endParaRPr lang="it-IT" sz="1400" b="0" strike="noStrike" spc="-1">
              <a:latin typeface="Arial" panose="020B0604020202020204"/>
            </a:endParaRPr>
          </a:p>
        </p:txBody>
      </p:sp>
      <p:sp>
        <p:nvSpPr>
          <p:cNvPr id="637" name="CustomShape 3"/>
          <p:cNvSpPr/>
          <p:nvPr/>
        </p:nvSpPr>
        <p:spPr>
          <a:xfrm>
            <a:off x="2988360" y="2701800"/>
            <a:ext cx="7038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FFFFFF"/>
                </a:solidFill>
                <a:latin typeface="Arial Narrow" panose="020B0606020202030204"/>
                <a:ea typeface="MS PGothic" panose="020B0600070205080204" charset="-128"/>
              </a:rPr>
              <a:t>Vargulin</a:t>
            </a:r>
            <a:endParaRPr lang="it-IT" sz="1400" b="0" strike="noStrike" spc="-1">
              <a:latin typeface="Arial" panose="020B0604020202020204"/>
            </a:endParaRPr>
          </a:p>
        </p:txBody>
      </p:sp>
      <p:pic>
        <p:nvPicPr>
          <p:cNvPr id="638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870020" y="2927340"/>
            <a:ext cx="2511000" cy="1171080"/>
          </a:xfrm>
          <a:prstGeom prst="rect">
            <a:avLst/>
          </a:prstGeom>
          <a:ln>
            <a:noFill/>
          </a:ln>
        </p:spPr>
      </p:pic>
      <p:pic>
        <p:nvPicPr>
          <p:cNvPr id="639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20220" y="4939740"/>
            <a:ext cx="2142720" cy="1358640"/>
          </a:xfrm>
          <a:prstGeom prst="rect">
            <a:avLst/>
          </a:prstGeom>
          <a:ln>
            <a:noFill/>
          </a:ln>
        </p:spPr>
      </p:pic>
      <p:sp>
        <p:nvSpPr>
          <p:cNvPr id="640" name="CustomShape 4"/>
          <p:cNvSpPr/>
          <p:nvPr/>
        </p:nvSpPr>
        <p:spPr>
          <a:xfrm>
            <a:off x="811800" y="4668840"/>
            <a:ext cx="11595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FFFFFF"/>
                </a:solidFill>
                <a:latin typeface="Arial Narrow" panose="020B0606020202030204"/>
                <a:ea typeface="MS PGothic" panose="020B0600070205080204" charset="-128"/>
              </a:rPr>
              <a:t>Coelenterazine</a:t>
            </a:r>
            <a:endParaRPr lang="it-IT" sz="1400" b="0" strike="noStrike" spc="-1">
              <a:latin typeface="Arial" panose="020B0604020202020204"/>
            </a:endParaRPr>
          </a:p>
        </p:txBody>
      </p:sp>
      <p:sp>
        <p:nvSpPr>
          <p:cNvPr id="641" name="CustomShape 5"/>
          <p:cNvSpPr/>
          <p:nvPr/>
        </p:nvSpPr>
        <p:spPr>
          <a:xfrm>
            <a:off x="1189080" y="3787920"/>
            <a:ext cx="858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FFFFFF"/>
                </a:solidFill>
                <a:latin typeface="Arial Narrow" panose="020B0606020202030204"/>
                <a:ea typeface="MS PGothic" panose="020B0600070205080204" charset="-128"/>
              </a:rPr>
              <a:t>Firefl</a:t>
            </a:r>
            <a:r>
              <a:rPr lang="it-IT" sz="1600" b="0" strike="noStrike" spc="-1">
                <a:solidFill>
                  <a:srgbClr val="FFFFFF"/>
                </a:solidFill>
                <a:latin typeface="Arial Narrow" panose="020B0606020202030204"/>
                <a:ea typeface="MS PGothic" panose="020B0600070205080204" charset="-128"/>
              </a:rPr>
              <a:t>y</a:t>
            </a:r>
            <a:endParaRPr lang="it-IT" sz="1600" b="0" strike="noStrike" spc="-1">
              <a:latin typeface="Arial" panose="020B0604020202020204"/>
            </a:endParaRPr>
          </a:p>
        </p:txBody>
      </p:sp>
      <p:pic>
        <p:nvPicPr>
          <p:cNvPr id="642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328500" y="4052220"/>
            <a:ext cx="2106360" cy="626760"/>
          </a:xfrm>
          <a:prstGeom prst="rect">
            <a:avLst/>
          </a:prstGeom>
          <a:ln>
            <a:noFill/>
          </a:ln>
        </p:spPr>
      </p:pic>
      <p:pic>
        <p:nvPicPr>
          <p:cNvPr id="643" name="Picture 15"/>
          <p:cNvPicPr/>
          <p:nvPr/>
        </p:nvPicPr>
        <p:blipFill>
          <a:blip r:embed="rId7"/>
          <a:stretch>
            <a:fillRect/>
          </a:stretch>
        </p:blipFill>
        <p:spPr>
          <a:xfrm>
            <a:off x="365440" y="2669400"/>
            <a:ext cx="2114280" cy="953640"/>
          </a:xfrm>
          <a:prstGeom prst="rect">
            <a:avLst/>
          </a:prstGeom>
          <a:ln>
            <a:noFill/>
          </a:ln>
        </p:spPr>
      </p:pic>
      <p:sp>
        <p:nvSpPr>
          <p:cNvPr id="644" name="CustomShape 6"/>
          <p:cNvSpPr/>
          <p:nvPr/>
        </p:nvSpPr>
        <p:spPr>
          <a:xfrm>
            <a:off x="1118880" y="2529000"/>
            <a:ext cx="716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FFFFFF"/>
                </a:solidFill>
                <a:latin typeface="Arial Narrow" panose="020B0606020202030204"/>
                <a:ea typeface="MS PGothic" panose="020B0600070205080204" charset="-128"/>
              </a:rPr>
              <a:t>Bacteria</a:t>
            </a:r>
            <a:endParaRPr lang="it-IT" sz="1400" b="0" strike="noStrike" spc="-1">
              <a:latin typeface="Arial" panose="020B0604020202020204"/>
            </a:endParaRPr>
          </a:p>
        </p:txBody>
      </p:sp>
      <p:sp>
        <p:nvSpPr>
          <p:cNvPr id="645" name="CustomShape 7"/>
          <p:cNvSpPr/>
          <p:nvPr/>
        </p:nvSpPr>
        <p:spPr>
          <a:xfrm>
            <a:off x="360720" y="987480"/>
            <a:ext cx="8305560" cy="821880"/>
          </a:xfrm>
          <a:prstGeom prst="rect">
            <a:avLst/>
          </a:prstGeom>
          <a:noFill/>
          <a:ln w="936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- There are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many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different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1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luciferins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,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endParaRPr lang="it-IT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- 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each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specific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luciferin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has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its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</a:t>
            </a:r>
            <a:r>
              <a:rPr lang="it-IT" sz="24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own</a:t>
            </a:r>
            <a:r>
              <a:rPr lang="it-IT" sz="2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special </a:t>
            </a:r>
            <a:r>
              <a:rPr lang="it-IT" sz="24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luciferase.</a:t>
            </a:r>
            <a:endParaRPr lang="it-IT" sz="2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6" name="Group 8"/>
          <p:cNvGrpSpPr/>
          <p:nvPr/>
        </p:nvGrpSpPr>
        <p:grpSpPr>
          <a:xfrm>
            <a:off x="4648320" y="2130120"/>
            <a:ext cx="4495680" cy="4727880"/>
            <a:chOff x="4648320" y="2209680"/>
            <a:chExt cx="4038120" cy="4199040"/>
          </a:xfrm>
        </p:grpSpPr>
        <p:grpSp>
          <p:nvGrpSpPr>
            <p:cNvPr id="647" name="Group 9"/>
            <p:cNvGrpSpPr/>
            <p:nvPr/>
          </p:nvGrpSpPr>
          <p:grpSpPr>
            <a:xfrm>
              <a:off x="4648320" y="2209680"/>
              <a:ext cx="4038120" cy="4199040"/>
              <a:chOff x="4648320" y="2209680"/>
              <a:chExt cx="4038120" cy="4199040"/>
            </a:xfrm>
          </p:grpSpPr>
          <p:sp>
            <p:nvSpPr>
              <p:cNvPr id="648" name="CustomShape 10"/>
              <p:cNvSpPr/>
              <p:nvPr/>
            </p:nvSpPr>
            <p:spPr>
              <a:xfrm>
                <a:off x="4703760" y="2209680"/>
                <a:ext cx="3962160" cy="4190760"/>
              </a:xfrm>
              <a:prstGeom prst="rect">
                <a:avLst/>
              </a:prstGeom>
              <a:solidFill>
                <a:schemeClr val="bg1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/>
              <a:lstStyle/>
              <a:p>
                <a:endParaRPr lang="it-IT"/>
              </a:p>
            </p:txBody>
          </p:sp>
          <p:sp>
            <p:nvSpPr>
              <p:cNvPr id="649" name="CustomShape 11"/>
              <p:cNvSpPr/>
              <p:nvPr/>
            </p:nvSpPr>
            <p:spPr>
              <a:xfrm>
                <a:off x="4648320" y="4343400"/>
                <a:ext cx="4038120" cy="2065320"/>
              </a:xfrm>
              <a:prstGeom prst="rect">
                <a:avLst/>
              </a:prstGeom>
              <a:noFill/>
              <a:ln w="9360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  <p:txBody>
              <a:bodyPr lIns="90000" tIns="45000" rIns="90000" bIns="45000"/>
              <a:lstStyle/>
              <a:p>
                <a:pPr marL="193675" indent="-193040">
                  <a:lnSpc>
                    <a:spcPct val="100000"/>
                  </a:lnSpc>
                </a:pPr>
                <a:r>
                  <a:rPr lang="it-IT" sz="16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 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Emission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maxima of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most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luminous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</a:t>
                </a:r>
                <a:r>
                  <a:rPr lang="it-IT" sz="1800" b="1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marine </a:t>
                </a:r>
                <a:r>
                  <a:rPr lang="it-IT" sz="1800" b="1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organisms</a:t>
                </a:r>
                <a:r>
                  <a:rPr lang="it-IT" sz="1800" b="1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450-490 nm</a:t>
                </a:r>
                <a:endParaRPr lang="it-IT" sz="1800" b="1" strike="noStrike" spc="-1" dirty="0">
                  <a:latin typeface="Arial" panose="020B0604020202020204"/>
                </a:endParaRPr>
              </a:p>
              <a:p>
                <a:pPr>
                  <a:lnSpc>
                    <a:spcPct val="60000"/>
                  </a:lnSpc>
                </a:pPr>
                <a:endParaRPr lang="it-IT" sz="1800" b="0" strike="noStrike" spc="-1" dirty="0">
                  <a:latin typeface="Arial" panose="020B0604020202020204"/>
                </a:endParaRPr>
              </a:p>
              <a:p>
                <a:pPr marL="193675" indent="-193040">
                  <a:lnSpc>
                    <a:spcPct val="100000"/>
                  </a:lnSpc>
                  <a:buClr>
                    <a:srgbClr val="000000"/>
                  </a:buClr>
                  <a:buSzPct val="165000"/>
                  <a:buFont typeface="Symbol" panose="05050102010706020507" charset="2"/>
                  <a:buChar char=""/>
                </a:pP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Best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Wavelenghth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 for light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trasmission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in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ocean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water</a:t>
                </a:r>
                <a:endParaRPr lang="it-IT" sz="1800" b="0" strike="noStrike" spc="-1" dirty="0">
                  <a:latin typeface="Arial" panose="020B0604020202020204"/>
                </a:endParaRPr>
              </a:p>
              <a:p>
                <a:pPr>
                  <a:lnSpc>
                    <a:spcPct val="60000"/>
                  </a:lnSpc>
                </a:pPr>
                <a:endParaRPr lang="it-IT" sz="1800" b="0" strike="noStrike" spc="-1" dirty="0">
                  <a:latin typeface="Arial" panose="020B0604020202020204"/>
                </a:endParaRPr>
              </a:p>
              <a:p>
                <a:pPr marL="193675" indent="-193040">
                  <a:lnSpc>
                    <a:spcPct val="100000"/>
                  </a:lnSpc>
                  <a:buClr>
                    <a:srgbClr val="000000"/>
                  </a:buClr>
                  <a:buSzPct val="165000"/>
                  <a:buFont typeface="Symbol" panose="05050102010706020507" charset="2"/>
                  <a:buChar char=""/>
                </a:pP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Maximal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sensitivity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of visual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pigments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of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most</a:t>
                </a:r>
                <a:r>
                  <a:rPr lang="it-IT" sz="1800" b="0" strike="noStrike" spc="-1" dirty="0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 marine </a:t>
                </a:r>
                <a:r>
                  <a:rPr lang="it-IT" sz="1800" b="0" strike="noStrike" spc="-1" dirty="0" err="1">
                    <a:solidFill>
                      <a:srgbClr val="000000"/>
                    </a:solidFill>
                    <a:latin typeface="Arial Narrow" panose="020B0606020202030204"/>
                    <a:ea typeface="MS PGothic" panose="020B0600070205080204" charset="-128"/>
                  </a:rPr>
                  <a:t>organisms</a:t>
                </a:r>
                <a:endParaRPr lang="it-IT" sz="1800" b="0" strike="noStrike" spc="-1" dirty="0">
                  <a:latin typeface="Arial" panose="020B0604020202020204"/>
                </a:endParaRPr>
              </a:p>
            </p:txBody>
          </p:sp>
        </p:grpSp>
        <p:pic>
          <p:nvPicPr>
            <p:cNvPr id="650" name="Picture 23"/>
            <p:cNvPicPr/>
            <p:nvPr/>
          </p:nvPicPr>
          <p:blipFill>
            <a:blip r:embed="rId8"/>
            <a:srcRect l="13152" t="20977" r="13579" b="64957"/>
            <a:stretch>
              <a:fillRect/>
            </a:stretch>
          </p:blipFill>
          <p:spPr>
            <a:xfrm>
              <a:off x="4743749" y="2692440"/>
              <a:ext cx="3874201" cy="609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1" name="Picture 25"/>
            <p:cNvPicPr/>
            <p:nvPr/>
          </p:nvPicPr>
          <p:blipFill>
            <a:blip r:embed="rId8"/>
            <a:srcRect l="13152" t="47362" r="68174" b="36808"/>
            <a:stretch>
              <a:fillRect/>
            </a:stretch>
          </p:blipFill>
          <p:spPr>
            <a:xfrm>
              <a:off x="4846230" y="3378240"/>
              <a:ext cx="990360" cy="685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652" name="CustomShape 12"/>
            <p:cNvSpPr/>
            <p:nvPr/>
          </p:nvSpPr>
          <p:spPr>
            <a:xfrm>
              <a:off x="5498280" y="2260440"/>
              <a:ext cx="1917000" cy="3646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Terrestrial organisms</a:t>
              </a:r>
              <a:endParaRPr lang="it-IT" sz="1800" b="0" strike="noStrike" spc="-1">
                <a:latin typeface="Arial" panose="020B0604020202020204"/>
              </a:endParaRPr>
            </a:p>
          </p:txBody>
        </p:sp>
        <p:sp>
          <p:nvSpPr>
            <p:cNvPr id="653" name="Line 13"/>
            <p:cNvSpPr/>
            <p:nvPr/>
          </p:nvSpPr>
          <p:spPr>
            <a:xfrm flipH="1" flipV="1">
              <a:off x="5715000" y="3759120"/>
              <a:ext cx="228600" cy="75960"/>
            </a:xfrm>
            <a:prstGeom prst="line">
              <a:avLst/>
            </a:prstGeom>
            <a:ln w="9360">
              <a:solidFill>
                <a:schemeClr val="tx1"/>
              </a:solidFill>
              <a:round/>
              <a:tailEnd type="triangle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654" name="CustomShape 14"/>
            <p:cNvSpPr/>
            <p:nvPr/>
          </p:nvSpPr>
          <p:spPr>
            <a:xfrm flipV="1">
              <a:off x="5181480" y="3607200"/>
              <a:ext cx="304560" cy="304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655" name="CustomShape 15"/>
            <p:cNvSpPr/>
            <p:nvPr/>
          </p:nvSpPr>
          <p:spPr>
            <a:xfrm>
              <a:off x="5956200" y="3786120"/>
              <a:ext cx="1717200" cy="3646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sz="1800" b="0" strike="noStrike" spc="-1">
                  <a:solidFill>
                    <a:srgbClr val="000000"/>
                  </a:solidFill>
                  <a:latin typeface="Arial Narrow" panose="020B0606020202030204"/>
                  <a:ea typeface="MS PGothic" panose="020B0600070205080204" charset="-128"/>
                </a:rPr>
                <a:t> Marine organisms</a:t>
              </a:r>
              <a:endParaRPr lang="it-IT" sz="1800" b="0" strike="noStrike" spc="-1">
                <a:latin typeface="Arial" panose="020B0604020202020204"/>
              </a:endParaRPr>
            </a:p>
          </p:txBody>
        </p:sp>
      </p:grpSp>
      <p:sp>
        <p:nvSpPr>
          <p:cNvPr id="656" name="TextShape 16"/>
          <p:cNvSpPr txBox="1"/>
          <p:nvPr/>
        </p:nvSpPr>
        <p:spPr>
          <a:xfrm>
            <a:off x="685980" y="-5436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Luciferin chemistry</a:t>
            </a:r>
          </a:p>
        </p:txBody>
      </p:sp>
      <p:sp>
        <p:nvSpPr>
          <p:cNvPr id="657" name="TextShape 17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endParaRPr lang="it-IT" sz="2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395</Words>
  <Application>Microsoft Office PowerPoint</Application>
  <PresentationFormat>Presentazione su schermo (4:3)</PresentationFormat>
  <Paragraphs>77</Paragraphs>
  <Slides>41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41</vt:i4>
      </vt:variant>
    </vt:vector>
  </HeadingPairs>
  <TitlesOfParts>
    <vt:vector size="54" baseType="lpstr">
      <vt:lpstr>MS PGothic</vt:lpstr>
      <vt:lpstr>Arial</vt:lpstr>
      <vt:lpstr>Arial Narrow</vt:lpstr>
      <vt:lpstr>StarSymbol</vt:lpstr>
      <vt:lpstr>Symbol</vt:lpstr>
      <vt:lpstr>Times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Ilia Aranda 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Bioluminsecence, fluorescence and fluorescent proteins</dc:title>
  <dc:creator>Ilia Aranda  User</dc:creator>
  <cp:lastModifiedBy>SBLATTERO DANIELE</cp:lastModifiedBy>
  <cp:revision>233</cp:revision>
  <dcterms:created xsi:type="dcterms:W3CDTF">2008-07-02T15:10:00Z</dcterms:created>
  <dcterms:modified xsi:type="dcterms:W3CDTF">2025-04-03T10:19:22Z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Ilia Aranda  User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KSOProductBuildVer">
    <vt:lpwstr>1033-11.2.0.11042</vt:lpwstr>
  </property>
  <property fmtid="{D5CDD505-2E9C-101B-9397-08002B2CF9AE}" pid="7" name="LinksUpToDate">
    <vt:bool>false</vt:bool>
  </property>
  <property fmtid="{D5CDD505-2E9C-101B-9397-08002B2CF9AE}" pid="8" name="MMClips">
    <vt:i4>1</vt:i4>
  </property>
  <property fmtid="{D5CDD505-2E9C-101B-9397-08002B2CF9AE}" pid="9" name="Notes">
    <vt:i4>43</vt:i4>
  </property>
  <property fmtid="{D5CDD505-2E9C-101B-9397-08002B2CF9AE}" pid="10" name="PresentationFormat">
    <vt:lpwstr>Presentazione su schermo (4:3)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88</vt:i4>
  </property>
  <property fmtid="{D5CDD505-2E9C-101B-9397-08002B2CF9AE}" pid="14" name="ICV">
    <vt:lpwstr>8C684CA757D546E39127A6FF84FBF540</vt:lpwstr>
  </property>
</Properties>
</file>