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5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94" r:id="rId14"/>
    <p:sldId id="295" r:id="rId15"/>
    <p:sldId id="296" r:id="rId16"/>
    <p:sldId id="297" r:id="rId17"/>
    <p:sldId id="301" r:id="rId18"/>
    <p:sldId id="277" r:id="rId19"/>
    <p:sldId id="293" r:id="rId20"/>
    <p:sldId id="298" r:id="rId21"/>
    <p:sldId id="299" r:id="rId22"/>
    <p:sldId id="300" r:id="rId23"/>
    <p:sldId id="302" r:id="rId24"/>
    <p:sldId id="303" r:id="rId25"/>
    <p:sldId id="304" r:id="rId26"/>
    <p:sldId id="305" r:id="rId27"/>
    <p:sldId id="306" r:id="rId28"/>
    <p:sldId id="307" r:id="rId29"/>
    <p:sldId id="278" r:id="rId30"/>
    <p:sldId id="280" r:id="rId31"/>
    <p:sldId id="279" r:id="rId32"/>
    <p:sldId id="286" r:id="rId33"/>
    <p:sldId id="260" r:id="rId34"/>
    <p:sldId id="282" r:id="rId35"/>
    <p:sldId id="283" r:id="rId36"/>
    <p:sldId id="284" r:id="rId37"/>
    <p:sldId id="281" r:id="rId38"/>
    <p:sldId id="269" r:id="rId39"/>
    <p:sldId id="287" r:id="rId40"/>
    <p:sldId id="263" r:id="rId41"/>
    <p:sldId id="264" r:id="rId42"/>
    <p:sldId id="261" r:id="rId43"/>
    <p:sldId id="262" r:id="rId44"/>
    <p:sldId id="288" r:id="rId45"/>
    <p:sldId id="289" r:id="rId46"/>
    <p:sldId id="290" r:id="rId47"/>
    <p:sldId id="291" r:id="rId48"/>
    <p:sldId id="292" r:id="rId49"/>
    <p:sldId id="265" r:id="rId50"/>
    <p:sldId id="267" r:id="rId51"/>
    <p:sldId id="268" r:id="rId52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A1C2BE-64A3-4EB5-8689-C8641003BC03}" v="2" dt="2025-04-03T18:49:42.1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Barbara Pierotti" userId="830b87794f9db057" providerId="LiveId" clId="{2AA1C2BE-64A3-4EB5-8689-C8641003BC03}"/>
    <pc:docChg chg="modSld">
      <pc:chgData name="AdaBarbara Pierotti" userId="830b87794f9db057" providerId="LiveId" clId="{2AA1C2BE-64A3-4EB5-8689-C8641003BC03}" dt="2025-04-03T18:49:42.192" v="3" actId="20577"/>
      <pc:docMkLst>
        <pc:docMk/>
      </pc:docMkLst>
      <pc:sldChg chg="modSp">
        <pc:chgData name="AdaBarbara Pierotti" userId="830b87794f9db057" providerId="LiveId" clId="{2AA1C2BE-64A3-4EB5-8689-C8641003BC03}" dt="2025-04-03T18:49:42.192" v="3" actId="20577"/>
        <pc:sldMkLst>
          <pc:docMk/>
          <pc:sldMk cId="2579280826" sldId="256"/>
        </pc:sldMkLst>
        <pc:spChg chg="mod">
          <ac:chgData name="AdaBarbara Pierotti" userId="830b87794f9db057" providerId="LiveId" clId="{2AA1C2BE-64A3-4EB5-8689-C8641003BC03}" dt="2025-04-03T18:49:42.192" v="3" actId="20577"/>
          <ac:spMkLst>
            <pc:docMk/>
            <pc:sldMk cId="2579280826" sldId="256"/>
            <ac:spMk id="2" creationId="{429B8687-224F-0097-FDC9-DBA3E58F9279}"/>
          </ac:spMkLst>
        </pc:spChg>
      </pc:sldChg>
      <pc:sldChg chg="modSp mod">
        <pc:chgData name="AdaBarbara Pierotti" userId="830b87794f9db057" providerId="LiveId" clId="{2AA1C2BE-64A3-4EB5-8689-C8641003BC03}" dt="2025-04-03T18:48:47.817" v="1" actId="1076"/>
        <pc:sldMkLst>
          <pc:docMk/>
          <pc:sldMk cId="1799873673" sldId="301"/>
        </pc:sldMkLst>
        <pc:picChg chg="mod">
          <ac:chgData name="AdaBarbara Pierotti" userId="830b87794f9db057" providerId="LiveId" clId="{2AA1C2BE-64A3-4EB5-8689-C8641003BC03}" dt="2025-04-03T18:48:47.817" v="1" actId="1076"/>
          <ac:picMkLst>
            <pc:docMk/>
            <pc:sldMk cId="1799873673" sldId="301"/>
            <ac:picMk id="5" creationId="{1AD72231-CA3C-FCE8-0BF2-2B551F33553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00BB45-A807-4489-FAB1-8BCA0F396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903974-CC3B-BF33-01C0-7EAD565FA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E3044E-F7C3-8410-E9E3-7B30A6753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44E9-F031-4562-8DE6-9AD4BCBB3831}" type="datetimeFigureOut">
              <a:rPr lang="it-IT" smtClean="0"/>
              <a:t>03/04/2025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E212D9-0C68-1532-2595-F457E5E1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F384BA9-82DC-EEBE-4CE3-6FAC2BD1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27AD-8719-4C60-8A58-0A8B37BE02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77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5531FF-A01D-3A05-2320-D149FE0FA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55BCA54-A813-FB16-B9EC-945EB41F0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486F17-5002-86DB-4575-0D7CF4C22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44E9-F031-4562-8DE6-9AD4BCBB3831}" type="datetimeFigureOut">
              <a:rPr lang="it-IT" smtClean="0"/>
              <a:t>03/04/2025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D803D6-5399-4850-B063-AB6F4BE9B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D716F06-0492-94BE-941A-373E7455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27AD-8719-4C60-8A58-0A8B37BE02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36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D2B7BF2-A1D4-2A9B-AF08-7812043DF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2BA5F1-1AA4-37A5-07ED-33DBE894FA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290481-1E59-FCE6-9EAE-EDA7298A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44E9-F031-4562-8DE6-9AD4BCBB3831}" type="datetimeFigureOut">
              <a:rPr lang="it-IT" smtClean="0"/>
              <a:t>03/04/2025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1ABDBE-04A1-B979-462C-C15342E8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9D8AF1-FD79-52B1-E281-522C3D693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27AD-8719-4C60-8A58-0A8B37BE02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95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335616-5D89-9CEE-3C55-37F995287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BA350E-CEFC-8D9D-63E3-A3074D526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7507CD7-048D-FAE8-C719-6BC96F814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44E9-F031-4562-8DE6-9AD4BCBB3831}" type="datetimeFigureOut">
              <a:rPr lang="it-IT" smtClean="0"/>
              <a:t>03/04/2025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5135B1-5C19-BA98-AB8D-BF1C9FF38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898CE7-C4BD-5E82-DE2F-EF115CBA5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27AD-8719-4C60-8A58-0A8B37BE02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18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06F6D3-F333-BF71-BF3E-98E1903BF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F5FF72-0C95-28AD-51C4-E39491B87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20FA78F-67A0-A703-97D2-50CB9007E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44E9-F031-4562-8DE6-9AD4BCBB3831}" type="datetimeFigureOut">
              <a:rPr lang="it-IT" smtClean="0"/>
              <a:t>03/04/2025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75B131-035C-11E4-02D0-784356AFA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EFDF2E-57D4-4220-4884-8CF523C08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27AD-8719-4C60-8A58-0A8B37BE02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272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79917D-1929-18DB-DAB4-5028342F0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72730F-120B-8F7A-5000-AA6F76E8B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F7B37A4-46B6-0C43-DE2C-84123B47D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3046B-15F8-2BDB-EB15-B25DC2AAE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44E9-F031-4562-8DE6-9AD4BCBB3831}" type="datetimeFigureOut">
              <a:rPr lang="it-IT" smtClean="0"/>
              <a:t>03/04/2025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7C9513B-741E-DDE2-AFC7-B6DC1680E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B39348A-A875-AE3A-1EC8-E7AD2241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27AD-8719-4C60-8A58-0A8B37BE02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99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C537D2-7021-753C-4089-FC466ACB7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DE9048A-EE43-CEA1-9C07-3B0C66F4E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EF03EDD-3295-280B-1A17-53213E51B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255A5D1-F469-BDBB-8231-0497EFF42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8A401FC-04DA-DAC7-30AE-B230DD100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56EBB24-87B8-47D7-E1A3-21C0FF8D3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44E9-F031-4562-8DE6-9AD4BCBB3831}" type="datetimeFigureOut">
              <a:rPr lang="it-IT" smtClean="0"/>
              <a:t>03/04/2025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314715B-274D-6B2E-C1B3-CED4C8FD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41BA049-59BE-D022-2227-3FF8DBB9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27AD-8719-4C60-8A58-0A8B37BE02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90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2F5472-2469-B684-DDB9-20F79A60D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1585FEA-6BC6-95AF-F3DF-8ECDD5F59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44E9-F031-4562-8DE6-9AD4BCBB3831}" type="datetimeFigureOut">
              <a:rPr lang="it-IT" smtClean="0"/>
              <a:t>03/04/2025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E21AFC0-00EE-D7A3-2B1D-436AD9F34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2B39B12-4663-18A6-A5F3-D374FFAA7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27AD-8719-4C60-8A58-0A8B37BE02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48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B6CF39B-1AAC-EB5E-A07F-21198980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44E9-F031-4562-8DE6-9AD4BCBB3831}" type="datetimeFigureOut">
              <a:rPr lang="it-IT" smtClean="0"/>
              <a:t>03/04/2025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E14DB99-08CB-FBCC-DE8C-1795763A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D68101-FA38-A51A-5414-8BE8B55E4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27AD-8719-4C60-8A58-0A8B37BE02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28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167F1F-D531-056A-3B55-C99DA3366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843D1D-8A15-C592-2FB8-95821F229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D1B01CE-4A7A-97CA-3BBB-713630D8A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536DF2F-AFEE-F6EB-B61E-2ECAF260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44E9-F031-4562-8DE6-9AD4BCBB3831}" type="datetimeFigureOut">
              <a:rPr lang="it-IT" smtClean="0"/>
              <a:t>03/04/2025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B74B64-5866-77BB-B56F-51998CBF1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A4D688-913D-E201-869C-ED08AE7D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27AD-8719-4C60-8A58-0A8B37BE02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39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0C466E-0ABA-D696-F41A-15EE0F89C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313C3E4-3A8E-A0A2-B686-270B2D4C9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169617-A664-CAE5-F03D-D9764A1AA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AEE496-FA01-F53A-C1FE-9B5B25253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44E9-F031-4562-8DE6-9AD4BCBB3831}" type="datetimeFigureOut">
              <a:rPr lang="it-IT" smtClean="0"/>
              <a:t>03/04/2025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107054-E6A5-E8E5-CE32-02951087E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C2AFB5-DB16-2E13-9253-2FD059C15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27AD-8719-4C60-8A58-0A8B37BE02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55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AFF7073-A081-6BE5-BE2D-BD614B927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DE17FA-1B43-02D8-BF0C-E801F6C57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A41AA5E-335E-C64C-DACB-E82FF57CC4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EB44E9-F031-4562-8DE6-9AD4BCBB3831}" type="datetimeFigureOut">
              <a:rPr lang="it-IT" smtClean="0"/>
              <a:t>03/04/2025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C5A1A7-CCDA-0DCB-DFC0-B93064613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212D018-E6B5-22A1-2761-146B1E19C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C127AD-8719-4C60-8A58-0A8B37BE02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8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cation.it/" TargetMode="External"/><Relationship Id="rId2" Type="http://schemas.openxmlformats.org/officeDocument/2006/relationships/hyperlink" Target="http://www.erickson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ruscascuola.it/contenuti/materiali-attivita/58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29B8687-224F-0097-FDC9-DBA3E58F92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 fontScale="90000"/>
          </a:bodyPr>
          <a:lstStyle/>
          <a:p>
            <a:pPr marL="342900" lvl="0" indent="-342900" algn="r">
              <a:spcAft>
                <a:spcPts val="800"/>
              </a:spcAft>
              <a:tabLst>
                <a:tab pos="457200" algn="l"/>
              </a:tabLst>
            </a:pPr>
            <a:r>
              <a:rPr lang="it-IT" sz="47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l’Italiano L2  nella  Scuola dell’Infanzia e Primaria</a:t>
            </a:r>
            <a:br>
              <a:rPr lang="it-IT" sz="4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it-IT" sz="47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sz="3100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Università </a:t>
            </a:r>
            <a:r>
              <a:rPr lang="it-IT" sz="3100" b="1" kern="10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degli Studi </a:t>
            </a:r>
            <a:r>
              <a:rPr lang="it-IT" sz="3100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 Trieste</a:t>
            </a:r>
            <a:br>
              <a:rPr lang="it-IT" sz="3100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it-IT" sz="3100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br>
              <a:rPr lang="it-IT" sz="3100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it-IT" sz="31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CD0567-2CA2-933B-8002-921E3802A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989248"/>
            <a:ext cx="7644627" cy="2122516"/>
          </a:xfrm>
        </p:spPr>
        <p:txBody>
          <a:bodyPr>
            <a:normAutofit/>
          </a:bodyPr>
          <a:lstStyle/>
          <a:p>
            <a:pPr algn="r"/>
            <a:endParaRPr lang="it-IT" dirty="0"/>
          </a:p>
          <a:p>
            <a:pPr algn="r"/>
            <a:r>
              <a:rPr lang="it-IT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Scienze della formazione primaria</a:t>
            </a:r>
            <a:br>
              <a:rPr lang="it-IT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it-IT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31 marzo 2025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928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806797E-AC78-9DD5-10A2-644EAC5A2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79941"/>
            <a:ext cx="10905066" cy="5098117"/>
          </a:xfrm>
          <a:prstGeom prst="rect">
            <a:avLst/>
          </a:prstGeom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D907938-37E8-3253-5293-039999F5ACCE}"/>
              </a:ext>
            </a:extLst>
          </p:cNvPr>
          <p:cNvSpPr txBox="1"/>
          <p:nvPr/>
        </p:nvSpPr>
        <p:spPr>
          <a:xfrm>
            <a:off x="432262" y="6384175"/>
            <a:ext cx="56637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Includere, accogliere, contare . LS e L2:buone pratiche per una didattica dell’intercultura 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(21 marzo 2022-Raffaello formazione)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3258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E1816D5-4AB8-7C54-08EB-45B88AF18B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3512" r="-1" b="11875"/>
          <a:stretch/>
        </p:blipFill>
        <p:spPr>
          <a:xfrm>
            <a:off x="567526" y="559901"/>
            <a:ext cx="11056947" cy="573021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B8D3A91-A9CC-DB9A-14A5-2A93EB20A60F}"/>
              </a:ext>
            </a:extLst>
          </p:cNvPr>
          <p:cNvSpPr txBox="1"/>
          <p:nvPr/>
        </p:nvSpPr>
        <p:spPr>
          <a:xfrm>
            <a:off x="567526" y="6290113"/>
            <a:ext cx="5528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Includere, accogliere, contare. LS e L2:buone pratiche per una didattica dell’intercultura 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(21 marzo 2022-Raffaello formazione)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8105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EC2463-984A-ED37-1B73-E5B8D0646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1521629"/>
            <a:ext cx="2880828" cy="43173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b="1" kern="1200" dirty="0" err="1">
                <a:latin typeface="+mj-lt"/>
                <a:ea typeface="+mj-ea"/>
                <a:cs typeface="+mj-cs"/>
              </a:rPr>
              <a:t>Ingresso</a:t>
            </a:r>
            <a:endParaRPr lang="en-US" sz="4000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942071B-68AD-720B-E6CB-B1098AB8E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1156" y="1270308"/>
            <a:ext cx="7225748" cy="431738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D3AF3BA-C0B4-8F62-1AF8-AD10A377AF1A}"/>
              </a:ext>
            </a:extLst>
          </p:cNvPr>
          <p:cNvSpPr txBox="1"/>
          <p:nvPr/>
        </p:nvSpPr>
        <p:spPr>
          <a:xfrm>
            <a:off x="660041" y="6054287"/>
            <a:ext cx="5183806" cy="480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Includere, accogliere, contare. LS e L2:buone pratiche per una didattica dell’intercultura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(21 marzo 2022-Raffaello formazione)</a:t>
            </a:r>
          </a:p>
        </p:txBody>
      </p:sp>
    </p:spTree>
    <p:extLst>
      <p:ext uri="{BB962C8B-B14F-4D97-AF65-F5344CB8AC3E}">
        <p14:creationId xmlns:p14="http://schemas.microsoft.com/office/powerpoint/2010/main" val="4274446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98EA0D9-0856-150B-2D70-BD5656AB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17" y="1370171"/>
            <a:ext cx="442555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Scuola dell’infanzia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0304E48-3301-15C0-114E-E9FD3DADF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0029" y="373751"/>
            <a:ext cx="2867881" cy="250222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AE6A5D5-9B31-5DDA-A604-D09F7C31E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279" y="4888629"/>
            <a:ext cx="2899242" cy="558103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62629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1D6F15-EDC6-C579-8CDF-4F19AC04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Attività </a:t>
            </a:r>
            <a:r>
              <a:rPr lang="it-IT" b="1" dirty="0" err="1"/>
              <a:t>plurilivello</a:t>
            </a:r>
            <a:endParaRPr lang="it-IT" b="1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4882DE2-B5CF-0CE7-7E11-8AC919894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5091" y="1374703"/>
            <a:ext cx="5066120" cy="4802260"/>
          </a:xfrm>
        </p:spPr>
      </p:pic>
      <p:pic>
        <p:nvPicPr>
          <p:cNvPr id="3" name="Segnaposto contenuto 4">
            <a:extLst>
              <a:ext uri="{FF2B5EF4-FFF2-40B4-BE49-F238E27FC236}">
                <a16:creationId xmlns:a16="http://schemas.microsoft.com/office/drawing/2014/main" id="{FC0993F4-5800-F6CE-E5BA-26E31475D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794" y="5383530"/>
            <a:ext cx="1271456" cy="1109345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43220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96F4302-077B-98FB-3AE9-9124232E1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0458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Unità</a:t>
            </a:r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Le </a:t>
            </a:r>
            <a:r>
              <a:rPr lang="en-US" sz="6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emozioni</a:t>
            </a:r>
            <a:endParaRPr lang="en-US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0F22DCA-8371-5A18-5398-8735ED394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3406" y="640080"/>
            <a:ext cx="6916396" cy="5550408"/>
          </a:xfrm>
          <a:prstGeom prst="rect">
            <a:avLst/>
          </a:prstGeom>
        </p:spPr>
      </p:pic>
      <p:pic>
        <p:nvPicPr>
          <p:cNvPr id="3" name="Segnaposto contenuto 4">
            <a:extLst>
              <a:ext uri="{FF2B5EF4-FFF2-40B4-BE49-F238E27FC236}">
                <a16:creationId xmlns:a16="http://schemas.microsoft.com/office/drawing/2014/main" id="{4EBE83E1-5F98-185D-327E-98678ADE8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847" y="5026914"/>
            <a:ext cx="2060964" cy="1688020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62972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8814F62-85F6-B912-2E86-1784EE65E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Come stai?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6A0E940-1DF5-EAA0-3A99-B858A1CEA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9574" y="640080"/>
            <a:ext cx="6187234" cy="5795396"/>
          </a:xfrm>
          <a:prstGeom prst="rect">
            <a:avLst/>
          </a:prstGeom>
        </p:spPr>
      </p:pic>
      <p:pic>
        <p:nvPicPr>
          <p:cNvPr id="3" name="Segnaposto contenuto 4">
            <a:extLst>
              <a:ext uri="{FF2B5EF4-FFF2-40B4-BE49-F238E27FC236}">
                <a16:creationId xmlns:a16="http://schemas.microsoft.com/office/drawing/2014/main" id="{6FDB1A09-AEA3-EB1E-8ABA-2D147F905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" y="5312664"/>
            <a:ext cx="1885950" cy="1300922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05480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F645B1-C0BB-CDCF-5BA7-ACC43AB49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Educazione plurilingue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AD72231-CA3C-FCE8-0BF2-2B551F3355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378" y="1372061"/>
            <a:ext cx="5294409" cy="5395134"/>
          </a:xfrm>
        </p:spPr>
      </p:pic>
    </p:spTree>
    <p:extLst>
      <p:ext uri="{BB962C8B-B14F-4D97-AF65-F5344CB8AC3E}">
        <p14:creationId xmlns:p14="http://schemas.microsoft.com/office/powerpoint/2010/main" val="1799873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FFBABCD-36BE-E429-353F-AA81E5D3A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43517"/>
            <a:ext cx="10905066" cy="4770965"/>
          </a:xfrm>
          <a:prstGeom prst="rect">
            <a:avLst/>
          </a:prstGeom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2ED50D1-4E4D-57E9-B380-C67088A727B4}"/>
              </a:ext>
            </a:extLst>
          </p:cNvPr>
          <p:cNvSpPr txBox="1"/>
          <p:nvPr/>
        </p:nvSpPr>
        <p:spPr>
          <a:xfrm>
            <a:off x="660041" y="6054287"/>
            <a:ext cx="5183806" cy="480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Includere, accogliere, contare . LS e L2:buone pratiche per una didattica dell’intercultura 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(21 marzo 2022-Raffaello formazione)</a:t>
            </a:r>
          </a:p>
        </p:txBody>
      </p:sp>
    </p:spTree>
    <p:extLst>
      <p:ext uri="{BB962C8B-B14F-4D97-AF65-F5344CB8AC3E}">
        <p14:creationId xmlns:p14="http://schemas.microsoft.com/office/powerpoint/2010/main" val="3365103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2CE3916-E758-2B34-9E56-481088684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3800" b="1" i="0">
                <a:effectLst/>
                <a:latin typeface="Plus Jakarta Sans"/>
              </a:rPr>
              <a:t>Programmazione per la scuola primaria italiano L2</a:t>
            </a:r>
            <a:br>
              <a:rPr lang="it-IT" sz="3800" b="1" i="0">
                <a:effectLst/>
                <a:latin typeface="Plus Jakarta Sans"/>
              </a:rPr>
            </a:br>
            <a:endParaRPr lang="it-IT" sz="3800"/>
          </a:p>
        </p:txBody>
      </p:sp>
      <p:sp>
        <p:nvSpPr>
          <p:cNvPr id="6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1343851-E87E-86D5-B069-BB03A86A5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it-IT" sz="2200" b="1">
                <a:latin typeface="Plus Jakarta Sans"/>
              </a:rPr>
              <a:t>T</a:t>
            </a:r>
            <a:r>
              <a:rPr lang="it-IT" sz="2200" b="1" i="0">
                <a:effectLst/>
                <a:latin typeface="Plus Jakarta Sans"/>
              </a:rPr>
              <a:t>re fasi</a:t>
            </a:r>
            <a:r>
              <a:rPr lang="it-IT" sz="2200" b="0" i="0">
                <a:effectLst/>
                <a:latin typeface="Plus Jakarta Sans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1" i="0">
                <a:effectLst/>
                <a:latin typeface="Plus Jakarta Sans"/>
              </a:rPr>
              <a:t>Prima fase</a:t>
            </a:r>
            <a:r>
              <a:rPr lang="it-IT" sz="2200" b="0" i="0">
                <a:effectLst/>
                <a:latin typeface="Plus Jakarta Sans"/>
              </a:rPr>
              <a:t> (ACCOGLIENZA, A1-A2):</a:t>
            </a:r>
            <a:r>
              <a:rPr lang="it-IT" sz="2200" b="1" i="0">
                <a:effectLst/>
                <a:latin typeface="Plus Jakarta Sans"/>
              </a:rPr>
              <a:t>competenze base</a:t>
            </a:r>
            <a:r>
              <a:rPr lang="it-IT" sz="2200" b="0" i="0">
                <a:effectLst/>
                <a:latin typeface="Plus Jakarta Sans"/>
              </a:rPr>
              <a:t> </a:t>
            </a:r>
            <a:r>
              <a:rPr lang="it-IT" sz="2200">
                <a:latin typeface="Plus Jakarta Sans"/>
              </a:rPr>
              <a:t>(</a:t>
            </a:r>
            <a:r>
              <a:rPr lang="it-IT" sz="2200" b="0" i="0">
                <a:effectLst/>
                <a:latin typeface="Plus Jakarta Sans"/>
              </a:rPr>
              <a:t>ascolto e comprensione di contenuti già familiari)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1" i="0">
                <a:effectLst/>
                <a:latin typeface="Plus Jakarta Sans"/>
              </a:rPr>
              <a:t>Seconda fase</a:t>
            </a:r>
            <a:r>
              <a:rPr lang="it-IT" sz="2200" b="0" i="0">
                <a:effectLst/>
                <a:latin typeface="Plus Jakarta Sans"/>
              </a:rPr>
              <a:t> (PONTE, A2-B1): </a:t>
            </a:r>
            <a:r>
              <a:rPr lang="it-IT" sz="2200" b="1" i="0">
                <a:effectLst/>
                <a:latin typeface="Plus Jakarta Sans"/>
              </a:rPr>
              <a:t>fase più dinamica</a:t>
            </a:r>
            <a:r>
              <a:rPr lang="it-IT" sz="2200" b="0" i="0">
                <a:effectLst/>
                <a:latin typeface="Plus Jakarta Sans"/>
              </a:rPr>
              <a:t> con i contenuti comuni che vengono adattati alle singole situazioni. Può durate tutto il primo anno di inserimento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200" b="1" i="0">
                <a:effectLst/>
                <a:latin typeface="Plus Jakarta Sans"/>
              </a:rPr>
              <a:t>Terza fase</a:t>
            </a:r>
            <a:r>
              <a:rPr lang="it-IT" sz="2200" b="0" i="0">
                <a:effectLst/>
                <a:latin typeface="Plus Jakarta Sans"/>
              </a:rPr>
              <a:t> (FACILITAZIONI, B1-B2):</a:t>
            </a:r>
            <a:r>
              <a:rPr lang="it-IT" sz="2200" b="1" i="0">
                <a:effectLst/>
                <a:latin typeface="Plus Jakarta Sans"/>
              </a:rPr>
              <a:t>attività di facilitazione in classe e in laboratorio</a:t>
            </a:r>
            <a:r>
              <a:rPr lang="it-IT" sz="2200" b="0" i="0">
                <a:effectLst/>
                <a:latin typeface="Plus Jakarta Sans"/>
              </a:rPr>
              <a:t>, utilizzando i testi adottati per la classe. </a:t>
            </a:r>
            <a:r>
              <a:rPr lang="it-IT" sz="2200">
                <a:latin typeface="Plus Jakarta Sans"/>
              </a:rPr>
              <a:t>D</a:t>
            </a:r>
            <a:r>
              <a:rPr lang="it-IT" sz="2200" b="0" i="0">
                <a:effectLst/>
                <a:latin typeface="Plus Jakarta Sans"/>
              </a:rPr>
              <a:t>ura tutto il secondo anno</a:t>
            </a:r>
          </a:p>
          <a:p>
            <a:endParaRPr lang="it-IT" sz="2200"/>
          </a:p>
        </p:txBody>
      </p:sp>
    </p:spTree>
    <p:extLst>
      <p:ext uri="{BB962C8B-B14F-4D97-AF65-F5344CB8AC3E}">
        <p14:creationId xmlns:p14="http://schemas.microsoft.com/office/powerpoint/2010/main" val="92874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E2F81C4-0855-E0BF-A783-8D48D0CBE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it-IT" b="1" kern="100">
                <a:solidFill>
                  <a:srgbClr val="FFFFFF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Finalità</a:t>
            </a:r>
            <a:br>
              <a:rPr lang="it-IT" b="1" kern="100">
                <a:solidFill>
                  <a:srgbClr val="FFFFFF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it-IT">
              <a:solidFill>
                <a:srgbClr val="FFFFFF"/>
              </a:solidFill>
            </a:endParaRPr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09259A-551B-67A8-534E-0DE84D54A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it-IT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Fornire strategie per insegnare la lingua e la grammatica ai bambini con background migratorio (L2) in modo inclusivo e graduale.</a:t>
            </a:r>
          </a:p>
          <a:p>
            <a:pPr marL="0" lvl="0" indent="0"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it-IT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Approfondire metodi per coinvolgere i bambini nella scoperta della lingua.</a:t>
            </a:r>
          </a:p>
          <a:p>
            <a:pPr marL="0" lvl="0" indent="0"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it-IT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Sviluppare strumenti per superare le difficoltà linguistiche tipiche degli apprendenti L2.</a:t>
            </a:r>
          </a:p>
          <a:p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1454652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BD190F3-2B99-F216-E62C-097F8E0C8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Il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sillabo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per la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progettazione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didattica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 L2</a:t>
            </a: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it-IT" sz="1800" u="sng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www.giuntiscuola.i</a:t>
            </a:r>
            <a:r>
              <a:rPr lang="it-IT" sz="18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t-</a:t>
            </a:r>
            <a:br>
              <a:rPr lang="it-IT" sz="1600" dirty="0"/>
            </a:br>
            <a:endParaRPr lang="en-US" sz="3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5EBEF44-F9EA-1670-2620-E0569C14B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3510" y="467208"/>
            <a:ext cx="5283438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23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5E7EB21-1790-BE90-EF38-067399CDC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it-IT" sz="1300" dirty="0"/>
            </a:b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Ambiti</a:t>
            </a:r>
            <a:b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it-IT" sz="1300" u="sng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www.giuntiscuola.i</a:t>
            </a:r>
            <a:r>
              <a:rPr lang="it-IT" sz="13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 </a:t>
            </a:r>
            <a:endParaRPr lang="en-US" sz="13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C5046EE-FA2E-7036-DD83-131E736BB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87603" y="640080"/>
            <a:ext cx="514800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2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F19B2C1-A66E-8762-A004-6EF90F274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632" y="643467"/>
            <a:ext cx="8060393" cy="550121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BCB14F0-0E41-DC08-4C09-3BDF9AE96E12}"/>
              </a:ext>
            </a:extLst>
          </p:cNvPr>
          <p:cNvSpPr txBox="1"/>
          <p:nvPr/>
        </p:nvSpPr>
        <p:spPr>
          <a:xfrm>
            <a:off x="1072342" y="5968538"/>
            <a:ext cx="23525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u="sng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www.giuntiscuola.i</a:t>
            </a:r>
            <a:r>
              <a:rPr lang="it-IT" sz="11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705655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E0986EC-6011-DB76-579D-E43D4D2E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Presentarsi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195C2E6-9E86-4641-8AE7-3A2E7C51C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2412" y="640080"/>
            <a:ext cx="3538383" cy="555040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98C8AF2-9D82-15E4-3C1B-1BA3C9533EAE}"/>
              </a:ext>
            </a:extLst>
          </p:cNvPr>
          <p:cNvSpPr txBox="1"/>
          <p:nvPr/>
        </p:nvSpPr>
        <p:spPr>
          <a:xfrm>
            <a:off x="382386" y="5810596"/>
            <a:ext cx="457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00" i="1" dirty="0"/>
              <a:t>Percorsi di laboratorio per italiano L2- </a:t>
            </a:r>
            <a:r>
              <a:rPr lang="it-IT" sz="1000" dirty="0"/>
              <a:t>corso Alfabetizzazione all’italiano e interculturalità- Master Insegnare italiano a stranieri: scuola, università, impresa- Facoltà di Lingue e letterature straniere Università degli Studi di Urbino Carlo Bo</a:t>
            </a:r>
          </a:p>
        </p:txBody>
      </p:sp>
    </p:spTree>
    <p:extLst>
      <p:ext uri="{BB962C8B-B14F-4D97-AF65-F5344CB8AC3E}">
        <p14:creationId xmlns:p14="http://schemas.microsoft.com/office/powerpoint/2010/main" val="2956709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BAE5087-FBA8-1352-2EBC-76FEAEAB6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5708" y="818033"/>
            <a:ext cx="4735491" cy="557106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6ADCC2C-A330-0B7B-E507-A72A5E223A0F}"/>
              </a:ext>
            </a:extLst>
          </p:cNvPr>
          <p:cNvSpPr txBox="1"/>
          <p:nvPr/>
        </p:nvSpPr>
        <p:spPr>
          <a:xfrm>
            <a:off x="648393" y="5868785"/>
            <a:ext cx="49543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/>
              <a:t>Percorsi di laboratorio per italiano L2- </a:t>
            </a:r>
            <a:r>
              <a:rPr lang="it-IT" sz="1000" dirty="0"/>
              <a:t>corso Alfabetizzazione all’italiano e interculturalità- Master Insegnare italiano a stranieri: scuola, università, impresa- Facoltà di Lingue e letterature straniere Università degli Studi di Urbino Carlo Bo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2050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89A9969-C0D8-4C1E-8F9A-210A36A17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Gli oggetti della scuola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67F0148-E74B-26B0-46FD-197A5E5F0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7565" y="640080"/>
            <a:ext cx="4468077" cy="555040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62C08B0-11AF-BB83-B615-64E506CF9A13}"/>
              </a:ext>
            </a:extLst>
          </p:cNvPr>
          <p:cNvSpPr txBox="1"/>
          <p:nvPr/>
        </p:nvSpPr>
        <p:spPr>
          <a:xfrm>
            <a:off x="781396" y="6001789"/>
            <a:ext cx="4937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/>
              <a:t>Percorsi di laboratorio per italiano L2- </a:t>
            </a:r>
            <a:r>
              <a:rPr lang="it-IT" sz="1000" dirty="0"/>
              <a:t>corso Alfabetizzazione all’italiano e interculturalità- Master Insegnare italiano a stranieri: scuola, università, impresa- Facoltà di Lingue e letterature straniere Università degli Studi di Urbino Carlo Bo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5507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3C9293-EC0C-AA21-2234-D91D22B5B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Esercizi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6A5CAE3-EFC0-A65D-18AA-852EEEB82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1983" y="1842250"/>
            <a:ext cx="3881263" cy="4351338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6D186B-DCFD-915E-EE0B-B82EA4F323E9}"/>
              </a:ext>
            </a:extLst>
          </p:cNvPr>
          <p:cNvSpPr txBox="1"/>
          <p:nvPr/>
        </p:nvSpPr>
        <p:spPr>
          <a:xfrm>
            <a:off x="565265" y="5303520"/>
            <a:ext cx="484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00" i="1" dirty="0"/>
              <a:t>Percorsi di laboratorio per italiano L2- </a:t>
            </a:r>
            <a:r>
              <a:rPr lang="it-IT" sz="1000" dirty="0"/>
              <a:t>corso Alfabetizzazione all’italiano e interculturalità- Master Insegnare italiano a stranieri: scuola, università, impresa- Facoltà di Lingue e letterature straniere Università degli Studi di Urbino Carlo Bo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7464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C525A62-4D8E-DB94-F15E-02F77FEAE0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3748" y="713255"/>
            <a:ext cx="3732613" cy="5571067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B083F50-3564-A4F4-5601-121C67E88F72}"/>
              </a:ext>
            </a:extLst>
          </p:cNvPr>
          <p:cNvSpPr txBox="1"/>
          <p:nvPr/>
        </p:nvSpPr>
        <p:spPr>
          <a:xfrm>
            <a:off x="465513" y="5278582"/>
            <a:ext cx="4779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/>
              <a:t>Percorsi di laboratorio per italiano L2- </a:t>
            </a:r>
            <a:r>
              <a:rPr lang="it-IT" sz="1000" dirty="0"/>
              <a:t>corso Alfabetizzazione all’italiano e interculturalità- Master Insegnare italiano a stranieri: scuola, università, impresa- Facoltà di Lingue e letterature straniere Università degli Studi di Urbino Carlo Bo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1471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C2F9081-6EAD-DE44-DB89-49B6094E7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5959" y="643467"/>
            <a:ext cx="4220081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E8DDCC-ED55-A36A-7780-2051A6351CC4}"/>
              </a:ext>
            </a:extLst>
          </p:cNvPr>
          <p:cNvSpPr txBox="1"/>
          <p:nvPr/>
        </p:nvSpPr>
        <p:spPr>
          <a:xfrm>
            <a:off x="299258" y="5752407"/>
            <a:ext cx="391639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i="1" dirty="0"/>
              <a:t>Percorsi di laboratorio per italiano L2- </a:t>
            </a:r>
            <a:r>
              <a:rPr lang="it-IT" sz="1100" dirty="0"/>
              <a:t>corso Alfabetizzazione all’italiano e interculturalità- Master Insegnare italiano a stranieri: scuola, università, impresa- Facoltà di Lingue e letterature straniere Università degli Studi di Urbino Carlo Bo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0137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1B5C66-5AD8-93EB-A9E9-3A5B4F248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81" y="2417972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 err="1">
                <a:latin typeface="+mj-lt"/>
                <a:ea typeface="+mj-ea"/>
                <a:cs typeface="+mj-cs"/>
              </a:rPr>
              <a:t>Possibili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latin typeface="+mj-lt"/>
                <a:ea typeface="+mj-ea"/>
                <a:cs typeface="+mj-cs"/>
              </a:rPr>
              <a:t>attività</a:t>
            </a:r>
            <a:endParaRPr lang="en-US" sz="40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6ED79E9C-2C98-FE4F-5EC7-36B8DB9EFC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0536" y="1506740"/>
            <a:ext cx="7225748" cy="464254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76FCD0-3486-6917-34DB-5968F97F3DD2}"/>
              </a:ext>
            </a:extLst>
          </p:cNvPr>
          <p:cNvSpPr txBox="1"/>
          <p:nvPr/>
        </p:nvSpPr>
        <p:spPr>
          <a:xfrm>
            <a:off x="660041" y="6054287"/>
            <a:ext cx="5183806" cy="480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Includere, </a:t>
            </a:r>
            <a:r>
              <a:rPr lang="it-IT" sz="12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accogliere,contare</a:t>
            </a:r>
            <a:r>
              <a:rPr lang="it-IT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. LS e L2:buone pratiche per una didattica dell’intercultura 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(21 marzo 2022-Raffaello formazione)</a:t>
            </a:r>
          </a:p>
        </p:txBody>
      </p:sp>
    </p:spTree>
    <p:extLst>
      <p:ext uri="{BB962C8B-B14F-4D97-AF65-F5344CB8AC3E}">
        <p14:creationId xmlns:p14="http://schemas.microsoft.com/office/powerpoint/2010/main" val="8547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ADF48E1-2170-E148-6B9F-63FEA19E1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Obiettivi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551273-9884-AAD5-7883-EF07D696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it-IT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1. Comprendere i bisogni degli studenti L2</a:t>
            </a:r>
            <a:endParaRPr lang="it-IT" sz="24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Differenza tra lingua madre (L1) e lingua seconda (L2).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Caratteristiche dell’apprendimento linguistico nei bambini: processi impliciti ed espliciti.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Importanza dell’approccio comunicativo e del contesto sociale.</a:t>
            </a:r>
          </a:p>
          <a:p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3490010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6C400FE-EB49-9B63-D61E-04FFB9051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2402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577B271-C2C6-6F30-AA67-79A446E9046C}"/>
              </a:ext>
            </a:extLst>
          </p:cNvPr>
          <p:cNvSpPr txBox="1"/>
          <p:nvPr/>
        </p:nvSpPr>
        <p:spPr>
          <a:xfrm>
            <a:off x="768106" y="6295356"/>
            <a:ext cx="5183806" cy="480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Includere, </a:t>
            </a:r>
            <a:r>
              <a:rPr lang="it-IT" sz="12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accogliere,contare</a:t>
            </a:r>
            <a:r>
              <a:rPr lang="it-IT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. LS e L2:buone pratiche per una didattica dell’intercultura 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(21 marzo 2022-Raffaello formazione)</a:t>
            </a:r>
          </a:p>
        </p:txBody>
      </p:sp>
    </p:spTree>
    <p:extLst>
      <p:ext uri="{BB962C8B-B14F-4D97-AF65-F5344CB8AC3E}">
        <p14:creationId xmlns:p14="http://schemas.microsoft.com/office/powerpoint/2010/main" val="1842053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B339901-5070-D5E2-648D-F9188892A9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552" y="457200"/>
            <a:ext cx="9864895" cy="59436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590D159-7DCD-9E0F-CF97-A9C5180BCE7A}"/>
              </a:ext>
            </a:extLst>
          </p:cNvPr>
          <p:cNvSpPr txBox="1"/>
          <p:nvPr/>
        </p:nvSpPr>
        <p:spPr>
          <a:xfrm>
            <a:off x="8429105" y="6259484"/>
            <a:ext cx="3762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Includere, </a:t>
            </a:r>
            <a:r>
              <a:rPr lang="it-IT" sz="12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accogliere,contare</a:t>
            </a:r>
            <a:r>
              <a:rPr lang="it-IT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. LS e L2:buone pratiche per una didattica dell’intercultura 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(21 marzo 2022-Raffaello formazione)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8509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9EB57BD-1A0C-E801-F496-AAEAA5C13B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5236" y="643467"/>
            <a:ext cx="394152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720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FD57B53-612F-E3DA-D2CB-139901F1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Metodologia</a:t>
            </a:r>
          </a:p>
        </p:txBody>
      </p:sp>
      <p:sp>
        <p:nvSpPr>
          <p:cNvPr id="7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FA9488-7820-4B66-55D0-51337064C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r>
              <a:rPr lang="it-IT" sz="2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Approccio ludico:</a:t>
            </a:r>
            <a:r>
              <a:rPr lang="it-IT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giochi, filastrocche e attività interattive per favorire la partecipazione attiva.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Approccio comunicativo:</a:t>
            </a:r>
            <a:r>
              <a:rPr lang="it-IT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partire da situazioni reali e contesti significativi per i bambini.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Approccio multisensoriale:</a:t>
            </a:r>
            <a:r>
              <a:rPr lang="it-IT" sz="2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coinvolgimento di vista, udito e movimento per facilitare l’apprendimento (es. immagini, canzoni, mimo).</a:t>
            </a:r>
          </a:p>
          <a:p>
            <a:endParaRPr lang="it-IT" sz="2200"/>
          </a:p>
        </p:txBody>
      </p:sp>
    </p:spTree>
    <p:extLst>
      <p:ext uri="{BB962C8B-B14F-4D97-AF65-F5344CB8AC3E}">
        <p14:creationId xmlns:p14="http://schemas.microsoft.com/office/powerpoint/2010/main" val="3931621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99B8C1-7EC3-90B2-019C-EEE9314DD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520" y="392333"/>
            <a:ext cx="10515600" cy="1325563"/>
          </a:xfrm>
        </p:spPr>
        <p:txBody>
          <a:bodyPr/>
          <a:lstStyle/>
          <a:p>
            <a:r>
              <a:rPr lang="it-IT" b="1" dirty="0"/>
              <a:t>Didattica ludica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A85823D-C745-8EFF-1614-6C541B6C3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560" y="2062543"/>
            <a:ext cx="5226319" cy="3740342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1C83BCD-620B-F9AA-1B08-4AD1EAB10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099" y="2062543"/>
            <a:ext cx="4883401" cy="374034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2D5EB9F-70B7-7996-AFE0-C3A3723D006A}"/>
              </a:ext>
            </a:extLst>
          </p:cNvPr>
          <p:cNvSpPr txBox="1"/>
          <p:nvPr/>
        </p:nvSpPr>
        <p:spPr>
          <a:xfrm>
            <a:off x="698269" y="6118167"/>
            <a:ext cx="5644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Includere, accogliere, contare . LS e L2:buone pratiche per una didattica dell’intercultura (21 marzo 2022-Raffaello formazione)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69332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8DDED2-A8B9-0A78-AAFC-B2483249F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2960716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digitale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62627AE4-7508-99D8-7F82-60C759EA1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0726" y="666728"/>
            <a:ext cx="4279533" cy="546579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42367AD7-C53E-BA6A-0468-DFA484019C60}"/>
              </a:ext>
            </a:extLst>
          </p:cNvPr>
          <p:cNvSpPr txBox="1"/>
          <p:nvPr/>
        </p:nvSpPr>
        <p:spPr>
          <a:xfrm>
            <a:off x="615142" y="5885411"/>
            <a:ext cx="5602778" cy="480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Includere, </a:t>
            </a:r>
            <a:r>
              <a:rPr lang="it-IT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accogliere,contare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. LS e L2:buone pratiche per una didattica dell’intercultura (21 marzo 2022-Raffaello formazione)</a:t>
            </a:r>
          </a:p>
        </p:txBody>
      </p:sp>
    </p:spTree>
    <p:extLst>
      <p:ext uri="{BB962C8B-B14F-4D97-AF65-F5344CB8AC3E}">
        <p14:creationId xmlns:p14="http://schemas.microsoft.com/office/powerpoint/2010/main" val="3749776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7F25BD-0299-276C-38DC-1B9DB818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685" y="508477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dizionario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interattivo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/>
              <a:t>(</a:t>
            </a:r>
            <a:r>
              <a:rPr lang="en-US" sz="36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Raffaello </a:t>
            </a:r>
            <a:r>
              <a:rPr lang="en-US" sz="36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digitale</a:t>
            </a:r>
            <a:r>
              <a:rPr lang="en-US" sz="36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E01ADC5-58D1-7A5E-C3AB-2626F62E6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8075" y="1634491"/>
            <a:ext cx="7935850" cy="389762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35F0FE-EC00-9FC1-8C66-0004CD761D84}"/>
              </a:ext>
            </a:extLst>
          </p:cNvPr>
          <p:cNvSpPr txBox="1"/>
          <p:nvPr/>
        </p:nvSpPr>
        <p:spPr>
          <a:xfrm>
            <a:off x="706582" y="6134793"/>
            <a:ext cx="5389418" cy="480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Includere, </a:t>
            </a:r>
            <a:r>
              <a:rPr lang="it-IT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accogliere,contare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LS e L2:buone pratiche per una didattica dell’intercultura (21 marzo 2022-Raffaello formazione)</a:t>
            </a:r>
          </a:p>
        </p:txBody>
      </p:sp>
    </p:spTree>
    <p:extLst>
      <p:ext uri="{BB962C8B-B14F-4D97-AF65-F5344CB8AC3E}">
        <p14:creationId xmlns:p14="http://schemas.microsoft.com/office/powerpoint/2010/main" val="31525144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1C01195-3364-D1A8-C6B4-6D3EFD45D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it-IT" b="1">
                <a:solidFill>
                  <a:srgbClr val="FFFFFF"/>
                </a:solidFill>
              </a:rPr>
              <a:t>Aspetti importanti</a:t>
            </a: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054470-6A6C-A151-C186-DC2A5854A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it-IT" b="1" dirty="0"/>
              <a:t>Tempo</a:t>
            </a:r>
          </a:p>
          <a:p>
            <a:r>
              <a:rPr lang="it-IT" b="1" dirty="0"/>
              <a:t>Fase del silenzio</a:t>
            </a:r>
          </a:p>
          <a:p>
            <a:r>
              <a:rPr lang="it-IT" b="1" dirty="0"/>
              <a:t>Decentramento culturale</a:t>
            </a:r>
          </a:p>
          <a:p>
            <a:r>
              <a:rPr lang="it-IT" b="1" dirty="0"/>
              <a:t>Apprendimento cooperativo</a:t>
            </a:r>
          </a:p>
          <a:p>
            <a:r>
              <a:rPr lang="it-IT" b="1" dirty="0"/>
              <a:t>Empatia e filtro affettivo</a:t>
            </a:r>
          </a:p>
          <a:p>
            <a:r>
              <a:rPr lang="it-IT" b="1" dirty="0"/>
              <a:t>Didattica ludica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C4EA53D-25A2-C018-1A64-362D4B553AC4}"/>
              </a:ext>
            </a:extLst>
          </p:cNvPr>
          <p:cNvSpPr txBox="1"/>
          <p:nvPr/>
        </p:nvSpPr>
        <p:spPr>
          <a:xfrm>
            <a:off x="660041" y="6054287"/>
            <a:ext cx="5183806" cy="480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Includere, </a:t>
            </a:r>
            <a:r>
              <a:rPr lang="it-IT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accogliere,contare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. LS e L2:buone pratiche per una didattica dell’intercultura (21 marzo 2022-Raffaello formazione)</a:t>
            </a:r>
          </a:p>
        </p:txBody>
      </p:sp>
    </p:spTree>
    <p:extLst>
      <p:ext uri="{BB962C8B-B14F-4D97-AF65-F5344CB8AC3E}">
        <p14:creationId xmlns:p14="http://schemas.microsoft.com/office/powerpoint/2010/main" val="3591699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Policromia&#10;&#10;Descrizione generata automaticamente">
            <a:extLst>
              <a:ext uri="{FF2B5EF4-FFF2-40B4-BE49-F238E27FC236}">
                <a16:creationId xmlns:a16="http://schemas.microsoft.com/office/drawing/2014/main" id="{12AFEF0F-2C18-4CF0-3925-841609765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9" r="-1" b="17202"/>
          <a:stretch/>
        </p:blipFill>
        <p:spPr>
          <a:xfrm>
            <a:off x="293384" y="1194670"/>
            <a:ext cx="8115280" cy="446865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411AADE-8E73-E91F-3FCA-B767FEBD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84" y="108065"/>
            <a:ext cx="7840960" cy="9060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 err="1">
                <a:latin typeface="+mj-lt"/>
                <a:ea typeface="+mj-ea"/>
                <a:cs typeface="+mj-cs"/>
              </a:rPr>
              <a:t>L’emozione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latin typeface="+mj-lt"/>
                <a:ea typeface="+mj-ea"/>
                <a:cs typeface="+mj-cs"/>
              </a:rPr>
              <a:t>nell’apprendimento</a:t>
            </a:r>
            <a:endParaRPr lang="en-US" sz="48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Segnaposto contenuto 4" descr="Immagine che contiene testo, Viso umano, sorriso, donna&#10;&#10;Descrizione generata automaticamente">
            <a:extLst>
              <a:ext uri="{FF2B5EF4-FFF2-40B4-BE49-F238E27FC236}">
                <a16:creationId xmlns:a16="http://schemas.microsoft.com/office/drawing/2014/main" id="{ED339E2C-C722-5FD5-2F36-588B3A3CD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" r="11984" b="-3"/>
          <a:stretch/>
        </p:blipFill>
        <p:spPr>
          <a:xfrm>
            <a:off x="8001339" y="1194670"/>
            <a:ext cx="4076702" cy="446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8490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0328A5-F68C-6097-8B21-96B84011F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dirty="0"/>
              <a:t>A</a:t>
            </a:r>
            <a:r>
              <a:rPr lang="it-IT" altLang="it-IT" sz="4400" b="1" dirty="0"/>
              <a:t>lcuni ricordi degli studenti migranti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36E8C5-3EB4-25AF-1D61-B2C9AD277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it-IT" altLang="it-IT" sz="2800" i="1" dirty="0"/>
              <a:t>“stavo sempre in silenzio perché non sapevo dire niente. La maestra parlava e io non capivo niente” </a:t>
            </a:r>
            <a:endParaRPr lang="it-IT" altLang="it-IT" sz="2800" i="1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it-IT" altLang="it-IT" sz="2800" i="1" dirty="0"/>
              <a:t>“volevo imparare a parlare subito e stavo attento ma mi sentivo stupido perché non capivo niente” </a:t>
            </a:r>
            <a:r>
              <a:rPr lang="it-IT" altLang="it-IT" sz="2800" i="1" dirty="0"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it-IT" altLang="it-IT" sz="2800" i="1" dirty="0"/>
              <a:t>“mi sembrava che i miei compagni mi prendessero in giro perché ridevano e io non capivo; per questo avevo paura di parlare” </a:t>
            </a:r>
          </a:p>
          <a:p>
            <a:pPr>
              <a:lnSpc>
                <a:spcPct val="90000"/>
              </a:lnSpc>
            </a:pPr>
            <a:r>
              <a:rPr lang="it-IT" altLang="it-IT" sz="2800" i="1" dirty="0"/>
              <a:t>“nella mia scuola ero molto bravo, qui mi sentivo l’ultimo della classe; il professore di Italiano  non mi parlava mai, i compagni poco. Mi sembrava di non vivere nella mia classe</a:t>
            </a:r>
            <a:r>
              <a:rPr lang="it-IT" altLang="it-IT" sz="2800" dirty="0"/>
              <a:t>”</a:t>
            </a:r>
          </a:p>
          <a:p>
            <a:pPr>
              <a:buFontTx/>
              <a:buNone/>
            </a:pPr>
            <a:r>
              <a:rPr lang="it-IT" altLang="it-IT" sz="1500" dirty="0"/>
              <a:t>Fabio </a:t>
            </a:r>
            <a:r>
              <a:rPr lang="it-IT" altLang="it-IT" sz="1500" dirty="0" err="1"/>
              <a:t>Caon,Laboratorio</a:t>
            </a:r>
            <a:r>
              <a:rPr lang="it-IT" altLang="it-IT" sz="1500" dirty="0"/>
              <a:t> </a:t>
            </a:r>
            <a:r>
              <a:rPr lang="it-IT" altLang="it-IT" sz="1500" dirty="0" err="1"/>
              <a:t>Itals</a:t>
            </a:r>
            <a:r>
              <a:rPr lang="it-IT" altLang="it-IT" sz="1500" dirty="0"/>
              <a:t>, Università Ca’  Foscari – Venezia, </a:t>
            </a:r>
            <a:r>
              <a:rPr lang="it-IT" altLang="it-IT" sz="1500" i="1" dirty="0"/>
              <a:t>Facilitare l’apprendimento della L2 in una scuola interculturale. Modalità didattiche ed organizzative</a:t>
            </a:r>
            <a:r>
              <a:rPr lang="it-IT" altLang="it-IT" sz="1500" b="1" dirty="0"/>
              <a:t>, </a:t>
            </a:r>
            <a:r>
              <a:rPr lang="it-IT" altLang="it-IT" sz="1500" dirty="0"/>
              <a:t>Accademia della Crusca – Firenze,11/1/2010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35660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4E10D87-E429-D491-A02A-0A6562B02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 sz="4100" b="1" kern="100">
                <a:solidFill>
                  <a:srgbClr val="FFFFFF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t-IT" sz="4100" b="1" kern="1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Introduzione alla grammatica in italiano L2</a:t>
            </a:r>
            <a:br>
              <a:rPr lang="it-IT" sz="4100" kern="1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it-IT" sz="4100">
              <a:solidFill>
                <a:srgbClr val="FFFFFF"/>
              </a:solidFill>
            </a:endParaRPr>
          </a:p>
        </p:txBody>
      </p:sp>
      <p:sp>
        <p:nvSpPr>
          <p:cNvPr id="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0257B8-C938-F765-8C64-78DA2AB54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endParaRPr lang="it-IT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it-IT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Ordine naturale dell’acquisizione linguistica in L2 (es. comprensione &gt; produzione).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Elementi di base da insegnare inizialmente: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Lessico essenziale:</a:t>
            </a:r>
            <a:r>
              <a:rPr lang="it-IT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nomi di oggetti comuni, verbi semplici (es. essere/avere), aggettivi.</a:t>
            </a:r>
          </a:p>
          <a:p>
            <a:pPr marL="742950" lvl="1" indent="-285750"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it-IT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Strutture grammaticali di base:</a:t>
            </a:r>
            <a:r>
              <a:rPr lang="it-IT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articoli, singolare/ plurale, verbi al presente.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1183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858AF64-CB40-8919-E888-843E2E91D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Strumenti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4CD9F6-A9CB-CD6B-D5E8-811617DBF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Materiali visivi: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immagini, </a:t>
            </a:r>
            <a:r>
              <a:rPr lang="it-IT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flashcard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 cartelloni per insegnare concetti grammaticali.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Software e app educative: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risorse digitali o app interattive per L2.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Mappe concettuali e schede operative:</a:t>
            </a: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visualizzare le relazioni tra parole e frasi.</a:t>
            </a:r>
          </a:p>
          <a:p>
            <a:endParaRPr lang="it-IT" dirty="0"/>
          </a:p>
        </p:txBody>
      </p:sp>
      <p:sp>
        <p:nvSpPr>
          <p:cNvPr id="7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617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45DB598-2FA8-E084-54F0-1F644DB9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Tecniche</a:t>
            </a:r>
            <a:br>
              <a:rPr lang="it-IT">
                <a:solidFill>
                  <a:srgbClr val="FFFFFF"/>
                </a:solidFill>
              </a:rPr>
            </a:br>
            <a:endParaRPr lang="it-IT">
              <a:solidFill>
                <a:srgbClr val="FFFFFF"/>
              </a:solidFill>
            </a:endParaRPr>
          </a:p>
        </p:txBody>
      </p:sp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ADBD54-AA4E-AA52-90A8-B68542E8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Insegnare l’uso degli </a:t>
            </a:r>
            <a:r>
              <a:rPr lang="it-IT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articoli e plurali</a:t>
            </a:r>
            <a:r>
              <a:rPr lang="it-IT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attraverso attività pratiche (es. “Trova l’oggetto nella classe” e abbinalo all’articolo corretto).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Verbi essenziali:</a:t>
            </a:r>
            <a:r>
              <a:rPr lang="it-IT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giochi per imparare verbi al presente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Strutture di base:</a:t>
            </a:r>
            <a:r>
              <a:rPr lang="it-IT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frasi modello da completare o costruire insieme (es. “Io sono…”, “Lui ha…”).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Creare attività cooperative </a:t>
            </a:r>
            <a:r>
              <a:rPr lang="it-IT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 valorizzare le diverse L1 dei bambini.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0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Introdurre storie </a:t>
            </a:r>
            <a:r>
              <a:rPr lang="it-IT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 contenuti che rispettino e includano la diversità culturale.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it-IT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it-IT" sz="2000" dirty="0"/>
          </a:p>
        </p:txBody>
      </p:sp>
      <p:sp>
        <p:nvSpPr>
          <p:cNvPr id="23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4941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6A127EF-AB9A-7193-F178-2D861572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it-IT" b="1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Sfide comuni per i bambini L2</a:t>
            </a: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9E8061-0DAC-0B5A-5A81-B7065F599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indent="0">
              <a:spcAft>
                <a:spcPts val="800"/>
              </a:spcAft>
              <a:buNone/>
            </a:pPr>
            <a:r>
              <a:rPr lang="it-IT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Interferenze con la L1 (es. errori dovuti a strutture grammaticali diverse).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Differenze fonetiche e difficoltà nella pronuncia.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Lessico limitato e comprensione del significato delle frasi.</a:t>
            </a:r>
          </a:p>
          <a:p>
            <a:endParaRPr lang="it-IT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590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BC46E1F-2F3C-3EB3-9298-AD2B5A554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Attività </a:t>
            </a: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2412B9-C602-31D2-F13E-C6D7CCD9B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it-IT" sz="2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  <a:endParaRPr lang="it-IT" sz="2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2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Osservare e analizzare un testo per apprendimento L2: fornire un esempio di storia o racconto</a:t>
            </a:r>
            <a:r>
              <a:rPr lang="it-IT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semplificato per bambini e discutere come adattarlo a livello grammaticale e lessicale.</a:t>
            </a:r>
          </a:p>
          <a:p>
            <a:pPr marL="34290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sz="2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Progettare un’attività ludico-didattica:</a:t>
            </a:r>
            <a:r>
              <a:rPr lang="it-IT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per es. creare un gioco che insegni i plurali o i verbi di uso frequente.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it-IT" sz="2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it-IT" sz="26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280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A950D3-239B-8453-D465-1678D136C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Testo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CFB66FD-FD76-1A95-CBBD-2760C2947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8890" y="1428750"/>
            <a:ext cx="5506851" cy="5064125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65B34B6-C7EE-7B66-3F8B-DAFD4325E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415" y="6029301"/>
            <a:ext cx="1530429" cy="4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0834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6D7598-A699-43CE-797B-5F29ACC16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6495"/>
          </a:xfrm>
        </p:spPr>
        <p:txBody>
          <a:bodyPr/>
          <a:lstStyle/>
          <a:p>
            <a:r>
              <a:rPr lang="it-IT" dirty="0"/>
              <a:t>Esercizi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EB8D7A0-2535-6930-CB04-BB9B39BFE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8920" y="1531620"/>
            <a:ext cx="6240780" cy="4961255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D3CBC4F-359D-76CE-4D8D-C4FA64E6A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7035" y="5608943"/>
            <a:ext cx="1530429" cy="4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750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29B7C18-F469-7505-9001-08AF56BFA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1603" y="643466"/>
            <a:ext cx="6348794" cy="5571067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4BA1BE3-3F64-681A-E789-3C2CB83AE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7035" y="5608943"/>
            <a:ext cx="1530429" cy="4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854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F324003-36BD-BD77-5B8A-89895F2590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9534" y="643466"/>
            <a:ext cx="7452932" cy="5571067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80E32B9-CA7D-47D3-F594-D5980A26C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7035" y="5608943"/>
            <a:ext cx="1530429" cy="4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781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061DE21-F121-EAF8-BD18-45685A885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089" y="643467"/>
            <a:ext cx="7657822" cy="5571065"/>
          </a:xfrm>
          <a:prstGeom prst="rect">
            <a:avLst/>
          </a:prstGeom>
          <a:ln>
            <a:noFill/>
          </a:ln>
        </p:spPr>
      </p:pic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63A33AD-2E46-1541-CC90-BF5A0213B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843121" y="5989569"/>
            <a:ext cx="1841481" cy="46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312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5B45FDE-32C3-B0AA-3AB0-D696F4E0F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Valutazione</a:t>
            </a:r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8B7EBB-990D-AD9D-FCB6-1D308CFC9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pPr marL="0" lvl="0" indent="0" rtl="0">
              <a:buNone/>
              <a:tabLst>
                <a:tab pos="457200" algn="l"/>
              </a:tabLst>
            </a:pP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Strumenti pratici per la valutazione: osservazione informale, dossier linguistici.</a:t>
            </a: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Valutare la comprensione e l’uso della grammatica in attività pratiche, non solo tramite esercizi scritti.</a:t>
            </a:r>
          </a:p>
          <a:p>
            <a:endParaRPr lang="it-IT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446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4327EA9-8AE5-09F4-8636-CA5605A0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it-IT" sz="3700" b="0" i="0" dirty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  <a:t>Linee guida per l’accoglienza e l’integrazione degli alunni stranieri (2022)</a:t>
            </a:r>
            <a:br>
              <a:rPr lang="it-IT" sz="3700" b="0" i="0" dirty="0">
                <a:solidFill>
                  <a:srgbClr val="FFFFFF"/>
                </a:solidFill>
                <a:effectLst/>
                <a:latin typeface="georgia" panose="02040502050405020303" pitchFamily="18" charset="0"/>
              </a:rPr>
            </a:br>
            <a:endParaRPr lang="it-IT" sz="37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474102-3CDB-C9C0-7009-8CDE5AC10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it-IT" sz="2000" dirty="0"/>
              <a:t>Situazione di fatto </a:t>
            </a:r>
          </a:p>
          <a:p>
            <a:pPr>
              <a:buFont typeface="+mj-lt"/>
              <a:buAutoNum type="arabicPeriod"/>
            </a:pPr>
            <a:r>
              <a:rPr lang="it-IT" sz="2000" b="1" dirty="0"/>
              <a:t>Resistenza alla scolarizzazione precoce</a:t>
            </a:r>
            <a:br>
              <a:rPr lang="it-IT" sz="2000" dirty="0"/>
            </a:br>
            <a:r>
              <a:rPr lang="it-IT" sz="2000" dirty="0"/>
              <a:t>Molte famiglie provengono da Paesi in cui non esiste un'educazione prescolare&gt; ritardo nell'apprendimento dell’italiano</a:t>
            </a:r>
          </a:p>
          <a:p>
            <a:pPr>
              <a:buFont typeface="+mj-lt"/>
              <a:buAutoNum type="arabicPeriod"/>
            </a:pPr>
            <a:r>
              <a:rPr lang="it-IT" sz="2000" b="1" dirty="0"/>
              <a:t>Difficoltà degli studenti stranieri nella scuola secondaria</a:t>
            </a:r>
            <a:br>
              <a:rPr lang="it-IT" sz="2000" dirty="0"/>
            </a:br>
            <a:r>
              <a:rPr lang="it-IT" sz="2000" dirty="0"/>
              <a:t>Gli alunni con background migratorio sono in aumento (+11.170 nel 2019/2020), molti  hanno accumulato ritardi scolastici di almeno un anno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/>
              <a:t>Italiano a scuola:</a:t>
            </a:r>
            <a:r>
              <a:rPr lang="it-IT" sz="2000" dirty="0"/>
              <a:t> Il 65,4% degli studenti «italiano L2» è nato in Italia, ma spesso ha difficoltà con l’italiano scolastico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sz="2000" b="1" dirty="0"/>
              <a:t>Bisogni Educativi Speciali (BES):</a:t>
            </a:r>
            <a:r>
              <a:rPr lang="it-IT" sz="2000" dirty="0"/>
              <a:t> gli studenti con background migratorio rientrano nei BES &gt;Piano Didattico Personalizzato (PDP)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661616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2962923-D1F8-0196-C174-5F3898AED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Bibliografia</a:t>
            </a:r>
          </a:p>
        </p:txBody>
      </p:sp>
      <p:sp>
        <p:nvSpPr>
          <p:cNvPr id="6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20BF27-1DDA-E447-6730-F7B527230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2303" y="768654"/>
            <a:ext cx="5257799" cy="4889350"/>
          </a:xfrm>
        </p:spPr>
        <p:txBody>
          <a:bodyPr anchor="t">
            <a:normAutofit fontScale="92500" lnSpcReduction="10000"/>
          </a:bodyPr>
          <a:lstStyle/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Balboni, P. E.</a:t>
            </a: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(2015). </a:t>
            </a:r>
            <a:r>
              <a:rPr lang="it-IT" sz="20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Didattica dell’italiano a stranieri</a:t>
            </a: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Venezia, Marsilio.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Luise, M. C.</a:t>
            </a: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(2003). </a:t>
            </a:r>
            <a:r>
              <a:rPr lang="it-IT" sz="20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L’italiano per stranieri. Fondamenti e metodi</a:t>
            </a: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Perugia, Guerra Edizioni.</a:t>
            </a:r>
            <a:r>
              <a:rPr lang="it-IT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2000" b="1" dirty="0"/>
              <a:t>Minello R., </a:t>
            </a:r>
            <a:r>
              <a:rPr lang="it-IT" sz="2000" dirty="0"/>
              <a:t>2006a, “Dalla mediazione insegnante alla mediazione sociale in ambito L1, L2”, in CAON F. (a cura di), </a:t>
            </a:r>
            <a:r>
              <a:rPr lang="it-IT" sz="2000" i="1" dirty="0"/>
              <a:t>Insegnare italiano nella Classe ad Abilità Differenziate</a:t>
            </a:r>
            <a:r>
              <a:rPr lang="it-IT" sz="2000" dirty="0"/>
              <a:t>, Guerra, Perugia. </a:t>
            </a:r>
            <a:endParaRPr lang="it-IT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MIUR (Ministero dell'Istruzione)</a:t>
            </a: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t-IT" sz="20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Linee guida per l’accoglienza e l’integrazione degli alunni stranieri</a:t>
            </a:r>
            <a:r>
              <a:rPr lang="it-IT" sz="2000" i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con aggiornamenti del 2022</a:t>
            </a:r>
            <a:endParaRPr lang="it-IT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Pallotti, G.</a:t>
            </a: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(2001). </a:t>
            </a:r>
            <a:r>
              <a:rPr lang="it-IT" sz="20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 seconda lingua</a:t>
            </a:r>
            <a:r>
              <a:rPr lang="it-IT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Bologna, Il Mulino.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it-IT" sz="2000" dirty="0"/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it-IT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endParaRPr lang="it-IT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9382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E1CE46C-1F4E-ED8E-C2F1-0B88C46B6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Risorse online</a:t>
            </a: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31018BD-18A7-4D7A-576E-8F5E634E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 fontScale="92500" lnSpcReduction="20000"/>
          </a:bodyPr>
          <a:lstStyle/>
          <a:p>
            <a:pPr marL="342900" lvl="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12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www.erickson.it</a:t>
            </a:r>
            <a:r>
              <a:rPr lang="it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 Materiali e strumenti didattici per l’italiano L2.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12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www.education.it</a:t>
            </a:r>
            <a:r>
              <a:rPr lang="it-IT" sz="12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– Italiano per stranieri.</a:t>
            </a:r>
            <a:r>
              <a:rPr lang="it-IT" sz="12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1200" b="1" u="sng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www.giuntiscuola.i</a:t>
            </a:r>
            <a:r>
              <a:rPr lang="it-IT" sz="1200" b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t- </a:t>
            </a:r>
            <a:r>
              <a:rPr lang="it-IT" sz="12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Materiali e strumenti didattici per l’italiano L2.</a:t>
            </a:r>
          </a:p>
          <a:p>
            <a:pPr marL="342900" indent="-342900"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it-IT" sz="12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www.raffaellodigitale.it- </a:t>
            </a:r>
            <a:r>
              <a:rPr lang="it-IT" sz="1200" u="sng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isorse fruibili dall’app Raffaello player</a:t>
            </a:r>
          </a:p>
          <a:p>
            <a:pPr>
              <a:spcAft>
                <a:spcPts val="800"/>
              </a:spcAft>
              <a:buAutoNum type="arabicPeriod" startAt="5"/>
              <a:tabLst>
                <a:tab pos="457200" algn="l"/>
              </a:tabLst>
            </a:pPr>
            <a:r>
              <a:rPr lang="it-IT" sz="1200" u="sng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</a:t>
            </a:r>
            <a:r>
              <a:rPr lang="it-IT" sz="1200" b="1" u="sng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www.cruscascuola.it/contenuti/materiali-attivita/582</a:t>
            </a:r>
            <a:r>
              <a:rPr lang="it-IT" sz="1200" b="1" u="sng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:</a:t>
            </a:r>
          </a:p>
          <a:p>
            <a:pPr>
              <a:spcAft>
                <a:spcPts val="800"/>
              </a:spcAft>
              <a:tabLst>
                <a:tab pos="457200" algn="l"/>
              </a:tabLst>
            </a:pPr>
            <a:r>
              <a:rPr lang="it-IT" sz="1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Ambrosio S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(</a:t>
            </a:r>
            <a:r>
              <a:rPr lang="it-IT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Come (far) apprendere il lessico italiano L2, Firenze Accademia della Crusca- Firenze,</a:t>
            </a:r>
            <a:r>
              <a:rPr lang="it-IT" sz="12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15/03/2010</a:t>
            </a:r>
            <a:endParaRPr lang="it-IT" sz="1200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  <a:tabLst>
                <a:tab pos="457200" algn="l"/>
              </a:tabLst>
            </a:pPr>
            <a:r>
              <a:rPr lang="it-IT" altLang="it-IT" sz="1200" b="1" dirty="0"/>
              <a:t>Fabio Caon, </a:t>
            </a:r>
            <a:r>
              <a:rPr lang="it-IT" altLang="it-IT" sz="1200" i="1" dirty="0"/>
              <a:t>Facilitare l’apprendimento della L2 in una scuola interculturale. Modalità didattiche ed organizzative.</a:t>
            </a:r>
            <a:r>
              <a:rPr lang="it-IT" altLang="it-IT" sz="1200" b="1" dirty="0"/>
              <a:t> </a:t>
            </a:r>
            <a:r>
              <a:rPr lang="it-IT" altLang="it-IT" sz="1200" dirty="0"/>
              <a:t>Accademia della Crusca – Firenze,11/1/2010</a:t>
            </a:r>
            <a:endParaRPr lang="it-IT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it-IT" sz="1200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6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r>
              <a:rPr lang="it-IT" sz="12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Includere, </a:t>
            </a:r>
            <a:r>
              <a:rPr lang="it-IT" sz="1200" b="1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accogliere,contare</a:t>
            </a:r>
            <a:r>
              <a:rPr lang="it-IT" sz="12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. LS e L2:buone pratiche per una didattica dell’intercultura 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(21 marzo 2022-Raffaello formazione)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it-IT" sz="1200" dirty="0"/>
              <a:t>7. </a:t>
            </a:r>
            <a:r>
              <a:rPr lang="it-IT" sz="1200" b="1" i="1" dirty="0"/>
              <a:t>Percorsi di laboratorio per italiano L2- </a:t>
            </a:r>
            <a:r>
              <a:rPr lang="it-IT" sz="1200" b="1" dirty="0"/>
              <a:t>corso Alfabetizzazione all’italiano e interculturalità-</a:t>
            </a:r>
            <a:r>
              <a:rPr lang="it-IT" sz="1200" dirty="0"/>
              <a:t> Master Insegnare italiano a stranieri: scuola, università, impresa- Facoltà di Lingue e letterature straniere Università degli Studi di Urbino Carlo Bo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it-IT" sz="1200" dirty="0"/>
              <a:t>8. </a:t>
            </a:r>
            <a:r>
              <a:rPr lang="it-IT" sz="1200" b="1" dirty="0"/>
              <a:t>Tonioli V</a:t>
            </a:r>
            <a:r>
              <a:rPr lang="it-IT" sz="1200" dirty="0"/>
              <a:t>. (Giugno 2021) </a:t>
            </a:r>
            <a:r>
              <a:rPr lang="it-IT" sz="1200" i="1" dirty="0"/>
              <a:t>Didattica dell’italiano come L2 nelle scuole dell’Infanzia in contesti</a:t>
            </a:r>
            <a:r>
              <a:rPr lang="it-IT" sz="1200" dirty="0"/>
              <a:t>, Bollettino </a:t>
            </a:r>
            <a:r>
              <a:rPr lang="it-IT" sz="1200" dirty="0" err="1"/>
              <a:t>Itals</a:t>
            </a:r>
            <a:r>
              <a:rPr lang="it-IT" sz="1200" dirty="0"/>
              <a:t> , Anno 19, numero 89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it-IT" sz="1200" dirty="0"/>
              <a:t>9</a:t>
            </a:r>
            <a:r>
              <a:rPr lang="it-IT" sz="1200" i="1" dirty="0"/>
              <a:t>. </a:t>
            </a:r>
            <a:r>
              <a:rPr lang="it-IT" sz="1200" b="1" i="1" dirty="0"/>
              <a:t>Unità per la scuola dell’infanzia per il potenziamento della lingua italiana come L2</a:t>
            </a:r>
            <a:r>
              <a:rPr lang="it-IT" sz="1200" b="1" dirty="0"/>
              <a:t>-</a:t>
            </a:r>
            <a:r>
              <a:rPr lang="it-IT" sz="1200" dirty="0"/>
              <a:t>prog-2506 «Voci: Vivere oggi Cittadini in Italia, FAMI  2014-2020-Comune di Venezia, Ministero dell’Interno, progetto co-finanziato dall’UE</a:t>
            </a:r>
          </a:p>
          <a:p>
            <a:pPr marL="0" indent="0">
              <a:spcAft>
                <a:spcPts val="800"/>
              </a:spcAft>
              <a:buNone/>
            </a:pPr>
            <a:endParaRPr lang="it-IT" sz="1200" dirty="0"/>
          </a:p>
          <a:p>
            <a:pPr marL="0" indent="0">
              <a:spcAft>
                <a:spcPts val="800"/>
              </a:spcAft>
              <a:buNone/>
            </a:pPr>
            <a:endParaRPr lang="it-IT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3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8E88290-476C-404E-5A41-326FF69CC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839047"/>
            <a:ext cx="10905066" cy="5179905"/>
          </a:xfrm>
          <a:prstGeom prst="rect">
            <a:avLst/>
          </a:prstGeom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5D0D280-D68E-89A0-C8FB-3EC9B9206579}"/>
              </a:ext>
            </a:extLst>
          </p:cNvPr>
          <p:cNvSpPr txBox="1"/>
          <p:nvPr/>
        </p:nvSpPr>
        <p:spPr>
          <a:xfrm>
            <a:off x="831273" y="6284422"/>
            <a:ext cx="5264727" cy="480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Includere, accogliere, contare. LS e L2:buone pratiche per una didattica dell’intercultura 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(21 marzo 2022-Raffaello formazione)</a:t>
            </a:r>
          </a:p>
        </p:txBody>
      </p:sp>
    </p:spTree>
    <p:extLst>
      <p:ext uri="{BB962C8B-B14F-4D97-AF65-F5344CB8AC3E}">
        <p14:creationId xmlns:p14="http://schemas.microsoft.com/office/powerpoint/2010/main" val="3598292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6EEDDF0-9A76-56BD-3D41-8210CFEDE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6423" y="643467"/>
            <a:ext cx="6899154" cy="5571065"/>
          </a:xfrm>
          <a:prstGeom prst="rect">
            <a:avLst/>
          </a:prstGeom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D70845D-2058-A59D-2C66-DA0EB952F5BD}"/>
              </a:ext>
            </a:extLst>
          </p:cNvPr>
          <p:cNvSpPr txBox="1"/>
          <p:nvPr/>
        </p:nvSpPr>
        <p:spPr>
          <a:xfrm>
            <a:off x="241069" y="6400800"/>
            <a:ext cx="64673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Includere, accogliere, contare</a:t>
            </a:r>
            <a:r>
              <a:rPr lang="it-IT" sz="1200" i="1" kern="1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r>
              <a:rPr lang="it-IT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LS e L2:buone pratiche per una didattica dell’intercultura 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(21 marzo 2022-Raffaello formazione)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7065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B1AF1427-BE41-7F16-0B83-A376E59597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2468"/>
          <a:stretch/>
        </p:blipFill>
        <p:spPr>
          <a:xfrm>
            <a:off x="811799" y="-91440"/>
            <a:ext cx="10568402" cy="59436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0F6F5AF-905C-7309-CFF7-B10A713BDD81}"/>
              </a:ext>
            </a:extLst>
          </p:cNvPr>
          <p:cNvSpPr txBox="1"/>
          <p:nvPr/>
        </p:nvSpPr>
        <p:spPr>
          <a:xfrm>
            <a:off x="399011" y="6267796"/>
            <a:ext cx="4804756" cy="480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Includere, accogliere, contare .LS e L2:buone pratiche per una didattica dell’intercultura 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(21 marzo 2022-Raffaello formazione)</a:t>
            </a:r>
          </a:p>
        </p:txBody>
      </p:sp>
    </p:spTree>
    <p:extLst>
      <p:ext uri="{BB962C8B-B14F-4D97-AF65-F5344CB8AC3E}">
        <p14:creationId xmlns:p14="http://schemas.microsoft.com/office/powerpoint/2010/main" val="1361782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1F2E58D-B118-7CD2-0D19-1EA03A06F3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029886"/>
            <a:ext cx="10905066" cy="4798226"/>
          </a:xfrm>
          <a:prstGeom prst="rect">
            <a:avLst/>
          </a:prstGeom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1598703-FFED-F4B8-F8F9-6E0FA80EC4D0}"/>
              </a:ext>
            </a:extLst>
          </p:cNvPr>
          <p:cNvSpPr txBox="1"/>
          <p:nvPr/>
        </p:nvSpPr>
        <p:spPr>
          <a:xfrm>
            <a:off x="581891" y="6184669"/>
            <a:ext cx="4871258" cy="480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Includere, accogliere, contare. LS e L2:buone pratiche per una didattica dell’intercultura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(21 marzo 2022-Raffaello formazione)</a:t>
            </a:r>
          </a:p>
        </p:txBody>
      </p:sp>
    </p:spTree>
    <p:extLst>
      <p:ext uri="{BB962C8B-B14F-4D97-AF65-F5344CB8AC3E}">
        <p14:creationId xmlns:p14="http://schemas.microsoft.com/office/powerpoint/2010/main" val="22605931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1774</Words>
  <Application>Microsoft Office PowerPoint</Application>
  <PresentationFormat>Widescreen</PresentationFormat>
  <Paragraphs>130</Paragraphs>
  <Slides>51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61" baseType="lpstr">
      <vt:lpstr>Aptos</vt:lpstr>
      <vt:lpstr>Aptos Display</vt:lpstr>
      <vt:lpstr>Arial</vt:lpstr>
      <vt:lpstr>Calibri</vt:lpstr>
      <vt:lpstr>Courier New</vt:lpstr>
      <vt:lpstr>georgia</vt:lpstr>
      <vt:lpstr>Plus Jakarta Sans</vt:lpstr>
      <vt:lpstr>Symbol</vt:lpstr>
      <vt:lpstr>Times New Roman</vt:lpstr>
      <vt:lpstr>Tema di Office</vt:lpstr>
      <vt:lpstr>l’Italiano L2  nella  Scuola dell’Infanzia e Primaria  Università degli Studi di Trieste   </vt:lpstr>
      <vt:lpstr>Finalità </vt:lpstr>
      <vt:lpstr>Obiettivi</vt:lpstr>
      <vt:lpstr> Introduzione alla grammatica in italiano L2 </vt:lpstr>
      <vt:lpstr>Linee guida per l’accoglienza e l’integrazione degli alunni stranieri (2022)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Ingresso</vt:lpstr>
      <vt:lpstr>Scuola dell’infanzia</vt:lpstr>
      <vt:lpstr>Attività plurilivello</vt:lpstr>
      <vt:lpstr>Unità: Le emozioni</vt:lpstr>
      <vt:lpstr>Come stai?</vt:lpstr>
      <vt:lpstr>Educazione plurilingue</vt:lpstr>
      <vt:lpstr>Presentazione standard di PowerPoint</vt:lpstr>
      <vt:lpstr>Programmazione per la scuola primaria italiano L2 </vt:lpstr>
      <vt:lpstr>Il sillabo per la progettazione didattica di L2 www.giuntiscuola.it- </vt:lpstr>
      <vt:lpstr> Ambiti www.giuntiscuola.it </vt:lpstr>
      <vt:lpstr>Presentazione standard di PowerPoint</vt:lpstr>
      <vt:lpstr>Presentarsi</vt:lpstr>
      <vt:lpstr>Presentazione standard di PowerPoint</vt:lpstr>
      <vt:lpstr>Gli oggetti della scuola</vt:lpstr>
      <vt:lpstr>Esercizi</vt:lpstr>
      <vt:lpstr>Presentazione standard di PowerPoint</vt:lpstr>
      <vt:lpstr>Presentazione standard di PowerPoint</vt:lpstr>
      <vt:lpstr>Possibili attività</vt:lpstr>
      <vt:lpstr>Presentazione standard di PowerPoint</vt:lpstr>
      <vt:lpstr>Presentazione standard di PowerPoint</vt:lpstr>
      <vt:lpstr>Presentazione standard di PowerPoint</vt:lpstr>
      <vt:lpstr>Metodologia</vt:lpstr>
      <vt:lpstr>Didattica ludica</vt:lpstr>
      <vt:lpstr>Il digitale</vt:lpstr>
      <vt:lpstr>Il dizionario interattivo (Raffaello digitale)</vt:lpstr>
      <vt:lpstr>Aspetti importanti</vt:lpstr>
      <vt:lpstr>L’emozione nell’apprendimento</vt:lpstr>
      <vt:lpstr>Alcuni ricordi degli studenti migranti</vt:lpstr>
      <vt:lpstr>Strumenti</vt:lpstr>
      <vt:lpstr>Tecniche </vt:lpstr>
      <vt:lpstr>Sfide comuni per i bambini L2</vt:lpstr>
      <vt:lpstr>Attività </vt:lpstr>
      <vt:lpstr>Testo</vt:lpstr>
      <vt:lpstr>Esercizi</vt:lpstr>
      <vt:lpstr>Presentazione standard di PowerPoint</vt:lpstr>
      <vt:lpstr>Presentazione standard di PowerPoint</vt:lpstr>
      <vt:lpstr>Presentazione standard di PowerPoint</vt:lpstr>
      <vt:lpstr>Valutazione</vt:lpstr>
      <vt:lpstr>Bibliografia</vt:lpstr>
      <vt:lpstr>Risorse online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UFFICIO EDUCAZIONE FISICA</dc:creator>
  <cp:lastModifiedBy>UFFICIO EDUCAZIONE FISICA</cp:lastModifiedBy>
  <cp:revision>3</cp:revision>
  <cp:lastPrinted>2025-03-30T14:53:06Z</cp:lastPrinted>
  <dcterms:created xsi:type="dcterms:W3CDTF">2025-01-23T18:56:06Z</dcterms:created>
  <dcterms:modified xsi:type="dcterms:W3CDTF">2025-04-03T18:49:44Z</dcterms:modified>
</cp:coreProperties>
</file>