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2" r:id="rId2"/>
    <p:sldId id="383" r:id="rId3"/>
    <p:sldId id="384" r:id="rId4"/>
    <p:sldId id="385" r:id="rId5"/>
    <p:sldId id="386" r:id="rId6"/>
    <p:sldId id="387" r:id="rId7"/>
    <p:sldId id="388" r:id="rId8"/>
    <p:sldId id="389" r:id="rId9"/>
    <p:sldId id="390" r:id="rId10"/>
    <p:sldId id="391" r:id="rId11"/>
    <p:sldId id="392" r:id="rId12"/>
    <p:sldId id="393" r:id="rId13"/>
    <p:sldId id="394" r:id="rId14"/>
    <p:sldId id="395" r:id="rId15"/>
    <p:sldId id="396" r:id="rId1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06/04/2025</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640757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06/04/2025</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042503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06/04/2025</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179739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06/04/2025</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105463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06/04/2025</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50001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06/04/2025</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772712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06/04/2025</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90750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06/04/2025</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19378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06/04/2025</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700208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06/04/2025</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038752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06/04/2025</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081533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06/04/2025</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27887933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A90D1F-5533-5B4A-EFB7-B0103C3F518E}"/>
              </a:ext>
            </a:extLst>
          </p:cNvPr>
          <p:cNvSpPr>
            <a:spLocks noGrp="1"/>
          </p:cNvSpPr>
          <p:nvPr>
            <p:ph idx="1"/>
          </p:nvPr>
        </p:nvSpPr>
        <p:spPr>
          <a:xfrm>
            <a:off x="838200" y="706170"/>
            <a:ext cx="10515600" cy="5470793"/>
          </a:xfrm>
        </p:spPr>
        <p:txBody>
          <a:bodyPr/>
          <a:lstStyle/>
          <a:p>
            <a:pPr algn="just"/>
            <a:r>
              <a:rPr lang="it-IT" dirty="0"/>
              <a:t>Nel Regno Unito il Labour Party (Partito laburista) è strettamente legato alle Trade </a:t>
            </a:r>
            <a:r>
              <a:rPr lang="it-IT" dirty="0" err="1"/>
              <a:t>Unions</a:t>
            </a:r>
            <a:r>
              <a:rPr lang="it-IT" dirty="0"/>
              <a:t> (sindacati) e ha una politica moderata di tipo riformista e parlamentare</a:t>
            </a:r>
          </a:p>
          <a:p>
            <a:pPr algn="just"/>
            <a:r>
              <a:rPr lang="it-IT" dirty="0"/>
              <a:t>Negli Stati Uniti è molto forte l’American Federation of Labour, un sindacato che, pur essendo molto combattivo nella lotta per le rivendicazioni operaie, non ha un obiettivo di carattere politico</a:t>
            </a:r>
          </a:p>
          <a:p>
            <a:endParaRPr lang="it-IT" dirty="0"/>
          </a:p>
        </p:txBody>
      </p:sp>
    </p:spTree>
    <p:extLst>
      <p:ext uri="{BB962C8B-B14F-4D97-AF65-F5344CB8AC3E}">
        <p14:creationId xmlns:p14="http://schemas.microsoft.com/office/powerpoint/2010/main" val="4189809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5CD0E9F-FF12-AB9F-5DB4-746328221DAD}"/>
              </a:ext>
            </a:extLst>
          </p:cNvPr>
          <p:cNvSpPr>
            <a:spLocks noGrp="1"/>
          </p:cNvSpPr>
          <p:nvPr>
            <p:ph idx="1"/>
          </p:nvPr>
        </p:nvSpPr>
        <p:spPr>
          <a:xfrm>
            <a:off x="838200" y="651850"/>
            <a:ext cx="10515600" cy="5525113"/>
          </a:xfrm>
        </p:spPr>
        <p:txBody>
          <a:bodyPr/>
          <a:lstStyle/>
          <a:p>
            <a:pPr algn="just"/>
            <a:r>
              <a:rPr lang="it-IT" dirty="0"/>
              <a:t>Con l’enciclica </a:t>
            </a:r>
            <a:r>
              <a:rPr lang="it-IT" i="1" dirty="0"/>
              <a:t>Rerum </a:t>
            </a:r>
            <a:r>
              <a:rPr lang="it-IT" i="1" dirty="0" err="1"/>
              <a:t>Novarum</a:t>
            </a:r>
            <a:r>
              <a:rPr lang="it-IT" dirty="0"/>
              <a:t> (1891) Leone XIII auspica un migliore trattamento degli operai da parte degli imprenditori in base ai valori cristiani e apre alla possibilità di istituire società di mutuo soccorso cattoliche</a:t>
            </a:r>
          </a:p>
          <a:p>
            <a:pPr algn="just"/>
            <a:r>
              <a:rPr lang="it-IT" dirty="0"/>
              <a:t>Negli Stati Uniti il Partito repubblicano, guidato dal presidente Theodore Roosevelt fra il 1901 e il 1909, porta avanti un programma riformista</a:t>
            </a:r>
          </a:p>
          <a:p>
            <a:pPr algn="just"/>
            <a:r>
              <a:rPr lang="it-IT" dirty="0"/>
              <a:t>Al primo punto si trova la lotta contro le politiche monopolistiche e spregiudicate delle grandi aziende e dei trust americani</a:t>
            </a:r>
          </a:p>
          <a:p>
            <a:pPr algn="just"/>
            <a:r>
              <a:rPr lang="it-IT" dirty="0"/>
              <a:t>Inoltre avvia una serie di controlli sulla qualità dei prodotti dell’industria alimentare e farmaceutica e sulle condizioni negli ambienti di lavoro</a:t>
            </a:r>
          </a:p>
        </p:txBody>
      </p:sp>
    </p:spTree>
    <p:extLst>
      <p:ext uri="{BB962C8B-B14F-4D97-AF65-F5344CB8AC3E}">
        <p14:creationId xmlns:p14="http://schemas.microsoft.com/office/powerpoint/2010/main" val="1836919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27EFFBE-F8E6-52EA-37C6-833A93841DEC}"/>
              </a:ext>
            </a:extLst>
          </p:cNvPr>
          <p:cNvSpPr>
            <a:spLocks noGrp="1"/>
          </p:cNvSpPr>
          <p:nvPr>
            <p:ph idx="1"/>
          </p:nvPr>
        </p:nvSpPr>
        <p:spPr>
          <a:xfrm>
            <a:off x="838200" y="805758"/>
            <a:ext cx="10515600" cy="5371205"/>
          </a:xfrm>
        </p:spPr>
        <p:txBody>
          <a:bodyPr>
            <a:normAutofit/>
          </a:bodyPr>
          <a:lstStyle/>
          <a:p>
            <a:pPr algn="just"/>
            <a:r>
              <a:rPr lang="it-IT" dirty="0"/>
              <a:t>Vengono poi prese le prime misure a livello federale o dei singoli Stati di carattere assicurativo per i lavoratori (infortuni e malattie) e che limitano le ore lavorative di donne e bambini nelle fabbriche</a:t>
            </a:r>
          </a:p>
          <a:p>
            <a:pPr algn="just"/>
            <a:r>
              <a:rPr lang="it-IT" dirty="0"/>
              <a:t>Campagne di moralizzazione della politica, con delle norme che limitano l’uso dello «spoils system»</a:t>
            </a:r>
          </a:p>
          <a:p>
            <a:pPr algn="just"/>
            <a:r>
              <a:rPr lang="it-IT" dirty="0"/>
              <a:t>Durante la presidenza del democratico Thomas Woodrow Wilson (1913-1921), il programma riformista prosegue: viene creata la Federal Reserve (la banca centrale degli Stati Uniti), preposta al controllo dell’operato delle banche private, si introduce una tassa federale sui redditi, l’elezione diretta dei senatori, altri provvedimenti a tutela della libera concorrenza e dei consumatori, tutele per i sindacati e limitazioni nell’orario di lavoro degli operai</a:t>
            </a:r>
          </a:p>
        </p:txBody>
      </p:sp>
    </p:spTree>
    <p:extLst>
      <p:ext uri="{BB962C8B-B14F-4D97-AF65-F5344CB8AC3E}">
        <p14:creationId xmlns:p14="http://schemas.microsoft.com/office/powerpoint/2010/main" val="776448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3318422-166C-0462-C429-83F6BD9D968E}"/>
              </a:ext>
            </a:extLst>
          </p:cNvPr>
          <p:cNvSpPr>
            <a:spLocks noGrp="1"/>
          </p:cNvSpPr>
          <p:nvPr>
            <p:ph idx="1"/>
          </p:nvPr>
        </p:nvSpPr>
        <p:spPr>
          <a:xfrm>
            <a:off x="838200" y="597529"/>
            <a:ext cx="10515600" cy="5579434"/>
          </a:xfrm>
        </p:spPr>
        <p:txBody>
          <a:bodyPr>
            <a:normAutofit fontScale="92500"/>
          </a:bodyPr>
          <a:lstStyle/>
          <a:p>
            <a:pPr algn="just"/>
            <a:r>
              <a:rPr lang="it-IT" dirty="0"/>
              <a:t>Nonostante tutte queste misure riformiste, permane lo stretto legame tra grande industria, grande finanza e mondo politico e continua l’esclusione e la segregazione su base razziale degli afroamericani</a:t>
            </a:r>
          </a:p>
          <a:p>
            <a:pPr algn="just"/>
            <a:r>
              <a:rPr lang="it-IT" dirty="0"/>
              <a:t>Anche nel Regno Unito si sviluppa una stagione di riforme, guidate prima dal Partito conservatore poi dal Partito liberale, che si lega strettamente alle Trade </a:t>
            </a:r>
            <a:r>
              <a:rPr lang="it-IT" dirty="0" err="1"/>
              <a:t>Unions</a:t>
            </a:r>
            <a:endParaRPr lang="it-IT" dirty="0"/>
          </a:p>
          <a:p>
            <a:pPr algn="just"/>
            <a:r>
              <a:rPr lang="it-IT" dirty="0"/>
              <a:t>Il Partito liberale è poi penalizzato dal progetto di concedere all’Irlanda, dove esiste un forte movimento nazionalista, uno statuto di autonomia, la Home Rule</a:t>
            </a:r>
          </a:p>
          <a:p>
            <a:pPr algn="just"/>
            <a:r>
              <a:rPr lang="it-IT" dirty="0"/>
              <a:t>Il Partito conservatore, che si oppone alla Home Rule e opta piuttosto per una dura repressione del movimento nazionalista irlandese, si assicura il consenso tramite un programma imperialistico coloniale e il rafforzamento di flotta ed esercito in funzione antitedesca</a:t>
            </a:r>
          </a:p>
        </p:txBody>
      </p:sp>
    </p:spTree>
    <p:extLst>
      <p:ext uri="{BB962C8B-B14F-4D97-AF65-F5344CB8AC3E}">
        <p14:creationId xmlns:p14="http://schemas.microsoft.com/office/powerpoint/2010/main" val="1175990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35065C8-337E-289C-E03D-62D4525BF1DC}"/>
              </a:ext>
            </a:extLst>
          </p:cNvPr>
          <p:cNvSpPr>
            <a:spLocks noGrp="1"/>
          </p:cNvSpPr>
          <p:nvPr>
            <p:ph idx="1"/>
          </p:nvPr>
        </p:nvSpPr>
        <p:spPr>
          <a:xfrm>
            <a:off x="838200" y="706170"/>
            <a:ext cx="10515600" cy="5470793"/>
          </a:xfrm>
        </p:spPr>
        <p:txBody>
          <a:bodyPr/>
          <a:lstStyle/>
          <a:p>
            <a:pPr algn="just"/>
            <a:r>
              <a:rPr lang="it-IT" dirty="0"/>
              <a:t>Dall’inizio del Novecento, un governo liberale appoggiato dal nuovo Partito laburista realizza una serie di riforme in favore dei lavoratori: limite all’orario giornaliero, minimi salariali, previdenza sociale pubblica, indennità di disoccupazione, pensioni di anzianità e assicurazioni obbligatorie contro infortuni e malattie</a:t>
            </a:r>
          </a:p>
          <a:p>
            <a:pPr algn="just"/>
            <a:r>
              <a:rPr lang="it-IT" dirty="0"/>
              <a:t>Vengono inoltre ridimensionate le competenze della Camera dei Lord</a:t>
            </a:r>
          </a:p>
          <a:p>
            <a:pPr algn="just"/>
            <a:r>
              <a:rPr lang="it-IT" dirty="0"/>
              <a:t>Nel 1914 viene approvata la Home Rule per l’Irlanda che però non viene applicata a causa dell’inizio della Prima guerra mondiale</a:t>
            </a:r>
          </a:p>
          <a:p>
            <a:pPr algn="just"/>
            <a:r>
              <a:rPr lang="it-IT" dirty="0"/>
              <a:t>Nella Francia della Terza Repubblica il controllo politico della maggioranza e del governo è detenuto dai gruppi parlamentari repubblicani e radicali</a:t>
            </a:r>
          </a:p>
          <a:p>
            <a:pPr marL="0" indent="0">
              <a:buNone/>
            </a:pPr>
            <a:endParaRPr lang="it-IT" dirty="0"/>
          </a:p>
        </p:txBody>
      </p:sp>
    </p:spTree>
    <p:extLst>
      <p:ext uri="{BB962C8B-B14F-4D97-AF65-F5344CB8AC3E}">
        <p14:creationId xmlns:p14="http://schemas.microsoft.com/office/powerpoint/2010/main" val="1442246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58E5524-4A69-0D75-91C4-90C7584FA784}"/>
              </a:ext>
            </a:extLst>
          </p:cNvPr>
          <p:cNvSpPr>
            <a:spLocks noGrp="1"/>
          </p:cNvSpPr>
          <p:nvPr>
            <p:ph idx="1"/>
          </p:nvPr>
        </p:nvSpPr>
        <p:spPr>
          <a:xfrm>
            <a:off x="838200" y="570368"/>
            <a:ext cx="10515600" cy="5606595"/>
          </a:xfrm>
        </p:spPr>
        <p:txBody>
          <a:bodyPr>
            <a:normAutofit lnSpcReduction="10000"/>
          </a:bodyPr>
          <a:lstStyle/>
          <a:p>
            <a:pPr algn="just"/>
            <a:r>
              <a:rPr lang="it-IT" dirty="0"/>
              <a:t>L’opinione pubblica è spaccata fra una destra monarchica, bonapartista e cattolica integralista e una sinistra socialista che è sempre più autonoma dai repubblicano-radicali</a:t>
            </a:r>
          </a:p>
          <a:p>
            <a:pPr algn="just"/>
            <a:r>
              <a:rPr lang="it-IT" dirty="0"/>
              <a:t>Fra gli ultimi anni dell’Ottocento e l’inizio del Novecento ci sono due tentativi di colpi di Stato da parte della destra monarchica, inoltre l’«Affaire Dreyfus» polarizza ulteriormente lo scontro politico fra destra monarchica e cattolica e sinistra laica repubblicana e socialista</a:t>
            </a:r>
          </a:p>
          <a:p>
            <a:pPr algn="just"/>
            <a:r>
              <a:rPr lang="it-IT" dirty="0"/>
              <a:t>I governi repubblicani varano una serie di riforme: sistema educativo laico e pubblico e istruzione elementare obbligatoria e gratuita</a:t>
            </a:r>
          </a:p>
          <a:p>
            <a:pPr algn="just"/>
            <a:r>
              <a:rPr lang="it-IT" dirty="0"/>
              <a:t>Inoltre, una serie di leggi a tutela del mondo del lavoro, anche se repubblicani e radicali alternano queste misure a provvedimenti repressivi verso il movimento operaio</a:t>
            </a:r>
          </a:p>
        </p:txBody>
      </p:sp>
    </p:spTree>
    <p:extLst>
      <p:ext uri="{BB962C8B-B14F-4D97-AF65-F5344CB8AC3E}">
        <p14:creationId xmlns:p14="http://schemas.microsoft.com/office/powerpoint/2010/main" val="1733629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F250F0F-E857-18D6-08BC-5873909DD38B}"/>
              </a:ext>
            </a:extLst>
          </p:cNvPr>
          <p:cNvSpPr>
            <a:spLocks noGrp="1"/>
          </p:cNvSpPr>
          <p:nvPr>
            <p:ph idx="1"/>
          </p:nvPr>
        </p:nvSpPr>
        <p:spPr>
          <a:xfrm>
            <a:off x="838200" y="669956"/>
            <a:ext cx="10515600" cy="5507007"/>
          </a:xfrm>
        </p:spPr>
        <p:txBody>
          <a:bodyPr>
            <a:normAutofit/>
          </a:bodyPr>
          <a:lstStyle/>
          <a:p>
            <a:pPr algn="just"/>
            <a:r>
              <a:rPr lang="it-IT" dirty="0"/>
              <a:t>In risposta a questa situazione, nasce nel 1905 il partito socialista francese, la SFIO (</a:t>
            </a:r>
            <a:r>
              <a:rPr lang="it-IT" dirty="0" err="1"/>
              <a:t>Section</a:t>
            </a:r>
            <a:r>
              <a:rPr lang="it-IT" dirty="0"/>
              <a:t> </a:t>
            </a:r>
            <a:r>
              <a:rPr lang="it-IT" dirty="0" err="1"/>
              <a:t>Française</a:t>
            </a:r>
            <a:r>
              <a:rPr lang="it-IT" dirty="0"/>
              <a:t> de l’</a:t>
            </a:r>
            <a:r>
              <a:rPr lang="it-IT" dirty="0" err="1"/>
              <a:t>Internationale</a:t>
            </a:r>
            <a:r>
              <a:rPr lang="it-IT" dirty="0"/>
              <a:t> </a:t>
            </a:r>
            <a:r>
              <a:rPr lang="it-IT" dirty="0" err="1"/>
              <a:t>Ouvrière</a:t>
            </a:r>
            <a:r>
              <a:rPr lang="it-IT" dirty="0"/>
              <a:t>)</a:t>
            </a:r>
          </a:p>
          <a:p>
            <a:pPr algn="just"/>
            <a:r>
              <a:rPr lang="it-IT" dirty="0"/>
              <a:t>Esiste inoltre il sindacato </a:t>
            </a:r>
            <a:r>
              <a:rPr lang="it-IT" dirty="0" err="1"/>
              <a:t>Confédération</a:t>
            </a:r>
            <a:r>
              <a:rPr lang="it-IT" dirty="0"/>
              <a:t> Générale </a:t>
            </a:r>
            <a:r>
              <a:rPr lang="it-IT" dirty="0" err="1"/>
              <a:t>du</a:t>
            </a:r>
            <a:r>
              <a:rPr lang="it-IT" dirty="0"/>
              <a:t> </a:t>
            </a:r>
            <a:r>
              <a:rPr lang="it-IT" dirty="0" err="1"/>
              <a:t>Travail</a:t>
            </a:r>
            <a:r>
              <a:rPr lang="it-IT" dirty="0"/>
              <a:t>, di orientamento rivoluzionario</a:t>
            </a:r>
          </a:p>
          <a:p>
            <a:pPr algn="just"/>
            <a:r>
              <a:rPr lang="it-IT" dirty="0"/>
              <a:t>Negli anni precedenti la Prima guerra mondiale aumenta la distanza fra repubblicani-radicali e socialisti, con l’avvicinamento dei primi alla destra nazionalista</a:t>
            </a:r>
          </a:p>
          <a:p>
            <a:pPr algn="just"/>
            <a:r>
              <a:rPr lang="it-IT" dirty="0"/>
              <a:t>Nell’Impero tedesco il cancelliere Bismarck porta avanti in una prima fase una dura campagna (Kulturkampf) contro il partito cattolico </a:t>
            </a:r>
            <a:r>
              <a:rPr lang="it-IT" dirty="0" err="1"/>
              <a:t>Zentrum</a:t>
            </a:r>
            <a:r>
              <a:rPr lang="it-IT" dirty="0"/>
              <a:t> e la Chiesa cattolica tedesca</a:t>
            </a:r>
          </a:p>
          <a:p>
            <a:pPr algn="just"/>
            <a:r>
              <a:rPr lang="it-IT" dirty="0"/>
              <a:t>Successivamente, la politica repressiva si sposta verso il nuovo Partito socialista dei lavoratori di Germania</a:t>
            </a:r>
          </a:p>
        </p:txBody>
      </p:sp>
    </p:spTree>
    <p:extLst>
      <p:ext uri="{BB962C8B-B14F-4D97-AF65-F5344CB8AC3E}">
        <p14:creationId xmlns:p14="http://schemas.microsoft.com/office/powerpoint/2010/main" val="3499379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E68EEA-A436-7AE4-69CA-194D3CF0CA00}"/>
              </a:ext>
            </a:extLst>
          </p:cNvPr>
          <p:cNvSpPr>
            <a:spLocks noGrp="1"/>
          </p:cNvSpPr>
          <p:nvPr>
            <p:ph type="title"/>
          </p:nvPr>
        </p:nvSpPr>
        <p:spPr/>
        <p:txBody>
          <a:bodyPr/>
          <a:lstStyle/>
          <a:p>
            <a:r>
              <a:rPr lang="it-IT" dirty="0"/>
              <a:t>Nazionalismo e razzismo</a:t>
            </a:r>
          </a:p>
        </p:txBody>
      </p:sp>
      <p:sp>
        <p:nvSpPr>
          <p:cNvPr id="3" name="Segnaposto contenuto 2">
            <a:extLst>
              <a:ext uri="{FF2B5EF4-FFF2-40B4-BE49-F238E27FC236}">
                <a16:creationId xmlns:a16="http://schemas.microsoft.com/office/drawing/2014/main" id="{3D2BAC58-CD2E-F190-B099-88F65D7E4135}"/>
              </a:ext>
            </a:extLst>
          </p:cNvPr>
          <p:cNvSpPr>
            <a:spLocks noGrp="1"/>
          </p:cNvSpPr>
          <p:nvPr>
            <p:ph idx="1"/>
          </p:nvPr>
        </p:nvSpPr>
        <p:spPr/>
        <p:txBody>
          <a:bodyPr/>
          <a:lstStyle/>
          <a:p>
            <a:pPr algn="just"/>
            <a:r>
              <a:rPr lang="it-IT" dirty="0"/>
              <a:t>Con l’affermarsi della società di massa, le classi dirigenti sviluppano una «nazionalizzazione delle masse», allo scopo di integrarle all’interno della nazione</a:t>
            </a:r>
          </a:p>
          <a:p>
            <a:pPr algn="just"/>
            <a:r>
              <a:rPr lang="it-IT" dirty="0"/>
              <a:t>Alla fine dell’Ottocento il discorso nazionalista diventa quindi centrale</a:t>
            </a:r>
          </a:p>
          <a:p>
            <a:pPr algn="just"/>
            <a:r>
              <a:rPr lang="it-IT" dirty="0"/>
              <a:t>Le élite politiche fanno appello alla collettività nazionale in nome della quale affermano di operare</a:t>
            </a:r>
          </a:p>
          <a:p>
            <a:pPr algn="just"/>
            <a:r>
              <a:rPr lang="it-IT" dirty="0"/>
              <a:t>Il nazionalismo, da fenomeno politico eversivo all’inizio del secolo, ora costituisce invece una fondamentale risorsa nelle mani delle classi dirigenti per il controllo delle masse</a:t>
            </a:r>
          </a:p>
        </p:txBody>
      </p:sp>
    </p:spTree>
    <p:extLst>
      <p:ext uri="{BB962C8B-B14F-4D97-AF65-F5344CB8AC3E}">
        <p14:creationId xmlns:p14="http://schemas.microsoft.com/office/powerpoint/2010/main" val="1708286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2EC7C4C-A8C7-ED4A-1355-26FED51C80F8}"/>
              </a:ext>
            </a:extLst>
          </p:cNvPr>
          <p:cNvSpPr>
            <a:spLocks noGrp="1"/>
          </p:cNvSpPr>
          <p:nvPr>
            <p:ph idx="1"/>
          </p:nvPr>
        </p:nvSpPr>
        <p:spPr>
          <a:xfrm>
            <a:off x="838200" y="633743"/>
            <a:ext cx="10515600" cy="5543220"/>
          </a:xfrm>
        </p:spPr>
        <p:txBody>
          <a:bodyPr/>
          <a:lstStyle/>
          <a:p>
            <a:pPr algn="just"/>
            <a:r>
              <a:rPr lang="it-IT" dirty="0"/>
              <a:t>Gli strumenti sono la scuola, l’esercito e la ritualità pubblica</a:t>
            </a:r>
          </a:p>
          <a:p>
            <a:pPr algn="just"/>
            <a:r>
              <a:rPr lang="it-IT" dirty="0"/>
              <a:t>La scuola serve anche ad educare i bambini al senso di appartenenza ad una comunità nazionale</a:t>
            </a:r>
          </a:p>
          <a:p>
            <a:pPr algn="just"/>
            <a:r>
              <a:rPr lang="it-IT" dirty="0"/>
              <a:t>Anche il culto dell’esercito e degli eroi occupa una posizione centrale: militarizzazione dell’idea di nazione</a:t>
            </a:r>
          </a:p>
          <a:p>
            <a:pPr algn="just"/>
            <a:r>
              <a:rPr lang="it-IT" dirty="0"/>
              <a:t>Diffusione del sistema della coscrizione obbligatoria</a:t>
            </a:r>
          </a:p>
          <a:p>
            <a:pPr algn="just"/>
            <a:r>
              <a:rPr lang="it-IT" dirty="0"/>
              <a:t>Tutti gli Stati si dotano di feste nazionali attraverso le quali onorare la patria</a:t>
            </a:r>
          </a:p>
          <a:p>
            <a:pPr algn="just"/>
            <a:r>
              <a:rPr lang="it-IT" dirty="0"/>
              <a:t>Il culto della morte per la patria, tipico del nazionalismo, è ricalcato sulla tradizione cristiana</a:t>
            </a:r>
          </a:p>
          <a:p>
            <a:pPr algn="just"/>
            <a:r>
              <a:rPr lang="it-IT" dirty="0"/>
              <a:t>Il nazionalismo diventa poi alla fine dell’Ottocento chiaramente razzista</a:t>
            </a:r>
          </a:p>
        </p:txBody>
      </p:sp>
    </p:spTree>
    <p:extLst>
      <p:ext uri="{BB962C8B-B14F-4D97-AF65-F5344CB8AC3E}">
        <p14:creationId xmlns:p14="http://schemas.microsoft.com/office/powerpoint/2010/main" val="1865475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90952E3-F5AB-DBE6-B202-F60DE26B94DC}"/>
              </a:ext>
            </a:extLst>
          </p:cNvPr>
          <p:cNvSpPr>
            <a:spLocks noGrp="1"/>
          </p:cNvSpPr>
          <p:nvPr>
            <p:ph idx="1"/>
          </p:nvPr>
        </p:nvSpPr>
        <p:spPr>
          <a:xfrm>
            <a:off x="838200" y="724277"/>
            <a:ext cx="10515600" cy="5452686"/>
          </a:xfrm>
        </p:spPr>
        <p:txBody>
          <a:bodyPr/>
          <a:lstStyle/>
          <a:p>
            <a:pPr algn="just"/>
            <a:r>
              <a:rPr lang="it-IT" dirty="0"/>
              <a:t>Il razzismo viene supportato da teorie di tipo scientifico, in cui si espone una visione gerarchica delle razze umane, dove la razza bianca si trova al livello più alto di perfezione</a:t>
            </a:r>
          </a:p>
          <a:p>
            <a:pPr algn="just"/>
            <a:r>
              <a:rPr lang="it-IT" dirty="0"/>
              <a:t>Importanza del </a:t>
            </a:r>
            <a:r>
              <a:rPr lang="it-IT" i="1" dirty="0"/>
              <a:t>Saggio sull’ineguaglianza delle razze umane</a:t>
            </a:r>
            <a:r>
              <a:rPr lang="it-IT" dirty="0"/>
              <a:t> (1853) di Joseph-Arthur de </a:t>
            </a:r>
            <a:r>
              <a:rPr lang="it-IT" dirty="0" err="1"/>
              <a:t>Gobineau</a:t>
            </a:r>
            <a:endParaRPr lang="it-IT" dirty="0"/>
          </a:p>
          <a:p>
            <a:pPr algn="just"/>
            <a:r>
              <a:rPr lang="it-IT" dirty="0"/>
              <a:t>Francis </a:t>
            </a:r>
            <a:r>
              <a:rPr lang="it-IT" dirty="0" err="1"/>
              <a:t>Galton</a:t>
            </a:r>
            <a:r>
              <a:rPr lang="it-IT" dirty="0"/>
              <a:t> fonda l’eugenetica: organizzazione su basi scientifiche della riproduzione per ottenere individui sempre più adatti alla sopravvivenza e coerenti con la razza di appartenenza</a:t>
            </a:r>
          </a:p>
          <a:p>
            <a:pPr algn="just"/>
            <a:r>
              <a:rPr lang="it-IT" dirty="0"/>
              <a:t>Houston Stewart Chamberlain pubblica nel 1899 le </a:t>
            </a:r>
            <a:r>
              <a:rPr lang="it-IT" i="1" dirty="0"/>
              <a:t>Basi del secolo XIX</a:t>
            </a:r>
            <a:r>
              <a:rPr lang="it-IT" dirty="0"/>
              <a:t>, in cui teorizza la superiorità della razza germanica, ariana, e il pericolo rappresentato dalla razza ebraica</a:t>
            </a:r>
          </a:p>
        </p:txBody>
      </p:sp>
    </p:spTree>
    <p:extLst>
      <p:ext uri="{BB962C8B-B14F-4D97-AF65-F5344CB8AC3E}">
        <p14:creationId xmlns:p14="http://schemas.microsoft.com/office/powerpoint/2010/main" val="2413824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7FB395D-2C69-F594-030B-610767529C47}"/>
              </a:ext>
            </a:extLst>
          </p:cNvPr>
          <p:cNvSpPr>
            <a:spLocks noGrp="1"/>
          </p:cNvSpPr>
          <p:nvPr>
            <p:ph idx="1"/>
          </p:nvPr>
        </p:nvSpPr>
        <p:spPr>
          <a:xfrm>
            <a:off x="838200" y="660903"/>
            <a:ext cx="10515600" cy="5516060"/>
          </a:xfrm>
        </p:spPr>
        <p:txBody>
          <a:bodyPr/>
          <a:lstStyle/>
          <a:p>
            <a:pPr algn="just"/>
            <a:r>
              <a:rPr lang="it-IT" dirty="0"/>
              <a:t>Anche negli Stati Uniti si afferma un razzismo bianco nei confronti di neri, nativi americani e nuovi immigrati, spesso contadini provenienti dalle aree più depresse d’Europa (Penisola iberica, Italia, Europa orientale, Russia)</a:t>
            </a:r>
          </a:p>
          <a:p>
            <a:pPr algn="just"/>
            <a:r>
              <a:rPr lang="it-IT" dirty="0"/>
              <a:t>In Europa il razzismo militante e politico si concentra contro gli ebrei, discriminati dalle società cristiane in particolare a partire dal Medioevo</a:t>
            </a:r>
          </a:p>
          <a:p>
            <a:pPr algn="just"/>
            <a:r>
              <a:rPr lang="it-IT" dirty="0"/>
              <a:t>Nell’Impero russo gli ebrei sono confinati dalla fine del XVIII secolo nella «zona di residenza», un territorio che va dal Mar Baltico al Mar Nero</a:t>
            </a:r>
          </a:p>
          <a:p>
            <a:pPr algn="just"/>
            <a:r>
              <a:rPr lang="it-IT" dirty="0"/>
              <a:t>In Russia verso la fine dell’Ottocento le autorità zariste incoraggiano i pogrom della popolazione contro le comunità ebraiche</a:t>
            </a:r>
          </a:p>
          <a:p>
            <a:endParaRPr lang="it-IT" dirty="0"/>
          </a:p>
        </p:txBody>
      </p:sp>
    </p:spTree>
    <p:extLst>
      <p:ext uri="{BB962C8B-B14F-4D97-AF65-F5344CB8AC3E}">
        <p14:creationId xmlns:p14="http://schemas.microsoft.com/office/powerpoint/2010/main" val="3844960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5FC9207-C654-ED14-292D-77F99612D82A}"/>
              </a:ext>
            </a:extLst>
          </p:cNvPr>
          <p:cNvSpPr>
            <a:spLocks noGrp="1"/>
          </p:cNvSpPr>
          <p:nvPr>
            <p:ph idx="1"/>
          </p:nvPr>
        </p:nvSpPr>
        <p:spPr>
          <a:xfrm>
            <a:off x="838200" y="633743"/>
            <a:ext cx="10515600" cy="5543220"/>
          </a:xfrm>
        </p:spPr>
        <p:txBody>
          <a:bodyPr/>
          <a:lstStyle/>
          <a:p>
            <a:pPr algn="just"/>
            <a:r>
              <a:rPr lang="it-IT" dirty="0"/>
              <a:t>Molti ebrei quindi emigrano, soprattutto in direzione degli Stati Uniti, dove si integrano socialmente ed economicamente</a:t>
            </a:r>
          </a:p>
          <a:p>
            <a:pPr algn="just"/>
            <a:r>
              <a:rPr lang="it-IT" dirty="0"/>
              <a:t>In Europa tra la fine del Settecento e l’Ottocento gli ebrei vengono emancipati e parificati a tutti gli altri cittadini</a:t>
            </a:r>
          </a:p>
          <a:p>
            <a:pPr algn="just"/>
            <a:r>
              <a:rPr lang="it-IT" dirty="0"/>
              <a:t>Gli ebrei quindi si integrano nella società e spesso assumono posizioni di rilievo nei campi della politica, dell’economia, della cultura, dell’arte</a:t>
            </a:r>
          </a:p>
          <a:p>
            <a:pPr algn="just"/>
            <a:r>
              <a:rPr lang="it-IT" dirty="0"/>
              <a:t>Continua però ad esistere nei confronti degli ebrei un pregiudizio cristiano di natura religiosa (antigiudaismo)</a:t>
            </a:r>
          </a:p>
          <a:p>
            <a:pPr algn="just"/>
            <a:r>
              <a:rPr lang="it-IT" dirty="0"/>
              <a:t>A questo si sovrappone un antisemitismo politico, di matrice nazionalista, che spesso poi si appoggia alle teorie del razzismo «scientifico»</a:t>
            </a:r>
          </a:p>
        </p:txBody>
      </p:sp>
    </p:spTree>
    <p:extLst>
      <p:ext uri="{BB962C8B-B14F-4D97-AF65-F5344CB8AC3E}">
        <p14:creationId xmlns:p14="http://schemas.microsoft.com/office/powerpoint/2010/main" val="379972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54C69D5-3820-D0B2-FD01-C16B99EF5721}"/>
              </a:ext>
            </a:extLst>
          </p:cNvPr>
          <p:cNvSpPr>
            <a:spLocks noGrp="1"/>
          </p:cNvSpPr>
          <p:nvPr>
            <p:ph idx="1"/>
          </p:nvPr>
        </p:nvSpPr>
        <p:spPr>
          <a:xfrm>
            <a:off x="838200" y="697117"/>
            <a:ext cx="10515600" cy="5479846"/>
          </a:xfrm>
        </p:spPr>
        <p:txBody>
          <a:bodyPr>
            <a:normAutofit fontScale="92500" lnSpcReduction="10000"/>
          </a:bodyPr>
          <a:lstStyle/>
          <a:p>
            <a:pPr algn="just"/>
            <a:r>
              <a:rPr lang="it-IT" dirty="0"/>
              <a:t>L’accusa agli ebrei è di costituire una «razza degenerata» e una nazione nella nazione e quindi un pericolo per la società «ariana»</a:t>
            </a:r>
          </a:p>
          <a:p>
            <a:pPr algn="just"/>
            <a:r>
              <a:rPr lang="it-IT" dirty="0"/>
              <a:t>Diversi partiti nazionalisti, soprattutto in Germania e Impero austro-ungarico, ricorrono ad argomentazioni antisemite</a:t>
            </a:r>
          </a:p>
          <a:p>
            <a:pPr algn="just"/>
            <a:r>
              <a:rPr lang="it-IT" dirty="0"/>
              <a:t>Il caso Dreyfus in Francia provoca un duro scontro fra socialisti e radicali innocentisti da una parte e i nazionalisti antisemiti del movimento monarchico dell’Action </a:t>
            </a:r>
            <a:r>
              <a:rPr lang="it-IT" dirty="0" err="1"/>
              <a:t>Française</a:t>
            </a:r>
            <a:r>
              <a:rPr lang="it-IT" dirty="0"/>
              <a:t> di Charles </a:t>
            </a:r>
            <a:r>
              <a:rPr lang="it-IT" dirty="0" err="1"/>
              <a:t>Maurras</a:t>
            </a:r>
            <a:r>
              <a:rPr lang="it-IT" dirty="0"/>
              <a:t>, colpevolisti, dall’altra</a:t>
            </a:r>
          </a:p>
          <a:p>
            <a:pPr algn="just"/>
            <a:r>
              <a:rPr lang="it-IT" dirty="0"/>
              <a:t>Diffusione del falso documento dei </a:t>
            </a:r>
            <a:r>
              <a:rPr lang="it-IT" i="1" dirty="0"/>
              <a:t>Protocolli dei saggi anziani di Sion</a:t>
            </a:r>
            <a:r>
              <a:rPr lang="it-IT" dirty="0"/>
              <a:t>, per dimostrare l’esistenza di una congiura ebraica per il dominio del mondo</a:t>
            </a:r>
          </a:p>
          <a:p>
            <a:pPr algn="just"/>
            <a:r>
              <a:rPr lang="it-IT" dirty="0"/>
              <a:t>Il giornalista ebreo ungherese Theodor Herzl, impressionato dai fatti francesi, pubblica nel 1896 </a:t>
            </a:r>
            <a:r>
              <a:rPr lang="it-IT" i="1" dirty="0"/>
              <a:t>Lo Stato ebraico</a:t>
            </a:r>
            <a:r>
              <a:rPr lang="it-IT" dirty="0"/>
              <a:t>, in cui sostiene la necessità di fondare uno Stato-nazione ebraico, individuando nella Palestina uno dei possibili territori: nascita del sionismo</a:t>
            </a:r>
          </a:p>
          <a:p>
            <a:endParaRPr lang="it-IT" dirty="0"/>
          </a:p>
        </p:txBody>
      </p:sp>
    </p:spTree>
    <p:extLst>
      <p:ext uri="{BB962C8B-B14F-4D97-AF65-F5344CB8AC3E}">
        <p14:creationId xmlns:p14="http://schemas.microsoft.com/office/powerpoint/2010/main" val="2102428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A3135F-C59B-2046-6778-6662042B85FE}"/>
              </a:ext>
            </a:extLst>
          </p:cNvPr>
          <p:cNvSpPr>
            <a:spLocks noGrp="1"/>
          </p:cNvSpPr>
          <p:nvPr>
            <p:ph type="title"/>
          </p:nvPr>
        </p:nvSpPr>
        <p:spPr/>
        <p:txBody>
          <a:bodyPr/>
          <a:lstStyle/>
          <a:p>
            <a:r>
              <a:rPr lang="it-IT" dirty="0"/>
              <a:t>La politica in Occidente</a:t>
            </a:r>
          </a:p>
        </p:txBody>
      </p:sp>
      <p:sp>
        <p:nvSpPr>
          <p:cNvPr id="3" name="Segnaposto contenuto 2">
            <a:extLst>
              <a:ext uri="{FF2B5EF4-FFF2-40B4-BE49-F238E27FC236}">
                <a16:creationId xmlns:a16="http://schemas.microsoft.com/office/drawing/2014/main" id="{694B0E8C-4282-A3AF-18ED-A232D8B63422}"/>
              </a:ext>
            </a:extLst>
          </p:cNvPr>
          <p:cNvSpPr>
            <a:spLocks noGrp="1"/>
          </p:cNvSpPr>
          <p:nvPr>
            <p:ph idx="1"/>
          </p:nvPr>
        </p:nvSpPr>
        <p:spPr/>
        <p:txBody>
          <a:bodyPr>
            <a:normAutofit lnSpcReduction="10000"/>
          </a:bodyPr>
          <a:lstStyle/>
          <a:p>
            <a:pPr algn="just"/>
            <a:r>
              <a:rPr lang="it-IT" dirty="0"/>
              <a:t>Nel mondo occidentale i sistemi politici stanno progressivamente includendo le masse popolari, attraverso l’allargamento del diritto di voto o il suffragio universale maschile</a:t>
            </a:r>
          </a:p>
          <a:p>
            <a:pPr algn="just"/>
            <a:r>
              <a:rPr lang="it-IT" dirty="0"/>
              <a:t>Il diritto di voto alle donne ancora non viene riconosciuto, anche se si sviluppano, soprattutto in Inghilterra e negli Stati Uniti, movimenti suffragisti, animati in particolare da donne delle classi borghesi</a:t>
            </a:r>
          </a:p>
          <a:p>
            <a:pPr algn="just"/>
            <a:r>
              <a:rPr lang="it-IT" dirty="0"/>
              <a:t>Le donne socialiste generalmente preferiscono impegnarsi nella militanza politica a favore dei diritti dei lavoratori e delle lavoratrici, ritenendo che una volta realizzata la società socialista tutte le discriminazioni di genere sarebbero state risolte</a:t>
            </a:r>
          </a:p>
        </p:txBody>
      </p:sp>
    </p:spTree>
    <p:extLst>
      <p:ext uri="{BB962C8B-B14F-4D97-AF65-F5344CB8AC3E}">
        <p14:creationId xmlns:p14="http://schemas.microsoft.com/office/powerpoint/2010/main" val="2216560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C6A854E-8B33-5D32-6FF3-231F0219C609}"/>
              </a:ext>
            </a:extLst>
          </p:cNvPr>
          <p:cNvSpPr>
            <a:spLocks noGrp="1"/>
          </p:cNvSpPr>
          <p:nvPr>
            <p:ph idx="1"/>
          </p:nvPr>
        </p:nvSpPr>
        <p:spPr>
          <a:xfrm>
            <a:off x="838200" y="633743"/>
            <a:ext cx="10515600" cy="5543220"/>
          </a:xfrm>
        </p:spPr>
        <p:txBody>
          <a:bodyPr>
            <a:normAutofit lnSpcReduction="10000"/>
          </a:bodyPr>
          <a:lstStyle/>
          <a:p>
            <a:pPr algn="just"/>
            <a:r>
              <a:rPr lang="it-IT" dirty="0"/>
              <a:t>Le classi dirigenti, anche quelle conservatrici, hanno però ormai accettato che le masse popolari debbano essere coinvolte, tramite il voto, allo scopo di renderle parte del sistema</a:t>
            </a:r>
          </a:p>
          <a:p>
            <a:pPr algn="just"/>
            <a:r>
              <a:rPr lang="it-IT" dirty="0"/>
              <a:t>Con lo stesso obiettivo i governi varano provvedimenti di natura sociale, che legalizzano sindacati e scioperi, migliorano le condizioni di lavoro e istituiscono i primi sistemi previdenziali e assistenziali</a:t>
            </a:r>
          </a:p>
          <a:p>
            <a:pPr algn="just"/>
            <a:r>
              <a:rPr lang="it-IT" dirty="0"/>
              <a:t>Allo stesso tempo però i governi sono pronti a reprimere duramente partiti o iniziative politiche ritenute pericolose per il sistema</a:t>
            </a:r>
          </a:p>
          <a:p>
            <a:pPr algn="just"/>
            <a:r>
              <a:rPr lang="it-IT" dirty="0"/>
              <a:t>La Chiesa cattolica, pur mantenendo ferma la propria condanna di liberalismo e socialismo e il rifiuto dello Stato italiano, con papa Leone XIII (1878-1903) si apre alla nuova realtà sociale di fine Ottocento</a:t>
            </a:r>
          </a:p>
        </p:txBody>
      </p:sp>
    </p:spTree>
    <p:extLst>
      <p:ext uri="{BB962C8B-B14F-4D97-AF65-F5344CB8AC3E}">
        <p14:creationId xmlns:p14="http://schemas.microsoft.com/office/powerpoint/2010/main" val="2410889415"/>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1564</Words>
  <Application>Microsoft Office PowerPoint</Application>
  <PresentationFormat>Widescreen</PresentationFormat>
  <Paragraphs>64</Paragraphs>
  <Slides>15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Aptos</vt:lpstr>
      <vt:lpstr>Aptos Display</vt:lpstr>
      <vt:lpstr>Arial</vt:lpstr>
      <vt:lpstr>1_Tema di Office</vt:lpstr>
      <vt:lpstr>Presentazione standard di PowerPoint</vt:lpstr>
      <vt:lpstr>Nazionalismo e razzismo</vt:lpstr>
      <vt:lpstr>Presentazione standard di PowerPoint</vt:lpstr>
      <vt:lpstr>Presentazione standard di PowerPoint</vt:lpstr>
      <vt:lpstr>Presentazione standard di PowerPoint</vt:lpstr>
      <vt:lpstr>Presentazione standard di PowerPoint</vt:lpstr>
      <vt:lpstr>Presentazione standard di PowerPoint</vt:lpstr>
      <vt:lpstr>La politica in Occidente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2025-04-06T08:07:27Z</dcterms:created>
  <dcterms:modified xsi:type="dcterms:W3CDTF">2025-04-06T08:08:11Z</dcterms:modified>
</cp:coreProperties>
</file>