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78" r:id="rId2"/>
    <p:sldId id="256" r:id="rId3"/>
    <p:sldId id="275" r:id="rId4"/>
    <p:sldId id="279" r:id="rId5"/>
    <p:sldId id="277" r:id="rId6"/>
    <p:sldId id="281" r:id="rId7"/>
    <p:sldId id="280" r:id="rId8"/>
    <p:sldId id="287" r:id="rId9"/>
    <p:sldId id="265" r:id="rId10"/>
    <p:sldId id="261" r:id="rId11"/>
    <p:sldId id="276" r:id="rId12"/>
    <p:sldId id="266" r:id="rId13"/>
    <p:sldId id="267" r:id="rId14"/>
    <p:sldId id="268" r:id="rId15"/>
    <p:sldId id="273" r:id="rId16"/>
    <p:sldId id="282" r:id="rId17"/>
    <p:sldId id="285" r:id="rId18"/>
    <p:sldId id="288" r:id="rId19"/>
    <p:sldId id="283" r:id="rId20"/>
    <p:sldId id="284" r:id="rId21"/>
  </p:sldIdLst>
  <p:sldSz cx="9144000" cy="6858000" type="screen4x3"/>
  <p:notesSz cx="6815138" cy="9823450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3399"/>
    <a:srgbClr val="663300"/>
    <a:srgbClr val="FF3300"/>
    <a:srgbClr val="CCECFF"/>
    <a:srgbClr val="FFCC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 snapToGrid="0">
      <p:cViewPr>
        <p:scale>
          <a:sx n="80" d="100"/>
          <a:sy n="80" d="100"/>
        </p:scale>
        <p:origin x="808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6600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530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1C3A86-6918-4761-B60F-EF2AF7120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22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C3A86-6918-4761-B60F-EF2AF712069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B7D0-4E4F-43F9-9319-8AD083B8D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F73D-C03F-4983-944C-36E75DE24E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8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CA33-8A9E-49A8-BC27-53C540E8E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12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674E-2873-4ED7-BD76-FD94D1BED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3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8C3B-AF9A-49BB-B550-28F0F4B415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C109-6D0B-4CEB-BBBC-EB59ECB40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52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7432-53D2-4589-90F6-29DE43DE5B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9D8D-87D1-4BD5-B361-FBB596FB95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5EF9-1750-4F20-A820-5D6C72AA06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7AB-B12A-40D2-9CA9-A207A47CC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3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6C47-98BC-48FD-93A7-7B36DD2F8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1439-26DD-43EE-BB33-90F1CA7D1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39C-37C6-442A-8BBB-CA8BC4BA2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8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l">
              <a:defRPr sz="1500" smtClean="0"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E84AA707-791D-499B-8767-BE0C99DC76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57163" y="66675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 recettori di membrana e la trasduzione del segnale</a:t>
            </a:r>
          </a:p>
        </p:txBody>
      </p:sp>
      <p:sp>
        <p:nvSpPr>
          <p:cNvPr id="2053" name="Rectangle 136"/>
          <p:cNvSpPr>
            <a:spLocks noChangeArrowheads="1"/>
          </p:cNvSpPr>
          <p:nvPr/>
        </p:nvSpPr>
        <p:spPr bwMode="auto">
          <a:xfrm>
            <a:off x="161925" y="547688"/>
            <a:ext cx="8867775" cy="54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just"/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• 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spc="-40" dirty="0">
                <a:latin typeface="Arial" charset="0"/>
              </a:rPr>
              <a:t>I recettori di membrana recepiscono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segnali fisici</a:t>
            </a:r>
            <a:r>
              <a:rPr lang="it-IT" sz="1600" b="1" spc="-40" dirty="0">
                <a:latin typeface="Arial" charset="0"/>
              </a:rPr>
              <a:t> 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chimici</a:t>
            </a:r>
            <a:r>
              <a:rPr lang="it-IT" sz="1600" b="1" spc="-40" dirty="0">
                <a:latin typeface="Arial" charset="0"/>
              </a:rPr>
              <a:t> </a:t>
            </a:r>
            <a:r>
              <a:rPr lang="it-IT" sz="1600" spc="-40" dirty="0">
                <a:latin typeface="Arial" charset="0"/>
              </a:rPr>
              <a:t>provenienti dall’esterno della cellula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messaggeri intercellulari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b="1" dirty="0"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b="1" dirty="0">
                <a:latin typeface="Arial" charset="0"/>
                <a:sym typeface="Wingdings" pitchFamily="2" charset="2"/>
              </a:rPr>
              <a:t>pri</a:t>
            </a:r>
            <a:r>
              <a:rPr lang="it-IT" sz="1600" b="1" dirty="0">
                <a:latin typeface="Arial" charset="0"/>
              </a:rPr>
              <a:t>mi messaggeri</a:t>
            </a:r>
            <a:r>
              <a:rPr lang="it-IT" sz="1600" dirty="0">
                <a:latin typeface="Arial" charset="0"/>
              </a:rPr>
              <a:t>.) che  legano a siti di legame sul dominio extracellulare di appositi recettori. 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°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di provenienza esogena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(es. recettori del gusto/olfatto),  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 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fotoni</a:t>
            </a:r>
            <a:r>
              <a:rPr lang="it-IT" sz="1600" b="1" dirty="0">
                <a:latin typeface="Arial" charset="0"/>
              </a:rPr>
              <a:t> /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vibrazioni</a:t>
            </a:r>
            <a:r>
              <a:rPr lang="it-IT" sz="1600" b="1" dirty="0"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(visione e udito)  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Esempi di </a:t>
            </a:r>
            <a:r>
              <a:rPr lang="it-IT" sz="1600" b="1" dirty="0">
                <a:latin typeface="Arial" charset="0"/>
              </a:rPr>
              <a:t>messaggeri intercellulari </a:t>
            </a:r>
            <a:r>
              <a:rPr lang="it-IT" sz="1600" dirty="0">
                <a:latin typeface="Arial" charset="0"/>
              </a:rPr>
              <a:t>sono ormoni di tre tipi: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a)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steroidi</a:t>
            </a:r>
            <a:r>
              <a:rPr lang="it-IT" sz="1600" dirty="0">
                <a:latin typeface="Arial" charset="0"/>
              </a:rPr>
              <a:t>,  derivati dal colesterolo – lipofili, possono attraversare la membrana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b)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organiche</a:t>
            </a:r>
            <a:r>
              <a:rPr lang="it-IT" sz="1600" dirty="0">
                <a:latin typeface="Arial" charset="0"/>
              </a:rPr>
              <a:t>, spesso derivate da aminoacidi, quali l’acetilcolina,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       il glutammato, l’acido </a:t>
            </a:r>
            <a:r>
              <a:rPr lang="it-IT" sz="1600" dirty="0">
                <a:latin typeface="Arial" charset="0"/>
                <a:sym typeface="Symbol" pitchFamily="18" charset="2"/>
              </a:rPr>
              <a:t></a:t>
            </a:r>
            <a:r>
              <a:rPr lang="it-IT" sz="1600" dirty="0">
                <a:latin typeface="Arial" charset="0"/>
              </a:rPr>
              <a:t>-</a:t>
            </a:r>
            <a:r>
              <a:rPr lang="it-IT" sz="1600" dirty="0" err="1">
                <a:latin typeface="Arial" charset="0"/>
              </a:rPr>
              <a:t>aminobutirico</a:t>
            </a:r>
            <a:r>
              <a:rPr lang="it-IT" sz="1600" dirty="0">
                <a:latin typeface="Arial" charset="0"/>
              </a:rPr>
              <a:t>, adrenalina, dopamina, istamina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c)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peptidici</a:t>
            </a:r>
            <a:r>
              <a:rPr lang="it-IT" sz="1600" dirty="0">
                <a:latin typeface="Arial" charset="0"/>
              </a:rPr>
              <a:t> come il glucagone e l’insulina.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I rispettivi recettori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trasducono il segnale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esterno 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segnali chimici intracellulari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b="1" dirty="0">
                <a:latin typeface="Arial" charset="0"/>
              </a:rPr>
              <a:t>secondi messaggeri</a:t>
            </a:r>
            <a:r>
              <a:rPr lang="it-IT" sz="1600" dirty="0">
                <a:latin typeface="Arial" charset="0"/>
              </a:rPr>
              <a:t>) che innescano cascate enzimatiche,  amplificando il segnale.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latin typeface="Arial" charset="0"/>
              </a:rPr>
              <a:t> Il </a:t>
            </a:r>
            <a:r>
              <a:rPr lang="it-IT" sz="1600" b="1" dirty="0">
                <a:latin typeface="Arial" charset="0"/>
              </a:rPr>
              <a:t>circuito molecolare </a:t>
            </a:r>
            <a:r>
              <a:rPr lang="it-IT" sz="1600" dirty="0">
                <a:latin typeface="Arial" charset="0"/>
              </a:rPr>
              <a:t>coinvolto nella trasduzione comprende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enzimi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proteine regolatrici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che agiscono in maniera altamente  integrata.  Il segnale, per essere utile 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deve essere transiente</a:t>
            </a:r>
            <a:r>
              <a:rPr lang="it-IT" sz="1600" dirty="0">
                <a:latin typeface="Arial" charset="0"/>
              </a:rPr>
              <a:t>, la sua terminazione è inclusa nel circuito.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600" dirty="0">
                <a:latin typeface="Arial" charset="0"/>
              </a:rPr>
              <a:t>             </a:t>
            </a:r>
            <a:r>
              <a:rPr lang="it-IT" sz="1600" b="1" dirty="0">
                <a:latin typeface="Arial" charset="0"/>
              </a:rPr>
              <a:t>TRASDUZIONE:       Informazione </a:t>
            </a:r>
            <a:r>
              <a:rPr lang="it-IT" sz="1600" b="1" dirty="0">
                <a:latin typeface="Arial" charset="0"/>
                <a:sym typeface="Wingdings" pitchFamily="2" charset="2"/>
              </a:rPr>
              <a:t> modificazioni chimiche</a:t>
            </a:r>
            <a:endParaRPr lang="it-IT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61"/>
          <p:cNvGrpSpPr>
            <a:grpSpLocks/>
          </p:cNvGrpSpPr>
          <p:nvPr/>
        </p:nvGrpSpPr>
        <p:grpSpPr bwMode="auto">
          <a:xfrm>
            <a:off x="5453063" y="4294188"/>
            <a:ext cx="1314450" cy="682625"/>
            <a:chOff x="3153" y="2822"/>
            <a:chExt cx="828" cy="430"/>
          </a:xfrm>
        </p:grpSpPr>
        <p:grpSp>
          <p:nvGrpSpPr>
            <p:cNvPr id="8737" name="Group 864"/>
            <p:cNvGrpSpPr>
              <a:grpSpLocks/>
            </p:cNvGrpSpPr>
            <p:nvPr/>
          </p:nvGrpSpPr>
          <p:grpSpPr bwMode="auto">
            <a:xfrm rot="-1782286">
              <a:off x="3153" y="2966"/>
              <a:ext cx="336" cy="286"/>
              <a:chOff x="3483" y="2840"/>
              <a:chExt cx="336" cy="286"/>
            </a:xfrm>
          </p:grpSpPr>
          <p:sp>
            <p:nvSpPr>
              <p:cNvPr id="8816" name="Oval 830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7" name="Freeform 83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18" name="Oval 851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819" name="Group 863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39" name="Oval 833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0" name="Freeform 834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1" name="Oval 836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2" name="Freeform 837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3" name="Freeform 838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4" name="Oval 839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5" name="Freeform 840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6" name="Freeform 841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7" name="Freeform 852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8" name="Oval 854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9" name="Freeform 855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0" name="Freeform 856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1" name="Oval 857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52" name="Freeform 858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3" name="Freeform 859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820" name="Group 86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821" name="Freeform 82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2" name="Freeform 82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3" name="Freeform 82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4" name="Freeform 82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5" name="Freeform 831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6" name="Freeform 832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7" name="Oval 84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28" name="Freeform 84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9" name="Freeform 84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0" name="Oval 84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1" name="Freeform 84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2" name="Freeform 84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3" name="Oval 84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4" name="Freeform 84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5" name="Freeform 85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6" name="Freeform 853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7" name="Oval 86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8" name="Oval 86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8" name="Group 865"/>
            <p:cNvGrpSpPr>
              <a:grpSpLocks/>
            </p:cNvGrpSpPr>
            <p:nvPr/>
          </p:nvGrpSpPr>
          <p:grpSpPr bwMode="auto">
            <a:xfrm rot="135393">
              <a:off x="3387" y="2822"/>
              <a:ext cx="336" cy="286"/>
              <a:chOff x="3483" y="2840"/>
              <a:chExt cx="336" cy="286"/>
            </a:xfrm>
          </p:grpSpPr>
          <p:sp>
            <p:nvSpPr>
              <p:cNvPr id="8778" name="Oval 866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9" name="Freeform 867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80" name="Oval 868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81" name="Group 869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01" name="Oval 870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2" name="Freeform 871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3" name="Oval 872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4" name="Freeform 873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5" name="Freeform 874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6" name="Oval 875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7" name="Freeform 876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8" name="Freeform 877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9" name="Freeform 878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0" name="Oval 879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" name="Freeform 880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2" name="Freeform 881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3" name="Oval 882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4" name="Freeform 883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5" name="Freeform 884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82" name="Group 885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83" name="Freeform 88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4" name="Freeform 88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5" name="Freeform 88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6" name="Freeform 88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7" name="Freeform 890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8" name="Freeform 891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9" name="Oval 89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0" name="Freeform 89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1" name="Freeform 89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2" name="Oval 89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3" name="Freeform 89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4" name="Freeform 89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5" name="Oval 89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6" name="Freeform 89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7" name="Freeform 90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8" name="Freeform 901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9" name="Oval 902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0" name="Oval 903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9" name="Group 904"/>
            <p:cNvGrpSpPr>
              <a:grpSpLocks/>
            </p:cNvGrpSpPr>
            <p:nvPr/>
          </p:nvGrpSpPr>
          <p:grpSpPr bwMode="auto">
            <a:xfrm rot="2323523">
              <a:off x="3645" y="2822"/>
              <a:ext cx="336" cy="286"/>
              <a:chOff x="3483" y="2840"/>
              <a:chExt cx="336" cy="286"/>
            </a:xfrm>
          </p:grpSpPr>
          <p:sp>
            <p:nvSpPr>
              <p:cNvPr id="8740" name="Oval 905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1" name="Freeform 906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42" name="Oval 907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43" name="Group 908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63" name="Oval 909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4" name="Freeform 910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5" name="Oval 911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6" name="Freeform 912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7" name="Freeform 913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8" name="Oval 914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9" name="Freeform 915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0" name="Freeform 916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1" name="Freeform 917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2" name="Oval 918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3" name="Freeform 919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4" name="Freeform 920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5" name="Oval 921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6" name="Freeform 922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7" name="Freeform 923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44" name="Group 924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45" name="Freeform 925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6" name="Freeform 926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7" name="Freeform 927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8" name="Freeform 928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9" name="Freeform 929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0" name="Freeform 930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1" name="Oval 931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" name="Freeform 932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3" name="Freeform 933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4" name="Oval 934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5" name="Freeform 935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6" name="Freeform 936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7" name="Oval 937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8" name="Freeform 938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9" name="Freeform 939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0" name="Freeform 940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1" name="Oval 941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2" name="Oval 942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195" name="Group 1060"/>
          <p:cNvGrpSpPr>
            <a:grpSpLocks/>
          </p:cNvGrpSpPr>
          <p:nvPr/>
        </p:nvGrpSpPr>
        <p:grpSpPr bwMode="auto">
          <a:xfrm rot="-6066356">
            <a:off x="5005388" y="5446713"/>
            <a:ext cx="1343025" cy="720725"/>
            <a:chOff x="3297" y="2912"/>
            <a:chExt cx="846" cy="454"/>
          </a:xfrm>
        </p:grpSpPr>
        <p:grpSp>
          <p:nvGrpSpPr>
            <p:cNvPr id="8620" name="Group 943"/>
            <p:cNvGrpSpPr>
              <a:grpSpLocks/>
            </p:cNvGrpSpPr>
            <p:nvPr/>
          </p:nvGrpSpPr>
          <p:grpSpPr bwMode="auto">
            <a:xfrm rot="-1782286">
              <a:off x="3297" y="3080"/>
              <a:ext cx="336" cy="286"/>
              <a:chOff x="3483" y="2840"/>
              <a:chExt cx="336" cy="286"/>
            </a:xfrm>
          </p:grpSpPr>
          <p:sp>
            <p:nvSpPr>
              <p:cNvPr id="8699" name="Oval 944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0" name="Freeform 94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1" name="Oval 946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02" name="Group 947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22" name="Oval 948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3" name="Freeform 949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4" name="Oval 950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5" name="Freeform 951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6" name="Freeform 952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7" name="Oval 953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8" name="Freeform 954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9" name="Freeform 955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0" name="Freeform 956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1" name="Oval 957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2" name="Freeform 958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3" name="Freeform 959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4" name="Oval 960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5" name="Freeform 961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6" name="Freeform 962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03" name="Group 963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04" name="Freeform 964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5" name="Freeform 965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6" name="Freeform 966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7" name="Freeform 967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8" name="Freeform 968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9" name="Freeform 969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0" name="Oval 970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1" name="Freeform 971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2" name="Freeform 972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3" name="Oval 973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4" name="Freeform 974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5" name="Freeform 975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6" name="Oval 976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7" name="Freeform 977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8" name="Freeform 978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9" name="Freeform 979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0" name="Oval 98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1" name="Oval 98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1" name="Group 982"/>
            <p:cNvGrpSpPr>
              <a:grpSpLocks/>
            </p:cNvGrpSpPr>
            <p:nvPr/>
          </p:nvGrpSpPr>
          <p:grpSpPr bwMode="auto">
            <a:xfrm rot="135393">
              <a:off x="3537" y="2912"/>
              <a:ext cx="336" cy="286"/>
              <a:chOff x="3483" y="2840"/>
              <a:chExt cx="336" cy="286"/>
            </a:xfrm>
          </p:grpSpPr>
          <p:sp>
            <p:nvSpPr>
              <p:cNvPr id="8661" name="Oval 983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2" name="Freeform 984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63" name="Oval 985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64" name="Group 986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84" name="Oval 987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5" name="Freeform 988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6" name="Oval 989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7" name="Freeform 990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8" name="Freeform 991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9" name="Oval 992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0" name="Freeform 993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1" name="Freeform 994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2" name="Freeform 995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3" name="Oval 996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4" name="Freeform 997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5" name="Freeform 998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6" name="Oval 999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7" name="Freeform 1000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8" name="Freeform 1001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65" name="Group 100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66" name="Freeform 1003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7" name="Freeform 1004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8" name="Freeform 1005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9" name="Freeform 1006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0" name="Freeform 1007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1" name="Freeform 1008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2" name="Oval 1009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3" name="Freeform 1010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4" name="Freeform 1011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5" name="Oval 1012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6" name="Freeform 1013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7" name="Freeform 1014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8" name="Oval 1015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9" name="Freeform 1016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0" name="Freeform 1017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1" name="Freeform 1018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2" name="Oval 1019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3" name="Oval 1020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2" name="Group 1021"/>
            <p:cNvGrpSpPr>
              <a:grpSpLocks/>
            </p:cNvGrpSpPr>
            <p:nvPr/>
          </p:nvGrpSpPr>
          <p:grpSpPr bwMode="auto">
            <a:xfrm rot="2323523">
              <a:off x="3807" y="2918"/>
              <a:ext cx="336" cy="286"/>
              <a:chOff x="3483" y="2840"/>
              <a:chExt cx="336" cy="286"/>
            </a:xfrm>
          </p:grpSpPr>
          <p:sp>
            <p:nvSpPr>
              <p:cNvPr id="8623" name="Oval 1022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4" name="Freeform 1023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25" name="Oval 1024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26" name="Group 1025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46" name="Oval 1026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7" name="Freeform 1027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8" name="Oval 1028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9" name="Freeform 1029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0" name="Freeform 1030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1" name="Oval 1031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2" name="Freeform 1032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3" name="Freeform 1033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4" name="Freeform 1034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5" name="Oval 1035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6" name="Freeform 1036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7" name="Freeform 1037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8" name="Oval 1038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9" name="Freeform 1039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0" name="Freeform 1040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27" name="Group 1041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28" name="Freeform 1042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29" name="Freeform 1043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0" name="Freeform 1044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1" name="Freeform 1045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2" name="Freeform 1046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3" name="Freeform 1047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4" name="Oval 1048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5" name="Freeform 1049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6" name="Freeform 1050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7" name="Oval 1051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8" name="Freeform 1052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9" name="Freeform 1053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0" name="Oval 1054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1" name="Freeform 1055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2" name="Freeform 1056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3" name="Freeform 1057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4" name="Oval 1058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5" name="Oval 1059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96" name="Rectangle 45"/>
          <p:cNvSpPr>
            <a:spLocks noChangeArrowheads="1"/>
          </p:cNvSpPr>
          <p:nvPr/>
        </p:nvSpPr>
        <p:spPr bwMode="auto">
          <a:xfrm>
            <a:off x="4230688" y="2767013"/>
            <a:ext cx="498475" cy="88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7" name="Freeform 276"/>
          <p:cNvSpPr>
            <a:spLocks/>
          </p:cNvSpPr>
          <p:nvPr/>
        </p:nvSpPr>
        <p:spPr bwMode="auto">
          <a:xfrm>
            <a:off x="2219325" y="21621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Freeform 277"/>
          <p:cNvSpPr>
            <a:spLocks/>
          </p:cNvSpPr>
          <p:nvPr/>
        </p:nvSpPr>
        <p:spPr bwMode="auto">
          <a:xfrm>
            <a:off x="2297113" y="2174875"/>
            <a:ext cx="42862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9" name="Freeform 279"/>
          <p:cNvSpPr>
            <a:spLocks/>
          </p:cNvSpPr>
          <p:nvPr/>
        </p:nvSpPr>
        <p:spPr bwMode="auto">
          <a:xfrm>
            <a:off x="2074863" y="21621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0" name="Freeform 280"/>
          <p:cNvSpPr>
            <a:spLocks/>
          </p:cNvSpPr>
          <p:nvPr/>
        </p:nvSpPr>
        <p:spPr bwMode="auto">
          <a:xfrm>
            <a:off x="2152650" y="2174875"/>
            <a:ext cx="42863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Freeform 282"/>
          <p:cNvSpPr>
            <a:spLocks/>
          </p:cNvSpPr>
          <p:nvPr/>
        </p:nvSpPr>
        <p:spPr bwMode="auto">
          <a:xfrm>
            <a:off x="1924050" y="21748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2" name="Freeform 283"/>
          <p:cNvSpPr>
            <a:spLocks/>
          </p:cNvSpPr>
          <p:nvPr/>
        </p:nvSpPr>
        <p:spPr bwMode="auto">
          <a:xfrm>
            <a:off x="2000250" y="2184400"/>
            <a:ext cx="44450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3" name="Freeform 285"/>
          <p:cNvSpPr>
            <a:spLocks/>
          </p:cNvSpPr>
          <p:nvPr/>
        </p:nvSpPr>
        <p:spPr bwMode="auto">
          <a:xfrm>
            <a:off x="1779588" y="21748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" name="Freeform 286"/>
          <p:cNvSpPr>
            <a:spLocks/>
          </p:cNvSpPr>
          <p:nvPr/>
        </p:nvSpPr>
        <p:spPr bwMode="auto">
          <a:xfrm>
            <a:off x="1857375" y="2184400"/>
            <a:ext cx="42863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5" name="Freeform 288"/>
          <p:cNvSpPr>
            <a:spLocks/>
          </p:cNvSpPr>
          <p:nvPr/>
        </p:nvSpPr>
        <p:spPr bwMode="auto">
          <a:xfrm>
            <a:off x="1638300" y="2174875"/>
            <a:ext cx="23813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6" name="Freeform 289"/>
          <p:cNvSpPr>
            <a:spLocks/>
          </p:cNvSpPr>
          <p:nvPr/>
        </p:nvSpPr>
        <p:spPr bwMode="auto">
          <a:xfrm>
            <a:off x="1716088" y="2184400"/>
            <a:ext cx="42862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7" name="Freeform 291"/>
          <p:cNvSpPr>
            <a:spLocks/>
          </p:cNvSpPr>
          <p:nvPr/>
        </p:nvSpPr>
        <p:spPr bwMode="auto">
          <a:xfrm>
            <a:off x="1497013" y="21748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8" name="Freeform 292"/>
          <p:cNvSpPr>
            <a:spLocks/>
          </p:cNvSpPr>
          <p:nvPr/>
        </p:nvSpPr>
        <p:spPr bwMode="auto">
          <a:xfrm>
            <a:off x="1571625" y="2184400"/>
            <a:ext cx="46038" cy="423863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Oval 293"/>
          <p:cNvSpPr>
            <a:spLocks noChangeArrowheads="1"/>
          </p:cNvSpPr>
          <p:nvPr/>
        </p:nvSpPr>
        <p:spPr bwMode="auto">
          <a:xfrm>
            <a:off x="21955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Freeform 294"/>
          <p:cNvSpPr>
            <a:spLocks/>
          </p:cNvSpPr>
          <p:nvPr/>
        </p:nvSpPr>
        <p:spPr bwMode="auto">
          <a:xfrm>
            <a:off x="2209800" y="2366963"/>
            <a:ext cx="20638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95"/>
          <p:cNvSpPr>
            <a:spLocks/>
          </p:cNvSpPr>
          <p:nvPr/>
        </p:nvSpPr>
        <p:spPr bwMode="auto">
          <a:xfrm>
            <a:off x="2284413" y="2332038"/>
            <a:ext cx="42862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Oval 296"/>
          <p:cNvSpPr>
            <a:spLocks noChangeArrowheads="1"/>
          </p:cNvSpPr>
          <p:nvPr/>
        </p:nvSpPr>
        <p:spPr bwMode="auto">
          <a:xfrm>
            <a:off x="205422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Freeform 297"/>
          <p:cNvSpPr>
            <a:spLocks/>
          </p:cNvSpPr>
          <p:nvPr/>
        </p:nvSpPr>
        <p:spPr bwMode="auto">
          <a:xfrm>
            <a:off x="2065338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Freeform 298"/>
          <p:cNvSpPr>
            <a:spLocks/>
          </p:cNvSpPr>
          <p:nvPr/>
        </p:nvSpPr>
        <p:spPr bwMode="auto">
          <a:xfrm>
            <a:off x="21415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5" name="Oval 299"/>
          <p:cNvSpPr>
            <a:spLocks noChangeArrowheads="1"/>
          </p:cNvSpPr>
          <p:nvPr/>
        </p:nvSpPr>
        <p:spPr bwMode="auto">
          <a:xfrm>
            <a:off x="1900238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Freeform 300"/>
          <p:cNvSpPr>
            <a:spLocks/>
          </p:cNvSpPr>
          <p:nvPr/>
        </p:nvSpPr>
        <p:spPr bwMode="auto">
          <a:xfrm>
            <a:off x="191293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7" name="Freeform 301"/>
          <p:cNvSpPr>
            <a:spLocks/>
          </p:cNvSpPr>
          <p:nvPr/>
        </p:nvSpPr>
        <p:spPr bwMode="auto">
          <a:xfrm>
            <a:off x="1987550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8" name="Oval 302"/>
          <p:cNvSpPr>
            <a:spLocks noChangeArrowheads="1"/>
          </p:cNvSpPr>
          <p:nvPr/>
        </p:nvSpPr>
        <p:spPr bwMode="auto">
          <a:xfrm>
            <a:off x="175895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9" name="Freeform 303"/>
          <p:cNvSpPr>
            <a:spLocks/>
          </p:cNvSpPr>
          <p:nvPr/>
        </p:nvSpPr>
        <p:spPr bwMode="auto">
          <a:xfrm>
            <a:off x="177006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0" name="Freeform 304"/>
          <p:cNvSpPr>
            <a:spLocks/>
          </p:cNvSpPr>
          <p:nvPr/>
        </p:nvSpPr>
        <p:spPr bwMode="auto">
          <a:xfrm>
            <a:off x="184626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1" name="Oval 305"/>
          <p:cNvSpPr>
            <a:spLocks noChangeArrowheads="1"/>
          </p:cNvSpPr>
          <p:nvPr/>
        </p:nvSpPr>
        <p:spPr bwMode="auto">
          <a:xfrm>
            <a:off x="161766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2" name="Freeform 306"/>
          <p:cNvSpPr>
            <a:spLocks/>
          </p:cNvSpPr>
          <p:nvPr/>
        </p:nvSpPr>
        <p:spPr bwMode="auto">
          <a:xfrm>
            <a:off x="162718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3" name="Freeform 307"/>
          <p:cNvSpPr>
            <a:spLocks/>
          </p:cNvSpPr>
          <p:nvPr/>
        </p:nvSpPr>
        <p:spPr bwMode="auto">
          <a:xfrm>
            <a:off x="1704975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4" name="Oval 308"/>
          <p:cNvSpPr>
            <a:spLocks noChangeArrowheads="1"/>
          </p:cNvSpPr>
          <p:nvPr/>
        </p:nvSpPr>
        <p:spPr bwMode="auto">
          <a:xfrm>
            <a:off x="147320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5" name="Freeform 309"/>
          <p:cNvSpPr>
            <a:spLocks/>
          </p:cNvSpPr>
          <p:nvPr/>
        </p:nvSpPr>
        <p:spPr bwMode="auto">
          <a:xfrm>
            <a:off x="148431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6" name="Freeform 310"/>
          <p:cNvSpPr>
            <a:spLocks/>
          </p:cNvSpPr>
          <p:nvPr/>
        </p:nvSpPr>
        <p:spPr bwMode="auto">
          <a:xfrm>
            <a:off x="156051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7" name="Oval 347"/>
          <p:cNvSpPr>
            <a:spLocks noChangeArrowheads="1"/>
          </p:cNvSpPr>
          <p:nvPr/>
        </p:nvSpPr>
        <p:spPr bwMode="auto">
          <a:xfrm>
            <a:off x="3916363" y="20288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Freeform 348"/>
          <p:cNvSpPr>
            <a:spLocks/>
          </p:cNvSpPr>
          <p:nvPr/>
        </p:nvSpPr>
        <p:spPr bwMode="auto">
          <a:xfrm>
            <a:off x="3927475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9" name="Freeform 349"/>
          <p:cNvSpPr>
            <a:spLocks/>
          </p:cNvSpPr>
          <p:nvPr/>
        </p:nvSpPr>
        <p:spPr bwMode="auto">
          <a:xfrm>
            <a:off x="4003675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0" name="Oval 350"/>
          <p:cNvSpPr>
            <a:spLocks noChangeArrowheads="1"/>
          </p:cNvSpPr>
          <p:nvPr/>
        </p:nvSpPr>
        <p:spPr bwMode="auto">
          <a:xfrm>
            <a:off x="3775075" y="20288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1" name="Freeform 351"/>
          <p:cNvSpPr>
            <a:spLocks/>
          </p:cNvSpPr>
          <p:nvPr/>
        </p:nvSpPr>
        <p:spPr bwMode="auto">
          <a:xfrm>
            <a:off x="3786188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2" name="Freeform 352"/>
          <p:cNvSpPr>
            <a:spLocks/>
          </p:cNvSpPr>
          <p:nvPr/>
        </p:nvSpPr>
        <p:spPr bwMode="auto">
          <a:xfrm>
            <a:off x="3862388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3" name="Oval 353"/>
          <p:cNvSpPr>
            <a:spLocks noChangeArrowheads="1"/>
          </p:cNvSpPr>
          <p:nvPr/>
        </p:nvSpPr>
        <p:spPr bwMode="auto">
          <a:xfrm>
            <a:off x="3621088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4" name="Freeform 354"/>
          <p:cNvSpPr>
            <a:spLocks/>
          </p:cNvSpPr>
          <p:nvPr/>
        </p:nvSpPr>
        <p:spPr bwMode="auto">
          <a:xfrm>
            <a:off x="3630613" y="1989138"/>
            <a:ext cx="42862" cy="55880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5" name="Freeform 355"/>
          <p:cNvSpPr>
            <a:spLocks/>
          </p:cNvSpPr>
          <p:nvPr/>
        </p:nvSpPr>
        <p:spPr bwMode="auto">
          <a:xfrm>
            <a:off x="37084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6" name="Oval 356"/>
          <p:cNvSpPr>
            <a:spLocks noChangeArrowheads="1"/>
          </p:cNvSpPr>
          <p:nvPr/>
        </p:nvSpPr>
        <p:spPr bwMode="auto">
          <a:xfrm>
            <a:off x="3479800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7" name="Freeform 357"/>
          <p:cNvSpPr>
            <a:spLocks/>
          </p:cNvSpPr>
          <p:nvPr/>
        </p:nvSpPr>
        <p:spPr bwMode="auto">
          <a:xfrm>
            <a:off x="3489325" y="2149475"/>
            <a:ext cx="23813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8" name="Freeform 358"/>
          <p:cNvSpPr>
            <a:spLocks/>
          </p:cNvSpPr>
          <p:nvPr/>
        </p:nvSpPr>
        <p:spPr bwMode="auto">
          <a:xfrm>
            <a:off x="3567113" y="2162175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9" name="Oval 359"/>
          <p:cNvSpPr>
            <a:spLocks noChangeArrowheads="1"/>
          </p:cNvSpPr>
          <p:nvPr/>
        </p:nvSpPr>
        <p:spPr bwMode="auto">
          <a:xfrm>
            <a:off x="3335338" y="20399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0" name="Freeform 360"/>
          <p:cNvSpPr>
            <a:spLocks/>
          </p:cNvSpPr>
          <p:nvPr/>
        </p:nvSpPr>
        <p:spPr bwMode="auto">
          <a:xfrm>
            <a:off x="3348038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1" name="Freeform 361"/>
          <p:cNvSpPr>
            <a:spLocks/>
          </p:cNvSpPr>
          <p:nvPr/>
        </p:nvSpPr>
        <p:spPr bwMode="auto">
          <a:xfrm>
            <a:off x="3425825" y="2162175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2" name="Oval 362"/>
          <p:cNvSpPr>
            <a:spLocks noChangeArrowheads="1"/>
          </p:cNvSpPr>
          <p:nvPr/>
        </p:nvSpPr>
        <p:spPr bwMode="auto">
          <a:xfrm>
            <a:off x="319405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3" name="Freeform 363"/>
          <p:cNvSpPr>
            <a:spLocks/>
          </p:cNvSpPr>
          <p:nvPr/>
        </p:nvSpPr>
        <p:spPr bwMode="auto">
          <a:xfrm>
            <a:off x="3205163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4" name="Freeform 364"/>
          <p:cNvSpPr>
            <a:spLocks/>
          </p:cNvSpPr>
          <p:nvPr/>
        </p:nvSpPr>
        <p:spPr bwMode="auto">
          <a:xfrm>
            <a:off x="328136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5" name="Oval 365"/>
          <p:cNvSpPr>
            <a:spLocks noChangeArrowheads="1"/>
          </p:cNvSpPr>
          <p:nvPr/>
        </p:nvSpPr>
        <p:spPr bwMode="auto">
          <a:xfrm>
            <a:off x="3062288" y="20399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6" name="Freeform 366"/>
          <p:cNvSpPr>
            <a:spLocks/>
          </p:cNvSpPr>
          <p:nvPr/>
        </p:nvSpPr>
        <p:spPr bwMode="auto">
          <a:xfrm>
            <a:off x="3073400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7" name="Freeform 367"/>
          <p:cNvSpPr>
            <a:spLocks/>
          </p:cNvSpPr>
          <p:nvPr/>
        </p:nvSpPr>
        <p:spPr bwMode="auto">
          <a:xfrm>
            <a:off x="31496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8" name="Oval 368"/>
          <p:cNvSpPr>
            <a:spLocks noChangeArrowheads="1"/>
          </p:cNvSpPr>
          <p:nvPr/>
        </p:nvSpPr>
        <p:spPr bwMode="auto">
          <a:xfrm>
            <a:off x="292100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9" name="Freeform 369"/>
          <p:cNvSpPr>
            <a:spLocks/>
          </p:cNvSpPr>
          <p:nvPr/>
        </p:nvSpPr>
        <p:spPr bwMode="auto">
          <a:xfrm>
            <a:off x="2932113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0" name="Freeform 370"/>
          <p:cNvSpPr>
            <a:spLocks/>
          </p:cNvSpPr>
          <p:nvPr/>
        </p:nvSpPr>
        <p:spPr bwMode="auto">
          <a:xfrm>
            <a:off x="300831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1" name="Oval 371"/>
          <p:cNvSpPr>
            <a:spLocks noChangeArrowheads="1"/>
          </p:cNvSpPr>
          <p:nvPr/>
        </p:nvSpPr>
        <p:spPr bwMode="auto">
          <a:xfrm>
            <a:off x="276701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2" name="Freeform 372"/>
          <p:cNvSpPr>
            <a:spLocks/>
          </p:cNvSpPr>
          <p:nvPr/>
        </p:nvSpPr>
        <p:spPr bwMode="auto">
          <a:xfrm>
            <a:off x="277812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3" name="Freeform 373"/>
          <p:cNvSpPr>
            <a:spLocks/>
          </p:cNvSpPr>
          <p:nvPr/>
        </p:nvSpPr>
        <p:spPr bwMode="auto">
          <a:xfrm>
            <a:off x="285432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4" name="Oval 374"/>
          <p:cNvSpPr>
            <a:spLocks noChangeArrowheads="1"/>
          </p:cNvSpPr>
          <p:nvPr/>
        </p:nvSpPr>
        <p:spPr bwMode="auto">
          <a:xfrm>
            <a:off x="2622550" y="2052638"/>
            <a:ext cx="122238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5" name="Freeform 375"/>
          <p:cNvSpPr>
            <a:spLocks/>
          </p:cNvSpPr>
          <p:nvPr/>
        </p:nvSpPr>
        <p:spPr bwMode="auto">
          <a:xfrm>
            <a:off x="2636838" y="2162175"/>
            <a:ext cx="19050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6" name="Freeform 376"/>
          <p:cNvSpPr>
            <a:spLocks/>
          </p:cNvSpPr>
          <p:nvPr/>
        </p:nvSpPr>
        <p:spPr bwMode="auto">
          <a:xfrm>
            <a:off x="271303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7" name="Oval 377"/>
          <p:cNvSpPr>
            <a:spLocks noChangeArrowheads="1"/>
          </p:cNvSpPr>
          <p:nvPr/>
        </p:nvSpPr>
        <p:spPr bwMode="auto">
          <a:xfrm>
            <a:off x="248126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8" name="Freeform 378"/>
          <p:cNvSpPr>
            <a:spLocks/>
          </p:cNvSpPr>
          <p:nvPr/>
        </p:nvSpPr>
        <p:spPr bwMode="auto">
          <a:xfrm>
            <a:off x="249237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9" name="Freeform 379"/>
          <p:cNvSpPr>
            <a:spLocks/>
          </p:cNvSpPr>
          <p:nvPr/>
        </p:nvSpPr>
        <p:spPr bwMode="auto">
          <a:xfrm>
            <a:off x="256857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0" name="Oval 380"/>
          <p:cNvSpPr>
            <a:spLocks noChangeArrowheads="1"/>
          </p:cNvSpPr>
          <p:nvPr/>
        </p:nvSpPr>
        <p:spPr bwMode="auto">
          <a:xfrm>
            <a:off x="2339975" y="20526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1" name="Freeform 381"/>
          <p:cNvSpPr>
            <a:spLocks/>
          </p:cNvSpPr>
          <p:nvPr/>
        </p:nvSpPr>
        <p:spPr bwMode="auto">
          <a:xfrm>
            <a:off x="2351088" y="21621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2" name="Freeform 382"/>
          <p:cNvSpPr>
            <a:spLocks/>
          </p:cNvSpPr>
          <p:nvPr/>
        </p:nvSpPr>
        <p:spPr bwMode="auto">
          <a:xfrm>
            <a:off x="242728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3" name="Oval 383"/>
          <p:cNvSpPr>
            <a:spLocks noChangeArrowheads="1"/>
          </p:cNvSpPr>
          <p:nvPr/>
        </p:nvSpPr>
        <p:spPr bwMode="auto">
          <a:xfrm>
            <a:off x="3062288" y="27654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4" name="Freeform 384"/>
          <p:cNvSpPr>
            <a:spLocks/>
          </p:cNvSpPr>
          <p:nvPr/>
        </p:nvSpPr>
        <p:spPr bwMode="auto">
          <a:xfrm>
            <a:off x="3073400" y="23796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5" name="Freeform 385"/>
          <p:cNvSpPr>
            <a:spLocks/>
          </p:cNvSpPr>
          <p:nvPr/>
        </p:nvSpPr>
        <p:spPr bwMode="auto">
          <a:xfrm>
            <a:off x="3149600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6" name="Oval 386"/>
          <p:cNvSpPr>
            <a:spLocks noChangeArrowheads="1"/>
          </p:cNvSpPr>
          <p:nvPr/>
        </p:nvSpPr>
        <p:spPr bwMode="auto">
          <a:xfrm>
            <a:off x="2921000" y="27654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7" name="Freeform 387"/>
          <p:cNvSpPr>
            <a:spLocks/>
          </p:cNvSpPr>
          <p:nvPr/>
        </p:nvSpPr>
        <p:spPr bwMode="auto">
          <a:xfrm>
            <a:off x="2932113" y="23796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8" name="Freeform 388"/>
          <p:cNvSpPr>
            <a:spLocks/>
          </p:cNvSpPr>
          <p:nvPr/>
        </p:nvSpPr>
        <p:spPr bwMode="auto">
          <a:xfrm>
            <a:off x="3008313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9" name="Oval 389"/>
          <p:cNvSpPr>
            <a:spLocks noChangeArrowheads="1"/>
          </p:cNvSpPr>
          <p:nvPr/>
        </p:nvSpPr>
        <p:spPr bwMode="auto">
          <a:xfrm>
            <a:off x="27670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0" name="Freeform 390"/>
          <p:cNvSpPr>
            <a:spLocks/>
          </p:cNvSpPr>
          <p:nvPr/>
        </p:nvSpPr>
        <p:spPr bwMode="auto">
          <a:xfrm>
            <a:off x="277812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1" name="Freeform 391"/>
          <p:cNvSpPr>
            <a:spLocks/>
          </p:cNvSpPr>
          <p:nvPr/>
        </p:nvSpPr>
        <p:spPr bwMode="auto">
          <a:xfrm>
            <a:off x="285432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2" name="Oval 392"/>
          <p:cNvSpPr>
            <a:spLocks noChangeArrowheads="1"/>
          </p:cNvSpPr>
          <p:nvPr/>
        </p:nvSpPr>
        <p:spPr bwMode="auto">
          <a:xfrm>
            <a:off x="2622550" y="2752725"/>
            <a:ext cx="122238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3" name="Freeform 393"/>
          <p:cNvSpPr>
            <a:spLocks/>
          </p:cNvSpPr>
          <p:nvPr/>
        </p:nvSpPr>
        <p:spPr bwMode="auto">
          <a:xfrm>
            <a:off x="2636838" y="2366963"/>
            <a:ext cx="19050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4" name="Freeform 394"/>
          <p:cNvSpPr>
            <a:spLocks/>
          </p:cNvSpPr>
          <p:nvPr/>
        </p:nvSpPr>
        <p:spPr bwMode="auto">
          <a:xfrm>
            <a:off x="27130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5" name="Oval 395"/>
          <p:cNvSpPr>
            <a:spLocks noChangeArrowheads="1"/>
          </p:cNvSpPr>
          <p:nvPr/>
        </p:nvSpPr>
        <p:spPr bwMode="auto">
          <a:xfrm>
            <a:off x="248126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6" name="Freeform 396"/>
          <p:cNvSpPr>
            <a:spLocks/>
          </p:cNvSpPr>
          <p:nvPr/>
        </p:nvSpPr>
        <p:spPr bwMode="auto">
          <a:xfrm>
            <a:off x="249237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7" name="Freeform 397"/>
          <p:cNvSpPr>
            <a:spLocks/>
          </p:cNvSpPr>
          <p:nvPr/>
        </p:nvSpPr>
        <p:spPr bwMode="auto">
          <a:xfrm>
            <a:off x="256857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8" name="Oval 398"/>
          <p:cNvSpPr>
            <a:spLocks noChangeArrowheads="1"/>
          </p:cNvSpPr>
          <p:nvPr/>
        </p:nvSpPr>
        <p:spPr bwMode="auto">
          <a:xfrm>
            <a:off x="233997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9" name="Freeform 399"/>
          <p:cNvSpPr>
            <a:spLocks/>
          </p:cNvSpPr>
          <p:nvPr/>
        </p:nvSpPr>
        <p:spPr bwMode="auto">
          <a:xfrm>
            <a:off x="2351088" y="23669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0" name="Freeform 400"/>
          <p:cNvSpPr>
            <a:spLocks/>
          </p:cNvSpPr>
          <p:nvPr/>
        </p:nvSpPr>
        <p:spPr bwMode="auto">
          <a:xfrm>
            <a:off x="242728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1" name="Oval 401"/>
          <p:cNvSpPr>
            <a:spLocks noChangeArrowheads="1"/>
          </p:cNvSpPr>
          <p:nvPr/>
        </p:nvSpPr>
        <p:spPr bwMode="auto">
          <a:xfrm>
            <a:off x="1057275" y="1689100"/>
            <a:ext cx="423863" cy="439738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2" name="AutoShape 402"/>
          <p:cNvSpPr>
            <a:spLocks noChangeArrowheads="1"/>
          </p:cNvSpPr>
          <p:nvPr/>
        </p:nvSpPr>
        <p:spPr bwMode="auto">
          <a:xfrm>
            <a:off x="1079500" y="1922463"/>
            <a:ext cx="371475" cy="1031875"/>
          </a:xfrm>
          <a:prstGeom prst="roundRect">
            <a:avLst>
              <a:gd name="adj" fmla="val 12560"/>
            </a:avLst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3" name="Oval 403"/>
          <p:cNvSpPr>
            <a:spLocks noChangeArrowheads="1"/>
          </p:cNvSpPr>
          <p:nvPr/>
        </p:nvSpPr>
        <p:spPr bwMode="auto">
          <a:xfrm>
            <a:off x="1012825" y="2847975"/>
            <a:ext cx="481013" cy="431800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4" name="Freeform 405"/>
          <p:cNvSpPr>
            <a:spLocks/>
          </p:cNvSpPr>
          <p:nvPr/>
        </p:nvSpPr>
        <p:spPr bwMode="auto">
          <a:xfrm>
            <a:off x="579438" y="3081338"/>
            <a:ext cx="444500" cy="519112"/>
          </a:xfrm>
          <a:custGeom>
            <a:avLst/>
            <a:gdLst>
              <a:gd name="T0" fmla="*/ 2147483647 w 173"/>
              <a:gd name="T1" fmla="*/ 2147483647 h 205"/>
              <a:gd name="T2" fmla="*/ 2147483647 w 173"/>
              <a:gd name="T3" fmla="*/ 2147483647 h 205"/>
              <a:gd name="T4" fmla="*/ 2147483647 w 173"/>
              <a:gd name="T5" fmla="*/ 2147483647 h 205"/>
              <a:gd name="T6" fmla="*/ 2147483647 w 173"/>
              <a:gd name="T7" fmla="*/ 2147483647 h 205"/>
              <a:gd name="T8" fmla="*/ 2147483647 w 173"/>
              <a:gd name="T9" fmla="*/ 2147483647 h 205"/>
              <a:gd name="T10" fmla="*/ 2147483647 w 173"/>
              <a:gd name="T11" fmla="*/ 2147483647 h 205"/>
              <a:gd name="T12" fmla="*/ 2147483647 w 173"/>
              <a:gd name="T13" fmla="*/ 2147483647 h 205"/>
              <a:gd name="T14" fmla="*/ 2147483647 w 173"/>
              <a:gd name="T15" fmla="*/ 2147483647 h 205"/>
              <a:gd name="T16" fmla="*/ 2147483647 w 173"/>
              <a:gd name="T17" fmla="*/ 2147483647 h 205"/>
              <a:gd name="T18" fmla="*/ 2147483647 w 173"/>
              <a:gd name="T19" fmla="*/ 2147483647 h 205"/>
              <a:gd name="T20" fmla="*/ 2147483647 w 173"/>
              <a:gd name="T21" fmla="*/ 2147483647 h 205"/>
              <a:gd name="T22" fmla="*/ 2147483647 w 173"/>
              <a:gd name="T23" fmla="*/ 2147483647 h 205"/>
              <a:gd name="T24" fmla="*/ 2147483647 w 173"/>
              <a:gd name="T25" fmla="*/ 2147483647 h 205"/>
              <a:gd name="T26" fmla="*/ 2147483647 w 173"/>
              <a:gd name="T27" fmla="*/ 2147483647 h 205"/>
              <a:gd name="T28" fmla="*/ 2147483647 w 173"/>
              <a:gd name="T29" fmla="*/ 2147483647 h 205"/>
              <a:gd name="T30" fmla="*/ 2147483647 w 173"/>
              <a:gd name="T31" fmla="*/ 2147483647 h 205"/>
              <a:gd name="T32" fmla="*/ 2147483647 w 173"/>
              <a:gd name="T33" fmla="*/ 2147483647 h 205"/>
              <a:gd name="T34" fmla="*/ 2147483647 w 173"/>
              <a:gd name="T35" fmla="*/ 2147483647 h 205"/>
              <a:gd name="T36" fmla="*/ 2147483647 w 173"/>
              <a:gd name="T37" fmla="*/ 2147483647 h 205"/>
              <a:gd name="T38" fmla="*/ 0 w 173"/>
              <a:gd name="T39" fmla="*/ 2147483647 h 205"/>
              <a:gd name="T40" fmla="*/ 0 w 173"/>
              <a:gd name="T41" fmla="*/ 2147483647 h 205"/>
              <a:gd name="T42" fmla="*/ 2147483647 w 173"/>
              <a:gd name="T43" fmla="*/ 2147483647 h 205"/>
              <a:gd name="T44" fmla="*/ 2147483647 w 173"/>
              <a:gd name="T45" fmla="*/ 2147483647 h 205"/>
              <a:gd name="T46" fmla="*/ 2147483647 w 173"/>
              <a:gd name="T47" fmla="*/ 2147483647 h 205"/>
              <a:gd name="T48" fmla="*/ 2147483647 w 173"/>
              <a:gd name="T49" fmla="*/ 2147483647 h 205"/>
              <a:gd name="T50" fmla="*/ 2147483647 w 173"/>
              <a:gd name="T51" fmla="*/ 2147483647 h 205"/>
              <a:gd name="T52" fmla="*/ 2147483647 w 173"/>
              <a:gd name="T53" fmla="*/ 2147483647 h 205"/>
              <a:gd name="T54" fmla="*/ 2147483647 w 173"/>
              <a:gd name="T55" fmla="*/ 2147483647 h 205"/>
              <a:gd name="T56" fmla="*/ 2147483647 w 173"/>
              <a:gd name="T57" fmla="*/ 2147483647 h 205"/>
              <a:gd name="T58" fmla="*/ 2147483647 w 173"/>
              <a:gd name="T59" fmla="*/ 2147483647 h 205"/>
              <a:gd name="T60" fmla="*/ 2147483647 w 173"/>
              <a:gd name="T61" fmla="*/ 2147483647 h 205"/>
              <a:gd name="T62" fmla="*/ 2147483647 w 173"/>
              <a:gd name="T63" fmla="*/ 0 h 205"/>
              <a:gd name="T64" fmla="*/ 2147483647 w 173"/>
              <a:gd name="T65" fmla="*/ 2147483647 h 205"/>
              <a:gd name="T66" fmla="*/ 2147483647 w 173"/>
              <a:gd name="T67" fmla="*/ 2147483647 h 205"/>
              <a:gd name="T68" fmla="*/ 2147483647 w 173"/>
              <a:gd name="T69" fmla="*/ 2147483647 h 205"/>
              <a:gd name="T70" fmla="*/ 2147483647 w 173"/>
              <a:gd name="T71" fmla="*/ 2147483647 h 2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"/>
              <a:gd name="T109" fmla="*/ 0 h 205"/>
              <a:gd name="T110" fmla="*/ 173 w 173"/>
              <a:gd name="T111" fmla="*/ 205 h 2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" h="205">
                <a:moveTo>
                  <a:pt x="154" y="73"/>
                </a:moveTo>
                <a:lnTo>
                  <a:pt x="154" y="81"/>
                </a:lnTo>
                <a:lnTo>
                  <a:pt x="150" y="87"/>
                </a:lnTo>
                <a:lnTo>
                  <a:pt x="150" y="95"/>
                </a:lnTo>
                <a:lnTo>
                  <a:pt x="146" y="102"/>
                </a:lnTo>
                <a:lnTo>
                  <a:pt x="146" y="110"/>
                </a:lnTo>
                <a:lnTo>
                  <a:pt x="146" y="118"/>
                </a:lnTo>
                <a:lnTo>
                  <a:pt x="150" y="124"/>
                </a:lnTo>
                <a:lnTo>
                  <a:pt x="154" y="132"/>
                </a:lnTo>
                <a:lnTo>
                  <a:pt x="154" y="139"/>
                </a:lnTo>
                <a:lnTo>
                  <a:pt x="154" y="147"/>
                </a:lnTo>
                <a:lnTo>
                  <a:pt x="154" y="154"/>
                </a:lnTo>
                <a:lnTo>
                  <a:pt x="158" y="162"/>
                </a:lnTo>
                <a:lnTo>
                  <a:pt x="161" y="169"/>
                </a:lnTo>
                <a:lnTo>
                  <a:pt x="161" y="177"/>
                </a:lnTo>
                <a:lnTo>
                  <a:pt x="166" y="184"/>
                </a:lnTo>
                <a:lnTo>
                  <a:pt x="169" y="191"/>
                </a:lnTo>
                <a:lnTo>
                  <a:pt x="169" y="199"/>
                </a:lnTo>
                <a:lnTo>
                  <a:pt x="166" y="205"/>
                </a:lnTo>
                <a:lnTo>
                  <a:pt x="158" y="205"/>
                </a:lnTo>
                <a:lnTo>
                  <a:pt x="150" y="205"/>
                </a:lnTo>
                <a:lnTo>
                  <a:pt x="138" y="205"/>
                </a:lnTo>
                <a:lnTo>
                  <a:pt x="130" y="205"/>
                </a:lnTo>
                <a:lnTo>
                  <a:pt x="119" y="205"/>
                </a:lnTo>
                <a:lnTo>
                  <a:pt x="106" y="205"/>
                </a:lnTo>
                <a:lnTo>
                  <a:pt x="98" y="203"/>
                </a:lnTo>
                <a:lnTo>
                  <a:pt x="86" y="199"/>
                </a:lnTo>
                <a:lnTo>
                  <a:pt x="75" y="199"/>
                </a:lnTo>
                <a:lnTo>
                  <a:pt x="67" y="199"/>
                </a:lnTo>
                <a:lnTo>
                  <a:pt x="59" y="195"/>
                </a:lnTo>
                <a:lnTo>
                  <a:pt x="51" y="195"/>
                </a:lnTo>
                <a:lnTo>
                  <a:pt x="43" y="191"/>
                </a:lnTo>
                <a:lnTo>
                  <a:pt x="35" y="188"/>
                </a:lnTo>
                <a:lnTo>
                  <a:pt x="27" y="184"/>
                </a:lnTo>
                <a:lnTo>
                  <a:pt x="23" y="177"/>
                </a:lnTo>
                <a:lnTo>
                  <a:pt x="15" y="165"/>
                </a:lnTo>
                <a:lnTo>
                  <a:pt x="7" y="162"/>
                </a:lnTo>
                <a:lnTo>
                  <a:pt x="4" y="154"/>
                </a:lnTo>
                <a:lnTo>
                  <a:pt x="4" y="147"/>
                </a:lnTo>
                <a:lnTo>
                  <a:pt x="0" y="139"/>
                </a:lnTo>
                <a:lnTo>
                  <a:pt x="0" y="132"/>
                </a:lnTo>
                <a:lnTo>
                  <a:pt x="0" y="120"/>
                </a:lnTo>
                <a:lnTo>
                  <a:pt x="4" y="114"/>
                </a:lnTo>
                <a:lnTo>
                  <a:pt x="4" y="106"/>
                </a:lnTo>
                <a:lnTo>
                  <a:pt x="12" y="99"/>
                </a:lnTo>
                <a:lnTo>
                  <a:pt x="19" y="95"/>
                </a:lnTo>
                <a:lnTo>
                  <a:pt x="23" y="87"/>
                </a:lnTo>
                <a:lnTo>
                  <a:pt x="31" y="87"/>
                </a:lnTo>
                <a:lnTo>
                  <a:pt x="39" y="85"/>
                </a:lnTo>
                <a:lnTo>
                  <a:pt x="46" y="77"/>
                </a:lnTo>
                <a:lnTo>
                  <a:pt x="59" y="73"/>
                </a:lnTo>
                <a:lnTo>
                  <a:pt x="67" y="65"/>
                </a:lnTo>
                <a:lnTo>
                  <a:pt x="67" y="58"/>
                </a:lnTo>
                <a:lnTo>
                  <a:pt x="67" y="50"/>
                </a:lnTo>
                <a:lnTo>
                  <a:pt x="75" y="43"/>
                </a:lnTo>
                <a:lnTo>
                  <a:pt x="83" y="32"/>
                </a:lnTo>
                <a:lnTo>
                  <a:pt x="86" y="25"/>
                </a:lnTo>
                <a:lnTo>
                  <a:pt x="98" y="17"/>
                </a:lnTo>
                <a:lnTo>
                  <a:pt x="110" y="14"/>
                </a:lnTo>
                <a:lnTo>
                  <a:pt x="119" y="10"/>
                </a:lnTo>
                <a:lnTo>
                  <a:pt x="127" y="10"/>
                </a:lnTo>
                <a:lnTo>
                  <a:pt x="134" y="10"/>
                </a:lnTo>
                <a:lnTo>
                  <a:pt x="142" y="14"/>
                </a:lnTo>
                <a:lnTo>
                  <a:pt x="146" y="0"/>
                </a:lnTo>
                <a:lnTo>
                  <a:pt x="158" y="10"/>
                </a:lnTo>
                <a:lnTo>
                  <a:pt x="161" y="21"/>
                </a:lnTo>
                <a:lnTo>
                  <a:pt x="173" y="17"/>
                </a:lnTo>
                <a:lnTo>
                  <a:pt x="169" y="35"/>
                </a:lnTo>
                <a:lnTo>
                  <a:pt x="173" y="47"/>
                </a:lnTo>
                <a:lnTo>
                  <a:pt x="161" y="65"/>
                </a:lnTo>
                <a:lnTo>
                  <a:pt x="161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5" name="Oval 407"/>
          <p:cNvSpPr>
            <a:spLocks noChangeArrowheads="1"/>
          </p:cNvSpPr>
          <p:nvPr/>
        </p:nvSpPr>
        <p:spPr bwMode="auto">
          <a:xfrm>
            <a:off x="5629275" y="20383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6" name="Freeform 408"/>
          <p:cNvSpPr>
            <a:spLocks/>
          </p:cNvSpPr>
          <p:nvPr/>
        </p:nvSpPr>
        <p:spPr bwMode="auto">
          <a:xfrm>
            <a:off x="5641975" y="2144713"/>
            <a:ext cx="20638" cy="400050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7" name="Freeform 409"/>
          <p:cNvSpPr>
            <a:spLocks/>
          </p:cNvSpPr>
          <p:nvPr/>
        </p:nvSpPr>
        <p:spPr bwMode="auto">
          <a:xfrm>
            <a:off x="5716588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8" name="Oval 410"/>
          <p:cNvSpPr>
            <a:spLocks noChangeArrowheads="1"/>
          </p:cNvSpPr>
          <p:nvPr/>
        </p:nvSpPr>
        <p:spPr bwMode="auto">
          <a:xfrm>
            <a:off x="5487988" y="2038350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9" name="Freeform 411"/>
          <p:cNvSpPr>
            <a:spLocks/>
          </p:cNvSpPr>
          <p:nvPr/>
        </p:nvSpPr>
        <p:spPr bwMode="auto">
          <a:xfrm>
            <a:off x="5499100" y="2144713"/>
            <a:ext cx="22225" cy="400050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0" name="Freeform 412"/>
          <p:cNvSpPr>
            <a:spLocks/>
          </p:cNvSpPr>
          <p:nvPr/>
        </p:nvSpPr>
        <p:spPr bwMode="auto">
          <a:xfrm>
            <a:off x="5575300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1" name="Oval 413"/>
          <p:cNvSpPr>
            <a:spLocks noChangeArrowheads="1"/>
          </p:cNvSpPr>
          <p:nvPr/>
        </p:nvSpPr>
        <p:spPr bwMode="auto">
          <a:xfrm>
            <a:off x="5334000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2" name="Freeform 414"/>
          <p:cNvSpPr>
            <a:spLocks/>
          </p:cNvSpPr>
          <p:nvPr/>
        </p:nvSpPr>
        <p:spPr bwMode="auto">
          <a:xfrm>
            <a:off x="534670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3" name="Freeform 415"/>
          <p:cNvSpPr>
            <a:spLocks/>
          </p:cNvSpPr>
          <p:nvPr/>
        </p:nvSpPr>
        <p:spPr bwMode="auto">
          <a:xfrm>
            <a:off x="5421313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4" name="Oval 416"/>
          <p:cNvSpPr>
            <a:spLocks noChangeArrowheads="1"/>
          </p:cNvSpPr>
          <p:nvPr/>
        </p:nvSpPr>
        <p:spPr bwMode="auto">
          <a:xfrm>
            <a:off x="519271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5" name="Freeform 417"/>
          <p:cNvSpPr>
            <a:spLocks/>
          </p:cNvSpPr>
          <p:nvPr/>
        </p:nvSpPr>
        <p:spPr bwMode="auto">
          <a:xfrm>
            <a:off x="520223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" name="Freeform 418"/>
          <p:cNvSpPr>
            <a:spLocks/>
          </p:cNvSpPr>
          <p:nvPr/>
        </p:nvSpPr>
        <p:spPr bwMode="auto">
          <a:xfrm>
            <a:off x="5280025" y="2170113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" name="Oval 419"/>
          <p:cNvSpPr>
            <a:spLocks noChangeArrowheads="1"/>
          </p:cNvSpPr>
          <p:nvPr/>
        </p:nvSpPr>
        <p:spPr bwMode="auto">
          <a:xfrm>
            <a:off x="5048250" y="2047875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8" name="Freeform 420"/>
          <p:cNvSpPr>
            <a:spLocks/>
          </p:cNvSpPr>
          <p:nvPr/>
        </p:nvSpPr>
        <p:spPr bwMode="auto">
          <a:xfrm>
            <a:off x="506095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9" name="Freeform 421"/>
          <p:cNvSpPr>
            <a:spLocks/>
          </p:cNvSpPr>
          <p:nvPr/>
        </p:nvSpPr>
        <p:spPr bwMode="auto">
          <a:xfrm>
            <a:off x="5138738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0" name="Oval 422"/>
          <p:cNvSpPr>
            <a:spLocks noChangeArrowheads="1"/>
          </p:cNvSpPr>
          <p:nvPr/>
        </p:nvSpPr>
        <p:spPr bwMode="auto">
          <a:xfrm>
            <a:off x="490696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1" name="Freeform 423"/>
          <p:cNvSpPr>
            <a:spLocks/>
          </p:cNvSpPr>
          <p:nvPr/>
        </p:nvSpPr>
        <p:spPr bwMode="auto">
          <a:xfrm>
            <a:off x="491648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2" name="Freeform 424"/>
          <p:cNvSpPr>
            <a:spLocks/>
          </p:cNvSpPr>
          <p:nvPr/>
        </p:nvSpPr>
        <p:spPr bwMode="auto">
          <a:xfrm>
            <a:off x="4994275" y="21701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3" name="Oval 425"/>
          <p:cNvSpPr>
            <a:spLocks noChangeArrowheads="1"/>
          </p:cNvSpPr>
          <p:nvPr/>
        </p:nvSpPr>
        <p:spPr bwMode="auto">
          <a:xfrm>
            <a:off x="5588000" y="27606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4" name="Freeform 426"/>
          <p:cNvSpPr>
            <a:spLocks/>
          </p:cNvSpPr>
          <p:nvPr/>
        </p:nvSpPr>
        <p:spPr bwMode="auto">
          <a:xfrm>
            <a:off x="5599113" y="2374900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5" name="Freeform 427"/>
          <p:cNvSpPr>
            <a:spLocks/>
          </p:cNvSpPr>
          <p:nvPr/>
        </p:nvSpPr>
        <p:spPr bwMode="auto">
          <a:xfrm>
            <a:off x="5675313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6" name="Oval 428"/>
          <p:cNvSpPr>
            <a:spLocks noChangeArrowheads="1"/>
          </p:cNvSpPr>
          <p:nvPr/>
        </p:nvSpPr>
        <p:spPr bwMode="auto">
          <a:xfrm>
            <a:off x="5446713" y="2760663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7" name="Freeform 429"/>
          <p:cNvSpPr>
            <a:spLocks/>
          </p:cNvSpPr>
          <p:nvPr/>
        </p:nvSpPr>
        <p:spPr bwMode="auto">
          <a:xfrm>
            <a:off x="5457825" y="2374900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8" name="Freeform 430"/>
          <p:cNvSpPr>
            <a:spLocks/>
          </p:cNvSpPr>
          <p:nvPr/>
        </p:nvSpPr>
        <p:spPr bwMode="auto">
          <a:xfrm>
            <a:off x="5534025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9" name="Oval 431"/>
          <p:cNvSpPr>
            <a:spLocks noChangeArrowheads="1"/>
          </p:cNvSpPr>
          <p:nvPr/>
        </p:nvSpPr>
        <p:spPr bwMode="auto">
          <a:xfrm>
            <a:off x="5311775" y="2759075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0" name="Freeform 432"/>
          <p:cNvSpPr>
            <a:spLocks/>
          </p:cNvSpPr>
          <p:nvPr/>
        </p:nvSpPr>
        <p:spPr bwMode="auto">
          <a:xfrm>
            <a:off x="530225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1" name="Freeform 433"/>
          <p:cNvSpPr>
            <a:spLocks/>
          </p:cNvSpPr>
          <p:nvPr/>
        </p:nvSpPr>
        <p:spPr bwMode="auto">
          <a:xfrm>
            <a:off x="538003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2" name="Oval 434"/>
          <p:cNvSpPr>
            <a:spLocks noChangeArrowheads="1"/>
          </p:cNvSpPr>
          <p:nvPr/>
        </p:nvSpPr>
        <p:spPr bwMode="auto">
          <a:xfrm>
            <a:off x="5151438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3" name="Freeform 435"/>
          <p:cNvSpPr>
            <a:spLocks/>
          </p:cNvSpPr>
          <p:nvPr/>
        </p:nvSpPr>
        <p:spPr bwMode="auto">
          <a:xfrm>
            <a:off x="51609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4" name="Freeform 436"/>
          <p:cNvSpPr>
            <a:spLocks/>
          </p:cNvSpPr>
          <p:nvPr/>
        </p:nvSpPr>
        <p:spPr bwMode="auto">
          <a:xfrm>
            <a:off x="5238750" y="23272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5" name="Oval 437"/>
          <p:cNvSpPr>
            <a:spLocks noChangeArrowheads="1"/>
          </p:cNvSpPr>
          <p:nvPr/>
        </p:nvSpPr>
        <p:spPr bwMode="auto">
          <a:xfrm>
            <a:off x="5006975" y="27019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6" name="Freeform 438"/>
          <p:cNvSpPr>
            <a:spLocks/>
          </p:cNvSpPr>
          <p:nvPr/>
        </p:nvSpPr>
        <p:spPr bwMode="auto">
          <a:xfrm>
            <a:off x="5018088" y="2362200"/>
            <a:ext cx="22225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7" name="Freeform 439"/>
          <p:cNvSpPr>
            <a:spLocks/>
          </p:cNvSpPr>
          <p:nvPr/>
        </p:nvSpPr>
        <p:spPr bwMode="auto">
          <a:xfrm>
            <a:off x="509428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8" name="Oval 440"/>
          <p:cNvSpPr>
            <a:spLocks noChangeArrowheads="1"/>
          </p:cNvSpPr>
          <p:nvPr/>
        </p:nvSpPr>
        <p:spPr bwMode="auto">
          <a:xfrm>
            <a:off x="4865688" y="27019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9" name="Freeform 441"/>
          <p:cNvSpPr>
            <a:spLocks/>
          </p:cNvSpPr>
          <p:nvPr/>
        </p:nvSpPr>
        <p:spPr bwMode="auto">
          <a:xfrm>
            <a:off x="4875213" y="2362200"/>
            <a:ext cx="23812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0" name="Freeform 442"/>
          <p:cNvSpPr>
            <a:spLocks/>
          </p:cNvSpPr>
          <p:nvPr/>
        </p:nvSpPr>
        <p:spPr bwMode="auto">
          <a:xfrm>
            <a:off x="4953000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1" name="Rectangle 444"/>
          <p:cNvSpPr>
            <a:spLocks noChangeArrowheads="1"/>
          </p:cNvSpPr>
          <p:nvPr/>
        </p:nvSpPr>
        <p:spPr bwMode="auto">
          <a:xfrm>
            <a:off x="211138" y="2862263"/>
            <a:ext cx="600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Citosol</a:t>
            </a:r>
            <a:endParaRPr lang="it-IT" sz="1400" b="1">
              <a:solidFill>
                <a:srgbClr val="FF3300"/>
              </a:solidFill>
            </a:endParaRPr>
          </a:p>
        </p:txBody>
      </p:sp>
      <p:sp>
        <p:nvSpPr>
          <p:cNvPr id="8322" name="Rectangle 445"/>
          <p:cNvSpPr>
            <a:spLocks noChangeArrowheads="1"/>
          </p:cNvSpPr>
          <p:nvPr/>
        </p:nvSpPr>
        <p:spPr bwMode="auto">
          <a:xfrm>
            <a:off x="4506913" y="1771650"/>
            <a:ext cx="11636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Extracellulare</a:t>
            </a:r>
            <a:endParaRPr lang="it-IT" sz="1400">
              <a:solidFill>
                <a:srgbClr val="FF3300"/>
              </a:solidFill>
            </a:endParaRPr>
          </a:p>
        </p:txBody>
      </p:sp>
      <p:sp>
        <p:nvSpPr>
          <p:cNvPr id="8323" name="Oval 446"/>
          <p:cNvSpPr>
            <a:spLocks noChangeArrowheads="1"/>
          </p:cNvSpPr>
          <p:nvPr/>
        </p:nvSpPr>
        <p:spPr bwMode="auto">
          <a:xfrm>
            <a:off x="4767263" y="20208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4" name="Freeform 447"/>
          <p:cNvSpPr>
            <a:spLocks/>
          </p:cNvSpPr>
          <p:nvPr/>
        </p:nvSpPr>
        <p:spPr bwMode="auto">
          <a:xfrm>
            <a:off x="4778375" y="2128838"/>
            <a:ext cx="23813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5" name="Freeform 448"/>
          <p:cNvSpPr>
            <a:spLocks/>
          </p:cNvSpPr>
          <p:nvPr/>
        </p:nvSpPr>
        <p:spPr bwMode="auto">
          <a:xfrm>
            <a:off x="4856163" y="2141538"/>
            <a:ext cx="42862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6" name="Oval 449"/>
          <p:cNvSpPr>
            <a:spLocks noChangeArrowheads="1"/>
          </p:cNvSpPr>
          <p:nvPr/>
        </p:nvSpPr>
        <p:spPr bwMode="auto">
          <a:xfrm>
            <a:off x="4625975" y="20208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7" name="Freeform 450"/>
          <p:cNvSpPr>
            <a:spLocks/>
          </p:cNvSpPr>
          <p:nvPr/>
        </p:nvSpPr>
        <p:spPr bwMode="auto">
          <a:xfrm>
            <a:off x="4637088" y="21288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8" name="Freeform 451"/>
          <p:cNvSpPr>
            <a:spLocks/>
          </p:cNvSpPr>
          <p:nvPr/>
        </p:nvSpPr>
        <p:spPr bwMode="auto">
          <a:xfrm>
            <a:off x="4713288" y="2141538"/>
            <a:ext cx="44450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9" name="Oval 452"/>
          <p:cNvSpPr>
            <a:spLocks noChangeArrowheads="1"/>
          </p:cNvSpPr>
          <p:nvPr/>
        </p:nvSpPr>
        <p:spPr bwMode="auto">
          <a:xfrm>
            <a:off x="447198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0" name="Freeform 453"/>
          <p:cNvSpPr>
            <a:spLocks/>
          </p:cNvSpPr>
          <p:nvPr/>
        </p:nvSpPr>
        <p:spPr bwMode="auto">
          <a:xfrm>
            <a:off x="4483100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1" name="Freeform 454"/>
          <p:cNvSpPr>
            <a:spLocks/>
          </p:cNvSpPr>
          <p:nvPr/>
        </p:nvSpPr>
        <p:spPr bwMode="auto">
          <a:xfrm>
            <a:off x="455930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2" name="Oval 455"/>
          <p:cNvSpPr>
            <a:spLocks noChangeArrowheads="1"/>
          </p:cNvSpPr>
          <p:nvPr/>
        </p:nvSpPr>
        <p:spPr bwMode="auto">
          <a:xfrm>
            <a:off x="433070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3" name="Freeform 456"/>
          <p:cNvSpPr>
            <a:spLocks/>
          </p:cNvSpPr>
          <p:nvPr/>
        </p:nvSpPr>
        <p:spPr bwMode="auto">
          <a:xfrm>
            <a:off x="4341813" y="2141538"/>
            <a:ext cx="19050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4" name="Freeform 457"/>
          <p:cNvSpPr>
            <a:spLocks/>
          </p:cNvSpPr>
          <p:nvPr/>
        </p:nvSpPr>
        <p:spPr bwMode="auto">
          <a:xfrm>
            <a:off x="441801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5" name="Oval 458"/>
          <p:cNvSpPr>
            <a:spLocks noChangeArrowheads="1"/>
          </p:cNvSpPr>
          <p:nvPr/>
        </p:nvSpPr>
        <p:spPr bwMode="auto">
          <a:xfrm>
            <a:off x="418623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6" name="Freeform 459"/>
          <p:cNvSpPr>
            <a:spLocks/>
          </p:cNvSpPr>
          <p:nvPr/>
        </p:nvSpPr>
        <p:spPr bwMode="auto">
          <a:xfrm>
            <a:off x="4198938" y="2141538"/>
            <a:ext cx="20637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7" name="Freeform 460"/>
          <p:cNvSpPr>
            <a:spLocks/>
          </p:cNvSpPr>
          <p:nvPr/>
        </p:nvSpPr>
        <p:spPr bwMode="auto">
          <a:xfrm>
            <a:off x="427355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8" name="Oval 461"/>
          <p:cNvSpPr>
            <a:spLocks noChangeArrowheads="1"/>
          </p:cNvSpPr>
          <p:nvPr/>
        </p:nvSpPr>
        <p:spPr bwMode="auto">
          <a:xfrm>
            <a:off x="404495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9" name="Freeform 462"/>
          <p:cNvSpPr>
            <a:spLocks/>
          </p:cNvSpPr>
          <p:nvPr/>
        </p:nvSpPr>
        <p:spPr bwMode="auto">
          <a:xfrm>
            <a:off x="4056063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0" name="Freeform 463"/>
          <p:cNvSpPr>
            <a:spLocks/>
          </p:cNvSpPr>
          <p:nvPr/>
        </p:nvSpPr>
        <p:spPr bwMode="auto">
          <a:xfrm>
            <a:off x="413226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1" name="Oval 464"/>
          <p:cNvSpPr>
            <a:spLocks noChangeArrowheads="1"/>
          </p:cNvSpPr>
          <p:nvPr/>
        </p:nvSpPr>
        <p:spPr bwMode="auto">
          <a:xfrm>
            <a:off x="4625975" y="2740025"/>
            <a:ext cx="120650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2" name="Freeform 465"/>
          <p:cNvSpPr>
            <a:spLocks/>
          </p:cNvSpPr>
          <p:nvPr/>
        </p:nvSpPr>
        <p:spPr bwMode="auto">
          <a:xfrm>
            <a:off x="4638675" y="23590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3" name="Freeform 466"/>
          <p:cNvSpPr>
            <a:spLocks/>
          </p:cNvSpPr>
          <p:nvPr/>
        </p:nvSpPr>
        <p:spPr bwMode="auto">
          <a:xfrm>
            <a:off x="4716463" y="2322513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4" name="Oval 467"/>
          <p:cNvSpPr>
            <a:spLocks noChangeArrowheads="1"/>
          </p:cNvSpPr>
          <p:nvPr/>
        </p:nvSpPr>
        <p:spPr bwMode="auto">
          <a:xfrm>
            <a:off x="4479925" y="27320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5" name="Freeform 468"/>
          <p:cNvSpPr>
            <a:spLocks/>
          </p:cNvSpPr>
          <p:nvPr/>
        </p:nvSpPr>
        <p:spPr bwMode="auto">
          <a:xfrm>
            <a:off x="4489450" y="2346325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6" name="Freeform 469"/>
          <p:cNvSpPr>
            <a:spLocks/>
          </p:cNvSpPr>
          <p:nvPr/>
        </p:nvSpPr>
        <p:spPr bwMode="auto">
          <a:xfrm>
            <a:off x="4567238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7" name="Oval 475"/>
          <p:cNvSpPr>
            <a:spLocks noChangeArrowheads="1"/>
          </p:cNvSpPr>
          <p:nvPr/>
        </p:nvSpPr>
        <p:spPr bwMode="auto">
          <a:xfrm>
            <a:off x="4338638" y="2722563"/>
            <a:ext cx="1174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8" name="Freeform 476"/>
          <p:cNvSpPr>
            <a:spLocks/>
          </p:cNvSpPr>
          <p:nvPr/>
        </p:nvSpPr>
        <p:spPr bwMode="auto">
          <a:xfrm>
            <a:off x="4348163" y="2335213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9" name="Freeform 477"/>
          <p:cNvSpPr>
            <a:spLocks/>
          </p:cNvSpPr>
          <p:nvPr/>
        </p:nvSpPr>
        <p:spPr bwMode="auto">
          <a:xfrm>
            <a:off x="4425950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0" name="Oval 478"/>
          <p:cNvSpPr>
            <a:spLocks noChangeArrowheads="1"/>
          </p:cNvSpPr>
          <p:nvPr/>
        </p:nvSpPr>
        <p:spPr bwMode="auto">
          <a:xfrm>
            <a:off x="4194175" y="27225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1" name="Freeform 479"/>
          <p:cNvSpPr>
            <a:spLocks/>
          </p:cNvSpPr>
          <p:nvPr/>
        </p:nvSpPr>
        <p:spPr bwMode="auto">
          <a:xfrm>
            <a:off x="4205288" y="2335213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2" name="Freeform 480"/>
          <p:cNvSpPr>
            <a:spLocks/>
          </p:cNvSpPr>
          <p:nvPr/>
        </p:nvSpPr>
        <p:spPr bwMode="auto">
          <a:xfrm>
            <a:off x="4281488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3" name="Freeform 482"/>
          <p:cNvSpPr>
            <a:spLocks/>
          </p:cNvSpPr>
          <p:nvPr/>
        </p:nvSpPr>
        <p:spPr bwMode="auto">
          <a:xfrm>
            <a:off x="3927475" y="23463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4" name="Freeform 483"/>
          <p:cNvSpPr>
            <a:spLocks/>
          </p:cNvSpPr>
          <p:nvPr/>
        </p:nvSpPr>
        <p:spPr bwMode="auto">
          <a:xfrm>
            <a:off x="4003675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4732338" y="2332038"/>
            <a:ext cx="163512" cy="528637"/>
            <a:chOff x="3046" y="2063"/>
            <a:chExt cx="103" cy="333"/>
          </a:xfrm>
        </p:grpSpPr>
        <p:sp>
          <p:nvSpPr>
            <p:cNvPr id="8617" name="Freeform 484"/>
            <p:cNvSpPr>
              <a:spLocks/>
            </p:cNvSpPr>
            <p:nvPr/>
          </p:nvSpPr>
          <p:spPr bwMode="auto">
            <a:xfrm>
              <a:off x="3046" y="2094"/>
              <a:ext cx="26" cy="297"/>
            </a:xfrm>
            <a:custGeom>
              <a:avLst/>
              <a:gdLst>
                <a:gd name="T0" fmla="*/ 595 w 10"/>
                <a:gd name="T1" fmla="*/ 3901 h 156"/>
                <a:gd name="T2" fmla="*/ 0 w 10"/>
                <a:gd name="T3" fmla="*/ 3549 h 156"/>
                <a:gd name="T4" fmla="*/ 595 w 10"/>
                <a:gd name="T5" fmla="*/ 3208 h 156"/>
                <a:gd name="T6" fmla="*/ 1196 w 10"/>
                <a:gd name="T7" fmla="*/ 2980 h 156"/>
                <a:gd name="T8" fmla="*/ 595 w 10"/>
                <a:gd name="T9" fmla="*/ 2732 h 156"/>
                <a:gd name="T10" fmla="*/ 0 w 10"/>
                <a:gd name="T11" fmla="*/ 2498 h 156"/>
                <a:gd name="T12" fmla="*/ 595 w 10"/>
                <a:gd name="T13" fmla="*/ 2250 h 156"/>
                <a:gd name="T14" fmla="*/ 824 w 10"/>
                <a:gd name="T15" fmla="*/ 1976 h 156"/>
                <a:gd name="T16" fmla="*/ 1196 w 10"/>
                <a:gd name="T17" fmla="*/ 1628 h 156"/>
                <a:gd name="T18" fmla="*/ 595 w 10"/>
                <a:gd name="T19" fmla="*/ 1298 h 156"/>
                <a:gd name="T20" fmla="*/ 595 w 10"/>
                <a:gd name="T21" fmla="*/ 1047 h 156"/>
                <a:gd name="T22" fmla="*/ 736 w 10"/>
                <a:gd name="T23" fmla="*/ 773 h 156"/>
                <a:gd name="T24" fmla="*/ 736 w 10"/>
                <a:gd name="T25" fmla="*/ 497 h 156"/>
                <a:gd name="T26" fmla="*/ 736 w 10"/>
                <a:gd name="T27" fmla="*/ 305 h 156"/>
                <a:gd name="T28" fmla="*/ 736 w 10"/>
                <a:gd name="T29" fmla="*/ 131 h 156"/>
                <a:gd name="T30" fmla="*/ 0 w 10"/>
                <a:gd name="T31" fmla="*/ 105 h 156"/>
                <a:gd name="T32" fmla="*/ 1196 w 10"/>
                <a:gd name="T33" fmla="*/ 0 h 156"/>
                <a:gd name="T34" fmla="*/ 595 w 10"/>
                <a:gd name="T35" fmla="*/ 390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56"/>
                <a:gd name="T56" fmla="*/ 10 w 10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56">
                  <a:moveTo>
                    <a:pt x="5" y="156"/>
                  </a:moveTo>
                  <a:lnTo>
                    <a:pt x="0" y="142"/>
                  </a:lnTo>
                  <a:lnTo>
                    <a:pt x="5" y="128"/>
                  </a:lnTo>
                  <a:lnTo>
                    <a:pt x="10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7" y="79"/>
                  </a:lnTo>
                  <a:lnTo>
                    <a:pt x="10" y="65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6" y="31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6" y="5"/>
                  </a:lnTo>
                  <a:lnTo>
                    <a:pt x="0" y="4"/>
                  </a:lnTo>
                  <a:lnTo>
                    <a:pt x="10" y="0"/>
                  </a:lnTo>
                  <a:lnTo>
                    <a:pt x="5" y="156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8" name="Freeform 485"/>
            <p:cNvSpPr>
              <a:spLocks/>
            </p:cNvSpPr>
            <p:nvPr/>
          </p:nvSpPr>
          <p:spPr bwMode="auto">
            <a:xfrm>
              <a:off x="3110" y="2063"/>
              <a:ext cx="39" cy="319"/>
            </a:xfrm>
            <a:custGeom>
              <a:avLst/>
              <a:gdLst>
                <a:gd name="T0" fmla="*/ 0 w 15"/>
                <a:gd name="T1" fmla="*/ 4244 h 167"/>
                <a:gd name="T2" fmla="*/ 0 w 15"/>
                <a:gd name="T3" fmla="*/ 3631 h 167"/>
                <a:gd name="T4" fmla="*/ 824 w 15"/>
                <a:gd name="T5" fmla="*/ 3436 h 167"/>
                <a:gd name="T6" fmla="*/ 824 w 15"/>
                <a:gd name="T7" fmla="*/ 3207 h 167"/>
                <a:gd name="T8" fmla="*/ 967 w 15"/>
                <a:gd name="T9" fmla="*/ 2970 h 167"/>
                <a:gd name="T10" fmla="*/ 1056 w 15"/>
                <a:gd name="T11" fmla="*/ 2678 h 167"/>
                <a:gd name="T12" fmla="*/ 1427 w 15"/>
                <a:gd name="T13" fmla="*/ 2441 h 167"/>
                <a:gd name="T14" fmla="*/ 1547 w 15"/>
                <a:gd name="T15" fmla="*/ 2181 h 167"/>
                <a:gd name="T16" fmla="*/ 1547 w 15"/>
                <a:gd name="T17" fmla="*/ 1960 h 167"/>
                <a:gd name="T18" fmla="*/ 1547 w 15"/>
                <a:gd name="T19" fmla="*/ 1708 h 167"/>
                <a:gd name="T20" fmla="*/ 1547 w 15"/>
                <a:gd name="T21" fmla="*/ 1478 h 167"/>
                <a:gd name="T22" fmla="*/ 1547 w 15"/>
                <a:gd name="T23" fmla="*/ 1095 h 167"/>
                <a:gd name="T24" fmla="*/ 1778 w 15"/>
                <a:gd name="T25" fmla="*/ 789 h 167"/>
                <a:gd name="T26" fmla="*/ 1778 w 15"/>
                <a:gd name="T27" fmla="*/ 613 h 167"/>
                <a:gd name="T28" fmla="*/ 1547 w 15"/>
                <a:gd name="T29" fmla="*/ 384 h 167"/>
                <a:gd name="T30" fmla="*/ 1547 w 15"/>
                <a:gd name="T31" fmla="*/ 132 h 167"/>
                <a:gd name="T32" fmla="*/ 1547 w 15"/>
                <a:gd name="T33" fmla="*/ 0 h 167"/>
                <a:gd name="T34" fmla="*/ 0 w 15"/>
                <a:gd name="T35" fmla="*/ 4244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67"/>
                <a:gd name="T56" fmla="*/ 15 w 15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67">
                  <a:moveTo>
                    <a:pt x="0" y="167"/>
                  </a:moveTo>
                  <a:lnTo>
                    <a:pt x="0" y="143"/>
                  </a:lnTo>
                  <a:lnTo>
                    <a:pt x="7" y="135"/>
                  </a:lnTo>
                  <a:lnTo>
                    <a:pt x="7" y="126"/>
                  </a:lnTo>
                  <a:lnTo>
                    <a:pt x="8" y="117"/>
                  </a:lnTo>
                  <a:lnTo>
                    <a:pt x="9" y="105"/>
                  </a:lnTo>
                  <a:lnTo>
                    <a:pt x="12" y="96"/>
                  </a:lnTo>
                  <a:lnTo>
                    <a:pt x="13" y="86"/>
                  </a:lnTo>
                  <a:lnTo>
                    <a:pt x="13" y="77"/>
                  </a:lnTo>
                  <a:lnTo>
                    <a:pt x="13" y="67"/>
                  </a:lnTo>
                  <a:lnTo>
                    <a:pt x="13" y="58"/>
                  </a:lnTo>
                  <a:lnTo>
                    <a:pt x="13" y="43"/>
                  </a:lnTo>
                  <a:lnTo>
                    <a:pt x="15" y="31"/>
                  </a:lnTo>
                  <a:lnTo>
                    <a:pt x="15" y="24"/>
                  </a:lnTo>
                  <a:lnTo>
                    <a:pt x="13" y="1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9" name="Oval 486"/>
            <p:cNvSpPr>
              <a:spLocks noChangeArrowheads="1"/>
            </p:cNvSpPr>
            <p:nvPr/>
          </p:nvSpPr>
          <p:spPr bwMode="auto">
            <a:xfrm>
              <a:off x="3052" y="2346"/>
              <a:ext cx="76" cy="50"/>
            </a:xfrm>
            <a:prstGeom prst="ellipse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682"/>
          <p:cNvGrpSpPr>
            <a:grpSpLocks/>
          </p:cNvGrpSpPr>
          <p:nvPr/>
        </p:nvGrpSpPr>
        <p:grpSpPr bwMode="auto">
          <a:xfrm>
            <a:off x="4621213" y="4330700"/>
            <a:ext cx="374650" cy="274638"/>
            <a:chOff x="3126" y="3243"/>
            <a:chExt cx="236" cy="173"/>
          </a:xfrm>
        </p:grpSpPr>
        <p:sp>
          <p:nvSpPr>
            <p:cNvPr id="8615" name="Rectangle 499"/>
            <p:cNvSpPr>
              <a:spLocks noChangeArrowheads="1"/>
            </p:cNvSpPr>
            <p:nvPr/>
          </p:nvSpPr>
          <p:spPr bwMode="auto">
            <a:xfrm>
              <a:off x="3126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616" name="Rectangle 500"/>
            <p:cNvSpPr>
              <a:spLocks noChangeArrowheads="1"/>
            </p:cNvSpPr>
            <p:nvPr/>
          </p:nvSpPr>
          <p:spPr bwMode="auto">
            <a:xfrm>
              <a:off x="3250" y="324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357" name="Oval 504"/>
          <p:cNvSpPr>
            <a:spLocks noChangeArrowheads="1"/>
          </p:cNvSpPr>
          <p:nvPr/>
        </p:nvSpPr>
        <p:spPr bwMode="auto">
          <a:xfrm>
            <a:off x="5729288" y="27701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8" name="Freeform 505"/>
          <p:cNvSpPr>
            <a:spLocks/>
          </p:cNvSpPr>
          <p:nvPr/>
        </p:nvSpPr>
        <p:spPr bwMode="auto">
          <a:xfrm>
            <a:off x="5740400" y="2382838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9" name="Freeform 506"/>
          <p:cNvSpPr>
            <a:spLocks/>
          </p:cNvSpPr>
          <p:nvPr/>
        </p:nvSpPr>
        <p:spPr bwMode="auto">
          <a:xfrm>
            <a:off x="5816600" y="2346325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0" name="Rectangle 515"/>
          <p:cNvSpPr>
            <a:spLocks noChangeArrowheads="1"/>
          </p:cNvSpPr>
          <p:nvPr/>
        </p:nvSpPr>
        <p:spPr bwMode="auto">
          <a:xfrm>
            <a:off x="708025" y="32861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200"/>
          </a:p>
        </p:txBody>
      </p:sp>
      <p:sp>
        <p:nvSpPr>
          <p:cNvPr id="8361" name="Freeform 516"/>
          <p:cNvSpPr>
            <a:spLocks/>
          </p:cNvSpPr>
          <p:nvPr/>
        </p:nvSpPr>
        <p:spPr bwMode="auto">
          <a:xfrm>
            <a:off x="788988" y="3079750"/>
            <a:ext cx="273050" cy="222250"/>
          </a:xfrm>
          <a:custGeom>
            <a:avLst/>
            <a:gdLst>
              <a:gd name="T0" fmla="*/ 2147483647 w 68"/>
              <a:gd name="T1" fmla="*/ 2147483647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0 w 68"/>
              <a:gd name="T13" fmla="*/ 2147483647 h 67"/>
              <a:gd name="T14" fmla="*/ 0 w 68"/>
              <a:gd name="T15" fmla="*/ 2147483647 h 67"/>
              <a:gd name="T16" fmla="*/ 0 w 68"/>
              <a:gd name="T17" fmla="*/ 2147483647 h 67"/>
              <a:gd name="T18" fmla="*/ 0 w 68"/>
              <a:gd name="T19" fmla="*/ 2147483647 h 67"/>
              <a:gd name="T20" fmla="*/ 2147483647 w 68"/>
              <a:gd name="T21" fmla="*/ 2147483647 h 67"/>
              <a:gd name="T22" fmla="*/ 2147483647 w 68"/>
              <a:gd name="T23" fmla="*/ 2147483647 h 67"/>
              <a:gd name="T24" fmla="*/ 2147483647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2147483647 w 68"/>
              <a:gd name="T39" fmla="*/ 2147483647 h 67"/>
              <a:gd name="T40" fmla="*/ 2147483647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2147483647 w 68"/>
              <a:gd name="T47" fmla="*/ 2147483647 h 67"/>
              <a:gd name="T48" fmla="*/ 2147483647 w 68"/>
              <a:gd name="T49" fmla="*/ 2147483647 h 67"/>
              <a:gd name="T50" fmla="*/ 2147483647 w 68"/>
              <a:gd name="T51" fmla="*/ 2147483647 h 67"/>
              <a:gd name="T52" fmla="*/ 2147483647 w 68"/>
              <a:gd name="T53" fmla="*/ 2147483647 h 67"/>
              <a:gd name="T54" fmla="*/ 2147483647 w 68"/>
              <a:gd name="T55" fmla="*/ 2147483647 h 67"/>
              <a:gd name="T56" fmla="*/ 2147483647 w 68"/>
              <a:gd name="T57" fmla="*/ 2147483647 h 67"/>
              <a:gd name="T58" fmla="*/ 2147483647 w 68"/>
              <a:gd name="T59" fmla="*/ 2147483647 h 67"/>
              <a:gd name="T60" fmla="*/ 2147483647 w 68"/>
              <a:gd name="T61" fmla="*/ 2147483647 h 67"/>
              <a:gd name="T62" fmla="*/ 2147483647 w 68"/>
              <a:gd name="T63" fmla="*/ 2147483647 h 67"/>
              <a:gd name="T64" fmla="*/ 2147483647 w 68"/>
              <a:gd name="T65" fmla="*/ 2147483647 h 67"/>
              <a:gd name="T66" fmla="*/ 2147483647 w 68"/>
              <a:gd name="T67" fmla="*/ 2147483647 h 67"/>
              <a:gd name="T68" fmla="*/ 2147483647 w 68"/>
              <a:gd name="T69" fmla="*/ 2147483647 h 67"/>
              <a:gd name="T70" fmla="*/ 2147483647 w 68"/>
              <a:gd name="T71" fmla="*/ 2147483647 h 67"/>
              <a:gd name="T72" fmla="*/ 2147483647 w 68"/>
              <a:gd name="T73" fmla="*/ 0 h 67"/>
              <a:gd name="T74" fmla="*/ 2147483647 w 68"/>
              <a:gd name="T75" fmla="*/ 2147483647 h 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67"/>
              <a:gd name="T116" fmla="*/ 68 w 68"/>
              <a:gd name="T117" fmla="*/ 67 h 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67">
                <a:moveTo>
                  <a:pt x="36" y="3"/>
                </a:moveTo>
                <a:lnTo>
                  <a:pt x="17" y="12"/>
                </a:lnTo>
                <a:lnTo>
                  <a:pt x="13" y="12"/>
                </a:lnTo>
                <a:lnTo>
                  <a:pt x="10" y="17"/>
                </a:lnTo>
                <a:lnTo>
                  <a:pt x="6" y="22"/>
                </a:lnTo>
                <a:lnTo>
                  <a:pt x="4" y="26"/>
                </a:lnTo>
                <a:lnTo>
                  <a:pt x="0" y="31"/>
                </a:lnTo>
                <a:lnTo>
                  <a:pt x="0" y="36"/>
                </a:lnTo>
                <a:lnTo>
                  <a:pt x="0" y="41"/>
                </a:lnTo>
                <a:lnTo>
                  <a:pt x="0" y="46"/>
                </a:lnTo>
                <a:lnTo>
                  <a:pt x="2" y="50"/>
                </a:lnTo>
                <a:lnTo>
                  <a:pt x="8" y="53"/>
                </a:lnTo>
                <a:lnTo>
                  <a:pt x="8" y="57"/>
                </a:lnTo>
                <a:lnTo>
                  <a:pt x="13" y="60"/>
                </a:lnTo>
                <a:lnTo>
                  <a:pt x="17" y="60"/>
                </a:lnTo>
                <a:lnTo>
                  <a:pt x="21" y="60"/>
                </a:lnTo>
                <a:lnTo>
                  <a:pt x="25" y="60"/>
                </a:lnTo>
                <a:lnTo>
                  <a:pt x="30" y="65"/>
                </a:lnTo>
                <a:lnTo>
                  <a:pt x="34" y="67"/>
                </a:lnTo>
                <a:lnTo>
                  <a:pt x="40" y="67"/>
                </a:lnTo>
                <a:lnTo>
                  <a:pt x="47" y="67"/>
                </a:lnTo>
                <a:lnTo>
                  <a:pt x="51" y="67"/>
                </a:lnTo>
                <a:lnTo>
                  <a:pt x="53" y="62"/>
                </a:lnTo>
                <a:lnTo>
                  <a:pt x="57" y="60"/>
                </a:lnTo>
                <a:lnTo>
                  <a:pt x="62" y="55"/>
                </a:lnTo>
                <a:lnTo>
                  <a:pt x="64" y="50"/>
                </a:lnTo>
                <a:lnTo>
                  <a:pt x="66" y="43"/>
                </a:lnTo>
                <a:lnTo>
                  <a:pt x="68" y="38"/>
                </a:lnTo>
                <a:lnTo>
                  <a:pt x="66" y="31"/>
                </a:lnTo>
                <a:lnTo>
                  <a:pt x="66" y="26"/>
                </a:lnTo>
                <a:lnTo>
                  <a:pt x="64" y="22"/>
                </a:lnTo>
                <a:lnTo>
                  <a:pt x="62" y="17"/>
                </a:lnTo>
                <a:lnTo>
                  <a:pt x="62" y="12"/>
                </a:lnTo>
                <a:lnTo>
                  <a:pt x="57" y="7"/>
                </a:lnTo>
                <a:lnTo>
                  <a:pt x="53" y="3"/>
                </a:lnTo>
                <a:lnTo>
                  <a:pt x="49" y="3"/>
                </a:lnTo>
                <a:lnTo>
                  <a:pt x="45" y="0"/>
                </a:lnTo>
                <a:lnTo>
                  <a:pt x="36" y="3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62" name="Oval 521"/>
          <p:cNvSpPr>
            <a:spLocks noChangeArrowheads="1"/>
          </p:cNvSpPr>
          <p:nvPr/>
        </p:nvSpPr>
        <p:spPr bwMode="auto">
          <a:xfrm>
            <a:off x="3351213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3" name="Freeform 522"/>
          <p:cNvSpPr>
            <a:spLocks/>
          </p:cNvSpPr>
          <p:nvPr/>
        </p:nvSpPr>
        <p:spPr bwMode="auto">
          <a:xfrm>
            <a:off x="3360738" y="2378075"/>
            <a:ext cx="23812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4" name="Freeform 523"/>
          <p:cNvSpPr>
            <a:spLocks/>
          </p:cNvSpPr>
          <p:nvPr/>
        </p:nvSpPr>
        <p:spPr bwMode="auto">
          <a:xfrm>
            <a:off x="3438525" y="23399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20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5" name="Oval 524"/>
          <p:cNvSpPr>
            <a:spLocks noChangeArrowheads="1"/>
          </p:cNvSpPr>
          <p:nvPr/>
        </p:nvSpPr>
        <p:spPr bwMode="auto">
          <a:xfrm>
            <a:off x="3209925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6" name="Freeform 525"/>
          <p:cNvSpPr>
            <a:spLocks/>
          </p:cNvSpPr>
          <p:nvPr/>
        </p:nvSpPr>
        <p:spPr bwMode="auto">
          <a:xfrm>
            <a:off x="3219450" y="2378075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7" name="Freeform 526"/>
          <p:cNvSpPr>
            <a:spLocks/>
          </p:cNvSpPr>
          <p:nvPr/>
        </p:nvSpPr>
        <p:spPr bwMode="auto">
          <a:xfrm>
            <a:off x="3297238" y="23399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20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8" name="Oval 527"/>
          <p:cNvSpPr>
            <a:spLocks noChangeArrowheads="1"/>
          </p:cNvSpPr>
          <p:nvPr/>
        </p:nvSpPr>
        <p:spPr bwMode="auto">
          <a:xfrm>
            <a:off x="3638550" y="27495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9" name="Freeform 528"/>
          <p:cNvSpPr>
            <a:spLocks/>
          </p:cNvSpPr>
          <p:nvPr/>
        </p:nvSpPr>
        <p:spPr bwMode="auto">
          <a:xfrm>
            <a:off x="36496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0" name="Freeform 529"/>
          <p:cNvSpPr>
            <a:spLocks/>
          </p:cNvSpPr>
          <p:nvPr/>
        </p:nvSpPr>
        <p:spPr bwMode="auto">
          <a:xfrm>
            <a:off x="3725863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1" name="Oval 530"/>
          <p:cNvSpPr>
            <a:spLocks noChangeArrowheads="1"/>
          </p:cNvSpPr>
          <p:nvPr/>
        </p:nvSpPr>
        <p:spPr bwMode="auto">
          <a:xfrm>
            <a:off x="3495675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2" name="Freeform 531"/>
          <p:cNvSpPr>
            <a:spLocks/>
          </p:cNvSpPr>
          <p:nvPr/>
        </p:nvSpPr>
        <p:spPr bwMode="auto">
          <a:xfrm>
            <a:off x="350520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3" name="Freeform 532"/>
          <p:cNvSpPr>
            <a:spLocks/>
          </p:cNvSpPr>
          <p:nvPr/>
        </p:nvSpPr>
        <p:spPr bwMode="auto">
          <a:xfrm>
            <a:off x="3582988" y="23272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4" name="Oval 533"/>
          <p:cNvSpPr>
            <a:spLocks noChangeArrowheads="1"/>
          </p:cNvSpPr>
          <p:nvPr/>
        </p:nvSpPr>
        <p:spPr bwMode="auto">
          <a:xfrm>
            <a:off x="378301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5" name="Freeform 534"/>
          <p:cNvSpPr>
            <a:spLocks/>
          </p:cNvSpPr>
          <p:nvPr/>
        </p:nvSpPr>
        <p:spPr bwMode="auto">
          <a:xfrm>
            <a:off x="3792538" y="2352675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6" name="Freeform 535"/>
          <p:cNvSpPr>
            <a:spLocks/>
          </p:cNvSpPr>
          <p:nvPr/>
        </p:nvSpPr>
        <p:spPr bwMode="auto">
          <a:xfrm>
            <a:off x="3870325" y="23161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7" name="Line 549"/>
          <p:cNvSpPr>
            <a:spLocks noChangeShapeType="1"/>
          </p:cNvSpPr>
          <p:nvPr/>
        </p:nvSpPr>
        <p:spPr bwMode="auto">
          <a:xfrm flipV="1">
            <a:off x="1247775" y="16383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8" name="Line 550"/>
          <p:cNvSpPr>
            <a:spLocks noChangeShapeType="1"/>
          </p:cNvSpPr>
          <p:nvPr/>
        </p:nvSpPr>
        <p:spPr bwMode="auto">
          <a:xfrm flipH="1" flipV="1">
            <a:off x="1187450" y="1608138"/>
            <a:ext cx="603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9" name="Line 551"/>
          <p:cNvSpPr>
            <a:spLocks noChangeShapeType="1"/>
          </p:cNvSpPr>
          <p:nvPr/>
        </p:nvSpPr>
        <p:spPr bwMode="auto">
          <a:xfrm flipV="1">
            <a:off x="1257300" y="1600200"/>
            <a:ext cx="36513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0" name="Line 552"/>
          <p:cNvSpPr>
            <a:spLocks noChangeShapeType="1"/>
          </p:cNvSpPr>
          <p:nvPr/>
        </p:nvSpPr>
        <p:spPr bwMode="auto">
          <a:xfrm flipH="1" flipV="1">
            <a:off x="1298575" y="1214438"/>
            <a:ext cx="2381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1" name="Line 553"/>
          <p:cNvSpPr>
            <a:spLocks noChangeShapeType="1"/>
          </p:cNvSpPr>
          <p:nvPr/>
        </p:nvSpPr>
        <p:spPr bwMode="auto">
          <a:xfrm flipV="1">
            <a:off x="1322388" y="1230313"/>
            <a:ext cx="5873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2" name="Line 554"/>
          <p:cNvSpPr>
            <a:spLocks noChangeShapeType="1"/>
          </p:cNvSpPr>
          <p:nvPr/>
        </p:nvSpPr>
        <p:spPr bwMode="auto">
          <a:xfrm flipV="1">
            <a:off x="1119188" y="1697038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3" name="Line 555"/>
          <p:cNvSpPr>
            <a:spLocks noChangeShapeType="1"/>
          </p:cNvSpPr>
          <p:nvPr/>
        </p:nvSpPr>
        <p:spPr bwMode="auto">
          <a:xfrm flipV="1">
            <a:off x="1119188" y="1668463"/>
            <a:ext cx="587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4" name="Line 556"/>
          <p:cNvSpPr>
            <a:spLocks noChangeShapeType="1"/>
          </p:cNvSpPr>
          <p:nvPr/>
        </p:nvSpPr>
        <p:spPr bwMode="auto">
          <a:xfrm flipH="1" flipV="1">
            <a:off x="1074738" y="1658938"/>
            <a:ext cx="36512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5" name="Line 557"/>
          <p:cNvSpPr>
            <a:spLocks noChangeShapeType="1"/>
          </p:cNvSpPr>
          <p:nvPr/>
        </p:nvSpPr>
        <p:spPr bwMode="auto">
          <a:xfrm flipV="1">
            <a:off x="1074738" y="1622425"/>
            <a:ext cx="20637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6" name="Line 558"/>
          <p:cNvSpPr>
            <a:spLocks noChangeShapeType="1"/>
          </p:cNvSpPr>
          <p:nvPr/>
        </p:nvSpPr>
        <p:spPr bwMode="auto">
          <a:xfrm flipH="1" flipV="1">
            <a:off x="1012825" y="1638300"/>
            <a:ext cx="61913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7" name="Freeform 559"/>
          <p:cNvSpPr>
            <a:spLocks/>
          </p:cNvSpPr>
          <p:nvPr/>
        </p:nvSpPr>
        <p:spPr bwMode="auto">
          <a:xfrm>
            <a:off x="1157288" y="1901825"/>
            <a:ext cx="323850" cy="328613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6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1"/>
                </a:lnTo>
                <a:lnTo>
                  <a:pt x="2" y="75"/>
                </a:lnTo>
                <a:lnTo>
                  <a:pt x="1" y="68"/>
                </a:lnTo>
                <a:lnTo>
                  <a:pt x="0" y="62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9"/>
                </a:lnTo>
                <a:lnTo>
                  <a:pt x="13" y="12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4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6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5" y="66"/>
                </a:lnTo>
                <a:lnTo>
                  <a:pt x="122" y="73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7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7"/>
                </a:lnTo>
                <a:lnTo>
                  <a:pt x="5" y="125"/>
                </a:lnTo>
                <a:lnTo>
                  <a:pt x="0" y="125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88" name="Rectangle 561"/>
          <p:cNvSpPr>
            <a:spLocks noChangeArrowheads="1"/>
          </p:cNvSpPr>
          <p:nvPr/>
        </p:nvSpPr>
        <p:spPr bwMode="auto">
          <a:xfrm>
            <a:off x="1179513" y="24145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endParaRPr lang="it-IT" sz="1600"/>
          </a:p>
        </p:txBody>
      </p:sp>
      <p:grpSp>
        <p:nvGrpSpPr>
          <p:cNvPr id="25" name="Group 710"/>
          <p:cNvGrpSpPr>
            <a:grpSpLocks/>
          </p:cNvGrpSpPr>
          <p:nvPr/>
        </p:nvGrpSpPr>
        <p:grpSpPr bwMode="auto">
          <a:xfrm>
            <a:off x="936625" y="3148013"/>
            <a:ext cx="725488" cy="523875"/>
            <a:chOff x="655" y="2577"/>
            <a:chExt cx="457" cy="330"/>
          </a:xfrm>
        </p:grpSpPr>
        <p:sp>
          <p:nvSpPr>
            <p:cNvPr id="8612" name="Freeform 404"/>
            <p:cNvSpPr>
              <a:spLocks/>
            </p:cNvSpPr>
            <p:nvPr/>
          </p:nvSpPr>
          <p:spPr bwMode="auto">
            <a:xfrm>
              <a:off x="655" y="2578"/>
              <a:ext cx="457" cy="329"/>
            </a:xfrm>
            <a:custGeom>
              <a:avLst/>
              <a:gdLst>
                <a:gd name="T0" fmla="*/ 502 w 282"/>
                <a:gd name="T1" fmla="*/ 1964 h 206"/>
                <a:gd name="T2" fmla="*/ 267 w 282"/>
                <a:gd name="T3" fmla="*/ 1789 h 206"/>
                <a:gd name="T4" fmla="*/ 165 w 282"/>
                <a:gd name="T5" fmla="*/ 1611 h 206"/>
                <a:gd name="T6" fmla="*/ 0 w 282"/>
                <a:gd name="T7" fmla="*/ 1405 h 206"/>
                <a:gd name="T8" fmla="*/ 0 w 282"/>
                <a:gd name="T9" fmla="*/ 1167 h 206"/>
                <a:gd name="T10" fmla="*/ 0 w 282"/>
                <a:gd name="T11" fmla="*/ 957 h 206"/>
                <a:gd name="T12" fmla="*/ 0 w 282"/>
                <a:gd name="T13" fmla="*/ 731 h 206"/>
                <a:gd name="T14" fmla="*/ 42 w 282"/>
                <a:gd name="T15" fmla="*/ 521 h 206"/>
                <a:gd name="T16" fmla="*/ 220 w 282"/>
                <a:gd name="T17" fmla="*/ 350 h 206"/>
                <a:gd name="T18" fmla="*/ 378 w 282"/>
                <a:gd name="T19" fmla="*/ 219 h 206"/>
                <a:gd name="T20" fmla="*/ 613 w 282"/>
                <a:gd name="T21" fmla="*/ 123 h 206"/>
                <a:gd name="T22" fmla="*/ 898 w 282"/>
                <a:gd name="T23" fmla="*/ 42 h 206"/>
                <a:gd name="T24" fmla="*/ 1118 w 282"/>
                <a:gd name="T25" fmla="*/ 42 h 206"/>
                <a:gd name="T26" fmla="*/ 1337 w 282"/>
                <a:gd name="T27" fmla="*/ 0 h 206"/>
                <a:gd name="T28" fmla="*/ 1679 w 282"/>
                <a:gd name="T29" fmla="*/ 0 h 206"/>
                <a:gd name="T30" fmla="*/ 1967 w 282"/>
                <a:gd name="T31" fmla="*/ 0 h 206"/>
                <a:gd name="T32" fmla="*/ 2248 w 282"/>
                <a:gd name="T33" fmla="*/ 42 h 206"/>
                <a:gd name="T34" fmla="*/ 2468 w 282"/>
                <a:gd name="T35" fmla="*/ 176 h 206"/>
                <a:gd name="T36" fmla="*/ 2697 w 282"/>
                <a:gd name="T37" fmla="*/ 260 h 206"/>
                <a:gd name="T38" fmla="*/ 2933 w 282"/>
                <a:gd name="T39" fmla="*/ 436 h 206"/>
                <a:gd name="T40" fmla="*/ 3043 w 282"/>
                <a:gd name="T41" fmla="*/ 612 h 206"/>
                <a:gd name="T42" fmla="*/ 3154 w 282"/>
                <a:gd name="T43" fmla="*/ 832 h 206"/>
                <a:gd name="T44" fmla="*/ 3154 w 282"/>
                <a:gd name="T45" fmla="*/ 1043 h 206"/>
                <a:gd name="T46" fmla="*/ 3154 w 282"/>
                <a:gd name="T47" fmla="*/ 1222 h 206"/>
                <a:gd name="T48" fmla="*/ 3099 w 282"/>
                <a:gd name="T49" fmla="*/ 1431 h 206"/>
                <a:gd name="T50" fmla="*/ 2988 w 282"/>
                <a:gd name="T51" fmla="*/ 1653 h 206"/>
                <a:gd name="T52" fmla="*/ 2933 w 282"/>
                <a:gd name="T53" fmla="*/ 1883 h 206"/>
                <a:gd name="T54" fmla="*/ 2697 w 282"/>
                <a:gd name="T55" fmla="*/ 2004 h 206"/>
                <a:gd name="T56" fmla="*/ 2468 w 282"/>
                <a:gd name="T57" fmla="*/ 2137 h 206"/>
                <a:gd name="T58" fmla="*/ 2248 w 282"/>
                <a:gd name="T59" fmla="*/ 2137 h 206"/>
                <a:gd name="T60" fmla="*/ 2201 w 282"/>
                <a:gd name="T61" fmla="*/ 1985 h 206"/>
                <a:gd name="T62" fmla="*/ 2138 w 282"/>
                <a:gd name="T63" fmla="*/ 1808 h 206"/>
                <a:gd name="T64" fmla="*/ 2303 w 282"/>
                <a:gd name="T65" fmla="*/ 1589 h 206"/>
                <a:gd name="T66" fmla="*/ 2489 w 282"/>
                <a:gd name="T67" fmla="*/ 1298 h 206"/>
                <a:gd name="T68" fmla="*/ 2345 w 282"/>
                <a:gd name="T69" fmla="*/ 906 h 206"/>
                <a:gd name="T70" fmla="*/ 2078 w 282"/>
                <a:gd name="T71" fmla="*/ 819 h 206"/>
                <a:gd name="T72" fmla="*/ 1967 w 282"/>
                <a:gd name="T73" fmla="*/ 832 h 206"/>
                <a:gd name="T74" fmla="*/ 1734 w 282"/>
                <a:gd name="T75" fmla="*/ 832 h 206"/>
                <a:gd name="T76" fmla="*/ 1520 w 282"/>
                <a:gd name="T77" fmla="*/ 832 h 206"/>
                <a:gd name="T78" fmla="*/ 1227 w 282"/>
                <a:gd name="T79" fmla="*/ 832 h 206"/>
                <a:gd name="T80" fmla="*/ 1008 w 282"/>
                <a:gd name="T81" fmla="*/ 915 h 206"/>
                <a:gd name="T82" fmla="*/ 809 w 282"/>
                <a:gd name="T83" fmla="*/ 906 h 206"/>
                <a:gd name="T84" fmla="*/ 775 w 282"/>
                <a:gd name="T85" fmla="*/ 1120 h 206"/>
                <a:gd name="T86" fmla="*/ 775 w 282"/>
                <a:gd name="T87" fmla="*/ 1351 h 206"/>
                <a:gd name="T88" fmla="*/ 869 w 282"/>
                <a:gd name="T89" fmla="*/ 1560 h 206"/>
                <a:gd name="T90" fmla="*/ 1063 w 282"/>
                <a:gd name="T91" fmla="*/ 1789 h 206"/>
                <a:gd name="T92" fmla="*/ 1063 w 282"/>
                <a:gd name="T93" fmla="*/ 1964 h 206"/>
                <a:gd name="T94" fmla="*/ 953 w 282"/>
                <a:gd name="T95" fmla="*/ 2137 h 206"/>
                <a:gd name="T96" fmla="*/ 668 w 282"/>
                <a:gd name="T97" fmla="*/ 2137 h 206"/>
                <a:gd name="T98" fmla="*/ 502 w 282"/>
                <a:gd name="T99" fmla="*/ 2047 h 206"/>
                <a:gd name="T100" fmla="*/ 613 w 282"/>
                <a:gd name="T101" fmla="*/ 1964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9"/>
                  </a:moveTo>
                  <a:lnTo>
                    <a:pt x="45" y="189"/>
                  </a:lnTo>
                  <a:lnTo>
                    <a:pt x="34" y="181"/>
                  </a:lnTo>
                  <a:lnTo>
                    <a:pt x="24" y="172"/>
                  </a:lnTo>
                  <a:lnTo>
                    <a:pt x="20" y="164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2"/>
                  </a:lnTo>
                  <a:lnTo>
                    <a:pt x="20" y="34"/>
                  </a:lnTo>
                  <a:lnTo>
                    <a:pt x="20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1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8"/>
                  </a:lnTo>
                  <a:lnTo>
                    <a:pt x="262" y="42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80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8"/>
                  </a:lnTo>
                  <a:lnTo>
                    <a:pt x="282" y="130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2"/>
                  </a:lnTo>
                  <a:lnTo>
                    <a:pt x="262" y="181"/>
                  </a:lnTo>
                  <a:lnTo>
                    <a:pt x="252" y="189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1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1"/>
                  </a:lnTo>
                  <a:lnTo>
                    <a:pt x="195" y="184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3"/>
                  </a:lnTo>
                  <a:lnTo>
                    <a:pt x="214" y="134"/>
                  </a:lnTo>
                  <a:lnTo>
                    <a:pt x="223" y="125"/>
                  </a:lnTo>
                  <a:lnTo>
                    <a:pt x="216" y="103"/>
                  </a:lnTo>
                  <a:lnTo>
                    <a:pt x="210" y="87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80"/>
                  </a:lnTo>
                  <a:lnTo>
                    <a:pt x="176" y="80"/>
                  </a:lnTo>
                  <a:lnTo>
                    <a:pt x="166" y="76"/>
                  </a:lnTo>
                  <a:lnTo>
                    <a:pt x="155" y="80"/>
                  </a:lnTo>
                  <a:lnTo>
                    <a:pt x="145" y="80"/>
                  </a:lnTo>
                  <a:lnTo>
                    <a:pt x="136" y="80"/>
                  </a:lnTo>
                  <a:lnTo>
                    <a:pt x="126" y="80"/>
                  </a:lnTo>
                  <a:lnTo>
                    <a:pt x="110" y="80"/>
                  </a:lnTo>
                  <a:lnTo>
                    <a:pt x="100" y="80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7"/>
                  </a:lnTo>
                  <a:lnTo>
                    <a:pt x="71" y="96"/>
                  </a:lnTo>
                  <a:lnTo>
                    <a:pt x="69" y="108"/>
                  </a:lnTo>
                  <a:lnTo>
                    <a:pt x="69" y="117"/>
                  </a:lnTo>
                  <a:lnTo>
                    <a:pt x="69" y="130"/>
                  </a:lnTo>
                  <a:lnTo>
                    <a:pt x="73" y="142"/>
                  </a:lnTo>
                  <a:lnTo>
                    <a:pt x="78" y="150"/>
                  </a:lnTo>
                  <a:lnTo>
                    <a:pt x="84" y="165"/>
                  </a:lnTo>
                  <a:lnTo>
                    <a:pt x="95" y="172"/>
                  </a:lnTo>
                  <a:lnTo>
                    <a:pt x="95" y="181"/>
                  </a:lnTo>
                  <a:lnTo>
                    <a:pt x="95" y="189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9"/>
                  </a:lnTo>
                  <a:lnTo>
                    <a:pt x="55" y="189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3" name="Rectangle 406"/>
            <p:cNvSpPr>
              <a:spLocks noChangeArrowheads="1"/>
            </p:cNvSpPr>
            <p:nvPr/>
          </p:nvSpPr>
          <p:spPr bwMode="auto">
            <a:xfrm>
              <a:off x="770" y="2722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 b="1"/>
            </a:p>
          </p:txBody>
        </p:sp>
        <p:sp>
          <p:nvSpPr>
            <p:cNvPr id="8614" name="Rectangle 566"/>
            <p:cNvSpPr>
              <a:spLocks noChangeArrowheads="1"/>
            </p:cNvSpPr>
            <p:nvPr/>
          </p:nvSpPr>
          <p:spPr bwMode="auto">
            <a:xfrm>
              <a:off x="822" y="2577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endParaRPr 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84"/>
          <p:cNvGrpSpPr>
            <a:grpSpLocks/>
          </p:cNvGrpSpPr>
          <p:nvPr/>
        </p:nvGrpSpPr>
        <p:grpSpPr bwMode="auto">
          <a:xfrm>
            <a:off x="4603750" y="3686175"/>
            <a:ext cx="209550" cy="325438"/>
            <a:chOff x="3179" y="3010"/>
            <a:chExt cx="132" cy="205"/>
          </a:xfrm>
        </p:grpSpPr>
        <p:sp>
          <p:nvSpPr>
            <p:cNvPr id="8608" name="Freeform 5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9" name="Oval 5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0" name="Oval 5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1" name="Oval 5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1" name="Rectangle 594"/>
          <p:cNvSpPr>
            <a:spLocks noChangeArrowheads="1"/>
          </p:cNvSpPr>
          <p:nvPr/>
        </p:nvSpPr>
        <p:spPr bwMode="auto">
          <a:xfrm>
            <a:off x="4910138" y="58483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8392" name="Rectangle 597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393" name="Rectangle 663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</a:t>
            </a:r>
          </a:p>
        </p:txBody>
      </p:sp>
      <p:sp>
        <p:nvSpPr>
          <p:cNvPr id="8394" name="Rectangle 664"/>
          <p:cNvSpPr>
            <a:spLocks noChangeArrowheads="1"/>
          </p:cNvSpPr>
          <p:nvPr/>
        </p:nvSpPr>
        <p:spPr bwMode="auto">
          <a:xfrm>
            <a:off x="123825" y="541338"/>
            <a:ext cx="8801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>
                <a:latin typeface="Arial" charset="0"/>
              </a:rPr>
              <a:t>Ormoni come la vasopressina stimolano un’altra cascata di trasduzione del segnale, sempre mediata da proteine G stimolatorie. In questo caso la subunità G</a:t>
            </a:r>
            <a:r>
              <a:rPr lang="it-IT" sz="1600">
                <a:latin typeface="Arial" charset="0"/>
                <a:sym typeface="Symbol" pitchFamily="18" charset="2"/>
              </a:rPr>
              <a:t></a:t>
            </a:r>
            <a:r>
              <a:rPr lang="it-IT" sz="1600">
                <a:latin typeface="Arial" charset="0"/>
              </a:rPr>
              <a:t>-GTP attiva</a:t>
            </a:r>
            <a:r>
              <a:rPr lang="it-IT" sz="1600" i="1"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una </a:t>
            </a:r>
            <a:r>
              <a:rPr lang="it-IT" sz="1600" i="1">
                <a:latin typeface="Arial" charset="0"/>
              </a:rPr>
              <a:t>fosfolipasi C </a:t>
            </a:r>
            <a:r>
              <a:rPr lang="it-IT" sz="1600">
                <a:latin typeface="Arial" charset="0"/>
              </a:rPr>
              <a:t>associata al lato interno della membrana</a:t>
            </a:r>
          </a:p>
        </p:txBody>
      </p:sp>
      <p:sp>
        <p:nvSpPr>
          <p:cNvPr id="8395" name="Oval 275"/>
          <p:cNvSpPr>
            <a:spLocks noChangeArrowheads="1"/>
          </p:cNvSpPr>
          <p:nvPr/>
        </p:nvSpPr>
        <p:spPr bwMode="auto">
          <a:xfrm>
            <a:off x="2209800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6" name="Oval 278"/>
          <p:cNvSpPr>
            <a:spLocks noChangeArrowheads="1"/>
          </p:cNvSpPr>
          <p:nvPr/>
        </p:nvSpPr>
        <p:spPr bwMode="auto">
          <a:xfrm>
            <a:off x="2065338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7" name="Oval 281"/>
          <p:cNvSpPr>
            <a:spLocks noChangeArrowheads="1"/>
          </p:cNvSpPr>
          <p:nvPr/>
        </p:nvSpPr>
        <p:spPr bwMode="auto">
          <a:xfrm>
            <a:off x="191293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8" name="Oval 284"/>
          <p:cNvSpPr>
            <a:spLocks noChangeArrowheads="1"/>
          </p:cNvSpPr>
          <p:nvPr/>
        </p:nvSpPr>
        <p:spPr bwMode="auto">
          <a:xfrm>
            <a:off x="1770063" y="20653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9" name="Oval 287"/>
          <p:cNvSpPr>
            <a:spLocks noChangeArrowheads="1"/>
          </p:cNvSpPr>
          <p:nvPr/>
        </p:nvSpPr>
        <p:spPr bwMode="auto">
          <a:xfrm>
            <a:off x="162718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00" name="Oval 290"/>
          <p:cNvSpPr>
            <a:spLocks noChangeArrowheads="1"/>
          </p:cNvSpPr>
          <p:nvPr/>
        </p:nvSpPr>
        <p:spPr bwMode="auto">
          <a:xfrm>
            <a:off x="1484313" y="20653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01" name="Group 787"/>
          <p:cNvGrpSpPr>
            <a:grpSpLocks/>
          </p:cNvGrpSpPr>
          <p:nvPr/>
        </p:nvGrpSpPr>
        <p:grpSpPr bwMode="auto">
          <a:xfrm>
            <a:off x="223838" y="2017713"/>
            <a:ext cx="855662" cy="838200"/>
            <a:chOff x="159" y="1364"/>
            <a:chExt cx="539" cy="528"/>
          </a:xfrm>
        </p:grpSpPr>
        <p:sp>
          <p:nvSpPr>
            <p:cNvPr id="8572" name="Freeform 312"/>
            <p:cNvSpPr>
              <a:spLocks/>
            </p:cNvSpPr>
            <p:nvPr/>
          </p:nvSpPr>
          <p:spPr bwMode="auto">
            <a:xfrm>
              <a:off x="622" y="1433"/>
              <a:ext cx="13" cy="250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42 h 157"/>
                <a:gd name="T4" fmla="*/ 47 w 8"/>
                <a:gd name="T5" fmla="*/ 291 h 157"/>
                <a:gd name="T6" fmla="*/ 89 w 8"/>
                <a:gd name="T7" fmla="*/ 390 h 157"/>
                <a:gd name="T8" fmla="*/ 47 w 8"/>
                <a:gd name="T9" fmla="*/ 479 h 157"/>
                <a:gd name="T10" fmla="*/ 0 w 8"/>
                <a:gd name="T11" fmla="*/ 586 h 157"/>
                <a:gd name="T12" fmla="*/ 47 w 8"/>
                <a:gd name="T13" fmla="*/ 675 h 157"/>
                <a:gd name="T14" fmla="*/ 89 w 8"/>
                <a:gd name="T15" fmla="*/ 779 h 157"/>
                <a:gd name="T16" fmla="*/ 89 w 8"/>
                <a:gd name="T17" fmla="*/ 920 h 157"/>
                <a:gd name="T18" fmla="*/ 47 w 8"/>
                <a:gd name="T19" fmla="*/ 1065 h 157"/>
                <a:gd name="T20" fmla="*/ 47 w 8"/>
                <a:gd name="T21" fmla="*/ 1172 h 157"/>
                <a:gd name="T22" fmla="*/ 89 w 8"/>
                <a:gd name="T23" fmla="*/ 1260 h 157"/>
                <a:gd name="T24" fmla="*/ 89 w 8"/>
                <a:gd name="T25" fmla="*/ 1365 h 157"/>
                <a:gd name="T26" fmla="*/ 89 w 8"/>
                <a:gd name="T27" fmla="*/ 1452 h 157"/>
                <a:gd name="T28" fmla="*/ 89 w 8"/>
                <a:gd name="T29" fmla="*/ 1554 h 157"/>
                <a:gd name="T30" fmla="*/ 0 w 8"/>
                <a:gd name="T31" fmla="*/ 1554 h 157"/>
                <a:gd name="T32" fmla="*/ 89 w 8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4" y="66"/>
                  </a:lnTo>
                  <a:lnTo>
                    <a:pt x="8" y="76"/>
                  </a:lnTo>
                  <a:lnTo>
                    <a:pt x="8" y="90"/>
                  </a:lnTo>
                  <a:lnTo>
                    <a:pt x="4" y="104"/>
                  </a:lnTo>
                  <a:lnTo>
                    <a:pt x="4" y="114"/>
                  </a:lnTo>
                  <a:lnTo>
                    <a:pt x="8" y="123"/>
                  </a:lnTo>
                  <a:lnTo>
                    <a:pt x="8" y="133"/>
                  </a:lnTo>
                  <a:lnTo>
                    <a:pt x="8" y="14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3" name="Freeform 313"/>
            <p:cNvSpPr>
              <a:spLocks/>
            </p:cNvSpPr>
            <p:nvPr/>
          </p:nvSpPr>
          <p:spPr bwMode="auto">
            <a:xfrm>
              <a:off x="671" y="1439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70 h 167"/>
                <a:gd name="T26" fmla="*/ 172 w 17"/>
                <a:gd name="T27" fmla="*/ 1467 h 167"/>
                <a:gd name="T28" fmla="*/ 121 w 17"/>
                <a:gd name="T29" fmla="*/ 1574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2" y="153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4" name="Freeform 315"/>
            <p:cNvSpPr>
              <a:spLocks/>
            </p:cNvSpPr>
            <p:nvPr/>
          </p:nvSpPr>
          <p:spPr bwMode="auto">
            <a:xfrm>
              <a:off x="532" y="1433"/>
              <a:ext cx="14" cy="250"/>
            </a:xfrm>
            <a:custGeom>
              <a:avLst/>
              <a:gdLst>
                <a:gd name="T0" fmla="*/ 47 w 9"/>
                <a:gd name="T1" fmla="*/ 0 h 157"/>
                <a:gd name="T2" fmla="*/ 0 w 9"/>
                <a:gd name="T3" fmla="*/ 142 h 157"/>
                <a:gd name="T4" fmla="*/ 47 w 9"/>
                <a:gd name="T5" fmla="*/ 291 h 157"/>
                <a:gd name="T6" fmla="*/ 82 w 9"/>
                <a:gd name="T7" fmla="*/ 390 h 157"/>
                <a:gd name="T8" fmla="*/ 47 w 9"/>
                <a:gd name="T9" fmla="*/ 479 h 157"/>
                <a:gd name="T10" fmla="*/ 0 w 9"/>
                <a:gd name="T11" fmla="*/ 586 h 157"/>
                <a:gd name="T12" fmla="*/ 47 w 9"/>
                <a:gd name="T13" fmla="*/ 675 h 157"/>
                <a:gd name="T14" fmla="*/ 82 w 9"/>
                <a:gd name="T15" fmla="*/ 779 h 157"/>
                <a:gd name="T16" fmla="*/ 82 w 9"/>
                <a:gd name="T17" fmla="*/ 920 h 157"/>
                <a:gd name="T18" fmla="*/ 47 w 9"/>
                <a:gd name="T19" fmla="*/ 1065 h 157"/>
                <a:gd name="T20" fmla="*/ 47 w 9"/>
                <a:gd name="T21" fmla="*/ 1172 h 157"/>
                <a:gd name="T22" fmla="*/ 82 w 9"/>
                <a:gd name="T23" fmla="*/ 1260 h 157"/>
                <a:gd name="T24" fmla="*/ 82 w 9"/>
                <a:gd name="T25" fmla="*/ 1365 h 157"/>
                <a:gd name="T26" fmla="*/ 82 w 9"/>
                <a:gd name="T27" fmla="*/ 1452 h 157"/>
                <a:gd name="T28" fmla="*/ 82 w 9"/>
                <a:gd name="T29" fmla="*/ 1554 h 157"/>
                <a:gd name="T30" fmla="*/ 0 w 9"/>
                <a:gd name="T31" fmla="*/ 1554 h 157"/>
                <a:gd name="T32" fmla="*/ 82 w 9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4"/>
                  </a:lnTo>
                  <a:lnTo>
                    <a:pt x="5" y="28"/>
                  </a:lnTo>
                  <a:lnTo>
                    <a:pt x="9" y="38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5" y="66"/>
                  </a:lnTo>
                  <a:lnTo>
                    <a:pt x="9" y="76"/>
                  </a:lnTo>
                  <a:lnTo>
                    <a:pt x="9" y="90"/>
                  </a:lnTo>
                  <a:lnTo>
                    <a:pt x="5" y="104"/>
                  </a:lnTo>
                  <a:lnTo>
                    <a:pt x="5" y="114"/>
                  </a:lnTo>
                  <a:lnTo>
                    <a:pt x="9" y="123"/>
                  </a:lnTo>
                  <a:lnTo>
                    <a:pt x="9" y="133"/>
                  </a:lnTo>
                  <a:lnTo>
                    <a:pt x="9" y="142"/>
                  </a:lnTo>
                  <a:lnTo>
                    <a:pt x="9" y="152"/>
                  </a:lnTo>
                  <a:lnTo>
                    <a:pt x="0" y="152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5" name="Freeform 316"/>
            <p:cNvSpPr>
              <a:spLocks/>
            </p:cNvSpPr>
            <p:nvPr/>
          </p:nvSpPr>
          <p:spPr bwMode="auto">
            <a:xfrm>
              <a:off x="580" y="1439"/>
              <a:ext cx="28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112 w 17"/>
                <a:gd name="T7" fmla="*/ 393 h 167"/>
                <a:gd name="T8" fmla="*/ 158 w 17"/>
                <a:gd name="T9" fmla="*/ 489 h 167"/>
                <a:gd name="T10" fmla="*/ 112 w 17"/>
                <a:gd name="T11" fmla="*/ 639 h 167"/>
                <a:gd name="T12" fmla="*/ 112 w 17"/>
                <a:gd name="T13" fmla="*/ 739 h 167"/>
                <a:gd name="T14" fmla="*/ 158 w 17"/>
                <a:gd name="T15" fmla="*/ 830 h 167"/>
                <a:gd name="T16" fmla="*/ 158 w 17"/>
                <a:gd name="T17" fmla="*/ 933 h 167"/>
                <a:gd name="T18" fmla="*/ 158 w 17"/>
                <a:gd name="T19" fmla="*/ 1023 h 167"/>
                <a:gd name="T20" fmla="*/ 158 w 17"/>
                <a:gd name="T21" fmla="*/ 1126 h 167"/>
                <a:gd name="T22" fmla="*/ 158 w 17"/>
                <a:gd name="T23" fmla="*/ 1274 h 167"/>
                <a:gd name="T24" fmla="*/ 206 w 17"/>
                <a:gd name="T25" fmla="*/ 1370 h 167"/>
                <a:gd name="T26" fmla="*/ 206 w 17"/>
                <a:gd name="T27" fmla="*/ 1467 h 167"/>
                <a:gd name="T28" fmla="*/ 158 w 17"/>
                <a:gd name="T29" fmla="*/ 1574 h 167"/>
                <a:gd name="T30" fmla="*/ 158 w 17"/>
                <a:gd name="T31" fmla="*/ 1661 h 167"/>
                <a:gd name="T32" fmla="*/ 158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3" y="153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6" name="Oval 317"/>
            <p:cNvSpPr>
              <a:spLocks noChangeArrowheads="1"/>
            </p:cNvSpPr>
            <p:nvPr/>
          </p:nvSpPr>
          <p:spPr bwMode="auto">
            <a:xfrm>
              <a:off x="43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7" name="Freeform 318"/>
            <p:cNvSpPr>
              <a:spLocks/>
            </p:cNvSpPr>
            <p:nvPr/>
          </p:nvSpPr>
          <p:spPr bwMode="auto">
            <a:xfrm>
              <a:off x="436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8" name="Freeform 319"/>
            <p:cNvSpPr>
              <a:spLocks/>
            </p:cNvSpPr>
            <p:nvPr/>
          </p:nvSpPr>
          <p:spPr bwMode="auto">
            <a:xfrm>
              <a:off x="48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21 w 17"/>
                <a:gd name="T29" fmla="*/ 1555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2" y="152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9" name="Oval 320"/>
            <p:cNvSpPr>
              <a:spLocks noChangeArrowheads="1"/>
            </p:cNvSpPr>
            <p:nvPr/>
          </p:nvSpPr>
          <p:spPr bwMode="auto">
            <a:xfrm>
              <a:off x="339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0" name="Freeform 321"/>
            <p:cNvSpPr>
              <a:spLocks/>
            </p:cNvSpPr>
            <p:nvPr/>
          </p:nvSpPr>
          <p:spPr bwMode="auto">
            <a:xfrm>
              <a:off x="345" y="1439"/>
              <a:ext cx="15" cy="251"/>
            </a:xfrm>
            <a:custGeom>
              <a:avLst/>
              <a:gdLst>
                <a:gd name="T0" fmla="*/ 62 w 9"/>
                <a:gd name="T1" fmla="*/ 0 h 157"/>
                <a:gd name="T2" fmla="*/ 0 w 9"/>
                <a:gd name="T3" fmla="*/ 157 h 157"/>
                <a:gd name="T4" fmla="*/ 62 w 9"/>
                <a:gd name="T5" fmla="*/ 302 h 157"/>
                <a:gd name="T6" fmla="*/ 117 w 9"/>
                <a:gd name="T7" fmla="*/ 401 h 157"/>
                <a:gd name="T8" fmla="*/ 62 w 9"/>
                <a:gd name="T9" fmla="*/ 504 h 157"/>
                <a:gd name="T10" fmla="*/ 0 w 9"/>
                <a:gd name="T11" fmla="*/ 593 h 157"/>
                <a:gd name="T12" fmla="*/ 62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62 w 9"/>
                <a:gd name="T19" fmla="*/ 1098 h 157"/>
                <a:gd name="T20" fmla="*/ 62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5"/>
                  </a:lnTo>
                  <a:lnTo>
                    <a:pt x="5" y="29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5" y="105"/>
                  </a:lnTo>
                  <a:lnTo>
                    <a:pt x="5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1" name="Freeform 322"/>
            <p:cNvSpPr>
              <a:spLocks/>
            </p:cNvSpPr>
            <p:nvPr/>
          </p:nvSpPr>
          <p:spPr bwMode="auto">
            <a:xfrm>
              <a:off x="394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9 w 17"/>
                <a:gd name="T7" fmla="*/ 393 h 167"/>
                <a:gd name="T8" fmla="*/ 132 w 17"/>
                <a:gd name="T9" fmla="*/ 489 h 167"/>
                <a:gd name="T10" fmla="*/ 89 w 17"/>
                <a:gd name="T11" fmla="*/ 639 h 167"/>
                <a:gd name="T12" fmla="*/ 89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2" name="Oval 323"/>
            <p:cNvSpPr>
              <a:spLocks noChangeArrowheads="1"/>
            </p:cNvSpPr>
            <p:nvPr/>
          </p:nvSpPr>
          <p:spPr bwMode="auto">
            <a:xfrm>
              <a:off x="25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3" name="Freeform 324"/>
            <p:cNvSpPr>
              <a:spLocks/>
            </p:cNvSpPr>
            <p:nvPr/>
          </p:nvSpPr>
          <p:spPr bwMode="auto">
            <a:xfrm>
              <a:off x="256" y="1439"/>
              <a:ext cx="15" cy="251"/>
            </a:xfrm>
            <a:custGeom>
              <a:avLst/>
              <a:gdLst>
                <a:gd name="T0" fmla="*/ 55 w 9"/>
                <a:gd name="T1" fmla="*/ 0 h 157"/>
                <a:gd name="T2" fmla="*/ 0 w 9"/>
                <a:gd name="T3" fmla="*/ 157 h 157"/>
                <a:gd name="T4" fmla="*/ 55 w 9"/>
                <a:gd name="T5" fmla="*/ 302 h 157"/>
                <a:gd name="T6" fmla="*/ 117 w 9"/>
                <a:gd name="T7" fmla="*/ 401 h 157"/>
                <a:gd name="T8" fmla="*/ 55 w 9"/>
                <a:gd name="T9" fmla="*/ 504 h 157"/>
                <a:gd name="T10" fmla="*/ 0 w 9"/>
                <a:gd name="T11" fmla="*/ 593 h 157"/>
                <a:gd name="T12" fmla="*/ 55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55 w 9"/>
                <a:gd name="T19" fmla="*/ 1098 h 157"/>
                <a:gd name="T20" fmla="*/ 55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9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4" name="Freeform 325"/>
            <p:cNvSpPr>
              <a:spLocks/>
            </p:cNvSpPr>
            <p:nvPr/>
          </p:nvSpPr>
          <p:spPr bwMode="auto">
            <a:xfrm>
              <a:off x="30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32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3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5" name="Oval 326"/>
            <p:cNvSpPr>
              <a:spLocks noChangeArrowheads="1"/>
            </p:cNvSpPr>
            <p:nvPr/>
          </p:nvSpPr>
          <p:spPr bwMode="auto">
            <a:xfrm>
              <a:off x="159" y="1371"/>
              <a:ext cx="76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6" name="Freeform 327"/>
            <p:cNvSpPr>
              <a:spLocks/>
            </p:cNvSpPr>
            <p:nvPr/>
          </p:nvSpPr>
          <p:spPr bwMode="auto">
            <a:xfrm>
              <a:off x="167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7" name="Freeform 328"/>
            <p:cNvSpPr>
              <a:spLocks/>
            </p:cNvSpPr>
            <p:nvPr/>
          </p:nvSpPr>
          <p:spPr bwMode="auto">
            <a:xfrm>
              <a:off x="214" y="1447"/>
              <a:ext cx="29" cy="266"/>
            </a:xfrm>
            <a:custGeom>
              <a:avLst/>
              <a:gdLst>
                <a:gd name="T0" fmla="*/ 0 w 18"/>
                <a:gd name="T1" fmla="*/ 0 h 167"/>
                <a:gd name="T2" fmla="*/ 0 w 18"/>
                <a:gd name="T3" fmla="*/ 247 h 167"/>
                <a:gd name="T4" fmla="*/ 0 w 18"/>
                <a:gd name="T5" fmla="*/ 339 h 167"/>
                <a:gd name="T6" fmla="*/ 101 w 18"/>
                <a:gd name="T7" fmla="*/ 393 h 167"/>
                <a:gd name="T8" fmla="*/ 143 w 18"/>
                <a:gd name="T9" fmla="*/ 489 h 167"/>
                <a:gd name="T10" fmla="*/ 101 w 18"/>
                <a:gd name="T11" fmla="*/ 639 h 167"/>
                <a:gd name="T12" fmla="*/ 101 w 18"/>
                <a:gd name="T13" fmla="*/ 739 h 167"/>
                <a:gd name="T14" fmla="*/ 143 w 18"/>
                <a:gd name="T15" fmla="*/ 830 h 167"/>
                <a:gd name="T16" fmla="*/ 143 w 18"/>
                <a:gd name="T17" fmla="*/ 933 h 167"/>
                <a:gd name="T18" fmla="*/ 143 w 18"/>
                <a:gd name="T19" fmla="*/ 1023 h 167"/>
                <a:gd name="T20" fmla="*/ 143 w 18"/>
                <a:gd name="T21" fmla="*/ 1126 h 167"/>
                <a:gd name="T22" fmla="*/ 143 w 18"/>
                <a:gd name="T23" fmla="*/ 1274 h 167"/>
                <a:gd name="T24" fmla="*/ 197 w 18"/>
                <a:gd name="T25" fmla="*/ 1365 h 167"/>
                <a:gd name="T26" fmla="*/ 197 w 18"/>
                <a:gd name="T27" fmla="*/ 1467 h 167"/>
                <a:gd name="T28" fmla="*/ 143 w 18"/>
                <a:gd name="T29" fmla="*/ 1555 h 167"/>
                <a:gd name="T30" fmla="*/ 143 w 18"/>
                <a:gd name="T31" fmla="*/ 1661 h 167"/>
                <a:gd name="T32" fmla="*/ 143 w 18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8" y="133"/>
                  </a:lnTo>
                  <a:lnTo>
                    <a:pt x="18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8" name="Oval 329"/>
            <p:cNvSpPr>
              <a:spLocks noChangeArrowheads="1"/>
            </p:cNvSpPr>
            <p:nvPr/>
          </p:nvSpPr>
          <p:spPr bwMode="auto">
            <a:xfrm>
              <a:off x="616" y="1819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9" name="Freeform 330"/>
            <p:cNvSpPr>
              <a:spLocks/>
            </p:cNvSpPr>
            <p:nvPr/>
          </p:nvSpPr>
          <p:spPr bwMode="auto">
            <a:xfrm>
              <a:off x="622" y="1576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45 h 157"/>
                <a:gd name="T20" fmla="*/ 47 w 8"/>
                <a:gd name="T21" fmla="*/ 449 h 157"/>
                <a:gd name="T22" fmla="*/ 89 w 8"/>
                <a:gd name="T23" fmla="*/ 347 h 157"/>
                <a:gd name="T24" fmla="*/ 89 w 8"/>
                <a:gd name="T25" fmla="*/ 251 h 157"/>
                <a:gd name="T26" fmla="*/ 89 w 8"/>
                <a:gd name="T27" fmla="*/ 144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2"/>
                  </a:lnTo>
                  <a:lnTo>
                    <a:pt x="4" y="43"/>
                  </a:lnTo>
                  <a:lnTo>
                    <a:pt x="8" y="33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0" name="Freeform 331"/>
            <p:cNvSpPr>
              <a:spLocks/>
            </p:cNvSpPr>
            <p:nvPr/>
          </p:nvSpPr>
          <p:spPr bwMode="auto">
            <a:xfrm>
              <a:off x="671" y="1554"/>
              <a:ext cx="27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83 w 17"/>
                <a:gd name="T7" fmla="*/ 1325 h 166"/>
                <a:gd name="T8" fmla="*/ 121 w 17"/>
                <a:gd name="T9" fmla="*/ 1234 h 166"/>
                <a:gd name="T10" fmla="*/ 83 w 17"/>
                <a:gd name="T11" fmla="*/ 1090 h 166"/>
                <a:gd name="T12" fmla="*/ 83 w 17"/>
                <a:gd name="T13" fmla="*/ 988 h 166"/>
                <a:gd name="T14" fmla="*/ 121 w 17"/>
                <a:gd name="T15" fmla="*/ 881 h 166"/>
                <a:gd name="T16" fmla="*/ 121 w 17"/>
                <a:gd name="T17" fmla="*/ 785 h 166"/>
                <a:gd name="T18" fmla="*/ 121 w 17"/>
                <a:gd name="T19" fmla="*/ 683 h 166"/>
                <a:gd name="T20" fmla="*/ 121 w 17"/>
                <a:gd name="T21" fmla="*/ 589 h 166"/>
                <a:gd name="T22" fmla="*/ 121 w 17"/>
                <a:gd name="T23" fmla="*/ 449 h 166"/>
                <a:gd name="T24" fmla="*/ 172 w 17"/>
                <a:gd name="T25" fmla="*/ 346 h 166"/>
                <a:gd name="T26" fmla="*/ 172 w 17"/>
                <a:gd name="T27" fmla="*/ 247 h 166"/>
                <a:gd name="T28" fmla="*/ 121 w 17"/>
                <a:gd name="T29" fmla="*/ 142 h 166"/>
                <a:gd name="T30" fmla="*/ 121 w 17"/>
                <a:gd name="T31" fmla="*/ 54 h 166"/>
                <a:gd name="T32" fmla="*/ 121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8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5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1" name="Oval 332"/>
            <p:cNvSpPr>
              <a:spLocks noChangeArrowheads="1"/>
            </p:cNvSpPr>
            <p:nvPr/>
          </p:nvSpPr>
          <p:spPr bwMode="auto">
            <a:xfrm>
              <a:off x="525" y="1819"/>
              <a:ext cx="75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2" name="Freeform 333"/>
            <p:cNvSpPr>
              <a:spLocks/>
            </p:cNvSpPr>
            <p:nvPr/>
          </p:nvSpPr>
          <p:spPr bwMode="auto">
            <a:xfrm>
              <a:off x="532" y="1576"/>
              <a:ext cx="14" cy="251"/>
            </a:xfrm>
            <a:custGeom>
              <a:avLst/>
              <a:gdLst>
                <a:gd name="T0" fmla="*/ 47 w 9"/>
                <a:gd name="T1" fmla="*/ 1639 h 157"/>
                <a:gd name="T2" fmla="*/ 0 w 9"/>
                <a:gd name="T3" fmla="*/ 1495 h 157"/>
                <a:gd name="T4" fmla="*/ 47 w 9"/>
                <a:gd name="T5" fmla="*/ 1345 h 157"/>
                <a:gd name="T6" fmla="*/ 82 w 9"/>
                <a:gd name="T7" fmla="*/ 1242 h 157"/>
                <a:gd name="T8" fmla="*/ 47 w 9"/>
                <a:gd name="T9" fmla="*/ 1148 h 157"/>
                <a:gd name="T10" fmla="*/ 0 w 9"/>
                <a:gd name="T11" fmla="*/ 1046 h 157"/>
                <a:gd name="T12" fmla="*/ 47 w 9"/>
                <a:gd name="T13" fmla="*/ 948 h 157"/>
                <a:gd name="T14" fmla="*/ 82 w 9"/>
                <a:gd name="T15" fmla="*/ 841 h 157"/>
                <a:gd name="T16" fmla="*/ 82 w 9"/>
                <a:gd name="T17" fmla="*/ 697 h 157"/>
                <a:gd name="T18" fmla="*/ 47 w 9"/>
                <a:gd name="T19" fmla="*/ 545 h 157"/>
                <a:gd name="T20" fmla="*/ 47 w 9"/>
                <a:gd name="T21" fmla="*/ 449 h 157"/>
                <a:gd name="T22" fmla="*/ 82 w 9"/>
                <a:gd name="T23" fmla="*/ 347 h 157"/>
                <a:gd name="T24" fmla="*/ 82 w 9"/>
                <a:gd name="T25" fmla="*/ 251 h 157"/>
                <a:gd name="T26" fmla="*/ 82 w 9"/>
                <a:gd name="T27" fmla="*/ 144 h 157"/>
                <a:gd name="T28" fmla="*/ 82 w 9"/>
                <a:gd name="T29" fmla="*/ 54 h 157"/>
                <a:gd name="T30" fmla="*/ 0 w 9"/>
                <a:gd name="T31" fmla="*/ 54 h 157"/>
                <a:gd name="T32" fmla="*/ 82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2"/>
                  </a:lnTo>
                  <a:lnTo>
                    <a:pt x="5" y="43"/>
                  </a:lnTo>
                  <a:lnTo>
                    <a:pt x="9" y="33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3" name="Freeform 334"/>
            <p:cNvSpPr>
              <a:spLocks/>
            </p:cNvSpPr>
            <p:nvPr/>
          </p:nvSpPr>
          <p:spPr bwMode="auto">
            <a:xfrm>
              <a:off x="580" y="1554"/>
              <a:ext cx="28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112 w 17"/>
                <a:gd name="T7" fmla="*/ 1325 h 166"/>
                <a:gd name="T8" fmla="*/ 158 w 17"/>
                <a:gd name="T9" fmla="*/ 1234 h 166"/>
                <a:gd name="T10" fmla="*/ 112 w 17"/>
                <a:gd name="T11" fmla="*/ 1090 h 166"/>
                <a:gd name="T12" fmla="*/ 112 w 17"/>
                <a:gd name="T13" fmla="*/ 988 h 166"/>
                <a:gd name="T14" fmla="*/ 158 w 17"/>
                <a:gd name="T15" fmla="*/ 881 h 166"/>
                <a:gd name="T16" fmla="*/ 158 w 17"/>
                <a:gd name="T17" fmla="*/ 785 h 166"/>
                <a:gd name="T18" fmla="*/ 158 w 17"/>
                <a:gd name="T19" fmla="*/ 683 h 166"/>
                <a:gd name="T20" fmla="*/ 158 w 17"/>
                <a:gd name="T21" fmla="*/ 589 h 166"/>
                <a:gd name="T22" fmla="*/ 158 w 17"/>
                <a:gd name="T23" fmla="*/ 449 h 166"/>
                <a:gd name="T24" fmla="*/ 206 w 17"/>
                <a:gd name="T25" fmla="*/ 346 h 166"/>
                <a:gd name="T26" fmla="*/ 206 w 17"/>
                <a:gd name="T27" fmla="*/ 247 h 166"/>
                <a:gd name="T28" fmla="*/ 158 w 17"/>
                <a:gd name="T29" fmla="*/ 142 h 166"/>
                <a:gd name="T30" fmla="*/ 158 w 17"/>
                <a:gd name="T31" fmla="*/ 54 h 166"/>
                <a:gd name="T32" fmla="*/ 158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8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5"/>
                  </a:lnTo>
                  <a:lnTo>
                    <a:pt x="13" y="76"/>
                  </a:lnTo>
                  <a:lnTo>
                    <a:pt x="13" y="66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4" name="Oval 335"/>
            <p:cNvSpPr>
              <a:spLocks noChangeArrowheads="1"/>
            </p:cNvSpPr>
            <p:nvPr/>
          </p:nvSpPr>
          <p:spPr bwMode="auto">
            <a:xfrm>
              <a:off x="43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5" name="Freeform 336"/>
            <p:cNvSpPr>
              <a:spLocks/>
            </p:cNvSpPr>
            <p:nvPr/>
          </p:nvSpPr>
          <p:spPr bwMode="auto">
            <a:xfrm>
              <a:off x="436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6" name="Freeform 337"/>
            <p:cNvSpPr>
              <a:spLocks/>
            </p:cNvSpPr>
            <p:nvPr/>
          </p:nvSpPr>
          <p:spPr bwMode="auto">
            <a:xfrm>
              <a:off x="48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21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21 w 17"/>
                <a:gd name="T15" fmla="*/ 881 h 167"/>
                <a:gd name="T16" fmla="*/ 121 w 17"/>
                <a:gd name="T17" fmla="*/ 779 h 167"/>
                <a:gd name="T18" fmla="*/ 121 w 17"/>
                <a:gd name="T19" fmla="*/ 688 h 167"/>
                <a:gd name="T20" fmla="*/ 121 w 17"/>
                <a:gd name="T21" fmla="*/ 586 h 167"/>
                <a:gd name="T22" fmla="*/ 121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21 w 17"/>
                <a:gd name="T29" fmla="*/ 142 h 167"/>
                <a:gd name="T30" fmla="*/ 121 w 17"/>
                <a:gd name="T31" fmla="*/ 53 h 167"/>
                <a:gd name="T32" fmla="*/ 121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7" name="Oval 338"/>
            <p:cNvSpPr>
              <a:spLocks noChangeArrowheads="1"/>
            </p:cNvSpPr>
            <p:nvPr/>
          </p:nvSpPr>
          <p:spPr bwMode="auto">
            <a:xfrm>
              <a:off x="339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8" name="Freeform 339"/>
            <p:cNvSpPr>
              <a:spLocks/>
            </p:cNvSpPr>
            <p:nvPr/>
          </p:nvSpPr>
          <p:spPr bwMode="auto">
            <a:xfrm>
              <a:off x="345" y="1568"/>
              <a:ext cx="15" cy="251"/>
            </a:xfrm>
            <a:custGeom>
              <a:avLst/>
              <a:gdLst>
                <a:gd name="T0" fmla="*/ 62 w 9"/>
                <a:gd name="T1" fmla="*/ 1639 h 157"/>
                <a:gd name="T2" fmla="*/ 0 w 9"/>
                <a:gd name="T3" fmla="*/ 1495 h 157"/>
                <a:gd name="T4" fmla="*/ 62 w 9"/>
                <a:gd name="T5" fmla="*/ 1345 h 157"/>
                <a:gd name="T6" fmla="*/ 117 w 9"/>
                <a:gd name="T7" fmla="*/ 1242 h 157"/>
                <a:gd name="T8" fmla="*/ 62 w 9"/>
                <a:gd name="T9" fmla="*/ 1148 h 157"/>
                <a:gd name="T10" fmla="*/ 0 w 9"/>
                <a:gd name="T11" fmla="*/ 1046 h 157"/>
                <a:gd name="T12" fmla="*/ 62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62 w 9"/>
                <a:gd name="T19" fmla="*/ 555 h 157"/>
                <a:gd name="T20" fmla="*/ 62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3"/>
                  </a:lnTo>
                  <a:lnTo>
                    <a:pt x="5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9" name="Freeform 340"/>
            <p:cNvSpPr>
              <a:spLocks/>
            </p:cNvSpPr>
            <p:nvPr/>
          </p:nvSpPr>
          <p:spPr bwMode="auto">
            <a:xfrm>
              <a:off x="394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9 w 17"/>
                <a:gd name="T7" fmla="*/ 1322 h 167"/>
                <a:gd name="T8" fmla="*/ 132 w 17"/>
                <a:gd name="T9" fmla="*/ 1225 h 167"/>
                <a:gd name="T10" fmla="*/ 89 w 17"/>
                <a:gd name="T11" fmla="*/ 1075 h 167"/>
                <a:gd name="T12" fmla="*/ 89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0" name="Oval 341"/>
            <p:cNvSpPr>
              <a:spLocks noChangeArrowheads="1"/>
            </p:cNvSpPr>
            <p:nvPr/>
          </p:nvSpPr>
          <p:spPr bwMode="auto">
            <a:xfrm>
              <a:off x="25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1" name="Freeform 342"/>
            <p:cNvSpPr>
              <a:spLocks/>
            </p:cNvSpPr>
            <p:nvPr/>
          </p:nvSpPr>
          <p:spPr bwMode="auto">
            <a:xfrm>
              <a:off x="256" y="1568"/>
              <a:ext cx="15" cy="251"/>
            </a:xfrm>
            <a:custGeom>
              <a:avLst/>
              <a:gdLst>
                <a:gd name="T0" fmla="*/ 55 w 9"/>
                <a:gd name="T1" fmla="*/ 1639 h 157"/>
                <a:gd name="T2" fmla="*/ 0 w 9"/>
                <a:gd name="T3" fmla="*/ 1495 h 157"/>
                <a:gd name="T4" fmla="*/ 55 w 9"/>
                <a:gd name="T5" fmla="*/ 1345 h 157"/>
                <a:gd name="T6" fmla="*/ 117 w 9"/>
                <a:gd name="T7" fmla="*/ 1242 h 157"/>
                <a:gd name="T8" fmla="*/ 55 w 9"/>
                <a:gd name="T9" fmla="*/ 1148 h 157"/>
                <a:gd name="T10" fmla="*/ 0 w 9"/>
                <a:gd name="T11" fmla="*/ 1046 h 157"/>
                <a:gd name="T12" fmla="*/ 55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55 w 9"/>
                <a:gd name="T19" fmla="*/ 555 h 157"/>
                <a:gd name="T20" fmla="*/ 55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9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2" name="Freeform 343"/>
            <p:cNvSpPr>
              <a:spLocks/>
            </p:cNvSpPr>
            <p:nvPr/>
          </p:nvSpPr>
          <p:spPr bwMode="auto">
            <a:xfrm>
              <a:off x="30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32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3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3" name="Oval 344"/>
            <p:cNvSpPr>
              <a:spLocks noChangeArrowheads="1"/>
            </p:cNvSpPr>
            <p:nvPr/>
          </p:nvSpPr>
          <p:spPr bwMode="auto">
            <a:xfrm>
              <a:off x="159" y="1812"/>
              <a:ext cx="76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4" name="Freeform 345"/>
            <p:cNvSpPr>
              <a:spLocks/>
            </p:cNvSpPr>
            <p:nvPr/>
          </p:nvSpPr>
          <p:spPr bwMode="auto">
            <a:xfrm>
              <a:off x="167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5" name="Freeform 346"/>
            <p:cNvSpPr>
              <a:spLocks/>
            </p:cNvSpPr>
            <p:nvPr/>
          </p:nvSpPr>
          <p:spPr bwMode="auto">
            <a:xfrm>
              <a:off x="214" y="1546"/>
              <a:ext cx="29" cy="266"/>
            </a:xfrm>
            <a:custGeom>
              <a:avLst/>
              <a:gdLst>
                <a:gd name="T0" fmla="*/ 0 w 18"/>
                <a:gd name="T1" fmla="*/ 1712 h 167"/>
                <a:gd name="T2" fmla="*/ 0 w 18"/>
                <a:gd name="T3" fmla="*/ 1467 h 167"/>
                <a:gd name="T4" fmla="*/ 0 w 18"/>
                <a:gd name="T5" fmla="*/ 1365 h 167"/>
                <a:gd name="T6" fmla="*/ 101 w 18"/>
                <a:gd name="T7" fmla="*/ 1322 h 167"/>
                <a:gd name="T8" fmla="*/ 143 w 18"/>
                <a:gd name="T9" fmla="*/ 1225 h 167"/>
                <a:gd name="T10" fmla="*/ 101 w 18"/>
                <a:gd name="T11" fmla="*/ 1075 h 167"/>
                <a:gd name="T12" fmla="*/ 101 w 18"/>
                <a:gd name="T13" fmla="*/ 975 h 167"/>
                <a:gd name="T14" fmla="*/ 143 w 18"/>
                <a:gd name="T15" fmla="*/ 881 h 167"/>
                <a:gd name="T16" fmla="*/ 143 w 18"/>
                <a:gd name="T17" fmla="*/ 779 h 167"/>
                <a:gd name="T18" fmla="*/ 143 w 18"/>
                <a:gd name="T19" fmla="*/ 688 h 167"/>
                <a:gd name="T20" fmla="*/ 143 w 18"/>
                <a:gd name="T21" fmla="*/ 586 h 167"/>
                <a:gd name="T22" fmla="*/ 143 w 18"/>
                <a:gd name="T23" fmla="*/ 436 h 167"/>
                <a:gd name="T24" fmla="*/ 197 w 18"/>
                <a:gd name="T25" fmla="*/ 339 h 167"/>
                <a:gd name="T26" fmla="*/ 197 w 18"/>
                <a:gd name="T27" fmla="*/ 247 h 167"/>
                <a:gd name="T28" fmla="*/ 143 w 18"/>
                <a:gd name="T29" fmla="*/ 142 h 167"/>
                <a:gd name="T30" fmla="*/ 143 w 18"/>
                <a:gd name="T31" fmla="*/ 53 h 167"/>
                <a:gd name="T32" fmla="*/ 143 w 18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8" y="33"/>
                  </a:lnTo>
                  <a:lnTo>
                    <a:pt x="18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6" name="Oval 314"/>
            <p:cNvSpPr>
              <a:spLocks noChangeArrowheads="1"/>
            </p:cNvSpPr>
            <p:nvPr/>
          </p:nvSpPr>
          <p:spPr bwMode="auto">
            <a:xfrm>
              <a:off x="525" y="1364"/>
              <a:ext cx="75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7" name="Oval 311"/>
            <p:cNvSpPr>
              <a:spLocks noChangeArrowheads="1"/>
            </p:cNvSpPr>
            <p:nvPr/>
          </p:nvSpPr>
          <p:spPr bwMode="auto">
            <a:xfrm>
              <a:off x="616" y="1364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402" name="Rectangle 666"/>
          <p:cNvSpPr>
            <a:spLocks noChangeArrowheads="1"/>
          </p:cNvSpPr>
          <p:nvPr/>
        </p:nvSpPr>
        <p:spPr bwMode="auto">
          <a:xfrm>
            <a:off x="806450" y="3014663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grpSp>
        <p:nvGrpSpPr>
          <p:cNvPr id="28" name="Group 700"/>
          <p:cNvGrpSpPr>
            <a:grpSpLocks/>
          </p:cNvGrpSpPr>
          <p:nvPr/>
        </p:nvGrpSpPr>
        <p:grpSpPr bwMode="auto">
          <a:xfrm>
            <a:off x="1898650" y="2478088"/>
            <a:ext cx="650875" cy="996950"/>
            <a:chOff x="1261" y="2155"/>
            <a:chExt cx="410" cy="628"/>
          </a:xfrm>
        </p:grpSpPr>
        <p:sp>
          <p:nvSpPr>
            <p:cNvPr id="8568" name="Freeform 570"/>
            <p:cNvSpPr>
              <a:spLocks/>
            </p:cNvSpPr>
            <p:nvPr/>
          </p:nvSpPr>
          <p:spPr bwMode="auto">
            <a:xfrm>
              <a:off x="1358" y="2416"/>
              <a:ext cx="313" cy="367"/>
            </a:xfrm>
            <a:custGeom>
              <a:avLst/>
              <a:gdLst>
                <a:gd name="T0" fmla="*/ 376 w 193"/>
                <a:gd name="T1" fmla="*/ 2256 h 230"/>
                <a:gd name="T2" fmla="*/ 431 w 193"/>
                <a:gd name="T3" fmla="*/ 2277 h 230"/>
                <a:gd name="T4" fmla="*/ 636 w 193"/>
                <a:gd name="T5" fmla="*/ 2326 h 230"/>
                <a:gd name="T6" fmla="*/ 754 w 193"/>
                <a:gd name="T7" fmla="*/ 2381 h 230"/>
                <a:gd name="T8" fmla="*/ 976 w 193"/>
                <a:gd name="T9" fmla="*/ 2381 h 230"/>
                <a:gd name="T10" fmla="*/ 1202 w 193"/>
                <a:gd name="T11" fmla="*/ 2381 h 230"/>
                <a:gd name="T12" fmla="*/ 1413 w 193"/>
                <a:gd name="T13" fmla="*/ 2381 h 230"/>
                <a:gd name="T14" fmla="*/ 1638 w 193"/>
                <a:gd name="T15" fmla="*/ 2360 h 230"/>
                <a:gd name="T16" fmla="*/ 1820 w 193"/>
                <a:gd name="T17" fmla="*/ 2223 h 230"/>
                <a:gd name="T18" fmla="*/ 1949 w 193"/>
                <a:gd name="T19" fmla="*/ 2100 h 230"/>
                <a:gd name="T20" fmla="*/ 2039 w 193"/>
                <a:gd name="T21" fmla="*/ 1924 h 230"/>
                <a:gd name="T22" fmla="*/ 2133 w 193"/>
                <a:gd name="T23" fmla="*/ 1706 h 230"/>
                <a:gd name="T24" fmla="*/ 2133 w 193"/>
                <a:gd name="T25" fmla="*/ 1543 h 230"/>
                <a:gd name="T26" fmla="*/ 2167 w 193"/>
                <a:gd name="T27" fmla="*/ 1369 h 230"/>
                <a:gd name="T28" fmla="*/ 2167 w 193"/>
                <a:gd name="T29" fmla="*/ 1111 h 230"/>
                <a:gd name="T30" fmla="*/ 2167 w 193"/>
                <a:gd name="T31" fmla="*/ 902 h 230"/>
                <a:gd name="T32" fmla="*/ 2133 w 193"/>
                <a:gd name="T33" fmla="*/ 683 h 230"/>
                <a:gd name="T34" fmla="*/ 2001 w 193"/>
                <a:gd name="T35" fmla="*/ 504 h 230"/>
                <a:gd name="T36" fmla="*/ 1912 w 193"/>
                <a:gd name="T37" fmla="*/ 346 h 230"/>
                <a:gd name="T38" fmla="*/ 1727 w 193"/>
                <a:gd name="T39" fmla="*/ 166 h 230"/>
                <a:gd name="T40" fmla="*/ 1549 w 193"/>
                <a:gd name="T41" fmla="*/ 73 h 230"/>
                <a:gd name="T42" fmla="*/ 1336 w 193"/>
                <a:gd name="T43" fmla="*/ 0 h 230"/>
                <a:gd name="T44" fmla="*/ 1113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46 h 230"/>
                <a:gd name="T56" fmla="*/ 0 w 193"/>
                <a:gd name="T57" fmla="*/ 504 h 230"/>
                <a:gd name="T58" fmla="*/ 0 w 193"/>
                <a:gd name="T59" fmla="*/ 683 h 230"/>
                <a:gd name="T60" fmla="*/ 157 w 193"/>
                <a:gd name="T61" fmla="*/ 715 h 230"/>
                <a:gd name="T62" fmla="*/ 337 w 193"/>
                <a:gd name="T63" fmla="*/ 764 h 230"/>
                <a:gd name="T64" fmla="*/ 558 w 193"/>
                <a:gd name="T65" fmla="*/ 641 h 230"/>
                <a:gd name="T66" fmla="*/ 850 w 193"/>
                <a:gd name="T67" fmla="*/ 499 h 230"/>
                <a:gd name="T68" fmla="*/ 1257 w 193"/>
                <a:gd name="T69" fmla="*/ 608 h 230"/>
                <a:gd name="T70" fmla="*/ 1336 w 193"/>
                <a:gd name="T71" fmla="*/ 804 h 230"/>
                <a:gd name="T72" fmla="*/ 1336 w 193"/>
                <a:gd name="T73" fmla="*/ 902 h 230"/>
                <a:gd name="T74" fmla="*/ 1336 w 193"/>
                <a:gd name="T75" fmla="*/ 1064 h 230"/>
                <a:gd name="T76" fmla="*/ 1336 w 193"/>
                <a:gd name="T77" fmla="*/ 1230 h 230"/>
                <a:gd name="T78" fmla="*/ 1336 w 193"/>
                <a:gd name="T79" fmla="*/ 1458 h 230"/>
                <a:gd name="T80" fmla="*/ 1234 w 193"/>
                <a:gd name="T81" fmla="*/ 1629 h 230"/>
                <a:gd name="T82" fmla="*/ 1257 w 193"/>
                <a:gd name="T83" fmla="*/ 1774 h 230"/>
                <a:gd name="T84" fmla="*/ 1031 w 193"/>
                <a:gd name="T85" fmla="*/ 1803 h 230"/>
                <a:gd name="T86" fmla="*/ 796 w 193"/>
                <a:gd name="T87" fmla="*/ 1803 h 230"/>
                <a:gd name="T88" fmla="*/ 592 w 193"/>
                <a:gd name="T89" fmla="*/ 1754 h 230"/>
                <a:gd name="T90" fmla="*/ 358 w 193"/>
                <a:gd name="T91" fmla="*/ 1685 h 230"/>
                <a:gd name="T92" fmla="*/ 178 w 193"/>
                <a:gd name="T93" fmla="*/ 1706 h 230"/>
                <a:gd name="T94" fmla="*/ 68 w 193"/>
                <a:gd name="T95" fmla="*/ 1894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8"/>
                  </a:lnTo>
                  <a:lnTo>
                    <a:pt x="45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7" y="225"/>
                  </a:lnTo>
                  <a:lnTo>
                    <a:pt x="60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7" y="230"/>
                  </a:lnTo>
                  <a:lnTo>
                    <a:pt x="119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70" y="215"/>
                  </a:lnTo>
                  <a:lnTo>
                    <a:pt x="174" y="203"/>
                  </a:lnTo>
                  <a:lnTo>
                    <a:pt x="178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90" y="165"/>
                  </a:lnTo>
                  <a:lnTo>
                    <a:pt x="190" y="157"/>
                  </a:lnTo>
                  <a:lnTo>
                    <a:pt x="190" y="149"/>
                  </a:lnTo>
                  <a:lnTo>
                    <a:pt x="190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90" y="74"/>
                  </a:lnTo>
                  <a:lnTo>
                    <a:pt x="190" y="66"/>
                  </a:lnTo>
                  <a:lnTo>
                    <a:pt x="185" y="58"/>
                  </a:lnTo>
                  <a:lnTo>
                    <a:pt x="178" y="49"/>
                  </a:lnTo>
                  <a:lnTo>
                    <a:pt x="174" y="41"/>
                  </a:lnTo>
                  <a:lnTo>
                    <a:pt x="170" y="33"/>
                  </a:lnTo>
                  <a:lnTo>
                    <a:pt x="158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1" y="3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4" y="69"/>
                  </a:lnTo>
                  <a:lnTo>
                    <a:pt x="21" y="71"/>
                  </a:lnTo>
                  <a:lnTo>
                    <a:pt x="30" y="74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97" y="53"/>
                  </a:lnTo>
                  <a:lnTo>
                    <a:pt x="112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7"/>
                  </a:lnTo>
                  <a:lnTo>
                    <a:pt x="122" y="95"/>
                  </a:lnTo>
                  <a:lnTo>
                    <a:pt x="119" y="103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9" y="127"/>
                  </a:lnTo>
                  <a:lnTo>
                    <a:pt x="119" y="141"/>
                  </a:lnTo>
                  <a:lnTo>
                    <a:pt x="119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2" y="172"/>
                  </a:lnTo>
                  <a:lnTo>
                    <a:pt x="103" y="172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3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3" y="163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9" name="Rectangle 670"/>
            <p:cNvSpPr>
              <a:spLocks noChangeArrowheads="1"/>
            </p:cNvSpPr>
            <p:nvPr/>
          </p:nvSpPr>
          <p:spPr bwMode="auto">
            <a:xfrm>
              <a:off x="1533" y="2506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s</a:t>
              </a:r>
            </a:p>
          </p:txBody>
        </p:sp>
        <p:sp>
          <p:nvSpPr>
            <p:cNvPr id="8570" name="Freeform 671"/>
            <p:cNvSpPr>
              <a:spLocks/>
            </p:cNvSpPr>
            <p:nvPr/>
          </p:nvSpPr>
          <p:spPr bwMode="auto">
            <a:xfrm>
              <a:off x="1624" y="2155"/>
              <a:ext cx="27" cy="344"/>
            </a:xfrm>
            <a:custGeom>
              <a:avLst/>
              <a:gdLst>
                <a:gd name="T0" fmla="*/ 1215 w 9"/>
                <a:gd name="T1" fmla="*/ 7932 h 157"/>
                <a:gd name="T2" fmla="*/ 0 w 9"/>
                <a:gd name="T3" fmla="*/ 7215 h 157"/>
                <a:gd name="T4" fmla="*/ 1215 w 9"/>
                <a:gd name="T5" fmla="*/ 6457 h 157"/>
                <a:gd name="T6" fmla="*/ 2187 w 9"/>
                <a:gd name="T7" fmla="*/ 6015 h 157"/>
                <a:gd name="T8" fmla="*/ 1215 w 9"/>
                <a:gd name="T9" fmla="*/ 5511 h 157"/>
                <a:gd name="T10" fmla="*/ 0 w 9"/>
                <a:gd name="T11" fmla="*/ 5050 h 157"/>
                <a:gd name="T12" fmla="*/ 1215 w 9"/>
                <a:gd name="T13" fmla="*/ 4546 h 157"/>
                <a:gd name="T14" fmla="*/ 2187 w 9"/>
                <a:gd name="T15" fmla="*/ 4080 h 157"/>
                <a:gd name="T16" fmla="*/ 2187 w 9"/>
                <a:gd name="T17" fmla="*/ 3346 h 157"/>
                <a:gd name="T18" fmla="*/ 1215 w 9"/>
                <a:gd name="T19" fmla="*/ 2631 h 157"/>
                <a:gd name="T20" fmla="*/ 1215 w 9"/>
                <a:gd name="T21" fmla="*/ 2128 h 157"/>
                <a:gd name="T22" fmla="*/ 2187 w 9"/>
                <a:gd name="T23" fmla="*/ 1661 h 157"/>
                <a:gd name="T24" fmla="*/ 2187 w 9"/>
                <a:gd name="T25" fmla="*/ 1157 h 157"/>
                <a:gd name="T26" fmla="*/ 2187 w 9"/>
                <a:gd name="T27" fmla="*/ 714 h 157"/>
                <a:gd name="T28" fmla="*/ 2187 w 9"/>
                <a:gd name="T29" fmla="*/ 210 h 157"/>
                <a:gd name="T30" fmla="*/ 0 w 9"/>
                <a:gd name="T31" fmla="*/ 210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" name="Rectangle 672"/>
            <p:cNvSpPr>
              <a:spLocks noChangeArrowheads="1"/>
            </p:cNvSpPr>
            <p:nvPr/>
          </p:nvSpPr>
          <p:spPr bwMode="auto">
            <a:xfrm>
              <a:off x="1261" y="2509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</p:grpSp>
      <p:sp>
        <p:nvSpPr>
          <p:cNvPr id="8404" name="Oval 691"/>
          <p:cNvSpPr>
            <a:spLocks noChangeArrowheads="1"/>
          </p:cNvSpPr>
          <p:nvPr/>
        </p:nvSpPr>
        <p:spPr bwMode="auto">
          <a:xfrm>
            <a:off x="5595938" y="4657725"/>
            <a:ext cx="1495425" cy="1557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5" name="AutoShape 681"/>
          <p:cNvSpPr>
            <a:spLocks noChangeArrowheads="1"/>
          </p:cNvSpPr>
          <p:nvPr/>
        </p:nvSpPr>
        <p:spPr bwMode="auto">
          <a:xfrm rot="6449594">
            <a:off x="5162551" y="4586287"/>
            <a:ext cx="538162" cy="989013"/>
          </a:xfrm>
          <a:prstGeom prst="can">
            <a:avLst>
              <a:gd name="adj" fmla="val 4594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06" name="Rectangle 495"/>
          <p:cNvSpPr>
            <a:spLocks noChangeArrowheads="1"/>
          </p:cNvSpPr>
          <p:nvPr/>
        </p:nvSpPr>
        <p:spPr bwMode="auto">
          <a:xfrm>
            <a:off x="6146800" y="4987925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Ca</a:t>
            </a:r>
            <a:endParaRPr lang="it-IT" sz="1400">
              <a:solidFill>
                <a:srgbClr val="FF3399"/>
              </a:solidFill>
            </a:endParaRPr>
          </a:p>
        </p:txBody>
      </p:sp>
      <p:sp>
        <p:nvSpPr>
          <p:cNvPr id="8407" name="Rectangle 496"/>
          <p:cNvSpPr>
            <a:spLocks noChangeArrowheads="1"/>
          </p:cNvSpPr>
          <p:nvPr/>
        </p:nvSpPr>
        <p:spPr bwMode="auto">
          <a:xfrm>
            <a:off x="6369050" y="4926013"/>
            <a:ext cx="206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++</a:t>
            </a:r>
            <a:endParaRPr lang="it-IT" sz="1400">
              <a:solidFill>
                <a:srgbClr val="FF3399"/>
              </a:solidFill>
            </a:endParaRPr>
          </a:p>
        </p:txBody>
      </p:sp>
      <p:grpSp>
        <p:nvGrpSpPr>
          <p:cNvPr id="8408" name="Group 1065"/>
          <p:cNvGrpSpPr>
            <a:grpSpLocks/>
          </p:cNvGrpSpPr>
          <p:nvPr/>
        </p:nvGrpSpPr>
        <p:grpSpPr bwMode="auto">
          <a:xfrm>
            <a:off x="6275388" y="5378450"/>
            <a:ext cx="385762" cy="306388"/>
            <a:chOff x="3689" y="3421"/>
            <a:chExt cx="243" cy="193"/>
          </a:xfrm>
        </p:grpSpPr>
        <p:sp>
          <p:nvSpPr>
            <p:cNvPr id="8566" name="Rectangle 692"/>
            <p:cNvSpPr>
              <a:spLocks noChangeArrowheads="1"/>
            </p:cNvSpPr>
            <p:nvPr/>
          </p:nvSpPr>
          <p:spPr bwMode="auto">
            <a:xfrm>
              <a:off x="3689" y="348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7" name="Rectangle 693"/>
            <p:cNvSpPr>
              <a:spLocks noChangeArrowheads="1"/>
            </p:cNvSpPr>
            <p:nvPr/>
          </p:nvSpPr>
          <p:spPr bwMode="auto">
            <a:xfrm>
              <a:off x="3802" y="3421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09" name="Group 1064"/>
          <p:cNvGrpSpPr>
            <a:grpSpLocks/>
          </p:cNvGrpSpPr>
          <p:nvPr/>
        </p:nvGrpSpPr>
        <p:grpSpPr bwMode="auto">
          <a:xfrm>
            <a:off x="5784850" y="5575300"/>
            <a:ext cx="428625" cy="274638"/>
            <a:chOff x="3446" y="3665"/>
            <a:chExt cx="270" cy="173"/>
          </a:xfrm>
        </p:grpSpPr>
        <p:sp>
          <p:nvSpPr>
            <p:cNvPr id="8564" name="Rectangle 694"/>
            <p:cNvSpPr>
              <a:spLocks noChangeArrowheads="1"/>
            </p:cNvSpPr>
            <p:nvPr/>
          </p:nvSpPr>
          <p:spPr bwMode="auto">
            <a:xfrm>
              <a:off x="3446" y="370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5" name="Rectangle 695"/>
            <p:cNvSpPr>
              <a:spLocks noChangeArrowheads="1"/>
            </p:cNvSpPr>
            <p:nvPr/>
          </p:nvSpPr>
          <p:spPr bwMode="auto">
            <a:xfrm>
              <a:off x="3586" y="3665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31" name="Group 724"/>
          <p:cNvGrpSpPr>
            <a:grpSpLocks/>
          </p:cNvGrpSpPr>
          <p:nvPr/>
        </p:nvGrpSpPr>
        <p:grpSpPr bwMode="auto">
          <a:xfrm>
            <a:off x="5911850" y="5227638"/>
            <a:ext cx="385763" cy="296862"/>
            <a:chOff x="4022" y="3433"/>
            <a:chExt cx="243" cy="187"/>
          </a:xfrm>
        </p:grpSpPr>
        <p:sp>
          <p:nvSpPr>
            <p:cNvPr id="8562" name="Rectangle 696"/>
            <p:cNvSpPr>
              <a:spLocks noChangeArrowheads="1"/>
            </p:cNvSpPr>
            <p:nvPr/>
          </p:nvSpPr>
          <p:spPr bwMode="auto">
            <a:xfrm>
              <a:off x="4022" y="348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3" name="Rectangle 697"/>
            <p:cNvSpPr>
              <a:spLocks noChangeArrowheads="1"/>
            </p:cNvSpPr>
            <p:nvPr/>
          </p:nvSpPr>
          <p:spPr bwMode="auto">
            <a:xfrm>
              <a:off x="4135" y="343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11" name="Group 1063"/>
          <p:cNvGrpSpPr>
            <a:grpSpLocks/>
          </p:cNvGrpSpPr>
          <p:nvPr/>
        </p:nvGrpSpPr>
        <p:grpSpPr bwMode="auto">
          <a:xfrm>
            <a:off x="6059488" y="5783263"/>
            <a:ext cx="428625" cy="274637"/>
            <a:chOff x="3709" y="3760"/>
            <a:chExt cx="270" cy="173"/>
          </a:xfrm>
        </p:grpSpPr>
        <p:sp>
          <p:nvSpPr>
            <p:cNvPr id="8560" name="Rectangle 698"/>
            <p:cNvSpPr>
              <a:spLocks noChangeArrowheads="1"/>
            </p:cNvSpPr>
            <p:nvPr/>
          </p:nvSpPr>
          <p:spPr bwMode="auto">
            <a:xfrm>
              <a:off x="3709" y="3799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1" name="Rectangle 699"/>
            <p:cNvSpPr>
              <a:spLocks noChangeArrowheads="1"/>
            </p:cNvSpPr>
            <p:nvPr/>
          </p:nvSpPr>
          <p:spPr bwMode="auto">
            <a:xfrm>
              <a:off x="3849" y="3760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855" name="Group 683"/>
          <p:cNvGrpSpPr>
            <a:grpSpLocks/>
          </p:cNvGrpSpPr>
          <p:nvPr/>
        </p:nvGrpSpPr>
        <p:grpSpPr bwMode="auto">
          <a:xfrm>
            <a:off x="5092700" y="4926013"/>
            <a:ext cx="404813" cy="274637"/>
            <a:chOff x="3601" y="3243"/>
            <a:chExt cx="255" cy="173"/>
          </a:xfrm>
        </p:grpSpPr>
        <p:sp>
          <p:nvSpPr>
            <p:cNvPr id="8558" name="Rectangle 497"/>
            <p:cNvSpPr>
              <a:spLocks noChangeArrowheads="1"/>
            </p:cNvSpPr>
            <p:nvPr/>
          </p:nvSpPr>
          <p:spPr bwMode="auto">
            <a:xfrm>
              <a:off x="3601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Ca</a:t>
              </a:r>
              <a:endParaRPr lang="it-IT" sz="1400">
                <a:solidFill>
                  <a:schemeClr val="bg1"/>
                </a:solidFill>
              </a:endParaRPr>
            </a:p>
          </p:txBody>
        </p:sp>
        <p:sp>
          <p:nvSpPr>
            <p:cNvPr id="8559" name="Rectangle 498"/>
            <p:cNvSpPr>
              <a:spLocks noChangeArrowheads="1"/>
            </p:cNvSpPr>
            <p:nvPr/>
          </p:nvSpPr>
          <p:spPr bwMode="auto">
            <a:xfrm>
              <a:off x="3726" y="324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++</a:t>
              </a:r>
              <a:endParaRPr 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8413" name="Oval 481"/>
          <p:cNvSpPr>
            <a:spLocks noChangeArrowheads="1"/>
          </p:cNvSpPr>
          <p:nvPr/>
        </p:nvSpPr>
        <p:spPr bwMode="auto">
          <a:xfrm>
            <a:off x="3916363" y="27320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14" name="Group 701"/>
          <p:cNvGrpSpPr>
            <a:grpSpLocks/>
          </p:cNvGrpSpPr>
          <p:nvPr/>
        </p:nvGrpSpPr>
        <p:grpSpPr bwMode="auto">
          <a:xfrm>
            <a:off x="3260725" y="2797175"/>
            <a:ext cx="974725" cy="1095375"/>
            <a:chOff x="2119" y="2356"/>
            <a:chExt cx="614" cy="690"/>
          </a:xfrm>
        </p:grpSpPr>
        <p:sp>
          <p:nvSpPr>
            <p:cNvPr id="8555" name="Oval 42"/>
            <p:cNvSpPr>
              <a:spLocks noChangeArrowheads="1"/>
            </p:cNvSpPr>
            <p:nvPr/>
          </p:nvSpPr>
          <p:spPr bwMode="auto">
            <a:xfrm>
              <a:off x="2119" y="2356"/>
              <a:ext cx="612" cy="6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6" name="Rectangle 43"/>
            <p:cNvSpPr>
              <a:spLocks noChangeArrowheads="1"/>
            </p:cNvSpPr>
            <p:nvPr/>
          </p:nvSpPr>
          <p:spPr bwMode="auto">
            <a:xfrm>
              <a:off x="2325" y="2610"/>
              <a:ext cx="3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FFFFFF"/>
                  </a:solidFill>
                  <a:latin typeface="Arial" charset="0"/>
                </a:rPr>
                <a:t>PLC</a:t>
              </a:r>
              <a:r>
                <a:rPr lang="it-IT" sz="1600" b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8557" name="Freeform 582"/>
            <p:cNvSpPr>
              <a:spLocks/>
            </p:cNvSpPr>
            <p:nvPr/>
          </p:nvSpPr>
          <p:spPr bwMode="auto">
            <a:xfrm>
              <a:off x="2547" y="2403"/>
              <a:ext cx="186" cy="216"/>
            </a:xfrm>
            <a:custGeom>
              <a:avLst/>
              <a:gdLst>
                <a:gd name="T0" fmla="*/ 185 w 127"/>
                <a:gd name="T1" fmla="*/ 0 h 148"/>
                <a:gd name="T2" fmla="*/ 0 w 127"/>
                <a:gd name="T3" fmla="*/ 273 h 148"/>
                <a:gd name="T4" fmla="*/ 120 w 127"/>
                <a:gd name="T5" fmla="*/ 644 h 148"/>
                <a:gd name="T6" fmla="*/ 536 w 127"/>
                <a:gd name="T7" fmla="*/ 947 h 148"/>
                <a:gd name="T8" fmla="*/ 854 w 127"/>
                <a:gd name="T9" fmla="*/ 979 h 148"/>
                <a:gd name="T10" fmla="*/ 636 w 127"/>
                <a:gd name="T11" fmla="*/ 398 h 148"/>
                <a:gd name="T12" fmla="*/ 185 w 127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148"/>
                <a:gd name="T23" fmla="*/ 127 w 127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148">
                  <a:moveTo>
                    <a:pt x="27" y="0"/>
                  </a:moveTo>
                  <a:lnTo>
                    <a:pt x="0" y="41"/>
                  </a:lnTo>
                  <a:lnTo>
                    <a:pt x="18" y="97"/>
                  </a:lnTo>
                  <a:lnTo>
                    <a:pt x="80" y="143"/>
                  </a:lnTo>
                  <a:lnTo>
                    <a:pt x="127" y="148"/>
                  </a:lnTo>
                  <a:lnTo>
                    <a:pt x="94" y="6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7" name="Group 708"/>
          <p:cNvGrpSpPr>
            <a:grpSpLocks/>
          </p:cNvGrpSpPr>
          <p:nvPr/>
        </p:nvGrpSpPr>
        <p:grpSpPr bwMode="auto">
          <a:xfrm>
            <a:off x="2913063" y="2413000"/>
            <a:ext cx="534987" cy="1231900"/>
            <a:chOff x="1876" y="2156"/>
            <a:chExt cx="337" cy="776"/>
          </a:xfrm>
        </p:grpSpPr>
        <p:sp>
          <p:nvSpPr>
            <p:cNvPr id="8552" name="Freeform 470"/>
            <p:cNvSpPr>
              <a:spLocks/>
            </p:cNvSpPr>
            <p:nvPr/>
          </p:nvSpPr>
          <p:spPr bwMode="auto">
            <a:xfrm>
              <a:off x="1900" y="2565"/>
              <a:ext cx="313" cy="367"/>
            </a:xfrm>
            <a:custGeom>
              <a:avLst/>
              <a:gdLst>
                <a:gd name="T0" fmla="*/ 376 w 193"/>
                <a:gd name="T1" fmla="*/ 2243 h 230"/>
                <a:gd name="T2" fmla="*/ 431 w 193"/>
                <a:gd name="T3" fmla="*/ 2277 h 230"/>
                <a:gd name="T4" fmla="*/ 631 w 193"/>
                <a:gd name="T5" fmla="*/ 2317 h 230"/>
                <a:gd name="T6" fmla="*/ 741 w 193"/>
                <a:gd name="T7" fmla="*/ 2381 h 230"/>
                <a:gd name="T8" fmla="*/ 976 w 193"/>
                <a:gd name="T9" fmla="*/ 2381 h 230"/>
                <a:gd name="T10" fmla="*/ 1189 w 193"/>
                <a:gd name="T11" fmla="*/ 2381 h 230"/>
                <a:gd name="T12" fmla="*/ 1413 w 193"/>
                <a:gd name="T13" fmla="*/ 2381 h 230"/>
                <a:gd name="T14" fmla="*/ 1638 w 193"/>
                <a:gd name="T15" fmla="*/ 2347 h 230"/>
                <a:gd name="T16" fmla="*/ 1820 w 193"/>
                <a:gd name="T17" fmla="*/ 2223 h 230"/>
                <a:gd name="T18" fmla="*/ 1949 w 193"/>
                <a:gd name="T19" fmla="*/ 2087 h 230"/>
                <a:gd name="T20" fmla="*/ 2035 w 193"/>
                <a:gd name="T21" fmla="*/ 1915 h 230"/>
                <a:gd name="T22" fmla="*/ 2125 w 193"/>
                <a:gd name="T23" fmla="*/ 1706 h 230"/>
                <a:gd name="T24" fmla="*/ 2125 w 193"/>
                <a:gd name="T25" fmla="*/ 1533 h 230"/>
                <a:gd name="T26" fmla="*/ 2167 w 193"/>
                <a:gd name="T27" fmla="*/ 1352 h 230"/>
                <a:gd name="T28" fmla="*/ 2167 w 193"/>
                <a:gd name="T29" fmla="*/ 1111 h 230"/>
                <a:gd name="T30" fmla="*/ 2167 w 193"/>
                <a:gd name="T31" fmla="*/ 889 h 230"/>
                <a:gd name="T32" fmla="*/ 2125 w 193"/>
                <a:gd name="T33" fmla="*/ 683 h 230"/>
                <a:gd name="T34" fmla="*/ 1983 w 193"/>
                <a:gd name="T35" fmla="*/ 504 h 230"/>
                <a:gd name="T36" fmla="*/ 1894 w 193"/>
                <a:gd name="T37" fmla="*/ 329 h 230"/>
                <a:gd name="T38" fmla="*/ 1727 w 193"/>
                <a:gd name="T39" fmla="*/ 166 h 230"/>
                <a:gd name="T40" fmla="*/ 1536 w 193"/>
                <a:gd name="T41" fmla="*/ 73 h 230"/>
                <a:gd name="T42" fmla="*/ 1323 w 193"/>
                <a:gd name="T43" fmla="*/ 0 h 230"/>
                <a:gd name="T44" fmla="*/ 1100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29 h 230"/>
                <a:gd name="T56" fmla="*/ 0 w 193"/>
                <a:gd name="T57" fmla="*/ 504 h 230"/>
                <a:gd name="T58" fmla="*/ 0 w 193"/>
                <a:gd name="T59" fmla="*/ 683 h 230"/>
                <a:gd name="T60" fmla="*/ 144 w 193"/>
                <a:gd name="T61" fmla="*/ 715 h 230"/>
                <a:gd name="T62" fmla="*/ 323 w 193"/>
                <a:gd name="T63" fmla="*/ 752 h 230"/>
                <a:gd name="T64" fmla="*/ 547 w 193"/>
                <a:gd name="T65" fmla="*/ 641 h 230"/>
                <a:gd name="T66" fmla="*/ 850 w 193"/>
                <a:gd name="T67" fmla="*/ 487 h 230"/>
                <a:gd name="T68" fmla="*/ 1247 w 193"/>
                <a:gd name="T69" fmla="*/ 602 h 230"/>
                <a:gd name="T70" fmla="*/ 1336 w 193"/>
                <a:gd name="T71" fmla="*/ 796 h 230"/>
                <a:gd name="T72" fmla="*/ 1323 w 193"/>
                <a:gd name="T73" fmla="*/ 889 h 230"/>
                <a:gd name="T74" fmla="*/ 1323 w 193"/>
                <a:gd name="T75" fmla="*/ 1064 h 230"/>
                <a:gd name="T76" fmla="*/ 1323 w 193"/>
                <a:gd name="T77" fmla="*/ 1230 h 230"/>
                <a:gd name="T78" fmla="*/ 1323 w 193"/>
                <a:gd name="T79" fmla="*/ 1446 h 230"/>
                <a:gd name="T80" fmla="*/ 1234 w 193"/>
                <a:gd name="T81" fmla="*/ 1629 h 230"/>
                <a:gd name="T82" fmla="*/ 1247 w 193"/>
                <a:gd name="T83" fmla="*/ 1773 h 230"/>
                <a:gd name="T84" fmla="*/ 1031 w 193"/>
                <a:gd name="T85" fmla="*/ 1787 h 230"/>
                <a:gd name="T86" fmla="*/ 796 w 193"/>
                <a:gd name="T87" fmla="*/ 1787 h 230"/>
                <a:gd name="T88" fmla="*/ 581 w 193"/>
                <a:gd name="T89" fmla="*/ 1754 h 230"/>
                <a:gd name="T90" fmla="*/ 358 w 193"/>
                <a:gd name="T91" fmla="*/ 1672 h 230"/>
                <a:gd name="T92" fmla="*/ 178 w 193"/>
                <a:gd name="T93" fmla="*/ 1706 h 230"/>
                <a:gd name="T94" fmla="*/ 55 w 193"/>
                <a:gd name="T95" fmla="*/ 1881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7"/>
                  </a:lnTo>
                  <a:lnTo>
                    <a:pt x="44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6" y="224"/>
                  </a:lnTo>
                  <a:lnTo>
                    <a:pt x="59" y="227"/>
                  </a:lnTo>
                  <a:lnTo>
                    <a:pt x="66" y="230"/>
                  </a:lnTo>
                  <a:lnTo>
                    <a:pt x="78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7" y="230"/>
                  </a:lnTo>
                  <a:lnTo>
                    <a:pt x="146" y="227"/>
                  </a:lnTo>
                  <a:lnTo>
                    <a:pt x="154" y="223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2"/>
                  </a:lnTo>
                  <a:lnTo>
                    <a:pt x="177" y="193"/>
                  </a:lnTo>
                  <a:lnTo>
                    <a:pt x="181" y="185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8"/>
                  </a:lnTo>
                  <a:lnTo>
                    <a:pt x="189" y="140"/>
                  </a:lnTo>
                  <a:lnTo>
                    <a:pt x="193" y="131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8"/>
                  </a:lnTo>
                  <a:lnTo>
                    <a:pt x="193" y="86"/>
                  </a:lnTo>
                  <a:lnTo>
                    <a:pt x="189" y="73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1"/>
                  </a:lnTo>
                  <a:lnTo>
                    <a:pt x="169" y="32"/>
                  </a:lnTo>
                  <a:lnTo>
                    <a:pt x="157" y="23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7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3"/>
                  </a:lnTo>
                  <a:lnTo>
                    <a:pt x="11" y="32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6"/>
                  </a:lnTo>
                  <a:lnTo>
                    <a:pt x="13" y="69"/>
                  </a:lnTo>
                  <a:lnTo>
                    <a:pt x="20" y="70"/>
                  </a:lnTo>
                  <a:lnTo>
                    <a:pt x="29" y="73"/>
                  </a:lnTo>
                  <a:lnTo>
                    <a:pt x="40" y="75"/>
                  </a:lnTo>
                  <a:lnTo>
                    <a:pt x="49" y="62"/>
                  </a:lnTo>
                  <a:lnTo>
                    <a:pt x="67" y="54"/>
                  </a:lnTo>
                  <a:lnTo>
                    <a:pt x="76" y="47"/>
                  </a:lnTo>
                  <a:lnTo>
                    <a:pt x="96" y="53"/>
                  </a:lnTo>
                  <a:lnTo>
                    <a:pt x="111" y="58"/>
                  </a:lnTo>
                  <a:lnTo>
                    <a:pt x="117" y="70"/>
                  </a:lnTo>
                  <a:lnTo>
                    <a:pt x="119" y="77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22" y="94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0"/>
                  </a:lnTo>
                  <a:lnTo>
                    <a:pt x="118" y="148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03" y="172"/>
                  </a:lnTo>
                  <a:lnTo>
                    <a:pt x="92" y="173"/>
                  </a:lnTo>
                  <a:lnTo>
                    <a:pt x="83" y="173"/>
                  </a:lnTo>
                  <a:lnTo>
                    <a:pt x="71" y="173"/>
                  </a:lnTo>
                  <a:lnTo>
                    <a:pt x="60" y="170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2"/>
                  </a:lnTo>
                  <a:lnTo>
                    <a:pt x="22" y="162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5" y="182"/>
                  </a:lnTo>
                  <a:lnTo>
                    <a:pt x="6" y="194"/>
                  </a:lnTo>
                  <a:lnTo>
                    <a:pt x="10" y="203"/>
                  </a:lnTo>
                  <a:lnTo>
                    <a:pt x="15" y="208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3" name="Rectangle 471"/>
            <p:cNvSpPr>
              <a:spLocks noChangeArrowheads="1"/>
            </p:cNvSpPr>
            <p:nvPr/>
          </p:nvSpPr>
          <p:spPr bwMode="auto">
            <a:xfrm>
              <a:off x="1876" y="2698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8554" name="Freeform 706"/>
            <p:cNvSpPr>
              <a:spLocks/>
            </p:cNvSpPr>
            <p:nvPr/>
          </p:nvSpPr>
          <p:spPr bwMode="auto">
            <a:xfrm>
              <a:off x="2103" y="2156"/>
              <a:ext cx="27" cy="472"/>
            </a:xfrm>
            <a:custGeom>
              <a:avLst/>
              <a:gdLst>
                <a:gd name="T0" fmla="*/ 1215 w 9"/>
                <a:gd name="T1" fmla="*/ 38557 h 157"/>
                <a:gd name="T2" fmla="*/ 0 w 9"/>
                <a:gd name="T3" fmla="*/ 35132 h 157"/>
                <a:gd name="T4" fmla="*/ 1215 w 9"/>
                <a:gd name="T5" fmla="*/ 31435 h 157"/>
                <a:gd name="T6" fmla="*/ 2187 w 9"/>
                <a:gd name="T7" fmla="*/ 29240 h 157"/>
                <a:gd name="T8" fmla="*/ 1215 w 9"/>
                <a:gd name="T9" fmla="*/ 26790 h 157"/>
                <a:gd name="T10" fmla="*/ 0 w 9"/>
                <a:gd name="T11" fmla="*/ 24592 h 157"/>
                <a:gd name="T12" fmla="*/ 1215 w 9"/>
                <a:gd name="T13" fmla="*/ 22145 h 157"/>
                <a:gd name="T14" fmla="*/ 2187 w 9"/>
                <a:gd name="T15" fmla="*/ 19947 h 157"/>
                <a:gd name="T16" fmla="*/ 2187 w 9"/>
                <a:gd name="T17" fmla="*/ 16168 h 157"/>
                <a:gd name="T18" fmla="*/ 1215 w 9"/>
                <a:gd name="T19" fmla="*/ 12744 h 157"/>
                <a:gd name="T20" fmla="*/ 1215 w 9"/>
                <a:gd name="T21" fmla="*/ 10294 h 157"/>
                <a:gd name="T22" fmla="*/ 2187 w 9"/>
                <a:gd name="T23" fmla="*/ 8099 h 157"/>
                <a:gd name="T24" fmla="*/ 2187 w 9"/>
                <a:gd name="T25" fmla="*/ 5622 h 157"/>
                <a:gd name="T26" fmla="*/ 2187 w 9"/>
                <a:gd name="T27" fmla="*/ 3424 h 157"/>
                <a:gd name="T28" fmla="*/ 2187 w 9"/>
                <a:gd name="T29" fmla="*/ 977 h 157"/>
                <a:gd name="T30" fmla="*/ 0 w 9"/>
                <a:gd name="T31" fmla="*/ 977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752" name="Freeform 560"/>
          <p:cNvSpPr>
            <a:spLocks/>
          </p:cNvSpPr>
          <p:nvPr/>
        </p:nvSpPr>
        <p:spPr bwMode="auto">
          <a:xfrm>
            <a:off x="1168400" y="2005013"/>
            <a:ext cx="163513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2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858" name="Group 716"/>
          <p:cNvGrpSpPr>
            <a:grpSpLocks/>
          </p:cNvGrpSpPr>
          <p:nvPr/>
        </p:nvGrpSpPr>
        <p:grpSpPr bwMode="auto">
          <a:xfrm>
            <a:off x="625475" y="3683000"/>
            <a:ext cx="658813" cy="630238"/>
            <a:chOff x="459" y="2914"/>
            <a:chExt cx="415" cy="397"/>
          </a:xfrm>
        </p:grpSpPr>
        <p:sp>
          <p:nvSpPr>
            <p:cNvPr id="8550" name="Rectangle 712"/>
            <p:cNvSpPr>
              <a:spLocks noChangeArrowheads="1"/>
            </p:cNvSpPr>
            <p:nvPr/>
          </p:nvSpPr>
          <p:spPr bwMode="auto">
            <a:xfrm>
              <a:off x="459" y="3138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  <p:sp>
          <p:nvSpPr>
            <p:cNvPr id="8551" name="Line 713"/>
            <p:cNvSpPr>
              <a:spLocks noChangeShapeType="1"/>
            </p:cNvSpPr>
            <p:nvPr/>
          </p:nvSpPr>
          <p:spPr bwMode="auto">
            <a:xfrm flipV="1">
              <a:off x="651" y="2914"/>
              <a:ext cx="223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9" name="Group 722"/>
          <p:cNvGrpSpPr>
            <a:grpSpLocks/>
          </p:cNvGrpSpPr>
          <p:nvPr/>
        </p:nvGrpSpPr>
        <p:grpSpPr bwMode="auto">
          <a:xfrm>
            <a:off x="4054475" y="2268538"/>
            <a:ext cx="190500" cy="839787"/>
            <a:chOff x="2631" y="2029"/>
            <a:chExt cx="120" cy="529"/>
          </a:xfrm>
        </p:grpSpPr>
        <p:sp>
          <p:nvSpPr>
            <p:cNvPr id="8541" name="Oval 585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542" name="Group 717"/>
            <p:cNvGrpSpPr>
              <a:grpSpLocks/>
            </p:cNvGrpSpPr>
            <p:nvPr/>
          </p:nvGrpSpPr>
          <p:grpSpPr bwMode="auto">
            <a:xfrm>
              <a:off x="2631" y="2029"/>
              <a:ext cx="93" cy="529"/>
              <a:chOff x="2615" y="2042"/>
              <a:chExt cx="79" cy="509"/>
            </a:xfrm>
          </p:grpSpPr>
          <p:grpSp>
            <p:nvGrpSpPr>
              <p:cNvPr id="8543" name="Group 709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545" name="Freeform 473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6" name="Freeform 474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7" name="Oval 472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48" name="Freeform 583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9" name="Oval 584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544" name="Oval 568"/>
              <p:cNvSpPr>
                <a:spLocks noChangeArrowheads="1"/>
              </p:cNvSpPr>
              <p:nvPr/>
            </p:nvSpPr>
            <p:spPr bwMode="auto">
              <a:xfrm flipV="1">
                <a:off x="2622" y="2333"/>
                <a:ext cx="61" cy="46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862" name="Group 685"/>
          <p:cNvGrpSpPr>
            <a:grpSpLocks/>
          </p:cNvGrpSpPr>
          <p:nvPr/>
        </p:nvGrpSpPr>
        <p:grpSpPr bwMode="auto">
          <a:xfrm>
            <a:off x="5059363" y="4513263"/>
            <a:ext cx="209550" cy="325437"/>
            <a:chOff x="3179" y="3010"/>
            <a:chExt cx="132" cy="205"/>
          </a:xfrm>
        </p:grpSpPr>
        <p:sp>
          <p:nvSpPr>
            <p:cNvPr id="8537" name="Freeform 6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8" name="Oval 6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9" name="Oval 6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0" name="Oval 6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5" name="Oval 723"/>
          <p:cNvSpPr>
            <a:spLocks noChangeArrowheads="1"/>
          </p:cNvSpPr>
          <p:nvPr/>
        </p:nvSpPr>
        <p:spPr bwMode="auto">
          <a:xfrm rot="1248474">
            <a:off x="5724525" y="5018088"/>
            <a:ext cx="128588" cy="36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863" name="Gruppo 683"/>
          <p:cNvGrpSpPr>
            <a:grpSpLocks/>
          </p:cNvGrpSpPr>
          <p:nvPr/>
        </p:nvGrpSpPr>
        <p:grpSpPr bwMode="auto">
          <a:xfrm>
            <a:off x="6243638" y="1681163"/>
            <a:ext cx="2743200" cy="1997075"/>
            <a:chOff x="6243185" y="1681836"/>
            <a:chExt cx="2743200" cy="1997075"/>
          </a:xfrm>
        </p:grpSpPr>
        <p:sp>
          <p:nvSpPr>
            <p:cNvPr id="8483" name="Rectangle 734"/>
            <p:cNvSpPr>
              <a:spLocks noChangeArrowheads="1"/>
            </p:cNvSpPr>
            <p:nvPr/>
          </p:nvSpPr>
          <p:spPr bwMode="auto">
            <a:xfrm>
              <a:off x="7111547" y="3161386"/>
              <a:ext cx="187483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fosfatidilinositolo</a:t>
              </a:r>
            </a:p>
            <a:p>
              <a:pPr algn="l"/>
              <a:r>
                <a:rPr lang="it-IT" sz="1400" b="1">
                  <a:latin typeface="Arial" charset="0"/>
                </a:rPr>
                <a:t>- 4,5-bifosfato (PIP</a:t>
              </a:r>
              <a:r>
                <a:rPr lang="it-IT" sz="1600" b="1" baseline="-25000">
                  <a:latin typeface="Arial" charset="0"/>
                </a:rPr>
                <a:t>2</a:t>
              </a:r>
              <a:r>
                <a:rPr lang="it-IT" sz="1400" b="1">
                  <a:latin typeface="Arial" charset="0"/>
                </a:rPr>
                <a:t>)</a:t>
              </a:r>
            </a:p>
          </p:txBody>
        </p:sp>
        <p:grpSp>
          <p:nvGrpSpPr>
            <p:cNvPr id="8484" name="Group 773"/>
            <p:cNvGrpSpPr>
              <a:grpSpLocks/>
            </p:cNvGrpSpPr>
            <p:nvPr/>
          </p:nvGrpSpPr>
          <p:grpSpPr bwMode="auto">
            <a:xfrm>
              <a:off x="6243185" y="1681836"/>
              <a:ext cx="2682875" cy="1400175"/>
              <a:chOff x="3822" y="1240"/>
              <a:chExt cx="1690" cy="882"/>
            </a:xfrm>
          </p:grpSpPr>
          <p:grpSp>
            <p:nvGrpSpPr>
              <p:cNvPr id="8485" name="Group 602"/>
              <p:cNvGrpSpPr>
                <a:grpSpLocks/>
              </p:cNvGrpSpPr>
              <p:nvPr/>
            </p:nvGrpSpPr>
            <p:grpSpPr bwMode="auto">
              <a:xfrm>
                <a:off x="5329" y="1295"/>
                <a:ext cx="183" cy="244"/>
                <a:chOff x="3440" y="3663"/>
                <a:chExt cx="132" cy="205"/>
              </a:xfrm>
            </p:grpSpPr>
            <p:sp>
              <p:nvSpPr>
                <p:cNvPr id="8533" name="Freeform 598"/>
                <p:cNvSpPr>
                  <a:spLocks/>
                </p:cNvSpPr>
                <p:nvPr/>
              </p:nvSpPr>
              <p:spPr bwMode="auto">
                <a:xfrm>
                  <a:off x="3440" y="3719"/>
                  <a:ext cx="74" cy="90"/>
                </a:xfrm>
                <a:custGeom>
                  <a:avLst/>
                  <a:gdLst>
                    <a:gd name="T0" fmla="*/ 251 w 46"/>
                    <a:gd name="T1" fmla="*/ 601 h 56"/>
                    <a:gd name="T2" fmla="*/ 0 w 46"/>
                    <a:gd name="T3" fmla="*/ 460 h 56"/>
                    <a:gd name="T4" fmla="*/ 0 w 46"/>
                    <a:gd name="T5" fmla="*/ 141 h 56"/>
                    <a:gd name="T6" fmla="*/ 233 w 46"/>
                    <a:gd name="T7" fmla="*/ 0 h 56"/>
                    <a:gd name="T8" fmla="*/ 494 w 46"/>
                    <a:gd name="T9" fmla="*/ 129 h 56"/>
                    <a:gd name="T10" fmla="*/ 494 w 46"/>
                    <a:gd name="T11" fmla="*/ 460 h 56"/>
                    <a:gd name="T12" fmla="*/ 251 w 46"/>
                    <a:gd name="T13" fmla="*/ 601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6"/>
                    <a:gd name="T23" fmla="*/ 46 w 46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6">
                      <a:moveTo>
                        <a:pt x="23" y="56"/>
                      </a:moveTo>
                      <a:lnTo>
                        <a:pt x="0" y="43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3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34" name="Oval 599"/>
                <p:cNvSpPr>
                  <a:spLocks noChangeArrowheads="1"/>
                </p:cNvSpPr>
                <p:nvPr/>
              </p:nvSpPr>
              <p:spPr bwMode="auto">
                <a:xfrm>
                  <a:off x="3451" y="381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5" name="Oval 600"/>
                <p:cNvSpPr>
                  <a:spLocks noChangeArrowheads="1"/>
                </p:cNvSpPr>
                <p:nvPr/>
              </p:nvSpPr>
              <p:spPr bwMode="auto">
                <a:xfrm>
                  <a:off x="3509" y="3780"/>
                  <a:ext cx="63" cy="53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6" name="Oval 601"/>
                <p:cNvSpPr>
                  <a:spLocks noChangeArrowheads="1"/>
                </p:cNvSpPr>
                <p:nvPr/>
              </p:nvSpPr>
              <p:spPr bwMode="auto">
                <a:xfrm>
                  <a:off x="3443" y="366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86" name="Group 772"/>
              <p:cNvGrpSpPr>
                <a:grpSpLocks/>
              </p:cNvGrpSpPr>
              <p:nvPr/>
            </p:nvGrpSpPr>
            <p:grpSpPr bwMode="auto">
              <a:xfrm>
                <a:off x="3822" y="1240"/>
                <a:ext cx="1531" cy="882"/>
                <a:chOff x="3822" y="1240"/>
                <a:chExt cx="1531" cy="882"/>
              </a:xfrm>
            </p:grpSpPr>
            <p:sp>
              <p:nvSpPr>
                <p:cNvPr id="8487" name="Oval 737"/>
                <p:cNvSpPr>
                  <a:spLocks noChangeArrowheads="1"/>
                </p:cNvSpPr>
                <p:nvPr/>
              </p:nvSpPr>
              <p:spPr bwMode="auto">
                <a:xfrm>
                  <a:off x="4954" y="1254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88" name="Rectangle 605"/>
                <p:cNvSpPr>
                  <a:spLocks noChangeArrowheads="1"/>
                </p:cNvSpPr>
                <p:nvPr/>
              </p:nvSpPr>
              <p:spPr bwMode="auto">
                <a:xfrm>
                  <a:off x="4938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89" name="Rectangle 606"/>
                <p:cNvSpPr>
                  <a:spLocks noChangeArrowheads="1"/>
                </p:cNvSpPr>
                <p:nvPr/>
              </p:nvSpPr>
              <p:spPr bwMode="auto">
                <a:xfrm>
                  <a:off x="4991" y="1756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0" name="Rectangle 607"/>
                <p:cNvSpPr>
                  <a:spLocks noChangeArrowheads="1"/>
                </p:cNvSpPr>
                <p:nvPr/>
              </p:nvSpPr>
              <p:spPr bwMode="auto">
                <a:xfrm>
                  <a:off x="4765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1" name="Rectangle 608"/>
                <p:cNvSpPr>
                  <a:spLocks noChangeArrowheads="1"/>
                </p:cNvSpPr>
                <p:nvPr/>
              </p:nvSpPr>
              <p:spPr bwMode="auto">
                <a:xfrm>
                  <a:off x="4831" y="1778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2" name="Rectangle 609"/>
                <p:cNvSpPr>
                  <a:spLocks noChangeArrowheads="1"/>
                </p:cNvSpPr>
                <p:nvPr/>
              </p:nvSpPr>
              <p:spPr bwMode="auto">
                <a:xfrm>
                  <a:off x="4765" y="1634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3" name="Rectangle 610"/>
                <p:cNvSpPr>
                  <a:spLocks noChangeArrowheads="1"/>
                </p:cNvSpPr>
                <p:nvPr/>
              </p:nvSpPr>
              <p:spPr bwMode="auto">
                <a:xfrm>
                  <a:off x="4831" y="1634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4" name="Rectangle 611"/>
                <p:cNvSpPr>
                  <a:spLocks noChangeArrowheads="1"/>
                </p:cNvSpPr>
                <p:nvPr/>
              </p:nvSpPr>
              <p:spPr bwMode="auto">
                <a:xfrm>
                  <a:off x="4632" y="1469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5" name="Rectangle 612"/>
                <p:cNvSpPr>
                  <a:spLocks noChangeArrowheads="1"/>
                </p:cNvSpPr>
                <p:nvPr/>
              </p:nvSpPr>
              <p:spPr bwMode="auto">
                <a:xfrm>
                  <a:off x="4984" y="1260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6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4504" y="1359"/>
                  <a:ext cx="113" cy="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661" y="1408"/>
                  <a:ext cx="1" cy="6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8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4" y="1870"/>
                  <a:ext cx="19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9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779" y="1870"/>
                  <a:ext cx="12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0" name="Line 618"/>
                <p:cNvSpPr>
                  <a:spLocks noChangeShapeType="1"/>
                </p:cNvSpPr>
                <p:nvPr/>
              </p:nvSpPr>
              <p:spPr bwMode="auto">
                <a:xfrm>
                  <a:off x="4779" y="1546"/>
                  <a:ext cx="1" cy="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1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4661" y="1562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2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5013" y="1359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3" name="Line 621"/>
                <p:cNvSpPr>
                  <a:spLocks noChangeShapeType="1"/>
                </p:cNvSpPr>
                <p:nvPr/>
              </p:nvSpPr>
              <p:spPr bwMode="auto">
                <a:xfrm>
                  <a:off x="5130" y="1749"/>
                  <a:ext cx="1" cy="1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4" name="Freeform 622"/>
                <p:cNvSpPr>
                  <a:spLocks/>
                </p:cNvSpPr>
                <p:nvPr/>
              </p:nvSpPr>
              <p:spPr bwMode="auto">
                <a:xfrm>
                  <a:off x="4661" y="1749"/>
                  <a:ext cx="131" cy="214"/>
                </a:xfrm>
                <a:custGeom>
                  <a:avLst/>
                  <a:gdLst>
                    <a:gd name="T0" fmla="*/ 0 w 131"/>
                    <a:gd name="T1" fmla="*/ 0 h 214"/>
                    <a:gd name="T2" fmla="*/ 106 w 131"/>
                    <a:gd name="T3" fmla="*/ 214 h 214"/>
                    <a:gd name="T4" fmla="*/ 118 w 131"/>
                    <a:gd name="T5" fmla="*/ 202 h 214"/>
                    <a:gd name="T6" fmla="*/ 131 w 131"/>
                    <a:gd name="T7" fmla="*/ 195 h 214"/>
                    <a:gd name="T8" fmla="*/ 0 w 131"/>
                    <a:gd name="T9" fmla="*/ 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4"/>
                    <a:gd name="T17" fmla="*/ 131 w 131"/>
                    <a:gd name="T18" fmla="*/ 214 h 2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4">
                      <a:moveTo>
                        <a:pt x="0" y="0"/>
                      </a:moveTo>
                      <a:lnTo>
                        <a:pt x="106" y="214"/>
                      </a:lnTo>
                      <a:lnTo>
                        <a:pt x="118" y="202"/>
                      </a:lnTo>
                      <a:lnTo>
                        <a:pt x="131" y="1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5" name="Freeform 623"/>
                <p:cNvSpPr>
                  <a:spLocks/>
                </p:cNvSpPr>
                <p:nvPr/>
              </p:nvSpPr>
              <p:spPr bwMode="auto">
                <a:xfrm>
                  <a:off x="4767" y="1939"/>
                  <a:ext cx="246" cy="24"/>
                </a:xfrm>
                <a:custGeom>
                  <a:avLst/>
                  <a:gdLst>
                    <a:gd name="T0" fmla="*/ 12 w 246"/>
                    <a:gd name="T1" fmla="*/ 12 h 24"/>
                    <a:gd name="T2" fmla="*/ 0 w 246"/>
                    <a:gd name="T3" fmla="*/ 24 h 24"/>
                    <a:gd name="T4" fmla="*/ 246 w 246"/>
                    <a:gd name="T5" fmla="*/ 24 h 24"/>
                    <a:gd name="T6" fmla="*/ 246 w 246"/>
                    <a:gd name="T7" fmla="*/ 12 h 24"/>
                    <a:gd name="T8" fmla="*/ 246 w 246"/>
                    <a:gd name="T9" fmla="*/ 0 h 24"/>
                    <a:gd name="T10" fmla="*/ 12 w 246"/>
                    <a:gd name="T11" fmla="*/ 0 h 24"/>
                    <a:gd name="T12" fmla="*/ 12 w 246"/>
                    <a:gd name="T13" fmla="*/ 12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"/>
                    <a:gd name="T22" fmla="*/ 0 h 24"/>
                    <a:gd name="T23" fmla="*/ 246 w 246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" h="24">
                      <a:moveTo>
                        <a:pt x="12" y="12"/>
                      </a:moveTo>
                      <a:lnTo>
                        <a:pt x="0" y="24"/>
                      </a:lnTo>
                      <a:lnTo>
                        <a:pt x="246" y="24"/>
                      </a:lnTo>
                      <a:lnTo>
                        <a:pt x="246" y="12"/>
                      </a:lnTo>
                      <a:lnTo>
                        <a:pt x="246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6" name="Freeform 624"/>
                <p:cNvSpPr>
                  <a:spLocks/>
                </p:cNvSpPr>
                <p:nvPr/>
              </p:nvSpPr>
              <p:spPr bwMode="auto">
                <a:xfrm>
                  <a:off x="5013" y="1741"/>
                  <a:ext cx="131" cy="210"/>
                </a:xfrm>
                <a:custGeom>
                  <a:avLst/>
                  <a:gdLst>
                    <a:gd name="T0" fmla="*/ 0 w 131"/>
                    <a:gd name="T1" fmla="*/ 210 h 210"/>
                    <a:gd name="T2" fmla="*/ 131 w 131"/>
                    <a:gd name="T3" fmla="*/ 17 h 210"/>
                    <a:gd name="T4" fmla="*/ 117 w 131"/>
                    <a:gd name="T5" fmla="*/ 8 h 210"/>
                    <a:gd name="T6" fmla="*/ 104 w 131"/>
                    <a:gd name="T7" fmla="*/ 0 h 210"/>
                    <a:gd name="T8" fmla="*/ 0 w 131"/>
                    <a:gd name="T9" fmla="*/ 21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0"/>
                    <a:gd name="T17" fmla="*/ 131 w 131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0">
                      <a:moveTo>
                        <a:pt x="0" y="210"/>
                      </a:moveTo>
                      <a:lnTo>
                        <a:pt x="131" y="17"/>
                      </a:lnTo>
                      <a:lnTo>
                        <a:pt x="117" y="8"/>
                      </a:lnTo>
                      <a:lnTo>
                        <a:pt x="104" y="0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7" name="Line 625"/>
                <p:cNvSpPr>
                  <a:spLocks noChangeShapeType="1"/>
                </p:cNvSpPr>
                <p:nvPr/>
              </p:nvSpPr>
              <p:spPr bwMode="auto">
                <a:xfrm flipH="1" flipV="1">
                  <a:off x="5013" y="1546"/>
                  <a:ext cx="117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8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4779" y="1546"/>
                  <a:ext cx="23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9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4661" y="1546"/>
                  <a:ext cx="118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10" name="Rectangle 628"/>
                <p:cNvSpPr>
                  <a:spLocks noChangeArrowheads="1"/>
                </p:cNvSpPr>
                <p:nvPr/>
              </p:nvSpPr>
              <p:spPr bwMode="auto">
                <a:xfrm>
                  <a:off x="4635" y="180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it-IT" b="1"/>
                </a:p>
              </p:txBody>
            </p:sp>
            <p:sp>
              <p:nvSpPr>
                <p:cNvPr id="8511" name="Rectangle 629"/>
                <p:cNvSpPr>
                  <a:spLocks noChangeArrowheads="1"/>
                </p:cNvSpPr>
                <p:nvPr/>
              </p:nvSpPr>
              <p:spPr bwMode="auto">
                <a:xfrm>
                  <a:off x="4740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it-IT" b="1"/>
                </a:p>
              </p:txBody>
            </p:sp>
            <p:sp>
              <p:nvSpPr>
                <p:cNvPr id="8512" name="Rectangle 630"/>
                <p:cNvSpPr>
                  <a:spLocks noChangeArrowheads="1"/>
                </p:cNvSpPr>
                <p:nvPr/>
              </p:nvSpPr>
              <p:spPr bwMode="auto">
                <a:xfrm>
                  <a:off x="5002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endParaRPr lang="it-IT" b="1"/>
                </a:p>
              </p:txBody>
            </p:sp>
            <p:sp>
              <p:nvSpPr>
                <p:cNvPr id="8513" name="Rectangle 631"/>
                <p:cNvSpPr>
                  <a:spLocks noChangeArrowheads="1"/>
                </p:cNvSpPr>
                <p:nvPr/>
              </p:nvSpPr>
              <p:spPr bwMode="auto">
                <a:xfrm>
                  <a:off x="5162" y="1741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it-IT" b="1"/>
                </a:p>
              </p:txBody>
            </p:sp>
            <p:sp>
              <p:nvSpPr>
                <p:cNvPr id="8514" name="Rectangle 632"/>
                <p:cNvSpPr>
                  <a:spLocks noChangeArrowheads="1"/>
                </p:cNvSpPr>
                <p:nvPr/>
              </p:nvSpPr>
              <p:spPr bwMode="auto">
                <a:xfrm>
                  <a:off x="5107" y="1543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  <a:endParaRPr lang="it-IT" b="1"/>
                </a:p>
              </p:txBody>
            </p:sp>
            <p:grpSp>
              <p:nvGrpSpPr>
                <p:cNvPr id="8515" name="Group 637"/>
                <p:cNvGrpSpPr>
                  <a:grpSpLocks/>
                </p:cNvGrpSpPr>
                <p:nvPr/>
              </p:nvGrpSpPr>
              <p:grpSpPr bwMode="auto">
                <a:xfrm>
                  <a:off x="3822" y="1246"/>
                  <a:ext cx="629" cy="25"/>
                  <a:chOff x="3856" y="3178"/>
                  <a:chExt cx="629" cy="25"/>
                </a:xfrm>
              </p:grpSpPr>
              <p:sp>
                <p:nvSpPr>
                  <p:cNvPr id="8529" name="Freeform 633"/>
                  <p:cNvSpPr>
                    <a:spLocks/>
                  </p:cNvSpPr>
                  <p:nvPr/>
                </p:nvSpPr>
                <p:spPr bwMode="auto">
                  <a:xfrm>
                    <a:off x="3856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0" name="Freeform 634"/>
                  <p:cNvSpPr>
                    <a:spLocks/>
                  </p:cNvSpPr>
                  <p:nvPr/>
                </p:nvSpPr>
                <p:spPr bwMode="auto">
                  <a:xfrm>
                    <a:off x="4013" y="3178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1" name="Freeform 635"/>
                  <p:cNvSpPr>
                    <a:spLocks/>
                  </p:cNvSpPr>
                  <p:nvPr/>
                </p:nvSpPr>
                <p:spPr bwMode="auto">
                  <a:xfrm>
                    <a:off x="4171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2" name="Freeform 636"/>
                  <p:cNvSpPr>
                    <a:spLocks/>
                  </p:cNvSpPr>
                  <p:nvPr/>
                </p:nvSpPr>
                <p:spPr bwMode="auto">
                  <a:xfrm>
                    <a:off x="4328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516" name="Group 642"/>
                <p:cNvGrpSpPr>
                  <a:grpSpLocks/>
                </p:cNvGrpSpPr>
                <p:nvPr/>
              </p:nvGrpSpPr>
              <p:grpSpPr bwMode="auto">
                <a:xfrm>
                  <a:off x="3822" y="1404"/>
                  <a:ext cx="629" cy="25"/>
                  <a:chOff x="3856" y="3336"/>
                  <a:chExt cx="629" cy="25"/>
                </a:xfrm>
              </p:grpSpPr>
              <p:sp>
                <p:nvSpPr>
                  <p:cNvPr id="8525" name="Freeform 638"/>
                  <p:cNvSpPr>
                    <a:spLocks/>
                  </p:cNvSpPr>
                  <p:nvPr/>
                </p:nvSpPr>
                <p:spPr bwMode="auto">
                  <a:xfrm>
                    <a:off x="3856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6" name="Freeform 639"/>
                  <p:cNvSpPr>
                    <a:spLocks/>
                  </p:cNvSpPr>
                  <p:nvPr/>
                </p:nvSpPr>
                <p:spPr bwMode="auto">
                  <a:xfrm>
                    <a:off x="4013" y="3336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7" name="Freeform 640"/>
                  <p:cNvSpPr>
                    <a:spLocks/>
                  </p:cNvSpPr>
                  <p:nvPr/>
                </p:nvSpPr>
                <p:spPr bwMode="auto">
                  <a:xfrm>
                    <a:off x="4171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8" name="Freeform 641"/>
                  <p:cNvSpPr>
                    <a:spLocks/>
                  </p:cNvSpPr>
                  <p:nvPr/>
                </p:nvSpPr>
                <p:spPr bwMode="auto">
                  <a:xfrm>
                    <a:off x="4328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8517" name="Oval 644"/>
                <p:cNvSpPr>
                  <a:spLocks noChangeArrowheads="1"/>
                </p:cNvSpPr>
                <p:nvPr/>
              </p:nvSpPr>
              <p:spPr bwMode="auto">
                <a:xfrm>
                  <a:off x="4444" y="1240"/>
                  <a:ext cx="67" cy="205"/>
                </a:xfrm>
                <a:prstGeom prst="ellipse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8" name="Rectangle 645"/>
                <p:cNvSpPr>
                  <a:spLocks noChangeArrowheads="1"/>
                </p:cNvSpPr>
                <p:nvPr/>
              </p:nvSpPr>
              <p:spPr bwMode="auto">
                <a:xfrm>
                  <a:off x="4622" y="129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19" name="Freeform 660"/>
                <p:cNvSpPr>
                  <a:spLocks/>
                </p:cNvSpPr>
                <p:nvPr/>
              </p:nvSpPr>
              <p:spPr bwMode="auto">
                <a:xfrm>
                  <a:off x="5196" y="1326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49 w 157"/>
                    <a:gd name="T3" fmla="*/ 0 h 25"/>
                    <a:gd name="T4" fmla="*/ 134 w 157"/>
                    <a:gd name="T5" fmla="*/ 25 h 25"/>
                    <a:gd name="T6" fmla="*/ 118 w 157"/>
                    <a:gd name="T7" fmla="*/ 0 h 25"/>
                    <a:gd name="T8" fmla="*/ 102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7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49" y="0"/>
                      </a:lnTo>
                      <a:lnTo>
                        <a:pt x="134" y="25"/>
                      </a:lnTo>
                      <a:lnTo>
                        <a:pt x="118" y="0"/>
                      </a:lnTo>
                      <a:lnTo>
                        <a:pt x="102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7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0" name="Freeform 661"/>
                <p:cNvSpPr>
                  <a:spLocks/>
                </p:cNvSpPr>
                <p:nvPr/>
              </p:nvSpPr>
              <p:spPr bwMode="auto">
                <a:xfrm>
                  <a:off x="5191" y="1293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50 w 157"/>
                    <a:gd name="T3" fmla="*/ 0 h 25"/>
                    <a:gd name="T4" fmla="*/ 133 w 157"/>
                    <a:gd name="T5" fmla="*/ 25 h 25"/>
                    <a:gd name="T6" fmla="*/ 118 w 157"/>
                    <a:gd name="T7" fmla="*/ 0 h 25"/>
                    <a:gd name="T8" fmla="*/ 103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8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50" y="0"/>
                      </a:lnTo>
                      <a:lnTo>
                        <a:pt x="133" y="25"/>
                      </a:lnTo>
                      <a:lnTo>
                        <a:pt x="118" y="0"/>
                      </a:lnTo>
                      <a:lnTo>
                        <a:pt x="103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8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1" name="Rectangle 735"/>
                <p:cNvSpPr>
                  <a:spLocks noChangeArrowheads="1"/>
                </p:cNvSpPr>
                <p:nvPr/>
              </p:nvSpPr>
              <p:spPr bwMode="auto">
                <a:xfrm>
                  <a:off x="4574" y="146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22" name="Rectangle 736"/>
                <p:cNvSpPr>
                  <a:spLocks noChangeArrowheads="1"/>
                </p:cNvSpPr>
                <p:nvPr/>
              </p:nvSpPr>
              <p:spPr bwMode="auto">
                <a:xfrm>
                  <a:off x="4690" y="1461"/>
                  <a:ext cx="92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r>
                    <a:rPr lang="it-IT" sz="1400" b="1" baseline="30000">
                      <a:solidFill>
                        <a:srgbClr val="000000"/>
                      </a:solidFill>
                      <a:latin typeface="Arial" charset="0"/>
                    </a:rPr>
                    <a:t>-</a:t>
                  </a:r>
                </a:p>
              </p:txBody>
            </p:sp>
            <p:sp>
              <p:nvSpPr>
                <p:cNvPr id="8523" name="Oval 738"/>
                <p:cNvSpPr>
                  <a:spLocks noChangeArrowheads="1"/>
                </p:cNvSpPr>
                <p:nvPr/>
              </p:nvSpPr>
              <p:spPr bwMode="auto">
                <a:xfrm>
                  <a:off x="5084" y="1939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24" name="Rectangle 739"/>
                <p:cNvSpPr>
                  <a:spLocks noChangeArrowheads="1"/>
                </p:cNvSpPr>
                <p:nvPr/>
              </p:nvSpPr>
              <p:spPr bwMode="auto">
                <a:xfrm>
                  <a:off x="5114" y="1945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</p:grpSp>
        </p:grpSp>
      </p:grpSp>
      <p:grpSp>
        <p:nvGrpSpPr>
          <p:cNvPr id="8901" name="Gruppo 684"/>
          <p:cNvGrpSpPr>
            <a:grpSpLocks/>
          </p:cNvGrpSpPr>
          <p:nvPr/>
        </p:nvGrpSpPr>
        <p:grpSpPr bwMode="auto">
          <a:xfrm>
            <a:off x="7342188" y="3919538"/>
            <a:ext cx="1524000" cy="1920875"/>
            <a:chOff x="7341735" y="3920211"/>
            <a:chExt cx="1524000" cy="1920875"/>
          </a:xfrm>
        </p:grpSpPr>
        <p:grpSp>
          <p:nvGrpSpPr>
            <p:cNvPr id="8452" name="Group 776"/>
            <p:cNvGrpSpPr>
              <a:grpSpLocks/>
            </p:cNvGrpSpPr>
            <p:nvPr/>
          </p:nvGrpSpPr>
          <p:grpSpPr bwMode="auto">
            <a:xfrm>
              <a:off x="7790997" y="3920211"/>
              <a:ext cx="976313" cy="1377950"/>
              <a:chOff x="4718" y="2562"/>
              <a:chExt cx="615" cy="868"/>
            </a:xfrm>
          </p:grpSpPr>
          <p:sp>
            <p:nvSpPr>
              <p:cNvPr id="8454" name="Oval 740"/>
              <p:cNvSpPr>
                <a:spLocks noChangeArrowheads="1"/>
              </p:cNvSpPr>
              <p:nvPr/>
            </p:nvSpPr>
            <p:spPr bwMode="auto">
              <a:xfrm>
                <a:off x="5076" y="2562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55" name="Rectangle 741"/>
              <p:cNvSpPr>
                <a:spLocks noChangeArrowheads="1"/>
              </p:cNvSpPr>
              <p:nvPr/>
            </p:nvSpPr>
            <p:spPr bwMode="auto">
              <a:xfrm>
                <a:off x="5060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6" name="Rectangle 742"/>
              <p:cNvSpPr>
                <a:spLocks noChangeArrowheads="1"/>
              </p:cNvSpPr>
              <p:nvPr/>
            </p:nvSpPr>
            <p:spPr bwMode="auto">
              <a:xfrm>
                <a:off x="5113" y="3064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7" name="Rectangle 743"/>
              <p:cNvSpPr>
                <a:spLocks noChangeArrowheads="1"/>
              </p:cNvSpPr>
              <p:nvPr/>
            </p:nvSpPr>
            <p:spPr bwMode="auto">
              <a:xfrm>
                <a:off x="4887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8" name="Rectangle 744"/>
              <p:cNvSpPr>
                <a:spLocks noChangeArrowheads="1"/>
              </p:cNvSpPr>
              <p:nvPr/>
            </p:nvSpPr>
            <p:spPr bwMode="auto">
              <a:xfrm>
                <a:off x="4953" y="3086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9" name="Rectangle 745"/>
              <p:cNvSpPr>
                <a:spLocks noChangeArrowheads="1"/>
              </p:cNvSpPr>
              <p:nvPr/>
            </p:nvSpPr>
            <p:spPr bwMode="auto">
              <a:xfrm>
                <a:off x="4887" y="2942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60" name="Rectangle 746"/>
              <p:cNvSpPr>
                <a:spLocks noChangeArrowheads="1"/>
              </p:cNvSpPr>
              <p:nvPr/>
            </p:nvSpPr>
            <p:spPr bwMode="auto">
              <a:xfrm>
                <a:off x="4953" y="294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61" name="Rectangle 748"/>
              <p:cNvSpPr>
                <a:spLocks noChangeArrowheads="1"/>
              </p:cNvSpPr>
              <p:nvPr/>
            </p:nvSpPr>
            <p:spPr bwMode="auto">
              <a:xfrm>
                <a:off x="5106" y="2568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62" name="Line 750"/>
              <p:cNvSpPr>
                <a:spLocks noChangeShapeType="1"/>
              </p:cNvSpPr>
              <p:nvPr/>
            </p:nvSpPr>
            <p:spPr bwMode="auto">
              <a:xfrm flipH="1" flipV="1">
                <a:off x="5116" y="3178"/>
                <a:ext cx="19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3" name="Line 751"/>
              <p:cNvSpPr>
                <a:spLocks noChangeShapeType="1"/>
              </p:cNvSpPr>
              <p:nvPr/>
            </p:nvSpPr>
            <p:spPr bwMode="auto">
              <a:xfrm flipV="1">
                <a:off x="4901" y="3178"/>
                <a:ext cx="12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4" name="Line 752"/>
              <p:cNvSpPr>
                <a:spLocks noChangeShapeType="1"/>
              </p:cNvSpPr>
              <p:nvPr/>
            </p:nvSpPr>
            <p:spPr bwMode="auto">
              <a:xfrm>
                <a:off x="4901" y="2854"/>
                <a:ext cx="1" cy="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5" name="Line 753"/>
              <p:cNvSpPr>
                <a:spLocks noChangeShapeType="1"/>
              </p:cNvSpPr>
              <p:nvPr/>
            </p:nvSpPr>
            <p:spPr bwMode="auto">
              <a:xfrm flipV="1">
                <a:off x="4783" y="2870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6" name="Line 754"/>
              <p:cNvSpPr>
                <a:spLocks noChangeShapeType="1"/>
              </p:cNvSpPr>
              <p:nvPr/>
            </p:nvSpPr>
            <p:spPr bwMode="auto">
              <a:xfrm flipV="1">
                <a:off x="5135" y="2667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7" name="Line 755"/>
              <p:cNvSpPr>
                <a:spLocks noChangeShapeType="1"/>
              </p:cNvSpPr>
              <p:nvPr/>
            </p:nvSpPr>
            <p:spPr bwMode="auto">
              <a:xfrm>
                <a:off x="5252" y="3057"/>
                <a:ext cx="1" cy="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8" name="Freeform 756"/>
              <p:cNvSpPr>
                <a:spLocks/>
              </p:cNvSpPr>
              <p:nvPr/>
            </p:nvSpPr>
            <p:spPr bwMode="auto">
              <a:xfrm>
                <a:off x="4783" y="3057"/>
                <a:ext cx="131" cy="214"/>
              </a:xfrm>
              <a:custGeom>
                <a:avLst/>
                <a:gdLst>
                  <a:gd name="T0" fmla="*/ 0 w 131"/>
                  <a:gd name="T1" fmla="*/ 0 h 214"/>
                  <a:gd name="T2" fmla="*/ 106 w 131"/>
                  <a:gd name="T3" fmla="*/ 214 h 214"/>
                  <a:gd name="T4" fmla="*/ 118 w 131"/>
                  <a:gd name="T5" fmla="*/ 202 h 214"/>
                  <a:gd name="T6" fmla="*/ 131 w 131"/>
                  <a:gd name="T7" fmla="*/ 195 h 214"/>
                  <a:gd name="T8" fmla="*/ 0 w 131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4"/>
                  <a:gd name="T17" fmla="*/ 131 w 13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4">
                    <a:moveTo>
                      <a:pt x="0" y="0"/>
                    </a:moveTo>
                    <a:lnTo>
                      <a:pt x="106" y="214"/>
                    </a:lnTo>
                    <a:lnTo>
                      <a:pt x="118" y="202"/>
                    </a:lnTo>
                    <a:lnTo>
                      <a:pt x="131" y="195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9" name="Freeform 757"/>
              <p:cNvSpPr>
                <a:spLocks/>
              </p:cNvSpPr>
              <p:nvPr/>
            </p:nvSpPr>
            <p:spPr bwMode="auto">
              <a:xfrm>
                <a:off x="4889" y="3247"/>
                <a:ext cx="246" cy="24"/>
              </a:xfrm>
              <a:custGeom>
                <a:avLst/>
                <a:gdLst>
                  <a:gd name="T0" fmla="*/ 12 w 246"/>
                  <a:gd name="T1" fmla="*/ 12 h 24"/>
                  <a:gd name="T2" fmla="*/ 0 w 246"/>
                  <a:gd name="T3" fmla="*/ 24 h 24"/>
                  <a:gd name="T4" fmla="*/ 246 w 246"/>
                  <a:gd name="T5" fmla="*/ 24 h 24"/>
                  <a:gd name="T6" fmla="*/ 246 w 246"/>
                  <a:gd name="T7" fmla="*/ 12 h 24"/>
                  <a:gd name="T8" fmla="*/ 246 w 246"/>
                  <a:gd name="T9" fmla="*/ 0 h 24"/>
                  <a:gd name="T10" fmla="*/ 12 w 246"/>
                  <a:gd name="T11" fmla="*/ 0 h 24"/>
                  <a:gd name="T12" fmla="*/ 12 w 246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24"/>
                  <a:gd name="T23" fmla="*/ 246 w 24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24">
                    <a:moveTo>
                      <a:pt x="12" y="12"/>
                    </a:moveTo>
                    <a:lnTo>
                      <a:pt x="0" y="24"/>
                    </a:lnTo>
                    <a:lnTo>
                      <a:pt x="246" y="24"/>
                    </a:lnTo>
                    <a:lnTo>
                      <a:pt x="246" y="12"/>
                    </a:lnTo>
                    <a:lnTo>
                      <a:pt x="246" y="0"/>
                    </a:lnTo>
                    <a:lnTo>
                      <a:pt x="12" y="0"/>
                    </a:lnTo>
                    <a:lnTo>
                      <a:pt x="12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0" name="Freeform 758"/>
              <p:cNvSpPr>
                <a:spLocks/>
              </p:cNvSpPr>
              <p:nvPr/>
            </p:nvSpPr>
            <p:spPr bwMode="auto">
              <a:xfrm>
                <a:off x="5135" y="3049"/>
                <a:ext cx="131" cy="210"/>
              </a:xfrm>
              <a:custGeom>
                <a:avLst/>
                <a:gdLst>
                  <a:gd name="T0" fmla="*/ 0 w 131"/>
                  <a:gd name="T1" fmla="*/ 210 h 210"/>
                  <a:gd name="T2" fmla="*/ 131 w 131"/>
                  <a:gd name="T3" fmla="*/ 17 h 210"/>
                  <a:gd name="T4" fmla="*/ 117 w 131"/>
                  <a:gd name="T5" fmla="*/ 8 h 210"/>
                  <a:gd name="T6" fmla="*/ 104 w 131"/>
                  <a:gd name="T7" fmla="*/ 0 h 210"/>
                  <a:gd name="T8" fmla="*/ 0 w 131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0"/>
                  <a:gd name="T17" fmla="*/ 131 w 131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0">
                    <a:moveTo>
                      <a:pt x="0" y="210"/>
                    </a:moveTo>
                    <a:lnTo>
                      <a:pt x="131" y="17"/>
                    </a:lnTo>
                    <a:lnTo>
                      <a:pt x="117" y="8"/>
                    </a:lnTo>
                    <a:lnTo>
                      <a:pt x="104" y="0"/>
                    </a:lnTo>
                    <a:lnTo>
                      <a:pt x="0" y="21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1" name="Line 759"/>
              <p:cNvSpPr>
                <a:spLocks noChangeShapeType="1"/>
              </p:cNvSpPr>
              <p:nvPr/>
            </p:nvSpPr>
            <p:spPr bwMode="auto">
              <a:xfrm flipH="1" flipV="1">
                <a:off x="5135" y="2854"/>
                <a:ext cx="117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2" name="Line 760"/>
              <p:cNvSpPr>
                <a:spLocks noChangeShapeType="1"/>
              </p:cNvSpPr>
              <p:nvPr/>
            </p:nvSpPr>
            <p:spPr bwMode="auto">
              <a:xfrm flipH="1">
                <a:off x="4901" y="2854"/>
                <a:ext cx="23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3" name="Line 761"/>
              <p:cNvSpPr>
                <a:spLocks noChangeShapeType="1"/>
              </p:cNvSpPr>
              <p:nvPr/>
            </p:nvSpPr>
            <p:spPr bwMode="auto">
              <a:xfrm flipH="1">
                <a:off x="4783" y="2854"/>
                <a:ext cx="118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4" name="Rectangle 762"/>
              <p:cNvSpPr>
                <a:spLocks noChangeArrowheads="1"/>
              </p:cNvSpPr>
              <p:nvPr/>
            </p:nvSpPr>
            <p:spPr bwMode="auto">
              <a:xfrm>
                <a:off x="4757" y="311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it-IT" b="1"/>
              </a:p>
            </p:txBody>
          </p:sp>
          <p:sp>
            <p:nvSpPr>
              <p:cNvPr id="8475" name="Rectangle 763"/>
              <p:cNvSpPr>
                <a:spLocks noChangeArrowheads="1"/>
              </p:cNvSpPr>
              <p:nvPr/>
            </p:nvSpPr>
            <p:spPr bwMode="auto">
              <a:xfrm>
                <a:off x="4862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b="1"/>
              </a:p>
            </p:txBody>
          </p:sp>
          <p:sp>
            <p:nvSpPr>
              <p:cNvPr id="8476" name="Rectangle 764"/>
              <p:cNvSpPr>
                <a:spLocks noChangeArrowheads="1"/>
              </p:cNvSpPr>
              <p:nvPr/>
            </p:nvSpPr>
            <p:spPr bwMode="auto">
              <a:xfrm>
                <a:off x="5124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it-IT" b="1"/>
              </a:p>
            </p:txBody>
          </p:sp>
          <p:sp>
            <p:nvSpPr>
              <p:cNvPr id="8477" name="Rectangle 765"/>
              <p:cNvSpPr>
                <a:spLocks noChangeArrowheads="1"/>
              </p:cNvSpPr>
              <p:nvPr/>
            </p:nvSpPr>
            <p:spPr bwMode="auto">
              <a:xfrm>
                <a:off x="5284" y="304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it-IT" b="1"/>
              </a:p>
            </p:txBody>
          </p:sp>
          <p:sp>
            <p:nvSpPr>
              <p:cNvPr id="8478" name="Rectangle 766"/>
              <p:cNvSpPr>
                <a:spLocks noChangeArrowheads="1"/>
              </p:cNvSpPr>
              <p:nvPr/>
            </p:nvSpPr>
            <p:spPr bwMode="auto">
              <a:xfrm>
                <a:off x="5229" y="2851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it-IT" b="1"/>
              </a:p>
            </p:txBody>
          </p:sp>
          <p:sp>
            <p:nvSpPr>
              <p:cNvPr id="8479" name="Oval 770"/>
              <p:cNvSpPr>
                <a:spLocks noChangeArrowheads="1"/>
              </p:cNvSpPr>
              <p:nvPr/>
            </p:nvSpPr>
            <p:spPr bwMode="auto">
              <a:xfrm>
                <a:off x="5206" y="3247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0" name="Rectangle 771"/>
              <p:cNvSpPr>
                <a:spLocks noChangeArrowheads="1"/>
              </p:cNvSpPr>
              <p:nvPr/>
            </p:nvSpPr>
            <p:spPr bwMode="auto">
              <a:xfrm>
                <a:off x="5236" y="3253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81" name="Oval 774"/>
              <p:cNvSpPr>
                <a:spLocks noChangeArrowheads="1"/>
              </p:cNvSpPr>
              <p:nvPr/>
            </p:nvSpPr>
            <p:spPr bwMode="auto">
              <a:xfrm>
                <a:off x="4718" y="2759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2" name="Rectangle 775"/>
              <p:cNvSpPr>
                <a:spLocks noChangeArrowheads="1"/>
              </p:cNvSpPr>
              <p:nvPr/>
            </p:nvSpPr>
            <p:spPr bwMode="auto">
              <a:xfrm>
                <a:off x="4748" y="2765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</p:grpSp>
        <p:sp>
          <p:nvSpPr>
            <p:cNvPr id="8453" name="Rectangle 777"/>
            <p:cNvSpPr>
              <a:spLocks noChangeArrowheads="1"/>
            </p:cNvSpPr>
            <p:nvPr/>
          </p:nvSpPr>
          <p:spPr bwMode="auto">
            <a:xfrm>
              <a:off x="7341735" y="5323561"/>
              <a:ext cx="15240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l'inositolo-1,4,5-</a:t>
              </a:r>
            </a:p>
            <a:p>
              <a:pPr algn="l"/>
              <a:r>
                <a:rPr lang="it-IT" sz="1400" b="1">
                  <a:latin typeface="Arial" charset="0"/>
                </a:rPr>
                <a:t>trifosfato (</a:t>
              </a:r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IP</a:t>
              </a:r>
              <a:r>
                <a:rPr lang="it-IT" sz="1400" b="1" baseline="-25000">
                  <a:solidFill>
                    <a:srgbClr val="FF3300"/>
                  </a:solidFill>
                  <a:latin typeface="Arial" charset="0"/>
                </a:rPr>
                <a:t>3</a:t>
              </a:r>
              <a:r>
                <a:rPr lang="it-IT" sz="1400" b="1">
                  <a:latin typeface="Arial" charset="0"/>
                </a:rPr>
                <a:t>) </a:t>
              </a:r>
            </a:p>
          </p:txBody>
        </p:sp>
      </p:grpSp>
      <p:grpSp>
        <p:nvGrpSpPr>
          <p:cNvPr id="8903" name="Group 782"/>
          <p:cNvGrpSpPr>
            <a:grpSpLocks/>
          </p:cNvGrpSpPr>
          <p:nvPr/>
        </p:nvGrpSpPr>
        <p:grpSpPr bwMode="auto">
          <a:xfrm>
            <a:off x="4362450" y="3403600"/>
            <a:ext cx="346075" cy="493713"/>
            <a:chOff x="2807" y="2583"/>
            <a:chExt cx="218" cy="159"/>
          </a:xfrm>
        </p:grpSpPr>
        <p:sp>
          <p:nvSpPr>
            <p:cNvPr id="8450" name="Rectangle 780"/>
            <p:cNvSpPr>
              <a:spLocks noChangeArrowheads="1"/>
            </p:cNvSpPr>
            <p:nvPr/>
          </p:nvSpPr>
          <p:spPr bwMode="auto">
            <a:xfrm>
              <a:off x="2807" y="2608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51" name="Rectangle 781"/>
            <p:cNvSpPr>
              <a:spLocks noChangeArrowheads="1"/>
            </p:cNvSpPr>
            <p:nvPr/>
          </p:nvSpPr>
          <p:spPr bwMode="auto">
            <a:xfrm>
              <a:off x="2913" y="258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grpSp>
        <p:nvGrpSpPr>
          <p:cNvPr id="8904" name="Gruppo 674"/>
          <p:cNvGrpSpPr>
            <a:grpSpLocks/>
          </p:cNvGrpSpPr>
          <p:nvPr/>
        </p:nvGrpSpPr>
        <p:grpSpPr bwMode="auto">
          <a:xfrm>
            <a:off x="4868863" y="2808288"/>
            <a:ext cx="531812" cy="238125"/>
            <a:chOff x="5373688" y="2976957"/>
            <a:chExt cx="531812" cy="212726"/>
          </a:xfrm>
        </p:grpSpPr>
        <p:sp>
          <p:nvSpPr>
            <p:cNvPr id="8448" name="Rectangle 784"/>
            <p:cNvSpPr>
              <a:spLocks noChangeArrowheads="1"/>
            </p:cNvSpPr>
            <p:nvPr/>
          </p:nvSpPr>
          <p:spPr bwMode="auto">
            <a:xfrm>
              <a:off x="5373688" y="2976957"/>
              <a:ext cx="227013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49" name="Rectangle 785"/>
            <p:cNvSpPr>
              <a:spLocks noChangeArrowheads="1"/>
            </p:cNvSpPr>
            <p:nvPr/>
          </p:nvSpPr>
          <p:spPr bwMode="auto">
            <a:xfrm>
              <a:off x="5608638" y="2999991"/>
              <a:ext cx="296862" cy="16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425" name="Rectangle 1062"/>
          <p:cNvSpPr>
            <a:spLocks noChangeArrowheads="1"/>
          </p:cNvSpPr>
          <p:nvPr/>
        </p:nvSpPr>
        <p:spPr bwMode="auto">
          <a:xfrm>
            <a:off x="6600825" y="50323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>
                <a:latin typeface="Arial" charset="0"/>
              </a:rPr>
              <a:t>ER</a:t>
            </a:r>
          </a:p>
        </p:txBody>
      </p:sp>
      <p:pic>
        <p:nvPicPr>
          <p:cNvPr id="6391" name="Picture 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437063"/>
            <a:ext cx="3349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" name="Text Box 1069"/>
          <p:cNvSpPr txBox="1">
            <a:spLocks noChangeArrowheads="1"/>
          </p:cNvSpPr>
          <p:nvPr/>
        </p:nvSpPr>
        <p:spPr bwMode="auto">
          <a:xfrm>
            <a:off x="2503488" y="6175375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800">
                <a:latin typeface="Arial" charset="0"/>
              </a:rPr>
              <a:t>PLC</a:t>
            </a:r>
          </a:p>
        </p:txBody>
      </p:sp>
      <p:grpSp>
        <p:nvGrpSpPr>
          <p:cNvPr id="8905" name="Group 1070"/>
          <p:cNvGrpSpPr>
            <a:grpSpLocks/>
          </p:cNvGrpSpPr>
          <p:nvPr/>
        </p:nvGrpSpPr>
        <p:grpSpPr bwMode="auto">
          <a:xfrm>
            <a:off x="3192463" y="4652963"/>
            <a:ext cx="157162" cy="687387"/>
            <a:chOff x="2604" y="2029"/>
            <a:chExt cx="147" cy="529"/>
          </a:xfrm>
        </p:grpSpPr>
        <p:sp>
          <p:nvSpPr>
            <p:cNvPr id="8439" name="Oval 1071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40" name="Group 1072"/>
            <p:cNvGrpSpPr>
              <a:grpSpLocks/>
            </p:cNvGrpSpPr>
            <p:nvPr/>
          </p:nvGrpSpPr>
          <p:grpSpPr bwMode="auto">
            <a:xfrm>
              <a:off x="2604" y="2029"/>
              <a:ext cx="97" cy="529"/>
              <a:chOff x="2611" y="2042"/>
              <a:chExt cx="83" cy="509"/>
            </a:xfrm>
          </p:grpSpPr>
          <p:grpSp>
            <p:nvGrpSpPr>
              <p:cNvPr id="8441" name="Group 1073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443" name="Freeform 1074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4" name="Freeform 1075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5" name="Oval 1076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46" name="Freeform 1077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7" name="Oval 1078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442" name="Oval 1079"/>
              <p:cNvSpPr>
                <a:spLocks noChangeArrowheads="1"/>
              </p:cNvSpPr>
              <p:nvPr/>
            </p:nvSpPr>
            <p:spPr bwMode="auto">
              <a:xfrm>
                <a:off x="2611" y="2283"/>
                <a:ext cx="69" cy="2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908" name="Gruppo 678"/>
          <p:cNvGrpSpPr>
            <a:grpSpLocks/>
          </p:cNvGrpSpPr>
          <p:nvPr/>
        </p:nvGrpSpPr>
        <p:grpSpPr bwMode="auto">
          <a:xfrm>
            <a:off x="4786313" y="3352800"/>
            <a:ext cx="1384300" cy="847725"/>
            <a:chOff x="5453063" y="3071813"/>
            <a:chExt cx="1384301" cy="847725"/>
          </a:xfrm>
        </p:grpSpPr>
        <p:grpSp>
          <p:nvGrpSpPr>
            <p:cNvPr id="8434" name="Gruppo 677"/>
            <p:cNvGrpSpPr>
              <a:grpSpLocks/>
            </p:cNvGrpSpPr>
            <p:nvPr/>
          </p:nvGrpSpPr>
          <p:grpSpPr bwMode="auto">
            <a:xfrm>
              <a:off x="5453063" y="3071813"/>
              <a:ext cx="1384301" cy="534987"/>
              <a:chOff x="5453063" y="3071813"/>
              <a:chExt cx="1384301" cy="534987"/>
            </a:xfrm>
          </p:grpSpPr>
          <p:sp>
            <p:nvSpPr>
              <p:cNvPr id="8436" name="Rectangle 511"/>
              <p:cNvSpPr>
                <a:spLocks noChangeArrowheads="1"/>
              </p:cNvSpPr>
              <p:nvPr/>
            </p:nvSpPr>
            <p:spPr bwMode="auto">
              <a:xfrm>
                <a:off x="5453063" y="3394075"/>
                <a:ext cx="62230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Ser/Thr</a:t>
                </a:r>
                <a:endParaRPr lang="it-IT" sz="1400"/>
              </a:p>
            </p:txBody>
          </p:sp>
          <p:sp>
            <p:nvSpPr>
              <p:cNvPr id="8437" name="Rectangle 512"/>
              <p:cNvSpPr>
                <a:spLocks noChangeArrowheads="1"/>
              </p:cNvSpPr>
              <p:nvPr/>
            </p:nvSpPr>
            <p:spPr bwMode="auto">
              <a:xfrm>
                <a:off x="6372226" y="3071813"/>
                <a:ext cx="465138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Ser-P</a:t>
                </a:r>
                <a:endParaRPr lang="it-IT" sz="1400"/>
              </a:p>
            </p:txBody>
          </p:sp>
          <p:sp>
            <p:nvSpPr>
              <p:cNvPr id="8438" name="Rectangle 513"/>
              <p:cNvSpPr>
                <a:spLocks noChangeArrowheads="1"/>
              </p:cNvSpPr>
              <p:nvPr/>
            </p:nvSpPr>
            <p:spPr bwMode="auto">
              <a:xfrm>
                <a:off x="6372226" y="3241675"/>
                <a:ext cx="4635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Thr-P</a:t>
                </a:r>
                <a:endParaRPr lang="it-IT" sz="1400"/>
              </a:p>
            </p:txBody>
          </p:sp>
        </p:grpSp>
        <p:sp>
          <p:nvSpPr>
            <p:cNvPr id="677" name="Arco 676"/>
            <p:cNvSpPr/>
            <p:nvPr/>
          </p:nvSpPr>
          <p:spPr bwMode="auto">
            <a:xfrm rot="18056751">
              <a:off x="5695950" y="3190876"/>
              <a:ext cx="790575" cy="66675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8910" name="Gruppo 679"/>
          <p:cNvGrpSpPr>
            <a:grpSpLocks/>
          </p:cNvGrpSpPr>
          <p:nvPr/>
        </p:nvGrpSpPr>
        <p:grpSpPr bwMode="auto">
          <a:xfrm>
            <a:off x="4764088" y="2833688"/>
            <a:ext cx="471487" cy="644525"/>
            <a:chOff x="5099050" y="2724150"/>
            <a:chExt cx="471488" cy="644525"/>
          </a:xfrm>
        </p:grpSpPr>
        <p:sp>
          <p:nvSpPr>
            <p:cNvPr id="8431" name="AutoShape 501"/>
            <p:cNvSpPr>
              <a:spLocks noChangeArrowheads="1"/>
            </p:cNvSpPr>
            <p:nvPr/>
          </p:nvSpPr>
          <p:spPr bwMode="auto">
            <a:xfrm>
              <a:off x="5099050" y="2724150"/>
              <a:ext cx="471488" cy="644525"/>
            </a:xfrm>
            <a:prstGeom prst="roundRect">
              <a:avLst>
                <a:gd name="adj" fmla="val 12449"/>
              </a:avLst>
            </a:prstGeom>
            <a:solidFill>
              <a:srgbClr val="800000"/>
            </a:solidFill>
            <a:ln w="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2" name="Oval 502"/>
            <p:cNvSpPr>
              <a:spLocks noChangeArrowheads="1"/>
            </p:cNvSpPr>
            <p:nvPr/>
          </p:nvSpPr>
          <p:spPr bwMode="auto">
            <a:xfrm>
              <a:off x="5132388" y="2835275"/>
              <a:ext cx="400050" cy="3794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3" name="Rectangle 503"/>
            <p:cNvSpPr>
              <a:spLocks noChangeArrowheads="1"/>
            </p:cNvSpPr>
            <p:nvPr/>
          </p:nvSpPr>
          <p:spPr bwMode="auto">
            <a:xfrm>
              <a:off x="5172075" y="2924175"/>
              <a:ext cx="3206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PKC</a:t>
              </a:r>
              <a:endParaRPr lang="it-IT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2" grpId="0" animBg="1"/>
      <p:bldP spid="8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95263" y="1412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 – attivazione della PKC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1625" y="4935538"/>
            <a:ext cx="85502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it-IT" sz="1600">
                <a:latin typeface="Arial" charset="0"/>
              </a:rPr>
              <a:t>La proteina chinasi C (PKC) è un esempio di chinasi inibita da pseudosubstrato (come la PKA). Il legame di due domini al diacilglicerolo (DAG) libera il sito attivo.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L’attività di PKC dipende anche da ioni di Ca</a:t>
            </a:r>
            <a:r>
              <a:rPr lang="it-IT" sz="1600" baseline="30000">
                <a:latin typeface="Arial" charset="0"/>
              </a:rPr>
              <a:t>++</a:t>
            </a:r>
            <a:r>
              <a:rPr lang="it-IT" sz="1600">
                <a:latin typeface="Arial" charset="0"/>
              </a:rPr>
              <a:t>, che aiutano a localizzare PKC sulla membrana. Questo fornisce una forma  d’integrazione per l’azione dei due messaggeri 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DAG e IP</a:t>
            </a:r>
            <a:r>
              <a:rPr lang="it-IT" sz="1600" baseline="-25000">
                <a:latin typeface="Arial" charset="0"/>
              </a:rPr>
              <a:t>3</a:t>
            </a:r>
            <a:r>
              <a:rPr lang="it-IT" sz="1600">
                <a:latin typeface="Arial" charset="0"/>
              </a:rPr>
              <a:t> sono molecole transienti perché rapidamente metabolizzate. DAG è anche il precursore di ormoni eicosanoidi  ( prostaglandine 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20700"/>
            <a:ext cx="63833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8"/>
          <p:cNvSpPr>
            <a:spLocks noChangeArrowheads="1"/>
          </p:cNvSpPr>
          <p:nvPr/>
        </p:nvSpPr>
        <p:spPr bwMode="auto">
          <a:xfrm>
            <a:off x="2052638" y="4024313"/>
            <a:ext cx="603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None/>
              <a:tabLst>
                <a:tab pos="258763" algn="l"/>
              </a:tabLst>
            </a:pPr>
            <a:r>
              <a:rPr lang="it-IT" sz="1600">
                <a:latin typeface="Arial" charset="0"/>
              </a:rPr>
              <a:t> </a:t>
            </a:r>
          </a:p>
        </p:txBody>
      </p:sp>
      <p:sp>
        <p:nvSpPr>
          <p:cNvPr id="10243" name="Rectangle 39"/>
          <p:cNvSpPr>
            <a:spLocks noChangeArrowheads="1"/>
          </p:cNvSpPr>
          <p:nvPr/>
        </p:nvSpPr>
        <p:spPr bwMode="auto">
          <a:xfrm>
            <a:off x="198438" y="539750"/>
            <a:ext cx="8756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Il calcio può formare legami multipli con atomi di ossigeno in alcuni residui amminoacidici (es. Asp,  Asn, Glu, </a:t>
            </a:r>
            <a:r>
              <a:rPr lang="it-IT" sz="1800" dirty="0" err="1">
                <a:latin typeface="Arial" charset="0"/>
              </a:rPr>
              <a:t>Gln</a:t>
            </a:r>
            <a:r>
              <a:rPr lang="it-IT" sz="1800" dirty="0">
                <a:latin typeface="Arial" charset="0"/>
              </a:rPr>
              <a:t>). Questo induce notevoli alterazioni conformazionali nelle proteine alle quali si lega.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L'effetto del calcio negli eucarioti è anche mediato dalla 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CALMODULINA</a:t>
            </a:r>
            <a:r>
              <a:rPr lang="it-IT" sz="1800" dirty="0">
                <a:latin typeface="Arial" charset="0"/>
              </a:rPr>
              <a:t>, che è in grado di legare 4Ca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, e ne funge da sensore. È attivata da [Ca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] &gt; 500 </a:t>
            </a:r>
            <a:r>
              <a:rPr lang="it-IT" sz="1800" dirty="0" err="1">
                <a:latin typeface="Arial" charset="0"/>
              </a:rPr>
              <a:t>nM</a:t>
            </a:r>
            <a:r>
              <a:rPr lang="it-IT" sz="1800" dirty="0">
                <a:latin typeface="Arial" charset="0"/>
              </a:rPr>
              <a:t>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E’ composta da due domini che legano il calcio, ciascuno dei quali presenta due motivi che per la loro forma simile ad mano, sono noti come “EF hand”.</a:t>
            </a:r>
          </a:p>
        </p:txBody>
      </p:sp>
      <p:pic>
        <p:nvPicPr>
          <p:cNvPr id="10244" name="Picture 83" descr="f1518_ISBN88-08-07893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2917825"/>
            <a:ext cx="3641725" cy="3497263"/>
          </a:xfrm>
          <a:noFill/>
        </p:spPr>
      </p:pic>
      <p:pic>
        <p:nvPicPr>
          <p:cNvPr id="10245" name="Picture 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4830763"/>
            <a:ext cx="4030663" cy="1749425"/>
          </a:xfrm>
          <a:noFill/>
        </p:spPr>
      </p:pic>
      <p:pic>
        <p:nvPicPr>
          <p:cNvPr id="10246" name="Picture 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3086100"/>
            <a:ext cx="3660775" cy="2052638"/>
          </a:xfrm>
          <a:noFill/>
        </p:spPr>
      </p:pic>
      <p:sp>
        <p:nvSpPr>
          <p:cNvPr id="10247" name="Text Box 90"/>
          <p:cNvSpPr txBox="1">
            <a:spLocks noChangeArrowheads="1"/>
          </p:cNvSpPr>
          <p:nvPr/>
        </p:nvSpPr>
        <p:spPr bwMode="auto">
          <a:xfrm>
            <a:off x="282575" y="74613"/>
            <a:ext cx="870585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Il ruolo del calcio come secondo messaggero</a:t>
            </a:r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La calmodulina - una proteina regolatrice attivata dal calcio</a:t>
            </a: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33650"/>
            <a:ext cx="1981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25320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23"/>
          <p:cNvSpPr>
            <a:spLocks noChangeShapeType="1"/>
          </p:cNvSpPr>
          <p:nvPr/>
        </p:nvSpPr>
        <p:spPr bwMode="auto">
          <a:xfrm>
            <a:off x="2016125" y="4581525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Text Box 24"/>
          <p:cNvSpPr txBox="1">
            <a:spLocks noChangeArrowheads="1"/>
          </p:cNvSpPr>
          <p:nvPr/>
        </p:nvSpPr>
        <p:spPr bwMode="auto">
          <a:xfrm>
            <a:off x="2192338" y="4141788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800" b="1">
                <a:latin typeface="Arial" charset="0"/>
              </a:rPr>
              <a:t>Ca</a:t>
            </a:r>
            <a:r>
              <a:rPr lang="it-IT" sz="2000" b="1" baseline="30000">
                <a:latin typeface="Arial" charset="0"/>
              </a:rPr>
              <a:t>2+</a:t>
            </a:r>
            <a:endParaRPr lang="it-IT" b="1"/>
          </a:p>
        </p:txBody>
      </p:sp>
      <p:sp>
        <p:nvSpPr>
          <p:cNvPr id="11271" name="Line 25"/>
          <p:cNvSpPr>
            <a:spLocks noChangeShapeType="1"/>
          </p:cNvSpPr>
          <p:nvPr/>
        </p:nvSpPr>
        <p:spPr bwMode="auto">
          <a:xfrm>
            <a:off x="4300538" y="4575175"/>
            <a:ext cx="104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26"/>
          <p:cNvSpPr txBox="1">
            <a:spLocks noChangeArrowheads="1"/>
          </p:cNvSpPr>
          <p:nvPr/>
        </p:nvSpPr>
        <p:spPr bwMode="auto">
          <a:xfrm>
            <a:off x="4283075" y="4097338"/>
            <a:ext cx="1087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b="1">
                <a:latin typeface="Arial" charset="0"/>
              </a:rPr>
              <a:t>proteina </a:t>
            </a:r>
          </a:p>
          <a:p>
            <a:pPr algn="l"/>
            <a:endParaRPr lang="it-IT" sz="1600" b="1">
              <a:latin typeface="Arial" charset="0"/>
            </a:endParaRPr>
          </a:p>
          <a:p>
            <a:pPr algn="l"/>
            <a:r>
              <a:rPr lang="it-IT" sz="1600" b="1">
                <a:latin typeface="Arial" charset="0"/>
              </a:rPr>
              <a:t>bersaglio</a:t>
            </a:r>
            <a:endParaRPr lang="it-IT" b="1"/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>
            <a:off x="209550" y="635000"/>
            <a:ext cx="86995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dirty="0">
                <a:latin typeface="Arial" charset="0"/>
              </a:rPr>
              <a:t>La calmodulina è composta da due domini che legano il calcio connessi da una lunga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che si comporta come un cavo flessibile.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Riconosce e lega specifiche sequenze ad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</a:t>
            </a:r>
            <a:r>
              <a:rPr lang="it-IT" sz="1800" dirty="0" err="1">
                <a:latin typeface="Arial" charset="0"/>
              </a:rPr>
              <a:t>anfipatica</a:t>
            </a:r>
            <a:r>
              <a:rPr lang="it-IT" sz="1800" dirty="0">
                <a:latin typeface="Arial" charset="0"/>
              </a:rPr>
              <a:t> nelle proteine bersaglio, abbracciandole in modo che i domini globulari ai terminali si incontrino</a:t>
            </a:r>
            <a:endParaRPr lang="it-IT" sz="1800" dirty="0"/>
          </a:p>
        </p:txBody>
      </p:sp>
      <p:pic>
        <p:nvPicPr>
          <p:cNvPr id="1127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562225"/>
            <a:ext cx="1695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41"/>
          <p:cNvGrpSpPr>
            <a:grpSpLocks/>
          </p:cNvGrpSpPr>
          <p:nvPr/>
        </p:nvGrpSpPr>
        <p:grpSpPr bwMode="auto">
          <a:xfrm rot="7931943" flipV="1">
            <a:off x="2554288" y="2595563"/>
            <a:ext cx="660400" cy="374650"/>
            <a:chOff x="3970" y="3340"/>
            <a:chExt cx="1154" cy="774"/>
          </a:xfrm>
        </p:grpSpPr>
        <p:sp>
          <p:nvSpPr>
            <p:cNvPr id="11298" name="Freeform 42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9" name="Freeform 43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0" name="Freeform 44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Freeform 45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2" name="Freeform 46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3" name="Freeform 47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4" name="Freeform 48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Freeform 50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7" name="Freeform 51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Freeform 52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9" name="Freeform 53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310" name="Group 54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312" name="Freeform 55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13" name="Freeform 56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311" name="Freeform 57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276" name="Group 58"/>
          <p:cNvGrpSpPr>
            <a:grpSpLocks/>
          </p:cNvGrpSpPr>
          <p:nvPr/>
        </p:nvGrpSpPr>
        <p:grpSpPr bwMode="auto">
          <a:xfrm rot="7121517" flipV="1">
            <a:off x="4370388" y="3222625"/>
            <a:ext cx="676275" cy="371475"/>
            <a:chOff x="3970" y="3340"/>
            <a:chExt cx="1154" cy="774"/>
          </a:xfrm>
        </p:grpSpPr>
        <p:sp>
          <p:nvSpPr>
            <p:cNvPr id="11282" name="Freeform 59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Freeform 60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Freeform 61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Freeform 62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Freeform 63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Freeform 64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Freeform 65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Freeform 66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Freeform 67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Freeform 68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Freeform 69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Freeform 70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294" name="Group 71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296" name="Freeform 72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7" name="Freeform 73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295" name="Freeform 74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1277" name="Picture 79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088" y="4070802"/>
            <a:ext cx="2428875" cy="2733675"/>
          </a:xfrm>
          <a:noFill/>
        </p:spPr>
      </p:pic>
      <p:sp>
        <p:nvSpPr>
          <p:cNvPr id="11278" name="Line 81"/>
          <p:cNvSpPr>
            <a:spLocks noChangeShapeType="1"/>
          </p:cNvSpPr>
          <p:nvPr/>
        </p:nvSpPr>
        <p:spPr bwMode="auto">
          <a:xfrm>
            <a:off x="6299200" y="4078288"/>
            <a:ext cx="1768475" cy="750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9" name="Figura a mano libera 49"/>
          <p:cNvSpPr>
            <a:spLocks/>
          </p:cNvSpPr>
          <p:nvPr/>
        </p:nvSpPr>
        <p:spPr bwMode="auto">
          <a:xfrm>
            <a:off x="8167688" y="4860925"/>
            <a:ext cx="295275" cy="147638"/>
          </a:xfrm>
          <a:custGeom>
            <a:avLst/>
            <a:gdLst>
              <a:gd name="T0" fmla="*/ 280987 w 295275"/>
              <a:gd name="T1" fmla="*/ 2382 h 147638"/>
              <a:gd name="T2" fmla="*/ 295275 w 295275"/>
              <a:gd name="T3" fmla="*/ 45244 h 147638"/>
              <a:gd name="T4" fmla="*/ 269081 w 295275"/>
              <a:gd name="T5" fmla="*/ 71438 h 147638"/>
              <a:gd name="T6" fmla="*/ 230981 w 295275"/>
              <a:gd name="T7" fmla="*/ 80963 h 147638"/>
              <a:gd name="T8" fmla="*/ 192881 w 295275"/>
              <a:gd name="T9" fmla="*/ 83344 h 147638"/>
              <a:gd name="T10" fmla="*/ 159543 w 295275"/>
              <a:gd name="T11" fmla="*/ 73819 h 147638"/>
              <a:gd name="T12" fmla="*/ 116681 w 295275"/>
              <a:gd name="T13" fmla="*/ 52388 h 147638"/>
              <a:gd name="T14" fmla="*/ 83343 w 295275"/>
              <a:gd name="T15" fmla="*/ 28575 h 147638"/>
              <a:gd name="T16" fmla="*/ 61912 w 295275"/>
              <a:gd name="T17" fmla="*/ 7144 h 147638"/>
              <a:gd name="T18" fmla="*/ 52387 w 295275"/>
              <a:gd name="T19" fmla="*/ 0 h 147638"/>
              <a:gd name="T20" fmla="*/ 23812 w 295275"/>
              <a:gd name="T21" fmla="*/ 26194 h 147638"/>
              <a:gd name="T22" fmla="*/ 0 w 295275"/>
              <a:gd name="T23" fmla="*/ 47625 h 147638"/>
              <a:gd name="T24" fmla="*/ 33337 w 295275"/>
              <a:gd name="T25" fmla="*/ 95250 h 147638"/>
              <a:gd name="T26" fmla="*/ 95250 w 295275"/>
              <a:gd name="T27" fmla="*/ 133350 h 147638"/>
              <a:gd name="T28" fmla="*/ 159543 w 295275"/>
              <a:gd name="T29" fmla="*/ 147638 h 147638"/>
              <a:gd name="T30" fmla="*/ 200025 w 295275"/>
              <a:gd name="T31" fmla="*/ 142875 h 147638"/>
              <a:gd name="T32" fmla="*/ 242887 w 295275"/>
              <a:gd name="T33" fmla="*/ 116682 h 147638"/>
              <a:gd name="T34" fmla="*/ 285750 w 295275"/>
              <a:gd name="T35" fmla="*/ 69057 h 147638"/>
              <a:gd name="T36" fmla="*/ 280987 w 295275"/>
              <a:gd name="T37" fmla="*/ 2382 h 1476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5275"/>
              <a:gd name="T58" fmla="*/ 0 h 147638"/>
              <a:gd name="T59" fmla="*/ 295275 w 295275"/>
              <a:gd name="T60" fmla="*/ 147638 h 1476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5275" h="147638">
                <a:moveTo>
                  <a:pt x="280987" y="2382"/>
                </a:moveTo>
                <a:lnTo>
                  <a:pt x="295275" y="45244"/>
                </a:lnTo>
                <a:lnTo>
                  <a:pt x="269081" y="71438"/>
                </a:lnTo>
                <a:lnTo>
                  <a:pt x="230981" y="80963"/>
                </a:lnTo>
                <a:lnTo>
                  <a:pt x="192881" y="83344"/>
                </a:lnTo>
                <a:lnTo>
                  <a:pt x="159543" y="73819"/>
                </a:lnTo>
                <a:lnTo>
                  <a:pt x="116681" y="52388"/>
                </a:lnTo>
                <a:lnTo>
                  <a:pt x="83343" y="28575"/>
                </a:lnTo>
                <a:lnTo>
                  <a:pt x="61912" y="7144"/>
                </a:lnTo>
                <a:lnTo>
                  <a:pt x="52387" y="0"/>
                </a:lnTo>
                <a:lnTo>
                  <a:pt x="23812" y="26194"/>
                </a:lnTo>
                <a:lnTo>
                  <a:pt x="0" y="47625"/>
                </a:lnTo>
                <a:lnTo>
                  <a:pt x="33337" y="95250"/>
                </a:lnTo>
                <a:lnTo>
                  <a:pt x="95250" y="133350"/>
                </a:lnTo>
                <a:lnTo>
                  <a:pt x="159543" y="147638"/>
                </a:lnTo>
                <a:lnTo>
                  <a:pt x="200025" y="142875"/>
                </a:lnTo>
                <a:lnTo>
                  <a:pt x="242887" y="116682"/>
                </a:lnTo>
                <a:lnTo>
                  <a:pt x="285750" y="69057"/>
                </a:lnTo>
                <a:lnTo>
                  <a:pt x="280987" y="2382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Figura a mano libera 50"/>
          <p:cNvSpPr>
            <a:spLocks/>
          </p:cNvSpPr>
          <p:nvPr/>
        </p:nvSpPr>
        <p:spPr bwMode="auto">
          <a:xfrm>
            <a:off x="8086725" y="4984750"/>
            <a:ext cx="223838" cy="115888"/>
          </a:xfrm>
          <a:custGeom>
            <a:avLst/>
            <a:gdLst>
              <a:gd name="T0" fmla="*/ 0 w 223838"/>
              <a:gd name="T1" fmla="*/ 63421 h 116682"/>
              <a:gd name="T2" fmla="*/ 66675 w 223838"/>
              <a:gd name="T3" fmla="*/ 96308 h 116682"/>
              <a:gd name="T4" fmla="*/ 123825 w 223838"/>
              <a:gd name="T5" fmla="*/ 115099 h 116682"/>
              <a:gd name="T6" fmla="*/ 178594 w 223838"/>
              <a:gd name="T7" fmla="*/ 91609 h 116682"/>
              <a:gd name="T8" fmla="*/ 214313 w 223838"/>
              <a:gd name="T9" fmla="*/ 56375 h 116682"/>
              <a:gd name="T10" fmla="*/ 223838 w 223838"/>
              <a:gd name="T11" fmla="*/ 23490 h 116682"/>
              <a:gd name="T12" fmla="*/ 188119 w 223838"/>
              <a:gd name="T13" fmla="*/ 16443 h 116682"/>
              <a:gd name="T14" fmla="*/ 154781 w 223838"/>
              <a:gd name="T15" fmla="*/ 0 h 116682"/>
              <a:gd name="T16" fmla="*/ 157163 w 223838"/>
              <a:gd name="T17" fmla="*/ 46979 h 116682"/>
              <a:gd name="T18" fmla="*/ 157163 w 223838"/>
              <a:gd name="T19" fmla="*/ 79865 h 116682"/>
              <a:gd name="T20" fmla="*/ 157163 w 223838"/>
              <a:gd name="T21" fmla="*/ 96308 h 1166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3838"/>
              <a:gd name="T34" fmla="*/ 0 h 116682"/>
              <a:gd name="T35" fmla="*/ 223838 w 223838"/>
              <a:gd name="T36" fmla="*/ 116682 h 1166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3838" h="116682">
                <a:moveTo>
                  <a:pt x="0" y="64294"/>
                </a:moveTo>
                <a:lnTo>
                  <a:pt x="66675" y="97632"/>
                </a:lnTo>
                <a:lnTo>
                  <a:pt x="123825" y="116682"/>
                </a:lnTo>
                <a:lnTo>
                  <a:pt x="178594" y="92869"/>
                </a:lnTo>
                <a:lnTo>
                  <a:pt x="214313" y="57150"/>
                </a:lnTo>
                <a:lnTo>
                  <a:pt x="223838" y="23813"/>
                </a:lnTo>
                <a:lnTo>
                  <a:pt x="188119" y="16669"/>
                </a:lnTo>
                <a:lnTo>
                  <a:pt x="154781" y="0"/>
                </a:lnTo>
                <a:lnTo>
                  <a:pt x="157163" y="47625"/>
                </a:lnTo>
                <a:lnTo>
                  <a:pt x="157163" y="80963"/>
                </a:lnTo>
                <a:lnTo>
                  <a:pt x="157163" y="97632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1" name="Figura a mano libera 51"/>
          <p:cNvSpPr>
            <a:spLocks/>
          </p:cNvSpPr>
          <p:nvPr/>
        </p:nvSpPr>
        <p:spPr bwMode="auto">
          <a:xfrm>
            <a:off x="8369300" y="4719638"/>
            <a:ext cx="85725" cy="212725"/>
          </a:xfrm>
          <a:custGeom>
            <a:avLst/>
            <a:gdLst>
              <a:gd name="T0" fmla="*/ 85725 w 85725"/>
              <a:gd name="T1" fmla="*/ 179935 h 211931"/>
              <a:gd name="T2" fmla="*/ 69056 w 85725"/>
              <a:gd name="T3" fmla="*/ 88767 h 211931"/>
              <a:gd name="T4" fmla="*/ 35719 w 85725"/>
              <a:gd name="T5" fmla="*/ 23991 h 211931"/>
              <a:gd name="T6" fmla="*/ 9525 w 85725"/>
              <a:gd name="T7" fmla="*/ 0 h 211931"/>
              <a:gd name="T8" fmla="*/ 0 w 85725"/>
              <a:gd name="T9" fmla="*/ 16793 h 211931"/>
              <a:gd name="T10" fmla="*/ 47626 w 85725"/>
              <a:gd name="T11" fmla="*/ 213522 h 211931"/>
              <a:gd name="T12" fmla="*/ 85725 w 85725"/>
              <a:gd name="T13" fmla="*/ 179935 h 2119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25"/>
              <a:gd name="T22" fmla="*/ 0 h 211931"/>
              <a:gd name="T23" fmla="*/ 85725 w 85725"/>
              <a:gd name="T24" fmla="*/ 211931 h 2119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25" h="211931">
                <a:moveTo>
                  <a:pt x="85725" y="178594"/>
                </a:moveTo>
                <a:lnTo>
                  <a:pt x="69056" y="88106"/>
                </a:lnTo>
                <a:lnTo>
                  <a:pt x="35719" y="23812"/>
                </a:lnTo>
                <a:lnTo>
                  <a:pt x="9525" y="0"/>
                </a:lnTo>
                <a:lnTo>
                  <a:pt x="0" y="16668"/>
                </a:lnTo>
                <a:lnTo>
                  <a:pt x="47626" y="211931"/>
                </a:lnTo>
                <a:lnTo>
                  <a:pt x="85725" y="178594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611475" y="32004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Calibri" pitchFamily="34" charset="0"/>
              </a:rPr>
              <a:t>CaM</a:t>
            </a:r>
            <a:r>
              <a:rPr lang="it-IT" sz="2000" b="1" dirty="0">
                <a:latin typeface="Calibri" pitchFamily="34" charset="0"/>
              </a:rPr>
              <a:t>-K</a:t>
            </a:r>
            <a:endParaRPr lang="en-GB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5888" y="130175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recettori di membrana a singola elica TM - le tirosina chinasi (RPTK)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1013" y="2679700"/>
            <a:ext cx="8129587" cy="1109663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50000">
                <a:srgbClr val="CCECFF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47"/>
          <p:cNvGrpSpPr>
            <a:grpSpLocks/>
          </p:cNvGrpSpPr>
          <p:nvPr/>
        </p:nvGrpSpPr>
        <p:grpSpPr bwMode="auto">
          <a:xfrm>
            <a:off x="6588125" y="1027113"/>
            <a:ext cx="1114425" cy="3462337"/>
            <a:chOff x="929" y="3007"/>
            <a:chExt cx="419" cy="1313"/>
          </a:xfrm>
        </p:grpSpPr>
        <p:grpSp>
          <p:nvGrpSpPr>
            <p:cNvPr id="3" name="Group 329"/>
            <p:cNvGrpSpPr>
              <a:grpSpLocks/>
            </p:cNvGrpSpPr>
            <p:nvPr/>
          </p:nvGrpSpPr>
          <p:grpSpPr bwMode="auto">
            <a:xfrm flipH="1">
              <a:off x="929" y="3580"/>
              <a:ext cx="192" cy="505"/>
              <a:chOff x="3340" y="1309"/>
              <a:chExt cx="134" cy="361"/>
            </a:xfrm>
          </p:grpSpPr>
          <p:grpSp>
            <p:nvGrpSpPr>
              <p:cNvPr id="12555" name="Group 219"/>
              <p:cNvGrpSpPr>
                <a:grpSpLocks/>
              </p:cNvGrpSpPr>
              <p:nvPr/>
            </p:nvGrpSpPr>
            <p:grpSpPr bwMode="auto">
              <a:xfrm>
                <a:off x="3344" y="1352"/>
                <a:ext cx="130" cy="276"/>
                <a:chOff x="2890" y="5950"/>
                <a:chExt cx="220" cy="730"/>
              </a:xfrm>
            </p:grpSpPr>
            <p:grpSp>
              <p:nvGrpSpPr>
                <p:cNvPr id="12558" name="Group 220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63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4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5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59" name="Group 224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560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1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2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556" name="AutoShape 228"/>
              <p:cNvSpPr>
                <a:spLocks noChangeArrowheads="1"/>
              </p:cNvSpPr>
              <p:nvPr/>
            </p:nvSpPr>
            <p:spPr bwMode="auto">
              <a:xfrm rot="-1608180">
                <a:off x="3340" y="1309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7" name="AutoShape 229"/>
              <p:cNvSpPr>
                <a:spLocks noChangeArrowheads="1"/>
              </p:cNvSpPr>
              <p:nvPr/>
            </p:nvSpPr>
            <p:spPr bwMode="auto">
              <a:xfrm rot="-1897592" flipH="1" flipV="1">
                <a:off x="3350" y="1642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522" name="Freeform 231"/>
            <p:cNvSpPr>
              <a:spLocks/>
            </p:cNvSpPr>
            <p:nvPr/>
          </p:nvSpPr>
          <p:spPr bwMode="auto">
            <a:xfrm>
              <a:off x="948" y="4071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" name="Group 235"/>
            <p:cNvGrpSpPr>
              <a:grpSpLocks/>
            </p:cNvGrpSpPr>
            <p:nvPr/>
          </p:nvGrpSpPr>
          <p:grpSpPr bwMode="auto">
            <a:xfrm rot="-237940">
              <a:off x="1151" y="3649"/>
              <a:ext cx="183" cy="390"/>
              <a:chOff x="2890" y="5950"/>
              <a:chExt cx="220" cy="730"/>
            </a:xfrm>
          </p:grpSpPr>
          <p:grpSp>
            <p:nvGrpSpPr>
              <p:cNvPr id="12547" name="Group 2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52" name="AutoShape 2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3" name="AutoShape 2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4" name="AutoShape 2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48" name="Group 2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49" name="AutoShape 2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0" name="AutoShape 2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1" name="AutoShape 2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524" name="AutoShape 244"/>
            <p:cNvSpPr>
              <a:spLocks noChangeArrowheads="1"/>
            </p:cNvSpPr>
            <p:nvPr/>
          </p:nvSpPr>
          <p:spPr bwMode="auto">
            <a:xfrm rot="-1846120">
              <a:off x="1125" y="3590"/>
              <a:ext cx="177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5" name="AutoShape 245"/>
            <p:cNvSpPr>
              <a:spLocks noChangeArrowheads="1"/>
            </p:cNvSpPr>
            <p:nvPr/>
          </p:nvSpPr>
          <p:spPr bwMode="auto">
            <a:xfrm rot="-1264913" flipH="1" flipV="1">
              <a:off x="1171" y="4040"/>
              <a:ext cx="177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6" name="Freeform 247"/>
            <p:cNvSpPr>
              <a:spLocks/>
            </p:cNvSpPr>
            <p:nvPr/>
          </p:nvSpPr>
          <p:spPr bwMode="auto">
            <a:xfrm rot="21362060" flipH="1">
              <a:off x="1126" y="4072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527" name="Group 331"/>
            <p:cNvGrpSpPr>
              <a:grpSpLocks/>
            </p:cNvGrpSpPr>
            <p:nvPr/>
          </p:nvGrpSpPr>
          <p:grpSpPr bwMode="auto">
            <a:xfrm flipH="1">
              <a:off x="949" y="3015"/>
              <a:ext cx="173" cy="596"/>
              <a:chOff x="3750" y="2495"/>
              <a:chExt cx="301" cy="846"/>
            </a:xfrm>
          </p:grpSpPr>
          <p:sp>
            <p:nvSpPr>
              <p:cNvPr id="12540" name="AutoShape 332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1" name="AutoShape 333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2" name="AutoShape 334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3" name="AutoShape 335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4" name="AutoShape 336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5" name="Line 337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6" name="Line 338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8" name="Group 342"/>
            <p:cNvGrpSpPr>
              <a:grpSpLocks/>
            </p:cNvGrpSpPr>
            <p:nvPr/>
          </p:nvGrpSpPr>
          <p:grpSpPr bwMode="auto">
            <a:xfrm>
              <a:off x="1138" y="3007"/>
              <a:ext cx="173" cy="596"/>
              <a:chOff x="3750" y="2495"/>
              <a:chExt cx="301" cy="846"/>
            </a:xfrm>
          </p:grpSpPr>
          <p:sp>
            <p:nvSpPr>
              <p:cNvPr id="12533" name="AutoShape 343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4" name="AutoShape 344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5" name="AutoShape 345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6" name="AutoShape 346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7" name="AutoShape 347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8" name="Line 348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9" name="Line 349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9" name="Group 217"/>
            <p:cNvGrpSpPr>
              <a:grpSpLocks/>
            </p:cNvGrpSpPr>
            <p:nvPr/>
          </p:nvGrpSpPr>
          <p:grpSpPr bwMode="auto">
            <a:xfrm>
              <a:off x="990" y="3357"/>
              <a:ext cx="291" cy="110"/>
              <a:chOff x="2681" y="1107"/>
              <a:chExt cx="203" cy="79"/>
            </a:xfrm>
          </p:grpSpPr>
          <p:sp>
            <p:nvSpPr>
              <p:cNvPr id="12530" name="Line 216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1" name="Oval 171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2" name="Oval 172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461"/>
          <p:cNvGrpSpPr>
            <a:grpSpLocks/>
          </p:cNvGrpSpPr>
          <p:nvPr/>
        </p:nvGrpSpPr>
        <p:grpSpPr bwMode="auto">
          <a:xfrm>
            <a:off x="654050" y="4541838"/>
            <a:ext cx="2014538" cy="555625"/>
            <a:chOff x="501" y="2653"/>
            <a:chExt cx="716" cy="211"/>
          </a:xfrm>
        </p:grpSpPr>
        <p:grpSp>
          <p:nvGrpSpPr>
            <p:cNvPr id="5" name="Group 182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517" name="Freeform 175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18" name="Rectangle 176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9" name="Line 177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20" name="Line 178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515" name="Rectangle 179"/>
            <p:cNvSpPr>
              <a:spLocks noChangeArrowheads="1"/>
            </p:cNvSpPr>
            <p:nvPr/>
          </p:nvSpPr>
          <p:spPr bwMode="auto">
            <a:xfrm>
              <a:off x="501" y="2678"/>
              <a:ext cx="1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516" name="Rectangle 181"/>
            <p:cNvSpPr>
              <a:spLocks noChangeArrowheads="1"/>
            </p:cNvSpPr>
            <p:nvPr/>
          </p:nvSpPr>
          <p:spPr bwMode="auto">
            <a:xfrm>
              <a:off x="1032" y="2654"/>
              <a:ext cx="18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15" name="Group 553"/>
          <p:cNvGrpSpPr>
            <a:grpSpLocks/>
          </p:cNvGrpSpPr>
          <p:nvPr/>
        </p:nvGrpSpPr>
        <p:grpSpPr bwMode="auto">
          <a:xfrm>
            <a:off x="1050925" y="1425575"/>
            <a:ext cx="1630363" cy="349250"/>
            <a:chOff x="525" y="1532"/>
            <a:chExt cx="580" cy="122"/>
          </a:xfrm>
        </p:grpSpPr>
        <p:sp>
          <p:nvSpPr>
            <p:cNvPr id="12512" name="Oval 32"/>
            <p:cNvSpPr>
              <a:spLocks noChangeArrowheads="1"/>
            </p:cNvSpPr>
            <p:nvPr/>
          </p:nvSpPr>
          <p:spPr bwMode="auto">
            <a:xfrm>
              <a:off x="525" y="1532"/>
              <a:ext cx="115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3" name="Oval 33"/>
            <p:cNvSpPr>
              <a:spLocks noChangeArrowheads="1"/>
            </p:cNvSpPr>
            <p:nvPr/>
          </p:nvSpPr>
          <p:spPr bwMode="auto">
            <a:xfrm>
              <a:off x="992" y="1544"/>
              <a:ext cx="113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42"/>
          <p:cNvGrpSpPr>
            <a:grpSpLocks/>
          </p:cNvGrpSpPr>
          <p:nvPr/>
        </p:nvGrpSpPr>
        <p:grpSpPr bwMode="auto">
          <a:xfrm>
            <a:off x="1071563" y="1879600"/>
            <a:ext cx="1408112" cy="2586038"/>
            <a:chOff x="1009" y="3122"/>
            <a:chExt cx="501" cy="965"/>
          </a:xfrm>
        </p:grpSpPr>
        <p:grpSp>
          <p:nvGrpSpPr>
            <p:cNvPr id="12483" name="Group 35"/>
            <p:cNvGrpSpPr>
              <a:grpSpLocks/>
            </p:cNvGrpSpPr>
            <p:nvPr/>
          </p:nvGrpSpPr>
          <p:grpSpPr bwMode="auto">
            <a:xfrm>
              <a:off x="1267" y="3429"/>
              <a:ext cx="176" cy="383"/>
              <a:chOff x="2890" y="5950"/>
              <a:chExt cx="220" cy="730"/>
            </a:xfrm>
          </p:grpSpPr>
          <p:grpSp>
            <p:nvGrpSpPr>
              <p:cNvPr id="12504" name="Group 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09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0" name="AutoShape 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1" name="AutoShape 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05" name="Group 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06" name="AutoShape 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7" name="AutoShape 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" name="AutoShape 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84" name="Group 351"/>
            <p:cNvGrpSpPr>
              <a:grpSpLocks/>
            </p:cNvGrpSpPr>
            <p:nvPr/>
          </p:nvGrpSpPr>
          <p:grpSpPr bwMode="auto">
            <a:xfrm flipH="1">
              <a:off x="1039" y="3362"/>
              <a:ext cx="187" cy="496"/>
              <a:chOff x="4297" y="2758"/>
              <a:chExt cx="136" cy="361"/>
            </a:xfrm>
          </p:grpSpPr>
          <p:grpSp>
            <p:nvGrpSpPr>
              <p:cNvPr id="12493" name="Group 44"/>
              <p:cNvGrpSpPr>
                <a:grpSpLocks/>
              </p:cNvGrpSpPr>
              <p:nvPr/>
            </p:nvGrpSpPr>
            <p:grpSpPr bwMode="auto">
              <a:xfrm>
                <a:off x="4301" y="2801"/>
                <a:ext cx="130" cy="276"/>
                <a:chOff x="2890" y="5950"/>
                <a:chExt cx="220" cy="730"/>
              </a:xfrm>
            </p:grpSpPr>
            <p:grpSp>
              <p:nvGrpSpPr>
                <p:cNvPr id="12496" name="Group 45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0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2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3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97" name="Group 49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98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9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0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94" name="AutoShape 53"/>
              <p:cNvSpPr>
                <a:spLocks noChangeArrowheads="1"/>
              </p:cNvSpPr>
              <p:nvPr/>
            </p:nvSpPr>
            <p:spPr bwMode="auto">
              <a:xfrm rot="-1608180">
                <a:off x="4297" y="2758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5" name="AutoShape 54"/>
              <p:cNvSpPr>
                <a:spLocks noChangeArrowheads="1"/>
              </p:cNvSpPr>
              <p:nvPr/>
            </p:nvSpPr>
            <p:spPr bwMode="auto">
              <a:xfrm rot="-1866896" flipH="1" flipV="1">
                <a:off x="4310" y="3091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485" name="AutoShape 55"/>
            <p:cNvSpPr>
              <a:spLocks noChangeArrowheads="1"/>
            </p:cNvSpPr>
            <p:nvPr/>
          </p:nvSpPr>
          <p:spPr bwMode="auto">
            <a:xfrm rot="-1608180">
              <a:off x="1257" y="3370"/>
              <a:ext cx="169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6" name="AutoShape 56"/>
            <p:cNvSpPr>
              <a:spLocks noChangeArrowheads="1"/>
            </p:cNvSpPr>
            <p:nvPr/>
          </p:nvSpPr>
          <p:spPr bwMode="auto">
            <a:xfrm rot="-1026973" flipH="1" flipV="1">
              <a:off x="1271" y="3817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7" name="Freeform 57"/>
            <p:cNvSpPr>
              <a:spLocks/>
            </p:cNvSpPr>
            <p:nvPr/>
          </p:nvSpPr>
          <p:spPr bwMode="auto">
            <a:xfrm>
              <a:off x="1009" y="3176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8" name="Freeform 58"/>
            <p:cNvSpPr>
              <a:spLocks/>
            </p:cNvSpPr>
            <p:nvPr/>
          </p:nvSpPr>
          <p:spPr bwMode="auto">
            <a:xfrm>
              <a:off x="1223" y="3163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9" name="Oval 59"/>
            <p:cNvSpPr>
              <a:spLocks noChangeArrowheads="1"/>
            </p:cNvSpPr>
            <p:nvPr/>
          </p:nvSpPr>
          <p:spPr bwMode="auto">
            <a:xfrm>
              <a:off x="1094" y="3130"/>
              <a:ext cx="114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0" name="Oval 60"/>
            <p:cNvSpPr>
              <a:spLocks noChangeArrowheads="1"/>
            </p:cNvSpPr>
            <p:nvPr/>
          </p:nvSpPr>
          <p:spPr bwMode="auto">
            <a:xfrm>
              <a:off x="1325" y="3122"/>
              <a:ext cx="114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1" name="Freeform 61"/>
            <p:cNvSpPr>
              <a:spLocks/>
            </p:cNvSpPr>
            <p:nvPr/>
          </p:nvSpPr>
          <p:spPr bwMode="auto">
            <a:xfrm>
              <a:off x="1053" y="3841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92" name="Freeform 62"/>
            <p:cNvSpPr>
              <a:spLocks/>
            </p:cNvSpPr>
            <p:nvPr/>
          </p:nvSpPr>
          <p:spPr bwMode="auto">
            <a:xfrm flipH="1">
              <a:off x="1226" y="3845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541"/>
          <p:cNvGrpSpPr>
            <a:grpSpLocks/>
          </p:cNvGrpSpPr>
          <p:nvPr/>
        </p:nvGrpSpPr>
        <p:grpSpPr bwMode="auto">
          <a:xfrm>
            <a:off x="1392238" y="3941763"/>
            <a:ext cx="566737" cy="395287"/>
            <a:chOff x="1124" y="3889"/>
            <a:chExt cx="202" cy="150"/>
          </a:xfrm>
        </p:grpSpPr>
        <p:sp>
          <p:nvSpPr>
            <p:cNvPr id="12479" name="Oval 63"/>
            <p:cNvSpPr>
              <a:spLocks noChangeArrowheads="1"/>
            </p:cNvSpPr>
            <p:nvPr/>
          </p:nvSpPr>
          <p:spPr bwMode="auto">
            <a:xfrm>
              <a:off x="1124" y="3889"/>
              <a:ext cx="65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0" name="Oval 64"/>
            <p:cNvSpPr>
              <a:spLocks noChangeArrowheads="1"/>
            </p:cNvSpPr>
            <p:nvPr/>
          </p:nvSpPr>
          <p:spPr bwMode="auto">
            <a:xfrm>
              <a:off x="1262" y="3889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1" name="Oval 65"/>
            <p:cNvSpPr>
              <a:spLocks noChangeArrowheads="1"/>
            </p:cNvSpPr>
            <p:nvPr/>
          </p:nvSpPr>
          <p:spPr bwMode="auto">
            <a:xfrm>
              <a:off x="1148" y="3974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2" name="Oval 66"/>
            <p:cNvSpPr>
              <a:spLocks noChangeArrowheads="1"/>
            </p:cNvSpPr>
            <p:nvPr/>
          </p:nvSpPr>
          <p:spPr bwMode="auto">
            <a:xfrm>
              <a:off x="1252" y="3965"/>
              <a:ext cx="64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16" name="AutoShape 100"/>
          <p:cNvSpPr>
            <a:spLocks noChangeArrowheads="1"/>
          </p:cNvSpPr>
          <p:nvPr/>
        </p:nvSpPr>
        <p:spPr bwMode="auto">
          <a:xfrm>
            <a:off x="1431925" y="37766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5" name="Group 551"/>
          <p:cNvGrpSpPr>
            <a:grpSpLocks/>
          </p:cNvGrpSpPr>
          <p:nvPr/>
        </p:nvGrpSpPr>
        <p:grpSpPr bwMode="auto">
          <a:xfrm>
            <a:off x="773113" y="1993900"/>
            <a:ext cx="2116137" cy="2411413"/>
            <a:chOff x="421" y="1778"/>
            <a:chExt cx="753" cy="916"/>
          </a:xfrm>
        </p:grpSpPr>
        <p:grpSp>
          <p:nvGrpSpPr>
            <p:cNvPr id="12453" name="Group 6"/>
            <p:cNvGrpSpPr>
              <a:grpSpLocks/>
            </p:cNvGrpSpPr>
            <p:nvPr/>
          </p:nvGrpSpPr>
          <p:grpSpPr bwMode="auto">
            <a:xfrm>
              <a:off x="931" y="2044"/>
              <a:ext cx="176" cy="381"/>
              <a:chOff x="2890" y="5950"/>
              <a:chExt cx="220" cy="730"/>
            </a:xfrm>
          </p:grpSpPr>
          <p:grpSp>
            <p:nvGrpSpPr>
              <p:cNvPr id="12471" name="Group 7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76" name="AutoShape 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7" name="AutoShape 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8" name="AutoShape 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72" name="Group 11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73" name="AutoShape 12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4" name="AutoShape 13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5" name="AutoShape 14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54" name="Group 15"/>
            <p:cNvGrpSpPr>
              <a:grpSpLocks/>
            </p:cNvGrpSpPr>
            <p:nvPr/>
          </p:nvGrpSpPr>
          <p:grpSpPr bwMode="auto">
            <a:xfrm>
              <a:off x="444" y="2044"/>
              <a:ext cx="180" cy="377"/>
              <a:chOff x="2890" y="5950"/>
              <a:chExt cx="220" cy="730"/>
            </a:xfrm>
          </p:grpSpPr>
          <p:grpSp>
            <p:nvGrpSpPr>
              <p:cNvPr id="12463" name="Group 1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68" name="AutoShape 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9" name="AutoShape 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0" name="AutoShape 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64" name="Group 2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65" name="AutoShape 2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6" name="AutoShape 2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7" name="AutoShape 2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55" name="AutoShape 24"/>
            <p:cNvSpPr>
              <a:spLocks noChangeArrowheads="1"/>
            </p:cNvSpPr>
            <p:nvPr/>
          </p:nvSpPr>
          <p:spPr bwMode="auto">
            <a:xfrm rot="-1608180">
              <a:off x="439" y="1985"/>
              <a:ext cx="169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6" name="AutoShape 25"/>
            <p:cNvSpPr>
              <a:spLocks noChangeArrowheads="1"/>
            </p:cNvSpPr>
            <p:nvPr/>
          </p:nvSpPr>
          <p:spPr bwMode="auto">
            <a:xfrm rot="-1026973" flipH="1" flipV="1">
              <a:off x="453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7" name="AutoShape 26"/>
            <p:cNvSpPr>
              <a:spLocks noChangeArrowheads="1"/>
            </p:cNvSpPr>
            <p:nvPr/>
          </p:nvSpPr>
          <p:spPr bwMode="auto">
            <a:xfrm rot="-1608180">
              <a:off x="922" y="1985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8" name="AutoShape 27"/>
            <p:cNvSpPr>
              <a:spLocks noChangeArrowheads="1"/>
            </p:cNvSpPr>
            <p:nvPr/>
          </p:nvSpPr>
          <p:spPr bwMode="auto">
            <a:xfrm rot="-1026973" flipH="1" flipV="1">
              <a:off x="935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9" name="Freeform 28"/>
            <p:cNvSpPr>
              <a:spLocks/>
            </p:cNvSpPr>
            <p:nvPr/>
          </p:nvSpPr>
          <p:spPr bwMode="auto">
            <a:xfrm>
              <a:off x="426" y="1782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0" name="Freeform 29"/>
            <p:cNvSpPr>
              <a:spLocks/>
            </p:cNvSpPr>
            <p:nvPr/>
          </p:nvSpPr>
          <p:spPr bwMode="auto">
            <a:xfrm>
              <a:off x="887" y="1778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1" name="Oval 30"/>
            <p:cNvSpPr>
              <a:spLocks noChangeArrowheads="1"/>
            </p:cNvSpPr>
            <p:nvPr/>
          </p:nvSpPr>
          <p:spPr bwMode="auto">
            <a:xfrm>
              <a:off x="421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2" name="Oval 31"/>
            <p:cNvSpPr>
              <a:spLocks noChangeArrowheads="1"/>
            </p:cNvSpPr>
            <p:nvPr/>
          </p:nvSpPr>
          <p:spPr bwMode="auto">
            <a:xfrm>
              <a:off x="890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14" name="Group 554"/>
          <p:cNvGrpSpPr>
            <a:grpSpLocks/>
          </p:cNvGrpSpPr>
          <p:nvPr/>
        </p:nvGrpSpPr>
        <p:grpSpPr bwMode="auto">
          <a:xfrm>
            <a:off x="1000125" y="2044700"/>
            <a:ext cx="1630363" cy="368300"/>
            <a:chOff x="517" y="1730"/>
            <a:chExt cx="580" cy="122"/>
          </a:xfrm>
        </p:grpSpPr>
        <p:sp>
          <p:nvSpPr>
            <p:cNvPr id="12451" name="Oval 187"/>
            <p:cNvSpPr>
              <a:spLocks noChangeArrowheads="1"/>
            </p:cNvSpPr>
            <p:nvPr/>
          </p:nvSpPr>
          <p:spPr bwMode="auto">
            <a:xfrm>
              <a:off x="517" y="1730"/>
              <a:ext cx="115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2" name="Oval 188"/>
            <p:cNvSpPr>
              <a:spLocks noChangeArrowheads="1"/>
            </p:cNvSpPr>
            <p:nvPr/>
          </p:nvSpPr>
          <p:spPr bwMode="auto">
            <a:xfrm>
              <a:off x="983" y="1742"/>
              <a:ext cx="114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1" name="Group 555"/>
          <p:cNvGrpSpPr>
            <a:grpSpLocks/>
          </p:cNvGrpSpPr>
          <p:nvPr/>
        </p:nvGrpSpPr>
        <p:grpSpPr bwMode="auto">
          <a:xfrm>
            <a:off x="3792538" y="877888"/>
            <a:ext cx="1404937" cy="327025"/>
            <a:chOff x="1559" y="1379"/>
            <a:chExt cx="499" cy="112"/>
          </a:xfrm>
        </p:grpSpPr>
        <p:sp>
          <p:nvSpPr>
            <p:cNvPr id="12449" name="Oval 190"/>
            <p:cNvSpPr>
              <a:spLocks noChangeArrowheads="1"/>
            </p:cNvSpPr>
            <p:nvPr/>
          </p:nvSpPr>
          <p:spPr bwMode="auto">
            <a:xfrm>
              <a:off x="1559" y="138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0" name="Oval 191"/>
            <p:cNvSpPr>
              <a:spLocks noChangeArrowheads="1"/>
            </p:cNvSpPr>
            <p:nvPr/>
          </p:nvSpPr>
          <p:spPr bwMode="auto">
            <a:xfrm>
              <a:off x="1942" y="1379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3" name="Group 556"/>
          <p:cNvGrpSpPr>
            <a:grpSpLocks/>
          </p:cNvGrpSpPr>
          <p:nvPr/>
        </p:nvGrpSpPr>
        <p:grpSpPr bwMode="auto">
          <a:xfrm>
            <a:off x="3530600" y="1682750"/>
            <a:ext cx="1954213" cy="2989263"/>
            <a:chOff x="1434" y="1675"/>
            <a:chExt cx="694" cy="1018"/>
          </a:xfrm>
        </p:grpSpPr>
        <p:grpSp>
          <p:nvGrpSpPr>
            <p:cNvPr id="12420" name="Group 111"/>
            <p:cNvGrpSpPr>
              <a:grpSpLocks/>
            </p:cNvGrpSpPr>
            <p:nvPr/>
          </p:nvGrpSpPr>
          <p:grpSpPr bwMode="auto">
            <a:xfrm>
              <a:off x="1458" y="2028"/>
              <a:ext cx="183" cy="373"/>
              <a:chOff x="2890" y="5950"/>
              <a:chExt cx="220" cy="730"/>
            </a:xfrm>
          </p:grpSpPr>
          <p:grpSp>
            <p:nvGrpSpPr>
              <p:cNvPr id="12441" name="Group 112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46" name="AutoShape 113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7" name="AutoShape 114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8" name="AutoShape 115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42" name="Group 116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43" name="AutoShape 1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4" name="AutoShape 1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5" name="AutoShape 1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1" name="AutoShape 120"/>
            <p:cNvSpPr>
              <a:spLocks noChangeArrowheads="1"/>
            </p:cNvSpPr>
            <p:nvPr/>
          </p:nvSpPr>
          <p:spPr bwMode="auto">
            <a:xfrm rot="-1608180">
              <a:off x="1452" y="1970"/>
              <a:ext cx="174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2" name="AutoShape 121"/>
            <p:cNvSpPr>
              <a:spLocks noChangeArrowheads="1"/>
            </p:cNvSpPr>
            <p:nvPr/>
          </p:nvSpPr>
          <p:spPr bwMode="auto">
            <a:xfrm rot="-1026973" flipH="1" flipV="1">
              <a:off x="1466" y="2409"/>
              <a:ext cx="174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3" name="Freeform 124"/>
            <p:cNvSpPr>
              <a:spLocks/>
            </p:cNvSpPr>
            <p:nvPr/>
          </p:nvSpPr>
          <p:spPr bwMode="auto">
            <a:xfrm>
              <a:off x="1440" y="1675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24" name="Oval 126"/>
            <p:cNvSpPr>
              <a:spLocks noChangeArrowheads="1"/>
            </p:cNvSpPr>
            <p:nvPr/>
          </p:nvSpPr>
          <p:spPr bwMode="auto">
            <a:xfrm>
              <a:off x="1434" y="2452"/>
              <a:ext cx="220" cy="21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5" name="Freeform 130"/>
            <p:cNvSpPr>
              <a:spLocks/>
            </p:cNvSpPr>
            <p:nvPr/>
          </p:nvSpPr>
          <p:spPr bwMode="auto">
            <a:xfrm>
              <a:off x="1571" y="1852"/>
              <a:ext cx="34" cy="103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426" name="Group 102"/>
            <p:cNvGrpSpPr>
              <a:grpSpLocks/>
            </p:cNvGrpSpPr>
            <p:nvPr/>
          </p:nvGrpSpPr>
          <p:grpSpPr bwMode="auto">
            <a:xfrm>
              <a:off x="1880" y="2052"/>
              <a:ext cx="179" cy="376"/>
              <a:chOff x="2890" y="5950"/>
              <a:chExt cx="220" cy="730"/>
            </a:xfrm>
          </p:grpSpPr>
          <p:grpSp>
            <p:nvGrpSpPr>
              <p:cNvPr id="12433" name="Group 103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38" name="AutoShape 10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9" name="AutoShape 10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0" name="AutoShape 10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34" name="Group 107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35" name="AutoShape 10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6" name="AutoShape 10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7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7" name="AutoShape 122"/>
            <p:cNvSpPr>
              <a:spLocks noChangeArrowheads="1"/>
            </p:cNvSpPr>
            <p:nvPr/>
          </p:nvSpPr>
          <p:spPr bwMode="auto">
            <a:xfrm rot="-1608180">
              <a:off x="1871" y="1994"/>
              <a:ext cx="173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8" name="AutoShape 123"/>
            <p:cNvSpPr>
              <a:spLocks noChangeArrowheads="1"/>
            </p:cNvSpPr>
            <p:nvPr/>
          </p:nvSpPr>
          <p:spPr bwMode="auto">
            <a:xfrm rot="-1026973" flipH="1" flipV="1">
              <a:off x="1885" y="2432"/>
              <a:ext cx="173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9" name="Freeform 125"/>
            <p:cNvSpPr>
              <a:spLocks/>
            </p:cNvSpPr>
            <p:nvPr/>
          </p:nvSpPr>
          <p:spPr bwMode="auto">
            <a:xfrm>
              <a:off x="1836" y="1696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30" name="Oval 127"/>
            <p:cNvSpPr>
              <a:spLocks noChangeArrowheads="1"/>
            </p:cNvSpPr>
            <p:nvPr/>
          </p:nvSpPr>
          <p:spPr bwMode="auto">
            <a:xfrm>
              <a:off x="1838" y="2477"/>
              <a:ext cx="220" cy="2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1" name="Freeform 131"/>
            <p:cNvSpPr>
              <a:spLocks/>
            </p:cNvSpPr>
            <p:nvPr/>
          </p:nvSpPr>
          <p:spPr bwMode="auto">
            <a:xfrm>
              <a:off x="1978" y="1873"/>
              <a:ext cx="34" cy="105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32" name="Freeform 132"/>
            <p:cNvSpPr>
              <a:spLocks/>
            </p:cNvSpPr>
            <p:nvPr/>
          </p:nvSpPr>
          <p:spPr bwMode="auto">
            <a:xfrm rot="-5566770">
              <a:off x="1736" y="1693"/>
              <a:ext cx="64" cy="217"/>
            </a:xfrm>
            <a:custGeom>
              <a:avLst/>
              <a:gdLst>
                <a:gd name="T0" fmla="*/ 8 w 90"/>
                <a:gd name="T1" fmla="*/ 36 h 342"/>
                <a:gd name="T2" fmla="*/ 0 w 90"/>
                <a:gd name="T3" fmla="*/ 25 h 342"/>
                <a:gd name="T4" fmla="*/ 16 w 90"/>
                <a:gd name="T5" fmla="*/ 15 h 342"/>
                <a:gd name="T6" fmla="*/ 6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5331" name="Group 557"/>
          <p:cNvGrpSpPr>
            <a:grpSpLocks/>
          </p:cNvGrpSpPr>
          <p:nvPr/>
        </p:nvGrpSpPr>
        <p:grpSpPr bwMode="auto">
          <a:xfrm>
            <a:off x="3787775" y="1566863"/>
            <a:ext cx="1450975" cy="352425"/>
            <a:chOff x="1542" y="1643"/>
            <a:chExt cx="516" cy="120"/>
          </a:xfrm>
        </p:grpSpPr>
        <p:sp>
          <p:nvSpPr>
            <p:cNvPr id="12418" name="Oval 193"/>
            <p:cNvSpPr>
              <a:spLocks noChangeArrowheads="1"/>
            </p:cNvSpPr>
            <p:nvPr/>
          </p:nvSpPr>
          <p:spPr bwMode="auto">
            <a:xfrm>
              <a:off x="1542" y="164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9" name="Oval 194"/>
            <p:cNvSpPr>
              <a:spLocks noChangeArrowheads="1"/>
            </p:cNvSpPr>
            <p:nvPr/>
          </p:nvSpPr>
          <p:spPr bwMode="auto">
            <a:xfrm>
              <a:off x="1942" y="1655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32" name="Group 558"/>
          <p:cNvGrpSpPr>
            <a:grpSpLocks/>
          </p:cNvGrpSpPr>
          <p:nvPr/>
        </p:nvGrpSpPr>
        <p:grpSpPr bwMode="auto">
          <a:xfrm>
            <a:off x="3790950" y="1554163"/>
            <a:ext cx="1416050" cy="3009900"/>
            <a:chOff x="2479" y="1188"/>
            <a:chExt cx="892" cy="1896"/>
          </a:xfrm>
        </p:grpSpPr>
        <p:grpSp>
          <p:nvGrpSpPr>
            <p:cNvPr id="12386" name="Group 134"/>
            <p:cNvGrpSpPr>
              <a:grpSpLocks/>
            </p:cNvGrpSpPr>
            <p:nvPr/>
          </p:nvGrpSpPr>
          <p:grpSpPr bwMode="auto">
            <a:xfrm>
              <a:off x="2931" y="1885"/>
              <a:ext cx="318" cy="700"/>
              <a:chOff x="2890" y="5950"/>
              <a:chExt cx="220" cy="730"/>
            </a:xfrm>
          </p:grpSpPr>
          <p:grpSp>
            <p:nvGrpSpPr>
              <p:cNvPr id="12410" name="Group 135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15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6" name="AutoShape 137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7" name="AutoShape 138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11" name="Group 139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12" name="AutoShape 14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3" name="AutoShape 14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4" name="AutoShape 14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87" name="Group 353"/>
            <p:cNvGrpSpPr>
              <a:grpSpLocks/>
            </p:cNvGrpSpPr>
            <p:nvPr/>
          </p:nvGrpSpPr>
          <p:grpSpPr bwMode="auto">
            <a:xfrm flipH="1">
              <a:off x="2518" y="1767"/>
              <a:ext cx="333" cy="899"/>
              <a:chOff x="4320" y="2531"/>
              <a:chExt cx="134" cy="360"/>
            </a:xfrm>
          </p:grpSpPr>
          <p:grpSp>
            <p:nvGrpSpPr>
              <p:cNvPr id="12399" name="Group 143"/>
              <p:cNvGrpSpPr>
                <a:grpSpLocks/>
              </p:cNvGrpSpPr>
              <p:nvPr/>
            </p:nvGrpSpPr>
            <p:grpSpPr bwMode="auto">
              <a:xfrm>
                <a:off x="4324" y="2573"/>
                <a:ext cx="130" cy="276"/>
                <a:chOff x="2890" y="5950"/>
                <a:chExt cx="220" cy="730"/>
              </a:xfrm>
            </p:grpSpPr>
            <p:grpSp>
              <p:nvGrpSpPr>
                <p:cNvPr id="12402" name="Group 144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407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9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03" name="Group 148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0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5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6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00" name="AutoShape 152"/>
              <p:cNvSpPr>
                <a:spLocks noChangeArrowheads="1"/>
              </p:cNvSpPr>
              <p:nvPr/>
            </p:nvSpPr>
            <p:spPr bwMode="auto">
              <a:xfrm rot="-1608180">
                <a:off x="4320" y="2531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01" name="AutoShape 153"/>
              <p:cNvSpPr>
                <a:spLocks noChangeArrowheads="1"/>
              </p:cNvSpPr>
              <p:nvPr/>
            </p:nvSpPr>
            <p:spPr bwMode="auto">
              <a:xfrm rot="-1897592" flipH="1" flipV="1">
                <a:off x="4330" y="2864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88" name="AutoShape 154"/>
            <p:cNvSpPr>
              <a:spLocks noChangeArrowheads="1"/>
            </p:cNvSpPr>
            <p:nvPr/>
          </p:nvSpPr>
          <p:spPr bwMode="auto">
            <a:xfrm rot="-1608180">
              <a:off x="2913" y="1778"/>
              <a:ext cx="309" cy="70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9" name="AutoShape 155"/>
            <p:cNvSpPr>
              <a:spLocks noChangeArrowheads="1"/>
            </p:cNvSpPr>
            <p:nvPr/>
          </p:nvSpPr>
          <p:spPr bwMode="auto">
            <a:xfrm rot="-1026973" flipH="1" flipV="1">
              <a:off x="2938" y="2592"/>
              <a:ext cx="309" cy="6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0" name="Freeform 156"/>
            <p:cNvSpPr>
              <a:spLocks/>
            </p:cNvSpPr>
            <p:nvPr/>
          </p:nvSpPr>
          <p:spPr bwMode="auto">
            <a:xfrm>
              <a:off x="2479" y="1256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Freeform 157"/>
            <p:cNvSpPr>
              <a:spLocks/>
            </p:cNvSpPr>
            <p:nvPr/>
          </p:nvSpPr>
          <p:spPr bwMode="auto">
            <a:xfrm>
              <a:off x="2851" y="1234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2" name="Freeform 160"/>
            <p:cNvSpPr>
              <a:spLocks/>
            </p:cNvSpPr>
            <p:nvPr/>
          </p:nvSpPr>
          <p:spPr bwMode="auto">
            <a:xfrm>
              <a:off x="2552" y="2644"/>
              <a:ext cx="317" cy="440"/>
            </a:xfrm>
            <a:custGeom>
              <a:avLst/>
              <a:gdLst>
                <a:gd name="T0" fmla="*/ 415 w 268"/>
                <a:gd name="T1" fmla="*/ 57 h 314"/>
                <a:gd name="T2" fmla="*/ 263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79 w 268"/>
                <a:gd name="T9" fmla="*/ 1291 h 314"/>
                <a:gd name="T10" fmla="*/ 302 w 268"/>
                <a:gd name="T11" fmla="*/ 1616 h 314"/>
                <a:gd name="T12" fmla="*/ 526 w 268"/>
                <a:gd name="T13" fmla="*/ 1645 h 314"/>
                <a:gd name="T14" fmla="*/ 609 w 268"/>
                <a:gd name="T15" fmla="*/ 1550 h 314"/>
                <a:gd name="T16" fmla="*/ 596 w 268"/>
                <a:gd name="T17" fmla="*/ 769 h 314"/>
                <a:gd name="T18" fmla="*/ 581 w 268"/>
                <a:gd name="T19" fmla="*/ 191 h 314"/>
                <a:gd name="T20" fmla="*/ 415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3" name="Freeform 161"/>
            <p:cNvSpPr>
              <a:spLocks/>
            </p:cNvSpPr>
            <p:nvPr/>
          </p:nvSpPr>
          <p:spPr bwMode="auto">
            <a:xfrm flipH="1">
              <a:off x="2844" y="2644"/>
              <a:ext cx="318" cy="440"/>
            </a:xfrm>
            <a:custGeom>
              <a:avLst/>
              <a:gdLst>
                <a:gd name="T0" fmla="*/ 421 w 268"/>
                <a:gd name="T1" fmla="*/ 57 h 314"/>
                <a:gd name="T2" fmla="*/ 266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83 w 268"/>
                <a:gd name="T9" fmla="*/ 1291 h 314"/>
                <a:gd name="T10" fmla="*/ 307 w 268"/>
                <a:gd name="T11" fmla="*/ 1616 h 314"/>
                <a:gd name="T12" fmla="*/ 534 w 268"/>
                <a:gd name="T13" fmla="*/ 1645 h 314"/>
                <a:gd name="T14" fmla="*/ 618 w 268"/>
                <a:gd name="T15" fmla="*/ 1550 h 314"/>
                <a:gd name="T16" fmla="*/ 605 w 268"/>
                <a:gd name="T17" fmla="*/ 769 h 314"/>
                <a:gd name="T18" fmla="*/ 591 w 268"/>
                <a:gd name="T19" fmla="*/ 191 h 314"/>
                <a:gd name="T20" fmla="*/ 421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4" name="Freeform 168"/>
            <p:cNvSpPr>
              <a:spLocks/>
            </p:cNvSpPr>
            <p:nvPr/>
          </p:nvSpPr>
          <p:spPr bwMode="auto">
            <a:xfrm>
              <a:off x="2630" y="1554"/>
              <a:ext cx="60" cy="189"/>
            </a:xfrm>
            <a:custGeom>
              <a:avLst/>
              <a:gdLst>
                <a:gd name="T0" fmla="*/ 6 w 90"/>
                <a:gd name="T1" fmla="*/ 17 h 342"/>
                <a:gd name="T2" fmla="*/ 0 w 90"/>
                <a:gd name="T3" fmla="*/ 13 h 342"/>
                <a:gd name="T4" fmla="*/ 12 w 90"/>
                <a:gd name="T5" fmla="*/ 7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5" name="Freeform 169"/>
            <p:cNvSpPr>
              <a:spLocks/>
            </p:cNvSpPr>
            <p:nvPr/>
          </p:nvSpPr>
          <p:spPr bwMode="auto">
            <a:xfrm>
              <a:off x="3100" y="1547"/>
              <a:ext cx="60" cy="196"/>
            </a:xfrm>
            <a:custGeom>
              <a:avLst/>
              <a:gdLst>
                <a:gd name="T0" fmla="*/ 6 w 90"/>
                <a:gd name="T1" fmla="*/ 21 h 342"/>
                <a:gd name="T2" fmla="*/ 0 w 90"/>
                <a:gd name="T3" fmla="*/ 15 h 342"/>
                <a:gd name="T4" fmla="*/ 12 w 90"/>
                <a:gd name="T5" fmla="*/ 9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Freeform 170"/>
            <p:cNvSpPr>
              <a:spLocks/>
            </p:cNvSpPr>
            <p:nvPr/>
          </p:nvSpPr>
          <p:spPr bwMode="auto">
            <a:xfrm rot="-5566770">
              <a:off x="2875" y="1288"/>
              <a:ext cx="117" cy="254"/>
            </a:xfrm>
            <a:custGeom>
              <a:avLst/>
              <a:gdLst>
                <a:gd name="T0" fmla="*/ 156 w 90"/>
                <a:gd name="T1" fmla="*/ 77 h 342"/>
                <a:gd name="T2" fmla="*/ 0 w 90"/>
                <a:gd name="T3" fmla="*/ 54 h 342"/>
                <a:gd name="T4" fmla="*/ 334 w 90"/>
                <a:gd name="T5" fmla="*/ 31 h 342"/>
                <a:gd name="T6" fmla="*/ 112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7" name="Oval 198"/>
            <p:cNvSpPr>
              <a:spLocks noChangeArrowheads="1"/>
            </p:cNvSpPr>
            <p:nvPr/>
          </p:nvSpPr>
          <p:spPr bwMode="auto">
            <a:xfrm>
              <a:off x="2621" y="1188"/>
              <a:ext cx="209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" name="Oval 199"/>
            <p:cNvSpPr>
              <a:spLocks noChangeArrowheads="1"/>
            </p:cNvSpPr>
            <p:nvPr/>
          </p:nvSpPr>
          <p:spPr bwMode="auto">
            <a:xfrm>
              <a:off x="3017" y="1191"/>
              <a:ext cx="206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4" name="Rectangle 266"/>
          <p:cNvSpPr>
            <a:spLocks noChangeArrowheads="1"/>
          </p:cNvSpPr>
          <p:nvPr/>
        </p:nvSpPr>
        <p:spPr bwMode="auto">
          <a:xfrm>
            <a:off x="1176338" y="658813"/>
            <a:ext cx="976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 classe I</a:t>
            </a:r>
          </a:p>
          <a:p>
            <a:pPr algn="l"/>
            <a:endParaRPr lang="it-IT" sz="1600" b="1">
              <a:latin typeface="Arial" charset="0"/>
            </a:endParaRPr>
          </a:p>
        </p:txBody>
      </p:sp>
      <p:sp>
        <p:nvSpPr>
          <p:cNvPr id="12305" name="Rectangle 268"/>
          <p:cNvSpPr>
            <a:spLocks noChangeArrowheads="1"/>
          </p:cNvSpPr>
          <p:nvPr/>
        </p:nvSpPr>
        <p:spPr bwMode="auto">
          <a:xfrm>
            <a:off x="3998913" y="671513"/>
            <a:ext cx="976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</a:t>
            </a:r>
          </a:p>
        </p:txBody>
      </p:sp>
      <p:sp>
        <p:nvSpPr>
          <p:cNvPr id="12306" name="Rectangle 270"/>
          <p:cNvSpPr>
            <a:spLocks noChangeArrowheads="1"/>
          </p:cNvSpPr>
          <p:nvPr/>
        </p:nvSpPr>
        <p:spPr bwMode="auto">
          <a:xfrm>
            <a:off x="6684963" y="652463"/>
            <a:ext cx="10334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III</a:t>
            </a:r>
          </a:p>
          <a:p>
            <a:pPr algn="l"/>
            <a:r>
              <a:rPr lang="it-IT" sz="1600" b="1">
                <a:latin typeface="Arial" charset="0"/>
              </a:rPr>
              <a:t>    </a:t>
            </a:r>
          </a:p>
        </p:txBody>
      </p:sp>
      <p:grpSp>
        <p:nvGrpSpPr>
          <p:cNvPr id="35340" name="Group 341"/>
          <p:cNvGrpSpPr>
            <a:grpSpLocks/>
          </p:cNvGrpSpPr>
          <p:nvPr/>
        </p:nvGrpSpPr>
        <p:grpSpPr bwMode="auto">
          <a:xfrm>
            <a:off x="6164263" y="1035050"/>
            <a:ext cx="1960562" cy="3446463"/>
            <a:chOff x="2602" y="1527"/>
            <a:chExt cx="515" cy="935"/>
          </a:xfrm>
        </p:grpSpPr>
        <p:grpSp>
          <p:nvGrpSpPr>
            <p:cNvPr id="12340" name="Group 68"/>
            <p:cNvGrpSpPr>
              <a:grpSpLocks/>
            </p:cNvGrpSpPr>
            <p:nvPr/>
          </p:nvGrpSpPr>
          <p:grpSpPr bwMode="auto">
            <a:xfrm rot="-237940">
              <a:off x="2979" y="1982"/>
              <a:ext cx="128" cy="279"/>
              <a:chOff x="2890" y="5950"/>
              <a:chExt cx="220" cy="730"/>
            </a:xfrm>
          </p:grpSpPr>
          <p:grpSp>
            <p:nvGrpSpPr>
              <p:cNvPr id="12378" name="Group 69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383" name="AutoShape 7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379" name="Group 73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380" name="AutoShape 7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1" name="AutoShape 7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2" name="AutoShape 7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341" name="AutoShape 88"/>
            <p:cNvSpPr>
              <a:spLocks noChangeArrowheads="1"/>
            </p:cNvSpPr>
            <p:nvPr/>
          </p:nvSpPr>
          <p:spPr bwMode="auto">
            <a:xfrm rot="-1846120">
              <a:off x="2961" y="1940"/>
              <a:ext cx="124" cy="2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2" name="AutoShape 89"/>
            <p:cNvSpPr>
              <a:spLocks noChangeArrowheads="1"/>
            </p:cNvSpPr>
            <p:nvPr/>
          </p:nvSpPr>
          <p:spPr bwMode="auto">
            <a:xfrm rot="-1264913" flipH="1" flipV="1">
              <a:off x="2993" y="2262"/>
              <a:ext cx="124" cy="2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3" name="Freeform 95"/>
            <p:cNvSpPr>
              <a:spLocks/>
            </p:cNvSpPr>
            <p:nvPr/>
          </p:nvSpPr>
          <p:spPr bwMode="auto">
            <a:xfrm rot="21362060" flipH="1">
              <a:off x="2962" y="2285"/>
              <a:ext cx="128" cy="177"/>
            </a:xfrm>
            <a:custGeom>
              <a:avLst/>
              <a:gdLst>
                <a:gd name="T0" fmla="*/ 5 w 268"/>
                <a:gd name="T1" fmla="*/ 1 h 314"/>
                <a:gd name="T2" fmla="*/ 3 w 268"/>
                <a:gd name="T3" fmla="*/ 1 h 314"/>
                <a:gd name="T4" fmla="*/ 0 w 268"/>
                <a:gd name="T5" fmla="*/ 5 h 314"/>
                <a:gd name="T6" fmla="*/ 0 w 268"/>
                <a:gd name="T7" fmla="*/ 10 h 314"/>
                <a:gd name="T8" fmla="*/ 1 w 268"/>
                <a:gd name="T9" fmla="*/ 14 h 314"/>
                <a:gd name="T10" fmla="*/ 3 w 268"/>
                <a:gd name="T11" fmla="*/ 17 h 314"/>
                <a:gd name="T12" fmla="*/ 6 w 268"/>
                <a:gd name="T13" fmla="*/ 17 h 314"/>
                <a:gd name="T14" fmla="*/ 7 w 268"/>
                <a:gd name="T15" fmla="*/ 16 h 314"/>
                <a:gd name="T16" fmla="*/ 6 w 268"/>
                <a:gd name="T17" fmla="*/ 8 h 314"/>
                <a:gd name="T18" fmla="*/ 6 w 268"/>
                <a:gd name="T19" fmla="*/ 2 h 314"/>
                <a:gd name="T20" fmla="*/ 5 w 268"/>
                <a:gd name="T21" fmla="*/ 1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344" name="Group 250"/>
            <p:cNvGrpSpPr>
              <a:grpSpLocks/>
            </p:cNvGrpSpPr>
            <p:nvPr/>
          </p:nvGrpSpPr>
          <p:grpSpPr bwMode="auto">
            <a:xfrm>
              <a:off x="2777" y="1527"/>
              <a:ext cx="203" cy="79"/>
              <a:chOff x="2681" y="1107"/>
              <a:chExt cx="203" cy="79"/>
            </a:xfrm>
          </p:grpSpPr>
          <p:sp>
            <p:nvSpPr>
              <p:cNvPr id="12375" name="Line 251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6" name="Oval 252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7" name="Oval 253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45" name="Group 318"/>
            <p:cNvGrpSpPr>
              <a:grpSpLocks/>
            </p:cNvGrpSpPr>
            <p:nvPr/>
          </p:nvGrpSpPr>
          <p:grpSpPr bwMode="auto">
            <a:xfrm>
              <a:off x="2964" y="1535"/>
              <a:ext cx="121" cy="426"/>
              <a:chOff x="3750" y="2495"/>
              <a:chExt cx="301" cy="846"/>
            </a:xfrm>
          </p:grpSpPr>
          <p:sp>
            <p:nvSpPr>
              <p:cNvPr id="12368" name="AutoShape 301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9" name="AutoShape 312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0" name="AutoShape 313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1" name="AutoShape 314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2" name="AutoShape 315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3" name="Line 316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4" name="Line 317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46" name="Group 339"/>
            <p:cNvGrpSpPr>
              <a:grpSpLocks/>
            </p:cNvGrpSpPr>
            <p:nvPr/>
          </p:nvGrpSpPr>
          <p:grpSpPr bwMode="auto">
            <a:xfrm>
              <a:off x="2602" y="1529"/>
              <a:ext cx="141" cy="926"/>
              <a:chOff x="2602" y="1529"/>
              <a:chExt cx="141" cy="926"/>
            </a:xfrm>
          </p:grpSpPr>
          <p:grpSp>
            <p:nvGrpSpPr>
              <p:cNvPr id="12347" name="Group 327"/>
              <p:cNvGrpSpPr>
                <a:grpSpLocks/>
              </p:cNvGrpSpPr>
              <p:nvPr/>
            </p:nvGrpSpPr>
            <p:grpSpPr bwMode="auto">
              <a:xfrm flipH="1">
                <a:off x="2602" y="1927"/>
                <a:ext cx="134" cy="361"/>
                <a:chOff x="2602" y="1927"/>
                <a:chExt cx="134" cy="361"/>
              </a:xfrm>
            </p:grpSpPr>
            <p:grpSp>
              <p:nvGrpSpPr>
                <p:cNvPr id="12357" name="Group 77"/>
                <p:cNvGrpSpPr>
                  <a:grpSpLocks/>
                </p:cNvGrpSpPr>
                <p:nvPr/>
              </p:nvGrpSpPr>
              <p:grpSpPr bwMode="auto">
                <a:xfrm>
                  <a:off x="2606" y="1970"/>
                  <a:ext cx="130" cy="276"/>
                  <a:chOff x="2890" y="5950"/>
                  <a:chExt cx="220" cy="730"/>
                </a:xfrm>
              </p:grpSpPr>
              <p:grpSp>
                <p:nvGrpSpPr>
                  <p:cNvPr id="1236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890" y="6314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5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6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7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361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96" y="5950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2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3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4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2358" name="AutoShape 86"/>
                <p:cNvSpPr>
                  <a:spLocks noChangeArrowheads="1"/>
                </p:cNvSpPr>
                <p:nvPr/>
              </p:nvSpPr>
              <p:spPr bwMode="auto">
                <a:xfrm rot="-1608180">
                  <a:off x="2602" y="1927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59" name="AutoShape 87"/>
                <p:cNvSpPr>
                  <a:spLocks noChangeArrowheads="1"/>
                </p:cNvSpPr>
                <p:nvPr/>
              </p:nvSpPr>
              <p:spPr bwMode="auto">
                <a:xfrm rot="-1897592" flipH="1" flipV="1">
                  <a:off x="2612" y="2260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348" name="Freeform 94"/>
              <p:cNvSpPr>
                <a:spLocks/>
              </p:cNvSpPr>
              <p:nvPr/>
            </p:nvSpPr>
            <p:spPr bwMode="auto">
              <a:xfrm>
                <a:off x="2615" y="2278"/>
                <a:ext cx="128" cy="177"/>
              </a:xfrm>
              <a:custGeom>
                <a:avLst/>
                <a:gdLst>
                  <a:gd name="T0" fmla="*/ 5 w 268"/>
                  <a:gd name="T1" fmla="*/ 1 h 314"/>
                  <a:gd name="T2" fmla="*/ 3 w 268"/>
                  <a:gd name="T3" fmla="*/ 1 h 314"/>
                  <a:gd name="T4" fmla="*/ 0 w 268"/>
                  <a:gd name="T5" fmla="*/ 5 h 314"/>
                  <a:gd name="T6" fmla="*/ 0 w 268"/>
                  <a:gd name="T7" fmla="*/ 10 h 314"/>
                  <a:gd name="T8" fmla="*/ 1 w 268"/>
                  <a:gd name="T9" fmla="*/ 14 h 314"/>
                  <a:gd name="T10" fmla="*/ 3 w 268"/>
                  <a:gd name="T11" fmla="*/ 17 h 314"/>
                  <a:gd name="T12" fmla="*/ 6 w 268"/>
                  <a:gd name="T13" fmla="*/ 17 h 314"/>
                  <a:gd name="T14" fmla="*/ 7 w 268"/>
                  <a:gd name="T15" fmla="*/ 16 h 314"/>
                  <a:gd name="T16" fmla="*/ 6 w 268"/>
                  <a:gd name="T17" fmla="*/ 8 h 314"/>
                  <a:gd name="T18" fmla="*/ 6 w 268"/>
                  <a:gd name="T19" fmla="*/ 2 h 314"/>
                  <a:gd name="T20" fmla="*/ 5 w 268"/>
                  <a:gd name="T21" fmla="*/ 1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314"/>
                  <a:gd name="T35" fmla="*/ 268 w 268"/>
                  <a:gd name="T36" fmla="*/ 314 h 3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314">
                    <a:moveTo>
                      <a:pt x="179" y="11"/>
                    </a:moveTo>
                    <a:cubicBezTo>
                      <a:pt x="156" y="7"/>
                      <a:pt x="140" y="0"/>
                      <a:pt x="113" y="11"/>
                    </a:cubicBezTo>
                    <a:cubicBezTo>
                      <a:pt x="86" y="22"/>
                      <a:pt x="34" y="50"/>
                      <a:pt x="17" y="77"/>
                    </a:cubicBezTo>
                    <a:cubicBezTo>
                      <a:pt x="0" y="104"/>
                      <a:pt x="8" y="146"/>
                      <a:pt x="11" y="173"/>
                    </a:cubicBezTo>
                    <a:cubicBezTo>
                      <a:pt x="14" y="200"/>
                      <a:pt x="15" y="218"/>
                      <a:pt x="35" y="239"/>
                    </a:cubicBezTo>
                    <a:cubicBezTo>
                      <a:pt x="55" y="260"/>
                      <a:pt x="99" y="288"/>
                      <a:pt x="131" y="299"/>
                    </a:cubicBezTo>
                    <a:cubicBezTo>
                      <a:pt x="163" y="310"/>
                      <a:pt x="205" y="307"/>
                      <a:pt x="227" y="305"/>
                    </a:cubicBezTo>
                    <a:cubicBezTo>
                      <a:pt x="249" y="303"/>
                      <a:pt x="258" y="314"/>
                      <a:pt x="263" y="287"/>
                    </a:cubicBezTo>
                    <a:cubicBezTo>
                      <a:pt x="268" y="260"/>
                      <a:pt x="259" y="185"/>
                      <a:pt x="257" y="143"/>
                    </a:cubicBezTo>
                    <a:cubicBezTo>
                      <a:pt x="255" y="101"/>
                      <a:pt x="265" y="57"/>
                      <a:pt x="251" y="35"/>
                    </a:cubicBezTo>
                    <a:cubicBezTo>
                      <a:pt x="237" y="13"/>
                      <a:pt x="202" y="15"/>
                      <a:pt x="179" y="11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2349" name="Group 319"/>
              <p:cNvGrpSpPr>
                <a:grpSpLocks/>
              </p:cNvGrpSpPr>
              <p:nvPr/>
            </p:nvGrpSpPr>
            <p:grpSpPr bwMode="auto">
              <a:xfrm flipH="1">
                <a:off x="2622" y="1529"/>
                <a:ext cx="121" cy="426"/>
                <a:chOff x="3750" y="2495"/>
                <a:chExt cx="301" cy="846"/>
              </a:xfrm>
            </p:grpSpPr>
            <p:sp>
              <p:nvSpPr>
                <p:cNvPr id="12350" name="AutoShape 320"/>
                <p:cNvSpPr>
                  <a:spLocks noChangeArrowheads="1"/>
                </p:cNvSpPr>
                <p:nvPr/>
              </p:nvSpPr>
              <p:spPr bwMode="auto">
                <a:xfrm rot="-5477764">
                  <a:off x="3750" y="2964"/>
                  <a:ext cx="222" cy="2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2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1" name="AutoShape 321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35" y="3124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2" name="AutoShape 322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812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3" name="AutoShape 323"/>
                <p:cNvSpPr>
                  <a:spLocks noChangeArrowheads="1"/>
                </p:cNvSpPr>
                <p:nvPr/>
              </p:nvSpPr>
              <p:spPr bwMode="auto">
                <a:xfrm rot="-5477764">
                  <a:off x="3745" y="2656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4" name="AutoShape 324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500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5" name="Line 325"/>
                <p:cNvSpPr>
                  <a:spLocks noChangeShapeType="1"/>
                </p:cNvSpPr>
                <p:nvPr/>
              </p:nvSpPr>
              <p:spPr bwMode="auto">
                <a:xfrm flipH="1">
                  <a:off x="3954" y="2724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6" name="Line 326"/>
                <p:cNvSpPr>
                  <a:spLocks noChangeShapeType="1"/>
                </p:cNvSpPr>
                <p:nvPr/>
              </p:nvSpPr>
              <p:spPr bwMode="auto">
                <a:xfrm flipH="1">
                  <a:off x="3936" y="3036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35352" name="Group 546"/>
          <p:cNvGrpSpPr>
            <a:grpSpLocks/>
          </p:cNvGrpSpPr>
          <p:nvPr/>
        </p:nvGrpSpPr>
        <p:grpSpPr bwMode="auto">
          <a:xfrm>
            <a:off x="6873875" y="3951288"/>
            <a:ext cx="525463" cy="431800"/>
            <a:chOff x="1018" y="4128"/>
            <a:chExt cx="198" cy="164"/>
          </a:xfrm>
        </p:grpSpPr>
        <p:sp>
          <p:nvSpPr>
            <p:cNvPr id="12336" name="Oval 232"/>
            <p:cNvSpPr>
              <a:spLocks noChangeArrowheads="1"/>
            </p:cNvSpPr>
            <p:nvPr/>
          </p:nvSpPr>
          <p:spPr bwMode="auto">
            <a:xfrm>
              <a:off x="1028" y="4128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7" name="Oval 233"/>
            <p:cNvSpPr>
              <a:spLocks noChangeArrowheads="1"/>
            </p:cNvSpPr>
            <p:nvPr/>
          </p:nvSpPr>
          <p:spPr bwMode="auto">
            <a:xfrm>
              <a:off x="1018" y="4206"/>
              <a:ext cx="67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Oval 248"/>
            <p:cNvSpPr>
              <a:spLocks noChangeArrowheads="1"/>
            </p:cNvSpPr>
            <p:nvPr/>
          </p:nvSpPr>
          <p:spPr bwMode="auto">
            <a:xfrm rot="-237940">
              <a:off x="1136" y="4142"/>
              <a:ext cx="68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9" name="Oval 249"/>
            <p:cNvSpPr>
              <a:spLocks noChangeArrowheads="1"/>
            </p:cNvSpPr>
            <p:nvPr/>
          </p:nvSpPr>
          <p:spPr bwMode="auto">
            <a:xfrm rot="-237940">
              <a:off x="1149" y="4226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53" name="Group 462"/>
          <p:cNvGrpSpPr>
            <a:grpSpLocks/>
          </p:cNvGrpSpPr>
          <p:nvPr/>
        </p:nvGrpSpPr>
        <p:grpSpPr bwMode="auto">
          <a:xfrm>
            <a:off x="3390900" y="4665663"/>
            <a:ext cx="2016125" cy="568325"/>
            <a:chOff x="501" y="2653"/>
            <a:chExt cx="716" cy="176"/>
          </a:xfrm>
        </p:grpSpPr>
        <p:grpSp>
          <p:nvGrpSpPr>
            <p:cNvPr id="12329" name="Group 463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32" name="Freeform 464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Rectangle 465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4" name="Line 466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5" name="Line 467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30" name="Rectangle 468"/>
            <p:cNvSpPr>
              <a:spLocks noChangeArrowheads="1"/>
            </p:cNvSpPr>
            <p:nvPr/>
          </p:nvSpPr>
          <p:spPr bwMode="auto">
            <a:xfrm>
              <a:off x="501" y="2678"/>
              <a:ext cx="14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31" name="Rectangle 469"/>
            <p:cNvSpPr>
              <a:spLocks noChangeArrowheads="1"/>
            </p:cNvSpPr>
            <p:nvPr/>
          </p:nvSpPr>
          <p:spPr bwMode="auto">
            <a:xfrm>
              <a:off x="1032" y="2654"/>
              <a:ext cx="18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35355" name="Group 470"/>
          <p:cNvGrpSpPr>
            <a:grpSpLocks/>
          </p:cNvGrpSpPr>
          <p:nvPr/>
        </p:nvGrpSpPr>
        <p:grpSpPr bwMode="auto">
          <a:xfrm>
            <a:off x="6421438" y="4662488"/>
            <a:ext cx="1931987" cy="557212"/>
            <a:chOff x="501" y="2653"/>
            <a:chExt cx="726" cy="211"/>
          </a:xfrm>
        </p:grpSpPr>
        <p:grpSp>
          <p:nvGrpSpPr>
            <p:cNvPr id="12322" name="Group 471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25" name="Freeform 472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6" name="Rectangle 473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7" name="Line 474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8" name="Line 475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23" name="Rectangle 476"/>
            <p:cNvSpPr>
              <a:spLocks noChangeArrowheads="1"/>
            </p:cNvSpPr>
            <p:nvPr/>
          </p:nvSpPr>
          <p:spPr bwMode="auto">
            <a:xfrm>
              <a:off x="501" y="2678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24" name="Rectangle 477"/>
            <p:cNvSpPr>
              <a:spLocks noChangeArrowheads="1"/>
            </p:cNvSpPr>
            <p:nvPr/>
          </p:nvSpPr>
          <p:spPr bwMode="auto">
            <a:xfrm>
              <a:off x="1032" y="2654"/>
              <a:ext cx="19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sp>
        <p:nvSpPr>
          <p:cNvPr id="35356" name="AutoShape 540"/>
          <p:cNvSpPr>
            <a:spLocks noChangeArrowheads="1"/>
          </p:cNvSpPr>
          <p:nvPr/>
        </p:nvSpPr>
        <p:spPr bwMode="auto">
          <a:xfrm>
            <a:off x="1374775" y="43481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1" name="AutoShape 195"/>
          <p:cNvSpPr>
            <a:spLocks noChangeArrowheads="1"/>
          </p:cNvSpPr>
          <p:nvPr/>
        </p:nvSpPr>
        <p:spPr bwMode="auto">
          <a:xfrm>
            <a:off x="4138613" y="3776663"/>
            <a:ext cx="542925" cy="64135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2" name="AutoShape 196"/>
          <p:cNvSpPr>
            <a:spLocks noChangeArrowheads="1"/>
          </p:cNvSpPr>
          <p:nvPr/>
        </p:nvSpPr>
        <p:spPr bwMode="auto">
          <a:xfrm flipH="1">
            <a:off x="4138613" y="4451350"/>
            <a:ext cx="579437" cy="69850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2" name="AutoShape 256"/>
          <p:cNvSpPr>
            <a:spLocks noChangeArrowheads="1"/>
          </p:cNvSpPr>
          <p:nvPr/>
        </p:nvSpPr>
        <p:spPr bwMode="auto">
          <a:xfrm>
            <a:off x="6891338" y="3819525"/>
            <a:ext cx="525462" cy="684213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3" name="AutoShape 257"/>
          <p:cNvSpPr>
            <a:spLocks noChangeArrowheads="1"/>
          </p:cNvSpPr>
          <p:nvPr/>
        </p:nvSpPr>
        <p:spPr bwMode="auto">
          <a:xfrm flipH="1">
            <a:off x="7088188" y="4505325"/>
            <a:ext cx="558800" cy="649288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5358" name="Group 544"/>
          <p:cNvGrpSpPr>
            <a:grpSpLocks/>
          </p:cNvGrpSpPr>
          <p:nvPr/>
        </p:nvGrpSpPr>
        <p:grpSpPr bwMode="auto">
          <a:xfrm>
            <a:off x="4113213" y="4057650"/>
            <a:ext cx="508000" cy="458788"/>
            <a:chOff x="2023" y="3931"/>
            <a:chExt cx="181" cy="156"/>
          </a:xfrm>
        </p:grpSpPr>
        <p:sp>
          <p:nvSpPr>
            <p:cNvPr id="12318" name="Oval 162"/>
            <p:cNvSpPr>
              <a:spLocks noChangeArrowheads="1"/>
            </p:cNvSpPr>
            <p:nvPr/>
          </p:nvSpPr>
          <p:spPr bwMode="auto">
            <a:xfrm>
              <a:off x="2033" y="3931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Oval 163"/>
            <p:cNvSpPr>
              <a:spLocks noChangeArrowheads="1"/>
            </p:cNvSpPr>
            <p:nvPr/>
          </p:nvSpPr>
          <p:spPr bwMode="auto">
            <a:xfrm>
              <a:off x="2131" y="3939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Oval 164"/>
            <p:cNvSpPr>
              <a:spLocks noChangeArrowheads="1"/>
            </p:cNvSpPr>
            <p:nvPr/>
          </p:nvSpPr>
          <p:spPr bwMode="auto">
            <a:xfrm>
              <a:off x="2023" y="4007"/>
              <a:ext cx="66" cy="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1" name="Oval 165"/>
            <p:cNvSpPr>
              <a:spLocks noChangeArrowheads="1"/>
            </p:cNvSpPr>
            <p:nvPr/>
          </p:nvSpPr>
          <p:spPr bwMode="auto">
            <a:xfrm>
              <a:off x="2138" y="4023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376" name="Rectangle 560"/>
          <p:cNvSpPr>
            <a:spLocks noChangeArrowheads="1"/>
          </p:cNvSpPr>
          <p:nvPr/>
        </p:nvSpPr>
        <p:spPr bwMode="auto">
          <a:xfrm>
            <a:off x="144463" y="5659438"/>
            <a:ext cx="8804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400" dirty="0">
                <a:latin typeface="Arial" charset="0"/>
              </a:rPr>
              <a:t>RPTK </a:t>
            </a:r>
            <a:r>
              <a:rPr lang="it-IT" sz="1600" dirty="0">
                <a:latin typeface="Arial" charset="0"/>
              </a:rPr>
              <a:t>fosforilano</a:t>
            </a:r>
            <a:r>
              <a:rPr lang="it-IT" sz="1400" dirty="0">
                <a:latin typeface="Arial" charset="0"/>
              </a:rPr>
              <a:t> </a:t>
            </a:r>
            <a:r>
              <a:rPr lang="it-IT" sz="1400" dirty="0" err="1">
                <a:latin typeface="Arial" charset="0"/>
              </a:rPr>
              <a:t>Tyr</a:t>
            </a:r>
            <a:r>
              <a:rPr lang="it-IT" sz="1400" dirty="0">
                <a:latin typeface="Arial" charset="0"/>
              </a:rPr>
              <a:t> in sequenze specifiche delle proteine bersaglio. Fra queste ci sono altre tirosina chinasi (ancorate alla membrana), e anche 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</a:t>
            </a:r>
            <a:r>
              <a:rPr lang="it-IT" sz="1400" dirty="0">
                <a:latin typeface="Arial" charset="0"/>
              </a:rPr>
              <a:t> associata alla membrana (diversa dalla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</a:t>
            </a:r>
            <a:r>
              <a:rPr lang="it-IT" sz="1400" dirty="0">
                <a:latin typeface="Arial" charset="0"/>
              </a:rPr>
              <a:t> attivata da proteine G). RTK possono quindi attivare la cascata  IP</a:t>
            </a:r>
            <a:r>
              <a:rPr lang="it-IT" sz="1400" baseline="-25000" dirty="0">
                <a:latin typeface="Arial" charset="0"/>
              </a:rPr>
              <a:t>3</a:t>
            </a:r>
            <a:r>
              <a:rPr lang="it-IT" sz="1400" dirty="0">
                <a:latin typeface="Arial" charset="0"/>
              </a:rPr>
              <a:t>.  A loro volta sono regolate da fosforilazione su Ser/</a:t>
            </a:r>
            <a:r>
              <a:rPr lang="it-IT" sz="1400" dirty="0" err="1">
                <a:latin typeface="Arial" charset="0"/>
              </a:rPr>
              <a:t>Thr</a:t>
            </a:r>
            <a:r>
              <a:rPr lang="it-IT" sz="1400" dirty="0">
                <a:latin typeface="Arial" charset="0"/>
              </a:rPr>
              <a:t> da parte della PKC e PK </a:t>
            </a:r>
            <a:r>
              <a:rPr lang="it-IT" sz="1400" dirty="0" err="1">
                <a:latin typeface="Arial" charset="0"/>
              </a:rPr>
              <a:t>cAMP</a:t>
            </a:r>
            <a:r>
              <a:rPr lang="it-IT" sz="1400" dirty="0">
                <a:latin typeface="Arial" charset="0"/>
              </a:rPr>
              <a:t> dipendenti (circuito Proteine G)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70EF51-E3D9-495A-9851-46D261A7DADD}"/>
              </a:ext>
            </a:extLst>
          </p:cNvPr>
          <p:cNvSpPr txBox="1"/>
          <p:nvPr/>
        </p:nvSpPr>
        <p:spPr>
          <a:xfrm>
            <a:off x="-569710" y="5170733"/>
            <a:ext cx="463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Effetti sulla struttura quaternaria!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6" grpId="0" animBg="1"/>
      <p:bldP spid="35356" grpId="0" animBg="1"/>
      <p:bldP spid="35011" grpId="0" animBg="1"/>
      <p:bldP spid="35012" grpId="0" animBg="1"/>
      <p:bldP spid="35072" grpId="0" animBg="1"/>
      <p:bldP spid="35073" grpId="0" animBg="1"/>
      <p:bldP spid="353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319088" y="495300"/>
            <a:ext cx="866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it-IT" sz="1600">
                <a:latin typeface="Arial" charset="0"/>
              </a:rPr>
              <a:t>Nel recettore monomerico, i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segmenti</a:t>
            </a:r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che connettono il dominio catalitico a quello TM</a:t>
            </a:r>
            <a:r>
              <a:rPr lang="it-IT" sz="1600">
                <a:latin typeface="Arial" charset="0"/>
              </a:rPr>
              <a:t>, e i </a:t>
            </a:r>
            <a:r>
              <a:rPr lang="it-IT" sz="1600">
                <a:solidFill>
                  <a:srgbClr val="FF3300"/>
                </a:solidFill>
                <a:latin typeface="Arial" charset="0"/>
              </a:rPr>
              <a:t>segmenti C-terminali </a:t>
            </a:r>
            <a:r>
              <a:rPr lang="it-IT" sz="1600">
                <a:latin typeface="Arial" charset="0"/>
              </a:rPr>
              <a:t>bloccano parzialmente il sito di legame per ATP, ed il dominio catalitico esiste nelle forme </a:t>
            </a:r>
            <a:r>
              <a:rPr lang="it-IT" sz="1600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600">
                <a:latin typeface="Arial" charset="0"/>
              </a:rPr>
              <a:t> ed </a:t>
            </a:r>
            <a:r>
              <a:rPr lang="it-IT" sz="1600">
                <a:solidFill>
                  <a:schemeClr val="accent2"/>
                </a:solidFill>
                <a:latin typeface="Arial" charset="0"/>
              </a:rPr>
              <a:t>inattiva</a:t>
            </a:r>
            <a:r>
              <a:rPr lang="it-IT" sz="1600">
                <a:latin typeface="Arial" charset="0"/>
              </a:rPr>
              <a:t> ad equilibrio.  La dimerizzazione e l’autofosforilazione aprono il sito di legame e rendono l’enzima completamente attivo.</a:t>
            </a:r>
            <a:r>
              <a:rPr lang="it-IT" sz="14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936750"/>
            <a:ext cx="7104062" cy="4684713"/>
          </a:xfrm>
          <a:noFill/>
        </p:spPr>
      </p:pic>
      <p:sp>
        <p:nvSpPr>
          <p:cNvPr id="13316" name="Line 9"/>
          <p:cNvSpPr>
            <a:spLocks noChangeShapeType="1"/>
          </p:cNvSpPr>
          <p:nvPr/>
        </p:nvSpPr>
        <p:spPr bwMode="auto">
          <a:xfrm flipV="1">
            <a:off x="820738" y="3594100"/>
            <a:ext cx="8096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393700" y="5529263"/>
            <a:ext cx="193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FF3300"/>
                </a:solidFill>
                <a:latin typeface="Arial" charset="0"/>
              </a:rPr>
              <a:t>segmenti C-terminali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762250" y="5581650"/>
            <a:ext cx="211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forme </a:t>
            </a:r>
            <a:r>
              <a:rPr lang="it-IT" sz="1400" b="1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400" b="1">
                <a:latin typeface="Arial" charset="0"/>
              </a:rPr>
              <a:t> ed </a:t>
            </a:r>
            <a:r>
              <a:rPr lang="it-IT" sz="1400" b="1">
                <a:solidFill>
                  <a:schemeClr val="accent2"/>
                </a:solidFill>
                <a:latin typeface="Arial" charset="0"/>
              </a:rPr>
              <a:t>inattiva</a:t>
            </a: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296863" y="3759200"/>
            <a:ext cx="1085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segmenti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di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congiun_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zione</a:t>
            </a: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185738" y="1666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Meccanismo d’attivazione delle tirosina chinasi (RPTK)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4B506-F887-4418-A56A-AE4C21ED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sz="3600" b="1" dirty="0"/>
              <a:t>E se la segnalazione non funziona?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9CF205-42AC-C772-D676-C128DBB5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989918"/>
            <a:ext cx="70008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C22703D-673C-F8F4-00AD-10981EC0C63E}"/>
              </a:ext>
            </a:extLst>
          </p:cNvPr>
          <p:cNvSpPr txBox="1">
            <a:spLocks/>
          </p:cNvSpPr>
          <p:nvPr/>
        </p:nvSpPr>
        <p:spPr bwMode="auto">
          <a:xfrm>
            <a:off x="2688770" y="5623153"/>
            <a:ext cx="2079171" cy="4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1400" b="1" i="1" kern="0" dirty="0" err="1"/>
              <a:t>Vibrio</a:t>
            </a:r>
            <a:r>
              <a:rPr lang="it-IT" sz="1400" b="1" i="1" kern="0" dirty="0"/>
              <a:t> </a:t>
            </a:r>
            <a:r>
              <a:rPr lang="it-IT" sz="1400" b="1" i="1" kern="0" dirty="0" err="1"/>
              <a:t>cholerae</a:t>
            </a:r>
            <a:endParaRPr lang="it-IT" sz="1400" b="1" i="1" kern="0" dirty="0"/>
          </a:p>
        </p:txBody>
      </p:sp>
    </p:spTree>
    <p:extLst>
      <p:ext uri="{BB962C8B-B14F-4D97-AF65-F5344CB8AC3E}">
        <p14:creationId xmlns:p14="http://schemas.microsoft.com/office/powerpoint/2010/main" val="240151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2FED1-3DDA-E15C-2EEF-A679AE63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57" y="250757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Fine 15/04/2024</a:t>
            </a:r>
          </a:p>
        </p:txBody>
      </p:sp>
    </p:spTree>
    <p:extLst>
      <p:ext uri="{BB962C8B-B14F-4D97-AF65-F5344CB8AC3E}">
        <p14:creationId xmlns:p14="http://schemas.microsoft.com/office/powerpoint/2010/main" val="16342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C0C3F-7569-962F-5271-CC0D4002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1F3B9-66AA-4AEA-0AB4-D8E8CD38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3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11FB-5F87-4D0E-905C-A38269F1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3A732-E6F5-4E33-97A6-5C087BDC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5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954" tIns="54478" rIns="108954" bIns="54478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54" name="Rectangle 1015"/>
          <p:cNvSpPr>
            <a:spLocks noChangeArrowheads="1"/>
          </p:cNvSpPr>
          <p:nvPr/>
        </p:nvSpPr>
        <p:spPr bwMode="auto">
          <a:xfrm>
            <a:off x="209550" y="735013"/>
            <a:ext cx="8739188" cy="5886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2400" indent="-2692400" algn="l">
              <a:spcBef>
                <a:spcPct val="50000"/>
              </a:spcBef>
              <a:defRPr/>
            </a:pPr>
            <a:r>
              <a:rPr lang="it-IT" sz="1800" b="1" i="1" dirty="0">
                <a:latin typeface="Arial" charset="0"/>
              </a:rPr>
              <a:t>Classi di recettori</a:t>
            </a:r>
          </a:p>
          <a:p>
            <a:pPr algn="just">
              <a:spcBef>
                <a:spcPct val="25000"/>
              </a:spcBef>
              <a:defRPr/>
            </a:pP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•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Chemiorecettori </a:t>
            </a:r>
            <a:r>
              <a:rPr lang="it-IT" sz="1600" b="1" dirty="0">
                <a:latin typeface="Arial" charset="0"/>
              </a:rPr>
              <a:t>         </a:t>
            </a:r>
            <a:r>
              <a:rPr lang="it-IT" sz="1600" dirty="0">
                <a:latin typeface="Arial" charset="0"/>
              </a:rPr>
              <a:t>percepiscono la presenza di nutrienti o tossine ed agiscono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batterici                       </a:t>
            </a:r>
            <a:r>
              <a:rPr lang="it-IT" sz="1600" dirty="0">
                <a:latin typeface="Arial" charset="0"/>
              </a:rPr>
              <a:t>circuito molecolare che controlla i movimenti </a:t>
            </a:r>
            <a:r>
              <a:rPr lang="it-IT" sz="1600" dirty="0" err="1">
                <a:latin typeface="Arial" charset="0"/>
              </a:rPr>
              <a:t>flagellari</a:t>
            </a:r>
            <a:r>
              <a:rPr lang="it-IT" sz="1600" dirty="0">
                <a:latin typeface="Arial" charset="0"/>
              </a:rPr>
              <a:t>  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della luce</a:t>
            </a:r>
            <a:r>
              <a:rPr lang="it-IT" sz="1600" b="1" dirty="0">
                <a:latin typeface="Arial" charset="0"/>
              </a:rPr>
              <a:t> 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visivi</a:t>
            </a:r>
            <a:r>
              <a:rPr lang="it-IT" sz="1600" dirty="0">
                <a:latin typeface="Arial" charset="0"/>
              </a:rPr>
              <a:t> a nella retina (rodopsina e retinale)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dell’udito :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uditivi</a:t>
            </a:r>
            <a:r>
              <a:rPr lang="it-IT" sz="1600" dirty="0">
                <a:latin typeface="Arial" charset="0"/>
              </a:rPr>
              <a:t> nelle cellule </a:t>
            </a:r>
            <a:r>
              <a:rPr lang="it-IT" sz="1600" dirty="0" err="1">
                <a:latin typeface="Arial" charset="0"/>
              </a:rPr>
              <a:t>ciliate</a:t>
            </a:r>
            <a:endParaRPr lang="it-IT" sz="1600" dirty="0">
              <a:latin typeface="Arial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</a:rPr>
              <a:t>vibrazioni dell’aria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 oscillazioni timpano  oscillazioni del fluido nell’orecchio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interno  oscillazioni di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stereocilia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sulle cellule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ciliate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 polarizzazione /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depolarizzazione delle cellule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7 eliche      </a:t>
            </a:r>
            <a:r>
              <a:rPr lang="it-IT" sz="1600" dirty="0">
                <a:latin typeface="Arial" charset="0"/>
              </a:rPr>
              <a:t>ricevono e trasmettono segnali chimici portati da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ormoni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(primi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transmembrana           </a:t>
            </a:r>
            <a:r>
              <a:rPr lang="it-IT" sz="1600" dirty="0">
                <a:latin typeface="Arial" charset="0"/>
              </a:rPr>
              <a:t>messaggeri). La loro azione è mediata da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Proteine G</a:t>
            </a:r>
            <a:r>
              <a:rPr lang="it-IT" sz="1600" dirty="0">
                <a:latin typeface="Arial" charset="0"/>
              </a:rPr>
              <a:t> ancorate 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 lato interno della membrana, che vanno ad attivare </a:t>
            </a:r>
            <a:r>
              <a:rPr lang="it-IT" sz="1600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 o lipasi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singolo       </a:t>
            </a:r>
            <a:r>
              <a:rPr lang="it-IT" sz="1600" dirty="0">
                <a:latin typeface="Arial" charset="0"/>
              </a:rPr>
              <a:t>i primi messaggeri che legano al domino extracellulare di questi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segmento  TM                     </a:t>
            </a:r>
            <a:r>
              <a:rPr lang="it-IT" sz="1600" dirty="0">
                <a:latin typeface="Arial" charset="0"/>
              </a:rPr>
              <a:t>recettori attivano un  dominio intracellulare con attività di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tirosina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                                        chinasi</a:t>
            </a:r>
            <a:r>
              <a:rPr lang="it-IT" sz="1600" dirty="0">
                <a:latin typeface="Arial" charset="0"/>
              </a:rPr>
              <a:t>  </a:t>
            </a:r>
            <a:r>
              <a:rPr lang="it-IT" sz="1600" i="1" dirty="0">
                <a:latin typeface="Arial" charset="0"/>
              </a:rPr>
              <a:t>(fosforilano residui di </a:t>
            </a:r>
            <a:r>
              <a:rPr lang="it-IT" sz="1600" i="1" dirty="0" err="1">
                <a:latin typeface="Arial" charset="0"/>
              </a:rPr>
              <a:t>Tyr</a:t>
            </a:r>
            <a:r>
              <a:rPr lang="it-IT" sz="1600" dirty="0">
                <a:latin typeface="Arial" charset="0"/>
              </a:rPr>
              <a:t>) oppure di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guanilato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nucleari        </a:t>
            </a:r>
            <a:r>
              <a:rPr lang="it-IT" sz="1600" dirty="0">
                <a:latin typeface="Arial" charset="0"/>
              </a:rPr>
              <a:t>legano steroidi e regolano l’espressione genica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2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 ionici</a:t>
            </a:r>
            <a:r>
              <a:rPr lang="it-IT" sz="1600" b="1" dirty="0">
                <a:latin typeface="Arial" charset="0"/>
              </a:rPr>
              <a:t>                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dirty="0" err="1">
                <a:latin typeface="Arial" charset="0"/>
              </a:rPr>
              <a:t>lez</a:t>
            </a:r>
            <a:r>
              <a:rPr lang="it-IT" sz="1600" dirty="0">
                <a:latin typeface="Arial" charset="0"/>
              </a:rPr>
              <a:t>. precedente)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di adesione  </a:t>
            </a:r>
            <a:r>
              <a:rPr lang="it-IT" sz="1600" dirty="0">
                <a:latin typeface="Arial" charset="0"/>
              </a:rPr>
              <a:t>interagiscono con la matrice extracellulare – integrazione dell’attività cellulare nei tessuti</a:t>
            </a:r>
          </a:p>
        </p:txBody>
      </p:sp>
      <p:sp>
        <p:nvSpPr>
          <p:cNvPr id="3064" name="Rectangle 1016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b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Recettori di membrana e primi messaggeri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5738" y="2238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primi e secondi messaggeri</a:t>
            </a: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22250" y="627063"/>
            <a:ext cx="8636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 dirty="0">
                <a:latin typeface="Arial" charset="0"/>
              </a:rPr>
              <a:t>Segnali chimici </a:t>
            </a:r>
            <a:r>
              <a:rPr lang="it-IT" sz="1600" b="1" i="1" dirty="0">
                <a:solidFill>
                  <a:srgbClr val="FF3300"/>
                </a:solidFill>
                <a:latin typeface="Arial" charset="0"/>
              </a:rPr>
              <a:t>inter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cellulari -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: messaggeri chimici che coordinano l’attività metabolica nelle cellule in organismi pluricellulari, sintetizzati da tessuti specializzati (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ghiandole</a:t>
            </a:r>
            <a:r>
              <a:rPr lang="it-IT" sz="1600" dirty="0">
                <a:latin typeface="Arial" charset="0"/>
              </a:rPr>
              <a:t>) e secreti direttamente nel sangue.  Agiscono come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primi messaggeri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extracellulari</a:t>
            </a:r>
            <a:r>
              <a:rPr lang="it-IT" sz="1600" dirty="0">
                <a:latin typeface="Arial" charset="0"/>
              </a:rPr>
              <a:t>, e permettono alle cellule di comunicare fra di loro. Alterano l'attività delle cellule bersaglio in maniera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specifica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084388"/>
            <a:ext cx="8877300" cy="4773612"/>
            <a:chOff x="266700" y="2084388"/>
            <a:chExt cx="8877300" cy="4773612"/>
          </a:xfrm>
        </p:grpSpPr>
        <p:pic>
          <p:nvPicPr>
            <p:cNvPr id="4101" name="Picture 9" descr="f1502_ISBN88-08-07893-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75" y="3081338"/>
              <a:ext cx="7167563" cy="371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266700" y="2084388"/>
              <a:ext cx="8877300" cy="3086100"/>
              <a:chOff x="266700" y="2084388"/>
              <a:chExt cx="8877300" cy="3086100"/>
            </a:xfrm>
          </p:grpSpPr>
          <p:sp>
            <p:nvSpPr>
              <p:cNvPr id="4104" name="Rectangle 5"/>
              <p:cNvSpPr>
                <a:spLocks noChangeArrowheads="1"/>
              </p:cNvSpPr>
              <p:nvPr/>
            </p:nvSpPr>
            <p:spPr bwMode="auto">
              <a:xfrm>
                <a:off x="266700" y="2084388"/>
                <a:ext cx="858520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Segnali chimici </a:t>
                </a:r>
                <a:r>
                  <a:rPr lang="it-IT" sz="1600" b="1" i="1" dirty="0">
                    <a:solidFill>
                      <a:srgbClr val="FF3300"/>
                    </a:solidFill>
                    <a:latin typeface="Arial" charset="0"/>
                  </a:rPr>
                  <a:t>intra</a:t>
                </a:r>
                <a:r>
                  <a:rPr lang="it-IT" sz="1600" dirty="0">
                    <a:solidFill>
                      <a:srgbClr val="FF3300"/>
                    </a:solidFill>
                    <a:latin typeface="Arial" charset="0"/>
                  </a:rPr>
                  <a:t>cellulari - </a:t>
                </a:r>
                <a:r>
                  <a:rPr lang="it-IT" sz="1600" dirty="0">
                    <a:latin typeface="Arial" charset="0"/>
                  </a:rPr>
                  <a:t>il segnale portato dai primi messaggeri extracellulari è </a:t>
                </a:r>
                <a:r>
                  <a:rPr lang="it-IT" sz="1600" b="1" dirty="0">
                    <a:solidFill>
                      <a:srgbClr val="FF0000"/>
                    </a:solidFill>
                    <a:latin typeface="Arial" charset="0"/>
                  </a:rPr>
                  <a:t>trasdotto</a:t>
                </a:r>
                <a:r>
                  <a:rPr lang="it-IT" sz="1600" dirty="0">
                    <a:latin typeface="Arial" charset="0"/>
                  </a:rPr>
                  <a:t> mediante la formazione di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secondi (2</a:t>
                </a:r>
                <a:r>
                  <a:rPr lang="it-IT" sz="1600" b="1" baseline="30000" dirty="0">
                    <a:solidFill>
                      <a:srgbClr val="FF3300"/>
                    </a:solidFill>
                    <a:latin typeface="Arial" charset="0"/>
                  </a:rPr>
                  <a:t>i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) messaggeri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intracellulari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quali per esempio il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3',5'-AMP ciclico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cAMP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dirty="0">
                    <a:latin typeface="Arial" charset="0"/>
                  </a:rPr>
                  <a:t>il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diacilglicerolo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DAG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l’inositolo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trifosfato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e gli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ioni di calcio</a:t>
                </a:r>
              </a:p>
            </p:txBody>
          </p:sp>
          <p:sp>
            <p:nvSpPr>
              <p:cNvPr id="4105" name="Text Box 13"/>
              <p:cNvSpPr txBox="1">
                <a:spLocks noChangeArrowheads="1"/>
              </p:cNvSpPr>
              <p:nvPr/>
            </p:nvSpPr>
            <p:spPr bwMode="auto">
              <a:xfrm>
                <a:off x="5511800" y="4430713"/>
                <a:ext cx="3632200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inositolo 1,4,5-trifosfato  (IP</a:t>
                </a:r>
                <a:r>
                  <a:rPr lang="it-IT" sz="1400" b="1" baseline="-25000">
                    <a:latin typeface="Arial" charset="0"/>
                  </a:rPr>
                  <a:t>3</a:t>
                </a:r>
                <a:r>
                  <a:rPr lang="it-IT" sz="1400" b="1">
                    <a:latin typeface="Arial" charset="0"/>
                  </a:rPr>
                  <a:t>)</a:t>
                </a:r>
              </a:p>
              <a:p>
                <a:r>
                  <a:rPr lang="it-IT" sz="1400">
                    <a:latin typeface="Arial" charset="0"/>
                  </a:rPr>
                  <a:t>(derivato dal fosfatidilinositolo bifosfato)</a:t>
                </a:r>
              </a:p>
            </p:txBody>
          </p:sp>
          <p:sp>
            <p:nvSpPr>
              <p:cNvPr id="4106" name="Text Box 17"/>
              <p:cNvSpPr txBox="1">
                <a:spLocks noChangeArrowheads="1"/>
              </p:cNvSpPr>
              <p:nvPr/>
            </p:nvSpPr>
            <p:spPr bwMode="auto">
              <a:xfrm>
                <a:off x="642938" y="4646613"/>
                <a:ext cx="2265362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cAMP, cGMP</a:t>
                </a:r>
              </a:p>
              <a:p>
                <a:r>
                  <a:rPr lang="it-IT" sz="1400">
                    <a:latin typeface="Arial" charset="0"/>
                  </a:rPr>
                  <a:t> (derivati da ATP, GTP)</a:t>
                </a:r>
              </a:p>
            </p:txBody>
          </p:sp>
          <p:sp>
            <p:nvSpPr>
              <p:cNvPr id="4107" name="Text Box 17"/>
              <p:cNvSpPr txBox="1">
                <a:spLocks noChangeArrowheads="1"/>
              </p:cNvSpPr>
              <p:nvPr/>
            </p:nvSpPr>
            <p:spPr bwMode="auto">
              <a:xfrm>
                <a:off x="3144838" y="4570413"/>
                <a:ext cx="2265362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</a:t>
                </a:r>
                <a:r>
                  <a:rPr lang="it-IT" sz="1400" b="1" baseline="30000">
                    <a:latin typeface="Arial" charset="0"/>
                  </a:rPr>
                  <a:t>++</a:t>
                </a:r>
                <a:r>
                  <a:rPr lang="it-IT" sz="1400" b="1">
                    <a:latin typeface="Arial" charset="0"/>
                  </a:rPr>
                  <a:t> (ione calcio)</a:t>
                </a:r>
              </a:p>
            </p:txBody>
          </p:sp>
        </p:grpSp>
        <p:sp>
          <p:nvSpPr>
            <p:cNvPr id="4103" name="Text Box 17"/>
            <p:cNvSpPr txBox="1">
              <a:spLocks noChangeArrowheads="1"/>
            </p:cNvSpPr>
            <p:nvPr/>
          </p:nvSpPr>
          <p:spPr bwMode="auto">
            <a:xfrm>
              <a:off x="858838" y="6550025"/>
              <a:ext cx="56308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b="1">
                  <a:latin typeface="Arial" charset="0"/>
                </a:rPr>
                <a:t>diacilglicerolo (Dag)  </a:t>
              </a:r>
              <a:r>
                <a:rPr lang="it-IT" sz="1400">
                  <a:latin typeface="Arial" charset="0"/>
                </a:rPr>
                <a:t>(derivato dal fosfatidilinositolo bifosfato)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vale 345"/>
          <p:cNvSpPr/>
          <p:nvPr/>
        </p:nvSpPr>
        <p:spPr bwMode="auto">
          <a:xfrm>
            <a:off x="7296150" y="2514600"/>
            <a:ext cx="476250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2" name="Ovale 191"/>
          <p:cNvSpPr/>
          <p:nvPr/>
        </p:nvSpPr>
        <p:spPr bwMode="auto">
          <a:xfrm>
            <a:off x="5191125" y="2514600"/>
            <a:ext cx="476250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213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caratteristiche generali della trasduzione del segnale</a:t>
            </a:r>
          </a:p>
        </p:txBody>
      </p:sp>
      <p:grpSp>
        <p:nvGrpSpPr>
          <p:cNvPr id="5132" name="Gruppo 188"/>
          <p:cNvGrpSpPr>
            <a:grpSpLocks/>
          </p:cNvGrpSpPr>
          <p:nvPr/>
        </p:nvGrpSpPr>
        <p:grpSpPr bwMode="auto">
          <a:xfrm>
            <a:off x="4476750" y="1957388"/>
            <a:ext cx="2170113" cy="571500"/>
            <a:chOff x="323850" y="2138363"/>
            <a:chExt cx="2170113" cy="571500"/>
          </a:xfrm>
        </p:grpSpPr>
        <p:grpSp>
          <p:nvGrpSpPr>
            <p:cNvPr id="5341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406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441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2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3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4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5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6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7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8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9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0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1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2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3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4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5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6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7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8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9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0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1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2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3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4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5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6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7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8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407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8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09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0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1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2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3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4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5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6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7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8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9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0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1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2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3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4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5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6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8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9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0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1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2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3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4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5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6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7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8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9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40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342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343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78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79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0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1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2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3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4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5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6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7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8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9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0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1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2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3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4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5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6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7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8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9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0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1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2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3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4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5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344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6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7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8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9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0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1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2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3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4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5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6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7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8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9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0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1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2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3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4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5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6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7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8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9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0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1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2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3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4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5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7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90" name="Cilindro 189"/>
          <p:cNvSpPr/>
          <p:nvPr/>
        </p:nvSpPr>
        <p:spPr bwMode="auto">
          <a:xfrm>
            <a:off x="5286375" y="1872343"/>
            <a:ext cx="316139" cy="747032"/>
          </a:xfrm>
          <a:prstGeom prst="ca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8" name="Esagono 197"/>
          <p:cNvSpPr>
            <a:spLocks noChangeArrowheads="1"/>
          </p:cNvSpPr>
          <p:nvPr/>
        </p:nvSpPr>
        <p:spPr bwMode="auto">
          <a:xfrm>
            <a:off x="5334000" y="1181100"/>
            <a:ext cx="200025" cy="1905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CasellaDiTesto 209"/>
          <p:cNvSpPr txBox="1">
            <a:spLocks noChangeArrowheads="1"/>
          </p:cNvSpPr>
          <p:nvPr/>
        </p:nvSpPr>
        <p:spPr bwMode="auto">
          <a:xfrm>
            <a:off x="171450" y="885825"/>
            <a:ext cx="430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>
                <a:solidFill>
                  <a:srgbClr val="FF0000"/>
                </a:solidFill>
                <a:latin typeface="Arial" charset="0"/>
                <a:cs typeface="Arial" charset="0"/>
              </a:rPr>
              <a:t>AFFINITÀ / SELETTIVITÀ</a:t>
            </a:r>
            <a:r>
              <a:rPr lang="it-IT" sz="1600">
                <a:latin typeface="Arial" charset="0"/>
                <a:cs typeface="Arial" charset="0"/>
              </a:rPr>
              <a:t>  (K</a:t>
            </a:r>
            <a:r>
              <a:rPr lang="it-IT" sz="1600" baseline="-25000">
                <a:latin typeface="Arial" charset="0"/>
                <a:cs typeface="Arial" charset="0"/>
              </a:rPr>
              <a:t>D</a:t>
            </a:r>
            <a:r>
              <a:rPr lang="it-IT" sz="1600">
                <a:latin typeface="Arial" charset="0"/>
                <a:cs typeface="Arial" charset="0"/>
              </a:rPr>
              <a:t> 10</a:t>
            </a:r>
            <a:r>
              <a:rPr lang="it-IT" sz="1600" baseline="30000">
                <a:latin typeface="Arial" charset="0"/>
                <a:cs typeface="Arial" charset="0"/>
              </a:rPr>
              <a:t>-9</a:t>
            </a:r>
            <a:r>
              <a:rPr lang="it-IT" sz="1600">
                <a:latin typeface="Arial" charset="0"/>
                <a:cs typeface="Arial" charset="0"/>
              </a:rPr>
              <a:t> – 10</a:t>
            </a:r>
            <a:r>
              <a:rPr lang="it-IT" sz="1600" baseline="30000">
                <a:latin typeface="Arial" charset="0"/>
                <a:cs typeface="Arial" charset="0"/>
              </a:rPr>
              <a:t>-11 </a:t>
            </a:r>
            <a:r>
              <a:rPr lang="it-IT" sz="1600">
                <a:latin typeface="Arial" charset="0"/>
                <a:cs typeface="Arial" charset="0"/>
              </a:rPr>
              <a:t>M)</a:t>
            </a:r>
          </a:p>
        </p:txBody>
      </p:sp>
      <p:sp>
        <p:nvSpPr>
          <p:cNvPr id="5167" name="CasellaDiTesto 210"/>
          <p:cNvSpPr txBox="1">
            <a:spLocks noChangeArrowheads="1"/>
          </p:cNvSpPr>
          <p:nvPr/>
        </p:nvSpPr>
        <p:spPr bwMode="auto">
          <a:xfrm>
            <a:off x="138113" y="1543050"/>
            <a:ext cx="4153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COOPERATIVITÀ</a:t>
            </a:r>
            <a:r>
              <a:rPr lang="it-IT" sz="1600" dirty="0">
                <a:latin typeface="Arial" charset="0"/>
                <a:cs typeface="Arial" charset="0"/>
              </a:rPr>
              <a:t>  (basta una lieve</a:t>
            </a:r>
            <a:r>
              <a:rPr lang="it-IT" sz="1600" dirty="0">
                <a:latin typeface="Symbol" pitchFamily="18" charset="2"/>
                <a:cs typeface="Arial" charset="0"/>
              </a:rPr>
              <a:t> </a:t>
            </a:r>
          </a:p>
          <a:p>
            <a:pPr algn="l"/>
            <a:r>
              <a:rPr lang="it-IT" sz="1600" dirty="0">
                <a:latin typeface="Symbol" pitchFamily="18" charset="2"/>
                <a:cs typeface="Arial" charset="0"/>
              </a:rPr>
              <a:t>                                  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variazione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charset="0"/>
                <a:cs typeface="Arial" charset="0"/>
              </a:rPr>
              <a:t>[ormone] )</a:t>
            </a:r>
          </a:p>
        </p:txBody>
      </p:sp>
      <p:sp>
        <p:nvSpPr>
          <p:cNvPr id="5168" name="CasellaDiTesto 211"/>
          <p:cNvSpPr txBox="1">
            <a:spLocks noChangeArrowheads="1"/>
          </p:cNvSpPr>
          <p:nvPr/>
        </p:nvSpPr>
        <p:spPr bwMode="auto">
          <a:xfrm>
            <a:off x="152400" y="2705100"/>
            <a:ext cx="394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AMPLIFICAZIONE </a:t>
            </a:r>
            <a:r>
              <a:rPr lang="it-IT" sz="1600" dirty="0">
                <a:latin typeface="Arial" charset="0"/>
                <a:cs typeface="Arial" charset="0"/>
              </a:rPr>
              <a:t>(cascate enzimatiche)</a:t>
            </a:r>
          </a:p>
        </p:txBody>
      </p:sp>
      <p:grpSp>
        <p:nvGrpSpPr>
          <p:cNvPr id="5169" name="Gruppo 212"/>
          <p:cNvGrpSpPr>
            <a:grpSpLocks/>
          </p:cNvGrpSpPr>
          <p:nvPr/>
        </p:nvGrpSpPr>
        <p:grpSpPr bwMode="auto">
          <a:xfrm>
            <a:off x="6562725" y="1966913"/>
            <a:ext cx="2170113" cy="571500"/>
            <a:chOff x="323850" y="2138363"/>
            <a:chExt cx="2170113" cy="571500"/>
          </a:xfrm>
        </p:grpSpPr>
        <p:grpSp>
          <p:nvGrpSpPr>
            <p:cNvPr id="5206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271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06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7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8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9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0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1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2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3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4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5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6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7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8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9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0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1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2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3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4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5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6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7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8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9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0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1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2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3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72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4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5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6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7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8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9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0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1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2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3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4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5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6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7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8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9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0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1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2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3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4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5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6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7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8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9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0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1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2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3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5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207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208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243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4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5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6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7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8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9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0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1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2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3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4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5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6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7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8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9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0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1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2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3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4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5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6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7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8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9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0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09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0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1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2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3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4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5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6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7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8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9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0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1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2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3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4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5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6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7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8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9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0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1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2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3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4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5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6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7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8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0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1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2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43" name="Cilindro 342"/>
          <p:cNvSpPr/>
          <p:nvPr/>
        </p:nvSpPr>
        <p:spPr bwMode="auto">
          <a:xfrm>
            <a:off x="7372353" y="1843314"/>
            <a:ext cx="291193" cy="785586"/>
          </a:xfrm>
          <a:prstGeom prst="can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4" name="Trapezio 353"/>
          <p:cNvSpPr/>
          <p:nvPr/>
        </p:nvSpPr>
        <p:spPr bwMode="auto">
          <a:xfrm>
            <a:off x="7400925" y="1171575"/>
            <a:ext cx="228600" cy="209550"/>
          </a:xfrm>
          <a:prstGeom prst="trapezoid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162550" y="3070225"/>
            <a:ext cx="2838450" cy="1892300"/>
            <a:chOff x="5162550" y="3070225"/>
            <a:chExt cx="2838450" cy="1892300"/>
          </a:xfrm>
        </p:grpSpPr>
        <p:grpSp>
          <p:nvGrpSpPr>
            <p:cNvPr id="2" name="Gruppo 1"/>
            <p:cNvGrpSpPr/>
            <p:nvPr/>
          </p:nvGrpSpPr>
          <p:grpSpPr>
            <a:xfrm>
              <a:off x="5162550" y="3070225"/>
              <a:ext cx="771525" cy="1873250"/>
              <a:chOff x="5162550" y="3070225"/>
              <a:chExt cx="771525" cy="1873250"/>
            </a:xfrm>
          </p:grpSpPr>
          <p:sp>
            <p:nvSpPr>
              <p:cNvPr id="5139" name="Saetta 198"/>
              <p:cNvSpPr>
                <a:spLocks noChangeArrowheads="1"/>
              </p:cNvSpPr>
              <p:nvPr/>
            </p:nvSpPr>
            <p:spPr bwMode="auto">
              <a:xfrm rot="1687991">
                <a:off x="528478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Ovale 199"/>
              <p:cNvSpPr/>
              <p:nvPr/>
            </p:nvSpPr>
            <p:spPr bwMode="auto">
              <a:xfrm>
                <a:off x="5372100" y="3400425"/>
                <a:ext cx="180975" cy="18097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43" name="Saetta 200"/>
              <p:cNvSpPr>
                <a:spLocks noChangeArrowheads="1"/>
              </p:cNvSpPr>
              <p:nvPr/>
            </p:nvSpPr>
            <p:spPr bwMode="auto">
              <a:xfrm rot="1687991">
                <a:off x="5341938" y="36798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Ovale 201"/>
              <p:cNvSpPr/>
              <p:nvPr/>
            </p:nvSpPr>
            <p:spPr bwMode="auto">
              <a:xfrm>
                <a:off x="529590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3" name="Ovale 202"/>
              <p:cNvSpPr/>
              <p:nvPr/>
            </p:nvSpPr>
            <p:spPr bwMode="auto">
              <a:xfrm>
                <a:off x="558165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50" name="Saetta 203"/>
              <p:cNvSpPr>
                <a:spLocks noChangeArrowheads="1"/>
              </p:cNvSpPr>
              <p:nvPr/>
            </p:nvSpPr>
            <p:spPr bwMode="auto">
              <a:xfrm rot="1687991">
                <a:off x="5389563" y="422275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Ovale 204"/>
              <p:cNvSpPr/>
              <p:nvPr/>
            </p:nvSpPr>
            <p:spPr bwMode="auto">
              <a:xfrm>
                <a:off x="530542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6" name="Ovale 205"/>
              <p:cNvSpPr/>
              <p:nvPr/>
            </p:nvSpPr>
            <p:spPr bwMode="auto">
              <a:xfrm>
                <a:off x="559117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7" name="Ovale 206"/>
              <p:cNvSpPr/>
              <p:nvPr/>
            </p:nvSpPr>
            <p:spPr bwMode="auto">
              <a:xfrm>
                <a:off x="516255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8" name="Ovale 207"/>
              <p:cNvSpPr/>
              <p:nvPr/>
            </p:nvSpPr>
            <p:spPr bwMode="auto">
              <a:xfrm>
                <a:off x="544830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9" name="Ovale 208"/>
              <p:cNvSpPr/>
              <p:nvPr/>
            </p:nvSpPr>
            <p:spPr bwMode="auto">
              <a:xfrm>
                <a:off x="5753100" y="4762500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7229475" y="3070225"/>
              <a:ext cx="771525" cy="1892300"/>
              <a:chOff x="7229475" y="3070225"/>
              <a:chExt cx="771525" cy="1892300"/>
            </a:xfrm>
          </p:grpSpPr>
          <p:sp>
            <p:nvSpPr>
              <p:cNvPr id="5175" name="Saetta 354"/>
              <p:cNvSpPr>
                <a:spLocks noChangeArrowheads="1"/>
              </p:cNvSpPr>
              <p:nvPr/>
            </p:nvSpPr>
            <p:spPr bwMode="auto">
              <a:xfrm rot="1687991">
                <a:off x="736123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e 355"/>
              <p:cNvSpPr/>
              <p:nvPr/>
            </p:nvSpPr>
            <p:spPr bwMode="auto">
              <a:xfrm>
                <a:off x="7448550" y="3400426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79" name="Saetta 356"/>
              <p:cNvSpPr>
                <a:spLocks noChangeArrowheads="1"/>
              </p:cNvSpPr>
              <p:nvPr/>
            </p:nvSpPr>
            <p:spPr bwMode="auto">
              <a:xfrm rot="1687991">
                <a:off x="7408863" y="369887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Ovale 357"/>
              <p:cNvSpPr/>
              <p:nvPr/>
            </p:nvSpPr>
            <p:spPr bwMode="auto">
              <a:xfrm>
                <a:off x="736282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9" name="Ovale 358"/>
              <p:cNvSpPr/>
              <p:nvPr/>
            </p:nvSpPr>
            <p:spPr bwMode="auto">
              <a:xfrm>
                <a:off x="764857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86" name="Saetta 359"/>
              <p:cNvSpPr>
                <a:spLocks noChangeArrowheads="1"/>
              </p:cNvSpPr>
              <p:nvPr/>
            </p:nvSpPr>
            <p:spPr bwMode="auto">
              <a:xfrm rot="1687991">
                <a:off x="7456488" y="424180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Ovale 360"/>
              <p:cNvSpPr/>
              <p:nvPr/>
            </p:nvSpPr>
            <p:spPr bwMode="auto">
              <a:xfrm>
                <a:off x="737235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2" name="Ovale 361"/>
              <p:cNvSpPr/>
              <p:nvPr/>
            </p:nvSpPr>
            <p:spPr bwMode="auto">
              <a:xfrm>
                <a:off x="765810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3" name="Ovale 362"/>
              <p:cNvSpPr/>
              <p:nvPr/>
            </p:nvSpPr>
            <p:spPr bwMode="auto">
              <a:xfrm>
                <a:off x="722947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4" name="Ovale 363"/>
              <p:cNvSpPr/>
              <p:nvPr/>
            </p:nvSpPr>
            <p:spPr bwMode="auto">
              <a:xfrm>
                <a:off x="751522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5" name="Ovale 364"/>
              <p:cNvSpPr/>
              <p:nvPr/>
            </p:nvSpPr>
            <p:spPr bwMode="auto">
              <a:xfrm>
                <a:off x="7820025" y="4781550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8" name="Gruppo 7"/>
          <p:cNvGrpSpPr/>
          <p:nvPr/>
        </p:nvGrpSpPr>
        <p:grpSpPr>
          <a:xfrm>
            <a:off x="6010275" y="4143375"/>
            <a:ext cx="1123950" cy="571500"/>
            <a:chOff x="6010275" y="4143375"/>
            <a:chExt cx="1123950" cy="571500"/>
          </a:xfrm>
        </p:grpSpPr>
        <p:cxnSp>
          <p:nvCxnSpPr>
            <p:cNvPr id="5202" name="Connettore 2 366"/>
            <p:cNvCxnSpPr>
              <a:cxnSpLocks noChangeShapeType="1"/>
            </p:cNvCxnSpPr>
            <p:nvPr/>
          </p:nvCxnSpPr>
          <p:spPr bwMode="auto">
            <a:xfrm>
              <a:off x="6019800" y="4143375"/>
              <a:ext cx="1114425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3" name="Connettore 2 367"/>
            <p:cNvCxnSpPr>
              <a:cxnSpLocks noChangeShapeType="1"/>
            </p:cNvCxnSpPr>
            <p:nvPr/>
          </p:nvCxnSpPr>
          <p:spPr bwMode="auto">
            <a:xfrm rot="10800000" flipV="1">
              <a:off x="6010275" y="4143375"/>
              <a:ext cx="1104900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04" name="CasellaDiTesto 371"/>
          <p:cNvSpPr txBox="1">
            <a:spLocks noChangeArrowheads="1"/>
          </p:cNvSpPr>
          <p:nvPr/>
        </p:nvSpPr>
        <p:spPr bwMode="auto">
          <a:xfrm>
            <a:off x="142875" y="4657725"/>
            <a:ext cx="4083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INTEGRAZIONE </a:t>
            </a:r>
            <a:r>
              <a:rPr lang="it-IT" sz="1600" dirty="0">
                <a:latin typeface="Arial" charset="0"/>
                <a:cs typeface="Arial" charset="0"/>
              </a:rPr>
              <a:t>(effetti reciproci / opposti)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omeostasi del sistema</a:t>
            </a:r>
          </a:p>
        </p:txBody>
      </p:sp>
      <p:sp>
        <p:nvSpPr>
          <p:cNvPr id="5205" name="CasellaDiTesto 372"/>
          <p:cNvSpPr txBox="1">
            <a:spLocks noChangeArrowheads="1"/>
          </p:cNvSpPr>
          <p:nvPr/>
        </p:nvSpPr>
        <p:spPr bwMode="auto">
          <a:xfrm>
            <a:off x="161925" y="3429000"/>
            <a:ext cx="4194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DESENSIBILIZZAZIONE </a:t>
            </a:r>
            <a:r>
              <a:rPr lang="it-IT" sz="1600" dirty="0">
                <a:latin typeface="Arial" charset="0"/>
                <a:cs typeface="Arial" charset="0"/>
              </a:rPr>
              <a:t>(segnali transienti)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rimozione 1° / 2° </a:t>
            </a:r>
            <a:r>
              <a:rPr lang="it-IT" sz="1400" i="1" dirty="0" err="1">
                <a:latin typeface="Arial" charset="0"/>
                <a:cs typeface="Arial" charset="0"/>
              </a:rPr>
              <a:t>messagero</a:t>
            </a:r>
            <a:endParaRPr lang="it-IT" sz="1400" i="1" dirty="0">
              <a:latin typeface="Arial" charset="0"/>
              <a:cs typeface="Arial" charset="0"/>
            </a:endParaRP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desensibilizzazione recettore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defosforilazione bersaglio</a:t>
            </a:r>
          </a:p>
        </p:txBody>
      </p:sp>
      <p:sp>
        <p:nvSpPr>
          <p:cNvPr id="191" name="Ovale 190"/>
          <p:cNvSpPr/>
          <p:nvPr/>
        </p:nvSpPr>
        <p:spPr bwMode="auto">
          <a:xfrm>
            <a:off x="5200649" y="1504950"/>
            <a:ext cx="476251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7" name="Esagono 196"/>
          <p:cNvSpPr>
            <a:spLocks noChangeArrowheads="1"/>
          </p:cNvSpPr>
          <p:nvPr/>
        </p:nvSpPr>
        <p:spPr bwMode="auto">
          <a:xfrm>
            <a:off x="5314950" y="1504950"/>
            <a:ext cx="228600" cy="190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" name="Ovale 346"/>
          <p:cNvSpPr/>
          <p:nvPr/>
        </p:nvSpPr>
        <p:spPr bwMode="auto">
          <a:xfrm>
            <a:off x="7277099" y="1504950"/>
            <a:ext cx="476251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3" name="Trapezio 352"/>
          <p:cNvSpPr/>
          <p:nvPr/>
        </p:nvSpPr>
        <p:spPr bwMode="auto">
          <a:xfrm>
            <a:off x="7381875" y="1504950"/>
            <a:ext cx="266700" cy="1905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4817461" y="1299029"/>
            <a:ext cx="927524" cy="2486145"/>
            <a:chOff x="4817461" y="1299029"/>
            <a:chExt cx="927524" cy="2486145"/>
          </a:xfrm>
        </p:grpSpPr>
        <p:sp>
          <p:nvSpPr>
            <p:cNvPr id="6" name="CasellaDiTesto 5"/>
            <p:cNvSpPr txBox="1"/>
            <p:nvPr/>
          </p:nvSpPr>
          <p:spPr>
            <a:xfrm>
              <a:off x="4911804" y="2452914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0" name="CasellaDiTesto 309"/>
            <p:cNvSpPr txBox="1"/>
            <p:nvPr/>
          </p:nvSpPr>
          <p:spPr>
            <a:xfrm>
              <a:off x="4817461" y="129902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1" name="CasellaDiTesto 310"/>
            <p:cNvSpPr txBox="1"/>
            <p:nvPr/>
          </p:nvSpPr>
          <p:spPr>
            <a:xfrm>
              <a:off x="5194833" y="320039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7" grpId="0"/>
      <p:bldP spid="5168" grpId="0"/>
      <p:bldP spid="5204" grpId="0"/>
      <p:bldP spid="5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innescando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dirty="0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 dirty="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637" grpId="0" animBg="1"/>
      <p:bldP spid="639" grpId="0"/>
      <p:bldP spid="639" grpId="1"/>
      <p:bldP spid="647" grpId="0" animBg="1"/>
      <p:bldP spid="6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CA53C2-073F-4F6C-9C58-4180BD10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3200"/>
            <a:ext cx="881221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Vi ricordate la </a:t>
            </a:r>
            <a:r>
              <a:rPr lang="it-IT" altLang="it-IT" sz="1800" b="1" dirty="0" err="1"/>
              <a:t>Protein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Kinasi</a:t>
            </a:r>
            <a:r>
              <a:rPr lang="it-IT" altLang="it-IT" sz="1800" b="1" dirty="0"/>
              <a:t> A (PKA)?</a:t>
            </a:r>
            <a:endParaRPr lang="it-IT" altLang="it-IT" sz="1800" b="1" dirty="0">
              <a:solidFill>
                <a:srgbClr val="FF3300"/>
              </a:solidFill>
            </a:endParaRPr>
          </a:p>
        </p:txBody>
      </p:sp>
      <p:sp>
        <p:nvSpPr>
          <p:cNvPr id="13315" name="Text Box 93">
            <a:extLst>
              <a:ext uri="{FF2B5EF4-FFF2-40B4-BE49-F238E27FC236}">
                <a16:creationId xmlns:a16="http://schemas.microsoft.com/office/drawing/2014/main" id="{8D147DED-848F-405B-A846-523233E0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9438"/>
            <a:ext cx="859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3300"/>
                </a:solidFill>
              </a:rPr>
              <a:t>Attivazione della PKA da parte di </a:t>
            </a:r>
            <a:r>
              <a:rPr lang="it-IT" altLang="it-IT" sz="1800" b="1" dirty="0" err="1">
                <a:solidFill>
                  <a:srgbClr val="FF3300"/>
                </a:solidFill>
              </a:rPr>
              <a:t>cAMP</a:t>
            </a:r>
            <a:r>
              <a:rPr lang="it-IT" altLang="it-IT" sz="1800" b="1" dirty="0">
                <a:solidFill>
                  <a:srgbClr val="FF3300"/>
                </a:solidFill>
              </a:rPr>
              <a:t> ( 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 10 </a:t>
            </a:r>
            <a:r>
              <a:rPr lang="it-IT" altLang="it-IT" sz="1800" b="1" dirty="0" err="1">
                <a:solidFill>
                  <a:srgbClr val="FF3300"/>
                </a:solidFill>
                <a:sym typeface="Symbol" panose="05050102010706020507" pitchFamily="18" charset="2"/>
              </a:rPr>
              <a:t>nM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3316" name="Picture 96" descr="f1028_ISBN88-08-07893-0">
            <a:extLst>
              <a:ext uri="{FF2B5EF4-FFF2-40B4-BE49-F238E27FC236}">
                <a16:creationId xmlns:a16="http://schemas.microsoft.com/office/drawing/2014/main" id="{E1700AA2-5148-4E31-A5B4-65B875A2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033463"/>
            <a:ext cx="6451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97">
            <a:extLst>
              <a:ext uri="{FF2B5EF4-FFF2-40B4-BE49-F238E27FC236}">
                <a16:creationId xmlns:a16="http://schemas.microsoft.com/office/drawing/2014/main" id="{99CA7C5B-9988-4453-8E6C-9DC6F4E7AB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8950" y="3189288"/>
            <a:ext cx="6692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0739C7B-1D64-4014-A0C9-99306388454D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3382963"/>
            <a:ext cx="8104188" cy="3251200"/>
            <a:chOff x="361950" y="3382963"/>
            <a:chExt cx="8104188" cy="3251200"/>
          </a:xfrm>
        </p:grpSpPr>
        <p:sp>
          <p:nvSpPr>
            <p:cNvPr id="13321" name="Freeform 99">
              <a:extLst>
                <a:ext uri="{FF2B5EF4-FFF2-40B4-BE49-F238E27FC236}">
                  <a16:creationId xmlns:a16="http://schemas.microsoft.com/office/drawing/2014/main" id="{83CF0251-D597-4F89-BBA5-DB9F08CB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84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2" name="Freeform 100">
              <a:extLst>
                <a:ext uri="{FF2B5EF4-FFF2-40B4-BE49-F238E27FC236}">
                  <a16:creationId xmlns:a16="http://schemas.microsoft.com/office/drawing/2014/main" id="{062EBE2F-C163-494F-B8C5-313482419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398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3" name="Rectangle 101">
              <a:extLst>
                <a:ext uri="{FF2B5EF4-FFF2-40B4-BE49-F238E27FC236}">
                  <a16:creationId xmlns:a16="http://schemas.microsoft.com/office/drawing/2014/main" id="{3A71E8D6-A9FA-4522-B058-D8BBFEF3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8" y="4789488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4" name="Freeform 102">
              <a:extLst>
                <a:ext uri="{FF2B5EF4-FFF2-40B4-BE49-F238E27FC236}">
                  <a16:creationId xmlns:a16="http://schemas.microsoft.com/office/drawing/2014/main" id="{46692F1D-3BED-4ABC-ADBD-BCBF3D84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894263"/>
              <a:ext cx="1090612" cy="225425"/>
            </a:xfrm>
            <a:custGeom>
              <a:avLst/>
              <a:gdLst>
                <a:gd name="T0" fmla="*/ 2147483646 w 687"/>
                <a:gd name="T1" fmla="*/ 0 h 142"/>
                <a:gd name="T2" fmla="*/ 2147483646 w 687"/>
                <a:gd name="T3" fmla="*/ 2147483646 h 142"/>
                <a:gd name="T4" fmla="*/ 0 w 687"/>
                <a:gd name="T5" fmla="*/ 2147483646 h 142"/>
                <a:gd name="T6" fmla="*/ 0 w 687"/>
                <a:gd name="T7" fmla="*/ 2147483646 h 142"/>
                <a:gd name="T8" fmla="*/ 2147483646 w 687"/>
                <a:gd name="T9" fmla="*/ 2147483646 h 142"/>
                <a:gd name="T10" fmla="*/ 2147483646 w 687"/>
                <a:gd name="T11" fmla="*/ 2147483646 h 142"/>
                <a:gd name="T12" fmla="*/ 2147483646 w 687"/>
                <a:gd name="T13" fmla="*/ 2147483646 h 142"/>
                <a:gd name="T14" fmla="*/ 2147483646 w 687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142"/>
                <a:gd name="T26" fmla="*/ 687 w 687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142">
                  <a:moveTo>
                    <a:pt x="516" y="0"/>
                  </a:moveTo>
                  <a:lnTo>
                    <a:pt x="516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516" y="107"/>
                  </a:lnTo>
                  <a:lnTo>
                    <a:pt x="516" y="142"/>
                  </a:lnTo>
                  <a:lnTo>
                    <a:pt x="687" y="7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Freeform 103">
              <a:extLst>
                <a:ext uri="{FF2B5EF4-FFF2-40B4-BE49-F238E27FC236}">
                  <a16:creationId xmlns:a16="http://schemas.microsoft.com/office/drawing/2014/main" id="{45D994B4-A895-4E2C-87CA-DFD890D9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104">
              <a:extLst>
                <a:ext uri="{FF2B5EF4-FFF2-40B4-BE49-F238E27FC236}">
                  <a16:creationId xmlns:a16="http://schemas.microsoft.com/office/drawing/2014/main" id="{C6C8F41F-5317-49E2-A924-55945A74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Rectangle 105">
              <a:extLst>
                <a:ext uri="{FF2B5EF4-FFF2-40B4-BE49-F238E27FC236}">
                  <a16:creationId xmlns:a16="http://schemas.microsoft.com/office/drawing/2014/main" id="{784BE31A-F821-4906-A014-C026456A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763" y="4794250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8" name="Freeform 106">
              <a:extLst>
                <a:ext uri="{FF2B5EF4-FFF2-40B4-BE49-F238E27FC236}">
                  <a16:creationId xmlns:a16="http://schemas.microsoft.com/office/drawing/2014/main" id="{ECA9CD56-AAE6-4405-AE1F-6DC86B1B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Freeform 107">
              <a:extLst>
                <a:ext uri="{FF2B5EF4-FFF2-40B4-BE49-F238E27FC236}">
                  <a16:creationId xmlns:a16="http://schemas.microsoft.com/office/drawing/2014/main" id="{F121CDE0-00E5-44C7-AF69-739F9D7A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Rectangle 108">
              <a:extLst>
                <a:ext uri="{FF2B5EF4-FFF2-40B4-BE49-F238E27FC236}">
                  <a16:creationId xmlns:a16="http://schemas.microsoft.com/office/drawing/2014/main" id="{93861748-058C-4F1D-AF8D-E077E488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85140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1" name="Rectangle 109">
              <a:extLst>
                <a:ext uri="{FF2B5EF4-FFF2-40B4-BE49-F238E27FC236}">
                  <a16:creationId xmlns:a16="http://schemas.microsoft.com/office/drawing/2014/main" id="{84325C65-1581-47FA-9818-481C7201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014913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32" name="Freeform 110">
              <a:extLst>
                <a:ext uri="{FF2B5EF4-FFF2-40B4-BE49-F238E27FC236}">
                  <a16:creationId xmlns:a16="http://schemas.microsoft.com/office/drawing/2014/main" id="{37922F33-F4B3-43BC-B3D5-329BEFC4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4545013"/>
              <a:ext cx="428625" cy="511175"/>
            </a:xfrm>
            <a:custGeom>
              <a:avLst/>
              <a:gdLst>
                <a:gd name="T0" fmla="*/ 2147483646 w 270"/>
                <a:gd name="T1" fmla="*/ 2147483646 h 322"/>
                <a:gd name="T2" fmla="*/ 2147483646 w 270"/>
                <a:gd name="T3" fmla="*/ 2147483646 h 322"/>
                <a:gd name="T4" fmla="*/ 2147483646 w 270"/>
                <a:gd name="T5" fmla="*/ 2147483646 h 322"/>
                <a:gd name="T6" fmla="*/ 2147483646 w 270"/>
                <a:gd name="T7" fmla="*/ 2147483646 h 322"/>
                <a:gd name="T8" fmla="*/ 2147483646 w 270"/>
                <a:gd name="T9" fmla="*/ 2147483646 h 322"/>
                <a:gd name="T10" fmla="*/ 2147483646 w 270"/>
                <a:gd name="T11" fmla="*/ 2147483646 h 322"/>
                <a:gd name="T12" fmla="*/ 2147483646 w 270"/>
                <a:gd name="T13" fmla="*/ 2147483646 h 322"/>
                <a:gd name="T14" fmla="*/ 2147483646 w 270"/>
                <a:gd name="T15" fmla="*/ 2147483646 h 322"/>
                <a:gd name="T16" fmla="*/ 2147483646 w 270"/>
                <a:gd name="T17" fmla="*/ 2147483646 h 322"/>
                <a:gd name="T18" fmla="*/ 2147483646 w 270"/>
                <a:gd name="T19" fmla="*/ 2147483646 h 322"/>
                <a:gd name="T20" fmla="*/ 2147483646 w 270"/>
                <a:gd name="T21" fmla="*/ 2147483646 h 322"/>
                <a:gd name="T22" fmla="*/ 2147483646 w 270"/>
                <a:gd name="T23" fmla="*/ 2147483646 h 322"/>
                <a:gd name="T24" fmla="*/ 2147483646 w 270"/>
                <a:gd name="T25" fmla="*/ 2147483646 h 322"/>
                <a:gd name="T26" fmla="*/ 2147483646 w 270"/>
                <a:gd name="T27" fmla="*/ 2147483646 h 322"/>
                <a:gd name="T28" fmla="*/ 2147483646 w 270"/>
                <a:gd name="T29" fmla="*/ 2147483646 h 322"/>
                <a:gd name="T30" fmla="*/ 2147483646 w 270"/>
                <a:gd name="T31" fmla="*/ 2147483646 h 322"/>
                <a:gd name="T32" fmla="*/ 0 w 270"/>
                <a:gd name="T33" fmla="*/ 2147483646 h 322"/>
                <a:gd name="T34" fmla="*/ 2147483646 w 270"/>
                <a:gd name="T35" fmla="*/ 2147483646 h 322"/>
                <a:gd name="T36" fmla="*/ 2147483646 w 270"/>
                <a:gd name="T37" fmla="*/ 2147483646 h 322"/>
                <a:gd name="T38" fmla="*/ 2147483646 w 270"/>
                <a:gd name="T39" fmla="*/ 2147483646 h 322"/>
                <a:gd name="T40" fmla="*/ 2147483646 w 270"/>
                <a:gd name="T41" fmla="*/ 2147483646 h 322"/>
                <a:gd name="T42" fmla="*/ 2147483646 w 270"/>
                <a:gd name="T43" fmla="*/ 2147483646 h 322"/>
                <a:gd name="T44" fmla="*/ 2147483646 w 270"/>
                <a:gd name="T45" fmla="*/ 2147483646 h 322"/>
                <a:gd name="T46" fmla="*/ 2147483646 w 270"/>
                <a:gd name="T47" fmla="*/ 2147483646 h 322"/>
                <a:gd name="T48" fmla="*/ 2147483646 w 270"/>
                <a:gd name="T49" fmla="*/ 2147483646 h 322"/>
                <a:gd name="T50" fmla="*/ 2147483646 w 270"/>
                <a:gd name="T51" fmla="*/ 2147483646 h 322"/>
                <a:gd name="T52" fmla="*/ 2147483646 w 270"/>
                <a:gd name="T53" fmla="*/ 2147483646 h 322"/>
                <a:gd name="T54" fmla="*/ 2147483646 w 270"/>
                <a:gd name="T55" fmla="*/ 2147483646 h 322"/>
                <a:gd name="T56" fmla="*/ 2147483646 w 270"/>
                <a:gd name="T57" fmla="*/ 2147483646 h 322"/>
                <a:gd name="T58" fmla="*/ 2147483646 w 270"/>
                <a:gd name="T59" fmla="*/ 2147483646 h 322"/>
                <a:gd name="T60" fmla="*/ 2147483646 w 270"/>
                <a:gd name="T61" fmla="*/ 2147483646 h 322"/>
                <a:gd name="T62" fmla="*/ 2147483646 w 270"/>
                <a:gd name="T63" fmla="*/ 2147483646 h 322"/>
                <a:gd name="T64" fmla="*/ 2147483646 w 270"/>
                <a:gd name="T65" fmla="*/ 2147483646 h 322"/>
                <a:gd name="T66" fmla="*/ 2147483646 w 270"/>
                <a:gd name="T67" fmla="*/ 2147483646 h 322"/>
                <a:gd name="T68" fmla="*/ 2147483646 w 270"/>
                <a:gd name="T69" fmla="*/ 2147483646 h 322"/>
                <a:gd name="T70" fmla="*/ 2147483646 w 270"/>
                <a:gd name="T71" fmla="*/ 2147483646 h 322"/>
                <a:gd name="T72" fmla="*/ 2147483646 w 270"/>
                <a:gd name="T73" fmla="*/ 2147483646 h 322"/>
                <a:gd name="T74" fmla="*/ 2147483646 w 270"/>
                <a:gd name="T75" fmla="*/ 2147483646 h 322"/>
                <a:gd name="T76" fmla="*/ 2147483646 w 270"/>
                <a:gd name="T77" fmla="*/ 2147483646 h 322"/>
                <a:gd name="T78" fmla="*/ 2147483646 w 270"/>
                <a:gd name="T79" fmla="*/ 2147483646 h 322"/>
                <a:gd name="T80" fmla="*/ 2147483646 w 270"/>
                <a:gd name="T81" fmla="*/ 2147483646 h 322"/>
                <a:gd name="T82" fmla="*/ 2147483646 w 270"/>
                <a:gd name="T83" fmla="*/ 2147483646 h 322"/>
                <a:gd name="T84" fmla="*/ 2147483646 w 270"/>
                <a:gd name="T85" fmla="*/ 2147483646 h 322"/>
                <a:gd name="T86" fmla="*/ 2147483646 w 270"/>
                <a:gd name="T87" fmla="*/ 0 h 322"/>
                <a:gd name="T88" fmla="*/ 2147483646 w 270"/>
                <a:gd name="T89" fmla="*/ 2147483646 h 322"/>
                <a:gd name="T90" fmla="*/ 2147483646 w 270"/>
                <a:gd name="T91" fmla="*/ 2147483646 h 322"/>
                <a:gd name="T92" fmla="*/ 2147483646 w 270"/>
                <a:gd name="T93" fmla="*/ 214748364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0"/>
                <a:gd name="T142" fmla="*/ 0 h 322"/>
                <a:gd name="T143" fmla="*/ 270 w 27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0" h="322">
                  <a:moveTo>
                    <a:pt x="154" y="87"/>
                  </a:moveTo>
                  <a:lnTo>
                    <a:pt x="154" y="103"/>
                  </a:lnTo>
                  <a:lnTo>
                    <a:pt x="151" y="119"/>
                  </a:lnTo>
                  <a:lnTo>
                    <a:pt x="148" y="135"/>
                  </a:lnTo>
                  <a:lnTo>
                    <a:pt x="143" y="151"/>
                  </a:lnTo>
                  <a:lnTo>
                    <a:pt x="136" y="166"/>
                  </a:lnTo>
                  <a:lnTo>
                    <a:pt x="130" y="179"/>
                  </a:lnTo>
                  <a:lnTo>
                    <a:pt x="120" y="193"/>
                  </a:lnTo>
                  <a:lnTo>
                    <a:pt x="111" y="206"/>
                  </a:lnTo>
                  <a:lnTo>
                    <a:pt x="99" y="217"/>
                  </a:lnTo>
                  <a:lnTo>
                    <a:pt x="88" y="228"/>
                  </a:lnTo>
                  <a:lnTo>
                    <a:pt x="75" y="238"/>
                  </a:lnTo>
                  <a:lnTo>
                    <a:pt x="62" y="246"/>
                  </a:lnTo>
                  <a:lnTo>
                    <a:pt x="48" y="254"/>
                  </a:lnTo>
                  <a:lnTo>
                    <a:pt x="32" y="261"/>
                  </a:lnTo>
                  <a:lnTo>
                    <a:pt x="16" y="265"/>
                  </a:lnTo>
                  <a:lnTo>
                    <a:pt x="0" y="269"/>
                  </a:lnTo>
                  <a:lnTo>
                    <a:pt x="9" y="322"/>
                  </a:lnTo>
                  <a:lnTo>
                    <a:pt x="21" y="319"/>
                  </a:lnTo>
                  <a:lnTo>
                    <a:pt x="30" y="317"/>
                  </a:lnTo>
                  <a:lnTo>
                    <a:pt x="41" y="314"/>
                  </a:lnTo>
                  <a:lnTo>
                    <a:pt x="51" y="311"/>
                  </a:lnTo>
                  <a:lnTo>
                    <a:pt x="61" y="306"/>
                  </a:lnTo>
                  <a:lnTo>
                    <a:pt x="70" y="302"/>
                  </a:lnTo>
                  <a:lnTo>
                    <a:pt x="90" y="293"/>
                  </a:lnTo>
                  <a:lnTo>
                    <a:pt x="107" y="282"/>
                  </a:lnTo>
                  <a:lnTo>
                    <a:pt x="124" y="269"/>
                  </a:lnTo>
                  <a:lnTo>
                    <a:pt x="138" y="254"/>
                  </a:lnTo>
                  <a:lnTo>
                    <a:pt x="152" y="240"/>
                  </a:lnTo>
                  <a:lnTo>
                    <a:pt x="165" y="224"/>
                  </a:lnTo>
                  <a:lnTo>
                    <a:pt x="177" y="206"/>
                  </a:lnTo>
                  <a:lnTo>
                    <a:pt x="186" y="188"/>
                  </a:lnTo>
                  <a:lnTo>
                    <a:pt x="191" y="179"/>
                  </a:lnTo>
                  <a:lnTo>
                    <a:pt x="194" y="169"/>
                  </a:lnTo>
                  <a:lnTo>
                    <a:pt x="198" y="159"/>
                  </a:lnTo>
                  <a:lnTo>
                    <a:pt x="201" y="150"/>
                  </a:lnTo>
                  <a:lnTo>
                    <a:pt x="204" y="138"/>
                  </a:lnTo>
                  <a:lnTo>
                    <a:pt x="206" y="129"/>
                  </a:lnTo>
                  <a:lnTo>
                    <a:pt x="207" y="119"/>
                  </a:lnTo>
                  <a:lnTo>
                    <a:pt x="209" y="108"/>
                  </a:lnTo>
                  <a:lnTo>
                    <a:pt x="209" y="97"/>
                  </a:lnTo>
                  <a:lnTo>
                    <a:pt x="209" y="87"/>
                  </a:lnTo>
                  <a:lnTo>
                    <a:pt x="270" y="87"/>
                  </a:lnTo>
                  <a:lnTo>
                    <a:pt x="181" y="0"/>
                  </a:lnTo>
                  <a:lnTo>
                    <a:pt x="93" y="87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3" name="Freeform 111">
              <a:extLst>
                <a:ext uri="{FF2B5EF4-FFF2-40B4-BE49-F238E27FC236}">
                  <a16:creationId xmlns:a16="http://schemas.microsoft.com/office/drawing/2014/main" id="{715F46AE-2BE7-4064-91D2-E43FE0BA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4875213"/>
              <a:ext cx="508000" cy="428625"/>
            </a:xfrm>
            <a:custGeom>
              <a:avLst/>
              <a:gdLst>
                <a:gd name="T0" fmla="*/ 2147483646 w 320"/>
                <a:gd name="T1" fmla="*/ 2147483646 h 270"/>
                <a:gd name="T2" fmla="*/ 2147483646 w 320"/>
                <a:gd name="T3" fmla="*/ 2147483646 h 270"/>
                <a:gd name="T4" fmla="*/ 2147483646 w 320"/>
                <a:gd name="T5" fmla="*/ 2147483646 h 270"/>
                <a:gd name="T6" fmla="*/ 2147483646 w 320"/>
                <a:gd name="T7" fmla="*/ 2147483646 h 270"/>
                <a:gd name="T8" fmla="*/ 2147483646 w 320"/>
                <a:gd name="T9" fmla="*/ 2147483646 h 270"/>
                <a:gd name="T10" fmla="*/ 2147483646 w 320"/>
                <a:gd name="T11" fmla="*/ 2147483646 h 270"/>
                <a:gd name="T12" fmla="*/ 2147483646 w 320"/>
                <a:gd name="T13" fmla="*/ 2147483646 h 270"/>
                <a:gd name="T14" fmla="*/ 2147483646 w 320"/>
                <a:gd name="T15" fmla="*/ 2147483646 h 270"/>
                <a:gd name="T16" fmla="*/ 2147483646 w 320"/>
                <a:gd name="T17" fmla="*/ 2147483646 h 270"/>
                <a:gd name="T18" fmla="*/ 2147483646 w 320"/>
                <a:gd name="T19" fmla="*/ 2147483646 h 270"/>
                <a:gd name="T20" fmla="*/ 2147483646 w 320"/>
                <a:gd name="T21" fmla="*/ 2147483646 h 270"/>
                <a:gd name="T22" fmla="*/ 2147483646 w 320"/>
                <a:gd name="T23" fmla="*/ 2147483646 h 270"/>
                <a:gd name="T24" fmla="*/ 2147483646 w 320"/>
                <a:gd name="T25" fmla="*/ 2147483646 h 270"/>
                <a:gd name="T26" fmla="*/ 2147483646 w 320"/>
                <a:gd name="T27" fmla="*/ 2147483646 h 270"/>
                <a:gd name="T28" fmla="*/ 2147483646 w 320"/>
                <a:gd name="T29" fmla="*/ 2147483646 h 270"/>
                <a:gd name="T30" fmla="*/ 2147483646 w 320"/>
                <a:gd name="T31" fmla="*/ 2147483646 h 270"/>
                <a:gd name="T32" fmla="*/ 2147483646 w 320"/>
                <a:gd name="T33" fmla="*/ 2147483646 h 270"/>
                <a:gd name="T34" fmla="*/ 0 w 320"/>
                <a:gd name="T35" fmla="*/ 2147483646 h 270"/>
                <a:gd name="T36" fmla="*/ 2147483646 w 320"/>
                <a:gd name="T37" fmla="*/ 2147483646 h 270"/>
                <a:gd name="T38" fmla="*/ 2147483646 w 320"/>
                <a:gd name="T39" fmla="*/ 2147483646 h 270"/>
                <a:gd name="T40" fmla="*/ 2147483646 w 320"/>
                <a:gd name="T41" fmla="*/ 2147483646 h 270"/>
                <a:gd name="T42" fmla="*/ 2147483646 w 320"/>
                <a:gd name="T43" fmla="*/ 2147483646 h 270"/>
                <a:gd name="T44" fmla="*/ 2147483646 w 320"/>
                <a:gd name="T45" fmla="*/ 2147483646 h 270"/>
                <a:gd name="T46" fmla="*/ 2147483646 w 320"/>
                <a:gd name="T47" fmla="*/ 2147483646 h 270"/>
                <a:gd name="T48" fmla="*/ 2147483646 w 320"/>
                <a:gd name="T49" fmla="*/ 2147483646 h 270"/>
                <a:gd name="T50" fmla="*/ 2147483646 w 320"/>
                <a:gd name="T51" fmla="*/ 2147483646 h 270"/>
                <a:gd name="T52" fmla="*/ 2147483646 w 320"/>
                <a:gd name="T53" fmla="*/ 2147483646 h 270"/>
                <a:gd name="T54" fmla="*/ 2147483646 w 320"/>
                <a:gd name="T55" fmla="*/ 2147483646 h 270"/>
                <a:gd name="T56" fmla="*/ 2147483646 w 320"/>
                <a:gd name="T57" fmla="*/ 2147483646 h 270"/>
                <a:gd name="T58" fmla="*/ 2147483646 w 320"/>
                <a:gd name="T59" fmla="*/ 2147483646 h 270"/>
                <a:gd name="T60" fmla="*/ 2147483646 w 320"/>
                <a:gd name="T61" fmla="*/ 2147483646 h 270"/>
                <a:gd name="T62" fmla="*/ 2147483646 w 320"/>
                <a:gd name="T63" fmla="*/ 2147483646 h 270"/>
                <a:gd name="T64" fmla="*/ 2147483646 w 320"/>
                <a:gd name="T65" fmla="*/ 2147483646 h 270"/>
                <a:gd name="T66" fmla="*/ 2147483646 w 320"/>
                <a:gd name="T67" fmla="*/ 2147483646 h 270"/>
                <a:gd name="T68" fmla="*/ 2147483646 w 320"/>
                <a:gd name="T69" fmla="*/ 2147483646 h 270"/>
                <a:gd name="T70" fmla="*/ 2147483646 w 320"/>
                <a:gd name="T71" fmla="*/ 2147483646 h 270"/>
                <a:gd name="T72" fmla="*/ 2147483646 w 320"/>
                <a:gd name="T73" fmla="*/ 2147483646 h 270"/>
                <a:gd name="T74" fmla="*/ 2147483646 w 320"/>
                <a:gd name="T75" fmla="*/ 2147483646 h 270"/>
                <a:gd name="T76" fmla="*/ 2147483646 w 320"/>
                <a:gd name="T77" fmla="*/ 2147483646 h 270"/>
                <a:gd name="T78" fmla="*/ 2147483646 w 320"/>
                <a:gd name="T79" fmla="*/ 2147483646 h 270"/>
                <a:gd name="T80" fmla="*/ 2147483646 w 320"/>
                <a:gd name="T81" fmla="*/ 2147483646 h 270"/>
                <a:gd name="T82" fmla="*/ 2147483646 w 320"/>
                <a:gd name="T83" fmla="*/ 2147483646 h 270"/>
                <a:gd name="T84" fmla="*/ 2147483646 w 320"/>
                <a:gd name="T85" fmla="*/ 0 h 270"/>
                <a:gd name="T86" fmla="*/ 2147483646 w 320"/>
                <a:gd name="T87" fmla="*/ 2147483646 h 270"/>
                <a:gd name="T88" fmla="*/ 2147483646 w 320"/>
                <a:gd name="T89" fmla="*/ 2147483646 h 270"/>
                <a:gd name="T90" fmla="*/ 2147483646 w 320"/>
                <a:gd name="T91" fmla="*/ 2147483646 h 270"/>
                <a:gd name="T92" fmla="*/ 2147483646 w 320"/>
                <a:gd name="T93" fmla="*/ 214748364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0"/>
                <a:gd name="T142" fmla="*/ 0 h 270"/>
                <a:gd name="T143" fmla="*/ 320 w 320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0" h="270">
                  <a:moveTo>
                    <a:pt x="235" y="115"/>
                  </a:moveTo>
                  <a:lnTo>
                    <a:pt x="219" y="115"/>
                  </a:lnTo>
                  <a:lnTo>
                    <a:pt x="201" y="119"/>
                  </a:lnTo>
                  <a:lnTo>
                    <a:pt x="187" y="122"/>
                  </a:lnTo>
                  <a:lnTo>
                    <a:pt x="171" y="127"/>
                  </a:lnTo>
                  <a:lnTo>
                    <a:pt x="156" y="133"/>
                  </a:lnTo>
                  <a:lnTo>
                    <a:pt x="142" y="141"/>
                  </a:lnTo>
                  <a:lnTo>
                    <a:pt x="129" y="149"/>
                  </a:lnTo>
                  <a:lnTo>
                    <a:pt x="116" y="159"/>
                  </a:lnTo>
                  <a:lnTo>
                    <a:pt x="105" y="170"/>
                  </a:lnTo>
                  <a:lnTo>
                    <a:pt x="94" y="181"/>
                  </a:lnTo>
                  <a:lnTo>
                    <a:pt x="84" y="194"/>
                  </a:lnTo>
                  <a:lnTo>
                    <a:pt x="76" y="209"/>
                  </a:lnTo>
                  <a:lnTo>
                    <a:pt x="68" y="223"/>
                  </a:lnTo>
                  <a:lnTo>
                    <a:pt x="61" y="238"/>
                  </a:lnTo>
                  <a:lnTo>
                    <a:pt x="57" y="254"/>
                  </a:lnTo>
                  <a:lnTo>
                    <a:pt x="53" y="270"/>
                  </a:lnTo>
                  <a:lnTo>
                    <a:pt x="0" y="260"/>
                  </a:lnTo>
                  <a:lnTo>
                    <a:pt x="4" y="249"/>
                  </a:lnTo>
                  <a:lnTo>
                    <a:pt x="5" y="239"/>
                  </a:lnTo>
                  <a:lnTo>
                    <a:pt x="8" y="228"/>
                  </a:lnTo>
                  <a:lnTo>
                    <a:pt x="12" y="218"/>
                  </a:lnTo>
                  <a:lnTo>
                    <a:pt x="16" y="209"/>
                  </a:lnTo>
                  <a:lnTo>
                    <a:pt x="20" y="199"/>
                  </a:lnTo>
                  <a:lnTo>
                    <a:pt x="29" y="180"/>
                  </a:lnTo>
                  <a:lnTo>
                    <a:pt x="41" y="164"/>
                  </a:lnTo>
                  <a:lnTo>
                    <a:pt x="53" y="146"/>
                  </a:lnTo>
                  <a:lnTo>
                    <a:pt x="68" y="131"/>
                  </a:lnTo>
                  <a:lnTo>
                    <a:pt x="82" y="117"/>
                  </a:lnTo>
                  <a:lnTo>
                    <a:pt x="98" y="104"/>
                  </a:lnTo>
                  <a:lnTo>
                    <a:pt x="116" y="93"/>
                  </a:lnTo>
                  <a:lnTo>
                    <a:pt x="134" y="83"/>
                  </a:lnTo>
                  <a:lnTo>
                    <a:pt x="143" y="80"/>
                  </a:lnTo>
                  <a:lnTo>
                    <a:pt x="153" y="75"/>
                  </a:lnTo>
                  <a:lnTo>
                    <a:pt x="163" y="72"/>
                  </a:lnTo>
                  <a:lnTo>
                    <a:pt x="172" y="69"/>
                  </a:lnTo>
                  <a:lnTo>
                    <a:pt x="182" y="67"/>
                  </a:lnTo>
                  <a:lnTo>
                    <a:pt x="192" y="64"/>
                  </a:lnTo>
                  <a:lnTo>
                    <a:pt x="203" y="62"/>
                  </a:lnTo>
                  <a:lnTo>
                    <a:pt x="213" y="61"/>
                  </a:lnTo>
                  <a:lnTo>
                    <a:pt x="224" y="61"/>
                  </a:lnTo>
                  <a:lnTo>
                    <a:pt x="235" y="61"/>
                  </a:lnTo>
                  <a:lnTo>
                    <a:pt x="235" y="0"/>
                  </a:lnTo>
                  <a:lnTo>
                    <a:pt x="320" y="86"/>
                  </a:lnTo>
                  <a:lnTo>
                    <a:pt x="235" y="177"/>
                  </a:lnTo>
                  <a:lnTo>
                    <a:pt x="235" y="1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Rectangle 112">
              <a:extLst>
                <a:ext uri="{FF2B5EF4-FFF2-40B4-BE49-F238E27FC236}">
                  <a16:creationId xmlns:a16="http://schemas.microsoft.com/office/drawing/2014/main" id="{C4275748-4710-4C13-9981-7A1D7E6D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57007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5" name="Rectangle 113">
              <a:extLst>
                <a:ext uri="{FF2B5EF4-FFF2-40B4-BE49-F238E27FC236}">
                  <a16:creationId xmlns:a16="http://schemas.microsoft.com/office/drawing/2014/main" id="{D7D2CCC1-C74C-433E-ABEB-83C8A6CE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61229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36" name="Rectangle 114">
              <a:extLst>
                <a:ext uri="{FF2B5EF4-FFF2-40B4-BE49-F238E27FC236}">
                  <a16:creationId xmlns:a16="http://schemas.microsoft.com/office/drawing/2014/main" id="{DC0EF6C0-7C00-449C-88E4-85512B53E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5568950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7" name="Rectangle 115">
              <a:extLst>
                <a:ext uri="{FF2B5EF4-FFF2-40B4-BE49-F238E27FC236}">
                  <a16:creationId xmlns:a16="http://schemas.microsoft.com/office/drawing/2014/main" id="{020DA492-B653-4616-B256-B53C00F0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6229350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38" name="Freeform 116">
              <a:extLst>
                <a:ext uri="{FF2B5EF4-FFF2-40B4-BE49-F238E27FC236}">
                  <a16:creationId xmlns:a16="http://schemas.microsoft.com/office/drawing/2014/main" id="{D0C6B049-E6D4-44AF-AA96-040CCD038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5" y="5359400"/>
              <a:ext cx="647700" cy="1274763"/>
            </a:xfrm>
            <a:custGeom>
              <a:avLst/>
              <a:gdLst>
                <a:gd name="T0" fmla="*/ 2147483646 w 408"/>
                <a:gd name="T1" fmla="*/ 2147483646 h 803"/>
                <a:gd name="T2" fmla="*/ 0 w 408"/>
                <a:gd name="T3" fmla="*/ 2147483646 h 803"/>
                <a:gd name="T4" fmla="*/ 2147483646 w 408"/>
                <a:gd name="T5" fmla="*/ 2147483646 h 803"/>
                <a:gd name="T6" fmla="*/ 2147483646 w 408"/>
                <a:gd name="T7" fmla="*/ 2147483646 h 803"/>
                <a:gd name="T8" fmla="*/ 2147483646 w 408"/>
                <a:gd name="T9" fmla="*/ 2147483646 h 803"/>
                <a:gd name="T10" fmla="*/ 2147483646 w 408"/>
                <a:gd name="T11" fmla="*/ 2147483646 h 803"/>
                <a:gd name="T12" fmla="*/ 2147483646 w 408"/>
                <a:gd name="T13" fmla="*/ 2147483646 h 803"/>
                <a:gd name="T14" fmla="*/ 2147483646 w 408"/>
                <a:gd name="T15" fmla="*/ 2147483646 h 803"/>
                <a:gd name="T16" fmla="*/ 2147483646 w 408"/>
                <a:gd name="T17" fmla="*/ 2147483646 h 803"/>
                <a:gd name="T18" fmla="*/ 2147483646 w 408"/>
                <a:gd name="T19" fmla="*/ 2147483646 h 803"/>
                <a:gd name="T20" fmla="*/ 2147483646 w 408"/>
                <a:gd name="T21" fmla="*/ 2147483646 h 803"/>
                <a:gd name="T22" fmla="*/ 2147483646 w 408"/>
                <a:gd name="T23" fmla="*/ 2147483646 h 803"/>
                <a:gd name="T24" fmla="*/ 2147483646 w 408"/>
                <a:gd name="T25" fmla="*/ 2147483646 h 803"/>
                <a:gd name="T26" fmla="*/ 2147483646 w 408"/>
                <a:gd name="T27" fmla="*/ 2147483646 h 803"/>
                <a:gd name="T28" fmla="*/ 2147483646 w 408"/>
                <a:gd name="T29" fmla="*/ 2147483646 h 803"/>
                <a:gd name="T30" fmla="*/ 2147483646 w 408"/>
                <a:gd name="T31" fmla="*/ 2147483646 h 803"/>
                <a:gd name="T32" fmla="*/ 2147483646 w 408"/>
                <a:gd name="T33" fmla="*/ 2147483646 h 803"/>
                <a:gd name="T34" fmla="*/ 2147483646 w 408"/>
                <a:gd name="T35" fmla="*/ 2147483646 h 803"/>
                <a:gd name="T36" fmla="*/ 2147483646 w 408"/>
                <a:gd name="T37" fmla="*/ 2147483646 h 803"/>
                <a:gd name="T38" fmla="*/ 2147483646 w 408"/>
                <a:gd name="T39" fmla="*/ 2147483646 h 803"/>
                <a:gd name="T40" fmla="*/ 2147483646 w 408"/>
                <a:gd name="T41" fmla="*/ 2147483646 h 803"/>
                <a:gd name="T42" fmla="*/ 2147483646 w 408"/>
                <a:gd name="T43" fmla="*/ 2147483646 h 803"/>
                <a:gd name="T44" fmla="*/ 2147483646 w 408"/>
                <a:gd name="T45" fmla="*/ 2147483646 h 803"/>
                <a:gd name="T46" fmla="*/ 2147483646 w 408"/>
                <a:gd name="T47" fmla="*/ 2147483646 h 803"/>
                <a:gd name="T48" fmla="*/ 2147483646 w 408"/>
                <a:gd name="T49" fmla="*/ 2147483646 h 803"/>
                <a:gd name="T50" fmla="*/ 2147483646 w 408"/>
                <a:gd name="T51" fmla="*/ 2147483646 h 803"/>
                <a:gd name="T52" fmla="*/ 2147483646 w 408"/>
                <a:gd name="T53" fmla="*/ 2147483646 h 803"/>
                <a:gd name="T54" fmla="*/ 2147483646 w 408"/>
                <a:gd name="T55" fmla="*/ 2147483646 h 803"/>
                <a:gd name="T56" fmla="*/ 2147483646 w 408"/>
                <a:gd name="T57" fmla="*/ 2147483646 h 803"/>
                <a:gd name="T58" fmla="*/ 2147483646 w 408"/>
                <a:gd name="T59" fmla="*/ 2147483646 h 803"/>
                <a:gd name="T60" fmla="*/ 2147483646 w 408"/>
                <a:gd name="T61" fmla="*/ 2147483646 h 803"/>
                <a:gd name="T62" fmla="*/ 2147483646 w 408"/>
                <a:gd name="T63" fmla="*/ 2147483646 h 803"/>
                <a:gd name="T64" fmla="*/ 2147483646 w 408"/>
                <a:gd name="T65" fmla="*/ 2147483646 h 803"/>
                <a:gd name="T66" fmla="*/ 2147483646 w 408"/>
                <a:gd name="T67" fmla="*/ 2147483646 h 803"/>
                <a:gd name="T68" fmla="*/ 2147483646 w 408"/>
                <a:gd name="T69" fmla="*/ 2147483646 h 803"/>
                <a:gd name="T70" fmla="*/ 2147483646 w 408"/>
                <a:gd name="T71" fmla="*/ 2147483646 h 803"/>
                <a:gd name="T72" fmla="*/ 2147483646 w 408"/>
                <a:gd name="T73" fmla="*/ 2147483646 h 803"/>
                <a:gd name="T74" fmla="*/ 2147483646 w 408"/>
                <a:gd name="T75" fmla="*/ 2147483646 h 803"/>
                <a:gd name="T76" fmla="*/ 2147483646 w 408"/>
                <a:gd name="T77" fmla="*/ 2147483646 h 803"/>
                <a:gd name="T78" fmla="*/ 2147483646 w 408"/>
                <a:gd name="T79" fmla="*/ 2147483646 h 803"/>
                <a:gd name="T80" fmla="*/ 2147483646 w 408"/>
                <a:gd name="T81" fmla="*/ 2147483646 h 803"/>
                <a:gd name="T82" fmla="*/ 2147483646 w 408"/>
                <a:gd name="T83" fmla="*/ 2147483646 h 803"/>
                <a:gd name="T84" fmla="*/ 2147483646 w 408"/>
                <a:gd name="T85" fmla="*/ 2147483646 h 803"/>
                <a:gd name="T86" fmla="*/ 2147483646 w 408"/>
                <a:gd name="T87" fmla="*/ 2147483646 h 803"/>
                <a:gd name="T88" fmla="*/ 2147483646 w 408"/>
                <a:gd name="T89" fmla="*/ 2147483646 h 803"/>
                <a:gd name="T90" fmla="*/ 2147483646 w 408"/>
                <a:gd name="T91" fmla="*/ 2147483646 h 803"/>
                <a:gd name="T92" fmla="*/ 2147483646 w 408"/>
                <a:gd name="T93" fmla="*/ 2147483646 h 803"/>
                <a:gd name="T94" fmla="*/ 2147483646 w 408"/>
                <a:gd name="T95" fmla="*/ 2147483646 h 803"/>
                <a:gd name="T96" fmla="*/ 2147483646 w 408"/>
                <a:gd name="T97" fmla="*/ 2147483646 h 803"/>
                <a:gd name="T98" fmla="*/ 2147483646 w 408"/>
                <a:gd name="T99" fmla="*/ 2147483646 h 803"/>
                <a:gd name="T100" fmla="*/ 2147483646 w 408"/>
                <a:gd name="T101" fmla="*/ 2147483646 h 803"/>
                <a:gd name="T102" fmla="*/ 2147483646 w 408"/>
                <a:gd name="T103" fmla="*/ 2147483646 h 803"/>
                <a:gd name="T104" fmla="*/ 2147483646 w 408"/>
                <a:gd name="T105" fmla="*/ 2147483646 h 803"/>
                <a:gd name="T106" fmla="*/ 2147483646 w 408"/>
                <a:gd name="T107" fmla="*/ 2147483646 h 803"/>
                <a:gd name="T108" fmla="*/ 2147483646 w 408"/>
                <a:gd name="T109" fmla="*/ 2147483646 h 803"/>
                <a:gd name="T110" fmla="*/ 2147483646 w 408"/>
                <a:gd name="T111" fmla="*/ 2147483646 h 803"/>
                <a:gd name="T112" fmla="*/ 2147483646 w 408"/>
                <a:gd name="T113" fmla="*/ 2147483646 h 803"/>
                <a:gd name="T114" fmla="*/ 2147483646 w 408"/>
                <a:gd name="T115" fmla="*/ 2147483646 h 803"/>
                <a:gd name="T116" fmla="*/ 2147483646 w 408"/>
                <a:gd name="T117" fmla="*/ 2147483646 h 803"/>
                <a:gd name="T118" fmla="*/ 2147483646 w 408"/>
                <a:gd name="T119" fmla="*/ 2147483646 h 803"/>
                <a:gd name="T120" fmla="*/ 2147483646 w 408"/>
                <a:gd name="T121" fmla="*/ 2147483646 h 8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3"/>
                <a:gd name="T185" fmla="*/ 408 w 408"/>
                <a:gd name="T186" fmla="*/ 803 h 8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3">
                  <a:moveTo>
                    <a:pt x="98" y="586"/>
                  </a:moveTo>
                  <a:lnTo>
                    <a:pt x="93" y="579"/>
                  </a:lnTo>
                  <a:lnTo>
                    <a:pt x="88" y="571"/>
                  </a:lnTo>
                  <a:lnTo>
                    <a:pt x="84" y="563"/>
                  </a:lnTo>
                  <a:lnTo>
                    <a:pt x="77" y="555"/>
                  </a:lnTo>
                  <a:lnTo>
                    <a:pt x="69" y="547"/>
                  </a:lnTo>
                  <a:lnTo>
                    <a:pt x="63" y="539"/>
                  </a:lnTo>
                  <a:lnTo>
                    <a:pt x="47" y="521"/>
                  </a:lnTo>
                  <a:lnTo>
                    <a:pt x="32" y="504"/>
                  </a:lnTo>
                  <a:lnTo>
                    <a:pt x="26" y="494"/>
                  </a:lnTo>
                  <a:lnTo>
                    <a:pt x="19" y="486"/>
                  </a:lnTo>
                  <a:lnTo>
                    <a:pt x="13" y="476"/>
                  </a:lnTo>
                  <a:lnTo>
                    <a:pt x="8" y="468"/>
                  </a:lnTo>
                  <a:lnTo>
                    <a:pt x="5" y="459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17"/>
                  </a:lnTo>
                  <a:lnTo>
                    <a:pt x="2" y="407"/>
                  </a:lnTo>
                  <a:lnTo>
                    <a:pt x="3" y="399"/>
                  </a:lnTo>
                  <a:lnTo>
                    <a:pt x="5" y="391"/>
                  </a:lnTo>
                  <a:lnTo>
                    <a:pt x="8" y="381"/>
                  </a:lnTo>
                  <a:lnTo>
                    <a:pt x="13" y="365"/>
                  </a:lnTo>
                  <a:lnTo>
                    <a:pt x="19" y="349"/>
                  </a:lnTo>
                  <a:lnTo>
                    <a:pt x="26" y="335"/>
                  </a:lnTo>
                  <a:lnTo>
                    <a:pt x="32" y="320"/>
                  </a:lnTo>
                  <a:lnTo>
                    <a:pt x="39" y="307"/>
                  </a:lnTo>
                  <a:lnTo>
                    <a:pt x="45" y="295"/>
                  </a:lnTo>
                  <a:lnTo>
                    <a:pt x="51" y="285"/>
                  </a:lnTo>
                  <a:lnTo>
                    <a:pt x="59" y="274"/>
                  </a:lnTo>
                  <a:lnTo>
                    <a:pt x="76" y="254"/>
                  </a:lnTo>
                  <a:lnTo>
                    <a:pt x="84" y="245"/>
                  </a:lnTo>
                  <a:lnTo>
                    <a:pt x="93" y="235"/>
                  </a:lnTo>
                  <a:lnTo>
                    <a:pt x="96" y="229"/>
                  </a:lnTo>
                  <a:lnTo>
                    <a:pt x="101" y="224"/>
                  </a:lnTo>
                  <a:lnTo>
                    <a:pt x="112" y="214"/>
                  </a:lnTo>
                  <a:lnTo>
                    <a:pt x="124" y="204"/>
                  </a:lnTo>
                  <a:lnTo>
                    <a:pt x="135" y="196"/>
                  </a:lnTo>
                  <a:lnTo>
                    <a:pt x="146" y="187"/>
                  </a:lnTo>
                  <a:lnTo>
                    <a:pt x="151" y="180"/>
                  </a:lnTo>
                  <a:lnTo>
                    <a:pt x="154" y="176"/>
                  </a:lnTo>
                  <a:lnTo>
                    <a:pt x="159" y="171"/>
                  </a:lnTo>
                  <a:lnTo>
                    <a:pt x="162" y="164"/>
                  </a:lnTo>
                  <a:lnTo>
                    <a:pt x="166" y="159"/>
                  </a:lnTo>
                  <a:lnTo>
                    <a:pt x="167" y="153"/>
                  </a:lnTo>
                  <a:lnTo>
                    <a:pt x="167" y="147"/>
                  </a:lnTo>
                  <a:lnTo>
                    <a:pt x="167" y="140"/>
                  </a:lnTo>
                  <a:lnTo>
                    <a:pt x="166" y="132"/>
                  </a:lnTo>
                  <a:lnTo>
                    <a:pt x="164" y="124"/>
                  </a:lnTo>
                  <a:lnTo>
                    <a:pt x="161" y="116"/>
                  </a:lnTo>
                  <a:lnTo>
                    <a:pt x="158" y="108"/>
                  </a:lnTo>
                  <a:lnTo>
                    <a:pt x="151" y="92"/>
                  </a:lnTo>
                  <a:lnTo>
                    <a:pt x="148" y="84"/>
                  </a:lnTo>
                  <a:lnTo>
                    <a:pt x="145" y="76"/>
                  </a:lnTo>
                  <a:lnTo>
                    <a:pt x="141" y="68"/>
                  </a:lnTo>
                  <a:lnTo>
                    <a:pt x="140" y="61"/>
                  </a:lnTo>
                  <a:lnTo>
                    <a:pt x="138" y="53"/>
                  </a:lnTo>
                  <a:lnTo>
                    <a:pt x="138" y="47"/>
                  </a:lnTo>
                  <a:lnTo>
                    <a:pt x="140" y="42"/>
                  </a:lnTo>
                  <a:lnTo>
                    <a:pt x="141" y="39"/>
                  </a:lnTo>
                  <a:lnTo>
                    <a:pt x="143" y="37"/>
                  </a:lnTo>
                  <a:lnTo>
                    <a:pt x="145" y="34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53" y="28"/>
                  </a:lnTo>
                  <a:lnTo>
                    <a:pt x="161" y="23"/>
                  </a:lnTo>
                  <a:lnTo>
                    <a:pt x="169" y="19"/>
                  </a:lnTo>
                  <a:lnTo>
                    <a:pt x="180" y="15"/>
                  </a:lnTo>
                  <a:lnTo>
                    <a:pt x="190" y="11"/>
                  </a:lnTo>
                  <a:lnTo>
                    <a:pt x="201" y="8"/>
                  </a:lnTo>
                  <a:lnTo>
                    <a:pt x="212" y="5"/>
                  </a:lnTo>
                  <a:lnTo>
                    <a:pt x="223" y="3"/>
                  </a:lnTo>
                  <a:lnTo>
                    <a:pt x="233" y="2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69" y="2"/>
                  </a:lnTo>
                  <a:lnTo>
                    <a:pt x="272" y="3"/>
                  </a:lnTo>
                  <a:lnTo>
                    <a:pt x="273" y="3"/>
                  </a:lnTo>
                  <a:lnTo>
                    <a:pt x="277" y="5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0" y="18"/>
                  </a:lnTo>
                  <a:lnTo>
                    <a:pt x="278" y="21"/>
                  </a:lnTo>
                  <a:lnTo>
                    <a:pt x="277" y="26"/>
                  </a:lnTo>
                  <a:lnTo>
                    <a:pt x="273" y="34"/>
                  </a:lnTo>
                  <a:lnTo>
                    <a:pt x="270" y="42"/>
                  </a:lnTo>
                  <a:lnTo>
                    <a:pt x="265" y="53"/>
                  </a:lnTo>
                  <a:lnTo>
                    <a:pt x="259" y="63"/>
                  </a:lnTo>
                  <a:lnTo>
                    <a:pt x="252" y="74"/>
                  </a:lnTo>
                  <a:lnTo>
                    <a:pt x="248" y="85"/>
                  </a:lnTo>
                  <a:lnTo>
                    <a:pt x="241" y="97"/>
                  </a:lnTo>
                  <a:lnTo>
                    <a:pt x="236" y="110"/>
                  </a:lnTo>
                  <a:lnTo>
                    <a:pt x="232" y="121"/>
                  </a:lnTo>
                  <a:lnTo>
                    <a:pt x="228" y="132"/>
                  </a:lnTo>
                  <a:lnTo>
                    <a:pt x="227" y="143"/>
                  </a:lnTo>
                  <a:lnTo>
                    <a:pt x="225" y="148"/>
                  </a:lnTo>
                  <a:lnTo>
                    <a:pt x="225" y="153"/>
                  </a:lnTo>
                  <a:lnTo>
                    <a:pt x="225" y="158"/>
                  </a:lnTo>
                  <a:lnTo>
                    <a:pt x="227" y="163"/>
                  </a:lnTo>
                  <a:lnTo>
                    <a:pt x="228" y="167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2"/>
                  </a:lnTo>
                  <a:lnTo>
                    <a:pt x="240" y="188"/>
                  </a:lnTo>
                  <a:lnTo>
                    <a:pt x="244" y="193"/>
                  </a:lnTo>
                  <a:lnTo>
                    <a:pt x="248" y="198"/>
                  </a:lnTo>
                  <a:lnTo>
                    <a:pt x="254" y="203"/>
                  </a:lnTo>
                  <a:lnTo>
                    <a:pt x="264" y="213"/>
                  </a:lnTo>
                  <a:lnTo>
                    <a:pt x="277" y="224"/>
                  </a:lnTo>
                  <a:lnTo>
                    <a:pt x="288" y="233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2" y="262"/>
                  </a:lnTo>
                  <a:lnTo>
                    <a:pt x="326" y="266"/>
                  </a:lnTo>
                  <a:lnTo>
                    <a:pt x="331" y="270"/>
                  </a:lnTo>
                  <a:lnTo>
                    <a:pt x="336" y="275"/>
                  </a:lnTo>
                  <a:lnTo>
                    <a:pt x="339" y="278"/>
                  </a:lnTo>
                  <a:lnTo>
                    <a:pt x="343" y="283"/>
                  </a:lnTo>
                  <a:lnTo>
                    <a:pt x="346" y="286"/>
                  </a:lnTo>
                  <a:lnTo>
                    <a:pt x="347" y="290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6"/>
                  </a:lnTo>
                  <a:lnTo>
                    <a:pt x="343" y="309"/>
                  </a:lnTo>
                  <a:lnTo>
                    <a:pt x="338" y="312"/>
                  </a:lnTo>
                  <a:lnTo>
                    <a:pt x="333" y="314"/>
                  </a:lnTo>
                  <a:lnTo>
                    <a:pt x="326" y="315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0"/>
                  </a:lnTo>
                  <a:lnTo>
                    <a:pt x="286" y="322"/>
                  </a:lnTo>
                  <a:lnTo>
                    <a:pt x="275" y="322"/>
                  </a:lnTo>
                  <a:lnTo>
                    <a:pt x="265" y="322"/>
                  </a:lnTo>
                  <a:lnTo>
                    <a:pt x="254" y="323"/>
                  </a:lnTo>
                  <a:lnTo>
                    <a:pt x="232" y="323"/>
                  </a:lnTo>
                  <a:lnTo>
                    <a:pt x="207" y="325"/>
                  </a:lnTo>
                  <a:lnTo>
                    <a:pt x="185" y="325"/>
                  </a:lnTo>
                  <a:lnTo>
                    <a:pt x="162" y="325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7"/>
                  </a:lnTo>
                  <a:lnTo>
                    <a:pt x="121" y="328"/>
                  </a:lnTo>
                  <a:lnTo>
                    <a:pt x="111" y="328"/>
                  </a:lnTo>
                  <a:lnTo>
                    <a:pt x="103" y="330"/>
                  </a:lnTo>
                  <a:lnTo>
                    <a:pt x="95" y="330"/>
                  </a:lnTo>
                  <a:lnTo>
                    <a:pt x="87" y="332"/>
                  </a:lnTo>
                  <a:lnTo>
                    <a:pt x="80" y="333"/>
                  </a:lnTo>
                  <a:lnTo>
                    <a:pt x="76" y="335"/>
                  </a:lnTo>
                  <a:lnTo>
                    <a:pt x="71" y="336"/>
                  </a:lnTo>
                  <a:lnTo>
                    <a:pt x="67" y="340"/>
                  </a:lnTo>
                  <a:lnTo>
                    <a:pt x="64" y="341"/>
                  </a:lnTo>
                  <a:lnTo>
                    <a:pt x="63" y="344"/>
                  </a:lnTo>
                  <a:lnTo>
                    <a:pt x="63" y="348"/>
                  </a:lnTo>
                  <a:lnTo>
                    <a:pt x="63" y="351"/>
                  </a:lnTo>
                  <a:lnTo>
                    <a:pt x="63" y="354"/>
                  </a:lnTo>
                  <a:lnTo>
                    <a:pt x="64" y="357"/>
                  </a:lnTo>
                  <a:lnTo>
                    <a:pt x="67" y="360"/>
                  </a:lnTo>
                  <a:lnTo>
                    <a:pt x="69" y="365"/>
                  </a:lnTo>
                  <a:lnTo>
                    <a:pt x="72" y="369"/>
                  </a:lnTo>
                  <a:lnTo>
                    <a:pt x="76" y="373"/>
                  </a:lnTo>
                  <a:lnTo>
                    <a:pt x="84" y="381"/>
                  </a:lnTo>
                  <a:lnTo>
                    <a:pt x="93" y="389"/>
                  </a:lnTo>
                  <a:lnTo>
                    <a:pt x="103" y="397"/>
                  </a:lnTo>
                  <a:lnTo>
                    <a:pt x="114" y="407"/>
                  </a:lnTo>
                  <a:lnTo>
                    <a:pt x="124" y="415"/>
                  </a:lnTo>
                  <a:lnTo>
                    <a:pt x="133" y="423"/>
                  </a:lnTo>
                  <a:lnTo>
                    <a:pt x="143" y="431"/>
                  </a:lnTo>
                  <a:lnTo>
                    <a:pt x="146" y="436"/>
                  </a:lnTo>
                  <a:lnTo>
                    <a:pt x="151" y="439"/>
                  </a:lnTo>
                  <a:lnTo>
                    <a:pt x="154" y="444"/>
                  </a:lnTo>
                  <a:lnTo>
                    <a:pt x="158" y="447"/>
                  </a:lnTo>
                  <a:lnTo>
                    <a:pt x="159" y="451"/>
                  </a:lnTo>
                  <a:lnTo>
                    <a:pt x="161" y="454"/>
                  </a:lnTo>
                  <a:lnTo>
                    <a:pt x="162" y="457"/>
                  </a:lnTo>
                  <a:lnTo>
                    <a:pt x="162" y="460"/>
                  </a:lnTo>
                  <a:lnTo>
                    <a:pt x="162" y="462"/>
                  </a:lnTo>
                  <a:lnTo>
                    <a:pt x="162" y="465"/>
                  </a:lnTo>
                  <a:lnTo>
                    <a:pt x="161" y="468"/>
                  </a:lnTo>
                  <a:lnTo>
                    <a:pt x="158" y="470"/>
                  </a:lnTo>
                  <a:lnTo>
                    <a:pt x="156" y="473"/>
                  </a:lnTo>
                  <a:lnTo>
                    <a:pt x="153" y="475"/>
                  </a:lnTo>
                  <a:lnTo>
                    <a:pt x="149" y="476"/>
                  </a:lnTo>
                  <a:lnTo>
                    <a:pt x="145" y="478"/>
                  </a:lnTo>
                  <a:lnTo>
                    <a:pt x="137" y="483"/>
                  </a:lnTo>
                  <a:lnTo>
                    <a:pt x="127" y="486"/>
                  </a:lnTo>
                  <a:lnTo>
                    <a:pt x="117" y="489"/>
                  </a:lnTo>
                  <a:lnTo>
                    <a:pt x="108" y="492"/>
                  </a:lnTo>
                  <a:lnTo>
                    <a:pt x="98" y="496"/>
                  </a:lnTo>
                  <a:lnTo>
                    <a:pt x="90" y="499"/>
                  </a:lnTo>
                  <a:lnTo>
                    <a:pt x="82" y="502"/>
                  </a:lnTo>
                  <a:lnTo>
                    <a:pt x="79" y="504"/>
                  </a:lnTo>
                  <a:lnTo>
                    <a:pt x="76" y="505"/>
                  </a:lnTo>
                  <a:lnTo>
                    <a:pt x="74" y="507"/>
                  </a:lnTo>
                  <a:lnTo>
                    <a:pt x="72" y="508"/>
                  </a:lnTo>
                  <a:lnTo>
                    <a:pt x="71" y="512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71" y="517"/>
                  </a:lnTo>
                  <a:lnTo>
                    <a:pt x="74" y="520"/>
                  </a:lnTo>
                  <a:lnTo>
                    <a:pt x="76" y="521"/>
                  </a:lnTo>
                  <a:lnTo>
                    <a:pt x="79" y="525"/>
                  </a:lnTo>
                  <a:lnTo>
                    <a:pt x="84" y="526"/>
                  </a:lnTo>
                  <a:lnTo>
                    <a:pt x="88" y="529"/>
                  </a:lnTo>
                  <a:lnTo>
                    <a:pt x="95" y="531"/>
                  </a:lnTo>
                  <a:lnTo>
                    <a:pt x="103" y="534"/>
                  </a:lnTo>
                  <a:lnTo>
                    <a:pt x="111" y="536"/>
                  </a:lnTo>
                  <a:lnTo>
                    <a:pt x="119" y="539"/>
                  </a:lnTo>
                  <a:lnTo>
                    <a:pt x="127" y="541"/>
                  </a:lnTo>
                  <a:lnTo>
                    <a:pt x="137" y="544"/>
                  </a:lnTo>
                  <a:lnTo>
                    <a:pt x="148" y="545"/>
                  </a:lnTo>
                  <a:lnTo>
                    <a:pt x="158" y="549"/>
                  </a:lnTo>
                  <a:lnTo>
                    <a:pt x="169" y="550"/>
                  </a:lnTo>
                  <a:lnTo>
                    <a:pt x="191" y="555"/>
                  </a:lnTo>
                  <a:lnTo>
                    <a:pt x="214" y="562"/>
                  </a:lnTo>
                  <a:lnTo>
                    <a:pt x="236" y="566"/>
                  </a:lnTo>
                  <a:lnTo>
                    <a:pt x="259" y="573"/>
                  </a:lnTo>
                  <a:lnTo>
                    <a:pt x="280" y="579"/>
                  </a:lnTo>
                  <a:lnTo>
                    <a:pt x="291" y="581"/>
                  </a:lnTo>
                  <a:lnTo>
                    <a:pt x="301" y="584"/>
                  </a:lnTo>
                  <a:lnTo>
                    <a:pt x="310" y="587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2"/>
                  </a:lnTo>
                  <a:lnTo>
                    <a:pt x="347" y="605"/>
                  </a:lnTo>
                  <a:lnTo>
                    <a:pt x="352" y="610"/>
                  </a:lnTo>
                  <a:lnTo>
                    <a:pt x="357" y="613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7"/>
                  </a:lnTo>
                  <a:lnTo>
                    <a:pt x="365" y="632"/>
                  </a:lnTo>
                  <a:lnTo>
                    <a:pt x="365" y="639"/>
                  </a:lnTo>
                  <a:lnTo>
                    <a:pt x="365" y="644"/>
                  </a:lnTo>
                  <a:lnTo>
                    <a:pt x="365" y="650"/>
                  </a:lnTo>
                  <a:lnTo>
                    <a:pt x="363" y="658"/>
                  </a:lnTo>
                  <a:lnTo>
                    <a:pt x="362" y="664"/>
                  </a:lnTo>
                  <a:lnTo>
                    <a:pt x="360" y="671"/>
                  </a:lnTo>
                  <a:lnTo>
                    <a:pt x="355" y="685"/>
                  </a:lnTo>
                  <a:lnTo>
                    <a:pt x="349" y="698"/>
                  </a:lnTo>
                  <a:lnTo>
                    <a:pt x="343" y="713"/>
                  </a:lnTo>
                  <a:lnTo>
                    <a:pt x="336" y="726"/>
                  </a:lnTo>
                  <a:lnTo>
                    <a:pt x="328" y="738"/>
                  </a:lnTo>
                  <a:lnTo>
                    <a:pt x="325" y="743"/>
                  </a:lnTo>
                  <a:lnTo>
                    <a:pt x="322" y="748"/>
                  </a:lnTo>
                  <a:lnTo>
                    <a:pt x="318" y="753"/>
                  </a:lnTo>
                  <a:lnTo>
                    <a:pt x="315" y="758"/>
                  </a:lnTo>
                  <a:lnTo>
                    <a:pt x="314" y="763"/>
                  </a:lnTo>
                  <a:lnTo>
                    <a:pt x="310" y="766"/>
                  </a:lnTo>
                  <a:lnTo>
                    <a:pt x="309" y="767"/>
                  </a:lnTo>
                  <a:lnTo>
                    <a:pt x="307" y="771"/>
                  </a:lnTo>
                  <a:lnTo>
                    <a:pt x="306" y="772"/>
                  </a:lnTo>
                  <a:lnTo>
                    <a:pt x="306" y="771"/>
                  </a:lnTo>
                  <a:lnTo>
                    <a:pt x="307" y="769"/>
                  </a:lnTo>
                  <a:lnTo>
                    <a:pt x="310" y="766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2" y="747"/>
                  </a:lnTo>
                  <a:lnTo>
                    <a:pt x="325" y="740"/>
                  </a:lnTo>
                  <a:lnTo>
                    <a:pt x="330" y="734"/>
                  </a:lnTo>
                  <a:lnTo>
                    <a:pt x="333" y="726"/>
                  </a:lnTo>
                  <a:lnTo>
                    <a:pt x="338" y="719"/>
                  </a:lnTo>
                  <a:lnTo>
                    <a:pt x="343" y="711"/>
                  </a:lnTo>
                  <a:lnTo>
                    <a:pt x="351" y="693"/>
                  </a:lnTo>
                  <a:lnTo>
                    <a:pt x="360" y="676"/>
                  </a:lnTo>
                  <a:lnTo>
                    <a:pt x="370" y="658"/>
                  </a:lnTo>
                  <a:lnTo>
                    <a:pt x="378" y="639"/>
                  </a:lnTo>
                  <a:lnTo>
                    <a:pt x="386" y="621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1"/>
                  </a:lnTo>
                  <a:lnTo>
                    <a:pt x="400" y="574"/>
                  </a:lnTo>
                  <a:lnTo>
                    <a:pt x="400" y="568"/>
                  </a:lnTo>
                  <a:lnTo>
                    <a:pt x="400" y="562"/>
                  </a:lnTo>
                  <a:lnTo>
                    <a:pt x="400" y="555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6" y="542"/>
                  </a:lnTo>
                  <a:lnTo>
                    <a:pt x="392" y="539"/>
                  </a:lnTo>
                  <a:lnTo>
                    <a:pt x="389" y="536"/>
                  </a:lnTo>
                  <a:lnTo>
                    <a:pt x="386" y="533"/>
                  </a:lnTo>
                  <a:lnTo>
                    <a:pt x="381" y="529"/>
                  </a:lnTo>
                  <a:lnTo>
                    <a:pt x="376" y="528"/>
                  </a:lnTo>
                  <a:lnTo>
                    <a:pt x="370" y="525"/>
                  </a:lnTo>
                  <a:lnTo>
                    <a:pt x="359" y="520"/>
                  </a:lnTo>
                  <a:lnTo>
                    <a:pt x="344" y="517"/>
                  </a:lnTo>
                  <a:lnTo>
                    <a:pt x="331" y="513"/>
                  </a:lnTo>
                  <a:lnTo>
                    <a:pt x="317" y="512"/>
                  </a:lnTo>
                  <a:lnTo>
                    <a:pt x="302" y="508"/>
                  </a:lnTo>
                  <a:lnTo>
                    <a:pt x="288" y="505"/>
                  </a:lnTo>
                  <a:lnTo>
                    <a:pt x="273" y="504"/>
                  </a:lnTo>
                  <a:lnTo>
                    <a:pt x="260" y="500"/>
                  </a:lnTo>
                  <a:lnTo>
                    <a:pt x="256" y="499"/>
                  </a:lnTo>
                  <a:lnTo>
                    <a:pt x="249" y="497"/>
                  </a:lnTo>
                  <a:lnTo>
                    <a:pt x="244" y="496"/>
                  </a:lnTo>
                  <a:lnTo>
                    <a:pt x="240" y="494"/>
                  </a:lnTo>
                  <a:lnTo>
                    <a:pt x="235" y="492"/>
                  </a:lnTo>
                  <a:lnTo>
                    <a:pt x="232" y="491"/>
                  </a:lnTo>
                  <a:lnTo>
                    <a:pt x="228" y="488"/>
                  </a:lnTo>
                  <a:lnTo>
                    <a:pt x="227" y="486"/>
                  </a:lnTo>
                  <a:lnTo>
                    <a:pt x="223" y="481"/>
                  </a:lnTo>
                  <a:lnTo>
                    <a:pt x="220" y="475"/>
                  </a:lnTo>
                  <a:lnTo>
                    <a:pt x="220" y="470"/>
                  </a:lnTo>
                  <a:lnTo>
                    <a:pt x="219" y="465"/>
                  </a:lnTo>
                  <a:lnTo>
                    <a:pt x="220" y="459"/>
                  </a:lnTo>
                  <a:lnTo>
                    <a:pt x="222" y="454"/>
                  </a:lnTo>
                  <a:lnTo>
                    <a:pt x="225" y="447"/>
                  </a:lnTo>
                  <a:lnTo>
                    <a:pt x="228" y="441"/>
                  </a:lnTo>
                  <a:lnTo>
                    <a:pt x="232" y="434"/>
                  </a:lnTo>
                  <a:lnTo>
                    <a:pt x="236" y="428"/>
                  </a:lnTo>
                  <a:lnTo>
                    <a:pt x="241" y="422"/>
                  </a:lnTo>
                  <a:lnTo>
                    <a:pt x="246" y="415"/>
                  </a:lnTo>
                  <a:lnTo>
                    <a:pt x="257" y="402"/>
                  </a:lnTo>
                  <a:lnTo>
                    <a:pt x="269" y="388"/>
                  </a:lnTo>
                  <a:lnTo>
                    <a:pt x="272" y="385"/>
                  </a:lnTo>
                  <a:lnTo>
                    <a:pt x="277" y="380"/>
                  </a:lnTo>
                  <a:lnTo>
                    <a:pt x="280" y="377"/>
                  </a:lnTo>
                  <a:lnTo>
                    <a:pt x="285" y="373"/>
                  </a:lnTo>
                  <a:lnTo>
                    <a:pt x="294" y="365"/>
                  </a:lnTo>
                  <a:lnTo>
                    <a:pt x="306" y="356"/>
                  </a:lnTo>
                  <a:lnTo>
                    <a:pt x="317" y="348"/>
                  </a:lnTo>
                  <a:lnTo>
                    <a:pt x="328" y="338"/>
                  </a:lnTo>
                  <a:lnTo>
                    <a:pt x="341" y="330"/>
                  </a:lnTo>
                  <a:lnTo>
                    <a:pt x="352" y="320"/>
                  </a:lnTo>
                  <a:lnTo>
                    <a:pt x="365" y="312"/>
                  </a:lnTo>
                  <a:lnTo>
                    <a:pt x="376" y="303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5"/>
                  </a:lnTo>
                  <a:lnTo>
                    <a:pt x="397" y="282"/>
                  </a:lnTo>
                  <a:lnTo>
                    <a:pt x="400" y="277"/>
                  </a:lnTo>
                  <a:lnTo>
                    <a:pt x="404" y="274"/>
                  </a:lnTo>
                  <a:lnTo>
                    <a:pt x="405" y="269"/>
                  </a:lnTo>
                  <a:lnTo>
                    <a:pt x="407" y="266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8" y="254"/>
                  </a:lnTo>
                  <a:lnTo>
                    <a:pt x="407" y="251"/>
                  </a:lnTo>
                  <a:lnTo>
                    <a:pt x="405" y="248"/>
                  </a:lnTo>
                  <a:lnTo>
                    <a:pt x="402" y="245"/>
                  </a:lnTo>
                  <a:lnTo>
                    <a:pt x="400" y="241"/>
                  </a:lnTo>
                  <a:lnTo>
                    <a:pt x="396" y="237"/>
                  </a:lnTo>
                  <a:lnTo>
                    <a:pt x="392" y="233"/>
                  </a:lnTo>
                  <a:lnTo>
                    <a:pt x="388" y="230"/>
                  </a:lnTo>
                  <a:lnTo>
                    <a:pt x="381" y="225"/>
                  </a:lnTo>
                  <a:lnTo>
                    <a:pt x="376" y="222"/>
                  </a:lnTo>
                  <a:lnTo>
                    <a:pt x="370" y="219"/>
                  </a:lnTo>
                  <a:lnTo>
                    <a:pt x="357" y="211"/>
                  </a:lnTo>
                  <a:lnTo>
                    <a:pt x="343" y="204"/>
                  </a:lnTo>
                  <a:lnTo>
                    <a:pt x="328" y="198"/>
                  </a:lnTo>
                  <a:lnTo>
                    <a:pt x="312" y="192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9" y="177"/>
                  </a:lnTo>
                  <a:lnTo>
                    <a:pt x="254" y="176"/>
                  </a:lnTo>
                  <a:lnTo>
                    <a:pt x="243" y="174"/>
                  </a:lnTo>
                  <a:lnTo>
                    <a:pt x="236" y="172"/>
                  </a:lnTo>
                  <a:lnTo>
                    <a:pt x="232" y="172"/>
                  </a:lnTo>
                  <a:lnTo>
                    <a:pt x="227" y="172"/>
                  </a:lnTo>
                  <a:lnTo>
                    <a:pt x="222" y="174"/>
                  </a:lnTo>
                  <a:lnTo>
                    <a:pt x="214" y="176"/>
                  </a:lnTo>
                  <a:lnTo>
                    <a:pt x="207" y="179"/>
                  </a:lnTo>
                  <a:lnTo>
                    <a:pt x="199" y="184"/>
                  </a:lnTo>
                  <a:lnTo>
                    <a:pt x="193" y="190"/>
                  </a:lnTo>
                  <a:lnTo>
                    <a:pt x="188" y="196"/>
                  </a:lnTo>
                  <a:lnTo>
                    <a:pt x="182" y="204"/>
                  </a:lnTo>
                  <a:lnTo>
                    <a:pt x="177" y="214"/>
                  </a:lnTo>
                  <a:lnTo>
                    <a:pt x="172" y="222"/>
                  </a:lnTo>
                  <a:lnTo>
                    <a:pt x="167" y="232"/>
                  </a:lnTo>
                  <a:lnTo>
                    <a:pt x="164" y="243"/>
                  </a:lnTo>
                  <a:lnTo>
                    <a:pt x="161" y="253"/>
                  </a:lnTo>
                  <a:lnTo>
                    <a:pt x="159" y="262"/>
                  </a:lnTo>
                  <a:lnTo>
                    <a:pt x="158" y="274"/>
                  </a:lnTo>
                  <a:lnTo>
                    <a:pt x="156" y="283"/>
                  </a:lnTo>
                  <a:lnTo>
                    <a:pt x="154" y="291"/>
                  </a:lnTo>
                  <a:lnTo>
                    <a:pt x="154" y="301"/>
                  </a:lnTo>
                  <a:lnTo>
                    <a:pt x="156" y="309"/>
                  </a:lnTo>
                  <a:lnTo>
                    <a:pt x="158" y="317"/>
                  </a:lnTo>
                  <a:lnTo>
                    <a:pt x="161" y="327"/>
                  </a:lnTo>
                  <a:lnTo>
                    <a:pt x="164" y="335"/>
                  </a:lnTo>
                  <a:lnTo>
                    <a:pt x="169" y="343"/>
                  </a:lnTo>
                  <a:lnTo>
                    <a:pt x="175" y="352"/>
                  </a:lnTo>
                  <a:lnTo>
                    <a:pt x="180" y="360"/>
                  </a:lnTo>
                  <a:lnTo>
                    <a:pt x="186" y="370"/>
                  </a:lnTo>
                  <a:lnTo>
                    <a:pt x="199" y="388"/>
                  </a:lnTo>
                  <a:lnTo>
                    <a:pt x="204" y="397"/>
                  </a:lnTo>
                  <a:lnTo>
                    <a:pt x="211" y="406"/>
                  </a:lnTo>
                  <a:lnTo>
                    <a:pt x="215" y="415"/>
                  </a:lnTo>
                  <a:lnTo>
                    <a:pt x="220" y="425"/>
                  </a:lnTo>
                  <a:lnTo>
                    <a:pt x="223" y="434"/>
                  </a:lnTo>
                  <a:lnTo>
                    <a:pt x="227" y="443"/>
                  </a:lnTo>
                  <a:lnTo>
                    <a:pt x="228" y="452"/>
                  </a:lnTo>
                  <a:lnTo>
                    <a:pt x="228" y="462"/>
                  </a:lnTo>
                  <a:lnTo>
                    <a:pt x="228" y="471"/>
                  </a:lnTo>
                  <a:lnTo>
                    <a:pt x="227" y="481"/>
                  </a:lnTo>
                  <a:lnTo>
                    <a:pt x="225" y="491"/>
                  </a:lnTo>
                  <a:lnTo>
                    <a:pt x="223" y="500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1"/>
                  </a:lnTo>
                  <a:lnTo>
                    <a:pt x="215" y="550"/>
                  </a:lnTo>
                  <a:lnTo>
                    <a:pt x="214" y="560"/>
                  </a:lnTo>
                  <a:lnTo>
                    <a:pt x="215" y="570"/>
                  </a:lnTo>
                  <a:lnTo>
                    <a:pt x="215" y="581"/>
                  </a:lnTo>
                  <a:lnTo>
                    <a:pt x="219" y="590"/>
                  </a:lnTo>
                  <a:lnTo>
                    <a:pt x="222" y="600"/>
                  </a:lnTo>
                  <a:lnTo>
                    <a:pt x="225" y="605"/>
                  </a:lnTo>
                  <a:lnTo>
                    <a:pt x="228" y="610"/>
                  </a:lnTo>
                  <a:lnTo>
                    <a:pt x="232" y="615"/>
                  </a:lnTo>
                  <a:lnTo>
                    <a:pt x="235" y="621"/>
                  </a:lnTo>
                  <a:lnTo>
                    <a:pt x="240" y="626"/>
                  </a:lnTo>
                  <a:lnTo>
                    <a:pt x="244" y="631"/>
                  </a:lnTo>
                  <a:lnTo>
                    <a:pt x="256" y="642"/>
                  </a:lnTo>
                  <a:lnTo>
                    <a:pt x="267" y="653"/>
                  </a:lnTo>
                  <a:lnTo>
                    <a:pt x="280" y="664"/>
                  </a:lnTo>
                  <a:lnTo>
                    <a:pt x="306" y="687"/>
                  </a:lnTo>
                  <a:lnTo>
                    <a:pt x="318" y="698"/>
                  </a:lnTo>
                  <a:lnTo>
                    <a:pt x="330" y="708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1" y="729"/>
                  </a:lnTo>
                  <a:lnTo>
                    <a:pt x="355" y="732"/>
                  </a:lnTo>
                  <a:lnTo>
                    <a:pt x="359" y="737"/>
                  </a:lnTo>
                  <a:lnTo>
                    <a:pt x="362" y="742"/>
                  </a:lnTo>
                  <a:lnTo>
                    <a:pt x="363" y="745"/>
                  </a:lnTo>
                  <a:lnTo>
                    <a:pt x="367" y="750"/>
                  </a:lnTo>
                  <a:lnTo>
                    <a:pt x="368" y="753"/>
                  </a:lnTo>
                  <a:lnTo>
                    <a:pt x="368" y="756"/>
                  </a:lnTo>
                  <a:lnTo>
                    <a:pt x="368" y="759"/>
                  </a:lnTo>
                  <a:lnTo>
                    <a:pt x="367" y="763"/>
                  </a:lnTo>
                  <a:lnTo>
                    <a:pt x="365" y="766"/>
                  </a:lnTo>
                  <a:lnTo>
                    <a:pt x="363" y="769"/>
                  </a:lnTo>
                  <a:lnTo>
                    <a:pt x="360" y="771"/>
                  </a:lnTo>
                  <a:lnTo>
                    <a:pt x="357" y="774"/>
                  </a:lnTo>
                  <a:lnTo>
                    <a:pt x="354" y="777"/>
                  </a:lnTo>
                  <a:lnTo>
                    <a:pt x="349" y="779"/>
                  </a:lnTo>
                  <a:lnTo>
                    <a:pt x="344" y="782"/>
                  </a:lnTo>
                  <a:lnTo>
                    <a:pt x="339" y="784"/>
                  </a:lnTo>
                  <a:lnTo>
                    <a:pt x="333" y="787"/>
                  </a:lnTo>
                  <a:lnTo>
                    <a:pt x="320" y="790"/>
                  </a:lnTo>
                  <a:lnTo>
                    <a:pt x="307" y="793"/>
                  </a:lnTo>
                  <a:lnTo>
                    <a:pt x="293" y="796"/>
                  </a:lnTo>
                  <a:lnTo>
                    <a:pt x="278" y="800"/>
                  </a:lnTo>
                  <a:lnTo>
                    <a:pt x="264" y="801"/>
                  </a:lnTo>
                  <a:lnTo>
                    <a:pt x="249" y="803"/>
                  </a:lnTo>
                  <a:lnTo>
                    <a:pt x="235" y="803"/>
                  </a:lnTo>
                  <a:lnTo>
                    <a:pt x="222" y="803"/>
                  </a:lnTo>
                  <a:lnTo>
                    <a:pt x="209" y="803"/>
                  </a:lnTo>
                  <a:lnTo>
                    <a:pt x="204" y="801"/>
                  </a:lnTo>
                  <a:lnTo>
                    <a:pt x="199" y="801"/>
                  </a:lnTo>
                  <a:lnTo>
                    <a:pt x="195" y="800"/>
                  </a:lnTo>
                  <a:lnTo>
                    <a:pt x="190" y="798"/>
                  </a:lnTo>
                  <a:lnTo>
                    <a:pt x="182" y="795"/>
                  </a:lnTo>
                  <a:lnTo>
                    <a:pt x="175" y="790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1"/>
                  </a:lnTo>
                  <a:lnTo>
                    <a:pt x="151" y="763"/>
                  </a:lnTo>
                  <a:lnTo>
                    <a:pt x="145" y="753"/>
                  </a:lnTo>
                  <a:lnTo>
                    <a:pt x="140" y="745"/>
                  </a:lnTo>
                  <a:lnTo>
                    <a:pt x="132" y="726"/>
                  </a:lnTo>
                  <a:lnTo>
                    <a:pt x="124" y="706"/>
                  </a:lnTo>
                  <a:lnTo>
                    <a:pt x="121" y="698"/>
                  </a:lnTo>
                  <a:lnTo>
                    <a:pt x="117" y="689"/>
                  </a:lnTo>
                  <a:lnTo>
                    <a:pt x="114" y="681"/>
                  </a:lnTo>
                  <a:lnTo>
                    <a:pt x="112" y="674"/>
                  </a:lnTo>
                  <a:lnTo>
                    <a:pt x="109" y="668"/>
                  </a:lnTo>
                  <a:lnTo>
                    <a:pt x="108" y="663"/>
                  </a:lnTo>
                  <a:lnTo>
                    <a:pt x="106" y="656"/>
                  </a:lnTo>
                  <a:lnTo>
                    <a:pt x="106" y="652"/>
                  </a:lnTo>
                  <a:lnTo>
                    <a:pt x="106" y="644"/>
                  </a:lnTo>
                  <a:lnTo>
                    <a:pt x="106" y="634"/>
                  </a:lnTo>
                  <a:lnTo>
                    <a:pt x="106" y="624"/>
                  </a:lnTo>
                  <a:lnTo>
                    <a:pt x="106" y="619"/>
                  </a:lnTo>
                  <a:lnTo>
                    <a:pt x="106" y="615"/>
                  </a:lnTo>
                  <a:lnTo>
                    <a:pt x="104" y="608"/>
                  </a:lnTo>
                  <a:lnTo>
                    <a:pt x="103" y="602"/>
                  </a:lnTo>
                  <a:lnTo>
                    <a:pt x="101" y="594"/>
                  </a:lnTo>
                  <a:lnTo>
                    <a:pt x="98" y="586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Rectangle 117">
              <a:extLst>
                <a:ext uri="{FF2B5EF4-FFF2-40B4-BE49-F238E27FC236}">
                  <a16:creationId xmlns:a16="http://schemas.microsoft.com/office/drawing/2014/main" id="{A4B48091-29F7-42BD-85C2-647B536F9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938" y="5895975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40" name="Rectangle 118">
              <a:extLst>
                <a:ext uri="{FF2B5EF4-FFF2-40B4-BE49-F238E27FC236}">
                  <a16:creationId xmlns:a16="http://schemas.microsoft.com/office/drawing/2014/main" id="{CF452E9F-D931-455E-B9F8-874BA87F6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6329363"/>
              <a:ext cx="1252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000000"/>
                  </a:solidFill>
                </a:rPr>
                <a:t>enzima substrato</a:t>
              </a:r>
              <a:endParaRPr lang="it-IT" altLang="it-IT" sz="1800"/>
            </a:p>
          </p:txBody>
        </p:sp>
        <p:sp>
          <p:nvSpPr>
            <p:cNvPr id="13341" name="Rectangle 119">
              <a:extLst>
                <a:ext uri="{FF2B5EF4-FFF2-40B4-BE49-F238E27FC236}">
                  <a16:creationId xmlns:a16="http://schemas.microsoft.com/office/drawing/2014/main" id="{68E68470-81ED-4A70-BD5B-9D3D6C73E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46974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2" name="Rectangle 120">
              <a:extLst>
                <a:ext uri="{FF2B5EF4-FFF2-40B4-BE49-F238E27FC236}">
                  <a16:creationId xmlns:a16="http://schemas.microsoft.com/office/drawing/2014/main" id="{35646D53-6E54-4951-AC2A-0EDFEE8E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8" y="51784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43" name="Rectangle 121">
              <a:extLst>
                <a:ext uri="{FF2B5EF4-FFF2-40B4-BE49-F238E27FC236}">
                  <a16:creationId xmlns:a16="http://schemas.microsoft.com/office/drawing/2014/main" id="{BB573B83-3975-4715-A52A-929341807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25" y="533876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I</a:t>
              </a:r>
            </a:p>
          </p:txBody>
        </p:sp>
        <p:sp>
          <p:nvSpPr>
            <p:cNvPr id="13344" name="Rectangle 122">
              <a:extLst>
                <a:ext uri="{FF2B5EF4-FFF2-40B4-BE49-F238E27FC236}">
                  <a16:creationId xmlns:a16="http://schemas.microsoft.com/office/drawing/2014/main" id="{3CED072F-796D-49AC-9652-D400F075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4879975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5" name="Freeform 123">
              <a:extLst>
                <a:ext uri="{FF2B5EF4-FFF2-40B4-BE49-F238E27FC236}">
                  <a16:creationId xmlns:a16="http://schemas.microsoft.com/office/drawing/2014/main" id="{317575E4-4256-431F-A89A-2F5AED67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6" name="Freeform 124">
              <a:extLst>
                <a:ext uri="{FF2B5EF4-FFF2-40B4-BE49-F238E27FC236}">
                  <a16:creationId xmlns:a16="http://schemas.microsoft.com/office/drawing/2014/main" id="{47F44128-F419-4587-906D-BAB5617FA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7" name="Freeform 125">
              <a:extLst>
                <a:ext uri="{FF2B5EF4-FFF2-40B4-BE49-F238E27FC236}">
                  <a16:creationId xmlns:a16="http://schemas.microsoft.com/office/drawing/2014/main" id="{5BB87122-F9A4-4D82-A222-C6D7D0D4A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8" name="Freeform 126">
              <a:extLst>
                <a:ext uri="{FF2B5EF4-FFF2-40B4-BE49-F238E27FC236}">
                  <a16:creationId xmlns:a16="http://schemas.microsoft.com/office/drawing/2014/main" id="{18B21564-A9F8-4CDF-951C-4CF5527A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9" name="Rectangle 127">
              <a:extLst>
                <a:ext uri="{FF2B5EF4-FFF2-40B4-BE49-F238E27FC236}">
                  <a16:creationId xmlns:a16="http://schemas.microsoft.com/office/drawing/2014/main" id="{620E00B5-2C80-4C6E-86D4-FA3ACBACC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3" y="4097338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0" name="Freeform 129">
              <a:extLst>
                <a:ext uri="{FF2B5EF4-FFF2-40B4-BE49-F238E27FC236}">
                  <a16:creationId xmlns:a16="http://schemas.microsoft.com/office/drawing/2014/main" id="{785B214B-3469-439A-BC14-1237BA111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1" name="Freeform 130">
              <a:extLst>
                <a:ext uri="{FF2B5EF4-FFF2-40B4-BE49-F238E27FC236}">
                  <a16:creationId xmlns:a16="http://schemas.microsoft.com/office/drawing/2014/main" id="{E336E05D-D521-47F4-B227-BFAAC965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Freeform 132">
              <a:extLst>
                <a:ext uri="{FF2B5EF4-FFF2-40B4-BE49-F238E27FC236}">
                  <a16:creationId xmlns:a16="http://schemas.microsoft.com/office/drawing/2014/main" id="{A6FE568C-519A-45CE-B174-67935262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899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8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2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10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3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6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5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6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4" y="43"/>
                  </a:lnTo>
                  <a:lnTo>
                    <a:pt x="296" y="38"/>
                  </a:lnTo>
                  <a:lnTo>
                    <a:pt x="309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2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1" y="112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5"/>
                  </a:lnTo>
                  <a:lnTo>
                    <a:pt x="555" y="127"/>
                  </a:lnTo>
                  <a:lnTo>
                    <a:pt x="562" y="125"/>
                  </a:lnTo>
                  <a:lnTo>
                    <a:pt x="568" y="125"/>
                  </a:lnTo>
                  <a:lnTo>
                    <a:pt x="575" y="123"/>
                  </a:lnTo>
                  <a:lnTo>
                    <a:pt x="580" y="122"/>
                  </a:lnTo>
                  <a:lnTo>
                    <a:pt x="584" y="119"/>
                  </a:lnTo>
                  <a:lnTo>
                    <a:pt x="589" y="115"/>
                  </a:lnTo>
                  <a:lnTo>
                    <a:pt x="589" y="114"/>
                  </a:lnTo>
                  <a:lnTo>
                    <a:pt x="591" y="111"/>
                  </a:lnTo>
                  <a:lnTo>
                    <a:pt x="592" y="104"/>
                  </a:lnTo>
                  <a:lnTo>
                    <a:pt x="592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2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1"/>
                  </a:lnTo>
                  <a:lnTo>
                    <a:pt x="605" y="1"/>
                  </a:lnTo>
                  <a:lnTo>
                    <a:pt x="610" y="3"/>
                  </a:lnTo>
                  <a:lnTo>
                    <a:pt x="617" y="4"/>
                  </a:lnTo>
                  <a:lnTo>
                    <a:pt x="628" y="9"/>
                  </a:lnTo>
                  <a:lnTo>
                    <a:pt x="642" y="14"/>
                  </a:lnTo>
                  <a:lnTo>
                    <a:pt x="655" y="19"/>
                  </a:lnTo>
                  <a:lnTo>
                    <a:pt x="670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7"/>
                  </a:lnTo>
                  <a:lnTo>
                    <a:pt x="739" y="67"/>
                  </a:lnTo>
                  <a:lnTo>
                    <a:pt x="744" y="70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3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5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8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699" y="341"/>
                  </a:lnTo>
                  <a:lnTo>
                    <a:pt x="705" y="349"/>
                  </a:lnTo>
                  <a:lnTo>
                    <a:pt x="708" y="357"/>
                  </a:lnTo>
                  <a:lnTo>
                    <a:pt x="713" y="365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5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8"/>
                  </a:lnTo>
                  <a:lnTo>
                    <a:pt x="692" y="477"/>
                  </a:lnTo>
                  <a:lnTo>
                    <a:pt x="689" y="485"/>
                  </a:lnTo>
                  <a:lnTo>
                    <a:pt x="684" y="493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4" y="525"/>
                  </a:lnTo>
                  <a:lnTo>
                    <a:pt x="636" y="525"/>
                  </a:lnTo>
                  <a:lnTo>
                    <a:pt x="629" y="525"/>
                  </a:lnTo>
                  <a:lnTo>
                    <a:pt x="623" y="525"/>
                  </a:lnTo>
                  <a:lnTo>
                    <a:pt x="617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1"/>
                  </a:lnTo>
                  <a:lnTo>
                    <a:pt x="578" y="509"/>
                  </a:lnTo>
                  <a:lnTo>
                    <a:pt x="575" y="506"/>
                  </a:lnTo>
                  <a:lnTo>
                    <a:pt x="570" y="503"/>
                  </a:lnTo>
                  <a:lnTo>
                    <a:pt x="567" y="498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1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39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19"/>
                  </a:lnTo>
                  <a:lnTo>
                    <a:pt x="549" y="418"/>
                  </a:lnTo>
                  <a:lnTo>
                    <a:pt x="544" y="416"/>
                  </a:lnTo>
                  <a:lnTo>
                    <a:pt x="541" y="415"/>
                  </a:lnTo>
                  <a:lnTo>
                    <a:pt x="536" y="415"/>
                  </a:lnTo>
                  <a:lnTo>
                    <a:pt x="531" y="413"/>
                  </a:lnTo>
                  <a:lnTo>
                    <a:pt x="522" y="411"/>
                  </a:lnTo>
                  <a:lnTo>
                    <a:pt x="509" y="411"/>
                  </a:lnTo>
                  <a:lnTo>
                    <a:pt x="496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0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88" y="416"/>
                  </a:lnTo>
                  <a:lnTo>
                    <a:pt x="378" y="418"/>
                  </a:lnTo>
                  <a:lnTo>
                    <a:pt x="374" y="419"/>
                  </a:lnTo>
                  <a:lnTo>
                    <a:pt x="369" y="419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3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0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3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90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09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0"/>
                  </a:lnTo>
                  <a:lnTo>
                    <a:pt x="250" y="534"/>
                  </a:lnTo>
                  <a:lnTo>
                    <a:pt x="243" y="538"/>
                  </a:lnTo>
                  <a:lnTo>
                    <a:pt x="232" y="545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1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Rectangle 133">
              <a:extLst>
                <a:ext uri="{FF2B5EF4-FFF2-40B4-BE49-F238E27FC236}">
                  <a16:creationId xmlns:a16="http://schemas.microsoft.com/office/drawing/2014/main" id="{0A421E47-061B-4B85-8282-1061DA28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5800725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4" name="Rectangle 134">
              <a:extLst>
                <a:ext uri="{FF2B5EF4-FFF2-40B4-BE49-F238E27FC236}">
                  <a16:creationId xmlns:a16="http://schemas.microsoft.com/office/drawing/2014/main" id="{AAF718E2-A283-4C70-A3C8-7B49DEF0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8" y="5345113"/>
              <a:ext cx="55245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355" name="Rectangle 135">
              <a:extLst>
                <a:ext uri="{FF2B5EF4-FFF2-40B4-BE49-F238E27FC236}">
                  <a16:creationId xmlns:a16="http://schemas.microsoft.com/office/drawing/2014/main" id="{0EC14226-7747-416B-9CB1-748BE55C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25" y="5345113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356" name="Rectangle 136">
              <a:extLst>
                <a:ext uri="{FF2B5EF4-FFF2-40B4-BE49-F238E27FC236}">
                  <a16:creationId xmlns:a16="http://schemas.microsoft.com/office/drawing/2014/main" id="{C99E9F9A-D6C0-4586-B3E3-42A6317F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522913"/>
              <a:ext cx="6508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catalitica</a:t>
              </a:r>
              <a:endParaRPr lang="it-IT" altLang="it-IT" sz="1800"/>
            </a:p>
          </p:txBody>
        </p:sp>
        <p:sp>
          <p:nvSpPr>
            <p:cNvPr id="13357" name="Rectangle 137">
              <a:extLst>
                <a:ext uri="{FF2B5EF4-FFF2-40B4-BE49-F238E27FC236}">
                  <a16:creationId xmlns:a16="http://schemas.microsoft.com/office/drawing/2014/main" id="{C4CE340F-8D7E-4C21-BE91-5C4A846BA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36163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58" name="Rectangle 138">
              <a:extLst>
                <a:ext uri="{FF2B5EF4-FFF2-40B4-BE49-F238E27FC236}">
                  <a16:creationId xmlns:a16="http://schemas.microsoft.com/office/drawing/2014/main" id="{7E378227-6FB9-4A5A-975D-623EAA53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188" y="4097338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59" name="Rectangle 139">
              <a:extLst>
                <a:ext uri="{FF2B5EF4-FFF2-40B4-BE49-F238E27FC236}">
                  <a16:creationId xmlns:a16="http://schemas.microsoft.com/office/drawing/2014/main" id="{2ACF7664-D96C-4863-95E2-D0D7C3622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252" y="4246789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60" name="Rectangle 140">
              <a:extLst>
                <a:ext uri="{FF2B5EF4-FFF2-40B4-BE49-F238E27FC236}">
                  <a16:creationId xmlns:a16="http://schemas.microsoft.com/office/drawing/2014/main" id="{B09417F8-FC26-42EC-91F4-E75BF317F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3798888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61" name="Freeform 142">
              <a:extLst>
                <a:ext uri="{FF2B5EF4-FFF2-40B4-BE49-F238E27FC236}">
                  <a16:creationId xmlns:a16="http://schemas.microsoft.com/office/drawing/2014/main" id="{CEF3A1EA-3A93-47E9-BF8B-D911E58E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62" name="Freeform 143">
              <a:extLst>
                <a:ext uri="{FF2B5EF4-FFF2-40B4-BE49-F238E27FC236}">
                  <a16:creationId xmlns:a16="http://schemas.microsoft.com/office/drawing/2014/main" id="{C2B9DE78-5F78-4468-B64D-45E55532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3" name="Freeform 145">
              <a:extLst>
                <a:ext uri="{FF2B5EF4-FFF2-40B4-BE49-F238E27FC236}">
                  <a16:creationId xmlns:a16="http://schemas.microsoft.com/office/drawing/2014/main" id="{E20F9E56-60DB-4DA8-998B-280ACF5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0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8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7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9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4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3" y="135"/>
                  </a:lnTo>
                  <a:lnTo>
                    <a:pt x="218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38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4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8"/>
                  </a:lnTo>
                  <a:lnTo>
                    <a:pt x="374" y="41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6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8"/>
                  </a:lnTo>
                  <a:lnTo>
                    <a:pt x="499" y="96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40"/>
                  </a:lnTo>
                  <a:lnTo>
                    <a:pt x="547" y="30"/>
                  </a:lnTo>
                  <a:lnTo>
                    <a:pt x="554" y="22"/>
                  </a:lnTo>
                  <a:lnTo>
                    <a:pt x="560" y="16"/>
                  </a:lnTo>
                  <a:lnTo>
                    <a:pt x="567" y="9"/>
                  </a:lnTo>
                  <a:lnTo>
                    <a:pt x="570" y="6"/>
                  </a:lnTo>
                  <a:lnTo>
                    <a:pt x="575" y="4"/>
                  </a:lnTo>
                  <a:lnTo>
                    <a:pt x="578" y="3"/>
                  </a:lnTo>
                  <a:lnTo>
                    <a:pt x="581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9" y="1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6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0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699" y="342"/>
                  </a:lnTo>
                  <a:lnTo>
                    <a:pt x="705" y="350"/>
                  </a:lnTo>
                  <a:lnTo>
                    <a:pt x="708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3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50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3" y="522"/>
                  </a:lnTo>
                  <a:lnTo>
                    <a:pt x="626" y="521"/>
                  </a:lnTo>
                  <a:lnTo>
                    <a:pt x="620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8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7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3" y="517"/>
                  </a:lnTo>
                  <a:lnTo>
                    <a:pt x="485" y="516"/>
                  </a:lnTo>
                  <a:lnTo>
                    <a:pt x="475" y="513"/>
                  </a:lnTo>
                  <a:lnTo>
                    <a:pt x="467" y="511"/>
                  </a:lnTo>
                  <a:lnTo>
                    <a:pt x="457" y="508"/>
                  </a:lnTo>
                  <a:lnTo>
                    <a:pt x="448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6" y="484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5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4" y="497"/>
                  </a:lnTo>
                  <a:lnTo>
                    <a:pt x="292" y="505"/>
                  </a:lnTo>
                  <a:lnTo>
                    <a:pt x="279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0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9"/>
                  </a:lnTo>
                  <a:lnTo>
                    <a:pt x="150" y="599"/>
                  </a:lnTo>
                  <a:lnTo>
                    <a:pt x="147" y="599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4" name="Freeform 146">
              <a:extLst>
                <a:ext uri="{FF2B5EF4-FFF2-40B4-BE49-F238E27FC236}">
                  <a16:creationId xmlns:a16="http://schemas.microsoft.com/office/drawing/2014/main" id="{DE1665EA-CE68-41E8-8D8B-EB5BB8A3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5" name="Freeform 147">
              <a:extLst>
                <a:ext uri="{FF2B5EF4-FFF2-40B4-BE49-F238E27FC236}">
                  <a16:creationId xmlns:a16="http://schemas.microsoft.com/office/drawing/2014/main" id="{D1F57ACD-F0E8-4EB1-B3B5-80ACD066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6" name="Rectangle 148">
              <a:extLst>
                <a:ext uri="{FF2B5EF4-FFF2-40B4-BE49-F238E27FC236}">
                  <a16:creationId xmlns:a16="http://schemas.microsoft.com/office/drawing/2014/main" id="{20D0B846-5DF0-4E8E-9DA0-AD0695009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67" name="Freeform 149">
              <a:extLst>
                <a:ext uri="{FF2B5EF4-FFF2-40B4-BE49-F238E27FC236}">
                  <a16:creationId xmlns:a16="http://schemas.microsoft.com/office/drawing/2014/main" id="{16845A47-6F40-4A9B-ADBA-CE5EF739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8" name="Freeform 150">
              <a:extLst>
                <a:ext uri="{FF2B5EF4-FFF2-40B4-BE49-F238E27FC236}">
                  <a16:creationId xmlns:a16="http://schemas.microsoft.com/office/drawing/2014/main" id="{5566B61A-CABC-452B-8287-63A4DA0C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9" name="Rectangle 151">
              <a:extLst>
                <a:ext uri="{FF2B5EF4-FFF2-40B4-BE49-F238E27FC236}">
                  <a16:creationId xmlns:a16="http://schemas.microsoft.com/office/drawing/2014/main" id="{DDD700FD-E113-47BD-9E7C-176B8CD6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70" name="Rectangle 152">
              <a:extLst>
                <a:ext uri="{FF2B5EF4-FFF2-40B4-BE49-F238E27FC236}">
                  <a16:creationId xmlns:a16="http://schemas.microsoft.com/office/drawing/2014/main" id="{F311A6B3-AEEA-4A85-A400-FEB2DA9A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50" y="3762375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1" name="Rectangle 153">
              <a:extLst>
                <a:ext uri="{FF2B5EF4-FFF2-40B4-BE49-F238E27FC236}">
                  <a16:creationId xmlns:a16="http://schemas.microsoft.com/office/drawing/2014/main" id="{BF814297-29D3-4DC2-BE3A-A53E76C4C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088" y="39258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72" name="Freeform 154">
              <a:extLst>
                <a:ext uri="{FF2B5EF4-FFF2-40B4-BE49-F238E27FC236}">
                  <a16:creationId xmlns:a16="http://schemas.microsoft.com/office/drawing/2014/main" id="{59D23135-AFC8-4228-8850-798155AE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3" name="Freeform 155">
              <a:extLst>
                <a:ext uri="{FF2B5EF4-FFF2-40B4-BE49-F238E27FC236}">
                  <a16:creationId xmlns:a16="http://schemas.microsoft.com/office/drawing/2014/main" id="{BA7E7A10-0120-48F7-89AA-421D1E57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4" name="Rectangle 156">
              <a:extLst>
                <a:ext uri="{FF2B5EF4-FFF2-40B4-BE49-F238E27FC236}">
                  <a16:creationId xmlns:a16="http://schemas.microsoft.com/office/drawing/2014/main" id="{E6CAABD3-06F4-4CFF-ADE8-0B5C648E2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5" name="Rectangle 157">
              <a:extLst>
                <a:ext uri="{FF2B5EF4-FFF2-40B4-BE49-F238E27FC236}">
                  <a16:creationId xmlns:a16="http://schemas.microsoft.com/office/drawing/2014/main" id="{4B57CFE4-19ED-4F0A-A4A3-F74508F0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76" name="Rectangle 158">
              <a:extLst>
                <a:ext uri="{FF2B5EF4-FFF2-40B4-BE49-F238E27FC236}">
                  <a16:creationId xmlns:a16="http://schemas.microsoft.com/office/drawing/2014/main" id="{E816C14D-575C-4BF2-8D43-6EB5BBB2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7" name="Rectangle 159">
              <a:extLst>
                <a:ext uri="{FF2B5EF4-FFF2-40B4-BE49-F238E27FC236}">
                  <a16:creationId xmlns:a16="http://schemas.microsoft.com/office/drawing/2014/main" id="{BE4AAFCE-1945-441B-99F3-0FF7FE30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213" y="5246688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I</a:t>
              </a:r>
              <a:endParaRPr lang="it-IT" altLang="it-IT" sz="1800"/>
            </a:p>
          </p:txBody>
        </p:sp>
        <p:sp>
          <p:nvSpPr>
            <p:cNvPr id="13378" name="Freeform 160">
              <a:extLst>
                <a:ext uri="{FF2B5EF4-FFF2-40B4-BE49-F238E27FC236}">
                  <a16:creationId xmlns:a16="http://schemas.microsoft.com/office/drawing/2014/main" id="{5BAC4BC9-64B4-40D2-9F1E-0C101C58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9" name="Rectangle 161">
              <a:extLst>
                <a:ext uri="{FF2B5EF4-FFF2-40B4-BE49-F238E27FC236}">
                  <a16:creationId xmlns:a16="http://schemas.microsoft.com/office/drawing/2014/main" id="{3FBDB4B7-B562-42F1-8314-1DF8B662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246" y="4911725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80" name="Rectangle 162">
              <a:extLst>
                <a:ext uri="{FF2B5EF4-FFF2-40B4-BE49-F238E27FC236}">
                  <a16:creationId xmlns:a16="http://schemas.microsoft.com/office/drawing/2014/main" id="{6A71BC74-8662-4CEE-97A6-9B258271E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1" name="Rectangle 163">
              <a:extLst>
                <a:ext uri="{FF2B5EF4-FFF2-40B4-BE49-F238E27FC236}">
                  <a16:creationId xmlns:a16="http://schemas.microsoft.com/office/drawing/2014/main" id="{077E9348-8154-4174-95A2-640BE1FF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82" name="Rectangle 164">
              <a:extLst>
                <a:ext uri="{FF2B5EF4-FFF2-40B4-BE49-F238E27FC236}">
                  <a16:creationId xmlns:a16="http://schemas.microsoft.com/office/drawing/2014/main" id="{0B9E3584-B25A-4866-A44F-FDF78898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3" name="Freeform 166">
              <a:extLst>
                <a:ext uri="{FF2B5EF4-FFF2-40B4-BE49-F238E27FC236}">
                  <a16:creationId xmlns:a16="http://schemas.microsoft.com/office/drawing/2014/main" id="{61A717F7-5988-4E13-89D1-DD064133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4" name="Rectangle 167">
              <a:extLst>
                <a:ext uri="{FF2B5EF4-FFF2-40B4-BE49-F238E27FC236}">
                  <a16:creationId xmlns:a16="http://schemas.microsoft.com/office/drawing/2014/main" id="{C84BF61F-906E-4A58-B304-3DA5AF26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9117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385" name="Freeform 168">
              <a:extLst>
                <a:ext uri="{FF2B5EF4-FFF2-40B4-BE49-F238E27FC236}">
                  <a16:creationId xmlns:a16="http://schemas.microsoft.com/office/drawing/2014/main" id="{06B8B756-32A5-4A77-847D-017240EE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6" name="Freeform 169">
              <a:extLst>
                <a:ext uri="{FF2B5EF4-FFF2-40B4-BE49-F238E27FC236}">
                  <a16:creationId xmlns:a16="http://schemas.microsoft.com/office/drawing/2014/main" id="{1BE36385-14CC-451A-A8C2-C94C4CC4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7" name="Rectangle 170">
              <a:extLst>
                <a:ext uri="{FF2B5EF4-FFF2-40B4-BE49-F238E27FC236}">
                  <a16:creationId xmlns:a16="http://schemas.microsoft.com/office/drawing/2014/main" id="{B9BEF9BC-0F08-470D-B92C-A877D6EB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0" y="5173663"/>
              <a:ext cx="762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b="1">
                  <a:solidFill>
                    <a:srgbClr val="FFFFFF"/>
                  </a:solidFill>
                </a:rPr>
                <a:t>P</a:t>
              </a:r>
              <a:endParaRPr lang="it-IT" altLang="it-IT" sz="1800"/>
            </a:p>
          </p:txBody>
        </p:sp>
        <p:sp>
          <p:nvSpPr>
            <p:cNvPr id="13388" name="Freeform 171">
              <a:extLst>
                <a:ext uri="{FF2B5EF4-FFF2-40B4-BE49-F238E27FC236}">
                  <a16:creationId xmlns:a16="http://schemas.microsoft.com/office/drawing/2014/main" id="{B176FBE8-9A1C-40AB-A4E7-24A75925E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463" y="4419600"/>
              <a:ext cx="100012" cy="242888"/>
            </a:xfrm>
            <a:custGeom>
              <a:avLst/>
              <a:gdLst>
                <a:gd name="T0" fmla="*/ 2147483646 w 63"/>
                <a:gd name="T1" fmla="*/ 0 h 153"/>
                <a:gd name="T2" fmla="*/ 2147483646 w 63"/>
                <a:gd name="T3" fmla="*/ 2147483646 h 153"/>
                <a:gd name="T4" fmla="*/ 2147483646 w 63"/>
                <a:gd name="T5" fmla="*/ 2147483646 h 153"/>
                <a:gd name="T6" fmla="*/ 0 w 63"/>
                <a:gd name="T7" fmla="*/ 2147483646 h 153"/>
                <a:gd name="T8" fmla="*/ 2147483646 w 63"/>
                <a:gd name="T9" fmla="*/ 0 h 153"/>
                <a:gd name="T10" fmla="*/ 2147483646 w 63"/>
                <a:gd name="T11" fmla="*/ 2147483646 h 153"/>
                <a:gd name="T12" fmla="*/ 2147483646 w 63"/>
                <a:gd name="T13" fmla="*/ 2147483646 h 153"/>
                <a:gd name="T14" fmla="*/ 2147483646 w 63"/>
                <a:gd name="T15" fmla="*/ 2147483646 h 153"/>
                <a:gd name="T16" fmla="*/ 2147483646 w 63"/>
                <a:gd name="T17" fmla="*/ 2147483646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53"/>
                <a:gd name="T29" fmla="*/ 63 w 63"/>
                <a:gd name="T30" fmla="*/ 153 h 1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53">
                  <a:moveTo>
                    <a:pt x="20" y="0"/>
                  </a:moveTo>
                  <a:lnTo>
                    <a:pt x="47" y="102"/>
                  </a:lnTo>
                  <a:lnTo>
                    <a:pt x="28" y="106"/>
                  </a:lnTo>
                  <a:lnTo>
                    <a:pt x="0" y="5"/>
                  </a:lnTo>
                  <a:lnTo>
                    <a:pt x="20" y="0"/>
                  </a:lnTo>
                  <a:close/>
                  <a:moveTo>
                    <a:pt x="63" y="87"/>
                  </a:moveTo>
                  <a:lnTo>
                    <a:pt x="50" y="153"/>
                  </a:lnTo>
                  <a:lnTo>
                    <a:pt x="5" y="103"/>
                  </a:lnTo>
                  <a:lnTo>
                    <a:pt x="63" y="8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9" name="Freeform 172">
              <a:extLst>
                <a:ext uri="{FF2B5EF4-FFF2-40B4-BE49-F238E27FC236}">
                  <a16:creationId xmlns:a16="http://schemas.microsoft.com/office/drawing/2014/main" id="{4C3C12A7-6A8C-4292-A86D-99CC2A12B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5505450"/>
              <a:ext cx="128588" cy="236538"/>
            </a:xfrm>
            <a:custGeom>
              <a:avLst/>
              <a:gdLst>
                <a:gd name="T0" fmla="*/ 0 w 81"/>
                <a:gd name="T1" fmla="*/ 2147483646 h 149"/>
                <a:gd name="T2" fmla="*/ 2147483646 w 81"/>
                <a:gd name="T3" fmla="*/ 2147483646 h 149"/>
                <a:gd name="T4" fmla="*/ 2147483646 w 81"/>
                <a:gd name="T5" fmla="*/ 2147483646 h 149"/>
                <a:gd name="T6" fmla="*/ 2147483646 w 81"/>
                <a:gd name="T7" fmla="*/ 2147483646 h 149"/>
                <a:gd name="T8" fmla="*/ 0 w 81"/>
                <a:gd name="T9" fmla="*/ 2147483646 h 149"/>
                <a:gd name="T10" fmla="*/ 2147483646 w 81"/>
                <a:gd name="T11" fmla="*/ 2147483646 h 149"/>
                <a:gd name="T12" fmla="*/ 2147483646 w 81"/>
                <a:gd name="T13" fmla="*/ 0 h 149"/>
                <a:gd name="T14" fmla="*/ 2147483646 w 81"/>
                <a:gd name="T15" fmla="*/ 2147483646 h 149"/>
                <a:gd name="T16" fmla="*/ 2147483646 w 81"/>
                <a:gd name="T17" fmla="*/ 214748364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9"/>
                <a:gd name="T29" fmla="*/ 81 w 8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9">
                  <a:moveTo>
                    <a:pt x="0" y="141"/>
                  </a:moveTo>
                  <a:lnTo>
                    <a:pt x="48" y="42"/>
                  </a:lnTo>
                  <a:lnTo>
                    <a:pt x="66" y="50"/>
                  </a:lnTo>
                  <a:lnTo>
                    <a:pt x="18" y="149"/>
                  </a:lnTo>
                  <a:lnTo>
                    <a:pt x="0" y="141"/>
                  </a:lnTo>
                  <a:close/>
                  <a:moveTo>
                    <a:pt x="26" y="42"/>
                  </a:moveTo>
                  <a:lnTo>
                    <a:pt x="79" y="0"/>
                  </a:lnTo>
                  <a:lnTo>
                    <a:pt x="81" y="67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90" name="Freeform 173">
              <a:extLst>
                <a:ext uri="{FF2B5EF4-FFF2-40B4-BE49-F238E27FC236}">
                  <a16:creationId xmlns:a16="http://schemas.microsoft.com/office/drawing/2014/main" id="{46DC224C-96CF-44F5-A2F8-BB7D2BAA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1" name="Freeform 174">
              <a:extLst>
                <a:ext uri="{FF2B5EF4-FFF2-40B4-BE49-F238E27FC236}">
                  <a16:creationId xmlns:a16="http://schemas.microsoft.com/office/drawing/2014/main" id="{53FF7C05-13FC-459C-B20E-D18562EB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2" name="Rectangle 175">
              <a:extLst>
                <a:ext uri="{FF2B5EF4-FFF2-40B4-BE49-F238E27FC236}">
                  <a16:creationId xmlns:a16="http://schemas.microsoft.com/office/drawing/2014/main" id="{1B8ECFFC-3C85-4293-AA5C-B9952A7E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3" name="Freeform 176">
              <a:extLst>
                <a:ext uri="{FF2B5EF4-FFF2-40B4-BE49-F238E27FC236}">
                  <a16:creationId xmlns:a16="http://schemas.microsoft.com/office/drawing/2014/main" id="{89ECC11F-455F-4BDA-98D1-D8279C9B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4" name="Freeform 177">
              <a:extLst>
                <a:ext uri="{FF2B5EF4-FFF2-40B4-BE49-F238E27FC236}">
                  <a16:creationId xmlns:a16="http://schemas.microsoft.com/office/drawing/2014/main" id="{C0DA3D6C-25E4-4B01-B5B9-705D5DC6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5" name="Rectangle 178">
              <a:extLst>
                <a:ext uri="{FF2B5EF4-FFF2-40B4-BE49-F238E27FC236}">
                  <a16:creationId xmlns:a16="http://schemas.microsoft.com/office/drawing/2014/main" id="{968636C6-E2C2-44D2-9669-0DD3CFF2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6" name="Rectangle 179">
              <a:extLst>
                <a:ext uri="{FF2B5EF4-FFF2-40B4-BE49-F238E27FC236}">
                  <a16:creationId xmlns:a16="http://schemas.microsoft.com/office/drawing/2014/main" id="{E3EF0BF8-F21A-4E40-9EA3-5667A6EC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002088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7" name="Rectangle 180">
              <a:extLst>
                <a:ext uri="{FF2B5EF4-FFF2-40B4-BE49-F238E27FC236}">
                  <a16:creationId xmlns:a16="http://schemas.microsoft.com/office/drawing/2014/main" id="{EA69E32C-AA62-407A-BEF8-97769112D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232275"/>
              <a:ext cx="12493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inattiva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8" name="Rectangle 181">
              <a:extLst>
                <a:ext uri="{FF2B5EF4-FFF2-40B4-BE49-F238E27FC236}">
                  <a16:creationId xmlns:a16="http://schemas.microsoft.com/office/drawing/2014/main" id="{22867E3F-684C-4139-B264-108B7EF9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641725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9" name="Rectangle 182">
              <a:extLst>
                <a:ext uri="{FF2B5EF4-FFF2-40B4-BE49-F238E27FC236}">
                  <a16:creationId xmlns:a16="http://schemas.microsoft.com/office/drawing/2014/main" id="{97F28C88-A057-438B-B6CA-989EB83D3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871913"/>
              <a:ext cx="10810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400" name="Rectangle 183">
              <a:extLst>
                <a:ext uri="{FF2B5EF4-FFF2-40B4-BE49-F238E27FC236}">
                  <a16:creationId xmlns:a16="http://schemas.microsoft.com/office/drawing/2014/main" id="{772CFBE7-5136-4D10-99A5-3ADB50B5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4870450"/>
              <a:ext cx="552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401" name="Rectangle 184">
              <a:extLst>
                <a:ext uri="{FF2B5EF4-FFF2-40B4-BE49-F238E27FC236}">
                  <a16:creationId xmlns:a16="http://schemas.microsoft.com/office/drawing/2014/main" id="{0FD9DBEC-F4E9-4683-87EA-52700DDA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870450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402" name="Rectangle 185">
              <a:extLst>
                <a:ext uri="{FF2B5EF4-FFF2-40B4-BE49-F238E27FC236}">
                  <a16:creationId xmlns:a16="http://schemas.microsoft.com/office/drawing/2014/main" id="{50706ADA-ED27-4542-9B86-9FE8F8CC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4870450"/>
              <a:ext cx="2635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del </a:t>
              </a:r>
              <a:endParaRPr lang="it-IT" altLang="it-IT" sz="1800"/>
            </a:p>
          </p:txBody>
        </p:sp>
        <p:sp>
          <p:nvSpPr>
            <p:cNvPr id="13403" name="Rectangle 186">
              <a:extLst>
                <a:ext uri="{FF2B5EF4-FFF2-40B4-BE49-F238E27FC236}">
                  <a16:creationId xmlns:a16="http://schemas.microsoft.com/office/drawing/2014/main" id="{42EF898D-DCE7-4747-A9F7-A815511B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738" y="5048250"/>
              <a:ext cx="7842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repressore</a:t>
              </a:r>
              <a:endParaRPr lang="it-IT" altLang="it-IT" sz="1800"/>
            </a:p>
          </p:txBody>
        </p:sp>
      </p:grpSp>
      <p:sp>
        <p:nvSpPr>
          <p:cNvPr id="13319" name="Segnaposto data 1">
            <a:extLst>
              <a:ext uri="{FF2B5EF4-FFF2-40B4-BE49-F238E27FC236}">
                <a16:creationId xmlns:a16="http://schemas.microsoft.com/office/drawing/2014/main" id="{47BC4EFA-4FD4-4549-AF1E-E34F09328D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400"/>
          </a:p>
        </p:txBody>
      </p:sp>
      <p:sp>
        <p:nvSpPr>
          <p:cNvPr id="13320" name="Segnaposto piè di pagina 2">
            <a:extLst>
              <a:ext uri="{FF2B5EF4-FFF2-40B4-BE49-F238E27FC236}">
                <a16:creationId xmlns:a16="http://schemas.microsoft.com/office/drawing/2014/main" id="{F6F450B4-FEA2-44F0-BAF9-5127256F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8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9477F0-C4F8-8687-20DF-43BFF29F1F49}"/>
              </a:ext>
            </a:extLst>
          </p:cNvPr>
          <p:cNvSpPr txBox="1"/>
          <p:nvPr/>
        </p:nvSpPr>
        <p:spPr>
          <a:xfrm>
            <a:off x="2664882" y="3136612"/>
            <a:ext cx="3618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Fine 10/04/2024</a:t>
            </a:r>
          </a:p>
        </p:txBody>
      </p:sp>
    </p:spTree>
    <p:extLst>
      <p:ext uri="{BB962C8B-B14F-4D97-AF65-F5344CB8AC3E}">
        <p14:creationId xmlns:p14="http://schemas.microsoft.com/office/powerpoint/2010/main" val="142596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24"/>
          <p:cNvSpPr>
            <a:spLocks noChangeArrowheads="1"/>
          </p:cNvSpPr>
          <p:nvPr/>
        </p:nvSpPr>
        <p:spPr bwMode="auto">
          <a:xfrm>
            <a:off x="147638" y="631825"/>
            <a:ext cx="882173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600" dirty="0">
                <a:latin typeface="Arial" charset="0"/>
              </a:rPr>
              <a:t> 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formato dall’ATP (5'-ATP) tramite una reazione di  ciclizzazione con perdita di </a:t>
            </a:r>
            <a:r>
              <a:rPr lang="it-IT" sz="1600" dirty="0" err="1">
                <a:latin typeface="Arial" charset="0"/>
              </a:rPr>
              <a:t>PPi</a:t>
            </a:r>
            <a:r>
              <a:rPr lang="it-IT" sz="1600" dirty="0">
                <a:latin typeface="Arial" charset="0"/>
              </a:rPr>
              <a:t> catalizzata dalla </a:t>
            </a:r>
            <a:r>
              <a:rPr lang="it-IT" sz="1600" i="1" dirty="0" err="1">
                <a:latin typeface="Arial" charset="0"/>
              </a:rPr>
              <a:t>adenilato</a:t>
            </a:r>
            <a:r>
              <a:rPr lang="it-IT" sz="1600" i="1" dirty="0">
                <a:latin typeface="Arial" charset="0"/>
              </a:rPr>
              <a:t> </a:t>
            </a:r>
            <a:r>
              <a:rPr lang="it-IT" sz="1600" i="1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dirty="0">
                <a:latin typeface="Arial" charset="0"/>
              </a:rPr>
              <a:t>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un messaggero chimico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latin typeface="Arial" charset="0"/>
              </a:rPr>
              <a:t>. Il suo livello intracellulare è regolato anche dalla sua rimozione da parte di una </a:t>
            </a:r>
            <a:r>
              <a:rPr lang="it-IT" sz="1600" dirty="0" err="1">
                <a:solidFill>
                  <a:srgbClr val="FF3300"/>
                </a:solidFill>
                <a:latin typeface="Arial" charset="0"/>
              </a:rPr>
              <a:t>fosfodieasterasi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specifica</a:t>
            </a:r>
            <a:r>
              <a:rPr lang="it-IT" sz="1600" dirty="0">
                <a:latin typeface="Arial" charset="0"/>
              </a:rPr>
              <a:t> che idrolizza il legame </a:t>
            </a:r>
            <a:r>
              <a:rPr lang="it-IT" sz="1600" dirty="0" err="1">
                <a:latin typeface="Arial" charset="0"/>
              </a:rPr>
              <a:t>fosfodiestere</a:t>
            </a:r>
            <a:r>
              <a:rPr lang="it-IT" sz="1600" dirty="0">
                <a:latin typeface="Arial" charset="0"/>
              </a:rPr>
              <a:t> ciclico a livello dell’OH sul carbonio 3’,  producendo 5'- AMP</a:t>
            </a:r>
          </a:p>
        </p:txBody>
      </p:sp>
      <p:sp>
        <p:nvSpPr>
          <p:cNvPr id="7171" name="Line 257"/>
          <p:cNvSpPr>
            <a:spLocks noChangeShapeType="1"/>
          </p:cNvSpPr>
          <p:nvPr/>
        </p:nvSpPr>
        <p:spPr bwMode="auto">
          <a:xfrm>
            <a:off x="5940425" y="2278063"/>
            <a:ext cx="1588" cy="10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329"/>
          <p:cNvGrpSpPr>
            <a:grpSpLocks/>
          </p:cNvGrpSpPr>
          <p:nvPr/>
        </p:nvGrpSpPr>
        <p:grpSpPr bwMode="auto">
          <a:xfrm>
            <a:off x="1630589" y="4606057"/>
            <a:ext cx="6100763" cy="1314450"/>
            <a:chOff x="947" y="2689"/>
            <a:chExt cx="3843" cy="828"/>
          </a:xfrm>
        </p:grpSpPr>
        <p:sp>
          <p:nvSpPr>
            <p:cNvPr id="7298" name="Rectangle 283"/>
            <p:cNvSpPr>
              <a:spLocks noChangeArrowheads="1"/>
            </p:cNvSpPr>
            <p:nvPr/>
          </p:nvSpPr>
          <p:spPr bwMode="auto">
            <a:xfrm>
              <a:off x="947" y="3137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grpSp>
          <p:nvGrpSpPr>
            <p:cNvPr id="7299" name="Group 317"/>
            <p:cNvGrpSpPr>
              <a:grpSpLocks/>
            </p:cNvGrpSpPr>
            <p:nvPr/>
          </p:nvGrpSpPr>
          <p:grpSpPr bwMode="auto">
            <a:xfrm>
              <a:off x="1283" y="3166"/>
              <a:ext cx="578" cy="75"/>
              <a:chOff x="1046" y="3276"/>
              <a:chExt cx="578" cy="56"/>
            </a:xfrm>
          </p:grpSpPr>
          <p:sp>
            <p:nvSpPr>
              <p:cNvPr id="7330" name="Line 284"/>
              <p:cNvSpPr>
                <a:spLocks noChangeShapeType="1"/>
              </p:cNvSpPr>
              <p:nvPr/>
            </p:nvSpPr>
            <p:spPr bwMode="auto">
              <a:xfrm>
                <a:off x="1047" y="3314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1" name="Line 285"/>
              <p:cNvSpPr>
                <a:spLocks noChangeShapeType="1"/>
              </p:cNvSpPr>
              <p:nvPr/>
            </p:nvSpPr>
            <p:spPr bwMode="auto">
              <a:xfrm>
                <a:off x="1047" y="3295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2" name="Freeform 286"/>
              <p:cNvSpPr>
                <a:spLocks/>
              </p:cNvSpPr>
              <p:nvPr/>
            </p:nvSpPr>
            <p:spPr bwMode="auto">
              <a:xfrm>
                <a:off x="1046" y="3314"/>
                <a:ext cx="62" cy="18"/>
              </a:xfrm>
              <a:custGeom>
                <a:avLst/>
                <a:gdLst>
                  <a:gd name="T0" fmla="*/ 0 w 62"/>
                  <a:gd name="T1" fmla="*/ 0 h 18"/>
                  <a:gd name="T2" fmla="*/ 50 w 62"/>
                  <a:gd name="T3" fmla="*/ 0 h 18"/>
                  <a:gd name="T4" fmla="*/ 62 w 62"/>
                  <a:gd name="T5" fmla="*/ 18 h 18"/>
                  <a:gd name="T6" fmla="*/ 0 w 6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8"/>
                  <a:gd name="T14" fmla="*/ 62 w 6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8">
                    <a:moveTo>
                      <a:pt x="0" y="0"/>
                    </a:moveTo>
                    <a:lnTo>
                      <a:pt x="50" y="0"/>
                    </a:lnTo>
                    <a:lnTo>
                      <a:pt x="62" y="1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3" name="Freeform 287"/>
              <p:cNvSpPr>
                <a:spLocks/>
              </p:cNvSpPr>
              <p:nvPr/>
            </p:nvSpPr>
            <p:spPr bwMode="auto">
              <a:xfrm>
                <a:off x="1562" y="3276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00" name="Rectangle 288"/>
            <p:cNvSpPr>
              <a:spLocks noChangeArrowheads="1"/>
            </p:cNvSpPr>
            <p:nvPr/>
          </p:nvSpPr>
          <p:spPr bwMode="auto">
            <a:xfrm>
              <a:off x="2271" y="3127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600" b="1"/>
            </a:p>
          </p:txBody>
        </p:sp>
        <p:sp>
          <p:nvSpPr>
            <p:cNvPr id="7301" name="Line 289"/>
            <p:cNvSpPr>
              <a:spLocks noChangeShapeType="1"/>
            </p:cNvSpPr>
            <p:nvPr/>
          </p:nvSpPr>
          <p:spPr bwMode="auto">
            <a:xfrm>
              <a:off x="2975" y="3189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2" name="Line 290"/>
            <p:cNvSpPr>
              <a:spLocks noChangeShapeType="1"/>
            </p:cNvSpPr>
            <p:nvPr/>
          </p:nvSpPr>
          <p:spPr bwMode="auto">
            <a:xfrm>
              <a:off x="2975" y="3168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3" name="Freeform 291"/>
            <p:cNvSpPr>
              <a:spLocks/>
            </p:cNvSpPr>
            <p:nvPr/>
          </p:nvSpPr>
          <p:spPr bwMode="auto">
            <a:xfrm>
              <a:off x="2975" y="3189"/>
              <a:ext cx="83" cy="21"/>
            </a:xfrm>
            <a:custGeom>
              <a:avLst/>
              <a:gdLst>
                <a:gd name="T0" fmla="*/ 0 w 83"/>
                <a:gd name="T1" fmla="*/ 0 h 25"/>
                <a:gd name="T2" fmla="*/ 66 w 83"/>
                <a:gd name="T3" fmla="*/ 0 h 25"/>
                <a:gd name="T4" fmla="*/ 83 w 83"/>
                <a:gd name="T5" fmla="*/ 11 h 25"/>
                <a:gd name="T6" fmla="*/ 0 w 8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5"/>
                <a:gd name="T14" fmla="*/ 83 w 8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5">
                  <a:moveTo>
                    <a:pt x="0" y="0"/>
                  </a:moveTo>
                  <a:lnTo>
                    <a:pt x="66" y="0"/>
                  </a:lnTo>
                  <a:lnTo>
                    <a:pt x="83" y="2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4" name="Freeform 292"/>
            <p:cNvSpPr>
              <a:spLocks/>
            </p:cNvSpPr>
            <p:nvPr/>
          </p:nvSpPr>
          <p:spPr bwMode="auto">
            <a:xfrm>
              <a:off x="3446" y="3148"/>
              <a:ext cx="83" cy="20"/>
            </a:xfrm>
            <a:custGeom>
              <a:avLst/>
              <a:gdLst>
                <a:gd name="T0" fmla="*/ 83 w 83"/>
                <a:gd name="T1" fmla="*/ 10 h 24"/>
                <a:gd name="T2" fmla="*/ 17 w 83"/>
                <a:gd name="T3" fmla="*/ 10 h 24"/>
                <a:gd name="T4" fmla="*/ 0 w 83"/>
                <a:gd name="T5" fmla="*/ 0 h 24"/>
                <a:gd name="T6" fmla="*/ 83 w 83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4"/>
                <a:gd name="T14" fmla="*/ 83 w 8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4">
                  <a:moveTo>
                    <a:pt x="83" y="24"/>
                  </a:moveTo>
                  <a:lnTo>
                    <a:pt x="17" y="24"/>
                  </a:lnTo>
                  <a:lnTo>
                    <a:pt x="0" y="0"/>
                  </a:lnTo>
                  <a:lnTo>
                    <a:pt x="83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5" name="Rectangle 293"/>
            <p:cNvSpPr>
              <a:spLocks noChangeArrowheads="1"/>
            </p:cNvSpPr>
            <p:nvPr/>
          </p:nvSpPr>
          <p:spPr bwMode="auto">
            <a:xfrm>
              <a:off x="3688" y="311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AMP</a:t>
              </a:r>
              <a:endParaRPr lang="it-IT" sz="1600" b="1"/>
            </a:p>
          </p:txBody>
        </p:sp>
        <p:sp>
          <p:nvSpPr>
            <p:cNvPr id="7306" name="Arc 294"/>
            <p:cNvSpPr>
              <a:spLocks/>
            </p:cNvSpPr>
            <p:nvPr/>
          </p:nvSpPr>
          <p:spPr bwMode="auto">
            <a:xfrm>
              <a:off x="1594" y="3036"/>
              <a:ext cx="191" cy="148"/>
            </a:xfrm>
            <a:custGeom>
              <a:avLst/>
              <a:gdLst>
                <a:gd name="T0" fmla="*/ 0 w 23275"/>
                <a:gd name="T1" fmla="*/ 0 h 21600"/>
                <a:gd name="T2" fmla="*/ 0 w 23275"/>
                <a:gd name="T3" fmla="*/ 0 h 21600"/>
                <a:gd name="T4" fmla="*/ 0 w 23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75"/>
                <a:gd name="T10" fmla="*/ 0 h 21600"/>
                <a:gd name="T11" fmla="*/ 23275 w 23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5" h="21600" fill="none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</a:path>
                <a:path w="23275" h="21600" stroke="0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  <a:lnTo>
                    <a:pt x="176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7" name="Freeform 295"/>
            <p:cNvSpPr>
              <a:spLocks/>
            </p:cNvSpPr>
            <p:nvPr/>
          </p:nvSpPr>
          <p:spPr bwMode="auto">
            <a:xfrm>
              <a:off x="1771" y="3009"/>
              <a:ext cx="38" cy="53"/>
            </a:xfrm>
            <a:custGeom>
              <a:avLst/>
              <a:gdLst>
                <a:gd name="T0" fmla="*/ 23 w 38"/>
                <a:gd name="T1" fmla="*/ 0 h 64"/>
                <a:gd name="T2" fmla="*/ 0 w 38"/>
                <a:gd name="T3" fmla="*/ 24 h 64"/>
                <a:gd name="T4" fmla="*/ 20 w 38"/>
                <a:gd name="T5" fmla="*/ 19 h 64"/>
                <a:gd name="T6" fmla="*/ 38 w 38"/>
                <a:gd name="T7" fmla="*/ 25 h 64"/>
                <a:gd name="T8" fmla="*/ 23 w 38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4"/>
                <a:gd name="T17" fmla="*/ 38 w 3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4">
                  <a:moveTo>
                    <a:pt x="23" y="0"/>
                  </a:moveTo>
                  <a:lnTo>
                    <a:pt x="0" y="61"/>
                  </a:lnTo>
                  <a:lnTo>
                    <a:pt x="20" y="50"/>
                  </a:lnTo>
                  <a:lnTo>
                    <a:pt x="38" y="64"/>
                  </a:lnTo>
                  <a:lnTo>
                    <a:pt x="2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8" name="Rectangle 296"/>
            <p:cNvSpPr>
              <a:spLocks noChangeArrowheads="1"/>
            </p:cNvSpPr>
            <p:nvPr/>
          </p:nvSpPr>
          <p:spPr bwMode="auto">
            <a:xfrm>
              <a:off x="1869" y="2886"/>
              <a:ext cx="2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PPi</a:t>
              </a:r>
              <a:endParaRPr lang="it-IT" sz="1600" b="1"/>
            </a:p>
          </p:txBody>
        </p:sp>
        <p:grpSp>
          <p:nvGrpSpPr>
            <p:cNvPr id="7309" name="Group 318"/>
            <p:cNvGrpSpPr>
              <a:grpSpLocks/>
            </p:cNvGrpSpPr>
            <p:nvPr/>
          </p:nvGrpSpPr>
          <p:grpSpPr bwMode="auto">
            <a:xfrm>
              <a:off x="2139" y="2938"/>
              <a:ext cx="442" cy="99"/>
              <a:chOff x="1902" y="3003"/>
              <a:chExt cx="442" cy="57"/>
            </a:xfrm>
          </p:grpSpPr>
          <p:sp>
            <p:nvSpPr>
              <p:cNvPr id="7326" name="Line 297"/>
              <p:cNvSpPr>
                <a:spLocks noChangeShapeType="1"/>
              </p:cNvSpPr>
              <p:nvPr/>
            </p:nvSpPr>
            <p:spPr bwMode="auto">
              <a:xfrm>
                <a:off x="1930" y="3040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7" name="Line 298"/>
              <p:cNvSpPr>
                <a:spLocks noChangeShapeType="1"/>
              </p:cNvSpPr>
              <p:nvPr/>
            </p:nvSpPr>
            <p:spPr bwMode="auto">
              <a:xfrm>
                <a:off x="1930" y="3022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8" name="Freeform 299"/>
              <p:cNvSpPr>
                <a:spLocks/>
              </p:cNvSpPr>
              <p:nvPr/>
            </p:nvSpPr>
            <p:spPr bwMode="auto">
              <a:xfrm>
                <a:off x="1902" y="3041"/>
                <a:ext cx="63" cy="19"/>
              </a:xfrm>
              <a:custGeom>
                <a:avLst/>
                <a:gdLst>
                  <a:gd name="T0" fmla="*/ 0 w 63"/>
                  <a:gd name="T1" fmla="*/ 0 h 19"/>
                  <a:gd name="T2" fmla="*/ 50 w 63"/>
                  <a:gd name="T3" fmla="*/ 0 h 19"/>
                  <a:gd name="T4" fmla="*/ 63 w 63"/>
                  <a:gd name="T5" fmla="*/ 19 h 19"/>
                  <a:gd name="T6" fmla="*/ 0 w 63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9"/>
                  <a:gd name="T14" fmla="*/ 63 w 6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9">
                    <a:moveTo>
                      <a:pt x="0" y="0"/>
                    </a:moveTo>
                    <a:lnTo>
                      <a:pt x="50" y="0"/>
                    </a:lnTo>
                    <a:lnTo>
                      <a:pt x="63" y="1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9" name="Freeform 300"/>
              <p:cNvSpPr>
                <a:spLocks/>
              </p:cNvSpPr>
              <p:nvPr/>
            </p:nvSpPr>
            <p:spPr bwMode="auto">
              <a:xfrm>
                <a:off x="2282" y="3003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10" name="Rectangle 301"/>
            <p:cNvSpPr>
              <a:spLocks noChangeArrowheads="1"/>
            </p:cNvSpPr>
            <p:nvPr/>
          </p:nvSpPr>
          <p:spPr bwMode="auto">
            <a:xfrm>
              <a:off x="2645" y="2904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2Pi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sp>
          <p:nvSpPr>
            <p:cNvPr id="7311" name="Rectangle 302"/>
            <p:cNvSpPr>
              <a:spLocks noChangeArrowheads="1"/>
            </p:cNvSpPr>
            <p:nvPr/>
          </p:nvSpPr>
          <p:spPr bwMode="auto">
            <a:xfrm>
              <a:off x="2080" y="2698"/>
              <a:ext cx="6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 dirty="0" err="1">
                  <a:solidFill>
                    <a:srgbClr val="000000"/>
                  </a:solidFill>
                  <a:latin typeface="Arial" charset="0"/>
                </a:rPr>
                <a:t>pirofosfatasi</a:t>
              </a:r>
              <a:endParaRPr lang="it-IT" sz="1400" i="1" dirty="0"/>
            </a:p>
          </p:txBody>
        </p:sp>
        <p:sp>
          <p:nvSpPr>
            <p:cNvPr id="7312" name="Rectangle 303"/>
            <p:cNvSpPr>
              <a:spLocks noChangeArrowheads="1"/>
            </p:cNvSpPr>
            <p:nvPr/>
          </p:nvSpPr>
          <p:spPr bwMode="auto">
            <a:xfrm>
              <a:off x="1362" y="3270"/>
              <a:ext cx="4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adenilato</a:t>
              </a:r>
              <a:endParaRPr lang="it-IT" sz="1400" i="1"/>
            </a:p>
          </p:txBody>
        </p:sp>
        <p:sp>
          <p:nvSpPr>
            <p:cNvPr id="7313" name="Rectangle 304"/>
            <p:cNvSpPr>
              <a:spLocks noChangeArrowheads="1"/>
            </p:cNvSpPr>
            <p:nvPr/>
          </p:nvSpPr>
          <p:spPr bwMode="auto">
            <a:xfrm>
              <a:off x="1430" y="3381"/>
              <a:ext cx="3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ciclasi</a:t>
              </a:r>
              <a:endParaRPr lang="it-IT" sz="1400" i="1"/>
            </a:p>
          </p:txBody>
        </p:sp>
        <p:sp>
          <p:nvSpPr>
            <p:cNvPr id="7314" name="Rectangle 305"/>
            <p:cNvSpPr>
              <a:spLocks noChangeArrowheads="1"/>
            </p:cNvSpPr>
            <p:nvPr/>
          </p:nvSpPr>
          <p:spPr bwMode="auto">
            <a:xfrm>
              <a:off x="3018" y="3268"/>
              <a:ext cx="1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 sz="1600"/>
            </a:p>
          </p:txBody>
        </p:sp>
        <p:sp>
          <p:nvSpPr>
            <p:cNvPr id="7315" name="Rectangle 306"/>
            <p:cNvSpPr>
              <a:spLocks noChangeArrowheads="1"/>
            </p:cNvSpPr>
            <p:nvPr/>
          </p:nvSpPr>
          <p:spPr bwMode="auto">
            <a:xfrm>
              <a:off x="3022" y="3227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 cAMP</a:t>
              </a:r>
              <a:endParaRPr lang="it-IT" sz="1400" i="1"/>
            </a:p>
          </p:txBody>
        </p:sp>
        <p:sp>
          <p:nvSpPr>
            <p:cNvPr id="7316" name="Rectangle 307"/>
            <p:cNvSpPr>
              <a:spLocks noChangeArrowheads="1"/>
            </p:cNvSpPr>
            <p:nvPr/>
          </p:nvSpPr>
          <p:spPr bwMode="auto">
            <a:xfrm>
              <a:off x="2918" y="3327"/>
              <a:ext cx="7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fosfodiesterasi</a:t>
              </a:r>
              <a:endParaRPr lang="it-IT" sz="1400" i="1"/>
            </a:p>
          </p:txBody>
        </p:sp>
        <p:sp>
          <p:nvSpPr>
            <p:cNvPr id="7317" name="Rectangle 311"/>
            <p:cNvSpPr>
              <a:spLocks noChangeArrowheads="1"/>
            </p:cNvSpPr>
            <p:nvPr/>
          </p:nvSpPr>
          <p:spPr bwMode="auto">
            <a:xfrm>
              <a:off x="1989" y="3270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(+1.6 kcal mol</a:t>
              </a:r>
              <a:r>
                <a:rPr lang="it-IT" sz="1400" b="1" baseline="30000">
                  <a:solidFill>
                    <a:schemeClr val="accent2"/>
                  </a:solidFill>
                  <a:latin typeface="Arial" charset="0"/>
                </a:rPr>
                <a:t>-1</a:t>
              </a:r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7318" name="Group 328"/>
            <p:cNvGrpSpPr>
              <a:grpSpLocks/>
            </p:cNvGrpSpPr>
            <p:nvPr/>
          </p:nvGrpSpPr>
          <p:grpSpPr bwMode="auto">
            <a:xfrm>
              <a:off x="2776" y="2689"/>
              <a:ext cx="2014" cy="726"/>
              <a:chOff x="2776" y="2689"/>
              <a:chExt cx="2014" cy="726"/>
            </a:xfrm>
          </p:grpSpPr>
          <p:sp>
            <p:nvSpPr>
              <p:cNvPr id="7319" name="Rectangle 308"/>
              <p:cNvSpPr>
                <a:spLocks noChangeArrowheads="1"/>
              </p:cNvSpPr>
              <p:nvPr/>
            </p:nvSpPr>
            <p:spPr bwMode="auto">
              <a:xfrm>
                <a:off x="2776" y="2715"/>
                <a:ext cx="8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(-8/-12 kcal mol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0" name="Rectangle 309"/>
              <p:cNvSpPr>
                <a:spLocks noChangeArrowheads="1"/>
              </p:cNvSpPr>
              <p:nvPr/>
            </p:nvSpPr>
            <p:spPr bwMode="auto">
              <a:xfrm>
                <a:off x="3581" y="2689"/>
                <a:ext cx="8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r>
                  <a:rPr lang="it-IT" sz="12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it-IT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1" name="Rectangle 310"/>
              <p:cNvSpPr>
                <a:spLocks noChangeArrowheads="1"/>
              </p:cNvSpPr>
              <p:nvPr/>
            </p:nvSpPr>
            <p:spPr bwMode="auto">
              <a:xfrm>
                <a:off x="3656" y="2729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)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7322" name="Group 327"/>
              <p:cNvGrpSpPr>
                <a:grpSpLocks/>
              </p:cNvGrpSpPr>
              <p:nvPr/>
            </p:nvGrpSpPr>
            <p:grpSpPr bwMode="auto">
              <a:xfrm>
                <a:off x="3846" y="3236"/>
                <a:ext cx="944" cy="179"/>
                <a:chOff x="3846" y="3236"/>
                <a:chExt cx="944" cy="179"/>
              </a:xfrm>
            </p:grpSpPr>
            <p:sp>
              <p:nvSpPr>
                <p:cNvPr id="7323" name="Rectangle 314"/>
                <p:cNvSpPr>
                  <a:spLocks noChangeArrowheads="1"/>
                </p:cNvSpPr>
                <p:nvPr/>
              </p:nvSpPr>
              <p:spPr bwMode="auto">
                <a:xfrm>
                  <a:off x="3846" y="3281"/>
                  <a:ext cx="80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(-8/-12 kcal mol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4" name="Rectangle 315"/>
                <p:cNvSpPr>
                  <a:spLocks noChangeArrowheads="1"/>
                </p:cNvSpPr>
                <p:nvPr/>
              </p:nvSpPr>
              <p:spPr bwMode="auto">
                <a:xfrm>
                  <a:off x="4656" y="3236"/>
                  <a:ext cx="8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200" b="1">
                      <a:solidFill>
                        <a:schemeClr val="accent2"/>
                      </a:solidFill>
                      <a:latin typeface="Arial" charset="0"/>
                    </a:rPr>
                    <a:t>-1</a:t>
                  </a:r>
                  <a:endParaRPr lang="it-IT" sz="12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4753" y="3279"/>
                  <a:ext cx="3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)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7173" name="Rectangle 323"/>
          <p:cNvSpPr>
            <a:spLocks noChangeArrowheads="1"/>
          </p:cNvSpPr>
          <p:nvPr/>
        </p:nvSpPr>
        <p:spPr bwMode="auto">
          <a:xfrm>
            <a:off x="231775" y="17303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87438"/>
            <a:r>
              <a:rPr lang="it-IT" sz="1800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cascata del cAMP</a:t>
            </a:r>
          </a:p>
        </p:txBody>
      </p:sp>
      <p:grpSp>
        <p:nvGrpSpPr>
          <p:cNvPr id="7174" name="Group 333"/>
          <p:cNvGrpSpPr>
            <a:grpSpLocks/>
          </p:cNvGrpSpPr>
          <p:nvPr/>
        </p:nvGrpSpPr>
        <p:grpSpPr bwMode="auto">
          <a:xfrm>
            <a:off x="1028700" y="911225"/>
            <a:ext cx="6388100" cy="1689100"/>
            <a:chOff x="648" y="926"/>
            <a:chExt cx="4024" cy="1064"/>
          </a:xfrm>
        </p:grpSpPr>
        <p:grpSp>
          <p:nvGrpSpPr>
            <p:cNvPr id="7175" name="Group 156"/>
            <p:cNvGrpSpPr>
              <a:grpSpLocks/>
            </p:cNvGrpSpPr>
            <p:nvPr/>
          </p:nvGrpSpPr>
          <p:grpSpPr bwMode="auto">
            <a:xfrm>
              <a:off x="2819" y="1475"/>
              <a:ext cx="471" cy="105"/>
              <a:chOff x="4241" y="3345"/>
              <a:chExt cx="292" cy="37"/>
            </a:xfrm>
          </p:grpSpPr>
          <p:sp>
            <p:nvSpPr>
              <p:cNvPr id="7294" name="Line 157"/>
              <p:cNvSpPr>
                <a:spLocks noChangeShapeType="1"/>
              </p:cNvSpPr>
              <p:nvPr/>
            </p:nvSpPr>
            <p:spPr bwMode="auto">
              <a:xfrm>
                <a:off x="4241" y="3370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5" name="Line 158"/>
              <p:cNvSpPr>
                <a:spLocks noChangeShapeType="1"/>
              </p:cNvSpPr>
              <p:nvPr/>
            </p:nvSpPr>
            <p:spPr bwMode="auto">
              <a:xfrm>
                <a:off x="4263" y="3357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6" name="Freeform 159"/>
              <p:cNvSpPr>
                <a:spLocks/>
              </p:cNvSpPr>
              <p:nvPr/>
            </p:nvSpPr>
            <p:spPr bwMode="auto">
              <a:xfrm>
                <a:off x="4263" y="3370"/>
                <a:ext cx="40" cy="12"/>
              </a:xfrm>
              <a:custGeom>
                <a:avLst/>
                <a:gdLst>
                  <a:gd name="T0" fmla="*/ 0 w 40"/>
                  <a:gd name="T1" fmla="*/ 0 h 12"/>
                  <a:gd name="T2" fmla="*/ 32 w 40"/>
                  <a:gd name="T3" fmla="*/ 0 h 12"/>
                  <a:gd name="T4" fmla="*/ 40 w 40"/>
                  <a:gd name="T5" fmla="*/ 12 h 12"/>
                  <a:gd name="T6" fmla="*/ 0 w 4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0" y="0"/>
                    </a:moveTo>
                    <a:lnTo>
                      <a:pt x="32" y="0"/>
                    </a:lnTo>
                    <a:lnTo>
                      <a:pt x="40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7" name="Freeform 160"/>
              <p:cNvSpPr>
                <a:spLocks/>
              </p:cNvSpPr>
              <p:nvPr/>
            </p:nvSpPr>
            <p:spPr bwMode="auto">
              <a:xfrm>
                <a:off x="4492" y="3345"/>
                <a:ext cx="40" cy="12"/>
              </a:xfrm>
              <a:custGeom>
                <a:avLst/>
                <a:gdLst>
                  <a:gd name="T0" fmla="*/ 40 w 40"/>
                  <a:gd name="T1" fmla="*/ 12 h 12"/>
                  <a:gd name="T2" fmla="*/ 8 w 40"/>
                  <a:gd name="T3" fmla="*/ 12 h 12"/>
                  <a:gd name="T4" fmla="*/ 0 w 40"/>
                  <a:gd name="T5" fmla="*/ 0 h 12"/>
                  <a:gd name="T6" fmla="*/ 40 w 40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40" y="12"/>
                    </a:moveTo>
                    <a:lnTo>
                      <a:pt x="8" y="12"/>
                    </a:lnTo>
                    <a:lnTo>
                      <a:pt x="0" y="0"/>
                    </a:lnTo>
                    <a:lnTo>
                      <a:pt x="40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176" name="Group 330"/>
            <p:cNvGrpSpPr>
              <a:grpSpLocks/>
            </p:cNvGrpSpPr>
            <p:nvPr/>
          </p:nvGrpSpPr>
          <p:grpSpPr bwMode="auto">
            <a:xfrm>
              <a:off x="648" y="1022"/>
              <a:ext cx="2010" cy="968"/>
              <a:chOff x="648" y="1022"/>
              <a:chExt cx="2010" cy="968"/>
            </a:xfrm>
          </p:grpSpPr>
          <p:sp>
            <p:nvSpPr>
              <p:cNvPr id="7225" name="Line 162"/>
              <p:cNvSpPr>
                <a:spLocks noChangeShapeType="1"/>
              </p:cNvSpPr>
              <p:nvPr/>
            </p:nvSpPr>
            <p:spPr bwMode="auto">
              <a:xfrm>
                <a:off x="1983" y="1464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26" name="Rectangle 163"/>
              <p:cNvSpPr>
                <a:spLocks noChangeArrowheads="1"/>
              </p:cNvSpPr>
              <p:nvPr/>
            </p:nvSpPr>
            <p:spPr bwMode="auto">
              <a:xfrm>
                <a:off x="2100" y="1453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7" name="Rectangle 164"/>
              <p:cNvSpPr>
                <a:spLocks noChangeArrowheads="1"/>
              </p:cNvSpPr>
              <p:nvPr/>
            </p:nvSpPr>
            <p:spPr bwMode="auto">
              <a:xfrm>
                <a:off x="1921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8" name="Rectangle 165"/>
              <p:cNvSpPr>
                <a:spLocks noChangeArrowheads="1"/>
              </p:cNvSpPr>
              <p:nvPr/>
            </p:nvSpPr>
            <p:spPr bwMode="auto">
              <a:xfrm>
                <a:off x="1982" y="1894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29" name="Rectangle 166"/>
              <p:cNvSpPr>
                <a:spLocks noChangeArrowheads="1"/>
              </p:cNvSpPr>
              <p:nvPr/>
            </p:nvSpPr>
            <p:spPr bwMode="auto">
              <a:xfrm>
                <a:off x="2222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30" name="Rectangle 167"/>
              <p:cNvSpPr>
                <a:spLocks noChangeArrowheads="1"/>
              </p:cNvSpPr>
              <p:nvPr/>
            </p:nvSpPr>
            <p:spPr bwMode="auto">
              <a:xfrm>
                <a:off x="2285" y="189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31" name="Line 168"/>
              <p:cNvSpPr>
                <a:spLocks noChangeShapeType="1"/>
              </p:cNvSpPr>
              <p:nvPr/>
            </p:nvSpPr>
            <p:spPr bwMode="auto">
              <a:xfrm>
                <a:off x="1989" y="1619"/>
                <a:ext cx="54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2" name="Line 169"/>
              <p:cNvSpPr>
                <a:spLocks noChangeShapeType="1"/>
              </p:cNvSpPr>
              <p:nvPr/>
            </p:nvSpPr>
            <p:spPr bwMode="auto">
              <a:xfrm flipH="1">
                <a:off x="1989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3" name="Line 170"/>
              <p:cNvSpPr>
                <a:spLocks noChangeShapeType="1"/>
              </p:cNvSpPr>
              <p:nvPr/>
            </p:nvSpPr>
            <p:spPr bwMode="auto">
              <a:xfrm flipH="1" flipV="1">
                <a:off x="2168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4" name="Line 171"/>
              <p:cNvSpPr>
                <a:spLocks noChangeShapeType="1"/>
              </p:cNvSpPr>
              <p:nvPr/>
            </p:nvSpPr>
            <p:spPr bwMode="auto">
              <a:xfrm>
                <a:off x="2043" y="1806"/>
                <a:ext cx="17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5" name="Line 172"/>
              <p:cNvSpPr>
                <a:spLocks noChangeShapeType="1"/>
              </p:cNvSpPr>
              <p:nvPr/>
            </p:nvSpPr>
            <p:spPr bwMode="auto">
              <a:xfrm flipV="1">
                <a:off x="2276" y="1475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6" name="Line 173"/>
              <p:cNvSpPr>
                <a:spLocks noChangeShapeType="1"/>
              </p:cNvSpPr>
              <p:nvPr/>
            </p:nvSpPr>
            <p:spPr bwMode="auto">
              <a:xfrm flipV="1">
                <a:off x="2221" y="1619"/>
                <a:ext cx="55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7" name="Line 174"/>
              <p:cNvSpPr>
                <a:spLocks noChangeShapeType="1"/>
              </p:cNvSpPr>
              <p:nvPr/>
            </p:nvSpPr>
            <p:spPr bwMode="auto">
              <a:xfrm flipH="1">
                <a:off x="2021" y="1806"/>
                <a:ext cx="2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8" name="Line 175"/>
              <p:cNvSpPr>
                <a:spLocks noChangeShapeType="1"/>
              </p:cNvSpPr>
              <p:nvPr/>
            </p:nvSpPr>
            <p:spPr bwMode="auto">
              <a:xfrm>
                <a:off x="2221" y="1806"/>
                <a:ext cx="23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9" name="Rectangle 176"/>
              <p:cNvSpPr>
                <a:spLocks noChangeArrowheads="1"/>
              </p:cNvSpPr>
              <p:nvPr/>
            </p:nvSpPr>
            <p:spPr bwMode="auto">
              <a:xfrm>
                <a:off x="2250" y="119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0" name="Rectangle 177"/>
              <p:cNvSpPr>
                <a:spLocks noChangeArrowheads="1"/>
              </p:cNvSpPr>
              <p:nvPr/>
            </p:nvSpPr>
            <p:spPr bwMode="auto">
              <a:xfrm>
                <a:off x="2487" y="145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1" name="Rectangle 178"/>
              <p:cNvSpPr>
                <a:spLocks noChangeArrowheads="1"/>
              </p:cNvSpPr>
              <p:nvPr/>
            </p:nvSpPr>
            <p:spPr bwMode="auto">
              <a:xfrm>
                <a:off x="2600" y="1240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2" name="Rectangle 179"/>
              <p:cNvSpPr>
                <a:spLocks noChangeArrowheads="1"/>
              </p:cNvSpPr>
              <p:nvPr/>
            </p:nvSpPr>
            <p:spPr bwMode="auto">
              <a:xfrm>
                <a:off x="248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3" name="Rectangle 180"/>
              <p:cNvSpPr>
                <a:spLocks noChangeArrowheads="1"/>
              </p:cNvSpPr>
              <p:nvPr/>
            </p:nvSpPr>
            <p:spPr bwMode="auto">
              <a:xfrm>
                <a:off x="253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44" name="Rectangle 181"/>
              <p:cNvSpPr>
                <a:spLocks noChangeArrowheads="1"/>
              </p:cNvSpPr>
              <p:nvPr/>
            </p:nvSpPr>
            <p:spPr bwMode="auto">
              <a:xfrm>
                <a:off x="2589" y="1053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45" name="Line 182"/>
              <p:cNvSpPr>
                <a:spLocks noChangeShapeType="1"/>
              </p:cNvSpPr>
              <p:nvPr/>
            </p:nvSpPr>
            <p:spPr bwMode="auto">
              <a:xfrm flipV="1">
                <a:off x="2277" y="1435"/>
                <a:ext cx="123" cy="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6" name="Line 183"/>
              <p:cNvSpPr>
                <a:spLocks noChangeShapeType="1"/>
              </p:cNvSpPr>
              <p:nvPr/>
            </p:nvSpPr>
            <p:spPr bwMode="auto">
              <a:xfrm>
                <a:off x="2201" y="1361"/>
                <a:ext cx="76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7" name="Line 184"/>
              <p:cNvSpPr>
                <a:spLocks noChangeShapeType="1"/>
              </p:cNvSpPr>
              <p:nvPr/>
            </p:nvSpPr>
            <p:spPr bwMode="auto">
              <a:xfrm flipH="1">
                <a:off x="2201" y="1282"/>
                <a:ext cx="52" cy="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8" name="Line 185"/>
              <p:cNvSpPr>
                <a:spLocks noChangeShapeType="1"/>
              </p:cNvSpPr>
              <p:nvPr/>
            </p:nvSpPr>
            <p:spPr bwMode="auto">
              <a:xfrm flipH="1">
                <a:off x="2225" y="1307"/>
                <a:ext cx="3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9" name="Line 186"/>
              <p:cNvSpPr>
                <a:spLocks noChangeShapeType="1"/>
              </p:cNvSpPr>
              <p:nvPr/>
            </p:nvSpPr>
            <p:spPr bwMode="auto">
              <a:xfrm flipH="1" flipV="1">
                <a:off x="2304" y="1255"/>
                <a:ext cx="96" cy="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0" name="Line 187"/>
              <p:cNvSpPr>
                <a:spLocks noChangeShapeType="1"/>
              </p:cNvSpPr>
              <p:nvPr/>
            </p:nvSpPr>
            <p:spPr bwMode="auto">
              <a:xfrm flipV="1">
                <a:off x="2400" y="1289"/>
                <a:ext cx="1" cy="1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1" name="Line 188"/>
              <p:cNvSpPr>
                <a:spLocks noChangeShapeType="1"/>
              </p:cNvSpPr>
              <p:nvPr/>
            </p:nvSpPr>
            <p:spPr bwMode="auto">
              <a:xfrm flipH="1">
                <a:off x="2400" y="1217"/>
                <a:ext cx="113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2" name="Line 189"/>
              <p:cNvSpPr>
                <a:spLocks noChangeShapeType="1"/>
              </p:cNvSpPr>
              <p:nvPr/>
            </p:nvSpPr>
            <p:spPr bwMode="auto">
              <a:xfrm flipH="1" flipV="1">
                <a:off x="2513" y="1217"/>
                <a:ext cx="83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3" name="Line 190"/>
              <p:cNvSpPr>
                <a:spLocks noChangeShapeType="1"/>
              </p:cNvSpPr>
              <p:nvPr/>
            </p:nvSpPr>
            <p:spPr bwMode="auto">
              <a:xfrm flipH="1" flipV="1">
                <a:off x="2516" y="1244"/>
                <a:ext cx="58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4" name="Line 191"/>
              <p:cNvSpPr>
                <a:spLocks noChangeShapeType="1"/>
              </p:cNvSpPr>
              <p:nvPr/>
            </p:nvSpPr>
            <p:spPr bwMode="auto">
              <a:xfrm flipV="1">
                <a:off x="2625" y="1326"/>
                <a:ext cx="2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5" name="Line 192"/>
              <p:cNvSpPr>
                <a:spLocks noChangeShapeType="1"/>
              </p:cNvSpPr>
              <p:nvPr/>
            </p:nvSpPr>
            <p:spPr bwMode="auto">
              <a:xfrm flipV="1">
                <a:off x="2540" y="1435"/>
                <a:ext cx="8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6" name="Line 193"/>
              <p:cNvSpPr>
                <a:spLocks noChangeShapeType="1"/>
              </p:cNvSpPr>
              <p:nvPr/>
            </p:nvSpPr>
            <p:spPr bwMode="auto">
              <a:xfrm flipV="1">
                <a:off x="2543" y="1423"/>
                <a:ext cx="61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7" name="Line 194"/>
              <p:cNvSpPr>
                <a:spLocks noChangeShapeType="1"/>
              </p:cNvSpPr>
              <p:nvPr/>
            </p:nvSpPr>
            <p:spPr bwMode="auto">
              <a:xfrm>
                <a:off x="2400" y="1435"/>
                <a:ext cx="82" cy="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8" name="Line 195"/>
              <p:cNvSpPr>
                <a:spLocks noChangeShapeType="1"/>
              </p:cNvSpPr>
              <p:nvPr/>
            </p:nvSpPr>
            <p:spPr bwMode="auto">
              <a:xfrm flipV="1">
                <a:off x="2513" y="1109"/>
                <a:ext cx="1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9" name="Rectangle 196"/>
              <p:cNvSpPr>
                <a:spLocks noChangeArrowheads="1"/>
              </p:cNvSpPr>
              <p:nvPr/>
            </p:nvSpPr>
            <p:spPr bwMode="auto">
              <a:xfrm>
                <a:off x="1925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it-IT" sz="1000" b="1"/>
              </a:p>
            </p:txBody>
          </p:sp>
          <p:sp>
            <p:nvSpPr>
              <p:cNvPr id="7260" name="Rectangle 197"/>
              <p:cNvSpPr>
                <a:spLocks noChangeArrowheads="1"/>
              </p:cNvSpPr>
              <p:nvPr/>
            </p:nvSpPr>
            <p:spPr bwMode="auto">
              <a:xfrm>
                <a:off x="1980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61" name="Rectangle 198"/>
              <p:cNvSpPr>
                <a:spLocks noChangeArrowheads="1"/>
              </p:cNvSpPr>
              <p:nvPr/>
            </p:nvSpPr>
            <p:spPr bwMode="auto">
              <a:xfrm>
                <a:off x="2031" y="1412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62" name="Line 199"/>
              <p:cNvSpPr>
                <a:spLocks noChangeShapeType="1"/>
              </p:cNvSpPr>
              <p:nvPr/>
            </p:nvSpPr>
            <p:spPr bwMode="auto">
              <a:xfrm>
                <a:off x="1823" y="1435"/>
                <a:ext cx="9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3" name="Rectangle 200"/>
              <p:cNvSpPr>
                <a:spLocks noChangeArrowheads="1"/>
              </p:cNvSpPr>
              <p:nvPr/>
            </p:nvSpPr>
            <p:spPr bwMode="auto">
              <a:xfrm>
                <a:off x="159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64" name="Rectangle 201"/>
              <p:cNvSpPr>
                <a:spLocks noChangeArrowheads="1"/>
              </p:cNvSpPr>
              <p:nvPr/>
            </p:nvSpPr>
            <p:spPr bwMode="auto">
              <a:xfrm>
                <a:off x="1407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5" name="Line 202"/>
              <p:cNvSpPr>
                <a:spLocks noChangeShapeType="1"/>
              </p:cNvSpPr>
              <p:nvPr/>
            </p:nvSpPr>
            <p:spPr bwMode="auto">
              <a:xfrm>
                <a:off x="1473" y="1435"/>
                <a:ext cx="9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6" name="Rectangle 203"/>
              <p:cNvSpPr>
                <a:spLocks noChangeArrowheads="1"/>
              </p:cNvSpPr>
              <p:nvPr/>
            </p:nvSpPr>
            <p:spPr bwMode="auto">
              <a:xfrm>
                <a:off x="1582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7" name="Line 204"/>
              <p:cNvSpPr>
                <a:spLocks noChangeShapeType="1"/>
              </p:cNvSpPr>
              <p:nvPr/>
            </p:nvSpPr>
            <p:spPr bwMode="auto">
              <a:xfrm flipV="1">
                <a:off x="1618" y="1257"/>
                <a:ext cx="1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8" name="Line 205"/>
              <p:cNvSpPr>
                <a:spLocks noChangeShapeType="1"/>
              </p:cNvSpPr>
              <p:nvPr/>
            </p:nvSpPr>
            <p:spPr bwMode="auto">
              <a:xfrm flipV="1">
                <a:off x="1598" y="1274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9" name="Rectangle 206"/>
              <p:cNvSpPr>
                <a:spLocks noChangeArrowheads="1"/>
              </p:cNvSpPr>
              <p:nvPr/>
            </p:nvSpPr>
            <p:spPr bwMode="auto">
              <a:xfrm>
                <a:off x="1572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0" name="Rectangle 207"/>
              <p:cNvSpPr>
                <a:spLocks noChangeArrowheads="1"/>
              </p:cNvSpPr>
              <p:nvPr/>
            </p:nvSpPr>
            <p:spPr bwMode="auto">
              <a:xfrm>
                <a:off x="1634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1" name="Line 208"/>
              <p:cNvSpPr>
                <a:spLocks noChangeShapeType="1"/>
              </p:cNvSpPr>
              <p:nvPr/>
            </p:nvSpPr>
            <p:spPr bwMode="auto">
              <a:xfrm>
                <a:off x="1608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2" name="Rectangle 209"/>
              <p:cNvSpPr>
                <a:spLocks noChangeArrowheads="1"/>
              </p:cNvSpPr>
              <p:nvPr/>
            </p:nvSpPr>
            <p:spPr bwMode="auto">
              <a:xfrm>
                <a:off x="175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3" name="Line 210"/>
              <p:cNvSpPr>
                <a:spLocks noChangeShapeType="1"/>
              </p:cNvSpPr>
              <p:nvPr/>
            </p:nvSpPr>
            <p:spPr bwMode="auto">
              <a:xfrm>
                <a:off x="1657" y="1435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4" name="Rectangle 211"/>
              <p:cNvSpPr>
                <a:spLocks noChangeArrowheads="1"/>
              </p:cNvSpPr>
              <p:nvPr/>
            </p:nvSpPr>
            <p:spPr bwMode="auto">
              <a:xfrm>
                <a:off x="1183" y="1562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5" name="Rectangle 212"/>
              <p:cNvSpPr>
                <a:spLocks noChangeArrowheads="1"/>
              </p:cNvSpPr>
              <p:nvPr/>
            </p:nvSpPr>
            <p:spPr bwMode="auto">
              <a:xfrm>
                <a:off x="1246" y="1532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6" name="Line 213"/>
              <p:cNvSpPr>
                <a:spLocks noChangeShapeType="1"/>
              </p:cNvSpPr>
              <p:nvPr/>
            </p:nvSpPr>
            <p:spPr bwMode="auto">
              <a:xfrm>
                <a:off x="1217" y="1475"/>
                <a:ext cx="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7" name="Rectangle 214"/>
              <p:cNvSpPr>
                <a:spLocks noChangeArrowheads="1"/>
              </p:cNvSpPr>
              <p:nvPr/>
            </p:nvSpPr>
            <p:spPr bwMode="auto">
              <a:xfrm>
                <a:off x="1197" y="11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8" name="Line 215"/>
              <p:cNvSpPr>
                <a:spLocks noChangeShapeType="1"/>
              </p:cNvSpPr>
              <p:nvPr/>
            </p:nvSpPr>
            <p:spPr bwMode="auto">
              <a:xfrm flipV="1">
                <a:off x="1233" y="1268"/>
                <a:ext cx="1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9" name="Line 216"/>
              <p:cNvSpPr>
                <a:spLocks noChangeShapeType="1"/>
              </p:cNvSpPr>
              <p:nvPr/>
            </p:nvSpPr>
            <p:spPr bwMode="auto">
              <a:xfrm flipV="1">
                <a:off x="1214" y="1285"/>
                <a:ext cx="0" cy="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0" name="Rectangle 217"/>
              <p:cNvSpPr>
                <a:spLocks noChangeArrowheads="1"/>
              </p:cNvSpPr>
              <p:nvPr/>
            </p:nvSpPr>
            <p:spPr bwMode="auto">
              <a:xfrm>
                <a:off x="1203" y="1376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1" name="Line 218"/>
              <p:cNvSpPr>
                <a:spLocks noChangeShapeType="1"/>
              </p:cNvSpPr>
              <p:nvPr/>
            </p:nvSpPr>
            <p:spPr bwMode="auto">
              <a:xfrm>
                <a:off x="1267" y="1426"/>
                <a:ext cx="13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2" name="Line 219"/>
              <p:cNvSpPr>
                <a:spLocks noChangeShapeType="1"/>
              </p:cNvSpPr>
              <p:nvPr/>
            </p:nvSpPr>
            <p:spPr bwMode="auto">
              <a:xfrm>
                <a:off x="1054" y="1426"/>
                <a:ext cx="12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3" name="Rectangle 220"/>
              <p:cNvSpPr>
                <a:spLocks noChangeArrowheads="1"/>
              </p:cNvSpPr>
              <p:nvPr/>
            </p:nvSpPr>
            <p:spPr bwMode="auto">
              <a:xfrm>
                <a:off x="82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4" name="Rectangle 221"/>
              <p:cNvSpPr>
                <a:spLocks noChangeArrowheads="1"/>
              </p:cNvSpPr>
              <p:nvPr/>
            </p:nvSpPr>
            <p:spPr bwMode="auto">
              <a:xfrm>
                <a:off x="814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5" name="Line 222"/>
              <p:cNvSpPr>
                <a:spLocks noChangeShapeType="1"/>
              </p:cNvSpPr>
              <p:nvPr/>
            </p:nvSpPr>
            <p:spPr bwMode="auto">
              <a:xfrm flipV="1">
                <a:off x="849" y="1257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6" name="Line 223"/>
              <p:cNvSpPr>
                <a:spLocks noChangeShapeType="1"/>
              </p:cNvSpPr>
              <p:nvPr/>
            </p:nvSpPr>
            <p:spPr bwMode="auto">
              <a:xfrm flipV="1">
                <a:off x="829" y="1274"/>
                <a:ext cx="1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7" name="Rectangle 224"/>
              <p:cNvSpPr>
                <a:spLocks noChangeArrowheads="1"/>
              </p:cNvSpPr>
              <p:nvPr/>
            </p:nvSpPr>
            <p:spPr bwMode="auto">
              <a:xfrm>
                <a:off x="803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8" name="Rectangle 225"/>
              <p:cNvSpPr>
                <a:spLocks noChangeArrowheads="1"/>
              </p:cNvSpPr>
              <p:nvPr/>
            </p:nvSpPr>
            <p:spPr bwMode="auto">
              <a:xfrm>
                <a:off x="865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89" name="Line 226"/>
              <p:cNvSpPr>
                <a:spLocks noChangeShapeType="1"/>
              </p:cNvSpPr>
              <p:nvPr/>
            </p:nvSpPr>
            <p:spPr bwMode="auto">
              <a:xfrm>
                <a:off x="839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0" name="Rectangle 227"/>
              <p:cNvSpPr>
                <a:spLocks noChangeArrowheads="1"/>
              </p:cNvSpPr>
              <p:nvPr/>
            </p:nvSpPr>
            <p:spPr bwMode="auto">
              <a:xfrm>
                <a:off x="98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1" name="Line 228"/>
              <p:cNvSpPr>
                <a:spLocks noChangeShapeType="1"/>
              </p:cNvSpPr>
              <p:nvPr/>
            </p:nvSpPr>
            <p:spPr bwMode="auto">
              <a:xfrm>
                <a:off x="887" y="1435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2" name="Rectangle 229"/>
              <p:cNvSpPr>
                <a:spLocks noChangeArrowheads="1"/>
              </p:cNvSpPr>
              <p:nvPr/>
            </p:nvSpPr>
            <p:spPr bwMode="auto">
              <a:xfrm>
                <a:off x="648" y="137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3" name="Line 230"/>
              <p:cNvSpPr>
                <a:spLocks noChangeShapeType="1"/>
              </p:cNvSpPr>
              <p:nvPr/>
            </p:nvSpPr>
            <p:spPr bwMode="auto">
              <a:xfrm>
                <a:off x="713" y="1430"/>
                <a:ext cx="10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177" name="Rectangle 279"/>
            <p:cNvSpPr>
              <a:spLocks noChangeArrowheads="1"/>
            </p:cNvSpPr>
            <p:nvPr/>
          </p:nvSpPr>
          <p:spPr bwMode="auto">
            <a:xfrm>
              <a:off x="2909" y="1257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- PPi</a:t>
              </a:r>
              <a:endParaRPr lang="it-IT" sz="1600" b="1"/>
            </a:p>
          </p:txBody>
        </p:sp>
        <p:sp>
          <p:nvSpPr>
            <p:cNvPr id="7178" name="Rectangle 232"/>
            <p:cNvSpPr>
              <a:spLocks noChangeArrowheads="1"/>
            </p:cNvSpPr>
            <p:nvPr/>
          </p:nvSpPr>
          <p:spPr bwMode="auto">
            <a:xfrm>
              <a:off x="4070" y="136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79" name="Rectangle 233"/>
            <p:cNvSpPr>
              <a:spLocks noChangeArrowheads="1"/>
            </p:cNvSpPr>
            <p:nvPr/>
          </p:nvSpPr>
          <p:spPr bwMode="auto">
            <a:xfrm>
              <a:off x="4202" y="181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0" name="Rectangle 234"/>
            <p:cNvSpPr>
              <a:spLocks noChangeArrowheads="1"/>
            </p:cNvSpPr>
            <p:nvPr/>
          </p:nvSpPr>
          <p:spPr bwMode="auto">
            <a:xfrm>
              <a:off x="4269" y="1819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1" name="Rectangle 235"/>
            <p:cNvSpPr>
              <a:spLocks noChangeArrowheads="1"/>
            </p:cNvSpPr>
            <p:nvPr/>
          </p:nvSpPr>
          <p:spPr bwMode="auto">
            <a:xfrm>
              <a:off x="3683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it-IT" sz="1000" b="1"/>
            </a:p>
          </p:txBody>
        </p:sp>
        <p:sp>
          <p:nvSpPr>
            <p:cNvPr id="7182" name="Rectangle 236"/>
            <p:cNvSpPr>
              <a:spLocks noChangeArrowheads="1"/>
            </p:cNvSpPr>
            <p:nvPr/>
          </p:nvSpPr>
          <p:spPr bwMode="auto">
            <a:xfrm>
              <a:off x="3741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3" name="Rectangle 237"/>
            <p:cNvSpPr>
              <a:spLocks noChangeArrowheads="1"/>
            </p:cNvSpPr>
            <p:nvPr/>
          </p:nvSpPr>
          <p:spPr bwMode="auto">
            <a:xfrm>
              <a:off x="3796" y="148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184" name="Rectangle 238"/>
            <p:cNvSpPr>
              <a:spLocks noChangeArrowheads="1"/>
            </p:cNvSpPr>
            <p:nvPr/>
          </p:nvSpPr>
          <p:spPr bwMode="auto">
            <a:xfrm>
              <a:off x="3853" y="1757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5" name="Rectangle 239"/>
            <p:cNvSpPr>
              <a:spLocks noChangeArrowheads="1"/>
            </p:cNvSpPr>
            <p:nvPr/>
          </p:nvSpPr>
          <p:spPr bwMode="auto">
            <a:xfrm>
              <a:off x="3721" y="1718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it-IT" sz="1000" b="1"/>
            </a:p>
          </p:txBody>
        </p:sp>
        <p:sp>
          <p:nvSpPr>
            <p:cNvPr id="7186" name="Rectangle 240"/>
            <p:cNvSpPr>
              <a:spLocks noChangeArrowheads="1"/>
            </p:cNvSpPr>
            <p:nvPr/>
          </p:nvSpPr>
          <p:spPr bwMode="auto">
            <a:xfrm>
              <a:off x="3576" y="171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7" name="Rectangle 241"/>
            <p:cNvSpPr>
              <a:spLocks noChangeArrowheads="1"/>
            </p:cNvSpPr>
            <p:nvPr/>
          </p:nvSpPr>
          <p:spPr bwMode="auto">
            <a:xfrm>
              <a:off x="3717" y="186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8" name="Rectangle 242"/>
            <p:cNvSpPr>
              <a:spLocks noChangeArrowheads="1"/>
            </p:cNvSpPr>
            <p:nvPr/>
          </p:nvSpPr>
          <p:spPr bwMode="auto">
            <a:xfrm>
              <a:off x="3785" y="1836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it-IT" sz="1000" b="1"/>
            </a:p>
          </p:txBody>
        </p:sp>
        <p:sp>
          <p:nvSpPr>
            <p:cNvPr id="7189" name="Rectangle 243"/>
            <p:cNvSpPr>
              <a:spLocks noChangeArrowheads="1"/>
            </p:cNvSpPr>
            <p:nvPr/>
          </p:nvSpPr>
          <p:spPr bwMode="auto">
            <a:xfrm>
              <a:off x="3677" y="159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90" name="Line 244"/>
            <p:cNvSpPr>
              <a:spLocks noChangeShapeType="1"/>
            </p:cNvSpPr>
            <p:nvPr/>
          </p:nvSpPr>
          <p:spPr bwMode="auto">
            <a:xfrm>
              <a:off x="3948" y="1538"/>
              <a:ext cx="61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Line 245"/>
            <p:cNvSpPr>
              <a:spLocks noChangeShapeType="1"/>
            </p:cNvSpPr>
            <p:nvPr/>
          </p:nvSpPr>
          <p:spPr bwMode="auto">
            <a:xfrm flipH="1">
              <a:off x="3948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2" name="Line 246"/>
            <p:cNvSpPr>
              <a:spLocks noChangeShapeType="1"/>
            </p:cNvSpPr>
            <p:nvPr/>
          </p:nvSpPr>
          <p:spPr bwMode="auto">
            <a:xfrm flipH="1" flipV="1">
              <a:off x="4142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247"/>
            <p:cNvSpPr>
              <a:spLocks noChangeShapeType="1"/>
            </p:cNvSpPr>
            <p:nvPr/>
          </p:nvSpPr>
          <p:spPr bwMode="auto">
            <a:xfrm>
              <a:off x="4009" y="1729"/>
              <a:ext cx="1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4" name="Line 248"/>
            <p:cNvSpPr>
              <a:spLocks noChangeShapeType="1"/>
            </p:cNvSpPr>
            <p:nvPr/>
          </p:nvSpPr>
          <p:spPr bwMode="auto">
            <a:xfrm flipV="1">
              <a:off x="4260" y="1390"/>
              <a:ext cx="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5" name="Line 249"/>
            <p:cNvSpPr>
              <a:spLocks noChangeShapeType="1"/>
            </p:cNvSpPr>
            <p:nvPr/>
          </p:nvSpPr>
          <p:spPr bwMode="auto">
            <a:xfrm flipV="1">
              <a:off x="4202" y="1538"/>
              <a:ext cx="58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Line 250"/>
            <p:cNvSpPr>
              <a:spLocks noChangeShapeType="1"/>
            </p:cNvSpPr>
            <p:nvPr/>
          </p:nvSpPr>
          <p:spPr bwMode="auto">
            <a:xfrm>
              <a:off x="4202" y="1729"/>
              <a:ext cx="23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Line 251"/>
            <p:cNvSpPr>
              <a:spLocks noChangeShapeType="1"/>
            </p:cNvSpPr>
            <p:nvPr/>
          </p:nvSpPr>
          <p:spPr bwMode="auto">
            <a:xfrm flipH="1" flipV="1">
              <a:off x="3833" y="1505"/>
              <a:ext cx="115" cy="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8" name="Line 252"/>
            <p:cNvSpPr>
              <a:spLocks noChangeShapeType="1"/>
            </p:cNvSpPr>
            <p:nvPr/>
          </p:nvSpPr>
          <p:spPr bwMode="auto">
            <a:xfrm flipH="1">
              <a:off x="3925" y="1729"/>
              <a:ext cx="84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9" name="Line 253"/>
            <p:cNvSpPr>
              <a:spLocks noChangeShapeType="1"/>
            </p:cNvSpPr>
            <p:nvPr/>
          </p:nvSpPr>
          <p:spPr bwMode="auto">
            <a:xfrm flipH="1" flipV="1">
              <a:off x="3780" y="1773"/>
              <a:ext cx="6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0" name="Line 254"/>
            <p:cNvSpPr>
              <a:spLocks noChangeShapeType="1"/>
            </p:cNvSpPr>
            <p:nvPr/>
          </p:nvSpPr>
          <p:spPr bwMode="auto">
            <a:xfrm flipH="1">
              <a:off x="3648" y="1758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1" name="Line 255"/>
            <p:cNvSpPr>
              <a:spLocks noChangeShapeType="1"/>
            </p:cNvSpPr>
            <p:nvPr/>
          </p:nvSpPr>
          <p:spPr bwMode="auto">
            <a:xfrm flipH="1">
              <a:off x="3648" y="1769"/>
              <a:ext cx="7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2" name="Line 256"/>
            <p:cNvSpPr>
              <a:spLocks noChangeShapeType="1"/>
            </p:cNvSpPr>
            <p:nvPr/>
          </p:nvSpPr>
          <p:spPr bwMode="auto">
            <a:xfrm>
              <a:off x="3750" y="1806"/>
              <a:ext cx="1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3" name="Line 258"/>
            <p:cNvSpPr>
              <a:spLocks noChangeShapeType="1"/>
            </p:cNvSpPr>
            <p:nvPr/>
          </p:nvSpPr>
          <p:spPr bwMode="auto">
            <a:xfrm>
              <a:off x="3725" y="1688"/>
              <a:ext cx="12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4" name="Rectangle 259"/>
            <p:cNvSpPr>
              <a:spLocks noChangeArrowheads="1"/>
            </p:cNvSpPr>
            <p:nvPr/>
          </p:nvSpPr>
          <p:spPr bwMode="auto">
            <a:xfrm>
              <a:off x="4232" y="1103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5" name="Rectangle 260"/>
            <p:cNvSpPr>
              <a:spLocks noChangeArrowheads="1"/>
            </p:cNvSpPr>
            <p:nvPr/>
          </p:nvSpPr>
          <p:spPr bwMode="auto">
            <a:xfrm>
              <a:off x="4488" y="1371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6" name="Rectangle 261"/>
            <p:cNvSpPr>
              <a:spLocks noChangeArrowheads="1"/>
            </p:cNvSpPr>
            <p:nvPr/>
          </p:nvSpPr>
          <p:spPr bwMode="auto">
            <a:xfrm>
              <a:off x="4614" y="1150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7" name="Rectangle 262"/>
            <p:cNvSpPr>
              <a:spLocks noChangeArrowheads="1"/>
            </p:cNvSpPr>
            <p:nvPr/>
          </p:nvSpPr>
          <p:spPr bwMode="auto">
            <a:xfrm>
              <a:off x="4488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8" name="Rectangle 263"/>
            <p:cNvSpPr>
              <a:spLocks noChangeArrowheads="1"/>
            </p:cNvSpPr>
            <p:nvPr/>
          </p:nvSpPr>
          <p:spPr bwMode="auto">
            <a:xfrm>
              <a:off x="4546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209" name="Rectangle 264"/>
            <p:cNvSpPr>
              <a:spLocks noChangeArrowheads="1"/>
            </p:cNvSpPr>
            <p:nvPr/>
          </p:nvSpPr>
          <p:spPr bwMode="auto">
            <a:xfrm>
              <a:off x="4597" y="95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210" name="Line 265"/>
            <p:cNvSpPr>
              <a:spLocks noChangeShapeType="1"/>
            </p:cNvSpPr>
            <p:nvPr/>
          </p:nvSpPr>
          <p:spPr bwMode="auto">
            <a:xfrm flipV="1">
              <a:off x="4260" y="1347"/>
              <a:ext cx="135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1" name="Line 266"/>
            <p:cNvSpPr>
              <a:spLocks noChangeShapeType="1"/>
            </p:cNvSpPr>
            <p:nvPr/>
          </p:nvSpPr>
          <p:spPr bwMode="auto">
            <a:xfrm>
              <a:off x="4179" y="1275"/>
              <a:ext cx="81" cy="1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2" name="Line 267"/>
            <p:cNvSpPr>
              <a:spLocks noChangeShapeType="1"/>
            </p:cNvSpPr>
            <p:nvPr/>
          </p:nvSpPr>
          <p:spPr bwMode="auto">
            <a:xfrm flipH="1">
              <a:off x="4179" y="1192"/>
              <a:ext cx="57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3" name="Line 268"/>
            <p:cNvSpPr>
              <a:spLocks noChangeShapeType="1"/>
            </p:cNvSpPr>
            <p:nvPr/>
          </p:nvSpPr>
          <p:spPr bwMode="auto">
            <a:xfrm flipH="1">
              <a:off x="4205" y="1219"/>
              <a:ext cx="3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4" name="Line 269"/>
            <p:cNvSpPr>
              <a:spLocks noChangeShapeType="1"/>
            </p:cNvSpPr>
            <p:nvPr/>
          </p:nvSpPr>
          <p:spPr bwMode="auto">
            <a:xfrm flipH="1" flipV="1">
              <a:off x="4291" y="1165"/>
              <a:ext cx="104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5" name="Line 270"/>
            <p:cNvSpPr>
              <a:spLocks noChangeShapeType="1"/>
            </p:cNvSpPr>
            <p:nvPr/>
          </p:nvSpPr>
          <p:spPr bwMode="auto">
            <a:xfrm flipV="1">
              <a:off x="4395" y="1200"/>
              <a:ext cx="0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6" name="Line 271"/>
            <p:cNvSpPr>
              <a:spLocks noChangeShapeType="1"/>
            </p:cNvSpPr>
            <p:nvPr/>
          </p:nvSpPr>
          <p:spPr bwMode="auto">
            <a:xfrm flipH="1">
              <a:off x="4395" y="1128"/>
              <a:ext cx="12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7" name="Line 272"/>
            <p:cNvSpPr>
              <a:spLocks noChangeShapeType="1"/>
            </p:cNvSpPr>
            <p:nvPr/>
          </p:nvSpPr>
          <p:spPr bwMode="auto">
            <a:xfrm flipH="1" flipV="1">
              <a:off x="4517" y="1128"/>
              <a:ext cx="91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8" name="Line 273"/>
            <p:cNvSpPr>
              <a:spLocks noChangeShapeType="1"/>
            </p:cNvSpPr>
            <p:nvPr/>
          </p:nvSpPr>
          <p:spPr bwMode="auto">
            <a:xfrm flipH="1" flipV="1">
              <a:off x="4520" y="1155"/>
              <a:ext cx="63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9" name="Line 274"/>
            <p:cNvSpPr>
              <a:spLocks noChangeShapeType="1"/>
            </p:cNvSpPr>
            <p:nvPr/>
          </p:nvSpPr>
          <p:spPr bwMode="auto">
            <a:xfrm flipV="1">
              <a:off x="4638" y="1237"/>
              <a:ext cx="2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0" name="Line 275"/>
            <p:cNvSpPr>
              <a:spLocks noChangeShapeType="1"/>
            </p:cNvSpPr>
            <p:nvPr/>
          </p:nvSpPr>
          <p:spPr bwMode="auto">
            <a:xfrm flipV="1">
              <a:off x="4547" y="1347"/>
              <a:ext cx="91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1" name="Line 276"/>
            <p:cNvSpPr>
              <a:spLocks noChangeShapeType="1"/>
            </p:cNvSpPr>
            <p:nvPr/>
          </p:nvSpPr>
          <p:spPr bwMode="auto">
            <a:xfrm flipV="1">
              <a:off x="4550" y="1337"/>
              <a:ext cx="65" cy="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2" name="Line 277"/>
            <p:cNvSpPr>
              <a:spLocks noChangeShapeType="1"/>
            </p:cNvSpPr>
            <p:nvPr/>
          </p:nvSpPr>
          <p:spPr bwMode="auto">
            <a:xfrm>
              <a:off x="4395" y="1347"/>
              <a:ext cx="8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3" name="Line 278"/>
            <p:cNvSpPr>
              <a:spLocks noChangeShapeType="1"/>
            </p:cNvSpPr>
            <p:nvPr/>
          </p:nvSpPr>
          <p:spPr bwMode="auto">
            <a:xfrm flipV="1">
              <a:off x="4517" y="1015"/>
              <a:ext cx="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4" name="Line 332"/>
            <p:cNvSpPr>
              <a:spLocks noChangeShapeType="1"/>
            </p:cNvSpPr>
            <p:nvPr/>
          </p:nvSpPr>
          <p:spPr bwMode="auto">
            <a:xfrm flipH="1">
              <a:off x="3709" y="1537"/>
              <a:ext cx="0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2994D-2FD0-4E40-B6CF-A3F7C0B1F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1"/>
          <a:stretch/>
        </p:blipFill>
        <p:spPr bwMode="auto">
          <a:xfrm>
            <a:off x="691923" y="2639144"/>
            <a:ext cx="7845879" cy="17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12677</TotalTime>
  <Words>1765</Words>
  <Application>Microsoft Office PowerPoint</Application>
  <PresentationFormat>Presentazione su schermo (4:3)</PresentationFormat>
  <Paragraphs>497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se la segnalazione non funziona?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153</cp:revision>
  <cp:lastPrinted>2022-04-20T14:13:14Z</cp:lastPrinted>
  <dcterms:created xsi:type="dcterms:W3CDTF">2001-03-28T15:27:57Z</dcterms:created>
  <dcterms:modified xsi:type="dcterms:W3CDTF">2024-04-15T10:42:42Z</dcterms:modified>
</cp:coreProperties>
</file>