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316" r:id="rId4"/>
    <p:sldId id="318" r:id="rId5"/>
    <p:sldId id="319" r:id="rId6"/>
    <p:sldId id="320" r:id="rId7"/>
    <p:sldId id="321" r:id="rId8"/>
    <p:sldId id="322" r:id="rId9"/>
    <p:sldId id="325" r:id="rId10"/>
    <p:sldId id="326" r:id="rId11"/>
    <p:sldId id="327" r:id="rId12"/>
    <p:sldId id="328" r:id="rId13"/>
    <p:sldId id="329" r:id="rId14"/>
    <p:sldId id="330" r:id="rId15"/>
    <p:sldId id="331" r:id="rId16"/>
    <p:sldId id="332" r:id="rId17"/>
    <p:sldId id="334" r:id="rId18"/>
    <p:sldId id="333" r:id="rId19"/>
    <p:sldId id="335" r:id="rId20"/>
    <p:sldId id="346" r:id="rId21"/>
    <p:sldId id="347" r:id="rId22"/>
    <p:sldId id="350" r:id="rId23"/>
    <p:sldId id="348" r:id="rId24"/>
    <p:sldId id="351" r:id="rId25"/>
    <p:sldId id="376" r:id="rId26"/>
    <p:sldId id="349" r:id="rId27"/>
    <p:sldId id="352" r:id="rId28"/>
    <p:sldId id="383" r:id="rId29"/>
    <p:sldId id="384" r:id="rId30"/>
    <p:sldId id="385" r:id="rId31"/>
    <p:sldId id="372" r:id="rId32"/>
    <p:sldId id="373" r:id="rId33"/>
    <p:sldId id="374" r:id="rId34"/>
    <p:sldId id="375" r:id="rId35"/>
    <p:sldId id="345" r:id="rId36"/>
    <p:sldId id="338" r:id="rId37"/>
    <p:sldId id="339" r:id="rId38"/>
    <p:sldId id="340" r:id="rId39"/>
    <p:sldId id="341" r:id="rId40"/>
    <p:sldId id="343" r:id="rId41"/>
    <p:sldId id="344" r:id="rId42"/>
    <p:sldId id="353" r:id="rId43"/>
    <p:sldId id="354" r:id="rId44"/>
    <p:sldId id="355" r:id="rId45"/>
    <p:sldId id="356" r:id="rId46"/>
    <p:sldId id="357" r:id="rId47"/>
    <p:sldId id="359" r:id="rId48"/>
    <p:sldId id="358" r:id="rId49"/>
    <p:sldId id="361" r:id="rId50"/>
    <p:sldId id="360" r:id="rId51"/>
    <p:sldId id="362" r:id="rId52"/>
    <p:sldId id="363" r:id="rId53"/>
    <p:sldId id="364" r:id="rId54"/>
    <p:sldId id="365" r:id="rId55"/>
    <p:sldId id="366" r:id="rId56"/>
    <p:sldId id="367" r:id="rId57"/>
  </p:sldIdLst>
  <p:sldSz cx="9906000" cy="6858000" type="A4"/>
  <p:notesSz cx="9144000" cy="6858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C"/>
    <a:srgbClr val="135527"/>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Stile con tema 1 - Color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288" y="60"/>
      </p:cViewPr>
      <p:guideLst>
        <p:guide orient="horz" pos="2160"/>
        <p:guide pos="3120"/>
      </p:guideLst>
    </p:cSldViewPr>
  </p:slideViewPr>
  <p:notesTextViewPr>
    <p:cViewPr>
      <p:scale>
        <a:sx n="3" d="2"/>
        <a:sy n="3" d="2"/>
      </p:scale>
      <p:origin x="0" y="0"/>
    </p:cViewPr>
  </p:notesTextViewPr>
  <p:sorterViewPr>
    <p:cViewPr varScale="1">
      <p:scale>
        <a:sx n="100" d="100"/>
        <a:sy n="100" d="100"/>
      </p:scale>
      <p:origin x="0" y="-137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42950" y="2130426"/>
            <a:ext cx="8420100" cy="1470025"/>
          </a:xfrm>
        </p:spPr>
        <p:txBody>
          <a:bodyPr/>
          <a:lstStyle/>
          <a:p>
            <a:r>
              <a:rPr lang="it-IT"/>
              <a:t>Fare clic per modificare lo stile del titolo</a:t>
            </a:r>
          </a:p>
        </p:txBody>
      </p:sp>
      <p:sp>
        <p:nvSpPr>
          <p:cNvPr id="3" name="Sottotitolo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9150CACB-73E6-4D1B-B40E-9F1D3589AF03}" type="datetime1">
              <a:rPr lang="it-IT" smtClean="0">
                <a:solidFill>
                  <a:prstClr val="black">
                    <a:tint val="75000"/>
                  </a:prstClr>
                </a:solidFill>
              </a:rPr>
              <a:pPr/>
              <a:t>17/03/2025</a:t>
            </a:fld>
            <a:endParaRPr lang="it-IT" dirty="0">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dirty="0">
              <a:solidFill>
                <a:prstClr val="black">
                  <a:tint val="75000"/>
                </a:prstClr>
              </a:solidFill>
            </a:endParaRPr>
          </a:p>
        </p:txBody>
      </p:sp>
      <p:sp>
        <p:nvSpPr>
          <p:cNvPr id="6" name="Segnaposto numero diapositiva 5"/>
          <p:cNvSpPr>
            <a:spLocks noGrp="1"/>
          </p:cNvSpPr>
          <p:nvPr>
            <p:ph type="sldNum" sz="quarter" idx="12"/>
          </p:nvPr>
        </p:nvSpPr>
        <p:spPr/>
        <p:txBody>
          <a:bodyPr/>
          <a:lstStyle/>
          <a:p>
            <a:fld id="{2CF42348-ECC1-4981-8E88-9B97E0DDD4A7}" type="slidenum">
              <a:rPr lang="it-IT" smtClean="0">
                <a:solidFill>
                  <a:prstClr val="black">
                    <a:tint val="75000"/>
                  </a:prstClr>
                </a:solidFill>
              </a:rPr>
              <a:pPr/>
              <a:t>‹N›</a:t>
            </a:fld>
            <a:endParaRPr lang="it-IT" dirty="0">
              <a:solidFill>
                <a:prstClr val="black">
                  <a:tint val="75000"/>
                </a:prstClr>
              </a:solidFill>
            </a:endParaRPr>
          </a:p>
        </p:txBody>
      </p:sp>
    </p:spTree>
    <p:extLst>
      <p:ext uri="{BB962C8B-B14F-4D97-AF65-F5344CB8AC3E}">
        <p14:creationId xmlns:p14="http://schemas.microsoft.com/office/powerpoint/2010/main" val="1014206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9AE0876-83E0-4796-947D-B16FC848C418}" type="datetime1">
              <a:rPr lang="it-IT" smtClean="0">
                <a:solidFill>
                  <a:prstClr val="black">
                    <a:tint val="75000"/>
                  </a:prstClr>
                </a:solidFill>
              </a:rPr>
              <a:pPr/>
              <a:t>17/03/2025</a:t>
            </a:fld>
            <a:endParaRPr lang="it-IT" dirty="0">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dirty="0">
              <a:solidFill>
                <a:prstClr val="black">
                  <a:tint val="75000"/>
                </a:prstClr>
              </a:solidFill>
            </a:endParaRPr>
          </a:p>
        </p:txBody>
      </p:sp>
      <p:sp>
        <p:nvSpPr>
          <p:cNvPr id="6" name="Segnaposto numero diapositiva 5"/>
          <p:cNvSpPr>
            <a:spLocks noGrp="1"/>
          </p:cNvSpPr>
          <p:nvPr>
            <p:ph type="sldNum" sz="quarter" idx="12"/>
          </p:nvPr>
        </p:nvSpPr>
        <p:spPr/>
        <p:txBody>
          <a:bodyPr/>
          <a:lstStyle/>
          <a:p>
            <a:fld id="{2CF42348-ECC1-4981-8E88-9B97E0DDD4A7}" type="slidenum">
              <a:rPr lang="it-IT" smtClean="0">
                <a:solidFill>
                  <a:prstClr val="black">
                    <a:tint val="75000"/>
                  </a:prstClr>
                </a:solidFill>
              </a:rPr>
              <a:pPr/>
              <a:t>‹N›</a:t>
            </a:fld>
            <a:endParaRPr lang="it-IT" dirty="0">
              <a:solidFill>
                <a:prstClr val="black">
                  <a:tint val="75000"/>
                </a:prstClr>
              </a:solidFill>
            </a:endParaRPr>
          </a:p>
        </p:txBody>
      </p:sp>
    </p:spTree>
    <p:extLst>
      <p:ext uri="{BB962C8B-B14F-4D97-AF65-F5344CB8AC3E}">
        <p14:creationId xmlns:p14="http://schemas.microsoft.com/office/powerpoint/2010/main" val="4281500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181850" y="274639"/>
            <a:ext cx="222885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95300" y="274639"/>
            <a:ext cx="652145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8D0D3E0-B721-4224-A72F-9655E69B8DFC}" type="datetime1">
              <a:rPr lang="it-IT" smtClean="0">
                <a:solidFill>
                  <a:prstClr val="black">
                    <a:tint val="75000"/>
                  </a:prstClr>
                </a:solidFill>
              </a:rPr>
              <a:pPr/>
              <a:t>17/03/2025</a:t>
            </a:fld>
            <a:endParaRPr lang="it-IT" dirty="0">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dirty="0">
              <a:solidFill>
                <a:prstClr val="black">
                  <a:tint val="75000"/>
                </a:prstClr>
              </a:solidFill>
            </a:endParaRPr>
          </a:p>
        </p:txBody>
      </p:sp>
      <p:sp>
        <p:nvSpPr>
          <p:cNvPr id="6" name="Segnaposto numero diapositiva 5"/>
          <p:cNvSpPr>
            <a:spLocks noGrp="1"/>
          </p:cNvSpPr>
          <p:nvPr>
            <p:ph type="sldNum" sz="quarter" idx="12"/>
          </p:nvPr>
        </p:nvSpPr>
        <p:spPr/>
        <p:txBody>
          <a:bodyPr/>
          <a:lstStyle/>
          <a:p>
            <a:fld id="{2CF42348-ECC1-4981-8E88-9B97E0DDD4A7}" type="slidenum">
              <a:rPr lang="it-IT" smtClean="0">
                <a:solidFill>
                  <a:prstClr val="black">
                    <a:tint val="75000"/>
                  </a:prstClr>
                </a:solidFill>
              </a:rPr>
              <a:pPr/>
              <a:t>‹N›</a:t>
            </a:fld>
            <a:endParaRPr lang="it-IT" dirty="0">
              <a:solidFill>
                <a:prstClr val="black">
                  <a:tint val="75000"/>
                </a:prstClr>
              </a:solidFill>
            </a:endParaRPr>
          </a:p>
        </p:txBody>
      </p:sp>
    </p:spTree>
    <p:extLst>
      <p:ext uri="{BB962C8B-B14F-4D97-AF65-F5344CB8AC3E}">
        <p14:creationId xmlns:p14="http://schemas.microsoft.com/office/powerpoint/2010/main" val="2805710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238250" y="1122363"/>
            <a:ext cx="7429500" cy="2387600"/>
          </a:xfrm>
        </p:spPr>
        <p:txBody>
          <a:bodyPr anchor="b"/>
          <a:lstStyle>
            <a:lvl1pPr algn="ctr">
              <a:defRPr sz="4875"/>
            </a:lvl1pPr>
          </a:lstStyle>
          <a:p>
            <a:r>
              <a:rPr lang="it-IT"/>
              <a:t>Fare clic per modificare lo stile del titolo</a:t>
            </a:r>
          </a:p>
        </p:txBody>
      </p:sp>
      <p:sp>
        <p:nvSpPr>
          <p:cNvPr id="3" name="Sottotitolo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1CABBD6B-4F0A-439C-B485-3CFD3B6773D5}" type="datetimeFigureOut">
              <a:rPr lang="it-IT" smtClean="0"/>
              <a:t>17/03/2025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7CE5A35-088C-44CA-9BC8-640B4509FB15}" type="slidenum">
              <a:rPr lang="it-IT" smtClean="0"/>
              <a:t>‹N›</a:t>
            </a:fld>
            <a:endParaRPr lang="it-IT"/>
          </a:p>
        </p:txBody>
      </p:sp>
    </p:spTree>
    <p:extLst>
      <p:ext uri="{BB962C8B-B14F-4D97-AF65-F5344CB8AC3E}">
        <p14:creationId xmlns:p14="http://schemas.microsoft.com/office/powerpoint/2010/main" val="2580198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CABBD6B-4F0A-439C-B485-3CFD3B6773D5}" type="datetimeFigureOut">
              <a:rPr lang="it-IT" smtClean="0"/>
              <a:t>17/03/2025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7CE5A35-088C-44CA-9BC8-640B4509FB15}" type="slidenum">
              <a:rPr lang="it-IT" smtClean="0"/>
              <a:t>‹N›</a:t>
            </a:fld>
            <a:endParaRPr lang="it-IT"/>
          </a:p>
        </p:txBody>
      </p:sp>
    </p:spTree>
    <p:extLst>
      <p:ext uri="{BB962C8B-B14F-4D97-AF65-F5344CB8AC3E}">
        <p14:creationId xmlns:p14="http://schemas.microsoft.com/office/powerpoint/2010/main" val="1228739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75878" y="1709739"/>
            <a:ext cx="8543925" cy="2852737"/>
          </a:xfrm>
        </p:spPr>
        <p:txBody>
          <a:bodyPr anchor="b"/>
          <a:lstStyle>
            <a:lvl1pPr>
              <a:defRPr sz="4875"/>
            </a:lvl1pPr>
          </a:lstStyle>
          <a:p>
            <a:r>
              <a:rPr lang="it-IT"/>
              <a:t>Fare clic per modificare lo stile del titolo</a:t>
            </a:r>
          </a:p>
        </p:txBody>
      </p:sp>
      <p:sp>
        <p:nvSpPr>
          <p:cNvPr id="3" name="Segnaposto testo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1CABBD6B-4F0A-439C-B485-3CFD3B6773D5}" type="datetimeFigureOut">
              <a:rPr lang="it-IT" smtClean="0"/>
              <a:t>17/03/2025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7CE5A35-088C-44CA-9BC8-640B4509FB15}" type="slidenum">
              <a:rPr lang="it-IT" smtClean="0"/>
              <a:t>‹N›</a:t>
            </a:fld>
            <a:endParaRPr lang="it-IT"/>
          </a:p>
        </p:txBody>
      </p:sp>
    </p:spTree>
    <p:extLst>
      <p:ext uri="{BB962C8B-B14F-4D97-AF65-F5344CB8AC3E}">
        <p14:creationId xmlns:p14="http://schemas.microsoft.com/office/powerpoint/2010/main" val="561693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1038" y="1825625"/>
            <a:ext cx="421005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5014913" y="1825625"/>
            <a:ext cx="421005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1CABBD6B-4F0A-439C-B485-3CFD3B6773D5}" type="datetimeFigureOut">
              <a:rPr lang="it-IT" smtClean="0"/>
              <a:t>17/03/2025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7CE5A35-088C-44CA-9BC8-640B4509FB15}" type="slidenum">
              <a:rPr lang="it-IT" smtClean="0"/>
              <a:t>‹N›</a:t>
            </a:fld>
            <a:endParaRPr lang="it-IT"/>
          </a:p>
        </p:txBody>
      </p:sp>
    </p:spTree>
    <p:extLst>
      <p:ext uri="{BB962C8B-B14F-4D97-AF65-F5344CB8AC3E}">
        <p14:creationId xmlns:p14="http://schemas.microsoft.com/office/powerpoint/2010/main" val="27175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82328" y="365126"/>
            <a:ext cx="8543925" cy="1325563"/>
          </a:xfrm>
        </p:spPr>
        <p:txBody>
          <a:bodyPr/>
          <a:lstStyle/>
          <a:p>
            <a:r>
              <a:rPr lang="it-IT"/>
              <a:t>Fare clic per modificare lo stile del titolo</a:t>
            </a:r>
          </a:p>
        </p:txBody>
      </p:sp>
      <p:sp>
        <p:nvSpPr>
          <p:cNvPr id="3" name="Segnaposto testo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it-IT"/>
              <a:t>Modifica gli stili del testo dello schema</a:t>
            </a:r>
          </a:p>
        </p:txBody>
      </p:sp>
      <p:sp>
        <p:nvSpPr>
          <p:cNvPr id="4" name="Segnaposto contenuto 3"/>
          <p:cNvSpPr>
            <a:spLocks noGrp="1"/>
          </p:cNvSpPr>
          <p:nvPr>
            <p:ph sz="half" idx="2"/>
          </p:nvPr>
        </p:nvSpPr>
        <p:spPr>
          <a:xfrm>
            <a:off x="682328" y="2505075"/>
            <a:ext cx="4190702"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it-IT"/>
              <a:t>Modifica gli stili del testo dello schema</a:t>
            </a:r>
          </a:p>
        </p:txBody>
      </p:sp>
      <p:sp>
        <p:nvSpPr>
          <p:cNvPr id="6" name="Segnaposto contenuto 5"/>
          <p:cNvSpPr>
            <a:spLocks noGrp="1"/>
          </p:cNvSpPr>
          <p:nvPr>
            <p:ph sz="quarter" idx="4"/>
          </p:nvPr>
        </p:nvSpPr>
        <p:spPr>
          <a:xfrm>
            <a:off x="5014913" y="2505075"/>
            <a:ext cx="4211340"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1CABBD6B-4F0A-439C-B485-3CFD3B6773D5}" type="datetimeFigureOut">
              <a:rPr lang="it-IT" smtClean="0"/>
              <a:t>17/03/2025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7CE5A35-088C-44CA-9BC8-640B4509FB15}" type="slidenum">
              <a:rPr lang="it-IT" smtClean="0"/>
              <a:t>‹N›</a:t>
            </a:fld>
            <a:endParaRPr lang="it-IT"/>
          </a:p>
        </p:txBody>
      </p:sp>
    </p:spTree>
    <p:extLst>
      <p:ext uri="{BB962C8B-B14F-4D97-AF65-F5344CB8AC3E}">
        <p14:creationId xmlns:p14="http://schemas.microsoft.com/office/powerpoint/2010/main" val="3376774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1CABBD6B-4F0A-439C-B485-3CFD3B6773D5}" type="datetimeFigureOut">
              <a:rPr lang="it-IT" smtClean="0"/>
              <a:t>17/03/2025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7CE5A35-088C-44CA-9BC8-640B4509FB15}" type="slidenum">
              <a:rPr lang="it-IT" smtClean="0"/>
              <a:t>‹N›</a:t>
            </a:fld>
            <a:endParaRPr lang="it-IT"/>
          </a:p>
        </p:txBody>
      </p:sp>
    </p:spTree>
    <p:extLst>
      <p:ext uri="{BB962C8B-B14F-4D97-AF65-F5344CB8AC3E}">
        <p14:creationId xmlns:p14="http://schemas.microsoft.com/office/powerpoint/2010/main" val="2278648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CABBD6B-4F0A-439C-B485-3CFD3B6773D5}" type="datetimeFigureOut">
              <a:rPr lang="it-IT" smtClean="0"/>
              <a:t>17/03/2025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7CE5A35-088C-44CA-9BC8-640B4509FB15}" type="slidenum">
              <a:rPr lang="it-IT" smtClean="0"/>
              <a:t>‹N›</a:t>
            </a:fld>
            <a:endParaRPr lang="it-IT"/>
          </a:p>
        </p:txBody>
      </p:sp>
    </p:spTree>
    <p:extLst>
      <p:ext uri="{BB962C8B-B14F-4D97-AF65-F5344CB8AC3E}">
        <p14:creationId xmlns:p14="http://schemas.microsoft.com/office/powerpoint/2010/main" val="32894833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2328" y="457200"/>
            <a:ext cx="3194943" cy="1600200"/>
          </a:xfrm>
        </p:spPr>
        <p:txBody>
          <a:bodyPr anchor="b"/>
          <a:lstStyle>
            <a:lvl1pPr>
              <a:defRPr sz="2600"/>
            </a:lvl1pPr>
          </a:lstStyle>
          <a:p>
            <a:r>
              <a:rPr lang="it-IT"/>
              <a:t>Fare clic per modificare lo stile del titolo</a:t>
            </a:r>
          </a:p>
        </p:txBody>
      </p:sp>
      <p:sp>
        <p:nvSpPr>
          <p:cNvPr id="3" name="Segnaposto contenuto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it-IT"/>
              <a:t>Modifica gli stili del testo dello schema</a:t>
            </a:r>
          </a:p>
        </p:txBody>
      </p:sp>
      <p:sp>
        <p:nvSpPr>
          <p:cNvPr id="5" name="Segnaposto data 4"/>
          <p:cNvSpPr>
            <a:spLocks noGrp="1"/>
          </p:cNvSpPr>
          <p:nvPr>
            <p:ph type="dt" sz="half" idx="10"/>
          </p:nvPr>
        </p:nvSpPr>
        <p:spPr/>
        <p:txBody>
          <a:bodyPr/>
          <a:lstStyle/>
          <a:p>
            <a:fld id="{1CABBD6B-4F0A-439C-B485-3CFD3B6773D5}" type="datetimeFigureOut">
              <a:rPr lang="it-IT" smtClean="0"/>
              <a:t>17/03/2025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7CE5A35-088C-44CA-9BC8-640B4509FB15}" type="slidenum">
              <a:rPr lang="it-IT" smtClean="0"/>
              <a:t>‹N›</a:t>
            </a:fld>
            <a:endParaRPr lang="it-IT"/>
          </a:p>
        </p:txBody>
      </p:sp>
    </p:spTree>
    <p:extLst>
      <p:ext uri="{BB962C8B-B14F-4D97-AF65-F5344CB8AC3E}">
        <p14:creationId xmlns:p14="http://schemas.microsoft.com/office/powerpoint/2010/main" val="3917942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9D87CAE-0E30-4A7D-BB4A-C9FE23F68174}" type="datetime1">
              <a:rPr lang="it-IT" smtClean="0">
                <a:solidFill>
                  <a:prstClr val="black">
                    <a:tint val="75000"/>
                  </a:prstClr>
                </a:solidFill>
              </a:rPr>
              <a:pPr/>
              <a:t>17/03/2025</a:t>
            </a:fld>
            <a:endParaRPr lang="it-IT" dirty="0">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dirty="0">
              <a:solidFill>
                <a:prstClr val="black">
                  <a:tint val="75000"/>
                </a:prstClr>
              </a:solidFill>
            </a:endParaRPr>
          </a:p>
        </p:txBody>
      </p:sp>
      <p:sp>
        <p:nvSpPr>
          <p:cNvPr id="6" name="Segnaposto numero diapositiva 5"/>
          <p:cNvSpPr>
            <a:spLocks noGrp="1"/>
          </p:cNvSpPr>
          <p:nvPr>
            <p:ph type="sldNum" sz="quarter" idx="12"/>
          </p:nvPr>
        </p:nvSpPr>
        <p:spPr/>
        <p:txBody>
          <a:bodyPr/>
          <a:lstStyle/>
          <a:p>
            <a:fld id="{2CF42348-ECC1-4981-8E88-9B97E0DDD4A7}" type="slidenum">
              <a:rPr lang="it-IT" smtClean="0">
                <a:solidFill>
                  <a:prstClr val="black">
                    <a:tint val="75000"/>
                  </a:prstClr>
                </a:solidFill>
              </a:rPr>
              <a:pPr/>
              <a:t>‹N›</a:t>
            </a:fld>
            <a:endParaRPr lang="it-IT" dirty="0">
              <a:solidFill>
                <a:prstClr val="black">
                  <a:tint val="75000"/>
                </a:prstClr>
              </a:solidFill>
            </a:endParaRPr>
          </a:p>
        </p:txBody>
      </p:sp>
    </p:spTree>
    <p:extLst>
      <p:ext uri="{BB962C8B-B14F-4D97-AF65-F5344CB8AC3E}">
        <p14:creationId xmlns:p14="http://schemas.microsoft.com/office/powerpoint/2010/main" val="33746935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2328" y="457200"/>
            <a:ext cx="3194943" cy="1600200"/>
          </a:xfrm>
        </p:spPr>
        <p:txBody>
          <a:bodyPr anchor="b"/>
          <a:lstStyle>
            <a:lvl1pPr>
              <a:defRPr sz="2600"/>
            </a:lvl1pPr>
          </a:lstStyle>
          <a:p>
            <a:r>
              <a:rPr lang="it-IT"/>
              <a:t>Fare clic per modificare lo stile del titolo</a:t>
            </a:r>
          </a:p>
        </p:txBody>
      </p:sp>
      <p:sp>
        <p:nvSpPr>
          <p:cNvPr id="3" name="Segnaposto immagine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it-IT"/>
          </a:p>
        </p:txBody>
      </p:sp>
      <p:sp>
        <p:nvSpPr>
          <p:cNvPr id="4" name="Segnaposto testo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it-IT"/>
              <a:t>Modifica gli stili del testo dello schema</a:t>
            </a:r>
          </a:p>
        </p:txBody>
      </p:sp>
      <p:sp>
        <p:nvSpPr>
          <p:cNvPr id="5" name="Segnaposto data 4"/>
          <p:cNvSpPr>
            <a:spLocks noGrp="1"/>
          </p:cNvSpPr>
          <p:nvPr>
            <p:ph type="dt" sz="half" idx="10"/>
          </p:nvPr>
        </p:nvSpPr>
        <p:spPr/>
        <p:txBody>
          <a:bodyPr/>
          <a:lstStyle/>
          <a:p>
            <a:fld id="{1CABBD6B-4F0A-439C-B485-3CFD3B6773D5}" type="datetimeFigureOut">
              <a:rPr lang="it-IT" smtClean="0"/>
              <a:t>17/03/2025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7CE5A35-088C-44CA-9BC8-640B4509FB15}" type="slidenum">
              <a:rPr lang="it-IT" smtClean="0"/>
              <a:t>‹N›</a:t>
            </a:fld>
            <a:endParaRPr lang="it-IT"/>
          </a:p>
        </p:txBody>
      </p:sp>
    </p:spTree>
    <p:extLst>
      <p:ext uri="{BB962C8B-B14F-4D97-AF65-F5344CB8AC3E}">
        <p14:creationId xmlns:p14="http://schemas.microsoft.com/office/powerpoint/2010/main" val="546870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CABBD6B-4F0A-439C-B485-3CFD3B6773D5}" type="datetimeFigureOut">
              <a:rPr lang="it-IT" smtClean="0"/>
              <a:t>17/03/2025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7CE5A35-088C-44CA-9BC8-640B4509FB15}" type="slidenum">
              <a:rPr lang="it-IT" smtClean="0"/>
              <a:t>‹N›</a:t>
            </a:fld>
            <a:endParaRPr lang="it-IT"/>
          </a:p>
        </p:txBody>
      </p:sp>
    </p:spTree>
    <p:extLst>
      <p:ext uri="{BB962C8B-B14F-4D97-AF65-F5344CB8AC3E}">
        <p14:creationId xmlns:p14="http://schemas.microsoft.com/office/powerpoint/2010/main" val="11281909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088981" y="365125"/>
            <a:ext cx="2135981"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1037" y="365125"/>
            <a:ext cx="6284119"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CABBD6B-4F0A-439C-B485-3CFD3B6773D5}" type="datetimeFigureOut">
              <a:rPr lang="it-IT" smtClean="0"/>
              <a:t>17/03/2025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7CE5A35-088C-44CA-9BC8-640B4509FB15}" type="slidenum">
              <a:rPr lang="it-IT" smtClean="0"/>
              <a:t>‹N›</a:t>
            </a:fld>
            <a:endParaRPr lang="it-IT"/>
          </a:p>
        </p:txBody>
      </p:sp>
    </p:spTree>
    <p:extLst>
      <p:ext uri="{BB962C8B-B14F-4D97-AF65-F5344CB8AC3E}">
        <p14:creationId xmlns:p14="http://schemas.microsoft.com/office/powerpoint/2010/main" val="2925043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82506" y="4406901"/>
            <a:ext cx="84201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F98E2452-D5E0-4956-9D5C-877A21F88603}" type="datetime1">
              <a:rPr lang="it-IT" smtClean="0">
                <a:solidFill>
                  <a:prstClr val="black">
                    <a:tint val="75000"/>
                  </a:prstClr>
                </a:solidFill>
              </a:rPr>
              <a:pPr/>
              <a:t>17/03/2025</a:t>
            </a:fld>
            <a:endParaRPr lang="it-IT" dirty="0">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dirty="0">
              <a:solidFill>
                <a:prstClr val="black">
                  <a:tint val="75000"/>
                </a:prstClr>
              </a:solidFill>
            </a:endParaRPr>
          </a:p>
        </p:txBody>
      </p:sp>
      <p:sp>
        <p:nvSpPr>
          <p:cNvPr id="6" name="Segnaposto numero diapositiva 5"/>
          <p:cNvSpPr>
            <a:spLocks noGrp="1"/>
          </p:cNvSpPr>
          <p:nvPr>
            <p:ph type="sldNum" sz="quarter" idx="12"/>
          </p:nvPr>
        </p:nvSpPr>
        <p:spPr/>
        <p:txBody>
          <a:bodyPr/>
          <a:lstStyle/>
          <a:p>
            <a:fld id="{2CF42348-ECC1-4981-8E88-9B97E0DDD4A7}" type="slidenum">
              <a:rPr lang="it-IT" smtClean="0">
                <a:solidFill>
                  <a:prstClr val="black">
                    <a:tint val="75000"/>
                  </a:prstClr>
                </a:solidFill>
              </a:rPr>
              <a:pPr/>
              <a:t>‹N›</a:t>
            </a:fld>
            <a:endParaRPr lang="it-IT" dirty="0">
              <a:solidFill>
                <a:prstClr val="black">
                  <a:tint val="75000"/>
                </a:prstClr>
              </a:solidFill>
            </a:endParaRPr>
          </a:p>
        </p:txBody>
      </p:sp>
    </p:spTree>
    <p:extLst>
      <p:ext uri="{BB962C8B-B14F-4D97-AF65-F5344CB8AC3E}">
        <p14:creationId xmlns:p14="http://schemas.microsoft.com/office/powerpoint/2010/main" val="622596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C09520E5-2CA8-4B7D-9C21-3270FDEE3FF3}" type="datetime1">
              <a:rPr lang="it-IT" smtClean="0">
                <a:solidFill>
                  <a:prstClr val="black">
                    <a:tint val="75000"/>
                  </a:prstClr>
                </a:solidFill>
              </a:rPr>
              <a:pPr/>
              <a:t>17/03/2025</a:t>
            </a:fld>
            <a:endParaRPr lang="it-IT" dirty="0">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dirty="0">
              <a:solidFill>
                <a:prstClr val="black">
                  <a:tint val="75000"/>
                </a:prstClr>
              </a:solidFill>
            </a:endParaRPr>
          </a:p>
        </p:txBody>
      </p:sp>
      <p:sp>
        <p:nvSpPr>
          <p:cNvPr id="7" name="Segnaposto numero diapositiva 6"/>
          <p:cNvSpPr>
            <a:spLocks noGrp="1"/>
          </p:cNvSpPr>
          <p:nvPr>
            <p:ph type="sldNum" sz="quarter" idx="12"/>
          </p:nvPr>
        </p:nvSpPr>
        <p:spPr/>
        <p:txBody>
          <a:bodyPr/>
          <a:lstStyle/>
          <a:p>
            <a:fld id="{2CF42348-ECC1-4981-8E88-9B97E0DDD4A7}" type="slidenum">
              <a:rPr lang="it-IT" smtClean="0">
                <a:solidFill>
                  <a:prstClr val="black">
                    <a:tint val="75000"/>
                  </a:prstClr>
                </a:solidFill>
              </a:rPr>
              <a:pPr/>
              <a:t>‹N›</a:t>
            </a:fld>
            <a:endParaRPr lang="it-IT" dirty="0">
              <a:solidFill>
                <a:prstClr val="black">
                  <a:tint val="75000"/>
                </a:prstClr>
              </a:solidFill>
            </a:endParaRPr>
          </a:p>
        </p:txBody>
      </p:sp>
    </p:spTree>
    <p:extLst>
      <p:ext uri="{BB962C8B-B14F-4D97-AF65-F5344CB8AC3E}">
        <p14:creationId xmlns:p14="http://schemas.microsoft.com/office/powerpoint/2010/main" val="3584645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C4EEE67C-3D4E-41E7-A5E6-5AD20AD86CF4}" type="datetime1">
              <a:rPr lang="it-IT" smtClean="0">
                <a:solidFill>
                  <a:prstClr val="black">
                    <a:tint val="75000"/>
                  </a:prstClr>
                </a:solidFill>
              </a:rPr>
              <a:pPr/>
              <a:t>17/03/2025</a:t>
            </a:fld>
            <a:endParaRPr lang="it-IT" dirty="0">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dirty="0">
              <a:solidFill>
                <a:prstClr val="black">
                  <a:tint val="75000"/>
                </a:prstClr>
              </a:solidFill>
            </a:endParaRPr>
          </a:p>
        </p:txBody>
      </p:sp>
      <p:sp>
        <p:nvSpPr>
          <p:cNvPr id="9" name="Segnaposto numero diapositiva 8"/>
          <p:cNvSpPr>
            <a:spLocks noGrp="1"/>
          </p:cNvSpPr>
          <p:nvPr>
            <p:ph type="sldNum" sz="quarter" idx="12"/>
          </p:nvPr>
        </p:nvSpPr>
        <p:spPr/>
        <p:txBody>
          <a:bodyPr/>
          <a:lstStyle/>
          <a:p>
            <a:fld id="{2CF42348-ECC1-4981-8E88-9B97E0DDD4A7}" type="slidenum">
              <a:rPr lang="it-IT" smtClean="0">
                <a:solidFill>
                  <a:prstClr val="black">
                    <a:tint val="75000"/>
                  </a:prstClr>
                </a:solidFill>
              </a:rPr>
              <a:pPr/>
              <a:t>‹N›</a:t>
            </a:fld>
            <a:endParaRPr lang="it-IT" dirty="0">
              <a:solidFill>
                <a:prstClr val="black">
                  <a:tint val="75000"/>
                </a:prstClr>
              </a:solidFill>
            </a:endParaRPr>
          </a:p>
        </p:txBody>
      </p:sp>
    </p:spTree>
    <p:extLst>
      <p:ext uri="{BB962C8B-B14F-4D97-AF65-F5344CB8AC3E}">
        <p14:creationId xmlns:p14="http://schemas.microsoft.com/office/powerpoint/2010/main" val="3846074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6A2A8A08-ECE9-447E-A163-2CB64FFB67B2}" type="datetime1">
              <a:rPr lang="it-IT" smtClean="0">
                <a:solidFill>
                  <a:prstClr val="black">
                    <a:tint val="75000"/>
                  </a:prstClr>
                </a:solidFill>
              </a:rPr>
              <a:pPr/>
              <a:t>17/03/2025</a:t>
            </a:fld>
            <a:endParaRPr lang="it-IT" dirty="0">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dirty="0">
              <a:solidFill>
                <a:prstClr val="black">
                  <a:tint val="75000"/>
                </a:prstClr>
              </a:solidFill>
            </a:endParaRPr>
          </a:p>
        </p:txBody>
      </p:sp>
      <p:sp>
        <p:nvSpPr>
          <p:cNvPr id="5" name="Segnaposto numero diapositiva 4"/>
          <p:cNvSpPr>
            <a:spLocks noGrp="1"/>
          </p:cNvSpPr>
          <p:nvPr>
            <p:ph type="sldNum" sz="quarter" idx="12"/>
          </p:nvPr>
        </p:nvSpPr>
        <p:spPr/>
        <p:txBody>
          <a:bodyPr/>
          <a:lstStyle/>
          <a:p>
            <a:fld id="{2CF42348-ECC1-4981-8E88-9B97E0DDD4A7}" type="slidenum">
              <a:rPr lang="it-IT" smtClean="0">
                <a:solidFill>
                  <a:prstClr val="black">
                    <a:tint val="75000"/>
                  </a:prstClr>
                </a:solidFill>
              </a:rPr>
              <a:pPr/>
              <a:t>‹N›</a:t>
            </a:fld>
            <a:endParaRPr lang="it-IT" dirty="0">
              <a:solidFill>
                <a:prstClr val="black">
                  <a:tint val="75000"/>
                </a:prstClr>
              </a:solidFill>
            </a:endParaRPr>
          </a:p>
        </p:txBody>
      </p:sp>
    </p:spTree>
    <p:extLst>
      <p:ext uri="{BB962C8B-B14F-4D97-AF65-F5344CB8AC3E}">
        <p14:creationId xmlns:p14="http://schemas.microsoft.com/office/powerpoint/2010/main" val="12379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05B4FA6-305D-4FC6-8FA2-FEDF58FC3203}" type="datetime1">
              <a:rPr lang="it-IT" smtClean="0">
                <a:solidFill>
                  <a:prstClr val="black">
                    <a:tint val="75000"/>
                  </a:prstClr>
                </a:solidFill>
              </a:rPr>
              <a:pPr/>
              <a:t>17/03/2025</a:t>
            </a:fld>
            <a:endParaRPr lang="it-IT" dirty="0">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dirty="0">
              <a:solidFill>
                <a:prstClr val="black">
                  <a:tint val="75000"/>
                </a:prstClr>
              </a:solidFill>
            </a:endParaRPr>
          </a:p>
        </p:txBody>
      </p:sp>
      <p:sp>
        <p:nvSpPr>
          <p:cNvPr id="4" name="Segnaposto numero diapositiva 3"/>
          <p:cNvSpPr>
            <a:spLocks noGrp="1"/>
          </p:cNvSpPr>
          <p:nvPr>
            <p:ph type="sldNum" sz="quarter" idx="12"/>
          </p:nvPr>
        </p:nvSpPr>
        <p:spPr/>
        <p:txBody>
          <a:bodyPr/>
          <a:lstStyle/>
          <a:p>
            <a:fld id="{2CF42348-ECC1-4981-8E88-9B97E0DDD4A7}" type="slidenum">
              <a:rPr lang="it-IT" smtClean="0">
                <a:solidFill>
                  <a:prstClr val="black">
                    <a:tint val="75000"/>
                  </a:prstClr>
                </a:solidFill>
              </a:rPr>
              <a:pPr/>
              <a:t>‹N›</a:t>
            </a:fld>
            <a:endParaRPr lang="it-IT" dirty="0">
              <a:solidFill>
                <a:prstClr val="black">
                  <a:tint val="75000"/>
                </a:prstClr>
              </a:solidFill>
            </a:endParaRPr>
          </a:p>
        </p:txBody>
      </p:sp>
    </p:spTree>
    <p:extLst>
      <p:ext uri="{BB962C8B-B14F-4D97-AF65-F5344CB8AC3E}">
        <p14:creationId xmlns:p14="http://schemas.microsoft.com/office/powerpoint/2010/main" val="1831770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95300" y="273050"/>
            <a:ext cx="3259006"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50A63334-9E5E-4548-B5A5-9FC572EEDEF5}" type="datetime1">
              <a:rPr lang="it-IT" smtClean="0">
                <a:solidFill>
                  <a:prstClr val="black">
                    <a:tint val="75000"/>
                  </a:prstClr>
                </a:solidFill>
              </a:rPr>
              <a:pPr/>
              <a:t>17/03/2025</a:t>
            </a:fld>
            <a:endParaRPr lang="it-IT" dirty="0">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dirty="0">
              <a:solidFill>
                <a:prstClr val="black">
                  <a:tint val="75000"/>
                </a:prstClr>
              </a:solidFill>
            </a:endParaRPr>
          </a:p>
        </p:txBody>
      </p:sp>
      <p:sp>
        <p:nvSpPr>
          <p:cNvPr id="7" name="Segnaposto numero diapositiva 6"/>
          <p:cNvSpPr>
            <a:spLocks noGrp="1"/>
          </p:cNvSpPr>
          <p:nvPr>
            <p:ph type="sldNum" sz="quarter" idx="12"/>
          </p:nvPr>
        </p:nvSpPr>
        <p:spPr/>
        <p:txBody>
          <a:bodyPr/>
          <a:lstStyle/>
          <a:p>
            <a:fld id="{2CF42348-ECC1-4981-8E88-9B97E0DDD4A7}" type="slidenum">
              <a:rPr lang="it-IT" smtClean="0">
                <a:solidFill>
                  <a:prstClr val="black">
                    <a:tint val="75000"/>
                  </a:prstClr>
                </a:solidFill>
              </a:rPr>
              <a:pPr/>
              <a:t>‹N›</a:t>
            </a:fld>
            <a:endParaRPr lang="it-IT" dirty="0">
              <a:solidFill>
                <a:prstClr val="black">
                  <a:tint val="75000"/>
                </a:prstClr>
              </a:solidFill>
            </a:endParaRPr>
          </a:p>
        </p:txBody>
      </p:sp>
    </p:spTree>
    <p:extLst>
      <p:ext uri="{BB962C8B-B14F-4D97-AF65-F5344CB8AC3E}">
        <p14:creationId xmlns:p14="http://schemas.microsoft.com/office/powerpoint/2010/main" val="1236473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41645" y="4800600"/>
            <a:ext cx="59436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ED087BF7-7575-46A3-B4AF-E0229CC185C2}" type="datetime1">
              <a:rPr lang="it-IT" smtClean="0">
                <a:solidFill>
                  <a:prstClr val="black">
                    <a:tint val="75000"/>
                  </a:prstClr>
                </a:solidFill>
              </a:rPr>
              <a:pPr/>
              <a:t>17/03/2025</a:t>
            </a:fld>
            <a:endParaRPr lang="it-IT" dirty="0">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dirty="0">
              <a:solidFill>
                <a:prstClr val="black">
                  <a:tint val="75000"/>
                </a:prstClr>
              </a:solidFill>
            </a:endParaRPr>
          </a:p>
        </p:txBody>
      </p:sp>
      <p:sp>
        <p:nvSpPr>
          <p:cNvPr id="7" name="Segnaposto numero diapositiva 6"/>
          <p:cNvSpPr>
            <a:spLocks noGrp="1"/>
          </p:cNvSpPr>
          <p:nvPr>
            <p:ph type="sldNum" sz="quarter" idx="12"/>
          </p:nvPr>
        </p:nvSpPr>
        <p:spPr/>
        <p:txBody>
          <a:bodyPr/>
          <a:lstStyle/>
          <a:p>
            <a:fld id="{2CF42348-ECC1-4981-8E88-9B97E0DDD4A7}" type="slidenum">
              <a:rPr lang="it-IT" smtClean="0">
                <a:solidFill>
                  <a:prstClr val="black">
                    <a:tint val="75000"/>
                  </a:prstClr>
                </a:solidFill>
              </a:rPr>
              <a:pPr/>
              <a:t>‹N›</a:t>
            </a:fld>
            <a:endParaRPr lang="it-IT" dirty="0">
              <a:solidFill>
                <a:prstClr val="black">
                  <a:tint val="75000"/>
                </a:prstClr>
              </a:solidFill>
            </a:endParaRPr>
          </a:p>
        </p:txBody>
      </p:sp>
    </p:spTree>
    <p:extLst>
      <p:ext uri="{BB962C8B-B14F-4D97-AF65-F5344CB8AC3E}">
        <p14:creationId xmlns:p14="http://schemas.microsoft.com/office/powerpoint/2010/main" val="1758847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DA32D0-7A87-4AAF-B744-E7F5A061E4FA}" type="datetime1">
              <a:rPr lang="it-IT" smtClean="0">
                <a:solidFill>
                  <a:prstClr val="black">
                    <a:tint val="75000"/>
                  </a:prstClr>
                </a:solidFill>
              </a:rPr>
              <a:pPr/>
              <a:t>17/03/2025</a:t>
            </a:fld>
            <a:endParaRPr lang="it-IT" dirty="0">
              <a:solidFill>
                <a:prstClr val="black">
                  <a:tint val="75000"/>
                </a:prstClr>
              </a:solidFill>
            </a:endParaRPr>
          </a:p>
        </p:txBody>
      </p:sp>
      <p:sp>
        <p:nvSpPr>
          <p:cNvPr id="5" name="Segnaposto piè di pagina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solidFill>
                <a:prstClr val="black">
                  <a:tint val="75000"/>
                </a:prstClr>
              </a:solidFill>
            </a:endParaRPr>
          </a:p>
        </p:txBody>
      </p:sp>
      <p:sp>
        <p:nvSpPr>
          <p:cNvPr id="6" name="Segnaposto numero diapositiva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F42348-ECC1-4981-8E88-9B97E0DDD4A7}" type="slidenum">
              <a:rPr lang="it-IT" smtClean="0">
                <a:solidFill>
                  <a:prstClr val="black">
                    <a:tint val="75000"/>
                  </a:prstClr>
                </a:solidFill>
              </a:rPr>
              <a:pPr/>
              <a:t>‹N›</a:t>
            </a:fld>
            <a:endParaRPr lang="it-IT" dirty="0">
              <a:solidFill>
                <a:prstClr val="black">
                  <a:tint val="75000"/>
                </a:prstClr>
              </a:solidFill>
            </a:endParaRPr>
          </a:p>
        </p:txBody>
      </p:sp>
    </p:spTree>
    <p:extLst>
      <p:ext uri="{BB962C8B-B14F-4D97-AF65-F5344CB8AC3E}">
        <p14:creationId xmlns:p14="http://schemas.microsoft.com/office/powerpoint/2010/main" val="32130515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1CABBD6B-4F0A-439C-B485-3CFD3B6773D5}" type="datetimeFigureOut">
              <a:rPr lang="it-IT" smtClean="0"/>
              <a:t>17/03/2025</a:t>
            </a:fld>
            <a:endParaRPr lang="it-IT"/>
          </a:p>
        </p:txBody>
      </p:sp>
      <p:sp>
        <p:nvSpPr>
          <p:cNvPr id="5" name="Segnaposto piè di pagina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27CE5A35-088C-44CA-9BC8-640B4509FB15}" type="slidenum">
              <a:rPr lang="it-IT" smtClean="0"/>
              <a:t>‹N›</a:t>
            </a:fld>
            <a:endParaRPr lang="it-IT"/>
          </a:p>
        </p:txBody>
      </p:sp>
    </p:spTree>
    <p:extLst>
      <p:ext uri="{BB962C8B-B14F-4D97-AF65-F5344CB8AC3E}">
        <p14:creationId xmlns:p14="http://schemas.microsoft.com/office/powerpoint/2010/main" val="7227168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it-IT"/>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hdphoto" Target="../media/hdphoto1.wdp"/><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21.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7.png"/><Relationship Id="rId1" Type="http://schemas.openxmlformats.org/officeDocument/2006/relationships/slideLayout" Target="../slideLayouts/slideLayout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8.png"/><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jpeg"/></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jpeg"/></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6.jpe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jpeg"/></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jpe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9.jpeg"/><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0.jpeg"/><Relationship Id="rId1" Type="http://schemas.openxmlformats.org/officeDocument/2006/relationships/slideLayout" Target="../slideLayouts/slideLayout1.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4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47.png"/></Relationships>
</file>

<file path=ppt/slides/_rels/slide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49.png"/></Relationships>
</file>

<file path=ppt/slides/_rels/slide4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4.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jpeg"/></Relationships>
</file>

<file path=ppt/slides/_rels/slide4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7.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6.jpeg"/><Relationship Id="rId5" Type="http://schemas.openxmlformats.org/officeDocument/2006/relationships/image" Target="../media/image55.png"/><Relationship Id="rId4" Type="http://schemas.openxmlformats.org/officeDocument/2006/relationships/image" Target="../media/image51.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9.png"/><Relationship Id="rId4" Type="http://schemas.openxmlformats.org/officeDocument/2006/relationships/image" Target="../media/image58.png"/></Relationships>
</file>

<file path=ppt/slides/_rels/slide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53.xml.rels><?xml version="1.0" encoding="UTF-8" standalone="yes"?>
<Relationships xmlns="http://schemas.openxmlformats.org/package/2006/relationships"><Relationship Id="rId8" Type="http://schemas.openxmlformats.org/officeDocument/2006/relationships/image" Target="../media/image65.png"/><Relationship Id="rId3" Type="http://schemas.microsoft.com/office/2007/relationships/hdphoto" Target="../media/hdphoto1.wdp"/><Relationship Id="rId7" Type="http://schemas.openxmlformats.org/officeDocument/2006/relationships/image" Target="../media/image64.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 Id="rId9" Type="http://schemas.openxmlformats.org/officeDocument/2006/relationships/image" Target="../media/image66.png"/></Relationships>
</file>

<file path=ppt/slides/_rels/slide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7.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CasellaDiTesto 5"/>
          <p:cNvSpPr txBox="1"/>
          <p:nvPr/>
        </p:nvSpPr>
        <p:spPr>
          <a:xfrm>
            <a:off x="880831" y="1700809"/>
            <a:ext cx="7956884" cy="2031325"/>
          </a:xfrm>
          <a:prstGeom prst="rect">
            <a:avLst/>
          </a:prstGeom>
          <a:noFill/>
        </p:spPr>
        <p:txBody>
          <a:bodyPr wrap="square" rtlCol="0">
            <a:spAutoFit/>
          </a:bodyPr>
          <a:lstStyle/>
          <a:p>
            <a:pPr algn="ctr"/>
            <a:r>
              <a:rPr lang="it-IT" sz="2400" b="1" dirty="0">
                <a:solidFill>
                  <a:prstClr val="black"/>
                </a:solidFill>
                <a:latin typeface="Arial" panose="020B0604020202020204" pitchFamily="34" charset="0"/>
                <a:cs typeface="Arial" panose="020B0604020202020204" pitchFamily="34" charset="0"/>
              </a:rPr>
              <a:t>CORSO DI LAUREA TRIENNALE IN CHIMICA</a:t>
            </a:r>
          </a:p>
          <a:p>
            <a:pPr algn="ctr"/>
            <a:r>
              <a:rPr lang="it-IT" sz="2000" b="1" dirty="0">
                <a:solidFill>
                  <a:prstClr val="black"/>
                </a:solidFill>
                <a:latin typeface="Arial" panose="020B0604020202020204" pitchFamily="34" charset="0"/>
                <a:cs typeface="Arial" panose="020B0604020202020204" pitchFamily="34" charset="0"/>
              </a:rPr>
              <a:t>CICLO DI SEMINARI SULLA </a:t>
            </a:r>
          </a:p>
          <a:p>
            <a:pPr algn="ctr"/>
            <a:r>
              <a:rPr lang="it-IT" sz="2000" b="1" dirty="0">
                <a:solidFill>
                  <a:prstClr val="black"/>
                </a:solidFill>
                <a:latin typeface="Arial" panose="020B0604020202020204" pitchFamily="34" charset="0"/>
                <a:cs typeface="Arial" panose="020B0604020202020204" pitchFamily="34" charset="0"/>
              </a:rPr>
              <a:t>“SICUREZZA IN AMBIENTE CHIMICO”</a:t>
            </a:r>
          </a:p>
          <a:p>
            <a:pPr algn="ctr"/>
            <a:r>
              <a:rPr lang="it-IT" sz="2000" b="1" dirty="0">
                <a:solidFill>
                  <a:prstClr val="black"/>
                </a:solidFill>
                <a:latin typeface="Arial" panose="020B0604020202020204" pitchFamily="34" charset="0"/>
                <a:cs typeface="Arial" panose="020B0604020202020204" pitchFamily="34" charset="0"/>
              </a:rPr>
              <a:t>a.a. 2024-2025</a:t>
            </a:r>
          </a:p>
          <a:p>
            <a:pPr algn="ctr"/>
            <a:endParaRPr lang="it-IT" sz="2400" dirty="0">
              <a:solidFill>
                <a:prstClr val="black"/>
              </a:solidFill>
              <a:latin typeface="Arial" panose="020B0604020202020204" pitchFamily="34" charset="0"/>
              <a:cs typeface="Arial" panose="020B0604020202020204" pitchFamily="34" charset="0"/>
            </a:endParaRPr>
          </a:p>
          <a:p>
            <a:pPr algn="ctr"/>
            <a:r>
              <a:rPr lang="it-IT" dirty="0">
                <a:solidFill>
                  <a:prstClr val="black"/>
                </a:solidFill>
                <a:latin typeface="Arial" panose="020B0604020202020204" pitchFamily="34" charset="0"/>
                <a:cs typeface="Arial" panose="020B0604020202020204" pitchFamily="34" charset="0"/>
              </a:rPr>
              <a:t>Prof. Claudio Tavagnacco</a:t>
            </a:r>
          </a:p>
        </p:txBody>
      </p:sp>
      <p:cxnSp>
        <p:nvCxnSpPr>
          <p:cNvPr id="10" name="Connettore 1 9"/>
          <p:cNvCxnSpPr/>
          <p:nvPr/>
        </p:nvCxnSpPr>
        <p:spPr>
          <a:xfrm>
            <a:off x="291458" y="6402814"/>
            <a:ext cx="9361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3002487" y="4725145"/>
            <a:ext cx="3822720" cy="461665"/>
          </a:xfrm>
          <a:prstGeom prst="rect">
            <a:avLst/>
          </a:prstGeom>
          <a:noFill/>
        </p:spPr>
        <p:txBody>
          <a:bodyPr wrap="square" rtlCol="0">
            <a:spAutoFit/>
          </a:bodyPr>
          <a:lstStyle/>
          <a:p>
            <a:pPr algn="ctr"/>
            <a:r>
              <a:rPr lang="it-IT" sz="2400" b="1" dirty="0">
                <a:solidFill>
                  <a:prstClr val="black"/>
                </a:solidFill>
                <a:latin typeface="Arial" panose="020B0604020202020204" pitchFamily="34" charset="0"/>
                <a:cs typeface="Arial" panose="020B0604020202020204" pitchFamily="34" charset="0"/>
              </a:rPr>
              <a:t>Trieste 17 marzo 2025</a:t>
            </a:r>
          </a:p>
        </p:txBody>
      </p:sp>
      <p:pic>
        <p:nvPicPr>
          <p:cNvPr id="8" name="Picture 1" descr="nuovo logo bn"/>
          <p:cNvPicPr>
            <a:picLocks noChangeArrowheads="1"/>
          </p:cNvPicPr>
          <p:nvPr/>
        </p:nvPicPr>
        <p:blipFill>
          <a:blip r:embed="rId2" cstate="print">
            <a:duotone>
              <a:prstClr val="black"/>
              <a:srgbClr val="006600">
                <a:tint val="45000"/>
                <a:satMod val="400000"/>
              </a:srgb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16463" y="111400"/>
            <a:ext cx="3054350" cy="5524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0" y="663851"/>
            <a:ext cx="52650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3060700" algn="ctr"/>
                <a:tab pos="6119813" algn="r"/>
              </a:tabLst>
            </a:pPr>
            <a:r>
              <a:rPr lang="it-IT" sz="1200" b="1" dirty="0">
                <a:solidFill>
                  <a:prstClr val="black"/>
                </a:solidFill>
                <a:latin typeface="Arial" panose="020B0604020202020204" pitchFamily="34" charset="0"/>
                <a:ea typeface="Times New Roman" pitchFamily="18" charset="0"/>
                <a:cs typeface="Arial" panose="020B0604020202020204" pitchFamily="34" charset="0"/>
              </a:rPr>
              <a:t>Dipartimento di Scienze Chimiche e Farmaceutiche</a:t>
            </a:r>
            <a:endParaRPr lang="it-IT" sz="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4973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1" descr="nuovo logo bn"/>
          <p:cNvPicPr>
            <a:picLocks noChangeArrowheads="1"/>
          </p:cNvPicPr>
          <p:nvPr/>
        </p:nvPicPr>
        <p:blipFill>
          <a:blip r:embed="rId2" cstate="print">
            <a:duotone>
              <a:prstClr val="black"/>
              <a:srgbClr val="006600">
                <a:tint val="45000"/>
                <a:satMod val="400000"/>
              </a:srgb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16463" y="111400"/>
            <a:ext cx="3054350" cy="5524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0" y="663851"/>
            <a:ext cx="52650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3060700" algn="ctr"/>
                <a:tab pos="6119813" algn="r"/>
              </a:tabLst>
            </a:pPr>
            <a:r>
              <a:rPr lang="it-IT" sz="1200" b="1" dirty="0">
                <a:solidFill>
                  <a:prstClr val="black"/>
                </a:solidFill>
                <a:latin typeface="Arial" panose="020B0604020202020204" pitchFamily="34" charset="0"/>
                <a:ea typeface="Times New Roman" pitchFamily="18" charset="0"/>
                <a:cs typeface="Arial" panose="020B0604020202020204" pitchFamily="34" charset="0"/>
              </a:rPr>
              <a:t>Dipartimento di Scienze Chimiche e Farmaceutiche</a:t>
            </a:r>
            <a:endParaRPr lang="it-IT" sz="1200" dirty="0">
              <a:solidFill>
                <a:prstClr val="black"/>
              </a:solidFill>
              <a:latin typeface="Arial" panose="020B0604020202020204" pitchFamily="34" charset="0"/>
              <a:cs typeface="Arial" panose="020B0604020202020204" pitchFamily="34" charset="0"/>
            </a:endParaRPr>
          </a:p>
        </p:txBody>
      </p:sp>
      <p:sp>
        <p:nvSpPr>
          <p:cNvPr id="33" name="CasellaDiTesto 32"/>
          <p:cNvSpPr txBox="1"/>
          <p:nvPr/>
        </p:nvSpPr>
        <p:spPr>
          <a:xfrm>
            <a:off x="182849" y="951629"/>
            <a:ext cx="9536035" cy="430887"/>
          </a:xfrm>
          <a:prstGeom prst="rect">
            <a:avLst/>
          </a:prstGeom>
          <a:noFill/>
        </p:spPr>
        <p:txBody>
          <a:bodyPr wrap="square" rtlCol="0">
            <a:spAutoFit/>
          </a:bodyPr>
          <a:lstStyle/>
          <a:p>
            <a:pPr algn="ctr"/>
            <a:r>
              <a:rPr lang="it-IT" sz="2200" b="1" dirty="0">
                <a:solidFill>
                  <a:prstClr val="black"/>
                </a:solidFill>
                <a:latin typeface="Arial" panose="020B0604020202020204" pitchFamily="34" charset="0"/>
                <a:cs typeface="Arial" panose="020B0604020202020204" pitchFamily="34" charset="0"/>
              </a:rPr>
              <a:t>Concetti di Pericolo, Danno, Rischio, Prevenzione e Protezione</a:t>
            </a:r>
            <a:endParaRPr lang="it-IT" b="1" dirty="0">
              <a:solidFill>
                <a:prstClr val="black"/>
              </a:solidFill>
              <a:latin typeface="Arial" panose="020B0604020202020204" pitchFamily="34" charset="0"/>
              <a:cs typeface="Arial" panose="020B0604020202020204" pitchFamily="34" charset="0"/>
            </a:endParaRPr>
          </a:p>
        </p:txBody>
      </p:sp>
      <p:sp>
        <p:nvSpPr>
          <p:cNvPr id="12" name="Rettangolo 11"/>
          <p:cNvSpPr/>
          <p:nvPr/>
        </p:nvSpPr>
        <p:spPr>
          <a:xfrm>
            <a:off x="422985" y="1415696"/>
            <a:ext cx="3161863" cy="400110"/>
          </a:xfrm>
          <a:prstGeom prst="rect">
            <a:avLst/>
          </a:prstGeom>
        </p:spPr>
        <p:txBody>
          <a:bodyPr wrap="square">
            <a:spAutoFit/>
          </a:bodyPr>
          <a:lstStyle/>
          <a:p>
            <a:r>
              <a:rPr lang="it-IT" sz="2000" b="1" dirty="0">
                <a:latin typeface="Arial" panose="020B0604020202020204" pitchFamily="34" charset="0"/>
                <a:cs typeface="Arial" panose="020B0604020202020204" pitchFamily="34" charset="0"/>
              </a:rPr>
              <a:t>Scala delle Probabilità</a:t>
            </a:r>
            <a:endParaRPr lang="it-IT" sz="2000" dirty="0">
              <a:solidFill>
                <a:prstClr val="black"/>
              </a:solidFill>
              <a:latin typeface="Arial" panose="020B0604020202020204" pitchFamily="34" charset="0"/>
              <a:cs typeface="Arial" panose="020B0604020202020204" pitchFamily="34" charset="0"/>
            </a:endParaRPr>
          </a:p>
        </p:txBody>
      </p:sp>
      <p:graphicFrame>
        <p:nvGraphicFramePr>
          <p:cNvPr id="17" name="Tabella 16"/>
          <p:cNvGraphicFramePr>
            <a:graphicFrameLocks noGrp="1"/>
          </p:cNvGraphicFramePr>
          <p:nvPr>
            <p:extLst>
              <p:ext uri="{D42A27DB-BD31-4B8C-83A1-F6EECF244321}">
                <p14:modId xmlns:p14="http://schemas.microsoft.com/office/powerpoint/2010/main" val="3555499255"/>
              </p:ext>
            </p:extLst>
          </p:nvPr>
        </p:nvGraphicFramePr>
        <p:xfrm>
          <a:off x="182850" y="1916832"/>
          <a:ext cx="9522678" cy="3840680"/>
        </p:xfrm>
        <a:graphic>
          <a:graphicData uri="http://schemas.openxmlformats.org/drawingml/2006/table">
            <a:tbl>
              <a:tblPr firstRow="1" firstCol="1" bandRow="1">
                <a:tableStyleId>{35758FB7-9AC5-4552-8A53-C91805E547FA}</a:tableStyleId>
              </a:tblPr>
              <a:tblGrid>
                <a:gridCol w="1906001">
                  <a:extLst>
                    <a:ext uri="{9D8B030D-6E8A-4147-A177-3AD203B41FA5}">
                      <a16:colId xmlns:a16="http://schemas.microsoft.com/office/drawing/2014/main" val="20000"/>
                    </a:ext>
                  </a:extLst>
                </a:gridCol>
                <a:gridCol w="2036487">
                  <a:extLst>
                    <a:ext uri="{9D8B030D-6E8A-4147-A177-3AD203B41FA5}">
                      <a16:colId xmlns:a16="http://schemas.microsoft.com/office/drawing/2014/main" val="20001"/>
                    </a:ext>
                  </a:extLst>
                </a:gridCol>
                <a:gridCol w="5580190">
                  <a:extLst>
                    <a:ext uri="{9D8B030D-6E8A-4147-A177-3AD203B41FA5}">
                      <a16:colId xmlns:a16="http://schemas.microsoft.com/office/drawing/2014/main" val="20002"/>
                    </a:ext>
                  </a:extLst>
                </a:gridCol>
              </a:tblGrid>
              <a:tr h="548840">
                <a:tc>
                  <a:txBody>
                    <a:bodyPr/>
                    <a:lstStyle/>
                    <a:p>
                      <a:pPr algn="ctr">
                        <a:spcAft>
                          <a:spcPts val="0"/>
                        </a:spcAft>
                      </a:pPr>
                      <a:r>
                        <a:rPr lang="it-IT" sz="1800" u="none" dirty="0">
                          <a:effectLst/>
                        </a:rPr>
                        <a:t>VALORE DI</a:t>
                      </a:r>
                    </a:p>
                    <a:p>
                      <a:pPr algn="ctr">
                        <a:spcAft>
                          <a:spcPts val="0"/>
                        </a:spcAft>
                      </a:pPr>
                      <a:r>
                        <a:rPr lang="it-IT" sz="1800" u="none" dirty="0">
                          <a:effectLst/>
                        </a:rPr>
                        <a:t>PROBABILITA’</a:t>
                      </a:r>
                      <a:endParaRPr lang="it-IT" sz="1800" u="none"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it-IT" sz="1800" u="none" dirty="0">
                          <a:effectLst/>
                        </a:rPr>
                        <a:t>DEFINIZIONE</a:t>
                      </a:r>
                      <a:endParaRPr lang="it-IT" sz="1800" u="none"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it-IT" sz="1800" u="none" dirty="0">
                          <a:effectLst/>
                        </a:rPr>
                        <a:t>CRITERIO</a:t>
                      </a:r>
                      <a:r>
                        <a:rPr lang="it-IT" sz="1800" u="none" baseline="0" dirty="0">
                          <a:effectLst/>
                        </a:rPr>
                        <a:t> DELLA VALUTAZIONE</a:t>
                      </a:r>
                      <a:endParaRPr lang="it-IT" sz="1800" u="none"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796517">
                <a:tc>
                  <a:txBody>
                    <a:bodyPr/>
                    <a:lstStyle/>
                    <a:p>
                      <a:pPr algn="ctr">
                        <a:spcAft>
                          <a:spcPts val="0"/>
                        </a:spcAft>
                      </a:pPr>
                      <a:r>
                        <a:rPr lang="it-IT" sz="1800" u="none" dirty="0">
                          <a:effectLst/>
                        </a:rPr>
                        <a:t>1</a:t>
                      </a:r>
                      <a:endParaRPr lang="it-IT" sz="1800" u="non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it-IT" sz="1800" u="none" dirty="0">
                          <a:effectLst/>
                        </a:rPr>
                        <a:t>Improbabile</a:t>
                      </a:r>
                      <a:endParaRPr lang="it-IT" sz="1800" u="non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lgn="just">
                        <a:spcAft>
                          <a:spcPts val="0"/>
                        </a:spcAft>
                        <a:buFont typeface="Symbol" panose="05050102010706020507" pitchFamily="18" charset="2"/>
                        <a:buChar char=""/>
                      </a:pPr>
                      <a:r>
                        <a:rPr lang="it-IT" sz="1800" u="none" dirty="0">
                          <a:effectLst/>
                        </a:rPr>
                        <a:t>Il suo verificarsi richiederebbe la concomitanza di più eventi poco</a:t>
                      </a:r>
                      <a:r>
                        <a:rPr lang="it-IT" sz="1800" u="none" baseline="0" dirty="0">
                          <a:effectLst/>
                        </a:rPr>
                        <a:t> </a:t>
                      </a:r>
                      <a:r>
                        <a:rPr lang="it-IT" sz="1800" u="none" dirty="0">
                          <a:effectLst/>
                        </a:rPr>
                        <a:t>probabili</a:t>
                      </a:r>
                    </a:p>
                    <a:p>
                      <a:pPr marL="342900" lvl="0" indent="-342900">
                        <a:spcAft>
                          <a:spcPts val="0"/>
                        </a:spcAft>
                        <a:buFont typeface="Symbol" panose="05050102010706020507" pitchFamily="18" charset="2"/>
                        <a:buChar char=""/>
                      </a:pPr>
                      <a:r>
                        <a:rPr lang="it-IT" sz="1800" u="none" dirty="0">
                          <a:effectLst/>
                        </a:rPr>
                        <a:t>Non si sono mai verificati fatti analoghi</a:t>
                      </a:r>
                    </a:p>
                    <a:p>
                      <a:pPr marL="342900" lvl="0" indent="-342900">
                        <a:spcAft>
                          <a:spcPts val="0"/>
                        </a:spcAft>
                        <a:buFont typeface="Symbol" panose="05050102010706020507" pitchFamily="18" charset="2"/>
                        <a:buChar char=""/>
                      </a:pPr>
                      <a:r>
                        <a:rPr lang="it-IT" sz="1800" u="none" dirty="0">
                          <a:effectLst/>
                        </a:rPr>
                        <a:t>Il suo verificarsi susciterebbe incredulità</a:t>
                      </a:r>
                      <a:endParaRPr lang="it-IT" sz="1800" u="non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796517">
                <a:tc>
                  <a:txBody>
                    <a:bodyPr/>
                    <a:lstStyle/>
                    <a:p>
                      <a:pPr algn="ctr">
                        <a:spcAft>
                          <a:spcPts val="0"/>
                        </a:spcAft>
                      </a:pPr>
                      <a:r>
                        <a:rPr lang="it-IT" sz="1800" u="none">
                          <a:effectLst/>
                        </a:rPr>
                        <a:t>2</a:t>
                      </a:r>
                      <a:endParaRPr lang="it-IT" sz="1800" u="non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it-IT" sz="1800" u="none" dirty="0">
                          <a:effectLst/>
                        </a:rPr>
                        <a:t>Poco probabile</a:t>
                      </a:r>
                      <a:endParaRPr lang="it-IT" sz="1800" u="non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lgn="just">
                        <a:spcAft>
                          <a:spcPts val="0"/>
                        </a:spcAft>
                        <a:buFont typeface="Symbol" panose="05050102010706020507" pitchFamily="18" charset="2"/>
                        <a:buChar char=""/>
                      </a:pPr>
                      <a:r>
                        <a:rPr lang="it-IT" sz="1800" u="none" dirty="0">
                          <a:effectLst/>
                        </a:rPr>
                        <a:t>Il suo verificarsi richiederebbe circostanze non comuni e poco probabili</a:t>
                      </a:r>
                    </a:p>
                    <a:p>
                      <a:pPr marL="342900" lvl="0" indent="-342900" algn="just">
                        <a:spcAft>
                          <a:spcPts val="0"/>
                        </a:spcAft>
                        <a:buFont typeface="Symbol" panose="05050102010706020507" pitchFamily="18" charset="2"/>
                        <a:buChar char=""/>
                      </a:pPr>
                      <a:r>
                        <a:rPr lang="it-IT" sz="1800" u="none" dirty="0">
                          <a:effectLst/>
                        </a:rPr>
                        <a:t>Si sono verificati pochi fatti analoghi</a:t>
                      </a:r>
                    </a:p>
                    <a:p>
                      <a:pPr marL="342900" lvl="0" indent="-342900">
                        <a:spcAft>
                          <a:spcPts val="0"/>
                        </a:spcAft>
                        <a:buFont typeface="Symbol" panose="05050102010706020507" pitchFamily="18" charset="2"/>
                        <a:buChar char=""/>
                      </a:pPr>
                      <a:r>
                        <a:rPr lang="it-IT" sz="1800" u="none" dirty="0">
                          <a:effectLst/>
                        </a:rPr>
                        <a:t>Il suo verificarsi susciterebbe sorpresa</a:t>
                      </a:r>
                      <a:endParaRPr lang="it-IT" sz="1800" u="non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98258">
                <a:tc>
                  <a:txBody>
                    <a:bodyPr/>
                    <a:lstStyle/>
                    <a:p>
                      <a:pPr algn="ctr">
                        <a:spcAft>
                          <a:spcPts val="0"/>
                        </a:spcAft>
                      </a:pPr>
                      <a:r>
                        <a:rPr lang="it-IT" sz="1800" u="none">
                          <a:effectLst/>
                        </a:rPr>
                        <a:t>3</a:t>
                      </a:r>
                      <a:endParaRPr lang="it-IT" sz="1800" u="non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it-IT" sz="1800" u="none" dirty="0">
                          <a:effectLst/>
                        </a:rPr>
                        <a:t>Probabile</a:t>
                      </a:r>
                      <a:endParaRPr lang="it-IT" sz="1800" u="non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spcAft>
                          <a:spcPts val="0"/>
                        </a:spcAft>
                        <a:buFont typeface="Symbol" panose="05050102010706020507" pitchFamily="18" charset="2"/>
                        <a:buChar char=""/>
                      </a:pPr>
                      <a:r>
                        <a:rPr lang="it-IT" sz="1800" u="none" dirty="0">
                          <a:effectLst/>
                        </a:rPr>
                        <a:t>Si sono verificati altri fatti analoghi</a:t>
                      </a:r>
                    </a:p>
                    <a:p>
                      <a:pPr marL="342900" lvl="0" indent="-342900">
                        <a:spcAft>
                          <a:spcPts val="0"/>
                        </a:spcAft>
                        <a:buFont typeface="Symbol" panose="05050102010706020507" pitchFamily="18" charset="2"/>
                        <a:buChar char=""/>
                      </a:pPr>
                      <a:r>
                        <a:rPr lang="it-IT" sz="1800" u="none" dirty="0">
                          <a:effectLst/>
                        </a:rPr>
                        <a:t>Il suo verificarsi susciterebbe modesta sorpresa</a:t>
                      </a:r>
                      <a:endParaRPr lang="it-IT" sz="1800" u="non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98258">
                <a:tc>
                  <a:txBody>
                    <a:bodyPr/>
                    <a:lstStyle/>
                    <a:p>
                      <a:pPr algn="ctr">
                        <a:spcAft>
                          <a:spcPts val="0"/>
                        </a:spcAft>
                      </a:pPr>
                      <a:r>
                        <a:rPr lang="it-IT" sz="1800" u="none">
                          <a:effectLst/>
                        </a:rPr>
                        <a:t>4</a:t>
                      </a:r>
                      <a:endParaRPr lang="it-IT" sz="1800" u="non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it-IT" sz="1800" u="none" dirty="0">
                          <a:effectLst/>
                        </a:rPr>
                        <a:t>Molto probabile</a:t>
                      </a:r>
                      <a:endParaRPr lang="it-IT" sz="1800" u="non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spcAft>
                          <a:spcPts val="0"/>
                        </a:spcAft>
                        <a:buFont typeface="Symbol" panose="05050102010706020507" pitchFamily="18" charset="2"/>
                        <a:buChar char=""/>
                      </a:pPr>
                      <a:r>
                        <a:rPr lang="it-IT" sz="1800" u="none" dirty="0">
                          <a:effectLst/>
                        </a:rPr>
                        <a:t>Si sono verificati altri fatti analoghi</a:t>
                      </a:r>
                    </a:p>
                    <a:p>
                      <a:pPr marL="342900" lvl="0" indent="-342900">
                        <a:spcAft>
                          <a:spcPts val="0"/>
                        </a:spcAft>
                        <a:buFont typeface="Symbol" panose="05050102010706020507" pitchFamily="18" charset="2"/>
                        <a:buChar char=""/>
                      </a:pPr>
                      <a:r>
                        <a:rPr lang="it-IT" sz="1800" u="none" dirty="0">
                          <a:effectLst/>
                        </a:rPr>
                        <a:t>Il suo verificarsi è dato per scontato</a:t>
                      </a:r>
                      <a:endParaRPr lang="it-IT" sz="1800" u="non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5614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1" descr="nuovo logo bn"/>
          <p:cNvPicPr>
            <a:picLocks noChangeArrowheads="1"/>
          </p:cNvPicPr>
          <p:nvPr/>
        </p:nvPicPr>
        <p:blipFill>
          <a:blip r:embed="rId2" cstate="print">
            <a:duotone>
              <a:prstClr val="black"/>
              <a:srgbClr val="006600">
                <a:tint val="45000"/>
                <a:satMod val="400000"/>
              </a:srgb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16463" y="111400"/>
            <a:ext cx="3054350" cy="5524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0" y="663851"/>
            <a:ext cx="52650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3060700" algn="ctr"/>
                <a:tab pos="6119813" algn="r"/>
              </a:tabLst>
            </a:pPr>
            <a:r>
              <a:rPr lang="it-IT" sz="1200" b="1" dirty="0">
                <a:solidFill>
                  <a:prstClr val="black"/>
                </a:solidFill>
                <a:latin typeface="Arial" panose="020B0604020202020204" pitchFamily="34" charset="0"/>
                <a:ea typeface="Times New Roman" pitchFamily="18" charset="0"/>
                <a:cs typeface="Arial" panose="020B0604020202020204" pitchFamily="34" charset="0"/>
              </a:rPr>
              <a:t>Dipartimento di Scienze Chimiche e Farmaceutiche</a:t>
            </a:r>
            <a:endParaRPr lang="it-IT" sz="1200" dirty="0">
              <a:solidFill>
                <a:prstClr val="black"/>
              </a:solidFill>
              <a:latin typeface="Arial" panose="020B0604020202020204" pitchFamily="34" charset="0"/>
              <a:cs typeface="Arial" panose="020B0604020202020204" pitchFamily="34" charset="0"/>
            </a:endParaRPr>
          </a:p>
        </p:txBody>
      </p:sp>
      <p:sp>
        <p:nvSpPr>
          <p:cNvPr id="33" name="CasellaDiTesto 32"/>
          <p:cNvSpPr txBox="1"/>
          <p:nvPr/>
        </p:nvSpPr>
        <p:spPr>
          <a:xfrm>
            <a:off x="182849" y="951629"/>
            <a:ext cx="9536035" cy="430887"/>
          </a:xfrm>
          <a:prstGeom prst="rect">
            <a:avLst/>
          </a:prstGeom>
          <a:noFill/>
        </p:spPr>
        <p:txBody>
          <a:bodyPr wrap="square" rtlCol="0">
            <a:spAutoFit/>
          </a:bodyPr>
          <a:lstStyle/>
          <a:p>
            <a:pPr algn="ctr"/>
            <a:r>
              <a:rPr lang="it-IT" sz="2200" b="1" dirty="0">
                <a:solidFill>
                  <a:prstClr val="black"/>
                </a:solidFill>
                <a:latin typeface="Arial" panose="020B0604020202020204" pitchFamily="34" charset="0"/>
                <a:cs typeface="Arial" panose="020B0604020202020204" pitchFamily="34" charset="0"/>
              </a:rPr>
              <a:t>Concetti di Pericolo, Danno, Rischio, Prevenzione e Protezione</a:t>
            </a:r>
            <a:endParaRPr lang="it-IT" b="1" dirty="0">
              <a:solidFill>
                <a:prstClr val="black"/>
              </a:solidFill>
              <a:latin typeface="Arial" panose="020B0604020202020204" pitchFamily="34" charset="0"/>
              <a:cs typeface="Arial" panose="020B0604020202020204" pitchFamily="34" charset="0"/>
            </a:endParaRPr>
          </a:p>
        </p:txBody>
      </p:sp>
      <p:sp>
        <p:nvSpPr>
          <p:cNvPr id="13" name="Rettangolo 12"/>
          <p:cNvSpPr/>
          <p:nvPr/>
        </p:nvSpPr>
        <p:spPr>
          <a:xfrm>
            <a:off x="300221" y="1667761"/>
            <a:ext cx="4049003" cy="400110"/>
          </a:xfrm>
          <a:prstGeom prst="rect">
            <a:avLst/>
          </a:prstGeom>
        </p:spPr>
        <p:txBody>
          <a:bodyPr wrap="square">
            <a:spAutoFit/>
          </a:bodyPr>
          <a:lstStyle/>
          <a:p>
            <a:r>
              <a:rPr lang="it-IT" sz="2000" b="1" dirty="0">
                <a:latin typeface="Arial" panose="020B0604020202020204" pitchFamily="34" charset="0"/>
                <a:cs typeface="Arial" panose="020B0604020202020204" pitchFamily="34" charset="0"/>
              </a:rPr>
              <a:t>Scala della gravità del Danno</a:t>
            </a:r>
            <a:endParaRPr lang="it-IT" sz="2000" dirty="0">
              <a:solidFill>
                <a:prstClr val="black"/>
              </a:solidFill>
              <a:latin typeface="Arial" panose="020B0604020202020204" pitchFamily="34" charset="0"/>
              <a:cs typeface="Arial" panose="020B0604020202020204" pitchFamily="34" charset="0"/>
            </a:endParaRPr>
          </a:p>
        </p:txBody>
      </p:sp>
      <p:graphicFrame>
        <p:nvGraphicFramePr>
          <p:cNvPr id="14" name="Tabella 13"/>
          <p:cNvGraphicFramePr>
            <a:graphicFrameLocks noGrp="1"/>
          </p:cNvGraphicFramePr>
          <p:nvPr>
            <p:extLst>
              <p:ext uri="{D42A27DB-BD31-4B8C-83A1-F6EECF244321}">
                <p14:modId xmlns:p14="http://schemas.microsoft.com/office/powerpoint/2010/main" val="4085059333"/>
              </p:ext>
            </p:extLst>
          </p:nvPr>
        </p:nvGraphicFramePr>
        <p:xfrm>
          <a:off x="182849" y="2314416"/>
          <a:ext cx="9536036" cy="2468880"/>
        </p:xfrm>
        <a:graphic>
          <a:graphicData uri="http://schemas.openxmlformats.org/drawingml/2006/table">
            <a:tbl>
              <a:tblPr firstRow="1" firstCol="1" bandRow="1">
                <a:tableStyleId>{35758FB7-9AC5-4552-8A53-C91805E547FA}</a:tableStyleId>
              </a:tblPr>
              <a:tblGrid>
                <a:gridCol w="1481728">
                  <a:extLst>
                    <a:ext uri="{9D8B030D-6E8A-4147-A177-3AD203B41FA5}">
                      <a16:colId xmlns:a16="http://schemas.microsoft.com/office/drawing/2014/main" val="20000"/>
                    </a:ext>
                  </a:extLst>
                </a:gridCol>
                <a:gridCol w="2148091">
                  <a:extLst>
                    <a:ext uri="{9D8B030D-6E8A-4147-A177-3AD203B41FA5}">
                      <a16:colId xmlns:a16="http://schemas.microsoft.com/office/drawing/2014/main" val="20001"/>
                    </a:ext>
                  </a:extLst>
                </a:gridCol>
                <a:gridCol w="5906217">
                  <a:extLst>
                    <a:ext uri="{9D8B030D-6E8A-4147-A177-3AD203B41FA5}">
                      <a16:colId xmlns:a16="http://schemas.microsoft.com/office/drawing/2014/main" val="20002"/>
                    </a:ext>
                  </a:extLst>
                </a:gridCol>
              </a:tblGrid>
              <a:tr h="0">
                <a:tc>
                  <a:txBody>
                    <a:bodyPr/>
                    <a:lstStyle/>
                    <a:p>
                      <a:pPr algn="ctr">
                        <a:spcAft>
                          <a:spcPts val="0"/>
                        </a:spcAft>
                      </a:pPr>
                      <a:r>
                        <a:rPr lang="it-IT" sz="1800" u="none" dirty="0">
                          <a:effectLst/>
                        </a:rPr>
                        <a:t>VALORE DI</a:t>
                      </a:r>
                    </a:p>
                    <a:p>
                      <a:pPr algn="ctr">
                        <a:spcAft>
                          <a:spcPts val="0"/>
                        </a:spcAft>
                      </a:pPr>
                      <a:r>
                        <a:rPr lang="it-IT" sz="1800" u="none" dirty="0">
                          <a:effectLst/>
                        </a:rPr>
                        <a:t>DANNO</a:t>
                      </a:r>
                      <a:endParaRPr lang="it-IT" sz="1800" u="non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it-IT" sz="1800" u="none">
                          <a:effectLst/>
                        </a:rPr>
                        <a:t>DEFINIZIONE</a:t>
                      </a:r>
                      <a:endParaRPr lang="it-IT" sz="1800" u="non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it-IT" sz="1800" u="none" dirty="0">
                          <a:effectLst/>
                        </a:rPr>
                        <a:t>CRITERIO</a:t>
                      </a:r>
                      <a:r>
                        <a:rPr lang="it-IT" sz="1800" u="none" baseline="0" dirty="0">
                          <a:effectLst/>
                        </a:rPr>
                        <a:t> DELLA VALUTAZIONE</a:t>
                      </a:r>
                      <a:endParaRPr lang="it-IT" sz="1800" u="none"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0">
                <a:tc>
                  <a:txBody>
                    <a:bodyPr/>
                    <a:lstStyle/>
                    <a:p>
                      <a:pPr algn="ctr">
                        <a:spcAft>
                          <a:spcPts val="0"/>
                        </a:spcAft>
                      </a:pPr>
                      <a:r>
                        <a:rPr lang="it-IT" sz="1800" u="none" dirty="0">
                          <a:effectLst/>
                        </a:rPr>
                        <a:t>1</a:t>
                      </a:r>
                      <a:endParaRPr lang="it-IT" sz="1800" u="non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it-IT" sz="1800" u="none">
                          <a:effectLst/>
                        </a:rPr>
                        <a:t>Lieve</a:t>
                      </a:r>
                      <a:endParaRPr lang="it-IT" sz="1800" u="non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spcAft>
                          <a:spcPts val="0"/>
                        </a:spcAft>
                        <a:buFont typeface="Symbol" panose="05050102010706020507" pitchFamily="18" charset="2"/>
                        <a:buChar char=""/>
                      </a:pPr>
                      <a:r>
                        <a:rPr lang="it-IT" sz="1800" u="none">
                          <a:effectLst/>
                        </a:rPr>
                        <a:t>danno lieve</a:t>
                      </a:r>
                      <a:endParaRPr lang="it-IT" sz="1800" u="non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lgn="ctr">
                        <a:spcAft>
                          <a:spcPts val="0"/>
                        </a:spcAft>
                      </a:pPr>
                      <a:r>
                        <a:rPr lang="it-IT" sz="1800" u="none">
                          <a:effectLst/>
                        </a:rPr>
                        <a:t>2</a:t>
                      </a:r>
                      <a:endParaRPr lang="it-IT" sz="1800" u="non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it-IT" sz="1800" u="none" dirty="0">
                          <a:effectLst/>
                        </a:rPr>
                        <a:t>Medio</a:t>
                      </a:r>
                      <a:endParaRPr lang="it-IT" sz="1800" u="non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spcAft>
                          <a:spcPts val="0"/>
                        </a:spcAft>
                        <a:buFont typeface="Symbol" panose="05050102010706020507" pitchFamily="18" charset="2"/>
                        <a:buChar char=""/>
                      </a:pPr>
                      <a:r>
                        <a:rPr lang="it-IT" sz="1800" u="none">
                          <a:effectLst/>
                        </a:rPr>
                        <a:t>incidente che non provoca ferite e/o malattie</a:t>
                      </a:r>
                    </a:p>
                    <a:p>
                      <a:pPr marL="342900" lvl="0" indent="-342900">
                        <a:spcAft>
                          <a:spcPts val="0"/>
                        </a:spcAft>
                        <a:buFont typeface="Symbol" panose="05050102010706020507" pitchFamily="18" charset="2"/>
                        <a:buChar char=""/>
                      </a:pPr>
                      <a:r>
                        <a:rPr lang="it-IT" sz="1800" u="none">
                          <a:effectLst/>
                        </a:rPr>
                        <a:t>ferite/malattie di modesta entità (abrasioni, piccoli tagli)</a:t>
                      </a:r>
                      <a:endParaRPr lang="it-IT" sz="1800" u="non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algn="ctr">
                        <a:spcAft>
                          <a:spcPts val="0"/>
                        </a:spcAft>
                      </a:pPr>
                      <a:r>
                        <a:rPr lang="it-IT" sz="1800" u="none">
                          <a:effectLst/>
                        </a:rPr>
                        <a:t>3</a:t>
                      </a:r>
                      <a:endParaRPr lang="it-IT" sz="1800" u="non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it-IT" sz="1800" u="none">
                          <a:effectLst/>
                        </a:rPr>
                        <a:t>Grave</a:t>
                      </a:r>
                      <a:endParaRPr lang="it-IT" sz="1800" u="non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lgn="just">
                        <a:spcAft>
                          <a:spcPts val="0"/>
                        </a:spcAft>
                        <a:buFont typeface="Symbol" panose="05050102010706020507" pitchFamily="18" charset="2"/>
                        <a:buChar char=""/>
                      </a:pPr>
                      <a:r>
                        <a:rPr lang="it-IT" sz="1800" u="none" dirty="0">
                          <a:effectLst/>
                        </a:rPr>
                        <a:t>ferite/malattie gravi (fratture, amputazioni, debilitazioni</a:t>
                      </a:r>
                      <a:r>
                        <a:rPr lang="it-IT" sz="1800" u="none" baseline="0" dirty="0">
                          <a:effectLst/>
                        </a:rPr>
                        <a:t> </a:t>
                      </a:r>
                      <a:r>
                        <a:rPr lang="it-IT" sz="1800" u="none" dirty="0">
                          <a:effectLst/>
                        </a:rPr>
                        <a:t>gravi, ipoacusie)</a:t>
                      </a:r>
                      <a:endParaRPr lang="it-IT" sz="1800" u="non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algn="ctr">
                        <a:spcAft>
                          <a:spcPts val="0"/>
                        </a:spcAft>
                      </a:pPr>
                      <a:r>
                        <a:rPr lang="it-IT" sz="1800" u="none">
                          <a:effectLst/>
                        </a:rPr>
                        <a:t>4</a:t>
                      </a:r>
                      <a:endParaRPr lang="it-IT" sz="1800" u="non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it-IT" sz="1800" u="none">
                          <a:effectLst/>
                        </a:rPr>
                        <a:t>Molto grave</a:t>
                      </a:r>
                      <a:endParaRPr lang="it-IT" sz="1800" u="non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spcAft>
                          <a:spcPts val="0"/>
                        </a:spcAft>
                        <a:buFont typeface="Symbol" panose="05050102010706020507" pitchFamily="18" charset="2"/>
                        <a:buChar char=""/>
                      </a:pPr>
                      <a:r>
                        <a:rPr lang="it-IT" sz="1800" u="none" dirty="0">
                          <a:effectLst/>
                        </a:rPr>
                        <a:t>incidente/malattia mortale</a:t>
                      </a:r>
                    </a:p>
                    <a:p>
                      <a:pPr marL="342900" lvl="0" indent="-342900">
                        <a:spcAft>
                          <a:spcPts val="0"/>
                        </a:spcAft>
                        <a:buFont typeface="Symbol" panose="05050102010706020507" pitchFamily="18" charset="2"/>
                        <a:buChar char=""/>
                      </a:pPr>
                      <a:r>
                        <a:rPr lang="it-IT" sz="1800" u="none" dirty="0">
                          <a:effectLst/>
                        </a:rPr>
                        <a:t>incidente mortale multiplo</a:t>
                      </a:r>
                      <a:endParaRPr lang="it-IT" sz="1800" u="non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7057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1" descr="nuovo logo bn"/>
          <p:cNvPicPr>
            <a:picLocks noChangeArrowheads="1"/>
          </p:cNvPicPr>
          <p:nvPr/>
        </p:nvPicPr>
        <p:blipFill>
          <a:blip r:embed="rId2" cstate="print">
            <a:duotone>
              <a:prstClr val="black"/>
              <a:srgbClr val="006600">
                <a:tint val="45000"/>
                <a:satMod val="400000"/>
              </a:srgb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16463" y="111400"/>
            <a:ext cx="3054350" cy="5524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0" y="663851"/>
            <a:ext cx="52650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3060700" algn="ctr"/>
                <a:tab pos="6119813" algn="r"/>
              </a:tabLst>
            </a:pPr>
            <a:r>
              <a:rPr lang="it-IT" sz="1200" b="1" dirty="0">
                <a:solidFill>
                  <a:prstClr val="black"/>
                </a:solidFill>
                <a:latin typeface="Arial" panose="020B0604020202020204" pitchFamily="34" charset="0"/>
                <a:ea typeface="Times New Roman" pitchFamily="18" charset="0"/>
                <a:cs typeface="Arial" panose="020B0604020202020204" pitchFamily="34" charset="0"/>
              </a:rPr>
              <a:t>Dipartimento di Scienze Chimiche e Farmaceutiche</a:t>
            </a:r>
            <a:endParaRPr lang="it-IT" sz="1200" dirty="0">
              <a:solidFill>
                <a:prstClr val="black"/>
              </a:solidFill>
              <a:latin typeface="Arial" panose="020B0604020202020204" pitchFamily="34" charset="0"/>
              <a:cs typeface="Arial" panose="020B0604020202020204" pitchFamily="34" charset="0"/>
            </a:endParaRPr>
          </a:p>
        </p:txBody>
      </p:sp>
      <p:sp>
        <p:nvSpPr>
          <p:cNvPr id="33" name="CasellaDiTesto 32"/>
          <p:cNvSpPr txBox="1"/>
          <p:nvPr/>
        </p:nvSpPr>
        <p:spPr>
          <a:xfrm>
            <a:off x="182849" y="951629"/>
            <a:ext cx="9536035" cy="430887"/>
          </a:xfrm>
          <a:prstGeom prst="rect">
            <a:avLst/>
          </a:prstGeom>
          <a:noFill/>
        </p:spPr>
        <p:txBody>
          <a:bodyPr wrap="square" rtlCol="0">
            <a:spAutoFit/>
          </a:bodyPr>
          <a:lstStyle/>
          <a:p>
            <a:pPr algn="ctr"/>
            <a:r>
              <a:rPr lang="it-IT" sz="2200" b="1" dirty="0">
                <a:solidFill>
                  <a:prstClr val="black"/>
                </a:solidFill>
                <a:latin typeface="Arial" panose="020B0604020202020204" pitchFamily="34" charset="0"/>
                <a:cs typeface="Arial" panose="020B0604020202020204" pitchFamily="34" charset="0"/>
              </a:rPr>
              <a:t>Concetti di Pericolo, Danno, Rischio, Prevenzione e Protezione</a:t>
            </a:r>
            <a:endParaRPr lang="it-IT" b="1" dirty="0">
              <a:solidFill>
                <a:prstClr val="black"/>
              </a:solidFill>
              <a:latin typeface="Arial" panose="020B0604020202020204" pitchFamily="34" charset="0"/>
              <a:cs typeface="Arial" panose="020B0604020202020204" pitchFamily="34" charset="0"/>
            </a:endParaRPr>
          </a:p>
        </p:txBody>
      </p:sp>
      <p:pic>
        <p:nvPicPr>
          <p:cNvPr id="12" name="Immagine 11"/>
          <p:cNvPicPr>
            <a:picLocks noChangeAspect="1"/>
          </p:cNvPicPr>
          <p:nvPr/>
        </p:nvPicPr>
        <p:blipFill>
          <a:blip r:embed="rId4"/>
          <a:stretch>
            <a:fillRect/>
          </a:stretch>
        </p:blipFill>
        <p:spPr>
          <a:xfrm>
            <a:off x="1958691" y="1592585"/>
            <a:ext cx="6249770" cy="3061454"/>
          </a:xfrm>
          <a:prstGeom prst="rect">
            <a:avLst/>
          </a:prstGeom>
          <a:ln w="88900" cap="sq" cmpd="thickThin">
            <a:solidFill>
              <a:srgbClr val="000000"/>
            </a:solidFill>
            <a:prstDash val="solid"/>
            <a:miter lim="800000"/>
          </a:ln>
          <a:effectLst>
            <a:innerShdw blurRad="76200">
              <a:srgbClr val="000000"/>
            </a:innerShdw>
          </a:effectLst>
        </p:spPr>
      </p:pic>
      <p:pic>
        <p:nvPicPr>
          <p:cNvPr id="15" name="Immagine 14"/>
          <p:cNvPicPr>
            <a:picLocks noChangeAspect="1"/>
          </p:cNvPicPr>
          <p:nvPr/>
        </p:nvPicPr>
        <p:blipFill>
          <a:blip r:embed="rId5"/>
          <a:stretch>
            <a:fillRect/>
          </a:stretch>
        </p:blipFill>
        <p:spPr>
          <a:xfrm>
            <a:off x="561385" y="5157192"/>
            <a:ext cx="9044382" cy="67326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897953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1" descr="nuovo logo bn"/>
          <p:cNvPicPr>
            <a:picLocks noChangeArrowheads="1"/>
          </p:cNvPicPr>
          <p:nvPr/>
        </p:nvPicPr>
        <p:blipFill>
          <a:blip r:embed="rId2" cstate="print">
            <a:duotone>
              <a:prstClr val="black"/>
              <a:srgbClr val="006600">
                <a:tint val="45000"/>
                <a:satMod val="400000"/>
              </a:srgb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16463" y="111400"/>
            <a:ext cx="3054350" cy="5524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0" y="663851"/>
            <a:ext cx="52650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3060700" algn="ctr"/>
                <a:tab pos="6119813" algn="r"/>
              </a:tabLst>
            </a:pPr>
            <a:r>
              <a:rPr lang="it-IT" sz="1200" b="1" dirty="0">
                <a:solidFill>
                  <a:prstClr val="black"/>
                </a:solidFill>
                <a:latin typeface="Arial" panose="020B0604020202020204" pitchFamily="34" charset="0"/>
                <a:ea typeface="Times New Roman" pitchFamily="18" charset="0"/>
                <a:cs typeface="Arial" panose="020B0604020202020204" pitchFamily="34" charset="0"/>
              </a:rPr>
              <a:t>Dipartimento di Scienze Chimiche e Farmaceutiche</a:t>
            </a:r>
            <a:endParaRPr lang="it-IT" sz="1200" dirty="0">
              <a:solidFill>
                <a:prstClr val="black"/>
              </a:solidFill>
              <a:latin typeface="Arial" panose="020B0604020202020204" pitchFamily="34" charset="0"/>
              <a:cs typeface="Arial" panose="020B0604020202020204" pitchFamily="34" charset="0"/>
            </a:endParaRPr>
          </a:p>
        </p:txBody>
      </p:sp>
      <p:sp>
        <p:nvSpPr>
          <p:cNvPr id="33" name="CasellaDiTesto 32"/>
          <p:cNvSpPr txBox="1"/>
          <p:nvPr/>
        </p:nvSpPr>
        <p:spPr>
          <a:xfrm>
            <a:off x="182849" y="951629"/>
            <a:ext cx="9536035" cy="430887"/>
          </a:xfrm>
          <a:prstGeom prst="rect">
            <a:avLst/>
          </a:prstGeom>
          <a:noFill/>
        </p:spPr>
        <p:txBody>
          <a:bodyPr wrap="square" rtlCol="0">
            <a:spAutoFit/>
          </a:bodyPr>
          <a:lstStyle/>
          <a:p>
            <a:pPr algn="ctr"/>
            <a:r>
              <a:rPr lang="it-IT" sz="2200" b="1" dirty="0">
                <a:solidFill>
                  <a:prstClr val="black"/>
                </a:solidFill>
                <a:latin typeface="Arial" panose="020B0604020202020204" pitchFamily="34" charset="0"/>
                <a:cs typeface="Arial" panose="020B0604020202020204" pitchFamily="34" charset="0"/>
              </a:rPr>
              <a:t>Concetti di Pericolo, Danno, Rischio, Prevenzione e Protezione</a:t>
            </a:r>
            <a:endParaRPr lang="it-IT" b="1" dirty="0">
              <a:solidFill>
                <a:prstClr val="black"/>
              </a:solidFill>
              <a:latin typeface="Arial" panose="020B0604020202020204" pitchFamily="34" charset="0"/>
              <a:cs typeface="Arial" panose="020B0604020202020204" pitchFamily="34" charset="0"/>
            </a:endParaRPr>
          </a:p>
        </p:txBody>
      </p:sp>
      <p:sp>
        <p:nvSpPr>
          <p:cNvPr id="13" name="Rettangolo 12"/>
          <p:cNvSpPr/>
          <p:nvPr/>
        </p:nvSpPr>
        <p:spPr>
          <a:xfrm>
            <a:off x="161403" y="1556792"/>
            <a:ext cx="9469649" cy="646331"/>
          </a:xfrm>
          <a:prstGeom prst="rect">
            <a:avLst/>
          </a:prstGeom>
        </p:spPr>
        <p:txBody>
          <a:bodyPr wrap="square">
            <a:spAutoFit/>
          </a:bodyPr>
          <a:lstStyle/>
          <a:p>
            <a:pPr algn="just"/>
            <a:r>
              <a:rPr lang="it-IT" b="1" dirty="0">
                <a:latin typeface="Arial" panose="020B0604020202020204" pitchFamily="34" charset="0"/>
                <a:cs typeface="Arial" panose="020B0604020202020204" pitchFamily="34" charset="0"/>
              </a:rPr>
              <a:t>La stima numerica del rischio permette di identificare una scala di priorità degli interventi per ridurre il rischio</a:t>
            </a:r>
          </a:p>
        </p:txBody>
      </p:sp>
      <p:graphicFrame>
        <p:nvGraphicFramePr>
          <p:cNvPr id="14" name="Tabella 13"/>
          <p:cNvGraphicFramePr>
            <a:graphicFrameLocks noGrp="1"/>
          </p:cNvGraphicFramePr>
          <p:nvPr>
            <p:extLst>
              <p:ext uri="{D42A27DB-BD31-4B8C-83A1-F6EECF244321}">
                <p14:modId xmlns:p14="http://schemas.microsoft.com/office/powerpoint/2010/main" val="1669421414"/>
              </p:ext>
            </p:extLst>
          </p:nvPr>
        </p:nvGraphicFramePr>
        <p:xfrm>
          <a:off x="194195" y="2420888"/>
          <a:ext cx="9513341" cy="3634640"/>
        </p:xfrm>
        <a:graphic>
          <a:graphicData uri="http://schemas.openxmlformats.org/drawingml/2006/table">
            <a:tbl>
              <a:tblPr firstRow="1" firstCol="1" bandRow="1"/>
              <a:tblGrid>
                <a:gridCol w="1543064">
                  <a:extLst>
                    <a:ext uri="{9D8B030D-6E8A-4147-A177-3AD203B41FA5}">
                      <a16:colId xmlns:a16="http://schemas.microsoft.com/office/drawing/2014/main" val="20000"/>
                    </a:ext>
                  </a:extLst>
                </a:gridCol>
                <a:gridCol w="1919792">
                  <a:extLst>
                    <a:ext uri="{9D8B030D-6E8A-4147-A177-3AD203B41FA5}">
                      <a16:colId xmlns:a16="http://schemas.microsoft.com/office/drawing/2014/main" val="20001"/>
                    </a:ext>
                  </a:extLst>
                </a:gridCol>
                <a:gridCol w="6050485">
                  <a:extLst>
                    <a:ext uri="{9D8B030D-6E8A-4147-A177-3AD203B41FA5}">
                      <a16:colId xmlns:a16="http://schemas.microsoft.com/office/drawing/2014/main" val="20002"/>
                    </a:ext>
                  </a:extLst>
                </a:gridCol>
              </a:tblGrid>
              <a:tr h="936104">
                <a:tc>
                  <a:txBody>
                    <a:bodyPr/>
                    <a:lstStyle/>
                    <a:p>
                      <a:pPr algn="ctr">
                        <a:spcAft>
                          <a:spcPts val="0"/>
                        </a:spcAft>
                      </a:pPr>
                      <a:r>
                        <a:rPr lang="it-IT" sz="1800" b="1"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 &gt; 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it-IT" sz="1800" b="1"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Rischio elevato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t-IT" sz="1800"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Adozione di misure preventive e/o protettive con predisposizione di procedure operative, addestramento, formazione e monitoraggio con frequenza elevata.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01864">
                <a:tc>
                  <a:txBody>
                    <a:bodyPr/>
                    <a:lstStyle/>
                    <a:p>
                      <a:pPr algn="ctr">
                        <a:spcAft>
                          <a:spcPts val="0"/>
                        </a:spcAft>
                      </a:pPr>
                      <a:r>
                        <a:rPr lang="it-IT" sz="1800" b="1"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 ≤ R ≤ 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it-IT" sz="1800" b="1"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Rischio medio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t-IT" sz="1800"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Adozione di misure preventive e/o protettive con predisposizione di procedure operative, formazione, informazione e monitoraggio con frequenza media.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98336">
                <a:tc>
                  <a:txBody>
                    <a:bodyPr/>
                    <a:lstStyle/>
                    <a:p>
                      <a:pPr algn="ctr">
                        <a:spcAft>
                          <a:spcPts val="0"/>
                        </a:spcAft>
                      </a:pPr>
                      <a:r>
                        <a:rPr lang="it-IT" sz="1800" b="1"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 ≤  R ≤ 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it-IT" sz="1800" b="1"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Rischio basso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800"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Adozione di misure preventive e/o protettive, formazione, informazione e monitoraggio ordinario.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98336">
                <a:tc>
                  <a:txBody>
                    <a:bodyPr/>
                    <a:lstStyle/>
                    <a:p>
                      <a:pPr algn="ctr">
                        <a:spcAft>
                          <a:spcPts val="0"/>
                        </a:spcAft>
                      </a:pPr>
                      <a:r>
                        <a:rPr lang="it-IT" sz="1800" b="1"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 = 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it-IT" sz="1800" b="1"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Rischio minimo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800"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Non sono individuate misure preventive e/o protettive. Solo attività di informazione. Non soggetto a monitoraggio ordinario.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37145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1" descr="nuovo logo bn"/>
          <p:cNvPicPr>
            <a:picLocks noChangeArrowheads="1"/>
          </p:cNvPicPr>
          <p:nvPr/>
        </p:nvPicPr>
        <p:blipFill>
          <a:blip r:embed="rId2" cstate="print">
            <a:duotone>
              <a:prstClr val="black"/>
              <a:srgbClr val="006600">
                <a:tint val="45000"/>
                <a:satMod val="400000"/>
              </a:srgb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16463" y="111400"/>
            <a:ext cx="3054350" cy="5524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0" y="663851"/>
            <a:ext cx="52650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3060700" algn="ctr"/>
                <a:tab pos="6119813" algn="r"/>
              </a:tabLst>
            </a:pPr>
            <a:r>
              <a:rPr lang="it-IT" sz="1200" b="1" dirty="0">
                <a:solidFill>
                  <a:prstClr val="black"/>
                </a:solidFill>
                <a:latin typeface="Arial" panose="020B0604020202020204" pitchFamily="34" charset="0"/>
                <a:ea typeface="Times New Roman" pitchFamily="18" charset="0"/>
                <a:cs typeface="Arial" panose="020B0604020202020204" pitchFamily="34" charset="0"/>
              </a:rPr>
              <a:t>Dipartimento di Scienze Chimiche e Farmaceutiche</a:t>
            </a:r>
            <a:endParaRPr lang="it-IT" sz="1200" dirty="0">
              <a:solidFill>
                <a:prstClr val="black"/>
              </a:solidFill>
              <a:latin typeface="Arial" panose="020B0604020202020204" pitchFamily="34" charset="0"/>
              <a:cs typeface="Arial" panose="020B0604020202020204" pitchFamily="34" charset="0"/>
            </a:endParaRPr>
          </a:p>
        </p:txBody>
      </p:sp>
      <p:sp>
        <p:nvSpPr>
          <p:cNvPr id="33" name="CasellaDiTesto 32"/>
          <p:cNvSpPr txBox="1"/>
          <p:nvPr/>
        </p:nvSpPr>
        <p:spPr>
          <a:xfrm>
            <a:off x="182849" y="951629"/>
            <a:ext cx="9536035" cy="430887"/>
          </a:xfrm>
          <a:prstGeom prst="rect">
            <a:avLst/>
          </a:prstGeom>
          <a:noFill/>
        </p:spPr>
        <p:txBody>
          <a:bodyPr wrap="square" rtlCol="0">
            <a:spAutoFit/>
          </a:bodyPr>
          <a:lstStyle/>
          <a:p>
            <a:pPr algn="ctr"/>
            <a:r>
              <a:rPr lang="it-IT" sz="2200" b="1" dirty="0">
                <a:solidFill>
                  <a:prstClr val="black"/>
                </a:solidFill>
                <a:latin typeface="Arial" panose="020B0604020202020204" pitchFamily="34" charset="0"/>
                <a:cs typeface="Arial" panose="020B0604020202020204" pitchFamily="34" charset="0"/>
              </a:rPr>
              <a:t>Concetti di Pericolo, Danno, Rischio, Prevenzione e Protezione</a:t>
            </a:r>
            <a:endParaRPr lang="it-IT" b="1" dirty="0">
              <a:solidFill>
                <a:prstClr val="black"/>
              </a:solidFill>
              <a:latin typeface="Arial" panose="020B0604020202020204" pitchFamily="34" charset="0"/>
              <a:cs typeface="Arial" panose="020B0604020202020204" pitchFamily="34" charset="0"/>
            </a:endParaRPr>
          </a:p>
        </p:txBody>
      </p:sp>
      <p:sp>
        <p:nvSpPr>
          <p:cNvPr id="12" name="Rettangolo 11"/>
          <p:cNvSpPr/>
          <p:nvPr/>
        </p:nvSpPr>
        <p:spPr>
          <a:xfrm>
            <a:off x="182849" y="1484784"/>
            <a:ext cx="9536035" cy="2862322"/>
          </a:xfrm>
          <a:prstGeom prst="rect">
            <a:avLst/>
          </a:prstGeom>
        </p:spPr>
        <p:txBody>
          <a:bodyPr wrap="square">
            <a:spAutoFit/>
          </a:bodyPr>
          <a:lstStyle/>
          <a:p>
            <a:pPr algn="just"/>
            <a:r>
              <a:rPr lang="it-IT" sz="2000" dirty="0">
                <a:latin typeface="Arial" panose="020B0604020202020204" pitchFamily="34" charset="0"/>
                <a:cs typeface="Arial" panose="020B0604020202020204" pitchFamily="34" charset="0"/>
              </a:rPr>
              <a:t>Gli interventi devono quindi ridurre il rischio fino a:</a:t>
            </a:r>
          </a:p>
          <a:p>
            <a:pPr algn="just"/>
            <a:endParaRPr lang="it-IT" sz="2000" dirty="0">
              <a:latin typeface="Arial" panose="020B0604020202020204" pitchFamily="34" charset="0"/>
              <a:cs typeface="Arial" panose="020B0604020202020204" pitchFamily="34" charset="0"/>
            </a:endParaRPr>
          </a:p>
          <a:p>
            <a:pPr algn="just"/>
            <a:r>
              <a:rPr lang="it-IT" sz="2000" b="1" dirty="0">
                <a:latin typeface="Arial" panose="020B0604020202020204" pitchFamily="34" charset="0"/>
                <a:cs typeface="Arial" panose="020B0604020202020204" pitchFamily="34" charset="0"/>
              </a:rPr>
              <a:t>Rischio tollerabile: </a:t>
            </a:r>
            <a:r>
              <a:rPr lang="it-IT" sz="2000" dirty="0">
                <a:latin typeface="Arial" panose="020B0604020202020204" pitchFamily="34" charset="0"/>
                <a:cs typeface="Arial" panose="020B0604020202020204" pitchFamily="34" charset="0"/>
              </a:rPr>
              <a:t>rischio accettato in seguito alla ponderazione del rischio. Il rischio tollerabile è anche detto “rischio non significativo” o “rischio accettabile”. Il rischio tollerabile non dovrebbe richiedere ulteriore trattamento.</a:t>
            </a:r>
          </a:p>
          <a:p>
            <a:pPr algn="just"/>
            <a:endParaRPr lang="it-IT" sz="2000" b="1" dirty="0">
              <a:latin typeface="Arial" panose="020B0604020202020204" pitchFamily="34" charset="0"/>
              <a:cs typeface="Arial" panose="020B0604020202020204" pitchFamily="34" charset="0"/>
            </a:endParaRPr>
          </a:p>
          <a:p>
            <a:pPr algn="just"/>
            <a:r>
              <a:rPr lang="it-IT" sz="2000" b="1" dirty="0">
                <a:latin typeface="Arial" panose="020B0604020202020204" pitchFamily="34" charset="0"/>
                <a:cs typeface="Arial" panose="020B0604020202020204" pitchFamily="34" charset="0"/>
              </a:rPr>
              <a:t>Rischio residuo</a:t>
            </a:r>
            <a:r>
              <a:rPr lang="it-IT" sz="2000" dirty="0">
                <a:latin typeface="Arial" panose="020B0604020202020204" pitchFamily="34" charset="0"/>
                <a:cs typeface="Arial" panose="020B0604020202020204" pitchFamily="34" charset="0"/>
              </a:rPr>
              <a:t>: rischio rimanente a seguito del trattamento del rischio. Il rischio residuo comprende anche i rischi non identificabili.</a:t>
            </a:r>
          </a:p>
          <a:p>
            <a:pPr algn="r"/>
            <a:r>
              <a:rPr lang="it-IT" sz="2000" i="1" dirty="0">
                <a:latin typeface="Arial" panose="020B0604020202020204" pitchFamily="34" charset="0"/>
                <a:cs typeface="Arial" panose="020B0604020202020204" pitchFamily="34" charset="0"/>
              </a:rPr>
              <a:t>UNI 11230 – Gestione del rischio</a:t>
            </a:r>
          </a:p>
        </p:txBody>
      </p:sp>
      <p:sp>
        <p:nvSpPr>
          <p:cNvPr id="15" name="Rettangolo 14"/>
          <p:cNvSpPr/>
          <p:nvPr/>
        </p:nvSpPr>
        <p:spPr>
          <a:xfrm>
            <a:off x="485775" y="5232784"/>
            <a:ext cx="3949261" cy="461665"/>
          </a:xfrm>
          <a:prstGeom prst="rect">
            <a:avLst/>
          </a:prstGeom>
          <a:solidFill>
            <a:schemeClr val="bg1"/>
          </a:solidFill>
        </p:spPr>
        <p:txBody>
          <a:bodyPr wrap="square">
            <a:spAutoFit/>
          </a:bodyPr>
          <a:lstStyle/>
          <a:p>
            <a:r>
              <a:rPr lang="it-IT" sz="2400" b="0" i="0" u="none" strike="noStrike" baseline="0" dirty="0">
                <a:latin typeface="Times New Roman" panose="02020603050405020304" pitchFamily="18" charset="0"/>
                <a:cs typeface="Times New Roman" panose="02020603050405020304" pitchFamily="18" charset="0"/>
              </a:rPr>
              <a:t>Azioni di riduzione</a:t>
            </a:r>
            <a:r>
              <a:rPr lang="it-IT" sz="2400" b="0" i="0" u="none" strike="noStrike" dirty="0">
                <a:latin typeface="Times New Roman" panose="02020603050405020304" pitchFamily="18" charset="0"/>
                <a:cs typeface="Times New Roman" panose="02020603050405020304" pitchFamily="18" charset="0"/>
              </a:rPr>
              <a:t> </a:t>
            </a:r>
            <a:r>
              <a:rPr lang="it-IT" sz="2400" b="0" i="0" u="none" strike="noStrike" baseline="0" dirty="0">
                <a:latin typeface="Times New Roman" panose="02020603050405020304" pitchFamily="18" charset="0"/>
                <a:cs typeface="Times New Roman" panose="02020603050405020304" pitchFamily="18" charset="0"/>
              </a:rPr>
              <a:t>del rischio</a:t>
            </a:r>
            <a:endParaRPr lang="it-IT" sz="2400" dirty="0">
              <a:latin typeface="Times New Roman" panose="02020603050405020304" pitchFamily="18" charset="0"/>
              <a:cs typeface="Times New Roman" panose="02020603050405020304" pitchFamily="18" charset="0"/>
            </a:endParaRPr>
          </a:p>
        </p:txBody>
      </p:sp>
      <p:cxnSp>
        <p:nvCxnSpPr>
          <p:cNvPr id="16" name="Connettore 2 15"/>
          <p:cNvCxnSpPr/>
          <p:nvPr/>
        </p:nvCxnSpPr>
        <p:spPr>
          <a:xfrm flipV="1">
            <a:off x="4435036" y="4970951"/>
            <a:ext cx="790107" cy="492666"/>
          </a:xfrm>
          <a:prstGeom prst="straightConnector1">
            <a:avLst/>
          </a:prstGeom>
          <a:ln w="635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a:off x="4435036" y="5463617"/>
            <a:ext cx="790107" cy="442733"/>
          </a:xfrm>
          <a:prstGeom prst="straightConnector1">
            <a:avLst/>
          </a:prstGeom>
          <a:ln w="635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8" name="Rettangolo 17"/>
          <p:cNvSpPr/>
          <p:nvPr/>
        </p:nvSpPr>
        <p:spPr>
          <a:xfrm>
            <a:off x="5225143" y="4647786"/>
            <a:ext cx="3760305" cy="646331"/>
          </a:xfrm>
          <a:prstGeom prst="rect">
            <a:avLst/>
          </a:prstGeom>
          <a:solidFill>
            <a:schemeClr val="bg1"/>
          </a:solidFill>
        </p:spPr>
        <p:txBody>
          <a:bodyPr wrap="square" anchor="ctr">
            <a:spAutoFit/>
          </a:bodyPr>
          <a:lstStyle/>
          <a:p>
            <a:pPr algn="just"/>
            <a:r>
              <a:rPr lang="it-IT" b="1" i="0" u="none" strike="noStrike" baseline="0" dirty="0">
                <a:solidFill>
                  <a:srgbClr val="FF0000"/>
                </a:solidFill>
                <a:latin typeface="Arial-BoldMT"/>
              </a:rPr>
              <a:t>Prevenzione</a:t>
            </a:r>
            <a:r>
              <a:rPr lang="it-IT" b="0" i="0" u="none" strike="noStrike" baseline="0" dirty="0">
                <a:solidFill>
                  <a:srgbClr val="000000"/>
                </a:solidFill>
                <a:latin typeface="Arial" panose="020B0604020202020204" pitchFamily="34" charset="0"/>
              </a:rPr>
              <a:t>: agisce riducendo</a:t>
            </a:r>
            <a:r>
              <a:rPr lang="it-IT" b="0" i="0" u="none" strike="noStrike" dirty="0">
                <a:solidFill>
                  <a:srgbClr val="000000"/>
                </a:solidFill>
                <a:latin typeface="Arial" panose="020B0604020202020204" pitchFamily="34" charset="0"/>
              </a:rPr>
              <a:t> </a:t>
            </a:r>
            <a:r>
              <a:rPr lang="it-IT" b="0" i="0" u="none" strike="noStrike" baseline="0" dirty="0">
                <a:solidFill>
                  <a:srgbClr val="000000"/>
                </a:solidFill>
                <a:latin typeface="Arial" panose="020B0604020202020204" pitchFamily="34" charset="0"/>
              </a:rPr>
              <a:t>la probabilità di accadimento</a:t>
            </a:r>
          </a:p>
        </p:txBody>
      </p:sp>
      <p:sp>
        <p:nvSpPr>
          <p:cNvPr id="19" name="Rettangolo 18"/>
          <p:cNvSpPr/>
          <p:nvPr/>
        </p:nvSpPr>
        <p:spPr>
          <a:xfrm>
            <a:off x="5225143" y="5721684"/>
            <a:ext cx="3760305" cy="646331"/>
          </a:xfrm>
          <a:prstGeom prst="rect">
            <a:avLst/>
          </a:prstGeom>
          <a:solidFill>
            <a:schemeClr val="bg1"/>
          </a:solidFill>
        </p:spPr>
        <p:txBody>
          <a:bodyPr wrap="square">
            <a:spAutoFit/>
          </a:bodyPr>
          <a:lstStyle/>
          <a:p>
            <a:r>
              <a:rPr lang="it-IT" b="1" i="0" u="none" strike="noStrike" baseline="0" dirty="0">
                <a:solidFill>
                  <a:srgbClr val="FF0000"/>
                </a:solidFill>
                <a:latin typeface="Arial-BoldMT"/>
              </a:rPr>
              <a:t>Protezione</a:t>
            </a:r>
            <a:r>
              <a:rPr lang="it-IT" b="0" i="0" u="none" strike="noStrike" baseline="0" dirty="0">
                <a:solidFill>
                  <a:srgbClr val="000000"/>
                </a:solidFill>
                <a:latin typeface="Arial" panose="020B0604020202020204" pitchFamily="34" charset="0"/>
              </a:rPr>
              <a:t>: agisce diminuendo</a:t>
            </a:r>
            <a:r>
              <a:rPr lang="it-IT" b="0" i="0" u="none" strike="noStrike" dirty="0">
                <a:solidFill>
                  <a:srgbClr val="000000"/>
                </a:solidFill>
                <a:latin typeface="Arial" panose="020B0604020202020204" pitchFamily="34" charset="0"/>
              </a:rPr>
              <a:t> </a:t>
            </a:r>
            <a:r>
              <a:rPr lang="it-IT" b="0" i="0" u="none" strike="noStrike" baseline="0" dirty="0">
                <a:solidFill>
                  <a:srgbClr val="000000"/>
                </a:solidFill>
                <a:latin typeface="Arial" panose="020B0604020202020204" pitchFamily="34" charset="0"/>
              </a:rPr>
              <a:t>la gravità del danno</a:t>
            </a:r>
          </a:p>
        </p:txBody>
      </p:sp>
    </p:spTree>
    <p:extLst>
      <p:ext uri="{BB962C8B-B14F-4D97-AF65-F5344CB8AC3E}">
        <p14:creationId xmlns:p14="http://schemas.microsoft.com/office/powerpoint/2010/main" val="928763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1" descr="nuovo logo bn"/>
          <p:cNvPicPr>
            <a:picLocks noChangeArrowheads="1"/>
          </p:cNvPicPr>
          <p:nvPr/>
        </p:nvPicPr>
        <p:blipFill>
          <a:blip r:embed="rId2" cstate="print">
            <a:duotone>
              <a:prstClr val="black"/>
              <a:srgbClr val="006600">
                <a:tint val="45000"/>
                <a:satMod val="400000"/>
              </a:srgb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16463" y="111400"/>
            <a:ext cx="3054350" cy="5524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0" y="663851"/>
            <a:ext cx="52650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3060700" algn="ctr"/>
                <a:tab pos="6119813" algn="r"/>
              </a:tabLst>
            </a:pPr>
            <a:r>
              <a:rPr lang="it-IT" sz="1200" b="1" dirty="0">
                <a:solidFill>
                  <a:prstClr val="black"/>
                </a:solidFill>
                <a:latin typeface="Arial" panose="020B0604020202020204" pitchFamily="34" charset="0"/>
                <a:ea typeface="Times New Roman" pitchFamily="18" charset="0"/>
                <a:cs typeface="Arial" panose="020B0604020202020204" pitchFamily="34" charset="0"/>
              </a:rPr>
              <a:t>Dipartimento di Scienze Chimiche e Farmaceutiche</a:t>
            </a:r>
            <a:endParaRPr lang="it-IT" sz="1200" dirty="0">
              <a:solidFill>
                <a:prstClr val="black"/>
              </a:solidFill>
              <a:latin typeface="Arial" panose="020B0604020202020204" pitchFamily="34" charset="0"/>
              <a:cs typeface="Arial" panose="020B0604020202020204" pitchFamily="34" charset="0"/>
            </a:endParaRPr>
          </a:p>
        </p:txBody>
      </p:sp>
      <p:sp>
        <p:nvSpPr>
          <p:cNvPr id="33" name="CasellaDiTesto 32"/>
          <p:cNvSpPr txBox="1"/>
          <p:nvPr/>
        </p:nvSpPr>
        <p:spPr>
          <a:xfrm>
            <a:off x="182849" y="951629"/>
            <a:ext cx="9536035" cy="430887"/>
          </a:xfrm>
          <a:prstGeom prst="rect">
            <a:avLst/>
          </a:prstGeom>
          <a:noFill/>
        </p:spPr>
        <p:txBody>
          <a:bodyPr wrap="square" rtlCol="0">
            <a:spAutoFit/>
          </a:bodyPr>
          <a:lstStyle/>
          <a:p>
            <a:pPr algn="ctr"/>
            <a:r>
              <a:rPr lang="it-IT" sz="2200" b="1" dirty="0">
                <a:solidFill>
                  <a:prstClr val="black"/>
                </a:solidFill>
                <a:latin typeface="Arial" panose="020B0604020202020204" pitchFamily="34" charset="0"/>
                <a:cs typeface="Arial" panose="020B0604020202020204" pitchFamily="34" charset="0"/>
              </a:rPr>
              <a:t>Concetti di Pericolo, Danno, Rischio, Prevenzione e Protezione</a:t>
            </a:r>
            <a:endParaRPr lang="it-IT" b="1" dirty="0">
              <a:solidFill>
                <a:prstClr val="black"/>
              </a:solidFill>
              <a:latin typeface="Arial" panose="020B0604020202020204" pitchFamily="34" charset="0"/>
              <a:cs typeface="Arial" panose="020B0604020202020204" pitchFamily="34" charset="0"/>
            </a:endParaRPr>
          </a:p>
        </p:txBody>
      </p:sp>
      <p:sp>
        <p:nvSpPr>
          <p:cNvPr id="13" name="Rettangolo 12"/>
          <p:cNvSpPr/>
          <p:nvPr/>
        </p:nvSpPr>
        <p:spPr>
          <a:xfrm>
            <a:off x="291459" y="1484784"/>
            <a:ext cx="9361040" cy="2246769"/>
          </a:xfrm>
          <a:prstGeom prst="rect">
            <a:avLst/>
          </a:prstGeom>
        </p:spPr>
        <p:txBody>
          <a:bodyPr wrap="square">
            <a:spAutoFit/>
          </a:bodyPr>
          <a:lstStyle/>
          <a:p>
            <a:pPr algn="just"/>
            <a:r>
              <a:rPr lang="it-IT" sz="2000" b="1" dirty="0">
                <a:latin typeface="Arial" panose="020B0604020202020204" pitchFamily="34" charset="0"/>
                <a:cs typeface="Arial" panose="020B0604020202020204" pitchFamily="34" charset="0"/>
              </a:rPr>
              <a:t>Le </a:t>
            </a:r>
            <a:r>
              <a:rPr lang="it-IT" sz="2000" b="1" dirty="0">
                <a:solidFill>
                  <a:srgbClr val="FF0000"/>
                </a:solidFill>
                <a:latin typeface="Arial" panose="020B0604020202020204" pitchFamily="34" charset="0"/>
                <a:cs typeface="Arial" panose="020B0604020202020204" pitchFamily="34" charset="0"/>
              </a:rPr>
              <a:t>misure di prevenzione</a:t>
            </a:r>
            <a:r>
              <a:rPr lang="it-IT" sz="2000" b="1" dirty="0">
                <a:latin typeface="Arial" panose="020B0604020202020204" pitchFamily="34" charset="0"/>
                <a:cs typeface="Arial" panose="020B0604020202020204" pitchFamily="34" charset="0"/>
              </a:rPr>
              <a:t> sono di tipo strutturale o organizzativo</a:t>
            </a:r>
            <a:r>
              <a:rPr lang="it-IT" sz="2000" dirty="0">
                <a:latin typeface="Arial" panose="020B0604020202020204" pitchFamily="34" charset="0"/>
                <a:cs typeface="Arial" panose="020B0604020202020204" pitchFamily="34" charset="0"/>
              </a:rPr>
              <a:t>, come:</a:t>
            </a:r>
          </a:p>
          <a:p>
            <a:pPr marL="342900" indent="-342900" algn="just">
              <a:buFont typeface="Arial" panose="020B0604020202020204" pitchFamily="34" charset="0"/>
              <a:buChar char="•"/>
            </a:pPr>
            <a:r>
              <a:rPr lang="it-IT" sz="2000" dirty="0">
                <a:latin typeface="Arial" panose="020B0604020202020204" pitchFamily="34" charset="0"/>
                <a:cs typeface="Arial" panose="020B0604020202020204" pitchFamily="34" charset="0"/>
              </a:rPr>
              <a:t>l'informazione, la formazione e l'addestramento dei lavoratori;</a:t>
            </a:r>
          </a:p>
          <a:p>
            <a:pPr marL="342900" indent="-342900" algn="just">
              <a:buFont typeface="Arial" panose="020B0604020202020204" pitchFamily="34" charset="0"/>
              <a:buChar char="•"/>
            </a:pPr>
            <a:r>
              <a:rPr lang="it-IT" sz="2000" dirty="0">
                <a:latin typeface="Arial" panose="020B0604020202020204" pitchFamily="34" charset="0"/>
                <a:cs typeface="Arial" panose="020B0604020202020204" pitchFamily="34" charset="0"/>
              </a:rPr>
              <a:t>la progettazione, costruzione e corretto utilizzo di ambienti, strutture, macchine, attrezzature e impianti;</a:t>
            </a:r>
          </a:p>
          <a:p>
            <a:pPr marL="342900" indent="-342900" algn="just">
              <a:buFont typeface="Arial" panose="020B0604020202020204" pitchFamily="34" charset="0"/>
              <a:buChar char="•"/>
            </a:pPr>
            <a:r>
              <a:rPr lang="it-IT" sz="2000" dirty="0">
                <a:latin typeface="Arial" panose="020B0604020202020204" pitchFamily="34" charset="0"/>
                <a:cs typeface="Arial" panose="020B0604020202020204" pitchFamily="34" charset="0"/>
              </a:rPr>
              <a:t>l'evitare situazioni di pericolo che possano determinare un danno probabile (rischio);</a:t>
            </a:r>
          </a:p>
          <a:p>
            <a:pPr marL="342900" indent="-342900" algn="just">
              <a:buFont typeface="Arial" panose="020B0604020202020204" pitchFamily="34" charset="0"/>
              <a:buChar char="•"/>
            </a:pPr>
            <a:r>
              <a:rPr lang="it-IT" sz="2000" dirty="0">
                <a:latin typeface="Arial" panose="020B0604020202020204" pitchFamily="34" charset="0"/>
                <a:cs typeface="Arial" panose="020B0604020202020204" pitchFamily="34" charset="0"/>
              </a:rPr>
              <a:t>l'adozione di comportamenti e procedure operative adeguate.</a:t>
            </a:r>
          </a:p>
        </p:txBody>
      </p:sp>
      <p:sp>
        <p:nvSpPr>
          <p:cNvPr id="14" name="Rettangolo 13"/>
          <p:cNvSpPr/>
          <p:nvPr/>
        </p:nvSpPr>
        <p:spPr>
          <a:xfrm>
            <a:off x="269934" y="4013315"/>
            <a:ext cx="9404088" cy="2246769"/>
          </a:xfrm>
          <a:prstGeom prst="rect">
            <a:avLst/>
          </a:prstGeom>
        </p:spPr>
        <p:txBody>
          <a:bodyPr wrap="square">
            <a:spAutoFit/>
          </a:bodyPr>
          <a:lstStyle/>
          <a:p>
            <a:pPr algn="just"/>
            <a:r>
              <a:rPr lang="it-IT" sz="2000" b="1" dirty="0">
                <a:latin typeface="Arial" panose="020B0604020202020204" pitchFamily="34" charset="0"/>
                <a:cs typeface="Arial" panose="020B0604020202020204" pitchFamily="34" charset="0"/>
              </a:rPr>
              <a:t>Le </a:t>
            </a:r>
            <a:r>
              <a:rPr lang="it-IT" sz="2000" b="1" dirty="0">
                <a:solidFill>
                  <a:srgbClr val="FF0000"/>
                </a:solidFill>
                <a:latin typeface="Arial" panose="020B0604020202020204" pitchFamily="34" charset="0"/>
                <a:cs typeface="Arial" panose="020B0604020202020204" pitchFamily="34" charset="0"/>
              </a:rPr>
              <a:t>misure di protezione </a:t>
            </a:r>
            <a:r>
              <a:rPr lang="it-IT" sz="2000" b="1" dirty="0">
                <a:latin typeface="Arial" panose="020B0604020202020204" pitchFamily="34" charset="0"/>
                <a:cs typeface="Arial" panose="020B0604020202020204" pitchFamily="34" charset="0"/>
              </a:rPr>
              <a:t>servono da difesa contro ciò che potrebbe recare danno. </a:t>
            </a:r>
            <a:r>
              <a:rPr lang="it-IT" sz="2000" dirty="0">
                <a:latin typeface="Arial" panose="020B0604020202020204" pitchFamily="34" charset="0"/>
                <a:cs typeface="Arial" panose="020B0604020202020204" pitchFamily="34" charset="0"/>
              </a:rPr>
              <a:t>Elemento che si interpone tra qualcuno che può subire un danno e ciò che lo può causare.</a:t>
            </a:r>
          </a:p>
          <a:p>
            <a:pPr algn="just"/>
            <a:r>
              <a:rPr lang="it-IT" sz="2000" b="1" dirty="0">
                <a:latin typeface="Arial" panose="020B0604020202020204" pitchFamily="34" charset="0"/>
                <a:cs typeface="Arial" panose="020B0604020202020204" pitchFamily="34" charset="0"/>
              </a:rPr>
              <a:t>La protezione attiva </a:t>
            </a:r>
            <a:r>
              <a:rPr lang="it-IT" sz="2000" dirty="0">
                <a:latin typeface="Arial" panose="020B0604020202020204" pitchFamily="34" charset="0"/>
                <a:cs typeface="Arial" panose="020B0604020202020204" pitchFamily="34" charset="0"/>
              </a:rPr>
              <a:t>è quella che gli stessi operatori devono attivare (estintori, arresti di emergenza), DPI</a:t>
            </a:r>
          </a:p>
          <a:p>
            <a:pPr algn="just"/>
            <a:r>
              <a:rPr lang="it-IT" sz="2000" b="1" dirty="0">
                <a:latin typeface="Arial" panose="020B0604020202020204" pitchFamily="34" charset="0"/>
                <a:cs typeface="Arial" panose="020B0604020202020204" pitchFamily="34" charset="0"/>
              </a:rPr>
              <a:t>La protezione passiva </a:t>
            </a:r>
            <a:r>
              <a:rPr lang="it-IT" sz="2000" dirty="0">
                <a:latin typeface="Arial" panose="020B0604020202020204" pitchFamily="34" charset="0"/>
                <a:cs typeface="Arial" panose="020B0604020202020204" pitchFamily="34" charset="0"/>
              </a:rPr>
              <a:t>interviene anche senza il comando umano (impianto rilevazione incendio)</a:t>
            </a:r>
            <a:endParaRPr lang="it-IT"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0982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1" descr="nuovo logo bn"/>
          <p:cNvPicPr>
            <a:picLocks noChangeArrowheads="1"/>
          </p:cNvPicPr>
          <p:nvPr/>
        </p:nvPicPr>
        <p:blipFill>
          <a:blip r:embed="rId2" cstate="print">
            <a:duotone>
              <a:prstClr val="black"/>
              <a:srgbClr val="006600">
                <a:tint val="45000"/>
                <a:satMod val="400000"/>
              </a:srgb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16463" y="111400"/>
            <a:ext cx="3054350" cy="5524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0" y="663851"/>
            <a:ext cx="52650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3060700" algn="ctr"/>
                <a:tab pos="6119813" algn="r"/>
              </a:tabLst>
            </a:pPr>
            <a:r>
              <a:rPr lang="it-IT" sz="1200" b="1" dirty="0">
                <a:solidFill>
                  <a:prstClr val="black"/>
                </a:solidFill>
                <a:latin typeface="Arial" panose="020B0604020202020204" pitchFamily="34" charset="0"/>
                <a:ea typeface="Times New Roman" pitchFamily="18" charset="0"/>
                <a:cs typeface="Arial" panose="020B0604020202020204" pitchFamily="34" charset="0"/>
              </a:rPr>
              <a:t>Dipartimento di Scienze Chimiche e Farmaceutiche</a:t>
            </a:r>
            <a:endParaRPr lang="it-IT" sz="1200" dirty="0">
              <a:solidFill>
                <a:prstClr val="black"/>
              </a:solidFill>
              <a:latin typeface="Arial" panose="020B0604020202020204" pitchFamily="34" charset="0"/>
              <a:cs typeface="Arial" panose="020B0604020202020204" pitchFamily="34" charset="0"/>
            </a:endParaRPr>
          </a:p>
        </p:txBody>
      </p:sp>
      <p:sp>
        <p:nvSpPr>
          <p:cNvPr id="33" name="CasellaDiTesto 32"/>
          <p:cNvSpPr txBox="1"/>
          <p:nvPr/>
        </p:nvSpPr>
        <p:spPr>
          <a:xfrm>
            <a:off x="207217" y="951629"/>
            <a:ext cx="9536035" cy="430887"/>
          </a:xfrm>
          <a:prstGeom prst="rect">
            <a:avLst/>
          </a:prstGeom>
          <a:noFill/>
        </p:spPr>
        <p:txBody>
          <a:bodyPr wrap="square" rtlCol="0">
            <a:spAutoFit/>
          </a:bodyPr>
          <a:lstStyle/>
          <a:p>
            <a:pPr algn="ctr"/>
            <a:r>
              <a:rPr lang="it-IT" sz="2200" b="1" dirty="0">
                <a:solidFill>
                  <a:prstClr val="black"/>
                </a:solidFill>
                <a:latin typeface="Arial" panose="020B0604020202020204" pitchFamily="34" charset="0"/>
                <a:cs typeface="Arial" panose="020B0604020202020204" pitchFamily="34" charset="0"/>
              </a:rPr>
              <a:t>Il Documento di Valutazione dei Rischi (DVR)</a:t>
            </a:r>
          </a:p>
        </p:txBody>
      </p:sp>
      <p:sp>
        <p:nvSpPr>
          <p:cNvPr id="12" name="Rettangolo 11"/>
          <p:cNvSpPr/>
          <p:nvPr/>
        </p:nvSpPr>
        <p:spPr>
          <a:xfrm>
            <a:off x="207216" y="1403013"/>
            <a:ext cx="9467975" cy="5016758"/>
          </a:xfrm>
          <a:prstGeom prst="rect">
            <a:avLst/>
          </a:prstGeom>
        </p:spPr>
        <p:txBody>
          <a:bodyPr wrap="square">
            <a:spAutoFit/>
          </a:bodyPr>
          <a:lstStyle/>
          <a:p>
            <a:pPr algn="just"/>
            <a:r>
              <a:rPr lang="it-IT" sz="2000" dirty="0">
                <a:solidFill>
                  <a:prstClr val="black"/>
                </a:solidFill>
                <a:latin typeface="Arial" panose="020B0604020202020204" pitchFamily="34" charset="0"/>
                <a:cs typeface="Arial" panose="020B0604020202020204" pitchFamily="34" charset="0"/>
              </a:rPr>
              <a:t>E’ una relazione </a:t>
            </a:r>
            <a:r>
              <a:rPr lang="it-IT" sz="2000" u="sng" dirty="0">
                <a:solidFill>
                  <a:prstClr val="black"/>
                </a:solidFill>
                <a:latin typeface="Arial" panose="020B0604020202020204" pitchFamily="34" charset="0"/>
                <a:cs typeface="Arial" panose="020B0604020202020204" pitchFamily="34" charset="0"/>
              </a:rPr>
              <a:t>obbligatoria</a:t>
            </a:r>
            <a:r>
              <a:rPr lang="it-IT" sz="2000" dirty="0">
                <a:solidFill>
                  <a:prstClr val="black"/>
                </a:solidFill>
                <a:latin typeface="Arial" panose="020B0604020202020204" pitchFamily="34" charset="0"/>
                <a:cs typeface="Arial" panose="020B0604020202020204" pitchFamily="34" charset="0"/>
              </a:rPr>
              <a:t> in carico al datore di lavoro sulla </a:t>
            </a:r>
            <a:r>
              <a:rPr lang="it-IT" sz="2000" u="sng" dirty="0">
                <a:solidFill>
                  <a:prstClr val="black"/>
                </a:solidFill>
                <a:latin typeface="Arial" panose="020B0604020202020204" pitchFamily="34" charset="0"/>
                <a:cs typeface="Arial" panose="020B0604020202020204" pitchFamily="34" charset="0"/>
              </a:rPr>
              <a:t>valutazione di tutti i rischi per la sicurezza e la salute</a:t>
            </a:r>
            <a:r>
              <a:rPr lang="it-IT" sz="2000" dirty="0">
                <a:solidFill>
                  <a:prstClr val="black"/>
                </a:solidFill>
                <a:latin typeface="Arial" panose="020B0604020202020204" pitchFamily="34" charset="0"/>
                <a:cs typeface="Arial" panose="020B0604020202020204" pitchFamily="34" charset="0"/>
              </a:rPr>
              <a:t> durante l'attività lavorativa, nella quale siano specificati:</a:t>
            </a:r>
          </a:p>
          <a:p>
            <a:pPr marL="285750" indent="-285750" algn="just">
              <a:buFont typeface="Arial" pitchFamily="34" charset="0"/>
              <a:buChar char="•"/>
            </a:pPr>
            <a:r>
              <a:rPr lang="it-IT" sz="2000" dirty="0">
                <a:solidFill>
                  <a:prstClr val="black"/>
                </a:solidFill>
                <a:latin typeface="Arial" panose="020B0604020202020204" pitchFamily="34" charset="0"/>
                <a:cs typeface="Arial" panose="020B0604020202020204" pitchFamily="34" charset="0"/>
              </a:rPr>
              <a:t>i criteri e le metodologie adottate per la valutazione stessa; </a:t>
            </a:r>
          </a:p>
          <a:p>
            <a:pPr marL="285750" indent="-285750" algn="just">
              <a:buFont typeface="Arial" pitchFamily="34" charset="0"/>
              <a:buChar char="•"/>
            </a:pPr>
            <a:r>
              <a:rPr lang="it-IT" sz="2000" dirty="0">
                <a:solidFill>
                  <a:prstClr val="black"/>
                </a:solidFill>
                <a:latin typeface="Arial" panose="020B0604020202020204" pitchFamily="34" charset="0"/>
                <a:cs typeface="Arial" panose="020B0604020202020204" pitchFamily="34" charset="0"/>
              </a:rPr>
              <a:t>l'indicazione delle misure di prevenzione e di protezione attuate;</a:t>
            </a:r>
          </a:p>
          <a:p>
            <a:pPr marL="285750" indent="-285750" algn="just">
              <a:buFont typeface="Arial" pitchFamily="34" charset="0"/>
              <a:buChar char="•"/>
            </a:pPr>
            <a:r>
              <a:rPr lang="it-IT" sz="2000" dirty="0">
                <a:solidFill>
                  <a:prstClr val="black"/>
                </a:solidFill>
                <a:latin typeface="Arial" panose="020B0604020202020204" pitchFamily="34" charset="0"/>
                <a:cs typeface="Arial" panose="020B0604020202020204" pitchFamily="34" charset="0"/>
              </a:rPr>
              <a:t>il programma delle misure ritenute opportune per garantire il miglioramento nel tempo dei livelli di sicurezza.</a:t>
            </a:r>
          </a:p>
          <a:p>
            <a:pPr algn="just"/>
            <a:endParaRPr lang="it-IT" sz="2000" dirty="0">
              <a:solidFill>
                <a:prstClr val="black"/>
              </a:solidFill>
              <a:latin typeface="Arial" panose="020B0604020202020204" pitchFamily="34" charset="0"/>
              <a:cs typeface="Arial" panose="020B0604020202020204" pitchFamily="34" charset="0"/>
            </a:endParaRPr>
          </a:p>
          <a:p>
            <a:pPr algn="just"/>
            <a:r>
              <a:rPr lang="it-IT" sz="2000" dirty="0">
                <a:solidFill>
                  <a:prstClr val="black"/>
                </a:solidFill>
                <a:latin typeface="Arial" panose="020B0604020202020204" pitchFamily="34" charset="0"/>
                <a:cs typeface="Arial" panose="020B0604020202020204" pitchFamily="34" charset="0"/>
              </a:rPr>
              <a:t>Principale scopo di tale valutazione non è da ritenersi la verifica dell’applicazione dei precetti di legge, ma la ricerca di tutti quei rischi residui che nonostante l’applicazione delle normative specifiche rimangono in essere. Ogni rischio deve essere valutato tenendo conto dell’entità del danno probabilmente riscontrabile.</a:t>
            </a:r>
          </a:p>
          <a:p>
            <a:pPr algn="just"/>
            <a:r>
              <a:rPr lang="it-IT" sz="2000" b="1" dirty="0">
                <a:solidFill>
                  <a:prstClr val="black"/>
                </a:solidFill>
                <a:latin typeface="Arial" panose="020B0604020202020204" pitchFamily="34" charset="0"/>
                <a:cs typeface="Arial" panose="020B0604020202020204" pitchFamily="34" charset="0"/>
              </a:rPr>
              <a:t>La valutazione del rischio è lo strumento fondamentale che permette al datore di lavoro di individuare le misure di prevenzione e di pianificarne l'attuazione, il miglioramento ed il controllo al fine di verificarne l'efficacia e l'efficienza.</a:t>
            </a:r>
          </a:p>
        </p:txBody>
      </p:sp>
    </p:spTree>
    <p:extLst>
      <p:ext uri="{BB962C8B-B14F-4D97-AF65-F5344CB8AC3E}">
        <p14:creationId xmlns:p14="http://schemas.microsoft.com/office/powerpoint/2010/main" val="1434049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1" descr="nuovo logo bn"/>
          <p:cNvPicPr>
            <a:picLocks noChangeArrowheads="1"/>
          </p:cNvPicPr>
          <p:nvPr/>
        </p:nvPicPr>
        <p:blipFill>
          <a:blip r:embed="rId2" cstate="print">
            <a:duotone>
              <a:prstClr val="black"/>
              <a:srgbClr val="006600">
                <a:tint val="45000"/>
                <a:satMod val="400000"/>
              </a:srgb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16463" y="111400"/>
            <a:ext cx="3054350" cy="5524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0" y="663851"/>
            <a:ext cx="52650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3060700" algn="ctr"/>
                <a:tab pos="6119813" algn="r"/>
              </a:tabLst>
            </a:pPr>
            <a:r>
              <a:rPr lang="it-IT" sz="1200" b="1" dirty="0">
                <a:solidFill>
                  <a:prstClr val="black"/>
                </a:solidFill>
                <a:latin typeface="Arial" panose="020B0604020202020204" pitchFamily="34" charset="0"/>
                <a:ea typeface="Times New Roman" pitchFamily="18" charset="0"/>
                <a:cs typeface="Arial" panose="020B0604020202020204" pitchFamily="34" charset="0"/>
              </a:rPr>
              <a:t>Dipartimento di Scienze Chimiche e Farmaceutiche</a:t>
            </a:r>
            <a:endParaRPr lang="it-IT" sz="1200" dirty="0">
              <a:solidFill>
                <a:prstClr val="black"/>
              </a:solidFill>
              <a:latin typeface="Arial" panose="020B0604020202020204" pitchFamily="34" charset="0"/>
              <a:cs typeface="Arial" panose="020B0604020202020204" pitchFamily="34" charset="0"/>
            </a:endParaRPr>
          </a:p>
        </p:txBody>
      </p:sp>
      <p:sp>
        <p:nvSpPr>
          <p:cNvPr id="33" name="CasellaDiTesto 32"/>
          <p:cNvSpPr txBox="1"/>
          <p:nvPr/>
        </p:nvSpPr>
        <p:spPr>
          <a:xfrm>
            <a:off x="182849" y="951629"/>
            <a:ext cx="9536035" cy="430887"/>
          </a:xfrm>
          <a:prstGeom prst="rect">
            <a:avLst/>
          </a:prstGeom>
          <a:noFill/>
        </p:spPr>
        <p:txBody>
          <a:bodyPr wrap="square" rtlCol="0">
            <a:spAutoFit/>
          </a:bodyPr>
          <a:lstStyle/>
          <a:p>
            <a:pPr algn="ctr"/>
            <a:r>
              <a:rPr lang="it-IT" sz="2200" b="1" dirty="0">
                <a:solidFill>
                  <a:prstClr val="black"/>
                </a:solidFill>
                <a:latin typeface="Arial" panose="020B0604020202020204" pitchFamily="34" charset="0"/>
                <a:cs typeface="Arial" panose="020B0604020202020204" pitchFamily="34" charset="0"/>
              </a:rPr>
              <a:t>Il rischio chimico</a:t>
            </a:r>
            <a:endParaRPr lang="it-IT" b="1" dirty="0">
              <a:solidFill>
                <a:prstClr val="black"/>
              </a:solidFill>
              <a:latin typeface="Arial" panose="020B0604020202020204" pitchFamily="34" charset="0"/>
              <a:cs typeface="Arial" panose="020B0604020202020204" pitchFamily="34" charset="0"/>
            </a:endParaRPr>
          </a:p>
        </p:txBody>
      </p:sp>
      <p:sp>
        <p:nvSpPr>
          <p:cNvPr id="12" name="Rettangolo 11"/>
          <p:cNvSpPr/>
          <p:nvPr/>
        </p:nvSpPr>
        <p:spPr>
          <a:xfrm>
            <a:off x="276934" y="1562324"/>
            <a:ext cx="9347865" cy="1015663"/>
          </a:xfrm>
          <a:prstGeom prst="rect">
            <a:avLst/>
          </a:prstGeom>
        </p:spPr>
        <p:txBody>
          <a:bodyPr wrap="square">
            <a:spAutoFit/>
          </a:bodyPr>
          <a:lstStyle/>
          <a:p>
            <a:pPr algn="just"/>
            <a:r>
              <a:rPr lang="it-IT" sz="2000" b="1" dirty="0">
                <a:solidFill>
                  <a:prstClr val="black"/>
                </a:solidFill>
                <a:latin typeface="Arial" panose="020B0604020202020204" pitchFamily="34" charset="0"/>
                <a:cs typeface="Arial" panose="020B0604020202020204" pitchFamily="34" charset="0"/>
              </a:rPr>
              <a:t>La valutazione del rischio chimico e la valutazione dell’esposizione dei lavoratori è l’aspetto principale delle misure di tutela della salute per chi opera nei laboratori chimici.</a:t>
            </a:r>
          </a:p>
        </p:txBody>
      </p:sp>
      <p:sp>
        <p:nvSpPr>
          <p:cNvPr id="16" name="Rettangolo 15"/>
          <p:cNvSpPr/>
          <p:nvPr/>
        </p:nvSpPr>
        <p:spPr>
          <a:xfrm>
            <a:off x="276933" y="2708920"/>
            <a:ext cx="9347866" cy="2554545"/>
          </a:xfrm>
          <a:prstGeom prst="rect">
            <a:avLst/>
          </a:prstGeom>
        </p:spPr>
        <p:txBody>
          <a:bodyPr wrap="square">
            <a:spAutoFit/>
          </a:bodyPr>
          <a:lstStyle/>
          <a:p>
            <a:pPr algn="just"/>
            <a:r>
              <a:rPr lang="it-IT" sz="2000" dirty="0">
                <a:solidFill>
                  <a:prstClr val="black"/>
                </a:solidFill>
                <a:latin typeface="Arial" panose="020B0604020202020204" pitchFamily="34" charset="0"/>
                <a:cs typeface="Arial" panose="020B0604020202020204" pitchFamily="34" charset="0"/>
              </a:rPr>
              <a:t>Esistono diverse metodologie di valutazione da applicare. Nel DVR devono essere valutati i rischi derivati dagli agenti chimici per la salute, per la sicurezza e per l’ambiente.</a:t>
            </a:r>
          </a:p>
          <a:p>
            <a:pPr algn="just"/>
            <a:endParaRPr lang="it-IT" sz="2000" dirty="0">
              <a:solidFill>
                <a:prstClr val="black"/>
              </a:solidFill>
              <a:latin typeface="Arial" panose="020B0604020202020204" pitchFamily="34" charset="0"/>
              <a:cs typeface="Arial" panose="020B0604020202020204" pitchFamily="34" charset="0"/>
            </a:endParaRPr>
          </a:p>
          <a:p>
            <a:pPr algn="just"/>
            <a:r>
              <a:rPr lang="it-IT" sz="2000" dirty="0">
                <a:solidFill>
                  <a:prstClr val="black"/>
                </a:solidFill>
                <a:latin typeface="Arial" panose="020B0604020202020204" pitchFamily="34" charset="0"/>
                <a:cs typeface="Arial" panose="020B0604020202020204" pitchFamily="34" charset="0"/>
              </a:rPr>
              <a:t>“Il rischio (chimico) relativo all’esposizione di un lavoratore ad una sostanza pericolosa per la salute è funzione della probabilità che si verifichi un potenziale</a:t>
            </a:r>
          </a:p>
          <a:p>
            <a:pPr algn="just"/>
            <a:r>
              <a:rPr lang="it-IT" sz="2000" dirty="0">
                <a:solidFill>
                  <a:prstClr val="black"/>
                </a:solidFill>
                <a:latin typeface="Arial" panose="020B0604020202020204" pitchFamily="34" charset="0"/>
                <a:cs typeface="Arial" panose="020B0604020202020204" pitchFamily="34" charset="0"/>
              </a:rPr>
              <a:t>danno alla salute alle condizioni di uso ed esposizione, e del livello di danno prodotto”</a:t>
            </a:r>
          </a:p>
        </p:txBody>
      </p:sp>
    </p:spTree>
    <p:extLst>
      <p:ext uri="{BB962C8B-B14F-4D97-AF65-F5344CB8AC3E}">
        <p14:creationId xmlns:p14="http://schemas.microsoft.com/office/powerpoint/2010/main" val="112104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1" descr="nuovo logo bn"/>
          <p:cNvPicPr>
            <a:picLocks noChangeArrowheads="1"/>
          </p:cNvPicPr>
          <p:nvPr/>
        </p:nvPicPr>
        <p:blipFill>
          <a:blip r:embed="rId2" cstate="print">
            <a:duotone>
              <a:prstClr val="black"/>
              <a:srgbClr val="006600">
                <a:tint val="45000"/>
                <a:satMod val="400000"/>
              </a:srgb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16463" y="111400"/>
            <a:ext cx="3054350" cy="5524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0" y="663851"/>
            <a:ext cx="52650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3060700" algn="ctr"/>
                <a:tab pos="6119813" algn="r"/>
              </a:tabLst>
            </a:pPr>
            <a:r>
              <a:rPr lang="it-IT" sz="1200" b="1" dirty="0">
                <a:solidFill>
                  <a:prstClr val="black"/>
                </a:solidFill>
                <a:latin typeface="Arial" panose="020B0604020202020204" pitchFamily="34" charset="0"/>
                <a:ea typeface="Times New Roman" pitchFamily="18" charset="0"/>
                <a:cs typeface="Arial" panose="020B0604020202020204" pitchFamily="34" charset="0"/>
              </a:rPr>
              <a:t>Dipartimento di Scienze Chimiche e Farmaceutiche</a:t>
            </a:r>
            <a:endParaRPr lang="it-IT" sz="1200" dirty="0">
              <a:solidFill>
                <a:prstClr val="black"/>
              </a:solidFill>
              <a:latin typeface="Arial" panose="020B0604020202020204" pitchFamily="34" charset="0"/>
              <a:cs typeface="Arial" panose="020B0604020202020204" pitchFamily="34" charset="0"/>
            </a:endParaRPr>
          </a:p>
        </p:txBody>
      </p:sp>
      <p:sp>
        <p:nvSpPr>
          <p:cNvPr id="33" name="CasellaDiTesto 32"/>
          <p:cNvSpPr txBox="1"/>
          <p:nvPr/>
        </p:nvSpPr>
        <p:spPr>
          <a:xfrm>
            <a:off x="182849" y="802350"/>
            <a:ext cx="9536035" cy="430887"/>
          </a:xfrm>
          <a:prstGeom prst="rect">
            <a:avLst/>
          </a:prstGeom>
          <a:noFill/>
        </p:spPr>
        <p:txBody>
          <a:bodyPr wrap="square" rtlCol="0">
            <a:spAutoFit/>
          </a:bodyPr>
          <a:lstStyle/>
          <a:p>
            <a:pPr algn="ctr"/>
            <a:r>
              <a:rPr lang="it-IT" sz="2200" b="1" dirty="0">
                <a:solidFill>
                  <a:prstClr val="black"/>
                </a:solidFill>
                <a:latin typeface="Arial" panose="020B0604020202020204" pitchFamily="34" charset="0"/>
                <a:cs typeface="Arial" panose="020B0604020202020204" pitchFamily="34" charset="0"/>
              </a:rPr>
              <a:t>Il rischio chimico</a:t>
            </a:r>
            <a:endParaRPr lang="it-IT" b="1" dirty="0">
              <a:solidFill>
                <a:prstClr val="black"/>
              </a:solidFill>
              <a:latin typeface="Arial" panose="020B0604020202020204" pitchFamily="34" charset="0"/>
              <a:cs typeface="Arial" panose="020B0604020202020204" pitchFamily="34" charset="0"/>
            </a:endParaRPr>
          </a:p>
        </p:txBody>
      </p:sp>
      <p:sp>
        <p:nvSpPr>
          <p:cNvPr id="12" name="Rettangolo 11"/>
          <p:cNvSpPr/>
          <p:nvPr/>
        </p:nvSpPr>
        <p:spPr>
          <a:xfrm>
            <a:off x="231856" y="1340768"/>
            <a:ext cx="9536035" cy="4801314"/>
          </a:xfrm>
          <a:prstGeom prst="rect">
            <a:avLst/>
          </a:prstGeom>
        </p:spPr>
        <p:txBody>
          <a:bodyPr wrap="square">
            <a:spAutoFit/>
          </a:bodyPr>
          <a:lstStyle/>
          <a:p>
            <a:pPr algn="just"/>
            <a:r>
              <a:rPr lang="it-IT" dirty="0">
                <a:solidFill>
                  <a:prstClr val="black"/>
                </a:solidFill>
                <a:latin typeface="Arial" panose="020B0604020202020204" pitchFamily="34" charset="0"/>
                <a:cs typeface="Arial" panose="020B0604020202020204" pitchFamily="34" charset="0"/>
              </a:rPr>
              <a:t>La metodologia per la valutazione del </a:t>
            </a:r>
            <a:r>
              <a:rPr lang="it-IT" b="1" dirty="0">
                <a:solidFill>
                  <a:prstClr val="black"/>
                </a:solidFill>
                <a:latin typeface="Arial" panose="020B0604020202020204" pitchFamily="34" charset="0"/>
                <a:cs typeface="Arial" panose="020B0604020202020204" pitchFamily="34" charset="0"/>
              </a:rPr>
              <a:t>rischio chimico per la sicurezza </a:t>
            </a:r>
            <a:r>
              <a:rPr lang="it-IT" dirty="0">
                <a:solidFill>
                  <a:prstClr val="black"/>
                </a:solidFill>
                <a:latin typeface="Arial" panose="020B0604020202020204" pitchFamily="34" charset="0"/>
                <a:cs typeface="Arial" panose="020B0604020202020204" pitchFamily="34" charset="0"/>
              </a:rPr>
              <a:t>deve consentire di  quantificare l’entità dei rischi esistenti prendendo in considerazione tutte le sostanze e preparati. </a:t>
            </a:r>
          </a:p>
          <a:p>
            <a:pPr algn="just"/>
            <a:r>
              <a:rPr lang="it-IT" dirty="0">
                <a:solidFill>
                  <a:prstClr val="black"/>
                </a:solidFill>
                <a:latin typeface="Arial" panose="020B0604020202020204" pitchFamily="34" charset="0"/>
                <a:cs typeface="Arial" panose="020B0604020202020204" pitchFamily="34" charset="0"/>
              </a:rPr>
              <a:t>Il metodo deve permettere di calcolare il livello di rischio (LR) come il prodotto di almeno tre variabili:</a:t>
            </a:r>
          </a:p>
          <a:p>
            <a:pPr marL="342900" indent="-342900" algn="just">
              <a:buFont typeface="Arial" panose="020B0604020202020204" pitchFamily="34" charset="0"/>
              <a:buChar char="•"/>
            </a:pPr>
            <a:r>
              <a:rPr lang="it-IT" dirty="0">
                <a:solidFill>
                  <a:prstClr val="black"/>
                </a:solidFill>
                <a:latin typeface="Arial" panose="020B0604020202020204" pitchFamily="34" charset="0"/>
                <a:cs typeface="Arial" panose="020B0604020202020204" pitchFamily="34" charset="0"/>
              </a:rPr>
              <a:t>livello di pericolosità oggettiva</a:t>
            </a:r>
          </a:p>
          <a:p>
            <a:pPr marL="342900" indent="-342900" algn="just">
              <a:buFont typeface="Arial" panose="020B0604020202020204" pitchFamily="34" charset="0"/>
              <a:buChar char="•"/>
            </a:pPr>
            <a:r>
              <a:rPr lang="it-IT" dirty="0">
                <a:solidFill>
                  <a:prstClr val="black"/>
                </a:solidFill>
                <a:latin typeface="Arial" panose="020B0604020202020204" pitchFamily="34" charset="0"/>
                <a:cs typeface="Arial" panose="020B0604020202020204" pitchFamily="34" charset="0"/>
              </a:rPr>
              <a:t>livello di esposizione</a:t>
            </a:r>
          </a:p>
          <a:p>
            <a:pPr marL="342900" indent="-342900" algn="just">
              <a:buFont typeface="Arial" panose="020B0604020202020204" pitchFamily="34" charset="0"/>
              <a:buChar char="•"/>
            </a:pPr>
            <a:r>
              <a:rPr lang="it-IT" dirty="0">
                <a:solidFill>
                  <a:prstClr val="black"/>
                </a:solidFill>
                <a:latin typeface="Arial" panose="020B0604020202020204" pitchFamily="34" charset="0"/>
                <a:cs typeface="Arial" panose="020B0604020202020204" pitchFamily="34" charset="0"/>
              </a:rPr>
              <a:t>livello di conseguenze</a:t>
            </a:r>
          </a:p>
          <a:p>
            <a:pPr algn="just"/>
            <a:endParaRPr lang="it-IT" dirty="0">
              <a:solidFill>
                <a:prstClr val="black"/>
              </a:solidFill>
              <a:latin typeface="Arial" panose="020B0604020202020204" pitchFamily="34" charset="0"/>
              <a:cs typeface="Arial" panose="020B0604020202020204" pitchFamily="34" charset="0"/>
            </a:endParaRPr>
          </a:p>
          <a:p>
            <a:pPr algn="just"/>
            <a:r>
              <a:rPr lang="it-IT" dirty="0">
                <a:solidFill>
                  <a:prstClr val="black"/>
                </a:solidFill>
                <a:latin typeface="Arial" panose="020B0604020202020204" pitchFamily="34" charset="0"/>
                <a:cs typeface="Arial" panose="020B0604020202020204" pitchFamily="34" charset="0"/>
              </a:rPr>
              <a:t>La valutazione del </a:t>
            </a:r>
            <a:r>
              <a:rPr lang="it-IT" b="1" dirty="0">
                <a:solidFill>
                  <a:prstClr val="black"/>
                </a:solidFill>
                <a:latin typeface="Arial" panose="020B0604020202020204" pitchFamily="34" charset="0"/>
                <a:cs typeface="Arial" panose="020B0604020202020204" pitchFamily="34" charset="0"/>
              </a:rPr>
              <a:t>rischio chimico per la salute</a:t>
            </a:r>
            <a:r>
              <a:rPr lang="it-IT" dirty="0">
                <a:solidFill>
                  <a:prstClr val="black"/>
                </a:solidFill>
                <a:latin typeface="Arial" panose="020B0604020202020204" pitchFamily="34" charset="0"/>
                <a:cs typeface="Arial" panose="020B0604020202020204" pitchFamily="34" charset="0"/>
              </a:rPr>
              <a:t> deve essere effettuata analizzando almeno i seguenti parametri e prendendo in considerazione tutte le sostanze e preparati. </a:t>
            </a:r>
          </a:p>
          <a:p>
            <a:pPr marL="342900" indent="-342900" algn="just">
              <a:buFont typeface="Arial" panose="020B0604020202020204" pitchFamily="34" charset="0"/>
              <a:buChar char="•"/>
            </a:pPr>
            <a:r>
              <a:rPr lang="it-IT" dirty="0">
                <a:solidFill>
                  <a:prstClr val="black"/>
                </a:solidFill>
                <a:latin typeface="Arial" panose="020B0604020202020204" pitchFamily="34" charset="0"/>
                <a:cs typeface="Arial" panose="020B0604020202020204" pitchFamily="34" charset="0"/>
              </a:rPr>
              <a:t>indice di pericolosità della sostanza o miscela</a:t>
            </a:r>
          </a:p>
          <a:p>
            <a:pPr marL="342900" indent="-342900" algn="just">
              <a:buFont typeface="Arial" panose="020B0604020202020204" pitchFamily="34" charset="0"/>
              <a:buChar char="•"/>
            </a:pPr>
            <a:r>
              <a:rPr lang="it-IT" dirty="0">
                <a:solidFill>
                  <a:prstClr val="black"/>
                </a:solidFill>
                <a:latin typeface="Arial" panose="020B0604020202020204" pitchFamily="34" charset="0"/>
                <a:cs typeface="Arial" panose="020B0604020202020204" pitchFamily="34" charset="0"/>
              </a:rPr>
              <a:t>proprietà chimico-fisiche</a:t>
            </a:r>
          </a:p>
          <a:p>
            <a:pPr marL="342900" indent="-342900" algn="just">
              <a:buFont typeface="Arial" panose="020B0604020202020204" pitchFamily="34" charset="0"/>
              <a:buChar char="•"/>
            </a:pPr>
            <a:r>
              <a:rPr lang="it-IT" dirty="0">
                <a:solidFill>
                  <a:prstClr val="black"/>
                </a:solidFill>
                <a:latin typeface="Arial" panose="020B0604020202020204" pitchFamily="34" charset="0"/>
                <a:cs typeface="Arial" panose="020B0604020202020204" pitchFamily="34" charset="0"/>
              </a:rPr>
              <a:t>quantità in uso</a:t>
            </a:r>
          </a:p>
          <a:p>
            <a:pPr marL="342900" indent="-342900" algn="just">
              <a:buFont typeface="Arial" panose="020B0604020202020204" pitchFamily="34" charset="0"/>
              <a:buChar char="•"/>
            </a:pPr>
            <a:r>
              <a:rPr lang="it-IT" dirty="0">
                <a:solidFill>
                  <a:prstClr val="black"/>
                </a:solidFill>
                <a:latin typeface="Arial" panose="020B0604020202020204" pitchFamily="34" charset="0"/>
                <a:cs typeface="Arial" panose="020B0604020202020204" pitchFamily="34" charset="0"/>
              </a:rPr>
              <a:t>tipologia d'uso</a:t>
            </a:r>
          </a:p>
          <a:p>
            <a:pPr marL="342900" indent="-342900" algn="just">
              <a:buFont typeface="Arial" panose="020B0604020202020204" pitchFamily="34" charset="0"/>
              <a:buChar char="•"/>
            </a:pPr>
            <a:r>
              <a:rPr lang="it-IT" dirty="0">
                <a:solidFill>
                  <a:prstClr val="black"/>
                </a:solidFill>
                <a:latin typeface="Arial" panose="020B0604020202020204" pitchFamily="34" charset="0"/>
                <a:cs typeface="Arial" panose="020B0604020202020204" pitchFamily="34" charset="0"/>
              </a:rPr>
              <a:t>tipologia di controllo</a:t>
            </a:r>
          </a:p>
          <a:p>
            <a:pPr marL="342900" indent="-342900" algn="just">
              <a:buFont typeface="Arial" panose="020B0604020202020204" pitchFamily="34" charset="0"/>
              <a:buChar char="•"/>
            </a:pPr>
            <a:r>
              <a:rPr lang="it-IT" dirty="0">
                <a:solidFill>
                  <a:prstClr val="black"/>
                </a:solidFill>
                <a:latin typeface="Arial" panose="020B0604020202020204" pitchFamily="34" charset="0"/>
                <a:cs typeface="Arial" panose="020B0604020202020204" pitchFamily="34" charset="0"/>
              </a:rPr>
              <a:t>tempo di esposizione</a:t>
            </a:r>
          </a:p>
        </p:txBody>
      </p:sp>
    </p:spTree>
    <p:extLst>
      <p:ext uri="{BB962C8B-B14F-4D97-AF65-F5344CB8AC3E}">
        <p14:creationId xmlns:p14="http://schemas.microsoft.com/office/powerpoint/2010/main" val="3845662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1" descr="nuovo logo bn"/>
          <p:cNvPicPr>
            <a:picLocks noChangeArrowheads="1"/>
          </p:cNvPicPr>
          <p:nvPr/>
        </p:nvPicPr>
        <p:blipFill>
          <a:blip r:embed="rId2" cstate="print">
            <a:duotone>
              <a:prstClr val="black"/>
              <a:srgbClr val="006600">
                <a:tint val="45000"/>
                <a:satMod val="400000"/>
              </a:srgb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16463" y="111400"/>
            <a:ext cx="3054350" cy="5524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0" y="663851"/>
            <a:ext cx="52650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3060700" algn="ctr"/>
                <a:tab pos="6119813" algn="r"/>
              </a:tabLst>
            </a:pPr>
            <a:r>
              <a:rPr lang="it-IT" sz="1200" b="1" dirty="0">
                <a:solidFill>
                  <a:prstClr val="black"/>
                </a:solidFill>
                <a:latin typeface="Arial" panose="020B0604020202020204" pitchFamily="34" charset="0"/>
                <a:ea typeface="Times New Roman" pitchFamily="18" charset="0"/>
                <a:cs typeface="Arial" panose="020B0604020202020204" pitchFamily="34" charset="0"/>
              </a:rPr>
              <a:t>Dipartimento di Scienze Chimiche e Farmaceutiche</a:t>
            </a:r>
            <a:endParaRPr lang="it-IT" sz="1200" dirty="0">
              <a:solidFill>
                <a:prstClr val="black"/>
              </a:solidFill>
              <a:latin typeface="Arial" panose="020B0604020202020204" pitchFamily="34" charset="0"/>
              <a:cs typeface="Arial" panose="020B0604020202020204" pitchFamily="34" charset="0"/>
            </a:endParaRPr>
          </a:p>
        </p:txBody>
      </p:sp>
      <p:sp>
        <p:nvSpPr>
          <p:cNvPr id="33" name="CasellaDiTesto 32"/>
          <p:cNvSpPr txBox="1"/>
          <p:nvPr/>
        </p:nvSpPr>
        <p:spPr>
          <a:xfrm>
            <a:off x="182849" y="951629"/>
            <a:ext cx="9536035" cy="430887"/>
          </a:xfrm>
          <a:prstGeom prst="rect">
            <a:avLst/>
          </a:prstGeom>
          <a:noFill/>
        </p:spPr>
        <p:txBody>
          <a:bodyPr wrap="square" rtlCol="0">
            <a:spAutoFit/>
          </a:bodyPr>
          <a:lstStyle/>
          <a:p>
            <a:pPr algn="ctr"/>
            <a:r>
              <a:rPr lang="it-IT" sz="2200" b="1" dirty="0">
                <a:solidFill>
                  <a:prstClr val="black"/>
                </a:solidFill>
                <a:latin typeface="Arial" panose="020B0604020202020204" pitchFamily="34" charset="0"/>
                <a:cs typeface="Arial" panose="020B0604020202020204" pitchFamily="34" charset="0"/>
              </a:rPr>
              <a:t>Il rischio chimico</a:t>
            </a:r>
            <a:endParaRPr lang="it-IT" b="1" dirty="0">
              <a:solidFill>
                <a:prstClr val="black"/>
              </a:solidFill>
              <a:latin typeface="Arial" panose="020B0604020202020204" pitchFamily="34" charset="0"/>
              <a:cs typeface="Arial" panose="020B0604020202020204" pitchFamily="34" charset="0"/>
            </a:endParaRPr>
          </a:p>
        </p:txBody>
      </p:sp>
      <p:sp>
        <p:nvSpPr>
          <p:cNvPr id="2" name="Rettangolo 1"/>
          <p:cNvSpPr/>
          <p:nvPr/>
        </p:nvSpPr>
        <p:spPr>
          <a:xfrm>
            <a:off x="357844" y="1844824"/>
            <a:ext cx="9361040" cy="3785652"/>
          </a:xfrm>
          <a:prstGeom prst="rect">
            <a:avLst/>
          </a:prstGeom>
        </p:spPr>
        <p:txBody>
          <a:bodyPr wrap="square">
            <a:spAutoFit/>
          </a:bodyPr>
          <a:lstStyle/>
          <a:p>
            <a:pPr algn="just"/>
            <a:r>
              <a:rPr lang="it-IT" sz="2000" dirty="0">
                <a:solidFill>
                  <a:prstClr val="black"/>
                </a:solidFill>
                <a:latin typeface="Arial" panose="020B0604020202020204" pitchFamily="34" charset="0"/>
                <a:cs typeface="Arial" panose="020B0604020202020204" pitchFamily="34" charset="0"/>
              </a:rPr>
              <a:t>Nei laboratori chimici,  esistono diverse attività lavorative che possono esporre ad agenti o a prodotti chimici e ciò può rappresentare un rischio sia per la salute (intossicazione acuta e cronica, ustioni chimiche, effetti mutageni, cancerogeni, ecc.), sia per la sicurezza (incendio, esplosione, ecc.) dei lavoratori.</a:t>
            </a:r>
          </a:p>
          <a:p>
            <a:pPr algn="just"/>
            <a:r>
              <a:rPr lang="it-IT" sz="2000" dirty="0">
                <a:solidFill>
                  <a:prstClr val="black"/>
                </a:solidFill>
                <a:latin typeface="Arial" panose="020B0604020202020204" pitchFamily="34" charset="0"/>
                <a:cs typeface="Arial" panose="020B0604020202020204" pitchFamily="34" charset="0"/>
              </a:rPr>
              <a:t>L’utilizzo di una sostanza chimica non costituisce, di per sé, necessariamente un rischio effettivo per la salute, in quanto questo dipende e deriva solo dalle caratteristiche della sostanza e, in funzione di queste, dalle modalità del contatto che si realizza nel corso dell’attività lavorativa.</a:t>
            </a:r>
          </a:p>
          <a:p>
            <a:pPr algn="just"/>
            <a:endParaRPr lang="it-IT" sz="2000" dirty="0">
              <a:solidFill>
                <a:prstClr val="black"/>
              </a:solidFill>
              <a:latin typeface="Arial" panose="020B0604020202020204" pitchFamily="34" charset="0"/>
              <a:cs typeface="Arial" panose="020B0604020202020204" pitchFamily="34" charset="0"/>
            </a:endParaRPr>
          </a:p>
          <a:p>
            <a:pPr algn="just"/>
            <a:r>
              <a:rPr lang="it-IT" sz="2000" dirty="0">
                <a:solidFill>
                  <a:prstClr val="black"/>
                </a:solidFill>
                <a:latin typeface="Arial" panose="020B0604020202020204" pitchFamily="34" charset="0"/>
                <a:cs typeface="Arial" panose="020B0604020202020204" pitchFamily="34" charset="0"/>
              </a:rPr>
              <a:t>Nelle attività dei laboratori chimici dell’Ateneo è utilizzata una moltitudine di sostanze chimiche, dalle caratteristiche tossicologiche più disparate, in quantità molto piccole e per tempi d’esposizione molto brevi.</a:t>
            </a:r>
          </a:p>
        </p:txBody>
      </p:sp>
    </p:spTree>
    <p:extLst>
      <p:ext uri="{BB962C8B-B14F-4D97-AF65-F5344CB8AC3E}">
        <p14:creationId xmlns:p14="http://schemas.microsoft.com/office/powerpoint/2010/main" val="78631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1" descr="nuovo logo bn"/>
          <p:cNvPicPr>
            <a:picLocks noChangeArrowheads="1"/>
          </p:cNvPicPr>
          <p:nvPr/>
        </p:nvPicPr>
        <p:blipFill>
          <a:blip r:embed="rId2" cstate="print">
            <a:duotone>
              <a:prstClr val="black"/>
              <a:srgbClr val="006600">
                <a:tint val="45000"/>
                <a:satMod val="400000"/>
              </a:srgb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16463" y="111400"/>
            <a:ext cx="3054350" cy="5524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0" y="663851"/>
            <a:ext cx="52650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3060700" algn="ctr"/>
                <a:tab pos="6119813" algn="r"/>
              </a:tabLst>
            </a:pPr>
            <a:r>
              <a:rPr lang="it-IT" sz="1200" b="1" dirty="0">
                <a:solidFill>
                  <a:prstClr val="black"/>
                </a:solidFill>
                <a:latin typeface="Arial" panose="020B0604020202020204" pitchFamily="34" charset="0"/>
                <a:ea typeface="Times New Roman" pitchFamily="18" charset="0"/>
                <a:cs typeface="Arial" panose="020B0604020202020204" pitchFamily="34" charset="0"/>
              </a:rPr>
              <a:t>Dipartimento di Scienze Chimiche e Farmaceutiche</a:t>
            </a:r>
            <a:endParaRPr lang="it-IT" sz="1200" dirty="0">
              <a:solidFill>
                <a:prstClr val="black"/>
              </a:solidFill>
              <a:latin typeface="Arial" panose="020B0604020202020204" pitchFamily="34" charset="0"/>
              <a:cs typeface="Arial" panose="020B0604020202020204" pitchFamily="34" charset="0"/>
            </a:endParaRPr>
          </a:p>
        </p:txBody>
      </p:sp>
      <p:sp>
        <p:nvSpPr>
          <p:cNvPr id="33" name="CasellaDiTesto 32"/>
          <p:cNvSpPr txBox="1"/>
          <p:nvPr/>
        </p:nvSpPr>
        <p:spPr>
          <a:xfrm>
            <a:off x="152795" y="1167073"/>
            <a:ext cx="9536035" cy="430887"/>
          </a:xfrm>
          <a:prstGeom prst="rect">
            <a:avLst/>
          </a:prstGeom>
          <a:noFill/>
        </p:spPr>
        <p:txBody>
          <a:bodyPr wrap="square" rtlCol="0">
            <a:spAutoFit/>
          </a:bodyPr>
          <a:lstStyle/>
          <a:p>
            <a:pPr algn="ctr"/>
            <a:r>
              <a:rPr lang="it-IT" sz="2200" b="1" dirty="0">
                <a:solidFill>
                  <a:prstClr val="black"/>
                </a:solidFill>
                <a:latin typeface="Arial" panose="020B0604020202020204" pitchFamily="34" charset="0"/>
                <a:cs typeface="Arial" panose="020B0604020202020204" pitchFamily="34" charset="0"/>
              </a:rPr>
              <a:t>Concetti di Pericolo, Danno, Rischio, Prevenzione e Protezione</a:t>
            </a:r>
            <a:endParaRPr lang="it-IT" b="1" dirty="0">
              <a:solidFill>
                <a:prstClr val="black"/>
              </a:solidFill>
              <a:latin typeface="Arial" panose="020B0604020202020204" pitchFamily="34" charset="0"/>
              <a:cs typeface="Arial" panose="020B0604020202020204" pitchFamily="34" charset="0"/>
            </a:endParaRPr>
          </a:p>
        </p:txBody>
      </p:sp>
      <p:sp>
        <p:nvSpPr>
          <p:cNvPr id="2" name="Rettangolo 1"/>
          <p:cNvSpPr/>
          <p:nvPr/>
        </p:nvSpPr>
        <p:spPr>
          <a:xfrm>
            <a:off x="312035" y="1916833"/>
            <a:ext cx="9165468" cy="1015663"/>
          </a:xfrm>
          <a:prstGeom prst="rect">
            <a:avLst/>
          </a:prstGeom>
        </p:spPr>
        <p:txBody>
          <a:bodyPr wrap="square">
            <a:spAutoFit/>
          </a:bodyPr>
          <a:lstStyle/>
          <a:p>
            <a:pPr algn="just"/>
            <a:r>
              <a:rPr lang="it-IT" sz="2000" dirty="0">
                <a:latin typeface="Arial" panose="020B0604020202020204" pitchFamily="34" charset="0"/>
                <a:cs typeface="Arial" panose="020B0604020202020204" pitchFamily="34" charset="0"/>
              </a:rPr>
              <a:t>Il </a:t>
            </a:r>
            <a:r>
              <a:rPr lang="it-IT" sz="2000" b="1" dirty="0">
                <a:latin typeface="Arial" panose="020B0604020202020204" pitchFamily="34" charset="0"/>
                <a:cs typeface="Arial" panose="020B0604020202020204" pitchFamily="34" charset="0"/>
              </a:rPr>
              <a:t>pericolo</a:t>
            </a:r>
            <a:r>
              <a:rPr lang="it-IT" sz="2000" dirty="0">
                <a:latin typeface="Arial" panose="020B0604020202020204" pitchFamily="34" charset="0"/>
                <a:cs typeface="Arial" panose="020B0604020202020204" pitchFamily="34" charset="0"/>
              </a:rPr>
              <a:t> è una proprietà intrinseca (della situazione, oggetto, sostanza, ecc.) non legata a fattori esterni; è una situazione, oggetto, sostanza, ecc. che per le sue proprietà o caratteristiche ha la capacità di causare un danno alle persone.</a:t>
            </a:r>
          </a:p>
        </p:txBody>
      </p:sp>
      <p:pic>
        <p:nvPicPr>
          <p:cNvPr id="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2643" y="3356992"/>
            <a:ext cx="1846932" cy="291466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tangolo 2"/>
          <p:cNvSpPr/>
          <p:nvPr/>
        </p:nvSpPr>
        <p:spPr>
          <a:xfrm>
            <a:off x="3215940" y="3428688"/>
            <a:ext cx="1083053" cy="369332"/>
          </a:xfrm>
          <a:prstGeom prst="rect">
            <a:avLst/>
          </a:prstGeom>
        </p:spPr>
        <p:txBody>
          <a:bodyPr wrap="none">
            <a:spAutoFit/>
          </a:bodyPr>
          <a:lstStyle/>
          <a:p>
            <a:pPr algn="ctr"/>
            <a:r>
              <a:rPr lang="it-IT" b="1" dirty="0">
                <a:solidFill>
                  <a:prstClr val="black"/>
                </a:solidFill>
              </a:rPr>
              <a:t>ACETONE</a:t>
            </a:r>
          </a:p>
        </p:txBody>
      </p:sp>
      <p:sp>
        <p:nvSpPr>
          <p:cNvPr id="35" name="Rettangolo 34"/>
          <p:cNvSpPr/>
          <p:nvPr/>
        </p:nvSpPr>
        <p:spPr>
          <a:xfrm>
            <a:off x="4730616" y="3861048"/>
            <a:ext cx="4434851" cy="1656184"/>
          </a:xfrm>
          <a:prstGeom prst="rect">
            <a:avLst/>
          </a:prstGeom>
          <a:ln>
            <a:solidFill>
              <a:schemeClr val="tx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it-IT" b="1" dirty="0">
                <a:solidFill>
                  <a:prstClr val="black"/>
                </a:solidFill>
                <a:latin typeface="Arial" panose="020B0604020202020204" pitchFamily="34" charset="0"/>
                <a:cs typeface="Arial" panose="020B0604020202020204" pitchFamily="34" charset="0"/>
              </a:rPr>
              <a:t>Pericoli</a:t>
            </a:r>
          </a:p>
          <a:p>
            <a:endParaRPr lang="it-IT" b="1" dirty="0">
              <a:solidFill>
                <a:prstClr val="black"/>
              </a:solidFill>
              <a:latin typeface="Arial" panose="020B0604020202020204" pitchFamily="34" charset="0"/>
              <a:cs typeface="Arial" panose="020B0604020202020204" pitchFamily="34" charset="0"/>
            </a:endParaRPr>
          </a:p>
          <a:p>
            <a:r>
              <a:rPr lang="it-IT" b="1" dirty="0">
                <a:solidFill>
                  <a:prstClr val="black"/>
                </a:solidFill>
                <a:latin typeface="Arial" panose="020B0604020202020204" pitchFamily="34" charset="0"/>
                <a:cs typeface="Arial" panose="020B0604020202020204" pitchFamily="34" charset="0"/>
              </a:rPr>
              <a:t>LIQUIDO INFIAMMABILE</a:t>
            </a:r>
          </a:p>
          <a:p>
            <a:r>
              <a:rPr lang="it-IT" b="1" dirty="0">
                <a:solidFill>
                  <a:prstClr val="black"/>
                </a:solidFill>
                <a:latin typeface="Arial" panose="020B0604020202020204" pitchFamily="34" charset="0"/>
                <a:cs typeface="Arial" panose="020B0604020202020204" pitchFamily="34" charset="0"/>
              </a:rPr>
              <a:t>IRRITANTE PER GLI OCCHI</a:t>
            </a:r>
          </a:p>
          <a:p>
            <a:r>
              <a:rPr lang="it-IT" b="1" dirty="0">
                <a:solidFill>
                  <a:prstClr val="black"/>
                </a:solidFill>
                <a:latin typeface="Arial" panose="020B0604020202020204" pitchFamily="34" charset="0"/>
                <a:cs typeface="Arial" panose="020B0604020202020204" pitchFamily="34" charset="0"/>
              </a:rPr>
              <a:t>TOSSICO</a:t>
            </a:r>
          </a:p>
        </p:txBody>
      </p:sp>
    </p:spTree>
    <p:extLst>
      <p:ext uri="{BB962C8B-B14F-4D97-AF65-F5344CB8AC3E}">
        <p14:creationId xmlns:p14="http://schemas.microsoft.com/office/powerpoint/2010/main" val="1499708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1" descr="nuovo logo bn"/>
          <p:cNvPicPr>
            <a:picLocks noChangeArrowheads="1"/>
          </p:cNvPicPr>
          <p:nvPr/>
        </p:nvPicPr>
        <p:blipFill>
          <a:blip r:embed="rId2" cstate="print">
            <a:duotone>
              <a:prstClr val="black"/>
              <a:srgbClr val="006600">
                <a:tint val="45000"/>
                <a:satMod val="400000"/>
              </a:srgb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16463" y="111400"/>
            <a:ext cx="3054350" cy="5524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0" y="663851"/>
            <a:ext cx="52650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3060700" algn="ctr"/>
                <a:tab pos="6119813" algn="r"/>
              </a:tabLst>
            </a:pPr>
            <a:r>
              <a:rPr lang="it-IT" sz="1200" b="1" dirty="0">
                <a:solidFill>
                  <a:prstClr val="black"/>
                </a:solidFill>
                <a:latin typeface="Arial" panose="020B0604020202020204" pitchFamily="34" charset="0"/>
                <a:ea typeface="Times New Roman" pitchFamily="18" charset="0"/>
                <a:cs typeface="Arial" panose="020B0604020202020204" pitchFamily="34" charset="0"/>
              </a:rPr>
              <a:t>Dipartimento di Scienze Chimiche e Farmaceutiche</a:t>
            </a:r>
            <a:endParaRPr lang="it-IT" sz="1200" dirty="0">
              <a:solidFill>
                <a:prstClr val="black"/>
              </a:solidFill>
              <a:latin typeface="Arial" panose="020B0604020202020204" pitchFamily="34" charset="0"/>
              <a:cs typeface="Arial" panose="020B0604020202020204" pitchFamily="34" charset="0"/>
            </a:endParaRPr>
          </a:p>
        </p:txBody>
      </p:sp>
      <p:sp>
        <p:nvSpPr>
          <p:cNvPr id="33" name="CasellaDiTesto 32"/>
          <p:cNvSpPr txBox="1"/>
          <p:nvPr/>
        </p:nvSpPr>
        <p:spPr>
          <a:xfrm>
            <a:off x="182849" y="951629"/>
            <a:ext cx="9536035" cy="430887"/>
          </a:xfrm>
          <a:prstGeom prst="rect">
            <a:avLst/>
          </a:prstGeom>
          <a:noFill/>
        </p:spPr>
        <p:txBody>
          <a:bodyPr wrap="square" rtlCol="0">
            <a:spAutoFit/>
          </a:bodyPr>
          <a:lstStyle/>
          <a:p>
            <a:pPr algn="ctr"/>
            <a:r>
              <a:rPr lang="it-IT" sz="2200" b="1" dirty="0">
                <a:solidFill>
                  <a:prstClr val="black"/>
                </a:solidFill>
                <a:latin typeface="Arial" panose="020B0604020202020204" pitchFamily="34" charset="0"/>
                <a:cs typeface="Arial" panose="020B0604020202020204" pitchFamily="34" charset="0"/>
              </a:rPr>
              <a:t>Il rischio chimico</a:t>
            </a:r>
            <a:endParaRPr lang="it-IT" b="1" dirty="0">
              <a:solidFill>
                <a:prstClr val="black"/>
              </a:solidFill>
              <a:latin typeface="Arial" panose="020B0604020202020204" pitchFamily="34" charset="0"/>
              <a:cs typeface="Arial" panose="020B0604020202020204" pitchFamily="34" charset="0"/>
            </a:endParaRPr>
          </a:p>
        </p:txBody>
      </p:sp>
      <p:sp>
        <p:nvSpPr>
          <p:cNvPr id="3" name="Rettangolo 2"/>
          <p:cNvSpPr/>
          <p:nvPr/>
        </p:nvSpPr>
        <p:spPr>
          <a:xfrm>
            <a:off x="321068" y="1382516"/>
            <a:ext cx="5607625" cy="400110"/>
          </a:xfrm>
          <a:prstGeom prst="rect">
            <a:avLst/>
          </a:prstGeom>
        </p:spPr>
        <p:txBody>
          <a:bodyPr wrap="none">
            <a:spAutoFit/>
          </a:bodyPr>
          <a:lstStyle/>
          <a:p>
            <a:r>
              <a:rPr lang="it-IT" sz="2000" b="1" dirty="0">
                <a:latin typeface="Arial" panose="020B0604020202020204" pitchFamily="34" charset="0"/>
                <a:cs typeface="Arial" panose="020B0604020202020204" pitchFamily="34" charset="0"/>
              </a:rPr>
              <a:t>Caratteristiche di pericolosità delle sostanze</a:t>
            </a:r>
          </a:p>
        </p:txBody>
      </p:sp>
      <p:sp>
        <p:nvSpPr>
          <p:cNvPr id="4" name="Rettangolo 3"/>
          <p:cNvSpPr/>
          <p:nvPr/>
        </p:nvSpPr>
        <p:spPr>
          <a:xfrm>
            <a:off x="335016" y="1818930"/>
            <a:ext cx="9168436" cy="1938992"/>
          </a:xfrm>
          <a:prstGeom prst="rect">
            <a:avLst/>
          </a:prstGeom>
        </p:spPr>
        <p:txBody>
          <a:bodyPr wrap="square">
            <a:spAutoFit/>
          </a:bodyPr>
          <a:lstStyle/>
          <a:p>
            <a:pPr algn="just"/>
            <a:r>
              <a:rPr lang="it-IT" sz="2000" dirty="0">
                <a:latin typeface="Arial" panose="020B0604020202020204" pitchFamily="34" charset="0"/>
                <a:cs typeface="Arial" panose="020B0604020202020204" pitchFamily="34" charset="0"/>
              </a:rPr>
              <a:t>La mancata conoscenza di ciò che si manipola è stata ed è tutt’oggi causa di incidenti nei più svariati luoghi di lavoro e oltre ai possibili effetti sull’uomo vanno considerati anche quelli sull’ambiente.</a:t>
            </a:r>
          </a:p>
          <a:p>
            <a:pPr algn="just"/>
            <a:r>
              <a:rPr lang="it-IT" sz="2000" dirty="0">
                <a:latin typeface="Arial" panose="020B0604020202020204" pitchFamily="34" charset="0"/>
                <a:cs typeface="Arial" panose="020B0604020202020204" pitchFamily="34" charset="0"/>
              </a:rPr>
              <a:t>La conoscenza delle caratteristiche di pericolosità delle sostanze è quindi un elemento indispensabile perché possano essere impiegate limitando il rischio per gli addetti al più basso livello possibile.</a:t>
            </a:r>
          </a:p>
        </p:txBody>
      </p:sp>
      <p:sp>
        <p:nvSpPr>
          <p:cNvPr id="5" name="Rettangolo 4"/>
          <p:cNvSpPr/>
          <p:nvPr/>
        </p:nvSpPr>
        <p:spPr>
          <a:xfrm>
            <a:off x="335016" y="4293096"/>
            <a:ext cx="9140540" cy="1323439"/>
          </a:xfrm>
          <a:prstGeom prst="rect">
            <a:avLst/>
          </a:prstGeom>
        </p:spPr>
        <p:txBody>
          <a:bodyPr wrap="square">
            <a:spAutoFit/>
          </a:bodyPr>
          <a:lstStyle/>
          <a:p>
            <a:pPr algn="just"/>
            <a:r>
              <a:rPr lang="it-IT" sz="2000" dirty="0">
                <a:latin typeface="Arial" panose="020B0604020202020204" pitchFamily="34" charset="0"/>
                <a:cs typeface="Arial" panose="020B0604020202020204" pitchFamily="34" charset="0"/>
              </a:rPr>
              <a:t>In tutta l’Unione Europea sono considerati PERICOLOSI, e come tali regolamentati, le sostanze e le miscele rientranti in una o più delle categorie stabilite dal Regolamento “CLP” (CE) n. 1272/2008 relativo alla classificazione, all’etichettatura e all’imballaggio delle sostanze e delle miscele.</a:t>
            </a:r>
          </a:p>
        </p:txBody>
      </p:sp>
    </p:spTree>
    <p:extLst>
      <p:ext uri="{BB962C8B-B14F-4D97-AF65-F5344CB8AC3E}">
        <p14:creationId xmlns:p14="http://schemas.microsoft.com/office/powerpoint/2010/main" val="1421123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1" descr="nuovo logo bn"/>
          <p:cNvPicPr>
            <a:picLocks noChangeArrowheads="1"/>
          </p:cNvPicPr>
          <p:nvPr/>
        </p:nvPicPr>
        <p:blipFill>
          <a:blip r:embed="rId2" cstate="print">
            <a:duotone>
              <a:prstClr val="black"/>
              <a:srgbClr val="006600">
                <a:tint val="45000"/>
                <a:satMod val="400000"/>
              </a:srgb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16463" y="111400"/>
            <a:ext cx="3054350" cy="5524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0" y="663851"/>
            <a:ext cx="52650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3060700" algn="ctr"/>
                <a:tab pos="6119813" algn="r"/>
              </a:tabLst>
            </a:pPr>
            <a:r>
              <a:rPr lang="it-IT" sz="1200" b="1" dirty="0">
                <a:solidFill>
                  <a:prstClr val="black"/>
                </a:solidFill>
                <a:latin typeface="Arial" panose="020B0604020202020204" pitchFamily="34" charset="0"/>
                <a:ea typeface="Times New Roman" pitchFamily="18" charset="0"/>
                <a:cs typeface="Arial" panose="020B0604020202020204" pitchFamily="34" charset="0"/>
              </a:rPr>
              <a:t>Dipartimento di Scienze Chimiche e Farmaceutiche</a:t>
            </a:r>
            <a:endParaRPr lang="it-IT" sz="1200" dirty="0">
              <a:solidFill>
                <a:prstClr val="black"/>
              </a:solidFill>
              <a:latin typeface="Arial" panose="020B0604020202020204" pitchFamily="34" charset="0"/>
              <a:cs typeface="Arial" panose="020B0604020202020204" pitchFamily="34" charset="0"/>
            </a:endParaRPr>
          </a:p>
        </p:txBody>
      </p:sp>
      <p:sp>
        <p:nvSpPr>
          <p:cNvPr id="33" name="CasellaDiTesto 32"/>
          <p:cNvSpPr txBox="1"/>
          <p:nvPr/>
        </p:nvSpPr>
        <p:spPr>
          <a:xfrm>
            <a:off x="182849" y="951629"/>
            <a:ext cx="9536035" cy="430887"/>
          </a:xfrm>
          <a:prstGeom prst="rect">
            <a:avLst/>
          </a:prstGeom>
          <a:noFill/>
        </p:spPr>
        <p:txBody>
          <a:bodyPr wrap="square" rtlCol="0">
            <a:spAutoFit/>
          </a:bodyPr>
          <a:lstStyle/>
          <a:p>
            <a:pPr algn="ctr"/>
            <a:r>
              <a:rPr lang="it-IT" sz="2200" b="1" dirty="0">
                <a:solidFill>
                  <a:prstClr val="black"/>
                </a:solidFill>
                <a:latin typeface="Arial" panose="020B0604020202020204" pitchFamily="34" charset="0"/>
                <a:cs typeface="Arial" panose="020B0604020202020204" pitchFamily="34" charset="0"/>
              </a:rPr>
              <a:t>Il rischio chimico</a:t>
            </a:r>
            <a:endParaRPr lang="it-IT" b="1" dirty="0">
              <a:solidFill>
                <a:prstClr val="black"/>
              </a:solidFill>
              <a:latin typeface="Arial" panose="020B0604020202020204" pitchFamily="34" charset="0"/>
              <a:cs typeface="Arial" panose="020B0604020202020204" pitchFamily="34" charset="0"/>
            </a:endParaRPr>
          </a:p>
        </p:txBody>
      </p:sp>
      <p:sp>
        <p:nvSpPr>
          <p:cNvPr id="3" name="Rettangolo 2"/>
          <p:cNvSpPr/>
          <p:nvPr/>
        </p:nvSpPr>
        <p:spPr>
          <a:xfrm>
            <a:off x="321068" y="1382516"/>
            <a:ext cx="5607625" cy="400110"/>
          </a:xfrm>
          <a:prstGeom prst="rect">
            <a:avLst/>
          </a:prstGeom>
        </p:spPr>
        <p:txBody>
          <a:bodyPr wrap="none">
            <a:spAutoFit/>
          </a:bodyPr>
          <a:lstStyle/>
          <a:p>
            <a:r>
              <a:rPr lang="it-IT" sz="2000" b="1" dirty="0">
                <a:latin typeface="Arial" panose="020B0604020202020204" pitchFamily="34" charset="0"/>
                <a:cs typeface="Arial" panose="020B0604020202020204" pitchFamily="34" charset="0"/>
              </a:rPr>
              <a:t>Caratteristiche di pericolosità delle sostanze</a:t>
            </a:r>
          </a:p>
        </p:txBody>
      </p:sp>
      <p:sp>
        <p:nvSpPr>
          <p:cNvPr id="12" name="Rectangle 2"/>
          <p:cNvSpPr>
            <a:spLocks noChangeArrowheads="1"/>
          </p:cNvSpPr>
          <p:nvPr/>
        </p:nvSpPr>
        <p:spPr bwMode="auto">
          <a:xfrm>
            <a:off x="321068" y="2081318"/>
            <a:ext cx="9458171" cy="4321496"/>
          </a:xfrm>
          <a:prstGeom prst="rect">
            <a:avLst/>
          </a:prstGeom>
          <a:noFill/>
          <a:ln w="9525">
            <a:noFill/>
            <a:miter lim="800000"/>
            <a:headEnd/>
            <a:tailEnd/>
          </a:ln>
          <a:effectLst/>
        </p:spPr>
        <p:txBody>
          <a:bodyPr lIns="100794" tIns="50397" rIns="100794" bIns="50397"/>
          <a:lstStyle>
            <a:lvl1pPr marL="342900" indent="-342900" eaLnBrk="0">
              <a:tabLst>
                <a:tab pos="842963" algn="l"/>
              </a:tabLst>
              <a:defRPr>
                <a:solidFill>
                  <a:schemeClr val="tx1"/>
                </a:solidFill>
                <a:latin typeface="Arial" charset="0"/>
                <a:ea typeface="Arial Unicode MS" pitchFamily="34" charset="-128"/>
                <a:cs typeface="Arial Unicode MS" pitchFamily="34" charset="-128"/>
              </a:defRPr>
            </a:lvl1pPr>
            <a:lvl2pPr marL="84138" eaLnBrk="0">
              <a:tabLst>
                <a:tab pos="842963" algn="l"/>
              </a:tabLst>
              <a:defRPr>
                <a:solidFill>
                  <a:schemeClr val="tx1"/>
                </a:solidFill>
                <a:latin typeface="Arial" charset="0"/>
                <a:ea typeface="Arial Unicode MS" pitchFamily="34" charset="-128"/>
                <a:cs typeface="Arial Unicode MS" pitchFamily="34" charset="-128"/>
              </a:defRPr>
            </a:lvl2pPr>
            <a:lvl3pPr eaLnBrk="0">
              <a:tabLst>
                <a:tab pos="842963" algn="l"/>
              </a:tabLst>
              <a:defRPr>
                <a:solidFill>
                  <a:schemeClr val="tx1"/>
                </a:solidFill>
                <a:latin typeface="Arial" charset="0"/>
                <a:ea typeface="Arial Unicode MS" pitchFamily="34" charset="-128"/>
                <a:cs typeface="Arial Unicode MS" pitchFamily="34" charset="-128"/>
              </a:defRPr>
            </a:lvl3pPr>
            <a:lvl4pPr eaLnBrk="0">
              <a:tabLst>
                <a:tab pos="842963" algn="l"/>
              </a:tabLst>
              <a:defRPr>
                <a:solidFill>
                  <a:schemeClr val="tx1"/>
                </a:solidFill>
                <a:latin typeface="Arial" charset="0"/>
                <a:ea typeface="Arial Unicode MS" pitchFamily="34" charset="-128"/>
                <a:cs typeface="Arial Unicode MS" pitchFamily="34" charset="-128"/>
              </a:defRPr>
            </a:lvl4pPr>
            <a:lvl5pPr eaLnBrk="0">
              <a:tabLst>
                <a:tab pos="842963" algn="l"/>
              </a:tabLst>
              <a:defRPr>
                <a:solidFill>
                  <a:schemeClr val="tx1"/>
                </a:solidFill>
                <a:latin typeface="Arial" charset="0"/>
                <a:ea typeface="Arial Unicode MS" pitchFamily="34" charset="-128"/>
                <a:cs typeface="Arial Unicode MS" pitchFamily="34" charset="-128"/>
              </a:defRPr>
            </a:lvl5pPr>
            <a:lvl6pPr marL="2514600" indent="-228600" algn="ctr" defTabSz="449263" eaLnBrk="0" fontAlgn="base" hangingPunct="0">
              <a:lnSpc>
                <a:spcPct val="93000"/>
              </a:lnSpc>
              <a:spcBef>
                <a:spcPct val="0"/>
              </a:spcBef>
              <a:spcAft>
                <a:spcPct val="0"/>
              </a:spcAft>
              <a:buClr>
                <a:srgbClr val="000000"/>
              </a:buClr>
              <a:buSzPct val="100000"/>
              <a:buFont typeface="Times New Roman" pitchFamily="18" charset="0"/>
              <a:tabLst>
                <a:tab pos="842963" algn="l"/>
              </a:tabLst>
              <a:defRPr>
                <a:solidFill>
                  <a:schemeClr val="tx1"/>
                </a:solidFill>
                <a:latin typeface="Arial" charset="0"/>
                <a:ea typeface="Arial Unicode MS" pitchFamily="34" charset="-128"/>
                <a:cs typeface="Arial Unicode MS" pitchFamily="34" charset="-128"/>
              </a:defRPr>
            </a:lvl6pPr>
            <a:lvl7pPr marL="2971800" indent="-228600" algn="ctr" defTabSz="449263" eaLnBrk="0" fontAlgn="base" hangingPunct="0">
              <a:lnSpc>
                <a:spcPct val="93000"/>
              </a:lnSpc>
              <a:spcBef>
                <a:spcPct val="0"/>
              </a:spcBef>
              <a:spcAft>
                <a:spcPct val="0"/>
              </a:spcAft>
              <a:buClr>
                <a:srgbClr val="000000"/>
              </a:buClr>
              <a:buSzPct val="100000"/>
              <a:buFont typeface="Times New Roman" pitchFamily="18" charset="0"/>
              <a:tabLst>
                <a:tab pos="842963" algn="l"/>
              </a:tabLst>
              <a:defRPr>
                <a:solidFill>
                  <a:schemeClr val="tx1"/>
                </a:solidFill>
                <a:latin typeface="Arial" charset="0"/>
                <a:ea typeface="Arial Unicode MS" pitchFamily="34" charset="-128"/>
                <a:cs typeface="Arial Unicode MS" pitchFamily="34" charset="-128"/>
              </a:defRPr>
            </a:lvl7pPr>
            <a:lvl8pPr marL="3429000" indent="-228600" algn="ctr" defTabSz="449263" eaLnBrk="0" fontAlgn="base" hangingPunct="0">
              <a:lnSpc>
                <a:spcPct val="93000"/>
              </a:lnSpc>
              <a:spcBef>
                <a:spcPct val="0"/>
              </a:spcBef>
              <a:spcAft>
                <a:spcPct val="0"/>
              </a:spcAft>
              <a:buClr>
                <a:srgbClr val="000000"/>
              </a:buClr>
              <a:buSzPct val="100000"/>
              <a:buFont typeface="Times New Roman" pitchFamily="18" charset="0"/>
              <a:tabLst>
                <a:tab pos="842963" algn="l"/>
              </a:tabLst>
              <a:defRPr>
                <a:solidFill>
                  <a:schemeClr val="tx1"/>
                </a:solidFill>
                <a:latin typeface="Arial" charset="0"/>
                <a:ea typeface="Arial Unicode MS" pitchFamily="34" charset="-128"/>
                <a:cs typeface="Arial Unicode MS" pitchFamily="34" charset="-128"/>
              </a:defRPr>
            </a:lvl8pPr>
            <a:lvl9pPr marL="3886200" indent="-228600" algn="ctr" defTabSz="449263" eaLnBrk="0" fontAlgn="base" hangingPunct="0">
              <a:lnSpc>
                <a:spcPct val="93000"/>
              </a:lnSpc>
              <a:spcBef>
                <a:spcPct val="0"/>
              </a:spcBef>
              <a:spcAft>
                <a:spcPct val="0"/>
              </a:spcAft>
              <a:buClr>
                <a:srgbClr val="000000"/>
              </a:buClr>
              <a:buSzPct val="100000"/>
              <a:buFont typeface="Times New Roman" pitchFamily="18" charset="0"/>
              <a:tabLst>
                <a:tab pos="842963" algn="l"/>
              </a:tabLst>
              <a:defRPr>
                <a:solidFill>
                  <a:schemeClr val="tx1"/>
                </a:solidFill>
                <a:latin typeface="Arial" charset="0"/>
                <a:ea typeface="Arial Unicode MS" pitchFamily="34" charset="-128"/>
                <a:cs typeface="Arial Unicode MS" pitchFamily="34" charset="-128"/>
              </a:defRPr>
            </a:lvl9pPr>
          </a:lstStyle>
          <a:p>
            <a:pPr lvl="1" indent="0" eaLnBrk="1">
              <a:lnSpc>
                <a:spcPct val="110000"/>
              </a:lnSpc>
              <a:defRPr/>
            </a:pPr>
            <a:r>
              <a:rPr lang="it-IT" altLang="it-IT" sz="1600" dirty="0">
                <a:latin typeface="Arial" panose="020B0604020202020204" pitchFamily="34" charset="0"/>
                <a:cs typeface="Arial" panose="020B0604020202020204" pitchFamily="34" charset="0"/>
              </a:rPr>
              <a:t>Possono provocare incendi o esplosioni :</a:t>
            </a:r>
          </a:p>
          <a:p>
            <a:pPr marL="369888" lvl="1" indent="-285750" eaLnBrk="1">
              <a:lnSpc>
                <a:spcPct val="110000"/>
              </a:lnSpc>
              <a:buFont typeface="Arial" panose="020B0604020202020204" pitchFamily="34" charset="0"/>
              <a:buChar char="−"/>
              <a:defRPr/>
            </a:pPr>
            <a:r>
              <a:rPr lang="it-IT" altLang="it-IT" sz="1600" b="1" i="1" dirty="0">
                <a:effectLst>
                  <a:outerShdw blurRad="38100" dist="38100" dir="2700000" algn="tl">
                    <a:srgbClr val="C0C0C0"/>
                  </a:outerShdw>
                </a:effectLst>
                <a:latin typeface="Arial" panose="020B0604020202020204" pitchFamily="34" charset="0"/>
                <a:cs typeface="Arial" panose="020B0604020202020204" pitchFamily="34" charset="0"/>
              </a:rPr>
              <a:t>infiammabili</a:t>
            </a:r>
          </a:p>
          <a:p>
            <a:pPr marL="369888" lvl="1" indent="-285750" eaLnBrk="1">
              <a:lnSpc>
                <a:spcPct val="110000"/>
              </a:lnSpc>
              <a:buFont typeface="Arial" panose="020B0604020202020204" pitchFamily="34" charset="0"/>
              <a:buChar char="−"/>
              <a:defRPr/>
            </a:pPr>
            <a:r>
              <a:rPr lang="it-IT" altLang="it-IT" sz="1600" b="1" i="1" dirty="0">
                <a:effectLst>
                  <a:outerShdw blurRad="38100" dist="38100" dir="2700000" algn="tl">
                    <a:srgbClr val="C0C0C0"/>
                  </a:outerShdw>
                </a:effectLst>
                <a:latin typeface="Arial" panose="020B0604020202020204" pitchFamily="34" charset="0"/>
                <a:cs typeface="Arial" panose="020B0604020202020204" pitchFamily="34" charset="0"/>
              </a:rPr>
              <a:t>comburenti</a:t>
            </a:r>
          </a:p>
          <a:p>
            <a:pPr marL="369888" lvl="1" indent="-285750" eaLnBrk="1">
              <a:lnSpc>
                <a:spcPct val="110000"/>
              </a:lnSpc>
              <a:buFont typeface="Arial" panose="020B0604020202020204" pitchFamily="34" charset="0"/>
              <a:buChar char="−"/>
              <a:defRPr/>
            </a:pPr>
            <a:r>
              <a:rPr lang="it-IT" altLang="it-IT" sz="1600" b="1" i="1" dirty="0">
                <a:effectLst>
                  <a:outerShdw blurRad="38100" dist="38100" dir="2700000" algn="tl">
                    <a:srgbClr val="C0C0C0"/>
                  </a:outerShdw>
                </a:effectLst>
                <a:latin typeface="Arial" panose="020B0604020202020204" pitchFamily="34" charset="0"/>
                <a:cs typeface="Arial" panose="020B0604020202020204" pitchFamily="34" charset="0"/>
              </a:rPr>
              <a:t>esplosivi</a:t>
            </a:r>
          </a:p>
          <a:p>
            <a:pPr marL="369888" lvl="1" indent="-285750" eaLnBrk="1">
              <a:lnSpc>
                <a:spcPct val="110000"/>
              </a:lnSpc>
              <a:buFont typeface="Arial" panose="020B0604020202020204" pitchFamily="34" charset="0"/>
              <a:buChar char="−"/>
              <a:defRPr/>
            </a:pPr>
            <a:r>
              <a:rPr lang="it-IT" altLang="it-IT" sz="1600" b="1" i="1" dirty="0">
                <a:effectLst>
                  <a:outerShdw blurRad="38100" dist="38100" dir="2700000" algn="tl">
                    <a:srgbClr val="C0C0C0"/>
                  </a:outerShdw>
                </a:effectLst>
                <a:latin typeface="Arial" panose="020B0604020202020204" pitchFamily="34" charset="0"/>
                <a:cs typeface="Arial" panose="020B0604020202020204" pitchFamily="34" charset="0"/>
              </a:rPr>
              <a:t>gas sotto pressione</a:t>
            </a:r>
          </a:p>
          <a:p>
            <a:pPr lvl="1" indent="0" eaLnBrk="1">
              <a:lnSpc>
                <a:spcPct val="110000"/>
              </a:lnSpc>
              <a:defRPr/>
            </a:pPr>
            <a:endParaRPr lang="it-IT" altLang="it-IT" sz="1600" dirty="0">
              <a:latin typeface="Arial" panose="020B0604020202020204" pitchFamily="34" charset="0"/>
              <a:cs typeface="Arial" panose="020B0604020202020204" pitchFamily="34" charset="0"/>
            </a:endParaRPr>
          </a:p>
          <a:p>
            <a:pPr lvl="1" indent="0" eaLnBrk="1">
              <a:lnSpc>
                <a:spcPct val="110000"/>
              </a:lnSpc>
              <a:defRPr/>
            </a:pPr>
            <a:r>
              <a:rPr lang="it-IT" altLang="it-IT" sz="1600" dirty="0">
                <a:latin typeface="Arial" panose="020B0604020202020204" pitchFamily="34" charset="0"/>
                <a:cs typeface="Arial" panose="020B0604020202020204" pitchFamily="34" charset="0"/>
              </a:rPr>
              <a:t>Sono pericolosi per la salute:</a:t>
            </a:r>
          </a:p>
          <a:p>
            <a:pPr marL="369888" lvl="1" indent="-285750" eaLnBrk="1">
              <a:lnSpc>
                <a:spcPct val="110000"/>
              </a:lnSpc>
              <a:buFont typeface="Arial" panose="020B0604020202020204" pitchFamily="34" charset="0"/>
              <a:buChar char="−"/>
              <a:defRPr/>
            </a:pPr>
            <a:r>
              <a:rPr lang="it-IT" altLang="it-IT" sz="1600" b="1" i="1" dirty="0">
                <a:effectLst>
                  <a:outerShdw blurRad="38100" dist="38100" dir="2700000" algn="tl">
                    <a:srgbClr val="C0C0C0"/>
                  </a:outerShdw>
                </a:effectLst>
                <a:latin typeface="Arial" panose="020B0604020202020204" pitchFamily="34" charset="0"/>
                <a:cs typeface="Arial" panose="020B0604020202020204" pitchFamily="34" charset="0"/>
              </a:rPr>
              <a:t>tossici</a:t>
            </a:r>
          </a:p>
          <a:p>
            <a:pPr marL="369888" lvl="1" indent="-285750" eaLnBrk="1">
              <a:lnSpc>
                <a:spcPct val="110000"/>
              </a:lnSpc>
              <a:buFont typeface="Arial" panose="020B0604020202020204" pitchFamily="34" charset="0"/>
              <a:buChar char="−"/>
              <a:defRPr/>
            </a:pPr>
            <a:r>
              <a:rPr lang="it-IT" altLang="it-IT" sz="1600" b="1" i="1" dirty="0">
                <a:effectLst>
                  <a:outerShdw blurRad="38100" dist="38100" dir="2700000" algn="tl">
                    <a:srgbClr val="C0C0C0"/>
                  </a:outerShdw>
                </a:effectLst>
                <a:latin typeface="Arial" panose="020B0604020202020204" pitchFamily="34" charset="0"/>
                <a:cs typeface="Arial" panose="020B0604020202020204" pitchFamily="34" charset="0"/>
              </a:rPr>
              <a:t>nocivi</a:t>
            </a:r>
          </a:p>
          <a:p>
            <a:pPr marL="369888" lvl="1" indent="-285750" eaLnBrk="1">
              <a:lnSpc>
                <a:spcPct val="110000"/>
              </a:lnSpc>
              <a:buFont typeface="Arial" panose="020B0604020202020204" pitchFamily="34" charset="0"/>
              <a:buChar char="−"/>
              <a:defRPr/>
            </a:pPr>
            <a:r>
              <a:rPr lang="it-IT" altLang="it-IT" sz="1600" b="1" i="1" dirty="0">
                <a:effectLst>
                  <a:outerShdw blurRad="38100" dist="38100" dir="2700000" algn="tl">
                    <a:srgbClr val="C0C0C0"/>
                  </a:outerShdw>
                </a:effectLst>
                <a:latin typeface="Arial" panose="020B0604020202020204" pitchFamily="34" charset="0"/>
                <a:cs typeface="Arial" panose="020B0604020202020204" pitchFamily="34" charset="0"/>
              </a:rPr>
              <a:t>irritanti</a:t>
            </a:r>
          </a:p>
          <a:p>
            <a:pPr marL="369888" lvl="1" indent="-285750" eaLnBrk="1">
              <a:lnSpc>
                <a:spcPct val="110000"/>
              </a:lnSpc>
              <a:buFont typeface="Arial" panose="020B0604020202020204" pitchFamily="34" charset="0"/>
              <a:buChar char="−"/>
              <a:defRPr/>
            </a:pPr>
            <a:r>
              <a:rPr lang="it-IT" altLang="it-IT" sz="1600" b="1" i="1" dirty="0">
                <a:effectLst>
                  <a:outerShdw blurRad="38100" dist="38100" dir="2700000" algn="tl">
                    <a:srgbClr val="C0C0C0"/>
                  </a:outerShdw>
                </a:effectLst>
                <a:latin typeface="Arial" panose="020B0604020202020204" pitchFamily="34" charset="0"/>
                <a:cs typeface="Arial" panose="020B0604020202020204" pitchFamily="34" charset="0"/>
              </a:rPr>
              <a:t>sensibilizzanti</a:t>
            </a:r>
          </a:p>
          <a:p>
            <a:pPr marL="369888" lvl="1" indent="-285750" eaLnBrk="1">
              <a:lnSpc>
                <a:spcPct val="110000"/>
              </a:lnSpc>
              <a:buFont typeface="Arial" panose="020B0604020202020204" pitchFamily="34" charset="0"/>
              <a:buChar char="−"/>
              <a:defRPr/>
            </a:pPr>
            <a:r>
              <a:rPr lang="it-IT" altLang="it-IT" sz="1600" b="1" i="1" dirty="0">
                <a:effectLst>
                  <a:outerShdw blurRad="38100" dist="38100" dir="2700000" algn="tl">
                    <a:srgbClr val="C0C0C0"/>
                  </a:outerShdw>
                </a:effectLst>
                <a:latin typeface="Arial" panose="020B0604020202020204" pitchFamily="34" charset="0"/>
                <a:cs typeface="Arial" panose="020B0604020202020204" pitchFamily="34" charset="0"/>
              </a:rPr>
              <a:t>corrosivi</a:t>
            </a:r>
          </a:p>
          <a:p>
            <a:pPr marL="369888" lvl="1" indent="-285750" eaLnBrk="1">
              <a:lnSpc>
                <a:spcPct val="110000"/>
              </a:lnSpc>
              <a:buFont typeface="Arial" panose="020B0604020202020204" pitchFamily="34" charset="0"/>
              <a:buChar char="−"/>
              <a:defRPr/>
            </a:pPr>
            <a:r>
              <a:rPr lang="it-IT" altLang="it-IT" sz="1600" b="1" i="1" dirty="0">
                <a:effectLst>
                  <a:outerShdw blurRad="38100" dist="38100" dir="2700000" algn="tl">
                    <a:srgbClr val="C0C0C0"/>
                  </a:outerShdw>
                </a:effectLst>
                <a:latin typeface="Arial" panose="020B0604020202020204" pitchFamily="34" charset="0"/>
                <a:cs typeface="Arial" panose="020B0604020202020204" pitchFamily="34" charset="0"/>
              </a:rPr>
              <a:t>cancerogeni</a:t>
            </a:r>
          </a:p>
          <a:p>
            <a:pPr marL="369888" lvl="1" indent="-285750" eaLnBrk="1">
              <a:lnSpc>
                <a:spcPct val="110000"/>
              </a:lnSpc>
              <a:buFont typeface="Arial" panose="020B0604020202020204" pitchFamily="34" charset="0"/>
              <a:buChar char="−"/>
              <a:defRPr/>
            </a:pPr>
            <a:r>
              <a:rPr lang="it-IT" altLang="it-IT" sz="1600" b="1" i="1" dirty="0">
                <a:effectLst>
                  <a:outerShdw blurRad="38100" dist="38100" dir="2700000" algn="tl">
                    <a:srgbClr val="C0C0C0"/>
                  </a:outerShdw>
                </a:effectLst>
                <a:latin typeface="Arial" panose="020B0604020202020204" pitchFamily="34" charset="0"/>
                <a:cs typeface="Arial" panose="020B0604020202020204" pitchFamily="34" charset="0"/>
              </a:rPr>
              <a:t>mutageni</a:t>
            </a:r>
          </a:p>
          <a:p>
            <a:pPr marL="369888" lvl="1" indent="-285750" eaLnBrk="1">
              <a:lnSpc>
                <a:spcPct val="110000"/>
              </a:lnSpc>
              <a:buFont typeface="Arial" panose="020B0604020202020204" pitchFamily="34" charset="0"/>
              <a:buChar char="−"/>
              <a:defRPr/>
            </a:pPr>
            <a:r>
              <a:rPr lang="it-IT" altLang="it-IT" sz="1600" b="1" i="1" dirty="0">
                <a:effectLst>
                  <a:outerShdw blurRad="38100" dist="38100" dir="2700000" algn="tl">
                    <a:srgbClr val="C0C0C0"/>
                  </a:outerShdw>
                </a:effectLst>
                <a:latin typeface="Arial" panose="020B0604020202020204" pitchFamily="34" charset="0"/>
                <a:cs typeface="Arial" panose="020B0604020202020204" pitchFamily="34" charset="0"/>
              </a:rPr>
              <a:t>tossici per la riproduzione</a:t>
            </a:r>
            <a:endParaRPr lang="it-IT" altLang="it-IT" sz="1600" dirty="0">
              <a:latin typeface="Arial" panose="020B0604020202020204" pitchFamily="34" charset="0"/>
              <a:cs typeface="Arial" panose="020B0604020202020204" pitchFamily="34" charset="0"/>
            </a:endParaRPr>
          </a:p>
          <a:p>
            <a:pPr lvl="1" indent="0" eaLnBrk="1">
              <a:lnSpc>
                <a:spcPct val="110000"/>
              </a:lnSpc>
              <a:defRPr/>
            </a:pPr>
            <a:endParaRPr lang="it-IT" altLang="it-IT" sz="2000" dirty="0">
              <a:solidFill>
                <a:srgbClr val="FF0000"/>
              </a:solidFill>
              <a:latin typeface="Comic Sans MS" pitchFamily="66" charset="0"/>
            </a:endParaRPr>
          </a:p>
        </p:txBody>
      </p:sp>
      <p:sp>
        <p:nvSpPr>
          <p:cNvPr id="13" name="CasellaDiTesto 12"/>
          <p:cNvSpPr txBox="1"/>
          <p:nvPr/>
        </p:nvSpPr>
        <p:spPr>
          <a:xfrm>
            <a:off x="9039293" y="8957712"/>
            <a:ext cx="1479892" cy="261610"/>
          </a:xfrm>
          <a:prstGeom prst="rect">
            <a:avLst/>
          </a:prstGeom>
          <a:noFill/>
        </p:spPr>
        <p:txBody>
          <a:bodyPr wrap="none" rtlCol="0">
            <a:spAutoFit/>
          </a:bodyPr>
          <a:lstStyle/>
          <a:p>
            <a:r>
              <a:rPr lang="it-IT" sz="1100" dirty="0">
                <a:solidFill>
                  <a:prstClr val="black"/>
                </a:solidFill>
                <a:latin typeface="Arial" pitchFamily="34" charset="0"/>
                <a:cs typeface="Arial" pitchFamily="34" charset="0"/>
              </a:rPr>
              <a:t>Stefano Macchiavelli</a:t>
            </a:r>
          </a:p>
        </p:txBody>
      </p:sp>
      <p:cxnSp>
        <p:nvCxnSpPr>
          <p:cNvPr id="16" name="Connettore 1 15"/>
          <p:cNvCxnSpPr>
            <a:endCxn id="13" idx="1"/>
          </p:cNvCxnSpPr>
          <p:nvPr/>
        </p:nvCxnSpPr>
        <p:spPr>
          <a:xfrm>
            <a:off x="7174971" y="9088517"/>
            <a:ext cx="1864322" cy="0"/>
          </a:xfrm>
          <a:prstGeom prst="line">
            <a:avLst/>
          </a:prstGeom>
        </p:spPr>
        <p:style>
          <a:lnRef idx="1">
            <a:schemeClr val="accent3"/>
          </a:lnRef>
          <a:fillRef idx="0">
            <a:schemeClr val="accent3"/>
          </a:fillRef>
          <a:effectRef idx="0">
            <a:schemeClr val="accent3"/>
          </a:effectRef>
          <a:fontRef idx="minor">
            <a:schemeClr val="tx1"/>
          </a:fontRef>
        </p:style>
      </p:cxnSp>
      <p:sp>
        <p:nvSpPr>
          <p:cNvPr id="18" name="Rettangolo 17"/>
          <p:cNvSpPr/>
          <p:nvPr/>
        </p:nvSpPr>
        <p:spPr>
          <a:xfrm>
            <a:off x="-1465989" y="3391440"/>
            <a:ext cx="11729467" cy="1754326"/>
          </a:xfrm>
          <a:prstGeom prst="rect">
            <a:avLst/>
          </a:prstGeom>
        </p:spPr>
        <p:txBody>
          <a:bodyPr wrap="square">
            <a:spAutoFit/>
          </a:bodyPr>
          <a:lstStyle/>
          <a:p>
            <a:pPr algn="just"/>
            <a:endParaRPr lang="it-IT" dirty="0">
              <a:solidFill>
                <a:prstClr val="black"/>
              </a:solidFill>
              <a:latin typeface="Arial" panose="020B0604020202020204" pitchFamily="34" charset="0"/>
              <a:cs typeface="Arial" panose="020B0604020202020204" pitchFamily="34" charset="0"/>
            </a:endParaRPr>
          </a:p>
          <a:p>
            <a:pPr algn="just"/>
            <a:endParaRPr lang="it-IT" dirty="0">
              <a:solidFill>
                <a:prstClr val="black"/>
              </a:solidFill>
              <a:latin typeface="Arial" panose="020B0604020202020204" pitchFamily="34" charset="0"/>
              <a:cs typeface="Arial" panose="020B0604020202020204" pitchFamily="34" charset="0"/>
            </a:endParaRPr>
          </a:p>
          <a:p>
            <a:pPr algn="just"/>
            <a:endParaRPr lang="it-IT" dirty="0">
              <a:solidFill>
                <a:prstClr val="black"/>
              </a:solidFill>
              <a:latin typeface="Arial" panose="020B0604020202020204" pitchFamily="34" charset="0"/>
              <a:cs typeface="Arial" panose="020B0604020202020204" pitchFamily="34" charset="0"/>
            </a:endParaRPr>
          </a:p>
          <a:p>
            <a:pPr algn="just"/>
            <a:endParaRPr lang="it-IT" dirty="0">
              <a:solidFill>
                <a:prstClr val="black"/>
              </a:solidFill>
              <a:latin typeface="Arial" panose="020B0604020202020204" pitchFamily="34" charset="0"/>
              <a:cs typeface="Arial" panose="020B0604020202020204" pitchFamily="34" charset="0"/>
            </a:endParaRPr>
          </a:p>
          <a:p>
            <a:pPr algn="just"/>
            <a:endParaRPr lang="it-IT" dirty="0">
              <a:solidFill>
                <a:prstClr val="black"/>
              </a:solidFill>
              <a:latin typeface="Arial" panose="020B0604020202020204" pitchFamily="34" charset="0"/>
              <a:cs typeface="Arial" panose="020B0604020202020204" pitchFamily="34" charset="0"/>
            </a:endParaRPr>
          </a:p>
          <a:p>
            <a:pPr algn="just"/>
            <a:endParaRPr lang="it-IT" dirty="0">
              <a:solidFill>
                <a:prstClr val="black"/>
              </a:solidFill>
              <a:latin typeface="Arial" panose="020B0604020202020204" pitchFamily="34" charset="0"/>
              <a:cs typeface="Arial" panose="020B0604020202020204" pitchFamily="34" charset="0"/>
            </a:endParaRPr>
          </a:p>
        </p:txBody>
      </p:sp>
      <p:sp>
        <p:nvSpPr>
          <p:cNvPr id="20" name="Text Box 5"/>
          <p:cNvSpPr txBox="1">
            <a:spLocks noChangeArrowheads="1"/>
          </p:cNvSpPr>
          <p:nvPr/>
        </p:nvSpPr>
        <p:spPr bwMode="auto">
          <a:xfrm>
            <a:off x="5690394" y="1782626"/>
            <a:ext cx="5363571" cy="298692"/>
          </a:xfrm>
          <a:prstGeom prst="rect">
            <a:avLst/>
          </a:prstGeom>
          <a:noFill/>
          <a:ln w="9525">
            <a:noFill/>
            <a:miter lim="800000"/>
            <a:headEnd/>
            <a:tailEnd/>
          </a:ln>
          <a:effectLst/>
        </p:spPr>
        <p:txBody>
          <a:bodyPr wrap="square" lIns="100794" tIns="50397" rIns="100794" bIns="50397">
            <a:spAutoFit/>
          </a:bodyPr>
          <a:lstStyle/>
          <a:p>
            <a:pPr marL="355600" algn="l">
              <a:lnSpc>
                <a:spcPct val="60000"/>
              </a:lnSpc>
              <a:spcBef>
                <a:spcPct val="50000"/>
              </a:spcBef>
              <a:defRPr/>
            </a:pPr>
            <a:r>
              <a:rPr lang="it-IT" sz="2000" b="1" dirty="0">
                <a:effectLst>
                  <a:outerShdw blurRad="38100" dist="38100" dir="2700000" algn="tl">
                    <a:srgbClr val="C0C0C0"/>
                  </a:outerShdw>
                </a:effectLst>
                <a:latin typeface="Arial" panose="020B0604020202020204" pitchFamily="34" charset="0"/>
                <a:cs typeface="Arial" panose="020B0604020202020204" pitchFamily="34" charset="0"/>
              </a:rPr>
              <a:t>AGENTI CHIMICI PERICOLOSI</a:t>
            </a:r>
          </a:p>
        </p:txBody>
      </p:sp>
      <p:pic>
        <p:nvPicPr>
          <p:cNvPr id="2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5248" y="2213699"/>
            <a:ext cx="1249535" cy="121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2122" y="2210872"/>
            <a:ext cx="1247708" cy="121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9104" y="2217863"/>
            <a:ext cx="1251918" cy="1235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84599" y="2210872"/>
            <a:ext cx="1200908" cy="1180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6167" y="3795088"/>
            <a:ext cx="1158804" cy="1142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52800" y="3789040"/>
            <a:ext cx="1216523" cy="1201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92960" y="3789040"/>
            <a:ext cx="1164096" cy="1148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46427" y="3783600"/>
            <a:ext cx="1129317" cy="1129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76337" y="5212199"/>
            <a:ext cx="1216523" cy="1099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tangolo 1"/>
          <p:cNvSpPr/>
          <p:nvPr/>
        </p:nvSpPr>
        <p:spPr>
          <a:xfrm>
            <a:off x="4153299" y="5309492"/>
            <a:ext cx="3477341" cy="904863"/>
          </a:xfrm>
          <a:prstGeom prst="rect">
            <a:avLst/>
          </a:prstGeom>
        </p:spPr>
        <p:txBody>
          <a:bodyPr wrap="square">
            <a:spAutoFit/>
          </a:bodyPr>
          <a:lstStyle/>
          <a:p>
            <a:pPr marL="354013" lvl="1" indent="-265113">
              <a:lnSpc>
                <a:spcPct val="110000"/>
              </a:lnSpc>
              <a:defRPr/>
            </a:pPr>
            <a:r>
              <a:rPr lang="it-IT" altLang="it-IT" sz="1600" dirty="0">
                <a:latin typeface="Arial" panose="020B0604020202020204" pitchFamily="34" charset="0"/>
                <a:cs typeface="Arial" panose="020B0604020202020204" pitchFamily="34" charset="0"/>
              </a:rPr>
              <a:t>Sono pericolosi per l’ambiente:</a:t>
            </a:r>
          </a:p>
          <a:p>
            <a:pPr marL="369888" lvl="1" indent="-285750">
              <a:lnSpc>
                <a:spcPct val="110000"/>
              </a:lnSpc>
              <a:buFont typeface="Arial" panose="020B0604020202020204" pitchFamily="34" charset="0"/>
              <a:buChar char="−"/>
              <a:tabLst>
                <a:tab pos="842963" algn="l"/>
              </a:tabLst>
              <a:defRPr/>
            </a:pPr>
            <a:r>
              <a:rPr lang="it-IT" altLang="it-IT" sz="1600" b="1" i="1" dirty="0">
                <a:effectLst>
                  <a:outerShdw blurRad="38100" dist="38100" dir="2700000" algn="tl">
                    <a:srgbClr val="C0C0C0"/>
                  </a:outerShdw>
                </a:effectLst>
                <a:latin typeface="Arial" panose="020B0604020202020204" pitchFamily="34" charset="0"/>
                <a:ea typeface="Arial Unicode MS" pitchFamily="34" charset="-128"/>
                <a:cs typeface="Arial" panose="020B0604020202020204" pitchFamily="34" charset="0"/>
              </a:rPr>
              <a:t>acquatico</a:t>
            </a:r>
          </a:p>
          <a:p>
            <a:pPr marL="369888" lvl="1" indent="-285750">
              <a:lnSpc>
                <a:spcPct val="110000"/>
              </a:lnSpc>
              <a:buFont typeface="Arial" panose="020B0604020202020204" pitchFamily="34" charset="0"/>
              <a:buChar char="−"/>
              <a:tabLst>
                <a:tab pos="842963" algn="l"/>
              </a:tabLst>
              <a:defRPr/>
            </a:pPr>
            <a:r>
              <a:rPr lang="it-IT" altLang="it-IT" sz="1600" b="1" i="1" dirty="0">
                <a:effectLst>
                  <a:outerShdw blurRad="38100" dist="38100" dir="2700000" algn="tl">
                    <a:srgbClr val="C0C0C0"/>
                  </a:outerShdw>
                </a:effectLst>
                <a:latin typeface="Arial" panose="020B0604020202020204" pitchFamily="34" charset="0"/>
                <a:ea typeface="Arial Unicode MS" pitchFamily="34" charset="-128"/>
                <a:cs typeface="Arial" panose="020B0604020202020204" pitchFamily="34" charset="0"/>
              </a:rPr>
              <a:t>strato di ozono</a:t>
            </a:r>
          </a:p>
        </p:txBody>
      </p:sp>
    </p:spTree>
    <p:extLst>
      <p:ext uri="{BB962C8B-B14F-4D97-AF65-F5344CB8AC3E}">
        <p14:creationId xmlns:p14="http://schemas.microsoft.com/office/powerpoint/2010/main" val="1958956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1" descr="nuovo logo bn"/>
          <p:cNvPicPr>
            <a:picLocks noChangeArrowheads="1"/>
          </p:cNvPicPr>
          <p:nvPr/>
        </p:nvPicPr>
        <p:blipFill>
          <a:blip r:embed="rId2" cstate="print">
            <a:duotone>
              <a:prstClr val="black"/>
              <a:srgbClr val="006600">
                <a:tint val="45000"/>
                <a:satMod val="400000"/>
              </a:srgb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16463" y="111400"/>
            <a:ext cx="3054350" cy="5524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0" y="663851"/>
            <a:ext cx="52650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3060700" algn="ctr"/>
                <a:tab pos="6119813" algn="r"/>
              </a:tabLst>
            </a:pPr>
            <a:r>
              <a:rPr lang="it-IT" sz="1200" b="1" dirty="0">
                <a:solidFill>
                  <a:prstClr val="black"/>
                </a:solidFill>
                <a:latin typeface="Arial" panose="020B0604020202020204" pitchFamily="34" charset="0"/>
                <a:ea typeface="Times New Roman" pitchFamily="18" charset="0"/>
                <a:cs typeface="Arial" panose="020B0604020202020204" pitchFamily="34" charset="0"/>
              </a:rPr>
              <a:t>Dipartimento di Scienze Chimiche e Farmaceutiche</a:t>
            </a:r>
            <a:endParaRPr lang="it-IT" sz="1200" dirty="0">
              <a:solidFill>
                <a:prstClr val="black"/>
              </a:solidFill>
              <a:latin typeface="Arial" panose="020B0604020202020204" pitchFamily="34" charset="0"/>
              <a:cs typeface="Arial" panose="020B0604020202020204" pitchFamily="34" charset="0"/>
            </a:endParaRPr>
          </a:p>
        </p:txBody>
      </p:sp>
      <p:sp>
        <p:nvSpPr>
          <p:cNvPr id="33" name="CasellaDiTesto 32"/>
          <p:cNvSpPr txBox="1"/>
          <p:nvPr/>
        </p:nvSpPr>
        <p:spPr>
          <a:xfrm>
            <a:off x="182849" y="951629"/>
            <a:ext cx="9536035" cy="430887"/>
          </a:xfrm>
          <a:prstGeom prst="rect">
            <a:avLst/>
          </a:prstGeom>
          <a:noFill/>
        </p:spPr>
        <p:txBody>
          <a:bodyPr wrap="square" rtlCol="0">
            <a:spAutoFit/>
          </a:bodyPr>
          <a:lstStyle/>
          <a:p>
            <a:pPr algn="ctr"/>
            <a:r>
              <a:rPr lang="it-IT" sz="2200" b="1" dirty="0">
                <a:solidFill>
                  <a:prstClr val="black"/>
                </a:solidFill>
                <a:latin typeface="Arial" panose="020B0604020202020204" pitchFamily="34" charset="0"/>
                <a:cs typeface="Arial" panose="020B0604020202020204" pitchFamily="34" charset="0"/>
              </a:rPr>
              <a:t>Il rischio chimico</a:t>
            </a:r>
            <a:endParaRPr lang="it-IT" b="1" dirty="0">
              <a:solidFill>
                <a:prstClr val="black"/>
              </a:solidFill>
              <a:latin typeface="Arial" panose="020B0604020202020204" pitchFamily="34" charset="0"/>
              <a:cs typeface="Arial" panose="020B0604020202020204" pitchFamily="34" charset="0"/>
            </a:endParaRPr>
          </a:p>
        </p:txBody>
      </p:sp>
      <p:sp>
        <p:nvSpPr>
          <p:cNvPr id="3" name="Rettangolo 2"/>
          <p:cNvSpPr/>
          <p:nvPr/>
        </p:nvSpPr>
        <p:spPr>
          <a:xfrm>
            <a:off x="321068" y="1412649"/>
            <a:ext cx="5607625" cy="400110"/>
          </a:xfrm>
          <a:prstGeom prst="rect">
            <a:avLst/>
          </a:prstGeom>
        </p:spPr>
        <p:txBody>
          <a:bodyPr wrap="none">
            <a:spAutoFit/>
          </a:bodyPr>
          <a:lstStyle/>
          <a:p>
            <a:r>
              <a:rPr lang="it-IT" sz="2000" b="1" dirty="0">
                <a:latin typeface="Arial" panose="020B0604020202020204" pitchFamily="34" charset="0"/>
                <a:cs typeface="Arial" panose="020B0604020202020204" pitchFamily="34" charset="0"/>
              </a:rPr>
              <a:t>Metodi e strumenti per riconoscere i pericoli</a:t>
            </a:r>
          </a:p>
        </p:txBody>
      </p:sp>
      <p:sp>
        <p:nvSpPr>
          <p:cNvPr id="2" name="Rettangolo 1"/>
          <p:cNvSpPr/>
          <p:nvPr/>
        </p:nvSpPr>
        <p:spPr>
          <a:xfrm>
            <a:off x="182848" y="1955443"/>
            <a:ext cx="9536035" cy="4401205"/>
          </a:xfrm>
          <a:prstGeom prst="rect">
            <a:avLst/>
          </a:prstGeom>
        </p:spPr>
        <p:txBody>
          <a:bodyPr wrap="square">
            <a:spAutoFit/>
          </a:bodyPr>
          <a:lstStyle/>
          <a:p>
            <a:pPr marL="342900" indent="-342900">
              <a:buFont typeface="+mj-lt"/>
              <a:buAutoNum type="arabicPeriod"/>
            </a:pPr>
            <a:r>
              <a:rPr lang="it-IT" sz="2000" b="1" dirty="0">
                <a:latin typeface="Arial" panose="020B0604020202020204" pitchFamily="34" charset="0"/>
                <a:cs typeface="Arial" panose="020B0604020202020204" pitchFamily="34" charset="0"/>
              </a:rPr>
              <a:t>Etichettatura e imballaggio di sostanze e preparati pericolosi</a:t>
            </a:r>
          </a:p>
          <a:p>
            <a:pPr marL="265113" algn="just"/>
            <a:r>
              <a:rPr lang="it-IT" sz="2000" dirty="0">
                <a:latin typeface="Arial" panose="020B0604020202020204" pitchFamily="34" charset="0"/>
                <a:cs typeface="Arial" panose="020B0604020202020204" pitchFamily="34" charset="0"/>
              </a:rPr>
              <a:t>L’etichetta rappresenta una fonte di informazione per l’utilizzatore e consente di evitare malintesi ed errori di manipolazione delle sostanze chimiche; aiuta nelle operazioni di stoccaggio ed è utile in caso di infortunio. Poiché l’eliminazione dei prodotti pericolosi può comportare gravi problemi per l’ambiente, l’etichetta fornisce indicazioni sulla gestione dei residui e la protezione dell’ambiente. </a:t>
            </a:r>
            <a:r>
              <a:rPr lang="it-IT" sz="2000" b="1" dirty="0">
                <a:latin typeface="Arial" panose="020B0604020202020204" pitchFamily="34" charset="0"/>
                <a:cs typeface="Arial" panose="020B0604020202020204" pitchFamily="34" charset="0"/>
              </a:rPr>
              <a:t>Le etichette ed i simboli di pericolo costituiscono uno strumento rapido ed importante per il riconoscimento dei pericoli.</a:t>
            </a:r>
          </a:p>
          <a:p>
            <a:pPr marL="265113" algn="just"/>
            <a:r>
              <a:rPr lang="it-IT" sz="2000" dirty="0">
                <a:latin typeface="Arial" panose="020B0604020202020204" pitchFamily="34" charset="0"/>
                <a:cs typeface="Arial" panose="020B0604020202020204" pitchFamily="34" charset="0"/>
              </a:rPr>
              <a:t>Gli elementi standardizzati inclusi nell'etichetta sono:</a:t>
            </a:r>
          </a:p>
          <a:p>
            <a:pPr marL="608013" indent="-342900" algn="just">
              <a:buFont typeface="Arial" panose="020B0604020202020204" pitchFamily="34" charset="0"/>
              <a:buChar char="•"/>
            </a:pPr>
            <a:r>
              <a:rPr lang="it-IT" sz="2000" dirty="0">
                <a:latin typeface="Arial" panose="020B0604020202020204" pitchFamily="34" charset="0"/>
                <a:cs typeface="Arial" panose="020B0604020202020204" pitchFamily="34" charset="0"/>
              </a:rPr>
              <a:t>Identificativo del prodotto</a:t>
            </a:r>
          </a:p>
          <a:p>
            <a:pPr marL="608013" indent="-342900" algn="just">
              <a:buFont typeface="Arial" panose="020B0604020202020204" pitchFamily="34" charset="0"/>
              <a:buChar char="•"/>
            </a:pPr>
            <a:r>
              <a:rPr lang="it-IT" sz="2000" dirty="0">
                <a:latin typeface="Arial" panose="020B0604020202020204" pitchFamily="34" charset="0"/>
                <a:cs typeface="Arial" panose="020B0604020202020204" pitchFamily="34" charset="0"/>
              </a:rPr>
              <a:t>Pittogrammi </a:t>
            </a:r>
          </a:p>
          <a:p>
            <a:pPr marL="608013" indent="-342900" algn="just">
              <a:buFont typeface="Arial" panose="020B0604020202020204" pitchFamily="34" charset="0"/>
              <a:buChar char="•"/>
            </a:pPr>
            <a:r>
              <a:rPr lang="it-IT" sz="2000" dirty="0">
                <a:latin typeface="Arial" panose="020B0604020202020204" pitchFamily="34" charset="0"/>
                <a:cs typeface="Arial" panose="020B0604020202020204" pitchFamily="34" charset="0"/>
              </a:rPr>
              <a:t>Indicazioni di pericolo </a:t>
            </a:r>
          </a:p>
          <a:p>
            <a:pPr marL="608013" indent="-342900" algn="just">
              <a:buFont typeface="Arial" panose="020B0604020202020204" pitchFamily="34" charset="0"/>
              <a:buChar char="•"/>
            </a:pPr>
            <a:r>
              <a:rPr lang="it-IT" sz="2000" dirty="0">
                <a:latin typeface="Arial" panose="020B0604020202020204" pitchFamily="34" charset="0"/>
                <a:cs typeface="Arial" panose="020B0604020202020204" pitchFamily="34" charset="0"/>
              </a:rPr>
              <a:t>Consigli di prudenza </a:t>
            </a:r>
          </a:p>
          <a:p>
            <a:pPr marL="608013" indent="-342900" algn="just">
              <a:buFont typeface="Arial" panose="020B0604020202020204" pitchFamily="34" charset="0"/>
              <a:buChar char="•"/>
            </a:pPr>
            <a:r>
              <a:rPr lang="it-IT" sz="2000" dirty="0">
                <a:latin typeface="Arial" panose="020B0604020202020204" pitchFamily="34" charset="0"/>
                <a:cs typeface="Arial" panose="020B0604020202020204" pitchFamily="34" charset="0"/>
              </a:rPr>
              <a:t>Informazioni del fornitore </a:t>
            </a:r>
          </a:p>
        </p:txBody>
      </p:sp>
    </p:spTree>
    <p:extLst>
      <p:ext uri="{BB962C8B-B14F-4D97-AF65-F5344CB8AC3E}">
        <p14:creationId xmlns:p14="http://schemas.microsoft.com/office/powerpoint/2010/main" val="3320987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1" descr="nuovo logo bn"/>
          <p:cNvPicPr>
            <a:picLocks noChangeArrowheads="1"/>
          </p:cNvPicPr>
          <p:nvPr/>
        </p:nvPicPr>
        <p:blipFill>
          <a:blip r:embed="rId2" cstate="print">
            <a:duotone>
              <a:prstClr val="black"/>
              <a:srgbClr val="006600">
                <a:tint val="45000"/>
                <a:satMod val="400000"/>
              </a:srgb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16463" y="111400"/>
            <a:ext cx="3054350" cy="5524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0" y="663851"/>
            <a:ext cx="52650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3060700" algn="ctr"/>
                <a:tab pos="6119813" algn="r"/>
              </a:tabLst>
            </a:pPr>
            <a:r>
              <a:rPr lang="it-IT" sz="1200" b="1" dirty="0">
                <a:solidFill>
                  <a:prstClr val="black"/>
                </a:solidFill>
                <a:latin typeface="Arial" panose="020B0604020202020204" pitchFamily="34" charset="0"/>
                <a:ea typeface="Times New Roman" pitchFamily="18" charset="0"/>
                <a:cs typeface="Arial" panose="020B0604020202020204" pitchFamily="34" charset="0"/>
              </a:rPr>
              <a:t>Dipartimento di Scienze Chimiche e Farmaceutiche</a:t>
            </a:r>
            <a:endParaRPr lang="it-IT" sz="1200" dirty="0">
              <a:solidFill>
                <a:prstClr val="black"/>
              </a:solidFill>
              <a:latin typeface="Arial" panose="020B0604020202020204" pitchFamily="34" charset="0"/>
              <a:cs typeface="Arial" panose="020B0604020202020204" pitchFamily="34" charset="0"/>
            </a:endParaRPr>
          </a:p>
        </p:txBody>
      </p:sp>
      <p:sp>
        <p:nvSpPr>
          <p:cNvPr id="33" name="CasellaDiTesto 32"/>
          <p:cNvSpPr txBox="1"/>
          <p:nvPr/>
        </p:nvSpPr>
        <p:spPr>
          <a:xfrm>
            <a:off x="182849" y="951629"/>
            <a:ext cx="9536035" cy="430887"/>
          </a:xfrm>
          <a:prstGeom prst="rect">
            <a:avLst/>
          </a:prstGeom>
          <a:noFill/>
        </p:spPr>
        <p:txBody>
          <a:bodyPr wrap="square" rtlCol="0">
            <a:spAutoFit/>
          </a:bodyPr>
          <a:lstStyle/>
          <a:p>
            <a:pPr algn="ctr"/>
            <a:r>
              <a:rPr lang="it-IT" sz="2200" b="1" dirty="0">
                <a:solidFill>
                  <a:prstClr val="black"/>
                </a:solidFill>
                <a:latin typeface="Arial" panose="020B0604020202020204" pitchFamily="34" charset="0"/>
                <a:cs typeface="Arial" panose="020B0604020202020204" pitchFamily="34" charset="0"/>
              </a:rPr>
              <a:t>Il rischio chimico</a:t>
            </a:r>
            <a:endParaRPr lang="it-IT" b="1" dirty="0">
              <a:solidFill>
                <a:prstClr val="black"/>
              </a:solidFill>
              <a:latin typeface="Arial" panose="020B0604020202020204" pitchFamily="34" charset="0"/>
              <a:cs typeface="Arial" panose="020B0604020202020204" pitchFamily="34" charset="0"/>
            </a:endParaRPr>
          </a:p>
        </p:txBody>
      </p:sp>
      <p:sp>
        <p:nvSpPr>
          <p:cNvPr id="3" name="Rettangolo 2"/>
          <p:cNvSpPr/>
          <p:nvPr/>
        </p:nvSpPr>
        <p:spPr>
          <a:xfrm>
            <a:off x="321068" y="1412649"/>
            <a:ext cx="5607625" cy="400110"/>
          </a:xfrm>
          <a:prstGeom prst="rect">
            <a:avLst/>
          </a:prstGeom>
        </p:spPr>
        <p:txBody>
          <a:bodyPr wrap="none">
            <a:spAutoFit/>
          </a:bodyPr>
          <a:lstStyle/>
          <a:p>
            <a:r>
              <a:rPr lang="it-IT" sz="2000" b="1" dirty="0">
                <a:latin typeface="Arial" panose="020B0604020202020204" pitchFamily="34" charset="0"/>
                <a:cs typeface="Arial" panose="020B0604020202020204" pitchFamily="34" charset="0"/>
              </a:rPr>
              <a:t>Metodi e strumenti per riconoscere i pericoli</a:t>
            </a:r>
          </a:p>
        </p:txBody>
      </p:sp>
      <p:pic>
        <p:nvPicPr>
          <p:cNvPr id="7" name="Picture 4" descr="http://www.carloerbareagents.com/repository/Security/images/label_I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4608" y="1844824"/>
            <a:ext cx="6740525"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6"/>
          <p:cNvSpPr txBox="1">
            <a:spLocks noChangeArrowheads="1"/>
          </p:cNvSpPr>
          <p:nvPr/>
        </p:nvSpPr>
        <p:spPr bwMode="auto">
          <a:xfrm>
            <a:off x="848544" y="5805264"/>
            <a:ext cx="7488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it-IT" altLang="it-IT" sz="2400" b="1" i="0" u="none" strike="noStrike" kern="0" cap="none" spc="0" normalizeH="0" baseline="0" noProof="0" dirty="0">
                <a:ln>
                  <a:noFill/>
                </a:ln>
                <a:solidFill>
                  <a:srgbClr val="FF0000"/>
                </a:solidFill>
                <a:effectLst/>
                <a:uLnTx/>
                <a:uFillTx/>
                <a:latin typeface="Times New Roman" pitchFamily="18" charset="0"/>
              </a:rPr>
              <a:t>etichetta “tipo nuovo” dal 1 giugno 2015</a:t>
            </a:r>
          </a:p>
        </p:txBody>
      </p:sp>
    </p:spTree>
    <p:extLst>
      <p:ext uri="{BB962C8B-B14F-4D97-AF65-F5344CB8AC3E}">
        <p14:creationId xmlns:p14="http://schemas.microsoft.com/office/powerpoint/2010/main" val="140187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1" descr="nuovo logo bn"/>
          <p:cNvPicPr>
            <a:picLocks noChangeArrowheads="1"/>
          </p:cNvPicPr>
          <p:nvPr/>
        </p:nvPicPr>
        <p:blipFill>
          <a:blip r:embed="rId3" cstate="print">
            <a:duotone>
              <a:prstClr val="black"/>
              <a:srgbClr val="006600">
                <a:tint val="45000"/>
                <a:satMod val="400000"/>
              </a:srgbClr>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16463" y="111400"/>
            <a:ext cx="3054350" cy="5524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0" y="663851"/>
            <a:ext cx="52650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3060700" algn="ctr"/>
                <a:tab pos="6119813" algn="r"/>
              </a:tabLst>
            </a:pPr>
            <a:r>
              <a:rPr lang="it-IT" sz="1200" b="1" dirty="0">
                <a:solidFill>
                  <a:prstClr val="black"/>
                </a:solidFill>
                <a:latin typeface="Arial" panose="020B0604020202020204" pitchFamily="34" charset="0"/>
                <a:ea typeface="Times New Roman" pitchFamily="18" charset="0"/>
                <a:cs typeface="Arial" panose="020B0604020202020204" pitchFamily="34" charset="0"/>
              </a:rPr>
              <a:t>Dipartimento di Scienze Chimiche e Farmaceutiche</a:t>
            </a:r>
            <a:endParaRPr lang="it-IT" sz="1200" dirty="0">
              <a:solidFill>
                <a:prstClr val="black"/>
              </a:solidFill>
              <a:latin typeface="Arial" panose="020B0604020202020204" pitchFamily="34" charset="0"/>
              <a:cs typeface="Arial" panose="020B0604020202020204" pitchFamily="34" charset="0"/>
            </a:endParaRPr>
          </a:p>
        </p:txBody>
      </p:sp>
      <p:pic>
        <p:nvPicPr>
          <p:cNvPr id="7"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290" y="1142636"/>
            <a:ext cx="7521054" cy="4923202"/>
          </a:xfrm>
          <a:prstGeom prst="rect">
            <a:avLst/>
          </a:prstGeom>
          <a:noFill/>
          <a:ln>
            <a:noFill/>
          </a:ln>
          <a:effectLst/>
          <a:extLst>
            <a:ext uri="{909E8E84-426E-40DD-AFC4-6F175D3DCCD1}">
              <a14:hiddenFill xmlns:a14="http://schemas.microsoft.com/office/drawing/2010/main">
                <a:gradFill rotWithShape="0">
                  <a:gsLst>
                    <a:gs pos="0">
                      <a:srgbClr val="FF0000"/>
                    </a:gs>
                    <a:gs pos="100000">
                      <a:srgbClr val="0066FF"/>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asellaDiTesto 6"/>
          <p:cNvSpPr txBox="1">
            <a:spLocks noChangeArrowheads="1"/>
          </p:cNvSpPr>
          <p:nvPr/>
        </p:nvSpPr>
        <p:spPr bwMode="auto">
          <a:xfrm>
            <a:off x="848544" y="6165304"/>
            <a:ext cx="7488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it-IT" altLang="it-IT" sz="2400" b="1" i="0" u="none" strike="noStrike" kern="0" cap="none" spc="0" normalizeH="0" baseline="0" noProof="0" dirty="0">
                <a:ln>
                  <a:noFill/>
                </a:ln>
                <a:solidFill>
                  <a:srgbClr val="FF0000"/>
                </a:solidFill>
                <a:effectLst/>
                <a:uLnTx/>
                <a:uFillTx/>
                <a:latin typeface="Times New Roman" pitchFamily="18" charset="0"/>
              </a:rPr>
              <a:t>etichetta “tipo vecchio” ante 1 giugno 2015</a:t>
            </a:r>
          </a:p>
        </p:txBody>
      </p:sp>
    </p:spTree>
    <p:extLst>
      <p:ext uri="{BB962C8B-B14F-4D97-AF65-F5344CB8AC3E}">
        <p14:creationId xmlns:p14="http://schemas.microsoft.com/office/powerpoint/2010/main" val="999825246"/>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1" descr="nuovo logo bn"/>
          <p:cNvPicPr>
            <a:picLocks noChangeArrowheads="1"/>
          </p:cNvPicPr>
          <p:nvPr/>
        </p:nvPicPr>
        <p:blipFill>
          <a:blip r:embed="rId2" cstate="print">
            <a:duotone>
              <a:prstClr val="black"/>
              <a:srgbClr val="006600">
                <a:tint val="45000"/>
                <a:satMod val="400000"/>
              </a:srgb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16463" y="111400"/>
            <a:ext cx="3054350" cy="5524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0" y="581298"/>
            <a:ext cx="52650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3060700" algn="ctr"/>
                <a:tab pos="6119813" algn="r"/>
              </a:tabLst>
            </a:pPr>
            <a:r>
              <a:rPr lang="it-IT" sz="1200" b="1" dirty="0">
                <a:solidFill>
                  <a:prstClr val="black"/>
                </a:solidFill>
                <a:latin typeface="Arial" panose="020B0604020202020204" pitchFamily="34" charset="0"/>
                <a:ea typeface="Times New Roman" pitchFamily="18" charset="0"/>
                <a:cs typeface="Arial" panose="020B0604020202020204" pitchFamily="34" charset="0"/>
              </a:rPr>
              <a:t>Dipartimento di Scienze Chimiche e Farmaceutiche</a:t>
            </a:r>
            <a:endParaRPr lang="it-IT" sz="1200" dirty="0">
              <a:solidFill>
                <a:prstClr val="black"/>
              </a:solidFill>
              <a:latin typeface="Arial" panose="020B0604020202020204" pitchFamily="34" charset="0"/>
              <a:cs typeface="Arial" panose="020B0604020202020204" pitchFamily="34" charset="0"/>
            </a:endParaRPr>
          </a:p>
        </p:txBody>
      </p:sp>
      <p:sp>
        <p:nvSpPr>
          <p:cNvPr id="33" name="CasellaDiTesto 32"/>
          <p:cNvSpPr txBox="1"/>
          <p:nvPr/>
        </p:nvSpPr>
        <p:spPr>
          <a:xfrm>
            <a:off x="139157" y="858297"/>
            <a:ext cx="9536035" cy="430887"/>
          </a:xfrm>
          <a:prstGeom prst="rect">
            <a:avLst/>
          </a:prstGeom>
          <a:noFill/>
        </p:spPr>
        <p:txBody>
          <a:bodyPr wrap="square" rtlCol="0">
            <a:spAutoFit/>
          </a:bodyPr>
          <a:lstStyle/>
          <a:p>
            <a:pPr algn="ctr"/>
            <a:r>
              <a:rPr lang="it-IT" sz="2200" b="1" dirty="0">
                <a:solidFill>
                  <a:prstClr val="black"/>
                </a:solidFill>
                <a:latin typeface="Arial" panose="020B0604020202020204" pitchFamily="34" charset="0"/>
                <a:cs typeface="Arial" panose="020B0604020202020204" pitchFamily="34" charset="0"/>
              </a:rPr>
              <a:t>Il rischio chimico</a:t>
            </a:r>
            <a:endParaRPr lang="it-IT" b="1" dirty="0">
              <a:solidFill>
                <a:prstClr val="black"/>
              </a:solidFill>
              <a:latin typeface="Arial" panose="020B0604020202020204" pitchFamily="34" charset="0"/>
              <a:cs typeface="Arial" panose="020B0604020202020204" pitchFamily="34" charset="0"/>
            </a:endParaRPr>
          </a:p>
        </p:txBody>
      </p:sp>
      <p:sp>
        <p:nvSpPr>
          <p:cNvPr id="3" name="Rettangolo 2"/>
          <p:cNvSpPr/>
          <p:nvPr/>
        </p:nvSpPr>
        <p:spPr>
          <a:xfrm>
            <a:off x="321068" y="1212594"/>
            <a:ext cx="5607625" cy="400110"/>
          </a:xfrm>
          <a:prstGeom prst="rect">
            <a:avLst/>
          </a:prstGeom>
        </p:spPr>
        <p:txBody>
          <a:bodyPr wrap="none">
            <a:spAutoFit/>
          </a:bodyPr>
          <a:lstStyle/>
          <a:p>
            <a:r>
              <a:rPr lang="it-IT" sz="2000" b="1" dirty="0">
                <a:latin typeface="Arial" panose="020B0604020202020204" pitchFamily="34" charset="0"/>
                <a:cs typeface="Arial" panose="020B0604020202020204" pitchFamily="34" charset="0"/>
              </a:rPr>
              <a:t>Metodi e strumenti per riconoscere i pericoli</a:t>
            </a:r>
          </a:p>
        </p:txBody>
      </p:sp>
      <p:sp>
        <p:nvSpPr>
          <p:cNvPr id="4" name="Rettangolo 3"/>
          <p:cNvSpPr/>
          <p:nvPr/>
        </p:nvSpPr>
        <p:spPr>
          <a:xfrm>
            <a:off x="323678" y="1612704"/>
            <a:ext cx="9165825" cy="1600438"/>
          </a:xfrm>
          <a:prstGeom prst="rect">
            <a:avLst/>
          </a:prstGeom>
        </p:spPr>
        <p:txBody>
          <a:bodyPr wrap="square">
            <a:spAutoFit/>
          </a:bodyPr>
          <a:lstStyle/>
          <a:p>
            <a:pPr marL="342900" indent="-342900">
              <a:buFont typeface="+mj-lt"/>
              <a:buAutoNum type="arabicPeriod" startAt="2"/>
            </a:pPr>
            <a:r>
              <a:rPr lang="it-IT" b="1" dirty="0">
                <a:latin typeface="Arial" panose="020B0604020202020204" pitchFamily="34" charset="0"/>
                <a:cs typeface="Arial" panose="020B0604020202020204" pitchFamily="34" charset="0"/>
              </a:rPr>
              <a:t>La Scheda di Sicurezza (SDS)</a:t>
            </a:r>
          </a:p>
          <a:p>
            <a:pPr algn="just"/>
            <a:r>
              <a:rPr lang="it-IT" sz="2000" dirty="0">
                <a:latin typeface="Arial" panose="020B0604020202020204" pitchFamily="34" charset="0"/>
                <a:cs typeface="Arial" panose="020B0604020202020204" pitchFamily="34" charset="0"/>
              </a:rPr>
              <a:t>Le schede di sicurezza sono uno strumento di fondamentale importanza nella valutazione del rischio chimico, in quanto sono utili per fornire una panoramica</a:t>
            </a:r>
          </a:p>
          <a:p>
            <a:pPr algn="just"/>
            <a:r>
              <a:rPr lang="it-IT" sz="2000" dirty="0">
                <a:latin typeface="Arial" panose="020B0604020202020204" pitchFamily="34" charset="0"/>
                <a:cs typeface="Arial" panose="020B0604020202020204" pitchFamily="34" charset="0"/>
              </a:rPr>
              <a:t>completa di tutti i pericoli e i rischi legati al prodotto. Ogni lavoratore DEVE consultare la SDS prima di utilizzare una sostanza o miscela chimica.</a:t>
            </a:r>
          </a:p>
        </p:txBody>
      </p:sp>
      <p:pic>
        <p:nvPicPr>
          <p:cNvPr id="14" name="Immagine 13" descr="fds"/>
          <p:cNvPicPr/>
          <p:nvPr/>
        </p:nvPicPr>
        <p:blipFill>
          <a:blip r:embed="rId4">
            <a:extLst>
              <a:ext uri="{28A0092B-C50C-407E-A947-70E740481C1C}">
                <a14:useLocalDpi xmlns:a14="http://schemas.microsoft.com/office/drawing/2010/main" val="0"/>
              </a:ext>
            </a:extLst>
          </a:blip>
          <a:srcRect/>
          <a:stretch>
            <a:fillRect/>
          </a:stretch>
        </p:blipFill>
        <p:spPr bwMode="auto">
          <a:xfrm>
            <a:off x="479109" y="3356992"/>
            <a:ext cx="9025003" cy="2880154"/>
          </a:xfrm>
          <a:prstGeom prst="rect">
            <a:avLst/>
          </a:prstGeom>
          <a:noFill/>
          <a:ln>
            <a:noFill/>
          </a:ln>
        </p:spPr>
      </p:pic>
    </p:spTree>
    <p:extLst>
      <p:ext uri="{BB962C8B-B14F-4D97-AF65-F5344CB8AC3E}">
        <p14:creationId xmlns:p14="http://schemas.microsoft.com/office/powerpoint/2010/main" val="374059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1" descr="nuovo logo bn"/>
          <p:cNvPicPr>
            <a:picLocks noChangeArrowheads="1"/>
          </p:cNvPicPr>
          <p:nvPr/>
        </p:nvPicPr>
        <p:blipFill>
          <a:blip r:embed="rId2" cstate="print">
            <a:duotone>
              <a:prstClr val="black"/>
              <a:srgbClr val="006600">
                <a:tint val="45000"/>
                <a:satMod val="400000"/>
              </a:srgb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16463" y="111400"/>
            <a:ext cx="3054350" cy="5524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0" y="581298"/>
            <a:ext cx="52650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3060700" algn="ctr"/>
                <a:tab pos="6119813" algn="r"/>
              </a:tabLst>
            </a:pPr>
            <a:r>
              <a:rPr lang="it-IT" sz="1200" b="1" dirty="0">
                <a:solidFill>
                  <a:prstClr val="black"/>
                </a:solidFill>
                <a:latin typeface="Arial" panose="020B0604020202020204" pitchFamily="34" charset="0"/>
                <a:ea typeface="Times New Roman" pitchFamily="18" charset="0"/>
                <a:cs typeface="Arial" panose="020B0604020202020204" pitchFamily="34" charset="0"/>
              </a:rPr>
              <a:t>Dipartimento di Scienze Chimiche e Farmaceutiche</a:t>
            </a:r>
            <a:endParaRPr lang="it-IT" sz="1200" dirty="0">
              <a:solidFill>
                <a:prstClr val="black"/>
              </a:solidFill>
              <a:latin typeface="Arial" panose="020B0604020202020204" pitchFamily="34" charset="0"/>
              <a:cs typeface="Arial" panose="020B0604020202020204" pitchFamily="34" charset="0"/>
            </a:endParaRPr>
          </a:p>
        </p:txBody>
      </p:sp>
      <p:sp>
        <p:nvSpPr>
          <p:cNvPr id="33" name="CasellaDiTesto 32"/>
          <p:cNvSpPr txBox="1"/>
          <p:nvPr/>
        </p:nvSpPr>
        <p:spPr>
          <a:xfrm>
            <a:off x="139157" y="858297"/>
            <a:ext cx="9536035" cy="430887"/>
          </a:xfrm>
          <a:prstGeom prst="rect">
            <a:avLst/>
          </a:prstGeom>
          <a:noFill/>
        </p:spPr>
        <p:txBody>
          <a:bodyPr wrap="square" rtlCol="0">
            <a:spAutoFit/>
          </a:bodyPr>
          <a:lstStyle/>
          <a:p>
            <a:pPr algn="ctr"/>
            <a:r>
              <a:rPr lang="it-IT" sz="2200" b="1" dirty="0">
                <a:solidFill>
                  <a:prstClr val="black"/>
                </a:solidFill>
                <a:latin typeface="Arial" panose="020B0604020202020204" pitchFamily="34" charset="0"/>
                <a:cs typeface="Arial" panose="020B0604020202020204" pitchFamily="34" charset="0"/>
              </a:rPr>
              <a:t>Il rischio chimico</a:t>
            </a:r>
            <a:endParaRPr lang="it-IT" b="1" dirty="0">
              <a:solidFill>
                <a:prstClr val="black"/>
              </a:solidFill>
              <a:latin typeface="Arial" panose="020B0604020202020204" pitchFamily="34" charset="0"/>
              <a:cs typeface="Arial" panose="020B0604020202020204" pitchFamily="34" charset="0"/>
            </a:endParaRPr>
          </a:p>
        </p:txBody>
      </p:sp>
      <p:sp>
        <p:nvSpPr>
          <p:cNvPr id="3" name="Rettangolo 2"/>
          <p:cNvSpPr/>
          <p:nvPr/>
        </p:nvSpPr>
        <p:spPr>
          <a:xfrm>
            <a:off x="321068" y="1212594"/>
            <a:ext cx="5607625" cy="400110"/>
          </a:xfrm>
          <a:prstGeom prst="rect">
            <a:avLst/>
          </a:prstGeom>
        </p:spPr>
        <p:txBody>
          <a:bodyPr wrap="none">
            <a:spAutoFit/>
          </a:bodyPr>
          <a:lstStyle/>
          <a:p>
            <a:r>
              <a:rPr lang="it-IT" sz="2000" b="1" dirty="0">
                <a:latin typeface="Arial" panose="020B0604020202020204" pitchFamily="34" charset="0"/>
                <a:cs typeface="Arial" panose="020B0604020202020204" pitchFamily="34" charset="0"/>
              </a:rPr>
              <a:t>Metodi e strumenti per riconoscere i pericoli</a:t>
            </a:r>
          </a:p>
        </p:txBody>
      </p:sp>
      <p:pic>
        <p:nvPicPr>
          <p:cNvPr id="13" name="Picture 2"/>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6160918" y="4293096"/>
            <a:ext cx="2992438"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ttangolo 11"/>
          <p:cNvSpPr/>
          <p:nvPr/>
        </p:nvSpPr>
        <p:spPr>
          <a:xfrm>
            <a:off x="275946" y="1612704"/>
            <a:ext cx="8904103" cy="4524315"/>
          </a:xfrm>
          <a:prstGeom prst="rect">
            <a:avLst/>
          </a:prstGeom>
        </p:spPr>
        <p:txBody>
          <a:bodyPr wrap="square">
            <a:spAutoFit/>
          </a:bodyPr>
          <a:lstStyle/>
          <a:p>
            <a:r>
              <a:rPr lang="it-IT" dirty="0">
                <a:solidFill>
                  <a:prstClr val="black"/>
                </a:solidFill>
                <a:latin typeface="Arial" panose="020B0604020202020204" pitchFamily="34" charset="0"/>
                <a:cs typeface="Arial" panose="020B0604020202020204" pitchFamily="34" charset="0"/>
              </a:rPr>
              <a:t>1. IDENTIFICAZIONE SOSTANZA/MISCELA E DELLA SOCIETÀ/IMPRESA</a:t>
            </a:r>
          </a:p>
          <a:p>
            <a:r>
              <a:rPr lang="it-IT" dirty="0">
                <a:solidFill>
                  <a:prstClr val="black"/>
                </a:solidFill>
                <a:latin typeface="Arial" panose="020B0604020202020204" pitchFamily="34" charset="0"/>
                <a:cs typeface="Arial" panose="020B0604020202020204" pitchFamily="34" charset="0"/>
              </a:rPr>
              <a:t>2. IDENTIFICAZIONE DEI PERICOLI</a:t>
            </a:r>
          </a:p>
          <a:p>
            <a:r>
              <a:rPr lang="it-IT" dirty="0">
                <a:solidFill>
                  <a:prstClr val="black"/>
                </a:solidFill>
                <a:latin typeface="Arial" panose="020B0604020202020204" pitchFamily="34" charset="0"/>
                <a:cs typeface="Arial" panose="020B0604020202020204" pitchFamily="34" charset="0"/>
              </a:rPr>
              <a:t>3. COMPOSIZIONE/ INFORMAZIONE SUGLI INGREDIENTI</a:t>
            </a:r>
          </a:p>
          <a:p>
            <a:r>
              <a:rPr lang="it-IT" dirty="0">
                <a:solidFill>
                  <a:prstClr val="black"/>
                </a:solidFill>
                <a:latin typeface="Arial" panose="020B0604020202020204" pitchFamily="34" charset="0"/>
                <a:cs typeface="Arial" panose="020B0604020202020204" pitchFamily="34" charset="0"/>
              </a:rPr>
              <a:t>4. INTERVENTI DI PRIMO SOCCORSO</a:t>
            </a:r>
          </a:p>
          <a:p>
            <a:r>
              <a:rPr lang="it-IT" dirty="0">
                <a:solidFill>
                  <a:prstClr val="black"/>
                </a:solidFill>
                <a:latin typeface="Arial" panose="020B0604020202020204" pitchFamily="34" charset="0"/>
                <a:cs typeface="Arial" panose="020B0604020202020204" pitchFamily="34" charset="0"/>
              </a:rPr>
              <a:t>5. MISURE ANTINCENDIO</a:t>
            </a:r>
          </a:p>
          <a:p>
            <a:r>
              <a:rPr lang="it-IT" dirty="0">
                <a:solidFill>
                  <a:prstClr val="black"/>
                </a:solidFill>
                <a:latin typeface="Arial" panose="020B0604020202020204" pitchFamily="34" charset="0"/>
                <a:cs typeface="Arial" panose="020B0604020202020204" pitchFamily="34" charset="0"/>
              </a:rPr>
              <a:t>6. PROVVEDIMENTI IN CASO DI DISPERSIONE ACCIDENTALE</a:t>
            </a:r>
          </a:p>
          <a:p>
            <a:r>
              <a:rPr lang="it-IT" dirty="0">
                <a:solidFill>
                  <a:prstClr val="black"/>
                </a:solidFill>
                <a:latin typeface="Arial" panose="020B0604020202020204" pitchFamily="34" charset="0"/>
                <a:cs typeface="Arial" panose="020B0604020202020204" pitchFamily="34" charset="0"/>
              </a:rPr>
              <a:t>7. MANIPOLAZIONE E IMMAGAZZINAMENTO</a:t>
            </a:r>
          </a:p>
          <a:p>
            <a:r>
              <a:rPr lang="it-IT" dirty="0">
                <a:solidFill>
                  <a:prstClr val="black"/>
                </a:solidFill>
                <a:latin typeface="Arial" panose="020B0604020202020204" pitchFamily="34" charset="0"/>
                <a:cs typeface="Arial" panose="020B0604020202020204" pitchFamily="34" charset="0"/>
              </a:rPr>
              <a:t>8. PROTEZIONE PERSONALE/ CONTROLLO DELL’ESPOSIZIONE</a:t>
            </a:r>
          </a:p>
          <a:p>
            <a:r>
              <a:rPr lang="it-IT" dirty="0">
                <a:solidFill>
                  <a:prstClr val="black"/>
                </a:solidFill>
                <a:latin typeface="Arial" panose="020B0604020202020204" pitchFamily="34" charset="0"/>
                <a:cs typeface="Arial" panose="020B0604020202020204" pitchFamily="34" charset="0"/>
              </a:rPr>
              <a:t>9. PROPRIETÀ FISICHE E CHIMICHE</a:t>
            </a:r>
          </a:p>
          <a:p>
            <a:r>
              <a:rPr lang="it-IT" dirty="0">
                <a:solidFill>
                  <a:prstClr val="black"/>
                </a:solidFill>
                <a:latin typeface="Arial" panose="020B0604020202020204" pitchFamily="34" charset="0"/>
                <a:cs typeface="Arial" panose="020B0604020202020204" pitchFamily="34" charset="0"/>
              </a:rPr>
              <a:t>10. STABILITÀ E REATTIVITÀ</a:t>
            </a:r>
          </a:p>
          <a:p>
            <a:r>
              <a:rPr lang="it-IT" dirty="0">
                <a:solidFill>
                  <a:prstClr val="black"/>
                </a:solidFill>
                <a:latin typeface="Arial" panose="020B0604020202020204" pitchFamily="34" charset="0"/>
                <a:cs typeface="Arial" panose="020B0604020202020204" pitchFamily="34" charset="0"/>
              </a:rPr>
              <a:t>11. INFORMAZIONI TOSSICOLOGICHE</a:t>
            </a:r>
          </a:p>
          <a:p>
            <a:r>
              <a:rPr lang="it-IT" dirty="0">
                <a:solidFill>
                  <a:prstClr val="black"/>
                </a:solidFill>
                <a:latin typeface="Arial" panose="020B0604020202020204" pitchFamily="34" charset="0"/>
                <a:cs typeface="Arial" panose="020B0604020202020204" pitchFamily="34" charset="0"/>
              </a:rPr>
              <a:t>12. INFORMAZIONI ECOLOGICHE</a:t>
            </a:r>
          </a:p>
          <a:p>
            <a:r>
              <a:rPr lang="it-IT" dirty="0">
                <a:solidFill>
                  <a:prstClr val="black"/>
                </a:solidFill>
                <a:latin typeface="Arial" panose="020B0604020202020204" pitchFamily="34" charset="0"/>
                <a:cs typeface="Arial" panose="020B0604020202020204" pitchFamily="34" charset="0"/>
              </a:rPr>
              <a:t>13. OSSERVAZIONI SULLO SMALTIMENTO</a:t>
            </a:r>
          </a:p>
          <a:p>
            <a:r>
              <a:rPr lang="it-IT" dirty="0">
                <a:solidFill>
                  <a:prstClr val="black"/>
                </a:solidFill>
                <a:latin typeface="Arial" panose="020B0604020202020204" pitchFamily="34" charset="0"/>
                <a:cs typeface="Arial" panose="020B0604020202020204" pitchFamily="34" charset="0"/>
              </a:rPr>
              <a:t>14. INFORMAZIONI SUL TRASPORTO</a:t>
            </a:r>
          </a:p>
          <a:p>
            <a:r>
              <a:rPr lang="it-IT" dirty="0">
                <a:solidFill>
                  <a:prstClr val="black"/>
                </a:solidFill>
                <a:latin typeface="Arial" panose="020B0604020202020204" pitchFamily="34" charset="0"/>
                <a:cs typeface="Arial" panose="020B0604020202020204" pitchFamily="34" charset="0"/>
              </a:rPr>
              <a:t>15. INFORMAZIONI SULLA NORMATIVA</a:t>
            </a:r>
          </a:p>
          <a:p>
            <a:r>
              <a:rPr lang="it-IT" dirty="0">
                <a:solidFill>
                  <a:prstClr val="black"/>
                </a:solidFill>
                <a:latin typeface="Arial" panose="020B0604020202020204" pitchFamily="34" charset="0"/>
                <a:cs typeface="Arial" panose="020B0604020202020204" pitchFamily="34" charset="0"/>
              </a:rPr>
              <a:t>16. ALTRE INFORMAZIONI</a:t>
            </a:r>
          </a:p>
        </p:txBody>
      </p:sp>
    </p:spTree>
    <p:extLst>
      <p:ext uri="{BB962C8B-B14F-4D97-AF65-F5344CB8AC3E}">
        <p14:creationId xmlns:p14="http://schemas.microsoft.com/office/powerpoint/2010/main" val="2721607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asellaDiTesto 1"/>
          <p:cNvSpPr txBox="1">
            <a:spLocks noChangeArrowheads="1"/>
          </p:cNvSpPr>
          <p:nvPr/>
        </p:nvSpPr>
        <p:spPr bwMode="auto">
          <a:xfrm>
            <a:off x="631824" y="806791"/>
            <a:ext cx="82819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it-IT" altLang="it-IT" sz="2800" b="1" dirty="0"/>
              <a:t>Alcune sostanze pericolose perché tossiche e/o corrosive e/o infiammabili e/o irritanti con le quali si viene in contatto nel laboratorio:</a:t>
            </a:r>
          </a:p>
        </p:txBody>
      </p:sp>
      <p:sp>
        <p:nvSpPr>
          <p:cNvPr id="34819" name="CasellaDiTesto 2"/>
          <p:cNvSpPr txBox="1">
            <a:spLocks noChangeArrowheads="1"/>
          </p:cNvSpPr>
          <p:nvPr/>
        </p:nvSpPr>
        <p:spPr bwMode="auto">
          <a:xfrm>
            <a:off x="636747" y="2708920"/>
            <a:ext cx="8632506"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it-IT" altLang="it-IT" dirty="0" err="1"/>
              <a:t>HCl</a:t>
            </a:r>
            <a:r>
              <a:rPr lang="it-IT" altLang="it-IT" dirty="0"/>
              <a:t>, </a:t>
            </a:r>
            <a:r>
              <a:rPr lang="it-IT" altLang="it-IT" dirty="0" err="1"/>
              <a:t>H</a:t>
            </a:r>
            <a:r>
              <a:rPr lang="it-IT" altLang="it-IT" baseline="-25000" dirty="0" err="1"/>
              <a:t>2</a:t>
            </a:r>
            <a:r>
              <a:rPr lang="it-IT" altLang="it-IT" dirty="0" err="1"/>
              <a:t>SO</a:t>
            </a:r>
            <a:r>
              <a:rPr lang="it-IT" altLang="it-IT" baseline="-25000" dirty="0" err="1"/>
              <a:t>4</a:t>
            </a:r>
            <a:r>
              <a:rPr lang="it-IT" altLang="it-IT" dirty="0"/>
              <a:t>, </a:t>
            </a:r>
            <a:r>
              <a:rPr lang="it-IT" altLang="it-IT" dirty="0" err="1"/>
              <a:t>HNO</a:t>
            </a:r>
            <a:r>
              <a:rPr lang="it-IT" altLang="it-IT" baseline="-25000" dirty="0" err="1"/>
              <a:t>3</a:t>
            </a:r>
            <a:r>
              <a:rPr lang="it-IT" altLang="it-IT" dirty="0"/>
              <a:t>, </a:t>
            </a:r>
            <a:r>
              <a:rPr lang="it-IT" altLang="it-IT" dirty="0" err="1"/>
              <a:t>KMnO</a:t>
            </a:r>
            <a:r>
              <a:rPr lang="it-IT" altLang="it-IT" baseline="-25000" dirty="0" err="1"/>
              <a:t>4</a:t>
            </a:r>
            <a:r>
              <a:rPr lang="it-IT" altLang="it-IT" dirty="0" err="1"/>
              <a:t>,CH</a:t>
            </a:r>
            <a:r>
              <a:rPr lang="it-IT" altLang="it-IT" baseline="-25000" dirty="0" err="1"/>
              <a:t>3</a:t>
            </a:r>
            <a:r>
              <a:rPr lang="it-IT" altLang="it-IT" dirty="0" err="1"/>
              <a:t>COOH</a:t>
            </a:r>
            <a:r>
              <a:rPr lang="it-IT" altLang="it-IT" dirty="0"/>
              <a:t>, </a:t>
            </a:r>
            <a:r>
              <a:rPr lang="it-IT" altLang="it-IT" dirty="0" err="1"/>
              <a:t>NH</a:t>
            </a:r>
            <a:r>
              <a:rPr lang="it-IT" altLang="it-IT" baseline="-25000" dirty="0" err="1"/>
              <a:t>3</a:t>
            </a:r>
            <a:r>
              <a:rPr lang="it-IT" altLang="it-IT" baseline="-25000" dirty="0"/>
              <a:t>(soluzioni molto  concentrate)</a:t>
            </a:r>
            <a:r>
              <a:rPr lang="it-IT" altLang="it-IT" dirty="0"/>
              <a:t> </a:t>
            </a:r>
          </a:p>
          <a:p>
            <a:pPr algn="l" eaLnBrk="1" hangingPunct="1"/>
            <a:endParaRPr lang="it-IT" altLang="it-IT" dirty="0"/>
          </a:p>
          <a:p>
            <a:pPr algn="l" eaLnBrk="1" hangingPunct="1"/>
            <a:r>
              <a:rPr lang="it-IT" altLang="it-IT" dirty="0" err="1"/>
              <a:t>NaOH</a:t>
            </a:r>
            <a:r>
              <a:rPr lang="it-IT" altLang="it-IT" dirty="0"/>
              <a:t>, </a:t>
            </a:r>
            <a:r>
              <a:rPr lang="it-IT" altLang="it-IT" dirty="0" err="1"/>
              <a:t>CaO</a:t>
            </a:r>
            <a:r>
              <a:rPr lang="it-IT" altLang="it-IT" baseline="-25000" dirty="0"/>
              <a:t>(solido puro e soluzione concentrata)</a:t>
            </a:r>
            <a:endParaRPr lang="it-IT" altLang="it-IT" dirty="0"/>
          </a:p>
          <a:p>
            <a:pPr algn="l" eaLnBrk="1" hangingPunct="1"/>
            <a:r>
              <a:rPr lang="it-IT" altLang="it-IT" dirty="0" err="1"/>
              <a:t>FeCl</a:t>
            </a:r>
            <a:r>
              <a:rPr lang="it-IT" altLang="it-IT" baseline="-25000" dirty="0" err="1"/>
              <a:t>3</a:t>
            </a:r>
            <a:r>
              <a:rPr lang="it-IT" altLang="it-IT" baseline="-25000" dirty="0"/>
              <a:t>(soluzione concentrata)</a:t>
            </a:r>
            <a:endParaRPr lang="it-IT" altLang="it-IT" dirty="0"/>
          </a:p>
          <a:p>
            <a:pPr algn="l" eaLnBrk="1" hangingPunct="1"/>
            <a:r>
              <a:rPr lang="it-IT" altLang="it-IT" dirty="0"/>
              <a:t>etanolo, metanolo, acetone, etere etilico</a:t>
            </a:r>
            <a:r>
              <a:rPr lang="it-IT" altLang="it-IT" baseline="-25000" dirty="0"/>
              <a:t>(liquido puro molto infiammabile)</a:t>
            </a:r>
          </a:p>
          <a:p>
            <a:pPr algn="l" eaLnBrk="1" hangingPunct="1"/>
            <a:r>
              <a:rPr lang="it-IT" altLang="it-IT" dirty="0" err="1"/>
              <a:t>SO</a:t>
            </a:r>
            <a:r>
              <a:rPr lang="it-IT" altLang="it-IT" baseline="-25000" dirty="0" err="1"/>
              <a:t>2</a:t>
            </a:r>
            <a:r>
              <a:rPr lang="it-IT" altLang="it-IT" baseline="-25000" dirty="0"/>
              <a:t>(gas tossico)</a:t>
            </a:r>
          </a:p>
          <a:p>
            <a:pPr algn="l" eaLnBrk="1" hangingPunct="1"/>
            <a:r>
              <a:rPr lang="it-IT" altLang="it-IT" dirty="0" err="1"/>
              <a:t>H</a:t>
            </a:r>
            <a:r>
              <a:rPr lang="it-IT" altLang="it-IT" baseline="-25000" dirty="0" err="1"/>
              <a:t>2</a:t>
            </a:r>
            <a:r>
              <a:rPr lang="it-IT" altLang="it-IT" baseline="-25000" dirty="0"/>
              <a:t>(gas molto infiammabile)</a:t>
            </a:r>
            <a:r>
              <a:rPr lang="it-IT" altLang="it-IT" dirty="0"/>
              <a:t>, ...		</a:t>
            </a:r>
          </a:p>
          <a:p>
            <a:pPr algn="l" eaLnBrk="1" hangingPunct="1"/>
            <a:endParaRPr lang="it-IT" altLang="it-IT" b="1" dirty="0"/>
          </a:p>
        </p:txBody>
      </p:sp>
      <p:sp>
        <p:nvSpPr>
          <p:cNvPr id="2" name="Segnaposto numero diapositiva 1"/>
          <p:cNvSpPr>
            <a:spLocks noGrp="1"/>
          </p:cNvSpPr>
          <p:nvPr>
            <p:ph type="sldNum" sz="quarter" idx="12"/>
          </p:nvPr>
        </p:nvSpPr>
        <p:spPr/>
        <p:txBody>
          <a:bodyPr/>
          <a:lstStyle/>
          <a:p>
            <a:pPr>
              <a:defRPr/>
            </a:pPr>
            <a:fld id="{260D1053-7856-4097-9914-D8C41DD4F23D}" type="slidenum">
              <a:rPr lang="it-IT" smtClean="0"/>
              <a:pPr>
                <a:defRPr/>
              </a:pPr>
              <a:t>27</a:t>
            </a:fld>
            <a:endParaRPr lang="it-IT"/>
          </a:p>
        </p:txBody>
      </p:sp>
    </p:spTree>
    <p:extLst>
      <p:ext uri="{BB962C8B-B14F-4D97-AF65-F5344CB8AC3E}">
        <p14:creationId xmlns:p14="http://schemas.microsoft.com/office/powerpoint/2010/main" val="1302989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260D1053-7856-4097-9914-D8C41DD4F23D}" type="slidenum">
              <a:rPr lang="it-IT" smtClean="0"/>
              <a:pPr>
                <a:defRPr/>
              </a:pPr>
              <a:t>28</a:t>
            </a:fld>
            <a:endParaRPr lang="it-IT"/>
          </a:p>
        </p:txBody>
      </p:sp>
      <p:pic>
        <p:nvPicPr>
          <p:cNvPr id="3" name="Immagine 2"/>
          <p:cNvPicPr>
            <a:picLocks noChangeAspect="1"/>
          </p:cNvPicPr>
          <p:nvPr/>
        </p:nvPicPr>
        <p:blipFill>
          <a:blip r:embed="rId2"/>
          <a:stretch>
            <a:fillRect/>
          </a:stretch>
        </p:blipFill>
        <p:spPr>
          <a:xfrm>
            <a:off x="5529064" y="116633"/>
            <a:ext cx="3048000" cy="6353175"/>
          </a:xfrm>
          <a:prstGeom prst="rect">
            <a:avLst/>
          </a:prstGeom>
        </p:spPr>
      </p:pic>
      <p:sp>
        <p:nvSpPr>
          <p:cNvPr id="4" name="CasellaDiTesto 3"/>
          <p:cNvSpPr txBox="1"/>
          <p:nvPr/>
        </p:nvSpPr>
        <p:spPr>
          <a:xfrm>
            <a:off x="776536" y="1484784"/>
            <a:ext cx="3240360" cy="461665"/>
          </a:xfrm>
          <a:prstGeom prst="rect">
            <a:avLst/>
          </a:prstGeom>
          <a:noFill/>
        </p:spPr>
        <p:txBody>
          <a:bodyPr wrap="square" rtlCol="0">
            <a:spAutoFit/>
          </a:bodyPr>
          <a:lstStyle/>
          <a:p>
            <a:pPr algn="l"/>
            <a:r>
              <a:rPr lang="it-IT" sz="2400" dirty="0"/>
              <a:t>Sono gas tossici?</a:t>
            </a:r>
          </a:p>
        </p:txBody>
      </p:sp>
      <p:sp>
        <p:nvSpPr>
          <p:cNvPr id="5" name="CasellaDiTesto 4"/>
          <p:cNvSpPr txBox="1"/>
          <p:nvPr/>
        </p:nvSpPr>
        <p:spPr>
          <a:xfrm>
            <a:off x="776536" y="1988840"/>
            <a:ext cx="3384376" cy="461665"/>
          </a:xfrm>
          <a:prstGeom prst="rect">
            <a:avLst/>
          </a:prstGeom>
          <a:noFill/>
        </p:spPr>
        <p:txBody>
          <a:bodyPr wrap="square" rtlCol="0">
            <a:spAutoFit/>
          </a:bodyPr>
          <a:lstStyle/>
          <a:p>
            <a:pPr algn="l"/>
            <a:r>
              <a:rPr lang="it-IT" sz="2400" dirty="0"/>
              <a:t>Sono gas pericolosi?</a:t>
            </a:r>
          </a:p>
        </p:txBody>
      </p:sp>
      <p:sp>
        <p:nvSpPr>
          <p:cNvPr id="6" name="CasellaDiTesto 5"/>
          <p:cNvSpPr txBox="1"/>
          <p:nvPr/>
        </p:nvSpPr>
        <p:spPr>
          <a:xfrm>
            <a:off x="776536" y="2492896"/>
            <a:ext cx="2520280" cy="461665"/>
          </a:xfrm>
          <a:prstGeom prst="rect">
            <a:avLst/>
          </a:prstGeom>
          <a:noFill/>
        </p:spPr>
        <p:txBody>
          <a:bodyPr wrap="square" rtlCol="0">
            <a:spAutoFit/>
          </a:bodyPr>
          <a:lstStyle/>
          <a:p>
            <a:pPr algn="l"/>
            <a:r>
              <a:rPr lang="it-IT" sz="2400" dirty="0"/>
              <a:t>In che condizioni?</a:t>
            </a:r>
          </a:p>
        </p:txBody>
      </p:sp>
      <p:sp>
        <p:nvSpPr>
          <p:cNvPr id="7" name="CasellaDiTesto 6"/>
          <p:cNvSpPr txBox="1"/>
          <p:nvPr/>
        </p:nvSpPr>
        <p:spPr>
          <a:xfrm>
            <a:off x="488504" y="404664"/>
            <a:ext cx="4464496" cy="461665"/>
          </a:xfrm>
          <a:prstGeom prst="rect">
            <a:avLst/>
          </a:prstGeom>
          <a:noFill/>
        </p:spPr>
        <p:txBody>
          <a:bodyPr wrap="square" rtlCol="0">
            <a:spAutoFit/>
          </a:bodyPr>
          <a:lstStyle/>
          <a:p>
            <a:r>
              <a:rPr lang="it-IT" sz="2400" dirty="0"/>
              <a:t>Un esempio: l’aria che respiriamo</a:t>
            </a:r>
          </a:p>
        </p:txBody>
      </p:sp>
      <p:sp>
        <p:nvSpPr>
          <p:cNvPr id="8" name="CasellaDiTesto 7"/>
          <p:cNvSpPr txBox="1"/>
          <p:nvPr/>
        </p:nvSpPr>
        <p:spPr>
          <a:xfrm>
            <a:off x="776536" y="4653136"/>
            <a:ext cx="3888432" cy="461665"/>
          </a:xfrm>
          <a:prstGeom prst="rect">
            <a:avLst/>
          </a:prstGeom>
          <a:noFill/>
        </p:spPr>
        <p:txBody>
          <a:bodyPr wrap="square" rtlCol="0">
            <a:spAutoFit/>
          </a:bodyPr>
          <a:lstStyle/>
          <a:p>
            <a:pPr algn="just"/>
            <a:r>
              <a:rPr lang="it-IT" sz="2400" dirty="0"/>
              <a:t>Le % sono espresse in volume</a:t>
            </a:r>
          </a:p>
        </p:txBody>
      </p:sp>
    </p:spTree>
    <p:extLst>
      <p:ext uri="{BB962C8B-B14F-4D97-AF65-F5344CB8AC3E}">
        <p14:creationId xmlns:p14="http://schemas.microsoft.com/office/powerpoint/2010/main" val="78536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par>
                          <p:cTn id="17" fill="hold">
                            <p:stCondLst>
                              <p:cond delay="3000"/>
                            </p:stCondLst>
                            <p:childTnLst>
                              <p:par>
                                <p:cTn id="18" presetID="53" presetClass="entr" presetSubtype="16"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ttangolo 2"/>
          <p:cNvSpPr/>
          <p:nvPr/>
        </p:nvSpPr>
        <p:spPr>
          <a:xfrm>
            <a:off x="513504" y="1915872"/>
            <a:ext cx="8303705" cy="2568204"/>
          </a:xfrm>
          <a:prstGeom prst="rect">
            <a:avLst/>
          </a:prstGeom>
          <a:noFill/>
        </p:spPr>
        <p:txBody>
          <a:bodyPr wrap="square" rtlCol="0">
            <a:spAutoFit/>
          </a:bodyPr>
          <a:lstStyle/>
          <a:p>
            <a:pPr defTabSz="742950"/>
            <a:r>
              <a:rPr lang="it-IT" sz="5363" dirty="0">
                <a:solidFill>
                  <a:prstClr val="black"/>
                </a:solidFill>
                <a:latin typeface="Calibri" panose="020F0502020204030204"/>
              </a:rPr>
              <a:t>… nitrogeno, un composto </a:t>
            </a:r>
          </a:p>
          <a:p>
            <a:pPr defTabSz="742950"/>
            <a:r>
              <a:rPr lang="it-IT" sz="5363" dirty="0">
                <a:solidFill>
                  <a:prstClr val="black"/>
                </a:solidFill>
                <a:latin typeface="Calibri" panose="020F0502020204030204"/>
              </a:rPr>
              <a:t>inodore,  incolore, insapore, ma letale.</a:t>
            </a:r>
          </a:p>
        </p:txBody>
      </p:sp>
      <p:sp>
        <p:nvSpPr>
          <p:cNvPr id="5" name="Rettangolo 4"/>
          <p:cNvSpPr/>
          <p:nvPr/>
        </p:nvSpPr>
        <p:spPr>
          <a:xfrm>
            <a:off x="845244" y="1243276"/>
            <a:ext cx="5670142" cy="542456"/>
          </a:xfrm>
          <a:prstGeom prst="rect">
            <a:avLst/>
          </a:prstGeom>
        </p:spPr>
        <p:txBody>
          <a:bodyPr wrap="none">
            <a:spAutoFit/>
          </a:bodyPr>
          <a:lstStyle/>
          <a:p>
            <a:pPr defTabSz="742950"/>
            <a:r>
              <a:rPr lang="it-IT" sz="2925" dirty="0">
                <a:solidFill>
                  <a:prstClr val="black"/>
                </a:solidFill>
                <a:latin typeface="Times New Roman" panose="02020603050405020304" pitchFamily="18" charset="0"/>
                <a:ea typeface="Calibri" panose="020F0502020204030204" pitchFamily="34" charset="0"/>
              </a:rPr>
              <a:t>Da «la Repubblica», 6 gennaio 2024</a:t>
            </a:r>
            <a:endParaRPr lang="it-IT" sz="2925" dirty="0">
              <a:solidFill>
                <a:prstClr val="black"/>
              </a:solidFill>
              <a:latin typeface="Calibri" panose="020F0502020204030204"/>
            </a:endParaRPr>
          </a:p>
        </p:txBody>
      </p:sp>
      <p:cxnSp>
        <p:nvCxnSpPr>
          <p:cNvPr id="4" name="Connettore diritto 3"/>
          <p:cNvCxnSpPr/>
          <p:nvPr/>
        </p:nvCxnSpPr>
        <p:spPr>
          <a:xfrm>
            <a:off x="1138571" y="2742359"/>
            <a:ext cx="2838069" cy="0"/>
          </a:xfrm>
          <a:prstGeom prst="line">
            <a:avLst/>
          </a:prstGeom>
          <a:ln w="4445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Connettore diritto 5"/>
          <p:cNvCxnSpPr/>
          <p:nvPr/>
        </p:nvCxnSpPr>
        <p:spPr>
          <a:xfrm>
            <a:off x="4249514" y="2742359"/>
            <a:ext cx="3693158" cy="0"/>
          </a:xfrm>
          <a:prstGeom prst="line">
            <a:avLst/>
          </a:prstGeom>
          <a:ln w="4445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nettore diritto 9"/>
          <p:cNvCxnSpPr/>
          <p:nvPr/>
        </p:nvCxnSpPr>
        <p:spPr>
          <a:xfrm>
            <a:off x="630888" y="4418634"/>
            <a:ext cx="2534905" cy="0"/>
          </a:xfrm>
          <a:prstGeom prst="line">
            <a:avLst/>
          </a:prstGeom>
          <a:ln w="44450" cmpd="thickThi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829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up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upRigh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trips(upRigh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1" descr="nuovo logo bn"/>
          <p:cNvPicPr>
            <a:picLocks noChangeArrowheads="1"/>
          </p:cNvPicPr>
          <p:nvPr/>
        </p:nvPicPr>
        <p:blipFill>
          <a:blip r:embed="rId2" cstate="print">
            <a:duotone>
              <a:prstClr val="black"/>
              <a:srgbClr val="006600">
                <a:tint val="45000"/>
                <a:satMod val="400000"/>
              </a:srgb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16463" y="111400"/>
            <a:ext cx="3054350" cy="5524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0" y="663851"/>
            <a:ext cx="52650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3060700" algn="ctr"/>
                <a:tab pos="6119813" algn="r"/>
              </a:tabLst>
            </a:pPr>
            <a:r>
              <a:rPr lang="it-IT" sz="1200" b="1" dirty="0">
                <a:solidFill>
                  <a:prstClr val="black"/>
                </a:solidFill>
                <a:latin typeface="Arial" panose="020B0604020202020204" pitchFamily="34" charset="0"/>
                <a:ea typeface="Times New Roman" pitchFamily="18" charset="0"/>
                <a:cs typeface="Arial" panose="020B0604020202020204" pitchFamily="34" charset="0"/>
              </a:rPr>
              <a:t>Dipartimento di Scienze Chimiche e Farmaceutiche</a:t>
            </a:r>
            <a:endParaRPr lang="it-IT" sz="1200" dirty="0">
              <a:solidFill>
                <a:prstClr val="black"/>
              </a:solidFill>
              <a:latin typeface="Arial" panose="020B0604020202020204" pitchFamily="34" charset="0"/>
              <a:cs typeface="Arial" panose="020B0604020202020204" pitchFamily="34" charset="0"/>
            </a:endParaRPr>
          </a:p>
        </p:txBody>
      </p:sp>
      <p:sp>
        <p:nvSpPr>
          <p:cNvPr id="33" name="CasellaDiTesto 32"/>
          <p:cNvSpPr txBox="1"/>
          <p:nvPr/>
        </p:nvSpPr>
        <p:spPr>
          <a:xfrm>
            <a:off x="152795" y="1167073"/>
            <a:ext cx="9536035" cy="430887"/>
          </a:xfrm>
          <a:prstGeom prst="rect">
            <a:avLst/>
          </a:prstGeom>
          <a:noFill/>
        </p:spPr>
        <p:txBody>
          <a:bodyPr wrap="square" rtlCol="0">
            <a:spAutoFit/>
          </a:bodyPr>
          <a:lstStyle/>
          <a:p>
            <a:pPr algn="ctr"/>
            <a:r>
              <a:rPr lang="it-IT" sz="2200" b="1" dirty="0">
                <a:solidFill>
                  <a:prstClr val="black"/>
                </a:solidFill>
                <a:latin typeface="Arial" panose="020B0604020202020204" pitchFamily="34" charset="0"/>
                <a:cs typeface="Arial" panose="020B0604020202020204" pitchFamily="34" charset="0"/>
              </a:rPr>
              <a:t>Concetti di Pericolo, Danno, Rischio, Prevenzione e Protezione</a:t>
            </a:r>
            <a:endParaRPr lang="it-IT" b="1" dirty="0">
              <a:solidFill>
                <a:prstClr val="black"/>
              </a:solidFill>
              <a:latin typeface="Arial" panose="020B0604020202020204" pitchFamily="34" charset="0"/>
              <a:cs typeface="Arial" panose="020B0604020202020204" pitchFamily="34" charset="0"/>
            </a:endParaRPr>
          </a:p>
        </p:txBody>
      </p:sp>
      <p:sp>
        <p:nvSpPr>
          <p:cNvPr id="2" name="Rettangolo 1"/>
          <p:cNvSpPr/>
          <p:nvPr/>
        </p:nvSpPr>
        <p:spPr>
          <a:xfrm>
            <a:off x="420962" y="1659963"/>
            <a:ext cx="9049005" cy="1323439"/>
          </a:xfrm>
          <a:prstGeom prst="rect">
            <a:avLst/>
          </a:prstGeom>
        </p:spPr>
        <p:txBody>
          <a:bodyPr wrap="square">
            <a:spAutoFit/>
          </a:bodyPr>
          <a:lstStyle/>
          <a:p>
            <a:pPr algn="just"/>
            <a:r>
              <a:rPr lang="it-IT" sz="2000" dirty="0">
                <a:latin typeface="Arial" panose="020B0604020202020204" pitchFamily="34" charset="0"/>
                <a:cs typeface="Arial" panose="020B0604020202020204" pitchFamily="34" charset="0"/>
              </a:rPr>
              <a:t>Il </a:t>
            </a:r>
            <a:r>
              <a:rPr lang="it-IT" sz="2000" b="1" dirty="0">
                <a:latin typeface="Arial" panose="020B0604020202020204" pitchFamily="34" charset="0"/>
                <a:cs typeface="Arial" panose="020B0604020202020204" pitchFamily="34" charset="0"/>
              </a:rPr>
              <a:t>rischio</a:t>
            </a:r>
            <a:r>
              <a:rPr lang="it-IT" sz="2000" dirty="0">
                <a:latin typeface="Arial" panose="020B0604020202020204" pitchFamily="34" charset="0"/>
                <a:cs typeface="Arial" panose="020B0604020202020204" pitchFamily="34" charset="0"/>
              </a:rPr>
              <a:t> è un concetto probabilistico, è la probabilità che accada un certo evento capace di causare un danno alle persone. La nozione di rischio implica l’esistenza di una sorgente di pericolo e delle possibilità che essa si trasformi in un danno.</a:t>
            </a:r>
          </a:p>
        </p:txBody>
      </p:sp>
      <p:pic>
        <p:nvPicPr>
          <p:cNvPr id="14" name="Immagin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962" y="2983402"/>
            <a:ext cx="3276364" cy="3325918"/>
          </a:xfrm>
          <a:prstGeom prst="rect">
            <a:avLst/>
          </a:prstGeom>
        </p:spPr>
      </p:pic>
      <p:sp>
        <p:nvSpPr>
          <p:cNvPr id="3" name="Rettangolo 2"/>
          <p:cNvSpPr/>
          <p:nvPr/>
        </p:nvSpPr>
        <p:spPr>
          <a:xfrm>
            <a:off x="3998667" y="3706957"/>
            <a:ext cx="1946622" cy="707886"/>
          </a:xfrm>
          <a:prstGeom prst="rect">
            <a:avLst/>
          </a:prstGeom>
        </p:spPr>
        <p:txBody>
          <a:bodyPr wrap="none">
            <a:spAutoFit/>
          </a:bodyPr>
          <a:lstStyle/>
          <a:p>
            <a:pPr algn="ctr"/>
            <a:r>
              <a:rPr lang="it-IT" sz="2000" b="1" dirty="0">
                <a:latin typeface="Arial" panose="020B0604020202020204" pitchFamily="34" charset="0"/>
                <a:cs typeface="Arial" panose="020B0604020202020204" pitchFamily="34" charset="0"/>
              </a:rPr>
              <a:t>SITUAZIONI A </a:t>
            </a:r>
          </a:p>
          <a:p>
            <a:pPr algn="ctr"/>
            <a:r>
              <a:rPr lang="it-IT" sz="2000" b="1" dirty="0">
                <a:latin typeface="Arial" panose="020B0604020202020204" pitchFamily="34" charset="0"/>
                <a:cs typeface="Arial" panose="020B0604020202020204" pitchFamily="34" charset="0"/>
              </a:rPr>
              <a:t>RISCHIO</a:t>
            </a:r>
          </a:p>
        </p:txBody>
      </p:sp>
      <p:pic>
        <p:nvPicPr>
          <p:cNvPr id="15" name="Immagin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6399" y="2948050"/>
            <a:ext cx="3800971" cy="3361270"/>
          </a:xfrm>
          <a:prstGeom prst="rect">
            <a:avLst/>
          </a:prstGeom>
        </p:spPr>
      </p:pic>
    </p:spTree>
    <p:extLst>
      <p:ext uri="{BB962C8B-B14F-4D97-AF65-F5344CB8AC3E}">
        <p14:creationId xmlns:p14="http://schemas.microsoft.com/office/powerpoint/2010/main" val="18963603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ttangolo 12"/>
          <p:cNvSpPr/>
          <p:nvPr/>
        </p:nvSpPr>
        <p:spPr>
          <a:xfrm>
            <a:off x="5202047" y="263740"/>
            <a:ext cx="4299040" cy="400110"/>
          </a:xfrm>
          <a:prstGeom prst="rect">
            <a:avLst/>
          </a:prstGeom>
        </p:spPr>
        <p:txBody>
          <a:bodyPr wrap="square">
            <a:spAutoFit/>
          </a:bodyPr>
          <a:lstStyle/>
          <a:p>
            <a:r>
              <a:rPr lang="it-IT" sz="2000" b="1" dirty="0">
                <a:solidFill>
                  <a:prstClr val="black"/>
                </a:solidFill>
                <a:latin typeface="Arial" panose="020B0604020202020204" pitchFamily="34" charset="0"/>
                <a:cs typeface="Arial" panose="020B0604020202020204" pitchFamily="34" charset="0"/>
              </a:rPr>
              <a:t>LA SCHEDA DI SICUREZZA (SDS)</a:t>
            </a:r>
          </a:p>
        </p:txBody>
      </p:sp>
      <p:sp>
        <p:nvSpPr>
          <p:cNvPr id="15" name="Titolo 1"/>
          <p:cNvSpPr txBox="1">
            <a:spLocks/>
          </p:cNvSpPr>
          <p:nvPr/>
        </p:nvSpPr>
        <p:spPr>
          <a:xfrm>
            <a:off x="2194726" y="1025221"/>
            <a:ext cx="5488959" cy="564177"/>
          </a:xfrm>
          <a:prstGeom prst="rect">
            <a:avLst/>
          </a:prstGeom>
        </p:spPr>
        <p:txBody>
          <a:bodyPr vert="horz" lIns="74295" tIns="37148" rIns="74295" bIns="37148"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2000" b="1" dirty="0"/>
              <a:t> </a:t>
            </a:r>
            <a:r>
              <a:rPr lang="it-IT" sz="2000" b="1" dirty="0">
                <a:latin typeface="Arial" panose="020B0604020202020204" pitchFamily="34" charset="0"/>
                <a:cs typeface="Arial" panose="020B0604020202020204" pitchFamily="34" charset="0"/>
              </a:rPr>
              <a:t>cosa fare in caso di rilascio accidentale?</a:t>
            </a:r>
          </a:p>
        </p:txBody>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21" y="1607881"/>
            <a:ext cx="8685235" cy="1406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589" y="3014423"/>
            <a:ext cx="8685235" cy="3220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 descr="nuovo logo bn"/>
          <p:cNvPicPr>
            <a:picLocks noChangeArrowheads="1"/>
          </p:cNvPicPr>
          <p:nvPr/>
        </p:nvPicPr>
        <p:blipFill>
          <a:blip r:embed="rId4" cstate="print">
            <a:duotone>
              <a:prstClr val="black"/>
              <a:srgbClr val="006600">
                <a:tint val="45000"/>
                <a:satMod val="400000"/>
              </a:srgbClr>
            </a:duotone>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16463" y="111400"/>
            <a:ext cx="3054350" cy="5524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Rettangolo 1"/>
          <p:cNvSpPr/>
          <p:nvPr/>
        </p:nvSpPr>
        <p:spPr>
          <a:xfrm>
            <a:off x="7833320" y="2708920"/>
            <a:ext cx="1412736"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a destra 7"/>
          <p:cNvSpPr/>
          <p:nvPr/>
        </p:nvSpPr>
        <p:spPr>
          <a:xfrm>
            <a:off x="116463" y="3682188"/>
            <a:ext cx="491885" cy="3530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63"/>
          </a:p>
        </p:txBody>
      </p:sp>
    </p:spTree>
    <p:extLst>
      <p:ext uri="{BB962C8B-B14F-4D97-AF65-F5344CB8AC3E}">
        <p14:creationId xmlns:p14="http://schemas.microsoft.com/office/powerpoint/2010/main" val="2553880868"/>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ttangolo 12"/>
          <p:cNvSpPr/>
          <p:nvPr/>
        </p:nvSpPr>
        <p:spPr>
          <a:xfrm>
            <a:off x="5313892" y="275964"/>
            <a:ext cx="4371048" cy="400110"/>
          </a:xfrm>
          <a:prstGeom prst="rect">
            <a:avLst/>
          </a:prstGeom>
        </p:spPr>
        <p:txBody>
          <a:bodyPr wrap="square">
            <a:spAutoFit/>
          </a:bodyPr>
          <a:lstStyle/>
          <a:p>
            <a:r>
              <a:rPr lang="it-IT" sz="2000" b="1" dirty="0">
                <a:solidFill>
                  <a:prstClr val="black"/>
                </a:solidFill>
                <a:latin typeface="Arial" panose="020B0604020202020204" pitchFamily="34" charset="0"/>
                <a:cs typeface="Arial" panose="020B0604020202020204" pitchFamily="34" charset="0"/>
              </a:rPr>
              <a:t>LA SCHEDA DI SICUREZZA (SDS)</a:t>
            </a:r>
          </a:p>
        </p:txBody>
      </p:sp>
      <p:sp>
        <p:nvSpPr>
          <p:cNvPr id="20" name="Freccia a destra 19"/>
          <p:cNvSpPr/>
          <p:nvPr/>
        </p:nvSpPr>
        <p:spPr>
          <a:xfrm>
            <a:off x="300383" y="3555042"/>
            <a:ext cx="491885" cy="3530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63"/>
          </a:p>
        </p:txBody>
      </p:sp>
      <p:pic>
        <p:nvPicPr>
          <p:cNvPr id="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212" y="1772816"/>
            <a:ext cx="9776873"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2648744" y="1340768"/>
            <a:ext cx="4613764" cy="400110"/>
          </a:xfrm>
          <a:prstGeom prst="rect">
            <a:avLst/>
          </a:prstGeom>
        </p:spPr>
        <p:txBody>
          <a:bodyPr wrap="none">
            <a:spAutoFit/>
          </a:bodyPr>
          <a:lstStyle/>
          <a:p>
            <a:r>
              <a:rPr lang="it-IT" sz="2000" b="1" dirty="0">
                <a:latin typeface="Arial" panose="020B0604020202020204" pitchFamily="34" charset="0"/>
                <a:cs typeface="Arial" panose="020B0604020202020204" pitchFamily="34" charset="0"/>
              </a:rPr>
              <a:t>manipolazione e immagazzinamento</a:t>
            </a:r>
            <a:endParaRPr lang="it-IT" sz="2000" dirty="0">
              <a:latin typeface="Arial" panose="020B0604020202020204" pitchFamily="34" charset="0"/>
              <a:cs typeface="Arial" panose="020B0604020202020204" pitchFamily="34" charset="0"/>
            </a:endParaRPr>
          </a:p>
        </p:txBody>
      </p:sp>
      <p:pic>
        <p:nvPicPr>
          <p:cNvPr id="12" name="Picture 1" descr="nuovo logo bn"/>
          <p:cNvPicPr>
            <a:picLocks noChangeArrowheads="1"/>
          </p:cNvPicPr>
          <p:nvPr/>
        </p:nvPicPr>
        <p:blipFill>
          <a:blip r:embed="rId3" cstate="print">
            <a:duotone>
              <a:prstClr val="black"/>
              <a:srgbClr val="006600">
                <a:tint val="45000"/>
                <a:satMod val="400000"/>
              </a:srgbClr>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16463" y="111400"/>
            <a:ext cx="3054350" cy="55245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983845"/>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ccia a destra 19"/>
          <p:cNvSpPr/>
          <p:nvPr/>
        </p:nvSpPr>
        <p:spPr>
          <a:xfrm>
            <a:off x="245809" y="3910783"/>
            <a:ext cx="491885" cy="3530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63"/>
          </a:p>
        </p:txBody>
      </p:sp>
      <p:sp>
        <p:nvSpPr>
          <p:cNvPr id="2" name="Rettangolo 1"/>
          <p:cNvSpPr/>
          <p:nvPr/>
        </p:nvSpPr>
        <p:spPr>
          <a:xfrm>
            <a:off x="1784648" y="1858903"/>
            <a:ext cx="6107762" cy="400110"/>
          </a:xfrm>
          <a:prstGeom prst="rect">
            <a:avLst/>
          </a:prstGeom>
        </p:spPr>
        <p:txBody>
          <a:bodyPr wrap="none">
            <a:spAutoFit/>
          </a:bodyPr>
          <a:lstStyle/>
          <a:p>
            <a:pPr algn="ctr"/>
            <a:r>
              <a:rPr lang="it-IT" sz="2000" b="1" dirty="0">
                <a:latin typeface="Arial" panose="020B0604020202020204" pitchFamily="34" charset="0"/>
                <a:cs typeface="Arial" panose="020B0604020202020204" pitchFamily="34" charset="0"/>
              </a:rPr>
              <a:t>controllo dell’esposizione/protezione individuale</a:t>
            </a:r>
            <a:endParaRPr lang="it-IT" sz="2000" dirty="0">
              <a:latin typeface="Arial" panose="020B0604020202020204" pitchFamily="34" charset="0"/>
              <a:cs typeface="Arial" panose="020B0604020202020204" pitchFamily="34" charset="0"/>
            </a:endParaRP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693" y="2671670"/>
            <a:ext cx="8567101" cy="2845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ttangolo 13"/>
          <p:cNvSpPr/>
          <p:nvPr/>
        </p:nvSpPr>
        <p:spPr>
          <a:xfrm>
            <a:off x="5476196" y="250502"/>
            <a:ext cx="4429804" cy="400110"/>
          </a:xfrm>
          <a:prstGeom prst="rect">
            <a:avLst/>
          </a:prstGeom>
        </p:spPr>
        <p:txBody>
          <a:bodyPr wrap="square">
            <a:spAutoFit/>
          </a:bodyPr>
          <a:lstStyle/>
          <a:p>
            <a:r>
              <a:rPr lang="it-IT" sz="2000" b="1" dirty="0">
                <a:solidFill>
                  <a:prstClr val="black"/>
                </a:solidFill>
                <a:latin typeface="Arial" panose="020B0604020202020204" pitchFamily="34" charset="0"/>
                <a:cs typeface="Arial" panose="020B0604020202020204" pitchFamily="34" charset="0"/>
              </a:rPr>
              <a:t>LA SCHEDA DI SICUREZZA (SDS)</a:t>
            </a:r>
          </a:p>
        </p:txBody>
      </p:sp>
      <p:pic>
        <p:nvPicPr>
          <p:cNvPr id="13" name="Picture 1" descr="nuovo logo bn"/>
          <p:cNvPicPr>
            <a:picLocks noChangeArrowheads="1"/>
          </p:cNvPicPr>
          <p:nvPr/>
        </p:nvPicPr>
        <p:blipFill>
          <a:blip r:embed="rId3" cstate="print">
            <a:duotone>
              <a:prstClr val="black"/>
              <a:srgbClr val="006600">
                <a:tint val="45000"/>
                <a:satMod val="400000"/>
              </a:srgbClr>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16463" y="111400"/>
            <a:ext cx="3054350" cy="55245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320518"/>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ccia a destra 19"/>
          <p:cNvSpPr/>
          <p:nvPr/>
        </p:nvSpPr>
        <p:spPr>
          <a:xfrm>
            <a:off x="1341077" y="3212976"/>
            <a:ext cx="491885" cy="3530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63"/>
          </a:p>
        </p:txBody>
      </p:sp>
      <p:sp>
        <p:nvSpPr>
          <p:cNvPr id="2" name="Rettangolo 1"/>
          <p:cNvSpPr/>
          <p:nvPr/>
        </p:nvSpPr>
        <p:spPr>
          <a:xfrm>
            <a:off x="3881564" y="846938"/>
            <a:ext cx="1433406" cy="442429"/>
          </a:xfrm>
          <a:prstGeom prst="rect">
            <a:avLst/>
          </a:prstGeom>
        </p:spPr>
        <p:txBody>
          <a:bodyPr wrap="none">
            <a:spAutoFit/>
          </a:bodyPr>
          <a:lstStyle/>
          <a:p>
            <a:r>
              <a:rPr lang="it-IT" sz="2275" b="1" dirty="0">
                <a:latin typeface="Arial" panose="020B0604020202020204" pitchFamily="34" charset="0"/>
                <a:cs typeface="Arial" panose="020B0604020202020204" pitchFamily="34" charset="0"/>
              </a:rPr>
              <a:t>quali DPI</a:t>
            </a:r>
            <a:endParaRPr lang="it-IT" sz="2275" dirty="0">
              <a:latin typeface="Arial" panose="020B0604020202020204" pitchFamily="34" charset="0"/>
              <a:cs typeface="Arial" panose="020B0604020202020204" pitchFamily="34" charset="0"/>
            </a:endParaRPr>
          </a:p>
        </p:txBody>
      </p:sp>
      <p:pic>
        <p:nvPicPr>
          <p:cNvPr id="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2524" y="1268760"/>
            <a:ext cx="6764892" cy="1654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2524" y="2922900"/>
            <a:ext cx="6764892" cy="3818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ttangolo 11"/>
          <p:cNvSpPr/>
          <p:nvPr/>
        </p:nvSpPr>
        <p:spPr>
          <a:xfrm>
            <a:off x="4880993" y="387625"/>
            <a:ext cx="4416104" cy="400110"/>
          </a:xfrm>
          <a:prstGeom prst="rect">
            <a:avLst/>
          </a:prstGeom>
        </p:spPr>
        <p:txBody>
          <a:bodyPr wrap="square">
            <a:spAutoFit/>
          </a:bodyPr>
          <a:lstStyle/>
          <a:p>
            <a:r>
              <a:rPr lang="it-IT" sz="2000" b="1" dirty="0">
                <a:solidFill>
                  <a:prstClr val="black"/>
                </a:solidFill>
                <a:latin typeface="Arial" panose="020B0604020202020204" pitchFamily="34" charset="0"/>
                <a:cs typeface="Arial" panose="020B0604020202020204" pitchFamily="34" charset="0"/>
              </a:rPr>
              <a:t>LA SCHEDA DI SICUREZZA (SDS)</a:t>
            </a:r>
          </a:p>
        </p:txBody>
      </p:sp>
      <p:pic>
        <p:nvPicPr>
          <p:cNvPr id="13" name="Picture 1" descr="nuovo logo bn"/>
          <p:cNvPicPr>
            <a:picLocks noChangeArrowheads="1"/>
          </p:cNvPicPr>
          <p:nvPr/>
        </p:nvPicPr>
        <p:blipFill>
          <a:blip r:embed="rId4" cstate="print">
            <a:duotone>
              <a:prstClr val="black"/>
              <a:srgbClr val="006600">
                <a:tint val="45000"/>
                <a:satMod val="400000"/>
              </a:srgbClr>
            </a:duotone>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16463" y="111400"/>
            <a:ext cx="3054350" cy="5524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Freccia a destra 16"/>
          <p:cNvSpPr/>
          <p:nvPr/>
        </p:nvSpPr>
        <p:spPr>
          <a:xfrm>
            <a:off x="1277835" y="5769471"/>
            <a:ext cx="491885" cy="3530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63"/>
          </a:p>
        </p:txBody>
      </p:sp>
      <p:sp>
        <p:nvSpPr>
          <p:cNvPr id="19" name="Freccia a destra 18"/>
          <p:cNvSpPr/>
          <p:nvPr/>
        </p:nvSpPr>
        <p:spPr>
          <a:xfrm>
            <a:off x="1341077" y="2514118"/>
            <a:ext cx="491885" cy="3530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63"/>
          </a:p>
        </p:txBody>
      </p:sp>
      <p:sp>
        <p:nvSpPr>
          <p:cNvPr id="21" name="Rettangolo 20"/>
          <p:cNvSpPr/>
          <p:nvPr/>
        </p:nvSpPr>
        <p:spPr>
          <a:xfrm>
            <a:off x="7284680" y="2678228"/>
            <a:ext cx="1412736"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308632403"/>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1" descr="nuovo logo bn"/>
          <p:cNvPicPr>
            <a:picLocks noChangeArrowheads="1"/>
          </p:cNvPicPr>
          <p:nvPr/>
        </p:nvPicPr>
        <p:blipFill>
          <a:blip r:embed="rId2" cstate="print">
            <a:duotone>
              <a:prstClr val="black"/>
              <a:srgbClr val="006600">
                <a:tint val="45000"/>
                <a:satMod val="400000"/>
              </a:srgb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16463" y="111400"/>
            <a:ext cx="3054350" cy="5524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0" y="663851"/>
            <a:ext cx="52650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3060700" algn="ctr"/>
                <a:tab pos="6119813" algn="r"/>
              </a:tabLst>
            </a:pPr>
            <a:r>
              <a:rPr lang="it-IT" sz="1200" b="1" dirty="0">
                <a:solidFill>
                  <a:prstClr val="black"/>
                </a:solidFill>
                <a:latin typeface="Arial" panose="020B0604020202020204" pitchFamily="34" charset="0"/>
                <a:ea typeface="Times New Roman" pitchFamily="18" charset="0"/>
                <a:cs typeface="Arial" panose="020B0604020202020204" pitchFamily="34" charset="0"/>
              </a:rPr>
              <a:t>Dipartimento di Scienze Chimiche e Farmaceutiche</a:t>
            </a:r>
            <a:endParaRPr lang="it-IT" sz="1200" dirty="0">
              <a:solidFill>
                <a:prstClr val="black"/>
              </a:solidFill>
              <a:latin typeface="Arial" panose="020B0604020202020204" pitchFamily="34" charset="0"/>
              <a:cs typeface="Arial" panose="020B0604020202020204" pitchFamily="34" charset="0"/>
            </a:endParaRPr>
          </a:p>
        </p:txBody>
      </p:sp>
      <p:sp>
        <p:nvSpPr>
          <p:cNvPr id="33" name="CasellaDiTesto 32"/>
          <p:cNvSpPr txBox="1"/>
          <p:nvPr/>
        </p:nvSpPr>
        <p:spPr>
          <a:xfrm>
            <a:off x="5279956" y="137850"/>
            <a:ext cx="4453849" cy="430887"/>
          </a:xfrm>
          <a:prstGeom prst="rect">
            <a:avLst/>
          </a:prstGeom>
          <a:noFill/>
        </p:spPr>
        <p:txBody>
          <a:bodyPr wrap="square" rtlCol="0">
            <a:spAutoFit/>
          </a:bodyPr>
          <a:lstStyle/>
          <a:p>
            <a:pPr algn="ctr"/>
            <a:r>
              <a:rPr lang="it-IT" sz="2200" b="1" dirty="0">
                <a:solidFill>
                  <a:prstClr val="black"/>
                </a:solidFill>
                <a:latin typeface="Arial" panose="020B0604020202020204" pitchFamily="34" charset="0"/>
                <a:cs typeface="Arial" panose="020B0604020202020204" pitchFamily="34" charset="0"/>
              </a:rPr>
              <a:t>Il rischio chimico</a:t>
            </a:r>
            <a:endParaRPr lang="it-IT" b="1" dirty="0">
              <a:solidFill>
                <a:prstClr val="black"/>
              </a:solidFill>
              <a:latin typeface="Arial" panose="020B0604020202020204" pitchFamily="34" charset="0"/>
              <a:cs typeface="Arial" panose="020B0604020202020204" pitchFamily="34" charset="0"/>
            </a:endParaRPr>
          </a:p>
        </p:txBody>
      </p:sp>
      <p:sp>
        <p:nvSpPr>
          <p:cNvPr id="16" name="Rettangolo 15"/>
          <p:cNvSpPr/>
          <p:nvPr/>
        </p:nvSpPr>
        <p:spPr>
          <a:xfrm>
            <a:off x="168047" y="1030118"/>
            <a:ext cx="9530192" cy="1754326"/>
          </a:xfrm>
          <a:prstGeom prst="rect">
            <a:avLst/>
          </a:prstGeom>
        </p:spPr>
        <p:txBody>
          <a:bodyPr wrap="square">
            <a:spAutoFit/>
          </a:bodyPr>
          <a:lstStyle/>
          <a:p>
            <a:pPr algn="just"/>
            <a:endParaRPr lang="it-IT" dirty="0">
              <a:solidFill>
                <a:prstClr val="black"/>
              </a:solidFill>
              <a:latin typeface="Arial" panose="020B0604020202020204" pitchFamily="34" charset="0"/>
              <a:cs typeface="Arial" panose="020B0604020202020204" pitchFamily="34" charset="0"/>
            </a:endParaRPr>
          </a:p>
          <a:p>
            <a:pPr algn="just"/>
            <a:endParaRPr lang="it-IT" dirty="0">
              <a:solidFill>
                <a:prstClr val="black"/>
              </a:solidFill>
              <a:latin typeface="Arial" panose="020B0604020202020204" pitchFamily="34" charset="0"/>
              <a:cs typeface="Arial" panose="020B0604020202020204" pitchFamily="34" charset="0"/>
            </a:endParaRPr>
          </a:p>
          <a:p>
            <a:pPr algn="just"/>
            <a:endParaRPr lang="it-IT" dirty="0">
              <a:solidFill>
                <a:prstClr val="black"/>
              </a:solidFill>
              <a:latin typeface="Arial" panose="020B0604020202020204" pitchFamily="34" charset="0"/>
              <a:cs typeface="Arial" panose="020B0604020202020204" pitchFamily="34" charset="0"/>
            </a:endParaRPr>
          </a:p>
          <a:p>
            <a:pPr algn="just"/>
            <a:endParaRPr lang="it-IT" dirty="0">
              <a:solidFill>
                <a:prstClr val="black"/>
              </a:solidFill>
              <a:latin typeface="Arial" panose="020B0604020202020204" pitchFamily="34" charset="0"/>
              <a:cs typeface="Arial" panose="020B0604020202020204" pitchFamily="34" charset="0"/>
            </a:endParaRPr>
          </a:p>
          <a:p>
            <a:pPr algn="just"/>
            <a:endParaRPr lang="it-IT" dirty="0">
              <a:solidFill>
                <a:prstClr val="black"/>
              </a:solidFill>
              <a:latin typeface="Arial" panose="020B0604020202020204" pitchFamily="34" charset="0"/>
              <a:cs typeface="Arial" panose="020B0604020202020204" pitchFamily="34" charset="0"/>
            </a:endParaRPr>
          </a:p>
          <a:p>
            <a:pPr algn="just"/>
            <a:endParaRPr lang="it-IT" dirty="0">
              <a:solidFill>
                <a:prstClr val="black"/>
              </a:solidFill>
              <a:latin typeface="Arial" panose="020B0604020202020204" pitchFamily="34" charset="0"/>
              <a:cs typeface="Arial" panose="020B0604020202020204" pitchFamily="34" charset="0"/>
            </a:endParaRPr>
          </a:p>
        </p:txBody>
      </p:sp>
      <p:sp>
        <p:nvSpPr>
          <p:cNvPr id="18" name="Rettangolo 17"/>
          <p:cNvSpPr/>
          <p:nvPr/>
        </p:nvSpPr>
        <p:spPr>
          <a:xfrm>
            <a:off x="6359870" y="1156293"/>
            <a:ext cx="2106234" cy="8771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ysClr val="windowText" lastClr="000000"/>
                </a:solidFill>
                <a:latin typeface="Arial" panose="020B0604020202020204" pitchFamily="34" charset="0"/>
                <a:cs typeface="Arial" panose="020B0604020202020204" pitchFamily="34" charset="0"/>
              </a:rPr>
              <a:t>R = P x D</a:t>
            </a:r>
          </a:p>
        </p:txBody>
      </p:sp>
      <p:sp>
        <p:nvSpPr>
          <p:cNvPr id="19" name="Rettangolo 18"/>
          <p:cNvSpPr/>
          <p:nvPr/>
        </p:nvSpPr>
        <p:spPr>
          <a:xfrm>
            <a:off x="6334545" y="2097403"/>
            <a:ext cx="2106234" cy="8641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ysClr val="windowText" lastClr="000000"/>
                </a:solidFill>
                <a:latin typeface="Arial" panose="020B0604020202020204" pitchFamily="34" charset="0"/>
                <a:cs typeface="Arial" panose="020B0604020202020204" pitchFamily="34" charset="0"/>
              </a:rPr>
              <a:t>P =</a:t>
            </a:r>
          </a:p>
        </p:txBody>
      </p:sp>
      <p:sp>
        <p:nvSpPr>
          <p:cNvPr id="20" name="Rettangolo 19"/>
          <p:cNvSpPr/>
          <p:nvPr/>
        </p:nvSpPr>
        <p:spPr>
          <a:xfrm>
            <a:off x="6334545" y="3113965"/>
            <a:ext cx="2106234" cy="8641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ysClr val="windowText" lastClr="000000"/>
                </a:solidFill>
                <a:latin typeface="Arial" panose="020B0604020202020204" pitchFamily="34" charset="0"/>
                <a:cs typeface="Arial" panose="020B0604020202020204" pitchFamily="34" charset="0"/>
              </a:rPr>
              <a:t>D =</a:t>
            </a:r>
          </a:p>
        </p:txBody>
      </p:sp>
      <p:sp>
        <p:nvSpPr>
          <p:cNvPr id="21" name="Rettangolo 20"/>
          <p:cNvSpPr/>
          <p:nvPr/>
        </p:nvSpPr>
        <p:spPr>
          <a:xfrm>
            <a:off x="6334545" y="4201434"/>
            <a:ext cx="2106234" cy="8641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ysClr val="windowText" lastClr="000000"/>
                </a:solidFill>
                <a:latin typeface="Arial" panose="020B0604020202020204" pitchFamily="34" charset="0"/>
                <a:cs typeface="Arial" panose="020B0604020202020204" pitchFamily="34" charset="0"/>
              </a:rPr>
              <a:t>R =</a:t>
            </a:r>
            <a:endParaRPr lang="it-IT" sz="2000" b="1" dirty="0">
              <a:solidFill>
                <a:srgbClr val="FF0000"/>
              </a:solidFill>
              <a:latin typeface="Arial" panose="020B0604020202020204" pitchFamily="34" charset="0"/>
              <a:cs typeface="Arial" panose="020B0604020202020204" pitchFamily="34" charset="0"/>
            </a:endParaRPr>
          </a:p>
        </p:txBody>
      </p:sp>
      <p:sp>
        <p:nvSpPr>
          <p:cNvPr id="22" name="Rettangolo 21"/>
          <p:cNvSpPr/>
          <p:nvPr/>
        </p:nvSpPr>
        <p:spPr>
          <a:xfrm>
            <a:off x="6334545" y="5365552"/>
            <a:ext cx="2874198" cy="864161"/>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solidFill>
                  <a:srgbClr val="FFC000"/>
                </a:solidFill>
                <a:latin typeface="Arial" panose="020B0604020202020204" pitchFamily="34" charset="0"/>
                <a:cs typeface="Arial" panose="020B0604020202020204" pitchFamily="34" charset="0"/>
              </a:rPr>
              <a:t>Rischio medio</a:t>
            </a:r>
          </a:p>
        </p:txBody>
      </p:sp>
      <p:pic>
        <p:nvPicPr>
          <p:cNvPr id="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36939" y="1778584"/>
            <a:ext cx="4754593" cy="4069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ttangolo 23"/>
          <p:cNvSpPr/>
          <p:nvPr/>
        </p:nvSpPr>
        <p:spPr>
          <a:xfrm>
            <a:off x="8440779" y="2091526"/>
            <a:ext cx="730456" cy="8700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ysClr val="windowText" lastClr="000000"/>
                </a:solidFill>
                <a:latin typeface="Arial" panose="020B0604020202020204" pitchFamily="34" charset="0"/>
                <a:cs typeface="Arial" panose="020B0604020202020204" pitchFamily="34" charset="0"/>
              </a:rPr>
              <a:t>1 </a:t>
            </a:r>
          </a:p>
        </p:txBody>
      </p:sp>
      <p:sp>
        <p:nvSpPr>
          <p:cNvPr id="25" name="Rettangolo 24"/>
          <p:cNvSpPr/>
          <p:nvPr/>
        </p:nvSpPr>
        <p:spPr>
          <a:xfrm>
            <a:off x="8440779" y="3108087"/>
            <a:ext cx="730456" cy="8700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ysClr val="windowText" lastClr="000000"/>
                </a:solidFill>
                <a:latin typeface="Arial" panose="020B0604020202020204" pitchFamily="34" charset="0"/>
                <a:cs typeface="Arial" panose="020B0604020202020204" pitchFamily="34" charset="0"/>
              </a:rPr>
              <a:t>4 </a:t>
            </a:r>
          </a:p>
        </p:txBody>
      </p:sp>
      <p:sp>
        <p:nvSpPr>
          <p:cNvPr id="26" name="Rettangolo 25"/>
          <p:cNvSpPr/>
          <p:nvPr/>
        </p:nvSpPr>
        <p:spPr>
          <a:xfrm>
            <a:off x="8438009" y="4201434"/>
            <a:ext cx="730456" cy="870038"/>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rgbClr val="FFC000"/>
                </a:solidFill>
                <a:latin typeface="Arial" panose="020B0604020202020204" pitchFamily="34" charset="0"/>
                <a:cs typeface="Arial" panose="020B0604020202020204" pitchFamily="34" charset="0"/>
              </a:rPr>
              <a:t>4</a:t>
            </a:r>
            <a:r>
              <a:rPr lang="it-IT" sz="2000" b="1" dirty="0">
                <a:solidFill>
                  <a:sysClr val="windowText" lastClr="00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8566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 calcmode="lin" valueType="num">
                                      <p:cBhvr additive="base">
                                        <p:cTn id="7"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
                                            <p:txEl>
                                              <p:pRg st="0" end="0"/>
                                            </p:txEl>
                                          </p:spTgt>
                                        </p:tgtEl>
                                        <p:attrNameLst>
                                          <p:attrName>style.visibility</p:attrName>
                                        </p:attrNameLst>
                                      </p:cBhvr>
                                      <p:to>
                                        <p:strVal val="visible"/>
                                      </p:to>
                                    </p:set>
                                    <p:anim calcmode="lin" valueType="num">
                                      <p:cBhvr additive="base">
                                        <p:cTn id="13"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
                                            <p:txEl>
                                              <p:pRg st="0" end="0"/>
                                            </p:txEl>
                                          </p:spTgt>
                                        </p:tgtEl>
                                        <p:attrNameLst>
                                          <p:attrName>style.visibility</p:attrName>
                                        </p:attrNameLst>
                                      </p:cBhvr>
                                      <p:to>
                                        <p:strVal val="visible"/>
                                      </p:to>
                                    </p:set>
                                    <p:anim calcmode="lin" valueType="num">
                                      <p:cBhvr additive="base">
                                        <p:cTn id="19"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ttangolo 9"/>
          <p:cNvSpPr/>
          <p:nvPr/>
        </p:nvSpPr>
        <p:spPr>
          <a:xfrm>
            <a:off x="168047" y="1030118"/>
            <a:ext cx="9530192" cy="1938992"/>
          </a:xfrm>
          <a:prstGeom prst="rect">
            <a:avLst/>
          </a:prstGeom>
        </p:spPr>
        <p:txBody>
          <a:bodyPr wrap="square">
            <a:spAutoFit/>
          </a:bodyPr>
          <a:lstStyle/>
          <a:p>
            <a:pPr algn="just"/>
            <a:endParaRPr lang="it-IT" sz="2000" dirty="0">
              <a:solidFill>
                <a:prstClr val="black"/>
              </a:solidFill>
              <a:latin typeface="Arial" panose="020B0604020202020204" pitchFamily="34" charset="0"/>
              <a:cs typeface="Arial" panose="020B0604020202020204" pitchFamily="34" charset="0"/>
            </a:endParaRPr>
          </a:p>
          <a:p>
            <a:pPr algn="just"/>
            <a:endParaRPr lang="it-IT" sz="2000" dirty="0">
              <a:solidFill>
                <a:prstClr val="black"/>
              </a:solidFill>
              <a:latin typeface="Arial" panose="020B0604020202020204" pitchFamily="34" charset="0"/>
              <a:cs typeface="Arial" panose="020B0604020202020204" pitchFamily="34" charset="0"/>
            </a:endParaRPr>
          </a:p>
          <a:p>
            <a:pPr algn="just"/>
            <a:endParaRPr lang="it-IT" sz="2000" dirty="0">
              <a:solidFill>
                <a:prstClr val="black"/>
              </a:solidFill>
              <a:latin typeface="Arial" panose="020B0604020202020204" pitchFamily="34" charset="0"/>
              <a:cs typeface="Arial" panose="020B0604020202020204" pitchFamily="34" charset="0"/>
            </a:endParaRPr>
          </a:p>
          <a:p>
            <a:pPr algn="just"/>
            <a:endParaRPr lang="it-IT" sz="2000" dirty="0">
              <a:solidFill>
                <a:prstClr val="black"/>
              </a:solidFill>
              <a:latin typeface="Arial" panose="020B0604020202020204" pitchFamily="34" charset="0"/>
              <a:cs typeface="Arial" panose="020B0604020202020204" pitchFamily="34" charset="0"/>
            </a:endParaRPr>
          </a:p>
          <a:p>
            <a:pPr algn="just"/>
            <a:endParaRPr lang="it-IT" sz="2000" dirty="0">
              <a:solidFill>
                <a:prstClr val="black"/>
              </a:solidFill>
              <a:latin typeface="Arial" panose="020B0604020202020204" pitchFamily="34" charset="0"/>
              <a:cs typeface="Arial" panose="020B0604020202020204" pitchFamily="34" charset="0"/>
            </a:endParaRPr>
          </a:p>
          <a:p>
            <a:pPr algn="just"/>
            <a:endParaRPr lang="it-IT" sz="2000" dirty="0">
              <a:solidFill>
                <a:prstClr val="black"/>
              </a:solidFill>
              <a:latin typeface="Arial" panose="020B0604020202020204" pitchFamily="34" charset="0"/>
              <a:cs typeface="Arial" panose="020B0604020202020204" pitchFamily="34" charset="0"/>
            </a:endParaRPr>
          </a:p>
        </p:txBody>
      </p:sp>
      <p:sp>
        <p:nvSpPr>
          <p:cNvPr id="13" name="Rettangolo 12"/>
          <p:cNvSpPr/>
          <p:nvPr/>
        </p:nvSpPr>
        <p:spPr>
          <a:xfrm>
            <a:off x="6334545" y="1030119"/>
            <a:ext cx="2106234" cy="8771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ysClr val="windowText" lastClr="000000"/>
                </a:solidFill>
                <a:latin typeface="Arial" panose="020B0604020202020204" pitchFamily="34" charset="0"/>
                <a:cs typeface="Arial" panose="020B0604020202020204" pitchFamily="34" charset="0"/>
              </a:rPr>
              <a:t>R = P x D</a:t>
            </a:r>
          </a:p>
        </p:txBody>
      </p:sp>
      <p:sp>
        <p:nvSpPr>
          <p:cNvPr id="14" name="Rettangolo 13"/>
          <p:cNvSpPr/>
          <p:nvPr/>
        </p:nvSpPr>
        <p:spPr>
          <a:xfrm>
            <a:off x="6334545" y="2097404"/>
            <a:ext cx="2106234" cy="8641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ysClr val="windowText" lastClr="000000"/>
                </a:solidFill>
                <a:latin typeface="Arial" panose="020B0604020202020204" pitchFamily="34" charset="0"/>
                <a:cs typeface="Arial" panose="020B0604020202020204" pitchFamily="34" charset="0"/>
              </a:rPr>
              <a:t>P =</a:t>
            </a:r>
          </a:p>
        </p:txBody>
      </p:sp>
      <p:sp>
        <p:nvSpPr>
          <p:cNvPr id="15" name="Rettangolo 14"/>
          <p:cNvSpPr/>
          <p:nvPr/>
        </p:nvSpPr>
        <p:spPr>
          <a:xfrm>
            <a:off x="6334545" y="3113965"/>
            <a:ext cx="2106234" cy="8641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ysClr val="windowText" lastClr="000000"/>
                </a:solidFill>
                <a:latin typeface="Arial" panose="020B0604020202020204" pitchFamily="34" charset="0"/>
                <a:cs typeface="Arial" panose="020B0604020202020204" pitchFamily="34" charset="0"/>
              </a:rPr>
              <a:t>D =</a:t>
            </a:r>
          </a:p>
        </p:txBody>
      </p:sp>
      <p:sp>
        <p:nvSpPr>
          <p:cNvPr id="17" name="Rettangolo 16"/>
          <p:cNvSpPr/>
          <p:nvPr/>
        </p:nvSpPr>
        <p:spPr>
          <a:xfrm>
            <a:off x="6334545" y="4201434"/>
            <a:ext cx="2106234" cy="8641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ysClr val="windowText" lastClr="000000"/>
                </a:solidFill>
                <a:latin typeface="Arial" panose="020B0604020202020204" pitchFamily="34" charset="0"/>
                <a:cs typeface="Arial" panose="020B0604020202020204" pitchFamily="34" charset="0"/>
              </a:rPr>
              <a:t>R =</a:t>
            </a:r>
            <a:endParaRPr lang="it-IT" sz="2000" b="1" dirty="0">
              <a:solidFill>
                <a:srgbClr val="FF0000"/>
              </a:solidFill>
              <a:latin typeface="Arial" panose="020B0604020202020204" pitchFamily="34" charset="0"/>
              <a:cs typeface="Arial" panose="020B0604020202020204" pitchFamily="34" charset="0"/>
            </a:endParaRPr>
          </a:p>
        </p:txBody>
      </p:sp>
      <p:sp>
        <p:nvSpPr>
          <p:cNvPr id="20" name="Rettangolo 19"/>
          <p:cNvSpPr/>
          <p:nvPr/>
        </p:nvSpPr>
        <p:spPr>
          <a:xfrm>
            <a:off x="6334546" y="5326918"/>
            <a:ext cx="2874198" cy="864161"/>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solidFill>
                  <a:srgbClr val="FFFF00"/>
                </a:solidFill>
                <a:latin typeface="Arial" panose="020B0604020202020204" pitchFamily="34" charset="0"/>
                <a:cs typeface="Arial" panose="020B0604020202020204" pitchFamily="34" charset="0"/>
              </a:rPr>
              <a:t>Rischio basso</a:t>
            </a:r>
          </a:p>
        </p:txBody>
      </p:sp>
      <p:sp>
        <p:nvSpPr>
          <p:cNvPr id="21" name="Rettangolo 20"/>
          <p:cNvSpPr/>
          <p:nvPr/>
        </p:nvSpPr>
        <p:spPr>
          <a:xfrm>
            <a:off x="8440779" y="2091526"/>
            <a:ext cx="730456" cy="8700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ysClr val="windowText" lastClr="000000"/>
                </a:solidFill>
                <a:latin typeface="Arial" panose="020B0604020202020204" pitchFamily="34" charset="0"/>
                <a:cs typeface="Arial" panose="020B0604020202020204" pitchFamily="34" charset="0"/>
              </a:rPr>
              <a:t>1 </a:t>
            </a:r>
          </a:p>
        </p:txBody>
      </p:sp>
      <p:sp>
        <p:nvSpPr>
          <p:cNvPr id="22" name="Rettangolo 21"/>
          <p:cNvSpPr/>
          <p:nvPr/>
        </p:nvSpPr>
        <p:spPr>
          <a:xfrm>
            <a:off x="8440779" y="3108087"/>
            <a:ext cx="730456" cy="8700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ysClr val="windowText" lastClr="000000"/>
                </a:solidFill>
                <a:latin typeface="Arial" panose="020B0604020202020204" pitchFamily="34" charset="0"/>
                <a:cs typeface="Arial" panose="020B0604020202020204" pitchFamily="34" charset="0"/>
              </a:rPr>
              <a:t>2 </a:t>
            </a:r>
          </a:p>
        </p:txBody>
      </p:sp>
      <p:sp>
        <p:nvSpPr>
          <p:cNvPr id="23" name="Rettangolo 22"/>
          <p:cNvSpPr/>
          <p:nvPr/>
        </p:nvSpPr>
        <p:spPr>
          <a:xfrm>
            <a:off x="8440779" y="4208153"/>
            <a:ext cx="730456" cy="870038"/>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rgbClr val="FFFF00"/>
                </a:solidFill>
                <a:latin typeface="Arial" panose="020B0604020202020204" pitchFamily="34" charset="0"/>
                <a:cs typeface="Arial" panose="020B0604020202020204" pitchFamily="34" charset="0"/>
              </a:rPr>
              <a:t>2</a:t>
            </a:r>
            <a:r>
              <a:rPr lang="it-IT" sz="2000" b="1" dirty="0">
                <a:solidFill>
                  <a:sysClr val="windowText" lastClr="000000"/>
                </a:solidFill>
                <a:latin typeface="Arial" panose="020B0604020202020204" pitchFamily="34" charset="0"/>
                <a:cs typeface="Arial" panose="020B0604020202020204" pitchFamily="34" charset="0"/>
              </a:rPr>
              <a:t> </a:t>
            </a:r>
          </a:p>
        </p:txBody>
      </p:sp>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234" y="1907282"/>
            <a:ext cx="2959186" cy="3145128"/>
          </a:xfrm>
          <a:prstGeom prst="rect">
            <a:avLst/>
          </a:prstGeom>
        </p:spPr>
      </p:pic>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5136" y="3238069"/>
            <a:ext cx="3065977" cy="2830133"/>
          </a:xfrm>
          <a:prstGeom prst="rect">
            <a:avLst/>
          </a:prstGeom>
        </p:spPr>
      </p:pic>
      <p:sp>
        <p:nvSpPr>
          <p:cNvPr id="25" name="Freccia in su 24"/>
          <p:cNvSpPr/>
          <p:nvPr/>
        </p:nvSpPr>
        <p:spPr>
          <a:xfrm rot="5400000">
            <a:off x="2943617" y="5378679"/>
            <a:ext cx="746209" cy="79448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a:latin typeface="Arial" panose="020B0604020202020204" pitchFamily="34" charset="0"/>
              <a:cs typeface="Arial" panose="020B0604020202020204" pitchFamily="34" charset="0"/>
            </a:endParaRPr>
          </a:p>
        </p:txBody>
      </p:sp>
      <p:sp>
        <p:nvSpPr>
          <p:cNvPr id="4" name="Rettangolo 3"/>
          <p:cNvSpPr/>
          <p:nvPr/>
        </p:nvSpPr>
        <p:spPr>
          <a:xfrm>
            <a:off x="488504" y="5237312"/>
            <a:ext cx="2506632" cy="1077218"/>
          </a:xfrm>
          <a:prstGeom prst="rect">
            <a:avLst/>
          </a:prstGeom>
        </p:spPr>
        <p:txBody>
          <a:bodyPr wrap="square">
            <a:spAutoFit/>
          </a:bodyPr>
          <a:lstStyle/>
          <a:p>
            <a:pPr>
              <a:spcAft>
                <a:spcPts val="0"/>
              </a:spcAft>
            </a:pPr>
            <a:r>
              <a:rPr lang="it-IT" sz="1600" b="1" dirty="0">
                <a:solidFill>
                  <a:srgbClr val="FF0000"/>
                </a:solidFill>
                <a:latin typeface="Arial" panose="020B0604020202020204" pitchFamily="34" charset="0"/>
                <a:ea typeface="Times New Roman"/>
                <a:cs typeface="Arial" panose="020B0604020202020204" pitchFamily="34" charset="0"/>
              </a:rPr>
              <a:t>RISCHIO PER LA SICUREZZA </a:t>
            </a:r>
          </a:p>
          <a:p>
            <a:pPr>
              <a:spcAft>
                <a:spcPts val="0"/>
              </a:spcAft>
            </a:pPr>
            <a:r>
              <a:rPr lang="it-IT" sz="1600" b="1" dirty="0">
                <a:solidFill>
                  <a:srgbClr val="FF0000"/>
                </a:solidFill>
                <a:latin typeface="Arial" panose="020B0604020202020204" pitchFamily="34" charset="0"/>
                <a:ea typeface="Times New Roman"/>
                <a:cs typeface="Arial" panose="020B0604020202020204" pitchFamily="34" charset="0"/>
              </a:rPr>
              <a:t>H225 liquido e vapori facilmente infiammabili </a:t>
            </a:r>
          </a:p>
        </p:txBody>
      </p:sp>
      <p:pic>
        <p:nvPicPr>
          <p:cNvPr id="24" name="Picture 1" descr="nuovo logo bn"/>
          <p:cNvPicPr>
            <a:picLocks noChangeArrowheads="1"/>
          </p:cNvPicPr>
          <p:nvPr/>
        </p:nvPicPr>
        <p:blipFill>
          <a:blip r:embed="rId4" cstate="print">
            <a:duotone>
              <a:prstClr val="black"/>
              <a:srgbClr val="006600">
                <a:tint val="45000"/>
                <a:satMod val="400000"/>
              </a:srgbClr>
            </a:duotone>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16463" y="111400"/>
            <a:ext cx="3054350" cy="5524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6" name="Rectangle 3"/>
          <p:cNvSpPr>
            <a:spLocks noChangeArrowheads="1"/>
          </p:cNvSpPr>
          <p:nvPr/>
        </p:nvSpPr>
        <p:spPr bwMode="auto">
          <a:xfrm>
            <a:off x="0" y="663851"/>
            <a:ext cx="52650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3060700" algn="ctr"/>
                <a:tab pos="6119813" algn="r"/>
              </a:tabLst>
            </a:pPr>
            <a:r>
              <a:rPr lang="it-IT" sz="1200" b="1" dirty="0">
                <a:solidFill>
                  <a:prstClr val="black"/>
                </a:solidFill>
                <a:latin typeface="Arial" panose="020B0604020202020204" pitchFamily="34" charset="0"/>
                <a:ea typeface="Times New Roman" pitchFamily="18" charset="0"/>
                <a:cs typeface="Arial" panose="020B0604020202020204" pitchFamily="34" charset="0"/>
              </a:rPr>
              <a:t>Dipartimento di Scienze Chimiche e Farmaceutiche</a:t>
            </a:r>
            <a:endParaRPr lang="it-IT" sz="1200" dirty="0">
              <a:solidFill>
                <a:prstClr val="black"/>
              </a:solidFill>
              <a:latin typeface="Arial" panose="020B0604020202020204" pitchFamily="34" charset="0"/>
              <a:cs typeface="Arial" panose="020B0604020202020204" pitchFamily="34" charset="0"/>
            </a:endParaRPr>
          </a:p>
        </p:txBody>
      </p:sp>
      <p:sp>
        <p:nvSpPr>
          <p:cNvPr id="31" name="CasellaDiTesto 30"/>
          <p:cNvSpPr txBox="1"/>
          <p:nvPr/>
        </p:nvSpPr>
        <p:spPr>
          <a:xfrm>
            <a:off x="5279956" y="137850"/>
            <a:ext cx="4453849" cy="430887"/>
          </a:xfrm>
          <a:prstGeom prst="rect">
            <a:avLst/>
          </a:prstGeom>
          <a:noFill/>
        </p:spPr>
        <p:txBody>
          <a:bodyPr wrap="square" rtlCol="0">
            <a:spAutoFit/>
          </a:bodyPr>
          <a:lstStyle/>
          <a:p>
            <a:pPr algn="ctr"/>
            <a:r>
              <a:rPr lang="it-IT" sz="2200" b="1" dirty="0">
                <a:solidFill>
                  <a:prstClr val="black"/>
                </a:solidFill>
                <a:latin typeface="Arial" panose="020B0604020202020204" pitchFamily="34" charset="0"/>
                <a:cs typeface="Arial" panose="020B0604020202020204" pitchFamily="34" charset="0"/>
              </a:rPr>
              <a:t>Il rischio chimico</a:t>
            </a:r>
            <a:endParaRPr lang="it-IT" b="1" dirty="0">
              <a:solidFill>
                <a:prstClr val="black"/>
              </a:solidFill>
              <a:latin typeface="Arial" panose="020B0604020202020204" pitchFamily="34" charset="0"/>
              <a:cs typeface="Arial" panose="020B0604020202020204" pitchFamily="34" charset="0"/>
            </a:endParaRPr>
          </a:p>
        </p:txBody>
      </p:sp>
      <p:sp>
        <p:nvSpPr>
          <p:cNvPr id="5" name="Rettangolo 4"/>
          <p:cNvSpPr/>
          <p:nvPr/>
        </p:nvSpPr>
        <p:spPr>
          <a:xfrm>
            <a:off x="4088904" y="4653136"/>
            <a:ext cx="1008112" cy="4250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4016896" y="4633514"/>
            <a:ext cx="1080120" cy="432081"/>
          </a:xfrm>
          <a:prstGeom prst="rect">
            <a:avLst/>
          </a:prstGeom>
          <a:solidFill>
            <a:srgbClr val="ECECEC"/>
          </a:solidFill>
        </p:spPr>
        <p:txBody>
          <a:bodyPr wrap="square" rtlCol="0">
            <a:spAutoFit/>
          </a:bodyPr>
          <a:lstStyle/>
          <a:p>
            <a:endParaRPr lang="it-IT" dirty="0"/>
          </a:p>
        </p:txBody>
      </p:sp>
    </p:spTree>
    <p:extLst>
      <p:ext uri="{BB962C8B-B14F-4D97-AF65-F5344CB8AC3E}">
        <p14:creationId xmlns:p14="http://schemas.microsoft.com/office/powerpoint/2010/main" val="41699668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anim calcmode="lin" valueType="num">
                                      <p:cBhvr additive="base">
                                        <p:cTn id="1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xEl>
                                              <p:pRg st="0" end="0"/>
                                            </p:txEl>
                                          </p:spTgt>
                                        </p:tgtEl>
                                        <p:attrNameLst>
                                          <p:attrName>style.visibility</p:attrName>
                                        </p:attrNameLst>
                                      </p:cBhvr>
                                      <p:to>
                                        <p:strVal val="visible"/>
                                      </p:to>
                                    </p:set>
                                    <p:anim calcmode="lin" valueType="num">
                                      <p:cBhvr additive="base">
                                        <p:cTn id="1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ttangolo 9"/>
          <p:cNvSpPr/>
          <p:nvPr/>
        </p:nvSpPr>
        <p:spPr>
          <a:xfrm>
            <a:off x="168047" y="1030118"/>
            <a:ext cx="9530192" cy="1938992"/>
          </a:xfrm>
          <a:prstGeom prst="rect">
            <a:avLst/>
          </a:prstGeom>
        </p:spPr>
        <p:txBody>
          <a:bodyPr wrap="square">
            <a:spAutoFit/>
          </a:bodyPr>
          <a:lstStyle/>
          <a:p>
            <a:pPr algn="just"/>
            <a:endParaRPr lang="it-IT" sz="2000" dirty="0">
              <a:solidFill>
                <a:prstClr val="black"/>
              </a:solidFill>
              <a:latin typeface="Arial" panose="020B0604020202020204" pitchFamily="34" charset="0"/>
              <a:cs typeface="Arial" panose="020B0604020202020204" pitchFamily="34" charset="0"/>
            </a:endParaRPr>
          </a:p>
          <a:p>
            <a:pPr algn="just"/>
            <a:endParaRPr lang="it-IT" sz="2000" dirty="0">
              <a:solidFill>
                <a:prstClr val="black"/>
              </a:solidFill>
              <a:latin typeface="Arial" panose="020B0604020202020204" pitchFamily="34" charset="0"/>
              <a:cs typeface="Arial" panose="020B0604020202020204" pitchFamily="34" charset="0"/>
            </a:endParaRPr>
          </a:p>
          <a:p>
            <a:pPr algn="just"/>
            <a:endParaRPr lang="it-IT" sz="2000" dirty="0">
              <a:solidFill>
                <a:prstClr val="black"/>
              </a:solidFill>
              <a:latin typeface="Arial" panose="020B0604020202020204" pitchFamily="34" charset="0"/>
              <a:cs typeface="Arial" panose="020B0604020202020204" pitchFamily="34" charset="0"/>
            </a:endParaRPr>
          </a:p>
          <a:p>
            <a:pPr algn="just"/>
            <a:endParaRPr lang="it-IT" sz="2000" dirty="0">
              <a:solidFill>
                <a:prstClr val="black"/>
              </a:solidFill>
              <a:latin typeface="Arial" panose="020B0604020202020204" pitchFamily="34" charset="0"/>
              <a:cs typeface="Arial" panose="020B0604020202020204" pitchFamily="34" charset="0"/>
            </a:endParaRPr>
          </a:p>
          <a:p>
            <a:pPr algn="just"/>
            <a:endParaRPr lang="it-IT" sz="2000" dirty="0">
              <a:solidFill>
                <a:prstClr val="black"/>
              </a:solidFill>
              <a:latin typeface="Arial" panose="020B0604020202020204" pitchFamily="34" charset="0"/>
              <a:cs typeface="Arial" panose="020B0604020202020204" pitchFamily="34" charset="0"/>
            </a:endParaRPr>
          </a:p>
          <a:p>
            <a:pPr algn="just"/>
            <a:endParaRPr lang="it-IT" sz="2000" dirty="0">
              <a:solidFill>
                <a:prstClr val="black"/>
              </a:solidFill>
              <a:latin typeface="Arial" panose="020B0604020202020204" pitchFamily="34" charset="0"/>
              <a:cs typeface="Arial" panose="020B0604020202020204" pitchFamily="34" charset="0"/>
            </a:endParaRPr>
          </a:p>
        </p:txBody>
      </p:sp>
      <p:sp>
        <p:nvSpPr>
          <p:cNvPr id="13" name="Rettangolo 12"/>
          <p:cNvSpPr/>
          <p:nvPr/>
        </p:nvSpPr>
        <p:spPr>
          <a:xfrm>
            <a:off x="6334545" y="1030119"/>
            <a:ext cx="2106234" cy="8771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ysClr val="windowText" lastClr="000000"/>
                </a:solidFill>
                <a:latin typeface="Arial" panose="020B0604020202020204" pitchFamily="34" charset="0"/>
                <a:cs typeface="Arial" panose="020B0604020202020204" pitchFamily="34" charset="0"/>
              </a:rPr>
              <a:t>R = P x D</a:t>
            </a:r>
          </a:p>
        </p:txBody>
      </p:sp>
      <p:sp>
        <p:nvSpPr>
          <p:cNvPr id="14" name="Rettangolo 13"/>
          <p:cNvSpPr/>
          <p:nvPr/>
        </p:nvSpPr>
        <p:spPr>
          <a:xfrm>
            <a:off x="6334545" y="2097404"/>
            <a:ext cx="2106234" cy="8641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ysClr val="windowText" lastClr="000000"/>
                </a:solidFill>
                <a:latin typeface="Arial" panose="020B0604020202020204" pitchFamily="34" charset="0"/>
                <a:cs typeface="Arial" panose="020B0604020202020204" pitchFamily="34" charset="0"/>
              </a:rPr>
              <a:t>P =</a:t>
            </a:r>
          </a:p>
        </p:txBody>
      </p:sp>
      <p:sp>
        <p:nvSpPr>
          <p:cNvPr id="15" name="Rettangolo 14"/>
          <p:cNvSpPr/>
          <p:nvPr/>
        </p:nvSpPr>
        <p:spPr>
          <a:xfrm>
            <a:off x="6334545" y="3113965"/>
            <a:ext cx="2106234" cy="8641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ysClr val="windowText" lastClr="000000"/>
                </a:solidFill>
                <a:latin typeface="Arial" panose="020B0604020202020204" pitchFamily="34" charset="0"/>
                <a:cs typeface="Arial" panose="020B0604020202020204" pitchFamily="34" charset="0"/>
              </a:rPr>
              <a:t>D =</a:t>
            </a:r>
          </a:p>
        </p:txBody>
      </p:sp>
      <p:sp>
        <p:nvSpPr>
          <p:cNvPr id="17" name="Rettangolo 16"/>
          <p:cNvSpPr/>
          <p:nvPr/>
        </p:nvSpPr>
        <p:spPr>
          <a:xfrm>
            <a:off x="6334545" y="4201434"/>
            <a:ext cx="2106234" cy="8641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ysClr val="windowText" lastClr="000000"/>
                </a:solidFill>
                <a:latin typeface="Arial" panose="020B0604020202020204" pitchFamily="34" charset="0"/>
                <a:cs typeface="Arial" panose="020B0604020202020204" pitchFamily="34" charset="0"/>
              </a:rPr>
              <a:t>R =</a:t>
            </a:r>
            <a:endParaRPr lang="it-IT" sz="2000" b="1" dirty="0">
              <a:solidFill>
                <a:srgbClr val="FF0000"/>
              </a:solidFill>
              <a:latin typeface="Arial" panose="020B0604020202020204" pitchFamily="34" charset="0"/>
              <a:cs typeface="Arial" panose="020B0604020202020204" pitchFamily="34" charset="0"/>
            </a:endParaRPr>
          </a:p>
        </p:txBody>
      </p:sp>
      <p:sp>
        <p:nvSpPr>
          <p:cNvPr id="20" name="Rettangolo 19"/>
          <p:cNvSpPr/>
          <p:nvPr/>
        </p:nvSpPr>
        <p:spPr>
          <a:xfrm>
            <a:off x="6334546" y="5326918"/>
            <a:ext cx="2874198" cy="864161"/>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solidFill>
                  <a:srgbClr val="F65800"/>
                </a:solidFill>
                <a:latin typeface="Arial" panose="020B0604020202020204" pitchFamily="34" charset="0"/>
                <a:cs typeface="Arial" panose="020B0604020202020204" pitchFamily="34" charset="0"/>
              </a:rPr>
              <a:t>Rischio medio</a:t>
            </a:r>
          </a:p>
        </p:txBody>
      </p:sp>
      <p:sp>
        <p:nvSpPr>
          <p:cNvPr id="21" name="Rettangolo 20"/>
          <p:cNvSpPr/>
          <p:nvPr/>
        </p:nvSpPr>
        <p:spPr>
          <a:xfrm>
            <a:off x="8440779" y="2091526"/>
            <a:ext cx="730456" cy="8700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ysClr val="windowText" lastClr="000000"/>
                </a:solidFill>
                <a:latin typeface="Arial" panose="020B0604020202020204" pitchFamily="34" charset="0"/>
                <a:cs typeface="Arial" panose="020B0604020202020204" pitchFamily="34" charset="0"/>
              </a:rPr>
              <a:t>2 </a:t>
            </a:r>
          </a:p>
        </p:txBody>
      </p:sp>
      <p:sp>
        <p:nvSpPr>
          <p:cNvPr id="22" name="Rettangolo 21"/>
          <p:cNvSpPr/>
          <p:nvPr/>
        </p:nvSpPr>
        <p:spPr>
          <a:xfrm>
            <a:off x="8440779" y="3108087"/>
            <a:ext cx="730456" cy="8700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ysClr val="windowText" lastClr="000000"/>
                </a:solidFill>
                <a:latin typeface="Arial" panose="020B0604020202020204" pitchFamily="34" charset="0"/>
                <a:cs typeface="Arial" panose="020B0604020202020204" pitchFamily="34" charset="0"/>
              </a:rPr>
              <a:t>3 </a:t>
            </a:r>
          </a:p>
        </p:txBody>
      </p:sp>
      <p:sp>
        <p:nvSpPr>
          <p:cNvPr id="23" name="Rettangolo 22"/>
          <p:cNvSpPr/>
          <p:nvPr/>
        </p:nvSpPr>
        <p:spPr>
          <a:xfrm>
            <a:off x="8440779" y="4201434"/>
            <a:ext cx="730456" cy="870038"/>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rgbClr val="F65800"/>
                </a:solidFill>
                <a:latin typeface="Arial" panose="020B0604020202020204" pitchFamily="34" charset="0"/>
                <a:cs typeface="Arial" panose="020B0604020202020204" pitchFamily="34" charset="0"/>
              </a:rPr>
              <a:t>6</a:t>
            </a:r>
            <a:r>
              <a:rPr lang="it-IT" sz="2000" b="1" dirty="0">
                <a:solidFill>
                  <a:sysClr val="windowText" lastClr="000000"/>
                </a:solidFill>
                <a:latin typeface="Arial" panose="020B0604020202020204" pitchFamily="34" charset="0"/>
                <a:cs typeface="Arial" panose="020B0604020202020204" pitchFamily="34" charset="0"/>
              </a:rPr>
              <a:t> </a:t>
            </a: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424" y="1528926"/>
            <a:ext cx="5050665" cy="4662152"/>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3106" y="4905449"/>
            <a:ext cx="645650" cy="636350"/>
          </a:xfrm>
          <a:prstGeom prst="rect">
            <a:avLst/>
          </a:prstGeom>
        </p:spPr>
      </p:pic>
      <p:pic>
        <p:nvPicPr>
          <p:cNvPr id="24" name="Picture 1" descr="nuovo logo bn"/>
          <p:cNvPicPr>
            <a:picLocks noChangeArrowheads="1"/>
          </p:cNvPicPr>
          <p:nvPr/>
        </p:nvPicPr>
        <p:blipFill>
          <a:blip r:embed="rId4" cstate="print">
            <a:duotone>
              <a:prstClr val="black"/>
              <a:srgbClr val="006600">
                <a:tint val="45000"/>
                <a:satMod val="400000"/>
              </a:srgbClr>
            </a:duotone>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16463" y="111400"/>
            <a:ext cx="3054350" cy="5524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5" name="Rectangle 3"/>
          <p:cNvSpPr>
            <a:spLocks noChangeArrowheads="1"/>
          </p:cNvSpPr>
          <p:nvPr/>
        </p:nvSpPr>
        <p:spPr bwMode="auto">
          <a:xfrm>
            <a:off x="0" y="663851"/>
            <a:ext cx="52650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3060700" algn="ctr"/>
                <a:tab pos="6119813" algn="r"/>
              </a:tabLst>
            </a:pPr>
            <a:r>
              <a:rPr lang="it-IT" sz="1200" b="1" dirty="0">
                <a:solidFill>
                  <a:prstClr val="black"/>
                </a:solidFill>
                <a:latin typeface="Arial" panose="020B0604020202020204" pitchFamily="34" charset="0"/>
                <a:ea typeface="Times New Roman" pitchFamily="18" charset="0"/>
                <a:cs typeface="Arial" panose="020B0604020202020204" pitchFamily="34" charset="0"/>
              </a:rPr>
              <a:t>Dipartimento di Scienze Chimiche e Farmaceutiche</a:t>
            </a:r>
            <a:endParaRPr lang="it-IT" sz="1200" dirty="0">
              <a:solidFill>
                <a:prstClr val="black"/>
              </a:solidFill>
              <a:latin typeface="Arial" panose="020B0604020202020204" pitchFamily="34" charset="0"/>
              <a:cs typeface="Arial" panose="020B0604020202020204" pitchFamily="34" charset="0"/>
            </a:endParaRPr>
          </a:p>
        </p:txBody>
      </p:sp>
      <p:sp>
        <p:nvSpPr>
          <p:cNvPr id="26" name="CasellaDiTesto 25"/>
          <p:cNvSpPr txBox="1"/>
          <p:nvPr/>
        </p:nvSpPr>
        <p:spPr>
          <a:xfrm>
            <a:off x="5279956" y="137850"/>
            <a:ext cx="4453849" cy="430887"/>
          </a:xfrm>
          <a:prstGeom prst="rect">
            <a:avLst/>
          </a:prstGeom>
          <a:noFill/>
        </p:spPr>
        <p:txBody>
          <a:bodyPr wrap="square" rtlCol="0">
            <a:spAutoFit/>
          </a:bodyPr>
          <a:lstStyle/>
          <a:p>
            <a:pPr algn="ctr"/>
            <a:r>
              <a:rPr lang="it-IT" sz="2200" b="1" dirty="0">
                <a:solidFill>
                  <a:prstClr val="black"/>
                </a:solidFill>
                <a:latin typeface="Arial" panose="020B0604020202020204" pitchFamily="34" charset="0"/>
                <a:cs typeface="Arial" panose="020B0604020202020204" pitchFamily="34" charset="0"/>
              </a:rPr>
              <a:t>Il rischio chimico</a:t>
            </a:r>
            <a:endParaRPr lang="it-IT"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31704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anim calcmode="lin" valueType="num">
                                      <p:cBhvr additive="base">
                                        <p:cTn id="1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xEl>
                                              <p:pRg st="0" end="0"/>
                                            </p:txEl>
                                          </p:spTgt>
                                        </p:tgtEl>
                                        <p:attrNameLst>
                                          <p:attrName>style.visibility</p:attrName>
                                        </p:attrNameLst>
                                      </p:cBhvr>
                                      <p:to>
                                        <p:strVal val="visible"/>
                                      </p:to>
                                    </p:set>
                                    <p:anim calcmode="lin" valueType="num">
                                      <p:cBhvr additive="base">
                                        <p:cTn id="1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ttangolo 9"/>
          <p:cNvSpPr/>
          <p:nvPr/>
        </p:nvSpPr>
        <p:spPr>
          <a:xfrm>
            <a:off x="168047" y="1030118"/>
            <a:ext cx="9530192" cy="1938992"/>
          </a:xfrm>
          <a:prstGeom prst="rect">
            <a:avLst/>
          </a:prstGeom>
        </p:spPr>
        <p:txBody>
          <a:bodyPr wrap="square">
            <a:spAutoFit/>
          </a:bodyPr>
          <a:lstStyle/>
          <a:p>
            <a:pPr algn="just"/>
            <a:endParaRPr lang="it-IT" sz="2000" dirty="0">
              <a:solidFill>
                <a:prstClr val="black"/>
              </a:solidFill>
              <a:latin typeface="Arial" panose="020B0604020202020204" pitchFamily="34" charset="0"/>
              <a:cs typeface="Arial" panose="020B0604020202020204" pitchFamily="34" charset="0"/>
            </a:endParaRPr>
          </a:p>
          <a:p>
            <a:pPr algn="just"/>
            <a:endParaRPr lang="it-IT" sz="2000" dirty="0">
              <a:solidFill>
                <a:prstClr val="black"/>
              </a:solidFill>
              <a:latin typeface="Arial" panose="020B0604020202020204" pitchFamily="34" charset="0"/>
              <a:cs typeface="Arial" panose="020B0604020202020204" pitchFamily="34" charset="0"/>
            </a:endParaRPr>
          </a:p>
          <a:p>
            <a:pPr algn="just"/>
            <a:endParaRPr lang="it-IT" sz="2000" dirty="0">
              <a:solidFill>
                <a:prstClr val="black"/>
              </a:solidFill>
              <a:latin typeface="Arial" panose="020B0604020202020204" pitchFamily="34" charset="0"/>
              <a:cs typeface="Arial" panose="020B0604020202020204" pitchFamily="34" charset="0"/>
            </a:endParaRPr>
          </a:p>
          <a:p>
            <a:pPr algn="just"/>
            <a:endParaRPr lang="it-IT" sz="2000" dirty="0">
              <a:solidFill>
                <a:prstClr val="black"/>
              </a:solidFill>
              <a:latin typeface="Arial" panose="020B0604020202020204" pitchFamily="34" charset="0"/>
              <a:cs typeface="Arial" panose="020B0604020202020204" pitchFamily="34" charset="0"/>
            </a:endParaRPr>
          </a:p>
          <a:p>
            <a:pPr algn="just"/>
            <a:endParaRPr lang="it-IT" sz="2000" dirty="0">
              <a:solidFill>
                <a:prstClr val="black"/>
              </a:solidFill>
              <a:latin typeface="Arial" panose="020B0604020202020204" pitchFamily="34" charset="0"/>
              <a:cs typeface="Arial" panose="020B0604020202020204" pitchFamily="34" charset="0"/>
            </a:endParaRPr>
          </a:p>
          <a:p>
            <a:pPr algn="just"/>
            <a:endParaRPr lang="it-IT" sz="2000" dirty="0">
              <a:solidFill>
                <a:prstClr val="black"/>
              </a:solidFill>
              <a:latin typeface="Arial" panose="020B0604020202020204" pitchFamily="34" charset="0"/>
              <a:cs typeface="Arial" panose="020B0604020202020204" pitchFamily="34" charset="0"/>
            </a:endParaRPr>
          </a:p>
        </p:txBody>
      </p:sp>
      <p:sp>
        <p:nvSpPr>
          <p:cNvPr id="13" name="Rettangolo 12"/>
          <p:cNvSpPr/>
          <p:nvPr/>
        </p:nvSpPr>
        <p:spPr>
          <a:xfrm>
            <a:off x="6334545" y="1030119"/>
            <a:ext cx="2106234" cy="8771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ysClr val="windowText" lastClr="000000"/>
                </a:solidFill>
                <a:latin typeface="Arial" panose="020B0604020202020204" pitchFamily="34" charset="0"/>
                <a:cs typeface="Arial" panose="020B0604020202020204" pitchFamily="34" charset="0"/>
              </a:rPr>
              <a:t>R = P x D</a:t>
            </a:r>
          </a:p>
        </p:txBody>
      </p:sp>
      <p:sp>
        <p:nvSpPr>
          <p:cNvPr id="14" name="Rettangolo 13"/>
          <p:cNvSpPr/>
          <p:nvPr/>
        </p:nvSpPr>
        <p:spPr>
          <a:xfrm>
            <a:off x="6334545" y="2097404"/>
            <a:ext cx="2106234" cy="8641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ysClr val="windowText" lastClr="000000"/>
                </a:solidFill>
                <a:latin typeface="Arial" panose="020B0604020202020204" pitchFamily="34" charset="0"/>
                <a:cs typeface="Arial" panose="020B0604020202020204" pitchFamily="34" charset="0"/>
              </a:rPr>
              <a:t>P =</a:t>
            </a:r>
          </a:p>
        </p:txBody>
      </p:sp>
      <p:sp>
        <p:nvSpPr>
          <p:cNvPr id="15" name="Rettangolo 14"/>
          <p:cNvSpPr/>
          <p:nvPr/>
        </p:nvSpPr>
        <p:spPr>
          <a:xfrm>
            <a:off x="6334545" y="3113965"/>
            <a:ext cx="2106234" cy="8641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ysClr val="windowText" lastClr="000000"/>
                </a:solidFill>
                <a:latin typeface="Arial" panose="020B0604020202020204" pitchFamily="34" charset="0"/>
                <a:cs typeface="Arial" panose="020B0604020202020204" pitchFamily="34" charset="0"/>
              </a:rPr>
              <a:t>D =</a:t>
            </a:r>
          </a:p>
        </p:txBody>
      </p:sp>
      <p:sp>
        <p:nvSpPr>
          <p:cNvPr id="17" name="Rettangolo 16"/>
          <p:cNvSpPr/>
          <p:nvPr/>
        </p:nvSpPr>
        <p:spPr>
          <a:xfrm>
            <a:off x="6334545" y="4201434"/>
            <a:ext cx="2106234" cy="8641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ysClr val="windowText" lastClr="000000"/>
                </a:solidFill>
                <a:latin typeface="Arial" panose="020B0604020202020204" pitchFamily="34" charset="0"/>
                <a:cs typeface="Arial" panose="020B0604020202020204" pitchFamily="34" charset="0"/>
              </a:rPr>
              <a:t>R =</a:t>
            </a:r>
            <a:endParaRPr lang="it-IT" sz="2000" b="1" dirty="0">
              <a:solidFill>
                <a:srgbClr val="FF0000"/>
              </a:solidFill>
              <a:latin typeface="Arial" panose="020B0604020202020204" pitchFamily="34" charset="0"/>
              <a:cs typeface="Arial" panose="020B0604020202020204" pitchFamily="34" charset="0"/>
            </a:endParaRPr>
          </a:p>
        </p:txBody>
      </p:sp>
      <p:sp>
        <p:nvSpPr>
          <p:cNvPr id="20" name="Rettangolo 19"/>
          <p:cNvSpPr/>
          <p:nvPr/>
        </p:nvSpPr>
        <p:spPr>
          <a:xfrm>
            <a:off x="6334546" y="5326918"/>
            <a:ext cx="2874198" cy="8641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solidFill>
                  <a:srgbClr val="FF0000"/>
                </a:solidFill>
                <a:latin typeface="Arial" panose="020B0604020202020204" pitchFamily="34" charset="0"/>
                <a:cs typeface="Arial" panose="020B0604020202020204" pitchFamily="34" charset="0"/>
              </a:rPr>
              <a:t>Rischio elevato</a:t>
            </a:r>
          </a:p>
        </p:txBody>
      </p:sp>
      <p:sp>
        <p:nvSpPr>
          <p:cNvPr id="21" name="Rettangolo 20"/>
          <p:cNvSpPr/>
          <p:nvPr/>
        </p:nvSpPr>
        <p:spPr>
          <a:xfrm>
            <a:off x="8440779" y="2091526"/>
            <a:ext cx="730456" cy="8700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ysClr val="windowText" lastClr="000000"/>
                </a:solidFill>
                <a:latin typeface="Arial" panose="020B0604020202020204" pitchFamily="34" charset="0"/>
                <a:cs typeface="Arial" panose="020B0604020202020204" pitchFamily="34" charset="0"/>
              </a:rPr>
              <a:t>3 </a:t>
            </a:r>
          </a:p>
        </p:txBody>
      </p:sp>
      <p:sp>
        <p:nvSpPr>
          <p:cNvPr id="22" name="Rettangolo 21"/>
          <p:cNvSpPr/>
          <p:nvPr/>
        </p:nvSpPr>
        <p:spPr>
          <a:xfrm>
            <a:off x="8440779" y="3108087"/>
            <a:ext cx="730456" cy="8700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ysClr val="windowText" lastClr="000000"/>
                </a:solidFill>
                <a:latin typeface="Arial" panose="020B0604020202020204" pitchFamily="34" charset="0"/>
                <a:cs typeface="Arial" panose="020B0604020202020204" pitchFamily="34" charset="0"/>
              </a:rPr>
              <a:t>3 </a:t>
            </a:r>
          </a:p>
        </p:txBody>
      </p:sp>
      <p:sp>
        <p:nvSpPr>
          <p:cNvPr id="23" name="Rettangolo 22"/>
          <p:cNvSpPr/>
          <p:nvPr/>
        </p:nvSpPr>
        <p:spPr>
          <a:xfrm>
            <a:off x="8460334" y="4188821"/>
            <a:ext cx="730456" cy="8700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rgbClr val="FF0000"/>
                </a:solidFill>
                <a:latin typeface="Arial" panose="020B0604020202020204" pitchFamily="34" charset="0"/>
                <a:cs typeface="Arial" panose="020B0604020202020204" pitchFamily="34" charset="0"/>
              </a:rPr>
              <a:t>9</a:t>
            </a:r>
            <a:r>
              <a:rPr lang="it-IT" sz="2000" b="1" dirty="0">
                <a:solidFill>
                  <a:sysClr val="windowText" lastClr="000000"/>
                </a:solidFill>
                <a:latin typeface="Arial" panose="020B0604020202020204" pitchFamily="34" charset="0"/>
                <a:cs typeface="Arial" panose="020B0604020202020204" pitchFamily="34" charset="0"/>
              </a:rPr>
              <a:t> </a:t>
            </a:r>
          </a:p>
        </p:txBody>
      </p:sp>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458" y="1200904"/>
            <a:ext cx="5600145" cy="5169364"/>
          </a:xfrm>
          <a:prstGeom prst="rect">
            <a:avLst/>
          </a:prstGeom>
        </p:spPr>
      </p:pic>
      <p:pic>
        <p:nvPicPr>
          <p:cNvPr id="24" name="Immagin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8486" y="5122647"/>
            <a:ext cx="645650" cy="636350"/>
          </a:xfrm>
          <a:prstGeom prst="rect">
            <a:avLst/>
          </a:prstGeom>
        </p:spPr>
      </p:pic>
      <p:pic>
        <p:nvPicPr>
          <p:cNvPr id="25" name="Picture 1" descr="nuovo logo bn"/>
          <p:cNvPicPr>
            <a:picLocks noChangeArrowheads="1"/>
          </p:cNvPicPr>
          <p:nvPr/>
        </p:nvPicPr>
        <p:blipFill>
          <a:blip r:embed="rId4" cstate="print">
            <a:duotone>
              <a:prstClr val="black"/>
              <a:srgbClr val="006600">
                <a:tint val="45000"/>
                <a:satMod val="400000"/>
              </a:srgbClr>
            </a:duotone>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16463" y="111400"/>
            <a:ext cx="3054350" cy="5524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6" name="Rectangle 3"/>
          <p:cNvSpPr>
            <a:spLocks noChangeArrowheads="1"/>
          </p:cNvSpPr>
          <p:nvPr/>
        </p:nvSpPr>
        <p:spPr bwMode="auto">
          <a:xfrm>
            <a:off x="0" y="663851"/>
            <a:ext cx="52650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3060700" algn="ctr"/>
                <a:tab pos="6119813" algn="r"/>
              </a:tabLst>
            </a:pPr>
            <a:r>
              <a:rPr lang="it-IT" sz="1200" b="1" dirty="0">
                <a:solidFill>
                  <a:prstClr val="black"/>
                </a:solidFill>
                <a:latin typeface="Arial" panose="020B0604020202020204" pitchFamily="34" charset="0"/>
                <a:ea typeface="Times New Roman" pitchFamily="18" charset="0"/>
                <a:cs typeface="Arial" panose="020B0604020202020204" pitchFamily="34" charset="0"/>
              </a:rPr>
              <a:t>Dipartimento di Scienze Chimiche e Farmaceutiche</a:t>
            </a:r>
            <a:endParaRPr lang="it-IT" sz="1200" dirty="0">
              <a:solidFill>
                <a:prstClr val="black"/>
              </a:solidFill>
              <a:latin typeface="Arial" panose="020B0604020202020204" pitchFamily="34" charset="0"/>
              <a:cs typeface="Arial" panose="020B0604020202020204" pitchFamily="34" charset="0"/>
            </a:endParaRPr>
          </a:p>
        </p:txBody>
      </p:sp>
      <p:sp>
        <p:nvSpPr>
          <p:cNvPr id="27" name="CasellaDiTesto 26"/>
          <p:cNvSpPr txBox="1"/>
          <p:nvPr/>
        </p:nvSpPr>
        <p:spPr>
          <a:xfrm>
            <a:off x="5279956" y="137850"/>
            <a:ext cx="4453849" cy="430887"/>
          </a:xfrm>
          <a:prstGeom prst="rect">
            <a:avLst/>
          </a:prstGeom>
          <a:noFill/>
        </p:spPr>
        <p:txBody>
          <a:bodyPr wrap="square" rtlCol="0">
            <a:spAutoFit/>
          </a:bodyPr>
          <a:lstStyle/>
          <a:p>
            <a:pPr algn="ctr"/>
            <a:r>
              <a:rPr lang="it-IT" sz="2200" b="1" dirty="0">
                <a:solidFill>
                  <a:prstClr val="black"/>
                </a:solidFill>
                <a:latin typeface="Arial" panose="020B0604020202020204" pitchFamily="34" charset="0"/>
                <a:cs typeface="Arial" panose="020B0604020202020204" pitchFamily="34" charset="0"/>
              </a:rPr>
              <a:t>Il rischio chimico</a:t>
            </a:r>
            <a:endParaRPr lang="it-IT"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91493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anim calcmode="lin" valueType="num">
                                      <p:cBhvr additive="base">
                                        <p:cTn id="1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xEl>
                                              <p:pRg st="0" end="0"/>
                                            </p:txEl>
                                          </p:spTgt>
                                        </p:tgtEl>
                                        <p:attrNameLst>
                                          <p:attrName>style.visibility</p:attrName>
                                        </p:attrNameLst>
                                      </p:cBhvr>
                                      <p:to>
                                        <p:strVal val="visible"/>
                                      </p:to>
                                    </p:set>
                                    <p:anim calcmode="lin" valueType="num">
                                      <p:cBhvr additive="base">
                                        <p:cTn id="1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ttangolo 9"/>
          <p:cNvSpPr/>
          <p:nvPr/>
        </p:nvSpPr>
        <p:spPr>
          <a:xfrm>
            <a:off x="168047" y="1030118"/>
            <a:ext cx="9530192" cy="1938992"/>
          </a:xfrm>
          <a:prstGeom prst="rect">
            <a:avLst/>
          </a:prstGeom>
        </p:spPr>
        <p:txBody>
          <a:bodyPr wrap="square">
            <a:spAutoFit/>
          </a:bodyPr>
          <a:lstStyle/>
          <a:p>
            <a:pPr algn="just"/>
            <a:endParaRPr lang="it-IT" sz="2000" dirty="0">
              <a:solidFill>
                <a:prstClr val="black"/>
              </a:solidFill>
              <a:latin typeface="Arial" panose="020B0604020202020204" pitchFamily="34" charset="0"/>
              <a:cs typeface="Arial" panose="020B0604020202020204" pitchFamily="34" charset="0"/>
            </a:endParaRPr>
          </a:p>
          <a:p>
            <a:pPr algn="just"/>
            <a:endParaRPr lang="it-IT" sz="2000" dirty="0">
              <a:solidFill>
                <a:prstClr val="black"/>
              </a:solidFill>
              <a:latin typeface="Arial" panose="020B0604020202020204" pitchFamily="34" charset="0"/>
              <a:cs typeface="Arial" panose="020B0604020202020204" pitchFamily="34" charset="0"/>
            </a:endParaRPr>
          </a:p>
          <a:p>
            <a:pPr algn="just"/>
            <a:endParaRPr lang="it-IT" sz="2000" dirty="0">
              <a:solidFill>
                <a:prstClr val="black"/>
              </a:solidFill>
              <a:latin typeface="Arial" panose="020B0604020202020204" pitchFamily="34" charset="0"/>
              <a:cs typeface="Arial" panose="020B0604020202020204" pitchFamily="34" charset="0"/>
            </a:endParaRPr>
          </a:p>
          <a:p>
            <a:pPr algn="just"/>
            <a:endParaRPr lang="it-IT" sz="2000" dirty="0">
              <a:solidFill>
                <a:prstClr val="black"/>
              </a:solidFill>
              <a:latin typeface="Arial" panose="020B0604020202020204" pitchFamily="34" charset="0"/>
              <a:cs typeface="Arial" panose="020B0604020202020204" pitchFamily="34" charset="0"/>
            </a:endParaRPr>
          </a:p>
          <a:p>
            <a:pPr algn="just"/>
            <a:endParaRPr lang="it-IT" sz="2000" dirty="0">
              <a:solidFill>
                <a:prstClr val="black"/>
              </a:solidFill>
              <a:latin typeface="Arial" panose="020B0604020202020204" pitchFamily="34" charset="0"/>
              <a:cs typeface="Arial" panose="020B0604020202020204" pitchFamily="34" charset="0"/>
            </a:endParaRPr>
          </a:p>
          <a:p>
            <a:pPr algn="just"/>
            <a:endParaRPr lang="it-IT" sz="2000" dirty="0">
              <a:solidFill>
                <a:prstClr val="black"/>
              </a:solidFill>
              <a:latin typeface="Arial" panose="020B0604020202020204" pitchFamily="34" charset="0"/>
              <a:cs typeface="Arial" panose="020B0604020202020204" pitchFamily="34" charset="0"/>
            </a:endParaRPr>
          </a:p>
        </p:txBody>
      </p:sp>
      <p:sp>
        <p:nvSpPr>
          <p:cNvPr id="13" name="Rettangolo 12"/>
          <p:cNvSpPr/>
          <p:nvPr/>
        </p:nvSpPr>
        <p:spPr>
          <a:xfrm>
            <a:off x="6334545" y="1030119"/>
            <a:ext cx="2106234" cy="8771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ysClr val="windowText" lastClr="000000"/>
                </a:solidFill>
                <a:latin typeface="Arial" panose="020B0604020202020204" pitchFamily="34" charset="0"/>
                <a:cs typeface="Arial" panose="020B0604020202020204" pitchFamily="34" charset="0"/>
              </a:rPr>
              <a:t>R = P x D</a:t>
            </a:r>
          </a:p>
        </p:txBody>
      </p:sp>
      <p:sp>
        <p:nvSpPr>
          <p:cNvPr id="14" name="Rettangolo 13"/>
          <p:cNvSpPr/>
          <p:nvPr/>
        </p:nvSpPr>
        <p:spPr>
          <a:xfrm>
            <a:off x="6334545" y="2097404"/>
            <a:ext cx="2106234" cy="8641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ysClr val="windowText" lastClr="000000"/>
                </a:solidFill>
                <a:latin typeface="Arial" panose="020B0604020202020204" pitchFamily="34" charset="0"/>
                <a:cs typeface="Arial" panose="020B0604020202020204" pitchFamily="34" charset="0"/>
              </a:rPr>
              <a:t>P =</a:t>
            </a:r>
          </a:p>
        </p:txBody>
      </p:sp>
      <p:sp>
        <p:nvSpPr>
          <p:cNvPr id="15" name="Rettangolo 14"/>
          <p:cNvSpPr/>
          <p:nvPr/>
        </p:nvSpPr>
        <p:spPr>
          <a:xfrm>
            <a:off x="6334545" y="3113965"/>
            <a:ext cx="2106234" cy="8641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ysClr val="windowText" lastClr="000000"/>
                </a:solidFill>
                <a:latin typeface="Arial" panose="020B0604020202020204" pitchFamily="34" charset="0"/>
                <a:cs typeface="Arial" panose="020B0604020202020204" pitchFamily="34" charset="0"/>
              </a:rPr>
              <a:t>D =</a:t>
            </a:r>
          </a:p>
        </p:txBody>
      </p:sp>
      <p:sp>
        <p:nvSpPr>
          <p:cNvPr id="17" name="Rettangolo 16"/>
          <p:cNvSpPr/>
          <p:nvPr/>
        </p:nvSpPr>
        <p:spPr>
          <a:xfrm>
            <a:off x="6334545" y="4201434"/>
            <a:ext cx="2106234" cy="8641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ysClr val="windowText" lastClr="000000"/>
                </a:solidFill>
                <a:latin typeface="Arial" panose="020B0604020202020204" pitchFamily="34" charset="0"/>
                <a:cs typeface="Arial" panose="020B0604020202020204" pitchFamily="34" charset="0"/>
              </a:rPr>
              <a:t>R =</a:t>
            </a:r>
            <a:endParaRPr lang="it-IT" sz="2000" b="1" dirty="0">
              <a:solidFill>
                <a:srgbClr val="FF0000"/>
              </a:solidFill>
              <a:latin typeface="Arial" panose="020B0604020202020204" pitchFamily="34" charset="0"/>
              <a:cs typeface="Arial" panose="020B0604020202020204" pitchFamily="34" charset="0"/>
            </a:endParaRPr>
          </a:p>
        </p:txBody>
      </p:sp>
      <p:sp>
        <p:nvSpPr>
          <p:cNvPr id="20" name="Rettangolo 19"/>
          <p:cNvSpPr/>
          <p:nvPr/>
        </p:nvSpPr>
        <p:spPr>
          <a:xfrm>
            <a:off x="6334546" y="5326918"/>
            <a:ext cx="2874198" cy="8641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solidFill>
                  <a:srgbClr val="135527"/>
                </a:solidFill>
                <a:latin typeface="Arial" panose="020B0604020202020204" pitchFamily="34" charset="0"/>
                <a:cs typeface="Arial" panose="020B0604020202020204" pitchFamily="34" charset="0"/>
              </a:rPr>
              <a:t>Rischio minimo</a:t>
            </a:r>
          </a:p>
        </p:txBody>
      </p:sp>
      <p:sp>
        <p:nvSpPr>
          <p:cNvPr id="21" name="Rettangolo 20"/>
          <p:cNvSpPr/>
          <p:nvPr/>
        </p:nvSpPr>
        <p:spPr>
          <a:xfrm>
            <a:off x="8440779" y="2091526"/>
            <a:ext cx="730456" cy="8700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ysClr val="windowText" lastClr="000000"/>
                </a:solidFill>
                <a:latin typeface="Arial" panose="020B0604020202020204" pitchFamily="34" charset="0"/>
                <a:cs typeface="Arial" panose="020B0604020202020204" pitchFamily="34" charset="0"/>
              </a:rPr>
              <a:t>1 </a:t>
            </a:r>
          </a:p>
        </p:txBody>
      </p:sp>
      <p:sp>
        <p:nvSpPr>
          <p:cNvPr id="22" name="Rettangolo 21"/>
          <p:cNvSpPr/>
          <p:nvPr/>
        </p:nvSpPr>
        <p:spPr>
          <a:xfrm>
            <a:off x="8440779" y="3108087"/>
            <a:ext cx="730456" cy="8700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ysClr val="windowText" lastClr="000000"/>
                </a:solidFill>
                <a:latin typeface="Arial" panose="020B0604020202020204" pitchFamily="34" charset="0"/>
                <a:cs typeface="Arial" panose="020B0604020202020204" pitchFamily="34" charset="0"/>
              </a:rPr>
              <a:t>1 </a:t>
            </a:r>
          </a:p>
        </p:txBody>
      </p:sp>
      <p:sp>
        <p:nvSpPr>
          <p:cNvPr id="23" name="Rettangolo 22"/>
          <p:cNvSpPr/>
          <p:nvPr/>
        </p:nvSpPr>
        <p:spPr>
          <a:xfrm>
            <a:off x="8460334" y="4188821"/>
            <a:ext cx="730456" cy="8700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rgbClr val="135527"/>
                </a:solidFill>
                <a:latin typeface="Arial" panose="020B0604020202020204" pitchFamily="34" charset="0"/>
                <a:cs typeface="Arial" panose="020B0604020202020204" pitchFamily="34" charset="0"/>
              </a:rPr>
              <a:t>1 </a:t>
            </a: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0552" y="1468700"/>
            <a:ext cx="4840492" cy="4722379"/>
          </a:xfrm>
          <a:prstGeom prst="rect">
            <a:avLst/>
          </a:prstGeom>
        </p:spPr>
      </p:pic>
      <p:pic>
        <p:nvPicPr>
          <p:cNvPr id="24" name="Immagin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047" y="3658117"/>
            <a:ext cx="2092400" cy="1931446"/>
          </a:xfrm>
          <a:prstGeom prst="rect">
            <a:avLst/>
          </a:prstGeom>
        </p:spPr>
      </p:pic>
      <p:pic>
        <p:nvPicPr>
          <p:cNvPr id="25" name="Picture 1" descr="nuovo logo bn"/>
          <p:cNvPicPr>
            <a:picLocks noChangeArrowheads="1"/>
          </p:cNvPicPr>
          <p:nvPr/>
        </p:nvPicPr>
        <p:blipFill>
          <a:blip r:embed="rId4" cstate="print">
            <a:duotone>
              <a:prstClr val="black"/>
              <a:srgbClr val="006600">
                <a:tint val="45000"/>
                <a:satMod val="400000"/>
              </a:srgbClr>
            </a:duotone>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16463" y="111400"/>
            <a:ext cx="3054350" cy="5524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6" name="Rectangle 3"/>
          <p:cNvSpPr>
            <a:spLocks noChangeArrowheads="1"/>
          </p:cNvSpPr>
          <p:nvPr/>
        </p:nvSpPr>
        <p:spPr bwMode="auto">
          <a:xfrm>
            <a:off x="0" y="663851"/>
            <a:ext cx="52650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3060700" algn="ctr"/>
                <a:tab pos="6119813" algn="r"/>
              </a:tabLst>
            </a:pPr>
            <a:r>
              <a:rPr lang="it-IT" sz="1200" b="1" dirty="0">
                <a:solidFill>
                  <a:prstClr val="black"/>
                </a:solidFill>
                <a:latin typeface="Arial" panose="020B0604020202020204" pitchFamily="34" charset="0"/>
                <a:ea typeface="Times New Roman" pitchFamily="18" charset="0"/>
                <a:cs typeface="Arial" panose="020B0604020202020204" pitchFamily="34" charset="0"/>
              </a:rPr>
              <a:t>Dipartimento di Scienze Chimiche e Farmaceutiche</a:t>
            </a:r>
            <a:endParaRPr lang="it-IT" sz="1200" dirty="0">
              <a:solidFill>
                <a:prstClr val="black"/>
              </a:solidFill>
              <a:latin typeface="Arial" panose="020B0604020202020204" pitchFamily="34" charset="0"/>
              <a:cs typeface="Arial" panose="020B0604020202020204" pitchFamily="34" charset="0"/>
            </a:endParaRPr>
          </a:p>
        </p:txBody>
      </p:sp>
      <p:sp>
        <p:nvSpPr>
          <p:cNvPr id="27" name="CasellaDiTesto 26"/>
          <p:cNvSpPr txBox="1"/>
          <p:nvPr/>
        </p:nvSpPr>
        <p:spPr>
          <a:xfrm>
            <a:off x="5279956" y="137850"/>
            <a:ext cx="4453849" cy="430887"/>
          </a:xfrm>
          <a:prstGeom prst="rect">
            <a:avLst/>
          </a:prstGeom>
          <a:noFill/>
        </p:spPr>
        <p:txBody>
          <a:bodyPr wrap="square" rtlCol="0">
            <a:spAutoFit/>
          </a:bodyPr>
          <a:lstStyle/>
          <a:p>
            <a:pPr algn="ctr"/>
            <a:r>
              <a:rPr lang="it-IT" sz="2200" b="1" dirty="0">
                <a:solidFill>
                  <a:prstClr val="black"/>
                </a:solidFill>
                <a:latin typeface="Arial" panose="020B0604020202020204" pitchFamily="34" charset="0"/>
                <a:cs typeface="Arial" panose="020B0604020202020204" pitchFamily="34" charset="0"/>
              </a:rPr>
              <a:t>Il rischio chimico</a:t>
            </a:r>
            <a:endParaRPr lang="it-IT"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56055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anim calcmode="lin" valueType="num">
                                      <p:cBhvr additive="base">
                                        <p:cTn id="1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xEl>
                                              <p:pRg st="0" end="0"/>
                                            </p:txEl>
                                          </p:spTgt>
                                        </p:tgtEl>
                                        <p:attrNameLst>
                                          <p:attrName>style.visibility</p:attrName>
                                        </p:attrNameLst>
                                      </p:cBhvr>
                                      <p:to>
                                        <p:strVal val="visible"/>
                                      </p:to>
                                    </p:set>
                                    <p:anim calcmode="lin" valueType="num">
                                      <p:cBhvr additive="base">
                                        <p:cTn id="1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ttangolo 9"/>
          <p:cNvSpPr/>
          <p:nvPr/>
        </p:nvSpPr>
        <p:spPr>
          <a:xfrm>
            <a:off x="168047" y="1030118"/>
            <a:ext cx="9530192" cy="1938992"/>
          </a:xfrm>
          <a:prstGeom prst="rect">
            <a:avLst/>
          </a:prstGeom>
        </p:spPr>
        <p:txBody>
          <a:bodyPr wrap="square">
            <a:spAutoFit/>
          </a:bodyPr>
          <a:lstStyle/>
          <a:p>
            <a:pPr algn="just"/>
            <a:endParaRPr lang="it-IT" sz="2000" dirty="0">
              <a:solidFill>
                <a:prstClr val="black"/>
              </a:solidFill>
              <a:latin typeface="Arial" panose="020B0604020202020204" pitchFamily="34" charset="0"/>
              <a:cs typeface="Arial" panose="020B0604020202020204" pitchFamily="34" charset="0"/>
            </a:endParaRPr>
          </a:p>
          <a:p>
            <a:pPr algn="just"/>
            <a:endParaRPr lang="it-IT" sz="2000" dirty="0">
              <a:solidFill>
                <a:prstClr val="black"/>
              </a:solidFill>
              <a:latin typeface="Arial" panose="020B0604020202020204" pitchFamily="34" charset="0"/>
              <a:cs typeface="Arial" panose="020B0604020202020204" pitchFamily="34" charset="0"/>
            </a:endParaRPr>
          </a:p>
          <a:p>
            <a:pPr algn="just"/>
            <a:endParaRPr lang="it-IT" sz="2000" dirty="0">
              <a:solidFill>
                <a:prstClr val="black"/>
              </a:solidFill>
              <a:latin typeface="Arial" panose="020B0604020202020204" pitchFamily="34" charset="0"/>
              <a:cs typeface="Arial" panose="020B0604020202020204" pitchFamily="34" charset="0"/>
            </a:endParaRPr>
          </a:p>
          <a:p>
            <a:pPr algn="just"/>
            <a:endParaRPr lang="it-IT" sz="2000" dirty="0">
              <a:solidFill>
                <a:prstClr val="black"/>
              </a:solidFill>
              <a:latin typeface="Arial" panose="020B0604020202020204" pitchFamily="34" charset="0"/>
              <a:cs typeface="Arial" panose="020B0604020202020204" pitchFamily="34" charset="0"/>
            </a:endParaRPr>
          </a:p>
          <a:p>
            <a:pPr algn="just"/>
            <a:endParaRPr lang="it-IT" sz="2000" dirty="0">
              <a:solidFill>
                <a:prstClr val="black"/>
              </a:solidFill>
              <a:latin typeface="Arial" panose="020B0604020202020204" pitchFamily="34" charset="0"/>
              <a:cs typeface="Arial" panose="020B0604020202020204" pitchFamily="34" charset="0"/>
            </a:endParaRPr>
          </a:p>
          <a:p>
            <a:pPr algn="just"/>
            <a:endParaRPr lang="it-IT" sz="2000" dirty="0">
              <a:solidFill>
                <a:prstClr val="black"/>
              </a:solidFill>
              <a:latin typeface="Arial" panose="020B0604020202020204" pitchFamily="34" charset="0"/>
              <a:cs typeface="Arial" panose="020B0604020202020204" pitchFamily="34" charset="0"/>
            </a:endParaRPr>
          </a:p>
        </p:txBody>
      </p:sp>
      <p:sp>
        <p:nvSpPr>
          <p:cNvPr id="13" name="Rettangolo 12"/>
          <p:cNvSpPr/>
          <p:nvPr/>
        </p:nvSpPr>
        <p:spPr>
          <a:xfrm>
            <a:off x="6597354" y="1030639"/>
            <a:ext cx="2106234" cy="8771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ysClr val="windowText" lastClr="000000"/>
                </a:solidFill>
                <a:latin typeface="Arial" panose="020B0604020202020204" pitchFamily="34" charset="0"/>
                <a:cs typeface="Arial" panose="020B0604020202020204" pitchFamily="34" charset="0"/>
              </a:rPr>
              <a:t>R = P x D</a:t>
            </a:r>
          </a:p>
        </p:txBody>
      </p:sp>
      <p:sp>
        <p:nvSpPr>
          <p:cNvPr id="14" name="Rettangolo 13"/>
          <p:cNvSpPr/>
          <p:nvPr/>
        </p:nvSpPr>
        <p:spPr>
          <a:xfrm>
            <a:off x="6617534" y="2098027"/>
            <a:ext cx="2106234" cy="8641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ysClr val="windowText" lastClr="000000"/>
                </a:solidFill>
                <a:latin typeface="Arial" panose="020B0604020202020204" pitchFamily="34" charset="0"/>
                <a:cs typeface="Arial" panose="020B0604020202020204" pitchFamily="34" charset="0"/>
              </a:rPr>
              <a:t>P =</a:t>
            </a:r>
          </a:p>
        </p:txBody>
      </p:sp>
      <p:sp>
        <p:nvSpPr>
          <p:cNvPr id="15" name="Rettangolo 14"/>
          <p:cNvSpPr/>
          <p:nvPr/>
        </p:nvSpPr>
        <p:spPr>
          <a:xfrm>
            <a:off x="6617534" y="3107465"/>
            <a:ext cx="2106234" cy="8641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ysClr val="windowText" lastClr="000000"/>
                </a:solidFill>
                <a:latin typeface="Arial" panose="020B0604020202020204" pitchFamily="34" charset="0"/>
                <a:cs typeface="Arial" panose="020B0604020202020204" pitchFamily="34" charset="0"/>
              </a:rPr>
              <a:t>D =</a:t>
            </a:r>
          </a:p>
        </p:txBody>
      </p:sp>
      <p:sp>
        <p:nvSpPr>
          <p:cNvPr id="17" name="Rettangolo 16"/>
          <p:cNvSpPr/>
          <p:nvPr/>
        </p:nvSpPr>
        <p:spPr>
          <a:xfrm>
            <a:off x="6674413" y="4188250"/>
            <a:ext cx="2106234" cy="8641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ysClr val="windowText" lastClr="000000"/>
                </a:solidFill>
                <a:latin typeface="Arial" panose="020B0604020202020204" pitchFamily="34" charset="0"/>
                <a:cs typeface="Arial" panose="020B0604020202020204" pitchFamily="34" charset="0"/>
              </a:rPr>
              <a:t>R =</a:t>
            </a:r>
            <a:endParaRPr lang="it-IT" sz="2000" b="1" dirty="0">
              <a:solidFill>
                <a:srgbClr val="FF0000"/>
              </a:solidFill>
              <a:latin typeface="Arial" panose="020B0604020202020204" pitchFamily="34" charset="0"/>
              <a:cs typeface="Arial" panose="020B0604020202020204" pitchFamily="34" charset="0"/>
            </a:endParaRPr>
          </a:p>
        </p:txBody>
      </p:sp>
      <p:sp>
        <p:nvSpPr>
          <p:cNvPr id="20" name="Rettangolo 19"/>
          <p:cNvSpPr/>
          <p:nvPr/>
        </p:nvSpPr>
        <p:spPr>
          <a:xfrm>
            <a:off x="6674414" y="5234747"/>
            <a:ext cx="2874198" cy="864161"/>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solidFill>
                  <a:srgbClr val="FF0000"/>
                </a:solidFill>
                <a:latin typeface="Arial" panose="020B0604020202020204" pitchFamily="34" charset="0"/>
                <a:cs typeface="Arial" panose="020B0604020202020204" pitchFamily="34" charset="0"/>
              </a:rPr>
              <a:t>Rischio elevato</a:t>
            </a:r>
          </a:p>
        </p:txBody>
      </p:sp>
      <p:sp>
        <p:nvSpPr>
          <p:cNvPr id="21" name="Rettangolo 20"/>
          <p:cNvSpPr/>
          <p:nvPr/>
        </p:nvSpPr>
        <p:spPr>
          <a:xfrm>
            <a:off x="8723768" y="2092149"/>
            <a:ext cx="730456" cy="8700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ysClr val="windowText" lastClr="000000"/>
                </a:solidFill>
                <a:latin typeface="Arial" panose="020B0604020202020204" pitchFamily="34" charset="0"/>
                <a:cs typeface="Arial" panose="020B0604020202020204" pitchFamily="34" charset="0"/>
              </a:rPr>
              <a:t>3 </a:t>
            </a:r>
          </a:p>
        </p:txBody>
      </p:sp>
      <p:sp>
        <p:nvSpPr>
          <p:cNvPr id="22" name="Rettangolo 21"/>
          <p:cNvSpPr/>
          <p:nvPr/>
        </p:nvSpPr>
        <p:spPr>
          <a:xfrm>
            <a:off x="8723768" y="3107464"/>
            <a:ext cx="730456" cy="8700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ysClr val="windowText" lastClr="000000"/>
                </a:solidFill>
                <a:latin typeface="Arial" panose="020B0604020202020204" pitchFamily="34" charset="0"/>
                <a:cs typeface="Arial" panose="020B0604020202020204" pitchFamily="34" charset="0"/>
              </a:rPr>
              <a:t>3 </a:t>
            </a:r>
          </a:p>
        </p:txBody>
      </p:sp>
      <p:sp>
        <p:nvSpPr>
          <p:cNvPr id="23" name="Rettangolo 22"/>
          <p:cNvSpPr/>
          <p:nvPr/>
        </p:nvSpPr>
        <p:spPr>
          <a:xfrm>
            <a:off x="8703588" y="4182372"/>
            <a:ext cx="730456" cy="870038"/>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rgbClr val="FF0000"/>
                </a:solidFill>
                <a:latin typeface="Arial" panose="020B0604020202020204" pitchFamily="34" charset="0"/>
                <a:cs typeface="Arial" panose="020B0604020202020204" pitchFamily="34" charset="0"/>
              </a:rPr>
              <a:t>9</a:t>
            </a:r>
            <a:r>
              <a:rPr lang="it-IT" sz="2000" b="1" dirty="0">
                <a:solidFill>
                  <a:sysClr val="windowText" lastClr="000000"/>
                </a:solidFill>
                <a:latin typeface="Arial" panose="020B0604020202020204" pitchFamily="34" charset="0"/>
                <a:cs typeface="Arial" panose="020B0604020202020204" pitchFamily="34" charset="0"/>
              </a:rPr>
              <a:t> </a:t>
            </a:r>
          </a:p>
        </p:txBody>
      </p:sp>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0613" y="1469220"/>
            <a:ext cx="5041277" cy="4653487"/>
          </a:xfrm>
          <a:prstGeom prst="rect">
            <a:avLst/>
          </a:prstGeom>
        </p:spPr>
      </p:pic>
      <p:pic>
        <p:nvPicPr>
          <p:cNvPr id="24" name="Picture 1" descr="nuovo logo bn"/>
          <p:cNvPicPr>
            <a:picLocks noChangeArrowheads="1"/>
          </p:cNvPicPr>
          <p:nvPr/>
        </p:nvPicPr>
        <p:blipFill>
          <a:blip r:embed="rId3" cstate="print">
            <a:duotone>
              <a:prstClr val="black"/>
              <a:srgbClr val="006600">
                <a:tint val="45000"/>
                <a:satMod val="400000"/>
              </a:srgbClr>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16463" y="111400"/>
            <a:ext cx="3054350" cy="5524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5" name="Rectangle 3"/>
          <p:cNvSpPr>
            <a:spLocks noChangeArrowheads="1"/>
          </p:cNvSpPr>
          <p:nvPr/>
        </p:nvSpPr>
        <p:spPr bwMode="auto">
          <a:xfrm>
            <a:off x="0" y="663851"/>
            <a:ext cx="52650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3060700" algn="ctr"/>
                <a:tab pos="6119813" algn="r"/>
              </a:tabLst>
            </a:pPr>
            <a:r>
              <a:rPr lang="it-IT" sz="1200" b="1" dirty="0">
                <a:solidFill>
                  <a:prstClr val="black"/>
                </a:solidFill>
                <a:latin typeface="Arial" panose="020B0604020202020204" pitchFamily="34" charset="0"/>
                <a:ea typeface="Times New Roman" pitchFamily="18" charset="0"/>
                <a:cs typeface="Arial" panose="020B0604020202020204" pitchFamily="34" charset="0"/>
              </a:rPr>
              <a:t>Dipartimento di Scienze Chimiche e Farmaceutiche</a:t>
            </a:r>
            <a:endParaRPr lang="it-IT" sz="1200" dirty="0">
              <a:solidFill>
                <a:prstClr val="black"/>
              </a:solidFill>
              <a:latin typeface="Arial" panose="020B0604020202020204" pitchFamily="34" charset="0"/>
              <a:cs typeface="Arial" panose="020B0604020202020204" pitchFamily="34" charset="0"/>
            </a:endParaRPr>
          </a:p>
        </p:txBody>
      </p:sp>
      <p:sp>
        <p:nvSpPr>
          <p:cNvPr id="26" name="CasellaDiTesto 25"/>
          <p:cNvSpPr txBox="1"/>
          <p:nvPr/>
        </p:nvSpPr>
        <p:spPr>
          <a:xfrm>
            <a:off x="5279956" y="137850"/>
            <a:ext cx="4453849" cy="430887"/>
          </a:xfrm>
          <a:prstGeom prst="rect">
            <a:avLst/>
          </a:prstGeom>
          <a:noFill/>
        </p:spPr>
        <p:txBody>
          <a:bodyPr wrap="square" rtlCol="0">
            <a:spAutoFit/>
          </a:bodyPr>
          <a:lstStyle/>
          <a:p>
            <a:pPr algn="ctr"/>
            <a:r>
              <a:rPr lang="it-IT" sz="2200" b="1" dirty="0">
                <a:solidFill>
                  <a:prstClr val="black"/>
                </a:solidFill>
                <a:latin typeface="Arial" panose="020B0604020202020204" pitchFamily="34" charset="0"/>
                <a:cs typeface="Arial" panose="020B0604020202020204" pitchFamily="34" charset="0"/>
              </a:rPr>
              <a:t>Il rischio chimico</a:t>
            </a:r>
            <a:endParaRPr lang="it-IT" b="1" dirty="0">
              <a:solidFill>
                <a:prstClr val="black"/>
              </a:solidFill>
              <a:latin typeface="Arial" panose="020B0604020202020204" pitchFamily="34" charset="0"/>
              <a:cs typeface="Arial" panose="020B0604020202020204" pitchFamily="34" charset="0"/>
            </a:endParaRPr>
          </a:p>
        </p:txBody>
      </p:sp>
      <p:sp>
        <p:nvSpPr>
          <p:cNvPr id="29" name="Rettangolo 28"/>
          <p:cNvSpPr/>
          <p:nvPr/>
        </p:nvSpPr>
        <p:spPr>
          <a:xfrm>
            <a:off x="850082" y="5052410"/>
            <a:ext cx="3564869" cy="954107"/>
          </a:xfrm>
          <a:prstGeom prst="rect">
            <a:avLst/>
          </a:prstGeom>
        </p:spPr>
        <p:txBody>
          <a:bodyPr wrap="square">
            <a:spAutoFit/>
          </a:bodyPr>
          <a:lstStyle/>
          <a:p>
            <a:pPr algn="just">
              <a:spcAft>
                <a:spcPts val="0"/>
              </a:spcAft>
            </a:pPr>
            <a:r>
              <a:rPr lang="it-IT" sz="1400" b="1" dirty="0">
                <a:solidFill>
                  <a:srgbClr val="FF0000"/>
                </a:solidFill>
                <a:latin typeface="Arial" panose="020B0604020202020204" pitchFamily="34" charset="0"/>
                <a:ea typeface="Times New Roman"/>
                <a:cs typeface="Arial" panose="020B0604020202020204" pitchFamily="34" charset="0"/>
              </a:rPr>
              <a:t>RISCHIO PER LA SALUTE </a:t>
            </a:r>
          </a:p>
          <a:p>
            <a:r>
              <a:rPr lang="it-IT" sz="1400" dirty="0">
                <a:solidFill>
                  <a:srgbClr val="FF0000"/>
                </a:solidFill>
                <a:latin typeface="Arial" panose="020B0604020202020204" pitchFamily="34" charset="0"/>
                <a:ea typeface="Times New Roman"/>
                <a:cs typeface="Arial" panose="020B0604020202020204" pitchFamily="34" charset="0"/>
              </a:rPr>
              <a:t>H319 Provoca grave irritazione oculare</a:t>
            </a:r>
          </a:p>
          <a:p>
            <a:r>
              <a:rPr lang="it-IT" sz="1400" dirty="0">
                <a:solidFill>
                  <a:srgbClr val="FF0000"/>
                </a:solidFill>
                <a:latin typeface="Arial" panose="020B0604020202020204" pitchFamily="34" charset="0"/>
                <a:ea typeface="Times New Roman"/>
                <a:cs typeface="Arial" panose="020B0604020202020204" pitchFamily="34" charset="0"/>
              </a:rPr>
              <a:t>H335 Può irritare le vie respiratorie</a:t>
            </a:r>
          </a:p>
          <a:p>
            <a:r>
              <a:rPr lang="it-IT" sz="1400" b="1" dirty="0">
                <a:solidFill>
                  <a:srgbClr val="FF0000"/>
                </a:solidFill>
                <a:latin typeface="Arial" panose="020B0604020202020204" pitchFamily="34" charset="0"/>
                <a:ea typeface="Times New Roman"/>
                <a:cs typeface="Arial" panose="020B0604020202020204" pitchFamily="34" charset="0"/>
              </a:rPr>
              <a:t>H351 Sospettato di provocare il cancro</a:t>
            </a:r>
          </a:p>
        </p:txBody>
      </p:sp>
    </p:spTree>
    <p:extLst>
      <p:ext uri="{BB962C8B-B14F-4D97-AF65-F5344CB8AC3E}">
        <p14:creationId xmlns:p14="http://schemas.microsoft.com/office/powerpoint/2010/main" val="2922976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anim calcmode="lin" valueType="num">
                                      <p:cBhvr additive="base">
                                        <p:cTn id="1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xEl>
                                              <p:pRg st="0" end="0"/>
                                            </p:txEl>
                                          </p:spTgt>
                                        </p:tgtEl>
                                        <p:attrNameLst>
                                          <p:attrName>style.visibility</p:attrName>
                                        </p:attrNameLst>
                                      </p:cBhvr>
                                      <p:to>
                                        <p:strVal val="visible"/>
                                      </p:to>
                                    </p:set>
                                    <p:anim calcmode="lin" valueType="num">
                                      <p:cBhvr additive="base">
                                        <p:cTn id="1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1" descr="nuovo logo bn"/>
          <p:cNvPicPr>
            <a:picLocks noChangeArrowheads="1"/>
          </p:cNvPicPr>
          <p:nvPr/>
        </p:nvPicPr>
        <p:blipFill>
          <a:blip r:embed="rId2" cstate="print">
            <a:duotone>
              <a:prstClr val="black"/>
              <a:srgbClr val="006600">
                <a:tint val="45000"/>
                <a:satMod val="400000"/>
              </a:srgb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16463" y="111400"/>
            <a:ext cx="3054350" cy="5524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0" y="663851"/>
            <a:ext cx="52650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3060700" algn="ctr"/>
                <a:tab pos="6119813" algn="r"/>
              </a:tabLst>
            </a:pPr>
            <a:r>
              <a:rPr lang="it-IT" sz="1200" b="1" dirty="0">
                <a:solidFill>
                  <a:prstClr val="black"/>
                </a:solidFill>
                <a:latin typeface="Arial" panose="020B0604020202020204" pitchFamily="34" charset="0"/>
                <a:ea typeface="Times New Roman" pitchFamily="18" charset="0"/>
                <a:cs typeface="Arial" panose="020B0604020202020204" pitchFamily="34" charset="0"/>
              </a:rPr>
              <a:t>Dipartimento di Scienze Chimiche e Farmaceutiche</a:t>
            </a:r>
            <a:endParaRPr lang="it-IT" sz="1200" dirty="0">
              <a:solidFill>
                <a:prstClr val="black"/>
              </a:solidFill>
              <a:latin typeface="Arial" panose="020B0604020202020204" pitchFamily="34" charset="0"/>
              <a:cs typeface="Arial" panose="020B0604020202020204" pitchFamily="34" charset="0"/>
            </a:endParaRPr>
          </a:p>
        </p:txBody>
      </p:sp>
      <p:sp>
        <p:nvSpPr>
          <p:cNvPr id="33" name="CasellaDiTesto 32"/>
          <p:cNvSpPr txBox="1"/>
          <p:nvPr/>
        </p:nvSpPr>
        <p:spPr>
          <a:xfrm>
            <a:off x="182849" y="951629"/>
            <a:ext cx="9536035" cy="430887"/>
          </a:xfrm>
          <a:prstGeom prst="rect">
            <a:avLst/>
          </a:prstGeom>
          <a:noFill/>
        </p:spPr>
        <p:txBody>
          <a:bodyPr wrap="square" rtlCol="0">
            <a:spAutoFit/>
          </a:bodyPr>
          <a:lstStyle/>
          <a:p>
            <a:pPr algn="ctr"/>
            <a:r>
              <a:rPr lang="it-IT" sz="2200" b="1" dirty="0">
                <a:solidFill>
                  <a:prstClr val="black"/>
                </a:solidFill>
                <a:latin typeface="Arial" panose="020B0604020202020204" pitchFamily="34" charset="0"/>
                <a:cs typeface="Arial" panose="020B0604020202020204" pitchFamily="34" charset="0"/>
              </a:rPr>
              <a:t>Concetti di Pericolo, Danno, Rischio, Prevenzione e Protezione</a:t>
            </a:r>
            <a:endParaRPr lang="it-IT" b="1" dirty="0">
              <a:solidFill>
                <a:prstClr val="black"/>
              </a:solidFill>
              <a:latin typeface="Arial" panose="020B0604020202020204" pitchFamily="34" charset="0"/>
              <a:cs typeface="Arial" panose="020B0604020202020204" pitchFamily="34" charset="0"/>
            </a:endParaRPr>
          </a:p>
        </p:txBody>
      </p:sp>
      <p:sp>
        <p:nvSpPr>
          <p:cNvPr id="3" name="Rettangolo 2"/>
          <p:cNvSpPr/>
          <p:nvPr/>
        </p:nvSpPr>
        <p:spPr>
          <a:xfrm>
            <a:off x="2846766" y="1382515"/>
            <a:ext cx="3666407" cy="400110"/>
          </a:xfrm>
          <a:prstGeom prst="rect">
            <a:avLst/>
          </a:prstGeom>
        </p:spPr>
        <p:txBody>
          <a:bodyPr wrap="square">
            <a:spAutoFit/>
          </a:bodyPr>
          <a:lstStyle/>
          <a:p>
            <a:pPr algn="ctr"/>
            <a:r>
              <a:rPr lang="it-IT" sz="2000" b="1" dirty="0">
                <a:latin typeface="Arial" panose="020B0604020202020204" pitchFamily="34" charset="0"/>
                <a:cs typeface="Arial" panose="020B0604020202020204" pitchFamily="34" charset="0"/>
              </a:rPr>
              <a:t>SITUAZIONI A RISCHIO</a:t>
            </a:r>
          </a:p>
        </p:txBody>
      </p:sp>
      <p:pic>
        <p:nvPicPr>
          <p:cNvPr id="1027" name="Picture 3" descr="C:\Users\Stefano\Pictures\Sicurezza\specchio in bagn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1052" y="1919761"/>
            <a:ext cx="4231446" cy="4483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2611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ttangolo 9"/>
          <p:cNvSpPr/>
          <p:nvPr/>
        </p:nvSpPr>
        <p:spPr>
          <a:xfrm>
            <a:off x="168047" y="1030118"/>
            <a:ext cx="9530192" cy="1938992"/>
          </a:xfrm>
          <a:prstGeom prst="rect">
            <a:avLst/>
          </a:prstGeom>
        </p:spPr>
        <p:txBody>
          <a:bodyPr wrap="square">
            <a:spAutoFit/>
          </a:bodyPr>
          <a:lstStyle/>
          <a:p>
            <a:pPr algn="just"/>
            <a:endParaRPr lang="it-IT" sz="2000" dirty="0">
              <a:solidFill>
                <a:prstClr val="black"/>
              </a:solidFill>
              <a:latin typeface="Arial" panose="020B0604020202020204" pitchFamily="34" charset="0"/>
              <a:cs typeface="Arial" panose="020B0604020202020204" pitchFamily="34" charset="0"/>
            </a:endParaRPr>
          </a:p>
          <a:p>
            <a:pPr algn="just"/>
            <a:endParaRPr lang="it-IT" sz="2000" dirty="0">
              <a:solidFill>
                <a:prstClr val="black"/>
              </a:solidFill>
              <a:latin typeface="Arial" panose="020B0604020202020204" pitchFamily="34" charset="0"/>
              <a:cs typeface="Arial" panose="020B0604020202020204" pitchFamily="34" charset="0"/>
            </a:endParaRPr>
          </a:p>
          <a:p>
            <a:pPr algn="just"/>
            <a:endParaRPr lang="it-IT" sz="2000" dirty="0">
              <a:solidFill>
                <a:prstClr val="black"/>
              </a:solidFill>
              <a:latin typeface="Arial" panose="020B0604020202020204" pitchFamily="34" charset="0"/>
              <a:cs typeface="Arial" panose="020B0604020202020204" pitchFamily="34" charset="0"/>
            </a:endParaRPr>
          </a:p>
          <a:p>
            <a:pPr algn="just"/>
            <a:endParaRPr lang="it-IT" sz="2000" dirty="0">
              <a:solidFill>
                <a:prstClr val="black"/>
              </a:solidFill>
              <a:latin typeface="Arial" panose="020B0604020202020204" pitchFamily="34" charset="0"/>
              <a:cs typeface="Arial" panose="020B0604020202020204" pitchFamily="34" charset="0"/>
            </a:endParaRPr>
          </a:p>
          <a:p>
            <a:pPr algn="just"/>
            <a:endParaRPr lang="it-IT" sz="2000" dirty="0">
              <a:solidFill>
                <a:prstClr val="black"/>
              </a:solidFill>
              <a:latin typeface="Arial" panose="020B0604020202020204" pitchFamily="34" charset="0"/>
              <a:cs typeface="Arial" panose="020B0604020202020204" pitchFamily="34" charset="0"/>
            </a:endParaRPr>
          </a:p>
          <a:p>
            <a:pPr algn="just"/>
            <a:endParaRPr lang="it-IT" sz="2000" dirty="0">
              <a:solidFill>
                <a:prstClr val="black"/>
              </a:solidFill>
              <a:latin typeface="Arial" panose="020B0604020202020204" pitchFamily="34" charset="0"/>
              <a:cs typeface="Arial" panose="020B0604020202020204" pitchFamily="34" charset="0"/>
            </a:endParaRPr>
          </a:p>
        </p:txBody>
      </p:sp>
      <p:sp>
        <p:nvSpPr>
          <p:cNvPr id="13" name="Rettangolo 12"/>
          <p:cNvSpPr/>
          <p:nvPr/>
        </p:nvSpPr>
        <p:spPr>
          <a:xfrm>
            <a:off x="6597354" y="1030639"/>
            <a:ext cx="2106234" cy="8771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ysClr val="windowText" lastClr="000000"/>
                </a:solidFill>
                <a:latin typeface="Arial" panose="020B0604020202020204" pitchFamily="34" charset="0"/>
                <a:cs typeface="Arial" panose="020B0604020202020204" pitchFamily="34" charset="0"/>
              </a:rPr>
              <a:t>R = P x D</a:t>
            </a:r>
          </a:p>
        </p:txBody>
      </p:sp>
      <p:sp>
        <p:nvSpPr>
          <p:cNvPr id="14" name="Rettangolo 13"/>
          <p:cNvSpPr/>
          <p:nvPr/>
        </p:nvSpPr>
        <p:spPr>
          <a:xfrm>
            <a:off x="6617534" y="2098027"/>
            <a:ext cx="2106234" cy="8641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ysClr val="windowText" lastClr="000000"/>
                </a:solidFill>
                <a:latin typeface="Arial" panose="020B0604020202020204" pitchFamily="34" charset="0"/>
                <a:cs typeface="Arial" panose="020B0604020202020204" pitchFamily="34" charset="0"/>
              </a:rPr>
              <a:t>P =</a:t>
            </a:r>
          </a:p>
        </p:txBody>
      </p:sp>
      <p:sp>
        <p:nvSpPr>
          <p:cNvPr id="15" name="Rettangolo 14"/>
          <p:cNvSpPr/>
          <p:nvPr/>
        </p:nvSpPr>
        <p:spPr>
          <a:xfrm>
            <a:off x="6617534" y="3107465"/>
            <a:ext cx="2106234" cy="8641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ysClr val="windowText" lastClr="000000"/>
                </a:solidFill>
                <a:latin typeface="Arial" panose="020B0604020202020204" pitchFamily="34" charset="0"/>
                <a:cs typeface="Arial" panose="020B0604020202020204" pitchFamily="34" charset="0"/>
              </a:rPr>
              <a:t>D =</a:t>
            </a:r>
          </a:p>
        </p:txBody>
      </p:sp>
      <p:sp>
        <p:nvSpPr>
          <p:cNvPr id="17" name="Rettangolo 16"/>
          <p:cNvSpPr/>
          <p:nvPr/>
        </p:nvSpPr>
        <p:spPr>
          <a:xfrm>
            <a:off x="6674413" y="4188250"/>
            <a:ext cx="2106234" cy="8641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ysClr val="windowText" lastClr="000000"/>
                </a:solidFill>
                <a:latin typeface="Arial" panose="020B0604020202020204" pitchFamily="34" charset="0"/>
                <a:cs typeface="Arial" panose="020B0604020202020204" pitchFamily="34" charset="0"/>
              </a:rPr>
              <a:t>R =</a:t>
            </a:r>
            <a:endParaRPr lang="it-IT" sz="2000" b="1" dirty="0">
              <a:solidFill>
                <a:srgbClr val="FF0000"/>
              </a:solidFill>
              <a:latin typeface="Arial" panose="020B0604020202020204" pitchFamily="34" charset="0"/>
              <a:cs typeface="Arial" panose="020B0604020202020204" pitchFamily="34" charset="0"/>
            </a:endParaRPr>
          </a:p>
        </p:txBody>
      </p:sp>
      <p:sp>
        <p:nvSpPr>
          <p:cNvPr id="20" name="Rettangolo 19"/>
          <p:cNvSpPr/>
          <p:nvPr/>
        </p:nvSpPr>
        <p:spPr>
          <a:xfrm>
            <a:off x="6674414" y="5234747"/>
            <a:ext cx="2874198" cy="864161"/>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solidFill>
                  <a:srgbClr val="FFFF00"/>
                </a:solidFill>
                <a:latin typeface="Arial" panose="020B0604020202020204" pitchFamily="34" charset="0"/>
                <a:cs typeface="Arial" panose="020B0604020202020204" pitchFamily="34" charset="0"/>
              </a:rPr>
              <a:t>Rischio basso</a:t>
            </a:r>
          </a:p>
        </p:txBody>
      </p:sp>
      <p:sp>
        <p:nvSpPr>
          <p:cNvPr id="21" name="Rettangolo 20"/>
          <p:cNvSpPr/>
          <p:nvPr/>
        </p:nvSpPr>
        <p:spPr>
          <a:xfrm>
            <a:off x="8723768" y="2092149"/>
            <a:ext cx="730456" cy="8700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ysClr val="windowText" lastClr="000000"/>
                </a:solidFill>
                <a:latin typeface="Arial" panose="020B0604020202020204" pitchFamily="34" charset="0"/>
                <a:cs typeface="Arial" panose="020B0604020202020204" pitchFamily="34" charset="0"/>
              </a:rPr>
              <a:t>1 </a:t>
            </a:r>
          </a:p>
        </p:txBody>
      </p:sp>
      <p:sp>
        <p:nvSpPr>
          <p:cNvPr id="22" name="Rettangolo 21"/>
          <p:cNvSpPr/>
          <p:nvPr/>
        </p:nvSpPr>
        <p:spPr>
          <a:xfrm>
            <a:off x="8723768" y="3107464"/>
            <a:ext cx="730456" cy="8700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ysClr val="windowText" lastClr="000000"/>
                </a:solidFill>
                <a:latin typeface="Arial" panose="020B0604020202020204" pitchFamily="34" charset="0"/>
                <a:cs typeface="Arial" panose="020B0604020202020204" pitchFamily="34" charset="0"/>
              </a:rPr>
              <a:t>2 </a:t>
            </a:r>
          </a:p>
        </p:txBody>
      </p:sp>
      <p:sp>
        <p:nvSpPr>
          <p:cNvPr id="23" name="Rettangolo 22"/>
          <p:cNvSpPr/>
          <p:nvPr/>
        </p:nvSpPr>
        <p:spPr>
          <a:xfrm>
            <a:off x="8703588" y="4182372"/>
            <a:ext cx="730456" cy="870038"/>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rgbClr val="FFFF00"/>
                </a:solidFill>
                <a:latin typeface="Arial" panose="020B0604020202020204" pitchFamily="34" charset="0"/>
                <a:cs typeface="Arial" panose="020B0604020202020204" pitchFamily="34" charset="0"/>
              </a:rPr>
              <a:t>2</a:t>
            </a:r>
            <a:r>
              <a:rPr lang="it-IT" sz="2000" b="1" dirty="0">
                <a:solidFill>
                  <a:sysClr val="windowText" lastClr="000000"/>
                </a:solidFill>
                <a:latin typeface="Arial" panose="020B0604020202020204" pitchFamily="34" charset="0"/>
                <a:cs typeface="Arial" panose="020B0604020202020204" pitchFamily="34" charset="0"/>
              </a:rPr>
              <a:t> </a:t>
            </a:r>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568" y="1207614"/>
            <a:ext cx="4573240" cy="4891294"/>
          </a:xfrm>
          <a:prstGeom prst="rect">
            <a:avLst/>
          </a:prstGeom>
        </p:spPr>
      </p:pic>
      <p:pic>
        <p:nvPicPr>
          <p:cNvPr id="24" name="Picture 1" descr="nuovo logo bn"/>
          <p:cNvPicPr>
            <a:picLocks noChangeArrowheads="1"/>
          </p:cNvPicPr>
          <p:nvPr/>
        </p:nvPicPr>
        <p:blipFill>
          <a:blip r:embed="rId3" cstate="print">
            <a:duotone>
              <a:prstClr val="black"/>
              <a:srgbClr val="006600">
                <a:tint val="45000"/>
                <a:satMod val="400000"/>
              </a:srgbClr>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16463" y="111400"/>
            <a:ext cx="3054350" cy="5524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5" name="Rectangle 3"/>
          <p:cNvSpPr>
            <a:spLocks noChangeArrowheads="1"/>
          </p:cNvSpPr>
          <p:nvPr/>
        </p:nvSpPr>
        <p:spPr bwMode="auto">
          <a:xfrm>
            <a:off x="0" y="663851"/>
            <a:ext cx="52650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3060700" algn="ctr"/>
                <a:tab pos="6119813" algn="r"/>
              </a:tabLst>
            </a:pPr>
            <a:r>
              <a:rPr lang="it-IT" sz="1200" b="1" dirty="0">
                <a:solidFill>
                  <a:prstClr val="black"/>
                </a:solidFill>
                <a:latin typeface="Arial" panose="020B0604020202020204" pitchFamily="34" charset="0"/>
                <a:ea typeface="Times New Roman" pitchFamily="18" charset="0"/>
                <a:cs typeface="Arial" panose="020B0604020202020204" pitchFamily="34" charset="0"/>
              </a:rPr>
              <a:t>Dipartimento di Scienze Chimiche e Farmaceutiche</a:t>
            </a:r>
            <a:endParaRPr lang="it-IT" sz="1200" dirty="0">
              <a:solidFill>
                <a:prstClr val="black"/>
              </a:solidFill>
              <a:latin typeface="Arial" panose="020B0604020202020204" pitchFamily="34" charset="0"/>
              <a:cs typeface="Arial" panose="020B0604020202020204" pitchFamily="34" charset="0"/>
            </a:endParaRPr>
          </a:p>
        </p:txBody>
      </p:sp>
      <p:sp>
        <p:nvSpPr>
          <p:cNvPr id="26" name="CasellaDiTesto 25"/>
          <p:cNvSpPr txBox="1"/>
          <p:nvPr/>
        </p:nvSpPr>
        <p:spPr>
          <a:xfrm>
            <a:off x="5279956" y="137850"/>
            <a:ext cx="4453849" cy="430887"/>
          </a:xfrm>
          <a:prstGeom prst="rect">
            <a:avLst/>
          </a:prstGeom>
          <a:noFill/>
        </p:spPr>
        <p:txBody>
          <a:bodyPr wrap="square" rtlCol="0">
            <a:spAutoFit/>
          </a:bodyPr>
          <a:lstStyle/>
          <a:p>
            <a:pPr algn="ctr"/>
            <a:r>
              <a:rPr lang="it-IT" sz="2200" b="1" dirty="0">
                <a:solidFill>
                  <a:prstClr val="black"/>
                </a:solidFill>
                <a:latin typeface="Arial" panose="020B0604020202020204" pitchFamily="34" charset="0"/>
                <a:cs typeface="Arial" panose="020B0604020202020204" pitchFamily="34" charset="0"/>
              </a:rPr>
              <a:t>Il rischio chimico</a:t>
            </a:r>
            <a:endParaRPr lang="it-IT"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2639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anim calcmode="lin" valueType="num">
                                      <p:cBhvr additive="base">
                                        <p:cTn id="1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xEl>
                                              <p:pRg st="0" end="0"/>
                                            </p:txEl>
                                          </p:spTgt>
                                        </p:tgtEl>
                                        <p:attrNameLst>
                                          <p:attrName>style.visibility</p:attrName>
                                        </p:attrNameLst>
                                      </p:cBhvr>
                                      <p:to>
                                        <p:strVal val="visible"/>
                                      </p:to>
                                    </p:set>
                                    <p:anim calcmode="lin" valueType="num">
                                      <p:cBhvr additive="base">
                                        <p:cTn id="1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1" descr="nuovo logo bn"/>
          <p:cNvPicPr>
            <a:picLocks noChangeArrowheads="1"/>
          </p:cNvPicPr>
          <p:nvPr/>
        </p:nvPicPr>
        <p:blipFill>
          <a:blip r:embed="rId2" cstate="print">
            <a:duotone>
              <a:prstClr val="black"/>
              <a:srgbClr val="006600">
                <a:tint val="45000"/>
                <a:satMod val="400000"/>
              </a:srgb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16463" y="111400"/>
            <a:ext cx="3054350" cy="5524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0" y="663851"/>
            <a:ext cx="52650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3060700" algn="ctr"/>
                <a:tab pos="6119813" algn="r"/>
              </a:tabLst>
            </a:pPr>
            <a:r>
              <a:rPr lang="it-IT" sz="1200" b="1" dirty="0">
                <a:solidFill>
                  <a:prstClr val="black"/>
                </a:solidFill>
                <a:latin typeface="Arial" panose="020B0604020202020204" pitchFamily="34" charset="0"/>
                <a:ea typeface="Times New Roman" pitchFamily="18" charset="0"/>
                <a:cs typeface="Arial" panose="020B0604020202020204" pitchFamily="34" charset="0"/>
              </a:rPr>
              <a:t>Dipartimento di Scienze Chimiche e Farmaceutiche</a:t>
            </a:r>
            <a:endParaRPr lang="it-IT" sz="1200" dirty="0">
              <a:solidFill>
                <a:prstClr val="black"/>
              </a:solidFill>
              <a:latin typeface="Arial" panose="020B0604020202020204" pitchFamily="34" charset="0"/>
              <a:cs typeface="Arial" panose="020B0604020202020204" pitchFamily="34" charset="0"/>
            </a:endParaRPr>
          </a:p>
        </p:txBody>
      </p:sp>
      <p:sp>
        <p:nvSpPr>
          <p:cNvPr id="13" name="Rettangolo 12"/>
          <p:cNvSpPr/>
          <p:nvPr/>
        </p:nvSpPr>
        <p:spPr>
          <a:xfrm>
            <a:off x="291458" y="1124744"/>
            <a:ext cx="8953569" cy="400110"/>
          </a:xfrm>
          <a:prstGeom prst="rect">
            <a:avLst/>
          </a:prstGeom>
        </p:spPr>
        <p:txBody>
          <a:bodyPr wrap="square">
            <a:spAutoFit/>
          </a:bodyPr>
          <a:lstStyle/>
          <a:p>
            <a:pPr algn="ctr"/>
            <a:r>
              <a:rPr lang="it-IT" sz="2000" b="1" dirty="0">
                <a:solidFill>
                  <a:prstClr val="black"/>
                </a:solidFill>
                <a:latin typeface="Arial" panose="020B0604020202020204" pitchFamily="34" charset="0"/>
                <a:cs typeface="Arial" panose="020B0604020202020204" pitchFamily="34" charset="0"/>
              </a:rPr>
              <a:t>DISPOSITIVI DI PROTEZIONE INDIVIDUALE </a:t>
            </a:r>
          </a:p>
        </p:txBody>
      </p:sp>
      <p:sp>
        <p:nvSpPr>
          <p:cNvPr id="7" name="Rettangolo 6"/>
          <p:cNvSpPr/>
          <p:nvPr/>
        </p:nvSpPr>
        <p:spPr>
          <a:xfrm>
            <a:off x="447475" y="1772815"/>
            <a:ext cx="9049005" cy="4093428"/>
          </a:xfrm>
          <a:prstGeom prst="rect">
            <a:avLst/>
          </a:prstGeom>
          <a:noFill/>
          <a:ln>
            <a:solidFill>
              <a:srgbClr val="00B0F0"/>
            </a:solidFill>
          </a:ln>
        </p:spPr>
        <p:txBody>
          <a:bodyPr wrap="square">
            <a:spAutoFit/>
          </a:bodyPr>
          <a:lstStyle/>
          <a:p>
            <a:pPr algn="just"/>
            <a:r>
              <a:rPr lang="it-IT" sz="2000" dirty="0">
                <a:solidFill>
                  <a:prstClr val="black"/>
                </a:solidFill>
                <a:latin typeface="Arial" panose="020B0604020202020204" pitchFamily="34" charset="0"/>
                <a:cs typeface="Arial" panose="020B0604020202020204" pitchFamily="34" charset="0"/>
              </a:rPr>
              <a:t>Per Dispositivo di Protezione Individuale si intende </a:t>
            </a:r>
          </a:p>
          <a:p>
            <a:pPr algn="just"/>
            <a:r>
              <a:rPr lang="it-IT" sz="2000" i="1" dirty="0">
                <a:solidFill>
                  <a:prstClr val="black"/>
                </a:solidFill>
                <a:latin typeface="Arial" panose="020B0604020202020204" pitchFamily="34" charset="0"/>
                <a:cs typeface="Arial" panose="020B0604020202020204" pitchFamily="34" charset="0"/>
              </a:rPr>
              <a:t>“Qualsiasi attrezzatura destinata ad essere indossata e tenuta dal lavoratore allo scopo di proteggerlo contro uno o più rischi suscettibili di minacciarne la sicurezza o la salute durante il lavoro, nonché ogni complemento o accessorio destinato a tale scopo”.</a:t>
            </a:r>
          </a:p>
          <a:p>
            <a:pPr algn="just"/>
            <a:br>
              <a:rPr lang="it-IT" sz="2000" dirty="0">
                <a:solidFill>
                  <a:prstClr val="black"/>
                </a:solidFill>
                <a:latin typeface="Arial" panose="020B0604020202020204" pitchFamily="34" charset="0"/>
                <a:cs typeface="Arial" panose="020B0604020202020204" pitchFamily="34" charset="0"/>
              </a:rPr>
            </a:br>
            <a:r>
              <a:rPr lang="it-IT" sz="2000" dirty="0">
                <a:solidFill>
                  <a:prstClr val="black"/>
                </a:solidFill>
                <a:latin typeface="Arial" panose="020B0604020202020204" pitchFamily="34" charset="0"/>
                <a:cs typeface="Arial" panose="020B0604020202020204" pitchFamily="34" charset="0"/>
              </a:rPr>
              <a:t>I Dispositivi di Protezione Individuale - </a:t>
            </a:r>
            <a:r>
              <a:rPr lang="it-IT" sz="2000" dirty="0">
                <a:solidFill>
                  <a:srgbClr val="FF0000"/>
                </a:solidFill>
                <a:latin typeface="Arial" panose="020B0604020202020204" pitchFamily="34" charset="0"/>
                <a:cs typeface="Arial" panose="020B0604020202020204" pitchFamily="34" charset="0"/>
              </a:rPr>
              <a:t>DPI</a:t>
            </a:r>
            <a:r>
              <a:rPr lang="it-IT" sz="2000" dirty="0">
                <a:solidFill>
                  <a:prstClr val="black"/>
                </a:solidFill>
                <a:latin typeface="Arial" panose="020B0604020202020204" pitchFamily="34" charset="0"/>
                <a:cs typeface="Arial" panose="020B0604020202020204" pitchFamily="34" charset="0"/>
              </a:rPr>
              <a:t> – devono essere impiegati quando non è possibile evitare, ridurre o fronteggiare adeguatamente i rischi con misure tecniche di prevenzione, con mezzi e sistemi di protezione collettiva o con diversi metodi e procedimenti di lavoro ed organizzazione. In funzione dei pericoli è necessario assumere le cautele proporzionate ai rischi, adeguare e rispettare le procedure di sicurezza e, se del caso, indossare i dispositivi di protezione individuale richiesti.</a:t>
            </a:r>
          </a:p>
        </p:txBody>
      </p:sp>
    </p:spTree>
    <p:extLst>
      <p:ext uri="{BB962C8B-B14F-4D97-AF65-F5344CB8AC3E}">
        <p14:creationId xmlns:p14="http://schemas.microsoft.com/office/powerpoint/2010/main" val="38307438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1" descr="nuovo logo bn"/>
          <p:cNvPicPr>
            <a:picLocks noChangeArrowheads="1"/>
          </p:cNvPicPr>
          <p:nvPr/>
        </p:nvPicPr>
        <p:blipFill>
          <a:blip r:embed="rId2" cstate="print">
            <a:duotone>
              <a:prstClr val="black"/>
              <a:srgbClr val="006600">
                <a:tint val="45000"/>
                <a:satMod val="400000"/>
              </a:srgb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16463" y="111400"/>
            <a:ext cx="3054350" cy="5524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0" y="663851"/>
            <a:ext cx="52650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3060700" algn="ctr"/>
                <a:tab pos="6119813" algn="r"/>
              </a:tabLst>
            </a:pPr>
            <a:r>
              <a:rPr lang="it-IT" sz="1200" b="1" dirty="0">
                <a:solidFill>
                  <a:prstClr val="black"/>
                </a:solidFill>
                <a:latin typeface="Arial" panose="020B0604020202020204" pitchFamily="34" charset="0"/>
                <a:ea typeface="Times New Roman" pitchFamily="18" charset="0"/>
                <a:cs typeface="Arial" panose="020B0604020202020204" pitchFamily="34" charset="0"/>
              </a:rPr>
              <a:t>Dipartimento di Scienze Chimiche e Farmaceutiche</a:t>
            </a:r>
            <a:endParaRPr lang="it-IT" sz="1200" dirty="0">
              <a:solidFill>
                <a:prstClr val="black"/>
              </a:solidFill>
              <a:latin typeface="Arial" panose="020B0604020202020204" pitchFamily="34" charset="0"/>
              <a:cs typeface="Arial" panose="020B0604020202020204" pitchFamily="34" charset="0"/>
            </a:endParaRPr>
          </a:p>
        </p:txBody>
      </p:sp>
      <p:sp>
        <p:nvSpPr>
          <p:cNvPr id="13" name="Rettangolo 12"/>
          <p:cNvSpPr/>
          <p:nvPr/>
        </p:nvSpPr>
        <p:spPr>
          <a:xfrm>
            <a:off x="287246" y="940850"/>
            <a:ext cx="8953569" cy="400110"/>
          </a:xfrm>
          <a:prstGeom prst="rect">
            <a:avLst/>
          </a:prstGeom>
        </p:spPr>
        <p:txBody>
          <a:bodyPr wrap="square">
            <a:spAutoFit/>
          </a:bodyPr>
          <a:lstStyle/>
          <a:p>
            <a:pPr algn="ctr"/>
            <a:r>
              <a:rPr lang="it-IT" sz="2000" b="1" dirty="0">
                <a:solidFill>
                  <a:prstClr val="black"/>
                </a:solidFill>
                <a:latin typeface="Arial" panose="020B0604020202020204" pitchFamily="34" charset="0"/>
                <a:cs typeface="Arial" panose="020B0604020202020204" pitchFamily="34" charset="0"/>
              </a:rPr>
              <a:t>DISPOSITIVI DI PROTEZIONE INDIVIDUALE </a:t>
            </a:r>
          </a:p>
        </p:txBody>
      </p:sp>
      <p:sp>
        <p:nvSpPr>
          <p:cNvPr id="2" name="Rettangolo 1"/>
          <p:cNvSpPr/>
          <p:nvPr/>
        </p:nvSpPr>
        <p:spPr>
          <a:xfrm>
            <a:off x="256833" y="1340960"/>
            <a:ext cx="9314309" cy="4524315"/>
          </a:xfrm>
          <a:prstGeom prst="rect">
            <a:avLst/>
          </a:prstGeom>
        </p:spPr>
        <p:txBody>
          <a:bodyPr wrap="square">
            <a:spAutoFit/>
          </a:bodyPr>
          <a:lstStyle/>
          <a:p>
            <a:pPr algn="just"/>
            <a:r>
              <a:rPr lang="it-IT" dirty="0">
                <a:solidFill>
                  <a:prstClr val="black"/>
                </a:solidFill>
                <a:latin typeface="Arial" panose="020B0604020202020204" pitchFamily="34" charset="0"/>
                <a:cs typeface="Arial" panose="020B0604020202020204" pitchFamily="34" charset="0"/>
              </a:rPr>
              <a:t>Quando si fa riferimento ad agenti chimici si deve concentrare l’attenzione principalmente su:</a:t>
            </a:r>
          </a:p>
          <a:p>
            <a:pPr algn="just"/>
            <a:r>
              <a:rPr lang="it-IT" dirty="0">
                <a:solidFill>
                  <a:prstClr val="black"/>
                </a:solidFill>
                <a:latin typeface="Arial" panose="020B0604020202020204" pitchFamily="34" charset="0"/>
                <a:cs typeface="Arial" panose="020B0604020202020204" pitchFamily="34" charset="0"/>
              </a:rPr>
              <a:t>• protezione delle vie respiratorie;</a:t>
            </a:r>
          </a:p>
          <a:p>
            <a:pPr algn="just"/>
            <a:r>
              <a:rPr lang="it-IT" dirty="0">
                <a:solidFill>
                  <a:prstClr val="black"/>
                </a:solidFill>
                <a:latin typeface="Arial" panose="020B0604020202020204" pitchFamily="34" charset="0"/>
                <a:cs typeface="Arial" panose="020B0604020202020204" pitchFamily="34" charset="0"/>
              </a:rPr>
              <a:t>• indumenti di protezione contro i rischi chimici;</a:t>
            </a:r>
          </a:p>
          <a:p>
            <a:pPr algn="just"/>
            <a:r>
              <a:rPr lang="it-IT" dirty="0">
                <a:solidFill>
                  <a:prstClr val="black"/>
                </a:solidFill>
                <a:latin typeface="Arial" panose="020B0604020202020204" pitchFamily="34" charset="0"/>
                <a:cs typeface="Arial" panose="020B0604020202020204" pitchFamily="34" charset="0"/>
              </a:rPr>
              <a:t>• guanti di protezione sempre per rischi chimici;</a:t>
            </a:r>
          </a:p>
          <a:p>
            <a:pPr algn="just"/>
            <a:r>
              <a:rPr lang="it-IT" dirty="0">
                <a:solidFill>
                  <a:prstClr val="black"/>
                </a:solidFill>
                <a:latin typeface="Arial" panose="020B0604020202020204" pitchFamily="34" charset="0"/>
                <a:cs typeface="Arial" panose="020B0604020202020204" pitchFamily="34" charset="0"/>
              </a:rPr>
              <a:t>• visiere e occhiali.</a:t>
            </a:r>
          </a:p>
          <a:p>
            <a:pPr algn="just"/>
            <a:endParaRPr lang="it-IT" dirty="0">
              <a:solidFill>
                <a:prstClr val="black"/>
              </a:solidFill>
              <a:latin typeface="Arial" panose="020B0604020202020204" pitchFamily="34" charset="0"/>
              <a:cs typeface="Arial" panose="020B0604020202020204" pitchFamily="34" charset="0"/>
            </a:endParaRPr>
          </a:p>
          <a:p>
            <a:pPr algn="just"/>
            <a:r>
              <a:rPr lang="it-IT" dirty="0">
                <a:solidFill>
                  <a:prstClr val="black"/>
                </a:solidFill>
                <a:latin typeface="Arial" panose="020B0604020202020204" pitchFamily="34" charset="0"/>
                <a:cs typeface="Arial" panose="020B0604020202020204" pitchFamily="34" charset="0"/>
              </a:rPr>
              <a:t>La loro fornitura è un obbligo del datore di lavoro e il lavoratore provvede all’utilizzo, cura e conservazione.</a:t>
            </a:r>
          </a:p>
          <a:p>
            <a:pPr algn="just"/>
            <a:endParaRPr lang="it-IT" dirty="0">
              <a:solidFill>
                <a:prstClr val="black"/>
              </a:solidFill>
              <a:latin typeface="Arial" panose="020B0604020202020204" pitchFamily="34" charset="0"/>
              <a:cs typeface="Arial" panose="020B0604020202020204" pitchFamily="34" charset="0"/>
            </a:endParaRPr>
          </a:p>
          <a:p>
            <a:pPr algn="just"/>
            <a:r>
              <a:rPr lang="it-IT" dirty="0">
                <a:solidFill>
                  <a:prstClr val="black"/>
                </a:solidFill>
                <a:latin typeface="Arial" panose="020B0604020202020204" pitchFamily="34" charset="0"/>
                <a:cs typeface="Arial" panose="020B0604020202020204" pitchFamily="34" charset="0"/>
              </a:rPr>
              <a:t>La scelta di un dispositivo di protezione individuale comporta una serie di valutazioni e di verifiche non sempre facili da effettuare. Per svariatissime ragioni, non sempre è possibile raggiungere in modo esaustivo gli obiettivi che la legge impone. Possiamo, quindi, considerare adeguato un DPI quando riteniamo di aver ottenuto il miglior compromesso possibile tra il più alto livello di sicurezza che si può raggiungere e il comfort indispensabile da assicurare.</a:t>
            </a:r>
          </a:p>
        </p:txBody>
      </p:sp>
    </p:spTree>
    <p:extLst>
      <p:ext uri="{BB962C8B-B14F-4D97-AF65-F5344CB8AC3E}">
        <p14:creationId xmlns:p14="http://schemas.microsoft.com/office/powerpoint/2010/main" val="12642311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1" descr="nuovo logo bn"/>
          <p:cNvPicPr>
            <a:picLocks noChangeArrowheads="1"/>
          </p:cNvPicPr>
          <p:nvPr/>
        </p:nvPicPr>
        <p:blipFill>
          <a:blip r:embed="rId2" cstate="print">
            <a:duotone>
              <a:prstClr val="black"/>
              <a:srgbClr val="006600">
                <a:tint val="45000"/>
                <a:satMod val="400000"/>
              </a:srgb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16463" y="111400"/>
            <a:ext cx="3054350" cy="5524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0" y="663851"/>
            <a:ext cx="52650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3060700" algn="ctr"/>
                <a:tab pos="6119813" algn="r"/>
              </a:tabLst>
            </a:pPr>
            <a:r>
              <a:rPr lang="it-IT" sz="1200" b="1" dirty="0">
                <a:solidFill>
                  <a:prstClr val="black"/>
                </a:solidFill>
                <a:latin typeface="Arial" panose="020B0604020202020204" pitchFamily="34" charset="0"/>
                <a:ea typeface="Times New Roman" pitchFamily="18" charset="0"/>
                <a:cs typeface="Arial" panose="020B0604020202020204" pitchFamily="34" charset="0"/>
              </a:rPr>
              <a:t>Dipartimento di Scienze Chimiche e Farmaceutiche</a:t>
            </a:r>
            <a:endParaRPr lang="it-IT" sz="1200" dirty="0">
              <a:solidFill>
                <a:prstClr val="black"/>
              </a:solidFill>
              <a:latin typeface="Arial" panose="020B0604020202020204" pitchFamily="34" charset="0"/>
              <a:cs typeface="Arial" panose="020B0604020202020204" pitchFamily="34" charset="0"/>
            </a:endParaRPr>
          </a:p>
        </p:txBody>
      </p:sp>
      <p:sp>
        <p:nvSpPr>
          <p:cNvPr id="13" name="Rettangolo 12"/>
          <p:cNvSpPr/>
          <p:nvPr/>
        </p:nvSpPr>
        <p:spPr>
          <a:xfrm>
            <a:off x="291458" y="944717"/>
            <a:ext cx="8953569" cy="400110"/>
          </a:xfrm>
          <a:prstGeom prst="rect">
            <a:avLst/>
          </a:prstGeom>
        </p:spPr>
        <p:txBody>
          <a:bodyPr wrap="square">
            <a:spAutoFit/>
          </a:bodyPr>
          <a:lstStyle/>
          <a:p>
            <a:pPr algn="ctr"/>
            <a:r>
              <a:rPr lang="it-IT" sz="2000" b="1" dirty="0">
                <a:solidFill>
                  <a:prstClr val="black"/>
                </a:solidFill>
                <a:latin typeface="Arial" panose="020B0604020202020204" pitchFamily="34" charset="0"/>
                <a:cs typeface="Arial" panose="020B0604020202020204" pitchFamily="34" charset="0"/>
              </a:rPr>
              <a:t>DISPOSITIVI DI PROTEZIONE INDIVIDUALE </a:t>
            </a:r>
          </a:p>
        </p:txBody>
      </p:sp>
      <p:pic>
        <p:nvPicPr>
          <p:cNvPr id="1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3540" y="1484784"/>
            <a:ext cx="6478926" cy="2640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ttangolo 18"/>
          <p:cNvSpPr/>
          <p:nvPr/>
        </p:nvSpPr>
        <p:spPr>
          <a:xfrm>
            <a:off x="310684" y="4293096"/>
            <a:ext cx="9049005" cy="1938992"/>
          </a:xfrm>
          <a:prstGeom prst="rect">
            <a:avLst/>
          </a:prstGeom>
          <a:solidFill>
            <a:schemeClr val="tx2">
              <a:lumMod val="20000"/>
              <a:lumOff val="80000"/>
            </a:schemeClr>
          </a:solidFill>
          <a:ln>
            <a:solidFill>
              <a:srgbClr val="00B0F0"/>
            </a:solidFill>
          </a:ln>
        </p:spPr>
        <p:txBody>
          <a:bodyPr wrap="square">
            <a:spAutoFit/>
          </a:bodyPr>
          <a:lstStyle/>
          <a:p>
            <a:pPr algn="just"/>
            <a:r>
              <a:rPr lang="it-IT" sz="2000" dirty="0">
                <a:solidFill>
                  <a:prstClr val="black"/>
                </a:solidFill>
                <a:latin typeface="Arial" panose="020B0604020202020204" pitchFamily="34" charset="0"/>
                <a:cs typeface="Arial" panose="020B0604020202020204" pitchFamily="34" charset="0"/>
              </a:rPr>
              <a:t>I DPI sono divisi in tre categorie a seconda della gravità dei rischi dai quali sono destinati a proteggere, le tre categorie hanno regole diverse per quanto riguarda l’apposizione del marchio CE):</a:t>
            </a:r>
          </a:p>
          <a:p>
            <a:pPr marL="285750" indent="-285750">
              <a:buFont typeface="Arial" pitchFamily="34" charset="0"/>
              <a:buChar char="•"/>
            </a:pPr>
            <a:r>
              <a:rPr lang="it-IT" sz="2000" dirty="0">
                <a:solidFill>
                  <a:prstClr val="black"/>
                </a:solidFill>
                <a:latin typeface="Arial" panose="020B0604020202020204" pitchFamily="34" charset="0"/>
                <a:cs typeface="Arial" panose="020B0604020202020204" pitchFamily="34" charset="0"/>
              </a:rPr>
              <a:t>III CAT. rischi di morte o lesioni gravi;</a:t>
            </a:r>
          </a:p>
          <a:p>
            <a:pPr marL="285750" indent="-285750" algn="just">
              <a:buFont typeface="Arial" pitchFamily="34" charset="0"/>
              <a:buChar char="•"/>
            </a:pPr>
            <a:r>
              <a:rPr lang="it-IT" sz="2000" dirty="0">
                <a:solidFill>
                  <a:prstClr val="black"/>
                </a:solidFill>
                <a:latin typeface="Arial" panose="020B0604020202020204" pitchFamily="34" charset="0"/>
                <a:cs typeface="Arial" panose="020B0604020202020204" pitchFamily="34" charset="0"/>
              </a:rPr>
              <a:t>II CAT. tutti i rischi non compresi nelle altre due categorie;</a:t>
            </a:r>
          </a:p>
          <a:p>
            <a:pPr marL="285750" indent="-285750">
              <a:buFont typeface="Arial" pitchFamily="34" charset="0"/>
              <a:buChar char="•"/>
            </a:pPr>
            <a:r>
              <a:rPr lang="it-IT" sz="2000" dirty="0">
                <a:solidFill>
                  <a:prstClr val="black"/>
                </a:solidFill>
                <a:latin typeface="Arial" panose="020B0604020202020204" pitchFamily="34" charset="0"/>
                <a:cs typeface="Arial" panose="020B0604020202020204" pitchFamily="34" charset="0"/>
              </a:rPr>
              <a:t>I CAT. rischi minori (azioni lesive di lieve entità).</a:t>
            </a:r>
          </a:p>
        </p:txBody>
      </p:sp>
    </p:spTree>
    <p:extLst>
      <p:ext uri="{BB962C8B-B14F-4D97-AF65-F5344CB8AC3E}">
        <p14:creationId xmlns:p14="http://schemas.microsoft.com/office/powerpoint/2010/main" val="13065579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1" descr="nuovo logo bn"/>
          <p:cNvPicPr>
            <a:picLocks noChangeArrowheads="1"/>
          </p:cNvPicPr>
          <p:nvPr/>
        </p:nvPicPr>
        <p:blipFill>
          <a:blip r:embed="rId2" cstate="print">
            <a:duotone>
              <a:prstClr val="black"/>
              <a:srgbClr val="006600">
                <a:tint val="45000"/>
                <a:satMod val="400000"/>
              </a:srgb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16463" y="111400"/>
            <a:ext cx="3054350" cy="5524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0" y="663851"/>
            <a:ext cx="52650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3060700" algn="ctr"/>
                <a:tab pos="6119813" algn="r"/>
              </a:tabLst>
            </a:pPr>
            <a:r>
              <a:rPr lang="it-IT" sz="1200" b="1" dirty="0">
                <a:solidFill>
                  <a:prstClr val="black"/>
                </a:solidFill>
                <a:latin typeface="Arial" panose="020B0604020202020204" pitchFamily="34" charset="0"/>
                <a:ea typeface="Times New Roman" pitchFamily="18" charset="0"/>
                <a:cs typeface="Arial" panose="020B0604020202020204" pitchFamily="34" charset="0"/>
              </a:rPr>
              <a:t>Dipartimento di Scienze Chimiche e Farmaceutiche</a:t>
            </a:r>
            <a:endParaRPr lang="it-IT" sz="1200" dirty="0">
              <a:solidFill>
                <a:prstClr val="black"/>
              </a:solidFill>
              <a:latin typeface="Arial" panose="020B0604020202020204" pitchFamily="34" charset="0"/>
              <a:cs typeface="Arial" panose="020B0604020202020204" pitchFamily="34" charset="0"/>
            </a:endParaRPr>
          </a:p>
        </p:txBody>
      </p:sp>
      <p:sp>
        <p:nvSpPr>
          <p:cNvPr id="13" name="Rettangolo 12"/>
          <p:cNvSpPr/>
          <p:nvPr/>
        </p:nvSpPr>
        <p:spPr>
          <a:xfrm>
            <a:off x="291458" y="944717"/>
            <a:ext cx="8953569" cy="400110"/>
          </a:xfrm>
          <a:prstGeom prst="rect">
            <a:avLst/>
          </a:prstGeom>
        </p:spPr>
        <p:txBody>
          <a:bodyPr wrap="square">
            <a:spAutoFit/>
          </a:bodyPr>
          <a:lstStyle/>
          <a:p>
            <a:pPr algn="ctr"/>
            <a:r>
              <a:rPr lang="it-IT" sz="2000" b="1" dirty="0">
                <a:solidFill>
                  <a:prstClr val="black"/>
                </a:solidFill>
                <a:latin typeface="Arial" panose="020B0604020202020204" pitchFamily="34" charset="0"/>
                <a:cs typeface="Arial" panose="020B0604020202020204" pitchFamily="34" charset="0"/>
              </a:rPr>
              <a:t>DISPOSITIVI DI PROTEZIONE INDIVIDUALE </a:t>
            </a:r>
          </a:p>
        </p:txBody>
      </p:sp>
      <p:sp>
        <p:nvSpPr>
          <p:cNvPr id="2" name="Rettangolo 1"/>
          <p:cNvSpPr/>
          <p:nvPr/>
        </p:nvSpPr>
        <p:spPr>
          <a:xfrm>
            <a:off x="2776158" y="1344827"/>
            <a:ext cx="3984168" cy="400110"/>
          </a:xfrm>
          <a:prstGeom prst="rect">
            <a:avLst/>
          </a:prstGeom>
        </p:spPr>
        <p:txBody>
          <a:bodyPr wrap="none">
            <a:spAutoFit/>
          </a:bodyPr>
          <a:lstStyle/>
          <a:p>
            <a:r>
              <a:rPr lang="it-IT" sz="2000" b="1" dirty="0">
                <a:solidFill>
                  <a:srgbClr val="002060"/>
                </a:solidFill>
                <a:latin typeface="Arial" panose="020B0604020202020204" pitchFamily="34" charset="0"/>
                <a:cs typeface="Arial" panose="020B0604020202020204" pitchFamily="34" charset="0"/>
              </a:rPr>
              <a:t>DPI DELLE VIE RESPIRATORIE</a:t>
            </a:r>
          </a:p>
        </p:txBody>
      </p:sp>
      <p:sp>
        <p:nvSpPr>
          <p:cNvPr id="3" name="Rettangolo 2"/>
          <p:cNvSpPr/>
          <p:nvPr/>
        </p:nvSpPr>
        <p:spPr>
          <a:xfrm>
            <a:off x="345493" y="1916832"/>
            <a:ext cx="9314309" cy="4093428"/>
          </a:xfrm>
          <a:prstGeom prst="rect">
            <a:avLst/>
          </a:prstGeom>
        </p:spPr>
        <p:txBody>
          <a:bodyPr wrap="square">
            <a:spAutoFit/>
          </a:bodyPr>
          <a:lstStyle/>
          <a:p>
            <a:r>
              <a:rPr lang="it-IT" sz="2000" dirty="0">
                <a:solidFill>
                  <a:prstClr val="black"/>
                </a:solidFill>
                <a:latin typeface="Arial" panose="020B0604020202020204" pitchFamily="34" charset="0"/>
                <a:cs typeface="Arial" panose="020B0604020202020204" pitchFamily="34" charset="0"/>
              </a:rPr>
              <a:t>Appartengono tutti alla 3° categoria (D.Lgs. 475/92) e sono di diverso tipo: </a:t>
            </a:r>
          </a:p>
          <a:p>
            <a:pPr marL="285750" indent="-285750" algn="just">
              <a:buFont typeface="Arial" pitchFamily="34" charset="0"/>
              <a:buChar char="•"/>
            </a:pPr>
            <a:r>
              <a:rPr lang="it-IT" sz="2000" dirty="0">
                <a:solidFill>
                  <a:prstClr val="black"/>
                </a:solidFill>
                <a:latin typeface="Arial" panose="020B0604020202020204" pitchFamily="34" charset="0"/>
                <a:cs typeface="Arial" panose="020B0604020202020204" pitchFamily="34" charset="0"/>
              </a:rPr>
              <a:t>Respiratori a filtro: dipendenti dall’atmosfera ambiente </a:t>
            </a:r>
          </a:p>
          <a:p>
            <a:pPr marL="285750" indent="-285750" algn="just">
              <a:buFont typeface="Arial" pitchFamily="34" charset="0"/>
              <a:buChar char="•"/>
            </a:pPr>
            <a:r>
              <a:rPr lang="it-IT" sz="2000" dirty="0">
                <a:solidFill>
                  <a:prstClr val="black"/>
                </a:solidFill>
                <a:latin typeface="Arial" panose="020B0604020202020204" pitchFamily="34" charset="0"/>
                <a:cs typeface="Arial" panose="020B0604020202020204" pitchFamily="34" charset="0"/>
              </a:rPr>
              <a:t>Respiratori isolanti (autorespiratori): indipendenti dall’atmosfera ambiente </a:t>
            </a:r>
          </a:p>
          <a:p>
            <a:pPr algn="just"/>
            <a:r>
              <a:rPr lang="it-IT" sz="2000" dirty="0">
                <a:solidFill>
                  <a:prstClr val="black"/>
                </a:solidFill>
                <a:latin typeface="Arial" panose="020B0604020202020204" pitchFamily="34" charset="0"/>
                <a:cs typeface="Arial" panose="020B0604020202020204" pitchFamily="34" charset="0"/>
              </a:rPr>
              <a:t>I respiratori a filtro sono poi così distinti: </a:t>
            </a:r>
          </a:p>
          <a:p>
            <a:pPr marL="285750" indent="-285750" algn="just">
              <a:buFont typeface="Arial" pitchFamily="34" charset="0"/>
              <a:buChar char="•"/>
            </a:pPr>
            <a:r>
              <a:rPr lang="it-IT" sz="2000" b="1" dirty="0">
                <a:solidFill>
                  <a:prstClr val="black"/>
                </a:solidFill>
                <a:latin typeface="Arial" panose="020B0604020202020204" pitchFamily="34" charset="0"/>
                <a:cs typeface="Arial" panose="020B0604020202020204" pitchFamily="34" charset="0"/>
              </a:rPr>
              <a:t>Antipolvere</a:t>
            </a:r>
            <a:r>
              <a:rPr lang="it-IT" sz="2000" dirty="0">
                <a:solidFill>
                  <a:prstClr val="black"/>
                </a:solidFill>
                <a:latin typeface="Arial" panose="020B0604020202020204" pitchFamily="34" charset="0"/>
                <a:cs typeface="Arial" panose="020B0604020202020204" pitchFamily="34" charset="0"/>
              </a:rPr>
              <a:t> per polveri, fibre, fumi (particelle inferiori a 4 micron) e nebbie (goccioline liquide su base acquosa o organica) </a:t>
            </a:r>
          </a:p>
          <a:p>
            <a:pPr marL="285750" indent="-285750" algn="just">
              <a:buFont typeface="Arial" pitchFamily="34" charset="0"/>
              <a:buChar char="•"/>
            </a:pPr>
            <a:r>
              <a:rPr lang="it-IT" sz="2000" b="1" dirty="0">
                <a:solidFill>
                  <a:prstClr val="black"/>
                </a:solidFill>
                <a:latin typeface="Arial" panose="020B0604020202020204" pitchFamily="34" charset="0"/>
                <a:cs typeface="Arial" panose="020B0604020202020204" pitchFamily="34" charset="0"/>
              </a:rPr>
              <a:t>Antigas </a:t>
            </a:r>
            <a:r>
              <a:rPr lang="it-IT" sz="2000" dirty="0">
                <a:solidFill>
                  <a:prstClr val="black"/>
                </a:solidFill>
                <a:latin typeface="Arial" panose="020B0604020202020204" pitchFamily="34" charset="0"/>
                <a:cs typeface="Arial" panose="020B0604020202020204" pitchFamily="34" charset="0"/>
              </a:rPr>
              <a:t>per gas e vapori (forma gassosa di sostanze liquide a temperatura ambiente) </a:t>
            </a:r>
          </a:p>
          <a:p>
            <a:pPr marL="285750" indent="-285750" algn="just">
              <a:buFont typeface="Arial" pitchFamily="34" charset="0"/>
              <a:buChar char="•"/>
            </a:pPr>
            <a:r>
              <a:rPr lang="it-IT" sz="2000" b="1" dirty="0">
                <a:solidFill>
                  <a:prstClr val="black"/>
                </a:solidFill>
                <a:latin typeface="Arial" panose="020B0604020202020204" pitchFamily="34" charset="0"/>
                <a:cs typeface="Arial" panose="020B0604020202020204" pitchFamily="34" charset="0"/>
              </a:rPr>
              <a:t>Combinati</a:t>
            </a:r>
            <a:r>
              <a:rPr lang="it-IT" sz="2000" dirty="0">
                <a:solidFill>
                  <a:prstClr val="black"/>
                </a:solidFill>
                <a:latin typeface="Arial" panose="020B0604020202020204" pitchFamily="34" charset="0"/>
                <a:cs typeface="Arial" panose="020B0604020202020204" pitchFamily="34" charset="0"/>
              </a:rPr>
              <a:t> contro particelle, gas e vapori </a:t>
            </a:r>
          </a:p>
          <a:p>
            <a:endParaRPr lang="it-IT" sz="2000" dirty="0">
              <a:solidFill>
                <a:prstClr val="black"/>
              </a:solidFill>
              <a:latin typeface="Arial" panose="020B0604020202020204" pitchFamily="34" charset="0"/>
              <a:cs typeface="Arial" panose="020B0604020202020204" pitchFamily="34" charset="0"/>
            </a:endParaRPr>
          </a:p>
          <a:p>
            <a:pPr algn="just"/>
            <a:r>
              <a:rPr lang="it-IT" sz="2000" dirty="0">
                <a:solidFill>
                  <a:prstClr val="black"/>
                </a:solidFill>
                <a:latin typeface="Arial" panose="020B0604020202020204" pitchFamily="34" charset="0"/>
                <a:cs typeface="Arial" panose="020B0604020202020204" pitchFamily="34" charset="0"/>
              </a:rPr>
              <a:t>I </a:t>
            </a:r>
            <a:r>
              <a:rPr lang="it-IT" sz="2000" b="1" dirty="0">
                <a:solidFill>
                  <a:prstClr val="black"/>
                </a:solidFill>
                <a:latin typeface="Arial" panose="020B0604020202020204" pitchFamily="34" charset="0"/>
                <a:cs typeface="Arial" panose="020B0604020202020204" pitchFamily="34" charset="0"/>
              </a:rPr>
              <a:t>respiratori contro particelle o antipolvere </a:t>
            </a:r>
            <a:r>
              <a:rPr lang="it-IT" sz="2000" dirty="0">
                <a:solidFill>
                  <a:prstClr val="black"/>
                </a:solidFill>
                <a:latin typeface="Arial" panose="020B0604020202020204" pitchFamily="34" charset="0"/>
                <a:cs typeface="Arial" panose="020B0604020202020204" pitchFamily="34" charset="0"/>
              </a:rPr>
              <a:t>hanno 3 classi di protezione, a efficienza crescente, normalmente espressa con un Fattore Nominale di Protezione (FNP) .</a:t>
            </a:r>
            <a:endParaRPr lang="it-IT" sz="2000" b="1" dirty="0">
              <a:solidFill>
                <a:prstClr val="black"/>
              </a:solidFill>
              <a:latin typeface="Arial" panose="020B0604020202020204" pitchFamily="34" charset="0"/>
              <a:cs typeface="Arial" panose="020B0604020202020204" pitchFamily="34" charset="0"/>
            </a:endParaRPr>
          </a:p>
        </p:txBody>
      </p:sp>
      <p:pic>
        <p:nvPicPr>
          <p:cNvPr id="12"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5763" y="112220"/>
            <a:ext cx="1890348" cy="1744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14883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1" descr="nuovo logo bn"/>
          <p:cNvPicPr>
            <a:picLocks noChangeArrowheads="1"/>
          </p:cNvPicPr>
          <p:nvPr/>
        </p:nvPicPr>
        <p:blipFill>
          <a:blip r:embed="rId2" cstate="print">
            <a:duotone>
              <a:prstClr val="black"/>
              <a:srgbClr val="006600">
                <a:tint val="45000"/>
                <a:satMod val="400000"/>
              </a:srgb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16463" y="111400"/>
            <a:ext cx="3054350" cy="5524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0" y="663851"/>
            <a:ext cx="52650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3060700" algn="ctr"/>
                <a:tab pos="6119813" algn="r"/>
              </a:tabLst>
            </a:pPr>
            <a:r>
              <a:rPr lang="it-IT" sz="1200" b="1" dirty="0">
                <a:solidFill>
                  <a:prstClr val="black"/>
                </a:solidFill>
                <a:latin typeface="Arial" panose="020B0604020202020204" pitchFamily="34" charset="0"/>
                <a:ea typeface="Times New Roman" pitchFamily="18" charset="0"/>
                <a:cs typeface="Arial" panose="020B0604020202020204" pitchFamily="34" charset="0"/>
              </a:rPr>
              <a:t>Dipartimento di Scienze Chimiche e Farmaceutiche</a:t>
            </a:r>
            <a:endParaRPr lang="it-IT" sz="1200" dirty="0">
              <a:solidFill>
                <a:prstClr val="black"/>
              </a:solidFill>
              <a:latin typeface="Arial" panose="020B0604020202020204" pitchFamily="34" charset="0"/>
              <a:cs typeface="Arial" panose="020B0604020202020204" pitchFamily="34" charset="0"/>
            </a:endParaRPr>
          </a:p>
        </p:txBody>
      </p:sp>
      <p:sp>
        <p:nvSpPr>
          <p:cNvPr id="13" name="Rettangolo 12"/>
          <p:cNvSpPr/>
          <p:nvPr/>
        </p:nvSpPr>
        <p:spPr>
          <a:xfrm>
            <a:off x="291458" y="944717"/>
            <a:ext cx="8953569" cy="400110"/>
          </a:xfrm>
          <a:prstGeom prst="rect">
            <a:avLst/>
          </a:prstGeom>
        </p:spPr>
        <p:txBody>
          <a:bodyPr wrap="square">
            <a:spAutoFit/>
          </a:bodyPr>
          <a:lstStyle/>
          <a:p>
            <a:pPr algn="ctr"/>
            <a:r>
              <a:rPr lang="it-IT" sz="2000" b="1" dirty="0">
                <a:solidFill>
                  <a:prstClr val="black"/>
                </a:solidFill>
                <a:latin typeface="Arial" panose="020B0604020202020204" pitchFamily="34" charset="0"/>
                <a:cs typeface="Arial" panose="020B0604020202020204" pitchFamily="34" charset="0"/>
              </a:rPr>
              <a:t>DISPOSITIVI DI PROTEZIONE INDIVIDUALE </a:t>
            </a:r>
          </a:p>
        </p:txBody>
      </p:sp>
      <p:sp>
        <p:nvSpPr>
          <p:cNvPr id="2" name="Rettangolo 1"/>
          <p:cNvSpPr/>
          <p:nvPr/>
        </p:nvSpPr>
        <p:spPr>
          <a:xfrm>
            <a:off x="2776158" y="1344827"/>
            <a:ext cx="3984168" cy="400110"/>
          </a:xfrm>
          <a:prstGeom prst="rect">
            <a:avLst/>
          </a:prstGeom>
        </p:spPr>
        <p:txBody>
          <a:bodyPr wrap="none">
            <a:spAutoFit/>
          </a:bodyPr>
          <a:lstStyle/>
          <a:p>
            <a:r>
              <a:rPr lang="it-IT" sz="2000" b="1" dirty="0">
                <a:solidFill>
                  <a:srgbClr val="002060"/>
                </a:solidFill>
                <a:latin typeface="Arial" panose="020B0604020202020204" pitchFamily="34" charset="0"/>
                <a:cs typeface="Arial" panose="020B0604020202020204" pitchFamily="34" charset="0"/>
              </a:rPr>
              <a:t>DPI DELLE VIE RESPIRATORIE</a:t>
            </a:r>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712" y="1753404"/>
            <a:ext cx="9255919"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121" y="3947144"/>
            <a:ext cx="191452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5" descr="http://t0.gstatic.com/images?q=tbn:ANd9GcRDrZ53-R6uRuC_BVfZ0sUsKYtHFq8AhvZL9Su9OFPwR7jVwJM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7876" y="3921950"/>
            <a:ext cx="1918954" cy="15201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86690" y="3977597"/>
            <a:ext cx="1768515" cy="1408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ttangolo 19"/>
          <p:cNvSpPr/>
          <p:nvPr/>
        </p:nvSpPr>
        <p:spPr>
          <a:xfrm>
            <a:off x="484976" y="5493875"/>
            <a:ext cx="2392001" cy="400110"/>
          </a:xfrm>
          <a:prstGeom prst="rect">
            <a:avLst/>
          </a:prstGeom>
        </p:spPr>
        <p:txBody>
          <a:bodyPr wrap="none">
            <a:spAutoFit/>
          </a:bodyPr>
          <a:lstStyle/>
          <a:p>
            <a:r>
              <a:rPr lang="it-IT" sz="2000" b="1" dirty="0">
                <a:solidFill>
                  <a:prstClr val="black"/>
                </a:solidFill>
                <a:latin typeface="Arial" panose="020B0604020202020204" pitchFamily="34" charset="0"/>
                <a:cs typeface="Arial" panose="020B0604020202020204" pitchFamily="34" charset="0"/>
              </a:rPr>
              <a:t>FFP1 solo polveri </a:t>
            </a:r>
            <a:endParaRPr lang="it-IT" sz="2000" dirty="0">
              <a:solidFill>
                <a:prstClr val="black"/>
              </a:solidFill>
              <a:latin typeface="Arial" panose="020B0604020202020204" pitchFamily="34" charset="0"/>
              <a:cs typeface="Arial" panose="020B0604020202020204" pitchFamily="34" charset="0"/>
            </a:endParaRPr>
          </a:p>
        </p:txBody>
      </p:sp>
      <p:sp>
        <p:nvSpPr>
          <p:cNvPr id="6" name="Rettangolo 5"/>
          <p:cNvSpPr/>
          <p:nvPr/>
        </p:nvSpPr>
        <p:spPr>
          <a:xfrm>
            <a:off x="7484754" y="5549131"/>
            <a:ext cx="2172390" cy="369332"/>
          </a:xfrm>
          <a:prstGeom prst="rect">
            <a:avLst/>
          </a:prstGeom>
        </p:spPr>
        <p:txBody>
          <a:bodyPr wrap="none">
            <a:spAutoFit/>
          </a:bodyPr>
          <a:lstStyle/>
          <a:p>
            <a:r>
              <a:rPr lang="it-IT" b="1" dirty="0">
                <a:solidFill>
                  <a:prstClr val="black"/>
                </a:solidFill>
                <a:latin typeface="Arial" panose="020B0604020202020204" pitchFamily="34" charset="0"/>
                <a:cs typeface="Arial" panose="020B0604020202020204" pitchFamily="34" charset="0"/>
              </a:rPr>
              <a:t>FFP3 solo polveri </a:t>
            </a:r>
            <a:endParaRPr lang="it-IT" dirty="0">
              <a:solidFill>
                <a:prstClr val="black"/>
              </a:solidFill>
              <a:latin typeface="Arial" panose="020B0604020202020204" pitchFamily="34" charset="0"/>
              <a:cs typeface="Arial" panose="020B0604020202020204" pitchFamily="34" charset="0"/>
            </a:endParaRPr>
          </a:p>
        </p:txBody>
      </p:sp>
      <p:sp>
        <p:nvSpPr>
          <p:cNvPr id="7" name="Rettangolo 6"/>
          <p:cNvSpPr/>
          <p:nvPr/>
        </p:nvSpPr>
        <p:spPr>
          <a:xfrm>
            <a:off x="4086104" y="5549131"/>
            <a:ext cx="2172390" cy="369332"/>
          </a:xfrm>
          <a:prstGeom prst="rect">
            <a:avLst/>
          </a:prstGeom>
        </p:spPr>
        <p:txBody>
          <a:bodyPr wrap="none">
            <a:spAutoFit/>
          </a:bodyPr>
          <a:lstStyle/>
          <a:p>
            <a:r>
              <a:rPr lang="it-IT" b="1" dirty="0">
                <a:solidFill>
                  <a:prstClr val="black"/>
                </a:solidFill>
                <a:latin typeface="Arial" panose="020B0604020202020204" pitchFamily="34" charset="0"/>
                <a:cs typeface="Arial" panose="020B0604020202020204" pitchFamily="34" charset="0"/>
              </a:rPr>
              <a:t>FFP2 solo polveri </a:t>
            </a:r>
            <a:endParaRPr lang="it-IT"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54097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1" descr="nuovo logo bn"/>
          <p:cNvPicPr>
            <a:picLocks noChangeArrowheads="1"/>
          </p:cNvPicPr>
          <p:nvPr/>
        </p:nvPicPr>
        <p:blipFill>
          <a:blip r:embed="rId2" cstate="print">
            <a:duotone>
              <a:prstClr val="black"/>
              <a:srgbClr val="006600">
                <a:tint val="45000"/>
                <a:satMod val="400000"/>
              </a:srgb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16463" y="111400"/>
            <a:ext cx="3054350" cy="5524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0" y="663851"/>
            <a:ext cx="52650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3060700" algn="ctr"/>
                <a:tab pos="6119813" algn="r"/>
              </a:tabLst>
            </a:pPr>
            <a:r>
              <a:rPr lang="it-IT" sz="1200" b="1" dirty="0">
                <a:solidFill>
                  <a:prstClr val="black"/>
                </a:solidFill>
                <a:latin typeface="Arial" panose="020B0604020202020204" pitchFamily="34" charset="0"/>
                <a:ea typeface="Times New Roman" pitchFamily="18" charset="0"/>
                <a:cs typeface="Arial" panose="020B0604020202020204" pitchFamily="34" charset="0"/>
              </a:rPr>
              <a:t>Dipartimento di Scienze Chimiche e Farmaceutiche</a:t>
            </a:r>
            <a:endParaRPr lang="it-IT" sz="1200" dirty="0">
              <a:solidFill>
                <a:prstClr val="black"/>
              </a:solidFill>
              <a:latin typeface="Arial" panose="020B0604020202020204" pitchFamily="34" charset="0"/>
              <a:cs typeface="Arial" panose="020B0604020202020204" pitchFamily="34" charset="0"/>
            </a:endParaRPr>
          </a:p>
        </p:txBody>
      </p:sp>
      <p:sp>
        <p:nvSpPr>
          <p:cNvPr id="13" name="Rettangolo 12"/>
          <p:cNvSpPr/>
          <p:nvPr/>
        </p:nvSpPr>
        <p:spPr>
          <a:xfrm>
            <a:off x="291458" y="944717"/>
            <a:ext cx="8953569" cy="400110"/>
          </a:xfrm>
          <a:prstGeom prst="rect">
            <a:avLst/>
          </a:prstGeom>
        </p:spPr>
        <p:txBody>
          <a:bodyPr wrap="square">
            <a:spAutoFit/>
          </a:bodyPr>
          <a:lstStyle/>
          <a:p>
            <a:pPr algn="ctr"/>
            <a:r>
              <a:rPr lang="it-IT" sz="2000" b="1" dirty="0">
                <a:solidFill>
                  <a:prstClr val="black"/>
                </a:solidFill>
                <a:latin typeface="Arial" panose="020B0604020202020204" pitchFamily="34" charset="0"/>
                <a:cs typeface="Arial" panose="020B0604020202020204" pitchFamily="34" charset="0"/>
              </a:rPr>
              <a:t>DISPOSITIVI DI PROTEZIONE INDIVIDUALE </a:t>
            </a:r>
          </a:p>
        </p:txBody>
      </p:sp>
      <p:sp>
        <p:nvSpPr>
          <p:cNvPr id="2" name="Rettangolo 1"/>
          <p:cNvSpPr/>
          <p:nvPr/>
        </p:nvSpPr>
        <p:spPr>
          <a:xfrm>
            <a:off x="2776158" y="1344827"/>
            <a:ext cx="3984168" cy="400110"/>
          </a:xfrm>
          <a:prstGeom prst="rect">
            <a:avLst/>
          </a:prstGeom>
        </p:spPr>
        <p:txBody>
          <a:bodyPr wrap="none">
            <a:spAutoFit/>
          </a:bodyPr>
          <a:lstStyle/>
          <a:p>
            <a:r>
              <a:rPr lang="it-IT" sz="2000" b="1" dirty="0">
                <a:solidFill>
                  <a:srgbClr val="002060"/>
                </a:solidFill>
                <a:latin typeface="Arial" panose="020B0604020202020204" pitchFamily="34" charset="0"/>
                <a:cs typeface="Arial" panose="020B0604020202020204" pitchFamily="34" charset="0"/>
              </a:rPr>
              <a:t>DPI DELLE VIE RESPIRATORIE</a:t>
            </a:r>
          </a:p>
        </p:txBody>
      </p:sp>
      <p:sp>
        <p:nvSpPr>
          <p:cNvPr id="4" name="Rettangolo 3"/>
          <p:cNvSpPr/>
          <p:nvPr/>
        </p:nvSpPr>
        <p:spPr>
          <a:xfrm>
            <a:off x="291457" y="1988840"/>
            <a:ext cx="9314309" cy="1015663"/>
          </a:xfrm>
          <a:prstGeom prst="rect">
            <a:avLst/>
          </a:prstGeom>
        </p:spPr>
        <p:txBody>
          <a:bodyPr wrap="square">
            <a:spAutoFit/>
          </a:bodyPr>
          <a:lstStyle/>
          <a:p>
            <a:pPr algn="just"/>
            <a:r>
              <a:rPr lang="it-IT" sz="2000" dirty="0">
                <a:solidFill>
                  <a:prstClr val="black"/>
                </a:solidFill>
                <a:latin typeface="Arial" panose="020B0604020202020204" pitchFamily="34" charset="0"/>
                <a:cs typeface="Arial" panose="020B0604020202020204" pitchFamily="34" charset="0"/>
              </a:rPr>
              <a:t>I </a:t>
            </a:r>
            <a:r>
              <a:rPr lang="it-IT" sz="2000" b="1" dirty="0">
                <a:solidFill>
                  <a:prstClr val="black"/>
                </a:solidFill>
                <a:latin typeface="Arial" panose="020B0604020202020204" pitchFamily="34" charset="0"/>
                <a:cs typeface="Arial" panose="020B0604020202020204" pitchFamily="34" charset="0"/>
              </a:rPr>
              <a:t>respiratori antigas </a:t>
            </a:r>
            <a:r>
              <a:rPr lang="it-IT" sz="2000" dirty="0">
                <a:solidFill>
                  <a:prstClr val="black"/>
                </a:solidFill>
                <a:latin typeface="Arial" panose="020B0604020202020204" pitchFamily="34" charset="0"/>
                <a:cs typeface="Arial" panose="020B0604020202020204" pitchFamily="34" charset="0"/>
              </a:rPr>
              <a:t>hanno filtri in carbone attivo che, per assorbimento fisico o chimico, trattengono l’inquinante. </a:t>
            </a:r>
          </a:p>
          <a:p>
            <a:pPr algn="just"/>
            <a:r>
              <a:rPr lang="it-IT" sz="2000" dirty="0">
                <a:solidFill>
                  <a:prstClr val="black"/>
                </a:solidFill>
                <a:latin typeface="Arial" panose="020B0604020202020204" pitchFamily="34" charset="0"/>
                <a:cs typeface="Arial" panose="020B0604020202020204" pitchFamily="34" charset="0"/>
              </a:rPr>
              <a:t>Vengono distinti tramite lettere e colori identificativi: </a:t>
            </a:r>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496" y="3429000"/>
            <a:ext cx="6048672" cy="184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3409" y="3429000"/>
            <a:ext cx="2246156" cy="197949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4913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1" descr="nuovo logo bn"/>
          <p:cNvPicPr>
            <a:picLocks noChangeArrowheads="1"/>
          </p:cNvPicPr>
          <p:nvPr/>
        </p:nvPicPr>
        <p:blipFill>
          <a:blip r:embed="rId2" cstate="print">
            <a:duotone>
              <a:prstClr val="black"/>
              <a:srgbClr val="006600">
                <a:tint val="45000"/>
                <a:satMod val="400000"/>
              </a:srgb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16463" y="111400"/>
            <a:ext cx="3054350" cy="5524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0" y="663851"/>
            <a:ext cx="52650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3060700" algn="ctr"/>
                <a:tab pos="6119813" algn="r"/>
              </a:tabLst>
            </a:pPr>
            <a:r>
              <a:rPr lang="it-IT" sz="1200" b="1" dirty="0">
                <a:solidFill>
                  <a:prstClr val="black"/>
                </a:solidFill>
                <a:latin typeface="Arial" panose="020B0604020202020204" pitchFamily="34" charset="0"/>
                <a:ea typeface="Times New Roman" pitchFamily="18" charset="0"/>
                <a:cs typeface="Arial" panose="020B0604020202020204" pitchFamily="34" charset="0"/>
              </a:rPr>
              <a:t>Dipartimento di Scienze Chimiche e Farmaceutiche</a:t>
            </a:r>
            <a:endParaRPr lang="it-IT" sz="1200" dirty="0">
              <a:solidFill>
                <a:prstClr val="black"/>
              </a:solidFill>
              <a:latin typeface="Arial" panose="020B0604020202020204" pitchFamily="34" charset="0"/>
              <a:cs typeface="Arial" panose="020B0604020202020204" pitchFamily="34" charset="0"/>
            </a:endParaRPr>
          </a:p>
        </p:txBody>
      </p:sp>
      <p:sp>
        <p:nvSpPr>
          <p:cNvPr id="13" name="Rettangolo 12"/>
          <p:cNvSpPr/>
          <p:nvPr/>
        </p:nvSpPr>
        <p:spPr>
          <a:xfrm>
            <a:off x="291458" y="944717"/>
            <a:ext cx="8953569" cy="400110"/>
          </a:xfrm>
          <a:prstGeom prst="rect">
            <a:avLst/>
          </a:prstGeom>
        </p:spPr>
        <p:txBody>
          <a:bodyPr wrap="square">
            <a:spAutoFit/>
          </a:bodyPr>
          <a:lstStyle/>
          <a:p>
            <a:pPr algn="ctr"/>
            <a:r>
              <a:rPr lang="it-IT" sz="2000" b="1" dirty="0">
                <a:solidFill>
                  <a:prstClr val="black"/>
                </a:solidFill>
                <a:latin typeface="Arial" panose="020B0604020202020204" pitchFamily="34" charset="0"/>
                <a:cs typeface="Arial" panose="020B0604020202020204" pitchFamily="34" charset="0"/>
              </a:rPr>
              <a:t>DISPOSITIVI DI PROTEZIONE INDIVIDUALE </a:t>
            </a:r>
          </a:p>
        </p:txBody>
      </p:sp>
      <p:sp>
        <p:nvSpPr>
          <p:cNvPr id="2" name="Rettangolo 1"/>
          <p:cNvSpPr/>
          <p:nvPr/>
        </p:nvSpPr>
        <p:spPr>
          <a:xfrm>
            <a:off x="2776158" y="1344827"/>
            <a:ext cx="3984168" cy="400110"/>
          </a:xfrm>
          <a:prstGeom prst="rect">
            <a:avLst/>
          </a:prstGeom>
        </p:spPr>
        <p:txBody>
          <a:bodyPr wrap="none">
            <a:spAutoFit/>
          </a:bodyPr>
          <a:lstStyle/>
          <a:p>
            <a:r>
              <a:rPr lang="it-IT" sz="2000" b="1" dirty="0">
                <a:solidFill>
                  <a:srgbClr val="002060"/>
                </a:solidFill>
                <a:latin typeface="Arial" panose="020B0604020202020204" pitchFamily="34" charset="0"/>
                <a:cs typeface="Arial" panose="020B0604020202020204" pitchFamily="34" charset="0"/>
              </a:rPr>
              <a:t>DPI DELLE VIE RESPIRATORIE</a:t>
            </a:r>
          </a:p>
        </p:txBody>
      </p:sp>
      <p:sp>
        <p:nvSpPr>
          <p:cNvPr id="5" name="Rettangolo 4"/>
          <p:cNvSpPr/>
          <p:nvPr/>
        </p:nvSpPr>
        <p:spPr>
          <a:xfrm>
            <a:off x="330245" y="1984078"/>
            <a:ext cx="4766771" cy="1015663"/>
          </a:xfrm>
          <a:prstGeom prst="rect">
            <a:avLst/>
          </a:prstGeom>
        </p:spPr>
        <p:txBody>
          <a:bodyPr wrap="square">
            <a:spAutoFit/>
          </a:bodyPr>
          <a:lstStyle/>
          <a:p>
            <a:pPr algn="just"/>
            <a:r>
              <a:rPr lang="it-IT" sz="2000" dirty="0">
                <a:solidFill>
                  <a:prstClr val="black"/>
                </a:solidFill>
                <a:latin typeface="Arial" panose="020B0604020202020204" pitchFamily="34" charset="0"/>
                <a:cs typeface="Arial" panose="020B0604020202020204" pitchFamily="34" charset="0"/>
              </a:rPr>
              <a:t>Per ogni tipo di filtro antigas esistono tre classi di protezione a seconda della concentrazione prevista dell’inquinante:</a:t>
            </a:r>
          </a:p>
        </p:txBody>
      </p:sp>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2148" y="1843837"/>
            <a:ext cx="3817938" cy="1296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406581" y="3861048"/>
            <a:ext cx="4953000" cy="1631216"/>
          </a:xfrm>
          <a:prstGeom prst="rect">
            <a:avLst/>
          </a:prstGeom>
        </p:spPr>
        <p:txBody>
          <a:bodyPr>
            <a:spAutoFit/>
          </a:bodyPr>
          <a:lstStyle/>
          <a:p>
            <a:pPr algn="just"/>
            <a:r>
              <a:rPr lang="it-IT" sz="2000" dirty="0">
                <a:solidFill>
                  <a:prstClr val="black"/>
                </a:solidFill>
                <a:latin typeface="Arial" panose="020B0604020202020204" pitchFamily="34" charset="0"/>
                <a:cs typeface="Arial" panose="020B0604020202020204" pitchFamily="34" charset="0"/>
              </a:rPr>
              <a:t>I </a:t>
            </a:r>
            <a:r>
              <a:rPr lang="it-IT" sz="2000" b="1" dirty="0">
                <a:solidFill>
                  <a:prstClr val="black"/>
                </a:solidFill>
                <a:latin typeface="Arial" panose="020B0604020202020204" pitchFamily="34" charset="0"/>
                <a:cs typeface="Arial" panose="020B0604020202020204" pitchFamily="34" charset="0"/>
              </a:rPr>
              <a:t>filtri combinati </a:t>
            </a:r>
            <a:r>
              <a:rPr lang="it-IT" sz="2000" dirty="0">
                <a:solidFill>
                  <a:prstClr val="black"/>
                </a:solidFill>
                <a:latin typeface="Arial" panose="020B0604020202020204" pitchFamily="34" charset="0"/>
                <a:cs typeface="Arial" panose="020B0604020202020204" pitchFamily="34" charset="0"/>
              </a:rPr>
              <a:t>(gas e polvere) oltre alla colorazione del o dei gas specifici devono riportare una fascia bianca e la marcatura riporterà tutte le lettere distintive con le relative classi di efficienza. Es. ABK</a:t>
            </a:r>
            <a:r>
              <a:rPr lang="it-IT" sz="2000" b="1" dirty="0">
                <a:solidFill>
                  <a:prstClr val="black"/>
                </a:solidFill>
                <a:latin typeface="Arial" panose="020B0604020202020204" pitchFamily="34" charset="0"/>
                <a:cs typeface="Arial" panose="020B0604020202020204" pitchFamily="34" charset="0"/>
              </a:rPr>
              <a:t>1</a:t>
            </a:r>
          </a:p>
        </p:txBody>
      </p:sp>
      <p:pic>
        <p:nvPicPr>
          <p:cNvPr id="17"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9184" y="3725995"/>
            <a:ext cx="2211753" cy="191722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40693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1" descr="nuovo logo bn"/>
          <p:cNvPicPr>
            <a:picLocks noChangeArrowheads="1"/>
          </p:cNvPicPr>
          <p:nvPr/>
        </p:nvPicPr>
        <p:blipFill>
          <a:blip r:embed="rId2" cstate="print">
            <a:duotone>
              <a:prstClr val="black"/>
              <a:srgbClr val="006600">
                <a:tint val="45000"/>
                <a:satMod val="400000"/>
              </a:srgb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16463" y="111400"/>
            <a:ext cx="3054350" cy="5524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0" y="663851"/>
            <a:ext cx="52650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3060700" algn="ctr"/>
                <a:tab pos="6119813" algn="r"/>
              </a:tabLst>
            </a:pPr>
            <a:r>
              <a:rPr lang="it-IT" sz="1200" b="1" dirty="0">
                <a:solidFill>
                  <a:prstClr val="black"/>
                </a:solidFill>
                <a:latin typeface="Arial" panose="020B0604020202020204" pitchFamily="34" charset="0"/>
                <a:ea typeface="Times New Roman" pitchFamily="18" charset="0"/>
                <a:cs typeface="Arial" panose="020B0604020202020204" pitchFamily="34" charset="0"/>
              </a:rPr>
              <a:t>Dipartimento di Scienze Chimiche e Farmaceutiche</a:t>
            </a:r>
            <a:endParaRPr lang="it-IT" sz="1200" dirty="0">
              <a:solidFill>
                <a:prstClr val="black"/>
              </a:solidFill>
              <a:latin typeface="Arial" panose="020B0604020202020204" pitchFamily="34" charset="0"/>
              <a:cs typeface="Arial" panose="020B0604020202020204" pitchFamily="34" charset="0"/>
            </a:endParaRPr>
          </a:p>
        </p:txBody>
      </p:sp>
      <p:sp>
        <p:nvSpPr>
          <p:cNvPr id="13" name="Rettangolo 12"/>
          <p:cNvSpPr/>
          <p:nvPr/>
        </p:nvSpPr>
        <p:spPr>
          <a:xfrm>
            <a:off x="291458" y="944717"/>
            <a:ext cx="8953569" cy="400110"/>
          </a:xfrm>
          <a:prstGeom prst="rect">
            <a:avLst/>
          </a:prstGeom>
        </p:spPr>
        <p:txBody>
          <a:bodyPr wrap="square">
            <a:spAutoFit/>
          </a:bodyPr>
          <a:lstStyle/>
          <a:p>
            <a:pPr algn="ctr"/>
            <a:r>
              <a:rPr lang="it-IT" sz="2000" b="1" dirty="0">
                <a:solidFill>
                  <a:prstClr val="black"/>
                </a:solidFill>
                <a:latin typeface="Arial" panose="020B0604020202020204" pitchFamily="34" charset="0"/>
                <a:cs typeface="Arial" panose="020B0604020202020204" pitchFamily="34" charset="0"/>
              </a:rPr>
              <a:t>DISPOSITIVI DI PROTEZIONE INDIVIDUALE </a:t>
            </a:r>
          </a:p>
        </p:txBody>
      </p:sp>
      <p:sp>
        <p:nvSpPr>
          <p:cNvPr id="2" name="Rettangolo 1"/>
          <p:cNvSpPr/>
          <p:nvPr/>
        </p:nvSpPr>
        <p:spPr>
          <a:xfrm>
            <a:off x="2776158" y="1344827"/>
            <a:ext cx="3984168" cy="400110"/>
          </a:xfrm>
          <a:prstGeom prst="rect">
            <a:avLst/>
          </a:prstGeom>
        </p:spPr>
        <p:txBody>
          <a:bodyPr wrap="none">
            <a:spAutoFit/>
          </a:bodyPr>
          <a:lstStyle/>
          <a:p>
            <a:r>
              <a:rPr lang="it-IT" sz="2000" b="1" dirty="0">
                <a:solidFill>
                  <a:srgbClr val="002060"/>
                </a:solidFill>
                <a:latin typeface="Arial" panose="020B0604020202020204" pitchFamily="34" charset="0"/>
                <a:cs typeface="Arial" panose="020B0604020202020204" pitchFamily="34" charset="0"/>
              </a:rPr>
              <a:t>DPI DEGLI OCCHI E DEL VISO</a:t>
            </a:r>
          </a:p>
        </p:txBody>
      </p:sp>
      <p:sp>
        <p:nvSpPr>
          <p:cNvPr id="12" name="Rettangolo 11"/>
          <p:cNvSpPr/>
          <p:nvPr/>
        </p:nvSpPr>
        <p:spPr>
          <a:xfrm>
            <a:off x="197824" y="2060848"/>
            <a:ext cx="9548305" cy="3477875"/>
          </a:xfrm>
          <a:prstGeom prst="rect">
            <a:avLst/>
          </a:prstGeom>
        </p:spPr>
        <p:txBody>
          <a:bodyPr wrap="square">
            <a:spAutoFit/>
          </a:bodyPr>
          <a:lstStyle/>
          <a:p>
            <a:pPr algn="just"/>
            <a:r>
              <a:rPr lang="it-IT" sz="2000" dirty="0">
                <a:solidFill>
                  <a:prstClr val="black"/>
                </a:solidFill>
                <a:latin typeface="Arial" panose="020B0604020202020204" pitchFamily="34" charset="0"/>
                <a:cs typeface="Arial" panose="020B0604020202020204" pitchFamily="34" charset="0"/>
              </a:rPr>
              <a:t>Gli occhiali, insieme agli schermi e alle visiere, sono i più importanti dispositivi di protezione individuale degli occhi contro i rischi meccanici (poveri, trucioli, schegge), ottici (raggi UV ed IR, laser), chimici (vapori, nebbie e fumi, soluzioni acide ed alcaline) e termici.</a:t>
            </a:r>
          </a:p>
          <a:p>
            <a:pPr algn="just"/>
            <a:endParaRPr lang="it-IT" sz="2000" dirty="0">
              <a:solidFill>
                <a:prstClr val="black"/>
              </a:solidFill>
              <a:latin typeface="Arial" panose="020B0604020202020204" pitchFamily="34" charset="0"/>
              <a:cs typeface="Arial" panose="020B0604020202020204" pitchFamily="34" charset="0"/>
            </a:endParaRPr>
          </a:p>
          <a:p>
            <a:pPr algn="just"/>
            <a:endParaRPr lang="it-IT" sz="2000" dirty="0">
              <a:solidFill>
                <a:prstClr val="black"/>
              </a:solidFill>
              <a:latin typeface="Arial" panose="020B0604020202020204" pitchFamily="34" charset="0"/>
              <a:cs typeface="Arial" panose="020B0604020202020204" pitchFamily="34" charset="0"/>
            </a:endParaRPr>
          </a:p>
          <a:p>
            <a:pPr algn="just"/>
            <a:endParaRPr lang="it-IT" sz="2000" dirty="0">
              <a:solidFill>
                <a:prstClr val="black"/>
              </a:solidFill>
              <a:latin typeface="Arial" panose="020B0604020202020204" pitchFamily="34" charset="0"/>
              <a:cs typeface="Arial" panose="020B0604020202020204" pitchFamily="34" charset="0"/>
            </a:endParaRPr>
          </a:p>
          <a:p>
            <a:pPr algn="just"/>
            <a:endParaRPr lang="it-IT" sz="2000" dirty="0">
              <a:solidFill>
                <a:prstClr val="black"/>
              </a:solidFill>
              <a:latin typeface="Arial" panose="020B0604020202020204" pitchFamily="34" charset="0"/>
              <a:cs typeface="Arial" panose="020B0604020202020204" pitchFamily="34" charset="0"/>
            </a:endParaRPr>
          </a:p>
          <a:p>
            <a:pPr algn="just"/>
            <a:endParaRPr lang="it-IT" sz="2000" dirty="0">
              <a:solidFill>
                <a:prstClr val="black"/>
              </a:solidFill>
              <a:latin typeface="Arial" panose="020B0604020202020204" pitchFamily="34" charset="0"/>
              <a:cs typeface="Arial" panose="020B0604020202020204" pitchFamily="34" charset="0"/>
            </a:endParaRPr>
          </a:p>
          <a:p>
            <a:pPr algn="just"/>
            <a:endParaRPr lang="it-IT" sz="2000" dirty="0">
              <a:solidFill>
                <a:prstClr val="black"/>
              </a:solidFill>
              <a:latin typeface="Arial" panose="020B0604020202020204" pitchFamily="34" charset="0"/>
              <a:cs typeface="Arial" panose="020B0604020202020204" pitchFamily="34" charset="0"/>
            </a:endParaRPr>
          </a:p>
          <a:p>
            <a:pPr algn="just"/>
            <a:endParaRPr lang="it-IT" sz="2000" dirty="0">
              <a:solidFill>
                <a:prstClr val="black"/>
              </a:solidFill>
              <a:latin typeface="Arial" panose="020B0604020202020204" pitchFamily="34" charset="0"/>
              <a:cs typeface="Arial" panose="020B0604020202020204" pitchFamily="34" charset="0"/>
            </a:endParaRPr>
          </a:p>
        </p:txBody>
      </p:sp>
      <p:pic>
        <p:nvPicPr>
          <p:cNvPr id="14" name="Picture 8" descr="http://t0.gstatic.com/images?q=tbn:ANd9GcSXRBg9JR9pf1ro1U5qREKJEmJvH-zzfIHPUB_Goyju2uz74s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7659" y="111400"/>
            <a:ext cx="1988471" cy="183551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5917" y="3799785"/>
            <a:ext cx="26098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9818" y="4044535"/>
            <a:ext cx="3195451"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950" y="3834986"/>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88299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1" descr="nuovo logo bn"/>
          <p:cNvPicPr>
            <a:picLocks noChangeArrowheads="1"/>
          </p:cNvPicPr>
          <p:nvPr/>
        </p:nvPicPr>
        <p:blipFill>
          <a:blip r:embed="rId2" cstate="print">
            <a:duotone>
              <a:prstClr val="black"/>
              <a:srgbClr val="006600">
                <a:tint val="45000"/>
                <a:satMod val="400000"/>
              </a:srgb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16463" y="111400"/>
            <a:ext cx="3054350" cy="5524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0" y="663851"/>
            <a:ext cx="52650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3060700" algn="ctr"/>
                <a:tab pos="6119813" algn="r"/>
              </a:tabLst>
            </a:pPr>
            <a:r>
              <a:rPr lang="it-IT" sz="1200" b="1" dirty="0">
                <a:solidFill>
                  <a:prstClr val="black"/>
                </a:solidFill>
                <a:latin typeface="Arial" panose="020B0604020202020204" pitchFamily="34" charset="0"/>
                <a:ea typeface="Times New Roman" pitchFamily="18" charset="0"/>
                <a:cs typeface="Arial" panose="020B0604020202020204" pitchFamily="34" charset="0"/>
              </a:rPr>
              <a:t>Dipartimento di Scienze Chimiche e Farmaceutiche</a:t>
            </a:r>
            <a:endParaRPr lang="it-IT" sz="1200" dirty="0">
              <a:solidFill>
                <a:prstClr val="black"/>
              </a:solidFill>
              <a:latin typeface="Arial" panose="020B0604020202020204" pitchFamily="34" charset="0"/>
              <a:cs typeface="Arial" panose="020B0604020202020204" pitchFamily="34" charset="0"/>
            </a:endParaRPr>
          </a:p>
        </p:txBody>
      </p:sp>
      <p:sp>
        <p:nvSpPr>
          <p:cNvPr id="13" name="Rettangolo 12"/>
          <p:cNvSpPr/>
          <p:nvPr/>
        </p:nvSpPr>
        <p:spPr>
          <a:xfrm>
            <a:off x="291458" y="944717"/>
            <a:ext cx="8953569" cy="400110"/>
          </a:xfrm>
          <a:prstGeom prst="rect">
            <a:avLst/>
          </a:prstGeom>
        </p:spPr>
        <p:txBody>
          <a:bodyPr wrap="square">
            <a:spAutoFit/>
          </a:bodyPr>
          <a:lstStyle/>
          <a:p>
            <a:pPr algn="ctr"/>
            <a:r>
              <a:rPr lang="it-IT" sz="2000" b="1" dirty="0">
                <a:solidFill>
                  <a:prstClr val="black"/>
                </a:solidFill>
                <a:latin typeface="Arial" panose="020B0604020202020204" pitchFamily="34" charset="0"/>
                <a:cs typeface="Arial" panose="020B0604020202020204" pitchFamily="34" charset="0"/>
              </a:rPr>
              <a:t>DISPOSITIVI DI PROTEZIONE INDIVIDUALE </a:t>
            </a:r>
          </a:p>
        </p:txBody>
      </p:sp>
      <p:sp>
        <p:nvSpPr>
          <p:cNvPr id="2" name="Rettangolo 1"/>
          <p:cNvSpPr/>
          <p:nvPr/>
        </p:nvSpPr>
        <p:spPr>
          <a:xfrm>
            <a:off x="2776158" y="1344827"/>
            <a:ext cx="3984168" cy="400110"/>
          </a:xfrm>
          <a:prstGeom prst="rect">
            <a:avLst/>
          </a:prstGeom>
        </p:spPr>
        <p:txBody>
          <a:bodyPr wrap="none">
            <a:spAutoFit/>
          </a:bodyPr>
          <a:lstStyle/>
          <a:p>
            <a:r>
              <a:rPr lang="it-IT" sz="2000" b="1" dirty="0">
                <a:solidFill>
                  <a:srgbClr val="002060"/>
                </a:solidFill>
                <a:latin typeface="Arial" panose="020B0604020202020204" pitchFamily="34" charset="0"/>
                <a:cs typeface="Arial" panose="020B0604020202020204" pitchFamily="34" charset="0"/>
              </a:rPr>
              <a:t>DPI DEGLI OCCHI E DEL VISO</a:t>
            </a:r>
          </a:p>
        </p:txBody>
      </p:sp>
      <p:sp>
        <p:nvSpPr>
          <p:cNvPr id="12" name="Rettangolo 11"/>
          <p:cNvSpPr/>
          <p:nvPr/>
        </p:nvSpPr>
        <p:spPr>
          <a:xfrm>
            <a:off x="2635178" y="2157202"/>
            <a:ext cx="6185759" cy="1631216"/>
          </a:xfrm>
          <a:prstGeom prst="rect">
            <a:avLst/>
          </a:prstGeom>
        </p:spPr>
        <p:txBody>
          <a:bodyPr wrap="square">
            <a:spAutoFit/>
          </a:bodyPr>
          <a:lstStyle/>
          <a:p>
            <a:pPr algn="just"/>
            <a:r>
              <a:rPr lang="it-IT" sz="2000" dirty="0">
                <a:solidFill>
                  <a:prstClr val="black"/>
                </a:solidFill>
                <a:latin typeface="Arial" panose="020B0604020202020204" pitchFamily="34" charset="0"/>
                <a:cs typeface="Arial" panose="020B0604020202020204" pitchFamily="34" charset="0"/>
              </a:rPr>
              <a:t>Gli schermi</a:t>
            </a:r>
            <a:r>
              <a:rPr lang="it-IT" sz="2000" b="1" dirty="0">
                <a:solidFill>
                  <a:prstClr val="black"/>
                </a:solidFill>
                <a:latin typeface="Arial" panose="020B0604020202020204" pitchFamily="34" charset="0"/>
                <a:cs typeface="Arial" panose="020B0604020202020204" pitchFamily="34" charset="0"/>
              </a:rPr>
              <a:t> </a:t>
            </a:r>
            <a:r>
              <a:rPr lang="it-IT" sz="2000" dirty="0">
                <a:solidFill>
                  <a:prstClr val="black"/>
                </a:solidFill>
                <a:latin typeface="Arial" panose="020B0604020202020204" pitchFamily="34" charset="0"/>
                <a:cs typeface="Arial" panose="020B0604020202020204" pitchFamily="34" charset="0"/>
              </a:rPr>
              <a:t>sono generalmente utilizzati per lavori di saldatura o in prossimità di masse incandescenti per brevi periodi, portati a mano dallo stesso lavoratore oppure, se fissi, sono posizionati davanti al pezzo su cui lavorare.</a:t>
            </a:r>
          </a:p>
        </p:txBody>
      </p:sp>
      <p:pic>
        <p:nvPicPr>
          <p:cNvPr id="14" name="Picture 8" descr="http://t0.gstatic.com/images?q=tbn:ANd9GcSXRBg9JR9pf1ro1U5qREKJEmJvH-zzfIHPUB_Goyju2uz74s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7659" y="111400"/>
            <a:ext cx="1988471" cy="183551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5035" y="3977696"/>
            <a:ext cx="2321719" cy="21431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Risultati immagini per visiera con elmet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80331" y="3977698"/>
            <a:ext cx="2143125" cy="214312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9392" y="1967923"/>
            <a:ext cx="20097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tangolo 5"/>
          <p:cNvSpPr/>
          <p:nvPr/>
        </p:nvSpPr>
        <p:spPr>
          <a:xfrm>
            <a:off x="341665" y="4310594"/>
            <a:ext cx="4953000" cy="1477328"/>
          </a:xfrm>
          <a:prstGeom prst="rect">
            <a:avLst/>
          </a:prstGeom>
        </p:spPr>
        <p:txBody>
          <a:bodyPr>
            <a:spAutoFit/>
          </a:bodyPr>
          <a:lstStyle/>
          <a:p>
            <a:pPr algn="just"/>
            <a:r>
              <a:rPr lang="it-IT" dirty="0">
                <a:solidFill>
                  <a:prstClr val="black"/>
                </a:solidFill>
                <a:latin typeface="Arial" panose="020B0604020202020204" pitchFamily="34" charset="0"/>
                <a:cs typeface="Arial" panose="020B0604020202020204" pitchFamily="34" charset="0"/>
              </a:rPr>
              <a:t>Le visiere, più comode degli schermi, sono generalmente integrate da un elmetto di protezione ed abbassate in caso di lavorazioni a rischio. Visiere e schermi proteggono, oltre agli occhi, anche il volto dell'operatore.</a:t>
            </a:r>
          </a:p>
        </p:txBody>
      </p:sp>
    </p:spTree>
    <p:extLst>
      <p:ext uri="{BB962C8B-B14F-4D97-AF65-F5344CB8AC3E}">
        <p14:creationId xmlns:p14="http://schemas.microsoft.com/office/powerpoint/2010/main" val="3100500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1" descr="nuovo logo bn"/>
          <p:cNvPicPr>
            <a:picLocks noChangeArrowheads="1"/>
          </p:cNvPicPr>
          <p:nvPr/>
        </p:nvPicPr>
        <p:blipFill>
          <a:blip r:embed="rId2" cstate="print">
            <a:duotone>
              <a:prstClr val="black"/>
              <a:srgbClr val="006600">
                <a:tint val="45000"/>
                <a:satMod val="400000"/>
              </a:srgb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16463" y="111400"/>
            <a:ext cx="3054350" cy="5524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0" y="663851"/>
            <a:ext cx="52650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3060700" algn="ctr"/>
                <a:tab pos="6119813" algn="r"/>
              </a:tabLst>
            </a:pPr>
            <a:r>
              <a:rPr lang="it-IT" sz="1200" b="1" dirty="0">
                <a:solidFill>
                  <a:prstClr val="black"/>
                </a:solidFill>
                <a:latin typeface="Arial" panose="020B0604020202020204" pitchFamily="34" charset="0"/>
                <a:ea typeface="Times New Roman" pitchFamily="18" charset="0"/>
                <a:cs typeface="Arial" panose="020B0604020202020204" pitchFamily="34" charset="0"/>
              </a:rPr>
              <a:t>Dipartimento di Scienze Chimiche e Farmaceutiche</a:t>
            </a:r>
            <a:endParaRPr lang="it-IT" sz="1200" dirty="0">
              <a:solidFill>
                <a:prstClr val="black"/>
              </a:solidFill>
              <a:latin typeface="Arial" panose="020B0604020202020204" pitchFamily="34" charset="0"/>
              <a:cs typeface="Arial" panose="020B0604020202020204" pitchFamily="34" charset="0"/>
            </a:endParaRPr>
          </a:p>
        </p:txBody>
      </p:sp>
      <p:sp>
        <p:nvSpPr>
          <p:cNvPr id="33" name="CasellaDiTesto 32"/>
          <p:cNvSpPr txBox="1"/>
          <p:nvPr/>
        </p:nvSpPr>
        <p:spPr>
          <a:xfrm>
            <a:off x="182849" y="951629"/>
            <a:ext cx="9536035" cy="430887"/>
          </a:xfrm>
          <a:prstGeom prst="rect">
            <a:avLst/>
          </a:prstGeom>
          <a:noFill/>
        </p:spPr>
        <p:txBody>
          <a:bodyPr wrap="square" rtlCol="0">
            <a:spAutoFit/>
          </a:bodyPr>
          <a:lstStyle/>
          <a:p>
            <a:pPr algn="ctr"/>
            <a:r>
              <a:rPr lang="it-IT" sz="2200" b="1" dirty="0">
                <a:solidFill>
                  <a:prstClr val="black"/>
                </a:solidFill>
                <a:latin typeface="Arial" panose="020B0604020202020204" pitchFamily="34" charset="0"/>
                <a:cs typeface="Arial" panose="020B0604020202020204" pitchFamily="34" charset="0"/>
              </a:rPr>
              <a:t>Concetti di Pericolo, Danno, Rischio, Prevenzione e Protezione</a:t>
            </a:r>
            <a:endParaRPr lang="it-IT" b="1" dirty="0">
              <a:solidFill>
                <a:prstClr val="black"/>
              </a:solidFill>
              <a:latin typeface="Arial" panose="020B0604020202020204" pitchFamily="34" charset="0"/>
              <a:cs typeface="Arial" panose="020B0604020202020204" pitchFamily="34" charset="0"/>
            </a:endParaRPr>
          </a:p>
        </p:txBody>
      </p:sp>
      <p:sp>
        <p:nvSpPr>
          <p:cNvPr id="3" name="Rettangolo 2"/>
          <p:cNvSpPr/>
          <p:nvPr/>
        </p:nvSpPr>
        <p:spPr>
          <a:xfrm>
            <a:off x="2846766" y="1382515"/>
            <a:ext cx="3666407" cy="400110"/>
          </a:xfrm>
          <a:prstGeom prst="rect">
            <a:avLst/>
          </a:prstGeom>
        </p:spPr>
        <p:txBody>
          <a:bodyPr wrap="square">
            <a:spAutoFit/>
          </a:bodyPr>
          <a:lstStyle/>
          <a:p>
            <a:pPr algn="ctr"/>
            <a:r>
              <a:rPr lang="it-IT" sz="2000" b="1" dirty="0">
                <a:latin typeface="Arial" panose="020B0604020202020204" pitchFamily="34" charset="0"/>
                <a:cs typeface="Arial" panose="020B0604020202020204" pitchFamily="34" charset="0"/>
              </a:rPr>
              <a:t>SITUAZIONI A RISCHIO</a:t>
            </a:r>
          </a:p>
        </p:txBody>
      </p:sp>
      <p:pic>
        <p:nvPicPr>
          <p:cNvPr id="2" name="Immagine 1"/>
          <p:cNvPicPr>
            <a:picLocks noChangeAspect="1"/>
          </p:cNvPicPr>
          <p:nvPr/>
        </p:nvPicPr>
        <p:blipFill>
          <a:blip r:embed="rId4"/>
          <a:stretch>
            <a:fillRect/>
          </a:stretch>
        </p:blipFill>
        <p:spPr>
          <a:xfrm>
            <a:off x="1496616" y="2276872"/>
            <a:ext cx="6672064" cy="4446305"/>
          </a:xfrm>
          <a:prstGeom prst="rect">
            <a:avLst/>
          </a:prstGeom>
        </p:spPr>
      </p:pic>
    </p:spTree>
    <p:extLst>
      <p:ext uri="{BB962C8B-B14F-4D97-AF65-F5344CB8AC3E}">
        <p14:creationId xmlns:p14="http://schemas.microsoft.com/office/powerpoint/2010/main" val="40979709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1" descr="nuovo logo bn"/>
          <p:cNvPicPr>
            <a:picLocks noChangeArrowheads="1"/>
          </p:cNvPicPr>
          <p:nvPr/>
        </p:nvPicPr>
        <p:blipFill>
          <a:blip r:embed="rId2" cstate="print">
            <a:duotone>
              <a:prstClr val="black"/>
              <a:srgbClr val="006600">
                <a:tint val="45000"/>
                <a:satMod val="400000"/>
              </a:srgb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16463" y="111400"/>
            <a:ext cx="3054350" cy="5524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0" y="663851"/>
            <a:ext cx="52650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3060700" algn="ctr"/>
                <a:tab pos="6119813" algn="r"/>
              </a:tabLst>
            </a:pPr>
            <a:r>
              <a:rPr lang="it-IT" sz="1200" b="1" dirty="0">
                <a:solidFill>
                  <a:prstClr val="black"/>
                </a:solidFill>
                <a:latin typeface="Arial" panose="020B0604020202020204" pitchFamily="34" charset="0"/>
                <a:ea typeface="Times New Roman" pitchFamily="18" charset="0"/>
                <a:cs typeface="Arial" panose="020B0604020202020204" pitchFamily="34" charset="0"/>
              </a:rPr>
              <a:t>Dipartimento di Scienze Chimiche e Farmaceutiche</a:t>
            </a:r>
            <a:endParaRPr lang="it-IT" sz="1200" dirty="0">
              <a:solidFill>
                <a:prstClr val="black"/>
              </a:solidFill>
              <a:latin typeface="Arial" panose="020B0604020202020204" pitchFamily="34" charset="0"/>
              <a:cs typeface="Arial" panose="020B0604020202020204" pitchFamily="34" charset="0"/>
            </a:endParaRPr>
          </a:p>
        </p:txBody>
      </p:sp>
      <p:sp>
        <p:nvSpPr>
          <p:cNvPr id="13" name="Rettangolo 12"/>
          <p:cNvSpPr/>
          <p:nvPr/>
        </p:nvSpPr>
        <p:spPr>
          <a:xfrm>
            <a:off x="291458" y="944717"/>
            <a:ext cx="8953569" cy="400110"/>
          </a:xfrm>
          <a:prstGeom prst="rect">
            <a:avLst/>
          </a:prstGeom>
        </p:spPr>
        <p:txBody>
          <a:bodyPr wrap="square">
            <a:spAutoFit/>
          </a:bodyPr>
          <a:lstStyle/>
          <a:p>
            <a:pPr algn="ctr"/>
            <a:r>
              <a:rPr lang="it-IT" sz="2000" b="1" dirty="0">
                <a:solidFill>
                  <a:prstClr val="black"/>
                </a:solidFill>
                <a:latin typeface="Arial" panose="020B0604020202020204" pitchFamily="34" charset="0"/>
                <a:cs typeface="Arial" panose="020B0604020202020204" pitchFamily="34" charset="0"/>
              </a:rPr>
              <a:t>DISPOSITIVI DI PROTEZIONE INDIVIDUALE </a:t>
            </a:r>
          </a:p>
        </p:txBody>
      </p:sp>
      <p:sp>
        <p:nvSpPr>
          <p:cNvPr id="2" name="Rettangolo 1"/>
          <p:cNvSpPr/>
          <p:nvPr/>
        </p:nvSpPr>
        <p:spPr>
          <a:xfrm>
            <a:off x="2776158" y="1344827"/>
            <a:ext cx="4477829" cy="400110"/>
          </a:xfrm>
          <a:prstGeom prst="rect">
            <a:avLst/>
          </a:prstGeom>
        </p:spPr>
        <p:txBody>
          <a:bodyPr wrap="none">
            <a:spAutoFit/>
          </a:bodyPr>
          <a:lstStyle/>
          <a:p>
            <a:r>
              <a:rPr lang="it-IT" sz="2000" b="1" dirty="0">
                <a:solidFill>
                  <a:srgbClr val="002060"/>
                </a:solidFill>
                <a:latin typeface="Arial" panose="020B0604020202020204" pitchFamily="34" charset="0"/>
                <a:cs typeface="Arial" panose="020B0604020202020204" pitchFamily="34" charset="0"/>
              </a:rPr>
              <a:t>DPI DELLA MANO E DEL BRACCIO</a:t>
            </a:r>
          </a:p>
        </p:txBody>
      </p:sp>
      <p:sp>
        <p:nvSpPr>
          <p:cNvPr id="12" name="Rettangolo 11"/>
          <p:cNvSpPr/>
          <p:nvPr/>
        </p:nvSpPr>
        <p:spPr>
          <a:xfrm>
            <a:off x="172840" y="1744937"/>
            <a:ext cx="9548305" cy="1631216"/>
          </a:xfrm>
          <a:prstGeom prst="rect">
            <a:avLst/>
          </a:prstGeom>
        </p:spPr>
        <p:txBody>
          <a:bodyPr wrap="square">
            <a:spAutoFit/>
          </a:bodyPr>
          <a:lstStyle/>
          <a:p>
            <a:pPr algn="just"/>
            <a:r>
              <a:rPr lang="it-IT" sz="2000" dirty="0">
                <a:solidFill>
                  <a:prstClr val="black"/>
                </a:solidFill>
                <a:latin typeface="Arial" panose="020B0604020202020204" pitchFamily="34" charset="0"/>
                <a:cs typeface="Arial" panose="020B0604020202020204" pitchFamily="34" charset="0"/>
              </a:rPr>
              <a:t>Si definiscono di protezione particolari tipi di guanti, in possesso delle caratteristiche indicate dal D.Lgs. n. 475/1992 e idonei a evitare danni da incidenti meccanici (colpi, urti, punture, tagli, abrasioni), traumi o insulti chimici, assorbimento di tossici per via cutanea, lesioni da agenti fisici di rischio (radiazioni, vibrazioni, freddo, calore).</a:t>
            </a:r>
          </a:p>
        </p:txBody>
      </p:sp>
      <p:pic>
        <p:nvPicPr>
          <p:cNvPr id="15"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6106" y="78874"/>
            <a:ext cx="1723189" cy="1597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62374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1" descr="nuovo logo bn"/>
          <p:cNvPicPr>
            <a:picLocks noChangeArrowheads="1"/>
          </p:cNvPicPr>
          <p:nvPr/>
        </p:nvPicPr>
        <p:blipFill>
          <a:blip r:embed="rId2" cstate="print">
            <a:duotone>
              <a:prstClr val="black"/>
              <a:srgbClr val="006600">
                <a:tint val="45000"/>
                <a:satMod val="400000"/>
              </a:srgb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16463" y="111400"/>
            <a:ext cx="3054350" cy="5524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0" y="663851"/>
            <a:ext cx="52650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3060700" algn="ctr"/>
                <a:tab pos="6119813" algn="r"/>
              </a:tabLst>
            </a:pPr>
            <a:r>
              <a:rPr lang="it-IT" sz="1200" b="1" dirty="0">
                <a:solidFill>
                  <a:prstClr val="black"/>
                </a:solidFill>
                <a:latin typeface="Arial" panose="020B0604020202020204" pitchFamily="34" charset="0"/>
                <a:ea typeface="Times New Roman" pitchFamily="18" charset="0"/>
                <a:cs typeface="Arial" panose="020B0604020202020204" pitchFamily="34" charset="0"/>
              </a:rPr>
              <a:t>Dipartimento di Scienze Chimiche e Farmaceutiche</a:t>
            </a:r>
            <a:endParaRPr lang="it-IT" sz="1200" dirty="0">
              <a:solidFill>
                <a:prstClr val="black"/>
              </a:solidFill>
              <a:latin typeface="Arial" panose="020B0604020202020204" pitchFamily="34" charset="0"/>
              <a:cs typeface="Arial" panose="020B0604020202020204" pitchFamily="34" charset="0"/>
            </a:endParaRPr>
          </a:p>
        </p:txBody>
      </p:sp>
      <p:sp>
        <p:nvSpPr>
          <p:cNvPr id="13" name="Rettangolo 12"/>
          <p:cNvSpPr/>
          <p:nvPr/>
        </p:nvSpPr>
        <p:spPr>
          <a:xfrm>
            <a:off x="291458" y="944717"/>
            <a:ext cx="8953569" cy="400110"/>
          </a:xfrm>
          <a:prstGeom prst="rect">
            <a:avLst/>
          </a:prstGeom>
        </p:spPr>
        <p:txBody>
          <a:bodyPr wrap="square">
            <a:spAutoFit/>
          </a:bodyPr>
          <a:lstStyle/>
          <a:p>
            <a:pPr algn="ctr"/>
            <a:r>
              <a:rPr lang="it-IT" sz="2000" b="1" dirty="0">
                <a:solidFill>
                  <a:prstClr val="black"/>
                </a:solidFill>
                <a:latin typeface="Arial" panose="020B0604020202020204" pitchFamily="34" charset="0"/>
                <a:cs typeface="Arial" panose="020B0604020202020204" pitchFamily="34" charset="0"/>
              </a:rPr>
              <a:t>DISPOSITIVI DI PROTEZIONE INDIVIDUALE </a:t>
            </a:r>
          </a:p>
        </p:txBody>
      </p:sp>
      <p:sp>
        <p:nvSpPr>
          <p:cNvPr id="2" name="Rettangolo 1"/>
          <p:cNvSpPr/>
          <p:nvPr/>
        </p:nvSpPr>
        <p:spPr>
          <a:xfrm>
            <a:off x="2776158" y="1344827"/>
            <a:ext cx="4477829" cy="400110"/>
          </a:xfrm>
          <a:prstGeom prst="rect">
            <a:avLst/>
          </a:prstGeom>
        </p:spPr>
        <p:txBody>
          <a:bodyPr wrap="none">
            <a:spAutoFit/>
          </a:bodyPr>
          <a:lstStyle/>
          <a:p>
            <a:r>
              <a:rPr lang="it-IT" sz="2000" b="1" dirty="0">
                <a:solidFill>
                  <a:srgbClr val="002060"/>
                </a:solidFill>
                <a:latin typeface="Arial" panose="020B0604020202020204" pitchFamily="34" charset="0"/>
                <a:cs typeface="Arial" panose="020B0604020202020204" pitchFamily="34" charset="0"/>
              </a:rPr>
              <a:t>DPI DELLA MANO E DEL BRACCIO</a:t>
            </a:r>
          </a:p>
        </p:txBody>
      </p:sp>
      <p:sp>
        <p:nvSpPr>
          <p:cNvPr id="12" name="Rettangolo 11"/>
          <p:cNvSpPr/>
          <p:nvPr/>
        </p:nvSpPr>
        <p:spPr>
          <a:xfrm>
            <a:off x="172840" y="1744937"/>
            <a:ext cx="9548305" cy="400110"/>
          </a:xfrm>
          <a:prstGeom prst="rect">
            <a:avLst/>
          </a:prstGeom>
        </p:spPr>
        <p:txBody>
          <a:bodyPr wrap="square">
            <a:spAutoFit/>
          </a:bodyPr>
          <a:lstStyle/>
          <a:p>
            <a:pPr algn="just"/>
            <a:r>
              <a:rPr lang="it-IT" sz="2000" dirty="0">
                <a:solidFill>
                  <a:prstClr val="black"/>
                </a:solidFill>
                <a:latin typeface="Arial" panose="020B0604020202020204" pitchFamily="34" charset="0"/>
                <a:cs typeface="Arial" panose="020B0604020202020204" pitchFamily="34" charset="0"/>
              </a:rPr>
              <a:t>Protezione da contatto con sostanze chimiche</a:t>
            </a:r>
          </a:p>
        </p:txBody>
      </p:sp>
      <p:pic>
        <p:nvPicPr>
          <p:cNvPr id="15"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6106" y="78874"/>
            <a:ext cx="1723189" cy="1597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563" y="2420888"/>
            <a:ext cx="2724150" cy="3617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tangolo 2"/>
          <p:cNvSpPr/>
          <p:nvPr/>
        </p:nvSpPr>
        <p:spPr>
          <a:xfrm>
            <a:off x="6410301" y="4581128"/>
            <a:ext cx="3348994" cy="1631216"/>
          </a:xfrm>
          <a:prstGeom prst="rect">
            <a:avLst/>
          </a:prstGeom>
          <a:ln>
            <a:solidFill>
              <a:srgbClr val="FF0000"/>
            </a:solidFill>
          </a:ln>
        </p:spPr>
        <p:txBody>
          <a:bodyPr wrap="none">
            <a:spAutoFit/>
          </a:bodyPr>
          <a:lstStyle/>
          <a:p>
            <a:r>
              <a:rPr lang="it-IT" sz="2000" dirty="0">
                <a:latin typeface="Arial" panose="020B0604020202020204" pitchFamily="34" charset="0"/>
                <a:cs typeface="Arial" panose="020B0604020202020204" pitchFamily="34" charset="0"/>
              </a:rPr>
              <a:t>Indice di protezione chimica</a:t>
            </a:r>
          </a:p>
          <a:p>
            <a:r>
              <a:rPr lang="it-IT" sz="2000" dirty="0">
                <a:latin typeface="Arial" panose="020B0604020202020204" pitchFamily="34" charset="0"/>
                <a:cs typeface="Arial" panose="020B0604020202020204" pitchFamily="34" charset="0"/>
              </a:rPr>
              <a:t>Es. AKL </a:t>
            </a:r>
          </a:p>
          <a:p>
            <a:r>
              <a:rPr lang="it-IT" sz="2000" dirty="0">
                <a:latin typeface="Arial" panose="020B0604020202020204" pitchFamily="34" charset="0"/>
                <a:cs typeface="Arial" panose="020B0604020202020204" pitchFamily="34" charset="0"/>
              </a:rPr>
              <a:t>A - metanolo</a:t>
            </a:r>
          </a:p>
          <a:p>
            <a:r>
              <a:rPr lang="it-IT" sz="2000" dirty="0">
                <a:latin typeface="Arial" panose="020B0604020202020204" pitchFamily="34" charset="0"/>
                <a:cs typeface="Arial" panose="020B0604020202020204" pitchFamily="34" charset="0"/>
              </a:rPr>
              <a:t>K - sodio idrossido 40%</a:t>
            </a:r>
          </a:p>
          <a:p>
            <a:r>
              <a:rPr lang="it-IT" sz="2000" dirty="0">
                <a:latin typeface="Arial" panose="020B0604020202020204" pitchFamily="34" charset="0"/>
                <a:cs typeface="Arial" panose="020B0604020202020204" pitchFamily="34" charset="0"/>
              </a:rPr>
              <a:t>L - acido solforico 96%</a:t>
            </a:r>
          </a:p>
        </p:txBody>
      </p:sp>
      <p:cxnSp>
        <p:nvCxnSpPr>
          <p:cNvPr id="5" name="Connettore 2 4"/>
          <p:cNvCxnSpPr/>
          <p:nvPr/>
        </p:nvCxnSpPr>
        <p:spPr>
          <a:xfrm flipH="1">
            <a:off x="2223503" y="5877272"/>
            <a:ext cx="4186798"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flipH="1">
            <a:off x="3005713" y="2830783"/>
            <a:ext cx="55805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flipH="1">
            <a:off x="2432720" y="5007820"/>
            <a:ext cx="1189567"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Rettangolo 26"/>
          <p:cNvSpPr/>
          <p:nvPr/>
        </p:nvSpPr>
        <p:spPr>
          <a:xfrm>
            <a:off x="3539130" y="2167371"/>
            <a:ext cx="6220165" cy="2277547"/>
          </a:xfrm>
          <a:prstGeom prst="rect">
            <a:avLst/>
          </a:prstGeom>
          <a:ln>
            <a:solidFill>
              <a:srgbClr val="FF0000"/>
            </a:solidFill>
          </a:ln>
        </p:spPr>
        <p:txBody>
          <a:bodyPr wrap="square">
            <a:spAutoFit/>
          </a:bodyPr>
          <a:lstStyle/>
          <a:p>
            <a:r>
              <a:rPr lang="it-IT" sz="2000" dirty="0">
                <a:latin typeface="Arial" panose="020B0604020202020204" pitchFamily="34" charset="0"/>
                <a:cs typeface="Arial" panose="020B0604020202020204" pitchFamily="34" charset="0"/>
              </a:rPr>
              <a:t>La normativa EN 374 (Guanti di protezione da prodotti chimici e microorganismi) stabilisce i requisiti minimi per i guanti destinati a proteggere l'utilizzatore dai prodotti chimici e dai microrganismi, e definisce i termini e le procedure di verifica.</a:t>
            </a:r>
          </a:p>
          <a:p>
            <a:r>
              <a:rPr lang="it-IT" sz="1400" b="1" dirty="0">
                <a:latin typeface="Arial" panose="020B0604020202020204" pitchFamily="34" charset="0"/>
                <a:cs typeface="Arial" panose="020B0604020202020204" pitchFamily="34" charset="0"/>
              </a:rPr>
              <a:t>RESISTENZA CHIMICA (EN 374-1) </a:t>
            </a:r>
          </a:p>
          <a:p>
            <a:r>
              <a:rPr lang="it-IT" sz="1400" b="1" dirty="0">
                <a:latin typeface="Arial" panose="020B0604020202020204" pitchFamily="34" charset="0"/>
                <a:cs typeface="Arial" panose="020B0604020202020204" pitchFamily="34" charset="0"/>
              </a:rPr>
              <a:t>PENETRAZIONE (EN 374-2)</a:t>
            </a:r>
          </a:p>
          <a:p>
            <a:r>
              <a:rPr lang="it-IT" sz="1400" b="1" dirty="0">
                <a:latin typeface="Arial" panose="020B0604020202020204" pitchFamily="34" charset="0"/>
                <a:cs typeface="Arial" panose="020B0604020202020204" pitchFamily="34" charset="0"/>
              </a:rPr>
              <a:t>PERMEAZIONE (EN 374-3)</a:t>
            </a:r>
          </a:p>
        </p:txBody>
      </p:sp>
      <p:sp>
        <p:nvSpPr>
          <p:cNvPr id="28" name="Rettangolo 27"/>
          <p:cNvSpPr/>
          <p:nvPr/>
        </p:nvSpPr>
        <p:spPr>
          <a:xfrm>
            <a:off x="3668269" y="4828134"/>
            <a:ext cx="1707519" cy="400110"/>
          </a:xfrm>
          <a:prstGeom prst="rect">
            <a:avLst/>
          </a:prstGeom>
          <a:ln>
            <a:solidFill>
              <a:srgbClr val="FF0000"/>
            </a:solidFill>
          </a:ln>
        </p:spPr>
        <p:txBody>
          <a:bodyPr wrap="none">
            <a:spAutoFit/>
          </a:bodyPr>
          <a:lstStyle/>
          <a:p>
            <a:r>
              <a:rPr lang="it-IT" sz="2000" dirty="0">
                <a:latin typeface="Arial" panose="020B0604020202020204" pitchFamily="34" charset="0"/>
                <a:cs typeface="Arial" panose="020B0604020202020204" pitchFamily="34" charset="0"/>
              </a:rPr>
              <a:t>Pittogramma </a:t>
            </a:r>
          </a:p>
        </p:txBody>
      </p:sp>
    </p:spTree>
    <p:extLst>
      <p:ext uri="{BB962C8B-B14F-4D97-AF65-F5344CB8AC3E}">
        <p14:creationId xmlns:p14="http://schemas.microsoft.com/office/powerpoint/2010/main" val="246239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1" descr="nuovo logo bn"/>
          <p:cNvPicPr>
            <a:picLocks noChangeArrowheads="1"/>
          </p:cNvPicPr>
          <p:nvPr/>
        </p:nvPicPr>
        <p:blipFill>
          <a:blip r:embed="rId2" cstate="print">
            <a:duotone>
              <a:prstClr val="black"/>
              <a:srgbClr val="006600">
                <a:tint val="45000"/>
                <a:satMod val="400000"/>
              </a:srgb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16463" y="111400"/>
            <a:ext cx="3054350" cy="5524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0" y="663851"/>
            <a:ext cx="52650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3060700" algn="ctr"/>
                <a:tab pos="6119813" algn="r"/>
              </a:tabLst>
            </a:pPr>
            <a:r>
              <a:rPr lang="it-IT" sz="1200" b="1" dirty="0">
                <a:solidFill>
                  <a:prstClr val="black"/>
                </a:solidFill>
                <a:latin typeface="Arial" panose="020B0604020202020204" pitchFamily="34" charset="0"/>
                <a:ea typeface="Times New Roman" pitchFamily="18" charset="0"/>
                <a:cs typeface="Arial" panose="020B0604020202020204" pitchFamily="34" charset="0"/>
              </a:rPr>
              <a:t>Dipartimento di Scienze Chimiche e Farmaceutiche</a:t>
            </a:r>
            <a:endParaRPr lang="it-IT" sz="1200" dirty="0">
              <a:solidFill>
                <a:prstClr val="black"/>
              </a:solidFill>
              <a:latin typeface="Arial" panose="020B0604020202020204" pitchFamily="34" charset="0"/>
              <a:cs typeface="Arial" panose="020B0604020202020204" pitchFamily="34" charset="0"/>
            </a:endParaRPr>
          </a:p>
        </p:txBody>
      </p:sp>
      <p:sp>
        <p:nvSpPr>
          <p:cNvPr id="13" name="Rettangolo 12"/>
          <p:cNvSpPr/>
          <p:nvPr/>
        </p:nvSpPr>
        <p:spPr>
          <a:xfrm>
            <a:off x="291458" y="944717"/>
            <a:ext cx="8953569" cy="400110"/>
          </a:xfrm>
          <a:prstGeom prst="rect">
            <a:avLst/>
          </a:prstGeom>
        </p:spPr>
        <p:txBody>
          <a:bodyPr wrap="square">
            <a:spAutoFit/>
          </a:bodyPr>
          <a:lstStyle/>
          <a:p>
            <a:pPr algn="ctr"/>
            <a:r>
              <a:rPr lang="it-IT" sz="2000" b="1" dirty="0">
                <a:solidFill>
                  <a:prstClr val="black"/>
                </a:solidFill>
                <a:latin typeface="Arial" panose="020B0604020202020204" pitchFamily="34" charset="0"/>
                <a:cs typeface="Arial" panose="020B0604020202020204" pitchFamily="34" charset="0"/>
              </a:rPr>
              <a:t>DISPOSITIVI DI PROTEZIONE INDIVIDUALE </a:t>
            </a:r>
          </a:p>
        </p:txBody>
      </p:sp>
      <p:sp>
        <p:nvSpPr>
          <p:cNvPr id="2" name="Rettangolo 1"/>
          <p:cNvSpPr/>
          <p:nvPr/>
        </p:nvSpPr>
        <p:spPr>
          <a:xfrm>
            <a:off x="2776158" y="1344827"/>
            <a:ext cx="4477829" cy="400110"/>
          </a:xfrm>
          <a:prstGeom prst="rect">
            <a:avLst/>
          </a:prstGeom>
        </p:spPr>
        <p:txBody>
          <a:bodyPr wrap="none">
            <a:spAutoFit/>
          </a:bodyPr>
          <a:lstStyle/>
          <a:p>
            <a:r>
              <a:rPr lang="it-IT" sz="2000" b="1" dirty="0">
                <a:solidFill>
                  <a:srgbClr val="002060"/>
                </a:solidFill>
                <a:latin typeface="Arial" panose="020B0604020202020204" pitchFamily="34" charset="0"/>
                <a:cs typeface="Arial" panose="020B0604020202020204" pitchFamily="34" charset="0"/>
              </a:rPr>
              <a:t>DPI DELLA MANO E DEL BRACCIO</a:t>
            </a:r>
          </a:p>
        </p:txBody>
      </p:sp>
      <p:sp>
        <p:nvSpPr>
          <p:cNvPr id="12" name="Rettangolo 11"/>
          <p:cNvSpPr/>
          <p:nvPr/>
        </p:nvSpPr>
        <p:spPr>
          <a:xfrm>
            <a:off x="172840" y="1744937"/>
            <a:ext cx="9548305" cy="400110"/>
          </a:xfrm>
          <a:prstGeom prst="rect">
            <a:avLst/>
          </a:prstGeom>
        </p:spPr>
        <p:txBody>
          <a:bodyPr wrap="square">
            <a:spAutoFit/>
          </a:bodyPr>
          <a:lstStyle/>
          <a:p>
            <a:pPr algn="just"/>
            <a:r>
              <a:rPr lang="it-IT" sz="2000" dirty="0">
                <a:solidFill>
                  <a:prstClr val="black"/>
                </a:solidFill>
                <a:latin typeface="Arial" panose="020B0604020202020204" pitchFamily="34" charset="0"/>
                <a:cs typeface="Arial" panose="020B0604020202020204" pitchFamily="34" charset="0"/>
              </a:rPr>
              <a:t>Protezione da contatto con sostanze chimiche</a:t>
            </a:r>
          </a:p>
        </p:txBody>
      </p:sp>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595" y="2420888"/>
            <a:ext cx="8580953"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97870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1" descr="nuovo logo bn"/>
          <p:cNvPicPr>
            <a:picLocks noChangeArrowheads="1"/>
          </p:cNvPicPr>
          <p:nvPr/>
        </p:nvPicPr>
        <p:blipFill>
          <a:blip r:embed="rId2" cstate="print">
            <a:duotone>
              <a:prstClr val="black"/>
              <a:srgbClr val="006600">
                <a:tint val="45000"/>
                <a:satMod val="400000"/>
              </a:srgb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16463" y="111400"/>
            <a:ext cx="3054350" cy="5524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0" y="663851"/>
            <a:ext cx="52650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3060700" algn="ctr"/>
                <a:tab pos="6119813" algn="r"/>
              </a:tabLst>
            </a:pPr>
            <a:r>
              <a:rPr lang="it-IT" sz="1200" b="1" dirty="0">
                <a:solidFill>
                  <a:prstClr val="black"/>
                </a:solidFill>
                <a:latin typeface="Arial" panose="020B0604020202020204" pitchFamily="34" charset="0"/>
                <a:ea typeface="Times New Roman" pitchFamily="18" charset="0"/>
                <a:cs typeface="Arial" panose="020B0604020202020204" pitchFamily="34" charset="0"/>
              </a:rPr>
              <a:t>Dipartimento di Scienze Chimiche e Farmaceutiche</a:t>
            </a:r>
            <a:endParaRPr lang="it-IT" sz="1200" dirty="0">
              <a:solidFill>
                <a:prstClr val="black"/>
              </a:solidFill>
              <a:latin typeface="Arial" panose="020B0604020202020204" pitchFamily="34" charset="0"/>
              <a:cs typeface="Arial" panose="020B0604020202020204" pitchFamily="34" charset="0"/>
            </a:endParaRPr>
          </a:p>
        </p:txBody>
      </p:sp>
      <p:sp>
        <p:nvSpPr>
          <p:cNvPr id="13" name="Rettangolo 12"/>
          <p:cNvSpPr/>
          <p:nvPr/>
        </p:nvSpPr>
        <p:spPr>
          <a:xfrm>
            <a:off x="291458" y="944717"/>
            <a:ext cx="8953569" cy="400110"/>
          </a:xfrm>
          <a:prstGeom prst="rect">
            <a:avLst/>
          </a:prstGeom>
        </p:spPr>
        <p:txBody>
          <a:bodyPr wrap="square">
            <a:spAutoFit/>
          </a:bodyPr>
          <a:lstStyle/>
          <a:p>
            <a:pPr algn="ctr"/>
            <a:r>
              <a:rPr lang="it-IT" sz="2000" b="1" dirty="0">
                <a:solidFill>
                  <a:prstClr val="black"/>
                </a:solidFill>
                <a:latin typeface="Arial" panose="020B0604020202020204" pitchFamily="34" charset="0"/>
                <a:cs typeface="Arial" panose="020B0604020202020204" pitchFamily="34" charset="0"/>
              </a:rPr>
              <a:t>DISPOSITIVI DI PROTEZIONE INDIVIDUALE </a:t>
            </a:r>
          </a:p>
        </p:txBody>
      </p:sp>
      <p:sp>
        <p:nvSpPr>
          <p:cNvPr id="2" name="Rettangolo 1"/>
          <p:cNvSpPr/>
          <p:nvPr/>
        </p:nvSpPr>
        <p:spPr>
          <a:xfrm>
            <a:off x="2776158" y="1344827"/>
            <a:ext cx="4477829" cy="400110"/>
          </a:xfrm>
          <a:prstGeom prst="rect">
            <a:avLst/>
          </a:prstGeom>
        </p:spPr>
        <p:txBody>
          <a:bodyPr wrap="none">
            <a:spAutoFit/>
          </a:bodyPr>
          <a:lstStyle/>
          <a:p>
            <a:r>
              <a:rPr lang="it-IT" sz="2000" b="1" dirty="0">
                <a:solidFill>
                  <a:srgbClr val="002060"/>
                </a:solidFill>
                <a:latin typeface="Arial" panose="020B0604020202020204" pitchFamily="34" charset="0"/>
                <a:cs typeface="Arial" panose="020B0604020202020204" pitchFamily="34" charset="0"/>
              </a:rPr>
              <a:t>DPI DELLA MANO E DEL BRACCIO</a:t>
            </a:r>
          </a:p>
        </p:txBody>
      </p:sp>
      <p:pic>
        <p:nvPicPr>
          <p:cNvPr id="2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027" y="3994409"/>
            <a:ext cx="1891186" cy="183339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538" y="1849744"/>
            <a:ext cx="1794199" cy="165618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2693" y="1951807"/>
            <a:ext cx="1822061" cy="1452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15277" y="1654183"/>
            <a:ext cx="2321719" cy="21431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ettangolo 26"/>
          <p:cNvSpPr/>
          <p:nvPr/>
        </p:nvSpPr>
        <p:spPr>
          <a:xfrm>
            <a:off x="1776459" y="3317638"/>
            <a:ext cx="1080745" cy="369332"/>
          </a:xfrm>
          <a:prstGeom prst="rect">
            <a:avLst/>
          </a:prstGeom>
        </p:spPr>
        <p:txBody>
          <a:bodyPr wrap="none">
            <a:spAutoFit/>
          </a:bodyPr>
          <a:lstStyle/>
          <a:p>
            <a:r>
              <a:rPr lang="it-IT" b="1" dirty="0">
                <a:solidFill>
                  <a:prstClr val="black"/>
                </a:solidFill>
              </a:rPr>
              <a:t>monouso</a:t>
            </a:r>
            <a:endParaRPr lang="it-IT" dirty="0">
              <a:solidFill>
                <a:prstClr val="black"/>
              </a:solidFill>
            </a:endParaRPr>
          </a:p>
        </p:txBody>
      </p:sp>
      <p:sp>
        <p:nvSpPr>
          <p:cNvPr id="28" name="Rettangolo 27"/>
          <p:cNvSpPr/>
          <p:nvPr/>
        </p:nvSpPr>
        <p:spPr>
          <a:xfrm>
            <a:off x="5960782" y="2652446"/>
            <a:ext cx="1057405" cy="369332"/>
          </a:xfrm>
          <a:prstGeom prst="rect">
            <a:avLst/>
          </a:prstGeom>
        </p:spPr>
        <p:txBody>
          <a:bodyPr wrap="none">
            <a:spAutoFit/>
          </a:bodyPr>
          <a:lstStyle/>
          <a:p>
            <a:r>
              <a:rPr lang="it-IT" b="1" dirty="0">
                <a:solidFill>
                  <a:prstClr val="black"/>
                </a:solidFill>
              </a:rPr>
              <a:t>criogenia</a:t>
            </a:r>
            <a:endParaRPr lang="it-IT" dirty="0">
              <a:solidFill>
                <a:prstClr val="black"/>
              </a:solidFill>
            </a:endParaRPr>
          </a:p>
        </p:txBody>
      </p:sp>
      <p:sp>
        <p:nvSpPr>
          <p:cNvPr id="29" name="Rettangolo 28"/>
          <p:cNvSpPr/>
          <p:nvPr/>
        </p:nvSpPr>
        <p:spPr>
          <a:xfrm>
            <a:off x="7018187" y="5719508"/>
            <a:ext cx="1502527" cy="369332"/>
          </a:xfrm>
          <a:prstGeom prst="rect">
            <a:avLst/>
          </a:prstGeom>
        </p:spPr>
        <p:txBody>
          <a:bodyPr wrap="none">
            <a:spAutoFit/>
          </a:bodyPr>
          <a:lstStyle/>
          <a:p>
            <a:r>
              <a:rPr lang="it-IT" b="1" dirty="0">
                <a:solidFill>
                  <a:prstClr val="black"/>
                </a:solidFill>
              </a:rPr>
              <a:t>agenti chimici</a:t>
            </a:r>
            <a:endParaRPr lang="it-IT" dirty="0">
              <a:solidFill>
                <a:prstClr val="black"/>
              </a:solidFill>
            </a:endParaRPr>
          </a:p>
        </p:txBody>
      </p:sp>
      <p:sp>
        <p:nvSpPr>
          <p:cNvPr id="30" name="Rettangolo 29"/>
          <p:cNvSpPr/>
          <p:nvPr/>
        </p:nvSpPr>
        <p:spPr>
          <a:xfrm>
            <a:off x="1352600" y="5551728"/>
            <a:ext cx="869533" cy="369332"/>
          </a:xfrm>
          <a:prstGeom prst="rect">
            <a:avLst/>
          </a:prstGeom>
        </p:spPr>
        <p:txBody>
          <a:bodyPr wrap="none">
            <a:spAutoFit/>
          </a:bodyPr>
          <a:lstStyle/>
          <a:p>
            <a:r>
              <a:rPr lang="it-IT" b="1" dirty="0">
                <a:solidFill>
                  <a:prstClr val="black"/>
                </a:solidFill>
              </a:rPr>
              <a:t>petroli </a:t>
            </a:r>
            <a:endParaRPr lang="it-IT" dirty="0">
              <a:solidFill>
                <a:prstClr val="black"/>
              </a:solidFill>
            </a:endParaRPr>
          </a:p>
        </p:txBody>
      </p:sp>
      <p:pic>
        <p:nvPicPr>
          <p:cNvPr id="3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03256" y="3949116"/>
            <a:ext cx="1927040" cy="177880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Rettangolo 31"/>
          <p:cNvSpPr/>
          <p:nvPr/>
        </p:nvSpPr>
        <p:spPr>
          <a:xfrm>
            <a:off x="3201300" y="5551728"/>
            <a:ext cx="820353" cy="369332"/>
          </a:xfrm>
          <a:prstGeom prst="rect">
            <a:avLst/>
          </a:prstGeom>
        </p:spPr>
        <p:txBody>
          <a:bodyPr wrap="none">
            <a:spAutoFit/>
          </a:bodyPr>
          <a:lstStyle/>
          <a:p>
            <a:r>
              <a:rPr lang="it-IT" b="1" dirty="0">
                <a:solidFill>
                  <a:prstClr val="black"/>
                </a:solidFill>
              </a:rPr>
              <a:t>calore </a:t>
            </a:r>
            <a:endParaRPr lang="it-IT" dirty="0">
              <a:solidFill>
                <a:prstClr val="black"/>
              </a:solidFill>
            </a:endParaRPr>
          </a:p>
        </p:txBody>
      </p:sp>
      <p:pic>
        <p:nvPicPr>
          <p:cNvPr id="614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61830" y="4053856"/>
            <a:ext cx="333375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50212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1" descr="nuovo logo bn"/>
          <p:cNvPicPr>
            <a:picLocks noChangeArrowheads="1"/>
          </p:cNvPicPr>
          <p:nvPr/>
        </p:nvPicPr>
        <p:blipFill>
          <a:blip r:embed="rId2" cstate="print">
            <a:duotone>
              <a:prstClr val="black"/>
              <a:srgbClr val="006600">
                <a:tint val="45000"/>
                <a:satMod val="400000"/>
              </a:srgb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16463" y="111400"/>
            <a:ext cx="3054350" cy="5524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0" y="663851"/>
            <a:ext cx="52650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3060700" algn="ctr"/>
                <a:tab pos="6119813" algn="r"/>
              </a:tabLst>
            </a:pPr>
            <a:r>
              <a:rPr lang="it-IT" sz="1200" b="1" dirty="0">
                <a:solidFill>
                  <a:prstClr val="black"/>
                </a:solidFill>
                <a:latin typeface="Arial" panose="020B0604020202020204" pitchFamily="34" charset="0"/>
                <a:ea typeface="Times New Roman" pitchFamily="18" charset="0"/>
                <a:cs typeface="Arial" panose="020B0604020202020204" pitchFamily="34" charset="0"/>
              </a:rPr>
              <a:t>Dipartimento di Scienze Chimiche e Farmaceutiche</a:t>
            </a:r>
            <a:endParaRPr lang="it-IT" sz="1200" dirty="0">
              <a:solidFill>
                <a:prstClr val="black"/>
              </a:solidFill>
              <a:latin typeface="Arial" panose="020B0604020202020204" pitchFamily="34" charset="0"/>
              <a:cs typeface="Arial" panose="020B0604020202020204" pitchFamily="34" charset="0"/>
            </a:endParaRPr>
          </a:p>
        </p:txBody>
      </p:sp>
      <p:sp>
        <p:nvSpPr>
          <p:cNvPr id="13" name="Rettangolo 12"/>
          <p:cNvSpPr/>
          <p:nvPr/>
        </p:nvSpPr>
        <p:spPr>
          <a:xfrm>
            <a:off x="291458" y="981877"/>
            <a:ext cx="8953569" cy="400110"/>
          </a:xfrm>
          <a:prstGeom prst="rect">
            <a:avLst/>
          </a:prstGeom>
        </p:spPr>
        <p:txBody>
          <a:bodyPr wrap="square">
            <a:spAutoFit/>
          </a:bodyPr>
          <a:lstStyle/>
          <a:p>
            <a:pPr algn="ctr"/>
            <a:r>
              <a:rPr lang="it-IT" sz="2000" b="1" dirty="0">
                <a:solidFill>
                  <a:srgbClr val="FF0000"/>
                </a:solidFill>
                <a:latin typeface="Arial" panose="020B0604020202020204" pitchFamily="34" charset="0"/>
                <a:cs typeface="Arial" panose="020B0604020202020204" pitchFamily="34" charset="0"/>
              </a:rPr>
              <a:t>COSA DEVE FARE IL LAVORATORE</a:t>
            </a:r>
          </a:p>
        </p:txBody>
      </p:sp>
      <p:sp>
        <p:nvSpPr>
          <p:cNvPr id="33" name="Rettangolo 32"/>
          <p:cNvSpPr/>
          <p:nvPr/>
        </p:nvSpPr>
        <p:spPr>
          <a:xfrm>
            <a:off x="251657" y="1423014"/>
            <a:ext cx="9437545" cy="4708981"/>
          </a:xfrm>
          <a:prstGeom prst="rect">
            <a:avLst/>
          </a:prstGeom>
        </p:spPr>
        <p:txBody>
          <a:bodyPr wrap="square">
            <a:spAutoFit/>
          </a:bodyPr>
          <a:lstStyle/>
          <a:p>
            <a:pPr algn="just"/>
            <a:r>
              <a:rPr lang="it-IT" sz="2000" b="1" dirty="0">
                <a:solidFill>
                  <a:prstClr val="black"/>
                </a:solidFill>
                <a:latin typeface="Arial" panose="020B0604020202020204" pitchFamily="34" charset="0"/>
                <a:cs typeface="Arial" panose="020B0604020202020204" pitchFamily="34" charset="0"/>
              </a:rPr>
              <a:t>Prima di eseguire qualsiasi lavorazione, </a:t>
            </a:r>
            <a:r>
              <a:rPr lang="it-IT" sz="2000" dirty="0">
                <a:solidFill>
                  <a:prstClr val="black"/>
                </a:solidFill>
                <a:latin typeface="Arial" panose="020B0604020202020204" pitchFamily="34" charset="0"/>
                <a:cs typeface="Arial" panose="020B0604020202020204" pitchFamily="34" charset="0"/>
              </a:rPr>
              <a:t>valutarne il potenziale pericolo associato</a:t>
            </a:r>
            <a:r>
              <a:rPr lang="it-IT" sz="2000" b="1" dirty="0">
                <a:solidFill>
                  <a:prstClr val="black"/>
                </a:solidFill>
                <a:latin typeface="Arial" panose="020B0604020202020204" pitchFamily="34" charset="0"/>
                <a:cs typeface="Arial" panose="020B0604020202020204" pitchFamily="34" charset="0"/>
              </a:rPr>
              <a:t>.</a:t>
            </a:r>
          </a:p>
          <a:p>
            <a:pPr algn="just"/>
            <a:endParaRPr lang="it-IT" sz="2000" dirty="0">
              <a:solidFill>
                <a:prstClr val="black"/>
              </a:solidFill>
              <a:latin typeface="Arial" panose="020B0604020202020204" pitchFamily="34" charset="0"/>
              <a:cs typeface="Arial" panose="020B0604020202020204" pitchFamily="34" charset="0"/>
            </a:endParaRPr>
          </a:p>
          <a:p>
            <a:pPr algn="just"/>
            <a:r>
              <a:rPr lang="it-IT" sz="2000" dirty="0">
                <a:solidFill>
                  <a:prstClr val="black"/>
                </a:solidFill>
                <a:latin typeface="Arial" panose="020B0604020202020204" pitchFamily="34" charset="0"/>
                <a:cs typeface="Arial" panose="020B0604020202020204" pitchFamily="34" charset="0"/>
              </a:rPr>
              <a:t>Leggere </a:t>
            </a:r>
            <a:r>
              <a:rPr lang="it-IT" sz="2000" b="1" dirty="0">
                <a:solidFill>
                  <a:prstClr val="black"/>
                </a:solidFill>
                <a:latin typeface="Arial" panose="020B0604020202020204" pitchFamily="34" charset="0"/>
                <a:cs typeface="Arial" panose="020B0604020202020204" pitchFamily="34" charset="0"/>
              </a:rPr>
              <a:t>preventivamente</a:t>
            </a:r>
            <a:r>
              <a:rPr lang="it-IT" sz="2000" dirty="0">
                <a:solidFill>
                  <a:prstClr val="black"/>
                </a:solidFill>
                <a:latin typeface="Arial" panose="020B0604020202020204" pitchFamily="34" charset="0"/>
                <a:cs typeface="Arial" panose="020B0604020202020204" pitchFamily="34" charset="0"/>
              </a:rPr>
              <a:t> ed attentamente le etichette sui contenitori, con particolare riferimento ai simboli di pericolo (pittogrammi), alle indicazioni di pericolo «H» ed ai consigli di prudenza «P». </a:t>
            </a:r>
          </a:p>
          <a:p>
            <a:pPr algn="just"/>
            <a:endParaRPr lang="it-IT" sz="2000" dirty="0">
              <a:solidFill>
                <a:prstClr val="black"/>
              </a:solidFill>
              <a:latin typeface="Arial" panose="020B0604020202020204" pitchFamily="34" charset="0"/>
              <a:cs typeface="Arial" panose="020B0604020202020204" pitchFamily="34" charset="0"/>
            </a:endParaRPr>
          </a:p>
          <a:p>
            <a:pPr algn="just"/>
            <a:r>
              <a:rPr lang="it-IT" sz="2000" dirty="0">
                <a:solidFill>
                  <a:prstClr val="black"/>
                </a:solidFill>
                <a:latin typeface="Arial" panose="020B0604020202020204" pitchFamily="34" charset="0"/>
                <a:cs typeface="Arial" panose="020B0604020202020204" pitchFamily="34" charset="0"/>
              </a:rPr>
              <a:t>Consultare </a:t>
            </a:r>
            <a:r>
              <a:rPr lang="it-IT" sz="2000" b="1" dirty="0">
                <a:solidFill>
                  <a:prstClr val="black"/>
                </a:solidFill>
                <a:latin typeface="Arial" panose="020B0604020202020204" pitchFamily="34" charset="0"/>
                <a:cs typeface="Arial" panose="020B0604020202020204" pitchFamily="34" charset="0"/>
              </a:rPr>
              <a:t>preventivamente</a:t>
            </a:r>
            <a:r>
              <a:rPr lang="it-IT" sz="2000" dirty="0">
                <a:solidFill>
                  <a:prstClr val="black"/>
                </a:solidFill>
                <a:latin typeface="Arial" panose="020B0604020202020204" pitchFamily="34" charset="0"/>
                <a:cs typeface="Arial" panose="020B0604020202020204" pitchFamily="34" charset="0"/>
              </a:rPr>
              <a:t> ed attentamente le schede dati di sicurezza (SDS).</a:t>
            </a:r>
          </a:p>
          <a:p>
            <a:pPr algn="just"/>
            <a:endParaRPr lang="it-IT" sz="2000" dirty="0">
              <a:solidFill>
                <a:prstClr val="black"/>
              </a:solidFill>
              <a:latin typeface="Arial" panose="020B0604020202020204" pitchFamily="34" charset="0"/>
              <a:cs typeface="Arial" panose="020B0604020202020204" pitchFamily="34" charset="0"/>
            </a:endParaRPr>
          </a:p>
          <a:p>
            <a:pPr algn="just"/>
            <a:r>
              <a:rPr lang="it-IT" sz="2000" dirty="0">
                <a:solidFill>
                  <a:prstClr val="black"/>
                </a:solidFill>
                <a:latin typeface="Arial" panose="020B0604020202020204" pitchFamily="34" charset="0"/>
                <a:cs typeface="Arial" panose="020B0604020202020204" pitchFamily="34" charset="0"/>
              </a:rPr>
              <a:t>Utilizzare, quando necessario o obbligatorio, i Dispositivi di Protezione Individuale. </a:t>
            </a:r>
          </a:p>
          <a:p>
            <a:pPr algn="just"/>
            <a:endParaRPr lang="it-IT" sz="2000" dirty="0">
              <a:solidFill>
                <a:prstClr val="black"/>
              </a:solidFill>
              <a:latin typeface="Arial" panose="020B0604020202020204" pitchFamily="34" charset="0"/>
              <a:cs typeface="Arial" panose="020B0604020202020204" pitchFamily="34" charset="0"/>
            </a:endParaRPr>
          </a:p>
          <a:p>
            <a:pPr algn="just"/>
            <a:r>
              <a:rPr lang="it-IT" sz="2000" dirty="0">
                <a:solidFill>
                  <a:prstClr val="black"/>
                </a:solidFill>
                <a:latin typeface="Arial" panose="020B0604020202020204" pitchFamily="34" charset="0"/>
                <a:cs typeface="Arial" panose="020B0604020202020204" pitchFamily="34" charset="0"/>
              </a:rPr>
              <a:t>In caso di dubbio chiedere, </a:t>
            </a:r>
            <a:r>
              <a:rPr lang="it-IT" sz="2000" b="1" dirty="0">
                <a:solidFill>
                  <a:prstClr val="black"/>
                </a:solidFill>
                <a:latin typeface="Arial" panose="020B0604020202020204" pitchFamily="34" charset="0"/>
                <a:cs typeface="Arial" panose="020B0604020202020204" pitchFamily="34" charset="0"/>
              </a:rPr>
              <a:t>prima di agire</a:t>
            </a:r>
            <a:r>
              <a:rPr lang="it-IT" sz="2000" dirty="0">
                <a:solidFill>
                  <a:prstClr val="black"/>
                </a:solidFill>
                <a:latin typeface="Arial" panose="020B0604020202020204" pitchFamily="34" charset="0"/>
                <a:cs typeface="Arial" panose="020B0604020202020204" pitchFamily="34" charset="0"/>
              </a:rPr>
              <a:t>,  delucidazioni al responsabile o ai colleghi più esperti.</a:t>
            </a:r>
          </a:p>
          <a:p>
            <a:pPr algn="just"/>
            <a:endParaRPr lang="it-IT" sz="2000" dirty="0">
              <a:solidFill>
                <a:prstClr val="black"/>
              </a:solidFill>
              <a:latin typeface="Arial" panose="020B0604020202020204" pitchFamily="34" charset="0"/>
              <a:cs typeface="Arial" panose="020B0604020202020204" pitchFamily="34" charset="0"/>
            </a:endParaRPr>
          </a:p>
          <a:p>
            <a:pPr algn="just"/>
            <a:r>
              <a:rPr lang="it-IT" sz="2000" b="1" dirty="0">
                <a:solidFill>
                  <a:prstClr val="black"/>
                </a:solidFill>
                <a:latin typeface="Arial" panose="020B0604020202020204" pitchFamily="34" charset="0"/>
                <a:cs typeface="Arial" panose="020B0604020202020204" pitchFamily="34" charset="0"/>
              </a:rPr>
              <a:t>Osservare sempre i regolamenti, le procedure e </a:t>
            </a:r>
            <a:r>
              <a:rPr lang="it-IT" sz="2000" dirty="0">
                <a:solidFill>
                  <a:prstClr val="black"/>
                </a:solidFill>
                <a:latin typeface="Arial" panose="020B0604020202020204" pitchFamily="34" charset="0"/>
                <a:cs typeface="Arial" panose="020B0604020202020204" pitchFamily="34" charset="0"/>
              </a:rPr>
              <a:t>….</a:t>
            </a:r>
            <a:r>
              <a:rPr lang="it-IT" sz="2000" b="1" dirty="0">
                <a:solidFill>
                  <a:srgbClr val="FF0000"/>
                </a:solidFill>
                <a:latin typeface="Arial" panose="020B0604020202020204" pitchFamily="34" charset="0"/>
                <a:cs typeface="Arial" panose="020B0604020202020204" pitchFamily="34" charset="0"/>
              </a:rPr>
              <a:t>il buon senso!</a:t>
            </a:r>
          </a:p>
        </p:txBody>
      </p:sp>
    </p:spTree>
    <p:extLst>
      <p:ext uri="{BB962C8B-B14F-4D97-AF65-F5344CB8AC3E}">
        <p14:creationId xmlns:p14="http://schemas.microsoft.com/office/powerpoint/2010/main" val="41914605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1" descr="nuovo logo bn"/>
          <p:cNvPicPr>
            <a:picLocks noChangeArrowheads="1"/>
          </p:cNvPicPr>
          <p:nvPr/>
        </p:nvPicPr>
        <p:blipFill>
          <a:blip r:embed="rId2" cstate="print">
            <a:duotone>
              <a:prstClr val="black"/>
              <a:srgbClr val="006600">
                <a:tint val="45000"/>
                <a:satMod val="400000"/>
              </a:srgb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16463" y="111400"/>
            <a:ext cx="3054350" cy="5524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0" y="663851"/>
            <a:ext cx="52650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3060700" algn="ctr"/>
                <a:tab pos="6119813" algn="r"/>
              </a:tabLst>
            </a:pPr>
            <a:r>
              <a:rPr lang="it-IT" sz="1200" b="1" dirty="0">
                <a:solidFill>
                  <a:prstClr val="black"/>
                </a:solidFill>
                <a:latin typeface="Arial" panose="020B0604020202020204" pitchFamily="34" charset="0"/>
                <a:ea typeface="Times New Roman" pitchFamily="18" charset="0"/>
                <a:cs typeface="Arial" panose="020B0604020202020204" pitchFamily="34" charset="0"/>
              </a:rPr>
              <a:t>Dipartimento di Scienze Chimiche e Farmaceutiche</a:t>
            </a:r>
            <a:endParaRPr lang="it-IT" sz="1200" dirty="0">
              <a:solidFill>
                <a:prstClr val="black"/>
              </a:solidFill>
              <a:latin typeface="Arial" panose="020B0604020202020204" pitchFamily="34" charset="0"/>
              <a:cs typeface="Arial" panose="020B0604020202020204" pitchFamily="34" charset="0"/>
            </a:endParaRPr>
          </a:p>
        </p:txBody>
      </p:sp>
      <p:pic>
        <p:nvPicPr>
          <p:cNvPr id="17" name="Picture 2" descr="F:\Sicurezza\sicurezza_lavoro-cadut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2517" y="1772816"/>
            <a:ext cx="4514049" cy="3627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016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1" descr="nuovo logo bn"/>
          <p:cNvPicPr>
            <a:picLocks noChangeArrowheads="1"/>
          </p:cNvPicPr>
          <p:nvPr/>
        </p:nvPicPr>
        <p:blipFill>
          <a:blip r:embed="rId2" cstate="print">
            <a:duotone>
              <a:prstClr val="black"/>
              <a:srgbClr val="006600">
                <a:tint val="45000"/>
                <a:satMod val="400000"/>
              </a:srgb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16463" y="111400"/>
            <a:ext cx="3054350" cy="5524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0" y="663851"/>
            <a:ext cx="52650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3060700" algn="ctr"/>
                <a:tab pos="6119813" algn="r"/>
              </a:tabLst>
            </a:pPr>
            <a:r>
              <a:rPr lang="it-IT" sz="1200" b="1" dirty="0">
                <a:solidFill>
                  <a:prstClr val="black"/>
                </a:solidFill>
                <a:latin typeface="Arial" panose="020B0604020202020204" pitchFamily="34" charset="0"/>
                <a:ea typeface="Times New Roman" pitchFamily="18" charset="0"/>
                <a:cs typeface="Arial" panose="020B0604020202020204" pitchFamily="34" charset="0"/>
              </a:rPr>
              <a:t>Dipartimento di Scienze Chimiche e Farmaceutiche</a:t>
            </a:r>
            <a:endParaRPr lang="it-IT" sz="1200" dirty="0">
              <a:solidFill>
                <a:prstClr val="black"/>
              </a:solidFill>
              <a:latin typeface="Arial" panose="020B0604020202020204" pitchFamily="34" charset="0"/>
              <a:cs typeface="Arial" panose="020B0604020202020204" pitchFamily="34" charset="0"/>
            </a:endParaRPr>
          </a:p>
        </p:txBody>
      </p:sp>
      <p:sp>
        <p:nvSpPr>
          <p:cNvPr id="33" name="CasellaDiTesto 32"/>
          <p:cNvSpPr txBox="1"/>
          <p:nvPr/>
        </p:nvSpPr>
        <p:spPr>
          <a:xfrm>
            <a:off x="182849" y="951629"/>
            <a:ext cx="9536035" cy="430887"/>
          </a:xfrm>
          <a:prstGeom prst="rect">
            <a:avLst/>
          </a:prstGeom>
          <a:noFill/>
        </p:spPr>
        <p:txBody>
          <a:bodyPr wrap="square" rtlCol="0">
            <a:spAutoFit/>
          </a:bodyPr>
          <a:lstStyle/>
          <a:p>
            <a:pPr algn="ctr"/>
            <a:r>
              <a:rPr lang="it-IT" sz="2200" b="1" dirty="0">
                <a:solidFill>
                  <a:prstClr val="black"/>
                </a:solidFill>
                <a:latin typeface="Arial" panose="020B0604020202020204" pitchFamily="34" charset="0"/>
                <a:cs typeface="Arial" panose="020B0604020202020204" pitchFamily="34" charset="0"/>
              </a:rPr>
              <a:t>Concetti di Pericolo, Danno, Rischio, Prevenzione e Protezione</a:t>
            </a:r>
            <a:endParaRPr lang="it-IT" b="1" dirty="0">
              <a:solidFill>
                <a:prstClr val="black"/>
              </a:solidFill>
              <a:latin typeface="Arial" panose="020B0604020202020204" pitchFamily="34" charset="0"/>
              <a:cs typeface="Arial" panose="020B0604020202020204" pitchFamily="34" charset="0"/>
            </a:endParaRPr>
          </a:p>
        </p:txBody>
      </p:sp>
      <p:sp>
        <p:nvSpPr>
          <p:cNvPr id="3" name="Rettangolo 2"/>
          <p:cNvSpPr/>
          <p:nvPr/>
        </p:nvSpPr>
        <p:spPr>
          <a:xfrm>
            <a:off x="2846766" y="1382515"/>
            <a:ext cx="3666407" cy="400110"/>
          </a:xfrm>
          <a:prstGeom prst="rect">
            <a:avLst/>
          </a:prstGeom>
        </p:spPr>
        <p:txBody>
          <a:bodyPr wrap="square">
            <a:spAutoFit/>
          </a:bodyPr>
          <a:lstStyle/>
          <a:p>
            <a:pPr algn="ctr"/>
            <a:r>
              <a:rPr lang="it-IT" sz="2000" b="1" dirty="0">
                <a:latin typeface="Arial" panose="020B0604020202020204" pitchFamily="34" charset="0"/>
                <a:cs typeface="Arial" panose="020B0604020202020204" pitchFamily="34" charset="0"/>
              </a:rPr>
              <a:t>SITUAZIONI A RISCHIO</a:t>
            </a:r>
          </a:p>
        </p:txBody>
      </p:sp>
      <p:pic>
        <p:nvPicPr>
          <p:cNvPr id="12" name="Picture 3" descr="C:\Documenti\My Job\UNITS\Back up\Stefano 03.03.15\SICUREZZA\CdL Chimica Tavagnacco\lab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6258" y="1763793"/>
            <a:ext cx="6929218" cy="4639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826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1" descr="nuovo logo bn"/>
          <p:cNvPicPr>
            <a:picLocks noChangeArrowheads="1"/>
          </p:cNvPicPr>
          <p:nvPr/>
        </p:nvPicPr>
        <p:blipFill>
          <a:blip r:embed="rId2" cstate="print">
            <a:duotone>
              <a:prstClr val="black"/>
              <a:srgbClr val="006600">
                <a:tint val="45000"/>
                <a:satMod val="400000"/>
              </a:srgb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16463" y="111400"/>
            <a:ext cx="3054350" cy="5524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0" y="663851"/>
            <a:ext cx="52650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3060700" algn="ctr"/>
                <a:tab pos="6119813" algn="r"/>
              </a:tabLst>
            </a:pPr>
            <a:r>
              <a:rPr lang="it-IT" sz="1200" b="1" dirty="0">
                <a:solidFill>
                  <a:prstClr val="black"/>
                </a:solidFill>
                <a:latin typeface="Arial" panose="020B0604020202020204" pitchFamily="34" charset="0"/>
                <a:ea typeface="Times New Roman" pitchFamily="18" charset="0"/>
                <a:cs typeface="Arial" panose="020B0604020202020204" pitchFamily="34" charset="0"/>
              </a:rPr>
              <a:t>Dipartimento di Scienze Chimiche e Farmaceutiche</a:t>
            </a:r>
            <a:endParaRPr lang="it-IT" sz="1200" dirty="0">
              <a:solidFill>
                <a:prstClr val="black"/>
              </a:solidFill>
              <a:latin typeface="Arial" panose="020B0604020202020204" pitchFamily="34" charset="0"/>
              <a:cs typeface="Arial" panose="020B0604020202020204" pitchFamily="34" charset="0"/>
            </a:endParaRPr>
          </a:p>
        </p:txBody>
      </p:sp>
      <p:sp>
        <p:nvSpPr>
          <p:cNvPr id="33" name="CasellaDiTesto 32"/>
          <p:cNvSpPr txBox="1"/>
          <p:nvPr/>
        </p:nvSpPr>
        <p:spPr>
          <a:xfrm>
            <a:off x="182849" y="951629"/>
            <a:ext cx="9536035" cy="430887"/>
          </a:xfrm>
          <a:prstGeom prst="rect">
            <a:avLst/>
          </a:prstGeom>
          <a:noFill/>
        </p:spPr>
        <p:txBody>
          <a:bodyPr wrap="square" rtlCol="0">
            <a:spAutoFit/>
          </a:bodyPr>
          <a:lstStyle/>
          <a:p>
            <a:pPr algn="ctr"/>
            <a:r>
              <a:rPr lang="it-IT" sz="2200" b="1" dirty="0">
                <a:solidFill>
                  <a:prstClr val="black"/>
                </a:solidFill>
                <a:latin typeface="Arial" panose="020B0604020202020204" pitchFamily="34" charset="0"/>
                <a:cs typeface="Arial" panose="020B0604020202020204" pitchFamily="34" charset="0"/>
              </a:rPr>
              <a:t>Concetti di Pericolo, Danno, Rischio, Prevenzione e Protezione</a:t>
            </a:r>
            <a:endParaRPr lang="it-IT" b="1" dirty="0">
              <a:solidFill>
                <a:prstClr val="black"/>
              </a:solidFill>
              <a:latin typeface="Arial" panose="020B0604020202020204" pitchFamily="34" charset="0"/>
              <a:cs typeface="Arial" panose="020B0604020202020204" pitchFamily="34" charset="0"/>
            </a:endParaRPr>
          </a:p>
        </p:txBody>
      </p:sp>
      <p:sp>
        <p:nvSpPr>
          <p:cNvPr id="3" name="Rettangolo 2"/>
          <p:cNvSpPr/>
          <p:nvPr/>
        </p:nvSpPr>
        <p:spPr>
          <a:xfrm>
            <a:off x="2846766" y="1382515"/>
            <a:ext cx="3666407" cy="400110"/>
          </a:xfrm>
          <a:prstGeom prst="rect">
            <a:avLst/>
          </a:prstGeom>
        </p:spPr>
        <p:txBody>
          <a:bodyPr wrap="square">
            <a:spAutoFit/>
          </a:bodyPr>
          <a:lstStyle/>
          <a:p>
            <a:pPr algn="ctr"/>
            <a:r>
              <a:rPr lang="it-IT" sz="2000" b="1" dirty="0">
                <a:latin typeface="Arial" panose="020B0604020202020204" pitchFamily="34" charset="0"/>
                <a:cs typeface="Arial" panose="020B0604020202020204" pitchFamily="34" charset="0"/>
              </a:rPr>
              <a:t>SITUAZIONI A RISCHIO</a:t>
            </a:r>
          </a:p>
        </p:txBody>
      </p:sp>
      <p:pic>
        <p:nvPicPr>
          <p:cNvPr id="3074" name="Picture 2" descr="C:\Documenti\My Job\UNITS\Back up\Stefano 03.03.15\SICUREZZA\CdL Chimica Tavagnacco\acetone dall'alt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6257" y="1762934"/>
            <a:ext cx="6929220" cy="454638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Connettore 2 6"/>
          <p:cNvCxnSpPr/>
          <p:nvPr/>
        </p:nvCxnSpPr>
        <p:spPr>
          <a:xfrm flipH="1">
            <a:off x="4950867" y="3284984"/>
            <a:ext cx="2420402" cy="11521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7371270" y="2640311"/>
            <a:ext cx="2281229" cy="923330"/>
          </a:xfrm>
          <a:prstGeom prst="rect">
            <a:avLst/>
          </a:prstGeom>
          <a:solidFill>
            <a:schemeClr val="bg1"/>
          </a:solidFill>
        </p:spPr>
        <p:txBody>
          <a:bodyPr wrap="square" rtlCol="0">
            <a:spAutoFit/>
          </a:bodyPr>
          <a:lstStyle/>
          <a:p>
            <a:r>
              <a:rPr lang="it-IT" dirty="0">
                <a:latin typeface="Arial" panose="020B0604020202020204" pitchFamily="34" charset="0"/>
                <a:cs typeface="Arial" panose="020B0604020202020204" pitchFamily="34" charset="0"/>
              </a:rPr>
              <a:t>Acetone ad altezza occhi e adiacente al tubo di acqua calda</a:t>
            </a:r>
          </a:p>
        </p:txBody>
      </p:sp>
    </p:spTree>
    <p:extLst>
      <p:ext uri="{BB962C8B-B14F-4D97-AF65-F5344CB8AC3E}">
        <p14:creationId xmlns:p14="http://schemas.microsoft.com/office/powerpoint/2010/main" val="2202523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1" descr="nuovo logo bn"/>
          <p:cNvPicPr>
            <a:picLocks noChangeArrowheads="1"/>
          </p:cNvPicPr>
          <p:nvPr/>
        </p:nvPicPr>
        <p:blipFill>
          <a:blip r:embed="rId2" cstate="print">
            <a:duotone>
              <a:prstClr val="black"/>
              <a:srgbClr val="006600">
                <a:tint val="45000"/>
                <a:satMod val="400000"/>
              </a:srgb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16463" y="111400"/>
            <a:ext cx="3054350" cy="5524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0" y="663851"/>
            <a:ext cx="52650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3060700" algn="ctr"/>
                <a:tab pos="6119813" algn="r"/>
              </a:tabLst>
            </a:pPr>
            <a:r>
              <a:rPr lang="it-IT" sz="1200" b="1" dirty="0">
                <a:solidFill>
                  <a:prstClr val="black"/>
                </a:solidFill>
                <a:latin typeface="Arial" panose="020B0604020202020204" pitchFamily="34" charset="0"/>
                <a:ea typeface="Times New Roman" pitchFamily="18" charset="0"/>
                <a:cs typeface="Arial" panose="020B0604020202020204" pitchFamily="34" charset="0"/>
              </a:rPr>
              <a:t>Dipartimento di Scienze Chimiche e Farmaceutiche</a:t>
            </a:r>
            <a:endParaRPr lang="it-IT" sz="1200" dirty="0">
              <a:solidFill>
                <a:prstClr val="black"/>
              </a:solidFill>
              <a:latin typeface="Arial" panose="020B0604020202020204" pitchFamily="34" charset="0"/>
              <a:cs typeface="Arial" panose="020B0604020202020204" pitchFamily="34" charset="0"/>
            </a:endParaRPr>
          </a:p>
        </p:txBody>
      </p:sp>
      <p:sp>
        <p:nvSpPr>
          <p:cNvPr id="33" name="CasellaDiTesto 32"/>
          <p:cNvSpPr txBox="1"/>
          <p:nvPr/>
        </p:nvSpPr>
        <p:spPr>
          <a:xfrm>
            <a:off x="182849" y="951629"/>
            <a:ext cx="9536035" cy="430887"/>
          </a:xfrm>
          <a:prstGeom prst="rect">
            <a:avLst/>
          </a:prstGeom>
          <a:noFill/>
        </p:spPr>
        <p:txBody>
          <a:bodyPr wrap="square" rtlCol="0">
            <a:spAutoFit/>
          </a:bodyPr>
          <a:lstStyle/>
          <a:p>
            <a:pPr algn="ctr"/>
            <a:r>
              <a:rPr lang="it-IT" sz="2200" b="1" dirty="0">
                <a:solidFill>
                  <a:prstClr val="black"/>
                </a:solidFill>
                <a:latin typeface="Arial" panose="020B0604020202020204" pitchFamily="34" charset="0"/>
                <a:cs typeface="Arial" panose="020B0604020202020204" pitchFamily="34" charset="0"/>
              </a:rPr>
              <a:t>Concetti di Pericolo, Danno, Rischio, Prevenzione e Protezione</a:t>
            </a:r>
            <a:endParaRPr lang="it-IT" b="1" dirty="0">
              <a:solidFill>
                <a:prstClr val="black"/>
              </a:solidFill>
              <a:latin typeface="Arial" panose="020B0604020202020204" pitchFamily="34" charset="0"/>
              <a:cs typeface="Arial" panose="020B0604020202020204" pitchFamily="34" charset="0"/>
            </a:endParaRPr>
          </a:p>
        </p:txBody>
      </p:sp>
      <p:sp>
        <p:nvSpPr>
          <p:cNvPr id="12" name="Rettangolo 11"/>
          <p:cNvSpPr/>
          <p:nvPr/>
        </p:nvSpPr>
        <p:spPr>
          <a:xfrm>
            <a:off x="281539" y="1382516"/>
            <a:ext cx="9437345" cy="5016758"/>
          </a:xfrm>
          <a:prstGeom prst="rect">
            <a:avLst/>
          </a:prstGeom>
        </p:spPr>
        <p:txBody>
          <a:bodyPr wrap="square">
            <a:spAutoFit/>
          </a:bodyPr>
          <a:lstStyle/>
          <a:p>
            <a:pPr algn="just"/>
            <a:r>
              <a:rPr lang="it-IT" sz="2000" b="1" dirty="0">
                <a:solidFill>
                  <a:prstClr val="black"/>
                </a:solidFill>
                <a:latin typeface="Arial" panose="020B0604020202020204" pitchFamily="34" charset="0"/>
                <a:cs typeface="Arial" panose="020B0604020202020204" pitchFamily="34" charset="0"/>
              </a:rPr>
              <a:t>La percezione del rischio è soggettiva! </a:t>
            </a:r>
            <a:r>
              <a:rPr lang="it-IT" sz="2000" dirty="0">
                <a:solidFill>
                  <a:prstClr val="black"/>
                </a:solidFill>
                <a:latin typeface="Arial" panose="020B0604020202020204" pitchFamily="34" charset="0"/>
                <a:cs typeface="Arial" panose="020B0604020202020204" pitchFamily="34" charset="0"/>
              </a:rPr>
              <a:t> </a:t>
            </a:r>
          </a:p>
          <a:p>
            <a:pPr algn="just"/>
            <a:r>
              <a:rPr lang="it-IT" sz="2000" dirty="0">
                <a:solidFill>
                  <a:prstClr val="black"/>
                </a:solidFill>
                <a:latin typeface="Arial" panose="020B0604020202020204" pitchFamily="34" charset="0"/>
                <a:cs typeface="Arial" panose="020B0604020202020204" pitchFamily="34" charset="0"/>
              </a:rPr>
              <a:t>Ogni nostra attività quotidiana è basata sulla percezione che noi abbiamo del rischio ed è il frutto di una sua conscia (o inconscia) valutazione. Il processo percettivo del rischio è poi fortemente influenzato dalle emozioni generate nel momento in cui scopriamo ed impariamo un nuovo pericolo e quale possibile danno può arrecarci. Tale percezione dipende da molteplici fattori (conoscenza dei pericoli, esperienze pregresse, abitudini di lavoro, ecc.).</a:t>
            </a:r>
          </a:p>
          <a:p>
            <a:pPr algn="just"/>
            <a:endParaRPr lang="it-IT" sz="2000" dirty="0">
              <a:solidFill>
                <a:prstClr val="black"/>
              </a:solidFill>
              <a:latin typeface="Arial" panose="020B0604020202020204" pitchFamily="34" charset="0"/>
              <a:cs typeface="Arial" panose="020B0604020202020204" pitchFamily="34" charset="0"/>
            </a:endParaRPr>
          </a:p>
          <a:p>
            <a:pPr algn="just"/>
            <a:r>
              <a:rPr lang="it-IT" sz="2000" b="1" dirty="0">
                <a:solidFill>
                  <a:prstClr val="black"/>
                </a:solidFill>
                <a:latin typeface="Arial" panose="020B0604020202020204" pitchFamily="34" charset="0"/>
                <a:cs typeface="Arial" panose="020B0604020202020204" pitchFamily="34" charset="0"/>
              </a:rPr>
              <a:t>La Valutazione dei Rischi </a:t>
            </a:r>
            <a:r>
              <a:rPr lang="it-IT" sz="2000" b="1" u="sng" dirty="0">
                <a:solidFill>
                  <a:prstClr val="black"/>
                </a:solidFill>
                <a:latin typeface="Arial" panose="020B0604020202020204" pitchFamily="34" charset="0"/>
                <a:cs typeface="Arial" panose="020B0604020202020204" pitchFamily="34" charset="0"/>
              </a:rPr>
              <a:t>DEVE</a:t>
            </a:r>
            <a:r>
              <a:rPr lang="it-IT" sz="2000" b="1" dirty="0">
                <a:solidFill>
                  <a:prstClr val="black"/>
                </a:solidFill>
                <a:latin typeface="Arial" panose="020B0604020202020204" pitchFamily="34" charset="0"/>
                <a:cs typeface="Arial" panose="020B0604020202020204" pitchFamily="34" charset="0"/>
              </a:rPr>
              <a:t> essere oggettiva!</a:t>
            </a:r>
          </a:p>
          <a:p>
            <a:pPr algn="just"/>
            <a:r>
              <a:rPr lang="it-IT" sz="2000" dirty="0">
                <a:solidFill>
                  <a:prstClr val="black"/>
                </a:solidFill>
                <a:latin typeface="Arial" panose="020B0604020202020204" pitchFamily="34" charset="0"/>
                <a:cs typeface="Arial" panose="020B0604020202020204" pitchFamily="34" charset="0"/>
              </a:rPr>
              <a:t>L’obiettivo della Valutazione dei Rischi è </a:t>
            </a:r>
            <a:r>
              <a:rPr lang="it-IT" sz="2000" u="sng" dirty="0">
                <a:solidFill>
                  <a:prstClr val="black"/>
                </a:solidFill>
                <a:latin typeface="Arial" panose="020B0604020202020204" pitchFamily="34" charset="0"/>
                <a:cs typeface="Arial" panose="020B0604020202020204" pitchFamily="34" charset="0"/>
              </a:rPr>
              <a:t>predisporre tutti i provvedimenti necessari per la salvaguardia della sicurezza e salute dei lavoratori.</a:t>
            </a:r>
          </a:p>
          <a:p>
            <a:pPr algn="just"/>
            <a:r>
              <a:rPr lang="it-IT" sz="2000" dirty="0">
                <a:solidFill>
                  <a:prstClr val="black"/>
                </a:solidFill>
                <a:latin typeface="Arial" panose="020B0604020202020204" pitchFamily="34" charset="0"/>
                <a:cs typeface="Arial" panose="020B0604020202020204" pitchFamily="34" charset="0"/>
              </a:rPr>
              <a:t>I provvedimenti necessari al conseguimento delle migliori condizioni di salubrità e sicurezza possono essere così classificati:</a:t>
            </a:r>
          </a:p>
          <a:p>
            <a:pPr marL="342900" indent="-342900" algn="just">
              <a:buFont typeface="Arial" panose="020B0604020202020204" pitchFamily="34" charset="0"/>
              <a:buChar char="•"/>
            </a:pPr>
            <a:r>
              <a:rPr lang="it-IT" sz="2000" dirty="0">
                <a:solidFill>
                  <a:prstClr val="black"/>
                </a:solidFill>
                <a:latin typeface="Arial" panose="020B0604020202020204" pitchFamily="34" charset="0"/>
                <a:cs typeface="Arial" panose="020B0604020202020204" pitchFamily="34" charset="0"/>
              </a:rPr>
              <a:t>misure di tutela generali;</a:t>
            </a:r>
          </a:p>
          <a:p>
            <a:pPr marL="342900" indent="-342900" algn="just">
              <a:buFont typeface="Arial" panose="020B0604020202020204" pitchFamily="34" charset="0"/>
              <a:buChar char="•"/>
            </a:pPr>
            <a:r>
              <a:rPr lang="it-IT" sz="2000" dirty="0">
                <a:solidFill>
                  <a:prstClr val="black"/>
                </a:solidFill>
                <a:latin typeface="Arial" panose="020B0604020202020204" pitchFamily="34" charset="0"/>
                <a:cs typeface="Arial" panose="020B0604020202020204" pitchFamily="34" charset="0"/>
              </a:rPr>
              <a:t>misure di tutela specifiche;</a:t>
            </a:r>
          </a:p>
          <a:p>
            <a:pPr marL="342900" indent="-342900" algn="just">
              <a:buFont typeface="Arial" panose="020B0604020202020204" pitchFamily="34" charset="0"/>
              <a:buChar char="•"/>
            </a:pPr>
            <a:r>
              <a:rPr lang="it-IT" sz="2000" dirty="0">
                <a:solidFill>
                  <a:prstClr val="black"/>
                </a:solidFill>
                <a:latin typeface="Arial" panose="020B0604020202020204" pitchFamily="34" charset="0"/>
                <a:cs typeface="Arial" panose="020B0604020202020204" pitchFamily="34" charset="0"/>
              </a:rPr>
              <a:t>misure di emergenza.</a:t>
            </a:r>
          </a:p>
        </p:txBody>
      </p:sp>
    </p:spTree>
    <p:extLst>
      <p:ext uri="{BB962C8B-B14F-4D97-AF65-F5344CB8AC3E}">
        <p14:creationId xmlns:p14="http://schemas.microsoft.com/office/powerpoint/2010/main" val="2658305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1" descr="nuovo logo bn"/>
          <p:cNvPicPr>
            <a:picLocks noChangeArrowheads="1"/>
          </p:cNvPicPr>
          <p:nvPr/>
        </p:nvPicPr>
        <p:blipFill>
          <a:blip r:embed="rId2" cstate="print">
            <a:duotone>
              <a:prstClr val="black"/>
              <a:srgbClr val="006600">
                <a:tint val="45000"/>
                <a:satMod val="400000"/>
              </a:srgb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16463" y="111400"/>
            <a:ext cx="3054350" cy="5524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0" y="663851"/>
            <a:ext cx="52650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3060700" algn="ctr"/>
                <a:tab pos="6119813" algn="r"/>
              </a:tabLst>
            </a:pPr>
            <a:r>
              <a:rPr lang="it-IT" sz="1200" b="1" dirty="0">
                <a:solidFill>
                  <a:prstClr val="black"/>
                </a:solidFill>
                <a:latin typeface="Arial" panose="020B0604020202020204" pitchFamily="34" charset="0"/>
                <a:ea typeface="Times New Roman" pitchFamily="18" charset="0"/>
                <a:cs typeface="Arial" panose="020B0604020202020204" pitchFamily="34" charset="0"/>
              </a:rPr>
              <a:t>Dipartimento di Scienze Chimiche e Farmaceutiche</a:t>
            </a:r>
            <a:endParaRPr lang="it-IT" sz="1200" dirty="0">
              <a:solidFill>
                <a:prstClr val="black"/>
              </a:solidFill>
              <a:latin typeface="Arial" panose="020B0604020202020204" pitchFamily="34" charset="0"/>
              <a:cs typeface="Arial" panose="020B0604020202020204" pitchFamily="34" charset="0"/>
            </a:endParaRPr>
          </a:p>
        </p:txBody>
      </p:sp>
      <p:sp>
        <p:nvSpPr>
          <p:cNvPr id="33" name="CasellaDiTesto 32"/>
          <p:cNvSpPr txBox="1"/>
          <p:nvPr/>
        </p:nvSpPr>
        <p:spPr>
          <a:xfrm>
            <a:off x="182849" y="951629"/>
            <a:ext cx="9536035" cy="430887"/>
          </a:xfrm>
          <a:prstGeom prst="rect">
            <a:avLst/>
          </a:prstGeom>
          <a:noFill/>
        </p:spPr>
        <p:txBody>
          <a:bodyPr wrap="square" rtlCol="0">
            <a:spAutoFit/>
          </a:bodyPr>
          <a:lstStyle/>
          <a:p>
            <a:pPr algn="ctr"/>
            <a:r>
              <a:rPr lang="it-IT" sz="2200" b="1" dirty="0">
                <a:solidFill>
                  <a:prstClr val="black"/>
                </a:solidFill>
                <a:latin typeface="Arial" panose="020B0604020202020204" pitchFamily="34" charset="0"/>
                <a:cs typeface="Arial" panose="020B0604020202020204" pitchFamily="34" charset="0"/>
              </a:rPr>
              <a:t>Concetti di Pericolo, Danno, Rischio, Prevenzione e Protezione</a:t>
            </a:r>
            <a:endParaRPr lang="it-IT" b="1" dirty="0">
              <a:solidFill>
                <a:prstClr val="black"/>
              </a:solidFill>
              <a:latin typeface="Arial" panose="020B0604020202020204" pitchFamily="34" charset="0"/>
              <a:cs typeface="Arial" panose="020B0604020202020204" pitchFamily="34" charset="0"/>
            </a:endParaRPr>
          </a:p>
        </p:txBody>
      </p:sp>
      <p:sp>
        <p:nvSpPr>
          <p:cNvPr id="13" name="Rettangolo 12"/>
          <p:cNvSpPr/>
          <p:nvPr/>
        </p:nvSpPr>
        <p:spPr>
          <a:xfrm>
            <a:off x="182849" y="1382516"/>
            <a:ext cx="9536035" cy="707886"/>
          </a:xfrm>
          <a:prstGeom prst="rect">
            <a:avLst/>
          </a:prstGeom>
        </p:spPr>
        <p:txBody>
          <a:bodyPr wrap="square">
            <a:spAutoFit/>
          </a:bodyPr>
          <a:lstStyle/>
          <a:p>
            <a:pPr algn="just"/>
            <a:r>
              <a:rPr lang="it-IT" sz="2000" b="1" dirty="0">
                <a:latin typeface="Arial" panose="020B0604020202020204" pitchFamily="34" charset="0"/>
                <a:cs typeface="Arial" panose="020B0604020202020204" pitchFamily="34" charset="0"/>
              </a:rPr>
              <a:t>Stima del rischio</a:t>
            </a:r>
            <a:r>
              <a:rPr lang="it-IT" sz="2000" dirty="0">
                <a:latin typeface="Arial" panose="020B0604020202020204" pitchFamily="34" charset="0"/>
                <a:cs typeface="Arial" panose="020B0604020202020204" pitchFamily="34" charset="0"/>
              </a:rPr>
              <a:t>: definizione della probabile gravità del danno e della probabilità del suo accadimento - </a:t>
            </a:r>
            <a:r>
              <a:rPr lang="it-IT" sz="2000" i="1" dirty="0">
                <a:latin typeface="Arial" panose="020B0604020202020204" pitchFamily="34" charset="0"/>
                <a:cs typeface="Arial" panose="020B0604020202020204" pitchFamily="34" charset="0"/>
              </a:rPr>
              <a:t>UNI EN ISO 12100-1</a:t>
            </a:r>
          </a:p>
        </p:txBody>
      </p:sp>
      <p:sp>
        <p:nvSpPr>
          <p:cNvPr id="14" name="Rettangolo 13"/>
          <p:cNvSpPr/>
          <p:nvPr/>
        </p:nvSpPr>
        <p:spPr>
          <a:xfrm>
            <a:off x="3584848" y="2348880"/>
            <a:ext cx="3074854" cy="830997"/>
          </a:xfrm>
          <a:prstGeom prst="rect">
            <a:avLst/>
          </a:prstGeom>
        </p:spPr>
        <p:txBody>
          <a:bodyPr wrap="square">
            <a:spAutoFit/>
          </a:bodyPr>
          <a:lstStyle/>
          <a:p>
            <a:r>
              <a:rPr lang="it-IT" sz="4800" b="1" i="0" u="none" strike="noStrike" baseline="0" dirty="0">
                <a:solidFill>
                  <a:srgbClr val="002060"/>
                </a:solidFill>
                <a:latin typeface="Times New Roman" panose="02020603050405020304" pitchFamily="18" charset="0"/>
                <a:cs typeface="Times New Roman" panose="02020603050405020304" pitchFamily="18" charset="0"/>
              </a:rPr>
              <a:t>R = P x D</a:t>
            </a:r>
            <a:endParaRPr lang="it-IT" sz="4800" dirty="0">
              <a:solidFill>
                <a:srgbClr val="002060"/>
              </a:solidFill>
              <a:latin typeface="Times New Roman" panose="02020603050405020304" pitchFamily="18" charset="0"/>
              <a:cs typeface="Times New Roman" panose="02020603050405020304" pitchFamily="18" charset="0"/>
            </a:endParaRPr>
          </a:p>
        </p:txBody>
      </p:sp>
      <p:sp>
        <p:nvSpPr>
          <p:cNvPr id="15" name="Rettangolo 14"/>
          <p:cNvSpPr/>
          <p:nvPr/>
        </p:nvSpPr>
        <p:spPr>
          <a:xfrm>
            <a:off x="1981518" y="3429000"/>
            <a:ext cx="6281513" cy="923330"/>
          </a:xfrm>
          <a:prstGeom prst="rect">
            <a:avLst/>
          </a:prstGeom>
          <a:ln>
            <a:solidFill>
              <a:schemeClr val="tx2"/>
            </a:solidFill>
          </a:ln>
        </p:spPr>
        <p:txBody>
          <a:bodyPr wrap="square">
            <a:spAutoFit/>
          </a:bodyPr>
          <a:lstStyle/>
          <a:p>
            <a:r>
              <a:rPr lang="it-IT" b="0" i="0" u="none" strike="noStrike" baseline="0" dirty="0">
                <a:latin typeface="Times New Roman" panose="02020603050405020304" pitchFamily="18" charset="0"/>
                <a:cs typeface="Times New Roman" panose="02020603050405020304" pitchFamily="18" charset="0"/>
              </a:rPr>
              <a:t>R = rischio</a:t>
            </a:r>
          </a:p>
          <a:p>
            <a:r>
              <a:rPr lang="it-IT" b="0" i="0" u="none" strike="noStrike" baseline="0" dirty="0">
                <a:latin typeface="Times New Roman" panose="02020603050405020304" pitchFamily="18" charset="0"/>
                <a:cs typeface="Times New Roman" panose="02020603050405020304" pitchFamily="18" charset="0"/>
              </a:rPr>
              <a:t>P = probabilità o frequenza del verificarsi</a:t>
            </a:r>
            <a:r>
              <a:rPr lang="it-IT" b="0" i="0" u="none" strike="noStrike" dirty="0">
                <a:latin typeface="Times New Roman" panose="02020603050405020304" pitchFamily="18" charset="0"/>
                <a:cs typeface="Times New Roman" panose="02020603050405020304" pitchFamily="18" charset="0"/>
              </a:rPr>
              <a:t> </a:t>
            </a:r>
            <a:r>
              <a:rPr lang="it-IT" b="0" i="0" u="none" strike="noStrike" baseline="0" dirty="0">
                <a:latin typeface="Times New Roman" panose="02020603050405020304" pitchFamily="18" charset="0"/>
                <a:cs typeface="Times New Roman" panose="02020603050405020304" pitchFamily="18" charset="0"/>
              </a:rPr>
              <a:t>delle conseguenze</a:t>
            </a:r>
          </a:p>
          <a:p>
            <a:r>
              <a:rPr lang="it-IT" b="0" i="0" u="none" strike="noStrike" baseline="0" dirty="0">
                <a:latin typeface="Times New Roman" panose="02020603050405020304" pitchFamily="18" charset="0"/>
                <a:cs typeface="Times New Roman" panose="02020603050405020304" pitchFamily="18" charset="0"/>
              </a:rPr>
              <a:t>D = magnitudo (gravità) delle</a:t>
            </a:r>
            <a:r>
              <a:rPr lang="it-IT" b="0" i="0" u="none" strike="noStrike" dirty="0">
                <a:latin typeface="Times New Roman" panose="02020603050405020304" pitchFamily="18" charset="0"/>
                <a:cs typeface="Times New Roman" panose="02020603050405020304" pitchFamily="18" charset="0"/>
              </a:rPr>
              <a:t> </a:t>
            </a:r>
            <a:r>
              <a:rPr lang="it-IT" b="0" i="0" u="none" strike="noStrike" baseline="0" dirty="0">
                <a:latin typeface="Times New Roman" panose="02020603050405020304" pitchFamily="18" charset="0"/>
                <a:cs typeface="Times New Roman" panose="02020603050405020304" pitchFamily="18" charset="0"/>
              </a:rPr>
              <a:t>conseguenze (danno ai lavoratori)</a:t>
            </a:r>
            <a:endParaRPr lang="it-IT" dirty="0">
              <a:latin typeface="Times New Roman" panose="02020603050405020304" pitchFamily="18" charset="0"/>
              <a:cs typeface="Times New Roman" panose="02020603050405020304" pitchFamily="18" charset="0"/>
            </a:endParaRPr>
          </a:p>
        </p:txBody>
      </p:sp>
      <p:sp>
        <p:nvSpPr>
          <p:cNvPr id="16" name="Rettangolo 15"/>
          <p:cNvSpPr/>
          <p:nvPr/>
        </p:nvSpPr>
        <p:spPr>
          <a:xfrm>
            <a:off x="1036045" y="4869160"/>
            <a:ext cx="8222268" cy="707886"/>
          </a:xfrm>
          <a:prstGeom prst="rect">
            <a:avLst/>
          </a:prstGeom>
        </p:spPr>
        <p:txBody>
          <a:bodyPr wrap="square">
            <a:spAutoFit/>
          </a:bodyPr>
          <a:lstStyle/>
          <a:p>
            <a:pPr algn="ctr"/>
            <a:r>
              <a:rPr lang="it-IT" sz="2000" dirty="0">
                <a:latin typeface="Arial" panose="020B0604020202020204" pitchFamily="34" charset="0"/>
                <a:cs typeface="Arial" panose="020B0604020202020204" pitchFamily="34" charset="0"/>
              </a:rPr>
              <a:t>Uno dei principali metodi per esprimere P e D </a:t>
            </a:r>
          </a:p>
          <a:p>
            <a:pPr algn="ctr"/>
            <a:r>
              <a:rPr lang="it-IT" sz="2000" dirty="0">
                <a:latin typeface="Arial" panose="020B0604020202020204" pitchFamily="34" charset="0"/>
                <a:cs typeface="Arial" panose="020B0604020202020204" pitchFamily="34" charset="0"/>
              </a:rPr>
              <a:t>utilizza scale di probabilità ed una analisi matriciale</a:t>
            </a:r>
          </a:p>
        </p:txBody>
      </p:sp>
    </p:spTree>
    <p:extLst>
      <p:ext uri="{BB962C8B-B14F-4D97-AF65-F5344CB8AC3E}">
        <p14:creationId xmlns:p14="http://schemas.microsoft.com/office/powerpoint/2010/main" val="4132308201"/>
      </p:ext>
    </p:extLst>
  </p:cSld>
  <p:clrMapOvr>
    <a:masterClrMapping/>
  </p:clrMapOvr>
</p:sld>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525</TotalTime>
  <Words>3725</Words>
  <Application>Microsoft Office PowerPoint</Application>
  <PresentationFormat>A4 (21x29,7 cm)</PresentationFormat>
  <Paragraphs>489</Paragraphs>
  <Slides>55</Slides>
  <Notes>0</Notes>
  <HiddenSlides>0</HiddenSlides>
  <MMClips>0</MMClips>
  <ScaleCrop>false</ScaleCrop>
  <HeadingPairs>
    <vt:vector size="6" baseType="variant">
      <vt:variant>
        <vt:lpstr>Caratteri utilizzati</vt:lpstr>
      </vt:variant>
      <vt:variant>
        <vt:i4>7</vt:i4>
      </vt:variant>
      <vt:variant>
        <vt:lpstr>Tema</vt:lpstr>
      </vt:variant>
      <vt:variant>
        <vt:i4>2</vt:i4>
      </vt:variant>
      <vt:variant>
        <vt:lpstr>Titoli diapositive</vt:lpstr>
      </vt:variant>
      <vt:variant>
        <vt:i4>55</vt:i4>
      </vt:variant>
    </vt:vector>
  </HeadingPairs>
  <TitlesOfParts>
    <vt:vector size="64" baseType="lpstr">
      <vt:lpstr>Arial</vt:lpstr>
      <vt:lpstr>Arial-BoldMT</vt:lpstr>
      <vt:lpstr>Calibri</vt:lpstr>
      <vt:lpstr>Calibri Light</vt:lpstr>
      <vt:lpstr>Comic Sans MS</vt:lpstr>
      <vt:lpstr>Symbol</vt:lpstr>
      <vt:lpstr>Times New Roman</vt:lpstr>
      <vt:lpstr>1_Tema di Office</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Stefano</dc:creator>
  <cp:lastModifiedBy>TAVAGNACCO CLAUDIO</cp:lastModifiedBy>
  <cp:revision>153</cp:revision>
  <dcterms:created xsi:type="dcterms:W3CDTF">2015-06-02T05:56:31Z</dcterms:created>
  <dcterms:modified xsi:type="dcterms:W3CDTF">2025-03-17T09:47:32Z</dcterms:modified>
</cp:coreProperties>
</file>