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448" r:id="rId2"/>
    <p:sldId id="258" r:id="rId3"/>
    <p:sldId id="393" r:id="rId4"/>
    <p:sldId id="464" r:id="rId5"/>
    <p:sldId id="465" r:id="rId6"/>
    <p:sldId id="44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412" r:id="rId21"/>
    <p:sldId id="413" r:id="rId22"/>
    <p:sldId id="414" r:id="rId23"/>
    <p:sldId id="398" r:id="rId24"/>
    <p:sldId id="399" r:id="rId25"/>
    <p:sldId id="401" r:id="rId26"/>
    <p:sldId id="402" r:id="rId27"/>
    <p:sldId id="403" r:id="rId28"/>
    <p:sldId id="404" r:id="rId29"/>
    <p:sldId id="422" r:id="rId30"/>
    <p:sldId id="424" r:id="rId31"/>
    <p:sldId id="425" r:id="rId32"/>
    <p:sldId id="426" r:id="rId33"/>
    <p:sldId id="427" r:id="rId34"/>
    <p:sldId id="428" r:id="rId35"/>
    <p:sldId id="429" r:id="rId36"/>
    <p:sldId id="430" r:id="rId37"/>
    <p:sldId id="431" r:id="rId38"/>
    <p:sldId id="432" r:id="rId39"/>
    <p:sldId id="433" r:id="rId40"/>
    <p:sldId id="434" r:id="rId41"/>
    <p:sldId id="435" r:id="rId42"/>
    <p:sldId id="436" r:id="rId43"/>
    <p:sldId id="264" r:id="rId44"/>
    <p:sldId id="265" r:id="rId45"/>
    <p:sldId id="266" r:id="rId46"/>
    <p:sldId id="272" r:id="rId47"/>
    <p:sldId id="273" r:id="rId48"/>
    <p:sldId id="341" r:id="rId49"/>
    <p:sldId id="447" r:id="rId5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166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15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97BF8-E7A1-435C-8762-A392776FB0A0}" type="datetimeFigureOut">
              <a:rPr lang="it-IT" smtClean="0"/>
              <a:pPr/>
              <a:t>09/03/2025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DBF64-1E1B-4FA8-9394-D9EA0A0E2B9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41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23EBE05-A551-42F1-BE7D-D72DD144539C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350" y="4342722"/>
            <a:ext cx="5028883" cy="411495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DBF64-1E1B-4FA8-9394-D9EA0A0E2B94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86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23EBE05-A551-42F1-BE7D-D72DD144539C}" type="slidenum">
              <a:rPr lang="it-IT" smtClean="0"/>
              <a:pPr/>
              <a:t>46</a:t>
            </a:fld>
            <a:endParaRPr lang="it-IT" smtClean="0"/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350" y="4342722"/>
            <a:ext cx="5028883" cy="411495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9DBBE50-0839-4349-A1B1-9C780C386FA8}" type="slidenum">
              <a:rPr lang="it-IT" smtClean="0"/>
              <a:pPr/>
              <a:t>47</a:t>
            </a:fld>
            <a:endParaRPr lang="it-IT" smtClean="0"/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350" y="4342722"/>
            <a:ext cx="5028883" cy="411495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CFFE206-52DD-475F-AC66-B9E95C651EF5}" type="slidenum">
              <a:rPr lang="it-IT" smtClean="0"/>
              <a:pPr/>
              <a:t>48</a:t>
            </a:fld>
            <a:endParaRPr lang="it-IT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6" y="4342722"/>
            <a:ext cx="5485768" cy="411495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83E51BD-BC8E-460B-9952-7E40FB2E2E48}" type="slidenum">
              <a:rPr lang="it-IT" smtClean="0"/>
              <a:pPr/>
              <a:t>49</a:t>
            </a:fld>
            <a:endParaRPr lang="it-IT" smtClean="0"/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350" y="4342722"/>
            <a:ext cx="5028883" cy="411495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0403-F7D3-4840-902E-857BF43C51B8}" type="datetimeFigureOut">
              <a:rPr lang="it-IT" smtClean="0"/>
              <a:pPr/>
              <a:t>09/03/2025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0403-F7D3-4840-902E-857BF43C51B8}" type="datetimeFigureOut">
              <a:rPr lang="it-IT" smtClean="0"/>
              <a:pPr/>
              <a:t>09/03/2025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0403-F7D3-4840-902E-857BF43C51B8}" type="datetimeFigureOut">
              <a:rPr lang="it-IT" smtClean="0"/>
              <a:pPr/>
              <a:t>09/03/2025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0403-F7D3-4840-902E-857BF43C51B8}" type="datetimeFigureOut">
              <a:rPr lang="it-IT" smtClean="0"/>
              <a:pPr/>
              <a:t>09/03/2025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0403-F7D3-4840-902E-857BF43C51B8}" type="datetimeFigureOut">
              <a:rPr lang="it-IT" smtClean="0"/>
              <a:pPr/>
              <a:t>09/03/2025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0403-F7D3-4840-902E-857BF43C51B8}" type="datetimeFigureOut">
              <a:rPr lang="it-IT" smtClean="0"/>
              <a:pPr/>
              <a:t>09/03/2025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0403-F7D3-4840-902E-857BF43C51B8}" type="datetimeFigureOut">
              <a:rPr lang="it-IT" smtClean="0"/>
              <a:pPr/>
              <a:t>09/03/2025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0403-F7D3-4840-902E-857BF43C51B8}" type="datetimeFigureOut">
              <a:rPr lang="it-IT" smtClean="0"/>
              <a:pPr/>
              <a:t>09/03/2025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0403-F7D3-4840-902E-857BF43C51B8}" type="datetimeFigureOut">
              <a:rPr lang="it-IT" smtClean="0"/>
              <a:pPr/>
              <a:t>09/03/2025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0403-F7D3-4840-902E-857BF43C51B8}" type="datetimeFigureOut">
              <a:rPr lang="it-IT" smtClean="0"/>
              <a:pPr/>
              <a:t>09/03/2025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0403-F7D3-4840-902E-857BF43C51B8}" type="datetimeFigureOut">
              <a:rPr lang="it-IT" smtClean="0"/>
              <a:pPr/>
              <a:t>09/03/2025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E0403-F7D3-4840-902E-857BF43C51B8}" type="datetimeFigureOut">
              <a:rPr lang="it-IT" smtClean="0"/>
              <a:pPr/>
              <a:t>09/03/2025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508585" y="476672"/>
            <a:ext cx="7775575" cy="396081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marL="608013" indent="-604838" algn="ctr">
              <a:spcBef>
                <a:spcPts val="1200"/>
              </a:spcBef>
              <a:buClrTx/>
              <a:buFontTx/>
              <a:buNone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4000" b="1" dirty="0" err="1">
                <a:solidFill>
                  <a:srgbClr val="FFFF00"/>
                </a:solidFill>
                <a:latin typeface="Comic Sans MS" pitchFamily="66" charset="0"/>
              </a:rPr>
              <a:t>Oggi</a:t>
            </a:r>
            <a:r>
              <a:rPr lang="en-GB" sz="4000" b="1" dirty="0">
                <a:solidFill>
                  <a:srgbClr val="FFFF00"/>
                </a:solidFill>
                <a:latin typeface="Comic Sans MS" pitchFamily="66" charset="0"/>
              </a:rPr>
              <a:t> qui </a:t>
            </a:r>
            <a:r>
              <a:rPr lang="en-GB" sz="4000" b="1" dirty="0" err="1">
                <a:solidFill>
                  <a:srgbClr val="FFFF00"/>
                </a:solidFill>
                <a:latin typeface="Comic Sans MS" pitchFamily="66" charset="0"/>
              </a:rPr>
              <a:t>si</a:t>
            </a:r>
            <a:r>
              <a:rPr lang="en-GB" sz="40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4000" b="1" dirty="0" err="1">
                <a:solidFill>
                  <a:srgbClr val="FFFF00"/>
                </a:solidFill>
                <a:latin typeface="Comic Sans MS" pitchFamily="66" charset="0"/>
              </a:rPr>
              <a:t>fa</a:t>
            </a:r>
            <a:endParaRPr lang="en-GB" sz="4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608013" indent="-604838" algn="ctr">
              <a:spcBef>
                <a:spcPts val="1200"/>
              </a:spcBef>
              <a:buClrTx/>
              <a:buFontTx/>
              <a:buNone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4000" b="1" dirty="0">
                <a:solidFill>
                  <a:srgbClr val="FFFF00"/>
                </a:solidFill>
                <a:latin typeface="Comic Sans MS" pitchFamily="66" charset="0"/>
              </a:rPr>
              <a:t>LA FORMAZIONE, </a:t>
            </a:r>
            <a:r>
              <a:rPr lang="en-GB" sz="4000" b="1" dirty="0" err="1" smtClean="0">
                <a:solidFill>
                  <a:srgbClr val="FFFF00"/>
                </a:solidFill>
                <a:latin typeface="Comic Sans MS" pitchFamily="66" charset="0"/>
              </a:rPr>
              <a:t>che</a:t>
            </a:r>
            <a:r>
              <a:rPr lang="en-GB" sz="40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4000" b="1" dirty="0">
                <a:solidFill>
                  <a:srgbClr val="FFFF00"/>
                </a:solidFill>
                <a:latin typeface="Comic Sans MS" pitchFamily="66" charset="0"/>
              </a:rPr>
              <a:t>E’ </a:t>
            </a:r>
          </a:p>
          <a:p>
            <a:pPr marL="608013" indent="-604838" algn="ctr">
              <a:spcBef>
                <a:spcPts val="1200"/>
              </a:spcBef>
              <a:buClrTx/>
              <a:buFontTx/>
              <a:buNone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4000" b="1" dirty="0">
                <a:solidFill>
                  <a:srgbClr val="FFFF00"/>
                </a:solidFill>
                <a:latin typeface="Comic Sans MS" pitchFamily="66" charset="0"/>
              </a:rPr>
              <a:t>AUTOPROTEZIONE</a:t>
            </a:r>
          </a:p>
          <a:p>
            <a:pPr marL="608013" indent="-604838">
              <a:spcBef>
                <a:spcPts val="1200"/>
              </a:spcBef>
              <a:buClrTx/>
              <a:buFontTx/>
              <a:buNone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endParaRPr lang="en-GB" sz="4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608013" indent="-604838" algn="ctr">
              <a:spcBef>
                <a:spcPts val="1200"/>
              </a:spcBef>
              <a:buClrTx/>
              <a:buFontTx/>
              <a:buNone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4000" b="1" dirty="0">
                <a:solidFill>
                  <a:srgbClr val="FFFF00"/>
                </a:solidFill>
                <a:latin typeface="Comic Sans MS" pitchFamily="66" charset="0"/>
              </a:rPr>
              <a:t> .........E NON SOLO!!!</a:t>
            </a:r>
          </a:p>
          <a:p>
            <a:pPr marL="608013" indent="-604838">
              <a:spcBef>
                <a:spcPts val="1200"/>
              </a:spcBef>
              <a:buClrTx/>
              <a:buFontTx/>
              <a:buNone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endParaRPr lang="en-GB" sz="4000" dirty="0">
              <a:solidFill>
                <a:srgbClr val="008000"/>
              </a:solidFill>
              <a:latin typeface="Arial" charset="0"/>
            </a:endParaRPr>
          </a:p>
        </p:txBody>
      </p:sp>
      <p:pic>
        <p:nvPicPr>
          <p:cNvPr id="1026" name="Picture 2" descr="C:\Users\bisiacchi\Desktop\sicurezza vi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4741">
            <a:off x="5868144" y="4591050"/>
            <a:ext cx="20193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70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04787"/>
            <a:ext cx="8763000" cy="64484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335277"/>
            <a:ext cx="8740140" cy="6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285750"/>
            <a:ext cx="842962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80962"/>
            <a:ext cx="908685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04787"/>
            <a:ext cx="901065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209550"/>
            <a:ext cx="854392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376237"/>
            <a:ext cx="898207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2387"/>
            <a:ext cx="883920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257175"/>
            <a:ext cx="8982075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314325"/>
            <a:ext cx="874395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309562"/>
            <a:ext cx="889635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01056" cy="471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482649" y="5589240"/>
            <a:ext cx="8178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Batang" pitchFamily="18" charset="-127"/>
                <a:ea typeface="Batang" pitchFamily="18" charset="-127"/>
              </a:rPr>
              <a:t>TESTO UNICO = D.Lgs.81/2008  e 106/2009 (ex </a:t>
            </a:r>
            <a:r>
              <a:rPr lang="it-IT" b="1" dirty="0" err="1" smtClean="0">
                <a:latin typeface="Batang" pitchFamily="18" charset="-127"/>
                <a:ea typeface="Batang" pitchFamily="18" charset="-127"/>
              </a:rPr>
              <a:t>D.Lgs</a:t>
            </a:r>
            <a:r>
              <a:rPr lang="it-IT" b="1" dirty="0" smtClean="0">
                <a:latin typeface="Batang" pitchFamily="18" charset="-127"/>
                <a:ea typeface="Batang" pitchFamily="18" charset="-127"/>
              </a:rPr>
              <a:t> 626/94)</a:t>
            </a:r>
          </a:p>
          <a:p>
            <a:endParaRPr lang="it-IT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it-IT" b="1" i="1" dirty="0" err="1" smtClean="0">
                <a:latin typeface="Batang" pitchFamily="18" charset="-127"/>
                <a:ea typeface="Batang" pitchFamily="18" charset="-127"/>
              </a:rPr>
              <a:t>Bisiacchi</a:t>
            </a:r>
            <a:r>
              <a:rPr lang="it-IT" b="1" i="1" dirty="0" smtClean="0">
                <a:latin typeface="Batang" pitchFamily="18" charset="-127"/>
                <a:ea typeface="Batang" pitchFamily="18" charset="-127"/>
              </a:rPr>
              <a:t> Manuela </a:t>
            </a:r>
            <a:r>
              <a:rPr lang="it-IT" b="1" i="1" dirty="0" smtClean="0">
                <a:latin typeface="Batang" pitchFamily="18" charset="-127"/>
                <a:ea typeface="Batang" pitchFamily="18" charset="-127"/>
              </a:rPr>
              <a:t>- Funzionario</a:t>
            </a:r>
            <a:endParaRPr lang="it-IT" b="1" i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it-IT" b="1" i="1" dirty="0">
                <a:latin typeface="Batang" pitchFamily="18" charset="-127"/>
                <a:ea typeface="Batang" pitchFamily="18" charset="-127"/>
              </a:rPr>
              <a:t>(</a:t>
            </a:r>
            <a:r>
              <a:rPr lang="it-IT" b="1" i="1" dirty="0" smtClean="0">
                <a:latin typeface="Batang" pitchFamily="18" charset="-127"/>
                <a:ea typeface="Batang" pitchFamily="18" charset="-127"/>
              </a:rPr>
              <a:t>Tecnico </a:t>
            </a:r>
            <a:r>
              <a:rPr lang="it-IT" b="1" i="1" dirty="0" smtClean="0">
                <a:latin typeface="Batang" pitchFamily="18" charset="-127"/>
                <a:ea typeface="Batang" pitchFamily="18" charset="-127"/>
              </a:rPr>
              <a:t>Scientifico Elaborazione dati </a:t>
            </a:r>
            <a:r>
              <a:rPr lang="it-IT" b="1" i="1" dirty="0" smtClean="0">
                <a:latin typeface="Batang" pitchFamily="18" charset="-127"/>
                <a:ea typeface="Batang" pitchFamily="18" charset="-127"/>
              </a:rPr>
              <a:t>cat.D4) </a:t>
            </a:r>
            <a:r>
              <a:rPr lang="it-IT" b="1" i="1" dirty="0" smtClean="0">
                <a:latin typeface="Batang" pitchFamily="18" charset="-127"/>
                <a:ea typeface="Batang" pitchFamily="18" charset="-127"/>
              </a:rPr>
              <a:t>DSCF  (edif.C11)  dal 1991</a:t>
            </a:r>
            <a:endParaRPr lang="it-IT" b="1" i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748464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5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644"/>
            <a:ext cx="82089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31440"/>
            <a:ext cx="9143999" cy="73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7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3529" y="51840"/>
            <a:ext cx="432048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Comic Sans MS" pitchFamily="66" charset="0"/>
                <a:ea typeface="Batang" pitchFamily="18" charset="-127"/>
              </a:rPr>
              <a:t>COSTITUZIONE ITALIANA</a:t>
            </a:r>
          </a:p>
          <a:p>
            <a:r>
              <a:rPr lang="it-IT" dirty="0" smtClean="0">
                <a:latin typeface="Comic Sans MS" pitchFamily="66" charset="0"/>
                <a:ea typeface="Batang" pitchFamily="18" charset="-127"/>
              </a:rPr>
              <a:t>Parte I° Diritti e doveri dei cittadini</a:t>
            </a:r>
          </a:p>
          <a:p>
            <a:r>
              <a:rPr lang="it-IT" dirty="0" smtClean="0">
                <a:latin typeface="Comic Sans MS" pitchFamily="66" charset="0"/>
                <a:ea typeface="Batang" pitchFamily="18" charset="-127"/>
              </a:rPr>
              <a:t>Titolo II° Rapporti etico - sociali</a:t>
            </a:r>
          </a:p>
          <a:p>
            <a:endParaRPr lang="it-IT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018013" y="346770"/>
            <a:ext cx="3067050" cy="1313002"/>
          </a:xfrm>
          <a:prstGeom prst="ellipse">
            <a:avLst/>
          </a:prstGeom>
          <a:solidFill>
            <a:srgbClr val="00FF00"/>
          </a:solidFill>
          <a:ln w="9360">
            <a:solidFill>
              <a:srgbClr val="0000FF"/>
            </a:solidFill>
            <a:miter lim="800000"/>
            <a:headEnd/>
            <a:tailEnd/>
          </a:ln>
          <a:effectLst>
            <a:outerShdw dist="107933" dir="2700000" algn="ctr" rotWithShape="0">
              <a:srgbClr val="0000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latin typeface="Comic Sans MS" pitchFamily="66" charset="0"/>
                <a:cs typeface="Arial" pitchFamily="34" charset="0"/>
              </a:rPr>
              <a:t>Obiettivo: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100" i="0" u="none" strike="noStrike" cap="none" normalizeH="0" baseline="0" dirty="0" smtClean="0">
              <a:ln>
                <a:noFill/>
              </a:ln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i="0" u="none" strike="noStrike" cap="none" normalizeH="0" baseline="0" dirty="0" smtClean="0">
                <a:ln>
                  <a:noFill/>
                </a:ln>
                <a:latin typeface="Comic Sans MS" pitchFamily="66" charset="0"/>
                <a:cs typeface="Arial" pitchFamily="34" charset="0"/>
              </a:rPr>
              <a:t>tutela della salute</a:t>
            </a:r>
            <a:endParaRPr kumimoji="0" lang="it-IT" sz="1800" i="0" u="none" strike="noStrike" cap="none" normalizeH="0" baseline="0" dirty="0" smtClean="0">
              <a:ln>
                <a:noFill/>
              </a:ln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9611" y="1340768"/>
            <a:ext cx="5400600" cy="109998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5240" tIns="15240" rIns="15240" bIns="152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Art. 32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La Repubblica tutela la salute come fondamentale diritto dell’individuo ed interesse della collettività.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68730" y="2633655"/>
            <a:ext cx="5686425" cy="213285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5240" tIns="15240" rIns="15240" bIns="152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Art. 35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3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it-IT" sz="1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La Repubblica tutela il lavoro in tutte le sue forme ed applicazioni.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it-IT" sz="1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Cura la formazione e l’elevazione professionale dei lavoratori.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it-IT" sz="1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Promuove e favorisce gli accordi e le organizzazioni internazionali intesi ad affermare e regolare i diritti del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lavoro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63455" y="4869160"/>
            <a:ext cx="7896977" cy="198884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5240" tIns="15240" rIns="15240" bIns="152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Art. 41</a:t>
            </a:r>
          </a:p>
          <a:p>
            <a:pPr marL="457200" marR="417513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L’iniziativa economica privata è libera.</a:t>
            </a:r>
          </a:p>
          <a:p>
            <a:pPr marL="457200" marR="417513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Non può svolgersi in contrasto con l’utilità sociale o in modo da recare danno alla sicurezza, alla libertà, alla dignità umana.</a:t>
            </a:r>
          </a:p>
          <a:p>
            <a:pPr marL="457200" marR="417513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La legge determina i programmi e i controlli opportuni perché l’attività economica pubblica e privata possa essere indirizzata e coordinata a fini sociali</a:t>
            </a: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24252" y="193354"/>
            <a:ext cx="3024187" cy="158417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5240" tIns="15240" rIns="15240" bIns="152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CODICE CIVILE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Libro V Del lavoro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Titolo II° Capitolo I°: Dell’impresa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355976" y="372641"/>
            <a:ext cx="4687887" cy="1216174"/>
          </a:xfrm>
          <a:prstGeom prst="ellipse">
            <a:avLst/>
          </a:prstGeom>
          <a:solidFill>
            <a:srgbClr val="00FF00"/>
          </a:solidFill>
          <a:ln w="12600">
            <a:solidFill>
              <a:srgbClr val="008000"/>
            </a:solidFill>
            <a:miter lim="800000"/>
            <a:headEnd/>
            <a:tailEnd/>
          </a:ln>
          <a:effectLst>
            <a:outerShdw dist="107933" dir="2700000" algn="ctr" rotWithShape="0">
              <a:srgbClr val="008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236538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latin typeface="Comic Sans MS" pitchFamily="66" charset="0"/>
                <a:cs typeface="Arial" pitchFamily="34" charset="0"/>
              </a:rPr>
              <a:t>tutela della salute attraverso corrette regole di rapporto fra imprenditore e dipendente.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1560" y="2636912"/>
            <a:ext cx="5273675" cy="288032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Libro Quinto Del Lavoro - Titolo II° capo I° Dell'impresa in generale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Art. 2087 Tutela delle condizioni di lavoro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marR="604838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L’imprenditore è tenuto ad adottare nell’esercizio di impresa, le misure che, secondo la particolarità del lavoro, l’esperienza e la tecnica, sono necessarie a tutelare l’integrità fisica e la personalità morale dei prestatori di lavoro.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39752" y="332656"/>
            <a:ext cx="3130550" cy="168803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5240" tIns="15240" rIns="15240" bIns="152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CODICE PENALE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Titolo VI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Dei delitti contro l'incolumità pubblica 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456" y="2187576"/>
            <a:ext cx="5112608" cy="3337594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28575" tIns="28575" rIns="28575" bIns="2857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Capo I° Dei delitti di comune pericolo mediante violenza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4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Art. 437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Rimozione od omissione </a:t>
            </a:r>
            <a:r>
              <a:rPr kumimoji="0" lang="it-IT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dolosa</a:t>
            </a: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 di cautele contro infortuni sul lavoro</a:t>
            </a:r>
          </a:p>
          <a:p>
            <a:pPr marL="457200" marR="53975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Chiunque omette di collocare impianti, apparecchi o segnali destinati a prevenire disastri o infortuni sul lavoro, ovvero li rimuove o li danneggia, è punito con la reclusione da sei mesi a cinque anni .</a:t>
            </a:r>
          </a:p>
          <a:p>
            <a:pPr marL="457200" marR="53975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Se dal fatto deriva un disastro o un infortunio la pena è della reclusione da tre a dieci anni.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9584" y="2293620"/>
            <a:ext cx="3636912" cy="4231724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28575" tIns="28575" rIns="28575" bIns="2857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Capo III°  Dei delitti colposi di comune pericolo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4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Art. 451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Omissione colposa di cautele o difese contro disastri o infortuni sul lavoro</a:t>
            </a:r>
          </a:p>
          <a:p>
            <a:pPr marL="457200" marR="53975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Chiunque, per colpa (43,437), omette di collocare, ovvero rimuove o rende inservibili apparecchi o altri mezzi destinati alla estinzione di un incendio, o al salvataggio o al soccorso contro disastri o infortuni sul lavoro, è punito con la reclusione fino a un anno o con la multa da lire duecentomila a un milione 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098" name="Picture 2" descr="C:\Users\bisiacchi\Desktop\diav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5354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3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27584" y="1196752"/>
            <a:ext cx="6984776" cy="45243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Dolo:</a:t>
            </a:r>
            <a:endParaRPr lang="it-IT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it-IT" sz="2400" i="1" dirty="0">
                <a:latin typeface="Comic Sans MS" pitchFamily="66" charset="0"/>
              </a:rPr>
              <a:t>"coscienza e volontà di non attuare le prescrizioni impartite al soggetto del reato”</a:t>
            </a:r>
            <a:endParaRPr lang="it-IT" sz="2400" dirty="0">
              <a:latin typeface="Comic Sans MS" pitchFamily="66" charset="0"/>
            </a:endParaRPr>
          </a:p>
          <a:p>
            <a:r>
              <a:rPr lang="it-IT" sz="2400" i="1" dirty="0">
                <a:latin typeface="Comic Sans MS" pitchFamily="66" charset="0"/>
              </a:rPr>
              <a:t>“volontarietà cosciente dell’omissione e nell’intenzione di violare il proprio obbligo giuridico con la consapevolezza del pericolo”</a:t>
            </a:r>
            <a:endParaRPr lang="it-IT" sz="2400" dirty="0">
              <a:latin typeface="Comic Sans MS" pitchFamily="66" charset="0"/>
            </a:endParaRPr>
          </a:p>
          <a:p>
            <a:endParaRPr lang="it-IT" sz="24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it-IT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Colpa</a:t>
            </a:r>
            <a:r>
              <a:rPr lang="it-IT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  <a:endParaRPr lang="it-IT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it-IT" sz="2400" i="1" dirty="0">
                <a:latin typeface="Comic Sans MS" pitchFamily="66" charset="0"/>
              </a:rPr>
              <a:t>E’ colposo quel fatto che, anche se previsto, non è voluto e si verifica a causa di negligenza, imprudenza imperizia, ovvero inosservanza di leggi, regolamenti, ordini e discipline.</a:t>
            </a:r>
            <a:endParaRPr lang="it-IT" sz="2400" dirty="0">
              <a:latin typeface="Comic Sans MS" pitchFamily="66" charset="0"/>
            </a:endParaRPr>
          </a:p>
        </p:txBody>
      </p:sp>
      <p:pic>
        <p:nvPicPr>
          <p:cNvPr id="5122" name="Picture 2" descr="C:\Users\bisiacchi\Desktop\diav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2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332656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latin typeface="Comic Sans MS" pitchFamily="66" charset="0"/>
              </a:rPr>
              <a:t>ricordiamo due altri articoli sull'argomento</a:t>
            </a:r>
            <a:r>
              <a:rPr lang="it-IT" b="1" dirty="0"/>
              <a:t>:</a:t>
            </a:r>
            <a:endParaRPr lang="it-IT" dirty="0"/>
          </a:p>
          <a:p>
            <a:r>
              <a:rPr lang="it-IT" i="1" dirty="0"/>
              <a:t> </a:t>
            </a:r>
            <a:endParaRPr lang="it-IT" dirty="0"/>
          </a:p>
          <a:p>
            <a:r>
              <a:rPr lang="it-IT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Titolo XII </a:t>
            </a:r>
            <a:endParaRPr lang="it-IT" b="1" dirty="0">
              <a:latin typeface="Comic Sans MS" pitchFamily="66" charset="0"/>
            </a:endParaRPr>
          </a:p>
          <a:p>
            <a:r>
              <a:rPr lang="it-IT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DEI DELITTI CONTRO LA PERSONA </a:t>
            </a:r>
            <a:endParaRPr lang="it-IT" dirty="0">
              <a:latin typeface="Comic Sans MS" pitchFamily="66" charset="0"/>
            </a:endParaRPr>
          </a:p>
          <a:p>
            <a:r>
              <a:rPr lang="it-IT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 </a:t>
            </a:r>
            <a:endParaRPr lang="it-IT" dirty="0">
              <a:latin typeface="Comic Sans MS" pitchFamily="66" charset="0"/>
            </a:endParaRPr>
          </a:p>
          <a:p>
            <a:r>
              <a:rPr lang="it-IT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Capo I </a:t>
            </a:r>
            <a:endParaRPr lang="it-IT" b="1" dirty="0">
              <a:latin typeface="Comic Sans MS" pitchFamily="66" charset="0"/>
            </a:endParaRPr>
          </a:p>
          <a:p>
            <a:r>
              <a:rPr lang="it-IT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DEI DELITTI CONTRO LA VITA E L'INCOLUMITÀ INDIVIDUALE 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87624" y="2780928"/>
            <a:ext cx="6768752" cy="3888432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5240" tIns="15240" rIns="15240" bIns="15240" numCol="1" anchor="t" anchorCtr="0" compatLnSpc="1">
            <a:prstTxWarp prst="textNoShape">
              <a:avLst/>
            </a:prstTxWarp>
          </a:bodyPr>
          <a:lstStyle/>
          <a:p>
            <a:pPr marL="457200" marR="900113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Art. 589 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(Omicidio colposo) </a:t>
            </a:r>
          </a:p>
          <a:p>
            <a:pPr marL="457200" marR="900113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  <a:p>
            <a:pPr marL="457200" marR="59055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Chiunque cagiona per colpa la morte di una persona è punito con la reclusione da sei mesi a cinque anni. </a:t>
            </a:r>
          </a:p>
          <a:p>
            <a:pPr marL="457200" marR="59055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Se il fatto è commesso con violazione delle norme (…) </a:t>
            </a:r>
            <a:r>
              <a:rPr kumimoji="0" lang="it-IT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per la prevenzione degli infortuni sul lavoro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la pena è della reclusione da uno a cinque anni. 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146" name="Picture 2" descr="C:\Users\bisiacchi\Desktop\diav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364" y="332656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7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95536" y="188641"/>
            <a:ext cx="8352928" cy="3672407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5240" tIns="15240" rIns="15240" bIns="152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 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Art. 590 Lesioni personali colpose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marR="638175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Chiunque cagioni ad altri per colpa una lesione personale è punito con la reclusione fino a tre mesi o con la multa fino a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lire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 300mila€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marR="638175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Se la lesione è grave la pena è della reclusione da uno a sei mesi o della multa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da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120mila€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 a 600mila€. S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e la colpa è gravissima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 si attua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la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reclusione da tre mesi a due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anni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 e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la multa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 si raddoppia.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marR="638175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Se i fatti di cui al precedente capoverso sono commessi in violazione delle norme (…)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per la prevenzione degli infortuni sul lavoro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, la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pene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 sono molteplici in base all’infortunio e al luogo di lavoro (vedi sanzioni sul decreto)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9552" y="4365104"/>
            <a:ext cx="8352928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cap="small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violazione di norme antinfortunistiche </a:t>
            </a:r>
            <a:endParaRPr lang="it-IT" sz="3200" b="1" cap="small" dirty="0" smtClean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  <a:p>
            <a:pPr algn="ctr"/>
            <a:r>
              <a:rPr lang="it-IT" sz="3200" b="1" cap="small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= </a:t>
            </a:r>
          </a:p>
          <a:p>
            <a:pPr algn="ctr"/>
            <a:r>
              <a:rPr lang="it-IT" sz="3200" b="1" cap="small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aggravante</a:t>
            </a:r>
            <a:endParaRPr lang="it-IT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2" y="152636"/>
            <a:ext cx="8777092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060497" y="6127070"/>
            <a:ext cx="928220" cy="614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779912" y="2063992"/>
            <a:ext cx="1145307" cy="2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Trieste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3563888" y="2924944"/>
            <a:ext cx="2514695" cy="359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Marcella Mauro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184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3568" y="1268760"/>
            <a:ext cx="7416824" cy="50475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Batang" pitchFamily="18" charset="-127"/>
                <a:ea typeface="Batang" pitchFamily="18" charset="-127"/>
              </a:rPr>
              <a:t>Il concetto moderno di  </a:t>
            </a:r>
            <a:r>
              <a:rPr lang="it-IT" sz="1600" b="1" dirty="0">
                <a:latin typeface="Batang" pitchFamily="18" charset="-127"/>
                <a:ea typeface="Batang" pitchFamily="18" charset="-127"/>
              </a:rPr>
              <a:t>“Sicurezza del Lavoro”</a:t>
            </a:r>
            <a:r>
              <a:rPr lang="it-IT" sz="1600" dirty="0">
                <a:latin typeface="Batang" pitchFamily="18" charset="-127"/>
                <a:ea typeface="Batang" pitchFamily="18" charset="-127"/>
              </a:rPr>
              <a:t> è nato con la Rivoluzione Industriale, e con i fermenti sociali che ne derivarono.</a:t>
            </a:r>
          </a:p>
          <a:p>
            <a:pPr algn="just"/>
            <a:endParaRPr lang="it-IT" sz="1600" dirty="0" smtClean="0">
              <a:latin typeface="Batang" pitchFamily="18" charset="-127"/>
              <a:ea typeface="Batang" pitchFamily="18" charset="-127"/>
            </a:endParaRPr>
          </a:p>
          <a:p>
            <a:pPr algn="just"/>
            <a:r>
              <a:rPr lang="it-IT" sz="1600" dirty="0">
                <a:latin typeface="Batang" pitchFamily="18" charset="-127"/>
                <a:ea typeface="Batang" pitchFamily="18" charset="-127"/>
              </a:rPr>
              <a:t>Il primo </a:t>
            </a:r>
            <a:r>
              <a:rPr lang="it-IT" sz="1600" b="1" dirty="0">
                <a:latin typeface="Batang" pitchFamily="18" charset="-127"/>
                <a:ea typeface="Batang" pitchFamily="18" charset="-127"/>
              </a:rPr>
              <a:t>regolamento generale in materia di prevenzione infortuni</a:t>
            </a:r>
            <a:r>
              <a:rPr lang="it-IT" sz="1600" dirty="0">
                <a:latin typeface="Batang" pitchFamily="18" charset="-127"/>
                <a:ea typeface="Batang" pitchFamily="18" charset="-127"/>
              </a:rPr>
              <a:t> fu emanato infatti nel 1899 a beneficio di:</a:t>
            </a:r>
          </a:p>
          <a:p>
            <a:pPr algn="just"/>
            <a:r>
              <a:rPr lang="it-IT" sz="1600" dirty="0">
                <a:latin typeface="Batang" pitchFamily="18" charset="-127"/>
                <a:ea typeface="Batang" pitchFamily="18" charset="-127"/>
              </a:rPr>
              <a:t> </a:t>
            </a:r>
          </a:p>
          <a:p>
            <a:pPr algn="just"/>
            <a:r>
              <a:rPr lang="it-IT" sz="1600" dirty="0">
                <a:latin typeface="Batang" pitchFamily="18" charset="-127"/>
                <a:ea typeface="Batang" pitchFamily="18" charset="-127"/>
              </a:rPr>
              <a:t>“coloro che a macchine mosse da agenti inanimati prestano la loro opera”</a:t>
            </a:r>
          </a:p>
          <a:p>
            <a:pPr algn="just"/>
            <a:endParaRPr lang="it-IT" sz="1600" dirty="0" smtClean="0">
              <a:latin typeface="Batang" pitchFamily="18" charset="-127"/>
              <a:ea typeface="Batang" pitchFamily="18" charset="-127"/>
            </a:endParaRPr>
          </a:p>
          <a:p>
            <a:pPr algn="just"/>
            <a:r>
              <a:rPr lang="it-IT" sz="1600" i="1" dirty="0">
                <a:latin typeface="Batang" pitchFamily="18" charset="-127"/>
                <a:ea typeface="Batang" pitchFamily="18" charset="-127"/>
              </a:rPr>
              <a:t>Si era infatti dovuto constatare che l’utilizzo di macchine e attrezzature meccaniche aveva provocato, insieme a notevoli benefici, un pesante aggravamento delle condizioni di pericolo per i </a:t>
            </a:r>
            <a:r>
              <a:rPr lang="it-IT" sz="1600" i="1" dirty="0" smtClean="0">
                <a:latin typeface="Batang" pitchFamily="18" charset="-127"/>
                <a:ea typeface="Batang" pitchFamily="18" charset="-127"/>
              </a:rPr>
              <a:t>lavoratori</a:t>
            </a:r>
          </a:p>
          <a:p>
            <a:pPr algn="just"/>
            <a:endParaRPr lang="it-IT" sz="1600" i="1" dirty="0">
              <a:latin typeface="Batang" pitchFamily="18" charset="-127"/>
              <a:ea typeface="Batang" pitchFamily="18" charset="-127"/>
            </a:endParaRPr>
          </a:p>
          <a:p>
            <a:pPr algn="just"/>
            <a:r>
              <a:rPr lang="it-IT" sz="1600" dirty="0">
                <a:latin typeface="Batang" pitchFamily="18" charset="-127"/>
                <a:ea typeface="Batang" pitchFamily="18" charset="-127"/>
              </a:rPr>
              <a:t>La prima </a:t>
            </a:r>
            <a:r>
              <a:rPr lang="it-IT" sz="1600" b="1" dirty="0">
                <a:latin typeface="Batang" pitchFamily="18" charset="-127"/>
                <a:ea typeface="Batang" pitchFamily="18" charset="-127"/>
              </a:rPr>
              <a:t>legge sulla assicurazione degli infortuni</a:t>
            </a:r>
            <a:r>
              <a:rPr lang="it-IT" sz="1600" dirty="0">
                <a:latin typeface="Batang" pitchFamily="18" charset="-127"/>
                <a:ea typeface="Batang" pitchFamily="18" charset="-127"/>
              </a:rPr>
              <a:t> fu promulgata nel 1898.</a:t>
            </a:r>
          </a:p>
          <a:p>
            <a:pPr algn="just"/>
            <a:r>
              <a:rPr lang="it-IT" sz="1600" dirty="0">
                <a:latin typeface="Batang" pitchFamily="18" charset="-127"/>
                <a:ea typeface="Batang" pitchFamily="18" charset="-127"/>
              </a:rPr>
              <a:t>Solo nel 1927 fu emanato il primo Regolamento generale di igiene del lavoro.</a:t>
            </a:r>
          </a:p>
          <a:p>
            <a:pPr algn="just"/>
            <a:r>
              <a:rPr lang="it-IT" sz="1600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pPr algn="just"/>
            <a:r>
              <a:rPr lang="it-IT" sz="1600" b="1" dirty="0">
                <a:latin typeface="Batang" pitchFamily="18" charset="-127"/>
                <a:ea typeface="Batang" pitchFamily="18" charset="-127"/>
              </a:rPr>
              <a:t>In questa prima fase la normativa regolamenta solo il lavoro industriale, per il quale sussiste l’obbligo dell’assicurazione obbligatoria, gli altri settori produttivi rimanevano esclusi.</a:t>
            </a:r>
            <a:endParaRPr lang="it-IT" sz="1600" dirty="0">
              <a:latin typeface="Batang" pitchFamily="18" charset="-127"/>
              <a:ea typeface="Batang" pitchFamily="18" charset="-127"/>
            </a:endParaRPr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475656" y="163500"/>
            <a:ext cx="619268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Comic Sans MS" panose="030F0702030302020204" pitchFamily="66" charset="0"/>
                <a:ea typeface="Batang" pitchFamily="18" charset="-127"/>
              </a:rPr>
              <a:t>SICUREZZA IN AMBIENTE DI LAVORO</a:t>
            </a:r>
          </a:p>
          <a:p>
            <a:pPr algn="ctr"/>
            <a:r>
              <a:rPr lang="it-IT" b="1" dirty="0" smtClean="0">
                <a:latin typeface="Comic Sans MS" panose="030F0702030302020204" pitchFamily="66" charset="0"/>
                <a:ea typeface="Batang" pitchFamily="18" charset="-127"/>
              </a:rPr>
              <a:t>Un po’ di storia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32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067944" y="2492896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Trieste</a:t>
            </a: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6840860" y="4725144"/>
            <a:ext cx="4674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40</a:t>
            </a:r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1763688" y="5085184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079004" y="5085184"/>
            <a:ext cx="53652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 smtClean="0"/>
              <a:t>(non sono </a:t>
            </a:r>
            <a:r>
              <a:rPr lang="it-IT" sz="2000" dirty="0" smtClean="0"/>
              <a:t>retribuiti </a:t>
            </a:r>
            <a:r>
              <a:rPr lang="it-IT" sz="2000" dirty="0" smtClean="0"/>
              <a:t>per il loro incarico)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40860" y="2105648"/>
            <a:ext cx="1296144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rls@units.it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07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0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2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35"/>
            <a:ext cx="9036496" cy="681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783883" y="764704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Trieste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8189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" y="0"/>
            <a:ext cx="86003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813815" y="591218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Trieste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3402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283968" y="2790266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Trieste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403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9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417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3054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0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0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256"/>
            <a:ext cx="9177164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ccia a destra 1"/>
          <p:cNvSpPr/>
          <p:nvPr/>
        </p:nvSpPr>
        <p:spPr>
          <a:xfrm rot="976748">
            <a:off x="308600" y="4257092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4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1"/>
            <a:ext cx="9144000" cy="655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0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2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275856" y="1412776"/>
            <a:ext cx="40324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</a:t>
            </a:r>
            <a:r>
              <a:rPr lang="it-IT" dirty="0" smtClean="0"/>
              <a:t>C struttura complessa </a:t>
            </a:r>
            <a:r>
              <a:rPr lang="it-IT" dirty="0" err="1" smtClean="0"/>
              <a:t>Asugi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275856" y="2852937"/>
            <a:ext cx="22322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851920" y="2564905"/>
            <a:ext cx="432047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400" dirty="0" smtClean="0"/>
          </a:p>
          <a:p>
            <a:pPr algn="ctr"/>
            <a:r>
              <a:rPr lang="it-IT" dirty="0" smtClean="0"/>
              <a:t>Via Ralli 3 Ex OPP   + Sede Portuale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50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025" y="1628800"/>
            <a:ext cx="6419850" cy="32766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7372" y="1681163"/>
            <a:ext cx="6610350" cy="34956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338263"/>
            <a:ext cx="6438900" cy="41814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539552" y="1052736"/>
            <a:ext cx="7775575" cy="396081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marL="608013" indent="-604838" algn="ctr">
              <a:spcBef>
                <a:spcPts val="1200"/>
              </a:spcBef>
              <a:buClrTx/>
              <a:buFontTx/>
              <a:buNone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4000" b="1" dirty="0" err="1">
                <a:solidFill>
                  <a:srgbClr val="FFFF00"/>
                </a:solidFill>
                <a:latin typeface="Comic Sans MS" pitchFamily="66" charset="0"/>
              </a:rPr>
              <a:t>Oggi</a:t>
            </a:r>
            <a:r>
              <a:rPr lang="en-GB" sz="4000" b="1" dirty="0">
                <a:solidFill>
                  <a:srgbClr val="FFFF00"/>
                </a:solidFill>
                <a:latin typeface="Comic Sans MS" pitchFamily="66" charset="0"/>
              </a:rPr>
              <a:t> qui </a:t>
            </a:r>
            <a:r>
              <a:rPr lang="en-GB" sz="4000" b="1" dirty="0" err="1">
                <a:solidFill>
                  <a:srgbClr val="FFFF00"/>
                </a:solidFill>
                <a:latin typeface="Comic Sans MS" pitchFamily="66" charset="0"/>
              </a:rPr>
              <a:t>si</a:t>
            </a:r>
            <a:r>
              <a:rPr lang="en-GB" sz="40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4000" b="1" dirty="0" err="1">
                <a:solidFill>
                  <a:srgbClr val="FFFF00"/>
                </a:solidFill>
                <a:latin typeface="Comic Sans MS" pitchFamily="66" charset="0"/>
              </a:rPr>
              <a:t>fa</a:t>
            </a:r>
            <a:endParaRPr lang="en-GB" sz="4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608013" indent="-604838" algn="ctr">
              <a:spcBef>
                <a:spcPts val="1200"/>
              </a:spcBef>
              <a:buClrTx/>
              <a:buFontTx/>
              <a:buNone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4000" b="1" dirty="0">
                <a:solidFill>
                  <a:srgbClr val="FFFF00"/>
                </a:solidFill>
                <a:latin typeface="Comic Sans MS" pitchFamily="66" charset="0"/>
              </a:rPr>
              <a:t>LA FORMAZIONE, </a:t>
            </a:r>
            <a:r>
              <a:rPr lang="en-GB" sz="4000" b="1" dirty="0" err="1" smtClean="0">
                <a:solidFill>
                  <a:srgbClr val="FFFF00"/>
                </a:solidFill>
                <a:latin typeface="Comic Sans MS" pitchFamily="66" charset="0"/>
              </a:rPr>
              <a:t>che</a:t>
            </a:r>
            <a:r>
              <a:rPr lang="en-GB" sz="40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4000" b="1" dirty="0">
                <a:solidFill>
                  <a:srgbClr val="FFFF00"/>
                </a:solidFill>
                <a:latin typeface="Comic Sans MS" pitchFamily="66" charset="0"/>
              </a:rPr>
              <a:t>E’ </a:t>
            </a:r>
          </a:p>
          <a:p>
            <a:pPr marL="608013" indent="-604838" algn="ctr">
              <a:spcBef>
                <a:spcPts val="1200"/>
              </a:spcBef>
              <a:buClrTx/>
              <a:buFontTx/>
              <a:buNone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4000" b="1" dirty="0">
                <a:solidFill>
                  <a:srgbClr val="FFFF00"/>
                </a:solidFill>
                <a:latin typeface="Comic Sans MS" pitchFamily="66" charset="0"/>
              </a:rPr>
              <a:t>AUTOPROTEZIONE</a:t>
            </a:r>
          </a:p>
          <a:p>
            <a:pPr marL="608013" indent="-604838">
              <a:spcBef>
                <a:spcPts val="1200"/>
              </a:spcBef>
              <a:buClrTx/>
              <a:buFontTx/>
              <a:buNone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endParaRPr lang="en-GB" sz="4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608013" indent="-604838" algn="ctr">
              <a:spcBef>
                <a:spcPts val="1200"/>
              </a:spcBef>
              <a:buClrTx/>
              <a:buFontTx/>
              <a:buNone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4000" b="1" dirty="0">
                <a:solidFill>
                  <a:srgbClr val="FFFF00"/>
                </a:solidFill>
                <a:latin typeface="Comic Sans MS" pitchFamily="66" charset="0"/>
              </a:rPr>
              <a:t> .........E NON SOLO!!!</a:t>
            </a:r>
          </a:p>
          <a:p>
            <a:pPr marL="608013" indent="-604838">
              <a:spcBef>
                <a:spcPts val="1200"/>
              </a:spcBef>
              <a:buClrTx/>
              <a:buFontTx/>
              <a:buNone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endParaRPr lang="en-GB" sz="4000" dirty="0">
              <a:solidFill>
                <a:srgbClr val="008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1166813" y="403225"/>
            <a:ext cx="6840537" cy="1054100"/>
          </a:xfrm>
          <a:ln w="25560">
            <a:solidFill>
              <a:srgbClr val="333399"/>
            </a:solidFill>
            <a:miter lim="800000"/>
          </a:ln>
        </p:spPr>
        <p:txBody>
          <a:bodyPr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000" b="1" smtClean="0">
                <a:latin typeface="Comic Sans MS" pitchFamily="66" charset="0"/>
              </a:rPr>
              <a:t>Art.21 e 22.TU</a:t>
            </a:r>
            <a:br>
              <a:rPr lang="it-IT" sz="3000" b="1" smtClean="0">
                <a:latin typeface="Comic Sans MS" pitchFamily="66" charset="0"/>
              </a:rPr>
            </a:br>
            <a:r>
              <a:rPr lang="it-IT" sz="3000" b="1" smtClean="0">
                <a:latin typeface="Comic Sans MS" pitchFamily="66" charset="0"/>
              </a:rPr>
              <a:t>Informazione e formazione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1044575" y="1916113"/>
            <a:ext cx="7488238" cy="3744912"/>
          </a:xfrm>
        </p:spPr>
        <p:txBody>
          <a:bodyPr/>
          <a:lstStyle/>
          <a:p>
            <a:pPr marL="341313" indent="-341313" algn="just" eaLnBrk="1" hangingPunct="1">
              <a:spcBef>
                <a:spcPts val="500"/>
              </a:spcBef>
              <a:buClr>
                <a:srgbClr val="3333CC"/>
              </a:buClr>
              <a:buSzPct val="60000"/>
              <a:buFont typeface="Wingdings" pitchFamily="2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b="1" dirty="0" smtClean="0">
                <a:latin typeface="Comic Sans MS" pitchFamily="66" charset="0"/>
              </a:rPr>
              <a:t>Informazione sui rischi generali dell’ente</a:t>
            </a:r>
          </a:p>
          <a:p>
            <a:pPr marL="341313" indent="-341313" algn="just" eaLnBrk="1" hangingPunct="1">
              <a:spcBef>
                <a:spcPts val="500"/>
              </a:spcBef>
              <a:buClr>
                <a:srgbClr val="3333CC"/>
              </a:buClr>
              <a:buSzPct val="60000"/>
              <a:buFont typeface="Wingdings" pitchFamily="2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b="1" dirty="0" smtClean="0">
                <a:latin typeface="Comic Sans MS" pitchFamily="66" charset="0"/>
              </a:rPr>
              <a:t>Informazione sui rischi specifici</a:t>
            </a:r>
            <a:r>
              <a:rPr lang="it-IT" sz="2000" dirty="0" smtClean="0">
                <a:latin typeface="Comic Sans MS" pitchFamily="66" charset="0"/>
              </a:rPr>
              <a:t> della propria mansione</a:t>
            </a:r>
          </a:p>
          <a:p>
            <a:pPr marL="341313" indent="-341313" algn="just" eaLnBrk="1" hangingPunct="1">
              <a:spcBef>
                <a:spcPts val="500"/>
              </a:spcBef>
              <a:buClr>
                <a:srgbClr val="3333CC"/>
              </a:buClr>
              <a:buSzPct val="60000"/>
              <a:buFont typeface="Wingdings" pitchFamily="2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dirty="0" smtClean="0">
                <a:latin typeface="Comic Sans MS" pitchFamily="66" charset="0"/>
              </a:rPr>
              <a:t>Formazione al comportamento sicuro</a:t>
            </a:r>
          </a:p>
          <a:p>
            <a:pPr marL="341313" indent="-341313" algn="just" eaLnBrk="1" hangingPunct="1">
              <a:spcBef>
                <a:spcPts val="500"/>
              </a:spcBef>
              <a:buClr>
                <a:srgbClr val="3333CC"/>
              </a:buClr>
              <a:buSzPct val="60000"/>
              <a:buFont typeface="Wingdings" pitchFamily="2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i="1" dirty="0" smtClean="0">
                <a:latin typeface="Comic Sans MS" pitchFamily="66" charset="0"/>
              </a:rPr>
              <a:t>Formazione per cambio mansione</a:t>
            </a:r>
          </a:p>
          <a:p>
            <a:pPr marL="341313" indent="-341313" algn="just" eaLnBrk="1" hangingPunct="1">
              <a:spcBef>
                <a:spcPts val="500"/>
              </a:spcBef>
              <a:buClr>
                <a:srgbClr val="3333CC"/>
              </a:buClr>
              <a:buSzPct val="60000"/>
              <a:buFont typeface="Wingdings" pitchFamily="2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i="1" dirty="0" smtClean="0">
                <a:latin typeface="Comic Sans MS" pitchFamily="66" charset="0"/>
              </a:rPr>
              <a:t>Formazione neo assunti</a:t>
            </a:r>
          </a:p>
          <a:p>
            <a:pPr marL="341313" indent="-341313" algn="just" eaLnBrk="1" hangingPunct="1">
              <a:spcBef>
                <a:spcPts val="500"/>
              </a:spcBef>
              <a:buClr>
                <a:srgbClr val="3333CC"/>
              </a:buClr>
              <a:buSzPct val="60000"/>
              <a:buFont typeface="Wingdings" pitchFamily="2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i="1" dirty="0" smtClean="0">
                <a:latin typeface="Comic Sans MS" pitchFamily="66" charset="0"/>
              </a:rPr>
              <a:t>Formazione per cambiamenti organizzativi e/o tecnologici</a:t>
            </a:r>
          </a:p>
          <a:p>
            <a:pPr marL="341313" indent="-341313" algn="just" eaLnBrk="1" hangingPunct="1">
              <a:spcBef>
                <a:spcPts val="500"/>
              </a:spcBef>
              <a:buClr>
                <a:srgbClr val="3333CC"/>
              </a:buClr>
              <a:buSzPct val="60000"/>
              <a:buFont typeface="Wingdings" pitchFamily="2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i="1" dirty="0" smtClean="0">
                <a:latin typeface="Comic Sans MS" pitchFamily="66" charset="0"/>
              </a:rPr>
              <a:t>Formazione alla tutela della salute </a:t>
            </a:r>
          </a:p>
          <a:p>
            <a:pPr marL="341313" indent="-341313" algn="just" eaLnBrk="1" hangingPunct="1">
              <a:spcBef>
                <a:spcPts val="500"/>
              </a:spcBef>
              <a:buClr>
                <a:srgbClr val="3333CC"/>
              </a:buClr>
              <a:buSzPct val="60000"/>
              <a:buFont typeface="Wingdings" pitchFamily="2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b="1" dirty="0" smtClean="0">
                <a:latin typeface="Comic Sans MS" pitchFamily="66" charset="0"/>
              </a:rPr>
              <a:t>Formazione al comportamento</a:t>
            </a:r>
            <a:r>
              <a:rPr lang="it-IT" sz="2000" dirty="0" smtClean="0">
                <a:latin typeface="Comic Sans MS" pitchFamily="66" charset="0"/>
              </a:rPr>
              <a:t> (in caso di emergenza)</a:t>
            </a:r>
          </a:p>
          <a:p>
            <a:pPr marL="341313" indent="-341313" algn="just" eaLnBrk="1" hangingPunct="1">
              <a:spcBef>
                <a:spcPts val="500"/>
              </a:spcBef>
              <a:buClr>
                <a:srgbClr val="3333CC"/>
              </a:buClr>
              <a:buSzPct val="60000"/>
              <a:buFont typeface="Wingdings" pitchFamily="2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b="1" dirty="0" smtClean="0">
                <a:latin typeface="Comic Sans MS" pitchFamily="66" charset="0"/>
              </a:rPr>
              <a:t>Addestramento all’uso dei DPI </a:t>
            </a:r>
            <a:r>
              <a:rPr lang="it-IT" sz="2000" b="1" dirty="0" smtClean="0">
                <a:solidFill>
                  <a:srgbClr val="FF0066"/>
                </a:solidFill>
                <a:latin typeface="Comic Sans MS" pitchFamily="66" charset="0"/>
              </a:rPr>
              <a:t>*****</a:t>
            </a:r>
          </a:p>
          <a:p>
            <a:pPr marL="341313" indent="-341313" algn="just" eaLnBrk="1" hangingPunct="1">
              <a:spcBef>
                <a:spcPts val="500"/>
              </a:spcBef>
              <a:buClr>
                <a:srgbClr val="3333CC"/>
              </a:buClr>
              <a:buSzPct val="60000"/>
              <a:buFont typeface="Wingdings" pitchFamily="2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b="1" dirty="0" smtClean="0">
                <a:latin typeface="Comic Sans MS" pitchFamily="66" charset="0"/>
              </a:rPr>
              <a:t>Addestramento all’uso di attrezzature di lavoro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2195513" y="5516563"/>
            <a:ext cx="42481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>
                <a:solidFill>
                  <a:srgbClr val="000000"/>
                </a:solidFill>
                <a:latin typeface="Arial" charset="0"/>
              </a:rPr>
              <a:t>Grazie per l’attenzione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276600" y="6165850"/>
            <a:ext cx="288131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>
                <a:solidFill>
                  <a:srgbClr val="FF0000"/>
                </a:solidFill>
                <a:latin typeface="Comic Sans MS" pitchFamily="66" charset="0"/>
              </a:rPr>
              <a:t>Buon Lavoro…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6750" y="2349500"/>
            <a:ext cx="2127250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250825" y="2022475"/>
            <a:ext cx="6985000" cy="228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0000"/>
                </a:solidFill>
                <a:latin typeface="Arial" charset="0"/>
              </a:rPr>
              <a:t>non è sufficiente a garantire un adeguato livello di sicurezza al personale che opera in laboratorio, poiché rappresenta solo la punta di una "piramide" alla cui base c’è sempre e solo il singolo individuo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395288" y="4437063"/>
            <a:ext cx="6659562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>
                <a:solidFill>
                  <a:srgbClr val="FF0000"/>
                </a:solidFill>
                <a:latin typeface="Arial" charset="0"/>
              </a:rPr>
              <a:t>STAI SEMPRE ATTENTO E PENSA SEMPRE PRIMA DI AGIRE!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371600" y="260350"/>
            <a:ext cx="7772400" cy="1470025"/>
          </a:xfrm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000000"/>
                </a:solidFill>
              </a:rPr>
              <a:t>La sola </a:t>
            </a:r>
            <a:r>
              <a:rPr lang="it-IT" sz="2400" b="1" smtClean="0">
                <a:solidFill>
                  <a:srgbClr val="000000"/>
                </a:solidFill>
              </a:rPr>
              <a:t>tecnologia di protezione</a:t>
            </a:r>
            <a:r>
              <a:rPr lang="it-IT" sz="2400" smtClean="0">
                <a:solidFill>
                  <a:srgbClr val="000000"/>
                </a:solidFill>
              </a:rPr>
              <a:t>, intesa in senso lato come l’insieme di</a:t>
            </a:r>
            <a:r>
              <a:rPr lang="it-IT" sz="2400" b="1" smtClean="0">
                <a:solidFill>
                  <a:srgbClr val="000000"/>
                </a:solidFill>
              </a:rPr>
              <a:t> barriere primarie e secondarie</a:t>
            </a:r>
            <a:r>
              <a:rPr lang="it-IT" sz="2400" smtClean="0">
                <a:solidFill>
                  <a:srgbClr val="000000"/>
                </a:solidFill>
              </a:rPr>
              <a:t> e delle </a:t>
            </a:r>
            <a:r>
              <a:rPr lang="it-IT" sz="2400" b="1" smtClean="0">
                <a:solidFill>
                  <a:srgbClr val="000000"/>
                </a:solidFill>
              </a:rPr>
              <a:t>procedure operative</a:t>
            </a:r>
            <a:r>
              <a:rPr lang="it-IT" sz="2400" smtClean="0">
                <a:solidFill>
                  <a:srgbClr val="000000"/>
                </a:solidFill>
              </a:rPr>
              <a:t>,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105" y="3789040"/>
            <a:ext cx="2992537" cy="24481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105" y="1052736"/>
            <a:ext cx="960437" cy="186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2216" y="188640"/>
            <a:ext cx="6907213" cy="60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4234" y="3034432"/>
            <a:ext cx="1296987" cy="29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11960" y="1573535"/>
            <a:ext cx="4265241" cy="46855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b">
            <a:spAutoFit/>
          </a:bodyPr>
          <a:lstStyle/>
          <a:p>
            <a:pPr algn="ctr">
              <a:spcBef>
                <a:spcPts val="33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5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“la sicurezza non va appesa</a:t>
            </a:r>
          </a:p>
          <a:p>
            <a:pPr algn="ctr">
              <a:spcBef>
                <a:spcPts val="33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5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al chiodo”</a:t>
            </a:r>
          </a:p>
        </p:txBody>
      </p:sp>
    </p:spTree>
    <p:extLst>
      <p:ext uri="{BB962C8B-B14F-4D97-AF65-F5344CB8AC3E}">
        <p14:creationId xmlns:p14="http://schemas.microsoft.com/office/powerpoint/2010/main" val="1743158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87624" y="1844824"/>
            <a:ext cx="7200800" cy="2016224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72390" tIns="26670" rIns="72390" bIns="266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DECRETO MINISTERIALE 5 agosto 1998, n. 363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Regolamento recante norme per l'individuazione delle particolari esigenze delle </a:t>
            </a:r>
            <a:r>
              <a:rPr kumimoji="0" lang="it-IT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Università</a:t>
            </a:r>
            <a:r>
              <a:rPr kumimoji="0" lang="it-IT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ai fini delle norme contenute nel decreto legislativo 19 settembre 1994 n. 626 e successive modificazioni ed integrazioni</a:t>
            </a:r>
          </a:p>
        </p:txBody>
      </p:sp>
    </p:spTree>
    <p:extLst>
      <p:ext uri="{BB962C8B-B14F-4D97-AF65-F5344CB8AC3E}">
        <p14:creationId xmlns:p14="http://schemas.microsoft.com/office/powerpoint/2010/main" val="12110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52387"/>
            <a:ext cx="889635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52387"/>
            <a:ext cx="897255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3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71437"/>
            <a:ext cx="875347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57150"/>
            <a:ext cx="91630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953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797</TotalTime>
  <Words>1117</Words>
  <Application>Microsoft Office PowerPoint</Application>
  <PresentationFormat>Presentazione su schermo (4:3)</PresentationFormat>
  <Paragraphs>135</Paragraphs>
  <Slides>49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6" baseType="lpstr">
      <vt:lpstr>Arial</vt:lpstr>
      <vt:lpstr>Batang</vt:lpstr>
      <vt:lpstr>Calibri</vt:lpstr>
      <vt:lpstr>Comic Sans MS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Art.21 e 22.TU Informazione e formazione</vt:lpstr>
      <vt:lpstr>La sola tecnologia di protezione, intesa in senso lato come l’insieme di barriere primarie e secondarie e delle procedure operative,</vt:lpstr>
      <vt:lpstr>Presentazione standard di PowerPoint</vt:lpstr>
    </vt:vector>
  </TitlesOfParts>
  <Company>Dip. Scienze Chimiche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 Chimica</dc:creator>
  <cp:lastModifiedBy>Luigi Penzo</cp:lastModifiedBy>
  <cp:revision>141</cp:revision>
  <dcterms:created xsi:type="dcterms:W3CDTF">2012-03-22T10:09:54Z</dcterms:created>
  <dcterms:modified xsi:type="dcterms:W3CDTF">2025-03-09T10:34:33Z</dcterms:modified>
</cp:coreProperties>
</file>