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9" r:id="rId3"/>
    <p:sldId id="286" r:id="rId4"/>
    <p:sldId id="287" r:id="rId5"/>
    <p:sldId id="314" r:id="rId6"/>
    <p:sldId id="315" r:id="rId7"/>
    <p:sldId id="318" r:id="rId8"/>
    <p:sldId id="319" r:id="rId9"/>
    <p:sldId id="320" r:id="rId10"/>
    <p:sldId id="316" r:id="rId11"/>
    <p:sldId id="317" r:id="rId12"/>
    <p:sldId id="278" r:id="rId13"/>
    <p:sldId id="298" r:id="rId14"/>
    <p:sldId id="281" r:id="rId15"/>
    <p:sldId id="282" r:id="rId16"/>
    <p:sldId id="283" r:id="rId17"/>
    <p:sldId id="284" r:id="rId18"/>
    <p:sldId id="297" r:id="rId19"/>
    <p:sldId id="273" r:id="rId20"/>
    <p:sldId id="299" r:id="rId21"/>
    <p:sldId id="274" r:id="rId22"/>
    <p:sldId id="309" r:id="rId23"/>
    <p:sldId id="310" r:id="rId24"/>
    <p:sldId id="311" r:id="rId25"/>
    <p:sldId id="312" r:id="rId26"/>
    <p:sldId id="313" r:id="rId27"/>
    <p:sldId id="308" r:id="rId28"/>
    <p:sldId id="289" r:id="rId29"/>
    <p:sldId id="290" r:id="rId30"/>
    <p:sldId id="275" r:id="rId31"/>
    <p:sldId id="276" r:id="rId32"/>
    <p:sldId id="291" r:id="rId33"/>
    <p:sldId id="262" r:id="rId34"/>
    <p:sldId id="294" r:id="rId35"/>
    <p:sldId id="301" r:id="rId36"/>
    <p:sldId id="302" r:id="rId37"/>
    <p:sldId id="263" r:id="rId38"/>
    <p:sldId id="293" r:id="rId39"/>
    <p:sldId id="295" r:id="rId40"/>
    <p:sldId id="264" r:id="rId41"/>
    <p:sldId id="296" r:id="rId42"/>
    <p:sldId id="300" r:id="rId43"/>
    <p:sldId id="265" r:id="rId44"/>
    <p:sldId id="266" r:id="rId45"/>
    <p:sldId id="267" r:id="rId46"/>
    <p:sldId id="304" r:id="rId47"/>
    <p:sldId id="268" r:id="rId48"/>
    <p:sldId id="269" r:id="rId49"/>
    <p:sldId id="271" r:id="rId50"/>
    <p:sldId id="305" r:id="rId51"/>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CC00"/>
    <a:srgbClr val="006600"/>
    <a:srgbClr val="0000CC"/>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21" autoAdjust="0"/>
    <p:restoredTop sz="94621" autoAdjust="0"/>
  </p:normalViewPr>
  <p:slideViewPr>
    <p:cSldViewPr>
      <p:cViewPr>
        <p:scale>
          <a:sx n="100" d="100"/>
          <a:sy n="100" d="100"/>
        </p:scale>
        <p:origin x="552" y="-8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972F22D-F009-4387-9A41-4989D19FA5A6}" type="slidenum">
              <a:rPr lang="it-IT"/>
              <a:pPr>
                <a:defRPr/>
              </a:pPr>
              <a:t>‹N›</a:t>
            </a:fld>
            <a:endParaRPr lang="it-IT"/>
          </a:p>
        </p:txBody>
      </p:sp>
    </p:spTree>
    <p:extLst>
      <p:ext uri="{BB962C8B-B14F-4D97-AF65-F5344CB8AC3E}">
        <p14:creationId xmlns:p14="http://schemas.microsoft.com/office/powerpoint/2010/main" val="34628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8FA501A-D5D7-4F3C-88B3-733BF941EC95}" type="slidenum">
              <a:rPr lang="it-IT"/>
              <a:pPr>
                <a:defRPr/>
              </a:pPr>
              <a:t>‹N›</a:t>
            </a:fld>
            <a:endParaRPr lang="it-IT"/>
          </a:p>
        </p:txBody>
      </p:sp>
    </p:spTree>
    <p:extLst>
      <p:ext uri="{BB962C8B-B14F-4D97-AF65-F5344CB8AC3E}">
        <p14:creationId xmlns:p14="http://schemas.microsoft.com/office/powerpoint/2010/main" val="230548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DDFFE3B-F450-4AAB-8F2D-7943807758B9}" type="slidenum">
              <a:rPr lang="it-IT"/>
              <a:pPr>
                <a:defRPr/>
              </a:pPr>
              <a:t>‹N›</a:t>
            </a:fld>
            <a:endParaRPr lang="it-IT"/>
          </a:p>
        </p:txBody>
      </p:sp>
    </p:spTree>
    <p:extLst>
      <p:ext uri="{BB962C8B-B14F-4D97-AF65-F5344CB8AC3E}">
        <p14:creationId xmlns:p14="http://schemas.microsoft.com/office/powerpoint/2010/main" val="353922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F6BC5C6-BC9B-401E-9B67-B02191DF26B2}" type="slidenum">
              <a:rPr lang="it-IT"/>
              <a:pPr>
                <a:defRPr/>
              </a:pPr>
              <a:t>‹N›</a:t>
            </a:fld>
            <a:endParaRPr lang="it-IT"/>
          </a:p>
        </p:txBody>
      </p:sp>
    </p:spTree>
    <p:extLst>
      <p:ext uri="{BB962C8B-B14F-4D97-AF65-F5344CB8AC3E}">
        <p14:creationId xmlns:p14="http://schemas.microsoft.com/office/powerpoint/2010/main" val="223338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23E0B4F-C833-465D-B13C-228DF3FC4770}" type="slidenum">
              <a:rPr lang="it-IT"/>
              <a:pPr>
                <a:defRPr/>
              </a:pPr>
              <a:t>‹N›</a:t>
            </a:fld>
            <a:endParaRPr lang="it-IT"/>
          </a:p>
        </p:txBody>
      </p:sp>
    </p:spTree>
    <p:extLst>
      <p:ext uri="{BB962C8B-B14F-4D97-AF65-F5344CB8AC3E}">
        <p14:creationId xmlns:p14="http://schemas.microsoft.com/office/powerpoint/2010/main" val="185128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26D8E43-C88B-46FC-A606-230D13D37B24}" type="slidenum">
              <a:rPr lang="it-IT"/>
              <a:pPr>
                <a:defRPr/>
              </a:pPr>
              <a:t>‹N›</a:t>
            </a:fld>
            <a:endParaRPr lang="it-IT"/>
          </a:p>
        </p:txBody>
      </p:sp>
    </p:spTree>
    <p:extLst>
      <p:ext uri="{BB962C8B-B14F-4D97-AF65-F5344CB8AC3E}">
        <p14:creationId xmlns:p14="http://schemas.microsoft.com/office/powerpoint/2010/main" val="323465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AC76B0C1-125F-4DA8-8561-FC81107907B8}" type="slidenum">
              <a:rPr lang="it-IT"/>
              <a:pPr>
                <a:defRPr/>
              </a:pPr>
              <a:t>‹N›</a:t>
            </a:fld>
            <a:endParaRPr lang="it-IT"/>
          </a:p>
        </p:txBody>
      </p:sp>
    </p:spTree>
    <p:extLst>
      <p:ext uri="{BB962C8B-B14F-4D97-AF65-F5344CB8AC3E}">
        <p14:creationId xmlns:p14="http://schemas.microsoft.com/office/powerpoint/2010/main" val="212878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C339EA60-08A2-41D4-A3F7-C354F5896B64}" type="slidenum">
              <a:rPr lang="it-IT"/>
              <a:pPr>
                <a:defRPr/>
              </a:pPr>
              <a:t>‹N›</a:t>
            </a:fld>
            <a:endParaRPr lang="it-IT"/>
          </a:p>
        </p:txBody>
      </p:sp>
    </p:spTree>
    <p:extLst>
      <p:ext uri="{BB962C8B-B14F-4D97-AF65-F5344CB8AC3E}">
        <p14:creationId xmlns:p14="http://schemas.microsoft.com/office/powerpoint/2010/main" val="236601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D4128B67-D830-4972-949A-06ACF1CFCE6B}" type="slidenum">
              <a:rPr lang="it-IT"/>
              <a:pPr>
                <a:defRPr/>
              </a:pPr>
              <a:t>‹N›</a:t>
            </a:fld>
            <a:endParaRPr lang="it-IT"/>
          </a:p>
        </p:txBody>
      </p:sp>
    </p:spTree>
    <p:extLst>
      <p:ext uri="{BB962C8B-B14F-4D97-AF65-F5344CB8AC3E}">
        <p14:creationId xmlns:p14="http://schemas.microsoft.com/office/powerpoint/2010/main" val="91188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9BB3F2D-A058-4BFA-B0B9-FDE0685F5C2C}" type="slidenum">
              <a:rPr lang="it-IT"/>
              <a:pPr>
                <a:defRPr/>
              </a:pPr>
              <a:t>‹N›</a:t>
            </a:fld>
            <a:endParaRPr lang="it-IT"/>
          </a:p>
        </p:txBody>
      </p:sp>
    </p:spTree>
    <p:extLst>
      <p:ext uri="{BB962C8B-B14F-4D97-AF65-F5344CB8AC3E}">
        <p14:creationId xmlns:p14="http://schemas.microsoft.com/office/powerpoint/2010/main" val="291992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659BDC3-A0BA-4804-948C-199C18F5AB20}" type="slidenum">
              <a:rPr lang="it-IT"/>
              <a:pPr>
                <a:defRPr/>
              </a:pPr>
              <a:t>‹N›</a:t>
            </a:fld>
            <a:endParaRPr lang="it-IT"/>
          </a:p>
        </p:txBody>
      </p:sp>
    </p:spTree>
    <p:extLst>
      <p:ext uri="{BB962C8B-B14F-4D97-AF65-F5344CB8AC3E}">
        <p14:creationId xmlns:p14="http://schemas.microsoft.com/office/powerpoint/2010/main" val="30377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DA0AC42-31A2-4D6B-9637-E431154C999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24.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55576" y="1124744"/>
            <a:ext cx="6985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it-IT" sz="3600" dirty="0">
                <a:solidFill>
                  <a:srgbClr val="0000CC"/>
                </a:solidFill>
              </a:rPr>
              <a:t>Ciclo di seminari su</a:t>
            </a:r>
          </a:p>
          <a:p>
            <a:pPr algn="ctr" eaLnBrk="1" hangingPunct="1">
              <a:spcBef>
                <a:spcPct val="50000"/>
              </a:spcBef>
            </a:pPr>
            <a:r>
              <a:rPr lang="it-IT" sz="3600" dirty="0">
                <a:solidFill>
                  <a:srgbClr val="0000CC"/>
                </a:solidFill>
              </a:rPr>
              <a:t>Sicurezza in ambiente chimico</a:t>
            </a:r>
          </a:p>
          <a:p>
            <a:pPr algn="ctr" eaLnBrk="1" hangingPunct="1">
              <a:spcBef>
                <a:spcPct val="50000"/>
              </a:spcBef>
            </a:pPr>
            <a:r>
              <a:rPr lang="it-IT" sz="3600" dirty="0" err="1">
                <a:solidFill>
                  <a:srgbClr val="0000CC"/>
                </a:solidFill>
              </a:rPr>
              <a:t>a.a</a:t>
            </a:r>
            <a:r>
              <a:rPr lang="it-IT" sz="3600" dirty="0">
                <a:solidFill>
                  <a:srgbClr val="0000CC"/>
                </a:solidFill>
              </a:rPr>
              <a:t>. 2024 – 2025</a:t>
            </a:r>
          </a:p>
          <a:p>
            <a:pPr algn="ctr" eaLnBrk="1" hangingPunct="1">
              <a:spcBef>
                <a:spcPct val="50000"/>
              </a:spcBef>
            </a:pPr>
            <a:r>
              <a:rPr lang="it-IT" sz="1200" dirty="0">
                <a:solidFill>
                  <a:srgbClr val="0000CC"/>
                </a:solidFill>
              </a:rPr>
              <a:t>ver 17.03.25</a:t>
            </a:r>
          </a:p>
          <a:p>
            <a:pPr algn="ctr" eaLnBrk="1" hangingPunct="1">
              <a:spcBef>
                <a:spcPct val="50000"/>
              </a:spcBef>
            </a:pPr>
            <a:r>
              <a:rPr lang="it-IT" sz="2000" dirty="0" err="1">
                <a:solidFill>
                  <a:srgbClr val="FF0000"/>
                </a:solidFill>
              </a:rPr>
              <a:t>C.Tavagnacco</a:t>
            </a:r>
            <a:endParaRPr lang="it-IT" sz="20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90799" y="582008"/>
            <a:ext cx="7848872" cy="830997"/>
          </a:xfrm>
          <a:prstGeom prst="rect">
            <a:avLst/>
          </a:prstGeom>
          <a:noFill/>
        </p:spPr>
        <p:txBody>
          <a:bodyPr wrap="square" rtlCol="0">
            <a:spAutoFit/>
          </a:bodyPr>
          <a:lstStyle/>
          <a:p>
            <a:pPr algn="ctr"/>
            <a:r>
              <a:rPr lang="it-IT" b="1" dirty="0"/>
              <a:t>SI DEVONO ELIMINARE I MOTIVI CHE CAUSANO QUESTI INCIDENTI</a:t>
            </a:r>
          </a:p>
        </p:txBody>
      </p:sp>
      <p:sp>
        <p:nvSpPr>
          <p:cNvPr id="3" name="AutoShape 2"/>
          <p:cNvSpPr>
            <a:spLocks noChangeArrowheads="1"/>
          </p:cNvSpPr>
          <p:nvPr/>
        </p:nvSpPr>
        <p:spPr bwMode="auto">
          <a:xfrm>
            <a:off x="972496" y="1556792"/>
            <a:ext cx="7489825" cy="4032250"/>
          </a:xfrm>
          <a:prstGeom prst="irregularSeal2">
            <a:avLst/>
          </a:prstGeom>
          <a:solidFill>
            <a:srgbClr val="FFFF66"/>
          </a:solidFill>
          <a:ln w="9525">
            <a:solidFill>
              <a:schemeClr val="tx1"/>
            </a:solidFill>
            <a:miter lim="800000"/>
            <a:headEnd/>
            <a:tailEnd/>
          </a:ln>
        </p:spPr>
        <p:txBody>
          <a:bodyPr wrap="none" anchor="ctr"/>
          <a:lstStyle/>
          <a:p>
            <a:endParaRPr lang="it-IT"/>
          </a:p>
        </p:txBody>
      </p:sp>
      <p:sp>
        <p:nvSpPr>
          <p:cNvPr id="5" name="WordArt 5"/>
          <p:cNvSpPr>
            <a:spLocks noChangeArrowheads="1" noChangeShapeType="1" noTextEdit="1"/>
          </p:cNvSpPr>
          <p:nvPr/>
        </p:nvSpPr>
        <p:spPr bwMode="auto">
          <a:xfrm rot="20832590">
            <a:off x="2584395" y="2990704"/>
            <a:ext cx="3472041" cy="647700"/>
          </a:xfrm>
          <a:prstGeom prst="rect">
            <a:avLst/>
          </a:prstGeom>
        </p:spPr>
        <p:txBody>
          <a:bodyPr wrap="none" fromWordArt="1">
            <a:prstTxWarp prst="textPlain">
              <a:avLst>
                <a:gd name="adj" fmla="val 50000"/>
              </a:avLst>
            </a:prstTxWarp>
          </a:bodyPr>
          <a:lstStyle/>
          <a:p>
            <a:pPr algn="ctr"/>
            <a:r>
              <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rPr>
              <a:t>PREVENZIONE</a:t>
            </a:r>
          </a:p>
        </p:txBody>
      </p:sp>
      <p:sp>
        <p:nvSpPr>
          <p:cNvPr id="6" name="WordArt 5"/>
          <p:cNvSpPr>
            <a:spLocks noChangeArrowheads="1" noChangeShapeType="1" noTextEdit="1"/>
          </p:cNvSpPr>
          <p:nvPr/>
        </p:nvSpPr>
        <p:spPr bwMode="auto">
          <a:xfrm rot="20832590">
            <a:off x="2727553" y="3770226"/>
            <a:ext cx="3541175" cy="647700"/>
          </a:xfrm>
          <a:prstGeom prst="rect">
            <a:avLst/>
          </a:prstGeom>
        </p:spPr>
        <p:txBody>
          <a:bodyPr wrap="none" fromWordArt="1">
            <a:prstTxWarp prst="textPlain">
              <a:avLst>
                <a:gd name="adj" fmla="val 50000"/>
              </a:avLst>
            </a:prstTxWarp>
          </a:bodyPr>
          <a:lstStyle/>
          <a:p>
            <a:pPr algn="ctr"/>
            <a:r>
              <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rPr>
              <a:t>PROTEZIONE</a:t>
            </a:r>
          </a:p>
        </p:txBody>
      </p:sp>
    </p:spTree>
    <p:extLst>
      <p:ext uri="{BB962C8B-B14F-4D97-AF65-F5344CB8AC3E}">
        <p14:creationId xmlns:p14="http://schemas.microsoft.com/office/powerpoint/2010/main" val="160109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dissolve">
                                      <p:cBhvr>
                                        <p:cTn id="11" dur="500"/>
                                        <p:tgtEl>
                                          <p:spTgt spid="5">
                                            <p:bg/>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dissolve">
                                      <p:cBhvr>
                                        <p:cTn id="14" dur="500"/>
                                        <p:tgtEl>
                                          <p:spTgt spid="5">
                                            <p:txEl>
                                              <p:pRg st="0" end="0"/>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uiExpand="1" build="allAtOnce"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8735" y="1124744"/>
            <a:ext cx="7992888" cy="523220"/>
          </a:xfrm>
          <a:prstGeom prst="rect">
            <a:avLst/>
          </a:prstGeom>
          <a:noFill/>
        </p:spPr>
        <p:txBody>
          <a:bodyPr wrap="square" rtlCol="0">
            <a:spAutoFit/>
          </a:bodyPr>
          <a:lstStyle/>
          <a:p>
            <a:r>
              <a:rPr lang="it-IT" sz="2800" dirty="0"/>
              <a:t>PREVENZIONE IN UN LABORATORIO CHIMICO</a:t>
            </a:r>
          </a:p>
        </p:txBody>
      </p:sp>
    </p:spTree>
    <p:extLst>
      <p:ext uri="{BB962C8B-B14F-4D97-AF65-F5344CB8AC3E}">
        <p14:creationId xmlns:p14="http://schemas.microsoft.com/office/powerpoint/2010/main" val="3487223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84213" y="908050"/>
            <a:ext cx="7991475"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LA CHIMICA È UNA SCIENZA SPERIMENTALE</a:t>
            </a:r>
            <a:r>
              <a:rPr lang="it-IT" sz="2000"/>
              <a:t>    </a:t>
            </a:r>
          </a:p>
          <a:p>
            <a:pPr eaLnBrk="1" hangingPunct="1">
              <a:spcBef>
                <a:spcPct val="50000"/>
              </a:spcBef>
            </a:pPr>
            <a:r>
              <a:rPr lang="it-IT" sz="2000"/>
              <a:t>         </a:t>
            </a:r>
          </a:p>
          <a:p>
            <a:pPr eaLnBrk="1" hangingPunct="1">
              <a:spcBef>
                <a:spcPct val="50000"/>
              </a:spcBef>
            </a:pPr>
            <a:endParaRPr lang="it-IT" sz="2000"/>
          </a:p>
          <a:p>
            <a:pPr eaLnBrk="1" hangingPunct="1">
              <a:spcBef>
                <a:spcPct val="50000"/>
              </a:spcBef>
            </a:pPr>
            <a:endParaRPr lang="it-IT" sz="2000"/>
          </a:p>
          <a:p>
            <a:pPr eaLnBrk="1" hangingPunct="1">
              <a:spcBef>
                <a:spcPct val="50000"/>
              </a:spcBef>
            </a:pPr>
            <a:endParaRPr lang="it-IT" sz="2000"/>
          </a:p>
          <a:p>
            <a:pPr eaLnBrk="1" hangingPunct="1">
              <a:spcBef>
                <a:spcPct val="50000"/>
              </a:spcBef>
            </a:pPr>
            <a:endParaRPr lang="it-IT" sz="2000"/>
          </a:p>
          <a:p>
            <a:pPr eaLnBrk="1" hangingPunct="1">
              <a:spcBef>
                <a:spcPct val="50000"/>
              </a:spcBef>
            </a:pPr>
            <a:r>
              <a:rPr lang="it-IT"/>
              <a:t>RICHIEDE LA FREQUENTAZIONE DI LABORATORI</a:t>
            </a:r>
          </a:p>
        </p:txBody>
      </p:sp>
      <p:sp>
        <p:nvSpPr>
          <p:cNvPr id="4099" name="AutoShape 3"/>
          <p:cNvSpPr>
            <a:spLocks noChangeArrowheads="1"/>
          </p:cNvSpPr>
          <p:nvPr/>
        </p:nvSpPr>
        <p:spPr bwMode="auto">
          <a:xfrm>
            <a:off x="3563938" y="1628775"/>
            <a:ext cx="144462" cy="1655763"/>
          </a:xfrm>
          <a:prstGeom prst="downArrow">
            <a:avLst>
              <a:gd name="adj1" fmla="val 50000"/>
              <a:gd name="adj2" fmla="val 286540"/>
            </a:avLst>
          </a:prstGeom>
          <a:solidFill>
            <a:srgbClr val="FF0000"/>
          </a:solidFill>
          <a:ln w="9525">
            <a:solidFill>
              <a:schemeClr val="tx1"/>
            </a:solidFill>
            <a:miter lim="800000"/>
            <a:headEnd/>
            <a:tailEnd/>
          </a:ln>
        </p:spPr>
        <p:txBody>
          <a:bodyPr wrap="none" anchor="ctr"/>
          <a:lstStyle/>
          <a:p>
            <a:endParaRPr lang="it-IT"/>
          </a:p>
        </p:txBody>
      </p:sp>
      <p:pic>
        <p:nvPicPr>
          <p:cNvPr id="25604" name="Picture 4" descr="Chimico_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341438"/>
            <a:ext cx="2881312"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684213" y="5229225"/>
            <a:ext cx="7991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dirty="0"/>
              <a:t>È OBBLIGATORIO CONOSCERE</a:t>
            </a:r>
            <a:r>
              <a:rPr lang="it-IT" b="1" dirty="0">
                <a:solidFill>
                  <a:srgbClr val="FF0000"/>
                </a:solidFill>
              </a:rPr>
              <a:t> BENE E APPLICARE </a:t>
            </a:r>
            <a:r>
              <a:rPr lang="it-IT" dirty="0"/>
              <a:t>ALCUNE REGOLE DI COMPORTAMENTO</a:t>
            </a:r>
          </a:p>
        </p:txBody>
      </p:sp>
      <p:sp>
        <p:nvSpPr>
          <p:cNvPr id="4102" name="AutoShape 6"/>
          <p:cNvSpPr>
            <a:spLocks noChangeArrowheads="1"/>
          </p:cNvSpPr>
          <p:nvPr/>
        </p:nvSpPr>
        <p:spPr bwMode="auto">
          <a:xfrm>
            <a:off x="3563938" y="4365625"/>
            <a:ext cx="144462" cy="792163"/>
          </a:xfrm>
          <a:prstGeom prst="downArrow">
            <a:avLst>
              <a:gd name="adj1" fmla="val 50000"/>
              <a:gd name="adj2" fmla="val 137088"/>
            </a:avLst>
          </a:prstGeom>
          <a:solidFill>
            <a:srgbClr val="008000"/>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anim calcmode="lin" valueType="num">
                                      <p:cBhvr>
                                        <p:cTn id="9" dur="500" fill="hold"/>
                                        <p:tgtEl>
                                          <p:spTgt spid="25604"/>
                                        </p:tgtEl>
                                        <p:attrNameLst>
                                          <p:attrName>ppt_x</p:attrName>
                                        </p:attrNameLst>
                                      </p:cBhvr>
                                      <p:tavLst>
                                        <p:tav tm="0">
                                          <p:val>
                                            <p:fltVal val="0.5"/>
                                          </p:val>
                                        </p:tav>
                                        <p:tav tm="100000">
                                          <p:val>
                                            <p:strVal val="#ppt_x"/>
                                          </p:val>
                                        </p:tav>
                                      </p:tavLst>
                                    </p:anim>
                                    <p:anim calcmode="lin" valueType="num">
                                      <p:cBhvr>
                                        <p:cTn id="10" dur="500" fill="hold"/>
                                        <p:tgtEl>
                                          <p:spTgt spid="2560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481013" y="304800"/>
            <a:ext cx="86629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b="1">
                <a:solidFill>
                  <a:srgbClr val="FF0000"/>
                </a:solidFill>
                <a:latin typeface="Comic Sans MS" pitchFamily="66" charset="0"/>
              </a:rPr>
              <a:t>Il rischio da manipolazione di reattivi chimici è legato a</a:t>
            </a:r>
            <a:r>
              <a:rPr lang="it-IT">
                <a:solidFill>
                  <a:srgbClr val="FF0000"/>
                </a:solidFill>
                <a:latin typeface="Comic Sans MS" pitchFamily="66" charset="0"/>
              </a:rPr>
              <a:t>:</a:t>
            </a:r>
          </a:p>
          <a:p>
            <a:pPr eaLnBrk="1" hangingPunct="1"/>
            <a:endParaRPr lang="it-IT">
              <a:solidFill>
                <a:srgbClr val="FF0000"/>
              </a:solidFill>
              <a:latin typeface="Comic Sans MS" pitchFamily="66" charset="0"/>
            </a:endParaRPr>
          </a:p>
          <a:p>
            <a:pPr eaLnBrk="1" hangingPunct="1">
              <a:buFont typeface="Wingdings" pitchFamily="2" charset="2"/>
              <a:buNone/>
            </a:pPr>
            <a:r>
              <a:rPr lang="it-IT">
                <a:solidFill>
                  <a:srgbClr val="000099"/>
                </a:solidFill>
                <a:latin typeface="Comic Sans MS" pitchFamily="66" charset="0"/>
              </a:rPr>
              <a:t>1) caratteristiche della sostanza presente</a:t>
            </a:r>
          </a:p>
          <a:p>
            <a:pPr eaLnBrk="1" hangingPunct="1">
              <a:buFont typeface="Wingdings" pitchFamily="2" charset="2"/>
              <a:buNone/>
            </a:pPr>
            <a:r>
              <a:rPr lang="it-IT">
                <a:solidFill>
                  <a:srgbClr val="000099"/>
                </a:solidFill>
                <a:latin typeface="Comic Sans MS" pitchFamily="66" charset="0"/>
              </a:rPr>
              <a:t>2) </a:t>
            </a:r>
            <a:r>
              <a:rPr lang="it-IT">
                <a:solidFill>
                  <a:srgbClr val="FF0000"/>
                </a:solidFill>
                <a:latin typeface="Comic Sans MS" pitchFamily="66" charset="0"/>
              </a:rPr>
              <a:t>livello</a:t>
            </a:r>
            <a:r>
              <a:rPr lang="it-IT">
                <a:solidFill>
                  <a:srgbClr val="000099"/>
                </a:solidFill>
                <a:latin typeface="Comic Sans MS" pitchFamily="66" charset="0"/>
              </a:rPr>
              <a:t>, </a:t>
            </a:r>
            <a:r>
              <a:rPr lang="it-IT">
                <a:solidFill>
                  <a:srgbClr val="006600"/>
                </a:solidFill>
                <a:latin typeface="Comic Sans MS" pitchFamily="66" charset="0"/>
              </a:rPr>
              <a:t>durata</a:t>
            </a:r>
            <a:r>
              <a:rPr lang="it-IT">
                <a:solidFill>
                  <a:srgbClr val="000099"/>
                </a:solidFill>
                <a:latin typeface="Comic Sans MS" pitchFamily="66" charset="0"/>
              </a:rPr>
              <a:t> e </a:t>
            </a:r>
            <a:r>
              <a:rPr lang="it-IT">
                <a:solidFill>
                  <a:srgbClr val="C00000"/>
                </a:solidFill>
                <a:latin typeface="Comic Sans MS" pitchFamily="66" charset="0"/>
              </a:rPr>
              <a:t>modalità </a:t>
            </a:r>
            <a:r>
              <a:rPr lang="it-IT">
                <a:solidFill>
                  <a:srgbClr val="000099"/>
                </a:solidFill>
                <a:latin typeface="Comic Sans MS" pitchFamily="66" charset="0"/>
              </a:rPr>
              <a:t>di esposizione</a:t>
            </a:r>
          </a:p>
          <a:p>
            <a:pPr eaLnBrk="1" hangingPunct="1">
              <a:buFont typeface="Wingdings" pitchFamily="2" charset="2"/>
              <a:buNone/>
            </a:pPr>
            <a:r>
              <a:rPr lang="it-IT">
                <a:solidFill>
                  <a:srgbClr val="000099"/>
                </a:solidFill>
                <a:latin typeface="Comic Sans MS" pitchFamily="66" charset="0"/>
              </a:rPr>
              <a:t>3) dose assorbita</a:t>
            </a:r>
          </a:p>
          <a:p>
            <a:pPr eaLnBrk="1" hangingPunct="1">
              <a:buFont typeface="Wingdings" pitchFamily="2" charset="2"/>
              <a:buNone/>
            </a:pPr>
            <a:r>
              <a:rPr lang="it-IT">
                <a:solidFill>
                  <a:srgbClr val="000099"/>
                </a:solidFill>
                <a:latin typeface="Comic Sans MS" pitchFamily="66" charset="0"/>
              </a:rPr>
              <a:t>4) caratteristiche individuali dei soggetti esposti (sesso, età, patologie)</a:t>
            </a:r>
          </a:p>
        </p:txBody>
      </p:sp>
      <p:sp>
        <p:nvSpPr>
          <p:cNvPr id="6" name="Rectangle 2"/>
          <p:cNvSpPr txBox="1">
            <a:spLocks noChangeArrowheads="1"/>
          </p:cNvSpPr>
          <p:nvPr/>
        </p:nvSpPr>
        <p:spPr>
          <a:xfrm>
            <a:off x="266700" y="3200400"/>
            <a:ext cx="8229600" cy="14636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7500"/>
          </a:bodyPr>
          <a:lstStyle/>
          <a:p>
            <a:pPr marL="342900" indent="-342900" fontAlgn="auto">
              <a:spcBef>
                <a:spcPct val="20000"/>
              </a:spcBef>
              <a:spcAft>
                <a:spcPts val="0"/>
              </a:spcAft>
              <a:defRPr/>
            </a:pPr>
            <a:r>
              <a:rPr lang="it-IT" sz="2800" b="1" dirty="0">
                <a:latin typeface="Comic Sans MS" pitchFamily="66" charset="0"/>
              </a:rPr>
              <a:t>Pericolosità delle sostanze</a:t>
            </a:r>
            <a:r>
              <a:rPr lang="it-IT" sz="2800" dirty="0">
                <a:latin typeface="Comic Sans MS" pitchFamily="66" charset="0"/>
              </a:rPr>
              <a:t> </a:t>
            </a:r>
            <a:br>
              <a:rPr lang="it-IT" sz="2800" dirty="0">
                <a:latin typeface="Comic Sans MS" pitchFamily="66" charset="0"/>
              </a:rPr>
            </a:br>
            <a:r>
              <a:rPr lang="it-IT" sz="2800" dirty="0">
                <a:latin typeface="Comic Sans MS" pitchFamily="66" charset="0"/>
                <a:sym typeface="Wingdings" pitchFamily="2" charset="2"/>
              </a:rPr>
              <a:t> </a:t>
            </a:r>
            <a:r>
              <a:rPr lang="it-IT" sz="2800" dirty="0">
                <a:solidFill>
                  <a:srgbClr val="FF0000"/>
                </a:solidFill>
                <a:latin typeface="Comic Sans MS" pitchFamily="66" charset="0"/>
                <a:sym typeface="Wingdings" pitchFamily="2" charset="2"/>
              </a:rPr>
              <a:t>intrinseca</a:t>
            </a:r>
            <a:br>
              <a:rPr lang="it-IT" sz="2800" dirty="0">
                <a:solidFill>
                  <a:srgbClr val="FF0000"/>
                </a:solidFill>
                <a:latin typeface="Comic Sans MS" pitchFamily="66" charset="0"/>
                <a:sym typeface="Wingdings" pitchFamily="2" charset="2"/>
              </a:rPr>
            </a:br>
            <a:r>
              <a:rPr lang="it-IT" sz="2800" dirty="0">
                <a:solidFill>
                  <a:srgbClr val="000099"/>
                </a:solidFill>
                <a:latin typeface="Comic Sans MS" pitchFamily="66" charset="0"/>
                <a:sym typeface="Wingdings" pitchFamily="2" charset="2"/>
              </a:rPr>
              <a:t> </a:t>
            </a:r>
            <a:r>
              <a:rPr lang="it-IT" sz="2800" dirty="0">
                <a:solidFill>
                  <a:srgbClr val="3333FF"/>
                </a:solidFill>
                <a:latin typeface="Comic Sans MS" pitchFamily="66" charset="0"/>
                <a:sym typeface="Wingdings" pitchFamily="2" charset="2"/>
              </a:rPr>
              <a:t>correlata alle </a:t>
            </a:r>
            <a:r>
              <a:rPr lang="it-IT" sz="2800" dirty="0">
                <a:solidFill>
                  <a:srgbClr val="3333FF"/>
                </a:solidFill>
                <a:latin typeface="Comic Sans MS" pitchFamily="66" charset="0"/>
              </a:rPr>
              <a:t>condizioni d’impiego</a:t>
            </a:r>
            <a:endParaRPr lang="it-IT" sz="2800" dirty="0">
              <a:solidFill>
                <a:srgbClr val="3333FF"/>
              </a:solidFill>
              <a:latin typeface="+mn-lt"/>
            </a:endParaRPr>
          </a:p>
        </p:txBody>
      </p:sp>
    </p:spTree>
    <p:extLst>
      <p:ext uri="{BB962C8B-B14F-4D97-AF65-F5344CB8AC3E}">
        <p14:creationId xmlns:p14="http://schemas.microsoft.com/office/powerpoint/2010/main" val="1312050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250825" y="1341438"/>
            <a:ext cx="8496300" cy="1511300"/>
          </a:xfrm>
        </p:spPr>
        <p:txBody>
          <a:bodyPr/>
          <a:lstStyle/>
          <a:p>
            <a:pPr eaLnBrk="1" hangingPunct="1">
              <a:buFontTx/>
              <a:buNone/>
            </a:pPr>
            <a:r>
              <a:rPr lang="it-IT" sz="2000" b="1" dirty="0"/>
              <a:t>I prodotti chimici possono ritrovarsi nell’ambiente di lavoro per:</a:t>
            </a:r>
            <a:r>
              <a:rPr lang="it-IT" sz="2000" dirty="0">
                <a:solidFill>
                  <a:srgbClr val="000099"/>
                </a:solidFill>
              </a:rPr>
              <a:t> </a:t>
            </a:r>
          </a:p>
          <a:p>
            <a:pPr eaLnBrk="1" hangingPunct="1">
              <a:buClr>
                <a:srgbClr val="000099"/>
              </a:buClr>
              <a:buFont typeface="Wingdings" pitchFamily="2" charset="2"/>
              <a:buNone/>
            </a:pPr>
            <a:r>
              <a:rPr lang="it-IT" sz="2000" dirty="0">
                <a:solidFill>
                  <a:srgbClr val="000099"/>
                </a:solidFill>
              </a:rPr>
              <a:t>Normale presenza nell’ambiente (evaporazione, contatto, dispersione, sintesi…)</a:t>
            </a:r>
          </a:p>
          <a:p>
            <a:pPr eaLnBrk="1" hangingPunct="1">
              <a:buClr>
                <a:srgbClr val="000099"/>
              </a:buClr>
              <a:buFont typeface="Wingdings" pitchFamily="2" charset="2"/>
              <a:buNone/>
            </a:pPr>
            <a:r>
              <a:rPr lang="it-IT" sz="2000" dirty="0">
                <a:solidFill>
                  <a:srgbClr val="000099"/>
                </a:solidFill>
              </a:rPr>
              <a:t>Accadimento accidentale (cedimento, perdita anomalia impiantistica, esplosione o incendio, reazione anomala..)</a:t>
            </a:r>
          </a:p>
        </p:txBody>
      </p:sp>
      <p:sp>
        <p:nvSpPr>
          <p:cNvPr id="5124" name="Text Box 4"/>
          <p:cNvSpPr txBox="1">
            <a:spLocks noChangeArrowheads="1"/>
          </p:cNvSpPr>
          <p:nvPr/>
        </p:nvSpPr>
        <p:spPr bwMode="auto">
          <a:xfrm>
            <a:off x="250825" y="4005263"/>
            <a:ext cx="7705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it-IT"/>
          </a:p>
        </p:txBody>
      </p:sp>
      <p:sp>
        <p:nvSpPr>
          <p:cNvPr id="28677" name="Rectangle 5"/>
          <p:cNvSpPr>
            <a:spLocks noChangeArrowheads="1"/>
          </p:cNvSpPr>
          <p:nvPr/>
        </p:nvSpPr>
        <p:spPr bwMode="auto">
          <a:xfrm>
            <a:off x="250825" y="3141663"/>
            <a:ext cx="77057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a:t>I pericoli derivanti dalle sostanze chimiche possono riguardare:</a:t>
            </a:r>
          </a:p>
          <a:p>
            <a:r>
              <a:rPr lang="it-IT" sz="2000">
                <a:solidFill>
                  <a:srgbClr val="000099"/>
                </a:solidFill>
              </a:rPr>
              <a:t>La sicurezza dell’individuo (incendio, esplosione, corrosione)</a:t>
            </a:r>
          </a:p>
          <a:p>
            <a:r>
              <a:rPr lang="it-IT" sz="2000">
                <a:solidFill>
                  <a:srgbClr val="000099"/>
                </a:solidFill>
              </a:rPr>
              <a:t>La salute (effetti acuti o cronici)</a:t>
            </a:r>
          </a:p>
          <a:p>
            <a:r>
              <a:rPr lang="it-IT" sz="2000">
                <a:solidFill>
                  <a:srgbClr val="000099"/>
                </a:solidFill>
              </a:rPr>
              <a:t>L’ambiente naturale (inquinamento o evento accidentale)</a:t>
            </a:r>
            <a:r>
              <a:rPr lang="it-IT" sz="1800">
                <a:solidFill>
                  <a:srgbClr val="000099"/>
                </a:solidFill>
                <a:latin typeface="Arial" charset="0"/>
              </a:rPr>
              <a:t> </a:t>
            </a:r>
          </a:p>
        </p:txBody>
      </p:sp>
      <p:sp>
        <p:nvSpPr>
          <p:cNvPr id="28678" name="Text Box 6"/>
          <p:cNvSpPr txBox="1">
            <a:spLocks noChangeArrowheads="1"/>
          </p:cNvSpPr>
          <p:nvPr/>
        </p:nvSpPr>
        <p:spPr bwMode="auto">
          <a:xfrm>
            <a:off x="250825" y="5013325"/>
            <a:ext cx="81359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000" b="1"/>
              <a:t>Vie di penetrazione dei prodotti chimici nell’organismo umano:</a:t>
            </a:r>
          </a:p>
          <a:p>
            <a:pPr eaLnBrk="1" hangingPunct="1"/>
            <a:r>
              <a:rPr lang="it-IT" sz="2000">
                <a:solidFill>
                  <a:srgbClr val="000099"/>
                </a:solidFill>
              </a:rPr>
              <a:t>Il contatto ( pelle, mucose, ferite)</a:t>
            </a:r>
          </a:p>
          <a:p>
            <a:pPr eaLnBrk="1" hangingPunct="1"/>
            <a:r>
              <a:rPr lang="it-IT" sz="2000">
                <a:solidFill>
                  <a:srgbClr val="000099"/>
                </a:solidFill>
              </a:rPr>
              <a:t>L’inalazione (naso, bocca, pori)</a:t>
            </a:r>
          </a:p>
          <a:p>
            <a:pPr eaLnBrk="1" hangingPunct="1"/>
            <a:r>
              <a:rPr lang="it-IT" sz="2000">
                <a:solidFill>
                  <a:srgbClr val="000099"/>
                </a:solidFill>
              </a:rPr>
              <a:t>L’ingestione ( bocca)</a:t>
            </a:r>
            <a:endParaRPr lang="it-IT"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1000"/>
                                        <p:tgtEl>
                                          <p:spTgt spid="2867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675">
                                            <p:txEl>
                                              <p:pRg st="2" end="2"/>
                                            </p:txEl>
                                          </p:spTgt>
                                        </p:tgtEl>
                                        <p:attrNameLst>
                                          <p:attrName>style.visibility</p:attrName>
                                        </p:attrNameLst>
                                      </p:cBhvr>
                                      <p:to>
                                        <p:strVal val="visible"/>
                                      </p:to>
                                    </p:set>
                                    <p:animEffect transition="in" filter="fade">
                                      <p:cBhvr>
                                        <p:cTn id="10" dur="1000"/>
                                        <p:tgtEl>
                                          <p:spTgt spid="2867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677"/>
                                        </p:tgtEl>
                                        <p:attrNameLst>
                                          <p:attrName>style.visibility</p:attrName>
                                        </p:attrNameLst>
                                      </p:cBhvr>
                                      <p:to>
                                        <p:strVal val="visible"/>
                                      </p:to>
                                    </p:set>
                                    <p:animEffect transition="in" filter="fade">
                                      <p:cBhvr>
                                        <p:cTn id="15" dur="500"/>
                                        <p:tgtEl>
                                          <p:spTgt spid="2867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678"/>
                                        </p:tgtEl>
                                        <p:attrNameLst>
                                          <p:attrName>style.visibility</p:attrName>
                                        </p:attrNameLst>
                                      </p:cBhvr>
                                      <p:to>
                                        <p:strVal val="visible"/>
                                      </p:to>
                                    </p:set>
                                    <p:animEffect transition="in" filter="fade">
                                      <p:cBhvr>
                                        <p:cTn id="20"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275013" y="4037013"/>
            <a:ext cx="547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5000"/>
              </a:spcBef>
            </a:pPr>
            <a:r>
              <a:rPr lang="it-IT" b="1">
                <a:solidFill>
                  <a:srgbClr val="006600"/>
                </a:solidFill>
                <a:latin typeface="Comic Sans MS" pitchFamily="66" charset="0"/>
                <a:cs typeface="Times New Roman" pitchFamily="18" charset="0"/>
              </a:rPr>
              <a:t>Cause impreviste ed incontrollabili</a:t>
            </a:r>
            <a:r>
              <a:rPr lang="it-IT" b="1">
                <a:solidFill>
                  <a:srgbClr val="0000FF"/>
                </a:solidFill>
                <a:latin typeface="Comic Sans MS" pitchFamily="66" charset="0"/>
                <a:cs typeface="Arial" charset="0"/>
              </a:rPr>
              <a:t> </a:t>
            </a:r>
            <a:endParaRPr lang="it-IT">
              <a:latin typeface="Comic Sans MS" pitchFamily="66" charset="0"/>
            </a:endParaRPr>
          </a:p>
        </p:txBody>
      </p:sp>
      <p:graphicFrame>
        <p:nvGraphicFramePr>
          <p:cNvPr id="29699" name="Object 3"/>
          <p:cNvGraphicFramePr>
            <a:graphicFrameLocks noChangeAspect="1"/>
          </p:cNvGraphicFramePr>
          <p:nvPr/>
        </p:nvGraphicFramePr>
        <p:xfrm>
          <a:off x="900113" y="2420938"/>
          <a:ext cx="1303337" cy="1222375"/>
        </p:xfrm>
        <a:graphic>
          <a:graphicData uri="http://schemas.openxmlformats.org/presentationml/2006/ole">
            <mc:AlternateContent xmlns:mc="http://schemas.openxmlformats.org/markup-compatibility/2006">
              <mc:Choice xmlns:v="urn:schemas-microsoft-com:vml" Requires="v">
                <p:oleObj spid="_x0000_s22762" name="Clip" r:id="rId3" imgW="4218962" imgH="3951798" progId="MS_ClipArt_Gallery.5">
                  <p:embed/>
                </p:oleObj>
              </mc:Choice>
              <mc:Fallback>
                <p:oleObj name="Clip" r:id="rId3" imgW="4218962" imgH="3951798" progId="MS_ClipArt_Gallery.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420938"/>
                        <a:ext cx="13033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0" name="Object 4"/>
          <p:cNvGraphicFramePr>
            <a:graphicFrameLocks noChangeAspect="1"/>
          </p:cNvGraphicFramePr>
          <p:nvPr/>
        </p:nvGraphicFramePr>
        <p:xfrm>
          <a:off x="3348038" y="2281238"/>
          <a:ext cx="869950" cy="1290637"/>
        </p:xfrm>
        <a:graphic>
          <a:graphicData uri="http://schemas.openxmlformats.org/presentationml/2006/ole">
            <mc:AlternateContent xmlns:mc="http://schemas.openxmlformats.org/markup-compatibility/2006">
              <mc:Choice xmlns:v="urn:schemas-microsoft-com:vml" Requires="v">
                <p:oleObj spid="_x0000_s22763" name="Clip" r:id="rId5" imgW="1857375" imgH="3995738" progId="MS_ClipArt_Gallery.5">
                  <p:embed/>
                </p:oleObj>
              </mc:Choice>
              <mc:Fallback>
                <p:oleObj name="Clip" r:id="rId5" imgW="1857375" imgH="3995738" progId="MS_ClipArt_Gallery.5">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2281238"/>
                        <a:ext cx="86995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Object 5"/>
          <p:cNvGraphicFramePr>
            <a:graphicFrameLocks noChangeAspect="1"/>
          </p:cNvGraphicFramePr>
          <p:nvPr/>
        </p:nvGraphicFramePr>
        <p:xfrm>
          <a:off x="969963" y="4540250"/>
          <a:ext cx="1082675" cy="1520825"/>
        </p:xfrm>
        <a:graphic>
          <a:graphicData uri="http://schemas.openxmlformats.org/presentationml/2006/ole">
            <mc:AlternateContent xmlns:mc="http://schemas.openxmlformats.org/markup-compatibility/2006">
              <mc:Choice xmlns:v="urn:schemas-microsoft-com:vml" Requires="v">
                <p:oleObj spid="_x0000_s22764" name="Clip" r:id="rId7" imgW="2673229" imgH="3753016" progId="MS_ClipArt_Gallery.5">
                  <p:embed/>
                </p:oleObj>
              </mc:Choice>
              <mc:Fallback>
                <p:oleObj name="Clip" r:id="rId7" imgW="2673229" imgH="3753016" progId="MS_ClipArt_Gallery.5">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963" y="4540250"/>
                        <a:ext cx="10826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2" name="Object 6"/>
          <p:cNvGraphicFramePr>
            <a:graphicFrameLocks noChangeAspect="1"/>
          </p:cNvGraphicFramePr>
          <p:nvPr/>
        </p:nvGraphicFramePr>
        <p:xfrm>
          <a:off x="6229350" y="2276475"/>
          <a:ext cx="671513" cy="1624013"/>
        </p:xfrm>
        <a:graphic>
          <a:graphicData uri="http://schemas.openxmlformats.org/presentationml/2006/ole">
            <mc:AlternateContent xmlns:mc="http://schemas.openxmlformats.org/markup-compatibility/2006">
              <mc:Choice xmlns:v="urn:schemas-microsoft-com:vml" Requires="v">
                <p:oleObj spid="_x0000_s22765" name="Clip" r:id="rId9" imgW="1296063" imgH="3934305" progId="MS_ClipArt_Gallery.5">
                  <p:embed/>
                </p:oleObj>
              </mc:Choice>
              <mc:Fallback>
                <p:oleObj name="Clip" r:id="rId9" imgW="1296063" imgH="3934305" progId="MS_ClipArt_Gallery.5">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9350" y="2276475"/>
                        <a:ext cx="671513"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3" name="Object 7"/>
          <p:cNvGraphicFramePr>
            <a:graphicFrameLocks noChangeAspect="1"/>
          </p:cNvGraphicFramePr>
          <p:nvPr/>
        </p:nvGraphicFramePr>
        <p:xfrm>
          <a:off x="5219700" y="4684713"/>
          <a:ext cx="1609725" cy="1225550"/>
        </p:xfrm>
        <a:graphic>
          <a:graphicData uri="http://schemas.openxmlformats.org/presentationml/2006/ole">
            <mc:AlternateContent xmlns:mc="http://schemas.openxmlformats.org/markup-compatibility/2006">
              <mc:Choice xmlns:v="urn:schemas-microsoft-com:vml" Requires="v">
                <p:oleObj spid="_x0000_s22766" name="Clip" r:id="rId11" imgW="5154613" imgH="3929063" progId="MS_ClipArt_Gallery.5">
                  <p:embed/>
                </p:oleObj>
              </mc:Choice>
              <mc:Fallback>
                <p:oleObj name="Clip" r:id="rId11" imgW="5154613" imgH="3929063" progId="MS_ClipArt_Gallery.5">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9700" y="4684713"/>
                        <a:ext cx="16097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4" name="Text Box 8"/>
          <p:cNvSpPr txBox="1">
            <a:spLocks noChangeArrowheads="1"/>
          </p:cNvSpPr>
          <p:nvPr/>
        </p:nvSpPr>
        <p:spPr bwMode="auto">
          <a:xfrm>
            <a:off x="684213" y="1844675"/>
            <a:ext cx="194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a:solidFill>
                  <a:srgbClr val="FF0000"/>
                </a:solidFill>
                <a:latin typeface="Comic Sans MS" pitchFamily="66" charset="0"/>
              </a:rPr>
              <a:t>Distrazione</a:t>
            </a:r>
          </a:p>
        </p:txBody>
      </p:sp>
      <p:sp>
        <p:nvSpPr>
          <p:cNvPr id="29705" name="Text Box 9"/>
          <p:cNvSpPr txBox="1">
            <a:spLocks noChangeArrowheads="1"/>
          </p:cNvSpPr>
          <p:nvPr/>
        </p:nvSpPr>
        <p:spPr bwMode="auto">
          <a:xfrm>
            <a:off x="2773363" y="1844675"/>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a:solidFill>
                  <a:srgbClr val="3333FF"/>
                </a:solidFill>
                <a:latin typeface="Comic Sans MS" pitchFamily="66" charset="0"/>
              </a:rPr>
              <a:t>Ignoranza</a:t>
            </a:r>
          </a:p>
        </p:txBody>
      </p:sp>
      <p:sp>
        <p:nvSpPr>
          <p:cNvPr id="29706" name="Text Box 10"/>
          <p:cNvSpPr txBox="1">
            <a:spLocks noChangeArrowheads="1"/>
          </p:cNvSpPr>
          <p:nvPr/>
        </p:nvSpPr>
        <p:spPr bwMode="auto">
          <a:xfrm>
            <a:off x="684213" y="4037013"/>
            <a:ext cx="230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a:solidFill>
                  <a:srgbClr val="A50021"/>
                </a:solidFill>
                <a:latin typeface="Comic Sans MS" pitchFamily="66" charset="0"/>
              </a:rPr>
              <a:t>Incoscienza</a:t>
            </a:r>
          </a:p>
        </p:txBody>
      </p:sp>
      <p:sp>
        <p:nvSpPr>
          <p:cNvPr id="29707" name="Text Box 11"/>
          <p:cNvSpPr txBox="1">
            <a:spLocks noChangeArrowheads="1"/>
          </p:cNvSpPr>
          <p:nvPr/>
        </p:nvSpPr>
        <p:spPr bwMode="auto">
          <a:xfrm>
            <a:off x="4716463" y="1844675"/>
            <a:ext cx="374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5000"/>
              </a:spcBef>
            </a:pPr>
            <a:r>
              <a:rPr lang="it-IT" b="1">
                <a:solidFill>
                  <a:srgbClr val="FF0066"/>
                </a:solidFill>
                <a:latin typeface="Comic Sans MS" pitchFamily="66" charset="0"/>
              </a:rPr>
              <a:t>Troppa sicurezza di sè</a:t>
            </a:r>
            <a:endParaRPr lang="it-IT">
              <a:solidFill>
                <a:srgbClr val="FF0066"/>
              </a:solidFill>
              <a:latin typeface="Comic Sans MS" pitchFamily="66" charset="0"/>
            </a:endParaRPr>
          </a:p>
        </p:txBody>
      </p:sp>
      <p:sp>
        <p:nvSpPr>
          <p:cNvPr id="6156" name="Text Box 12"/>
          <p:cNvSpPr txBox="1">
            <a:spLocks noChangeArrowheads="1"/>
          </p:cNvSpPr>
          <p:nvPr/>
        </p:nvSpPr>
        <p:spPr bwMode="auto">
          <a:xfrm>
            <a:off x="1547813" y="333375"/>
            <a:ext cx="633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CAUSE PRINCIPALI DEGLI INCIDENTI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circle(in)">
                                      <p:cBhvr>
                                        <p:cTn id="7" dur="500"/>
                                        <p:tgtEl>
                                          <p:spTgt spid="2969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9704"/>
                                        </p:tgtEl>
                                        <p:attrNameLst>
                                          <p:attrName>style.visibility</p:attrName>
                                        </p:attrNameLst>
                                      </p:cBhvr>
                                      <p:to>
                                        <p:strVal val="visible"/>
                                      </p:to>
                                    </p:set>
                                    <p:animEffect transition="in" filter="circle(in)">
                                      <p:cBhvr>
                                        <p:cTn id="10" dur="500"/>
                                        <p:tgtEl>
                                          <p:spTgt spid="297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29700"/>
                                        </p:tgtEl>
                                        <p:attrNameLst>
                                          <p:attrName>style.visibility</p:attrName>
                                        </p:attrNameLst>
                                      </p:cBhvr>
                                      <p:to>
                                        <p:strVal val="visible"/>
                                      </p:to>
                                    </p:set>
                                    <p:anim calcmode="lin" valueType="num">
                                      <p:cBhvr>
                                        <p:cTn id="15" dur="1000" fill="hold"/>
                                        <p:tgtEl>
                                          <p:spTgt spid="29700"/>
                                        </p:tgtEl>
                                        <p:attrNameLst>
                                          <p:attrName>ppt_w</p:attrName>
                                        </p:attrNameLst>
                                      </p:cBhvr>
                                      <p:tavLst>
                                        <p:tav tm="0">
                                          <p:val>
                                            <p:strVal val="#ppt_w+.3"/>
                                          </p:val>
                                        </p:tav>
                                        <p:tav tm="100000">
                                          <p:val>
                                            <p:strVal val="#ppt_w"/>
                                          </p:val>
                                        </p:tav>
                                      </p:tavLst>
                                    </p:anim>
                                    <p:anim calcmode="lin" valueType="num">
                                      <p:cBhvr>
                                        <p:cTn id="16" dur="1000" fill="hold"/>
                                        <p:tgtEl>
                                          <p:spTgt spid="29700"/>
                                        </p:tgtEl>
                                        <p:attrNameLst>
                                          <p:attrName>ppt_h</p:attrName>
                                        </p:attrNameLst>
                                      </p:cBhvr>
                                      <p:tavLst>
                                        <p:tav tm="0">
                                          <p:val>
                                            <p:strVal val="#ppt_h"/>
                                          </p:val>
                                        </p:tav>
                                        <p:tav tm="100000">
                                          <p:val>
                                            <p:strVal val="#ppt_h"/>
                                          </p:val>
                                        </p:tav>
                                      </p:tavLst>
                                    </p:anim>
                                    <p:animEffect transition="in" filter="fade">
                                      <p:cBhvr>
                                        <p:cTn id="17" dur="1000"/>
                                        <p:tgtEl>
                                          <p:spTgt spid="29700"/>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29705"/>
                                        </p:tgtEl>
                                        <p:attrNameLst>
                                          <p:attrName>style.visibility</p:attrName>
                                        </p:attrNameLst>
                                      </p:cBhvr>
                                      <p:to>
                                        <p:strVal val="visible"/>
                                      </p:to>
                                    </p:set>
                                    <p:anim calcmode="lin" valueType="num">
                                      <p:cBhvr>
                                        <p:cTn id="20" dur="1000" fill="hold"/>
                                        <p:tgtEl>
                                          <p:spTgt spid="29705"/>
                                        </p:tgtEl>
                                        <p:attrNameLst>
                                          <p:attrName>ppt_w</p:attrName>
                                        </p:attrNameLst>
                                      </p:cBhvr>
                                      <p:tavLst>
                                        <p:tav tm="0">
                                          <p:val>
                                            <p:strVal val="#ppt_w+.3"/>
                                          </p:val>
                                        </p:tav>
                                        <p:tav tm="100000">
                                          <p:val>
                                            <p:strVal val="#ppt_w"/>
                                          </p:val>
                                        </p:tav>
                                      </p:tavLst>
                                    </p:anim>
                                    <p:anim calcmode="lin" valueType="num">
                                      <p:cBhvr>
                                        <p:cTn id="21" dur="1000" fill="hold"/>
                                        <p:tgtEl>
                                          <p:spTgt spid="29705"/>
                                        </p:tgtEl>
                                        <p:attrNameLst>
                                          <p:attrName>ppt_h</p:attrName>
                                        </p:attrNameLst>
                                      </p:cBhvr>
                                      <p:tavLst>
                                        <p:tav tm="0">
                                          <p:val>
                                            <p:strVal val="#ppt_h"/>
                                          </p:val>
                                        </p:tav>
                                        <p:tav tm="100000">
                                          <p:val>
                                            <p:strVal val="#ppt_h"/>
                                          </p:val>
                                        </p:tav>
                                      </p:tavLst>
                                    </p:anim>
                                    <p:animEffect transition="in" filter="fade">
                                      <p:cBhvr>
                                        <p:cTn id="22" dur="1000"/>
                                        <p:tgtEl>
                                          <p:spTgt spid="297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9702"/>
                                        </p:tgtEl>
                                        <p:attrNameLst>
                                          <p:attrName>style.visibility</p:attrName>
                                        </p:attrNameLst>
                                      </p:cBhvr>
                                      <p:to>
                                        <p:strVal val="visible"/>
                                      </p:to>
                                    </p:set>
                                    <p:animEffect transition="in" filter="fade">
                                      <p:cBhvr>
                                        <p:cTn id="27" dur="500"/>
                                        <p:tgtEl>
                                          <p:spTgt spid="2970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707"/>
                                        </p:tgtEl>
                                        <p:attrNameLst>
                                          <p:attrName>style.visibility</p:attrName>
                                        </p:attrNameLst>
                                      </p:cBhvr>
                                      <p:to>
                                        <p:strVal val="visible"/>
                                      </p:to>
                                    </p:set>
                                    <p:animEffect transition="in" filter="fade">
                                      <p:cBhvr>
                                        <p:cTn id="30" dur="500"/>
                                        <p:tgtEl>
                                          <p:spTgt spid="2970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nodeType="clickEffect">
                                  <p:stCondLst>
                                    <p:cond delay="0"/>
                                  </p:stCondLst>
                                  <p:childTnLst>
                                    <p:set>
                                      <p:cBhvr>
                                        <p:cTn id="34" dur="1" fill="hold">
                                          <p:stCondLst>
                                            <p:cond delay="0"/>
                                          </p:stCondLst>
                                        </p:cTn>
                                        <p:tgtEl>
                                          <p:spTgt spid="29701"/>
                                        </p:tgtEl>
                                        <p:attrNameLst>
                                          <p:attrName>style.visibility</p:attrName>
                                        </p:attrNameLst>
                                      </p:cBhvr>
                                      <p:to>
                                        <p:strVal val="visible"/>
                                      </p:to>
                                    </p:set>
                                    <p:anim calcmode="lin" valueType="num">
                                      <p:cBhvr>
                                        <p:cTn id="35" dur="1000" fill="hold"/>
                                        <p:tgtEl>
                                          <p:spTgt spid="29701"/>
                                        </p:tgtEl>
                                        <p:attrNameLst>
                                          <p:attrName>ppt_w</p:attrName>
                                        </p:attrNameLst>
                                      </p:cBhvr>
                                      <p:tavLst>
                                        <p:tav tm="0">
                                          <p:val>
                                            <p:fltVal val="0"/>
                                          </p:val>
                                        </p:tav>
                                        <p:tav tm="100000">
                                          <p:val>
                                            <p:strVal val="#ppt_w"/>
                                          </p:val>
                                        </p:tav>
                                      </p:tavLst>
                                    </p:anim>
                                    <p:anim calcmode="lin" valueType="num">
                                      <p:cBhvr>
                                        <p:cTn id="36" dur="1000" fill="hold"/>
                                        <p:tgtEl>
                                          <p:spTgt spid="29701"/>
                                        </p:tgtEl>
                                        <p:attrNameLst>
                                          <p:attrName>ppt_h</p:attrName>
                                        </p:attrNameLst>
                                      </p:cBhvr>
                                      <p:tavLst>
                                        <p:tav tm="0">
                                          <p:val>
                                            <p:fltVal val="0"/>
                                          </p:val>
                                        </p:tav>
                                        <p:tav tm="100000">
                                          <p:val>
                                            <p:strVal val="#ppt_h"/>
                                          </p:val>
                                        </p:tav>
                                      </p:tavLst>
                                    </p:anim>
                                    <p:anim calcmode="lin" valueType="num">
                                      <p:cBhvr>
                                        <p:cTn id="37" dur="1000" fill="hold"/>
                                        <p:tgtEl>
                                          <p:spTgt spid="29701"/>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9701"/>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29706"/>
                                        </p:tgtEl>
                                        <p:attrNameLst>
                                          <p:attrName>style.visibility</p:attrName>
                                        </p:attrNameLst>
                                      </p:cBhvr>
                                      <p:to>
                                        <p:strVal val="visible"/>
                                      </p:to>
                                    </p:set>
                                    <p:anim calcmode="lin" valueType="num">
                                      <p:cBhvr>
                                        <p:cTn id="41" dur="1000" fill="hold"/>
                                        <p:tgtEl>
                                          <p:spTgt spid="29706"/>
                                        </p:tgtEl>
                                        <p:attrNameLst>
                                          <p:attrName>ppt_w</p:attrName>
                                        </p:attrNameLst>
                                      </p:cBhvr>
                                      <p:tavLst>
                                        <p:tav tm="0">
                                          <p:val>
                                            <p:fltVal val="0"/>
                                          </p:val>
                                        </p:tav>
                                        <p:tav tm="100000">
                                          <p:val>
                                            <p:strVal val="#ppt_w"/>
                                          </p:val>
                                        </p:tav>
                                      </p:tavLst>
                                    </p:anim>
                                    <p:anim calcmode="lin" valueType="num">
                                      <p:cBhvr>
                                        <p:cTn id="42" dur="1000" fill="hold"/>
                                        <p:tgtEl>
                                          <p:spTgt spid="29706"/>
                                        </p:tgtEl>
                                        <p:attrNameLst>
                                          <p:attrName>ppt_h</p:attrName>
                                        </p:attrNameLst>
                                      </p:cBhvr>
                                      <p:tavLst>
                                        <p:tav tm="0">
                                          <p:val>
                                            <p:fltVal val="0"/>
                                          </p:val>
                                        </p:tav>
                                        <p:tav tm="100000">
                                          <p:val>
                                            <p:strVal val="#ppt_h"/>
                                          </p:val>
                                        </p:tav>
                                      </p:tavLst>
                                    </p:anim>
                                    <p:anim calcmode="lin" valueType="num">
                                      <p:cBhvr>
                                        <p:cTn id="43" dur="1000" fill="hold"/>
                                        <p:tgtEl>
                                          <p:spTgt spid="29706"/>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97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29698"/>
                                        </p:tgtEl>
                                        <p:attrNameLst>
                                          <p:attrName>style.visibility</p:attrName>
                                        </p:attrNameLst>
                                      </p:cBhvr>
                                      <p:to>
                                        <p:strVal val="visible"/>
                                      </p:to>
                                    </p:set>
                                    <p:animEffect transition="in" filter="wipe(down)">
                                      <p:cBhvr>
                                        <p:cTn id="49" dur="580">
                                          <p:stCondLst>
                                            <p:cond delay="0"/>
                                          </p:stCondLst>
                                        </p:cTn>
                                        <p:tgtEl>
                                          <p:spTgt spid="29698"/>
                                        </p:tgtEl>
                                      </p:cBhvr>
                                    </p:animEffect>
                                    <p:anim calcmode="lin" valueType="num">
                                      <p:cBhvr>
                                        <p:cTn id="50" dur="1822" tmFilter="0,0; 0.14,0.36; 0.43,0.73; 0.71,0.91; 1.0,1.0">
                                          <p:stCondLst>
                                            <p:cond delay="0"/>
                                          </p:stCondLst>
                                        </p:cTn>
                                        <p:tgtEl>
                                          <p:spTgt spid="2969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969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969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969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9698"/>
                                        </p:tgtEl>
                                        <p:attrNameLst>
                                          <p:attrName>ppt_y</p:attrName>
                                        </p:attrNameLst>
                                      </p:cBhvr>
                                      <p:tavLst>
                                        <p:tav tm="0" fmla="#ppt_y-sin(pi*$)/81">
                                          <p:val>
                                            <p:fltVal val="0"/>
                                          </p:val>
                                        </p:tav>
                                        <p:tav tm="100000">
                                          <p:val>
                                            <p:fltVal val="1"/>
                                          </p:val>
                                        </p:tav>
                                      </p:tavLst>
                                    </p:anim>
                                    <p:animScale>
                                      <p:cBhvr>
                                        <p:cTn id="55" dur="26">
                                          <p:stCondLst>
                                            <p:cond delay="650"/>
                                          </p:stCondLst>
                                        </p:cTn>
                                        <p:tgtEl>
                                          <p:spTgt spid="29698"/>
                                        </p:tgtEl>
                                      </p:cBhvr>
                                      <p:to x="100000" y="60000"/>
                                    </p:animScale>
                                    <p:animScale>
                                      <p:cBhvr>
                                        <p:cTn id="56" dur="166" decel="50000">
                                          <p:stCondLst>
                                            <p:cond delay="676"/>
                                          </p:stCondLst>
                                        </p:cTn>
                                        <p:tgtEl>
                                          <p:spTgt spid="29698"/>
                                        </p:tgtEl>
                                      </p:cBhvr>
                                      <p:to x="100000" y="100000"/>
                                    </p:animScale>
                                    <p:animScale>
                                      <p:cBhvr>
                                        <p:cTn id="57" dur="26">
                                          <p:stCondLst>
                                            <p:cond delay="1312"/>
                                          </p:stCondLst>
                                        </p:cTn>
                                        <p:tgtEl>
                                          <p:spTgt spid="29698"/>
                                        </p:tgtEl>
                                      </p:cBhvr>
                                      <p:to x="100000" y="80000"/>
                                    </p:animScale>
                                    <p:animScale>
                                      <p:cBhvr>
                                        <p:cTn id="58" dur="166" decel="50000">
                                          <p:stCondLst>
                                            <p:cond delay="1338"/>
                                          </p:stCondLst>
                                        </p:cTn>
                                        <p:tgtEl>
                                          <p:spTgt spid="29698"/>
                                        </p:tgtEl>
                                      </p:cBhvr>
                                      <p:to x="100000" y="100000"/>
                                    </p:animScale>
                                    <p:animScale>
                                      <p:cBhvr>
                                        <p:cTn id="59" dur="26">
                                          <p:stCondLst>
                                            <p:cond delay="1642"/>
                                          </p:stCondLst>
                                        </p:cTn>
                                        <p:tgtEl>
                                          <p:spTgt spid="29698"/>
                                        </p:tgtEl>
                                      </p:cBhvr>
                                      <p:to x="100000" y="90000"/>
                                    </p:animScale>
                                    <p:animScale>
                                      <p:cBhvr>
                                        <p:cTn id="60" dur="166" decel="50000">
                                          <p:stCondLst>
                                            <p:cond delay="1668"/>
                                          </p:stCondLst>
                                        </p:cTn>
                                        <p:tgtEl>
                                          <p:spTgt spid="29698"/>
                                        </p:tgtEl>
                                      </p:cBhvr>
                                      <p:to x="100000" y="100000"/>
                                    </p:animScale>
                                    <p:animScale>
                                      <p:cBhvr>
                                        <p:cTn id="61" dur="26">
                                          <p:stCondLst>
                                            <p:cond delay="1808"/>
                                          </p:stCondLst>
                                        </p:cTn>
                                        <p:tgtEl>
                                          <p:spTgt spid="29698"/>
                                        </p:tgtEl>
                                      </p:cBhvr>
                                      <p:to x="100000" y="95000"/>
                                    </p:animScale>
                                    <p:animScale>
                                      <p:cBhvr>
                                        <p:cTn id="62" dur="166" decel="50000">
                                          <p:stCondLst>
                                            <p:cond delay="1834"/>
                                          </p:stCondLst>
                                        </p:cTn>
                                        <p:tgtEl>
                                          <p:spTgt spid="29698"/>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29703"/>
                                        </p:tgtEl>
                                        <p:attrNameLst>
                                          <p:attrName>style.visibility</p:attrName>
                                        </p:attrNameLst>
                                      </p:cBhvr>
                                      <p:to>
                                        <p:strVal val="visible"/>
                                      </p:to>
                                    </p:set>
                                    <p:animEffect transition="in" filter="wipe(down)">
                                      <p:cBhvr>
                                        <p:cTn id="65" dur="580">
                                          <p:stCondLst>
                                            <p:cond delay="0"/>
                                          </p:stCondLst>
                                        </p:cTn>
                                        <p:tgtEl>
                                          <p:spTgt spid="29703"/>
                                        </p:tgtEl>
                                      </p:cBhvr>
                                    </p:animEffect>
                                    <p:anim calcmode="lin" valueType="num">
                                      <p:cBhvr>
                                        <p:cTn id="66" dur="1822" tmFilter="0,0; 0.14,0.36; 0.43,0.73; 0.71,0.91; 1.0,1.0">
                                          <p:stCondLst>
                                            <p:cond delay="0"/>
                                          </p:stCondLst>
                                        </p:cTn>
                                        <p:tgtEl>
                                          <p:spTgt spid="2970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970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970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970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9703"/>
                                        </p:tgtEl>
                                        <p:attrNameLst>
                                          <p:attrName>ppt_y</p:attrName>
                                        </p:attrNameLst>
                                      </p:cBhvr>
                                      <p:tavLst>
                                        <p:tav tm="0" fmla="#ppt_y-sin(pi*$)/81">
                                          <p:val>
                                            <p:fltVal val="0"/>
                                          </p:val>
                                        </p:tav>
                                        <p:tav tm="100000">
                                          <p:val>
                                            <p:fltVal val="1"/>
                                          </p:val>
                                        </p:tav>
                                      </p:tavLst>
                                    </p:anim>
                                    <p:animScale>
                                      <p:cBhvr>
                                        <p:cTn id="71" dur="26">
                                          <p:stCondLst>
                                            <p:cond delay="650"/>
                                          </p:stCondLst>
                                        </p:cTn>
                                        <p:tgtEl>
                                          <p:spTgt spid="29703"/>
                                        </p:tgtEl>
                                      </p:cBhvr>
                                      <p:to x="100000" y="60000"/>
                                    </p:animScale>
                                    <p:animScale>
                                      <p:cBhvr>
                                        <p:cTn id="72" dur="166" decel="50000">
                                          <p:stCondLst>
                                            <p:cond delay="676"/>
                                          </p:stCondLst>
                                        </p:cTn>
                                        <p:tgtEl>
                                          <p:spTgt spid="29703"/>
                                        </p:tgtEl>
                                      </p:cBhvr>
                                      <p:to x="100000" y="100000"/>
                                    </p:animScale>
                                    <p:animScale>
                                      <p:cBhvr>
                                        <p:cTn id="73" dur="26">
                                          <p:stCondLst>
                                            <p:cond delay="1312"/>
                                          </p:stCondLst>
                                        </p:cTn>
                                        <p:tgtEl>
                                          <p:spTgt spid="29703"/>
                                        </p:tgtEl>
                                      </p:cBhvr>
                                      <p:to x="100000" y="80000"/>
                                    </p:animScale>
                                    <p:animScale>
                                      <p:cBhvr>
                                        <p:cTn id="74" dur="166" decel="50000">
                                          <p:stCondLst>
                                            <p:cond delay="1338"/>
                                          </p:stCondLst>
                                        </p:cTn>
                                        <p:tgtEl>
                                          <p:spTgt spid="29703"/>
                                        </p:tgtEl>
                                      </p:cBhvr>
                                      <p:to x="100000" y="100000"/>
                                    </p:animScale>
                                    <p:animScale>
                                      <p:cBhvr>
                                        <p:cTn id="75" dur="26">
                                          <p:stCondLst>
                                            <p:cond delay="1642"/>
                                          </p:stCondLst>
                                        </p:cTn>
                                        <p:tgtEl>
                                          <p:spTgt spid="29703"/>
                                        </p:tgtEl>
                                      </p:cBhvr>
                                      <p:to x="100000" y="90000"/>
                                    </p:animScale>
                                    <p:animScale>
                                      <p:cBhvr>
                                        <p:cTn id="76" dur="166" decel="50000">
                                          <p:stCondLst>
                                            <p:cond delay="1668"/>
                                          </p:stCondLst>
                                        </p:cTn>
                                        <p:tgtEl>
                                          <p:spTgt spid="29703"/>
                                        </p:tgtEl>
                                      </p:cBhvr>
                                      <p:to x="100000" y="100000"/>
                                    </p:animScale>
                                    <p:animScale>
                                      <p:cBhvr>
                                        <p:cTn id="77" dur="26">
                                          <p:stCondLst>
                                            <p:cond delay="1808"/>
                                          </p:stCondLst>
                                        </p:cTn>
                                        <p:tgtEl>
                                          <p:spTgt spid="29703"/>
                                        </p:tgtEl>
                                      </p:cBhvr>
                                      <p:to x="100000" y="95000"/>
                                    </p:animScale>
                                    <p:animScale>
                                      <p:cBhvr>
                                        <p:cTn id="78" dur="166" decel="50000">
                                          <p:stCondLst>
                                            <p:cond delay="1834"/>
                                          </p:stCondLst>
                                        </p:cTn>
                                        <p:tgtEl>
                                          <p:spTgt spid="2970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4" grpId="0"/>
      <p:bldP spid="29705" grpId="0"/>
      <p:bldP spid="29706" grpId="0"/>
      <p:bldP spid="2970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23850" y="2492375"/>
            <a:ext cx="856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sz="2000" b="1">
                <a:solidFill>
                  <a:srgbClr val="FF0000"/>
                </a:solidFill>
                <a:latin typeface="Comic Sans MS" pitchFamily="66" charset="0"/>
              </a:rPr>
              <a:t>Individuazione pericoli</a:t>
            </a:r>
            <a:r>
              <a:rPr lang="it-IT" sz="2000">
                <a:solidFill>
                  <a:srgbClr val="000099"/>
                </a:solidFill>
                <a:latin typeface="Comic Sans MS" pitchFamily="66" charset="0"/>
              </a:rPr>
              <a:t> </a:t>
            </a:r>
            <a:r>
              <a:rPr lang="it-IT" sz="2000" b="1">
                <a:solidFill>
                  <a:srgbClr val="000099"/>
                </a:solidFill>
                <a:latin typeface="Comic Sans MS" pitchFamily="66" charset="0"/>
                <a:sym typeface="Wingdings" pitchFamily="2" charset="2"/>
              </a:rPr>
              <a:t></a:t>
            </a:r>
            <a:r>
              <a:rPr lang="it-IT" sz="2000">
                <a:solidFill>
                  <a:srgbClr val="000099"/>
                </a:solidFill>
                <a:latin typeface="Comic Sans MS" pitchFamily="66" charset="0"/>
              </a:rPr>
              <a:t> eliminazione o riduzione rischio </a:t>
            </a:r>
            <a:r>
              <a:rPr lang="it-IT" sz="2000">
                <a:solidFill>
                  <a:srgbClr val="000099"/>
                </a:solidFill>
                <a:latin typeface="Comic Sans MS" pitchFamily="66" charset="0"/>
                <a:sym typeface="Wingdings" pitchFamily="2" charset="2"/>
              </a:rPr>
              <a:t> no </a:t>
            </a:r>
            <a:r>
              <a:rPr lang="it-IT" sz="2000">
                <a:solidFill>
                  <a:srgbClr val="000099"/>
                </a:solidFill>
                <a:latin typeface="Comic Sans MS" pitchFamily="66" charset="0"/>
              </a:rPr>
              <a:t>danni alla salute.</a:t>
            </a:r>
          </a:p>
        </p:txBody>
      </p:sp>
      <p:sp>
        <p:nvSpPr>
          <p:cNvPr id="7171" name="Text Box 3"/>
          <p:cNvSpPr txBox="1">
            <a:spLocks noChangeArrowheads="1"/>
          </p:cNvSpPr>
          <p:nvPr/>
        </p:nvSpPr>
        <p:spPr bwMode="auto">
          <a:xfrm>
            <a:off x="323850" y="549275"/>
            <a:ext cx="86629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000" b="1">
                <a:solidFill>
                  <a:srgbClr val="FF0000"/>
                </a:solidFill>
                <a:latin typeface="Comic Sans MS" pitchFamily="66" charset="0"/>
              </a:rPr>
              <a:t>Il rischio è legato a</a:t>
            </a:r>
            <a:r>
              <a:rPr lang="it-IT" sz="2000">
                <a:solidFill>
                  <a:srgbClr val="FF0000"/>
                </a:solidFill>
                <a:latin typeface="Comic Sans MS" pitchFamily="66" charset="0"/>
              </a:rPr>
              <a:t> :</a:t>
            </a:r>
          </a:p>
          <a:p>
            <a:pPr eaLnBrk="1" hangingPunct="1">
              <a:buFont typeface="Wingdings" pitchFamily="2" charset="2"/>
              <a:buNone/>
            </a:pPr>
            <a:r>
              <a:rPr lang="it-IT" sz="2000">
                <a:solidFill>
                  <a:srgbClr val="000099"/>
                </a:solidFill>
                <a:latin typeface="Comic Sans MS" pitchFamily="66" charset="0"/>
              </a:rPr>
              <a:t>caratteristiche della sostanza </a:t>
            </a:r>
          </a:p>
          <a:p>
            <a:pPr eaLnBrk="1" hangingPunct="1">
              <a:buFont typeface="Wingdings" pitchFamily="2" charset="2"/>
              <a:buNone/>
            </a:pPr>
            <a:r>
              <a:rPr lang="it-IT" sz="2000">
                <a:solidFill>
                  <a:srgbClr val="000099"/>
                </a:solidFill>
                <a:latin typeface="Comic Sans MS" pitchFamily="66" charset="0"/>
              </a:rPr>
              <a:t>livello, durata e modalità di esposizione</a:t>
            </a:r>
          </a:p>
          <a:p>
            <a:pPr eaLnBrk="1" hangingPunct="1">
              <a:buFont typeface="Wingdings" pitchFamily="2" charset="2"/>
              <a:buNone/>
            </a:pPr>
            <a:r>
              <a:rPr lang="it-IT" sz="2000">
                <a:solidFill>
                  <a:srgbClr val="000099"/>
                </a:solidFill>
                <a:latin typeface="Comic Sans MS" pitchFamily="66" charset="0"/>
              </a:rPr>
              <a:t>dose assorbita</a:t>
            </a:r>
          </a:p>
          <a:p>
            <a:pPr eaLnBrk="1" hangingPunct="1">
              <a:buFont typeface="Wingdings" pitchFamily="2" charset="2"/>
              <a:buNone/>
            </a:pPr>
            <a:r>
              <a:rPr lang="it-IT" sz="2000">
                <a:solidFill>
                  <a:srgbClr val="000099"/>
                </a:solidFill>
                <a:latin typeface="Comic Sans MS" pitchFamily="66" charset="0"/>
              </a:rPr>
              <a:t>caratteristiche individuali dei soggetti esposti (sesso, età, patologie)</a:t>
            </a:r>
          </a:p>
        </p:txBody>
      </p:sp>
      <p:sp>
        <p:nvSpPr>
          <p:cNvPr id="30724" name="Rectangle 4"/>
          <p:cNvSpPr>
            <a:spLocks noChangeArrowheads="1"/>
          </p:cNvSpPr>
          <p:nvPr/>
        </p:nvSpPr>
        <p:spPr bwMode="auto">
          <a:xfrm>
            <a:off x="323850" y="3500438"/>
            <a:ext cx="82089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a:solidFill>
                  <a:srgbClr val="FF0000"/>
                </a:solidFill>
                <a:latin typeface="Comic Sans MS" pitchFamily="66" charset="0"/>
              </a:rPr>
              <a:t>Norme di legge</a:t>
            </a:r>
            <a:r>
              <a:rPr lang="it-IT" sz="2000">
                <a:solidFill>
                  <a:srgbClr val="000099"/>
                </a:solidFill>
                <a:latin typeface="Comic Sans MS" pitchFamily="66" charset="0"/>
              </a:rPr>
              <a:t> </a:t>
            </a:r>
            <a:r>
              <a:rPr lang="it-IT" sz="2000" b="1">
                <a:solidFill>
                  <a:srgbClr val="000099"/>
                </a:solidFill>
                <a:latin typeface="Comic Sans MS" pitchFamily="66" charset="0"/>
                <a:sym typeface="Wingdings" pitchFamily="2" charset="2"/>
              </a:rPr>
              <a:t></a:t>
            </a:r>
            <a:r>
              <a:rPr lang="it-IT" sz="2000">
                <a:solidFill>
                  <a:srgbClr val="000099"/>
                </a:solidFill>
                <a:latin typeface="Comic Sans MS" pitchFamily="66" charset="0"/>
                <a:sym typeface="Wingdings" pitchFamily="2" charset="2"/>
              </a:rPr>
              <a:t> </a:t>
            </a:r>
            <a:r>
              <a:rPr lang="it-IT" sz="2000">
                <a:solidFill>
                  <a:srgbClr val="000099"/>
                </a:solidFill>
                <a:latin typeface="Comic Sans MS" pitchFamily="66" charset="0"/>
              </a:rPr>
              <a:t>criteri e modalità </a:t>
            </a:r>
            <a:r>
              <a:rPr lang="it-IT" sz="2000" b="1">
                <a:solidFill>
                  <a:srgbClr val="000099"/>
                </a:solidFill>
                <a:latin typeface="Comic Sans MS" pitchFamily="66" charset="0"/>
                <a:sym typeface="Wingdings" pitchFamily="2" charset="2"/>
              </a:rPr>
              <a:t></a:t>
            </a:r>
            <a:r>
              <a:rPr lang="it-IT" sz="2000">
                <a:solidFill>
                  <a:srgbClr val="000099"/>
                </a:solidFill>
                <a:latin typeface="Comic Sans MS" pitchFamily="66" charset="0"/>
              </a:rPr>
              <a:t> maggior sicurezza manipolazione ed uso di prodotti potenzialmente pericolosi.</a:t>
            </a:r>
          </a:p>
        </p:txBody>
      </p:sp>
      <p:sp>
        <p:nvSpPr>
          <p:cNvPr id="30725" name="Rectangle 5"/>
          <p:cNvSpPr>
            <a:spLocks noChangeArrowheads="1"/>
          </p:cNvSpPr>
          <p:nvPr/>
        </p:nvSpPr>
        <p:spPr bwMode="auto">
          <a:xfrm>
            <a:off x="323850" y="4508500"/>
            <a:ext cx="82089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a:solidFill>
                  <a:srgbClr val="FF0000"/>
                </a:solidFill>
                <a:latin typeface="Comic Sans MS" pitchFamily="66" charset="0"/>
              </a:rPr>
              <a:t>Essenziali per un impiego adeguato:</a:t>
            </a:r>
          </a:p>
          <a:p>
            <a:r>
              <a:rPr lang="it-IT" sz="2000">
                <a:solidFill>
                  <a:srgbClr val="000099"/>
                </a:solidFill>
                <a:latin typeface="Comic Sans MS" pitchFamily="66" charset="0"/>
              </a:rPr>
              <a:t>informazione su rischi, generali e specifici</a:t>
            </a:r>
          </a:p>
          <a:p>
            <a:r>
              <a:rPr lang="it-IT" sz="2000">
                <a:solidFill>
                  <a:srgbClr val="000099"/>
                </a:solidFill>
                <a:latin typeface="Comic Sans MS" pitchFamily="66" charset="0"/>
              </a:rPr>
              <a:t>formazione e addestramento al corretto impiego di sostanze, apparecchiature, DPI e delle procedure di lavoro</a:t>
            </a:r>
          </a:p>
          <a:p>
            <a:r>
              <a:rPr lang="it-IT" sz="2000">
                <a:solidFill>
                  <a:srgbClr val="000099"/>
                </a:solidFill>
                <a:latin typeface="Comic Sans MS" pitchFamily="66" charset="0"/>
              </a:rPr>
              <a:t>costante e rigoroso rispetto di tutte le precauzioni adottate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circle(in)">
                                      <p:cBhvr>
                                        <p:cTn id="12" dur="2000"/>
                                        <p:tgtEl>
                                          <p:spTgt spid="30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30725"/>
                                        </p:tgtEl>
                                        <p:attrNameLst>
                                          <p:attrName>style.visibility</p:attrName>
                                        </p:attrNameLst>
                                      </p:cBhvr>
                                      <p:to>
                                        <p:strVal val="visible"/>
                                      </p:to>
                                    </p:set>
                                    <p:anim calcmode="lin" valueType="num">
                                      <p:cBhvr>
                                        <p:cTn id="17" dur="1000" fill="hold"/>
                                        <p:tgtEl>
                                          <p:spTgt spid="30725"/>
                                        </p:tgtEl>
                                        <p:attrNameLst>
                                          <p:attrName>ppt_w</p:attrName>
                                        </p:attrNameLst>
                                      </p:cBhvr>
                                      <p:tavLst>
                                        <p:tav tm="0">
                                          <p:val>
                                            <p:fltVal val="0"/>
                                          </p:val>
                                        </p:tav>
                                        <p:tav tm="100000">
                                          <p:val>
                                            <p:strVal val="#ppt_w"/>
                                          </p:val>
                                        </p:tav>
                                      </p:tavLst>
                                    </p:anim>
                                    <p:anim calcmode="lin" valueType="num">
                                      <p:cBhvr>
                                        <p:cTn id="18" dur="1000" fill="hold"/>
                                        <p:tgtEl>
                                          <p:spTgt spid="30725"/>
                                        </p:tgtEl>
                                        <p:attrNameLst>
                                          <p:attrName>ppt_h</p:attrName>
                                        </p:attrNameLst>
                                      </p:cBhvr>
                                      <p:tavLst>
                                        <p:tav tm="0">
                                          <p:val>
                                            <p:fltVal val="0"/>
                                          </p:val>
                                        </p:tav>
                                        <p:tav tm="100000">
                                          <p:val>
                                            <p:strVal val="#ppt_h"/>
                                          </p:val>
                                        </p:tav>
                                      </p:tavLst>
                                    </p:anim>
                                    <p:anim calcmode="lin" valueType="num">
                                      <p:cBhvr>
                                        <p:cTn id="19" dur="1000" fill="hold"/>
                                        <p:tgtEl>
                                          <p:spTgt spid="3072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07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4" grpId="0"/>
      <p:bldP spid="307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23850" y="333375"/>
            <a:ext cx="8720138" cy="1189038"/>
          </a:xfrm>
          <a:prstGeom prst="rect">
            <a:avLst/>
          </a:prstGeom>
          <a:noFill/>
          <a:ln w="9525">
            <a:noFill/>
            <a:miter lim="800000"/>
            <a:headEnd/>
            <a:tailEnd/>
          </a:ln>
          <a:effectLst/>
        </p:spPr>
        <p:txBody>
          <a:bodyPr>
            <a:spAutoFit/>
          </a:bodyPr>
          <a:lstStyle/>
          <a:p>
            <a:pPr marL="457200" indent="-457200" algn="ctr">
              <a:defRPr/>
            </a:pPr>
            <a:r>
              <a:rPr lang="it-IT" sz="2800" b="1">
                <a:solidFill>
                  <a:srgbClr val="FF6600"/>
                </a:solidFill>
                <a:effectLst>
                  <a:outerShdw blurRad="38100" dist="38100" dir="2700000" algn="tl">
                    <a:srgbClr val="C0C0C0"/>
                  </a:outerShdw>
                </a:effectLst>
                <a:latin typeface="Comic Sans MS" pitchFamily="66" charset="0"/>
              </a:rPr>
              <a:t>4 Categorie di sostanze</a:t>
            </a:r>
            <a:endParaRPr lang="it-IT" sz="2000" b="1">
              <a:solidFill>
                <a:srgbClr val="000099"/>
              </a:solidFill>
              <a:latin typeface="Comic Sans MS" pitchFamily="66" charset="0"/>
            </a:endParaRPr>
          </a:p>
          <a:p>
            <a:pPr marL="457200" indent="-457200">
              <a:spcBef>
                <a:spcPct val="20000"/>
              </a:spcBef>
              <a:buFont typeface="Wingdings" pitchFamily="2" charset="2"/>
              <a:buNone/>
              <a:defRPr/>
            </a:pPr>
            <a:r>
              <a:rPr lang="it-IT" sz="2000" b="1">
                <a:solidFill>
                  <a:srgbClr val="000099"/>
                </a:solidFill>
                <a:latin typeface="Comic Sans MS" pitchFamily="66" charset="0"/>
              </a:rPr>
              <a:t>Non pericolose </a:t>
            </a:r>
            <a:r>
              <a:rPr lang="it-IT" sz="2000" b="1">
                <a:solidFill>
                  <a:srgbClr val="000099"/>
                </a:solidFill>
                <a:latin typeface="Comic Sans MS" pitchFamily="66" charset="0"/>
                <a:sym typeface="Wingdings" pitchFamily="2" charset="2"/>
              </a:rPr>
              <a:t> </a:t>
            </a:r>
            <a:r>
              <a:rPr lang="it-IT" sz="2000">
                <a:latin typeface="Comic Sans MS" pitchFamily="66" charset="0"/>
              </a:rPr>
              <a:t>l’acqua potabile e l’aria atmosferica in condizioni 				normali</a:t>
            </a:r>
          </a:p>
        </p:txBody>
      </p:sp>
      <p:sp>
        <p:nvSpPr>
          <p:cNvPr id="31747" name="Text Box 3"/>
          <p:cNvSpPr txBox="1">
            <a:spLocks noChangeArrowheads="1"/>
          </p:cNvSpPr>
          <p:nvPr/>
        </p:nvSpPr>
        <p:spPr bwMode="auto">
          <a:xfrm>
            <a:off x="323850" y="1916113"/>
            <a:ext cx="8496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000" b="1">
                <a:solidFill>
                  <a:srgbClr val="000099"/>
                </a:solidFill>
                <a:latin typeface="Comic Sans MS" pitchFamily="66" charset="0"/>
              </a:rPr>
              <a:t>Non pericolose, ma impiegate in condizioni tali da poter costituire pericolo </a:t>
            </a:r>
            <a:r>
              <a:rPr lang="it-IT" sz="2000" b="1">
                <a:solidFill>
                  <a:srgbClr val="000099"/>
                </a:solidFill>
                <a:latin typeface="Comic Sans MS" pitchFamily="66" charset="0"/>
                <a:sym typeface="Wingdings" pitchFamily="2" charset="2"/>
              </a:rPr>
              <a:t> </a:t>
            </a:r>
            <a:r>
              <a:rPr lang="it-IT" sz="2000">
                <a:latin typeface="Comic Sans MS" pitchFamily="66" charset="0"/>
              </a:rPr>
              <a:t>l’acqua ad alta temperatura, aria compressa (pericolo non di tipo chimico)</a:t>
            </a:r>
          </a:p>
        </p:txBody>
      </p:sp>
      <p:sp>
        <p:nvSpPr>
          <p:cNvPr id="31748" name="Text Box 4"/>
          <p:cNvSpPr txBox="1">
            <a:spLocks noChangeArrowheads="1"/>
          </p:cNvSpPr>
          <p:nvPr/>
        </p:nvSpPr>
        <p:spPr bwMode="auto">
          <a:xfrm>
            <a:off x="323850" y="3213100"/>
            <a:ext cx="87947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000" b="1">
                <a:solidFill>
                  <a:srgbClr val="000099"/>
                </a:solidFill>
                <a:latin typeface="Comic Sans MS" pitchFamily="66" charset="0"/>
              </a:rPr>
              <a:t>Pericolose, ma non classificate dalle norme su classificazione, etichettatura ed imballaggio dei prodotti chimici pericolosi </a:t>
            </a:r>
            <a:r>
              <a:rPr lang="it-IT" sz="2000" b="1">
                <a:solidFill>
                  <a:srgbClr val="000099"/>
                </a:solidFill>
                <a:latin typeface="Comic Sans MS" pitchFamily="66" charset="0"/>
                <a:sym typeface="Wingdings" pitchFamily="2" charset="2"/>
              </a:rPr>
              <a:t> </a:t>
            </a:r>
            <a:r>
              <a:rPr lang="it-IT" sz="2000">
                <a:latin typeface="Comic Sans MS" pitchFamily="66" charset="0"/>
              </a:rPr>
              <a:t>materiali organici degradati maleodoranti o infetti, acque di scarico con rischio biologico; materiali e prodotti esclusi dalle norme (farmaci, rifiuti,…)</a:t>
            </a:r>
            <a:endParaRPr lang="it-IT"/>
          </a:p>
        </p:txBody>
      </p:sp>
      <p:sp>
        <p:nvSpPr>
          <p:cNvPr id="31749" name="Rectangle 5"/>
          <p:cNvSpPr>
            <a:spLocks noChangeArrowheads="1"/>
          </p:cNvSpPr>
          <p:nvPr/>
        </p:nvSpPr>
        <p:spPr bwMode="auto">
          <a:xfrm>
            <a:off x="323850" y="5084763"/>
            <a:ext cx="85693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a:solidFill>
                  <a:srgbClr val="000099"/>
                </a:solidFill>
                <a:latin typeface="Comic Sans MS" pitchFamily="66" charset="0"/>
              </a:rPr>
              <a:t>Pericolose così come classificate dalle norme su classificazione, etichettatura ed imballaggio dei prodotti chimici pericolosi </a:t>
            </a:r>
            <a:r>
              <a:rPr lang="it-IT" sz="2000" b="1">
                <a:solidFill>
                  <a:srgbClr val="000099"/>
                </a:solidFill>
                <a:latin typeface="Comic Sans MS" pitchFamily="66" charset="0"/>
                <a:sym typeface="Wingdings" pitchFamily="2" charset="2"/>
              </a:rPr>
              <a:t></a:t>
            </a:r>
            <a:r>
              <a:rPr lang="it-IT" sz="2000">
                <a:latin typeface="Comic Sans MS" pitchFamily="66" charset="0"/>
                <a:sym typeface="Wingdings" pitchFamily="2" charset="2"/>
              </a:rPr>
              <a:t> maggior parte delle sostanze o preparati chimici normalmente presenti sul luogo di lavoro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 calcmode="lin" valueType="num">
                                      <p:cBhvr>
                                        <p:cTn id="12" dur="1000" fill="hold"/>
                                        <p:tgtEl>
                                          <p:spTgt spid="31748"/>
                                        </p:tgtEl>
                                        <p:attrNameLst>
                                          <p:attrName>ppt_w</p:attrName>
                                        </p:attrNameLst>
                                      </p:cBhvr>
                                      <p:tavLst>
                                        <p:tav tm="0">
                                          <p:val>
                                            <p:fltVal val="0"/>
                                          </p:val>
                                        </p:tav>
                                        <p:tav tm="100000">
                                          <p:val>
                                            <p:strVal val="#ppt_w"/>
                                          </p:val>
                                        </p:tav>
                                      </p:tavLst>
                                    </p:anim>
                                    <p:anim calcmode="lin" valueType="num">
                                      <p:cBhvr>
                                        <p:cTn id="13" dur="1000" fill="hold"/>
                                        <p:tgtEl>
                                          <p:spTgt spid="31748"/>
                                        </p:tgtEl>
                                        <p:attrNameLst>
                                          <p:attrName>ppt_h</p:attrName>
                                        </p:attrNameLst>
                                      </p:cBhvr>
                                      <p:tavLst>
                                        <p:tav tm="0">
                                          <p:val>
                                            <p:fltVal val="0"/>
                                          </p:val>
                                        </p:tav>
                                        <p:tav tm="100000">
                                          <p:val>
                                            <p:strVal val="#ppt_h"/>
                                          </p:val>
                                        </p:tav>
                                      </p:tavLst>
                                    </p:anim>
                                    <p:anim calcmode="lin" valueType="num">
                                      <p:cBhvr>
                                        <p:cTn id="14" dur="1000" fill="hold"/>
                                        <p:tgtEl>
                                          <p:spTgt spid="3174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17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31749"/>
                                        </p:tgtEl>
                                        <p:attrNameLst>
                                          <p:attrName>style.visibility</p:attrName>
                                        </p:attrNameLst>
                                      </p:cBhvr>
                                      <p:to>
                                        <p:strVal val="visible"/>
                                      </p:to>
                                    </p:set>
                                    <p:animEffect transition="in" filter="barn(inHorizontal)">
                                      <p:cBhvr>
                                        <p:cTn id="20"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p:bldP spid="317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06588" y="115888"/>
            <a:ext cx="5473700" cy="792162"/>
          </a:xfrm>
          <a:prstGeom prst="rect">
            <a:avLst/>
          </a:prstGeom>
          <a:gradFill rotWithShape="1">
            <a:gsLst>
              <a:gs pos="0">
                <a:srgbClr val="FF6600"/>
              </a:gs>
              <a:gs pos="50000">
                <a:schemeClr val="bg1"/>
              </a:gs>
              <a:gs pos="100000">
                <a:srgbClr val="FF6600"/>
              </a:gs>
            </a:gsLst>
            <a:lin ang="18900000" scaled="1"/>
          </a:gradFill>
          <a:ln>
            <a:solidFill>
              <a:schemeClr val="tx1"/>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it-IT" sz="3200"/>
              <a:t>RISCHI DA ESPOSIZIONE</a:t>
            </a:r>
          </a:p>
        </p:txBody>
      </p:sp>
      <p:sp>
        <p:nvSpPr>
          <p:cNvPr id="3" name="Text Box 6"/>
          <p:cNvSpPr txBox="1">
            <a:spLocks noChangeArrowheads="1"/>
          </p:cNvSpPr>
          <p:nvPr/>
        </p:nvSpPr>
        <p:spPr bwMode="auto">
          <a:xfrm>
            <a:off x="1258888" y="1125538"/>
            <a:ext cx="7561262" cy="431800"/>
          </a:xfrm>
          <a:prstGeom prst="rect">
            <a:avLst/>
          </a:prstGeom>
          <a:solidFill>
            <a:srgbClr val="FFFFCC"/>
          </a:solidFill>
          <a:ln w="9525">
            <a:solidFill>
              <a:srgbClr val="000066"/>
            </a:solidFill>
            <a:miter lim="800000"/>
            <a:headEnd/>
            <a:tailEnd/>
          </a:ln>
          <a:effectLst/>
        </p:spPr>
        <p:txBody>
          <a:bodyPr anchor="ctr"/>
          <a:lstStyle/>
          <a:p>
            <a:pPr>
              <a:spcBef>
                <a:spcPct val="50000"/>
              </a:spcBef>
              <a:defRPr/>
            </a:pPr>
            <a:r>
              <a:rPr lang="it-IT">
                <a:solidFill>
                  <a:srgbClr val="000066"/>
                </a:solidFill>
                <a:effectLst>
                  <a:outerShdw blurRad="38100" dist="38100" dir="2700000" algn="tl">
                    <a:srgbClr val="000000"/>
                  </a:outerShdw>
                </a:effectLst>
              </a:rPr>
              <a:t>ESPOSIZIONE</a:t>
            </a:r>
          </a:p>
        </p:txBody>
      </p:sp>
      <p:sp>
        <p:nvSpPr>
          <p:cNvPr id="4" name="Line 10"/>
          <p:cNvSpPr>
            <a:spLocks noChangeShapeType="1"/>
          </p:cNvSpPr>
          <p:nvPr/>
        </p:nvSpPr>
        <p:spPr bwMode="auto">
          <a:xfrm flipH="1">
            <a:off x="7704138" y="3354388"/>
            <a:ext cx="0" cy="433387"/>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it-IT"/>
          </a:p>
        </p:txBody>
      </p:sp>
      <p:sp>
        <p:nvSpPr>
          <p:cNvPr id="5" name="Text Box 11"/>
          <p:cNvSpPr txBox="1">
            <a:spLocks noChangeArrowheads="1"/>
          </p:cNvSpPr>
          <p:nvPr/>
        </p:nvSpPr>
        <p:spPr bwMode="auto">
          <a:xfrm>
            <a:off x="1214438" y="1643063"/>
            <a:ext cx="7561262" cy="1285875"/>
          </a:xfrm>
          <a:prstGeom prst="rect">
            <a:avLst/>
          </a:prstGeom>
          <a:noFill/>
          <a:ln w="127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sz="2000">
                <a:solidFill>
                  <a:srgbClr val="000066"/>
                </a:solidFill>
              </a:rPr>
              <a:t>condizione di lavoro per la quale sussiste la possibilità che agenti chimici pericolosi, tal quali o sottoforma di emissioni (polveri, fumi, nebbie, gas e vapori) possano essere assorbiti dall’organismo attraverso:</a:t>
            </a:r>
          </a:p>
        </p:txBody>
      </p:sp>
      <p:sp>
        <p:nvSpPr>
          <p:cNvPr id="6" name="Line 12"/>
          <p:cNvSpPr>
            <a:spLocks noChangeShapeType="1"/>
          </p:cNvSpPr>
          <p:nvPr/>
        </p:nvSpPr>
        <p:spPr bwMode="auto">
          <a:xfrm flipH="1">
            <a:off x="4967288" y="3355975"/>
            <a:ext cx="0" cy="433388"/>
          </a:xfrm>
          <a:prstGeom prst="line">
            <a:avLst/>
          </a:prstGeom>
          <a:ln>
            <a:solidFill>
              <a:srgbClr val="FF0000"/>
            </a:solidFill>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it-IT"/>
          </a:p>
        </p:txBody>
      </p:sp>
      <p:sp>
        <p:nvSpPr>
          <p:cNvPr id="7" name="Line 13"/>
          <p:cNvSpPr>
            <a:spLocks noChangeShapeType="1"/>
          </p:cNvSpPr>
          <p:nvPr/>
        </p:nvSpPr>
        <p:spPr bwMode="auto">
          <a:xfrm flipH="1">
            <a:off x="2447925" y="3355975"/>
            <a:ext cx="0" cy="433388"/>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it-IT"/>
          </a:p>
        </p:txBody>
      </p:sp>
      <p:sp>
        <p:nvSpPr>
          <p:cNvPr id="8" name="Text Box 14"/>
          <p:cNvSpPr txBox="1">
            <a:spLocks noChangeArrowheads="1"/>
          </p:cNvSpPr>
          <p:nvPr/>
        </p:nvSpPr>
        <p:spPr bwMode="auto">
          <a:xfrm>
            <a:off x="1150938" y="4005263"/>
            <a:ext cx="2232025" cy="7921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spcBef>
                <a:spcPct val="50000"/>
              </a:spcBef>
              <a:defRPr/>
            </a:pPr>
            <a:r>
              <a:rPr lang="it-IT" dirty="0">
                <a:solidFill>
                  <a:srgbClr val="000066"/>
                </a:solidFill>
              </a:rPr>
              <a:t>INGESTIONE</a:t>
            </a:r>
          </a:p>
        </p:txBody>
      </p:sp>
      <p:sp>
        <p:nvSpPr>
          <p:cNvPr id="9" name="Text Box 15"/>
          <p:cNvSpPr txBox="1">
            <a:spLocks noChangeArrowheads="1"/>
          </p:cNvSpPr>
          <p:nvPr/>
        </p:nvSpPr>
        <p:spPr bwMode="auto">
          <a:xfrm>
            <a:off x="3887788" y="4005263"/>
            <a:ext cx="2232025" cy="79216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spcBef>
                <a:spcPct val="50000"/>
              </a:spcBef>
              <a:defRPr/>
            </a:pPr>
            <a:r>
              <a:rPr lang="it-IT" dirty="0">
                <a:solidFill>
                  <a:srgbClr val="000066"/>
                </a:solidFill>
              </a:rPr>
              <a:t>CONTATTO</a:t>
            </a:r>
            <a:br>
              <a:rPr lang="it-IT" dirty="0">
                <a:solidFill>
                  <a:srgbClr val="000066"/>
                </a:solidFill>
              </a:rPr>
            </a:br>
            <a:r>
              <a:rPr lang="it-IT" dirty="0">
                <a:solidFill>
                  <a:srgbClr val="000066"/>
                </a:solidFill>
              </a:rPr>
              <a:t>CUTANEO</a:t>
            </a:r>
          </a:p>
        </p:txBody>
      </p:sp>
      <p:sp>
        <p:nvSpPr>
          <p:cNvPr id="10" name="Text Box 16"/>
          <p:cNvSpPr txBox="1">
            <a:spLocks noChangeArrowheads="1"/>
          </p:cNvSpPr>
          <p:nvPr/>
        </p:nvSpPr>
        <p:spPr bwMode="auto">
          <a:xfrm>
            <a:off x="6696075" y="4005263"/>
            <a:ext cx="2232025" cy="7921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spcBef>
                <a:spcPct val="50000"/>
              </a:spcBef>
              <a:defRPr/>
            </a:pPr>
            <a:r>
              <a:rPr lang="it-IT" dirty="0">
                <a:solidFill>
                  <a:srgbClr val="000066"/>
                </a:solidFill>
              </a:rPr>
              <a:t>INALAZIONE</a:t>
            </a:r>
          </a:p>
        </p:txBody>
      </p:sp>
      <p:sp>
        <p:nvSpPr>
          <p:cNvPr id="11" name="Line 17"/>
          <p:cNvSpPr>
            <a:spLocks noChangeShapeType="1"/>
          </p:cNvSpPr>
          <p:nvPr/>
        </p:nvSpPr>
        <p:spPr bwMode="auto">
          <a:xfrm flipH="1">
            <a:off x="7705725" y="5010150"/>
            <a:ext cx="0" cy="433388"/>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it-IT"/>
          </a:p>
        </p:txBody>
      </p:sp>
      <p:sp>
        <p:nvSpPr>
          <p:cNvPr id="12" name="Line 18"/>
          <p:cNvSpPr>
            <a:spLocks noChangeShapeType="1"/>
          </p:cNvSpPr>
          <p:nvPr/>
        </p:nvSpPr>
        <p:spPr bwMode="auto">
          <a:xfrm flipH="1">
            <a:off x="4968875" y="5011738"/>
            <a:ext cx="0" cy="433387"/>
          </a:xfrm>
          <a:prstGeom prst="line">
            <a:avLst/>
          </a:prstGeom>
          <a:ln>
            <a:solidFill>
              <a:srgbClr val="FF0000"/>
            </a:solidFill>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it-IT"/>
          </a:p>
        </p:txBody>
      </p:sp>
      <p:sp>
        <p:nvSpPr>
          <p:cNvPr id="13" name="Line 19"/>
          <p:cNvSpPr>
            <a:spLocks noChangeShapeType="1"/>
          </p:cNvSpPr>
          <p:nvPr/>
        </p:nvSpPr>
        <p:spPr bwMode="auto">
          <a:xfrm flipH="1">
            <a:off x="2449513" y="5011738"/>
            <a:ext cx="0" cy="433387"/>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it-IT"/>
          </a:p>
        </p:txBody>
      </p:sp>
      <p:sp>
        <p:nvSpPr>
          <p:cNvPr id="14" name="Text Box 20"/>
          <p:cNvSpPr txBox="1">
            <a:spLocks noChangeArrowheads="1"/>
          </p:cNvSpPr>
          <p:nvPr/>
        </p:nvSpPr>
        <p:spPr bwMode="auto">
          <a:xfrm>
            <a:off x="1169988" y="5572125"/>
            <a:ext cx="2232025" cy="7921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spcBef>
                <a:spcPct val="50000"/>
              </a:spcBef>
              <a:defRPr/>
            </a:pPr>
            <a:r>
              <a:rPr lang="it-IT" dirty="0">
                <a:solidFill>
                  <a:srgbClr val="FF0000"/>
                </a:solidFill>
                <a:effectLst>
                  <a:outerShdw blurRad="38100" dist="38100" dir="2700000" algn="tl">
                    <a:srgbClr val="000000"/>
                  </a:outerShdw>
                </a:effectLst>
              </a:rPr>
              <a:t>Assorbimento</a:t>
            </a:r>
            <a:br>
              <a:rPr lang="it-IT" dirty="0">
                <a:solidFill>
                  <a:srgbClr val="FF0000"/>
                </a:solidFill>
                <a:effectLst>
                  <a:outerShdw blurRad="38100" dist="38100" dir="2700000" algn="tl">
                    <a:srgbClr val="000000"/>
                  </a:outerShdw>
                </a:effectLst>
              </a:rPr>
            </a:br>
            <a:r>
              <a:rPr lang="it-IT" dirty="0">
                <a:solidFill>
                  <a:srgbClr val="FF0000"/>
                </a:solidFill>
                <a:effectLst>
                  <a:outerShdw blurRad="38100" dist="38100" dir="2700000" algn="tl">
                    <a:srgbClr val="000000"/>
                  </a:outerShdw>
                </a:effectLst>
              </a:rPr>
              <a:t>gastrico</a:t>
            </a:r>
          </a:p>
        </p:txBody>
      </p:sp>
      <p:sp>
        <p:nvSpPr>
          <p:cNvPr id="15" name="Text Box 21"/>
          <p:cNvSpPr txBox="1">
            <a:spLocks noChangeArrowheads="1"/>
          </p:cNvSpPr>
          <p:nvPr/>
        </p:nvSpPr>
        <p:spPr bwMode="auto">
          <a:xfrm>
            <a:off x="3905250" y="5572125"/>
            <a:ext cx="2232025" cy="7921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spcBef>
                <a:spcPct val="50000"/>
              </a:spcBef>
              <a:defRPr/>
            </a:pPr>
            <a:r>
              <a:rPr lang="it-IT" dirty="0">
                <a:solidFill>
                  <a:srgbClr val="11BC08"/>
                </a:solidFill>
                <a:effectLst>
                  <a:outerShdw blurRad="38100" dist="38100" dir="2700000" algn="tl">
                    <a:srgbClr val="000000"/>
                  </a:outerShdw>
                </a:effectLst>
              </a:rPr>
              <a:t>Assorbimento</a:t>
            </a:r>
            <a:br>
              <a:rPr lang="it-IT" dirty="0">
                <a:solidFill>
                  <a:srgbClr val="11BC08"/>
                </a:solidFill>
                <a:effectLst>
                  <a:outerShdw blurRad="38100" dist="38100" dir="2700000" algn="tl">
                    <a:srgbClr val="000000"/>
                  </a:outerShdw>
                </a:effectLst>
              </a:rPr>
            </a:br>
            <a:r>
              <a:rPr lang="it-IT" dirty="0">
                <a:solidFill>
                  <a:srgbClr val="11BC08"/>
                </a:solidFill>
                <a:effectLst>
                  <a:outerShdw blurRad="38100" dist="38100" dir="2700000" algn="tl">
                    <a:srgbClr val="000000"/>
                  </a:outerShdw>
                </a:effectLst>
              </a:rPr>
              <a:t>transcutaneo</a:t>
            </a:r>
          </a:p>
        </p:txBody>
      </p:sp>
      <p:sp>
        <p:nvSpPr>
          <p:cNvPr id="16" name="Text Box 22"/>
          <p:cNvSpPr txBox="1">
            <a:spLocks noChangeArrowheads="1"/>
          </p:cNvSpPr>
          <p:nvPr/>
        </p:nvSpPr>
        <p:spPr bwMode="auto">
          <a:xfrm>
            <a:off x="6715125" y="5572125"/>
            <a:ext cx="2232025" cy="7921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spcBef>
                <a:spcPct val="50000"/>
              </a:spcBef>
              <a:defRPr/>
            </a:pPr>
            <a:r>
              <a:rPr lang="it-IT" dirty="0">
                <a:solidFill>
                  <a:srgbClr val="0000CC"/>
                </a:solidFill>
                <a:effectLst>
                  <a:outerShdw blurRad="38100" dist="38100" dir="2700000" algn="tl">
                    <a:srgbClr val="000000"/>
                  </a:outerShdw>
                </a:effectLst>
              </a:rPr>
              <a:t>Assorbimento</a:t>
            </a:r>
            <a:br>
              <a:rPr lang="it-IT" dirty="0">
                <a:solidFill>
                  <a:srgbClr val="0000CC"/>
                </a:solidFill>
                <a:effectLst>
                  <a:outerShdw blurRad="38100" dist="38100" dir="2700000" algn="tl">
                    <a:srgbClr val="000000"/>
                  </a:outerShdw>
                </a:effectLst>
              </a:rPr>
            </a:br>
            <a:r>
              <a:rPr lang="it-IT" dirty="0">
                <a:solidFill>
                  <a:srgbClr val="0000CC"/>
                </a:solidFill>
                <a:effectLst>
                  <a:outerShdw blurRad="38100" dist="38100" dir="2700000" algn="tl">
                    <a:srgbClr val="000000"/>
                  </a:outerShdw>
                </a:effectLst>
              </a:rPr>
              <a:t>polmonare</a:t>
            </a:r>
          </a:p>
        </p:txBody>
      </p:sp>
    </p:spTree>
    <p:extLst>
      <p:ext uri="{BB962C8B-B14F-4D97-AF65-F5344CB8AC3E}">
        <p14:creationId xmlns:p14="http://schemas.microsoft.com/office/powerpoint/2010/main" val="2467238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a:grpSpLocks/>
          </p:cNvGrpSpPr>
          <p:nvPr/>
        </p:nvGrpSpPr>
        <p:grpSpPr bwMode="auto">
          <a:xfrm>
            <a:off x="782638" y="620689"/>
            <a:ext cx="7821612" cy="4954612"/>
            <a:chOff x="0" y="0"/>
            <a:chExt cx="3288" cy="2402"/>
          </a:xfrm>
        </p:grpSpPr>
        <p:sp>
          <p:nvSpPr>
            <p:cNvPr id="20484" name="Rectangle 4"/>
            <p:cNvSpPr>
              <a:spLocks noChangeArrowheads="1"/>
            </p:cNvSpPr>
            <p:nvPr/>
          </p:nvSpPr>
          <p:spPr bwMode="auto">
            <a:xfrm>
              <a:off x="28" y="0"/>
              <a:ext cx="1426" cy="373"/>
            </a:xfrm>
            <a:prstGeom prst="rect">
              <a:avLst/>
            </a:prstGeom>
            <a:noFill/>
            <a:ln w="12700">
              <a:noFill/>
              <a:miter lim="800000"/>
              <a:headEnd/>
              <a:tailEnd/>
            </a:ln>
            <a:effectLst/>
          </p:spPr>
          <p:txBody>
            <a:bodyPr>
              <a:spAutoFit/>
            </a:bodyPr>
            <a:lstStyle/>
            <a:p>
              <a:pPr algn="just">
                <a:defRPr/>
              </a:pPr>
              <a:r>
                <a:rPr lang="it-IT" sz="2000" b="1" dirty="0">
                  <a:solidFill>
                    <a:srgbClr val="FF0000"/>
                  </a:solidFill>
                  <a:latin typeface="Arial" pitchFamily="34" charset="0"/>
                  <a:cs typeface="Arial" pitchFamily="34" charset="0"/>
                </a:rPr>
                <a:t>FONTI DI PERICOLO</a:t>
              </a:r>
            </a:p>
            <a:p>
              <a:pPr algn="just" eaLnBrk="0" hangingPunct="0">
                <a:defRPr/>
              </a:pPr>
              <a:endParaRPr lang="it-IT" b="1" dirty="0">
                <a:solidFill>
                  <a:srgbClr val="FF6600"/>
                </a:solidFill>
              </a:endParaRPr>
            </a:p>
          </p:txBody>
        </p:sp>
        <p:sp>
          <p:nvSpPr>
            <p:cNvPr id="20485" name="Rectangle 5"/>
            <p:cNvSpPr>
              <a:spLocks noChangeArrowheads="1"/>
            </p:cNvSpPr>
            <p:nvPr/>
          </p:nvSpPr>
          <p:spPr bwMode="auto">
            <a:xfrm>
              <a:off x="1454" y="0"/>
              <a:ext cx="1750" cy="407"/>
            </a:xfrm>
            <a:prstGeom prst="rect">
              <a:avLst/>
            </a:prstGeom>
            <a:noFill/>
            <a:ln w="12700">
              <a:noFill/>
              <a:miter lim="800000"/>
              <a:headEnd/>
              <a:tailEnd/>
            </a:ln>
            <a:effectLst/>
          </p:spPr>
          <p:txBody>
            <a:bodyPr>
              <a:spAutoFit/>
            </a:bodyPr>
            <a:lstStyle/>
            <a:p>
              <a:pPr algn="just">
                <a:defRPr/>
              </a:pPr>
              <a:r>
                <a:rPr lang="it-IT" b="1">
                  <a:cs typeface="Times New Roman" pitchFamily="18" charset="0"/>
                </a:rPr>
                <a:t>       </a:t>
              </a:r>
              <a:r>
                <a:rPr lang="it-IT" b="1">
                  <a:solidFill>
                    <a:schemeClr val="accent2"/>
                  </a:solidFill>
                  <a:effectLst>
                    <a:outerShdw blurRad="38100" dist="38100" dir="2700000" algn="tl">
                      <a:srgbClr val="C0C0C0"/>
                    </a:outerShdw>
                  </a:effectLst>
                  <a:cs typeface="Times New Roman" pitchFamily="18" charset="0"/>
                </a:rPr>
                <a:t>TIPO DI PERICOLO</a:t>
              </a:r>
            </a:p>
            <a:p>
              <a:pPr algn="just" eaLnBrk="0" hangingPunct="0">
                <a:defRPr/>
              </a:pPr>
              <a:endParaRPr lang="it-IT" sz="2000" b="1"/>
            </a:p>
          </p:txBody>
        </p:sp>
        <p:grpSp>
          <p:nvGrpSpPr>
            <p:cNvPr id="9227" name="Group 6"/>
            <p:cNvGrpSpPr>
              <a:grpSpLocks/>
            </p:cNvGrpSpPr>
            <p:nvPr/>
          </p:nvGrpSpPr>
          <p:grpSpPr bwMode="auto">
            <a:xfrm>
              <a:off x="0" y="413"/>
              <a:ext cx="1482" cy="913"/>
              <a:chOff x="0" y="413"/>
              <a:chExt cx="1482" cy="913"/>
            </a:xfrm>
          </p:grpSpPr>
          <p:sp>
            <p:nvSpPr>
              <p:cNvPr id="9243" name="Rectangle 7"/>
              <p:cNvSpPr>
                <a:spLocks noChangeArrowheads="1"/>
              </p:cNvSpPr>
              <p:nvPr/>
            </p:nvSpPr>
            <p:spPr bwMode="auto">
              <a:xfrm>
                <a:off x="28" y="413"/>
                <a:ext cx="14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sz="2000"/>
              </a:p>
            </p:txBody>
          </p:sp>
          <p:sp>
            <p:nvSpPr>
              <p:cNvPr id="9244" name="Rectangle 8"/>
              <p:cNvSpPr>
                <a:spLocks noChangeArrowheads="1"/>
              </p:cNvSpPr>
              <p:nvPr/>
            </p:nvSpPr>
            <p:spPr bwMode="auto">
              <a:xfrm>
                <a:off x="0" y="413"/>
                <a:ext cx="1482" cy="913"/>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28" name="Group 9"/>
            <p:cNvGrpSpPr>
              <a:grpSpLocks/>
            </p:cNvGrpSpPr>
            <p:nvPr/>
          </p:nvGrpSpPr>
          <p:grpSpPr bwMode="auto">
            <a:xfrm>
              <a:off x="1482" y="413"/>
              <a:ext cx="1806" cy="913"/>
              <a:chOff x="1482" y="413"/>
              <a:chExt cx="1806" cy="913"/>
            </a:xfrm>
          </p:grpSpPr>
          <p:sp>
            <p:nvSpPr>
              <p:cNvPr id="9241" name="Rectangle 10"/>
              <p:cNvSpPr>
                <a:spLocks noChangeArrowheads="1"/>
              </p:cNvSpPr>
              <p:nvPr/>
            </p:nvSpPr>
            <p:spPr bwMode="auto">
              <a:xfrm>
                <a:off x="1510" y="413"/>
                <a:ext cx="175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sz="1800"/>
              </a:p>
            </p:txBody>
          </p:sp>
          <p:sp>
            <p:nvSpPr>
              <p:cNvPr id="9242" name="Rectangle 11"/>
              <p:cNvSpPr>
                <a:spLocks noChangeArrowheads="1"/>
              </p:cNvSpPr>
              <p:nvPr/>
            </p:nvSpPr>
            <p:spPr bwMode="auto">
              <a:xfrm>
                <a:off x="1482" y="413"/>
                <a:ext cx="1806" cy="913"/>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29" name="Group 12"/>
            <p:cNvGrpSpPr>
              <a:grpSpLocks/>
            </p:cNvGrpSpPr>
            <p:nvPr/>
          </p:nvGrpSpPr>
          <p:grpSpPr bwMode="auto">
            <a:xfrm>
              <a:off x="0" y="1326"/>
              <a:ext cx="1482" cy="538"/>
              <a:chOff x="0" y="1326"/>
              <a:chExt cx="1482" cy="538"/>
            </a:xfrm>
          </p:grpSpPr>
          <p:sp>
            <p:nvSpPr>
              <p:cNvPr id="9239" name="Rectangle 13"/>
              <p:cNvSpPr>
                <a:spLocks noChangeArrowheads="1"/>
              </p:cNvSpPr>
              <p:nvPr/>
            </p:nvSpPr>
            <p:spPr bwMode="auto">
              <a:xfrm>
                <a:off x="28" y="1326"/>
                <a:ext cx="142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a:p>
            </p:txBody>
          </p:sp>
          <p:sp>
            <p:nvSpPr>
              <p:cNvPr id="9240" name="Rectangle 14"/>
              <p:cNvSpPr>
                <a:spLocks noChangeArrowheads="1"/>
              </p:cNvSpPr>
              <p:nvPr/>
            </p:nvSpPr>
            <p:spPr bwMode="auto">
              <a:xfrm>
                <a:off x="0" y="1326"/>
                <a:ext cx="1482" cy="538"/>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30" name="Group 15"/>
            <p:cNvGrpSpPr>
              <a:grpSpLocks/>
            </p:cNvGrpSpPr>
            <p:nvPr/>
          </p:nvGrpSpPr>
          <p:grpSpPr bwMode="auto">
            <a:xfrm>
              <a:off x="1482" y="1326"/>
              <a:ext cx="1806" cy="538"/>
              <a:chOff x="1482" y="1326"/>
              <a:chExt cx="1806" cy="538"/>
            </a:xfrm>
          </p:grpSpPr>
          <p:sp>
            <p:nvSpPr>
              <p:cNvPr id="9237" name="Rectangle 16"/>
              <p:cNvSpPr>
                <a:spLocks noChangeArrowheads="1"/>
              </p:cNvSpPr>
              <p:nvPr/>
            </p:nvSpPr>
            <p:spPr bwMode="auto">
              <a:xfrm>
                <a:off x="1510" y="1326"/>
                <a:ext cx="175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sz="1800"/>
              </a:p>
            </p:txBody>
          </p:sp>
          <p:sp>
            <p:nvSpPr>
              <p:cNvPr id="9238" name="Rectangle 17"/>
              <p:cNvSpPr>
                <a:spLocks noChangeArrowheads="1"/>
              </p:cNvSpPr>
              <p:nvPr/>
            </p:nvSpPr>
            <p:spPr bwMode="auto">
              <a:xfrm>
                <a:off x="1482" y="1326"/>
                <a:ext cx="1806" cy="538"/>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31" name="Group 18"/>
            <p:cNvGrpSpPr>
              <a:grpSpLocks/>
            </p:cNvGrpSpPr>
            <p:nvPr/>
          </p:nvGrpSpPr>
          <p:grpSpPr bwMode="auto">
            <a:xfrm>
              <a:off x="0" y="1864"/>
              <a:ext cx="1482" cy="538"/>
              <a:chOff x="0" y="1864"/>
              <a:chExt cx="1482" cy="538"/>
            </a:xfrm>
          </p:grpSpPr>
          <p:sp>
            <p:nvSpPr>
              <p:cNvPr id="9235" name="Rectangle 19"/>
              <p:cNvSpPr>
                <a:spLocks noChangeArrowheads="1"/>
              </p:cNvSpPr>
              <p:nvPr/>
            </p:nvSpPr>
            <p:spPr bwMode="auto">
              <a:xfrm>
                <a:off x="28" y="1864"/>
                <a:ext cx="14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sz="2000"/>
              </a:p>
            </p:txBody>
          </p:sp>
          <p:sp>
            <p:nvSpPr>
              <p:cNvPr id="9236" name="Rectangle 20"/>
              <p:cNvSpPr>
                <a:spLocks noChangeArrowheads="1"/>
              </p:cNvSpPr>
              <p:nvPr/>
            </p:nvSpPr>
            <p:spPr bwMode="auto">
              <a:xfrm>
                <a:off x="0" y="1864"/>
                <a:ext cx="1482" cy="538"/>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32" name="Group 21"/>
            <p:cNvGrpSpPr>
              <a:grpSpLocks/>
            </p:cNvGrpSpPr>
            <p:nvPr/>
          </p:nvGrpSpPr>
          <p:grpSpPr bwMode="auto">
            <a:xfrm>
              <a:off x="1482" y="1864"/>
              <a:ext cx="1806" cy="538"/>
              <a:chOff x="1482" y="1864"/>
              <a:chExt cx="1806" cy="538"/>
            </a:xfrm>
          </p:grpSpPr>
          <p:sp>
            <p:nvSpPr>
              <p:cNvPr id="9233" name="Rectangle 22"/>
              <p:cNvSpPr>
                <a:spLocks noChangeArrowheads="1"/>
              </p:cNvSpPr>
              <p:nvPr/>
            </p:nvSpPr>
            <p:spPr bwMode="auto">
              <a:xfrm>
                <a:off x="1510" y="1864"/>
                <a:ext cx="1750"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a:p>
            </p:txBody>
          </p:sp>
          <p:sp>
            <p:nvSpPr>
              <p:cNvPr id="9234" name="Rectangle 23"/>
              <p:cNvSpPr>
                <a:spLocks noChangeArrowheads="1"/>
              </p:cNvSpPr>
              <p:nvPr/>
            </p:nvSpPr>
            <p:spPr bwMode="auto">
              <a:xfrm>
                <a:off x="1482" y="1864"/>
                <a:ext cx="1806" cy="538"/>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sp>
        <p:nvSpPr>
          <p:cNvPr id="20504" name="Rectangle 24"/>
          <p:cNvSpPr>
            <a:spLocks noChangeArrowheads="1"/>
          </p:cNvSpPr>
          <p:nvPr/>
        </p:nvSpPr>
        <p:spPr bwMode="auto">
          <a:xfrm>
            <a:off x="1011238" y="2055813"/>
            <a:ext cx="32431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2000" b="1" dirty="0">
                <a:solidFill>
                  <a:srgbClr val="FF0000"/>
                </a:solidFill>
                <a:latin typeface="Arial" pitchFamily="34" charset="0"/>
                <a:cs typeface="Arial" pitchFamily="34" charset="0"/>
              </a:rPr>
              <a:t>manipolazione di reattivi </a:t>
            </a:r>
          </a:p>
          <a:p>
            <a:r>
              <a:rPr lang="it-IT" sz="2000" b="1" dirty="0">
                <a:solidFill>
                  <a:srgbClr val="FF0000"/>
                </a:solidFill>
                <a:latin typeface="Arial" pitchFamily="34" charset="0"/>
                <a:cs typeface="Arial" pitchFamily="34" charset="0"/>
              </a:rPr>
              <a:t>chimici</a:t>
            </a:r>
          </a:p>
        </p:txBody>
      </p:sp>
      <p:sp>
        <p:nvSpPr>
          <p:cNvPr id="20505" name="Rectangle 25"/>
          <p:cNvSpPr>
            <a:spLocks noChangeArrowheads="1"/>
          </p:cNvSpPr>
          <p:nvPr/>
        </p:nvSpPr>
        <p:spPr bwMode="auto">
          <a:xfrm>
            <a:off x="4374680" y="1669472"/>
            <a:ext cx="42481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000" b="1" dirty="0">
                <a:solidFill>
                  <a:srgbClr val="0000CC"/>
                </a:solidFill>
                <a:cs typeface="Times New Roman" pitchFamily="18" charset="0"/>
              </a:rPr>
              <a:t>avvelenamenti ed intossicazioni anche mortali,  esplosioni, ustioni, ustioni e ferite agli occhi, eritemi della pelle, allergie, corrosioni della strumentazione e degli indumenti,...</a:t>
            </a:r>
          </a:p>
        </p:txBody>
      </p:sp>
      <p:sp>
        <p:nvSpPr>
          <p:cNvPr id="20506" name="Rectangle 26"/>
          <p:cNvSpPr>
            <a:spLocks noChangeArrowheads="1"/>
          </p:cNvSpPr>
          <p:nvPr/>
        </p:nvSpPr>
        <p:spPr bwMode="auto">
          <a:xfrm>
            <a:off x="1011238" y="3668713"/>
            <a:ext cx="297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dirty="0">
                <a:solidFill>
                  <a:srgbClr val="FF0000"/>
                </a:solidFill>
                <a:latin typeface="Arial" pitchFamily="34" charset="0"/>
                <a:cs typeface="Arial" pitchFamily="34" charset="0"/>
              </a:rPr>
              <a:t>uso di apparecchiature in vetro</a:t>
            </a:r>
          </a:p>
        </p:txBody>
      </p:sp>
      <p:sp>
        <p:nvSpPr>
          <p:cNvPr id="20507" name="Rectangle 27"/>
          <p:cNvSpPr>
            <a:spLocks noChangeArrowheads="1"/>
          </p:cNvSpPr>
          <p:nvPr/>
        </p:nvSpPr>
        <p:spPr bwMode="auto">
          <a:xfrm>
            <a:off x="4427538" y="3644900"/>
            <a:ext cx="4032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dirty="0">
                <a:solidFill>
                  <a:srgbClr val="0000CC"/>
                </a:solidFill>
                <a:cs typeface="Times New Roman" pitchFamily="18" charset="0"/>
              </a:rPr>
              <a:t>esplosioni, ferite da taglio, schegge, ustioni,...</a:t>
            </a:r>
          </a:p>
        </p:txBody>
      </p:sp>
      <p:sp>
        <p:nvSpPr>
          <p:cNvPr id="20508" name="Rectangle 28"/>
          <p:cNvSpPr>
            <a:spLocks noChangeArrowheads="1"/>
          </p:cNvSpPr>
          <p:nvPr/>
        </p:nvSpPr>
        <p:spPr bwMode="auto">
          <a:xfrm>
            <a:off x="1011238" y="4583113"/>
            <a:ext cx="30567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sz="2000" b="1" dirty="0">
                <a:solidFill>
                  <a:srgbClr val="FF0000"/>
                </a:solidFill>
                <a:latin typeface="Arial" pitchFamily="34" charset="0"/>
                <a:cs typeface="Arial" pitchFamily="34" charset="0"/>
              </a:rPr>
              <a:t>uso di apparecchiature elettriche</a:t>
            </a:r>
          </a:p>
        </p:txBody>
      </p:sp>
      <p:sp>
        <p:nvSpPr>
          <p:cNvPr id="20509" name="Rectangle 29"/>
          <p:cNvSpPr>
            <a:spLocks noChangeArrowheads="1"/>
          </p:cNvSpPr>
          <p:nvPr/>
        </p:nvSpPr>
        <p:spPr bwMode="auto">
          <a:xfrm>
            <a:off x="4427538" y="4724400"/>
            <a:ext cx="4032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dirty="0">
                <a:solidFill>
                  <a:srgbClr val="0000CC"/>
                </a:solidFill>
                <a:cs typeface="Times New Roman" pitchFamily="18" charset="0"/>
              </a:rPr>
              <a:t>scosse, incendi, ustioni, stato di shock,..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0504"/>
                                        </p:tgtEl>
                                        <p:attrNameLst>
                                          <p:attrName>style.visibility</p:attrName>
                                        </p:attrNameLst>
                                      </p:cBhvr>
                                      <p:to>
                                        <p:strVal val="visible"/>
                                      </p:to>
                                    </p:set>
                                    <p:anim calcmode="lin" valueType="num">
                                      <p:cBhvr additive="base">
                                        <p:cTn id="7" dur="500" fill="hold"/>
                                        <p:tgtEl>
                                          <p:spTgt spid="20504"/>
                                        </p:tgtEl>
                                        <p:attrNameLst>
                                          <p:attrName>ppt_x</p:attrName>
                                        </p:attrNameLst>
                                      </p:cBhvr>
                                      <p:tavLst>
                                        <p:tav tm="0">
                                          <p:val>
                                            <p:strVal val="0-#ppt_w/2"/>
                                          </p:val>
                                        </p:tav>
                                        <p:tav tm="100000">
                                          <p:val>
                                            <p:strVal val="#ppt_x"/>
                                          </p:val>
                                        </p:tav>
                                      </p:tavLst>
                                    </p:anim>
                                    <p:anim calcmode="lin" valueType="num">
                                      <p:cBhvr additive="base">
                                        <p:cTn id="8" dur="500" fill="hold"/>
                                        <p:tgtEl>
                                          <p:spTgt spid="2050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20505"/>
                                        </p:tgtEl>
                                        <p:attrNameLst>
                                          <p:attrName>style.visibility</p:attrName>
                                        </p:attrNameLst>
                                      </p:cBhvr>
                                      <p:to>
                                        <p:strVal val="visible"/>
                                      </p:to>
                                    </p:set>
                                    <p:anim calcmode="lin" valueType="num">
                                      <p:cBhvr additive="base">
                                        <p:cTn id="12" dur="500" fill="hold"/>
                                        <p:tgtEl>
                                          <p:spTgt spid="20505"/>
                                        </p:tgtEl>
                                        <p:attrNameLst>
                                          <p:attrName>ppt_x</p:attrName>
                                        </p:attrNameLst>
                                      </p:cBhvr>
                                      <p:tavLst>
                                        <p:tav tm="0">
                                          <p:val>
                                            <p:strVal val="1+#ppt_w/2"/>
                                          </p:val>
                                        </p:tav>
                                        <p:tav tm="100000">
                                          <p:val>
                                            <p:strVal val="#ppt_x"/>
                                          </p:val>
                                        </p:tav>
                                      </p:tavLst>
                                    </p:anim>
                                    <p:anim calcmode="lin" valueType="num">
                                      <p:cBhvr additive="base">
                                        <p:cTn id="13" dur="500" fill="hold"/>
                                        <p:tgtEl>
                                          <p:spTgt spid="20505"/>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506"/>
                                        </p:tgtEl>
                                        <p:attrNameLst>
                                          <p:attrName>style.visibility</p:attrName>
                                        </p:attrNameLst>
                                      </p:cBhvr>
                                      <p:to>
                                        <p:strVal val="visible"/>
                                      </p:to>
                                    </p:set>
                                    <p:anim calcmode="lin" valueType="num">
                                      <p:cBhvr additive="base">
                                        <p:cTn id="18" dur="500" fill="hold"/>
                                        <p:tgtEl>
                                          <p:spTgt spid="20506"/>
                                        </p:tgtEl>
                                        <p:attrNameLst>
                                          <p:attrName>ppt_x</p:attrName>
                                        </p:attrNameLst>
                                      </p:cBhvr>
                                      <p:tavLst>
                                        <p:tav tm="0">
                                          <p:val>
                                            <p:strVal val="0-#ppt_w/2"/>
                                          </p:val>
                                        </p:tav>
                                        <p:tav tm="100000">
                                          <p:val>
                                            <p:strVal val="#ppt_x"/>
                                          </p:val>
                                        </p:tav>
                                      </p:tavLst>
                                    </p:anim>
                                    <p:anim calcmode="lin" valueType="num">
                                      <p:cBhvr additive="base">
                                        <p:cTn id="19" dur="500" fill="hold"/>
                                        <p:tgtEl>
                                          <p:spTgt spid="2050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55" presetClass="entr" presetSubtype="0" fill="hold" grpId="0" nodeType="afterEffect">
                                  <p:stCondLst>
                                    <p:cond delay="0"/>
                                  </p:stCondLst>
                                  <p:childTnLst>
                                    <p:set>
                                      <p:cBhvr>
                                        <p:cTn id="22" dur="1" fill="hold">
                                          <p:stCondLst>
                                            <p:cond delay="0"/>
                                          </p:stCondLst>
                                        </p:cTn>
                                        <p:tgtEl>
                                          <p:spTgt spid="20507"/>
                                        </p:tgtEl>
                                        <p:attrNameLst>
                                          <p:attrName>style.visibility</p:attrName>
                                        </p:attrNameLst>
                                      </p:cBhvr>
                                      <p:to>
                                        <p:strVal val="visible"/>
                                      </p:to>
                                    </p:set>
                                    <p:anim calcmode="lin" valueType="num">
                                      <p:cBhvr>
                                        <p:cTn id="23" dur="1000" fill="hold"/>
                                        <p:tgtEl>
                                          <p:spTgt spid="20507"/>
                                        </p:tgtEl>
                                        <p:attrNameLst>
                                          <p:attrName>ppt_w</p:attrName>
                                        </p:attrNameLst>
                                      </p:cBhvr>
                                      <p:tavLst>
                                        <p:tav tm="0">
                                          <p:val>
                                            <p:strVal val="#ppt_w*0.70"/>
                                          </p:val>
                                        </p:tav>
                                        <p:tav tm="100000">
                                          <p:val>
                                            <p:strVal val="#ppt_w"/>
                                          </p:val>
                                        </p:tav>
                                      </p:tavLst>
                                    </p:anim>
                                    <p:anim calcmode="lin" valueType="num">
                                      <p:cBhvr>
                                        <p:cTn id="24" dur="1000" fill="hold"/>
                                        <p:tgtEl>
                                          <p:spTgt spid="20507"/>
                                        </p:tgtEl>
                                        <p:attrNameLst>
                                          <p:attrName>ppt_h</p:attrName>
                                        </p:attrNameLst>
                                      </p:cBhvr>
                                      <p:tavLst>
                                        <p:tav tm="0">
                                          <p:val>
                                            <p:strVal val="#ppt_h"/>
                                          </p:val>
                                        </p:tav>
                                        <p:tav tm="100000">
                                          <p:val>
                                            <p:strVal val="#ppt_h"/>
                                          </p:val>
                                        </p:tav>
                                      </p:tavLst>
                                    </p:anim>
                                    <p:animEffect transition="in" filter="fade">
                                      <p:cBhvr>
                                        <p:cTn id="25" dur="1000"/>
                                        <p:tgtEl>
                                          <p:spTgt spid="2050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20508"/>
                                        </p:tgtEl>
                                        <p:attrNameLst>
                                          <p:attrName>style.visibility</p:attrName>
                                        </p:attrNameLst>
                                      </p:cBhvr>
                                      <p:to>
                                        <p:strVal val="visible"/>
                                      </p:to>
                                    </p:set>
                                    <p:anim calcmode="lin" valueType="num">
                                      <p:cBhvr additive="base">
                                        <p:cTn id="30" dur="500" fill="hold"/>
                                        <p:tgtEl>
                                          <p:spTgt spid="20508"/>
                                        </p:tgtEl>
                                        <p:attrNameLst>
                                          <p:attrName>ppt_x</p:attrName>
                                        </p:attrNameLst>
                                      </p:cBhvr>
                                      <p:tavLst>
                                        <p:tav tm="0">
                                          <p:val>
                                            <p:strVal val="0-#ppt_w/2"/>
                                          </p:val>
                                        </p:tav>
                                        <p:tav tm="100000">
                                          <p:val>
                                            <p:strVal val="#ppt_x"/>
                                          </p:val>
                                        </p:tav>
                                      </p:tavLst>
                                    </p:anim>
                                    <p:anim calcmode="lin" valueType="num">
                                      <p:cBhvr additive="base">
                                        <p:cTn id="31" dur="500" fill="hold"/>
                                        <p:tgtEl>
                                          <p:spTgt spid="20508"/>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2" presetClass="entr" presetSubtype="6" fill="hold" grpId="0" nodeType="afterEffect">
                                  <p:stCondLst>
                                    <p:cond delay="0"/>
                                  </p:stCondLst>
                                  <p:childTnLst>
                                    <p:set>
                                      <p:cBhvr>
                                        <p:cTn id="34" dur="1" fill="hold">
                                          <p:stCondLst>
                                            <p:cond delay="0"/>
                                          </p:stCondLst>
                                        </p:cTn>
                                        <p:tgtEl>
                                          <p:spTgt spid="20509"/>
                                        </p:tgtEl>
                                        <p:attrNameLst>
                                          <p:attrName>style.visibility</p:attrName>
                                        </p:attrNameLst>
                                      </p:cBhvr>
                                      <p:to>
                                        <p:strVal val="visible"/>
                                      </p:to>
                                    </p:set>
                                    <p:anim calcmode="lin" valueType="num">
                                      <p:cBhvr additive="base">
                                        <p:cTn id="35" dur="500" fill="hold"/>
                                        <p:tgtEl>
                                          <p:spTgt spid="20509"/>
                                        </p:tgtEl>
                                        <p:attrNameLst>
                                          <p:attrName>ppt_x</p:attrName>
                                        </p:attrNameLst>
                                      </p:cBhvr>
                                      <p:tavLst>
                                        <p:tav tm="0">
                                          <p:val>
                                            <p:strVal val="1+#ppt_w/2"/>
                                          </p:val>
                                        </p:tav>
                                        <p:tav tm="100000">
                                          <p:val>
                                            <p:strVal val="#ppt_x"/>
                                          </p:val>
                                        </p:tav>
                                      </p:tavLst>
                                    </p:anim>
                                    <p:anim calcmode="lin" valueType="num">
                                      <p:cBhvr additive="base">
                                        <p:cTn id="36" dur="500" fill="hold"/>
                                        <p:tgtEl>
                                          <p:spTgt spid="20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4" grpId="0" autoUpdateAnimBg="0"/>
      <p:bldP spid="20505" grpId="0" autoUpdateAnimBg="0"/>
      <p:bldP spid="20506" grpId="0" autoUpdateAnimBg="0"/>
      <p:bldP spid="20507" grpId="0"/>
      <p:bldP spid="20508" grpId="0" autoUpdateAnimBg="0"/>
      <p:bldP spid="2050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533400" y="304800"/>
            <a:ext cx="7772400" cy="946150"/>
          </a:xfrm>
          <a:prstGeom prst="rect">
            <a:avLst/>
          </a:prstGeom>
          <a:noFill/>
          <a:ln w="9525">
            <a:noFill/>
            <a:miter lim="800000"/>
            <a:headEnd/>
            <a:tailEnd/>
          </a:ln>
          <a:effectLst/>
        </p:spPr>
        <p:txBody>
          <a:bodyPr>
            <a:spAutoFit/>
          </a:bodyPr>
          <a:lstStyle/>
          <a:p>
            <a:pPr>
              <a:spcBef>
                <a:spcPct val="50000"/>
              </a:spcBef>
              <a:defRPr/>
            </a:pPr>
            <a:r>
              <a:rPr lang="it-IT" sz="2800">
                <a:solidFill>
                  <a:srgbClr val="0000FF"/>
                </a:solidFill>
                <a:effectLst>
                  <a:outerShdw blurRad="38100" dist="38100" dir="2700000" algn="tl">
                    <a:srgbClr val="C0C0C0"/>
                  </a:outerShdw>
                </a:effectLst>
                <a:cs typeface="Times New Roman" pitchFamily="18" charset="0"/>
              </a:rPr>
              <a:t>ALCUNE NORME PRINCIPALI DI SICUREZZA DA SEGUIRE IN UN LABORATORIO CHIMICO</a:t>
            </a:r>
            <a:r>
              <a:rPr lang="it-IT">
                <a:effectLst>
                  <a:outerShdw blurRad="38100" dist="38100" dir="2700000" algn="tl">
                    <a:srgbClr val="C0C0C0"/>
                  </a:outerShdw>
                </a:effectLst>
              </a:rPr>
              <a:t> </a:t>
            </a:r>
          </a:p>
        </p:txBody>
      </p:sp>
      <p:sp>
        <p:nvSpPr>
          <p:cNvPr id="3076" name="Text Box 4"/>
          <p:cNvSpPr txBox="1">
            <a:spLocks noChangeArrowheads="1"/>
          </p:cNvSpPr>
          <p:nvPr/>
        </p:nvSpPr>
        <p:spPr bwMode="auto">
          <a:xfrm>
            <a:off x="533400" y="1447800"/>
            <a:ext cx="81422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sz="2000" b="1" dirty="0">
                <a:cs typeface="Times New Roman" pitchFamily="18" charset="0"/>
              </a:rPr>
              <a:t>AVERE A CHE FARE CON SOSTANZE CHE POSSONO ESSERE  PERICOLOSE E CAUSARE DANNI  ALLE PERSONE, ALL'AMBIENTE, ALLA NATURA,... IMPLICA ADOPERARE UNA SERIE DI PRECAUZIONI PARTICOLARI</a:t>
            </a:r>
            <a:r>
              <a:rPr lang="it-IT" dirty="0"/>
              <a:t> </a:t>
            </a:r>
          </a:p>
        </p:txBody>
      </p:sp>
      <p:sp>
        <p:nvSpPr>
          <p:cNvPr id="6" name="AutoShape 2"/>
          <p:cNvSpPr>
            <a:spLocks noChangeArrowheads="1"/>
          </p:cNvSpPr>
          <p:nvPr/>
        </p:nvSpPr>
        <p:spPr bwMode="auto">
          <a:xfrm>
            <a:off x="971600" y="2636912"/>
            <a:ext cx="7489825" cy="4032250"/>
          </a:xfrm>
          <a:prstGeom prst="irregularSeal2">
            <a:avLst/>
          </a:prstGeom>
          <a:solidFill>
            <a:srgbClr val="FFFF66"/>
          </a:solidFill>
          <a:ln w="9525">
            <a:solidFill>
              <a:schemeClr val="tx1"/>
            </a:solidFill>
            <a:miter lim="800000"/>
            <a:headEnd/>
            <a:tailEnd/>
          </a:ln>
        </p:spPr>
        <p:txBody>
          <a:bodyPr wrap="none" anchor="ctr"/>
          <a:lstStyle/>
          <a:p>
            <a:endParaRPr lang="it-IT"/>
          </a:p>
        </p:txBody>
      </p:sp>
      <p:sp>
        <p:nvSpPr>
          <p:cNvPr id="7" name="WordArt 5"/>
          <p:cNvSpPr>
            <a:spLocks noChangeArrowheads="1" noChangeShapeType="1" noTextEdit="1"/>
          </p:cNvSpPr>
          <p:nvPr/>
        </p:nvSpPr>
        <p:spPr bwMode="auto">
          <a:xfrm rot="20832590">
            <a:off x="2583499" y="4070824"/>
            <a:ext cx="3472041" cy="647700"/>
          </a:xfrm>
          <a:prstGeom prst="rect">
            <a:avLst/>
          </a:prstGeom>
        </p:spPr>
        <p:txBody>
          <a:bodyPr wrap="none" fromWordArt="1">
            <a:prstTxWarp prst="textPlain">
              <a:avLst>
                <a:gd name="adj" fmla="val 50000"/>
              </a:avLst>
            </a:prstTxWarp>
          </a:bodyPr>
          <a:lstStyle/>
          <a:p>
            <a:pPr algn="ctr"/>
            <a:r>
              <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rPr>
              <a:t>PREVENZIONE</a:t>
            </a:r>
          </a:p>
        </p:txBody>
      </p:sp>
      <p:sp>
        <p:nvSpPr>
          <p:cNvPr id="8" name="WordArt 5"/>
          <p:cNvSpPr>
            <a:spLocks noChangeArrowheads="1" noChangeShapeType="1" noTextEdit="1"/>
          </p:cNvSpPr>
          <p:nvPr/>
        </p:nvSpPr>
        <p:spPr bwMode="auto">
          <a:xfrm rot="20832590">
            <a:off x="2726657" y="4850346"/>
            <a:ext cx="3541175" cy="647700"/>
          </a:xfrm>
          <a:prstGeom prst="rect">
            <a:avLst/>
          </a:prstGeom>
        </p:spPr>
        <p:txBody>
          <a:bodyPr wrap="none" fromWordArt="1">
            <a:prstTxWarp prst="textPlain">
              <a:avLst>
                <a:gd name="adj" fmla="val 50000"/>
              </a:avLst>
            </a:prstTxWarp>
          </a:bodyPr>
          <a:lstStyle/>
          <a:p>
            <a:pPr algn="ctr"/>
            <a:r>
              <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rPr>
              <a:t>PROTEZIONE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dissolve">
                                      <p:cBhvr>
                                        <p:cTn id="11" dur="500"/>
                                        <p:tgtEl>
                                          <p:spTgt spid="7">
                                            <p:bg/>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dissolve">
                                      <p:cBhvr>
                                        <p:cTn id="14" dur="500"/>
                                        <p:tgtEl>
                                          <p:spTgt spid="7">
                                            <p:txEl>
                                              <p:pRg st="0" end="0"/>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304800" y="304800"/>
            <a:ext cx="7391400" cy="584200"/>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defRPr/>
            </a:pPr>
            <a:r>
              <a:rPr lang="it-IT" sz="3200" spc="300" dirty="0">
                <a:solidFill>
                  <a:srgbClr val="0000CC"/>
                </a:solidFill>
                <a:effectLst>
                  <a:outerShdw blurRad="38100" dist="38100" dir="2700000" algn="tl">
                    <a:srgbClr val="C0C0C0"/>
                  </a:outerShdw>
                </a:effectLst>
              </a:rPr>
              <a:t>ALCUNE NORME </a:t>
            </a:r>
            <a:r>
              <a:rPr lang="it-IT" sz="3200" spc="300" dirty="0" err="1">
                <a:solidFill>
                  <a:srgbClr val="0000CC"/>
                </a:solidFill>
                <a:effectLst>
                  <a:outerShdw blurRad="38100" dist="38100" dir="2700000" algn="tl">
                    <a:srgbClr val="C0C0C0"/>
                  </a:outerShdw>
                </a:effectLst>
              </a:rPr>
              <a:t>DI</a:t>
            </a:r>
            <a:r>
              <a:rPr lang="it-IT" sz="3200" spc="300" dirty="0">
                <a:solidFill>
                  <a:srgbClr val="0000CC"/>
                </a:solidFill>
                <a:effectLst>
                  <a:outerShdw blurRad="38100" dist="38100" dir="2700000" algn="tl">
                    <a:srgbClr val="C0C0C0"/>
                  </a:outerShdw>
                </a:effectLst>
              </a:rPr>
              <a:t> SICUREZZA</a:t>
            </a:r>
          </a:p>
        </p:txBody>
      </p:sp>
      <p:sp>
        <p:nvSpPr>
          <p:cNvPr id="13315" name="Text Box 5"/>
          <p:cNvSpPr txBox="1">
            <a:spLocks noChangeArrowheads="1"/>
          </p:cNvSpPr>
          <p:nvPr/>
        </p:nvSpPr>
        <p:spPr bwMode="auto">
          <a:xfrm>
            <a:off x="304800" y="1125538"/>
            <a:ext cx="8137525" cy="822325"/>
          </a:xfrm>
          <a:prstGeom prst="rect">
            <a:avLst/>
          </a:prstGeom>
          <a:noFill/>
          <a:ln w="9525">
            <a:noFill/>
            <a:miter lim="800000"/>
            <a:headEnd/>
            <a:tailEnd/>
          </a:ln>
        </p:spPr>
        <p:txBody>
          <a:bodyPr>
            <a:spAutoFit/>
            <a:scene3d>
              <a:camera prst="orthographicFront"/>
              <a:lightRig rig="threePt" dir="t"/>
            </a:scene3d>
            <a:sp3d prstMaterial="dkEdge"/>
          </a:bodyPr>
          <a:lstStyle/>
          <a:p>
            <a:pPr>
              <a:spcBef>
                <a:spcPct val="50000"/>
              </a:spcBef>
              <a:defRPr/>
            </a:pPr>
            <a:r>
              <a:rPr lang="it-IT"/>
              <a:t>Le norme di sicurezza di seguito riportate non sono in ordine di importanza !!!</a:t>
            </a:r>
          </a:p>
        </p:txBody>
      </p:sp>
      <p:sp>
        <p:nvSpPr>
          <p:cNvPr id="13316" name="Text Box 6"/>
          <p:cNvSpPr txBox="1">
            <a:spLocks noChangeArrowheads="1"/>
          </p:cNvSpPr>
          <p:nvPr/>
        </p:nvSpPr>
        <p:spPr bwMode="auto">
          <a:xfrm>
            <a:off x="304800" y="1986692"/>
            <a:ext cx="7920038" cy="822325"/>
          </a:xfrm>
          <a:prstGeom prst="rect">
            <a:avLst/>
          </a:prstGeom>
          <a:noFill/>
          <a:ln w="9525">
            <a:noFill/>
            <a:miter lim="800000"/>
            <a:headEnd/>
            <a:tailEnd/>
          </a:ln>
        </p:spPr>
        <p:txBody>
          <a:bodyPr>
            <a:spAutoFit/>
            <a:scene3d>
              <a:camera prst="orthographicFront"/>
              <a:lightRig rig="threePt" dir="t"/>
            </a:scene3d>
            <a:sp3d prstMaterial="dkEdge"/>
          </a:bodyPr>
          <a:lstStyle/>
          <a:p>
            <a:pPr>
              <a:spcBef>
                <a:spcPct val="50000"/>
              </a:spcBef>
              <a:defRPr/>
            </a:pPr>
            <a:r>
              <a:rPr lang="it-IT" dirty="0"/>
              <a:t>Alcune norme sono di tipo specifico, altre sono semplici norme di buon senso.</a:t>
            </a:r>
          </a:p>
        </p:txBody>
      </p:sp>
      <p:sp>
        <p:nvSpPr>
          <p:cNvPr id="13317" name="Text Box 7"/>
          <p:cNvSpPr txBox="1">
            <a:spLocks noChangeArrowheads="1"/>
          </p:cNvSpPr>
          <p:nvPr/>
        </p:nvSpPr>
        <p:spPr bwMode="auto">
          <a:xfrm>
            <a:off x="304800" y="2853724"/>
            <a:ext cx="8280400" cy="461665"/>
          </a:xfrm>
          <a:prstGeom prst="rect">
            <a:avLst/>
          </a:prstGeom>
          <a:noFill/>
          <a:ln w="9525">
            <a:noFill/>
            <a:miter lim="800000"/>
            <a:headEnd/>
            <a:tailEnd/>
          </a:ln>
        </p:spPr>
        <p:txBody>
          <a:bodyPr>
            <a:spAutoFit/>
            <a:scene3d>
              <a:camera prst="orthographicFront"/>
              <a:lightRig rig="threePt" dir="t"/>
            </a:scene3d>
            <a:sp3d prstMaterial="dkEdge"/>
          </a:bodyPr>
          <a:lstStyle/>
          <a:p>
            <a:pPr>
              <a:spcBef>
                <a:spcPct val="50000"/>
              </a:spcBef>
              <a:defRPr/>
            </a:pPr>
            <a:r>
              <a:rPr lang="it-IT" dirty="0"/>
              <a:t>In ogni caso devono sempre prevalere  </a:t>
            </a:r>
          </a:p>
        </p:txBody>
      </p:sp>
      <p:sp>
        <p:nvSpPr>
          <p:cNvPr id="6" name="Rettangolo 5"/>
          <p:cNvSpPr/>
          <p:nvPr/>
        </p:nvSpPr>
        <p:spPr>
          <a:xfrm>
            <a:off x="321276" y="3309205"/>
            <a:ext cx="8246991"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Buon senso e prevenzione</a:t>
            </a:r>
          </a:p>
        </p:txBody>
      </p:sp>
      <p:pic>
        <p:nvPicPr>
          <p:cNvPr id="1536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4387850"/>
            <a:ext cx="17399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4298950"/>
            <a:ext cx="1395413"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4000500" y="4566096"/>
            <a:ext cx="4774157" cy="1815882"/>
          </a:xfrm>
          <a:prstGeom prst="rect">
            <a:avLst/>
          </a:prstGeom>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it-IT"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Pensa prima di agire !!!</a:t>
            </a:r>
          </a:p>
          <a:p>
            <a:pPr algn="ctr">
              <a:defRPr/>
            </a:pPr>
            <a:r>
              <a:rPr lang="it-IT" sz="2800" b="1" cap="all" dirty="0">
                <a:ln/>
                <a:solidFill>
                  <a:srgbClr val="11BC0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Se  QUALCOSA  non ti e’ chiaro </a:t>
            </a:r>
          </a:p>
          <a:p>
            <a:pPr algn="ctr">
              <a:defRPr/>
            </a:pPr>
            <a:r>
              <a:rPr lang="it-IT" sz="2800" b="1" cap="all" dirty="0">
                <a:ln/>
                <a:solidFill>
                  <a:srgbClr val="11BC0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Chiedi al docente</a:t>
            </a:r>
          </a:p>
        </p:txBody>
      </p:sp>
    </p:spTree>
    <p:extLst>
      <p:ext uri="{BB962C8B-B14F-4D97-AF65-F5344CB8AC3E}">
        <p14:creationId xmlns:p14="http://schemas.microsoft.com/office/powerpoint/2010/main" val="1993972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304800" y="1066800"/>
            <a:ext cx="8458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dirty="0">
                <a:solidFill>
                  <a:srgbClr val="FF0000"/>
                </a:solidFill>
                <a:cs typeface="Times New Roman" pitchFamily="18" charset="0"/>
              </a:rPr>
              <a:t>1)</a:t>
            </a:r>
            <a:r>
              <a:rPr lang="it-IT" dirty="0">
                <a:solidFill>
                  <a:srgbClr val="FF0000"/>
                </a:solidFill>
                <a:cs typeface="Times New Roman" pitchFamily="18" charset="0"/>
              </a:rPr>
              <a:t> </a:t>
            </a:r>
            <a:r>
              <a:rPr lang="it-IT" b="1" dirty="0">
                <a:solidFill>
                  <a:srgbClr val="FF0000"/>
                </a:solidFill>
                <a:cs typeface="Times New Roman" pitchFamily="18" charset="0"/>
              </a:rPr>
              <a:t>Avere ben chiaro ed in forma scritta tutto lo schema delle operazioni da svolgere prima di iniziare qualunque esperienza:</a:t>
            </a:r>
            <a:r>
              <a:rPr lang="it-IT" dirty="0">
                <a:solidFill>
                  <a:srgbClr val="FF0000"/>
                </a:solidFill>
                <a:cs typeface="Times New Roman" pitchFamily="18" charset="0"/>
              </a:rPr>
              <a:t> </a:t>
            </a:r>
            <a:r>
              <a:rPr lang="it-IT" dirty="0">
                <a:cs typeface="Times New Roman" pitchFamily="18" charset="0"/>
              </a:rPr>
              <a:t>non iniziare alcun esperimento se si ha qualche dubbio in merito. Programmare tutta la sequenza delle operazioni da svolgere e preparare </a:t>
            </a:r>
            <a:r>
              <a:rPr lang="it-IT" b="1" dirty="0">
                <a:cs typeface="Times New Roman" pitchFamily="18" charset="0"/>
              </a:rPr>
              <a:t>ordinatamente ed in tempo </a:t>
            </a:r>
            <a:r>
              <a:rPr lang="it-IT" dirty="0">
                <a:cs typeface="Times New Roman" pitchFamily="18" charset="0"/>
              </a:rPr>
              <a:t>tutta l'attrezzatura da usare.</a:t>
            </a:r>
          </a:p>
        </p:txBody>
      </p:sp>
      <p:sp>
        <p:nvSpPr>
          <p:cNvPr id="21511" name="Text Box 7"/>
          <p:cNvSpPr txBox="1">
            <a:spLocks noChangeArrowheads="1"/>
          </p:cNvSpPr>
          <p:nvPr/>
        </p:nvSpPr>
        <p:spPr bwMode="auto">
          <a:xfrm>
            <a:off x="304800" y="304800"/>
            <a:ext cx="7391400" cy="579438"/>
          </a:xfrm>
          <a:prstGeom prst="rect">
            <a:avLst/>
          </a:prstGeom>
          <a:noFill/>
          <a:ln w="9525">
            <a:noFill/>
            <a:miter lim="800000"/>
            <a:headEnd/>
            <a:tailEnd/>
          </a:ln>
          <a:effectLst/>
        </p:spPr>
        <p:txBody>
          <a:bodyPr>
            <a:spAutoFit/>
          </a:bodyPr>
          <a:lstStyle/>
          <a:p>
            <a:pPr>
              <a:spcBef>
                <a:spcPct val="50000"/>
              </a:spcBef>
              <a:defRPr/>
            </a:pPr>
            <a:r>
              <a:rPr lang="it-IT" sz="3200">
                <a:solidFill>
                  <a:srgbClr val="0000CC"/>
                </a:solidFill>
                <a:effectLst>
                  <a:outerShdw blurRad="38100" dist="38100" dir="2700000" algn="tl">
                    <a:srgbClr val="C0C0C0"/>
                  </a:outerShdw>
                </a:effectLst>
              </a:rPr>
              <a:t>ALCUNE NORME DI SICUREZZA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strips(upRight)">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285750" y="1500188"/>
            <a:ext cx="8280400" cy="3786187"/>
          </a:xfrm>
          <a:prstGeom prst="rect">
            <a:avLst/>
          </a:prstGeom>
          <a:gradFill rotWithShape="0">
            <a:gsLst>
              <a:gs pos="44000">
                <a:srgbClr val="FFC000"/>
              </a:gs>
              <a:gs pos="0">
                <a:schemeClr val="accent1">
                  <a:gamma/>
                  <a:tint val="21176"/>
                  <a:invGamma/>
                </a:schemeClr>
              </a:gs>
              <a:gs pos="72000">
                <a:schemeClr val="accent1"/>
              </a:gs>
              <a:gs pos="100000">
                <a:schemeClr val="accent1">
                  <a:gamma/>
                  <a:tint val="21176"/>
                  <a:invGamma/>
                </a:schemeClr>
              </a:gs>
            </a:gsLst>
            <a:lin ang="0" scaled="1"/>
          </a:gradFill>
          <a:ln w="9525">
            <a:noFill/>
            <a:miter lim="800000"/>
            <a:headEnd/>
            <a:tailEnd/>
          </a:ln>
          <a:effectLst/>
        </p:spPr>
        <p:txBody>
          <a:bodyPr>
            <a:spAutoFit/>
          </a:bodyPr>
          <a:lstStyle/>
          <a:p>
            <a:pPr algn="just">
              <a:spcBef>
                <a:spcPct val="50000"/>
              </a:spcBef>
              <a:defRPr/>
            </a:pPr>
            <a:r>
              <a:rPr lang="it-IT" b="1" dirty="0">
                <a:cs typeface="Times New Roman" pitchFamily="18" charset="0"/>
              </a:rPr>
              <a:t>Definire esattamente condizioni sperimentali e valutare i seguenti parametri:</a:t>
            </a:r>
          </a:p>
          <a:p>
            <a:pPr algn="just">
              <a:spcBef>
                <a:spcPct val="50000"/>
              </a:spcBef>
              <a:defRPr/>
            </a:pPr>
            <a:r>
              <a:rPr lang="it-IT" dirty="0">
                <a:cs typeface="Times New Roman" pitchFamily="18" charset="0"/>
              </a:rPr>
              <a:t> 1) Materiale di cui deve essere fatta l’apparecchiatura: </a:t>
            </a:r>
          </a:p>
          <a:p>
            <a:pPr algn="just">
              <a:spcBef>
                <a:spcPct val="50000"/>
              </a:spcBef>
              <a:defRPr/>
            </a:pPr>
            <a:r>
              <a:rPr lang="it-IT" dirty="0">
                <a:cs typeface="Times New Roman" pitchFamily="18" charset="0"/>
              </a:rPr>
              <a:t>Esempio </a:t>
            </a:r>
          </a:p>
          <a:p>
            <a:pPr algn="just">
              <a:spcBef>
                <a:spcPct val="50000"/>
              </a:spcBef>
              <a:defRPr/>
            </a:pPr>
            <a:r>
              <a:rPr lang="it-IT" b="1" dirty="0">
                <a:solidFill>
                  <a:srgbClr val="FF0000"/>
                </a:solidFill>
                <a:cs typeface="Times New Roman" pitchFamily="18" charset="0"/>
              </a:rPr>
              <a:t>Vetro:</a:t>
            </a:r>
            <a:r>
              <a:rPr lang="it-IT" dirty="0">
                <a:cs typeface="Times New Roman" pitchFamily="18" charset="0"/>
              </a:rPr>
              <a:t> è inerte a quasi tutti i composti ma non può adoperare per apparecchiature in pressione o sollecitate meccanicamente.  </a:t>
            </a:r>
          </a:p>
          <a:p>
            <a:pPr algn="just">
              <a:spcBef>
                <a:spcPct val="50000"/>
              </a:spcBef>
              <a:defRPr/>
            </a:pPr>
            <a:r>
              <a:rPr lang="it-IT" b="1" dirty="0">
                <a:solidFill>
                  <a:srgbClr val="0000FF"/>
                </a:solidFill>
                <a:cs typeface="Times New Roman" pitchFamily="18" charset="0"/>
              </a:rPr>
              <a:t>Acciaio:</a:t>
            </a:r>
            <a:r>
              <a:rPr lang="it-IT" dirty="0">
                <a:cs typeface="Times New Roman" pitchFamily="18" charset="0"/>
              </a:rPr>
              <a:t> resiste alle sollecitazioni meccaniche ed alla pressione ma non è trasparente e può reagire con certi composti.</a:t>
            </a:r>
            <a:endParaRPr lang="it-IT" dirty="0"/>
          </a:p>
        </p:txBody>
      </p:sp>
      <p:sp>
        <p:nvSpPr>
          <p:cNvPr id="9219" name="WordArt 8"/>
          <p:cNvSpPr>
            <a:spLocks noChangeArrowheads="1" noChangeShapeType="1" noTextEdit="1"/>
          </p:cNvSpPr>
          <p:nvPr/>
        </p:nvSpPr>
        <p:spPr bwMode="auto">
          <a:xfrm>
            <a:off x="611188" y="188913"/>
            <a:ext cx="7334250" cy="523875"/>
          </a:xfrm>
          <a:prstGeom prst="rect">
            <a:avLst/>
          </a:prstGeom>
        </p:spPr>
        <p:txBody>
          <a:bodyPr wrap="none" fromWordArt="1">
            <a:prstTxWarp prst="textPlain">
              <a:avLst>
                <a:gd name="adj" fmla="val 50000"/>
              </a:avLst>
            </a:prstTxWarp>
          </a:bodyPr>
          <a:lstStyle/>
          <a:p>
            <a:pPr algn="ctr"/>
            <a:r>
              <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PROGETTARE UN ESPERIMENTO</a:t>
            </a:r>
          </a:p>
        </p:txBody>
      </p:sp>
    </p:spTree>
    <p:extLst>
      <p:ext uri="{BB962C8B-B14F-4D97-AF65-F5344CB8AC3E}">
        <p14:creationId xmlns:p14="http://schemas.microsoft.com/office/powerpoint/2010/main" val="2666597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285750" y="857250"/>
            <a:ext cx="8280400" cy="822325"/>
          </a:xfrm>
          <a:prstGeom prst="rect">
            <a:avLst/>
          </a:prstGeom>
          <a:gradFill rotWithShape="0">
            <a:gsLst>
              <a:gs pos="0">
                <a:srgbClr val="CCFF66"/>
              </a:gs>
              <a:gs pos="100000">
                <a:schemeClr val="accent1"/>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cs typeface="Times New Roman" pitchFamily="18" charset="0"/>
              </a:rPr>
              <a:t>2) Scala della reazione </a:t>
            </a:r>
            <a:r>
              <a:rPr lang="it-IT">
                <a:cs typeface="Times New Roman" pitchFamily="18" charset="0"/>
                <a:sym typeface="Symbol" pitchFamily="18" charset="2"/>
              </a:rPr>
              <a:t></a:t>
            </a:r>
            <a:r>
              <a:rPr lang="it-IT">
                <a:cs typeface="Times New Roman" pitchFamily="18" charset="0"/>
              </a:rPr>
              <a:t> quantità complessiva di reattivi e prodotti </a:t>
            </a:r>
            <a:r>
              <a:rPr lang="it-IT">
                <a:cs typeface="Times New Roman" pitchFamily="18" charset="0"/>
                <a:sym typeface="Symbol" pitchFamily="18" charset="2"/>
              </a:rPr>
              <a:t></a:t>
            </a:r>
            <a:r>
              <a:rPr lang="it-IT">
                <a:cs typeface="Times New Roman" pitchFamily="18" charset="0"/>
              </a:rPr>
              <a:t>  giuste dimensioni delle apparecchiature.</a:t>
            </a:r>
            <a:r>
              <a:rPr lang="it-IT"/>
              <a:t> </a:t>
            </a:r>
          </a:p>
        </p:txBody>
      </p:sp>
      <p:sp>
        <p:nvSpPr>
          <p:cNvPr id="3" name="Text Box 4" descr="Diagonali chiare verso l'alto"/>
          <p:cNvSpPr txBox="1">
            <a:spLocks noChangeArrowheads="1"/>
          </p:cNvSpPr>
          <p:nvPr/>
        </p:nvSpPr>
        <p:spPr bwMode="auto">
          <a:xfrm>
            <a:off x="285750" y="1970088"/>
            <a:ext cx="8280400" cy="822325"/>
          </a:xfrm>
          <a:prstGeom prst="rect">
            <a:avLst/>
          </a:prstGeom>
          <a:pattFill prst="ltUpDiag">
            <a:fgClr>
              <a:srgbClr val="FF66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cs typeface="Times New Roman" pitchFamily="18" charset="0"/>
              </a:rPr>
              <a:t>3) Ambiente di reazione </a:t>
            </a:r>
            <a:r>
              <a:rPr lang="it-IT">
                <a:cs typeface="Times New Roman" pitchFamily="18" charset="0"/>
                <a:sym typeface="Symbol" pitchFamily="18" charset="2"/>
              </a:rPr>
              <a:t></a:t>
            </a:r>
            <a:r>
              <a:rPr lang="it-IT">
                <a:cs typeface="Times New Roman" pitchFamily="18" charset="0"/>
              </a:rPr>
              <a:t> solventi da usare e accorgimenti per evitare il contatto con l'aria o l'umidità.</a:t>
            </a:r>
            <a:r>
              <a:rPr lang="it-IT"/>
              <a:t> </a:t>
            </a:r>
          </a:p>
        </p:txBody>
      </p:sp>
      <p:sp>
        <p:nvSpPr>
          <p:cNvPr id="4" name="Text Box 5"/>
          <p:cNvSpPr txBox="1">
            <a:spLocks noChangeArrowheads="1"/>
          </p:cNvSpPr>
          <p:nvPr/>
        </p:nvSpPr>
        <p:spPr bwMode="auto">
          <a:xfrm>
            <a:off x="285750" y="3084513"/>
            <a:ext cx="8280400" cy="1187450"/>
          </a:xfrm>
          <a:prstGeom prst="rect">
            <a:avLst/>
          </a:prstGeom>
          <a:gradFill rotWithShape="0">
            <a:gsLst>
              <a:gs pos="0">
                <a:srgbClr val="FF0000"/>
              </a:gs>
              <a:gs pos="48000">
                <a:srgbClr val="3333FF">
                  <a:lumMod val="43000"/>
                  <a:lumOff val="57000"/>
                </a:srgbClr>
              </a:gs>
              <a:gs pos="69000">
                <a:schemeClr val="accent2">
                  <a:lumMod val="5000"/>
                  <a:lumOff val="95000"/>
                </a:schemeClr>
              </a:gs>
            </a:gsLst>
            <a:lin ang="18900000" scaled="1"/>
          </a:gra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dirty="0">
                <a:cs typeface="Times New Roman" pitchFamily="18" charset="0"/>
              </a:rPr>
              <a:t>4) Aggiunta o prelievo di sostanze durante la reazione </a:t>
            </a:r>
            <a:r>
              <a:rPr lang="it-IT" dirty="0">
                <a:cs typeface="Times New Roman" pitchFamily="18" charset="0"/>
                <a:sym typeface="Symbol" pitchFamily="18" charset="2"/>
              </a:rPr>
              <a:t></a:t>
            </a:r>
            <a:r>
              <a:rPr lang="it-IT" dirty="0">
                <a:cs typeface="Times New Roman" pitchFamily="18" charset="0"/>
              </a:rPr>
              <a:t> prevedere se si devono prelevare o aggiungere liquidi, solidi o gas.</a:t>
            </a:r>
            <a:r>
              <a:rPr lang="it-IT" dirty="0"/>
              <a:t> </a:t>
            </a:r>
          </a:p>
        </p:txBody>
      </p:sp>
    </p:spTree>
    <p:extLst>
      <p:ext uri="{BB962C8B-B14F-4D97-AF65-F5344CB8AC3E}">
        <p14:creationId xmlns:p14="http://schemas.microsoft.com/office/powerpoint/2010/main" val="3569422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descr="Bouquet"/>
          <p:cNvSpPr txBox="1">
            <a:spLocks noChangeArrowheads="1"/>
          </p:cNvSpPr>
          <p:nvPr/>
        </p:nvSpPr>
        <p:spPr bwMode="auto">
          <a:xfrm>
            <a:off x="323850" y="228600"/>
            <a:ext cx="8316913"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a:cs typeface="Times New Roman" pitchFamily="18" charset="0"/>
              </a:rPr>
              <a:t>5) Agitazione </a:t>
            </a:r>
            <a:r>
              <a:rPr lang="it-IT">
                <a:cs typeface="Times New Roman" pitchFamily="18" charset="0"/>
                <a:sym typeface="Symbol" pitchFamily="18" charset="2"/>
              </a:rPr>
              <a:t></a:t>
            </a:r>
            <a:r>
              <a:rPr lang="it-IT">
                <a:cs typeface="Times New Roman" pitchFamily="18" charset="0"/>
              </a:rPr>
              <a:t> agitatore meccanico o magnetico.</a:t>
            </a:r>
          </a:p>
        </p:txBody>
      </p:sp>
      <p:sp>
        <p:nvSpPr>
          <p:cNvPr id="3075" name="Text Box 3" descr="Marmo bianco"/>
          <p:cNvSpPr txBox="1">
            <a:spLocks noChangeArrowheads="1"/>
          </p:cNvSpPr>
          <p:nvPr/>
        </p:nvSpPr>
        <p:spPr bwMode="auto">
          <a:xfrm>
            <a:off x="323850" y="1463675"/>
            <a:ext cx="8316913" cy="8223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a:cs typeface="Times New Roman" pitchFamily="18" charset="0"/>
              </a:rPr>
              <a:t>7) Svolgimento di gas che se sono tossici vanno raccolti ed intrappolati.</a:t>
            </a:r>
            <a:endParaRPr lang="it-IT"/>
          </a:p>
        </p:txBody>
      </p:sp>
      <p:sp>
        <p:nvSpPr>
          <p:cNvPr id="3076" name="Text Box 4" descr="Gocce"/>
          <p:cNvSpPr txBox="1">
            <a:spLocks noChangeArrowheads="1"/>
          </p:cNvSpPr>
          <p:nvPr/>
        </p:nvSpPr>
        <p:spPr bwMode="auto">
          <a:xfrm>
            <a:off x="323850" y="2446338"/>
            <a:ext cx="8316913" cy="82232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cs typeface="Times New Roman" pitchFamily="18" charset="0"/>
              </a:rPr>
              <a:t>8) Uso della corrente elettrica per riscaldare o per controllare la reazione tramite elettrodi.</a:t>
            </a:r>
            <a:r>
              <a:rPr lang="it-IT"/>
              <a:t> </a:t>
            </a:r>
          </a:p>
        </p:txBody>
      </p:sp>
      <p:sp>
        <p:nvSpPr>
          <p:cNvPr id="3077" name="Text Box 5" descr="Velina rosa"/>
          <p:cNvSpPr txBox="1">
            <a:spLocks noChangeArrowheads="1"/>
          </p:cNvSpPr>
          <p:nvPr/>
        </p:nvSpPr>
        <p:spPr bwMode="auto">
          <a:xfrm>
            <a:off x="323850" y="3429000"/>
            <a:ext cx="8316913" cy="457200"/>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a:cs typeface="Times New Roman" pitchFamily="18" charset="0"/>
              </a:rPr>
              <a:t>9) Raccolta e separazione dei prodotti.</a:t>
            </a:r>
            <a:endParaRPr lang="it-IT"/>
          </a:p>
        </p:txBody>
      </p:sp>
      <p:sp>
        <p:nvSpPr>
          <p:cNvPr id="3078" name="Text Box 6" descr="Tela"/>
          <p:cNvSpPr txBox="1">
            <a:spLocks noChangeArrowheads="1"/>
          </p:cNvSpPr>
          <p:nvPr/>
        </p:nvSpPr>
        <p:spPr bwMode="auto">
          <a:xfrm>
            <a:off x="323850" y="846138"/>
            <a:ext cx="8316913" cy="457200"/>
          </a:xfrm>
          <a:prstGeom prst="rect">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a:cs typeface="Times New Roman" pitchFamily="18" charset="0"/>
              </a:rPr>
              <a:t>6) Temperatura di reazione </a:t>
            </a:r>
            <a:r>
              <a:rPr lang="it-IT">
                <a:cs typeface="Times New Roman" pitchFamily="18" charset="0"/>
                <a:sym typeface="Symbol" pitchFamily="18" charset="2"/>
              </a:rPr>
              <a:t></a:t>
            </a:r>
            <a:r>
              <a:rPr lang="it-IT">
                <a:cs typeface="Times New Roman" pitchFamily="18" charset="0"/>
              </a:rPr>
              <a:t> termometro.</a:t>
            </a:r>
            <a:r>
              <a:rPr lang="it-IT"/>
              <a:t> </a:t>
            </a:r>
          </a:p>
        </p:txBody>
      </p:sp>
    </p:spTree>
    <p:extLst>
      <p:ext uri="{BB962C8B-B14F-4D97-AF65-F5344CB8AC3E}">
        <p14:creationId xmlns:p14="http://schemas.microsoft.com/office/powerpoint/2010/main" val="3110839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0-#ppt_w/2"/>
                                          </p:val>
                                        </p:tav>
                                        <p:tav tm="100000">
                                          <p:val>
                                            <p:strVal val="#ppt_x"/>
                                          </p:val>
                                        </p:tav>
                                      </p:tavLst>
                                    </p:anim>
                                    <p:anim calcmode="lin" valueType="num">
                                      <p:cBhvr additive="base">
                                        <p:cTn id="8"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0-#ppt_w/2"/>
                                          </p:val>
                                        </p:tav>
                                        <p:tav tm="100000">
                                          <p:val>
                                            <p:strVal val="#ppt_x"/>
                                          </p:val>
                                        </p:tav>
                                      </p:tavLst>
                                    </p:anim>
                                    <p:anim calcmode="lin" valueType="num">
                                      <p:cBhvr additive="base">
                                        <p:cTn id="1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0-#ppt_w/2"/>
                                          </p:val>
                                        </p:tav>
                                        <p:tav tm="100000">
                                          <p:val>
                                            <p:strVal val="#ppt_x"/>
                                          </p:val>
                                        </p:tav>
                                      </p:tavLst>
                                    </p:anim>
                                    <p:anim calcmode="lin" valueType="num">
                                      <p:cBhvr additive="base">
                                        <p:cTn id="20"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additive="base">
                                        <p:cTn id="25" dur="500" fill="hold"/>
                                        <p:tgtEl>
                                          <p:spTgt spid="3077"/>
                                        </p:tgtEl>
                                        <p:attrNameLst>
                                          <p:attrName>ppt_x</p:attrName>
                                        </p:attrNameLst>
                                      </p:cBhvr>
                                      <p:tavLst>
                                        <p:tav tm="0">
                                          <p:val>
                                            <p:strVal val="0-#ppt_w/2"/>
                                          </p:val>
                                        </p:tav>
                                        <p:tav tm="100000">
                                          <p:val>
                                            <p:strVal val="#ppt_x"/>
                                          </p:val>
                                        </p:tav>
                                      </p:tavLst>
                                    </p:anim>
                                    <p:anim calcmode="lin" valueType="num">
                                      <p:cBhvr additive="base">
                                        <p:cTn id="26"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autoUpdateAnimBg="0"/>
      <p:bldP spid="3076" grpId="0" animBg="1" autoUpdateAnimBg="0"/>
      <p:bldP spid="3077" grpId="0" animBg="1" autoUpdateAnimBg="0"/>
      <p:bldP spid="307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404813"/>
            <a:ext cx="445928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827088" y="5661025"/>
            <a:ext cx="7127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E’ fondamentale riconoscere le varie apparecchiature in  laboratorio e saperle usare razionalmente</a:t>
            </a:r>
          </a:p>
        </p:txBody>
      </p:sp>
    </p:spTree>
    <p:extLst>
      <p:ext uri="{BB962C8B-B14F-4D97-AF65-F5344CB8AC3E}">
        <p14:creationId xmlns:p14="http://schemas.microsoft.com/office/powerpoint/2010/main" val="2329843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0825" y="333375"/>
            <a:ext cx="8316913"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a:cs typeface="Times New Roman" pitchFamily="18" charset="0"/>
              </a:rPr>
              <a:t>Dopo la valutazione</a:t>
            </a:r>
            <a:r>
              <a:rPr lang="it-IT">
                <a:cs typeface="Times New Roman" pitchFamily="18" charset="0"/>
              </a:rPr>
              <a:t>, </a:t>
            </a:r>
          </a:p>
          <a:p>
            <a:pPr algn="just" eaLnBrk="1" hangingPunct="1">
              <a:spcBef>
                <a:spcPct val="50000"/>
              </a:spcBef>
            </a:pPr>
            <a:r>
              <a:rPr lang="it-IT">
                <a:cs typeface="Times New Roman" pitchFamily="18" charset="0"/>
              </a:rPr>
              <a:t>- progettare l'apparecchiatura facendo uno schizzo ragionato e solo infine montarla.</a:t>
            </a:r>
          </a:p>
          <a:p>
            <a:pPr algn="just" eaLnBrk="1" hangingPunct="1">
              <a:spcBef>
                <a:spcPct val="50000"/>
              </a:spcBef>
            </a:pPr>
            <a:r>
              <a:rPr lang="it-IT">
                <a:cs typeface="Times New Roman" pitchFamily="18" charset="0"/>
              </a:rPr>
              <a:t>- montaggio deve essere solido per evitare cadute e rotture</a:t>
            </a:r>
          </a:p>
          <a:p>
            <a:pPr eaLnBrk="1" hangingPunct="1">
              <a:spcBef>
                <a:spcPct val="50000"/>
              </a:spcBef>
            </a:pPr>
            <a:r>
              <a:rPr lang="it-IT">
                <a:cs typeface="Times New Roman" pitchFamily="18" charset="0"/>
              </a:rPr>
              <a:t>adoperare i </a:t>
            </a:r>
            <a:r>
              <a:rPr lang="it-IT">
                <a:solidFill>
                  <a:srgbClr val="008000"/>
                </a:solidFill>
                <a:cs typeface="Times New Roman" pitchFamily="18" charset="0"/>
              </a:rPr>
              <a:t>supporti</a:t>
            </a:r>
            <a:r>
              <a:rPr lang="it-IT">
                <a:cs typeface="Times New Roman" pitchFamily="18" charset="0"/>
              </a:rPr>
              <a:t> con le </a:t>
            </a:r>
            <a:r>
              <a:rPr lang="it-IT">
                <a:solidFill>
                  <a:srgbClr val="FF3300"/>
                </a:solidFill>
                <a:cs typeface="Times New Roman" pitchFamily="18" charset="0"/>
              </a:rPr>
              <a:t>pinze</a:t>
            </a:r>
            <a:r>
              <a:rPr lang="it-IT">
                <a:cs typeface="Times New Roman" pitchFamily="18" charset="0"/>
              </a:rPr>
              <a:t> ed i </a:t>
            </a:r>
            <a:r>
              <a:rPr lang="it-IT">
                <a:solidFill>
                  <a:schemeClr val="accent2"/>
                </a:solidFill>
                <a:cs typeface="Times New Roman" pitchFamily="18" charset="0"/>
              </a:rPr>
              <a:t>morsetti</a:t>
            </a:r>
            <a:r>
              <a:rPr lang="it-IT">
                <a:cs typeface="Times New Roman" pitchFamily="18" charset="0"/>
              </a:rPr>
              <a:t> per fissare la vetreria.</a:t>
            </a:r>
            <a:r>
              <a:rPr lang="it-IT"/>
              <a:t> </a:t>
            </a:r>
          </a:p>
        </p:txBody>
      </p:sp>
      <p:sp>
        <p:nvSpPr>
          <p:cNvPr id="14339" name="Text Box 3"/>
          <p:cNvSpPr txBox="1">
            <a:spLocks noChangeArrowheads="1"/>
          </p:cNvSpPr>
          <p:nvPr/>
        </p:nvSpPr>
        <p:spPr bwMode="auto">
          <a:xfrm>
            <a:off x="381000" y="35814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it-IT"/>
          </a:p>
        </p:txBody>
      </p:sp>
      <p:graphicFrame>
        <p:nvGraphicFramePr>
          <p:cNvPr id="4100" name="Object 4"/>
          <p:cNvGraphicFramePr>
            <a:graphicFrameLocks noChangeAspect="1"/>
          </p:cNvGraphicFramePr>
          <p:nvPr/>
        </p:nvGraphicFramePr>
        <p:xfrm>
          <a:off x="2643188" y="2786063"/>
          <a:ext cx="3584575" cy="2035175"/>
        </p:xfrm>
        <a:graphic>
          <a:graphicData uri="http://schemas.openxmlformats.org/presentationml/2006/ole">
            <mc:AlternateContent xmlns:mc="http://schemas.openxmlformats.org/markup-compatibility/2006">
              <mc:Choice xmlns:v="urn:schemas-microsoft-com:vml" Requires="v">
                <p:oleObj spid="_x0000_s21740" name="Immagine bitmap" r:id="rId3" imgW="11476190" imgH="6516010" progId="Paint.Picture">
                  <p:embed/>
                </p:oleObj>
              </mc:Choice>
              <mc:Fallback>
                <p:oleObj name="Immagine bitmap" r:id="rId3" imgW="11476190" imgH="65160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2786063"/>
                        <a:ext cx="3584575"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3286125"/>
            <a:ext cx="20558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2" name="Object 12"/>
          <p:cNvGraphicFramePr>
            <a:graphicFrameLocks noChangeAspect="1"/>
          </p:cNvGraphicFramePr>
          <p:nvPr/>
        </p:nvGraphicFramePr>
        <p:xfrm>
          <a:off x="3214688" y="4500563"/>
          <a:ext cx="5080000" cy="2000250"/>
        </p:xfrm>
        <a:graphic>
          <a:graphicData uri="http://schemas.openxmlformats.org/presentationml/2006/ole">
            <mc:AlternateContent xmlns:mc="http://schemas.openxmlformats.org/markup-compatibility/2006">
              <mc:Choice xmlns:v="urn:schemas-microsoft-com:vml" Requires="v">
                <p:oleObj spid="_x0000_s21741" name="CorelPhotoPaint.Image.8" r:id="rId6" imgW="4750318" imgH="1869952" progId="CorelPhotoPaint.Image.8">
                  <p:embed/>
                </p:oleObj>
              </mc:Choice>
              <mc:Fallback>
                <p:oleObj name="CorelPhotoPaint.Image.8" r:id="rId6" imgW="4750318" imgH="1869952" progId="CorelPhotoPaint.Imag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688" y="4500563"/>
                        <a:ext cx="5080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31660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23528" y="908720"/>
            <a:ext cx="815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2) Non prendere mai iniziative isolate ed alternative a ciò che l'esperimento prevede:</a:t>
            </a:r>
            <a:r>
              <a:rPr lang="it-IT" dirty="0">
                <a:cs typeface="Times New Roman" pitchFamily="18" charset="0"/>
              </a:rPr>
              <a:t> qualunque modifica va discussa preliminarmente col docente che ha l’esperienza e le conoscenze per prendere le decisioni più adatte al caso.</a:t>
            </a:r>
            <a:endParaRPr lang="it-IT" dirty="0"/>
          </a:p>
        </p:txBody>
      </p:sp>
    </p:spTree>
    <p:extLst>
      <p:ext uri="{BB962C8B-B14F-4D97-AF65-F5344CB8AC3E}">
        <p14:creationId xmlns:p14="http://schemas.microsoft.com/office/powerpoint/2010/main" val="3140494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puntosicuro.it/_resources/images/PS-SICURELLO_13-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59" y="2204864"/>
            <a:ext cx="3312368" cy="429624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loschermo.it/imagecache/articoli/galleria/esodo2013_800_800_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923" y="3501008"/>
            <a:ext cx="3800475" cy="2847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416512" y="332656"/>
            <a:ext cx="80010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3) Non ingombrare i passaggi né le porte né le zone in cui sono presenti i mezzi antincendio.</a:t>
            </a:r>
            <a:r>
              <a:rPr lang="it-IT" dirty="0">
                <a:cs typeface="Times New Roman" pitchFamily="18" charset="0"/>
              </a:rPr>
              <a:t> In caso d’emergenza si potrebbe verificare di dover evacuare velocemente i locali.</a:t>
            </a:r>
          </a:p>
          <a:p>
            <a:pPr eaLnBrk="1" hangingPunct="1">
              <a:spcBef>
                <a:spcPct val="50000"/>
              </a:spcBef>
            </a:pPr>
            <a:endParaRPr lang="it-IT" dirty="0"/>
          </a:p>
        </p:txBody>
      </p:sp>
    </p:spTree>
    <p:extLst>
      <p:ext uri="{BB962C8B-B14F-4D97-AF65-F5344CB8AC3E}">
        <p14:creationId xmlns:p14="http://schemas.microsoft.com/office/powerpoint/2010/main" val="48590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animEffect transition="in" filter="fade">
                                      <p:cBhvr>
                                        <p:cTn id="9" dur="500"/>
                                        <p:tgtEl>
                                          <p:spTgt spid="1024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p:cTn id="13" dur="500" fill="hold"/>
                                        <p:tgtEl>
                                          <p:spTgt spid="10246"/>
                                        </p:tgtEl>
                                        <p:attrNameLst>
                                          <p:attrName>ppt_w</p:attrName>
                                        </p:attrNameLst>
                                      </p:cBhvr>
                                      <p:tavLst>
                                        <p:tav tm="0">
                                          <p:val>
                                            <p:fltVal val="0"/>
                                          </p:val>
                                        </p:tav>
                                        <p:tav tm="100000">
                                          <p:val>
                                            <p:strVal val="#ppt_w"/>
                                          </p:val>
                                        </p:tav>
                                      </p:tavLst>
                                    </p:anim>
                                    <p:anim calcmode="lin" valueType="num">
                                      <p:cBhvr>
                                        <p:cTn id="14" dur="500" fill="hold"/>
                                        <p:tgtEl>
                                          <p:spTgt spid="10246"/>
                                        </p:tgtEl>
                                        <p:attrNameLst>
                                          <p:attrName>ppt_h</p:attrName>
                                        </p:attrNameLst>
                                      </p:cBhvr>
                                      <p:tavLst>
                                        <p:tav tm="0">
                                          <p:val>
                                            <p:fltVal val="0"/>
                                          </p:val>
                                        </p:tav>
                                        <p:tav tm="100000">
                                          <p:val>
                                            <p:strVal val="#ppt_h"/>
                                          </p:val>
                                        </p:tav>
                                      </p:tavLst>
                                    </p:anim>
                                    <p:animEffect transition="in" filter="fade">
                                      <p:cBhvr>
                                        <p:cTn id="15"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04800" y="692696"/>
            <a:ext cx="81534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dirty="0">
                <a:solidFill>
                  <a:srgbClr val="FF0000"/>
                </a:solidFill>
                <a:cs typeface="Times New Roman" pitchFamily="18" charset="0"/>
              </a:rPr>
              <a:t>4) Non restare mai soli in laboratorio</a:t>
            </a:r>
            <a:r>
              <a:rPr lang="it-IT" dirty="0">
                <a:solidFill>
                  <a:srgbClr val="FF0000"/>
                </a:solidFill>
                <a:cs typeface="Times New Roman" pitchFamily="18" charset="0"/>
              </a:rPr>
              <a:t>:</a:t>
            </a:r>
            <a:r>
              <a:rPr lang="it-IT" dirty="0">
                <a:cs typeface="Times New Roman" pitchFamily="18" charset="0"/>
              </a:rPr>
              <a:t> un incidente anche di lieve entità può diventare serio se si è soli e non s’interviene con immediatezza e decisione.</a:t>
            </a:r>
            <a:r>
              <a:rPr lang="it-IT" dirty="0"/>
              <a:t> </a:t>
            </a:r>
          </a:p>
          <a:p>
            <a:pPr eaLnBrk="1" hangingPunct="1">
              <a:spcBef>
                <a:spcPct val="50000"/>
              </a:spcBef>
            </a:pPr>
            <a:endParaRPr lang="it-IT" dirty="0"/>
          </a:p>
        </p:txBody>
      </p:sp>
      <p:sp>
        <p:nvSpPr>
          <p:cNvPr id="3" name="Text Box 2"/>
          <p:cNvSpPr txBox="1">
            <a:spLocks noChangeArrowheads="1"/>
          </p:cNvSpPr>
          <p:nvPr/>
        </p:nvSpPr>
        <p:spPr bwMode="auto">
          <a:xfrm>
            <a:off x="287701" y="2276872"/>
            <a:ext cx="8382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5) Prendere visione della posizione del quadro elettrico principale e di quelli secondari, dei mezzi antincendio, delle porte di sicurezza, delle valvole di controllo dell'acqua e del gas:</a:t>
            </a:r>
            <a:r>
              <a:rPr lang="it-IT" dirty="0">
                <a:cs typeface="Times New Roman" pitchFamily="18" charset="0"/>
              </a:rPr>
              <a:t> in caso di reale pericolo, se si è colti dal panico, è più difficile ragionare e trovare la loro posizione. Farsi spiegare il funzionamento dei sistemi di sicurezza.</a:t>
            </a:r>
            <a:endParaRPr lang="it-IT" dirty="0"/>
          </a:p>
        </p:txBody>
      </p:sp>
      <p:pic>
        <p:nvPicPr>
          <p:cNvPr id="11266" name="Picture 2" descr="http://flatrock.org.nz/static/frontpage/assets/environment/smoke-detect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365104"/>
            <a:ext cx="221932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4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additive="base">
                                        <p:cTn id="11" dur="500" fill="hold"/>
                                        <p:tgtEl>
                                          <p:spTgt spid="11266"/>
                                        </p:tgtEl>
                                        <p:attrNameLst>
                                          <p:attrName>ppt_x</p:attrName>
                                        </p:attrNameLst>
                                      </p:cBhvr>
                                      <p:tavLst>
                                        <p:tav tm="0">
                                          <p:val>
                                            <p:strVal val="#ppt_x"/>
                                          </p:val>
                                        </p:tav>
                                        <p:tav tm="100000">
                                          <p:val>
                                            <p:strVal val="#ppt_x"/>
                                          </p:val>
                                        </p:tav>
                                      </p:tavLst>
                                    </p:anim>
                                    <p:anim calcmode="lin" valueType="num">
                                      <p:cBhvr additive="base">
                                        <p:cTn id="12"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cienze-como.uninsubria.it/bressanini/divulgazione/images/paper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67205"/>
            <a:ext cx="3800475" cy="27146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liboriobutera.com/wp-content/uploads/2010/05/sicurezza-laborator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7" y="3284984"/>
            <a:ext cx="3400425" cy="2933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l="1077" t="4042" r="3230" b="6064"/>
          <a:stretch>
            <a:fillRect/>
          </a:stretch>
        </p:blipFill>
        <p:spPr>
          <a:xfrm>
            <a:off x="424359" y="3464381"/>
            <a:ext cx="4203700" cy="278447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984326" y="1412776"/>
            <a:ext cx="2592288" cy="461665"/>
          </a:xfrm>
          <a:prstGeom prst="rect">
            <a:avLst/>
          </a:prstGeom>
          <a:noFill/>
        </p:spPr>
        <p:txBody>
          <a:bodyPr wrap="square" rtlCol="0">
            <a:spAutoFit/>
          </a:bodyPr>
          <a:lstStyle/>
          <a:p>
            <a:r>
              <a:rPr lang="it-IT" dirty="0"/>
              <a:t>Carl </a:t>
            </a:r>
            <a:r>
              <a:rPr lang="it-IT" dirty="0" err="1"/>
              <a:t>Barks</a:t>
            </a:r>
            <a:r>
              <a:rPr lang="it-IT" dirty="0"/>
              <a:t>, 1944</a:t>
            </a:r>
          </a:p>
        </p:txBody>
      </p:sp>
      <p:sp>
        <p:nvSpPr>
          <p:cNvPr id="3" name="CasellaDiTesto 2"/>
          <p:cNvSpPr txBox="1"/>
          <p:nvPr/>
        </p:nvSpPr>
        <p:spPr>
          <a:xfrm>
            <a:off x="5004047" y="2132856"/>
            <a:ext cx="2448272" cy="830997"/>
          </a:xfrm>
          <a:prstGeom prst="rect">
            <a:avLst/>
          </a:prstGeom>
          <a:noFill/>
        </p:spPr>
        <p:txBody>
          <a:bodyPr wrap="square" rtlCol="0">
            <a:spAutoFit/>
          </a:bodyPr>
          <a:lstStyle/>
          <a:p>
            <a:pPr algn="just"/>
            <a:r>
              <a:rPr lang="it-IT" dirty="0"/>
              <a:t>Mescolare a caso: quali effetti?</a:t>
            </a:r>
          </a:p>
        </p:txBody>
      </p:sp>
      <p:sp>
        <p:nvSpPr>
          <p:cNvPr id="5" name="CasellaDiTesto 4"/>
          <p:cNvSpPr txBox="1"/>
          <p:nvPr/>
        </p:nvSpPr>
        <p:spPr>
          <a:xfrm>
            <a:off x="5004047" y="496955"/>
            <a:ext cx="3096344" cy="461665"/>
          </a:xfrm>
          <a:prstGeom prst="rect">
            <a:avLst/>
          </a:prstGeom>
          <a:noFill/>
        </p:spPr>
        <p:txBody>
          <a:bodyPr wrap="square" rtlCol="0">
            <a:spAutoFit/>
          </a:bodyPr>
          <a:lstStyle/>
          <a:p>
            <a:r>
              <a:rPr lang="it-IT" dirty="0"/>
              <a:t>Incidente in agguato</a:t>
            </a:r>
          </a:p>
        </p:txBody>
      </p:sp>
    </p:spTree>
    <p:extLst>
      <p:ext uri="{BB962C8B-B14F-4D97-AF65-F5344CB8AC3E}">
        <p14:creationId xmlns:p14="http://schemas.microsoft.com/office/powerpoint/2010/main" val="76687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additive="base">
                                        <p:cTn id="12" dur="500" fill="hold"/>
                                        <p:tgtEl>
                                          <p:spTgt spid="7172"/>
                                        </p:tgtEl>
                                        <p:attrNameLst>
                                          <p:attrName>ppt_x</p:attrName>
                                        </p:attrNameLst>
                                      </p:cBhvr>
                                      <p:tavLst>
                                        <p:tav tm="0">
                                          <p:val>
                                            <p:strVal val="#ppt_x"/>
                                          </p:val>
                                        </p:tav>
                                        <p:tav tm="100000">
                                          <p:val>
                                            <p:strVal val="#ppt_x"/>
                                          </p:val>
                                        </p:tav>
                                      </p:tavLst>
                                    </p:anim>
                                    <p:anim calcmode="lin" valueType="num">
                                      <p:cBhvr additive="base">
                                        <p:cTn id="13"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314011" y="620688"/>
            <a:ext cx="86598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6) Lavorare in ambienti sufficientemente arieggiati</a:t>
            </a:r>
            <a:r>
              <a:rPr lang="it-IT" dirty="0">
                <a:solidFill>
                  <a:srgbClr val="FF0000"/>
                </a:solidFill>
                <a:cs typeface="Times New Roman" pitchFamily="18" charset="0"/>
              </a:rPr>
              <a:t>.</a:t>
            </a:r>
            <a:r>
              <a:rPr lang="it-IT" dirty="0">
                <a:cs typeface="Times New Roman" pitchFamily="18" charset="0"/>
              </a:rPr>
              <a:t> Molte reazioni chimiche necessitano di reattivi o sviluppano prodotti volatili pericolosi perché tossici o irritanti; è dunque necessario lavorare in ambienti in cui tali prodotti possano diluirsi a sufficienza.</a:t>
            </a:r>
          </a:p>
        </p:txBody>
      </p:sp>
      <p:sp>
        <p:nvSpPr>
          <p:cNvPr id="22532" name="Text Box 4"/>
          <p:cNvSpPr txBox="1">
            <a:spLocks noChangeArrowheads="1"/>
          </p:cNvSpPr>
          <p:nvPr/>
        </p:nvSpPr>
        <p:spPr bwMode="auto">
          <a:xfrm>
            <a:off x="314011" y="4941168"/>
            <a:ext cx="84359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7) Avvertire sempre preventivamente l’insegnante ed i colleghi se si è allergici a certi prodotti chimici.</a:t>
            </a:r>
            <a:r>
              <a:rPr lang="it-IT" dirty="0">
                <a:solidFill>
                  <a:srgbClr val="FF0000"/>
                </a:solidFill>
                <a:cs typeface="Times New Roman" pitchFamily="18" charset="0"/>
              </a:rPr>
              <a:t> </a:t>
            </a:r>
            <a:r>
              <a:rPr lang="it-IT" dirty="0">
                <a:cs typeface="Times New Roman" pitchFamily="18" charset="0"/>
              </a:rPr>
              <a:t>Ad esempio talune persone manifestano allergia all’aspirina e ad i suoi precursori e derivati.</a:t>
            </a:r>
            <a:r>
              <a:rPr lang="it-IT" dirty="0"/>
              <a:t> </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392543"/>
            <a:ext cx="3554261" cy="2369507"/>
          </a:xfrm>
          <a:prstGeom prst="rect">
            <a:avLst/>
          </a:prstGeom>
        </p:spPr>
      </p:pic>
      <p:sp>
        <p:nvSpPr>
          <p:cNvPr id="3" name="CasellaDiTesto 2"/>
          <p:cNvSpPr txBox="1"/>
          <p:nvPr/>
        </p:nvSpPr>
        <p:spPr>
          <a:xfrm>
            <a:off x="4716016" y="2708920"/>
            <a:ext cx="3960440" cy="461665"/>
          </a:xfrm>
          <a:prstGeom prst="rect">
            <a:avLst/>
          </a:prstGeom>
          <a:noFill/>
        </p:spPr>
        <p:txBody>
          <a:bodyPr wrap="square" rtlCol="0">
            <a:spAutoFit/>
          </a:bodyPr>
          <a:lstStyle/>
          <a:p>
            <a:r>
              <a:rPr lang="it-IT" dirty="0" err="1"/>
              <a:t>N</a:t>
            </a:r>
            <a:r>
              <a:rPr lang="it-IT" baseline="-25000" dirty="0" err="1"/>
              <a:t>2</a:t>
            </a:r>
            <a:r>
              <a:rPr lang="it-IT" dirty="0"/>
              <a:t> liquido in spazi confinati</a:t>
            </a:r>
          </a:p>
        </p:txBody>
      </p:sp>
      <p:sp>
        <p:nvSpPr>
          <p:cNvPr id="4" name="CasellaDiTesto 3"/>
          <p:cNvSpPr txBox="1"/>
          <p:nvPr/>
        </p:nvSpPr>
        <p:spPr>
          <a:xfrm>
            <a:off x="4716016" y="3501008"/>
            <a:ext cx="3168352" cy="461665"/>
          </a:xfrm>
          <a:prstGeom prst="rect">
            <a:avLst/>
          </a:prstGeom>
          <a:noFill/>
        </p:spPr>
        <p:txBody>
          <a:bodyPr wrap="square" rtlCol="0">
            <a:spAutoFit/>
          </a:bodyPr>
          <a:lstStyle/>
          <a:p>
            <a:r>
              <a:rPr lang="it-IT" dirty="0"/>
              <a:t>rischio asfissia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dissolv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81000" y="381000"/>
            <a:ext cx="8294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a:solidFill>
                  <a:srgbClr val="FF0000"/>
                </a:solidFill>
                <a:cs typeface="Times New Roman" pitchFamily="18" charset="0"/>
              </a:rPr>
              <a:t>8) Allontanarsi immediatamente dal banco di lavoro avvertendo i colleghi vicini ed il docente in caso di malessere</a:t>
            </a:r>
            <a:r>
              <a:rPr lang="it-IT">
                <a:solidFill>
                  <a:srgbClr val="FF0000"/>
                </a:solidFill>
                <a:cs typeface="Times New Roman" pitchFamily="18" charset="0"/>
              </a:rPr>
              <a:t>. </a:t>
            </a:r>
            <a:endParaRPr lang="it-IT"/>
          </a:p>
        </p:txBody>
      </p:sp>
      <p:sp>
        <p:nvSpPr>
          <p:cNvPr id="23556" name="Text Box 4"/>
          <p:cNvSpPr txBox="1">
            <a:spLocks noChangeArrowheads="1"/>
          </p:cNvSpPr>
          <p:nvPr/>
        </p:nvSpPr>
        <p:spPr bwMode="auto">
          <a:xfrm>
            <a:off x="381000" y="1473200"/>
            <a:ext cx="8280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a:solidFill>
                  <a:srgbClr val="FF0000"/>
                </a:solidFill>
              </a:rPr>
              <a:t>9) Non cercare di nascondere gli effetti di un incidente </a:t>
            </a:r>
            <a:r>
              <a:rPr lang="it-IT"/>
              <a:t>anche se ritenuto di lieve entità. La persona che subisce un infortunio talvolta lo sottovaluta ( o lo sopravaluta) per motivi psicologici. Avvertire sempre il docente ed i colleghi vicini. Tra l’altro, il docente è obbligato per legge ad avvertire gli organi competenti in caso d’incidente.</a:t>
            </a:r>
          </a:p>
        </p:txBody>
      </p:sp>
      <p:sp>
        <p:nvSpPr>
          <p:cNvPr id="23557" name="Text Box 5"/>
          <p:cNvSpPr txBox="1">
            <a:spLocks noChangeArrowheads="1"/>
          </p:cNvSpPr>
          <p:nvPr/>
        </p:nvSpPr>
        <p:spPr bwMode="auto">
          <a:xfrm>
            <a:off x="381000" y="4027488"/>
            <a:ext cx="83613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a:solidFill>
                  <a:srgbClr val="FF0000"/>
                </a:solidFill>
              </a:rPr>
              <a:t>10) Avvertire sempre il docente ed i colleghi vicini se s’intende iniziare un’operazione che possa comportare qualche rischio potenziale.</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diamond(out)">
                                      <p:cBhvr>
                                        <p:cTn id="12" dur="2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stilpromo.com/foto/camice-med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853" y="2132856"/>
            <a:ext cx="2600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539552" y="764704"/>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11) Indossare il camice che rappresenta una protezione da incendi e sostanze pericolose: deve essere facilmente sfilabile.</a:t>
            </a:r>
            <a:endParaRPr lang="it-IT" dirty="0"/>
          </a:p>
        </p:txBody>
      </p:sp>
    </p:spTree>
    <p:extLst>
      <p:ext uri="{BB962C8B-B14F-4D97-AF65-F5344CB8AC3E}">
        <p14:creationId xmlns:p14="http://schemas.microsoft.com/office/powerpoint/2010/main" val="3365569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0825" y="304800"/>
            <a:ext cx="86407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a:solidFill>
                  <a:srgbClr val="FF0000"/>
                </a:solidFill>
                <a:cs typeface="Times New Roman" pitchFamily="18" charset="0"/>
              </a:rPr>
              <a:t>12) Indossare gli occhiali di sicurezza:</a:t>
            </a:r>
            <a:r>
              <a:rPr lang="it-IT">
                <a:cs typeface="Times New Roman" pitchFamily="18" charset="0"/>
              </a:rPr>
              <a:t> gli occhi sono la parte più delicata del corpo e vanno difesi con occhiali di plastica resistente agli urti che vanno indossati sempre, perché eventuali lesioni possono derivare, non solo quando si compiono manipolazioni pericolose, ma anche come conseguenza di operazioni pericolose compiute da altre persone. </a:t>
            </a:r>
          </a:p>
        </p:txBody>
      </p:sp>
      <p:pic>
        <p:nvPicPr>
          <p:cNvPr id="5" name="Picture 2" descr="https://encrypted-tbn1.gstatic.com/images?q=tbn:ANd9GcTeFa-waPH6oz6y2e-64UlsiXcDx-urZY8v1GRBfw73s09gRCn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86" y="3212977"/>
            <a:ext cx="2035306" cy="1361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img.directindustry.it/images_di/photo-m2/en-166-nassau-plus-37111-33211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947465"/>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univet.it/users/immagini/ing_images/it/5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82" y="4941169"/>
            <a:ext cx="2205418" cy="1321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13517" y="404664"/>
            <a:ext cx="87153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13) Indossare  guanti protettivi quando si opera con sostanze pericolose</a:t>
            </a:r>
            <a:r>
              <a:rPr lang="it-IT" dirty="0"/>
              <a:t>: di solito sono fatti in lattice di gomma o neoprene o nitrile e sono monouso. Hanno spessore e dimensioni diverse per un diverso grado di protezione. Per facilitare lo scorrimento sulla pelle e limitare il sudore possono contenere talco.</a:t>
            </a:r>
          </a:p>
          <a:p>
            <a:pPr algn="just" eaLnBrk="1" hangingPunct="1"/>
            <a:endParaRPr lang="it-IT" dirty="0"/>
          </a:p>
        </p:txBody>
      </p:sp>
      <p:pic>
        <p:nvPicPr>
          <p:cNvPr id="4" name="Picture 2" descr="http://www.repubblica.it/2008/11/sezioni/cronaca/ricercatore-tumore/ricercatore-tumore/stor_14495078_25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938065"/>
            <a:ext cx="2478782" cy="371817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89543" y="3227492"/>
            <a:ext cx="4752528" cy="1569660"/>
          </a:xfrm>
          <a:prstGeom prst="rect">
            <a:avLst/>
          </a:prstGeom>
          <a:noFill/>
        </p:spPr>
        <p:txBody>
          <a:bodyPr wrap="square" rtlCol="0">
            <a:spAutoFit/>
          </a:bodyPr>
          <a:lstStyle/>
          <a:p>
            <a:r>
              <a:rPr lang="it-IT" dirty="0"/>
              <a:t>Attenzione che i guanti, soprattutto se sono bagnati, possono risultare scivolosi per cui è più facile perdere la presa.</a:t>
            </a:r>
          </a:p>
        </p:txBody>
      </p:sp>
    </p:spTree>
    <p:extLst>
      <p:ext uri="{BB962C8B-B14F-4D97-AF65-F5344CB8AC3E}">
        <p14:creationId xmlns:p14="http://schemas.microsoft.com/office/powerpoint/2010/main" val="1614211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t.dreamstime.com/il-piccolo-chimico-esegue-un-esperimento-thumb263233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76672"/>
            <a:ext cx="3744416" cy="561662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5220072" y="1556791"/>
            <a:ext cx="3096344" cy="2308324"/>
          </a:xfrm>
          <a:prstGeom prst="rect">
            <a:avLst/>
          </a:prstGeom>
          <a:noFill/>
        </p:spPr>
        <p:txBody>
          <a:bodyPr wrap="square" rtlCol="0">
            <a:spAutoFit/>
          </a:bodyPr>
          <a:lstStyle/>
          <a:p>
            <a:r>
              <a:rPr lang="it-IT" dirty="0"/>
              <a:t>Mancanza di tutti i requisiti di sicurezza e di buon senso, anche i più elementari in una pubblicità USA degli anno '60</a:t>
            </a:r>
          </a:p>
        </p:txBody>
      </p:sp>
    </p:spTree>
    <p:extLst>
      <p:ext uri="{BB962C8B-B14F-4D97-AF65-F5344CB8AC3E}">
        <p14:creationId xmlns:p14="http://schemas.microsoft.com/office/powerpoint/2010/main" val="3212968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9955" y="548680"/>
            <a:ext cx="871378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14)</a:t>
            </a:r>
            <a:r>
              <a:rPr lang="it-IT" dirty="0"/>
              <a:t> </a:t>
            </a:r>
            <a:r>
              <a:rPr lang="it-IT" b="1" dirty="0">
                <a:solidFill>
                  <a:srgbClr val="FF0000"/>
                </a:solidFill>
              </a:rPr>
              <a:t>Leggere sempre con molta attenzione le etichette dei recipienti </a:t>
            </a:r>
            <a:r>
              <a:rPr lang="it-IT" dirty="0"/>
              <a:t>prima di usarne il contenuto. Essere assolutamente certi dell’identificazione della sostanza presente nel recipiente e delle sue caratteristiche. Una sostanza dall’identità incerta o in un recipiente senza etichetta, </a:t>
            </a:r>
            <a:r>
              <a:rPr lang="it-IT" u="sng" dirty="0"/>
              <a:t>non va adoperata</a:t>
            </a:r>
            <a:r>
              <a:rPr lang="it-IT" dirty="0"/>
              <a:t>.</a:t>
            </a:r>
          </a:p>
          <a:p>
            <a:pPr algn="just" eaLnBrk="1" hangingPunct="1"/>
            <a:endParaRPr lang="it-IT" dirty="0"/>
          </a:p>
          <a:p>
            <a:pPr algn="just" eaLnBrk="1" hangingPunct="1"/>
            <a:r>
              <a:rPr lang="it-IT" dirty="0"/>
              <a:t>Anche a casa, attenzione alle sostanze incompatibili che si gettano nel lavandino o nel water: es varecchina (candeggina) e </a:t>
            </a:r>
            <a:r>
              <a:rPr lang="it-IT" dirty="0" err="1"/>
              <a:t>HCl</a:t>
            </a:r>
            <a:r>
              <a:rPr lang="it-IT" dirty="0"/>
              <a:t>: si sviluppa Cl</a:t>
            </a:r>
            <a:r>
              <a:rPr lang="it-IT" baseline="-25000" dirty="0"/>
              <a:t>2</a:t>
            </a:r>
            <a:r>
              <a:rPr lang="it-IT" dirty="0"/>
              <a:t>, tossico.</a:t>
            </a:r>
          </a:p>
        </p:txBody>
      </p:sp>
      <p:pic>
        <p:nvPicPr>
          <p:cNvPr id="16386" name="Picture 2" descr="http://www.ausl.vda.it/esterni/dipprevenzione/chimico_verde_file/image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115792"/>
            <a:ext cx="3332314" cy="216864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uploads.euweb.it/ispettorimicologi.it/images/ispettorimicologi_it_bkumbria_1262035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15792"/>
            <a:ext cx="3556513" cy="247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17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50825" y="404664"/>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15) Lavorare sotto la cappa aspirante indossando anche gli occhiali di sicurezza, soprattutto se si usano sostanze pericolose, tossiche, solventi organici, acidi  e/o  alcali concentrati, o si seguono reazioni che sviluppano gas tossici o maleodoranti o che siano esotermiche o potenzialmente esplosive</a:t>
            </a:r>
            <a:r>
              <a:rPr lang="it-IT" dirty="0">
                <a:cs typeface="Times New Roman" pitchFamily="18" charset="0"/>
              </a:rPr>
              <a:t>. </a:t>
            </a:r>
            <a:endParaRPr lang="it-IT" dirty="0"/>
          </a:p>
        </p:txBody>
      </p:sp>
      <p:pic>
        <p:nvPicPr>
          <p:cNvPr id="14338" name="Picture 2" descr="http://www.copeco.it/var/copeco/storage/images/prodotti/arredi_laboratorio/cappe_laboratorio/7200-6-ita-IT/cappe_laboratorio_immag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2780928"/>
            <a:ext cx="4820670" cy="36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50825" y="692696"/>
            <a:ext cx="8497888" cy="1187450"/>
          </a:xfrm>
          <a:prstGeom prst="rect">
            <a:avLst/>
          </a:prstGeom>
          <a:noFill/>
          <a:ln w="9525">
            <a:noFill/>
            <a:miter lim="800000"/>
            <a:headEnd/>
            <a:tailEnd/>
          </a:ln>
          <a:effectLst/>
        </p:spPr>
        <p:txBody>
          <a:bodyPr>
            <a:spAutoFit/>
          </a:bodyPr>
          <a:lstStyle/>
          <a:p>
            <a:pPr algn="just">
              <a:defRPr/>
            </a:pPr>
            <a:r>
              <a:rPr lang="it-IT" dirty="0"/>
              <a:t>16) Non consumare cibi o bevande in laboratorio: </a:t>
            </a:r>
          </a:p>
          <a:p>
            <a:pPr algn="just">
              <a:defRPr/>
            </a:pPr>
            <a:r>
              <a:rPr lang="it-IT" dirty="0"/>
              <a:t>          </a:t>
            </a:r>
            <a:r>
              <a:rPr lang="it-IT" b="1" dirty="0">
                <a:solidFill>
                  <a:srgbClr val="006600"/>
                </a:solidFill>
                <a:effectLst>
                  <a:outerShdw blurRad="38100" dist="38100" dir="2700000" algn="tl">
                    <a:srgbClr val="C0C0C0"/>
                  </a:outerShdw>
                </a:effectLst>
              </a:rPr>
              <a:t>contaminazione</a:t>
            </a:r>
          </a:p>
          <a:p>
            <a:pPr algn="just">
              <a:defRPr/>
            </a:pPr>
            <a:r>
              <a:rPr lang="it-IT" b="1" dirty="0">
                <a:solidFill>
                  <a:srgbClr val="0000CC"/>
                </a:solidFill>
              </a:rPr>
              <a:t>cibi </a:t>
            </a:r>
            <a:r>
              <a:rPr lang="it-IT" dirty="0"/>
              <a:t>			</a:t>
            </a:r>
            <a:r>
              <a:rPr lang="it-IT" b="1" dirty="0">
                <a:solidFill>
                  <a:srgbClr val="FF0000"/>
                </a:solidFill>
              </a:rPr>
              <a:t>reattivi</a:t>
            </a:r>
          </a:p>
        </p:txBody>
      </p:sp>
      <p:sp>
        <p:nvSpPr>
          <p:cNvPr id="3" name="AutoShape 4"/>
          <p:cNvSpPr>
            <a:spLocks noChangeArrowheads="1"/>
          </p:cNvSpPr>
          <p:nvPr/>
        </p:nvSpPr>
        <p:spPr bwMode="auto">
          <a:xfrm>
            <a:off x="1258887" y="1556792"/>
            <a:ext cx="1512887" cy="215900"/>
          </a:xfrm>
          <a:prstGeom prst="leftRightArrow">
            <a:avLst>
              <a:gd name="adj1" fmla="val 50000"/>
              <a:gd name="adj2" fmla="val 140147"/>
            </a:avLst>
          </a:prstGeom>
          <a:solidFill>
            <a:srgbClr val="006600"/>
          </a:solidFill>
          <a:ln w="9525">
            <a:solidFill>
              <a:schemeClr val="tx1"/>
            </a:solidFill>
            <a:miter lim="800000"/>
            <a:headEnd/>
            <a:tailEnd/>
          </a:ln>
        </p:spPr>
        <p:txBody>
          <a:bodyPr wrap="none" anchor="ctr"/>
          <a:lstStyle/>
          <a:p>
            <a:endParaRPr lang="it-IT"/>
          </a:p>
        </p:txBody>
      </p:sp>
      <p:sp>
        <p:nvSpPr>
          <p:cNvPr id="4" name="Text Box 5"/>
          <p:cNvSpPr txBox="1">
            <a:spLocks noChangeArrowheads="1"/>
          </p:cNvSpPr>
          <p:nvPr/>
        </p:nvSpPr>
        <p:spPr bwMode="auto">
          <a:xfrm>
            <a:off x="250825" y="3475256"/>
            <a:ext cx="87487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17) Non usare i recipienti adoperati per gli esperimenti per introdurvi cibi o bevande</a:t>
            </a:r>
            <a:r>
              <a:rPr lang="it-IT" dirty="0"/>
              <a:t>: possono essere sporchi, inoltre certi residui chimici possono essere assorbiti dal vetro e rilasciati lentamente dopo qualche tempo.</a:t>
            </a:r>
          </a:p>
        </p:txBody>
      </p:sp>
      <p:pic>
        <p:nvPicPr>
          <p:cNvPr id="16386" name="Picture 2" descr="http://1.bp.blogspot.com/-tXrmnw_VkLc/TWVyw8OLeHI/AAAAAAAAADo/YI2oD_2tacY/s1600/IMG_86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3443" y="1286421"/>
            <a:ext cx="2122934" cy="159087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ttore 1 6"/>
          <p:cNvCxnSpPr/>
          <p:nvPr/>
        </p:nvCxnSpPr>
        <p:spPr>
          <a:xfrm>
            <a:off x="5833443" y="1226590"/>
            <a:ext cx="2194941" cy="171053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flipV="1">
            <a:off x="5796135" y="1226590"/>
            <a:ext cx="2232249" cy="171053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172" name="Picture 4" descr="http://4.bp.blogspot.com/_B17O2w5wVP8/TRJ5ebi2oeI/AAAAAAAAI6Q/hz0mOcSZAXE/s1600/brindis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2150" y="4746089"/>
            <a:ext cx="1980220" cy="208081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ttore 1 18"/>
          <p:cNvCxnSpPr/>
          <p:nvPr/>
        </p:nvCxnSpPr>
        <p:spPr>
          <a:xfrm>
            <a:off x="6084168" y="5157192"/>
            <a:ext cx="1989838" cy="15186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flipV="1">
            <a:off x="5948535" y="5157192"/>
            <a:ext cx="2007842" cy="15525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18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par>
                          <p:cTn id="23" fill="hold">
                            <p:stCondLst>
                              <p:cond delay="2000"/>
                            </p:stCondLst>
                            <p:childTnLst>
                              <p:par>
                                <p:cTn id="24" presetID="6" presetClass="entr" presetSubtype="32" fill="hold" nodeType="after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circle(out)">
                                      <p:cBhvr>
                                        <p:cTn id="26" dur="1000"/>
                                        <p:tgtEl>
                                          <p:spTgt spid="7172"/>
                                        </p:tgtEl>
                                      </p:cBhvr>
                                    </p:animEffect>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metteredifumareora.it/wp-content/uploads/2012/07/I-danni-del-fum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140968"/>
            <a:ext cx="2803536" cy="280353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467544" y="764704"/>
            <a:ext cx="828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rPr>
              <a:t>18) Non fumare:</a:t>
            </a:r>
            <a:r>
              <a:rPr lang="it-IT" dirty="0"/>
              <a:t> può essere causa di incendi dato che molti solventi organici sono infiammabili.</a:t>
            </a:r>
          </a:p>
        </p:txBody>
      </p:sp>
      <p:sp>
        <p:nvSpPr>
          <p:cNvPr id="2" name="CasellaDiTesto 1"/>
          <p:cNvSpPr txBox="1"/>
          <p:nvPr/>
        </p:nvSpPr>
        <p:spPr>
          <a:xfrm>
            <a:off x="490334" y="1988840"/>
            <a:ext cx="6097890" cy="461665"/>
          </a:xfrm>
          <a:prstGeom prst="rect">
            <a:avLst/>
          </a:prstGeom>
          <a:noFill/>
        </p:spPr>
        <p:txBody>
          <a:bodyPr wrap="square" rtlCol="0">
            <a:spAutoFit/>
          </a:bodyPr>
          <a:lstStyle/>
          <a:p>
            <a:r>
              <a:rPr lang="it-IT" dirty="0"/>
              <a:t>Esiste la legge 16 gennaio 2003, n.3</a:t>
            </a:r>
          </a:p>
        </p:txBody>
      </p:sp>
      <p:pic>
        <p:nvPicPr>
          <p:cNvPr id="8198" name="Picture 6" descr="http://upload.wikimedia.org/wikipedia/commons/thumb/a/a3/Streichholz.JPG/300px-Streichhol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13800"/>
            <a:ext cx="1440160" cy="122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91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blog.ilmanifesto.it/estestest/files/2009/05/karpov-300x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104" y="260648"/>
            <a:ext cx="5591206"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596733" y="3552877"/>
            <a:ext cx="5616625" cy="461665"/>
          </a:xfrm>
          <a:prstGeom prst="rect">
            <a:avLst/>
          </a:prstGeom>
          <a:noFill/>
        </p:spPr>
        <p:txBody>
          <a:bodyPr wrap="square" rtlCol="0">
            <a:spAutoFit/>
          </a:bodyPr>
          <a:lstStyle/>
          <a:p>
            <a:r>
              <a:rPr lang="it-IT" dirty="0"/>
              <a:t>deposito di NH</a:t>
            </a:r>
            <a:r>
              <a:rPr lang="it-IT" baseline="-25000" dirty="0"/>
              <a:t>4</a:t>
            </a:r>
            <a:r>
              <a:rPr lang="it-IT" dirty="0"/>
              <a:t>NO</a:t>
            </a:r>
            <a:r>
              <a:rPr lang="it-IT" baseline="-25000" dirty="0"/>
              <a:t>3</a:t>
            </a:r>
            <a:r>
              <a:rPr lang="it-IT" dirty="0"/>
              <a:t> in fiamme: Texas 2009</a:t>
            </a:r>
            <a:endParaRPr lang="it-IT" baseline="-25000" dirty="0"/>
          </a:p>
        </p:txBody>
      </p:sp>
      <p:sp>
        <p:nvSpPr>
          <p:cNvPr id="3" name="CasellaDiTesto 2"/>
          <p:cNvSpPr txBox="1"/>
          <p:nvPr/>
        </p:nvSpPr>
        <p:spPr>
          <a:xfrm>
            <a:off x="539552" y="4040438"/>
            <a:ext cx="8280920" cy="2246769"/>
          </a:xfrm>
          <a:prstGeom prst="rect">
            <a:avLst/>
          </a:prstGeom>
          <a:noFill/>
        </p:spPr>
        <p:txBody>
          <a:bodyPr wrap="square" rtlCol="0">
            <a:spAutoFit/>
          </a:bodyPr>
          <a:lstStyle/>
          <a:p>
            <a:pPr algn="just"/>
            <a:r>
              <a:rPr lang="it-IT" sz="2000" dirty="0"/>
              <a:t>Da «La Repubblica»  31 luglio 2009</a:t>
            </a:r>
          </a:p>
          <a:p>
            <a:pPr algn="just"/>
            <a:r>
              <a:rPr lang="it-IT" dirty="0"/>
              <a:t>emergenza ambientale in Texas. Un incendio scoppiato in una fabbrica di fertilizzanti aveva costretto all'evacuazione 80 mila persone residenti a …., 3 morti accertati e 22 intossicati ricoverati con problemi respiratori…. La densa colonna di fumo arancione si è propagata per decine di chilometri… </a:t>
            </a:r>
          </a:p>
        </p:txBody>
      </p:sp>
    </p:spTree>
    <p:extLst>
      <p:ext uri="{BB962C8B-B14F-4D97-AF65-F5344CB8AC3E}">
        <p14:creationId xmlns:p14="http://schemas.microsoft.com/office/powerpoint/2010/main" val="938320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7488" y="304800"/>
            <a:ext cx="8610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19) Non assaggiare, né toccare assolutamente i reattivi con le mani né annusarli:</a:t>
            </a:r>
            <a:r>
              <a:rPr lang="it-IT" dirty="0">
                <a:cs typeface="Times New Roman" pitchFamily="18" charset="0"/>
              </a:rPr>
              <a:t> numerose sostanze sono irritanti, caustiche, tossiche, ..., e possono anche essere assorbite dalla pelle. </a:t>
            </a:r>
          </a:p>
          <a:p>
            <a:pPr algn="just" eaLnBrk="1" hangingPunct="1">
              <a:spcBef>
                <a:spcPct val="50000"/>
              </a:spcBef>
            </a:pPr>
            <a:r>
              <a:rPr lang="it-IT" dirty="0">
                <a:cs typeface="Times New Roman" pitchFamily="18" charset="0"/>
              </a:rPr>
              <a:t>Gli effetti possono manifestarsi anche dopo qualche tempo.</a:t>
            </a:r>
          </a:p>
        </p:txBody>
      </p:sp>
      <p:pic>
        <p:nvPicPr>
          <p:cNvPr id="9218" name="Picture 2" descr="http://static.pourfemme.it/pfsalute/fotogallery/625X0/9029/irritazione-della-pe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16" y="3789040"/>
            <a:ext cx="2978818" cy="2232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68307" y="404664"/>
            <a:ext cx="85312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20) È tassativamente vietato prelevare liquidi con pipette aspirando con la bocca:</a:t>
            </a:r>
            <a:r>
              <a:rPr lang="it-IT" dirty="0"/>
              <a:t> usare sempre </a:t>
            </a:r>
            <a:r>
              <a:rPr lang="it-IT" dirty="0" err="1"/>
              <a:t>propipette</a:t>
            </a:r>
            <a:r>
              <a:rPr lang="it-IT" dirty="0"/>
              <a:t> automatiche o aspiratori in gomma: il liquido potrebbe finire in bocca, soprattutto se nella pipetta si formano bolle d'aria, con conseguenze potenzialmente drammatiche.</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36246"/>
            <a:ext cx="2325142" cy="174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http://v1.microglass.it/3_EPPENDORF/3_EPPENDORF_PICS/easypet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80" y="2836247"/>
            <a:ext cx="1491216" cy="318504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socorex.com/images/objets/e_profill_4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557105"/>
            <a:ext cx="18764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054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46253" y="476672"/>
            <a:ext cx="85661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21) Lavarsi frequentemente ed accuratamente le mani</a:t>
            </a:r>
            <a:r>
              <a:rPr lang="it-IT" dirty="0"/>
              <a:t>: spesso inavvertitamente, nonostante le precauzioni, si tocca qualche residuo che poi potrebbe venire a contatto con la bocca o gli occhi dando irritazioni o peggio.</a:t>
            </a:r>
          </a:p>
        </p:txBody>
      </p:sp>
      <p:sp>
        <p:nvSpPr>
          <p:cNvPr id="3" name="Text Box 2"/>
          <p:cNvSpPr txBox="1">
            <a:spLocks noChangeArrowheads="1"/>
          </p:cNvSpPr>
          <p:nvPr/>
        </p:nvSpPr>
        <p:spPr bwMode="auto">
          <a:xfrm>
            <a:off x="251520" y="2648760"/>
            <a:ext cx="8731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22) Tenere pulito ed in ordine il proprio banco di lavoro</a:t>
            </a:r>
            <a:r>
              <a:rPr lang="it-IT" dirty="0">
                <a:cs typeface="Times New Roman" pitchFamily="18" charset="0"/>
              </a:rPr>
              <a:t>: lasciare sul banco solo l'attrezzatura indispensabile per lo svolgimento dell'esperienza in corso. </a:t>
            </a:r>
          </a:p>
        </p:txBody>
      </p:sp>
      <p:pic>
        <p:nvPicPr>
          <p:cNvPr id="14338" name="Picture 2" descr="http://2.citynews-baritoday.stgy.it/%7Emedia/originale/54391335941403/chimicabi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149079"/>
            <a:ext cx="3168352" cy="210429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17145" y="4437112"/>
            <a:ext cx="3843287" cy="1200329"/>
          </a:xfrm>
          <a:prstGeom prst="rect">
            <a:avLst/>
          </a:prstGeom>
          <a:noFill/>
        </p:spPr>
        <p:txBody>
          <a:bodyPr wrap="square" rtlCol="0">
            <a:spAutoFit/>
          </a:bodyPr>
          <a:lstStyle/>
          <a:p>
            <a:r>
              <a:rPr lang="it-IT" dirty="0"/>
              <a:t>rischio: nel prendere un recipiente si fanno cadere gli altri</a:t>
            </a:r>
          </a:p>
        </p:txBody>
      </p:sp>
    </p:spTree>
    <p:extLst>
      <p:ext uri="{BB962C8B-B14F-4D97-AF65-F5344CB8AC3E}">
        <p14:creationId xmlns:p14="http://schemas.microsoft.com/office/powerpoint/2010/main" val="414416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randombar(horizontal)">
                                      <p:cBhvr>
                                        <p:cTn id="11" dur="500"/>
                                        <p:tgtEl>
                                          <p:spTgt spid="1433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79388" y="476672"/>
            <a:ext cx="86582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23) Rimanere al proprio posto</a:t>
            </a:r>
            <a:r>
              <a:rPr lang="it-IT" dirty="0"/>
              <a:t> e muoversi solo lo stretto indispensabile. Ciò vale soprattutto se è in corso una reazione chimica e se si sta riscaldando qualcosa. Non girare tra i banchi e non toccare la strumentazione che non si conosce.</a:t>
            </a:r>
          </a:p>
        </p:txBody>
      </p:sp>
      <p:sp>
        <p:nvSpPr>
          <p:cNvPr id="12292" name="Text Box 4"/>
          <p:cNvSpPr txBox="1">
            <a:spLocks noChangeArrowheads="1"/>
          </p:cNvSpPr>
          <p:nvPr/>
        </p:nvSpPr>
        <p:spPr bwMode="auto">
          <a:xfrm>
            <a:off x="182563" y="2276872"/>
            <a:ext cx="8655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24) Usare con attenzione la vetreria: </a:t>
            </a:r>
          </a:p>
          <a:p>
            <a:pPr algn="just" eaLnBrk="1" hangingPunct="1"/>
            <a:r>
              <a:rPr lang="it-IT" dirty="0"/>
              <a:t>1) si possono prendere forti scottature perché la vetreria calda </a:t>
            </a:r>
            <a:r>
              <a:rPr lang="it-IT" u="sng" dirty="0"/>
              <a:t>non è visivamente distinguibile da quella fredda</a:t>
            </a:r>
            <a:r>
              <a:rPr lang="it-IT" dirty="0"/>
              <a:t>; </a:t>
            </a:r>
            <a:r>
              <a:rPr lang="it-IT" u="sng" dirty="0"/>
              <a:t>solo ad elevate temperature diventa rossa</a:t>
            </a:r>
          </a:p>
          <a:p>
            <a:pPr algn="just" eaLnBrk="1" hangingPunct="1"/>
            <a:r>
              <a:rPr lang="it-IT" dirty="0"/>
              <a:t>2) il vetro può facilmente rompersi in frammenti molto taglienti.</a:t>
            </a:r>
          </a:p>
        </p:txBody>
      </p:sp>
      <p:pic>
        <p:nvPicPr>
          <p:cNvPr id="2" name="Picture 2" descr="http://images.myswitzerland.com/89370/images/buehne/2633_glasblasen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3" y="4509120"/>
            <a:ext cx="3800475" cy="2133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188640"/>
            <a:ext cx="84582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dirty="0">
                <a:cs typeface="Times New Roman" pitchFamily="18" charset="0"/>
              </a:rPr>
              <a:t>25) </a:t>
            </a:r>
            <a:r>
              <a:rPr lang="it-IT" b="1" dirty="0">
                <a:solidFill>
                  <a:srgbClr val="FF0000"/>
                </a:solidFill>
                <a:cs typeface="Times New Roman" pitchFamily="18" charset="0"/>
              </a:rPr>
              <a:t>Quando si prepara una soluzione diluita di un acido</a:t>
            </a:r>
            <a:r>
              <a:rPr lang="it-IT" dirty="0">
                <a:cs typeface="Times New Roman" pitchFamily="18" charset="0"/>
              </a:rPr>
              <a:t> </a:t>
            </a:r>
            <a:r>
              <a:rPr lang="it-IT" b="1" dirty="0">
                <a:solidFill>
                  <a:srgbClr val="FF0000"/>
                </a:solidFill>
                <a:cs typeface="Times New Roman" pitchFamily="18" charset="0"/>
              </a:rPr>
              <a:t>o di un idrossido</a:t>
            </a:r>
            <a:r>
              <a:rPr lang="it-IT" dirty="0">
                <a:cs typeface="Times New Roman" pitchFamily="18" charset="0"/>
              </a:rPr>
              <a:t>, partendo da acidi o idrossidi concentrati, aggiungere questi all' acqua lentamente ed agitando in continuazione e </a:t>
            </a:r>
            <a:r>
              <a:rPr lang="it-IT" u="sng" dirty="0">
                <a:cs typeface="Times New Roman" pitchFamily="18" charset="0"/>
              </a:rPr>
              <a:t>mai il contrario</a:t>
            </a:r>
            <a:r>
              <a:rPr lang="it-IT" dirty="0">
                <a:cs typeface="Times New Roman" pitchFamily="18" charset="0"/>
              </a:rPr>
              <a:t>. </a:t>
            </a:r>
          </a:p>
          <a:p>
            <a:pPr algn="just" eaLnBrk="1" hangingPunct="1">
              <a:spcBef>
                <a:spcPct val="50000"/>
              </a:spcBef>
            </a:pPr>
            <a:r>
              <a:rPr lang="it-IT" b="1" dirty="0">
                <a:solidFill>
                  <a:srgbClr val="FF0000"/>
                </a:solidFill>
                <a:cs typeface="Times New Roman" pitchFamily="18" charset="0"/>
              </a:rPr>
              <a:t>NON DAR DA BERE ALL’ACIDO</a:t>
            </a:r>
          </a:p>
          <a:p>
            <a:pPr eaLnBrk="1" hangingPunct="1">
              <a:spcBef>
                <a:spcPct val="50000"/>
              </a:spcBef>
            </a:pPr>
            <a:r>
              <a:rPr lang="it-IT" dirty="0">
                <a:cs typeface="Times New Roman" pitchFamily="18" charset="0"/>
              </a:rPr>
              <a:t>Prestare somma attenzione soprattutto quando si ha a che fare con H</a:t>
            </a:r>
            <a:r>
              <a:rPr lang="it-IT" baseline="-30000" dirty="0">
                <a:cs typeface="Times New Roman" pitchFamily="18" charset="0"/>
              </a:rPr>
              <a:t>2</a:t>
            </a:r>
            <a:r>
              <a:rPr lang="it-IT" dirty="0">
                <a:cs typeface="Times New Roman" pitchFamily="18" charset="0"/>
              </a:rPr>
              <a:t>SO</a:t>
            </a:r>
            <a:r>
              <a:rPr lang="it-IT" baseline="-30000" dirty="0">
                <a:cs typeface="Times New Roman" pitchFamily="18" charset="0"/>
              </a:rPr>
              <a:t>4</a:t>
            </a:r>
            <a:r>
              <a:rPr lang="it-IT" dirty="0">
                <a:cs typeface="Times New Roman" pitchFamily="18" charset="0"/>
              </a:rPr>
              <a:t> concentrato o con </a:t>
            </a:r>
            <a:r>
              <a:rPr lang="it-IT" dirty="0" err="1">
                <a:cs typeface="Times New Roman" pitchFamily="18" charset="0"/>
              </a:rPr>
              <a:t>NaOH</a:t>
            </a:r>
            <a:r>
              <a:rPr lang="it-IT" dirty="0">
                <a:cs typeface="Times New Roman" pitchFamily="18" charset="0"/>
              </a:rPr>
              <a:t> o KOH solidi</a:t>
            </a:r>
            <a:r>
              <a:rPr lang="it-IT" dirty="0"/>
              <a:t> </a:t>
            </a:r>
          </a:p>
          <a:p>
            <a:pPr eaLnBrk="1" hangingPunct="1">
              <a:spcBef>
                <a:spcPct val="50000"/>
              </a:spcBef>
            </a:pPr>
            <a:r>
              <a:rPr lang="it-IT" dirty="0"/>
              <a:t>Motivo: </a:t>
            </a:r>
          </a:p>
        </p:txBody>
      </p:sp>
      <p:pic>
        <p:nvPicPr>
          <p:cNvPr id="3" name="Picture 4" descr="http://www.liboriobutera.com/wp-content/uploads/2010/05/sicurezza-laborator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7" y="3429000"/>
            <a:ext cx="3400425" cy="2933701"/>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28600" y="4151669"/>
            <a:ext cx="4134172" cy="2308324"/>
          </a:xfrm>
          <a:prstGeom prst="rect">
            <a:avLst/>
          </a:prstGeom>
          <a:noFill/>
        </p:spPr>
        <p:txBody>
          <a:bodyPr wrap="square" rtlCol="0">
            <a:spAutoFit/>
          </a:bodyPr>
          <a:lstStyle/>
          <a:p>
            <a:r>
              <a:rPr lang="it-IT" dirty="0"/>
              <a:t>Il processo di solubilizzazione di questi composti è esotermico: H</a:t>
            </a:r>
            <a:r>
              <a:rPr lang="it-IT" baseline="-25000" dirty="0"/>
              <a:t>2</a:t>
            </a:r>
            <a:r>
              <a:rPr lang="it-IT" dirty="0"/>
              <a:t>O ha calore specifico &gt; di tutti gli acidi più comuni e di solito è in quantità maggiore.</a:t>
            </a:r>
          </a:p>
          <a:p>
            <a:r>
              <a:rPr lang="it-IT" dirty="0"/>
              <a:t>Disperde meglio il calore.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8600" y="304800"/>
            <a:ext cx="837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26) Non scaldare su fiamma libera liquidi infiammabili (esempio solventi organici)</a:t>
            </a:r>
            <a:r>
              <a:rPr lang="it-IT" dirty="0">
                <a:cs typeface="Times New Roman" pitchFamily="18" charset="0"/>
              </a:rPr>
              <a:t>: i loro gas potrebbero incendiarsi. </a:t>
            </a:r>
          </a:p>
          <a:p>
            <a:pPr algn="just" eaLnBrk="1" hangingPunct="1">
              <a:spcBef>
                <a:spcPct val="50000"/>
              </a:spcBef>
            </a:pPr>
            <a:r>
              <a:rPr lang="it-IT" dirty="0">
                <a:cs typeface="Times New Roman" pitchFamily="18" charset="0"/>
              </a:rPr>
              <a:t>In generale preferire sempre i mantelli riscaldanti elettrici.</a:t>
            </a:r>
          </a:p>
        </p:txBody>
      </p:sp>
      <p:pic>
        <p:nvPicPr>
          <p:cNvPr id="6" name="Picture 2" descr="http://www.laboratorioalimentare.it/wp-content/uploads/2012/08/Becco_di_Bunsen-450x5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942067"/>
            <a:ext cx="1491645" cy="171911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070817" y="2181174"/>
            <a:ext cx="1644625" cy="461665"/>
          </a:xfrm>
          <a:prstGeom prst="rect">
            <a:avLst/>
          </a:prstGeom>
          <a:noFill/>
        </p:spPr>
        <p:txBody>
          <a:bodyPr wrap="square" rtlCol="0">
            <a:spAutoFit/>
          </a:bodyPr>
          <a:lstStyle/>
          <a:p>
            <a:r>
              <a:rPr lang="it-IT" dirty="0"/>
              <a:t>in disuso</a:t>
            </a:r>
          </a:p>
        </p:txBody>
      </p:sp>
      <p:pic>
        <p:nvPicPr>
          <p:cNvPr id="3" name="Picture 2" descr="http://www.iperserv.com/chimica/fonticalore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66" y="1916832"/>
            <a:ext cx="2534190" cy="189905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img.directindustry.it/images_di/photo-g/mantello-riscaldante-71504-27488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817" y="3501009"/>
            <a:ext cx="1782208" cy="315499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114766" y="5003881"/>
            <a:ext cx="3585704" cy="461665"/>
          </a:xfrm>
          <a:prstGeom prst="rect">
            <a:avLst/>
          </a:prstGeom>
          <a:noFill/>
        </p:spPr>
        <p:txBody>
          <a:bodyPr wrap="square" rtlCol="0">
            <a:spAutoFit/>
          </a:bodyPr>
          <a:lstStyle/>
          <a:p>
            <a:r>
              <a:rPr lang="it-IT" dirty="0"/>
              <a:t>vantaggio?</a:t>
            </a:r>
          </a:p>
        </p:txBody>
      </p:sp>
      <p:sp>
        <p:nvSpPr>
          <p:cNvPr id="5" name="CasellaDiTesto 4"/>
          <p:cNvSpPr txBox="1"/>
          <p:nvPr/>
        </p:nvSpPr>
        <p:spPr>
          <a:xfrm>
            <a:off x="3995936" y="5661247"/>
            <a:ext cx="3312368" cy="830997"/>
          </a:xfrm>
          <a:prstGeom prst="rect">
            <a:avLst/>
          </a:prstGeom>
          <a:noFill/>
        </p:spPr>
        <p:txBody>
          <a:bodyPr wrap="square" rtlCol="0">
            <a:spAutoFit/>
          </a:bodyPr>
          <a:lstStyle/>
          <a:p>
            <a:r>
              <a:rPr lang="it-IT" dirty="0"/>
              <a:t>controllo della T e riscaldamento omogeneo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93646" y="411361"/>
            <a:ext cx="8488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b="1">
                <a:solidFill>
                  <a:srgbClr val="FF0000"/>
                </a:solidFill>
              </a:rPr>
              <a:t>27) Non rivolgere l'apertura dei recipienti verso altre persone </a:t>
            </a:r>
            <a:r>
              <a:rPr lang="it-IT"/>
              <a:t>perché il liquido potrebbe schizzare.</a:t>
            </a:r>
          </a:p>
        </p:txBody>
      </p:sp>
      <p:sp>
        <p:nvSpPr>
          <p:cNvPr id="3" name="Text Box 4"/>
          <p:cNvSpPr txBox="1">
            <a:spLocks noChangeArrowheads="1"/>
          </p:cNvSpPr>
          <p:nvPr/>
        </p:nvSpPr>
        <p:spPr bwMode="auto">
          <a:xfrm>
            <a:off x="193646" y="1449586"/>
            <a:ext cx="8424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b="1">
                <a:solidFill>
                  <a:srgbClr val="FF0000"/>
                </a:solidFill>
              </a:rPr>
              <a:t>28) Non indagare su eventuali perdite di gas usando una fiamma</a:t>
            </a:r>
            <a:r>
              <a:rPr lang="it-IT"/>
              <a:t>: se c'è una effettiva perdita si può generare un incendio: usare le apposite soluzioni saponose.</a:t>
            </a:r>
          </a:p>
        </p:txBody>
      </p:sp>
      <p:sp>
        <p:nvSpPr>
          <p:cNvPr id="4" name="Text Box 5"/>
          <p:cNvSpPr txBox="1">
            <a:spLocks noChangeArrowheads="1"/>
          </p:cNvSpPr>
          <p:nvPr/>
        </p:nvSpPr>
        <p:spPr bwMode="auto">
          <a:xfrm>
            <a:off x="193646" y="2852936"/>
            <a:ext cx="84375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29) Prestare attenzione alle apparecchiature sotto tensione elettrica: </a:t>
            </a:r>
            <a:r>
              <a:rPr lang="it-IT" dirty="0"/>
              <a:t>non toccare le strumentazioni elettriche  con le mani bagnate,  assicurarsi che non ci siano fili scoperti sotto tensione. In caso di potenziale pericolo staccare la corrente operando dal quadro elettrico generale la cui collocazione deve essere nota a tutti i frequentatori del laboratorio. </a:t>
            </a:r>
          </a:p>
        </p:txBody>
      </p:sp>
      <p:sp>
        <p:nvSpPr>
          <p:cNvPr id="5" name="Text Box 2"/>
          <p:cNvSpPr txBox="1">
            <a:spLocks noChangeArrowheads="1"/>
          </p:cNvSpPr>
          <p:nvPr/>
        </p:nvSpPr>
        <p:spPr bwMode="auto">
          <a:xfrm>
            <a:off x="193646" y="5301208"/>
            <a:ext cx="8583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30) Tenere le apparecchiature elettriche lontane dall'acqua: </a:t>
            </a:r>
            <a:r>
              <a:rPr lang="it-IT" dirty="0">
                <a:cs typeface="Times New Roman" pitchFamily="18" charset="0"/>
              </a:rPr>
              <a:t>in caso di contatto della parti sotto tensione con acqua si può prendere la scossa.</a:t>
            </a:r>
            <a:endParaRPr lang="it-IT" dirty="0"/>
          </a:p>
        </p:txBody>
      </p:sp>
    </p:spTree>
    <p:extLst>
      <p:ext uri="{BB962C8B-B14F-4D97-AF65-F5344CB8AC3E}">
        <p14:creationId xmlns:p14="http://schemas.microsoft.com/office/powerpoint/2010/main" val="30583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90"/>
                                          </p:val>
                                        </p:tav>
                                        <p:tav tm="100000">
                                          <p:val>
                                            <p:fltVal val="0"/>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50825" y="260350"/>
            <a:ext cx="8424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31) Non tenere in tasca oggetti appuntiti o taglienti come forbici, coltelli o tubi di vetro:</a:t>
            </a:r>
            <a:r>
              <a:rPr lang="it-IT" dirty="0">
                <a:cs typeface="Times New Roman" pitchFamily="18" charset="0"/>
              </a:rPr>
              <a:t>  in caso di urto o caduta possono diventare pericolosi. </a:t>
            </a:r>
          </a:p>
        </p:txBody>
      </p:sp>
      <p:sp>
        <p:nvSpPr>
          <p:cNvPr id="15363" name="Text Box 3"/>
          <p:cNvSpPr txBox="1">
            <a:spLocks noChangeArrowheads="1"/>
          </p:cNvSpPr>
          <p:nvPr/>
        </p:nvSpPr>
        <p:spPr bwMode="auto">
          <a:xfrm>
            <a:off x="250825" y="1966913"/>
            <a:ext cx="8893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b="1" dirty="0">
                <a:solidFill>
                  <a:srgbClr val="FF0000"/>
                </a:solidFill>
              </a:rPr>
              <a:t>32) Chi porta i capelli lunghi cerchi di raccoglierli,</a:t>
            </a:r>
            <a:r>
              <a:rPr lang="it-IT" dirty="0"/>
              <a:t> ad esempio con un nastro.</a:t>
            </a:r>
          </a:p>
        </p:txBody>
      </p:sp>
      <p:sp>
        <p:nvSpPr>
          <p:cNvPr id="15364" name="Text Box 4"/>
          <p:cNvSpPr txBox="1">
            <a:spLocks noChangeArrowheads="1"/>
          </p:cNvSpPr>
          <p:nvPr/>
        </p:nvSpPr>
        <p:spPr bwMode="auto">
          <a:xfrm>
            <a:off x="250825" y="3309938"/>
            <a:ext cx="8497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33) Lavorare su quantità limitate di sostanze</a:t>
            </a:r>
            <a:r>
              <a:rPr lang="it-IT" dirty="0"/>
              <a:t> per limitare i pericoli in caso di incidente.</a:t>
            </a:r>
          </a:p>
        </p:txBody>
      </p:sp>
      <p:sp>
        <p:nvSpPr>
          <p:cNvPr id="15365" name="Text Box 5"/>
          <p:cNvSpPr txBox="1">
            <a:spLocks noChangeArrowheads="1"/>
          </p:cNvSpPr>
          <p:nvPr/>
        </p:nvSpPr>
        <p:spPr bwMode="auto">
          <a:xfrm>
            <a:off x="250825" y="4652963"/>
            <a:ext cx="8497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34) Non appoggiare mai recipienti, bottiglie o apparecchiature vicino al bordo del tavolo:</a:t>
            </a:r>
            <a:r>
              <a:rPr lang="it-IT" dirty="0"/>
              <a:t> quando meno uno se lo aspetta tendono a cadere giù.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linds(horizontal)">
                                      <p:cBhvr>
                                        <p:cTn id="7" dur="500"/>
                                        <p:tgtEl>
                                          <p:spTgt spid="15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diamond(in)">
                                      <p:cBhvr>
                                        <p:cTn id="12" dur="2000"/>
                                        <p:tgtEl>
                                          <p:spTgt spid="153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barn(inHorizontal)">
                                      <p:cBhvr>
                                        <p:cTn id="1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250825" y="2708920"/>
            <a:ext cx="8496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36) I numero delle persone presenti in laboratorio non deve superare quello massimo consentito.</a:t>
            </a:r>
            <a:endParaRPr lang="it-IT" dirty="0"/>
          </a:p>
        </p:txBody>
      </p:sp>
      <p:sp>
        <p:nvSpPr>
          <p:cNvPr id="16388" name="Text Box 4"/>
          <p:cNvSpPr txBox="1">
            <a:spLocks noChangeArrowheads="1"/>
          </p:cNvSpPr>
          <p:nvPr/>
        </p:nvSpPr>
        <p:spPr bwMode="auto">
          <a:xfrm>
            <a:off x="250825" y="4075466"/>
            <a:ext cx="8496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37) I rifiuti e gli scarti del laboratorio:</a:t>
            </a:r>
            <a:r>
              <a:rPr lang="it-IT" dirty="0"/>
              <a:t> i rifiuti e gli scarti devono essere raccolti in maniera differenziata per il loro successivo smaltimento come da norme di legge.</a:t>
            </a:r>
          </a:p>
        </p:txBody>
      </p:sp>
      <p:sp>
        <p:nvSpPr>
          <p:cNvPr id="21509" name="Text Box 5"/>
          <p:cNvSpPr txBox="1">
            <a:spLocks noChangeArrowheads="1"/>
          </p:cNvSpPr>
          <p:nvPr/>
        </p:nvSpPr>
        <p:spPr bwMode="auto">
          <a:xfrm>
            <a:off x="250825" y="188913"/>
            <a:ext cx="84978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35) Afferrare saldamente e con tutte le precauzioni del caso i recipienti contenenti i reattivi quando devono essere mossi da un posto ad un altro.</a:t>
            </a:r>
          </a:p>
          <a:p>
            <a:pPr algn="just" eaLnBrk="1" hangingPunct="1"/>
            <a:r>
              <a:rPr lang="it-IT" dirty="0"/>
              <a:t>Non tenerli distrattamente ma sostenere i recipienti mettendo una mano sul loro fondo. Non afferrare le bottiglie per il tappo.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fade">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8600" y="457200"/>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cs typeface="Times New Roman" pitchFamily="18" charset="0"/>
              </a:rPr>
              <a:t>RICORDARE che, soprattutto quando si compiono delle azioni ripetitive ed apparentemente noiose, anche se si stanno adoperando sostanze ed apparecchiature pericolose, si tende ad abbassare il proprio livello di attenzione ed a sopravvalutare le proprie capacità ed esperienza. </a:t>
            </a:r>
            <a:endParaRPr lang="it-IT" dirty="0">
              <a:cs typeface="Times New Roman" pitchFamily="18" charset="0"/>
            </a:endParaRPr>
          </a:p>
        </p:txBody>
      </p:sp>
      <p:sp>
        <p:nvSpPr>
          <p:cNvPr id="2" name="CasellaDiTesto 1"/>
          <p:cNvSpPr txBox="1"/>
          <p:nvPr/>
        </p:nvSpPr>
        <p:spPr>
          <a:xfrm>
            <a:off x="228600" y="3501008"/>
            <a:ext cx="8303840" cy="1569660"/>
          </a:xfrm>
          <a:prstGeom prst="rect">
            <a:avLst/>
          </a:prstGeom>
          <a:noFill/>
        </p:spPr>
        <p:txBody>
          <a:bodyPr wrap="square" rtlCol="0">
            <a:spAutoFit/>
          </a:bodyPr>
          <a:lstStyle/>
          <a:p>
            <a:r>
              <a:rPr lang="it-IT" b="1" dirty="0">
                <a:cs typeface="Times New Roman" pitchFamily="18" charset="0"/>
              </a:rPr>
              <a:t>LA SICUREZZA DEVE DERIVARE DA UNA ATTITUDINE MENTALE A METTERE SEMPRE IN PRATICA LE NORME DI PREVENZIONE DAI PERICOLI PER SÉ E PER GLI ALTRI E NON DALL'ABITUDINE</a:t>
            </a:r>
            <a:r>
              <a:rPr lang="it-IT" dirty="0">
                <a:cs typeface="Times New Roman" pitchFamily="18" charset="0"/>
              </a:rPr>
              <a:t>. </a:t>
            </a: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ESPLOSIONE-TEXAS-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6408712" cy="330544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23528" y="4005064"/>
            <a:ext cx="8352928" cy="1569660"/>
          </a:xfrm>
          <a:prstGeom prst="rect">
            <a:avLst/>
          </a:prstGeom>
          <a:noFill/>
        </p:spPr>
        <p:txBody>
          <a:bodyPr wrap="square" rtlCol="0">
            <a:spAutoFit/>
          </a:bodyPr>
          <a:lstStyle/>
          <a:p>
            <a:r>
              <a:rPr lang="it-IT" dirty="0"/>
              <a:t>… il responsabile dei servizi di emergenza parla di</a:t>
            </a:r>
            <a:r>
              <a:rPr lang="it-IT" b="1" dirty="0"/>
              <a:t> 60 o 70 morti</a:t>
            </a:r>
            <a:r>
              <a:rPr lang="it-IT" dirty="0"/>
              <a:t>, ai quali si aggiungono centinaia di feriti. Si tratta di numeri non ancora ufficiali, destinati a salire secondo quando spiega il </a:t>
            </a:r>
            <a:r>
              <a:rPr lang="it-IT" dirty="0" err="1"/>
              <a:t>Daily</a:t>
            </a:r>
            <a:r>
              <a:rPr lang="it-IT" dirty="0"/>
              <a:t> Mail… 100 case lesionate….</a:t>
            </a:r>
            <a:endParaRPr lang="it-IT" dirty="0">
              <a:solidFill>
                <a:srgbClr val="FF0000"/>
              </a:solidFill>
            </a:endParaRPr>
          </a:p>
        </p:txBody>
      </p:sp>
      <p:sp>
        <p:nvSpPr>
          <p:cNvPr id="3" name="CasellaDiTesto 2"/>
          <p:cNvSpPr txBox="1"/>
          <p:nvPr/>
        </p:nvSpPr>
        <p:spPr>
          <a:xfrm>
            <a:off x="323528" y="5692606"/>
            <a:ext cx="4176464" cy="369332"/>
          </a:xfrm>
          <a:prstGeom prst="rect">
            <a:avLst/>
          </a:prstGeom>
          <a:noFill/>
        </p:spPr>
        <p:txBody>
          <a:bodyPr wrap="square" rtlCol="0">
            <a:spAutoFit/>
          </a:bodyPr>
          <a:lstStyle/>
          <a:p>
            <a:r>
              <a:rPr lang="it-IT" sz="1800" dirty="0"/>
              <a:t>18.04.2013  ancora Texas </a:t>
            </a:r>
          </a:p>
        </p:txBody>
      </p:sp>
      <p:sp>
        <p:nvSpPr>
          <p:cNvPr id="4" name="CasellaDiTesto 3"/>
          <p:cNvSpPr txBox="1"/>
          <p:nvPr/>
        </p:nvSpPr>
        <p:spPr>
          <a:xfrm>
            <a:off x="7020272" y="1196752"/>
            <a:ext cx="1440160" cy="461665"/>
          </a:xfrm>
          <a:prstGeom prst="rect">
            <a:avLst/>
          </a:prstGeom>
          <a:noFill/>
        </p:spPr>
        <p:txBody>
          <a:bodyPr wrap="square" rtlCol="0">
            <a:spAutoFit/>
          </a:bodyPr>
          <a:lstStyle/>
          <a:p>
            <a:r>
              <a:rPr lang="it-IT" dirty="0"/>
              <a:t>NH</a:t>
            </a:r>
            <a:r>
              <a:rPr lang="it-IT" baseline="-25000" dirty="0"/>
              <a:t>4</a:t>
            </a:r>
            <a:r>
              <a:rPr lang="it-IT" dirty="0"/>
              <a:t>NO</a:t>
            </a:r>
            <a:r>
              <a:rPr lang="it-IT" baseline="-25000" dirty="0"/>
              <a:t>3</a:t>
            </a:r>
          </a:p>
        </p:txBody>
      </p:sp>
    </p:spTree>
    <p:extLst>
      <p:ext uri="{BB962C8B-B14F-4D97-AF65-F5344CB8AC3E}">
        <p14:creationId xmlns:p14="http://schemas.microsoft.com/office/powerpoint/2010/main" val="282298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ressanini-lescienze.blogautore.espresso.repubblica.it/files/2011/12/genova-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48680"/>
            <a:ext cx="5904656" cy="4288257"/>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259632" y="5157191"/>
            <a:ext cx="6696744" cy="1200329"/>
          </a:xfrm>
          <a:prstGeom prst="rect">
            <a:avLst/>
          </a:prstGeom>
          <a:noFill/>
        </p:spPr>
        <p:txBody>
          <a:bodyPr wrap="square" rtlCol="0">
            <a:spAutoFit/>
          </a:bodyPr>
          <a:lstStyle/>
          <a:p>
            <a:r>
              <a:rPr lang="it-IT" dirty="0"/>
              <a:t>Stanno facendo il gelato con N</a:t>
            </a:r>
            <a:r>
              <a:rPr lang="it-IT" baseline="-25000" dirty="0"/>
              <a:t>2</a:t>
            </a:r>
            <a:r>
              <a:rPr lang="it-IT" dirty="0"/>
              <a:t> liquido: lodevole iniziativa ma in mancanza totale di norme di sicurezza</a:t>
            </a:r>
          </a:p>
        </p:txBody>
      </p:sp>
    </p:spTree>
    <p:extLst>
      <p:ext uri="{BB962C8B-B14F-4D97-AF65-F5344CB8AC3E}">
        <p14:creationId xmlns:p14="http://schemas.microsoft.com/office/powerpoint/2010/main" val="1340705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3645024"/>
            <a:ext cx="7992888" cy="1569660"/>
          </a:xfrm>
          <a:prstGeom prst="rect">
            <a:avLst/>
          </a:prstGeom>
          <a:noFill/>
        </p:spPr>
        <p:txBody>
          <a:bodyPr wrap="square" rtlCol="0">
            <a:spAutoFit/>
          </a:bodyPr>
          <a:lstStyle/>
          <a:p>
            <a:r>
              <a:rPr lang="it-IT" dirty="0"/>
              <a:t>16 aprile 1947 nel porto di Texas City, (The New York Times) </a:t>
            </a:r>
          </a:p>
          <a:p>
            <a:r>
              <a:rPr lang="it-IT" dirty="0"/>
              <a:t>esplosione di una nave con migliaia di ton di NH</a:t>
            </a:r>
            <a:r>
              <a:rPr lang="it-IT" baseline="-25000" dirty="0"/>
              <a:t>4</a:t>
            </a:r>
            <a:r>
              <a:rPr lang="it-IT" dirty="0"/>
              <a:t>NO</a:t>
            </a:r>
            <a:r>
              <a:rPr lang="it-IT" baseline="-25000" dirty="0"/>
              <a:t>3</a:t>
            </a:r>
            <a:r>
              <a:rPr lang="it-IT" dirty="0"/>
              <a:t> nel terminal fertilizzanti: </a:t>
            </a:r>
            <a:r>
              <a:rPr lang="it-IT" b="1" dirty="0"/>
              <a:t>564 morti. </a:t>
            </a:r>
            <a:r>
              <a:rPr lang="it-IT" dirty="0"/>
              <a:t>Esplosione udita a 400 km di distanza</a:t>
            </a:r>
          </a:p>
        </p:txBody>
      </p:sp>
      <p:sp>
        <p:nvSpPr>
          <p:cNvPr id="3" name="CasellaDiTesto 2"/>
          <p:cNvSpPr txBox="1"/>
          <p:nvPr/>
        </p:nvSpPr>
        <p:spPr>
          <a:xfrm>
            <a:off x="539552" y="476672"/>
            <a:ext cx="7848872" cy="2677656"/>
          </a:xfrm>
          <a:prstGeom prst="rect">
            <a:avLst/>
          </a:prstGeom>
          <a:noFill/>
        </p:spPr>
        <p:txBody>
          <a:bodyPr wrap="square" rtlCol="0">
            <a:spAutoFit/>
          </a:bodyPr>
          <a:lstStyle/>
          <a:p>
            <a:r>
              <a:rPr lang="it-IT" dirty="0"/>
              <a:t>Tolosa (Francia) 23/09/2001 Corriere della sera</a:t>
            </a:r>
          </a:p>
          <a:p>
            <a:endParaRPr lang="it-IT" b="1" dirty="0"/>
          </a:p>
          <a:p>
            <a:r>
              <a:rPr lang="it-IT" b="1" dirty="0"/>
              <a:t>Città in ginocchio: 29 morti, 20 dispersi, 4400 feriti. «Esplosione di </a:t>
            </a:r>
            <a:r>
              <a:rPr lang="it-IT" b="1" dirty="0" err="1"/>
              <a:t>NH</a:t>
            </a:r>
            <a:r>
              <a:rPr lang="it-IT" b="1" baseline="-25000" dirty="0" err="1"/>
              <a:t>4</a:t>
            </a:r>
            <a:r>
              <a:rPr lang="it-IT" b="1" dirty="0" err="1"/>
              <a:t>NO</a:t>
            </a:r>
            <a:r>
              <a:rPr lang="it-IT" b="1" baseline="-25000" dirty="0" err="1"/>
              <a:t>3</a:t>
            </a:r>
            <a:r>
              <a:rPr lang="it-IT" b="1" baseline="-25000" dirty="0"/>
              <a:t> </a:t>
            </a:r>
            <a:r>
              <a:rPr lang="it-IT" b="1" dirty="0"/>
              <a:t>causata dal calore» Accuse al governo.</a:t>
            </a:r>
            <a:r>
              <a:rPr lang="it-IT" dirty="0"/>
              <a:t>  … cause accidentali: sarebbe stato un aumento di temperatura, provocato da cause ancora ignote, a determinare il disastro...</a:t>
            </a:r>
          </a:p>
        </p:txBody>
      </p:sp>
    </p:spTree>
    <p:extLst>
      <p:ext uri="{BB962C8B-B14F-4D97-AF65-F5344CB8AC3E}">
        <p14:creationId xmlns:p14="http://schemas.microsoft.com/office/powerpoint/2010/main" val="197134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692696"/>
            <a:ext cx="4381082" cy="2923530"/>
          </a:xfrm>
          <a:prstGeom prst="rect">
            <a:avLst/>
          </a:prstGeom>
        </p:spPr>
      </p:pic>
      <p:sp>
        <p:nvSpPr>
          <p:cNvPr id="3" name="Rettangolo 2"/>
          <p:cNvSpPr/>
          <p:nvPr/>
        </p:nvSpPr>
        <p:spPr>
          <a:xfrm>
            <a:off x="1331640" y="3861048"/>
            <a:ext cx="6336703" cy="461665"/>
          </a:xfrm>
          <a:prstGeom prst="rect">
            <a:avLst/>
          </a:prstGeom>
        </p:spPr>
        <p:txBody>
          <a:bodyPr wrap="square">
            <a:spAutoFit/>
          </a:bodyPr>
          <a:lstStyle/>
          <a:p>
            <a:r>
              <a:rPr lang="it-IT" b="1" dirty="0"/>
              <a:t>29/06/2009 - incidente ferroviario di Viareggio</a:t>
            </a:r>
            <a:endParaRPr lang="it-IT" dirty="0"/>
          </a:p>
        </p:txBody>
      </p:sp>
      <p:sp>
        <p:nvSpPr>
          <p:cNvPr id="4" name="Rettangolo 3"/>
          <p:cNvSpPr/>
          <p:nvPr/>
        </p:nvSpPr>
        <p:spPr>
          <a:xfrm>
            <a:off x="2910835" y="5589240"/>
            <a:ext cx="2505814" cy="461665"/>
          </a:xfrm>
          <a:prstGeom prst="rect">
            <a:avLst/>
          </a:prstGeom>
        </p:spPr>
        <p:txBody>
          <a:bodyPr wrap="none">
            <a:spAutoFit/>
          </a:bodyPr>
          <a:lstStyle/>
          <a:p>
            <a:r>
              <a:rPr lang="it-IT" dirty="0"/>
              <a:t>33 morti e 25 feriti</a:t>
            </a:r>
          </a:p>
        </p:txBody>
      </p:sp>
      <p:sp>
        <p:nvSpPr>
          <p:cNvPr id="5" name="CasellaDiTesto 4"/>
          <p:cNvSpPr txBox="1"/>
          <p:nvPr/>
        </p:nvSpPr>
        <p:spPr>
          <a:xfrm>
            <a:off x="1907704" y="4378697"/>
            <a:ext cx="4752528" cy="830997"/>
          </a:xfrm>
          <a:prstGeom prst="rect">
            <a:avLst/>
          </a:prstGeom>
          <a:noFill/>
        </p:spPr>
        <p:txBody>
          <a:bodyPr wrap="square" rtlCol="0">
            <a:spAutoFit/>
          </a:bodyPr>
          <a:lstStyle/>
          <a:p>
            <a:pPr algn="ctr"/>
            <a:r>
              <a:rPr lang="it-IT" dirty="0"/>
              <a:t>incendio di GPL </a:t>
            </a:r>
          </a:p>
          <a:p>
            <a:pPr algn="ctr"/>
            <a:r>
              <a:rPr lang="it-IT" dirty="0"/>
              <a:t>(miscela butano + propano)</a:t>
            </a:r>
          </a:p>
        </p:txBody>
      </p:sp>
    </p:spTree>
    <p:extLst>
      <p:ext uri="{BB962C8B-B14F-4D97-AF65-F5344CB8AC3E}">
        <p14:creationId xmlns:p14="http://schemas.microsoft.com/office/powerpoint/2010/main" val="833336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88279" y="327107"/>
            <a:ext cx="2286203" cy="461665"/>
          </a:xfrm>
          <a:prstGeom prst="rect">
            <a:avLst/>
          </a:prstGeom>
        </p:spPr>
        <p:txBody>
          <a:bodyPr wrap="none">
            <a:spAutoFit/>
          </a:bodyPr>
          <a:lstStyle/>
          <a:p>
            <a:r>
              <a:rPr lang="it-IT" dirty="0"/>
              <a:t>13 febbraio 1983</a:t>
            </a:r>
          </a:p>
        </p:txBody>
      </p:sp>
      <p:sp>
        <p:nvSpPr>
          <p:cNvPr id="3" name="Rettangolo 2"/>
          <p:cNvSpPr/>
          <p:nvPr/>
        </p:nvSpPr>
        <p:spPr>
          <a:xfrm>
            <a:off x="1547664" y="788772"/>
            <a:ext cx="6480720" cy="461665"/>
          </a:xfrm>
          <a:prstGeom prst="rect">
            <a:avLst/>
          </a:prstGeom>
        </p:spPr>
        <p:txBody>
          <a:bodyPr wrap="square">
            <a:spAutoFit/>
          </a:bodyPr>
          <a:lstStyle/>
          <a:p>
            <a:r>
              <a:rPr lang="it-IT" b="1" dirty="0"/>
              <a:t>incendio del Cinema Statuto</a:t>
            </a:r>
            <a:r>
              <a:rPr lang="it-IT" dirty="0"/>
              <a:t> Torino - 64 morti</a:t>
            </a:r>
          </a:p>
        </p:txBody>
      </p:sp>
      <p:sp>
        <p:nvSpPr>
          <p:cNvPr id="4" name="Rettangolo 3"/>
          <p:cNvSpPr/>
          <p:nvPr/>
        </p:nvSpPr>
        <p:spPr>
          <a:xfrm>
            <a:off x="675318" y="1701014"/>
            <a:ext cx="7857121" cy="1569660"/>
          </a:xfrm>
          <a:prstGeom prst="rect">
            <a:avLst/>
          </a:prstGeom>
        </p:spPr>
        <p:txBody>
          <a:bodyPr wrap="square">
            <a:spAutoFit/>
          </a:bodyPr>
          <a:lstStyle/>
          <a:p>
            <a:r>
              <a:rPr lang="it-IT" dirty="0"/>
              <a:t>uscite di sicurezza chiuse, </a:t>
            </a:r>
          </a:p>
          <a:p>
            <a:r>
              <a:rPr lang="it-IT" dirty="0"/>
              <a:t>morti per le esalazioni di CO e </a:t>
            </a:r>
            <a:r>
              <a:rPr lang="it-IT" dirty="0" err="1"/>
              <a:t>HCN</a:t>
            </a:r>
            <a:r>
              <a:rPr lang="it-IT" dirty="0"/>
              <a:t> prodotte dalla combustione dei materiali delle poltrone, dal rivestimento plastico delle lampade, dai tendaggi alle pareti, dalla moquette</a:t>
            </a:r>
          </a:p>
        </p:txBody>
      </p:sp>
      <p:sp>
        <p:nvSpPr>
          <p:cNvPr id="11" name="AutoShape 2" descr="Risultati immagini per uscite di sicurezza blocc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4" descr="Risultati immagini per uscite di sicurezza blocca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3" name="Immagine 12"/>
          <p:cNvPicPr>
            <a:picLocks noChangeAspect="1"/>
          </p:cNvPicPr>
          <p:nvPr/>
        </p:nvPicPr>
        <p:blipFill>
          <a:blip r:embed="rId2"/>
          <a:stretch>
            <a:fillRect/>
          </a:stretch>
        </p:blipFill>
        <p:spPr>
          <a:xfrm>
            <a:off x="3388279" y="3933056"/>
            <a:ext cx="3264363" cy="2448272"/>
          </a:xfrm>
          <a:prstGeom prst="rect">
            <a:avLst/>
          </a:prstGeom>
        </p:spPr>
      </p:pic>
    </p:spTree>
    <p:extLst>
      <p:ext uri="{BB962C8B-B14F-4D97-AF65-F5344CB8AC3E}">
        <p14:creationId xmlns:p14="http://schemas.microsoft.com/office/powerpoint/2010/main" val="3312870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5392" y="1340768"/>
            <a:ext cx="7785113" cy="1200329"/>
          </a:xfrm>
          <a:prstGeom prst="rect">
            <a:avLst/>
          </a:prstGeom>
        </p:spPr>
        <p:txBody>
          <a:bodyPr wrap="square">
            <a:spAutoFit/>
          </a:bodyPr>
          <a:lstStyle/>
          <a:p>
            <a:r>
              <a:rPr lang="it-IT" dirty="0"/>
              <a:t>Le vittime dell'incendio perirono in un luogo che, paradossalmente, sulla carta rispettava tutte le norme di sicurezza richieste all'epoca dalla legge</a:t>
            </a:r>
          </a:p>
        </p:txBody>
      </p:sp>
      <p:sp>
        <p:nvSpPr>
          <p:cNvPr id="3" name="Rettangolo 2"/>
          <p:cNvSpPr/>
          <p:nvPr/>
        </p:nvSpPr>
        <p:spPr>
          <a:xfrm>
            <a:off x="685392" y="3933056"/>
            <a:ext cx="7632848" cy="1200329"/>
          </a:xfrm>
          <a:prstGeom prst="rect">
            <a:avLst/>
          </a:prstGeom>
        </p:spPr>
        <p:txBody>
          <a:bodyPr wrap="square">
            <a:spAutoFit/>
          </a:bodyPr>
          <a:lstStyle/>
          <a:p>
            <a:r>
              <a:rPr lang="it-IT" dirty="0"/>
              <a:t>La tragedia diede il via a una revisione completa della normativa italiana in materia di sicurezza contro gli incendi nei locali pubblici.... </a:t>
            </a:r>
          </a:p>
        </p:txBody>
      </p:sp>
    </p:spTree>
    <p:extLst>
      <p:ext uri="{BB962C8B-B14F-4D97-AF65-F5344CB8AC3E}">
        <p14:creationId xmlns:p14="http://schemas.microsoft.com/office/powerpoint/2010/main" val="422514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499</TotalTime>
  <Words>2822</Words>
  <Application>Microsoft Office PowerPoint</Application>
  <PresentationFormat>Presentazione su schermo (4:3)</PresentationFormat>
  <Paragraphs>194</Paragraphs>
  <Slides>50</Slides>
  <Notes>0</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3</vt:i4>
      </vt:variant>
      <vt:variant>
        <vt:lpstr>Titoli diapositive</vt:lpstr>
      </vt:variant>
      <vt:variant>
        <vt:i4>50</vt:i4>
      </vt:variant>
    </vt:vector>
  </HeadingPairs>
  <TitlesOfParts>
    <vt:vector size="59" baseType="lpstr">
      <vt:lpstr>Arial</vt:lpstr>
      <vt:lpstr>Arial Black</vt:lpstr>
      <vt:lpstr>Comic Sans MS</vt:lpstr>
      <vt:lpstr>Times New Roman</vt:lpstr>
      <vt:lpstr>Wingdings</vt:lpstr>
      <vt:lpstr>Struttura predefinita</vt:lpstr>
      <vt:lpstr>Clip</vt:lpstr>
      <vt:lpstr>Immagine bitmap</vt:lpstr>
      <vt:lpstr>CorelPhotoPaint.Image.8</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Claudio Tavagnacco</dc:creator>
  <cp:lastModifiedBy>TAVAGNACCO CLAUDIO</cp:lastModifiedBy>
  <cp:revision>407</cp:revision>
  <dcterms:created xsi:type="dcterms:W3CDTF">2003-01-10T18:15:54Z</dcterms:created>
  <dcterms:modified xsi:type="dcterms:W3CDTF">2025-03-17T09:53:59Z</dcterms:modified>
</cp:coreProperties>
</file>