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97" r:id="rId2"/>
    <p:sldId id="398" r:id="rId3"/>
    <p:sldId id="399" r:id="rId4"/>
    <p:sldId id="400" r:id="rId5"/>
    <p:sldId id="409" r:id="rId6"/>
    <p:sldId id="401" r:id="rId7"/>
    <p:sldId id="402" r:id="rId8"/>
    <p:sldId id="403" r:id="rId9"/>
    <p:sldId id="404" r:id="rId10"/>
    <p:sldId id="405" r:id="rId11"/>
    <p:sldId id="406" r:id="rId12"/>
    <p:sldId id="410" r:id="rId13"/>
    <p:sldId id="407" r:id="rId14"/>
    <p:sldId id="408" r:id="rId15"/>
    <p:sldId id="411" r:id="rId16"/>
    <p:sldId id="412" r:id="rId17"/>
    <p:sldId id="413"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09/04/2025</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075651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09/04/2025</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447869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09/04/2025</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6881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09/04/2025</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61449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09/04/2025</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426453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09/04/2025</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686915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09/04/2025</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808224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09/04/2025</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601177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09/04/2025</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001390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09/04/2025</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084605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09/04/2025</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995028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09/04/2025</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2447141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12E9E20-9FAF-0DDA-AE86-8B41A4EDBEEF}"/>
              </a:ext>
            </a:extLst>
          </p:cNvPr>
          <p:cNvSpPr>
            <a:spLocks noGrp="1"/>
          </p:cNvSpPr>
          <p:nvPr>
            <p:ph idx="1"/>
          </p:nvPr>
        </p:nvSpPr>
        <p:spPr>
          <a:xfrm>
            <a:off x="838200" y="615636"/>
            <a:ext cx="10515600" cy="5561327"/>
          </a:xfrm>
        </p:spPr>
        <p:txBody>
          <a:bodyPr/>
          <a:lstStyle/>
          <a:p>
            <a:pPr algn="just"/>
            <a:r>
              <a:rPr lang="it-IT" dirty="0"/>
              <a:t>Bismarck affianca la politica antisocialista con misure di carattere sociale a favore dei lavoratori: assicurazione obbligatoria per le malattie e gli infortuni sul lavoro e pensioni di anzianità</a:t>
            </a:r>
          </a:p>
          <a:p>
            <a:pPr algn="just"/>
            <a:r>
              <a:rPr lang="it-IT" dirty="0"/>
              <a:t>Il nuovo imperatore Guglielmo II, succeduto a Guglielmo I nel 1888, imprime una svolta politica, allontanando Bismarck, revocando le leggi antisocialiste e varando nuovi provvedimenti in campo sociale</a:t>
            </a:r>
          </a:p>
          <a:p>
            <a:pPr algn="just"/>
            <a:r>
              <a:rPr lang="it-IT" dirty="0"/>
              <a:t>Guglielmo II concentra la propria azione sull’espansionismo coloniale in particolare in Africa e sul potenziamento dell’esercito e della marina militare</a:t>
            </a:r>
          </a:p>
          <a:p>
            <a:pPr algn="just"/>
            <a:r>
              <a:rPr lang="it-IT" dirty="0"/>
              <a:t>Il culto della nazione tedesca e del militarismo penetrano in modo profondo all’interno di tutta la società tedesca</a:t>
            </a:r>
          </a:p>
        </p:txBody>
      </p:sp>
    </p:spTree>
    <p:extLst>
      <p:ext uri="{BB962C8B-B14F-4D97-AF65-F5344CB8AC3E}">
        <p14:creationId xmlns:p14="http://schemas.microsoft.com/office/powerpoint/2010/main" val="3882304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EB084B-E9F4-90D2-747B-9EEA33BACDF3}"/>
              </a:ext>
            </a:extLst>
          </p:cNvPr>
          <p:cNvSpPr>
            <a:spLocks noGrp="1"/>
          </p:cNvSpPr>
          <p:nvPr>
            <p:ph idx="1"/>
          </p:nvPr>
        </p:nvSpPr>
        <p:spPr>
          <a:xfrm>
            <a:off x="838200" y="552261"/>
            <a:ext cx="10515600" cy="5624702"/>
          </a:xfrm>
        </p:spPr>
        <p:txBody>
          <a:bodyPr>
            <a:normAutofit lnSpcReduction="10000"/>
          </a:bodyPr>
          <a:lstStyle/>
          <a:p>
            <a:pPr algn="just"/>
            <a:r>
              <a:rPr lang="it-IT" dirty="0"/>
              <a:t>Giolitti, che guiderà i governi italiani fra il 1903 e il 1914, con alcune interruzioni, crede che le masse popolari debbano essere integrate all’interno dello Stato liberale</a:t>
            </a:r>
          </a:p>
          <a:p>
            <a:pPr algn="just"/>
            <a:r>
              <a:rPr lang="it-IT" dirty="0"/>
              <a:t>Politica di apertura al Partito socialista e ai sindacati e teoria della neutralità dello Stato nei conflitti di lavoro</a:t>
            </a:r>
          </a:p>
          <a:p>
            <a:pPr algn="just"/>
            <a:r>
              <a:rPr lang="it-IT" dirty="0"/>
              <a:t>Grandi ondate di scioperi agricoli in particolare nella Valle Padana e scioperi industriali nel nord-ovest italiano</a:t>
            </a:r>
          </a:p>
          <a:p>
            <a:pPr algn="just"/>
            <a:r>
              <a:rPr lang="it-IT" dirty="0"/>
              <a:t>Aumento dei salari, che ha come conseguenza lo stimolo dei consumi e una crescita complessiva dell’economia italiana</a:t>
            </a:r>
          </a:p>
          <a:p>
            <a:pPr algn="just"/>
            <a:r>
              <a:rPr lang="it-IT" dirty="0"/>
              <a:t>Anche Giolitti vara una serie di provvedimenti sociali a tutela degli operai e in particolare di donne e bambini</a:t>
            </a:r>
          </a:p>
          <a:p>
            <a:pPr algn="just"/>
            <a:r>
              <a:rPr lang="it-IT" dirty="0"/>
              <a:t>Con l’appoggio dei socialisti vengono municipalizzati i servizi pubblici e vengono nazionalizzate le ferrovie</a:t>
            </a:r>
          </a:p>
          <a:p>
            <a:endParaRPr lang="it-IT" dirty="0"/>
          </a:p>
        </p:txBody>
      </p:sp>
    </p:spTree>
    <p:extLst>
      <p:ext uri="{BB962C8B-B14F-4D97-AF65-F5344CB8AC3E}">
        <p14:creationId xmlns:p14="http://schemas.microsoft.com/office/powerpoint/2010/main" val="399572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FA94AF0-32DD-A5E6-08FD-2A2DC0519987}"/>
              </a:ext>
            </a:extLst>
          </p:cNvPr>
          <p:cNvSpPr>
            <a:spLocks noGrp="1"/>
          </p:cNvSpPr>
          <p:nvPr>
            <p:ph idx="1"/>
          </p:nvPr>
        </p:nvSpPr>
        <p:spPr>
          <a:xfrm>
            <a:off x="838200" y="742384"/>
            <a:ext cx="10515600" cy="5434579"/>
          </a:xfrm>
        </p:spPr>
        <p:txBody>
          <a:bodyPr/>
          <a:lstStyle/>
          <a:p>
            <a:pPr algn="just"/>
            <a:r>
              <a:rPr lang="it-IT" dirty="0"/>
              <a:t>Lo Stato sostiene la grande industria siderurgica del nord-ovest anche con commesse statali per potenziare esercito e marina</a:t>
            </a:r>
          </a:p>
          <a:p>
            <a:pPr algn="just"/>
            <a:r>
              <a:rPr lang="it-IT" dirty="0"/>
              <a:t>Intervento pubblico per ridurre il divario socio-economico fra nord e sud d’Italia, soprattutto con la realizzazione di nuove infrastrutture</a:t>
            </a:r>
          </a:p>
          <a:p>
            <a:pPr algn="just"/>
            <a:r>
              <a:rPr lang="it-IT" dirty="0"/>
              <a:t>Giolitti poi rilancia la politica coloniale italiana, attaccando la Libia (1911-12), parte dell’Impero ottomano, ormai in crisi profonda in particolare nei Balcani</a:t>
            </a:r>
          </a:p>
          <a:p>
            <a:pPr algn="just"/>
            <a:r>
              <a:rPr lang="it-IT" dirty="0"/>
              <a:t>La guerra di Libia è appoggiata soprattutto dai gruppi della destra nazionalista, organizzata nell’Associazione Nazionalista Italiana, dall’opinione pubblica cattolica ma anche dalla grande stampa liberale</a:t>
            </a:r>
          </a:p>
          <a:p>
            <a:endParaRPr lang="it-IT" dirty="0"/>
          </a:p>
        </p:txBody>
      </p:sp>
    </p:spTree>
    <p:extLst>
      <p:ext uri="{BB962C8B-B14F-4D97-AF65-F5344CB8AC3E}">
        <p14:creationId xmlns:p14="http://schemas.microsoft.com/office/powerpoint/2010/main" val="605211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7FC1C9-0B09-D952-6A2D-B33EAA8436DD}"/>
              </a:ext>
            </a:extLst>
          </p:cNvPr>
          <p:cNvSpPr>
            <a:spLocks noGrp="1"/>
          </p:cNvSpPr>
          <p:nvPr>
            <p:ph type="title"/>
          </p:nvPr>
        </p:nvSpPr>
        <p:spPr>
          <a:xfrm>
            <a:off x="838200" y="365126"/>
            <a:ext cx="10515600" cy="494954"/>
          </a:xfrm>
        </p:spPr>
        <p:txBody>
          <a:bodyPr>
            <a:normAutofit/>
          </a:bodyPr>
          <a:lstStyle/>
          <a:p>
            <a:pPr algn="ctr"/>
            <a:r>
              <a:rPr lang="it-IT" sz="2400" dirty="0"/>
              <a:t>Guerra di Libia</a:t>
            </a:r>
          </a:p>
        </p:txBody>
      </p:sp>
      <p:pic>
        <p:nvPicPr>
          <p:cNvPr id="2050" name="Picture 2" descr="La Storia dimenticata: la guerra italo-turca - EmmeReports">
            <a:extLst>
              <a:ext uri="{FF2B5EF4-FFF2-40B4-BE49-F238E27FC236}">
                <a16:creationId xmlns:a16="http://schemas.microsoft.com/office/drawing/2014/main" id="{B79056E7-EDC0-2A27-0837-F61CAAC6F2D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04654" y="860080"/>
            <a:ext cx="6382692" cy="53168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7221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9215FB8-D19F-7770-BB30-76D5EDEFEA8B}"/>
              </a:ext>
            </a:extLst>
          </p:cNvPr>
          <p:cNvSpPr>
            <a:spLocks noGrp="1"/>
          </p:cNvSpPr>
          <p:nvPr>
            <p:ph idx="1"/>
          </p:nvPr>
        </p:nvSpPr>
        <p:spPr>
          <a:xfrm>
            <a:off x="838200" y="633743"/>
            <a:ext cx="10515600" cy="5543220"/>
          </a:xfrm>
        </p:spPr>
        <p:txBody>
          <a:bodyPr/>
          <a:lstStyle/>
          <a:p>
            <a:pPr algn="just"/>
            <a:r>
              <a:rPr lang="it-IT" dirty="0"/>
              <a:t>Nel 1912 è introdotto il suffragio universale maschile</a:t>
            </a:r>
          </a:p>
          <a:p>
            <a:pPr algn="just"/>
            <a:r>
              <a:rPr lang="it-IT" dirty="0"/>
              <a:t>Alle elezioni del 1913 per la prima volta i cattolici votano appoggiando i liberali in funzione antisocialista, in cambio della tutela delle prerogative della Chiesa cattolica</a:t>
            </a:r>
          </a:p>
          <a:p>
            <a:endParaRPr lang="it-IT" dirty="0"/>
          </a:p>
          <a:p>
            <a:endParaRPr lang="it-IT" dirty="0"/>
          </a:p>
        </p:txBody>
      </p:sp>
    </p:spTree>
    <p:extLst>
      <p:ext uri="{BB962C8B-B14F-4D97-AF65-F5344CB8AC3E}">
        <p14:creationId xmlns:p14="http://schemas.microsoft.com/office/powerpoint/2010/main" val="4227549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53AEC9-214F-3647-1D1F-16AD2AF431DB}"/>
              </a:ext>
            </a:extLst>
          </p:cNvPr>
          <p:cNvSpPr>
            <a:spLocks noGrp="1"/>
          </p:cNvSpPr>
          <p:nvPr>
            <p:ph type="title"/>
          </p:nvPr>
        </p:nvSpPr>
        <p:spPr/>
        <p:txBody>
          <a:bodyPr/>
          <a:lstStyle/>
          <a:p>
            <a:r>
              <a:rPr lang="it-IT" dirty="0"/>
              <a:t>Colonialismo e imperialismo</a:t>
            </a:r>
          </a:p>
        </p:txBody>
      </p:sp>
      <p:sp>
        <p:nvSpPr>
          <p:cNvPr id="3" name="Segnaposto contenuto 2">
            <a:extLst>
              <a:ext uri="{FF2B5EF4-FFF2-40B4-BE49-F238E27FC236}">
                <a16:creationId xmlns:a16="http://schemas.microsoft.com/office/drawing/2014/main" id="{C5041499-4844-D0D3-1EE0-0C86497AA443}"/>
              </a:ext>
            </a:extLst>
          </p:cNvPr>
          <p:cNvSpPr>
            <a:spLocks noGrp="1"/>
          </p:cNvSpPr>
          <p:nvPr>
            <p:ph idx="1"/>
          </p:nvPr>
        </p:nvSpPr>
        <p:spPr/>
        <p:txBody>
          <a:bodyPr>
            <a:normAutofit lnSpcReduction="10000"/>
          </a:bodyPr>
          <a:lstStyle/>
          <a:p>
            <a:pPr algn="just"/>
            <a:r>
              <a:rPr lang="it-IT" dirty="0"/>
              <a:t>Tra il 1870 e il 1914 le grandi potenze occidentali dominano il mondo attraverso le proprie colonie e il controllo esercitato tramite la forza militare, economica e finanziaria</a:t>
            </a:r>
          </a:p>
          <a:p>
            <a:pPr algn="just"/>
            <a:r>
              <a:rPr lang="it-IT" dirty="0"/>
              <a:t>Si parla quindi di imperialismo</a:t>
            </a:r>
          </a:p>
          <a:p>
            <a:pPr algn="just"/>
            <a:r>
              <a:rPr lang="it-IT" dirty="0"/>
              <a:t>La spinta al dominio coloniale è dovuta soprattutto ad interessi di natura economica: sfruttamento delle risorse naturali e sbocco per i prodotti nazionali</a:t>
            </a:r>
          </a:p>
          <a:p>
            <a:pPr algn="just"/>
            <a:r>
              <a:rPr lang="it-IT" dirty="0"/>
              <a:t>In Sud America il controllo da parte prima del regno Unito, poi degli Stati Uniti, si basa sull’influenza economica e sul condizionamento della politica interna degli stati centro e sudamericani formalmente indipendenti</a:t>
            </a:r>
          </a:p>
        </p:txBody>
      </p:sp>
    </p:spTree>
    <p:extLst>
      <p:ext uri="{BB962C8B-B14F-4D97-AF65-F5344CB8AC3E}">
        <p14:creationId xmlns:p14="http://schemas.microsoft.com/office/powerpoint/2010/main" val="2193476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9A3139E-F9CE-40C7-8DC5-5B6D69690437}"/>
              </a:ext>
            </a:extLst>
          </p:cNvPr>
          <p:cNvSpPr>
            <a:spLocks noGrp="1"/>
          </p:cNvSpPr>
          <p:nvPr>
            <p:ph idx="1"/>
          </p:nvPr>
        </p:nvSpPr>
        <p:spPr>
          <a:xfrm>
            <a:off x="838200" y="814812"/>
            <a:ext cx="10515600" cy="5362151"/>
          </a:xfrm>
        </p:spPr>
        <p:txBody>
          <a:bodyPr/>
          <a:lstStyle/>
          <a:p>
            <a:pPr algn="just"/>
            <a:r>
              <a:rPr lang="it-IT" dirty="0"/>
              <a:t>In altri casi, in particolare nel continente africano, ma anche in quello asiatico, il dominio delle potenze occidentali avviene con l’occupazione diretta, tramite l’esercito</a:t>
            </a:r>
          </a:p>
          <a:p>
            <a:pPr algn="just"/>
            <a:r>
              <a:rPr lang="it-IT" dirty="0"/>
              <a:t>Non sempre il dominio coloniale viene realizzato in territori economicamente rilevanti, a volte conta la loro importanza strategica ad esempio per la loro posizione geografica</a:t>
            </a:r>
          </a:p>
          <a:p>
            <a:pPr algn="just"/>
            <a:r>
              <a:rPr lang="it-IT" dirty="0"/>
              <a:t>Inoltre, di grande importanza era la dimensione del prestigio che le potenze potevano vantare a livello internazionale per il loro dominio coloniale</a:t>
            </a:r>
          </a:p>
          <a:p>
            <a:pPr algn="just"/>
            <a:r>
              <a:rPr lang="it-IT" dirty="0"/>
              <a:t>Prestigio che aveva ricadute importanti sia all’estero che all’interno delle grandi potenze, nel senso di un rafforzamento della coesione sociale interna</a:t>
            </a:r>
          </a:p>
        </p:txBody>
      </p:sp>
    </p:spTree>
    <p:extLst>
      <p:ext uri="{BB962C8B-B14F-4D97-AF65-F5344CB8AC3E}">
        <p14:creationId xmlns:p14="http://schemas.microsoft.com/office/powerpoint/2010/main" val="1358870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2DAA4B5-6908-A61F-E623-8825511A7F2E}"/>
              </a:ext>
            </a:extLst>
          </p:cNvPr>
          <p:cNvSpPr>
            <a:spLocks noGrp="1"/>
          </p:cNvSpPr>
          <p:nvPr>
            <p:ph idx="1"/>
          </p:nvPr>
        </p:nvSpPr>
        <p:spPr>
          <a:xfrm>
            <a:off x="838200" y="570367"/>
            <a:ext cx="10515600" cy="5606595"/>
          </a:xfrm>
        </p:spPr>
        <p:txBody>
          <a:bodyPr/>
          <a:lstStyle/>
          <a:p>
            <a:pPr algn="just"/>
            <a:r>
              <a:rPr lang="it-IT" dirty="0"/>
              <a:t>Ideologicamente l’imperialismo si basava sia su un sentimento di superiorità dei bianchi rispetto alle popolazioni assoggettate, sia sull’idea di contribuire alla civilizzazione di quei popoli</a:t>
            </a:r>
          </a:p>
          <a:p>
            <a:pPr algn="just"/>
            <a:r>
              <a:rPr lang="it-IT" dirty="0"/>
              <a:t>In diversi casi, in realtà, l’oppressione coloniale si esercita attraverso sistemi coercitivi molto duri a danno delle popolazioni locali</a:t>
            </a:r>
          </a:p>
          <a:p>
            <a:pPr algn="just"/>
            <a:r>
              <a:rPr lang="it-IT" dirty="0"/>
              <a:t>Nelle colonie africane particolarmente dure sono le amministrazioni del Congo belga (prima proprietà del re del Belgio Leopoldo II poi del Regno del Belgio), dell’Algeria francese e della Namibia tedesca (Africa del sud-ovest)</a:t>
            </a:r>
          </a:p>
          <a:p>
            <a:pPr algn="just"/>
            <a:r>
              <a:rPr lang="it-IT" dirty="0"/>
              <a:t>Tensioni per il dominio coloniale fra le grandi potenze sono presenti in modo localizzato fra fine Ottocento e primi anni del Novecento</a:t>
            </a:r>
          </a:p>
        </p:txBody>
      </p:sp>
    </p:spTree>
    <p:extLst>
      <p:ext uri="{BB962C8B-B14F-4D97-AF65-F5344CB8AC3E}">
        <p14:creationId xmlns:p14="http://schemas.microsoft.com/office/powerpoint/2010/main" val="2172744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E6678C8-87DC-8E60-CEA7-DDCB21BDCA97}"/>
              </a:ext>
            </a:extLst>
          </p:cNvPr>
          <p:cNvSpPr>
            <a:spLocks noGrp="1"/>
          </p:cNvSpPr>
          <p:nvPr>
            <p:ph idx="1"/>
          </p:nvPr>
        </p:nvSpPr>
        <p:spPr>
          <a:xfrm>
            <a:off x="838200" y="706170"/>
            <a:ext cx="10515600" cy="5470793"/>
          </a:xfrm>
        </p:spPr>
        <p:txBody>
          <a:bodyPr>
            <a:normAutofit lnSpcReduction="10000"/>
          </a:bodyPr>
          <a:lstStyle/>
          <a:p>
            <a:pPr algn="just"/>
            <a:r>
              <a:rPr lang="it-IT" dirty="0"/>
              <a:t>Rivalità fra Regno Unito e Russia per il controllo dell’Afghanistan</a:t>
            </a:r>
          </a:p>
          <a:p>
            <a:pPr algn="just"/>
            <a:r>
              <a:rPr lang="it-IT" dirty="0"/>
              <a:t>Tensioni tra Francia  e Regno Unito per il controllo del Sudan: crisi di Fashoda (1898)</a:t>
            </a:r>
          </a:p>
          <a:p>
            <a:pPr algn="just"/>
            <a:r>
              <a:rPr lang="it-IT" dirty="0"/>
              <a:t>Guerra anglo-boera (1899-1902): conflitto tra il Regno Unito, che controlla la Colonia del Capo (Sudafrica), e gli Stati indipendenti di Transvaal e Orange, controllati dai boeri di origine olandese, per il controllo di territori ricchi di oro e diamanti. Dopo la sconfitta dei boeri si forma l’Unione sudafricana, che incorpora anche Transvaal e Orange, dal 1910 dominion britannico</a:t>
            </a:r>
          </a:p>
          <a:p>
            <a:pPr algn="just"/>
            <a:r>
              <a:rPr lang="it-IT" dirty="0"/>
              <a:t>Guerra ispano-americana (1898): gli Stati Uniti appoggiano le forze indipendentiste cubane contro la Spagna. Dopo la sconfitta spagnola Cuba diventa indipendente sotto la protezione statunitense, inoltre gli USA acquisiscono Filippine, Portorico, Guam</a:t>
            </a:r>
          </a:p>
        </p:txBody>
      </p:sp>
    </p:spTree>
    <p:extLst>
      <p:ext uri="{BB962C8B-B14F-4D97-AF65-F5344CB8AC3E}">
        <p14:creationId xmlns:p14="http://schemas.microsoft.com/office/powerpoint/2010/main" val="19648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8D4947A-6D73-619F-86A2-A6927CF4D691}"/>
              </a:ext>
            </a:extLst>
          </p:cNvPr>
          <p:cNvSpPr>
            <a:spLocks noGrp="1"/>
          </p:cNvSpPr>
          <p:nvPr>
            <p:ph idx="1"/>
          </p:nvPr>
        </p:nvSpPr>
        <p:spPr>
          <a:xfrm>
            <a:off x="838200" y="679010"/>
            <a:ext cx="10515600" cy="5497953"/>
          </a:xfrm>
        </p:spPr>
        <p:txBody>
          <a:bodyPr>
            <a:normAutofit/>
          </a:bodyPr>
          <a:lstStyle/>
          <a:p>
            <a:pPr algn="just"/>
            <a:r>
              <a:rPr lang="it-IT" dirty="0"/>
              <a:t>Nella parte austriaca dell’Impero austro-ungarico i liberali sviluppano politiche di laicizzazione, riducendo le prerogative della Chiesa cattolica, e viene introdotta l’istruzione elementare obbligatoria</a:t>
            </a:r>
          </a:p>
          <a:p>
            <a:pPr algn="just"/>
            <a:r>
              <a:rPr lang="it-IT" dirty="0"/>
              <a:t>Esiste poi in Boemia uno scontro nazionale molto duro fra la popolazione di lingua ceca e quella di lingua tedesca</a:t>
            </a:r>
          </a:p>
          <a:p>
            <a:pPr algn="just"/>
            <a:r>
              <a:rPr lang="it-IT" dirty="0"/>
              <a:t>I cechi chiedono il bilinguismo e una maggiore autonomia</a:t>
            </a:r>
          </a:p>
          <a:p>
            <a:pPr algn="just"/>
            <a:r>
              <a:rPr lang="it-IT" dirty="0"/>
              <a:t>Il primo ministro conservatore Eduard von </a:t>
            </a:r>
            <a:r>
              <a:rPr lang="it-IT" dirty="0" err="1"/>
              <a:t>Taaffe</a:t>
            </a:r>
            <a:r>
              <a:rPr lang="it-IT" dirty="0"/>
              <a:t> vara una serie di leggi sociali a tutela degli operai sperando di guadagnare il loro consenso e di stemperare la conflittualità nazionale ceco-tedesca</a:t>
            </a:r>
          </a:p>
          <a:p>
            <a:pPr algn="just"/>
            <a:r>
              <a:rPr lang="it-IT" dirty="0" err="1"/>
              <a:t>Taaffe</a:t>
            </a:r>
            <a:r>
              <a:rPr lang="it-IT" dirty="0"/>
              <a:t> attua inoltre un limitato bilinguismo negli uffici pubblici in Boemia e consente l’istituzione di un’università ceca a Praga</a:t>
            </a:r>
          </a:p>
        </p:txBody>
      </p:sp>
    </p:spTree>
    <p:extLst>
      <p:ext uri="{BB962C8B-B14F-4D97-AF65-F5344CB8AC3E}">
        <p14:creationId xmlns:p14="http://schemas.microsoft.com/office/powerpoint/2010/main" val="501112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917F7B8-A7DE-1E40-1C70-5C866C1DD70D}"/>
              </a:ext>
            </a:extLst>
          </p:cNvPr>
          <p:cNvSpPr>
            <a:spLocks noGrp="1"/>
          </p:cNvSpPr>
          <p:nvPr>
            <p:ph idx="1"/>
          </p:nvPr>
        </p:nvSpPr>
        <p:spPr>
          <a:xfrm>
            <a:off x="838200" y="624689"/>
            <a:ext cx="10515600" cy="5552274"/>
          </a:xfrm>
        </p:spPr>
        <p:txBody>
          <a:bodyPr>
            <a:normAutofit fontScale="92500" lnSpcReduction="10000"/>
          </a:bodyPr>
          <a:lstStyle/>
          <a:p>
            <a:pPr algn="just"/>
            <a:r>
              <a:rPr lang="it-IT" dirty="0"/>
              <a:t>Si forma tuttavia il movimento radicale dei Giovani cechi che chiede un’autonomia della Boemia su base nazionale e non una politica di compromesso con i tedeschi</a:t>
            </a:r>
          </a:p>
          <a:p>
            <a:pPr algn="just"/>
            <a:r>
              <a:rPr lang="it-IT" dirty="0"/>
              <a:t>Nasce nel 1885 il movimento pangermanico fondato da Georg von </a:t>
            </a:r>
            <a:r>
              <a:rPr lang="it-IT" dirty="0" err="1"/>
              <a:t>Schönerer</a:t>
            </a:r>
            <a:r>
              <a:rPr lang="it-IT" dirty="0"/>
              <a:t>, nazionalista radicale e antisemita, che sostiene l’unione dell’Austria con l’Impero tedesco</a:t>
            </a:r>
          </a:p>
          <a:p>
            <a:pPr algn="just"/>
            <a:r>
              <a:rPr lang="it-IT" dirty="0"/>
              <a:t> Viene fondato il Partito socialdemocratico austriaco (1889), di orientamento riformista e federalista</a:t>
            </a:r>
          </a:p>
          <a:p>
            <a:pPr algn="just"/>
            <a:r>
              <a:rPr lang="it-IT" dirty="0"/>
              <a:t>Nel 1893 Karl </a:t>
            </a:r>
            <a:r>
              <a:rPr lang="it-IT" dirty="0" err="1"/>
              <a:t>Lueger</a:t>
            </a:r>
            <a:r>
              <a:rPr lang="it-IT" dirty="0"/>
              <a:t> fonda il Partito cristiano-sociale, un partito cattolico, conservatore, antisemita, sostenitore di un programma di riforme sociali a favore dei lavoratori</a:t>
            </a:r>
          </a:p>
          <a:p>
            <a:pPr algn="just"/>
            <a:r>
              <a:rPr lang="it-IT" dirty="0"/>
              <a:t>Di fronte a scontri nazionali sempre più duri, soprattutto fra tedeschi e cechi in Boemia, il governo introduce il suffragio universale maschile (1906), che tuttavia non migliora la conflittualità nazionale</a:t>
            </a:r>
          </a:p>
          <a:p>
            <a:endParaRPr lang="it-IT" dirty="0"/>
          </a:p>
        </p:txBody>
      </p:sp>
    </p:spTree>
    <p:extLst>
      <p:ext uri="{BB962C8B-B14F-4D97-AF65-F5344CB8AC3E}">
        <p14:creationId xmlns:p14="http://schemas.microsoft.com/office/powerpoint/2010/main" val="2734951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330782A-CF73-D2E6-1EFC-043A33B6CF3C}"/>
              </a:ext>
            </a:extLst>
          </p:cNvPr>
          <p:cNvSpPr>
            <a:spLocks noGrp="1"/>
          </p:cNvSpPr>
          <p:nvPr>
            <p:ph idx="1"/>
          </p:nvPr>
        </p:nvSpPr>
        <p:spPr>
          <a:xfrm>
            <a:off x="838200" y="669956"/>
            <a:ext cx="10515600" cy="5507007"/>
          </a:xfrm>
        </p:spPr>
        <p:txBody>
          <a:bodyPr/>
          <a:lstStyle/>
          <a:p>
            <a:pPr algn="just"/>
            <a:r>
              <a:rPr lang="it-IT" dirty="0"/>
              <a:t>In Ungheria i governi liberali si oppongono a concessioni nazionali alle nazionalità minoritarie</a:t>
            </a:r>
          </a:p>
          <a:p>
            <a:pPr algn="just"/>
            <a:r>
              <a:rPr lang="it-IT" dirty="0"/>
              <a:t>Il sistema di voto continua ad essere su base censitaria, proprio per ostacolare i movimenti nazionali minoritari</a:t>
            </a:r>
          </a:p>
          <a:p>
            <a:pPr algn="just"/>
            <a:r>
              <a:rPr lang="it-IT" dirty="0"/>
              <a:t>Esiste inoltre il nazionalismo serbo, che subisce il richiamo del Regno di Serbia e che, con l’annessione della Bosnia-Erzegovina all’Impero austro-ungarico (1908), si radicalizzerà sempre più</a:t>
            </a:r>
          </a:p>
          <a:p>
            <a:pPr algn="just"/>
            <a:r>
              <a:rPr lang="it-IT" dirty="0"/>
              <a:t>L’Impero russo si sta modernizzando, con la formazione di alcune importanti aree industriali</a:t>
            </a:r>
          </a:p>
          <a:p>
            <a:pPr algn="just"/>
            <a:r>
              <a:rPr lang="it-IT" dirty="0"/>
              <a:t>Nella guerra russo-giapponese (1904-1905) però l’Impero russo è sconfitto</a:t>
            </a:r>
          </a:p>
        </p:txBody>
      </p:sp>
    </p:spTree>
    <p:extLst>
      <p:ext uri="{BB962C8B-B14F-4D97-AF65-F5344CB8AC3E}">
        <p14:creationId xmlns:p14="http://schemas.microsoft.com/office/powerpoint/2010/main" val="4120828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6DC795-E818-37AC-684B-00559E6E0F39}"/>
              </a:ext>
            </a:extLst>
          </p:cNvPr>
          <p:cNvSpPr>
            <a:spLocks noGrp="1"/>
          </p:cNvSpPr>
          <p:nvPr>
            <p:ph type="title"/>
          </p:nvPr>
        </p:nvSpPr>
        <p:spPr>
          <a:xfrm>
            <a:off x="838200" y="365125"/>
            <a:ext cx="10515600" cy="449687"/>
          </a:xfrm>
        </p:spPr>
        <p:txBody>
          <a:bodyPr>
            <a:normAutofit/>
          </a:bodyPr>
          <a:lstStyle/>
          <a:p>
            <a:pPr algn="ctr"/>
            <a:r>
              <a:rPr lang="it-IT" sz="2400" dirty="0"/>
              <a:t>Guerra russo-giapponese (1904-1905)</a:t>
            </a:r>
          </a:p>
        </p:txBody>
      </p:sp>
      <p:pic>
        <p:nvPicPr>
          <p:cNvPr id="1026" name="Picture 2" descr="ARGONAUTI RUSSI SULLA ROTTA PER TSUSHIMA - Limes">
            <a:extLst>
              <a:ext uri="{FF2B5EF4-FFF2-40B4-BE49-F238E27FC236}">
                <a16:creationId xmlns:a16="http://schemas.microsoft.com/office/drawing/2014/main" id="{154BED1A-FD8B-8208-9D31-7FDDF8B71F4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71735" y="814812"/>
            <a:ext cx="8048530" cy="5362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8993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E53BCB8-FC6E-4814-9F7E-82307F57673C}"/>
              </a:ext>
            </a:extLst>
          </p:cNvPr>
          <p:cNvSpPr>
            <a:spLocks noGrp="1"/>
          </p:cNvSpPr>
          <p:nvPr>
            <p:ph idx="1"/>
          </p:nvPr>
        </p:nvSpPr>
        <p:spPr>
          <a:xfrm>
            <a:off x="838200" y="841972"/>
            <a:ext cx="10515600" cy="5334991"/>
          </a:xfrm>
        </p:spPr>
        <p:txBody>
          <a:bodyPr/>
          <a:lstStyle/>
          <a:p>
            <a:pPr algn="just"/>
            <a:r>
              <a:rPr lang="it-IT" dirty="0"/>
              <a:t>Nel gennaio 1905 a San Pietroburgo inizia una rivoluzione, in seguito alla quale si formano i primi soviet (consigli di operai e contadini)</a:t>
            </a:r>
          </a:p>
          <a:p>
            <a:pPr algn="just"/>
            <a:r>
              <a:rPr lang="it-IT" dirty="0"/>
              <a:t>Lo zar Nicola II è costretto a concedere la libertà di associazione e stampa e a convocare un parlamento elettivo (Duma)</a:t>
            </a:r>
          </a:p>
          <a:p>
            <a:pPr algn="just"/>
            <a:r>
              <a:rPr lang="it-IT" dirty="0"/>
              <a:t>Il primo ministro Pëtr </a:t>
            </a:r>
            <a:r>
              <a:rPr lang="it-IT" dirty="0" err="1"/>
              <a:t>Stolypin</a:t>
            </a:r>
            <a:r>
              <a:rPr lang="it-IT" dirty="0"/>
              <a:t> abolisce l’</a:t>
            </a:r>
            <a:r>
              <a:rPr lang="it-IT" dirty="0" err="1"/>
              <a:t>obščina</a:t>
            </a:r>
            <a:r>
              <a:rPr lang="it-IT" dirty="0"/>
              <a:t> contadina e fa approvare un provvedimento che prevede il sostegno economico alle famiglie contadine, puntando alla formazione di un ceto di medi proprietari terrieri, che in effetti si forma, pur permanendo ancora per larga parte dei contadini una situazione di grande insoddisfazione</a:t>
            </a:r>
          </a:p>
        </p:txBody>
      </p:sp>
    </p:spTree>
    <p:extLst>
      <p:ext uri="{BB962C8B-B14F-4D97-AF65-F5344CB8AC3E}">
        <p14:creationId xmlns:p14="http://schemas.microsoft.com/office/powerpoint/2010/main" val="2871753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2F8F43-7A9C-0D9F-61A3-8E8431DFD5AB}"/>
              </a:ext>
            </a:extLst>
          </p:cNvPr>
          <p:cNvSpPr>
            <a:spLocks noGrp="1"/>
          </p:cNvSpPr>
          <p:nvPr>
            <p:ph type="title"/>
          </p:nvPr>
        </p:nvSpPr>
        <p:spPr/>
        <p:txBody>
          <a:bodyPr/>
          <a:lstStyle/>
          <a:p>
            <a:r>
              <a:rPr lang="it-IT" dirty="0"/>
              <a:t>L’Italia fra Otto e Novecento</a:t>
            </a:r>
          </a:p>
        </p:txBody>
      </p:sp>
      <p:sp>
        <p:nvSpPr>
          <p:cNvPr id="3" name="Segnaposto contenuto 2">
            <a:extLst>
              <a:ext uri="{FF2B5EF4-FFF2-40B4-BE49-F238E27FC236}">
                <a16:creationId xmlns:a16="http://schemas.microsoft.com/office/drawing/2014/main" id="{21D94E2A-7C0A-97AA-5898-A64414057C6D}"/>
              </a:ext>
            </a:extLst>
          </p:cNvPr>
          <p:cNvSpPr>
            <a:spLocks noGrp="1"/>
          </p:cNvSpPr>
          <p:nvPr>
            <p:ph idx="1"/>
          </p:nvPr>
        </p:nvSpPr>
        <p:spPr/>
        <p:txBody>
          <a:bodyPr/>
          <a:lstStyle/>
          <a:p>
            <a:pPr algn="just"/>
            <a:r>
              <a:rPr lang="it-IT" dirty="0"/>
              <a:t>Nel 1876 va al governo la Sinistra storica, con a capo Agostino Depretis</a:t>
            </a:r>
          </a:p>
          <a:p>
            <a:pPr algn="just"/>
            <a:r>
              <a:rPr lang="it-IT" dirty="0"/>
              <a:t>La Sinistra è formata in buona parte da ex repubblicani, che dopo l’Unità d’Italia si sono convertiti alla monarchia mantenendo però una sensibilità nei confronti delle istanze delle classi medie e popolari</a:t>
            </a:r>
          </a:p>
          <a:p>
            <a:pPr algn="just"/>
            <a:r>
              <a:rPr lang="it-IT" dirty="0"/>
              <a:t>Introduzione dell’istruzione elementare obbligatoria (legge Coppino, 1877): gratuità per cinque anni e obbligatorietà per tre anni</a:t>
            </a:r>
          </a:p>
          <a:p>
            <a:pPr algn="just"/>
            <a:r>
              <a:rPr lang="it-IT" dirty="0"/>
              <a:t>Allargamento del suffragio elettorale (1882)</a:t>
            </a:r>
          </a:p>
        </p:txBody>
      </p:sp>
    </p:spTree>
    <p:extLst>
      <p:ext uri="{BB962C8B-B14F-4D97-AF65-F5344CB8AC3E}">
        <p14:creationId xmlns:p14="http://schemas.microsoft.com/office/powerpoint/2010/main" val="3279480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73F3BC6-60D3-83C4-A7B1-3EF70BEFFA3E}"/>
              </a:ext>
            </a:extLst>
          </p:cNvPr>
          <p:cNvSpPr>
            <a:spLocks noGrp="1"/>
          </p:cNvSpPr>
          <p:nvPr>
            <p:ph idx="1"/>
          </p:nvPr>
        </p:nvSpPr>
        <p:spPr>
          <a:xfrm>
            <a:off x="838200" y="733331"/>
            <a:ext cx="10515600" cy="5443632"/>
          </a:xfrm>
        </p:spPr>
        <p:txBody>
          <a:bodyPr>
            <a:normAutofit lnSpcReduction="10000"/>
          </a:bodyPr>
          <a:lstStyle/>
          <a:p>
            <a:pPr algn="just"/>
            <a:r>
              <a:rPr lang="it-IT" dirty="0"/>
              <a:t>Il governo della Sinistra storica si basa però sul fenomeno del trasformismo, allargando la propria base parlamentare anche ai deputati della Destra storica</a:t>
            </a:r>
          </a:p>
          <a:p>
            <a:pPr algn="just"/>
            <a:r>
              <a:rPr lang="it-IT" dirty="0"/>
              <a:t>In politica economica la Sinistra prende provvedimenti protezionistici a beneficio dell’industria tessile, metallurgica e siderurgica con l’obiettivo di favorire l’industrializzazione nazionale e il comparto militare</a:t>
            </a:r>
          </a:p>
          <a:p>
            <a:pPr algn="just"/>
            <a:r>
              <a:rPr lang="it-IT" dirty="0"/>
              <a:t>Le tariffe protezionistiche poi sono estese anche all’agricoltura</a:t>
            </a:r>
          </a:p>
          <a:p>
            <a:pPr algn="just"/>
            <a:r>
              <a:rPr lang="it-IT" dirty="0"/>
              <a:t>Nuovo governo espressione della Sinistra storica, presieduto da Francesco Crispi (1887-1896), succeduto a Depretis: programmi scolastici nazional-patriottici, elettività dei sindaci, nuovo codice penale più aperto nei confronti dei sindacati, ma al contempo più durezza nella repressione dei movimenti considerati antisistema</a:t>
            </a:r>
          </a:p>
        </p:txBody>
      </p:sp>
    </p:spTree>
    <p:extLst>
      <p:ext uri="{BB962C8B-B14F-4D97-AF65-F5344CB8AC3E}">
        <p14:creationId xmlns:p14="http://schemas.microsoft.com/office/powerpoint/2010/main" val="3600857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7A6B8FF-4A9D-E509-ED0A-8304186CA529}"/>
              </a:ext>
            </a:extLst>
          </p:cNvPr>
          <p:cNvSpPr>
            <a:spLocks noGrp="1"/>
          </p:cNvSpPr>
          <p:nvPr>
            <p:ph idx="1"/>
          </p:nvPr>
        </p:nvSpPr>
        <p:spPr>
          <a:xfrm>
            <a:off x="838200" y="688063"/>
            <a:ext cx="10515600" cy="5488900"/>
          </a:xfrm>
        </p:spPr>
        <p:txBody>
          <a:bodyPr/>
          <a:lstStyle/>
          <a:p>
            <a:pPr algn="just"/>
            <a:r>
              <a:rPr lang="it-IT" dirty="0"/>
              <a:t>Repressione del movimento dei fasci siciliani e scioglimento del Partito socialista italiano, fondato nel 1892</a:t>
            </a:r>
          </a:p>
          <a:p>
            <a:pPr algn="just"/>
            <a:r>
              <a:rPr lang="it-IT" dirty="0"/>
              <a:t>Fallimento del programma coloniale di Crispi: sconfitta di Adua in Etiopia (1896)</a:t>
            </a:r>
          </a:p>
          <a:p>
            <a:pPr algn="just"/>
            <a:r>
              <a:rPr lang="it-IT" dirty="0"/>
              <a:t>Dopo le dimissioni di Crispi si susseguono due governi di stampo autoritario che reprimono con la forza le proteste popolari dovute soprattutto all’aumento del prezzo del pane: l’episodio più tragico è la strage di Milano (1898)</a:t>
            </a:r>
          </a:p>
          <a:p>
            <a:pPr algn="just"/>
            <a:r>
              <a:rPr lang="it-IT" dirty="0"/>
              <a:t>Dopo l’uccisione del re Umberto I (1900), il nuovo re Vittorio Emanuele III decide di attenuare le tensioni sociali affidando il governo ai liberali progressisti di Giuseppe Zanardelli e Giovanni Giolitti</a:t>
            </a:r>
          </a:p>
        </p:txBody>
      </p:sp>
    </p:spTree>
    <p:extLst>
      <p:ext uri="{BB962C8B-B14F-4D97-AF65-F5344CB8AC3E}">
        <p14:creationId xmlns:p14="http://schemas.microsoft.com/office/powerpoint/2010/main" val="2978878831"/>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TotalTime>
  <Words>1486</Words>
  <Application>Microsoft Office PowerPoint</Application>
  <PresentationFormat>Widescreen</PresentationFormat>
  <Paragraphs>66</Paragraphs>
  <Slides>17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17</vt:i4>
      </vt:variant>
    </vt:vector>
  </HeadingPairs>
  <TitlesOfParts>
    <vt:vector size="21" baseType="lpstr">
      <vt:lpstr>Aptos</vt:lpstr>
      <vt:lpstr>Aptos Display</vt:lpstr>
      <vt:lpstr>Arial</vt:lpstr>
      <vt:lpstr>1_Tema di Office</vt:lpstr>
      <vt:lpstr>Presentazione standard di PowerPoint</vt:lpstr>
      <vt:lpstr>Presentazione standard di PowerPoint</vt:lpstr>
      <vt:lpstr>Presentazione standard di PowerPoint</vt:lpstr>
      <vt:lpstr>Presentazione standard di PowerPoint</vt:lpstr>
      <vt:lpstr>Guerra russo-giapponese (1904-1905)</vt:lpstr>
      <vt:lpstr>Presentazione standard di PowerPoint</vt:lpstr>
      <vt:lpstr>L’Italia fra Otto e Novecento</vt:lpstr>
      <vt:lpstr>Presentazione standard di PowerPoint</vt:lpstr>
      <vt:lpstr>Presentazione standard di PowerPoint</vt:lpstr>
      <vt:lpstr>Presentazione standard di PowerPoint</vt:lpstr>
      <vt:lpstr>Presentazione standard di PowerPoint</vt:lpstr>
      <vt:lpstr>Guerra di Libia</vt:lpstr>
      <vt:lpstr>Presentazione standard di PowerPoint</vt:lpstr>
      <vt:lpstr>Colonialismo e imperialismo</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2</cp:revision>
  <dcterms:created xsi:type="dcterms:W3CDTF">2025-04-09T07:17:48Z</dcterms:created>
  <dcterms:modified xsi:type="dcterms:W3CDTF">2025-04-09T07:20:36Z</dcterms:modified>
</cp:coreProperties>
</file>