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67" r:id="rId3"/>
    <p:sldId id="268" r:id="rId4"/>
    <p:sldId id="256" r:id="rId5"/>
    <p:sldId id="258" r:id="rId6"/>
    <p:sldId id="259" r:id="rId7"/>
    <p:sldId id="270" r:id="rId8"/>
    <p:sldId id="271" r:id="rId9"/>
    <p:sldId id="269" r:id="rId10"/>
    <p:sldId id="272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1616E2-4C6F-4A0D-A855-D9BE613C639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831803-9ABC-4A05-8283-F3F56D3E03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1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5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8844-3352-48F0-8254-4E89AB64092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301D-B4C9-4AE6-B26C-1B1FC5EDCF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99954" y="2468880"/>
            <a:ext cx="5611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Nanomaterials</a:t>
            </a:r>
            <a:r>
              <a:rPr lang="it-IT" sz="4000" dirty="0" smtClean="0"/>
              <a:t> </a:t>
            </a:r>
            <a:r>
              <a:rPr lang="it-IT" sz="4000" dirty="0" err="1" smtClean="0"/>
              <a:t>Laboratory</a:t>
            </a:r>
            <a:endParaRPr lang="en-US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923417" y="5952308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Paolo Pengo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4149006" y="3544780"/>
            <a:ext cx="31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‘Pre lab’: 8 hours; Lab: 12 hours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1006231"/>
            <a:ext cx="515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we use ligands other than thiols?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00444" y="1403684"/>
            <a:ext cx="515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Yes, we can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71" y="2519952"/>
            <a:ext cx="4762500" cy="204787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65077" y="4925840"/>
            <a:ext cx="2513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Langmuir 2009, 25, 23, 13279–13283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23" y="2823730"/>
            <a:ext cx="4762500" cy="1495425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>
            <a:off x="5993492" y="1403684"/>
            <a:ext cx="32884" cy="40972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186377" y="1801137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Phosphines</a:t>
            </a:r>
            <a:endParaRPr lang="en-US" b="1" dirty="0"/>
          </a:p>
        </p:txBody>
      </p:sp>
      <p:sp>
        <p:nvSpPr>
          <p:cNvPr id="13" name="Rettangolo 12"/>
          <p:cNvSpPr/>
          <p:nvPr/>
        </p:nvSpPr>
        <p:spPr>
          <a:xfrm>
            <a:off x="8126870" y="1801137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Amines</a:t>
            </a:r>
            <a:endParaRPr lang="en-US" b="1" dirty="0"/>
          </a:p>
        </p:txBody>
      </p:sp>
      <p:sp>
        <p:nvSpPr>
          <p:cNvPr id="14" name="Rettangolo 13"/>
          <p:cNvSpPr/>
          <p:nvPr/>
        </p:nvSpPr>
        <p:spPr>
          <a:xfrm>
            <a:off x="6275786" y="4972416"/>
            <a:ext cx="227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Langmuir 2008, 24, 8, 4120–4124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91442" y="5924884"/>
            <a:ext cx="1113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But… phosphines are easily oxidized and amines are only </a:t>
            </a:r>
            <a:r>
              <a:rPr lang="en-US" dirty="0" smtClean="0">
                <a:solidFill>
                  <a:srgbClr val="FF0000"/>
                </a:solidFill>
              </a:rPr>
              <a:t>weak</a:t>
            </a:r>
            <a:r>
              <a:rPr lang="en-US" dirty="0" smtClean="0"/>
              <a:t> stabilizers that can be displaced by other species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>
          <a:xfrm>
            <a:off x="5936342" y="3951725"/>
            <a:ext cx="4920343" cy="10702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982641"/>
            <a:ext cx="1465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6" name="Rettangolo 5"/>
          <p:cNvSpPr/>
          <p:nvPr/>
        </p:nvSpPr>
        <p:spPr>
          <a:xfrm>
            <a:off x="300444" y="1807419"/>
            <a:ext cx="4272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Biological/Biomedical/</a:t>
            </a:r>
            <a:r>
              <a:rPr lang="en-US" sz="2000" dirty="0" err="1" smtClean="0"/>
              <a:t>Nanomedicine</a:t>
            </a:r>
            <a:endParaRPr lang="en-US" sz="2000" dirty="0"/>
          </a:p>
        </p:txBody>
      </p:sp>
      <p:sp>
        <p:nvSpPr>
          <p:cNvPr id="7" name="Rettangolo 6"/>
          <p:cNvSpPr/>
          <p:nvPr/>
        </p:nvSpPr>
        <p:spPr>
          <a:xfrm>
            <a:off x="300444" y="3290904"/>
            <a:ext cx="4272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Sensor development</a:t>
            </a:r>
            <a:endParaRPr lang="en-US" sz="2000" dirty="0"/>
          </a:p>
        </p:txBody>
      </p:sp>
      <p:sp>
        <p:nvSpPr>
          <p:cNvPr id="8" name="Rettangolo 7"/>
          <p:cNvSpPr/>
          <p:nvPr/>
        </p:nvSpPr>
        <p:spPr>
          <a:xfrm>
            <a:off x="324199" y="4774389"/>
            <a:ext cx="4272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Catalysis</a:t>
            </a:r>
            <a:endParaRPr lang="en-US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b="45808"/>
          <a:stretch/>
        </p:blipFill>
        <p:spPr>
          <a:xfrm>
            <a:off x="5796832" y="1338514"/>
            <a:ext cx="4762500" cy="215244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135847" y="5877594"/>
            <a:ext cx="359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Chem. Rev. 2012, 112, 5, 2739–2779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148547" y="6246926"/>
            <a:ext cx="394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Chem. Rev. 2015, 115, 19, 10575–10636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300444" y="2335896"/>
            <a:ext cx="3981796" cy="799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495559" y="2491233"/>
            <a:ext cx="3625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Therapeutics and/or diagnosis</a:t>
            </a:r>
            <a:endParaRPr lang="en-US" sz="20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00444" y="3735089"/>
            <a:ext cx="3981796" cy="799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445337" y="3951725"/>
            <a:ext cx="3625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Small molecules or biomolecules</a:t>
            </a:r>
            <a:endParaRPr lang="en-US" sz="2000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324199" y="5174499"/>
            <a:ext cx="3981796" cy="10603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495559" y="5232910"/>
            <a:ext cx="3625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Biomimetic</a:t>
            </a:r>
            <a:endParaRPr lang="en-US" sz="2000" dirty="0"/>
          </a:p>
        </p:txBody>
      </p:sp>
      <p:sp>
        <p:nvSpPr>
          <p:cNvPr id="18" name="Rettangolo 17"/>
          <p:cNvSpPr/>
          <p:nvPr/>
        </p:nvSpPr>
        <p:spPr>
          <a:xfrm>
            <a:off x="495559" y="5510793"/>
            <a:ext cx="3625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 oxidation, Alkene epoxidation, alcohol oxidation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6135847" y="5520024"/>
            <a:ext cx="335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Chem. Rev. 2020, 120, 2, 464–525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250756" y="4098378"/>
            <a:ext cx="4308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Nanoparticles size and substrate interactions</a:t>
            </a:r>
            <a:endParaRPr lang="en-US" sz="2000" dirty="0"/>
          </a:p>
        </p:txBody>
      </p:sp>
      <p:sp>
        <p:nvSpPr>
          <p:cNvPr id="22" name="Freccia bidirezionale orizzontale 21"/>
          <p:cNvSpPr/>
          <p:nvPr/>
        </p:nvSpPr>
        <p:spPr>
          <a:xfrm rot="20688944">
            <a:off x="4691134" y="4909363"/>
            <a:ext cx="836319" cy="3682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8299477" y="3186081"/>
            <a:ext cx="1915648" cy="15936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arrotondato 15"/>
          <p:cNvSpPr/>
          <p:nvPr/>
        </p:nvSpPr>
        <p:spPr>
          <a:xfrm>
            <a:off x="5845590" y="3186081"/>
            <a:ext cx="1915648" cy="15936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arrotondato 14"/>
          <p:cNvSpPr/>
          <p:nvPr/>
        </p:nvSpPr>
        <p:spPr>
          <a:xfrm>
            <a:off x="3183072" y="3153139"/>
            <a:ext cx="1915648" cy="15936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989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shall we be doing?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00444" y="1448149"/>
            <a:ext cx="1152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Using the procedure outlined by </a:t>
            </a:r>
            <a:r>
              <a:rPr lang="en-US" dirty="0" err="1" smtClean="0"/>
              <a:t>Brust</a:t>
            </a:r>
            <a:r>
              <a:rPr lang="en-US" dirty="0" smtClean="0"/>
              <a:t> (and following works) we shall prepare </a:t>
            </a:r>
            <a:r>
              <a:rPr lang="en-US" dirty="0" err="1" smtClean="0"/>
              <a:t>dodecanethiolate</a:t>
            </a:r>
            <a:r>
              <a:rPr lang="en-US" dirty="0" smtClean="0"/>
              <a:t> protected gold nanoparticles. 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00444" y="2265919"/>
            <a:ext cx="11521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Purification and characterization of the obtained material will also be part of the Lab activity. </a:t>
            </a:r>
            <a:endParaRPr lang="en-US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831314" y="3120766"/>
            <a:ext cx="1915648" cy="15936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280825" y="3686767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UV-Vis</a:t>
            </a:r>
            <a:endParaRPr lang="en-US" sz="2400" dirty="0"/>
          </a:p>
        </p:txBody>
      </p:sp>
      <p:sp>
        <p:nvSpPr>
          <p:cNvPr id="10" name="Rettangolo 9"/>
          <p:cNvSpPr/>
          <p:nvPr/>
        </p:nvSpPr>
        <p:spPr>
          <a:xfrm>
            <a:off x="3874483" y="3686767"/>
            <a:ext cx="42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IR</a:t>
            </a:r>
            <a:endParaRPr lang="en-US" sz="2400" dirty="0"/>
          </a:p>
        </p:txBody>
      </p:sp>
      <p:sp>
        <p:nvSpPr>
          <p:cNvPr id="11" name="Rettangolo 10"/>
          <p:cNvSpPr/>
          <p:nvPr/>
        </p:nvSpPr>
        <p:spPr>
          <a:xfrm>
            <a:off x="6383829" y="3686766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NMR</a:t>
            </a:r>
            <a:endParaRPr lang="en-US" sz="2400" dirty="0"/>
          </a:p>
        </p:txBody>
      </p:sp>
      <p:sp>
        <p:nvSpPr>
          <p:cNvPr id="12" name="Rettangolo 11"/>
          <p:cNvSpPr/>
          <p:nvPr/>
        </p:nvSpPr>
        <p:spPr>
          <a:xfrm>
            <a:off x="8928328" y="3686766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DLS</a:t>
            </a:r>
            <a:endParaRPr lang="en-US" sz="2400" dirty="0"/>
          </a:p>
        </p:txBody>
      </p:sp>
      <p:sp>
        <p:nvSpPr>
          <p:cNvPr id="19" name="Rettangolo 18"/>
          <p:cNvSpPr/>
          <p:nvPr/>
        </p:nvSpPr>
        <p:spPr>
          <a:xfrm>
            <a:off x="300444" y="5643029"/>
            <a:ext cx="526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those interested in the Laboratory of microscopy:</a:t>
            </a:r>
            <a:endParaRPr lang="en-US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6435603" y="5096178"/>
            <a:ext cx="1915648" cy="1593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7012202" y="559686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1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6241118" y="3095897"/>
            <a:ext cx="5619956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6" y="2205810"/>
            <a:ext cx="5032556" cy="23198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6" name="Rettangolo 5"/>
          <p:cNvSpPr/>
          <p:nvPr/>
        </p:nvSpPr>
        <p:spPr>
          <a:xfrm>
            <a:off x="300444" y="989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Synthesis with some mechanistic insights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39975"/>
          <a:stretch/>
        </p:blipFill>
        <p:spPr>
          <a:xfrm>
            <a:off x="6398383" y="3264548"/>
            <a:ext cx="5305425" cy="44595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9105" y="6314106"/>
            <a:ext cx="2724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J. Am. Chem. Soc.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132</a:t>
            </a:r>
            <a:r>
              <a:rPr lang="en-US" sz="1200" dirty="0"/>
              <a:t>, 9582–9584</a:t>
            </a:r>
          </a:p>
        </p:txBody>
      </p:sp>
      <p:sp>
        <p:nvSpPr>
          <p:cNvPr id="9" name="Rettangolo 8"/>
          <p:cNvSpPr/>
          <p:nvPr/>
        </p:nvSpPr>
        <p:spPr>
          <a:xfrm>
            <a:off x="6461027" y="2519604"/>
            <a:ext cx="51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Thiols are responsible for reduction of Au(III) to Au(I) 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9105" y="4865896"/>
            <a:ext cx="11383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past it was believed that upon reduction to Au(I) and in the presence of excess thiols, ‘Au(I)SR’ intermediates </a:t>
            </a:r>
          </a:p>
          <a:p>
            <a:r>
              <a:rPr lang="en-US" dirty="0" smtClean="0"/>
              <a:t>were formed. This now appears unlikely. Au-thiolate species forms only if water is presence in the reaction mixture and </a:t>
            </a:r>
          </a:p>
          <a:p>
            <a:r>
              <a:rPr lang="en-US" dirty="0" smtClean="0"/>
              <a:t>they are detrimental to the outcome of the synthesis (very </a:t>
            </a:r>
            <a:r>
              <a:rPr lang="en-US" dirty="0" err="1" smtClean="0"/>
              <a:t>polydisperse</a:t>
            </a:r>
            <a:r>
              <a:rPr lang="en-US" dirty="0" smtClean="0"/>
              <a:t> preparations).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5351416" y="10528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 shall refer to thiols as ‘ligands’ because after the preparation they will be bound on the nanoparticles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/>
          <p:cNvSpPr/>
          <p:nvPr/>
        </p:nvSpPr>
        <p:spPr>
          <a:xfrm>
            <a:off x="6015445" y="3526366"/>
            <a:ext cx="5619956" cy="27699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Alkanethiolate</a:t>
            </a:r>
            <a:r>
              <a:rPr lang="en-US" sz="2800" dirty="0" smtClean="0"/>
              <a:t> protected gold 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989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Synthesis with some mechanistic insights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00444" y="1625159"/>
            <a:ext cx="11430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reducing agent, NaBH</a:t>
            </a:r>
            <a:r>
              <a:rPr lang="en-US" baseline="-25000" dirty="0" smtClean="0"/>
              <a:t>4</a:t>
            </a:r>
            <a:r>
              <a:rPr lang="en-US" dirty="0" smtClean="0"/>
              <a:t> in our case, brings about the reduction of the gold species Au(I) or Au(III) eventually present.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2" y="3402981"/>
            <a:ext cx="5035732" cy="178628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0444" y="2260666"/>
            <a:ext cx="11430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Upon reduction small Au crystallites are formed and their growth is limited by the presence of sulfur containing species that act as capping agents. 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6286820" y="3958259"/>
            <a:ext cx="5443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High </a:t>
            </a:r>
            <a:r>
              <a:rPr lang="en-US" dirty="0" smtClean="0"/>
              <a:t>thiol/ligand molar ratio favor small particles.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6396444" y="3045753"/>
            <a:ext cx="445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Synthetic parameters for the control over size</a:t>
            </a: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>
            <a:off x="6286820" y="4606561"/>
            <a:ext cx="5443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Fast </a:t>
            </a:r>
            <a:r>
              <a:rPr lang="en-US" dirty="0" smtClean="0"/>
              <a:t>reduction favor small particles (more nucleation centers are formed (almost) simultaneously.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6286820" y="5528898"/>
            <a:ext cx="5443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Low temperatures help in narrowing size dispersion.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989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structure of the gold-sulfur interface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0" y="1965257"/>
            <a:ext cx="3673792" cy="345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159080" y="5990305"/>
            <a:ext cx="2503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Nature </a:t>
            </a:r>
            <a:r>
              <a:rPr lang="en-US" sz="1400" i="1" dirty="0" smtClean="0"/>
              <a:t>Chem.</a:t>
            </a:r>
            <a:r>
              <a:rPr lang="en-US" sz="1400" dirty="0" smtClean="0"/>
              <a:t> </a:t>
            </a:r>
            <a:r>
              <a:rPr lang="en-US" sz="1400" b="1" dirty="0" smtClean="0"/>
              <a:t>2012</a:t>
            </a:r>
            <a:r>
              <a:rPr lang="en-US" sz="1400" dirty="0" smtClean="0"/>
              <a:t>, </a:t>
            </a:r>
            <a:r>
              <a:rPr lang="en-US" sz="1400" i="1" dirty="0" smtClean="0"/>
              <a:t>4</a:t>
            </a:r>
            <a:r>
              <a:rPr lang="en-US" sz="1400" dirty="0"/>
              <a:t>, </a:t>
            </a:r>
            <a:r>
              <a:rPr lang="en-US" sz="1400" dirty="0" smtClean="0"/>
              <a:t>443–455</a:t>
            </a:r>
            <a:endParaRPr lang="en-US" sz="1400" dirty="0"/>
          </a:p>
        </p:txBody>
      </p:sp>
      <p:sp>
        <p:nvSpPr>
          <p:cNvPr id="8" name="Rettangolo 7"/>
          <p:cNvSpPr/>
          <p:nvPr/>
        </p:nvSpPr>
        <p:spPr>
          <a:xfrm>
            <a:off x="7891462" y="5422344"/>
            <a:ext cx="33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Faradaurate-279: Au</a:t>
            </a:r>
            <a:r>
              <a:rPr lang="en-US" baseline="-25000" dirty="0"/>
              <a:t>279</a:t>
            </a:r>
            <a:r>
              <a:rPr lang="en-US" dirty="0"/>
              <a:t>(</a:t>
            </a:r>
            <a:r>
              <a:rPr lang="en-US" dirty="0" err="1"/>
              <a:t>SPh-tBu</a:t>
            </a:r>
            <a:r>
              <a:rPr lang="en-US" dirty="0"/>
              <a:t>)</a:t>
            </a:r>
            <a:r>
              <a:rPr lang="en-US" baseline="-25000" dirty="0"/>
              <a:t>84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481" y="1603079"/>
            <a:ext cx="3883119" cy="36345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03" y="2430462"/>
            <a:ext cx="2569210" cy="262255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866748" y="5053012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</a:t>
            </a:r>
            <a:r>
              <a:rPr lang="en-US" baseline="-25000" dirty="0" smtClean="0"/>
              <a:t>25</a:t>
            </a:r>
            <a:r>
              <a:rPr lang="en-US" dirty="0" smtClean="0"/>
              <a:t>(SCH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Ph)</a:t>
            </a:r>
            <a:r>
              <a:rPr lang="en-US" baseline="-25000" dirty="0" smtClean="0"/>
              <a:t>18</a:t>
            </a:r>
            <a:r>
              <a:rPr lang="en-US" baseline="30000" dirty="0"/>
              <a:t>−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93332" y="5990305"/>
            <a:ext cx="293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J. Am. Chem. </a:t>
            </a:r>
            <a:r>
              <a:rPr lang="de-DE" sz="1400" i="1" dirty="0" err="1" smtClean="0"/>
              <a:t>Soc</a:t>
            </a:r>
            <a:r>
              <a:rPr lang="de-DE" sz="1400" i="1" dirty="0" smtClean="0"/>
              <a:t>. </a:t>
            </a:r>
            <a:r>
              <a:rPr lang="de-DE" sz="1400" b="1" dirty="0" smtClean="0"/>
              <a:t>2008</a:t>
            </a:r>
            <a:r>
              <a:rPr lang="de-DE" sz="1400" dirty="0"/>
              <a:t>, </a:t>
            </a:r>
            <a:r>
              <a:rPr lang="de-DE" sz="1400" i="1" dirty="0"/>
              <a:t>130</a:t>
            </a:r>
            <a:r>
              <a:rPr lang="de-DE" sz="1400" dirty="0"/>
              <a:t>, 3754-3755</a:t>
            </a:r>
            <a:endParaRPr lang="en-US" sz="1400" dirty="0"/>
          </a:p>
        </p:txBody>
      </p:sp>
      <p:sp>
        <p:nvSpPr>
          <p:cNvPr id="14" name="Rettangolo 13"/>
          <p:cNvSpPr/>
          <p:nvPr/>
        </p:nvSpPr>
        <p:spPr>
          <a:xfrm>
            <a:off x="7891462" y="6036918"/>
            <a:ext cx="3112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2017</a:t>
            </a:r>
            <a:r>
              <a:rPr lang="en-US" sz="1200" dirty="0"/>
              <a:t>, </a:t>
            </a:r>
            <a:r>
              <a:rPr lang="en-US" sz="1200" i="1" dirty="0"/>
              <a:t>139</a:t>
            </a:r>
            <a:r>
              <a:rPr lang="en-US" sz="1200" dirty="0"/>
              <a:t>, 43, 15450–15459</a:t>
            </a:r>
          </a:p>
        </p:txBody>
      </p:sp>
    </p:spTree>
    <p:extLst>
      <p:ext uri="{BB962C8B-B14F-4D97-AF65-F5344CB8AC3E}">
        <p14:creationId xmlns:p14="http://schemas.microsoft.com/office/powerpoint/2010/main" val="15394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989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structure of the gold-sulfur interface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3183" t="15260" b="11285"/>
          <a:stretch/>
        </p:blipFill>
        <p:spPr>
          <a:xfrm>
            <a:off x="641495" y="2447126"/>
            <a:ext cx="5551714" cy="243497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38407" y="5002874"/>
            <a:ext cx="5757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Schematic of the crystal structure of Au38(PET)24 and B) the arrangement of staples on the Au23 core. PET is 2-phenylethanethiolate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82637" y="23641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88675" y="23641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482637" y="5787134"/>
            <a:ext cx="1726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Small 2021, 17, 2101855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31" y="2364176"/>
            <a:ext cx="4431813" cy="234886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41495" y="157948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</a:t>
            </a:r>
            <a:r>
              <a:rPr lang="en-US" baseline="-25000" dirty="0" smtClean="0"/>
              <a:t>38</a:t>
            </a:r>
            <a:r>
              <a:rPr lang="en-US" dirty="0" smtClean="0"/>
              <a:t>(SR)</a:t>
            </a:r>
            <a:r>
              <a:rPr lang="en-US" baseline="-25000" dirty="0" smtClean="0"/>
              <a:t>24</a:t>
            </a:r>
            <a:endParaRPr lang="en-US" baseline="-25000" dirty="0"/>
          </a:p>
        </p:txBody>
      </p:sp>
      <p:sp>
        <p:nvSpPr>
          <p:cNvPr id="13" name="Rettangolo 12"/>
          <p:cNvSpPr/>
          <p:nvPr/>
        </p:nvSpPr>
        <p:spPr>
          <a:xfrm>
            <a:off x="8667480" y="157948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</a:t>
            </a:r>
            <a:r>
              <a:rPr lang="en-US" baseline="-25000" dirty="0"/>
              <a:t>20</a:t>
            </a:r>
            <a:r>
              <a:rPr lang="en-US" dirty="0"/>
              <a:t>(SR)</a:t>
            </a:r>
            <a:r>
              <a:rPr lang="en-US" baseline="-25000" dirty="0"/>
              <a:t>16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215436" y="5096959"/>
            <a:ext cx="3112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J. Am. Chem. Soc. 2014, 136, 34, 11922–11925</a:t>
            </a:r>
          </a:p>
        </p:txBody>
      </p:sp>
    </p:spTree>
    <p:extLst>
      <p:ext uri="{BB962C8B-B14F-4D97-AF65-F5344CB8AC3E}">
        <p14:creationId xmlns:p14="http://schemas.microsoft.com/office/powerpoint/2010/main" val="13576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169815" y="976589"/>
            <a:ext cx="1171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structure of the gold-sulfur interface is heterogeneous in terms of how the ligands are bound to the gold core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69815" y="1447989"/>
            <a:ext cx="1171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properties of different ligands are therefore different. 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69814" y="2481092"/>
            <a:ext cx="1171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‘chemical environment’ of different ligands is different: the weak interactions they have each other and with the solvent are different.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169814" y="3325473"/>
            <a:ext cx="1171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Different ‘chemical environment’ means different response to NMR: chemical shifts are not the same for the same group of protons in different ligands.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69814" y="1953669"/>
            <a:ext cx="1171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Their chemical reactivity may be different. 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169814" y="4169854"/>
            <a:ext cx="1171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see this leads to complex NMR spectra.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4" y="1937908"/>
            <a:ext cx="5238750" cy="1771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46966"/>
          <a:stretch/>
        </p:blipFill>
        <p:spPr>
          <a:xfrm>
            <a:off x="6245951" y="1574737"/>
            <a:ext cx="5238750" cy="183369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00444" y="166635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2" name="Rettangolo 1"/>
          <p:cNvSpPr/>
          <p:nvPr/>
        </p:nvSpPr>
        <p:spPr>
          <a:xfrm>
            <a:off x="300444" y="842234"/>
            <a:ext cx="221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Easy functionalization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00444" y="1390071"/>
            <a:ext cx="462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Post synthetic on pre-existing functional groups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b="54337"/>
          <a:stretch/>
        </p:blipFill>
        <p:spPr>
          <a:xfrm>
            <a:off x="302276" y="4468832"/>
            <a:ext cx="5236918" cy="15784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56490" y="3909134"/>
            <a:ext cx="161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Place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1702" y="444137"/>
            <a:ext cx="214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Colloidal gold</a:t>
            </a:r>
            <a:endParaRPr lang="en-US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9" y="3579016"/>
            <a:ext cx="6524625" cy="28765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009" y="3710029"/>
            <a:ext cx="3710803" cy="2876550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5544381" y="425061"/>
            <a:ext cx="2971800" cy="3000375"/>
            <a:chOff x="5759631" y="130982"/>
            <a:chExt cx="2971800" cy="300037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9631" y="130982"/>
              <a:ext cx="2971800" cy="3000375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7644082" y="2528047"/>
              <a:ext cx="800671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094861" y="17596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HAuCl</a:t>
            </a:r>
            <a:r>
              <a:rPr lang="it-IT" baseline="-25000" dirty="0" smtClean="0"/>
              <a:t>4</a:t>
            </a:r>
            <a:endParaRPr lang="en-US" baseline="-25000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256587"/>
              </p:ext>
            </p:extLst>
          </p:nvPr>
        </p:nvGraphicFramePr>
        <p:xfrm>
          <a:off x="2437752" y="1711782"/>
          <a:ext cx="11890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S ChemDraw Drawing" r:id="rId6" imgW="1188457" imgH="607480" progId="ChemDraw.Document.6.0">
                  <p:embed/>
                </p:oleObj>
              </mc:Choice>
              <mc:Fallback>
                <p:oleObj name="CS ChemDraw Drawing" r:id="rId6" imgW="1188457" imgH="607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7752" y="1711782"/>
                        <a:ext cx="118903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933552" y="1740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</a:t>
            </a:r>
            <a:endParaRPr lang="en-US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130989" y="1944324"/>
            <a:ext cx="9923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041197" y="2015788"/>
            <a:ext cx="117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Boiling Water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42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1702" y="444137"/>
            <a:ext cx="214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Colloidal gold</a:t>
            </a:r>
            <a:endParaRPr lang="en-US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8" y="1646984"/>
            <a:ext cx="4895498" cy="385286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20981" y="1045415"/>
            <a:ext cx="354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Aggregation induced by electrolytes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00338" y="5671642"/>
            <a:ext cx="5692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UV–Vis absorption spectra of a GNPs suspension recorded as a function of time at pH 7 and 1 </a:t>
            </a:r>
            <a:r>
              <a:rPr lang="en-US" sz="1200" dirty="0" err="1"/>
              <a:t>mM</a:t>
            </a:r>
            <a:r>
              <a:rPr lang="en-US" sz="1200" dirty="0"/>
              <a:t> citrate in the presence of (a) 0.7 </a:t>
            </a:r>
            <a:r>
              <a:rPr lang="en-US" sz="1200" dirty="0" err="1"/>
              <a:t>mM</a:t>
            </a:r>
            <a:r>
              <a:rPr lang="en-US" sz="1200" dirty="0"/>
              <a:t> arginine; (b) 10 </a:t>
            </a:r>
            <a:r>
              <a:rPr lang="en-US" sz="1200" dirty="0" err="1"/>
              <a:t>mM</a:t>
            </a:r>
            <a:r>
              <a:rPr lang="en-US" sz="1200" dirty="0"/>
              <a:t> lysine; (c) 20 </a:t>
            </a:r>
            <a:r>
              <a:rPr lang="en-US" sz="1200" dirty="0" err="1"/>
              <a:t>mM</a:t>
            </a:r>
            <a:r>
              <a:rPr lang="en-US" sz="1200" dirty="0"/>
              <a:t> asparagine at pH 7 and 1 </a:t>
            </a:r>
            <a:r>
              <a:rPr lang="en-US" sz="1200" dirty="0" err="1"/>
              <a:t>mM</a:t>
            </a:r>
            <a:r>
              <a:rPr lang="en-US" sz="1200" dirty="0"/>
              <a:t> in citrate and (d) evolution of the absorbance at 650 nm in the presence of different amino acids ([</a:t>
            </a:r>
            <a:r>
              <a:rPr lang="en-US" sz="1200" dirty="0" err="1"/>
              <a:t>Arg</a:t>
            </a:r>
            <a:r>
              <a:rPr lang="en-US" sz="1200" dirty="0"/>
              <a:t>] 0.7 </a:t>
            </a:r>
            <a:r>
              <a:rPr lang="en-US" sz="1200" dirty="0" err="1"/>
              <a:t>mM</a:t>
            </a:r>
            <a:r>
              <a:rPr lang="en-US" sz="1200" dirty="0"/>
              <a:t>; [Lys] 10 </a:t>
            </a:r>
            <a:r>
              <a:rPr lang="en-US" sz="1200" dirty="0" err="1"/>
              <a:t>mM</a:t>
            </a:r>
            <a:r>
              <a:rPr lang="en-US" sz="1200" dirty="0"/>
              <a:t> and [</a:t>
            </a:r>
            <a:r>
              <a:rPr lang="en-US" sz="1200" dirty="0" err="1"/>
              <a:t>Asn</a:t>
            </a:r>
            <a:r>
              <a:rPr lang="en-US" sz="1200" dirty="0"/>
              <a:t>] 20 </a:t>
            </a:r>
            <a:r>
              <a:rPr lang="en-US" sz="1200" dirty="0" err="1"/>
              <a:t>mM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8" name="Rettangolo 7"/>
          <p:cNvSpPr/>
          <p:nvPr/>
        </p:nvSpPr>
        <p:spPr>
          <a:xfrm>
            <a:off x="561702" y="6581001"/>
            <a:ext cx="3932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Journal of Colloid and Interface Science 464 (2016) 160–166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13716" t="49425" r="59364" b="15696"/>
          <a:stretch/>
        </p:blipFill>
        <p:spPr>
          <a:xfrm>
            <a:off x="752562" y="2478458"/>
            <a:ext cx="761551" cy="5647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72024" b="62477"/>
          <a:stretch/>
        </p:blipFill>
        <p:spPr>
          <a:xfrm>
            <a:off x="2132398" y="1532623"/>
            <a:ext cx="791415" cy="60758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26" y="1532622"/>
            <a:ext cx="5218410" cy="355372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473926" y="5671641"/>
            <a:ext cx="521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Au NP solution </a:t>
            </a:r>
            <a:r>
              <a:rPr lang="en-US" sz="1200" dirty="0" smtClean="0"/>
              <a:t>without </a:t>
            </a:r>
            <a:r>
              <a:rPr lang="en-US" sz="1200" dirty="0" err="1" smtClean="0"/>
              <a:t>NaCl</a:t>
            </a:r>
            <a:r>
              <a:rPr lang="en-US" sz="1200" dirty="0" smtClean="0"/>
              <a:t> </a:t>
            </a:r>
            <a:r>
              <a:rPr lang="en-US" sz="1200" dirty="0"/>
              <a:t>(left) and with </a:t>
            </a:r>
            <a:r>
              <a:rPr lang="en-US" sz="1200" dirty="0" err="1"/>
              <a:t>NaCl</a:t>
            </a:r>
            <a:r>
              <a:rPr lang="en-US" sz="1200" dirty="0"/>
              <a:t> (right</a:t>
            </a:r>
            <a:r>
              <a:rPr lang="en-US" sz="1200" dirty="0" smtClean="0"/>
              <a:t>). b </a:t>
            </a:r>
            <a:r>
              <a:rPr lang="en-US" sz="1200" dirty="0"/>
              <a:t>UV–visible absorption </a:t>
            </a:r>
            <a:r>
              <a:rPr lang="en-US" sz="1200" dirty="0" smtClean="0"/>
              <a:t>spectra of </a:t>
            </a:r>
            <a:r>
              <a:rPr lang="en-US" sz="1200" dirty="0"/>
              <a:t>aqueous solutions of Au </a:t>
            </a:r>
            <a:r>
              <a:rPr lang="en-US" sz="1200" dirty="0" smtClean="0"/>
              <a:t>NPs with </a:t>
            </a:r>
            <a:r>
              <a:rPr lang="en-US" sz="1200" dirty="0"/>
              <a:t>15 nm of diameter, </a:t>
            </a:r>
            <a:r>
              <a:rPr lang="en-US" sz="1200" dirty="0" smtClean="0"/>
              <a:t>without and </a:t>
            </a:r>
            <a:r>
              <a:rPr lang="en-US" sz="1200" dirty="0"/>
              <a:t>with </a:t>
            </a:r>
            <a:r>
              <a:rPr lang="en-US" sz="1200" dirty="0" err="1"/>
              <a:t>NaCl</a:t>
            </a:r>
            <a:r>
              <a:rPr lang="en-US" sz="1200" dirty="0"/>
              <a:t> (optical </a:t>
            </a:r>
            <a:r>
              <a:rPr lang="en-US" sz="1200" dirty="0" smtClean="0"/>
              <a:t>path= 2 </a:t>
            </a:r>
            <a:r>
              <a:rPr lang="en-US" sz="1200" dirty="0"/>
              <a:t>mm). </a:t>
            </a:r>
            <a:r>
              <a:rPr lang="en-US" sz="1200" dirty="0" err="1"/>
              <a:t>Cryo</a:t>
            </a:r>
            <a:r>
              <a:rPr lang="en-US" sz="1200" dirty="0"/>
              <a:t>-TEM images of </a:t>
            </a:r>
            <a:r>
              <a:rPr lang="en-US" sz="1200" dirty="0" smtClean="0"/>
              <a:t>c non-aggregated </a:t>
            </a:r>
            <a:r>
              <a:rPr lang="en-US" sz="1200" dirty="0"/>
              <a:t>Au NPs (</a:t>
            </a:r>
            <a:r>
              <a:rPr lang="en-US" sz="1200" dirty="0" smtClean="0"/>
              <a:t>without </a:t>
            </a:r>
            <a:r>
              <a:rPr lang="en-US" sz="1200" dirty="0" err="1" smtClean="0"/>
              <a:t>NaCl</a:t>
            </a:r>
            <a:r>
              <a:rPr lang="en-US" sz="1200" dirty="0"/>
              <a:t>) and of d aggregated </a:t>
            </a:r>
            <a:r>
              <a:rPr lang="en-US" sz="1200" dirty="0" smtClean="0"/>
              <a:t>Au NPs </a:t>
            </a:r>
            <a:r>
              <a:rPr lang="en-US" sz="1200" dirty="0"/>
              <a:t>(with </a:t>
            </a:r>
            <a:r>
              <a:rPr lang="en-US" sz="1200" dirty="0" err="1"/>
              <a:t>NaCl</a:t>
            </a:r>
            <a:r>
              <a:rPr lang="en-US" sz="1200" dirty="0"/>
              <a:t>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473926" y="6502638"/>
            <a:ext cx="1973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Gold Bull (2013) 46:319–327</a:t>
            </a:r>
          </a:p>
        </p:txBody>
      </p:sp>
    </p:spTree>
    <p:extLst>
      <p:ext uri="{BB962C8B-B14F-4D97-AF65-F5344CB8AC3E}">
        <p14:creationId xmlns:p14="http://schemas.microsoft.com/office/powerpoint/2010/main" val="8222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35" y="1425758"/>
            <a:ext cx="10334625" cy="2647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1702" y="444137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6" name="Rettangolo 5"/>
          <p:cNvSpPr/>
          <p:nvPr/>
        </p:nvSpPr>
        <p:spPr>
          <a:xfrm>
            <a:off x="490399" y="4707374"/>
            <a:ext cx="1121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paper is now very relevant for historical reasons: it paved the way to a wealth of new applications of nanoparticles and new research fields. 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1163903" y="2556514"/>
            <a:ext cx="1370291" cy="56170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1702" y="444137"/>
            <a:ext cx="65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Alkanethiolate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59770" y="1193466"/>
            <a:ext cx="1121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Going down to the basics: what is the most relevant and new contribution of this paper?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59770" y="1788907"/>
            <a:ext cx="11213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Essentially the authors describe that by using a self assembled monolayer of thiolate ligands covalently grafted to the surface of a nanometer sized gold crystal is  possible to provide steric stabilization of small gold particles making them stable towards irreversible aggregation.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59769" y="2844227"/>
            <a:ext cx="11213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systems can be treated as common organic compounds: they can be dried, dissolved in a series of organic solvents (or water depending on the nature of the thiolate), they can be processed according to standard ‘wet chemistry’ techniques.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59768" y="3993666"/>
            <a:ext cx="1121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importantly they can be functionalized to provide an enormous variety of supramolecular systems and new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87" y="2466653"/>
            <a:ext cx="3321054" cy="30996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7" name="Rettangolo 6"/>
          <p:cNvSpPr/>
          <p:nvPr/>
        </p:nvSpPr>
        <p:spPr>
          <a:xfrm>
            <a:off x="561702" y="1108982"/>
            <a:ext cx="403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An inherent feature of these systems is their </a:t>
            </a:r>
            <a:r>
              <a:rPr lang="en-US" dirty="0" err="1" smtClean="0"/>
              <a:t>polydispersity</a:t>
            </a:r>
            <a:r>
              <a:rPr lang="en-US" dirty="0" smtClean="0"/>
              <a:t>: we do not obtain a single species, rather a population of species very similar to each other.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561703" y="5723647"/>
            <a:ext cx="4493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We can tune to a certain extent the structure of these systems by acting on some synthetic parameters.</a:t>
            </a:r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525589" y="1293223"/>
            <a:ext cx="0" cy="51075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917474" y="1108982"/>
            <a:ext cx="546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On the other hand, along the years research allowed to devise methods for obtaining ‘atomically precise’ nanoparticles or clusters.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73" y="2275719"/>
            <a:ext cx="4031433" cy="384295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611545" y="6508477"/>
            <a:ext cx="2355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Nanoscale, 2018, 10, 10758-10834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28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27600"/>
          <a:stretch/>
        </p:blipFill>
        <p:spPr>
          <a:xfrm>
            <a:off x="478942" y="2090621"/>
            <a:ext cx="3448050" cy="18859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8044" y="4219626"/>
            <a:ext cx="410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Equilibrium configurations of passivated Au140 isolated crystallites. The structures at the left and middle correspond to low- (200 K) and high-temperature (350 K) configurations for Au140(C12H25S)62 illustrating “bundling” at low temperature,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8044" y="5241946"/>
            <a:ext cx="2892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J. Phys. Chem. 1996, 100, 32, 13323–13329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33442" t="49752" r="33115"/>
          <a:stretch/>
        </p:blipFill>
        <p:spPr>
          <a:xfrm>
            <a:off x="5079687" y="2148835"/>
            <a:ext cx="2730507" cy="271712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79687" y="1259572"/>
            <a:ext cx="273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Long range ordering in the solid state, </a:t>
            </a:r>
            <a:r>
              <a:rPr lang="it-IT" dirty="0" smtClean="0"/>
              <a:t>A 2D-lattice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23851" y="1351905"/>
            <a:ext cx="4091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Ligands anchored to the gold core but still dynamic</a:t>
            </a: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165" y="2148835"/>
            <a:ext cx="2753185" cy="27531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623293" y="1338044"/>
            <a:ext cx="2730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Starting to go 3D</a:t>
            </a: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8344289" y="5204979"/>
            <a:ext cx="3072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Phys. Chem. Chem. Phys., 2012,14, 6509-6513</a:t>
            </a:r>
          </a:p>
        </p:txBody>
      </p:sp>
    </p:spTree>
    <p:extLst>
      <p:ext uri="{BB962C8B-B14F-4D97-AF65-F5344CB8AC3E}">
        <p14:creationId xmlns:p14="http://schemas.microsoft.com/office/powerpoint/2010/main" val="12577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6052457" y="3251200"/>
            <a:ext cx="5239657" cy="1059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00444" y="195954"/>
            <a:ext cx="656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endParaRPr lang="en-US" sz="2800" dirty="0"/>
          </a:p>
        </p:txBody>
      </p:sp>
      <p:sp>
        <p:nvSpPr>
          <p:cNvPr id="5" name="Rettangolo 4"/>
          <p:cNvSpPr/>
          <p:nvPr/>
        </p:nvSpPr>
        <p:spPr>
          <a:xfrm>
            <a:off x="300444" y="1006231"/>
            <a:ext cx="515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Stability as a function of the coating shell structure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0" y="1914071"/>
            <a:ext cx="4762500" cy="35814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34400" y="5677863"/>
            <a:ext cx="5082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Plots representing a first-order fit of absorbance data for the reaction of </a:t>
            </a:r>
            <a:r>
              <a:rPr lang="en-US" sz="1200" dirty="0" err="1"/>
              <a:t>NaCN</a:t>
            </a:r>
            <a:r>
              <a:rPr lang="en-US" sz="1200" dirty="0"/>
              <a:t> with the gold clusters over a wide range of protecting ligand sizes and chain lengths.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4400" y="6324194"/>
            <a:ext cx="2876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J. Am. Chem. Soc. 1998, 120, 8, 1906–1911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47681"/>
              </p:ext>
            </p:extLst>
          </p:nvPr>
        </p:nvGraphicFramePr>
        <p:xfrm>
          <a:off x="1813925" y="2260233"/>
          <a:ext cx="176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S ChemDraw Drawing" r:id="rId4" imgW="1768882" imgH="683812" progId="ChemDraw.Document.6.0">
                  <p:embed/>
                </p:oleObj>
              </mc:Choice>
              <mc:Fallback>
                <p:oleObj name="CS ChemDraw Drawing" r:id="rId4" imgW="1768882" imgH="6838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3925" y="2260233"/>
                        <a:ext cx="17684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6205690" y="3520105"/>
            <a:ext cx="480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thicker the monolayer the higher the stability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172" y="1683795"/>
            <a:ext cx="6037786" cy="3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56335"/>
          <a:stretch/>
        </p:blipFill>
        <p:spPr>
          <a:xfrm>
            <a:off x="1097833" y="1223963"/>
            <a:ext cx="6081713" cy="23381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1793" t="45041"/>
          <a:stretch/>
        </p:blipFill>
        <p:spPr>
          <a:xfrm>
            <a:off x="8452599" y="1223963"/>
            <a:ext cx="2536947" cy="23237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40171" y="3547751"/>
            <a:ext cx="1685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Giant, 12, 2022, 100122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0444" y="195954"/>
            <a:ext cx="830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Alcanethiolate</a:t>
            </a:r>
            <a:r>
              <a:rPr lang="it-IT" sz="2800" dirty="0" smtClean="0"/>
              <a:t> </a:t>
            </a:r>
            <a:r>
              <a:rPr lang="it-IT" sz="2800" dirty="0" err="1" smtClean="0"/>
              <a:t>protected</a:t>
            </a:r>
            <a:r>
              <a:rPr lang="it-IT" sz="2800" dirty="0" smtClean="0"/>
              <a:t> </a:t>
            </a:r>
            <a:r>
              <a:rPr lang="it-IT" sz="2800" dirty="0" err="1" smtClean="0"/>
              <a:t>gold</a:t>
            </a:r>
            <a:r>
              <a:rPr lang="it-IT" sz="2800" dirty="0" smtClean="0"/>
              <a:t> </a:t>
            </a:r>
            <a:r>
              <a:rPr lang="it-IT" sz="2800" dirty="0" err="1" smtClean="0"/>
              <a:t>nanoparticles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scaffolds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96" y="4382062"/>
            <a:ext cx="4762500" cy="18383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3600" b="61163"/>
          <a:stretch/>
        </p:blipFill>
        <p:spPr>
          <a:xfrm>
            <a:off x="6858000" y="4463585"/>
            <a:ext cx="4591050" cy="169793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872335" y="6353737"/>
            <a:ext cx="2954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J. Am. Chem. Soc. 2009, 131, 27, 9496–9497</a:t>
            </a:r>
          </a:p>
        </p:txBody>
      </p:sp>
    </p:spTree>
    <p:extLst>
      <p:ext uri="{BB962C8B-B14F-4D97-AF65-F5344CB8AC3E}">
        <p14:creationId xmlns:p14="http://schemas.microsoft.com/office/powerpoint/2010/main" val="23543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1232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CS ChemDraw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Pengo</dc:creator>
  <cp:lastModifiedBy>Pengo</cp:lastModifiedBy>
  <cp:revision>68</cp:revision>
  <cp:lastPrinted>2025-03-25T12:29:21Z</cp:lastPrinted>
  <dcterms:created xsi:type="dcterms:W3CDTF">2025-02-28T12:29:21Z</dcterms:created>
  <dcterms:modified xsi:type="dcterms:W3CDTF">2025-03-27T15:05:41Z</dcterms:modified>
</cp:coreProperties>
</file>