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88" r:id="rId3"/>
    <p:sldId id="298" r:id="rId4"/>
    <p:sldId id="297" r:id="rId5"/>
    <p:sldId id="295" r:id="rId6"/>
    <p:sldId id="296" r:id="rId7"/>
    <p:sldId id="282" r:id="rId8"/>
    <p:sldId id="283" r:id="rId9"/>
    <p:sldId id="284" r:id="rId10"/>
    <p:sldId id="285" r:id="rId11"/>
    <p:sldId id="286" r:id="rId12"/>
    <p:sldId id="287" r:id="rId13"/>
    <p:sldId id="289" r:id="rId14"/>
    <p:sldId id="290" r:id="rId15"/>
    <p:sldId id="291" r:id="rId16"/>
    <p:sldId id="292" r:id="rId17"/>
    <p:sldId id="294" r:id="rId18"/>
    <p:sldId id="293" r:id="rId19"/>
    <p:sldId id="258"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0C9C276-404E-46AD-8F13-B7FFADD98838}" type="datetimeFigureOut">
              <a:rPr lang="en-US" smtClean="0"/>
              <a:t>4/3/2025</a:t>
            </a:fld>
            <a:endParaRPr lang="en-US"/>
          </a:p>
        </p:txBody>
      </p:sp>
      <p:sp>
        <p:nvSpPr>
          <p:cNvPr id="4" name="Segnaposto piè di pagina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egnaposto numero diapositiva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3CFFA60-6F58-4294-8611-A7856FE48F1F}" type="slidenum">
              <a:rPr lang="en-US" smtClean="0"/>
              <a:t>‹N›</a:t>
            </a:fld>
            <a:endParaRPr lang="en-US"/>
          </a:p>
        </p:txBody>
      </p:sp>
    </p:spTree>
    <p:extLst>
      <p:ext uri="{BB962C8B-B14F-4D97-AF65-F5344CB8AC3E}">
        <p14:creationId xmlns:p14="http://schemas.microsoft.com/office/powerpoint/2010/main" val="30483074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5AA9CF13-BEF1-4863-9D90-666203BE8519}" type="datetimeFigureOut">
              <a:rPr lang="en-US" smtClean="0"/>
              <a:t>4/3/2025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4066522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AA9CF13-BEF1-4863-9D90-666203BE8519}" type="datetimeFigureOut">
              <a:rPr lang="en-US" smtClean="0"/>
              <a:t>4/3/2025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159591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AA9CF13-BEF1-4863-9D90-666203BE8519}" type="datetimeFigureOut">
              <a:rPr lang="en-US" smtClean="0"/>
              <a:t>4/3/2025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245119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AA9CF13-BEF1-4863-9D90-666203BE8519}" type="datetimeFigureOut">
              <a:rPr lang="en-US" smtClean="0"/>
              <a:t>4/3/2025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99977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AA9CF13-BEF1-4863-9D90-666203BE8519}" type="datetimeFigureOut">
              <a:rPr lang="en-US" smtClean="0"/>
              <a:t>4/3/2025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147655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5AA9CF13-BEF1-4863-9D90-666203BE8519}" type="datetimeFigureOut">
              <a:rPr lang="en-US" smtClean="0"/>
              <a:t>4/3/2025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3069174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5AA9CF13-BEF1-4863-9D90-666203BE8519}" type="datetimeFigureOut">
              <a:rPr lang="en-US" smtClean="0"/>
              <a:t>4/3/2025</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546215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5AA9CF13-BEF1-4863-9D90-666203BE8519}" type="datetimeFigureOut">
              <a:rPr lang="en-US" smtClean="0"/>
              <a:t>4/3/2025</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2531856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AA9CF13-BEF1-4863-9D90-666203BE8519}" type="datetimeFigureOut">
              <a:rPr lang="en-US" smtClean="0"/>
              <a:t>4/3/2025</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4084161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AA9CF13-BEF1-4863-9D90-666203BE8519}" type="datetimeFigureOut">
              <a:rPr lang="en-US" smtClean="0"/>
              <a:t>4/3/2025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144035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AA9CF13-BEF1-4863-9D90-666203BE8519}" type="datetimeFigureOut">
              <a:rPr lang="en-US" smtClean="0"/>
              <a:t>4/3/2025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74D4E15-BB78-4162-B0CA-D0B87C55CD59}" type="slidenum">
              <a:rPr lang="en-US" smtClean="0"/>
              <a:t>‹N›</a:t>
            </a:fld>
            <a:endParaRPr lang="en-US"/>
          </a:p>
        </p:txBody>
      </p:sp>
    </p:spTree>
    <p:extLst>
      <p:ext uri="{BB962C8B-B14F-4D97-AF65-F5344CB8AC3E}">
        <p14:creationId xmlns:p14="http://schemas.microsoft.com/office/powerpoint/2010/main" val="199064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9CF13-BEF1-4863-9D90-666203BE8519}" type="datetimeFigureOut">
              <a:rPr lang="en-US" smtClean="0"/>
              <a:t>4/3/2025</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D4E15-BB78-4162-B0CA-D0B87C55CD59}" type="slidenum">
              <a:rPr lang="en-US" smtClean="0"/>
              <a:t>‹N›</a:t>
            </a:fld>
            <a:endParaRPr lang="en-US"/>
          </a:p>
        </p:txBody>
      </p:sp>
    </p:spTree>
    <p:extLst>
      <p:ext uri="{BB962C8B-B14F-4D97-AF65-F5344CB8AC3E}">
        <p14:creationId xmlns:p14="http://schemas.microsoft.com/office/powerpoint/2010/main" val="1812296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0.png"/><Relationship Id="rId2" Type="http://schemas.openxmlformats.org/officeDocument/2006/relationships/image" Target="../media/image110.png"/><Relationship Id="rId1" Type="http://schemas.openxmlformats.org/officeDocument/2006/relationships/slideLayout" Target="../slideLayouts/slideLayout2.xml"/><Relationship Id="rId6" Type="http://schemas.openxmlformats.org/officeDocument/2006/relationships/image" Target="../media/image150.png"/><Relationship Id="rId5" Type="http://schemas.openxmlformats.org/officeDocument/2006/relationships/image" Target="../media/image140.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6.e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6.emf"/><Relationship Id="rId5" Type="http://schemas.openxmlformats.org/officeDocument/2006/relationships/oleObject" Target="../embeddings/oleObject2.bin"/><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645920" y="2312126"/>
            <a:ext cx="8897116" cy="646331"/>
          </a:xfrm>
          <a:prstGeom prst="rect">
            <a:avLst/>
          </a:prstGeom>
          <a:noFill/>
        </p:spPr>
        <p:txBody>
          <a:bodyPr wrap="none" rtlCol="0">
            <a:spAutoFit/>
          </a:bodyPr>
          <a:lstStyle/>
          <a:p>
            <a:r>
              <a:rPr lang="en-US" sz="3600" dirty="0" smtClean="0"/>
              <a:t>NMR of hybrid organic-inorganic nanoparticles</a:t>
            </a:r>
            <a:endParaRPr lang="en-US" sz="3600" dirty="0"/>
          </a:p>
        </p:txBody>
      </p:sp>
      <p:sp>
        <p:nvSpPr>
          <p:cNvPr id="5" name="Rettangolo 4"/>
          <p:cNvSpPr/>
          <p:nvPr/>
        </p:nvSpPr>
        <p:spPr>
          <a:xfrm>
            <a:off x="9780422" y="5726277"/>
            <a:ext cx="1338893" cy="369332"/>
          </a:xfrm>
          <a:prstGeom prst="rect">
            <a:avLst/>
          </a:prstGeom>
        </p:spPr>
        <p:txBody>
          <a:bodyPr wrap="none">
            <a:spAutoFit/>
          </a:bodyPr>
          <a:lstStyle/>
          <a:p>
            <a:r>
              <a:rPr lang="en-US" dirty="0" smtClean="0"/>
              <a:t>Paolo Pengo</a:t>
            </a:r>
            <a:endParaRPr lang="en-US" dirty="0"/>
          </a:p>
        </p:txBody>
      </p:sp>
    </p:spTree>
    <p:extLst>
      <p:ext uri="{BB962C8B-B14F-4D97-AF65-F5344CB8AC3E}">
        <p14:creationId xmlns:p14="http://schemas.microsoft.com/office/powerpoint/2010/main" val="332391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0D4055C-1A8D-4496-9D41-B62B0F9172F1}"/>
              </a:ext>
            </a:extLst>
          </p:cNvPr>
          <p:cNvSpPr/>
          <p:nvPr/>
        </p:nvSpPr>
        <p:spPr>
          <a:xfrm>
            <a:off x="456613" y="269304"/>
            <a:ext cx="3009414" cy="400110"/>
          </a:xfrm>
          <a:prstGeom prst="rect">
            <a:avLst/>
          </a:prstGeom>
        </p:spPr>
        <p:txBody>
          <a:bodyPr wrap="none">
            <a:spAutoFit/>
          </a:bodyPr>
          <a:lstStyle/>
          <a:p>
            <a:r>
              <a:rPr lang="it-IT" sz="2000" cap="all" dirty="0" smtClean="0">
                <a:solidFill>
                  <a:srgbClr val="215580"/>
                </a:solidFill>
                <a:latin typeface="Open Sans"/>
              </a:rPr>
              <a:t>Spettroscopia NMR</a:t>
            </a:r>
            <a:endParaRPr lang="it-IT" sz="2000" cap="all" dirty="0">
              <a:solidFill>
                <a:srgbClr val="215580"/>
              </a:solidFill>
              <a:latin typeface="Open Sans"/>
            </a:endParaRPr>
          </a:p>
        </p:txBody>
      </p:sp>
      <p:sp>
        <p:nvSpPr>
          <p:cNvPr id="6" name="Rettangolo 5"/>
          <p:cNvSpPr/>
          <p:nvPr/>
        </p:nvSpPr>
        <p:spPr>
          <a:xfrm>
            <a:off x="304574" y="1204519"/>
            <a:ext cx="5233677" cy="369332"/>
          </a:xfrm>
          <a:prstGeom prst="rect">
            <a:avLst/>
          </a:prstGeom>
        </p:spPr>
        <p:txBody>
          <a:bodyPr wrap="none">
            <a:spAutoFit/>
          </a:bodyPr>
          <a:lstStyle/>
          <a:p>
            <a:r>
              <a:rPr lang="it-IT" b="1" dirty="0"/>
              <a:t>An NMR </a:t>
            </a:r>
            <a:r>
              <a:rPr lang="it-IT" b="1" dirty="0" err="1"/>
              <a:t>spectrum</a:t>
            </a:r>
            <a:r>
              <a:rPr lang="it-IT" b="1" dirty="0"/>
              <a:t> </a:t>
            </a:r>
            <a:r>
              <a:rPr lang="it-IT" b="1" dirty="0" err="1"/>
              <a:t>is</a:t>
            </a:r>
            <a:r>
              <a:rPr lang="it-IT" b="1" dirty="0"/>
              <a:t> the </a:t>
            </a:r>
            <a:r>
              <a:rPr lang="it-IT" b="1" dirty="0">
                <a:solidFill>
                  <a:srgbClr val="FF0000"/>
                </a:solidFill>
              </a:rPr>
              <a:t>Fourier </a:t>
            </a:r>
            <a:r>
              <a:rPr lang="it-IT" b="1" dirty="0" err="1">
                <a:solidFill>
                  <a:srgbClr val="FF0000"/>
                </a:solidFill>
              </a:rPr>
              <a:t>transform</a:t>
            </a:r>
            <a:r>
              <a:rPr lang="it-IT" b="1" dirty="0">
                <a:solidFill>
                  <a:srgbClr val="FF0000"/>
                </a:solidFill>
              </a:rPr>
              <a:t> </a:t>
            </a:r>
            <a:r>
              <a:rPr lang="it-IT" b="1" dirty="0"/>
              <a:t>of the FID</a:t>
            </a:r>
            <a:endParaRPr lang="en-US" dirty="0"/>
          </a:p>
        </p:txBody>
      </p:sp>
      <p:pic>
        <p:nvPicPr>
          <p:cNvPr id="8" name="Immagine 7"/>
          <p:cNvPicPr>
            <a:picLocks noChangeAspect="1"/>
          </p:cNvPicPr>
          <p:nvPr/>
        </p:nvPicPr>
        <p:blipFill rotWithShape="1">
          <a:blip r:embed="rId2"/>
          <a:srcRect t="16533" r="37726"/>
          <a:stretch/>
        </p:blipFill>
        <p:spPr>
          <a:xfrm>
            <a:off x="528121" y="1709855"/>
            <a:ext cx="2866398" cy="2675232"/>
          </a:xfrm>
          <a:prstGeom prst="rect">
            <a:avLst/>
          </a:prstGeom>
        </p:spPr>
      </p:pic>
      <p:sp>
        <p:nvSpPr>
          <p:cNvPr id="9" name="Freccia a destra 8"/>
          <p:cNvSpPr/>
          <p:nvPr/>
        </p:nvSpPr>
        <p:spPr>
          <a:xfrm>
            <a:off x="4063232" y="2434338"/>
            <a:ext cx="725714" cy="613133"/>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asellaDiTesto 9"/>
          <p:cNvSpPr txBox="1"/>
          <p:nvPr/>
        </p:nvSpPr>
        <p:spPr>
          <a:xfrm>
            <a:off x="4063232" y="1972673"/>
            <a:ext cx="476412" cy="461665"/>
          </a:xfrm>
          <a:prstGeom prst="rect">
            <a:avLst/>
          </a:prstGeom>
          <a:noFill/>
        </p:spPr>
        <p:txBody>
          <a:bodyPr wrap="none" rtlCol="0">
            <a:spAutoFit/>
          </a:bodyPr>
          <a:lstStyle/>
          <a:p>
            <a:r>
              <a:rPr lang="it-IT" sz="2400" dirty="0" smtClean="0"/>
              <a:t>FT</a:t>
            </a:r>
            <a:endParaRPr lang="en-US" sz="2400" dirty="0"/>
          </a:p>
        </p:txBody>
      </p:sp>
      <p:pic>
        <p:nvPicPr>
          <p:cNvPr id="11" name="Immagine 10"/>
          <p:cNvPicPr>
            <a:picLocks noChangeAspect="1"/>
          </p:cNvPicPr>
          <p:nvPr/>
        </p:nvPicPr>
        <p:blipFill rotWithShape="1">
          <a:blip r:embed="rId3"/>
          <a:srcRect l="2574" t="51015" r="2502"/>
          <a:stretch/>
        </p:blipFill>
        <p:spPr>
          <a:xfrm>
            <a:off x="5457659" y="2044040"/>
            <a:ext cx="5584874" cy="2006862"/>
          </a:xfrm>
          <a:prstGeom prst="rect">
            <a:avLst/>
          </a:prstGeom>
        </p:spPr>
      </p:pic>
      <p:sp>
        <p:nvSpPr>
          <p:cNvPr id="12" name="Rettangolo 11"/>
          <p:cNvSpPr/>
          <p:nvPr/>
        </p:nvSpPr>
        <p:spPr>
          <a:xfrm>
            <a:off x="304574" y="825795"/>
            <a:ext cx="3596049" cy="369332"/>
          </a:xfrm>
          <a:prstGeom prst="rect">
            <a:avLst/>
          </a:prstGeom>
        </p:spPr>
        <p:txBody>
          <a:bodyPr wrap="none">
            <a:spAutoFit/>
          </a:bodyPr>
          <a:lstStyle/>
          <a:p>
            <a:r>
              <a:rPr lang="en-US" b="1" dirty="0" smtClean="0"/>
              <a:t>How is an NMR spectrum acquired?</a:t>
            </a:r>
            <a:endParaRPr lang="en-US" b="1" dirty="0"/>
          </a:p>
        </p:txBody>
      </p:sp>
    </p:spTree>
    <p:extLst>
      <p:ext uri="{BB962C8B-B14F-4D97-AF65-F5344CB8AC3E}">
        <p14:creationId xmlns:p14="http://schemas.microsoft.com/office/powerpoint/2010/main" val="4285599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30925" y="480201"/>
            <a:ext cx="7859486" cy="369332"/>
          </a:xfrm>
          <a:prstGeom prst="rect">
            <a:avLst/>
          </a:prstGeom>
        </p:spPr>
        <p:txBody>
          <a:bodyPr wrap="square">
            <a:spAutoFit/>
          </a:bodyPr>
          <a:lstStyle/>
          <a:p>
            <a:r>
              <a:rPr lang="it-IT" b="1" dirty="0"/>
              <a:t>The NMR </a:t>
            </a:r>
            <a:r>
              <a:rPr lang="it-IT" b="1" dirty="0" err="1"/>
              <a:t>signal</a:t>
            </a:r>
            <a:r>
              <a:rPr lang="it-IT" b="1" dirty="0"/>
              <a:t> </a:t>
            </a:r>
            <a:r>
              <a:rPr lang="it-IT" b="1" dirty="0" err="1"/>
              <a:t>that</a:t>
            </a:r>
            <a:r>
              <a:rPr lang="it-IT" b="1" dirty="0"/>
              <a:t> </a:t>
            </a:r>
            <a:r>
              <a:rPr lang="it-IT" b="1" dirty="0" err="1"/>
              <a:t>gives</a:t>
            </a:r>
            <a:r>
              <a:rPr lang="it-IT" b="1" dirty="0"/>
              <a:t> rise to the </a:t>
            </a:r>
            <a:r>
              <a:rPr lang="it-IT" b="1" dirty="0" err="1"/>
              <a:t>spectrum</a:t>
            </a:r>
            <a:r>
              <a:rPr lang="it-IT" b="1" dirty="0"/>
              <a:t> </a:t>
            </a:r>
            <a:r>
              <a:rPr lang="it-IT" b="1" dirty="0" err="1"/>
              <a:t>is</a:t>
            </a:r>
            <a:r>
              <a:rPr lang="it-IT" b="1" dirty="0"/>
              <a:t> </a:t>
            </a:r>
            <a:r>
              <a:rPr lang="it-IT" b="1" dirty="0" err="1"/>
              <a:t>detected</a:t>
            </a:r>
            <a:r>
              <a:rPr lang="it-IT" b="1" dirty="0"/>
              <a:t> in the </a:t>
            </a:r>
            <a:r>
              <a:rPr lang="it-IT" b="1" dirty="0" err="1"/>
              <a:t>xy</a:t>
            </a:r>
            <a:r>
              <a:rPr lang="it-IT" b="1" dirty="0"/>
              <a:t> </a:t>
            </a:r>
            <a:r>
              <a:rPr lang="it-IT" b="1" dirty="0" err="1"/>
              <a:t>plane</a:t>
            </a:r>
            <a:endParaRPr lang="en-US" b="1" dirty="0">
              <a:solidFill>
                <a:srgbClr val="FF0000"/>
              </a:solidFill>
            </a:endParaRPr>
          </a:p>
        </p:txBody>
      </p:sp>
      <p:sp>
        <p:nvSpPr>
          <p:cNvPr id="5" name="Rettangolo 4"/>
          <p:cNvSpPr/>
          <p:nvPr/>
        </p:nvSpPr>
        <p:spPr>
          <a:xfrm>
            <a:off x="330924" y="1107215"/>
            <a:ext cx="10981509" cy="369332"/>
          </a:xfrm>
          <a:prstGeom prst="rect">
            <a:avLst/>
          </a:prstGeom>
        </p:spPr>
        <p:txBody>
          <a:bodyPr wrap="square">
            <a:spAutoFit/>
          </a:bodyPr>
          <a:lstStyle/>
          <a:p>
            <a:r>
              <a:rPr lang="en-US" dirty="0" smtClean="0"/>
              <a:t>The spin-spin </a:t>
            </a:r>
            <a:r>
              <a:rPr lang="en-US" dirty="0"/>
              <a:t>(or transverse) relaxation time T2 is used to quantify the rate of the decay of the magnetization</a:t>
            </a:r>
          </a:p>
        </p:txBody>
      </p:sp>
      <p:pic>
        <p:nvPicPr>
          <p:cNvPr id="6" name="Immagine 5"/>
          <p:cNvPicPr>
            <a:picLocks noChangeAspect="1"/>
          </p:cNvPicPr>
          <p:nvPr/>
        </p:nvPicPr>
        <p:blipFill>
          <a:blip r:embed="rId2"/>
          <a:stretch>
            <a:fillRect/>
          </a:stretch>
        </p:blipFill>
        <p:spPr>
          <a:xfrm>
            <a:off x="177498" y="1969363"/>
            <a:ext cx="6742490" cy="3094219"/>
          </a:xfrm>
          <a:prstGeom prst="rect">
            <a:avLst/>
          </a:prstGeom>
        </p:spPr>
      </p:pic>
      <p:sp>
        <p:nvSpPr>
          <p:cNvPr id="7" name="Rettangolo 6"/>
          <p:cNvSpPr/>
          <p:nvPr/>
        </p:nvSpPr>
        <p:spPr>
          <a:xfrm>
            <a:off x="7267302" y="1848392"/>
            <a:ext cx="3953690" cy="646331"/>
          </a:xfrm>
          <a:prstGeom prst="rect">
            <a:avLst/>
          </a:prstGeom>
        </p:spPr>
        <p:txBody>
          <a:bodyPr wrap="square">
            <a:spAutoFit/>
          </a:bodyPr>
          <a:lstStyle/>
          <a:p>
            <a:r>
              <a:rPr lang="en-US" dirty="0" smtClean="0"/>
              <a:t>It is an exponential decay and T2 is the</a:t>
            </a:r>
          </a:p>
          <a:p>
            <a:r>
              <a:rPr lang="en-US" dirty="0" smtClean="0"/>
              <a:t> ‘time constant’ of this decay.</a:t>
            </a:r>
            <a:endParaRPr lang="en-US" dirty="0"/>
          </a:p>
        </p:txBody>
      </p:sp>
      <p:sp>
        <p:nvSpPr>
          <p:cNvPr id="8" name="Ovale 7"/>
          <p:cNvSpPr/>
          <p:nvPr/>
        </p:nvSpPr>
        <p:spPr>
          <a:xfrm>
            <a:off x="5219271" y="1874518"/>
            <a:ext cx="1789611" cy="809897"/>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ttangolo 10"/>
          <p:cNvSpPr/>
          <p:nvPr/>
        </p:nvSpPr>
        <p:spPr>
          <a:xfrm>
            <a:off x="7267302" y="3054807"/>
            <a:ext cx="4234543" cy="923330"/>
          </a:xfrm>
          <a:prstGeom prst="rect">
            <a:avLst/>
          </a:prstGeom>
        </p:spPr>
        <p:txBody>
          <a:bodyPr wrap="square">
            <a:spAutoFit/>
          </a:bodyPr>
          <a:lstStyle/>
          <a:p>
            <a:r>
              <a:rPr lang="en-US" dirty="0"/>
              <a:t>The width at half-height of a </a:t>
            </a:r>
            <a:r>
              <a:rPr lang="en-US" dirty="0" smtClean="0"/>
              <a:t>NMR signal </a:t>
            </a:r>
            <a:r>
              <a:rPr lang="en-US" dirty="0"/>
              <a:t>is inversely </a:t>
            </a:r>
            <a:r>
              <a:rPr lang="en-US" dirty="0" smtClean="0"/>
              <a:t>proportional </a:t>
            </a:r>
            <a:r>
              <a:rPr lang="en-US" dirty="0"/>
              <a:t>to the T2 relaxation time of the </a:t>
            </a:r>
            <a:r>
              <a:rPr lang="en-US" dirty="0" smtClean="0"/>
              <a:t>nucleus</a:t>
            </a:r>
            <a:r>
              <a:rPr lang="en-US" dirty="0"/>
              <a:t>.</a:t>
            </a:r>
          </a:p>
        </p:txBody>
      </p:sp>
      <mc:AlternateContent xmlns:mc="http://schemas.openxmlformats.org/markup-compatibility/2006" xmlns:a14="http://schemas.microsoft.com/office/drawing/2010/main">
        <mc:Choice Requires="a14">
          <p:sp>
            <p:nvSpPr>
              <p:cNvPr id="12" name="CasellaDiTesto 11"/>
              <p:cNvSpPr txBox="1"/>
              <p:nvPr/>
            </p:nvSpPr>
            <p:spPr>
              <a:xfrm>
                <a:off x="10138075" y="4763018"/>
                <a:ext cx="1187954" cy="5657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b="0" i="1" smtClean="0">
                              <a:latin typeface="Cambria Math" panose="02040503050406030204" pitchFamily="18" charset="0"/>
                            </a:rPr>
                          </m:ctrlPr>
                        </m:sSubPr>
                        <m:e>
                          <m:r>
                            <a:rPr lang="it-IT" b="0" i="1" smtClean="0">
                              <a:latin typeface="Cambria Math" panose="02040503050406030204" pitchFamily="18" charset="0"/>
                            </a:rPr>
                            <m:t>𝑊</m:t>
                          </m:r>
                        </m:e>
                        <m:sub>
                          <m:r>
                            <a:rPr lang="it-IT" b="0" i="1" smtClean="0">
                              <a:latin typeface="Cambria Math" panose="02040503050406030204" pitchFamily="18" charset="0"/>
                            </a:rPr>
                            <m:t>1/2</m:t>
                          </m:r>
                        </m:sub>
                      </m:sSub>
                      <m:r>
                        <a:rPr lang="it-IT" b="0" i="1" smtClean="0">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𝜋</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𝑇</m:t>
                              </m:r>
                            </m:e>
                            <m:sub>
                              <m:r>
                                <a:rPr lang="it-IT" b="0" i="1" smtClean="0">
                                  <a:latin typeface="Cambria Math" panose="02040503050406030204" pitchFamily="18" charset="0"/>
                                  <a:ea typeface="Cambria Math" panose="02040503050406030204" pitchFamily="18" charset="0"/>
                                </a:rPr>
                                <m:t>2</m:t>
                              </m:r>
                            </m:sub>
                          </m:sSub>
                        </m:den>
                      </m:f>
                    </m:oMath>
                  </m:oMathPara>
                </a14:m>
                <a:endParaRPr lang="en-US" dirty="0"/>
              </a:p>
            </p:txBody>
          </p:sp>
        </mc:Choice>
        <mc:Fallback xmlns="">
          <p:sp>
            <p:nvSpPr>
              <p:cNvPr id="12" name="CasellaDiTesto 11"/>
              <p:cNvSpPr txBox="1">
                <a:spLocks noRot="1" noChangeAspect="1" noMove="1" noResize="1" noEditPoints="1" noAdjustHandles="1" noChangeArrowheads="1" noChangeShapeType="1" noTextEdit="1"/>
              </p:cNvSpPr>
              <p:nvPr/>
            </p:nvSpPr>
            <p:spPr>
              <a:xfrm>
                <a:off x="10138075" y="4763018"/>
                <a:ext cx="1187954" cy="565732"/>
              </a:xfrm>
              <a:prstGeom prst="rect">
                <a:avLst/>
              </a:prstGeom>
              <a:blipFill>
                <a:blip r:embed="rId3"/>
                <a:stretch>
                  <a:fillRect/>
                </a:stretch>
              </a:blipFill>
            </p:spPr>
            <p:txBody>
              <a:bodyPr/>
              <a:lstStyle/>
              <a:p>
                <a:r>
                  <a:rPr lang="en-US">
                    <a:noFill/>
                  </a:rPr>
                  <a:t> </a:t>
                </a:r>
              </a:p>
            </p:txBody>
          </p:sp>
        </mc:Fallback>
      </mc:AlternateContent>
      <p:pic>
        <p:nvPicPr>
          <p:cNvPr id="13" name="Immagine 12"/>
          <p:cNvPicPr>
            <a:picLocks noChangeAspect="1"/>
          </p:cNvPicPr>
          <p:nvPr/>
        </p:nvPicPr>
        <p:blipFill>
          <a:blip r:embed="rId4"/>
          <a:stretch>
            <a:fillRect/>
          </a:stretch>
        </p:blipFill>
        <p:spPr>
          <a:xfrm>
            <a:off x="6599158" y="4237657"/>
            <a:ext cx="3182505" cy="2374447"/>
          </a:xfrm>
          <a:prstGeom prst="rect">
            <a:avLst/>
          </a:prstGeom>
        </p:spPr>
      </p:pic>
      <p:sp>
        <p:nvSpPr>
          <p:cNvPr id="14" name="Rettangolo 13"/>
          <p:cNvSpPr/>
          <p:nvPr/>
        </p:nvSpPr>
        <p:spPr>
          <a:xfrm>
            <a:off x="1046084" y="5631735"/>
            <a:ext cx="5307863" cy="369332"/>
          </a:xfrm>
          <a:prstGeom prst="rect">
            <a:avLst/>
          </a:prstGeom>
        </p:spPr>
        <p:txBody>
          <a:bodyPr wrap="none">
            <a:spAutoFit/>
          </a:bodyPr>
          <a:lstStyle/>
          <a:p>
            <a:r>
              <a:rPr lang="en-US" dirty="0" smtClean="0"/>
              <a:t>Where we consider </a:t>
            </a:r>
            <a:r>
              <a:rPr lang="en-US" dirty="0"/>
              <a:t>W</a:t>
            </a:r>
            <a:r>
              <a:rPr lang="en-US" baseline="-25000" dirty="0"/>
              <a:t>1/2</a:t>
            </a:r>
            <a:r>
              <a:rPr lang="en-US" dirty="0"/>
              <a:t> </a:t>
            </a:r>
            <a:r>
              <a:rPr lang="en-US" dirty="0" smtClean="0"/>
              <a:t>as</a:t>
            </a:r>
            <a:r>
              <a:rPr lang="en-US" baseline="-25000" dirty="0" smtClean="0"/>
              <a:t> </a:t>
            </a:r>
            <a:r>
              <a:rPr lang="en-US" dirty="0" smtClean="0"/>
              <a:t>the width at half maximum</a:t>
            </a:r>
            <a:endParaRPr lang="en-US" dirty="0"/>
          </a:p>
        </p:txBody>
      </p:sp>
    </p:spTree>
    <p:extLst>
      <p:ext uri="{BB962C8B-B14F-4D97-AF65-F5344CB8AC3E}">
        <p14:creationId xmlns:p14="http://schemas.microsoft.com/office/powerpoint/2010/main" val="570955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o 20"/>
          <p:cNvGrpSpPr/>
          <p:nvPr/>
        </p:nvGrpSpPr>
        <p:grpSpPr>
          <a:xfrm>
            <a:off x="214579" y="1706148"/>
            <a:ext cx="5819801" cy="4655578"/>
            <a:chOff x="214579" y="1706148"/>
            <a:chExt cx="5819801" cy="4655578"/>
          </a:xfrm>
        </p:grpSpPr>
        <p:grpSp>
          <p:nvGrpSpPr>
            <p:cNvPr id="9" name="Gruppo 8"/>
            <p:cNvGrpSpPr/>
            <p:nvPr/>
          </p:nvGrpSpPr>
          <p:grpSpPr>
            <a:xfrm>
              <a:off x="1737360" y="2364375"/>
              <a:ext cx="3130731" cy="3997351"/>
              <a:chOff x="744583" y="1985553"/>
              <a:chExt cx="3130731" cy="3997351"/>
            </a:xfrm>
          </p:grpSpPr>
          <p:pic>
            <p:nvPicPr>
              <p:cNvPr id="4" name="Immagine 3"/>
              <p:cNvPicPr>
                <a:picLocks noChangeAspect="1"/>
              </p:cNvPicPr>
              <p:nvPr/>
            </p:nvPicPr>
            <p:blipFill rotWithShape="1">
              <a:blip r:embed="rId2"/>
              <a:srcRect t="4585" r="68373"/>
              <a:stretch/>
            </p:blipFill>
            <p:spPr>
              <a:xfrm>
                <a:off x="1013317" y="1985553"/>
                <a:ext cx="2709597" cy="3997351"/>
              </a:xfrm>
              <a:prstGeom prst="rect">
                <a:avLst/>
              </a:prstGeom>
            </p:spPr>
          </p:pic>
          <p:sp>
            <p:nvSpPr>
              <p:cNvPr id="5" name="Rettangolo 4"/>
              <p:cNvSpPr/>
              <p:nvPr/>
            </p:nvSpPr>
            <p:spPr>
              <a:xfrm>
                <a:off x="744583" y="1985553"/>
                <a:ext cx="1149531" cy="6270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ttangolo 5"/>
              <p:cNvSpPr/>
              <p:nvPr/>
            </p:nvSpPr>
            <p:spPr>
              <a:xfrm>
                <a:off x="2969623" y="5107579"/>
                <a:ext cx="753291" cy="1785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ttangolo 6"/>
              <p:cNvSpPr/>
              <p:nvPr/>
            </p:nvSpPr>
            <p:spPr>
              <a:xfrm>
                <a:off x="3122023" y="4193177"/>
                <a:ext cx="753291" cy="230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ttangolo 7"/>
              <p:cNvSpPr/>
              <p:nvPr/>
            </p:nvSpPr>
            <p:spPr>
              <a:xfrm>
                <a:off x="2969622" y="3278775"/>
                <a:ext cx="753291" cy="230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Connettore 2 12"/>
            <p:cNvCxnSpPr/>
            <p:nvPr/>
          </p:nvCxnSpPr>
          <p:spPr>
            <a:xfrm>
              <a:off x="5238206" y="2364375"/>
              <a:ext cx="13063" cy="3409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4339044" y="1736291"/>
              <a:ext cx="1695336" cy="646331"/>
            </a:xfrm>
            <a:prstGeom prst="rect">
              <a:avLst/>
            </a:prstGeom>
            <a:noFill/>
          </p:spPr>
          <p:txBody>
            <a:bodyPr wrap="none" rtlCol="0">
              <a:spAutoFit/>
            </a:bodyPr>
            <a:lstStyle/>
            <a:p>
              <a:pPr algn="ctr"/>
              <a:r>
                <a:rPr lang="en-US" dirty="0" smtClean="0"/>
                <a:t>T2 progressively</a:t>
              </a:r>
            </a:p>
            <a:p>
              <a:pPr algn="ctr"/>
              <a:r>
                <a:rPr lang="en-US" dirty="0" smtClean="0"/>
                <a:t> </a:t>
              </a:r>
              <a:r>
                <a:rPr lang="en-US" dirty="0" smtClean="0">
                  <a:solidFill>
                    <a:srgbClr val="0070C0"/>
                  </a:solidFill>
                </a:rPr>
                <a:t>increases</a:t>
              </a:r>
              <a:endParaRPr lang="en-US" dirty="0">
                <a:solidFill>
                  <a:srgbClr val="0070C0"/>
                </a:solidFill>
              </a:endParaRPr>
            </a:p>
          </p:txBody>
        </p:sp>
        <p:cxnSp>
          <p:nvCxnSpPr>
            <p:cNvPr id="19" name="Connettore 2 18"/>
            <p:cNvCxnSpPr/>
            <p:nvPr/>
          </p:nvCxnSpPr>
          <p:spPr>
            <a:xfrm>
              <a:off x="1210491" y="2364374"/>
              <a:ext cx="13063" cy="340940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CasellaDiTesto 19"/>
            <p:cNvSpPr txBox="1"/>
            <p:nvPr/>
          </p:nvSpPr>
          <p:spPr>
            <a:xfrm>
              <a:off x="214579" y="1706148"/>
              <a:ext cx="1887696" cy="646331"/>
            </a:xfrm>
            <a:prstGeom prst="rect">
              <a:avLst/>
            </a:prstGeom>
            <a:noFill/>
          </p:spPr>
          <p:txBody>
            <a:bodyPr wrap="none" rtlCol="0">
              <a:spAutoFit/>
            </a:bodyPr>
            <a:lstStyle/>
            <a:p>
              <a:pPr algn="ctr"/>
              <a:r>
                <a:rPr lang="en-US" dirty="0" smtClean="0"/>
                <a:t>W</a:t>
              </a:r>
              <a:r>
                <a:rPr lang="en-US" baseline="-25000" dirty="0" smtClean="0"/>
                <a:t>1/2</a:t>
              </a:r>
              <a:r>
                <a:rPr lang="en-US" dirty="0" smtClean="0"/>
                <a:t> progressively</a:t>
              </a:r>
            </a:p>
            <a:p>
              <a:pPr algn="ctr"/>
              <a:r>
                <a:rPr lang="en-US" dirty="0" smtClean="0"/>
                <a:t> </a:t>
              </a:r>
              <a:r>
                <a:rPr lang="en-US" dirty="0" smtClean="0">
                  <a:solidFill>
                    <a:srgbClr val="FF0000"/>
                  </a:solidFill>
                </a:rPr>
                <a:t>decreases</a:t>
              </a:r>
              <a:endParaRPr lang="en-US" dirty="0">
                <a:solidFill>
                  <a:srgbClr val="FF0000"/>
                </a:solidFill>
              </a:endParaRPr>
            </a:p>
          </p:txBody>
        </p:sp>
      </p:grpSp>
      <p:sp>
        <p:nvSpPr>
          <p:cNvPr id="22" name="Rettangolo 21"/>
          <p:cNvSpPr/>
          <p:nvPr/>
        </p:nvSpPr>
        <p:spPr>
          <a:xfrm>
            <a:off x="6489115" y="2991392"/>
            <a:ext cx="4768602" cy="646331"/>
          </a:xfrm>
          <a:prstGeom prst="rect">
            <a:avLst/>
          </a:prstGeom>
        </p:spPr>
        <p:txBody>
          <a:bodyPr wrap="square">
            <a:spAutoFit/>
          </a:bodyPr>
          <a:lstStyle/>
          <a:p>
            <a:r>
              <a:rPr lang="en-US" dirty="0" smtClean="0"/>
              <a:t>What are the factors affecting the T2 </a:t>
            </a:r>
            <a:r>
              <a:rPr lang="en-US" dirty="0"/>
              <a:t>relaxation </a:t>
            </a:r>
            <a:r>
              <a:rPr lang="en-US" dirty="0" smtClean="0"/>
              <a:t>time?</a:t>
            </a:r>
            <a:endParaRPr lang="en-US" dirty="0"/>
          </a:p>
        </p:txBody>
      </p:sp>
      <p:sp>
        <p:nvSpPr>
          <p:cNvPr id="24" name="Rettangolo 23"/>
          <p:cNvSpPr/>
          <p:nvPr/>
        </p:nvSpPr>
        <p:spPr>
          <a:xfrm>
            <a:off x="6489115" y="4061033"/>
            <a:ext cx="4709402" cy="1754326"/>
          </a:xfrm>
          <a:prstGeom prst="rect">
            <a:avLst/>
          </a:prstGeom>
        </p:spPr>
        <p:txBody>
          <a:bodyPr wrap="square">
            <a:spAutoFit/>
          </a:bodyPr>
          <a:lstStyle/>
          <a:p>
            <a:pPr algn="just"/>
            <a:r>
              <a:rPr lang="en-US" dirty="0" smtClean="0"/>
              <a:t>An important factor although not the only one is the presence of static local dipolar fields and their fluctuations. Qualitatively stimulate relaxation. Local fields are due </a:t>
            </a:r>
            <a:r>
              <a:rPr lang="en-US" dirty="0"/>
              <a:t>to the applied field and the </a:t>
            </a:r>
            <a:r>
              <a:rPr lang="en-US" dirty="0" smtClean="0"/>
              <a:t>fields generated </a:t>
            </a:r>
            <a:r>
              <a:rPr lang="en-US" dirty="0"/>
              <a:t>by </a:t>
            </a:r>
            <a:r>
              <a:rPr lang="en-US" dirty="0" smtClean="0"/>
              <a:t>neighboring  nuclei and dipoles.   </a:t>
            </a:r>
            <a:endParaRPr lang="en-US" dirty="0"/>
          </a:p>
        </p:txBody>
      </p:sp>
      <p:sp>
        <p:nvSpPr>
          <p:cNvPr id="26" name="Rettangolo 25"/>
          <p:cNvSpPr/>
          <p:nvPr/>
        </p:nvSpPr>
        <p:spPr>
          <a:xfrm>
            <a:off x="6459514" y="2130551"/>
            <a:ext cx="4944359" cy="646331"/>
          </a:xfrm>
          <a:prstGeom prst="rect">
            <a:avLst/>
          </a:prstGeom>
        </p:spPr>
        <p:txBody>
          <a:bodyPr wrap="square">
            <a:spAutoFit/>
          </a:bodyPr>
          <a:lstStyle/>
          <a:p>
            <a:r>
              <a:rPr lang="en-US" dirty="0" smtClean="0"/>
              <a:t>Please note: by definition the shorter the T2 the faster is the relaxation</a:t>
            </a:r>
            <a:endParaRPr lang="en-US" dirty="0"/>
          </a:p>
        </p:txBody>
      </p:sp>
      <p:sp>
        <p:nvSpPr>
          <p:cNvPr id="27" name="Rettangolo 26"/>
          <p:cNvSpPr/>
          <p:nvPr/>
        </p:nvSpPr>
        <p:spPr>
          <a:xfrm>
            <a:off x="403082" y="396631"/>
            <a:ext cx="5863144" cy="523220"/>
          </a:xfrm>
          <a:prstGeom prst="rect">
            <a:avLst/>
          </a:prstGeom>
        </p:spPr>
        <p:txBody>
          <a:bodyPr wrap="none">
            <a:spAutoFit/>
          </a:bodyPr>
          <a:lstStyle/>
          <a:p>
            <a:r>
              <a:rPr lang="en-US" sz="2800" dirty="0" smtClean="0"/>
              <a:t>Line width and line broadening in NMR</a:t>
            </a:r>
            <a:endParaRPr lang="en-US" sz="2800" dirty="0"/>
          </a:p>
        </p:txBody>
      </p:sp>
    </p:spTree>
    <p:extLst>
      <p:ext uri="{BB962C8B-B14F-4D97-AF65-F5344CB8AC3E}">
        <p14:creationId xmlns:p14="http://schemas.microsoft.com/office/powerpoint/2010/main" val="3172568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80065" y="1024280"/>
            <a:ext cx="11154437" cy="646331"/>
          </a:xfrm>
          <a:prstGeom prst="rect">
            <a:avLst/>
          </a:prstGeom>
        </p:spPr>
        <p:txBody>
          <a:bodyPr wrap="square">
            <a:spAutoFit/>
          </a:bodyPr>
          <a:lstStyle/>
          <a:p>
            <a:r>
              <a:rPr lang="en-US" dirty="0"/>
              <a:t>The static dipolar fields created by </a:t>
            </a:r>
            <a:r>
              <a:rPr lang="en-US" dirty="0" smtClean="0"/>
              <a:t>neighboring dipoles is proportional to </a:t>
            </a:r>
            <a:r>
              <a:rPr lang="el-GR" dirty="0" smtClean="0"/>
              <a:t>μ </a:t>
            </a:r>
            <a:r>
              <a:rPr lang="el-GR" dirty="0"/>
              <a:t>/ </a:t>
            </a:r>
            <a:r>
              <a:rPr lang="en-US" dirty="0" smtClean="0"/>
              <a:t>r</a:t>
            </a:r>
            <a:r>
              <a:rPr lang="en-US" baseline="30000" dirty="0" smtClean="0"/>
              <a:t>3</a:t>
            </a:r>
            <a:r>
              <a:rPr lang="en-US" dirty="0" smtClean="0"/>
              <a:t> where r is the distance between the spins and the dipole.</a:t>
            </a:r>
            <a:r>
              <a:rPr lang="en-US" baseline="30000" dirty="0" smtClean="0"/>
              <a:t> </a:t>
            </a:r>
            <a:endParaRPr lang="en-US" baseline="30000" dirty="0"/>
          </a:p>
        </p:txBody>
      </p:sp>
      <p:sp>
        <p:nvSpPr>
          <p:cNvPr id="5" name="Rettangolo 4"/>
          <p:cNvSpPr/>
          <p:nvPr/>
        </p:nvSpPr>
        <p:spPr>
          <a:xfrm>
            <a:off x="403082" y="396631"/>
            <a:ext cx="5863144" cy="523220"/>
          </a:xfrm>
          <a:prstGeom prst="rect">
            <a:avLst/>
          </a:prstGeom>
        </p:spPr>
        <p:txBody>
          <a:bodyPr wrap="none">
            <a:spAutoFit/>
          </a:bodyPr>
          <a:lstStyle/>
          <a:p>
            <a:r>
              <a:rPr lang="en-US" sz="2800" dirty="0" smtClean="0"/>
              <a:t>Line width and line broadening in NMR</a:t>
            </a:r>
            <a:endParaRPr lang="en-US" sz="2800" dirty="0"/>
          </a:p>
        </p:txBody>
      </p:sp>
      <p:sp>
        <p:nvSpPr>
          <p:cNvPr id="6" name="Rettangolo 5"/>
          <p:cNvSpPr/>
          <p:nvPr/>
        </p:nvSpPr>
        <p:spPr>
          <a:xfrm>
            <a:off x="380063" y="2844700"/>
            <a:ext cx="11431867" cy="369332"/>
          </a:xfrm>
          <a:prstGeom prst="rect">
            <a:avLst/>
          </a:prstGeom>
        </p:spPr>
        <p:txBody>
          <a:bodyPr wrap="square">
            <a:spAutoFit/>
          </a:bodyPr>
          <a:lstStyle/>
          <a:p>
            <a:r>
              <a:rPr lang="en-US" dirty="0" smtClean="0"/>
              <a:t>Please note: this means that spins and dipoles need to be very close! </a:t>
            </a:r>
            <a:endParaRPr lang="en-US" dirty="0"/>
          </a:p>
        </p:txBody>
      </p:sp>
      <p:sp>
        <p:nvSpPr>
          <p:cNvPr id="8" name="Rettangolo 7"/>
          <p:cNvSpPr/>
          <p:nvPr/>
        </p:nvSpPr>
        <p:spPr>
          <a:xfrm>
            <a:off x="380064" y="1756345"/>
            <a:ext cx="11431867" cy="923330"/>
          </a:xfrm>
          <a:prstGeom prst="rect">
            <a:avLst/>
          </a:prstGeom>
        </p:spPr>
        <p:txBody>
          <a:bodyPr wrap="square">
            <a:spAutoFit/>
          </a:bodyPr>
          <a:lstStyle/>
          <a:p>
            <a:r>
              <a:rPr lang="en-US" dirty="0">
                <a:solidFill>
                  <a:srgbClr val="FF0000"/>
                </a:solidFill>
              </a:rPr>
              <a:t>A detailed analysis shows that the relaxation rate </a:t>
            </a:r>
            <a:r>
              <a:rPr lang="en-US" dirty="0" smtClean="0">
                <a:solidFill>
                  <a:srgbClr val="FF0000"/>
                </a:solidFill>
              </a:rPr>
              <a:t>constants generated </a:t>
            </a:r>
            <a:r>
              <a:rPr lang="en-US" dirty="0">
                <a:solidFill>
                  <a:srgbClr val="FF0000"/>
                </a:solidFill>
              </a:rPr>
              <a:t>by the dipole–dipole mechanism are proportional to </a:t>
            </a:r>
            <a:r>
              <a:rPr lang="en-US" dirty="0" smtClean="0">
                <a:solidFill>
                  <a:srgbClr val="FF0000"/>
                </a:solidFill>
              </a:rPr>
              <a:t>the square </a:t>
            </a:r>
            <a:r>
              <a:rPr lang="en-US" dirty="0">
                <a:solidFill>
                  <a:srgbClr val="FF0000"/>
                </a:solidFill>
              </a:rPr>
              <a:t>of the dipole–dipole coupling, and hence are </a:t>
            </a:r>
            <a:r>
              <a:rPr lang="en-US" dirty="0" smtClean="0">
                <a:solidFill>
                  <a:srgbClr val="FF0000"/>
                </a:solidFill>
              </a:rPr>
              <a:t>proportional to </a:t>
            </a:r>
            <a:r>
              <a:rPr lang="en-US" dirty="0">
                <a:solidFill>
                  <a:srgbClr val="FF0000"/>
                </a:solidFill>
              </a:rPr>
              <a:t>the inverse sixth power of the distance between the </a:t>
            </a:r>
            <a:r>
              <a:rPr lang="en-US" dirty="0" smtClean="0">
                <a:solidFill>
                  <a:srgbClr val="FF0000"/>
                </a:solidFill>
              </a:rPr>
              <a:t>nuclei.</a:t>
            </a:r>
            <a:endParaRPr lang="en-US" dirty="0">
              <a:solidFill>
                <a:srgbClr val="FF0000"/>
              </a:solidFill>
            </a:endParaRPr>
          </a:p>
        </p:txBody>
      </p:sp>
      <p:sp>
        <p:nvSpPr>
          <p:cNvPr id="9" name="Rettangolo 8"/>
          <p:cNvSpPr/>
          <p:nvPr/>
        </p:nvSpPr>
        <p:spPr>
          <a:xfrm>
            <a:off x="320759" y="3379057"/>
            <a:ext cx="11154438" cy="646331"/>
          </a:xfrm>
          <a:prstGeom prst="rect">
            <a:avLst/>
          </a:prstGeom>
        </p:spPr>
        <p:txBody>
          <a:bodyPr wrap="square">
            <a:spAutoFit/>
          </a:bodyPr>
          <a:lstStyle/>
          <a:p>
            <a:r>
              <a:rPr lang="en-US" dirty="0" smtClean="0"/>
              <a:t>Therefore dipole-dipole interactions as a source of T2 relaxation (larger T2) is more and more relevant the more compact or denser</a:t>
            </a:r>
            <a:r>
              <a:rPr lang="en-US" dirty="0"/>
              <a:t> </a:t>
            </a:r>
            <a:r>
              <a:rPr lang="en-US" dirty="0" smtClean="0"/>
              <a:t>are the systems we consider.</a:t>
            </a:r>
            <a:endParaRPr lang="en-US" dirty="0"/>
          </a:p>
        </p:txBody>
      </p:sp>
      <p:sp>
        <p:nvSpPr>
          <p:cNvPr id="12" name="Rettangolo 11"/>
          <p:cNvSpPr/>
          <p:nvPr/>
        </p:nvSpPr>
        <p:spPr>
          <a:xfrm>
            <a:off x="380063" y="4263105"/>
            <a:ext cx="10569718" cy="923330"/>
          </a:xfrm>
          <a:prstGeom prst="rect">
            <a:avLst/>
          </a:prstGeom>
        </p:spPr>
        <p:txBody>
          <a:bodyPr wrap="square">
            <a:spAutoFit/>
          </a:bodyPr>
          <a:lstStyle/>
          <a:p>
            <a:r>
              <a:rPr lang="en-US" dirty="0" smtClean="0"/>
              <a:t>Since T2 </a:t>
            </a:r>
            <a:r>
              <a:rPr lang="en-US" dirty="0"/>
              <a:t>relaxation is caused by transient magnetic fields </a:t>
            </a:r>
            <a:r>
              <a:rPr lang="en-US" dirty="0" smtClean="0"/>
              <a:t>that are usually </a:t>
            </a:r>
            <a:r>
              <a:rPr lang="en-US" dirty="0"/>
              <a:t>due to molecular </a:t>
            </a:r>
            <a:r>
              <a:rPr lang="en-US" dirty="0" smtClean="0"/>
              <a:t>motion, T2 decreases as the </a:t>
            </a:r>
            <a:r>
              <a:rPr lang="en-US" dirty="0"/>
              <a:t>molecular reorientation rates </a:t>
            </a:r>
            <a:r>
              <a:rPr lang="en-US" dirty="0" smtClean="0"/>
              <a:t>or molecular rotations </a:t>
            </a:r>
            <a:r>
              <a:rPr lang="en-US" dirty="0"/>
              <a:t>slow down due to enhanced spin-spin interactions.</a:t>
            </a:r>
          </a:p>
        </p:txBody>
      </p:sp>
    </p:spTree>
    <p:extLst>
      <p:ext uri="{BB962C8B-B14F-4D97-AF65-F5344CB8AC3E}">
        <p14:creationId xmlns:p14="http://schemas.microsoft.com/office/powerpoint/2010/main" val="2291889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arrotondato 10"/>
          <p:cNvSpPr/>
          <p:nvPr/>
        </p:nvSpPr>
        <p:spPr>
          <a:xfrm>
            <a:off x="442270" y="4628994"/>
            <a:ext cx="4782873" cy="78377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ttangolo arrotondato 1"/>
          <p:cNvSpPr/>
          <p:nvPr/>
        </p:nvSpPr>
        <p:spPr>
          <a:xfrm>
            <a:off x="455334" y="3683726"/>
            <a:ext cx="4782873" cy="78377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ttangolo 3"/>
          <p:cNvSpPr/>
          <p:nvPr/>
        </p:nvSpPr>
        <p:spPr>
          <a:xfrm>
            <a:off x="496660" y="1141215"/>
            <a:ext cx="7962885" cy="369332"/>
          </a:xfrm>
          <a:prstGeom prst="rect">
            <a:avLst/>
          </a:prstGeom>
        </p:spPr>
        <p:txBody>
          <a:bodyPr wrap="none">
            <a:spAutoFit/>
          </a:bodyPr>
          <a:lstStyle/>
          <a:p>
            <a:r>
              <a:rPr lang="en-US" dirty="0" smtClean="0"/>
              <a:t>How can we characterize the motion of a molecule  in the context of </a:t>
            </a:r>
            <a:r>
              <a:rPr lang="en-US" dirty="0"/>
              <a:t>T2 </a:t>
            </a:r>
            <a:r>
              <a:rPr lang="en-US" dirty="0" smtClean="0"/>
              <a:t>relaxation?</a:t>
            </a:r>
            <a:endParaRPr lang="en-US" dirty="0"/>
          </a:p>
        </p:txBody>
      </p:sp>
      <p:sp>
        <p:nvSpPr>
          <p:cNvPr id="5" name="Rettangolo 4"/>
          <p:cNvSpPr/>
          <p:nvPr/>
        </p:nvSpPr>
        <p:spPr>
          <a:xfrm>
            <a:off x="496660" y="1637603"/>
            <a:ext cx="10757304" cy="646331"/>
          </a:xfrm>
          <a:prstGeom prst="rect">
            <a:avLst/>
          </a:prstGeom>
        </p:spPr>
        <p:txBody>
          <a:bodyPr wrap="none">
            <a:spAutoFit/>
          </a:bodyPr>
          <a:lstStyle/>
          <a:p>
            <a:r>
              <a:rPr lang="en-US" dirty="0" smtClean="0"/>
              <a:t>As far as NMR phenomena are concerned we need to look at molecular motions that take place with frequencies</a:t>
            </a:r>
          </a:p>
          <a:p>
            <a:r>
              <a:rPr lang="en-US" dirty="0" smtClean="0"/>
              <a:t>close to the </a:t>
            </a:r>
            <a:r>
              <a:rPr lang="en-US" dirty="0" err="1" smtClean="0"/>
              <a:t>Larmor</a:t>
            </a:r>
            <a:r>
              <a:rPr lang="en-US" dirty="0" smtClean="0"/>
              <a:t> frequencies of the nuclei we are taking into account.</a:t>
            </a:r>
            <a:endParaRPr lang="en-US" dirty="0"/>
          </a:p>
        </p:txBody>
      </p:sp>
      <p:sp>
        <p:nvSpPr>
          <p:cNvPr id="6" name="Rettangolo 5"/>
          <p:cNvSpPr/>
          <p:nvPr/>
        </p:nvSpPr>
        <p:spPr>
          <a:xfrm>
            <a:off x="496660" y="2410990"/>
            <a:ext cx="3863109" cy="369332"/>
          </a:xfrm>
          <a:prstGeom prst="rect">
            <a:avLst/>
          </a:prstGeom>
        </p:spPr>
        <p:txBody>
          <a:bodyPr wrap="none">
            <a:spAutoFit/>
          </a:bodyPr>
          <a:lstStyle/>
          <a:p>
            <a:r>
              <a:rPr lang="en-US" dirty="0" smtClean="0"/>
              <a:t>These motions are molecular rotations.</a:t>
            </a:r>
            <a:endParaRPr lang="en-US" dirty="0"/>
          </a:p>
        </p:txBody>
      </p:sp>
      <p:sp>
        <p:nvSpPr>
          <p:cNvPr id="7" name="Rettangolo 6"/>
          <p:cNvSpPr/>
          <p:nvPr/>
        </p:nvSpPr>
        <p:spPr>
          <a:xfrm>
            <a:off x="496660" y="2907378"/>
            <a:ext cx="10850882" cy="646331"/>
          </a:xfrm>
          <a:prstGeom prst="rect">
            <a:avLst/>
          </a:prstGeom>
        </p:spPr>
        <p:txBody>
          <a:bodyPr wrap="square">
            <a:spAutoFit/>
          </a:bodyPr>
          <a:lstStyle/>
          <a:p>
            <a:r>
              <a:rPr lang="en-US" dirty="0" smtClean="0"/>
              <a:t>To characterize </a:t>
            </a:r>
            <a:r>
              <a:rPr lang="en-US" dirty="0"/>
              <a:t>the </a:t>
            </a:r>
            <a:r>
              <a:rPr lang="en-US" dirty="0" smtClean="0"/>
              <a:t>rotational motion </a:t>
            </a:r>
            <a:r>
              <a:rPr lang="en-US" dirty="0"/>
              <a:t>of a molecule </a:t>
            </a:r>
            <a:r>
              <a:rPr lang="en-US" dirty="0" smtClean="0"/>
              <a:t>we need to consider its rotational correlation </a:t>
            </a:r>
            <a:r>
              <a:rPr lang="en-US" dirty="0"/>
              <a:t>time (</a:t>
            </a:r>
            <a:r>
              <a:rPr lang="el-GR" dirty="0"/>
              <a:t>τ</a:t>
            </a:r>
            <a:r>
              <a:rPr lang="en-US" dirty="0"/>
              <a:t>c), the time required </a:t>
            </a:r>
            <a:r>
              <a:rPr lang="en-US" dirty="0" smtClean="0"/>
              <a:t>for a rotation of 1 radian.</a:t>
            </a:r>
            <a:endParaRPr lang="en-US" dirty="0"/>
          </a:p>
        </p:txBody>
      </p:sp>
      <p:sp>
        <p:nvSpPr>
          <p:cNvPr id="8" name="Rettangolo 7"/>
          <p:cNvSpPr/>
          <p:nvPr/>
        </p:nvSpPr>
        <p:spPr>
          <a:xfrm>
            <a:off x="496661" y="3886199"/>
            <a:ext cx="4689294" cy="369332"/>
          </a:xfrm>
          <a:prstGeom prst="rect">
            <a:avLst/>
          </a:prstGeom>
        </p:spPr>
        <p:txBody>
          <a:bodyPr wrap="square">
            <a:spAutoFit/>
          </a:bodyPr>
          <a:lstStyle/>
          <a:p>
            <a:r>
              <a:rPr lang="en-US" dirty="0" smtClean="0"/>
              <a:t>small </a:t>
            </a:r>
            <a:r>
              <a:rPr lang="en-US" dirty="0"/>
              <a:t>molecules rotate </a:t>
            </a:r>
            <a:r>
              <a:rPr lang="en-US" dirty="0" smtClean="0"/>
              <a:t>fast and </a:t>
            </a:r>
            <a:r>
              <a:rPr lang="en-US" dirty="0"/>
              <a:t>have smaller </a:t>
            </a:r>
            <a:r>
              <a:rPr lang="el-GR" dirty="0"/>
              <a:t>τ</a:t>
            </a:r>
            <a:r>
              <a:rPr lang="en-US" dirty="0" smtClean="0"/>
              <a:t>c</a:t>
            </a:r>
          </a:p>
        </p:txBody>
      </p:sp>
      <p:sp>
        <p:nvSpPr>
          <p:cNvPr id="9" name="Rettangolo 8"/>
          <p:cNvSpPr/>
          <p:nvPr/>
        </p:nvSpPr>
        <p:spPr>
          <a:xfrm>
            <a:off x="403082" y="396631"/>
            <a:ext cx="5863144" cy="523220"/>
          </a:xfrm>
          <a:prstGeom prst="rect">
            <a:avLst/>
          </a:prstGeom>
        </p:spPr>
        <p:txBody>
          <a:bodyPr wrap="none">
            <a:spAutoFit/>
          </a:bodyPr>
          <a:lstStyle/>
          <a:p>
            <a:r>
              <a:rPr lang="en-US" sz="2800" dirty="0" smtClean="0"/>
              <a:t>Line width and line broadening in NMR</a:t>
            </a:r>
            <a:endParaRPr lang="en-US" sz="2800" dirty="0"/>
          </a:p>
        </p:txBody>
      </p:sp>
      <p:sp>
        <p:nvSpPr>
          <p:cNvPr id="10" name="Rettangolo 9"/>
          <p:cNvSpPr/>
          <p:nvPr/>
        </p:nvSpPr>
        <p:spPr>
          <a:xfrm>
            <a:off x="496660" y="4836214"/>
            <a:ext cx="4885238" cy="369332"/>
          </a:xfrm>
          <a:prstGeom prst="rect">
            <a:avLst/>
          </a:prstGeom>
        </p:spPr>
        <p:txBody>
          <a:bodyPr wrap="square">
            <a:spAutoFit/>
          </a:bodyPr>
          <a:lstStyle/>
          <a:p>
            <a:r>
              <a:rPr lang="en-US" dirty="0" smtClean="0"/>
              <a:t>Large </a:t>
            </a:r>
            <a:r>
              <a:rPr lang="en-US" dirty="0"/>
              <a:t>molecules rotate </a:t>
            </a:r>
            <a:r>
              <a:rPr lang="en-US" dirty="0" smtClean="0"/>
              <a:t>slowly and </a:t>
            </a:r>
            <a:r>
              <a:rPr lang="en-US" dirty="0"/>
              <a:t>have </a:t>
            </a:r>
            <a:r>
              <a:rPr lang="en-US" dirty="0" smtClean="0"/>
              <a:t>longer </a:t>
            </a:r>
            <a:r>
              <a:rPr lang="el-GR" dirty="0"/>
              <a:t>τ</a:t>
            </a:r>
            <a:r>
              <a:rPr lang="en-US" dirty="0" smtClean="0"/>
              <a:t>c</a:t>
            </a:r>
          </a:p>
        </p:txBody>
      </p:sp>
    </p:spTree>
    <p:extLst>
      <p:ext uri="{BB962C8B-B14F-4D97-AF65-F5344CB8AC3E}">
        <p14:creationId xmlns:p14="http://schemas.microsoft.com/office/powerpoint/2010/main" val="493851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arrotondato 12"/>
          <p:cNvSpPr/>
          <p:nvPr/>
        </p:nvSpPr>
        <p:spPr>
          <a:xfrm>
            <a:off x="5417650" y="4199005"/>
            <a:ext cx="5568213" cy="118798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ttangolo 3"/>
          <p:cNvSpPr/>
          <p:nvPr/>
        </p:nvSpPr>
        <p:spPr>
          <a:xfrm>
            <a:off x="406543" y="1266484"/>
            <a:ext cx="11125201" cy="369332"/>
          </a:xfrm>
          <a:prstGeom prst="rect">
            <a:avLst/>
          </a:prstGeom>
        </p:spPr>
        <p:txBody>
          <a:bodyPr wrap="square">
            <a:spAutoFit/>
          </a:bodyPr>
          <a:lstStyle/>
          <a:p>
            <a:r>
              <a:rPr lang="en-US" dirty="0" smtClean="0"/>
              <a:t>Under this context, a simplified view is the following</a:t>
            </a:r>
            <a:endParaRPr lang="en-US" dirty="0"/>
          </a:p>
        </p:txBody>
      </p:sp>
      <mc:AlternateContent xmlns:mc="http://schemas.openxmlformats.org/markup-compatibility/2006" xmlns:a14="http://schemas.microsoft.com/office/drawing/2010/main">
        <mc:Choice Requires="a14">
          <p:sp>
            <p:nvSpPr>
              <p:cNvPr id="5" name="CasellaDiTesto 4"/>
              <p:cNvSpPr txBox="1"/>
              <p:nvPr/>
            </p:nvSpPr>
            <p:spPr>
              <a:xfrm>
                <a:off x="500121" y="2033276"/>
                <a:ext cx="4028539"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it-IT" b="0" i="1" smtClean="0">
                              <a:latin typeface="Cambria Math" panose="02040503050406030204" pitchFamily="18" charset="0"/>
                            </a:rPr>
                            <m:t>1</m:t>
                          </m:r>
                        </m:num>
                        <m:den>
                          <m:sSub>
                            <m:sSubPr>
                              <m:ctrlPr>
                                <a:rPr lang="en-US" i="1" smtClean="0">
                                  <a:latin typeface="Cambria Math" panose="02040503050406030204" pitchFamily="18" charset="0"/>
                                </a:rPr>
                              </m:ctrlPr>
                            </m:sSubPr>
                            <m:e>
                              <m:r>
                                <a:rPr lang="it-IT" b="0" i="1" smtClean="0">
                                  <a:latin typeface="Cambria Math" panose="02040503050406030204" pitchFamily="18" charset="0"/>
                                </a:rPr>
                                <m:t>𝑇</m:t>
                              </m:r>
                            </m:e>
                            <m:sub>
                              <m:r>
                                <a:rPr lang="it-IT" b="0" i="1" smtClean="0">
                                  <a:latin typeface="Cambria Math" panose="02040503050406030204" pitchFamily="18" charset="0"/>
                                </a:rPr>
                                <m:t>2</m:t>
                              </m:r>
                            </m:sub>
                          </m:sSub>
                        </m:den>
                      </m:f>
                      <m:r>
                        <a:rPr lang="en-US" i="1" smtClean="0">
                          <a:latin typeface="Cambria Math" panose="02040503050406030204" pitchFamily="18" charset="0"/>
                          <a:ea typeface="Cambria Math" panose="02040503050406030204" pitchFamily="18" charset="0"/>
                        </a:rPr>
                        <m:t>∝</m:t>
                      </m:r>
                      <m:r>
                        <a:rPr lang="it-IT" b="0" i="1" smtClean="0">
                          <a:latin typeface="Cambria Math" panose="02040503050406030204" pitchFamily="18" charset="0"/>
                          <a:ea typeface="Cambria Math" panose="02040503050406030204" pitchFamily="18" charset="0"/>
                        </a:rPr>
                        <m:t> </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sSup>
                            <m:sSupPr>
                              <m:ctrlPr>
                                <a:rPr lang="it-IT" b="0" i="1" smtClean="0">
                                  <a:latin typeface="Cambria Math" panose="02040503050406030204" pitchFamily="18" charset="0"/>
                                  <a:ea typeface="Cambria Math" panose="02040503050406030204" pitchFamily="18" charset="0"/>
                                </a:rPr>
                              </m:ctrlPr>
                            </m:sSupPr>
                            <m:e>
                              <m:r>
                                <a:rPr lang="it-IT" b="0" i="1" smtClean="0">
                                  <a:latin typeface="Cambria Math" panose="02040503050406030204" pitchFamily="18" charset="0"/>
                                  <a:ea typeface="Cambria Math" panose="02040503050406030204" pitchFamily="18" charset="0"/>
                                </a:rPr>
                                <m:t>𝑟</m:t>
                              </m:r>
                            </m:e>
                            <m:sup>
                              <m:r>
                                <a:rPr lang="it-IT" b="0" i="1" smtClean="0">
                                  <a:latin typeface="Cambria Math" panose="02040503050406030204" pitchFamily="18" charset="0"/>
                                  <a:ea typeface="Cambria Math" panose="02040503050406030204" pitchFamily="18" charset="0"/>
                                </a:rPr>
                                <m:t>6</m:t>
                              </m:r>
                            </m:sup>
                          </m:sSup>
                        </m:den>
                      </m:f>
                      <m:d>
                        <m:dPr>
                          <m:ctrlPr>
                            <a:rPr lang="it-IT" b="0" i="1" smtClean="0">
                              <a:latin typeface="Cambria Math" panose="02040503050406030204" pitchFamily="18" charset="0"/>
                              <a:ea typeface="Cambria Math" panose="02040503050406030204" pitchFamily="18" charset="0"/>
                            </a:rPr>
                          </m:ctrlPr>
                        </m:dPr>
                        <m:e>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3</m:t>
                              </m:r>
                              <m:r>
                                <a:rPr lang="it-IT" b="0" i="1" smtClean="0">
                                  <a:latin typeface="Cambria Math" panose="02040503050406030204" pitchFamily="18" charset="0"/>
                                  <a:ea typeface="Cambria Math" panose="02040503050406030204" pitchFamily="18" charset="0"/>
                                </a:rPr>
                                <m:t>𝜏</m:t>
                              </m:r>
                            </m:e>
                            <m:sub>
                              <m:r>
                                <a:rPr lang="it-IT" b="0" i="1" smtClean="0">
                                  <a:latin typeface="Cambria Math" panose="02040503050406030204" pitchFamily="18" charset="0"/>
                                  <a:ea typeface="Cambria Math" panose="02040503050406030204" pitchFamily="18" charset="0"/>
                                </a:rPr>
                                <m:t>𝑐</m:t>
                              </m:r>
                            </m:sub>
                          </m:sSub>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sSub>
                                <m:sSubPr>
                                  <m:ctrlPr>
                                    <a:rPr lang="it-IT" i="1">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5</m:t>
                                  </m:r>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Sub>
                            </m:num>
                            <m:den>
                              <m:r>
                                <a:rPr lang="it-IT" b="0" i="1" smtClean="0">
                                  <a:latin typeface="Cambria Math" panose="02040503050406030204" pitchFamily="18" charset="0"/>
                                  <a:ea typeface="Cambria Math" panose="02040503050406030204" pitchFamily="18" charset="0"/>
                                </a:rPr>
                                <m:t>1+</m:t>
                              </m:r>
                              <m:sSubSup>
                                <m:sSubSupPr>
                                  <m:ctrlPr>
                                    <a:rPr lang="it-IT" b="0" i="1" smtClean="0">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𝜔</m:t>
                                  </m:r>
                                </m:e>
                                <m:sub>
                                  <m:r>
                                    <a:rPr lang="it-IT" b="0" i="1" smtClean="0">
                                      <a:latin typeface="Cambria Math" panose="02040503050406030204" pitchFamily="18" charset="0"/>
                                      <a:ea typeface="Cambria Math" panose="02040503050406030204" pitchFamily="18" charset="0"/>
                                    </a:rPr>
                                    <m:t>0</m:t>
                                  </m:r>
                                </m:sub>
                                <m:sup>
                                  <m:r>
                                    <a:rPr lang="it-IT" b="0" i="1" smtClean="0">
                                      <a:latin typeface="Cambria Math" panose="02040503050406030204" pitchFamily="18" charset="0"/>
                                      <a:ea typeface="Cambria Math" panose="02040503050406030204" pitchFamily="18" charset="0"/>
                                    </a:rPr>
                                    <m:t>2</m:t>
                                  </m:r>
                                </m:sup>
                              </m:sSubSup>
                              <m:sSubSup>
                                <m:sSubSupPr>
                                  <m:ctrlPr>
                                    <a:rPr lang="it-IT" b="0" i="1" smtClean="0">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𝜏</m:t>
                                  </m:r>
                                </m:e>
                                <m:sub>
                                  <m:r>
                                    <a:rPr lang="it-IT" b="0" i="1" smtClean="0">
                                      <a:latin typeface="Cambria Math" panose="02040503050406030204" pitchFamily="18" charset="0"/>
                                      <a:ea typeface="Cambria Math" panose="02040503050406030204" pitchFamily="18" charset="0"/>
                                    </a:rPr>
                                    <m:t>𝑐</m:t>
                                  </m:r>
                                </m:sub>
                                <m:sup>
                                  <m:r>
                                    <a:rPr lang="it-IT" b="0" i="1" smtClean="0">
                                      <a:latin typeface="Cambria Math" panose="02040503050406030204" pitchFamily="18" charset="0"/>
                                      <a:ea typeface="Cambria Math" panose="02040503050406030204" pitchFamily="18" charset="0"/>
                                    </a:rPr>
                                    <m:t>2</m:t>
                                  </m:r>
                                </m:sup>
                              </m:sSubSup>
                            </m:den>
                          </m:f>
                          <m:r>
                            <a:rPr lang="it-IT" b="0" i="1" smtClean="0">
                              <a:latin typeface="Cambria Math" panose="02040503050406030204" pitchFamily="18" charset="0"/>
                              <a:ea typeface="Cambria Math" panose="02040503050406030204" pitchFamily="18" charset="0"/>
                            </a:rPr>
                            <m:t>+</m:t>
                          </m:r>
                          <m:f>
                            <m:fPr>
                              <m:ctrlPr>
                                <a:rPr lang="it-IT" i="1">
                                  <a:latin typeface="Cambria Math" panose="02040503050406030204" pitchFamily="18" charset="0"/>
                                  <a:ea typeface="Cambria Math" panose="02040503050406030204" pitchFamily="18" charset="0"/>
                                </a:rPr>
                              </m:ctrlPr>
                            </m:fPr>
                            <m:num>
                              <m:sSub>
                                <m:sSubPr>
                                  <m:ctrlPr>
                                    <a:rPr lang="it-IT" i="1">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2</m:t>
                                  </m:r>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Sub>
                            </m:num>
                            <m:den>
                              <m:r>
                                <a:rPr lang="it-IT" i="1">
                                  <a:latin typeface="Cambria Math" panose="02040503050406030204" pitchFamily="18" charset="0"/>
                                  <a:ea typeface="Cambria Math" panose="02040503050406030204" pitchFamily="18" charset="0"/>
                                </a:rPr>
                                <m:t>1+</m:t>
                              </m:r>
                              <m:sSubSup>
                                <m:sSubSupPr>
                                  <m:ctrlPr>
                                    <a:rPr lang="it-IT" i="1">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4</m:t>
                                  </m:r>
                                  <m:r>
                                    <a:rPr lang="it-IT" i="1">
                                      <a:latin typeface="Cambria Math" panose="02040503050406030204" pitchFamily="18" charset="0"/>
                                      <a:ea typeface="Cambria Math" panose="02040503050406030204" pitchFamily="18" charset="0"/>
                                    </a:rPr>
                                    <m:t>𝜔</m:t>
                                  </m:r>
                                </m:e>
                                <m:sub>
                                  <m:r>
                                    <a:rPr lang="it-IT" i="1">
                                      <a:latin typeface="Cambria Math" panose="02040503050406030204" pitchFamily="18" charset="0"/>
                                      <a:ea typeface="Cambria Math" panose="02040503050406030204" pitchFamily="18" charset="0"/>
                                    </a:rPr>
                                    <m:t>0</m:t>
                                  </m:r>
                                </m:sub>
                                <m:sup>
                                  <m:r>
                                    <a:rPr lang="it-IT" i="1">
                                      <a:latin typeface="Cambria Math" panose="02040503050406030204" pitchFamily="18" charset="0"/>
                                      <a:ea typeface="Cambria Math" panose="02040503050406030204" pitchFamily="18" charset="0"/>
                                    </a:rPr>
                                    <m:t>2</m:t>
                                  </m:r>
                                </m:sup>
                              </m:sSubSup>
                              <m:sSubSup>
                                <m:sSubSupPr>
                                  <m:ctrlPr>
                                    <a:rPr lang="it-IT" i="1">
                                      <a:latin typeface="Cambria Math" panose="02040503050406030204" pitchFamily="18" charset="0"/>
                                      <a:ea typeface="Cambria Math" panose="02040503050406030204" pitchFamily="18" charset="0"/>
                                    </a:rPr>
                                  </m:ctrlPr>
                                </m:sSubSupPr>
                                <m:e>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up>
                                  <m:r>
                                    <a:rPr lang="it-IT" i="1">
                                      <a:latin typeface="Cambria Math" panose="02040503050406030204" pitchFamily="18" charset="0"/>
                                      <a:ea typeface="Cambria Math" panose="02040503050406030204" pitchFamily="18" charset="0"/>
                                    </a:rPr>
                                    <m:t>2</m:t>
                                  </m:r>
                                </m:sup>
                              </m:sSubSup>
                            </m:den>
                          </m:f>
                        </m:e>
                      </m:d>
                      <m:r>
                        <a:rPr lang="it-IT" b="0" i="1" smtClean="0">
                          <a:latin typeface="Cambria Math" panose="02040503050406030204" pitchFamily="18" charset="0"/>
                          <a:ea typeface="Cambria Math" panose="02040503050406030204" pitchFamily="18" charset="0"/>
                        </a:rPr>
                        <m:t> </m:t>
                      </m:r>
                    </m:oMath>
                  </m:oMathPara>
                </a14:m>
                <a:endParaRPr lang="en-US" dirty="0"/>
              </a:p>
            </p:txBody>
          </p:sp>
        </mc:Choice>
        <mc:Fallback xmlns="">
          <p:sp>
            <p:nvSpPr>
              <p:cNvPr id="5" name="CasellaDiTesto 4"/>
              <p:cNvSpPr txBox="1">
                <a:spLocks noRot="1" noChangeAspect="1" noMove="1" noResize="1" noEditPoints="1" noAdjustHandles="1" noChangeArrowheads="1" noChangeShapeType="1" noTextEdit="1"/>
              </p:cNvSpPr>
              <p:nvPr/>
            </p:nvSpPr>
            <p:spPr>
              <a:xfrm>
                <a:off x="500121" y="2033276"/>
                <a:ext cx="4028539" cy="62235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ttangolo 5"/>
              <p:cNvSpPr/>
              <p:nvPr/>
            </p:nvSpPr>
            <p:spPr>
              <a:xfrm>
                <a:off x="5158070" y="2045880"/>
                <a:ext cx="5981787" cy="369332"/>
              </a:xfrm>
              <a:prstGeom prst="rect">
                <a:avLst/>
              </a:prstGeom>
            </p:spPr>
            <p:txBody>
              <a:bodyPr wrap="square">
                <a:spAutoFit/>
              </a:bodyPr>
              <a:lstStyle/>
              <a:p>
                <a:r>
                  <a:rPr lang="en-US" dirty="0" smtClean="0"/>
                  <a:t>Where </a:t>
                </a:r>
                <a:r>
                  <a:rPr lang="el-GR" dirty="0"/>
                  <a:t>τ</a:t>
                </a:r>
                <a:r>
                  <a:rPr lang="en-US" dirty="0" smtClean="0"/>
                  <a:t>c is the correlation time </a:t>
                </a:r>
                <a14:m>
                  <m:oMath xmlns:m="http://schemas.openxmlformats.org/officeDocument/2006/math">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𝜔</m:t>
                        </m:r>
                      </m:e>
                      <m:sub>
                        <m:r>
                          <a:rPr lang="it-IT" b="0" i="1" smtClean="0">
                            <a:latin typeface="Cambria Math" panose="02040503050406030204" pitchFamily="18" charset="0"/>
                          </a:rPr>
                          <m:t>0</m:t>
                        </m:r>
                      </m:sub>
                    </m:sSub>
                  </m:oMath>
                </a14:m>
                <a:r>
                  <a:rPr lang="en-US" dirty="0" smtClean="0"/>
                  <a:t> is the </a:t>
                </a:r>
                <a:r>
                  <a:rPr lang="en-US" dirty="0" err="1" smtClean="0"/>
                  <a:t>Larmor</a:t>
                </a:r>
                <a:r>
                  <a:rPr lang="en-US" dirty="0" smtClean="0"/>
                  <a:t> frequency.</a:t>
                </a:r>
                <a:endParaRPr lang="en-US" dirty="0"/>
              </a:p>
            </p:txBody>
          </p:sp>
        </mc:Choice>
        <mc:Fallback xmlns="">
          <p:sp>
            <p:nvSpPr>
              <p:cNvPr id="6" name="Rettangolo 5"/>
              <p:cNvSpPr>
                <a:spLocks noRot="1" noChangeAspect="1" noMove="1" noResize="1" noEditPoints="1" noAdjustHandles="1" noChangeArrowheads="1" noChangeShapeType="1" noTextEdit="1"/>
              </p:cNvSpPr>
              <p:nvPr/>
            </p:nvSpPr>
            <p:spPr>
              <a:xfrm>
                <a:off x="5158070" y="2045880"/>
                <a:ext cx="5981787" cy="369332"/>
              </a:xfrm>
              <a:prstGeom prst="rect">
                <a:avLst/>
              </a:prstGeom>
              <a:blipFill>
                <a:blip r:embed="rId3"/>
                <a:stretch>
                  <a:fillRect l="-815"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Rettangolo 1"/>
              <p:cNvSpPr/>
              <p:nvPr/>
            </p:nvSpPr>
            <p:spPr>
              <a:xfrm>
                <a:off x="870159" y="3406879"/>
                <a:ext cx="1603772" cy="646331"/>
              </a:xfrm>
              <a:prstGeom prst="rect">
                <a:avLst/>
              </a:prstGeom>
            </p:spPr>
            <p:txBody>
              <a:bodyPr wrap="none">
                <a:spAutoFit/>
              </a:bodyPr>
              <a:lstStyle/>
              <a:p>
                <a:pPr algn="ctr"/>
                <a:r>
                  <a:rPr lang="en-US" dirty="0" smtClean="0"/>
                  <a:t>It increases </a:t>
                </a:r>
              </a:p>
              <a:p>
                <a:pPr algn="ctr"/>
                <a:r>
                  <a:rPr lang="en-US" dirty="0" smtClean="0"/>
                  <a:t>linearly with </a:t>
                </a:r>
                <a14:m>
                  <m:oMath xmlns:m="http://schemas.openxmlformats.org/officeDocument/2006/math">
                    <m:sSub>
                      <m:sSubPr>
                        <m:ctrlPr>
                          <a:rPr lang="it-IT" i="1">
                            <a:latin typeface="Cambria Math" panose="02040503050406030204" pitchFamily="18" charset="0"/>
                            <a:ea typeface="Cambria Math" panose="02040503050406030204" pitchFamily="18" charset="0"/>
                          </a:rPr>
                        </m:ctrlPr>
                      </m:sSubPr>
                      <m:e>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Sub>
                  </m:oMath>
                </a14:m>
                <a:endParaRPr lang="en-US" dirty="0"/>
              </a:p>
            </p:txBody>
          </p:sp>
        </mc:Choice>
        <mc:Fallback xmlns="">
          <p:sp>
            <p:nvSpPr>
              <p:cNvPr id="2" name="Rettangolo 1"/>
              <p:cNvSpPr>
                <a:spLocks noRot="1" noChangeAspect="1" noMove="1" noResize="1" noEditPoints="1" noAdjustHandles="1" noChangeArrowheads="1" noChangeShapeType="1" noTextEdit="1"/>
              </p:cNvSpPr>
              <p:nvPr/>
            </p:nvSpPr>
            <p:spPr>
              <a:xfrm>
                <a:off x="870159" y="3406879"/>
                <a:ext cx="1603772" cy="646331"/>
              </a:xfrm>
              <a:prstGeom prst="rect">
                <a:avLst/>
              </a:prstGeom>
              <a:blipFill>
                <a:blip r:embed="rId4"/>
                <a:stretch>
                  <a:fillRect l="-3042" t="-5660" b="-14151"/>
                </a:stretch>
              </a:blipFill>
            </p:spPr>
            <p:txBody>
              <a:bodyPr/>
              <a:lstStyle/>
              <a:p>
                <a:r>
                  <a:rPr lang="en-US">
                    <a:noFill/>
                  </a:rPr>
                  <a:t> </a:t>
                </a:r>
              </a:p>
            </p:txBody>
          </p:sp>
        </mc:Fallback>
      </mc:AlternateContent>
      <p:cxnSp>
        <p:nvCxnSpPr>
          <p:cNvPr id="7" name="Connettore 2 6"/>
          <p:cNvCxnSpPr/>
          <p:nvPr/>
        </p:nvCxnSpPr>
        <p:spPr>
          <a:xfrm flipH="1" flipV="1">
            <a:off x="1672045" y="2652005"/>
            <a:ext cx="1" cy="692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flipV="1">
            <a:off x="2612215" y="2725276"/>
            <a:ext cx="3" cy="1559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Rettangolo 10"/>
              <p:cNvSpPr/>
              <p:nvPr/>
            </p:nvSpPr>
            <p:spPr>
              <a:xfrm>
                <a:off x="1745086" y="4481297"/>
                <a:ext cx="1734257" cy="646331"/>
              </a:xfrm>
              <a:prstGeom prst="rect">
                <a:avLst/>
              </a:prstGeom>
            </p:spPr>
            <p:txBody>
              <a:bodyPr wrap="none">
                <a:spAutoFit/>
              </a:bodyPr>
              <a:lstStyle/>
              <a:p>
                <a:r>
                  <a:rPr lang="en-US" dirty="0" smtClean="0"/>
                  <a:t>Has a maximum </a:t>
                </a:r>
              </a:p>
              <a:p>
                <a:r>
                  <a:rPr lang="en-US" dirty="0" smtClean="0"/>
                  <a:t>for </a:t>
                </a:r>
                <a14:m>
                  <m:oMath xmlns:m="http://schemas.openxmlformats.org/officeDocument/2006/math">
                    <m:sSub>
                      <m:sSubPr>
                        <m:ctrlPr>
                          <a:rPr lang="it-IT" i="1">
                            <a:latin typeface="Cambria Math" panose="02040503050406030204" pitchFamily="18" charset="0"/>
                            <a:ea typeface="Cambria Math" panose="02040503050406030204" pitchFamily="18" charset="0"/>
                          </a:rPr>
                        </m:ctrlPr>
                      </m:sSubPr>
                      <m:e>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Sub>
                    <m:r>
                      <a:rPr lang="it-IT" b="0" i="1" smtClean="0">
                        <a:latin typeface="Cambria Math" panose="02040503050406030204" pitchFamily="18" charset="0"/>
                        <a:ea typeface="Cambria Math" panose="02040503050406030204" pitchFamily="18" charset="0"/>
                      </a:rPr>
                      <m:t>=1/</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𝜔</m:t>
                        </m:r>
                      </m:e>
                      <m:sub>
                        <m:r>
                          <a:rPr lang="it-IT" b="0" i="1" smtClean="0">
                            <a:latin typeface="Cambria Math" panose="02040503050406030204" pitchFamily="18" charset="0"/>
                            <a:ea typeface="Cambria Math" panose="02040503050406030204" pitchFamily="18" charset="0"/>
                          </a:rPr>
                          <m:t>0</m:t>
                        </m:r>
                      </m:sub>
                    </m:sSub>
                  </m:oMath>
                </a14:m>
                <a:endParaRPr lang="en-US" dirty="0"/>
              </a:p>
            </p:txBody>
          </p:sp>
        </mc:Choice>
        <mc:Fallback xmlns="">
          <p:sp>
            <p:nvSpPr>
              <p:cNvPr id="11" name="Rettangolo 10"/>
              <p:cNvSpPr>
                <a:spLocks noRot="1" noChangeAspect="1" noMove="1" noResize="1" noEditPoints="1" noAdjustHandles="1" noChangeArrowheads="1" noChangeShapeType="1" noTextEdit="1"/>
              </p:cNvSpPr>
              <p:nvPr/>
            </p:nvSpPr>
            <p:spPr>
              <a:xfrm>
                <a:off x="1745086" y="4481297"/>
                <a:ext cx="1734257" cy="646331"/>
              </a:xfrm>
              <a:prstGeom prst="rect">
                <a:avLst/>
              </a:prstGeom>
              <a:blipFill>
                <a:blip r:embed="rId5"/>
                <a:stretch>
                  <a:fillRect l="-2807" t="-4717" r="-2105" b="-1415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ttangolo 15"/>
              <p:cNvSpPr/>
              <p:nvPr/>
            </p:nvSpPr>
            <p:spPr>
              <a:xfrm>
                <a:off x="3034849" y="3563941"/>
                <a:ext cx="1734257" cy="646331"/>
              </a:xfrm>
              <a:prstGeom prst="rect">
                <a:avLst/>
              </a:prstGeom>
            </p:spPr>
            <p:txBody>
              <a:bodyPr wrap="none">
                <a:spAutoFit/>
              </a:bodyPr>
              <a:lstStyle/>
              <a:p>
                <a:r>
                  <a:rPr lang="en-US" dirty="0" smtClean="0"/>
                  <a:t>Has a maximum </a:t>
                </a:r>
              </a:p>
              <a:p>
                <a:r>
                  <a:rPr lang="en-US" dirty="0" smtClean="0"/>
                  <a:t>for </a:t>
                </a:r>
                <a14:m>
                  <m:oMath xmlns:m="http://schemas.openxmlformats.org/officeDocument/2006/math">
                    <m:sSub>
                      <m:sSubPr>
                        <m:ctrlPr>
                          <a:rPr lang="it-IT" i="1">
                            <a:latin typeface="Cambria Math" panose="02040503050406030204" pitchFamily="18" charset="0"/>
                            <a:ea typeface="Cambria Math" panose="02040503050406030204" pitchFamily="18" charset="0"/>
                          </a:rPr>
                        </m:ctrlPr>
                      </m:sSubPr>
                      <m:e>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Sub>
                    <m:r>
                      <a:rPr lang="it-IT" b="0" i="1" smtClean="0">
                        <a:latin typeface="Cambria Math" panose="02040503050406030204" pitchFamily="18" charset="0"/>
                        <a:ea typeface="Cambria Math" panose="02040503050406030204" pitchFamily="18" charset="0"/>
                      </a:rPr>
                      <m:t>=1/2</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𝜔</m:t>
                        </m:r>
                      </m:e>
                      <m:sub>
                        <m:r>
                          <a:rPr lang="it-IT" b="0" i="1" smtClean="0">
                            <a:latin typeface="Cambria Math" panose="02040503050406030204" pitchFamily="18" charset="0"/>
                            <a:ea typeface="Cambria Math" panose="02040503050406030204" pitchFamily="18" charset="0"/>
                          </a:rPr>
                          <m:t>0</m:t>
                        </m:r>
                      </m:sub>
                    </m:sSub>
                  </m:oMath>
                </a14:m>
                <a:endParaRPr lang="en-US" dirty="0"/>
              </a:p>
            </p:txBody>
          </p:sp>
        </mc:Choice>
        <mc:Fallback xmlns="">
          <p:sp>
            <p:nvSpPr>
              <p:cNvPr id="16" name="Rettangolo 15"/>
              <p:cNvSpPr>
                <a:spLocks noRot="1" noChangeAspect="1" noMove="1" noResize="1" noEditPoints="1" noAdjustHandles="1" noChangeArrowheads="1" noChangeShapeType="1" noTextEdit="1"/>
              </p:cNvSpPr>
              <p:nvPr/>
            </p:nvSpPr>
            <p:spPr>
              <a:xfrm>
                <a:off x="3034849" y="3563941"/>
                <a:ext cx="1734257" cy="646331"/>
              </a:xfrm>
              <a:prstGeom prst="rect">
                <a:avLst/>
              </a:prstGeom>
              <a:blipFill>
                <a:blip r:embed="rId6"/>
                <a:stretch>
                  <a:fillRect l="-3169" t="-5660" r="-2113" b="-14151"/>
                </a:stretch>
              </a:blipFill>
            </p:spPr>
            <p:txBody>
              <a:bodyPr/>
              <a:lstStyle/>
              <a:p>
                <a:r>
                  <a:rPr lang="en-US">
                    <a:noFill/>
                  </a:rPr>
                  <a:t> </a:t>
                </a:r>
              </a:p>
            </p:txBody>
          </p:sp>
        </mc:Fallback>
      </mc:AlternateContent>
      <p:cxnSp>
        <p:nvCxnSpPr>
          <p:cNvPr id="17" name="Connettore 2 16"/>
          <p:cNvCxnSpPr/>
          <p:nvPr/>
        </p:nvCxnSpPr>
        <p:spPr>
          <a:xfrm flipH="1" flipV="1">
            <a:off x="3770811" y="2766934"/>
            <a:ext cx="1" cy="692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Rettangolo 17"/>
              <p:cNvSpPr/>
              <p:nvPr/>
            </p:nvSpPr>
            <p:spPr>
              <a:xfrm>
                <a:off x="5417650" y="4342797"/>
                <a:ext cx="5462626" cy="923330"/>
              </a:xfrm>
              <a:prstGeom prst="rect">
                <a:avLst/>
              </a:prstGeom>
            </p:spPr>
            <p:txBody>
              <a:bodyPr wrap="square">
                <a:spAutoFit/>
              </a:bodyPr>
              <a:lstStyle/>
              <a:p>
                <a:pPr algn="just"/>
                <a:r>
                  <a:rPr lang="it-IT" dirty="0" smtClean="0"/>
                  <a:t>Overall,</a:t>
                </a:r>
                <a:r>
                  <a:rPr lang="en-US" dirty="0"/>
                  <a:t> </a:t>
                </a:r>
                <a14:m>
                  <m:oMath xmlns:m="http://schemas.openxmlformats.org/officeDocument/2006/math">
                    <m:f>
                      <m:fPr>
                        <m:type m:val="lin"/>
                        <m:ctrlPr>
                          <a:rPr lang="en-US" i="1" smtClean="0">
                            <a:latin typeface="Cambria Math" panose="02040503050406030204" pitchFamily="18" charset="0"/>
                          </a:rPr>
                        </m:ctrlPr>
                      </m:fPr>
                      <m:num>
                        <m:r>
                          <a:rPr lang="it-IT" b="0" i="1" smtClean="0">
                            <a:latin typeface="Cambria Math" panose="02040503050406030204" pitchFamily="18" charset="0"/>
                          </a:rPr>
                          <m:t>1</m:t>
                        </m:r>
                      </m:num>
                      <m:den>
                        <m:sSub>
                          <m:sSubPr>
                            <m:ctrlPr>
                              <a:rPr lang="en-US" i="1" smtClean="0">
                                <a:latin typeface="Cambria Math" panose="02040503050406030204" pitchFamily="18" charset="0"/>
                              </a:rPr>
                            </m:ctrlPr>
                          </m:sSubPr>
                          <m:e>
                            <m:r>
                              <a:rPr lang="it-IT" b="0" i="1" smtClean="0">
                                <a:latin typeface="Cambria Math" panose="02040503050406030204" pitchFamily="18" charset="0"/>
                              </a:rPr>
                              <m:t>𝑇</m:t>
                            </m:r>
                          </m:e>
                          <m:sub>
                            <m:r>
                              <a:rPr lang="it-IT" b="0" i="1" smtClean="0">
                                <a:latin typeface="Cambria Math" panose="02040503050406030204" pitchFamily="18" charset="0"/>
                              </a:rPr>
                              <m:t>2</m:t>
                            </m:r>
                          </m:sub>
                        </m:sSub>
                        <m:r>
                          <a:rPr lang="it-IT" b="0" i="1" smtClean="0">
                            <a:latin typeface="Cambria Math" panose="02040503050406030204" pitchFamily="18" charset="0"/>
                          </a:rPr>
                          <m:t> </m:t>
                        </m:r>
                      </m:den>
                    </m:f>
                  </m:oMath>
                </a14:m>
                <a:r>
                  <a:rPr lang="en-US" dirty="0" smtClean="0"/>
                  <a:t>increases as the correlation time increases,</a:t>
                </a:r>
                <a:r>
                  <a:rPr lang="en-US" dirty="0"/>
                  <a:t> </a:t>
                </a:r>
                <a:r>
                  <a:rPr lang="en-US" dirty="0" smtClean="0"/>
                  <a:t>and as a consequence </a:t>
                </a:r>
                <a:r>
                  <a:rPr lang="it-IT" dirty="0" smtClean="0"/>
                  <a:t>NMR </a:t>
                </a:r>
                <a:r>
                  <a:rPr lang="en-US" dirty="0" smtClean="0"/>
                  <a:t>signals become broader  and broader.</a:t>
                </a:r>
                <a:endParaRPr lang="en-US" dirty="0"/>
              </a:p>
            </p:txBody>
          </p:sp>
        </mc:Choice>
        <mc:Fallback xmlns="">
          <p:sp>
            <p:nvSpPr>
              <p:cNvPr id="18" name="Rettangolo 17"/>
              <p:cNvSpPr>
                <a:spLocks noRot="1" noChangeAspect="1" noMove="1" noResize="1" noEditPoints="1" noAdjustHandles="1" noChangeArrowheads="1" noChangeShapeType="1" noTextEdit="1"/>
              </p:cNvSpPr>
              <p:nvPr/>
            </p:nvSpPr>
            <p:spPr>
              <a:xfrm>
                <a:off x="5417650" y="4342797"/>
                <a:ext cx="5462626" cy="923330"/>
              </a:xfrm>
              <a:prstGeom prst="rect">
                <a:avLst/>
              </a:prstGeom>
              <a:blipFill>
                <a:blip r:embed="rId7"/>
                <a:stretch>
                  <a:fillRect l="-1004" t="-46711" r="-893" b="-10526"/>
                </a:stretch>
              </a:blipFill>
            </p:spPr>
            <p:txBody>
              <a:bodyPr/>
              <a:lstStyle/>
              <a:p>
                <a:r>
                  <a:rPr lang="en-US">
                    <a:noFill/>
                  </a:rPr>
                  <a:t> </a:t>
                </a:r>
              </a:p>
            </p:txBody>
          </p:sp>
        </mc:Fallback>
      </mc:AlternateContent>
      <p:sp>
        <p:nvSpPr>
          <p:cNvPr id="12" name="Rettangolo 11"/>
          <p:cNvSpPr/>
          <p:nvPr/>
        </p:nvSpPr>
        <p:spPr>
          <a:xfrm>
            <a:off x="403082" y="396631"/>
            <a:ext cx="5863144" cy="523220"/>
          </a:xfrm>
          <a:prstGeom prst="rect">
            <a:avLst/>
          </a:prstGeom>
        </p:spPr>
        <p:txBody>
          <a:bodyPr wrap="none">
            <a:spAutoFit/>
          </a:bodyPr>
          <a:lstStyle/>
          <a:p>
            <a:r>
              <a:rPr lang="en-US" sz="2800" dirty="0" smtClean="0"/>
              <a:t>Line width and line broadening in NMR</a:t>
            </a:r>
            <a:endParaRPr lang="en-US" sz="2800" dirty="0"/>
          </a:p>
        </p:txBody>
      </p:sp>
    </p:spTree>
    <p:extLst>
      <p:ext uri="{BB962C8B-B14F-4D97-AF65-F5344CB8AC3E}">
        <p14:creationId xmlns:p14="http://schemas.microsoft.com/office/powerpoint/2010/main" val="3916170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asellaDiTesto 3"/>
              <p:cNvSpPr txBox="1"/>
              <p:nvPr/>
            </p:nvSpPr>
            <p:spPr>
              <a:xfrm>
                <a:off x="672737" y="2096589"/>
                <a:ext cx="1211293" cy="5557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𝜏</m:t>
                          </m:r>
                        </m:e>
                        <m:sub>
                          <m:r>
                            <a:rPr lang="it-IT" b="0" i="1" smtClean="0">
                              <a:latin typeface="Cambria Math" panose="02040503050406030204" pitchFamily="18" charset="0"/>
                            </a:rPr>
                            <m:t>𝑐</m:t>
                          </m:r>
                        </m:sub>
                      </m:sSub>
                      <m:r>
                        <a:rPr lang="en-US" i="1" smtClean="0">
                          <a:latin typeface="Cambria Math" panose="02040503050406030204" pitchFamily="18" charset="0"/>
                          <a:ea typeface="Cambria Math" panose="02040503050406030204" pitchFamily="18" charset="0"/>
                        </a:rPr>
                        <m:t>≈</m:t>
                      </m:r>
                      <m:f>
                        <m:fPr>
                          <m:ctrlPr>
                            <a:rPr lang="en-US"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4</m:t>
                          </m:r>
                          <m:r>
                            <a:rPr lang="it-IT" b="0" i="1" smtClean="0">
                              <a:latin typeface="Cambria Math" panose="02040503050406030204" pitchFamily="18" charset="0"/>
                              <a:ea typeface="Cambria Math" panose="02040503050406030204" pitchFamily="18" charset="0"/>
                            </a:rPr>
                            <m:t>𝜋𝜂</m:t>
                          </m:r>
                          <m:sSup>
                            <m:sSupPr>
                              <m:ctrlPr>
                                <a:rPr lang="it-IT" b="0" i="1" smtClean="0">
                                  <a:latin typeface="Cambria Math" panose="02040503050406030204" pitchFamily="18" charset="0"/>
                                  <a:ea typeface="Cambria Math" panose="02040503050406030204" pitchFamily="18" charset="0"/>
                                </a:rPr>
                              </m:ctrlPr>
                            </m:sSupPr>
                            <m:e>
                              <m:r>
                                <a:rPr lang="it-IT" b="0" i="1" smtClean="0">
                                  <a:latin typeface="Cambria Math" panose="02040503050406030204" pitchFamily="18" charset="0"/>
                                  <a:ea typeface="Cambria Math" panose="02040503050406030204" pitchFamily="18" charset="0"/>
                                </a:rPr>
                                <m:t>𝑅</m:t>
                              </m:r>
                            </m:e>
                            <m:sup>
                              <m:r>
                                <a:rPr lang="it-IT" b="0" i="1" smtClean="0">
                                  <a:latin typeface="Cambria Math" panose="02040503050406030204" pitchFamily="18" charset="0"/>
                                  <a:ea typeface="Cambria Math" panose="02040503050406030204" pitchFamily="18" charset="0"/>
                                </a:rPr>
                                <m:t>3</m:t>
                              </m:r>
                            </m:sup>
                          </m:sSup>
                        </m:num>
                        <m:den>
                          <m:r>
                            <a:rPr lang="it-IT" b="0" i="1" smtClean="0">
                              <a:latin typeface="Cambria Math" panose="02040503050406030204" pitchFamily="18" charset="0"/>
                              <a:ea typeface="Cambria Math" panose="02040503050406030204" pitchFamily="18" charset="0"/>
                            </a:rPr>
                            <m:t>3</m:t>
                          </m:r>
                          <m:r>
                            <a:rPr lang="it-IT" b="0" i="1" smtClean="0">
                              <a:latin typeface="Cambria Math" panose="02040503050406030204" pitchFamily="18" charset="0"/>
                              <a:ea typeface="Cambria Math" panose="02040503050406030204" pitchFamily="18" charset="0"/>
                            </a:rPr>
                            <m:t>𝑘𝑇</m:t>
                          </m:r>
                        </m:den>
                      </m:f>
                    </m:oMath>
                  </m:oMathPara>
                </a14:m>
                <a:endParaRPr lang="en-US" dirty="0"/>
              </a:p>
            </p:txBody>
          </p:sp>
        </mc:Choice>
        <mc:Fallback xmlns="">
          <p:sp>
            <p:nvSpPr>
              <p:cNvPr id="4" name="CasellaDiTesto 3"/>
              <p:cNvSpPr txBox="1">
                <a:spLocks noRot="1" noChangeAspect="1" noMove="1" noResize="1" noEditPoints="1" noAdjustHandles="1" noChangeArrowheads="1" noChangeShapeType="1" noTextEdit="1"/>
              </p:cNvSpPr>
              <p:nvPr/>
            </p:nvSpPr>
            <p:spPr>
              <a:xfrm>
                <a:off x="672737" y="2096589"/>
                <a:ext cx="1211293" cy="555793"/>
              </a:xfrm>
              <a:prstGeom prst="rect">
                <a:avLst/>
              </a:prstGeom>
              <a:blipFill>
                <a:blip r:embed="rId2"/>
                <a:stretch>
                  <a:fillRect/>
                </a:stretch>
              </a:blipFill>
            </p:spPr>
            <p:txBody>
              <a:bodyPr/>
              <a:lstStyle/>
              <a:p>
                <a:r>
                  <a:rPr lang="en-US">
                    <a:noFill/>
                  </a:rPr>
                  <a:t> </a:t>
                </a:r>
              </a:p>
            </p:txBody>
          </p:sp>
        </mc:Fallback>
      </mc:AlternateContent>
      <p:sp>
        <p:nvSpPr>
          <p:cNvPr id="5" name="Rettangolo 4"/>
          <p:cNvSpPr/>
          <p:nvPr/>
        </p:nvSpPr>
        <p:spPr>
          <a:xfrm>
            <a:off x="363942" y="331317"/>
            <a:ext cx="5532412" cy="523220"/>
          </a:xfrm>
          <a:prstGeom prst="rect">
            <a:avLst/>
          </a:prstGeom>
        </p:spPr>
        <p:txBody>
          <a:bodyPr wrap="none">
            <a:spAutoFit/>
          </a:bodyPr>
          <a:lstStyle/>
          <a:p>
            <a:r>
              <a:rPr lang="en-US" sz="2800" dirty="0"/>
              <a:t>correlation </a:t>
            </a:r>
            <a:r>
              <a:rPr lang="en-US" sz="2800" dirty="0" smtClean="0"/>
              <a:t>times and molecular size </a:t>
            </a:r>
            <a:endParaRPr lang="en-US" sz="2800" dirty="0"/>
          </a:p>
        </p:txBody>
      </p:sp>
      <p:sp>
        <p:nvSpPr>
          <p:cNvPr id="6" name="Rettangolo 5"/>
          <p:cNvSpPr/>
          <p:nvPr/>
        </p:nvSpPr>
        <p:spPr>
          <a:xfrm>
            <a:off x="363942" y="1023648"/>
            <a:ext cx="11131958" cy="369332"/>
          </a:xfrm>
          <a:prstGeom prst="rect">
            <a:avLst/>
          </a:prstGeom>
        </p:spPr>
        <p:txBody>
          <a:bodyPr wrap="none">
            <a:spAutoFit/>
          </a:bodyPr>
          <a:lstStyle/>
          <a:p>
            <a:r>
              <a:rPr lang="en-US" dirty="0" smtClean="0"/>
              <a:t>The correlation time depends on the size of the molecule, the larger the molecule, the shorter is the correlation time.</a:t>
            </a:r>
            <a:endParaRPr lang="en-US" dirty="0"/>
          </a:p>
        </p:txBody>
      </p:sp>
      <mc:AlternateContent xmlns:mc="http://schemas.openxmlformats.org/markup-compatibility/2006" xmlns:a14="http://schemas.microsoft.com/office/drawing/2010/main">
        <mc:Choice Requires="a14">
          <p:sp>
            <p:nvSpPr>
              <p:cNvPr id="7" name="CasellaDiTesto 6"/>
              <p:cNvSpPr txBox="1"/>
              <p:nvPr/>
            </p:nvSpPr>
            <p:spPr>
              <a:xfrm>
                <a:off x="4784738" y="2030032"/>
                <a:ext cx="4028539"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it-IT" b="0" i="1" smtClean="0">
                              <a:latin typeface="Cambria Math" panose="02040503050406030204" pitchFamily="18" charset="0"/>
                            </a:rPr>
                            <m:t>1</m:t>
                          </m:r>
                        </m:num>
                        <m:den>
                          <m:sSub>
                            <m:sSubPr>
                              <m:ctrlPr>
                                <a:rPr lang="en-US" i="1" smtClean="0">
                                  <a:latin typeface="Cambria Math" panose="02040503050406030204" pitchFamily="18" charset="0"/>
                                </a:rPr>
                              </m:ctrlPr>
                            </m:sSubPr>
                            <m:e>
                              <m:r>
                                <a:rPr lang="it-IT" b="0" i="1" smtClean="0">
                                  <a:latin typeface="Cambria Math" panose="02040503050406030204" pitchFamily="18" charset="0"/>
                                </a:rPr>
                                <m:t>𝑇</m:t>
                              </m:r>
                            </m:e>
                            <m:sub>
                              <m:r>
                                <a:rPr lang="it-IT" b="0" i="1" smtClean="0">
                                  <a:latin typeface="Cambria Math" panose="02040503050406030204" pitchFamily="18" charset="0"/>
                                </a:rPr>
                                <m:t>2</m:t>
                              </m:r>
                            </m:sub>
                          </m:sSub>
                        </m:den>
                      </m:f>
                      <m:r>
                        <a:rPr lang="en-US" i="1" smtClean="0">
                          <a:latin typeface="Cambria Math" panose="02040503050406030204" pitchFamily="18" charset="0"/>
                          <a:ea typeface="Cambria Math" panose="02040503050406030204" pitchFamily="18" charset="0"/>
                        </a:rPr>
                        <m:t>∝</m:t>
                      </m:r>
                      <m:r>
                        <a:rPr lang="it-IT" b="0" i="1" smtClean="0">
                          <a:latin typeface="Cambria Math" panose="02040503050406030204" pitchFamily="18" charset="0"/>
                          <a:ea typeface="Cambria Math" panose="02040503050406030204" pitchFamily="18" charset="0"/>
                        </a:rPr>
                        <m:t> </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sSup>
                            <m:sSupPr>
                              <m:ctrlPr>
                                <a:rPr lang="it-IT" b="0" i="1" smtClean="0">
                                  <a:latin typeface="Cambria Math" panose="02040503050406030204" pitchFamily="18" charset="0"/>
                                  <a:ea typeface="Cambria Math" panose="02040503050406030204" pitchFamily="18" charset="0"/>
                                </a:rPr>
                              </m:ctrlPr>
                            </m:sSupPr>
                            <m:e>
                              <m:r>
                                <a:rPr lang="it-IT" b="0" i="1" smtClean="0">
                                  <a:latin typeface="Cambria Math" panose="02040503050406030204" pitchFamily="18" charset="0"/>
                                  <a:ea typeface="Cambria Math" panose="02040503050406030204" pitchFamily="18" charset="0"/>
                                </a:rPr>
                                <m:t>𝑟</m:t>
                              </m:r>
                            </m:e>
                            <m:sup>
                              <m:r>
                                <a:rPr lang="it-IT" b="0" i="1" smtClean="0">
                                  <a:latin typeface="Cambria Math" panose="02040503050406030204" pitchFamily="18" charset="0"/>
                                  <a:ea typeface="Cambria Math" panose="02040503050406030204" pitchFamily="18" charset="0"/>
                                </a:rPr>
                                <m:t>6</m:t>
                              </m:r>
                            </m:sup>
                          </m:sSup>
                        </m:den>
                      </m:f>
                      <m:d>
                        <m:dPr>
                          <m:ctrlPr>
                            <a:rPr lang="it-IT" b="0" i="1" smtClean="0">
                              <a:latin typeface="Cambria Math" panose="02040503050406030204" pitchFamily="18" charset="0"/>
                              <a:ea typeface="Cambria Math" panose="02040503050406030204" pitchFamily="18" charset="0"/>
                            </a:rPr>
                          </m:ctrlPr>
                        </m:dPr>
                        <m:e>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3</m:t>
                              </m:r>
                              <m:r>
                                <a:rPr lang="it-IT" b="0" i="1" smtClean="0">
                                  <a:latin typeface="Cambria Math" panose="02040503050406030204" pitchFamily="18" charset="0"/>
                                  <a:ea typeface="Cambria Math" panose="02040503050406030204" pitchFamily="18" charset="0"/>
                                </a:rPr>
                                <m:t>𝜏</m:t>
                              </m:r>
                            </m:e>
                            <m:sub>
                              <m:r>
                                <a:rPr lang="it-IT" b="0" i="1" smtClean="0">
                                  <a:latin typeface="Cambria Math" panose="02040503050406030204" pitchFamily="18" charset="0"/>
                                  <a:ea typeface="Cambria Math" panose="02040503050406030204" pitchFamily="18" charset="0"/>
                                </a:rPr>
                                <m:t>𝑐</m:t>
                              </m:r>
                            </m:sub>
                          </m:sSub>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sSub>
                                <m:sSubPr>
                                  <m:ctrlPr>
                                    <a:rPr lang="it-IT" i="1">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5</m:t>
                                  </m:r>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Sub>
                            </m:num>
                            <m:den>
                              <m:r>
                                <a:rPr lang="it-IT" b="0" i="1" smtClean="0">
                                  <a:latin typeface="Cambria Math" panose="02040503050406030204" pitchFamily="18" charset="0"/>
                                  <a:ea typeface="Cambria Math" panose="02040503050406030204" pitchFamily="18" charset="0"/>
                                </a:rPr>
                                <m:t>1+</m:t>
                              </m:r>
                              <m:sSubSup>
                                <m:sSubSupPr>
                                  <m:ctrlPr>
                                    <a:rPr lang="it-IT" b="0" i="1" smtClean="0">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𝜔</m:t>
                                  </m:r>
                                </m:e>
                                <m:sub>
                                  <m:r>
                                    <a:rPr lang="it-IT" b="0" i="1" smtClean="0">
                                      <a:latin typeface="Cambria Math" panose="02040503050406030204" pitchFamily="18" charset="0"/>
                                      <a:ea typeface="Cambria Math" panose="02040503050406030204" pitchFamily="18" charset="0"/>
                                    </a:rPr>
                                    <m:t>0</m:t>
                                  </m:r>
                                </m:sub>
                                <m:sup>
                                  <m:r>
                                    <a:rPr lang="it-IT" b="0" i="1" smtClean="0">
                                      <a:latin typeface="Cambria Math" panose="02040503050406030204" pitchFamily="18" charset="0"/>
                                      <a:ea typeface="Cambria Math" panose="02040503050406030204" pitchFamily="18" charset="0"/>
                                    </a:rPr>
                                    <m:t>2</m:t>
                                  </m:r>
                                </m:sup>
                              </m:sSubSup>
                              <m:sSubSup>
                                <m:sSubSupPr>
                                  <m:ctrlPr>
                                    <a:rPr lang="it-IT" b="0" i="1" smtClean="0">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𝜏</m:t>
                                  </m:r>
                                </m:e>
                                <m:sub>
                                  <m:r>
                                    <a:rPr lang="it-IT" b="0" i="1" smtClean="0">
                                      <a:latin typeface="Cambria Math" panose="02040503050406030204" pitchFamily="18" charset="0"/>
                                      <a:ea typeface="Cambria Math" panose="02040503050406030204" pitchFamily="18" charset="0"/>
                                    </a:rPr>
                                    <m:t>𝑐</m:t>
                                  </m:r>
                                </m:sub>
                                <m:sup>
                                  <m:r>
                                    <a:rPr lang="it-IT" b="0" i="1" smtClean="0">
                                      <a:latin typeface="Cambria Math" panose="02040503050406030204" pitchFamily="18" charset="0"/>
                                      <a:ea typeface="Cambria Math" panose="02040503050406030204" pitchFamily="18" charset="0"/>
                                    </a:rPr>
                                    <m:t>2</m:t>
                                  </m:r>
                                </m:sup>
                              </m:sSubSup>
                            </m:den>
                          </m:f>
                          <m:r>
                            <a:rPr lang="it-IT" b="0" i="1" smtClean="0">
                              <a:latin typeface="Cambria Math" panose="02040503050406030204" pitchFamily="18" charset="0"/>
                              <a:ea typeface="Cambria Math" panose="02040503050406030204" pitchFamily="18" charset="0"/>
                            </a:rPr>
                            <m:t>+</m:t>
                          </m:r>
                          <m:f>
                            <m:fPr>
                              <m:ctrlPr>
                                <a:rPr lang="it-IT" i="1">
                                  <a:latin typeface="Cambria Math" panose="02040503050406030204" pitchFamily="18" charset="0"/>
                                  <a:ea typeface="Cambria Math" panose="02040503050406030204" pitchFamily="18" charset="0"/>
                                </a:rPr>
                              </m:ctrlPr>
                            </m:fPr>
                            <m:num>
                              <m:sSub>
                                <m:sSubPr>
                                  <m:ctrlPr>
                                    <a:rPr lang="it-IT" i="1">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2</m:t>
                                  </m:r>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Sub>
                            </m:num>
                            <m:den>
                              <m:r>
                                <a:rPr lang="it-IT" i="1">
                                  <a:latin typeface="Cambria Math" panose="02040503050406030204" pitchFamily="18" charset="0"/>
                                  <a:ea typeface="Cambria Math" panose="02040503050406030204" pitchFamily="18" charset="0"/>
                                </a:rPr>
                                <m:t>1+</m:t>
                              </m:r>
                              <m:sSubSup>
                                <m:sSubSupPr>
                                  <m:ctrlPr>
                                    <a:rPr lang="it-IT" i="1">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4</m:t>
                                  </m:r>
                                  <m:r>
                                    <a:rPr lang="it-IT" i="1">
                                      <a:latin typeface="Cambria Math" panose="02040503050406030204" pitchFamily="18" charset="0"/>
                                      <a:ea typeface="Cambria Math" panose="02040503050406030204" pitchFamily="18" charset="0"/>
                                    </a:rPr>
                                    <m:t>𝜔</m:t>
                                  </m:r>
                                </m:e>
                                <m:sub>
                                  <m:r>
                                    <a:rPr lang="it-IT" i="1">
                                      <a:latin typeface="Cambria Math" panose="02040503050406030204" pitchFamily="18" charset="0"/>
                                      <a:ea typeface="Cambria Math" panose="02040503050406030204" pitchFamily="18" charset="0"/>
                                    </a:rPr>
                                    <m:t>0</m:t>
                                  </m:r>
                                </m:sub>
                                <m:sup>
                                  <m:r>
                                    <a:rPr lang="it-IT" i="1">
                                      <a:latin typeface="Cambria Math" panose="02040503050406030204" pitchFamily="18" charset="0"/>
                                      <a:ea typeface="Cambria Math" panose="02040503050406030204" pitchFamily="18" charset="0"/>
                                    </a:rPr>
                                    <m:t>2</m:t>
                                  </m:r>
                                </m:sup>
                              </m:sSubSup>
                              <m:sSubSup>
                                <m:sSubSupPr>
                                  <m:ctrlPr>
                                    <a:rPr lang="it-IT" i="1">
                                      <a:latin typeface="Cambria Math" panose="02040503050406030204" pitchFamily="18" charset="0"/>
                                      <a:ea typeface="Cambria Math" panose="02040503050406030204" pitchFamily="18" charset="0"/>
                                    </a:rPr>
                                  </m:ctrlPr>
                                </m:sSubSupPr>
                                <m:e>
                                  <m:r>
                                    <a:rPr lang="it-IT" i="1">
                                      <a:latin typeface="Cambria Math" panose="02040503050406030204" pitchFamily="18" charset="0"/>
                                      <a:ea typeface="Cambria Math" panose="02040503050406030204" pitchFamily="18" charset="0"/>
                                    </a:rPr>
                                    <m:t>𝜏</m:t>
                                  </m:r>
                                </m:e>
                                <m:sub>
                                  <m:r>
                                    <a:rPr lang="it-IT" i="1">
                                      <a:latin typeface="Cambria Math" panose="02040503050406030204" pitchFamily="18" charset="0"/>
                                      <a:ea typeface="Cambria Math" panose="02040503050406030204" pitchFamily="18" charset="0"/>
                                    </a:rPr>
                                    <m:t>𝑐</m:t>
                                  </m:r>
                                </m:sub>
                                <m:sup>
                                  <m:r>
                                    <a:rPr lang="it-IT" i="1">
                                      <a:latin typeface="Cambria Math" panose="02040503050406030204" pitchFamily="18" charset="0"/>
                                      <a:ea typeface="Cambria Math" panose="02040503050406030204" pitchFamily="18" charset="0"/>
                                    </a:rPr>
                                    <m:t>2</m:t>
                                  </m:r>
                                </m:sup>
                              </m:sSubSup>
                            </m:den>
                          </m:f>
                        </m:e>
                      </m:d>
                      <m:r>
                        <a:rPr lang="it-IT" b="0" i="1" smtClean="0">
                          <a:latin typeface="Cambria Math" panose="02040503050406030204" pitchFamily="18" charset="0"/>
                          <a:ea typeface="Cambria Math" panose="02040503050406030204" pitchFamily="18" charset="0"/>
                        </a:rPr>
                        <m:t> </m:t>
                      </m:r>
                    </m:oMath>
                  </m:oMathPara>
                </a14:m>
                <a:endParaRPr lang="en-US" dirty="0"/>
              </a:p>
            </p:txBody>
          </p:sp>
        </mc:Choice>
        <mc:Fallback xmlns="">
          <p:sp>
            <p:nvSpPr>
              <p:cNvPr id="7" name="CasellaDiTesto 6"/>
              <p:cNvSpPr txBox="1">
                <a:spLocks noRot="1" noChangeAspect="1" noMove="1" noResize="1" noEditPoints="1" noAdjustHandles="1" noChangeArrowheads="1" noChangeShapeType="1" noTextEdit="1"/>
              </p:cNvSpPr>
              <p:nvPr/>
            </p:nvSpPr>
            <p:spPr>
              <a:xfrm>
                <a:off x="4784738" y="2030032"/>
                <a:ext cx="4028539" cy="622350"/>
              </a:xfrm>
              <a:prstGeom prst="rect">
                <a:avLst/>
              </a:prstGeom>
              <a:blipFill>
                <a:blip r:embed="rId3"/>
                <a:stretch>
                  <a:fillRect/>
                </a:stretch>
              </a:blipFill>
            </p:spPr>
            <p:txBody>
              <a:bodyPr/>
              <a:lstStyle/>
              <a:p>
                <a:r>
                  <a:rPr lang="en-US">
                    <a:noFill/>
                  </a:rPr>
                  <a:t> </a:t>
                </a:r>
              </a:p>
            </p:txBody>
          </p:sp>
        </mc:Fallback>
      </mc:AlternateContent>
      <p:sp>
        <p:nvSpPr>
          <p:cNvPr id="2" name="Rettangolo 1"/>
          <p:cNvSpPr/>
          <p:nvPr/>
        </p:nvSpPr>
        <p:spPr>
          <a:xfrm>
            <a:off x="2737297" y="2156541"/>
            <a:ext cx="1659685" cy="369332"/>
          </a:xfrm>
          <a:prstGeom prst="rect">
            <a:avLst/>
          </a:prstGeom>
        </p:spPr>
        <p:txBody>
          <a:bodyPr wrap="none">
            <a:spAutoFit/>
          </a:bodyPr>
          <a:lstStyle/>
          <a:p>
            <a:r>
              <a:rPr lang="en-US" dirty="0" smtClean="0"/>
              <a:t>Remember that</a:t>
            </a:r>
            <a:endParaRPr lang="en-US" dirty="0"/>
          </a:p>
        </p:txBody>
      </p:sp>
      <p:sp>
        <p:nvSpPr>
          <p:cNvPr id="8" name="Rettangolo 7"/>
          <p:cNvSpPr/>
          <p:nvPr/>
        </p:nvSpPr>
        <p:spPr>
          <a:xfrm>
            <a:off x="363942" y="3688477"/>
            <a:ext cx="11478448" cy="646331"/>
          </a:xfrm>
          <a:prstGeom prst="rect">
            <a:avLst/>
          </a:prstGeom>
        </p:spPr>
        <p:txBody>
          <a:bodyPr wrap="square">
            <a:spAutoFit/>
          </a:bodyPr>
          <a:lstStyle/>
          <a:p>
            <a:r>
              <a:rPr lang="en-US" dirty="0" smtClean="0"/>
              <a:t>These two equations together give us the possibility of correlating the width od a NMR signal with the size of the molecule where the nuclei that originate the signals reside.</a:t>
            </a:r>
            <a:endParaRPr lang="en-US" dirty="0"/>
          </a:p>
        </p:txBody>
      </p:sp>
      <p:sp>
        <p:nvSpPr>
          <p:cNvPr id="3" name="Ovale 2"/>
          <p:cNvSpPr/>
          <p:nvPr/>
        </p:nvSpPr>
        <p:spPr>
          <a:xfrm>
            <a:off x="4585062" y="1872833"/>
            <a:ext cx="600894" cy="88174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ttangolo 8"/>
          <p:cNvSpPr/>
          <p:nvPr/>
        </p:nvSpPr>
        <p:spPr>
          <a:xfrm>
            <a:off x="4396982" y="3148804"/>
            <a:ext cx="1246623" cy="369332"/>
          </a:xfrm>
          <a:prstGeom prst="rect">
            <a:avLst/>
          </a:prstGeom>
        </p:spPr>
        <p:txBody>
          <a:bodyPr wrap="none">
            <a:spAutoFit/>
          </a:bodyPr>
          <a:lstStyle/>
          <a:p>
            <a:r>
              <a:rPr lang="en-US" dirty="0" smtClean="0"/>
              <a:t>Observable</a:t>
            </a:r>
            <a:endParaRPr lang="en-US" dirty="0"/>
          </a:p>
        </p:txBody>
      </p:sp>
      <p:sp>
        <p:nvSpPr>
          <p:cNvPr id="10" name="Freccia a destra 9"/>
          <p:cNvSpPr/>
          <p:nvPr/>
        </p:nvSpPr>
        <p:spPr>
          <a:xfrm rot="16200000">
            <a:off x="4726679" y="2739290"/>
            <a:ext cx="317660" cy="4934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e 10"/>
          <p:cNvSpPr/>
          <p:nvPr/>
        </p:nvSpPr>
        <p:spPr>
          <a:xfrm>
            <a:off x="1455933" y="2004631"/>
            <a:ext cx="514653" cy="55624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ttangolo 11"/>
          <p:cNvSpPr/>
          <p:nvPr/>
        </p:nvSpPr>
        <p:spPr>
          <a:xfrm>
            <a:off x="1071411" y="3104768"/>
            <a:ext cx="2150910" cy="369332"/>
          </a:xfrm>
          <a:prstGeom prst="rect">
            <a:avLst/>
          </a:prstGeom>
        </p:spPr>
        <p:txBody>
          <a:bodyPr wrap="none">
            <a:spAutoFit/>
          </a:bodyPr>
          <a:lstStyle/>
          <a:p>
            <a:r>
              <a:rPr lang="en-US" dirty="0" smtClean="0"/>
              <a:t>Information we want</a:t>
            </a:r>
            <a:endParaRPr lang="en-US" dirty="0"/>
          </a:p>
        </p:txBody>
      </p:sp>
      <p:sp>
        <p:nvSpPr>
          <p:cNvPr id="13" name="Freccia a destra 12"/>
          <p:cNvSpPr/>
          <p:nvPr/>
        </p:nvSpPr>
        <p:spPr>
          <a:xfrm rot="16200000">
            <a:off x="1741319" y="2621085"/>
            <a:ext cx="317660" cy="49343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ttangolo 13"/>
          <p:cNvSpPr/>
          <p:nvPr/>
        </p:nvSpPr>
        <p:spPr>
          <a:xfrm>
            <a:off x="519139" y="4946715"/>
            <a:ext cx="10127090" cy="369332"/>
          </a:xfrm>
          <a:prstGeom prst="rect">
            <a:avLst/>
          </a:prstGeom>
        </p:spPr>
        <p:txBody>
          <a:bodyPr wrap="square">
            <a:spAutoFit/>
          </a:bodyPr>
          <a:lstStyle/>
          <a:p>
            <a:r>
              <a:rPr lang="en-US" dirty="0" smtClean="0"/>
              <a:t>This works but since, in general, we do not know </a:t>
            </a:r>
            <a:r>
              <a:rPr lang="el-GR" dirty="0" smtClean="0">
                <a:latin typeface="Calibri" panose="020F0502020204030204" pitchFamily="34" charset="0"/>
                <a:cs typeface="Calibri" panose="020F0502020204030204" pitchFamily="34" charset="0"/>
              </a:rPr>
              <a:t>τ</a:t>
            </a:r>
            <a:r>
              <a:rPr lang="it-IT" dirty="0" smtClean="0">
                <a:latin typeface="Calibri" panose="020F0502020204030204" pitchFamily="34" charset="0"/>
                <a:cs typeface="Calibri" panose="020F0502020204030204" pitchFamily="34" charset="0"/>
              </a:rPr>
              <a:t>c </a:t>
            </a:r>
            <a:r>
              <a:rPr lang="en-US" dirty="0" smtClean="0">
                <a:latin typeface="Calibri" panose="020F0502020204030204" pitchFamily="34" charset="0"/>
                <a:cs typeface="Calibri" panose="020F0502020204030204" pitchFamily="34" charset="0"/>
              </a:rPr>
              <a:t>we need some sort of ‘calibration’</a:t>
            </a:r>
            <a:r>
              <a:rPr lang="it-IT" dirty="0" smtClean="0">
                <a:latin typeface="Calibri" panose="020F0502020204030204" pitchFamily="34" charset="0"/>
                <a:cs typeface="Calibri" panose="020F0502020204030204" pitchFamily="34" charset="0"/>
              </a:rPr>
              <a:t> </a:t>
            </a:r>
            <a:r>
              <a:rPr lang="en-US" dirty="0" smtClean="0"/>
              <a:t> </a:t>
            </a:r>
            <a:endParaRPr lang="en-US" dirty="0"/>
          </a:p>
        </p:txBody>
      </p:sp>
    </p:spTree>
    <p:extLst>
      <p:ext uri="{BB962C8B-B14F-4D97-AF65-F5344CB8AC3E}">
        <p14:creationId xmlns:p14="http://schemas.microsoft.com/office/powerpoint/2010/main" val="4067410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a:stretch>
            <a:fillRect/>
          </a:stretch>
        </p:blipFill>
        <p:spPr>
          <a:xfrm>
            <a:off x="590089" y="758918"/>
            <a:ext cx="4276725" cy="5743575"/>
          </a:xfrm>
          <a:prstGeom prst="rect">
            <a:avLst/>
          </a:prstGeom>
        </p:spPr>
      </p:pic>
      <p:sp>
        <p:nvSpPr>
          <p:cNvPr id="5" name="Rettangolo 4"/>
          <p:cNvSpPr/>
          <p:nvPr/>
        </p:nvSpPr>
        <p:spPr>
          <a:xfrm>
            <a:off x="2282047" y="6469831"/>
            <a:ext cx="1781257" cy="276999"/>
          </a:xfrm>
          <a:prstGeom prst="rect">
            <a:avLst/>
          </a:prstGeom>
        </p:spPr>
        <p:txBody>
          <a:bodyPr wrap="none">
            <a:spAutoFit/>
          </a:bodyPr>
          <a:lstStyle/>
          <a:p>
            <a:r>
              <a:rPr lang="en-US" sz="1200" dirty="0" smtClean="0"/>
              <a:t>Langmuir 1998, 14, 17-30</a:t>
            </a:r>
            <a:endParaRPr lang="en-US" sz="1200" dirty="0"/>
          </a:p>
        </p:txBody>
      </p:sp>
      <p:sp>
        <p:nvSpPr>
          <p:cNvPr id="7" name="CasellaDiTesto 6"/>
          <p:cNvSpPr txBox="1"/>
          <p:nvPr/>
        </p:nvSpPr>
        <p:spPr>
          <a:xfrm>
            <a:off x="287383" y="209006"/>
            <a:ext cx="10443821" cy="523220"/>
          </a:xfrm>
          <a:prstGeom prst="rect">
            <a:avLst/>
          </a:prstGeom>
          <a:noFill/>
        </p:spPr>
        <p:txBody>
          <a:bodyPr wrap="none" rtlCol="0">
            <a:spAutoFit/>
          </a:bodyPr>
          <a:lstStyle/>
          <a:p>
            <a:r>
              <a:rPr lang="en-US" sz="2800" dirty="0" smtClean="0"/>
              <a:t>Typical NMR spectra of </a:t>
            </a:r>
            <a:r>
              <a:rPr lang="en-US" sz="2800" dirty="0" err="1" smtClean="0"/>
              <a:t>dodecanethiolate</a:t>
            </a:r>
            <a:r>
              <a:rPr lang="en-US" sz="2800" dirty="0" smtClean="0"/>
              <a:t> protected gold nanoparticles</a:t>
            </a:r>
            <a:endParaRPr lang="en-US" sz="2800" dirty="0"/>
          </a:p>
        </p:txBody>
      </p:sp>
      <p:sp>
        <p:nvSpPr>
          <p:cNvPr id="8" name="CasellaDiTesto 7"/>
          <p:cNvSpPr txBox="1"/>
          <p:nvPr/>
        </p:nvSpPr>
        <p:spPr>
          <a:xfrm>
            <a:off x="130614" y="1201783"/>
            <a:ext cx="1378711" cy="369332"/>
          </a:xfrm>
          <a:prstGeom prst="rect">
            <a:avLst/>
          </a:prstGeom>
          <a:noFill/>
        </p:spPr>
        <p:txBody>
          <a:bodyPr wrap="none" rtlCol="0">
            <a:spAutoFit/>
          </a:bodyPr>
          <a:lstStyle/>
          <a:p>
            <a:r>
              <a:rPr lang="en-US" dirty="0" smtClean="0"/>
              <a:t>Size increase</a:t>
            </a:r>
            <a:endParaRPr lang="en-US" dirty="0"/>
          </a:p>
        </p:txBody>
      </p:sp>
      <p:cxnSp>
        <p:nvCxnSpPr>
          <p:cNvPr id="10" name="Connettore 2 9"/>
          <p:cNvCxnSpPr/>
          <p:nvPr/>
        </p:nvCxnSpPr>
        <p:spPr>
          <a:xfrm flipH="1">
            <a:off x="822945" y="1776549"/>
            <a:ext cx="13063" cy="40625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Oggetto 10"/>
          <p:cNvGraphicFramePr>
            <a:graphicFrameLocks noChangeAspect="1"/>
          </p:cNvGraphicFramePr>
          <p:nvPr>
            <p:extLst>
              <p:ext uri="{D42A27DB-BD31-4B8C-83A1-F6EECF244321}">
                <p14:modId xmlns:p14="http://schemas.microsoft.com/office/powerpoint/2010/main" val="78868439"/>
              </p:ext>
            </p:extLst>
          </p:nvPr>
        </p:nvGraphicFramePr>
        <p:xfrm>
          <a:off x="5564143" y="1554564"/>
          <a:ext cx="4376692" cy="443969"/>
        </p:xfrm>
        <a:graphic>
          <a:graphicData uri="http://schemas.openxmlformats.org/presentationml/2006/ole">
            <mc:AlternateContent xmlns:mc="http://schemas.openxmlformats.org/markup-compatibility/2006">
              <mc:Choice xmlns:v="urn:schemas-microsoft-com:vml" Requires="v">
                <p:oleObj spid="_x0000_s2071" name="CS ChemDraw Drawing" r:id="rId4" imgW="2315985" imgH="235677" progId="ChemDraw.Document.6.0">
                  <p:embed/>
                </p:oleObj>
              </mc:Choice>
              <mc:Fallback>
                <p:oleObj name="CS ChemDraw Drawing" r:id="rId4" imgW="2315985" imgH="235677" progId="ChemDraw.Document.6.0">
                  <p:embed/>
                  <p:pic>
                    <p:nvPicPr>
                      <p:cNvPr id="0" name=""/>
                      <p:cNvPicPr/>
                      <p:nvPr/>
                    </p:nvPicPr>
                    <p:blipFill>
                      <a:blip r:embed="rId5"/>
                      <a:stretch>
                        <a:fillRect/>
                      </a:stretch>
                    </p:blipFill>
                    <p:spPr>
                      <a:xfrm>
                        <a:off x="5564143" y="1554564"/>
                        <a:ext cx="4376692" cy="443969"/>
                      </a:xfrm>
                      <a:prstGeom prst="rect">
                        <a:avLst/>
                      </a:prstGeom>
                    </p:spPr>
                  </p:pic>
                </p:oleObj>
              </mc:Fallback>
            </mc:AlternateContent>
          </a:graphicData>
        </a:graphic>
      </p:graphicFrame>
      <p:sp>
        <p:nvSpPr>
          <p:cNvPr id="12" name="Ovale 11"/>
          <p:cNvSpPr/>
          <p:nvPr/>
        </p:nvSpPr>
        <p:spPr>
          <a:xfrm>
            <a:off x="5509293" y="1417319"/>
            <a:ext cx="679268" cy="71845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e 13"/>
          <p:cNvSpPr/>
          <p:nvPr/>
        </p:nvSpPr>
        <p:spPr>
          <a:xfrm>
            <a:off x="3395709" y="1553942"/>
            <a:ext cx="575400" cy="58183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e 14"/>
          <p:cNvSpPr/>
          <p:nvPr/>
        </p:nvSpPr>
        <p:spPr>
          <a:xfrm>
            <a:off x="3395709" y="2624666"/>
            <a:ext cx="575400" cy="58183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e 15"/>
          <p:cNvSpPr/>
          <p:nvPr/>
        </p:nvSpPr>
        <p:spPr>
          <a:xfrm>
            <a:off x="3390060" y="3630705"/>
            <a:ext cx="575400" cy="58183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e 16"/>
          <p:cNvSpPr/>
          <p:nvPr/>
        </p:nvSpPr>
        <p:spPr>
          <a:xfrm>
            <a:off x="3390060" y="4716646"/>
            <a:ext cx="575400" cy="58183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e 17"/>
          <p:cNvSpPr/>
          <p:nvPr/>
        </p:nvSpPr>
        <p:spPr>
          <a:xfrm>
            <a:off x="3410537" y="5552845"/>
            <a:ext cx="575400" cy="58183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ttangolo 18"/>
          <p:cNvSpPr/>
          <p:nvPr/>
        </p:nvSpPr>
        <p:spPr>
          <a:xfrm>
            <a:off x="5099670" y="2546251"/>
            <a:ext cx="6463821" cy="369332"/>
          </a:xfrm>
          <a:prstGeom prst="rect">
            <a:avLst/>
          </a:prstGeom>
        </p:spPr>
        <p:txBody>
          <a:bodyPr wrap="none">
            <a:spAutoFit/>
          </a:bodyPr>
          <a:lstStyle/>
          <a:p>
            <a:r>
              <a:rPr lang="en-US" dirty="0" smtClean="0"/>
              <a:t>The signal of the methyl group can be </a:t>
            </a:r>
            <a:r>
              <a:rPr lang="en-US" dirty="0" err="1" smtClean="0"/>
              <a:t>analysed</a:t>
            </a:r>
            <a:r>
              <a:rPr lang="en-US" dirty="0" smtClean="0"/>
              <a:t> with a relative ease.</a:t>
            </a:r>
            <a:endParaRPr lang="en-US" dirty="0"/>
          </a:p>
        </p:txBody>
      </p:sp>
      <p:sp>
        <p:nvSpPr>
          <p:cNvPr id="20" name="Rettangolo 19"/>
          <p:cNvSpPr/>
          <p:nvPr/>
        </p:nvSpPr>
        <p:spPr>
          <a:xfrm>
            <a:off x="5099670" y="3346158"/>
            <a:ext cx="6617713" cy="923330"/>
          </a:xfrm>
          <a:prstGeom prst="rect">
            <a:avLst/>
          </a:prstGeom>
        </p:spPr>
        <p:txBody>
          <a:bodyPr wrap="square">
            <a:spAutoFit/>
          </a:bodyPr>
          <a:lstStyle/>
          <a:p>
            <a:pPr algn="just"/>
            <a:r>
              <a:rPr lang="en-US" dirty="0" smtClean="0"/>
              <a:t>Knowing the size of the particles by other techniques, TEM for instance we can look for a correlation between the signal width and the nanoparticle size.</a:t>
            </a:r>
            <a:endParaRPr lang="en-US" dirty="0"/>
          </a:p>
        </p:txBody>
      </p:sp>
      <p:sp>
        <p:nvSpPr>
          <p:cNvPr id="21" name="Rettangolo 20"/>
          <p:cNvSpPr/>
          <p:nvPr/>
        </p:nvSpPr>
        <p:spPr>
          <a:xfrm>
            <a:off x="1019255" y="6466711"/>
            <a:ext cx="833626" cy="276999"/>
          </a:xfrm>
          <a:prstGeom prst="rect">
            <a:avLst/>
          </a:prstGeom>
        </p:spPr>
        <p:txBody>
          <a:bodyPr wrap="none">
            <a:spAutoFit/>
          </a:bodyPr>
          <a:lstStyle/>
          <a:p>
            <a:r>
              <a:rPr lang="en-US" sz="1200" dirty="0" err="1" smtClean="0"/>
              <a:t>Bnzene</a:t>
            </a:r>
            <a:r>
              <a:rPr lang="en-US" sz="1200" dirty="0" smtClean="0"/>
              <a:t> d</a:t>
            </a:r>
            <a:r>
              <a:rPr lang="en-US" sz="1200" baseline="-25000" dirty="0" smtClean="0"/>
              <a:t>6</a:t>
            </a:r>
            <a:endParaRPr lang="en-US" sz="1200" baseline="-25000" dirty="0"/>
          </a:p>
        </p:txBody>
      </p:sp>
    </p:spTree>
    <p:extLst>
      <p:ext uri="{BB962C8B-B14F-4D97-AF65-F5344CB8AC3E}">
        <p14:creationId xmlns:p14="http://schemas.microsoft.com/office/powerpoint/2010/main" val="2523432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3"/>
          <a:stretch>
            <a:fillRect/>
          </a:stretch>
        </p:blipFill>
        <p:spPr>
          <a:xfrm>
            <a:off x="962281" y="1947855"/>
            <a:ext cx="1750454" cy="3902813"/>
          </a:xfrm>
          <a:prstGeom prst="rect">
            <a:avLst/>
          </a:prstGeom>
        </p:spPr>
      </p:pic>
      <p:pic>
        <p:nvPicPr>
          <p:cNvPr id="6" name="Immagine 5"/>
          <p:cNvPicPr>
            <a:picLocks noChangeAspect="1"/>
          </p:cNvPicPr>
          <p:nvPr/>
        </p:nvPicPr>
        <p:blipFill>
          <a:blip r:embed="rId4"/>
          <a:stretch>
            <a:fillRect/>
          </a:stretch>
        </p:blipFill>
        <p:spPr>
          <a:xfrm>
            <a:off x="3778473" y="2635403"/>
            <a:ext cx="4060288" cy="2725148"/>
          </a:xfrm>
          <a:prstGeom prst="rect">
            <a:avLst/>
          </a:prstGeom>
        </p:spPr>
      </p:pic>
      <p:sp>
        <p:nvSpPr>
          <p:cNvPr id="7" name="CasellaDiTesto 6"/>
          <p:cNvSpPr txBox="1"/>
          <p:nvPr/>
        </p:nvSpPr>
        <p:spPr>
          <a:xfrm>
            <a:off x="287383" y="209006"/>
            <a:ext cx="9536329" cy="523220"/>
          </a:xfrm>
          <a:prstGeom prst="rect">
            <a:avLst/>
          </a:prstGeom>
          <a:noFill/>
        </p:spPr>
        <p:txBody>
          <a:bodyPr wrap="none" rtlCol="0">
            <a:spAutoFit/>
          </a:bodyPr>
          <a:lstStyle/>
          <a:p>
            <a:r>
              <a:rPr lang="en-US" sz="2800" dirty="0" smtClean="0"/>
              <a:t>Correlation of FWHM for the methyl signal and nanoparticle size</a:t>
            </a:r>
            <a:endParaRPr lang="en-US" sz="2800" dirty="0"/>
          </a:p>
        </p:txBody>
      </p:sp>
      <p:sp>
        <p:nvSpPr>
          <p:cNvPr id="8" name="Rettangolo 7"/>
          <p:cNvSpPr/>
          <p:nvPr/>
        </p:nvSpPr>
        <p:spPr>
          <a:xfrm>
            <a:off x="777967" y="991400"/>
            <a:ext cx="886140" cy="369332"/>
          </a:xfrm>
          <a:prstGeom prst="rect">
            <a:avLst/>
          </a:prstGeom>
        </p:spPr>
        <p:txBody>
          <a:bodyPr wrap="none">
            <a:spAutoFit/>
          </a:bodyPr>
          <a:lstStyle/>
          <a:p>
            <a:r>
              <a:rPr lang="en-US" dirty="0" smtClean="0"/>
              <a:t>By TEM</a:t>
            </a:r>
            <a:endParaRPr lang="en-US" dirty="0"/>
          </a:p>
        </p:txBody>
      </p:sp>
      <p:sp>
        <p:nvSpPr>
          <p:cNvPr id="9" name="Rettangolo 8"/>
          <p:cNvSpPr/>
          <p:nvPr/>
        </p:nvSpPr>
        <p:spPr>
          <a:xfrm>
            <a:off x="1932377" y="1011199"/>
            <a:ext cx="935834" cy="369332"/>
          </a:xfrm>
          <a:prstGeom prst="rect">
            <a:avLst/>
          </a:prstGeom>
        </p:spPr>
        <p:txBody>
          <a:bodyPr wrap="none">
            <a:spAutoFit/>
          </a:bodyPr>
          <a:lstStyle/>
          <a:p>
            <a:r>
              <a:rPr lang="en-US" dirty="0" smtClean="0"/>
              <a:t>By NMR</a:t>
            </a:r>
            <a:endParaRPr lang="en-US" dirty="0"/>
          </a:p>
        </p:txBody>
      </p:sp>
      <p:sp>
        <p:nvSpPr>
          <p:cNvPr id="10" name="Freccia in giù 9"/>
          <p:cNvSpPr/>
          <p:nvPr/>
        </p:nvSpPr>
        <p:spPr>
          <a:xfrm>
            <a:off x="1221037" y="1475619"/>
            <a:ext cx="261258"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ccia in giù 10"/>
          <p:cNvSpPr/>
          <p:nvPr/>
        </p:nvSpPr>
        <p:spPr>
          <a:xfrm>
            <a:off x="2139036" y="1499772"/>
            <a:ext cx="261258"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Oggetto 11"/>
          <p:cNvGraphicFramePr>
            <a:graphicFrameLocks noChangeAspect="1"/>
          </p:cNvGraphicFramePr>
          <p:nvPr>
            <p:extLst>
              <p:ext uri="{D42A27DB-BD31-4B8C-83A1-F6EECF244321}">
                <p14:modId xmlns:p14="http://schemas.microsoft.com/office/powerpoint/2010/main" val="635175913"/>
              </p:ext>
            </p:extLst>
          </p:nvPr>
        </p:nvGraphicFramePr>
        <p:xfrm>
          <a:off x="4636680" y="1499772"/>
          <a:ext cx="4376692" cy="443969"/>
        </p:xfrm>
        <a:graphic>
          <a:graphicData uri="http://schemas.openxmlformats.org/presentationml/2006/ole">
            <mc:AlternateContent xmlns:mc="http://schemas.openxmlformats.org/markup-compatibility/2006">
              <mc:Choice xmlns:v="urn:schemas-microsoft-com:vml" Requires="v">
                <p:oleObj spid="_x0000_s1045" name="CS ChemDraw Drawing" r:id="rId5" imgW="2315985" imgH="235677" progId="ChemDraw.Document.6.0">
                  <p:embed/>
                </p:oleObj>
              </mc:Choice>
              <mc:Fallback>
                <p:oleObj name="CS ChemDraw Drawing" r:id="rId5" imgW="2315985" imgH="235677" progId="ChemDraw.Document.6.0">
                  <p:embed/>
                  <p:pic>
                    <p:nvPicPr>
                      <p:cNvPr id="11" name="Oggetto 10"/>
                      <p:cNvPicPr/>
                      <p:nvPr/>
                    </p:nvPicPr>
                    <p:blipFill>
                      <a:blip r:embed="rId6"/>
                      <a:stretch>
                        <a:fillRect/>
                      </a:stretch>
                    </p:blipFill>
                    <p:spPr>
                      <a:xfrm>
                        <a:off x="4636680" y="1499772"/>
                        <a:ext cx="4376692" cy="443969"/>
                      </a:xfrm>
                      <a:prstGeom prst="rect">
                        <a:avLst/>
                      </a:prstGeom>
                    </p:spPr>
                  </p:pic>
                </p:oleObj>
              </mc:Fallback>
            </mc:AlternateContent>
          </a:graphicData>
        </a:graphic>
      </p:graphicFrame>
      <p:sp>
        <p:nvSpPr>
          <p:cNvPr id="13" name="Ovale 12"/>
          <p:cNvSpPr/>
          <p:nvPr/>
        </p:nvSpPr>
        <p:spPr>
          <a:xfrm>
            <a:off x="4581830" y="1362527"/>
            <a:ext cx="679268" cy="71845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ttangolo 13"/>
          <p:cNvSpPr/>
          <p:nvPr/>
        </p:nvSpPr>
        <p:spPr>
          <a:xfrm>
            <a:off x="8307891" y="3302958"/>
            <a:ext cx="3577967" cy="923330"/>
          </a:xfrm>
          <a:prstGeom prst="rect">
            <a:avLst/>
          </a:prstGeom>
        </p:spPr>
        <p:txBody>
          <a:bodyPr wrap="none">
            <a:spAutoFit/>
          </a:bodyPr>
          <a:lstStyle/>
          <a:p>
            <a:r>
              <a:rPr lang="en-US" dirty="0" smtClean="0"/>
              <a:t>If you determine the FWHM, by </a:t>
            </a:r>
          </a:p>
          <a:p>
            <a:r>
              <a:rPr lang="en-US" dirty="0" smtClean="0"/>
              <a:t>using these data you can get an </a:t>
            </a:r>
          </a:p>
          <a:p>
            <a:r>
              <a:rPr lang="en-US" dirty="0" smtClean="0"/>
              <a:t>estimation of the nanoparticles size.</a:t>
            </a:r>
            <a:endParaRPr lang="en-US" dirty="0"/>
          </a:p>
        </p:txBody>
      </p:sp>
    </p:spTree>
    <p:extLst>
      <p:ext uri="{BB962C8B-B14F-4D97-AF65-F5344CB8AC3E}">
        <p14:creationId xmlns:p14="http://schemas.microsoft.com/office/powerpoint/2010/main" val="2013892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87383" y="209006"/>
            <a:ext cx="6967548" cy="523220"/>
          </a:xfrm>
          <a:prstGeom prst="rect">
            <a:avLst/>
          </a:prstGeom>
          <a:noFill/>
        </p:spPr>
        <p:txBody>
          <a:bodyPr wrap="none" rtlCol="0">
            <a:spAutoFit/>
          </a:bodyPr>
          <a:lstStyle/>
          <a:p>
            <a:r>
              <a:rPr lang="en-US" sz="2800" dirty="0" smtClean="0"/>
              <a:t>NMR of hybrid organic-inorganic nanoparticles</a:t>
            </a:r>
            <a:endParaRPr lang="en-US" sz="2800" dirty="0"/>
          </a:p>
        </p:txBody>
      </p:sp>
      <p:sp>
        <p:nvSpPr>
          <p:cNvPr id="6" name="Rettangolo 5"/>
          <p:cNvSpPr/>
          <p:nvPr/>
        </p:nvSpPr>
        <p:spPr>
          <a:xfrm>
            <a:off x="287382" y="2464100"/>
            <a:ext cx="11492242" cy="1200329"/>
          </a:xfrm>
          <a:prstGeom prst="rect">
            <a:avLst/>
          </a:prstGeom>
        </p:spPr>
        <p:txBody>
          <a:bodyPr wrap="square">
            <a:spAutoFit/>
          </a:bodyPr>
          <a:lstStyle/>
          <a:p>
            <a:pPr algn="just"/>
            <a:r>
              <a:rPr lang="en-US" dirty="0" smtClean="0"/>
              <a:t>Ligands bound to the nanoparticle surface give NMR signals that may be somewhat different from those of the free, unbound, ligand. This is primarily due to the fact that once bound to a surface, the ligands experience a severely reduced  degrees of conformational freedom. A monolayer self-assembled on a metal surface is something very like to a condensed phase. As a result the ligands are also closely packed.</a:t>
            </a:r>
            <a:endParaRPr lang="en-US" dirty="0"/>
          </a:p>
        </p:txBody>
      </p:sp>
      <p:sp>
        <p:nvSpPr>
          <p:cNvPr id="7" name="Rettangolo 6"/>
          <p:cNvSpPr/>
          <p:nvPr/>
        </p:nvSpPr>
        <p:spPr>
          <a:xfrm>
            <a:off x="287382" y="1228831"/>
            <a:ext cx="11371219" cy="923330"/>
          </a:xfrm>
          <a:prstGeom prst="rect">
            <a:avLst/>
          </a:prstGeom>
        </p:spPr>
        <p:txBody>
          <a:bodyPr wrap="square">
            <a:spAutoFit/>
          </a:bodyPr>
          <a:lstStyle/>
          <a:p>
            <a:r>
              <a:rPr lang="en-US" dirty="0" smtClean="0"/>
              <a:t>If we are dealing with ligand protected nanoparticles, a basic use of NMR is: (</a:t>
            </a:r>
            <a:r>
              <a:rPr lang="en-US" dirty="0" err="1" smtClean="0"/>
              <a:t>i</a:t>
            </a:r>
            <a:r>
              <a:rPr lang="en-US" dirty="0" smtClean="0"/>
              <a:t>) to check whether or not the ligands are bound to the core surface and (ii) the purification processes have been successful and there are no unbound ligands left in the nanoparticle preparation.</a:t>
            </a:r>
            <a:endParaRPr lang="en-US" dirty="0"/>
          </a:p>
        </p:txBody>
      </p:sp>
      <p:sp>
        <p:nvSpPr>
          <p:cNvPr id="8" name="Rettangolo 7"/>
          <p:cNvSpPr/>
          <p:nvPr/>
        </p:nvSpPr>
        <p:spPr>
          <a:xfrm>
            <a:off x="287381" y="3881735"/>
            <a:ext cx="11371219" cy="369332"/>
          </a:xfrm>
          <a:prstGeom prst="rect">
            <a:avLst/>
          </a:prstGeom>
        </p:spPr>
        <p:txBody>
          <a:bodyPr wrap="square">
            <a:spAutoFit/>
          </a:bodyPr>
          <a:lstStyle/>
          <a:p>
            <a:r>
              <a:rPr lang="en-US" dirty="0" smtClean="0"/>
              <a:t>Close packing and reduced conformational freedom of the ligands are sources of line broadening in the NMR spectra.</a:t>
            </a:r>
            <a:endParaRPr lang="en-US" dirty="0"/>
          </a:p>
        </p:txBody>
      </p:sp>
    </p:spTree>
    <p:extLst>
      <p:ext uri="{BB962C8B-B14F-4D97-AF65-F5344CB8AC3E}">
        <p14:creationId xmlns:p14="http://schemas.microsoft.com/office/powerpoint/2010/main" val="4257595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arrotondato 10"/>
          <p:cNvSpPr/>
          <p:nvPr/>
        </p:nvSpPr>
        <p:spPr>
          <a:xfrm>
            <a:off x="178574" y="5178079"/>
            <a:ext cx="10859539" cy="79938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sellaDiTesto 3"/>
          <p:cNvSpPr txBox="1"/>
          <p:nvPr/>
        </p:nvSpPr>
        <p:spPr>
          <a:xfrm>
            <a:off x="287382" y="1123405"/>
            <a:ext cx="11223299" cy="646331"/>
          </a:xfrm>
          <a:prstGeom prst="rect">
            <a:avLst/>
          </a:prstGeom>
          <a:noFill/>
        </p:spPr>
        <p:txBody>
          <a:bodyPr wrap="square" rtlCol="0">
            <a:spAutoFit/>
          </a:bodyPr>
          <a:lstStyle/>
          <a:p>
            <a:r>
              <a:rPr lang="en-US" dirty="0" smtClean="0"/>
              <a:t>At variance with purely inorganic nanoparticles, hybrid systems such as noble metal nanoparticles passivated by an</a:t>
            </a:r>
          </a:p>
          <a:p>
            <a:r>
              <a:rPr lang="en-US" dirty="0" smtClean="0"/>
              <a:t>organic monolayer can be </a:t>
            </a:r>
            <a:r>
              <a:rPr lang="en-US" dirty="0" err="1" smtClean="0"/>
              <a:t>analysed</a:t>
            </a:r>
            <a:r>
              <a:rPr lang="en-US" dirty="0" smtClean="0"/>
              <a:t> by techniques that are common for small organic molecules. </a:t>
            </a:r>
            <a:endParaRPr lang="en-US" dirty="0"/>
          </a:p>
        </p:txBody>
      </p:sp>
      <p:sp>
        <p:nvSpPr>
          <p:cNvPr id="5" name="CasellaDiTesto 4"/>
          <p:cNvSpPr txBox="1"/>
          <p:nvPr/>
        </p:nvSpPr>
        <p:spPr>
          <a:xfrm>
            <a:off x="287383" y="209006"/>
            <a:ext cx="6967548" cy="523220"/>
          </a:xfrm>
          <a:prstGeom prst="rect">
            <a:avLst/>
          </a:prstGeom>
          <a:noFill/>
        </p:spPr>
        <p:txBody>
          <a:bodyPr wrap="none" rtlCol="0">
            <a:spAutoFit/>
          </a:bodyPr>
          <a:lstStyle/>
          <a:p>
            <a:r>
              <a:rPr lang="en-US" sz="2800" dirty="0" smtClean="0"/>
              <a:t>NMR of hybrid organic-inorganic nanoparticles</a:t>
            </a:r>
            <a:endParaRPr lang="en-US" sz="2800" dirty="0"/>
          </a:p>
        </p:txBody>
      </p:sp>
      <p:sp>
        <p:nvSpPr>
          <p:cNvPr id="6" name="CasellaDiTesto 5"/>
          <p:cNvSpPr txBox="1"/>
          <p:nvPr/>
        </p:nvSpPr>
        <p:spPr>
          <a:xfrm>
            <a:off x="287382" y="2036898"/>
            <a:ext cx="10925299" cy="646331"/>
          </a:xfrm>
          <a:prstGeom prst="rect">
            <a:avLst/>
          </a:prstGeom>
          <a:noFill/>
        </p:spPr>
        <p:txBody>
          <a:bodyPr wrap="none" rtlCol="0">
            <a:spAutoFit/>
          </a:bodyPr>
          <a:lstStyle/>
          <a:p>
            <a:r>
              <a:rPr lang="en-US" dirty="0" smtClean="0"/>
              <a:t>This is a powerful tool because it allows to assess different properties of the nanoparticles, such as their structure, </a:t>
            </a:r>
          </a:p>
          <a:p>
            <a:r>
              <a:rPr lang="en-US" dirty="0" smtClean="0"/>
              <a:t>surface chemistry.</a:t>
            </a:r>
            <a:endParaRPr lang="en-US" dirty="0"/>
          </a:p>
        </p:txBody>
      </p:sp>
      <p:sp>
        <p:nvSpPr>
          <p:cNvPr id="7" name="CasellaDiTesto 6"/>
          <p:cNvSpPr txBox="1"/>
          <p:nvPr/>
        </p:nvSpPr>
        <p:spPr>
          <a:xfrm>
            <a:off x="287382" y="2875259"/>
            <a:ext cx="10575074" cy="369332"/>
          </a:xfrm>
          <a:prstGeom prst="rect">
            <a:avLst/>
          </a:prstGeom>
          <a:noFill/>
        </p:spPr>
        <p:txBody>
          <a:bodyPr wrap="none" rtlCol="0">
            <a:spAutoFit/>
          </a:bodyPr>
          <a:lstStyle/>
          <a:p>
            <a:r>
              <a:rPr lang="en-US" dirty="0" smtClean="0"/>
              <a:t>NMR can also be used for analyzing the single steps of nanoparticle syntheses but also to check for their purity.</a:t>
            </a:r>
            <a:endParaRPr lang="en-US" dirty="0"/>
          </a:p>
        </p:txBody>
      </p:sp>
      <p:sp>
        <p:nvSpPr>
          <p:cNvPr id="8" name="CasellaDiTesto 7"/>
          <p:cNvSpPr txBox="1"/>
          <p:nvPr/>
        </p:nvSpPr>
        <p:spPr>
          <a:xfrm>
            <a:off x="287382" y="3511753"/>
            <a:ext cx="11502251" cy="369332"/>
          </a:xfrm>
          <a:prstGeom prst="rect">
            <a:avLst/>
          </a:prstGeom>
          <a:noFill/>
        </p:spPr>
        <p:txBody>
          <a:bodyPr wrap="none" rtlCol="0">
            <a:spAutoFit/>
          </a:bodyPr>
          <a:lstStyle/>
          <a:p>
            <a:r>
              <a:rPr lang="en-US" dirty="0" smtClean="0"/>
              <a:t>NMR can be used to assess the interaction of small molecules for the nanoparticles monolayer through </a:t>
            </a:r>
            <a:r>
              <a:rPr lang="en-US" dirty="0" err="1" smtClean="0"/>
              <a:t>NoE</a:t>
            </a:r>
            <a:r>
              <a:rPr lang="en-US" dirty="0" smtClean="0"/>
              <a:t> spectroscopy.</a:t>
            </a:r>
            <a:endParaRPr lang="en-US" dirty="0"/>
          </a:p>
        </p:txBody>
      </p:sp>
      <p:sp>
        <p:nvSpPr>
          <p:cNvPr id="9" name="CasellaDiTesto 8"/>
          <p:cNvSpPr txBox="1"/>
          <p:nvPr/>
        </p:nvSpPr>
        <p:spPr>
          <a:xfrm>
            <a:off x="287382" y="4244681"/>
            <a:ext cx="11038663" cy="646331"/>
          </a:xfrm>
          <a:prstGeom prst="rect">
            <a:avLst/>
          </a:prstGeom>
          <a:noFill/>
        </p:spPr>
        <p:txBody>
          <a:bodyPr wrap="none" rtlCol="0">
            <a:spAutoFit/>
          </a:bodyPr>
          <a:lstStyle/>
          <a:p>
            <a:r>
              <a:rPr lang="en-US" dirty="0" smtClean="0"/>
              <a:t>NMR can be used to the size of nanoparticles through dedicated 2D-NMR experiments such ad the Diffusion ordered</a:t>
            </a:r>
          </a:p>
          <a:p>
            <a:r>
              <a:rPr lang="en-US" dirty="0" smtClean="0"/>
              <a:t>NMR spectroscopy (DOSY)</a:t>
            </a:r>
            <a:endParaRPr lang="en-US" dirty="0"/>
          </a:p>
        </p:txBody>
      </p:sp>
      <p:sp>
        <p:nvSpPr>
          <p:cNvPr id="10" name="CasellaDiTesto 9"/>
          <p:cNvSpPr txBox="1"/>
          <p:nvPr/>
        </p:nvSpPr>
        <p:spPr>
          <a:xfrm>
            <a:off x="287381" y="5254608"/>
            <a:ext cx="11502251" cy="646331"/>
          </a:xfrm>
          <a:prstGeom prst="rect">
            <a:avLst/>
          </a:prstGeom>
          <a:noFill/>
        </p:spPr>
        <p:txBody>
          <a:bodyPr wrap="square" rtlCol="0">
            <a:spAutoFit/>
          </a:bodyPr>
          <a:lstStyle/>
          <a:p>
            <a:r>
              <a:rPr lang="en-US" dirty="0" smtClean="0"/>
              <a:t>NMR can give, by an indirect way, information on the size of nanoparticles through analysis of the line shape in a conventional spectrum.</a:t>
            </a:r>
            <a:endParaRPr lang="en-US" dirty="0"/>
          </a:p>
        </p:txBody>
      </p:sp>
    </p:spTree>
    <p:extLst>
      <p:ext uri="{BB962C8B-B14F-4D97-AF65-F5344CB8AC3E}">
        <p14:creationId xmlns:p14="http://schemas.microsoft.com/office/powerpoint/2010/main" val="304157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0D4055C-1A8D-4496-9D41-B62B0F9172F1}"/>
              </a:ext>
            </a:extLst>
          </p:cNvPr>
          <p:cNvSpPr/>
          <p:nvPr/>
        </p:nvSpPr>
        <p:spPr>
          <a:xfrm>
            <a:off x="456613" y="269304"/>
            <a:ext cx="2981907" cy="400110"/>
          </a:xfrm>
          <a:prstGeom prst="rect">
            <a:avLst/>
          </a:prstGeom>
        </p:spPr>
        <p:txBody>
          <a:bodyPr wrap="none">
            <a:spAutoFit/>
          </a:bodyPr>
          <a:lstStyle/>
          <a:p>
            <a:r>
              <a:rPr lang="it-IT" sz="2000" cap="all" dirty="0" smtClean="0">
                <a:solidFill>
                  <a:srgbClr val="215580"/>
                </a:solidFill>
                <a:latin typeface="Open Sans"/>
              </a:rPr>
              <a:t>NMR </a:t>
            </a:r>
            <a:r>
              <a:rPr lang="en-US" sz="2000" cap="all" dirty="0" smtClean="0">
                <a:solidFill>
                  <a:srgbClr val="215580"/>
                </a:solidFill>
                <a:latin typeface="Open Sans"/>
              </a:rPr>
              <a:t>spectroscopy</a:t>
            </a:r>
            <a:endParaRPr lang="en-US" sz="2000" cap="all" dirty="0">
              <a:solidFill>
                <a:srgbClr val="215580"/>
              </a:solidFill>
              <a:latin typeface="Open Sans"/>
            </a:endParaRPr>
          </a:p>
        </p:txBody>
      </p:sp>
      <p:sp>
        <p:nvSpPr>
          <p:cNvPr id="5" name="Rettangolo 4"/>
          <p:cNvSpPr/>
          <p:nvPr/>
        </p:nvSpPr>
        <p:spPr>
          <a:xfrm>
            <a:off x="301595" y="1038746"/>
            <a:ext cx="11496865" cy="923330"/>
          </a:xfrm>
          <a:prstGeom prst="rect">
            <a:avLst/>
          </a:prstGeom>
        </p:spPr>
        <p:txBody>
          <a:bodyPr wrap="none">
            <a:spAutoFit/>
          </a:bodyPr>
          <a:lstStyle/>
          <a:p>
            <a:r>
              <a:rPr lang="en-US" dirty="0" smtClean="0"/>
              <a:t>In a homogeneous static magnetic field of given direction, suppose z, and intensity B0 the angular momentum of nuclear</a:t>
            </a:r>
          </a:p>
          <a:p>
            <a:r>
              <a:rPr lang="en-US" dirty="0" smtClean="0"/>
              <a:t>spin can only assume certain angles with respect to B0 (quantization of directions). The projections of P along the </a:t>
            </a:r>
          </a:p>
          <a:p>
            <a:r>
              <a:rPr lang="en-US" dirty="0" smtClean="0"/>
              <a:t>direction of B0 can only assume values</a:t>
            </a:r>
            <a:endParaRPr lang="en-US" dirty="0"/>
          </a:p>
        </p:txBody>
      </p:sp>
      <mc:AlternateContent xmlns:mc="http://schemas.openxmlformats.org/markup-compatibility/2006" xmlns:a14="http://schemas.microsoft.com/office/drawing/2010/main">
        <mc:Choice Requires="a14">
          <p:sp>
            <p:nvSpPr>
              <p:cNvPr id="6" name="CasellaDiTesto 5"/>
              <p:cNvSpPr txBox="1"/>
              <p:nvPr/>
            </p:nvSpPr>
            <p:spPr>
              <a:xfrm>
                <a:off x="4852763" y="1962076"/>
                <a:ext cx="1105816"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it-IT" b="0" i="1" smtClean="0">
                              <a:latin typeface="Cambria Math" panose="02040503050406030204" pitchFamily="18" charset="0"/>
                            </a:rPr>
                            <m:t>𝑃</m:t>
                          </m:r>
                        </m:e>
                        <m:sub>
                          <m:r>
                            <a:rPr lang="it-IT" b="0" i="1" smtClean="0">
                              <a:latin typeface="Cambria Math" panose="02040503050406030204" pitchFamily="18" charset="0"/>
                            </a:rPr>
                            <m:t>𝐵</m:t>
                          </m:r>
                        </m:sub>
                      </m:sSub>
                      <m:r>
                        <a:rPr lang="it-IT" b="0" i="1" smtClean="0">
                          <a:latin typeface="Cambria Math" panose="02040503050406030204" pitchFamily="18" charset="0"/>
                        </a:rPr>
                        <m:t>=</m:t>
                      </m:r>
                      <m:r>
                        <a:rPr lang="it-IT" b="0" i="1" smtClean="0">
                          <a:latin typeface="Cambria Math" panose="02040503050406030204" pitchFamily="18" charset="0"/>
                        </a:rPr>
                        <m:t>𝑚</m:t>
                      </m:r>
                      <m:f>
                        <m:fPr>
                          <m:ctrlPr>
                            <a:rPr lang="it-IT" b="0" i="1" smtClean="0">
                              <a:latin typeface="Cambria Math" panose="02040503050406030204" pitchFamily="18" charset="0"/>
                            </a:rPr>
                          </m:ctrlPr>
                        </m:fPr>
                        <m:num>
                          <m:r>
                            <a:rPr lang="it-IT" b="0" i="1" smtClean="0">
                              <a:latin typeface="Cambria Math" panose="02040503050406030204" pitchFamily="18" charset="0"/>
                            </a:rPr>
                            <m:t>h</m:t>
                          </m:r>
                        </m:num>
                        <m:den>
                          <m:r>
                            <a:rPr lang="it-IT" b="0" i="1" smtClean="0">
                              <a:latin typeface="Cambria Math" panose="02040503050406030204" pitchFamily="18" charset="0"/>
                            </a:rPr>
                            <m:t>2</m:t>
                          </m:r>
                          <m:r>
                            <a:rPr lang="it-IT" b="0" i="1" smtClean="0">
                              <a:latin typeface="Cambria Math" panose="02040503050406030204" pitchFamily="18" charset="0"/>
                              <a:ea typeface="Cambria Math" panose="02040503050406030204" pitchFamily="18" charset="0"/>
                            </a:rPr>
                            <m:t>𝜋</m:t>
                          </m:r>
                        </m:den>
                      </m:f>
                    </m:oMath>
                  </m:oMathPara>
                </a14:m>
                <a:endParaRPr lang="en-US" dirty="0"/>
              </a:p>
            </p:txBody>
          </p:sp>
        </mc:Choice>
        <mc:Fallback xmlns="">
          <p:sp>
            <p:nvSpPr>
              <p:cNvPr id="6" name="CasellaDiTesto 5"/>
              <p:cNvSpPr txBox="1">
                <a:spLocks noRot="1" noChangeAspect="1" noMove="1" noResize="1" noEditPoints="1" noAdjustHandles="1" noChangeArrowheads="1" noChangeShapeType="1" noTextEdit="1"/>
              </p:cNvSpPr>
              <p:nvPr/>
            </p:nvSpPr>
            <p:spPr>
              <a:xfrm>
                <a:off x="4852763" y="1962076"/>
                <a:ext cx="1105816" cy="525978"/>
              </a:xfrm>
              <a:prstGeom prst="rect">
                <a:avLst/>
              </a:prstGeom>
              <a:blipFill>
                <a:blip r:embed="rId2"/>
                <a:stretch>
                  <a:fillRect/>
                </a:stretch>
              </a:blipFill>
            </p:spPr>
            <p:txBody>
              <a:bodyPr/>
              <a:lstStyle/>
              <a:p>
                <a:r>
                  <a:rPr lang="en-US">
                    <a:noFill/>
                  </a:rPr>
                  <a:t> </a:t>
                </a:r>
              </a:p>
            </p:txBody>
          </p:sp>
        </mc:Fallback>
      </mc:AlternateContent>
      <p:sp>
        <p:nvSpPr>
          <p:cNvPr id="7" name="Rettangolo 6"/>
          <p:cNvSpPr/>
          <p:nvPr/>
        </p:nvSpPr>
        <p:spPr>
          <a:xfrm>
            <a:off x="367205" y="2617035"/>
            <a:ext cx="11425500" cy="646331"/>
          </a:xfrm>
          <a:prstGeom prst="rect">
            <a:avLst/>
          </a:prstGeom>
        </p:spPr>
        <p:txBody>
          <a:bodyPr wrap="none">
            <a:spAutoFit/>
          </a:bodyPr>
          <a:lstStyle/>
          <a:p>
            <a:r>
              <a:rPr lang="en-US" dirty="0" smtClean="0"/>
              <a:t>Where m is called the magnetic quantum number and can assume for a given I only the values ​​–I, -I+1, -i+2,….,+I i.e. 2I+1</a:t>
            </a:r>
          </a:p>
          <a:p>
            <a:r>
              <a:rPr lang="en-US" dirty="0" smtClean="0"/>
              <a:t>values ​​in total. These states are called nuclear Zeeman levels. Each of these states corresponds to an energy</a:t>
            </a:r>
            <a:endParaRPr lang="en-US" dirty="0"/>
          </a:p>
        </p:txBody>
      </p:sp>
      <mc:AlternateContent xmlns:mc="http://schemas.openxmlformats.org/markup-compatibility/2006" xmlns:a14="http://schemas.microsoft.com/office/drawing/2010/main">
        <mc:Choice Requires="a14">
          <p:sp>
            <p:nvSpPr>
              <p:cNvPr id="8" name="CasellaDiTesto 7"/>
              <p:cNvSpPr txBox="1"/>
              <p:nvPr/>
            </p:nvSpPr>
            <p:spPr>
              <a:xfrm>
                <a:off x="4067819" y="3593752"/>
                <a:ext cx="2718116"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it-IT" b="0" i="1" smtClean="0">
                              <a:latin typeface="Cambria Math" panose="02040503050406030204" pitchFamily="18" charset="0"/>
                            </a:rPr>
                            <m:t>𝐸</m:t>
                          </m:r>
                        </m:e>
                        <m:sub>
                          <m:r>
                            <a:rPr lang="it-IT" b="0" i="1" smtClean="0">
                              <a:latin typeface="Cambria Math" panose="02040503050406030204" pitchFamily="18" charset="0"/>
                            </a:rPr>
                            <m:t>𝑚</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𝜇</m:t>
                          </m:r>
                        </m:e>
                        <m:sub>
                          <m:r>
                            <a:rPr lang="it-IT" b="0" i="1" smtClean="0">
                              <a:latin typeface="Cambria Math" panose="02040503050406030204" pitchFamily="18" charset="0"/>
                            </a:rPr>
                            <m:t>𝐵</m:t>
                          </m:r>
                        </m:sub>
                      </m:sSub>
                      <m:sSub>
                        <m:sSubPr>
                          <m:ctrlPr>
                            <a:rPr lang="it-IT" b="0" i="1" smtClean="0">
                              <a:latin typeface="Cambria Math" panose="02040503050406030204" pitchFamily="18" charset="0"/>
                            </a:rPr>
                          </m:ctrlPr>
                        </m:sSubPr>
                        <m:e>
                          <m:r>
                            <a:rPr lang="it-IT" b="0" i="1" smtClean="0">
                              <a:latin typeface="Cambria Math" panose="02040503050406030204" pitchFamily="18" charset="0"/>
                            </a:rPr>
                            <m:t>𝐵</m:t>
                          </m:r>
                        </m:e>
                        <m:sub>
                          <m:r>
                            <a:rPr lang="it-IT" b="0" i="1" smtClean="0">
                              <a:latin typeface="Cambria Math" panose="02040503050406030204" pitchFamily="18" charset="0"/>
                            </a:rPr>
                            <m:t>0</m:t>
                          </m:r>
                        </m:sub>
                      </m:sSub>
                      <m:r>
                        <a:rPr lang="it-IT" b="0" i="1" smtClean="0">
                          <a:latin typeface="Cambria Math" panose="02040503050406030204" pitchFamily="18" charset="0"/>
                        </a:rPr>
                        <m:t>=−</m:t>
                      </m:r>
                      <m:r>
                        <a:rPr lang="it-IT" b="0" i="1" smtClean="0">
                          <a:latin typeface="Cambria Math" panose="02040503050406030204" pitchFamily="18" charset="0"/>
                          <a:ea typeface="Cambria Math" panose="02040503050406030204" pitchFamily="18" charset="0"/>
                        </a:rPr>
                        <m:t>𝛾</m:t>
                      </m:r>
                      <m:r>
                        <a:rPr lang="it-IT" b="0" i="1" smtClean="0">
                          <a:latin typeface="Cambria Math" panose="02040503050406030204" pitchFamily="18" charset="0"/>
                          <a:ea typeface="Cambria Math" panose="02040503050406030204" pitchFamily="18" charset="0"/>
                        </a:rPr>
                        <m:t>𝑚</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h</m:t>
                          </m:r>
                        </m:num>
                        <m:den>
                          <m:r>
                            <a:rPr lang="it-IT" b="0" i="1" smtClean="0">
                              <a:latin typeface="Cambria Math" panose="02040503050406030204" pitchFamily="18" charset="0"/>
                              <a:ea typeface="Cambria Math" panose="02040503050406030204" pitchFamily="18" charset="0"/>
                            </a:rPr>
                            <m:t>2</m:t>
                          </m:r>
                          <m:r>
                            <a:rPr lang="it-IT" b="0" i="1" smtClean="0">
                              <a:latin typeface="Cambria Math" panose="02040503050406030204" pitchFamily="18" charset="0"/>
                              <a:ea typeface="Cambria Math" panose="02040503050406030204" pitchFamily="18" charset="0"/>
                            </a:rPr>
                            <m:t>𝜋</m:t>
                          </m:r>
                        </m:den>
                      </m:f>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𝐵</m:t>
                          </m:r>
                        </m:e>
                        <m:sub>
                          <m:r>
                            <a:rPr lang="it-IT" b="0" i="1" smtClean="0">
                              <a:latin typeface="Cambria Math" panose="02040503050406030204" pitchFamily="18" charset="0"/>
                              <a:ea typeface="Cambria Math" panose="02040503050406030204" pitchFamily="18" charset="0"/>
                            </a:rPr>
                            <m:t>𝑜</m:t>
                          </m:r>
                        </m:sub>
                      </m:sSub>
                    </m:oMath>
                  </m:oMathPara>
                </a14:m>
                <a:endParaRPr lang="en-US" dirty="0"/>
              </a:p>
            </p:txBody>
          </p:sp>
        </mc:Choice>
        <mc:Fallback xmlns="">
          <p:sp>
            <p:nvSpPr>
              <p:cNvPr id="8" name="CasellaDiTesto 7"/>
              <p:cNvSpPr txBox="1">
                <a:spLocks noRot="1" noChangeAspect="1" noMove="1" noResize="1" noEditPoints="1" noAdjustHandles="1" noChangeArrowheads="1" noChangeShapeType="1" noTextEdit="1"/>
              </p:cNvSpPr>
              <p:nvPr/>
            </p:nvSpPr>
            <p:spPr>
              <a:xfrm>
                <a:off x="4067819" y="3593752"/>
                <a:ext cx="2718116" cy="525978"/>
              </a:xfrm>
              <a:prstGeom prst="rect">
                <a:avLst/>
              </a:prstGeom>
              <a:blipFill>
                <a:blip r:embed="rId3"/>
                <a:stretch>
                  <a:fillRect/>
                </a:stretch>
              </a:blipFill>
            </p:spPr>
            <p:txBody>
              <a:bodyPr/>
              <a:lstStyle/>
              <a:p>
                <a:r>
                  <a:rPr lang="en-US">
                    <a:noFill/>
                  </a:rPr>
                  <a:t> </a:t>
                </a:r>
              </a:p>
            </p:txBody>
          </p:sp>
        </mc:Fallback>
      </mc:AlternateContent>
      <p:sp>
        <p:nvSpPr>
          <p:cNvPr id="9" name="Rettangolo 8"/>
          <p:cNvSpPr/>
          <p:nvPr/>
        </p:nvSpPr>
        <p:spPr>
          <a:xfrm>
            <a:off x="301596" y="4461042"/>
            <a:ext cx="11711155" cy="369332"/>
          </a:xfrm>
          <a:prstGeom prst="rect">
            <a:avLst/>
          </a:prstGeom>
        </p:spPr>
        <p:txBody>
          <a:bodyPr wrap="none">
            <a:spAutoFit/>
          </a:bodyPr>
          <a:lstStyle/>
          <a:p>
            <a:r>
              <a:rPr lang="en-US" dirty="0" smtClean="0"/>
              <a:t>In the absence of an external magnetic field, the nuclear Zeeman levels are degenerate, that is, they have the same energy.</a:t>
            </a:r>
            <a:endParaRPr lang="en-US" dirty="0"/>
          </a:p>
        </p:txBody>
      </p:sp>
      <p:sp>
        <p:nvSpPr>
          <p:cNvPr id="10" name="Rettangolo 9"/>
          <p:cNvSpPr/>
          <p:nvPr/>
        </p:nvSpPr>
        <p:spPr>
          <a:xfrm>
            <a:off x="301595" y="4987020"/>
            <a:ext cx="11961480" cy="369332"/>
          </a:xfrm>
          <a:prstGeom prst="rect">
            <a:avLst/>
          </a:prstGeom>
        </p:spPr>
        <p:txBody>
          <a:bodyPr wrap="none">
            <a:spAutoFit/>
          </a:bodyPr>
          <a:lstStyle/>
          <a:p>
            <a:r>
              <a:rPr lang="en-US" dirty="0" smtClean="0"/>
              <a:t>In the presence of an external magnetic field, the nuclear Zeeman levels have different energy as a function of the value of m.</a:t>
            </a:r>
            <a:endParaRPr lang="en-US" dirty="0"/>
          </a:p>
        </p:txBody>
      </p:sp>
    </p:spTree>
    <p:extLst>
      <p:ext uri="{BB962C8B-B14F-4D97-AF65-F5344CB8AC3E}">
        <p14:creationId xmlns:p14="http://schemas.microsoft.com/office/powerpoint/2010/main" val="85071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0D4055C-1A8D-4496-9D41-B62B0F9172F1}"/>
              </a:ext>
            </a:extLst>
          </p:cNvPr>
          <p:cNvSpPr/>
          <p:nvPr/>
        </p:nvSpPr>
        <p:spPr>
          <a:xfrm>
            <a:off x="456613" y="269304"/>
            <a:ext cx="3381054" cy="400110"/>
          </a:xfrm>
          <a:prstGeom prst="rect">
            <a:avLst/>
          </a:prstGeom>
        </p:spPr>
        <p:txBody>
          <a:bodyPr wrap="none">
            <a:spAutoFit/>
          </a:bodyPr>
          <a:lstStyle/>
          <a:p>
            <a:r>
              <a:rPr lang="it-IT" sz="2000" cap="all" baseline="30000" dirty="0" smtClean="0">
                <a:solidFill>
                  <a:srgbClr val="215580"/>
                </a:solidFill>
                <a:latin typeface="Open Sans"/>
              </a:rPr>
              <a:t>1</a:t>
            </a:r>
            <a:r>
              <a:rPr lang="it-IT" sz="2000" cap="all" dirty="0" smtClean="0">
                <a:solidFill>
                  <a:srgbClr val="215580"/>
                </a:solidFill>
                <a:latin typeface="Open Sans"/>
              </a:rPr>
              <a:t>H NMR </a:t>
            </a:r>
            <a:r>
              <a:rPr lang="en-US" sz="2000" cap="all" dirty="0" smtClean="0">
                <a:solidFill>
                  <a:srgbClr val="215580"/>
                </a:solidFill>
                <a:latin typeface="Open Sans"/>
              </a:rPr>
              <a:t>spectroscopy</a:t>
            </a:r>
            <a:endParaRPr lang="en-US" sz="2000" cap="all" dirty="0">
              <a:solidFill>
                <a:srgbClr val="215580"/>
              </a:solidFill>
              <a:latin typeface="Open Sans"/>
            </a:endParaRPr>
          </a:p>
        </p:txBody>
      </p:sp>
      <p:sp>
        <p:nvSpPr>
          <p:cNvPr id="5" name="Rettangolo 4"/>
          <p:cNvSpPr/>
          <p:nvPr/>
        </p:nvSpPr>
        <p:spPr>
          <a:xfrm>
            <a:off x="254709" y="906356"/>
            <a:ext cx="11312435" cy="369332"/>
          </a:xfrm>
          <a:prstGeom prst="rect">
            <a:avLst/>
          </a:prstGeom>
        </p:spPr>
        <p:txBody>
          <a:bodyPr wrap="square">
            <a:spAutoFit/>
          </a:bodyPr>
          <a:lstStyle/>
          <a:p>
            <a:r>
              <a:rPr lang="en-US" dirty="0" smtClean="0"/>
              <a:t>Let's focus on the proton, i.e. </a:t>
            </a:r>
            <a:r>
              <a:rPr lang="en-US" baseline="30000" dirty="0" smtClean="0"/>
              <a:t>1</a:t>
            </a:r>
            <a:r>
              <a:rPr lang="en-US" dirty="0" smtClean="0"/>
              <a:t>H. This nucleus has nuclear spin quantum number I = ½</a:t>
            </a:r>
            <a:endParaRPr lang="en-US" dirty="0"/>
          </a:p>
        </p:txBody>
      </p:sp>
      <p:sp>
        <p:nvSpPr>
          <p:cNvPr id="6" name="Rettangolo 5"/>
          <p:cNvSpPr/>
          <p:nvPr/>
        </p:nvSpPr>
        <p:spPr>
          <a:xfrm>
            <a:off x="254709" y="1531807"/>
            <a:ext cx="11318419" cy="646331"/>
          </a:xfrm>
          <a:prstGeom prst="rect">
            <a:avLst/>
          </a:prstGeom>
        </p:spPr>
        <p:txBody>
          <a:bodyPr wrap="none">
            <a:spAutoFit/>
          </a:bodyPr>
          <a:lstStyle/>
          <a:p>
            <a:r>
              <a:rPr lang="en-US" dirty="0" smtClean="0"/>
              <a:t>The possible values ​​of the magnetic quantum number are therefore: -1/2 and +1/2 the possible nuclear Zeeman levels </a:t>
            </a:r>
          </a:p>
          <a:p>
            <a:r>
              <a:rPr lang="en-US" dirty="0" smtClean="0"/>
              <a:t>have therefore energies</a:t>
            </a:r>
            <a:endParaRPr lang="en-US" dirty="0"/>
          </a:p>
        </p:txBody>
      </p:sp>
      <mc:AlternateContent xmlns:mc="http://schemas.openxmlformats.org/markup-compatibility/2006" xmlns:a14="http://schemas.microsoft.com/office/drawing/2010/main">
        <mc:Choice Requires="a14">
          <p:sp>
            <p:nvSpPr>
              <p:cNvPr id="7" name="CasellaDiTesto 6"/>
              <p:cNvSpPr txBox="1"/>
              <p:nvPr/>
            </p:nvSpPr>
            <p:spPr>
              <a:xfrm>
                <a:off x="456613" y="2829351"/>
                <a:ext cx="4423840"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rPr>
                        <m:t>𝐸</m:t>
                      </m:r>
                      <m:d>
                        <m:dPr>
                          <m:ctrlPr>
                            <a:rPr lang="it-IT" b="0" i="1" smtClean="0">
                              <a:latin typeface="Cambria Math" panose="02040503050406030204" pitchFamily="18" charset="0"/>
                            </a:rPr>
                          </m:ctrlPr>
                        </m:dPr>
                        <m:e>
                          <m:r>
                            <a:rPr lang="it-IT" b="0" i="1" smtClean="0">
                              <a:latin typeface="Cambria Math" panose="02040503050406030204" pitchFamily="18" charset="0"/>
                            </a:rPr>
                            <m:t>𝑚</m:t>
                          </m:r>
                          <m:r>
                            <a:rPr lang="it-IT" b="0" i="1" smtClean="0">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1</m:t>
                              </m:r>
                            </m:num>
                            <m:den>
                              <m:r>
                                <a:rPr lang="it-IT" b="0" i="1" smtClean="0">
                                  <a:latin typeface="Cambria Math" panose="02040503050406030204" pitchFamily="18" charset="0"/>
                                </a:rPr>
                                <m:t>2</m:t>
                              </m:r>
                            </m:den>
                          </m:f>
                        </m:e>
                      </m:d>
                      <m:r>
                        <a:rPr lang="it-IT" b="0" i="1" smtClean="0">
                          <a:latin typeface="Cambria Math" panose="02040503050406030204" pitchFamily="18" charset="0"/>
                        </a:rPr>
                        <m:t>= −</m:t>
                      </m:r>
                      <m:r>
                        <a:rPr lang="it-IT" b="0" i="1" smtClean="0">
                          <a:latin typeface="Cambria Math" panose="02040503050406030204" pitchFamily="18" charset="0"/>
                          <a:ea typeface="Cambria Math" panose="02040503050406030204" pitchFamily="18" charset="0"/>
                        </a:rPr>
                        <m:t>𝛾</m:t>
                      </m:r>
                      <m:d>
                        <m:dPr>
                          <m:ctrlPr>
                            <a:rPr lang="it-IT" b="0" i="1" smtClean="0">
                              <a:latin typeface="Cambria Math" panose="02040503050406030204" pitchFamily="18" charset="0"/>
                              <a:ea typeface="Cambria Math" panose="02040503050406030204" pitchFamily="18" charset="0"/>
                            </a:rPr>
                          </m:ctrlPr>
                        </m:dPr>
                        <m:e>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e>
                      </m:d>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h</m:t>
                          </m:r>
                        </m:num>
                        <m:den>
                          <m:r>
                            <a:rPr lang="it-IT" b="0" i="1" smtClean="0">
                              <a:latin typeface="Cambria Math" panose="02040503050406030204" pitchFamily="18" charset="0"/>
                              <a:ea typeface="Cambria Math" panose="02040503050406030204" pitchFamily="18" charset="0"/>
                            </a:rPr>
                            <m:t>2</m:t>
                          </m:r>
                          <m:r>
                            <a:rPr lang="it-IT" b="0" i="1" smtClean="0">
                              <a:latin typeface="Cambria Math" panose="02040503050406030204" pitchFamily="18" charset="0"/>
                              <a:ea typeface="Cambria Math" panose="02040503050406030204" pitchFamily="18" charset="0"/>
                            </a:rPr>
                            <m:t>𝜋</m:t>
                          </m:r>
                        </m:den>
                      </m:f>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𝐵</m:t>
                          </m:r>
                        </m:e>
                        <m:sub>
                          <m:r>
                            <a:rPr lang="it-IT" b="0" i="1" smtClean="0">
                              <a:latin typeface="Cambria Math" panose="02040503050406030204" pitchFamily="18" charset="0"/>
                              <a:ea typeface="Cambria Math" panose="02040503050406030204" pitchFamily="18" charset="0"/>
                            </a:rPr>
                            <m:t>𝑜</m:t>
                          </m:r>
                        </m:sub>
                      </m:sSub>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r>
                        <a:rPr lang="it-IT" b="0" i="1" smtClean="0">
                          <a:latin typeface="Cambria Math" panose="02040503050406030204" pitchFamily="18" charset="0"/>
                          <a:ea typeface="Cambria Math" panose="02040503050406030204" pitchFamily="18" charset="0"/>
                        </a:rPr>
                        <m:t>𝛾</m:t>
                      </m:r>
                      <m:f>
                        <m:fPr>
                          <m:ctrlPr>
                            <a:rPr lang="it-IT" i="1">
                              <a:latin typeface="Cambria Math" panose="02040503050406030204" pitchFamily="18" charset="0"/>
                              <a:ea typeface="Cambria Math" panose="02040503050406030204" pitchFamily="18" charset="0"/>
                            </a:rPr>
                          </m:ctrlPr>
                        </m:fPr>
                        <m:num>
                          <m:r>
                            <a:rPr lang="it-IT" i="1">
                              <a:latin typeface="Cambria Math" panose="02040503050406030204" pitchFamily="18" charset="0"/>
                              <a:ea typeface="Cambria Math" panose="02040503050406030204" pitchFamily="18" charset="0"/>
                            </a:rPr>
                            <m:t>h</m:t>
                          </m:r>
                        </m:num>
                        <m:den>
                          <m:r>
                            <a:rPr lang="it-IT" i="1">
                              <a:latin typeface="Cambria Math" panose="02040503050406030204" pitchFamily="18" charset="0"/>
                              <a:ea typeface="Cambria Math" panose="02040503050406030204" pitchFamily="18" charset="0"/>
                            </a:rPr>
                            <m:t>2</m:t>
                          </m:r>
                          <m:r>
                            <a:rPr lang="it-IT" i="1">
                              <a:latin typeface="Cambria Math" panose="02040503050406030204" pitchFamily="18" charset="0"/>
                              <a:ea typeface="Cambria Math" panose="02040503050406030204" pitchFamily="18" charset="0"/>
                            </a:rPr>
                            <m:t>𝜋</m:t>
                          </m:r>
                        </m:den>
                      </m:f>
                      <m:sSub>
                        <m:sSubPr>
                          <m:ctrlPr>
                            <a:rPr lang="it-IT" i="1">
                              <a:latin typeface="Cambria Math" panose="02040503050406030204" pitchFamily="18" charset="0"/>
                              <a:ea typeface="Cambria Math" panose="02040503050406030204" pitchFamily="18" charset="0"/>
                            </a:rPr>
                          </m:ctrlPr>
                        </m:sSubPr>
                        <m:e>
                          <m:r>
                            <a:rPr lang="it-IT" i="1">
                              <a:latin typeface="Cambria Math" panose="02040503050406030204" pitchFamily="18" charset="0"/>
                              <a:ea typeface="Cambria Math" panose="02040503050406030204" pitchFamily="18" charset="0"/>
                            </a:rPr>
                            <m:t>𝐵</m:t>
                          </m:r>
                        </m:e>
                        <m:sub>
                          <m:r>
                            <a:rPr lang="it-IT" i="1">
                              <a:latin typeface="Cambria Math" panose="02040503050406030204" pitchFamily="18" charset="0"/>
                              <a:ea typeface="Cambria Math" panose="02040503050406030204" pitchFamily="18" charset="0"/>
                            </a:rPr>
                            <m:t>𝑜</m:t>
                          </m:r>
                        </m:sub>
                      </m:sSub>
                    </m:oMath>
                  </m:oMathPara>
                </a14:m>
                <a:endParaRPr lang="en-US" dirty="0"/>
              </a:p>
            </p:txBody>
          </p:sp>
        </mc:Choice>
        <mc:Fallback xmlns="">
          <p:sp>
            <p:nvSpPr>
              <p:cNvPr id="7" name="CasellaDiTesto 6"/>
              <p:cNvSpPr txBox="1">
                <a:spLocks noRot="1" noChangeAspect="1" noMove="1" noResize="1" noEditPoints="1" noAdjustHandles="1" noChangeArrowheads="1" noChangeShapeType="1" noTextEdit="1"/>
              </p:cNvSpPr>
              <p:nvPr/>
            </p:nvSpPr>
            <p:spPr>
              <a:xfrm>
                <a:off x="456613" y="2829351"/>
                <a:ext cx="4423840" cy="62235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asellaDiTesto 7"/>
              <p:cNvSpPr txBox="1"/>
              <p:nvPr/>
            </p:nvSpPr>
            <p:spPr>
              <a:xfrm>
                <a:off x="456613" y="3869871"/>
                <a:ext cx="4212243"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rPr>
                        <m:t>𝐸</m:t>
                      </m:r>
                      <m:d>
                        <m:dPr>
                          <m:ctrlPr>
                            <a:rPr lang="it-IT" b="0" i="1" smtClean="0">
                              <a:latin typeface="Cambria Math" panose="02040503050406030204" pitchFamily="18" charset="0"/>
                            </a:rPr>
                          </m:ctrlPr>
                        </m:dPr>
                        <m:e>
                          <m:r>
                            <a:rPr lang="it-IT" b="0" i="1" smtClean="0">
                              <a:latin typeface="Cambria Math" panose="02040503050406030204" pitchFamily="18" charset="0"/>
                            </a:rPr>
                            <m:t>𝑚</m:t>
                          </m:r>
                          <m:r>
                            <a:rPr lang="it-IT" b="0" i="1" smtClean="0">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1</m:t>
                              </m:r>
                            </m:num>
                            <m:den>
                              <m:r>
                                <a:rPr lang="it-IT" b="0" i="1" smtClean="0">
                                  <a:latin typeface="Cambria Math" panose="02040503050406030204" pitchFamily="18" charset="0"/>
                                </a:rPr>
                                <m:t>2</m:t>
                              </m:r>
                            </m:den>
                          </m:f>
                        </m:e>
                      </m:d>
                      <m:r>
                        <a:rPr lang="it-IT" b="0" i="1" smtClean="0">
                          <a:latin typeface="Cambria Math" panose="02040503050406030204" pitchFamily="18" charset="0"/>
                        </a:rPr>
                        <m:t>= −</m:t>
                      </m:r>
                      <m:r>
                        <a:rPr lang="it-IT" b="0" i="1" smtClean="0">
                          <a:latin typeface="Cambria Math" panose="02040503050406030204" pitchFamily="18" charset="0"/>
                          <a:ea typeface="Cambria Math" panose="02040503050406030204" pitchFamily="18" charset="0"/>
                        </a:rPr>
                        <m:t>𝛾</m:t>
                      </m:r>
                      <m:d>
                        <m:dPr>
                          <m:ctrlPr>
                            <a:rPr lang="it-IT" b="0" i="1" smtClean="0">
                              <a:latin typeface="Cambria Math" panose="02040503050406030204" pitchFamily="18" charset="0"/>
                              <a:ea typeface="Cambria Math" panose="02040503050406030204" pitchFamily="18" charset="0"/>
                            </a:rPr>
                          </m:ctrlPr>
                        </m:dPr>
                        <m:e>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e>
                      </m:d>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h</m:t>
                          </m:r>
                        </m:num>
                        <m:den>
                          <m:r>
                            <a:rPr lang="it-IT" b="0" i="1" smtClean="0">
                              <a:latin typeface="Cambria Math" panose="02040503050406030204" pitchFamily="18" charset="0"/>
                              <a:ea typeface="Cambria Math" panose="02040503050406030204" pitchFamily="18" charset="0"/>
                            </a:rPr>
                            <m:t>2</m:t>
                          </m:r>
                          <m:r>
                            <a:rPr lang="it-IT" b="0" i="1" smtClean="0">
                              <a:latin typeface="Cambria Math" panose="02040503050406030204" pitchFamily="18" charset="0"/>
                              <a:ea typeface="Cambria Math" panose="02040503050406030204" pitchFamily="18" charset="0"/>
                            </a:rPr>
                            <m:t>𝜋</m:t>
                          </m:r>
                        </m:den>
                      </m:f>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𝐵</m:t>
                          </m:r>
                        </m:e>
                        <m:sub>
                          <m:r>
                            <a:rPr lang="it-IT" b="0" i="1" smtClean="0">
                              <a:latin typeface="Cambria Math" panose="02040503050406030204" pitchFamily="18" charset="0"/>
                              <a:ea typeface="Cambria Math" panose="02040503050406030204" pitchFamily="18" charset="0"/>
                            </a:rPr>
                            <m:t>𝑜</m:t>
                          </m:r>
                        </m:sub>
                      </m:sSub>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r>
                        <a:rPr lang="it-IT" b="0" i="1" smtClean="0">
                          <a:latin typeface="Cambria Math" panose="02040503050406030204" pitchFamily="18" charset="0"/>
                          <a:ea typeface="Cambria Math" panose="02040503050406030204" pitchFamily="18" charset="0"/>
                        </a:rPr>
                        <m:t>𝛾</m:t>
                      </m:r>
                      <m:f>
                        <m:fPr>
                          <m:ctrlPr>
                            <a:rPr lang="it-IT" i="1">
                              <a:latin typeface="Cambria Math" panose="02040503050406030204" pitchFamily="18" charset="0"/>
                              <a:ea typeface="Cambria Math" panose="02040503050406030204" pitchFamily="18" charset="0"/>
                            </a:rPr>
                          </m:ctrlPr>
                        </m:fPr>
                        <m:num>
                          <m:r>
                            <a:rPr lang="it-IT" i="1">
                              <a:latin typeface="Cambria Math" panose="02040503050406030204" pitchFamily="18" charset="0"/>
                              <a:ea typeface="Cambria Math" panose="02040503050406030204" pitchFamily="18" charset="0"/>
                            </a:rPr>
                            <m:t>h</m:t>
                          </m:r>
                        </m:num>
                        <m:den>
                          <m:r>
                            <a:rPr lang="it-IT" i="1">
                              <a:latin typeface="Cambria Math" panose="02040503050406030204" pitchFamily="18" charset="0"/>
                              <a:ea typeface="Cambria Math" panose="02040503050406030204" pitchFamily="18" charset="0"/>
                            </a:rPr>
                            <m:t>2</m:t>
                          </m:r>
                          <m:r>
                            <a:rPr lang="it-IT" i="1">
                              <a:latin typeface="Cambria Math" panose="02040503050406030204" pitchFamily="18" charset="0"/>
                              <a:ea typeface="Cambria Math" panose="02040503050406030204" pitchFamily="18" charset="0"/>
                            </a:rPr>
                            <m:t>𝜋</m:t>
                          </m:r>
                        </m:den>
                      </m:f>
                      <m:sSub>
                        <m:sSubPr>
                          <m:ctrlPr>
                            <a:rPr lang="it-IT" i="1">
                              <a:latin typeface="Cambria Math" panose="02040503050406030204" pitchFamily="18" charset="0"/>
                              <a:ea typeface="Cambria Math" panose="02040503050406030204" pitchFamily="18" charset="0"/>
                            </a:rPr>
                          </m:ctrlPr>
                        </m:sSubPr>
                        <m:e>
                          <m:r>
                            <a:rPr lang="it-IT" i="1">
                              <a:latin typeface="Cambria Math" panose="02040503050406030204" pitchFamily="18" charset="0"/>
                              <a:ea typeface="Cambria Math" panose="02040503050406030204" pitchFamily="18" charset="0"/>
                            </a:rPr>
                            <m:t>𝐵</m:t>
                          </m:r>
                        </m:e>
                        <m:sub>
                          <m:r>
                            <a:rPr lang="it-IT" i="1">
                              <a:latin typeface="Cambria Math" panose="02040503050406030204" pitchFamily="18" charset="0"/>
                              <a:ea typeface="Cambria Math" panose="02040503050406030204" pitchFamily="18" charset="0"/>
                            </a:rPr>
                            <m:t>𝑜</m:t>
                          </m:r>
                        </m:sub>
                      </m:sSub>
                    </m:oMath>
                  </m:oMathPara>
                </a14:m>
                <a:endParaRPr lang="en-US" dirty="0"/>
              </a:p>
            </p:txBody>
          </p:sp>
        </mc:Choice>
        <mc:Fallback xmlns="">
          <p:sp>
            <p:nvSpPr>
              <p:cNvPr id="8" name="CasellaDiTesto 7"/>
              <p:cNvSpPr txBox="1">
                <a:spLocks noRot="1" noChangeAspect="1" noMove="1" noResize="1" noEditPoints="1" noAdjustHandles="1" noChangeArrowheads="1" noChangeShapeType="1" noTextEdit="1"/>
              </p:cNvSpPr>
              <p:nvPr/>
            </p:nvSpPr>
            <p:spPr>
              <a:xfrm>
                <a:off x="456613" y="3869871"/>
                <a:ext cx="4212243" cy="622350"/>
              </a:xfrm>
              <a:prstGeom prst="rect">
                <a:avLst/>
              </a:prstGeom>
              <a:blipFill>
                <a:blip r:embed="rId3"/>
                <a:stretch>
                  <a:fillRect/>
                </a:stretch>
              </a:blipFill>
            </p:spPr>
            <p:txBody>
              <a:bodyPr/>
              <a:lstStyle/>
              <a:p>
                <a:r>
                  <a:rPr lang="en-US">
                    <a:noFill/>
                  </a:rPr>
                  <a:t> </a:t>
                </a:r>
              </a:p>
            </p:txBody>
          </p:sp>
        </mc:Fallback>
      </mc:AlternateContent>
      <p:pic>
        <p:nvPicPr>
          <p:cNvPr id="9" name="Immagine 8"/>
          <p:cNvPicPr>
            <a:picLocks noChangeAspect="1"/>
          </p:cNvPicPr>
          <p:nvPr/>
        </p:nvPicPr>
        <p:blipFill rotWithShape="1">
          <a:blip r:embed="rId4"/>
          <a:srcRect l="3311" t="2967" r="5774" b="5093"/>
          <a:stretch/>
        </p:blipFill>
        <p:spPr>
          <a:xfrm>
            <a:off x="7543800" y="2434257"/>
            <a:ext cx="3307978" cy="2460813"/>
          </a:xfrm>
          <a:prstGeom prst="rect">
            <a:avLst/>
          </a:prstGeom>
        </p:spPr>
      </p:pic>
      <p:sp>
        <p:nvSpPr>
          <p:cNvPr id="10" name="CasellaDiTesto 9"/>
          <p:cNvSpPr txBox="1"/>
          <p:nvPr/>
        </p:nvSpPr>
        <p:spPr>
          <a:xfrm>
            <a:off x="5358175" y="4011667"/>
            <a:ext cx="833498" cy="369332"/>
          </a:xfrm>
          <a:prstGeom prst="rect">
            <a:avLst/>
          </a:prstGeom>
          <a:noFill/>
        </p:spPr>
        <p:txBody>
          <a:bodyPr wrap="none" rtlCol="0">
            <a:spAutoFit/>
          </a:bodyPr>
          <a:lstStyle/>
          <a:p>
            <a:r>
              <a:rPr lang="it-IT" dirty="0" smtClean="0"/>
              <a:t>state </a:t>
            </a:r>
            <a:r>
              <a:rPr lang="el-GR" b="1" dirty="0" smtClean="0">
                <a:solidFill>
                  <a:srgbClr val="FF0000"/>
                </a:solidFill>
              </a:rPr>
              <a:t>α</a:t>
            </a:r>
            <a:endParaRPr lang="en-US" b="1" dirty="0">
              <a:solidFill>
                <a:srgbClr val="FF0000"/>
              </a:solidFill>
            </a:endParaRPr>
          </a:p>
        </p:txBody>
      </p:sp>
      <p:sp>
        <p:nvSpPr>
          <p:cNvPr id="11" name="CasellaDiTesto 10"/>
          <p:cNvSpPr txBox="1"/>
          <p:nvPr/>
        </p:nvSpPr>
        <p:spPr>
          <a:xfrm>
            <a:off x="5358175" y="2924551"/>
            <a:ext cx="823880" cy="369332"/>
          </a:xfrm>
          <a:prstGeom prst="rect">
            <a:avLst/>
          </a:prstGeom>
          <a:noFill/>
        </p:spPr>
        <p:txBody>
          <a:bodyPr wrap="none" rtlCol="0">
            <a:spAutoFit/>
          </a:bodyPr>
          <a:lstStyle/>
          <a:p>
            <a:r>
              <a:rPr lang="it-IT" dirty="0" smtClean="0"/>
              <a:t>state </a:t>
            </a:r>
            <a:r>
              <a:rPr lang="el-GR" b="1" dirty="0" smtClean="0">
                <a:solidFill>
                  <a:srgbClr val="FF0000"/>
                </a:solidFill>
              </a:rPr>
              <a:t>β</a:t>
            </a:r>
            <a:endParaRPr lang="en-US" b="1" dirty="0">
              <a:solidFill>
                <a:srgbClr val="FF0000"/>
              </a:solidFill>
            </a:endParaRPr>
          </a:p>
        </p:txBody>
      </p:sp>
      <p:sp>
        <p:nvSpPr>
          <p:cNvPr id="12" name="Rettangolo 11"/>
          <p:cNvSpPr/>
          <p:nvPr/>
        </p:nvSpPr>
        <p:spPr>
          <a:xfrm>
            <a:off x="9593139" y="4380999"/>
            <a:ext cx="320922" cy="369332"/>
          </a:xfrm>
          <a:prstGeom prst="rect">
            <a:avLst/>
          </a:prstGeom>
        </p:spPr>
        <p:txBody>
          <a:bodyPr wrap="none">
            <a:spAutoFit/>
          </a:bodyPr>
          <a:lstStyle/>
          <a:p>
            <a:r>
              <a:rPr lang="el-GR" b="1" dirty="0">
                <a:solidFill>
                  <a:srgbClr val="FF0000"/>
                </a:solidFill>
              </a:rPr>
              <a:t>α</a:t>
            </a:r>
            <a:endParaRPr lang="en-US" dirty="0"/>
          </a:p>
        </p:txBody>
      </p:sp>
      <p:sp>
        <p:nvSpPr>
          <p:cNvPr id="13" name="Rettangolo 12"/>
          <p:cNvSpPr/>
          <p:nvPr/>
        </p:nvSpPr>
        <p:spPr>
          <a:xfrm>
            <a:off x="9602757" y="2843194"/>
            <a:ext cx="311304" cy="369332"/>
          </a:xfrm>
          <a:prstGeom prst="rect">
            <a:avLst/>
          </a:prstGeom>
        </p:spPr>
        <p:txBody>
          <a:bodyPr wrap="none">
            <a:spAutoFit/>
          </a:bodyPr>
          <a:lstStyle/>
          <a:p>
            <a:r>
              <a:rPr lang="el-GR" b="1" dirty="0">
                <a:solidFill>
                  <a:srgbClr val="FF0000"/>
                </a:solidFill>
              </a:rPr>
              <a:t>β</a:t>
            </a:r>
            <a:endParaRPr lang="en-US" dirty="0"/>
          </a:p>
        </p:txBody>
      </p:sp>
      <p:sp>
        <p:nvSpPr>
          <p:cNvPr id="14" name="Rettangolo 13"/>
          <p:cNvSpPr/>
          <p:nvPr/>
        </p:nvSpPr>
        <p:spPr>
          <a:xfrm>
            <a:off x="405686" y="5404411"/>
            <a:ext cx="11612881" cy="1200329"/>
          </a:xfrm>
          <a:prstGeom prst="rect">
            <a:avLst/>
          </a:prstGeom>
        </p:spPr>
        <p:txBody>
          <a:bodyPr wrap="square">
            <a:spAutoFit/>
          </a:bodyPr>
          <a:lstStyle/>
          <a:p>
            <a:r>
              <a:rPr lang="en-US" dirty="0" smtClean="0"/>
              <a:t>In a static magnetic field of intensity B0, therefore, there are two states for a proton: a lower energy state with the projection of the nuclear magnetic moment parallel to B0 </a:t>
            </a:r>
            <a:r>
              <a:rPr lang="it-IT" dirty="0" smtClean="0"/>
              <a:t>(</a:t>
            </a:r>
            <a:r>
              <a:rPr lang="it-IT" dirty="0"/>
              <a:t>the </a:t>
            </a:r>
            <a:r>
              <a:rPr lang="el-GR" dirty="0"/>
              <a:t>α </a:t>
            </a:r>
            <a:r>
              <a:rPr lang="it-IT" dirty="0"/>
              <a:t>state) </a:t>
            </a:r>
            <a:r>
              <a:rPr lang="en-US" dirty="0" smtClean="0"/>
              <a:t>and a higher energy state in which the projection of the nuclear magnetic moment is antiparallel to B0</a:t>
            </a:r>
            <a:r>
              <a:rPr lang="it-IT" dirty="0" smtClean="0"/>
              <a:t> </a:t>
            </a:r>
            <a:r>
              <a:rPr lang="it-IT" dirty="0"/>
              <a:t>(the </a:t>
            </a:r>
            <a:r>
              <a:rPr lang="el-GR" dirty="0"/>
              <a:t>β </a:t>
            </a:r>
            <a:r>
              <a:rPr lang="it-IT" dirty="0"/>
              <a:t>state). </a:t>
            </a:r>
            <a:r>
              <a:rPr lang="en-US" dirty="0" smtClean="0"/>
              <a:t>The ‘energy separation’ of the states is proportional to the intensity of the magnetic field B0.</a:t>
            </a:r>
            <a:endParaRPr lang="en-US" dirty="0"/>
          </a:p>
        </p:txBody>
      </p:sp>
    </p:spTree>
    <p:extLst>
      <p:ext uri="{BB962C8B-B14F-4D97-AF65-F5344CB8AC3E}">
        <p14:creationId xmlns:p14="http://schemas.microsoft.com/office/powerpoint/2010/main" val="2434972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0D4055C-1A8D-4496-9D41-B62B0F9172F1}"/>
              </a:ext>
            </a:extLst>
          </p:cNvPr>
          <p:cNvSpPr/>
          <p:nvPr/>
        </p:nvSpPr>
        <p:spPr>
          <a:xfrm>
            <a:off x="456613" y="269304"/>
            <a:ext cx="3381054" cy="400110"/>
          </a:xfrm>
          <a:prstGeom prst="rect">
            <a:avLst/>
          </a:prstGeom>
        </p:spPr>
        <p:txBody>
          <a:bodyPr wrap="none">
            <a:spAutoFit/>
          </a:bodyPr>
          <a:lstStyle/>
          <a:p>
            <a:r>
              <a:rPr lang="it-IT" sz="2000" cap="all" baseline="30000" dirty="0" smtClean="0">
                <a:solidFill>
                  <a:srgbClr val="215580"/>
                </a:solidFill>
                <a:latin typeface="Open Sans"/>
              </a:rPr>
              <a:t>1</a:t>
            </a:r>
            <a:r>
              <a:rPr lang="it-IT" sz="2000" cap="all" dirty="0" smtClean="0">
                <a:solidFill>
                  <a:srgbClr val="215580"/>
                </a:solidFill>
                <a:latin typeface="Open Sans"/>
              </a:rPr>
              <a:t>H NMR </a:t>
            </a:r>
            <a:r>
              <a:rPr lang="en-US" sz="2000" cap="all" dirty="0" smtClean="0">
                <a:solidFill>
                  <a:srgbClr val="215580"/>
                </a:solidFill>
                <a:latin typeface="Open Sans"/>
              </a:rPr>
              <a:t>spectroscopy</a:t>
            </a:r>
            <a:endParaRPr lang="en-US" sz="2000" cap="all" dirty="0">
              <a:solidFill>
                <a:srgbClr val="215580"/>
              </a:solidFill>
              <a:latin typeface="Open Sans"/>
            </a:endParaRPr>
          </a:p>
        </p:txBody>
      </p:sp>
      <p:sp>
        <p:nvSpPr>
          <p:cNvPr id="5" name="Rettangolo 4"/>
          <p:cNvSpPr/>
          <p:nvPr/>
        </p:nvSpPr>
        <p:spPr>
          <a:xfrm>
            <a:off x="456613" y="891099"/>
            <a:ext cx="6010748" cy="369332"/>
          </a:xfrm>
          <a:prstGeom prst="rect">
            <a:avLst/>
          </a:prstGeom>
        </p:spPr>
        <p:txBody>
          <a:bodyPr wrap="none">
            <a:spAutoFit/>
          </a:bodyPr>
          <a:lstStyle/>
          <a:p>
            <a:r>
              <a:rPr lang="en-US" dirty="0" smtClean="0"/>
              <a:t>The energy separation between the </a:t>
            </a:r>
            <a:r>
              <a:rPr lang="el-GR" dirty="0" smtClean="0"/>
              <a:t>α </a:t>
            </a:r>
            <a:r>
              <a:rPr lang="it-IT" dirty="0"/>
              <a:t>and </a:t>
            </a:r>
            <a:r>
              <a:rPr lang="el-GR" dirty="0"/>
              <a:t>β </a:t>
            </a:r>
            <a:r>
              <a:rPr lang="en-US" dirty="0" smtClean="0"/>
              <a:t>states</a:t>
            </a:r>
            <a:r>
              <a:rPr lang="it-IT" dirty="0" smtClean="0"/>
              <a:t> </a:t>
            </a:r>
            <a:r>
              <a:rPr lang="it-IT" dirty="0"/>
              <a:t>(i.e. </a:t>
            </a:r>
            <a:r>
              <a:rPr lang="el-GR" dirty="0"/>
              <a:t>β-α) </a:t>
            </a:r>
            <a:r>
              <a:rPr lang="it-IT" dirty="0" err="1"/>
              <a:t>is</a:t>
            </a:r>
            <a:r>
              <a:rPr lang="it-IT" dirty="0"/>
              <a:t>:</a:t>
            </a:r>
            <a:endParaRPr lang="en-US" dirty="0"/>
          </a:p>
        </p:txBody>
      </p:sp>
      <mc:AlternateContent xmlns:mc="http://schemas.openxmlformats.org/markup-compatibility/2006" xmlns:a14="http://schemas.microsoft.com/office/drawing/2010/main">
        <mc:Choice Requires="a14">
          <p:sp>
            <p:nvSpPr>
              <p:cNvPr id="6" name="CasellaDiTesto 5"/>
              <p:cNvSpPr txBox="1"/>
              <p:nvPr/>
            </p:nvSpPr>
            <p:spPr>
              <a:xfrm>
                <a:off x="6359872" y="806824"/>
                <a:ext cx="1364540"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ea typeface="Cambria Math" panose="02040503050406030204" pitchFamily="18" charset="0"/>
                        </a:rPr>
                        <m:t>∆</m:t>
                      </m:r>
                      <m:r>
                        <a:rPr lang="it-IT" b="0" i="1" smtClean="0">
                          <a:latin typeface="Cambria Math" panose="02040503050406030204" pitchFamily="18" charset="0"/>
                          <a:ea typeface="Cambria Math" panose="02040503050406030204" pitchFamily="18" charset="0"/>
                        </a:rPr>
                        <m:t>𝐸</m:t>
                      </m:r>
                      <m:r>
                        <a:rPr lang="it-IT" b="0" i="1" smtClean="0">
                          <a:latin typeface="Cambria Math" panose="02040503050406030204" pitchFamily="18" charset="0"/>
                          <a:ea typeface="Cambria Math" panose="02040503050406030204" pitchFamily="18" charset="0"/>
                        </a:rPr>
                        <m:t>=</m:t>
                      </m:r>
                      <m:r>
                        <a:rPr lang="it-IT" b="0" i="1" smtClean="0">
                          <a:latin typeface="Cambria Math" panose="02040503050406030204" pitchFamily="18" charset="0"/>
                          <a:ea typeface="Cambria Math" panose="02040503050406030204" pitchFamily="18" charset="0"/>
                        </a:rPr>
                        <m:t>𝛾</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h</m:t>
                          </m:r>
                        </m:num>
                        <m:den>
                          <m:r>
                            <a:rPr lang="it-IT" b="0" i="1" smtClean="0">
                              <a:latin typeface="Cambria Math" panose="02040503050406030204" pitchFamily="18" charset="0"/>
                              <a:ea typeface="Cambria Math" panose="02040503050406030204" pitchFamily="18" charset="0"/>
                            </a:rPr>
                            <m:t>2</m:t>
                          </m:r>
                          <m:r>
                            <a:rPr lang="it-IT" b="0" i="1" smtClean="0">
                              <a:latin typeface="Cambria Math" panose="02040503050406030204" pitchFamily="18" charset="0"/>
                              <a:ea typeface="Cambria Math" panose="02040503050406030204" pitchFamily="18" charset="0"/>
                            </a:rPr>
                            <m:t>𝜋</m:t>
                          </m:r>
                        </m:den>
                      </m:f>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𝐵</m:t>
                          </m:r>
                        </m:e>
                        <m:sub>
                          <m:r>
                            <a:rPr lang="it-IT" b="0" i="1" smtClean="0">
                              <a:latin typeface="Cambria Math" panose="02040503050406030204" pitchFamily="18" charset="0"/>
                              <a:ea typeface="Cambria Math" panose="02040503050406030204" pitchFamily="18" charset="0"/>
                            </a:rPr>
                            <m:t>𝑜</m:t>
                          </m:r>
                        </m:sub>
                      </m:sSub>
                    </m:oMath>
                  </m:oMathPara>
                </a14:m>
                <a:endParaRPr lang="en-US" dirty="0"/>
              </a:p>
            </p:txBody>
          </p:sp>
        </mc:Choice>
        <mc:Fallback xmlns="">
          <p:sp>
            <p:nvSpPr>
              <p:cNvPr id="6" name="CasellaDiTesto 5"/>
              <p:cNvSpPr txBox="1">
                <a:spLocks noRot="1" noChangeAspect="1" noMove="1" noResize="1" noEditPoints="1" noAdjustHandles="1" noChangeArrowheads="1" noChangeShapeType="1" noTextEdit="1"/>
              </p:cNvSpPr>
              <p:nvPr/>
            </p:nvSpPr>
            <p:spPr>
              <a:xfrm>
                <a:off x="6359872" y="806824"/>
                <a:ext cx="1364540" cy="525978"/>
              </a:xfrm>
              <a:prstGeom prst="rect">
                <a:avLst/>
              </a:prstGeom>
              <a:blipFill>
                <a:blip r:embed="rId2"/>
                <a:stretch>
                  <a:fillRect/>
                </a:stretch>
              </a:blipFill>
            </p:spPr>
            <p:txBody>
              <a:bodyPr/>
              <a:lstStyle/>
              <a:p>
                <a:r>
                  <a:rPr lang="en-US">
                    <a:noFill/>
                  </a:rPr>
                  <a:t> </a:t>
                </a:r>
              </a:p>
            </p:txBody>
          </p:sp>
        </mc:Fallback>
      </mc:AlternateContent>
      <p:sp>
        <p:nvSpPr>
          <p:cNvPr id="7" name="Rettangolo 6"/>
          <p:cNvSpPr/>
          <p:nvPr/>
        </p:nvSpPr>
        <p:spPr>
          <a:xfrm>
            <a:off x="456613" y="2000762"/>
            <a:ext cx="1371979" cy="369332"/>
          </a:xfrm>
          <a:prstGeom prst="rect">
            <a:avLst/>
          </a:prstGeom>
        </p:spPr>
        <p:txBody>
          <a:bodyPr wrap="none">
            <a:spAutoFit/>
          </a:bodyPr>
          <a:lstStyle/>
          <a:p>
            <a:r>
              <a:rPr lang="en-US" dirty="0" smtClean="0"/>
              <a:t>The quantity</a:t>
            </a:r>
            <a:endParaRPr lang="en-US" dirty="0"/>
          </a:p>
        </p:txBody>
      </p:sp>
      <mc:AlternateContent xmlns:mc="http://schemas.openxmlformats.org/markup-compatibility/2006" xmlns:a14="http://schemas.microsoft.com/office/drawing/2010/main">
        <mc:Choice Requires="a14">
          <p:sp>
            <p:nvSpPr>
              <p:cNvPr id="8" name="CasellaDiTesto 7"/>
              <p:cNvSpPr txBox="1"/>
              <p:nvPr/>
            </p:nvSpPr>
            <p:spPr>
              <a:xfrm>
                <a:off x="1805801" y="1948247"/>
                <a:ext cx="1131400" cy="5355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𝜈</m:t>
                          </m:r>
                        </m:e>
                        <m:sub>
                          <m:r>
                            <a:rPr lang="it-IT" b="0" i="1" smtClean="0">
                              <a:latin typeface="Cambria Math" panose="02040503050406030204" pitchFamily="18" charset="0"/>
                              <a:ea typeface="Cambria Math" panose="02040503050406030204" pitchFamily="18" charset="0"/>
                            </a:rPr>
                            <m:t>0</m:t>
                          </m:r>
                        </m:sub>
                      </m:sSub>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d>
                            <m:dPr>
                              <m:begChr m:val="|"/>
                              <m:endChr m:val="|"/>
                              <m:ctrlPr>
                                <a:rPr lang="it-IT" b="0" i="1" smtClean="0">
                                  <a:latin typeface="Cambria Math" panose="02040503050406030204" pitchFamily="18" charset="0"/>
                                  <a:ea typeface="Cambria Math" panose="02040503050406030204" pitchFamily="18" charset="0"/>
                                </a:rPr>
                              </m:ctrlPr>
                            </m:dPr>
                            <m:e>
                              <m:r>
                                <a:rPr lang="it-IT" b="0" i="1" smtClean="0">
                                  <a:latin typeface="Cambria Math" panose="02040503050406030204" pitchFamily="18" charset="0"/>
                                  <a:ea typeface="Cambria Math" panose="02040503050406030204" pitchFamily="18" charset="0"/>
                                </a:rPr>
                                <m:t>𝛾</m:t>
                              </m:r>
                            </m:e>
                          </m:d>
                        </m:num>
                        <m:den>
                          <m:r>
                            <a:rPr lang="it-IT" b="0" i="1" smtClean="0">
                              <a:latin typeface="Cambria Math" panose="02040503050406030204" pitchFamily="18" charset="0"/>
                              <a:ea typeface="Cambria Math" panose="02040503050406030204" pitchFamily="18" charset="0"/>
                            </a:rPr>
                            <m:t>2</m:t>
                          </m:r>
                          <m:r>
                            <a:rPr lang="it-IT" b="0" i="1" smtClean="0">
                              <a:latin typeface="Cambria Math" panose="02040503050406030204" pitchFamily="18" charset="0"/>
                              <a:ea typeface="Cambria Math" panose="02040503050406030204" pitchFamily="18" charset="0"/>
                            </a:rPr>
                            <m:t>𝜋</m:t>
                          </m:r>
                        </m:den>
                      </m:f>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𝐵</m:t>
                          </m:r>
                        </m:e>
                        <m:sub>
                          <m:r>
                            <a:rPr lang="it-IT" b="0" i="1" smtClean="0">
                              <a:latin typeface="Cambria Math" panose="02040503050406030204" pitchFamily="18" charset="0"/>
                              <a:ea typeface="Cambria Math" panose="02040503050406030204" pitchFamily="18" charset="0"/>
                            </a:rPr>
                            <m:t>𝑜</m:t>
                          </m:r>
                        </m:sub>
                      </m:sSub>
                    </m:oMath>
                  </m:oMathPara>
                </a14:m>
                <a:endParaRPr lang="en-US" dirty="0"/>
              </a:p>
            </p:txBody>
          </p:sp>
        </mc:Choice>
        <mc:Fallback xmlns="">
          <p:sp>
            <p:nvSpPr>
              <p:cNvPr id="8" name="CasellaDiTesto 7"/>
              <p:cNvSpPr txBox="1">
                <a:spLocks noRot="1" noChangeAspect="1" noMove="1" noResize="1" noEditPoints="1" noAdjustHandles="1" noChangeArrowheads="1" noChangeShapeType="1" noTextEdit="1"/>
              </p:cNvSpPr>
              <p:nvPr/>
            </p:nvSpPr>
            <p:spPr>
              <a:xfrm>
                <a:off x="1805801" y="1948247"/>
                <a:ext cx="1131400" cy="535531"/>
              </a:xfrm>
              <a:prstGeom prst="rect">
                <a:avLst/>
              </a:prstGeom>
              <a:blipFill>
                <a:blip r:embed="rId3"/>
                <a:stretch>
                  <a:fillRect/>
                </a:stretch>
              </a:blipFill>
            </p:spPr>
            <p:txBody>
              <a:bodyPr/>
              <a:lstStyle/>
              <a:p>
                <a:r>
                  <a:rPr lang="en-US">
                    <a:noFill/>
                  </a:rPr>
                  <a:t> </a:t>
                </a:r>
              </a:p>
            </p:txBody>
          </p:sp>
        </mc:Fallback>
      </mc:AlternateContent>
      <p:sp>
        <p:nvSpPr>
          <p:cNvPr id="9" name="Rettangolo 8"/>
          <p:cNvSpPr/>
          <p:nvPr/>
        </p:nvSpPr>
        <p:spPr>
          <a:xfrm>
            <a:off x="3163954" y="2000762"/>
            <a:ext cx="8654164" cy="369332"/>
          </a:xfrm>
          <a:prstGeom prst="rect">
            <a:avLst/>
          </a:prstGeom>
        </p:spPr>
        <p:txBody>
          <a:bodyPr wrap="none">
            <a:spAutoFit/>
          </a:bodyPr>
          <a:lstStyle/>
          <a:p>
            <a:r>
              <a:rPr lang="en-US" dirty="0" smtClean="0"/>
              <a:t>it is called </a:t>
            </a:r>
            <a:r>
              <a:rPr lang="en-US" dirty="0" err="1" smtClean="0"/>
              <a:t>Larmor</a:t>
            </a:r>
            <a:r>
              <a:rPr lang="en-US" dirty="0" smtClean="0"/>
              <a:t> frequency and is typical of a certain nucleus that is affected by a B0 field</a:t>
            </a:r>
            <a:endParaRPr lang="en-US" dirty="0"/>
          </a:p>
        </p:txBody>
      </p:sp>
      <p:sp>
        <p:nvSpPr>
          <p:cNvPr id="10" name="Rettangolo 9"/>
          <p:cNvSpPr/>
          <p:nvPr/>
        </p:nvSpPr>
        <p:spPr>
          <a:xfrm>
            <a:off x="456613" y="2658126"/>
            <a:ext cx="7381123" cy="369332"/>
          </a:xfrm>
          <a:prstGeom prst="rect">
            <a:avLst/>
          </a:prstGeom>
        </p:spPr>
        <p:txBody>
          <a:bodyPr wrap="none">
            <a:spAutoFit/>
          </a:bodyPr>
          <a:lstStyle/>
          <a:p>
            <a:r>
              <a:rPr lang="en-US" dirty="0" smtClean="0"/>
              <a:t>Clearly the </a:t>
            </a:r>
            <a:r>
              <a:rPr lang="en-US" dirty="0" err="1" smtClean="0"/>
              <a:t>Larmor</a:t>
            </a:r>
            <a:r>
              <a:rPr lang="en-US" dirty="0" smtClean="0"/>
              <a:t> frequency depends linearly on the applied magnetic field.</a:t>
            </a:r>
            <a:endParaRPr lang="en-US" dirty="0"/>
          </a:p>
        </p:txBody>
      </p:sp>
      <p:sp>
        <p:nvSpPr>
          <p:cNvPr id="11" name="Rettangolo 10"/>
          <p:cNvSpPr/>
          <p:nvPr/>
        </p:nvSpPr>
        <p:spPr>
          <a:xfrm>
            <a:off x="456613" y="1482116"/>
            <a:ext cx="7795596" cy="369332"/>
          </a:xfrm>
          <a:prstGeom prst="rect">
            <a:avLst/>
          </a:prstGeom>
        </p:spPr>
        <p:txBody>
          <a:bodyPr wrap="none">
            <a:spAutoFit/>
          </a:bodyPr>
          <a:lstStyle/>
          <a:p>
            <a:r>
              <a:rPr lang="en-US" dirty="0" smtClean="0"/>
              <a:t>It is a small amount compared to the average heat energy at room temperature</a:t>
            </a:r>
            <a:r>
              <a:rPr lang="it-IT" dirty="0" smtClean="0"/>
              <a:t>.</a:t>
            </a:r>
            <a:endParaRPr lang="en-US" dirty="0"/>
          </a:p>
        </p:txBody>
      </p:sp>
      <p:sp>
        <p:nvSpPr>
          <p:cNvPr id="12" name="Rettangolo 11"/>
          <p:cNvSpPr/>
          <p:nvPr/>
        </p:nvSpPr>
        <p:spPr>
          <a:xfrm>
            <a:off x="456613" y="3187805"/>
            <a:ext cx="10732297" cy="646331"/>
          </a:xfrm>
          <a:prstGeom prst="rect">
            <a:avLst/>
          </a:prstGeom>
        </p:spPr>
        <p:txBody>
          <a:bodyPr wrap="none">
            <a:spAutoFit/>
          </a:bodyPr>
          <a:lstStyle/>
          <a:p>
            <a:r>
              <a:rPr lang="en-US" dirty="0" smtClean="0"/>
              <a:t>The two states</a:t>
            </a:r>
            <a:r>
              <a:rPr lang="it-IT" dirty="0" smtClean="0"/>
              <a:t> </a:t>
            </a:r>
            <a:r>
              <a:rPr lang="el-GR" dirty="0"/>
              <a:t>α </a:t>
            </a:r>
            <a:r>
              <a:rPr lang="it-IT" dirty="0"/>
              <a:t>and </a:t>
            </a:r>
            <a:r>
              <a:rPr lang="el-GR" dirty="0"/>
              <a:t>β </a:t>
            </a:r>
            <a:r>
              <a:rPr lang="en-US" dirty="0" smtClean="0"/>
              <a:t>are differently populated for a given value of B0 with a slight excess for the </a:t>
            </a:r>
            <a:r>
              <a:rPr lang="el-GR" dirty="0" smtClean="0"/>
              <a:t>α </a:t>
            </a:r>
            <a:r>
              <a:rPr lang="en-US" dirty="0"/>
              <a:t>state </a:t>
            </a:r>
            <a:r>
              <a:rPr lang="en-US" dirty="0" smtClean="0"/>
              <a:t>which </a:t>
            </a:r>
          </a:p>
          <a:p>
            <a:r>
              <a:rPr lang="en-US" dirty="0" smtClean="0"/>
              <a:t>has a lower energy.</a:t>
            </a:r>
            <a:endParaRPr lang="en-US" dirty="0"/>
          </a:p>
        </p:txBody>
      </p:sp>
      <p:pic>
        <p:nvPicPr>
          <p:cNvPr id="13" name="Immagine 12"/>
          <p:cNvPicPr>
            <a:picLocks noChangeAspect="1"/>
          </p:cNvPicPr>
          <p:nvPr/>
        </p:nvPicPr>
        <p:blipFill rotWithShape="1">
          <a:blip r:embed="rId4"/>
          <a:srcRect l="3311" t="2967" r="5774" b="5093"/>
          <a:stretch/>
        </p:blipFill>
        <p:spPr>
          <a:xfrm>
            <a:off x="4013349" y="4116278"/>
            <a:ext cx="3307978" cy="2460813"/>
          </a:xfrm>
          <a:prstGeom prst="rect">
            <a:avLst/>
          </a:prstGeom>
        </p:spPr>
      </p:pic>
      <p:sp>
        <p:nvSpPr>
          <p:cNvPr id="14" name="Rettangolo 13"/>
          <p:cNvSpPr/>
          <p:nvPr/>
        </p:nvSpPr>
        <p:spPr>
          <a:xfrm>
            <a:off x="6062688" y="5997705"/>
            <a:ext cx="320922" cy="369332"/>
          </a:xfrm>
          <a:prstGeom prst="rect">
            <a:avLst/>
          </a:prstGeom>
        </p:spPr>
        <p:txBody>
          <a:bodyPr wrap="none">
            <a:spAutoFit/>
          </a:bodyPr>
          <a:lstStyle/>
          <a:p>
            <a:r>
              <a:rPr lang="el-GR" b="1" dirty="0">
                <a:solidFill>
                  <a:srgbClr val="FF0000"/>
                </a:solidFill>
              </a:rPr>
              <a:t>α</a:t>
            </a:r>
            <a:endParaRPr lang="en-US" dirty="0"/>
          </a:p>
        </p:txBody>
      </p:sp>
      <p:sp>
        <p:nvSpPr>
          <p:cNvPr id="15" name="Rettangolo 14"/>
          <p:cNvSpPr/>
          <p:nvPr/>
        </p:nvSpPr>
        <p:spPr>
          <a:xfrm>
            <a:off x="6072306" y="4459900"/>
            <a:ext cx="311304" cy="369332"/>
          </a:xfrm>
          <a:prstGeom prst="rect">
            <a:avLst/>
          </a:prstGeom>
        </p:spPr>
        <p:txBody>
          <a:bodyPr wrap="none">
            <a:spAutoFit/>
          </a:bodyPr>
          <a:lstStyle/>
          <a:p>
            <a:r>
              <a:rPr lang="el-GR" b="1" dirty="0">
                <a:solidFill>
                  <a:srgbClr val="FF0000"/>
                </a:solidFill>
              </a:rPr>
              <a:t>β</a:t>
            </a:r>
            <a:endParaRPr lang="en-US" dirty="0"/>
          </a:p>
        </p:txBody>
      </p:sp>
    </p:spTree>
    <p:extLst>
      <p:ext uri="{BB962C8B-B14F-4D97-AF65-F5344CB8AC3E}">
        <p14:creationId xmlns:p14="http://schemas.microsoft.com/office/powerpoint/2010/main" val="1179172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456613" y="837311"/>
            <a:ext cx="1191352" cy="369332"/>
          </a:xfrm>
          <a:prstGeom prst="rect">
            <a:avLst/>
          </a:prstGeom>
        </p:spPr>
        <p:txBody>
          <a:bodyPr wrap="none">
            <a:spAutoFit/>
          </a:bodyPr>
          <a:lstStyle/>
          <a:p>
            <a:r>
              <a:rPr lang="it-IT" b="1" dirty="0" err="1" smtClean="0"/>
              <a:t>Relaxation</a:t>
            </a:r>
            <a:endParaRPr lang="en-US" b="1" dirty="0"/>
          </a:p>
        </p:txBody>
      </p:sp>
      <p:sp>
        <p:nvSpPr>
          <p:cNvPr id="6" name="Rettangolo 5"/>
          <p:cNvSpPr/>
          <p:nvPr/>
        </p:nvSpPr>
        <p:spPr>
          <a:xfrm>
            <a:off x="456613" y="1374540"/>
            <a:ext cx="10847585" cy="646331"/>
          </a:xfrm>
          <a:prstGeom prst="rect">
            <a:avLst/>
          </a:prstGeom>
        </p:spPr>
        <p:txBody>
          <a:bodyPr wrap="none">
            <a:spAutoFit/>
          </a:bodyPr>
          <a:lstStyle/>
          <a:p>
            <a:r>
              <a:rPr lang="en-US" dirty="0" smtClean="0"/>
              <a:t>Following the absorption of radio waves we have the excitation of nuclear spins. The return to the initial situation </a:t>
            </a:r>
          </a:p>
          <a:p>
            <a:r>
              <a:rPr lang="en-US" dirty="0" smtClean="0"/>
              <a:t>(thermally balanced) is called RELAXATION.</a:t>
            </a:r>
            <a:endParaRPr lang="en-US" b="1" dirty="0"/>
          </a:p>
        </p:txBody>
      </p:sp>
      <p:sp>
        <p:nvSpPr>
          <p:cNvPr id="7" name="Rettangolo 6"/>
          <p:cNvSpPr/>
          <p:nvPr/>
        </p:nvSpPr>
        <p:spPr>
          <a:xfrm>
            <a:off x="456613" y="2188768"/>
            <a:ext cx="10918502" cy="923330"/>
          </a:xfrm>
          <a:prstGeom prst="rect">
            <a:avLst/>
          </a:prstGeom>
        </p:spPr>
        <p:txBody>
          <a:bodyPr wrap="square">
            <a:spAutoFit/>
          </a:bodyPr>
          <a:lstStyle/>
          <a:p>
            <a:r>
              <a:rPr lang="en-US" dirty="0" smtClean="0"/>
              <a:t>Relaxation involves the release of energy (heat) to the environment, this process is called spin-lattice relaxation and occurs with a rate constant of 1/T1 where T1 is called the Longitudinal Relaxation time because it concerns the magnetization of the sample along the z direction, i.e. B0.</a:t>
            </a:r>
          </a:p>
        </p:txBody>
      </p:sp>
      <p:sp>
        <p:nvSpPr>
          <p:cNvPr id="8" name="CasellaDiTesto 7"/>
          <p:cNvSpPr txBox="1"/>
          <p:nvPr/>
        </p:nvSpPr>
        <p:spPr>
          <a:xfrm>
            <a:off x="456613" y="3416321"/>
            <a:ext cx="10507620" cy="646331"/>
          </a:xfrm>
          <a:prstGeom prst="rect">
            <a:avLst/>
          </a:prstGeom>
          <a:noFill/>
        </p:spPr>
        <p:txBody>
          <a:bodyPr wrap="none" rtlCol="0">
            <a:spAutoFit/>
          </a:bodyPr>
          <a:lstStyle/>
          <a:p>
            <a:r>
              <a:rPr lang="en-US" dirty="0" smtClean="0"/>
              <a:t>The transverse component of the magnetization (on the </a:t>
            </a:r>
            <a:r>
              <a:rPr lang="en-US" dirty="0" err="1" smtClean="0"/>
              <a:t>xy</a:t>
            </a:r>
            <a:r>
              <a:rPr lang="en-US" dirty="0" smtClean="0"/>
              <a:t> plane) relaxes instead with a time constant 1/T2 </a:t>
            </a:r>
          </a:p>
          <a:p>
            <a:r>
              <a:rPr lang="en-US" dirty="0" smtClean="0"/>
              <a:t>where T2 is called the transverse relaxation time or spin-spin.</a:t>
            </a:r>
            <a:endParaRPr lang="en-US" b="1" dirty="0"/>
          </a:p>
        </p:txBody>
      </p:sp>
      <p:sp>
        <p:nvSpPr>
          <p:cNvPr id="9" name="Rettangolo 8">
            <a:extLst>
              <a:ext uri="{FF2B5EF4-FFF2-40B4-BE49-F238E27FC236}">
                <a16:creationId xmlns:a16="http://schemas.microsoft.com/office/drawing/2014/main" id="{00D4055C-1A8D-4496-9D41-B62B0F9172F1}"/>
              </a:ext>
            </a:extLst>
          </p:cNvPr>
          <p:cNvSpPr/>
          <p:nvPr/>
        </p:nvSpPr>
        <p:spPr>
          <a:xfrm>
            <a:off x="456613" y="269304"/>
            <a:ext cx="2981907" cy="400110"/>
          </a:xfrm>
          <a:prstGeom prst="rect">
            <a:avLst/>
          </a:prstGeom>
        </p:spPr>
        <p:txBody>
          <a:bodyPr wrap="none">
            <a:spAutoFit/>
          </a:bodyPr>
          <a:lstStyle/>
          <a:p>
            <a:r>
              <a:rPr lang="it-IT" sz="2000" cap="all" dirty="0" smtClean="0">
                <a:solidFill>
                  <a:srgbClr val="215580"/>
                </a:solidFill>
                <a:latin typeface="Open Sans"/>
              </a:rPr>
              <a:t>NMR </a:t>
            </a:r>
            <a:r>
              <a:rPr lang="en-US" sz="2000" cap="all" dirty="0" smtClean="0">
                <a:solidFill>
                  <a:srgbClr val="215580"/>
                </a:solidFill>
                <a:latin typeface="Open Sans"/>
              </a:rPr>
              <a:t>spectroscopy</a:t>
            </a:r>
            <a:endParaRPr lang="en-US" sz="2000" cap="all" dirty="0">
              <a:solidFill>
                <a:srgbClr val="215580"/>
              </a:solidFill>
              <a:latin typeface="Open Sans"/>
            </a:endParaRPr>
          </a:p>
        </p:txBody>
      </p:sp>
    </p:spTree>
    <p:extLst>
      <p:ext uri="{BB962C8B-B14F-4D97-AF65-F5344CB8AC3E}">
        <p14:creationId xmlns:p14="http://schemas.microsoft.com/office/powerpoint/2010/main" val="425856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0D4055C-1A8D-4496-9D41-B62B0F9172F1}"/>
              </a:ext>
            </a:extLst>
          </p:cNvPr>
          <p:cNvSpPr/>
          <p:nvPr/>
        </p:nvSpPr>
        <p:spPr>
          <a:xfrm>
            <a:off x="456613" y="269304"/>
            <a:ext cx="2981907" cy="400110"/>
          </a:xfrm>
          <a:prstGeom prst="rect">
            <a:avLst/>
          </a:prstGeom>
        </p:spPr>
        <p:txBody>
          <a:bodyPr wrap="none">
            <a:spAutoFit/>
          </a:bodyPr>
          <a:lstStyle/>
          <a:p>
            <a:r>
              <a:rPr lang="it-IT" sz="2000" cap="all" dirty="0" smtClean="0">
                <a:solidFill>
                  <a:srgbClr val="215580"/>
                </a:solidFill>
                <a:latin typeface="Open Sans"/>
              </a:rPr>
              <a:t>NMR </a:t>
            </a:r>
            <a:r>
              <a:rPr lang="it-IT" sz="2000" cap="all" dirty="0" err="1" smtClean="0">
                <a:solidFill>
                  <a:srgbClr val="215580"/>
                </a:solidFill>
                <a:latin typeface="Open Sans"/>
              </a:rPr>
              <a:t>spectroscopy</a:t>
            </a:r>
            <a:endParaRPr lang="it-IT" sz="2000" cap="all" dirty="0">
              <a:solidFill>
                <a:srgbClr val="215580"/>
              </a:solidFill>
              <a:latin typeface="Open Sans"/>
            </a:endParaRPr>
          </a:p>
        </p:txBody>
      </p:sp>
      <p:sp>
        <p:nvSpPr>
          <p:cNvPr id="5" name="Rettangolo 4"/>
          <p:cNvSpPr/>
          <p:nvPr/>
        </p:nvSpPr>
        <p:spPr>
          <a:xfrm>
            <a:off x="304574" y="825795"/>
            <a:ext cx="3910045" cy="369332"/>
          </a:xfrm>
          <a:prstGeom prst="rect">
            <a:avLst/>
          </a:prstGeom>
        </p:spPr>
        <p:txBody>
          <a:bodyPr wrap="none">
            <a:spAutoFit/>
          </a:bodyPr>
          <a:lstStyle/>
          <a:p>
            <a:r>
              <a:rPr lang="en-US" dirty="0" smtClean="0"/>
              <a:t>How do we acquire an NMR spectrum?</a:t>
            </a:r>
            <a:endParaRPr lang="en-US" dirty="0"/>
          </a:p>
        </p:txBody>
      </p:sp>
      <p:pic>
        <p:nvPicPr>
          <p:cNvPr id="2" name="Immagine 1"/>
          <p:cNvPicPr>
            <a:picLocks noChangeAspect="1"/>
          </p:cNvPicPr>
          <p:nvPr/>
        </p:nvPicPr>
        <p:blipFill rotWithShape="1">
          <a:blip r:embed="rId2"/>
          <a:srcRect t="6027"/>
          <a:stretch/>
        </p:blipFill>
        <p:spPr>
          <a:xfrm>
            <a:off x="1540790" y="2495545"/>
            <a:ext cx="8452296" cy="3087386"/>
          </a:xfrm>
          <a:prstGeom prst="rect">
            <a:avLst/>
          </a:prstGeom>
        </p:spPr>
      </p:pic>
      <p:sp>
        <p:nvSpPr>
          <p:cNvPr id="6" name="Rettangolo 5"/>
          <p:cNvSpPr/>
          <p:nvPr/>
        </p:nvSpPr>
        <p:spPr>
          <a:xfrm>
            <a:off x="304574" y="1271349"/>
            <a:ext cx="8152553" cy="369332"/>
          </a:xfrm>
          <a:prstGeom prst="rect">
            <a:avLst/>
          </a:prstGeom>
        </p:spPr>
        <p:txBody>
          <a:bodyPr wrap="none">
            <a:spAutoFit/>
          </a:bodyPr>
          <a:lstStyle/>
          <a:p>
            <a:r>
              <a:rPr lang="en-US" dirty="0" smtClean="0"/>
              <a:t>We need to apply an </a:t>
            </a:r>
            <a:r>
              <a:rPr lang="en-US" dirty="0" smtClean="0">
                <a:solidFill>
                  <a:srgbClr val="FF0000"/>
                </a:solidFill>
              </a:rPr>
              <a:t>oscillating (radiofrequency</a:t>
            </a:r>
            <a:r>
              <a:rPr lang="it-IT" dirty="0" smtClean="0">
                <a:solidFill>
                  <a:srgbClr val="FF0000"/>
                </a:solidFill>
              </a:rPr>
              <a:t>)</a:t>
            </a:r>
            <a:r>
              <a:rPr lang="it-IT" dirty="0" smtClean="0"/>
              <a:t> </a:t>
            </a:r>
            <a:r>
              <a:rPr lang="en-US" dirty="0" smtClean="0"/>
              <a:t>magnetic field </a:t>
            </a:r>
            <a:r>
              <a:rPr lang="it-IT" dirty="0" smtClean="0"/>
              <a:t>B1 </a:t>
            </a:r>
            <a:r>
              <a:rPr lang="en-US" dirty="0" smtClean="0"/>
              <a:t>orthogonal</a:t>
            </a:r>
            <a:r>
              <a:rPr lang="it-IT" dirty="0" smtClean="0"/>
              <a:t> to B</a:t>
            </a:r>
            <a:r>
              <a:rPr lang="it-IT" baseline="-25000" dirty="0" smtClean="0"/>
              <a:t>0</a:t>
            </a:r>
            <a:endParaRPr lang="en-US" baseline="-25000" dirty="0">
              <a:solidFill>
                <a:srgbClr val="FF0000"/>
              </a:solidFill>
            </a:endParaRPr>
          </a:p>
        </p:txBody>
      </p:sp>
      <p:sp>
        <p:nvSpPr>
          <p:cNvPr id="3" name="CasellaDiTesto 2"/>
          <p:cNvSpPr txBox="1"/>
          <p:nvPr/>
        </p:nvSpPr>
        <p:spPr>
          <a:xfrm>
            <a:off x="304574" y="5634889"/>
            <a:ext cx="7263014" cy="369332"/>
          </a:xfrm>
          <a:prstGeom prst="rect">
            <a:avLst/>
          </a:prstGeom>
          <a:noFill/>
        </p:spPr>
        <p:txBody>
          <a:bodyPr wrap="none" rtlCol="0">
            <a:spAutoFit/>
          </a:bodyPr>
          <a:lstStyle/>
          <a:p>
            <a:r>
              <a:rPr lang="en-US" dirty="0" smtClean="0"/>
              <a:t>(a) Equilibrium situation in the presence of only the static magnetic field B0</a:t>
            </a:r>
            <a:endParaRPr lang="en-US" baseline="-25000" dirty="0"/>
          </a:p>
        </p:txBody>
      </p:sp>
      <p:sp>
        <p:nvSpPr>
          <p:cNvPr id="7" name="CasellaDiTesto 6"/>
          <p:cNvSpPr txBox="1"/>
          <p:nvPr/>
        </p:nvSpPr>
        <p:spPr>
          <a:xfrm>
            <a:off x="304574" y="6057016"/>
            <a:ext cx="5186356" cy="369332"/>
          </a:xfrm>
          <a:prstGeom prst="rect">
            <a:avLst/>
          </a:prstGeom>
          <a:noFill/>
        </p:spPr>
        <p:txBody>
          <a:bodyPr wrap="none" rtlCol="0">
            <a:spAutoFit/>
          </a:bodyPr>
          <a:lstStyle/>
          <a:p>
            <a:r>
              <a:rPr lang="en-US" dirty="0" smtClean="0"/>
              <a:t>(b) Rotating (oscillating) magnetic field in the </a:t>
            </a:r>
            <a:r>
              <a:rPr lang="en-US" dirty="0" err="1" smtClean="0"/>
              <a:t>xy</a:t>
            </a:r>
            <a:r>
              <a:rPr lang="en-US" dirty="0" smtClean="0"/>
              <a:t> plane</a:t>
            </a:r>
            <a:endParaRPr lang="en-US" baseline="-25000" dirty="0"/>
          </a:p>
        </p:txBody>
      </p:sp>
      <p:sp>
        <p:nvSpPr>
          <p:cNvPr id="8" name="Rettangolo 7"/>
          <p:cNvSpPr/>
          <p:nvPr/>
        </p:nvSpPr>
        <p:spPr>
          <a:xfrm>
            <a:off x="304574" y="1797257"/>
            <a:ext cx="10618997" cy="646331"/>
          </a:xfrm>
          <a:prstGeom prst="rect">
            <a:avLst/>
          </a:prstGeom>
        </p:spPr>
        <p:txBody>
          <a:bodyPr wrap="none">
            <a:spAutoFit/>
          </a:bodyPr>
          <a:lstStyle/>
          <a:p>
            <a:r>
              <a:rPr lang="it-IT" dirty="0" err="1"/>
              <a:t>This</a:t>
            </a:r>
            <a:r>
              <a:rPr lang="it-IT" dirty="0"/>
              <a:t> </a:t>
            </a:r>
            <a:r>
              <a:rPr lang="it-IT" dirty="0" err="1"/>
              <a:t>induces</a:t>
            </a:r>
            <a:r>
              <a:rPr lang="it-IT" dirty="0"/>
              <a:t> a </a:t>
            </a:r>
            <a:r>
              <a:rPr lang="it-IT" dirty="0" err="1"/>
              <a:t>deflection</a:t>
            </a:r>
            <a:r>
              <a:rPr lang="it-IT" dirty="0"/>
              <a:t> of the </a:t>
            </a:r>
            <a:r>
              <a:rPr lang="it-IT" dirty="0" err="1"/>
              <a:t>magnetization</a:t>
            </a:r>
            <a:r>
              <a:rPr lang="it-IT" dirty="0"/>
              <a:t> </a:t>
            </a:r>
            <a:r>
              <a:rPr lang="it-IT" dirty="0" err="1"/>
              <a:t>along</a:t>
            </a:r>
            <a:r>
              <a:rPr lang="it-IT" dirty="0"/>
              <a:t> the z </a:t>
            </a:r>
            <a:r>
              <a:rPr lang="it-IT" dirty="0" err="1"/>
              <a:t>axis</a:t>
            </a:r>
            <a:r>
              <a:rPr lang="it-IT" dirty="0"/>
              <a:t> and </a:t>
            </a:r>
            <a:r>
              <a:rPr lang="it-IT" dirty="0" err="1"/>
              <a:t>focuses</a:t>
            </a:r>
            <a:r>
              <a:rPr lang="it-IT" dirty="0"/>
              <a:t> the spins, </a:t>
            </a:r>
            <a:r>
              <a:rPr lang="it-IT" dirty="0" err="1"/>
              <a:t>generating</a:t>
            </a:r>
            <a:r>
              <a:rPr lang="it-IT" dirty="0"/>
              <a:t> a component</a:t>
            </a:r>
          </a:p>
          <a:p>
            <a:r>
              <a:rPr lang="it-IT" dirty="0" err="1"/>
              <a:t>Transverse</a:t>
            </a:r>
            <a:r>
              <a:rPr lang="it-IT" dirty="0"/>
              <a:t>, </a:t>
            </a:r>
            <a:r>
              <a:rPr lang="it-IT" dirty="0" err="1"/>
              <a:t>Mxy</a:t>
            </a:r>
            <a:r>
              <a:rPr lang="it-IT" dirty="0"/>
              <a:t> </a:t>
            </a:r>
            <a:r>
              <a:rPr lang="it-IT" dirty="0" err="1"/>
              <a:t>which</a:t>
            </a:r>
            <a:r>
              <a:rPr lang="it-IT" dirty="0"/>
              <a:t> '</a:t>
            </a:r>
            <a:r>
              <a:rPr lang="it-IT" dirty="0" err="1"/>
              <a:t>follows</a:t>
            </a:r>
            <a:r>
              <a:rPr lang="it-IT" dirty="0"/>
              <a:t>' the </a:t>
            </a:r>
            <a:r>
              <a:rPr lang="it-IT" dirty="0" err="1"/>
              <a:t>rotating</a:t>
            </a:r>
            <a:r>
              <a:rPr lang="it-IT" dirty="0"/>
              <a:t> </a:t>
            </a:r>
            <a:r>
              <a:rPr lang="it-IT" dirty="0" err="1"/>
              <a:t>magnetic</a:t>
            </a:r>
            <a:r>
              <a:rPr lang="it-IT" dirty="0"/>
              <a:t> </a:t>
            </a:r>
            <a:r>
              <a:rPr lang="it-IT" dirty="0" err="1"/>
              <a:t>field</a:t>
            </a:r>
            <a:r>
              <a:rPr lang="it-IT" dirty="0"/>
              <a:t> B1</a:t>
            </a:r>
            <a:endParaRPr lang="en-US" baseline="-25000" dirty="0">
              <a:solidFill>
                <a:srgbClr val="FF0000"/>
              </a:solidFill>
            </a:endParaRPr>
          </a:p>
        </p:txBody>
      </p:sp>
      <p:sp>
        <p:nvSpPr>
          <p:cNvPr id="9" name="CasellaDiTesto 8"/>
          <p:cNvSpPr txBox="1"/>
          <p:nvPr/>
        </p:nvSpPr>
        <p:spPr>
          <a:xfrm>
            <a:off x="304574" y="6426348"/>
            <a:ext cx="7527574" cy="369332"/>
          </a:xfrm>
          <a:prstGeom prst="rect">
            <a:avLst/>
          </a:prstGeom>
          <a:noFill/>
        </p:spPr>
        <p:txBody>
          <a:bodyPr wrap="none" rtlCol="0">
            <a:spAutoFit/>
          </a:bodyPr>
          <a:lstStyle/>
          <a:p>
            <a:r>
              <a:rPr lang="en-US" dirty="0" smtClean="0"/>
              <a:t>(c) Generation of a transverse component of the magnetization in the </a:t>
            </a:r>
            <a:r>
              <a:rPr lang="en-US" dirty="0" err="1" smtClean="0"/>
              <a:t>xy</a:t>
            </a:r>
            <a:r>
              <a:rPr lang="en-US" dirty="0" smtClean="0"/>
              <a:t> plane</a:t>
            </a:r>
            <a:endParaRPr lang="en-US" baseline="-25000" dirty="0"/>
          </a:p>
        </p:txBody>
      </p:sp>
    </p:spTree>
    <p:extLst>
      <p:ext uri="{BB962C8B-B14F-4D97-AF65-F5344CB8AC3E}">
        <p14:creationId xmlns:p14="http://schemas.microsoft.com/office/powerpoint/2010/main" val="4232671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ttangolo arrotondato 72"/>
          <p:cNvSpPr/>
          <p:nvPr/>
        </p:nvSpPr>
        <p:spPr>
          <a:xfrm>
            <a:off x="8468790" y="2145010"/>
            <a:ext cx="3592582" cy="2089909"/>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ttangolo 3">
            <a:extLst>
              <a:ext uri="{FF2B5EF4-FFF2-40B4-BE49-F238E27FC236}">
                <a16:creationId xmlns:a16="http://schemas.microsoft.com/office/drawing/2014/main" id="{00D4055C-1A8D-4496-9D41-B62B0F9172F1}"/>
              </a:ext>
            </a:extLst>
          </p:cNvPr>
          <p:cNvSpPr/>
          <p:nvPr/>
        </p:nvSpPr>
        <p:spPr>
          <a:xfrm>
            <a:off x="456613" y="269304"/>
            <a:ext cx="3009414" cy="400110"/>
          </a:xfrm>
          <a:prstGeom prst="rect">
            <a:avLst/>
          </a:prstGeom>
        </p:spPr>
        <p:txBody>
          <a:bodyPr wrap="none">
            <a:spAutoFit/>
          </a:bodyPr>
          <a:lstStyle/>
          <a:p>
            <a:r>
              <a:rPr lang="it-IT" sz="2000" cap="all" dirty="0" smtClean="0">
                <a:solidFill>
                  <a:srgbClr val="215580"/>
                </a:solidFill>
                <a:latin typeface="Open Sans"/>
              </a:rPr>
              <a:t>Spettroscopia NMR</a:t>
            </a:r>
            <a:endParaRPr lang="it-IT" sz="2000" cap="all" dirty="0">
              <a:solidFill>
                <a:srgbClr val="215580"/>
              </a:solidFill>
              <a:latin typeface="Open Sans"/>
            </a:endParaRPr>
          </a:p>
        </p:txBody>
      </p:sp>
      <p:sp>
        <p:nvSpPr>
          <p:cNvPr id="5" name="Rettangolo 4"/>
          <p:cNvSpPr/>
          <p:nvPr/>
        </p:nvSpPr>
        <p:spPr>
          <a:xfrm>
            <a:off x="304574" y="825795"/>
            <a:ext cx="3596049" cy="369332"/>
          </a:xfrm>
          <a:prstGeom prst="rect">
            <a:avLst/>
          </a:prstGeom>
        </p:spPr>
        <p:txBody>
          <a:bodyPr wrap="none">
            <a:spAutoFit/>
          </a:bodyPr>
          <a:lstStyle/>
          <a:p>
            <a:r>
              <a:rPr lang="en-US" b="1" dirty="0" smtClean="0"/>
              <a:t>How is an NMR spectrum acquired?</a:t>
            </a:r>
            <a:endParaRPr lang="en-US" b="1" dirty="0"/>
          </a:p>
        </p:txBody>
      </p:sp>
      <p:sp>
        <p:nvSpPr>
          <p:cNvPr id="7" name="Ovale 6"/>
          <p:cNvSpPr/>
          <p:nvPr/>
        </p:nvSpPr>
        <p:spPr>
          <a:xfrm>
            <a:off x="341526" y="2439741"/>
            <a:ext cx="1619794" cy="162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ccia a destra 7"/>
          <p:cNvSpPr/>
          <p:nvPr/>
        </p:nvSpPr>
        <p:spPr>
          <a:xfrm>
            <a:off x="1151005" y="3049882"/>
            <a:ext cx="810315" cy="3997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sellaDiTesto 8"/>
          <p:cNvSpPr txBox="1"/>
          <p:nvPr/>
        </p:nvSpPr>
        <p:spPr>
          <a:xfrm>
            <a:off x="1151005" y="2738945"/>
            <a:ext cx="518091" cy="369332"/>
          </a:xfrm>
          <a:prstGeom prst="rect">
            <a:avLst/>
          </a:prstGeom>
          <a:noFill/>
        </p:spPr>
        <p:txBody>
          <a:bodyPr wrap="none" rtlCol="0">
            <a:spAutoFit/>
          </a:bodyPr>
          <a:lstStyle/>
          <a:p>
            <a:r>
              <a:rPr lang="it-IT" dirty="0" smtClean="0"/>
              <a:t>M</a:t>
            </a:r>
            <a:r>
              <a:rPr lang="it-IT" baseline="-25000" dirty="0" smtClean="0"/>
              <a:t>xy</a:t>
            </a:r>
            <a:endParaRPr lang="en-US" baseline="-25000" dirty="0"/>
          </a:p>
        </p:txBody>
      </p:sp>
      <p:sp>
        <p:nvSpPr>
          <p:cNvPr id="13" name="Arco 12"/>
          <p:cNvSpPr/>
          <p:nvPr/>
        </p:nvSpPr>
        <p:spPr>
          <a:xfrm rot="5048744">
            <a:off x="1130773" y="2922287"/>
            <a:ext cx="1076646" cy="993853"/>
          </a:xfrm>
          <a:prstGeom prst="arc">
            <a:avLst>
              <a:gd name="adj1" fmla="val 16200000"/>
              <a:gd name="adj2" fmla="val 19915079"/>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ttangolo 14"/>
          <p:cNvSpPr/>
          <p:nvPr/>
        </p:nvSpPr>
        <p:spPr>
          <a:xfrm>
            <a:off x="120398" y="4899519"/>
            <a:ext cx="2579303" cy="1477328"/>
          </a:xfrm>
          <a:prstGeom prst="rect">
            <a:avLst/>
          </a:prstGeom>
        </p:spPr>
        <p:txBody>
          <a:bodyPr wrap="square">
            <a:spAutoFit/>
          </a:bodyPr>
          <a:lstStyle/>
          <a:p>
            <a:pPr algn="just"/>
            <a:r>
              <a:rPr lang="it-IT" dirty="0" err="1"/>
              <a:t>Mxy</a:t>
            </a:r>
            <a:r>
              <a:rPr lang="it-IT" dirty="0"/>
              <a:t> component </a:t>
            </a:r>
            <a:r>
              <a:rPr lang="it-IT" dirty="0" err="1"/>
              <a:t>when</a:t>
            </a:r>
            <a:r>
              <a:rPr lang="it-IT" dirty="0"/>
              <a:t> B1 IS 'on'. The </a:t>
            </a:r>
            <a:r>
              <a:rPr lang="it-IT" dirty="0" err="1"/>
              <a:t>xy</a:t>
            </a:r>
            <a:r>
              <a:rPr lang="it-IT" dirty="0"/>
              <a:t> </a:t>
            </a:r>
            <a:r>
              <a:rPr lang="it-IT" dirty="0" err="1"/>
              <a:t>projections</a:t>
            </a:r>
            <a:r>
              <a:rPr lang="it-IT" dirty="0"/>
              <a:t> of </a:t>
            </a:r>
            <a:r>
              <a:rPr lang="it-IT" dirty="0" err="1"/>
              <a:t>all</a:t>
            </a:r>
            <a:r>
              <a:rPr lang="it-IT" dirty="0"/>
              <a:t> spins are </a:t>
            </a:r>
            <a:r>
              <a:rPr lang="it-IT" dirty="0" err="1"/>
              <a:t>coherent</a:t>
            </a:r>
            <a:r>
              <a:rPr lang="it-IT" dirty="0"/>
              <a:t> and </a:t>
            </a:r>
            <a:r>
              <a:rPr lang="it-IT" dirty="0" err="1"/>
              <a:t>move</a:t>
            </a:r>
            <a:r>
              <a:rPr lang="it-IT" dirty="0"/>
              <a:t> </a:t>
            </a:r>
            <a:r>
              <a:rPr lang="it-IT" dirty="0" err="1"/>
              <a:t>together</a:t>
            </a:r>
            <a:r>
              <a:rPr lang="it-IT" dirty="0"/>
              <a:t> with the </a:t>
            </a:r>
            <a:r>
              <a:rPr lang="it-IT" dirty="0" err="1"/>
              <a:t>frequency</a:t>
            </a:r>
            <a:r>
              <a:rPr lang="it-IT" dirty="0"/>
              <a:t> of B1</a:t>
            </a:r>
            <a:endParaRPr lang="en-US" dirty="0"/>
          </a:p>
        </p:txBody>
      </p:sp>
      <p:sp>
        <p:nvSpPr>
          <p:cNvPr id="31" name="Rettangolo 30"/>
          <p:cNvSpPr/>
          <p:nvPr/>
        </p:nvSpPr>
        <p:spPr>
          <a:xfrm>
            <a:off x="3011241" y="4887426"/>
            <a:ext cx="2579303" cy="1754326"/>
          </a:xfrm>
          <a:prstGeom prst="rect">
            <a:avLst/>
          </a:prstGeom>
        </p:spPr>
        <p:txBody>
          <a:bodyPr wrap="square">
            <a:spAutoFit/>
          </a:bodyPr>
          <a:lstStyle/>
          <a:p>
            <a:pPr algn="just"/>
            <a:r>
              <a:rPr lang="it-IT" dirty="0" err="1"/>
              <a:t>When</a:t>
            </a:r>
            <a:r>
              <a:rPr lang="it-IT" dirty="0"/>
              <a:t> B1 </a:t>
            </a:r>
            <a:r>
              <a:rPr lang="it-IT" dirty="0" err="1"/>
              <a:t>is</a:t>
            </a:r>
            <a:r>
              <a:rPr lang="it-IT" dirty="0"/>
              <a:t> '</a:t>
            </a:r>
            <a:r>
              <a:rPr lang="it-IT" dirty="0" err="1"/>
              <a:t>turned</a:t>
            </a:r>
            <a:r>
              <a:rPr lang="it-IT" dirty="0"/>
              <a:t> off' the </a:t>
            </a:r>
            <a:r>
              <a:rPr lang="it-IT" dirty="0" err="1"/>
              <a:t>coherence</a:t>
            </a:r>
            <a:r>
              <a:rPr lang="it-IT" dirty="0"/>
              <a:t> of the </a:t>
            </a:r>
            <a:r>
              <a:rPr lang="it-IT" dirty="0" err="1"/>
              <a:t>xy</a:t>
            </a:r>
            <a:r>
              <a:rPr lang="it-IT" dirty="0"/>
              <a:t> </a:t>
            </a:r>
            <a:r>
              <a:rPr lang="it-IT" dirty="0" err="1"/>
              <a:t>projections</a:t>
            </a:r>
            <a:r>
              <a:rPr lang="it-IT" dirty="0"/>
              <a:t> of </a:t>
            </a:r>
            <a:r>
              <a:rPr lang="it-IT" dirty="0" err="1"/>
              <a:t>each</a:t>
            </a:r>
            <a:r>
              <a:rPr lang="it-IT" dirty="0"/>
              <a:t> spin </a:t>
            </a:r>
            <a:r>
              <a:rPr lang="it-IT" dirty="0" err="1"/>
              <a:t>is</a:t>
            </a:r>
            <a:r>
              <a:rPr lang="it-IT" dirty="0"/>
              <a:t> </a:t>
            </a:r>
            <a:r>
              <a:rPr lang="it-IT" dirty="0" err="1"/>
              <a:t>lost</a:t>
            </a:r>
            <a:r>
              <a:rPr lang="it-IT" dirty="0"/>
              <a:t>. </a:t>
            </a:r>
            <a:r>
              <a:rPr lang="it-IT" dirty="0" err="1"/>
              <a:t>Each</a:t>
            </a:r>
            <a:r>
              <a:rPr lang="it-IT" dirty="0"/>
              <a:t> </a:t>
            </a:r>
            <a:r>
              <a:rPr lang="it-IT" dirty="0" err="1"/>
              <a:t>projection</a:t>
            </a:r>
            <a:r>
              <a:rPr lang="it-IT" dirty="0"/>
              <a:t> </a:t>
            </a:r>
            <a:r>
              <a:rPr lang="it-IT" dirty="0" err="1"/>
              <a:t>rotates</a:t>
            </a:r>
            <a:r>
              <a:rPr lang="it-IT" dirty="0"/>
              <a:t> with </a:t>
            </a:r>
            <a:r>
              <a:rPr lang="it-IT" dirty="0" err="1"/>
              <a:t>its</a:t>
            </a:r>
            <a:r>
              <a:rPr lang="it-IT" dirty="0"/>
              <a:t> </a:t>
            </a:r>
            <a:r>
              <a:rPr lang="it-IT" dirty="0" err="1"/>
              <a:t>own</a:t>
            </a:r>
            <a:r>
              <a:rPr lang="it-IT" dirty="0"/>
              <a:t> </a:t>
            </a:r>
            <a:r>
              <a:rPr lang="it-IT" dirty="0" err="1"/>
              <a:t>Larmor</a:t>
            </a:r>
            <a:r>
              <a:rPr lang="it-IT" dirty="0"/>
              <a:t> </a:t>
            </a:r>
            <a:r>
              <a:rPr lang="it-IT" dirty="0" err="1"/>
              <a:t>frequency</a:t>
            </a:r>
            <a:r>
              <a:rPr lang="it-IT" dirty="0"/>
              <a:t>.</a:t>
            </a:r>
            <a:endParaRPr lang="en-US" dirty="0"/>
          </a:p>
        </p:txBody>
      </p:sp>
      <p:sp>
        <p:nvSpPr>
          <p:cNvPr id="32" name="Rettangolo 31"/>
          <p:cNvSpPr/>
          <p:nvPr/>
        </p:nvSpPr>
        <p:spPr>
          <a:xfrm>
            <a:off x="304574" y="1346903"/>
            <a:ext cx="10803791" cy="646331"/>
          </a:xfrm>
          <a:prstGeom prst="rect">
            <a:avLst/>
          </a:prstGeom>
        </p:spPr>
        <p:txBody>
          <a:bodyPr wrap="none">
            <a:spAutoFit/>
          </a:bodyPr>
          <a:lstStyle/>
          <a:p>
            <a:r>
              <a:rPr lang="en-US" b="1" dirty="0" smtClean="0"/>
              <a:t>When B1 is 'turned off' the spins are </a:t>
            </a:r>
            <a:r>
              <a:rPr lang="en-US" b="1" dirty="0" smtClean="0">
                <a:solidFill>
                  <a:srgbClr val="FF0000"/>
                </a:solidFill>
              </a:rPr>
              <a:t>no longer focused </a:t>
            </a:r>
            <a:r>
              <a:rPr lang="en-US" b="1" dirty="0" smtClean="0"/>
              <a:t>and the </a:t>
            </a:r>
            <a:r>
              <a:rPr lang="en-US" b="1" dirty="0" err="1" smtClean="0"/>
              <a:t>xy</a:t>
            </a:r>
            <a:r>
              <a:rPr lang="en-US" b="1" dirty="0" smtClean="0"/>
              <a:t> component of each of them begins to rotate</a:t>
            </a:r>
          </a:p>
          <a:p>
            <a:r>
              <a:rPr lang="en-US" b="1" dirty="0" smtClean="0"/>
              <a:t>with its own </a:t>
            </a:r>
            <a:r>
              <a:rPr lang="en-US" b="1" dirty="0" err="1" smtClean="0"/>
              <a:t>Larmor</a:t>
            </a:r>
            <a:r>
              <a:rPr lang="en-US" b="1" dirty="0" smtClean="0"/>
              <a:t> frequency.</a:t>
            </a:r>
            <a:endParaRPr lang="en-US" b="1" dirty="0">
              <a:solidFill>
                <a:srgbClr val="FF0000"/>
              </a:solidFill>
            </a:endParaRPr>
          </a:p>
        </p:txBody>
      </p:sp>
      <p:grpSp>
        <p:nvGrpSpPr>
          <p:cNvPr id="44" name="Gruppo 43"/>
          <p:cNvGrpSpPr/>
          <p:nvPr/>
        </p:nvGrpSpPr>
        <p:grpSpPr>
          <a:xfrm>
            <a:off x="120398" y="2111261"/>
            <a:ext cx="1048517" cy="1037465"/>
            <a:chOff x="8088923" y="2900434"/>
            <a:chExt cx="1048517" cy="1037465"/>
          </a:xfrm>
        </p:grpSpPr>
        <p:cxnSp>
          <p:nvCxnSpPr>
            <p:cNvPr id="39" name="Connettore 2 38"/>
            <p:cNvCxnSpPr/>
            <p:nvPr/>
          </p:nvCxnSpPr>
          <p:spPr>
            <a:xfrm>
              <a:off x="8229600" y="3049882"/>
              <a:ext cx="14068" cy="6229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ttore 2 40"/>
            <p:cNvCxnSpPr/>
            <p:nvPr/>
          </p:nvCxnSpPr>
          <p:spPr>
            <a:xfrm>
              <a:off x="8257735" y="3049882"/>
              <a:ext cx="5767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CasellaDiTesto 41"/>
            <p:cNvSpPr txBox="1"/>
            <p:nvPr/>
          </p:nvSpPr>
          <p:spPr>
            <a:xfrm>
              <a:off x="8088923" y="3568567"/>
              <a:ext cx="284052" cy="369332"/>
            </a:xfrm>
            <a:prstGeom prst="rect">
              <a:avLst/>
            </a:prstGeom>
            <a:noFill/>
          </p:spPr>
          <p:txBody>
            <a:bodyPr wrap="none" rtlCol="0">
              <a:spAutoFit/>
            </a:bodyPr>
            <a:lstStyle/>
            <a:p>
              <a:r>
                <a:rPr lang="it-IT" dirty="0" smtClean="0"/>
                <a:t>x</a:t>
              </a:r>
              <a:endParaRPr lang="en-US" dirty="0"/>
            </a:p>
          </p:txBody>
        </p:sp>
        <p:sp>
          <p:nvSpPr>
            <p:cNvPr id="43" name="CasellaDiTesto 42"/>
            <p:cNvSpPr txBox="1"/>
            <p:nvPr/>
          </p:nvSpPr>
          <p:spPr>
            <a:xfrm>
              <a:off x="8848578" y="2900434"/>
              <a:ext cx="288862" cy="369332"/>
            </a:xfrm>
            <a:prstGeom prst="rect">
              <a:avLst/>
            </a:prstGeom>
            <a:noFill/>
          </p:spPr>
          <p:txBody>
            <a:bodyPr wrap="none" rtlCol="0">
              <a:spAutoFit/>
            </a:bodyPr>
            <a:lstStyle/>
            <a:p>
              <a:r>
                <a:rPr lang="it-IT" dirty="0" smtClean="0"/>
                <a:t>y</a:t>
              </a:r>
              <a:endParaRPr lang="en-US" dirty="0"/>
            </a:p>
          </p:txBody>
        </p:sp>
      </p:grpSp>
      <p:grpSp>
        <p:nvGrpSpPr>
          <p:cNvPr id="52" name="Gruppo 51"/>
          <p:cNvGrpSpPr/>
          <p:nvPr/>
        </p:nvGrpSpPr>
        <p:grpSpPr>
          <a:xfrm>
            <a:off x="3027818" y="2188320"/>
            <a:ext cx="2207411" cy="1930204"/>
            <a:chOff x="3027818" y="2188320"/>
            <a:chExt cx="2207411" cy="1930204"/>
          </a:xfrm>
        </p:grpSpPr>
        <p:sp>
          <p:nvSpPr>
            <p:cNvPr id="17" name="Ovale 16"/>
            <p:cNvSpPr/>
            <p:nvPr/>
          </p:nvSpPr>
          <p:spPr>
            <a:xfrm>
              <a:off x="3410733" y="2498524"/>
              <a:ext cx="1619794" cy="162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co 19"/>
            <p:cNvSpPr/>
            <p:nvPr/>
          </p:nvSpPr>
          <p:spPr>
            <a:xfrm rot="5048744">
              <a:off x="4199980" y="2981070"/>
              <a:ext cx="1076646" cy="993853"/>
            </a:xfrm>
            <a:prstGeom prst="arc">
              <a:avLst>
                <a:gd name="adj1" fmla="val 16200000"/>
                <a:gd name="adj2" fmla="val 19915079"/>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2" name="Connettore 2 21"/>
            <p:cNvCxnSpPr/>
            <p:nvPr/>
          </p:nvCxnSpPr>
          <p:spPr>
            <a:xfrm>
              <a:off x="4220630" y="3308524"/>
              <a:ext cx="809897" cy="1674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H="1">
              <a:off x="3963611" y="3308524"/>
              <a:ext cx="257019" cy="7232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flipV="1">
              <a:off x="4220630" y="3171487"/>
              <a:ext cx="792504" cy="137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ttore 2 27"/>
            <p:cNvCxnSpPr>
              <a:endCxn id="17" idx="5"/>
            </p:cNvCxnSpPr>
            <p:nvPr/>
          </p:nvCxnSpPr>
          <p:spPr>
            <a:xfrm>
              <a:off x="4220630" y="3308524"/>
              <a:ext cx="572684" cy="572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ttore 2 29"/>
            <p:cNvCxnSpPr/>
            <p:nvPr/>
          </p:nvCxnSpPr>
          <p:spPr>
            <a:xfrm>
              <a:off x="4220630" y="3334227"/>
              <a:ext cx="207691" cy="7299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5" name="Gruppo 44"/>
            <p:cNvGrpSpPr/>
            <p:nvPr/>
          </p:nvGrpSpPr>
          <p:grpSpPr>
            <a:xfrm>
              <a:off x="3027818" y="2188320"/>
              <a:ext cx="1048517" cy="1037465"/>
              <a:chOff x="8088923" y="2900434"/>
              <a:chExt cx="1048517" cy="1037465"/>
            </a:xfrm>
          </p:grpSpPr>
          <p:cxnSp>
            <p:nvCxnSpPr>
              <p:cNvPr id="46" name="Connettore 2 45"/>
              <p:cNvCxnSpPr/>
              <p:nvPr/>
            </p:nvCxnSpPr>
            <p:spPr>
              <a:xfrm>
                <a:off x="8229600" y="3049882"/>
                <a:ext cx="14068" cy="6229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nettore 2 46"/>
              <p:cNvCxnSpPr/>
              <p:nvPr/>
            </p:nvCxnSpPr>
            <p:spPr>
              <a:xfrm>
                <a:off x="8257735" y="3049882"/>
                <a:ext cx="5767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CasellaDiTesto 47"/>
              <p:cNvSpPr txBox="1"/>
              <p:nvPr/>
            </p:nvSpPr>
            <p:spPr>
              <a:xfrm>
                <a:off x="8088923" y="3568567"/>
                <a:ext cx="284052" cy="369332"/>
              </a:xfrm>
              <a:prstGeom prst="rect">
                <a:avLst/>
              </a:prstGeom>
              <a:noFill/>
            </p:spPr>
            <p:txBody>
              <a:bodyPr wrap="none" rtlCol="0">
                <a:spAutoFit/>
              </a:bodyPr>
              <a:lstStyle/>
              <a:p>
                <a:r>
                  <a:rPr lang="it-IT" dirty="0" smtClean="0"/>
                  <a:t>x</a:t>
                </a:r>
                <a:endParaRPr lang="en-US" dirty="0"/>
              </a:p>
            </p:txBody>
          </p:sp>
          <p:sp>
            <p:nvSpPr>
              <p:cNvPr id="49" name="CasellaDiTesto 48"/>
              <p:cNvSpPr txBox="1"/>
              <p:nvPr/>
            </p:nvSpPr>
            <p:spPr>
              <a:xfrm>
                <a:off x="8848578" y="2900434"/>
                <a:ext cx="288862" cy="369332"/>
              </a:xfrm>
              <a:prstGeom prst="rect">
                <a:avLst/>
              </a:prstGeom>
              <a:noFill/>
            </p:spPr>
            <p:txBody>
              <a:bodyPr wrap="none" rtlCol="0">
                <a:spAutoFit/>
              </a:bodyPr>
              <a:lstStyle/>
              <a:p>
                <a:r>
                  <a:rPr lang="it-IT" dirty="0" smtClean="0"/>
                  <a:t>y</a:t>
                </a:r>
                <a:endParaRPr lang="en-US" dirty="0"/>
              </a:p>
            </p:txBody>
          </p:sp>
        </p:grpSp>
      </p:grpSp>
      <p:grpSp>
        <p:nvGrpSpPr>
          <p:cNvPr id="70" name="Gruppo 69"/>
          <p:cNvGrpSpPr/>
          <p:nvPr/>
        </p:nvGrpSpPr>
        <p:grpSpPr>
          <a:xfrm>
            <a:off x="5924966" y="2183624"/>
            <a:ext cx="2207411" cy="1930204"/>
            <a:chOff x="5808854" y="2183624"/>
            <a:chExt cx="2207411" cy="1930204"/>
          </a:xfrm>
        </p:grpSpPr>
        <p:sp>
          <p:nvSpPr>
            <p:cNvPr id="54" name="Ovale 53"/>
            <p:cNvSpPr/>
            <p:nvPr/>
          </p:nvSpPr>
          <p:spPr>
            <a:xfrm>
              <a:off x="6191769" y="2493828"/>
              <a:ext cx="1619794" cy="162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Arco 54"/>
            <p:cNvSpPr/>
            <p:nvPr/>
          </p:nvSpPr>
          <p:spPr>
            <a:xfrm rot="5048744">
              <a:off x="6981016" y="2976374"/>
              <a:ext cx="1076646" cy="993853"/>
            </a:xfrm>
            <a:prstGeom prst="arc">
              <a:avLst>
                <a:gd name="adj1" fmla="val 16200000"/>
                <a:gd name="adj2" fmla="val 19915079"/>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6" name="Connettore 2 55"/>
            <p:cNvCxnSpPr/>
            <p:nvPr/>
          </p:nvCxnSpPr>
          <p:spPr>
            <a:xfrm>
              <a:off x="7001666" y="3303828"/>
              <a:ext cx="809897" cy="1674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nettore 2 56"/>
            <p:cNvCxnSpPr/>
            <p:nvPr/>
          </p:nvCxnSpPr>
          <p:spPr>
            <a:xfrm flipH="1" flipV="1">
              <a:off x="6311900" y="2999380"/>
              <a:ext cx="689767" cy="304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ttore 2 57"/>
            <p:cNvCxnSpPr/>
            <p:nvPr/>
          </p:nvCxnSpPr>
          <p:spPr>
            <a:xfrm flipV="1">
              <a:off x="7001666" y="2704181"/>
              <a:ext cx="404948" cy="599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Connettore 2 58"/>
            <p:cNvCxnSpPr/>
            <p:nvPr/>
          </p:nvCxnSpPr>
          <p:spPr>
            <a:xfrm>
              <a:off x="7001666" y="3303828"/>
              <a:ext cx="294484" cy="7015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Connettore 2 59"/>
            <p:cNvCxnSpPr>
              <a:endCxn id="54" idx="3"/>
            </p:cNvCxnSpPr>
            <p:nvPr/>
          </p:nvCxnSpPr>
          <p:spPr>
            <a:xfrm flipH="1">
              <a:off x="6428982" y="3329531"/>
              <a:ext cx="572684" cy="547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61" name="Gruppo 60"/>
            <p:cNvGrpSpPr/>
            <p:nvPr/>
          </p:nvGrpSpPr>
          <p:grpSpPr>
            <a:xfrm>
              <a:off x="5808854" y="2183624"/>
              <a:ext cx="1048517" cy="1037465"/>
              <a:chOff x="8088923" y="2900434"/>
              <a:chExt cx="1048517" cy="1037465"/>
            </a:xfrm>
          </p:grpSpPr>
          <p:cxnSp>
            <p:nvCxnSpPr>
              <p:cNvPr id="62" name="Connettore 2 61"/>
              <p:cNvCxnSpPr/>
              <p:nvPr/>
            </p:nvCxnSpPr>
            <p:spPr>
              <a:xfrm>
                <a:off x="8229600" y="3049882"/>
                <a:ext cx="14068" cy="6229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ttore 2 62"/>
              <p:cNvCxnSpPr/>
              <p:nvPr/>
            </p:nvCxnSpPr>
            <p:spPr>
              <a:xfrm>
                <a:off x="8257735" y="3049882"/>
                <a:ext cx="5767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CasellaDiTesto 63"/>
              <p:cNvSpPr txBox="1"/>
              <p:nvPr/>
            </p:nvSpPr>
            <p:spPr>
              <a:xfrm>
                <a:off x="8088923" y="3568567"/>
                <a:ext cx="284052" cy="369332"/>
              </a:xfrm>
              <a:prstGeom prst="rect">
                <a:avLst/>
              </a:prstGeom>
              <a:noFill/>
            </p:spPr>
            <p:txBody>
              <a:bodyPr wrap="none" rtlCol="0">
                <a:spAutoFit/>
              </a:bodyPr>
              <a:lstStyle/>
              <a:p>
                <a:r>
                  <a:rPr lang="it-IT" dirty="0" smtClean="0"/>
                  <a:t>x</a:t>
                </a:r>
                <a:endParaRPr lang="en-US" dirty="0"/>
              </a:p>
            </p:txBody>
          </p:sp>
          <p:sp>
            <p:nvSpPr>
              <p:cNvPr id="65" name="CasellaDiTesto 64"/>
              <p:cNvSpPr txBox="1"/>
              <p:nvPr/>
            </p:nvSpPr>
            <p:spPr>
              <a:xfrm>
                <a:off x="8848578" y="2900434"/>
                <a:ext cx="288862" cy="369332"/>
              </a:xfrm>
              <a:prstGeom prst="rect">
                <a:avLst/>
              </a:prstGeom>
              <a:noFill/>
            </p:spPr>
            <p:txBody>
              <a:bodyPr wrap="none" rtlCol="0">
                <a:spAutoFit/>
              </a:bodyPr>
              <a:lstStyle/>
              <a:p>
                <a:r>
                  <a:rPr lang="it-IT" dirty="0" smtClean="0"/>
                  <a:t>y</a:t>
                </a:r>
                <a:endParaRPr lang="en-US" dirty="0"/>
              </a:p>
            </p:txBody>
          </p:sp>
        </p:grpSp>
      </p:grpSp>
      <p:sp>
        <p:nvSpPr>
          <p:cNvPr id="71" name="Rettangolo 70"/>
          <p:cNvSpPr/>
          <p:nvPr/>
        </p:nvSpPr>
        <p:spPr>
          <a:xfrm>
            <a:off x="5948767" y="4887426"/>
            <a:ext cx="2579303" cy="1477328"/>
          </a:xfrm>
          <a:prstGeom prst="rect">
            <a:avLst/>
          </a:prstGeom>
        </p:spPr>
        <p:txBody>
          <a:bodyPr wrap="square">
            <a:spAutoFit/>
          </a:bodyPr>
          <a:lstStyle/>
          <a:p>
            <a:pPr algn="just"/>
            <a:r>
              <a:rPr lang="it-IT" dirty="0" err="1"/>
              <a:t>During</a:t>
            </a:r>
            <a:r>
              <a:rPr lang="it-IT" dirty="0"/>
              <a:t> </a:t>
            </a:r>
            <a:r>
              <a:rPr lang="it-IT" dirty="0" err="1"/>
              <a:t>this</a:t>
            </a:r>
            <a:r>
              <a:rPr lang="it-IT" dirty="0"/>
              <a:t> </a:t>
            </a:r>
            <a:r>
              <a:rPr lang="it-IT" dirty="0" err="1"/>
              <a:t>process</a:t>
            </a:r>
            <a:r>
              <a:rPr lang="it-IT" dirty="0"/>
              <a:t> the </a:t>
            </a:r>
            <a:r>
              <a:rPr lang="it-IT" dirty="0" err="1"/>
              <a:t>loss</a:t>
            </a:r>
            <a:r>
              <a:rPr lang="it-IT" dirty="0"/>
              <a:t> of </a:t>
            </a:r>
            <a:r>
              <a:rPr lang="it-IT" dirty="0" err="1"/>
              <a:t>coherence</a:t>
            </a:r>
            <a:r>
              <a:rPr lang="it-IT" dirty="0"/>
              <a:t> </a:t>
            </a:r>
            <a:r>
              <a:rPr lang="it-IT" dirty="0" err="1"/>
              <a:t>cancels</a:t>
            </a:r>
            <a:r>
              <a:rPr lang="it-IT" dirty="0"/>
              <a:t> the </a:t>
            </a:r>
            <a:r>
              <a:rPr lang="it-IT" dirty="0" err="1"/>
              <a:t>value</a:t>
            </a:r>
            <a:r>
              <a:rPr lang="it-IT" dirty="0"/>
              <a:t> of </a:t>
            </a:r>
            <a:r>
              <a:rPr lang="it-IT" dirty="0" err="1"/>
              <a:t>Mxy</a:t>
            </a:r>
            <a:r>
              <a:rPr lang="it-IT" dirty="0"/>
              <a:t>. </a:t>
            </a:r>
            <a:r>
              <a:rPr lang="it-IT" dirty="0" err="1"/>
              <a:t>It</a:t>
            </a:r>
            <a:r>
              <a:rPr lang="it-IT" dirty="0"/>
              <a:t> </a:t>
            </a:r>
            <a:r>
              <a:rPr lang="it-IT" dirty="0" err="1"/>
              <a:t>is</a:t>
            </a:r>
            <a:r>
              <a:rPr lang="it-IT" dirty="0"/>
              <a:t> </a:t>
            </a:r>
            <a:r>
              <a:rPr lang="it-IT" dirty="0" err="1"/>
              <a:t>said</a:t>
            </a:r>
            <a:r>
              <a:rPr lang="it-IT" dirty="0"/>
              <a:t> </a:t>
            </a:r>
            <a:r>
              <a:rPr lang="it-IT" dirty="0" err="1"/>
              <a:t>that</a:t>
            </a:r>
            <a:r>
              <a:rPr lang="it-IT" dirty="0"/>
              <a:t> the </a:t>
            </a:r>
            <a:r>
              <a:rPr lang="it-IT" dirty="0" err="1"/>
              <a:t>system</a:t>
            </a:r>
            <a:r>
              <a:rPr lang="it-IT" dirty="0"/>
              <a:t> '</a:t>
            </a:r>
            <a:r>
              <a:rPr lang="it-IT" dirty="0" err="1"/>
              <a:t>relaxes</a:t>
            </a:r>
            <a:r>
              <a:rPr lang="it-IT" dirty="0"/>
              <a:t>'</a:t>
            </a:r>
            <a:endParaRPr lang="en-US" dirty="0"/>
          </a:p>
        </p:txBody>
      </p:sp>
      <p:sp>
        <p:nvSpPr>
          <p:cNvPr id="72" name="Rettangolo 71"/>
          <p:cNvSpPr/>
          <p:nvPr/>
        </p:nvSpPr>
        <p:spPr>
          <a:xfrm>
            <a:off x="8737572" y="2480593"/>
            <a:ext cx="3091571" cy="1477328"/>
          </a:xfrm>
          <a:prstGeom prst="rect">
            <a:avLst/>
          </a:prstGeom>
        </p:spPr>
        <p:txBody>
          <a:bodyPr wrap="square">
            <a:spAutoFit/>
          </a:bodyPr>
          <a:lstStyle/>
          <a:p>
            <a:pPr algn="just"/>
            <a:r>
              <a:rPr lang="it-IT" dirty="0"/>
              <a:t>The </a:t>
            </a:r>
            <a:r>
              <a:rPr lang="it-IT" dirty="0" err="1"/>
              <a:t>characteristic</a:t>
            </a:r>
            <a:r>
              <a:rPr lang="it-IT" dirty="0"/>
              <a:t> time</a:t>
            </a:r>
          </a:p>
          <a:p>
            <a:pPr algn="just"/>
            <a:r>
              <a:rPr lang="it-IT" dirty="0" err="1"/>
              <a:t>Necessary</a:t>
            </a:r>
            <a:r>
              <a:rPr lang="it-IT" dirty="0"/>
              <a:t> to </a:t>
            </a:r>
            <a:r>
              <a:rPr lang="it-IT" dirty="0" err="1"/>
              <a:t>observe</a:t>
            </a:r>
            <a:r>
              <a:rPr lang="it-IT" dirty="0"/>
              <a:t> the</a:t>
            </a:r>
          </a:p>
          <a:p>
            <a:pPr algn="just"/>
            <a:r>
              <a:rPr lang="it-IT" dirty="0" err="1"/>
              <a:t>loss</a:t>
            </a:r>
            <a:r>
              <a:rPr lang="it-IT" dirty="0"/>
              <a:t> of </a:t>
            </a:r>
            <a:r>
              <a:rPr lang="it-IT" dirty="0" err="1"/>
              <a:t>coherence</a:t>
            </a:r>
            <a:r>
              <a:rPr lang="it-IT" dirty="0"/>
              <a:t> on the </a:t>
            </a:r>
            <a:r>
              <a:rPr lang="it-IT" dirty="0" err="1"/>
              <a:t>xy</a:t>
            </a:r>
            <a:r>
              <a:rPr lang="it-IT" dirty="0"/>
              <a:t> </a:t>
            </a:r>
            <a:r>
              <a:rPr lang="it-IT" dirty="0" err="1"/>
              <a:t>plane</a:t>
            </a:r>
            <a:r>
              <a:rPr lang="it-IT" dirty="0"/>
              <a:t> </a:t>
            </a:r>
            <a:r>
              <a:rPr lang="it-IT" dirty="0" err="1"/>
              <a:t>is</a:t>
            </a:r>
            <a:r>
              <a:rPr lang="it-IT" dirty="0"/>
              <a:t> </a:t>
            </a:r>
            <a:r>
              <a:rPr lang="it-IT" dirty="0" err="1"/>
              <a:t>called</a:t>
            </a:r>
            <a:r>
              <a:rPr lang="it-IT" dirty="0"/>
              <a:t> </a:t>
            </a:r>
            <a:r>
              <a:rPr lang="it-IT" dirty="0" err="1"/>
              <a:t>transverse</a:t>
            </a:r>
            <a:r>
              <a:rPr lang="it-IT" dirty="0"/>
              <a:t> </a:t>
            </a:r>
            <a:r>
              <a:rPr lang="it-IT" dirty="0" err="1"/>
              <a:t>relaxation</a:t>
            </a:r>
            <a:r>
              <a:rPr lang="it-IT" dirty="0"/>
              <a:t> time</a:t>
            </a:r>
            <a:endParaRPr lang="en-US" dirty="0"/>
          </a:p>
        </p:txBody>
      </p:sp>
    </p:spTree>
    <p:extLst>
      <p:ext uri="{BB962C8B-B14F-4D97-AF65-F5344CB8AC3E}">
        <p14:creationId xmlns:p14="http://schemas.microsoft.com/office/powerpoint/2010/main" val="1053526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0D4055C-1A8D-4496-9D41-B62B0F9172F1}"/>
              </a:ext>
            </a:extLst>
          </p:cNvPr>
          <p:cNvSpPr/>
          <p:nvPr/>
        </p:nvSpPr>
        <p:spPr>
          <a:xfrm>
            <a:off x="456613" y="269304"/>
            <a:ext cx="3009414" cy="400110"/>
          </a:xfrm>
          <a:prstGeom prst="rect">
            <a:avLst/>
          </a:prstGeom>
        </p:spPr>
        <p:txBody>
          <a:bodyPr wrap="none">
            <a:spAutoFit/>
          </a:bodyPr>
          <a:lstStyle/>
          <a:p>
            <a:r>
              <a:rPr lang="it-IT" sz="2000" cap="all" dirty="0" smtClean="0">
                <a:solidFill>
                  <a:srgbClr val="215580"/>
                </a:solidFill>
                <a:latin typeface="Open Sans"/>
              </a:rPr>
              <a:t>Spettroscopia NMR</a:t>
            </a:r>
            <a:endParaRPr lang="it-IT" sz="2000" cap="all" dirty="0">
              <a:solidFill>
                <a:srgbClr val="215580"/>
              </a:solidFill>
              <a:latin typeface="Open Sans"/>
            </a:endParaRPr>
          </a:p>
        </p:txBody>
      </p:sp>
      <p:sp>
        <p:nvSpPr>
          <p:cNvPr id="6" name="Rettangolo 5"/>
          <p:cNvSpPr/>
          <p:nvPr/>
        </p:nvSpPr>
        <p:spPr>
          <a:xfrm>
            <a:off x="304574" y="1220291"/>
            <a:ext cx="7313925" cy="369332"/>
          </a:xfrm>
          <a:prstGeom prst="rect">
            <a:avLst/>
          </a:prstGeom>
        </p:spPr>
        <p:txBody>
          <a:bodyPr wrap="none">
            <a:spAutoFit/>
          </a:bodyPr>
          <a:lstStyle/>
          <a:p>
            <a:r>
              <a:rPr lang="it-IT" b="1" dirty="0"/>
              <a:t>The NMR </a:t>
            </a:r>
            <a:r>
              <a:rPr lang="it-IT" b="1" dirty="0" err="1"/>
              <a:t>signal</a:t>
            </a:r>
            <a:r>
              <a:rPr lang="it-IT" b="1" dirty="0"/>
              <a:t> </a:t>
            </a:r>
            <a:r>
              <a:rPr lang="it-IT" b="1" dirty="0" err="1"/>
              <a:t>that</a:t>
            </a:r>
            <a:r>
              <a:rPr lang="it-IT" b="1" dirty="0"/>
              <a:t> </a:t>
            </a:r>
            <a:r>
              <a:rPr lang="it-IT" b="1" dirty="0" err="1"/>
              <a:t>gives</a:t>
            </a:r>
            <a:r>
              <a:rPr lang="it-IT" b="1" dirty="0"/>
              <a:t> rise to the </a:t>
            </a:r>
            <a:r>
              <a:rPr lang="it-IT" b="1" dirty="0" err="1"/>
              <a:t>spectrum</a:t>
            </a:r>
            <a:r>
              <a:rPr lang="it-IT" b="1" dirty="0"/>
              <a:t> </a:t>
            </a:r>
            <a:r>
              <a:rPr lang="it-IT" b="1" dirty="0" err="1"/>
              <a:t>is</a:t>
            </a:r>
            <a:r>
              <a:rPr lang="it-IT" b="1" dirty="0"/>
              <a:t> </a:t>
            </a:r>
            <a:r>
              <a:rPr lang="it-IT" b="1" dirty="0" err="1"/>
              <a:t>detected</a:t>
            </a:r>
            <a:r>
              <a:rPr lang="it-IT" b="1" dirty="0"/>
              <a:t> on the </a:t>
            </a:r>
            <a:r>
              <a:rPr lang="it-IT" b="1" dirty="0" err="1"/>
              <a:t>xy</a:t>
            </a:r>
            <a:r>
              <a:rPr lang="it-IT" b="1" dirty="0"/>
              <a:t> </a:t>
            </a:r>
            <a:r>
              <a:rPr lang="it-IT" b="1" dirty="0" err="1"/>
              <a:t>plane</a:t>
            </a:r>
            <a:r>
              <a:rPr lang="it-IT" b="1" dirty="0"/>
              <a:t>.</a:t>
            </a:r>
            <a:endParaRPr lang="en-US" b="1" dirty="0">
              <a:solidFill>
                <a:srgbClr val="FF0000"/>
              </a:solidFill>
            </a:endParaRPr>
          </a:p>
        </p:txBody>
      </p:sp>
      <p:sp>
        <p:nvSpPr>
          <p:cNvPr id="7" name="Rettangolo 6"/>
          <p:cNvSpPr/>
          <p:nvPr/>
        </p:nvSpPr>
        <p:spPr>
          <a:xfrm>
            <a:off x="304573" y="1741399"/>
            <a:ext cx="10582769" cy="646331"/>
          </a:xfrm>
          <a:prstGeom prst="rect">
            <a:avLst/>
          </a:prstGeom>
        </p:spPr>
        <p:txBody>
          <a:bodyPr wrap="none">
            <a:spAutoFit/>
          </a:bodyPr>
          <a:lstStyle/>
          <a:p>
            <a:r>
              <a:rPr lang="it-IT" b="1" dirty="0"/>
              <a:t>The </a:t>
            </a:r>
            <a:r>
              <a:rPr lang="it-IT" b="1" dirty="0" err="1"/>
              <a:t>rotation</a:t>
            </a:r>
            <a:r>
              <a:rPr lang="it-IT" b="1" dirty="0"/>
              <a:t> of the </a:t>
            </a:r>
            <a:r>
              <a:rPr lang="it-IT" b="1" dirty="0" err="1"/>
              <a:t>projection</a:t>
            </a:r>
            <a:r>
              <a:rPr lang="it-IT" b="1" dirty="0"/>
              <a:t> of a spin with </a:t>
            </a:r>
            <a:r>
              <a:rPr lang="it-IT" b="1" dirty="0" err="1"/>
              <a:t>Larmor</a:t>
            </a:r>
            <a:r>
              <a:rPr lang="it-IT" b="1" dirty="0"/>
              <a:t> </a:t>
            </a:r>
            <a:r>
              <a:rPr lang="it-IT" b="1" dirty="0" err="1"/>
              <a:t>frequency</a:t>
            </a:r>
            <a:r>
              <a:rPr lang="it-IT" b="1" dirty="0"/>
              <a:t> </a:t>
            </a:r>
            <a:r>
              <a:rPr lang="el-GR" b="1" dirty="0"/>
              <a:t>ν1 </a:t>
            </a:r>
            <a:r>
              <a:rPr lang="it-IT" b="1" dirty="0" err="1"/>
              <a:t>induces</a:t>
            </a:r>
            <a:r>
              <a:rPr lang="it-IT" b="1" dirty="0"/>
              <a:t> an </a:t>
            </a:r>
            <a:r>
              <a:rPr lang="it-IT" b="1" dirty="0" err="1"/>
              <a:t>oscillating</a:t>
            </a:r>
            <a:r>
              <a:rPr lang="it-IT" b="1" dirty="0"/>
              <a:t> </a:t>
            </a:r>
            <a:r>
              <a:rPr lang="it-IT" b="1" dirty="0" err="1"/>
              <a:t>current</a:t>
            </a:r>
            <a:r>
              <a:rPr lang="it-IT" b="1" dirty="0"/>
              <a:t> (</a:t>
            </a:r>
            <a:r>
              <a:rPr lang="it-IT" b="1" dirty="0" err="1"/>
              <a:t>voltage</a:t>
            </a:r>
            <a:r>
              <a:rPr lang="it-IT" b="1" dirty="0"/>
              <a:t>) in a </a:t>
            </a:r>
          </a:p>
          <a:p>
            <a:r>
              <a:rPr lang="it-IT" b="1" dirty="0"/>
              <a:t>coil </a:t>
            </a:r>
            <a:r>
              <a:rPr lang="it-IT" b="1" dirty="0" err="1"/>
              <a:t>located</a:t>
            </a:r>
            <a:r>
              <a:rPr lang="it-IT" b="1" dirty="0"/>
              <a:t> on the y </a:t>
            </a:r>
            <a:r>
              <a:rPr lang="it-IT" b="1" dirty="0" err="1"/>
              <a:t>axis</a:t>
            </a:r>
            <a:r>
              <a:rPr lang="it-IT" b="1" dirty="0"/>
              <a:t>. The </a:t>
            </a:r>
            <a:r>
              <a:rPr lang="it-IT" b="1" dirty="0" err="1"/>
              <a:t>same</a:t>
            </a:r>
            <a:r>
              <a:rPr lang="it-IT" b="1" dirty="0"/>
              <a:t> </a:t>
            </a:r>
            <a:r>
              <a:rPr lang="it-IT" b="1" dirty="0" err="1"/>
              <a:t>goes</a:t>
            </a:r>
            <a:r>
              <a:rPr lang="it-IT" b="1" dirty="0"/>
              <a:t> for a spin with </a:t>
            </a:r>
            <a:r>
              <a:rPr lang="it-IT" b="1" dirty="0" err="1"/>
              <a:t>Larmor</a:t>
            </a:r>
            <a:r>
              <a:rPr lang="it-IT" b="1" dirty="0"/>
              <a:t> </a:t>
            </a:r>
            <a:r>
              <a:rPr lang="it-IT" b="1" dirty="0" err="1"/>
              <a:t>frequency</a:t>
            </a:r>
            <a:r>
              <a:rPr lang="it-IT" b="1" dirty="0"/>
              <a:t> </a:t>
            </a:r>
            <a:r>
              <a:rPr lang="el-GR" b="1" dirty="0"/>
              <a:t>ν2 </a:t>
            </a:r>
            <a:r>
              <a:rPr lang="it-IT" b="1" dirty="0"/>
              <a:t>etc.</a:t>
            </a:r>
            <a:endParaRPr lang="en-US" b="1" dirty="0">
              <a:solidFill>
                <a:srgbClr val="FF0000"/>
              </a:solidFill>
            </a:endParaRPr>
          </a:p>
        </p:txBody>
      </p:sp>
      <p:grpSp>
        <p:nvGrpSpPr>
          <p:cNvPr id="32" name="Gruppo 31"/>
          <p:cNvGrpSpPr/>
          <p:nvPr/>
        </p:nvGrpSpPr>
        <p:grpSpPr>
          <a:xfrm>
            <a:off x="304573" y="2916267"/>
            <a:ext cx="2207411" cy="1930204"/>
            <a:chOff x="456613" y="2986606"/>
            <a:chExt cx="2207411" cy="1930204"/>
          </a:xfrm>
        </p:grpSpPr>
        <p:sp>
          <p:nvSpPr>
            <p:cNvPr id="9" name="Ovale 8"/>
            <p:cNvSpPr/>
            <p:nvPr/>
          </p:nvSpPr>
          <p:spPr>
            <a:xfrm>
              <a:off x="839528" y="3296810"/>
              <a:ext cx="1619794" cy="162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o 9"/>
            <p:cNvSpPr/>
            <p:nvPr/>
          </p:nvSpPr>
          <p:spPr>
            <a:xfrm rot="5048744">
              <a:off x="1628775" y="3779356"/>
              <a:ext cx="1076646" cy="993853"/>
            </a:xfrm>
            <a:prstGeom prst="arc">
              <a:avLst>
                <a:gd name="adj1" fmla="val 16200000"/>
                <a:gd name="adj2" fmla="val 19915079"/>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Connettore 2 11"/>
            <p:cNvCxnSpPr/>
            <p:nvPr/>
          </p:nvCxnSpPr>
          <p:spPr>
            <a:xfrm flipH="1">
              <a:off x="1392406" y="4106810"/>
              <a:ext cx="257019" cy="7232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flipV="1">
              <a:off x="1649425" y="3969773"/>
              <a:ext cx="792504" cy="137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a:endCxn id="9" idx="5"/>
            </p:cNvCxnSpPr>
            <p:nvPr/>
          </p:nvCxnSpPr>
          <p:spPr>
            <a:xfrm>
              <a:off x="1649425" y="4106810"/>
              <a:ext cx="572684" cy="572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6" name="Gruppo 15"/>
            <p:cNvGrpSpPr/>
            <p:nvPr/>
          </p:nvGrpSpPr>
          <p:grpSpPr>
            <a:xfrm>
              <a:off x="456613" y="2986606"/>
              <a:ext cx="1048517" cy="1037465"/>
              <a:chOff x="8088923" y="2900434"/>
              <a:chExt cx="1048517" cy="1037465"/>
            </a:xfrm>
          </p:grpSpPr>
          <p:cxnSp>
            <p:nvCxnSpPr>
              <p:cNvPr id="17" name="Connettore 2 16"/>
              <p:cNvCxnSpPr/>
              <p:nvPr/>
            </p:nvCxnSpPr>
            <p:spPr>
              <a:xfrm>
                <a:off x="8229600" y="3049882"/>
                <a:ext cx="14068" cy="6229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8257735" y="3049882"/>
                <a:ext cx="5767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8088923" y="3568567"/>
                <a:ext cx="284052" cy="369332"/>
              </a:xfrm>
              <a:prstGeom prst="rect">
                <a:avLst/>
              </a:prstGeom>
              <a:noFill/>
            </p:spPr>
            <p:txBody>
              <a:bodyPr wrap="none" rtlCol="0">
                <a:spAutoFit/>
              </a:bodyPr>
              <a:lstStyle/>
              <a:p>
                <a:r>
                  <a:rPr lang="it-IT" dirty="0" smtClean="0"/>
                  <a:t>x</a:t>
                </a:r>
                <a:endParaRPr lang="en-US" dirty="0"/>
              </a:p>
            </p:txBody>
          </p:sp>
          <p:sp>
            <p:nvSpPr>
              <p:cNvPr id="20" name="CasellaDiTesto 19"/>
              <p:cNvSpPr txBox="1"/>
              <p:nvPr/>
            </p:nvSpPr>
            <p:spPr>
              <a:xfrm>
                <a:off x="8848578" y="2900434"/>
                <a:ext cx="288862" cy="369332"/>
              </a:xfrm>
              <a:prstGeom prst="rect">
                <a:avLst/>
              </a:prstGeom>
              <a:noFill/>
            </p:spPr>
            <p:txBody>
              <a:bodyPr wrap="none" rtlCol="0">
                <a:spAutoFit/>
              </a:bodyPr>
              <a:lstStyle/>
              <a:p>
                <a:r>
                  <a:rPr lang="it-IT" dirty="0" smtClean="0"/>
                  <a:t>y</a:t>
                </a:r>
                <a:endParaRPr lang="en-US" dirty="0"/>
              </a:p>
            </p:txBody>
          </p:sp>
        </p:grpSp>
      </p:grpSp>
      <p:sp>
        <p:nvSpPr>
          <p:cNvPr id="21" name="Rettangolo 20"/>
          <p:cNvSpPr/>
          <p:nvPr/>
        </p:nvSpPr>
        <p:spPr>
          <a:xfrm>
            <a:off x="2853380" y="3533651"/>
            <a:ext cx="232229" cy="84016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asellaDiTesto 21"/>
          <p:cNvSpPr txBox="1"/>
          <p:nvPr/>
        </p:nvSpPr>
        <p:spPr>
          <a:xfrm>
            <a:off x="2102327" y="5239742"/>
            <a:ext cx="1451488" cy="369332"/>
          </a:xfrm>
          <a:prstGeom prst="rect">
            <a:avLst/>
          </a:prstGeom>
          <a:noFill/>
        </p:spPr>
        <p:txBody>
          <a:bodyPr wrap="none" rtlCol="0">
            <a:spAutoFit/>
          </a:bodyPr>
          <a:lstStyle/>
          <a:p>
            <a:r>
              <a:rPr lang="it-IT" dirty="0" err="1"/>
              <a:t>Receiving</a:t>
            </a:r>
            <a:r>
              <a:rPr lang="it-IT" dirty="0"/>
              <a:t> coil</a:t>
            </a:r>
            <a:endParaRPr lang="en-US" dirty="0"/>
          </a:p>
        </p:txBody>
      </p:sp>
      <p:cxnSp>
        <p:nvCxnSpPr>
          <p:cNvPr id="24" name="Connettore 2 23"/>
          <p:cNvCxnSpPr/>
          <p:nvPr/>
        </p:nvCxnSpPr>
        <p:spPr>
          <a:xfrm flipV="1">
            <a:off x="2969494" y="4427159"/>
            <a:ext cx="0" cy="684102"/>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1" name="Freccia a destra 30"/>
          <p:cNvSpPr/>
          <p:nvPr/>
        </p:nvSpPr>
        <p:spPr>
          <a:xfrm>
            <a:off x="3330507" y="3613960"/>
            <a:ext cx="725714" cy="613133"/>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asellaDiTesto 32"/>
          <p:cNvSpPr txBox="1"/>
          <p:nvPr/>
        </p:nvSpPr>
        <p:spPr>
          <a:xfrm>
            <a:off x="1707159" y="3643200"/>
            <a:ext cx="405880" cy="369332"/>
          </a:xfrm>
          <a:prstGeom prst="rect">
            <a:avLst/>
          </a:prstGeom>
          <a:noFill/>
        </p:spPr>
        <p:txBody>
          <a:bodyPr wrap="none" rtlCol="0">
            <a:spAutoFit/>
          </a:bodyPr>
          <a:lstStyle/>
          <a:p>
            <a:r>
              <a:rPr lang="el-GR" dirty="0" smtClean="0"/>
              <a:t>ν</a:t>
            </a:r>
            <a:r>
              <a:rPr lang="it-IT" dirty="0" smtClean="0"/>
              <a:t>1</a:t>
            </a:r>
            <a:endParaRPr lang="en-US" dirty="0"/>
          </a:p>
        </p:txBody>
      </p:sp>
      <p:sp>
        <p:nvSpPr>
          <p:cNvPr id="34" name="CasellaDiTesto 33"/>
          <p:cNvSpPr txBox="1"/>
          <p:nvPr/>
        </p:nvSpPr>
        <p:spPr>
          <a:xfrm>
            <a:off x="1528955" y="4304443"/>
            <a:ext cx="405880" cy="369332"/>
          </a:xfrm>
          <a:prstGeom prst="rect">
            <a:avLst/>
          </a:prstGeom>
          <a:noFill/>
        </p:spPr>
        <p:txBody>
          <a:bodyPr wrap="none" rtlCol="0">
            <a:spAutoFit/>
          </a:bodyPr>
          <a:lstStyle/>
          <a:p>
            <a:r>
              <a:rPr lang="el-GR" dirty="0" smtClean="0"/>
              <a:t>ν</a:t>
            </a:r>
            <a:r>
              <a:rPr lang="it-IT" dirty="0" smtClean="0"/>
              <a:t>2</a:t>
            </a:r>
            <a:endParaRPr lang="en-US" dirty="0"/>
          </a:p>
        </p:txBody>
      </p:sp>
      <p:pic>
        <p:nvPicPr>
          <p:cNvPr id="54" name="Immagine 53"/>
          <p:cNvPicPr>
            <a:picLocks noChangeAspect="1"/>
          </p:cNvPicPr>
          <p:nvPr/>
        </p:nvPicPr>
        <p:blipFill>
          <a:blip r:embed="rId2"/>
          <a:stretch>
            <a:fillRect/>
          </a:stretch>
        </p:blipFill>
        <p:spPr>
          <a:xfrm>
            <a:off x="4394996" y="3773335"/>
            <a:ext cx="1958110" cy="1443281"/>
          </a:xfrm>
          <a:prstGeom prst="rect">
            <a:avLst/>
          </a:prstGeom>
        </p:spPr>
      </p:pic>
      <p:pic>
        <p:nvPicPr>
          <p:cNvPr id="62" name="Immagine 61"/>
          <p:cNvPicPr>
            <a:picLocks noChangeAspect="1"/>
          </p:cNvPicPr>
          <p:nvPr/>
        </p:nvPicPr>
        <p:blipFill>
          <a:blip r:embed="rId3"/>
          <a:stretch>
            <a:fillRect/>
          </a:stretch>
        </p:blipFill>
        <p:spPr>
          <a:xfrm>
            <a:off x="4402516" y="5069638"/>
            <a:ext cx="1950590" cy="1437738"/>
          </a:xfrm>
          <a:prstGeom prst="rect">
            <a:avLst/>
          </a:prstGeom>
        </p:spPr>
      </p:pic>
      <p:pic>
        <p:nvPicPr>
          <p:cNvPr id="63" name="Immagine 62"/>
          <p:cNvPicPr>
            <a:picLocks noChangeAspect="1"/>
          </p:cNvPicPr>
          <p:nvPr/>
        </p:nvPicPr>
        <p:blipFill>
          <a:blip r:embed="rId4"/>
          <a:stretch>
            <a:fillRect/>
          </a:stretch>
        </p:blipFill>
        <p:spPr>
          <a:xfrm>
            <a:off x="4444102" y="2646173"/>
            <a:ext cx="1753358" cy="1296303"/>
          </a:xfrm>
          <a:prstGeom prst="rect">
            <a:avLst/>
          </a:prstGeom>
        </p:spPr>
      </p:pic>
      <p:sp>
        <p:nvSpPr>
          <p:cNvPr id="64" name="Freccia a destra 63"/>
          <p:cNvSpPr/>
          <p:nvPr/>
        </p:nvSpPr>
        <p:spPr>
          <a:xfrm>
            <a:off x="6585341" y="3814026"/>
            <a:ext cx="725714" cy="613133"/>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ttangolo 65"/>
          <p:cNvSpPr/>
          <p:nvPr/>
        </p:nvSpPr>
        <p:spPr>
          <a:xfrm>
            <a:off x="8217222" y="5609074"/>
            <a:ext cx="2602379" cy="923330"/>
          </a:xfrm>
          <a:prstGeom prst="rect">
            <a:avLst/>
          </a:prstGeom>
        </p:spPr>
        <p:txBody>
          <a:bodyPr wrap="none">
            <a:spAutoFit/>
          </a:bodyPr>
          <a:lstStyle/>
          <a:p>
            <a:pPr algn="just"/>
            <a:r>
              <a:rPr lang="it-IT" dirty="0"/>
              <a:t>FID (free </a:t>
            </a:r>
            <a:r>
              <a:rPr lang="it-IT" dirty="0" err="1"/>
              <a:t>induction</a:t>
            </a:r>
            <a:r>
              <a:rPr lang="it-IT" dirty="0"/>
              <a:t> </a:t>
            </a:r>
            <a:r>
              <a:rPr lang="it-IT" dirty="0" err="1"/>
              <a:t>decay</a:t>
            </a:r>
            <a:r>
              <a:rPr lang="it-IT" dirty="0"/>
              <a:t>)</a:t>
            </a:r>
          </a:p>
          <a:p>
            <a:pPr algn="just"/>
            <a:r>
              <a:rPr lang="it-IT" dirty="0"/>
              <a:t>Sum of </a:t>
            </a:r>
            <a:r>
              <a:rPr lang="it-IT" dirty="0" err="1"/>
              <a:t>all</a:t>
            </a:r>
            <a:r>
              <a:rPr lang="it-IT" dirty="0"/>
              <a:t> </a:t>
            </a:r>
            <a:r>
              <a:rPr lang="it-IT" dirty="0" err="1"/>
              <a:t>signals</a:t>
            </a:r>
            <a:r>
              <a:rPr lang="it-IT" dirty="0"/>
              <a:t> due to </a:t>
            </a:r>
          </a:p>
          <a:p>
            <a:pPr algn="just"/>
            <a:r>
              <a:rPr lang="it-IT" dirty="0"/>
              <a:t>spin 1, 2, 3 </a:t>
            </a:r>
            <a:r>
              <a:rPr lang="it-IT" dirty="0" err="1"/>
              <a:t>etc</a:t>
            </a:r>
            <a:endParaRPr lang="en-US" dirty="0"/>
          </a:p>
        </p:txBody>
      </p:sp>
      <p:pic>
        <p:nvPicPr>
          <p:cNvPr id="67" name="Immagine 66"/>
          <p:cNvPicPr>
            <a:picLocks noChangeAspect="1"/>
          </p:cNvPicPr>
          <p:nvPr/>
        </p:nvPicPr>
        <p:blipFill rotWithShape="1">
          <a:blip r:embed="rId5"/>
          <a:srcRect t="16533" r="37726"/>
          <a:stretch/>
        </p:blipFill>
        <p:spPr>
          <a:xfrm>
            <a:off x="7855273" y="2698855"/>
            <a:ext cx="2866398" cy="2675232"/>
          </a:xfrm>
          <a:prstGeom prst="rect">
            <a:avLst/>
          </a:prstGeom>
        </p:spPr>
      </p:pic>
      <p:sp>
        <p:nvSpPr>
          <p:cNvPr id="29" name="Rettangolo 28"/>
          <p:cNvSpPr/>
          <p:nvPr/>
        </p:nvSpPr>
        <p:spPr>
          <a:xfrm>
            <a:off x="304574" y="825795"/>
            <a:ext cx="3596049" cy="369332"/>
          </a:xfrm>
          <a:prstGeom prst="rect">
            <a:avLst/>
          </a:prstGeom>
        </p:spPr>
        <p:txBody>
          <a:bodyPr wrap="none">
            <a:spAutoFit/>
          </a:bodyPr>
          <a:lstStyle/>
          <a:p>
            <a:r>
              <a:rPr lang="en-US" b="1" dirty="0" smtClean="0"/>
              <a:t>How is an NMR spectrum acquired?</a:t>
            </a:r>
            <a:endParaRPr lang="en-US" b="1" dirty="0"/>
          </a:p>
        </p:txBody>
      </p:sp>
    </p:spTree>
    <p:extLst>
      <p:ext uri="{BB962C8B-B14F-4D97-AF65-F5344CB8AC3E}">
        <p14:creationId xmlns:p14="http://schemas.microsoft.com/office/powerpoint/2010/main" val="4003667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1807</Words>
  <Application>Microsoft Office PowerPoint</Application>
  <PresentationFormat>Widescreen</PresentationFormat>
  <Paragraphs>159</Paragraphs>
  <Slides>19</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19</vt:i4>
      </vt:variant>
    </vt:vector>
  </HeadingPairs>
  <TitlesOfParts>
    <vt:vector size="26" baseType="lpstr">
      <vt:lpstr>Arial</vt:lpstr>
      <vt:lpstr>Calibri</vt:lpstr>
      <vt:lpstr>Calibri Light</vt:lpstr>
      <vt:lpstr>Cambria Math</vt:lpstr>
      <vt:lpstr>Open Sans</vt:lpstr>
      <vt:lpstr>Tema di Office</vt:lpstr>
      <vt:lpstr>CS ChemDraw Drawing</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Pengo</dc:creator>
  <cp:lastModifiedBy>Pengo</cp:lastModifiedBy>
  <cp:revision>62</cp:revision>
  <cp:lastPrinted>2025-04-03T07:28:39Z</cp:lastPrinted>
  <dcterms:created xsi:type="dcterms:W3CDTF">2025-02-26T16:25:32Z</dcterms:created>
  <dcterms:modified xsi:type="dcterms:W3CDTF">2025-04-03T07:38:59Z</dcterms:modified>
</cp:coreProperties>
</file>