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318" r:id="rId4"/>
    <p:sldId id="307" r:id="rId5"/>
    <p:sldId id="265" r:id="rId6"/>
    <p:sldId id="308" r:id="rId7"/>
    <p:sldId id="288" r:id="rId8"/>
    <p:sldId id="309" r:id="rId9"/>
    <p:sldId id="289" r:id="rId10"/>
    <p:sldId id="310" r:id="rId11"/>
    <p:sldId id="314" r:id="rId12"/>
    <p:sldId id="293" r:id="rId13"/>
    <p:sldId id="303" r:id="rId14"/>
    <p:sldId id="315" r:id="rId15"/>
    <p:sldId id="270" r:id="rId16"/>
    <p:sldId id="316"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FC26-B3A1-43C4-A36C-ADCF84655ABD}" type="datetimeFigureOut">
              <a:rPr lang="en-US" smtClean="0"/>
              <a:t>4/4/2025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763-50C0-46D1-8511-07CFA85390C2}" type="slidenum">
              <a:rPr lang="en-US" smtClean="0"/>
              <a:t>‹N›</a:t>
            </a:fld>
            <a:endParaRPr lang="en-US"/>
          </a:p>
        </p:txBody>
      </p:sp>
    </p:spTree>
    <p:extLst>
      <p:ext uri="{BB962C8B-B14F-4D97-AF65-F5344CB8AC3E}">
        <p14:creationId xmlns:p14="http://schemas.microsoft.com/office/powerpoint/2010/main" val="81438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kinetic energy of the particles is conserved within the system in which the scattering occurs. Therefore, the scattered photons have the same energy as the incident photons.</a:t>
            </a:r>
          </a:p>
          <a:p>
            <a:endParaRPr lang="en-US" dirty="0"/>
          </a:p>
        </p:txBody>
      </p:sp>
      <p:sp>
        <p:nvSpPr>
          <p:cNvPr id="4" name="Segnaposto numero diapositiva 3"/>
          <p:cNvSpPr>
            <a:spLocks noGrp="1"/>
          </p:cNvSpPr>
          <p:nvPr>
            <p:ph type="sldNum" sz="quarter" idx="10"/>
          </p:nvPr>
        </p:nvSpPr>
        <p:spPr/>
        <p:txBody>
          <a:bodyPr/>
          <a:lstStyle/>
          <a:p>
            <a:fld id="{EEED8763-50C0-46D1-8511-07CFA85390C2}" type="slidenum">
              <a:rPr lang="en-US" smtClean="0"/>
              <a:t>4</a:t>
            </a:fld>
            <a:endParaRPr lang="en-US"/>
          </a:p>
        </p:txBody>
      </p:sp>
    </p:spTree>
    <p:extLst>
      <p:ext uri="{BB962C8B-B14F-4D97-AF65-F5344CB8AC3E}">
        <p14:creationId xmlns:p14="http://schemas.microsoft.com/office/powerpoint/2010/main" val="14440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strength of the scattering depends on the frequency, whereby electromagnetic waves with shorter wavelengths are scattered more strongly. The kinetic energy of the random particles of the system in which the scattering takes place remains the same in Rayleigh scattering, consequently the frequency of the incident light coincides with that of the scattered light. The scattering has its origin in the polarizability of the particles (refractive index term)  of the medium through which the electromagnetic wave passes. Rayleigh scattering has no effect on the state of the medium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egnaposto numero diapositiva 3"/>
          <p:cNvSpPr>
            <a:spLocks noGrp="1"/>
          </p:cNvSpPr>
          <p:nvPr>
            <p:ph type="sldNum" sz="quarter" idx="10"/>
          </p:nvPr>
        </p:nvSpPr>
        <p:spPr/>
        <p:txBody>
          <a:bodyPr/>
          <a:lstStyle/>
          <a:p>
            <a:fld id="{EEED8763-50C0-46D1-8511-07CFA85390C2}" type="slidenum">
              <a:rPr lang="en-US" smtClean="0"/>
              <a:t>5</a:t>
            </a:fld>
            <a:endParaRPr lang="en-US"/>
          </a:p>
        </p:txBody>
      </p:sp>
    </p:spTree>
    <p:extLst>
      <p:ext uri="{BB962C8B-B14F-4D97-AF65-F5344CB8AC3E}">
        <p14:creationId xmlns:p14="http://schemas.microsoft.com/office/powerpoint/2010/main" val="337717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light scatters from the moving macromolecules, this motion imparts a randomness to the phase of the scattered light, such that when the scattered light from two or more particles is added together, there will be a changing constructive or destructive interference. This leads to time-dependent fluctuations in the intensity of the scattered light (Fig. 1).</a:t>
            </a:r>
          </a:p>
          <a:p>
            <a:endParaRPr lang="en-US" dirty="0"/>
          </a:p>
        </p:txBody>
      </p:sp>
      <p:sp>
        <p:nvSpPr>
          <p:cNvPr id="4" name="Segnaposto numero diapositiva 3"/>
          <p:cNvSpPr>
            <a:spLocks noGrp="1"/>
          </p:cNvSpPr>
          <p:nvPr>
            <p:ph type="sldNum" sz="quarter" idx="10"/>
          </p:nvPr>
        </p:nvSpPr>
        <p:spPr/>
        <p:txBody>
          <a:bodyPr/>
          <a:lstStyle/>
          <a:p>
            <a:fld id="{EEED8763-50C0-46D1-8511-07CFA85390C2}" type="slidenum">
              <a:rPr lang="en-US" smtClean="0"/>
              <a:t>7</a:t>
            </a:fld>
            <a:endParaRPr lang="en-US"/>
          </a:p>
        </p:txBody>
      </p:sp>
    </p:spTree>
    <p:extLst>
      <p:ext uri="{BB962C8B-B14F-4D97-AF65-F5344CB8AC3E}">
        <p14:creationId xmlns:p14="http://schemas.microsoft.com/office/powerpoint/2010/main" val="105078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Autocorrelation, sometimes known as serial correlation in the discrete time case, measures the correlation of a signal with a delayed copy of itself. Essentially, it quantifies the similarity between observations of a random variable at different points in time</a:t>
            </a:r>
            <a:endParaRPr lang="en-US" dirty="0"/>
          </a:p>
        </p:txBody>
      </p:sp>
      <p:sp>
        <p:nvSpPr>
          <p:cNvPr id="4" name="Segnaposto numero diapositiva 3"/>
          <p:cNvSpPr>
            <a:spLocks noGrp="1"/>
          </p:cNvSpPr>
          <p:nvPr>
            <p:ph type="sldNum" sz="quarter" idx="10"/>
          </p:nvPr>
        </p:nvSpPr>
        <p:spPr/>
        <p:txBody>
          <a:bodyPr/>
          <a:lstStyle/>
          <a:p>
            <a:fld id="{EEED8763-50C0-46D1-8511-07CFA85390C2}" type="slidenum">
              <a:rPr lang="en-US" smtClean="0"/>
              <a:t>10</a:t>
            </a:fld>
            <a:endParaRPr lang="en-US"/>
          </a:p>
        </p:txBody>
      </p:sp>
    </p:spTree>
    <p:extLst>
      <p:ext uri="{BB962C8B-B14F-4D97-AF65-F5344CB8AC3E}">
        <p14:creationId xmlns:p14="http://schemas.microsoft.com/office/powerpoint/2010/main" val="42843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AF8C6A34-5471-4B83-8158-5DDAD5A20B67}" type="datetimeFigureOut">
              <a:rPr lang="en-US" smtClean="0"/>
              <a:t>4/4/2025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414047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AF8C6A34-5471-4B83-8158-5DDAD5A20B67}" type="datetimeFigureOut">
              <a:rPr lang="en-US" smtClean="0"/>
              <a:t>4/4/2025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387134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AF8C6A34-5471-4B83-8158-5DDAD5A20B67}" type="datetimeFigureOut">
              <a:rPr lang="en-US" smtClean="0"/>
              <a:t>4/4/2025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14770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AF8C6A34-5471-4B83-8158-5DDAD5A20B67}" type="datetimeFigureOut">
              <a:rPr lang="en-US" smtClean="0"/>
              <a:t>4/4/2025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94800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AF8C6A34-5471-4B83-8158-5DDAD5A20B67}" type="datetimeFigureOut">
              <a:rPr lang="en-US" smtClean="0"/>
              <a:t>4/4/2025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35814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AF8C6A34-5471-4B83-8158-5DDAD5A20B67}" type="datetimeFigureOut">
              <a:rPr lang="en-US" smtClean="0"/>
              <a:t>4/4/2025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96335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AF8C6A34-5471-4B83-8158-5DDAD5A20B67}" type="datetimeFigureOut">
              <a:rPr lang="en-US" smtClean="0"/>
              <a:t>4/4/2025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21384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AF8C6A34-5471-4B83-8158-5DDAD5A20B67}" type="datetimeFigureOut">
              <a:rPr lang="en-US" smtClean="0"/>
              <a:t>4/4/2025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21734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8C6A34-5471-4B83-8158-5DDAD5A20B67}" type="datetimeFigureOut">
              <a:rPr lang="en-US" smtClean="0"/>
              <a:t>4/4/2025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265190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F8C6A34-5471-4B83-8158-5DDAD5A20B67}" type="datetimeFigureOut">
              <a:rPr lang="en-US" smtClean="0"/>
              <a:t>4/4/2025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41060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F8C6A34-5471-4B83-8158-5DDAD5A20B67}" type="datetimeFigureOut">
              <a:rPr lang="en-US" smtClean="0"/>
              <a:t>4/4/2025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29219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C6A34-5471-4B83-8158-5DDAD5A20B67}" type="datetimeFigureOut">
              <a:rPr lang="en-US" smtClean="0"/>
              <a:t>4/4/2025</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436D4-8E38-485F-8F18-B8026FC12BD4}" type="slidenum">
              <a:rPr lang="en-US" smtClean="0"/>
              <a:t>‹N›</a:t>
            </a:fld>
            <a:endParaRPr lang="en-US"/>
          </a:p>
        </p:txBody>
      </p:sp>
    </p:spTree>
    <p:extLst>
      <p:ext uri="{BB962C8B-B14F-4D97-AF65-F5344CB8AC3E}">
        <p14:creationId xmlns:p14="http://schemas.microsoft.com/office/powerpoint/2010/main" val="324434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645920" y="2312126"/>
            <a:ext cx="8803949" cy="646331"/>
          </a:xfrm>
          <a:prstGeom prst="rect">
            <a:avLst/>
          </a:prstGeom>
          <a:noFill/>
        </p:spPr>
        <p:txBody>
          <a:bodyPr wrap="none" rtlCol="0">
            <a:spAutoFit/>
          </a:bodyPr>
          <a:lstStyle/>
          <a:p>
            <a:r>
              <a:rPr lang="en-US" sz="3600" dirty="0" smtClean="0"/>
              <a:t>Introduction to Dynamic Light Scattering (DLS)</a:t>
            </a:r>
            <a:endParaRPr lang="en-US" sz="3600" dirty="0"/>
          </a:p>
        </p:txBody>
      </p:sp>
      <p:sp>
        <p:nvSpPr>
          <p:cNvPr id="5" name="Rettangolo 4"/>
          <p:cNvSpPr/>
          <p:nvPr/>
        </p:nvSpPr>
        <p:spPr>
          <a:xfrm>
            <a:off x="9780422" y="5726277"/>
            <a:ext cx="1338893" cy="369332"/>
          </a:xfrm>
          <a:prstGeom prst="rect">
            <a:avLst/>
          </a:prstGeom>
        </p:spPr>
        <p:txBody>
          <a:bodyPr wrap="none">
            <a:spAutoFit/>
          </a:bodyPr>
          <a:lstStyle/>
          <a:p>
            <a:r>
              <a:rPr lang="en-US" dirty="0" smtClean="0"/>
              <a:t>Paolo Pengo</a:t>
            </a:r>
            <a:endParaRPr lang="en-US" dirty="0"/>
          </a:p>
        </p:txBody>
      </p:sp>
    </p:spTree>
    <p:extLst>
      <p:ext uri="{BB962C8B-B14F-4D97-AF65-F5344CB8AC3E}">
        <p14:creationId xmlns:p14="http://schemas.microsoft.com/office/powerpoint/2010/main" val="354371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p:sp>
        <p:nvSpPr>
          <p:cNvPr id="5" name="Rettangolo 4"/>
          <p:cNvSpPr/>
          <p:nvPr/>
        </p:nvSpPr>
        <p:spPr>
          <a:xfrm>
            <a:off x="317863" y="1899646"/>
            <a:ext cx="11260180" cy="646331"/>
          </a:xfrm>
          <a:prstGeom prst="rect">
            <a:avLst/>
          </a:prstGeom>
        </p:spPr>
        <p:txBody>
          <a:bodyPr wrap="square">
            <a:spAutoFit/>
          </a:bodyPr>
          <a:lstStyle/>
          <a:p>
            <a:r>
              <a:rPr lang="en-US" dirty="0" smtClean="0"/>
              <a:t>Correlation functions provide a concise method for expressing the degree to which  two dynamic properties are correlated over a period of time. We need to understand some basic properties of these functions</a:t>
            </a:r>
            <a:r>
              <a:rPr lang="it-IT" dirty="0" smtClean="0"/>
              <a:t>.</a:t>
            </a:r>
            <a:endParaRPr lang="en-US" dirty="0"/>
          </a:p>
        </p:txBody>
      </p:sp>
      <p:sp>
        <p:nvSpPr>
          <p:cNvPr id="6" name="Rettangolo 5"/>
          <p:cNvSpPr/>
          <p:nvPr/>
        </p:nvSpPr>
        <p:spPr>
          <a:xfrm>
            <a:off x="317863" y="1096006"/>
            <a:ext cx="11453222" cy="646331"/>
          </a:xfrm>
          <a:prstGeom prst="rect">
            <a:avLst/>
          </a:prstGeom>
        </p:spPr>
        <p:txBody>
          <a:bodyPr wrap="square">
            <a:spAutoFit/>
          </a:bodyPr>
          <a:lstStyle/>
          <a:p>
            <a:r>
              <a:rPr lang="en-US" dirty="0" smtClean="0"/>
              <a:t>In general, correlation </a:t>
            </a:r>
            <a:r>
              <a:rPr lang="en-US" dirty="0"/>
              <a:t>is a statistical method for measuring the degree of non-randomness in an apparently random data set. </a:t>
            </a:r>
          </a:p>
        </p:txBody>
      </p:sp>
      <p:sp>
        <p:nvSpPr>
          <p:cNvPr id="7" name="Rettangolo 6"/>
          <p:cNvSpPr/>
          <p:nvPr/>
        </p:nvSpPr>
        <p:spPr>
          <a:xfrm>
            <a:off x="210199" y="2881269"/>
            <a:ext cx="2321020" cy="369332"/>
          </a:xfrm>
          <a:prstGeom prst="rect">
            <a:avLst/>
          </a:prstGeom>
        </p:spPr>
        <p:txBody>
          <a:bodyPr wrap="none">
            <a:spAutoFit/>
          </a:bodyPr>
          <a:lstStyle/>
          <a:p>
            <a:r>
              <a:rPr lang="en-US" dirty="0" smtClean="0"/>
              <a:t>Let’s start from scratch</a:t>
            </a:r>
            <a:endParaRPr lang="en-US" dirty="0"/>
          </a:p>
        </p:txBody>
      </p:sp>
      <p:sp>
        <p:nvSpPr>
          <p:cNvPr id="12" name="Rettangolo 11"/>
          <p:cNvSpPr/>
          <p:nvPr/>
        </p:nvSpPr>
        <p:spPr>
          <a:xfrm>
            <a:off x="210199" y="3585893"/>
            <a:ext cx="6168920" cy="2031325"/>
          </a:xfrm>
          <a:prstGeom prst="rect">
            <a:avLst/>
          </a:prstGeom>
        </p:spPr>
        <p:txBody>
          <a:bodyPr wrap="square">
            <a:spAutoFit/>
          </a:bodyPr>
          <a:lstStyle/>
          <a:p>
            <a:pPr algn="just"/>
            <a:r>
              <a:rPr lang="en-US" dirty="0" smtClean="0"/>
              <a:t>the property I may have two different values at two different times, t and t+</a:t>
            </a:r>
            <a:r>
              <a:rPr lang="el-GR" dirty="0" smtClean="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 so, in general, A(t+</a:t>
            </a:r>
            <a:r>
              <a:rPr lang="el-GR" dirty="0" smtClean="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 ≠ A(t</a:t>
            </a:r>
            <a:r>
              <a:rPr lang="en-US" dirty="0" smtClean="0">
                <a:latin typeface="Calibri" panose="020F0502020204030204" pitchFamily="34" charset="0"/>
                <a:cs typeface="Calibri" panose="020F0502020204030204" pitchFamily="34" charset="0"/>
              </a:rPr>
              <a:t>), </a:t>
            </a:r>
          </a:p>
          <a:p>
            <a:pPr algn="just"/>
            <a:r>
              <a:rPr lang="en-US" dirty="0" smtClean="0">
                <a:latin typeface="Calibri" panose="020F0502020204030204" pitchFamily="34" charset="0"/>
                <a:cs typeface="Calibri" panose="020F0502020204030204" pitchFamily="34" charset="0"/>
              </a:rPr>
              <a:t>however, if  </a:t>
            </a:r>
            <a:r>
              <a:rPr lang="el-GR" dirty="0" smtClean="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small </a:t>
            </a:r>
            <a:r>
              <a:rPr lang="it-IT" dirty="0">
                <a:latin typeface="Calibri" panose="020F0502020204030204" pitchFamily="34" charset="0"/>
                <a:cs typeface="Calibri" panose="020F0502020204030204" pitchFamily="34" charset="0"/>
              </a:rPr>
              <a:t>A(t+</a:t>
            </a:r>
            <a:r>
              <a:rPr lang="el-GR" dirty="0">
                <a:latin typeface="Calibri" panose="020F0502020204030204" pitchFamily="34" charset="0"/>
                <a:cs typeface="Calibri" panose="020F0502020204030204" pitchFamily="34" charset="0"/>
              </a:rPr>
              <a:t>τ</a:t>
            </a:r>
            <a:r>
              <a:rPr lang="it-IT"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should be very close to</a:t>
            </a:r>
            <a:r>
              <a:rPr lang="it-IT" dirty="0" smtClean="0">
                <a:latin typeface="Calibri" panose="020F0502020204030204" pitchFamily="34" charset="0"/>
                <a:cs typeface="Calibri" panose="020F0502020204030204" pitchFamily="34" charset="0"/>
              </a:rPr>
              <a:t> A(t</a:t>
            </a:r>
            <a:r>
              <a:rPr lang="en-US" dirty="0" smtClean="0">
                <a:latin typeface="Calibri" panose="020F0502020204030204" pitchFamily="34" charset="0"/>
                <a:cs typeface="Calibri" panose="020F0502020204030204" pitchFamily="34" charset="0"/>
              </a:rPr>
              <a:t>), as </a:t>
            </a:r>
            <a:r>
              <a:rPr lang="el-GR" dirty="0">
                <a:latin typeface="Calibri" panose="020F0502020204030204" pitchFamily="34" charset="0"/>
                <a:cs typeface="Calibri" panose="020F0502020204030204" pitchFamily="34" charset="0"/>
              </a:rPr>
              <a:t>τ</a:t>
            </a:r>
            <a:r>
              <a:rPr lang="it-IT"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increases, the difference would be more likely to be nonzero. </a:t>
            </a:r>
          </a:p>
          <a:p>
            <a:pPr algn="just"/>
            <a:r>
              <a:rPr lang="en-US" dirty="0" smtClean="0">
                <a:latin typeface="Calibri" panose="020F0502020204030204" pitchFamily="34" charset="0"/>
                <a:cs typeface="Calibri" panose="020F0502020204030204" pitchFamily="34" charset="0"/>
              </a:rPr>
              <a:t>Hence, in some sense, we can say that </a:t>
            </a:r>
            <a:r>
              <a:rPr lang="it-IT" dirty="0">
                <a:latin typeface="Calibri" panose="020F0502020204030204" pitchFamily="34" charset="0"/>
                <a:cs typeface="Calibri" panose="020F0502020204030204" pitchFamily="34" charset="0"/>
              </a:rPr>
              <a:t>A(t+</a:t>
            </a:r>
            <a:r>
              <a:rPr lang="el-GR" dirty="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is correlated to A(t) when </a:t>
            </a:r>
            <a:r>
              <a:rPr lang="el-GR" dirty="0" smtClean="0">
                <a:latin typeface="Calibri" panose="020F0502020204030204" pitchFamily="34" charset="0"/>
                <a:cs typeface="Calibri" panose="020F0502020204030204" pitchFamily="34" charset="0"/>
              </a:rPr>
              <a:t>τ</a:t>
            </a:r>
            <a:r>
              <a:rPr lang="en-US" dirty="0" smtClean="0">
                <a:latin typeface="Calibri" panose="020F0502020204030204" pitchFamily="34" charset="0"/>
                <a:cs typeface="Calibri" panose="020F0502020204030204" pitchFamily="34" charset="0"/>
              </a:rPr>
              <a:t> is small but this correlation is lost when </a:t>
            </a:r>
            <a:r>
              <a:rPr lang="el-GR" dirty="0">
                <a:latin typeface="Calibri" panose="020F0502020204030204" pitchFamily="34" charset="0"/>
                <a:cs typeface="Calibri" panose="020F0502020204030204" pitchFamily="34" charset="0"/>
              </a:rPr>
              <a:t>τ</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large respect to the time of the fluctuations.</a:t>
            </a:r>
          </a:p>
        </p:txBody>
      </p:sp>
      <p:grpSp>
        <p:nvGrpSpPr>
          <p:cNvPr id="26" name="Gruppo 25"/>
          <p:cNvGrpSpPr/>
          <p:nvPr/>
        </p:nvGrpSpPr>
        <p:grpSpPr>
          <a:xfrm>
            <a:off x="6807200" y="3429782"/>
            <a:ext cx="4362232" cy="2472787"/>
            <a:chOff x="6807200" y="3429782"/>
            <a:chExt cx="4362232" cy="2472787"/>
          </a:xfrm>
        </p:grpSpPr>
        <p:pic>
          <p:nvPicPr>
            <p:cNvPr id="13" name="Immagine 12"/>
            <p:cNvPicPr>
              <a:picLocks noChangeAspect="1"/>
            </p:cNvPicPr>
            <p:nvPr/>
          </p:nvPicPr>
          <p:blipFill rotWithShape="1">
            <a:blip r:embed="rId3"/>
            <a:srcRect l="16620" t="55316" r="14792" b="6408"/>
            <a:stretch/>
          </p:blipFill>
          <p:spPr>
            <a:xfrm>
              <a:off x="6807200" y="3642695"/>
              <a:ext cx="4362232" cy="2259874"/>
            </a:xfrm>
            <a:prstGeom prst="rect">
              <a:avLst/>
            </a:prstGeom>
          </p:spPr>
        </p:pic>
        <p:cxnSp>
          <p:nvCxnSpPr>
            <p:cNvPr id="15" name="Connettore diritto 14"/>
            <p:cNvCxnSpPr/>
            <p:nvPr/>
          </p:nvCxnSpPr>
          <p:spPr>
            <a:xfrm>
              <a:off x="8454571" y="3799114"/>
              <a:ext cx="6350" cy="1346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8069038" y="3429782"/>
              <a:ext cx="261610" cy="369332"/>
            </a:xfrm>
            <a:prstGeom prst="rect">
              <a:avLst/>
            </a:prstGeom>
          </p:spPr>
          <p:txBody>
            <a:bodyPr wrap="none">
              <a:spAutoFit/>
            </a:bodyPr>
            <a:lstStyle/>
            <a:p>
              <a:r>
                <a:rPr lang="en-US" dirty="0" smtClean="0"/>
                <a:t>t</a:t>
              </a:r>
              <a:endParaRPr lang="en-US" dirty="0"/>
            </a:p>
          </p:txBody>
        </p:sp>
        <p:cxnSp>
          <p:nvCxnSpPr>
            <p:cNvPr id="17" name="Connettore diritto 16"/>
            <p:cNvCxnSpPr/>
            <p:nvPr/>
          </p:nvCxnSpPr>
          <p:spPr>
            <a:xfrm>
              <a:off x="8518509" y="3799114"/>
              <a:ext cx="6350" cy="1346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8512159" y="3429782"/>
              <a:ext cx="466794" cy="369332"/>
            </a:xfrm>
            <a:prstGeom prst="rect">
              <a:avLst/>
            </a:prstGeom>
          </p:spPr>
          <p:txBody>
            <a:bodyPr wrap="none">
              <a:spAutoFit/>
            </a:bodyPr>
            <a:lstStyle/>
            <a:p>
              <a:r>
                <a:rPr lang="en-US" dirty="0" smtClean="0"/>
                <a:t>t+</a:t>
              </a:r>
              <a:r>
                <a:rPr lang="el-GR" dirty="0" smtClean="0">
                  <a:latin typeface="Calibri" panose="020F0502020204030204" pitchFamily="34" charset="0"/>
                  <a:cs typeface="Calibri" panose="020F0502020204030204" pitchFamily="34" charset="0"/>
                </a:rPr>
                <a:t>τ</a:t>
              </a:r>
              <a:endParaRPr lang="en-US" dirty="0"/>
            </a:p>
          </p:txBody>
        </p:sp>
        <p:cxnSp>
          <p:nvCxnSpPr>
            <p:cNvPr id="20" name="Connettore diritto 19"/>
            <p:cNvCxnSpPr/>
            <p:nvPr/>
          </p:nvCxnSpPr>
          <p:spPr>
            <a:xfrm flipH="1" flipV="1">
              <a:off x="8270421" y="3722914"/>
              <a:ext cx="18415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flipV="1">
              <a:off x="8518509" y="3716564"/>
              <a:ext cx="59985" cy="8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9302753" y="3799114"/>
              <a:ext cx="6350" cy="1346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9296403" y="3429782"/>
              <a:ext cx="466794" cy="369332"/>
            </a:xfrm>
            <a:prstGeom prst="rect">
              <a:avLst/>
            </a:prstGeom>
          </p:spPr>
          <p:txBody>
            <a:bodyPr wrap="none">
              <a:spAutoFit/>
            </a:bodyPr>
            <a:lstStyle/>
            <a:p>
              <a:r>
                <a:rPr lang="en-US" dirty="0" smtClean="0"/>
                <a:t>t+</a:t>
              </a:r>
              <a:r>
                <a:rPr lang="el-GR" dirty="0" smtClean="0">
                  <a:latin typeface="Calibri" panose="020F0502020204030204" pitchFamily="34" charset="0"/>
                  <a:cs typeface="Calibri" panose="020F0502020204030204" pitchFamily="34" charset="0"/>
                </a:rPr>
                <a:t>τ</a:t>
              </a:r>
              <a:endParaRPr lang="en-US" dirty="0"/>
            </a:p>
          </p:txBody>
        </p:sp>
        <p:cxnSp>
          <p:nvCxnSpPr>
            <p:cNvPr id="25" name="Connettore diritto 24"/>
            <p:cNvCxnSpPr/>
            <p:nvPr/>
          </p:nvCxnSpPr>
          <p:spPr>
            <a:xfrm flipV="1">
              <a:off x="9302753" y="3716564"/>
              <a:ext cx="59985" cy="825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Rettangolo 26"/>
          <p:cNvSpPr/>
          <p:nvPr/>
        </p:nvSpPr>
        <p:spPr>
          <a:xfrm>
            <a:off x="8013240" y="2904790"/>
            <a:ext cx="675185" cy="369332"/>
          </a:xfrm>
          <a:prstGeom prst="rect">
            <a:avLst/>
          </a:prstGeom>
        </p:spPr>
        <p:txBody>
          <a:bodyPr wrap="none">
            <a:spAutoFit/>
          </a:bodyPr>
          <a:lstStyle/>
          <a:p>
            <a:r>
              <a:rPr lang="en-US" dirty="0" smtClean="0">
                <a:solidFill>
                  <a:srgbClr val="FF0000"/>
                </a:solidFill>
              </a:rPr>
              <a:t>small</a:t>
            </a:r>
            <a:endParaRPr lang="en-US" dirty="0">
              <a:solidFill>
                <a:srgbClr val="FF0000"/>
              </a:solidFill>
            </a:endParaRPr>
          </a:p>
        </p:txBody>
      </p:sp>
      <p:sp>
        <p:nvSpPr>
          <p:cNvPr id="28" name="Rettangolo 27"/>
          <p:cNvSpPr/>
          <p:nvPr/>
        </p:nvSpPr>
        <p:spPr>
          <a:xfrm>
            <a:off x="9362738" y="2904790"/>
            <a:ext cx="647678" cy="369332"/>
          </a:xfrm>
          <a:prstGeom prst="rect">
            <a:avLst/>
          </a:prstGeom>
        </p:spPr>
        <p:txBody>
          <a:bodyPr wrap="none">
            <a:spAutoFit/>
          </a:bodyPr>
          <a:lstStyle/>
          <a:p>
            <a:r>
              <a:rPr lang="en-US" dirty="0" smtClean="0">
                <a:solidFill>
                  <a:srgbClr val="FF0000"/>
                </a:solidFill>
              </a:rPr>
              <a:t>large</a:t>
            </a:r>
            <a:endParaRPr lang="en-US" dirty="0">
              <a:solidFill>
                <a:srgbClr val="FF0000"/>
              </a:solidFill>
            </a:endParaRPr>
          </a:p>
        </p:txBody>
      </p:sp>
      <p:cxnSp>
        <p:nvCxnSpPr>
          <p:cNvPr id="30" name="Connettore 2 29"/>
          <p:cNvCxnSpPr>
            <a:stCxn id="27" idx="2"/>
            <a:endCxn id="18" idx="0"/>
          </p:cNvCxnSpPr>
          <p:nvPr/>
        </p:nvCxnSpPr>
        <p:spPr>
          <a:xfrm>
            <a:off x="8350833" y="3274122"/>
            <a:ext cx="394723" cy="155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28" idx="2"/>
          </p:cNvCxnSpPr>
          <p:nvPr/>
        </p:nvCxnSpPr>
        <p:spPr>
          <a:xfrm flipH="1">
            <a:off x="9592486" y="3274122"/>
            <a:ext cx="94091" cy="2352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349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00111" y="1069105"/>
            <a:ext cx="11050060" cy="369332"/>
          </a:xfrm>
          <a:prstGeom prst="rect">
            <a:avLst/>
          </a:prstGeom>
        </p:spPr>
        <p:txBody>
          <a:bodyPr wrap="square">
            <a:spAutoFit/>
          </a:bodyPr>
          <a:lstStyle/>
          <a:p>
            <a:pPr algn="just"/>
            <a:r>
              <a:rPr lang="en-US" dirty="0" smtClean="0"/>
              <a:t>A measure of this correlation is given by the autocorrelation function of the scattered intensity that is defined as:</a:t>
            </a:r>
            <a:endParaRPr lang="en-US" dirty="0"/>
          </a:p>
        </p:txBody>
      </p:sp>
      <p:sp>
        <p:nvSpPr>
          <p:cNvPr id="7" name="Rettangolo 6"/>
          <p:cNvSpPr/>
          <p:nvPr/>
        </p:nvSpPr>
        <p:spPr>
          <a:xfrm>
            <a:off x="300111" y="2985022"/>
            <a:ext cx="3125260" cy="369332"/>
          </a:xfrm>
          <a:prstGeom prst="rect">
            <a:avLst/>
          </a:prstGeom>
        </p:spPr>
        <p:txBody>
          <a:bodyPr wrap="square">
            <a:spAutoFit/>
          </a:bodyPr>
          <a:lstStyle/>
          <a:p>
            <a:pPr algn="just"/>
            <a:r>
              <a:rPr lang="en-US" dirty="0" smtClean="0"/>
              <a:t>How can we estimate this?</a:t>
            </a:r>
            <a:endParaRPr lang="en-US" dirty="0"/>
          </a:p>
        </p:txBody>
      </p:sp>
      <p:sp>
        <p:nvSpPr>
          <p:cNvPr id="8" name="Rettangolo 7"/>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mc:AlternateContent xmlns:mc="http://schemas.openxmlformats.org/markup-compatibility/2006" xmlns:a14="http://schemas.microsoft.com/office/drawing/2010/main">
        <mc:Choice Requires="a14">
          <p:sp>
            <p:nvSpPr>
              <p:cNvPr id="9" name="CasellaDiTesto 8"/>
              <p:cNvSpPr txBox="1"/>
              <p:nvPr/>
            </p:nvSpPr>
            <p:spPr>
              <a:xfrm>
                <a:off x="351804" y="1900266"/>
                <a:ext cx="3640677" cy="622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𝐼</m:t>
                          </m:r>
                          <m:d>
                            <m:dPr>
                              <m:ctrlPr>
                                <a:rPr lang="it-IT" b="0" i="1" smtClean="0">
                                  <a:latin typeface="Cambria Math" panose="02040503050406030204" pitchFamily="18" charset="0"/>
                                </a:rPr>
                              </m:ctrlPr>
                            </m:dPr>
                            <m:e>
                              <m:r>
                                <a:rPr lang="it-IT" b="0" i="1" smtClean="0">
                                  <a:latin typeface="Cambria Math" panose="02040503050406030204" pitchFamily="18" charset="0"/>
                                </a:rPr>
                                <m:t>0</m:t>
                              </m:r>
                            </m:e>
                          </m:d>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m:t>
                          </m:r>
                        </m:e>
                      </m:d>
                      <m:r>
                        <a:rPr lang="it-IT" b="0" i="1" smtClean="0">
                          <a:latin typeface="Cambria Math" panose="02040503050406030204" pitchFamily="18" charset="0"/>
                        </a:rPr>
                        <m:t>=</m:t>
                      </m:r>
                      <m:func>
                        <m:funcPr>
                          <m:ctrlPr>
                            <a:rPr lang="it-IT" b="0" i="1" smtClean="0">
                              <a:latin typeface="Cambria Math" panose="02040503050406030204" pitchFamily="18" charset="0"/>
                            </a:rPr>
                          </m:ctrlPr>
                        </m:funcPr>
                        <m:fName>
                          <m:limLow>
                            <m:limLowPr>
                              <m:ctrlPr>
                                <a:rPr lang="it-IT" b="0" i="1" smtClean="0">
                                  <a:latin typeface="Cambria Math" panose="02040503050406030204" pitchFamily="18" charset="0"/>
                                </a:rPr>
                              </m:ctrlPr>
                            </m:limLowPr>
                            <m:e>
                              <m:r>
                                <m:rPr>
                                  <m:sty m:val="p"/>
                                </m:rPr>
                                <a:rPr lang="it-IT" b="0" i="0" smtClean="0">
                                  <a:latin typeface="Cambria Math" panose="02040503050406030204" pitchFamily="18" charset="0"/>
                                </a:rPr>
                                <m:t>lim</m:t>
                              </m:r>
                            </m:e>
                            <m:lim>
                              <m:r>
                                <a:rPr lang="it-IT" b="0" i="1" smtClean="0">
                                  <a:latin typeface="Cambria Math" panose="02040503050406030204" pitchFamily="18" charset="0"/>
                                </a:rPr>
                                <m:t>𝑇</m:t>
                              </m:r>
                              <m:r>
                                <a:rPr lang="it-IT" b="0" i="1" smtClean="0">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𝑇</m:t>
                              </m:r>
                            </m:den>
                          </m:f>
                          <m:nary>
                            <m:naryPr>
                              <m:ctrlPr>
                                <a:rPr lang="it-IT" i="1">
                                  <a:latin typeface="Cambria Math" panose="02040503050406030204" pitchFamily="18" charset="0"/>
                                </a:rPr>
                              </m:ctrlPr>
                            </m:naryPr>
                            <m:sub>
                              <m:r>
                                <a:rPr lang="it-IT" i="1">
                                  <a:latin typeface="Cambria Math" panose="02040503050406030204" pitchFamily="18" charset="0"/>
                                </a:rPr>
                                <m:t>0</m:t>
                              </m:r>
                            </m:sub>
                            <m:sup>
                              <m:r>
                                <a:rPr lang="it-IT" i="1">
                                  <a:latin typeface="Cambria Math" panose="02040503050406030204" pitchFamily="18" charset="0"/>
                                </a:rPr>
                                <m:t>𝑇</m:t>
                              </m:r>
                            </m:sup>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𝑡</m:t>
                                  </m:r>
                                </m:e>
                              </m:d>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rPr>
                                <m:t>𝑑𝑡</m:t>
                              </m:r>
                            </m:e>
                          </m:nary>
                        </m:e>
                      </m:func>
                    </m:oMath>
                  </m:oMathPara>
                </a14:m>
                <a:endParaRPr lang="en-US"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351804" y="1900266"/>
                <a:ext cx="3640677" cy="622927"/>
              </a:xfrm>
              <a:prstGeom prst="rect">
                <a:avLst/>
              </a:prstGeom>
              <a:blipFill>
                <a:blip r:embed="rId2"/>
                <a:stretch>
                  <a:fillRect/>
                </a:stretch>
              </a:blipFill>
            </p:spPr>
            <p:txBody>
              <a:bodyPr/>
              <a:lstStyle/>
              <a:p>
                <a:r>
                  <a:rPr lang="en-US">
                    <a:noFill/>
                  </a:rPr>
                  <a:t> </a:t>
                </a:r>
              </a:p>
            </p:txBody>
          </p:sp>
        </mc:Fallback>
      </mc:AlternateContent>
      <p:pic>
        <p:nvPicPr>
          <p:cNvPr id="10" name="Immagine 9"/>
          <p:cNvPicPr>
            <a:picLocks noChangeAspect="1"/>
          </p:cNvPicPr>
          <p:nvPr/>
        </p:nvPicPr>
        <p:blipFill rotWithShape="1">
          <a:blip r:embed="rId3"/>
          <a:srcRect l="14364" t="9374" r="8924" b="14110"/>
          <a:stretch/>
        </p:blipFill>
        <p:spPr>
          <a:xfrm>
            <a:off x="6602437" y="1900266"/>
            <a:ext cx="4267200" cy="3410857"/>
          </a:xfrm>
          <a:prstGeom prst="rect">
            <a:avLst/>
          </a:prstGeom>
        </p:spPr>
      </p:pic>
      <p:sp>
        <p:nvSpPr>
          <p:cNvPr id="11" name="Rettangolo 10"/>
          <p:cNvSpPr/>
          <p:nvPr/>
        </p:nvSpPr>
        <p:spPr>
          <a:xfrm>
            <a:off x="300111" y="3571772"/>
            <a:ext cx="5809958" cy="1200329"/>
          </a:xfrm>
          <a:prstGeom prst="rect">
            <a:avLst/>
          </a:prstGeom>
        </p:spPr>
        <p:txBody>
          <a:bodyPr wrap="square">
            <a:spAutoFit/>
          </a:bodyPr>
          <a:lstStyle/>
          <a:p>
            <a:pPr algn="just"/>
            <a:r>
              <a:rPr lang="en-US" dirty="0" smtClean="0"/>
              <a:t>Let suppose to divide the time axis into N discrete intervals </a:t>
            </a:r>
            <a:r>
              <a:rPr lang="el-GR" dirty="0" smtClean="0"/>
              <a:t>Δ</a:t>
            </a:r>
            <a:r>
              <a:rPr lang="en-US" dirty="0" smtClean="0"/>
              <a:t>t so that T=N</a:t>
            </a:r>
            <a:r>
              <a:rPr lang="el-GR" dirty="0" smtClean="0"/>
              <a:t>Δ</a:t>
            </a:r>
            <a:r>
              <a:rPr lang="en-US" dirty="0"/>
              <a:t>t </a:t>
            </a:r>
            <a:r>
              <a:rPr lang="en-US" dirty="0" smtClean="0"/>
              <a:t>and that t=j</a:t>
            </a:r>
            <a:r>
              <a:rPr lang="el-GR" dirty="0"/>
              <a:t> Δ</a:t>
            </a:r>
            <a:r>
              <a:rPr lang="en-US" dirty="0"/>
              <a:t>t </a:t>
            </a:r>
            <a:r>
              <a:rPr lang="en-US" dirty="0" smtClean="0"/>
              <a:t> and </a:t>
            </a:r>
            <a:r>
              <a:rPr lang="el-GR" dirty="0" smtClean="0">
                <a:latin typeface="Calibri" panose="020F0502020204030204" pitchFamily="34" charset="0"/>
                <a:cs typeface="Calibri" panose="020F0502020204030204" pitchFamily="34" charset="0"/>
              </a:rPr>
              <a:t>τ</a:t>
            </a:r>
            <a:r>
              <a:rPr lang="en-US" dirty="0" smtClean="0">
                <a:latin typeface="Calibri" panose="020F0502020204030204" pitchFamily="34" charset="0"/>
                <a:cs typeface="Calibri" panose="020F0502020204030204" pitchFamily="34" charset="0"/>
              </a:rPr>
              <a:t> = n</a:t>
            </a:r>
            <a:r>
              <a:rPr lang="el-GR" dirty="0"/>
              <a:t> Δ</a:t>
            </a:r>
            <a:r>
              <a:rPr lang="en-US" dirty="0"/>
              <a:t>t </a:t>
            </a:r>
            <a:r>
              <a:rPr lang="en-US" dirty="0" smtClean="0"/>
              <a:t>so that t+</a:t>
            </a:r>
            <a:r>
              <a:rPr lang="el-GR" dirty="0" smtClean="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j+n</a:t>
            </a:r>
            <a:r>
              <a:rPr lang="it-IT" dirty="0" smtClean="0">
                <a:latin typeface="Calibri" panose="020F0502020204030204" pitchFamily="34" charset="0"/>
                <a:cs typeface="Calibri" panose="020F0502020204030204" pitchFamily="34" charset="0"/>
              </a:rPr>
              <a:t>)</a:t>
            </a:r>
            <a:r>
              <a:rPr lang="el-GR" dirty="0"/>
              <a:t> Δ</a:t>
            </a:r>
            <a:r>
              <a:rPr lang="en-US" dirty="0" smtClean="0"/>
              <a:t>t. If we further assume that A varies very little in the interval </a:t>
            </a:r>
            <a:r>
              <a:rPr lang="el-GR" dirty="0"/>
              <a:t>Δ</a:t>
            </a:r>
            <a:r>
              <a:rPr lang="en-US" dirty="0" smtClean="0"/>
              <a:t>t the integral can be approximated to</a:t>
            </a:r>
            <a:endParaRPr lang="en-US" dirty="0"/>
          </a:p>
        </p:txBody>
      </p:sp>
      <mc:AlternateContent xmlns:mc="http://schemas.openxmlformats.org/markup-compatibility/2006" xmlns:a14="http://schemas.microsoft.com/office/drawing/2010/main">
        <mc:Choice Requires="a14">
          <p:sp>
            <p:nvSpPr>
              <p:cNvPr id="12" name="CasellaDiTesto 11"/>
              <p:cNvSpPr txBox="1"/>
              <p:nvPr/>
            </p:nvSpPr>
            <p:spPr>
              <a:xfrm>
                <a:off x="542338" y="4839483"/>
                <a:ext cx="2883033" cy="8102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𝐼</m:t>
                          </m:r>
                          <m:d>
                            <m:dPr>
                              <m:ctrlPr>
                                <a:rPr lang="it-IT" b="0" i="1" smtClean="0">
                                  <a:latin typeface="Cambria Math" panose="02040503050406030204" pitchFamily="18" charset="0"/>
                                </a:rPr>
                              </m:ctrlPr>
                            </m:dPr>
                            <m:e>
                              <m:r>
                                <a:rPr lang="it-IT" b="0" i="1" smtClean="0">
                                  <a:latin typeface="Cambria Math" panose="02040503050406030204" pitchFamily="18" charset="0"/>
                                </a:rPr>
                                <m:t>0</m:t>
                              </m:r>
                            </m:e>
                          </m:d>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m:t>
                          </m:r>
                        </m:e>
                      </m:d>
                      <m:r>
                        <a:rPr lang="it-IT" b="0" i="1" smtClean="0">
                          <a:latin typeface="Cambria Math" panose="02040503050406030204" pitchFamily="18" charset="0"/>
                          <a:ea typeface="Cambria Math" panose="02040503050406030204" pitchFamily="18" charset="0"/>
                        </a:rPr>
                        <m:t>≈</m:t>
                      </m:r>
                      <m:func>
                        <m:funcPr>
                          <m:ctrlPr>
                            <a:rPr lang="it-IT" b="0" i="1" smtClean="0">
                              <a:latin typeface="Cambria Math" panose="02040503050406030204" pitchFamily="18" charset="0"/>
                            </a:rPr>
                          </m:ctrlPr>
                        </m:funcPr>
                        <m:fName>
                          <m:limLow>
                            <m:limLowPr>
                              <m:ctrlPr>
                                <a:rPr lang="it-IT" b="0" i="1" smtClean="0">
                                  <a:latin typeface="Cambria Math" panose="02040503050406030204" pitchFamily="18" charset="0"/>
                                </a:rPr>
                              </m:ctrlPr>
                            </m:limLowPr>
                            <m:e>
                              <m:r>
                                <m:rPr>
                                  <m:sty m:val="p"/>
                                </m:rPr>
                                <a:rPr lang="it-IT" b="0" i="0" smtClean="0">
                                  <a:latin typeface="Cambria Math" panose="02040503050406030204" pitchFamily="18" charset="0"/>
                                </a:rPr>
                                <m:t>lim</m:t>
                              </m:r>
                            </m:e>
                            <m:lim>
                              <m:r>
                                <a:rPr lang="it-IT" b="0" i="1" smtClean="0">
                                  <a:latin typeface="Cambria Math" panose="02040503050406030204" pitchFamily="18" charset="0"/>
                                </a:rPr>
                                <m:t>𝑁</m:t>
                              </m:r>
                              <m:r>
                                <a:rPr lang="it-IT" b="0" i="1" smtClean="0">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rPr>
                              </m:ctrlPr>
                            </m:fPr>
                            <m:num>
                              <m:r>
                                <a:rPr lang="it-IT" i="1">
                                  <a:latin typeface="Cambria Math" panose="02040503050406030204" pitchFamily="18" charset="0"/>
                                </a:rPr>
                                <m:t>1</m:t>
                              </m:r>
                            </m:num>
                            <m:den>
                              <m:r>
                                <a:rPr lang="it-IT" b="0" i="1" smtClean="0">
                                  <a:latin typeface="Cambria Math" panose="02040503050406030204" pitchFamily="18" charset="0"/>
                                </a:rPr>
                                <m:t>𝑁</m:t>
                              </m:r>
                            </m:den>
                          </m:f>
                          <m:nary>
                            <m:naryPr>
                              <m:chr m:val="∑"/>
                              <m:ctrlPr>
                                <a:rPr lang="it-IT"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𝑁</m:t>
                              </m:r>
                            </m:sup>
                            <m:e>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𝑗</m:t>
                                  </m:r>
                                </m:sub>
                              </m:sSub>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𝑗</m:t>
                                  </m:r>
                                  <m:r>
                                    <a:rPr lang="it-IT" b="0" i="1" smtClean="0">
                                      <a:latin typeface="Cambria Math" panose="02040503050406030204" pitchFamily="18" charset="0"/>
                                    </a:rPr>
                                    <m:t>+</m:t>
                                  </m:r>
                                  <m:r>
                                    <a:rPr lang="it-IT" b="0" i="1" smtClean="0">
                                      <a:latin typeface="Cambria Math" panose="02040503050406030204" pitchFamily="18" charset="0"/>
                                    </a:rPr>
                                    <m:t>𝑛</m:t>
                                  </m:r>
                                </m:sub>
                              </m:sSub>
                            </m:e>
                          </m:nary>
                        </m:e>
                      </m:func>
                    </m:oMath>
                  </m:oMathPara>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542338" y="4839483"/>
                <a:ext cx="2883033" cy="810222"/>
              </a:xfrm>
              <a:prstGeom prst="rect">
                <a:avLst/>
              </a:prstGeom>
              <a:blipFill>
                <a:blip r:embed="rId4"/>
                <a:stretch>
                  <a:fillRect/>
                </a:stretch>
              </a:blipFill>
            </p:spPr>
            <p:txBody>
              <a:bodyPr/>
              <a:lstStyle/>
              <a:p>
                <a:r>
                  <a:rPr lang="en-US">
                    <a:noFill/>
                  </a:rPr>
                  <a:t> </a:t>
                </a:r>
              </a:p>
            </p:txBody>
          </p:sp>
        </mc:Fallback>
      </mc:AlternateContent>
      <p:sp>
        <p:nvSpPr>
          <p:cNvPr id="14" name="Rettangolo 13"/>
          <p:cNvSpPr/>
          <p:nvPr/>
        </p:nvSpPr>
        <p:spPr>
          <a:xfrm>
            <a:off x="300111" y="5772952"/>
            <a:ext cx="10461197" cy="646331"/>
          </a:xfrm>
          <a:prstGeom prst="rect">
            <a:avLst/>
          </a:prstGeom>
        </p:spPr>
        <p:txBody>
          <a:bodyPr wrap="none">
            <a:spAutoFit/>
          </a:bodyPr>
          <a:lstStyle/>
          <a:p>
            <a:r>
              <a:rPr lang="en-US" dirty="0" smtClean="0"/>
              <a:t>This approximation is very powerful because it gives us the possibility to understand several properties of the </a:t>
            </a:r>
          </a:p>
          <a:p>
            <a:r>
              <a:rPr lang="en-US" dirty="0" smtClean="0"/>
              <a:t>correlation function, in particular its variation with time.</a:t>
            </a:r>
            <a:endParaRPr lang="en-US" dirty="0"/>
          </a:p>
        </p:txBody>
      </p:sp>
    </p:spTree>
    <p:extLst>
      <p:ext uri="{BB962C8B-B14F-4D97-AF65-F5344CB8AC3E}">
        <p14:creationId xmlns:p14="http://schemas.microsoft.com/office/powerpoint/2010/main" val="4072191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44450" y="200444"/>
            <a:ext cx="7425302" cy="523220"/>
          </a:xfrm>
          <a:prstGeom prst="rect">
            <a:avLst/>
          </a:prstGeom>
        </p:spPr>
        <p:txBody>
          <a:bodyPr wrap="none">
            <a:spAutoFit/>
          </a:bodyPr>
          <a:lstStyle/>
          <a:p>
            <a:r>
              <a:rPr lang="en-US" sz="2800" dirty="0" smtClean="0"/>
              <a:t>Time dependence of the Autocorrelation function</a:t>
            </a:r>
            <a:endParaRPr lang="en-US" sz="2800" dirty="0"/>
          </a:p>
        </p:txBody>
      </p:sp>
      <p:sp>
        <p:nvSpPr>
          <p:cNvPr id="9" name="Rettangolo 8"/>
          <p:cNvSpPr/>
          <p:nvPr/>
        </p:nvSpPr>
        <p:spPr>
          <a:xfrm>
            <a:off x="344450" y="805782"/>
            <a:ext cx="11853951" cy="369332"/>
          </a:xfrm>
          <a:prstGeom prst="rect">
            <a:avLst/>
          </a:prstGeom>
        </p:spPr>
        <p:txBody>
          <a:bodyPr wrap="none">
            <a:spAutoFit/>
          </a:bodyPr>
          <a:lstStyle/>
          <a:p>
            <a:r>
              <a:rPr lang="en-US" dirty="0" smtClean="0"/>
              <a:t>To understand the time dependence of the autocorrelation function we need to resort to little math, the Schwartz inequality</a:t>
            </a:r>
            <a:endParaRPr lang="en-US" dirty="0"/>
          </a:p>
        </p:txBody>
      </p:sp>
      <p:sp>
        <p:nvSpPr>
          <p:cNvPr id="11" name="Rettangolo 10"/>
          <p:cNvSpPr/>
          <p:nvPr/>
        </p:nvSpPr>
        <p:spPr>
          <a:xfrm>
            <a:off x="344450" y="2533789"/>
            <a:ext cx="2865272" cy="369332"/>
          </a:xfrm>
          <a:prstGeom prst="rect">
            <a:avLst/>
          </a:prstGeom>
        </p:spPr>
        <p:txBody>
          <a:bodyPr wrap="none">
            <a:spAutoFit/>
          </a:bodyPr>
          <a:lstStyle/>
          <a:p>
            <a:r>
              <a:rPr lang="en-US" dirty="0" smtClean="0"/>
              <a:t>If we take </a:t>
            </a:r>
            <a:r>
              <a:rPr lang="en-US" dirty="0" err="1" smtClean="0"/>
              <a:t>Bj</a:t>
            </a:r>
            <a:r>
              <a:rPr lang="en-US" dirty="0" smtClean="0"/>
              <a:t> =</a:t>
            </a:r>
            <a:r>
              <a:rPr lang="en-US" dirty="0" err="1" smtClean="0"/>
              <a:t>Aj+n</a:t>
            </a:r>
            <a:r>
              <a:rPr lang="en-US" dirty="0" smtClean="0"/>
              <a:t> we have: </a:t>
            </a:r>
            <a:endParaRPr lang="en-US" dirty="0"/>
          </a:p>
        </p:txBody>
      </p:sp>
      <p:sp>
        <p:nvSpPr>
          <p:cNvPr id="15" name="Rettangolo 14"/>
          <p:cNvSpPr/>
          <p:nvPr/>
        </p:nvSpPr>
        <p:spPr>
          <a:xfrm>
            <a:off x="344450" y="4934537"/>
            <a:ext cx="11341823" cy="646331"/>
          </a:xfrm>
          <a:prstGeom prst="rect">
            <a:avLst/>
          </a:prstGeom>
        </p:spPr>
        <p:txBody>
          <a:bodyPr wrap="none">
            <a:spAutoFit/>
          </a:bodyPr>
          <a:lstStyle/>
          <a:p>
            <a:r>
              <a:rPr lang="en-US" dirty="0" smtClean="0"/>
              <a:t>It thus appears that that either the autocorrelation function remains equal to its initial value or it decays from its initial </a:t>
            </a:r>
          </a:p>
          <a:p>
            <a:r>
              <a:rPr lang="en-US" dirty="0" smtClean="0"/>
              <a:t>value which is a maximum.</a:t>
            </a:r>
            <a:endParaRPr lang="en-US" dirty="0"/>
          </a:p>
        </p:txBody>
      </p:sp>
      <mc:AlternateContent xmlns:mc="http://schemas.openxmlformats.org/markup-compatibility/2006" xmlns:a14="http://schemas.microsoft.com/office/drawing/2010/main">
        <mc:Choice Requires="a14">
          <p:sp>
            <p:nvSpPr>
              <p:cNvPr id="2" name="CasellaDiTesto 1"/>
              <p:cNvSpPr txBox="1"/>
              <p:nvPr/>
            </p:nvSpPr>
            <p:spPr>
              <a:xfrm>
                <a:off x="344450" y="1460363"/>
                <a:ext cx="2929456" cy="7730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
                                    <m:sSubPr>
                                      <m:ctrlPr>
                                        <a:rPr lang="en-US" i="1">
                                          <a:latin typeface="Cambria Math" panose="02040503050406030204" pitchFamily="18" charset="0"/>
                                        </a:rPr>
                                      </m:ctrlPr>
                                    </m:sSubPr>
                                    <m:e>
                                      <m:r>
                                        <a:rPr lang="it-IT" i="1">
                                          <a:latin typeface="Cambria Math" panose="02040503050406030204" pitchFamily="18" charset="0"/>
                                        </a:rPr>
                                        <m:t>𝐴</m:t>
                                      </m:r>
                                    </m:e>
                                    <m:sub>
                                      <m:r>
                                        <a:rPr lang="it-IT" i="1">
                                          <a:latin typeface="Cambria Math" panose="02040503050406030204" pitchFamily="18" charset="0"/>
                                        </a:rPr>
                                        <m:t>𝑗</m:t>
                                      </m:r>
                                    </m:sub>
                                  </m:sSub>
                                  <m:sSub>
                                    <m:sSubPr>
                                      <m:ctrlPr>
                                        <a:rPr lang="en-US" i="1">
                                          <a:latin typeface="Cambria Math" panose="02040503050406030204" pitchFamily="18" charset="0"/>
                                        </a:rPr>
                                      </m:ctrlPr>
                                    </m:sSubPr>
                                    <m:e>
                                      <m:r>
                                        <a:rPr lang="it-IT" i="1">
                                          <a:latin typeface="Cambria Math" panose="02040503050406030204" pitchFamily="18" charset="0"/>
                                        </a:rPr>
                                        <m:t>𝐵</m:t>
                                      </m:r>
                                    </m:e>
                                    <m:sub>
                                      <m:r>
                                        <a:rPr lang="it-IT" i="1">
                                          <a:latin typeface="Cambria Math" panose="02040503050406030204" pitchFamily="18" charset="0"/>
                                        </a:rPr>
                                        <m:t>𝑗</m:t>
                                      </m:r>
                                    </m:sub>
                                  </m:sSub>
                                </m:e>
                              </m:nary>
                            </m:e>
                          </m:d>
                        </m:e>
                        <m:sup>
                          <m:r>
                            <a:rPr lang="it-IT"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𝐴</m:t>
                                  </m:r>
                                </m:e>
                                <m:sub>
                                  <m:r>
                                    <a:rPr lang="it-IT" b="0" i="1" smtClean="0">
                                      <a:latin typeface="Cambria Math" panose="02040503050406030204" pitchFamily="18" charset="0"/>
                                    </a:rPr>
                                    <m:t>𝑗</m:t>
                                  </m:r>
                                </m:sub>
                                <m:sup>
                                  <m:r>
                                    <a:rPr lang="it-IT" b="0" i="1" smtClean="0">
                                      <a:latin typeface="Cambria Math" panose="02040503050406030204" pitchFamily="18" charset="0"/>
                                    </a:rPr>
                                    <m:t>2</m:t>
                                  </m:r>
                                </m:sup>
                              </m:sSubSup>
                            </m:e>
                          </m:nary>
                        </m:e>
                      </m:d>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Sup>
                                <m:sSubSupPr>
                                  <m:ctrlPr>
                                    <a:rPr lang="it-IT" i="1">
                                      <a:latin typeface="Cambria Math" panose="02040503050406030204" pitchFamily="18" charset="0"/>
                                    </a:rPr>
                                  </m:ctrlPr>
                                </m:sSubSupPr>
                                <m:e>
                                  <m:r>
                                    <a:rPr lang="it-IT" b="0" i="1" smtClean="0">
                                      <a:latin typeface="Cambria Math" panose="02040503050406030204" pitchFamily="18" charset="0"/>
                                    </a:rPr>
                                    <m:t>𝐵</m:t>
                                  </m:r>
                                </m:e>
                                <m:sub>
                                  <m:r>
                                    <a:rPr lang="it-IT" i="1">
                                      <a:latin typeface="Cambria Math" panose="02040503050406030204" pitchFamily="18" charset="0"/>
                                    </a:rPr>
                                    <m:t>𝑗</m:t>
                                  </m:r>
                                </m:sub>
                                <m:sup>
                                  <m:r>
                                    <a:rPr lang="it-IT" i="1">
                                      <a:latin typeface="Cambria Math" panose="02040503050406030204" pitchFamily="18" charset="0"/>
                                    </a:rPr>
                                    <m:t>2</m:t>
                                  </m:r>
                                </m:sup>
                              </m:sSubSup>
                            </m:e>
                          </m:nary>
                        </m:e>
                      </m:d>
                    </m:oMath>
                  </m:oMathPara>
                </a14:m>
                <a:endParaRPr lang="en-US"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44450" y="1460363"/>
                <a:ext cx="2929456" cy="77309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344450" y="3040030"/>
                <a:ext cx="8368766" cy="484556"/>
              </a:xfrm>
              <a:prstGeom prst="rect">
                <a:avLst/>
              </a:prstGeom>
              <a:noFill/>
            </p:spPr>
            <p:txBody>
              <a:bodyPr wrap="none" lIns="0" tIns="0" rIns="0" bIns="0" rtlCol="0">
                <a:spAutoFit/>
              </a:bodyPr>
              <a:lstStyle/>
              <a:p>
                <a14:m>
                  <m:oMath xmlns:m="http://schemas.openxmlformats.org/officeDocument/2006/math">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d>
                              <m:dPr>
                                <m:begChr m:val="⟨"/>
                                <m:endChr m:val="⟩"/>
                                <m:ctrlPr>
                                  <a:rPr lang="it-IT" i="1">
                                    <a:latin typeface="Cambria Math" panose="02040503050406030204" pitchFamily="18" charset="0"/>
                                  </a:rPr>
                                </m:ctrlPr>
                              </m:d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𝜏</m:t>
                                </m:r>
                                <m:r>
                                  <a:rPr lang="it-IT" i="1">
                                    <a:latin typeface="Cambria Math" panose="02040503050406030204" pitchFamily="18" charset="0"/>
                                    <a:ea typeface="Cambria Math" panose="02040503050406030204" pitchFamily="18" charset="0"/>
                                  </a:rPr>
                                  <m:t>)</m:t>
                                </m:r>
                              </m:e>
                            </m:d>
                          </m:e>
                        </m:d>
                      </m:e>
                      <m:sup>
                        <m:r>
                          <a:rPr lang="it-IT" b="0" i="1" smtClean="0">
                            <a:latin typeface="Cambria Math" panose="02040503050406030204" pitchFamily="18" charset="0"/>
                          </a:rPr>
                          <m:t>2</m:t>
                        </m:r>
                      </m:sup>
                    </m:sSup>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func>
                              <m:funcPr>
                                <m:ctrlPr>
                                  <a:rPr lang="it-IT" i="1">
                                    <a:latin typeface="Cambria Math" panose="02040503050406030204" pitchFamily="18" charset="0"/>
                                  </a:rPr>
                                </m:ctrlPr>
                              </m:funcPr>
                              <m:fName>
                                <m:limLow>
                                  <m:limLowPr>
                                    <m:ctrlPr>
                                      <a:rPr lang="it-IT" i="1">
                                        <a:latin typeface="Cambria Math" panose="02040503050406030204" pitchFamily="18" charset="0"/>
                                      </a:rPr>
                                    </m:ctrlPr>
                                  </m:limLowPr>
                                  <m:e>
                                    <m:r>
                                      <m:rPr>
                                        <m:sty m:val="p"/>
                                      </m:rPr>
                                      <a:rPr lang="it-IT">
                                        <a:latin typeface="Cambria Math" panose="02040503050406030204" pitchFamily="18" charset="0"/>
                                      </a:rPr>
                                      <m:t>lim</m:t>
                                    </m:r>
                                  </m:e>
                                  <m:lim>
                                    <m:r>
                                      <a:rPr lang="it-IT" i="1">
                                        <a:latin typeface="Cambria Math" panose="02040503050406030204" pitchFamily="18" charset="0"/>
                                      </a:rPr>
                                      <m:t>𝑁</m:t>
                                    </m:r>
                                    <m:r>
                                      <a:rPr lang="it-IT" i="1">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𝑁</m:t>
                                    </m:r>
                                  </m:den>
                                </m:f>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𝑗</m:t>
                                    </m:r>
                                    <m:r>
                                      <a:rPr lang="it-IT" i="1">
                                        <a:latin typeface="Cambria Math" panose="02040503050406030204" pitchFamily="18" charset="0"/>
                                      </a:rPr>
                                      <m:t>=1</m:t>
                                    </m:r>
                                  </m:sub>
                                  <m:sup>
                                    <m:r>
                                      <a:rPr lang="it-IT" i="1">
                                        <a:latin typeface="Cambria Math" panose="02040503050406030204" pitchFamily="18" charset="0"/>
                                      </a:rPr>
                                      <m:t>𝑁</m:t>
                                    </m:r>
                                  </m:sup>
                                  <m:e>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𝑗</m:t>
                                        </m:r>
                                      </m:sub>
                                    </m:sSub>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𝑗</m:t>
                                        </m:r>
                                        <m:r>
                                          <a:rPr lang="it-IT" i="1">
                                            <a:latin typeface="Cambria Math" panose="02040503050406030204" pitchFamily="18" charset="0"/>
                                          </a:rPr>
                                          <m:t>+</m:t>
                                        </m:r>
                                        <m:r>
                                          <a:rPr lang="it-IT" i="1">
                                            <a:latin typeface="Cambria Math" panose="02040503050406030204" pitchFamily="18" charset="0"/>
                                          </a:rPr>
                                          <m:t>𝑛</m:t>
                                        </m:r>
                                      </m:sub>
                                    </m:sSub>
                                  </m:e>
                                </m:nary>
                              </m:e>
                            </m:func>
                          </m:e>
                        </m:d>
                      </m:e>
                      <m:sup>
                        <m:r>
                          <a:rPr lang="it-IT" b="0" i="1" smtClean="0">
                            <a:latin typeface="Cambria Math" panose="02040503050406030204" pitchFamily="18" charset="0"/>
                            <a:ea typeface="Cambria Math" panose="02040503050406030204" pitchFamily="18" charset="0"/>
                          </a:rPr>
                          <m:t>2</m:t>
                        </m:r>
                      </m:sup>
                    </m:sSup>
                    <m:func>
                      <m:funcPr>
                        <m:ctrlPr>
                          <a:rPr lang="it-IT" i="1">
                            <a:latin typeface="Cambria Math" panose="02040503050406030204" pitchFamily="18" charset="0"/>
                            <a:ea typeface="Cambria Math" panose="02040503050406030204" pitchFamily="18" charset="0"/>
                          </a:rPr>
                        </m:ctrlPr>
                      </m:funcPr>
                      <m:fName>
                        <m:r>
                          <a:rPr lang="it-IT" i="1" smtClean="0">
                            <a:latin typeface="Cambria Math" panose="02040503050406030204" pitchFamily="18" charset="0"/>
                            <a:ea typeface="Cambria Math" panose="02040503050406030204" pitchFamily="18" charset="0"/>
                          </a:rPr>
                          <m:t>≤</m:t>
                        </m:r>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rPr>
                              <m:t>𝑁</m:t>
                            </m:r>
                            <m:r>
                              <a:rPr lang="it-IT" i="1">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1</m:t>
                            </m:r>
                          </m:num>
                          <m:den>
                            <m:r>
                              <a:rPr lang="it-IT" i="1">
                                <a:latin typeface="Cambria Math" panose="02040503050406030204" pitchFamily="18" charset="0"/>
                                <a:ea typeface="Cambria Math" panose="02040503050406030204" pitchFamily="18" charset="0"/>
                              </a:rPr>
                              <m:t>𝑁</m:t>
                            </m:r>
                          </m:den>
                        </m:f>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Sup>
                                  <m:sSubSupPr>
                                    <m:ctrlPr>
                                      <a:rPr lang="it-IT" i="1">
                                        <a:latin typeface="Cambria Math" panose="02040503050406030204" pitchFamily="18" charset="0"/>
                                      </a:rPr>
                                    </m:ctrlPr>
                                  </m:sSubSupPr>
                                  <m:e>
                                    <m:r>
                                      <a:rPr lang="it-IT" i="1">
                                        <a:latin typeface="Cambria Math" panose="02040503050406030204" pitchFamily="18" charset="0"/>
                                      </a:rPr>
                                      <m:t>𝐼</m:t>
                                    </m:r>
                                  </m:e>
                                  <m:sub>
                                    <m:r>
                                      <a:rPr lang="it-IT" i="1">
                                        <a:latin typeface="Cambria Math" panose="02040503050406030204" pitchFamily="18" charset="0"/>
                                      </a:rPr>
                                      <m:t>𝑗</m:t>
                                    </m:r>
                                  </m:sub>
                                  <m:sup>
                                    <m:r>
                                      <a:rPr lang="it-IT" i="1">
                                        <a:latin typeface="Cambria Math" panose="02040503050406030204" pitchFamily="18" charset="0"/>
                                      </a:rPr>
                                      <m:t>2</m:t>
                                    </m:r>
                                  </m:sup>
                                </m:sSubSup>
                              </m:e>
                            </m:nary>
                          </m:e>
                        </m:d>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rPr>
                              <m:t>𝑁</m:t>
                            </m:r>
                            <m:r>
                              <a:rPr lang="it-IT" i="1">
                                <a:latin typeface="Cambria Math" panose="02040503050406030204" pitchFamily="18" charset="0"/>
                                <a:ea typeface="Cambria Math" panose="02040503050406030204" pitchFamily="18" charset="0"/>
                              </a:rPr>
                              <m:t>→∞</m:t>
                            </m:r>
                          </m:lim>
                        </m:limLow>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1</m:t>
                            </m:r>
                          </m:num>
                          <m:den>
                            <m:r>
                              <a:rPr lang="it-IT" i="1">
                                <a:latin typeface="Cambria Math" panose="02040503050406030204" pitchFamily="18" charset="0"/>
                                <a:ea typeface="Cambria Math" panose="02040503050406030204" pitchFamily="18" charset="0"/>
                              </a:rPr>
                              <m:t>𝑁</m:t>
                            </m:r>
                          </m:den>
                        </m:f>
                      </m:e>
                    </m:func>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Sup>
                              <m:sSubSupPr>
                                <m:ctrlPr>
                                  <a:rPr lang="it-IT" i="1">
                                    <a:latin typeface="Cambria Math" panose="02040503050406030204" pitchFamily="18" charset="0"/>
                                  </a:rPr>
                                </m:ctrlPr>
                              </m:sSubSupPr>
                              <m:e>
                                <m:r>
                                  <a:rPr lang="it-IT" i="1">
                                    <a:latin typeface="Cambria Math" panose="02040503050406030204" pitchFamily="18" charset="0"/>
                                  </a:rPr>
                                  <m:t>𝐼</m:t>
                                </m:r>
                              </m:e>
                              <m:sub>
                                <m:r>
                                  <a:rPr lang="it-IT" i="1">
                                    <a:latin typeface="Cambria Math" panose="02040503050406030204" pitchFamily="18" charset="0"/>
                                  </a:rPr>
                                  <m:t>𝑗</m:t>
                                </m:r>
                                <m:r>
                                  <a:rPr lang="it-IT" i="1">
                                    <a:latin typeface="Cambria Math" panose="02040503050406030204" pitchFamily="18" charset="0"/>
                                  </a:rPr>
                                  <m:t>+</m:t>
                                </m:r>
                                <m:r>
                                  <a:rPr lang="it-IT" i="1">
                                    <a:latin typeface="Cambria Math" panose="02040503050406030204" pitchFamily="18" charset="0"/>
                                  </a:rPr>
                                  <m:t>𝑛</m:t>
                                </m:r>
                              </m:sub>
                              <m:sup>
                                <m:r>
                                  <a:rPr lang="it-IT" i="1">
                                    <a:latin typeface="Cambria Math" panose="02040503050406030204" pitchFamily="18" charset="0"/>
                                  </a:rPr>
                                  <m:t>2</m:t>
                                </m:r>
                              </m:sup>
                            </m:sSubSup>
                          </m:e>
                        </m:nary>
                      </m:e>
                    </m:d>
                  </m:oMath>
                </a14:m>
                <a:r>
                  <a:rPr lang="en-US" dirty="0" smtClean="0"/>
                  <a:t>= </a:t>
                </a:r>
                <a14:m>
                  <m:oMath xmlns:m="http://schemas.openxmlformats.org/officeDocument/2006/math">
                    <m:d>
                      <m:dPr>
                        <m:begChr m:val="|"/>
                        <m:endChr m:val="|"/>
                        <m:ctrlPr>
                          <a:rPr lang="it-IT" i="1" smtClean="0">
                            <a:latin typeface="Cambria Math" panose="02040503050406030204" pitchFamily="18" charset="0"/>
                          </a:rPr>
                        </m:ctrlPr>
                      </m:dPr>
                      <m:e>
                        <m:d>
                          <m:dPr>
                            <m:begChr m:val="⟨"/>
                            <m:endChr m:val="⟩"/>
                            <m:ctrlPr>
                              <a:rPr lang="it-IT" i="1" smtClean="0">
                                <a:latin typeface="Cambria Math" panose="02040503050406030204" pitchFamily="18" charset="0"/>
                              </a:rPr>
                            </m:ctrlPr>
                          </m:dPr>
                          <m:e>
                            <m:sSup>
                              <m:sSupPr>
                                <m:ctrlPr>
                                  <a:rPr lang="it-IT" i="1" smtClean="0">
                                    <a:latin typeface="Cambria Math" panose="02040503050406030204" pitchFamily="18" charset="0"/>
                                  </a:rPr>
                                </m:ctrlPr>
                              </m:sSupPr>
                              <m:e>
                                <m:r>
                                  <a:rPr lang="it-IT" i="1">
                                    <a:latin typeface="Cambria Math" panose="02040503050406030204" pitchFamily="18" charset="0"/>
                                  </a:rPr>
                                  <m:t>𝐼</m:t>
                                </m:r>
                                <m:r>
                                  <a:rPr lang="it-IT" i="1">
                                    <a:latin typeface="Cambria Math" panose="02040503050406030204" pitchFamily="18" charset="0"/>
                                  </a:rPr>
                                  <m:t>(0)</m:t>
                                </m:r>
                              </m:e>
                              <m:sup>
                                <m:r>
                                  <a:rPr lang="it-IT" b="0" i="1" smtClean="0">
                                    <a:latin typeface="Cambria Math" panose="02040503050406030204" pitchFamily="18" charset="0"/>
                                  </a:rPr>
                                  <m:t>2</m:t>
                                </m:r>
                              </m:sup>
                            </m:sSup>
                          </m:e>
                        </m:d>
                      </m:e>
                    </m:d>
                    <m:d>
                      <m:dPr>
                        <m:begChr m:val="|"/>
                        <m:endChr m:val="|"/>
                        <m:ctrlPr>
                          <a:rPr lang="it-IT" i="1" smtClean="0">
                            <a:latin typeface="Cambria Math" panose="02040503050406030204" pitchFamily="18" charset="0"/>
                          </a:rPr>
                        </m:ctrlPr>
                      </m:dPr>
                      <m:e>
                        <m:d>
                          <m:dPr>
                            <m:begChr m:val="⟨"/>
                            <m:endChr m:val="⟩"/>
                            <m:ctrlPr>
                              <a:rPr lang="it-IT" i="1" smtClean="0">
                                <a:latin typeface="Cambria Math" panose="02040503050406030204" pitchFamily="18" charset="0"/>
                              </a:rPr>
                            </m:ctrlPr>
                          </m:dPr>
                          <m:e>
                            <m:sSup>
                              <m:sSupPr>
                                <m:ctrlPr>
                                  <a:rPr lang="it-IT" i="1">
                                    <a:latin typeface="Cambria Math" panose="02040503050406030204" pitchFamily="18" charset="0"/>
                                  </a:rPr>
                                </m:ctrlPr>
                              </m:sSupPr>
                              <m:e>
                                <m:r>
                                  <a:rPr lang="it-IT" i="1">
                                    <a:latin typeface="Cambria Math" panose="02040503050406030204" pitchFamily="18" charset="0"/>
                                  </a:rPr>
                                  <m:t>𝐼</m:t>
                                </m:r>
                                <m:r>
                                  <a:rPr lang="it-IT" i="1">
                                    <a:latin typeface="Cambria Math" panose="02040503050406030204" pitchFamily="18" charset="0"/>
                                  </a:rPr>
                                  <m:t>(0)</m:t>
                                </m:r>
                              </m:e>
                              <m:sup>
                                <m:r>
                                  <a:rPr lang="it-IT" i="1">
                                    <a:latin typeface="Cambria Math" panose="02040503050406030204" pitchFamily="18" charset="0"/>
                                  </a:rPr>
                                  <m:t>2</m:t>
                                </m:r>
                              </m:sup>
                            </m:sSup>
                          </m:e>
                        </m:d>
                      </m:e>
                    </m:d>
                  </m:oMath>
                </a14:m>
                <a:endParaRPr lang="en-US"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344450" y="3040030"/>
                <a:ext cx="8368766" cy="484556"/>
              </a:xfrm>
              <a:prstGeom prst="rect">
                <a:avLst/>
              </a:prstGeom>
              <a:blipFill>
                <a:blip r:embed="rId3"/>
                <a:stretch>
                  <a:fillRect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p:cNvSpPr txBox="1"/>
              <p:nvPr/>
            </p:nvSpPr>
            <p:spPr>
              <a:xfrm>
                <a:off x="344450" y="4201896"/>
                <a:ext cx="33096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d>
                                <m:dPr>
                                  <m:begChr m:val="⟨"/>
                                  <m:endChr m:val="⟩"/>
                                  <m:ctrlPr>
                                    <a:rPr lang="it-IT" i="1">
                                      <a:latin typeface="Cambria Math" panose="02040503050406030204" pitchFamily="18" charset="0"/>
                                    </a:rPr>
                                  </m:ctrlPr>
                                </m:d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𝜏</m:t>
                                  </m:r>
                                  <m:r>
                                    <a:rPr lang="it-IT" i="1">
                                      <a:latin typeface="Cambria Math" panose="02040503050406030204" pitchFamily="18" charset="0"/>
                                      <a:ea typeface="Cambria Math" panose="02040503050406030204" pitchFamily="18" charset="0"/>
                                    </a:rPr>
                                    <m:t>)</m:t>
                                  </m:r>
                                </m:e>
                              </m:d>
                            </m:e>
                          </m:d>
                        </m:e>
                        <m:sup>
                          <m:r>
                            <a:rPr lang="it-IT" b="0" i="1" smtClean="0">
                              <a:latin typeface="Cambria Math" panose="02040503050406030204" pitchFamily="18" charset="0"/>
                            </a:rPr>
                            <m:t>2</m:t>
                          </m:r>
                        </m:sup>
                      </m:sSup>
                      <m:r>
                        <a:rPr lang="it-IT" b="0" i="1" smtClean="0">
                          <a:latin typeface="Cambria Math" panose="02040503050406030204" pitchFamily="18" charset="0"/>
                        </a:rPr>
                        <m:t> </m:t>
                      </m:r>
                      <m:r>
                        <a:rPr lang="it-IT" b="0" i="1" smtClean="0">
                          <a:latin typeface="Cambria Math" panose="02040503050406030204" pitchFamily="18" charset="0"/>
                          <a:ea typeface="Cambria Math" panose="02040503050406030204" pitchFamily="18" charset="0"/>
                        </a:rPr>
                        <m:t>≤</m:t>
                      </m:r>
                      <m:d>
                        <m:dPr>
                          <m:begChr m:val="|"/>
                          <m:endChr m:val="|"/>
                          <m:ctrlPr>
                            <a:rPr lang="it-IT" i="1" smtClean="0">
                              <a:latin typeface="Cambria Math" panose="02040503050406030204" pitchFamily="18" charset="0"/>
                            </a:rPr>
                          </m:ctrlPr>
                        </m:dPr>
                        <m:e>
                          <m:d>
                            <m:dPr>
                              <m:begChr m:val="⟨"/>
                              <m:endChr m:val="⟩"/>
                              <m:ctrlPr>
                                <a:rPr lang="it-IT" i="1" smtClean="0">
                                  <a:latin typeface="Cambria Math" panose="02040503050406030204" pitchFamily="18" charset="0"/>
                                </a:rPr>
                              </m:ctrlPr>
                            </m:dPr>
                            <m:e>
                              <m:sSup>
                                <m:sSupPr>
                                  <m:ctrlPr>
                                    <a:rPr lang="it-IT" i="1" smtClean="0">
                                      <a:latin typeface="Cambria Math" panose="02040503050406030204" pitchFamily="18" charset="0"/>
                                    </a:rPr>
                                  </m:ctrlPr>
                                </m:sSupPr>
                                <m:e>
                                  <m:r>
                                    <a:rPr lang="it-IT" i="1">
                                      <a:latin typeface="Cambria Math" panose="02040503050406030204" pitchFamily="18" charset="0"/>
                                    </a:rPr>
                                    <m:t>𝐼</m:t>
                                  </m:r>
                                  <m:r>
                                    <a:rPr lang="it-IT" i="1">
                                      <a:latin typeface="Cambria Math" panose="02040503050406030204" pitchFamily="18" charset="0"/>
                                    </a:rPr>
                                    <m:t>(0)</m:t>
                                  </m:r>
                                </m:e>
                                <m:sup>
                                  <m:r>
                                    <a:rPr lang="it-IT" b="0" i="1" smtClean="0">
                                      <a:latin typeface="Cambria Math" panose="02040503050406030204" pitchFamily="18" charset="0"/>
                                    </a:rPr>
                                    <m:t>2</m:t>
                                  </m:r>
                                </m:sup>
                              </m:sSup>
                            </m:e>
                          </m:d>
                        </m:e>
                      </m:d>
                      <m:d>
                        <m:dPr>
                          <m:begChr m:val="|"/>
                          <m:endChr m:val="|"/>
                          <m:ctrlPr>
                            <a:rPr lang="it-IT" i="1" smtClean="0">
                              <a:latin typeface="Cambria Math" panose="02040503050406030204" pitchFamily="18" charset="0"/>
                            </a:rPr>
                          </m:ctrlPr>
                        </m:dPr>
                        <m:e>
                          <m:d>
                            <m:dPr>
                              <m:begChr m:val="⟨"/>
                              <m:endChr m:val="⟩"/>
                              <m:ctrlPr>
                                <a:rPr lang="it-IT" i="1" smtClean="0">
                                  <a:latin typeface="Cambria Math" panose="02040503050406030204" pitchFamily="18" charset="0"/>
                                </a:rPr>
                              </m:ctrlPr>
                            </m:dPr>
                            <m:e>
                              <m:sSup>
                                <m:sSupPr>
                                  <m:ctrlPr>
                                    <a:rPr lang="it-IT" i="1">
                                      <a:latin typeface="Cambria Math" panose="02040503050406030204" pitchFamily="18" charset="0"/>
                                    </a:rPr>
                                  </m:ctrlPr>
                                </m:sSupPr>
                                <m:e>
                                  <m:r>
                                    <a:rPr lang="it-IT" i="1">
                                      <a:latin typeface="Cambria Math" panose="02040503050406030204" pitchFamily="18" charset="0"/>
                                    </a:rPr>
                                    <m:t>𝐼</m:t>
                                  </m:r>
                                  <m:r>
                                    <a:rPr lang="it-IT" i="1">
                                      <a:latin typeface="Cambria Math" panose="02040503050406030204" pitchFamily="18" charset="0"/>
                                    </a:rPr>
                                    <m:t>(0)</m:t>
                                  </m:r>
                                </m:e>
                                <m:sup>
                                  <m:r>
                                    <a:rPr lang="it-IT" i="1">
                                      <a:latin typeface="Cambria Math" panose="02040503050406030204" pitchFamily="18" charset="0"/>
                                    </a:rPr>
                                    <m:t>2</m:t>
                                  </m:r>
                                </m:sup>
                              </m:sSup>
                            </m:e>
                          </m:d>
                        </m:e>
                      </m:d>
                    </m:oMath>
                  </m:oMathPara>
                </a14:m>
                <a:endParaRPr lang="en-US"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344450" y="4201896"/>
                <a:ext cx="3309624" cy="276999"/>
              </a:xfrm>
              <a:prstGeom prst="rect">
                <a:avLst/>
              </a:prstGeom>
              <a:blipFill>
                <a:blip r:embed="rId4"/>
                <a:stretch>
                  <a:fillRect t="-4348"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4846684" y="4117865"/>
                <a:ext cx="22073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it-IT" i="1">
                              <a:latin typeface="Cambria Math" panose="02040503050406030204" pitchFamily="18" charset="0"/>
                            </a:rPr>
                          </m:ctrlPr>
                        </m:d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𝜏</m:t>
                          </m:r>
                          <m:r>
                            <a:rPr lang="it-IT" i="1">
                              <a:latin typeface="Cambria Math" panose="02040503050406030204" pitchFamily="18" charset="0"/>
                              <a:ea typeface="Cambria Math" panose="02040503050406030204" pitchFamily="18" charset="0"/>
                            </a:rPr>
                            <m:t>)</m:t>
                          </m:r>
                        </m:e>
                      </m:d>
                      <m:r>
                        <a:rPr lang="it-IT" i="1">
                          <a:latin typeface="Cambria Math" panose="02040503050406030204" pitchFamily="18" charset="0"/>
                          <a:ea typeface="Cambria Math" panose="02040503050406030204" pitchFamily="18" charset="0"/>
                        </a:rPr>
                        <m:t>≤</m:t>
                      </m:r>
                      <m:d>
                        <m:dPr>
                          <m:begChr m:val="⟨"/>
                          <m:endChr m:val="⟩"/>
                          <m:ctrlPr>
                            <a:rPr lang="it-IT" i="1">
                              <a:latin typeface="Cambria Math" panose="02040503050406030204" pitchFamily="18" charset="0"/>
                            </a:rPr>
                          </m:ctrlPr>
                        </m:dPr>
                        <m:e>
                          <m:sSup>
                            <m:sSupPr>
                              <m:ctrlPr>
                                <a:rPr lang="it-IT" i="1">
                                  <a:latin typeface="Cambria Math" panose="02040503050406030204" pitchFamily="18" charset="0"/>
                                </a:rPr>
                              </m:ctrlPr>
                            </m:sSup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e>
                            <m:sup>
                              <m:r>
                                <a:rPr lang="it-IT" i="1">
                                  <a:latin typeface="Cambria Math" panose="02040503050406030204" pitchFamily="18" charset="0"/>
                                </a:rPr>
                                <m:t>2</m:t>
                              </m:r>
                            </m:sup>
                          </m:sSup>
                        </m:e>
                      </m:d>
                    </m:oMath>
                  </m:oMathPara>
                </a14:m>
                <a:endParaRPr lang="en-US" dirty="0"/>
              </a:p>
            </p:txBody>
          </p:sp>
        </mc:Choice>
        <mc:Fallback xmlns="">
          <p:sp>
            <p:nvSpPr>
              <p:cNvPr id="5" name="Rettangolo 4"/>
              <p:cNvSpPr>
                <a:spLocks noRot="1" noChangeAspect="1" noMove="1" noResize="1" noEditPoints="1" noAdjustHandles="1" noChangeArrowheads="1" noChangeShapeType="1" noTextEdit="1"/>
              </p:cNvSpPr>
              <p:nvPr/>
            </p:nvSpPr>
            <p:spPr>
              <a:xfrm>
                <a:off x="4846684" y="4117865"/>
                <a:ext cx="2207336" cy="369332"/>
              </a:xfrm>
              <a:prstGeom prst="rect">
                <a:avLst/>
              </a:prstGeom>
              <a:blipFill>
                <a:blip r:embed="rId5"/>
                <a:stretch>
                  <a:fillRect b="-13333"/>
                </a:stretch>
              </a:blipFill>
            </p:spPr>
            <p:txBody>
              <a:bodyPr/>
              <a:lstStyle/>
              <a:p>
                <a:r>
                  <a:rPr lang="en-US">
                    <a:noFill/>
                  </a:rPr>
                  <a:t> </a:t>
                </a:r>
              </a:p>
            </p:txBody>
          </p:sp>
        </mc:Fallback>
      </mc:AlternateContent>
      <p:sp>
        <p:nvSpPr>
          <p:cNvPr id="6" name="Freccia a destra 5"/>
          <p:cNvSpPr/>
          <p:nvPr/>
        </p:nvSpPr>
        <p:spPr>
          <a:xfrm>
            <a:off x="3971925" y="4122428"/>
            <a:ext cx="556908" cy="446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9037050" y="3155254"/>
            <a:ext cx="386644" cy="369332"/>
          </a:xfrm>
          <a:prstGeom prst="rect">
            <a:avLst/>
          </a:prstGeom>
        </p:spPr>
        <p:txBody>
          <a:bodyPr wrap="none">
            <a:spAutoFit/>
          </a:bodyPr>
          <a:lstStyle/>
          <a:p>
            <a:r>
              <a:rPr lang="en-US" dirty="0" smtClean="0"/>
              <a:t>or</a:t>
            </a:r>
            <a:endParaRPr lang="en-US" dirty="0"/>
          </a:p>
        </p:txBody>
      </p:sp>
    </p:spTree>
    <p:extLst>
      <p:ext uri="{BB962C8B-B14F-4D97-AF65-F5344CB8AC3E}">
        <p14:creationId xmlns:p14="http://schemas.microsoft.com/office/powerpoint/2010/main" val="131049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995058"/>
            <a:ext cx="11226969" cy="646331"/>
          </a:xfrm>
          <a:prstGeom prst="rect">
            <a:avLst/>
          </a:prstGeom>
        </p:spPr>
        <p:txBody>
          <a:bodyPr wrap="square">
            <a:spAutoFit/>
          </a:bodyPr>
          <a:lstStyle/>
          <a:p>
            <a:pPr algn="just"/>
            <a:r>
              <a:rPr lang="en-US" dirty="0" smtClean="0"/>
              <a:t>What we observed is that for </a:t>
            </a:r>
            <a:r>
              <a:rPr lang="el-GR" dirty="0" smtClean="0">
                <a:latin typeface="Calibri" panose="020F0502020204030204" pitchFamily="34" charset="0"/>
                <a:cs typeface="Calibri" panose="020F0502020204030204" pitchFamily="34" charset="0"/>
              </a:rPr>
              <a:t>τ</a:t>
            </a:r>
            <a:r>
              <a:rPr lang="en-US" dirty="0" smtClean="0">
                <a:latin typeface="Calibri" panose="020F0502020204030204" pitchFamily="34" charset="0"/>
                <a:cs typeface="Calibri" panose="020F0502020204030204" pitchFamily="34" charset="0"/>
              </a:rPr>
              <a:t> large respect to the characteristic times of the fluctuations A(t+</a:t>
            </a:r>
            <a:r>
              <a:rPr lang="el-GR" dirty="0" smtClean="0">
                <a:latin typeface="Calibri" panose="020F0502020204030204" pitchFamily="34" charset="0"/>
                <a:cs typeface="Calibri" panose="020F0502020204030204" pitchFamily="34" charset="0"/>
              </a:rPr>
              <a:t>τ</a:t>
            </a:r>
            <a:r>
              <a:rPr lang="en-US" dirty="0" smtClean="0">
                <a:latin typeface="Calibri" panose="020F0502020204030204" pitchFamily="34" charset="0"/>
                <a:cs typeface="Calibri" panose="020F0502020204030204" pitchFamily="34" charset="0"/>
              </a:rPr>
              <a:t>) and A(t) are expected to be uncorrelated however, it cannot vanish but it reaches a ‘baseline level’  L when correlation is completely lost.</a:t>
            </a:r>
            <a:endParaRPr lang="en-US" dirty="0"/>
          </a:p>
        </p:txBody>
      </p:sp>
      <mc:AlternateContent xmlns:mc="http://schemas.openxmlformats.org/markup-compatibility/2006" xmlns:a14="http://schemas.microsoft.com/office/drawing/2010/main">
        <mc:Choice Requires="a14">
          <p:sp>
            <p:nvSpPr>
              <p:cNvPr id="6" name="Rettangolo 5"/>
              <p:cNvSpPr/>
              <p:nvPr/>
            </p:nvSpPr>
            <p:spPr>
              <a:xfrm>
                <a:off x="308538" y="1742464"/>
                <a:ext cx="11047896" cy="646331"/>
              </a:xfrm>
              <a:prstGeom prst="rect">
                <a:avLst/>
              </a:prstGeom>
            </p:spPr>
            <p:txBody>
              <a:bodyPr wrap="none">
                <a:spAutoFit/>
              </a:bodyPr>
              <a:lstStyle/>
              <a:p>
                <a:r>
                  <a:rPr lang="en-US" dirty="0" smtClean="0"/>
                  <a:t>Therefore the time correlation function starts at </a:t>
                </a:r>
                <a14:m>
                  <m:oMath xmlns:m="http://schemas.openxmlformats.org/officeDocument/2006/math">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it-IT" b="0" i="1" smtClean="0">
                                <a:latin typeface="Cambria Math" panose="02040503050406030204" pitchFamily="18" charset="0"/>
                              </a:rPr>
                              <m:t>𝐼</m:t>
                            </m:r>
                            <m:r>
                              <a:rPr lang="it-IT" b="0" i="1" smtClean="0">
                                <a:latin typeface="Cambria Math" panose="02040503050406030204" pitchFamily="18" charset="0"/>
                              </a:rPr>
                              <m:t>(0)</m:t>
                            </m:r>
                          </m:e>
                          <m:sup>
                            <m:r>
                              <a:rPr lang="it-IT" b="0" i="1" smtClean="0">
                                <a:latin typeface="Cambria Math" panose="02040503050406030204" pitchFamily="18" charset="0"/>
                              </a:rPr>
                              <m:t>2</m:t>
                            </m:r>
                          </m:sup>
                        </m:sSup>
                      </m:e>
                    </m:d>
                  </m:oMath>
                </a14:m>
                <a:r>
                  <a:rPr lang="en-US" dirty="0" smtClean="0"/>
                  <a:t> and ends at the Baseline level B the way in which it decays </a:t>
                </a:r>
              </a:p>
              <a:p>
                <a:r>
                  <a:rPr lang="en-US" dirty="0" smtClean="0"/>
                  <a:t>is exponential, so that in general we can write what follows:</a:t>
                </a:r>
                <a:endParaRPr lang="en-US" dirty="0"/>
              </a:p>
            </p:txBody>
          </p:sp>
        </mc:Choice>
        <mc:Fallback xmlns="">
          <p:sp>
            <p:nvSpPr>
              <p:cNvPr id="6" name="Rettangolo 5"/>
              <p:cNvSpPr>
                <a:spLocks noRot="1" noChangeAspect="1" noMove="1" noResize="1" noEditPoints="1" noAdjustHandles="1" noChangeArrowheads="1" noChangeShapeType="1" noTextEdit="1"/>
              </p:cNvSpPr>
              <p:nvPr/>
            </p:nvSpPr>
            <p:spPr>
              <a:xfrm>
                <a:off x="308538" y="1742464"/>
                <a:ext cx="11047896" cy="646331"/>
              </a:xfrm>
              <a:prstGeom prst="rect">
                <a:avLst/>
              </a:prstGeom>
              <a:blipFill>
                <a:blip r:embed="rId2"/>
                <a:stretch>
                  <a:fillRect l="-497"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519554" y="2849463"/>
                <a:ext cx="39343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𝐿</m:t>
                      </m:r>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it-IT" b="0" i="1" smtClean="0">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e>
                                <m:sup>
                                  <m:r>
                                    <a:rPr lang="it-IT" i="1">
                                      <a:latin typeface="Cambria Math" panose="02040503050406030204" pitchFamily="18" charset="0"/>
                                    </a:rPr>
                                    <m:t>2</m:t>
                                  </m:r>
                                </m:sup>
                              </m:sSup>
                            </m:e>
                          </m:d>
                          <m:r>
                            <a:rPr lang="it-IT" i="1">
                              <a:latin typeface="Cambria Math" panose="02040503050406030204" pitchFamily="18" charset="0"/>
                            </a:rPr>
                            <m:t>−</m:t>
                          </m:r>
                          <m:r>
                            <a:rPr lang="it-IT" i="1">
                              <a:latin typeface="Cambria Math" panose="02040503050406030204" pitchFamily="18" charset="0"/>
                            </a:rPr>
                            <m:t>𝐵</m:t>
                          </m:r>
                        </m:e>
                      </m:d>
                      <m:r>
                        <m:rPr>
                          <m:sty m:val="p"/>
                        </m:rPr>
                        <a:rPr lang="it-IT" b="0" i="0" smtClean="0">
                          <a:latin typeface="Cambria Math" panose="02040503050406030204" pitchFamily="18" charset="0"/>
                        </a:rPr>
                        <m:t>exp</m:t>
                      </m:r>
                      <m:r>
                        <a:rPr lang="it-IT" b="0" i="1" smtClean="0">
                          <a:latin typeface="Cambria Math" panose="02040503050406030204" pitchFamily="18" charset="0"/>
                        </a:rPr>
                        <m:t>⁡(−2</m:t>
                      </m:r>
                      <m:r>
                        <m:rPr>
                          <m:sty m:val="p"/>
                        </m:rPr>
                        <a:rPr lang="el-GR" b="0" i="1" smtClean="0">
                          <a:latin typeface="Cambria Math" panose="02040503050406030204" pitchFamily="18" charset="0"/>
                          <a:ea typeface="Cambria Math" panose="02040503050406030204" pitchFamily="18" charset="0"/>
                        </a:rPr>
                        <m:t>Γ</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rPr>
                        <m:t>)</m:t>
                      </m:r>
                    </m:oMath>
                  </m:oMathPara>
                </a14:m>
                <a:endParaRPr lang="en-US" dirty="0"/>
              </a:p>
            </p:txBody>
          </p:sp>
        </mc:Choice>
        <mc:Fallback xmlns="">
          <p:sp>
            <p:nvSpPr>
              <p:cNvPr id="7" name="Rettangolo 6"/>
              <p:cNvSpPr>
                <a:spLocks noRot="1" noChangeAspect="1" noMove="1" noResize="1" noEditPoints="1" noAdjustHandles="1" noChangeArrowheads="1" noChangeShapeType="1" noTextEdit="1"/>
              </p:cNvSpPr>
              <p:nvPr/>
            </p:nvSpPr>
            <p:spPr>
              <a:xfrm>
                <a:off x="519554" y="2849463"/>
                <a:ext cx="3934346" cy="369332"/>
              </a:xfrm>
              <a:prstGeom prst="rect">
                <a:avLst/>
              </a:prstGeom>
              <a:blipFill>
                <a:blip r:embed="rId3"/>
                <a:stretch>
                  <a:fillRect b="-13115"/>
                </a:stretch>
              </a:blipFill>
            </p:spPr>
            <p:txBody>
              <a:bodyPr/>
              <a:lstStyle/>
              <a:p>
                <a:r>
                  <a:rPr lang="en-US">
                    <a:noFill/>
                  </a:rPr>
                  <a:t> </a:t>
                </a:r>
              </a:p>
            </p:txBody>
          </p:sp>
        </mc:Fallback>
      </mc:AlternateContent>
      <p:sp>
        <p:nvSpPr>
          <p:cNvPr id="12" name="Rettangolo 11"/>
          <p:cNvSpPr/>
          <p:nvPr/>
        </p:nvSpPr>
        <p:spPr>
          <a:xfrm>
            <a:off x="5832486" y="2584816"/>
            <a:ext cx="5354864" cy="646331"/>
          </a:xfrm>
          <a:prstGeom prst="rect">
            <a:avLst/>
          </a:prstGeom>
        </p:spPr>
        <p:txBody>
          <a:bodyPr wrap="none">
            <a:spAutoFit/>
          </a:bodyPr>
          <a:lstStyle/>
          <a:p>
            <a:r>
              <a:rPr lang="en-US" dirty="0" smtClean="0">
                <a:latin typeface="Calibri" panose="020F0502020204030204" pitchFamily="34" charset="0"/>
                <a:cs typeface="Calibri" panose="020F0502020204030204" pitchFamily="34" charset="0"/>
              </a:rPr>
              <a:t>It is this part here that contains the information on the </a:t>
            </a:r>
          </a:p>
          <a:p>
            <a:r>
              <a:rPr lang="en-US" dirty="0" smtClean="0">
                <a:latin typeface="Calibri" panose="020F0502020204030204" pitchFamily="34" charset="0"/>
                <a:cs typeface="Calibri" panose="020F0502020204030204" pitchFamily="34" charset="0"/>
              </a:rPr>
              <a:t>particles size.</a:t>
            </a:r>
            <a:endParaRPr lang="en-US" dirty="0"/>
          </a:p>
        </p:txBody>
      </p:sp>
      <p:grpSp>
        <p:nvGrpSpPr>
          <p:cNvPr id="14" name="Gruppo 13"/>
          <p:cNvGrpSpPr/>
          <p:nvPr/>
        </p:nvGrpSpPr>
        <p:grpSpPr>
          <a:xfrm>
            <a:off x="308538" y="3615398"/>
            <a:ext cx="3895725" cy="2811853"/>
            <a:chOff x="659350" y="3390314"/>
            <a:chExt cx="3895725" cy="2811853"/>
          </a:xfrm>
        </p:grpSpPr>
        <p:grpSp>
          <p:nvGrpSpPr>
            <p:cNvPr id="10" name="Gruppo 9"/>
            <p:cNvGrpSpPr/>
            <p:nvPr/>
          </p:nvGrpSpPr>
          <p:grpSpPr>
            <a:xfrm>
              <a:off x="659350" y="3390314"/>
              <a:ext cx="3895725" cy="2811853"/>
              <a:chOff x="659350" y="3390314"/>
              <a:chExt cx="3895725" cy="2811853"/>
            </a:xfrm>
          </p:grpSpPr>
          <p:pic>
            <p:nvPicPr>
              <p:cNvPr id="8" name="Immagine 7"/>
              <p:cNvPicPr>
                <a:picLocks noChangeAspect="1"/>
              </p:cNvPicPr>
              <p:nvPr/>
            </p:nvPicPr>
            <p:blipFill>
              <a:blip r:embed="rId4"/>
              <a:stretch>
                <a:fillRect/>
              </a:stretch>
            </p:blipFill>
            <p:spPr>
              <a:xfrm>
                <a:off x="659350" y="3525642"/>
                <a:ext cx="3895725" cy="2676525"/>
              </a:xfrm>
              <a:prstGeom prst="rect">
                <a:avLst/>
              </a:prstGeom>
            </p:spPr>
          </p:pic>
          <p:sp>
            <p:nvSpPr>
              <p:cNvPr id="9" name="Rettangolo 8"/>
              <p:cNvSpPr/>
              <p:nvPr/>
            </p:nvSpPr>
            <p:spPr>
              <a:xfrm>
                <a:off x="1589649" y="3390314"/>
                <a:ext cx="167405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ttangolo 12"/>
            <p:cNvSpPr/>
            <p:nvPr/>
          </p:nvSpPr>
          <p:spPr>
            <a:xfrm>
              <a:off x="2934587" y="3922245"/>
              <a:ext cx="534573" cy="6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e 10"/>
          <p:cNvSpPr/>
          <p:nvPr/>
        </p:nvSpPr>
        <p:spPr>
          <a:xfrm>
            <a:off x="3201874" y="2504050"/>
            <a:ext cx="1252026" cy="111134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2 15"/>
          <p:cNvCxnSpPr>
            <a:endCxn id="11" idx="6"/>
          </p:cNvCxnSpPr>
          <p:nvPr/>
        </p:nvCxnSpPr>
        <p:spPr>
          <a:xfrm flipH="1" flipV="1">
            <a:off x="4453900" y="3059724"/>
            <a:ext cx="1116906" cy="44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5754579" y="3433309"/>
            <a:ext cx="6001992" cy="1477328"/>
          </a:xfrm>
          <a:prstGeom prst="rect">
            <a:avLst/>
          </a:prstGeom>
        </p:spPr>
        <p:txBody>
          <a:bodyPr wrap="square">
            <a:spAutoFit/>
          </a:bodyPr>
          <a:lstStyle/>
          <a:p>
            <a:pPr algn="just"/>
            <a:r>
              <a:rPr lang="en-US" dirty="0" smtClean="0">
                <a:latin typeface="Calibri" panose="020F0502020204030204" pitchFamily="34" charset="0"/>
                <a:cs typeface="Calibri" panose="020F0502020204030204" pitchFamily="34" charset="0"/>
              </a:rPr>
              <a:t>The decay is due to the randomization of phases which is </a:t>
            </a:r>
          </a:p>
          <a:p>
            <a:pPr algn="just"/>
            <a:r>
              <a:rPr lang="en-US" dirty="0" smtClean="0">
                <a:latin typeface="Calibri" panose="020F0502020204030204" pitchFamily="34" charset="0"/>
                <a:cs typeface="Calibri" panose="020F0502020204030204" pitchFamily="34" charset="0"/>
              </a:rPr>
              <a:t>the result of the particle Brownian motion, </a:t>
            </a:r>
            <a:r>
              <a:rPr lang="el-GR" dirty="0" smtClean="0">
                <a:latin typeface="Calibri" panose="020F0502020204030204" pitchFamily="34" charset="0"/>
                <a:cs typeface="Calibri" panose="020F0502020204030204" pitchFamily="34" charset="0"/>
              </a:rPr>
              <a:t>Γ</a:t>
            </a:r>
            <a:r>
              <a:rPr lang="it-IT"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the ‘rate of decay’ and is a function of the diffusion coefficient of the particles. It also depends on the wavelength, the refractive index of the solution and the scattering angle.</a:t>
            </a:r>
            <a:endParaRPr lang="en-US" dirty="0"/>
          </a:p>
        </p:txBody>
      </p:sp>
      <mc:AlternateContent xmlns:mc="http://schemas.openxmlformats.org/markup-compatibility/2006" xmlns:a14="http://schemas.microsoft.com/office/drawing/2010/main">
        <mc:Choice Requires="a14">
          <p:sp>
            <p:nvSpPr>
              <p:cNvPr id="18" name="Rettangolo 17"/>
              <p:cNvSpPr/>
              <p:nvPr/>
            </p:nvSpPr>
            <p:spPr>
              <a:xfrm>
                <a:off x="1433298" y="4073892"/>
                <a:ext cx="926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rPr>
                              </m:ctrlPr>
                            </m:sSupPr>
                            <m:e>
                              <m:r>
                                <a:rPr lang="it-IT" b="0" i="1" smtClean="0">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e>
                            <m:sup>
                              <m:r>
                                <a:rPr lang="it-IT" i="1">
                                  <a:latin typeface="Cambria Math" panose="02040503050406030204" pitchFamily="18" charset="0"/>
                                </a:rPr>
                                <m:t>2</m:t>
                              </m:r>
                            </m:sup>
                          </m:sSup>
                        </m:e>
                      </m:d>
                    </m:oMath>
                  </m:oMathPara>
                </a14:m>
                <a:endParaRPr lang="en-US" dirty="0"/>
              </a:p>
            </p:txBody>
          </p:sp>
        </mc:Choice>
        <mc:Fallback xmlns="">
          <p:sp>
            <p:nvSpPr>
              <p:cNvPr id="18" name="Rettangolo 17"/>
              <p:cNvSpPr>
                <a:spLocks noRot="1" noChangeAspect="1" noMove="1" noResize="1" noEditPoints="1" noAdjustHandles="1" noChangeArrowheads="1" noChangeShapeType="1" noTextEdit="1"/>
              </p:cNvSpPr>
              <p:nvPr/>
            </p:nvSpPr>
            <p:spPr>
              <a:xfrm>
                <a:off x="1433298" y="4073892"/>
                <a:ext cx="926151" cy="369332"/>
              </a:xfrm>
              <a:prstGeom prst="rect">
                <a:avLst/>
              </a:prstGeom>
              <a:blipFill>
                <a:blip r:embed="rId5"/>
                <a:stretch>
                  <a:fillRect/>
                </a:stretch>
              </a:blipFill>
            </p:spPr>
            <p:txBody>
              <a:bodyPr/>
              <a:lstStyle/>
              <a:p>
                <a:r>
                  <a:rPr lang="en-US">
                    <a:noFill/>
                  </a:rPr>
                  <a:t> </a:t>
                </a:r>
              </a:p>
            </p:txBody>
          </p:sp>
        </mc:Fallback>
      </mc:AlternateContent>
      <p:cxnSp>
        <p:nvCxnSpPr>
          <p:cNvPr id="20" name="Connettore 2 19"/>
          <p:cNvCxnSpPr/>
          <p:nvPr/>
        </p:nvCxnSpPr>
        <p:spPr>
          <a:xfrm flipH="1">
            <a:off x="1126296" y="4258558"/>
            <a:ext cx="307002"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ttangolo 21"/>
              <p:cNvSpPr/>
              <p:nvPr/>
            </p:nvSpPr>
            <p:spPr>
              <a:xfrm>
                <a:off x="3294204" y="5479266"/>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𝐿</m:t>
                      </m:r>
                    </m:oMath>
                  </m:oMathPara>
                </a14:m>
                <a:endParaRPr lang="en-US" dirty="0"/>
              </a:p>
            </p:txBody>
          </p:sp>
        </mc:Choice>
        <mc:Fallback xmlns="">
          <p:sp>
            <p:nvSpPr>
              <p:cNvPr id="22" name="Rettangolo 21"/>
              <p:cNvSpPr>
                <a:spLocks noRot="1" noChangeAspect="1" noMove="1" noResize="1" noEditPoints="1" noAdjustHandles="1" noChangeArrowheads="1" noChangeShapeType="1" noTextEdit="1"/>
              </p:cNvSpPr>
              <p:nvPr/>
            </p:nvSpPr>
            <p:spPr>
              <a:xfrm>
                <a:off x="3294204" y="5479266"/>
                <a:ext cx="365741" cy="369332"/>
              </a:xfrm>
              <a:prstGeom prst="rect">
                <a:avLst/>
              </a:prstGeom>
              <a:blipFill>
                <a:blip r:embed="rId6"/>
                <a:stretch>
                  <a:fillRect/>
                </a:stretch>
              </a:blipFill>
            </p:spPr>
            <p:txBody>
              <a:bodyPr/>
              <a:lstStyle/>
              <a:p>
                <a:r>
                  <a:rPr lang="en-US">
                    <a:noFill/>
                  </a:rPr>
                  <a:t> </a:t>
                </a:r>
              </a:p>
            </p:txBody>
          </p:sp>
        </mc:Fallback>
      </mc:AlternateContent>
      <p:cxnSp>
        <p:nvCxnSpPr>
          <p:cNvPr id="24" name="Connettore 2 23"/>
          <p:cNvCxnSpPr/>
          <p:nvPr/>
        </p:nvCxnSpPr>
        <p:spPr>
          <a:xfrm flipH="1">
            <a:off x="2952325" y="5663932"/>
            <a:ext cx="341879" cy="219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mc:AlternateContent xmlns:mc="http://schemas.openxmlformats.org/markup-compatibility/2006" xmlns:a14="http://schemas.microsoft.com/office/drawing/2010/main">
        <mc:Choice Requires="a14">
          <p:sp>
            <p:nvSpPr>
              <p:cNvPr id="2" name="CasellaDiTesto 1"/>
              <p:cNvSpPr txBox="1"/>
              <p:nvPr/>
            </p:nvSpPr>
            <p:spPr>
              <a:xfrm>
                <a:off x="5934808" y="5135950"/>
                <a:ext cx="10572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Γ</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𝐷</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𝑞</m:t>
                          </m:r>
                        </m:e>
                        <m:sup>
                          <m:r>
                            <a:rPr lang="it-IT"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5934808" y="5135950"/>
                <a:ext cx="1057212" cy="276999"/>
              </a:xfrm>
              <a:prstGeom prst="rect">
                <a:avLst/>
              </a:prstGeom>
              <a:blipFill>
                <a:blip r:embed="rId7"/>
                <a:stretch>
                  <a:fillRect l="-5202" t="-4444" r="-115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5931347" y="5773603"/>
                <a:ext cx="1393074" cy="5227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𝑞</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4</m:t>
                          </m:r>
                          <m:r>
                            <a:rPr lang="it-IT" b="0" i="1" smtClean="0">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𝑛</m:t>
                          </m:r>
                        </m:num>
                        <m:den>
                          <m:r>
                            <a:rPr lang="it-IT" b="0" i="1" smtClean="0">
                              <a:latin typeface="Cambria Math" panose="02040503050406030204" pitchFamily="18" charset="0"/>
                              <a:ea typeface="Cambria Math" panose="02040503050406030204" pitchFamily="18" charset="0"/>
                            </a:rPr>
                            <m:t>𝜆</m:t>
                          </m:r>
                        </m:den>
                      </m:f>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sin</m:t>
                          </m:r>
                        </m:fName>
                        <m:e>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𝜃</m:t>
                              </m:r>
                            </m:num>
                            <m:den>
                              <m:r>
                                <a:rPr lang="it-IT" b="0" i="1" smtClean="0">
                                  <a:latin typeface="Cambria Math" panose="02040503050406030204" pitchFamily="18" charset="0"/>
                                </a:rPr>
                                <m:t>2</m:t>
                              </m:r>
                            </m:den>
                          </m:f>
                        </m:e>
                      </m:func>
                    </m:oMath>
                  </m:oMathPara>
                </a14:m>
                <a:endParaRPr lang="en-US"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5931347" y="5773603"/>
                <a:ext cx="1393074" cy="52277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9010526" y="5462203"/>
                <a:ext cx="1021690"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𝐷</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𝑘</m:t>
                              </m:r>
                            </m:e>
                            <m:sub>
                              <m:r>
                                <a:rPr lang="it-IT" b="0" i="1" smtClean="0">
                                  <a:latin typeface="Cambria Math" panose="02040503050406030204" pitchFamily="18" charset="0"/>
                                </a:rPr>
                                <m:t>𝐵</m:t>
                              </m:r>
                            </m:sub>
                          </m:sSub>
                          <m:r>
                            <a:rPr lang="it-IT" b="0" i="1" smtClean="0">
                              <a:latin typeface="Cambria Math" panose="02040503050406030204" pitchFamily="18" charset="0"/>
                            </a:rPr>
                            <m:t>𝑇</m:t>
                          </m:r>
                        </m:num>
                        <m:den>
                          <m:r>
                            <a:rPr lang="it-IT" b="0" i="1" smtClean="0">
                              <a:latin typeface="Cambria Math" panose="02040503050406030204" pitchFamily="18" charset="0"/>
                            </a:rPr>
                            <m:t>6</m:t>
                          </m:r>
                          <m:r>
                            <a:rPr lang="it-IT" b="0" i="1" smtClean="0">
                              <a:latin typeface="Cambria Math" panose="02040503050406030204" pitchFamily="18" charset="0"/>
                              <a:ea typeface="Cambria Math" panose="02040503050406030204" pitchFamily="18" charset="0"/>
                            </a:rPr>
                            <m:t>𝜋𝜂</m:t>
                          </m:r>
                          <m:r>
                            <a:rPr lang="it-IT" b="0" i="1" smtClean="0">
                              <a:latin typeface="Cambria Math" panose="02040503050406030204" pitchFamily="18" charset="0"/>
                              <a:ea typeface="Cambria Math" panose="02040503050406030204" pitchFamily="18" charset="0"/>
                            </a:rPr>
                            <m:t>𝑟</m:t>
                          </m:r>
                        </m:den>
                      </m:f>
                    </m:oMath>
                  </m:oMathPara>
                </a14:m>
                <a:endParaRPr lang="en-US"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9010526" y="5462203"/>
                <a:ext cx="1021690" cy="57278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6170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p:sp>
        <p:nvSpPr>
          <p:cNvPr id="5" name="Rettangolo 4"/>
          <p:cNvSpPr/>
          <p:nvPr/>
        </p:nvSpPr>
        <p:spPr>
          <a:xfrm>
            <a:off x="420913" y="1138535"/>
            <a:ext cx="11205029" cy="646331"/>
          </a:xfrm>
          <a:prstGeom prst="rect">
            <a:avLst/>
          </a:prstGeom>
        </p:spPr>
        <p:txBody>
          <a:bodyPr wrap="square">
            <a:spAutoFit/>
          </a:bodyPr>
          <a:lstStyle/>
          <a:p>
            <a:r>
              <a:rPr lang="en-US" dirty="0" smtClean="0"/>
              <a:t>Therefore, by fitting the decay of the autocorrelation function we can get information on the radius (diameter) of the particles assumed as spheres via the stokes Einstein equation for the diffusion coefficient.</a:t>
            </a:r>
            <a:endParaRPr lang="en-US" dirty="0"/>
          </a:p>
        </p:txBody>
      </p:sp>
      <mc:AlternateContent xmlns:mc="http://schemas.openxmlformats.org/markup-compatibility/2006" xmlns:a14="http://schemas.microsoft.com/office/drawing/2010/main">
        <mc:Choice Requires="a14">
          <p:sp>
            <p:nvSpPr>
              <p:cNvPr id="6" name="CasellaDiTesto 5"/>
              <p:cNvSpPr txBox="1"/>
              <p:nvPr/>
            </p:nvSpPr>
            <p:spPr>
              <a:xfrm>
                <a:off x="571408" y="2095106"/>
                <a:ext cx="1021690"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𝐷</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𝑘</m:t>
                              </m:r>
                            </m:e>
                            <m:sub>
                              <m:r>
                                <a:rPr lang="it-IT" b="0" i="1" smtClean="0">
                                  <a:latin typeface="Cambria Math" panose="02040503050406030204" pitchFamily="18" charset="0"/>
                                </a:rPr>
                                <m:t>𝐵</m:t>
                              </m:r>
                            </m:sub>
                          </m:sSub>
                          <m:r>
                            <a:rPr lang="it-IT" b="0" i="1" smtClean="0">
                              <a:latin typeface="Cambria Math" panose="02040503050406030204" pitchFamily="18" charset="0"/>
                            </a:rPr>
                            <m:t>𝑇</m:t>
                          </m:r>
                        </m:num>
                        <m:den>
                          <m:r>
                            <a:rPr lang="it-IT" b="0" i="1" smtClean="0">
                              <a:latin typeface="Cambria Math" panose="02040503050406030204" pitchFamily="18" charset="0"/>
                            </a:rPr>
                            <m:t>6</m:t>
                          </m:r>
                          <m:r>
                            <a:rPr lang="it-IT" b="0" i="1" smtClean="0">
                              <a:latin typeface="Cambria Math" panose="02040503050406030204" pitchFamily="18" charset="0"/>
                              <a:ea typeface="Cambria Math" panose="02040503050406030204" pitchFamily="18" charset="0"/>
                            </a:rPr>
                            <m:t>𝜋𝜂</m:t>
                          </m:r>
                          <m:r>
                            <a:rPr lang="it-IT" b="0" i="1" smtClean="0">
                              <a:latin typeface="Cambria Math" panose="02040503050406030204" pitchFamily="18" charset="0"/>
                              <a:ea typeface="Cambria Math" panose="02040503050406030204" pitchFamily="18" charset="0"/>
                            </a:rPr>
                            <m:t>𝑟</m:t>
                          </m:r>
                        </m:den>
                      </m:f>
                    </m:oMath>
                  </m:oMathPara>
                </a14:m>
                <a:endParaRPr lang="en-US"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571408" y="2095106"/>
                <a:ext cx="1021690" cy="572786"/>
              </a:xfrm>
              <a:prstGeom prst="rect">
                <a:avLst/>
              </a:prstGeom>
              <a:blipFill>
                <a:blip r:embed="rId2"/>
                <a:stretch>
                  <a:fillRect/>
                </a:stretch>
              </a:blipFill>
            </p:spPr>
            <p:txBody>
              <a:bodyPr/>
              <a:lstStyle/>
              <a:p>
                <a:r>
                  <a:rPr lang="en-US">
                    <a:noFill/>
                  </a:rPr>
                  <a:t> </a:t>
                </a:r>
              </a:p>
            </p:txBody>
          </p:sp>
        </mc:Fallback>
      </mc:AlternateContent>
      <p:sp>
        <p:nvSpPr>
          <p:cNvPr id="7" name="Rettangolo 6"/>
          <p:cNvSpPr/>
          <p:nvPr/>
        </p:nvSpPr>
        <p:spPr>
          <a:xfrm>
            <a:off x="2894130" y="2012167"/>
            <a:ext cx="9022406" cy="369332"/>
          </a:xfrm>
          <a:prstGeom prst="rect">
            <a:avLst/>
          </a:prstGeom>
        </p:spPr>
        <p:txBody>
          <a:bodyPr wrap="none">
            <a:spAutoFit/>
          </a:bodyPr>
          <a:lstStyle/>
          <a:p>
            <a:r>
              <a:rPr lang="en-US" dirty="0" smtClean="0"/>
              <a:t>Where </a:t>
            </a:r>
            <a:r>
              <a:rPr lang="el-GR" dirty="0" smtClean="0"/>
              <a:t>η</a:t>
            </a:r>
            <a:r>
              <a:rPr lang="it-IT" dirty="0" smtClean="0"/>
              <a:t> </a:t>
            </a:r>
            <a:r>
              <a:rPr lang="en-US" dirty="0" smtClean="0"/>
              <a:t>is the dynamic viscosity of the solvent (suspension) and r is the radius of the particles.</a:t>
            </a:r>
            <a:endParaRPr lang="en-US" dirty="0"/>
          </a:p>
        </p:txBody>
      </p:sp>
      <p:sp>
        <p:nvSpPr>
          <p:cNvPr id="8" name="Rettangolo 7"/>
          <p:cNvSpPr/>
          <p:nvPr/>
        </p:nvSpPr>
        <p:spPr>
          <a:xfrm>
            <a:off x="2894130" y="2483226"/>
            <a:ext cx="5883214" cy="369332"/>
          </a:xfrm>
          <a:prstGeom prst="rect">
            <a:avLst/>
          </a:prstGeom>
        </p:spPr>
        <p:txBody>
          <a:bodyPr wrap="none">
            <a:spAutoFit/>
          </a:bodyPr>
          <a:lstStyle/>
          <a:p>
            <a:r>
              <a:rPr lang="en-US" dirty="0" smtClean="0"/>
              <a:t>However, usually a DLS instrument gives the diameter value. </a:t>
            </a:r>
            <a:endParaRPr lang="en-US" dirty="0"/>
          </a:p>
        </p:txBody>
      </p:sp>
      <p:pic>
        <p:nvPicPr>
          <p:cNvPr id="9" name="Immagine 8"/>
          <p:cNvPicPr>
            <a:picLocks noChangeAspect="1"/>
          </p:cNvPicPr>
          <p:nvPr/>
        </p:nvPicPr>
        <p:blipFill rotWithShape="1">
          <a:blip r:embed="rId3"/>
          <a:srcRect l="2947" t="4545" r="4609" b="6574"/>
          <a:stretch/>
        </p:blipFill>
        <p:spPr>
          <a:xfrm>
            <a:off x="537029" y="3614056"/>
            <a:ext cx="3643085" cy="2743200"/>
          </a:xfrm>
          <a:prstGeom prst="rect">
            <a:avLst/>
          </a:prstGeom>
        </p:spPr>
      </p:pic>
      <p:sp>
        <p:nvSpPr>
          <p:cNvPr id="10" name="Freccia a destra 9"/>
          <p:cNvSpPr/>
          <p:nvPr/>
        </p:nvSpPr>
        <p:spPr>
          <a:xfrm>
            <a:off x="3722969" y="4368798"/>
            <a:ext cx="892574" cy="1001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p:cNvPicPr>
            <a:picLocks noChangeAspect="1"/>
          </p:cNvPicPr>
          <p:nvPr/>
        </p:nvPicPr>
        <p:blipFill rotWithShape="1">
          <a:blip r:embed="rId4"/>
          <a:srcRect l="3275" t="10127" r="3279" b="11341"/>
          <a:stretch/>
        </p:blipFill>
        <p:spPr>
          <a:xfrm>
            <a:off x="5413828" y="3918854"/>
            <a:ext cx="6212114" cy="2438401"/>
          </a:xfrm>
          <a:prstGeom prst="rect">
            <a:avLst/>
          </a:prstGeom>
        </p:spPr>
      </p:pic>
      <p:sp>
        <p:nvSpPr>
          <p:cNvPr id="12" name="Rettangolo 11"/>
          <p:cNvSpPr/>
          <p:nvPr/>
        </p:nvSpPr>
        <p:spPr>
          <a:xfrm>
            <a:off x="537029" y="3197160"/>
            <a:ext cx="3838167" cy="369332"/>
          </a:xfrm>
          <a:prstGeom prst="rect">
            <a:avLst/>
          </a:prstGeom>
        </p:spPr>
        <p:txBody>
          <a:bodyPr wrap="none">
            <a:spAutoFit/>
          </a:bodyPr>
          <a:lstStyle/>
          <a:p>
            <a:r>
              <a:rPr lang="en-US" dirty="0" smtClean="0"/>
              <a:t>Autocorrelation function (</a:t>
            </a:r>
            <a:r>
              <a:rPr lang="en-US" dirty="0" err="1" smtClean="0"/>
              <a:t>correlogram</a:t>
            </a:r>
            <a:r>
              <a:rPr lang="en-US" dirty="0" smtClean="0"/>
              <a:t>)</a:t>
            </a:r>
            <a:endParaRPr lang="en-US" dirty="0"/>
          </a:p>
        </p:txBody>
      </p:sp>
      <p:sp>
        <p:nvSpPr>
          <p:cNvPr id="13" name="Rettangolo 12"/>
          <p:cNvSpPr/>
          <p:nvPr/>
        </p:nvSpPr>
        <p:spPr>
          <a:xfrm>
            <a:off x="7573258" y="3197160"/>
            <a:ext cx="2106154" cy="369332"/>
          </a:xfrm>
          <a:prstGeom prst="rect">
            <a:avLst/>
          </a:prstGeom>
        </p:spPr>
        <p:txBody>
          <a:bodyPr wrap="none">
            <a:spAutoFit/>
          </a:bodyPr>
          <a:lstStyle/>
          <a:p>
            <a:r>
              <a:rPr lang="en-US" dirty="0" smtClean="0"/>
              <a:t>Final analysis output</a:t>
            </a:r>
            <a:endParaRPr lang="en-US" dirty="0"/>
          </a:p>
        </p:txBody>
      </p:sp>
    </p:spTree>
    <p:extLst>
      <p:ext uri="{BB962C8B-B14F-4D97-AF65-F5344CB8AC3E}">
        <p14:creationId xmlns:p14="http://schemas.microsoft.com/office/powerpoint/2010/main" val="111596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6928213" y="1166948"/>
            <a:ext cx="4762500" cy="4419600"/>
          </a:xfrm>
          <a:prstGeom prst="rect">
            <a:avLst/>
          </a:prstGeom>
        </p:spPr>
      </p:pic>
      <p:sp>
        <p:nvSpPr>
          <p:cNvPr id="7" name="Rettangolo 6"/>
          <p:cNvSpPr/>
          <p:nvPr/>
        </p:nvSpPr>
        <p:spPr>
          <a:xfrm>
            <a:off x="317863" y="1166948"/>
            <a:ext cx="6549936" cy="2585323"/>
          </a:xfrm>
          <a:prstGeom prst="rect">
            <a:avLst/>
          </a:prstGeom>
        </p:spPr>
        <p:txBody>
          <a:bodyPr wrap="square">
            <a:spAutoFit/>
          </a:bodyPr>
          <a:lstStyle/>
          <a:p>
            <a:pPr algn="just"/>
            <a:r>
              <a:rPr lang="en-US" dirty="0"/>
              <a:t>In </a:t>
            </a:r>
            <a:r>
              <a:rPr lang="en-US" dirty="0" smtClean="0"/>
              <a:t>(</a:t>
            </a:r>
            <a:r>
              <a:rPr lang="en-US" dirty="0"/>
              <a:t>DLS), the time-dependent fluctuations in the scattered light are measured by a single photon counting module. The rate of fluctuations is directly related to the rate of diffusion of the molecule through the solvent, which is related in turn to the particles' hydrodynamic radii. Smaller particles diffuse faster, causing more rapid fluctuations in the intensity than larger particles. Therefore, the fluctuation in light intensity contains information about the diffusion of the molecules and can be used to extract a diffusion coefficient and calculate a particle size.</a:t>
            </a:r>
          </a:p>
        </p:txBody>
      </p:sp>
      <p:sp>
        <p:nvSpPr>
          <p:cNvPr id="5" name="Rettangolo 4"/>
          <p:cNvSpPr/>
          <p:nvPr/>
        </p:nvSpPr>
        <p:spPr>
          <a:xfrm>
            <a:off x="317863" y="336510"/>
            <a:ext cx="9203508" cy="523220"/>
          </a:xfrm>
          <a:prstGeom prst="rect">
            <a:avLst/>
          </a:prstGeom>
        </p:spPr>
        <p:txBody>
          <a:bodyPr wrap="square">
            <a:spAutoFit/>
          </a:bodyPr>
          <a:lstStyle/>
          <a:p>
            <a:r>
              <a:rPr lang="en-US" sz="2800" dirty="0" smtClean="0"/>
              <a:t>In Summary</a:t>
            </a:r>
            <a:endParaRPr lang="en-US" sz="2800" dirty="0"/>
          </a:p>
        </p:txBody>
      </p:sp>
      <p:sp>
        <p:nvSpPr>
          <p:cNvPr id="2" name="Rettangolo 1"/>
          <p:cNvSpPr/>
          <p:nvPr/>
        </p:nvSpPr>
        <p:spPr>
          <a:xfrm>
            <a:off x="317863" y="4059489"/>
            <a:ext cx="6610350" cy="923330"/>
          </a:xfrm>
          <a:prstGeom prst="rect">
            <a:avLst/>
          </a:prstGeom>
        </p:spPr>
        <p:txBody>
          <a:bodyPr wrap="square">
            <a:spAutoFit/>
          </a:bodyPr>
          <a:lstStyle/>
          <a:p>
            <a:pPr algn="just"/>
            <a:r>
              <a:rPr lang="en-US" dirty="0" smtClean="0"/>
              <a:t>By </a:t>
            </a:r>
            <a:r>
              <a:rPr lang="en-US" dirty="0"/>
              <a:t>fitting the decay of the autocorrelation function we can </a:t>
            </a:r>
            <a:r>
              <a:rPr lang="en-US" dirty="0" smtClean="0"/>
              <a:t>get information </a:t>
            </a:r>
            <a:r>
              <a:rPr lang="en-US" dirty="0"/>
              <a:t>on the radius (diameter) of the particles assumed as </a:t>
            </a:r>
            <a:r>
              <a:rPr lang="en-US" dirty="0" smtClean="0"/>
              <a:t>spheres.</a:t>
            </a:r>
            <a:endParaRPr lang="en-US" dirty="0"/>
          </a:p>
        </p:txBody>
      </p:sp>
    </p:spTree>
    <p:extLst>
      <p:ext uri="{BB962C8B-B14F-4D97-AF65-F5344CB8AC3E}">
        <p14:creationId xmlns:p14="http://schemas.microsoft.com/office/powerpoint/2010/main" val="249792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DLS setup</a:t>
            </a:r>
            <a:endParaRPr lang="en-US" sz="2800" dirty="0"/>
          </a:p>
        </p:txBody>
      </p:sp>
      <p:pic>
        <p:nvPicPr>
          <p:cNvPr id="6" name="Immagine 5"/>
          <p:cNvPicPr>
            <a:picLocks noChangeAspect="1"/>
          </p:cNvPicPr>
          <p:nvPr/>
        </p:nvPicPr>
        <p:blipFill>
          <a:blip r:embed="rId2"/>
          <a:stretch>
            <a:fillRect/>
          </a:stretch>
        </p:blipFill>
        <p:spPr>
          <a:xfrm>
            <a:off x="548813" y="1499239"/>
            <a:ext cx="4655753" cy="3812990"/>
          </a:xfrm>
          <a:prstGeom prst="rect">
            <a:avLst/>
          </a:prstGeom>
        </p:spPr>
      </p:pic>
      <p:sp>
        <p:nvSpPr>
          <p:cNvPr id="7" name="Rettangolo 6"/>
          <p:cNvSpPr/>
          <p:nvPr/>
        </p:nvSpPr>
        <p:spPr>
          <a:xfrm>
            <a:off x="317863" y="5582406"/>
            <a:ext cx="4833118" cy="369332"/>
          </a:xfrm>
          <a:prstGeom prst="rect">
            <a:avLst/>
          </a:prstGeom>
        </p:spPr>
        <p:txBody>
          <a:bodyPr wrap="none">
            <a:spAutoFit/>
          </a:bodyPr>
          <a:lstStyle/>
          <a:p>
            <a:r>
              <a:rPr lang="en-US" dirty="0"/>
              <a:t>Journal of Controlled Release </a:t>
            </a:r>
            <a:r>
              <a:rPr lang="en-US" b="1" dirty="0" smtClean="0"/>
              <a:t>2016</a:t>
            </a:r>
            <a:r>
              <a:rPr lang="en-US" dirty="0" smtClean="0"/>
              <a:t>, </a:t>
            </a:r>
            <a:r>
              <a:rPr lang="en-US" i="1" dirty="0" smtClean="0"/>
              <a:t>235</a:t>
            </a:r>
            <a:r>
              <a:rPr lang="en-US" dirty="0" smtClean="0"/>
              <a:t>, </a:t>
            </a:r>
            <a:r>
              <a:rPr lang="en-US" dirty="0"/>
              <a:t>337–351</a:t>
            </a:r>
          </a:p>
        </p:txBody>
      </p:sp>
      <p:sp>
        <p:nvSpPr>
          <p:cNvPr id="8" name="Rettangolo 7"/>
          <p:cNvSpPr/>
          <p:nvPr/>
        </p:nvSpPr>
        <p:spPr>
          <a:xfrm>
            <a:off x="6022915" y="533153"/>
            <a:ext cx="5704627" cy="646331"/>
          </a:xfrm>
          <a:prstGeom prst="rect">
            <a:avLst/>
          </a:prstGeom>
        </p:spPr>
        <p:txBody>
          <a:bodyPr wrap="square">
            <a:spAutoFit/>
          </a:bodyPr>
          <a:lstStyle/>
          <a:p>
            <a:pPr algn="just"/>
            <a:r>
              <a:rPr lang="en-US" dirty="0" smtClean="0"/>
              <a:t>Typical DLS setup with a detector for the backscattering</a:t>
            </a:r>
          </a:p>
          <a:p>
            <a:pPr algn="just"/>
            <a:r>
              <a:rPr lang="it-IT" dirty="0" smtClean="0"/>
              <a:t>And with the standard 90° </a:t>
            </a:r>
            <a:r>
              <a:rPr lang="en-US" dirty="0" smtClean="0"/>
              <a:t>configuration</a:t>
            </a:r>
            <a:r>
              <a:rPr lang="it-IT" dirty="0" smtClean="0"/>
              <a:t>.</a:t>
            </a:r>
            <a:endParaRPr lang="en-US" dirty="0"/>
          </a:p>
        </p:txBody>
      </p:sp>
      <p:sp>
        <p:nvSpPr>
          <p:cNvPr id="9" name="Rettangolo 8"/>
          <p:cNvSpPr/>
          <p:nvPr/>
        </p:nvSpPr>
        <p:spPr>
          <a:xfrm>
            <a:off x="6022916" y="1304608"/>
            <a:ext cx="5704627" cy="1200329"/>
          </a:xfrm>
          <a:prstGeom prst="rect">
            <a:avLst/>
          </a:prstGeom>
        </p:spPr>
        <p:txBody>
          <a:bodyPr wrap="square">
            <a:spAutoFit/>
          </a:bodyPr>
          <a:lstStyle/>
          <a:p>
            <a:pPr algn="just"/>
            <a:r>
              <a:rPr lang="en-US" dirty="0" smtClean="0"/>
              <a:t>You will use an instrument configured for 173° analyses.</a:t>
            </a:r>
          </a:p>
          <a:p>
            <a:pPr algn="just"/>
            <a:r>
              <a:rPr lang="en-US" dirty="0" smtClean="0"/>
              <a:t>This has the advantage that the lased beam will travel less into the cuvette, allowing the analyses of very concentrated samples.</a:t>
            </a:r>
            <a:endParaRPr lang="en-US" dirty="0"/>
          </a:p>
        </p:txBody>
      </p:sp>
      <p:pic>
        <p:nvPicPr>
          <p:cNvPr id="10" name="Immagine 9"/>
          <p:cNvPicPr>
            <a:picLocks noChangeAspect="1"/>
          </p:cNvPicPr>
          <p:nvPr/>
        </p:nvPicPr>
        <p:blipFill>
          <a:blip r:embed="rId3"/>
          <a:stretch>
            <a:fillRect/>
          </a:stretch>
        </p:blipFill>
        <p:spPr>
          <a:xfrm>
            <a:off x="5789609" y="2491561"/>
            <a:ext cx="5715000" cy="3810000"/>
          </a:xfrm>
          <a:prstGeom prst="rect">
            <a:avLst/>
          </a:prstGeom>
        </p:spPr>
      </p:pic>
      <p:sp>
        <p:nvSpPr>
          <p:cNvPr id="11" name="Rettangolo 10"/>
          <p:cNvSpPr/>
          <p:nvPr/>
        </p:nvSpPr>
        <p:spPr>
          <a:xfrm>
            <a:off x="6096000" y="6116895"/>
            <a:ext cx="6096000" cy="369332"/>
          </a:xfrm>
          <a:prstGeom prst="rect">
            <a:avLst/>
          </a:prstGeom>
        </p:spPr>
        <p:txBody>
          <a:bodyPr>
            <a:spAutoFit/>
          </a:bodyPr>
          <a:lstStyle/>
          <a:p>
            <a:pPr algn="just"/>
            <a:r>
              <a:rPr lang="en-US" dirty="0" smtClean="0"/>
              <a:t>Malvern </a:t>
            </a:r>
            <a:r>
              <a:rPr lang="en-US" dirty="0" err="1" smtClean="0"/>
              <a:t>Zetasizer</a:t>
            </a:r>
            <a:r>
              <a:rPr lang="en-US" dirty="0" smtClean="0"/>
              <a:t> </a:t>
            </a:r>
            <a:r>
              <a:rPr lang="en-US" dirty="0" err="1" smtClean="0"/>
              <a:t>nano</a:t>
            </a:r>
            <a:endParaRPr lang="en-US" dirty="0"/>
          </a:p>
        </p:txBody>
      </p:sp>
    </p:spTree>
    <p:extLst>
      <p:ext uri="{BB962C8B-B14F-4D97-AF65-F5344CB8AC3E}">
        <p14:creationId xmlns:p14="http://schemas.microsoft.com/office/powerpoint/2010/main" val="1206552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Points of attention</a:t>
            </a:r>
            <a:endParaRPr lang="en-US" sz="2800" dirty="0"/>
          </a:p>
        </p:txBody>
      </p:sp>
      <p:sp>
        <p:nvSpPr>
          <p:cNvPr id="5" name="Rettangolo 4"/>
          <p:cNvSpPr/>
          <p:nvPr/>
        </p:nvSpPr>
        <p:spPr>
          <a:xfrm>
            <a:off x="317862" y="1094993"/>
            <a:ext cx="11279051" cy="923330"/>
          </a:xfrm>
          <a:prstGeom prst="rect">
            <a:avLst/>
          </a:prstGeom>
        </p:spPr>
        <p:txBody>
          <a:bodyPr wrap="square">
            <a:spAutoFit/>
          </a:bodyPr>
          <a:lstStyle/>
          <a:p>
            <a:r>
              <a:rPr lang="en-US" dirty="0" smtClean="0"/>
              <a:t>Since the scattering intensity is much higher for large particles if you suspect to have unwanted aggregates in your sample, these need to be removed (centrifugation, filtration through 0,22 </a:t>
            </a:r>
            <a:r>
              <a:rPr lang="el-GR" dirty="0" smtClean="0"/>
              <a:t>μ</a:t>
            </a:r>
            <a:r>
              <a:rPr lang="it-IT" dirty="0" smtClean="0"/>
              <a:t>m or 0,44 </a:t>
            </a:r>
            <a:r>
              <a:rPr lang="el-GR" dirty="0" smtClean="0"/>
              <a:t>μ</a:t>
            </a:r>
            <a:r>
              <a:rPr lang="it-IT" dirty="0" smtClean="0"/>
              <a:t>m </a:t>
            </a:r>
            <a:r>
              <a:rPr lang="en-US" dirty="0" smtClean="0"/>
              <a:t>membrane filters) otherwise you may not see a signal coming from your </a:t>
            </a:r>
            <a:r>
              <a:rPr lang="en-US" dirty="0" err="1" smtClean="0"/>
              <a:t>analyte</a:t>
            </a:r>
            <a:r>
              <a:rPr lang="en-US" dirty="0" smtClean="0"/>
              <a:t>. </a:t>
            </a:r>
            <a:endParaRPr lang="en-US" dirty="0"/>
          </a:p>
        </p:txBody>
      </p:sp>
      <p:sp>
        <p:nvSpPr>
          <p:cNvPr id="6" name="Rettangolo 5"/>
          <p:cNvSpPr/>
          <p:nvPr/>
        </p:nvSpPr>
        <p:spPr>
          <a:xfrm>
            <a:off x="317863" y="2266872"/>
            <a:ext cx="11279050" cy="646331"/>
          </a:xfrm>
          <a:prstGeom prst="rect">
            <a:avLst/>
          </a:prstGeom>
        </p:spPr>
        <p:txBody>
          <a:bodyPr wrap="square">
            <a:spAutoFit/>
          </a:bodyPr>
          <a:lstStyle/>
          <a:p>
            <a:r>
              <a:rPr lang="en-US" dirty="0" smtClean="0"/>
              <a:t>DLS sees dust as a ‘particle’ and will respond to its presence producing a signal that may obscure the signal due to your actual  </a:t>
            </a:r>
            <a:r>
              <a:rPr lang="en-US" dirty="0" err="1" smtClean="0"/>
              <a:t>analyte</a:t>
            </a:r>
            <a:r>
              <a:rPr lang="en-US" dirty="0" smtClean="0"/>
              <a:t>. Solvents need to be filtered whenever possible or at least to be checked as blanks prior to the analysis.</a:t>
            </a:r>
            <a:endParaRPr lang="en-US" dirty="0"/>
          </a:p>
        </p:txBody>
      </p:sp>
      <p:sp>
        <p:nvSpPr>
          <p:cNvPr id="7" name="Rettangolo 6"/>
          <p:cNvSpPr/>
          <p:nvPr/>
        </p:nvSpPr>
        <p:spPr>
          <a:xfrm>
            <a:off x="317863" y="3337151"/>
            <a:ext cx="11279050" cy="923330"/>
          </a:xfrm>
          <a:prstGeom prst="rect">
            <a:avLst/>
          </a:prstGeom>
        </p:spPr>
        <p:txBody>
          <a:bodyPr wrap="square">
            <a:spAutoFit/>
          </a:bodyPr>
          <a:lstStyle/>
          <a:p>
            <a:r>
              <a:rPr lang="en-US" dirty="0" smtClean="0"/>
              <a:t>DLS response may be concentration dependent because at high concentrations multiple scattering may occur giving an apparent size of your </a:t>
            </a:r>
            <a:r>
              <a:rPr lang="en-US" dirty="0" err="1" smtClean="0"/>
              <a:t>analyte</a:t>
            </a:r>
            <a:r>
              <a:rPr lang="en-US" dirty="0" smtClean="0"/>
              <a:t> that is smaller than real. Whenever possible run DLS analyses of your </a:t>
            </a:r>
            <a:r>
              <a:rPr lang="en-US" dirty="0" err="1" smtClean="0"/>
              <a:t>analyte</a:t>
            </a:r>
            <a:r>
              <a:rPr lang="en-US" dirty="0" smtClean="0"/>
              <a:t> at various concentration to check that there are no such artifacts. </a:t>
            </a:r>
            <a:endParaRPr lang="en-US" dirty="0"/>
          </a:p>
        </p:txBody>
      </p:sp>
    </p:spTree>
    <p:extLst>
      <p:ext uri="{BB962C8B-B14F-4D97-AF65-F5344CB8AC3E}">
        <p14:creationId xmlns:p14="http://schemas.microsoft.com/office/powerpoint/2010/main" val="296489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5132" y="209006"/>
            <a:ext cx="6897337" cy="523220"/>
          </a:xfrm>
          <a:prstGeom prst="rect">
            <a:avLst/>
          </a:prstGeom>
          <a:noFill/>
        </p:spPr>
        <p:txBody>
          <a:bodyPr wrap="none" rtlCol="0">
            <a:spAutoFit/>
          </a:bodyPr>
          <a:lstStyle/>
          <a:p>
            <a:r>
              <a:rPr lang="en-US" sz="2800" dirty="0" smtClean="0"/>
              <a:t>Introduction to Dynamic Light Scattering (DLS)</a:t>
            </a:r>
            <a:endParaRPr lang="en-US" sz="2800" dirty="0"/>
          </a:p>
        </p:txBody>
      </p:sp>
      <p:sp>
        <p:nvSpPr>
          <p:cNvPr id="5" name="Rettangolo 4"/>
          <p:cNvSpPr/>
          <p:nvPr/>
        </p:nvSpPr>
        <p:spPr>
          <a:xfrm>
            <a:off x="235132" y="932208"/>
            <a:ext cx="11117595" cy="369332"/>
          </a:xfrm>
          <a:prstGeom prst="rect">
            <a:avLst/>
          </a:prstGeom>
        </p:spPr>
        <p:txBody>
          <a:bodyPr wrap="none">
            <a:spAutoFit/>
          </a:bodyPr>
          <a:lstStyle/>
          <a:p>
            <a:r>
              <a:rPr lang="en-US" dirty="0" smtClean="0"/>
              <a:t>DLS is primarily used to obtain information on the average size of particles or macromolecules dispersed in a solvent.</a:t>
            </a:r>
            <a:endParaRPr lang="en-US" dirty="0"/>
          </a:p>
        </p:txBody>
      </p:sp>
      <p:sp>
        <p:nvSpPr>
          <p:cNvPr id="6" name="Rettangolo 5"/>
          <p:cNvSpPr/>
          <p:nvPr/>
        </p:nvSpPr>
        <p:spPr>
          <a:xfrm>
            <a:off x="235132" y="1471748"/>
            <a:ext cx="10865026" cy="369332"/>
          </a:xfrm>
          <a:prstGeom prst="rect">
            <a:avLst/>
          </a:prstGeom>
        </p:spPr>
        <p:txBody>
          <a:bodyPr wrap="none">
            <a:spAutoFit/>
          </a:bodyPr>
          <a:lstStyle/>
          <a:p>
            <a:r>
              <a:rPr lang="en-US" dirty="0" smtClean="0"/>
              <a:t>In addition to the size, DLS also allows to obtain information on the dispersion of the size about the average value.</a:t>
            </a:r>
            <a:endParaRPr lang="en-US" dirty="0"/>
          </a:p>
        </p:txBody>
      </p:sp>
      <p:sp>
        <p:nvSpPr>
          <p:cNvPr id="7" name="Rettangolo 6"/>
          <p:cNvSpPr/>
          <p:nvPr/>
        </p:nvSpPr>
        <p:spPr>
          <a:xfrm>
            <a:off x="235132" y="2041062"/>
            <a:ext cx="11031994" cy="646331"/>
          </a:xfrm>
          <a:prstGeom prst="rect">
            <a:avLst/>
          </a:prstGeom>
        </p:spPr>
        <p:txBody>
          <a:bodyPr wrap="none">
            <a:spAutoFit/>
          </a:bodyPr>
          <a:lstStyle/>
          <a:p>
            <a:r>
              <a:rPr lang="en-US" dirty="0" smtClean="0"/>
              <a:t>If we are dealing with mixtures containing populations of particles of very different size, DLS can give us information</a:t>
            </a:r>
          </a:p>
          <a:p>
            <a:r>
              <a:rPr lang="en-US" dirty="0" smtClean="0"/>
              <a:t>on each individual population.</a:t>
            </a:r>
            <a:endParaRPr lang="en-US" dirty="0"/>
          </a:p>
        </p:txBody>
      </p:sp>
      <p:sp>
        <p:nvSpPr>
          <p:cNvPr id="8" name="Rettangolo 7"/>
          <p:cNvSpPr/>
          <p:nvPr/>
        </p:nvSpPr>
        <p:spPr>
          <a:xfrm>
            <a:off x="235131" y="2979657"/>
            <a:ext cx="11903580" cy="369332"/>
          </a:xfrm>
          <a:prstGeom prst="rect">
            <a:avLst/>
          </a:prstGeom>
        </p:spPr>
        <p:txBody>
          <a:bodyPr wrap="none">
            <a:spAutoFit/>
          </a:bodyPr>
          <a:lstStyle/>
          <a:p>
            <a:r>
              <a:rPr lang="en-US" dirty="0" smtClean="0"/>
              <a:t>The technique is based on light scattering from particles in a dispersion that are experiencing the so called </a:t>
            </a:r>
            <a:r>
              <a:rPr lang="en-US" b="1" dirty="0" smtClean="0">
                <a:solidFill>
                  <a:srgbClr val="FF0000"/>
                </a:solidFill>
              </a:rPr>
              <a:t>Brownian motion</a:t>
            </a:r>
            <a:r>
              <a:rPr lang="en-US" dirty="0" smtClean="0"/>
              <a:t>.</a:t>
            </a:r>
            <a:endParaRPr lang="en-US" dirty="0"/>
          </a:p>
        </p:txBody>
      </p:sp>
      <p:sp>
        <p:nvSpPr>
          <p:cNvPr id="9" name="Rettangolo 8"/>
          <p:cNvSpPr/>
          <p:nvPr/>
        </p:nvSpPr>
        <p:spPr>
          <a:xfrm>
            <a:off x="235131" y="3765345"/>
            <a:ext cx="11302934" cy="923330"/>
          </a:xfrm>
          <a:prstGeom prst="rect">
            <a:avLst/>
          </a:prstGeom>
        </p:spPr>
        <p:txBody>
          <a:bodyPr wrap="square">
            <a:spAutoFit/>
          </a:bodyPr>
          <a:lstStyle/>
          <a:p>
            <a:r>
              <a:rPr lang="en-US" dirty="0" smtClean="0"/>
              <a:t>That is the </a:t>
            </a:r>
            <a:r>
              <a:rPr lang="en-US" b="1" dirty="0" smtClean="0">
                <a:solidFill>
                  <a:srgbClr val="FF0000"/>
                </a:solidFill>
              </a:rPr>
              <a:t>random motion</a:t>
            </a:r>
            <a:r>
              <a:rPr lang="en-US" dirty="0" smtClean="0"/>
              <a:t> of </a:t>
            </a:r>
            <a:r>
              <a:rPr lang="en-US" b="1" dirty="0" smtClean="0">
                <a:solidFill>
                  <a:srgbClr val="FF0000"/>
                </a:solidFill>
              </a:rPr>
              <a:t>particles suspended in a medium</a:t>
            </a:r>
            <a:r>
              <a:rPr lang="en-US" dirty="0" smtClean="0"/>
              <a:t> </a:t>
            </a:r>
            <a:r>
              <a:rPr lang="en-US" dirty="0"/>
              <a:t>due </a:t>
            </a:r>
            <a:r>
              <a:rPr lang="en-US" dirty="0" smtClean="0"/>
              <a:t>to </a:t>
            </a:r>
            <a:r>
              <a:rPr lang="en-US" dirty="0"/>
              <a:t>the solvent molecules hitting the particles</a:t>
            </a:r>
            <a:r>
              <a:rPr lang="en-US" dirty="0" smtClean="0"/>
              <a:t>.</a:t>
            </a:r>
          </a:p>
          <a:p>
            <a:r>
              <a:rPr lang="en-US" dirty="0" smtClean="0"/>
              <a:t>The </a:t>
            </a:r>
            <a:r>
              <a:rPr lang="en-US" dirty="0"/>
              <a:t>trajectories of the particles </a:t>
            </a:r>
            <a:r>
              <a:rPr lang="en-US" dirty="0" smtClean="0"/>
              <a:t>cannot be </a:t>
            </a:r>
            <a:r>
              <a:rPr lang="en-US" dirty="0"/>
              <a:t>described analytically </a:t>
            </a:r>
            <a:r>
              <a:rPr lang="en-US" dirty="0" smtClean="0"/>
              <a:t>or monitored individually, and </a:t>
            </a:r>
            <a:r>
              <a:rPr lang="en-US" dirty="0"/>
              <a:t>only probabilistic </a:t>
            </a:r>
            <a:endParaRPr lang="en-US" dirty="0" smtClean="0"/>
          </a:p>
          <a:p>
            <a:r>
              <a:rPr lang="en-US" dirty="0" smtClean="0"/>
              <a:t>models </a:t>
            </a:r>
            <a:r>
              <a:rPr lang="en-US" dirty="0"/>
              <a:t>can be used </a:t>
            </a:r>
            <a:r>
              <a:rPr lang="en-US" dirty="0" smtClean="0"/>
              <a:t>for data handling. </a:t>
            </a:r>
            <a:r>
              <a:rPr lang="en-US" b="1" dirty="0" smtClean="0">
                <a:solidFill>
                  <a:srgbClr val="0070C0"/>
                </a:solidFill>
              </a:rPr>
              <a:t>This is the most difficult aspect in understanding DLS</a:t>
            </a:r>
            <a:endParaRPr lang="en-US" b="1" dirty="0">
              <a:solidFill>
                <a:srgbClr val="0070C0"/>
              </a:solidFill>
            </a:endParaRPr>
          </a:p>
        </p:txBody>
      </p:sp>
      <p:sp>
        <p:nvSpPr>
          <p:cNvPr id="11" name="Rettangolo 10"/>
          <p:cNvSpPr/>
          <p:nvPr/>
        </p:nvSpPr>
        <p:spPr>
          <a:xfrm>
            <a:off x="235131" y="5105031"/>
            <a:ext cx="11611246" cy="646331"/>
          </a:xfrm>
          <a:prstGeom prst="rect">
            <a:avLst/>
          </a:prstGeom>
        </p:spPr>
        <p:txBody>
          <a:bodyPr wrap="square">
            <a:spAutoFit/>
          </a:bodyPr>
          <a:lstStyle/>
          <a:p>
            <a:r>
              <a:rPr lang="en-US" dirty="0" smtClean="0"/>
              <a:t>In the interpretation of the data we assume that the particles, are </a:t>
            </a:r>
            <a:r>
              <a:rPr lang="en-US" dirty="0"/>
              <a:t>spherical , then it is possible to apply the </a:t>
            </a:r>
            <a:r>
              <a:rPr lang="en-US" dirty="0" smtClean="0"/>
              <a:t>Stokes-Einstein </a:t>
            </a:r>
            <a:r>
              <a:rPr lang="en-US" dirty="0"/>
              <a:t>relation and hence have a formula that easily gives the diffusion </a:t>
            </a:r>
            <a:r>
              <a:rPr lang="en-US" dirty="0" smtClean="0"/>
              <a:t>coefficient and hence their diameter.</a:t>
            </a:r>
            <a:endParaRPr lang="en-US" dirty="0"/>
          </a:p>
        </p:txBody>
      </p:sp>
    </p:spTree>
    <p:extLst>
      <p:ext uri="{BB962C8B-B14F-4D97-AF65-F5344CB8AC3E}">
        <p14:creationId xmlns:p14="http://schemas.microsoft.com/office/powerpoint/2010/main" val="500210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5132" y="209006"/>
            <a:ext cx="6897337" cy="523220"/>
          </a:xfrm>
          <a:prstGeom prst="rect">
            <a:avLst/>
          </a:prstGeom>
          <a:noFill/>
        </p:spPr>
        <p:txBody>
          <a:bodyPr wrap="none" rtlCol="0">
            <a:spAutoFit/>
          </a:bodyPr>
          <a:lstStyle/>
          <a:p>
            <a:r>
              <a:rPr lang="en-US" sz="2800" dirty="0" smtClean="0"/>
              <a:t>Introduction to Dynamic Light Scattering (DLS)</a:t>
            </a:r>
            <a:endParaRPr lang="en-US" sz="2800" dirty="0"/>
          </a:p>
        </p:txBody>
      </p:sp>
      <p:sp>
        <p:nvSpPr>
          <p:cNvPr id="5" name="Rettangolo 4"/>
          <p:cNvSpPr/>
          <p:nvPr/>
        </p:nvSpPr>
        <p:spPr>
          <a:xfrm>
            <a:off x="235132" y="849477"/>
            <a:ext cx="8289192" cy="369332"/>
          </a:xfrm>
          <a:prstGeom prst="rect">
            <a:avLst/>
          </a:prstGeom>
        </p:spPr>
        <p:txBody>
          <a:bodyPr wrap="none">
            <a:spAutoFit/>
          </a:bodyPr>
          <a:lstStyle/>
          <a:p>
            <a:r>
              <a:rPr lang="en-US" dirty="0" smtClean="0">
                <a:solidFill>
                  <a:srgbClr val="FF0000"/>
                </a:solidFill>
              </a:rPr>
              <a:t>Attention here and henceforth!</a:t>
            </a:r>
            <a:r>
              <a:rPr lang="en-US" dirty="0" smtClean="0"/>
              <a:t> What is the particles diameter in solution/suspension?</a:t>
            </a:r>
            <a:endParaRPr lang="en-US" dirty="0"/>
          </a:p>
        </p:txBody>
      </p:sp>
      <p:sp>
        <p:nvSpPr>
          <p:cNvPr id="6" name="Rettangolo 5"/>
          <p:cNvSpPr/>
          <p:nvPr/>
        </p:nvSpPr>
        <p:spPr>
          <a:xfrm>
            <a:off x="235132" y="1336060"/>
            <a:ext cx="11102142" cy="646331"/>
          </a:xfrm>
          <a:prstGeom prst="rect">
            <a:avLst/>
          </a:prstGeom>
        </p:spPr>
        <p:txBody>
          <a:bodyPr wrap="none">
            <a:spAutoFit/>
          </a:bodyPr>
          <a:lstStyle/>
          <a:p>
            <a:r>
              <a:rPr lang="en-US" dirty="0" smtClean="0"/>
              <a:t>Particles in solution are not ‘naked’, they are interacting with the solvent which may be more or less strongly bound. </a:t>
            </a:r>
          </a:p>
          <a:p>
            <a:r>
              <a:rPr lang="en-US" dirty="0" smtClean="0"/>
              <a:t>These solvent layers move with the particles as these move, the ‘</a:t>
            </a:r>
            <a:r>
              <a:rPr lang="en-US" dirty="0" err="1" smtClean="0"/>
              <a:t>solvodynamic</a:t>
            </a:r>
            <a:r>
              <a:rPr lang="en-US" dirty="0" smtClean="0"/>
              <a:t> </a:t>
            </a:r>
            <a:r>
              <a:rPr lang="en-US" dirty="0" err="1" smtClean="0"/>
              <a:t>diametere</a:t>
            </a:r>
            <a:r>
              <a:rPr lang="en-US" dirty="0" smtClean="0"/>
              <a:t>’ is actually what DLS sees.</a:t>
            </a:r>
            <a:endParaRPr lang="en-US" dirty="0"/>
          </a:p>
        </p:txBody>
      </p:sp>
      <p:sp>
        <p:nvSpPr>
          <p:cNvPr id="7" name="Rettangolo 6"/>
          <p:cNvSpPr/>
          <p:nvPr/>
        </p:nvSpPr>
        <p:spPr>
          <a:xfrm>
            <a:off x="235132" y="2103310"/>
            <a:ext cx="11325497" cy="646331"/>
          </a:xfrm>
          <a:prstGeom prst="rect">
            <a:avLst/>
          </a:prstGeom>
        </p:spPr>
        <p:txBody>
          <a:bodyPr wrap="square">
            <a:spAutoFit/>
          </a:bodyPr>
          <a:lstStyle/>
          <a:p>
            <a:r>
              <a:rPr lang="en-US" dirty="0" smtClean="0"/>
              <a:t>If the particles are charged, close to their surface, besides the solvent molecules there will be a layer of counter ions electrostatically  interacting with the particles, also these ions move with the particles.</a:t>
            </a:r>
            <a:endParaRPr lang="en-US" dirty="0"/>
          </a:p>
        </p:txBody>
      </p:sp>
      <p:sp>
        <p:nvSpPr>
          <p:cNvPr id="8" name="Rettangolo 7"/>
          <p:cNvSpPr/>
          <p:nvPr/>
        </p:nvSpPr>
        <p:spPr>
          <a:xfrm>
            <a:off x="235132" y="3032493"/>
            <a:ext cx="11325497" cy="646331"/>
          </a:xfrm>
          <a:prstGeom prst="rect">
            <a:avLst/>
          </a:prstGeom>
        </p:spPr>
        <p:txBody>
          <a:bodyPr wrap="square">
            <a:spAutoFit/>
          </a:bodyPr>
          <a:lstStyle/>
          <a:p>
            <a:r>
              <a:rPr lang="en-US" dirty="0" smtClean="0"/>
              <a:t>In general the </a:t>
            </a:r>
            <a:r>
              <a:rPr lang="en-US" dirty="0" err="1" smtClean="0"/>
              <a:t>solvodynamic</a:t>
            </a:r>
            <a:r>
              <a:rPr lang="en-US" dirty="0" smtClean="0"/>
              <a:t> size of a particle is different from that determined by other techniques such as SEM or TEM where the solvent molecules have been removed.</a:t>
            </a:r>
            <a:endParaRPr lang="en-US" dirty="0"/>
          </a:p>
        </p:txBody>
      </p:sp>
      <p:pic>
        <p:nvPicPr>
          <p:cNvPr id="9" name="Immagine 8"/>
          <p:cNvPicPr>
            <a:picLocks noChangeAspect="1"/>
          </p:cNvPicPr>
          <p:nvPr/>
        </p:nvPicPr>
        <p:blipFill>
          <a:blip r:embed="rId2"/>
          <a:stretch>
            <a:fillRect/>
          </a:stretch>
        </p:blipFill>
        <p:spPr>
          <a:xfrm>
            <a:off x="841828" y="3780062"/>
            <a:ext cx="2579007" cy="2531499"/>
          </a:xfrm>
          <a:prstGeom prst="rect">
            <a:avLst/>
          </a:prstGeom>
        </p:spPr>
      </p:pic>
      <p:sp>
        <p:nvSpPr>
          <p:cNvPr id="10" name="Rettangolo 9"/>
          <p:cNvSpPr/>
          <p:nvPr/>
        </p:nvSpPr>
        <p:spPr>
          <a:xfrm>
            <a:off x="3683800" y="4120609"/>
            <a:ext cx="2223514" cy="1200329"/>
          </a:xfrm>
          <a:prstGeom prst="rect">
            <a:avLst/>
          </a:prstGeom>
        </p:spPr>
        <p:txBody>
          <a:bodyPr wrap="square">
            <a:spAutoFit/>
          </a:bodyPr>
          <a:lstStyle/>
          <a:p>
            <a:pPr algn="just"/>
            <a:r>
              <a:rPr lang="en-US" dirty="0" smtClean="0"/>
              <a:t>Ions and water molecules interacting with the surface of silver nanoparticles</a:t>
            </a:r>
            <a:endParaRPr lang="en-US" dirty="0"/>
          </a:p>
        </p:txBody>
      </p:sp>
      <p:sp>
        <p:nvSpPr>
          <p:cNvPr id="11" name="Rettangolo 10"/>
          <p:cNvSpPr/>
          <p:nvPr/>
        </p:nvSpPr>
        <p:spPr>
          <a:xfrm>
            <a:off x="2131331" y="6423932"/>
            <a:ext cx="3300327" cy="276999"/>
          </a:xfrm>
          <a:prstGeom prst="rect">
            <a:avLst/>
          </a:prstGeom>
        </p:spPr>
        <p:txBody>
          <a:bodyPr wrap="none">
            <a:spAutoFit/>
          </a:bodyPr>
          <a:lstStyle/>
          <a:p>
            <a:r>
              <a:rPr lang="en-US" sz="1200" dirty="0"/>
              <a:t> Phys. Chem. Chem. Phys., 2009, 11, 11258-11263</a:t>
            </a:r>
          </a:p>
        </p:txBody>
      </p:sp>
      <p:pic>
        <p:nvPicPr>
          <p:cNvPr id="12" name="Immagine 11"/>
          <p:cNvPicPr>
            <a:picLocks noChangeAspect="1"/>
          </p:cNvPicPr>
          <p:nvPr/>
        </p:nvPicPr>
        <p:blipFill rotWithShape="1">
          <a:blip r:embed="rId3"/>
          <a:srcRect l="72057"/>
          <a:stretch/>
        </p:blipFill>
        <p:spPr>
          <a:xfrm>
            <a:off x="7344228" y="3570241"/>
            <a:ext cx="1330785" cy="2962275"/>
          </a:xfrm>
          <a:prstGeom prst="rect">
            <a:avLst/>
          </a:prstGeom>
        </p:spPr>
      </p:pic>
      <p:sp>
        <p:nvSpPr>
          <p:cNvPr id="13" name="Rettangolo 12"/>
          <p:cNvSpPr/>
          <p:nvPr/>
        </p:nvSpPr>
        <p:spPr>
          <a:xfrm>
            <a:off x="9123277" y="4120608"/>
            <a:ext cx="2223514" cy="1200329"/>
          </a:xfrm>
          <a:prstGeom prst="rect">
            <a:avLst/>
          </a:prstGeom>
        </p:spPr>
        <p:txBody>
          <a:bodyPr wrap="square">
            <a:spAutoFit/>
          </a:bodyPr>
          <a:lstStyle/>
          <a:p>
            <a:pPr algn="just"/>
            <a:r>
              <a:rPr lang="en-US" dirty="0" smtClean="0"/>
              <a:t>Ions and water molecules interacting with the surface of </a:t>
            </a:r>
            <a:r>
              <a:rPr lang="en-US" dirty="0" err="1" smtClean="0"/>
              <a:t>titania</a:t>
            </a:r>
            <a:r>
              <a:rPr lang="en-US" dirty="0" smtClean="0"/>
              <a:t> nanoparticles</a:t>
            </a:r>
            <a:endParaRPr lang="en-US" dirty="0"/>
          </a:p>
        </p:txBody>
      </p:sp>
      <p:sp>
        <p:nvSpPr>
          <p:cNvPr id="14" name="Rettangolo 13"/>
          <p:cNvSpPr/>
          <p:nvPr/>
        </p:nvSpPr>
        <p:spPr>
          <a:xfrm>
            <a:off x="9123277" y="6423931"/>
            <a:ext cx="2755434" cy="276999"/>
          </a:xfrm>
          <a:prstGeom prst="rect">
            <a:avLst/>
          </a:prstGeom>
        </p:spPr>
        <p:txBody>
          <a:bodyPr wrap="none">
            <a:spAutoFit/>
          </a:bodyPr>
          <a:lstStyle/>
          <a:p>
            <a:r>
              <a:rPr lang="en-US" sz="1200" dirty="0"/>
              <a:t>ACS Appl. Nano Mater. 2020, 3, </a:t>
            </a:r>
            <a:r>
              <a:rPr lang="en-US" sz="1200" dirty="0" smtClean="0"/>
              <a:t>264–273</a:t>
            </a:r>
            <a:endParaRPr lang="en-US" sz="1200" dirty="0"/>
          </a:p>
        </p:txBody>
      </p:sp>
    </p:spTree>
    <p:extLst>
      <p:ext uri="{BB962C8B-B14F-4D97-AF65-F5344CB8AC3E}">
        <p14:creationId xmlns:p14="http://schemas.microsoft.com/office/powerpoint/2010/main" val="223720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5132" y="209006"/>
            <a:ext cx="4345485" cy="523220"/>
          </a:xfrm>
          <a:prstGeom prst="rect">
            <a:avLst/>
          </a:prstGeom>
          <a:noFill/>
        </p:spPr>
        <p:txBody>
          <a:bodyPr wrap="none" rtlCol="0">
            <a:spAutoFit/>
          </a:bodyPr>
          <a:lstStyle/>
          <a:p>
            <a:r>
              <a:rPr lang="en-US" sz="2800" dirty="0" smtClean="0"/>
              <a:t>Diffusion of light by particles</a:t>
            </a:r>
            <a:endParaRPr lang="en-US" sz="2800" dirty="0"/>
          </a:p>
        </p:txBody>
      </p:sp>
      <p:sp>
        <p:nvSpPr>
          <p:cNvPr id="5" name="Rettangolo 4"/>
          <p:cNvSpPr/>
          <p:nvPr/>
        </p:nvSpPr>
        <p:spPr>
          <a:xfrm>
            <a:off x="333103" y="941110"/>
            <a:ext cx="11490960" cy="1200329"/>
          </a:xfrm>
          <a:prstGeom prst="rect">
            <a:avLst/>
          </a:prstGeom>
        </p:spPr>
        <p:txBody>
          <a:bodyPr wrap="square">
            <a:spAutoFit/>
          </a:bodyPr>
          <a:lstStyle/>
          <a:p>
            <a:pPr algn="just"/>
            <a:r>
              <a:rPr lang="en-US" dirty="0" smtClean="0"/>
              <a:t>When light impinges on particle or matter in general, the electric field of the light induces an oscillating polarization of electrons. Hence the particles become a  secondary source of light and subsequently scatter light. The frequency shifts, the angular distribution, the polarization, and the intensity of the scatter light are determined by the size, shape and molecular interactions in the scattering material.</a:t>
            </a:r>
            <a:endParaRPr lang="en-US" dirty="0"/>
          </a:p>
        </p:txBody>
      </p:sp>
      <p:sp>
        <p:nvSpPr>
          <p:cNvPr id="6" name="Rettangolo 5"/>
          <p:cNvSpPr/>
          <p:nvPr/>
        </p:nvSpPr>
        <p:spPr>
          <a:xfrm>
            <a:off x="333103" y="2352588"/>
            <a:ext cx="11490960" cy="646331"/>
          </a:xfrm>
          <a:prstGeom prst="rect">
            <a:avLst/>
          </a:prstGeom>
        </p:spPr>
        <p:txBody>
          <a:bodyPr wrap="square">
            <a:spAutoFit/>
          </a:bodyPr>
          <a:lstStyle/>
          <a:p>
            <a:r>
              <a:rPr lang="en-US" dirty="0" smtClean="0"/>
              <a:t>Different models can be used for describing the scattering of light, the suitability of a model respect to others is based on the evaluation of the dimensionless size parameter, </a:t>
            </a:r>
            <a:r>
              <a:rPr lang="el-GR" dirty="0" smtClean="0"/>
              <a:t>α </a:t>
            </a:r>
            <a:r>
              <a:rPr lang="en-US" dirty="0" smtClean="0"/>
              <a:t>which is defined as:</a:t>
            </a:r>
            <a:endParaRPr lang="en-US" dirty="0"/>
          </a:p>
        </p:txBody>
      </p:sp>
      <p:sp>
        <p:nvSpPr>
          <p:cNvPr id="8" name="Rettangolo 7"/>
          <p:cNvSpPr/>
          <p:nvPr/>
        </p:nvSpPr>
        <p:spPr>
          <a:xfrm>
            <a:off x="333103" y="4474188"/>
            <a:ext cx="11720352" cy="646331"/>
          </a:xfrm>
          <a:prstGeom prst="rect">
            <a:avLst/>
          </a:prstGeom>
        </p:spPr>
        <p:txBody>
          <a:bodyPr wrap="square">
            <a:spAutoFit/>
          </a:bodyPr>
          <a:lstStyle/>
          <a:p>
            <a:r>
              <a:rPr lang="en-US" dirty="0" smtClean="0"/>
              <a:t>When </a:t>
            </a:r>
            <a:r>
              <a:rPr lang="el-GR" dirty="0" smtClean="0"/>
              <a:t>α ≪ 1</a:t>
            </a:r>
            <a:r>
              <a:rPr lang="en-US" dirty="0" smtClean="0"/>
              <a:t> that happens for small particles respect to the </a:t>
            </a:r>
            <a:r>
              <a:rPr lang="en-US" dirty="0"/>
              <a:t>wavelength of </a:t>
            </a:r>
            <a:r>
              <a:rPr lang="en-US" dirty="0" smtClean="0"/>
              <a:t>light (</a:t>
            </a:r>
            <a:r>
              <a:rPr lang="en-US" dirty="0"/>
              <a:t>typically the upper limit is taken to be about 1/15 the </a:t>
            </a:r>
            <a:r>
              <a:rPr lang="en-US" dirty="0" smtClean="0"/>
              <a:t>wavelength)</a:t>
            </a:r>
            <a:r>
              <a:rPr lang="it-IT" dirty="0" smtClean="0"/>
              <a:t> </a:t>
            </a:r>
            <a:r>
              <a:rPr lang="en-US" dirty="0" smtClean="0"/>
              <a:t>we have</a:t>
            </a:r>
            <a:r>
              <a:rPr lang="it-IT" dirty="0" smtClean="0"/>
              <a:t> </a:t>
            </a:r>
            <a:r>
              <a:rPr lang="en-US" dirty="0" smtClean="0"/>
              <a:t>the </a:t>
            </a:r>
            <a:r>
              <a:rPr lang="el-GR" dirty="0" smtClean="0"/>
              <a:t> </a:t>
            </a:r>
            <a:r>
              <a:rPr lang="en-US" dirty="0" smtClean="0"/>
              <a:t>Rayleigh scattering</a:t>
            </a:r>
            <a:endParaRPr lang="en-US" dirty="0"/>
          </a:p>
        </p:txBody>
      </p:sp>
      <p:sp>
        <p:nvSpPr>
          <p:cNvPr id="9" name="Rettangolo 8"/>
          <p:cNvSpPr/>
          <p:nvPr/>
        </p:nvSpPr>
        <p:spPr>
          <a:xfrm>
            <a:off x="333103" y="5263547"/>
            <a:ext cx="10938955" cy="369332"/>
          </a:xfrm>
          <a:prstGeom prst="rect">
            <a:avLst/>
          </a:prstGeom>
        </p:spPr>
        <p:txBody>
          <a:bodyPr wrap="square">
            <a:spAutoFit/>
          </a:bodyPr>
          <a:lstStyle/>
          <a:p>
            <a:r>
              <a:rPr lang="en-US" dirty="0"/>
              <a:t>When </a:t>
            </a:r>
            <a:r>
              <a:rPr lang="en-US" dirty="0" smtClean="0"/>
              <a:t> </a:t>
            </a:r>
            <a:r>
              <a:rPr lang="el-GR" dirty="0" smtClean="0"/>
              <a:t>α ≈ 1</a:t>
            </a:r>
            <a:r>
              <a:rPr lang="en-US" dirty="0" smtClean="0"/>
              <a:t> that happens for particles with size comparable </a:t>
            </a:r>
            <a:r>
              <a:rPr lang="en-US" dirty="0"/>
              <a:t>to </a:t>
            </a:r>
            <a:r>
              <a:rPr lang="en-US" dirty="0" smtClean="0"/>
              <a:t>the wavelength </a:t>
            </a:r>
            <a:r>
              <a:rPr lang="en-US" dirty="0"/>
              <a:t>of </a:t>
            </a:r>
            <a:r>
              <a:rPr lang="en-US" dirty="0" smtClean="0"/>
              <a:t>light, we have the </a:t>
            </a:r>
            <a:r>
              <a:rPr lang="el-GR" dirty="0" smtClean="0"/>
              <a:t> </a:t>
            </a:r>
            <a:r>
              <a:rPr lang="en-US" dirty="0" smtClean="0"/>
              <a:t>Mie scattering</a:t>
            </a:r>
            <a:endParaRPr lang="en-US" dirty="0"/>
          </a:p>
        </p:txBody>
      </p:sp>
      <p:sp>
        <p:nvSpPr>
          <p:cNvPr id="10" name="Rettangolo 9"/>
          <p:cNvSpPr/>
          <p:nvPr/>
        </p:nvSpPr>
        <p:spPr>
          <a:xfrm>
            <a:off x="4278878" y="3315497"/>
            <a:ext cx="6096000" cy="646331"/>
          </a:xfrm>
          <a:prstGeom prst="rect">
            <a:avLst/>
          </a:prstGeom>
        </p:spPr>
        <p:txBody>
          <a:bodyPr>
            <a:spAutoFit/>
          </a:bodyPr>
          <a:lstStyle/>
          <a:p>
            <a:r>
              <a:rPr lang="en-US" dirty="0" smtClean="0"/>
              <a:t>Where D is the diameter of the particle and </a:t>
            </a:r>
            <a:r>
              <a:rPr lang="el-GR" dirty="0" smtClean="0">
                <a:latin typeface="Calibri" panose="020F0502020204030204" pitchFamily="34" charset="0"/>
                <a:cs typeface="Calibri" panose="020F0502020204030204" pitchFamily="34" charset="0"/>
              </a:rPr>
              <a:t>λ</a:t>
            </a:r>
            <a:r>
              <a:rPr lang="en-US" dirty="0" smtClean="0">
                <a:latin typeface="Calibri" panose="020F0502020204030204" pitchFamily="34" charset="0"/>
                <a:cs typeface="Calibri" panose="020F0502020204030204" pitchFamily="34" charset="0"/>
              </a:rPr>
              <a:t> the wavelength of the impinging radiation</a:t>
            </a:r>
            <a:endParaRPr lang="en-US" dirty="0"/>
          </a:p>
        </p:txBody>
      </p:sp>
      <mc:AlternateContent xmlns:mc="http://schemas.openxmlformats.org/markup-compatibility/2006" xmlns:a14="http://schemas.microsoft.com/office/drawing/2010/main">
        <mc:Choice Requires="a14">
          <p:sp>
            <p:nvSpPr>
              <p:cNvPr id="12" name="CasellaDiTesto 11"/>
              <p:cNvSpPr txBox="1"/>
              <p:nvPr/>
            </p:nvSpPr>
            <p:spPr>
              <a:xfrm>
                <a:off x="852011" y="3533234"/>
                <a:ext cx="857671" cy="27699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smtClean="0"/>
                  <a:t>=</a:t>
                </a:r>
                <a:r>
                  <a:rPr lang="el-GR" dirty="0">
                    <a:ea typeface="Cambria Math" panose="020405030504060302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it-IT" b="0" i="1" smtClean="0">
                        <a:latin typeface="Cambria Math" panose="02040503050406030204" pitchFamily="18" charset="0"/>
                        <a:ea typeface="Cambria Math" panose="02040503050406030204" pitchFamily="18" charset="0"/>
                      </a:rPr>
                      <m:t>𝐷</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𝜆</m:t>
                    </m:r>
                  </m:oMath>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852011" y="3533234"/>
                <a:ext cx="857671" cy="276999"/>
              </a:xfrm>
              <a:prstGeom prst="rect">
                <a:avLst/>
              </a:prstGeom>
              <a:blipFill>
                <a:blip r:embed="rId3"/>
                <a:stretch>
                  <a:fillRect l="-7143" t="-28889" r="-10000" b="-51111"/>
                </a:stretch>
              </a:blipFill>
            </p:spPr>
            <p:txBody>
              <a:bodyPr/>
              <a:lstStyle/>
              <a:p>
                <a:r>
                  <a:rPr lang="en-US">
                    <a:noFill/>
                  </a:rPr>
                  <a:t> </a:t>
                </a:r>
              </a:p>
            </p:txBody>
          </p:sp>
        </mc:Fallback>
      </mc:AlternateContent>
      <p:sp>
        <p:nvSpPr>
          <p:cNvPr id="13" name="Rettangolo 12"/>
          <p:cNvSpPr/>
          <p:nvPr/>
        </p:nvSpPr>
        <p:spPr>
          <a:xfrm>
            <a:off x="333103" y="5784474"/>
            <a:ext cx="11720352" cy="369332"/>
          </a:xfrm>
          <a:prstGeom prst="rect">
            <a:avLst/>
          </a:prstGeom>
        </p:spPr>
        <p:txBody>
          <a:bodyPr wrap="square">
            <a:spAutoFit/>
          </a:bodyPr>
          <a:lstStyle/>
          <a:p>
            <a:r>
              <a:rPr lang="en-US" dirty="0" smtClean="0"/>
              <a:t>These are the main forms of </a:t>
            </a:r>
            <a:r>
              <a:rPr lang="en-US" dirty="0"/>
              <a:t>elastic light scattering (involving negligible energy </a:t>
            </a:r>
            <a:r>
              <a:rPr lang="en-US" dirty="0" smtClean="0"/>
              <a:t>transfer)</a:t>
            </a:r>
            <a:endParaRPr lang="en-US" dirty="0"/>
          </a:p>
        </p:txBody>
      </p:sp>
    </p:spTree>
    <p:extLst>
      <p:ext uri="{BB962C8B-B14F-4D97-AF65-F5344CB8AC3E}">
        <p14:creationId xmlns:p14="http://schemas.microsoft.com/office/powerpoint/2010/main" val="157501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24623" y="422756"/>
            <a:ext cx="3296672" cy="523220"/>
          </a:xfrm>
          <a:prstGeom prst="rect">
            <a:avLst/>
          </a:prstGeom>
        </p:spPr>
        <p:txBody>
          <a:bodyPr wrap="none">
            <a:spAutoFit/>
          </a:bodyPr>
          <a:lstStyle/>
          <a:p>
            <a:r>
              <a:rPr lang="en-US" sz="2800" dirty="0" smtClean="0"/>
              <a:t>Scattering di Rayleigh</a:t>
            </a:r>
            <a:endParaRPr lang="en-US" sz="2800" dirty="0"/>
          </a:p>
        </p:txBody>
      </p:sp>
      <p:sp>
        <p:nvSpPr>
          <p:cNvPr id="17" name="Rettangolo 16"/>
          <p:cNvSpPr/>
          <p:nvPr/>
        </p:nvSpPr>
        <p:spPr>
          <a:xfrm>
            <a:off x="4169031" y="473651"/>
            <a:ext cx="6096000" cy="369332"/>
          </a:xfrm>
          <a:prstGeom prst="rect">
            <a:avLst/>
          </a:prstGeom>
        </p:spPr>
        <p:txBody>
          <a:bodyPr>
            <a:spAutoFit/>
          </a:bodyPr>
          <a:lstStyle/>
          <a:p>
            <a:r>
              <a:rPr lang="en-US" dirty="0" smtClean="0"/>
              <a:t>Particles</a:t>
            </a:r>
            <a:r>
              <a:rPr lang="en-US" dirty="0"/>
              <a:t> </a:t>
            </a:r>
            <a:r>
              <a:rPr lang="en-US" dirty="0" smtClean="0"/>
              <a:t>much </a:t>
            </a:r>
            <a:r>
              <a:rPr lang="en-US" dirty="0"/>
              <a:t>smaller than wavelength of light.</a:t>
            </a:r>
          </a:p>
        </p:txBody>
      </p:sp>
      <p:sp>
        <p:nvSpPr>
          <p:cNvPr id="2" name="Rettangolo 1"/>
          <p:cNvSpPr/>
          <p:nvPr/>
        </p:nvSpPr>
        <p:spPr>
          <a:xfrm>
            <a:off x="413657" y="1110308"/>
            <a:ext cx="8896598" cy="369332"/>
          </a:xfrm>
          <a:prstGeom prst="rect">
            <a:avLst/>
          </a:prstGeom>
        </p:spPr>
        <p:txBody>
          <a:bodyPr wrap="square">
            <a:spAutoFit/>
          </a:bodyPr>
          <a:lstStyle/>
          <a:p>
            <a:r>
              <a:rPr lang="en-US" dirty="0" smtClean="0"/>
              <a:t>The intensity of the scattered light is given by the following equation</a:t>
            </a:r>
            <a:endParaRPr lang="en-US" dirty="0"/>
          </a:p>
        </p:txBody>
      </p:sp>
      <p:sp>
        <p:nvSpPr>
          <p:cNvPr id="13" name="Rettangolo 12"/>
          <p:cNvSpPr/>
          <p:nvPr/>
        </p:nvSpPr>
        <p:spPr>
          <a:xfrm>
            <a:off x="343399" y="2669447"/>
            <a:ext cx="11515973" cy="646331"/>
          </a:xfrm>
          <a:prstGeom prst="rect">
            <a:avLst/>
          </a:prstGeom>
        </p:spPr>
        <p:txBody>
          <a:bodyPr wrap="square">
            <a:spAutoFit/>
          </a:bodyPr>
          <a:lstStyle/>
          <a:p>
            <a:r>
              <a:rPr lang="en-US" dirty="0" smtClean="0"/>
              <a:t>Where R is the distance of the particle from the detector, </a:t>
            </a:r>
            <a:r>
              <a:rPr lang="el-GR" dirty="0" smtClean="0"/>
              <a:t>θ</a:t>
            </a:r>
            <a:r>
              <a:rPr lang="en-US" dirty="0" smtClean="0"/>
              <a:t> is the scattering angle (the angle of observation), n is the refractive </a:t>
            </a:r>
            <a:r>
              <a:rPr lang="en-US" dirty="0" smtClean="0"/>
              <a:t>index of the particle </a:t>
            </a:r>
            <a:r>
              <a:rPr lang="en-US" dirty="0" smtClean="0"/>
              <a:t>and d is the particle diameter.</a:t>
            </a:r>
            <a:endParaRPr lang="en-US" dirty="0"/>
          </a:p>
        </p:txBody>
      </p:sp>
      <p:sp>
        <p:nvSpPr>
          <p:cNvPr id="14" name="Rettangolo 13"/>
          <p:cNvSpPr/>
          <p:nvPr/>
        </p:nvSpPr>
        <p:spPr>
          <a:xfrm>
            <a:off x="343398" y="3444870"/>
            <a:ext cx="11515973" cy="369332"/>
          </a:xfrm>
          <a:prstGeom prst="rect">
            <a:avLst/>
          </a:prstGeom>
        </p:spPr>
        <p:txBody>
          <a:bodyPr wrap="square">
            <a:spAutoFit/>
          </a:bodyPr>
          <a:lstStyle/>
          <a:p>
            <a:r>
              <a:rPr lang="en-US" dirty="0" smtClean="0"/>
              <a:t>For our purposes it suffices to remember that</a:t>
            </a:r>
            <a:endParaRPr lang="en-US" dirty="0"/>
          </a:p>
        </p:txBody>
      </p:sp>
      <mc:AlternateContent xmlns:mc="http://schemas.openxmlformats.org/markup-compatibility/2006" xmlns:a14="http://schemas.microsoft.com/office/drawing/2010/main">
        <mc:Choice Requires="a14">
          <p:sp>
            <p:nvSpPr>
              <p:cNvPr id="6" name="CasellaDiTesto 5"/>
              <p:cNvSpPr txBox="1"/>
              <p:nvPr/>
            </p:nvSpPr>
            <p:spPr>
              <a:xfrm>
                <a:off x="802323" y="4721381"/>
                <a:ext cx="200702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𝐼</m:t>
                      </m:r>
                      <m:r>
                        <a:rPr lang="it-IT" b="0" i="1" smtClean="0">
                          <a:solidFill>
                            <a:srgbClr val="FF0000"/>
                          </a:solidFill>
                          <a:latin typeface="Cambria Math" panose="02040503050406030204" pitchFamily="18" charset="0"/>
                          <a:ea typeface="Cambria Math" panose="02040503050406030204" pitchFamily="18" charset="0"/>
                        </a:rPr>
                        <m:t>≈</m:t>
                      </m:r>
                      <m:sSub>
                        <m:sSubPr>
                          <m:ctrlPr>
                            <a:rPr lang="it-IT" b="0" i="1" smtClean="0">
                              <a:solidFill>
                                <a:srgbClr val="FF0000"/>
                              </a:solidFill>
                              <a:latin typeface="Cambria Math" panose="02040503050406030204" pitchFamily="18" charset="0"/>
                              <a:ea typeface="Cambria Math" panose="02040503050406030204" pitchFamily="18" charset="0"/>
                            </a:rPr>
                          </m:ctrlPr>
                        </m:sSubPr>
                        <m:e>
                          <m:r>
                            <a:rPr lang="it-IT" b="0" i="1" smtClean="0">
                              <a:solidFill>
                                <a:srgbClr val="FF0000"/>
                              </a:solidFill>
                              <a:latin typeface="Cambria Math" panose="02040503050406030204" pitchFamily="18" charset="0"/>
                              <a:ea typeface="Cambria Math" panose="02040503050406030204" pitchFamily="18" charset="0"/>
                            </a:rPr>
                            <m:t>𝐼</m:t>
                          </m:r>
                        </m:e>
                        <m:sub>
                          <m:r>
                            <a:rPr lang="it-IT" b="0" i="1" smtClean="0">
                              <a:solidFill>
                                <a:srgbClr val="FF0000"/>
                              </a:solidFill>
                              <a:latin typeface="Cambria Math" panose="02040503050406030204" pitchFamily="18" charset="0"/>
                              <a:ea typeface="Cambria Math" panose="02040503050406030204" pitchFamily="18" charset="0"/>
                            </a:rPr>
                            <m:t>0</m:t>
                          </m:r>
                        </m:sub>
                      </m:sSub>
                      <m:d>
                        <m:dPr>
                          <m:ctrlPr>
                            <a:rPr lang="it-IT" b="0" i="1" smtClean="0">
                              <a:solidFill>
                                <a:srgbClr val="FF0000"/>
                              </a:solidFill>
                              <a:latin typeface="Cambria Math" panose="02040503050406030204" pitchFamily="18" charset="0"/>
                              <a:ea typeface="Cambria Math" panose="02040503050406030204" pitchFamily="18" charset="0"/>
                            </a:rPr>
                          </m:ctrlPr>
                        </m:dPr>
                        <m:e>
                          <m:f>
                            <m:fPr>
                              <m:ctrlPr>
                                <a:rPr lang="it-IT" i="1">
                                  <a:solidFill>
                                    <a:srgbClr val="FF0000"/>
                                  </a:solidFill>
                                  <a:latin typeface="Cambria Math" panose="02040503050406030204" pitchFamily="18" charset="0"/>
                                  <a:ea typeface="Cambria Math" panose="02040503050406030204" pitchFamily="18" charset="0"/>
                                </a:rPr>
                              </m:ctrlPr>
                            </m:fPr>
                            <m:num>
                              <m:r>
                                <a:rPr lang="it-IT" i="1">
                                  <a:solidFill>
                                    <a:srgbClr val="FF0000"/>
                                  </a:solidFill>
                                  <a:latin typeface="Cambria Math" panose="02040503050406030204" pitchFamily="18" charset="0"/>
                                  <a:ea typeface="Cambria Math" panose="02040503050406030204" pitchFamily="18" charset="0"/>
                                </a:rPr>
                                <m:t>1</m:t>
                              </m:r>
                            </m:num>
                            <m:den>
                              <m:sSup>
                                <m:sSupPr>
                                  <m:ctrlPr>
                                    <a:rPr lang="it-IT" i="1">
                                      <a:solidFill>
                                        <a:srgbClr val="FF0000"/>
                                      </a:solidFill>
                                      <a:latin typeface="Cambria Math" panose="02040503050406030204" pitchFamily="18" charset="0"/>
                                      <a:ea typeface="Cambria Math" panose="02040503050406030204" pitchFamily="18" charset="0"/>
                                    </a:rPr>
                                  </m:ctrlPr>
                                </m:sSupPr>
                                <m:e>
                                  <m:r>
                                    <a:rPr lang="it-IT" i="1">
                                      <a:solidFill>
                                        <a:srgbClr val="FF0000"/>
                                      </a:solidFill>
                                      <a:latin typeface="Cambria Math" panose="02040503050406030204" pitchFamily="18" charset="0"/>
                                      <a:ea typeface="Cambria Math" panose="02040503050406030204" pitchFamily="18" charset="0"/>
                                    </a:rPr>
                                    <m:t>𝑅</m:t>
                                  </m:r>
                                </m:e>
                                <m:sup>
                                  <m:r>
                                    <a:rPr lang="it-IT" i="1">
                                      <a:solidFill>
                                        <a:srgbClr val="FF0000"/>
                                      </a:solidFill>
                                      <a:latin typeface="Cambria Math" panose="02040503050406030204" pitchFamily="18" charset="0"/>
                                      <a:ea typeface="Cambria Math" panose="02040503050406030204" pitchFamily="18" charset="0"/>
                                    </a:rPr>
                                    <m:t>2</m:t>
                                  </m:r>
                                </m:sup>
                              </m:sSup>
                            </m:den>
                          </m:f>
                        </m:e>
                      </m:d>
                      <m:d>
                        <m:dPr>
                          <m:ctrlPr>
                            <a:rPr lang="it-IT" b="0" i="1" smtClean="0">
                              <a:solidFill>
                                <a:srgbClr val="FF0000"/>
                              </a:solidFill>
                              <a:latin typeface="Cambria Math" panose="02040503050406030204" pitchFamily="18" charset="0"/>
                              <a:ea typeface="Cambria Math" panose="02040503050406030204" pitchFamily="18" charset="0"/>
                            </a:rPr>
                          </m:ctrlPr>
                        </m:dPr>
                        <m:e>
                          <m:f>
                            <m:fPr>
                              <m:ctrlPr>
                                <a:rPr lang="it-IT" i="1">
                                  <a:solidFill>
                                    <a:srgbClr val="FF0000"/>
                                  </a:solidFill>
                                  <a:latin typeface="Cambria Math" panose="02040503050406030204" pitchFamily="18" charset="0"/>
                                  <a:ea typeface="Cambria Math" panose="02040503050406030204" pitchFamily="18" charset="0"/>
                                </a:rPr>
                              </m:ctrlPr>
                            </m:fPr>
                            <m:num>
                              <m:r>
                                <a:rPr lang="it-IT" i="1">
                                  <a:solidFill>
                                    <a:srgbClr val="FF0000"/>
                                  </a:solidFill>
                                  <a:latin typeface="Cambria Math" panose="02040503050406030204" pitchFamily="18" charset="0"/>
                                  <a:ea typeface="Cambria Math" panose="02040503050406030204" pitchFamily="18" charset="0"/>
                                </a:rPr>
                                <m:t>1</m:t>
                              </m:r>
                            </m:num>
                            <m:den>
                              <m:sSup>
                                <m:sSupPr>
                                  <m:ctrlPr>
                                    <a:rPr lang="it-IT" i="1">
                                      <a:solidFill>
                                        <a:srgbClr val="FF0000"/>
                                      </a:solidFill>
                                      <a:latin typeface="Cambria Math" panose="02040503050406030204" pitchFamily="18" charset="0"/>
                                      <a:ea typeface="Cambria Math" panose="02040503050406030204" pitchFamily="18" charset="0"/>
                                    </a:rPr>
                                  </m:ctrlPr>
                                </m:sSupPr>
                                <m:e>
                                  <m:r>
                                    <a:rPr lang="it-IT" i="1">
                                      <a:solidFill>
                                        <a:srgbClr val="FF0000"/>
                                      </a:solidFill>
                                      <a:latin typeface="Cambria Math" panose="02040503050406030204" pitchFamily="18" charset="0"/>
                                      <a:ea typeface="Cambria Math" panose="02040503050406030204" pitchFamily="18" charset="0"/>
                                    </a:rPr>
                                    <m:t>𝜆</m:t>
                                  </m:r>
                                </m:e>
                                <m:sup>
                                  <m:r>
                                    <a:rPr lang="it-IT" i="1">
                                      <a:solidFill>
                                        <a:srgbClr val="FF0000"/>
                                      </a:solidFill>
                                      <a:latin typeface="Cambria Math" panose="02040503050406030204" pitchFamily="18" charset="0"/>
                                      <a:ea typeface="Cambria Math" panose="02040503050406030204" pitchFamily="18" charset="0"/>
                                    </a:rPr>
                                    <m:t>4</m:t>
                                  </m:r>
                                </m:sup>
                              </m:sSup>
                            </m:den>
                          </m:f>
                        </m:e>
                      </m:d>
                      <m:sSup>
                        <m:sSupPr>
                          <m:ctrlPr>
                            <a:rPr lang="it-IT" b="0" i="1" smtClean="0">
                              <a:solidFill>
                                <a:srgbClr val="FF0000"/>
                              </a:solidFill>
                              <a:latin typeface="Cambria Math" panose="02040503050406030204" pitchFamily="18" charset="0"/>
                              <a:ea typeface="Cambria Math" panose="02040503050406030204" pitchFamily="18" charset="0"/>
                            </a:rPr>
                          </m:ctrlPr>
                        </m:sSupPr>
                        <m:e>
                          <m:r>
                            <a:rPr lang="it-IT" b="0" i="1" smtClean="0">
                              <a:solidFill>
                                <a:srgbClr val="FF0000"/>
                              </a:solidFill>
                              <a:latin typeface="Cambria Math" panose="02040503050406030204" pitchFamily="18" charset="0"/>
                              <a:ea typeface="Cambria Math" panose="02040503050406030204" pitchFamily="18" charset="0"/>
                            </a:rPr>
                            <m:t>𝑑</m:t>
                          </m:r>
                        </m:e>
                        <m:sup>
                          <m:r>
                            <a:rPr lang="it-IT" b="0" i="1" smtClean="0">
                              <a:solidFill>
                                <a:srgbClr val="FF0000"/>
                              </a:solidFill>
                              <a:latin typeface="Cambria Math" panose="02040503050406030204" pitchFamily="18" charset="0"/>
                              <a:ea typeface="Cambria Math" panose="02040503050406030204" pitchFamily="18" charset="0"/>
                            </a:rPr>
                            <m:t>6</m:t>
                          </m:r>
                        </m:sup>
                      </m:sSup>
                    </m:oMath>
                  </m:oMathPara>
                </a14:m>
                <a:endParaRPr lang="en-US" dirty="0">
                  <a:solidFill>
                    <a:srgbClr val="FF0000"/>
                  </a:solidFill>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802323" y="4721381"/>
                <a:ext cx="2007024"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asellaDiTesto 18"/>
              <p:cNvSpPr txBox="1"/>
              <p:nvPr/>
            </p:nvSpPr>
            <p:spPr>
              <a:xfrm>
                <a:off x="499025" y="1673002"/>
                <a:ext cx="3955570" cy="682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𝐼</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𝐼</m:t>
                          </m:r>
                        </m:e>
                        <m:sub>
                          <m:r>
                            <a:rPr lang="it-IT" b="0" i="1" smtClean="0">
                              <a:latin typeface="Cambria Math" panose="02040503050406030204" pitchFamily="18" charset="0"/>
                              <a:ea typeface="Cambria Math" panose="02040503050406030204" pitchFamily="18" charset="0"/>
                            </a:rPr>
                            <m:t>0</m:t>
                          </m:r>
                        </m:sub>
                      </m:sSub>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𝑐𝑜𝑠</m:t>
                              </m:r>
                            </m:e>
                            <m:sup>
                              <m:r>
                                <a:rPr lang="it-IT" b="0" i="1" smtClean="0">
                                  <a:latin typeface="Cambria Math" panose="02040503050406030204" pitchFamily="18" charset="0"/>
                                  <a:ea typeface="Cambria Math" panose="02040503050406030204" pitchFamily="18" charset="0"/>
                                </a:rPr>
                                <m:t>2</m:t>
                              </m:r>
                            </m:sup>
                          </m:sSup>
                          <m:r>
                            <a:rPr lang="it-IT" b="0" i="1" smtClean="0">
                              <a:latin typeface="Cambria Math" panose="02040503050406030204" pitchFamily="18" charset="0"/>
                              <a:ea typeface="Cambria Math" panose="02040503050406030204" pitchFamily="18" charset="0"/>
                            </a:rPr>
                            <m:t>𝜗</m:t>
                          </m:r>
                        </m:num>
                        <m:den>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𝑅</m:t>
                              </m:r>
                            </m:e>
                            <m:sup>
                              <m:r>
                                <a:rPr lang="it-IT" b="0" i="1" smtClean="0">
                                  <a:latin typeface="Cambria Math" panose="02040503050406030204" pitchFamily="18" charset="0"/>
                                  <a:ea typeface="Cambria Math" panose="02040503050406030204" pitchFamily="18" charset="0"/>
                                </a:rPr>
                                <m:t>2</m:t>
                              </m:r>
                            </m:sup>
                          </m:sSup>
                        </m:den>
                      </m:f>
                      <m:sSup>
                        <m:sSupPr>
                          <m:ctrlPr>
                            <a:rPr lang="it-IT" b="0" i="1" smtClean="0">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2</m:t>
                                  </m:r>
                                  <m:r>
                                    <a:rPr lang="it-IT" i="1">
                                      <a:latin typeface="Cambria Math" panose="02040503050406030204" pitchFamily="18" charset="0"/>
                                      <a:ea typeface="Cambria Math" panose="02040503050406030204" pitchFamily="18" charset="0"/>
                                    </a:rPr>
                                    <m:t>𝜋</m:t>
                                  </m:r>
                                </m:num>
                                <m:den>
                                  <m:r>
                                    <a:rPr lang="it-IT" i="1">
                                      <a:latin typeface="Cambria Math" panose="02040503050406030204" pitchFamily="18" charset="0"/>
                                      <a:ea typeface="Cambria Math" panose="02040503050406030204" pitchFamily="18" charset="0"/>
                                    </a:rPr>
                                    <m:t>𝜆</m:t>
                                  </m:r>
                                </m:den>
                              </m:f>
                            </m:e>
                          </m:d>
                        </m:e>
                        <m:sup>
                          <m:r>
                            <a:rPr lang="it-IT" b="0" i="1" smtClean="0">
                              <a:latin typeface="Cambria Math" panose="02040503050406030204" pitchFamily="18" charset="0"/>
                              <a:ea typeface="Cambria Math" panose="02040503050406030204" pitchFamily="18" charset="0"/>
                            </a:rPr>
                            <m:t>4</m:t>
                          </m:r>
                        </m:sup>
                      </m:sSup>
                      <m:sSup>
                        <m:sSupPr>
                          <m:ctrlPr>
                            <a:rPr lang="it-IT" i="1">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𝑛</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−1</m:t>
                                  </m:r>
                                </m:num>
                                <m:den>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𝑛</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+2</m:t>
                                  </m:r>
                                </m:den>
                              </m:f>
                            </m:e>
                          </m:d>
                        </m:e>
                        <m:sup>
                          <m:r>
                            <a:rPr lang="it-IT" i="1">
                              <a:latin typeface="Cambria Math" panose="02040503050406030204" pitchFamily="18" charset="0"/>
                              <a:ea typeface="Cambria Math" panose="02040503050406030204" pitchFamily="18" charset="0"/>
                            </a:rPr>
                            <m:t>2</m:t>
                          </m:r>
                        </m:sup>
                      </m:sSup>
                      <m:sSup>
                        <m:sSupPr>
                          <m:ctrlPr>
                            <a:rPr lang="it-IT" b="0" i="1" smtClean="0">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𝑑</m:t>
                                  </m:r>
                                </m:num>
                                <m:den>
                                  <m:r>
                                    <a:rPr lang="it-IT" i="1">
                                      <a:latin typeface="Cambria Math" panose="02040503050406030204" pitchFamily="18" charset="0"/>
                                      <a:ea typeface="Cambria Math" panose="02040503050406030204" pitchFamily="18" charset="0"/>
                                    </a:rPr>
                                    <m:t>2</m:t>
                                  </m:r>
                                </m:den>
                              </m:f>
                            </m:e>
                          </m:d>
                        </m:e>
                        <m:sup>
                          <m:r>
                            <a:rPr lang="it-IT" b="0" i="1" smtClean="0">
                              <a:latin typeface="Cambria Math" panose="02040503050406030204" pitchFamily="18" charset="0"/>
                              <a:ea typeface="Cambria Math" panose="02040503050406030204" pitchFamily="18" charset="0"/>
                            </a:rPr>
                            <m:t>6</m:t>
                          </m:r>
                        </m:sup>
                      </m:sSup>
                    </m:oMath>
                  </m:oMathPara>
                </a14:m>
                <a:endParaRPr lang="en-US" dirty="0"/>
              </a:p>
            </p:txBody>
          </p:sp>
        </mc:Choice>
        <mc:Fallback xmlns="">
          <p:sp>
            <p:nvSpPr>
              <p:cNvPr id="19" name="CasellaDiTesto 18"/>
              <p:cNvSpPr txBox="1">
                <a:spLocks noRot="1" noChangeAspect="1" noMove="1" noResize="1" noEditPoints="1" noAdjustHandles="1" noChangeArrowheads="1" noChangeShapeType="1" noTextEdit="1"/>
              </p:cNvSpPr>
              <p:nvPr/>
            </p:nvSpPr>
            <p:spPr>
              <a:xfrm>
                <a:off x="499025" y="1673002"/>
                <a:ext cx="3955570" cy="682687"/>
              </a:xfrm>
              <a:prstGeom prst="rect">
                <a:avLst/>
              </a:prstGeom>
              <a:blipFill>
                <a:blip r:embed="rId4"/>
                <a:stretch>
                  <a:fillRect b="-893"/>
                </a:stretch>
              </a:blipFill>
            </p:spPr>
            <p:txBody>
              <a:bodyPr/>
              <a:lstStyle/>
              <a:p>
                <a:r>
                  <a:rPr lang="en-US">
                    <a:noFill/>
                  </a:rPr>
                  <a:t> </a:t>
                </a:r>
              </a:p>
            </p:txBody>
          </p:sp>
        </mc:Fallback>
      </mc:AlternateContent>
      <p:sp>
        <p:nvSpPr>
          <p:cNvPr id="20" name="Rettangolo 19"/>
          <p:cNvSpPr/>
          <p:nvPr/>
        </p:nvSpPr>
        <p:spPr>
          <a:xfrm>
            <a:off x="4454595" y="3988080"/>
            <a:ext cx="7307730" cy="2308324"/>
          </a:xfrm>
          <a:prstGeom prst="rect">
            <a:avLst/>
          </a:prstGeom>
        </p:spPr>
        <p:txBody>
          <a:bodyPr wrap="square">
            <a:spAutoFit/>
          </a:bodyPr>
          <a:lstStyle/>
          <a:p>
            <a:r>
              <a:rPr lang="en-US" dirty="0" smtClean="0"/>
              <a:t>•The scattered intensity decreases with the square of the distance (this is true for any light source).</a:t>
            </a:r>
          </a:p>
          <a:p>
            <a:endParaRPr lang="en-US" dirty="0" smtClean="0"/>
          </a:p>
          <a:p>
            <a:r>
              <a:rPr lang="en-US" dirty="0" smtClean="0"/>
              <a:t>•The scattered intensity increases with the fourth power of 1/</a:t>
            </a:r>
            <a:r>
              <a:rPr lang="el-GR" dirty="0" smtClean="0">
                <a:latin typeface="Calibri" panose="020F0502020204030204" pitchFamily="34" charset="0"/>
                <a:cs typeface="Calibri" panose="020F0502020204030204" pitchFamily="34" charset="0"/>
              </a:rPr>
              <a:t>λ</a:t>
            </a:r>
            <a:r>
              <a:rPr lang="en-US" dirty="0" smtClean="0">
                <a:latin typeface="Calibri" panose="020F0502020204030204" pitchFamily="34" charset="0"/>
                <a:cs typeface="Calibri" panose="020F0502020204030204" pitchFamily="34" charset="0"/>
              </a:rPr>
              <a:t> (shorter wavelength are scattered more than longer ones).</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scattered intensity increases with the sixth power of the particle diameter (large particles are much better </a:t>
            </a:r>
            <a:r>
              <a:rPr lang="en-US" dirty="0" err="1" smtClean="0">
                <a:latin typeface="Calibri" panose="020F0502020204030204" pitchFamily="34" charset="0"/>
                <a:cs typeface="Calibri" panose="020F0502020204030204" pitchFamily="34" charset="0"/>
              </a:rPr>
              <a:t>scatterers</a:t>
            </a:r>
            <a:r>
              <a:rPr lang="en-US" dirty="0" smtClean="0">
                <a:latin typeface="Calibri" panose="020F0502020204030204" pitchFamily="34" charset="0"/>
                <a:cs typeface="Calibri" panose="020F0502020204030204" pitchFamily="34" charset="0"/>
              </a:rPr>
              <a:t> than smaller ones)</a:t>
            </a:r>
            <a:endParaRPr lang="en-US" dirty="0"/>
          </a:p>
        </p:txBody>
      </p:sp>
    </p:spTree>
    <p:extLst>
      <p:ext uri="{BB962C8B-B14F-4D97-AF65-F5344CB8AC3E}">
        <p14:creationId xmlns:p14="http://schemas.microsoft.com/office/powerpoint/2010/main" val="100947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97541" y="3661372"/>
            <a:ext cx="10138229" cy="369332"/>
          </a:xfrm>
          <a:prstGeom prst="rect">
            <a:avLst/>
          </a:prstGeom>
        </p:spPr>
        <p:txBody>
          <a:bodyPr wrap="square">
            <a:spAutoFit/>
          </a:bodyPr>
          <a:lstStyle/>
          <a:p>
            <a:r>
              <a:rPr lang="en-US" dirty="0" smtClean="0"/>
              <a:t>The </a:t>
            </a:r>
            <a:r>
              <a:rPr lang="en-US" dirty="0" err="1" smtClean="0"/>
              <a:t>Reyleigh</a:t>
            </a:r>
            <a:r>
              <a:rPr lang="en-US" dirty="0" smtClean="0"/>
              <a:t> scattering is not isotropic, The scattering intensities depend on the observation angle </a:t>
            </a:r>
            <a:r>
              <a:rPr lang="el-GR" dirty="0" smtClean="0"/>
              <a:t>θ</a:t>
            </a:r>
            <a:endParaRPr lang="en-US" dirty="0"/>
          </a:p>
        </p:txBody>
      </p:sp>
      <p:sp>
        <p:nvSpPr>
          <p:cNvPr id="9" name="Rettangolo 8"/>
          <p:cNvSpPr/>
          <p:nvPr/>
        </p:nvSpPr>
        <p:spPr>
          <a:xfrm>
            <a:off x="524623" y="422756"/>
            <a:ext cx="3296672" cy="523220"/>
          </a:xfrm>
          <a:prstGeom prst="rect">
            <a:avLst/>
          </a:prstGeom>
        </p:spPr>
        <p:txBody>
          <a:bodyPr wrap="none">
            <a:spAutoFit/>
          </a:bodyPr>
          <a:lstStyle/>
          <a:p>
            <a:r>
              <a:rPr lang="en-US" sz="2800" dirty="0" smtClean="0"/>
              <a:t>Scattering di Rayleigh</a:t>
            </a:r>
            <a:endParaRPr lang="en-US" sz="2800" dirty="0"/>
          </a:p>
        </p:txBody>
      </p:sp>
      <p:sp>
        <p:nvSpPr>
          <p:cNvPr id="10" name="Rettangolo 9"/>
          <p:cNvSpPr/>
          <p:nvPr/>
        </p:nvSpPr>
        <p:spPr>
          <a:xfrm>
            <a:off x="4169031" y="473651"/>
            <a:ext cx="6096000" cy="369332"/>
          </a:xfrm>
          <a:prstGeom prst="rect">
            <a:avLst/>
          </a:prstGeom>
        </p:spPr>
        <p:txBody>
          <a:bodyPr>
            <a:spAutoFit/>
          </a:bodyPr>
          <a:lstStyle/>
          <a:p>
            <a:r>
              <a:rPr lang="en-US" dirty="0" smtClean="0"/>
              <a:t>Particles</a:t>
            </a:r>
            <a:r>
              <a:rPr lang="en-US" dirty="0"/>
              <a:t> </a:t>
            </a:r>
            <a:r>
              <a:rPr lang="en-US" dirty="0" smtClean="0"/>
              <a:t>much </a:t>
            </a:r>
            <a:r>
              <a:rPr lang="en-US" dirty="0"/>
              <a:t>smaller than wavelength of light.</a:t>
            </a:r>
          </a:p>
        </p:txBody>
      </p:sp>
      <mc:AlternateContent xmlns:mc="http://schemas.openxmlformats.org/markup-compatibility/2006" xmlns:a14="http://schemas.microsoft.com/office/drawing/2010/main">
        <mc:Choice Requires="a14">
          <p:sp>
            <p:nvSpPr>
              <p:cNvPr id="11" name="Rettangolo 10"/>
              <p:cNvSpPr/>
              <p:nvPr/>
            </p:nvSpPr>
            <p:spPr>
              <a:xfrm>
                <a:off x="524623" y="1184897"/>
                <a:ext cx="10075322" cy="646331"/>
              </a:xfrm>
              <a:prstGeom prst="rect">
                <a:avLst/>
              </a:prstGeom>
            </p:spPr>
            <p:txBody>
              <a:bodyPr wrap="none">
                <a:spAutoFit/>
              </a:bodyPr>
              <a:lstStyle/>
              <a:p>
                <a:r>
                  <a:rPr lang="en-US" dirty="0" smtClean="0"/>
                  <a:t>Integrating the scattered intensity on a sphere around the particles it is possible to calculate the so called </a:t>
                </a:r>
              </a:p>
              <a:p>
                <a:r>
                  <a:rPr lang="en-US" dirty="0" smtClean="0"/>
                  <a:t>Rayleigh scattering cross-section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ea typeface="Cambria Math" panose="02040503050406030204" pitchFamily="18" charset="0"/>
                          </a:rPr>
                          <m:t>𝑅𝑆</m:t>
                        </m:r>
                      </m:sub>
                    </m:sSub>
                  </m:oMath>
                </a14:m>
                <a:endParaRPr lang="en-US" dirty="0"/>
              </a:p>
            </p:txBody>
          </p:sp>
        </mc:Choice>
        <mc:Fallback xmlns="">
          <p:sp>
            <p:nvSpPr>
              <p:cNvPr id="11" name="Rettangolo 10"/>
              <p:cNvSpPr>
                <a:spLocks noRot="1" noChangeAspect="1" noMove="1" noResize="1" noEditPoints="1" noAdjustHandles="1" noChangeArrowheads="1" noChangeShapeType="1" noTextEdit="1"/>
              </p:cNvSpPr>
              <p:nvPr/>
            </p:nvSpPr>
            <p:spPr>
              <a:xfrm>
                <a:off x="524623" y="1184897"/>
                <a:ext cx="10075322" cy="646331"/>
              </a:xfrm>
              <a:prstGeom prst="rect">
                <a:avLst/>
              </a:prstGeom>
              <a:blipFill>
                <a:blip r:embed="rId2"/>
                <a:stretch>
                  <a:fillRect l="-48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729027" y="2173142"/>
                <a:ext cx="2419316" cy="682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ea typeface="Cambria Math" panose="02040503050406030204" pitchFamily="18" charset="0"/>
                            </a:rPr>
                            <m:t>𝑅𝑆</m:t>
                          </m:r>
                        </m:sub>
                      </m:sSub>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2</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𝜋</m:t>
                              </m:r>
                            </m:e>
                            <m:sup>
                              <m:r>
                                <a:rPr lang="it-IT" b="0" i="1" smtClean="0">
                                  <a:latin typeface="Cambria Math" panose="02040503050406030204" pitchFamily="18" charset="0"/>
                                  <a:ea typeface="Cambria Math" panose="02040503050406030204" pitchFamily="18" charset="0"/>
                                </a:rPr>
                                <m:t>5</m:t>
                              </m:r>
                            </m:sup>
                          </m:sSup>
                        </m:num>
                        <m:den>
                          <m:r>
                            <a:rPr lang="it-IT" b="0" i="1" smtClean="0">
                              <a:latin typeface="Cambria Math" panose="02040503050406030204" pitchFamily="18" charset="0"/>
                              <a:ea typeface="Cambria Math" panose="02040503050406030204" pitchFamily="18" charset="0"/>
                            </a:rPr>
                            <m:t>3</m:t>
                          </m:r>
                        </m:den>
                      </m:f>
                      <m:sSup>
                        <m:sSupPr>
                          <m:ctrlPr>
                            <a:rPr lang="it-IT" i="1">
                              <a:latin typeface="Cambria Math" panose="02040503050406030204" pitchFamily="18" charset="0"/>
                              <a:ea typeface="Cambria Math" panose="02040503050406030204" pitchFamily="18" charset="0"/>
                            </a:rPr>
                          </m:ctrlPr>
                        </m:sSupPr>
                        <m:e>
                          <m:f>
                            <m:fPr>
                              <m:ctrlPr>
                                <a:rPr lang="it-IT" i="1" smtClean="0">
                                  <a:latin typeface="Cambria Math" panose="02040503050406030204" pitchFamily="18" charset="0"/>
                                  <a:ea typeface="Cambria Math" panose="02040503050406030204" pitchFamily="18" charset="0"/>
                                </a:rPr>
                              </m:ctrlPr>
                            </m:fPr>
                            <m:num>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𝑑</m:t>
                                  </m:r>
                                </m:e>
                                <m:sup>
                                  <m:r>
                                    <a:rPr lang="it-IT" b="0" i="1" smtClean="0">
                                      <a:latin typeface="Cambria Math" panose="02040503050406030204" pitchFamily="18" charset="0"/>
                                      <a:ea typeface="Cambria Math" panose="02040503050406030204" pitchFamily="18" charset="0"/>
                                    </a:rPr>
                                    <m:t>6</m:t>
                                  </m:r>
                                </m:sup>
                              </m:sSup>
                            </m:num>
                            <m:den>
                              <m:sSup>
                                <m:sSupPr>
                                  <m:ctrlPr>
                                    <a:rPr lang="it-IT" i="1" smtClean="0">
                                      <a:latin typeface="Cambria Math" panose="02040503050406030204" pitchFamily="18" charset="0"/>
                                      <a:ea typeface="Cambria Math" panose="02040503050406030204" pitchFamily="18" charset="0"/>
                                    </a:rPr>
                                  </m:ctrlPr>
                                </m:sSupPr>
                                <m:e>
                                  <m:r>
                                    <a:rPr lang="it-IT" i="1" smtClean="0">
                                      <a:latin typeface="Cambria Math" panose="02040503050406030204" pitchFamily="18" charset="0"/>
                                      <a:ea typeface="Cambria Math" panose="02040503050406030204" pitchFamily="18" charset="0"/>
                                    </a:rPr>
                                    <m:t>𝜆</m:t>
                                  </m:r>
                                </m:e>
                                <m:sup>
                                  <m:r>
                                    <a:rPr lang="it-IT" b="0" i="1" smtClean="0">
                                      <a:latin typeface="Cambria Math" panose="02040503050406030204" pitchFamily="18" charset="0"/>
                                      <a:ea typeface="Cambria Math" panose="02040503050406030204" pitchFamily="18" charset="0"/>
                                    </a:rPr>
                                    <m:t>4</m:t>
                                  </m:r>
                                </m:sup>
                              </m:sSup>
                            </m:den>
                          </m:f>
                          <m:d>
                            <m:dPr>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𝑛</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−1</m:t>
                                  </m:r>
                                </m:num>
                                <m:den>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𝑛</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+2</m:t>
                                  </m:r>
                                </m:den>
                              </m:f>
                            </m:e>
                          </m:d>
                        </m:e>
                        <m:sup>
                          <m:r>
                            <a:rPr lang="it-IT"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729027" y="2173142"/>
                <a:ext cx="2419316" cy="682687"/>
              </a:xfrm>
              <a:prstGeom prst="rect">
                <a:avLst/>
              </a:prstGeom>
              <a:blipFill>
                <a:blip r:embed="rId3"/>
                <a:stretch>
                  <a:fillRect b="-893"/>
                </a:stretch>
              </a:blipFill>
            </p:spPr>
            <p:txBody>
              <a:bodyPr/>
              <a:lstStyle/>
              <a:p>
                <a:r>
                  <a:rPr lang="en-US">
                    <a:noFill/>
                  </a:rPr>
                  <a:t> </a:t>
                </a:r>
              </a:p>
            </p:txBody>
          </p:sp>
        </mc:Fallback>
      </mc:AlternateContent>
      <p:grpSp>
        <p:nvGrpSpPr>
          <p:cNvPr id="16" name="Gruppo 15"/>
          <p:cNvGrpSpPr/>
          <p:nvPr/>
        </p:nvGrpSpPr>
        <p:grpSpPr>
          <a:xfrm>
            <a:off x="645979" y="4685973"/>
            <a:ext cx="3910566" cy="1365753"/>
            <a:chOff x="2525223" y="4889906"/>
            <a:chExt cx="3910566" cy="1365753"/>
          </a:xfrm>
        </p:grpSpPr>
        <p:pic>
          <p:nvPicPr>
            <p:cNvPr id="13" name="Immagine 12"/>
            <p:cNvPicPr>
              <a:picLocks noChangeAspect="1"/>
            </p:cNvPicPr>
            <p:nvPr/>
          </p:nvPicPr>
          <p:blipFill rotWithShape="1">
            <a:blip r:embed="rId4"/>
            <a:srcRect t="46461" b="3269"/>
            <a:stretch/>
          </p:blipFill>
          <p:spPr>
            <a:xfrm>
              <a:off x="2525223" y="4889906"/>
              <a:ext cx="3833590" cy="1365751"/>
            </a:xfrm>
            <a:prstGeom prst="rect">
              <a:avLst/>
            </a:prstGeom>
          </p:spPr>
        </p:pic>
        <p:pic>
          <p:nvPicPr>
            <p:cNvPr id="14" name="Immagine 13"/>
            <p:cNvPicPr>
              <a:picLocks noChangeAspect="1"/>
            </p:cNvPicPr>
            <p:nvPr/>
          </p:nvPicPr>
          <p:blipFill rotWithShape="1">
            <a:blip r:embed="rId4"/>
            <a:srcRect l="60395" t="46461" b="32919"/>
            <a:stretch/>
          </p:blipFill>
          <p:spPr>
            <a:xfrm>
              <a:off x="4917490" y="5695449"/>
              <a:ext cx="1518299" cy="560208"/>
            </a:xfrm>
            <a:prstGeom prst="rect">
              <a:avLst/>
            </a:prstGeom>
          </p:spPr>
        </p:pic>
        <p:pic>
          <p:nvPicPr>
            <p:cNvPr id="15" name="Immagine 14"/>
            <p:cNvPicPr>
              <a:picLocks noChangeAspect="1"/>
            </p:cNvPicPr>
            <p:nvPr/>
          </p:nvPicPr>
          <p:blipFill rotWithShape="1">
            <a:blip r:embed="rId4"/>
            <a:srcRect l="60395" t="46461" b="32919"/>
            <a:stretch/>
          </p:blipFill>
          <p:spPr>
            <a:xfrm>
              <a:off x="4290847" y="5994401"/>
              <a:ext cx="1518299" cy="261258"/>
            </a:xfrm>
            <a:prstGeom prst="rect">
              <a:avLst/>
            </a:prstGeom>
          </p:spPr>
        </p:pic>
      </p:grpSp>
      <p:sp>
        <p:nvSpPr>
          <p:cNvPr id="17" name="Rettangolo 16"/>
          <p:cNvSpPr/>
          <p:nvPr/>
        </p:nvSpPr>
        <p:spPr>
          <a:xfrm>
            <a:off x="4770647" y="5056135"/>
            <a:ext cx="6048387" cy="369332"/>
          </a:xfrm>
          <a:prstGeom prst="rect">
            <a:avLst/>
          </a:prstGeom>
        </p:spPr>
        <p:txBody>
          <a:bodyPr wrap="none">
            <a:spAutoFit/>
          </a:bodyPr>
          <a:lstStyle/>
          <a:p>
            <a:r>
              <a:rPr lang="en-US" dirty="0" smtClean="0"/>
              <a:t>We need to choose at what angle observing the scattered light</a:t>
            </a:r>
            <a:endParaRPr lang="en-US" dirty="0"/>
          </a:p>
        </p:txBody>
      </p:sp>
    </p:spTree>
    <p:extLst>
      <p:ext uri="{BB962C8B-B14F-4D97-AF65-F5344CB8AC3E}">
        <p14:creationId xmlns:p14="http://schemas.microsoft.com/office/powerpoint/2010/main" val="301393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Fluctuation of light intensity induced by particle motion</a:t>
            </a:r>
            <a:endParaRPr lang="en-US" sz="2800" dirty="0"/>
          </a:p>
        </p:txBody>
      </p:sp>
      <p:pic>
        <p:nvPicPr>
          <p:cNvPr id="5" name="Immagine 4"/>
          <p:cNvPicPr>
            <a:picLocks noChangeAspect="1"/>
          </p:cNvPicPr>
          <p:nvPr/>
        </p:nvPicPr>
        <p:blipFill>
          <a:blip r:embed="rId3"/>
          <a:stretch>
            <a:fillRect/>
          </a:stretch>
        </p:blipFill>
        <p:spPr>
          <a:xfrm>
            <a:off x="865445" y="1206032"/>
            <a:ext cx="2687654" cy="2783583"/>
          </a:xfrm>
          <a:prstGeom prst="rect">
            <a:avLst/>
          </a:prstGeom>
        </p:spPr>
      </p:pic>
      <p:sp>
        <p:nvSpPr>
          <p:cNvPr id="6" name="Rettangolo 5"/>
          <p:cNvSpPr/>
          <p:nvPr/>
        </p:nvSpPr>
        <p:spPr>
          <a:xfrm>
            <a:off x="4641668" y="1409801"/>
            <a:ext cx="6905898" cy="1477328"/>
          </a:xfrm>
          <a:prstGeom prst="rect">
            <a:avLst/>
          </a:prstGeom>
        </p:spPr>
        <p:txBody>
          <a:bodyPr wrap="square">
            <a:spAutoFit/>
          </a:bodyPr>
          <a:lstStyle/>
          <a:p>
            <a:pPr algn="just"/>
            <a:r>
              <a:rPr lang="en-US" dirty="0"/>
              <a:t>The observed signal depends on the phase addition of the scattered light falling </a:t>
            </a:r>
            <a:r>
              <a:rPr lang="en-US" dirty="0" smtClean="0"/>
              <a:t>on the </a:t>
            </a:r>
            <a:r>
              <a:rPr lang="en-US" dirty="0"/>
              <a:t>detector. In A, two beams are in opposite phase and 'cancel each other out' resulting in </a:t>
            </a:r>
            <a:r>
              <a:rPr lang="en-US" dirty="0" smtClean="0"/>
              <a:t>zero intensity </a:t>
            </a:r>
            <a:r>
              <a:rPr lang="en-US" dirty="0"/>
              <a:t>detected. In B, the two beams are in phase and 'enhance each other' resulting in a sum </a:t>
            </a:r>
            <a:r>
              <a:rPr lang="en-US" dirty="0" smtClean="0"/>
              <a:t>of the </a:t>
            </a:r>
            <a:r>
              <a:rPr lang="en-US" dirty="0"/>
              <a:t>intensity detected.</a:t>
            </a:r>
          </a:p>
        </p:txBody>
      </p:sp>
      <p:pic>
        <p:nvPicPr>
          <p:cNvPr id="7" name="Immagine 6"/>
          <p:cNvPicPr>
            <a:picLocks noChangeAspect="1"/>
          </p:cNvPicPr>
          <p:nvPr/>
        </p:nvPicPr>
        <p:blipFill rotWithShape="1">
          <a:blip r:embed="rId4"/>
          <a:srcRect l="16620" t="55316" r="14792" b="6408"/>
          <a:stretch/>
        </p:blipFill>
        <p:spPr>
          <a:xfrm>
            <a:off x="279436" y="4376057"/>
            <a:ext cx="4362232" cy="2259874"/>
          </a:xfrm>
          <a:prstGeom prst="rect">
            <a:avLst/>
          </a:prstGeom>
        </p:spPr>
      </p:pic>
      <p:sp>
        <p:nvSpPr>
          <p:cNvPr id="8" name="Freccia in giù 7"/>
          <p:cNvSpPr/>
          <p:nvPr/>
        </p:nvSpPr>
        <p:spPr>
          <a:xfrm>
            <a:off x="1698933" y="3819811"/>
            <a:ext cx="761619" cy="556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4649831" y="3498894"/>
            <a:ext cx="6897735" cy="1477328"/>
          </a:xfrm>
          <a:prstGeom prst="rect">
            <a:avLst/>
          </a:prstGeom>
        </p:spPr>
        <p:txBody>
          <a:bodyPr wrap="square">
            <a:spAutoFit/>
          </a:bodyPr>
          <a:lstStyle/>
          <a:p>
            <a:r>
              <a:rPr lang="en-US" dirty="0" smtClean="0"/>
              <a:t>Overall, as </a:t>
            </a:r>
            <a:r>
              <a:rPr lang="en-US" dirty="0"/>
              <a:t>light scatters from the moving </a:t>
            </a:r>
            <a:r>
              <a:rPr lang="en-US" dirty="0" smtClean="0"/>
              <a:t>particles, </a:t>
            </a:r>
            <a:r>
              <a:rPr lang="en-US" dirty="0"/>
              <a:t>this motion imparts a randomness to the phase of the scattered light, such that when the scattered light from two or more particles is added together, there will be a changing constructive or destructive interference. This leads to time-dependent fluctuations in the intensity of the scattered </a:t>
            </a:r>
            <a:r>
              <a:rPr lang="en-US" dirty="0" smtClean="0"/>
              <a:t>light.</a:t>
            </a:r>
            <a:endParaRPr lang="en-US" dirty="0"/>
          </a:p>
        </p:txBody>
      </p:sp>
    </p:spTree>
    <p:extLst>
      <p:ext uri="{BB962C8B-B14F-4D97-AF65-F5344CB8AC3E}">
        <p14:creationId xmlns:p14="http://schemas.microsoft.com/office/powerpoint/2010/main" val="499774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Fluctuation of light intensity induced by particle motion</a:t>
            </a:r>
            <a:endParaRPr lang="en-US" sz="2800" dirty="0"/>
          </a:p>
        </p:txBody>
      </p:sp>
      <p:pic>
        <p:nvPicPr>
          <p:cNvPr id="6" name="Immagine 5"/>
          <p:cNvPicPr>
            <a:picLocks noChangeAspect="1"/>
          </p:cNvPicPr>
          <p:nvPr/>
        </p:nvPicPr>
        <p:blipFill rotWithShape="1">
          <a:blip r:embed="rId2"/>
          <a:srcRect l="16620" t="55316" r="14792" b="6408"/>
          <a:stretch/>
        </p:blipFill>
        <p:spPr>
          <a:xfrm>
            <a:off x="0" y="1152270"/>
            <a:ext cx="4362232" cy="2259874"/>
          </a:xfrm>
          <a:prstGeom prst="rect">
            <a:avLst/>
          </a:prstGeom>
        </p:spPr>
      </p:pic>
      <p:sp>
        <p:nvSpPr>
          <p:cNvPr id="7" name="Rettangolo 6"/>
          <p:cNvSpPr/>
          <p:nvPr/>
        </p:nvSpPr>
        <p:spPr>
          <a:xfrm>
            <a:off x="4362232" y="1128045"/>
            <a:ext cx="7289837" cy="2308324"/>
          </a:xfrm>
          <a:prstGeom prst="rect">
            <a:avLst/>
          </a:prstGeom>
        </p:spPr>
        <p:txBody>
          <a:bodyPr wrap="square">
            <a:spAutoFit/>
          </a:bodyPr>
          <a:lstStyle/>
          <a:p>
            <a:pPr algn="just"/>
            <a:r>
              <a:rPr lang="en-US" dirty="0" smtClean="0"/>
              <a:t>There </a:t>
            </a:r>
            <a:r>
              <a:rPr lang="en-US" dirty="0"/>
              <a:t>seems to be little information in observing </a:t>
            </a:r>
            <a:r>
              <a:rPr lang="en-US" dirty="0" smtClean="0"/>
              <a:t>a collective property of a sample which is however due to the </a:t>
            </a:r>
            <a:r>
              <a:rPr lang="en-US" dirty="0"/>
              <a:t>time-dependent behavior of </a:t>
            </a:r>
            <a:r>
              <a:rPr lang="en-US" dirty="0" smtClean="0"/>
              <a:t>a collection of particles, it looks like a random signal. </a:t>
            </a:r>
            <a:r>
              <a:rPr lang="en-US" dirty="0"/>
              <a:t>However, this dynamics is not entirely random, since </a:t>
            </a:r>
            <a:r>
              <a:rPr lang="en-US" dirty="0" smtClean="0"/>
              <a:t>it is </a:t>
            </a:r>
            <a:r>
              <a:rPr lang="en-US" dirty="0"/>
              <a:t>a consequence of time-dependent interactions </a:t>
            </a:r>
            <a:r>
              <a:rPr lang="en-US" dirty="0" smtClean="0"/>
              <a:t>of each particle with its surroundings. </a:t>
            </a:r>
            <a:r>
              <a:rPr lang="en-US" dirty="0"/>
              <a:t>We can </a:t>
            </a:r>
            <a:r>
              <a:rPr lang="en-US" dirty="0" smtClean="0"/>
              <a:t>only provide </a:t>
            </a:r>
            <a:r>
              <a:rPr lang="en-US" dirty="0"/>
              <a:t>a statistical description of the characteristic time scales and amplitudes </a:t>
            </a:r>
            <a:r>
              <a:rPr lang="en-US" dirty="0" smtClean="0"/>
              <a:t>of these </a:t>
            </a:r>
            <a:r>
              <a:rPr lang="en-US" dirty="0"/>
              <a:t>changes by comparing the value of  </a:t>
            </a:r>
            <a:r>
              <a:rPr lang="en-US" dirty="0" smtClean="0"/>
              <a:t>intensity at </a:t>
            </a:r>
            <a:r>
              <a:rPr lang="en-US" dirty="0"/>
              <a:t>time  </a:t>
            </a:r>
            <a:r>
              <a:rPr lang="en-US" dirty="0" smtClean="0"/>
              <a:t>t with </a:t>
            </a:r>
            <a:r>
              <a:rPr lang="en-US" dirty="0"/>
              <a:t>the value of  </a:t>
            </a:r>
            <a:r>
              <a:rPr lang="en-US" dirty="0" smtClean="0"/>
              <a:t>intensity  </a:t>
            </a:r>
            <a:r>
              <a:rPr lang="en-US" dirty="0"/>
              <a:t>at time  </a:t>
            </a:r>
            <a:r>
              <a:rPr lang="en-US" dirty="0" smtClean="0"/>
              <a:t>t′ later</a:t>
            </a:r>
            <a:r>
              <a:rPr lang="en-US" dirty="0"/>
              <a:t>.</a:t>
            </a:r>
          </a:p>
        </p:txBody>
      </p:sp>
      <p:sp>
        <p:nvSpPr>
          <p:cNvPr id="10" name="Freccia in giù 9"/>
          <p:cNvSpPr/>
          <p:nvPr/>
        </p:nvSpPr>
        <p:spPr>
          <a:xfrm>
            <a:off x="5114327" y="4346699"/>
            <a:ext cx="865559" cy="820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1304835" y="3842719"/>
            <a:ext cx="9885680" cy="369332"/>
          </a:xfrm>
          <a:prstGeom prst="rect">
            <a:avLst/>
          </a:prstGeom>
        </p:spPr>
        <p:txBody>
          <a:bodyPr wrap="square">
            <a:spAutoFit/>
          </a:bodyPr>
          <a:lstStyle/>
          <a:p>
            <a:r>
              <a:rPr lang="en-US" dirty="0" smtClean="0"/>
              <a:t>How can we convert fluctuations in scattered intensity into information od particle size?</a:t>
            </a:r>
            <a:endParaRPr lang="en-US" dirty="0"/>
          </a:p>
        </p:txBody>
      </p:sp>
      <p:sp>
        <p:nvSpPr>
          <p:cNvPr id="12" name="Rettangolo 11"/>
          <p:cNvSpPr/>
          <p:nvPr/>
        </p:nvSpPr>
        <p:spPr>
          <a:xfrm>
            <a:off x="2181116" y="5562662"/>
            <a:ext cx="7134497" cy="461665"/>
          </a:xfrm>
          <a:prstGeom prst="rect">
            <a:avLst/>
          </a:prstGeom>
        </p:spPr>
        <p:txBody>
          <a:bodyPr wrap="square">
            <a:spAutoFit/>
          </a:bodyPr>
          <a:lstStyle/>
          <a:p>
            <a:r>
              <a:rPr lang="en-US" sz="2400" dirty="0" smtClean="0"/>
              <a:t>This can be done by using Autocorrelation functions</a:t>
            </a:r>
            <a:endParaRPr lang="en-US" sz="2400" dirty="0"/>
          </a:p>
        </p:txBody>
      </p:sp>
    </p:spTree>
    <p:extLst>
      <p:ext uri="{BB962C8B-B14F-4D97-AF65-F5344CB8AC3E}">
        <p14:creationId xmlns:p14="http://schemas.microsoft.com/office/powerpoint/2010/main" val="4112604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l="16620" t="55316" r="14792" b="6408"/>
          <a:stretch/>
        </p:blipFill>
        <p:spPr>
          <a:xfrm>
            <a:off x="0" y="1054875"/>
            <a:ext cx="4362232" cy="2259874"/>
          </a:xfrm>
          <a:prstGeom prst="rect">
            <a:avLst/>
          </a:prstGeom>
        </p:spPr>
      </p:pic>
      <p:sp>
        <p:nvSpPr>
          <p:cNvPr id="10" name="Rettangolo 9"/>
          <p:cNvSpPr/>
          <p:nvPr/>
        </p:nvSpPr>
        <p:spPr>
          <a:xfrm>
            <a:off x="4282886" y="1109885"/>
            <a:ext cx="7284999" cy="646331"/>
          </a:xfrm>
          <a:prstGeom prst="rect">
            <a:avLst/>
          </a:prstGeom>
        </p:spPr>
        <p:txBody>
          <a:bodyPr wrap="square">
            <a:spAutoFit/>
          </a:bodyPr>
          <a:lstStyle/>
          <a:p>
            <a:r>
              <a:rPr lang="en-US" dirty="0" smtClean="0"/>
              <a:t>The time dependence of a property that is changing in a almost random manner will look like noise around an average value</a:t>
            </a:r>
            <a:endParaRPr lang="en-US" dirty="0"/>
          </a:p>
        </p:txBody>
      </p:sp>
      <p:sp>
        <p:nvSpPr>
          <p:cNvPr id="11" name="Rettangolo 10"/>
          <p:cNvSpPr/>
          <p:nvPr/>
        </p:nvSpPr>
        <p:spPr>
          <a:xfrm>
            <a:off x="4292219" y="2039394"/>
            <a:ext cx="7374708" cy="923330"/>
          </a:xfrm>
          <a:prstGeom prst="rect">
            <a:avLst/>
          </a:prstGeom>
        </p:spPr>
        <p:txBody>
          <a:bodyPr wrap="square">
            <a:spAutoFit/>
          </a:bodyPr>
          <a:lstStyle/>
          <a:p>
            <a:pPr algn="just"/>
            <a:r>
              <a:rPr lang="en-US" dirty="0" smtClean="0"/>
              <a:t>What value should we give for this property? Of course the average over a time period large respect to the time taken by the fluctuations. If the noise is completely random  it will average to zero</a:t>
            </a:r>
            <a:endParaRPr lang="en-US" dirty="0"/>
          </a:p>
        </p:txBody>
      </p:sp>
      <p:sp>
        <p:nvSpPr>
          <p:cNvPr id="13" name="Rettangolo 12"/>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p:sp>
        <p:nvSpPr>
          <p:cNvPr id="14" name="Rettangolo 13"/>
          <p:cNvSpPr/>
          <p:nvPr/>
        </p:nvSpPr>
        <p:spPr>
          <a:xfrm>
            <a:off x="202852" y="3370626"/>
            <a:ext cx="10497104" cy="646331"/>
          </a:xfrm>
          <a:prstGeom prst="rect">
            <a:avLst/>
          </a:prstGeom>
        </p:spPr>
        <p:txBody>
          <a:bodyPr wrap="none">
            <a:spAutoFit/>
          </a:bodyPr>
          <a:lstStyle/>
          <a:p>
            <a:r>
              <a:rPr lang="en-US" dirty="0"/>
              <a:t>At equilibrium the average value of </a:t>
            </a:r>
            <a:r>
              <a:rPr lang="en-US" dirty="0" smtClean="0"/>
              <a:t>a property fluctuating over time (intensity of scattered light in this case) is </a:t>
            </a:r>
          </a:p>
          <a:p>
            <a:r>
              <a:rPr lang="en-US" dirty="0" smtClean="0"/>
              <a:t>simply the time average:  </a:t>
            </a:r>
            <a:endParaRPr lang="en-US" dirty="0"/>
          </a:p>
        </p:txBody>
      </p:sp>
      <mc:AlternateContent xmlns:mc="http://schemas.openxmlformats.org/markup-compatibility/2006" xmlns:a14="http://schemas.microsoft.com/office/drawing/2010/main">
        <mc:Choice Requires="a14">
          <p:sp>
            <p:nvSpPr>
              <p:cNvPr id="15" name="CasellaDiTesto 14"/>
              <p:cNvSpPr txBox="1"/>
              <p:nvPr/>
            </p:nvSpPr>
            <p:spPr>
              <a:xfrm>
                <a:off x="378133" y="4228955"/>
                <a:ext cx="2363916" cy="622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𝐼</m:t>
                          </m:r>
                        </m:e>
                      </m:acc>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𝑡</m:t>
                              </m:r>
                            </m:e>
                            <m:sub>
                              <m:r>
                                <a:rPr lang="it-IT" b="0" i="1" smtClean="0">
                                  <a:latin typeface="Cambria Math" panose="02040503050406030204" pitchFamily="18" charset="0"/>
                                </a:rPr>
                                <m:t>0</m:t>
                              </m:r>
                            </m:sub>
                          </m:sSub>
                          <m:r>
                            <a:rPr lang="it-IT" b="0" i="1" smtClean="0">
                              <a:latin typeface="Cambria Math" panose="02040503050406030204" pitchFamily="18" charset="0"/>
                            </a:rPr>
                            <m:t>𝑇</m:t>
                          </m:r>
                        </m:e>
                      </m: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𝑇</m:t>
                          </m:r>
                        </m:den>
                      </m:f>
                      <m:nary>
                        <m:naryPr>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𝑡</m:t>
                          </m:r>
                          <m:r>
                            <a:rPr lang="it-IT" b="0" i="1" smtClean="0">
                              <a:latin typeface="Cambria Math" panose="02040503050406030204" pitchFamily="18" charset="0"/>
                            </a:rPr>
                            <m:t>0</m:t>
                          </m:r>
                        </m:sub>
                        <m:sup>
                          <m:r>
                            <a:rPr lang="it-IT" b="0" i="1" smtClean="0">
                              <a:latin typeface="Cambria Math" panose="02040503050406030204" pitchFamily="18" charset="0"/>
                            </a:rPr>
                            <m:t>𝑡</m:t>
                          </m:r>
                          <m:r>
                            <a:rPr lang="it-IT" b="0" i="1" smtClean="0">
                              <a:latin typeface="Cambria Math" panose="02040503050406030204" pitchFamily="18" charset="0"/>
                            </a:rPr>
                            <m:t>0+</m:t>
                          </m:r>
                          <m:r>
                            <a:rPr lang="it-IT" b="0" i="1" smtClean="0">
                              <a:latin typeface="Cambria Math" panose="02040503050406030204" pitchFamily="18" charset="0"/>
                            </a:rPr>
                            <m:t>𝑇</m:t>
                          </m:r>
                        </m:sup>
                        <m:e>
                          <m:r>
                            <a:rPr lang="it-IT" b="0" i="1" smtClean="0">
                              <a:latin typeface="Cambria Math" panose="02040503050406030204" pitchFamily="18" charset="0"/>
                            </a:rPr>
                            <m:t>𝐼</m:t>
                          </m:r>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𝑑𝑡</m:t>
                          </m:r>
                        </m:e>
                      </m:nary>
                    </m:oMath>
                  </m:oMathPara>
                </a14:m>
                <a:endParaRPr lang="en-US"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378133" y="4228955"/>
                <a:ext cx="2363916" cy="622927"/>
              </a:xfrm>
              <a:prstGeom prst="rect">
                <a:avLst/>
              </a:prstGeom>
              <a:blipFill>
                <a:blip r:embed="rId3"/>
                <a:stretch>
                  <a:fillRect/>
                </a:stretch>
              </a:blipFill>
            </p:spPr>
            <p:txBody>
              <a:bodyPr/>
              <a:lstStyle/>
              <a:p>
                <a:r>
                  <a:rPr lang="en-US">
                    <a:noFill/>
                  </a:rPr>
                  <a:t> </a:t>
                </a:r>
              </a:p>
            </p:txBody>
          </p:sp>
        </mc:Fallback>
      </mc:AlternateContent>
      <p:sp>
        <p:nvSpPr>
          <p:cNvPr id="16" name="Rettangolo 15"/>
          <p:cNvSpPr/>
          <p:nvPr/>
        </p:nvSpPr>
        <p:spPr>
          <a:xfrm>
            <a:off x="5065486" y="4101693"/>
            <a:ext cx="6096000" cy="646331"/>
          </a:xfrm>
          <a:prstGeom prst="rect">
            <a:avLst/>
          </a:prstGeom>
        </p:spPr>
        <p:txBody>
          <a:bodyPr>
            <a:spAutoFit/>
          </a:bodyPr>
          <a:lstStyle/>
          <a:p>
            <a:r>
              <a:rPr lang="en-US" dirty="0"/>
              <a:t>Where t0 is the time at which the measurement starts and T the time taken for the measurement, ideally an infinite time.</a:t>
            </a:r>
          </a:p>
        </p:txBody>
      </p:sp>
      <p:sp>
        <p:nvSpPr>
          <p:cNvPr id="17" name="Rettangolo 16"/>
          <p:cNvSpPr/>
          <p:nvPr/>
        </p:nvSpPr>
        <p:spPr>
          <a:xfrm>
            <a:off x="202852" y="5052720"/>
            <a:ext cx="11235508" cy="646331"/>
          </a:xfrm>
          <a:prstGeom prst="rect">
            <a:avLst/>
          </a:prstGeom>
        </p:spPr>
        <p:txBody>
          <a:bodyPr wrap="square">
            <a:spAutoFit/>
          </a:bodyPr>
          <a:lstStyle/>
          <a:p>
            <a:r>
              <a:rPr lang="en-US" dirty="0"/>
              <a:t>It is also important to realize that this time average has to be independent of t0, the time at which the measurement starts </a:t>
            </a:r>
            <a:r>
              <a:rPr lang="en-US" dirty="0" smtClean="0"/>
              <a:t>and considering that ideally we want to observe the system for an infinite time we have:</a:t>
            </a:r>
            <a:endParaRPr lang="en-US" dirty="0"/>
          </a:p>
        </p:txBody>
      </p:sp>
      <mc:AlternateContent xmlns:mc="http://schemas.openxmlformats.org/markup-compatibility/2006" xmlns:a14="http://schemas.microsoft.com/office/drawing/2010/main">
        <mc:Choice Requires="a14">
          <p:sp>
            <p:nvSpPr>
              <p:cNvPr id="18" name="CasellaDiTesto 17"/>
              <p:cNvSpPr txBox="1"/>
              <p:nvPr/>
            </p:nvSpPr>
            <p:spPr>
              <a:xfrm>
                <a:off x="378133" y="5923609"/>
                <a:ext cx="2150973" cy="622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𝐼</m:t>
                          </m:r>
                        </m:e>
                      </m:d>
                      <m:r>
                        <a:rPr lang="it-IT" b="0" i="1" smtClean="0">
                          <a:latin typeface="Cambria Math" panose="02040503050406030204" pitchFamily="18" charset="0"/>
                        </a:rPr>
                        <m:t>=</m:t>
                      </m:r>
                      <m:func>
                        <m:funcPr>
                          <m:ctrlPr>
                            <a:rPr lang="it-IT" b="0" i="1" smtClean="0">
                              <a:latin typeface="Cambria Math" panose="02040503050406030204" pitchFamily="18" charset="0"/>
                            </a:rPr>
                          </m:ctrlPr>
                        </m:funcPr>
                        <m:fName>
                          <m:limLow>
                            <m:limLowPr>
                              <m:ctrlPr>
                                <a:rPr lang="it-IT" b="0" i="1" smtClean="0">
                                  <a:latin typeface="Cambria Math" panose="02040503050406030204" pitchFamily="18" charset="0"/>
                                </a:rPr>
                              </m:ctrlPr>
                            </m:limLowPr>
                            <m:e>
                              <m:r>
                                <m:rPr>
                                  <m:sty m:val="p"/>
                                </m:rPr>
                                <a:rPr lang="it-IT" b="0" i="0" smtClean="0">
                                  <a:latin typeface="Cambria Math" panose="02040503050406030204" pitchFamily="18" charset="0"/>
                                </a:rPr>
                                <m:t>lim</m:t>
                              </m:r>
                            </m:e>
                            <m:lim>
                              <m:r>
                                <a:rPr lang="it-IT" b="0" i="1" smtClean="0">
                                  <a:latin typeface="Cambria Math" panose="02040503050406030204" pitchFamily="18" charset="0"/>
                                </a:rPr>
                                <m:t>𝑇</m:t>
                              </m:r>
                              <m:r>
                                <a:rPr lang="it-IT" b="0" i="1" smtClean="0">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𝑇</m:t>
                              </m:r>
                            </m:den>
                          </m:f>
                          <m:nary>
                            <m:naryPr>
                              <m:ctrlPr>
                                <a:rPr lang="it-IT" i="1">
                                  <a:latin typeface="Cambria Math" panose="02040503050406030204" pitchFamily="18" charset="0"/>
                                </a:rPr>
                              </m:ctrlPr>
                            </m:naryPr>
                            <m:sub>
                              <m:r>
                                <a:rPr lang="it-IT" i="1">
                                  <a:latin typeface="Cambria Math" panose="02040503050406030204" pitchFamily="18" charset="0"/>
                                </a:rPr>
                                <m:t>0</m:t>
                              </m:r>
                            </m:sub>
                            <m:sup>
                              <m:r>
                                <a:rPr lang="it-IT" i="1">
                                  <a:latin typeface="Cambria Math" panose="02040503050406030204" pitchFamily="18" charset="0"/>
                                </a:rPr>
                                <m:t>𝑇</m:t>
                              </m:r>
                            </m:sup>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𝑡</m:t>
                                  </m:r>
                                </m:e>
                              </m:d>
                              <m:r>
                                <a:rPr lang="it-IT" i="1">
                                  <a:latin typeface="Cambria Math" panose="02040503050406030204" pitchFamily="18" charset="0"/>
                                </a:rPr>
                                <m:t>𝑑𝑡</m:t>
                              </m:r>
                            </m:e>
                          </m:nary>
                        </m:e>
                      </m:func>
                    </m:oMath>
                  </m:oMathPara>
                </a14:m>
                <a:endParaRPr lang="en-US"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378133" y="5923609"/>
                <a:ext cx="2150973" cy="622927"/>
              </a:xfrm>
              <a:prstGeom prst="rect">
                <a:avLst/>
              </a:prstGeom>
              <a:blipFill>
                <a:blip r:embed="rId4"/>
                <a:stretch>
                  <a:fillRect/>
                </a:stretch>
              </a:blipFill>
            </p:spPr>
            <p:txBody>
              <a:bodyPr/>
              <a:lstStyle/>
              <a:p>
                <a:r>
                  <a:rPr lang="en-US">
                    <a:noFill/>
                  </a:rPr>
                  <a:t> </a:t>
                </a:r>
              </a:p>
            </p:txBody>
          </p:sp>
        </mc:Fallback>
      </mc:AlternateContent>
      <p:sp>
        <p:nvSpPr>
          <p:cNvPr id="19" name="Rettangolo 18"/>
          <p:cNvSpPr/>
          <p:nvPr/>
        </p:nvSpPr>
        <p:spPr>
          <a:xfrm>
            <a:off x="5376610" y="6003747"/>
            <a:ext cx="5097549" cy="369332"/>
          </a:xfrm>
          <a:prstGeom prst="rect">
            <a:avLst/>
          </a:prstGeom>
        </p:spPr>
        <p:txBody>
          <a:bodyPr wrap="none">
            <a:spAutoFit/>
          </a:bodyPr>
          <a:lstStyle/>
          <a:p>
            <a:r>
              <a:rPr lang="en-US" dirty="0" smtClean="0"/>
              <a:t>Where the angle brackets simply mean time average</a:t>
            </a:r>
            <a:endParaRPr lang="en-US" dirty="0"/>
          </a:p>
        </p:txBody>
      </p:sp>
    </p:spTree>
    <p:extLst>
      <p:ext uri="{BB962C8B-B14F-4D97-AF65-F5344CB8AC3E}">
        <p14:creationId xmlns:p14="http://schemas.microsoft.com/office/powerpoint/2010/main" val="1713854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2343</Words>
  <Application>Microsoft Office PowerPoint</Application>
  <PresentationFormat>Widescreen</PresentationFormat>
  <Paragraphs>139</Paragraphs>
  <Slides>17</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Calibri Light</vt:lpstr>
      <vt:lpstr>Cambria Math</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Pengo</dc:creator>
  <cp:lastModifiedBy>Pengo</cp:lastModifiedBy>
  <cp:revision>86</cp:revision>
  <dcterms:created xsi:type="dcterms:W3CDTF">2025-02-24T13:02:26Z</dcterms:created>
  <dcterms:modified xsi:type="dcterms:W3CDTF">2025-04-04T07:08:32Z</dcterms:modified>
</cp:coreProperties>
</file>