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3" r:id="rId2"/>
    <p:sldId id="414" r:id="rId3"/>
    <p:sldId id="415" r:id="rId4"/>
    <p:sldId id="416" r:id="rId5"/>
    <p:sldId id="422" r:id="rId6"/>
    <p:sldId id="417" r:id="rId7"/>
    <p:sldId id="418" r:id="rId8"/>
    <p:sldId id="419" r:id="rId9"/>
    <p:sldId id="420" r:id="rId10"/>
    <p:sldId id="423" r:id="rId11"/>
    <p:sldId id="421" r:id="rId12"/>
    <p:sldId id="424" r:id="rId13"/>
    <p:sldId id="425" r:id="rId14"/>
    <p:sldId id="426" r:id="rId15"/>
    <p:sldId id="427" r:id="rId16"/>
    <p:sldId id="42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34251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2068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562464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35131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47731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42913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22463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97486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04909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827996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13/04/2025</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34937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13/04/2025</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3735370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E6678C8-87DC-8E60-CEA7-DDCB21BDCA97}"/>
              </a:ext>
            </a:extLst>
          </p:cNvPr>
          <p:cNvSpPr>
            <a:spLocks noGrp="1"/>
          </p:cNvSpPr>
          <p:nvPr>
            <p:ph idx="1"/>
          </p:nvPr>
        </p:nvSpPr>
        <p:spPr>
          <a:xfrm>
            <a:off x="838200" y="706170"/>
            <a:ext cx="10515600" cy="5470793"/>
          </a:xfrm>
        </p:spPr>
        <p:txBody>
          <a:bodyPr>
            <a:normAutofit lnSpcReduction="10000"/>
          </a:bodyPr>
          <a:lstStyle/>
          <a:p>
            <a:pPr algn="just"/>
            <a:r>
              <a:rPr lang="it-IT" dirty="0"/>
              <a:t>Rivalità fra Regno Unito e Russia per il controllo dell’Afghanistan</a:t>
            </a:r>
          </a:p>
          <a:p>
            <a:pPr algn="just"/>
            <a:r>
              <a:rPr lang="it-IT" dirty="0"/>
              <a:t>Tensioni tra Francia  e Regno Unito per il controllo del Sudan: crisi di Fashoda (1898)</a:t>
            </a:r>
          </a:p>
          <a:p>
            <a:pPr algn="just"/>
            <a:r>
              <a:rPr lang="it-IT" dirty="0"/>
              <a:t>Guerra anglo-boera (1899-1902): conflitto tra il Regno Unito, che controlla la Colonia del Capo (Sudafrica), e gli Stati indipendenti di Transvaal e Orange, controllati dai boeri di origine olandese, per il controllo di territori ricchi di oro e diamanti. Dopo la sconfitta dei boeri si forma l’Unione sudafricana, che incorpora anche Transvaal e Orange, dal 1910 dominion britannico</a:t>
            </a:r>
          </a:p>
          <a:p>
            <a:pPr algn="just"/>
            <a:r>
              <a:rPr lang="it-IT" dirty="0"/>
              <a:t>Guerra ispano-americana (1898): gli Stati Uniti appoggiano le forze indipendentiste cubane contro la Spagna. Dopo la sconfitta spagnola Cuba diventa indipendente sotto la protezione statunitense, inoltre gli USA acquisiscono Filippine, Portorico, Guam</a:t>
            </a:r>
          </a:p>
        </p:txBody>
      </p:sp>
    </p:spTree>
    <p:extLst>
      <p:ext uri="{BB962C8B-B14F-4D97-AF65-F5344CB8AC3E}">
        <p14:creationId xmlns:p14="http://schemas.microsoft.com/office/powerpoint/2010/main" val="19648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3AD97-0957-C6D8-EBE1-824761E8D609}"/>
              </a:ext>
            </a:extLst>
          </p:cNvPr>
          <p:cNvSpPr>
            <a:spLocks noGrp="1"/>
          </p:cNvSpPr>
          <p:nvPr>
            <p:ph type="title"/>
          </p:nvPr>
        </p:nvSpPr>
        <p:spPr>
          <a:xfrm>
            <a:off x="838200" y="365126"/>
            <a:ext cx="10515600" cy="531168"/>
          </a:xfrm>
        </p:spPr>
        <p:txBody>
          <a:bodyPr>
            <a:normAutofit/>
          </a:bodyPr>
          <a:lstStyle/>
          <a:p>
            <a:pPr algn="ctr"/>
            <a:r>
              <a:rPr lang="it-IT" sz="2400" dirty="0"/>
              <a:t>Conseguenze delle due guerre balcaniche (1912-13)</a:t>
            </a:r>
          </a:p>
        </p:txBody>
      </p:sp>
      <p:pic>
        <p:nvPicPr>
          <p:cNvPr id="2054" name="Picture 6" descr="Balkan Wars | Facts, Causes, Map, &amp; Significance | Britannica">
            <a:extLst>
              <a:ext uri="{FF2B5EF4-FFF2-40B4-BE49-F238E27FC236}">
                <a16:creationId xmlns:a16="http://schemas.microsoft.com/office/drawing/2014/main" id="{1C13966E-5FD2-76FA-2C16-4C2AD3AF41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8068" y="896294"/>
            <a:ext cx="5395864" cy="548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1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94E9973-1101-D73E-5161-E2C938C188C2}"/>
              </a:ext>
            </a:extLst>
          </p:cNvPr>
          <p:cNvSpPr>
            <a:spLocks noGrp="1"/>
          </p:cNvSpPr>
          <p:nvPr>
            <p:ph idx="1"/>
          </p:nvPr>
        </p:nvSpPr>
        <p:spPr>
          <a:xfrm>
            <a:off x="838200" y="769545"/>
            <a:ext cx="10515600" cy="5407418"/>
          </a:xfrm>
        </p:spPr>
        <p:txBody>
          <a:bodyPr>
            <a:normAutofit lnSpcReduction="10000"/>
          </a:bodyPr>
          <a:lstStyle/>
          <a:p>
            <a:pPr algn="just"/>
            <a:r>
              <a:rPr lang="it-IT" dirty="0"/>
              <a:t>Nei Balcani cresce la tensione fra la Serbia e l’Impero austro-ungarico, visto che la politica portata avanti dal re di Serbia Pietro I </a:t>
            </a:r>
            <a:r>
              <a:rPr lang="it-IT" dirty="0" err="1"/>
              <a:t>Karagjorgjević</a:t>
            </a:r>
            <a:r>
              <a:rPr lang="it-IT" dirty="0"/>
              <a:t> e dal Partito radicale serbo al governo si basa sul panserbismo, che ha l’obiettivo di includere nei territori della Serbia tutti i serbi dei Balcani</a:t>
            </a:r>
          </a:p>
          <a:p>
            <a:pPr algn="just"/>
            <a:r>
              <a:rPr lang="it-IT" dirty="0"/>
              <a:t>Nella Bosnia-Erzegovina, annessa nel 1908 all’Impero austro-ungarico, è presente una larga comunità serba e questo alimenta il nazionalismo e l’irredentismo serbo</a:t>
            </a:r>
          </a:p>
          <a:p>
            <a:pPr algn="just"/>
            <a:r>
              <a:rPr lang="it-IT" dirty="0"/>
              <a:t>La Serbia a sua volta è appoggiata dall’Impero russo</a:t>
            </a:r>
          </a:p>
          <a:p>
            <a:pPr algn="just"/>
            <a:r>
              <a:rPr lang="it-IT" dirty="0"/>
              <a:t>In seguito all’uccisione dell’arciduca Francesco Ferdinando a Sarajevo (28 giugno 1914) da parte dei nazionalisti serbi, l’Impero austro-ungarico dichiara guerra alla Serbia (28 luglio 1914): inizia la Prima guerra mondiale</a:t>
            </a:r>
          </a:p>
        </p:txBody>
      </p:sp>
    </p:spTree>
    <p:extLst>
      <p:ext uri="{BB962C8B-B14F-4D97-AF65-F5344CB8AC3E}">
        <p14:creationId xmlns:p14="http://schemas.microsoft.com/office/powerpoint/2010/main" val="328006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20E53E-8827-8FFD-A60D-3761A5786B77}"/>
              </a:ext>
            </a:extLst>
          </p:cNvPr>
          <p:cNvSpPr>
            <a:spLocks noGrp="1"/>
          </p:cNvSpPr>
          <p:nvPr>
            <p:ph type="title"/>
          </p:nvPr>
        </p:nvSpPr>
        <p:spPr/>
        <p:txBody>
          <a:bodyPr/>
          <a:lstStyle/>
          <a:p>
            <a:r>
              <a:rPr lang="it-IT" dirty="0"/>
              <a:t>La Grande guerra</a:t>
            </a:r>
          </a:p>
        </p:txBody>
      </p:sp>
      <p:sp>
        <p:nvSpPr>
          <p:cNvPr id="3" name="Segnaposto contenuto 2">
            <a:extLst>
              <a:ext uri="{FF2B5EF4-FFF2-40B4-BE49-F238E27FC236}">
                <a16:creationId xmlns:a16="http://schemas.microsoft.com/office/drawing/2014/main" id="{05A69E6C-A376-932D-4E43-337519078CE7}"/>
              </a:ext>
            </a:extLst>
          </p:cNvPr>
          <p:cNvSpPr>
            <a:spLocks noGrp="1"/>
          </p:cNvSpPr>
          <p:nvPr>
            <p:ph idx="1"/>
          </p:nvPr>
        </p:nvSpPr>
        <p:spPr/>
        <p:txBody>
          <a:bodyPr>
            <a:normAutofit fontScale="92500" lnSpcReduction="20000"/>
          </a:bodyPr>
          <a:lstStyle/>
          <a:p>
            <a:pPr algn="just"/>
            <a:r>
              <a:rPr lang="it-IT" dirty="0"/>
              <a:t>Quando la Grande guerra inizia, nel luglio del 1914, la generale aspettativa è che si tratti di una guerra non troppo lunga, simile a quelle combattute negli ultimi anni</a:t>
            </a:r>
          </a:p>
          <a:p>
            <a:pPr algn="just"/>
            <a:r>
              <a:rPr lang="it-IT" dirty="0"/>
              <a:t>Specialmente tra la borghesia la guerra è accolta con gioia, nel nome del patriottismo e del nazionalismo dilagante</a:t>
            </a:r>
          </a:p>
          <a:p>
            <a:pPr algn="just"/>
            <a:r>
              <a:rPr lang="it-IT" dirty="0"/>
              <a:t>Gli stessi partiti socialisti, teoricamente internazionalisti, appoggiano l’entrata in guerra dei rispettivi paesi, tranne poche eccezioni</a:t>
            </a:r>
          </a:p>
          <a:p>
            <a:pPr algn="just"/>
            <a:r>
              <a:rPr lang="it-IT" dirty="0"/>
              <a:t>In realtà la guerra non sarà una guerra di movimento, come quelle ottocentesche, ma di trincea</a:t>
            </a:r>
          </a:p>
          <a:p>
            <a:pPr algn="just"/>
            <a:r>
              <a:rPr lang="it-IT" dirty="0"/>
              <a:t>Nonostante questo, gli stati maggiori degli eserciti usano ripetutamente la tecnica dell’assalto alla trincea avversaria, che viene facilmente respinto con l’uso di mitragliatrici dai nemici: altissimo numero di morti (circa 10 milioni alla fine della guerra)</a:t>
            </a:r>
          </a:p>
        </p:txBody>
      </p:sp>
    </p:spTree>
    <p:extLst>
      <p:ext uri="{BB962C8B-B14F-4D97-AF65-F5344CB8AC3E}">
        <p14:creationId xmlns:p14="http://schemas.microsoft.com/office/powerpoint/2010/main" val="143303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E17CC-812A-E2E0-676D-77CDE057C91B}"/>
              </a:ext>
            </a:extLst>
          </p:cNvPr>
          <p:cNvSpPr>
            <a:spLocks noGrp="1"/>
          </p:cNvSpPr>
          <p:nvPr>
            <p:ph type="title"/>
          </p:nvPr>
        </p:nvSpPr>
        <p:spPr>
          <a:xfrm>
            <a:off x="838200" y="365126"/>
            <a:ext cx="10515600" cy="531168"/>
          </a:xfrm>
        </p:spPr>
        <p:txBody>
          <a:bodyPr>
            <a:normAutofit/>
          </a:bodyPr>
          <a:lstStyle/>
          <a:p>
            <a:pPr algn="ctr"/>
            <a:r>
              <a:rPr lang="it-IT" sz="2400" dirty="0"/>
              <a:t>Gli schieramenti nella Grande guerra</a:t>
            </a:r>
          </a:p>
        </p:txBody>
      </p:sp>
      <p:pic>
        <p:nvPicPr>
          <p:cNvPr id="1026" name="Picture 2" descr="Imparare con la Storia: 79 La Prima guerra mondiale">
            <a:extLst>
              <a:ext uri="{FF2B5EF4-FFF2-40B4-BE49-F238E27FC236}">
                <a16:creationId xmlns:a16="http://schemas.microsoft.com/office/drawing/2014/main" id="{55D87C4B-DCEC-92B1-DAF1-2DF3E7CBA3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7314" y="896294"/>
            <a:ext cx="8277371" cy="528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8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22AB7-9FFD-D1EC-F2F6-16F57DCB392A}"/>
              </a:ext>
            </a:extLst>
          </p:cNvPr>
          <p:cNvSpPr>
            <a:spLocks noGrp="1"/>
          </p:cNvSpPr>
          <p:nvPr>
            <p:ph type="title"/>
          </p:nvPr>
        </p:nvSpPr>
        <p:spPr>
          <a:xfrm>
            <a:off x="838200" y="365126"/>
            <a:ext cx="10515600" cy="494954"/>
          </a:xfrm>
        </p:spPr>
        <p:txBody>
          <a:bodyPr>
            <a:normAutofit/>
          </a:bodyPr>
          <a:lstStyle/>
          <a:p>
            <a:pPr algn="ctr"/>
            <a:r>
              <a:rPr lang="it-IT" sz="2400" dirty="0"/>
              <a:t>Gli schieramenti nella Grande guerra su scala globale</a:t>
            </a:r>
          </a:p>
        </p:txBody>
      </p:sp>
      <p:pic>
        <p:nvPicPr>
          <p:cNvPr id="2050" name="Picture 2" descr="La Prima Guerra Mondiale - Limes">
            <a:extLst>
              <a:ext uri="{FF2B5EF4-FFF2-40B4-BE49-F238E27FC236}">
                <a16:creationId xmlns:a16="http://schemas.microsoft.com/office/drawing/2014/main" id="{77CCDC81-D980-E43D-066A-DAC00489C9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6236" y="860080"/>
            <a:ext cx="8019528" cy="531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4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D5D26A4-D566-4452-69F8-966DAD5D29C9}"/>
              </a:ext>
            </a:extLst>
          </p:cNvPr>
          <p:cNvSpPr>
            <a:spLocks noGrp="1"/>
          </p:cNvSpPr>
          <p:nvPr>
            <p:ph idx="1"/>
          </p:nvPr>
        </p:nvSpPr>
        <p:spPr>
          <a:xfrm>
            <a:off x="838200" y="688063"/>
            <a:ext cx="10515600" cy="5488900"/>
          </a:xfrm>
        </p:spPr>
        <p:txBody>
          <a:bodyPr/>
          <a:lstStyle/>
          <a:p>
            <a:pPr algn="just"/>
            <a:r>
              <a:rPr lang="it-IT" dirty="0"/>
              <a:t>Mano a mano che la guerra prosegue con le sue stragi, la propaganda patriottica in tutti i paesi alza i toni per giustificare moralmente il conflitto e motivare l’opinione pubblica e i soldati</a:t>
            </a:r>
          </a:p>
          <a:p>
            <a:pPr algn="just"/>
            <a:r>
              <a:rPr lang="it-IT" dirty="0"/>
              <a:t>La propaganda punta da un lato sull’idea della grandezza nazionale, dall’altro sulla difesa della patria dal nemico, che viene demonizzato: la guerra viene rappresentata come una crociata per la civiltà</a:t>
            </a:r>
          </a:p>
          <a:p>
            <a:pPr algn="just"/>
            <a:r>
              <a:rPr lang="it-IT" dirty="0"/>
              <a:t>La guerra provoca la «brutalizzazione» della mentalità europea (George Mosse), cioè l’assuefazione alla violenza, che proseguirà anche nel dopoguerra</a:t>
            </a:r>
          </a:p>
          <a:p>
            <a:pPr algn="just"/>
            <a:r>
              <a:rPr lang="it-IT" dirty="0"/>
              <a:t>Nell’Impero ottomano fra il 1915 e il 1916 avviene il massacro degli armeni (circa un milione di vittime) realizzato dal governo dei Giovani Turchi</a:t>
            </a:r>
          </a:p>
        </p:txBody>
      </p:sp>
    </p:spTree>
    <p:extLst>
      <p:ext uri="{BB962C8B-B14F-4D97-AF65-F5344CB8AC3E}">
        <p14:creationId xmlns:p14="http://schemas.microsoft.com/office/powerpoint/2010/main" val="233308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7A72C8-3015-E8D4-FDE1-94E9EB61E317}"/>
              </a:ext>
            </a:extLst>
          </p:cNvPr>
          <p:cNvSpPr>
            <a:spLocks noGrp="1"/>
          </p:cNvSpPr>
          <p:nvPr>
            <p:ph idx="1"/>
          </p:nvPr>
        </p:nvSpPr>
        <p:spPr>
          <a:xfrm>
            <a:off x="838200" y="715224"/>
            <a:ext cx="10515600" cy="5461739"/>
          </a:xfrm>
        </p:spPr>
        <p:txBody>
          <a:bodyPr>
            <a:normAutofit lnSpcReduction="10000"/>
          </a:bodyPr>
          <a:lstStyle/>
          <a:p>
            <a:pPr algn="just"/>
            <a:r>
              <a:rPr lang="it-IT" dirty="0"/>
              <a:t>La minoranza dei socialisti europei che si sono opposti alla guerra convoca due conferenze internazionali in Svizzera, a Zimmerwald (settembre 1915) e a </a:t>
            </a:r>
            <a:r>
              <a:rPr lang="it-IT" dirty="0" err="1"/>
              <a:t>Kienthal</a:t>
            </a:r>
            <a:r>
              <a:rPr lang="it-IT" dirty="0"/>
              <a:t> (aprile 1916), auspicando che gli operai non si combattano più l’un l’altro, ma prendano le armi contro la borghesia sfruttatrice</a:t>
            </a:r>
          </a:p>
          <a:p>
            <a:pPr algn="just"/>
            <a:r>
              <a:rPr lang="it-IT" dirty="0"/>
              <a:t>Anche il papa Benedetto XV condanna la guerra, definendola «un’inutile strage»</a:t>
            </a:r>
          </a:p>
          <a:p>
            <a:pPr algn="just"/>
            <a:r>
              <a:rPr lang="it-IT" dirty="0"/>
              <a:t>Ma le masse, anche operaie, restano in gran parte impermeabili a questi appelli contro la guerra, grazie all’opera di propaganda patriottica e bellicista dei rispettivi governi</a:t>
            </a:r>
          </a:p>
          <a:p>
            <a:pPr algn="just"/>
            <a:r>
              <a:rPr lang="it-IT" dirty="0"/>
              <a:t>I governi inoltre assumono il coordinamento delle industrie maggiormente coinvolte nello sforzo bellico, che vengono militarizzate</a:t>
            </a:r>
          </a:p>
        </p:txBody>
      </p:sp>
    </p:spTree>
    <p:extLst>
      <p:ext uri="{BB962C8B-B14F-4D97-AF65-F5344CB8AC3E}">
        <p14:creationId xmlns:p14="http://schemas.microsoft.com/office/powerpoint/2010/main" val="32092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8B1C028-35BE-8FDC-65A2-6BFF5ABF59A8}"/>
              </a:ext>
            </a:extLst>
          </p:cNvPr>
          <p:cNvSpPr>
            <a:spLocks noGrp="1"/>
          </p:cNvSpPr>
          <p:nvPr>
            <p:ph idx="1"/>
          </p:nvPr>
        </p:nvSpPr>
        <p:spPr>
          <a:xfrm>
            <a:off x="838200" y="778598"/>
            <a:ext cx="10515600" cy="5398365"/>
          </a:xfrm>
        </p:spPr>
        <p:txBody>
          <a:bodyPr>
            <a:normAutofit lnSpcReduction="10000"/>
          </a:bodyPr>
          <a:lstStyle/>
          <a:p>
            <a:pPr algn="just"/>
            <a:r>
              <a:rPr lang="it-IT" dirty="0"/>
              <a:t>Guerra sino-giapponese (1894-95): vittoria giapponese e acquisizione del controllo della Corea</a:t>
            </a:r>
          </a:p>
          <a:p>
            <a:pPr algn="just"/>
            <a:r>
              <a:rPr lang="it-IT" dirty="0"/>
              <a:t>Guerra russo-giapponese (1904-1905), per il controllo di Manciuria e Corea: vittoria giapponese ed estensione del controllo del Giappone su entrambi questi territori</a:t>
            </a:r>
          </a:p>
          <a:p>
            <a:pPr algn="just"/>
            <a:r>
              <a:rPr lang="it-IT" dirty="0"/>
              <a:t>Due crisi marocchine (1905 e 1911): rivalità franco-tedesca per il controllo del Marocco. Compromesso: occupazione francese del Marocco e cessione alla Germania di parte del Congo francese, annesso al Camerun tedesco</a:t>
            </a:r>
          </a:p>
          <a:p>
            <a:pPr algn="just"/>
            <a:r>
              <a:rPr lang="it-IT" dirty="0"/>
              <a:t>Esistono poi forme di resistenza al colonialismo occidentale da parte delle popolazioni assoggettate, che si fondano sia sulle religioni locali, sia su un nascente nazionalismo maturato in particolare da intellettuali locali formatisi in occidente</a:t>
            </a:r>
          </a:p>
        </p:txBody>
      </p:sp>
    </p:spTree>
    <p:extLst>
      <p:ext uri="{BB962C8B-B14F-4D97-AF65-F5344CB8AC3E}">
        <p14:creationId xmlns:p14="http://schemas.microsoft.com/office/powerpoint/2010/main" val="246288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69628-10FC-018D-7F95-79EEA01FED38}"/>
              </a:ext>
            </a:extLst>
          </p:cNvPr>
          <p:cNvSpPr>
            <a:spLocks noGrp="1"/>
          </p:cNvSpPr>
          <p:nvPr>
            <p:ph type="title"/>
          </p:nvPr>
        </p:nvSpPr>
        <p:spPr/>
        <p:txBody>
          <a:bodyPr/>
          <a:lstStyle/>
          <a:p>
            <a:r>
              <a:rPr lang="it-IT" dirty="0"/>
              <a:t>Alleanze e rivalità fra le grandi potenze in Europa</a:t>
            </a:r>
          </a:p>
        </p:txBody>
      </p:sp>
      <p:sp>
        <p:nvSpPr>
          <p:cNvPr id="3" name="Segnaposto contenuto 2">
            <a:extLst>
              <a:ext uri="{FF2B5EF4-FFF2-40B4-BE49-F238E27FC236}">
                <a16:creationId xmlns:a16="http://schemas.microsoft.com/office/drawing/2014/main" id="{50EA4150-AF84-A225-47FD-86C52CF37D83}"/>
              </a:ext>
            </a:extLst>
          </p:cNvPr>
          <p:cNvSpPr>
            <a:spLocks noGrp="1"/>
          </p:cNvSpPr>
          <p:nvPr>
            <p:ph idx="1"/>
          </p:nvPr>
        </p:nvSpPr>
        <p:spPr/>
        <p:txBody>
          <a:bodyPr>
            <a:normAutofit fontScale="92500" lnSpcReduction="20000"/>
          </a:bodyPr>
          <a:lstStyle/>
          <a:p>
            <a:pPr algn="just"/>
            <a:r>
              <a:rPr lang="it-IT" dirty="0"/>
              <a:t>Le più importanti frizioni fra le grandi potenze in Europa sono:</a:t>
            </a:r>
          </a:p>
          <a:p>
            <a:pPr algn="just"/>
            <a:r>
              <a:rPr lang="it-IT" dirty="0"/>
              <a:t>Contrasto franco-tedesco causato dalla sconfitta francese nella guerra franco-prussiana del 1870 e dall’annessione tedesca dell’Alsazia e della Lorena</a:t>
            </a:r>
          </a:p>
          <a:p>
            <a:pPr algn="just"/>
            <a:r>
              <a:rPr lang="it-IT" dirty="0"/>
              <a:t>Contrasto fra Impero austro-ungarico e Impero russo per i Balcani</a:t>
            </a:r>
          </a:p>
          <a:p>
            <a:pPr algn="just"/>
            <a:r>
              <a:rPr lang="it-IT" dirty="0"/>
              <a:t>Contrasto fra Regno Unito e Impero tedesco per il predominio sui mari grazie ad una supremazia nella marina militare</a:t>
            </a:r>
          </a:p>
          <a:p>
            <a:pPr algn="just"/>
            <a:r>
              <a:rPr lang="it-IT" dirty="0"/>
              <a:t>In seguito alla guerra russo-turca del 1877-78 e alla vittoria russa, viene convocato un congresso delle potenze a Berlino (1878) con cui si ridimensionano le acquisizioni russe: la Bulgaria, ingrandita territorialmente dopo la guerra e dichiarata sotto protezione russa viene ridotta territorialmente e torna sotto sovranità ottomana, benché come principato autonomo</a:t>
            </a:r>
          </a:p>
          <a:p>
            <a:pPr marL="0" indent="0">
              <a:buNone/>
            </a:pPr>
            <a:endParaRPr lang="it-IT" dirty="0"/>
          </a:p>
        </p:txBody>
      </p:sp>
    </p:spTree>
    <p:extLst>
      <p:ext uri="{BB962C8B-B14F-4D97-AF65-F5344CB8AC3E}">
        <p14:creationId xmlns:p14="http://schemas.microsoft.com/office/powerpoint/2010/main" val="23165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934BD7-453A-8FCD-09D4-30EDAB86D2D8}"/>
              </a:ext>
            </a:extLst>
          </p:cNvPr>
          <p:cNvSpPr>
            <a:spLocks noGrp="1"/>
          </p:cNvSpPr>
          <p:nvPr>
            <p:ph idx="1"/>
          </p:nvPr>
        </p:nvSpPr>
        <p:spPr>
          <a:xfrm>
            <a:off x="838200" y="669956"/>
            <a:ext cx="10515600" cy="5507007"/>
          </a:xfrm>
        </p:spPr>
        <p:txBody>
          <a:bodyPr/>
          <a:lstStyle/>
          <a:p>
            <a:pPr algn="just"/>
            <a:r>
              <a:rPr lang="it-IT" dirty="0"/>
              <a:t>Inoltre, si riconosce la piena indipendenza di Serbia, Montenegro e Romania</a:t>
            </a:r>
          </a:p>
          <a:p>
            <a:pPr algn="just"/>
            <a:r>
              <a:rPr lang="it-IT" dirty="0"/>
              <a:t>La Bosnia-Erzegovina resta formalmente sotto sovranità ottomana ma diventa un protettorato dell’Impero austro-ungarico, che la occupa militarmente</a:t>
            </a:r>
          </a:p>
          <a:p>
            <a:pPr algn="just"/>
            <a:r>
              <a:rPr lang="it-IT" dirty="0"/>
              <a:t>Conseguenze: Impero austro-ungarico e Impero tedesco stipulano nel 1879 la Duplice alleanza allargata nel 1882 all’Italia come Triplice alleanza</a:t>
            </a:r>
          </a:p>
          <a:p>
            <a:pPr algn="just"/>
            <a:r>
              <a:rPr lang="it-IT" dirty="0"/>
              <a:t>Per reazione, nel 1894 Francia e Russia firmano un trattato di mutua protezione</a:t>
            </a:r>
          </a:p>
          <a:p>
            <a:pPr algn="just"/>
            <a:r>
              <a:rPr lang="it-IT" dirty="0"/>
              <a:t>Nel 1907 anche il Regno Unito entra a far parte del patto franco-russo</a:t>
            </a:r>
          </a:p>
          <a:p>
            <a:endParaRPr lang="it-IT" dirty="0"/>
          </a:p>
          <a:p>
            <a:endParaRPr lang="it-IT" dirty="0"/>
          </a:p>
        </p:txBody>
      </p:sp>
    </p:spTree>
    <p:extLst>
      <p:ext uri="{BB962C8B-B14F-4D97-AF65-F5344CB8AC3E}">
        <p14:creationId xmlns:p14="http://schemas.microsoft.com/office/powerpoint/2010/main" val="416505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40789B-209B-81F9-7CC1-F0504562C0C0}"/>
              </a:ext>
            </a:extLst>
          </p:cNvPr>
          <p:cNvSpPr>
            <a:spLocks noGrp="1"/>
          </p:cNvSpPr>
          <p:nvPr>
            <p:ph type="title"/>
          </p:nvPr>
        </p:nvSpPr>
        <p:spPr>
          <a:xfrm>
            <a:off x="838200" y="365125"/>
            <a:ext cx="10515600" cy="522115"/>
          </a:xfrm>
        </p:spPr>
        <p:txBody>
          <a:bodyPr>
            <a:normAutofit/>
          </a:bodyPr>
          <a:lstStyle/>
          <a:p>
            <a:pPr algn="ctr"/>
            <a:r>
              <a:rPr lang="it-IT" sz="2400" dirty="0"/>
              <a:t>Conseguenze territoriali del Congresso di Berlino (1878)</a:t>
            </a:r>
          </a:p>
        </p:txBody>
      </p:sp>
      <p:pic>
        <p:nvPicPr>
          <p:cNvPr id="1026" name="Picture 2" descr="L'Europa sud orientale e i Balcani dopo il Congresso di Berlino (1878) -  Itaca Scuola Itaca Scuola">
            <a:extLst>
              <a:ext uri="{FF2B5EF4-FFF2-40B4-BE49-F238E27FC236}">
                <a16:creationId xmlns:a16="http://schemas.microsoft.com/office/drawing/2014/main" id="{39450834-BCBD-C3BE-EE30-9EAE2695B3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5025" y="887240"/>
            <a:ext cx="7441949" cy="528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92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55771D2-4B4D-9A51-181A-8AD31591DACE}"/>
              </a:ext>
            </a:extLst>
          </p:cNvPr>
          <p:cNvSpPr>
            <a:spLocks noGrp="1"/>
          </p:cNvSpPr>
          <p:nvPr>
            <p:ph idx="1"/>
          </p:nvPr>
        </p:nvSpPr>
        <p:spPr>
          <a:xfrm>
            <a:off x="838200" y="697117"/>
            <a:ext cx="10515600" cy="5479846"/>
          </a:xfrm>
        </p:spPr>
        <p:txBody>
          <a:bodyPr/>
          <a:lstStyle/>
          <a:p>
            <a:pPr algn="just"/>
            <a:r>
              <a:rPr lang="it-IT" dirty="0"/>
              <a:t>Sono così operanti due sistemi contrapposti di alleanze: Triplice alleanza (Germania, Austria-Ungheria e Italia) e Triplice intesa (Francia, Russia, Regno Unito)</a:t>
            </a:r>
          </a:p>
          <a:p>
            <a:pPr algn="just"/>
            <a:r>
              <a:rPr lang="it-IT" dirty="0"/>
              <a:t>Corsa al riarmo, con benefici economici soprattutto per le industrie siderurgiche, meccaniche e tessili</a:t>
            </a:r>
          </a:p>
          <a:p>
            <a:pPr algn="just"/>
            <a:r>
              <a:rPr lang="it-IT" dirty="0"/>
              <a:t>La crisi dell’Impero ottomano porta l’area balcanica a diventare particolarmente critica</a:t>
            </a:r>
          </a:p>
          <a:p>
            <a:pPr algn="just"/>
            <a:r>
              <a:rPr lang="it-IT" dirty="0"/>
              <a:t>Fra Otto e Novecento l’Impero ottomano ha perso tutti i territori nordafricani, conquistati dalle potenze europee</a:t>
            </a:r>
          </a:p>
          <a:p>
            <a:pPr algn="just"/>
            <a:r>
              <a:rPr lang="it-IT" dirty="0"/>
              <a:t>L’impero ottomano reagisce a queste difficoltà con una politica di islamizzazione</a:t>
            </a:r>
          </a:p>
        </p:txBody>
      </p:sp>
    </p:spTree>
    <p:extLst>
      <p:ext uri="{BB962C8B-B14F-4D97-AF65-F5344CB8AC3E}">
        <p14:creationId xmlns:p14="http://schemas.microsoft.com/office/powerpoint/2010/main" val="97199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119AF0E-5351-C9B9-5FA5-0169D21319B1}"/>
              </a:ext>
            </a:extLst>
          </p:cNvPr>
          <p:cNvSpPr>
            <a:spLocks noGrp="1"/>
          </p:cNvSpPr>
          <p:nvPr>
            <p:ph idx="1"/>
          </p:nvPr>
        </p:nvSpPr>
        <p:spPr>
          <a:xfrm>
            <a:off x="838200" y="715224"/>
            <a:ext cx="10515600" cy="5461739"/>
          </a:xfrm>
        </p:spPr>
        <p:txBody>
          <a:bodyPr>
            <a:normAutofit lnSpcReduction="10000"/>
          </a:bodyPr>
          <a:lstStyle/>
          <a:p>
            <a:pPr algn="just"/>
            <a:r>
              <a:rPr lang="it-IT" dirty="0"/>
              <a:t>Questo provoca sia una ulteriore diffusione dei nazionalismi </a:t>
            </a:r>
            <a:r>
              <a:rPr lang="it-IT" dirty="0" err="1"/>
              <a:t>antiottomani</a:t>
            </a:r>
            <a:r>
              <a:rPr lang="it-IT" dirty="0"/>
              <a:t>, sia, all’interno, l’opposizione di coloro che avevano sostenuto il processo di modernizzazione delle </a:t>
            </a:r>
            <a:r>
              <a:rPr lang="it-IT" dirty="0" err="1"/>
              <a:t>Tanzimat</a:t>
            </a:r>
            <a:r>
              <a:rPr lang="it-IT" dirty="0"/>
              <a:t> che aveva portato alla costituzione del 1876, poi sospesa</a:t>
            </a:r>
          </a:p>
          <a:p>
            <a:pPr algn="just"/>
            <a:r>
              <a:rPr lang="it-IT" dirty="0"/>
              <a:t>Guerra greco-ottomana per Creta (1897): vittoria ottomana ma imposizione da parte delle potenze europee di un’ampia autonomia per Creta, di cui alto commissario è nominato il principe Giorgio di Grecia</a:t>
            </a:r>
          </a:p>
          <a:p>
            <a:pPr algn="just"/>
            <a:r>
              <a:rPr lang="it-IT" dirty="0"/>
              <a:t>Nascita di un movimento nazionale armeno, affrontato con durezza dall’Impero ottomano</a:t>
            </a:r>
          </a:p>
          <a:p>
            <a:pPr algn="just"/>
            <a:r>
              <a:rPr lang="it-IT" dirty="0"/>
              <a:t>Nell’Impero ottomano si sviluppa il movimento dei Giovani Turchi, che chiede una modernizzazione di tipo occidentale, una laicizzazione della società e la riattivazione della costituzione: fondazione del Comitato Unione e Progresso (CUP)</a:t>
            </a:r>
          </a:p>
        </p:txBody>
      </p:sp>
    </p:spTree>
    <p:extLst>
      <p:ext uri="{BB962C8B-B14F-4D97-AF65-F5344CB8AC3E}">
        <p14:creationId xmlns:p14="http://schemas.microsoft.com/office/powerpoint/2010/main" val="115070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9388D9B-9FF1-E9B5-ED9C-BBB9C9485B33}"/>
              </a:ext>
            </a:extLst>
          </p:cNvPr>
          <p:cNvSpPr>
            <a:spLocks noGrp="1"/>
          </p:cNvSpPr>
          <p:nvPr>
            <p:ph idx="1"/>
          </p:nvPr>
        </p:nvSpPr>
        <p:spPr>
          <a:xfrm>
            <a:off x="838200" y="688063"/>
            <a:ext cx="10515600" cy="5488900"/>
          </a:xfrm>
        </p:spPr>
        <p:txBody>
          <a:bodyPr/>
          <a:lstStyle/>
          <a:p>
            <a:pPr algn="just"/>
            <a:r>
              <a:rPr lang="it-IT" dirty="0"/>
              <a:t>Di fronte ad una sollevazione dei reparti militari ottomani macedoni aderenti al CUP, nel 1908 viene ripristinata la costituzione del 1876</a:t>
            </a:r>
          </a:p>
          <a:p>
            <a:pPr algn="just"/>
            <a:r>
              <a:rPr lang="it-IT" dirty="0"/>
              <a:t>Come conseguenza di questa crisi interna ottomana: la Bulgaria proclama la sua indipendenza, Creta proclama la sua unione alla Grecia, riconosciuta nel 1913, l’Impero austro-ungarico annette la Bosnia-Erzegovina</a:t>
            </a:r>
          </a:p>
          <a:p>
            <a:pPr algn="just"/>
            <a:r>
              <a:rPr lang="it-IT" dirty="0"/>
              <a:t>Un tentativo di rivolta contro i Giovani Turchi (1909) fallisce per l’intervento dell’armata di Macedonia, per cui il CUP si impone alla guida dell’Impero ottomano</a:t>
            </a:r>
          </a:p>
          <a:p>
            <a:pPr algn="just"/>
            <a:r>
              <a:rPr lang="it-IT" dirty="0"/>
              <a:t>Il nazionalismo turco del CUP esaspera la contrapposizione con i nazionalismi balcanici</a:t>
            </a:r>
          </a:p>
          <a:p>
            <a:endParaRPr lang="it-IT" dirty="0"/>
          </a:p>
        </p:txBody>
      </p:sp>
    </p:spTree>
    <p:extLst>
      <p:ext uri="{BB962C8B-B14F-4D97-AF65-F5344CB8AC3E}">
        <p14:creationId xmlns:p14="http://schemas.microsoft.com/office/powerpoint/2010/main" val="60130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582791-A711-61D2-BCF2-BDFFC2590055}"/>
              </a:ext>
            </a:extLst>
          </p:cNvPr>
          <p:cNvSpPr>
            <a:spLocks noGrp="1"/>
          </p:cNvSpPr>
          <p:nvPr>
            <p:ph idx="1"/>
          </p:nvPr>
        </p:nvSpPr>
        <p:spPr>
          <a:xfrm>
            <a:off x="838200" y="751438"/>
            <a:ext cx="10515600" cy="5425525"/>
          </a:xfrm>
        </p:spPr>
        <p:txBody>
          <a:bodyPr>
            <a:normAutofit fontScale="92500"/>
          </a:bodyPr>
          <a:lstStyle/>
          <a:p>
            <a:pPr algn="just"/>
            <a:r>
              <a:rPr lang="it-IT" dirty="0"/>
              <a:t>Vista la sconfitta ottomana nella guerra italo-turca (1911-12), Bulgaria, Serbia, Montenegro e Grecia attaccano l’Impero ottomano per spartirsi la Macedonia: prima guerra balcanica (1912-13)</a:t>
            </a:r>
          </a:p>
          <a:p>
            <a:pPr algn="just"/>
            <a:r>
              <a:rPr lang="it-IT" dirty="0"/>
              <a:t>Dopo la sconfitta ottomana, la Bulgaria, che mira a controllare una larga parte della Macedonia, attacca gli ex alleati Grecia, Serbia e Montenegro, a cui si aggiunge la Romania e l’Impero ottomano: seconda guerra balcanica (1913) in cui la Bulgaria è sconfitta</a:t>
            </a:r>
          </a:p>
          <a:p>
            <a:pPr algn="just"/>
            <a:r>
              <a:rPr lang="it-IT" dirty="0"/>
              <a:t>In seguito alle due guerre balcaniche l’Impero ottomano, privato della Macedonia e dell’Albania, che diventa indipendente, è quasi del tutto espulso dall’Europa</a:t>
            </a:r>
          </a:p>
          <a:p>
            <a:pPr algn="just"/>
            <a:r>
              <a:rPr lang="it-IT" dirty="0"/>
              <a:t>Di conseguenza, il CUP si radicalizza sempre più in senso turco, specialmente contro greci e armeni, diventando una sorta di partito unico</a:t>
            </a:r>
          </a:p>
        </p:txBody>
      </p:sp>
    </p:spTree>
    <p:extLst>
      <p:ext uri="{BB962C8B-B14F-4D97-AF65-F5344CB8AC3E}">
        <p14:creationId xmlns:p14="http://schemas.microsoft.com/office/powerpoint/2010/main" val="3771062613"/>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Aptos</vt:lpstr>
      <vt:lpstr>Aptos Display</vt:lpstr>
      <vt:lpstr>Arial</vt:lpstr>
      <vt:lpstr>1_Tema di Office</vt:lpstr>
      <vt:lpstr>Presentazione standard di PowerPoint</vt:lpstr>
      <vt:lpstr>Presentazione standard di PowerPoint</vt:lpstr>
      <vt:lpstr>Alleanze e rivalità fra le grandi potenze in Europa</vt:lpstr>
      <vt:lpstr>Presentazione standard di PowerPoint</vt:lpstr>
      <vt:lpstr>Conseguenze territoriali del Congresso di Berlino (1878)</vt:lpstr>
      <vt:lpstr>Presentazione standard di PowerPoint</vt:lpstr>
      <vt:lpstr>Presentazione standard di PowerPoint</vt:lpstr>
      <vt:lpstr>Presentazione standard di PowerPoint</vt:lpstr>
      <vt:lpstr>Presentazione standard di PowerPoint</vt:lpstr>
      <vt:lpstr>Conseguenze delle due guerre balcaniche (1912-13)</vt:lpstr>
      <vt:lpstr>Presentazione standard di PowerPoint</vt:lpstr>
      <vt:lpstr>La Grande guerra</vt:lpstr>
      <vt:lpstr>Gli schieramenti nella Grande guerra</vt:lpstr>
      <vt:lpstr>Gli schieramenti nella Grande guerra su scala globale</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1</cp:revision>
  <dcterms:created xsi:type="dcterms:W3CDTF">2025-04-13T13:50:13Z</dcterms:created>
  <dcterms:modified xsi:type="dcterms:W3CDTF">2025-04-13T13:50:57Z</dcterms:modified>
</cp:coreProperties>
</file>