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459" r:id="rId4"/>
    <p:sldId id="518" r:id="rId5"/>
    <p:sldId id="519" r:id="rId6"/>
    <p:sldId id="523" r:id="rId7"/>
    <p:sldId id="517" r:id="rId8"/>
    <p:sldId id="627" r:id="rId9"/>
    <p:sldId id="628" r:id="rId10"/>
    <p:sldId id="524" r:id="rId11"/>
    <p:sldId id="595" r:id="rId12"/>
    <p:sldId id="608" r:id="rId13"/>
    <p:sldId id="458" r:id="rId14"/>
    <p:sldId id="615" r:id="rId15"/>
    <p:sldId id="526" r:id="rId16"/>
    <p:sldId id="616" r:id="rId17"/>
    <p:sldId id="617" r:id="rId18"/>
    <p:sldId id="618" r:id="rId19"/>
    <p:sldId id="623" r:id="rId20"/>
    <p:sldId id="619" r:id="rId21"/>
    <p:sldId id="620" r:id="rId22"/>
    <p:sldId id="629" r:id="rId23"/>
    <p:sldId id="631" r:id="rId24"/>
    <p:sldId id="611" r:id="rId25"/>
    <p:sldId id="632" r:id="rId26"/>
    <p:sldId id="625" r:id="rId27"/>
    <p:sldId id="633" r:id="rId28"/>
    <p:sldId id="634" r:id="rId29"/>
    <p:sldId id="635" r:id="rId30"/>
    <p:sldId id="621" r:id="rId31"/>
    <p:sldId id="626" r:id="rId32"/>
    <p:sldId id="612" r:id="rId3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Segoe UI Semilight" panose="020B0402040204020203" pitchFamily="34" charset="0"/>
      <p:regular r:id="rId42"/>
      <p:italic r:id="rId43"/>
    </p:embeddedFont>
    <p:embeddedFont>
      <p:font typeface="Source Sans Pro Light" panose="020B0403030403020204" pitchFamily="34" charset="0"/>
      <p:regular r:id="rId44"/>
    </p:embeddedFont>
    <p:embeddedFont>
      <p:font typeface="Source Sans Pro Semibold" panose="020B0603030403020204" pitchFamily="34" charset="0"/>
      <p:bold r:id="rId45"/>
    </p:embeddedFont>
    <p:embeddedFont>
      <p:font typeface="Swis721 Cn BT" panose="020B0506020202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7AA"/>
    <a:srgbClr val="F2F2F2"/>
    <a:srgbClr val="A2A2A2"/>
    <a:srgbClr val="F4FBFE"/>
    <a:srgbClr val="E0F3FC"/>
    <a:srgbClr val="1485BE"/>
    <a:srgbClr val="008080"/>
    <a:srgbClr val="FF6600"/>
    <a:srgbClr val="00999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>
        <p:scale>
          <a:sx n="66" d="100"/>
          <a:sy n="66" d="100"/>
        </p:scale>
        <p:origin x="2232" y="4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600" b="1" kern="120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A. A.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2022-2023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Laboratorio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+390405583489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spc="-1000" baseline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7</a:t>
            </a:r>
            <a:endParaRPr lang="it-IT" sz="11600" b="1" spc="-1000" baseline="0" dirty="0">
              <a:solidFill>
                <a:srgbClr val="1277AA"/>
              </a:solidFill>
              <a:latin typeface="Swis721 Cn BT" panose="020B0506020202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</a:t>
            </a:r>
            <a:r>
              <a:rPr lang="it-IT" sz="1200" i="1" kern="1200" baseline="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orizzontali inferiori</a:t>
            </a:r>
            <a:endParaRPr lang="it-IT" sz="1200" i="1" kern="1200" noProof="0" dirty="0">
              <a:solidFill>
                <a:schemeClr val="tx1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1277A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1277AA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7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DF5F922A-C971-4F64-9D7F-FA41385FECAE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4FBFE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7</a:t>
            </a:r>
          </a:p>
        </p:txBody>
      </p: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277AA"/>
                </a:solidFill>
                <a:effectLst/>
                <a:uLnTx/>
                <a:uFillTx/>
                <a:cs typeface="Segoe UI Semilight" panose="020B0402040204020203" pitchFamily="34" charset="0"/>
              </a:rPr>
              <a:t>Chiusure orizzontali inferiori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18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l’edificio e il terreno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1277AA"/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inferiori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Superiori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copertura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>
            <a:off x="2392650" y="2903789"/>
            <a:ext cx="574312" cy="3078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 spc="-5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CHIUSURE E PARTIZIONI ORIZZONTALI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30008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P.O. Interne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C.O. Intermedie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B4857F6D-B185-404A-8A0D-7D77694CD205}"/>
              </a:ext>
            </a:extLst>
          </p:cNvPr>
          <p:cNvSpPr txBox="1">
            <a:spLocks/>
          </p:cNvSpPr>
          <p:nvPr/>
        </p:nvSpPr>
        <p:spPr>
          <a:xfrm>
            <a:off x="2966962" y="475354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Inferiori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Base</a:t>
            </a:r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76181FEF-BB9B-48D5-A71D-0E52E5185534}"/>
              </a:ext>
            </a:extLst>
          </p:cNvPr>
          <p:cNvCxnSpPr>
            <a:cxnSpLocks/>
            <a:stCxn id="31" idx="3"/>
            <a:endCxn id="40" idx="1"/>
          </p:cNvCxnSpPr>
          <p:nvPr/>
        </p:nvCxnSpPr>
        <p:spPr bwMode="auto">
          <a:xfrm>
            <a:off x="2392650" y="2903789"/>
            <a:ext cx="574312" cy="206056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234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ATMOSFERICI</a:t>
            </a:r>
          </a:p>
        </p:txBody>
      </p:sp>
      <p:sp>
        <p:nvSpPr>
          <p:cNvPr id="21" name="Rectangle 66">
            <a:extLst>
              <a:ext uri="{FF2B5EF4-FFF2-40B4-BE49-F238E27FC236}">
                <a16:creationId xmlns:a16="http://schemas.microsoft.com/office/drawing/2014/main" id="{BEF1DF15-FDF2-47A9-8038-1E9EDE088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531069"/>
            <a:ext cx="3508252" cy="234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22" name="Rectangle 66">
            <a:extLst>
              <a:ext uri="{FF2B5EF4-FFF2-40B4-BE49-F238E27FC236}">
                <a16:creationId xmlns:a16="http://schemas.microsoft.com/office/drawing/2014/main" id="{854EBEE0-1BD0-4460-9A6D-4AA2B40C8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789759"/>
            <a:ext cx="3508252" cy="234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7EF72970-8741-467C-AADA-7813D409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048451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EFFICACIA RAPPORTO PESO / CARICHI</a:t>
            </a:r>
          </a:p>
        </p:txBody>
      </p:sp>
      <p:sp>
        <p:nvSpPr>
          <p:cNvPr id="24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307144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DURABILITÀ NEL TEMPO</a:t>
            </a: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8EBBFF2E-65CB-4F8D-9B73-5769BE99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00082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43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257377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INTEGRABILITÀ IMPIANTISTICA</a:t>
            </a:r>
          </a:p>
        </p:txBody>
      </p:sp>
      <p:sp>
        <p:nvSpPr>
          <p:cNvPr id="44" name="Rectangle 66">
            <a:extLst>
              <a:ext uri="{FF2B5EF4-FFF2-40B4-BE49-F238E27FC236}">
                <a16:creationId xmlns:a16="http://schemas.microsoft.com/office/drawing/2014/main" id="{82EEC3A7-7AD4-41F4-9BFC-EAF9F577E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51393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45" name="Rectangle 66">
            <a:extLst>
              <a:ext uri="{FF2B5EF4-FFF2-40B4-BE49-F238E27FC236}">
                <a16:creationId xmlns:a16="http://schemas.microsoft.com/office/drawing/2014/main" id="{0778D84C-2AE0-454A-B897-83A1A00BF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75354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8189EB04-8225-45C6-959D-278E6190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010097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47" name="Rectangle 66">
            <a:extLst>
              <a:ext uri="{FF2B5EF4-FFF2-40B4-BE49-F238E27FC236}">
                <a16:creationId xmlns:a16="http://schemas.microsoft.com/office/drawing/2014/main" id="{53198D99-EBAA-4ABA-9844-7E4BD70EF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26665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ESTERNI (TERRENO)</a:t>
            </a:r>
          </a:p>
        </p:txBody>
      </p:sp>
      <p:cxnSp>
        <p:nvCxnSpPr>
          <p:cNvPr id="48" name="Forma 9">
            <a:extLst>
              <a:ext uri="{FF2B5EF4-FFF2-40B4-BE49-F238E27FC236}">
                <a16:creationId xmlns:a16="http://schemas.microsoft.com/office/drawing/2014/main" id="{FC063533-50F9-41AF-953B-1AF3D2EA2EC4}"/>
              </a:ext>
            </a:extLst>
          </p:cNvPr>
          <p:cNvCxnSpPr>
            <a:cxnSpLocks/>
          </p:cNvCxnSpPr>
          <p:nvPr/>
        </p:nvCxnSpPr>
        <p:spPr bwMode="auto">
          <a:xfrm>
            <a:off x="2826194" y="2765245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Forma 9">
            <a:extLst>
              <a:ext uri="{FF2B5EF4-FFF2-40B4-BE49-F238E27FC236}">
                <a16:creationId xmlns:a16="http://schemas.microsoft.com/office/drawing/2014/main" id="{D0920965-2D02-4106-A143-2EC328C51A02}"/>
              </a:ext>
            </a:extLst>
          </p:cNvPr>
          <p:cNvCxnSpPr>
            <a:cxnSpLocks/>
          </p:cNvCxnSpPr>
          <p:nvPr/>
        </p:nvCxnSpPr>
        <p:spPr bwMode="auto">
          <a:xfrm>
            <a:off x="2826194" y="4523420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AAA9AB8B-6CEB-40DA-8EED-779F20B06824}"/>
              </a:ext>
            </a:extLst>
          </p:cNvPr>
          <p:cNvSpPr/>
          <p:nvPr/>
        </p:nvSpPr>
        <p:spPr>
          <a:xfrm>
            <a:off x="2765502" y="1115428"/>
            <a:ext cx="5887844" cy="355753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66">
            <a:extLst>
              <a:ext uri="{FF2B5EF4-FFF2-40B4-BE49-F238E27FC236}">
                <a16:creationId xmlns:a16="http://schemas.microsoft.com/office/drawing/2014/main" id="{E52EADD9-1061-4238-8D23-D8F1C9520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527433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ESTERNI (BIOLOGICI)</a:t>
            </a:r>
          </a:p>
        </p:txBody>
      </p:sp>
    </p:spTree>
    <p:extLst>
      <p:ext uri="{BB962C8B-B14F-4D97-AF65-F5344CB8AC3E}">
        <p14:creationId xmlns:p14="http://schemas.microsoft.com/office/powerpoint/2010/main" val="2455768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A59EF20-6103-4915-BD91-D62062465C8D}"/>
              </a:ext>
            </a:extLst>
          </p:cNvPr>
          <p:cNvSpPr/>
          <p:nvPr/>
        </p:nvSpPr>
        <p:spPr>
          <a:xfrm>
            <a:off x="740163" y="3808136"/>
            <a:ext cx="3619965" cy="1092820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32342BF-C9FB-41E0-9AD6-786A0B715F0F}"/>
              </a:ext>
            </a:extLst>
          </p:cNvPr>
          <p:cNvSpPr/>
          <p:nvPr/>
        </p:nvSpPr>
        <p:spPr>
          <a:xfrm>
            <a:off x="740162" y="5553307"/>
            <a:ext cx="3619965" cy="446052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FAB3A83-CE29-4212-A786-E423A146448A}"/>
              </a:ext>
            </a:extLst>
          </p:cNvPr>
          <p:cNvSpPr/>
          <p:nvPr/>
        </p:nvSpPr>
        <p:spPr>
          <a:xfrm>
            <a:off x="740161" y="2507160"/>
            <a:ext cx="3619965" cy="1092820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950964E-66DD-4925-B0B1-E5632B0F911A}"/>
              </a:ext>
            </a:extLst>
          </p:cNvPr>
          <p:cNvSpPr/>
          <p:nvPr/>
        </p:nvSpPr>
        <p:spPr>
          <a:xfrm>
            <a:off x="740161" y="1851104"/>
            <a:ext cx="3619965" cy="446037"/>
          </a:xfrm>
          <a:prstGeom prst="rect">
            <a:avLst/>
          </a:prstGeom>
          <a:pattFill prst="diagBrick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E436E12-97DC-4356-9B76-4C57AA347448}"/>
              </a:ext>
            </a:extLst>
          </p:cNvPr>
          <p:cNvSpPr txBox="1">
            <a:spLocks/>
          </p:cNvSpPr>
          <p:nvPr/>
        </p:nvSpPr>
        <p:spPr>
          <a:xfrm>
            <a:off x="6536266" y="3808136"/>
            <a:ext cx="2499147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Sostegno ai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Controllo della deformazione</a:t>
            </a:r>
          </a:p>
          <a:p>
            <a:r>
              <a:rPr lang="it-IT" dirty="0">
                <a:latin typeface="Swis721 Cn BT" panose="020B0506020202030204" pitchFamily="34" charset="0"/>
              </a:rPr>
              <a:t>Protezione da agenti esterni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7C2407C-8A8B-4CA0-90FE-B97584D26B2D}"/>
              </a:ext>
            </a:extLst>
          </p:cNvPr>
          <p:cNvSpPr txBox="1">
            <a:spLocks/>
          </p:cNvSpPr>
          <p:nvPr/>
        </p:nvSpPr>
        <p:spPr>
          <a:xfrm>
            <a:off x="4584597" y="3808136"/>
            <a:ext cx="1727200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Parte</a:t>
            </a:r>
          </a:p>
          <a:p>
            <a:r>
              <a:rPr lang="it-IT" sz="1600" b="1" dirty="0">
                <a:latin typeface="Swis721 Cn BT" panose="020B0506020202030204" pitchFamily="34" charset="0"/>
              </a:rPr>
              <a:t>RESISTENTE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79FC52AB-D4CA-433E-9B29-5BB9719EF92E}"/>
              </a:ext>
            </a:extLst>
          </p:cNvPr>
          <p:cNvSpPr txBox="1">
            <a:spLocks/>
          </p:cNvSpPr>
          <p:nvPr/>
        </p:nvSpPr>
        <p:spPr>
          <a:xfrm>
            <a:off x="4572000" y="5006896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500" b="1" dirty="0">
                <a:latin typeface="Swis721 Cn BT" panose="020B0506020202030204" pitchFamily="34" charset="0"/>
              </a:rPr>
              <a:t>VUOTO SANITARIO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DBCACDE8-7A40-4CF2-97F5-76E3BBA69F4C}"/>
              </a:ext>
            </a:extLst>
          </p:cNvPr>
          <p:cNvSpPr/>
          <p:nvPr/>
        </p:nvSpPr>
        <p:spPr>
          <a:xfrm>
            <a:off x="740161" y="5005053"/>
            <a:ext cx="3619965" cy="446051"/>
          </a:xfrm>
          <a:prstGeom prst="rect">
            <a:avLst/>
          </a:prstGeom>
          <a:noFill/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78061000-71C4-46D8-AD0A-E78742AF1ED7}"/>
              </a:ext>
            </a:extLst>
          </p:cNvPr>
          <p:cNvSpPr txBox="1">
            <a:spLocks/>
          </p:cNvSpPr>
          <p:nvPr/>
        </p:nvSpPr>
        <p:spPr>
          <a:xfrm>
            <a:off x="6536266" y="5006896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Separazione</a:t>
            </a:r>
          </a:p>
          <a:p>
            <a:r>
              <a:rPr lang="it-IT" dirty="0">
                <a:latin typeface="Swis721 Cn BT" panose="020B0506020202030204" pitchFamily="34" charset="0"/>
              </a:rPr>
              <a:t>Protezione da agenti esterni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CC60F321-AADC-43D9-AAB7-0640EA0E57D4}"/>
              </a:ext>
            </a:extLst>
          </p:cNvPr>
          <p:cNvSpPr txBox="1">
            <a:spLocks/>
          </p:cNvSpPr>
          <p:nvPr/>
        </p:nvSpPr>
        <p:spPr>
          <a:xfrm>
            <a:off x="4572000" y="5553307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500" b="1" spc="-20" dirty="0">
                <a:latin typeface="Swis721 Cn BT" panose="020B0506020202030204" pitchFamily="34" charset="0"/>
              </a:rPr>
              <a:t>COMPLETAMENTO CONTROTERRA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419B7F98-2785-45EC-8E89-72D0E4152177}"/>
              </a:ext>
            </a:extLst>
          </p:cNvPr>
          <p:cNvSpPr txBox="1">
            <a:spLocks/>
          </p:cNvSpPr>
          <p:nvPr/>
        </p:nvSpPr>
        <p:spPr>
          <a:xfrm>
            <a:off x="6536266" y="5553307"/>
            <a:ext cx="2499147" cy="7136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Ripartizione dei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Stabilità e planarità</a:t>
            </a:r>
          </a:p>
          <a:p>
            <a:r>
              <a:rPr lang="it-IT" dirty="0">
                <a:latin typeface="Swis721 Cn BT" panose="020B0506020202030204" pitchFamily="34" charset="0"/>
              </a:rPr>
              <a:t>Protezione da agenti esterni</a:t>
            </a:r>
          </a:p>
        </p:txBody>
      </p:sp>
      <p:cxnSp>
        <p:nvCxnSpPr>
          <p:cNvPr id="51" name="Forma 9">
            <a:extLst>
              <a:ext uri="{FF2B5EF4-FFF2-40B4-BE49-F238E27FC236}">
                <a16:creationId xmlns:a16="http://schemas.microsoft.com/office/drawing/2014/main" id="{E140D4A8-69EC-4BEB-8FBC-7FBDB641220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9381" y="558033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Forma 9">
            <a:extLst>
              <a:ext uri="{FF2B5EF4-FFF2-40B4-BE49-F238E27FC236}">
                <a16:creationId xmlns:a16="http://schemas.microsoft.com/office/drawing/2014/main" id="{9C2667F9-6D6B-415F-8143-09AA2706EC1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19381" y="227860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FE3CF0D6-A395-48FC-BFB4-4EBA0F90FB7A}"/>
              </a:ext>
            </a:extLst>
          </p:cNvPr>
          <p:cNvSpPr txBox="1">
            <a:spLocks/>
          </p:cNvSpPr>
          <p:nvPr/>
        </p:nvSpPr>
        <p:spPr>
          <a:xfrm rot="16200000">
            <a:off x="-78265" y="4394037"/>
            <a:ext cx="1080516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1277AA"/>
                </a:solidFill>
                <a:cs typeface="Segoe UI Semilight" panose="020B0402040204020203" pitchFamily="34" charset="0"/>
              </a:rPr>
              <a:t>intradosso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B8712C7B-2712-4C0F-9A5C-F717E32BC6D9}"/>
              </a:ext>
            </a:extLst>
          </p:cNvPr>
          <p:cNvSpPr txBox="1">
            <a:spLocks/>
          </p:cNvSpPr>
          <p:nvPr/>
        </p:nvSpPr>
        <p:spPr>
          <a:xfrm rot="16200000">
            <a:off x="-78007" y="3181177"/>
            <a:ext cx="1080000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1277AA"/>
                </a:solidFill>
                <a:cs typeface="Segoe UI Semilight" panose="020B0402040204020203" pitchFamily="34" charset="0"/>
              </a:rPr>
              <a:t>estradosso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C6291E6-AE92-4963-A091-9B434C2BFA0E}"/>
              </a:ext>
            </a:extLst>
          </p:cNvPr>
          <p:cNvSpPr txBox="1">
            <a:spLocks/>
          </p:cNvSpPr>
          <p:nvPr/>
        </p:nvSpPr>
        <p:spPr>
          <a:xfrm>
            <a:off x="4572000" y="2507160"/>
            <a:ext cx="1727200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Parte di </a:t>
            </a:r>
            <a:r>
              <a:rPr lang="it-IT" sz="1500" b="1" spc="-20" dirty="0">
                <a:latin typeface="Swis721 Cn BT" panose="020B0506020202030204" pitchFamily="34" charset="0"/>
              </a:rPr>
              <a:t>COMPLETAMENTO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44229A0A-CA0F-41BF-B525-BC86D2D5EDA6}"/>
              </a:ext>
            </a:extLst>
          </p:cNvPr>
          <p:cNvSpPr txBox="1">
            <a:spLocks/>
          </p:cNvSpPr>
          <p:nvPr/>
        </p:nvSpPr>
        <p:spPr>
          <a:xfrm>
            <a:off x="6536265" y="2783956"/>
            <a:ext cx="2499147" cy="8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Ripartizione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dirty="0"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7762F509-A5F4-4076-986D-CFD6F5122AF4}"/>
              </a:ext>
            </a:extLst>
          </p:cNvPr>
          <p:cNvSpPr txBox="1">
            <a:spLocks/>
          </p:cNvSpPr>
          <p:nvPr/>
        </p:nvSpPr>
        <p:spPr>
          <a:xfrm>
            <a:off x="4584597" y="1852933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42791782-438E-4E20-A496-2D70C435B6A4}"/>
              </a:ext>
            </a:extLst>
          </p:cNvPr>
          <p:cNvSpPr txBox="1">
            <a:spLocks/>
          </p:cNvSpPr>
          <p:nvPr/>
        </p:nvSpPr>
        <p:spPr>
          <a:xfrm>
            <a:off x="6536264" y="1851104"/>
            <a:ext cx="2499147" cy="7246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Praticabilità</a:t>
            </a:r>
          </a:p>
          <a:p>
            <a:r>
              <a:rPr lang="it-IT" dirty="0">
                <a:latin typeface="Swis721 Cn BT" panose="020B0506020202030204" pitchFamily="34" charset="0"/>
              </a:rPr>
              <a:t>Resistenza agli urti</a:t>
            </a:r>
          </a:p>
          <a:p>
            <a:r>
              <a:rPr lang="it-IT" dirty="0">
                <a:latin typeface="Swis721 Cn BT" panose="020B0506020202030204" pitchFamily="34" charset="0"/>
              </a:rPr>
              <a:t>Stabilità e planarità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86B54CE3-B52B-489D-9AB6-794185DD2F96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Esploso per composizione degli elementi tecnologici di chiusura orizzontale inferiore</a:t>
            </a:r>
          </a:p>
        </p:txBody>
      </p:sp>
    </p:spTree>
    <p:extLst>
      <p:ext uri="{BB962C8B-B14F-4D97-AF65-F5344CB8AC3E}">
        <p14:creationId xmlns:p14="http://schemas.microsoft.com/office/powerpoint/2010/main" val="1811622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DB8C637F-4F0A-4AF3-8DC3-885D9F60FB45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strati funzionali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6C38BB2D-86BA-4551-8365-7D33969EEBFD}"/>
              </a:ext>
            </a:extLst>
          </p:cNvPr>
          <p:cNvSpPr txBox="1">
            <a:spLocks/>
          </p:cNvSpPr>
          <p:nvPr/>
        </p:nvSpPr>
        <p:spPr>
          <a:xfrm>
            <a:off x="3040080" y="121652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primari</a:t>
            </a:r>
          </a:p>
        </p:txBody>
      </p:sp>
      <p:cxnSp>
        <p:nvCxnSpPr>
          <p:cNvPr id="31" name="Forma 9">
            <a:extLst>
              <a:ext uri="{FF2B5EF4-FFF2-40B4-BE49-F238E27FC236}">
                <a16:creationId xmlns:a16="http://schemas.microsoft.com/office/drawing/2014/main" id="{BA2A358E-0984-4021-9CDF-94E558C16982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 bwMode="auto">
          <a:xfrm flipV="1">
            <a:off x="2465770" y="1522024"/>
            <a:ext cx="574310" cy="13245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">
            <a:extLst>
              <a:ext uri="{FF2B5EF4-FFF2-40B4-BE49-F238E27FC236}">
                <a16:creationId xmlns:a16="http://schemas.microsoft.com/office/drawing/2014/main" id="{4459BF7C-1153-4852-846D-D4FF273B32A5}"/>
              </a:ext>
            </a:extLst>
          </p:cNvPr>
          <p:cNvSpPr txBox="1">
            <a:spLocks/>
          </p:cNvSpPr>
          <p:nvPr/>
        </p:nvSpPr>
        <p:spPr>
          <a:xfrm>
            <a:off x="3040081" y="3406310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secondari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3C36832-8724-478D-8D63-4B74F22927E5}"/>
              </a:ext>
            </a:extLst>
          </p:cNvPr>
          <p:cNvCxnSpPr>
            <a:cxnSpLocks/>
            <a:stCxn id="23" idx="3"/>
            <a:endCxn id="32" idx="1"/>
          </p:cNvCxnSpPr>
          <p:nvPr/>
        </p:nvCxnSpPr>
        <p:spPr bwMode="auto">
          <a:xfrm>
            <a:off x="2465770" y="2846586"/>
            <a:ext cx="574311" cy="86521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3">
            <a:extLst>
              <a:ext uri="{FF2B5EF4-FFF2-40B4-BE49-F238E27FC236}">
                <a16:creationId xmlns:a16="http://schemas.microsoft.com/office/drawing/2014/main" id="{87D3623A-4C2F-45EE-B22B-9A950986D10D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 spc="-5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CHIUSURE ORIZZONTALI INFERIORI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B99CFB60-AE6D-4A53-9764-30840F4C36F8}"/>
              </a:ext>
            </a:extLst>
          </p:cNvPr>
          <p:cNvSpPr txBox="1">
            <a:spLocks/>
          </p:cNvSpPr>
          <p:nvPr/>
        </p:nvSpPr>
        <p:spPr>
          <a:xfrm>
            <a:off x="4744874" y="1216529"/>
            <a:ext cx="2558906" cy="300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portante (su luce)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E0006F5C-1E09-47A2-84D7-C8A1A5D217B1}"/>
              </a:ext>
            </a:extLst>
          </p:cNvPr>
          <p:cNvSpPr txBox="1">
            <a:spLocks/>
          </p:cNvSpPr>
          <p:nvPr/>
        </p:nvSpPr>
        <p:spPr>
          <a:xfrm>
            <a:off x="4744867" y="1611604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portante (a terra)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4FB33146-7A28-4B5B-8FA0-F635E49E2619}"/>
              </a:ext>
            </a:extLst>
          </p:cNvPr>
          <p:cNvSpPr txBox="1">
            <a:spLocks/>
          </p:cNvSpPr>
          <p:nvPr/>
        </p:nvSpPr>
        <p:spPr>
          <a:xfrm>
            <a:off x="4744866" y="2008222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irrigidimento</a:t>
            </a:r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00DD0BC9-3832-4473-B91F-2998DBE86720}"/>
              </a:ext>
            </a:extLst>
          </p:cNvPr>
          <p:cNvSpPr txBox="1">
            <a:spLocks/>
          </p:cNvSpPr>
          <p:nvPr/>
        </p:nvSpPr>
        <p:spPr>
          <a:xfrm>
            <a:off x="7439933" y="2407733"/>
            <a:ext cx="1128293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COMFORT</a:t>
            </a: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01E94873-4FC8-4A55-9517-E40E1000C60A}"/>
              </a:ext>
            </a:extLst>
          </p:cNvPr>
          <p:cNvSpPr txBox="1">
            <a:spLocks/>
          </p:cNvSpPr>
          <p:nvPr/>
        </p:nvSpPr>
        <p:spPr>
          <a:xfrm>
            <a:off x="7439932" y="1214985"/>
            <a:ext cx="1128293" cy="1095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RESISTENZA MECCANICA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8DD45537-EAF8-4BC8-898D-58ED3742D4E7}"/>
              </a:ext>
            </a:extLst>
          </p:cNvPr>
          <p:cNvSpPr txBox="1">
            <a:spLocks/>
          </p:cNvSpPr>
          <p:nvPr/>
        </p:nvSpPr>
        <p:spPr>
          <a:xfrm>
            <a:off x="4744873" y="3406310"/>
            <a:ext cx="2558906" cy="443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controllo</a:t>
            </a:r>
          </a:p>
          <a:p>
            <a:r>
              <a:rPr lang="it-IT" sz="1300" dirty="0">
                <a:latin typeface="Swis721 Cn BT" panose="020B0506020202030204" pitchFamily="34" charset="0"/>
              </a:rPr>
              <a:t>della risalita d’acqua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D7CA4D5A-1732-46FD-BFCE-C0B0862716E2}"/>
              </a:ext>
            </a:extLst>
          </p:cNvPr>
          <p:cNvSpPr txBox="1">
            <a:spLocks/>
          </p:cNvSpPr>
          <p:nvPr/>
        </p:nvSpPr>
        <p:spPr>
          <a:xfrm>
            <a:off x="4744872" y="3876473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drenante</a:t>
            </a: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C293B1BD-B026-47D1-8F8B-38088FB21725}"/>
              </a:ext>
            </a:extLst>
          </p:cNvPr>
          <p:cNvSpPr txBox="1">
            <a:spLocks/>
          </p:cNvSpPr>
          <p:nvPr/>
        </p:nvSpPr>
        <p:spPr>
          <a:xfrm>
            <a:off x="4744871" y="411289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barriera al vapore</a:t>
            </a:r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1A1FDE6C-05E9-4FD4-BDB1-7A2A8D02EBA4}"/>
              </a:ext>
            </a:extLst>
          </p:cNvPr>
          <p:cNvSpPr txBox="1">
            <a:spLocks/>
          </p:cNvSpPr>
          <p:nvPr/>
        </p:nvSpPr>
        <p:spPr>
          <a:xfrm>
            <a:off x="4744871" y="4343360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tenuta all’acqua</a:t>
            </a:r>
          </a:p>
        </p:txBody>
      </p:sp>
      <p:sp>
        <p:nvSpPr>
          <p:cNvPr id="52" name="Title 3">
            <a:extLst>
              <a:ext uri="{FF2B5EF4-FFF2-40B4-BE49-F238E27FC236}">
                <a16:creationId xmlns:a16="http://schemas.microsoft.com/office/drawing/2014/main" id="{3DC3C833-DE52-4CE1-B0B0-28F2852FA762}"/>
              </a:ext>
            </a:extLst>
          </p:cNvPr>
          <p:cNvSpPr txBox="1">
            <a:spLocks/>
          </p:cNvSpPr>
          <p:nvPr/>
        </p:nvSpPr>
        <p:spPr>
          <a:xfrm>
            <a:off x="4744866" y="506308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ventilazione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05F341A9-F49C-4577-8E40-C151A60F7FF6}"/>
              </a:ext>
            </a:extLst>
          </p:cNvPr>
          <p:cNvSpPr txBox="1">
            <a:spLocks/>
          </p:cNvSpPr>
          <p:nvPr/>
        </p:nvSpPr>
        <p:spPr>
          <a:xfrm>
            <a:off x="4744870" y="4583057"/>
            <a:ext cx="2558906" cy="440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</a:t>
            </a:r>
          </a:p>
          <a:p>
            <a:r>
              <a:rPr lang="it-IT" sz="1300" dirty="0">
                <a:latin typeface="Swis721 Cn BT" panose="020B0506020202030204" pitchFamily="34" charset="0"/>
              </a:rPr>
              <a:t>alloggiamento impiantistico</a:t>
            </a:r>
          </a:p>
        </p:txBody>
      </p:sp>
      <p:sp>
        <p:nvSpPr>
          <p:cNvPr id="63" name="Title 3">
            <a:extLst>
              <a:ext uri="{FF2B5EF4-FFF2-40B4-BE49-F238E27FC236}">
                <a16:creationId xmlns:a16="http://schemas.microsoft.com/office/drawing/2014/main" id="{AB34F639-AEDC-4933-8355-B6DF58995AB9}"/>
              </a:ext>
            </a:extLst>
          </p:cNvPr>
          <p:cNvSpPr txBox="1">
            <a:spLocks/>
          </p:cNvSpPr>
          <p:nvPr/>
        </p:nvSpPr>
        <p:spPr>
          <a:xfrm>
            <a:off x="4744866" y="5307360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termoisolante</a:t>
            </a:r>
          </a:p>
        </p:txBody>
      </p:sp>
      <p:sp>
        <p:nvSpPr>
          <p:cNvPr id="67" name="Title 3">
            <a:extLst>
              <a:ext uri="{FF2B5EF4-FFF2-40B4-BE49-F238E27FC236}">
                <a16:creationId xmlns:a16="http://schemas.microsoft.com/office/drawing/2014/main" id="{80EAA28F-37B5-43E8-93EB-0620CC5B3CE7}"/>
              </a:ext>
            </a:extLst>
          </p:cNvPr>
          <p:cNvSpPr txBox="1">
            <a:spLocks/>
          </p:cNvSpPr>
          <p:nvPr/>
        </p:nvSpPr>
        <p:spPr>
          <a:xfrm>
            <a:off x="4744866" y="2407733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rivestimento</a:t>
            </a:r>
          </a:p>
        </p:txBody>
      </p:sp>
      <p:sp>
        <p:nvSpPr>
          <p:cNvPr id="71" name="Title 3">
            <a:extLst>
              <a:ext uri="{FF2B5EF4-FFF2-40B4-BE49-F238E27FC236}">
                <a16:creationId xmlns:a16="http://schemas.microsoft.com/office/drawing/2014/main" id="{EE71FE6A-2790-4D1D-8522-245F911C320E}"/>
              </a:ext>
            </a:extLst>
          </p:cNvPr>
          <p:cNvSpPr txBox="1">
            <a:spLocks/>
          </p:cNvSpPr>
          <p:nvPr/>
        </p:nvSpPr>
        <p:spPr>
          <a:xfrm>
            <a:off x="7439931" y="3406310"/>
            <a:ext cx="1128293" cy="11410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PROTEZIONE</a:t>
            </a:r>
          </a:p>
        </p:txBody>
      </p:sp>
      <p:sp>
        <p:nvSpPr>
          <p:cNvPr id="72" name="Title 3">
            <a:extLst>
              <a:ext uri="{FF2B5EF4-FFF2-40B4-BE49-F238E27FC236}">
                <a16:creationId xmlns:a16="http://schemas.microsoft.com/office/drawing/2014/main" id="{59E1F4F8-D16C-4ED7-8A12-732CF8141CE5}"/>
              </a:ext>
            </a:extLst>
          </p:cNvPr>
          <p:cNvSpPr txBox="1">
            <a:spLocks/>
          </p:cNvSpPr>
          <p:nvPr/>
        </p:nvSpPr>
        <p:spPr>
          <a:xfrm>
            <a:off x="7439931" y="4583058"/>
            <a:ext cx="1128293" cy="440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100" dirty="0">
                <a:latin typeface="Swis721 Cn BT" panose="020B0506020202030204" pitchFamily="34" charset="0"/>
              </a:rPr>
              <a:t>INTEGRABILITÀ</a:t>
            </a:r>
          </a:p>
        </p:txBody>
      </p:sp>
      <p:sp>
        <p:nvSpPr>
          <p:cNvPr id="73" name="Title 3">
            <a:extLst>
              <a:ext uri="{FF2B5EF4-FFF2-40B4-BE49-F238E27FC236}">
                <a16:creationId xmlns:a16="http://schemas.microsoft.com/office/drawing/2014/main" id="{4F674201-28D6-4FFF-ADAE-7198568BE389}"/>
              </a:ext>
            </a:extLst>
          </p:cNvPr>
          <p:cNvSpPr txBox="1">
            <a:spLocks/>
          </p:cNvSpPr>
          <p:nvPr/>
        </p:nvSpPr>
        <p:spPr>
          <a:xfrm>
            <a:off x="7439931" y="5061233"/>
            <a:ext cx="1128293" cy="942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COMFORT</a:t>
            </a:r>
          </a:p>
        </p:txBody>
      </p:sp>
      <p:sp>
        <p:nvSpPr>
          <p:cNvPr id="74" name="Title 3">
            <a:extLst>
              <a:ext uri="{FF2B5EF4-FFF2-40B4-BE49-F238E27FC236}">
                <a16:creationId xmlns:a16="http://schemas.microsoft.com/office/drawing/2014/main" id="{5277A2B2-BBF0-40A1-9A19-B8512932E3D5}"/>
              </a:ext>
            </a:extLst>
          </p:cNvPr>
          <p:cNvSpPr txBox="1">
            <a:spLocks/>
          </p:cNvSpPr>
          <p:nvPr/>
        </p:nvSpPr>
        <p:spPr>
          <a:xfrm>
            <a:off x="4744866" y="5555157"/>
            <a:ext cx="2558906" cy="4486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controllo</a:t>
            </a:r>
          </a:p>
          <a:p>
            <a:r>
              <a:rPr lang="it-IT" sz="1300" dirty="0">
                <a:latin typeface="Swis721 Cn BT" panose="020B0506020202030204" pitchFamily="34" charset="0"/>
              </a:rPr>
              <a:t>dei flussi di aeriformi</a:t>
            </a:r>
          </a:p>
        </p:txBody>
      </p:sp>
    </p:spTree>
    <p:extLst>
      <p:ext uri="{BB962C8B-B14F-4D97-AF65-F5344CB8AC3E}">
        <p14:creationId xmlns:p14="http://schemas.microsoft.com/office/powerpoint/2010/main" val="478677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La relazione con il terreno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7.2</a:t>
            </a:r>
          </a:p>
        </p:txBody>
      </p:sp>
    </p:spTree>
    <p:extLst>
      <p:ext uri="{BB962C8B-B14F-4D97-AF65-F5344CB8AC3E}">
        <p14:creationId xmlns:p14="http://schemas.microsoft.com/office/powerpoint/2010/main" val="1284476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Criteri di scelta delle chiusure inferiori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DB8C637F-4F0A-4AF3-8DC3-885D9F60FB45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criteri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6C38BB2D-86BA-4551-8365-7D33969EEBFD}"/>
              </a:ext>
            </a:extLst>
          </p:cNvPr>
          <p:cNvSpPr txBox="1">
            <a:spLocks/>
          </p:cNvSpPr>
          <p:nvPr/>
        </p:nvSpPr>
        <p:spPr>
          <a:xfrm>
            <a:off x="3040080" y="1216529"/>
            <a:ext cx="200027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destinazione d’uso dell’ambiente indoor</a:t>
            </a:r>
          </a:p>
        </p:txBody>
      </p:sp>
      <p:cxnSp>
        <p:nvCxnSpPr>
          <p:cNvPr id="31" name="Forma 9">
            <a:extLst>
              <a:ext uri="{FF2B5EF4-FFF2-40B4-BE49-F238E27FC236}">
                <a16:creationId xmlns:a16="http://schemas.microsoft.com/office/drawing/2014/main" id="{BA2A358E-0984-4021-9CDF-94E558C16982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 bwMode="auto">
          <a:xfrm flipV="1">
            <a:off x="2465770" y="1522024"/>
            <a:ext cx="574310" cy="13245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">
            <a:extLst>
              <a:ext uri="{FF2B5EF4-FFF2-40B4-BE49-F238E27FC236}">
                <a16:creationId xmlns:a16="http://schemas.microsoft.com/office/drawing/2014/main" id="{4459BF7C-1153-4852-846D-D4FF273B32A5}"/>
              </a:ext>
            </a:extLst>
          </p:cNvPr>
          <p:cNvSpPr txBox="1">
            <a:spLocks/>
          </p:cNvSpPr>
          <p:nvPr/>
        </p:nvSpPr>
        <p:spPr>
          <a:xfrm>
            <a:off x="3040081" y="3406310"/>
            <a:ext cx="200027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qualità del terreno (grado di saturazione)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3C36832-8724-478D-8D63-4B74F22927E5}"/>
              </a:ext>
            </a:extLst>
          </p:cNvPr>
          <p:cNvCxnSpPr>
            <a:cxnSpLocks/>
            <a:stCxn id="23" idx="3"/>
            <a:endCxn id="32" idx="1"/>
          </p:cNvCxnSpPr>
          <p:nvPr/>
        </p:nvCxnSpPr>
        <p:spPr bwMode="auto">
          <a:xfrm>
            <a:off x="2465770" y="2846586"/>
            <a:ext cx="574311" cy="86521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3">
            <a:extLst>
              <a:ext uri="{FF2B5EF4-FFF2-40B4-BE49-F238E27FC236}">
                <a16:creationId xmlns:a16="http://schemas.microsoft.com/office/drawing/2014/main" id="{87D3623A-4C2F-45EE-B22B-9A950986D10D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spc="-50" dirty="0">
                <a:cs typeface="Segoe UI Semilight" panose="020B0402040204020203" pitchFamily="34" charset="0"/>
              </a:rPr>
              <a:t>CHIUSURE ORIZZONTALI INFERIORI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FD1D50F1-758A-4FAC-9919-CE8285D8A588}"/>
              </a:ext>
            </a:extLst>
          </p:cNvPr>
          <p:cNvSpPr txBox="1">
            <a:spLocks/>
          </p:cNvSpPr>
          <p:nvPr/>
        </p:nvSpPr>
        <p:spPr>
          <a:xfrm>
            <a:off x="3040080" y="2311419"/>
            <a:ext cx="200026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entità dei carichi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27A7ECB4-ABEA-4DB8-8414-36584CABBC84}"/>
              </a:ext>
            </a:extLst>
          </p:cNvPr>
          <p:cNvSpPr txBox="1">
            <a:spLocks/>
          </p:cNvSpPr>
          <p:nvPr/>
        </p:nvSpPr>
        <p:spPr>
          <a:xfrm>
            <a:off x="3040079" y="4501200"/>
            <a:ext cx="200027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rapporto formale</a:t>
            </a:r>
          </a:p>
          <a:p>
            <a:r>
              <a:rPr lang="it-IT" b="1" dirty="0">
                <a:latin typeface="Swis721 Cn BT" panose="020B0506020202030204" pitchFamily="34" charset="0"/>
              </a:rPr>
              <a:t>con il terreno</a:t>
            </a:r>
          </a:p>
        </p:txBody>
      </p:sp>
      <p:cxnSp>
        <p:nvCxnSpPr>
          <p:cNvPr id="28" name="Forma 9">
            <a:extLst>
              <a:ext uri="{FF2B5EF4-FFF2-40B4-BE49-F238E27FC236}">
                <a16:creationId xmlns:a16="http://schemas.microsoft.com/office/drawing/2014/main" id="{B63BF3A8-05F1-4031-AB46-16D0F48A02D4}"/>
              </a:ext>
            </a:extLst>
          </p:cNvPr>
          <p:cNvCxnSpPr>
            <a:cxnSpLocks/>
            <a:stCxn id="23" idx="3"/>
            <a:endCxn id="26" idx="1"/>
          </p:cNvCxnSpPr>
          <p:nvPr/>
        </p:nvCxnSpPr>
        <p:spPr bwMode="auto">
          <a:xfrm flipV="1">
            <a:off x="2465770" y="2616914"/>
            <a:ext cx="574310" cy="22967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orma 9">
            <a:extLst>
              <a:ext uri="{FF2B5EF4-FFF2-40B4-BE49-F238E27FC236}">
                <a16:creationId xmlns:a16="http://schemas.microsoft.com/office/drawing/2014/main" id="{B637B1FC-4C02-4603-A04C-10ED34CA9645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 bwMode="auto">
          <a:xfrm>
            <a:off x="2465770" y="2846586"/>
            <a:ext cx="574309" cy="196010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EDDDAFC9-36AD-47B6-961C-50E10E03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94" y="1216529"/>
            <a:ext cx="3615164" cy="205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D184C98B-1500-4531-9B4E-7ED304563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"/>
          <a:stretch>
            <a:fillRect/>
          </a:stretch>
        </p:blipFill>
        <p:spPr bwMode="auto">
          <a:xfrm>
            <a:off x="5349394" y="3406310"/>
            <a:ext cx="3615164" cy="27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663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244E4129-7088-4C33-B298-DC355B4329DE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chiusura orizzontale è funzionalmente definita da 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insieme coordinato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strati funzionali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cui aggregazione dipende fondamentalmente dalle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caratteristiche idriche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terreno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dalla destinazione d’uso dei locali che la chiusura stessa confina.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funzione del rapporto con il terreno si individuano tre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schemi funzionali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chiusura orizzontale inferiore: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04ABA0DC-B878-4558-8294-5F847EEF81E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si parla di chiusura 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contatto diretto </a:t>
            </a:r>
            <a:r>
              <a:rPr lang="it-IT" dirty="0"/>
              <a:t>con il terreno (o in rapporto continuo con il terreno) quando esso avviene per tutta la superficie della stessa;</a:t>
            </a:r>
          </a:p>
          <a:p>
            <a:r>
              <a:rPr lang="it-IT" dirty="0"/>
              <a:t>una chiusura 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contatto</a:t>
            </a:r>
            <a:r>
              <a:rPr lang="it-IT" dirty="0"/>
              <a:t> (o rapporto)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lineare</a:t>
            </a:r>
            <a:r>
              <a:rPr lang="it-IT" dirty="0"/>
              <a:t> o puntuale appoggia su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strutture</a:t>
            </a:r>
            <a:r>
              <a:rPr lang="it-IT" dirty="0"/>
              <a:t> di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scarico</a:t>
            </a:r>
            <a:r>
              <a:rPr lang="it-IT" dirty="0"/>
              <a:t> al terreno;</a:t>
            </a:r>
          </a:p>
          <a:p>
            <a:r>
              <a:rPr lang="it-IT" dirty="0"/>
              <a:t>una chiusura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priva</a:t>
            </a:r>
            <a:r>
              <a:rPr lang="it-IT" dirty="0"/>
              <a:t> di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contatto</a:t>
            </a:r>
            <a:r>
              <a:rPr lang="it-IT" dirty="0"/>
              <a:t> si configura come completamente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separata</a:t>
            </a:r>
            <a:r>
              <a:rPr lang="it-IT" dirty="0"/>
              <a:t> dal terreno.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DD5BDCA2-8EDE-4ECB-A7F3-9307D37015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7" y="3691091"/>
            <a:ext cx="7880432" cy="2570124"/>
          </a:xfrm>
          <a:prstGeom prst="rect">
            <a:avLst/>
          </a:prstGeom>
        </p:spPr>
      </p:pic>
      <p:sp>
        <p:nvSpPr>
          <p:cNvPr id="34" name="Title 3">
            <a:extLst>
              <a:ext uri="{FF2B5EF4-FFF2-40B4-BE49-F238E27FC236}">
                <a16:creationId xmlns:a16="http://schemas.microsoft.com/office/drawing/2014/main" id="{2D4DF49A-4809-44FD-82B5-122C2B4C9C7F}"/>
              </a:ext>
            </a:extLst>
          </p:cNvPr>
          <p:cNvSpPr txBox="1">
            <a:spLocks/>
          </p:cNvSpPr>
          <p:nvPr/>
        </p:nvSpPr>
        <p:spPr>
          <a:xfrm>
            <a:off x="6124976" y="3718356"/>
            <a:ext cx="2060356" cy="533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latin typeface="Swis721 Cn BT" panose="020B0506020202030204" pitchFamily="34" charset="0"/>
              </a:rPr>
              <a:t>CONTATTO DIRETTO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B5198F7E-44BB-44C8-948C-5306E9845AE2}"/>
              </a:ext>
            </a:extLst>
          </p:cNvPr>
          <p:cNvSpPr txBox="1">
            <a:spLocks/>
          </p:cNvSpPr>
          <p:nvPr/>
        </p:nvSpPr>
        <p:spPr>
          <a:xfrm>
            <a:off x="3510113" y="3718356"/>
            <a:ext cx="2060356" cy="533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latin typeface="Swis721 Cn BT" panose="020B0506020202030204" pitchFamily="34" charset="0"/>
              </a:rPr>
              <a:t>CONTATTO LINEARE</a:t>
            </a:r>
          </a:p>
          <a:p>
            <a:r>
              <a:rPr lang="it-IT" altLang="it-IT" dirty="0">
                <a:latin typeface="Swis721 Cn BT" panose="020B0506020202030204" pitchFamily="34" charset="0"/>
              </a:rPr>
              <a:t>O PUNTUALE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2FCA3FA2-7B38-48AD-ADA8-E9A424182BAD}"/>
              </a:ext>
            </a:extLst>
          </p:cNvPr>
          <p:cNvSpPr txBox="1">
            <a:spLocks/>
          </p:cNvSpPr>
          <p:nvPr/>
        </p:nvSpPr>
        <p:spPr>
          <a:xfrm>
            <a:off x="895250" y="3718356"/>
            <a:ext cx="2060356" cy="533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latin typeface="Swis721 Cn BT" panose="020B0506020202030204" pitchFamily="34" charset="0"/>
              </a:rPr>
              <a:t>CONTATTO NULLO</a:t>
            </a:r>
          </a:p>
        </p:txBody>
      </p:sp>
    </p:spTree>
    <p:extLst>
      <p:ext uri="{BB962C8B-B14F-4D97-AF65-F5344CB8AC3E}">
        <p14:creationId xmlns:p14="http://schemas.microsoft.com/office/powerpoint/2010/main" val="1706236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4B8BEBD3-86D0-4AAD-BCC6-1D2278DF9F2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92163" y="2763838"/>
            <a:ext cx="2808287" cy="7143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833B21BD-CE5A-450B-8A79-3FFFE2277753}"/>
              </a:ext>
            </a:extLst>
          </p:cNvPr>
          <p:cNvSpPr/>
          <p:nvPr/>
        </p:nvSpPr>
        <p:spPr bwMode="auto">
          <a:xfrm>
            <a:off x="1571625" y="1422400"/>
            <a:ext cx="144463" cy="404813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313AE0B8-F65A-4BAF-A30C-6E665EBFF457}"/>
              </a:ext>
            </a:extLst>
          </p:cNvPr>
          <p:cNvSpPr/>
          <p:nvPr/>
        </p:nvSpPr>
        <p:spPr bwMode="auto">
          <a:xfrm>
            <a:off x="1825625" y="1422400"/>
            <a:ext cx="144463" cy="404813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21" name="Freccia in giù 20">
            <a:extLst>
              <a:ext uri="{FF2B5EF4-FFF2-40B4-BE49-F238E27FC236}">
                <a16:creationId xmlns:a16="http://schemas.microsoft.com/office/drawing/2014/main" id="{8EED0A21-41DE-45A0-BB57-CD7F83B95199}"/>
              </a:ext>
            </a:extLst>
          </p:cNvPr>
          <p:cNvSpPr/>
          <p:nvPr/>
        </p:nvSpPr>
        <p:spPr bwMode="auto">
          <a:xfrm>
            <a:off x="2079625" y="1422400"/>
            <a:ext cx="144463" cy="404813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B947A7ED-46C5-42DC-8EF1-7214B96B2859}"/>
              </a:ext>
            </a:extLst>
          </p:cNvPr>
          <p:cNvSpPr/>
          <p:nvPr/>
        </p:nvSpPr>
        <p:spPr bwMode="auto">
          <a:xfrm>
            <a:off x="2333625" y="1422400"/>
            <a:ext cx="142875" cy="404813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23" name="Freccia in giù 22">
            <a:extLst>
              <a:ext uri="{FF2B5EF4-FFF2-40B4-BE49-F238E27FC236}">
                <a16:creationId xmlns:a16="http://schemas.microsoft.com/office/drawing/2014/main" id="{3935991A-E247-4DD1-B960-079C298EF2B7}"/>
              </a:ext>
            </a:extLst>
          </p:cNvPr>
          <p:cNvSpPr/>
          <p:nvPr/>
        </p:nvSpPr>
        <p:spPr bwMode="auto">
          <a:xfrm>
            <a:off x="2586038" y="1422400"/>
            <a:ext cx="144462" cy="404813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24" name="Freccia in giù 23">
            <a:extLst>
              <a:ext uri="{FF2B5EF4-FFF2-40B4-BE49-F238E27FC236}">
                <a16:creationId xmlns:a16="http://schemas.microsoft.com/office/drawing/2014/main" id="{DCCDA5F5-DEEA-477B-9615-D55275B27A5D}"/>
              </a:ext>
            </a:extLst>
          </p:cNvPr>
          <p:cNvSpPr/>
          <p:nvPr/>
        </p:nvSpPr>
        <p:spPr bwMode="auto">
          <a:xfrm>
            <a:off x="2840038" y="1422400"/>
            <a:ext cx="144462" cy="404813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2D3611AF-B706-4AEE-A6E9-572898217175}"/>
              </a:ext>
            </a:extLst>
          </p:cNvPr>
          <p:cNvSpPr/>
          <p:nvPr/>
        </p:nvSpPr>
        <p:spPr bwMode="auto">
          <a:xfrm>
            <a:off x="3094038" y="1422400"/>
            <a:ext cx="144462" cy="404813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5458D81-146B-4374-B6E5-4C98141FC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3992613"/>
            <a:ext cx="43561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latin typeface="Swis721 Cn BT" panose="020B0506020202030204" pitchFamily="34" charset="0"/>
              </a:rPr>
              <a:t>SOLAIO PROPRIAMENTE DETTO</a:t>
            </a:r>
          </a:p>
          <a:p>
            <a:r>
              <a:rPr lang="it-IT" altLang="it-IT" b="0" dirty="0">
                <a:latin typeface="Swis721 Cn BT" panose="020B0506020202030204" pitchFamily="34" charset="0"/>
              </a:rPr>
              <a:t>RAPPORTO CON STRUTTURA = 100%</a:t>
            </a:r>
          </a:p>
          <a:p>
            <a:r>
              <a:rPr lang="it-IT" altLang="it-IT" b="0" dirty="0">
                <a:latin typeface="Swis721 Cn BT" panose="020B0506020202030204" pitchFamily="34" charset="0"/>
              </a:rPr>
              <a:t>RAPPORTO CON IL TERRENO = 0%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B1466DE3-88A1-490D-9500-571A8F92D2FA}"/>
              </a:ext>
            </a:extLst>
          </p:cNvPr>
          <p:cNvCxnSpPr/>
          <p:nvPr/>
        </p:nvCxnSpPr>
        <p:spPr bwMode="auto">
          <a:xfrm flipH="1">
            <a:off x="601663" y="1935163"/>
            <a:ext cx="803275" cy="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ttangolo 1">
            <a:extLst>
              <a:ext uri="{FF2B5EF4-FFF2-40B4-BE49-F238E27FC236}">
                <a16:creationId xmlns:a16="http://schemas.microsoft.com/office/drawing/2014/main" id="{A8800087-EE68-4DB8-944D-DC481999A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85" y="1837434"/>
            <a:ext cx="3274082" cy="226316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cxnSp>
        <p:nvCxnSpPr>
          <p:cNvPr id="37" name="Connettore 1 10">
            <a:extLst>
              <a:ext uri="{FF2B5EF4-FFF2-40B4-BE49-F238E27FC236}">
                <a16:creationId xmlns:a16="http://schemas.microsoft.com/office/drawing/2014/main" id="{1B8A9D1B-CF2D-454F-A2F1-703C25A282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6061" y="2605940"/>
            <a:ext cx="4321027" cy="0"/>
          </a:xfrm>
          <a:prstGeom prst="line">
            <a:avLst/>
          </a:prstGeom>
          <a:noFill/>
          <a:ln w="76200" algn="ctr">
            <a:solidFill>
              <a:srgbClr val="1277A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ttangolo 18">
            <a:extLst>
              <a:ext uri="{FF2B5EF4-FFF2-40B4-BE49-F238E27FC236}">
                <a16:creationId xmlns:a16="http://schemas.microsoft.com/office/drawing/2014/main" id="{3643ADB8-420A-4F73-A9A9-BD999C85477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496" y="1679829"/>
            <a:ext cx="1354137" cy="442406"/>
          </a:xfrm>
          <a:prstGeom prst="rect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sp>
        <p:nvSpPr>
          <p:cNvPr id="41" name="Rettangolo 19">
            <a:extLst>
              <a:ext uri="{FF2B5EF4-FFF2-40B4-BE49-F238E27FC236}">
                <a16:creationId xmlns:a16="http://schemas.microsoft.com/office/drawing/2014/main" id="{ED51880C-02EE-4146-B395-59D4D365B00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49084" y="1669510"/>
            <a:ext cx="1374775" cy="442406"/>
          </a:xfrm>
          <a:prstGeom prst="rect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sp>
        <p:nvSpPr>
          <p:cNvPr id="39" name="Rettangolo 11">
            <a:extLst>
              <a:ext uri="{FF2B5EF4-FFF2-40B4-BE49-F238E27FC236}">
                <a16:creationId xmlns:a16="http://schemas.microsoft.com/office/drawing/2014/main" id="{255272A8-832A-4B81-A2A1-085C464EB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622551"/>
            <a:ext cx="4321175" cy="402480"/>
          </a:xfrm>
          <a:prstGeom prst="rect">
            <a:avLst/>
          </a:prstGeom>
          <a:pattFill prst="smConfetti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it-IT" altLang="it-IT"/>
          </a:p>
        </p:txBody>
      </p:sp>
      <p:sp>
        <p:nvSpPr>
          <p:cNvPr id="42" name="Freccia in giù 41">
            <a:extLst>
              <a:ext uri="{FF2B5EF4-FFF2-40B4-BE49-F238E27FC236}">
                <a16:creationId xmlns:a16="http://schemas.microsoft.com/office/drawing/2014/main" id="{D4D45BCE-A05C-4782-B8C8-76B056806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00" y="2185244"/>
            <a:ext cx="319087" cy="663952"/>
          </a:xfrm>
          <a:prstGeom prst="downArrow">
            <a:avLst>
              <a:gd name="adj1" fmla="val 50000"/>
              <a:gd name="adj2" fmla="val 49971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70" name="Freccia in giù 69">
            <a:extLst>
              <a:ext uri="{FF2B5EF4-FFF2-40B4-BE49-F238E27FC236}">
                <a16:creationId xmlns:a16="http://schemas.microsoft.com/office/drawing/2014/main" id="{2B0F9C5E-C7DC-4EE4-8854-9EEF94E30D45}"/>
              </a:ext>
            </a:extLst>
          </p:cNvPr>
          <p:cNvSpPr/>
          <p:nvPr/>
        </p:nvSpPr>
        <p:spPr bwMode="auto">
          <a:xfrm rot="5400000">
            <a:off x="836019" y="1743358"/>
            <a:ext cx="144463" cy="404813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pic>
        <p:nvPicPr>
          <p:cNvPr id="72" name="Immagine 71">
            <a:extLst>
              <a:ext uri="{FF2B5EF4-FFF2-40B4-BE49-F238E27FC236}">
                <a16:creationId xmlns:a16="http://schemas.microsoft.com/office/drawing/2014/main" id="{DD059539-A2D7-47FB-A3EC-1C3E3EB1F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368" y="1387096"/>
            <a:ext cx="3871726" cy="469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689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tangolo 71">
            <a:extLst>
              <a:ext uri="{FF2B5EF4-FFF2-40B4-BE49-F238E27FC236}">
                <a16:creationId xmlns:a16="http://schemas.microsoft.com/office/drawing/2014/main" id="{D45E2D88-AA7E-49DA-9710-8D2F8619F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636" y="1974234"/>
            <a:ext cx="3241883" cy="20513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cxnSp>
        <p:nvCxnSpPr>
          <p:cNvPr id="31" name="Connettore 1 4">
            <a:extLst>
              <a:ext uri="{FF2B5EF4-FFF2-40B4-BE49-F238E27FC236}">
                <a16:creationId xmlns:a16="http://schemas.microsoft.com/office/drawing/2014/main" id="{225C0603-248D-4BE0-B397-6277698DAC7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92163" y="856977"/>
            <a:ext cx="2808287" cy="7143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33" name="Connettore 1 40">
            <a:extLst>
              <a:ext uri="{FF2B5EF4-FFF2-40B4-BE49-F238E27FC236}">
                <a16:creationId xmlns:a16="http://schemas.microsoft.com/office/drawing/2014/main" id="{24EBDBB3-9C9B-4084-BA5C-598EC816770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06450" y="2795314"/>
            <a:ext cx="2808288" cy="714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5" name="Freccia in giù 34">
            <a:extLst>
              <a:ext uri="{FF2B5EF4-FFF2-40B4-BE49-F238E27FC236}">
                <a16:creationId xmlns:a16="http://schemas.microsoft.com/office/drawing/2014/main" id="{0966F0E1-929A-4A5D-9371-A28CE1AB5DA2}"/>
              </a:ext>
            </a:extLst>
          </p:cNvPr>
          <p:cNvSpPr/>
          <p:nvPr/>
        </p:nvSpPr>
        <p:spPr bwMode="auto">
          <a:xfrm>
            <a:off x="1585913" y="1558652"/>
            <a:ext cx="144462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36" name="Freccia in giù 35">
            <a:extLst>
              <a:ext uri="{FF2B5EF4-FFF2-40B4-BE49-F238E27FC236}">
                <a16:creationId xmlns:a16="http://schemas.microsoft.com/office/drawing/2014/main" id="{E57C7B75-6A84-49B6-961B-1B659BC1A034}"/>
              </a:ext>
            </a:extLst>
          </p:cNvPr>
          <p:cNvSpPr/>
          <p:nvPr/>
        </p:nvSpPr>
        <p:spPr bwMode="auto">
          <a:xfrm>
            <a:off x="1839913" y="1558652"/>
            <a:ext cx="144462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44" name="Freccia in giù 43">
            <a:extLst>
              <a:ext uri="{FF2B5EF4-FFF2-40B4-BE49-F238E27FC236}">
                <a16:creationId xmlns:a16="http://schemas.microsoft.com/office/drawing/2014/main" id="{33A8CEC0-C89D-4E18-90C0-1D35AC3AA5F6}"/>
              </a:ext>
            </a:extLst>
          </p:cNvPr>
          <p:cNvSpPr/>
          <p:nvPr/>
        </p:nvSpPr>
        <p:spPr bwMode="auto">
          <a:xfrm>
            <a:off x="2093913" y="1558652"/>
            <a:ext cx="144462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45" name="Freccia in giù 44">
            <a:extLst>
              <a:ext uri="{FF2B5EF4-FFF2-40B4-BE49-F238E27FC236}">
                <a16:creationId xmlns:a16="http://schemas.microsoft.com/office/drawing/2014/main" id="{0B88B2B7-54E6-48E6-A332-AB20DE0BAB06}"/>
              </a:ext>
            </a:extLst>
          </p:cNvPr>
          <p:cNvSpPr/>
          <p:nvPr/>
        </p:nvSpPr>
        <p:spPr bwMode="auto">
          <a:xfrm>
            <a:off x="2347913" y="1558652"/>
            <a:ext cx="142875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46" name="Freccia in giù 45">
            <a:extLst>
              <a:ext uri="{FF2B5EF4-FFF2-40B4-BE49-F238E27FC236}">
                <a16:creationId xmlns:a16="http://schemas.microsoft.com/office/drawing/2014/main" id="{FF26EDAC-F805-4952-BDED-26835891EAB3}"/>
              </a:ext>
            </a:extLst>
          </p:cNvPr>
          <p:cNvSpPr/>
          <p:nvPr/>
        </p:nvSpPr>
        <p:spPr bwMode="auto">
          <a:xfrm>
            <a:off x="2600325" y="1558652"/>
            <a:ext cx="144463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47" name="Freccia in giù 46">
            <a:extLst>
              <a:ext uri="{FF2B5EF4-FFF2-40B4-BE49-F238E27FC236}">
                <a16:creationId xmlns:a16="http://schemas.microsoft.com/office/drawing/2014/main" id="{E3E842F0-DF69-4112-8486-4808892679C1}"/>
              </a:ext>
            </a:extLst>
          </p:cNvPr>
          <p:cNvSpPr/>
          <p:nvPr/>
        </p:nvSpPr>
        <p:spPr bwMode="auto">
          <a:xfrm>
            <a:off x="2854325" y="1558652"/>
            <a:ext cx="144463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48" name="Freccia in giù 47">
            <a:extLst>
              <a:ext uri="{FF2B5EF4-FFF2-40B4-BE49-F238E27FC236}">
                <a16:creationId xmlns:a16="http://schemas.microsoft.com/office/drawing/2014/main" id="{B889AF27-77B5-4790-B12A-37EBEACDB19C}"/>
              </a:ext>
            </a:extLst>
          </p:cNvPr>
          <p:cNvSpPr/>
          <p:nvPr/>
        </p:nvSpPr>
        <p:spPr bwMode="auto">
          <a:xfrm>
            <a:off x="3108325" y="1558652"/>
            <a:ext cx="144463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51" name="Rettangolo 43">
            <a:extLst>
              <a:ext uri="{FF2B5EF4-FFF2-40B4-BE49-F238E27FC236}">
                <a16:creationId xmlns:a16="http://schemas.microsoft.com/office/drawing/2014/main" id="{EA20EFDF-4CEF-4087-A22A-59D40233875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64294" y="1670571"/>
            <a:ext cx="1431925" cy="369888"/>
          </a:xfrm>
          <a:prstGeom prst="rect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sp>
        <p:nvSpPr>
          <p:cNvPr id="52" name="Rettangolo 44">
            <a:extLst>
              <a:ext uri="{FF2B5EF4-FFF2-40B4-BE49-F238E27FC236}">
                <a16:creationId xmlns:a16="http://schemas.microsoft.com/office/drawing/2014/main" id="{25B22250-EFD3-4FA3-A518-422F2449464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92487" y="1671365"/>
            <a:ext cx="1431925" cy="368300"/>
          </a:xfrm>
          <a:prstGeom prst="rect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cxnSp>
        <p:nvCxnSpPr>
          <p:cNvPr id="67" name="Connettore 1 10">
            <a:extLst>
              <a:ext uri="{FF2B5EF4-FFF2-40B4-BE49-F238E27FC236}">
                <a16:creationId xmlns:a16="http://schemas.microsoft.com/office/drawing/2014/main" id="{148A54D9-E3CF-4A06-BBF8-57DE77CABA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6061" y="2617091"/>
            <a:ext cx="4321027" cy="0"/>
          </a:xfrm>
          <a:prstGeom prst="line">
            <a:avLst/>
          </a:prstGeom>
          <a:noFill/>
          <a:ln w="76200" algn="ctr">
            <a:solidFill>
              <a:srgbClr val="1277A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Rettangolo 11">
            <a:extLst>
              <a:ext uri="{FF2B5EF4-FFF2-40B4-BE49-F238E27FC236}">
                <a16:creationId xmlns:a16="http://schemas.microsoft.com/office/drawing/2014/main" id="{49527204-217B-4CE2-9A07-C0CDF338E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633702"/>
            <a:ext cx="4321175" cy="402480"/>
          </a:xfrm>
          <a:prstGeom prst="rect">
            <a:avLst/>
          </a:prstGeom>
          <a:pattFill prst="smConfetti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it-IT" altLang="it-IT"/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EA8F103C-DF7A-4F3D-A2F5-89AA4B562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3992613"/>
            <a:ext cx="43561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latin typeface="Swis721 Cn BT" panose="020B0506020202030204" pitchFamily="34" charset="0"/>
              </a:rPr>
              <a:t>SOLAIO A TERRA</a:t>
            </a:r>
          </a:p>
          <a:p>
            <a:r>
              <a:rPr lang="it-IT" altLang="it-IT" b="0" dirty="0">
                <a:latin typeface="Swis721 Cn BT" panose="020B0506020202030204" pitchFamily="34" charset="0"/>
              </a:rPr>
              <a:t>RAPPORTO CON STRUTTURA = 0%</a:t>
            </a:r>
          </a:p>
          <a:p>
            <a:r>
              <a:rPr lang="it-IT" altLang="it-IT" b="0" dirty="0">
                <a:latin typeface="Swis721 Cn BT" panose="020B0506020202030204" pitchFamily="34" charset="0"/>
              </a:rPr>
              <a:t>RAPPORTO CON IL TERRENO = 0&lt;%&lt;100</a:t>
            </a: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80644884-EDA7-4860-9B71-B65A6E4AE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"/>
          <a:stretch/>
        </p:blipFill>
        <p:spPr bwMode="auto">
          <a:xfrm>
            <a:off x="4953000" y="1596749"/>
            <a:ext cx="3963051" cy="412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57">
            <a:extLst>
              <a:ext uri="{FF2B5EF4-FFF2-40B4-BE49-F238E27FC236}">
                <a16:creationId xmlns:a16="http://schemas.microsoft.com/office/drawing/2014/main" id="{CAFCFCE1-683F-48AF-BC18-FE3BA9546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468" y="2203642"/>
            <a:ext cx="168275" cy="3683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1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E97A9904-3748-993B-E398-10ED46B8098D}"/>
              </a:ext>
            </a:extLst>
          </p:cNvPr>
          <p:cNvSpPr/>
          <p:nvPr/>
        </p:nvSpPr>
        <p:spPr bwMode="auto">
          <a:xfrm>
            <a:off x="1032793" y="2194116"/>
            <a:ext cx="46037" cy="3794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7" name="Rettangolo 57">
            <a:extLst>
              <a:ext uri="{FF2B5EF4-FFF2-40B4-BE49-F238E27FC236}">
                <a16:creationId xmlns:a16="http://schemas.microsoft.com/office/drawing/2014/main" id="{C3B845F3-410B-97BC-8058-BA555978C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868" y="2203642"/>
            <a:ext cx="168275" cy="3683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1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EFAEA265-1338-FC19-83EB-C96A6A2AE9C5}"/>
              </a:ext>
            </a:extLst>
          </p:cNvPr>
          <p:cNvSpPr/>
          <p:nvPr/>
        </p:nvSpPr>
        <p:spPr bwMode="auto">
          <a:xfrm>
            <a:off x="1693193" y="2194116"/>
            <a:ext cx="46037" cy="3794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9" name="Rettangolo 57">
            <a:extLst>
              <a:ext uri="{FF2B5EF4-FFF2-40B4-BE49-F238E27FC236}">
                <a16:creationId xmlns:a16="http://schemas.microsoft.com/office/drawing/2014/main" id="{DFE5153D-5F8F-3FF9-2BDE-C43D61CA4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0418" y="2203642"/>
            <a:ext cx="168275" cy="3683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1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BAA43529-9BE8-AB24-1536-E994370491E0}"/>
              </a:ext>
            </a:extLst>
          </p:cNvPr>
          <p:cNvSpPr/>
          <p:nvPr/>
        </p:nvSpPr>
        <p:spPr bwMode="auto">
          <a:xfrm>
            <a:off x="2410743" y="2194116"/>
            <a:ext cx="46037" cy="3794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11" name="Rettangolo 57">
            <a:extLst>
              <a:ext uri="{FF2B5EF4-FFF2-40B4-BE49-F238E27FC236}">
                <a16:creationId xmlns:a16="http://schemas.microsoft.com/office/drawing/2014/main" id="{606790B6-EBA1-7A51-4804-2D65C861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0818" y="2203642"/>
            <a:ext cx="168275" cy="3683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1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38DFD45A-FB8D-FCA2-BBE6-0846493B70BA}"/>
              </a:ext>
            </a:extLst>
          </p:cNvPr>
          <p:cNvSpPr/>
          <p:nvPr/>
        </p:nvSpPr>
        <p:spPr bwMode="auto">
          <a:xfrm>
            <a:off x="3071143" y="2194116"/>
            <a:ext cx="46037" cy="3794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13" name="Rettangolo 57">
            <a:extLst>
              <a:ext uri="{FF2B5EF4-FFF2-40B4-BE49-F238E27FC236}">
                <a16:creationId xmlns:a16="http://schemas.microsoft.com/office/drawing/2014/main" id="{8A55D9CF-CD46-BBE0-9B8E-C998209AD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181" y="2201592"/>
            <a:ext cx="168275" cy="3683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1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43774FFB-1727-690C-DD72-BCC69FA364FE}"/>
              </a:ext>
            </a:extLst>
          </p:cNvPr>
          <p:cNvSpPr/>
          <p:nvPr/>
        </p:nvSpPr>
        <p:spPr bwMode="auto">
          <a:xfrm>
            <a:off x="3685506" y="2192066"/>
            <a:ext cx="46037" cy="3794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16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cxnSp>
        <p:nvCxnSpPr>
          <p:cNvPr id="31" name="Connettore 1 4">
            <a:extLst>
              <a:ext uri="{FF2B5EF4-FFF2-40B4-BE49-F238E27FC236}">
                <a16:creationId xmlns:a16="http://schemas.microsoft.com/office/drawing/2014/main" id="{225C0603-248D-4BE0-B397-6277698DAC7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92163" y="856977"/>
            <a:ext cx="2808287" cy="7143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37" name="Connettore 1 84">
            <a:extLst>
              <a:ext uri="{FF2B5EF4-FFF2-40B4-BE49-F238E27FC236}">
                <a16:creationId xmlns:a16="http://schemas.microsoft.com/office/drawing/2014/main" id="{7E82FA40-6FC6-4301-AFB3-53CE749E9E8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92163" y="2780922"/>
            <a:ext cx="2808287" cy="714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9" name="Freccia in giù 38">
            <a:extLst>
              <a:ext uri="{FF2B5EF4-FFF2-40B4-BE49-F238E27FC236}">
                <a16:creationId xmlns:a16="http://schemas.microsoft.com/office/drawing/2014/main" id="{1968E05D-5D2F-47B9-ADAE-2BADCB4C3FC1}"/>
              </a:ext>
            </a:extLst>
          </p:cNvPr>
          <p:cNvSpPr/>
          <p:nvPr/>
        </p:nvSpPr>
        <p:spPr bwMode="auto">
          <a:xfrm>
            <a:off x="1585913" y="1934785"/>
            <a:ext cx="144462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40" name="Freccia in giù 39">
            <a:extLst>
              <a:ext uri="{FF2B5EF4-FFF2-40B4-BE49-F238E27FC236}">
                <a16:creationId xmlns:a16="http://schemas.microsoft.com/office/drawing/2014/main" id="{19F2446F-04D9-4BD1-9B37-789DE13DD07D}"/>
              </a:ext>
            </a:extLst>
          </p:cNvPr>
          <p:cNvSpPr/>
          <p:nvPr/>
        </p:nvSpPr>
        <p:spPr bwMode="auto">
          <a:xfrm>
            <a:off x="1839913" y="1934785"/>
            <a:ext cx="142875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41" name="Freccia in giù 40">
            <a:extLst>
              <a:ext uri="{FF2B5EF4-FFF2-40B4-BE49-F238E27FC236}">
                <a16:creationId xmlns:a16="http://schemas.microsoft.com/office/drawing/2014/main" id="{8CBF4EC0-5E46-4767-8667-2948A766131F}"/>
              </a:ext>
            </a:extLst>
          </p:cNvPr>
          <p:cNvSpPr/>
          <p:nvPr/>
        </p:nvSpPr>
        <p:spPr bwMode="auto">
          <a:xfrm>
            <a:off x="2093913" y="1934785"/>
            <a:ext cx="144462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42" name="Freccia in giù 41">
            <a:extLst>
              <a:ext uri="{FF2B5EF4-FFF2-40B4-BE49-F238E27FC236}">
                <a16:creationId xmlns:a16="http://schemas.microsoft.com/office/drawing/2014/main" id="{AADC4DB5-31EB-4A48-AB65-248B1168CE40}"/>
              </a:ext>
            </a:extLst>
          </p:cNvPr>
          <p:cNvSpPr/>
          <p:nvPr/>
        </p:nvSpPr>
        <p:spPr bwMode="auto">
          <a:xfrm>
            <a:off x="2347913" y="1934785"/>
            <a:ext cx="144462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43" name="Freccia in giù 42">
            <a:extLst>
              <a:ext uri="{FF2B5EF4-FFF2-40B4-BE49-F238E27FC236}">
                <a16:creationId xmlns:a16="http://schemas.microsoft.com/office/drawing/2014/main" id="{90130C42-9CC7-4A9E-B278-F9A8B62ADC5B}"/>
              </a:ext>
            </a:extLst>
          </p:cNvPr>
          <p:cNvSpPr/>
          <p:nvPr/>
        </p:nvSpPr>
        <p:spPr bwMode="auto">
          <a:xfrm>
            <a:off x="2601913" y="1934785"/>
            <a:ext cx="144462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65" name="Freccia in giù 64">
            <a:extLst>
              <a:ext uri="{FF2B5EF4-FFF2-40B4-BE49-F238E27FC236}">
                <a16:creationId xmlns:a16="http://schemas.microsoft.com/office/drawing/2014/main" id="{95045840-B98A-4361-8A4F-BCA40C11F755}"/>
              </a:ext>
            </a:extLst>
          </p:cNvPr>
          <p:cNvSpPr/>
          <p:nvPr/>
        </p:nvSpPr>
        <p:spPr bwMode="auto">
          <a:xfrm>
            <a:off x="2855913" y="1934785"/>
            <a:ext cx="142875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66" name="Freccia in giù 65">
            <a:extLst>
              <a:ext uri="{FF2B5EF4-FFF2-40B4-BE49-F238E27FC236}">
                <a16:creationId xmlns:a16="http://schemas.microsoft.com/office/drawing/2014/main" id="{E45F79DA-84B9-443E-B4C5-7F18718568F6}"/>
              </a:ext>
            </a:extLst>
          </p:cNvPr>
          <p:cNvSpPr/>
          <p:nvPr/>
        </p:nvSpPr>
        <p:spPr bwMode="auto">
          <a:xfrm>
            <a:off x="3108325" y="1934785"/>
            <a:ext cx="144463" cy="404812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cxnSp>
        <p:nvCxnSpPr>
          <p:cNvPr id="67" name="Connettore 1 40">
            <a:extLst>
              <a:ext uri="{FF2B5EF4-FFF2-40B4-BE49-F238E27FC236}">
                <a16:creationId xmlns:a16="http://schemas.microsoft.com/office/drawing/2014/main" id="{05C97F49-476E-4D21-9E6B-42EF8E7D636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06450" y="933072"/>
            <a:ext cx="2808288" cy="714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71" name="Rettangolo 88">
            <a:extLst>
              <a:ext uri="{FF2B5EF4-FFF2-40B4-BE49-F238E27FC236}">
                <a16:creationId xmlns:a16="http://schemas.microsoft.com/office/drawing/2014/main" id="{6B069D71-6809-4E7B-AEF6-C3C3CE85C33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60737" y="1718885"/>
            <a:ext cx="1465263" cy="369888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1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2" name="Rettangolo 87">
            <a:extLst>
              <a:ext uri="{FF2B5EF4-FFF2-40B4-BE49-F238E27FC236}">
                <a16:creationId xmlns:a16="http://schemas.microsoft.com/office/drawing/2014/main" id="{4FC80410-4C2D-42AC-9792-82E2928437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95250" y="1718885"/>
            <a:ext cx="1465263" cy="369887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180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74" name="Connettore 1 10">
            <a:extLst>
              <a:ext uri="{FF2B5EF4-FFF2-40B4-BE49-F238E27FC236}">
                <a16:creationId xmlns:a16="http://schemas.microsoft.com/office/drawing/2014/main" id="{C8CF303A-15AF-4B63-B594-3852A07CC5E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3211" y="2591345"/>
            <a:ext cx="4321027" cy="0"/>
          </a:xfrm>
          <a:prstGeom prst="line">
            <a:avLst/>
          </a:prstGeom>
          <a:noFill/>
          <a:ln w="38100" algn="ctr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" name="Rettangolo 11">
            <a:extLst>
              <a:ext uri="{FF2B5EF4-FFF2-40B4-BE49-F238E27FC236}">
                <a16:creationId xmlns:a16="http://schemas.microsoft.com/office/drawing/2014/main" id="{2813D1E3-1824-4B5C-8201-328825E23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3" y="2609473"/>
            <a:ext cx="4321175" cy="371298"/>
          </a:xfrm>
          <a:prstGeom prst="rect">
            <a:avLst/>
          </a:prstGeom>
          <a:pattFill prst="smConfetti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sp>
        <p:nvSpPr>
          <p:cNvPr id="70" name="Rettangolo 75">
            <a:extLst>
              <a:ext uri="{FF2B5EF4-FFF2-40B4-BE49-F238E27FC236}">
                <a16:creationId xmlns:a16="http://schemas.microsoft.com/office/drawing/2014/main" id="{17B45C64-648E-4A60-A33A-81D6F5A1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02" y="2356952"/>
            <a:ext cx="3086833" cy="216624"/>
          </a:xfrm>
          <a:prstGeom prst="rect">
            <a:avLst/>
          </a:prstGeom>
          <a:solidFill>
            <a:srgbClr val="00206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" name="Freccia in giù 76">
            <a:extLst>
              <a:ext uri="{FF2B5EF4-FFF2-40B4-BE49-F238E27FC236}">
                <a16:creationId xmlns:a16="http://schemas.microsoft.com/office/drawing/2014/main" id="{6BF4021D-DE78-4A55-B3D6-578A64031F1A}"/>
              </a:ext>
            </a:extLst>
          </p:cNvPr>
          <p:cNvSpPr/>
          <p:nvPr/>
        </p:nvSpPr>
        <p:spPr bwMode="auto">
          <a:xfrm>
            <a:off x="1587431" y="2446606"/>
            <a:ext cx="144462" cy="271384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78" name="Freccia in giù 77">
            <a:extLst>
              <a:ext uri="{FF2B5EF4-FFF2-40B4-BE49-F238E27FC236}">
                <a16:creationId xmlns:a16="http://schemas.microsoft.com/office/drawing/2014/main" id="{74164A7B-1C26-4C3A-8A44-F20FD6407F08}"/>
              </a:ext>
            </a:extLst>
          </p:cNvPr>
          <p:cNvSpPr/>
          <p:nvPr/>
        </p:nvSpPr>
        <p:spPr bwMode="auto">
          <a:xfrm>
            <a:off x="1841431" y="2446606"/>
            <a:ext cx="142875" cy="271384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79" name="Freccia in giù 78">
            <a:extLst>
              <a:ext uri="{FF2B5EF4-FFF2-40B4-BE49-F238E27FC236}">
                <a16:creationId xmlns:a16="http://schemas.microsoft.com/office/drawing/2014/main" id="{4778586A-1F02-4209-9AEF-7AA019638B83}"/>
              </a:ext>
            </a:extLst>
          </p:cNvPr>
          <p:cNvSpPr/>
          <p:nvPr/>
        </p:nvSpPr>
        <p:spPr bwMode="auto">
          <a:xfrm>
            <a:off x="2093843" y="2446606"/>
            <a:ext cx="144463" cy="271384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80" name="Freccia in giù 79">
            <a:extLst>
              <a:ext uri="{FF2B5EF4-FFF2-40B4-BE49-F238E27FC236}">
                <a16:creationId xmlns:a16="http://schemas.microsoft.com/office/drawing/2014/main" id="{4A9FA18B-4BCA-4E90-A54A-B637CDBA6B0E}"/>
              </a:ext>
            </a:extLst>
          </p:cNvPr>
          <p:cNvSpPr/>
          <p:nvPr/>
        </p:nvSpPr>
        <p:spPr bwMode="auto">
          <a:xfrm>
            <a:off x="2347843" y="2446606"/>
            <a:ext cx="144463" cy="271384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81" name="Freccia in giù 80">
            <a:extLst>
              <a:ext uri="{FF2B5EF4-FFF2-40B4-BE49-F238E27FC236}">
                <a16:creationId xmlns:a16="http://schemas.microsoft.com/office/drawing/2014/main" id="{3CFB7563-D1D6-4AC5-A799-324EC81EC805}"/>
              </a:ext>
            </a:extLst>
          </p:cNvPr>
          <p:cNvSpPr/>
          <p:nvPr/>
        </p:nvSpPr>
        <p:spPr bwMode="auto">
          <a:xfrm>
            <a:off x="2601843" y="2446606"/>
            <a:ext cx="144463" cy="271384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82" name="Freccia in giù 81">
            <a:extLst>
              <a:ext uri="{FF2B5EF4-FFF2-40B4-BE49-F238E27FC236}">
                <a16:creationId xmlns:a16="http://schemas.microsoft.com/office/drawing/2014/main" id="{06A7E35C-33C3-410D-84D7-2A585D6C4E49}"/>
              </a:ext>
            </a:extLst>
          </p:cNvPr>
          <p:cNvSpPr/>
          <p:nvPr/>
        </p:nvSpPr>
        <p:spPr bwMode="auto">
          <a:xfrm>
            <a:off x="2855843" y="2446606"/>
            <a:ext cx="142875" cy="271384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83" name="Freccia in giù 82">
            <a:extLst>
              <a:ext uri="{FF2B5EF4-FFF2-40B4-BE49-F238E27FC236}">
                <a16:creationId xmlns:a16="http://schemas.microsoft.com/office/drawing/2014/main" id="{F1EE72C2-4163-4714-87F7-A09C0187059A}"/>
              </a:ext>
            </a:extLst>
          </p:cNvPr>
          <p:cNvSpPr/>
          <p:nvPr/>
        </p:nvSpPr>
        <p:spPr bwMode="auto">
          <a:xfrm>
            <a:off x="3108256" y="2446606"/>
            <a:ext cx="144462" cy="271384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5CB02475-0785-4AB9-9465-D6C911D4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3992613"/>
            <a:ext cx="43561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latin typeface="Swis721 Cn BT" panose="020B0506020202030204" pitchFamily="34" charset="0"/>
              </a:rPr>
              <a:t>CHIUSURA PRATICABILE CONTROTERRA</a:t>
            </a:r>
          </a:p>
          <a:p>
            <a:r>
              <a:rPr lang="it-IT" altLang="it-IT" b="0" dirty="0">
                <a:latin typeface="Swis721 Cn BT" panose="020B0506020202030204" pitchFamily="34" charset="0"/>
              </a:rPr>
              <a:t>RAPPORTO CON STRUTTURA = 0%</a:t>
            </a:r>
          </a:p>
          <a:p>
            <a:r>
              <a:rPr lang="it-IT" altLang="it-IT" b="0" dirty="0">
                <a:latin typeface="Swis721 Cn BT" panose="020B0506020202030204" pitchFamily="34" charset="0"/>
              </a:rPr>
              <a:t>RAPPORTO CON IL TERRENO = 100%</a:t>
            </a:r>
          </a:p>
        </p:txBody>
      </p:sp>
      <p:pic>
        <p:nvPicPr>
          <p:cNvPr id="86" name="Immagine 85">
            <a:extLst>
              <a:ext uri="{FF2B5EF4-FFF2-40B4-BE49-F238E27FC236}">
                <a16:creationId xmlns:a16="http://schemas.microsoft.com/office/drawing/2014/main" id="{05341DEC-495C-41C1-B689-F5DD28C062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1"/>
          <a:stretch/>
        </p:blipFill>
        <p:spPr bwMode="auto">
          <a:xfrm>
            <a:off x="4883978" y="1343818"/>
            <a:ext cx="3973582" cy="475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555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31A84-D788-4430-AB08-3FF4A4D8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Gestione delle forzanti ambientali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3CF96995-191D-4C4C-917C-260E8009F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93" y="1210469"/>
            <a:ext cx="8964613" cy="421305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11" name="Gruppo 15">
            <a:extLst>
              <a:ext uri="{FF2B5EF4-FFF2-40B4-BE49-F238E27FC236}">
                <a16:creationId xmlns:a16="http://schemas.microsoft.com/office/drawing/2014/main" id="{59D69E98-8635-4C31-8D93-225AF87DFF4D}"/>
              </a:ext>
            </a:extLst>
          </p:cNvPr>
          <p:cNvGrpSpPr>
            <a:grpSpLocks/>
          </p:cNvGrpSpPr>
          <p:nvPr/>
        </p:nvGrpSpPr>
        <p:grpSpPr bwMode="auto">
          <a:xfrm>
            <a:off x="768524" y="1164600"/>
            <a:ext cx="8307034" cy="4089368"/>
            <a:chOff x="808382" y="1625560"/>
            <a:chExt cx="8737859" cy="4327922"/>
          </a:xfrm>
        </p:grpSpPr>
        <p:sp>
          <p:nvSpPr>
            <p:cNvPr id="12" name="CasellaDiTesto 3">
              <a:extLst>
                <a:ext uri="{FF2B5EF4-FFF2-40B4-BE49-F238E27FC236}">
                  <a16:creationId xmlns:a16="http://schemas.microsoft.com/office/drawing/2014/main" id="{3BC51A74-B8C3-4336-A53E-075944462E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382" y="1626433"/>
              <a:ext cx="3923738" cy="3257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277AA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>
                  <a:latin typeface="Swis721 Cn BT" panose="020B0506020202030204" pitchFamily="34" charset="0"/>
                </a:rPr>
                <a:t>Massetto impermeabilizzato su vespaio</a:t>
              </a:r>
            </a:p>
          </p:txBody>
        </p:sp>
        <p:sp>
          <p:nvSpPr>
            <p:cNvPr id="13" name="CasellaDiTesto 7">
              <a:extLst>
                <a:ext uri="{FF2B5EF4-FFF2-40B4-BE49-F238E27FC236}">
                  <a16:creationId xmlns:a16="http://schemas.microsoft.com/office/drawing/2014/main" id="{0CA5AF21-673D-4308-B5CD-26735AE4D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045" y="1625560"/>
              <a:ext cx="3923738" cy="3266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277AA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>
                  <a:latin typeface="Swis721 Cn BT" panose="020B0506020202030204" pitchFamily="34" charset="0"/>
                </a:rPr>
                <a:t>Massetto su camera ventilata</a:t>
              </a:r>
            </a:p>
          </p:txBody>
        </p:sp>
        <p:grpSp>
          <p:nvGrpSpPr>
            <p:cNvPr id="14" name="Gruppo 2">
              <a:extLst>
                <a:ext uri="{FF2B5EF4-FFF2-40B4-BE49-F238E27FC236}">
                  <a16:creationId xmlns:a16="http://schemas.microsoft.com/office/drawing/2014/main" id="{4BDAB57E-1D59-40DB-A692-E3514C9EC7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3803" y="2470966"/>
              <a:ext cx="6972438" cy="3482516"/>
              <a:chOff x="2573803" y="2470919"/>
              <a:chExt cx="6972438" cy="3482339"/>
            </a:xfrm>
          </p:grpSpPr>
          <p:sp>
            <p:nvSpPr>
              <p:cNvPr id="15" name="Rettangolo 1">
                <a:extLst>
                  <a:ext uri="{FF2B5EF4-FFF2-40B4-BE49-F238E27FC236}">
                    <a16:creationId xmlns:a16="http://schemas.microsoft.com/office/drawing/2014/main" id="{D1967DC1-0912-427E-84BA-40753DC14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4027" y="5290029"/>
                <a:ext cx="792214" cy="3077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it-IT" altLang="en-US" sz="1400" dirty="0">
                    <a:solidFill>
                      <a:srgbClr val="1277AA"/>
                    </a:solidFill>
                    <a:latin typeface="Swis721 Cn BT" panose="020B0506020202030204" pitchFamily="34" charset="0"/>
                    <a:ea typeface="+mj-ea"/>
                    <a:cs typeface="Segoe UI Semilight" panose="020B0402040204020203" pitchFamily="34" charset="0"/>
                  </a:rPr>
                  <a:t>guaina</a:t>
                </a:r>
                <a:endParaRPr lang="en-US" altLang="en-US" sz="1400" dirty="0">
                  <a:solidFill>
                    <a:srgbClr val="1277AA"/>
                  </a:solidFill>
                  <a:latin typeface="Swis721 Cn BT" panose="020B0506020202030204" pitchFamily="34" charset="0"/>
                  <a:ea typeface="+mj-ea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16" name="Rettangolo 8">
                <a:extLst>
                  <a:ext uri="{FF2B5EF4-FFF2-40B4-BE49-F238E27FC236}">
                    <a16:creationId xmlns:a16="http://schemas.microsoft.com/office/drawing/2014/main" id="{7AD693A0-34E3-405F-B0DD-60D2E66DF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6899" y="2470919"/>
                <a:ext cx="971600" cy="3077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it-IT" altLang="en-US" sz="1400" dirty="0">
                    <a:solidFill>
                      <a:srgbClr val="1277AA"/>
                    </a:solidFill>
                    <a:latin typeface="Swis721 Cn BT" panose="020B0506020202030204" pitchFamily="34" charset="0"/>
                    <a:ea typeface="+mj-ea"/>
                    <a:cs typeface="Segoe UI Semilight" panose="020B0402040204020203" pitchFamily="34" charset="0"/>
                  </a:rPr>
                  <a:t>guaina</a:t>
                </a:r>
                <a:endParaRPr lang="en-US" altLang="en-US" sz="1400" dirty="0">
                  <a:solidFill>
                    <a:srgbClr val="1277AA"/>
                  </a:solidFill>
                  <a:latin typeface="Swis721 Cn BT" panose="020B0506020202030204" pitchFamily="34" charset="0"/>
                  <a:ea typeface="+mj-ea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17" name="Rettangolo 9">
                <a:extLst>
                  <a:ext uri="{FF2B5EF4-FFF2-40B4-BE49-F238E27FC236}">
                    <a16:creationId xmlns:a16="http://schemas.microsoft.com/office/drawing/2014/main" id="{6B1A79EC-AB27-4592-98D9-321D4ED04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468" y="2934494"/>
                <a:ext cx="971600" cy="3077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it-IT" altLang="en-US" sz="1400" dirty="0">
                    <a:solidFill>
                      <a:srgbClr val="1277AA"/>
                    </a:solidFill>
                    <a:latin typeface="Swis721 Cn BT" panose="020B0506020202030204" pitchFamily="34" charset="0"/>
                    <a:ea typeface="+mj-ea"/>
                    <a:cs typeface="Segoe UI Semilight" panose="020B0402040204020203" pitchFamily="34" charset="0"/>
                  </a:rPr>
                  <a:t>giunto</a:t>
                </a:r>
                <a:endParaRPr lang="en-US" altLang="en-US" sz="1400" dirty="0">
                  <a:solidFill>
                    <a:srgbClr val="1277AA"/>
                  </a:solidFill>
                  <a:latin typeface="Swis721 Cn BT" panose="020B0506020202030204" pitchFamily="34" charset="0"/>
                  <a:ea typeface="+mj-ea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18" name="Rettangolo 10">
                <a:extLst>
                  <a:ext uri="{FF2B5EF4-FFF2-40B4-BE49-F238E27FC236}">
                    <a16:creationId xmlns:a16="http://schemas.microsoft.com/office/drawing/2014/main" id="{CD894A56-BFBF-46D7-AC56-DADE29D53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3523" y="3547975"/>
                <a:ext cx="1218263" cy="47395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it-IT" altLang="en-US" sz="1400" dirty="0">
                    <a:solidFill>
                      <a:srgbClr val="1277AA"/>
                    </a:solidFill>
                    <a:latin typeface="Swis721 Cn BT" panose="020B0506020202030204" pitchFamily="34" charset="0"/>
                    <a:ea typeface="+mj-ea"/>
                    <a:cs typeface="Segoe UI Semilight" panose="020B0402040204020203" pitchFamily="34" charset="0"/>
                  </a:rPr>
                  <a:t>canale di ventilazione</a:t>
                </a:r>
                <a:endParaRPr lang="en-US" altLang="en-US" sz="1400" dirty="0">
                  <a:solidFill>
                    <a:srgbClr val="1277AA"/>
                  </a:solidFill>
                  <a:latin typeface="Swis721 Cn BT" panose="020B0506020202030204" pitchFamily="34" charset="0"/>
                  <a:ea typeface="+mj-ea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19" name="Rettangolo 11">
                <a:extLst>
                  <a:ext uri="{FF2B5EF4-FFF2-40B4-BE49-F238E27FC236}">
                    <a16:creationId xmlns:a16="http://schemas.microsoft.com/office/drawing/2014/main" id="{5F4F6186-09A5-4D48-8EF6-00D6BACB3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4813" y="5048786"/>
                <a:ext cx="1645270" cy="3077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it-IT" altLang="en-US" sz="1400" dirty="0">
                    <a:solidFill>
                      <a:srgbClr val="1277AA"/>
                    </a:solidFill>
                    <a:latin typeface="Swis721 Cn BT" panose="020B0506020202030204" pitchFamily="34" charset="0"/>
                    <a:ea typeface="+mj-ea"/>
                    <a:cs typeface="Segoe UI Semilight" panose="020B0402040204020203" pitchFamily="34" charset="0"/>
                  </a:rPr>
                  <a:t>massetto</a:t>
                </a:r>
                <a:endParaRPr lang="en-US" altLang="en-US" sz="1400" dirty="0">
                  <a:solidFill>
                    <a:srgbClr val="1277AA"/>
                  </a:solidFill>
                  <a:latin typeface="Swis721 Cn BT" panose="020B0506020202030204" pitchFamily="34" charset="0"/>
                  <a:ea typeface="+mj-ea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20" name="Rettangolo 13">
                <a:extLst>
                  <a:ext uri="{FF2B5EF4-FFF2-40B4-BE49-F238E27FC236}">
                    <a16:creationId xmlns:a16="http://schemas.microsoft.com/office/drawing/2014/main" id="{C6FB4665-4E98-44C1-A09D-7E203705B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803" y="5645497"/>
                <a:ext cx="1645270" cy="3077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it-IT" altLang="en-US" sz="1400" dirty="0">
                    <a:solidFill>
                      <a:srgbClr val="1277AA"/>
                    </a:solidFill>
                    <a:latin typeface="Swis721 Cn BT" panose="020B0506020202030204" pitchFamily="34" charset="0"/>
                    <a:ea typeface="+mj-ea"/>
                    <a:cs typeface="Segoe UI Semilight" panose="020B0402040204020203" pitchFamily="34" charset="0"/>
                  </a:rPr>
                  <a:t>drenaggio</a:t>
                </a:r>
                <a:endParaRPr lang="en-US" altLang="en-US" sz="1400" dirty="0">
                  <a:solidFill>
                    <a:srgbClr val="1277AA"/>
                  </a:solidFill>
                  <a:latin typeface="Swis721 Cn BT" panose="020B0506020202030204" pitchFamily="34" charset="0"/>
                  <a:ea typeface="+mj-ea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1" name="Rettangolo 1">
            <a:extLst>
              <a:ext uri="{FF2B5EF4-FFF2-40B4-BE49-F238E27FC236}">
                <a16:creationId xmlns:a16="http://schemas.microsoft.com/office/drawing/2014/main" id="{B545815D-227D-491D-99F6-E42EFCC2D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2827338"/>
            <a:ext cx="22098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Figura a mano libera 5">
            <a:extLst>
              <a:ext uri="{FF2B5EF4-FFF2-40B4-BE49-F238E27FC236}">
                <a16:creationId xmlns:a16="http://schemas.microsoft.com/office/drawing/2014/main" id="{A9658FFC-96F2-41B6-B0C6-733B3B9E6167}"/>
              </a:ext>
            </a:extLst>
          </p:cNvPr>
          <p:cNvSpPr>
            <a:spLocks/>
          </p:cNvSpPr>
          <p:nvPr/>
        </p:nvSpPr>
        <p:spPr bwMode="auto">
          <a:xfrm>
            <a:off x="8426450" y="2249488"/>
            <a:ext cx="717550" cy="190500"/>
          </a:xfrm>
          <a:custGeom>
            <a:avLst/>
            <a:gdLst>
              <a:gd name="T0" fmla="*/ 178526 w 718218"/>
              <a:gd name="T1" fmla="*/ 5761 h 191529"/>
              <a:gd name="T2" fmla="*/ 178526 w 718218"/>
              <a:gd name="T3" fmla="*/ 5761 h 191529"/>
              <a:gd name="T4" fmla="*/ 19818 w 718218"/>
              <a:gd name="T5" fmla="*/ 132493 h 191529"/>
              <a:gd name="T6" fmla="*/ 13714 w 718218"/>
              <a:gd name="T7" fmla="*/ 149773 h 191529"/>
              <a:gd name="T8" fmla="*/ 1513 w 718218"/>
              <a:gd name="T9" fmla="*/ 167056 h 191529"/>
              <a:gd name="T10" fmla="*/ 44238 w 718218"/>
              <a:gd name="T11" fmla="*/ 167056 h 191529"/>
              <a:gd name="T12" fmla="*/ 709582 w 718218"/>
              <a:gd name="T13" fmla="*/ 178574 h 191529"/>
              <a:gd name="T14" fmla="*/ 703478 w 718218"/>
              <a:gd name="T15" fmla="*/ 0 h 191529"/>
              <a:gd name="T16" fmla="*/ 178526 w 718218"/>
              <a:gd name="T17" fmla="*/ 5761 h 1915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18218" h="191529">
                <a:moveTo>
                  <a:pt x="180699" y="6178"/>
                </a:moveTo>
                <a:lnTo>
                  <a:pt x="180699" y="6178"/>
                </a:lnTo>
                <a:cubicBezTo>
                  <a:pt x="127153" y="51486"/>
                  <a:pt x="71529" y="94446"/>
                  <a:pt x="20061" y="142102"/>
                </a:cubicBezTo>
                <a:cubicBezTo>
                  <a:pt x="15282" y="146527"/>
                  <a:pt x="16796" y="154813"/>
                  <a:pt x="13883" y="160638"/>
                </a:cubicBezTo>
                <a:cubicBezTo>
                  <a:pt x="10562" y="167280"/>
                  <a:pt x="-4841" y="175353"/>
                  <a:pt x="1526" y="179173"/>
                </a:cubicBezTo>
                <a:cubicBezTo>
                  <a:pt x="13888" y="186590"/>
                  <a:pt x="30359" y="179173"/>
                  <a:pt x="44775" y="179173"/>
                </a:cubicBezTo>
                <a:lnTo>
                  <a:pt x="718218" y="191529"/>
                </a:lnTo>
                <a:lnTo>
                  <a:pt x="712040" y="0"/>
                </a:lnTo>
                <a:lnTo>
                  <a:pt x="180699" y="6178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3" name="Rettangolo 11">
            <a:extLst>
              <a:ext uri="{FF2B5EF4-FFF2-40B4-BE49-F238E27FC236}">
                <a16:creationId xmlns:a16="http://schemas.microsoft.com/office/drawing/2014/main" id="{6A01D07C-703B-4502-95C3-43F4B3CDB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7183" y="1500687"/>
            <a:ext cx="109934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massetto</a:t>
            </a:r>
            <a:endParaRPr lang="en-US" altLang="en-US" sz="14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1ABDD4DF-6439-48B4-82D0-558226AEE6CC}"/>
              </a:ext>
            </a:extLst>
          </p:cNvPr>
          <p:cNvCxnSpPr/>
          <p:nvPr/>
        </p:nvCxnSpPr>
        <p:spPr bwMode="auto">
          <a:xfrm>
            <a:off x="8191500" y="1747838"/>
            <a:ext cx="133350" cy="338137"/>
          </a:xfrm>
          <a:prstGeom prst="line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Freccia bidirezionale orizzontale 13">
            <a:extLst>
              <a:ext uri="{FF2B5EF4-FFF2-40B4-BE49-F238E27FC236}">
                <a16:creationId xmlns:a16="http://schemas.microsoft.com/office/drawing/2014/main" id="{7329F3D5-0CBE-489A-9801-B0AB1F38F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646363"/>
            <a:ext cx="1249363" cy="46037"/>
          </a:xfrm>
          <a:prstGeom prst="leftRightArrow">
            <a:avLst>
              <a:gd name="adj1" fmla="val 50000"/>
              <a:gd name="adj2" fmla="val 4962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" name="CasellaDiTesto 1">
            <a:extLst>
              <a:ext uri="{FF2B5EF4-FFF2-40B4-BE49-F238E27FC236}">
                <a16:creationId xmlns:a16="http://schemas.microsoft.com/office/drawing/2014/main" id="{19726490-8A8C-4903-81AC-FB8719084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568950"/>
            <a:ext cx="295275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en-US" dirty="0">
                <a:latin typeface="Swis721 Cn BT" panose="020B0506020202030204" pitchFamily="34" charset="0"/>
              </a:rPr>
              <a:t>CRITERIO DELLO SBARRAMENTO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37" name="CasellaDiTesto 32">
            <a:extLst>
              <a:ext uri="{FF2B5EF4-FFF2-40B4-BE49-F238E27FC236}">
                <a16:creationId xmlns:a16="http://schemas.microsoft.com/office/drawing/2014/main" id="{9CFD5310-0D40-4491-9BDE-4D161484F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5567363"/>
            <a:ext cx="295116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en-US" dirty="0">
                <a:latin typeface="Swis721 Cn BT" panose="020B0506020202030204" pitchFamily="34" charset="0"/>
              </a:rPr>
              <a:t>CRITERIO DELL’ISOLAMENTO</a:t>
            </a:r>
          </a:p>
        </p:txBody>
      </p:sp>
      <p:sp>
        <p:nvSpPr>
          <p:cNvPr id="39" name="Ovale 2">
            <a:extLst>
              <a:ext uri="{FF2B5EF4-FFF2-40B4-BE49-F238E27FC236}">
                <a16:creationId xmlns:a16="http://schemas.microsoft.com/office/drawing/2014/main" id="{E0738ED1-0C37-4A4F-9664-8AE626783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4521200"/>
            <a:ext cx="214312" cy="19560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1277AA"/>
            </a:solidFill>
            <a:prstDash val="sysDash"/>
            <a:round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281549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Generalità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7.1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41FABD-75F7-4060-95F3-F05DED2F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Gestione delle forzanti ambientali</a:t>
            </a:r>
          </a:p>
        </p:txBody>
      </p:sp>
      <p:pic>
        <p:nvPicPr>
          <p:cNvPr id="14" name="Picture 2" descr="Sezioni a bocca di lupo 3 - dwg details drawings">
            <a:extLst>
              <a:ext uri="{FF2B5EF4-FFF2-40B4-BE49-F238E27FC236}">
                <a16:creationId xmlns:a16="http://schemas.microsoft.com/office/drawing/2014/main" id="{DA11E18A-EF2E-41C0-A714-B68169927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1193180" y="1215483"/>
            <a:ext cx="3027339" cy="4820192"/>
          </a:xfrm>
          <a:prstGeom prst="rect">
            <a:avLst/>
          </a:prstGeom>
          <a:pattFill prst="pct60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</p:pic>
      <p:cxnSp>
        <p:nvCxnSpPr>
          <p:cNvPr id="15" name="Connettore 2 5">
            <a:extLst>
              <a:ext uri="{FF2B5EF4-FFF2-40B4-BE49-F238E27FC236}">
                <a16:creationId xmlns:a16="http://schemas.microsoft.com/office/drawing/2014/main" id="{6A51D507-A229-4D82-A51A-6E46CB05A86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84205" y="5608158"/>
            <a:ext cx="889684" cy="0"/>
          </a:xfrm>
          <a:prstGeom prst="straightConnector1">
            <a:avLst/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7">
            <a:extLst>
              <a:ext uri="{FF2B5EF4-FFF2-40B4-BE49-F238E27FC236}">
                <a16:creationId xmlns:a16="http://schemas.microsoft.com/office/drawing/2014/main" id="{4D5B0593-FF19-4D69-BA47-71BD41723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26" y="1559455"/>
            <a:ext cx="1148282" cy="352420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" name="Rettangolo 9">
            <a:extLst>
              <a:ext uri="{FF2B5EF4-FFF2-40B4-BE49-F238E27FC236}">
                <a16:creationId xmlns:a16="http://schemas.microsoft.com/office/drawing/2014/main" id="{FB4DFC39-739C-4F87-9F02-429D19F80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190" y="1215483"/>
            <a:ext cx="254195" cy="1311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" name="Rettangolo 11">
            <a:extLst>
              <a:ext uri="{FF2B5EF4-FFF2-40B4-BE49-F238E27FC236}">
                <a16:creationId xmlns:a16="http://schemas.microsoft.com/office/drawing/2014/main" id="{76645657-6FE2-4E32-BFAB-402EB00BD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641" y="1871107"/>
            <a:ext cx="571940" cy="98343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Rettangolo 12">
            <a:extLst>
              <a:ext uri="{FF2B5EF4-FFF2-40B4-BE49-F238E27FC236}">
                <a16:creationId xmlns:a16="http://schemas.microsoft.com/office/drawing/2014/main" id="{4FD315A4-AE4E-4197-A7A8-89AFEAE6C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641" y="3772414"/>
            <a:ext cx="508391" cy="26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Rettangolo 14">
            <a:extLst>
              <a:ext uri="{FF2B5EF4-FFF2-40B4-BE49-F238E27FC236}">
                <a16:creationId xmlns:a16="http://schemas.microsoft.com/office/drawing/2014/main" id="{6004747C-1CA1-46EE-978F-E87C69CD9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190" y="3837976"/>
            <a:ext cx="394501" cy="13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" name="Rettangolo 16">
            <a:extLst>
              <a:ext uri="{FF2B5EF4-FFF2-40B4-BE49-F238E27FC236}">
                <a16:creationId xmlns:a16="http://schemas.microsoft.com/office/drawing/2014/main" id="{D8525191-0DC1-4CC9-96A7-76024A4D9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739" y="4231350"/>
            <a:ext cx="254195" cy="78674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" name="Rettangolo 17">
            <a:extLst>
              <a:ext uri="{FF2B5EF4-FFF2-40B4-BE49-F238E27FC236}">
                <a16:creationId xmlns:a16="http://schemas.microsoft.com/office/drawing/2014/main" id="{E98FBFFE-2793-4BCD-881D-C492C6C11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507" y="4791160"/>
            <a:ext cx="762586" cy="21122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Rettangolo 18">
            <a:extLst>
              <a:ext uri="{FF2B5EF4-FFF2-40B4-BE49-F238E27FC236}">
                <a16:creationId xmlns:a16="http://schemas.microsoft.com/office/drawing/2014/main" id="{09CBC840-13A3-4B74-9500-FAFAA53D4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181" y="5345909"/>
            <a:ext cx="666815" cy="26224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ttangolo 20">
            <a:extLst>
              <a:ext uri="{FF2B5EF4-FFF2-40B4-BE49-F238E27FC236}">
                <a16:creationId xmlns:a16="http://schemas.microsoft.com/office/drawing/2014/main" id="{BEE425F6-504F-4E51-A572-C54E984E3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814" y="5542596"/>
            <a:ext cx="508391" cy="1311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2E95C32-D428-412C-B62F-356A0A896C27}"/>
              </a:ext>
            </a:extLst>
          </p:cNvPr>
          <p:cNvSpPr/>
          <p:nvPr/>
        </p:nvSpPr>
        <p:spPr bwMode="auto">
          <a:xfrm>
            <a:off x="3480845" y="5210389"/>
            <a:ext cx="699047" cy="19801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Rettangolo 24">
            <a:extLst>
              <a:ext uri="{FF2B5EF4-FFF2-40B4-BE49-F238E27FC236}">
                <a16:creationId xmlns:a16="http://schemas.microsoft.com/office/drawing/2014/main" id="{B28B4D15-86B4-47BB-9003-56E0C7ED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873" y="5083660"/>
            <a:ext cx="1175655" cy="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13" name="Connettore 2 72">
            <a:extLst>
              <a:ext uri="{FF2B5EF4-FFF2-40B4-BE49-F238E27FC236}">
                <a16:creationId xmlns:a16="http://schemas.microsoft.com/office/drawing/2014/main" id="{CF07FD40-A9FA-4924-B343-AE624F58BAF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213483" y="2394156"/>
            <a:ext cx="2156243" cy="1"/>
          </a:xfrm>
          <a:prstGeom prst="straightConnector1">
            <a:avLst/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32">
            <a:extLst>
              <a:ext uri="{FF2B5EF4-FFF2-40B4-BE49-F238E27FC236}">
                <a16:creationId xmlns:a16="http://schemas.microsoft.com/office/drawing/2014/main" id="{29920683-BBAA-48EB-9E7B-797760A42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240267"/>
            <a:ext cx="295116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en-US" dirty="0">
                <a:latin typeface="Swis721 Cn BT" panose="020B0506020202030204" pitchFamily="34" charset="0"/>
              </a:rPr>
              <a:t>CRITERIO DELL’ISOLAMENTO</a:t>
            </a:r>
          </a:p>
        </p:txBody>
      </p:sp>
      <p:sp>
        <p:nvSpPr>
          <p:cNvPr id="26" name="CasellaDiTesto 32">
            <a:extLst>
              <a:ext uri="{FF2B5EF4-FFF2-40B4-BE49-F238E27FC236}">
                <a16:creationId xmlns:a16="http://schemas.microsoft.com/office/drawing/2014/main" id="{153C165F-3874-4362-8DDF-D8F15A37B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571" y="5470060"/>
            <a:ext cx="295116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en-US" dirty="0">
                <a:latin typeface="Swis721 Cn BT" panose="020B0506020202030204" pitchFamily="34" charset="0"/>
              </a:rPr>
              <a:t>CRITERIO DELL’ALLONTANAMENTO</a:t>
            </a:r>
          </a:p>
        </p:txBody>
      </p:sp>
    </p:spTree>
    <p:extLst>
      <p:ext uri="{BB962C8B-B14F-4D97-AF65-F5344CB8AC3E}">
        <p14:creationId xmlns:p14="http://schemas.microsoft.com/office/powerpoint/2010/main" val="3874516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E680AF-ABC0-4424-89DD-06EC44B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Gestione delle forzanti ambientali</a:t>
            </a:r>
          </a:p>
        </p:txBody>
      </p:sp>
      <p:pic>
        <p:nvPicPr>
          <p:cNvPr id="3" name="Immagine 75">
            <a:extLst>
              <a:ext uri="{FF2B5EF4-FFF2-40B4-BE49-F238E27FC236}">
                <a16:creationId xmlns:a16="http://schemas.microsoft.com/office/drawing/2014/main" id="{FA6F6D6A-6A03-405D-84BA-334E459F3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98" y="1153502"/>
            <a:ext cx="6795004" cy="509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228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41FABD-75F7-4060-95F3-F05DED2F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/>
              <a:t>Gestione delle forzanti ambientali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617A343-935C-618B-A59B-A4B73B447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79"/>
          <a:stretch/>
        </p:blipFill>
        <p:spPr>
          <a:xfrm>
            <a:off x="4821603" y="2331720"/>
            <a:ext cx="4223338" cy="30530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73A5E30-A677-7BCD-D7EF-C03639B28A56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protezione dall’umidità è dunque realizzata attraverso la realizzazione di:</a:t>
            </a: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intercapedine aerata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Tale soluzione permette anche l’illuminazione dei locali in tutto o in parte interrati;</a:t>
            </a: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vespaio aerato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fornisce la resistenza meccanica necessaria a sostenere la chiusura. È realizzato con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pietrame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granulometria variabile di spessore compreso tra 25 e 40 cm. 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armato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con rete elettrosaldata completa la soluzione «nuda»;</a:t>
            </a: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posto su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membrana impermeabile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assenza di ventilazione, lo strato d’aria fungerebbe da isolamento termico (aria ferma), comportando però un accumulo dell’umidità dell’aria dal terreno: si richiede allora la predisposizione di una barriera al vapore.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Viceversa, consentendo l’aerazione dell’intercapedine, quest’ultima è soggetta a lavaggio, con annullamento sensibile dell’effetto coibente.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24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41FABD-75F7-4060-95F3-F05DED2F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/>
              <a:t>Gestione delle forzanti ambientali</a:t>
            </a:r>
            <a:endParaRPr lang="it-IT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7CE442D-E7C4-4305-DD00-F9AE6F1960AE}"/>
              </a:ext>
            </a:extLst>
          </p:cNvPr>
          <p:cNvSpPr txBox="1">
            <a:spLocks/>
          </p:cNvSpPr>
          <p:nvPr/>
        </p:nvSpPr>
        <p:spPr>
          <a:xfrm>
            <a:off x="628650" y="1220247"/>
            <a:ext cx="7898129" cy="1103853"/>
          </a:xfrm>
          <a:prstGeom prst="rect">
            <a:avLst/>
          </a:prstGeom>
          <a:solidFill>
            <a:srgbClr val="F2F2F2"/>
          </a:solidFill>
          <a:ln>
            <a:solidFill>
              <a:schemeClr val="accent1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400"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L’areazione attraverso il pietrame di pezzatura variabile è consentita da una rete di canali paralleli comunicanti all’esterno, aventi interasse 100-150 cm e diametro equivalente non inferiore a 150 mm.</a:t>
            </a:r>
          </a:p>
          <a:p>
            <a:pPr algn="just"/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Le pezzature maggiori, avendo una superficie ridotta, si contrappongono al fenomeno di risalita capillare; le pezzature più fini fungono da supporto agli strati soprastanti.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EB1DDE-8AAE-4BD9-28B5-F47077342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8"/>
          <a:stretch/>
        </p:blipFill>
        <p:spPr>
          <a:xfrm>
            <a:off x="57447" y="2628901"/>
            <a:ext cx="4544145" cy="34668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087519-16D4-61F1-6038-BB79297BA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28901"/>
            <a:ext cx="4504127" cy="32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6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31A84-D788-4430-AB08-3FF4A4D8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a contatto lineare/puntuale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F54458E-0CD9-FAF1-4A00-09D5C4C699DB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Nella chiusura con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rapporto lineare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lo strato portante poggia sul terreno mediante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di sostegno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diverso sviluppo, ad esempio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tavelloni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appoggio su muretti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spessore non inferiore a 60 mm, oppure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casseforme 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cupolari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PVC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polipropilene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che sostengono 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massetto in calcestruzzo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C2D354-A52A-1BBE-AFEB-BD191B0B5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25" y="3602024"/>
            <a:ext cx="2952750" cy="269183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9456E1C-4A1B-C5F0-DF13-A6EE26C3D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60" y="2896566"/>
            <a:ext cx="3642104" cy="32813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935F1D6-36DF-DF14-1F8D-949DBB0AA4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78"/>
          <a:stretch/>
        </p:blipFill>
        <p:spPr>
          <a:xfrm>
            <a:off x="5213985" y="1095261"/>
            <a:ext cx="2952750" cy="24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85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31A84-D788-4430-AB08-3FF4A4D8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a contatto lineare/puntuale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D879C44-33C6-48A0-9635-773B465CE3B1}"/>
              </a:ext>
            </a:extLst>
          </p:cNvPr>
          <p:cNvGrpSpPr/>
          <p:nvPr/>
        </p:nvGrpSpPr>
        <p:grpSpPr>
          <a:xfrm>
            <a:off x="217487" y="1084263"/>
            <a:ext cx="8709025" cy="5207000"/>
            <a:chOff x="0" y="744538"/>
            <a:chExt cx="9153525" cy="6113462"/>
          </a:xfrm>
        </p:grpSpPr>
        <p:pic>
          <p:nvPicPr>
            <p:cNvPr id="3" name="Immagine 1">
              <a:extLst>
                <a:ext uri="{FF2B5EF4-FFF2-40B4-BE49-F238E27FC236}">
                  <a16:creationId xmlns:a16="http://schemas.microsoft.com/office/drawing/2014/main" id="{4AE8559F-60C4-4BA6-8EE3-8D988A98B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20"/>
            <a:stretch>
              <a:fillRect/>
            </a:stretch>
          </p:blipFill>
          <p:spPr bwMode="auto">
            <a:xfrm>
              <a:off x="0" y="3789363"/>
              <a:ext cx="4513263" cy="306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4">
              <a:extLst>
                <a:ext uri="{FF2B5EF4-FFF2-40B4-BE49-F238E27FC236}">
                  <a16:creationId xmlns:a16="http://schemas.microsoft.com/office/drawing/2014/main" id="{1608CC4C-08C7-4D35-BA45-90AAF1A6E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3"/>
            <a:stretch>
              <a:fillRect/>
            </a:stretch>
          </p:blipFill>
          <p:spPr bwMode="auto">
            <a:xfrm>
              <a:off x="4614863" y="3789363"/>
              <a:ext cx="4529137" cy="306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1">
              <a:extLst>
                <a:ext uri="{FF2B5EF4-FFF2-40B4-BE49-F238E27FC236}">
                  <a16:creationId xmlns:a16="http://schemas.microsoft.com/office/drawing/2014/main" id="{5BD71AF6-E2EB-45DB-AA14-2B5AB0D20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44538"/>
              <a:ext cx="4513263" cy="290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8">
              <a:extLst>
                <a:ext uri="{FF2B5EF4-FFF2-40B4-BE49-F238E27FC236}">
                  <a16:creationId xmlns:a16="http://schemas.microsoft.com/office/drawing/2014/main" id="{CF53CE49-16C0-4987-AE14-418C4CF7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388" y="744538"/>
              <a:ext cx="4529137" cy="290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278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2">
            <a:extLst>
              <a:ext uri="{FF2B5EF4-FFF2-40B4-BE49-F238E27FC236}">
                <a16:creationId xmlns:a16="http://schemas.microsoft.com/office/drawing/2014/main" id="{C81CFDA2-C13E-4205-B4E3-4410D2B07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0" b="4207"/>
          <a:stretch/>
        </p:blipFill>
        <p:spPr bwMode="auto">
          <a:xfrm>
            <a:off x="4802592" y="3417711"/>
            <a:ext cx="3751280" cy="28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28F3548-4B9A-4307-93A7-232D8908CD8F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91849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isolamento termico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5F0B6BD-91F3-45DB-92D6-AD4965E6C929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rgbClr val="1277AA"/>
                </a:solidFill>
                <a:cs typeface="Segoe UI Semilight" panose="020B0402040204020203" pitchFamily="34" charset="0"/>
              </a:rPr>
              <a:t>controterra</a:t>
            </a:r>
            <a:endParaRPr lang="it-IT" b="1" dirty="0">
              <a:solidFill>
                <a:srgbClr val="1277AA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4" name="Forma 9">
            <a:extLst>
              <a:ext uri="{FF2B5EF4-FFF2-40B4-BE49-F238E27FC236}">
                <a16:creationId xmlns:a16="http://schemas.microsoft.com/office/drawing/2014/main" id="{171D4B24-3A78-466D-94EA-E2F8407B6BCB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 bwMode="auto">
          <a:xfrm flipV="1">
            <a:off x="2465770" y="1866394"/>
            <a:ext cx="574312" cy="110335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34FDE658-1357-4FB1-86F6-F98E915B22A3}"/>
              </a:ext>
            </a:extLst>
          </p:cNvPr>
          <p:cNvSpPr txBox="1">
            <a:spLocks/>
          </p:cNvSpPr>
          <p:nvPr/>
        </p:nvSpPr>
        <p:spPr>
          <a:xfrm>
            <a:off x="3040081" y="4347165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su solaio</a:t>
            </a:r>
            <a:endParaRPr lang="it-IT" b="1" dirty="0">
              <a:solidFill>
                <a:srgbClr val="1277AA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7DB32562-AD0D-4470-9FAC-E8FD5EB151EC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 bwMode="auto">
          <a:xfrm>
            <a:off x="2465770" y="2969752"/>
            <a:ext cx="574311" cy="168290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F02F423D-FDFD-40C2-8185-841DB74DCD18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CHIUSURE INFERIORI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ABBB12C8-E4CC-440E-8B3F-5138CB4FB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Completamento delle chiusure inferiori</a:t>
            </a:r>
          </a:p>
        </p:txBody>
      </p:sp>
      <p:pic>
        <p:nvPicPr>
          <p:cNvPr id="17" name="Immagine 1">
            <a:extLst>
              <a:ext uri="{FF2B5EF4-FFF2-40B4-BE49-F238E27FC236}">
                <a16:creationId xmlns:a16="http://schemas.microsoft.com/office/drawing/2014/main" id="{DF81502E-F237-46C0-9E93-5989FADDD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/>
          <a:stretch/>
        </p:blipFill>
        <p:spPr bwMode="auto">
          <a:xfrm>
            <a:off x="4802592" y="1067916"/>
            <a:ext cx="3751280" cy="230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957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31A84-D788-4430-AB08-3FF4A4D8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a contatto lineare/puntuale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441E781-DB05-691F-A284-DCD785C3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37" y="1623060"/>
            <a:ext cx="5732763" cy="40471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B6AF2BB-E77B-57B8-3F94-A9C591AF138C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267081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Uno strato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coibente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soprastante lo strato resistente, consente 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 degli scambi termici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 il terreno.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dimensionamento di tale strato deve tener conto: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della (eventuale)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riscaldamento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radiante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annegato a pavimento;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dell’interazione fra 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terreno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struttura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 il rispetto delle prescrizioni in materia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efficienza energetica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necessario prevedere 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calcestruzzo armato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 di sopra dello strato coibente per assicurare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ripartizione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trasmessi dalla pavimentazione. 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04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31A84-D788-4430-AB08-3FF4A4D8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a contatto lineare/puntuale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139A0ED-C76C-D6D6-D3C0-71F7A70C3191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Può essere necessario prevedere 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secondo strato di barriera al vapore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superiore allo strato coibente: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primo strato, infatti, protegge lo strato termoisolante dal flusso di vapore proveniente dal terreno, specialmente nel periodo autunnale;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secondo strato funge da protezione dal flusso di vapore proveniente dallo spazio confinato riscaldato.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8FCD1B-ABAC-EB61-4B9F-08EDC0579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75" y="3232941"/>
            <a:ext cx="6242050" cy="2983974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3245C64-EB56-3DCD-42A2-E9CC7E8EE9A1}"/>
              </a:ext>
            </a:extLst>
          </p:cNvPr>
          <p:cNvSpPr txBox="1">
            <a:spLocks/>
          </p:cNvSpPr>
          <p:nvPr/>
        </p:nvSpPr>
        <p:spPr>
          <a:xfrm>
            <a:off x="4572000" y="1044001"/>
            <a:ext cx="3943350" cy="1821120"/>
          </a:xfrm>
          <a:prstGeom prst="rect">
            <a:avLst/>
          </a:prstGeom>
          <a:solidFill>
            <a:schemeClr val="bg1"/>
          </a:solidFill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 sistema di contatto puntuale è costituito dai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casseri modulari prefabbricati in PVC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 quattro o cinque gambe, che fanno denominare il sistema «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granchio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 o «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cupole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Essi poggiano su 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sottofondo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calcestruzzo magro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che conferisce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planarità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orizzontalità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regolarità di posa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 tutto il sistema.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74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31A84-D788-4430-AB08-3FF4A4D8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a contatto lineare/puntuale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E0AA864-7A17-87CB-3E34-AF53C086B9D3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27241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L’utilizzo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casseforme modulari a perdere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realizza uno spazio tra il terreno ed il piano di calpestio, nel quale è possibile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disporre reti impiantistiche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comunque necessario mantenere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aperture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perimetro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 consentire un’adeguata ventilazione; lo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sfiato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deve essere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quota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rispetto al piano campagna per evitare risalita e caduta dell’acqua piovana.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attrezzabilità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impiantistica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è reso possibile dalla predisposizione di un massetto di alloggiamento per gli impianti tecnici che ivi sono annegati, o tramite un pavimento sopraelevato che consente una più semplice accessibilità alle reti di distribuzione.</a:t>
            </a:r>
          </a:p>
          <a:p>
            <a:pPr algn="just">
              <a:lnSpc>
                <a:spcPct val="150000"/>
              </a:lnSpc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CE1C2B-9814-43E9-5337-F67DBD12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306" y="1635284"/>
            <a:ext cx="4946391" cy="395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58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79BB90-5302-4627-AE13-EBAB5CD87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674"/>
            <a:ext cx="9144000" cy="3569051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E6CE97F6-5D42-4182-A653-EA9CA3064085}"/>
              </a:ext>
            </a:extLst>
          </p:cNvPr>
          <p:cNvSpPr txBox="1">
            <a:spLocks/>
          </p:cNvSpPr>
          <p:nvPr/>
        </p:nvSpPr>
        <p:spPr>
          <a:xfrm>
            <a:off x="1109657" y="5000625"/>
            <a:ext cx="1765300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ORGANISMO EDILIZIO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0A592E23-CCC0-4D33-B70B-2F0432F9E981}"/>
              </a:ext>
            </a:extLst>
          </p:cNvPr>
          <p:cNvSpPr txBox="1">
            <a:spLocks/>
          </p:cNvSpPr>
          <p:nvPr/>
        </p:nvSpPr>
        <p:spPr>
          <a:xfrm>
            <a:off x="3689350" y="5000624"/>
            <a:ext cx="1765300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SISTEMA TECNOLOGICO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58573DB9-E8B8-4E84-8113-0E966E8586EE}"/>
              </a:ext>
            </a:extLst>
          </p:cNvPr>
          <p:cNvSpPr txBox="1">
            <a:spLocks/>
          </p:cNvSpPr>
          <p:nvPr/>
        </p:nvSpPr>
        <p:spPr>
          <a:xfrm>
            <a:off x="6269043" y="5000625"/>
            <a:ext cx="1765300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SOTTOSISTEMI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EF7A7092-F0DA-4698-B718-8672CE45218F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 bwMode="auto">
          <a:xfrm flipV="1">
            <a:off x="2874957" y="5538787"/>
            <a:ext cx="814393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Forma 9">
            <a:extLst>
              <a:ext uri="{FF2B5EF4-FFF2-40B4-BE49-F238E27FC236}">
                <a16:creationId xmlns:a16="http://schemas.microsoft.com/office/drawing/2014/main" id="{B58DC225-40D1-4B5D-A4CD-06574BCC2BDE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 bwMode="auto">
          <a:xfrm>
            <a:off x="5454650" y="5538787"/>
            <a:ext cx="814393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Forma 9">
            <a:extLst>
              <a:ext uri="{FF2B5EF4-FFF2-40B4-BE49-F238E27FC236}">
                <a16:creationId xmlns:a16="http://schemas.microsoft.com/office/drawing/2014/main" id="{2DFBFCAC-CDBF-4C0A-9C6C-CF22616157B8}"/>
              </a:ext>
            </a:extLst>
          </p:cNvPr>
          <p:cNvCxnSpPr>
            <a:cxnSpLocks/>
            <a:stCxn id="25" idx="0"/>
            <a:endCxn id="22" idx="0"/>
          </p:cNvCxnSpPr>
          <p:nvPr/>
        </p:nvCxnSpPr>
        <p:spPr bwMode="auto">
          <a:xfrm rot="16200000" flipV="1">
            <a:off x="4572000" y="2420932"/>
            <a:ext cx="12700" cy="5159386"/>
          </a:xfrm>
          <a:prstGeom prst="bentConnector3">
            <a:avLst>
              <a:gd name="adj1" fmla="val 2200000"/>
            </a:avLst>
          </a:prstGeom>
          <a:ln w="28575">
            <a:solidFill>
              <a:srgbClr val="1277AA"/>
            </a:solidFill>
            <a:prstDash val="dash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94017313-4093-4A42-9670-F6FFD972A3DB}"/>
              </a:ext>
            </a:extLst>
          </p:cNvPr>
          <p:cNvSpPr txBox="1">
            <a:spLocks/>
          </p:cNvSpPr>
          <p:nvPr/>
        </p:nvSpPr>
        <p:spPr>
          <a:xfrm>
            <a:off x="3276600" y="4267200"/>
            <a:ext cx="2590800" cy="359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controllo delle discontinuità</a:t>
            </a:r>
          </a:p>
        </p:txBody>
      </p:sp>
    </p:spTree>
    <p:extLst>
      <p:ext uri="{BB962C8B-B14F-4D97-AF65-F5344CB8AC3E}">
        <p14:creationId xmlns:p14="http://schemas.microsoft.com/office/powerpoint/2010/main" val="3787751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D6DDDD-F37F-4DC6-B134-B3FF5670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Gestione delle forzanti ambientali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DD34D3-339E-4982-8B56-8A94F10ED9E5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91849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gas radon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8B7F0FC-F881-46F7-9BE6-7B69F8931F43}"/>
              </a:ext>
            </a:extLst>
          </p:cNvPr>
          <p:cNvSpPr txBox="1">
            <a:spLocks/>
          </p:cNvSpPr>
          <p:nvPr/>
        </p:nvSpPr>
        <p:spPr>
          <a:xfrm>
            <a:off x="3040082" y="121652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chiusura </a:t>
            </a:r>
            <a:r>
              <a:rPr lang="it-IT" b="1" dirty="0" err="1">
                <a:solidFill>
                  <a:srgbClr val="1277AA"/>
                </a:solidFill>
                <a:cs typeface="Segoe UI Semilight" panose="020B0402040204020203" pitchFamily="34" charset="0"/>
              </a:rPr>
              <a:t>controterra</a:t>
            </a:r>
            <a:endParaRPr lang="it-IT" b="1" dirty="0">
              <a:solidFill>
                <a:srgbClr val="1277AA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236AF310-F2EE-486F-BB98-55B26ECDFE3A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2465770" y="1522024"/>
            <a:ext cx="574312" cy="144772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Forma 9">
            <a:extLst>
              <a:ext uri="{FF2B5EF4-FFF2-40B4-BE49-F238E27FC236}">
                <a16:creationId xmlns:a16="http://schemas.microsoft.com/office/drawing/2014/main" id="{D1F24480-584E-4F6D-B02F-3B26A93E9079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 bwMode="auto">
          <a:xfrm>
            <a:off x="2465770" y="2969752"/>
            <a:ext cx="574312" cy="173675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C112175A-20D0-4728-A6C9-23E2FB088222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CHIUSURE INFERIORI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DAA2274-ABCE-42E4-89BF-B0DF471B5194}"/>
              </a:ext>
            </a:extLst>
          </p:cNvPr>
          <p:cNvSpPr txBox="1">
            <a:spLocks/>
          </p:cNvSpPr>
          <p:nvPr/>
        </p:nvSpPr>
        <p:spPr>
          <a:xfrm>
            <a:off x="3040082" y="2280037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intercapedine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9DA097F-8B0F-4F20-B8F6-C8E1ECFBF6AF}"/>
              </a:ext>
            </a:extLst>
          </p:cNvPr>
          <p:cNvSpPr txBox="1">
            <a:spLocks/>
          </p:cNvSpPr>
          <p:nvPr/>
        </p:nvSpPr>
        <p:spPr>
          <a:xfrm>
            <a:off x="3040082" y="3339745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intercapedine aerata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B3F2455-3EF6-4E44-A5C0-44CCDE911744}"/>
              </a:ext>
            </a:extLst>
          </p:cNvPr>
          <p:cNvSpPr txBox="1">
            <a:spLocks/>
          </p:cNvSpPr>
          <p:nvPr/>
        </p:nvSpPr>
        <p:spPr>
          <a:xfrm>
            <a:off x="3040082" y="4401016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vani interrati</a:t>
            </a: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FE0401D2-B193-4F1D-8270-C6FE71676C46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 bwMode="auto">
          <a:xfrm>
            <a:off x="2465770" y="2969752"/>
            <a:ext cx="574312" cy="67548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Forma 9">
            <a:extLst>
              <a:ext uri="{FF2B5EF4-FFF2-40B4-BE49-F238E27FC236}">
                <a16:creationId xmlns:a16="http://schemas.microsoft.com/office/drawing/2014/main" id="{86BA1C19-BE15-4E96-8460-6D78102D517A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 bwMode="auto">
          <a:xfrm flipV="1">
            <a:off x="2465770" y="2585532"/>
            <a:ext cx="574312" cy="38422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8">
            <a:extLst>
              <a:ext uri="{FF2B5EF4-FFF2-40B4-BE49-F238E27FC236}">
                <a16:creationId xmlns:a16="http://schemas.microsoft.com/office/drawing/2014/main" id="{791DA66E-D31E-49AC-9032-DF3998000C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3218" y="1973243"/>
            <a:ext cx="3529012" cy="29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98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D6DDDD-F37F-4DC6-B134-B3FF5670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Gestione delle forzanti ambientali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DD34D3-339E-4982-8B56-8A94F10ED9E5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91849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strategie di controllo del</a:t>
            </a:r>
          </a:p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gas radon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8B7F0FC-F881-46F7-9BE6-7B69F8931F43}"/>
              </a:ext>
            </a:extLst>
          </p:cNvPr>
          <p:cNvSpPr txBox="1">
            <a:spLocks/>
          </p:cNvSpPr>
          <p:nvPr/>
        </p:nvSpPr>
        <p:spPr>
          <a:xfrm>
            <a:off x="3040082" y="121652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disposizione dei locali</a:t>
            </a: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236AF310-F2EE-486F-BB98-55B26ECDFE3A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2465770" y="1522024"/>
            <a:ext cx="574312" cy="144772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Forma 9">
            <a:extLst>
              <a:ext uri="{FF2B5EF4-FFF2-40B4-BE49-F238E27FC236}">
                <a16:creationId xmlns:a16="http://schemas.microsoft.com/office/drawing/2014/main" id="{D1F24480-584E-4F6D-B02F-3B26A93E9079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 bwMode="auto">
          <a:xfrm>
            <a:off x="2465770" y="2969752"/>
            <a:ext cx="574312" cy="173675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C112175A-20D0-4728-A6C9-23E2FB088222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CHIUSURE INFERIORI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9DA097F-8B0F-4F20-B8F6-C8E1ECFBF6AF}"/>
              </a:ext>
            </a:extLst>
          </p:cNvPr>
          <p:cNvSpPr txBox="1">
            <a:spLocks/>
          </p:cNvSpPr>
          <p:nvPr/>
        </p:nvSpPr>
        <p:spPr>
          <a:xfrm>
            <a:off x="3040082" y="2808772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isolamento e tenuta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B3F2455-3EF6-4E44-A5C0-44CCDE911744}"/>
              </a:ext>
            </a:extLst>
          </p:cNvPr>
          <p:cNvSpPr txBox="1">
            <a:spLocks/>
          </p:cNvSpPr>
          <p:nvPr/>
        </p:nvSpPr>
        <p:spPr>
          <a:xfrm>
            <a:off x="3040082" y="4401016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ventilazione</a:t>
            </a: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FE0401D2-B193-4F1D-8270-C6FE71676C46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 bwMode="auto">
          <a:xfrm>
            <a:off x="2465770" y="2969752"/>
            <a:ext cx="574312" cy="14451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" descr="C:\Users\Carlo A Stival\AppData\Local\Microsoft\Windows\Temporary Internet Files\Content.Word\Nuova immagine.png">
            <a:extLst>
              <a:ext uri="{FF2B5EF4-FFF2-40B4-BE49-F238E27FC236}">
                <a16:creationId xmlns:a16="http://schemas.microsoft.com/office/drawing/2014/main" id="{FFD7F9B7-CB95-42C4-BA64-C6DDECEB8AA0}"/>
              </a:ext>
            </a:extLst>
          </p:cNvPr>
          <p:cNvPicPr/>
          <p:nvPr/>
        </p:nvPicPr>
        <p:blipFill>
          <a:blip r:embed="rId2" cstate="print"/>
          <a:srcRect l="767" t="1210" r="767" b="2420"/>
          <a:stretch>
            <a:fillRect/>
          </a:stretch>
        </p:blipFill>
        <p:spPr bwMode="auto">
          <a:xfrm>
            <a:off x="4804082" y="1136796"/>
            <a:ext cx="3638148" cy="2420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">
            <a:extLst>
              <a:ext uri="{FF2B5EF4-FFF2-40B4-BE49-F238E27FC236}">
                <a16:creationId xmlns:a16="http://schemas.microsoft.com/office/drawing/2014/main" id="{1BC3D314-092B-499B-86B8-D217D6C5FD4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4082" y="3673271"/>
            <a:ext cx="3638148" cy="233723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53133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5">
            <a:extLst>
              <a:ext uri="{FF2B5EF4-FFF2-40B4-BE49-F238E27FC236}">
                <a16:creationId xmlns:a16="http://schemas.microsoft.com/office/drawing/2014/main" id="{E530C683-E259-410D-BDB5-73C9A7A21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886" y="4346645"/>
            <a:ext cx="3878642" cy="193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28F3548-4B9A-4307-93A7-232D8908CD8F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129385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livellamento</a:t>
            </a:r>
          </a:p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e integrazione impiantistica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5F0B6BD-91F3-45DB-92D6-AD4965E6C929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massetto alleggerito</a:t>
            </a:r>
          </a:p>
        </p:txBody>
      </p:sp>
      <p:cxnSp>
        <p:nvCxnSpPr>
          <p:cNvPr id="4" name="Forma 9">
            <a:extLst>
              <a:ext uri="{FF2B5EF4-FFF2-40B4-BE49-F238E27FC236}">
                <a16:creationId xmlns:a16="http://schemas.microsoft.com/office/drawing/2014/main" id="{171D4B24-3A78-466D-94EA-E2F8407B6BCB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 bwMode="auto">
          <a:xfrm flipV="1">
            <a:off x="2465770" y="1866394"/>
            <a:ext cx="574312" cy="129103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34FDE658-1357-4FB1-86F6-F98E915B22A3}"/>
              </a:ext>
            </a:extLst>
          </p:cNvPr>
          <p:cNvSpPr txBox="1">
            <a:spLocks/>
          </p:cNvSpPr>
          <p:nvPr/>
        </p:nvSpPr>
        <p:spPr>
          <a:xfrm>
            <a:off x="3040081" y="2956156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m</a:t>
            </a:r>
            <a:r>
              <a:rPr lang="it-IT" b="1" dirty="0">
                <a:solidFill>
                  <a:srgbClr val="1277AA"/>
                </a:solidFill>
                <a:latin typeface="Swis721 Cn BT" panose="020B0506020202030204" pitchFamily="34" charset="0"/>
              </a:rPr>
              <a:t>assetto con materiali isolanti</a:t>
            </a: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7DB32562-AD0D-4470-9FAC-E8FD5EB151EC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 bwMode="auto">
          <a:xfrm>
            <a:off x="2465770" y="3157430"/>
            <a:ext cx="574311" cy="10422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F02F423D-FDFD-40C2-8185-841DB74DCD18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CHIUSURE INFERIORI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09A01FB-FB14-4A91-BF5F-08CB639D70D7}"/>
              </a:ext>
            </a:extLst>
          </p:cNvPr>
          <p:cNvSpPr txBox="1">
            <a:spLocks/>
          </p:cNvSpPr>
          <p:nvPr/>
        </p:nvSpPr>
        <p:spPr>
          <a:xfrm>
            <a:off x="3040082" y="4351414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latin typeface="Swis721 Cn BT" panose="020B0506020202030204" pitchFamily="34" charset="0"/>
              </a:rPr>
              <a:t>massetti a secco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25ECD384-8018-4C31-9A24-4F321FD12FF1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 bwMode="auto">
          <a:xfrm>
            <a:off x="2465770" y="3157430"/>
            <a:ext cx="574312" cy="149947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1">
            <a:extLst>
              <a:ext uri="{FF2B5EF4-FFF2-40B4-BE49-F238E27FC236}">
                <a16:creationId xmlns:a16="http://schemas.microsoft.com/office/drawing/2014/main" id="{A6D82B16-391F-4EEF-B17A-1B212ABAE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30170" b="14304"/>
          <a:stretch/>
        </p:blipFill>
        <p:spPr bwMode="auto">
          <a:xfrm>
            <a:off x="4945886" y="1196352"/>
            <a:ext cx="2565186" cy="206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ABBB12C8-E4CC-440E-8B3F-5138CB4FB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Completamento delle chiusure inferiori</a:t>
            </a:r>
          </a:p>
        </p:txBody>
      </p:sp>
      <p:pic>
        <p:nvPicPr>
          <p:cNvPr id="12" name="Immagine 2">
            <a:extLst>
              <a:ext uri="{FF2B5EF4-FFF2-40B4-BE49-F238E27FC236}">
                <a16:creationId xmlns:a16="http://schemas.microsoft.com/office/drawing/2014/main" id="{DAF3BC46-C2A8-457B-8C74-29D5775F1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802" y="2337358"/>
            <a:ext cx="2600121" cy="245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746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F74E730-261C-4435-8003-52A4086635F3}"/>
              </a:ext>
            </a:extLst>
          </p:cNvPr>
          <p:cNvSpPr/>
          <p:nvPr/>
        </p:nvSpPr>
        <p:spPr>
          <a:xfrm rot="5400000">
            <a:off x="3618348" y="2766509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E2BF8DB-9C23-42C2-9C73-0FC3C0E5C0ED}"/>
              </a:ext>
            </a:extLst>
          </p:cNvPr>
          <p:cNvSpPr/>
          <p:nvPr/>
        </p:nvSpPr>
        <p:spPr>
          <a:xfrm rot="5400000">
            <a:off x="3618347" y="3275008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DD6828-8C02-4DD9-8214-44DCB87F8945}"/>
              </a:ext>
            </a:extLst>
          </p:cNvPr>
          <p:cNvSpPr/>
          <p:nvPr/>
        </p:nvSpPr>
        <p:spPr>
          <a:xfrm rot="5400000">
            <a:off x="480851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3618346" y="2256337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3248C54-1DB2-441C-AA01-95960E8A512D}"/>
              </a:ext>
            </a:extLst>
          </p:cNvPr>
          <p:cNvSpPr/>
          <p:nvPr/>
        </p:nvSpPr>
        <p:spPr>
          <a:xfrm>
            <a:off x="2990853" y="2273304"/>
            <a:ext cx="533396" cy="148545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803496"/>
            <a:ext cx="533396" cy="955263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273305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b="1" dirty="0">
                <a:latin typeface="Swis721 Cn BT" panose="020B0506020202030204" pitchFamily="34" charset="0"/>
              </a:rPr>
              <a:t>Insieme di u. t. e di e. t. aventi funzione di separare e di conformare gli spazi interni del sistema edilizio stesso rispetto all’esterno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E71805BE-C77D-4004-9E4F-C902B272EF24}"/>
              </a:ext>
            </a:extLst>
          </p:cNvPr>
          <p:cNvSpPr txBox="1">
            <a:spLocks/>
          </p:cNvSpPr>
          <p:nvPr/>
        </p:nvSpPr>
        <p:spPr>
          <a:xfrm>
            <a:off x="5409740" y="2803496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Insieme di u. t. e di e. t. aventi funzione di separare e di conformare gli spazi interni del sistema edilizio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E200EB53-5A93-47DE-A5BE-84387C1B187E}"/>
              </a:ext>
            </a:extLst>
          </p:cNvPr>
          <p:cNvSpPr txBox="1">
            <a:spLocks/>
          </p:cNvSpPr>
          <p:nvPr/>
        </p:nvSpPr>
        <p:spPr>
          <a:xfrm>
            <a:off x="5409740" y="3333687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Insieme di u. t. e di e. t. aventi funzione di separare e di conformare gli spazi esterni connessi con il sistema edilizio stesso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BF2FFCB-ED7D-48EC-B984-30782A2E514F}"/>
              </a:ext>
            </a:extLst>
          </p:cNvPr>
          <p:cNvSpPr/>
          <p:nvPr/>
        </p:nvSpPr>
        <p:spPr>
          <a:xfrm rot="5400000">
            <a:off x="4224578" y="2260877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85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F74E730-261C-4435-8003-52A4086635F3}"/>
              </a:ext>
            </a:extLst>
          </p:cNvPr>
          <p:cNvSpPr/>
          <p:nvPr/>
        </p:nvSpPr>
        <p:spPr>
          <a:xfrm rot="5400000">
            <a:off x="3618348" y="2766509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E2BF8DB-9C23-42C2-9C73-0FC3C0E5C0ED}"/>
              </a:ext>
            </a:extLst>
          </p:cNvPr>
          <p:cNvSpPr/>
          <p:nvPr/>
        </p:nvSpPr>
        <p:spPr>
          <a:xfrm rot="5400000">
            <a:off x="3618347" y="3275008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DD6828-8C02-4DD9-8214-44DCB87F8945}"/>
              </a:ext>
            </a:extLst>
          </p:cNvPr>
          <p:cNvSpPr/>
          <p:nvPr/>
        </p:nvSpPr>
        <p:spPr>
          <a:xfrm rot="5400000">
            <a:off x="480851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421796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3248C54-1DB2-441C-AA01-95960E8A512D}"/>
              </a:ext>
            </a:extLst>
          </p:cNvPr>
          <p:cNvSpPr/>
          <p:nvPr/>
        </p:nvSpPr>
        <p:spPr>
          <a:xfrm>
            <a:off x="2990853" y="2273304"/>
            <a:ext cx="533396" cy="148545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803496"/>
            <a:ext cx="533396" cy="955263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273305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b="1" dirty="0">
                <a:latin typeface="Swis721 Cn BT" panose="020B0506020202030204" pitchFamily="34" charset="0"/>
              </a:rPr>
              <a:t>PAVIMENTI</a:t>
            </a:r>
          </a:p>
          <a:p>
            <a:pPr algn="just"/>
            <a:r>
              <a:rPr lang="it-IT" sz="1000" b="1" dirty="0">
                <a:latin typeface="Swis721 Cn BT" panose="020B0506020202030204" pitchFamily="34" charset="0"/>
              </a:rPr>
              <a:t>SOLAI CONTROTERRA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E71805BE-C77D-4004-9E4F-C902B272EF24}"/>
              </a:ext>
            </a:extLst>
          </p:cNvPr>
          <p:cNvSpPr txBox="1">
            <a:spLocks/>
          </p:cNvSpPr>
          <p:nvPr/>
        </p:nvSpPr>
        <p:spPr>
          <a:xfrm>
            <a:off x="5409740" y="2803496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SOLAI SOPPALCHI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E200EB53-5A93-47DE-A5BE-84387C1B187E}"/>
              </a:ext>
            </a:extLst>
          </p:cNvPr>
          <p:cNvSpPr txBox="1">
            <a:spLocks/>
          </p:cNvSpPr>
          <p:nvPr/>
        </p:nvSpPr>
        <p:spPr>
          <a:xfrm>
            <a:off x="5409740" y="3333687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BALCONI</a:t>
            </a:r>
          </a:p>
          <a:p>
            <a:pPr algn="just"/>
            <a:r>
              <a:rPr lang="it-IT" sz="1000" dirty="0">
                <a:latin typeface="Swis721 Cn BT" panose="020B0506020202030204" pitchFamily="34" charset="0"/>
              </a:rPr>
              <a:t>LOGGE</a:t>
            </a:r>
          </a:p>
          <a:p>
            <a:pPr algn="just"/>
            <a:r>
              <a:rPr lang="it-IT" sz="1000" dirty="0">
                <a:latin typeface="Swis721 Cn BT" panose="020B0506020202030204" pitchFamily="34" charset="0"/>
              </a:rPr>
              <a:t>AGGETTI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F1FD202-205B-4848-953F-826CCCC183DB}"/>
              </a:ext>
            </a:extLst>
          </p:cNvPr>
          <p:cNvSpPr/>
          <p:nvPr/>
        </p:nvSpPr>
        <p:spPr>
          <a:xfrm rot="5400000">
            <a:off x="3618347" y="2256337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D194A1C-2E07-45FA-AE2D-5FB3A49B8785}"/>
              </a:ext>
            </a:extLst>
          </p:cNvPr>
          <p:cNvSpPr txBox="1">
            <a:spLocks/>
          </p:cNvSpPr>
          <p:nvPr/>
        </p:nvSpPr>
        <p:spPr>
          <a:xfrm>
            <a:off x="6661072" y="2273304"/>
            <a:ext cx="106110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SOLAI SU SPAZI ESTERNI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1B171388-FB10-43EA-B7FF-1497047B8E76}"/>
              </a:ext>
            </a:extLst>
          </p:cNvPr>
          <p:cNvSpPr txBox="1">
            <a:spLocks/>
          </p:cNvSpPr>
          <p:nvPr/>
        </p:nvSpPr>
        <p:spPr>
          <a:xfrm>
            <a:off x="7805854" y="2273304"/>
            <a:ext cx="856329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COPERTURE</a:t>
            </a:r>
          </a:p>
        </p:txBody>
      </p:sp>
    </p:spTree>
    <p:extLst>
      <p:ext uri="{BB962C8B-B14F-4D97-AF65-F5344CB8AC3E}">
        <p14:creationId xmlns:p14="http://schemas.microsoft.com/office/powerpoint/2010/main" val="1823986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inferiori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6A03CED-5F8A-4D01-A17D-3A2FFCE8F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13"/>
          <a:stretch/>
        </p:blipFill>
        <p:spPr bwMode="auto">
          <a:xfrm>
            <a:off x="5117182" y="1273732"/>
            <a:ext cx="3294324" cy="141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A7929E3A-CA72-4BED-A259-C73069295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90" b="31287"/>
          <a:stretch/>
        </p:blipFill>
        <p:spPr bwMode="auto">
          <a:xfrm>
            <a:off x="5117182" y="3002292"/>
            <a:ext cx="3294324" cy="148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C17C5F2-7E6F-408F-BB37-DAB6074C1131}"/>
              </a:ext>
            </a:extLst>
          </p:cNvPr>
          <p:cNvSpPr/>
          <p:nvPr/>
        </p:nvSpPr>
        <p:spPr>
          <a:xfrm>
            <a:off x="5120587" y="4802837"/>
            <a:ext cx="3289759" cy="1263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75F7AC8-2B03-4FD5-9C64-B6BF77485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17" t="71816" r="4258"/>
          <a:stretch/>
        </p:blipFill>
        <p:spPr bwMode="auto">
          <a:xfrm>
            <a:off x="6867324" y="4812968"/>
            <a:ext cx="1544182" cy="12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FA7C1C87-A9EA-49EF-BD15-576C6B075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816" r="57332"/>
          <a:stretch/>
        </p:blipFill>
        <p:spPr bwMode="auto">
          <a:xfrm>
            <a:off x="5117182" y="4812969"/>
            <a:ext cx="1434663" cy="12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Superiori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copertura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>
            <a:off x="2392650" y="2903789"/>
            <a:ext cx="574312" cy="3078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 spc="-5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CHIUSURE E PARTIZIONI ORIZZONTALI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2A6FA19A-83F9-4003-AC28-2B796D9C3F45}"/>
              </a:ext>
            </a:extLst>
          </p:cNvPr>
          <p:cNvSpPr txBox="1">
            <a:spLocks/>
          </p:cNvSpPr>
          <p:nvPr/>
        </p:nvSpPr>
        <p:spPr>
          <a:xfrm>
            <a:off x="2966962" y="1730239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Garantire condizioni di comfort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30008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P.O. Interne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C.O. Intermedie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E5A7F184-86A2-40C3-910D-1EF1E626C2CD}"/>
              </a:ext>
            </a:extLst>
          </p:cNvPr>
          <p:cNvSpPr txBox="1">
            <a:spLocks/>
          </p:cNvSpPr>
          <p:nvPr/>
        </p:nvSpPr>
        <p:spPr>
          <a:xfrm>
            <a:off x="2966962" y="3457327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superfici per lo svolgimento delle attività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B4857F6D-B185-404A-8A0D-7D77694CD205}"/>
              </a:ext>
            </a:extLst>
          </p:cNvPr>
          <p:cNvSpPr txBox="1">
            <a:spLocks/>
          </p:cNvSpPr>
          <p:nvPr/>
        </p:nvSpPr>
        <p:spPr>
          <a:xfrm>
            <a:off x="2966962" y="475354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Inferiori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Base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6D9AD198-2C4F-40FF-A910-733746A733E6}"/>
              </a:ext>
            </a:extLst>
          </p:cNvPr>
          <p:cNvSpPr txBox="1">
            <a:spLocks/>
          </p:cNvSpPr>
          <p:nvPr/>
        </p:nvSpPr>
        <p:spPr>
          <a:xfrm>
            <a:off x="2966962" y="5210047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Garantire condizioni di comfort</a:t>
            </a:r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76181FEF-BB9B-48D5-A71D-0E52E5185534}"/>
              </a:ext>
            </a:extLst>
          </p:cNvPr>
          <p:cNvCxnSpPr>
            <a:cxnSpLocks/>
            <a:stCxn id="31" idx="3"/>
            <a:endCxn id="40" idx="1"/>
          </p:cNvCxnSpPr>
          <p:nvPr/>
        </p:nvCxnSpPr>
        <p:spPr bwMode="auto">
          <a:xfrm>
            <a:off x="2392650" y="2903789"/>
            <a:ext cx="574312" cy="206056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0A138046-AF56-4424-88B2-1AEFE3076186}"/>
              </a:ext>
            </a:extLst>
          </p:cNvPr>
          <p:cNvSpPr/>
          <p:nvPr/>
        </p:nvSpPr>
        <p:spPr>
          <a:xfrm>
            <a:off x="2765502" y="1115428"/>
            <a:ext cx="5887844" cy="355753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24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A2B17BCF-C86A-46D4-8ACE-2AB1C5D3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inferiori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60F6683-AF0A-4B81-A1B2-DA0884D0B5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7933"/>
          <a:stretch/>
        </p:blipFill>
        <p:spPr>
          <a:xfrm>
            <a:off x="4545484" y="2628900"/>
            <a:ext cx="4598516" cy="3060961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08D82E01-2C4F-437A-9DC5-3F9444A1C6D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chiusura inferiore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(o chiusura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 base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 è l’insieme delle unità tecnologiche e degli elementi del sistema edilizio avente funzione di separare e conformare gli spazi interni del sistema edilizio dal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terreno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sottostante o dalle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strutture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fondazione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dalle chiusure orizzontali inferiori, oltre alla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 ai carichi propri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 esercizio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derivanti dallo schema funzionale adottato, sono: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idrici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quanto il terreno sottostante è caratterizzato dalla presenza di acqua, sia in forma di umidità in risalita sia, eventualmente, di falda;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termici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poiché il terreno è caratterizzato da uno stato termico funzione della profondità che risente con un certo ritardo, delle variazioni climatiche che interessano l’aria esterna;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controllo della risalita del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gas radon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di cui il terreno è la fonte maggiormente rilevante;</a:t>
            </a:r>
          </a:p>
        </p:txBody>
      </p:sp>
      <p:sp>
        <p:nvSpPr>
          <p:cNvPr id="13" name="Rectangle 110">
            <a:extLst>
              <a:ext uri="{FF2B5EF4-FFF2-40B4-BE49-F238E27FC236}">
                <a16:creationId xmlns:a16="http://schemas.microsoft.com/office/drawing/2014/main" id="{A69116F9-23F3-4FAD-B679-ABBF02457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412" y="5311261"/>
            <a:ext cx="500062" cy="435934"/>
          </a:xfrm>
          <a:prstGeom prst="rect">
            <a:avLst/>
          </a:prstGeom>
          <a:noFill/>
          <a:ln w="19050">
            <a:solidFill>
              <a:srgbClr val="1277A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A63B5D9-0A6A-4713-9D7E-F6F5CAECF359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attrezzabilità impiantistica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specialmente se a contatto con il terreno sono previsti locali di fascia funzionale primaria;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 meccanica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ai carichi permanenti e variabili, garantendo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praticabilità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175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A2B17BCF-C86A-46D4-8ACE-2AB1C5D3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Agenti caratterizzanti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133C6C8-C790-7328-0211-74E7EDA1797A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presenza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acqua nel terreno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può derivare da: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infiltrazioni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acqua piovana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vene d’acqua superficiali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falde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carattere stazionario o periodico;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perdite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da reti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tubazioni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L’acqua presente nel terreno può interessare la chiusura orizzontale inferiore mediante tre tipologie di fenomeni.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fenomeno della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risalita capillare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verifica in presenza di materiali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fibrosi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o comunque caratterizzati da una struttura microscopica assimilabile a tubicini di diametro ridotto. In alcuni materiali da costruzione, quali la pietra, i laterizi, il calcestruzzo,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porosità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stessi realizza questi capillari consentendo la risalita dell’acqua dal terreno.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risalita capillare, per verificarsi, necessita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contiguità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terreno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chiusura inferiore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perciò il passaggio d’acqua risulta proporzionale alle superfici di contatto: si differenzia perciò l’effetto di risalita in base allo schema funzionale della chiusura inferiore.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CFA422A-7F25-9183-8A0F-672F2A67BC83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Anche la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temperatura</a:t>
            </a:r>
            <a:r>
              <a:rPr lang="it-IT" dirty="0"/>
              <a:t> del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terreno</a:t>
            </a:r>
            <a:r>
              <a:rPr lang="it-IT" dirty="0"/>
              <a:t> può indurre flussi di calore indesiderati attraverso la chiusura inferiore, in ragione dello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sfasamento</a:t>
            </a:r>
            <a:r>
              <a:rPr lang="it-IT" dirty="0"/>
              <a:t> dello stato termico del terreno stesso rispetto all’aria esterna. Tali flussi di calore sono all’origine dei fenomeni di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condensazione</a:t>
            </a:r>
            <a:r>
              <a:rPr lang="it-IT" dirty="0"/>
              <a:t> che interessano la chiusura inferiore, che dovrà quindi essere adeguatamente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coibentata</a:t>
            </a:r>
            <a:r>
              <a:rPr lang="it-IT" dirty="0"/>
              <a:t>; in alternativa i locali direttamente prospicienti il terreno dovranno essere adeguatamente ventilati.</a:t>
            </a:r>
          </a:p>
          <a:p>
            <a:endParaRPr 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A44F6D-08CE-6755-FA52-79EEA1F9E21C}"/>
              </a:ext>
            </a:extLst>
          </p:cNvPr>
          <p:cNvSpPr txBox="1">
            <a:spLocks/>
          </p:cNvSpPr>
          <p:nvPr/>
        </p:nvSpPr>
        <p:spPr>
          <a:xfrm>
            <a:off x="5348592" y="4012129"/>
            <a:ext cx="2457450" cy="736388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Bef>
                <a:spcPct val="0"/>
              </a:spcBef>
              <a:buNone/>
              <a:defRPr sz="1200"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1800" b="1" dirty="0">
                <a:solidFill>
                  <a:schemeClr val="bg1"/>
                </a:solidFill>
                <a:latin typeface="Swis721 Cn BT" panose="020B0506020202030204" pitchFamily="34" charset="0"/>
                <a:cs typeface="Segoe UI" panose="020B0502040204020203" pitchFamily="34" charset="0"/>
              </a:rPr>
              <a:t>UMIDITÀ E TERRENO</a:t>
            </a:r>
            <a:endParaRPr lang="it-IT" sz="2000" b="1" dirty="0">
              <a:solidFill>
                <a:schemeClr val="bg1"/>
              </a:solidFill>
              <a:latin typeface="Swis721 Cn BT" panose="020B05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B98E45A-876F-9C5C-7FD1-475B23AE084F}"/>
              </a:ext>
            </a:extLst>
          </p:cNvPr>
          <p:cNvSpPr txBox="1">
            <a:spLocks/>
          </p:cNvSpPr>
          <p:nvPr/>
        </p:nvSpPr>
        <p:spPr>
          <a:xfrm>
            <a:off x="4572000" y="5252719"/>
            <a:ext cx="1296000" cy="715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Bef>
                <a:spcPct val="0"/>
              </a:spcBef>
              <a:buNone/>
              <a:defRPr sz="1200"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1600" dirty="0">
                <a:latin typeface="Swis721 Cn BT" panose="020B0506020202030204" pitchFamily="34" charset="0"/>
              </a:rPr>
              <a:t>Risalita capillare</a:t>
            </a:r>
            <a:endParaRPr lang="it-IT" sz="1800" dirty="0">
              <a:latin typeface="Swis721 Cn BT" panose="020B0506020202030204" pitchFamily="34" charset="0"/>
            </a:endParaRP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76D2E179-69D3-5EA7-8E11-B442E1BE7868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 bwMode="auto">
          <a:xfrm rot="5400000">
            <a:off x="6325216" y="5000618"/>
            <a:ext cx="504202" cy="1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B54B0670-5CBC-1792-21D5-11FEA7224486}"/>
              </a:ext>
            </a:extLst>
          </p:cNvPr>
          <p:cNvSpPr txBox="1">
            <a:spLocks/>
          </p:cNvSpPr>
          <p:nvPr/>
        </p:nvSpPr>
        <p:spPr>
          <a:xfrm>
            <a:off x="5929316" y="5252719"/>
            <a:ext cx="1296000" cy="7121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Bef>
                <a:spcPct val="0"/>
              </a:spcBef>
              <a:buNone/>
              <a:defRPr sz="1200"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1600" dirty="0">
                <a:latin typeface="Swis721 Cn BT" panose="020B0506020202030204" pitchFamily="34" charset="0"/>
              </a:rPr>
              <a:t>Pressione idrostatica</a:t>
            </a:r>
            <a:endParaRPr lang="it-IT" sz="1800" dirty="0">
              <a:latin typeface="Swis721 Cn BT" panose="020B050602020203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692C4CA-2024-9B4C-51E5-500BB070B300}"/>
              </a:ext>
            </a:extLst>
          </p:cNvPr>
          <p:cNvSpPr txBox="1">
            <a:spLocks/>
          </p:cNvSpPr>
          <p:nvPr/>
        </p:nvSpPr>
        <p:spPr>
          <a:xfrm>
            <a:off x="7273834" y="5252719"/>
            <a:ext cx="1296000" cy="7121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Bef>
                <a:spcPct val="0"/>
              </a:spcBef>
              <a:buNone/>
              <a:defRPr sz="1200"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1600" dirty="0">
                <a:latin typeface="Swis721 Cn BT" panose="020B0506020202030204" pitchFamily="34" charset="0"/>
              </a:rPr>
              <a:t>Flussi</a:t>
            </a:r>
          </a:p>
          <a:p>
            <a:pPr algn="ctr">
              <a:lnSpc>
                <a:spcPct val="100000"/>
              </a:lnSpc>
            </a:pPr>
            <a:r>
              <a:rPr lang="it-IT" sz="1600" dirty="0">
                <a:latin typeface="Swis721 Cn BT" panose="020B0506020202030204" pitchFamily="34" charset="0"/>
              </a:rPr>
              <a:t>di vapore</a:t>
            </a:r>
            <a:endParaRPr lang="it-IT" sz="1800" dirty="0">
              <a:latin typeface="Swis721 Cn BT" panose="020B0506020202030204" pitchFamily="34" charset="0"/>
            </a:endParaRP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C0938788-E71A-4F93-F760-3389DBBC40A1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 bwMode="auto">
          <a:xfrm rot="5400000">
            <a:off x="5646558" y="4321960"/>
            <a:ext cx="504202" cy="1357317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Forma 9">
            <a:extLst>
              <a:ext uri="{FF2B5EF4-FFF2-40B4-BE49-F238E27FC236}">
                <a16:creationId xmlns:a16="http://schemas.microsoft.com/office/drawing/2014/main" id="{6FF7D6BE-12D3-4CB7-6E8F-B8B2124AEDA2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 bwMode="auto">
          <a:xfrm rot="16200000" flipH="1">
            <a:off x="6997474" y="4328359"/>
            <a:ext cx="504202" cy="1344517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06910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A2B17BCF-C86A-46D4-8ACE-2AB1C5D3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Agenti caratterizzanti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F78CE78-35F1-AC90-8FD0-A4C235E27D6E}"/>
              </a:ext>
            </a:extLst>
          </p:cNvPr>
          <p:cNvSpPr txBox="1">
            <a:spLocks/>
          </p:cNvSpPr>
          <p:nvPr/>
        </p:nvSpPr>
        <p:spPr>
          <a:xfrm>
            <a:off x="628650" y="5545016"/>
            <a:ext cx="7894027" cy="684592"/>
          </a:xfrm>
          <a:prstGeom prst="rect">
            <a:avLst/>
          </a:prstGeom>
          <a:solidFill>
            <a:srgbClr val="F2F2F2"/>
          </a:solidFill>
          <a:ln>
            <a:solidFill>
              <a:schemeClr val="accent1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400"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Profili di temperatura nel corso dell'anno in un terreno sabbioso umido </a:t>
            </a:r>
            <a:r>
              <a:rPr lang="it-IT" b="1" dirty="0">
                <a:solidFill>
                  <a:srgbClr val="1277AA"/>
                </a:solidFill>
                <a:latin typeface="Swis721 Cn BT" panose="020B0506020202030204" pitchFamily="34" charset="0"/>
              </a:rPr>
              <a:t>a diverse profondità</a:t>
            </a:r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,</a:t>
            </a:r>
          </a:p>
          <a:p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una temperatura media annuale dell'aria esterna di 13 °C ed un'escursione termica annuale media di 17 °C.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72C5824-A17C-A0DC-ED49-FDACA3FB6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1264447"/>
            <a:ext cx="7894027" cy="408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68992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22737</TotalTime>
  <Words>1729</Words>
  <Application>Microsoft Office PowerPoint</Application>
  <PresentationFormat>Presentazione su schermo (4:3)</PresentationFormat>
  <Paragraphs>234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0" baseType="lpstr">
      <vt:lpstr>Swis721 Cn BT</vt:lpstr>
      <vt:lpstr>Source Sans Pro Semibold</vt:lpstr>
      <vt:lpstr>Arial</vt:lpstr>
      <vt:lpstr>Segoe UI</vt:lpstr>
      <vt:lpstr>Calibri</vt:lpstr>
      <vt:lpstr>Segoe UI Semilight</vt:lpstr>
      <vt:lpstr>Source Sans Pro Light</vt:lpstr>
      <vt:lpstr>Tema di Office</vt:lpstr>
      <vt:lpstr>Presentazione standard di PowerPoint</vt:lpstr>
      <vt:lpstr>Presentazione standard di PowerPoint</vt:lpstr>
      <vt:lpstr>Alcune definizioni</vt:lpstr>
      <vt:lpstr>Alcune definizioni</vt:lpstr>
      <vt:lpstr>Alcune definizioni</vt:lpstr>
      <vt:lpstr>Funzioni di chiusure inferiori</vt:lpstr>
      <vt:lpstr>Funzioni di chiusure inferiori</vt:lpstr>
      <vt:lpstr>Agenti caratterizzanti</vt:lpstr>
      <vt:lpstr>Agenti caratterizzanti</vt:lpstr>
      <vt:lpstr>Funzioni di chiusure inferiori</vt:lpstr>
      <vt:lpstr>Strati funzionali</vt:lpstr>
      <vt:lpstr>Correlazioni requisiti e strati funzionali</vt:lpstr>
      <vt:lpstr>Presentazione standard di PowerPoint</vt:lpstr>
      <vt:lpstr>Criteri di scelta delle chiusure inferiori</vt:lpstr>
      <vt:lpstr>Schemi funzionali</vt:lpstr>
      <vt:lpstr>Schemi funzionali</vt:lpstr>
      <vt:lpstr>Schemi funzionali</vt:lpstr>
      <vt:lpstr>Schemi funzionali</vt:lpstr>
      <vt:lpstr>Gestione delle forzanti ambientali</vt:lpstr>
      <vt:lpstr>Gestione delle forzanti ambientali</vt:lpstr>
      <vt:lpstr>Gestione delle forzanti ambientali</vt:lpstr>
      <vt:lpstr>Gestione delle forzanti ambientali</vt:lpstr>
      <vt:lpstr>Gestione delle forzanti ambientali</vt:lpstr>
      <vt:lpstr>Soluzioni a contatto lineare/puntuale</vt:lpstr>
      <vt:lpstr>Soluzioni a contatto lineare/puntuale</vt:lpstr>
      <vt:lpstr>Completamento delle chiusure inferiori</vt:lpstr>
      <vt:lpstr>Soluzioni a contatto lineare/puntuale</vt:lpstr>
      <vt:lpstr>Soluzioni a contatto lineare/puntuale</vt:lpstr>
      <vt:lpstr>Soluzioni a contatto lineare/puntuale</vt:lpstr>
      <vt:lpstr>Gestione delle forzanti ambientali</vt:lpstr>
      <vt:lpstr>Gestione delle forzanti ambientali</vt:lpstr>
      <vt:lpstr>Completamento delle chiusure inferiori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658</cp:revision>
  <dcterms:created xsi:type="dcterms:W3CDTF">2018-02-02T13:45:01Z</dcterms:created>
  <dcterms:modified xsi:type="dcterms:W3CDTF">2023-03-27T11:50:33Z</dcterms:modified>
</cp:coreProperties>
</file>